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60" r:id="rId2"/>
    <p:sldId id="261" r:id="rId3"/>
    <p:sldId id="312" r:id="rId4"/>
    <p:sldId id="262" r:id="rId5"/>
    <p:sldId id="263" r:id="rId6"/>
    <p:sldId id="264" r:id="rId7"/>
    <p:sldId id="265" r:id="rId8"/>
    <p:sldId id="266" r:id="rId9"/>
    <p:sldId id="267" r:id="rId10"/>
    <p:sldId id="321" r:id="rId11"/>
    <p:sldId id="322" r:id="rId12"/>
    <p:sldId id="268" r:id="rId13"/>
    <p:sldId id="269" r:id="rId14"/>
    <p:sldId id="270" r:id="rId15"/>
    <p:sldId id="271" r:id="rId16"/>
    <p:sldId id="272" r:id="rId17"/>
    <p:sldId id="309" r:id="rId18"/>
    <p:sldId id="311" r:id="rId19"/>
    <p:sldId id="273" r:id="rId20"/>
    <p:sldId id="274" r:id="rId21"/>
    <p:sldId id="317" r:id="rId22"/>
    <p:sldId id="318" r:id="rId23"/>
    <p:sldId id="319" r:id="rId24"/>
    <p:sldId id="320" r:id="rId25"/>
    <p:sldId id="275" r:id="rId26"/>
    <p:sldId id="276" r:id="rId27"/>
    <p:sldId id="277" r:id="rId28"/>
    <p:sldId id="316" r:id="rId29"/>
    <p:sldId id="278" r:id="rId30"/>
    <p:sldId id="279" r:id="rId31"/>
    <p:sldId id="280" r:id="rId32"/>
    <p:sldId id="281" r:id="rId33"/>
    <p:sldId id="282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315" r:id="rId44"/>
    <p:sldId id="293" r:id="rId45"/>
    <p:sldId id="294" r:id="rId46"/>
    <p:sldId id="296" r:id="rId47"/>
    <p:sldId id="297" r:id="rId48"/>
    <p:sldId id="298" r:id="rId49"/>
    <p:sldId id="299" r:id="rId50"/>
    <p:sldId id="313" r:id="rId51"/>
    <p:sldId id="314" r:id="rId52"/>
    <p:sldId id="300" r:id="rId53"/>
    <p:sldId id="301" r:id="rId54"/>
    <p:sldId id="302" r:id="rId55"/>
    <p:sldId id="303" r:id="rId56"/>
    <p:sldId id="304" r:id="rId57"/>
    <p:sldId id="306" r:id="rId58"/>
    <p:sldId id="307" r:id="rId59"/>
    <p:sldId id="308" r:id="rId6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95E3B-554C-46C2-BFAE-B3F06A4D9E9F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A9E9D-7312-4681-BA1C-ECE8501A466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EFE8F-DEE3-4576-BE34-E17A2B4FD8A3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7515F-1688-4C85-84D1-5E3486F20870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D42DAB-AC2B-48B1-9B4D-AC260ACD7677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191D7-54BA-4021-B88E-0DDFC5D57F7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CEC7B-B708-4C8E-B424-86151E0774C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A49486-3A30-42EF-925F-DDFE6C8B1DF2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1E0B11-A8B7-45A4-9372-DEEBC325F25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8ACB8-5663-42EB-8FE7-9D549586E227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CD34CA-9099-4C9A-8A79-2F8A807FD23A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96BE07-B62A-452E-B18A-44CECDEAF5BF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A95BA4-CD97-4737-81ED-16885F12705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7FD16-43CB-44D0-9667-0085459D87B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3D2FDC-05C8-4555-93A8-F88F0627653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ED88D3-553F-4C5E-BEA6-4DD4D93AF79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04B880-CF7E-4197-A3BF-2C2C77B74A1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496A47-31A6-46C2-81A1-17ACE1DFBE48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1983A0-44F1-46E7-BCBA-D2226CDC1A9F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36300-7935-43B5-8B4A-FE1657CFD763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B73474-BF0F-4190-833D-F31FB2DFE6C8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7D819C-E55D-4A96-89AC-02090319977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B427D1-AC26-4364-8DDF-8BC3C0D33887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78D437-154D-4034-9CC3-ACCE6F0B28BE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014DA-3A86-44B0-8872-D7973370A149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B21BBB-9980-4478-801F-4CA704B5E369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EF8E5-78BC-487C-B27C-5D103E184CCF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108CD-E53B-4FAD-BB52-82BAAAF05872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CC642-19D3-4786-B64A-0A2E5FBB615F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093B6-552B-4D27-8FA6-5CDE33682807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5DE4D-F875-4477-83C0-23FBA53E1EA0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32537C-A491-4095-9B1D-5484427A9A15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0E95E9-C497-4CAA-9244-82E4A25046D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9ADF68-B9A6-4AD7-ADA2-704DE351E279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CFB32-08A0-45BA-9F81-A736150F6AB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E9A495-7796-43CC-B79D-E5493A9A632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496495-211C-4580-A0A8-230E5ABAE43F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7DCF2-453C-4524-9854-4E067D60DDFC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C1DEF-0A97-493C-A2AE-F339B76BABDB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94B18F-F921-47FF-A5A1-CF4FA28A8086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E22FC5-E918-4738-9F3C-2E09E80B632C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5DC6C-1FFC-4E6F-8124-D61616150CF7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9BD6D-7BF7-41CD-8FE0-3123EE0ABDA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D9AAF4-5BFF-48D7-8E31-52784736233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C7613-B4B6-4EF3-9C87-52A1D476EA24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F59168-891E-48FC-AA5B-8BEC7FA0AD3E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7C486-FCB9-4961-BF6B-C87261E2A4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D367C-32E6-4122-94AB-1A51E3CED8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2362200"/>
            <a:ext cx="3924300" cy="373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7762B-E890-4712-B7EA-AAEB705C43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ABA-9390-4623-91DB-A64A36D118CA}" type="datetimeFigureOut">
              <a:rPr lang="el-GR" smtClean="0"/>
              <a:pPr/>
              <a:t>10/11/2016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86357-DD85-42DF-A4D8-163006A1180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25575"/>
            <a:ext cx="802322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Συγγενείς Ανωμαλίες του Πεπτικού Συστήματος</a:t>
            </a:r>
            <a:r>
              <a:rPr lang="en-US" sz="2000" dirty="0" smtClean="0"/>
              <a:t> </a:t>
            </a:r>
            <a:endParaRPr lang="en-GB" sz="20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solidFill>
                  <a:schemeClr val="tx1"/>
                </a:solidFill>
              </a:rPr>
              <a:t>Ξενοφών Σινωπίδης</a:t>
            </a:r>
          </a:p>
          <a:p>
            <a:pPr eaLnBrk="1" hangingPunct="1"/>
            <a:r>
              <a:rPr lang="el-GR" sz="2000" dirty="0" smtClean="0">
                <a:solidFill>
                  <a:schemeClr val="tx1"/>
                </a:solidFill>
              </a:rPr>
              <a:t>Επίκουρος Καθηγητής Παιδοχειρουργικής</a:t>
            </a:r>
          </a:p>
          <a:p>
            <a:pPr eaLnBrk="1" hangingPunct="1"/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Συγγενής Διαφραγματοκήλη</a:t>
            </a:r>
            <a:endParaRPr lang="el-GR" sz="2000" dirty="0"/>
          </a:p>
        </p:txBody>
      </p:sp>
      <p:pic>
        <p:nvPicPr>
          <p:cNvPr id="104450" name="Picture 2" descr="Αποτέλεσμα εικόνας για congenital diaphragmatic her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429500" cy="418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Αποτέλεσμα εικόνας για congenital diaphragmatic her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72816"/>
            <a:ext cx="6172847" cy="5085184"/>
          </a:xfrm>
          <a:prstGeom prst="rect">
            <a:avLst/>
          </a:prstGeom>
          <a:noFill/>
        </p:spPr>
      </p:pic>
      <p:sp>
        <p:nvSpPr>
          <p:cNvPr id="3" name="1 - Τίτλος"/>
          <p:cNvSpPr txBox="1">
            <a:spLocks/>
          </p:cNvSpPr>
          <p:nvPr/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Συγγενής Διαφραγματοκήλη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latin typeface="+mn-lt"/>
              </a:rPr>
              <a:t>Ελλείμματα του προσθίου κοιλιακού τοιχώματος</a:t>
            </a:r>
            <a:endParaRPr lang="en-GB" sz="2000" dirty="0" smtClean="0">
              <a:latin typeface="+mn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l-GR" sz="3600" dirty="0" smtClean="0">
              <a:solidFill>
                <a:srgbClr val="FFFF99"/>
              </a:solidFill>
              <a:latin typeface="Century Gothic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Γαστρόσχιση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Εξόμφαλος</a:t>
            </a:r>
            <a:endParaRPr lang="fr-FR" sz="2000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solidFill>
                  <a:schemeClr val="tx1"/>
                </a:solidFill>
                <a:latin typeface="Calibri" pitchFamily="34" charset="0"/>
              </a:rPr>
              <a:t>Γαστρόσχιση</a:t>
            </a:r>
            <a:endParaRPr lang="en-GB" sz="20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339" name="Picture 3" descr="gast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4000" contrast="16000"/>
          </a:blip>
          <a:srcRect/>
          <a:stretch>
            <a:fillRect/>
          </a:stretch>
        </p:blipFill>
        <p:spPr>
          <a:xfrm>
            <a:off x="1458686" y="2057400"/>
            <a:ext cx="6024563" cy="3733800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Γαστρόσχιση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Επείγουσα χειρουργική αποκατάσταση</a:t>
            </a:r>
            <a:endParaRPr lang="pt-BR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Εκσπλάχνωση του εντέρου</a:t>
            </a:r>
            <a:r>
              <a:rPr lang="pt-BR" sz="2000" dirty="0" smtClean="0"/>
              <a:t> - </a:t>
            </a:r>
            <a:r>
              <a:rPr lang="el-GR" sz="2000" dirty="0" smtClean="0"/>
              <a:t>περιτονίτιδα</a:t>
            </a:r>
            <a:endParaRPr lang="pt-BR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Συνύπαρξη ατρησίας</a:t>
            </a:r>
            <a:endParaRPr lang="pt-BR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Ιδανική η πρωτογενής σύγκλιση του τοιχώματος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Χρήση ενδοπροθέσεως, σε αυξημένη ενδοκοιλιακή πίεση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Μετεγχειρητική μυοχάλαση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Παρατεταμένος ειλεός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Ολική Παρεντερική Διατροφή</a:t>
            </a:r>
            <a:endParaRPr lang="fr-FR" sz="2000" dirty="0" smtClean="0"/>
          </a:p>
          <a:p>
            <a:pPr lvl="1" eaLnBrk="1" hangingPunct="1">
              <a:lnSpc>
                <a:spcPct val="90000"/>
              </a:lnSpc>
            </a:pPr>
            <a:endParaRPr lang="fr-FR" dirty="0" smtClean="0"/>
          </a:p>
          <a:p>
            <a:pPr eaLnBrk="1" hangingPunct="1">
              <a:lnSpc>
                <a:spcPct val="90000"/>
              </a:lnSpc>
            </a:pPr>
            <a:endParaRPr lang="pt-BR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GB" sz="2400" dirty="0" smtClean="0"/>
          </a:p>
        </p:txBody>
      </p:sp>
      <p:pic>
        <p:nvPicPr>
          <p:cNvPr id="4" name="Picture 5" descr="http://www.kinderchirurgie.ch/atlas/atlasabdomen/gastroschi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786190"/>
            <a:ext cx="3996444" cy="2664296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Εξόμφαλος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16387" name="Picture 3" descr="onfba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 contrast="16000"/>
          </a:blip>
          <a:srcRect/>
          <a:stretch>
            <a:fillRect/>
          </a:stretch>
        </p:blipFill>
        <p:spPr>
          <a:xfrm>
            <a:off x="1643042" y="1785926"/>
            <a:ext cx="6026150" cy="3733800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Εξόμφαλος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Νοσηρότητα που σχετίζεται με τη διάμετρο του χάσματος (&gt;5 εκ) και την παρουσία μέρους του ήπατος εντός του </a:t>
            </a:r>
            <a:r>
              <a:rPr lang="el-GR" sz="2000" dirty="0" err="1" smtClean="0"/>
              <a:t>σάκκου</a:t>
            </a:r>
            <a:r>
              <a:rPr lang="el-GR" sz="2000" dirty="0" smtClean="0"/>
              <a:t> που δυσχεραίνει την πρωτογενή σύγκλιση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Θνητότητα σχετική με τις συνυπάρχουσες συγγενείς ανωμαλίες (συστηματική αμνιοκέντηση και </a:t>
            </a:r>
            <a:r>
              <a:rPr lang="el-GR" sz="2000" dirty="0" err="1" smtClean="0"/>
              <a:t>καρυότυπος</a:t>
            </a:r>
            <a:endParaRPr lang="fr-FR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Σύνδρομο</a:t>
            </a:r>
            <a:r>
              <a:rPr lang="fr-FR" sz="2000" dirty="0" smtClean="0"/>
              <a:t> </a:t>
            </a:r>
            <a:r>
              <a:rPr lang="fr-FR" sz="2000" dirty="0" err="1" smtClean="0"/>
              <a:t>Beckwith</a:t>
            </a:r>
            <a:r>
              <a:rPr lang="fr-FR" sz="2000" dirty="0" smtClean="0"/>
              <a:t>-</a:t>
            </a:r>
            <a:r>
              <a:rPr lang="fr-FR" sz="2000" dirty="0" err="1" smtClean="0"/>
              <a:t>Weidemann</a:t>
            </a:r>
            <a:r>
              <a:rPr lang="fr-FR" sz="2000" dirty="0" smtClean="0"/>
              <a:t>: </a:t>
            </a:r>
            <a:r>
              <a:rPr lang="el-GR" sz="2000" dirty="0" err="1" smtClean="0"/>
              <a:t>Μακρογλωσσία</a:t>
            </a:r>
            <a:r>
              <a:rPr lang="el-GR" sz="2000" dirty="0" smtClean="0"/>
              <a:t>, μικρός </a:t>
            </a:r>
            <a:r>
              <a:rPr lang="el-GR" sz="2000" dirty="0" err="1" smtClean="0"/>
              <a:t>εξόμφαλος</a:t>
            </a:r>
            <a:r>
              <a:rPr lang="el-GR" sz="2000" dirty="0" smtClean="0"/>
              <a:t>, παροδική νεογνική υπογλυκαιμία</a:t>
            </a:r>
            <a:endParaRPr lang="fr-FR" sz="2000" dirty="0" smtClean="0"/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</a:t>
            </a:r>
            <a:endParaRPr lang="en-GB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q"/>
            </a:pPr>
            <a:endParaRPr lang="en-GB" dirty="0" smtClean="0"/>
          </a:p>
        </p:txBody>
      </p:sp>
      <p:pic>
        <p:nvPicPr>
          <p:cNvPr id="4" name="Picture 4" descr="C:\Users\Xenophon\Pictures\973235-975583-5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000504"/>
            <a:ext cx="3682688" cy="2540372"/>
          </a:xfrm>
          <a:prstGeom prst="rect">
            <a:avLst/>
          </a:prstGeom>
          <a:noFill/>
        </p:spPr>
      </p:pic>
      <p:pic>
        <p:nvPicPr>
          <p:cNvPr id="5" name="Picture 5" descr="C:\Users\Xenophon\Pictures\973235-975583-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986913"/>
            <a:ext cx="3357586" cy="2527295"/>
          </a:xfrm>
          <a:prstGeom prst="rect">
            <a:avLst/>
          </a:prstGeom>
          <a:noFill/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Xenophon\Pictures\973235-975583-3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571612"/>
            <a:ext cx="5486400" cy="36068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Xenophon\Pictures\973235-975583-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3535288" cy="3551655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Οι αποφρακτικές παθήσεις του πεπτικού </a:t>
            </a:r>
            <a:endParaRPr lang="en-GB" sz="2000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του πυλωρού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/ Στένωση / Διάφραγμα δωδεκαδακτύλου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Ανωμαλία στροφής και καθήλωσης του εντέρου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λεπτού εντέρου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παχέως εντέρου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4" name="Picture 2" descr="C:\Users\Xenophon\Pictures\973235-975583-4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3134489" cy="3076442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Προγεννητική Διάγνωση</a:t>
            </a:r>
            <a:endParaRPr lang="en-GB" sz="2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Το Υπερηχογράφημα του εμβρύου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Ποσότητα Αμνιακού Υγρού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Η αύξηση της ποσότητας του αμνιακού υγρού (πολυδράμνιο) σχετίζεται με τις υψηλές αποφράξεις του πεπτικού, </a:t>
            </a:r>
            <a:r>
              <a:rPr lang="el-GR" sz="2000" dirty="0" smtClean="0"/>
              <a:t>τη </a:t>
            </a:r>
            <a:r>
              <a:rPr lang="el-GR" sz="2000" dirty="0" smtClean="0"/>
              <a:t>διαφραγματοκήλη και τα νευρολογικά προβλήματα (διαταραχές της κατάποσης) </a:t>
            </a:r>
            <a:endParaRPr lang="en-US" sz="2000" dirty="0" smtClean="0"/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Η ελάττωση (ολιγοάμνιο), σχετίζεται με το ουροποιητικό σύστημα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l-GR" sz="2000" dirty="0" smtClean="0">
                <a:solidFill>
                  <a:srgbClr val="FF0000"/>
                </a:solidFill>
              </a:rPr>
              <a:t>ορφολογία του εμβρύου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/>
              <a:t>Περίγραμμα, επιφάνεια, εμβρυομετρία, παρουσία όγκων, αποτιτανώσεων, κύστεων, εντόπιση του στομάχου, της ουροδόχου κύστεως και των πυελοκαλυκικών κοιλοτήτων.</a:t>
            </a:r>
            <a:r>
              <a:rPr lang="en-US" sz="2000" dirty="0" smtClean="0"/>
              <a:t> 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πυλωρού</a:t>
            </a:r>
            <a:endParaRPr lang="en-GB" sz="2000" dirty="0" smtClean="0"/>
          </a:p>
        </p:txBody>
      </p:sp>
      <p:pic>
        <p:nvPicPr>
          <p:cNvPr id="19459" name="Picture 3" descr="atresiapylori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64639" y="2623413"/>
            <a:ext cx="2223821" cy="3211373"/>
          </a:xfrm>
          <a:noFill/>
        </p:spPr>
      </p:pic>
      <p:pic>
        <p:nvPicPr>
          <p:cNvPr id="19460" name="Picture 4" descr="atresiapylori1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2362200"/>
            <a:ext cx="3467100" cy="37338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- Τίτλος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Συγγενής υπερτροφική πυλωρική στένωση</a:t>
            </a:r>
          </a:p>
        </p:txBody>
      </p:sp>
      <p:sp>
        <p:nvSpPr>
          <p:cNvPr id="17411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8153400" cy="4495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l-GR" sz="2000" dirty="0" smtClean="0"/>
              <a:t>Η πιο συχνή αιτία χειρουργικής θεραπείας τους πρώτους μήνες της ζωής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Συχνότητα 2-3 ανά 1000 γεννήσεις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Ηλικία εμφάνισης 2-8 εβδομάδες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Έμετοι μετά τα γεύματα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Προοδευτική επιδείνωση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Γαστρικό περιεχόμενο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Αφυδάτωση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Μεταβολικές και ηλεκτρολυτικές διαταραχές</a:t>
            </a:r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Διαγνωστική εξέταση επιλογής</a:t>
            </a:r>
          </a:p>
          <a:p>
            <a:pPr>
              <a:buNone/>
            </a:pPr>
            <a:r>
              <a:rPr lang="el-GR" sz="2000" dirty="0" smtClean="0"/>
              <a:t>	Υπερηχογράφημα</a:t>
            </a:r>
          </a:p>
        </p:txBody>
      </p:sp>
      <p:pic>
        <p:nvPicPr>
          <p:cNvPr id="4" name="Picture 2" descr="http://www.chw.org/display/displayFile.asp?filename=/Groups/PediatricHealthInformation/DigestiveAndLiverDisorders/Pyloricstenf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2255" y="2564904"/>
            <a:ext cx="3771745" cy="280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Συγγενής υπερτροφική πυλωρική στένωση</a:t>
            </a:r>
            <a:endParaRPr lang="el-GR" sz="1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2000" b="1" dirty="0" smtClean="0"/>
              <a:t>ΜΕΤΑΒΟΛΙΚΕΣ ΔΙΑΤΑΡΑΧΕΣ</a:t>
            </a:r>
          </a:p>
          <a:p>
            <a:pPr marL="457200" indent="-457200">
              <a:buNone/>
            </a:pPr>
            <a:r>
              <a:rPr lang="el-GR" sz="2000" dirty="0" smtClean="0"/>
              <a:t>Αφυδάτωση</a:t>
            </a:r>
          </a:p>
          <a:p>
            <a:pPr>
              <a:buNone/>
            </a:pPr>
            <a:r>
              <a:rPr lang="el-GR" sz="2000" dirty="0" smtClean="0"/>
              <a:t>Υπονατριαιμία</a:t>
            </a:r>
          </a:p>
          <a:p>
            <a:pPr>
              <a:buNone/>
            </a:pPr>
            <a:r>
              <a:rPr lang="el-GR" sz="2000" dirty="0" smtClean="0"/>
              <a:t>Υποκαλιαιμία</a:t>
            </a:r>
          </a:p>
          <a:p>
            <a:pPr>
              <a:buNone/>
            </a:pPr>
            <a:r>
              <a:rPr lang="el-GR" sz="2000" dirty="0" smtClean="0"/>
              <a:t>Υποχλωραιμία</a:t>
            </a:r>
          </a:p>
          <a:p>
            <a:pPr>
              <a:buNone/>
            </a:pPr>
            <a:r>
              <a:rPr lang="el-GR" sz="2000" dirty="0" smtClean="0"/>
              <a:t>Υπολευκωματιναιμία</a:t>
            </a:r>
          </a:p>
          <a:p>
            <a:pPr>
              <a:buNone/>
            </a:pPr>
            <a:r>
              <a:rPr lang="el-GR" sz="2000" dirty="0" smtClean="0"/>
              <a:t>Έμμεση υπερχολερυθριναιμία</a:t>
            </a:r>
          </a:p>
          <a:p>
            <a:pPr>
              <a:buNone/>
            </a:pPr>
            <a:r>
              <a:rPr lang="el-GR" sz="2000" dirty="0" smtClean="0"/>
              <a:t>Μεταβολική αλκάλωση</a:t>
            </a:r>
          </a:p>
          <a:p>
            <a:pPr>
              <a:buNone/>
            </a:pPr>
            <a:r>
              <a:rPr lang="el-GR" sz="2000" dirty="0" smtClean="0"/>
              <a:t>Παράδοξη οξυουρία</a:t>
            </a:r>
          </a:p>
          <a:p>
            <a:pPr>
              <a:buNone/>
            </a:pPr>
            <a:endParaRPr lang="el-GR" sz="2000" dirty="0" smtClean="0"/>
          </a:p>
          <a:p>
            <a:pPr>
              <a:buFont typeface="Wingdings" pitchFamily="2" charset="2"/>
              <a:buChar char="q"/>
            </a:pPr>
            <a:r>
              <a:rPr lang="el-GR" sz="2000" dirty="0" smtClean="0"/>
              <a:t>Συνοδές Διαμαρτίες	5-20%</a:t>
            </a:r>
          </a:p>
          <a:p>
            <a:pPr>
              <a:buNone/>
            </a:pPr>
            <a:r>
              <a:rPr lang="el-GR" sz="2000" dirty="0" smtClean="0"/>
              <a:t>	</a:t>
            </a:r>
            <a:r>
              <a:rPr lang="en-US" sz="2000" dirty="0" smtClean="0"/>
              <a:t>Malrotation, </a:t>
            </a:r>
            <a:r>
              <a:rPr lang="el-GR" sz="2000" dirty="0" smtClean="0"/>
              <a:t>Ατρησία οισοφάγου, Νόσος </a:t>
            </a:r>
            <a:r>
              <a:rPr lang="en-US" sz="2000" dirty="0" smtClean="0"/>
              <a:t>Hirschsprung</a:t>
            </a:r>
            <a:r>
              <a:rPr lang="el-GR" sz="2000" dirty="0" smtClean="0"/>
              <a:t>, Ορθοπρωκτικές διαμαρτίες, Χειλεουπερωιοσχιστία, Διαμαρτίες ουροποιητικού</a:t>
            </a:r>
          </a:p>
          <a:p>
            <a:pPr>
              <a:buNone/>
            </a:pPr>
            <a:endParaRPr lang="el-GR" sz="20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l-GR" sz="20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l-GR" sz="20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el-GR" dirty="0"/>
          </a:p>
        </p:txBody>
      </p:sp>
      <p:pic>
        <p:nvPicPr>
          <p:cNvPr id="4" name="Picture 2" descr="http://www.chw.org/display/displayFile.asp?filename=/Groups/PediatricHealthInformation/DigestiveAndLiverDisorders/Pyloricstenf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060848"/>
            <a:ext cx="3748939" cy="27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Συγγενής υπερτροφική πυλωρική στένωση</a:t>
            </a:r>
            <a:endParaRPr lang="el-GR" sz="2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000" b="1" dirty="0" smtClean="0">
                <a:solidFill>
                  <a:srgbClr val="002060"/>
                </a:solidFill>
              </a:rPr>
              <a:t>ΑΠΕΙΚΟΝΙΣΤΙΚΟΣ ΕΛΕΓΧΟΣ ΚΑΙ ΔΙΑΓΝΩΣΗ</a:t>
            </a:r>
            <a:endParaRPr lang="el-GR" sz="2000" b="1" dirty="0">
              <a:solidFill>
                <a:srgbClr val="002060"/>
              </a:solidFill>
            </a:endParaRPr>
          </a:p>
        </p:txBody>
      </p:sp>
      <p:pic>
        <p:nvPicPr>
          <p:cNvPr id="5123" name="Picture 3" descr="C:\Users\user\Desktop\Εικόνα1τηηητ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3" y="2708920"/>
            <a:ext cx="2391680" cy="3204989"/>
          </a:xfrm>
          <a:prstGeom prst="rect">
            <a:avLst/>
          </a:prstGeom>
          <a:noFill/>
        </p:spPr>
      </p:pic>
      <p:pic>
        <p:nvPicPr>
          <p:cNvPr id="7" name="Picture 3" descr="C:\Users\Xenophon\Documents\Οι σαρώσεις μου\σάρωση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708920"/>
            <a:ext cx="2605662" cy="321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Xenophon\Documents\Οι σαρώσεις μου\σάρωση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658190"/>
            <a:ext cx="2376264" cy="330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3 - Θέση κειμένου"/>
          <p:cNvSpPr txBox="1">
            <a:spLocks/>
          </p:cNvSpPr>
          <p:nvPr/>
        </p:nvSpPr>
        <p:spPr>
          <a:xfrm>
            <a:off x="5580112" y="6000750"/>
            <a:ext cx="3563888" cy="85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Πάχος πυλωρικού μυός &gt; 4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 2"/>
              <a:buNone/>
              <a:tabLst/>
              <a:defRPr/>
            </a:pP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Μήκος πυλωρικού μυός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&gt; 17</a:t>
            </a: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dirty="0" smtClean="0">
                <a:latin typeface="Arial" pitchFamily="34" charset="0"/>
                <a:cs typeface="Arial" pitchFamily="34" charset="0"/>
              </a:rPr>
              <a:t>Συγγενής υπερτροφική πυλωρική στένωση</a:t>
            </a:r>
            <a:endParaRPr lang="el-GR" sz="1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2000" dirty="0" smtClean="0"/>
              <a:t>Τεχνική </a:t>
            </a:r>
            <a:r>
              <a:rPr lang="en-US" sz="2000" dirty="0" smtClean="0"/>
              <a:t>Ramstedt (1911)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l-GR" sz="2000" dirty="0" smtClean="0"/>
              <a:t>Άθικτος βλεννογόνος</a:t>
            </a:r>
          </a:p>
          <a:p>
            <a:pPr>
              <a:buNone/>
            </a:pPr>
            <a:r>
              <a:rPr lang="el-GR" sz="2000" dirty="0" smtClean="0"/>
              <a:t>Ταχεία σίτιση</a:t>
            </a:r>
          </a:p>
          <a:p>
            <a:pPr>
              <a:buNone/>
            </a:pPr>
            <a:r>
              <a:rPr lang="el-GR" sz="2000" dirty="0" smtClean="0"/>
              <a:t>Επιπλοκή: Διάτρηση</a:t>
            </a:r>
          </a:p>
          <a:p>
            <a:pPr>
              <a:buNone/>
            </a:pPr>
            <a:r>
              <a:rPr lang="el-GR" sz="2000" dirty="0" smtClean="0"/>
              <a:t>δωδεκαδακτύλου</a:t>
            </a:r>
            <a:endParaRPr lang="en-US" sz="2000" dirty="0" smtClean="0"/>
          </a:p>
          <a:p>
            <a:pPr>
              <a:buNone/>
            </a:pPr>
            <a:endParaRPr lang="el-GR" sz="2000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Xenophon\Pictures\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204864"/>
            <a:ext cx="5417195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δωδεκαδακτύλου</a:t>
            </a:r>
            <a:endParaRPr lang="en-GB" sz="2000" dirty="0" smtClean="0"/>
          </a:p>
        </p:txBody>
      </p:sp>
      <p:pic>
        <p:nvPicPr>
          <p:cNvPr id="20484" name="Picture 4" descr="F03800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90600" y="2362200"/>
            <a:ext cx="2560638" cy="3733800"/>
          </a:xfrm>
          <a:noFill/>
        </p:spPr>
      </p:pic>
      <p:pic>
        <p:nvPicPr>
          <p:cNvPr id="20483" name="Picture 3" descr="duoden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67200" y="2362200"/>
            <a:ext cx="3368675" cy="37338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Στένωση δωδεκαδακτύλου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21507" name="Picture 3" descr="F116305A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14400" y="2438400"/>
            <a:ext cx="3416300" cy="3733800"/>
          </a:xfrm>
          <a:noFill/>
        </p:spPr>
      </p:pic>
      <p:pic>
        <p:nvPicPr>
          <p:cNvPr id="21508" name="Picture 4" descr="F116305B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2438400"/>
            <a:ext cx="3605213" cy="37338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+mn-lt"/>
              </a:rPr>
              <a:t>Ανωμαλία στροφής και καθήλωσης του εντέρου</a:t>
            </a:r>
            <a:endParaRPr lang="en-GB" sz="2000" dirty="0" smtClean="0">
              <a:latin typeface="+mn-lt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72280"/>
            <a:ext cx="2232248" cy="42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3 - Θέση περιεχομένου" descr="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1412776"/>
            <a:ext cx="3570233" cy="4284280"/>
          </a:xfrm>
          <a:prstGeom prst="rect">
            <a:avLst/>
          </a:prstGeom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700808"/>
            <a:ext cx="3442502" cy="351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Ανωμαλία στροφής και καθήλωσης του εντέρου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Δωδεκαδακτυλική απόφραξη από ταινίες του </a:t>
            </a:r>
            <a:r>
              <a:rPr lang="en-US" sz="2000" dirty="0" smtClean="0">
                <a:latin typeface="Calibri" pitchFamily="34" charset="0"/>
              </a:rPr>
              <a:t>Ladd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Χρόνια συστροφή, μερικές φορές πριν τη γέννηση</a:t>
            </a:r>
            <a:r>
              <a:rPr lang="en-US" sz="2000" dirty="0" smtClean="0">
                <a:latin typeface="Calibri" pitchFamily="34" charset="0"/>
              </a:rPr>
              <a:t>: </a:t>
            </a:r>
            <a:endParaRPr lang="el-GR" sz="2000" dirty="0" smtClean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000" dirty="0" smtClean="0">
                <a:latin typeface="Calibri" pitchFamily="34" charset="0"/>
              </a:rPr>
              <a:t>	Διαλείποντες χολώδεις έμετοι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Οξεία συστροφή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</a:rPr>
              <a:t>: </a:t>
            </a:r>
            <a:r>
              <a:rPr lang="el-GR" sz="2000" dirty="0" smtClean="0">
                <a:latin typeface="Calibri" pitchFamily="34" charset="0"/>
              </a:rPr>
              <a:t>Άκρως επείγον χειρουργείο για τον κίνδυνο ισχαιμίας και νέκρωσης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645024"/>
            <a:ext cx="1944216" cy="289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3 - Θέση περιεχομένου" descr="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573016"/>
            <a:ext cx="2793910" cy="2910323"/>
          </a:xfrm>
          <a:prstGeom prst="rect">
            <a:avLst/>
          </a:prstGeom>
        </p:spPr>
      </p:pic>
      <p:sp>
        <p:nvSpPr>
          <p:cNvPr id="6" name="5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Xenophon\Pictures\Laparochisis_Sagittal_Vi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000240"/>
            <a:ext cx="4638675" cy="304800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Ανωμαλία στροφής και καθήλωσης του εντέρου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Επέμβαση του</a:t>
            </a:r>
            <a:r>
              <a:rPr lang="en-US" sz="2000" dirty="0" smtClean="0">
                <a:latin typeface="Calibri" pitchFamily="34" charset="0"/>
              </a:rPr>
              <a:t> Ladd</a:t>
            </a: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Διεύρυνση του μεσεντερίου</a:t>
            </a:r>
            <a:endParaRPr lang="fr-FR" sz="2000" dirty="0" smtClean="0">
              <a:latin typeface="Calibri" pitchFamily="34" charset="0"/>
            </a:endParaRP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Διατομή των πτυχών του</a:t>
            </a:r>
            <a:r>
              <a:rPr lang="fr-FR" sz="2000" dirty="0" smtClean="0">
                <a:latin typeface="Calibri" pitchFamily="34" charset="0"/>
              </a:rPr>
              <a:t> Ladd</a:t>
            </a: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Το τυφλό στον αριστερό λαγόνιο βόθρο (θέση </a:t>
            </a:r>
            <a:r>
              <a:rPr lang="en-US" sz="2000" dirty="0" smtClean="0">
                <a:latin typeface="Calibri" pitchFamily="34" charset="0"/>
              </a:rPr>
              <a:t>non rotation)</a:t>
            </a:r>
            <a:endParaRPr lang="fr-FR" sz="2000" dirty="0" smtClean="0">
              <a:latin typeface="Calibri" pitchFamily="34" charset="0"/>
            </a:endParaRP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Σκωληκοειδεκτομή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λεπτού εντέρου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25603" name="Picture 3" descr="intestatres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411760" y="1916832"/>
            <a:ext cx="4489089" cy="3732594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λεπτού εντέρου</a:t>
            </a:r>
            <a:endParaRPr lang="en-GB" sz="2000" dirty="0" smtClean="0"/>
          </a:p>
        </p:txBody>
      </p:sp>
      <p:pic>
        <p:nvPicPr>
          <p:cNvPr id="26627" name="Picture 3" descr="jejatresi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628800"/>
            <a:ext cx="5524975" cy="4353490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λεπτού εντέρου</a:t>
            </a:r>
            <a:endParaRPr lang="en-GB" sz="2000" dirty="0" smtClean="0"/>
          </a:p>
        </p:txBody>
      </p:sp>
      <p:pic>
        <p:nvPicPr>
          <p:cNvPr id="27651" name="Picture 3" descr="jejatresiarx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03848" y="1700808"/>
            <a:ext cx="3232950" cy="3671591"/>
          </a:xfrm>
          <a:noFill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929058" y="5500702"/>
            <a:ext cx="20572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2000" dirty="0"/>
              <a:t>Ατρησία νήστιδας</a:t>
            </a:r>
            <a:endParaRPr lang="en-GB" sz="2000" dirty="0"/>
          </a:p>
        </p:txBody>
      </p:sp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λεπτού εντέρου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“Apple-peel”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Calibri" pitchFamily="34" charset="0"/>
              </a:rPr>
              <a:t>“Christmas tree”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Απουσία της άνω μεσεντερίου αρτηρίας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Αιμάτωση του περιφερικού εντέρου από την δεξιά κολική αρτηρία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Ατρησία του περιφερικού εντέρου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Κίνδυνος ισχαιμίας και συνδρόμου βραχέως εντέρου</a:t>
            </a:r>
            <a:endParaRPr lang="en-GB" sz="2000" dirty="0" smtClean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sz="2000" dirty="0" smtClean="0">
              <a:latin typeface="Century Gothic" pitchFamily="34" charset="0"/>
            </a:endParaRPr>
          </a:p>
        </p:txBody>
      </p:sp>
      <p:pic>
        <p:nvPicPr>
          <p:cNvPr id="29700" name="Picture 4" descr="malrot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76833" y="2362200"/>
            <a:ext cx="2752834" cy="37338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παχέως εντέρου</a:t>
            </a:r>
            <a:endParaRPr lang="en-GB" sz="2000" dirty="0" smtClean="0"/>
          </a:p>
        </p:txBody>
      </p:sp>
      <p:pic>
        <p:nvPicPr>
          <p:cNvPr id="30724" name="Picture 4" descr="colonatre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772816"/>
            <a:ext cx="3888432" cy="43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Ατρησία παχέως εντέρου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Διάταση του παχέως εντέρου με υδραερικό επίπεδο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Σχετικά σπάνια</a:t>
            </a:r>
            <a:r>
              <a:rPr lang="fr-FR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(&lt;5</a:t>
            </a:r>
            <a:r>
              <a:rPr lang="en-US" sz="2000" dirty="0" smtClean="0">
                <a:latin typeface="Calibri" pitchFamily="34" charset="0"/>
              </a:rPr>
              <a:t>%)</a:t>
            </a: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Τελικο-τελική αναστόμωση</a:t>
            </a:r>
            <a:endParaRPr lang="en-GB" sz="2000" dirty="0" smtClean="0">
              <a:latin typeface="Calibri" pitchFamily="34" charset="0"/>
            </a:endParaRPr>
          </a:p>
          <a:p>
            <a:pPr eaLnBrk="1" hangingPunct="1"/>
            <a:endParaRPr lang="en-GB" sz="2400" b="1" dirty="0" smtClean="0">
              <a:latin typeface="Century Gothic" pitchFamily="34" charset="0"/>
            </a:endParaRPr>
          </a:p>
        </p:txBody>
      </p:sp>
      <p:pic>
        <p:nvPicPr>
          <p:cNvPr id="31748" name="Picture 4" descr="colonicatresi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0112" y="2276872"/>
            <a:ext cx="2457907" cy="291145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Λειτουργικές αποφράξεις</a:t>
            </a:r>
            <a:endParaRPr lang="en-GB" sz="2000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403648" y="2332037"/>
            <a:ext cx="8229600" cy="3257203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Αριστερό μικρόκολο</a:t>
            </a:r>
            <a:endParaRPr lang="en-US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Βύσμα μηκωνίου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Ειλεός από μηκώνιο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Νόσος του</a:t>
            </a:r>
            <a:r>
              <a:rPr lang="fr-FR" sz="2000" dirty="0" smtClean="0">
                <a:latin typeface="Calibri" pitchFamily="34" charset="0"/>
              </a:rPr>
              <a:t> Hirschsprung</a:t>
            </a: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Σύνδρομο μεγακύστης - μικρόκολου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Αριστερό </a:t>
            </a:r>
            <a:r>
              <a:rPr lang="el-GR" sz="2000" dirty="0" err="1" smtClean="0">
                <a:latin typeface="Calibri" pitchFamily="34" charset="0"/>
              </a:rPr>
              <a:t>μικρόκ</a:t>
            </a:r>
            <a:r>
              <a:rPr lang="en-US" sz="2000" dirty="0" smtClean="0">
                <a:latin typeface="Calibri" pitchFamily="34" charset="0"/>
              </a:rPr>
              <a:t>o</a:t>
            </a:r>
            <a:r>
              <a:rPr lang="el-GR" sz="2000" dirty="0" err="1" smtClean="0">
                <a:latin typeface="Calibri" pitchFamily="34" charset="0"/>
              </a:rPr>
              <a:t>λο</a:t>
            </a:r>
            <a:r>
              <a:rPr lang="en-US" sz="2000" dirty="0" smtClean="0">
                <a:latin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</a:rPr>
            </a:b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Πιο συχνό σε παιδιά διαβητικών μητέρων</a:t>
            </a:r>
            <a:endParaRPr lang="fr-FR" sz="2000" dirty="0" smtClean="0"/>
          </a:p>
          <a:p>
            <a:pPr eaLnBrk="1" hangingPunct="1"/>
            <a:r>
              <a:rPr lang="el-GR" sz="2000" dirty="0" smtClean="0"/>
              <a:t>Αυτοίαση</a:t>
            </a:r>
            <a:endParaRPr lang="fr-FR" sz="2000" dirty="0" smtClean="0"/>
          </a:p>
          <a:p>
            <a:pPr eaLnBrk="1" hangingPunct="1"/>
            <a:r>
              <a:rPr lang="el-GR" sz="2000" dirty="0" smtClean="0"/>
              <a:t>Διάγνωση με ακτινοσκιερό υποκλυσμό γαστρογραφίνης, που επίσης διευκολύνει τη λύση της απόφραξης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Βύσμα μηκωνίου</a:t>
            </a:r>
            <a:endParaRPr lang="en-GB" sz="2000" dirty="0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2348880"/>
            <a:ext cx="3924300" cy="3733800"/>
          </a:xfrm>
        </p:spPr>
        <p:txBody>
          <a:bodyPr/>
          <a:lstStyle/>
          <a:p>
            <a:pPr eaLnBrk="1" hangingPunct="1"/>
            <a:r>
              <a:rPr lang="el-GR" sz="2000" dirty="0" smtClean="0"/>
              <a:t>Διαγνωστικός και θεραπευτικός υποκλυσμός με γαστρογραφίνη</a:t>
            </a:r>
            <a:endParaRPr lang="fr-FR" sz="2000" dirty="0" smtClean="0"/>
          </a:p>
          <a:p>
            <a:pPr eaLnBrk="1" hangingPunct="1"/>
            <a:r>
              <a:rPr lang="el-GR" sz="2000" dirty="0" smtClean="0"/>
              <a:t>Πρέπει να αποκλεισθεί η νόσος του</a:t>
            </a:r>
            <a:r>
              <a:rPr lang="fr-FR" sz="2000" dirty="0" smtClean="0"/>
              <a:t> Hirschsprung</a:t>
            </a:r>
          </a:p>
          <a:p>
            <a:pPr eaLnBrk="1" hangingPunct="1"/>
            <a:endParaRPr lang="en-GB" sz="2400" dirty="0" smtClean="0"/>
          </a:p>
        </p:txBody>
      </p:sp>
      <p:pic>
        <p:nvPicPr>
          <p:cNvPr id="34820" name="Picture 4" descr="meconplu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021282" cy="3728186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Προγεννητική Διάγνωση</a:t>
            </a:r>
            <a:endParaRPr lang="en-GB" sz="20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>
                <a:solidFill>
                  <a:srgbClr val="D61A39"/>
                </a:solidFill>
              </a:rPr>
              <a:t>Εκτίμηση του προβλήματος</a:t>
            </a:r>
            <a:endParaRPr lang="en-US" sz="2000" dirty="0" smtClean="0">
              <a:solidFill>
                <a:srgbClr val="D61A39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Αμνιοκέντηση – Διακοπή της κύησης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Προγεννητική εξέλιξη της παθολογίας που υποψιαζόμαστε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Διαδοχικά υπερηχογραφήματα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Ιδανική στιγμή</a:t>
            </a:r>
            <a:r>
              <a:rPr lang="en-US" sz="2000" dirty="0" smtClean="0"/>
              <a:t> </a:t>
            </a:r>
            <a:r>
              <a:rPr lang="el-GR" sz="2000" dirty="0" smtClean="0"/>
              <a:t>για την πρόκληση του τοκετού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Προγραμματισμός της ενδεχόμενης Χειρουργικής επέμβασης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Καλύτερη μετεγχειρητική πορεία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Ειλεός από μηκώνιο</a:t>
            </a:r>
            <a:endParaRPr lang="en-GB" sz="2000" dirty="0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457200" indent="-457200" eaLnBrk="1" hangingPunct="1"/>
            <a:r>
              <a:rPr lang="el-GR" sz="2000" dirty="0" smtClean="0"/>
              <a:t>10-15% των περιπτώσεων ινοκυστικής νόσου</a:t>
            </a:r>
            <a:endParaRPr lang="en-US" sz="2000" dirty="0" smtClean="0"/>
          </a:p>
          <a:p>
            <a:pPr marL="457200" indent="-457200" eaLnBrk="1" hangingPunct="1"/>
            <a:r>
              <a:rPr lang="el-GR" sz="2000" dirty="0" smtClean="0"/>
              <a:t>Μη επιπεπλεγμένος</a:t>
            </a:r>
          </a:p>
          <a:p>
            <a:pPr marL="457200" indent="-457200" eaLnBrk="1" hangingPunct="1"/>
            <a:r>
              <a:rPr lang="el-GR" sz="2000" dirty="0" smtClean="0"/>
              <a:t>Επιπεπλεγμένος (ατρησία, συστροφή, περιτονίτιδα από μηκώνιο)</a:t>
            </a:r>
          </a:p>
          <a:p>
            <a:pPr marL="457200" indent="-457200" eaLnBrk="1" hangingPunct="1"/>
            <a:r>
              <a:rPr lang="el-GR" sz="2000" dirty="0" smtClean="0"/>
              <a:t>Υποκλυσμός με γαστρογραφίνη</a:t>
            </a:r>
            <a:endParaRPr lang="en-US" sz="2000" dirty="0" smtClean="0"/>
          </a:p>
          <a:p>
            <a:pPr marL="457200" indent="-457200" eaLnBrk="1" hangingPunct="1"/>
            <a:r>
              <a:rPr lang="el-GR" sz="2000" dirty="0" smtClean="0"/>
              <a:t>Χειρουργική επέμβαση με πιθανή πρόσκαιρη ειλεοστομία</a:t>
            </a:r>
            <a:endParaRPr lang="en-US" sz="2000" dirty="0" smtClean="0"/>
          </a:p>
          <a:p>
            <a:pPr marL="457200" indent="-457200" eaLnBrk="1" hangingPunct="1"/>
            <a:endParaRPr lang="en-GB" sz="2000" dirty="0" smtClean="0"/>
          </a:p>
        </p:txBody>
      </p:sp>
      <p:pic>
        <p:nvPicPr>
          <p:cNvPr id="35844" name="Picture 4" descr="meconileum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53000" y="2514600"/>
            <a:ext cx="3924300" cy="3163888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Νόσος του</a:t>
            </a:r>
            <a:r>
              <a:rPr lang="fr-FR" sz="2000" dirty="0" smtClean="0"/>
              <a:t> Hirschsprung</a:t>
            </a:r>
            <a:endParaRPr lang="en-GB" sz="2000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l-GR" sz="2000" smtClean="0"/>
              <a:t>Η πιο συχνή χαμηλή λειτουργική εντερική απόφραξη των νεογνών</a:t>
            </a:r>
            <a:endParaRPr lang="fr-FR" sz="2000" smtClean="0"/>
          </a:p>
          <a:p>
            <a:pPr eaLnBrk="1" hangingPunct="1"/>
            <a:r>
              <a:rPr lang="el-GR" sz="2000" smtClean="0"/>
              <a:t>Καθυστέρηση στην αποβολή μηκωνίου</a:t>
            </a:r>
            <a:endParaRPr lang="fr-FR" sz="2000" smtClean="0"/>
          </a:p>
          <a:p>
            <a:pPr eaLnBrk="1" hangingPunct="1"/>
            <a:r>
              <a:rPr lang="el-GR" sz="2000" smtClean="0"/>
              <a:t>Εντοπίζεται στο ορθο-σιγμοειδές </a:t>
            </a:r>
            <a:r>
              <a:rPr lang="en-US" sz="2000" smtClean="0"/>
              <a:t>(85%)</a:t>
            </a:r>
          </a:p>
          <a:p>
            <a:pPr eaLnBrk="1" hangingPunct="1"/>
            <a:r>
              <a:rPr lang="el-GR" sz="2000" smtClean="0"/>
              <a:t>Πρόσκαιρη κολοστομία η απευθείας χειρουργική αποκατάσταση σε ένα χρόνο</a:t>
            </a:r>
            <a:endParaRPr lang="en-GB" sz="2000" smtClean="0"/>
          </a:p>
        </p:txBody>
      </p:sp>
      <p:pic>
        <p:nvPicPr>
          <p:cNvPr id="36868" name="Picture 4" descr="hirschsprun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24400" y="2667000"/>
            <a:ext cx="3924300" cy="31369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Νόσος του</a:t>
            </a:r>
            <a:r>
              <a:rPr lang="fr-FR" sz="2000" dirty="0" smtClean="0"/>
              <a:t> Hirschsprung</a:t>
            </a:r>
            <a:endParaRPr lang="en-GB" sz="2000" dirty="0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3124200"/>
            <a:ext cx="3924300" cy="3733800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Βαριούχος Υποκλυσμός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000" dirty="0" smtClean="0"/>
              <a:t>	-Δυσαναλογία της διαμέτρου της </a:t>
            </a:r>
            <a:r>
              <a:rPr lang="el-GR" sz="2000" dirty="0" err="1" smtClean="0"/>
              <a:t>ορθοσιγμοειδικής</a:t>
            </a:r>
            <a:r>
              <a:rPr lang="el-GR" sz="2000" dirty="0" smtClean="0"/>
              <a:t> περιοχής</a:t>
            </a:r>
          </a:p>
          <a:p>
            <a:pPr eaLnBrk="1" hangingPunct="1"/>
            <a:r>
              <a:rPr lang="el-GR" sz="2000" dirty="0" smtClean="0"/>
              <a:t>Βιοψία ορθού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000" dirty="0" smtClean="0"/>
              <a:t>	- Απουσία γαγγλιακών κυττάρων, υπερπλασία των νευρικών ινών</a:t>
            </a:r>
            <a:endParaRPr lang="en-GB" sz="2000" dirty="0" smtClean="0"/>
          </a:p>
        </p:txBody>
      </p:sp>
      <p:pic>
        <p:nvPicPr>
          <p:cNvPr id="37892" name="Picture 4" descr="Image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00" y="2970198"/>
            <a:ext cx="3924300" cy="2517803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medgen.genetics.utah.edu/photographs/diseases/high/peri1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84784"/>
            <a:ext cx="592237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Νόσος του</a:t>
            </a:r>
            <a:r>
              <a:rPr lang="fr-FR" sz="2000" dirty="0" smtClean="0"/>
              <a:t> Hirschsprung</a:t>
            </a:r>
            <a:endParaRPr lang="en-US" sz="2000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Χειρουργική Θεραπεία</a:t>
            </a:r>
          </a:p>
          <a:p>
            <a:pPr lvl="1" eaLnBrk="1" hangingPunct="1"/>
            <a:r>
              <a:rPr lang="el-GR" sz="2000" dirty="0" smtClean="0"/>
              <a:t>Αφαίρεση του πάσχοντος εντέρου και </a:t>
            </a:r>
            <a:r>
              <a:rPr lang="el-GR" sz="2000" dirty="0" err="1" smtClean="0"/>
              <a:t>κολοπρωκτική</a:t>
            </a:r>
            <a:r>
              <a:rPr lang="el-GR" sz="2000" dirty="0" smtClean="0"/>
              <a:t> αναστόμωση</a:t>
            </a:r>
          </a:p>
          <a:p>
            <a:pPr lvl="1" eaLnBrk="1" hangingPunct="1"/>
            <a:r>
              <a:rPr lang="el-GR" sz="2000" dirty="0" smtClean="0"/>
              <a:t>Επεμβάσεις : </a:t>
            </a:r>
            <a:r>
              <a:rPr lang="en-US" sz="2000" dirty="0" smtClean="0"/>
              <a:t>Duhamel, Soave, Swenson +/- </a:t>
            </a:r>
            <a:r>
              <a:rPr lang="el-GR" sz="2000" dirty="0" err="1" smtClean="0"/>
              <a:t>Λαπαροσκοπικά</a:t>
            </a:r>
            <a:r>
              <a:rPr lang="el-GR" sz="2000" dirty="0" smtClean="0"/>
              <a:t> υποβοηθούμενες</a:t>
            </a:r>
            <a:endParaRPr lang="en-US" sz="2000" dirty="0" smtClean="0"/>
          </a:p>
        </p:txBody>
      </p:sp>
      <p:pic>
        <p:nvPicPr>
          <p:cNvPr id="38916" name="Picture 5" descr="HDsurgtechniqu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412776"/>
            <a:ext cx="3914775" cy="375285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pic>
        <p:nvPicPr>
          <p:cNvPr id="39939" name="Picture 3" descr="aarbaix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628800"/>
            <a:ext cx="5852583" cy="4389437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33400"/>
            <a:ext cx="80010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l-GR" sz="2000" dirty="0">
                <a:latin typeface="Calibri" pitchFamily="34" charset="0"/>
              </a:rPr>
              <a:t>Ορθοπρωκτικές </a:t>
            </a:r>
            <a:r>
              <a:rPr lang="el-GR" sz="2000" dirty="0" smtClean="0">
                <a:latin typeface="Calibri" pitchFamily="34" charset="0"/>
              </a:rPr>
              <a:t>ανωμαλίες</a:t>
            </a:r>
            <a:endParaRPr lang="en-GB" sz="2000" b="0" dirty="0" smtClean="0">
              <a:effectLst>
                <a:outerShdw blurRad="38100" dist="38100" dir="2700000" algn="tl">
                  <a:srgbClr val="000000"/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Picture 4" descr="bbmapAss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916832"/>
            <a:ext cx="3908425" cy="3830637"/>
          </a:xfrm>
          <a:prstGeom prst="rect">
            <a:avLst/>
          </a:prstGeom>
        </p:spPr>
      </p:pic>
      <p:pic>
        <p:nvPicPr>
          <p:cNvPr id="6" name="Picture 4" descr="bbmapAsset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20072" y="1988840"/>
            <a:ext cx="3168650" cy="3802063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bmapAsset (1)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628800"/>
            <a:ext cx="7705725" cy="3568700"/>
          </a:xfrm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bmapAsset (3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15816" y="332656"/>
            <a:ext cx="3671887" cy="2946400"/>
          </a:xfrm>
        </p:spPr>
      </p:pic>
      <p:pic>
        <p:nvPicPr>
          <p:cNvPr id="6" name="Picture 9" descr="bbmapAsset (4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79712" y="3284984"/>
            <a:ext cx="5545138" cy="3257550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pic>
        <p:nvPicPr>
          <p:cNvPr id="1028" name="Picture 4" descr="rectovestfistula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36367" y="2740149"/>
            <a:ext cx="2880366" cy="2977902"/>
          </a:xfrm>
          <a:noFill/>
        </p:spPr>
      </p:pic>
      <p:graphicFrame>
        <p:nvGraphicFramePr>
          <p:cNvPr id="1026" name="Object 3"/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572000" y="2714620"/>
          <a:ext cx="3924300" cy="2943225"/>
        </p:xfrm>
        <a:graphic>
          <a:graphicData uri="http://schemas.openxmlformats.org/presentationml/2006/ole">
            <p:oleObj spid="_x0000_s1026" name="Photo Editor Photo" r:id="rId5" imgW="6095238" imgH="4571429" progId="">
              <p:embed/>
            </p:oleObj>
          </a:graphicData>
        </a:graphic>
      </p:graphicFrame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οισοφάγου</a:t>
            </a:r>
            <a:endParaRPr lang="en-GB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1804809" cy="272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196752"/>
            <a:ext cx="1709595" cy="2585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908720"/>
            <a:ext cx="1779214" cy="269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3861048"/>
            <a:ext cx="183857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3861048"/>
            <a:ext cx="1804809" cy="2729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2452687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bmapAsset (5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916832"/>
            <a:ext cx="8353425" cy="3386138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Ανάστροφη ακτινογραφία</a:t>
            </a:r>
            <a:r>
              <a:rPr lang="fr-FR" sz="2000" dirty="0" smtClean="0"/>
              <a:t> </a:t>
            </a:r>
            <a:r>
              <a:rPr lang="el-GR" sz="2000" dirty="0" smtClean="0"/>
              <a:t>(16-24 </a:t>
            </a:r>
            <a:r>
              <a:rPr lang="en-US" sz="2000" dirty="0" err="1" smtClean="0"/>
              <a:t>hs</a:t>
            </a:r>
            <a:r>
              <a:rPr lang="en-US" sz="20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Υπερηχογράφημα του περινέου</a:t>
            </a:r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 Κυστεογραφία / κυστεοσκόπηση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Α/α της οσφυοϊερής μοίρας της ΣΣ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Αναζήτηση συνοδών συγγενών ανωμαλιών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GB" sz="2400" dirty="0" smtClean="0"/>
          </a:p>
          <a:p>
            <a:pPr eaLnBrk="1" hangingPunct="1">
              <a:lnSpc>
                <a:spcPct val="90000"/>
              </a:lnSpc>
            </a:pPr>
            <a:endParaRPr lang="en-GB" sz="2400" dirty="0" smtClean="0"/>
          </a:p>
        </p:txBody>
      </p:sp>
      <p:pic>
        <p:nvPicPr>
          <p:cNvPr id="45060" name="Picture 4" descr="aar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2348880"/>
            <a:ext cx="3923607" cy="2942705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pic>
        <p:nvPicPr>
          <p:cNvPr id="46083" name="Picture 3" descr="aarbaixaRX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1484784"/>
            <a:ext cx="5852583" cy="4389437"/>
          </a:xfrm>
          <a:noFill/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pic>
        <p:nvPicPr>
          <p:cNvPr id="47107" name="Picture 3" descr="aar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664" y="2132855"/>
            <a:ext cx="2664296" cy="4191587"/>
          </a:xfrm>
          <a:noFill/>
        </p:spPr>
      </p:pic>
      <p:pic>
        <p:nvPicPr>
          <p:cNvPr id="47108" name="Picture 4" descr="aa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1669" y="2060848"/>
            <a:ext cx="255695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endParaRPr lang="en-GB" sz="2000" b="0" dirty="0" smtClean="0">
              <a:latin typeface="Calibri" pitchFamily="34" charset="0"/>
            </a:endParaRPr>
          </a:p>
        </p:txBody>
      </p:sp>
      <p:pic>
        <p:nvPicPr>
          <p:cNvPr id="48131" name="Picture 3" descr="aar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 contrast="18000"/>
          </a:blip>
          <a:srcRect/>
          <a:stretch>
            <a:fillRect/>
          </a:stretch>
        </p:blipFill>
        <p:spPr>
          <a:xfrm>
            <a:off x="914400" y="2362200"/>
            <a:ext cx="3879850" cy="3733800"/>
          </a:xfrm>
          <a:noFill/>
        </p:spPr>
      </p:pic>
      <p:pic>
        <p:nvPicPr>
          <p:cNvPr id="48132" name="Picture 4" descr="aar3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/>
          <a:stretch>
            <a:fillRect/>
          </a:stretch>
        </p:blipFill>
        <p:spPr bwMode="auto">
          <a:xfrm>
            <a:off x="5029200" y="2362200"/>
            <a:ext cx="3657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dirty="0" smtClean="0">
                <a:latin typeface="Calibri" pitchFamily="34" charset="0"/>
              </a:rPr>
              <a:t>Ορθοπρωκτικές ανωμαλίες</a:t>
            </a:r>
            <a:br>
              <a:rPr lang="el-GR" sz="2000" dirty="0" smtClean="0">
                <a:latin typeface="Calibri" pitchFamily="34" charset="0"/>
              </a:rPr>
            </a:br>
            <a:r>
              <a:rPr lang="el-GR" sz="2000" dirty="0" smtClean="0">
                <a:latin typeface="Calibri" pitchFamily="34" charset="0"/>
              </a:rPr>
              <a:t>Θεραπεία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Χαμηλές ατρησίες</a:t>
            </a:r>
            <a:r>
              <a:rPr lang="fr-FR" sz="2000" dirty="0" smtClean="0"/>
              <a:t> =&gt; </a:t>
            </a:r>
            <a:r>
              <a:rPr lang="el-GR" sz="2000" dirty="0" smtClean="0"/>
              <a:t>Πρωκτοπλαστική</a:t>
            </a:r>
            <a:endParaRPr lang="fr-FR" sz="2000" dirty="0" smtClean="0"/>
          </a:p>
          <a:p>
            <a:pPr eaLnBrk="1" hangingPunct="1"/>
            <a:r>
              <a:rPr lang="el-GR" sz="2000" dirty="0" smtClean="0"/>
              <a:t>Ενδιάμεσες και υψηλές ατρησίες</a:t>
            </a:r>
            <a:r>
              <a:rPr lang="fr-FR" sz="2000" dirty="0" smtClean="0"/>
              <a:t> =&gt; </a:t>
            </a:r>
            <a:r>
              <a:rPr lang="el-GR" sz="2000" dirty="0" smtClean="0"/>
              <a:t>Κολοστομία</a:t>
            </a:r>
            <a:r>
              <a:rPr lang="fr-FR" sz="2000" dirty="0" smtClean="0"/>
              <a:t>		</a:t>
            </a:r>
          </a:p>
          <a:p>
            <a:pPr eaLnBrk="1" hangingPunct="1"/>
            <a:r>
              <a:rPr lang="fr-FR" sz="2000" dirty="0" smtClean="0"/>
              <a:t>PSARP  </a:t>
            </a:r>
            <a:r>
              <a:rPr lang="el-GR" sz="2000" dirty="0" smtClean="0"/>
              <a:t>στην ηλικία των 3-4 μηνών</a:t>
            </a:r>
            <a:endParaRPr lang="en-US" sz="2000" dirty="0" smtClean="0"/>
          </a:p>
          <a:p>
            <a:pPr eaLnBrk="1" hangingPunct="1"/>
            <a:r>
              <a:rPr lang="el-GR" sz="2000" dirty="0" smtClean="0"/>
              <a:t>Εντόπιση του συμπλέγματος των ανελκτήρων</a:t>
            </a:r>
            <a:r>
              <a:rPr lang="en-US" sz="2000" dirty="0" smtClean="0"/>
              <a:t> </a:t>
            </a:r>
            <a:r>
              <a:rPr lang="el-GR" sz="2000" dirty="0" smtClean="0"/>
              <a:t>του ορθού</a:t>
            </a:r>
            <a:endParaRPr lang="en-US" sz="2000" dirty="0" smtClean="0"/>
          </a:p>
          <a:p>
            <a:pPr eaLnBrk="1" hangingPunct="1"/>
            <a:r>
              <a:rPr lang="el-GR" sz="2000" dirty="0" smtClean="0"/>
              <a:t>Σύγκληση της κολοστομίας μετά από 1-3 μήνες</a:t>
            </a:r>
            <a:endParaRPr lang="en-US" sz="2000" dirty="0" smtClean="0"/>
          </a:p>
          <a:p>
            <a:pPr eaLnBrk="1" hangingPunct="1"/>
            <a:r>
              <a:rPr lang="el-GR" sz="2000" dirty="0" smtClean="0"/>
              <a:t>Πρόγραμμα διαστολών του πρωκτού</a:t>
            </a:r>
            <a:endParaRPr lang="en-GB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000" b="0" dirty="0" smtClean="0">
                <a:latin typeface="Calibri" pitchFamily="34" charset="0"/>
              </a:rPr>
              <a:t>Ορθοπρωκτικές ανωμαλίες</a:t>
            </a:r>
            <a:r>
              <a:rPr lang="en-US" sz="2000" b="0" dirty="0" smtClean="0">
                <a:latin typeface="Calibri" pitchFamily="34" charset="0"/>
              </a:rPr>
              <a:t> 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l-GR" sz="2000" b="0" dirty="0" smtClean="0">
                <a:latin typeface="Calibri" pitchFamily="34" charset="0"/>
              </a:rPr>
              <a:t>Πρόγνωση</a:t>
            </a:r>
            <a:endParaRPr lang="en-GB" sz="2000" b="0" dirty="0" smtClean="0">
              <a:latin typeface="Calibri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000" dirty="0" smtClean="0">
                <a:latin typeface="Calibri" pitchFamily="34" charset="0"/>
              </a:rPr>
              <a:t>Χαμηλές ατρησίες</a:t>
            </a:r>
            <a:r>
              <a:rPr lang="en-US" sz="2000" dirty="0" smtClean="0">
                <a:latin typeface="Calibri" pitchFamily="34" charset="0"/>
              </a:rPr>
              <a:t>:</a:t>
            </a:r>
          </a:p>
          <a:p>
            <a:pPr lvl="1" eaLnBrk="1" hangingPunct="1"/>
            <a:r>
              <a:rPr lang="en-US" sz="2000" dirty="0" smtClean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Καλή εγκράτεια, δυσκοιλιότητα</a:t>
            </a:r>
            <a:endParaRPr lang="fr-FR" sz="2000" dirty="0" smtClean="0">
              <a:latin typeface="Calibri" pitchFamily="34" charset="0"/>
            </a:endParaRPr>
          </a:p>
          <a:p>
            <a:pPr eaLnBrk="1" hangingPunct="1"/>
            <a:r>
              <a:rPr lang="el-GR" sz="2000" dirty="0" smtClean="0">
                <a:latin typeface="Calibri" pitchFamily="34" charset="0"/>
              </a:rPr>
              <a:t>Ενδιάμεσες και υψηλές ατρησίες</a:t>
            </a:r>
            <a:r>
              <a:rPr lang="fr-FR" sz="2000" dirty="0" smtClean="0">
                <a:latin typeface="Calibri" pitchFamily="34" charset="0"/>
              </a:rPr>
              <a:t>: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Ιερό οστό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Ανάπτυξη των μυών του περινέου 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Καλή εγκράτεια,</a:t>
            </a:r>
            <a:r>
              <a:rPr lang="en-US" sz="2000" dirty="0" smtClean="0">
                <a:latin typeface="Calibri" pitchFamily="34" charset="0"/>
              </a:rPr>
              <a:t> 50%</a:t>
            </a:r>
          </a:p>
          <a:p>
            <a:pPr lvl="1" eaLnBrk="1" hangingPunct="1"/>
            <a:r>
              <a:rPr lang="el-GR" sz="2000" dirty="0" smtClean="0">
                <a:latin typeface="Calibri" pitchFamily="34" charset="0"/>
              </a:rPr>
              <a:t>Ακράτεια κοπράνων που βελτιώνεται με </a:t>
            </a:r>
            <a:r>
              <a:rPr lang="en-US" sz="2000" dirty="0" smtClean="0">
                <a:latin typeface="Calibri" pitchFamily="34" charset="0"/>
              </a:rPr>
              <a:t>biofeedback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l-GR" sz="2000" dirty="0" smtClean="0">
                <a:latin typeface="Calibri" pitchFamily="34" charset="0"/>
              </a:rPr>
              <a:t>και υποκλυσμούς</a:t>
            </a:r>
            <a:endParaRPr lang="en-GB" sz="2000" dirty="0" smtClean="0">
              <a:latin typeface="Calibri" pitchFamily="34" charset="0"/>
            </a:endParaRPr>
          </a:p>
          <a:p>
            <a:pPr eaLnBrk="1" hangingPunct="1"/>
            <a:endParaRPr lang="en-GB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Συγγενείς ανωμαλίες των χοληφόρων</a:t>
            </a:r>
            <a:endParaRPr lang="en-GB" sz="2000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2362200"/>
            <a:ext cx="4300542" cy="3733800"/>
          </a:xfrm>
        </p:spPr>
        <p:txBody>
          <a:bodyPr/>
          <a:lstStyle/>
          <a:p>
            <a:pPr eaLnBrk="1" hangingPunct="1"/>
            <a:endParaRPr lang="el-GR" sz="2400" dirty="0" smtClean="0"/>
          </a:p>
          <a:p>
            <a:pPr eaLnBrk="1" hangingPunct="1">
              <a:buNone/>
            </a:pPr>
            <a:r>
              <a:rPr lang="el-GR" sz="2000" dirty="0" smtClean="0"/>
              <a:t>Ατρησία χοληφόρων</a:t>
            </a:r>
          </a:p>
          <a:p>
            <a:pPr>
              <a:buNone/>
            </a:pPr>
            <a:endParaRPr lang="el-GR" sz="2000" dirty="0" smtClean="0"/>
          </a:p>
          <a:p>
            <a:pPr eaLnBrk="1" hangingPunct="1">
              <a:buNone/>
            </a:pPr>
            <a:r>
              <a:rPr lang="el-GR" sz="2000" dirty="0" smtClean="0"/>
              <a:t>Κυστική διάταση του χοληδόχου πόρου</a:t>
            </a:r>
            <a:endParaRPr lang="en-US" sz="2000" dirty="0" smtClean="0"/>
          </a:p>
        </p:txBody>
      </p:sp>
      <p:pic>
        <p:nvPicPr>
          <p:cNvPr id="52228" name="Picture 4" descr="biliaryatresia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00773" y="2362803"/>
            <a:ext cx="3104953" cy="3732594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Συγγενείς ανωμαλίες των χοληφόρων</a:t>
            </a:r>
            <a:endParaRPr lang="en-US" sz="2000" dirty="0" smtClean="0"/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Αποκατάσταση της συνέχειας της χολοπεπτικής οδού με έλικα </a:t>
            </a:r>
            <a:r>
              <a:rPr lang="en-US" sz="2000" dirty="0" smtClean="0"/>
              <a:t>Roux en Y, </a:t>
            </a:r>
            <a:r>
              <a:rPr lang="el-GR" sz="2000" dirty="0" smtClean="0"/>
              <a:t>είτε με τις πύλες του ήπατος,( επέμβαση </a:t>
            </a:r>
            <a:r>
              <a:rPr lang="en-US" sz="2000" dirty="0" smtClean="0"/>
              <a:t>Kasai )</a:t>
            </a:r>
            <a:r>
              <a:rPr lang="el-GR" sz="2000" dirty="0" smtClean="0"/>
              <a:t> είτε με το κολόβωμα του κοινού ηπατικού πόρου.</a:t>
            </a:r>
          </a:p>
          <a:p>
            <a:pPr eaLnBrk="1" hangingPunct="1"/>
            <a:r>
              <a:rPr lang="el-GR" sz="2000" dirty="0" smtClean="0"/>
              <a:t>Μεταμόσχευση ήπατος</a:t>
            </a:r>
            <a:endParaRPr lang="en-US" sz="2000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οισοφάγου</a:t>
            </a:r>
            <a:endParaRPr lang="en-GB" sz="20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000" b="1" dirty="0" smtClean="0">
                <a:solidFill>
                  <a:srgbClr val="FF0000"/>
                </a:solidFill>
              </a:rPr>
              <a:t>VACTERL  50%</a:t>
            </a:r>
          </a:p>
          <a:p>
            <a:pPr lvl="1" eaLnBrk="1" hangingPunct="1"/>
            <a:r>
              <a:rPr lang="en-US" sz="2000" dirty="0" smtClean="0"/>
              <a:t>VERTEBRAL</a:t>
            </a:r>
          </a:p>
          <a:p>
            <a:pPr lvl="1" eaLnBrk="1" hangingPunct="1"/>
            <a:r>
              <a:rPr lang="en-US" sz="2000" dirty="0" smtClean="0"/>
              <a:t>ANORECTAL</a:t>
            </a:r>
          </a:p>
          <a:p>
            <a:pPr lvl="1" eaLnBrk="1" hangingPunct="1"/>
            <a:r>
              <a:rPr lang="en-US" sz="2000" dirty="0" smtClean="0"/>
              <a:t>CARDIAC</a:t>
            </a:r>
          </a:p>
          <a:p>
            <a:pPr lvl="1" eaLnBrk="1" hangingPunct="1"/>
            <a:r>
              <a:rPr lang="en-US" sz="2000" dirty="0" smtClean="0"/>
              <a:t>TRACHEO</a:t>
            </a:r>
          </a:p>
          <a:p>
            <a:pPr lvl="1" eaLnBrk="1" hangingPunct="1"/>
            <a:r>
              <a:rPr lang="en-US" sz="2000" dirty="0" smtClean="0"/>
              <a:t>ESOPHAGEAL</a:t>
            </a:r>
          </a:p>
          <a:p>
            <a:pPr lvl="1" eaLnBrk="1" hangingPunct="1"/>
            <a:r>
              <a:rPr lang="en-US" sz="2000" dirty="0" smtClean="0"/>
              <a:t>RENAL</a:t>
            </a:r>
          </a:p>
          <a:p>
            <a:pPr lvl="1" eaLnBrk="1" hangingPunct="1"/>
            <a:r>
              <a:rPr lang="en-US" sz="2000" dirty="0" smtClean="0"/>
              <a:t>LIMBS</a:t>
            </a:r>
            <a:endParaRPr lang="en-GB" sz="2000" dirty="0" smtClean="0"/>
          </a:p>
        </p:txBody>
      </p:sp>
      <p:pic>
        <p:nvPicPr>
          <p:cNvPr id="9220" name="Picture 4" descr="radiumaplasia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2362200"/>
            <a:ext cx="3771900" cy="3733800"/>
          </a:xfrm>
          <a:noFill/>
        </p:spPr>
      </p:pic>
      <p:sp>
        <p:nvSpPr>
          <p:cNvPr id="5" name="4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οισοφάγου</a:t>
            </a:r>
            <a:endParaRPr lang="en-GB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35814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οισοφάγου</a:t>
            </a:r>
            <a:endParaRPr lang="en-GB" sz="2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Προγνωστικοί παράγοντες</a:t>
            </a:r>
            <a:r>
              <a:rPr lang="en-US" sz="2000" dirty="0"/>
              <a:t>	</a:t>
            </a:r>
            <a:r>
              <a:rPr lang="en-US" sz="2000" dirty="0" smtClean="0"/>
              <a:t>			</a:t>
            </a:r>
            <a:r>
              <a:rPr lang="el-GR" sz="2000" dirty="0" smtClean="0"/>
              <a:t>Επιβίωση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Ομάδα</a:t>
            </a:r>
            <a:r>
              <a:rPr lang="en-US" sz="2000" dirty="0" smtClean="0">
                <a:latin typeface="Calibri" pitchFamily="34" charset="0"/>
              </a:rPr>
              <a:t> 1</a:t>
            </a:r>
            <a:r>
              <a:rPr lang="en-US" sz="2000" dirty="0">
                <a:latin typeface="Calibri" pitchFamily="34" charset="0"/>
              </a:rPr>
              <a:t>	</a:t>
            </a:r>
            <a:r>
              <a:rPr lang="en-US" sz="2000" dirty="0" smtClean="0">
                <a:latin typeface="Calibri" pitchFamily="34" charset="0"/>
              </a:rPr>
              <a:t>					97%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Β.Γ</a:t>
            </a:r>
            <a:r>
              <a:rPr lang="en-US" sz="2000" dirty="0" smtClean="0">
                <a:latin typeface="Calibri" pitchFamily="34" charset="0"/>
              </a:rPr>
              <a:t> &gt; 1500 g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Χωρίς μείζονες συγγενείς καρδιακές ανωμαλίες 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Ομάδα</a:t>
            </a:r>
            <a:r>
              <a:rPr lang="en-US" sz="2000" dirty="0" smtClean="0">
                <a:latin typeface="Calibri" pitchFamily="34" charset="0"/>
              </a:rPr>
              <a:t> 2				</a:t>
            </a:r>
            <a:r>
              <a:rPr lang="el-GR" sz="2000" dirty="0" smtClean="0">
                <a:latin typeface="Calibri" pitchFamily="34" charset="0"/>
              </a:rPr>
              <a:t>            </a:t>
            </a:r>
            <a:r>
              <a:rPr lang="en-US" sz="2000" dirty="0" smtClean="0">
                <a:latin typeface="Calibri" pitchFamily="34" charset="0"/>
              </a:rPr>
              <a:t>		59%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Β.Γ</a:t>
            </a:r>
            <a:r>
              <a:rPr lang="en-US" sz="2000" dirty="0" smtClean="0">
                <a:latin typeface="Calibri" pitchFamily="34" charset="0"/>
              </a:rPr>
              <a:t> &lt; 1500 g 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Μείζονες συνοδές καρδιακές ανωμαλίες</a:t>
            </a:r>
            <a:endParaRPr lang="en-US" sz="2000" dirty="0" smtClean="0">
              <a:latin typeface="Calibri" pitchFamily="34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Ομάδα</a:t>
            </a:r>
            <a:r>
              <a:rPr lang="en-US" sz="2000" dirty="0" smtClean="0">
                <a:latin typeface="Calibri" pitchFamily="34" charset="0"/>
              </a:rPr>
              <a:t> 3				</a:t>
            </a:r>
            <a:r>
              <a:rPr lang="el-GR" sz="2000" dirty="0" smtClean="0">
                <a:latin typeface="Calibri" pitchFamily="34" charset="0"/>
              </a:rPr>
              <a:t>             </a:t>
            </a:r>
            <a:r>
              <a:rPr lang="en-US" sz="2000" dirty="0" smtClean="0">
                <a:latin typeface="Calibri" pitchFamily="34" charset="0"/>
              </a:rPr>
              <a:t>		22%	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Β.Γ</a:t>
            </a:r>
            <a:r>
              <a:rPr lang="en-US" sz="2000" dirty="0" smtClean="0">
                <a:latin typeface="Calibri" pitchFamily="34" charset="0"/>
              </a:rPr>
              <a:t> &lt; 1500 g  </a:t>
            </a:r>
          </a:p>
          <a:p>
            <a:pPr lvl="2" eaLnBrk="1" hangingPunct="1">
              <a:lnSpc>
                <a:spcPct val="90000"/>
              </a:lnSpc>
            </a:pPr>
            <a:r>
              <a:rPr lang="el-GR" sz="2000" dirty="0" smtClean="0">
                <a:latin typeface="Calibri" pitchFamily="34" charset="0"/>
              </a:rPr>
              <a:t>Μείζονες συνοδές καρδιακές ανωμαλίες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2000" dirty="0" smtClean="0"/>
              <a:t>Ατρησία του οισοφάγου</a:t>
            </a:r>
            <a:endParaRPr lang="en-GB" sz="200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Επιπλοκές / Πρόγνωση</a:t>
            </a:r>
            <a:endParaRPr lang="fr-FR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Άμεσες</a:t>
            </a:r>
            <a:r>
              <a:rPr lang="en-US" sz="2000" dirty="0" smtClean="0"/>
              <a:t>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 </a:t>
            </a:r>
            <a:r>
              <a:rPr lang="el-GR" sz="2000" dirty="0" smtClean="0"/>
              <a:t>Ρήξη της αναστόμωσης, πνευμοθώρακας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Απώτερες</a:t>
            </a:r>
            <a:r>
              <a:rPr lang="en-US" sz="20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Στένωση της αναστόμωσης (επιδεινώνεται από τη ΓΟΠ σε 2/3 των περιπτώσεων)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Τραχειομαλακία</a:t>
            </a:r>
            <a:r>
              <a:rPr lang="en-US" sz="20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 </a:t>
            </a:r>
            <a:r>
              <a:rPr lang="el-GR" sz="2000" dirty="0" smtClean="0"/>
              <a:t>Ενδογενής δυσκινησία του οισοφάγου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Ανεπάρκεια της καρδιο-οισοφαγικής γωνίας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l-GR" sz="2000" dirty="0" smtClean="0"/>
              <a:t>Πρόγνωση</a:t>
            </a:r>
            <a:r>
              <a:rPr lang="en-US" sz="2000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000" dirty="0" smtClean="0"/>
              <a:t>Εξαιρετική σε &gt;90%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</a:pPr>
            <a:endParaRPr lang="en-GB" dirty="0" smtClean="0"/>
          </a:p>
        </p:txBody>
      </p:sp>
      <p:sp>
        <p:nvSpPr>
          <p:cNvPr id="4" name="3 - Ορθογώνιο"/>
          <p:cNvSpPr/>
          <p:nvPr/>
        </p:nvSpPr>
        <p:spPr>
          <a:xfrm>
            <a:off x="2465512" y="6488668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rgbClr val="FF0000"/>
                </a:solidFill>
              </a:rPr>
              <a:t>Facebook Page</a:t>
            </a:r>
            <a:r>
              <a:rPr lang="el-GR" i="1" dirty="0" smtClean="0">
                <a:solidFill>
                  <a:srgbClr val="FF0000"/>
                </a:solidFill>
              </a:rPr>
              <a:t>: Παιδοχειρουργική Πανεπιστημίου Πατρών</a:t>
            </a:r>
            <a:endParaRPr lang="el-GR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1188</Words>
  <Application>Microsoft Office PowerPoint</Application>
  <PresentationFormat>Προβολή στην οθόνη (4:3)</PresentationFormat>
  <Paragraphs>318</Paragraphs>
  <Slides>59</Slides>
  <Notes>44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61" baseType="lpstr">
      <vt:lpstr>Θέμα του Office</vt:lpstr>
      <vt:lpstr>Photo Editor Photo</vt:lpstr>
      <vt:lpstr>Συγγενείς Ανωμαλίες του Πεπτικού Συστήματος </vt:lpstr>
      <vt:lpstr>Προγεννητική Διάγνωση</vt:lpstr>
      <vt:lpstr>Διαφάνεια 3</vt:lpstr>
      <vt:lpstr>Προγεννητική Διάγνωση</vt:lpstr>
      <vt:lpstr>Ατρησία του οισοφάγου</vt:lpstr>
      <vt:lpstr>Ατρησία του οισοφάγου</vt:lpstr>
      <vt:lpstr>Ατρησία του οισοφάγου</vt:lpstr>
      <vt:lpstr>Ατρησία του οισοφάγου</vt:lpstr>
      <vt:lpstr>Ατρησία του οισοφάγου</vt:lpstr>
      <vt:lpstr>Συγγενής Διαφραγματοκήλη</vt:lpstr>
      <vt:lpstr>Διαφάνεια 11</vt:lpstr>
      <vt:lpstr>Ελλείμματα του προσθίου κοιλιακού τοιχώματος</vt:lpstr>
      <vt:lpstr>Γαστρόσχιση</vt:lpstr>
      <vt:lpstr>Γαστρόσχιση</vt:lpstr>
      <vt:lpstr>Εξόμφαλος</vt:lpstr>
      <vt:lpstr>Εξόμφαλος</vt:lpstr>
      <vt:lpstr>Διαφάνεια 17</vt:lpstr>
      <vt:lpstr>Διαφάνεια 18</vt:lpstr>
      <vt:lpstr>Οι αποφρακτικές παθήσεις του πεπτικού </vt:lpstr>
      <vt:lpstr>Ατρησία του πυλωρού</vt:lpstr>
      <vt:lpstr>Συγγενής υπερτροφική πυλωρική στένωση</vt:lpstr>
      <vt:lpstr>Συγγενής υπερτροφική πυλωρική στένωση</vt:lpstr>
      <vt:lpstr>Συγγενής υπερτροφική πυλωρική στένωση</vt:lpstr>
      <vt:lpstr>Συγγενής υπερτροφική πυλωρική στένωση</vt:lpstr>
      <vt:lpstr>Ατρησία δωδεκαδακτύλου</vt:lpstr>
      <vt:lpstr>Στένωση δωδεκαδακτύλου</vt:lpstr>
      <vt:lpstr>Ανωμαλία στροφής και καθήλωσης του εντέρου</vt:lpstr>
      <vt:lpstr>Διαφάνεια 28</vt:lpstr>
      <vt:lpstr>Ανωμαλία στροφής και καθήλωσης του εντέρου</vt:lpstr>
      <vt:lpstr>Ανωμαλία στροφής και καθήλωσης του εντέρου</vt:lpstr>
      <vt:lpstr>Ατρησία λεπτού εντέρου</vt:lpstr>
      <vt:lpstr>Ατρησία λεπτού εντέρου</vt:lpstr>
      <vt:lpstr>Ατρησία λεπτού εντέρου</vt:lpstr>
      <vt:lpstr>Ατρησία λεπτού εντέρου</vt:lpstr>
      <vt:lpstr>Ατρησία παχέως εντέρου</vt:lpstr>
      <vt:lpstr>Ατρησία παχέως εντέρου</vt:lpstr>
      <vt:lpstr>Λειτουργικές αποφράξεις</vt:lpstr>
      <vt:lpstr>Αριστερό μικρόκoλο </vt:lpstr>
      <vt:lpstr>Βύσμα μηκωνίου</vt:lpstr>
      <vt:lpstr>Ειλεός από μηκώνιο</vt:lpstr>
      <vt:lpstr>Νόσος του Hirschsprung</vt:lpstr>
      <vt:lpstr>Νόσος του Hirschsprung</vt:lpstr>
      <vt:lpstr>Διαφάνεια 43</vt:lpstr>
      <vt:lpstr>Νόσος του Hirschsprung</vt:lpstr>
      <vt:lpstr>Ορθοπρωκτικές ανωμαλίες</vt:lpstr>
      <vt:lpstr>Ορθοπρωκτικές ανωμαλίες</vt:lpstr>
      <vt:lpstr>Διαφάνεια 47</vt:lpstr>
      <vt:lpstr>Διαφάνεια 48</vt:lpstr>
      <vt:lpstr>Ορθοπρωκτικές ανωμαλίες</vt:lpstr>
      <vt:lpstr>Διαφάνεια 50</vt:lpstr>
      <vt:lpstr>Διαφάνεια 51</vt:lpstr>
      <vt:lpstr>Ορθοπρωκτικές ανωμαλίες</vt:lpstr>
      <vt:lpstr>Ορθοπρωκτικές ανωμαλίες</vt:lpstr>
      <vt:lpstr>Ορθοπρωκτικές ανωμαλίες</vt:lpstr>
      <vt:lpstr>Ορθοπρωκτικές ανωμαλίες</vt:lpstr>
      <vt:lpstr>Ορθοπρωκτικές ανωμαλίες Θεραπεία</vt:lpstr>
      <vt:lpstr>Ορθοπρωκτικές ανωμαλίες  Πρόγνωση</vt:lpstr>
      <vt:lpstr>Συγγενείς ανωμαλίες των χοληφόρων</vt:lpstr>
      <vt:lpstr>Συγγενείς ανωμαλίες των χοληφόρων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Συγγενείς Ανωμαλίες του Πεπτικού Συστήματος</dc:title>
  <dc:creator>Xenophon</dc:creator>
  <cp:lastModifiedBy>user</cp:lastModifiedBy>
  <cp:revision>18</cp:revision>
  <dcterms:created xsi:type="dcterms:W3CDTF">2014-11-06T17:45:19Z</dcterms:created>
  <dcterms:modified xsi:type="dcterms:W3CDTF">2016-11-10T18:10:04Z</dcterms:modified>
</cp:coreProperties>
</file>