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1" r:id="rId3"/>
    <p:sldId id="267" r:id="rId4"/>
    <p:sldId id="282" r:id="rId5"/>
    <p:sldId id="283" r:id="rId6"/>
    <p:sldId id="284" r:id="rId7"/>
    <p:sldId id="285" r:id="rId8"/>
    <p:sldId id="280" r:id="rId9"/>
    <p:sldId id="286" r:id="rId10"/>
    <p:sldId id="272" r:id="rId11"/>
    <p:sldId id="273" r:id="rId12"/>
    <p:sldId id="277" r:id="rId13"/>
    <p:sldId id="278" r:id="rId14"/>
    <p:sldId id="303" r:id="rId15"/>
    <p:sldId id="294" r:id="rId16"/>
    <p:sldId id="295" r:id="rId17"/>
    <p:sldId id="296" r:id="rId18"/>
    <p:sldId id="297" r:id="rId19"/>
    <p:sldId id="298" r:id="rId20"/>
    <p:sldId id="299" r:id="rId21"/>
    <p:sldId id="300" r:id="rId22"/>
    <p:sldId id="274" r:id="rId23"/>
    <p:sldId id="275" r:id="rId24"/>
    <p:sldId id="276" r:id="rId25"/>
    <p:sldId id="279" r:id="rId26"/>
    <p:sldId id="287" r:id="rId27"/>
    <p:sldId id="288" r:id="rId28"/>
    <p:sldId id="289" r:id="rId29"/>
    <p:sldId id="290" r:id="rId30"/>
    <p:sldId id="291" r:id="rId31"/>
    <p:sldId id="292" r:id="rId32"/>
    <p:sldId id="301" r:id="rId33"/>
    <p:sldId id="302" r:id="rId34"/>
    <p:sldId id="293" r:id="rId35"/>
    <p:sldId id="260" r:id="rId36"/>
    <p:sldId id="304"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FE9202"/>
    <a:srgbClr val="003296"/>
    <a:srgbClr val="FFCC66"/>
    <a:srgbClr val="990099"/>
    <a:srgbClr val="CC0099"/>
    <a:srgbClr val="6C1A00"/>
    <a:srgbClr val="00AACC"/>
    <a:srgbClr val="5EEC3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782" y="2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6F4E8-9666-4639-B53D-BEAE413CB7E6}" type="datetimeFigureOut">
              <a:rPr lang="en-US" smtClean="0"/>
              <a:pPr/>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3A5E-831E-44E9-9369-2240D68476B5}" type="slidenum">
              <a:rPr lang="en-US" smtClean="0"/>
              <a:pPr/>
              <a:t>‹#›</a:t>
            </a:fld>
            <a:endParaRPr lang="en-US"/>
          </a:p>
        </p:txBody>
      </p:sp>
    </p:spTree>
    <p:extLst>
      <p:ext uri="{BB962C8B-B14F-4D97-AF65-F5344CB8AC3E}">
        <p14:creationId xmlns:p14="http://schemas.microsoft.com/office/powerpoint/2010/main" val="191141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35</a:t>
            </a:fld>
            <a:endParaRPr lang="en-US"/>
          </a:p>
        </p:txBody>
      </p:sp>
    </p:spTree>
    <p:extLst>
      <p:ext uri="{BB962C8B-B14F-4D97-AF65-F5344CB8AC3E}">
        <p14:creationId xmlns:p14="http://schemas.microsoft.com/office/powerpoint/2010/main" val="449624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2571750"/>
            <a:ext cx="7635250"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350110"/>
            <a:ext cx="8093365" cy="1221640"/>
          </a:xfrm>
        </p:spPr>
        <p:txBody>
          <a:bodyPr>
            <a:normAutofit/>
          </a:bodyPr>
          <a:lstStyle>
            <a:lvl1pPr marL="0" indent="0" algn="r">
              <a:buNone/>
              <a:defRPr sz="2800" b="0" i="0">
                <a:solidFill>
                  <a:srgbClr val="FE92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4DB05613-D0E8-46FD-856A-ADC6FBAA3F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30"/>
          </a:xfrm>
        </p:spPr>
        <p:txBody>
          <a:bodyPr>
            <a:normAutofit/>
          </a:bodyPr>
          <a:lstStyle>
            <a:lvl1pPr algn="r">
              <a:defRPr sz="3600" baseline="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433880"/>
            <a:ext cx="6566315" cy="572644"/>
          </a:xfrm>
        </p:spPr>
        <p:txBody>
          <a:bodyPr>
            <a:normAutofit/>
          </a:bodyPr>
          <a:lstStyle>
            <a:lvl1pPr algn="l">
              <a:defRPr sz="360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76015"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7940659" cy="763525"/>
          </a:xfrm>
        </p:spPr>
        <p:txBody>
          <a:bodyPr>
            <a:normAutofit/>
          </a:bodyPr>
          <a:lstStyle>
            <a:lvl1pPr algn="r">
              <a:defRPr sz="3600" baseline="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05E04209-DEBC-40FA-987E-F4B99B2DC4D2}"/>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ncoralearning.com.au/wp-content/uploads/2014/07/Genesys_Global_Survey09_screen.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9925" y="3338377"/>
            <a:ext cx="4572000" cy="584775"/>
          </a:xfrm>
          <a:prstGeom prst="rect">
            <a:avLst/>
          </a:prstGeom>
        </p:spPr>
        <p:txBody>
          <a:bodyPr wrap="square">
            <a:spAutoFit/>
          </a:bodyPr>
          <a:lstStyle/>
          <a:p>
            <a:r>
              <a:rPr lang="el-GR" altLang="ko-KR" sz="1600" b="1" dirty="0" smtClean="0">
                <a:solidFill>
                  <a:srgbClr val="007033"/>
                </a:solidFill>
                <a:latin typeface="Comic Sans MS" pitchFamily="66" charset="0"/>
                <a:ea typeface="맑은 고딕" pitchFamily="34" charset="-127"/>
                <a:cs typeface="Arial" pitchFamily="34" charset="0"/>
              </a:rPr>
              <a:t>ΠΑΝΕΠΙΣΤΗΜΙΟ </a:t>
            </a:r>
            <a:r>
              <a:rPr lang="el-GR" altLang="ko-KR" sz="1600" b="1" dirty="0" smtClean="0">
                <a:solidFill>
                  <a:srgbClr val="007033"/>
                </a:solidFill>
                <a:latin typeface="Comic Sans MS" pitchFamily="66" charset="0"/>
                <a:ea typeface="맑은 고딕" pitchFamily="34" charset="-127"/>
                <a:cs typeface="Arial" pitchFamily="34" charset="0"/>
              </a:rPr>
              <a:t>ΠΑΤΡΩΝ</a:t>
            </a:r>
            <a:endParaRPr lang="el-GR" altLang="ko-KR" sz="1600" b="1" dirty="0" smtClean="0">
              <a:solidFill>
                <a:srgbClr val="007033"/>
              </a:solidFill>
              <a:latin typeface="Comic Sans MS" pitchFamily="66" charset="0"/>
              <a:ea typeface="맑은 고딕" pitchFamily="34" charset="-127"/>
              <a:cs typeface="Arial" pitchFamily="34" charset="0"/>
            </a:endParaRPr>
          </a:p>
          <a:p>
            <a:r>
              <a:rPr lang="el-GR" altLang="ko-KR" sz="1600" b="1" dirty="0" smtClean="0">
                <a:solidFill>
                  <a:srgbClr val="FF0000"/>
                </a:solidFill>
                <a:latin typeface="Comic Sans MS" pitchFamily="66" charset="0"/>
                <a:ea typeface="맑은 고딕" pitchFamily="34" charset="-127"/>
                <a:cs typeface="Arial" pitchFamily="34" charset="0"/>
              </a:rPr>
              <a:t>Τμήμα </a:t>
            </a:r>
            <a:r>
              <a:rPr lang="el-GR" altLang="ko-KR" sz="1600" b="1" dirty="0">
                <a:solidFill>
                  <a:srgbClr val="FF0000"/>
                </a:solidFill>
                <a:latin typeface="Comic Sans MS" pitchFamily="66" charset="0"/>
                <a:cs typeface="Arial" pitchFamily="34" charset="0"/>
              </a:rPr>
              <a:t>Διοίκησης </a:t>
            </a:r>
            <a:r>
              <a:rPr lang="el-GR" altLang="ko-KR" sz="1600" b="1" dirty="0" smtClean="0">
                <a:solidFill>
                  <a:srgbClr val="FF0000"/>
                </a:solidFill>
                <a:latin typeface="Comic Sans MS" pitchFamily="66" charset="0"/>
                <a:cs typeface="Arial" pitchFamily="34" charset="0"/>
              </a:rPr>
              <a:t>Τουρισμού</a:t>
            </a:r>
            <a:endParaRPr lang="el-GR" altLang="ko-KR" sz="1600" b="1" dirty="0" smtClean="0">
              <a:solidFill>
                <a:srgbClr val="007033"/>
              </a:solidFill>
              <a:latin typeface="Comic Sans MS" pitchFamily="66" charset="0"/>
              <a:ea typeface="맑은 고딕" pitchFamily="34" charset="-127"/>
              <a:cs typeface="Arial" pitchFamily="34" charset="0"/>
            </a:endParaRPr>
          </a:p>
        </p:txBody>
      </p:sp>
      <p:sp>
        <p:nvSpPr>
          <p:cNvPr id="5" name="TextBox 4"/>
          <p:cNvSpPr txBox="1"/>
          <p:nvPr/>
        </p:nvSpPr>
        <p:spPr>
          <a:xfrm>
            <a:off x="69925" y="123478"/>
            <a:ext cx="4787900" cy="584775"/>
          </a:xfrm>
          <a:prstGeom prst="rect">
            <a:avLst/>
          </a:prstGeom>
          <a:noFill/>
        </p:spPr>
        <p:txBody>
          <a:bodyPr>
            <a:spAutoFit/>
          </a:bodyPr>
          <a:lstStyle/>
          <a:p>
            <a:r>
              <a:rPr lang="el-GR" altLang="ko-KR" sz="1600" b="1" dirty="0">
                <a:solidFill>
                  <a:schemeClr val="accent6"/>
                </a:solidFill>
                <a:latin typeface="Comic Sans MS" pitchFamily="66" charset="0"/>
                <a:cs typeface="Arial" pitchFamily="34" charset="0"/>
              </a:rPr>
              <a:t>4601 Διοίκηση Ολικής Ποιότητας  Υπηρεσιών στον Τουρισμό </a:t>
            </a:r>
            <a:endParaRPr lang="el-GR" altLang="ko-KR" sz="1600" b="1" dirty="0">
              <a:solidFill>
                <a:schemeClr val="accent6"/>
              </a:solidFill>
              <a:latin typeface="Comic Sans MS" pitchFamily="66" charset="0"/>
              <a:ea typeface="맑은 고딕" pitchFamily="34" charset="-127"/>
              <a:cs typeface="Arial" pitchFamily="34" charset="0"/>
            </a:endParaRPr>
          </a:p>
        </p:txBody>
      </p:sp>
      <p:sp>
        <p:nvSpPr>
          <p:cNvPr id="6" name="Shape 240"/>
          <p:cNvSpPr txBox="1">
            <a:spLocks/>
          </p:cNvSpPr>
          <p:nvPr/>
        </p:nvSpPr>
        <p:spPr>
          <a:xfrm>
            <a:off x="3779404" y="2483573"/>
            <a:ext cx="5472608" cy="1476921"/>
          </a:xfrm>
          <a:prstGeom prst="rect">
            <a:avLst/>
          </a:prstGeom>
          <a:noFill/>
          <a:effectLst>
            <a:outerShdw blurRad="50800" dist="38100" dir="2700000" algn="tl" rotWithShape="0">
              <a:prstClr val="black">
                <a:alpha val="40000"/>
              </a:prstClr>
            </a:outerShdw>
          </a:effectLst>
        </p:spPr>
        <p:txBody>
          <a:bodyPr spcFirstLastPara="1" vert="horz" wrap="square" lIns="91425" tIns="91425" rIns="91425" bIns="91425" rtlCol="0" anchor="ctr" anchorCtr="0">
            <a:noAutofit/>
          </a:bodyPr>
          <a:lstStyle>
            <a:lvl1pPr algn="r" defTabSz="914400" rtl="0" eaLnBrk="1" latinLnBrk="0" hangingPunct="1">
              <a:spcBef>
                <a:spcPct val="0"/>
              </a:spcBef>
              <a:buNone/>
              <a:defRPr sz="3600" kern="1200">
                <a:solidFill>
                  <a:schemeClr val="bg1"/>
                </a:solidFill>
                <a:latin typeface="+mj-lt"/>
                <a:ea typeface="+mj-ea"/>
                <a:cs typeface="+mj-cs"/>
              </a:defRPr>
            </a:lvl1pPr>
          </a:lstStyle>
          <a:p>
            <a:r>
              <a:rPr lang="en-US" sz="2800" b="1" dirty="0" smtClean="0"/>
              <a:t>1. </a:t>
            </a:r>
            <a:r>
              <a:rPr lang="el-GR" sz="2800" b="1" dirty="0"/>
              <a:t>Έννοια και Αρχές της Διοίκησης Ολικής Ποιότητας (ΔΟΠ)</a:t>
            </a:r>
            <a:endParaRPr lang="el-GR" sz="2800" dirty="0">
              <a:latin typeface="Comic Sans MS" panose="030F0702030302020204" pitchFamily="66" charset="0"/>
            </a:endParaRPr>
          </a:p>
        </p:txBody>
      </p:sp>
      <p:sp>
        <p:nvSpPr>
          <p:cNvPr id="9" name="Rectangle 2"/>
          <p:cNvSpPr txBox="1">
            <a:spLocks/>
          </p:cNvSpPr>
          <p:nvPr/>
        </p:nvSpPr>
        <p:spPr>
          <a:xfrm>
            <a:off x="3887416" y="4429138"/>
            <a:ext cx="5256584" cy="5334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l-GR" b="1" dirty="0" smtClean="0">
                <a:solidFill>
                  <a:srgbClr val="FFFF00"/>
                </a:solidFill>
                <a:latin typeface="Comic Sans MS" panose="030F0702030302020204" pitchFamily="66" charset="0"/>
              </a:rPr>
              <a:t>Διδάσκουσα:</a:t>
            </a:r>
            <a:endParaRPr lang="en-US" b="1" dirty="0" smtClean="0">
              <a:solidFill>
                <a:srgbClr val="FFFF00"/>
              </a:solidFill>
              <a:latin typeface="Comic Sans MS" panose="030F0702030302020204" pitchFamily="66" charset="0"/>
            </a:endParaRPr>
          </a:p>
          <a:p>
            <a:pPr algn="r"/>
            <a:r>
              <a:rPr lang="el-GR" b="1" dirty="0" smtClean="0">
                <a:solidFill>
                  <a:srgbClr val="FFFF00"/>
                </a:solidFill>
                <a:latin typeface="Comic Sans MS" panose="030F0702030302020204" pitchFamily="66" charset="0"/>
              </a:rPr>
              <a:t> </a:t>
            </a:r>
            <a:r>
              <a:rPr lang="el-GR" altLang="el-GR" b="1" dirty="0" smtClean="0">
                <a:solidFill>
                  <a:srgbClr val="FFFF00"/>
                </a:solidFill>
                <a:latin typeface="Arial" pitchFamily="34" charset="0"/>
              </a:rPr>
              <a:t>Άννα </a:t>
            </a:r>
            <a:r>
              <a:rPr lang="el-GR" altLang="el-GR" b="1" dirty="0" err="1" smtClean="0">
                <a:solidFill>
                  <a:srgbClr val="FFFF00"/>
                </a:solidFill>
                <a:latin typeface="Arial" pitchFamily="34" charset="0"/>
              </a:rPr>
              <a:t>Κουρτεσοπούλου</a:t>
            </a:r>
            <a:r>
              <a:rPr lang="el-GR" altLang="el-GR" b="1" dirty="0" smtClean="0">
                <a:solidFill>
                  <a:srgbClr val="FFFF00"/>
                </a:solidFill>
                <a:latin typeface="Arial" pitchFamily="34" charset="0"/>
              </a:rPr>
              <a:t>, </a:t>
            </a:r>
            <a:r>
              <a:rPr lang="en-US" altLang="el-GR" b="1" dirty="0" smtClean="0">
                <a:solidFill>
                  <a:srgbClr val="FFFF00"/>
                </a:solidFill>
                <a:latin typeface="Arial" pitchFamily="34" charset="0"/>
              </a:rPr>
              <a:t>Ph.D., M.B.A.</a:t>
            </a:r>
            <a:r>
              <a:rPr lang="el-GR" altLang="el-GR" b="1" dirty="0" smtClean="0">
                <a:solidFill>
                  <a:srgbClr val="FFFF00"/>
                </a:solidFill>
                <a:latin typeface="Arial" pitchFamily="34" charset="0"/>
              </a:rPr>
              <a:t>, </a:t>
            </a:r>
            <a:r>
              <a:rPr lang="en-US" altLang="el-GR" b="1" dirty="0" err="1" smtClean="0">
                <a:solidFill>
                  <a:srgbClr val="FFFF00"/>
                </a:solidFill>
                <a:latin typeface="Arial" pitchFamily="34" charset="0"/>
              </a:rPr>
              <a:t>MSc</a:t>
            </a:r>
            <a:endParaRPr lang="el-GR" dirty="0">
              <a:solidFill>
                <a:srgbClr val="FFFF00"/>
              </a:solidFill>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FF00"/>
                </a:solidFill>
              </a:rPr>
              <a:t>Εισαγωγή στην Ποιότητα</a:t>
            </a:r>
            <a:endParaRPr lang="el-GR" dirty="0">
              <a:solidFill>
                <a:srgbClr val="FFFF00"/>
              </a:solidFill>
            </a:endParaRPr>
          </a:p>
        </p:txBody>
      </p:sp>
      <p:sp>
        <p:nvSpPr>
          <p:cNvPr id="3" name="Ορθογώνιο 2"/>
          <p:cNvSpPr/>
          <p:nvPr/>
        </p:nvSpPr>
        <p:spPr>
          <a:xfrm>
            <a:off x="138266" y="1357848"/>
            <a:ext cx="8252900" cy="3539430"/>
          </a:xfrm>
          <a:prstGeom prst="rect">
            <a:avLst/>
          </a:prstGeom>
        </p:spPr>
        <p:txBody>
          <a:bodyPr wrap="none">
            <a:spAutoFit/>
          </a:bodyPr>
          <a:lstStyle/>
          <a:p>
            <a:pPr marL="285750" indent="-285750" algn="just">
              <a:buFont typeface="Wingdings" panose="05000000000000000000" pitchFamily="2" charset="2"/>
              <a:buChar char="ü"/>
            </a:pPr>
            <a:r>
              <a:rPr lang="el-GR" sz="1600" dirty="0"/>
              <a:t>Το Ευρωπαϊκό Μοντέλο Επιχειρηματικής Αριστείας είναι σχεδιασμένο </a:t>
            </a:r>
            <a:r>
              <a:rPr lang="el-GR" sz="1600" dirty="0" smtClean="0"/>
              <a:t>για </a:t>
            </a:r>
          </a:p>
          <a:p>
            <a:pPr algn="just"/>
            <a:r>
              <a:rPr lang="el-GR" sz="1600" dirty="0" smtClean="0"/>
              <a:t>τη </a:t>
            </a:r>
            <a:r>
              <a:rPr lang="el-GR" sz="1600" dirty="0"/>
              <a:t>μέτρηση της αποτελεσματικότητας </a:t>
            </a:r>
            <a:r>
              <a:rPr lang="el-GR" sz="1600" dirty="0" smtClean="0"/>
              <a:t>&amp; </a:t>
            </a:r>
            <a:r>
              <a:rPr lang="el-GR" sz="1600" u="sng" dirty="0" smtClean="0"/>
              <a:t>δεν </a:t>
            </a:r>
            <a:r>
              <a:rPr lang="el-GR" sz="1600" u="sng" dirty="0"/>
              <a:t>είχε διαμορφωθεί για τον Μη </a:t>
            </a:r>
            <a:r>
              <a:rPr lang="el-GR" sz="1600" u="sng" dirty="0" smtClean="0"/>
              <a:t>Κυβερνητικό</a:t>
            </a:r>
          </a:p>
          <a:p>
            <a:pPr algn="just"/>
            <a:r>
              <a:rPr lang="el-GR" sz="1600" u="sng" dirty="0" smtClean="0"/>
              <a:t>και </a:t>
            </a:r>
            <a:r>
              <a:rPr lang="el-GR" sz="1600" u="sng" dirty="0"/>
              <a:t>Μη Κερδοσκοπικό Τομέα</a:t>
            </a:r>
            <a:r>
              <a:rPr lang="el-GR" sz="1600" dirty="0"/>
              <a:t>. </a:t>
            </a:r>
            <a:endParaRPr lang="el-GR" sz="1600" dirty="0" smtClean="0"/>
          </a:p>
          <a:p>
            <a:pPr marL="285750" indent="-285750" algn="just">
              <a:buFont typeface="Wingdings" panose="05000000000000000000" pitchFamily="2" charset="2"/>
              <a:buChar char="ü"/>
            </a:pPr>
            <a:r>
              <a:rPr lang="el-GR" sz="1600" dirty="0" smtClean="0"/>
              <a:t>Αναπτύχθηκε </a:t>
            </a:r>
            <a:r>
              <a:rPr lang="el-GR" sz="1600" dirty="0"/>
              <a:t>από το Ευρωπαϊκό Ίδρυμα για το Μάνατζμεντ Ποιότητας </a:t>
            </a:r>
            <a:endParaRPr lang="el-GR" sz="1600" dirty="0" smtClean="0"/>
          </a:p>
          <a:p>
            <a:pPr algn="just"/>
            <a:r>
              <a:rPr lang="el-GR" sz="1600" dirty="0" smtClean="0"/>
              <a:t>(</a:t>
            </a:r>
            <a:r>
              <a:rPr lang="el-GR" sz="1600" dirty="0"/>
              <a:t>European </a:t>
            </a:r>
            <a:r>
              <a:rPr lang="el-GR" sz="1600" dirty="0" err="1"/>
              <a:t>Foundation</a:t>
            </a:r>
            <a:r>
              <a:rPr lang="el-GR" sz="1600" dirty="0"/>
              <a:t> for Quality </a:t>
            </a:r>
            <a:r>
              <a:rPr lang="el-GR" sz="1600" dirty="0" err="1"/>
              <a:t>Management</a:t>
            </a:r>
            <a:r>
              <a:rPr lang="el-GR" sz="1600" dirty="0"/>
              <a:t>). </a:t>
            </a:r>
            <a:endParaRPr lang="el-GR" sz="1600" dirty="0" smtClean="0"/>
          </a:p>
          <a:p>
            <a:pPr marL="285750" indent="-285750" algn="just">
              <a:buFont typeface="Wingdings" panose="05000000000000000000" pitchFamily="2" charset="2"/>
              <a:buChar char="ü"/>
            </a:pPr>
            <a:r>
              <a:rPr lang="el-GR" sz="1600" dirty="0" smtClean="0"/>
              <a:t>χρησιμοποιείται </a:t>
            </a:r>
            <a:r>
              <a:rPr lang="el-GR" sz="1600" dirty="0"/>
              <a:t>εκτενώς για συνεχή </a:t>
            </a:r>
            <a:r>
              <a:rPr lang="el-GR" sz="1600" dirty="0" smtClean="0"/>
              <a:t>βελτίωση από </a:t>
            </a:r>
            <a:r>
              <a:rPr lang="el-GR" sz="1600" dirty="0"/>
              <a:t>μεγάλο αριθμό ιδιωτικών επιχειρήσεων </a:t>
            </a:r>
            <a:r>
              <a:rPr lang="el-GR" sz="1600" dirty="0" smtClean="0"/>
              <a:t>&amp;</a:t>
            </a:r>
          </a:p>
          <a:p>
            <a:pPr algn="just"/>
            <a:r>
              <a:rPr lang="el-GR" sz="1600" dirty="0" smtClean="0"/>
              <a:t>από </a:t>
            </a:r>
            <a:r>
              <a:rPr lang="el-GR" sz="1600" dirty="0"/>
              <a:t>κάποιους οργανισμούς </a:t>
            </a:r>
            <a:r>
              <a:rPr lang="el-GR" sz="1600" dirty="0" smtClean="0"/>
              <a:t>του κυβερνητικού </a:t>
            </a:r>
            <a:r>
              <a:rPr lang="el-GR" sz="1600" dirty="0"/>
              <a:t>τομέα. </a:t>
            </a:r>
            <a:endParaRPr lang="el-GR" sz="1600" dirty="0" smtClean="0"/>
          </a:p>
          <a:p>
            <a:pPr marL="285750" indent="-285750" algn="just">
              <a:buFont typeface="Wingdings" panose="05000000000000000000" pitchFamily="2" charset="2"/>
              <a:buChar char="ü"/>
            </a:pPr>
            <a:r>
              <a:rPr lang="el-GR" sz="1600" dirty="0" smtClean="0"/>
              <a:t>Στην </a:t>
            </a:r>
            <a:r>
              <a:rPr lang="el-GR" sz="1600" dirty="0"/>
              <a:t>Αγγλία, το Εθνικό Συμβούλιο για τους Εθελοντικούς Οργανισμούς </a:t>
            </a:r>
            <a:endParaRPr lang="el-GR" sz="1600" dirty="0" smtClean="0"/>
          </a:p>
          <a:p>
            <a:pPr algn="just"/>
            <a:r>
              <a:rPr lang="el-GR" sz="1600" dirty="0" smtClean="0"/>
              <a:t>(</a:t>
            </a:r>
            <a:r>
              <a:rPr lang="el-GR" sz="1600" dirty="0" err="1"/>
              <a:t>Voluntary</a:t>
            </a:r>
            <a:r>
              <a:rPr lang="el-GR" sz="1600" dirty="0"/>
              <a:t> </a:t>
            </a:r>
            <a:r>
              <a:rPr lang="el-GR" sz="1600" dirty="0" err="1"/>
              <a:t>Organizations</a:t>
            </a:r>
            <a:r>
              <a:rPr lang="el-GR" sz="1600" dirty="0"/>
              <a:t>) ίδρυσε το </a:t>
            </a:r>
            <a:r>
              <a:rPr lang="el-GR" sz="1600" b="1" dirty="0"/>
              <a:t>Quality </a:t>
            </a:r>
            <a:r>
              <a:rPr lang="el-GR" sz="1600" b="1" dirty="0" err="1"/>
              <a:t>Standards</a:t>
            </a:r>
            <a:r>
              <a:rPr lang="el-GR" sz="1600" b="1" dirty="0"/>
              <a:t> </a:t>
            </a:r>
            <a:r>
              <a:rPr lang="el-GR" sz="1600" b="1" dirty="0" err="1"/>
              <a:t>Working</a:t>
            </a:r>
            <a:r>
              <a:rPr lang="el-GR" sz="1600" b="1" dirty="0"/>
              <a:t> </a:t>
            </a:r>
            <a:r>
              <a:rPr lang="el-GR" sz="1600" b="1" dirty="0" err="1"/>
              <a:t>Group</a:t>
            </a:r>
            <a:r>
              <a:rPr lang="el-GR" sz="1600" b="1" dirty="0"/>
              <a:t> </a:t>
            </a:r>
            <a:r>
              <a:rPr lang="el-GR" sz="1600" dirty="0"/>
              <a:t>επανεξέτασε </a:t>
            </a:r>
            <a:endParaRPr lang="el-GR" sz="1600" dirty="0" smtClean="0"/>
          </a:p>
          <a:p>
            <a:pPr algn="just"/>
            <a:r>
              <a:rPr lang="el-GR" sz="1600" dirty="0" smtClean="0"/>
              <a:t>το </a:t>
            </a:r>
            <a:r>
              <a:rPr lang="el-GR" sz="1600" dirty="0"/>
              <a:t>ζήτημα της ποιότητας στον Μη Κυβερνητικό Τομέα στην Βρετανία και όλο το φάσμα </a:t>
            </a:r>
            <a:endParaRPr lang="el-GR" sz="1600" dirty="0" smtClean="0"/>
          </a:p>
          <a:p>
            <a:pPr algn="just"/>
            <a:r>
              <a:rPr lang="el-GR" sz="1600" dirty="0" smtClean="0"/>
              <a:t>των </a:t>
            </a:r>
            <a:r>
              <a:rPr lang="el-GR" sz="1600" dirty="0"/>
              <a:t>μοντέλων που είναι πλέον διαθέσιμα. </a:t>
            </a:r>
            <a:endParaRPr lang="el-GR" sz="1600" dirty="0" smtClean="0"/>
          </a:p>
          <a:p>
            <a:pPr marL="285750" indent="-285750" algn="just">
              <a:buFont typeface="Wingdings" panose="05000000000000000000" pitchFamily="2" charset="2"/>
              <a:buChar char="ü"/>
            </a:pPr>
            <a:r>
              <a:rPr lang="el-GR" sz="1600" dirty="0" smtClean="0"/>
              <a:t>Το </a:t>
            </a:r>
            <a:r>
              <a:rPr lang="el-GR" sz="1600" dirty="0"/>
              <a:t>Ευρωπαϊκό Μοντέλο Αριστείας </a:t>
            </a:r>
            <a:r>
              <a:rPr lang="el-GR" sz="1600" b="1" dirty="0"/>
              <a:t>αποτελεί το καλύτερο πλαίσιο και </a:t>
            </a:r>
            <a:endParaRPr lang="el-GR" sz="1600" b="1" dirty="0" smtClean="0"/>
          </a:p>
          <a:p>
            <a:pPr algn="just"/>
            <a:r>
              <a:rPr lang="el-GR" sz="1600" b="1" dirty="0" smtClean="0"/>
              <a:t>μοντέλο </a:t>
            </a:r>
            <a:r>
              <a:rPr lang="el-GR" sz="1600" dirty="0"/>
              <a:t>για την εκτίμηση και την αξιολόγηση των Μη Κυβερνητικών Οργανισμών και </a:t>
            </a:r>
            <a:endParaRPr lang="el-GR" sz="1600" dirty="0" smtClean="0"/>
          </a:p>
          <a:p>
            <a:pPr algn="just"/>
            <a:r>
              <a:rPr lang="el-GR" sz="1600" dirty="0" smtClean="0"/>
              <a:t>προτείνει </a:t>
            </a:r>
            <a:r>
              <a:rPr lang="el-GR" sz="1600" dirty="0"/>
              <a:t>μέτρα για τη βελτίωση της ποιότητας που αυτοί προσφέρουν.</a:t>
            </a:r>
          </a:p>
        </p:txBody>
      </p:sp>
    </p:spTree>
    <p:extLst>
      <p:ext uri="{BB962C8B-B14F-4D97-AF65-F5344CB8AC3E}">
        <p14:creationId xmlns:p14="http://schemas.microsoft.com/office/powerpoint/2010/main" val="3262195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8966" y="412448"/>
            <a:ext cx="8246070" cy="916230"/>
          </a:xfrm>
        </p:spPr>
        <p:txBody>
          <a:bodyPr/>
          <a:lstStyle/>
          <a:p>
            <a:r>
              <a:rPr lang="el-GR" b="1" dirty="0">
                <a:solidFill>
                  <a:srgbClr val="FF0000"/>
                </a:solidFill>
                <a:effectLst/>
              </a:rPr>
              <a:t>Ευρωπαϊκό Μοντέλο Αριστείας </a:t>
            </a:r>
            <a:r>
              <a:rPr lang="en-US" b="1" dirty="0" smtClean="0">
                <a:solidFill>
                  <a:srgbClr val="FF0000"/>
                </a:solidFill>
                <a:effectLst/>
              </a:rPr>
              <a:t>-EFQM</a:t>
            </a:r>
            <a:endParaRPr lang="el-GR" b="1" dirty="0">
              <a:solidFill>
                <a:srgbClr val="FF0000"/>
              </a:solidFill>
              <a:effectLst/>
            </a:endParaRPr>
          </a:p>
        </p:txBody>
      </p:sp>
      <p:sp>
        <p:nvSpPr>
          <p:cNvPr id="3" name="Θέση περιεχομένου 2"/>
          <p:cNvSpPr>
            <a:spLocks noGrp="1"/>
          </p:cNvSpPr>
          <p:nvPr>
            <p:ph idx="1"/>
          </p:nvPr>
        </p:nvSpPr>
        <p:spPr>
          <a:xfrm>
            <a:off x="448966" y="1197406"/>
            <a:ext cx="3664919" cy="3664920"/>
          </a:xfrm>
        </p:spPr>
        <p:txBody>
          <a:bodyPr>
            <a:normAutofit/>
          </a:bodyPr>
          <a:lstStyle/>
          <a:p>
            <a:pPr marL="0" indent="0">
              <a:buNone/>
            </a:pPr>
            <a:r>
              <a:rPr lang="el-GR" sz="1600" dirty="0" smtClean="0"/>
              <a:t>περιλαμβάνει</a:t>
            </a:r>
            <a:r>
              <a:rPr lang="en-US" sz="1600" dirty="0"/>
              <a:t> </a:t>
            </a:r>
            <a:r>
              <a:rPr lang="en-US" sz="1600" dirty="0" smtClean="0"/>
              <a:t>9 </a:t>
            </a:r>
            <a:r>
              <a:rPr lang="el-GR" sz="1600" dirty="0" smtClean="0"/>
              <a:t>στοιχεία </a:t>
            </a:r>
            <a:r>
              <a:rPr lang="el-GR" sz="1600" dirty="0"/>
              <a:t>: </a:t>
            </a:r>
            <a:endParaRPr lang="en-US" sz="1600" dirty="0" smtClean="0"/>
          </a:p>
          <a:p>
            <a:pPr marL="400050" indent="-400050">
              <a:buAutoNum type="romanUcPeriod"/>
            </a:pPr>
            <a:r>
              <a:rPr lang="el-GR" sz="1600" dirty="0" smtClean="0"/>
              <a:t>Τα </a:t>
            </a:r>
            <a:r>
              <a:rPr lang="el-GR" sz="1600" dirty="0"/>
              <a:t>πέντε χαρακτηρίζονται ως </a:t>
            </a:r>
            <a:r>
              <a:rPr lang="el-GR" sz="1600" b="1" dirty="0"/>
              <a:t>υποκινητές</a:t>
            </a:r>
            <a:r>
              <a:rPr lang="el-GR" sz="1600" dirty="0"/>
              <a:t> (</a:t>
            </a:r>
            <a:r>
              <a:rPr lang="el-GR" sz="1600" dirty="0" err="1"/>
              <a:t>enablers</a:t>
            </a:r>
            <a:r>
              <a:rPr lang="el-GR" sz="1600" dirty="0"/>
              <a:t>), τα οποία είναι η ηγεσία, η στρατηγική, οι άνθρωποι, οι πόροι και οι συνεργασίες και οι διαδικασίες. </a:t>
            </a:r>
            <a:endParaRPr lang="en-US" sz="1600" dirty="0" smtClean="0"/>
          </a:p>
          <a:p>
            <a:pPr marL="400050" indent="-400050">
              <a:buAutoNum type="romanUcPeriod"/>
            </a:pPr>
            <a:r>
              <a:rPr lang="el-GR" sz="1600" dirty="0" smtClean="0"/>
              <a:t>II</a:t>
            </a:r>
            <a:r>
              <a:rPr lang="el-GR" sz="1600" dirty="0"/>
              <a:t>. Τα τέσσερα χαρακτηρίζονται ως </a:t>
            </a:r>
            <a:r>
              <a:rPr lang="el-GR" sz="1600" b="1" dirty="0"/>
              <a:t>αποτελέσματα</a:t>
            </a:r>
            <a:r>
              <a:rPr lang="el-GR" sz="1600" dirty="0"/>
              <a:t> (</a:t>
            </a:r>
            <a:r>
              <a:rPr lang="el-GR" sz="1600" dirty="0" err="1"/>
              <a:t>Results</a:t>
            </a:r>
            <a:r>
              <a:rPr lang="el-GR" sz="1600" dirty="0"/>
              <a:t>), δηλαδή τα αποτελέσματα των ανθρώπων, τα αποτελέσματα των πελατών, τα αποτελέσματα στην κοινωνία και τα αποτελέσματα στην επίδοση</a:t>
            </a:r>
            <a:r>
              <a:rPr lang="el-GR" sz="1600" dirty="0" smtClean="0"/>
              <a:t>.</a:t>
            </a:r>
          </a:p>
          <a:p>
            <a:pPr marL="0" indent="0">
              <a:buNone/>
            </a:pPr>
            <a:endParaRPr lang="en-US" sz="1600" dirty="0" smtClean="0"/>
          </a:p>
          <a:p>
            <a:pPr marL="0" indent="0">
              <a:buNone/>
            </a:pPr>
            <a:endParaRPr lang="el-GR" sz="1600" dirty="0"/>
          </a:p>
        </p:txBody>
      </p:sp>
      <p:sp>
        <p:nvSpPr>
          <p:cNvPr id="4" name="Θέση περιεχομένου 2"/>
          <p:cNvSpPr txBox="1">
            <a:spLocks/>
          </p:cNvSpPr>
          <p:nvPr/>
        </p:nvSpPr>
        <p:spPr>
          <a:xfrm>
            <a:off x="4419295" y="1350110"/>
            <a:ext cx="4428445" cy="3664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600" dirty="0" smtClean="0"/>
              <a:t>Βασίζεται σε </a:t>
            </a:r>
            <a:r>
              <a:rPr lang="el-GR" sz="1600" b="1" dirty="0" smtClean="0"/>
              <a:t>8 θεμελιώδεις αρχές</a:t>
            </a:r>
            <a:r>
              <a:rPr lang="el-GR" sz="1600" dirty="0" smtClean="0"/>
              <a:t>:</a:t>
            </a:r>
          </a:p>
          <a:p>
            <a:pPr>
              <a:buFont typeface="Arial" pitchFamily="34" charset="0"/>
              <a:buAutoNum type="arabicPeriod"/>
            </a:pPr>
            <a:r>
              <a:rPr lang="el-GR" sz="1600" dirty="0" smtClean="0"/>
              <a:t>Προσανατολισμός στα αποτελέσματα</a:t>
            </a:r>
          </a:p>
          <a:p>
            <a:pPr>
              <a:buFont typeface="Arial" pitchFamily="34" charset="0"/>
              <a:buAutoNum type="arabicPeriod"/>
            </a:pPr>
            <a:r>
              <a:rPr lang="el-GR" sz="1600" dirty="0" smtClean="0"/>
              <a:t>Επικέντρωση στον πελάτη</a:t>
            </a:r>
          </a:p>
          <a:p>
            <a:pPr>
              <a:buFont typeface="Arial" pitchFamily="34" charset="0"/>
              <a:buAutoNum type="arabicPeriod"/>
            </a:pPr>
            <a:r>
              <a:rPr lang="el-GR" sz="1600" dirty="0" smtClean="0"/>
              <a:t>Αποτελεσματική ηγεσίας και σταθερότητα ως προς την επίτευξη του σκοπού</a:t>
            </a:r>
          </a:p>
          <a:p>
            <a:pPr>
              <a:buFont typeface="Arial" pitchFamily="34" charset="0"/>
              <a:buAutoNum type="arabicPeriod"/>
            </a:pPr>
            <a:r>
              <a:rPr lang="el-GR" sz="1600" dirty="0" smtClean="0"/>
              <a:t>Διοίκηση μέσω διαδικασιών</a:t>
            </a:r>
          </a:p>
          <a:p>
            <a:pPr>
              <a:buFont typeface="Arial" pitchFamily="34" charset="0"/>
              <a:buAutoNum type="arabicPeriod"/>
            </a:pPr>
            <a:r>
              <a:rPr lang="el-GR" sz="1600" dirty="0"/>
              <a:t>Α</a:t>
            </a:r>
            <a:r>
              <a:rPr lang="el-GR" sz="1600" dirty="0" smtClean="0"/>
              <a:t>νάπτυξη ανθρώπινου δυναμικού</a:t>
            </a:r>
          </a:p>
          <a:p>
            <a:pPr>
              <a:buFont typeface="Arial" pitchFamily="34" charset="0"/>
              <a:buAutoNum type="arabicPeriod"/>
            </a:pPr>
            <a:r>
              <a:rPr lang="el-GR" sz="1600" dirty="0" smtClean="0"/>
              <a:t>Διαρκής μάθηση, καινοτομία και βελτίωση</a:t>
            </a:r>
          </a:p>
          <a:p>
            <a:pPr>
              <a:buFont typeface="Arial" pitchFamily="34" charset="0"/>
              <a:buAutoNum type="arabicPeriod"/>
            </a:pPr>
            <a:r>
              <a:rPr lang="el-GR" sz="1600" dirty="0" smtClean="0"/>
              <a:t>Σύναψη των αναγκαίων συνεργειών</a:t>
            </a:r>
          </a:p>
          <a:p>
            <a:pPr>
              <a:buFont typeface="Arial" pitchFamily="34" charset="0"/>
              <a:buAutoNum type="arabicPeriod"/>
            </a:pPr>
            <a:r>
              <a:rPr lang="el-GR" sz="1600" dirty="0" smtClean="0"/>
              <a:t>Κοινωνική ευθύνη</a:t>
            </a:r>
          </a:p>
          <a:p>
            <a:pPr>
              <a:buFont typeface="Arial" pitchFamily="34" charset="0"/>
              <a:buAutoNum type="arabicPeriod"/>
            </a:pPr>
            <a:endParaRPr lang="en-US" sz="1600" dirty="0" smtClean="0"/>
          </a:p>
          <a:p>
            <a:pPr marL="0" indent="0" algn="r">
              <a:buNone/>
            </a:pPr>
            <a:r>
              <a:rPr lang="el-GR" sz="1400" dirty="0"/>
              <a:t>Κριεμάδης &amp; Χρηστάκης (2009) </a:t>
            </a:r>
            <a:endParaRPr lang="en-US" sz="1400" dirty="0"/>
          </a:p>
          <a:p>
            <a:pPr marL="0" indent="0">
              <a:buFont typeface="Arial" pitchFamily="34" charset="0"/>
              <a:buNone/>
            </a:pPr>
            <a:endParaRPr lang="el-GR" sz="1600" dirty="0"/>
          </a:p>
        </p:txBody>
      </p:sp>
    </p:spTree>
    <p:extLst>
      <p:ext uri="{BB962C8B-B14F-4D97-AF65-F5344CB8AC3E}">
        <p14:creationId xmlns:p14="http://schemas.microsoft.com/office/powerpoint/2010/main" val="2713797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Υποκινητές</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300" b="1" dirty="0" smtClean="0"/>
              <a:t>Ηγεσία</a:t>
            </a:r>
            <a:endParaRPr lang="el-GR" sz="2300" dirty="0" smtClean="0"/>
          </a:p>
          <a:p>
            <a:pPr marL="0" indent="0">
              <a:buNone/>
            </a:pPr>
            <a:r>
              <a:rPr lang="el-GR" sz="2300" dirty="0" smtClean="0"/>
              <a:t>πώς </a:t>
            </a:r>
            <a:r>
              <a:rPr lang="el-GR" sz="2300" dirty="0"/>
              <a:t>οι ηγέτες θέτουν την κατεύθυνση του οργανισμού και ενθαρρύνουν και υποκινούν τους ανθρώπους να επιτύχουν τα σωστά αποτελέσματα </a:t>
            </a:r>
          </a:p>
          <a:p>
            <a:pPr marL="0" indent="0">
              <a:buNone/>
            </a:pPr>
            <a:r>
              <a:rPr lang="el-GR" sz="2300" b="1" dirty="0" smtClean="0"/>
              <a:t>Στρατηγική</a:t>
            </a:r>
            <a:r>
              <a:rPr lang="el-GR" sz="2300" dirty="0" smtClean="0"/>
              <a:t> </a:t>
            </a:r>
          </a:p>
          <a:p>
            <a:pPr marL="0" indent="0">
              <a:buNone/>
            </a:pPr>
            <a:r>
              <a:rPr lang="el-GR" sz="2300" dirty="0" smtClean="0"/>
              <a:t>πώς </a:t>
            </a:r>
            <a:r>
              <a:rPr lang="el-GR" sz="2300" dirty="0"/>
              <a:t>ο οργανισμός ορίζει αυτό που θέλει να πετύχει και τον τρόπο που θα το κάνει </a:t>
            </a:r>
          </a:p>
          <a:p>
            <a:pPr marL="0" indent="0">
              <a:buNone/>
            </a:pPr>
            <a:r>
              <a:rPr lang="el-GR" sz="2300" b="1" dirty="0" smtClean="0"/>
              <a:t>Άνθρωποι</a:t>
            </a:r>
            <a:endParaRPr lang="el-GR" sz="2300" dirty="0"/>
          </a:p>
          <a:p>
            <a:pPr marL="0" indent="0">
              <a:buNone/>
            </a:pPr>
            <a:r>
              <a:rPr lang="el-GR" sz="2300" dirty="0" smtClean="0"/>
              <a:t>διασφαλίζει </a:t>
            </a:r>
            <a:r>
              <a:rPr lang="el-GR" sz="2300" dirty="0"/>
              <a:t>πως το προσωπικό και οι εθελοντές έχουν την απαιτούμενη γνώση και ικανότητες και ότι είναι έχουν κίνητρο </a:t>
            </a:r>
          </a:p>
          <a:p>
            <a:pPr marL="0" indent="0">
              <a:buNone/>
            </a:pPr>
            <a:r>
              <a:rPr lang="el-GR" sz="2300" b="1" dirty="0" smtClean="0"/>
              <a:t>Συνεργασίες </a:t>
            </a:r>
            <a:r>
              <a:rPr lang="el-GR" sz="2300" b="1" dirty="0"/>
              <a:t>και </a:t>
            </a:r>
            <a:r>
              <a:rPr lang="el-GR" sz="2300" b="1" dirty="0" smtClean="0"/>
              <a:t>Πόροι</a:t>
            </a:r>
            <a:endParaRPr lang="el-GR" sz="2300" dirty="0"/>
          </a:p>
          <a:p>
            <a:pPr marL="0" indent="0">
              <a:buNone/>
            </a:pPr>
            <a:r>
              <a:rPr lang="el-GR" sz="2300" dirty="0" smtClean="0"/>
              <a:t>οι </a:t>
            </a:r>
            <a:r>
              <a:rPr lang="el-GR" sz="2300" dirty="0"/>
              <a:t>πόροι του Οργανισμού και οι συνεργασίες που συμπράττει τους φέρνουν πιο κοντά στους σκοπούς </a:t>
            </a:r>
          </a:p>
          <a:p>
            <a:pPr marL="0" indent="0">
              <a:buNone/>
            </a:pPr>
            <a:r>
              <a:rPr lang="el-GR" sz="2300" b="1" dirty="0" smtClean="0"/>
              <a:t>Διαδικασίες</a:t>
            </a:r>
            <a:endParaRPr lang="el-GR" sz="2300" dirty="0"/>
          </a:p>
          <a:p>
            <a:pPr marL="0" indent="0">
              <a:buNone/>
            </a:pPr>
            <a:r>
              <a:rPr lang="el-GR" sz="2300" dirty="0" smtClean="0"/>
              <a:t>ο </a:t>
            </a:r>
            <a:r>
              <a:rPr lang="el-GR" sz="2300" dirty="0"/>
              <a:t>σχεδιασμός και το μάνατζμεντ ώστε τα προϊόντα και οι υπηρεσίες να παραδίδονται αποτελεσματικά, ικανοποιητικά και να ικανοποιούν τις ανάγκες και τις προσδοκίες των πελατών </a:t>
            </a:r>
          </a:p>
        </p:txBody>
      </p:sp>
    </p:spTree>
    <p:extLst>
      <p:ext uri="{BB962C8B-B14F-4D97-AF65-F5344CB8AC3E}">
        <p14:creationId xmlns:p14="http://schemas.microsoft.com/office/powerpoint/2010/main" val="4277883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Αποτελέσματα</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dirty="0"/>
              <a:t>Αποτελέσματα </a:t>
            </a:r>
            <a:r>
              <a:rPr lang="el-GR" b="1" dirty="0" smtClean="0"/>
              <a:t>Πελατών</a:t>
            </a:r>
            <a:endParaRPr lang="el-GR" dirty="0" smtClean="0"/>
          </a:p>
          <a:p>
            <a:pPr marL="0" indent="0">
              <a:buNone/>
            </a:pPr>
            <a:r>
              <a:rPr lang="el-GR" dirty="0" smtClean="0"/>
              <a:t>τι </a:t>
            </a:r>
            <a:r>
              <a:rPr lang="el-GR" dirty="0"/>
              <a:t>επιτυγχάνει ο Οργανισμός για τους εξωτερικούς πελάτες και γενικότερα οποιονδήποτε λαμβάνει τις υπηρεσίες και τα προϊόντα του οργανισμού </a:t>
            </a:r>
          </a:p>
          <a:p>
            <a:pPr marL="0" indent="0">
              <a:buNone/>
            </a:pPr>
            <a:r>
              <a:rPr lang="el-GR" b="1" dirty="0" smtClean="0"/>
              <a:t>Αποτελέσματα Ανθρώπων</a:t>
            </a:r>
            <a:endParaRPr lang="el-GR" dirty="0"/>
          </a:p>
          <a:p>
            <a:pPr marL="0" indent="0">
              <a:buNone/>
            </a:pPr>
            <a:r>
              <a:rPr lang="el-GR" dirty="0" smtClean="0"/>
              <a:t>τι </a:t>
            </a:r>
            <a:r>
              <a:rPr lang="el-GR" dirty="0"/>
              <a:t>επιτυγχάνει ο Οργανισμός για το προσωπικό του και τους εθελοντές του </a:t>
            </a:r>
          </a:p>
          <a:p>
            <a:pPr marL="0" indent="0">
              <a:buNone/>
            </a:pPr>
            <a:r>
              <a:rPr lang="el-GR" b="1" dirty="0" smtClean="0"/>
              <a:t>Αποτελέσματα Κοινωνίας</a:t>
            </a:r>
            <a:endParaRPr lang="el-GR" dirty="0"/>
          </a:p>
          <a:p>
            <a:pPr marL="0" indent="0">
              <a:buNone/>
            </a:pPr>
            <a:r>
              <a:rPr lang="el-GR" dirty="0" smtClean="0"/>
              <a:t>τι </a:t>
            </a:r>
            <a:r>
              <a:rPr lang="el-GR" dirty="0"/>
              <a:t>αντίληψη δημιουργεί ο Οργανισμός και πως επηρεάζει την κοινωνία και την κοινότητα στην οποία είναι μέλος </a:t>
            </a:r>
          </a:p>
          <a:p>
            <a:pPr marL="0" indent="0">
              <a:buNone/>
            </a:pPr>
            <a:r>
              <a:rPr lang="el-GR" b="1" dirty="0" smtClean="0"/>
              <a:t>Αποτελέσματα Επίδοσης</a:t>
            </a:r>
            <a:endParaRPr lang="el-GR" dirty="0"/>
          </a:p>
          <a:p>
            <a:pPr marL="0" indent="0">
              <a:buNone/>
            </a:pPr>
            <a:r>
              <a:rPr lang="el-GR" dirty="0" smtClean="0"/>
              <a:t>πόσο </a:t>
            </a:r>
            <a:r>
              <a:rPr lang="el-GR" dirty="0"/>
              <a:t>καλά έχει επιτύχει ο Οργανισμός τα σχέδια του </a:t>
            </a:r>
          </a:p>
        </p:txBody>
      </p:sp>
    </p:spTree>
    <p:extLst>
      <p:ext uri="{BB962C8B-B14F-4D97-AF65-F5344CB8AC3E}">
        <p14:creationId xmlns:p14="http://schemas.microsoft.com/office/powerpoint/2010/main" val="314476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Βαρύτητα κριτηρίων </a:t>
            </a:r>
            <a:br>
              <a:rPr lang="el-GR" dirty="0" smtClean="0"/>
            </a:br>
            <a:r>
              <a:rPr lang="el-GR" dirty="0" smtClean="0"/>
              <a:t>μοντέλου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3568" y="1349375"/>
            <a:ext cx="6230524" cy="3513138"/>
          </a:xfrm>
          <a:prstGeom prst="rect">
            <a:avLst/>
          </a:prstGeom>
        </p:spPr>
      </p:pic>
    </p:spTree>
    <p:extLst>
      <p:ext uri="{BB962C8B-B14F-4D97-AF65-F5344CB8AC3E}">
        <p14:creationId xmlns:p14="http://schemas.microsoft.com/office/powerpoint/2010/main" val="275916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Αξιολόγηση κριτηρίων </a:t>
            </a:r>
            <a:br>
              <a:rPr lang="el-GR" dirty="0" smtClean="0"/>
            </a:br>
            <a:r>
              <a:rPr lang="el-GR" dirty="0" smtClean="0"/>
              <a:t>ποιότητας </a:t>
            </a:r>
            <a:endParaRPr lang="el-GR" dirty="0"/>
          </a:p>
        </p:txBody>
      </p:sp>
      <p:sp>
        <p:nvSpPr>
          <p:cNvPr id="3" name="Θέση περιεχομένου 2"/>
          <p:cNvSpPr>
            <a:spLocks noGrp="1"/>
          </p:cNvSpPr>
          <p:nvPr>
            <p:ph idx="1"/>
          </p:nvPr>
        </p:nvSpPr>
        <p:spPr/>
        <p:txBody>
          <a:bodyPr/>
          <a:lstStyle/>
          <a:p>
            <a:pPr marL="0" indent="0">
              <a:buNone/>
            </a:pPr>
            <a:r>
              <a:rPr lang="el-GR" dirty="0" smtClean="0"/>
              <a:t>ΚΡΙΤΗΡΙΟ 1</a:t>
            </a:r>
            <a:r>
              <a:rPr lang="el-GR" baseline="30000" dirty="0" smtClean="0"/>
              <a:t>ο</a:t>
            </a:r>
            <a:r>
              <a:rPr lang="el-GR" dirty="0" smtClean="0"/>
              <a:t> : ΗΓΕΣΙΑ</a:t>
            </a:r>
          </a:p>
          <a:p>
            <a:pPr marL="0" indent="0">
              <a:buNone/>
            </a:pPr>
            <a:r>
              <a:rPr lang="el-GR" dirty="0" smtClean="0"/>
              <a:t> </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2599549102"/>
              </p:ext>
            </p:extLst>
          </p:nvPr>
        </p:nvGraphicFramePr>
        <p:xfrm>
          <a:off x="448965" y="1931974"/>
          <a:ext cx="8011467" cy="2511110"/>
        </p:xfrm>
        <a:graphic>
          <a:graphicData uri="http://schemas.openxmlformats.org/drawingml/2006/table">
            <a:tbl>
              <a:tblPr firstRow="1" firstCol="1" bandRow="1"/>
              <a:tblGrid>
                <a:gridCol w="6283275"/>
                <a:gridCol w="1728192"/>
              </a:tblGrid>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Προσδίδει μια σαφή κατεύθυνση σχετικά με τον </a:t>
                      </a:r>
                      <a:r>
                        <a:rPr lang="el-G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προσανατολισμό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ως προς τις αξίες και το όραμά της.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Προσπαθεί να αναπτύξει και να εφαρμόσει ένα σύστημα διοίκησης της δημόσιας οργάνωσης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Παρέχει μια υποκίνηση και υποστήριξη στους υπαλλήλους </a:t>
                      </a:r>
                      <a:r>
                        <a:rPr lang="el-G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της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οργάνωσης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Διαχειριστεί τις όποιες πολιτικές σχέσεις με τις άλλες ομάδες μέσω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της</a:t>
                      </a:r>
                      <a:r>
                        <a:rPr lang="el-GR"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επικοινωνιακής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της πολιτικής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456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21514" y="1101512"/>
            <a:ext cx="8246070" cy="3512212"/>
          </a:xfrm>
        </p:spPr>
        <p:txBody>
          <a:bodyPr/>
          <a:lstStyle/>
          <a:p>
            <a:pPr marL="0" indent="0">
              <a:buNone/>
            </a:pPr>
            <a:r>
              <a:rPr lang="el-GR" sz="1800" b="1" dirty="0"/>
              <a:t>ΚΡΙΤΗΡΙΟ </a:t>
            </a:r>
            <a:r>
              <a:rPr lang="el-GR" sz="1800" b="1" dirty="0" smtClean="0"/>
              <a:t>2</a:t>
            </a:r>
            <a:r>
              <a:rPr lang="el-GR" sz="1800" b="1" baseline="30000" dirty="0" smtClean="0"/>
              <a:t>ο</a:t>
            </a:r>
            <a:r>
              <a:rPr lang="el-GR" sz="1800" b="1" dirty="0" smtClean="0"/>
              <a:t> : </a:t>
            </a:r>
            <a:r>
              <a:rPr lang="el-GR" sz="1800" b="1" dirty="0"/>
              <a:t>ΣΤΡΑΤΗΓΙΚΗ </a:t>
            </a:r>
            <a:r>
              <a:rPr lang="el-GR" sz="1800" b="1" dirty="0" smtClean="0"/>
              <a:t>&amp; ΠΡΟΓΡΑΜΜΑΤΙΣΜΟΣ</a:t>
            </a:r>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3827579984"/>
              </p:ext>
            </p:extLst>
          </p:nvPr>
        </p:nvGraphicFramePr>
        <p:xfrm>
          <a:off x="86881" y="1427533"/>
          <a:ext cx="8498092" cy="1452564"/>
        </p:xfrm>
        <a:graphic>
          <a:graphicData uri="http://schemas.openxmlformats.org/drawingml/2006/table">
            <a:tbl>
              <a:tblPr firstRow="1" firstCol="1" bandRow="1"/>
              <a:tblGrid>
                <a:gridCol w="6677941"/>
                <a:gridCol w="1820151"/>
              </a:tblGrid>
              <a:tr h="301625">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Σχετικά με την συλλογή πληροφοριών όσον αφορά τις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παρούσες &amp;</a:t>
                      </a:r>
                      <a:r>
                        <a:rPr lang="el-GR"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μελλοντικές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ανάγκες του οργανισμού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15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Ως προς τον σχεδιασμό, ανάπτυξη και </a:t>
                      </a:r>
                      <a:r>
                        <a:rPr lang="el-GR" sz="1400" dirty="0" err="1">
                          <a:effectLst/>
                          <a:latin typeface="Times New Roman" panose="02020603050405020304" pitchFamily="18" charset="0"/>
                          <a:ea typeface="Calibri" panose="020F0502020204030204" pitchFamily="34" charset="0"/>
                          <a:cs typeface="Times New Roman" panose="02020603050405020304" pitchFamily="18" charset="0"/>
                        </a:rPr>
                        <a:t>επικαιροποίηση</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της στρατηγικής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&amp;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του σχεδιασμού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Βα</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θμολογί</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α (από 0 ως 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Ως προς την εφαρμογή της στρατηγικής και του προγραμματισμού σε όλο τον οργανισμό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Βα</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θμολογί</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α (από 0 ως 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Ορθογώνιο 4"/>
          <p:cNvSpPr/>
          <p:nvPr/>
        </p:nvSpPr>
        <p:spPr>
          <a:xfrm>
            <a:off x="251520" y="2998973"/>
            <a:ext cx="7404301" cy="369332"/>
          </a:xfrm>
          <a:prstGeom prst="rect">
            <a:avLst/>
          </a:prstGeom>
        </p:spPr>
        <p:txBody>
          <a:bodyPr wrap="square">
            <a:spAutoFit/>
          </a:bodyPr>
          <a:lstStyle/>
          <a:p>
            <a:r>
              <a:rPr lang="el-GR" b="1" dirty="0"/>
              <a:t>ΚΡΙΤΗΡΙΟ 3ο: ΑΝΑΠΤΥΞΗ ΑΝΘΡΩΠΙΝΟΥ ΔΥΝΑΜΙΚΟΥ</a:t>
            </a:r>
          </a:p>
        </p:txBody>
      </p:sp>
      <p:graphicFrame>
        <p:nvGraphicFramePr>
          <p:cNvPr id="7" name="Πίνακας 6"/>
          <p:cNvGraphicFramePr>
            <a:graphicFrameLocks noGrp="1"/>
          </p:cNvGraphicFramePr>
          <p:nvPr>
            <p:extLst>
              <p:ext uri="{D42A27DB-BD31-4B8C-83A1-F6EECF244321}">
                <p14:modId xmlns:p14="http://schemas.microsoft.com/office/powerpoint/2010/main" val="2350739112"/>
              </p:ext>
            </p:extLst>
          </p:nvPr>
        </p:nvGraphicFramePr>
        <p:xfrm>
          <a:off x="109733" y="3536166"/>
          <a:ext cx="8500459" cy="1565656"/>
        </p:xfrm>
        <a:graphic>
          <a:graphicData uri="http://schemas.openxmlformats.org/drawingml/2006/table">
            <a:tbl>
              <a:tblPr firstRow="1" firstCol="1" bandRow="1"/>
              <a:tblGrid>
                <a:gridCol w="6699111"/>
                <a:gridCol w="1801348"/>
              </a:tblGrid>
              <a:tr h="301625">
                <a:tc>
                  <a:txBody>
                    <a:bodyPr/>
                    <a:lstStyle/>
                    <a:p>
                      <a:pPr>
                        <a:lnSpc>
                          <a:spcPct val="107000"/>
                        </a:lnSpc>
                        <a:spcAft>
                          <a:spcPts val="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Σχετικά με τον </a:t>
                      </a:r>
                      <a:r>
                        <a:rPr lang="el-GR" sz="1200" dirty="0" smtClean="0">
                          <a:effectLst/>
                          <a:latin typeface="Times New Roman" panose="02020603050405020304" pitchFamily="18" charset="0"/>
                          <a:ea typeface="Calibri" panose="020F0502020204030204" pitchFamily="34" charset="0"/>
                          <a:cs typeface="Times New Roman" panose="02020603050405020304" pitchFamily="18" charset="0"/>
                        </a:rPr>
                        <a:t>προγραμματισμό,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την βελτίωση </a:t>
                      </a:r>
                      <a:r>
                        <a:rPr lang="el-GR" sz="1200" dirty="0" smtClean="0">
                          <a:effectLst/>
                          <a:latin typeface="Times New Roman" panose="02020603050405020304" pitchFamily="18" charset="0"/>
                          <a:ea typeface="Calibri" panose="020F0502020204030204" pitchFamily="34" charset="0"/>
                          <a:cs typeface="Times New Roman" panose="02020603050405020304" pitchFamily="18" charset="0"/>
                        </a:rPr>
                        <a:t>&amp;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την διοίκηση του δυναμικού σε σχέση με τον προγραμματισμό </a:t>
                      </a:r>
                      <a:r>
                        <a:rPr lang="el-GR" sz="1200" dirty="0" smtClean="0">
                          <a:effectLst/>
                          <a:latin typeface="Times New Roman" panose="02020603050405020304" pitchFamily="18" charset="0"/>
                          <a:ea typeface="Calibri" panose="020F0502020204030204" pitchFamily="34" charset="0"/>
                          <a:cs typeface="Times New Roman" panose="02020603050405020304" pitchFamily="18" charset="0"/>
                        </a:rPr>
                        <a:t>του</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Ως προς τον προσδιορισμό, την ανάπτυξη και χρήση των ικανοτήτων των υπαλλήλων εναρμονίζοντας άτομα και </a:t>
                      </a:r>
                      <a:r>
                        <a:rPr lang="el-GR" sz="1200" dirty="0" smtClean="0">
                          <a:effectLst/>
                          <a:latin typeface="Times New Roman" panose="02020603050405020304" pitchFamily="18" charset="0"/>
                          <a:ea typeface="Calibri" panose="020F0502020204030204" pitchFamily="34" charset="0"/>
                          <a:cs typeface="Times New Roman" panose="02020603050405020304" pitchFamily="18" charset="0"/>
                        </a:rPr>
                        <a:t>ομάδες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με σκοπό τους στόχους της οργάνωσης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Ενεργοποίηση του προσωπικού μέσω της ανάπτυξης διαλόγου και ενδυνάμωσης του διαλόγου.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225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sz="1800" b="1" dirty="0" smtClean="0"/>
              <a:t>ΚΡΙΤΗΡΙΟ 4</a:t>
            </a:r>
            <a:r>
              <a:rPr lang="el-GR" sz="1800" b="1" baseline="30000" dirty="0" smtClean="0"/>
              <a:t>ο</a:t>
            </a:r>
            <a:r>
              <a:rPr lang="el-GR" sz="1800" b="1" dirty="0"/>
              <a:t>:</a:t>
            </a:r>
            <a:r>
              <a:rPr lang="el-GR" sz="1800" b="1" dirty="0" smtClean="0"/>
              <a:t> </a:t>
            </a:r>
            <a:r>
              <a:rPr lang="el-GR" sz="1800" b="1" dirty="0"/>
              <a:t>ΕΞΩΤΕΡΙΚΕΣ ΣΥΝΕΡΓΑΣΙΕΣ </a:t>
            </a:r>
            <a:r>
              <a:rPr lang="el-GR" sz="1800" b="1" dirty="0" smtClean="0"/>
              <a:t>&amp; </a:t>
            </a:r>
            <a:r>
              <a:rPr lang="el-GR" sz="1800" b="1" dirty="0"/>
              <a:t>ΠΟΡΟΙ </a:t>
            </a:r>
            <a:endParaRPr lang="el-GR" sz="1800" b="1" dirty="0" smtClean="0"/>
          </a:p>
          <a:p>
            <a:pPr marL="0" indent="0">
              <a:buNone/>
            </a:pPr>
            <a:endParaRPr lang="el-GR" sz="1800" b="1" dirty="0"/>
          </a:p>
        </p:txBody>
      </p:sp>
      <p:graphicFrame>
        <p:nvGraphicFramePr>
          <p:cNvPr id="4" name="Πίνακας 3"/>
          <p:cNvGraphicFramePr>
            <a:graphicFrameLocks noGrp="1"/>
          </p:cNvGraphicFramePr>
          <p:nvPr>
            <p:extLst>
              <p:ext uri="{D42A27DB-BD31-4B8C-83A1-F6EECF244321}">
                <p14:modId xmlns:p14="http://schemas.microsoft.com/office/powerpoint/2010/main" val="3507369284"/>
              </p:ext>
            </p:extLst>
          </p:nvPr>
        </p:nvGraphicFramePr>
        <p:xfrm>
          <a:off x="475876" y="1698301"/>
          <a:ext cx="8371506" cy="3103033"/>
        </p:xfrm>
        <a:graphic>
          <a:graphicData uri="http://schemas.openxmlformats.org/drawingml/2006/table">
            <a:tbl>
              <a:tblPr firstRow="1" firstCol="1" bandRow="1"/>
              <a:tblGrid>
                <a:gridCol w="6643314"/>
                <a:gridCol w="1728192"/>
              </a:tblGrid>
              <a:tr h="225377">
                <a:tc>
                  <a:txBody>
                    <a:bodyPr/>
                    <a:lstStyle/>
                    <a:p>
                      <a:pPr>
                        <a:lnSpc>
                          <a:spcPct val="100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Ανάπτυξη και υλοποίηση των βασικών σχέσεων συνεργασίας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21">
                <a:tc>
                  <a:txBody>
                    <a:bodyPr/>
                    <a:lstStyle/>
                    <a:p>
                      <a:pPr>
                        <a:lnSpc>
                          <a:spcPct val="100000"/>
                        </a:lnSpc>
                        <a:spcAft>
                          <a:spcPts val="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688">
                <a:tc>
                  <a:txBody>
                    <a:bodyPr/>
                    <a:lstStyle/>
                    <a:p>
                      <a:pPr>
                        <a:lnSpc>
                          <a:spcPct val="100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Ανάπτυξη και εφαρμογή των συνεργασιών με τους πολίτες/πελάτες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21">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688">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Δι</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αχείριση της απαραίτητης γνώσης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Βα</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θμολογί</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α (από 0 ως 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2">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54">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Δι</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αχείριση των οικονομικών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Βα</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θμολογί</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α (από 0 ως 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21">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41">
                <a:tc>
                  <a:txBody>
                    <a:bodyPr/>
                    <a:lstStyle/>
                    <a:p>
                      <a:pPr>
                        <a:lnSpc>
                          <a:spcPct val="100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Τι μέτρα χρησιμοποιούνται ώστε να εξασφαλιστεί πως η οργάνωση αξιοποιεί κατάλληλα την διαθέσιμη τεχνολογία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Βα</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θμολογί</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α (από 0 ως 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21">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04">
                <a:tc>
                  <a:txBody>
                    <a:bodyPr/>
                    <a:lstStyle/>
                    <a:p>
                      <a:pPr>
                        <a:lnSpc>
                          <a:spcPct val="100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Τι μέτρα χρησιμοποιούνται ώστε να εξασφαλιστεί πως η οργάνωση αξιοποιεί κατάλληλα τα κτίρια και τα περιουσιακά </a:t>
                      </a:r>
                      <a:r>
                        <a:rPr lang="el-GR" sz="1400" dirty="0" smtClean="0">
                          <a:effectLst/>
                          <a:latin typeface="Times New Roman" panose="02020603050405020304" pitchFamily="18" charset="0"/>
                          <a:ea typeface="Calibri" panose="020F0502020204030204" pitchFamily="34" charset="0"/>
                          <a:cs typeface="Times New Roman" panose="02020603050405020304" pitchFamily="18" charset="0"/>
                        </a:rPr>
                        <a:t>της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στοιχεία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Βα</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θμολογί</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α (από 0 ως 5)</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621">
                <a:tc>
                  <a:txBody>
                    <a:bodyPr/>
                    <a:lstStyle/>
                    <a:p>
                      <a:pP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92" marR="61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2200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buNone/>
            </a:pPr>
            <a:r>
              <a:rPr lang="el-GR" sz="1800" b="1" dirty="0" smtClean="0"/>
              <a:t>ΚΡΙΤΗΡΙΟ 5</a:t>
            </a:r>
            <a:r>
              <a:rPr lang="el-GR" sz="1800" b="1" baseline="30000" dirty="0" smtClean="0"/>
              <a:t>ο</a:t>
            </a:r>
            <a:r>
              <a:rPr lang="el-GR" sz="1800" b="1" dirty="0" smtClean="0"/>
              <a:t>: </a:t>
            </a:r>
            <a:r>
              <a:rPr lang="el-GR" sz="1800" b="1" dirty="0"/>
              <a:t>ΔΙΟΙΚΗΣΗ ΔΙΑΔΙΚΑΣΙΩΝ ΚΑΙ ΑΛΛΑΓΩΝ </a:t>
            </a:r>
            <a:endParaRPr lang="el-GR" sz="1800" b="1" dirty="0" smtClean="0"/>
          </a:p>
          <a:p>
            <a:pPr marL="0" indent="0">
              <a:buNone/>
            </a:pPr>
            <a:endParaRPr lang="el-GR" sz="1800" b="1" dirty="0"/>
          </a:p>
        </p:txBody>
      </p:sp>
      <p:graphicFrame>
        <p:nvGraphicFramePr>
          <p:cNvPr id="4" name="Πίνακας 3"/>
          <p:cNvGraphicFramePr>
            <a:graphicFrameLocks noGrp="1"/>
          </p:cNvGraphicFramePr>
          <p:nvPr>
            <p:extLst>
              <p:ext uri="{D42A27DB-BD31-4B8C-83A1-F6EECF244321}">
                <p14:modId xmlns:p14="http://schemas.microsoft.com/office/powerpoint/2010/main" val="2074322056"/>
              </p:ext>
            </p:extLst>
          </p:nvPr>
        </p:nvGraphicFramePr>
        <p:xfrm>
          <a:off x="448964" y="1923678"/>
          <a:ext cx="6787331" cy="1987107"/>
        </p:xfrm>
        <a:graphic>
          <a:graphicData uri="http://schemas.openxmlformats.org/drawingml/2006/table">
            <a:tbl>
              <a:tblPr firstRow="1" firstCol="1" bandRow="1"/>
              <a:tblGrid>
                <a:gridCol w="5059140"/>
                <a:gridCol w="1728191"/>
              </a:tblGrid>
              <a:tr h="301625">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Σχετικά με τον προγραμματισμό, σχεδίαση και διαχείριση των διαδικασιών.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Ως την ανάπτυξη και την παροχή προϊόντων/υπηρεσιών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σχετικά με την συμμετοχή των πολιτών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Σχεδίαση και διαχείριση του εκσυγχρονισμού και της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καινοτομίας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853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buNone/>
            </a:pPr>
            <a:r>
              <a:rPr lang="el-GR" sz="1800" b="1" dirty="0"/>
              <a:t>ΚΡΙΤΗΡΙΟ </a:t>
            </a:r>
            <a:r>
              <a:rPr lang="el-GR" sz="1800" b="1" dirty="0" smtClean="0"/>
              <a:t>6</a:t>
            </a:r>
            <a:r>
              <a:rPr lang="el-GR" sz="1800" b="1" baseline="30000" dirty="0" smtClean="0"/>
              <a:t>ο</a:t>
            </a:r>
            <a:r>
              <a:rPr lang="el-GR" sz="1800" b="1" dirty="0" smtClean="0"/>
              <a:t>: </a:t>
            </a:r>
            <a:r>
              <a:rPr lang="el-GR" sz="1800" b="1" dirty="0"/>
              <a:t>ΑΠΟΤΕΛΕΣΜΑΤΑ ΠΡΟΣΑΝΑΤΟΛΙΣΜΕΝΑ ΠΡΟΣ  </a:t>
            </a:r>
            <a:r>
              <a:rPr lang="el-GR" sz="1800" b="1" dirty="0" smtClean="0"/>
              <a:t>ΠΟΛΙΤΕΣ</a:t>
            </a:r>
          </a:p>
          <a:p>
            <a:pPr marL="0" indent="0">
              <a:buNone/>
            </a:pPr>
            <a:endParaRPr lang="el-GR" sz="1800" b="1" dirty="0"/>
          </a:p>
        </p:txBody>
      </p:sp>
      <p:graphicFrame>
        <p:nvGraphicFramePr>
          <p:cNvPr id="4" name="Πίνακας 3"/>
          <p:cNvGraphicFramePr>
            <a:graphicFrameLocks noGrp="1"/>
          </p:cNvGraphicFramePr>
          <p:nvPr>
            <p:extLst>
              <p:ext uri="{D42A27DB-BD31-4B8C-83A1-F6EECF244321}">
                <p14:modId xmlns:p14="http://schemas.microsoft.com/office/powerpoint/2010/main" val="1764547553"/>
              </p:ext>
            </p:extLst>
          </p:nvPr>
        </p:nvGraphicFramePr>
        <p:xfrm>
          <a:off x="448965" y="1918652"/>
          <a:ext cx="7795443" cy="1637602"/>
        </p:xfrm>
        <a:graphic>
          <a:graphicData uri="http://schemas.openxmlformats.org/drawingml/2006/table">
            <a:tbl>
              <a:tblPr firstRow="1" firstCol="1" bandRow="1"/>
              <a:tblGrid>
                <a:gridCol w="5995243"/>
                <a:gridCol w="1800200"/>
              </a:tblGrid>
              <a:tr h="301625">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Αποτελέσματα που προκύπτουν από την μέτρηση της ικανοποίησής τους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Αιτιολογία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Πχ αποτελέσματα σχετικά με την πρόσβαση και την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συμμετοχή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Δείκτες που αφορούν τη συνολική εικόνα του αθλητικού οργανισμού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Αιτιολογία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Πχ αποτελέσματα που αφορούν συμμετοχή, </a:t>
                      </a:r>
                      <a:r>
                        <a:rPr lang="el-GR" sz="1400" dirty="0" err="1">
                          <a:effectLst/>
                          <a:latin typeface="Times New Roman" panose="02020603050405020304" pitchFamily="18" charset="0"/>
                          <a:ea typeface="Calibri" panose="020F0502020204030204" pitchFamily="34" charset="0"/>
                          <a:cs typeface="Times New Roman" panose="02020603050405020304" pitchFamily="18" charset="0"/>
                        </a:rPr>
                        <a:t>προιόντα</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και υπηρεσίες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037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0232" y="285734"/>
            <a:ext cx="6566315" cy="572644"/>
          </a:xfrm>
        </p:spPr>
        <p:txBody>
          <a:bodyPr>
            <a:normAutofit fontScale="90000"/>
          </a:bodyPr>
          <a:lstStyle/>
          <a:p>
            <a:r>
              <a:rPr lang="el-GR" dirty="0" smtClean="0"/>
              <a:t>Διοίκηση Ολικής Ποιότητας </a:t>
            </a:r>
            <a:r>
              <a:rPr lang="en-US" b="1" dirty="0" smtClean="0"/>
              <a:t>(TQM) </a:t>
            </a:r>
            <a:endParaRPr lang="el-GR" dirty="0"/>
          </a:p>
        </p:txBody>
      </p:sp>
      <p:sp>
        <p:nvSpPr>
          <p:cNvPr id="3" name="2 - Θέση περιεχομένου"/>
          <p:cNvSpPr>
            <a:spLocks noGrp="1"/>
          </p:cNvSpPr>
          <p:nvPr>
            <p:ph idx="1"/>
          </p:nvPr>
        </p:nvSpPr>
        <p:spPr/>
        <p:txBody>
          <a:bodyPr>
            <a:normAutofit/>
          </a:bodyPr>
          <a:lstStyle/>
          <a:p>
            <a:pPr lvl="1">
              <a:defRPr/>
            </a:pPr>
            <a:r>
              <a:rPr lang="el-GR" dirty="0" smtClean="0"/>
              <a:t>Μια ολιστική προσέγγιση – καθοδηγούμενη από κορυφαίο μάνατζμεντ και υποστηριζόμενη σε όλο τον οργανισμό </a:t>
            </a:r>
            <a:r>
              <a:rPr lang="en-US" dirty="0" smtClean="0"/>
              <a:t> —</a:t>
            </a:r>
            <a:r>
              <a:rPr lang="el-GR" dirty="0" smtClean="0"/>
              <a:t>προσηλωμένη στη συνεχή βελτίωση της ποιότητας, την κατάρτιση, και την ικανοποίηση των πελατών</a:t>
            </a:r>
            <a:endParaRPr lang="en-US" dirty="0" smtClean="0"/>
          </a:p>
          <a:p>
            <a:endParaRPr lang="el-GR" dirty="0"/>
          </a:p>
        </p:txBody>
      </p:sp>
      <p:pic>
        <p:nvPicPr>
          <p:cNvPr id="4" name="Εικόνα 3"/>
          <p:cNvPicPr>
            <a:picLocks noChangeAspect="1"/>
          </p:cNvPicPr>
          <p:nvPr/>
        </p:nvPicPr>
        <p:blipFill>
          <a:blip r:embed="rId2"/>
          <a:stretch>
            <a:fillRect/>
          </a:stretch>
        </p:blipFill>
        <p:spPr>
          <a:xfrm>
            <a:off x="5247407" y="3896274"/>
            <a:ext cx="3695700" cy="1238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buNone/>
            </a:pPr>
            <a:r>
              <a:rPr lang="el-GR" sz="1800" b="1" dirty="0"/>
              <a:t>ΚΡΙΤΗΡΙΟ </a:t>
            </a:r>
            <a:r>
              <a:rPr lang="el-GR" sz="1800" b="1" dirty="0" smtClean="0"/>
              <a:t>7</a:t>
            </a:r>
            <a:r>
              <a:rPr lang="el-GR" sz="1800" b="1" baseline="30000" dirty="0" smtClean="0"/>
              <a:t>ο</a:t>
            </a:r>
            <a:r>
              <a:rPr lang="el-GR" sz="1800" b="1" dirty="0"/>
              <a:t>:</a:t>
            </a:r>
            <a:r>
              <a:rPr lang="el-GR" sz="1800" b="1" dirty="0" smtClean="0"/>
              <a:t> </a:t>
            </a:r>
            <a:r>
              <a:rPr lang="el-GR" sz="1800" b="1" dirty="0"/>
              <a:t>ΑΠΟΤΕΛΕΣΜΑΤΑ ΓΙΑ ΤΟ ΑΝΘΡΩΠΙΝΟ </a:t>
            </a:r>
            <a:r>
              <a:rPr lang="el-GR" sz="1800" b="1" dirty="0" smtClean="0"/>
              <a:t>ΔΥΝΑΜΙΚΟ</a:t>
            </a:r>
          </a:p>
          <a:p>
            <a:pPr marL="0" indent="0">
              <a:buNone/>
            </a:pPr>
            <a:endParaRPr lang="el-GR" sz="1800" b="1" dirty="0"/>
          </a:p>
        </p:txBody>
      </p:sp>
      <p:graphicFrame>
        <p:nvGraphicFramePr>
          <p:cNvPr id="4" name="Πίνακας 3"/>
          <p:cNvGraphicFramePr>
            <a:graphicFrameLocks noGrp="1"/>
          </p:cNvGraphicFramePr>
          <p:nvPr>
            <p:extLst>
              <p:ext uri="{D42A27DB-BD31-4B8C-83A1-F6EECF244321}">
                <p14:modId xmlns:p14="http://schemas.microsoft.com/office/powerpoint/2010/main" val="3250237487"/>
              </p:ext>
            </p:extLst>
          </p:nvPr>
        </p:nvGraphicFramePr>
        <p:xfrm>
          <a:off x="417388" y="1765831"/>
          <a:ext cx="8043043" cy="986473"/>
        </p:xfrm>
        <a:graphic>
          <a:graphicData uri="http://schemas.openxmlformats.org/drawingml/2006/table">
            <a:tbl>
              <a:tblPr firstRow="1" firstCol="1" bandRow="1"/>
              <a:tblGrid>
                <a:gridCol w="6242844"/>
                <a:gridCol w="1800199"/>
              </a:tblGrid>
              <a:tr h="301625">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Την ικανοποίηση του προσωπικού και την μέτρηση της υποκίνησης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b="1" dirty="0" smtClean="0">
                          <a:effectLst/>
                          <a:latin typeface="Times New Roman" panose="02020603050405020304" pitchFamily="18" charset="0"/>
                          <a:ea typeface="Calibri" panose="020F0502020204030204" pitchFamily="34" charset="0"/>
                          <a:cs typeface="Times New Roman" panose="02020603050405020304" pitchFamily="18" charset="0"/>
                        </a:rPr>
                        <a:t>Αιτιολογία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Πχ αποτελέσματα που αφορούν την συνολική εικόνα,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απόδοση, συνεισφορά, ικανοποίηση σχετικά με συνθήκες εργασίας κλπ.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Ορθογώνιο 4"/>
          <p:cNvSpPr/>
          <p:nvPr/>
        </p:nvSpPr>
        <p:spPr>
          <a:xfrm>
            <a:off x="382567" y="3083695"/>
            <a:ext cx="6203358" cy="369332"/>
          </a:xfrm>
          <a:prstGeom prst="rect">
            <a:avLst/>
          </a:prstGeom>
        </p:spPr>
        <p:txBody>
          <a:bodyPr wrap="square">
            <a:spAutoFit/>
          </a:bodyPr>
          <a:lstStyle/>
          <a:p>
            <a:r>
              <a:rPr lang="el-GR" b="1" dirty="0"/>
              <a:t>ΚΡΙΤΗΡΙΟ </a:t>
            </a:r>
            <a:r>
              <a:rPr lang="el-GR" b="1" dirty="0" smtClean="0"/>
              <a:t>8</a:t>
            </a:r>
            <a:r>
              <a:rPr lang="el-GR" b="1" baseline="30000" dirty="0" smtClean="0"/>
              <a:t>ο</a:t>
            </a:r>
            <a:r>
              <a:rPr lang="el-GR" b="1" dirty="0" smtClean="0"/>
              <a:t>  </a:t>
            </a:r>
            <a:r>
              <a:rPr lang="el-GR" b="1" dirty="0"/>
              <a:t>ΑΠΟΤΕΛΕΣΜΑΤΑ ΣΧΕΤΙΚΑ ΜΕ ΤΗΝ ΚΟΙΝΩΝΙΑ</a:t>
            </a:r>
          </a:p>
        </p:txBody>
      </p:sp>
      <p:graphicFrame>
        <p:nvGraphicFramePr>
          <p:cNvPr id="6" name="Πίνακας 5"/>
          <p:cNvGraphicFramePr>
            <a:graphicFrameLocks noGrp="1"/>
          </p:cNvGraphicFramePr>
          <p:nvPr>
            <p:extLst>
              <p:ext uri="{D42A27DB-BD31-4B8C-83A1-F6EECF244321}">
                <p14:modId xmlns:p14="http://schemas.microsoft.com/office/powerpoint/2010/main" val="3318253727"/>
              </p:ext>
            </p:extLst>
          </p:nvPr>
        </p:nvGraphicFramePr>
        <p:xfrm>
          <a:off x="384866" y="3795659"/>
          <a:ext cx="8075565" cy="1141414"/>
        </p:xfrm>
        <a:graphic>
          <a:graphicData uri="http://schemas.openxmlformats.org/drawingml/2006/table">
            <a:tbl>
              <a:tblPr firstRow="1" firstCol="1" bandRow="1"/>
              <a:tblGrid>
                <a:gridCol w="6275367"/>
                <a:gridCol w="1800198"/>
              </a:tblGrid>
              <a:tr h="301625">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Τα αποτελέσματα που σχετίζονται με την βελτίωση της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αντίληψης της κοινωνίας σχετικά με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Όποια αποτελέσματα αφορούν την περιβαλλοντική απόδοση.</a:t>
                      </a: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510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sz="1800" b="1" dirty="0"/>
              <a:t>ΚΡΙΤΗΡΙΟ </a:t>
            </a:r>
            <a:r>
              <a:rPr lang="el-GR" sz="1800" b="1" dirty="0" smtClean="0"/>
              <a:t>9</a:t>
            </a:r>
            <a:r>
              <a:rPr lang="el-GR" sz="1800" b="1" baseline="30000" dirty="0" smtClean="0"/>
              <a:t>ο</a:t>
            </a:r>
            <a:r>
              <a:rPr lang="el-GR" sz="1800" b="1" dirty="0" smtClean="0"/>
              <a:t>: </a:t>
            </a:r>
            <a:r>
              <a:rPr lang="el-GR" sz="1800" b="1" dirty="0"/>
              <a:t>ΒΑΣΙΚΑ ΑΠΟΤΕΛΕΣΜΑΤΑ </a:t>
            </a:r>
          </a:p>
        </p:txBody>
      </p:sp>
      <p:graphicFrame>
        <p:nvGraphicFramePr>
          <p:cNvPr id="4" name="Πίνακας 3"/>
          <p:cNvGraphicFramePr>
            <a:graphicFrameLocks noGrp="1"/>
          </p:cNvGraphicFramePr>
          <p:nvPr>
            <p:extLst>
              <p:ext uri="{D42A27DB-BD31-4B8C-83A1-F6EECF244321}">
                <p14:modId xmlns:p14="http://schemas.microsoft.com/office/powerpoint/2010/main" val="606255086"/>
              </p:ext>
            </p:extLst>
          </p:nvPr>
        </p:nvGraphicFramePr>
        <p:xfrm>
          <a:off x="448966" y="2016506"/>
          <a:ext cx="6911954" cy="1443038"/>
        </p:xfrm>
        <a:graphic>
          <a:graphicData uri="http://schemas.openxmlformats.org/drawingml/2006/table">
            <a:tbl>
              <a:tblPr firstRow="1" firstCol="1" bandRow="1"/>
              <a:tblGrid>
                <a:gridCol w="4903836"/>
                <a:gridCol w="2008118"/>
              </a:tblGrid>
              <a:tr h="301625">
                <a:tc>
                  <a:txBody>
                    <a:bodyPr/>
                    <a:lstStyle/>
                    <a:p>
                      <a:pPr>
                        <a:lnSpc>
                          <a:spcPct val="107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Την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επ</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ίτευξη</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των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στόχων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l-GR" sz="1400" b="0" dirty="0">
                          <a:effectLst/>
                          <a:latin typeface="Times New Roman" panose="02020603050405020304" pitchFamily="18" charset="0"/>
                          <a:ea typeface="Calibri" panose="020F0502020204030204" pitchFamily="34" charset="0"/>
                          <a:cs typeface="Times New Roman" panose="02020603050405020304" pitchFamily="18" charset="0"/>
                        </a:rPr>
                        <a:t>Την απόδοση με χρηματοοικονομικούς όρους.</a:t>
                      </a:r>
                      <a:endParaRPr lang="el-G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Βαθμολογία (από 0 ως 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Αιτιολογί</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183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Διοικητικός εκσυγχρονισμός</a:t>
            </a:r>
            <a:endParaRPr lang="el-GR" dirty="0"/>
          </a:p>
        </p:txBody>
      </p:sp>
      <p:sp>
        <p:nvSpPr>
          <p:cNvPr id="3" name="Θέση περιεχομένου 2"/>
          <p:cNvSpPr>
            <a:spLocks noGrp="1"/>
          </p:cNvSpPr>
          <p:nvPr>
            <p:ph idx="1"/>
          </p:nvPr>
        </p:nvSpPr>
        <p:spPr/>
        <p:txBody>
          <a:bodyPr/>
          <a:lstStyle/>
          <a:p>
            <a:pPr marL="0" indent="0">
              <a:buNone/>
            </a:pPr>
            <a:r>
              <a:rPr lang="el-GR" sz="2000" dirty="0" smtClean="0">
                <a:solidFill>
                  <a:srgbClr val="00B0F0"/>
                </a:solidFill>
              </a:rPr>
              <a:t>Στα πλαίσια της τρέχουσας διεθνούς πρακτικής πρωτοστατεί η ιδέα του διοικητικού εκσυγχρονισμού:</a:t>
            </a:r>
          </a:p>
          <a:p>
            <a:pPr>
              <a:buFont typeface="Wingdings" panose="05000000000000000000" pitchFamily="2" charset="2"/>
              <a:buChar char="ü"/>
            </a:pPr>
            <a:r>
              <a:rPr lang="el-GR" sz="1600" dirty="0" smtClean="0"/>
              <a:t>Οι δημόσιοι φορείς οφείλουν να αυξήσουν τον βαθμό ανταπόκρισής τους στις ανάγκες των πολιτών</a:t>
            </a:r>
          </a:p>
          <a:p>
            <a:pPr>
              <a:buFont typeface="Wingdings" panose="05000000000000000000" pitchFamily="2" charset="2"/>
              <a:buChar char="ü"/>
            </a:pPr>
            <a:r>
              <a:rPr lang="el-GR" sz="1600" dirty="0" smtClean="0"/>
              <a:t>Να δώσουν έμφαση στη διαχείριση των αποτελεσμάτων</a:t>
            </a:r>
          </a:p>
          <a:p>
            <a:pPr>
              <a:buFont typeface="Wingdings" panose="05000000000000000000" pitchFamily="2" charset="2"/>
              <a:buChar char="ü"/>
            </a:pPr>
            <a:r>
              <a:rPr lang="el-GR" sz="1600" dirty="0" smtClean="0"/>
              <a:t>Να βελτιώσουν την επίδοσή τους</a:t>
            </a:r>
          </a:p>
          <a:p>
            <a:pPr>
              <a:buFont typeface="Wingdings" panose="05000000000000000000" pitchFamily="2" charset="2"/>
              <a:buChar char="ü"/>
            </a:pPr>
            <a:r>
              <a:rPr lang="el-GR" sz="1600" dirty="0" smtClean="0"/>
              <a:t>Να προωθήσουν την εισαγωγή προτύπων μέτρησης της επίδοσης</a:t>
            </a:r>
          </a:p>
          <a:p>
            <a:pPr>
              <a:buFont typeface="Wingdings" panose="05000000000000000000" pitchFamily="2" charset="2"/>
              <a:buChar char="ü"/>
            </a:pPr>
            <a:endParaRPr lang="el-GR" sz="1600" dirty="0" smtClean="0"/>
          </a:p>
          <a:p>
            <a:pPr marL="0" indent="0">
              <a:buNone/>
            </a:pPr>
            <a:endParaRPr lang="el-GR" sz="1600" dirty="0" smtClean="0"/>
          </a:p>
          <a:p>
            <a:pPr marL="0" indent="0">
              <a:buNone/>
            </a:pPr>
            <a:endParaRPr lang="el-GR" dirty="0"/>
          </a:p>
        </p:txBody>
      </p:sp>
    </p:spTree>
    <p:extLst>
      <p:ext uri="{BB962C8B-B14F-4D97-AF65-F5344CB8AC3E}">
        <p14:creationId xmlns:p14="http://schemas.microsoft.com/office/powerpoint/2010/main" val="3297411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Στην Αγγλία</a:t>
            </a:r>
            <a:endParaRPr lang="el-GR" dirty="0"/>
          </a:p>
        </p:txBody>
      </p:sp>
      <p:sp>
        <p:nvSpPr>
          <p:cNvPr id="3" name="Θέση περιεχομένου 2"/>
          <p:cNvSpPr>
            <a:spLocks noGrp="1"/>
          </p:cNvSpPr>
          <p:nvPr>
            <p:ph idx="1"/>
          </p:nvPr>
        </p:nvSpPr>
        <p:spPr>
          <a:xfrm>
            <a:off x="448966" y="1350110"/>
            <a:ext cx="2901394" cy="3512212"/>
          </a:xfrm>
        </p:spPr>
        <p:txBody>
          <a:bodyPr>
            <a:normAutofit lnSpcReduction="10000"/>
          </a:bodyPr>
          <a:lstStyle/>
          <a:p>
            <a:pPr marL="0" indent="0">
              <a:buNone/>
            </a:pPr>
            <a:r>
              <a:rPr lang="el-GR" sz="1600" b="1" dirty="0"/>
              <a:t>Σύστημα Διασφάλισης Ποιότητας για Μικρούς Οργανισμούς </a:t>
            </a:r>
            <a:endParaRPr lang="el-GR" sz="1600" b="1" dirty="0" smtClean="0"/>
          </a:p>
          <a:p>
            <a:pPr marL="0" indent="0" algn="just">
              <a:buNone/>
            </a:pPr>
            <a:r>
              <a:rPr lang="el-GR" sz="1600" dirty="0" smtClean="0"/>
              <a:t>(</a:t>
            </a:r>
            <a:r>
              <a:rPr lang="el-GR" sz="1600" dirty="0" err="1"/>
              <a:t>Practical</a:t>
            </a:r>
            <a:r>
              <a:rPr lang="el-GR" sz="1600" dirty="0"/>
              <a:t> Quality </a:t>
            </a:r>
            <a:r>
              <a:rPr lang="el-GR" sz="1600" dirty="0" err="1"/>
              <a:t>Assurance</a:t>
            </a:r>
            <a:r>
              <a:rPr lang="el-GR" sz="1600" dirty="0"/>
              <a:t> </a:t>
            </a:r>
            <a:r>
              <a:rPr lang="el-GR" sz="1600" dirty="0" err="1"/>
              <a:t>System</a:t>
            </a:r>
            <a:r>
              <a:rPr lang="el-GR" sz="1600" dirty="0"/>
              <a:t> for </a:t>
            </a:r>
            <a:r>
              <a:rPr lang="el-GR" sz="1600" dirty="0" err="1"/>
              <a:t>Small</a:t>
            </a:r>
            <a:r>
              <a:rPr lang="el-GR" sz="1600" dirty="0"/>
              <a:t> </a:t>
            </a:r>
            <a:r>
              <a:rPr lang="el-GR" sz="1600" dirty="0" err="1"/>
              <a:t>Organizations</a:t>
            </a:r>
            <a:r>
              <a:rPr lang="el-GR" sz="1600" dirty="0"/>
              <a:t> – PQASSO</a:t>
            </a:r>
            <a:r>
              <a:rPr lang="el-GR" sz="1600" dirty="0" smtClean="0"/>
              <a:t>)</a:t>
            </a:r>
          </a:p>
          <a:p>
            <a:pPr marL="0" indent="0" algn="just">
              <a:buNone/>
            </a:pPr>
            <a:r>
              <a:rPr lang="el-GR" sz="1600" dirty="0" smtClean="0"/>
              <a:t>αναπτύχθηκε </a:t>
            </a:r>
            <a:r>
              <a:rPr lang="el-GR" sz="1600" dirty="0"/>
              <a:t>συγκεκριμένα για μικρότερους Μη Κυβερνητικούς Οργανισμούς από την Υπηρεσία Αξιολόγησης Φιλανθρωπιών (The </a:t>
            </a:r>
            <a:r>
              <a:rPr lang="el-GR" sz="1600" dirty="0" err="1"/>
              <a:t>Charities</a:t>
            </a:r>
            <a:r>
              <a:rPr lang="el-GR" sz="1600" dirty="0"/>
              <a:t> </a:t>
            </a:r>
            <a:r>
              <a:rPr lang="el-GR" sz="1600" dirty="0" err="1"/>
              <a:t>Evaluation</a:t>
            </a:r>
            <a:r>
              <a:rPr lang="el-GR" sz="1600" dirty="0"/>
              <a:t> </a:t>
            </a:r>
            <a:r>
              <a:rPr lang="el-GR" sz="1600" dirty="0" err="1"/>
              <a:t>Service</a:t>
            </a:r>
            <a:r>
              <a:rPr lang="el-GR" sz="1600" dirty="0"/>
              <a:t>) στη Βρετανία. </a:t>
            </a:r>
            <a:endParaRPr lang="el-GR" sz="1600" dirty="0" smtClean="0"/>
          </a:p>
          <a:p>
            <a:pPr marL="0" indent="0" algn="just">
              <a:buNone/>
            </a:pPr>
            <a:r>
              <a:rPr lang="el-GR" sz="1600" dirty="0" smtClean="0"/>
              <a:t>Το </a:t>
            </a:r>
            <a:r>
              <a:rPr lang="el-GR" sz="1600" dirty="0"/>
              <a:t>πλαίσιο αυτό παρέχει </a:t>
            </a:r>
            <a:r>
              <a:rPr lang="el-GR" sz="1600" dirty="0" smtClean="0"/>
              <a:t>12 </a:t>
            </a:r>
            <a:r>
              <a:rPr lang="el-GR" sz="1600" dirty="0"/>
              <a:t>πρότυπα ποιότητας: </a:t>
            </a:r>
          </a:p>
        </p:txBody>
      </p:sp>
      <p:sp>
        <p:nvSpPr>
          <p:cNvPr id="4" name="Θέση περιεχομένου 2"/>
          <p:cNvSpPr txBox="1">
            <a:spLocks/>
          </p:cNvSpPr>
          <p:nvPr/>
        </p:nvSpPr>
        <p:spPr>
          <a:xfrm>
            <a:off x="4572000" y="1350110"/>
            <a:ext cx="3512214" cy="35122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l-GR" sz="1600" dirty="0"/>
          </a:p>
        </p:txBody>
      </p:sp>
      <p:sp>
        <p:nvSpPr>
          <p:cNvPr id="5" name="Ορθογώνιο 4"/>
          <p:cNvSpPr/>
          <p:nvPr/>
        </p:nvSpPr>
        <p:spPr>
          <a:xfrm>
            <a:off x="3552434" y="1336115"/>
            <a:ext cx="5591566" cy="4031873"/>
          </a:xfrm>
          <a:prstGeom prst="rect">
            <a:avLst/>
          </a:prstGeom>
        </p:spPr>
        <p:txBody>
          <a:bodyPr wrap="square">
            <a:spAutoFit/>
          </a:bodyPr>
          <a:lstStyle/>
          <a:p>
            <a:pPr marL="342900" indent="-342900">
              <a:buFont typeface="+mj-lt"/>
              <a:buAutoNum type="arabicPeriod"/>
            </a:pPr>
            <a:r>
              <a:rPr lang="el-GR" sz="1600" b="1" dirty="0"/>
              <a:t>Σχεδιασμό για </a:t>
            </a:r>
            <a:r>
              <a:rPr lang="el-GR" sz="1600" b="1" dirty="0" smtClean="0"/>
              <a:t>Ποιότητα</a:t>
            </a:r>
            <a:r>
              <a:rPr lang="el-GR" sz="1600" dirty="0" smtClean="0"/>
              <a:t>: ορίζει </a:t>
            </a:r>
            <a:r>
              <a:rPr lang="el-GR" sz="1600" dirty="0"/>
              <a:t>το μακροπρόθεσμο στόχο του, θέτει προτεραιότητες </a:t>
            </a:r>
            <a:r>
              <a:rPr lang="el-GR" sz="1600" dirty="0" smtClean="0"/>
              <a:t>&amp;στόχους </a:t>
            </a:r>
            <a:r>
              <a:rPr lang="el-GR" sz="1600" dirty="0"/>
              <a:t>για την ικανοποίηση των ενδιαφερόμενων μερών </a:t>
            </a:r>
            <a:r>
              <a:rPr lang="el-GR" sz="1600" dirty="0" smtClean="0"/>
              <a:t>&amp; </a:t>
            </a:r>
            <a:r>
              <a:rPr lang="el-GR" sz="1600" dirty="0"/>
              <a:t>επιβλέπει την πρόοδό </a:t>
            </a:r>
            <a:r>
              <a:rPr lang="el-GR" sz="1600" dirty="0" smtClean="0"/>
              <a:t>του</a:t>
            </a:r>
            <a:endParaRPr lang="el-GR" sz="1600" dirty="0"/>
          </a:p>
          <a:p>
            <a:pPr marL="342900" indent="-342900">
              <a:buFont typeface="+mj-lt"/>
              <a:buAutoNum type="arabicPeriod"/>
            </a:pPr>
            <a:r>
              <a:rPr lang="el-GR" sz="1600" b="1" dirty="0" smtClean="0"/>
              <a:t>Διακυβέρνηση</a:t>
            </a:r>
            <a:r>
              <a:rPr lang="el-GR" sz="1600" dirty="0" smtClean="0"/>
              <a:t>: εξασφαλίζει </a:t>
            </a:r>
            <a:r>
              <a:rPr lang="el-GR" sz="1600" dirty="0"/>
              <a:t>την ομαλή </a:t>
            </a:r>
            <a:r>
              <a:rPr lang="el-GR" sz="1600" dirty="0" smtClean="0"/>
              <a:t>&amp; </a:t>
            </a:r>
            <a:r>
              <a:rPr lang="el-GR" sz="1600" dirty="0"/>
              <a:t>αποτελεσματική λειτουργία του. Παρέχει κοινωνική ευθύνη σε όλα τα μέλη του </a:t>
            </a:r>
            <a:r>
              <a:rPr lang="el-GR" sz="1600" dirty="0" smtClean="0"/>
              <a:t>&amp; </a:t>
            </a:r>
            <a:r>
              <a:rPr lang="el-GR" sz="1600" dirty="0"/>
              <a:t>το διοικητικό συμβούλιο έχει την πληροφόρηση και τις ικανότητες να επιτύχει την αποστολή </a:t>
            </a:r>
            <a:r>
              <a:rPr lang="el-GR" sz="1600" dirty="0" smtClean="0"/>
              <a:t>του</a:t>
            </a:r>
          </a:p>
          <a:p>
            <a:pPr marL="342900" indent="-342900">
              <a:buFont typeface="+mj-lt"/>
              <a:buAutoNum type="arabicPeriod"/>
            </a:pPr>
            <a:r>
              <a:rPr lang="el-GR" sz="1600" b="1" dirty="0" smtClean="0"/>
              <a:t>Διαχείριση</a:t>
            </a:r>
            <a:r>
              <a:rPr lang="el-GR" sz="1600" dirty="0" smtClean="0"/>
              <a:t>: Οι </a:t>
            </a:r>
            <a:r>
              <a:rPr lang="el-GR" sz="1600" dirty="0"/>
              <a:t>μάνατζερ σχεδιάζουν την ανάπτυξη του οργανισμού, διαχειρίζονται τις </a:t>
            </a:r>
            <a:r>
              <a:rPr lang="el-GR" sz="1600" dirty="0" smtClean="0"/>
              <a:t>νομικές &amp; οικονομικές </a:t>
            </a:r>
            <a:r>
              <a:rPr lang="el-GR" sz="1600" dirty="0"/>
              <a:t>ευθύνες </a:t>
            </a:r>
            <a:r>
              <a:rPr lang="el-GR" sz="1600" dirty="0" smtClean="0"/>
              <a:t>&amp; είναι </a:t>
            </a:r>
            <a:r>
              <a:rPr lang="el-GR" sz="1600" dirty="0"/>
              <a:t>υπεύθυνοι απέναντι στους χρηματοδότες και τα άλλα ενδιαφερόμενα </a:t>
            </a:r>
            <a:r>
              <a:rPr lang="el-GR" sz="1600" dirty="0" smtClean="0"/>
              <a:t>μέρη</a:t>
            </a:r>
          </a:p>
          <a:p>
            <a:pPr marL="342900" indent="-342900">
              <a:buFont typeface="+mj-lt"/>
              <a:buAutoNum type="arabicPeriod"/>
            </a:pPr>
            <a:r>
              <a:rPr lang="el-GR" sz="1600" b="1" dirty="0" smtClean="0"/>
              <a:t>Ο Χρήστης στο κέντρο της υπηρεσίας</a:t>
            </a:r>
            <a:r>
              <a:rPr lang="el-GR" sz="1600" dirty="0" smtClean="0"/>
              <a:t>: αναγνωρίζει </a:t>
            </a:r>
            <a:r>
              <a:rPr lang="el-GR" sz="1600" dirty="0"/>
              <a:t>την αξία των χρηστών </a:t>
            </a:r>
            <a:r>
              <a:rPr lang="el-GR" sz="1600" dirty="0" smtClean="0"/>
              <a:t>&amp; διαμορφώνει </a:t>
            </a:r>
            <a:r>
              <a:rPr lang="el-GR" sz="1600" dirty="0"/>
              <a:t>καλές σχέσεις με αυτούς. Οι χρήστες καλούνται να επιβλέπουν και να αξιολογήσουν την υπηρεσία που δέχονται και να συμμετέχουν ενεργά σε αυτή. </a:t>
            </a:r>
            <a:endParaRPr lang="el-GR" sz="1600" dirty="0" smtClean="0"/>
          </a:p>
          <a:p>
            <a:pPr marL="342900" indent="-342900">
              <a:buFont typeface="+mj-lt"/>
              <a:buAutoNum type="arabicPeriod"/>
            </a:pPr>
            <a:endParaRPr lang="el-GR" sz="1600" dirty="0"/>
          </a:p>
        </p:txBody>
      </p:sp>
    </p:spTree>
    <p:extLst>
      <p:ext uri="{BB962C8B-B14F-4D97-AF65-F5344CB8AC3E}">
        <p14:creationId xmlns:p14="http://schemas.microsoft.com/office/powerpoint/2010/main" val="221764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Συνέχεια</a:t>
            </a:r>
            <a:endParaRPr lang="el-GR" dirty="0"/>
          </a:p>
        </p:txBody>
      </p:sp>
      <p:sp>
        <p:nvSpPr>
          <p:cNvPr id="3" name="Θέση περιεχομένου 2"/>
          <p:cNvSpPr>
            <a:spLocks noGrp="1"/>
          </p:cNvSpPr>
          <p:nvPr>
            <p:ph idx="1"/>
          </p:nvPr>
        </p:nvSpPr>
        <p:spPr>
          <a:xfrm>
            <a:off x="448966" y="1350110"/>
            <a:ext cx="8246070" cy="3793390"/>
          </a:xfrm>
        </p:spPr>
        <p:txBody>
          <a:bodyPr>
            <a:normAutofit fontScale="92500" lnSpcReduction="10000"/>
          </a:bodyPr>
          <a:lstStyle/>
          <a:p>
            <a:pPr marL="514350" indent="-514350">
              <a:buFont typeface="+mj-lt"/>
              <a:buAutoNum type="arabicPeriod" startAt="5"/>
            </a:pPr>
            <a:r>
              <a:rPr lang="el-GR" sz="1600" b="1" dirty="0"/>
              <a:t>Προσωπικό </a:t>
            </a:r>
            <a:r>
              <a:rPr lang="el-GR" sz="1600" b="1" dirty="0" smtClean="0"/>
              <a:t>&amp; Εθελοντές: </a:t>
            </a:r>
            <a:r>
              <a:rPr lang="el-GR" sz="1600" dirty="0" smtClean="0"/>
              <a:t>προσλαμβάνει </a:t>
            </a:r>
            <a:r>
              <a:rPr lang="el-GR" sz="1600" dirty="0"/>
              <a:t>τα κατάλληλα άτομα </a:t>
            </a:r>
            <a:r>
              <a:rPr lang="el-GR" sz="1600" dirty="0" smtClean="0"/>
              <a:t>ώστε </a:t>
            </a:r>
            <a:r>
              <a:rPr lang="el-GR" sz="1600" dirty="0"/>
              <a:t>να επωφελείται ο οργανισμός και οι χρήστες των υπηρεσιών </a:t>
            </a:r>
            <a:r>
              <a:rPr lang="el-GR" sz="1600" dirty="0" smtClean="0"/>
              <a:t>του</a:t>
            </a:r>
            <a:endParaRPr lang="el-GR" sz="1600" dirty="0"/>
          </a:p>
          <a:p>
            <a:pPr marL="514350" indent="-514350">
              <a:buFont typeface="+mj-lt"/>
              <a:buAutoNum type="arabicPeriod" startAt="5"/>
            </a:pPr>
            <a:r>
              <a:rPr lang="el-GR" sz="1600" b="1" dirty="0"/>
              <a:t>Εκπαίδευση </a:t>
            </a:r>
            <a:r>
              <a:rPr lang="el-GR" sz="1600" b="1" dirty="0" smtClean="0"/>
              <a:t>&amp; Ανάπτυξη</a:t>
            </a:r>
            <a:r>
              <a:rPr lang="el-GR" sz="1600" dirty="0" smtClean="0"/>
              <a:t>: Η απαραίτητη </a:t>
            </a:r>
            <a:r>
              <a:rPr lang="el-GR" sz="1600" dirty="0"/>
              <a:t>εκπαίδευση </a:t>
            </a:r>
            <a:r>
              <a:rPr lang="el-GR" sz="1600" dirty="0" smtClean="0"/>
              <a:t>&amp; </a:t>
            </a:r>
            <a:r>
              <a:rPr lang="el-GR" sz="1600" dirty="0"/>
              <a:t>ικανότητες </a:t>
            </a:r>
            <a:r>
              <a:rPr lang="el-GR" sz="1600" dirty="0" smtClean="0"/>
              <a:t>των μελών του οργανισμού ώστε να ανταποκριθούν </a:t>
            </a:r>
            <a:r>
              <a:rPr lang="el-GR" sz="1600" dirty="0"/>
              <a:t>στις ευθύνες τους, </a:t>
            </a:r>
            <a:r>
              <a:rPr lang="el-GR" sz="1600" dirty="0" smtClean="0"/>
              <a:t>και να πετύχουν </a:t>
            </a:r>
            <a:r>
              <a:rPr lang="el-GR" sz="1600" dirty="0"/>
              <a:t>των </a:t>
            </a:r>
            <a:r>
              <a:rPr lang="el-GR" sz="1600" dirty="0" smtClean="0"/>
              <a:t>στόχους τους</a:t>
            </a:r>
          </a:p>
          <a:p>
            <a:pPr marL="514350" indent="-514350">
              <a:buFont typeface="+mj-lt"/>
              <a:buAutoNum type="arabicPeriod" startAt="5"/>
            </a:pPr>
            <a:r>
              <a:rPr lang="el-GR" sz="1600" b="1" dirty="0"/>
              <a:t>Διαχείριση </a:t>
            </a:r>
            <a:r>
              <a:rPr lang="el-GR" sz="1600" b="1" dirty="0" smtClean="0"/>
              <a:t>Χρημάτων</a:t>
            </a:r>
            <a:r>
              <a:rPr lang="el-GR" sz="1600" dirty="0" smtClean="0"/>
              <a:t>: διαχειρίζεται </a:t>
            </a:r>
            <a:r>
              <a:rPr lang="el-GR" sz="1600" dirty="0"/>
              <a:t>χρήματα και οφείλει να πράττει προσεκτικά και αποτελεσματικά τον οικονομικό έλεγχο σύμφωνα με το </a:t>
            </a:r>
            <a:r>
              <a:rPr lang="el-GR" sz="1600" dirty="0" smtClean="0"/>
              <a:t>νόμο</a:t>
            </a:r>
            <a:endParaRPr lang="el-GR" sz="1600" dirty="0"/>
          </a:p>
          <a:p>
            <a:pPr marL="514350" indent="-514350">
              <a:buFont typeface="+mj-lt"/>
              <a:buAutoNum type="arabicPeriod" startAt="5"/>
            </a:pPr>
            <a:r>
              <a:rPr lang="el-GR" sz="1600" b="1" dirty="0" smtClean="0"/>
              <a:t>Διαχείριση Πόρων</a:t>
            </a:r>
            <a:r>
              <a:rPr lang="el-GR" sz="1600" dirty="0" smtClean="0"/>
              <a:t>: διασφαλίζει </a:t>
            </a:r>
            <a:r>
              <a:rPr lang="el-GR" sz="1600" dirty="0"/>
              <a:t>πως έχει αρκετούς πόρους για τις δραστηριότητες που έχει σχεδιάσει και τις διαχειρίζεται αποτελεσματικά και </a:t>
            </a:r>
            <a:r>
              <a:rPr lang="el-GR" sz="1600" dirty="0" smtClean="0"/>
              <a:t>ηθικά</a:t>
            </a:r>
          </a:p>
          <a:p>
            <a:pPr marL="514350" indent="-514350">
              <a:buFont typeface="+mj-lt"/>
              <a:buAutoNum type="arabicPeriod" startAt="5"/>
            </a:pPr>
            <a:r>
              <a:rPr lang="el-GR" sz="1600" dirty="0" smtClean="0"/>
              <a:t> </a:t>
            </a:r>
            <a:r>
              <a:rPr lang="el-GR" sz="1600" b="1" dirty="0" smtClean="0"/>
              <a:t>Διαχείριση Δράσεων</a:t>
            </a:r>
            <a:r>
              <a:rPr lang="el-GR" sz="1600" dirty="0" smtClean="0"/>
              <a:t>:  </a:t>
            </a:r>
            <a:r>
              <a:rPr lang="el-GR" sz="1600" dirty="0"/>
              <a:t>αναγνωρίζει τις βασικές του δυνάμεις και εξελίσσει διαδικασίες και πρότυπα που θα τον βοηθήσουν να τις </a:t>
            </a:r>
            <a:r>
              <a:rPr lang="el-GR" sz="1600" dirty="0" smtClean="0"/>
              <a:t>βελτιώσει</a:t>
            </a:r>
            <a:endParaRPr lang="el-GR" sz="1600" dirty="0"/>
          </a:p>
          <a:p>
            <a:pPr marL="514350" indent="-514350">
              <a:buFont typeface="+mj-lt"/>
              <a:buAutoNum type="arabicPeriod" startAt="5"/>
            </a:pPr>
            <a:r>
              <a:rPr lang="el-GR" sz="1600" b="1" dirty="0" smtClean="0"/>
              <a:t>Συνεργασία &amp; </a:t>
            </a:r>
            <a:r>
              <a:rPr lang="el-GR" sz="1600" b="1" dirty="0"/>
              <a:t>Δικτύωση </a:t>
            </a:r>
            <a:r>
              <a:rPr lang="el-GR" sz="1600" dirty="0" smtClean="0"/>
              <a:t>: </a:t>
            </a:r>
            <a:r>
              <a:rPr lang="el-GR" sz="1600" dirty="0"/>
              <a:t>συνεργάζεται με άλλους οργανισμούς με ποικίλους τρόπους, εθνικά και </a:t>
            </a:r>
            <a:r>
              <a:rPr lang="el-GR" sz="1600" dirty="0" smtClean="0"/>
              <a:t>τοπικά</a:t>
            </a:r>
          </a:p>
          <a:p>
            <a:pPr marL="514350" indent="-514350">
              <a:buFont typeface="+mj-lt"/>
              <a:buAutoNum type="arabicPeriod" startAt="5"/>
            </a:pPr>
            <a:r>
              <a:rPr lang="el-GR" sz="1600" b="1" smtClean="0"/>
              <a:t>Έλεγχος &amp; </a:t>
            </a:r>
            <a:r>
              <a:rPr lang="el-GR" sz="1600" b="1" dirty="0" smtClean="0"/>
              <a:t>Αξιολόγηση</a:t>
            </a:r>
            <a:r>
              <a:rPr lang="el-GR" sz="1600" dirty="0" smtClean="0"/>
              <a:t>: συλλέγει </a:t>
            </a:r>
            <a:r>
              <a:rPr lang="el-GR" sz="1600" dirty="0"/>
              <a:t>και αναλύει πληροφορίες με σκοπό την αξιολόγηση και τη βελτίωση του ίδιου του οργανισμού και των δραστηριοτήτων </a:t>
            </a:r>
            <a:r>
              <a:rPr lang="el-GR" sz="1600" dirty="0" smtClean="0"/>
              <a:t>του</a:t>
            </a:r>
            <a:endParaRPr lang="el-GR" sz="1600" dirty="0"/>
          </a:p>
          <a:p>
            <a:pPr marL="514350" indent="-514350">
              <a:buFont typeface="+mj-lt"/>
              <a:buAutoNum type="arabicPeriod" startAt="5"/>
            </a:pPr>
            <a:r>
              <a:rPr lang="el-GR" sz="1600" b="1" dirty="0" smtClean="0"/>
              <a:t>Αποτελέσματα</a:t>
            </a:r>
            <a:r>
              <a:rPr lang="el-GR" sz="1600" dirty="0" smtClean="0"/>
              <a:t>: επιτυγχάνει </a:t>
            </a:r>
            <a:r>
              <a:rPr lang="el-GR" sz="1600" dirty="0"/>
              <a:t>τα προγραμματισμένα αποτελέσματα και δείχνει τις βελτιώσεις και συγκρίνει τα αποτελέσματα με άλλους οργανισμούς. </a:t>
            </a:r>
            <a:endParaRPr lang="el-GR" sz="1600" dirty="0" smtClean="0"/>
          </a:p>
          <a:p>
            <a:pPr marL="514350" indent="-514350">
              <a:buFont typeface="+mj-lt"/>
              <a:buAutoNum type="arabicPeriod" startAt="5"/>
            </a:pPr>
            <a:endParaRPr lang="el-GR" sz="1600" dirty="0"/>
          </a:p>
        </p:txBody>
      </p:sp>
    </p:spTree>
    <p:extLst>
      <p:ext uri="{BB962C8B-B14F-4D97-AF65-F5344CB8AC3E}">
        <p14:creationId xmlns:p14="http://schemas.microsoft.com/office/powerpoint/2010/main" val="449625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Στις Η.Π.Α</a:t>
            </a:r>
            <a:endParaRPr lang="el-GR" dirty="0"/>
          </a:p>
        </p:txBody>
      </p:sp>
      <p:sp>
        <p:nvSpPr>
          <p:cNvPr id="3" name="Θέση περιεχομένου 2"/>
          <p:cNvSpPr>
            <a:spLocks noGrp="1"/>
          </p:cNvSpPr>
          <p:nvPr>
            <p:ph idx="1"/>
          </p:nvPr>
        </p:nvSpPr>
        <p:spPr>
          <a:xfrm>
            <a:off x="448965" y="1044700"/>
            <a:ext cx="8551479" cy="4098800"/>
          </a:xfrm>
        </p:spPr>
        <p:txBody>
          <a:bodyPr>
            <a:normAutofit fontScale="92500" lnSpcReduction="20000"/>
          </a:bodyPr>
          <a:lstStyle/>
          <a:p>
            <a:pPr marL="0" indent="0">
              <a:buNone/>
            </a:pPr>
            <a:r>
              <a:rPr lang="el-GR" sz="1600" b="1" dirty="0" smtClean="0"/>
              <a:t>Το Συμβούλιο ΜΚΟ της Μινεσότα </a:t>
            </a:r>
            <a:r>
              <a:rPr lang="el-GR" sz="1600" dirty="0" smtClean="0"/>
              <a:t>έχει εξελίξει ένα σύνολο 87 αρχών &amp; πρακτικών αριστείας για τους ΜΚΟ που καλύπτουν τις εξής περιοχές: </a:t>
            </a:r>
          </a:p>
          <a:p>
            <a:pPr marL="0" indent="0">
              <a:buNone/>
            </a:pPr>
            <a:r>
              <a:rPr lang="el-GR" sz="1600" dirty="0" smtClean="0"/>
              <a:t>Την Αποστολή και τις Αξίες, τη Διακυβέρνηση, το Ανθρώπινο δυναμικό, την Οικονομική Διαχείριση, το Πρόγραμμα συγκέντρωσης κεφαλαίων, τη Δημόσια Κοινωνική Ευθύνη και τις Επικοινωνίες, τη Δημόσια Πολιτική και την Υποστήριξη, την Πληροφορία και Τεχνολογία, τις Συνεργασίες και τις Συμμαχίες </a:t>
            </a:r>
          </a:p>
          <a:p>
            <a:pPr marL="0" indent="0">
              <a:buNone/>
            </a:pPr>
            <a:endParaRPr lang="el-GR" sz="1600" dirty="0" smtClean="0"/>
          </a:p>
          <a:p>
            <a:pPr marL="0" indent="0">
              <a:buNone/>
            </a:pPr>
            <a:r>
              <a:rPr lang="en-US" sz="1600" b="1" dirty="0" smtClean="0"/>
              <a:t>SOCIAL RETURN ON INVESTMENT – SROI </a:t>
            </a:r>
            <a:endParaRPr lang="el-GR" sz="1600" b="1" dirty="0" smtClean="0"/>
          </a:p>
          <a:p>
            <a:pPr marL="0" indent="0">
              <a:buNone/>
            </a:pPr>
            <a:r>
              <a:rPr lang="el-GR" sz="1600" dirty="0" smtClean="0"/>
              <a:t>Οι Μη Κυβερνητικοί Οργανισμοί που έχουν κοινωνικούς στόχους, ενδιαφέρονται να μάθουν εάν επιτυγχάνουν αυτούς τους στόχους. Το SROI, λοιπόν, είναι ένα πλαίσιο αρχών που μπορεί να βοηθήσει τους οργανισμούς να σχεδιάσουν συστήματα τα οποία τους εξασφαλίζουν πως έχουν όποιες πληροφορίες τους είναι αναγκαίες. Το πλαίσιο αυτό αποτελείται από 7 αρχές: </a:t>
            </a:r>
          </a:p>
          <a:p>
            <a:r>
              <a:rPr lang="el-GR" sz="1600" dirty="0" smtClean="0"/>
              <a:t>1.Περιλαμβάνε τα ενδιαφερόμενα μέρη (</a:t>
            </a:r>
            <a:r>
              <a:rPr lang="el-GR" sz="1600" dirty="0" err="1" smtClean="0"/>
              <a:t>stakeholders</a:t>
            </a:r>
            <a:r>
              <a:rPr lang="el-GR" sz="1600" dirty="0" smtClean="0"/>
              <a:t>) </a:t>
            </a:r>
          </a:p>
          <a:p>
            <a:r>
              <a:rPr lang="el-GR" sz="1600" dirty="0" smtClean="0"/>
              <a:t>2.Κατανόησε τι αλλάζει </a:t>
            </a:r>
          </a:p>
          <a:p>
            <a:r>
              <a:rPr lang="el-GR" sz="1600" dirty="0" smtClean="0"/>
              <a:t>3.Δώσε αξία στα πράγματα που έχουν σημασία </a:t>
            </a:r>
          </a:p>
          <a:p>
            <a:r>
              <a:rPr lang="el-GR" sz="1600" dirty="0" smtClean="0"/>
              <a:t>4.Περιέλαβε μόνο ότι είναι στέρεο </a:t>
            </a:r>
          </a:p>
          <a:p>
            <a:r>
              <a:rPr lang="el-GR" sz="1600" dirty="0" smtClean="0"/>
              <a:t>5. Μην έχεις υπερβολικές απαιτήσεις </a:t>
            </a:r>
          </a:p>
          <a:p>
            <a:r>
              <a:rPr lang="el-GR" sz="1600" dirty="0" smtClean="0"/>
              <a:t>6. Να λειτουργείς με διαφάνεια</a:t>
            </a:r>
          </a:p>
          <a:p>
            <a:r>
              <a:rPr lang="el-GR" sz="1600" dirty="0" smtClean="0"/>
              <a:t>7.Επιβεβαίωσε το αποτέλεσμα </a:t>
            </a:r>
            <a:endParaRPr lang="el-GR" sz="1600" dirty="0"/>
          </a:p>
        </p:txBody>
      </p:sp>
      <p:sp>
        <p:nvSpPr>
          <p:cNvPr id="4" name="Ορθογώνιο 3"/>
          <p:cNvSpPr/>
          <p:nvPr/>
        </p:nvSpPr>
        <p:spPr>
          <a:xfrm>
            <a:off x="5488230" y="4709620"/>
            <a:ext cx="3628044" cy="307777"/>
          </a:xfrm>
          <a:prstGeom prst="rect">
            <a:avLst/>
          </a:prstGeom>
        </p:spPr>
        <p:txBody>
          <a:bodyPr wrap="none">
            <a:spAutoFit/>
          </a:bodyPr>
          <a:lstStyle/>
          <a:p>
            <a:r>
              <a:rPr lang="en-US" sz="1400" dirty="0"/>
              <a:t>Nicholls, Lawlor, </a:t>
            </a:r>
            <a:r>
              <a:rPr lang="en-US" sz="1400" dirty="0" err="1"/>
              <a:t>Neitzert</a:t>
            </a:r>
            <a:r>
              <a:rPr lang="en-US" sz="1400" dirty="0"/>
              <a:t>, &amp; </a:t>
            </a:r>
            <a:r>
              <a:rPr lang="en-US" sz="1400" dirty="0" smtClean="0"/>
              <a:t>Goodspeed</a:t>
            </a:r>
            <a:r>
              <a:rPr lang="el-GR" sz="1400" dirty="0" smtClean="0"/>
              <a:t> (</a:t>
            </a:r>
            <a:r>
              <a:rPr lang="en-US" sz="1400" dirty="0" smtClean="0"/>
              <a:t>2009</a:t>
            </a:r>
            <a:r>
              <a:rPr lang="el-GR" sz="1400" dirty="0" smtClean="0"/>
              <a:t>)</a:t>
            </a:r>
            <a:r>
              <a:rPr lang="en-US" sz="1400" dirty="0" smtClean="0"/>
              <a:t> </a:t>
            </a:r>
            <a:endParaRPr lang="el-GR" sz="1400" dirty="0"/>
          </a:p>
        </p:txBody>
      </p:sp>
    </p:spTree>
    <p:extLst>
      <p:ext uri="{BB962C8B-B14F-4D97-AF65-F5344CB8AC3E}">
        <p14:creationId xmlns:p14="http://schemas.microsoft.com/office/powerpoint/2010/main" val="3438976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solidFill>
                  <a:srgbClr val="FFFF00"/>
                </a:solidFill>
              </a:rPr>
              <a:t>E</a:t>
            </a:r>
            <a:r>
              <a:rPr lang="el-GR" dirty="0" err="1" smtClean="0">
                <a:solidFill>
                  <a:srgbClr val="FFFF00"/>
                </a:solidFill>
              </a:rPr>
              <a:t>πιχειρηματική</a:t>
            </a:r>
            <a:r>
              <a:rPr lang="el-GR" dirty="0" smtClean="0">
                <a:solidFill>
                  <a:srgbClr val="FFFF00"/>
                </a:solidFill>
              </a:rPr>
              <a:t> </a:t>
            </a:r>
            <a:r>
              <a:rPr lang="el-GR" dirty="0">
                <a:solidFill>
                  <a:srgbClr val="FFFF00"/>
                </a:solidFill>
              </a:rPr>
              <a:t>αριστεία</a:t>
            </a:r>
            <a:r>
              <a:rPr lang="el-GR" dirty="0"/>
              <a:t> </a:t>
            </a:r>
            <a:r>
              <a:rPr lang="en-US" dirty="0" smtClean="0"/>
              <a:t/>
            </a:r>
            <a:br>
              <a:rPr lang="en-US" dirty="0" smtClean="0"/>
            </a:br>
            <a:r>
              <a:rPr lang="el-GR" dirty="0" smtClean="0"/>
              <a:t>(</a:t>
            </a:r>
            <a:r>
              <a:rPr lang="en-US" dirty="0"/>
              <a:t>business excellence)</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Η επιχειρηματική αριστεία (</a:t>
            </a:r>
            <a:r>
              <a:rPr lang="el-GR" dirty="0" err="1"/>
              <a:t>business</a:t>
            </a:r>
            <a:r>
              <a:rPr lang="el-GR" dirty="0"/>
              <a:t> </a:t>
            </a:r>
            <a:r>
              <a:rPr lang="el-GR" dirty="0" err="1"/>
              <a:t>excellence</a:t>
            </a:r>
            <a:r>
              <a:rPr lang="el-GR" dirty="0"/>
              <a:t>) αποτελεί έναν τρόπο ταυτόχρονης μέτρησης της ικανοποίησης των μετόχων, των εργαζομένων και των πελατών ενός οργανισμού, προκειμένου να υπάρξει μια συνολική εικόνα της απόδοσής </a:t>
            </a:r>
            <a:r>
              <a:rPr lang="el-GR" dirty="0" smtClean="0"/>
              <a:t>του</a:t>
            </a:r>
            <a:endParaRPr lang="en-US" dirty="0" smtClean="0"/>
          </a:p>
          <a:p>
            <a:pPr marL="0" indent="0">
              <a:buNone/>
            </a:pPr>
            <a:endParaRPr lang="en-US" dirty="0" smtClean="0"/>
          </a:p>
          <a:p>
            <a:pPr marL="0" indent="0">
              <a:buNone/>
            </a:pPr>
            <a:r>
              <a:rPr lang="el-GR" dirty="0" smtClean="0"/>
              <a:t>Πρόκειται</a:t>
            </a:r>
            <a:r>
              <a:rPr lang="el-GR" dirty="0"/>
              <a:t>, σύμφωνα με τη διεθνή βιβλιογραφία για α) μια </a:t>
            </a:r>
            <a:r>
              <a:rPr lang="el-GR" b="1" dirty="0"/>
              <a:t>αξία</a:t>
            </a:r>
            <a:r>
              <a:rPr lang="el-GR" dirty="0"/>
              <a:t>, β) </a:t>
            </a:r>
            <a:r>
              <a:rPr lang="el-GR" b="1" dirty="0"/>
              <a:t>έναν σκοπό</a:t>
            </a:r>
            <a:r>
              <a:rPr lang="el-GR" dirty="0"/>
              <a:t>, γ) </a:t>
            </a:r>
            <a:r>
              <a:rPr lang="el-GR" b="1" dirty="0"/>
              <a:t>μια νοοτροπία επιχειρηματικής συμπεριφοράς</a:t>
            </a:r>
            <a:r>
              <a:rPr lang="el-GR" dirty="0"/>
              <a:t>, δ) ένα </a:t>
            </a:r>
            <a:r>
              <a:rPr lang="el-GR" b="1" dirty="0"/>
              <a:t>(υψηλό) επίπεδο απόδοσης ως προς συγκεκριμένες διαστάσεις </a:t>
            </a:r>
            <a:r>
              <a:rPr lang="el-GR" dirty="0"/>
              <a:t>(π.χ. χρηματοοικονομικά, ικανοποίηση πελατών, λειτουργίας διαδικασιών) </a:t>
            </a:r>
            <a:endParaRPr lang="en-US" dirty="0" smtClean="0"/>
          </a:p>
          <a:p>
            <a:pPr marL="0" indent="0" algn="r">
              <a:buNone/>
            </a:pPr>
            <a:r>
              <a:rPr lang="el-GR" dirty="0" smtClean="0"/>
              <a:t>(</a:t>
            </a:r>
            <a:r>
              <a:rPr lang="el-GR" dirty="0" err="1"/>
              <a:t>Anninos</a:t>
            </a:r>
            <a:r>
              <a:rPr lang="el-GR" dirty="0"/>
              <a:t> &amp; </a:t>
            </a:r>
            <a:r>
              <a:rPr lang="el-GR" dirty="0" err="1"/>
              <a:t>Chytiris</a:t>
            </a:r>
            <a:r>
              <a:rPr lang="el-GR" dirty="0"/>
              <a:t>, 2012).</a:t>
            </a:r>
          </a:p>
        </p:txBody>
      </p:sp>
    </p:spTree>
    <p:extLst>
      <p:ext uri="{BB962C8B-B14F-4D97-AF65-F5344CB8AC3E}">
        <p14:creationId xmlns:p14="http://schemas.microsoft.com/office/powerpoint/2010/main" val="4280543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0000" lnSpcReduction="20000"/>
          </a:bodyPr>
          <a:lstStyle/>
          <a:p>
            <a:pPr marL="0" indent="0">
              <a:buNone/>
            </a:pPr>
            <a:r>
              <a:rPr lang="el-GR" dirty="0"/>
              <a:t>Η βάση της αριστείας είναι, κατά τον </a:t>
            </a:r>
            <a:r>
              <a:rPr lang="el-GR" dirty="0" err="1"/>
              <a:t>Deming</a:t>
            </a:r>
            <a:r>
              <a:rPr lang="el-GR" dirty="0"/>
              <a:t> (1986), η ποιότητα, η οποία προϋποθέτει συστημική θεώρηση της επιχείρησης, ένα σύνολο αξιών οι οποίες αναπτύσσουν και εμπλέκουν το ανθρώπινο δυναμικό της και ένας προσανατολισμός προς τη διαρκή βελτίωση και τη </a:t>
            </a:r>
            <a:r>
              <a:rPr lang="el-GR" dirty="0" smtClean="0"/>
              <a:t>μάθηση</a:t>
            </a:r>
            <a:r>
              <a:rPr lang="en-US" dirty="0" smtClean="0"/>
              <a:t>.</a:t>
            </a:r>
          </a:p>
          <a:p>
            <a:pPr marL="0" indent="0">
              <a:buNone/>
            </a:pPr>
            <a:endParaRPr lang="en-US" dirty="0" smtClean="0"/>
          </a:p>
          <a:p>
            <a:pPr marL="0" indent="0">
              <a:buNone/>
            </a:pPr>
            <a:r>
              <a:rPr lang="el-GR" dirty="0" smtClean="0"/>
              <a:t>Η </a:t>
            </a:r>
            <a:r>
              <a:rPr lang="el-GR" dirty="0"/>
              <a:t>φιλοσοφία της διοίκησης ολικής ποιότητας, </a:t>
            </a:r>
            <a:r>
              <a:rPr lang="el-GR" dirty="0" smtClean="0"/>
              <a:t>είναι </a:t>
            </a:r>
            <a:r>
              <a:rPr lang="el-GR" dirty="0"/>
              <a:t>η βάση για την ανάπτυξη υποδειγμάτων </a:t>
            </a:r>
            <a:r>
              <a:rPr lang="el-GR" dirty="0" smtClean="0"/>
              <a:t>αριστείας</a:t>
            </a:r>
            <a:r>
              <a:rPr lang="en-US" dirty="0" smtClean="0"/>
              <a:t>, </a:t>
            </a:r>
            <a:r>
              <a:rPr lang="el-GR" dirty="0" smtClean="0"/>
              <a:t>στρατηγικών </a:t>
            </a:r>
            <a:r>
              <a:rPr lang="el-GR" dirty="0"/>
              <a:t>οι οποίες υπόσχονται υψηλή απόδοση (π.χ. EQA – European Quality </a:t>
            </a:r>
            <a:r>
              <a:rPr lang="el-GR" dirty="0" err="1"/>
              <a:t>Award</a:t>
            </a:r>
            <a:r>
              <a:rPr lang="el-GR" dirty="0"/>
              <a:t>), φορέων οι οποίοι πιστοποιούν τις άριστες επιχειρήσεις (π.χ. EFQM – European </a:t>
            </a:r>
            <a:r>
              <a:rPr lang="el-GR" dirty="0" err="1"/>
              <a:t>Foundation</a:t>
            </a:r>
            <a:r>
              <a:rPr lang="el-GR" dirty="0"/>
              <a:t> for Quality </a:t>
            </a:r>
            <a:r>
              <a:rPr lang="el-GR" dirty="0" err="1"/>
              <a:t>Management</a:t>
            </a:r>
            <a:r>
              <a:rPr lang="el-GR" dirty="0"/>
              <a:t>), προτύπων διασφάλισης ποιότητας (π.χ. ISO) και άλλων σχετικών προσεγγίσεων, όπως η λιτή θεώρηση και η ποιότητα 6σ </a:t>
            </a:r>
            <a:endParaRPr lang="en-US" dirty="0" smtClean="0"/>
          </a:p>
          <a:p>
            <a:pPr marL="0" indent="0" algn="r">
              <a:buNone/>
            </a:pPr>
            <a:r>
              <a:rPr lang="el-GR" dirty="0" smtClean="0"/>
              <a:t>(</a:t>
            </a:r>
            <a:r>
              <a:rPr lang="el-GR" dirty="0" err="1"/>
              <a:t>Hermel</a:t>
            </a:r>
            <a:r>
              <a:rPr lang="el-GR" dirty="0"/>
              <a:t> &amp; </a:t>
            </a:r>
            <a:r>
              <a:rPr lang="el-GR" dirty="0" err="1"/>
              <a:t>Ramis-Pujol</a:t>
            </a:r>
            <a:r>
              <a:rPr lang="el-GR" dirty="0"/>
              <a:t>, </a:t>
            </a:r>
            <a:r>
              <a:rPr lang="el-GR" dirty="0" smtClean="0"/>
              <a:t>2003</a:t>
            </a:r>
            <a:r>
              <a:rPr lang="en-US" dirty="0"/>
              <a:t>)</a:t>
            </a:r>
            <a:endParaRPr lang="el-GR" dirty="0"/>
          </a:p>
        </p:txBody>
      </p:sp>
    </p:spTree>
    <p:extLst>
      <p:ext uri="{BB962C8B-B14F-4D97-AF65-F5344CB8AC3E}">
        <p14:creationId xmlns:p14="http://schemas.microsoft.com/office/powerpoint/2010/main" val="3032047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Υποδείγματα </a:t>
            </a:r>
            <a:br>
              <a:rPr lang="el-GR" dirty="0" smtClean="0"/>
            </a:br>
            <a:r>
              <a:rPr lang="el-GR" dirty="0" smtClean="0"/>
              <a:t>Αριστείας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23528" y="1240538"/>
            <a:ext cx="8371507" cy="3902962"/>
          </a:xfrm>
          <a:prstGeom prst="rect">
            <a:avLst/>
          </a:prstGeom>
        </p:spPr>
      </p:pic>
    </p:spTree>
    <p:extLst>
      <p:ext uri="{BB962C8B-B14F-4D97-AF65-F5344CB8AC3E}">
        <p14:creationId xmlns:p14="http://schemas.microsoft.com/office/powerpoint/2010/main" val="2020725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υπόδειγμα </a:t>
            </a:r>
            <a:r>
              <a:rPr lang="el-GR" dirty="0" smtClean="0"/>
              <a:t/>
            </a:r>
            <a:br>
              <a:rPr lang="el-GR" dirty="0" smtClean="0"/>
            </a:br>
            <a:r>
              <a:rPr lang="el-GR" dirty="0" smtClean="0"/>
              <a:t>του </a:t>
            </a:r>
            <a:r>
              <a:rPr lang="en-US" dirty="0"/>
              <a:t>Johnston</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Η αριστεία κατά την παροχή των υπηρεσιών διασφαλίζεται όταν η επιχείρηση (</a:t>
            </a:r>
            <a:r>
              <a:rPr lang="el-GR" dirty="0" err="1"/>
              <a:t>Johnston</a:t>
            </a:r>
            <a:r>
              <a:rPr lang="el-GR" dirty="0"/>
              <a:t>, 2004): </a:t>
            </a:r>
            <a:endParaRPr lang="el-GR" dirty="0" smtClean="0"/>
          </a:p>
          <a:p>
            <a:pPr marL="0" indent="0">
              <a:buNone/>
            </a:pPr>
            <a:r>
              <a:rPr lang="el-GR" dirty="0" smtClean="0"/>
              <a:t>α</a:t>
            </a:r>
            <a:r>
              <a:rPr lang="el-GR" dirty="0"/>
              <a:t>) παρέχει την υπηρεσία με συνέπεια όπως ακριβώς την υπόσχεται (π.χ. αποκατάσταση βλάβης στον ηλεκτρονικό υπολογιστή σε δεδομένη χρονική στιγμή και με συγκεκριμένο κόστος</a:t>
            </a:r>
            <a:r>
              <a:rPr lang="el-GR" dirty="0" smtClean="0"/>
              <a:t>),</a:t>
            </a:r>
          </a:p>
          <a:p>
            <a:pPr marL="0" indent="0">
              <a:buNone/>
            </a:pPr>
            <a:r>
              <a:rPr lang="el-GR" dirty="0" smtClean="0"/>
              <a:t> </a:t>
            </a:r>
            <a:r>
              <a:rPr lang="el-GR" dirty="0"/>
              <a:t>β) κάνει σαφές το ενδιαφέρον για κάθε πελάτη χωριστά</a:t>
            </a:r>
            <a:r>
              <a:rPr lang="el-GR" dirty="0" smtClean="0"/>
              <a:t>,</a:t>
            </a:r>
          </a:p>
          <a:p>
            <a:pPr marL="0" indent="0">
              <a:buNone/>
            </a:pPr>
            <a:r>
              <a:rPr lang="el-GR" dirty="0" smtClean="0"/>
              <a:t> </a:t>
            </a:r>
            <a:r>
              <a:rPr lang="el-GR" dirty="0"/>
              <a:t>γ) δίνει «κάτι» παραπάνω, κάτι το οποίο ο πελάτης δεν περιμένει (π.χ. ένα μπουκάλι κρασί με ευχές στο δωμάτιο από τον διευθυντή ενός ξενοδοχείου) και </a:t>
            </a:r>
            <a:endParaRPr lang="el-GR" dirty="0" smtClean="0"/>
          </a:p>
          <a:p>
            <a:pPr marL="0" indent="0">
              <a:buNone/>
            </a:pPr>
            <a:r>
              <a:rPr lang="el-GR" dirty="0" smtClean="0"/>
              <a:t>δ</a:t>
            </a:r>
            <a:r>
              <a:rPr lang="el-GR" dirty="0"/>
              <a:t>) επιλύει προβλήματα και απορίες που τυχόν έχει ο πελάτης (π.χ. απορία πελάτη για τη διαφορά στην ονομαστική και πραγματική ταχύτητα σύνδεσης στο διαδίκτυο).</a:t>
            </a:r>
          </a:p>
        </p:txBody>
      </p:sp>
    </p:spTree>
    <p:extLst>
      <p:ext uri="{BB962C8B-B14F-4D97-AF65-F5344CB8AC3E}">
        <p14:creationId xmlns:p14="http://schemas.microsoft.com/office/powerpoint/2010/main" val="93617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effectLst/>
              </a:rPr>
              <a:t>Διοίκηση Ολικής Ποιότητας </a:t>
            </a:r>
            <a:r>
              <a:rPr lang="el-GR" sz="2200" b="1" dirty="0" smtClean="0">
                <a:effectLst/>
              </a:rPr>
              <a:t>(ορισμοί)</a:t>
            </a:r>
            <a:endParaRPr lang="el-GR" sz="2200" b="1" dirty="0">
              <a:effectLst/>
            </a:endParaRPr>
          </a:p>
        </p:txBody>
      </p:sp>
      <p:sp>
        <p:nvSpPr>
          <p:cNvPr id="3" name="Θέση περιεχομένου 2"/>
          <p:cNvSpPr>
            <a:spLocks noGrp="1"/>
          </p:cNvSpPr>
          <p:nvPr>
            <p:ph idx="1"/>
          </p:nvPr>
        </p:nvSpPr>
        <p:spPr>
          <a:xfrm>
            <a:off x="1976015" y="1044700"/>
            <a:ext cx="6566315" cy="3970330"/>
          </a:xfrm>
        </p:spPr>
        <p:txBody>
          <a:bodyPr>
            <a:normAutofit fontScale="92500" lnSpcReduction="10000"/>
          </a:bodyPr>
          <a:lstStyle/>
          <a:p>
            <a:pPr marL="0" indent="0" algn="just">
              <a:buNone/>
            </a:pPr>
            <a:r>
              <a:rPr lang="el-GR" sz="1600" b="1" dirty="0" smtClean="0"/>
              <a:t>CROSBY </a:t>
            </a:r>
            <a:r>
              <a:rPr lang="el-GR" sz="1600" b="1" dirty="0"/>
              <a:t>(1979</a:t>
            </a:r>
            <a:r>
              <a:rPr lang="el-GR" sz="1600" dirty="0"/>
              <a:t>) «Ποιότητα είναι η συμμόρφωση των χαρακτηριστικών του προϊόντος στις απαιτήσεις του πελάτη</a:t>
            </a:r>
            <a:r>
              <a:rPr lang="el-GR" sz="1600" dirty="0" smtClean="0"/>
              <a:t>»</a:t>
            </a:r>
          </a:p>
          <a:p>
            <a:pPr marL="0" indent="0" algn="just">
              <a:buNone/>
            </a:pPr>
            <a:r>
              <a:rPr lang="el-GR" sz="1600" b="1" dirty="0"/>
              <a:t>DEMING (1986) </a:t>
            </a:r>
            <a:r>
              <a:rPr lang="el-GR" sz="1600" dirty="0"/>
              <a:t>«Ποιότητα είναι η διαχρονική ικανοποίηση των αναγκών του πελάτη» .</a:t>
            </a:r>
            <a:r>
              <a:rPr lang="el-GR" sz="1600" dirty="0" smtClean="0"/>
              <a:t> </a:t>
            </a:r>
            <a:r>
              <a:rPr lang="el-GR" sz="1600" dirty="0"/>
              <a:t>Η ικανοποίηση εκφράζεται από τη σχέση: </a:t>
            </a:r>
          </a:p>
          <a:p>
            <a:pPr marL="0" indent="0" algn="just">
              <a:buNone/>
            </a:pPr>
            <a:r>
              <a:rPr lang="el-GR" sz="1600" dirty="0"/>
              <a:t>Ικανοποίηση = Τωρινή απόδοση – Αναμενόμενη </a:t>
            </a:r>
            <a:r>
              <a:rPr lang="el-GR" sz="1600" dirty="0" smtClean="0"/>
              <a:t>απόδοση</a:t>
            </a:r>
          </a:p>
          <a:p>
            <a:pPr marL="0" indent="0">
              <a:buNone/>
            </a:pPr>
            <a:r>
              <a:rPr lang="el-GR" sz="1600" b="1" dirty="0"/>
              <a:t>JOURAN (1988)</a:t>
            </a:r>
            <a:r>
              <a:rPr lang="el-GR" sz="1600" dirty="0"/>
              <a:t> «Ποιότητα είναι η καταλληλότητα ενός προϊόντος ή αγαθού προς χρήση» </a:t>
            </a:r>
            <a:r>
              <a:rPr lang="el-GR" sz="1600" dirty="0" smtClean="0"/>
              <a:t>. Η </a:t>
            </a:r>
            <a:r>
              <a:rPr lang="el-GR" sz="1600" dirty="0"/>
              <a:t>καταλληλότητα ορίζεται από τον </a:t>
            </a:r>
            <a:r>
              <a:rPr lang="el-GR" sz="1600" dirty="0" smtClean="0"/>
              <a:t>πελάτη </a:t>
            </a:r>
            <a:endParaRPr lang="el-GR" sz="1600" dirty="0"/>
          </a:p>
          <a:p>
            <a:pPr marL="0" indent="0">
              <a:buNone/>
            </a:pPr>
            <a:r>
              <a:rPr lang="el-GR" sz="1600" b="1" dirty="0"/>
              <a:t>FEIGENBAU (1991) </a:t>
            </a:r>
            <a:r>
              <a:rPr lang="el-GR" sz="1600" dirty="0"/>
              <a:t>«Ποιότητα είναι το σύνολο των χαρακτηριστικών του προϊόντος και των υπηρεσιών τα οποία έχουν σχέση με το μάρκετινγκ, την τεχνολογία, την κατασκευή και τη συντήρηση μέσω των οποίων το προϊόν ή η υπηρεσία ικανοποιεί τις προσδοκίες του πελάτη</a:t>
            </a:r>
            <a:r>
              <a:rPr lang="el-GR" sz="1600" dirty="0" smtClean="0"/>
              <a:t>»</a:t>
            </a:r>
          </a:p>
          <a:p>
            <a:pPr marL="0" indent="0">
              <a:buNone/>
            </a:pPr>
            <a:r>
              <a:rPr lang="el-GR" sz="1600" b="1" dirty="0"/>
              <a:t>DRUCKER (1985)</a:t>
            </a:r>
            <a:r>
              <a:rPr lang="el-GR" sz="1600" dirty="0"/>
              <a:t> «Ποιότητα σε ένα προϊόν ή σε μια υπηρεσία δεν είναι αυτό που βάζει ο προμηθευτής. Είναι αυτό που παίρνει ο πελάτης και για το οποίο είναι διατεθειμένος να πληρώσει</a:t>
            </a:r>
            <a:r>
              <a:rPr lang="el-GR" sz="1600" dirty="0" smtClean="0"/>
              <a:t>.</a:t>
            </a:r>
            <a:r>
              <a:rPr lang="el-GR" sz="1600" dirty="0"/>
              <a:t> Οι πελάτες πληρώνουν μόνο γι’ αυτό που είναι χρήσιμο σ’ αυτούς και προσφέρει σ’ αυτούς αξία. Τίποτε άλλο δεν αποτελεί ‘’ποιότητα’’». </a:t>
            </a:r>
          </a:p>
        </p:txBody>
      </p:sp>
    </p:spTree>
    <p:extLst>
      <p:ext uri="{BB962C8B-B14F-4D97-AF65-F5344CB8AC3E}">
        <p14:creationId xmlns:p14="http://schemas.microsoft.com/office/powerpoint/2010/main" val="1622145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υπόδειγμα </a:t>
            </a:r>
            <a:r>
              <a:rPr lang="el-GR" dirty="0" smtClean="0"/>
              <a:t/>
            </a:r>
            <a:br>
              <a:rPr lang="el-GR" dirty="0" smtClean="0"/>
            </a:br>
            <a:r>
              <a:rPr lang="en-US" dirty="0" smtClean="0"/>
              <a:t>SERV*OR</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lgn="just">
              <a:buNone/>
            </a:pPr>
            <a:r>
              <a:rPr lang="el-GR" dirty="0"/>
              <a:t>Σύμφωνα με το υπόδειγμα SERV*OR (από τα αρχικά των όρων </a:t>
            </a:r>
            <a:r>
              <a:rPr lang="el-GR" dirty="0" err="1"/>
              <a:t>service</a:t>
            </a:r>
            <a:r>
              <a:rPr lang="el-GR" dirty="0"/>
              <a:t> </a:t>
            </a:r>
            <a:r>
              <a:rPr lang="el-GR" dirty="0" err="1"/>
              <a:t>orientation</a:t>
            </a:r>
            <a:r>
              <a:rPr lang="el-GR" dirty="0"/>
              <a:t>, δηλαδή προσανατολισμό στην εξυπηρέτηση) αναγνωρίζεται η σημασία του προσανατολισμού στην εξυπηρέτηση ως προϋπόθεση για την αριστεία στις υπηρεσίες. </a:t>
            </a:r>
            <a:endParaRPr lang="el-GR" dirty="0" smtClean="0"/>
          </a:p>
          <a:p>
            <a:pPr marL="0" indent="0">
              <a:buNone/>
            </a:pPr>
            <a:r>
              <a:rPr lang="el-GR" b="1" dirty="0" smtClean="0"/>
              <a:t>4 διαστάσεις:</a:t>
            </a:r>
            <a:endParaRPr lang="el-GR" b="1" dirty="0"/>
          </a:p>
          <a:p>
            <a:pPr marL="0" indent="0">
              <a:buNone/>
            </a:pPr>
            <a:r>
              <a:rPr lang="el-GR" dirty="0" smtClean="0"/>
              <a:t>1. ηγεσία </a:t>
            </a:r>
            <a:r>
              <a:rPr lang="el-GR" dirty="0"/>
              <a:t>(όραμα, εξυπηρετική ηγεσία),</a:t>
            </a:r>
          </a:p>
          <a:p>
            <a:pPr marL="0" indent="0">
              <a:buNone/>
            </a:pPr>
            <a:r>
              <a:rPr lang="el-GR" dirty="0" smtClean="0"/>
              <a:t>2. αλληλεπίδραση </a:t>
            </a:r>
            <a:r>
              <a:rPr lang="el-GR" dirty="0"/>
              <a:t>πελάτη–επιχείρησης (επαφή με τον πελάτη, ενδυνάμωση προσωπικού),</a:t>
            </a:r>
          </a:p>
          <a:p>
            <a:pPr marL="0" indent="0">
              <a:buNone/>
            </a:pPr>
            <a:r>
              <a:rPr lang="el-GR" dirty="0" smtClean="0"/>
              <a:t>3. διοίκηση </a:t>
            </a:r>
            <a:r>
              <a:rPr lang="el-GR" dirty="0"/>
              <a:t>ανθρώπινου δυναμικού (εκπαίδευση εξυπηρέτησης, ανταμοιβές για τη σωστή συμπεριφορά) και</a:t>
            </a:r>
          </a:p>
          <a:p>
            <a:pPr marL="0" indent="0">
              <a:buNone/>
            </a:pPr>
            <a:r>
              <a:rPr lang="el-GR" dirty="0" smtClean="0"/>
              <a:t>4. σύστημα </a:t>
            </a:r>
            <a:r>
              <a:rPr lang="el-GR" dirty="0"/>
              <a:t>υπηρεσίας (πρόληψη λαθών, επανόρθωση, τεχνολογία, πρότυπα</a:t>
            </a:r>
            <a:r>
              <a:rPr lang="el-GR" dirty="0" smtClean="0"/>
              <a:t>).</a:t>
            </a:r>
          </a:p>
          <a:p>
            <a:pPr marL="0" indent="0" algn="r">
              <a:buNone/>
            </a:pPr>
            <a:r>
              <a:rPr lang="en-US" dirty="0"/>
              <a:t>(Asif, 2015</a:t>
            </a:r>
            <a:r>
              <a:rPr lang="en-US" dirty="0" smtClean="0"/>
              <a:t>)</a:t>
            </a:r>
            <a:endParaRPr lang="el-GR" dirty="0"/>
          </a:p>
        </p:txBody>
      </p:sp>
    </p:spTree>
    <p:extLst>
      <p:ext uri="{BB962C8B-B14F-4D97-AF65-F5344CB8AC3E}">
        <p14:creationId xmlns:p14="http://schemas.microsoft.com/office/powerpoint/2010/main" val="3347836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FF00"/>
                </a:solidFill>
              </a:rPr>
              <a:t>Επανόρθωση» υπηρεσιών </a:t>
            </a:r>
            <a:r>
              <a:rPr lang="el-GR" dirty="0" smtClean="0">
                <a:solidFill>
                  <a:srgbClr val="FFFF00"/>
                </a:solidFill>
              </a:rPr>
              <a:t/>
            </a:r>
            <a:br>
              <a:rPr lang="el-GR" dirty="0" smtClean="0">
                <a:solidFill>
                  <a:srgbClr val="FFFF00"/>
                </a:solidFill>
              </a:rPr>
            </a:br>
            <a:r>
              <a:rPr lang="el-GR" dirty="0" smtClean="0"/>
              <a:t>και </a:t>
            </a:r>
            <a:r>
              <a:rPr lang="el-GR" dirty="0"/>
              <a:t>διαχείριση παραπόνων</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Σε μελέτη της </a:t>
            </a:r>
            <a:r>
              <a:rPr lang="el-GR" dirty="0" err="1"/>
              <a:t>Genesys</a:t>
            </a:r>
            <a:r>
              <a:rPr lang="el-GR" dirty="0"/>
              <a:t> σε 16 μεγάλες οικονομίες σε όλο τον κόσμο και 9.000 άτομα υπογραμμίζεται ότι το κόστος από την παροχή κακής ποιότητας υπηρεσιών ανέρχεται σε 338,5 δις δολάρια σε ετήσια βάση, ενώ το μέσο ετήσιο κόστος από την απώλεια ενός πελάτη αγγίζει τα 243 δολάρια. Συχνότερα φαίνεται από τη σχετική έρευνα πως οι πελάτες εγκαταλείπουν (αλλάζουν) τις επιχειρήσεις παροχής χρηματοοικονομικών και τηλεπικοινωνιακών </a:t>
            </a:r>
            <a:r>
              <a:rPr lang="el-GR" dirty="0" smtClean="0"/>
              <a:t>υπηρεσιών.</a:t>
            </a:r>
          </a:p>
          <a:p>
            <a:pPr marL="0" indent="0" algn="r">
              <a:buNone/>
            </a:pPr>
            <a:r>
              <a:rPr lang="en-US" dirty="0"/>
              <a:t>(</a:t>
            </a:r>
            <a:r>
              <a:rPr lang="en-US" dirty="0" err="1"/>
              <a:t>Genesys</a:t>
            </a:r>
            <a:r>
              <a:rPr lang="en-US" dirty="0"/>
              <a:t>, 2009</a:t>
            </a:r>
            <a:r>
              <a:rPr lang="en-US" dirty="0" smtClean="0"/>
              <a:t>)</a:t>
            </a:r>
            <a:endParaRPr lang="el-GR" dirty="0"/>
          </a:p>
        </p:txBody>
      </p:sp>
    </p:spTree>
    <p:extLst>
      <p:ext uri="{BB962C8B-B14F-4D97-AF65-F5344CB8AC3E}">
        <p14:creationId xmlns:p14="http://schemas.microsoft.com/office/powerpoint/2010/main" val="3554577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θεμελιώδης αρχές </a:t>
            </a:r>
            <a:r>
              <a:rPr lang="el-GR" dirty="0" smtClean="0"/>
              <a:t/>
            </a:r>
            <a:br>
              <a:rPr lang="el-GR" dirty="0" smtClean="0"/>
            </a:br>
            <a:r>
              <a:rPr lang="el-GR" dirty="0" smtClean="0"/>
              <a:t>Αριστείας</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1600" b="1" dirty="0"/>
              <a:t>Πρόσθετη αξία για τους Πελάτες</a:t>
            </a:r>
          </a:p>
          <a:p>
            <a:pPr marL="0" indent="0">
              <a:buNone/>
            </a:pPr>
            <a:r>
              <a:rPr lang="el-GR" sz="1600" dirty="0"/>
              <a:t>Οι άριστοι οργανισμοί/επιχειρήσεις προσθέτουν σταθερά αξία για τους πελάτες </a:t>
            </a:r>
            <a:r>
              <a:rPr lang="el-GR" sz="1600" dirty="0" smtClean="0"/>
              <a:t>τους, κατανοώντας</a:t>
            </a:r>
            <a:r>
              <a:rPr lang="el-GR" sz="1600" dirty="0"/>
              <a:t>, προβλέποντας και εκπληρώνοντας ανάγκες, προσδοκίες και ευκαιρίες.</a:t>
            </a:r>
          </a:p>
          <a:p>
            <a:pPr marL="0" indent="0">
              <a:buNone/>
            </a:pPr>
            <a:r>
              <a:rPr lang="el-GR" sz="1600" b="1" dirty="0"/>
              <a:t>∆</a:t>
            </a:r>
            <a:r>
              <a:rPr lang="el-GR" sz="1600" b="1" dirty="0" err="1"/>
              <a:t>ημιουργία</a:t>
            </a:r>
            <a:r>
              <a:rPr lang="el-GR" sz="1600" b="1" dirty="0"/>
              <a:t> ενός βιώσιμου μέλλοντος</a:t>
            </a:r>
          </a:p>
          <a:p>
            <a:pPr marL="0" indent="0">
              <a:buNone/>
            </a:pPr>
            <a:r>
              <a:rPr lang="el-GR" sz="1600" dirty="0"/>
              <a:t>Οι άριστοι οργανισμοί/επιχειρήσεις επιδρούν θετικά στον κόσμο που τους </a:t>
            </a:r>
            <a:r>
              <a:rPr lang="el-GR" sz="1600" dirty="0" smtClean="0"/>
              <a:t>περιβάλλει βελτιώνοντας την απόδοσή τους</a:t>
            </a:r>
            <a:r>
              <a:rPr lang="el-GR" sz="1600" dirty="0"/>
              <a:t>, </a:t>
            </a:r>
            <a:r>
              <a:rPr lang="el-GR" sz="1600" dirty="0" smtClean="0"/>
              <a:t>ενώ ταυτόχρονα βελτιώνουν τις οικονομικές</a:t>
            </a:r>
            <a:r>
              <a:rPr lang="el-GR" sz="1600" dirty="0"/>
              <a:t>, </a:t>
            </a:r>
            <a:r>
              <a:rPr lang="el-GR" sz="1600" dirty="0" smtClean="0"/>
              <a:t>περιβαλλοντικές και </a:t>
            </a:r>
            <a:r>
              <a:rPr lang="el-GR" sz="1600" dirty="0"/>
              <a:t>κοινωνικές συνθήκες στο χώρο που δραστηριοποιούνται</a:t>
            </a:r>
          </a:p>
          <a:p>
            <a:pPr marL="0" indent="0">
              <a:buNone/>
            </a:pPr>
            <a:r>
              <a:rPr lang="el-GR" sz="1600" b="1" dirty="0"/>
              <a:t>Ανάπτυξη Οργανωτικής Ικανότητας</a:t>
            </a:r>
          </a:p>
          <a:p>
            <a:pPr marL="0" indent="0">
              <a:buNone/>
            </a:pPr>
            <a:r>
              <a:rPr lang="el-GR" sz="1600" dirty="0"/>
              <a:t>Οι άριστοι οργανισμοί/επιχειρήσεις ενισχύουν τις δυνατότητές τους με την </a:t>
            </a:r>
            <a:r>
              <a:rPr lang="el-GR" sz="1600" dirty="0" smtClean="0"/>
              <a:t>αποτελεσματική διαχείριση </a:t>
            </a:r>
            <a:r>
              <a:rPr lang="el-GR" sz="1600" dirty="0"/>
              <a:t>αλλαγών εντός και εκτός των ορίων της επιχείρησης.</a:t>
            </a:r>
          </a:p>
          <a:p>
            <a:pPr marL="0" indent="0">
              <a:buNone/>
            </a:pPr>
            <a:r>
              <a:rPr lang="el-GR" sz="1600" b="1" dirty="0"/>
              <a:t>Αξιοποίηση ∆</a:t>
            </a:r>
            <a:r>
              <a:rPr lang="el-GR" sz="1600" b="1" dirty="0" err="1"/>
              <a:t>ημιουργικότητας</a:t>
            </a:r>
            <a:r>
              <a:rPr lang="el-GR" sz="1600" b="1" dirty="0"/>
              <a:t> &amp; Καινοτομίας</a:t>
            </a:r>
          </a:p>
          <a:p>
            <a:pPr marL="0" indent="0">
              <a:buNone/>
            </a:pPr>
            <a:r>
              <a:rPr lang="el-GR" sz="1600" dirty="0"/>
              <a:t>Οι άριστοι οργανισμοί/επιχειρήσεις δημιουργούν αυξημένη αξία και υψηλά </a:t>
            </a:r>
            <a:r>
              <a:rPr lang="el-GR" sz="1600" dirty="0" smtClean="0"/>
              <a:t>επίπεδα επιδόσεων </a:t>
            </a:r>
            <a:r>
              <a:rPr lang="el-GR" sz="1600" dirty="0"/>
              <a:t>μέσω της συνεχούς βελτίωσης και της συστηματικής καινοτομίας, </a:t>
            </a:r>
            <a:r>
              <a:rPr lang="el-GR" sz="1600" dirty="0" smtClean="0"/>
              <a:t>αξιοποιώντας τη </a:t>
            </a:r>
            <a:r>
              <a:rPr lang="el-GR" sz="1600" dirty="0"/>
              <a:t>δημιουργικότητα των ενδιαφερόμενων μερών.</a:t>
            </a:r>
          </a:p>
          <a:p>
            <a:pPr marL="0" indent="0">
              <a:buNone/>
            </a:pPr>
            <a:endParaRPr lang="el-GR" sz="1600" dirty="0"/>
          </a:p>
        </p:txBody>
      </p:sp>
    </p:spTree>
    <p:extLst>
      <p:ext uri="{BB962C8B-B14F-4D97-AF65-F5344CB8AC3E}">
        <p14:creationId xmlns:p14="http://schemas.microsoft.com/office/powerpoint/2010/main" val="3653798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θεμελιώδης αρχές </a:t>
            </a:r>
            <a:r>
              <a:rPr lang="el-GR" dirty="0" smtClean="0"/>
              <a:t/>
            </a:r>
            <a:br>
              <a:rPr lang="el-GR" dirty="0" smtClean="0"/>
            </a:br>
            <a:r>
              <a:rPr lang="el-GR" dirty="0" smtClean="0"/>
              <a:t>Αριστείας</a:t>
            </a:r>
            <a:endParaRPr lang="el-GR" dirty="0"/>
          </a:p>
        </p:txBody>
      </p:sp>
      <p:sp>
        <p:nvSpPr>
          <p:cNvPr id="3" name="Θέση περιεχομένου 2"/>
          <p:cNvSpPr>
            <a:spLocks noGrp="1"/>
          </p:cNvSpPr>
          <p:nvPr>
            <p:ph idx="1"/>
          </p:nvPr>
        </p:nvSpPr>
        <p:spPr>
          <a:xfrm>
            <a:off x="448966" y="1350110"/>
            <a:ext cx="8443514" cy="3512212"/>
          </a:xfrm>
        </p:spPr>
        <p:txBody>
          <a:bodyPr>
            <a:noAutofit/>
          </a:bodyPr>
          <a:lstStyle/>
          <a:p>
            <a:pPr marL="0" indent="0">
              <a:buNone/>
            </a:pPr>
            <a:r>
              <a:rPr lang="el-GR" sz="1600" b="1" dirty="0" smtClean="0"/>
              <a:t>Ηγεσία </a:t>
            </a:r>
            <a:r>
              <a:rPr lang="el-GR" sz="1600" b="1" dirty="0"/>
              <a:t>με Όραμα, Έμπνευση &amp; Ακεραιότητα</a:t>
            </a:r>
          </a:p>
          <a:p>
            <a:pPr marL="0" indent="0">
              <a:buNone/>
            </a:pPr>
            <a:r>
              <a:rPr lang="el-GR" sz="1600" dirty="0"/>
              <a:t>Οι άριστοι οργανισμοί/επιχειρήσεις διαθέτουν ηγέτες που διαμορφώνουν το μέλλον και </a:t>
            </a:r>
            <a:r>
              <a:rPr lang="el-GR" sz="1600" dirty="0" smtClean="0"/>
              <a:t>το κάνουν πραγματικότητα, λειτουργώντας </a:t>
            </a:r>
            <a:r>
              <a:rPr lang="el-GR" sz="1600" dirty="0"/>
              <a:t>ως πρότυπα για τις αξίες και τη δεοντολογία του.</a:t>
            </a:r>
          </a:p>
          <a:p>
            <a:pPr marL="0" indent="0">
              <a:buNone/>
            </a:pPr>
            <a:r>
              <a:rPr lang="el-GR" sz="1600" b="1" dirty="0"/>
              <a:t>∆</a:t>
            </a:r>
            <a:r>
              <a:rPr lang="el-GR" sz="1600" b="1" dirty="0" err="1"/>
              <a:t>ιαχείριση</a:t>
            </a:r>
            <a:r>
              <a:rPr lang="el-GR" sz="1600" b="1" dirty="0"/>
              <a:t> με ευελιξία</a:t>
            </a:r>
          </a:p>
          <a:p>
            <a:pPr marL="0" indent="0">
              <a:buNone/>
            </a:pPr>
            <a:r>
              <a:rPr lang="el-GR" sz="1600" dirty="0"/>
              <a:t>Οι άριστοι οργανισμοί/ επιχειρήσεις αναγνωρίζονται ευρέως για την ικανότητά τους </a:t>
            </a:r>
            <a:r>
              <a:rPr lang="el-GR" sz="1600" dirty="0" smtClean="0"/>
              <a:t>να εντοπίζουν </a:t>
            </a:r>
            <a:r>
              <a:rPr lang="el-GR" sz="1600" dirty="0"/>
              <a:t>και να ανταποκρίνονται αποδοτικά και αποτελεσματικά στις ευκαιρίες και </a:t>
            </a:r>
            <a:r>
              <a:rPr lang="el-GR" sz="1600" dirty="0" smtClean="0"/>
              <a:t>στις απειλές</a:t>
            </a:r>
            <a:r>
              <a:rPr lang="el-GR" sz="1600" dirty="0"/>
              <a:t>.</a:t>
            </a:r>
          </a:p>
          <a:p>
            <a:pPr marL="0" indent="0">
              <a:buNone/>
            </a:pPr>
            <a:r>
              <a:rPr lang="el-GR" sz="1600" b="1" dirty="0"/>
              <a:t>Επιτυχία μέσω του ταλέντου των ανθρώπων</a:t>
            </a:r>
          </a:p>
          <a:p>
            <a:pPr marL="0" indent="0">
              <a:buNone/>
            </a:pPr>
            <a:r>
              <a:rPr lang="el-GR" sz="1600" dirty="0"/>
              <a:t>Οι άριστοι οργανισμοί/επιχειρήσεις εκτιμούν τους ανθρώπους τους και δημιουργούν </a:t>
            </a:r>
            <a:r>
              <a:rPr lang="el-GR" sz="1600" dirty="0" smtClean="0"/>
              <a:t>την κατάλληλη </a:t>
            </a:r>
            <a:r>
              <a:rPr lang="el-GR" sz="1600" dirty="0"/>
              <a:t>κουλτούρα επίτευξης επιχειρηματικών και ατομικών στόχων.</a:t>
            </a:r>
          </a:p>
          <a:p>
            <a:pPr marL="0" indent="0">
              <a:buNone/>
            </a:pPr>
            <a:r>
              <a:rPr lang="el-GR" sz="1600" b="1" dirty="0"/>
              <a:t>∆</a:t>
            </a:r>
            <a:r>
              <a:rPr lang="el-GR" sz="1600" b="1" dirty="0" err="1"/>
              <a:t>ιατήρηση</a:t>
            </a:r>
            <a:r>
              <a:rPr lang="el-GR" sz="1600" b="1" dirty="0"/>
              <a:t> εξαιρετικών αποτελεσμάτων</a:t>
            </a:r>
          </a:p>
          <a:p>
            <a:pPr marL="0" indent="0">
              <a:buNone/>
            </a:pPr>
            <a:r>
              <a:rPr lang="el-GR" sz="1600" dirty="0"/>
              <a:t>Οι άριστοι οργανισμοί/επιχειρήσεις επιτυγχάνουν βιώσιμα εξαιρετικά </a:t>
            </a:r>
            <a:r>
              <a:rPr lang="el-GR" sz="1600" dirty="0" smtClean="0"/>
              <a:t>αποτελέσματα, που </a:t>
            </a:r>
            <a:r>
              <a:rPr lang="el-GR" sz="1600" dirty="0"/>
              <a:t>ανταποκρίνονται τόσο στις βραχυπρόθεσμες όσο και στις μακροπρόθεσμες </a:t>
            </a:r>
            <a:r>
              <a:rPr lang="el-GR" sz="1600" dirty="0" smtClean="0"/>
              <a:t>ανάγκες όλων </a:t>
            </a:r>
            <a:r>
              <a:rPr lang="el-GR" sz="1600" dirty="0"/>
              <a:t>των ενδιαφερόμενων κύκλων συμφερόντων τους, στα πλαίσια του </a:t>
            </a:r>
            <a:r>
              <a:rPr lang="el-GR" sz="1600" dirty="0" smtClean="0"/>
              <a:t>περιβάλλοντος δραστηριοποίησής </a:t>
            </a:r>
            <a:r>
              <a:rPr lang="el-GR" sz="1600" dirty="0"/>
              <a:t>τους.</a:t>
            </a:r>
          </a:p>
        </p:txBody>
      </p:sp>
    </p:spTree>
    <p:extLst>
      <p:ext uri="{BB962C8B-B14F-4D97-AF65-F5344CB8AC3E}">
        <p14:creationId xmlns:p14="http://schemas.microsoft.com/office/powerpoint/2010/main" val="2777368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a:solidFill>
                  <a:srgbClr val="FFFF00"/>
                </a:solidFill>
              </a:rPr>
              <a:t>Πολυδιάστατο μοντέλο ποιότητας ξενοδοχειακών ηλεκτρονικών</a:t>
            </a:r>
            <a:r>
              <a:rPr lang="el-GR" sz="2800" dirty="0"/>
              <a:t> υπηρεσιών </a:t>
            </a:r>
          </a:p>
        </p:txBody>
      </p:sp>
      <p:pic>
        <p:nvPicPr>
          <p:cNvPr id="4" name="Θέση περιεχομένου 3"/>
          <p:cNvPicPr>
            <a:picLocks noGrp="1" noChangeAspect="1"/>
          </p:cNvPicPr>
          <p:nvPr>
            <p:ph idx="1"/>
          </p:nvPr>
        </p:nvPicPr>
        <p:blipFill>
          <a:blip r:embed="rId2"/>
          <a:stretch>
            <a:fillRect/>
          </a:stretch>
        </p:blipFill>
        <p:spPr>
          <a:xfrm>
            <a:off x="107504" y="843558"/>
            <a:ext cx="4196601" cy="4225870"/>
          </a:xfrm>
          <a:prstGeom prst="rect">
            <a:avLst/>
          </a:prstGeom>
        </p:spPr>
      </p:pic>
      <p:sp>
        <p:nvSpPr>
          <p:cNvPr id="5" name="Ορθογώνιο 4"/>
          <p:cNvSpPr/>
          <p:nvPr/>
        </p:nvSpPr>
        <p:spPr>
          <a:xfrm>
            <a:off x="3750820" y="4568064"/>
            <a:ext cx="5328592" cy="523220"/>
          </a:xfrm>
          <a:prstGeom prst="rect">
            <a:avLst/>
          </a:prstGeom>
        </p:spPr>
        <p:txBody>
          <a:bodyPr wrap="square">
            <a:spAutoFit/>
          </a:bodyPr>
          <a:lstStyle/>
          <a:p>
            <a:pPr algn="r"/>
            <a:r>
              <a:rPr lang="el-GR" sz="1400" dirty="0"/>
              <a:t>Πολυδιάστατο μοντέλο ποιότητας ξενοδοχειακών ηλεκτρονικών </a:t>
            </a:r>
            <a:r>
              <a:rPr lang="el-GR" sz="1400" dirty="0" smtClean="0"/>
              <a:t>υπηρεσιών (Κουρτεσοπούλου 2018). </a:t>
            </a:r>
            <a:endParaRPr lang="el-GR" sz="1400" dirty="0"/>
          </a:p>
        </p:txBody>
      </p:sp>
      <p:sp>
        <p:nvSpPr>
          <p:cNvPr id="6" name="Ορθογώνιο 5"/>
          <p:cNvSpPr/>
          <p:nvPr/>
        </p:nvSpPr>
        <p:spPr>
          <a:xfrm>
            <a:off x="4304105" y="1275606"/>
            <a:ext cx="4572000" cy="3293209"/>
          </a:xfrm>
          <a:prstGeom prst="rect">
            <a:avLst/>
          </a:prstGeom>
        </p:spPr>
        <p:txBody>
          <a:bodyPr>
            <a:spAutoFit/>
          </a:bodyPr>
          <a:lstStyle/>
          <a:p>
            <a:r>
              <a:rPr lang="el-GR" sz="1600" dirty="0"/>
              <a:t>Από την πλευρά των </a:t>
            </a:r>
            <a:r>
              <a:rPr lang="el-GR" sz="1600" b="1" dirty="0"/>
              <a:t>ίδιων των ξενοδοχείων </a:t>
            </a:r>
            <a:r>
              <a:rPr lang="el-GR" sz="1600" dirty="0"/>
              <a:t>εκτιμάται ότι η διαδικτυακή τους παρουσία αλλά και συνολική απόδοσή τους είναι προσανατολισμένη στον πελάτη. Ενώ, αντίστοιχα </a:t>
            </a:r>
            <a:r>
              <a:rPr lang="el-GR" sz="1600" b="1" dirty="0"/>
              <a:t>οι πελάτες τους</a:t>
            </a:r>
            <a:r>
              <a:rPr lang="el-GR" sz="1600" dirty="0"/>
              <a:t>, που είτε ανήκουν στην κατηγορία των απλών επισκεπτών της ιστοσελίδας τους, είτε αγοράζουν τις υπηρεσίες τους, δεν φαίνεται να εισπράττουν στον ίδιο βαθμό.  Αυτή η σημαντική διαφορά διαφαίνεται κυρίως σε δύο επιμέρους παράγοντες, στους τρόπους επικοινωνίας που χρησιμοποιεί ένα ξενοδοχείο, αλλά και στις παρεχόμενες ευκαιρίες για αλληλεπίδραση και εξατομίκευση των υπηρεσιών του. </a:t>
            </a:r>
          </a:p>
        </p:txBody>
      </p:sp>
    </p:spTree>
    <p:extLst>
      <p:ext uri="{BB962C8B-B14F-4D97-AF65-F5344CB8AC3E}">
        <p14:creationId xmlns:p14="http://schemas.microsoft.com/office/powerpoint/2010/main" val="108241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099050" y="281175"/>
            <a:ext cx="2901395" cy="584775"/>
          </a:xfrm>
          <a:prstGeom prst="rect">
            <a:avLst/>
          </a:prstGeom>
        </p:spPr>
        <p:txBody>
          <a:bodyPr wrap="square">
            <a:spAutoFit/>
          </a:bodyPr>
          <a:lstStyle/>
          <a:p>
            <a:r>
              <a:rPr lang="el-GR" sz="3200" b="1" dirty="0" smtClean="0">
                <a:solidFill>
                  <a:srgbClr val="FE9202"/>
                </a:solidFill>
                <a:latin typeface="Arial" panose="020B0604020202020204" pitchFamily="34" charset="0"/>
              </a:rPr>
              <a:t>Βιβλιογραφία </a:t>
            </a:r>
            <a:endParaRPr lang="el-GR" sz="3200" b="1" dirty="0">
              <a:solidFill>
                <a:srgbClr val="FE9202"/>
              </a:solidFill>
            </a:endParaRPr>
          </a:p>
        </p:txBody>
      </p:sp>
      <p:sp>
        <p:nvSpPr>
          <p:cNvPr id="4" name="Ορθογώνιο 3"/>
          <p:cNvSpPr/>
          <p:nvPr/>
        </p:nvSpPr>
        <p:spPr>
          <a:xfrm>
            <a:off x="0" y="1044700"/>
            <a:ext cx="9144000" cy="4955203"/>
          </a:xfrm>
          <a:prstGeom prst="rect">
            <a:avLst/>
          </a:prstGeom>
        </p:spPr>
        <p:txBody>
          <a:bodyPr wrap="square">
            <a:spAutoFit/>
          </a:bodyPr>
          <a:lstStyle/>
          <a:p>
            <a:pPr marL="457200" indent="-457200" algn="just"/>
            <a:endParaRPr lang="en-US" sz="1200" dirty="0" smtClean="0"/>
          </a:p>
          <a:p>
            <a:pPr marL="457200" indent="-457200" algn="just"/>
            <a:r>
              <a:rPr lang="en-US" sz="1200" dirty="0" err="1"/>
              <a:t>Anninos</a:t>
            </a:r>
            <a:r>
              <a:rPr lang="en-US" sz="1200" dirty="0"/>
              <a:t>, L.N. &amp; </a:t>
            </a:r>
            <a:r>
              <a:rPr lang="en-US" sz="1200" dirty="0" err="1"/>
              <a:t>Chytiris</a:t>
            </a:r>
            <a:r>
              <a:rPr lang="en-US" sz="1200" dirty="0"/>
              <a:t>, L. (2012). The sustainable management vision for excellence: Implications for business education. </a:t>
            </a:r>
            <a:r>
              <a:rPr lang="en-US" sz="1200" i="1" dirty="0"/>
              <a:t>International Journal of Quality and Service Sciences</a:t>
            </a:r>
            <a:r>
              <a:rPr lang="en-US" sz="1200" dirty="0"/>
              <a:t>, 4 (1), 61-75.</a:t>
            </a:r>
          </a:p>
          <a:p>
            <a:pPr marL="457200" indent="-457200" algn="just"/>
            <a:r>
              <a:rPr lang="en-US" sz="1200" dirty="0"/>
              <a:t>Asif, M. (2015). A critical review of service excellence models: Towards an integrated framework. </a:t>
            </a:r>
            <a:r>
              <a:rPr lang="en-US" sz="1200" i="1" dirty="0"/>
              <a:t>Quality and Quantity</a:t>
            </a:r>
            <a:r>
              <a:rPr lang="en-US" sz="1200" dirty="0"/>
              <a:t>, 49 (2), 763-783</a:t>
            </a:r>
            <a:r>
              <a:rPr lang="en-US" sz="1200" dirty="0" smtClean="0"/>
              <a:t>.</a:t>
            </a:r>
            <a:endParaRPr lang="el-GR" sz="1200" dirty="0"/>
          </a:p>
          <a:p>
            <a:pPr marL="457200" indent="-457200" algn="just"/>
            <a:r>
              <a:rPr lang="en-US" sz="1200" dirty="0" smtClean="0"/>
              <a:t>Brady</a:t>
            </a:r>
            <a:r>
              <a:rPr lang="en-US" sz="1200" dirty="0"/>
              <a:t>, M.K. &amp; Cronin, J.J. (2001). Some new thoughts on conceptualizing perceived service quality: A hierarchical approach. </a:t>
            </a:r>
            <a:r>
              <a:rPr lang="en-US" sz="1200" i="1" dirty="0"/>
              <a:t>The Journal of Marketin</a:t>
            </a:r>
            <a:r>
              <a:rPr lang="en-US" sz="1200" dirty="0"/>
              <a:t>g, 65 (3), 34-49</a:t>
            </a:r>
            <a:r>
              <a:rPr lang="en-US" sz="1200" dirty="0" smtClean="0"/>
              <a:t>.</a:t>
            </a:r>
          </a:p>
          <a:p>
            <a:pPr marL="457200" indent="-457200" algn="just"/>
            <a:r>
              <a:rPr lang="en-US" sz="1200" dirty="0"/>
              <a:t>Deming, E. (1986). </a:t>
            </a:r>
            <a:r>
              <a:rPr lang="en-US" sz="1200" i="1" dirty="0"/>
              <a:t>Out of the crisis</a:t>
            </a:r>
            <a:r>
              <a:rPr lang="en-US" sz="1200" dirty="0"/>
              <a:t>. Cambridge, Massachusetts: The MIT Press</a:t>
            </a:r>
            <a:r>
              <a:rPr lang="en-US" sz="1200" dirty="0" smtClean="0"/>
              <a:t>.</a:t>
            </a:r>
          </a:p>
          <a:p>
            <a:pPr marL="457200" indent="-457200" algn="just"/>
            <a:r>
              <a:rPr lang="en-US" sz="1200" dirty="0" smtClean="0"/>
              <a:t>Drucker</a:t>
            </a:r>
            <a:r>
              <a:rPr lang="en-US" sz="1200" dirty="0"/>
              <a:t>, P. (1985). </a:t>
            </a:r>
            <a:r>
              <a:rPr lang="en-US" sz="1200" i="1" dirty="0"/>
              <a:t>Innovation and entrepreneurship</a:t>
            </a:r>
            <a:r>
              <a:rPr lang="en-US" sz="1200" dirty="0"/>
              <a:t>. New York: Harper &amp; Row</a:t>
            </a:r>
            <a:r>
              <a:rPr lang="en-US" sz="1200" dirty="0" smtClean="0"/>
              <a:t>.</a:t>
            </a:r>
          </a:p>
          <a:p>
            <a:pPr marL="457200" indent="-457200" algn="just"/>
            <a:r>
              <a:rPr lang="en-US" sz="1200" dirty="0" err="1"/>
              <a:t>Genesys</a:t>
            </a:r>
            <a:r>
              <a:rPr lang="en-US" sz="1200" dirty="0"/>
              <a:t> (2009). The cost of poor customer service. </a:t>
            </a:r>
            <a:r>
              <a:rPr lang="en-US" sz="1200" dirty="0" err="1"/>
              <a:t>Αν</a:t>
            </a:r>
            <a:r>
              <a:rPr lang="en-US" sz="1200" dirty="0"/>
              <a:t>ακτήθηκε από </a:t>
            </a:r>
            <a:r>
              <a:rPr lang="en-US" sz="1200" dirty="0">
                <a:hlinkClick r:id="rId3"/>
              </a:rPr>
              <a:t>http://</a:t>
            </a:r>
            <a:r>
              <a:rPr lang="en-US" sz="1200" dirty="0" smtClean="0">
                <a:hlinkClick r:id="rId3"/>
              </a:rPr>
              <a:t>www.ancoralearning.com.au/wp-content/uploads/2014/07/Genesys_Global_Survey09_screen.pdf</a:t>
            </a:r>
            <a:endParaRPr lang="el-GR" sz="1200" dirty="0" smtClean="0"/>
          </a:p>
          <a:p>
            <a:pPr marL="457200" indent="-457200" algn="just"/>
            <a:r>
              <a:rPr lang="en-US" sz="1200" dirty="0"/>
              <a:t>Johnston, R. (2004). Towards a better understanding of service excellence. </a:t>
            </a:r>
            <a:r>
              <a:rPr lang="en-US" sz="1200" i="1" dirty="0"/>
              <a:t>Managing Service Quality: An International Journal</a:t>
            </a:r>
            <a:r>
              <a:rPr lang="en-US" sz="1200" dirty="0"/>
              <a:t>, 14 (2/3), 129-133</a:t>
            </a:r>
            <a:r>
              <a:rPr lang="en-US" sz="1200" dirty="0" smtClean="0"/>
              <a:t>.</a:t>
            </a:r>
            <a:endParaRPr lang="el-GR" sz="1200" dirty="0" smtClean="0"/>
          </a:p>
          <a:p>
            <a:pPr marL="457200" indent="-457200" algn="just"/>
            <a:r>
              <a:rPr lang="el-GR" sz="1200" dirty="0" err="1" smtClean="0"/>
              <a:t>Κριεμάδης</a:t>
            </a:r>
            <a:r>
              <a:rPr lang="el-GR" sz="1200" dirty="0"/>
              <a:t>, Θ. &amp;</a:t>
            </a:r>
            <a:r>
              <a:rPr lang="el-GR" sz="1200" dirty="0" smtClean="0"/>
              <a:t> </a:t>
            </a:r>
            <a:r>
              <a:rPr lang="el-GR" sz="1200" dirty="0"/>
              <a:t>Χρηστάκης, Μ. (2009</a:t>
            </a:r>
            <a:r>
              <a:rPr lang="el-GR" sz="1200" dirty="0" smtClean="0"/>
              <a:t>)</a:t>
            </a:r>
            <a:r>
              <a:rPr lang="en-US" sz="1200" dirty="0" smtClean="0"/>
              <a:t>.</a:t>
            </a:r>
            <a:r>
              <a:rPr lang="el-GR" sz="1200" dirty="0" smtClean="0"/>
              <a:t> </a:t>
            </a:r>
            <a:r>
              <a:rPr lang="el-GR" sz="1200" i="1" dirty="0"/>
              <a:t>Αρχές και πρότυπα μάνατζμεντ για τη δημόσια διοίκηση </a:t>
            </a:r>
            <a:r>
              <a:rPr lang="el-GR" sz="1200" i="1" dirty="0" smtClean="0"/>
              <a:t>και</a:t>
            </a:r>
            <a:r>
              <a:rPr lang="el-GR" sz="1200" dirty="0"/>
              <a:t> </a:t>
            </a:r>
            <a:r>
              <a:rPr lang="el-GR" sz="1200" i="1" dirty="0" smtClean="0"/>
              <a:t>τους </a:t>
            </a:r>
            <a:r>
              <a:rPr lang="el-GR" sz="1200" i="1" dirty="0"/>
              <a:t>μη κερδοσκοπικούς οργανισμούς</a:t>
            </a:r>
            <a:r>
              <a:rPr lang="el-GR" sz="1200" dirty="0"/>
              <a:t>. Νομική Βιβλιοθήκη. </a:t>
            </a:r>
            <a:endParaRPr lang="en-US" sz="1200" dirty="0" smtClean="0"/>
          </a:p>
          <a:p>
            <a:pPr marL="457200" indent="-457200" algn="just"/>
            <a:r>
              <a:rPr lang="en-US" sz="1200" dirty="0"/>
              <a:t>Kourtesopoulou, A., </a:t>
            </a:r>
            <a:r>
              <a:rPr lang="en-US" sz="1200" dirty="0" err="1"/>
              <a:t>Kehagias</a:t>
            </a:r>
            <a:r>
              <a:rPr lang="en-US" sz="1200" dirty="0"/>
              <a:t>, J., &amp; </a:t>
            </a:r>
            <a:r>
              <a:rPr lang="en-US" sz="1200" dirty="0" err="1"/>
              <a:t>Papaioannou</a:t>
            </a:r>
            <a:r>
              <a:rPr lang="en-US" sz="1200" dirty="0"/>
              <a:t>, A. (2018). Evaluation of E-Service Quality in the Hotel Sector: A Systematic Literature Review. In </a:t>
            </a:r>
            <a:r>
              <a:rPr lang="en-US" sz="1200" i="1" dirty="0"/>
              <a:t>Innovative Approaches to Tourism and Leisure </a:t>
            </a:r>
            <a:r>
              <a:rPr lang="en-US" sz="1200" dirty="0"/>
              <a:t>(pp. 173-191). Springer, </a:t>
            </a:r>
            <a:r>
              <a:rPr lang="en-US" sz="1200" dirty="0" smtClean="0"/>
              <a:t>Cham</a:t>
            </a:r>
            <a:r>
              <a:rPr lang="el-GR" sz="1200" dirty="0" smtClean="0"/>
              <a:t>.</a:t>
            </a:r>
            <a:endParaRPr lang="en-US" sz="1200" dirty="0" smtClean="0"/>
          </a:p>
          <a:p>
            <a:pPr marL="457200" indent="-457200" algn="just"/>
            <a:r>
              <a:rPr lang="en-US" sz="1200" dirty="0"/>
              <a:t>Nicholls, J., Lawlor, E., </a:t>
            </a:r>
            <a:r>
              <a:rPr lang="en-US" sz="1200" dirty="0" err="1"/>
              <a:t>Neitzert</a:t>
            </a:r>
            <a:r>
              <a:rPr lang="en-US" sz="1200" dirty="0"/>
              <a:t>, E., &amp; Goodspeed, T. (2009). </a:t>
            </a:r>
            <a:r>
              <a:rPr lang="en-US" sz="1200" i="1" dirty="0"/>
              <a:t>A guide to social return on investment</a:t>
            </a:r>
            <a:r>
              <a:rPr lang="en-US" sz="1200" dirty="0"/>
              <a:t>. Office of the Third Sector, Cabinet Office</a:t>
            </a:r>
            <a:r>
              <a:rPr lang="en-US" sz="1200" dirty="0" smtClean="0"/>
              <a:t>.</a:t>
            </a:r>
            <a:endParaRPr lang="el-GR" sz="1200" dirty="0"/>
          </a:p>
          <a:p>
            <a:pPr marL="457200" indent="-457200" algn="just"/>
            <a:r>
              <a:rPr lang="en-US" sz="1200" dirty="0" smtClean="0"/>
              <a:t>Papadimitriou</a:t>
            </a:r>
            <a:r>
              <a:rPr lang="en-US" sz="1200" dirty="0"/>
              <a:t>, </a:t>
            </a:r>
            <a:r>
              <a:rPr lang="en-US" sz="1200" dirty="0" smtClean="0"/>
              <a:t>D. (2007)</a:t>
            </a:r>
            <a:r>
              <a:rPr lang="el-GR" sz="1200" dirty="0" smtClean="0"/>
              <a:t>. </a:t>
            </a:r>
            <a:r>
              <a:rPr lang="en-US" sz="1200" dirty="0" smtClean="0"/>
              <a:t>Conceptualizing </a:t>
            </a:r>
            <a:r>
              <a:rPr lang="en-US" sz="1200" dirty="0"/>
              <a:t>effectiveness in a non‐profit organizational environment: </a:t>
            </a:r>
            <a:r>
              <a:rPr lang="en-US" sz="1200" dirty="0" smtClean="0"/>
              <a:t>An</a:t>
            </a:r>
            <a:r>
              <a:rPr lang="el-GR" sz="1200" dirty="0" smtClean="0"/>
              <a:t> </a:t>
            </a:r>
            <a:r>
              <a:rPr lang="en-US" sz="1200" dirty="0" smtClean="0"/>
              <a:t>exploratory study. </a:t>
            </a:r>
            <a:r>
              <a:rPr lang="en-US" sz="1200" i="1" dirty="0" smtClean="0"/>
              <a:t>International </a:t>
            </a:r>
            <a:r>
              <a:rPr lang="en-US" sz="1200" i="1" dirty="0"/>
              <a:t>Journal of Public Sector Management</a:t>
            </a:r>
            <a:r>
              <a:rPr lang="en-US" sz="1200" dirty="0"/>
              <a:t>, </a:t>
            </a:r>
            <a:r>
              <a:rPr lang="en-US" sz="1200" dirty="0" smtClean="0"/>
              <a:t>20 (7), 571-587. </a:t>
            </a:r>
            <a:endParaRPr lang="el-GR" sz="1200" dirty="0" smtClean="0"/>
          </a:p>
          <a:p>
            <a:pPr marL="457200" indent="-457200" algn="just"/>
            <a:endParaRPr lang="el-GR" sz="1200" dirty="0"/>
          </a:p>
          <a:p>
            <a:pPr marL="457200" indent="-457200" algn="just"/>
            <a:endParaRPr lang="el-GR" sz="1400" dirty="0"/>
          </a:p>
          <a:p>
            <a:endParaRPr lang="el-GR" sz="1400" dirty="0"/>
          </a:p>
          <a:p>
            <a:endParaRPr lang="el-GR" dirty="0"/>
          </a:p>
          <a:p>
            <a:pPr marL="457200" indent="-457200" algn="just">
              <a:spcAft>
                <a:spcPts val="0"/>
              </a:spcAft>
            </a:pPr>
            <a:endParaRPr lang="el-GR" dirty="0" smtClean="0">
              <a:latin typeface="Arial" panose="020B0604020202020204" pitchFamily="34" charset="0"/>
              <a:ea typeface="Times New Roman" panose="02020603050405020304" pitchFamily="18" charset="0"/>
            </a:endParaRPr>
          </a:p>
          <a:p>
            <a:pPr marL="457200" indent="-457200" algn="just">
              <a:spcAft>
                <a:spcPts val="0"/>
              </a:spcAft>
            </a:pPr>
            <a:endParaRPr lang="el-G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100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Βιβλία στον </a:t>
            </a:r>
            <a:r>
              <a:rPr lang="el-GR" dirty="0" err="1" smtClean="0"/>
              <a:t>ευδοξο</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b="1" dirty="0"/>
              <a:t>Μάθημα </a:t>
            </a:r>
            <a:r>
              <a:rPr lang="el-GR" b="1" dirty="0"/>
              <a:t>[4601]: Διοίκηση Ολικής Ποιότητας  Υπηρεσιών στον Τουρισμό </a:t>
            </a:r>
            <a:endParaRPr lang="el-GR" b="1" dirty="0" smtClean="0"/>
          </a:p>
          <a:p>
            <a:r>
              <a:rPr lang="el-GR" b="1" dirty="0" smtClean="0"/>
              <a:t>Εξάμηνο </a:t>
            </a:r>
            <a:r>
              <a:rPr lang="el-GR" b="1" dirty="0" smtClean="0"/>
              <a:t>Εαρινό</a:t>
            </a:r>
            <a:endParaRPr lang="el-GR" b="1" dirty="0"/>
          </a:p>
          <a:p>
            <a:r>
              <a:rPr lang="el-GR" dirty="0"/>
              <a:t>Επιλογές Συγγραμμάτων:</a:t>
            </a:r>
          </a:p>
          <a:p>
            <a:pPr lvl="1"/>
            <a:r>
              <a:rPr lang="el-GR" dirty="0"/>
              <a:t>Βιβλίο [151759]: </a:t>
            </a:r>
            <a:r>
              <a:rPr lang="el-GR" dirty="0" err="1" smtClean="0"/>
              <a:t>Λαλούμης</a:t>
            </a:r>
            <a:r>
              <a:rPr lang="el-GR" dirty="0"/>
              <a:t>, Δ. &amp; Κατσώνη, Β. (2010). Διοίκηση Ολικής Ποιότητας Εφαρμογή στον Τουρισμό. ΕΚΔΟΣΕΙΣ </a:t>
            </a:r>
            <a:r>
              <a:rPr lang="el-GR" dirty="0" smtClean="0"/>
              <a:t>ΣΤΑΜΟΥΛΗ</a:t>
            </a:r>
          </a:p>
          <a:p>
            <a:pPr lvl="1"/>
            <a:r>
              <a:rPr lang="el-GR" dirty="0" smtClean="0"/>
              <a:t>Βιβλίο </a:t>
            </a:r>
            <a:r>
              <a:rPr lang="el-GR" dirty="0"/>
              <a:t>[16424]: Γιαννοπούλου </a:t>
            </a:r>
            <a:r>
              <a:rPr lang="el-GR" dirty="0" smtClean="0"/>
              <a:t>Γ. (2004). Η </a:t>
            </a:r>
            <a:r>
              <a:rPr lang="el-GR" dirty="0"/>
              <a:t>Ολική Ποιότητα στον </a:t>
            </a:r>
            <a:r>
              <a:rPr lang="el-GR" dirty="0" smtClean="0"/>
              <a:t>Τουρισμό. </a:t>
            </a:r>
            <a:r>
              <a:rPr lang="el-GR"/>
              <a:t>ΕΚΔΟΣΕΙΣ  Γ.ΠΑΡΙΚΟΣ &amp; ΣΙΑ ΕΕ</a:t>
            </a:r>
            <a:endParaRPr lang="el-GR" dirty="0"/>
          </a:p>
        </p:txBody>
      </p:sp>
    </p:spTree>
    <p:extLst>
      <p:ext uri="{BB962C8B-B14F-4D97-AF65-F5344CB8AC3E}">
        <p14:creationId xmlns:p14="http://schemas.microsoft.com/office/powerpoint/2010/main" val="363696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«κύκλος του </a:t>
            </a:r>
            <a:r>
              <a:rPr lang="en-US" dirty="0"/>
              <a:t>Deming»</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n-US" dirty="0" smtClean="0"/>
              <a:t>4 </a:t>
            </a:r>
            <a:r>
              <a:rPr lang="el-GR" dirty="0" smtClean="0"/>
              <a:t>βασικά </a:t>
            </a:r>
            <a:r>
              <a:rPr lang="el-GR" dirty="0"/>
              <a:t>στάδια: </a:t>
            </a:r>
            <a:endParaRPr lang="en-US" dirty="0" smtClean="0"/>
          </a:p>
          <a:p>
            <a:pPr marL="0" indent="0">
              <a:buNone/>
            </a:pPr>
            <a:r>
              <a:rPr lang="el-GR" dirty="0" smtClean="0"/>
              <a:t>α</a:t>
            </a:r>
            <a:r>
              <a:rPr lang="el-GR" dirty="0"/>
              <a:t>) </a:t>
            </a:r>
            <a:r>
              <a:rPr lang="el-GR" dirty="0" smtClean="0"/>
              <a:t>σχεδιασμός</a:t>
            </a:r>
            <a:endParaRPr lang="en-US" dirty="0" smtClean="0"/>
          </a:p>
          <a:p>
            <a:pPr marL="0" indent="0">
              <a:buNone/>
            </a:pPr>
            <a:r>
              <a:rPr lang="el-GR" dirty="0" smtClean="0"/>
              <a:t>β</a:t>
            </a:r>
            <a:r>
              <a:rPr lang="el-GR" dirty="0"/>
              <a:t>) </a:t>
            </a:r>
            <a:r>
              <a:rPr lang="el-GR" dirty="0" smtClean="0"/>
              <a:t>εκτέλεση</a:t>
            </a:r>
            <a:endParaRPr lang="en-US" dirty="0" smtClean="0"/>
          </a:p>
          <a:p>
            <a:pPr marL="0" indent="0">
              <a:buNone/>
            </a:pPr>
            <a:r>
              <a:rPr lang="el-GR" dirty="0" smtClean="0"/>
              <a:t>γ</a:t>
            </a:r>
            <a:r>
              <a:rPr lang="el-GR" dirty="0"/>
              <a:t>) </a:t>
            </a:r>
            <a:r>
              <a:rPr lang="el-GR" dirty="0" smtClean="0"/>
              <a:t>έλεγχος</a:t>
            </a:r>
            <a:endParaRPr lang="en-US" dirty="0" smtClean="0"/>
          </a:p>
          <a:p>
            <a:pPr marL="0" indent="0">
              <a:buNone/>
            </a:pPr>
            <a:r>
              <a:rPr lang="el-GR" dirty="0" smtClean="0"/>
              <a:t>δ</a:t>
            </a:r>
            <a:r>
              <a:rPr lang="el-GR" dirty="0"/>
              <a:t>) </a:t>
            </a:r>
            <a:r>
              <a:rPr lang="el-GR" dirty="0" smtClean="0"/>
              <a:t>δράση</a:t>
            </a:r>
            <a:endParaRPr lang="en-US" dirty="0" smtClean="0"/>
          </a:p>
          <a:p>
            <a:pPr marL="0" indent="0">
              <a:buNone/>
            </a:pPr>
            <a:endParaRPr lang="en-US" dirty="0"/>
          </a:p>
          <a:p>
            <a:pPr marL="0" indent="0">
              <a:buNone/>
            </a:pPr>
            <a:r>
              <a:rPr lang="el-GR" dirty="0" smtClean="0"/>
              <a:t>Κεντρικός </a:t>
            </a:r>
            <a:r>
              <a:rPr lang="el-GR" dirty="0"/>
              <a:t>πυρήνας της φιλοσοφίας διοίκησης που πρότεινε είναι πως ο πελάτης αποτελεί το σημαντικότερο μέρος της αλυσίδας παραγωγής. </a:t>
            </a:r>
          </a:p>
        </p:txBody>
      </p:sp>
    </p:spTree>
    <p:extLst>
      <p:ext uri="{BB962C8B-B14F-4D97-AF65-F5344CB8AC3E}">
        <p14:creationId xmlns:p14="http://schemas.microsoft.com/office/powerpoint/2010/main" val="297165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6015" y="123478"/>
            <a:ext cx="6566315" cy="572644"/>
          </a:xfrm>
        </p:spPr>
        <p:txBody>
          <a:bodyPr>
            <a:normAutofit fontScale="90000"/>
          </a:bodyPr>
          <a:lstStyle/>
          <a:p>
            <a:r>
              <a:rPr lang="el-GR" dirty="0"/>
              <a:t>14 αρχές διοίκησης</a:t>
            </a:r>
          </a:p>
        </p:txBody>
      </p:sp>
      <p:sp>
        <p:nvSpPr>
          <p:cNvPr id="3" name="Θέση περιεχομένου 2"/>
          <p:cNvSpPr>
            <a:spLocks noGrp="1"/>
          </p:cNvSpPr>
          <p:nvPr>
            <p:ph idx="1"/>
          </p:nvPr>
        </p:nvSpPr>
        <p:spPr>
          <a:xfrm>
            <a:off x="1976015" y="843558"/>
            <a:ext cx="7167985" cy="3975322"/>
          </a:xfrm>
        </p:spPr>
        <p:txBody>
          <a:bodyPr>
            <a:noAutofit/>
          </a:bodyPr>
          <a:lstStyle/>
          <a:p>
            <a:pPr marL="0" indent="0">
              <a:buNone/>
            </a:pPr>
            <a:r>
              <a:rPr lang="en-US" sz="1800" dirty="0" smtClean="0"/>
              <a:t>1. </a:t>
            </a:r>
            <a:r>
              <a:rPr lang="el-GR" sz="1800" dirty="0" smtClean="0"/>
              <a:t>Δημιουργήστε </a:t>
            </a:r>
            <a:r>
              <a:rPr lang="el-GR" sz="1800" dirty="0"/>
              <a:t>σταθερότητα στον σκοπό για συνεχή βελτίωση των προϊόντων και της εξυπηρέτησης προκειμένου να διατηρείται η ανταγωνιστικότητα και να δημιουργούνται θέσεις εργασίας.</a:t>
            </a:r>
          </a:p>
          <a:p>
            <a:pPr marL="0" indent="0">
              <a:buNone/>
            </a:pPr>
            <a:r>
              <a:rPr lang="el-GR" sz="1800" dirty="0"/>
              <a:t>2. Υιοθετήστε, διοίκηση και εργαζόμενοι, τη νέα φιλοσοφία.</a:t>
            </a:r>
          </a:p>
          <a:p>
            <a:pPr marL="0" indent="0">
              <a:buNone/>
            </a:pPr>
            <a:r>
              <a:rPr lang="el-GR" sz="1800" dirty="0"/>
              <a:t>3. Σταματήστε να βασίζεστε στη μαζική επιθεώρηση. Φροντίστε να έχει ποιότητα το προϊόν από την πρώτη στιγμή.</a:t>
            </a:r>
          </a:p>
          <a:p>
            <a:pPr marL="0" indent="0">
              <a:buNone/>
            </a:pPr>
            <a:r>
              <a:rPr lang="el-GR" sz="1800" dirty="0"/>
              <a:t>4. Σταματήστε να επιβραβεύετε τους μειοδότες στις προμήθειες με βάση μόνο την τιμή. Μειώστε το συνολικό κόστος. Φτιάξτε μακροχρόνιες σχέσεις εμπιστοσύνης με τους προμηθευτές και απαιτήστε ποιότητα.</a:t>
            </a:r>
          </a:p>
          <a:p>
            <a:pPr marL="0" indent="0">
              <a:buNone/>
            </a:pPr>
            <a:r>
              <a:rPr lang="el-GR" sz="1800" dirty="0"/>
              <a:t>5. Βελτιώνετε σταθερά και συνεχώς το σύστημα παραγωγής και εξυπηρέτησης, προκειμένου να βελτιώνεται η ποιότητα και η </a:t>
            </a:r>
            <a:r>
              <a:rPr lang="el-GR" sz="1800" dirty="0" smtClean="0"/>
              <a:t>παραγωγικότητα </a:t>
            </a:r>
            <a:r>
              <a:rPr lang="el-GR" sz="1800" dirty="0"/>
              <a:t>και άρα να μειώνεται το κόστος. </a:t>
            </a:r>
            <a:endParaRPr lang="en-US" sz="1800" dirty="0" smtClean="0"/>
          </a:p>
          <a:p>
            <a:pPr marL="0" indent="0">
              <a:buNone/>
            </a:pPr>
            <a:r>
              <a:rPr lang="el-GR" sz="1800" dirty="0" smtClean="0"/>
              <a:t>6</a:t>
            </a:r>
            <a:r>
              <a:rPr lang="el-GR" sz="1800" dirty="0"/>
              <a:t>. Θεσπίστε σύγχρονες μεθόδους εκπαίδευσης πάνω στην εργασία για όλους.</a:t>
            </a:r>
          </a:p>
        </p:txBody>
      </p:sp>
    </p:spTree>
    <p:extLst>
      <p:ext uri="{BB962C8B-B14F-4D97-AF65-F5344CB8AC3E}">
        <p14:creationId xmlns:p14="http://schemas.microsoft.com/office/powerpoint/2010/main" val="17825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06238" y="123478"/>
            <a:ext cx="6566315" cy="572644"/>
          </a:xfrm>
        </p:spPr>
        <p:txBody>
          <a:bodyPr>
            <a:normAutofit fontScale="90000"/>
          </a:bodyPr>
          <a:lstStyle/>
          <a:p>
            <a:r>
              <a:rPr lang="el-GR" dirty="0"/>
              <a:t>14 αρχές διοίκησης</a:t>
            </a:r>
          </a:p>
        </p:txBody>
      </p:sp>
      <p:sp>
        <p:nvSpPr>
          <p:cNvPr id="3" name="Θέση περιεχομένου 2"/>
          <p:cNvSpPr>
            <a:spLocks noGrp="1"/>
          </p:cNvSpPr>
          <p:nvPr>
            <p:ph idx="1"/>
          </p:nvPr>
        </p:nvSpPr>
        <p:spPr>
          <a:xfrm>
            <a:off x="1980342" y="771550"/>
            <a:ext cx="7060481" cy="3511061"/>
          </a:xfrm>
        </p:spPr>
        <p:txBody>
          <a:bodyPr>
            <a:noAutofit/>
          </a:bodyPr>
          <a:lstStyle/>
          <a:p>
            <a:pPr marL="0" indent="0">
              <a:buNone/>
            </a:pPr>
            <a:r>
              <a:rPr lang="el-GR" sz="1800" dirty="0" smtClean="0"/>
              <a:t>7</a:t>
            </a:r>
            <a:r>
              <a:rPr lang="el-GR" sz="1800" dirty="0"/>
              <a:t>. Υιοθετήστε και καθιερώστε ηγεσία που να βοηθά τα άτομα να κάνουν καλύτερα τη δουλειά τους.</a:t>
            </a:r>
          </a:p>
          <a:p>
            <a:pPr marL="0" indent="0">
              <a:buNone/>
            </a:pPr>
            <a:r>
              <a:rPr lang="el-GR" sz="1800" dirty="0"/>
              <a:t>8. Αποβάλετε τον φόβο, δημιουργήστε </a:t>
            </a:r>
            <a:r>
              <a:rPr lang="el-GR" sz="1800" dirty="0" smtClean="0"/>
              <a:t>εμπιστοσύνη</a:t>
            </a:r>
            <a:r>
              <a:rPr lang="en-US" sz="1800" dirty="0" smtClean="0"/>
              <a:t> &amp;</a:t>
            </a:r>
            <a:r>
              <a:rPr lang="el-GR" sz="1800" dirty="0" smtClean="0"/>
              <a:t>κλίμα </a:t>
            </a:r>
            <a:r>
              <a:rPr lang="el-GR" sz="1800" dirty="0"/>
              <a:t>για καινοτομία.</a:t>
            </a:r>
          </a:p>
          <a:p>
            <a:pPr marL="0" indent="0">
              <a:buNone/>
            </a:pPr>
            <a:r>
              <a:rPr lang="el-GR" sz="1800" dirty="0"/>
              <a:t>9. Αφαιρέστε τα εμπόδια μεταξύ τμημάτων, ομάδων, τομέων.</a:t>
            </a:r>
          </a:p>
          <a:p>
            <a:pPr marL="0" indent="0">
              <a:buNone/>
            </a:pPr>
            <a:r>
              <a:rPr lang="el-GR" sz="1800" dirty="0"/>
              <a:t>10. Καταργήστε τις προτροπές στο εργατικό δυναμικό, γιατί το μόνο που κάνουν είναι να δημιουργούν αντιθετικές σχέσεις.</a:t>
            </a:r>
          </a:p>
          <a:p>
            <a:pPr marL="0" indent="0">
              <a:buNone/>
            </a:pPr>
            <a:r>
              <a:rPr lang="el-GR" sz="1800" dirty="0"/>
              <a:t>11. Καταργήστε τις ποσοστώσεις και τους αριθμητικούς στόχους. Αντικαταστήστε τα με κατανόηση, μάθηση, βελτιώσεις, συμπαράσταση και επιβοηθητική ηγεσία</a:t>
            </a:r>
            <a:r>
              <a:rPr lang="el-GR" sz="1800" dirty="0" smtClean="0"/>
              <a:t>.</a:t>
            </a:r>
            <a:endParaRPr lang="el-GR" sz="1800" dirty="0"/>
          </a:p>
        </p:txBody>
      </p:sp>
    </p:spTree>
    <p:extLst>
      <p:ext uri="{BB962C8B-B14F-4D97-AF65-F5344CB8AC3E}">
        <p14:creationId xmlns:p14="http://schemas.microsoft.com/office/powerpoint/2010/main" val="36862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06238" y="123478"/>
            <a:ext cx="6566315" cy="572644"/>
          </a:xfrm>
        </p:spPr>
        <p:txBody>
          <a:bodyPr>
            <a:normAutofit fontScale="90000"/>
          </a:bodyPr>
          <a:lstStyle/>
          <a:p>
            <a:r>
              <a:rPr lang="el-GR" dirty="0"/>
              <a:t>14 αρχές διοίκησης</a:t>
            </a:r>
          </a:p>
        </p:txBody>
      </p:sp>
      <p:sp>
        <p:nvSpPr>
          <p:cNvPr id="3" name="Θέση περιεχομένου 2"/>
          <p:cNvSpPr>
            <a:spLocks noGrp="1"/>
          </p:cNvSpPr>
          <p:nvPr>
            <p:ph idx="1"/>
          </p:nvPr>
        </p:nvSpPr>
        <p:spPr>
          <a:xfrm>
            <a:off x="1980342" y="771550"/>
            <a:ext cx="7060481" cy="3511061"/>
          </a:xfrm>
        </p:spPr>
        <p:txBody>
          <a:bodyPr>
            <a:noAutofit/>
          </a:bodyPr>
          <a:lstStyle/>
          <a:p>
            <a:pPr marL="0" indent="0">
              <a:buNone/>
            </a:pPr>
            <a:r>
              <a:rPr lang="el-GR" sz="1800" dirty="0" smtClean="0"/>
              <a:t>12</a:t>
            </a:r>
            <a:r>
              <a:rPr lang="el-GR" sz="1800" dirty="0"/>
              <a:t>. Αφαιρέστε τα εμπόδια στο αίσθημα υπερηφάνειας για την καλή εργασία, συμπεριλαμβανομένων των ετήσιων αξιολογήσεων και της διοίκησης διά στόχων (MBO-</a:t>
            </a:r>
            <a:r>
              <a:rPr lang="el-GR" sz="1800" dirty="0" err="1"/>
              <a:t>Management</a:t>
            </a:r>
            <a:r>
              <a:rPr lang="el-GR" sz="1800" dirty="0"/>
              <a:t> </a:t>
            </a:r>
            <a:r>
              <a:rPr lang="el-GR" sz="1800" dirty="0" err="1"/>
              <a:t>By</a:t>
            </a:r>
            <a:r>
              <a:rPr lang="el-GR" sz="1800" dirty="0"/>
              <a:t> </a:t>
            </a:r>
            <a:r>
              <a:rPr lang="el-GR" sz="1800" dirty="0" err="1"/>
              <a:t>Objectives</a:t>
            </a:r>
            <a:r>
              <a:rPr lang="el-GR" sz="1800" dirty="0"/>
              <a:t>).</a:t>
            </a:r>
          </a:p>
          <a:p>
            <a:pPr marL="0" indent="0">
              <a:buNone/>
            </a:pPr>
            <a:r>
              <a:rPr lang="el-GR" sz="1800" dirty="0"/>
              <a:t>13. Ενθαρρύνετε την εκπαίδευση και την </a:t>
            </a:r>
            <a:r>
              <a:rPr lang="el-GR" sz="1800" dirty="0" err="1"/>
              <a:t>αυτοβελτίωση</a:t>
            </a:r>
            <a:r>
              <a:rPr lang="el-GR" sz="1800" dirty="0"/>
              <a:t> για όλους.</a:t>
            </a:r>
          </a:p>
          <a:p>
            <a:pPr marL="0" indent="0">
              <a:buNone/>
            </a:pPr>
            <a:r>
              <a:rPr lang="el-GR" sz="1800" dirty="0"/>
              <a:t>14. Αναλάβετε δράση για τη μόνιμη δέσμευση των ανώτερων στελεχών διοίκησης στη διαρκή βελτίωση ποιότητας και παραγωγικότητας και την υποχρέωσή τους να κάνουν πράξη όλες αυτές τις αρχές. Ο ποιοτικός μετασχηματισμός είναι υπόθεση </a:t>
            </a:r>
            <a:r>
              <a:rPr lang="el-GR" sz="1800" dirty="0" smtClean="0"/>
              <a:t>όλων</a:t>
            </a:r>
            <a:endParaRPr lang="en-US" sz="1800" dirty="0" smtClean="0"/>
          </a:p>
          <a:p>
            <a:pPr marL="0" indent="0">
              <a:buNone/>
            </a:pPr>
            <a:endParaRPr lang="en-US" sz="1800" dirty="0"/>
          </a:p>
          <a:p>
            <a:pPr marL="0" indent="0" algn="r">
              <a:buNone/>
            </a:pPr>
            <a:r>
              <a:rPr lang="en-US" sz="1800" dirty="0"/>
              <a:t>(Deming, </a:t>
            </a:r>
            <a:r>
              <a:rPr lang="en-US" sz="1800" dirty="0" smtClean="0"/>
              <a:t>1986)</a:t>
            </a:r>
            <a:endParaRPr lang="el-GR" sz="1800" dirty="0"/>
          </a:p>
        </p:txBody>
      </p:sp>
    </p:spTree>
    <p:extLst>
      <p:ext uri="{BB962C8B-B14F-4D97-AF65-F5344CB8AC3E}">
        <p14:creationId xmlns:p14="http://schemas.microsoft.com/office/powerpoint/2010/main" val="264388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effectLst/>
              </a:rPr>
              <a:t>Ποιότητα Υπηρεσιών</a:t>
            </a:r>
            <a:endParaRPr lang="el-GR" dirty="0">
              <a:effectLst/>
            </a:endParaRPr>
          </a:p>
        </p:txBody>
      </p:sp>
      <p:sp>
        <p:nvSpPr>
          <p:cNvPr id="3" name="Θέση περιεχομένου 2"/>
          <p:cNvSpPr>
            <a:spLocks noGrp="1"/>
          </p:cNvSpPr>
          <p:nvPr>
            <p:ph idx="1"/>
          </p:nvPr>
        </p:nvSpPr>
        <p:spPr>
          <a:xfrm>
            <a:off x="1976015" y="1044700"/>
            <a:ext cx="7024430" cy="3970330"/>
          </a:xfrm>
        </p:spPr>
        <p:txBody>
          <a:bodyPr>
            <a:normAutofit/>
          </a:bodyPr>
          <a:lstStyle/>
          <a:p>
            <a:pPr marL="0" indent="0">
              <a:buNone/>
            </a:pPr>
            <a:r>
              <a:rPr lang="el-GR" sz="1600" dirty="0" smtClean="0"/>
              <a:t>ποιότητα </a:t>
            </a:r>
            <a:r>
              <a:rPr lang="el-GR" sz="1600" dirty="0"/>
              <a:t>είναι </a:t>
            </a:r>
            <a:endParaRPr lang="en-US" sz="1600" dirty="0" smtClean="0"/>
          </a:p>
          <a:p>
            <a:pPr>
              <a:buFont typeface="Wingdings" panose="05000000000000000000" pitchFamily="2" charset="2"/>
              <a:buChar char="ü"/>
            </a:pPr>
            <a:r>
              <a:rPr lang="el-GR" sz="1600" dirty="0" smtClean="0"/>
              <a:t>η </a:t>
            </a:r>
            <a:r>
              <a:rPr lang="el-GR" sz="1600" dirty="0"/>
              <a:t>αντίληψη του πελάτη ότι η υπηρεσία που λαμβάνει ικανοποιεί τις ανάγκες του με βάση τα πρότυπά του και την τιμή την οποία πληρώνει </a:t>
            </a:r>
            <a:r>
              <a:rPr lang="el-GR" sz="1600" dirty="0" smtClean="0"/>
              <a:t>(</a:t>
            </a:r>
            <a:r>
              <a:rPr lang="el-GR" sz="1600" dirty="0" err="1" smtClean="0"/>
              <a:t>Drucker</a:t>
            </a:r>
            <a:r>
              <a:rPr lang="en-US" sz="1600" dirty="0"/>
              <a:t>, 1985</a:t>
            </a:r>
            <a:r>
              <a:rPr lang="en-US" sz="1600" dirty="0" smtClean="0"/>
              <a:t>)</a:t>
            </a:r>
          </a:p>
          <a:p>
            <a:pPr>
              <a:buFont typeface="Wingdings" panose="05000000000000000000" pitchFamily="2" charset="2"/>
              <a:buChar char="ü"/>
            </a:pPr>
            <a:r>
              <a:rPr lang="el-GR" sz="1600" dirty="0" smtClean="0"/>
              <a:t>Ο</a:t>
            </a:r>
            <a:r>
              <a:rPr lang="en-US" sz="1600" dirty="0" smtClean="0"/>
              <a:t> </a:t>
            </a:r>
            <a:r>
              <a:rPr lang="el-GR" sz="1600" dirty="0" smtClean="0"/>
              <a:t>βαθμός </a:t>
            </a:r>
            <a:r>
              <a:rPr lang="el-GR" sz="1600" dirty="0"/>
              <a:t>σύμπτωσης των προσδοκιών αυτού που λαμβάνει την υπηρεσία-πελάτη (πριν τη λάβει) και της αντίληψης που σχηματίζει γι’ αυτήν (αφού τη λάβει) (</a:t>
            </a:r>
            <a:r>
              <a:rPr lang="el-GR" sz="1600" dirty="0" err="1"/>
              <a:t>Zeithaml</a:t>
            </a:r>
            <a:r>
              <a:rPr lang="el-GR" sz="1600" dirty="0"/>
              <a:t>, </a:t>
            </a:r>
            <a:r>
              <a:rPr lang="el-GR" sz="1600" dirty="0" err="1"/>
              <a:t>Parasuraman</a:t>
            </a:r>
            <a:r>
              <a:rPr lang="el-GR" sz="1600" dirty="0"/>
              <a:t> &amp; </a:t>
            </a:r>
            <a:r>
              <a:rPr lang="el-GR" sz="1600" dirty="0" err="1"/>
              <a:t>Berry</a:t>
            </a:r>
            <a:r>
              <a:rPr lang="el-GR" sz="1600" dirty="0"/>
              <a:t>, 1990).</a:t>
            </a:r>
            <a:endParaRPr lang="en-US" sz="1600" dirty="0" smtClean="0"/>
          </a:p>
          <a:p>
            <a:pPr marL="0" indent="0">
              <a:buNone/>
            </a:pPr>
            <a:endParaRPr lang="en-US" sz="1600" dirty="0"/>
          </a:p>
          <a:p>
            <a:pPr marL="0" indent="0">
              <a:buNone/>
            </a:pPr>
            <a:endParaRPr lang="en-US" sz="1600" dirty="0" smtClean="0"/>
          </a:p>
          <a:p>
            <a:pPr marL="0" indent="0">
              <a:buNone/>
            </a:pPr>
            <a:r>
              <a:rPr lang="el-GR" sz="1600" dirty="0" smtClean="0"/>
              <a:t>2 είναι </a:t>
            </a:r>
            <a:r>
              <a:rPr lang="el-GR" sz="1600" dirty="0"/>
              <a:t>τα </a:t>
            </a:r>
            <a:r>
              <a:rPr lang="el-GR" sz="1600" b="1" dirty="0"/>
              <a:t>κρίσιμα σημεία </a:t>
            </a:r>
            <a:r>
              <a:rPr lang="el-GR" sz="1600" dirty="0"/>
              <a:t>στην ποιότητα </a:t>
            </a:r>
            <a:r>
              <a:rPr lang="el-GR" sz="1600" dirty="0" smtClean="0"/>
              <a:t>υπηρεσιών: </a:t>
            </a:r>
            <a:endParaRPr lang="el-GR" sz="1600" dirty="0"/>
          </a:p>
          <a:p>
            <a:pPr marL="0" indent="0">
              <a:buNone/>
            </a:pPr>
            <a:r>
              <a:rPr lang="el-GR" sz="1600" dirty="0"/>
              <a:t>α. Η κατανόηση των προβλημάτων και των επιθυμιών του πολίτη </a:t>
            </a:r>
          </a:p>
          <a:p>
            <a:pPr marL="0" indent="0">
              <a:buNone/>
            </a:pPr>
            <a:r>
              <a:rPr lang="el-GR" sz="1600" dirty="0"/>
              <a:t>β. Η απόφαση για λειτουργία στην κατεύθυνση αυτή, με οργανωμένη δράση, σχέδιο και έλεγχο</a:t>
            </a:r>
            <a:r>
              <a:rPr lang="el-GR" sz="1600" dirty="0" smtClean="0"/>
              <a:t>.</a:t>
            </a:r>
          </a:p>
        </p:txBody>
      </p:sp>
    </p:spTree>
    <p:extLst>
      <p:ext uri="{BB962C8B-B14F-4D97-AF65-F5344CB8AC3E}">
        <p14:creationId xmlns:p14="http://schemas.microsoft.com/office/powerpoint/2010/main" val="175247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6015" y="339502"/>
            <a:ext cx="6566315" cy="572644"/>
          </a:xfrm>
        </p:spPr>
        <p:txBody>
          <a:bodyPr>
            <a:normAutofit/>
          </a:bodyPr>
          <a:lstStyle/>
          <a:p>
            <a:r>
              <a:rPr lang="el-GR" sz="2800" b="1" dirty="0">
                <a:effectLst/>
              </a:rPr>
              <a:t>Εργαλεία Διοίκησης Ολικής Ποιότητας</a:t>
            </a:r>
          </a:p>
        </p:txBody>
      </p:sp>
      <p:sp>
        <p:nvSpPr>
          <p:cNvPr id="3" name="Θέση περιεχομένου 2"/>
          <p:cNvSpPr>
            <a:spLocks noGrp="1"/>
          </p:cNvSpPr>
          <p:nvPr>
            <p:ph idx="1"/>
          </p:nvPr>
        </p:nvSpPr>
        <p:spPr>
          <a:xfrm>
            <a:off x="1976015" y="1044700"/>
            <a:ext cx="7024430" cy="3970330"/>
          </a:xfrm>
        </p:spPr>
        <p:txBody>
          <a:bodyPr>
            <a:normAutofit/>
          </a:bodyPr>
          <a:lstStyle/>
          <a:p>
            <a:pPr marL="0" indent="0">
              <a:buNone/>
            </a:pPr>
            <a:r>
              <a:rPr lang="el-GR" sz="1600" dirty="0" smtClean="0"/>
              <a:t>1. </a:t>
            </a:r>
            <a:r>
              <a:rPr lang="el-GR" sz="1600" b="1" dirty="0" smtClean="0"/>
              <a:t>Το Κοινό </a:t>
            </a:r>
            <a:r>
              <a:rPr lang="el-GR" sz="1600" b="1" dirty="0"/>
              <a:t>Πλαίσιο Αξιολόγησης (ΚΠΑ) </a:t>
            </a:r>
            <a:r>
              <a:rPr lang="el-GR" sz="1600" dirty="0"/>
              <a:t>(</a:t>
            </a:r>
            <a:r>
              <a:rPr lang="en-US" sz="1600" dirty="0"/>
              <a:t>Common Assessment Framework (CAF</a:t>
            </a:r>
            <a:r>
              <a:rPr lang="en-US" sz="1600" dirty="0" smtClean="0"/>
              <a:t>)</a:t>
            </a:r>
            <a:r>
              <a:rPr lang="el-GR" sz="1600" dirty="0" smtClean="0"/>
              <a:t>. </a:t>
            </a:r>
            <a:r>
              <a:rPr lang="el-GR" sz="1600" dirty="0"/>
              <a:t>Αποτελεί μετεξέλιξη του EFQM. Το μοντέλο έχει 9 κριτήρια (Ηγεσία, Στρατηγική και Προγραμματισμός, Ανθρώπινοι Πόροι, Συνεργασίες και Πόροι, Διαδικασίες, Αποτελέσματα προσανατολισμένα στον πολίτη/πελάτη, Αποτελέσματα για το Ανθρώπινο Δυναμικό, Αποτελέσματα σχετικά με την Κοινωνία, Κύρια Αποτελέσματα)</a:t>
            </a:r>
            <a:endParaRPr lang="en-US" sz="1600" dirty="0"/>
          </a:p>
          <a:p>
            <a:pPr marL="0" indent="0">
              <a:buNone/>
            </a:pPr>
            <a:r>
              <a:rPr lang="el-GR" sz="1600" dirty="0"/>
              <a:t>2. </a:t>
            </a:r>
            <a:r>
              <a:rPr lang="el-GR" sz="1600" b="1" dirty="0"/>
              <a:t>η Διοίκηση μέσω Στόχων  </a:t>
            </a:r>
            <a:r>
              <a:rPr lang="el-GR" sz="1600" dirty="0" smtClean="0"/>
              <a:t>(Δείκτες μέτρησης: </a:t>
            </a:r>
            <a:r>
              <a:rPr lang="el-GR" sz="1600" dirty="0"/>
              <a:t>χρόνος ανταπόκρισης στα αιτήματα των πολιτών, το ποσοστό ικανοποίησης των παραπόνων που υποβάλλονται, η εφαρμογή νέων τεχνολογιών, το κόστος διαχείρισης και η ποιότητα των παρεχόμενων </a:t>
            </a:r>
            <a:r>
              <a:rPr lang="el-GR" sz="1600" dirty="0" smtClean="0"/>
              <a:t>υπηρεσιών.  Συμπληρωματικά  μπορούν  να </a:t>
            </a:r>
            <a:r>
              <a:rPr lang="el-GR" sz="1600" dirty="0"/>
              <a:t>εφαρμόζονται ειδικοί δείκτες που αντιστοιχούν στο είδος των παρεχόμενων από αυτές υπηρεσιών</a:t>
            </a:r>
            <a:r>
              <a:rPr lang="el-GR" sz="1600" dirty="0" smtClean="0"/>
              <a:t> </a:t>
            </a:r>
            <a:endParaRPr lang="el-GR" sz="1600" dirty="0"/>
          </a:p>
          <a:p>
            <a:pPr marL="0" indent="0">
              <a:buNone/>
            </a:pPr>
            <a:r>
              <a:rPr lang="el-GR" sz="1600" dirty="0"/>
              <a:t>3. η </a:t>
            </a:r>
            <a:r>
              <a:rPr lang="el-GR" sz="1600" b="1" dirty="0"/>
              <a:t>Πιστοποίηση Ποιότητας βάσει </a:t>
            </a:r>
            <a:r>
              <a:rPr lang="el-GR" sz="1600" b="1" dirty="0" smtClean="0"/>
              <a:t>ISO </a:t>
            </a:r>
            <a:r>
              <a:rPr lang="el-GR" sz="1600" dirty="0"/>
              <a:t>ακρωνύμιο του </a:t>
            </a:r>
            <a:r>
              <a:rPr lang="en-US" sz="1600" dirty="0"/>
              <a:t>International Organization for Standards (</a:t>
            </a:r>
            <a:r>
              <a:rPr lang="el-GR" sz="1600" dirty="0"/>
              <a:t>Διεθνής Οργανισμός Προτυποποίησης). </a:t>
            </a:r>
          </a:p>
        </p:txBody>
      </p:sp>
    </p:spTree>
    <p:extLst>
      <p:ext uri="{BB962C8B-B14F-4D97-AF65-F5344CB8AC3E}">
        <p14:creationId xmlns:p14="http://schemas.microsoft.com/office/powerpoint/2010/main" val="247941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3681</Words>
  <Application>Microsoft Office PowerPoint</Application>
  <PresentationFormat>Προβολή στην οθόνη (16:9)</PresentationFormat>
  <Paragraphs>340</Paragraphs>
  <Slides>36</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36</vt:i4>
      </vt:variant>
    </vt:vector>
  </HeadingPairs>
  <TitlesOfParts>
    <vt:vector size="43" baseType="lpstr">
      <vt:lpstr>맑은 고딕</vt:lpstr>
      <vt:lpstr>Arial</vt:lpstr>
      <vt:lpstr>Calibri</vt:lpstr>
      <vt:lpstr>Comic Sans MS</vt:lpstr>
      <vt:lpstr>Times New Roman</vt:lpstr>
      <vt:lpstr>Wingdings</vt:lpstr>
      <vt:lpstr>Office Theme</vt:lpstr>
      <vt:lpstr>Παρουσίαση του PowerPoint</vt:lpstr>
      <vt:lpstr>Διοίκηση Ολικής Ποιότητας (TQM) </vt:lpstr>
      <vt:lpstr>Διοίκηση Ολικής Ποιότητας (ορισμοί)</vt:lpstr>
      <vt:lpstr>«κύκλος του Deming»</vt:lpstr>
      <vt:lpstr>14 αρχές διοίκησης</vt:lpstr>
      <vt:lpstr>14 αρχές διοίκησης</vt:lpstr>
      <vt:lpstr>14 αρχές διοίκησης</vt:lpstr>
      <vt:lpstr>Ποιότητα Υπηρεσιών</vt:lpstr>
      <vt:lpstr>Εργαλεία Διοίκησης Ολικής Ποιότητας</vt:lpstr>
      <vt:lpstr>Εισαγωγή στην Ποιότητα</vt:lpstr>
      <vt:lpstr>Ευρωπαϊκό Μοντέλο Αριστείας -EFQM</vt:lpstr>
      <vt:lpstr>Υποκινητές</vt:lpstr>
      <vt:lpstr>Αποτελέσματα</vt:lpstr>
      <vt:lpstr>Βαρύτητα κριτηρίων  μοντέλου</vt:lpstr>
      <vt:lpstr>Αξιολόγηση κριτηρίων  ποιότητας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Διοικητικός εκσυγχρονισμός</vt:lpstr>
      <vt:lpstr>Στην Αγγλία</vt:lpstr>
      <vt:lpstr>Συνέχεια</vt:lpstr>
      <vt:lpstr>Στις Η.Π.Α</vt:lpstr>
      <vt:lpstr>Eπιχειρηματική αριστεία  (business excellence)</vt:lpstr>
      <vt:lpstr>Παρουσίαση του PowerPoint</vt:lpstr>
      <vt:lpstr>Υποδείγματα  Αριστείας</vt:lpstr>
      <vt:lpstr>Το υπόδειγμα  του Johnston</vt:lpstr>
      <vt:lpstr>Το υπόδειγμα  SERV*OR</vt:lpstr>
      <vt:lpstr>Επανόρθωση» υπηρεσιών  και διαχείριση παραπόνων</vt:lpstr>
      <vt:lpstr>Οι θεμελιώδης αρχές  Αριστείας</vt:lpstr>
      <vt:lpstr>Οι θεμελιώδης αρχές  Αριστείας</vt:lpstr>
      <vt:lpstr>Πολυδιάστατο μοντέλο ποιότητας ξενοδοχειακών ηλεκτρονικών υπηρεσιών </vt:lpstr>
      <vt:lpstr>Παρουσίαση του PowerPoint</vt:lpstr>
      <vt:lpstr>Βιβλία στον ευδοξο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Λογαριασμός Microsoft</cp:lastModifiedBy>
  <cp:revision>220</cp:revision>
  <dcterms:created xsi:type="dcterms:W3CDTF">2013-08-21T19:17:07Z</dcterms:created>
  <dcterms:modified xsi:type="dcterms:W3CDTF">2021-01-18T14:28:06Z</dcterms:modified>
</cp:coreProperties>
</file>