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4"/>
  </p:notesMasterIdLst>
  <p:handoutMasterIdLst>
    <p:handoutMasterId r:id="rId205"/>
  </p:handoutMasterIdLst>
  <p:sldIdLst>
    <p:sldId id="256"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65" r:id="rId21"/>
    <p:sldId id="428" r:id="rId22"/>
    <p:sldId id="430" r:id="rId23"/>
    <p:sldId id="429" r:id="rId24"/>
    <p:sldId id="431" r:id="rId25"/>
    <p:sldId id="432" r:id="rId26"/>
    <p:sldId id="466" r:id="rId27"/>
    <p:sldId id="434" r:id="rId28"/>
    <p:sldId id="435" r:id="rId29"/>
    <p:sldId id="436" r:id="rId30"/>
    <p:sldId id="437" r:id="rId31"/>
    <p:sldId id="438" r:id="rId32"/>
    <p:sldId id="439" r:id="rId33"/>
    <p:sldId id="440" r:id="rId34"/>
    <p:sldId id="441" r:id="rId35"/>
    <p:sldId id="442" r:id="rId36"/>
    <p:sldId id="443" r:id="rId37"/>
    <p:sldId id="467" r:id="rId38"/>
    <p:sldId id="444" r:id="rId39"/>
    <p:sldId id="445" r:id="rId40"/>
    <p:sldId id="446" r:id="rId41"/>
    <p:sldId id="447" r:id="rId42"/>
    <p:sldId id="448" r:id="rId43"/>
    <p:sldId id="449" r:id="rId44"/>
    <p:sldId id="450" r:id="rId45"/>
    <p:sldId id="451" r:id="rId46"/>
    <p:sldId id="452" r:id="rId47"/>
    <p:sldId id="453" r:id="rId48"/>
    <p:sldId id="468" r:id="rId49"/>
    <p:sldId id="454" r:id="rId50"/>
    <p:sldId id="455" r:id="rId51"/>
    <p:sldId id="456" r:id="rId52"/>
    <p:sldId id="458" r:id="rId53"/>
    <p:sldId id="459" r:id="rId54"/>
    <p:sldId id="461" r:id="rId55"/>
    <p:sldId id="460" r:id="rId56"/>
    <p:sldId id="457" r:id="rId57"/>
    <p:sldId id="462" r:id="rId58"/>
    <p:sldId id="463" r:id="rId59"/>
    <p:sldId id="464" r:id="rId60"/>
    <p:sldId id="277" r:id="rId61"/>
    <p:sldId id="258" r:id="rId62"/>
    <p:sldId id="259" r:id="rId63"/>
    <p:sldId id="260" r:id="rId64"/>
    <p:sldId id="261" r:id="rId65"/>
    <p:sldId id="278" r:id="rId66"/>
    <p:sldId id="279" r:id="rId67"/>
    <p:sldId id="264" r:id="rId68"/>
    <p:sldId id="280" r:id="rId69"/>
    <p:sldId id="281" r:id="rId70"/>
    <p:sldId id="267" r:id="rId71"/>
    <p:sldId id="268" r:id="rId72"/>
    <p:sldId id="269" r:id="rId73"/>
    <p:sldId id="282" r:id="rId74"/>
    <p:sldId id="283" r:id="rId75"/>
    <p:sldId id="284" r:id="rId76"/>
    <p:sldId id="285" r:id="rId77"/>
    <p:sldId id="286" r:id="rId78"/>
    <p:sldId id="287" r:id="rId79"/>
    <p:sldId id="288" r:id="rId80"/>
    <p:sldId id="289" r:id="rId81"/>
    <p:sldId id="290" r:id="rId82"/>
    <p:sldId id="291" r:id="rId83"/>
    <p:sldId id="292" r:id="rId84"/>
    <p:sldId id="293" r:id="rId85"/>
    <p:sldId id="294" r:id="rId86"/>
    <p:sldId id="295" r:id="rId87"/>
    <p:sldId id="296" r:id="rId88"/>
    <p:sldId id="297" r:id="rId89"/>
    <p:sldId id="298" r:id="rId90"/>
    <p:sldId id="299" r:id="rId91"/>
    <p:sldId id="300" r:id="rId92"/>
    <p:sldId id="301" r:id="rId93"/>
    <p:sldId id="302" r:id="rId94"/>
    <p:sldId id="303" r:id="rId95"/>
    <p:sldId id="304" r:id="rId96"/>
    <p:sldId id="305" r:id="rId97"/>
    <p:sldId id="306" r:id="rId98"/>
    <p:sldId id="323" r:id="rId99"/>
    <p:sldId id="324" r:id="rId100"/>
    <p:sldId id="325" r:id="rId101"/>
    <p:sldId id="326" r:id="rId102"/>
    <p:sldId id="327" r:id="rId103"/>
    <p:sldId id="328" r:id="rId104"/>
    <p:sldId id="329" r:id="rId105"/>
    <p:sldId id="330" r:id="rId106"/>
    <p:sldId id="331" r:id="rId107"/>
    <p:sldId id="332" r:id="rId108"/>
    <p:sldId id="333" r:id="rId109"/>
    <p:sldId id="334" r:id="rId110"/>
    <p:sldId id="335" r:id="rId111"/>
    <p:sldId id="307" r:id="rId112"/>
    <p:sldId id="308" r:id="rId113"/>
    <p:sldId id="309" r:id="rId114"/>
    <p:sldId id="310" r:id="rId115"/>
    <p:sldId id="311" r:id="rId116"/>
    <p:sldId id="312" r:id="rId117"/>
    <p:sldId id="313" r:id="rId118"/>
    <p:sldId id="314" r:id="rId119"/>
    <p:sldId id="315" r:id="rId120"/>
    <p:sldId id="316" r:id="rId121"/>
    <p:sldId id="317" r:id="rId122"/>
    <p:sldId id="318" r:id="rId123"/>
    <p:sldId id="319" r:id="rId124"/>
    <p:sldId id="320" r:id="rId125"/>
    <p:sldId id="321" r:id="rId126"/>
    <p:sldId id="322" r:id="rId127"/>
    <p:sldId id="336" r:id="rId128"/>
    <p:sldId id="337" r:id="rId129"/>
    <p:sldId id="338" r:id="rId130"/>
    <p:sldId id="339" r:id="rId131"/>
    <p:sldId id="340" r:id="rId132"/>
    <p:sldId id="341" r:id="rId133"/>
    <p:sldId id="342" r:id="rId134"/>
    <p:sldId id="343" r:id="rId135"/>
    <p:sldId id="344" r:id="rId136"/>
    <p:sldId id="345" r:id="rId137"/>
    <p:sldId id="346" r:id="rId138"/>
    <p:sldId id="347" r:id="rId139"/>
    <p:sldId id="348" r:id="rId140"/>
    <p:sldId id="349" r:id="rId141"/>
    <p:sldId id="350" r:id="rId142"/>
    <p:sldId id="351" r:id="rId143"/>
    <p:sldId id="352" r:id="rId144"/>
    <p:sldId id="353" r:id="rId145"/>
    <p:sldId id="354" r:id="rId146"/>
    <p:sldId id="355" r:id="rId147"/>
    <p:sldId id="356" r:id="rId148"/>
    <p:sldId id="357" r:id="rId149"/>
    <p:sldId id="358" r:id="rId150"/>
    <p:sldId id="359" r:id="rId151"/>
    <p:sldId id="360" r:id="rId152"/>
    <p:sldId id="361" r:id="rId153"/>
    <p:sldId id="362" r:id="rId154"/>
    <p:sldId id="363" r:id="rId155"/>
    <p:sldId id="364" r:id="rId156"/>
    <p:sldId id="365" r:id="rId157"/>
    <p:sldId id="366" r:id="rId158"/>
    <p:sldId id="367" r:id="rId159"/>
    <p:sldId id="368" r:id="rId160"/>
    <p:sldId id="369" r:id="rId161"/>
    <p:sldId id="370" r:id="rId162"/>
    <p:sldId id="371" r:id="rId163"/>
    <p:sldId id="372" r:id="rId164"/>
    <p:sldId id="373" r:id="rId165"/>
    <p:sldId id="374" r:id="rId166"/>
    <p:sldId id="375" r:id="rId167"/>
    <p:sldId id="376" r:id="rId168"/>
    <p:sldId id="377" r:id="rId169"/>
    <p:sldId id="378" r:id="rId170"/>
    <p:sldId id="379" r:id="rId171"/>
    <p:sldId id="380" r:id="rId172"/>
    <p:sldId id="382" r:id="rId173"/>
    <p:sldId id="383" r:id="rId174"/>
    <p:sldId id="384" r:id="rId175"/>
    <p:sldId id="385" r:id="rId176"/>
    <p:sldId id="386" r:id="rId177"/>
    <p:sldId id="387" r:id="rId178"/>
    <p:sldId id="388" r:id="rId179"/>
    <p:sldId id="389" r:id="rId180"/>
    <p:sldId id="390" r:id="rId181"/>
    <p:sldId id="391" r:id="rId182"/>
    <p:sldId id="392" r:id="rId183"/>
    <p:sldId id="393" r:id="rId184"/>
    <p:sldId id="394" r:id="rId185"/>
    <p:sldId id="395" r:id="rId186"/>
    <p:sldId id="396" r:id="rId187"/>
    <p:sldId id="397" r:id="rId188"/>
    <p:sldId id="398" r:id="rId189"/>
    <p:sldId id="399" r:id="rId190"/>
    <p:sldId id="400" r:id="rId191"/>
    <p:sldId id="401" r:id="rId192"/>
    <p:sldId id="402" r:id="rId193"/>
    <p:sldId id="403" r:id="rId194"/>
    <p:sldId id="404" r:id="rId195"/>
    <p:sldId id="405" r:id="rId196"/>
    <p:sldId id="406" r:id="rId197"/>
    <p:sldId id="407" r:id="rId198"/>
    <p:sldId id="408" r:id="rId199"/>
    <p:sldId id="409" r:id="rId200"/>
    <p:sldId id="410" r:id="rId201"/>
    <p:sldId id="411" r:id="rId202"/>
    <p:sldId id="412" r:id="rId203"/>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nouela" initials="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FF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p:cViewPr>
        <p:scale>
          <a:sx n="81" d="100"/>
          <a:sy n="81" d="100"/>
        </p:scale>
        <p:origin x="-270" y="-36"/>
      </p:cViewPr>
      <p:guideLst>
        <p:guide orient="horz" pos="2160"/>
        <p:guide pos="3839"/>
      </p:guideLst>
    </p:cSldViewPr>
  </p:slideViewPr>
  <p:outlineViewPr>
    <p:cViewPr>
      <p:scale>
        <a:sx n="33" d="100"/>
        <a:sy n="33" d="100"/>
      </p:scale>
      <p:origin x="0" y="-114576"/>
    </p:cViewPr>
  </p:outlineViewPr>
  <p:notesTextViewPr>
    <p:cViewPr>
      <p:scale>
        <a:sx n="1" d="1"/>
        <a:sy n="1" d="1"/>
      </p:scale>
      <p:origin x="0" y="0"/>
    </p:cViewPr>
  </p:notesTextViewPr>
  <p:notesViewPr>
    <p:cSldViewPr>
      <p:cViewPr varScale="1">
        <p:scale>
          <a:sx n="60" d="100"/>
          <a:sy n="60" d="100"/>
        </p:scale>
        <p:origin x="298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handoutMaster" Target="handoutMasters/handout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commentAuthors" Target="commentAuthors.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theme" Target="theme/theme1.xml"/><Relationship Id="rId190" Type="http://schemas.openxmlformats.org/officeDocument/2006/relationships/slide" Target="slides/slide186.xml"/><Relationship Id="rId204"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tableStyles" Target="tableStyle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11E3D98B-4C74-4B65-9A09-16684E44FBB8}" type="datetime1">
              <a:rPr lang="el-GR" smtClean="0"/>
              <a:t>12/1/2020</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34A4844B-5D5D-4D8E-9E71-6B297DF4019B}" type="slidenum">
              <a:rPr lang="el-GR"/>
              <a:pPr algn="r" rtl="0"/>
              <a:t>‹#›</a:t>
            </a:fld>
            <a:endParaRPr lang="el-GR"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38D7F65E-2B69-4055-99AA-8979E6A306D2}" type="datetime1">
              <a:rPr lang="el-GR" smtClean="0"/>
              <a:pPr/>
              <a:t>12/1/2020</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8DE0FDE7-FE71-46E3-9512-437B13AD5F46}" type="slidenum">
              <a:rPr lang="el-GR" smtClean="0"/>
              <a:pPr/>
              <a:t>‹#›</a:t>
            </a:fld>
            <a:endParaRPr lang="el-GR"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74812" y="1524000"/>
            <a:ext cx="8839201" cy="3200400"/>
          </a:xfrm>
        </p:spPr>
        <p:txBody>
          <a:bodyPr rtlCol="0">
            <a:noAutofit/>
          </a:bodyPr>
          <a:lstStyle>
            <a:lvl1pPr algn="l" rtl="0">
              <a:defRPr sz="5400"/>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hasCustomPrompt="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1988707708"/>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ναλλακτική εικόνα με λεζάντα">
    <p:spTree>
      <p:nvGrpSpPr>
        <p:cNvPr id="1" name=""/>
        <p:cNvGrpSpPr/>
        <p:nvPr/>
      </p:nvGrpSpPr>
      <p:grpSpPr>
        <a:xfrm>
          <a:off x="0" y="0"/>
          <a:ext cx="0" cy="0"/>
          <a:chOff x="0" y="0"/>
          <a:chExt cx="0" cy="0"/>
        </a:xfrm>
      </p:grpSpPr>
      <p:sp>
        <p:nvSpPr>
          <p:cNvPr id="10" name="Ορθογώνιο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11" name="Ορθογώνιο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2" name="Τίτλος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3"/>
          <p:cNvSpPr>
            <a:spLocks noGrp="1"/>
          </p:cNvSpPr>
          <p:nvPr>
            <p:ph type="body" sz="half" idx="2"/>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a:t>Στυλ κειμένου υποδείγματος</a:t>
            </a:r>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dirty="0"/>
              <a:t>Κάντε κλικ στο εικονίδιο για να προσθέσετε εικόνα</a:t>
            </a:r>
          </a:p>
        </p:txBody>
      </p:sp>
      <p:sp>
        <p:nvSpPr>
          <p:cNvPr id="6" name="Σύμβολο κράτησης θέσης υποσέλιδου 5"/>
          <p:cNvSpPr>
            <a:spLocks noGrp="1"/>
          </p:cNvSpPr>
          <p:nvPr>
            <p:ph type="ftr" sz="quarter" idx="11"/>
          </p:nvPr>
        </p:nvSpPr>
        <p:spPr/>
        <p:txBody>
          <a:bodyPr rtlCol="0"/>
          <a:lstStyle>
            <a:lvl1pPr algn="l" rtl="0">
              <a:defRPr sz="1100"/>
            </a:lvl1pPr>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lgn="r" rtl="0">
              <a:defRPr sz="1100"/>
            </a:lvl1pPr>
          </a:lstStyle>
          <a:p>
            <a:fld id="{64E99DB1-942B-4988-9E38-5312882C5236}" type="datetime1">
              <a:rPr lang="el-GR" smtClean="0"/>
              <a:pPr/>
              <a:t>12/1/2020</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lvl1pPr algn="r" rtl="0">
              <a:defRPr sz="1100"/>
            </a:lvl1pPr>
          </a:lstStyle>
          <a:p>
            <a:fld id="{299542E4-2CCF-42F6-9D92-ED568035133D}" type="slidenum">
              <a:rPr lang="el-GR" smtClean="0"/>
              <a:pPr/>
              <a:t>‹#›</a:t>
            </a:fld>
            <a:endParaRPr lang="el-GR" dirty="0"/>
          </a:p>
        </p:txBody>
      </p:sp>
    </p:spTree>
    <p:extLst>
      <p:ext uri="{BB962C8B-B14F-4D97-AF65-F5344CB8AC3E}">
        <p14:creationId xmlns:p14="http://schemas.microsoft.com/office/powerpoint/2010/main" val="2139536954"/>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lvl1pPr algn="l" rtl="0">
              <a:defRPr sz="1100"/>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sz="1100"/>
            </a:lvl1pPr>
          </a:lstStyle>
          <a:p>
            <a:fld id="{3731130D-EA00-404D-A00E-1277EAC0AC9D}" type="datetime1">
              <a:rPr lang="el-GR" smtClean="0"/>
              <a:pPr/>
              <a:t>12/1/2020</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299542E4-2CCF-42F6-9D92-ED568035133D}" type="slidenum">
              <a:rPr lang="el-GR" smtClean="0"/>
              <a:pPr/>
              <a:t>‹#›</a:t>
            </a:fld>
            <a:endParaRPr lang="el-GR" dirty="0"/>
          </a:p>
        </p:txBody>
      </p:sp>
    </p:spTree>
    <p:extLst>
      <p:ext uri="{BB962C8B-B14F-4D97-AF65-F5344CB8AC3E}">
        <p14:creationId xmlns:p14="http://schemas.microsoft.com/office/powerpoint/2010/main" val="214899604"/>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675812" y="685801"/>
            <a:ext cx="1219201" cy="5486400"/>
          </a:xfrm>
        </p:spPr>
        <p:txBody>
          <a:bodyPr vert="eaVert"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1293813" y="685800"/>
            <a:ext cx="8153399" cy="5486400"/>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lvl1pPr algn="l" rtl="0">
              <a:defRPr sz="1100"/>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sz="1100"/>
            </a:lvl1pPr>
          </a:lstStyle>
          <a:p>
            <a:fld id="{69EAEA6E-5138-4C58-B11A-BCBFCE284336}" type="datetime1">
              <a:rPr lang="el-GR" smtClean="0"/>
              <a:pPr/>
              <a:t>12/1/2020</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299542E4-2CCF-42F6-9D92-ED568035133D}" type="slidenum">
              <a:rPr lang="el-GR" smtClean="0"/>
              <a:pPr/>
              <a:t>‹#›</a:t>
            </a:fld>
            <a:endParaRPr lang="el-GR" dirty="0"/>
          </a:p>
        </p:txBody>
      </p:sp>
    </p:spTree>
    <p:extLst>
      <p:ext uri="{BB962C8B-B14F-4D97-AF65-F5344CB8AC3E}">
        <p14:creationId xmlns:p14="http://schemas.microsoft.com/office/powerpoint/2010/main" val="312720211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lvl1pPr algn="l" rtl="0">
              <a:defRPr sz="1100"/>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sz="1100"/>
            </a:lvl1pPr>
          </a:lstStyle>
          <a:p>
            <a:fld id="{94EB98DA-1B2F-42B4-9644-933721FE2356}" type="datetime1">
              <a:rPr lang="el-GR" smtClean="0"/>
              <a:pPr/>
              <a:t>12/1/2020</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299542E4-2CCF-42F6-9D92-ED568035133D}" type="slidenum">
              <a:rPr lang="el-GR" smtClean="0"/>
              <a:pPr/>
              <a:t>‹#›</a:t>
            </a:fld>
            <a:endParaRPr lang="el-GR" dirty="0"/>
          </a:p>
        </p:txBody>
      </p:sp>
    </p:spTree>
    <p:extLst>
      <p:ext uri="{BB962C8B-B14F-4D97-AF65-F5344CB8AC3E}">
        <p14:creationId xmlns:p14="http://schemas.microsoft.com/office/powerpoint/2010/main" val="44008693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a:t>Στυλ κειμένου υποδείγματος</a:t>
            </a:r>
          </a:p>
        </p:txBody>
      </p:sp>
      <p:sp>
        <p:nvSpPr>
          <p:cNvPr id="5" name="Σύμβολο κράτησης θέσης υποσέλιδου 4"/>
          <p:cNvSpPr>
            <a:spLocks noGrp="1"/>
          </p:cNvSpPr>
          <p:nvPr>
            <p:ph type="ftr" sz="quarter" idx="11"/>
          </p:nvPr>
        </p:nvSpPr>
        <p:spPr/>
        <p:txBody>
          <a:bodyPr rtlCol="0"/>
          <a:lstStyle>
            <a:lvl1pPr algn="l" rtl="0">
              <a:defRPr sz="1100"/>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sz="1100"/>
            </a:lvl1pPr>
          </a:lstStyle>
          <a:p>
            <a:fld id="{0B80B855-2A3A-4A96-B72D-B8F9E03EF80B}" type="datetime1">
              <a:rPr lang="el-GR" smtClean="0"/>
              <a:pPr/>
              <a:t>12/1/2020</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299542E4-2CCF-42F6-9D92-ED568035133D}" type="slidenum">
              <a:rPr lang="el-GR" smtClean="0"/>
              <a:pPr/>
              <a:t>‹#›</a:t>
            </a:fld>
            <a:endParaRPr lang="el-GR" dirty="0"/>
          </a:p>
        </p:txBody>
      </p:sp>
    </p:spTree>
    <p:extLst>
      <p:ext uri="{BB962C8B-B14F-4D97-AF65-F5344CB8AC3E}">
        <p14:creationId xmlns:p14="http://schemas.microsoft.com/office/powerpoint/2010/main" val="335788911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υποσέλιδου 5"/>
          <p:cNvSpPr>
            <a:spLocks noGrp="1"/>
          </p:cNvSpPr>
          <p:nvPr>
            <p:ph type="ftr" sz="quarter" idx="11"/>
          </p:nvPr>
        </p:nvSpPr>
        <p:spPr/>
        <p:txBody>
          <a:bodyPr rtlCol="0"/>
          <a:lstStyle>
            <a:lvl1pPr algn="l" rtl="0">
              <a:defRPr sz="1100"/>
            </a:lvl1pPr>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lgn="r" rtl="0">
              <a:defRPr sz="1100"/>
            </a:lvl1pPr>
          </a:lstStyle>
          <a:p>
            <a:fld id="{0D98C8DB-15FC-4AE0-8A27-EF4E2E125511}" type="datetime1">
              <a:rPr lang="el-GR" smtClean="0"/>
              <a:pPr/>
              <a:t>12/1/2020</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lvl1pPr algn="r" rtl="0">
              <a:defRPr sz="1100"/>
            </a:lvl1pPr>
          </a:lstStyle>
          <a:p>
            <a:fld id="{299542E4-2CCF-42F6-9D92-ED568035133D}" type="slidenum">
              <a:rPr lang="el-GR" smtClean="0"/>
              <a:pPr/>
              <a:t>‹#›</a:t>
            </a:fld>
            <a:endParaRPr lang="el-GR" dirty="0"/>
          </a:p>
        </p:txBody>
      </p:sp>
    </p:spTree>
    <p:extLst>
      <p:ext uri="{BB962C8B-B14F-4D97-AF65-F5344CB8AC3E}">
        <p14:creationId xmlns:p14="http://schemas.microsoft.com/office/powerpoint/2010/main" val="141387838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4" name="Σύμβολο κράτησης θέσης περιεχομένου 3"/>
          <p:cNvSpPr>
            <a:spLocks noGrp="1"/>
          </p:cNvSpPr>
          <p:nvPr>
            <p:ph sz="half" idx="2"/>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8" name="Σύμβολο κράτησης θέσης υποσέλιδου 7"/>
          <p:cNvSpPr>
            <a:spLocks noGrp="1"/>
          </p:cNvSpPr>
          <p:nvPr>
            <p:ph type="ftr" sz="quarter" idx="11"/>
          </p:nvPr>
        </p:nvSpPr>
        <p:spPr/>
        <p:txBody>
          <a:bodyPr rtlCol="0"/>
          <a:lstStyle>
            <a:lvl1pPr algn="l" rtl="0">
              <a:defRPr sz="1100"/>
            </a:lvl1pPr>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lgn="r" rtl="0">
              <a:defRPr sz="1100"/>
            </a:lvl1pPr>
          </a:lstStyle>
          <a:p>
            <a:fld id="{E41A7D1D-1E6E-458E-86B8-E8558C74EBBB}" type="datetime1">
              <a:rPr lang="el-GR" smtClean="0"/>
              <a:pPr/>
              <a:t>12/1/2020</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lvl1pPr algn="r" rtl="0">
              <a:defRPr sz="1100"/>
            </a:lvl1pPr>
          </a:lstStyle>
          <a:p>
            <a:fld id="{299542E4-2CCF-42F6-9D92-ED568035133D}" type="slidenum">
              <a:rPr lang="el-GR" smtClean="0"/>
              <a:pPr/>
              <a:t>‹#›</a:t>
            </a:fld>
            <a:endParaRPr lang="el-GR" dirty="0"/>
          </a:p>
        </p:txBody>
      </p:sp>
    </p:spTree>
    <p:extLst>
      <p:ext uri="{BB962C8B-B14F-4D97-AF65-F5344CB8AC3E}">
        <p14:creationId xmlns:p14="http://schemas.microsoft.com/office/powerpoint/2010/main" val="3195692022"/>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4" name="Σύμβολο κράτησης θέσης υποσέλιδου 3"/>
          <p:cNvSpPr>
            <a:spLocks noGrp="1"/>
          </p:cNvSpPr>
          <p:nvPr>
            <p:ph type="ftr" sz="quarter" idx="11"/>
          </p:nvPr>
        </p:nvSpPr>
        <p:spPr/>
        <p:txBody>
          <a:bodyPr rtlCol="0"/>
          <a:lstStyle>
            <a:lvl1pPr algn="l" rtl="0">
              <a:defRPr sz="1100"/>
            </a:lvl1pPr>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lgn="r" rtl="0">
              <a:defRPr sz="1100"/>
            </a:lvl1pPr>
          </a:lstStyle>
          <a:p>
            <a:fld id="{B51AB20E-D089-49F3-A104-D2EBC12A6F15}" type="datetime1">
              <a:rPr lang="el-GR" smtClean="0"/>
              <a:pPr/>
              <a:t>12/1/2020</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lvl1pPr algn="r" rtl="0">
              <a:defRPr sz="1100"/>
            </a:lvl1pPr>
          </a:lstStyle>
          <a:p>
            <a:fld id="{299542E4-2CCF-42F6-9D92-ED568035133D}" type="slidenum">
              <a:rPr lang="el-GR" smtClean="0"/>
              <a:pPr/>
              <a:t>‹#›</a:t>
            </a:fld>
            <a:endParaRPr lang="el-GR" dirty="0"/>
          </a:p>
        </p:txBody>
      </p:sp>
    </p:spTree>
    <p:extLst>
      <p:ext uri="{BB962C8B-B14F-4D97-AF65-F5344CB8AC3E}">
        <p14:creationId xmlns:p14="http://schemas.microsoft.com/office/powerpoint/2010/main" val="102131120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lvl1pPr algn="l" rtl="0">
              <a:defRPr sz="1100"/>
            </a:lvl1pPr>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lgn="r" rtl="0">
              <a:defRPr sz="1100"/>
            </a:lvl1pPr>
          </a:lstStyle>
          <a:p>
            <a:fld id="{F2D1D26D-4002-49C7-80E9-C79C1C3DD9A6}" type="datetime1">
              <a:rPr lang="el-GR" smtClean="0"/>
              <a:pPr/>
              <a:t>12/1/2020</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lvl1pPr algn="r" rtl="0">
              <a:defRPr sz="1100"/>
            </a:lvl1pPr>
          </a:lstStyle>
          <a:p>
            <a:fld id="{299542E4-2CCF-42F6-9D92-ED568035133D}" type="slidenum">
              <a:rPr lang="el-GR" smtClean="0"/>
              <a:pPr/>
              <a:t>‹#›</a:t>
            </a:fld>
            <a:endParaRPr lang="el-GR" dirty="0"/>
          </a:p>
        </p:txBody>
      </p:sp>
    </p:spTree>
    <p:extLst>
      <p:ext uri="{BB962C8B-B14F-4D97-AF65-F5344CB8AC3E}">
        <p14:creationId xmlns:p14="http://schemas.microsoft.com/office/powerpoint/2010/main" val="2536631275"/>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Ορθογώνιο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11" name="Ορθογώνιο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2" name="Τίτλος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a:t>Στυλ κειμένου υποδείγματος</a:t>
            </a:r>
          </a:p>
        </p:txBody>
      </p:sp>
      <p:sp>
        <p:nvSpPr>
          <p:cNvPr id="3" name="Σύμβολο κράτησης θέσης περιεχομένου 2"/>
          <p:cNvSpPr>
            <a:spLocks noGrp="1"/>
          </p:cNvSpPr>
          <p:nvPr>
            <p:ph idx="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υποσέλιδου 5"/>
          <p:cNvSpPr>
            <a:spLocks noGrp="1"/>
          </p:cNvSpPr>
          <p:nvPr>
            <p:ph type="ftr" sz="quarter" idx="11"/>
          </p:nvPr>
        </p:nvSpPr>
        <p:spPr/>
        <p:txBody>
          <a:bodyPr rtlCol="0"/>
          <a:lstStyle>
            <a:lvl1pPr algn="l" rtl="0">
              <a:defRPr sz="1100"/>
            </a:lvl1pPr>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lgn="r" rtl="0">
              <a:defRPr sz="1100"/>
            </a:lvl1pPr>
          </a:lstStyle>
          <a:p>
            <a:fld id="{BA529F3A-AC0D-476D-8927-63D67DFFB794}" type="datetime1">
              <a:rPr lang="el-GR" smtClean="0"/>
              <a:pPr/>
              <a:t>12/1/2020</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lvl1pPr algn="r" rtl="0">
              <a:defRPr sz="1100"/>
            </a:lvl1pPr>
          </a:lstStyle>
          <a:p>
            <a:fld id="{299542E4-2CCF-42F6-9D92-ED568035133D}" type="slidenum">
              <a:rPr lang="el-GR" smtClean="0"/>
              <a:pPr/>
              <a:t>‹#›</a:t>
            </a:fld>
            <a:endParaRPr lang="el-GR" dirty="0"/>
          </a:p>
        </p:txBody>
      </p:sp>
    </p:spTree>
    <p:extLst>
      <p:ext uri="{BB962C8B-B14F-4D97-AF65-F5344CB8AC3E}">
        <p14:creationId xmlns:p14="http://schemas.microsoft.com/office/powerpoint/2010/main" val="1219575847"/>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2" name="Ορθογώνιο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13" name="Ορθογώνιο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2" name="Τίτλος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a:t>Στυλ κειμένου υποδείγματος</a:t>
            </a:r>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dirty="0"/>
              <a:t>Κάντε κλικ στο εικονίδιο για να προσθέσετε εικόνα</a:t>
            </a:r>
          </a:p>
        </p:txBody>
      </p:sp>
      <p:sp>
        <p:nvSpPr>
          <p:cNvPr id="6" name="Σύμβολο κράτησης θέσης υποσέλιδου 5"/>
          <p:cNvSpPr>
            <a:spLocks noGrp="1"/>
          </p:cNvSpPr>
          <p:nvPr>
            <p:ph type="ftr" sz="quarter" idx="11"/>
          </p:nvPr>
        </p:nvSpPr>
        <p:spPr/>
        <p:txBody>
          <a:bodyPr rtlCol="0"/>
          <a:lstStyle>
            <a:lvl1pPr algn="l" rtl="0">
              <a:defRPr sz="1100"/>
            </a:lvl1pPr>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lgn="r" rtl="0">
              <a:defRPr sz="1100"/>
            </a:lvl1pPr>
          </a:lstStyle>
          <a:p>
            <a:fld id="{C73DC947-9CD0-444C-A5AF-63CB7A113CE9}" type="datetime1">
              <a:rPr lang="el-GR" smtClean="0"/>
              <a:pPr/>
              <a:t>12/1/2020</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lvl1pPr algn="r" rtl="0">
              <a:defRPr sz="1100"/>
            </a:lvl1pPr>
          </a:lstStyle>
          <a:p>
            <a:fld id="{299542E4-2CCF-42F6-9D92-ED568035133D}" type="slidenum">
              <a:rPr lang="el-GR" smtClean="0"/>
              <a:pPr/>
              <a:t>‹#›</a:t>
            </a:fld>
            <a:endParaRPr lang="el-GR" dirty="0"/>
          </a:p>
        </p:txBody>
      </p:sp>
    </p:spTree>
    <p:extLst>
      <p:ext uri="{BB962C8B-B14F-4D97-AF65-F5344CB8AC3E}">
        <p14:creationId xmlns:p14="http://schemas.microsoft.com/office/powerpoint/2010/main" val="3971934091"/>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E73AA415-5AA1-49F7-BA94-42D8A8F9BBDB}" type="datetime1">
              <a:rPr lang="el-GR" smtClean="0"/>
              <a:pPr/>
              <a:t>12/1/2020</a:t>
            </a:fld>
            <a:endParaRPr lang="el-GR" dirty="0"/>
          </a:p>
        </p:txBody>
      </p:sp>
      <p:sp>
        <p:nvSpPr>
          <p:cNvPr id="6" name="Σύμβολο κράτησης θέσης αριθμού διαφάνειας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99542E4-2CCF-42F6-9D92-ED568035133D}" type="slidenum">
              <a:rPr lang="el-GR" smtClean="0"/>
              <a:pPr/>
              <a:t>‹#›</a:t>
            </a:fld>
            <a:endParaRPr lang="el-GR"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p:transition spd="slow">
    <p:cover/>
  </p:transition>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mikrosapoplous.gr/iliada/BIBLIO_12_141_328.htm#_edn2"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74812" y="1524000"/>
            <a:ext cx="8839201" cy="3200400"/>
          </a:xfrm>
        </p:spPr>
        <p:txBody>
          <a:bodyPr rtlCol="0"/>
          <a:lstStyle/>
          <a:p>
            <a:pPr>
              <a:lnSpc>
                <a:spcPct val="100000"/>
              </a:lnSpc>
            </a:pPr>
            <a:r>
              <a:rPr lang="en-US" sz="5398" dirty="0">
                <a:solidFill>
                  <a:schemeClr val="bg2"/>
                </a:solidFill>
                <a:cs typeface="Times New Roman" panose="02020603050405020304" pitchFamily="18" charset="0"/>
              </a:rPr>
              <a:t>The Tradition of</a:t>
            </a:r>
            <a:br>
              <a:rPr lang="en-US" sz="5398" dirty="0">
                <a:solidFill>
                  <a:schemeClr val="bg2"/>
                </a:solidFill>
                <a:cs typeface="Times New Roman" panose="02020603050405020304" pitchFamily="18" charset="0"/>
              </a:rPr>
            </a:br>
            <a:r>
              <a:rPr lang="en-US" sz="5398" dirty="0">
                <a:solidFill>
                  <a:schemeClr val="bg2"/>
                </a:solidFill>
                <a:cs typeface="Times New Roman" panose="02020603050405020304" pitchFamily="18" charset="0"/>
              </a:rPr>
              <a:t>the Trojan War in Homer</a:t>
            </a:r>
            <a:br>
              <a:rPr lang="en-US" sz="5398" dirty="0">
                <a:solidFill>
                  <a:schemeClr val="bg2"/>
                </a:solidFill>
                <a:cs typeface="Times New Roman" panose="02020603050405020304" pitchFamily="18" charset="0"/>
              </a:rPr>
            </a:br>
            <a:r>
              <a:rPr lang="en-US" sz="5398" dirty="0">
                <a:solidFill>
                  <a:schemeClr val="bg2"/>
                </a:solidFill>
                <a:cs typeface="Times New Roman" panose="02020603050405020304" pitchFamily="18" charset="0"/>
              </a:rPr>
              <a:t>and the Epic Cycle</a:t>
            </a:r>
            <a:endParaRPr lang="el-GR" dirty="0">
              <a:solidFill>
                <a:schemeClr val="bg2"/>
              </a:solidFill>
            </a:endParaRPr>
          </a:p>
        </p:txBody>
      </p:sp>
      <p:sp>
        <p:nvSpPr>
          <p:cNvPr id="3" name="Υπότιτλος 2"/>
          <p:cNvSpPr>
            <a:spLocks noGrp="1"/>
          </p:cNvSpPr>
          <p:nvPr>
            <p:ph type="subTitle" idx="1"/>
          </p:nvPr>
        </p:nvSpPr>
        <p:spPr>
          <a:xfrm>
            <a:off x="1674813" y="4876800"/>
            <a:ext cx="7162799" cy="990600"/>
          </a:xfrm>
        </p:spPr>
        <p:txBody>
          <a:bodyPr rtlCol="0">
            <a:normAutofit/>
          </a:bodyPr>
          <a:lstStyle/>
          <a:p>
            <a:r>
              <a:rPr lang="el-GR" cap="none" dirty="0">
                <a:solidFill>
                  <a:schemeClr val="tx1"/>
                </a:solidFill>
                <a:cs typeface="Times New Roman" panose="02020603050405020304" pitchFamily="18" charset="0"/>
              </a:rPr>
              <a:t>Συγγραφέας: </a:t>
            </a:r>
            <a:r>
              <a:rPr lang="en-US" cap="none" dirty="0">
                <a:solidFill>
                  <a:schemeClr val="tx1"/>
                </a:solidFill>
                <a:cs typeface="Times New Roman" panose="02020603050405020304" pitchFamily="18" charset="0"/>
              </a:rPr>
              <a:t>Jonathan S. Burgess</a:t>
            </a:r>
            <a:endParaRPr lang="el-GR" cap="none" dirty="0">
              <a:solidFill>
                <a:schemeClr val="tx1"/>
              </a:solidFill>
              <a:cs typeface="Times New Roman" panose="02020603050405020304" pitchFamily="18" charset="0"/>
            </a:endParaRPr>
          </a:p>
        </p:txBody>
      </p:sp>
      <p:pic>
        <p:nvPicPr>
          <p:cNvPr id="4" name="Εικόνα 3">
            <a:extLst>
              <a:ext uri="{FF2B5EF4-FFF2-40B4-BE49-F238E27FC236}">
                <a16:creationId xmlns:a16="http://schemas.microsoft.com/office/drawing/2014/main" xmlns="" id="{DB442F56-B6EE-4407-BD41-C52F7301D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3"/>
            <a:ext cx="3192942" cy="1158780"/>
          </a:xfrm>
          <a:prstGeom prst="rect">
            <a:avLst/>
          </a:prstGeom>
        </p:spPr>
      </p:pic>
    </p:spTree>
    <p:extLst>
      <p:ext uri="{BB962C8B-B14F-4D97-AF65-F5344CB8AC3E}">
        <p14:creationId xmlns:p14="http://schemas.microsoft.com/office/powerpoint/2010/main" val="36008201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8D77732-3660-4957-8E17-08D8E27E8B48}"/>
              </a:ext>
            </a:extLst>
          </p:cNvPr>
          <p:cNvSpPr>
            <a:spLocks noGrp="1"/>
          </p:cNvSpPr>
          <p:nvPr>
            <p:ph type="title"/>
          </p:nvPr>
        </p:nvSpPr>
        <p:spPr/>
        <p:txBody>
          <a:bodyPr>
            <a:noAutofit/>
          </a:bodyPr>
          <a:lstStyle/>
          <a:p>
            <a:pPr algn="ctr">
              <a:lnSpc>
                <a:spcPct val="150000"/>
              </a:lnSpc>
            </a:pPr>
            <a:r>
              <a:rPr lang="el-GR" sz="2400" dirty="0">
                <a:solidFill>
                  <a:schemeClr val="bg2"/>
                </a:solidFill>
              </a:rPr>
              <a:t>Σε ποιο βαθμό μπορούμε να πούμε με βεβαιότητα ότι η </a:t>
            </a:r>
            <a:r>
              <a:rPr lang="el-GR" sz="2400" i="1" dirty="0" err="1">
                <a:solidFill>
                  <a:schemeClr val="bg2"/>
                </a:solidFill>
              </a:rPr>
              <a:t>Ιλιάδα</a:t>
            </a:r>
            <a:r>
              <a:rPr lang="el-GR" sz="2400" dirty="0">
                <a:solidFill>
                  <a:schemeClr val="bg2"/>
                </a:solidFill>
              </a:rPr>
              <a:t> και η </a:t>
            </a:r>
            <a:r>
              <a:rPr lang="el-GR" sz="2400" i="1" dirty="0">
                <a:solidFill>
                  <a:schemeClr val="bg2"/>
                </a:solidFill>
              </a:rPr>
              <a:t>Οδύσσεια</a:t>
            </a:r>
            <a:r>
              <a:rPr lang="el-GR" sz="2400" dirty="0">
                <a:solidFill>
                  <a:schemeClr val="bg2"/>
                </a:solidFill>
              </a:rPr>
              <a:t> έχουν επηρεάσει την πρώιμη ελληνική λογοτεχνία;</a:t>
            </a:r>
            <a:endParaRPr lang="en-GB" sz="2400" dirty="0">
              <a:solidFill>
                <a:schemeClr val="bg2"/>
              </a:solidFill>
            </a:endParaRPr>
          </a:p>
        </p:txBody>
      </p:sp>
      <p:sp>
        <p:nvSpPr>
          <p:cNvPr id="3" name="Θέση περιεχομένου 2">
            <a:extLst>
              <a:ext uri="{FF2B5EF4-FFF2-40B4-BE49-F238E27FC236}">
                <a16:creationId xmlns:a16="http://schemas.microsoft.com/office/drawing/2014/main" xmlns="" id="{204B36D5-6519-4D9B-8290-649136FC887C}"/>
              </a:ext>
            </a:extLst>
          </p:cNvPr>
          <p:cNvSpPr>
            <a:spLocks noGrp="1"/>
          </p:cNvSpPr>
          <p:nvPr>
            <p:ph idx="1"/>
          </p:nvPr>
        </p:nvSpPr>
        <p:spPr>
          <a:xfrm>
            <a:off x="1293814" y="1828800"/>
            <a:ext cx="9601200" cy="4840560"/>
          </a:xfrm>
        </p:spPr>
        <p:txBody>
          <a:bodyPr>
            <a:normAutofit fontScale="92500" lnSpcReduction="10000"/>
          </a:bodyPr>
          <a:lstStyle/>
          <a:p>
            <a:pPr algn="just">
              <a:lnSpc>
                <a:spcPct val="150000"/>
              </a:lnSpc>
            </a:pPr>
            <a:r>
              <a:rPr lang="en-US" b="1" dirty="0">
                <a:solidFill>
                  <a:schemeClr val="accent3">
                    <a:lumMod val="75000"/>
                  </a:schemeClr>
                </a:solidFill>
                <a:latin typeface="Times New Roman" panose="02020603050405020304" pitchFamily="18" charset="0"/>
                <a:cs typeface="Times New Roman" panose="02020603050405020304" pitchFamily="18" charset="0"/>
              </a:rPr>
              <a:t>Fowler</a:t>
            </a:r>
            <a:r>
              <a:rPr lang="en-US" dirty="0">
                <a:latin typeface="Times New Roman" panose="02020603050405020304" pitchFamily="18" charset="0"/>
                <a:cs typeface="Times New Roman" panose="02020603050405020304" pitchFamily="18" charset="0"/>
              </a:rPr>
              <a:t>: </a:t>
            </a:r>
            <a:r>
              <a:rPr lang="el-GR" dirty="0">
                <a:cs typeface="Times New Roman" pitchFamily="18" charset="0"/>
              </a:rPr>
              <a:t>λίγα αποσπάσματα του 7</a:t>
            </a:r>
            <a:r>
              <a:rPr lang="el-GR" baseline="30000" dirty="0">
                <a:cs typeface="Times New Roman" pitchFamily="18" charset="0"/>
              </a:rPr>
              <a:t>ου</a:t>
            </a:r>
            <a:r>
              <a:rPr lang="el-GR" dirty="0">
                <a:cs typeface="Times New Roman" pitchFamily="18" charset="0"/>
              </a:rPr>
              <a:t> αι. π.Χ. </a:t>
            </a:r>
            <a:r>
              <a:rPr lang="el-GR" dirty="0">
                <a:cs typeface="Times New Roman"/>
                <a:sym typeface="Wingdings" panose="05000000000000000000" pitchFamily="2" charset="2"/>
              </a:rPr>
              <a:t></a:t>
            </a:r>
            <a:r>
              <a:rPr lang="el-GR" dirty="0">
                <a:cs typeface="Times New Roman"/>
              </a:rPr>
              <a:t> ασαφής η απήχηση που είχε η </a:t>
            </a:r>
            <a:r>
              <a:rPr lang="el-GR" i="1" dirty="0" err="1">
                <a:cs typeface="Times New Roman"/>
              </a:rPr>
              <a:t>Ιλιάδα</a:t>
            </a:r>
            <a:r>
              <a:rPr lang="el-GR" dirty="0">
                <a:cs typeface="Times New Roman"/>
              </a:rPr>
              <a:t>. </a:t>
            </a:r>
          </a:p>
          <a:p>
            <a:pPr algn="just">
              <a:lnSpc>
                <a:spcPct val="150000"/>
              </a:lnSpc>
            </a:pPr>
            <a:r>
              <a:rPr lang="en-US" dirty="0">
                <a:solidFill>
                  <a:schemeClr val="accent3">
                    <a:lumMod val="75000"/>
                  </a:schemeClr>
                </a:solidFill>
                <a:latin typeface="Times New Roman" panose="02020603050405020304" pitchFamily="18" charset="0"/>
                <a:cs typeface="Times New Roman" panose="02020603050405020304" pitchFamily="18" charset="0"/>
              </a:rPr>
              <a:t>West</a:t>
            </a:r>
            <a:r>
              <a:rPr lang="en-US" dirty="0">
                <a:latin typeface="Times New Roman" panose="02020603050405020304" pitchFamily="18" charset="0"/>
                <a:cs typeface="Times New Roman" panose="02020603050405020304" pitchFamily="18" charset="0"/>
              </a:rPr>
              <a:t>: </a:t>
            </a:r>
            <a:r>
              <a:rPr lang="el-GR" dirty="0">
                <a:cs typeface="Times New Roman"/>
              </a:rPr>
              <a:t>υποστηρίζει ότι η πρώτη βέβαιη επιρροή από την </a:t>
            </a:r>
            <a:r>
              <a:rPr lang="el-GR" i="1" dirty="0" err="1">
                <a:cs typeface="Times New Roman"/>
              </a:rPr>
              <a:t>Ιλιάδα</a:t>
            </a:r>
            <a:r>
              <a:rPr lang="el-GR" dirty="0">
                <a:cs typeface="Times New Roman"/>
              </a:rPr>
              <a:t> είναι του Αλκαίου </a:t>
            </a:r>
            <a:r>
              <a:rPr lang="el-GR" dirty="0">
                <a:cs typeface="Times New Roman"/>
                <a:sym typeface="Wingdings" panose="05000000000000000000" pitchFamily="2" charset="2"/>
              </a:rPr>
              <a:t> Ο Αχιλλέας που καλεί τη Θέτιδα και η διαμεσολάβηση του Δία. Ωστόσο, και αυτή η θέση είναι αμφισβητήσιμη.</a:t>
            </a:r>
          </a:p>
          <a:p>
            <a:pPr algn="just">
              <a:lnSpc>
                <a:spcPct val="150000"/>
              </a:lnSpc>
            </a:pPr>
            <a:r>
              <a:rPr lang="en-US"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Burgess</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cs typeface="Times New Roman"/>
                <a:sym typeface="Wingdings" panose="05000000000000000000" pitchFamily="2" charset="2"/>
              </a:rPr>
              <a:t>Ένα απόσπασμα που προέρχεται από τη Σαπφώ  πιθανή επιρροή από </a:t>
            </a:r>
            <a:r>
              <a:rPr lang="el-GR" i="1" dirty="0" err="1">
                <a:cs typeface="Times New Roman"/>
                <a:sym typeface="Wingdings" panose="05000000000000000000" pitchFamily="2" charset="2"/>
              </a:rPr>
              <a:t>Ιλιάδα</a:t>
            </a:r>
            <a:r>
              <a:rPr lang="el-GR" i="1" dirty="0">
                <a:cs typeface="Times New Roman"/>
                <a:sym typeface="Wingdings" panose="05000000000000000000" pitchFamily="2" charset="2"/>
              </a:rPr>
              <a:t> </a:t>
            </a:r>
            <a:r>
              <a:rPr lang="el-GR" dirty="0">
                <a:cs typeface="Times New Roman"/>
                <a:sym typeface="Wingdings" panose="05000000000000000000" pitchFamily="2" charset="2"/>
              </a:rPr>
              <a:t></a:t>
            </a:r>
            <a:r>
              <a:rPr lang="el-GR" i="1" dirty="0">
                <a:cs typeface="Times New Roman"/>
                <a:sym typeface="Wingdings" panose="05000000000000000000" pitchFamily="2" charset="2"/>
              </a:rPr>
              <a:t> </a:t>
            </a:r>
            <a:r>
              <a:rPr lang="el-GR" dirty="0">
                <a:highlight>
                  <a:srgbClr val="800080"/>
                </a:highlight>
                <a:cs typeface="Times New Roman"/>
                <a:sym typeface="Wingdings" panose="05000000000000000000" pitchFamily="2" charset="2"/>
              </a:rPr>
              <a:t>αφορά το τραγούδι των Τρώων για την άφιξη της Ανδρομάχης και του Έκτορα στην πόλη</a:t>
            </a:r>
            <a:r>
              <a:rPr lang="el-GR" dirty="0">
                <a:cs typeface="Times New Roman"/>
                <a:sym typeface="Wingdings" panose="05000000000000000000" pitchFamily="2" charset="2"/>
              </a:rPr>
              <a:t>. Το τραγούδι συνδέεται με την </a:t>
            </a:r>
            <a:r>
              <a:rPr lang="el-GR" i="1" dirty="0" err="1">
                <a:cs typeface="Times New Roman"/>
                <a:sym typeface="Wingdings" panose="05000000000000000000" pitchFamily="2" charset="2"/>
              </a:rPr>
              <a:t>Ιλιάδα</a:t>
            </a:r>
            <a:r>
              <a:rPr lang="el-GR" dirty="0">
                <a:cs typeface="Times New Roman"/>
                <a:sym typeface="Wingdings" panose="05000000000000000000" pitchFamily="2" charset="2"/>
              </a:rPr>
              <a:t> και τον θρήνο για τον Έκτορα.</a:t>
            </a:r>
            <a:endParaRPr lang="en-GB" dirty="0"/>
          </a:p>
        </p:txBody>
      </p:sp>
    </p:spTree>
    <p:extLst>
      <p:ext uri="{BB962C8B-B14F-4D97-AF65-F5344CB8AC3E}">
        <p14:creationId xmlns:p14="http://schemas.microsoft.com/office/powerpoint/2010/main" val="1319034606"/>
      </p:ext>
    </p:extLst>
  </p:cSld>
  <p:clrMapOvr>
    <a:masterClrMapping/>
  </p:clrMapOvr>
  <p:transition spd="slow">
    <p:cove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C6C46DF-2524-4A0D-80FF-C69419D291C3}"/>
              </a:ext>
            </a:extLst>
          </p:cNvPr>
          <p:cNvSpPr>
            <a:spLocks noGrp="1"/>
          </p:cNvSpPr>
          <p:nvPr>
            <p:ph idx="1"/>
          </p:nvPr>
        </p:nvSpPr>
        <p:spPr/>
        <p:txBody>
          <a:bodyPr>
            <a:normAutofit fontScale="925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Αρκετά ποιήματα επεκτάθηκαν περισσότερο από τα όρια που είχε θέσει ο </a:t>
            </a:r>
            <a:r>
              <a:rPr lang="el-GR" b="1" dirty="0" err="1">
                <a:latin typeface="Times New Roman" panose="02020603050405020304" pitchFamily="18" charset="0"/>
                <a:cs typeface="Times New Roman" panose="02020603050405020304" pitchFamily="18" charset="0"/>
              </a:rPr>
              <a:t>Πρόκλος</a:t>
            </a:r>
            <a:r>
              <a:rPr lang="el-GR" dirty="0">
                <a:latin typeface="Times New Roman" panose="02020603050405020304" pitchFamily="18" charset="0"/>
                <a:cs typeface="Times New Roman" panose="02020603050405020304" pitchFamily="18" charset="0"/>
              </a:rPr>
              <a:t>, όπως 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και η </a:t>
            </a:r>
            <a:r>
              <a:rPr lang="el-GR" i="1" dirty="0">
                <a:latin typeface="Times New Roman" panose="02020603050405020304" pitchFamily="18" charset="0"/>
                <a:cs typeface="Times New Roman" panose="02020603050405020304" pitchFamily="18" charset="0"/>
              </a:rPr>
              <a:t>Μικρά </a:t>
            </a:r>
            <a:r>
              <a:rPr lang="el-GR" i="1" dirty="0" err="1">
                <a:latin typeface="Times New Roman" panose="02020603050405020304" pitchFamily="18" charset="0"/>
                <a:cs typeface="Times New Roman" panose="02020603050405020304" pitchFamily="18" charset="0"/>
              </a:rPr>
              <a:t>Ιλιάς</a:t>
            </a:r>
            <a:r>
              <a:rPr lang="el-GR" dirty="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b="1" dirty="0">
                <a:solidFill>
                  <a:schemeClr val="accent3">
                    <a:lumMod val="75000"/>
                  </a:schemeClr>
                </a:solidFill>
                <a:latin typeface="Times New Roman" panose="02020603050405020304" pitchFamily="18" charset="0"/>
                <a:cs typeface="Times New Roman" panose="02020603050405020304" pitchFamily="18" charset="0"/>
              </a:rPr>
              <a:t>Αριστοτέλης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a:latin typeface="Times New Roman" panose="02020603050405020304" pitchFamily="18" charset="0"/>
                <a:cs typeface="Times New Roman" panose="02020603050405020304" pitchFamily="18" charset="0"/>
                <a:sym typeface="Wingdings" panose="05000000000000000000" pitchFamily="2" charset="2"/>
              </a:rPr>
              <a:t>Ποιητική</a:t>
            </a:r>
            <a:r>
              <a:rPr lang="el-GR" dirty="0">
                <a:latin typeface="Times New Roman" panose="02020603050405020304" pitchFamily="18" charset="0"/>
                <a:cs typeface="Times New Roman" panose="02020603050405020304" pitchFamily="18" charset="0"/>
                <a:sym typeface="Wingdings" panose="05000000000000000000" pitchFamily="2" charset="2"/>
              </a:rPr>
              <a:t>  Τα 2 ποιήματα αφηγούνταν ολόκληρο τον πόλεμο  τα χαρακτηρίζει </a:t>
            </a:r>
            <a:r>
              <a:rPr lang="el-GR" i="1" dirty="0" err="1">
                <a:latin typeface="Times New Roman" panose="02020603050405020304" pitchFamily="18" charset="0"/>
                <a:cs typeface="Times New Roman" panose="02020603050405020304" pitchFamily="18" charset="0"/>
                <a:sym typeface="Wingdings" panose="05000000000000000000" pitchFamily="2" charset="2"/>
              </a:rPr>
              <a:t>πρᾶξις</a:t>
            </a:r>
            <a:r>
              <a:rPr lang="el-GR" dirty="0">
                <a:latin typeface="Times New Roman" panose="02020603050405020304" pitchFamily="18" charset="0"/>
                <a:cs typeface="Times New Roman" panose="02020603050405020304" pitchFamily="18" charset="0"/>
                <a:sym typeface="Wingdings" panose="05000000000000000000" pitchFamily="2" charset="2"/>
              </a:rPr>
              <a:t> πολλών επεισοδίων</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Young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sz="2099"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Αριστοτέλης</a:t>
            </a:r>
            <a:r>
              <a:rPr lang="el-GR" dirty="0">
                <a:latin typeface="Times New Roman" panose="02020603050405020304" pitchFamily="18" charset="0"/>
                <a:cs typeface="Times New Roman" panose="02020603050405020304" pitchFamily="18" charset="0"/>
                <a:sym typeface="Wingdings" panose="05000000000000000000" pitchFamily="2" charset="2"/>
              </a:rPr>
              <a:t>  πιστώνει στον επικό ποιητή πολλούς μύθους και το δικαίωμα να συνθέσει ογκωδέστατα έργα σαν σύνολο με χρονολογική σειρά  δεν ισχύει για τον Όμηρο και 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i="1"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sym typeface="Wingdings" panose="05000000000000000000" pitchFamily="2" charset="2"/>
              </a:rPr>
              <a:t>δεν ισχύει δηλαδή ότι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είναι πολλά επεισόδια σε ένα σύνολο με χρονολογική σειρά</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marL="0" indent="0" algn="just">
              <a:lnSpc>
                <a:spcPct val="150000"/>
              </a:lnSpc>
              <a:buNone/>
            </a:pP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FE018EBA-7EC1-4C69-BCB1-8A1D81689D4F}"/>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err="1">
                <a:solidFill>
                  <a:schemeClr val="bg2"/>
                </a:solidFill>
                <a:latin typeface="+mn-lt"/>
                <a:cs typeface="Times New Roman" panose="02020603050405020304" pitchFamily="18" charset="0"/>
              </a:rPr>
              <a:t>Πρόκλος</a:t>
            </a:r>
            <a:r>
              <a:rPr lang="el-GR" sz="4799" dirty="0">
                <a:solidFill>
                  <a:schemeClr val="bg2"/>
                </a:solidFill>
                <a:latin typeface="+mn-lt"/>
                <a:cs typeface="Times New Roman" panose="02020603050405020304" pitchFamily="18" charset="0"/>
              </a:rPr>
              <a:t> </a:t>
            </a:r>
            <a:r>
              <a:rPr lang="en-US" sz="4799" dirty="0">
                <a:solidFill>
                  <a:schemeClr val="bg2"/>
                </a:solidFill>
                <a:latin typeface="+mn-lt"/>
                <a:cs typeface="Times New Roman" panose="02020603050405020304" pitchFamily="18" charset="0"/>
              </a:rPr>
              <a:t>vs </a:t>
            </a:r>
            <a:r>
              <a:rPr lang="el-GR" sz="4799" dirty="0">
                <a:solidFill>
                  <a:schemeClr val="bg2"/>
                </a:solidFill>
                <a:latin typeface="+mn-lt"/>
                <a:cs typeface="Times New Roman" panose="02020603050405020304" pitchFamily="18" charset="0"/>
              </a:rPr>
              <a:t>Αριστοτέλης</a:t>
            </a:r>
          </a:p>
        </p:txBody>
      </p:sp>
    </p:spTree>
    <p:extLst>
      <p:ext uri="{BB962C8B-B14F-4D97-AF65-F5344CB8AC3E}">
        <p14:creationId xmlns:p14="http://schemas.microsoft.com/office/powerpoint/2010/main" val="15152325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DCD59B4-34C2-474D-A2D9-2E6641456F8B}"/>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Πουθενά δεν αναφέρει ο</a:t>
            </a:r>
            <a:r>
              <a:rPr lang="el-GR" b="1"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Young</a:t>
            </a:r>
            <a:r>
              <a:rPr lang="en-US" b="1"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ότι τα ποιήματα του Επικού Κύκλου αφηγούνται την ιστορία ολόκληρου του πολέμου, όπως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i="1"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Έχει, όμως, ερμηνεύσει τον Αριστοτέλη σωστά ότι αναφέρεται σε επικούς ποιητές που συνθέτουν έργα για ολόκληρο τον πόλεμο.</a:t>
            </a:r>
            <a:endParaRPr lang="el-GR"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Επομένως, είναι τυχαία η αναφορά στα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και τη </a:t>
            </a:r>
            <a:r>
              <a:rPr lang="el-GR" i="1" dirty="0">
                <a:latin typeface="Times New Roman" panose="02020603050405020304" pitchFamily="18" charset="0"/>
                <a:cs typeface="Times New Roman" panose="02020603050405020304" pitchFamily="18" charset="0"/>
              </a:rPr>
              <a:t>Μικρά</a:t>
            </a:r>
            <a:r>
              <a:rPr lang="el-GR"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Ιλιάς</a:t>
            </a:r>
            <a:r>
              <a:rPr lang="el-GR" dirty="0">
                <a:latin typeface="Times New Roman" panose="02020603050405020304" pitchFamily="18" charset="0"/>
                <a:cs typeface="Times New Roman" panose="02020603050405020304" pitchFamily="18" charset="0"/>
              </a:rPr>
              <a:t> από τον Αριστοτέλη. Στόχος του φιλοσόφου είναι η αναφορά στον επικό ποιητή και το υλικό που έχει στην κατοχή του, ώστε μπορεί αν συνθέσει ογκωδέστατα έργα.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a:solidFill>
                  <a:schemeClr val="accent3"/>
                </a:solidFill>
                <a:latin typeface="Times New Roman" panose="02020603050405020304" pitchFamily="18" charset="0"/>
                <a:cs typeface="Times New Roman" panose="02020603050405020304" pitchFamily="18" charset="0"/>
              </a:rPr>
              <a:t>Heath</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υιοθετεί την άποψη του Αριστοτέλη για την ύπαρξη πράξεων πολλών μικρών μερών ενοποιημένων σε ένα θέμα. Δεν υποπτεύεται ότι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και </a:t>
            </a:r>
            <a:r>
              <a:rPr lang="el-GR" i="1" dirty="0">
                <a:latin typeface="Times New Roman" panose="02020603050405020304" pitchFamily="18" charset="0"/>
                <a:cs typeface="Times New Roman" panose="02020603050405020304" pitchFamily="18" charset="0"/>
              </a:rPr>
              <a:t>Μικρά</a:t>
            </a:r>
            <a:r>
              <a:rPr lang="el-GR"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Ιλιάς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αναφέρονται σε ολόκληρο τον πόλεμο.</a:t>
            </a:r>
            <a:endParaRPr lang="el-GR" dirty="0">
              <a:latin typeface="Times New Roman" panose="02020603050405020304" pitchFamily="18" charset="0"/>
              <a:cs typeface="Times New Roman" panose="02020603050405020304" pitchFamily="18" charset="0"/>
            </a:endParaRPr>
          </a:p>
        </p:txBody>
      </p:sp>
      <p:sp>
        <p:nvSpPr>
          <p:cNvPr id="5" name="Τίτλος 1">
            <a:extLst>
              <a:ext uri="{FF2B5EF4-FFF2-40B4-BE49-F238E27FC236}">
                <a16:creationId xmlns:a16="http://schemas.microsoft.com/office/drawing/2014/main" xmlns="" id="{448F0130-56E1-4BB8-9F74-79A92D06DB9A}"/>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err="1">
                <a:solidFill>
                  <a:schemeClr val="bg2"/>
                </a:solidFill>
                <a:latin typeface="+mn-lt"/>
                <a:cs typeface="Times New Roman" panose="02020603050405020304" pitchFamily="18" charset="0"/>
              </a:rPr>
              <a:t>Πρόκλος</a:t>
            </a:r>
            <a:r>
              <a:rPr lang="el-GR" sz="4799" dirty="0">
                <a:solidFill>
                  <a:schemeClr val="bg2"/>
                </a:solidFill>
                <a:latin typeface="+mn-lt"/>
                <a:cs typeface="Times New Roman" panose="02020603050405020304" pitchFamily="18" charset="0"/>
              </a:rPr>
              <a:t> </a:t>
            </a:r>
            <a:r>
              <a:rPr lang="en-US" sz="4799" dirty="0">
                <a:solidFill>
                  <a:schemeClr val="bg2"/>
                </a:solidFill>
                <a:latin typeface="+mn-lt"/>
                <a:cs typeface="Times New Roman" panose="02020603050405020304" pitchFamily="18" charset="0"/>
              </a:rPr>
              <a:t>vs </a:t>
            </a:r>
            <a:r>
              <a:rPr lang="el-GR" sz="4799" dirty="0">
                <a:solidFill>
                  <a:schemeClr val="bg2"/>
                </a:solidFill>
                <a:latin typeface="+mn-lt"/>
                <a:cs typeface="Times New Roman" panose="02020603050405020304" pitchFamily="18" charset="0"/>
              </a:rPr>
              <a:t>Αριστοτέλης</a:t>
            </a:r>
          </a:p>
        </p:txBody>
      </p:sp>
    </p:spTree>
    <p:extLst>
      <p:ext uri="{BB962C8B-B14F-4D97-AF65-F5344CB8AC3E}">
        <p14:creationId xmlns:p14="http://schemas.microsoft.com/office/powerpoint/2010/main" val="1978926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7EACB63-3D2C-4327-A291-B35673417FE7}"/>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προ-ομηρική παράδοση δεν αποτελούνταν από μακρά ποιήματα με την περιγραφή ολόκληρου του πολέμου. Επρόκειτο για μικρά και σύντομα κομμάτια από τον μύθο.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Αντιπροσωπευτικά δείγματα προ-ομηρικού έπους θεωρούνται τα τραγούδια του Φήμιου και του Δημόδοκου στην </a:t>
            </a:r>
            <a:r>
              <a:rPr lang="el-GR" i="1" dirty="0">
                <a:latin typeface="Times New Roman" panose="02020603050405020304" pitchFamily="18" charset="0"/>
                <a:cs typeface="Times New Roman" panose="02020603050405020304" pitchFamily="18" charset="0"/>
              </a:rPr>
              <a:t>Οδύσσεια</a:t>
            </a:r>
            <a:r>
              <a:rPr lang="el-GR" dirty="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βασική πλοκή της ιστορίας του Τρωικού Πολέμου </a:t>
            </a:r>
            <a:r>
              <a:rPr lang="el-GR" dirty="0">
                <a:latin typeface="Times New Roman" panose="02020603050405020304" pitchFamily="18" charset="0"/>
                <a:cs typeface="Times New Roman" panose="02020603050405020304" pitchFamily="18" charset="0"/>
                <a:sym typeface="Wingdings" panose="05000000000000000000" pitchFamily="2" charset="2"/>
              </a:rPr>
              <a:t> ήταν πρωταρχική στην ανάπτυξη της παράδοσης του Τρωικού Πολέμου.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Κάποια, βέβαια, μοτίβα που συναντώνται σε διάφορα σημεία, μπορεί να μην προέρχονται από την ιστορία του Τρωικού πολέμου. </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54D7E6F8-4EFB-4588-BFA3-4FFB5762F7E2}"/>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Η εξέλιξη των επών</a:t>
            </a:r>
          </a:p>
        </p:txBody>
      </p:sp>
    </p:spTree>
    <p:extLst>
      <p:ext uri="{BB962C8B-B14F-4D97-AF65-F5344CB8AC3E}">
        <p14:creationId xmlns:p14="http://schemas.microsoft.com/office/powerpoint/2010/main" val="40803917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60C8DB5-C56A-4258-B2DE-A8F42800B1E4}"/>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t> Άρα:</a:t>
            </a:r>
          </a:p>
          <a:p>
            <a:pPr algn="just">
              <a:lnSpc>
                <a:spcPct val="150000"/>
              </a:lnSpc>
              <a:buFont typeface="Wingdings" panose="05000000000000000000" pitchFamily="2" charset="2"/>
              <a:buChar char="Ø"/>
            </a:pPr>
            <a:r>
              <a:rPr lang="el-GR" dirty="0"/>
              <a:t> Μοτίβα και ανεξάρτητα τμήματα-επεισόδια του έργου</a:t>
            </a:r>
          </a:p>
          <a:p>
            <a:pPr algn="just">
              <a:lnSpc>
                <a:spcPct val="150000"/>
              </a:lnSpc>
              <a:buFont typeface="Wingdings" panose="05000000000000000000" pitchFamily="2" charset="2"/>
              <a:buChar char="Ø"/>
            </a:pPr>
            <a:r>
              <a:rPr lang="el-GR" dirty="0"/>
              <a:t> Βασική πλοκή της ιστορίας του Τρωικού Πολέμου</a:t>
            </a:r>
          </a:p>
          <a:p>
            <a:pPr algn="just">
              <a:lnSpc>
                <a:spcPct val="150000"/>
              </a:lnSpc>
              <a:buFont typeface="Wingdings" panose="05000000000000000000" pitchFamily="2" charset="2"/>
              <a:buChar char="Ø"/>
            </a:pPr>
            <a:endParaRPr lang="el-GR" dirty="0"/>
          </a:p>
          <a:p>
            <a:pPr algn="just">
              <a:lnSpc>
                <a:spcPct val="150000"/>
              </a:lnSpc>
              <a:buFont typeface="Wingdings" panose="05000000000000000000" pitchFamily="2" charset="2"/>
              <a:buChar char="Ø"/>
            </a:pPr>
            <a:endParaRPr lang="el-GR" dirty="0"/>
          </a:p>
          <a:p>
            <a:pPr marL="0" indent="0" algn="just">
              <a:lnSpc>
                <a:spcPct val="150000"/>
              </a:lnSpc>
              <a:buNone/>
            </a:pPr>
            <a:endParaRPr lang="el-GR" dirty="0"/>
          </a:p>
        </p:txBody>
      </p:sp>
      <p:sp>
        <p:nvSpPr>
          <p:cNvPr id="6" name="Τίτλος 1">
            <a:extLst>
              <a:ext uri="{FF2B5EF4-FFF2-40B4-BE49-F238E27FC236}">
                <a16:creationId xmlns:a16="http://schemas.microsoft.com/office/drawing/2014/main" xmlns="" id="{C68EDBF1-EEC8-4B95-BD6C-274927620E22}"/>
              </a:ext>
            </a:extLst>
          </p:cNvPr>
          <p:cNvSpPr txBox="1">
            <a:spLocks/>
          </p:cNvSpPr>
          <p:nvPr/>
        </p:nvSpPr>
        <p:spPr>
          <a:xfrm>
            <a:off x="1096994" y="287422"/>
            <a:ext cx="10055781" cy="1091339"/>
          </a:xfrm>
          <a:prstGeom prst="rect">
            <a:avLst/>
          </a:prstGeom>
        </p:spPr>
        <p:txBody>
          <a:bodyPr vert="horz" lIns="91416" tIns="45708" rIns="91416" bIns="45708"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Σύνοψη της προηγούμενης διαφάνειας</a:t>
            </a:r>
          </a:p>
        </p:txBody>
      </p:sp>
      <p:sp>
        <p:nvSpPr>
          <p:cNvPr id="7" name="Δεξί άγκιστρο 6">
            <a:extLst>
              <a:ext uri="{FF2B5EF4-FFF2-40B4-BE49-F238E27FC236}">
                <a16:creationId xmlns:a16="http://schemas.microsoft.com/office/drawing/2014/main" xmlns="" id="{FCAE64AB-0197-42F3-B64A-CAAF7A16B64F}"/>
              </a:ext>
            </a:extLst>
          </p:cNvPr>
          <p:cNvSpPr/>
          <p:nvPr/>
        </p:nvSpPr>
        <p:spPr>
          <a:xfrm>
            <a:off x="8749456" y="1994520"/>
            <a:ext cx="1066522" cy="2147766"/>
          </a:xfrm>
          <a:prstGeom prst="righ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l-GR" sz="1799">
              <a:solidFill>
                <a:srgbClr val="FF9900"/>
              </a:solidFill>
            </a:endParaRPr>
          </a:p>
        </p:txBody>
      </p:sp>
      <p:sp>
        <p:nvSpPr>
          <p:cNvPr id="13" name="TextBox 12">
            <a:extLst>
              <a:ext uri="{FF2B5EF4-FFF2-40B4-BE49-F238E27FC236}">
                <a16:creationId xmlns:a16="http://schemas.microsoft.com/office/drawing/2014/main" xmlns="" id="{58E3F9A7-53ED-4221-9521-4C635A6B62D0}"/>
              </a:ext>
            </a:extLst>
          </p:cNvPr>
          <p:cNvSpPr txBox="1"/>
          <p:nvPr/>
        </p:nvSpPr>
        <p:spPr>
          <a:xfrm>
            <a:off x="10036419" y="1915599"/>
            <a:ext cx="2159541" cy="1283864"/>
          </a:xfrm>
          <a:prstGeom prst="rect">
            <a:avLst/>
          </a:prstGeom>
          <a:noFill/>
        </p:spPr>
        <p:txBody>
          <a:bodyPr wrap="square" rtlCol="0">
            <a:spAutoFit/>
          </a:bodyPr>
          <a:lstStyle/>
          <a:p>
            <a:pPr algn="just">
              <a:lnSpc>
                <a:spcPct val="150000"/>
              </a:lnSpc>
            </a:pPr>
            <a:r>
              <a:rPr lang="el-GR" sz="1799" dirty="0"/>
              <a:t>Δημιουργία Τρωικής Παράδοσης.</a:t>
            </a:r>
          </a:p>
        </p:txBody>
      </p:sp>
    </p:spTree>
    <p:extLst>
      <p:ext uri="{BB962C8B-B14F-4D97-AF65-F5344CB8AC3E}">
        <p14:creationId xmlns:p14="http://schemas.microsoft.com/office/powerpoint/2010/main" val="9870610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D8CE307-D8EA-40E6-969C-92CE73E45F18}"/>
              </a:ext>
            </a:extLst>
          </p:cNvPr>
          <p:cNvSpPr>
            <a:spLocks noGrp="1"/>
          </p:cNvSpPr>
          <p:nvPr>
            <p:ph idx="1"/>
          </p:nvPr>
        </p:nvSpPr>
        <p:spPr/>
        <p:txBody>
          <a:bodyPr>
            <a:normAutofit fontScale="92500"/>
          </a:bodyPr>
          <a:lstStyle/>
          <a:p>
            <a:pPr algn="just">
              <a:lnSpc>
                <a:spcPct val="150000"/>
              </a:lnSpc>
              <a:buFont typeface="Wingdings" panose="05000000000000000000" pitchFamily="2" charset="2"/>
              <a:buChar char="Ø"/>
            </a:pPr>
            <a:r>
              <a:rPr lang="el-GR" dirty="0">
                <a:solidFill>
                  <a:schemeClr val="accent5">
                    <a:lumMod val="50000"/>
                  </a:schemeClr>
                </a:solidFill>
                <a:latin typeface="Times New Roman" panose="02020603050405020304" pitchFamily="18" charset="0"/>
                <a:cs typeface="Times New Roman" panose="02020603050405020304" pitchFamily="18" charset="0"/>
              </a:rPr>
              <a:t> </a:t>
            </a:r>
            <a:r>
              <a:rPr lang="el-GR" b="1" dirty="0">
                <a:solidFill>
                  <a:schemeClr val="accent3">
                    <a:lumMod val="75000"/>
                  </a:schemeClr>
                </a:solidFill>
                <a:latin typeface="Times New Roman" panose="02020603050405020304" pitchFamily="18" charset="0"/>
                <a:cs typeface="Times New Roman" panose="02020603050405020304" pitchFamily="18" charset="0"/>
              </a:rPr>
              <a:t>Τρωικός Πόλεμος </a:t>
            </a:r>
            <a:r>
              <a:rPr lang="el-GR" dirty="0">
                <a:latin typeface="Times New Roman" panose="02020603050405020304" pitchFamily="18" charset="0"/>
                <a:cs typeface="Times New Roman" panose="02020603050405020304" pitchFamily="18" charset="0"/>
                <a:sym typeface="Wingdings" panose="05000000000000000000" pitchFamily="2" charset="2"/>
              </a:rPr>
              <a:t> αποτελεί μια ιστορία σε σύνολο και όχι έναν κατάλογο ή ένα πλήθος επεισοδίων. Πολλά από τα γεγονότα οδηγούν </a:t>
            </a:r>
            <a:r>
              <a:rPr lang="el-GR"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με λογική συνέχεια </a:t>
            </a:r>
            <a:r>
              <a:rPr lang="el-GR" dirty="0">
                <a:latin typeface="Times New Roman" panose="02020603050405020304" pitchFamily="18" charset="0"/>
                <a:cs typeface="Times New Roman" panose="02020603050405020304" pitchFamily="18" charset="0"/>
                <a:sym typeface="Wingdings" panose="05000000000000000000" pitchFamily="2" charset="2"/>
              </a:rPr>
              <a:t>σε μεταγενέστερα. Π.χ. η κρίση των όπλων οδηγεί στην αυτοκτονία του Αίαντα. Σε αυτήν την περίπτωση υπάρχει ενότητα των γεγονότων που βασίζεται στη λογική.</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Από την άλλη πλευρά, παρά το γεγονός ότι ο Τρωικός Πόλεμος αποτελεί ένα σύνολο, κάποια περιστατικά που είναι στενά συνδεδεμένα, διαδραματίζονται σε πολύ διαφορετικούς χρόνους κατά τη διάρκεια του πολέμου. Συχνά, περνά και μεγάλο διάστημα από το ένα γεγονός στο άλλο.</a:t>
            </a:r>
          </a:p>
        </p:txBody>
      </p:sp>
      <p:sp>
        <p:nvSpPr>
          <p:cNvPr id="4" name="Τίτλος 1">
            <a:extLst>
              <a:ext uri="{FF2B5EF4-FFF2-40B4-BE49-F238E27FC236}">
                <a16:creationId xmlns:a16="http://schemas.microsoft.com/office/drawing/2014/main" xmlns="" id="{E42918E8-3AE1-497A-ADA5-1A366EFD8B95}"/>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Η ενότητα των επών</a:t>
            </a:r>
          </a:p>
        </p:txBody>
      </p:sp>
    </p:spTree>
    <p:extLst>
      <p:ext uri="{BB962C8B-B14F-4D97-AF65-F5344CB8AC3E}">
        <p14:creationId xmlns:p14="http://schemas.microsoft.com/office/powerpoint/2010/main" val="36998945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07DE512-FD53-4FA6-BFCC-CEE9A97FA7EF}"/>
              </a:ext>
            </a:extLst>
          </p:cNvPr>
          <p:cNvSpPr>
            <a:spLocks noGrp="1"/>
          </p:cNvSpPr>
          <p:nvPr>
            <p:ph idx="1"/>
          </p:nvPr>
        </p:nvSpPr>
        <p:spPr/>
        <p:txBody>
          <a:bodyPr/>
          <a:lstStyle/>
          <a:p>
            <a:pPr algn="just">
              <a:lnSpc>
                <a:spcPct val="150000"/>
              </a:lnSpc>
              <a:buFont typeface="Wingdings" panose="05000000000000000000" pitchFamily="2" charset="2"/>
              <a:buChar char="v"/>
            </a:pPr>
            <a:r>
              <a:rPr lang="el-GR" sz="2399" dirty="0">
                <a:latin typeface="Times New Roman" panose="02020603050405020304" pitchFamily="18" charset="0"/>
                <a:cs typeface="Times New Roman" panose="02020603050405020304" pitchFamily="18" charset="0"/>
              </a:rPr>
              <a:t>Το σχέδιο του Δία για τον πόλεμο </a:t>
            </a:r>
            <a:r>
              <a:rPr lang="el-GR" sz="2399" dirty="0">
                <a:latin typeface="Times New Roman" panose="02020603050405020304" pitchFamily="18" charset="0"/>
                <a:cs typeface="Times New Roman" panose="02020603050405020304" pitchFamily="18" charset="0"/>
                <a:sym typeface="Wingdings" panose="05000000000000000000" pitchFamily="2" charset="2"/>
              </a:rPr>
              <a:t> </a:t>
            </a:r>
            <a:r>
              <a:rPr lang="el-GR" sz="2399"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φέρνει λογικά </a:t>
            </a:r>
            <a:r>
              <a:rPr lang="el-GR" sz="2399" dirty="0">
                <a:latin typeface="Times New Roman" panose="02020603050405020304" pitchFamily="18" charset="0"/>
                <a:cs typeface="Times New Roman" panose="02020603050405020304" pitchFamily="18" charset="0"/>
                <a:sym typeface="Wingdings" panose="05000000000000000000" pitchFamily="2" charset="2"/>
              </a:rPr>
              <a:t>την άλωση της Τροίας</a:t>
            </a:r>
          </a:p>
          <a:p>
            <a:pPr marL="0" indent="0" algn="just">
              <a:lnSpc>
                <a:spcPct val="150000"/>
              </a:lnSpc>
              <a:buNone/>
            </a:pPr>
            <a:endParaRPr lang="el-GR" sz="2399" dirty="0">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50000"/>
              </a:lnSpc>
              <a:buFont typeface="Wingdings" panose="05000000000000000000" pitchFamily="2" charset="2"/>
              <a:buChar char="v"/>
            </a:pPr>
            <a:r>
              <a:rPr lang="el-GR" sz="2399" dirty="0">
                <a:latin typeface="Times New Roman" panose="02020603050405020304" pitchFamily="18" charset="0"/>
                <a:cs typeface="Times New Roman" panose="02020603050405020304" pitchFamily="18" charset="0"/>
                <a:sym typeface="Wingdings" panose="05000000000000000000" pitchFamily="2" charset="2"/>
              </a:rPr>
              <a:t>Η αιχμαλωσία της Βρισηίδας  </a:t>
            </a:r>
            <a:r>
              <a:rPr lang="el-GR" sz="2399"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φέρνει λογικά </a:t>
            </a:r>
            <a:r>
              <a:rPr lang="el-GR" sz="2399" dirty="0">
                <a:latin typeface="Times New Roman" panose="02020603050405020304" pitchFamily="18" charset="0"/>
                <a:cs typeface="Times New Roman" panose="02020603050405020304" pitchFamily="18" charset="0"/>
                <a:sym typeface="Wingdings" panose="05000000000000000000" pitchFamily="2" charset="2"/>
              </a:rPr>
              <a:t>τη μήνιν του Αχιλλέα</a:t>
            </a:r>
          </a:p>
          <a:p>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6540573F-EC31-4749-A432-4CDAA7E97FE0}"/>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Παραδείγματα</a:t>
            </a:r>
          </a:p>
        </p:txBody>
      </p:sp>
    </p:spTree>
    <p:extLst>
      <p:ext uri="{BB962C8B-B14F-4D97-AF65-F5344CB8AC3E}">
        <p14:creationId xmlns:p14="http://schemas.microsoft.com/office/powerpoint/2010/main" val="15588778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87DC23D-8A2D-416E-A09D-813AACBA6B45}"/>
              </a:ext>
            </a:extLst>
          </p:cNvPr>
          <p:cNvSpPr>
            <a:spLocks noGrp="1"/>
          </p:cNvSpPr>
          <p:nvPr>
            <p:ph idx="1"/>
          </p:nvPr>
        </p:nvSpPr>
        <p:spPr>
          <a:xfrm>
            <a:off x="1096994" y="1846146"/>
            <a:ext cx="10055781" cy="4022312"/>
          </a:xfrm>
        </p:spPr>
        <p:txBody>
          <a:bodyPr>
            <a:normAutofit fontScale="925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Επίσης, 2 περιστατικά μπορεί να μη σχετίζονται με την αφήγηση, αλλά να επαναλαμβάνονται κάποια σημεία από ένα θέμα ή μοτίβο. Σε αυτήν την περίπτωση η ενότητα βασίζεται στο θέμα ή το μοτίβο και όχι στη λογική  ενότητα περιεχομένου.</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Κάποια από αυτά τα επεισόδια ή τα μοτίβα, αποτελούν μεταγενέστερες προσθήκες, αλλά η πλειονότητα των κυκλικών επεισοδίων είχε προστεθεί από πολύ νωρίς  αποδεικνύεται από τα ομηρικά έπη και από στοιχεία της πρώιμης ελληνικής τέχνης. </a:t>
            </a:r>
          </a:p>
          <a:p>
            <a:pPr algn="just">
              <a:lnSpc>
                <a:spcPct val="150000"/>
              </a:lnSpc>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lnSpc>
                <a:spcPct val="150000"/>
              </a:lnSpc>
              <a:buNone/>
            </a:pPr>
            <a:endParaRPr lang="el-GR" dirty="0">
              <a:latin typeface="Times New Roman" panose="02020603050405020304" pitchFamily="18" charset="0"/>
              <a:cs typeface="Times New Roman" panose="02020603050405020304" pitchFamily="18" charset="0"/>
            </a:endParaRPr>
          </a:p>
          <a:p>
            <a:endParaRPr lang="el-GR" dirty="0"/>
          </a:p>
        </p:txBody>
      </p:sp>
      <p:sp>
        <p:nvSpPr>
          <p:cNvPr id="4" name="Τίτλος 1">
            <a:extLst>
              <a:ext uri="{FF2B5EF4-FFF2-40B4-BE49-F238E27FC236}">
                <a16:creationId xmlns:a16="http://schemas.microsoft.com/office/drawing/2014/main" xmlns="" id="{672A3E81-FC7A-4B79-BEDD-34A81D63A70B}"/>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Η ενότητα των επών</a:t>
            </a:r>
          </a:p>
        </p:txBody>
      </p:sp>
    </p:spTree>
    <p:extLst>
      <p:ext uri="{BB962C8B-B14F-4D97-AF65-F5344CB8AC3E}">
        <p14:creationId xmlns:p14="http://schemas.microsoft.com/office/powerpoint/2010/main" val="13281123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941C242-C52E-4BCD-9DA1-BB2DDB6945B7}"/>
              </a:ext>
            </a:extLst>
          </p:cNvPr>
          <p:cNvSpPr>
            <a:spLocks noGrp="1"/>
          </p:cNvSpPr>
          <p:nvPr>
            <p:ph idx="1"/>
          </p:nvPr>
        </p:nvSpPr>
        <p:spPr/>
        <p:txBody>
          <a:bodyPr>
            <a:normAutofit/>
          </a:bodyPr>
          <a:lstStyle/>
          <a:p>
            <a:pPr algn="just">
              <a:lnSpc>
                <a:spcPct val="150000"/>
              </a:lnSpc>
              <a:buFont typeface="Wingdings" panose="05000000000000000000" pitchFamily="2" charset="2"/>
              <a:buChar char="Ø"/>
            </a:pPr>
            <a:r>
              <a:rPr lang="el-GR" sz="2799" dirty="0"/>
              <a:t> Η </a:t>
            </a:r>
            <a:r>
              <a:rPr lang="el-GR" sz="2799" dirty="0">
                <a:solidFill>
                  <a:schemeClr val="accent3">
                    <a:lumMod val="75000"/>
                  </a:schemeClr>
                </a:solidFill>
              </a:rPr>
              <a:t>αρπαγή</a:t>
            </a:r>
            <a:r>
              <a:rPr lang="el-GR" sz="2799" dirty="0"/>
              <a:t> της Ελένης από την Πάρη – </a:t>
            </a:r>
            <a:r>
              <a:rPr lang="el-GR" sz="2799" dirty="0">
                <a:solidFill>
                  <a:schemeClr val="accent3">
                    <a:lumMod val="75000"/>
                  </a:schemeClr>
                </a:solidFill>
                <a:sym typeface="Wingdings" panose="05000000000000000000" pitchFamily="2" charset="2"/>
              </a:rPr>
              <a:t>αιχμαλωσία</a:t>
            </a:r>
            <a:r>
              <a:rPr lang="el-GR" sz="2799" dirty="0">
                <a:sym typeface="Wingdings" panose="05000000000000000000" pitchFamily="2" charset="2"/>
              </a:rPr>
              <a:t> της Ελένης από τον Μενέλαο. </a:t>
            </a:r>
          </a:p>
          <a:p>
            <a:pPr marL="0" indent="0" algn="just">
              <a:lnSpc>
                <a:spcPct val="150000"/>
              </a:lnSpc>
              <a:buNone/>
            </a:pPr>
            <a:endParaRPr lang="el-GR" sz="2799" dirty="0">
              <a:sym typeface="Wingdings" panose="05000000000000000000" pitchFamily="2" charset="2"/>
            </a:endParaRPr>
          </a:p>
          <a:p>
            <a:pPr algn="just">
              <a:lnSpc>
                <a:spcPct val="150000"/>
              </a:lnSpc>
              <a:buFont typeface="Wingdings" panose="05000000000000000000" pitchFamily="2" charset="2"/>
              <a:buChar char="Ø"/>
            </a:pPr>
            <a:r>
              <a:rPr lang="el-GR" sz="2799" dirty="0">
                <a:sym typeface="Wingdings" panose="05000000000000000000" pitchFamily="2" charset="2"/>
              </a:rPr>
              <a:t> </a:t>
            </a:r>
            <a:r>
              <a:rPr lang="el-GR" sz="2799" dirty="0">
                <a:solidFill>
                  <a:schemeClr val="accent3">
                    <a:lumMod val="75000"/>
                  </a:schemeClr>
                </a:solidFill>
                <a:sym typeface="Wingdings" panose="05000000000000000000" pitchFamily="2" charset="2"/>
              </a:rPr>
              <a:t>Θάνατος</a:t>
            </a:r>
            <a:r>
              <a:rPr lang="el-GR" sz="2799" dirty="0">
                <a:sym typeface="Wingdings" panose="05000000000000000000" pitchFamily="2" charset="2"/>
              </a:rPr>
              <a:t> Τρωίλου – </a:t>
            </a:r>
            <a:r>
              <a:rPr lang="el-GR" sz="2799" dirty="0">
                <a:solidFill>
                  <a:schemeClr val="accent3">
                    <a:lumMod val="75000"/>
                  </a:schemeClr>
                </a:solidFill>
                <a:sym typeface="Wingdings" panose="05000000000000000000" pitchFamily="2" charset="2"/>
              </a:rPr>
              <a:t>Θάνατος</a:t>
            </a:r>
            <a:r>
              <a:rPr lang="el-GR" sz="2799" dirty="0">
                <a:sym typeface="Wingdings" panose="05000000000000000000" pitchFamily="2" charset="2"/>
              </a:rPr>
              <a:t> </a:t>
            </a:r>
            <a:r>
              <a:rPr lang="el-GR" sz="2799" dirty="0" err="1">
                <a:sym typeface="Wingdings" panose="05000000000000000000" pitchFamily="2" charset="2"/>
              </a:rPr>
              <a:t>Αστυάνακτα</a:t>
            </a:r>
            <a:endParaRPr lang="el-GR" sz="2799" dirty="0"/>
          </a:p>
        </p:txBody>
      </p:sp>
      <p:sp>
        <p:nvSpPr>
          <p:cNvPr id="4" name="Τίτλος 1">
            <a:extLst>
              <a:ext uri="{FF2B5EF4-FFF2-40B4-BE49-F238E27FC236}">
                <a16:creationId xmlns:a16="http://schemas.microsoft.com/office/drawing/2014/main" xmlns="" id="{5E050894-67B2-4996-9EEB-F4E86CE7D02F}"/>
              </a:ext>
            </a:extLst>
          </p:cNvPr>
          <p:cNvSpPr txBox="1">
            <a:spLocks/>
          </p:cNvSpPr>
          <p:nvPr/>
        </p:nvSpPr>
        <p:spPr>
          <a:xfrm>
            <a:off x="1096994" y="287422"/>
            <a:ext cx="10055781" cy="1091339"/>
          </a:xfrm>
          <a:prstGeom prst="rect">
            <a:avLst/>
          </a:prstGeom>
        </p:spPr>
        <p:txBody>
          <a:bodyPr vert="horz" lIns="91416" tIns="45708" rIns="91416" bIns="45708"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Παραδείγματα ενότητας περιεχομένου</a:t>
            </a:r>
          </a:p>
        </p:txBody>
      </p:sp>
    </p:spTree>
    <p:extLst>
      <p:ext uri="{BB962C8B-B14F-4D97-AF65-F5344CB8AC3E}">
        <p14:creationId xmlns:p14="http://schemas.microsoft.com/office/powerpoint/2010/main" val="6756014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777A4C6-490F-4173-B40E-BB88227E6015}"/>
              </a:ext>
            </a:extLst>
          </p:cNvPr>
          <p:cNvSpPr>
            <a:spLocks noGrp="1"/>
          </p:cNvSpPr>
          <p:nvPr>
            <p:ph idx="1"/>
          </p:nvPr>
        </p:nvSpPr>
        <p:spPr/>
        <p:txBody>
          <a:bodyPr>
            <a:normAutofit fontScale="925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αποτελούσε ένα τραγούδι ενός συγκεκριμένου προσώπου (του Αχιλλέα), ένα συγκεκριμένο επεισόδιο, το οποίο, όμως, συνυπάρχει με την ιστορία ολόκληρου του πολέμου.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Στην πραγματικότητα, υπάρχουν 2 είδη αφηγήσεων για τον πόλεμο:</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Μια χρονική </a:t>
            </a:r>
            <a:r>
              <a:rPr lang="el-GR" dirty="0">
                <a:latin typeface="Times New Roman" panose="02020603050405020304" pitchFamily="18" charset="0"/>
                <a:cs typeface="Times New Roman" panose="02020603050405020304" pitchFamily="18" charset="0"/>
                <a:sym typeface="Wingdings" panose="05000000000000000000" pitchFamily="2" charset="2"/>
              </a:rPr>
              <a:t> η οποία αφηγείται τα γεγονότα σαν να αποτελεί έναν κατάλογο καταγραφής των γεγονότων.</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Μια διαλογική  στοχεύει στην εξερεύνηση συγκεκριμένων επεισοδίων.</a:t>
            </a:r>
            <a:endParaRPr lang="el-GR"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l-GR" dirty="0">
              <a:latin typeface="Times New Roman" panose="02020603050405020304" pitchFamily="18" charset="0"/>
              <a:cs typeface="Times New Roman" panose="02020603050405020304" pitchFamily="18" charset="0"/>
            </a:endParaRPr>
          </a:p>
        </p:txBody>
      </p:sp>
      <p:sp>
        <p:nvSpPr>
          <p:cNvPr id="5" name="Τίτλος 1">
            <a:extLst>
              <a:ext uri="{FF2B5EF4-FFF2-40B4-BE49-F238E27FC236}">
                <a16:creationId xmlns:a16="http://schemas.microsoft.com/office/drawing/2014/main" xmlns="" id="{69E0F2CB-4CDB-46DC-9E66-4A2C45345D36}"/>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Η ενότητα των επών</a:t>
            </a:r>
          </a:p>
        </p:txBody>
      </p:sp>
    </p:spTree>
    <p:extLst>
      <p:ext uri="{BB962C8B-B14F-4D97-AF65-F5344CB8AC3E}">
        <p14:creationId xmlns:p14="http://schemas.microsoft.com/office/powerpoint/2010/main" val="37991788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646B108-A54F-4FDC-92AF-72A1C0D9B8E8}"/>
              </a:ext>
            </a:extLst>
          </p:cNvPr>
          <p:cNvSpPr>
            <a:spLocks noGrp="1"/>
          </p:cNvSpPr>
          <p:nvPr>
            <p:ph idx="1"/>
          </p:nvPr>
        </p:nvSpPr>
        <p:spPr/>
        <p:txBody>
          <a:bodyPr>
            <a:normAutofit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Τα </a:t>
            </a:r>
            <a:r>
              <a:rPr lang="en-US" dirty="0">
                <a:latin typeface="Times New Roman" panose="02020603050405020304" pitchFamily="18" charset="0"/>
                <a:cs typeface="Times New Roman" panose="02020603050405020304" pitchFamily="18" charset="0"/>
              </a:rPr>
              <a:t>K</a:t>
            </a:r>
            <a:r>
              <a:rPr lang="el-GR" dirty="0" err="1">
                <a:latin typeface="Times New Roman" panose="02020603050405020304" pitchFamily="18" charset="0"/>
                <a:cs typeface="Times New Roman" panose="02020603050405020304" pitchFamily="18" charset="0"/>
              </a:rPr>
              <a:t>υκλικά</a:t>
            </a:r>
            <a:r>
              <a:rPr lang="el-GR" dirty="0">
                <a:latin typeface="Times New Roman" panose="02020603050405020304" pitchFamily="18" charset="0"/>
                <a:cs typeface="Times New Roman" panose="02020603050405020304" pitchFamily="18" charset="0"/>
              </a:rPr>
              <a:t> ποιήματα:</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Έχουν γρήγορο ρυθμό,</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καλύπτουν μεγαλύτερο μέρος των γεγονότων από τα ομηρικά έπη,</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δεν εστιάζουν σε πολλά ζητήματα, σε λεπτομέρειες </a:t>
            </a:r>
            <a:r>
              <a:rPr lang="el-GR" dirty="0">
                <a:latin typeface="Times New Roman" panose="02020603050405020304" pitchFamily="18" charset="0"/>
                <a:cs typeface="Times New Roman" panose="02020603050405020304" pitchFamily="18" charset="0"/>
                <a:sym typeface="Wingdings" panose="05000000000000000000" pitchFamily="2" charset="2"/>
              </a:rPr>
              <a:t> παράδειγμα αποτελεί ο </a:t>
            </a:r>
            <a:r>
              <a:rPr lang="el-GR" dirty="0" err="1">
                <a:latin typeface="Times New Roman" panose="02020603050405020304" pitchFamily="18" charset="0"/>
                <a:cs typeface="Times New Roman" panose="02020603050405020304" pitchFamily="18" charset="0"/>
                <a:sym typeface="Wingdings" panose="05000000000000000000" pitchFamily="2" charset="2"/>
              </a:rPr>
              <a:t>Αστυάνακτας</a:t>
            </a:r>
            <a:r>
              <a:rPr lang="el-GR" dirty="0">
                <a:latin typeface="Times New Roman" panose="02020603050405020304" pitchFamily="18" charset="0"/>
                <a:cs typeface="Times New Roman" panose="02020603050405020304" pitchFamily="18" charset="0"/>
                <a:sym typeface="Wingdings" panose="05000000000000000000" pitchFamily="2" charset="2"/>
              </a:rPr>
              <a:t>, η τύχη του οποίου συζητείται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αλλά μόνο σε ένα μικρό μέρος της </a:t>
            </a:r>
            <a:r>
              <a:rPr lang="el-GR" i="1" dirty="0">
                <a:latin typeface="Times New Roman" panose="02020603050405020304" pitchFamily="18" charset="0"/>
                <a:cs typeface="Times New Roman" panose="02020603050405020304" pitchFamily="18" charset="0"/>
                <a:sym typeface="Wingdings" panose="05000000000000000000" pitchFamily="2" charset="2"/>
              </a:rPr>
              <a:t>Μικρής</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Ιλιάς</a:t>
            </a:r>
            <a:r>
              <a:rPr lang="el-GR" dirty="0">
                <a:latin typeface="Times New Roman" panose="02020603050405020304" pitchFamily="18" charset="0"/>
                <a:cs typeface="Times New Roman" panose="02020603050405020304" pitchFamily="18" charset="0"/>
                <a:sym typeface="Wingdings" panose="05000000000000000000" pitchFamily="2" charset="2"/>
              </a:rPr>
              <a:t> αναφέρεται ο θάνατός του.</a:t>
            </a:r>
            <a:endParaRPr lang="el-GR" dirty="0">
              <a:latin typeface="Times New Roman" panose="02020603050405020304" pitchFamily="18" charset="0"/>
              <a:cs typeface="Times New Roman" panose="02020603050405020304" pitchFamily="18" charset="0"/>
            </a:endParaRPr>
          </a:p>
          <a:p>
            <a:pPr marL="457063" indent="-457063" algn="just">
              <a:lnSpc>
                <a:spcPct val="150000"/>
              </a:lnSpc>
              <a:buFont typeface="+mj-lt"/>
              <a:buAutoNum type="arabicPeriod"/>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BB9D3490-692C-48DC-B176-323E85218F67}"/>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Τα </a:t>
            </a:r>
            <a:r>
              <a:rPr lang="en-US" sz="4799" dirty="0">
                <a:solidFill>
                  <a:schemeClr val="bg2"/>
                </a:solidFill>
                <a:latin typeface="+mn-lt"/>
                <a:cs typeface="Times New Roman" panose="02020603050405020304" pitchFamily="18" charset="0"/>
              </a:rPr>
              <a:t>K</a:t>
            </a:r>
            <a:r>
              <a:rPr lang="el-GR" sz="4799" dirty="0" err="1">
                <a:solidFill>
                  <a:schemeClr val="bg2"/>
                </a:solidFill>
                <a:latin typeface="+mn-lt"/>
                <a:cs typeface="Times New Roman" panose="02020603050405020304" pitchFamily="18" charset="0"/>
              </a:rPr>
              <a:t>υκλικά</a:t>
            </a:r>
            <a:r>
              <a:rPr lang="el-GR" sz="4799" dirty="0">
                <a:solidFill>
                  <a:schemeClr val="bg2"/>
                </a:solidFill>
                <a:latin typeface="+mn-lt"/>
                <a:cs typeface="Times New Roman" panose="02020603050405020304" pitchFamily="18" charset="0"/>
              </a:rPr>
              <a:t> ποιήματα</a:t>
            </a:r>
          </a:p>
        </p:txBody>
      </p:sp>
    </p:spTree>
    <p:extLst>
      <p:ext uri="{BB962C8B-B14F-4D97-AF65-F5344CB8AC3E}">
        <p14:creationId xmlns:p14="http://schemas.microsoft.com/office/powerpoint/2010/main" val="19273422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1295801-A17B-4CBD-A8E1-57556DC21B82}"/>
              </a:ext>
            </a:extLst>
          </p:cNvPr>
          <p:cNvSpPr>
            <a:spLocks noGrp="1"/>
          </p:cNvSpPr>
          <p:nvPr>
            <p:ph type="title"/>
          </p:nvPr>
        </p:nvSpPr>
        <p:spPr/>
        <p:txBody>
          <a:bodyPr>
            <a:noAutofit/>
          </a:bodyPr>
          <a:lstStyle/>
          <a:p>
            <a:pPr algn="ctr">
              <a:lnSpc>
                <a:spcPct val="150000"/>
              </a:lnSpc>
            </a:pPr>
            <a:r>
              <a:rPr lang="el-GR" sz="2400" dirty="0">
                <a:solidFill>
                  <a:schemeClr val="bg2"/>
                </a:solidFill>
              </a:rPr>
              <a:t>Σε ποιο βαθμό μπορούμε να πούμε με βεβαιότητα ότι η </a:t>
            </a:r>
            <a:r>
              <a:rPr lang="el-GR" sz="2400" i="1" dirty="0" err="1">
                <a:solidFill>
                  <a:schemeClr val="bg2"/>
                </a:solidFill>
              </a:rPr>
              <a:t>Ιλιάδα</a:t>
            </a:r>
            <a:r>
              <a:rPr lang="el-GR" sz="2400" dirty="0">
                <a:solidFill>
                  <a:schemeClr val="bg2"/>
                </a:solidFill>
              </a:rPr>
              <a:t> και η </a:t>
            </a:r>
            <a:r>
              <a:rPr lang="el-GR" sz="2400" i="1" dirty="0">
                <a:solidFill>
                  <a:schemeClr val="bg2"/>
                </a:solidFill>
              </a:rPr>
              <a:t>Οδύσσεια</a:t>
            </a:r>
            <a:r>
              <a:rPr lang="el-GR" sz="2400" dirty="0">
                <a:solidFill>
                  <a:schemeClr val="bg2"/>
                </a:solidFill>
              </a:rPr>
              <a:t> έχουν επηρεάσει την πρώιμη ελληνική λογοτεχνία;</a:t>
            </a:r>
            <a:endParaRPr lang="en-GB" sz="2400" dirty="0"/>
          </a:p>
        </p:txBody>
      </p:sp>
      <p:sp>
        <p:nvSpPr>
          <p:cNvPr id="3" name="Θέση περιεχομένου 2">
            <a:extLst>
              <a:ext uri="{FF2B5EF4-FFF2-40B4-BE49-F238E27FC236}">
                <a16:creationId xmlns:a16="http://schemas.microsoft.com/office/drawing/2014/main" xmlns="" id="{28134209-11B9-4D8B-A559-36FED7191E54}"/>
              </a:ext>
            </a:extLst>
          </p:cNvPr>
          <p:cNvSpPr>
            <a:spLocks noGrp="1"/>
          </p:cNvSpPr>
          <p:nvPr>
            <p:ph idx="1"/>
          </p:nvPr>
        </p:nvSpPr>
        <p:spPr/>
        <p:txBody>
          <a:bodyPr>
            <a:normAutofit fontScale="92500" lnSpcReduction="10000"/>
          </a:bodyPr>
          <a:lstStyle/>
          <a:p>
            <a:pPr algn="just">
              <a:lnSpc>
                <a:spcPct val="150000"/>
              </a:lnSpc>
            </a:pPr>
            <a:r>
              <a:rPr lang="en-US" b="1" dirty="0">
                <a:solidFill>
                  <a:schemeClr val="accent3">
                    <a:lumMod val="75000"/>
                  </a:schemeClr>
                </a:solidFill>
                <a:latin typeface="Times New Roman" pitchFamily="18" charset="0"/>
                <a:cs typeface="Times New Roman" pitchFamily="18" charset="0"/>
              </a:rPr>
              <a:t>Fowler</a:t>
            </a:r>
            <a:r>
              <a:rPr lang="en-US" dirty="0">
                <a:latin typeface="Times New Roman" pitchFamily="18" charset="0"/>
                <a:cs typeface="Times New Roman" pitchFamily="18" charset="0"/>
              </a:rPr>
              <a:t>: </a:t>
            </a:r>
            <a:r>
              <a:rPr lang="el-GR" dirty="0">
                <a:cs typeface="Times New Roman" pitchFamily="18" charset="0"/>
              </a:rPr>
              <a:t>ένα απόσπασμα από τον Αρχίλοχο αντικατοπτρίζει την </a:t>
            </a:r>
            <a:r>
              <a:rPr lang="el-GR" i="1" dirty="0">
                <a:cs typeface="Times New Roman" pitchFamily="18" charset="0"/>
              </a:rPr>
              <a:t>Οδύσσεια</a:t>
            </a:r>
            <a:r>
              <a:rPr lang="el-GR" dirty="0">
                <a:cs typeface="Times New Roman" pitchFamily="18" charset="0"/>
              </a:rPr>
              <a:t>. Ο </a:t>
            </a:r>
            <a:r>
              <a:rPr lang="en-US" dirty="0">
                <a:cs typeface="Times New Roman" pitchFamily="18" charset="0"/>
              </a:rPr>
              <a:t>Burgess </a:t>
            </a:r>
            <a:r>
              <a:rPr lang="el-GR" dirty="0">
                <a:cs typeface="Times New Roman" pitchFamily="18" charset="0"/>
              </a:rPr>
              <a:t>δεν βρίσκει αυτή τη σύνδεση πολύ εντυπωσιακή. </a:t>
            </a:r>
          </a:p>
          <a:p>
            <a:pPr algn="just">
              <a:lnSpc>
                <a:spcPct val="150000"/>
              </a:lnSpc>
            </a:pPr>
            <a:r>
              <a:rPr lang="el-GR" dirty="0">
                <a:cs typeface="Times New Roman" pitchFamily="18" charset="0"/>
              </a:rPr>
              <a:t>Ένα απόσπασμα από τον Αλκμάνα </a:t>
            </a:r>
            <a:r>
              <a:rPr lang="el-GR" dirty="0">
                <a:cs typeface="Times New Roman" pitchFamily="18" charset="0"/>
                <a:sym typeface="Wingdings" panose="05000000000000000000" pitchFamily="2" charset="2"/>
              </a:rPr>
              <a:t> αναφέρεται τον Οδυσσέα και την Κίρκη  αλλά ο </a:t>
            </a:r>
            <a:r>
              <a:rPr lang="en-US" dirty="0">
                <a:solidFill>
                  <a:schemeClr val="accent3">
                    <a:lumMod val="75000"/>
                  </a:schemeClr>
                </a:solidFill>
                <a:cs typeface="Times New Roman" pitchFamily="18" charset="0"/>
                <a:sym typeface="Wingdings" panose="05000000000000000000" pitchFamily="2" charset="2"/>
              </a:rPr>
              <a:t>Fowler</a:t>
            </a:r>
            <a:r>
              <a:rPr lang="en-US" dirty="0">
                <a:cs typeface="Times New Roman" pitchFamily="18" charset="0"/>
                <a:sym typeface="Wingdings" panose="05000000000000000000" pitchFamily="2" charset="2"/>
              </a:rPr>
              <a:t> </a:t>
            </a:r>
            <a:r>
              <a:rPr lang="el-GR" dirty="0">
                <a:cs typeface="Times New Roman" pitchFamily="18" charset="0"/>
                <a:sym typeface="Wingdings" panose="05000000000000000000" pitchFamily="2" charset="2"/>
              </a:rPr>
              <a:t>υποστηρίζει ότι, μάλλον, αντικατοπτρίζει μια </a:t>
            </a:r>
            <a:r>
              <a:rPr lang="el-GR" i="1" dirty="0">
                <a:cs typeface="Times New Roman" pitchFamily="18" charset="0"/>
                <a:sym typeface="Wingdings" panose="05000000000000000000" pitchFamily="2" charset="2"/>
              </a:rPr>
              <a:t>Οδύσσεια</a:t>
            </a:r>
            <a:r>
              <a:rPr lang="el-GR" dirty="0">
                <a:cs typeface="Times New Roman" pitchFamily="18" charset="0"/>
                <a:sym typeface="Wingdings" panose="05000000000000000000" pitchFamily="2" charset="2"/>
              </a:rPr>
              <a:t> διαφορετική από αυτή που γνωρίζουμε σήμερα. </a:t>
            </a:r>
          </a:p>
          <a:p>
            <a:pPr algn="just">
              <a:lnSpc>
                <a:spcPct val="150000"/>
              </a:lnSpc>
            </a:pPr>
            <a:r>
              <a:rPr lang="en-US" b="1" dirty="0">
                <a:solidFill>
                  <a:schemeClr val="accent3">
                    <a:lumMod val="75000"/>
                  </a:schemeClr>
                </a:solidFill>
                <a:latin typeface="Times New Roman" panose="02020603050405020304" pitchFamily="18" charset="0"/>
                <a:cs typeface="Times New Roman" panose="02020603050405020304" pitchFamily="18" charset="0"/>
              </a:rPr>
              <a:t>Burkert</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l-GR" dirty="0">
                <a:cs typeface="Times New Roman" pitchFamily="18" charset="0"/>
              </a:rPr>
              <a:t>αδιαμφισβήτητα αποσπάσματα στα οποία </a:t>
            </a:r>
            <a:r>
              <a:rPr lang="el-GR" dirty="0" err="1">
                <a:cs typeface="Times New Roman" pitchFamily="18" charset="0"/>
              </a:rPr>
              <a:t>επέδρασαν</a:t>
            </a:r>
            <a:r>
              <a:rPr lang="el-GR" dirty="0">
                <a:cs typeface="Times New Roman" pitchFamily="18" charset="0"/>
              </a:rPr>
              <a:t> τα ομηρικά έπη </a:t>
            </a:r>
            <a:r>
              <a:rPr lang="el-GR" dirty="0">
                <a:cs typeface="Times New Roman" pitchFamily="18" charset="0"/>
                <a:sym typeface="Wingdings" panose="05000000000000000000" pitchFamily="2" charset="2"/>
              </a:rPr>
              <a:t> Στησίχορος  π.χ. </a:t>
            </a:r>
            <a:r>
              <a:rPr lang="el-GR" i="1" dirty="0" err="1">
                <a:cs typeface="Times New Roman" pitchFamily="18" charset="0"/>
                <a:sym typeface="Wingdings" panose="05000000000000000000" pitchFamily="2" charset="2"/>
              </a:rPr>
              <a:t>Γηρυονίδα</a:t>
            </a:r>
            <a:r>
              <a:rPr lang="el-GR" dirty="0">
                <a:cs typeface="Times New Roman" pitchFamily="18" charset="0"/>
                <a:sym typeface="Wingdings" panose="05000000000000000000" pitchFamily="2" charset="2"/>
              </a:rPr>
              <a:t> και </a:t>
            </a:r>
            <a:r>
              <a:rPr lang="el-GR" i="1" dirty="0">
                <a:cs typeface="Times New Roman" pitchFamily="18" charset="0"/>
                <a:sym typeface="Wingdings" panose="05000000000000000000" pitchFamily="2" charset="2"/>
              </a:rPr>
              <a:t>Νόστοι </a:t>
            </a:r>
            <a:r>
              <a:rPr lang="el-GR" dirty="0">
                <a:cs typeface="Times New Roman" pitchFamily="18" charset="0"/>
                <a:sym typeface="Wingdings" panose="05000000000000000000" pitchFamily="2" charset="2"/>
              </a:rPr>
              <a:t> αντίδραση </a:t>
            </a:r>
            <a:r>
              <a:rPr lang="en-US" dirty="0" err="1">
                <a:solidFill>
                  <a:schemeClr val="accent3">
                    <a:lumMod val="75000"/>
                  </a:schemeClr>
                </a:solidFill>
                <a:cs typeface="Times New Roman"/>
                <a:sym typeface="Wingdings"/>
              </a:rPr>
              <a:t>Lowenstam</a:t>
            </a:r>
            <a:r>
              <a:rPr lang="en-US" dirty="0">
                <a:cs typeface="Times New Roman"/>
                <a:sym typeface="Wingdings"/>
              </a:rPr>
              <a:t>.</a:t>
            </a:r>
            <a:endParaRPr lang="en-GB" dirty="0"/>
          </a:p>
        </p:txBody>
      </p:sp>
    </p:spTree>
    <p:extLst>
      <p:ext uri="{BB962C8B-B14F-4D97-AF65-F5344CB8AC3E}">
        <p14:creationId xmlns:p14="http://schemas.microsoft.com/office/powerpoint/2010/main" val="3943701061"/>
      </p:ext>
    </p:extLst>
  </p:cSld>
  <p:clrMapOvr>
    <a:masterClrMapping/>
  </p:clrMapOvr>
  <p:transition spd="slow">
    <p:cove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C03EFEA3-A20F-4AFD-9540-BA44E3C24FF6}"/>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Χρειάζονται περισσότερα ποιήματα γιατί: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Καθένας από τους συνθέτες και κάθε ποίημα επιλέγεται γιατί αναλύει μια περίοδο και ένα επεισόδιο του πολέμου καλύτερα και με περισσότερες λεπτομέρειες από άλλα.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Επίσης, τα ποιήματα δεν αφηγούνται όλα με τον ίδιο τρόπο την εκάστοτε ιστορία</a:t>
            </a:r>
            <a:r>
              <a:rPr lang="en-US" dirty="0">
                <a:latin typeface="Times New Roman" panose="02020603050405020304" pitchFamily="18" charset="0"/>
                <a:cs typeface="Times New Roman" panose="02020603050405020304" pitchFamily="18" charset="0"/>
                <a:sym typeface="Wingdings" panose="05000000000000000000" pitchFamily="2" charset="2"/>
              </a:rPr>
              <a:t>  </a:t>
            </a:r>
            <a:r>
              <a:rPr lang="el-GR" dirty="0">
                <a:latin typeface="Times New Roman" panose="02020603050405020304" pitchFamily="18" charset="0"/>
                <a:cs typeface="Times New Roman" panose="02020603050405020304" pitchFamily="18" charset="0"/>
                <a:sym typeface="Wingdings" panose="05000000000000000000" pitchFamily="2" charset="2"/>
              </a:rPr>
              <a:t>διαφορετική εκδοχή αφήγησης.</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Όσο μεγαλώνει η παράδοση σε υλικό, τόσο πιο δύσκολο είναι για τον αφηγητή να γνωρίζει όλες τις λεπτομέρειες και να εξιστορήσει μια τόσο </a:t>
            </a:r>
            <a:r>
              <a:rPr lang="el-GR" dirty="0" err="1">
                <a:latin typeface="Times New Roman" panose="02020603050405020304" pitchFamily="18" charset="0"/>
                <a:cs typeface="Times New Roman" panose="02020603050405020304" pitchFamily="18" charset="0"/>
                <a:sym typeface="Wingdings" panose="05000000000000000000" pitchFamily="2" charset="2"/>
              </a:rPr>
              <a:t>μεγάλ</a:t>
            </a:r>
            <a:r>
              <a:rPr lang="en-US" dirty="0">
                <a:latin typeface="Times New Roman" panose="02020603050405020304" pitchFamily="18" charset="0"/>
                <a:cs typeface="Times New Roman" panose="02020603050405020304" pitchFamily="18" charset="0"/>
                <a:sym typeface="Wingdings" panose="05000000000000000000" pitchFamily="2" charset="2"/>
              </a:rPr>
              <a:t>h </a:t>
            </a:r>
            <a:r>
              <a:rPr lang="el-GR" dirty="0">
                <a:latin typeface="Times New Roman" panose="02020603050405020304" pitchFamily="18" charset="0"/>
                <a:cs typeface="Times New Roman" panose="02020603050405020304" pitchFamily="18" charset="0"/>
                <a:sym typeface="Wingdings" panose="05000000000000000000" pitchFamily="2" charset="2"/>
              </a:rPr>
              <a:t>έκταση των γεγονότων. </a:t>
            </a:r>
          </a:p>
          <a:p>
            <a:pPr marL="0" indent="0" algn="just">
              <a:lnSpc>
                <a:spcPct val="150000"/>
              </a:lnSpc>
              <a:buNone/>
            </a:pPr>
            <a:endParaRPr lang="el-GR" dirty="0"/>
          </a:p>
        </p:txBody>
      </p:sp>
      <p:sp>
        <p:nvSpPr>
          <p:cNvPr id="4" name="Τίτλος 1">
            <a:extLst>
              <a:ext uri="{FF2B5EF4-FFF2-40B4-BE49-F238E27FC236}">
                <a16:creationId xmlns:a16="http://schemas.microsoft.com/office/drawing/2014/main" xmlns="" id="{8F6F11BF-CF94-4422-9700-36031BC0EB58}"/>
              </a:ext>
            </a:extLst>
          </p:cNvPr>
          <p:cNvSpPr txBox="1">
            <a:spLocks/>
          </p:cNvSpPr>
          <p:nvPr/>
        </p:nvSpPr>
        <p:spPr>
          <a:xfrm>
            <a:off x="1096994" y="28742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Γιατί υπάρχουν πολλά </a:t>
            </a:r>
            <a:r>
              <a:rPr lang="en-US" sz="4799" dirty="0">
                <a:solidFill>
                  <a:schemeClr val="bg2"/>
                </a:solidFill>
                <a:latin typeface="+mn-lt"/>
                <a:cs typeface="Times New Roman" panose="02020603050405020304" pitchFamily="18" charset="0"/>
              </a:rPr>
              <a:t>K</a:t>
            </a:r>
            <a:r>
              <a:rPr lang="el-GR" sz="4799" dirty="0" err="1">
                <a:solidFill>
                  <a:schemeClr val="bg2"/>
                </a:solidFill>
                <a:latin typeface="+mn-lt"/>
                <a:cs typeface="Times New Roman" panose="02020603050405020304" pitchFamily="18" charset="0"/>
              </a:rPr>
              <a:t>υκλικά</a:t>
            </a:r>
            <a:r>
              <a:rPr lang="el-GR" sz="4799" dirty="0">
                <a:solidFill>
                  <a:schemeClr val="bg2"/>
                </a:solidFill>
                <a:latin typeface="+mn-lt"/>
                <a:cs typeface="Times New Roman" panose="02020603050405020304" pitchFamily="18" charset="0"/>
              </a:rPr>
              <a:t> ποιήματα, αν κάποιος είχε πει ολόκληρη την ιστορία;</a:t>
            </a:r>
          </a:p>
        </p:txBody>
      </p:sp>
    </p:spTree>
    <p:extLst>
      <p:ext uri="{BB962C8B-B14F-4D97-AF65-F5344CB8AC3E}">
        <p14:creationId xmlns:p14="http://schemas.microsoft.com/office/powerpoint/2010/main" val="24970836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9E4C134-66C4-4EA4-8167-CC67A3049A90}"/>
              </a:ext>
            </a:extLst>
          </p:cNvPr>
          <p:cNvSpPr>
            <a:spLocks noGrp="1"/>
          </p:cNvSpPr>
          <p:nvPr>
            <p:ph idx="1"/>
          </p:nvPr>
        </p:nvSpPr>
        <p:spPr/>
        <p:txBody>
          <a:bodyPr>
            <a:normAutofit fontScale="850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Fehling</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Ολόκληρη η ιστορία του Τρωικού Πολέμου ισοδυναμεί με δύο ή τρεις ομηρικές ραψωδίες ή με 2-3 ώρες προφορικής αφήγησης – απαγγελίας.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Οι παραπομπές που εμφανίζονται μέσα στο έργο και αναφέρονται σε ολόκληρο τον πόλεμο </a:t>
            </a:r>
            <a:r>
              <a:rPr lang="el-GR" dirty="0">
                <a:latin typeface="Times New Roman" panose="02020603050405020304" pitchFamily="18" charset="0"/>
                <a:cs typeface="Times New Roman" panose="02020603050405020304" pitchFamily="18" charset="0"/>
                <a:sym typeface="Wingdings" panose="05000000000000000000" pitchFamily="2" charset="2"/>
              </a:rPr>
              <a:t> το κοινό γνώριζε την ιστορία ολόκληρου του πολέμου. </a:t>
            </a:r>
          </a:p>
          <a:p>
            <a:pPr algn="just">
              <a:lnSpc>
                <a:spcPct val="150000"/>
              </a:lnSpc>
              <a:buFont typeface="Wingdings" panose="05000000000000000000" pitchFamily="2" charset="2"/>
              <a:buChar char="Ø"/>
            </a:pP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Ford</a:t>
            </a:r>
            <a:r>
              <a:rPr lang="en-US" dirty="0">
                <a:latin typeface="Times New Roman" panose="02020603050405020304" pitchFamily="18" charset="0"/>
                <a:cs typeface="Times New Roman" panose="02020603050405020304" pitchFamily="18" charset="0"/>
                <a:sym typeface="Wingdings" panose="05000000000000000000" pitchFamily="2" charset="2"/>
              </a:rPr>
              <a:t>: </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Δεν πρέπει να φανταστούμε ότι υπάρχει μια ενοποιημένη, άκαμπτη, ενιαία περιγραφή του πολέμου που αποτέλεσε την πηγή για όλα τα υπόλοιπα έργα. Αντίθετα, εμφανίζεται ένας μεγάλος αριθμός ποιημάτων τα οποία ακολουθούν μια σειρά παραδοσιακών γεγονότων. </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773B7F2B-6421-4805-A8EA-407C68740F74}"/>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Τα </a:t>
            </a:r>
            <a:r>
              <a:rPr lang="en-US" sz="4799" dirty="0">
                <a:solidFill>
                  <a:schemeClr val="bg2"/>
                </a:solidFill>
                <a:latin typeface="+mn-lt"/>
                <a:cs typeface="Times New Roman" panose="02020603050405020304" pitchFamily="18" charset="0"/>
              </a:rPr>
              <a:t>K</a:t>
            </a:r>
            <a:r>
              <a:rPr lang="el-GR" sz="4799" dirty="0" err="1">
                <a:solidFill>
                  <a:schemeClr val="bg2"/>
                </a:solidFill>
                <a:latin typeface="+mn-lt"/>
                <a:cs typeface="Times New Roman" panose="02020603050405020304" pitchFamily="18" charset="0"/>
              </a:rPr>
              <a:t>υκλικά</a:t>
            </a:r>
            <a:r>
              <a:rPr lang="el-GR" sz="4799" dirty="0">
                <a:solidFill>
                  <a:schemeClr val="bg2"/>
                </a:solidFill>
                <a:latin typeface="+mn-lt"/>
                <a:cs typeface="Times New Roman" panose="02020603050405020304" pitchFamily="18" charset="0"/>
              </a:rPr>
              <a:t> ποιήματα</a:t>
            </a:r>
          </a:p>
        </p:txBody>
      </p:sp>
    </p:spTree>
    <p:extLst>
      <p:ext uri="{BB962C8B-B14F-4D97-AF65-F5344CB8AC3E}">
        <p14:creationId xmlns:p14="http://schemas.microsoft.com/office/powerpoint/2010/main" val="29035643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BE39D9E-61B6-4E21-B46F-48DCE882DDB6}"/>
              </a:ext>
            </a:extLst>
          </p:cNvPr>
          <p:cNvSpPr txBox="1"/>
          <p:nvPr/>
        </p:nvSpPr>
        <p:spPr>
          <a:xfrm>
            <a:off x="2507020" y="1675131"/>
            <a:ext cx="7174785" cy="1569251"/>
          </a:xfrm>
          <a:prstGeom prst="rect">
            <a:avLst/>
          </a:prstGeom>
          <a:noFill/>
        </p:spPr>
        <p:txBody>
          <a:bodyPr wrap="square" rtlCol="0">
            <a:spAutoFit/>
          </a:bodyPr>
          <a:lstStyle/>
          <a:p>
            <a:pPr algn="ctr"/>
            <a:r>
              <a:rPr lang="en-US" sz="4799" i="1" dirty="0">
                <a:solidFill>
                  <a:schemeClr val="bg2"/>
                </a:solidFill>
                <a:cs typeface="Times New Roman" panose="02020603050405020304" pitchFamily="18" charset="0"/>
              </a:rPr>
              <a:t>Homeric Influence on the Epic Cycle</a:t>
            </a:r>
            <a:r>
              <a:rPr lang="el-GR" sz="4799" i="1"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750572703"/>
      </p:ext>
    </p:extLst>
  </p:cSld>
  <p:clrMapOvr>
    <a:masterClrMapping/>
  </p:clrMapOvr>
  <p:transition spd="slow">
    <p:cove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08B595F-E131-4B35-B09A-013F7792453F}"/>
              </a:ext>
            </a:extLst>
          </p:cNvPr>
          <p:cNvSpPr>
            <a:spLocks noGrp="1"/>
          </p:cNvSpPr>
          <p:nvPr>
            <p:ph idx="1"/>
          </p:nvPr>
        </p:nvSpPr>
        <p:spPr/>
        <p:txBody>
          <a:bodyPr>
            <a:normAutofit fontScale="925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Υπάρχει η πίστη ότι τα </a:t>
            </a:r>
            <a:r>
              <a:rPr lang="en-US" dirty="0">
                <a:latin typeface="Times New Roman" panose="02020603050405020304" pitchFamily="18" charset="0"/>
                <a:cs typeface="Times New Roman" panose="02020603050405020304" pitchFamily="18" charset="0"/>
              </a:rPr>
              <a:t>K</a:t>
            </a:r>
            <a:r>
              <a:rPr lang="el-GR" dirty="0" err="1">
                <a:latin typeface="Times New Roman" panose="02020603050405020304" pitchFamily="18" charset="0"/>
                <a:cs typeface="Times New Roman" panose="02020603050405020304" pitchFamily="18" charset="0"/>
              </a:rPr>
              <a:t>υκλικά</a:t>
            </a:r>
            <a:r>
              <a:rPr lang="el-GR" dirty="0">
                <a:latin typeface="Times New Roman" panose="02020603050405020304" pitchFamily="18" charset="0"/>
                <a:cs typeface="Times New Roman" panose="02020603050405020304" pitchFamily="18" charset="0"/>
              </a:rPr>
              <a:t> ποιήματα επηρεάζονται από το υλικό των ομηρικών επών και το διευρύνουν.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Το γεγονός, όμως, ότι ο επικός Κύκλος δημιουργεί νέες ιστορίες με βάση τον Όμηρο, δεν τον καθιστά αντιπρόσωπο του παραδοσιακού υλικού </a:t>
            </a:r>
            <a:r>
              <a:rPr lang="el-GR" dirty="0">
                <a:latin typeface="Times New Roman" panose="02020603050405020304" pitchFamily="18" charset="0"/>
                <a:cs typeface="Times New Roman" panose="02020603050405020304" pitchFamily="18" charset="0"/>
                <a:sym typeface="Wingdings" panose="05000000000000000000" pitchFamily="2" charset="2"/>
              </a:rPr>
              <a:t> επομένως, δεν είναι σταθερή και σίγουρη η σχέση του </a:t>
            </a:r>
            <a:r>
              <a:rPr lang="en-US" dirty="0">
                <a:latin typeface="Times New Roman" panose="02020603050405020304" pitchFamily="18" charset="0"/>
                <a:cs typeface="Times New Roman" panose="02020603050405020304" pitchFamily="18" charset="0"/>
                <a:sym typeface="Wingdings" panose="05000000000000000000" pitchFamily="2" charset="2"/>
              </a:rPr>
              <a:t>E</a:t>
            </a:r>
            <a:r>
              <a:rPr lang="el-GR" dirty="0" err="1">
                <a:latin typeface="Times New Roman" panose="02020603050405020304" pitchFamily="18" charset="0"/>
                <a:cs typeface="Times New Roman" panose="02020603050405020304" pitchFamily="18" charset="0"/>
                <a:sym typeface="Wingdings" panose="05000000000000000000" pitchFamily="2" charset="2"/>
              </a:rPr>
              <a:t>πικού</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K</a:t>
            </a:r>
            <a:r>
              <a:rPr lang="el-GR" dirty="0" err="1">
                <a:latin typeface="Times New Roman" panose="02020603050405020304" pitchFamily="18" charset="0"/>
                <a:cs typeface="Times New Roman" panose="02020603050405020304" pitchFamily="18" charset="0"/>
                <a:sym typeface="Wingdings" panose="05000000000000000000" pitchFamily="2" charset="2"/>
              </a:rPr>
              <a:t>ύκλου</a:t>
            </a:r>
            <a:r>
              <a:rPr lang="el-GR" dirty="0">
                <a:latin typeface="Times New Roman" panose="02020603050405020304" pitchFamily="18" charset="0"/>
                <a:cs typeface="Times New Roman" panose="02020603050405020304" pitchFamily="18" charset="0"/>
                <a:sym typeface="Wingdings" panose="05000000000000000000" pitchFamily="2" charset="2"/>
              </a:rPr>
              <a:t> με την παράδοση.</a:t>
            </a:r>
            <a:endParaRPr lang="el-GR"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Δεν υπάρχουν ενδείξεις, όμως, ότι τα ποιήματα του Επικού Κύκλου συντέθηκαν με τη γνώση των ομηρικών ποιημάτων. </a:t>
            </a:r>
          </a:p>
        </p:txBody>
      </p:sp>
      <p:sp>
        <p:nvSpPr>
          <p:cNvPr id="4" name="Τίτλος 1">
            <a:extLst>
              <a:ext uri="{FF2B5EF4-FFF2-40B4-BE49-F238E27FC236}">
                <a16:creationId xmlns:a16="http://schemas.microsoft.com/office/drawing/2014/main" xmlns="" id="{DCCAB4AC-341D-42D7-88B8-4636A20DC511}"/>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Κυκλικά ποιήματα – ομηρικά έπη</a:t>
            </a:r>
          </a:p>
        </p:txBody>
      </p:sp>
    </p:spTree>
    <p:extLst>
      <p:ext uri="{BB962C8B-B14F-4D97-AF65-F5344CB8AC3E}">
        <p14:creationId xmlns:p14="http://schemas.microsoft.com/office/powerpoint/2010/main" val="4445834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A904937-5F24-470F-B898-F8733B3707B8}"/>
              </a:ext>
            </a:extLst>
          </p:cNvPr>
          <p:cNvSpPr>
            <a:spLocks noGrp="1"/>
          </p:cNvSpPr>
          <p:nvPr>
            <p:ph idx="1"/>
          </p:nvPr>
        </p:nvSpPr>
        <p:spPr/>
        <p:txBody>
          <a:bodyPr>
            <a:normAutofit/>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Θεωρείται ότι οφείλουν την ύπαρξή τους στην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από άποψη δομής και περιεχομένου.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Στην αρχή των </a:t>
            </a:r>
            <a:r>
              <a:rPr lang="el-GR" i="1" dirty="0">
                <a:latin typeface="Times New Roman" panose="02020603050405020304" pitchFamily="18" charset="0"/>
                <a:cs typeface="Times New Roman" panose="02020603050405020304" pitchFamily="18" charset="0"/>
              </a:rPr>
              <a:t>Κυπρίων</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σχέδιο Δία με Θέμιδα, για να ελαφρύνουν τη γη από την υπερβολικό αριθμό των ανθρώπων  το μέσο  ο Τρωικός Πόλεμος. </a:t>
            </a:r>
          </a:p>
        </p:txBody>
      </p:sp>
      <p:sp>
        <p:nvSpPr>
          <p:cNvPr id="4" name="Τίτλος 1">
            <a:extLst>
              <a:ext uri="{FF2B5EF4-FFF2-40B4-BE49-F238E27FC236}">
                <a16:creationId xmlns:a16="http://schemas.microsoft.com/office/drawing/2014/main" xmlns="" id="{92AAB104-D657-45D4-AB84-74B516EF0EC3}"/>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i="1" dirty="0">
                <a:solidFill>
                  <a:schemeClr val="bg2"/>
                </a:solidFill>
                <a:latin typeface="+mn-lt"/>
                <a:cs typeface="Times New Roman" panose="02020603050405020304" pitchFamily="18" charset="0"/>
              </a:rPr>
              <a:t>Κύπρια</a:t>
            </a:r>
            <a:r>
              <a:rPr lang="el-GR" sz="4799" dirty="0">
                <a:solidFill>
                  <a:schemeClr val="bg2"/>
                </a:solidFill>
                <a:latin typeface="+mn-lt"/>
                <a:cs typeface="Times New Roman" panose="02020603050405020304" pitchFamily="18" charset="0"/>
              </a:rPr>
              <a:t> –</a:t>
            </a:r>
            <a:r>
              <a:rPr lang="el-GR" sz="4799" i="1" dirty="0">
                <a:solidFill>
                  <a:schemeClr val="bg2"/>
                </a:solidFill>
                <a:latin typeface="+mn-lt"/>
                <a:cs typeface="Times New Roman" panose="02020603050405020304" pitchFamily="18" charset="0"/>
              </a:rPr>
              <a:t> </a:t>
            </a:r>
            <a:r>
              <a:rPr lang="el-GR" sz="4799" i="1" dirty="0" err="1">
                <a:solidFill>
                  <a:schemeClr val="bg2"/>
                </a:solidFill>
                <a:latin typeface="+mn-lt"/>
                <a:cs typeface="Times New Roman" panose="02020603050405020304" pitchFamily="18" charset="0"/>
              </a:rPr>
              <a:t>Ιλιάδα</a:t>
            </a:r>
            <a:r>
              <a:rPr lang="el-GR" sz="4799" i="1" dirty="0">
                <a:solidFill>
                  <a:schemeClr val="bg2"/>
                </a:solidFill>
                <a:latin typeface="+mn-lt"/>
                <a:cs typeface="Times New Roman" panose="02020603050405020304" pitchFamily="18" charset="0"/>
              </a:rPr>
              <a:t> </a:t>
            </a:r>
          </a:p>
        </p:txBody>
      </p:sp>
    </p:spTree>
    <p:extLst>
      <p:ext uri="{BB962C8B-B14F-4D97-AF65-F5344CB8AC3E}">
        <p14:creationId xmlns:p14="http://schemas.microsoft.com/office/powerpoint/2010/main" val="32058994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D6440A3-F4EB-4E2C-B87B-D28E221B0CE1}"/>
              </a:ext>
            </a:extLst>
          </p:cNvPr>
          <p:cNvSpPr>
            <a:spLocks noGrp="1"/>
          </p:cNvSpPr>
          <p:nvPr>
            <p:ph idx="1"/>
          </p:nvPr>
        </p:nvSpPr>
        <p:spPr/>
        <p:txBody>
          <a:bodyPr>
            <a:normAutofit fontScale="925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Αρχαία Σχόλια: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Αντικαθιστούν Θέμιδα με Μώμο</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Προσθέτουν τον Θηβαϊκό Πόλεμο</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Αναφέρουν ότι οι γεννήσεις Αχιλλέα και Ελένης ήταν καθοριστικές για το σχέδιο.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Παρέχουν ακόμα ένα απόσπασμα  το οποίο τελειώνει με τις λέξεις: </a:t>
            </a:r>
            <a:r>
              <a:rPr lang="el-GR" dirty="0" err="1">
                <a:latin typeface="Palatino Linotype" panose="02040502050505030304" pitchFamily="18" charset="0"/>
                <a:cs typeface="Times New Roman" panose="02020603050405020304" pitchFamily="18" charset="0"/>
              </a:rPr>
              <a:t>Διὸς</a:t>
            </a:r>
            <a:r>
              <a:rPr lang="el-GR" dirty="0">
                <a:latin typeface="Palatino Linotype" panose="02040502050505030304" pitchFamily="18" charset="0"/>
                <a:cs typeface="Times New Roman" panose="02020603050405020304" pitchFamily="18" charset="0"/>
              </a:rPr>
              <a:t> δ’ </a:t>
            </a:r>
            <a:r>
              <a:rPr lang="el-GR" dirty="0" err="1">
                <a:latin typeface="Palatino Linotype" panose="02040502050505030304" pitchFamily="18" charset="0"/>
                <a:cs typeface="Times New Roman" panose="02020603050405020304" pitchFamily="18" charset="0"/>
              </a:rPr>
              <a:t>ἐτελείετο</a:t>
            </a:r>
            <a:r>
              <a:rPr lang="el-GR" dirty="0">
                <a:latin typeface="Palatino Linotype" panose="02040502050505030304" pitchFamily="18" charset="0"/>
                <a:cs typeface="Times New Roman" panose="02020603050405020304" pitchFamily="18" charset="0"/>
              </a:rPr>
              <a:t> βουλή </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οι οποίες εμφανίζονται στον 5</a:t>
            </a:r>
            <a:r>
              <a:rPr lang="el-GR" baseline="30000" dirty="0">
                <a:latin typeface="Times New Roman" panose="02020603050405020304" pitchFamily="18" charset="0"/>
                <a:cs typeface="Times New Roman" panose="02020603050405020304" pitchFamily="18" charset="0"/>
                <a:sym typeface="Wingdings" panose="05000000000000000000" pitchFamily="2" charset="2"/>
              </a:rPr>
              <a:t>ο</a:t>
            </a:r>
            <a:r>
              <a:rPr lang="el-GR" dirty="0">
                <a:latin typeface="Times New Roman" panose="02020603050405020304" pitchFamily="18" charset="0"/>
                <a:cs typeface="Times New Roman" panose="02020603050405020304" pitchFamily="18" charset="0"/>
                <a:sym typeface="Wingdings" panose="05000000000000000000" pitchFamily="2" charset="2"/>
              </a:rPr>
              <a:t> στίχο της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endParaRPr lang="el-GR" dirty="0">
              <a:latin typeface="Palatino Linotype" panose="0204050205050503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0AD737E4-8161-4EB8-8EE0-A3A6431FB57C}"/>
              </a:ext>
            </a:extLst>
          </p:cNvPr>
          <p:cNvSpPr txBox="1">
            <a:spLocks/>
          </p:cNvSpPr>
          <p:nvPr/>
        </p:nvSpPr>
        <p:spPr>
          <a:xfrm>
            <a:off x="1096994" y="287422"/>
            <a:ext cx="10055781" cy="1091339"/>
          </a:xfrm>
          <a:prstGeom prst="rect">
            <a:avLst/>
          </a:prstGeom>
        </p:spPr>
        <p:txBody>
          <a:bodyPr vert="horz" lIns="91416" tIns="45708" rIns="91416" bIns="45708"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Αλλαγές στο περιεχόμενο των Κυπρίων</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14643320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5057F071-8B37-449B-AB33-08AE9FCF604D}"/>
              </a:ext>
            </a:extLst>
          </p:cNvPr>
          <p:cNvSpPr>
            <a:spLocks noGrp="1"/>
          </p:cNvSpPr>
          <p:nvPr>
            <p:ph idx="1"/>
          </p:nvPr>
        </p:nvSpPr>
        <p:spPr/>
        <p:txBody>
          <a:bodyPr>
            <a:normAutofit fontScale="92500"/>
          </a:bodyPr>
          <a:lstStyle/>
          <a:p>
            <a:pPr algn="just">
              <a:lnSpc>
                <a:spcPct val="150000"/>
              </a:lnSpc>
              <a:buFont typeface="Wingdings" panose="05000000000000000000" pitchFamily="2" charset="2"/>
              <a:buChar char="Ø"/>
            </a:pPr>
            <a:r>
              <a:rPr lang="el-GR" dirty="0"/>
              <a:t> </a:t>
            </a:r>
            <a:r>
              <a:rPr lang="el-GR" dirty="0">
                <a:latin typeface="Times New Roman" panose="02020603050405020304" pitchFamily="18" charset="0"/>
                <a:cs typeface="Times New Roman" panose="02020603050405020304" pitchFamily="18" charset="0"/>
              </a:rPr>
              <a:t>Θεωρήθηκε ότι 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έχουν πάρει το βασικό τους σχέδιο από 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Το σχέδιο, όμως, του Δία στην αρχή των Κυπρίων μοιάζει με μύθους, όπως της Εγγύς Ανατολής ή τον Ινδοευρωπαϊκό  γεγονός που υπονομεύει την άποψη ότι 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αποτελούν απλά επέκταση ενός αποσπάσματος – χωρίου της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Ιλιάδας</a:t>
            </a:r>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Επίσης, δεν υπάρχει συμφωνία για το αν το σχέδιο του Δία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συνδέεται με τη Θέτιδα, η οποία συσκέπτεται με τον βασιλιά των Θεών για την τιμή του γιου της Αχιλλέα ή αν συνδέεται με το μεγαλύτερο σχέδιο του Δία σε σχέση με τον πόλεμο. Οι μελετητές τάσσονται υπέρ της πρώτης περίπτωσης.</a:t>
            </a:r>
          </a:p>
          <a:p>
            <a:pPr algn="just">
              <a:lnSpc>
                <a:spcPct val="150000"/>
              </a:lnSpc>
            </a:pPr>
            <a:endParaRPr lang="el-GR" dirty="0"/>
          </a:p>
        </p:txBody>
      </p:sp>
      <p:sp>
        <p:nvSpPr>
          <p:cNvPr id="4" name="Τίτλος 1">
            <a:extLst>
              <a:ext uri="{FF2B5EF4-FFF2-40B4-BE49-F238E27FC236}">
                <a16:creationId xmlns:a16="http://schemas.microsoft.com/office/drawing/2014/main" xmlns="" id="{163F21A0-AA40-461C-9D4F-96371A288B1F}"/>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Τα </a:t>
            </a:r>
            <a:r>
              <a:rPr lang="el-GR" sz="4799" i="1" dirty="0">
                <a:solidFill>
                  <a:schemeClr val="bg2"/>
                </a:solidFill>
                <a:latin typeface="+mn-lt"/>
                <a:cs typeface="Times New Roman" panose="02020603050405020304" pitchFamily="18" charset="0"/>
              </a:rPr>
              <a:t>Κύπρια </a:t>
            </a:r>
            <a:r>
              <a:rPr lang="el-GR" sz="4799" dirty="0">
                <a:solidFill>
                  <a:schemeClr val="bg2"/>
                </a:solidFill>
                <a:latin typeface="+mn-lt"/>
                <a:cs typeface="Times New Roman" panose="02020603050405020304" pitchFamily="18" charset="0"/>
              </a:rPr>
              <a:t>επιρροή από την </a:t>
            </a:r>
            <a:r>
              <a:rPr lang="el-GR" sz="4799" i="1" dirty="0" err="1">
                <a:solidFill>
                  <a:schemeClr val="bg2"/>
                </a:solidFill>
                <a:latin typeface="+mn-lt"/>
                <a:cs typeface="Times New Roman" panose="02020603050405020304" pitchFamily="18" charset="0"/>
              </a:rPr>
              <a:t>Ιλιάδα</a:t>
            </a:r>
            <a:r>
              <a:rPr lang="el-GR" sz="4799" i="1" dirty="0">
                <a:solidFill>
                  <a:schemeClr val="bg2"/>
                </a:solidFill>
                <a:latin typeface="+mn-lt"/>
                <a:cs typeface="Times New Roman" panose="02020603050405020304" pitchFamily="18" charset="0"/>
              </a:rPr>
              <a:t>;</a:t>
            </a:r>
          </a:p>
        </p:txBody>
      </p:sp>
    </p:spTree>
    <p:extLst>
      <p:ext uri="{BB962C8B-B14F-4D97-AF65-F5344CB8AC3E}">
        <p14:creationId xmlns:p14="http://schemas.microsoft.com/office/powerpoint/2010/main" val="42697738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779F3DC-B31B-416B-8A83-38E37956707B}"/>
              </a:ext>
            </a:extLst>
          </p:cNvPr>
          <p:cNvSpPr>
            <a:spLocks noGrp="1"/>
          </p:cNvSpPr>
          <p:nvPr>
            <p:ph idx="1"/>
          </p:nvPr>
        </p:nvSpPr>
        <p:spPr>
          <a:xfrm>
            <a:off x="1096994" y="1846147"/>
            <a:ext cx="10055781" cy="4724432"/>
          </a:xfrm>
        </p:spPr>
        <p:txBody>
          <a:bodyPr>
            <a:normAutofit fontScale="77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Το </a:t>
            </a:r>
            <a:r>
              <a:rPr lang="el-GR" dirty="0" err="1">
                <a:latin typeface="Times New Roman" panose="02020603050405020304" pitchFamily="18" charset="0"/>
                <a:cs typeface="Times New Roman" panose="02020603050405020304" pitchFamily="18" charset="0"/>
              </a:rPr>
              <a:t>Ιλιαδικό</a:t>
            </a:r>
            <a:r>
              <a:rPr lang="el-GR" dirty="0">
                <a:latin typeface="Times New Roman" panose="02020603050405020304" pitchFamily="18" charset="0"/>
                <a:cs typeface="Times New Roman" panose="02020603050405020304" pitchFamily="18" charset="0"/>
              </a:rPr>
              <a:t> σχέδιο του Δία μπορεί να αναφέρεται κάλλιστα στο σχέδιο του Δία να μειώσει την ανθρωπότητα. Άλλωστε, η απόσυρση του Αχιλλέα </a:t>
            </a:r>
            <a:r>
              <a:rPr lang="el-GR" dirty="0">
                <a:latin typeface="Times New Roman" panose="02020603050405020304" pitchFamily="18" charset="0"/>
                <a:cs typeface="Times New Roman" panose="02020603050405020304" pitchFamily="18" charset="0"/>
                <a:sym typeface="Wingdings" panose="05000000000000000000" pitchFamily="2" charset="2"/>
              </a:rPr>
              <a:t> πληθώρα θανάτων στο ελληνικό στρατόπεδο.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Άρα,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ταιριάζει με τον σκοπό του Δία, όπως δίνεται από το Κυκλικό ποίημα των </a:t>
            </a:r>
            <a:r>
              <a:rPr lang="el-GR" i="1" dirty="0">
                <a:latin typeface="Times New Roman" panose="02020603050405020304" pitchFamily="18" charset="0"/>
                <a:cs typeface="Times New Roman" panose="02020603050405020304" pitchFamily="18" charset="0"/>
                <a:sym typeface="Wingdings" panose="05000000000000000000" pitchFamily="2" charset="2"/>
              </a:rPr>
              <a:t>Κυπρίων</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αναφορά του σχεδίου του Δία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(στίχος 5)  υποδηλώνει τις </a:t>
            </a:r>
            <a:r>
              <a:rPr lang="el-GR" dirty="0" err="1">
                <a:latin typeface="Times New Roman" panose="02020603050405020304" pitchFamily="18" charset="0"/>
                <a:cs typeface="Times New Roman" panose="02020603050405020304" pitchFamily="18" charset="0"/>
                <a:sym typeface="Wingdings" panose="05000000000000000000" pitchFamily="2" charset="2"/>
              </a:rPr>
              <a:t>ιλιαδικές</a:t>
            </a:r>
            <a:r>
              <a:rPr lang="el-GR" dirty="0">
                <a:latin typeface="Times New Roman" panose="02020603050405020304" pitchFamily="18" charset="0"/>
                <a:cs typeface="Times New Roman" panose="02020603050405020304" pitchFamily="18" charset="0"/>
                <a:sym typeface="Wingdings" panose="05000000000000000000" pitchFamily="2" charset="2"/>
              </a:rPr>
              <a:t> αλλά και τις Κυκλικές συνδηλώσεις αυτής της φράσης.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Είναι αμφίβολο να θεωρείται το σχέδιο του Δία στα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a:latin typeface="Times New Roman" panose="02020603050405020304" pitchFamily="18" charset="0"/>
                <a:cs typeface="Times New Roman" panose="02020603050405020304" pitchFamily="18" charset="0"/>
                <a:sym typeface="Wingdings" panose="05000000000000000000" pitchFamily="2" charset="2"/>
              </a:rPr>
              <a:t>δευτερογενές</a:t>
            </a:r>
            <a:r>
              <a:rPr lang="el-GR" dirty="0">
                <a:latin typeface="Times New Roman" panose="02020603050405020304" pitchFamily="18" charset="0"/>
                <a:cs typeface="Times New Roman" panose="02020603050405020304" pitchFamily="18" charset="0"/>
                <a:sym typeface="Wingdings" panose="05000000000000000000" pitchFamily="2" charset="2"/>
              </a:rPr>
              <a:t> ή στοιχείο παραγωγής, μια εφευρεμένη ιστορία που προέκυψε από 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Στην πραγματικότητα, όπως συμβαίνει συχνά, η υποτιθέμενη προτεραιότητα του </a:t>
            </a:r>
            <a:r>
              <a:rPr lang="en-US" dirty="0">
                <a:latin typeface="Times New Roman" panose="02020603050405020304" pitchFamily="18" charset="0"/>
                <a:cs typeface="Times New Roman" panose="02020603050405020304" pitchFamily="18" charset="0"/>
                <a:sym typeface="Wingdings" panose="05000000000000000000" pitchFamily="2" charset="2"/>
              </a:rPr>
              <a:t>o</a:t>
            </a:r>
            <a:r>
              <a:rPr lang="el-GR" dirty="0" err="1">
                <a:latin typeface="Times New Roman" panose="02020603050405020304" pitchFamily="18" charset="0"/>
                <a:cs typeface="Times New Roman" panose="02020603050405020304" pitchFamily="18" charset="0"/>
                <a:sym typeface="Wingdings" panose="05000000000000000000" pitchFamily="2" charset="2"/>
              </a:rPr>
              <a:t>μηρικού</a:t>
            </a:r>
            <a:r>
              <a:rPr lang="el-GR" dirty="0">
                <a:latin typeface="Times New Roman" panose="02020603050405020304" pitchFamily="18" charset="0"/>
                <a:cs typeface="Times New Roman" panose="02020603050405020304" pitchFamily="18" charset="0"/>
                <a:sym typeface="Wingdings" panose="05000000000000000000" pitchFamily="2" charset="2"/>
              </a:rPr>
              <a:t> χωρίου  ομηρικός υπαινιγμός στον παραδοσιακό μύθο, ο οποίος αντιπροσωπεύεται πιο άμεσα από τον επικό Κύκλο.</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3090EC6A-91D5-4D1F-B22D-7DC70DF3A990}"/>
              </a:ext>
            </a:extLst>
          </p:cNvPr>
          <p:cNvSpPr txBox="1">
            <a:spLocks/>
          </p:cNvSpPr>
          <p:nvPr/>
        </p:nvSpPr>
        <p:spPr>
          <a:xfrm>
            <a:off x="1096994" y="287422"/>
            <a:ext cx="10055781" cy="1091339"/>
          </a:xfrm>
          <a:prstGeom prst="rect">
            <a:avLst/>
          </a:prstGeom>
        </p:spPr>
        <p:txBody>
          <a:bodyPr vert="horz" lIns="91416" tIns="45708" rIns="91416" bIns="45708" rtlCol="0" anchor="b">
            <a:normAutofit fontScale="77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Το σχέδιο του Δία στα </a:t>
            </a:r>
            <a:r>
              <a:rPr lang="el-GR" sz="4799" i="1" dirty="0">
                <a:solidFill>
                  <a:schemeClr val="bg2"/>
                </a:solidFill>
                <a:latin typeface="+mn-lt"/>
                <a:cs typeface="Times New Roman" panose="02020603050405020304" pitchFamily="18" charset="0"/>
              </a:rPr>
              <a:t>Κύπρια</a:t>
            </a:r>
            <a:r>
              <a:rPr lang="el-GR" sz="4799" dirty="0">
                <a:solidFill>
                  <a:schemeClr val="bg2"/>
                </a:solidFill>
                <a:latin typeface="+mn-lt"/>
                <a:cs typeface="Times New Roman" panose="02020603050405020304" pitchFamily="18" charset="0"/>
              </a:rPr>
              <a:t> και την </a:t>
            </a:r>
            <a:r>
              <a:rPr lang="el-GR" sz="4799" i="1" dirty="0" err="1">
                <a:solidFill>
                  <a:schemeClr val="bg2"/>
                </a:solidFill>
                <a:latin typeface="+mn-lt"/>
                <a:cs typeface="Times New Roman" panose="02020603050405020304" pitchFamily="18" charset="0"/>
              </a:rPr>
              <a:t>Ιλιάδα</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9398804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68F49BA4-11C2-429F-B92E-6B32D492A2D1}"/>
              </a:ext>
            </a:extLst>
          </p:cNvPr>
          <p:cNvSpPr>
            <a:spLocks noGrp="1"/>
          </p:cNvSpPr>
          <p:nvPr>
            <p:ph idx="1"/>
          </p:nvPr>
        </p:nvSpPr>
        <p:spPr/>
        <p:txBody>
          <a:bodyPr>
            <a:normAutofit/>
          </a:bodyPr>
          <a:lstStyle/>
          <a:p>
            <a:pPr>
              <a:lnSpc>
                <a:spcPct val="150000"/>
              </a:lnSpc>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9.145: </a:t>
            </a:r>
            <a:r>
              <a:rPr lang="el-GR" dirty="0" err="1">
                <a:latin typeface="Palatino Linotype" panose="02040502050505030304" pitchFamily="18" charset="0"/>
              </a:rPr>
              <a:t>Χρυσόθεμις</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Λαοδίκη</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Ἰφιάνασσα</a:t>
            </a:r>
            <a:r>
              <a:rPr lang="el-GR" dirty="0">
                <a:latin typeface="Palatino Linotype" panose="02040502050505030304" pitchFamily="18" charset="0"/>
              </a:rPr>
              <a:t>.</a:t>
            </a:r>
            <a:endParaRPr lang="el-GR" dirty="0">
              <a:latin typeface="Palatino Linotype" panose="02040502050505030304" pitchFamily="18" charset="0"/>
              <a:cs typeface="Times New Roman" panose="02020603050405020304" pitchFamily="18" charset="0"/>
            </a:endParaRPr>
          </a:p>
          <a:p>
            <a:pPr>
              <a:lnSpc>
                <a:spcPct val="150000"/>
              </a:lnSpc>
              <a:buFont typeface="Wingdings" panose="05000000000000000000" pitchFamily="2" charset="2"/>
              <a:buChar char="Ø"/>
            </a:pPr>
            <a:endParaRPr lang="el-GR"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9.287: </a:t>
            </a:r>
            <a:r>
              <a:rPr lang="el-GR" dirty="0" err="1">
                <a:latin typeface="Palatino Linotype" panose="02040502050505030304" pitchFamily="18" charset="0"/>
              </a:rPr>
              <a:t>Χρυσόθεμις</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Λαοδίκη</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Ἰφιάνασσα</a:t>
            </a:r>
            <a:r>
              <a:rPr lang="el-GR" dirty="0">
                <a:latin typeface="Palatino Linotype" panose="02040502050505030304" pitchFamily="18" charset="0"/>
              </a:rPr>
              <a:t>.</a:t>
            </a:r>
          </a:p>
          <a:p>
            <a:pPr marL="0" indent="0">
              <a:lnSpc>
                <a:spcPct val="150000"/>
              </a:lnSpc>
              <a:buNone/>
            </a:pPr>
            <a:endParaRPr lang="el-GR" dirty="0">
              <a:latin typeface="Palatino Linotype" panose="02040502050505030304" pitchFamily="18" charset="0"/>
            </a:endParaRPr>
          </a:p>
          <a:p>
            <a:pPr>
              <a:lnSpc>
                <a:spcPct val="150000"/>
              </a:lnSpc>
              <a:buFont typeface="Wingdings" panose="05000000000000000000" pitchFamily="2" charset="2"/>
              <a:buChar char="Ø"/>
            </a:pPr>
            <a:r>
              <a:rPr lang="el-GR" dirty="0">
                <a:latin typeface="Palatino Linotype" panose="02040502050505030304" pitchFamily="18" charset="0"/>
              </a:rPr>
              <a:t> </a:t>
            </a:r>
            <a:r>
              <a:rPr lang="el-GR" dirty="0">
                <a:latin typeface="Times New Roman" panose="02020603050405020304" pitchFamily="18" charset="0"/>
                <a:cs typeface="Times New Roman" panose="02020603050405020304" pitchFamily="18" charset="0"/>
              </a:rPr>
              <a:t>Ίσως, η </a:t>
            </a:r>
            <a:r>
              <a:rPr lang="el-GR" dirty="0" err="1">
                <a:latin typeface="Times New Roman" panose="02020603050405020304" pitchFamily="18" charset="0"/>
                <a:cs typeface="Times New Roman" panose="02020603050405020304" pitchFamily="18" charset="0"/>
              </a:rPr>
              <a:t>Ιφιάνασσα</a:t>
            </a:r>
            <a:r>
              <a:rPr lang="el-GR" dirty="0">
                <a:latin typeface="Times New Roman" panose="02020603050405020304" pitchFamily="18" charset="0"/>
                <a:cs typeface="Times New Roman" panose="02020603050405020304" pitchFamily="18" charset="0"/>
              </a:rPr>
              <a:t> να αποτελεί μια ομηρική εφεύρεση, ώστε να αντικαταστήσει τη γνωστή </a:t>
            </a:r>
            <a:r>
              <a:rPr lang="el-GR" dirty="0" err="1">
                <a:latin typeface="Times New Roman" panose="02020603050405020304" pitchFamily="18" charset="0"/>
                <a:cs typeface="Times New Roman" panose="02020603050405020304" pitchFamily="18" charset="0"/>
              </a:rPr>
              <a:t>ηρωίδα</a:t>
            </a:r>
            <a:r>
              <a:rPr lang="el-GR" dirty="0">
                <a:latin typeface="Times New Roman" panose="02020603050405020304" pitchFamily="18" charset="0"/>
                <a:cs typeface="Times New Roman" panose="02020603050405020304" pitchFamily="18" charset="0"/>
              </a:rPr>
              <a:t> Ιφιγένεια. </a:t>
            </a:r>
          </a:p>
        </p:txBody>
      </p:sp>
      <p:sp>
        <p:nvSpPr>
          <p:cNvPr id="4" name="Τίτλος 1">
            <a:extLst>
              <a:ext uri="{FF2B5EF4-FFF2-40B4-BE49-F238E27FC236}">
                <a16:creationId xmlns:a16="http://schemas.microsoft.com/office/drawing/2014/main" xmlns="" id="{9671C666-EDD7-41CE-BA50-4DDF99B824FD}"/>
              </a:ext>
            </a:extLst>
          </p:cNvPr>
          <p:cNvSpPr txBox="1">
            <a:spLocks/>
          </p:cNvSpPr>
          <p:nvPr/>
        </p:nvSpPr>
        <p:spPr>
          <a:xfrm>
            <a:off x="1066522" y="443872"/>
            <a:ext cx="10055781" cy="1091339"/>
          </a:xfrm>
          <a:prstGeom prst="rect">
            <a:avLst/>
          </a:prstGeom>
        </p:spPr>
        <p:txBody>
          <a:bodyPr vert="horz" lIns="91416" tIns="45708" rIns="91416" bIns="45708"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3199" dirty="0">
                <a:solidFill>
                  <a:schemeClr val="bg2"/>
                </a:solidFill>
                <a:latin typeface="+mn-lt"/>
                <a:cs typeface="Times New Roman" panose="02020603050405020304" pitchFamily="18" charset="0"/>
              </a:rPr>
              <a:t>Ιφιγένεια – </a:t>
            </a:r>
            <a:r>
              <a:rPr lang="el-GR" sz="3199" dirty="0" err="1">
                <a:solidFill>
                  <a:schemeClr val="bg2"/>
                </a:solidFill>
                <a:latin typeface="+mn-lt"/>
                <a:cs typeface="Times New Roman" panose="02020603050405020304" pitchFamily="18" charset="0"/>
              </a:rPr>
              <a:t>Ιφιάνασσα</a:t>
            </a:r>
            <a:r>
              <a:rPr lang="el-GR" sz="3199" dirty="0">
                <a:solidFill>
                  <a:schemeClr val="bg2"/>
                </a:solidFill>
                <a:latin typeface="+mn-lt"/>
                <a:cs typeface="Times New Roman" panose="02020603050405020304" pitchFamily="18" charset="0"/>
              </a:rPr>
              <a:t> </a:t>
            </a:r>
          </a:p>
          <a:p>
            <a:pPr algn="ctr">
              <a:lnSpc>
                <a:spcPct val="120000"/>
              </a:lnSpc>
            </a:pPr>
            <a:r>
              <a:rPr lang="el-GR" sz="3199" i="1" dirty="0" err="1">
                <a:solidFill>
                  <a:schemeClr val="bg2"/>
                </a:solidFill>
                <a:latin typeface="+mn-lt"/>
                <a:cs typeface="Times New Roman" panose="02020603050405020304" pitchFamily="18" charset="0"/>
              </a:rPr>
              <a:t>Ιλιάδα</a:t>
            </a:r>
            <a:r>
              <a:rPr lang="el-GR" sz="3199" dirty="0">
                <a:solidFill>
                  <a:schemeClr val="bg2"/>
                </a:solidFill>
                <a:latin typeface="+mn-lt"/>
                <a:cs typeface="Times New Roman" panose="02020603050405020304" pitchFamily="18" charset="0"/>
              </a:rPr>
              <a:t>	</a:t>
            </a:r>
            <a:endParaRPr lang="el-GR" sz="3199" i="1" dirty="0">
              <a:solidFill>
                <a:schemeClr val="bg2"/>
              </a:solidFill>
              <a:latin typeface="+mn-lt"/>
              <a:cs typeface="Times New Roman" panose="02020603050405020304" pitchFamily="18" charset="0"/>
            </a:endParaRPr>
          </a:p>
        </p:txBody>
      </p:sp>
      <p:sp>
        <p:nvSpPr>
          <p:cNvPr id="5" name="Δεξί άγκιστρο 4">
            <a:extLst>
              <a:ext uri="{FF2B5EF4-FFF2-40B4-BE49-F238E27FC236}">
                <a16:creationId xmlns:a16="http://schemas.microsoft.com/office/drawing/2014/main" xmlns="" id="{067E3A81-54C7-4892-BAAF-6FE52D04D11E}"/>
              </a:ext>
            </a:extLst>
          </p:cNvPr>
          <p:cNvSpPr/>
          <p:nvPr/>
        </p:nvSpPr>
        <p:spPr>
          <a:xfrm>
            <a:off x="9190756" y="1988840"/>
            <a:ext cx="1066522" cy="2126310"/>
          </a:xfrm>
          <a:prstGeom prst="righ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l-GR" sz="1799">
              <a:solidFill>
                <a:srgbClr val="FF9900"/>
              </a:solidFill>
            </a:endParaRPr>
          </a:p>
        </p:txBody>
      </p:sp>
      <p:sp>
        <p:nvSpPr>
          <p:cNvPr id="6" name="TextBox 5">
            <a:extLst>
              <a:ext uri="{FF2B5EF4-FFF2-40B4-BE49-F238E27FC236}">
                <a16:creationId xmlns:a16="http://schemas.microsoft.com/office/drawing/2014/main" xmlns="" id="{3BF6DF68-7CD8-44F0-A1A8-4A4A6D4E5EB5}"/>
              </a:ext>
            </a:extLst>
          </p:cNvPr>
          <p:cNvSpPr txBox="1"/>
          <p:nvPr/>
        </p:nvSpPr>
        <p:spPr>
          <a:xfrm>
            <a:off x="9910837" y="2002092"/>
            <a:ext cx="1728192" cy="3780330"/>
          </a:xfrm>
          <a:prstGeom prst="rect">
            <a:avLst/>
          </a:prstGeom>
          <a:noFill/>
        </p:spPr>
        <p:txBody>
          <a:bodyPr wrap="square" rtlCol="0">
            <a:spAutoFit/>
          </a:bodyPr>
          <a:lstStyle/>
          <a:p>
            <a:pPr algn="just">
              <a:lnSpc>
                <a:spcPct val="150000"/>
              </a:lnSpc>
            </a:pPr>
            <a:r>
              <a:rPr lang="el-GR" sz="1799" dirty="0">
                <a:latin typeface="Times New Roman" panose="02020603050405020304" pitchFamily="18" charset="0"/>
                <a:cs typeface="Times New Roman" panose="02020603050405020304" pitchFamily="18" charset="0"/>
              </a:rPr>
              <a:t>Πουθενά στην </a:t>
            </a:r>
            <a:r>
              <a:rPr lang="el-GR" sz="1799" i="1" dirty="0" err="1">
                <a:latin typeface="Times New Roman" panose="02020603050405020304" pitchFamily="18" charset="0"/>
                <a:cs typeface="Times New Roman" panose="02020603050405020304" pitchFamily="18" charset="0"/>
              </a:rPr>
              <a:t>Ιλιάδα</a:t>
            </a:r>
            <a:r>
              <a:rPr lang="el-GR" sz="1799" dirty="0">
                <a:latin typeface="Times New Roman" panose="02020603050405020304" pitchFamily="18" charset="0"/>
                <a:cs typeface="Times New Roman" panose="02020603050405020304" pitchFamily="18" charset="0"/>
              </a:rPr>
              <a:t> δεν αναφέρεται η Ιφιγένεια και η θυσία της. Πιθανόν, αυτή η ιστορία να μην υπήρχε από την αρχαιότητα.</a:t>
            </a:r>
          </a:p>
        </p:txBody>
      </p:sp>
    </p:spTree>
    <p:extLst>
      <p:ext uri="{BB962C8B-B14F-4D97-AF65-F5344CB8AC3E}">
        <p14:creationId xmlns:p14="http://schemas.microsoft.com/office/powerpoint/2010/main" val="3240710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1AD41B8-10CA-4F30-94F6-E47AC1E136BD}"/>
              </a:ext>
            </a:extLst>
          </p:cNvPr>
          <p:cNvSpPr>
            <a:spLocks noGrp="1"/>
          </p:cNvSpPr>
          <p:nvPr>
            <p:ph idx="1"/>
          </p:nvPr>
        </p:nvSpPr>
        <p:spPr/>
        <p:txBody>
          <a:bodyPr>
            <a:normAutofit fontScale="850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Τα </a:t>
            </a:r>
            <a:r>
              <a:rPr lang="el-GR" b="1" i="1" dirty="0">
                <a:solidFill>
                  <a:schemeClr val="accent3">
                    <a:lumMod val="75000"/>
                  </a:schemeClr>
                </a:solidFill>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αναφέρουν ότι ο Αγαμέμνονας είχε 4 κόρες </a:t>
            </a:r>
            <a:r>
              <a:rPr lang="el-GR" dirty="0">
                <a:latin typeface="Times New Roman" panose="02020603050405020304" pitchFamily="18" charset="0"/>
                <a:cs typeface="Times New Roman" panose="02020603050405020304" pitchFamily="18" charset="0"/>
                <a:sym typeface="Wingdings" panose="05000000000000000000" pitchFamily="2" charset="2"/>
              </a:rPr>
              <a:t> εκ των οποίων οι 2 ήταν η Ιφιγένεια και η </a:t>
            </a:r>
            <a:r>
              <a:rPr lang="el-GR" dirty="0" err="1">
                <a:latin typeface="Times New Roman" panose="02020603050405020304" pitchFamily="18" charset="0"/>
                <a:cs typeface="Times New Roman" panose="02020603050405020304" pitchFamily="18" charset="0"/>
                <a:sym typeface="Wingdings" panose="05000000000000000000" pitchFamily="2" charset="2"/>
              </a:rPr>
              <a:t>Ιφιάνασσα</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Πιθανόν, το Κυκλικό ποίημα  αντλεί το όνομα </a:t>
            </a:r>
            <a:r>
              <a:rPr lang="el-GR" dirty="0" err="1">
                <a:latin typeface="Times New Roman" panose="02020603050405020304" pitchFamily="18" charset="0"/>
                <a:cs typeface="Times New Roman" panose="02020603050405020304" pitchFamily="18" charset="0"/>
                <a:sym typeface="Wingdings" panose="05000000000000000000" pitchFamily="2" charset="2"/>
              </a:rPr>
              <a:t>Ιφιάνασσα</a:t>
            </a:r>
            <a:r>
              <a:rPr lang="el-GR" dirty="0">
                <a:latin typeface="Times New Roman" panose="02020603050405020304" pitchFamily="18" charset="0"/>
                <a:cs typeface="Times New Roman" panose="02020603050405020304" pitchFamily="18" charset="0"/>
                <a:sym typeface="Wingdings" panose="05000000000000000000" pitchFamily="2" charset="2"/>
              </a:rPr>
              <a:t> από 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 συγχώνευση της ομηρικής οπτικής με την παραδοσιακή μυθολογία  οπότε παρουσιάζονται σαν ξεχωριστά πρόσωπα </a:t>
            </a:r>
            <a:r>
              <a:rPr lang="el-GR" dirty="0" err="1">
                <a:latin typeface="Times New Roman" panose="02020603050405020304" pitchFamily="18" charset="0"/>
                <a:cs typeface="Times New Roman" panose="02020603050405020304" pitchFamily="18" charset="0"/>
                <a:sym typeface="Wingdings" panose="05000000000000000000" pitchFamily="2" charset="2"/>
              </a:rPr>
              <a:t>Ιφιάνασσα</a:t>
            </a:r>
            <a:r>
              <a:rPr lang="el-GR" dirty="0">
                <a:latin typeface="Times New Roman" panose="02020603050405020304" pitchFamily="18" charset="0"/>
                <a:cs typeface="Times New Roman" panose="02020603050405020304" pitchFamily="18" charset="0"/>
                <a:sym typeface="Wingdings" panose="05000000000000000000" pitchFamily="2" charset="2"/>
              </a:rPr>
              <a:t> και Ιφιγένεια.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Προσοχή</a:t>
            </a:r>
            <a:r>
              <a:rPr lang="el-GR" dirty="0">
                <a:solidFill>
                  <a:schemeClr val="accent5">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 Η παράλειψη της Ιφιγένειας από τον Όμηρο δεν συνεπάγεται ότι η θυσία της είναι </a:t>
            </a:r>
            <a:r>
              <a:rPr lang="el-GR" dirty="0" err="1">
                <a:latin typeface="Times New Roman" panose="02020603050405020304" pitchFamily="18" charset="0"/>
                <a:cs typeface="Times New Roman" panose="02020603050405020304" pitchFamily="18" charset="0"/>
                <a:sym typeface="Wingdings" panose="05000000000000000000" pitchFamily="2" charset="2"/>
              </a:rPr>
              <a:t>μετα</a:t>
            </a:r>
            <a:r>
              <a:rPr lang="el-GR" dirty="0">
                <a:latin typeface="Times New Roman" panose="02020603050405020304" pitchFamily="18" charset="0"/>
                <a:cs typeface="Times New Roman" panose="02020603050405020304" pitchFamily="18" charset="0"/>
                <a:sym typeface="Wingdings" panose="05000000000000000000" pitchFamily="2" charset="2"/>
              </a:rPr>
              <a:t>-ομηρική.</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Πολλοί υποψιάζονται ότι η θυσία της Ιφιγένειας είναι προ-ομηρική και υπόκειται στην αντιπαράθεση </a:t>
            </a:r>
            <a:r>
              <a:rPr lang="el-GR" dirty="0" err="1">
                <a:latin typeface="Times New Roman" panose="02020603050405020304" pitchFamily="18" charset="0"/>
                <a:cs typeface="Times New Roman" panose="02020603050405020304" pitchFamily="18" charset="0"/>
              </a:rPr>
              <a:t>Κάλχαντα</a:t>
            </a:r>
            <a:r>
              <a:rPr lang="el-GR" dirty="0">
                <a:latin typeface="Times New Roman" panose="02020603050405020304" pitchFamily="18" charset="0"/>
                <a:cs typeface="Times New Roman" panose="02020603050405020304" pitchFamily="18" charset="0"/>
              </a:rPr>
              <a:t>-Αγαμέμνονα στη ραψωδία Α.</a:t>
            </a:r>
          </a:p>
        </p:txBody>
      </p:sp>
      <p:sp>
        <p:nvSpPr>
          <p:cNvPr id="4" name="Τίτλος 1">
            <a:extLst>
              <a:ext uri="{FF2B5EF4-FFF2-40B4-BE49-F238E27FC236}">
                <a16:creationId xmlns:a16="http://schemas.microsoft.com/office/drawing/2014/main" xmlns="" id="{194E8A6C-5CA7-4642-9463-D369145533B6}"/>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Ιφιγένεια – </a:t>
            </a:r>
            <a:r>
              <a:rPr lang="el-GR" sz="4799" dirty="0" err="1">
                <a:solidFill>
                  <a:schemeClr val="bg2"/>
                </a:solidFill>
                <a:latin typeface="+mn-lt"/>
                <a:cs typeface="Times New Roman" panose="02020603050405020304" pitchFamily="18" charset="0"/>
              </a:rPr>
              <a:t>Ιφιάνασσα</a:t>
            </a:r>
            <a:r>
              <a:rPr lang="el-GR" sz="4799" dirty="0">
                <a:solidFill>
                  <a:schemeClr val="bg2"/>
                </a:solidFill>
                <a:latin typeface="+mn-lt"/>
                <a:cs typeface="Times New Roman" panose="02020603050405020304" pitchFamily="18" charset="0"/>
              </a:rPr>
              <a:t> </a:t>
            </a:r>
          </a:p>
          <a:p>
            <a:pPr algn="ctr">
              <a:lnSpc>
                <a:spcPct val="120000"/>
              </a:lnSpc>
            </a:pPr>
            <a:r>
              <a:rPr lang="el-GR" sz="4799" i="1" dirty="0">
                <a:solidFill>
                  <a:schemeClr val="bg2"/>
                </a:solidFill>
                <a:latin typeface="+mn-lt"/>
                <a:cs typeface="Times New Roman" panose="02020603050405020304" pitchFamily="18" charset="0"/>
              </a:rPr>
              <a:t>Κύπρια</a:t>
            </a:r>
            <a:r>
              <a:rPr lang="el-GR" sz="4799" dirty="0">
                <a:solidFill>
                  <a:schemeClr val="bg2"/>
                </a:solidFill>
                <a:latin typeface="+mn-lt"/>
                <a:cs typeface="Times New Roman" panose="02020603050405020304" pitchFamily="18" charset="0"/>
              </a:rPr>
              <a:t> και </a:t>
            </a:r>
            <a:r>
              <a:rPr lang="el-GR" sz="4799" i="1" dirty="0" err="1">
                <a:solidFill>
                  <a:schemeClr val="bg2"/>
                </a:solidFill>
                <a:latin typeface="+mn-lt"/>
                <a:cs typeface="Times New Roman" panose="02020603050405020304" pitchFamily="18" charset="0"/>
              </a:rPr>
              <a:t>Ιλιάδα</a:t>
            </a:r>
            <a:r>
              <a:rPr lang="el-GR" sz="4799" dirty="0">
                <a:solidFill>
                  <a:schemeClr val="bg2"/>
                </a:solidFill>
                <a:latin typeface="+mn-lt"/>
                <a:cs typeface="Times New Roman" panose="02020603050405020304" pitchFamily="18" charset="0"/>
              </a:rPr>
              <a:t>	</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40671404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0DCC7FA-3469-4C7C-B135-3758EABD41FD}"/>
              </a:ext>
            </a:extLst>
          </p:cNvPr>
          <p:cNvSpPr>
            <a:spLocks noGrp="1"/>
          </p:cNvSpPr>
          <p:nvPr>
            <p:ph type="title"/>
          </p:nvPr>
        </p:nvSpPr>
        <p:spPr/>
        <p:txBody>
          <a:bodyPr>
            <a:noAutofit/>
          </a:bodyPr>
          <a:lstStyle/>
          <a:p>
            <a:pPr algn="ctr">
              <a:lnSpc>
                <a:spcPct val="150000"/>
              </a:lnSpc>
            </a:pPr>
            <a:r>
              <a:rPr lang="el-GR" sz="2400" dirty="0">
                <a:solidFill>
                  <a:schemeClr val="bg2"/>
                </a:solidFill>
              </a:rPr>
              <a:t>Σε ποιο βαθμό μπορούμε να πούμε με βεβαιότητα ότι η </a:t>
            </a:r>
            <a:r>
              <a:rPr lang="el-GR" sz="2400" i="1" dirty="0" err="1">
                <a:solidFill>
                  <a:schemeClr val="bg2"/>
                </a:solidFill>
              </a:rPr>
              <a:t>Ιλιάδα</a:t>
            </a:r>
            <a:r>
              <a:rPr lang="el-GR" sz="2400" dirty="0">
                <a:solidFill>
                  <a:schemeClr val="bg2"/>
                </a:solidFill>
              </a:rPr>
              <a:t> και η </a:t>
            </a:r>
            <a:r>
              <a:rPr lang="el-GR" sz="2400" i="1" dirty="0">
                <a:solidFill>
                  <a:schemeClr val="bg2"/>
                </a:solidFill>
              </a:rPr>
              <a:t>Οδύσσεια</a:t>
            </a:r>
            <a:r>
              <a:rPr lang="el-GR" sz="2400" dirty="0">
                <a:solidFill>
                  <a:schemeClr val="bg2"/>
                </a:solidFill>
              </a:rPr>
              <a:t> έχουν επηρεάσει την πρώιμη ελληνική λογοτεχνία;</a:t>
            </a:r>
            <a:endParaRPr lang="en-GB" sz="2400" dirty="0"/>
          </a:p>
        </p:txBody>
      </p:sp>
      <p:sp>
        <p:nvSpPr>
          <p:cNvPr id="3" name="Θέση περιεχομένου 2">
            <a:extLst>
              <a:ext uri="{FF2B5EF4-FFF2-40B4-BE49-F238E27FC236}">
                <a16:creationId xmlns:a16="http://schemas.microsoft.com/office/drawing/2014/main" xmlns="" id="{B63E279A-0DFD-4113-B570-34F472F23CD9}"/>
              </a:ext>
            </a:extLst>
          </p:cNvPr>
          <p:cNvSpPr>
            <a:spLocks noGrp="1"/>
          </p:cNvSpPr>
          <p:nvPr>
            <p:ph idx="1"/>
          </p:nvPr>
        </p:nvSpPr>
        <p:spPr>
          <a:xfrm>
            <a:off x="1293814" y="1828800"/>
            <a:ext cx="9601200" cy="5029200"/>
          </a:xfrm>
        </p:spPr>
        <p:txBody>
          <a:bodyPr>
            <a:normAutofit fontScale="85000" lnSpcReduction="10000"/>
          </a:bodyPr>
          <a:lstStyle/>
          <a:p>
            <a:pPr algn="just">
              <a:lnSpc>
                <a:spcPct val="150000"/>
              </a:lnSpc>
            </a:pPr>
            <a:r>
              <a:rPr lang="en-GB" dirty="0">
                <a:solidFill>
                  <a:schemeClr val="accent3">
                    <a:lumMod val="75000"/>
                  </a:schemeClr>
                </a:solidFill>
                <a:latin typeface="Times New Roman" panose="02020603050405020304" pitchFamily="18" charset="0"/>
                <a:cs typeface="Times New Roman" panose="02020603050405020304" pitchFamily="18" charset="0"/>
              </a:rPr>
              <a:t>Burgess</a:t>
            </a:r>
            <a:r>
              <a:rPr lang="en-GB" dirty="0">
                <a:latin typeface="Times New Roman" panose="02020603050405020304" pitchFamily="18" charset="0"/>
                <a:cs typeface="Times New Roman" panose="02020603050405020304" pitchFamily="18" charset="0"/>
              </a:rPr>
              <a:t>:</a:t>
            </a:r>
            <a:r>
              <a:rPr lang="en-GB" dirty="0">
                <a:solidFill>
                  <a:schemeClr val="accent3">
                    <a:lumMod val="75000"/>
                  </a:schemeClr>
                </a:solidFill>
                <a:latin typeface="Times New Roman" panose="02020603050405020304" pitchFamily="18" charset="0"/>
                <a:cs typeface="Times New Roman" panose="02020603050405020304" pitchFamily="18" charset="0"/>
              </a:rPr>
              <a:t> </a:t>
            </a:r>
            <a:endParaRPr lang="el-GR" dirty="0">
              <a:solidFill>
                <a:schemeClr val="accent3">
                  <a:lumMod val="75000"/>
                </a:schemeClr>
              </a:solidFill>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το απόσπασμα από τον Στησίχορο όπου η Ελένη δηλώνει το πουλί-οιωνό στον Τηλέμαχο </a:t>
            </a:r>
            <a:r>
              <a:rPr lang="el-GR" dirty="0">
                <a:latin typeface="Times New Roman" panose="02020603050405020304" pitchFamily="18" charset="0"/>
                <a:cs typeface="Times New Roman" panose="02020603050405020304" pitchFamily="18" charset="0"/>
                <a:sym typeface="Wingdings" panose="05000000000000000000" pitchFamily="2" charset="2"/>
              </a:rPr>
              <a:t> βασίζεται στην αποχώρηση του Τηλεμάχου από το σπίτι του Μενελάου στη ραψωδία ο (στίχοι 43 κ.ε.) της </a:t>
            </a:r>
            <a:r>
              <a:rPr lang="el-GR" i="1" dirty="0">
                <a:latin typeface="Times New Roman" panose="02020603050405020304" pitchFamily="18" charset="0"/>
                <a:cs typeface="Times New Roman" panose="02020603050405020304" pitchFamily="18" charset="0"/>
                <a:sym typeface="Wingdings" panose="05000000000000000000" pitchFamily="2" charset="2"/>
              </a:rPr>
              <a:t>Οδύσσειας</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marL="457200" indent="-457200"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Ο </a:t>
            </a:r>
            <a:r>
              <a:rPr lang="el-GR"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Στησίχορος</a:t>
            </a:r>
            <a:r>
              <a:rPr lang="el-GR" dirty="0">
                <a:latin typeface="Times New Roman" panose="02020603050405020304" pitchFamily="18" charset="0"/>
                <a:cs typeface="Times New Roman" panose="02020603050405020304" pitchFamily="18" charset="0"/>
                <a:sym typeface="Wingdings" panose="05000000000000000000" pitchFamily="2" charset="2"/>
              </a:rPr>
              <a:t> αλλάζει τη σειρά των γεγονότων και εντάσσει διαφορετικό οιωνό (κοράκι αντί αετό).</a:t>
            </a:r>
          </a:p>
          <a:p>
            <a:pPr marL="457200" indent="-457200"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Η </a:t>
            </a:r>
            <a:r>
              <a:rPr lang="el-GR" i="1" dirty="0">
                <a:latin typeface="Times New Roman" panose="02020603050405020304" pitchFamily="18" charset="0"/>
                <a:cs typeface="Times New Roman" panose="02020603050405020304" pitchFamily="18" charset="0"/>
                <a:sym typeface="Wingdings" panose="05000000000000000000" pitchFamily="2" charset="2"/>
              </a:rPr>
              <a:t>Ασπίδα</a:t>
            </a:r>
            <a:r>
              <a:rPr lang="el-GR" dirty="0">
                <a:latin typeface="Times New Roman" panose="02020603050405020304" pitchFamily="18" charset="0"/>
                <a:cs typeface="Times New Roman" panose="02020603050405020304" pitchFamily="18" charset="0"/>
                <a:sym typeface="Wingdings" panose="05000000000000000000" pitchFamily="2" charset="2"/>
              </a:rPr>
              <a:t> του </a:t>
            </a:r>
            <a:r>
              <a:rPr lang="el-GR"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Ησιόδου</a:t>
            </a:r>
            <a:r>
              <a:rPr lang="el-GR" dirty="0">
                <a:latin typeface="Times New Roman" panose="02020603050405020304" pitchFamily="18" charset="0"/>
                <a:cs typeface="Times New Roman" panose="02020603050405020304" pitchFamily="18" charset="0"/>
                <a:sym typeface="Wingdings" panose="05000000000000000000" pitchFamily="2" charset="2"/>
              </a:rPr>
              <a:t> (β΄ μισό του 7</a:t>
            </a:r>
            <a:r>
              <a:rPr lang="el-GR" baseline="30000" dirty="0">
                <a:latin typeface="Times New Roman" panose="02020603050405020304" pitchFamily="18" charset="0"/>
                <a:cs typeface="Times New Roman" panose="02020603050405020304" pitchFamily="18" charset="0"/>
                <a:sym typeface="Wingdings" panose="05000000000000000000" pitchFamily="2" charset="2"/>
              </a:rPr>
              <a:t>ου</a:t>
            </a:r>
            <a:r>
              <a:rPr lang="el-GR" dirty="0">
                <a:latin typeface="Times New Roman" panose="02020603050405020304" pitchFamily="18" charset="0"/>
                <a:cs typeface="Times New Roman" panose="02020603050405020304" pitchFamily="18" charset="0"/>
                <a:sym typeface="Wingdings" panose="05000000000000000000" pitchFamily="2" charset="2"/>
              </a:rPr>
              <a:t> π.Χ. αιώνα – αρχές του 6</a:t>
            </a:r>
            <a:r>
              <a:rPr lang="el-GR" baseline="30000" dirty="0">
                <a:latin typeface="Times New Roman" panose="02020603050405020304" pitchFamily="18" charset="0"/>
                <a:cs typeface="Times New Roman" panose="02020603050405020304" pitchFamily="18" charset="0"/>
                <a:sym typeface="Wingdings" panose="05000000000000000000" pitchFamily="2" charset="2"/>
              </a:rPr>
              <a:t>ου </a:t>
            </a:r>
            <a:r>
              <a:rPr lang="el-GR" dirty="0">
                <a:latin typeface="Times New Roman" panose="02020603050405020304" pitchFamily="18" charset="0"/>
                <a:cs typeface="Times New Roman" panose="02020603050405020304" pitchFamily="18" charset="0"/>
                <a:sym typeface="Wingdings" panose="05000000000000000000" pitchFamily="2" charset="2"/>
              </a:rPr>
              <a:t>) μιμείται την έκφραση της ασπίδας του Αχιλλέα  μερική μίμηση, δημιουργική και όχι δουλική, αφού στην ομηρική ασπίδα δεν υπάρχουν μυθολογικές σκηνές σε αντίθεση με την ησιόδεια. </a:t>
            </a:r>
          </a:p>
          <a:p>
            <a:pPr algn="just">
              <a:lnSpc>
                <a:spcPct val="150000"/>
              </a:lnSpc>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711944"/>
      </p:ext>
    </p:extLst>
  </p:cSld>
  <p:clrMapOvr>
    <a:masterClrMapping/>
  </p:clrMapOvr>
  <p:transition spd="slow">
    <p:cove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3555117-FD3F-4102-AE19-194B403C92EB}"/>
              </a:ext>
            </a:extLst>
          </p:cNvPr>
          <p:cNvSpPr>
            <a:spLocks noGrp="1"/>
          </p:cNvSpPr>
          <p:nvPr>
            <p:ph idx="1"/>
          </p:nvPr>
        </p:nvSpPr>
        <p:spPr/>
        <p:txBody>
          <a:bodyPr/>
          <a:lstStyle/>
          <a:p>
            <a:pPr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 </a:t>
            </a:r>
            <a:r>
              <a:rPr lang="el-GR" b="1" dirty="0" err="1">
                <a:solidFill>
                  <a:schemeClr val="accent3">
                    <a:lumMod val="75000"/>
                  </a:schemeClr>
                </a:solidFill>
                <a:latin typeface="Times New Roman" panose="02020603050405020304" pitchFamily="18" charset="0"/>
                <a:cs typeface="Times New Roman" panose="02020603050405020304" pitchFamily="18" charset="0"/>
              </a:rPr>
              <a:t>Ησιοδικός</a:t>
            </a:r>
            <a:r>
              <a:rPr lang="el-GR" dirty="0">
                <a:solidFill>
                  <a:schemeClr val="accent3">
                    <a:lumMod val="75000"/>
                  </a:schemeClr>
                </a:solidFill>
                <a:latin typeface="Times New Roman" panose="02020603050405020304" pitchFamily="18" charset="0"/>
                <a:cs typeface="Times New Roman" panose="02020603050405020304" pitchFamily="18" charset="0"/>
              </a:rPr>
              <a:t> </a:t>
            </a:r>
            <a:r>
              <a:rPr lang="el-GR" b="1" dirty="0">
                <a:solidFill>
                  <a:schemeClr val="accent3">
                    <a:lumMod val="75000"/>
                  </a:schemeClr>
                </a:solidFill>
                <a:latin typeface="Times New Roman" panose="02020603050405020304" pitchFamily="18" charset="0"/>
                <a:cs typeface="Times New Roman" panose="02020603050405020304" pitchFamily="18" charset="0"/>
              </a:rPr>
              <a:t>κατάλογος</a:t>
            </a:r>
            <a:r>
              <a:rPr lang="el-GR" dirty="0">
                <a:solidFill>
                  <a:schemeClr val="accent3">
                    <a:lumMod val="75000"/>
                  </a:schemeClr>
                </a:solidFill>
                <a:latin typeface="Times New Roman" panose="02020603050405020304" pitchFamily="18" charset="0"/>
                <a:cs typeface="Times New Roman" panose="02020603050405020304" pitchFamily="18" charset="0"/>
              </a:rPr>
              <a:t> </a:t>
            </a:r>
            <a:r>
              <a:rPr lang="el-GR" b="1" dirty="0">
                <a:solidFill>
                  <a:schemeClr val="accent3">
                    <a:lumMod val="75000"/>
                  </a:schemeClr>
                </a:solidFill>
                <a:latin typeface="Times New Roman" panose="02020603050405020304" pitchFamily="18" charset="0"/>
                <a:cs typeface="Times New Roman" panose="02020603050405020304" pitchFamily="18" charset="0"/>
              </a:rPr>
              <a:t>των</a:t>
            </a:r>
            <a:r>
              <a:rPr lang="el-GR" dirty="0">
                <a:solidFill>
                  <a:schemeClr val="accent3">
                    <a:lumMod val="75000"/>
                  </a:schemeClr>
                </a:solidFill>
                <a:latin typeface="Times New Roman" panose="02020603050405020304" pitchFamily="18" charset="0"/>
                <a:cs typeface="Times New Roman" panose="02020603050405020304" pitchFamily="18" charset="0"/>
              </a:rPr>
              <a:t> </a:t>
            </a:r>
            <a:r>
              <a:rPr lang="el-GR" b="1" dirty="0">
                <a:solidFill>
                  <a:schemeClr val="accent3">
                    <a:lumMod val="75000"/>
                  </a:schemeClr>
                </a:solidFill>
                <a:latin typeface="Times New Roman" panose="02020603050405020304" pitchFamily="18" charset="0"/>
                <a:cs typeface="Times New Roman" panose="02020603050405020304" pitchFamily="18" charset="0"/>
              </a:rPr>
              <a:t>γυναικών</a:t>
            </a:r>
            <a:r>
              <a:rPr lang="el-GR" dirty="0">
                <a:solidFill>
                  <a:schemeClr val="accent3">
                    <a:lumMod val="75000"/>
                  </a:schemeClr>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err="1">
                <a:latin typeface="Times New Roman" panose="02020603050405020304" pitchFamily="18" charset="0"/>
                <a:cs typeface="Times New Roman" panose="02020603050405020304" pitchFamily="18" charset="0"/>
                <a:sym typeface="Wingdings" panose="05000000000000000000" pitchFamily="2" charset="2"/>
              </a:rPr>
              <a:t>Ιφιμέδεια</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sym typeface="Wingdings" panose="05000000000000000000" pitchFamily="2" charset="2"/>
              </a:rPr>
              <a:t> </a:t>
            </a:r>
            <a:r>
              <a:rPr lang="el-GR" b="1" dirty="0" err="1">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Λουκρήτιος</a:t>
            </a:r>
            <a:r>
              <a:rPr lang="el-GR" dirty="0">
                <a:latin typeface="Times New Roman" panose="02020603050405020304" pitchFamily="18" charset="0"/>
                <a:cs typeface="Times New Roman" panose="02020603050405020304" pitchFamily="18" charset="0"/>
                <a:sym typeface="Wingdings" panose="05000000000000000000" pitchFamily="2" charset="2"/>
              </a:rPr>
              <a:t>  </a:t>
            </a:r>
            <a:r>
              <a:rPr lang="el-GR" dirty="0" err="1">
                <a:latin typeface="Times New Roman" panose="02020603050405020304" pitchFamily="18" charset="0"/>
                <a:cs typeface="Times New Roman" panose="02020603050405020304" pitchFamily="18" charset="0"/>
                <a:sym typeface="Wingdings" panose="05000000000000000000" pitchFamily="2" charset="2"/>
              </a:rPr>
              <a:t>Ιφιάνασσα</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κόρη του Αγαμέμνονα ήταν γνωστή με διάφορα ονόματα τα οποία όμως εμφάνιζαν το πρόθημα </a:t>
            </a:r>
            <a:r>
              <a:rPr lang="el-GR" i="1" dirty="0" err="1">
                <a:latin typeface="Times New Roman" panose="02020603050405020304" pitchFamily="18" charset="0"/>
                <a:cs typeface="Times New Roman" panose="02020603050405020304" pitchFamily="18" charset="0"/>
                <a:sym typeface="Wingdings" panose="05000000000000000000" pitchFamily="2" charset="2"/>
              </a:rPr>
              <a:t>Ιφι</a:t>
            </a:r>
            <a:r>
              <a:rPr lang="el-GR" i="1"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sym typeface="Wingdings" panose="05000000000000000000" pitchFamily="2" charset="2"/>
              </a:rPr>
              <a:t>. Μια πιθανή παραλλαγή είναι ότι, πράγματι, η Ιφιγένεια και η </a:t>
            </a:r>
            <a:r>
              <a:rPr lang="el-GR" dirty="0" err="1">
                <a:latin typeface="Times New Roman" panose="02020603050405020304" pitchFamily="18" charset="0"/>
                <a:cs typeface="Times New Roman" panose="02020603050405020304" pitchFamily="18" charset="0"/>
                <a:sym typeface="Wingdings" panose="05000000000000000000" pitchFamily="2" charset="2"/>
              </a:rPr>
              <a:t>Ιφιάνασσα</a:t>
            </a:r>
            <a:r>
              <a:rPr lang="el-GR" dirty="0">
                <a:latin typeface="Times New Roman" panose="02020603050405020304" pitchFamily="18" charset="0"/>
                <a:cs typeface="Times New Roman" panose="02020603050405020304" pitchFamily="18" charset="0"/>
                <a:sym typeface="Wingdings" panose="05000000000000000000" pitchFamily="2" charset="2"/>
              </a:rPr>
              <a:t> ήταν αδελφές. Αυτό το ενδεχόμενο θα επέλυε το πρόβλημα της σύγχυσης που ξεσπά ανάμεσα στο κορίτσι της θυσίας στην Αυλίδα, την Ιφιγένεια ή την </a:t>
            </a:r>
            <a:r>
              <a:rPr lang="el-GR" dirty="0" err="1">
                <a:latin typeface="Times New Roman" panose="02020603050405020304" pitchFamily="18" charset="0"/>
                <a:cs typeface="Times New Roman" panose="02020603050405020304" pitchFamily="18" charset="0"/>
                <a:sym typeface="Wingdings" panose="05000000000000000000" pitchFamily="2" charset="2"/>
              </a:rPr>
              <a:t>Ιφιάνασσα</a:t>
            </a:r>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algn="just">
              <a:lnSpc>
                <a:spcPct val="150000"/>
              </a:lnSpc>
            </a:pP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7AE305D2-6D0A-4B3F-8683-A824B00925F8}"/>
              </a:ext>
            </a:extLst>
          </p:cNvPr>
          <p:cNvSpPr txBox="1">
            <a:spLocks/>
          </p:cNvSpPr>
          <p:nvPr/>
        </p:nvSpPr>
        <p:spPr>
          <a:xfrm>
            <a:off x="1096994"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Ιφιγένεια – </a:t>
            </a:r>
            <a:r>
              <a:rPr lang="el-GR" sz="4799" dirty="0" err="1">
                <a:solidFill>
                  <a:schemeClr val="bg2"/>
                </a:solidFill>
                <a:latin typeface="+mn-lt"/>
                <a:cs typeface="Times New Roman" panose="02020603050405020304" pitchFamily="18" charset="0"/>
              </a:rPr>
              <a:t>Ιφιάνασσα</a:t>
            </a:r>
            <a:endParaRPr lang="el-GR" sz="4799" dirty="0">
              <a:solidFill>
                <a:schemeClr val="bg2"/>
              </a:solidFill>
              <a:latin typeface="+mn-lt"/>
              <a:cs typeface="Times New Roman" panose="02020603050405020304" pitchFamily="18" charset="0"/>
            </a:endParaRPr>
          </a:p>
          <a:p>
            <a:pPr algn="ctr">
              <a:lnSpc>
                <a:spcPct val="120000"/>
              </a:lnSpc>
            </a:pPr>
            <a:r>
              <a:rPr lang="el-GR" sz="4799" i="1" dirty="0">
                <a:solidFill>
                  <a:schemeClr val="bg2"/>
                </a:solidFill>
                <a:latin typeface="+mn-lt"/>
                <a:cs typeface="Times New Roman" panose="02020603050405020304" pitchFamily="18" charset="0"/>
              </a:rPr>
              <a:t>Ησίοδος</a:t>
            </a:r>
            <a:r>
              <a:rPr lang="el-GR" sz="4799" dirty="0">
                <a:solidFill>
                  <a:schemeClr val="bg2"/>
                </a:solidFill>
                <a:latin typeface="+mn-lt"/>
                <a:cs typeface="Times New Roman" panose="02020603050405020304" pitchFamily="18" charset="0"/>
              </a:rPr>
              <a:t> και </a:t>
            </a:r>
            <a:r>
              <a:rPr lang="el-GR" sz="4799" i="1" dirty="0" err="1">
                <a:solidFill>
                  <a:schemeClr val="bg2"/>
                </a:solidFill>
                <a:latin typeface="+mn-lt"/>
                <a:cs typeface="Times New Roman" panose="02020603050405020304" pitchFamily="18" charset="0"/>
              </a:rPr>
              <a:t>Λουκρήτιος</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42665011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8FEFC41-D2DA-4648-8F2A-EABB166656ED}"/>
              </a:ext>
            </a:extLst>
          </p:cNvPr>
          <p:cNvSpPr>
            <a:spLocks noGrp="1"/>
          </p:cNvSpPr>
          <p:nvPr>
            <p:ph idx="1"/>
          </p:nvPr>
        </p:nvSpPr>
        <p:spPr/>
        <p:txBody>
          <a:bodyPr/>
          <a:lstStyle/>
          <a:p>
            <a:pPr algn="just">
              <a:lnSpc>
                <a:spcPct val="150000"/>
              </a:lnSpc>
              <a:buFont typeface="Wingdings" panose="05000000000000000000" pitchFamily="2" charset="2"/>
              <a:buChar char="Ø"/>
            </a:pPr>
            <a:r>
              <a:rPr lang="el-GR" b="1" dirty="0">
                <a:latin typeface="Times New Roman" panose="02020603050405020304" pitchFamily="18" charset="0"/>
                <a:cs typeface="Times New Roman" panose="02020603050405020304" pitchFamily="18" charset="0"/>
              </a:rPr>
              <a:t> </a:t>
            </a:r>
            <a:r>
              <a:rPr lang="el-GR" b="1" dirty="0">
                <a:solidFill>
                  <a:schemeClr val="accent3">
                    <a:lumMod val="75000"/>
                  </a:schemeClr>
                </a:solidFill>
                <a:latin typeface="Times New Roman" panose="02020603050405020304" pitchFamily="18" charset="0"/>
                <a:cs typeface="Times New Roman" panose="02020603050405020304" pitchFamily="18" charset="0"/>
              </a:rPr>
              <a:t>Όμηρος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err="1">
                <a:latin typeface="Times New Roman" panose="02020603050405020304" pitchFamily="18" charset="0"/>
                <a:cs typeface="Times New Roman" panose="02020603050405020304" pitchFamily="18" charset="0"/>
                <a:sym typeface="Wingdings" panose="05000000000000000000" pitchFamily="2" charset="2"/>
              </a:rPr>
              <a:t>Ιφιάνασσα</a:t>
            </a:r>
            <a:r>
              <a:rPr lang="el-GR" dirty="0">
                <a:latin typeface="Times New Roman" panose="02020603050405020304" pitchFamily="18" charset="0"/>
                <a:cs typeface="Times New Roman" panose="02020603050405020304" pitchFamily="18" charset="0"/>
                <a:sym typeface="Wingdings" panose="05000000000000000000" pitchFamily="2" charset="2"/>
              </a:rPr>
              <a:t> ως αντικατάσταση του ονόματος της Ιφιγένειας.</a:t>
            </a:r>
          </a:p>
          <a:p>
            <a:pPr algn="just">
              <a:lnSpc>
                <a:spcPct val="150000"/>
              </a:lnSpc>
              <a:buFont typeface="Wingdings" panose="05000000000000000000" pitchFamily="2" charset="2"/>
              <a:buChar char="Ø"/>
            </a:pPr>
            <a:r>
              <a:rPr lang="el-GR" b="1" dirty="0">
                <a:latin typeface="Times New Roman" panose="02020603050405020304" pitchFamily="18" charset="0"/>
                <a:cs typeface="Times New Roman" panose="02020603050405020304" pitchFamily="18" charset="0"/>
                <a:sym typeface="Wingdings" panose="05000000000000000000" pitchFamily="2" charset="2"/>
              </a:rPr>
              <a:t> </a:t>
            </a:r>
            <a:r>
              <a:rPr lang="el-GR"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Μύθος</a:t>
            </a:r>
            <a:r>
              <a:rPr lang="el-GR" dirty="0">
                <a:latin typeface="Times New Roman" panose="02020603050405020304" pitchFamily="18" charset="0"/>
                <a:cs typeface="Times New Roman" panose="02020603050405020304" pitchFamily="18" charset="0"/>
                <a:sym typeface="Wingdings" panose="05000000000000000000" pitchFamily="2" charset="2"/>
              </a:rPr>
              <a:t>  υπάρχει πριν τον Όμηρο  αντιπαράθεση </a:t>
            </a:r>
            <a:r>
              <a:rPr lang="el-GR" dirty="0" err="1">
                <a:latin typeface="Times New Roman" panose="02020603050405020304" pitchFamily="18" charset="0"/>
                <a:cs typeface="Times New Roman" panose="02020603050405020304" pitchFamily="18" charset="0"/>
                <a:sym typeface="Wingdings" panose="05000000000000000000" pitchFamily="2" charset="2"/>
              </a:rPr>
              <a:t>Κάλχαντα</a:t>
            </a:r>
            <a:r>
              <a:rPr lang="el-GR" dirty="0">
                <a:latin typeface="Times New Roman" panose="02020603050405020304" pitchFamily="18" charset="0"/>
                <a:cs typeface="Times New Roman" panose="02020603050405020304" pitchFamily="18" charset="0"/>
                <a:sym typeface="Wingdings" panose="05000000000000000000" pitchFamily="2" charset="2"/>
              </a:rPr>
              <a:t> – Αγαμέμνονα.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Ιφιγένεια και </a:t>
            </a:r>
            <a:r>
              <a:rPr lang="el-GR" dirty="0" err="1">
                <a:latin typeface="Times New Roman" panose="02020603050405020304" pitchFamily="18" charset="0"/>
                <a:cs typeface="Times New Roman" panose="02020603050405020304" pitchFamily="18" charset="0"/>
              </a:rPr>
              <a:t>Ιφιάνασσα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αδελφές.</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75B1F961-8430-4F15-9C48-2D9B97B9D791}"/>
              </a:ext>
            </a:extLst>
          </p:cNvPr>
          <p:cNvSpPr txBox="1">
            <a:spLocks/>
          </p:cNvSpPr>
          <p:nvPr/>
        </p:nvSpPr>
        <p:spPr>
          <a:xfrm>
            <a:off x="1066522"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Σύνοψη</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12118752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CE810BAD-B6E3-4976-B207-EF4278391D46}"/>
              </a:ext>
            </a:extLst>
          </p:cNvPr>
          <p:cNvSpPr>
            <a:spLocks noGrp="1"/>
          </p:cNvSpPr>
          <p:nvPr>
            <p:ph idx="1"/>
          </p:nvPr>
        </p:nvSpPr>
        <p:spPr/>
        <p:txBody>
          <a:bodyPr>
            <a:normAutofit lnSpcReduction="10000"/>
          </a:bodyPr>
          <a:lstStyle/>
          <a:p>
            <a:pPr algn="just">
              <a:lnSpc>
                <a:spcPct val="150000"/>
              </a:lnSpc>
            </a:pPr>
            <a:r>
              <a:rPr lang="el-GR" dirty="0">
                <a:latin typeface="Times New Roman" panose="02020603050405020304" pitchFamily="18" charset="0"/>
                <a:cs typeface="Times New Roman" panose="02020603050405020304" pitchFamily="18" charset="0"/>
              </a:rPr>
              <a:t>Ο </a:t>
            </a:r>
            <a:r>
              <a:rPr lang="el-GR" b="1" dirty="0">
                <a:solidFill>
                  <a:schemeClr val="accent3">
                    <a:lumMod val="75000"/>
                  </a:schemeClr>
                </a:solidFill>
                <a:latin typeface="Times New Roman" panose="02020603050405020304" pitchFamily="18" charset="0"/>
                <a:cs typeface="Times New Roman" panose="02020603050405020304" pitchFamily="18" charset="0"/>
              </a:rPr>
              <a:t>Σοφοκλής</a:t>
            </a:r>
            <a:r>
              <a:rPr lang="el-GR" dirty="0">
                <a:latin typeface="Times New Roman" panose="02020603050405020304" pitchFamily="18" charset="0"/>
                <a:cs typeface="Times New Roman" panose="02020603050405020304" pitchFamily="18" charset="0"/>
              </a:rPr>
              <a:t> (Ηλέκτρα) αναφέρεται στην </a:t>
            </a:r>
            <a:r>
              <a:rPr lang="el-GR" dirty="0" err="1">
                <a:latin typeface="Times New Roman" panose="02020603050405020304" pitchFamily="18" charset="0"/>
                <a:cs typeface="Times New Roman" panose="02020603050405020304" pitchFamily="18" charset="0"/>
              </a:rPr>
              <a:t>Ιφιάνασσα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μετά, όμως, τον θάνατο της Ιφιγένειας  ο Σοφοκλής ακολουθεί μια μέση παράδοση, μια παραλλαγή του μύθου που τη βλέπουμε και στην περίπτωση του Ομήρου.</a:t>
            </a:r>
          </a:p>
          <a:p>
            <a:pPr algn="just">
              <a:lnSpc>
                <a:spcPct val="150000"/>
              </a:lnSpc>
            </a:pPr>
            <a:r>
              <a:rPr lang="el-GR" dirty="0">
                <a:latin typeface="Times New Roman" panose="02020603050405020304" pitchFamily="18" charset="0"/>
                <a:cs typeface="Times New Roman" panose="02020603050405020304" pitchFamily="18" charset="0"/>
                <a:sym typeface="Wingdings" panose="05000000000000000000" pitchFamily="2" charset="2"/>
              </a:rPr>
              <a:t>Αν η ιστορία της ανθρώπινης θυσίας είναι προ-ομηρική  ο </a:t>
            </a: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Burgess</a:t>
            </a:r>
            <a:r>
              <a:rPr lang="el-GR" dirty="0">
                <a:latin typeface="Times New Roman" panose="02020603050405020304" pitchFamily="18" charset="0"/>
                <a:cs typeface="Times New Roman" panose="02020603050405020304" pitchFamily="18" charset="0"/>
                <a:sym typeface="Wingdings" panose="05000000000000000000" pitchFamily="2" charset="2"/>
              </a:rPr>
              <a:t> πιστεύει ότι είναι  τότε η εφεύρεση της </a:t>
            </a:r>
            <a:r>
              <a:rPr lang="el-GR" dirty="0" err="1">
                <a:latin typeface="Times New Roman" panose="02020603050405020304" pitchFamily="18" charset="0"/>
                <a:cs typeface="Times New Roman" panose="02020603050405020304" pitchFamily="18" charset="0"/>
                <a:sym typeface="Wingdings" panose="05000000000000000000" pitchFamily="2" charset="2"/>
              </a:rPr>
              <a:t>Ιφιάνασσας</a:t>
            </a:r>
            <a:r>
              <a:rPr lang="el-GR" dirty="0">
                <a:latin typeface="Times New Roman" panose="02020603050405020304" pitchFamily="18" charset="0"/>
                <a:cs typeface="Times New Roman" panose="02020603050405020304" pitchFamily="18" charset="0"/>
                <a:sym typeface="Wingdings" panose="05000000000000000000" pitchFamily="2" charset="2"/>
              </a:rPr>
              <a:t> δεν μπορεί να αποτελεί μια αποκατάσταση της Ιφιγένειας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Ο Όμηρος δεν θα μπορούσε να αποφύγει την ιστορία, παρέχοντας ένα όνομα που είναι τόσο όμοιο. </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1F52BB25-6833-46D3-89E4-B337ECD424F3}"/>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Ιφιγένεια – </a:t>
            </a:r>
            <a:r>
              <a:rPr lang="el-GR" sz="4799" dirty="0" err="1">
                <a:solidFill>
                  <a:schemeClr val="bg2"/>
                </a:solidFill>
                <a:latin typeface="+mn-lt"/>
                <a:cs typeface="Times New Roman" panose="02020603050405020304" pitchFamily="18" charset="0"/>
              </a:rPr>
              <a:t>Ιφιάνασσα</a:t>
            </a:r>
            <a:endParaRPr lang="el-GR" sz="4799" dirty="0">
              <a:solidFill>
                <a:schemeClr val="bg2"/>
              </a:solidFill>
              <a:latin typeface="+mn-lt"/>
              <a:cs typeface="Times New Roman" panose="02020603050405020304" pitchFamily="18" charset="0"/>
            </a:endParaRPr>
          </a:p>
          <a:p>
            <a:pPr algn="ctr">
              <a:lnSpc>
                <a:spcPct val="120000"/>
              </a:lnSpc>
            </a:pPr>
            <a:r>
              <a:rPr lang="el-GR" sz="4799" dirty="0">
                <a:solidFill>
                  <a:schemeClr val="bg2"/>
                </a:solidFill>
                <a:latin typeface="+mn-lt"/>
                <a:cs typeface="Times New Roman" panose="02020603050405020304" pitchFamily="18" charset="0"/>
              </a:rPr>
              <a:t> Σοφοκλής – </a:t>
            </a:r>
            <a:r>
              <a:rPr lang="el-GR" sz="4799" i="1" dirty="0" err="1">
                <a:solidFill>
                  <a:schemeClr val="bg2"/>
                </a:solidFill>
                <a:latin typeface="+mn-lt"/>
                <a:cs typeface="Times New Roman" panose="02020603050405020304" pitchFamily="18" charset="0"/>
              </a:rPr>
              <a:t>Ιλιάδα</a:t>
            </a:r>
            <a:r>
              <a:rPr lang="el-GR" sz="4799" dirty="0">
                <a:solidFill>
                  <a:schemeClr val="bg2"/>
                </a:solidFill>
                <a:latin typeface="+mn-lt"/>
                <a:cs typeface="Times New Roman" panose="02020603050405020304" pitchFamily="18" charset="0"/>
              </a:rPr>
              <a:t> </a:t>
            </a:r>
            <a:r>
              <a:rPr lang="el-GR" sz="4799" dirty="0">
                <a:solidFill>
                  <a:schemeClr val="accent3">
                    <a:lumMod val="75000"/>
                  </a:schemeClr>
                </a:solidFill>
                <a:latin typeface="+mn-lt"/>
                <a:cs typeface="Times New Roman" panose="02020603050405020304" pitchFamily="18" charset="0"/>
              </a:rPr>
              <a:t>	</a:t>
            </a:r>
            <a:endParaRPr lang="el-GR" sz="4799" i="1" dirty="0">
              <a:solidFill>
                <a:schemeClr val="accent3">
                  <a:lumMod val="7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19851874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73A1FC2-6721-4DC0-943B-793E70F7774E}"/>
              </a:ext>
            </a:extLst>
          </p:cNvPr>
          <p:cNvSpPr>
            <a:spLocks noGrp="1"/>
          </p:cNvSpPr>
          <p:nvPr>
            <p:ph idx="1"/>
          </p:nvPr>
        </p:nvSpPr>
        <p:spPr>
          <a:xfrm>
            <a:off x="1293814" y="1828800"/>
            <a:ext cx="9601200" cy="5029200"/>
          </a:xfrm>
        </p:spPr>
        <p:txBody>
          <a:bodyPr>
            <a:normAutofit fontScale="850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Η </a:t>
            </a:r>
            <a:r>
              <a:rPr lang="el-GR" dirty="0" err="1">
                <a:latin typeface="Times New Roman" panose="02020603050405020304" pitchFamily="18" charset="0"/>
                <a:cs typeface="Times New Roman" panose="02020603050405020304" pitchFamily="18" charset="0"/>
              </a:rPr>
              <a:t>Ιφιάνασσα</a:t>
            </a:r>
            <a:r>
              <a:rPr lang="el-GR" dirty="0">
                <a:latin typeface="Times New Roman" panose="02020603050405020304" pitchFamily="18" charset="0"/>
                <a:cs typeface="Times New Roman" panose="02020603050405020304" pitchFamily="18" charset="0"/>
              </a:rPr>
              <a:t> είναι μια εναλλακτική λύση για την Ιφιγένεια </a:t>
            </a:r>
            <a:r>
              <a:rPr lang="el-GR" dirty="0">
                <a:latin typeface="Times New Roman" panose="02020603050405020304" pitchFamily="18" charset="0"/>
                <a:cs typeface="Times New Roman" panose="02020603050405020304" pitchFamily="18" charset="0"/>
                <a:sym typeface="Wingdings" panose="05000000000000000000" pitchFamily="2" charset="2"/>
              </a:rPr>
              <a:t> επειδή στη ραψωδία Ι αναφέρεται ότι η </a:t>
            </a:r>
            <a:r>
              <a:rPr lang="el-GR" dirty="0" err="1">
                <a:latin typeface="Times New Roman" panose="02020603050405020304" pitchFamily="18" charset="0"/>
                <a:cs typeface="Times New Roman" panose="02020603050405020304" pitchFamily="18" charset="0"/>
                <a:sym typeface="Wingdings" panose="05000000000000000000" pitchFamily="2" charset="2"/>
              </a:rPr>
              <a:t>Ιφιάνασσα</a:t>
            </a:r>
            <a:r>
              <a:rPr lang="el-GR" dirty="0">
                <a:latin typeface="Times New Roman" panose="02020603050405020304" pitchFamily="18" charset="0"/>
                <a:cs typeface="Times New Roman" panose="02020603050405020304" pitchFamily="18" charset="0"/>
                <a:sym typeface="Wingdings" panose="05000000000000000000" pitchFamily="2" charset="2"/>
              </a:rPr>
              <a:t> είναι ζωντανή μέχρι το 9 έτος του πολέμου  αποκλείεται να υπάρχει υπαινιγμός για τα γεγονότα της Αυλίδας  δηλαδή για τη θυσία.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Ο Όμηρος γνωρίζει την παραδοσιακή εκδοχή του μύθου, αλλά το ομηρικό χωρίο ακολουθεί την παραδοσιακή παραλλαγή του μύθου ότι η Ιφιγένεια και η </a:t>
            </a:r>
            <a:r>
              <a:rPr lang="el-GR" dirty="0" err="1">
                <a:latin typeface="Times New Roman" panose="02020603050405020304" pitchFamily="18" charset="0"/>
                <a:cs typeface="Times New Roman" panose="02020603050405020304" pitchFamily="18" charset="0"/>
                <a:sym typeface="Wingdings" panose="05000000000000000000" pitchFamily="2" charset="2"/>
              </a:rPr>
              <a:t>Ιφιάνασσα</a:t>
            </a:r>
            <a:r>
              <a:rPr lang="el-GR" dirty="0">
                <a:latin typeface="Times New Roman" panose="02020603050405020304" pitchFamily="18" charset="0"/>
                <a:cs typeface="Times New Roman" panose="02020603050405020304" pitchFamily="18" charset="0"/>
                <a:sym typeface="Wingdings" panose="05000000000000000000" pitchFamily="2" charset="2"/>
              </a:rPr>
              <a:t> ήταν αδελφές.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Υποθετικά μιλώντας 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ακολουθεί σιωπηρά 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 </a:t>
            </a:r>
            <a:r>
              <a:rPr lang="el-GR" dirty="0">
                <a:latin typeface="Times New Roman" panose="02020603050405020304" pitchFamily="18" charset="0"/>
                <a:cs typeface="Times New Roman" panose="02020603050405020304" pitchFamily="18" charset="0"/>
                <a:sym typeface="Wingdings" panose="05000000000000000000" pitchFamily="2" charset="2"/>
              </a:rPr>
              <a:t>εφόσον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και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αναφέρονται στην ύπαρξη 2 προσώπων που είναι αδελφές, την Ιφιγένεια και την </a:t>
            </a:r>
            <a:r>
              <a:rPr lang="el-GR" dirty="0" err="1">
                <a:latin typeface="Times New Roman" panose="02020603050405020304" pitchFamily="18" charset="0"/>
                <a:cs typeface="Times New Roman" panose="02020603050405020304" pitchFamily="18" charset="0"/>
                <a:sym typeface="Wingdings" panose="05000000000000000000" pitchFamily="2" charset="2"/>
              </a:rPr>
              <a:t>Ιφιάνασσα</a:t>
            </a:r>
            <a:r>
              <a:rPr lang="el-GR" dirty="0">
                <a:latin typeface="Times New Roman" panose="02020603050405020304" pitchFamily="18" charset="0"/>
                <a:cs typeface="Times New Roman" panose="02020603050405020304" pitchFamily="18" charset="0"/>
                <a:sym typeface="Wingdings" panose="05000000000000000000" pitchFamily="2" charset="2"/>
              </a:rPr>
              <a:t>  μήπως αντλούν από μια κοινή παράδοση τα δύο έργα;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Είναι αβέβαιο ότι η αναφορά στα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για τις κόρες του Αγαμέμνονα επηρεάστηκε από 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BAEDE703-F23E-4E64-9AA4-546A70404B87}"/>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Ιφιγένεια – </a:t>
            </a:r>
            <a:r>
              <a:rPr lang="el-GR" sz="4799" dirty="0" err="1">
                <a:solidFill>
                  <a:schemeClr val="bg2"/>
                </a:solidFill>
                <a:latin typeface="+mn-lt"/>
                <a:cs typeface="Times New Roman" panose="02020603050405020304" pitchFamily="18" charset="0"/>
              </a:rPr>
              <a:t>Ιφιάνασσα</a:t>
            </a:r>
            <a:r>
              <a:rPr lang="en-US" sz="4799" dirty="0">
                <a:solidFill>
                  <a:schemeClr val="bg2"/>
                </a:solidFill>
                <a:latin typeface="+mn-lt"/>
                <a:cs typeface="Times New Roman" panose="02020603050405020304" pitchFamily="18" charset="0"/>
              </a:rPr>
              <a:t> </a:t>
            </a:r>
          </a:p>
          <a:p>
            <a:pPr algn="ctr">
              <a:lnSpc>
                <a:spcPct val="120000"/>
              </a:lnSpc>
            </a:pPr>
            <a:r>
              <a:rPr lang="en-US" sz="4799" i="1" dirty="0">
                <a:solidFill>
                  <a:schemeClr val="bg2"/>
                </a:solidFill>
                <a:latin typeface="+mn-lt"/>
                <a:cs typeface="Times New Roman" panose="02020603050405020304" pitchFamily="18" charset="0"/>
              </a:rPr>
              <a:t> </a:t>
            </a:r>
            <a:r>
              <a:rPr lang="el-GR" sz="4799" i="1" dirty="0">
                <a:solidFill>
                  <a:schemeClr val="bg2"/>
                </a:solidFill>
                <a:latin typeface="+mn-lt"/>
                <a:cs typeface="Times New Roman" panose="02020603050405020304" pitchFamily="18" charset="0"/>
              </a:rPr>
              <a:t>Κύπρια</a:t>
            </a:r>
            <a:r>
              <a:rPr lang="el-GR" sz="4799" dirty="0">
                <a:solidFill>
                  <a:schemeClr val="bg2"/>
                </a:solidFill>
                <a:latin typeface="+mn-lt"/>
                <a:cs typeface="Times New Roman" panose="02020603050405020304" pitchFamily="18" charset="0"/>
              </a:rPr>
              <a:t> και </a:t>
            </a:r>
            <a:r>
              <a:rPr lang="el-GR" sz="4799" i="1" dirty="0" err="1">
                <a:solidFill>
                  <a:schemeClr val="bg2"/>
                </a:solidFill>
                <a:latin typeface="+mn-lt"/>
                <a:cs typeface="Times New Roman" panose="02020603050405020304" pitchFamily="18" charset="0"/>
              </a:rPr>
              <a:t>Ιλιάδα</a:t>
            </a:r>
            <a:r>
              <a:rPr lang="el-GR" sz="4799" dirty="0">
                <a:solidFill>
                  <a:schemeClr val="bg2"/>
                </a:solidFill>
                <a:latin typeface="+mn-lt"/>
                <a:cs typeface="Times New Roman" panose="02020603050405020304" pitchFamily="18" charset="0"/>
              </a:rPr>
              <a:t>	</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9155275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5879885-5383-4C49-BDD2-F55D9A422CA9}"/>
              </a:ext>
            </a:extLst>
          </p:cNvPr>
          <p:cNvSpPr>
            <a:spLocks noGrp="1"/>
          </p:cNvSpPr>
          <p:nvPr>
            <p:ph idx="1"/>
          </p:nvPr>
        </p:nvSpPr>
        <p:spPr/>
        <p:txBody>
          <a:bodyPr>
            <a:normAutofit fontScale="92500" lnSpcReduction="20000"/>
          </a:bodyPr>
          <a:lstStyle/>
          <a:p>
            <a:pPr algn="just">
              <a:lnSpc>
                <a:spcPct val="150000"/>
              </a:lnSpc>
              <a:buFont typeface="Wingdings" panose="05000000000000000000" pitchFamily="2" charset="2"/>
              <a:buChar char="Ø"/>
            </a:pPr>
            <a:r>
              <a:rPr lang="el-GR" dirty="0"/>
              <a:t> Σχόλια στην </a:t>
            </a:r>
            <a:r>
              <a:rPr lang="el-GR" i="1" dirty="0" err="1"/>
              <a:t>Ιλιάδα</a:t>
            </a:r>
            <a:r>
              <a:rPr lang="el-GR" dirty="0"/>
              <a:t> </a:t>
            </a:r>
            <a:r>
              <a:rPr lang="el-GR" dirty="0">
                <a:sym typeface="Wingdings" panose="05000000000000000000" pitchFamily="2" charset="2"/>
              </a:rPr>
              <a:t> </a:t>
            </a:r>
            <a:r>
              <a:rPr lang="el-GR" dirty="0"/>
              <a:t>Διαφορετικές εκδοχές της σύλληψης της Χρυσηίδας στην </a:t>
            </a:r>
            <a:r>
              <a:rPr lang="el-GR" dirty="0" err="1"/>
              <a:t>Υποπλακίη</a:t>
            </a:r>
            <a:r>
              <a:rPr lang="el-GR" dirty="0"/>
              <a:t> Θήβα </a:t>
            </a:r>
            <a:r>
              <a:rPr lang="el-GR" dirty="0">
                <a:sym typeface="Wingdings" panose="05000000000000000000" pitchFamily="2" charset="2"/>
              </a:rPr>
              <a:t> η </a:t>
            </a:r>
            <a:r>
              <a:rPr lang="el-GR" i="1" dirty="0" err="1">
                <a:sym typeface="Wingdings" panose="05000000000000000000" pitchFamily="2" charset="2"/>
              </a:rPr>
              <a:t>Ιλιάδα</a:t>
            </a:r>
            <a:r>
              <a:rPr lang="el-GR" dirty="0">
                <a:sym typeface="Wingdings" panose="05000000000000000000" pitchFamily="2" charset="2"/>
              </a:rPr>
              <a:t> αναφέρεται πολύ σύντομα σε αυτό το θέμα.</a:t>
            </a:r>
          </a:p>
          <a:p>
            <a:pPr marL="0" indent="0" algn="just">
              <a:lnSpc>
                <a:spcPct val="150000"/>
              </a:lnSpc>
              <a:buNone/>
            </a:pPr>
            <a:endParaRPr lang="el-GR" dirty="0">
              <a:sym typeface="Wingdings" panose="05000000000000000000" pitchFamily="2" charset="2"/>
            </a:endParaRPr>
          </a:p>
          <a:p>
            <a:pPr algn="ctr"/>
            <a:r>
              <a:rPr lang="en-US" sz="1600" dirty="0">
                <a:latin typeface="Palatino Linotype" panose="02040502050505030304" pitchFamily="18" charset="0"/>
              </a:rPr>
              <a:t>T</a:t>
            </a:r>
            <a:r>
              <a:rPr lang="el-GR" sz="1600" dirty="0" err="1">
                <a:latin typeface="Palatino Linotype" panose="02040502050505030304" pitchFamily="18" charset="0"/>
              </a:rPr>
              <a:t>ὴν</a:t>
            </a:r>
            <a:r>
              <a:rPr lang="el-GR" sz="1600" dirty="0">
                <a:latin typeface="Palatino Linotype" panose="02040502050505030304" pitchFamily="18" charset="0"/>
              </a:rPr>
              <a:t> </a:t>
            </a:r>
            <a:r>
              <a:rPr lang="el-GR" sz="1600" dirty="0" err="1">
                <a:latin typeface="Palatino Linotype" panose="02040502050505030304" pitchFamily="18" charset="0"/>
              </a:rPr>
              <a:t>δὲ</a:t>
            </a:r>
            <a:r>
              <a:rPr lang="el-GR" sz="1600" dirty="0">
                <a:latin typeface="Palatino Linotype" panose="02040502050505030304" pitchFamily="18" charset="0"/>
              </a:rPr>
              <a:t> </a:t>
            </a:r>
            <a:r>
              <a:rPr lang="el-GR" sz="1600" dirty="0" err="1">
                <a:latin typeface="Palatino Linotype" panose="02040502050505030304" pitchFamily="18" charset="0"/>
              </a:rPr>
              <a:t>βαρὺ</a:t>
            </a:r>
            <a:r>
              <a:rPr lang="el-GR" sz="1600" dirty="0">
                <a:latin typeface="Palatino Linotype" panose="02040502050505030304" pitchFamily="18" charset="0"/>
              </a:rPr>
              <a:t> </a:t>
            </a:r>
            <a:r>
              <a:rPr lang="el-GR" sz="1600" dirty="0" err="1">
                <a:latin typeface="Palatino Linotype" panose="02040502050505030304" pitchFamily="18" charset="0"/>
              </a:rPr>
              <a:t>στενάχων</a:t>
            </a:r>
            <a:r>
              <a:rPr lang="el-GR" sz="1600" dirty="0">
                <a:latin typeface="Palatino Linotype" panose="02040502050505030304" pitchFamily="18" charset="0"/>
              </a:rPr>
              <a:t> </a:t>
            </a:r>
            <a:r>
              <a:rPr lang="el-GR" sz="1600" dirty="0" err="1">
                <a:latin typeface="Palatino Linotype" panose="02040502050505030304" pitchFamily="18" charset="0"/>
              </a:rPr>
              <a:t>προσέφη</a:t>
            </a:r>
            <a:r>
              <a:rPr lang="el-GR" sz="1600" dirty="0">
                <a:latin typeface="Palatino Linotype" panose="02040502050505030304" pitchFamily="18" charset="0"/>
              </a:rPr>
              <a:t> </a:t>
            </a:r>
            <a:r>
              <a:rPr lang="el-GR" sz="1600" dirty="0" err="1">
                <a:latin typeface="Palatino Linotype" panose="02040502050505030304" pitchFamily="18" charset="0"/>
              </a:rPr>
              <a:t>πόδας</a:t>
            </a:r>
            <a:r>
              <a:rPr lang="el-GR" sz="1600" dirty="0">
                <a:latin typeface="Palatino Linotype" panose="02040502050505030304" pitchFamily="18" charset="0"/>
              </a:rPr>
              <a:t> </a:t>
            </a:r>
            <a:r>
              <a:rPr lang="el-GR" sz="1600" dirty="0" err="1">
                <a:latin typeface="Palatino Linotype" panose="02040502050505030304" pitchFamily="18" charset="0"/>
              </a:rPr>
              <a:t>ὠκὺς</a:t>
            </a:r>
            <a:r>
              <a:rPr lang="el-GR" sz="1600" dirty="0">
                <a:latin typeface="Palatino Linotype" panose="02040502050505030304" pitchFamily="18" charset="0"/>
              </a:rPr>
              <a:t> </a:t>
            </a:r>
            <a:r>
              <a:rPr lang="el-GR" sz="1600" dirty="0" err="1">
                <a:latin typeface="Palatino Linotype" panose="02040502050505030304" pitchFamily="18" charset="0"/>
              </a:rPr>
              <a:t>Ἀχιλλεύς</a:t>
            </a:r>
            <a:r>
              <a:rPr lang="el-GR" sz="1600" dirty="0">
                <a:latin typeface="Palatino Linotype" panose="02040502050505030304" pitchFamily="18" charset="0"/>
              </a:rPr>
              <a:t>·</a:t>
            </a:r>
          </a:p>
          <a:p>
            <a:pPr algn="ctr"/>
            <a:r>
              <a:rPr lang="el-GR" sz="1600" dirty="0">
                <a:latin typeface="Palatino Linotype" panose="02040502050505030304" pitchFamily="18" charset="0"/>
              </a:rPr>
              <a:t>«</a:t>
            </a:r>
            <a:r>
              <a:rPr lang="el-GR" sz="1600" dirty="0" err="1">
                <a:latin typeface="Palatino Linotype" panose="02040502050505030304" pitchFamily="18" charset="0"/>
              </a:rPr>
              <a:t>Οἶσθα</a:t>
            </a:r>
            <a:r>
              <a:rPr lang="el-GR" sz="1600" dirty="0">
                <a:latin typeface="Palatino Linotype" panose="02040502050505030304" pitchFamily="18" charset="0"/>
              </a:rPr>
              <a:t>· </a:t>
            </a:r>
            <a:r>
              <a:rPr lang="el-GR" sz="1600" dirty="0" err="1">
                <a:latin typeface="Palatino Linotype" panose="02040502050505030304" pitchFamily="18" charset="0"/>
              </a:rPr>
              <a:t>τί</a:t>
            </a:r>
            <a:r>
              <a:rPr lang="el-GR" sz="1600" dirty="0">
                <a:latin typeface="Palatino Linotype" panose="02040502050505030304" pitchFamily="18" charset="0"/>
              </a:rPr>
              <a:t> ἤ τοι </a:t>
            </a:r>
            <a:r>
              <a:rPr lang="el-GR" sz="1600" dirty="0" err="1">
                <a:latin typeface="Palatino Linotype" panose="02040502050505030304" pitchFamily="18" charset="0"/>
              </a:rPr>
              <a:t>ταῦτα</a:t>
            </a:r>
            <a:r>
              <a:rPr lang="el-GR" sz="1600" dirty="0">
                <a:latin typeface="Palatino Linotype" panose="02040502050505030304" pitchFamily="18" charset="0"/>
              </a:rPr>
              <a:t> </a:t>
            </a:r>
            <a:r>
              <a:rPr lang="el-GR" sz="1600" dirty="0" err="1">
                <a:latin typeface="Palatino Linotype" panose="02040502050505030304" pitchFamily="18" charset="0"/>
              </a:rPr>
              <a:t>ἰδυίῃ</a:t>
            </a:r>
            <a:r>
              <a:rPr lang="el-GR" sz="1600" dirty="0">
                <a:latin typeface="Palatino Linotype" panose="02040502050505030304" pitchFamily="18" charset="0"/>
              </a:rPr>
              <a:t> </a:t>
            </a:r>
            <a:r>
              <a:rPr lang="el-GR" sz="1600" dirty="0" err="1">
                <a:latin typeface="Palatino Linotype" panose="02040502050505030304" pitchFamily="18" charset="0"/>
              </a:rPr>
              <a:t>πάντ</a:t>
            </a:r>
            <a:r>
              <a:rPr lang="el-GR" sz="1600" dirty="0">
                <a:latin typeface="Palatino Linotype" panose="02040502050505030304" pitchFamily="18" charset="0"/>
              </a:rPr>
              <a:t>᾿ </a:t>
            </a:r>
            <a:r>
              <a:rPr lang="el-GR" sz="1600" dirty="0" err="1">
                <a:latin typeface="Palatino Linotype" panose="02040502050505030304" pitchFamily="18" charset="0"/>
              </a:rPr>
              <a:t>ἀγορεύω</a:t>
            </a:r>
            <a:r>
              <a:rPr lang="el-GR" sz="1600" dirty="0">
                <a:latin typeface="Palatino Linotype" panose="02040502050505030304" pitchFamily="18" charset="0"/>
              </a:rPr>
              <a:t>;      </a:t>
            </a:r>
          </a:p>
          <a:p>
            <a:pPr algn="ctr"/>
            <a:r>
              <a:rPr lang="el-GR" sz="1600" dirty="0" err="1">
                <a:latin typeface="Palatino Linotype" panose="02040502050505030304" pitchFamily="18" charset="0"/>
              </a:rPr>
              <a:t>ᾠχόμεθ</a:t>
            </a:r>
            <a:r>
              <a:rPr lang="el-GR" sz="1600" dirty="0">
                <a:latin typeface="Palatino Linotype" panose="02040502050505030304" pitchFamily="18" charset="0"/>
              </a:rPr>
              <a:t>᾿ </a:t>
            </a:r>
            <a:r>
              <a:rPr lang="el-GR" sz="1600" dirty="0" err="1">
                <a:latin typeface="Palatino Linotype" panose="02040502050505030304" pitchFamily="18" charset="0"/>
              </a:rPr>
              <a:t>ἐς</a:t>
            </a:r>
            <a:r>
              <a:rPr lang="el-GR" sz="1600" dirty="0">
                <a:latin typeface="Palatino Linotype" panose="02040502050505030304" pitchFamily="18" charset="0"/>
              </a:rPr>
              <a:t> </a:t>
            </a:r>
            <a:r>
              <a:rPr lang="el-GR" sz="1600" b="1" dirty="0" err="1">
                <a:solidFill>
                  <a:srgbClr val="FF0000"/>
                </a:solidFill>
                <a:latin typeface="Palatino Linotype" panose="02040502050505030304" pitchFamily="18" charset="0"/>
              </a:rPr>
              <a:t>Θήϐην</a:t>
            </a:r>
            <a:r>
              <a:rPr lang="el-GR" sz="1600" dirty="0">
                <a:latin typeface="Palatino Linotype" panose="02040502050505030304" pitchFamily="18" charset="0"/>
              </a:rPr>
              <a:t> </a:t>
            </a:r>
            <a:r>
              <a:rPr lang="el-GR" sz="1600" dirty="0" err="1">
                <a:latin typeface="Palatino Linotype" panose="02040502050505030304" pitchFamily="18" charset="0"/>
              </a:rPr>
              <a:t>ἱερὴν</a:t>
            </a:r>
            <a:r>
              <a:rPr lang="el-GR" sz="1600" dirty="0">
                <a:latin typeface="Palatino Linotype" panose="02040502050505030304" pitchFamily="18" charset="0"/>
              </a:rPr>
              <a:t> </a:t>
            </a:r>
            <a:r>
              <a:rPr lang="el-GR" sz="1600" dirty="0" err="1">
                <a:latin typeface="Palatino Linotype" panose="02040502050505030304" pitchFamily="18" charset="0"/>
              </a:rPr>
              <a:t>πόλιν</a:t>
            </a:r>
            <a:r>
              <a:rPr lang="el-GR" sz="1600" dirty="0">
                <a:latin typeface="Palatino Linotype" panose="02040502050505030304" pitchFamily="18" charset="0"/>
              </a:rPr>
              <a:t> </a:t>
            </a:r>
            <a:r>
              <a:rPr lang="el-GR" sz="1600" dirty="0" err="1">
                <a:latin typeface="Palatino Linotype" panose="02040502050505030304" pitchFamily="18" charset="0"/>
              </a:rPr>
              <a:t>Ἠετίωνος</a:t>
            </a:r>
            <a:r>
              <a:rPr lang="el-GR" sz="1600" dirty="0">
                <a:latin typeface="Palatino Linotype" panose="02040502050505030304" pitchFamily="18" charset="0"/>
              </a:rPr>
              <a:t>,</a:t>
            </a:r>
          </a:p>
          <a:p>
            <a:pPr algn="ctr"/>
            <a:r>
              <a:rPr lang="el-GR" sz="1600" dirty="0" err="1">
                <a:latin typeface="Palatino Linotype" panose="02040502050505030304" pitchFamily="18" charset="0"/>
              </a:rPr>
              <a:t>τὴν</a:t>
            </a:r>
            <a:r>
              <a:rPr lang="el-GR" sz="1600" dirty="0">
                <a:latin typeface="Palatino Linotype" panose="02040502050505030304" pitchFamily="18" charset="0"/>
              </a:rPr>
              <a:t> </a:t>
            </a:r>
            <a:r>
              <a:rPr lang="el-GR" sz="1600" dirty="0" err="1">
                <a:latin typeface="Palatino Linotype" panose="02040502050505030304" pitchFamily="18" charset="0"/>
              </a:rPr>
              <a:t>δὲ</a:t>
            </a:r>
            <a:r>
              <a:rPr lang="el-GR" sz="1600" dirty="0">
                <a:latin typeface="Palatino Linotype" panose="02040502050505030304" pitchFamily="18" charset="0"/>
              </a:rPr>
              <a:t> </a:t>
            </a:r>
            <a:r>
              <a:rPr lang="el-GR" sz="1600" dirty="0" err="1">
                <a:latin typeface="Palatino Linotype" panose="02040502050505030304" pitchFamily="18" charset="0"/>
              </a:rPr>
              <a:t>διεπράθομέν</a:t>
            </a:r>
            <a:r>
              <a:rPr lang="el-GR" sz="1600" dirty="0">
                <a:latin typeface="Palatino Linotype" panose="02040502050505030304" pitchFamily="18" charset="0"/>
              </a:rPr>
              <a:t> τε </a:t>
            </a:r>
            <a:r>
              <a:rPr lang="el-GR" sz="1600" dirty="0" err="1">
                <a:latin typeface="Palatino Linotype" panose="02040502050505030304" pitchFamily="18" charset="0"/>
              </a:rPr>
              <a:t>καὶ</a:t>
            </a:r>
            <a:r>
              <a:rPr lang="el-GR" sz="1600" dirty="0">
                <a:latin typeface="Palatino Linotype" panose="02040502050505030304" pitchFamily="18" charset="0"/>
              </a:rPr>
              <a:t> </a:t>
            </a:r>
            <a:r>
              <a:rPr lang="el-GR" sz="1600" dirty="0" err="1">
                <a:latin typeface="Palatino Linotype" panose="02040502050505030304" pitchFamily="18" charset="0"/>
              </a:rPr>
              <a:t>ἤγομεν</a:t>
            </a:r>
            <a:r>
              <a:rPr lang="el-GR" sz="1600" dirty="0">
                <a:latin typeface="Palatino Linotype" panose="02040502050505030304" pitchFamily="18" charset="0"/>
              </a:rPr>
              <a:t> </a:t>
            </a:r>
            <a:r>
              <a:rPr lang="el-GR" sz="1600" dirty="0" err="1">
                <a:latin typeface="Palatino Linotype" panose="02040502050505030304" pitchFamily="18" charset="0"/>
              </a:rPr>
              <a:t>ἐνθάδε</a:t>
            </a:r>
            <a:r>
              <a:rPr lang="el-GR" sz="1600" dirty="0">
                <a:latin typeface="Palatino Linotype" panose="02040502050505030304" pitchFamily="18" charset="0"/>
              </a:rPr>
              <a:t> </a:t>
            </a:r>
            <a:r>
              <a:rPr lang="el-GR" sz="1600" dirty="0" err="1">
                <a:latin typeface="Palatino Linotype" panose="02040502050505030304" pitchFamily="18" charset="0"/>
              </a:rPr>
              <a:t>πάντα</a:t>
            </a:r>
            <a:r>
              <a:rPr lang="el-GR" sz="1600" dirty="0">
                <a:latin typeface="Palatino Linotype" panose="02040502050505030304" pitchFamily="18" charset="0"/>
              </a:rPr>
              <a:t>·</a:t>
            </a:r>
          </a:p>
          <a:p>
            <a:pPr algn="ctr"/>
            <a:r>
              <a:rPr lang="el-GR" sz="1600" dirty="0" err="1">
                <a:latin typeface="Palatino Linotype" panose="02040502050505030304" pitchFamily="18" charset="0"/>
              </a:rPr>
              <a:t>καὶ</a:t>
            </a:r>
            <a:r>
              <a:rPr lang="el-GR" sz="1600" dirty="0">
                <a:latin typeface="Palatino Linotype" panose="02040502050505030304" pitchFamily="18" charset="0"/>
              </a:rPr>
              <a:t> </a:t>
            </a:r>
            <a:r>
              <a:rPr lang="el-GR" sz="1600" dirty="0" err="1">
                <a:latin typeface="Palatino Linotype" panose="02040502050505030304" pitchFamily="18" charset="0"/>
              </a:rPr>
              <a:t>τὰ</a:t>
            </a:r>
            <a:r>
              <a:rPr lang="el-GR" sz="1600" dirty="0">
                <a:latin typeface="Palatino Linotype" panose="02040502050505030304" pitchFamily="18" charset="0"/>
              </a:rPr>
              <a:t> </a:t>
            </a:r>
            <a:r>
              <a:rPr lang="el-GR" sz="1600" dirty="0" err="1">
                <a:latin typeface="Palatino Linotype" panose="02040502050505030304" pitchFamily="18" charset="0"/>
              </a:rPr>
              <a:t>μὲν</a:t>
            </a:r>
            <a:r>
              <a:rPr lang="el-GR" sz="1600" dirty="0">
                <a:latin typeface="Palatino Linotype" panose="02040502050505030304" pitchFamily="18" charset="0"/>
              </a:rPr>
              <a:t> </a:t>
            </a:r>
            <a:r>
              <a:rPr lang="el-GR" sz="1600" dirty="0" err="1">
                <a:latin typeface="Palatino Linotype" panose="02040502050505030304" pitchFamily="18" charset="0"/>
              </a:rPr>
              <a:t>εὖ</a:t>
            </a:r>
            <a:r>
              <a:rPr lang="el-GR" sz="1600" dirty="0">
                <a:latin typeface="Palatino Linotype" panose="02040502050505030304" pitchFamily="18" charset="0"/>
              </a:rPr>
              <a:t> </a:t>
            </a:r>
            <a:r>
              <a:rPr lang="el-GR" sz="1600" dirty="0" err="1">
                <a:latin typeface="Palatino Linotype" panose="02040502050505030304" pitchFamily="18" charset="0"/>
              </a:rPr>
              <a:t>δάσσαντο</a:t>
            </a:r>
            <a:r>
              <a:rPr lang="el-GR" sz="1600" dirty="0">
                <a:latin typeface="Palatino Linotype" panose="02040502050505030304" pitchFamily="18" charset="0"/>
              </a:rPr>
              <a:t> </a:t>
            </a:r>
            <a:r>
              <a:rPr lang="el-GR" sz="1600" dirty="0" err="1">
                <a:latin typeface="Palatino Linotype" panose="02040502050505030304" pitchFamily="18" charset="0"/>
              </a:rPr>
              <a:t>μετὰ</a:t>
            </a:r>
            <a:r>
              <a:rPr lang="el-GR" sz="1600" dirty="0">
                <a:latin typeface="Palatino Linotype" panose="02040502050505030304" pitchFamily="18" charset="0"/>
              </a:rPr>
              <a:t> </a:t>
            </a:r>
            <a:r>
              <a:rPr lang="el-GR" sz="1600" dirty="0" err="1">
                <a:latin typeface="Palatino Linotype" panose="02040502050505030304" pitchFamily="18" charset="0"/>
              </a:rPr>
              <a:t>σφίσιν</a:t>
            </a:r>
            <a:r>
              <a:rPr lang="el-GR" sz="1600" dirty="0">
                <a:latin typeface="Palatino Linotype" panose="02040502050505030304" pitchFamily="18" charset="0"/>
              </a:rPr>
              <a:t> </a:t>
            </a:r>
            <a:r>
              <a:rPr lang="el-GR" sz="1600" dirty="0" err="1">
                <a:latin typeface="Palatino Linotype" panose="02040502050505030304" pitchFamily="18" charset="0"/>
              </a:rPr>
              <a:t>υἷες</a:t>
            </a:r>
            <a:r>
              <a:rPr lang="el-GR" sz="1600" dirty="0">
                <a:latin typeface="Palatino Linotype" panose="02040502050505030304" pitchFamily="18" charset="0"/>
              </a:rPr>
              <a:t> </a:t>
            </a:r>
            <a:r>
              <a:rPr lang="el-GR" sz="1600" dirty="0" err="1">
                <a:latin typeface="Palatino Linotype" panose="02040502050505030304" pitchFamily="18" charset="0"/>
              </a:rPr>
              <a:t>Ἀχαιῶν</a:t>
            </a:r>
            <a:r>
              <a:rPr lang="el-GR" sz="1600" dirty="0">
                <a:latin typeface="Palatino Linotype" panose="02040502050505030304" pitchFamily="18" charset="0"/>
              </a:rPr>
              <a:t>,</a:t>
            </a:r>
          </a:p>
          <a:p>
            <a:pPr algn="ctr"/>
            <a:r>
              <a:rPr lang="el-GR" sz="1600" dirty="0" err="1">
                <a:latin typeface="Palatino Linotype" panose="02040502050505030304" pitchFamily="18" charset="0"/>
              </a:rPr>
              <a:t>ἐκ</a:t>
            </a:r>
            <a:r>
              <a:rPr lang="el-GR" sz="1600" dirty="0">
                <a:latin typeface="Palatino Linotype" panose="02040502050505030304" pitchFamily="18" charset="0"/>
              </a:rPr>
              <a:t> δ᾿ </a:t>
            </a:r>
            <a:r>
              <a:rPr lang="el-GR" sz="1600" dirty="0" err="1">
                <a:latin typeface="Palatino Linotype" panose="02040502050505030304" pitchFamily="18" charset="0"/>
              </a:rPr>
              <a:t>ἕλον</a:t>
            </a:r>
            <a:r>
              <a:rPr lang="el-GR" sz="1600" dirty="0">
                <a:latin typeface="Palatino Linotype" panose="02040502050505030304" pitchFamily="18" charset="0"/>
              </a:rPr>
              <a:t> </a:t>
            </a:r>
            <a:r>
              <a:rPr lang="el-GR" sz="1600" dirty="0" err="1">
                <a:latin typeface="Palatino Linotype" panose="02040502050505030304" pitchFamily="18" charset="0"/>
              </a:rPr>
              <a:t>Ἀτρεΐδῃ</a:t>
            </a:r>
            <a:r>
              <a:rPr lang="el-GR" sz="1600" dirty="0">
                <a:latin typeface="Palatino Linotype" panose="02040502050505030304" pitchFamily="18" charset="0"/>
              </a:rPr>
              <a:t> </a:t>
            </a:r>
            <a:r>
              <a:rPr lang="el-GR" sz="1600" b="1" dirty="0" err="1">
                <a:solidFill>
                  <a:srgbClr val="FF0000"/>
                </a:solidFill>
                <a:latin typeface="Palatino Linotype" panose="02040502050505030304" pitchFamily="18" charset="0"/>
              </a:rPr>
              <a:t>Χρυσηΐδα</a:t>
            </a:r>
            <a:r>
              <a:rPr lang="el-GR" sz="1600" dirty="0">
                <a:latin typeface="Palatino Linotype" panose="02040502050505030304" pitchFamily="18" charset="0"/>
              </a:rPr>
              <a:t> </a:t>
            </a:r>
            <a:r>
              <a:rPr lang="el-GR" sz="1600" dirty="0" err="1">
                <a:latin typeface="Palatino Linotype" panose="02040502050505030304" pitchFamily="18" charset="0"/>
              </a:rPr>
              <a:t>καλλιπάρῃον</a:t>
            </a:r>
            <a:r>
              <a:rPr lang="el-GR" sz="1600" dirty="0">
                <a:latin typeface="Palatino Linotype" panose="02040502050505030304" pitchFamily="18" charset="0"/>
              </a:rPr>
              <a:t> (1.364-369).</a:t>
            </a:r>
          </a:p>
          <a:p>
            <a:pPr marL="0" indent="0" algn="just">
              <a:lnSpc>
                <a:spcPct val="150000"/>
              </a:lnSpc>
              <a:buNone/>
            </a:pPr>
            <a:endParaRPr lang="el-GR" dirty="0">
              <a:solidFill>
                <a:schemeClr val="accent5">
                  <a:lumMod val="50000"/>
                </a:schemeClr>
              </a:solidFill>
            </a:endParaRPr>
          </a:p>
        </p:txBody>
      </p:sp>
      <p:sp>
        <p:nvSpPr>
          <p:cNvPr id="4" name="Τίτλος 1">
            <a:extLst>
              <a:ext uri="{FF2B5EF4-FFF2-40B4-BE49-F238E27FC236}">
                <a16:creationId xmlns:a16="http://schemas.microsoft.com/office/drawing/2014/main" xmlns="" id="{CA1F1047-62E5-40A7-9896-190DEB8B26A0}"/>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Σύλληψη Χρυσηίδας </a:t>
            </a:r>
          </a:p>
          <a:p>
            <a:pPr algn="ctr">
              <a:lnSpc>
                <a:spcPct val="120000"/>
              </a:lnSpc>
            </a:pPr>
            <a:r>
              <a:rPr lang="el-GR" sz="4799" i="1" dirty="0" err="1">
                <a:solidFill>
                  <a:schemeClr val="bg2"/>
                </a:solidFill>
                <a:latin typeface="+mn-lt"/>
                <a:cs typeface="Times New Roman" panose="02020603050405020304" pitchFamily="18" charset="0"/>
              </a:rPr>
              <a:t>Ιλιάδα</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3985548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FBA0D98-3E10-46B9-AE7D-DF8FC708F760}"/>
              </a:ext>
            </a:extLst>
          </p:cNvPr>
          <p:cNvSpPr>
            <a:spLocks noGrp="1"/>
          </p:cNvSpPr>
          <p:nvPr>
            <p:ph idx="1"/>
          </p:nvPr>
        </p:nvSpPr>
        <p:spPr>
          <a:xfrm>
            <a:off x="1096994" y="1846147"/>
            <a:ext cx="10055781" cy="4447890"/>
          </a:xfrm>
        </p:spPr>
        <p:txBody>
          <a:bodyPr>
            <a:normAutofit fontScale="850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Ένα σχόλιο στα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ο </a:t>
            </a:r>
            <a:r>
              <a:rPr lang="el-GR" dirty="0" err="1">
                <a:latin typeface="Times New Roman" panose="02020603050405020304" pitchFamily="18" charset="0"/>
                <a:cs typeface="Times New Roman" panose="02020603050405020304" pitchFamily="18" charset="0"/>
                <a:sym typeface="Wingdings" panose="05000000000000000000" pitchFamily="2" charset="2"/>
              </a:rPr>
              <a:t>Χρύσης</a:t>
            </a:r>
            <a:r>
              <a:rPr lang="el-GR" dirty="0">
                <a:latin typeface="Times New Roman" panose="02020603050405020304" pitchFamily="18" charset="0"/>
                <a:cs typeface="Times New Roman" panose="02020603050405020304" pitchFamily="18" charset="0"/>
                <a:sym typeface="Wingdings" panose="05000000000000000000" pitchFamily="2" charset="2"/>
              </a:rPr>
              <a:t> πήγε στη Θήβα για να παρευρεθεί σε μια θυσία προς τιμή της Άρτεμης.</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Γίνεται προσπάθεια από 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να συμπληρώσουν 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εξηγώντας για ποιο λόγο η Χρυσηίδα αιχμαλωτίστηκε σε διαφορετική πόλη από τη </a:t>
            </a:r>
            <a:r>
              <a:rPr lang="el-GR" dirty="0" err="1">
                <a:latin typeface="Times New Roman" panose="02020603050405020304" pitchFamily="18" charset="0"/>
                <a:cs typeface="Times New Roman" panose="02020603050405020304" pitchFamily="18" charset="0"/>
                <a:sym typeface="Wingdings" panose="05000000000000000000" pitchFamily="2" charset="2"/>
              </a:rPr>
              <a:t>Χρύση</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Αυτή η συμπλήρωση είναι αρκετά σημαντική: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Δείχνει ότι ο ποιητής ενός από τα ποιήματα του Επικού Κύκλου (εδώ των </a:t>
            </a:r>
            <a:r>
              <a:rPr lang="el-GR" i="1" dirty="0">
                <a:latin typeface="Times New Roman" panose="02020603050405020304" pitchFamily="18" charset="0"/>
                <a:cs typeface="Times New Roman" panose="02020603050405020304" pitchFamily="18" charset="0"/>
                <a:sym typeface="Wingdings" panose="05000000000000000000" pitchFamily="2" charset="2"/>
              </a:rPr>
              <a:t>Κυπρίων</a:t>
            </a:r>
            <a:r>
              <a:rPr lang="el-GR" dirty="0">
                <a:latin typeface="Times New Roman" panose="02020603050405020304" pitchFamily="18" charset="0"/>
                <a:cs typeface="Times New Roman" panose="02020603050405020304" pitchFamily="18" charset="0"/>
                <a:sym typeface="Wingdings" panose="05000000000000000000" pitchFamily="2" charset="2"/>
              </a:rPr>
              <a:t>) γνώριζε το υλικό της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Ιλιάδας</a:t>
            </a:r>
            <a:r>
              <a:rPr lang="el-GR" dirty="0">
                <a:latin typeface="Times New Roman" panose="02020603050405020304" pitchFamily="18" charset="0"/>
                <a:cs typeface="Times New Roman" panose="02020603050405020304" pitchFamily="18" charset="0"/>
                <a:sym typeface="Wingdings" panose="05000000000000000000" pitchFamily="2" charset="2"/>
              </a:rPr>
              <a:t>  έστω, αυτό το χωρίο που αφορά την αιχμαλωσία της Χρυσηίδας.</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Ο ποιητής του ποιήματος του Επικού Κύκλου  λειτουργεί σαν μεταγενέστερος μελετητής  προσπαθεί, δηλαδή, να εξηγήσει ένα «</a:t>
            </a:r>
            <a:r>
              <a:rPr lang="el-GR" i="1" dirty="0">
                <a:latin typeface="Times New Roman" panose="02020603050405020304" pitchFamily="18" charset="0"/>
                <a:cs typeface="Times New Roman" panose="02020603050405020304" pitchFamily="18" charset="0"/>
                <a:sym typeface="Wingdings" panose="05000000000000000000" pitchFamily="2" charset="2"/>
              </a:rPr>
              <a:t>ομηρικό</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a:latin typeface="Times New Roman" panose="02020603050405020304" pitchFamily="18" charset="0"/>
                <a:cs typeface="Times New Roman" panose="02020603050405020304" pitchFamily="18" charset="0"/>
                <a:sym typeface="Wingdings" panose="05000000000000000000" pitchFamily="2" charset="2"/>
              </a:rPr>
              <a:t>πρόβλημα</a:t>
            </a:r>
            <a:r>
              <a:rPr lang="el-GR" dirty="0">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4" name="Τίτλος 1">
            <a:extLst>
              <a:ext uri="{FF2B5EF4-FFF2-40B4-BE49-F238E27FC236}">
                <a16:creationId xmlns:a16="http://schemas.microsoft.com/office/drawing/2014/main" xmlns="" id="{A4D510BC-A4E2-4ACD-8738-7025E8FE8B6D}"/>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Σύλληψη Χρυσηίδας </a:t>
            </a:r>
          </a:p>
          <a:p>
            <a:pPr algn="ctr">
              <a:lnSpc>
                <a:spcPct val="120000"/>
              </a:lnSpc>
            </a:pPr>
            <a:r>
              <a:rPr lang="el-GR" sz="4799" i="1" dirty="0">
                <a:solidFill>
                  <a:schemeClr val="bg2"/>
                </a:solidFill>
                <a:latin typeface="+mn-lt"/>
                <a:cs typeface="Times New Roman" panose="02020603050405020304" pitchFamily="18" charset="0"/>
              </a:rPr>
              <a:t>Κύπρια</a:t>
            </a:r>
          </a:p>
        </p:txBody>
      </p:sp>
    </p:spTree>
    <p:extLst>
      <p:ext uri="{BB962C8B-B14F-4D97-AF65-F5344CB8AC3E}">
        <p14:creationId xmlns:p14="http://schemas.microsoft.com/office/powerpoint/2010/main" val="31989522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E417B19-1F9E-476B-AA00-772F203E5DE0}"/>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Kullmann</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Διαφωνεί με τη συμπλήρωση της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 από 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πιστεύει ότι μέσω των Κυπρίων δίνεται μια πληρέστερη εικόνα και περιγραφή μιας παραδοσιακής ιστορίας.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Βέβαια, η άποψη του </a:t>
            </a:r>
            <a:r>
              <a:rPr lang="en-US" b="1" dirty="0" err="1">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Kullmann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δεν αναιρεί εκείνη, περί συμπλήρωσης της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Ιλιάδας</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lnSpc>
                <a:spcPct val="150000"/>
              </a:lnSpc>
              <a:buNone/>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B583DB4B-F545-4063-86CC-7D6531A7613E}"/>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Σύλληψη Χρυσηίδας στα </a:t>
            </a:r>
            <a:r>
              <a:rPr lang="el-GR" sz="4799" i="1" dirty="0">
                <a:solidFill>
                  <a:schemeClr val="bg2"/>
                </a:solidFill>
                <a:latin typeface="+mn-lt"/>
                <a:cs typeface="Times New Roman" panose="02020603050405020304" pitchFamily="18" charset="0"/>
              </a:rPr>
              <a:t>Κύπρια</a:t>
            </a:r>
          </a:p>
          <a:p>
            <a:pPr algn="ctr">
              <a:lnSpc>
                <a:spcPct val="120000"/>
              </a:lnSpc>
            </a:pPr>
            <a:r>
              <a:rPr lang="el-GR" sz="4799" dirty="0">
                <a:solidFill>
                  <a:schemeClr val="bg2"/>
                </a:solidFill>
                <a:latin typeface="+mn-lt"/>
                <a:cs typeface="Times New Roman" panose="02020603050405020304" pitchFamily="18" charset="0"/>
              </a:rPr>
              <a:t>Απόψεις</a:t>
            </a:r>
          </a:p>
        </p:txBody>
      </p:sp>
    </p:spTree>
    <p:extLst>
      <p:ext uri="{BB962C8B-B14F-4D97-AF65-F5344CB8AC3E}">
        <p14:creationId xmlns:p14="http://schemas.microsoft.com/office/powerpoint/2010/main" val="13412413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E78D897A-8DB0-400E-B4E9-6B38682ECD1E}"/>
              </a:ext>
            </a:extLst>
          </p:cNvPr>
          <p:cNvSpPr>
            <a:spLocks noGrp="1"/>
          </p:cNvSpPr>
          <p:nvPr>
            <p:ph idx="1"/>
          </p:nvPr>
        </p:nvSpPr>
        <p:spPr>
          <a:xfrm>
            <a:off x="1293814" y="1828800"/>
            <a:ext cx="9601200" cy="5029200"/>
          </a:xfrm>
        </p:spPr>
        <p:txBody>
          <a:bodyPr>
            <a:normAutofit fontScale="700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Δημιουργείται, όμως, ένα άλλο πρόβλημα 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αναφέρεται ότι η Βρισηίδα αιχμαλωτίστηκε ως λάφυρο από τη </a:t>
            </a:r>
            <a:r>
              <a:rPr lang="el-GR" dirty="0" err="1">
                <a:latin typeface="Times New Roman" panose="02020603050405020304" pitchFamily="18" charset="0"/>
                <a:cs typeface="Times New Roman" panose="02020603050405020304" pitchFamily="18" charset="0"/>
                <a:sym typeface="Wingdings" panose="05000000000000000000" pitchFamily="2" charset="2"/>
              </a:rPr>
              <a:t>Λυρνησσό</a:t>
            </a:r>
            <a:r>
              <a:rPr lang="el-GR" dirty="0">
                <a:latin typeface="Times New Roman" panose="02020603050405020304" pitchFamily="18" charset="0"/>
                <a:cs typeface="Times New Roman" panose="02020603050405020304" pitchFamily="18" charset="0"/>
                <a:sym typeface="Wingdings" panose="05000000000000000000" pitchFamily="2" charset="2"/>
              </a:rPr>
              <a:t>, ενώ στα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από την </a:t>
            </a:r>
            <a:r>
              <a:rPr lang="el-GR" dirty="0" err="1">
                <a:latin typeface="Times New Roman" panose="02020603050405020304" pitchFamily="18" charset="0"/>
                <a:cs typeface="Times New Roman" panose="02020603050405020304" pitchFamily="18" charset="0"/>
                <a:sym typeface="Wingdings" panose="05000000000000000000" pitchFamily="2" charset="2"/>
              </a:rPr>
              <a:t>Πήδασο</a:t>
            </a:r>
            <a:r>
              <a:rPr lang="el-GR" dirty="0">
                <a:latin typeface="Times New Roman" panose="02020603050405020304" pitchFamily="18" charset="0"/>
                <a:cs typeface="Times New Roman" panose="02020603050405020304" pitchFamily="18" charset="0"/>
                <a:sym typeface="Wingdings" panose="05000000000000000000" pitchFamily="2" charset="2"/>
              </a:rPr>
              <a:t>. Γιατί, λοιπόν, τα δύο έργα παρουσιάζουν διαφωνία σε αυτό το σημείο, αν και στην πόλη </a:t>
            </a:r>
            <a:r>
              <a:rPr lang="el-GR" dirty="0" err="1">
                <a:latin typeface="Times New Roman" panose="02020603050405020304" pitchFamily="18" charset="0"/>
                <a:cs typeface="Times New Roman" panose="02020603050405020304" pitchFamily="18" charset="0"/>
                <a:sym typeface="Wingdings" panose="05000000000000000000" pitchFamily="2" charset="2"/>
              </a:rPr>
              <a:t>Χρύση</a:t>
            </a:r>
            <a:r>
              <a:rPr lang="el-GR" dirty="0">
                <a:latin typeface="Times New Roman" panose="02020603050405020304" pitchFamily="18" charset="0"/>
                <a:cs typeface="Times New Roman" panose="02020603050405020304" pitchFamily="18" charset="0"/>
                <a:sym typeface="Wingdings" panose="05000000000000000000" pitchFamily="2" charset="2"/>
              </a:rPr>
              <a:t> 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προσπαθούν να συμπληρώσουν 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Wilamowitz</a:t>
            </a:r>
            <a:r>
              <a:rPr lang="en-US" dirty="0">
                <a:latin typeface="Times New Roman" panose="02020603050405020304" pitchFamily="18" charset="0"/>
                <a:cs typeface="Times New Roman" panose="02020603050405020304" pitchFamily="18" charset="0"/>
                <a:sym typeface="Wingdings" panose="05000000000000000000" pitchFamily="2" charset="2"/>
              </a:rPr>
              <a:t>  </a:t>
            </a:r>
            <a:r>
              <a:rPr lang="el-GR" dirty="0">
                <a:latin typeface="Times New Roman" panose="02020603050405020304" pitchFamily="18" charset="0"/>
                <a:cs typeface="Times New Roman" panose="02020603050405020304" pitchFamily="18" charset="0"/>
                <a:sym typeface="Wingdings" panose="05000000000000000000" pitchFamily="2" charset="2"/>
              </a:rPr>
              <a:t>ο ποιητής των </a:t>
            </a:r>
            <a:r>
              <a:rPr lang="el-GR" i="1" dirty="0">
                <a:latin typeface="Times New Roman" panose="02020603050405020304" pitchFamily="18" charset="0"/>
                <a:cs typeface="Times New Roman" panose="02020603050405020304" pitchFamily="18" charset="0"/>
                <a:sym typeface="Wingdings" panose="05000000000000000000" pitchFamily="2" charset="2"/>
              </a:rPr>
              <a:t>Κυπρίων</a:t>
            </a:r>
            <a:r>
              <a:rPr lang="el-GR" dirty="0">
                <a:latin typeface="Times New Roman" panose="02020603050405020304" pitchFamily="18" charset="0"/>
                <a:cs typeface="Times New Roman" panose="02020603050405020304" pitchFamily="18" charset="0"/>
                <a:sym typeface="Wingdings" panose="05000000000000000000" pitchFamily="2" charset="2"/>
              </a:rPr>
              <a:t> γνώριζε τη ραψωδία Α αλλά όχι τη Β  δεν είναι ικανοποιητική.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Με βάση την αντίθεση που δημιουργείται ανάμεσα στην, περίπου, ομοφωνία των έργων για τη Χρυσηίδα και την αντίθεσή τους στο ζήτημα της Βρισηίδας  δεν γίνεται να επηρεάζονται 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από 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i="1"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Burgess</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Μια καλύτερη εξήγηση είναι ότι τα 2 έργα ανήκουν στην ίδια παράδοση. Αν αντλούν υλικό και βασίζονται στην ίδια μυθική παράδοση, τότε, η διακειμενικότητα και η επικοινωνία των 2 έργων δικαιολογείται χωρίς τη μεσολάβηση της επιρροής μεταξύ τους.</a:t>
            </a:r>
          </a:p>
        </p:txBody>
      </p:sp>
      <p:sp>
        <p:nvSpPr>
          <p:cNvPr id="5" name="Τίτλος 1">
            <a:extLst>
              <a:ext uri="{FF2B5EF4-FFF2-40B4-BE49-F238E27FC236}">
                <a16:creationId xmlns:a16="http://schemas.microsoft.com/office/drawing/2014/main" xmlns="" id="{5C9755DE-5521-43F3-822D-EAAF5E02A65F}"/>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Σύλληψη Βρισηίδας</a:t>
            </a:r>
          </a:p>
          <a:p>
            <a:pPr algn="ctr">
              <a:lnSpc>
                <a:spcPct val="120000"/>
              </a:lnSpc>
            </a:pPr>
            <a:r>
              <a:rPr lang="el-GR" sz="4799" i="1" dirty="0" err="1">
                <a:solidFill>
                  <a:schemeClr val="bg2"/>
                </a:solidFill>
                <a:latin typeface="+mn-lt"/>
                <a:cs typeface="Times New Roman" panose="02020603050405020304" pitchFamily="18" charset="0"/>
              </a:rPr>
              <a:t>Ιλιάδα</a:t>
            </a:r>
            <a:r>
              <a:rPr lang="el-GR" sz="4799" dirty="0">
                <a:solidFill>
                  <a:schemeClr val="bg2"/>
                </a:solidFill>
                <a:latin typeface="+mn-lt"/>
                <a:cs typeface="Times New Roman" panose="02020603050405020304" pitchFamily="18" charset="0"/>
              </a:rPr>
              <a:t> </a:t>
            </a:r>
            <a:r>
              <a:rPr lang="en-US" sz="4799" dirty="0">
                <a:solidFill>
                  <a:schemeClr val="bg2"/>
                </a:solidFill>
                <a:latin typeface="+mn-lt"/>
                <a:cs typeface="Times New Roman" panose="02020603050405020304" pitchFamily="18" charset="0"/>
              </a:rPr>
              <a:t>vs </a:t>
            </a:r>
            <a:r>
              <a:rPr lang="el-GR" sz="4799" i="1" dirty="0">
                <a:solidFill>
                  <a:schemeClr val="bg2"/>
                </a:solidFill>
                <a:latin typeface="+mn-lt"/>
                <a:cs typeface="Times New Roman" panose="02020603050405020304" pitchFamily="18" charset="0"/>
              </a:rPr>
              <a:t>Κύπρια</a:t>
            </a:r>
          </a:p>
        </p:txBody>
      </p:sp>
    </p:spTree>
    <p:extLst>
      <p:ext uri="{BB962C8B-B14F-4D97-AF65-F5344CB8AC3E}">
        <p14:creationId xmlns:p14="http://schemas.microsoft.com/office/powerpoint/2010/main" val="1664241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6AE7F63-869B-44E4-9912-9C79C0F1E41E}"/>
              </a:ext>
            </a:extLst>
          </p:cNvPr>
          <p:cNvSpPr>
            <a:spLocks noGrp="1"/>
          </p:cNvSpPr>
          <p:nvPr>
            <p:ph idx="1"/>
          </p:nvPr>
        </p:nvSpPr>
        <p:spPr/>
        <p:txBody>
          <a:bodyPr>
            <a:normAutofit/>
          </a:bodyPr>
          <a:lstStyle/>
          <a:p>
            <a:pPr algn="just">
              <a:lnSpc>
                <a:spcPct val="150000"/>
              </a:lnSpc>
              <a:buFont typeface="Wingdings" panose="05000000000000000000" pitchFamily="2" charset="2"/>
              <a:buChar char="Ø"/>
            </a:pPr>
            <a:r>
              <a:rPr lang="el-GR" dirty="0">
                <a:solidFill>
                  <a:schemeClr val="accent5">
                    <a:lumMod val="50000"/>
                  </a:schemeClr>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 ιστορία της Χρυσηίδας και η σύλληψή της </a:t>
            </a:r>
            <a:r>
              <a:rPr lang="el-GR" dirty="0">
                <a:latin typeface="Times New Roman" panose="02020603050405020304" pitchFamily="18" charset="0"/>
                <a:cs typeface="Times New Roman" panose="02020603050405020304" pitchFamily="18" charset="0"/>
                <a:sym typeface="Wingdings" panose="05000000000000000000" pitchFamily="2" charset="2"/>
              </a:rPr>
              <a:t> ανήκουν, σύμφωνα με κάποιες ενδείξεις, στην προ-ομηρική παράδοση  οι πολυάριθμες και αναλυτικές αναφορές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για τη λεηλασία των πόλεων της Τροίας και ειδικά της Θήβας  η αιχμαλωσία των πόλεων αυτών ήταν μέρος του προ-ομηρικού μύθου.</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χρήση του άρθρου (1.11: </a:t>
            </a:r>
            <a:r>
              <a:rPr lang="el-GR" dirty="0" err="1">
                <a:latin typeface="Times New Roman" panose="02020603050405020304" pitchFamily="18" charset="0"/>
                <a:cs typeface="Times New Roman" panose="02020603050405020304" pitchFamily="18" charset="0"/>
                <a:sym typeface="Wingdings" panose="05000000000000000000" pitchFamily="2" charset="2"/>
              </a:rPr>
              <a:t>οὕνεκα</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τὸν</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err="1">
                <a:latin typeface="Times New Roman" panose="02020603050405020304" pitchFamily="18" charset="0"/>
                <a:cs typeface="Times New Roman" panose="02020603050405020304" pitchFamily="18" charset="0"/>
                <a:sym typeface="Wingdings" panose="05000000000000000000" pitchFamily="2" charset="2"/>
              </a:rPr>
              <a:t>Χρύσην</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err="1">
                <a:latin typeface="Times New Roman" panose="02020603050405020304" pitchFamily="18" charset="0"/>
                <a:cs typeface="Times New Roman" panose="02020603050405020304" pitchFamily="18" charset="0"/>
                <a:sym typeface="Wingdings" panose="05000000000000000000" pitchFamily="2" charset="2"/>
              </a:rPr>
              <a:t>ἠτίμασεν</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err="1">
                <a:latin typeface="Times New Roman" panose="02020603050405020304" pitchFamily="18" charset="0"/>
                <a:cs typeface="Times New Roman" panose="02020603050405020304" pitchFamily="18" charset="0"/>
                <a:sym typeface="Wingdings" panose="05000000000000000000" pitchFamily="2" charset="2"/>
              </a:rPr>
              <a:t>ἀρητῆρα</a:t>
            </a:r>
            <a:r>
              <a:rPr lang="el-GR" dirty="0">
                <a:latin typeface="Times New Roman" panose="02020603050405020304" pitchFamily="18" charset="0"/>
                <a:cs typeface="Times New Roman" panose="02020603050405020304" pitchFamily="18" charset="0"/>
                <a:sym typeface="Wingdings" panose="05000000000000000000" pitchFamily="2" charset="2"/>
              </a:rPr>
              <a:t>) πριν από το όνομα του </a:t>
            </a:r>
            <a:r>
              <a:rPr lang="el-GR" dirty="0" err="1">
                <a:latin typeface="Times New Roman" panose="02020603050405020304" pitchFamily="18" charset="0"/>
                <a:cs typeface="Times New Roman" panose="02020603050405020304" pitchFamily="18" charset="0"/>
                <a:sym typeface="Wingdings" panose="05000000000000000000" pitchFamily="2" charset="2"/>
              </a:rPr>
              <a:t>Χρύση</a:t>
            </a:r>
            <a:r>
              <a:rPr lang="el-GR" dirty="0">
                <a:latin typeface="Times New Roman" panose="02020603050405020304" pitchFamily="18" charset="0"/>
                <a:cs typeface="Times New Roman" panose="02020603050405020304" pitchFamily="18" charset="0"/>
                <a:sym typeface="Wingdings" panose="05000000000000000000" pitchFamily="2" charset="2"/>
              </a:rPr>
              <a:t>  η προσωπικότητα του </a:t>
            </a:r>
            <a:r>
              <a:rPr lang="el-GR" dirty="0" err="1">
                <a:latin typeface="Times New Roman" panose="02020603050405020304" pitchFamily="18" charset="0"/>
                <a:cs typeface="Times New Roman" panose="02020603050405020304" pitchFamily="18" charset="0"/>
                <a:sym typeface="Wingdings" panose="05000000000000000000" pitchFamily="2" charset="2"/>
              </a:rPr>
              <a:t>Χρύση</a:t>
            </a:r>
            <a:r>
              <a:rPr lang="el-GR" dirty="0">
                <a:latin typeface="Times New Roman" panose="02020603050405020304" pitchFamily="18" charset="0"/>
                <a:cs typeface="Times New Roman" panose="02020603050405020304" pitchFamily="18" charset="0"/>
                <a:sym typeface="Wingdings" panose="05000000000000000000" pitchFamily="2" charset="2"/>
              </a:rPr>
              <a:t> ήταν γνωστή</a:t>
            </a:r>
            <a:r>
              <a:rPr lang="el-GR" dirty="0">
                <a:solidFill>
                  <a:schemeClr val="accent5">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4" name="Τίτλος 1">
            <a:extLst>
              <a:ext uri="{FF2B5EF4-FFF2-40B4-BE49-F238E27FC236}">
                <a16:creationId xmlns:a16="http://schemas.microsoft.com/office/drawing/2014/main" xmlns="" id="{52F3D2ED-A3AD-454F-A7C2-BADBC85C2A5C}"/>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Σύλληψη Βρισηίδας και Χρυσηίδας</a:t>
            </a:r>
          </a:p>
          <a:p>
            <a:pPr algn="ctr">
              <a:lnSpc>
                <a:spcPct val="120000"/>
              </a:lnSpc>
            </a:pPr>
            <a:r>
              <a:rPr lang="el-GR" sz="4799" dirty="0">
                <a:solidFill>
                  <a:schemeClr val="bg2"/>
                </a:solidFill>
                <a:latin typeface="+mn-lt"/>
                <a:cs typeface="Times New Roman" panose="02020603050405020304" pitchFamily="18" charset="0"/>
              </a:rPr>
              <a:t>Συμπέρασμα</a:t>
            </a:r>
          </a:p>
        </p:txBody>
      </p:sp>
    </p:spTree>
    <p:extLst>
      <p:ext uri="{BB962C8B-B14F-4D97-AF65-F5344CB8AC3E}">
        <p14:creationId xmlns:p14="http://schemas.microsoft.com/office/powerpoint/2010/main" val="17718238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92D19D3-DB35-403C-B0B0-9CA6654DDEF2}"/>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Taplin</a:t>
            </a:r>
            <a:r>
              <a:rPr lang="en-US" dirty="0">
                <a:latin typeface="Times New Roman" panose="02020603050405020304" pitchFamily="18" charset="0"/>
                <a:cs typeface="Times New Roman" panose="02020603050405020304" pitchFamily="18" charset="0"/>
                <a:sym typeface="Wingdings" panose="05000000000000000000" pitchFamily="2" charset="2"/>
              </a:rPr>
              <a:t>: </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Η Χρυσηίδα θα μπορούσε να μένει στη Θήβα, όντας παντρεμένη</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Μπορεί αφού αιχμαλωτίστηκε να συνέχισε να επισκέπτεται τη Θήβα</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Κάποια έργα έχουν δημιουργηθεί για να εξηγήσουν την κατάσταση στην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αλλά δεν σημαίνει απαραίτητα ότι 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είναι ένα από αυτά</a:t>
            </a:r>
            <a:r>
              <a:rPr lang="el-GR" dirty="0">
                <a:solidFill>
                  <a:schemeClr val="accent5">
                    <a:lumMod val="50000"/>
                  </a:schemeClr>
                </a:solidFill>
                <a:latin typeface="Times New Roman" panose="02020603050405020304" pitchFamily="18" charset="0"/>
                <a:cs typeface="Times New Roman" panose="02020603050405020304" pitchFamily="18" charset="0"/>
              </a:rPr>
              <a:t>. </a:t>
            </a:r>
          </a:p>
          <a:p>
            <a:endParaRPr lang="el-GR" dirty="0"/>
          </a:p>
        </p:txBody>
      </p:sp>
      <p:sp>
        <p:nvSpPr>
          <p:cNvPr id="5" name="Τίτλος 1">
            <a:extLst>
              <a:ext uri="{FF2B5EF4-FFF2-40B4-BE49-F238E27FC236}">
                <a16:creationId xmlns:a16="http://schemas.microsoft.com/office/drawing/2014/main" xmlns="" id="{62191487-7006-40E7-AAC2-0CEC9B6331FE}"/>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Σύλληψη Βρισηίδας και Χρυσηίδας</a:t>
            </a:r>
          </a:p>
          <a:p>
            <a:pPr algn="ctr">
              <a:lnSpc>
                <a:spcPct val="120000"/>
              </a:lnSpc>
            </a:pPr>
            <a:r>
              <a:rPr lang="el-GR" sz="4799" dirty="0">
                <a:solidFill>
                  <a:schemeClr val="bg2"/>
                </a:solidFill>
                <a:latin typeface="+mn-lt"/>
                <a:cs typeface="Times New Roman" panose="02020603050405020304" pitchFamily="18" charset="0"/>
              </a:rPr>
              <a:t>Συμπέρασμα</a:t>
            </a:r>
          </a:p>
        </p:txBody>
      </p:sp>
    </p:spTree>
    <p:extLst>
      <p:ext uri="{BB962C8B-B14F-4D97-AF65-F5344CB8AC3E}">
        <p14:creationId xmlns:p14="http://schemas.microsoft.com/office/powerpoint/2010/main" val="39978024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E8942F3-B2F8-4599-9399-21FF02F9AC6F}"/>
              </a:ext>
            </a:extLst>
          </p:cNvPr>
          <p:cNvSpPr>
            <a:spLocks noGrp="1"/>
          </p:cNvSpPr>
          <p:nvPr>
            <p:ph type="title"/>
          </p:nvPr>
        </p:nvSpPr>
        <p:spPr/>
        <p:txBody>
          <a:bodyPr>
            <a:noAutofit/>
          </a:bodyPr>
          <a:lstStyle/>
          <a:p>
            <a:pPr algn="ctr">
              <a:lnSpc>
                <a:spcPct val="150000"/>
              </a:lnSpc>
            </a:pPr>
            <a:r>
              <a:rPr lang="el-GR" sz="2400" dirty="0">
                <a:solidFill>
                  <a:schemeClr val="bg2"/>
                </a:solidFill>
              </a:rPr>
              <a:t>Σε ποιο βαθμό μπορούμε να πούμε με βεβαιότητα ότι η </a:t>
            </a:r>
            <a:r>
              <a:rPr lang="el-GR" sz="2400" i="1" dirty="0" err="1">
                <a:solidFill>
                  <a:schemeClr val="bg2"/>
                </a:solidFill>
              </a:rPr>
              <a:t>Ιλιάδα</a:t>
            </a:r>
            <a:r>
              <a:rPr lang="el-GR" sz="2400" dirty="0">
                <a:solidFill>
                  <a:schemeClr val="bg2"/>
                </a:solidFill>
              </a:rPr>
              <a:t> και η </a:t>
            </a:r>
            <a:r>
              <a:rPr lang="el-GR" sz="2400" i="1" dirty="0">
                <a:solidFill>
                  <a:schemeClr val="bg2"/>
                </a:solidFill>
              </a:rPr>
              <a:t>Οδύσσεια</a:t>
            </a:r>
            <a:r>
              <a:rPr lang="el-GR" sz="2400" dirty="0">
                <a:solidFill>
                  <a:schemeClr val="bg2"/>
                </a:solidFill>
              </a:rPr>
              <a:t> έχουν επηρεάσει την πρώιμη ελληνική λογοτεχνία;</a:t>
            </a:r>
            <a:endParaRPr lang="el-GR" sz="2400" dirty="0"/>
          </a:p>
        </p:txBody>
      </p:sp>
      <p:sp>
        <p:nvSpPr>
          <p:cNvPr id="3" name="Θέση περιεχομένου 2">
            <a:extLst>
              <a:ext uri="{FF2B5EF4-FFF2-40B4-BE49-F238E27FC236}">
                <a16:creationId xmlns:a16="http://schemas.microsoft.com/office/drawing/2014/main" xmlns="" id="{8A501010-A04B-4F2A-9D7A-FF38A3F102C4}"/>
              </a:ext>
            </a:extLst>
          </p:cNvPr>
          <p:cNvSpPr>
            <a:spLocks noGrp="1"/>
          </p:cNvSpPr>
          <p:nvPr>
            <p:ph idx="1"/>
          </p:nvPr>
        </p:nvSpPr>
        <p:spPr/>
        <p:txBody>
          <a:bodyPr>
            <a:normAutofit lnSpcReduction="10000"/>
          </a:bodyPr>
          <a:lstStyle/>
          <a:p>
            <a:pPr algn="just">
              <a:lnSpc>
                <a:spcPct val="150000"/>
              </a:lnSpc>
            </a:pPr>
            <a:r>
              <a:rPr lang="el-GR" dirty="0"/>
              <a:t>Η διακειμενικότητα μεταξύ διαφόρων έργων και των ποιημάτων του Ομήρου </a:t>
            </a:r>
            <a:r>
              <a:rPr lang="el-GR" dirty="0">
                <a:sym typeface="Wingdings" panose="05000000000000000000" pitchFamily="2" charset="2"/>
              </a:rPr>
              <a:t> αποτελεί χαρακτηριστικό, κυρίως, της Ελληνιστικής και της Ρωμαϊκής εποχής και όχι της Αρχαϊκής. Δεν είναι βέβαιο ότι η πρώιμη ελληνική λογοτεχνία απηχεί τον Όμηρο.</a:t>
            </a:r>
          </a:p>
          <a:p>
            <a:pPr algn="just">
              <a:lnSpc>
                <a:spcPct val="150000"/>
              </a:lnSpc>
            </a:pPr>
            <a:r>
              <a:rPr lang="el-GR" dirty="0"/>
              <a:t>Η επίδραση των ομηρικών επών στη διάρκεια της Αρχαϊκής περιόδου ήταν, ιδιαίτερα, αργή, εφάμιλλη με την καθυστερημένη αναγνώριση του Ομήρου ως μυθικού ποιητή.</a:t>
            </a:r>
          </a:p>
        </p:txBody>
      </p:sp>
    </p:spTree>
    <p:extLst>
      <p:ext uri="{BB962C8B-B14F-4D97-AF65-F5344CB8AC3E}">
        <p14:creationId xmlns:p14="http://schemas.microsoft.com/office/powerpoint/2010/main" val="1123782949"/>
      </p:ext>
    </p:extLst>
  </p:cSld>
  <p:clrMapOvr>
    <a:masterClrMapping/>
  </p:clrMapOvr>
  <p:transition spd="slow">
    <p:cove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CC60A079-50FC-4088-B8CC-D6093CFCCE46}"/>
              </a:ext>
            </a:extLst>
          </p:cNvPr>
          <p:cNvSpPr>
            <a:spLocks noGrp="1"/>
          </p:cNvSpPr>
          <p:nvPr>
            <p:ph idx="1"/>
          </p:nvPr>
        </p:nvSpPr>
        <p:spPr/>
        <p:txBody>
          <a:bodyPr>
            <a:normAutofit fontScale="77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Αίθρα αναφέρεται στο 3.143-144 (</a:t>
            </a:r>
            <a:r>
              <a:rPr lang="el-GR" dirty="0" err="1">
                <a:latin typeface="Palatino Linotype" panose="02040502050505030304" pitchFamily="18" charset="0"/>
              </a:rPr>
              <a:t>οὐκ</a:t>
            </a:r>
            <a:r>
              <a:rPr lang="el-GR" dirty="0">
                <a:latin typeface="Palatino Linotype" panose="02040502050505030304" pitchFamily="18" charset="0"/>
              </a:rPr>
              <a:t> </a:t>
            </a:r>
            <a:r>
              <a:rPr lang="el-GR" dirty="0" err="1">
                <a:latin typeface="Palatino Linotype" panose="02040502050505030304" pitchFamily="18" charset="0"/>
              </a:rPr>
              <a:t>οἴη</a:t>
            </a:r>
            <a:r>
              <a:rPr lang="el-GR" dirty="0">
                <a:latin typeface="Palatino Linotype" panose="02040502050505030304" pitchFamily="18" charset="0"/>
              </a:rPr>
              <a:t>, </a:t>
            </a:r>
            <a:r>
              <a:rPr lang="el-GR" dirty="0" err="1">
                <a:latin typeface="Palatino Linotype" panose="02040502050505030304" pitchFamily="18" charset="0"/>
              </a:rPr>
              <a:t>ἅμα</a:t>
            </a:r>
            <a:r>
              <a:rPr lang="el-GR" dirty="0">
                <a:latin typeface="Palatino Linotype" panose="02040502050505030304" pitchFamily="18" charset="0"/>
              </a:rPr>
              <a:t> </a:t>
            </a:r>
            <a:r>
              <a:rPr lang="el-GR" dirty="0" err="1">
                <a:latin typeface="Palatino Linotype" panose="02040502050505030304" pitchFamily="18" charset="0"/>
              </a:rPr>
              <a:t>τῇ</a:t>
            </a:r>
            <a:r>
              <a:rPr lang="el-GR" dirty="0">
                <a:latin typeface="Palatino Linotype" panose="02040502050505030304" pitchFamily="18" charset="0"/>
              </a:rPr>
              <a:t> </a:t>
            </a:r>
            <a:r>
              <a:rPr lang="el-GR" dirty="0" err="1">
                <a:latin typeface="Palatino Linotype" panose="02040502050505030304" pitchFamily="18" charset="0"/>
              </a:rPr>
              <a:t>γε</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ἀμφίπολοι</a:t>
            </a:r>
            <a:r>
              <a:rPr lang="el-GR" dirty="0">
                <a:latin typeface="Palatino Linotype" panose="02040502050505030304" pitchFamily="18" charset="0"/>
              </a:rPr>
              <a:t> </a:t>
            </a:r>
            <a:r>
              <a:rPr lang="el-GR" dirty="0" err="1">
                <a:latin typeface="Palatino Linotype" panose="02040502050505030304" pitchFamily="18" charset="0"/>
              </a:rPr>
              <a:t>δύ</a:t>
            </a:r>
            <a:r>
              <a:rPr lang="el-GR" dirty="0">
                <a:latin typeface="Palatino Linotype" panose="02040502050505030304" pitchFamily="18" charset="0"/>
              </a:rPr>
              <a:t>᾽ </a:t>
            </a:r>
            <a:r>
              <a:rPr lang="el-GR" dirty="0" err="1">
                <a:latin typeface="Palatino Linotype" panose="02040502050505030304" pitchFamily="18" charset="0"/>
              </a:rPr>
              <a:t>ἕποντο</a:t>
            </a:r>
            <a:r>
              <a:rPr lang="el-GR" dirty="0">
                <a:latin typeface="Palatino Linotype" panose="02040502050505030304" pitchFamily="18" charset="0"/>
              </a:rPr>
              <a:t>,</a:t>
            </a:r>
          </a:p>
          <a:p>
            <a:pPr algn="just">
              <a:lnSpc>
                <a:spcPct val="150000"/>
              </a:lnSpc>
            </a:pPr>
            <a:r>
              <a:rPr lang="el-GR" dirty="0" err="1">
                <a:latin typeface="Palatino Linotype" panose="02040502050505030304" pitchFamily="18" charset="0"/>
              </a:rPr>
              <a:t>Αἴθρη</a:t>
            </a:r>
            <a:r>
              <a:rPr lang="el-GR" dirty="0">
                <a:latin typeface="Palatino Linotype" panose="02040502050505030304" pitchFamily="18" charset="0"/>
              </a:rPr>
              <a:t> </a:t>
            </a:r>
            <a:r>
              <a:rPr lang="el-GR" dirty="0" err="1">
                <a:latin typeface="Palatino Linotype" panose="02040502050505030304" pitchFamily="18" charset="0"/>
              </a:rPr>
              <a:t>Πιτθῆος</a:t>
            </a:r>
            <a:r>
              <a:rPr lang="el-GR" dirty="0">
                <a:latin typeface="Palatino Linotype" panose="02040502050505030304" pitchFamily="18" charset="0"/>
              </a:rPr>
              <a:t> </a:t>
            </a:r>
            <a:r>
              <a:rPr lang="el-GR" dirty="0" err="1">
                <a:latin typeface="Palatino Linotype" panose="02040502050505030304" pitchFamily="18" charset="0"/>
              </a:rPr>
              <a:t>θυγάτηρ</a:t>
            </a:r>
            <a:r>
              <a:rPr lang="el-GR" dirty="0">
                <a:latin typeface="Palatino Linotype" panose="02040502050505030304" pitchFamily="18" charset="0"/>
              </a:rPr>
              <a:t>, </a:t>
            </a:r>
            <a:r>
              <a:rPr lang="el-GR" dirty="0" err="1">
                <a:latin typeface="Palatino Linotype" panose="02040502050505030304" pitchFamily="18" charset="0"/>
              </a:rPr>
              <a:t>Κλυμένη</a:t>
            </a:r>
            <a:r>
              <a:rPr lang="el-GR" dirty="0">
                <a:latin typeface="Palatino Linotype" panose="02040502050505030304" pitchFamily="18" charset="0"/>
              </a:rPr>
              <a:t> τε </a:t>
            </a:r>
            <a:r>
              <a:rPr lang="el-GR" dirty="0" err="1">
                <a:latin typeface="Palatino Linotype" panose="02040502050505030304" pitchFamily="18" charset="0"/>
              </a:rPr>
              <a:t>βοῶπις</a:t>
            </a:r>
            <a:r>
              <a:rPr lang="el-GR" dirty="0"/>
              <a:t>) </a:t>
            </a:r>
            <a:r>
              <a:rPr lang="el-GR" dirty="0">
                <a:latin typeface="Times New Roman" panose="02020603050405020304" pitchFamily="18" charset="0"/>
                <a:cs typeface="Times New Roman" panose="02020603050405020304" pitchFamily="18" charset="0"/>
              </a:rPr>
              <a:t>της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 ως υπηρέτρια της Ελένης.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Πρόκειται για τη μητέρα του Θησέα στην ελληνική μυθολογία. Όταν ο Θησέας άρπαξε την Ελένη, την τοποθέτησε στις </a:t>
            </a:r>
            <a:r>
              <a:rPr lang="el-GR" dirty="0" err="1">
                <a:latin typeface="Times New Roman" panose="02020603050405020304" pitchFamily="18" charset="0"/>
                <a:cs typeface="Times New Roman" panose="02020603050405020304" pitchFamily="18" charset="0"/>
              </a:rPr>
              <a:t>Αφίδνες</a:t>
            </a:r>
            <a:r>
              <a:rPr lang="el-GR" dirty="0">
                <a:latin typeface="Times New Roman" panose="02020603050405020304" pitchFamily="18" charset="0"/>
                <a:cs typeface="Times New Roman" panose="02020603050405020304" pitchFamily="18" charset="0"/>
              </a:rPr>
              <a:t>, στο σπίτι του φίλου του </a:t>
            </a:r>
            <a:r>
              <a:rPr lang="el-GR" dirty="0" err="1">
                <a:latin typeface="Times New Roman" panose="02020603050405020304" pitchFamily="18" charset="0"/>
                <a:cs typeface="Times New Roman" panose="02020603050405020304" pitchFamily="18" charset="0"/>
              </a:rPr>
              <a:t>Αφίδνου</a:t>
            </a:r>
            <a:r>
              <a:rPr lang="el-GR" dirty="0">
                <a:latin typeface="Times New Roman" panose="02020603050405020304" pitchFamily="18" charset="0"/>
                <a:cs typeface="Times New Roman" panose="02020603050405020304" pitchFamily="18" charset="0"/>
              </a:rPr>
              <a:t> και έβαλε κοντά της τη μητέρα του, την Αίθρα. Όταν οι Διόσκουροι πήραν πίσω την Ελένη, ακολούθησε ως δούλη και η Αίθρα, ενώ μετέπειτα η Ελένη την πήρε μαζί της στην Τροία. Διασώθηκε, εν τέλει, από τους γιους του Θησέα, Ακάμαντα και Δημοφώντα, στο τέλος του πολέμου.</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ιστορία της Αίθρας υπάρχει στον επικό Κύκλο, στα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τη </a:t>
            </a:r>
            <a:r>
              <a:rPr lang="el-GR" i="1" dirty="0">
                <a:latin typeface="Times New Roman" panose="02020603050405020304" pitchFamily="18" charset="0"/>
                <a:cs typeface="Times New Roman" panose="02020603050405020304" pitchFamily="18" charset="0"/>
              </a:rPr>
              <a:t>Μικρή</a:t>
            </a:r>
            <a:r>
              <a:rPr lang="el-GR"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Ιλιάς</a:t>
            </a:r>
            <a:r>
              <a:rPr lang="el-GR" dirty="0">
                <a:latin typeface="Times New Roman" panose="02020603050405020304" pitchFamily="18" charset="0"/>
                <a:cs typeface="Times New Roman" panose="02020603050405020304" pitchFamily="18" charset="0"/>
              </a:rPr>
              <a:t> και το </a:t>
            </a:r>
            <a:r>
              <a:rPr lang="el-GR" i="1" dirty="0">
                <a:latin typeface="Times New Roman" panose="02020603050405020304" pitchFamily="18" charset="0"/>
                <a:cs typeface="Times New Roman" panose="02020603050405020304" pitchFamily="18" charset="0"/>
              </a:rPr>
              <a:t>Ιλίου</a:t>
            </a:r>
            <a:r>
              <a:rPr lang="el-GR"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Πέρσις</a:t>
            </a:r>
            <a:r>
              <a:rPr lang="el-GR" dirty="0">
                <a:latin typeface="Times New Roman" panose="02020603050405020304" pitchFamily="18" charset="0"/>
                <a:cs typeface="Times New Roman" panose="02020603050405020304" pitchFamily="18" charset="0"/>
              </a:rPr>
              <a:t>.</a:t>
            </a:r>
          </a:p>
        </p:txBody>
      </p:sp>
      <p:sp>
        <p:nvSpPr>
          <p:cNvPr id="5" name="Τίτλος 1">
            <a:extLst>
              <a:ext uri="{FF2B5EF4-FFF2-40B4-BE49-F238E27FC236}">
                <a16:creationId xmlns:a16="http://schemas.microsoft.com/office/drawing/2014/main" xmlns="" id="{092C1215-26E2-43CA-9139-01B59FBC73CF}"/>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Αίθρα</a:t>
            </a:r>
          </a:p>
          <a:p>
            <a:pPr algn="ctr">
              <a:lnSpc>
                <a:spcPct val="120000"/>
              </a:lnSpc>
            </a:pPr>
            <a:r>
              <a:rPr lang="el-GR" sz="4799" i="1" dirty="0" err="1">
                <a:solidFill>
                  <a:schemeClr val="bg2"/>
                </a:solidFill>
                <a:latin typeface="+mn-lt"/>
                <a:cs typeface="Times New Roman" panose="02020603050405020304" pitchFamily="18" charset="0"/>
              </a:rPr>
              <a:t>Ιλιάδα</a:t>
            </a:r>
            <a:r>
              <a:rPr lang="el-GR" sz="4799" dirty="0">
                <a:solidFill>
                  <a:schemeClr val="bg2"/>
                </a:solidFill>
                <a:latin typeface="+mn-lt"/>
                <a:cs typeface="Times New Roman" panose="02020603050405020304" pitchFamily="18" charset="0"/>
              </a:rPr>
              <a:t> και </a:t>
            </a:r>
            <a:r>
              <a:rPr lang="el-GR" sz="4799" i="1" dirty="0">
                <a:solidFill>
                  <a:schemeClr val="bg2"/>
                </a:solidFill>
                <a:latin typeface="+mn-lt"/>
                <a:cs typeface="Times New Roman" panose="02020603050405020304" pitchFamily="18" charset="0"/>
              </a:rPr>
              <a:t>Κύπρια</a:t>
            </a:r>
          </a:p>
        </p:txBody>
      </p:sp>
    </p:spTree>
    <p:extLst>
      <p:ext uri="{BB962C8B-B14F-4D97-AF65-F5344CB8AC3E}">
        <p14:creationId xmlns:p14="http://schemas.microsoft.com/office/powerpoint/2010/main" val="17654295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03734FE-062E-4339-A874-FA05F4B128DE}"/>
              </a:ext>
            </a:extLst>
          </p:cNvPr>
          <p:cNvSpPr>
            <a:spLocks noGrp="1"/>
          </p:cNvSpPr>
          <p:nvPr>
            <p:ph idx="1"/>
          </p:nvPr>
        </p:nvSpPr>
        <p:spPr/>
        <p:txBody>
          <a:bodyPr>
            <a:normAutofit fontScale="92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αναφέρεται </a:t>
            </a:r>
            <a:r>
              <a:rPr lang="el-GR" dirty="0">
                <a:solidFill>
                  <a:srgbClr val="FF0000"/>
                </a:solidFill>
                <a:latin typeface="Times New Roman" panose="02020603050405020304" pitchFamily="18" charset="0"/>
                <a:cs typeface="Times New Roman" panose="02020603050405020304" pitchFamily="18" charset="0"/>
              </a:rPr>
              <a:t>συνοπτικά</a:t>
            </a:r>
            <a:r>
              <a:rPr lang="el-GR" dirty="0">
                <a:latin typeface="Times New Roman" panose="02020603050405020304" pitchFamily="18" charset="0"/>
                <a:cs typeface="Times New Roman" panose="02020603050405020304" pitchFamily="18" charset="0"/>
              </a:rPr>
              <a:t> στην Αίθρα.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Τα ποιήματα του Επικού Κύκλου </a:t>
            </a:r>
            <a:r>
              <a:rPr lang="el-GR" dirty="0">
                <a:latin typeface="Times New Roman" panose="02020603050405020304" pitchFamily="18" charset="0"/>
                <a:cs typeface="Times New Roman" panose="02020603050405020304" pitchFamily="18" charset="0"/>
                <a:sym typeface="Wingdings" panose="05000000000000000000" pitchFamily="2" charset="2"/>
              </a:rPr>
              <a:t> κάνουν μια </a:t>
            </a:r>
            <a:r>
              <a:rPr lang="el-GR"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ευρύτερη αναφορά </a:t>
            </a:r>
            <a:r>
              <a:rPr lang="el-GR" dirty="0">
                <a:latin typeface="Times New Roman" panose="02020603050405020304" pitchFamily="18" charset="0"/>
                <a:cs typeface="Times New Roman" panose="02020603050405020304" pitchFamily="18" charset="0"/>
                <a:sym typeface="Wingdings" panose="05000000000000000000" pitchFamily="2" charset="2"/>
              </a:rPr>
              <a:t>στην Αίθρα.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Κάποιοι υποστηρίζουν ότι η ιστορία της Αίθρας στην Τροία, αποτέλεσε μια </a:t>
            </a:r>
            <a:r>
              <a:rPr lang="el-GR"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επινόηση</a:t>
            </a:r>
            <a:r>
              <a:rPr lang="el-GR" dirty="0">
                <a:latin typeface="Times New Roman" panose="02020603050405020304" pitchFamily="18" charset="0"/>
                <a:cs typeface="Times New Roman" panose="02020603050405020304" pitchFamily="18" charset="0"/>
                <a:sym typeface="Wingdings" panose="05000000000000000000" pitchFamily="2" charset="2"/>
              </a:rPr>
              <a:t> των </a:t>
            </a:r>
            <a:r>
              <a:rPr lang="el-GR" dirty="0" err="1">
                <a:latin typeface="Times New Roman" panose="02020603050405020304" pitchFamily="18" charset="0"/>
                <a:cs typeface="Times New Roman" panose="02020603050405020304" pitchFamily="18" charset="0"/>
                <a:sym typeface="Wingdings" panose="05000000000000000000" pitchFamily="2" charset="2"/>
              </a:rPr>
              <a:t>κυκλίων</a:t>
            </a:r>
            <a:r>
              <a:rPr lang="el-GR" dirty="0">
                <a:latin typeface="Times New Roman" panose="02020603050405020304" pitchFamily="18" charset="0"/>
                <a:cs typeface="Times New Roman" panose="02020603050405020304" pitchFamily="18" charset="0"/>
                <a:sym typeface="Wingdings" panose="05000000000000000000" pitchFamily="2" charset="2"/>
              </a:rPr>
              <a:t> επών με βάση τον Όμηρο.</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ιστορία της Αίθρας ήταν τόσο γνωστή, ώστε η αναφορά του Ομήρου στο όνομά της γίνεται χωρίς παράλληλη αναφορά στην ιστορία της  και πάλι υπάρχει αναφορά στην προγενέστερη παράδοση στην οποία η Αίθρα ήταν γνωστή.</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73F96D43-0AAA-402D-8EA2-1A6E11B76E6A}"/>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Αίθρα</a:t>
            </a:r>
          </a:p>
          <a:p>
            <a:pPr algn="ctr">
              <a:lnSpc>
                <a:spcPct val="120000"/>
              </a:lnSpc>
            </a:pPr>
            <a:r>
              <a:rPr lang="el-GR" sz="4799" i="1" dirty="0" err="1">
                <a:solidFill>
                  <a:schemeClr val="bg2"/>
                </a:solidFill>
                <a:latin typeface="+mn-lt"/>
                <a:cs typeface="Times New Roman" panose="02020603050405020304" pitchFamily="18" charset="0"/>
              </a:rPr>
              <a:t>Ιλιάδα</a:t>
            </a:r>
            <a:r>
              <a:rPr lang="el-GR" sz="4799" dirty="0">
                <a:solidFill>
                  <a:schemeClr val="bg2"/>
                </a:solidFill>
                <a:latin typeface="+mn-lt"/>
                <a:cs typeface="Times New Roman" panose="02020603050405020304" pitchFamily="18" charset="0"/>
              </a:rPr>
              <a:t> και </a:t>
            </a:r>
            <a:r>
              <a:rPr lang="el-GR" sz="4799" i="1" dirty="0">
                <a:solidFill>
                  <a:schemeClr val="bg2"/>
                </a:solidFill>
                <a:latin typeface="+mn-lt"/>
                <a:cs typeface="Times New Roman" panose="02020603050405020304" pitchFamily="18" charset="0"/>
              </a:rPr>
              <a:t>επικός Κύκλος</a:t>
            </a:r>
          </a:p>
        </p:txBody>
      </p:sp>
    </p:spTree>
    <p:extLst>
      <p:ext uri="{BB962C8B-B14F-4D97-AF65-F5344CB8AC3E}">
        <p14:creationId xmlns:p14="http://schemas.microsoft.com/office/powerpoint/2010/main" val="17324141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23AA577-239E-453B-B4B4-E31834217B3B}"/>
              </a:ext>
            </a:extLst>
          </p:cNvPr>
          <p:cNvSpPr>
            <a:spLocks noGrp="1"/>
          </p:cNvSpPr>
          <p:nvPr>
            <p:ph idx="1"/>
          </p:nvPr>
        </p:nvSpPr>
        <p:spPr/>
        <p:txBody>
          <a:bodyPr>
            <a:normAutofit fontScale="70000" lnSpcReduction="20000"/>
          </a:bodyPr>
          <a:lstStyle/>
          <a:p>
            <a:pPr algn="just">
              <a:lnSpc>
                <a:spcPct val="150000"/>
              </a:lnSpc>
              <a:buFont typeface="Wingdings" panose="05000000000000000000" pitchFamily="2" charset="2"/>
              <a:buChar char="Ø"/>
            </a:pPr>
            <a:r>
              <a:rPr lang="el-GR" dirty="0"/>
              <a:t> </a:t>
            </a:r>
            <a:r>
              <a:rPr lang="el-GR" i="1" dirty="0">
                <a:latin typeface="Times New Roman" panose="02020603050405020304" pitchFamily="18" charset="0"/>
                <a:cs typeface="Times New Roman" panose="02020603050405020304" pitchFamily="18" charset="0"/>
              </a:rPr>
              <a:t>Οδύσσεια</a:t>
            </a:r>
            <a:r>
              <a:rPr lang="el-GR" dirty="0"/>
              <a:t> </a:t>
            </a:r>
            <a:r>
              <a:rPr lang="el-GR" dirty="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η Ελένη αναφέρει ότι ο Οδυσσέας μεταμφιέστηκε σε Δέκτη για την κατασκοπεία στην Τροία </a:t>
            </a:r>
            <a:r>
              <a:rPr lang="el-GR" dirty="0">
                <a:sym typeface="Wingdings" panose="05000000000000000000" pitchFamily="2" charset="2"/>
              </a:rPr>
              <a:t>(4.248: </a:t>
            </a:r>
            <a:r>
              <a:rPr lang="el-GR" dirty="0" err="1">
                <a:latin typeface="Palatino Linotype" panose="02040502050505030304" pitchFamily="18" charset="0"/>
                <a:sym typeface="Wingdings" panose="05000000000000000000" pitchFamily="2" charset="2"/>
              </a:rPr>
              <a:t>δέκτῃ</a:t>
            </a:r>
            <a:r>
              <a:rPr lang="el-GR" dirty="0">
                <a:latin typeface="Palatino Linotype" panose="02040502050505030304" pitchFamily="18" charset="0"/>
                <a:sym typeface="Wingdings" panose="05000000000000000000" pitchFamily="2" charset="2"/>
              </a:rPr>
              <a:t>, </a:t>
            </a:r>
            <a:r>
              <a:rPr lang="el-GR" dirty="0" err="1">
                <a:latin typeface="Palatino Linotype" panose="02040502050505030304" pitchFamily="18" charset="0"/>
                <a:sym typeface="Wingdings" panose="05000000000000000000" pitchFamily="2" charset="2"/>
              </a:rPr>
              <a:t>ὃς</a:t>
            </a:r>
            <a:r>
              <a:rPr lang="el-GR" dirty="0">
                <a:latin typeface="Palatino Linotype" panose="02040502050505030304" pitchFamily="18" charset="0"/>
                <a:sym typeface="Wingdings" panose="05000000000000000000" pitchFamily="2" charset="2"/>
              </a:rPr>
              <a:t> </a:t>
            </a:r>
            <a:r>
              <a:rPr lang="el-GR" dirty="0" err="1">
                <a:latin typeface="Palatino Linotype" panose="02040502050505030304" pitchFamily="18" charset="0"/>
                <a:sym typeface="Wingdings" panose="05000000000000000000" pitchFamily="2" charset="2"/>
              </a:rPr>
              <a:t>οὐδὲν</a:t>
            </a:r>
            <a:r>
              <a:rPr lang="el-GR" dirty="0">
                <a:latin typeface="Palatino Linotype" panose="02040502050505030304" pitchFamily="18" charset="0"/>
                <a:sym typeface="Wingdings" panose="05000000000000000000" pitchFamily="2" charset="2"/>
              </a:rPr>
              <a:t> </a:t>
            </a:r>
            <a:r>
              <a:rPr lang="el-GR" dirty="0" err="1">
                <a:latin typeface="Palatino Linotype" panose="02040502050505030304" pitchFamily="18" charset="0"/>
                <a:sym typeface="Wingdings" panose="05000000000000000000" pitchFamily="2" charset="2"/>
              </a:rPr>
              <a:t>τοῖος</a:t>
            </a:r>
            <a:r>
              <a:rPr lang="el-GR" dirty="0">
                <a:latin typeface="Palatino Linotype" panose="02040502050505030304" pitchFamily="18" charset="0"/>
                <a:sym typeface="Wingdings" panose="05000000000000000000" pitchFamily="2" charset="2"/>
              </a:rPr>
              <a:t> </a:t>
            </a:r>
            <a:r>
              <a:rPr lang="el-GR" dirty="0" err="1">
                <a:latin typeface="Palatino Linotype" panose="02040502050505030304" pitchFamily="18" charset="0"/>
                <a:sym typeface="Wingdings" panose="05000000000000000000" pitchFamily="2" charset="2"/>
              </a:rPr>
              <a:t>ἔην</a:t>
            </a:r>
            <a:r>
              <a:rPr lang="el-GR" dirty="0">
                <a:latin typeface="Palatino Linotype" panose="02040502050505030304" pitchFamily="18" charset="0"/>
                <a:sym typeface="Wingdings" panose="05000000000000000000" pitchFamily="2" charset="2"/>
              </a:rPr>
              <a:t> </a:t>
            </a:r>
            <a:r>
              <a:rPr lang="el-GR" dirty="0" err="1">
                <a:latin typeface="Palatino Linotype" panose="02040502050505030304" pitchFamily="18" charset="0"/>
                <a:sym typeface="Wingdings" panose="05000000000000000000" pitchFamily="2" charset="2"/>
              </a:rPr>
              <a:t>ἐπὶ</a:t>
            </a:r>
            <a:r>
              <a:rPr lang="el-GR" dirty="0">
                <a:latin typeface="Palatino Linotype" panose="02040502050505030304" pitchFamily="18" charset="0"/>
                <a:sym typeface="Wingdings" panose="05000000000000000000" pitchFamily="2" charset="2"/>
              </a:rPr>
              <a:t> </a:t>
            </a:r>
            <a:r>
              <a:rPr lang="el-GR" dirty="0" err="1">
                <a:latin typeface="Palatino Linotype" panose="02040502050505030304" pitchFamily="18" charset="0"/>
                <a:sym typeface="Wingdings" panose="05000000000000000000" pitchFamily="2" charset="2"/>
              </a:rPr>
              <a:t>νηυσὶν</a:t>
            </a:r>
            <a:r>
              <a:rPr lang="el-GR" dirty="0">
                <a:latin typeface="Palatino Linotype" panose="02040502050505030304" pitchFamily="18" charset="0"/>
                <a:sym typeface="Wingdings" panose="05000000000000000000" pitchFamily="2" charset="2"/>
              </a:rPr>
              <a:t> </a:t>
            </a:r>
            <a:r>
              <a:rPr lang="el-GR" dirty="0" err="1">
                <a:latin typeface="Palatino Linotype" panose="02040502050505030304" pitchFamily="18" charset="0"/>
                <a:sym typeface="Wingdings" panose="05000000000000000000" pitchFamily="2" charset="2"/>
              </a:rPr>
              <a:t>Ἀχαιῶν</a:t>
            </a:r>
            <a:r>
              <a:rPr lang="el-GR" dirty="0">
                <a:sym typeface="Wingdings" panose="05000000000000000000" pitchFamily="2" charset="2"/>
              </a:rPr>
              <a:t>).</a:t>
            </a:r>
          </a:p>
          <a:p>
            <a:pPr algn="just">
              <a:lnSpc>
                <a:spcPct val="150000"/>
              </a:lnSpc>
              <a:buFont typeface="Wingdings" panose="05000000000000000000" pitchFamily="2" charset="2"/>
              <a:buChar char="Ø"/>
            </a:pPr>
            <a:r>
              <a:rPr lang="el-GR" dirty="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Ένα σχόλιο αναφέρει ότι στον επικό Κύκλο εμφανίζεται ένας Δέκτης, αλλά προσθέτει ότι ο Κυκλικός ποιητής λανθασμένα διάβασε το χωρίο της Οδύσσειας σαν το Δέκτης να ήταν κύριο όνομα, ένας δηλαδή διαφορετικός ήρωας. Ήταν απλά ένα ουσιαστικό.</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Αρίσταρχος</a:t>
            </a:r>
            <a:r>
              <a:rPr lang="el-GR" dirty="0">
                <a:latin typeface="Times New Roman" panose="02020603050405020304" pitchFamily="18" charset="0"/>
                <a:cs typeface="Times New Roman" panose="02020603050405020304" pitchFamily="18" charset="0"/>
                <a:sym typeface="Wingdings" panose="05000000000000000000" pitchFamily="2" charset="2"/>
              </a:rPr>
              <a:t>: ο νέος ήρωας προέκυψε από το χωρίο της </a:t>
            </a:r>
            <a:r>
              <a:rPr lang="el-GR" i="1" dirty="0">
                <a:latin typeface="Times New Roman" panose="02020603050405020304" pitchFamily="18" charset="0"/>
                <a:cs typeface="Times New Roman" panose="02020603050405020304" pitchFamily="18" charset="0"/>
                <a:sym typeface="Wingdings" panose="05000000000000000000" pitchFamily="2" charset="2"/>
              </a:rPr>
              <a:t>Οδύσσειας</a:t>
            </a:r>
            <a:r>
              <a:rPr lang="el-GR" dirty="0">
                <a:latin typeface="Times New Roman" panose="02020603050405020304" pitchFamily="18" charset="0"/>
                <a:cs typeface="Times New Roman" panose="02020603050405020304" pitchFamily="18" charset="0"/>
                <a:sym typeface="Wingdings" panose="05000000000000000000" pitchFamily="2" charset="2"/>
              </a:rPr>
              <a:t> και το λάθος του Κυκλικού ποιητή  το όνομα Δέκτης  είναι το ουσιαστικό δέκτης  το οποίο σημαίνει ζητιάνος.</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Την άποψη του Αριστάρχου για τον Οδυσσέα ζητιάνο απορρίπτει η ραψωδία δ της Οδύσσειας. Η Ελένη δεν γίνεται να λέει στον στίχο 248 τον Οδυσσέα ζητιάνο, αφού στον 245 τον παρομοιάζει με δούλο (</a:t>
            </a:r>
            <a:r>
              <a:rPr lang="el-GR" dirty="0" err="1">
                <a:latin typeface="Palatino Linotype" panose="02040502050505030304" pitchFamily="18" charset="0"/>
                <a:cs typeface="Times New Roman" panose="02020603050405020304" pitchFamily="18" charset="0"/>
                <a:sym typeface="Wingdings" panose="05000000000000000000" pitchFamily="2" charset="2"/>
              </a:rPr>
              <a:t>οἰκῆι</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ἐοικώς</a:t>
            </a:r>
            <a:r>
              <a:rPr lang="el-GR" dirty="0">
                <a:latin typeface="Times New Roman" panose="02020603050405020304" pitchFamily="18" charset="0"/>
                <a:cs typeface="Times New Roman" panose="02020603050405020304" pitchFamily="18" charset="0"/>
                <a:sym typeface="Wingdings" panose="05000000000000000000" pitchFamily="2" charset="2"/>
              </a:rPr>
              <a:t>)  </a:t>
            </a: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Burgess</a:t>
            </a:r>
            <a:r>
              <a:rPr lang="en-US"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43AA5213-2B41-4BCF-B424-57433864DD7C}"/>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Δέκτης Οδυσσέας</a:t>
            </a:r>
          </a:p>
          <a:p>
            <a:pPr algn="ctr">
              <a:lnSpc>
                <a:spcPct val="120000"/>
              </a:lnSpc>
            </a:pPr>
            <a:r>
              <a:rPr lang="el-GR" sz="4799" i="1" dirty="0">
                <a:solidFill>
                  <a:schemeClr val="bg2"/>
                </a:solidFill>
                <a:latin typeface="+mn-lt"/>
                <a:cs typeface="Times New Roman" panose="02020603050405020304" pitchFamily="18" charset="0"/>
              </a:rPr>
              <a:t>Οδύσσεια</a:t>
            </a:r>
            <a:r>
              <a:rPr lang="el-GR" sz="4799" dirty="0">
                <a:solidFill>
                  <a:schemeClr val="bg2"/>
                </a:solidFill>
                <a:latin typeface="+mn-lt"/>
                <a:cs typeface="Times New Roman" panose="02020603050405020304" pitchFamily="18" charset="0"/>
              </a:rPr>
              <a:t> και </a:t>
            </a:r>
            <a:r>
              <a:rPr lang="el-GR" sz="4799" i="1" dirty="0">
                <a:solidFill>
                  <a:schemeClr val="bg2"/>
                </a:solidFill>
                <a:latin typeface="+mn-lt"/>
                <a:cs typeface="Times New Roman" panose="02020603050405020304" pitchFamily="18" charset="0"/>
              </a:rPr>
              <a:t>επικός Κύκλος</a:t>
            </a:r>
          </a:p>
        </p:txBody>
      </p:sp>
    </p:spTree>
    <p:extLst>
      <p:ext uri="{BB962C8B-B14F-4D97-AF65-F5344CB8AC3E}">
        <p14:creationId xmlns:p14="http://schemas.microsoft.com/office/powerpoint/2010/main" val="31111777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DE70CA05-8442-4520-8AE8-8025920DA950}"/>
              </a:ext>
            </a:extLst>
          </p:cNvPr>
          <p:cNvSpPr>
            <a:spLocks noGrp="1"/>
          </p:cNvSpPr>
          <p:nvPr>
            <p:ph idx="1"/>
          </p:nvPr>
        </p:nvSpPr>
        <p:spPr>
          <a:xfrm>
            <a:off x="1293814" y="1828800"/>
            <a:ext cx="9601200" cy="5029200"/>
          </a:xfrm>
        </p:spPr>
        <p:txBody>
          <a:bodyPr>
            <a:normAutofit fontScale="70000" lnSpcReduction="20000"/>
          </a:bodyPr>
          <a:lstStyle/>
          <a:p>
            <a:pPr algn="just">
              <a:lnSpc>
                <a:spcPct val="150000"/>
              </a:lnSpc>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Οδύσσεια</a:t>
            </a:r>
            <a:r>
              <a:rPr lang="el-GR" dirty="0">
                <a:latin typeface="Times New Roman" panose="02020603050405020304" pitchFamily="18" charset="0"/>
                <a:cs typeface="Times New Roman" panose="02020603050405020304" pitchFamily="18" charset="0"/>
              </a:rPr>
              <a:t>, Ραψωδία δ </a:t>
            </a:r>
            <a:r>
              <a:rPr lang="el-GR" dirty="0">
                <a:latin typeface="Times New Roman" panose="02020603050405020304" pitchFamily="18" charset="0"/>
                <a:cs typeface="Times New Roman" panose="02020603050405020304" pitchFamily="18" charset="0"/>
                <a:sym typeface="Wingdings" panose="05000000000000000000" pitchFamily="2" charset="2"/>
              </a:rPr>
              <a:t> Ο Μενέλαος αναφέρει ότι ο Οδυσσέας συγκρατούσε τους Έλληνες στον Δούρειο Ίππο. Μάλιστα, γίνεται αναφορά ιδιαίτερα σε έναν, τον </a:t>
            </a:r>
            <a:r>
              <a:rPr lang="el-GR" dirty="0" err="1">
                <a:latin typeface="Times New Roman" panose="02020603050405020304" pitchFamily="18" charset="0"/>
                <a:cs typeface="Times New Roman" panose="02020603050405020304" pitchFamily="18" charset="0"/>
                <a:sym typeface="Wingdings" panose="05000000000000000000" pitchFamily="2" charset="2"/>
              </a:rPr>
              <a:t>Άντικλο</a:t>
            </a:r>
            <a:r>
              <a:rPr lang="el-GR" dirty="0">
                <a:latin typeface="Times New Roman" panose="02020603050405020304" pitchFamily="18" charset="0"/>
                <a:cs typeface="Times New Roman" panose="02020603050405020304" pitchFamily="18" charset="0"/>
                <a:sym typeface="Wingdings" panose="05000000000000000000" pitchFamily="2" charset="2"/>
              </a:rPr>
              <a:t>, στον οποίο ο Οδυσσέας κλείνει το στόμα για να μην ακουστεί, καθώς ήθελε να μιλήσει.</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Ο </a:t>
            </a:r>
            <a:r>
              <a:rPr lang="el-GR" dirty="0" err="1">
                <a:latin typeface="Times New Roman" panose="02020603050405020304" pitchFamily="18" charset="0"/>
                <a:cs typeface="Times New Roman" panose="02020603050405020304" pitchFamily="18" charset="0"/>
                <a:sym typeface="Wingdings" panose="05000000000000000000" pitchFamily="2" charset="2"/>
              </a:rPr>
              <a:t>Άντικλος</a:t>
            </a:r>
            <a:r>
              <a:rPr lang="el-GR" dirty="0">
                <a:latin typeface="Times New Roman" panose="02020603050405020304" pitchFamily="18" charset="0"/>
                <a:cs typeface="Times New Roman" panose="02020603050405020304" pitchFamily="18" charset="0"/>
                <a:sym typeface="Wingdings" panose="05000000000000000000" pitchFamily="2" charset="2"/>
              </a:rPr>
              <a:t> δεν αναφέρεται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ενώ τα σχόλια αναφέρουν ότι ο Αρίσταρχος αθέτησε αυτούς τους στίχους επειδή ο </a:t>
            </a:r>
            <a:r>
              <a:rPr lang="el-GR" dirty="0" err="1">
                <a:latin typeface="Times New Roman" panose="02020603050405020304" pitchFamily="18" charset="0"/>
                <a:cs typeface="Times New Roman" panose="02020603050405020304" pitchFamily="18" charset="0"/>
                <a:sym typeface="Wingdings" panose="05000000000000000000" pitchFamily="2" charset="2"/>
              </a:rPr>
              <a:t>Άντικλος</a:t>
            </a:r>
            <a:r>
              <a:rPr lang="el-GR" dirty="0">
                <a:latin typeface="Times New Roman" panose="02020603050405020304" pitchFamily="18" charset="0"/>
                <a:cs typeface="Times New Roman" panose="02020603050405020304" pitchFamily="18" charset="0"/>
                <a:sym typeface="Wingdings" panose="05000000000000000000" pitchFamily="2" charset="2"/>
              </a:rPr>
              <a:t> ανήκε στον Κύκλο  και πάλι ο Αρίσταρχος λειτουργεί λανθασμένα με τον εξοβελισμό των στίχων.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Αν δεχτούμε ότι οι στίχοι που αθετήθηκαν από τον Αρίσταρχο είναι αληθινοί  δεν σημαίνει, αυτομάτως, ότι το ποίημα του Επικού Κύκλου, το οποίο αναφέρεται στον </a:t>
            </a:r>
            <a:r>
              <a:rPr lang="el-GR" dirty="0" err="1">
                <a:latin typeface="Times New Roman" panose="02020603050405020304" pitchFamily="18" charset="0"/>
                <a:cs typeface="Times New Roman" panose="02020603050405020304" pitchFamily="18" charset="0"/>
                <a:sym typeface="Wingdings" panose="05000000000000000000" pitchFamily="2" charset="2"/>
              </a:rPr>
              <a:t>Άντικλο</a:t>
            </a:r>
            <a:r>
              <a:rPr lang="el-GR" dirty="0">
                <a:latin typeface="Times New Roman" panose="02020603050405020304" pitchFamily="18" charset="0"/>
                <a:cs typeface="Times New Roman" panose="02020603050405020304" pitchFamily="18" charset="0"/>
                <a:sym typeface="Wingdings" panose="05000000000000000000" pitchFamily="2" charset="2"/>
              </a:rPr>
              <a:t>, έχει επηρεαστεί από αυτούς τους στίχους.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Ακόμα μια φορά, φαίνεται ότι τα ομηρικά και τα Κυκλικά ποιήματα προέρχονται από την ίδια παράδοση. Είναι πιθανόν ότι ο </a:t>
            </a:r>
            <a:r>
              <a:rPr lang="el-GR" dirty="0" err="1">
                <a:latin typeface="Times New Roman" panose="02020603050405020304" pitchFamily="18" charset="0"/>
                <a:cs typeface="Times New Roman" panose="02020603050405020304" pitchFamily="18" charset="0"/>
                <a:sym typeface="Wingdings" panose="05000000000000000000" pitchFamily="2" charset="2"/>
              </a:rPr>
              <a:t>Άντικλος</a:t>
            </a:r>
            <a:r>
              <a:rPr lang="el-GR" dirty="0">
                <a:latin typeface="Times New Roman" panose="02020603050405020304" pitchFamily="18" charset="0"/>
                <a:cs typeface="Times New Roman" panose="02020603050405020304" pitchFamily="18" charset="0"/>
                <a:sym typeface="Wingdings" panose="05000000000000000000" pitchFamily="2" charset="2"/>
              </a:rPr>
              <a:t> ήταν, ήδη, γνωστός για το επεισόδιο του Δούρειου Ίππου, λόγω της παράδοσης. </a:t>
            </a:r>
            <a:endParaRPr lang="el-GR" dirty="0">
              <a:latin typeface="Times New Roman" panose="02020603050405020304" pitchFamily="18" charset="0"/>
              <a:cs typeface="Times New Roman" panose="02020603050405020304" pitchFamily="18" charset="0"/>
            </a:endParaRPr>
          </a:p>
        </p:txBody>
      </p:sp>
      <p:sp>
        <p:nvSpPr>
          <p:cNvPr id="5" name="Τίτλος 1">
            <a:extLst>
              <a:ext uri="{FF2B5EF4-FFF2-40B4-BE49-F238E27FC236}">
                <a16:creationId xmlns:a16="http://schemas.microsoft.com/office/drawing/2014/main" xmlns="" id="{852BBDA2-DF6D-4118-A626-B6AED21C2202}"/>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err="1">
                <a:solidFill>
                  <a:schemeClr val="bg2"/>
                </a:solidFill>
                <a:latin typeface="+mn-lt"/>
                <a:cs typeface="Times New Roman" panose="02020603050405020304" pitchFamily="18" charset="0"/>
              </a:rPr>
              <a:t>Άντικλος</a:t>
            </a:r>
            <a:endParaRPr lang="el-GR" sz="4799" dirty="0">
              <a:solidFill>
                <a:schemeClr val="bg2"/>
              </a:solidFill>
              <a:latin typeface="+mn-lt"/>
              <a:cs typeface="Times New Roman" panose="02020603050405020304" pitchFamily="18" charset="0"/>
            </a:endParaRPr>
          </a:p>
          <a:p>
            <a:pPr algn="ctr">
              <a:lnSpc>
                <a:spcPct val="120000"/>
              </a:lnSpc>
            </a:pPr>
            <a:r>
              <a:rPr lang="el-GR" sz="4799" i="1" dirty="0">
                <a:solidFill>
                  <a:schemeClr val="bg2"/>
                </a:solidFill>
                <a:latin typeface="+mn-lt"/>
                <a:cs typeface="Times New Roman" panose="02020603050405020304" pitchFamily="18" charset="0"/>
              </a:rPr>
              <a:t>Οδύσσεια</a:t>
            </a:r>
            <a:r>
              <a:rPr lang="el-GR" sz="4799" dirty="0">
                <a:solidFill>
                  <a:schemeClr val="bg2"/>
                </a:solidFill>
                <a:latin typeface="+mn-lt"/>
                <a:cs typeface="Times New Roman" panose="02020603050405020304" pitchFamily="18" charset="0"/>
              </a:rPr>
              <a:t> και </a:t>
            </a:r>
            <a:r>
              <a:rPr lang="el-GR" sz="4799" i="1" dirty="0">
                <a:solidFill>
                  <a:schemeClr val="bg2"/>
                </a:solidFill>
                <a:latin typeface="+mn-lt"/>
                <a:cs typeface="Times New Roman" panose="02020603050405020304" pitchFamily="18" charset="0"/>
              </a:rPr>
              <a:t>επικός Κύκλος</a:t>
            </a:r>
          </a:p>
        </p:txBody>
      </p:sp>
    </p:spTree>
    <p:extLst>
      <p:ext uri="{BB962C8B-B14F-4D97-AF65-F5344CB8AC3E}">
        <p14:creationId xmlns:p14="http://schemas.microsoft.com/office/powerpoint/2010/main" val="17061041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B75E1E7-9EA4-4E5B-A423-A64410C87B1A}"/>
              </a:ext>
            </a:extLst>
          </p:cNvPr>
          <p:cNvSpPr>
            <a:spLocks noGrp="1"/>
          </p:cNvSpPr>
          <p:nvPr>
            <p:ph idx="1"/>
          </p:nvPr>
        </p:nvSpPr>
        <p:spPr/>
        <p:txBody>
          <a:bodyPr>
            <a:normAutofit fontScale="77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b="1" dirty="0" err="1">
                <a:solidFill>
                  <a:schemeClr val="accent3">
                    <a:lumMod val="75000"/>
                  </a:schemeClr>
                </a:solidFill>
                <a:latin typeface="Times New Roman" panose="02020603050405020304" pitchFamily="18" charset="0"/>
                <a:cs typeface="Times New Roman" panose="02020603050405020304" pitchFamily="18" charset="0"/>
              </a:rPr>
              <a:t>Τηλεγονία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Ο Οδυσσέας πεθαίνει από ένα όπλο που κατασκευάστηκε από ένα σαλάχι (</a:t>
            </a:r>
            <a:r>
              <a:rPr lang="el-GR" dirty="0" err="1">
                <a:latin typeface="Times New Roman" panose="02020603050405020304" pitchFamily="18" charset="0"/>
                <a:cs typeface="Times New Roman" panose="02020603050405020304" pitchFamily="18" charset="0"/>
                <a:sym typeface="Wingdings" pitchFamily="2" charset="2"/>
              </a:rPr>
              <a:t>τρυγών</a:t>
            </a:r>
            <a:r>
              <a:rPr lang="el-GR" dirty="0">
                <a:latin typeface="Times New Roman" panose="02020603050405020304" pitchFamily="18" charset="0"/>
                <a:cs typeface="Times New Roman" panose="02020603050405020304" pitchFamily="18" charset="0"/>
                <a:sym typeface="Wingdings" pitchFamily="2" charset="2"/>
              </a:rPr>
              <a:t>)</a:t>
            </a:r>
            <a:r>
              <a:rPr lang="el-GR" i="1" dirty="0">
                <a:latin typeface="Times New Roman" panose="02020603050405020304" pitchFamily="18" charset="0"/>
                <a:cs typeface="Times New Roman" panose="02020603050405020304" pitchFamily="18" charset="0"/>
                <a:sym typeface="Wingdings"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i="1" dirty="0">
                <a:latin typeface="Times New Roman" panose="02020603050405020304" pitchFamily="18" charset="0"/>
                <a:cs typeface="Times New Roman" panose="02020603050405020304" pitchFamily="18" charset="0"/>
                <a:sym typeface="Wingdings" pitchFamily="2" charset="2"/>
              </a:rPr>
              <a:t> </a:t>
            </a:r>
            <a:r>
              <a:rPr lang="el-GR" dirty="0">
                <a:latin typeface="Times New Roman" panose="02020603050405020304" pitchFamily="18" charset="0"/>
                <a:cs typeface="Times New Roman" panose="02020603050405020304" pitchFamily="18" charset="0"/>
                <a:sym typeface="Wingdings" pitchFamily="2" charset="2"/>
              </a:rPr>
              <a:t>το όπλο αυτό είναι δηλητηριώδες. Το σαλάχι έχει μια δηλητηριώδη ουρά που μπορεί να προκαλέσει ανίατη πληγή.</a:t>
            </a:r>
            <a:endParaRPr lang="el-GR" i="1" dirty="0">
              <a:latin typeface="Times New Roman" panose="02020603050405020304" pitchFamily="18" charset="0"/>
              <a:cs typeface="Times New Roman" panose="02020603050405020304" pitchFamily="18" charset="0"/>
              <a:sym typeface="Wingdings" pitchFamily="2" charset="2"/>
            </a:endParaRPr>
          </a:p>
          <a:p>
            <a:pPr algn="just">
              <a:lnSpc>
                <a:spcPct val="150000"/>
              </a:lnSpc>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sym typeface="Wingdings" pitchFamily="2" charset="2"/>
              </a:rPr>
              <a:t> </a:t>
            </a:r>
            <a:r>
              <a:rPr lang="el-GR" dirty="0">
                <a:latin typeface="Times New Roman" panose="02020603050405020304" pitchFamily="18" charset="0"/>
                <a:cs typeface="Times New Roman" panose="02020603050405020304" pitchFamily="18" charset="0"/>
                <a:sym typeface="Wingdings" pitchFamily="2" charset="2"/>
              </a:rPr>
              <a:t>Αυτή η ιστορία προέρχεται από την προφητεία του Τειρεσία ότι ο Οδυσσέας θα πεθάνει </a:t>
            </a:r>
            <a:r>
              <a:rPr lang="el-GR" dirty="0" err="1">
                <a:latin typeface="Palatino Linotype" panose="02040502050505030304" pitchFamily="18" charset="0"/>
                <a:cs typeface="Times New Roman" pitchFamily="18" charset="0"/>
                <a:sym typeface="Wingdings" pitchFamily="2" charset="2"/>
              </a:rPr>
              <a:t>ἐξ</a:t>
            </a:r>
            <a:r>
              <a:rPr lang="el-GR" dirty="0">
                <a:latin typeface="Palatino Linotype" panose="02040502050505030304" pitchFamily="18" charset="0"/>
                <a:cs typeface="Times New Roman" pitchFamily="18" charset="0"/>
                <a:sym typeface="Wingdings" pitchFamily="2" charset="2"/>
              </a:rPr>
              <a:t> </a:t>
            </a:r>
            <a:r>
              <a:rPr lang="el-GR" dirty="0" err="1">
                <a:latin typeface="Palatino Linotype" panose="02040502050505030304" pitchFamily="18" charset="0"/>
                <a:cs typeface="Times New Roman" pitchFamily="18" charset="0"/>
                <a:sym typeface="Wingdings" pitchFamily="2" charset="2"/>
              </a:rPr>
              <a:t>ἀλός</a:t>
            </a:r>
            <a:r>
              <a:rPr lang="el-GR" dirty="0">
                <a:latin typeface="Palatino Linotype" panose="02040502050505030304" pitchFamily="18" charset="0"/>
                <a:cs typeface="Times New Roman" pitchFamily="18" charset="0"/>
                <a:sym typeface="Wingdings" pitchFamily="2" charset="2"/>
              </a:rPr>
              <a:t>  </a:t>
            </a:r>
            <a:r>
              <a:rPr lang="el-GR" dirty="0">
                <a:latin typeface="Times New Roman" panose="02020603050405020304" pitchFamily="18" charset="0"/>
                <a:cs typeface="Times New Roman" panose="02020603050405020304" pitchFamily="18" charset="0"/>
                <a:sym typeface="Wingdings" panose="05000000000000000000" pitchFamily="2" charset="2"/>
              </a:rPr>
              <a:t>μεταφράζεται από τη θάλασσα ή μακριά από τη θάλασσα. Το δηλητηριώδες όπλο δικαιολογεί μάλιστα και την αναφορά του Τειρεσία σε ήπιο θάνατο του Οδυσσέα </a:t>
            </a:r>
            <a:r>
              <a:rPr lang="el-GR" dirty="0">
                <a:latin typeface="Palatino Linotype" panose="02040502050505030304" pitchFamily="18" charset="0"/>
                <a:cs typeface="Times New Roman" panose="02020603050405020304" pitchFamily="18" charset="0"/>
                <a:sym typeface="Wingdings" panose="05000000000000000000" pitchFamily="2" charset="2"/>
              </a:rPr>
              <a:t>(</a:t>
            </a:r>
            <a:r>
              <a:rPr lang="el-GR" dirty="0" err="1">
                <a:latin typeface="Palatino Linotype" panose="02040502050505030304" pitchFamily="18" charset="0"/>
                <a:cs typeface="Times New Roman" pitchFamily="18" charset="0"/>
                <a:sym typeface="Wingdings" pitchFamily="2" charset="2"/>
              </a:rPr>
              <a:t>ἀμβληχρός</a:t>
            </a:r>
            <a:r>
              <a:rPr lang="el-GR" dirty="0">
                <a:latin typeface="Palatino Linotype" panose="0204050205050503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itchFamily="2" charset="2"/>
              </a:rPr>
              <a:t> Εδώ, βλέπουμε το μοτίβο του παρερμηνευμένου χρησμού. Η </a:t>
            </a:r>
            <a:r>
              <a:rPr lang="el-GR" dirty="0" err="1">
                <a:latin typeface="Times New Roman" panose="02020603050405020304" pitchFamily="18" charset="0"/>
                <a:cs typeface="Times New Roman" panose="02020603050405020304" pitchFamily="18" charset="0"/>
                <a:sym typeface="Wingdings" pitchFamily="2" charset="2"/>
              </a:rPr>
              <a:t>Τηλεγονία</a:t>
            </a:r>
            <a:r>
              <a:rPr lang="el-GR" dirty="0">
                <a:latin typeface="Times New Roman" panose="02020603050405020304" pitchFamily="18" charset="0"/>
                <a:cs typeface="Times New Roman" panose="02020603050405020304" pitchFamily="18" charset="0"/>
                <a:sym typeface="Wingdings" pitchFamily="2" charset="2"/>
              </a:rPr>
              <a:t> δε κάνει κατάχρηση κάποιου Ομηρικού χωρίου. Το ομηρικό κείμενο μνημονεύει μια ιστορία που υπάρχει στην παράδοση και την οποία το Κυκλικό ποίημα αφηγείται.</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F1F6BCC5-EF00-4BF3-ABC5-9B5D944ECBA5}"/>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Θάνατος Οδυσσέα</a:t>
            </a:r>
          </a:p>
          <a:p>
            <a:pPr algn="ctr">
              <a:lnSpc>
                <a:spcPct val="120000"/>
              </a:lnSpc>
            </a:pPr>
            <a:r>
              <a:rPr lang="el-GR" sz="4799" i="1" dirty="0">
                <a:solidFill>
                  <a:schemeClr val="bg2"/>
                </a:solidFill>
                <a:latin typeface="+mn-lt"/>
                <a:cs typeface="Times New Roman" panose="02020603050405020304" pitchFamily="18" charset="0"/>
              </a:rPr>
              <a:t>Οδύσσεια</a:t>
            </a:r>
            <a:r>
              <a:rPr lang="el-GR" sz="4799" dirty="0">
                <a:solidFill>
                  <a:schemeClr val="bg2"/>
                </a:solidFill>
                <a:latin typeface="+mn-lt"/>
                <a:cs typeface="Times New Roman" panose="02020603050405020304" pitchFamily="18" charset="0"/>
              </a:rPr>
              <a:t> και </a:t>
            </a:r>
            <a:r>
              <a:rPr lang="el-GR" sz="4799" i="1" dirty="0">
                <a:solidFill>
                  <a:schemeClr val="bg2"/>
                </a:solidFill>
                <a:latin typeface="+mn-lt"/>
                <a:cs typeface="Times New Roman" panose="02020603050405020304" pitchFamily="18" charset="0"/>
              </a:rPr>
              <a:t>επικός Κύκλος</a:t>
            </a:r>
          </a:p>
        </p:txBody>
      </p:sp>
    </p:spTree>
    <p:extLst>
      <p:ext uri="{BB962C8B-B14F-4D97-AF65-F5344CB8AC3E}">
        <p14:creationId xmlns:p14="http://schemas.microsoft.com/office/powerpoint/2010/main" val="31068038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27C21D6-29A2-47CA-92B4-6287AD978A5B}"/>
              </a:ext>
            </a:extLst>
          </p:cNvPr>
          <p:cNvSpPr>
            <a:spLocks noGrp="1"/>
          </p:cNvSpPr>
          <p:nvPr>
            <p:ph idx="1"/>
          </p:nvPr>
        </p:nvSpPr>
        <p:spPr/>
        <p:txBody>
          <a:bodyPr>
            <a:normAutofit fontScale="77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Οι φράσεις σε διάφορα Κυκλικά αποσπάσματα </a:t>
            </a:r>
            <a:r>
              <a:rPr lang="el-GR" dirty="0">
                <a:latin typeface="Times New Roman" panose="02020603050405020304" pitchFamily="18" charset="0"/>
                <a:cs typeface="Times New Roman" panose="02020603050405020304" pitchFamily="18" charset="0"/>
                <a:sym typeface="Wingdings" panose="05000000000000000000" pitchFamily="2" charset="2"/>
              </a:rPr>
              <a:t> ανακαλούν Ομηρικές φράσεις  σημάδι Κυκλικής χρήσης των ομηρικών επών.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Παράδειγμα αποτελεί η </a:t>
            </a:r>
            <a:r>
              <a:rPr lang="el-GR" i="1" dirty="0">
                <a:latin typeface="Times New Roman" panose="02020603050405020304" pitchFamily="18" charset="0"/>
                <a:cs typeface="Times New Roman" panose="02020603050405020304" pitchFamily="18" charset="0"/>
                <a:sym typeface="Wingdings" panose="05000000000000000000" pitchFamily="2" charset="2"/>
              </a:rPr>
              <a:t>Μικρή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όπου αναφέρεται το επεισόδιο με τον </a:t>
            </a:r>
            <a:r>
              <a:rPr lang="el-GR" dirty="0" err="1">
                <a:latin typeface="Times New Roman" panose="02020603050405020304" pitchFamily="18" charset="0"/>
                <a:cs typeface="Times New Roman" panose="02020603050405020304" pitchFamily="18" charset="0"/>
                <a:sym typeface="Wingdings" panose="05000000000000000000" pitchFamily="2" charset="2"/>
              </a:rPr>
              <a:t>Αστυάνακτα</a:t>
            </a:r>
            <a:r>
              <a:rPr lang="el-GR" dirty="0">
                <a:latin typeface="Times New Roman" panose="02020603050405020304" pitchFamily="18" charset="0"/>
                <a:cs typeface="Times New Roman" panose="02020603050405020304" pitchFamily="18" charset="0"/>
                <a:sym typeface="Wingdings" panose="05000000000000000000" pitchFamily="2" charset="2"/>
              </a:rPr>
              <a:t>, ο οποίος αρπάζεται από την τροφό, αλλά κουρνιάζει στην αγκαλιά της στην όψη της περικεφαλαίας του Έκτορα. Επίσης, το όραμα της Ανδρομάχης όταν πέφτει ο </a:t>
            </a:r>
            <a:r>
              <a:rPr lang="el-GR" dirty="0" err="1">
                <a:latin typeface="Times New Roman" panose="02020603050405020304" pitchFamily="18" charset="0"/>
                <a:cs typeface="Times New Roman" panose="02020603050405020304" pitchFamily="18" charset="0"/>
                <a:sym typeface="Wingdings" panose="05000000000000000000" pitchFamily="2" charset="2"/>
              </a:rPr>
              <a:t>Αστυάνακτας</a:t>
            </a:r>
            <a:r>
              <a:rPr lang="el-GR" dirty="0">
                <a:latin typeface="Times New Roman" panose="02020603050405020304" pitchFamily="18" charset="0"/>
                <a:cs typeface="Times New Roman" panose="02020603050405020304" pitchFamily="18" charset="0"/>
                <a:sym typeface="Wingdings" panose="05000000000000000000" pitchFamily="2" charset="2"/>
              </a:rPr>
              <a:t> από τα τείχη.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Αυτή η κοινή φρασεολογία  αντιστοιχεί σε διάφορα αποσπάσματα της πρώιμης ελληνικής λογοτεχνίας  και πάλι αποδεικνύεται ότι τα Κυκλικά και τα ομηρικά ποιήματα  βασίζονται στην ίδια προφορική παράδοση. Τίθεται το ερώτημα σε ποιο από τα 2 δίνουμε το προβάδισμα; </a:t>
            </a:r>
          </a:p>
        </p:txBody>
      </p:sp>
      <p:sp>
        <p:nvSpPr>
          <p:cNvPr id="4" name="Τίτλος 1">
            <a:extLst>
              <a:ext uri="{FF2B5EF4-FFF2-40B4-BE49-F238E27FC236}">
                <a16:creationId xmlns:a16="http://schemas.microsoft.com/office/drawing/2014/main" xmlns="" id="{A94FA0FB-13B1-4C0F-8F92-E05A2A9E6851}"/>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700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Χρησιμοποιούν τα Κυκλικά ποιήματα τον Όμηρο;</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17484454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5443E1A9-F3B1-44B0-93F3-C610278B4FFC}"/>
              </a:ext>
            </a:extLst>
          </p:cNvPr>
          <p:cNvSpPr>
            <a:spLocks noGrp="1"/>
          </p:cNvSpPr>
          <p:nvPr>
            <p:ph idx="1"/>
          </p:nvPr>
        </p:nvSpPr>
        <p:spPr/>
        <p:txBody>
          <a:bodyPr/>
          <a:lstStyle/>
          <a:p>
            <a:pPr algn="just">
              <a:lnSpc>
                <a:spcPct val="150000"/>
              </a:lnSpc>
              <a:buFont typeface="Wingdings" panose="05000000000000000000" pitchFamily="2" charset="2"/>
              <a:buChar char="Ø"/>
            </a:pPr>
            <a:r>
              <a:rPr lang="el-GR" b="1"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Burgess</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Οι παράλληλες αναφορές στην παραμάνα του </a:t>
            </a:r>
            <a:r>
              <a:rPr lang="el-GR" dirty="0" err="1">
                <a:latin typeface="Times New Roman" panose="02020603050405020304" pitchFamily="18" charset="0"/>
                <a:cs typeface="Times New Roman" panose="02020603050405020304" pitchFamily="18" charset="0"/>
              </a:rPr>
              <a:t>Αστυάνακτα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δεν αποτελεί απλή σύμπτωση.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Μάλλον η κοινή φρασεολογία  χρησιμοποιείται ευρέως στις ποιητικές περιγραφές του θανάτου του </a:t>
            </a:r>
            <a:r>
              <a:rPr lang="el-GR" dirty="0" err="1">
                <a:latin typeface="Times New Roman" panose="02020603050405020304" pitchFamily="18" charset="0"/>
                <a:cs typeface="Times New Roman" panose="02020603050405020304" pitchFamily="18" charset="0"/>
                <a:sym typeface="Wingdings" panose="05000000000000000000" pitchFamily="2" charset="2"/>
              </a:rPr>
              <a:t>Αστυάνακτα</a:t>
            </a:r>
            <a:r>
              <a:rPr lang="el-GR" dirty="0">
                <a:latin typeface="Times New Roman" panose="02020603050405020304" pitchFamily="18" charset="0"/>
                <a:cs typeface="Times New Roman" panose="02020603050405020304" pitchFamily="18" charset="0"/>
                <a:sym typeface="Wingdings" panose="05000000000000000000" pitchFamily="2" charset="2"/>
              </a:rPr>
              <a:t> (όχι μόνο στη </a:t>
            </a:r>
            <a:r>
              <a:rPr lang="el-GR" i="1" dirty="0">
                <a:latin typeface="Times New Roman" panose="02020603050405020304" pitchFamily="18" charset="0"/>
                <a:cs typeface="Times New Roman" panose="02020603050405020304" pitchFamily="18" charset="0"/>
                <a:sym typeface="Wingdings" panose="05000000000000000000" pitchFamily="2" charset="2"/>
              </a:rPr>
              <a:t>Μικρή</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Τα ομηρικά εδάφια  θα μπορούσαν πιο αποτελεσματικά να υπαινιχθούν τον θάνατο του πρίγκιπα, αν υιοθετούσαν γλώσσα που χρησιμοποιείται παραδοσιακά στις σκηνές του θανάτου του.</a:t>
            </a:r>
          </a:p>
        </p:txBody>
      </p:sp>
      <p:sp>
        <p:nvSpPr>
          <p:cNvPr id="4" name="Τίτλος 1">
            <a:extLst>
              <a:ext uri="{FF2B5EF4-FFF2-40B4-BE49-F238E27FC236}">
                <a16:creationId xmlns:a16="http://schemas.microsoft.com/office/drawing/2014/main" xmlns="" id="{182C4691-2211-44E4-A1EB-34EAEC9599AE}"/>
              </a:ext>
            </a:extLst>
          </p:cNvPr>
          <p:cNvSpPr txBox="1">
            <a:spLocks/>
          </p:cNvSpPr>
          <p:nvPr/>
        </p:nvSpPr>
        <p:spPr>
          <a:xfrm>
            <a:off x="1066522"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Η περίπτωση του </a:t>
            </a:r>
            <a:r>
              <a:rPr lang="el-GR" sz="4799" dirty="0" err="1">
                <a:solidFill>
                  <a:schemeClr val="bg2"/>
                </a:solidFill>
                <a:latin typeface="+mn-lt"/>
                <a:cs typeface="Times New Roman" panose="02020603050405020304" pitchFamily="18" charset="0"/>
              </a:rPr>
              <a:t>Αστυάνακτα</a:t>
            </a:r>
            <a:endParaRPr lang="el-GR" sz="4799"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15792200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7788844-8362-4220-ACB7-26FE17BF4771}"/>
              </a:ext>
            </a:extLst>
          </p:cNvPr>
          <p:cNvSpPr>
            <a:spLocks noGrp="1"/>
          </p:cNvSpPr>
          <p:nvPr>
            <p:ph idx="1"/>
          </p:nvPr>
        </p:nvSpPr>
        <p:spPr>
          <a:xfrm>
            <a:off x="1096994" y="1846146"/>
            <a:ext cx="10055781" cy="4567983"/>
          </a:xfrm>
        </p:spPr>
        <p:txBody>
          <a:bodyPr>
            <a:normAutofit fontScale="850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Υπάρχει η άποψη ότι τα ποιήματα του Επικού Κύκλου </a:t>
            </a:r>
            <a:r>
              <a:rPr lang="el-GR" dirty="0">
                <a:latin typeface="Times New Roman" panose="02020603050405020304" pitchFamily="18" charset="0"/>
                <a:cs typeface="Times New Roman" panose="02020603050405020304" pitchFamily="18" charset="0"/>
                <a:sym typeface="Wingdings" panose="05000000000000000000" pitchFamily="2" charset="2"/>
              </a:rPr>
              <a:t> συμπληρώνουν και επεκτείνουν τα ομηρικά ποιήματα  μέσω πολλών λεπτομερειών και αύξησης του αριθμού των χαρακτήρων.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Παράδειγμα αποτελεί η απόδοση ονόματος, στο έργο </a:t>
            </a:r>
            <a:r>
              <a:rPr lang="el-GR" i="1" dirty="0">
                <a:latin typeface="Times New Roman" panose="02020603050405020304" pitchFamily="18" charset="0"/>
                <a:cs typeface="Times New Roman" panose="02020603050405020304" pitchFamily="18" charset="0"/>
                <a:sym typeface="Wingdings" panose="05000000000000000000" pitchFamily="2" charset="2"/>
              </a:rPr>
              <a:t>Νόστοι</a:t>
            </a:r>
            <a:r>
              <a:rPr lang="el-GR" dirty="0">
                <a:latin typeface="Times New Roman" panose="02020603050405020304" pitchFamily="18" charset="0"/>
                <a:cs typeface="Times New Roman" panose="02020603050405020304" pitchFamily="18" charset="0"/>
                <a:sym typeface="Wingdings" panose="05000000000000000000" pitchFamily="2" charset="2"/>
              </a:rPr>
              <a:t>, στη δούλη μητέρα του </a:t>
            </a:r>
            <a:r>
              <a:rPr lang="el-GR" dirty="0" err="1">
                <a:latin typeface="Times New Roman" panose="02020603050405020304" pitchFamily="18" charset="0"/>
                <a:cs typeface="Times New Roman" panose="02020603050405020304" pitchFamily="18" charset="0"/>
                <a:sym typeface="Wingdings" panose="05000000000000000000" pitchFamily="2" charset="2"/>
              </a:rPr>
              <a:t>Μεγαπένθη</a:t>
            </a:r>
            <a:r>
              <a:rPr lang="el-GR" dirty="0">
                <a:latin typeface="Times New Roman" panose="02020603050405020304" pitchFamily="18" charset="0"/>
                <a:cs typeface="Times New Roman" panose="02020603050405020304" pitchFamily="18" charset="0"/>
                <a:sym typeface="Wingdings" panose="05000000000000000000" pitchFamily="2" charset="2"/>
              </a:rPr>
              <a:t>, η οποία είναι ανώνυμη στην Οδύσσεια (4.11-12: </a:t>
            </a:r>
            <a:r>
              <a:rPr lang="el-GR" dirty="0" err="1">
                <a:latin typeface="Palatino Linotype" panose="02040502050505030304" pitchFamily="18" charset="0"/>
                <a:cs typeface="Times New Roman" panose="02020603050405020304" pitchFamily="18" charset="0"/>
                <a:sym typeface="Wingdings" panose="05000000000000000000" pitchFamily="2" charset="2"/>
              </a:rPr>
              <a:t>ὅς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οἱ</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τηλύγετος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γένετο</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κρατερὸς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Μεγαπένθης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ἐκ</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δούλης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Ἑλένῃ</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δὲ</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θεοὶ</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γόνον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οὐκέτ</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ἔφαινον</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Είναι πιθανόν τα Κυκλικά Ποιήματα να προσθέτουν επινοημένες λεπτομέρειες στον παραδοσιακό μύθο, ειδικά σε ποιήματα που χρησίμευαν για τη σύνδεση τοπικών παραδόσεων με τις μακρόχρονες παραδόσεις  παράδειγμα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Τηλεγονία</a:t>
            </a:r>
            <a:r>
              <a:rPr lang="el-GR" dirty="0">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4" name="Τίτλος 1">
            <a:extLst>
              <a:ext uri="{FF2B5EF4-FFF2-40B4-BE49-F238E27FC236}">
                <a16:creationId xmlns:a16="http://schemas.microsoft.com/office/drawing/2014/main" xmlns="" id="{3D0850DD-6A95-488A-82EB-37082175EC92}"/>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77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Επεκτείνουν τα Κυκλικά ποιήματα τον Όμηρο;</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13540500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834D6038-A7DB-4FD6-922B-8D4D94F1BFB4}"/>
              </a:ext>
            </a:extLst>
          </p:cNvPr>
          <p:cNvSpPr>
            <a:spLocks noGrp="1"/>
          </p:cNvSpPr>
          <p:nvPr>
            <p:ph idx="1"/>
          </p:nvPr>
        </p:nvSpPr>
        <p:spPr>
          <a:xfrm>
            <a:off x="1096994" y="1846146"/>
            <a:ext cx="10055781" cy="4474387"/>
          </a:xfrm>
        </p:spPr>
        <p:txBody>
          <a:bodyPr>
            <a:normAutofit/>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παράδοση του Τρωικού Πολέμου κάλυπτε πολλά επεισόδια και εκ των προτέρων φαίνεται να είχε πολλούς χαρακτήρες και λεπτομέρειες. Επομένως, η λεπτομέρεια και η επέκταση αποτελούσαν σημάδι ήδη της προ-ομηρικής εποχής και όχι της ύστερης Αρχαϊκής. Όπως είδαμε στην περίπτωση της Χρυσηίδας και της Βρισηίδας η λεπτομέρεια των κυκλικών ποιημάτων δεν βασίζεται απαραίτητα σε ομηρικά χωρία. </a:t>
            </a:r>
          </a:p>
          <a:p>
            <a:pPr algn="just">
              <a:lnSpc>
                <a:spcPct val="150000"/>
              </a:lnSpc>
            </a:pPr>
            <a:endParaRPr lang="el-GR" dirty="0"/>
          </a:p>
        </p:txBody>
      </p:sp>
      <p:sp>
        <p:nvSpPr>
          <p:cNvPr id="4" name="Τίτλος 1">
            <a:extLst>
              <a:ext uri="{FF2B5EF4-FFF2-40B4-BE49-F238E27FC236}">
                <a16:creationId xmlns:a16="http://schemas.microsoft.com/office/drawing/2014/main" xmlns="" id="{C442A67E-97FE-4474-B82F-BE6CB6A15162}"/>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77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Επεκτείνουν τα Κυκλικά ποιήματα τον Όμηρο;</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12255967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566F8D7D-3789-4703-9AF0-7D207C195631}"/>
              </a:ext>
            </a:extLst>
          </p:cNvPr>
          <p:cNvSpPr>
            <a:spLocks noGrp="1"/>
          </p:cNvSpPr>
          <p:nvPr>
            <p:ph idx="1"/>
          </p:nvPr>
        </p:nvSpPr>
        <p:spPr/>
        <p:txBody>
          <a:bodyPr>
            <a:normAutofit fontScale="92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Burgess</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chemeClr val="accent5">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Τα ομηρικά ποιήματα επέκτειναν σε μεγάλο βαθμό το παραδοσιακό υλικό και δημιούργησαν λεπτομέρειες για να συμπληρώσουν ορισμένα σημεία. Επομένως, τα ομηρικά ποιήματα συμπλήρωσαν το υλικό της παράδοσης, τα παραδοσιακά επεισόδια, και όχι τα Κυκλικά ποιήματα. </a:t>
            </a: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Το μέγεθος των ποιημάτων της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Ιλιάδας</a:t>
            </a:r>
            <a:r>
              <a:rPr lang="el-GR" dirty="0">
                <a:latin typeface="Times New Roman" panose="02020603050405020304" pitchFamily="18" charset="0"/>
                <a:cs typeface="Times New Roman" panose="02020603050405020304" pitchFamily="18" charset="0"/>
                <a:sym typeface="Wingdings" panose="05000000000000000000" pitchFamily="2" charset="2"/>
              </a:rPr>
              <a:t> και της </a:t>
            </a:r>
            <a:r>
              <a:rPr lang="el-GR" i="1" dirty="0">
                <a:latin typeface="Times New Roman" panose="02020603050405020304" pitchFamily="18" charset="0"/>
                <a:cs typeface="Times New Roman" panose="02020603050405020304" pitchFamily="18" charset="0"/>
                <a:sym typeface="Wingdings" panose="05000000000000000000" pitchFamily="2" charset="2"/>
              </a:rPr>
              <a:t>Οδύσσειας</a:t>
            </a:r>
            <a:r>
              <a:rPr lang="el-GR" dirty="0">
                <a:latin typeface="Times New Roman" panose="02020603050405020304" pitchFamily="18" charset="0"/>
                <a:cs typeface="Times New Roman" panose="02020603050405020304" pitchFamily="18" charset="0"/>
                <a:sym typeface="Wingdings" panose="05000000000000000000" pitchFamily="2" charset="2"/>
              </a:rPr>
              <a:t>  δείχνει ότι η δημιουργία ασυνήθιστων λεπτομερειών είναι πιο πιθανή για τα ομηρικά πάρα για τα Κυκλικά ποιήματα. Το πλήθος λεπτομερειών και χαρακτήρων, όμως, ιδιαίτερα σε πολεμικές σκηνές δεν σημαίνει ότι τα ομηρικά ποιήματα θεωρούνται παρηκμασμένα. </a:t>
            </a:r>
            <a:endParaRPr lang="el-GR" dirty="0">
              <a:latin typeface="Times New Roman" panose="02020603050405020304" pitchFamily="18" charset="0"/>
              <a:cs typeface="Times New Roman" panose="02020603050405020304" pitchFamily="18" charset="0"/>
            </a:endParaRPr>
          </a:p>
          <a:p>
            <a:endParaRPr lang="el-GR" dirty="0"/>
          </a:p>
        </p:txBody>
      </p:sp>
      <p:sp>
        <p:nvSpPr>
          <p:cNvPr id="4" name="Τίτλος 1">
            <a:extLst>
              <a:ext uri="{FF2B5EF4-FFF2-40B4-BE49-F238E27FC236}">
                <a16:creationId xmlns:a16="http://schemas.microsoft.com/office/drawing/2014/main" xmlns="" id="{BA8963B5-9BB2-4C7B-A543-664E1D134774}"/>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Επεκτείνουν τα Κυκλικά ποιήματα τον Όμηρο;</a:t>
            </a:r>
          </a:p>
          <a:p>
            <a:pPr algn="ctr">
              <a:lnSpc>
                <a:spcPct val="120000"/>
              </a:lnSpc>
            </a:pPr>
            <a:r>
              <a:rPr lang="en-US" sz="4799" i="1" dirty="0">
                <a:solidFill>
                  <a:schemeClr val="bg2"/>
                </a:solidFill>
                <a:latin typeface="+mn-lt"/>
                <a:cs typeface="Times New Roman" panose="02020603050405020304" pitchFamily="18" charset="0"/>
              </a:rPr>
              <a:t>Burgess</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38828499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DFF3173-0158-4D51-8584-EECCC7F7971E}"/>
              </a:ext>
            </a:extLst>
          </p:cNvPr>
          <p:cNvSpPr>
            <a:spLocks noGrp="1"/>
          </p:cNvSpPr>
          <p:nvPr>
            <p:ph type="title"/>
          </p:nvPr>
        </p:nvSpPr>
        <p:spPr/>
        <p:txBody>
          <a:bodyPr/>
          <a:lstStyle/>
          <a:p>
            <a:pPr algn="ctr"/>
            <a:r>
              <a:rPr lang="el-GR" i="1" dirty="0" err="1">
                <a:solidFill>
                  <a:schemeClr val="bg2"/>
                </a:solidFill>
              </a:rPr>
              <a:t>Ιλιάδα</a:t>
            </a:r>
            <a:r>
              <a:rPr lang="el-GR" dirty="0">
                <a:solidFill>
                  <a:schemeClr val="bg2"/>
                </a:solidFill>
              </a:rPr>
              <a:t> Ζ.146-6.149</a:t>
            </a:r>
          </a:p>
        </p:txBody>
      </p:sp>
      <p:sp>
        <p:nvSpPr>
          <p:cNvPr id="3" name="Θέση περιεχομένου 2">
            <a:extLst>
              <a:ext uri="{FF2B5EF4-FFF2-40B4-BE49-F238E27FC236}">
                <a16:creationId xmlns:a16="http://schemas.microsoft.com/office/drawing/2014/main" xmlns="" id="{3503AE88-A0B1-4E6E-AB3A-FCD2B830D0D8}"/>
              </a:ext>
            </a:extLst>
          </p:cNvPr>
          <p:cNvSpPr>
            <a:spLocks noGrp="1"/>
          </p:cNvSpPr>
          <p:nvPr>
            <p:ph idx="1"/>
          </p:nvPr>
        </p:nvSpPr>
        <p:spPr/>
        <p:txBody>
          <a:bodyPr/>
          <a:lstStyle/>
          <a:p>
            <a:pPr marL="0" lvl="1" indent="0" algn="ctr">
              <a:lnSpc>
                <a:spcPct val="150000"/>
              </a:lnSpc>
              <a:buNone/>
            </a:pPr>
            <a:r>
              <a:rPr lang="el-GR" sz="2500" dirty="0" err="1">
                <a:highlight>
                  <a:srgbClr val="00FF00"/>
                </a:highlight>
                <a:latin typeface="Palatino Linotype" panose="02040502050505030304" pitchFamily="18" charset="0"/>
                <a:cs typeface="Times New Roman" pitchFamily="18" charset="0"/>
              </a:rPr>
              <a:t>οἵη</a:t>
            </a:r>
            <a:r>
              <a:rPr lang="el-GR" sz="2500" dirty="0">
                <a:highlight>
                  <a:srgbClr val="00FF00"/>
                </a:highlight>
                <a:latin typeface="Palatino Linotype" panose="02040502050505030304" pitchFamily="18" charset="0"/>
                <a:cs typeface="Times New Roman" pitchFamily="18" charset="0"/>
              </a:rPr>
              <a:t> περ φύλλων </a:t>
            </a:r>
            <a:r>
              <a:rPr lang="el-GR" sz="2500" dirty="0" err="1">
                <a:highlight>
                  <a:srgbClr val="00FF00"/>
                </a:highlight>
                <a:latin typeface="Palatino Linotype" panose="02040502050505030304" pitchFamily="18" charset="0"/>
                <a:cs typeface="Times New Roman" pitchFamily="18" charset="0"/>
              </a:rPr>
              <a:t>γενεὴ</a:t>
            </a:r>
            <a:r>
              <a:rPr lang="el-GR" sz="2500" dirty="0">
                <a:highlight>
                  <a:srgbClr val="00FF00"/>
                </a:highlight>
                <a:latin typeface="Palatino Linotype" panose="02040502050505030304" pitchFamily="18" charset="0"/>
                <a:cs typeface="Times New Roman" pitchFamily="18" charset="0"/>
              </a:rPr>
              <a:t>, </a:t>
            </a:r>
            <a:r>
              <a:rPr lang="el-GR" sz="2500" dirty="0" err="1">
                <a:highlight>
                  <a:srgbClr val="00FF00"/>
                </a:highlight>
                <a:latin typeface="Palatino Linotype" panose="02040502050505030304" pitchFamily="18" charset="0"/>
                <a:cs typeface="Times New Roman" pitchFamily="18" charset="0"/>
              </a:rPr>
              <a:t>τοίη</a:t>
            </a:r>
            <a:r>
              <a:rPr lang="el-GR" sz="2500" dirty="0">
                <a:highlight>
                  <a:srgbClr val="00FF00"/>
                </a:highlight>
                <a:latin typeface="Palatino Linotype" panose="02040502050505030304" pitchFamily="18" charset="0"/>
                <a:cs typeface="Times New Roman" pitchFamily="18" charset="0"/>
              </a:rPr>
              <a:t> </a:t>
            </a:r>
            <a:r>
              <a:rPr lang="el-GR" sz="2500" dirty="0" err="1">
                <a:highlight>
                  <a:srgbClr val="00FF00"/>
                </a:highlight>
                <a:latin typeface="Palatino Linotype" panose="02040502050505030304" pitchFamily="18" charset="0"/>
                <a:cs typeface="Times New Roman" pitchFamily="18" charset="0"/>
              </a:rPr>
              <a:t>δὲ</a:t>
            </a:r>
            <a:r>
              <a:rPr lang="el-GR" sz="2500" dirty="0">
                <a:highlight>
                  <a:srgbClr val="00FF00"/>
                </a:highlight>
                <a:latin typeface="Palatino Linotype" panose="02040502050505030304" pitchFamily="18" charset="0"/>
                <a:cs typeface="Times New Roman" pitchFamily="18" charset="0"/>
              </a:rPr>
              <a:t> </a:t>
            </a:r>
            <a:r>
              <a:rPr lang="el-GR" sz="2500" dirty="0" err="1">
                <a:highlight>
                  <a:srgbClr val="00FF00"/>
                </a:highlight>
                <a:latin typeface="Palatino Linotype" panose="02040502050505030304" pitchFamily="18" charset="0"/>
                <a:cs typeface="Times New Roman" pitchFamily="18" charset="0"/>
              </a:rPr>
              <a:t>καὶ</a:t>
            </a:r>
            <a:r>
              <a:rPr lang="el-GR" sz="2500" dirty="0">
                <a:highlight>
                  <a:srgbClr val="00FF00"/>
                </a:highlight>
                <a:latin typeface="Palatino Linotype" panose="02040502050505030304" pitchFamily="18" charset="0"/>
                <a:cs typeface="Times New Roman" pitchFamily="18" charset="0"/>
              </a:rPr>
              <a:t> </a:t>
            </a:r>
            <a:r>
              <a:rPr lang="el-GR" sz="2500" dirty="0" err="1">
                <a:highlight>
                  <a:srgbClr val="00FF00"/>
                </a:highlight>
                <a:latin typeface="Palatino Linotype" panose="02040502050505030304" pitchFamily="18" charset="0"/>
                <a:cs typeface="Times New Roman" pitchFamily="18" charset="0"/>
              </a:rPr>
              <a:t>ἀνδρῶν</a:t>
            </a:r>
            <a:r>
              <a:rPr lang="el-GR" sz="2500" dirty="0">
                <a:highlight>
                  <a:srgbClr val="00FF00"/>
                </a:highlight>
                <a:latin typeface="Palatino Linotype" panose="02040502050505030304" pitchFamily="18" charset="0"/>
                <a:cs typeface="Times New Roman" pitchFamily="18" charset="0"/>
              </a:rPr>
              <a:t>. </a:t>
            </a:r>
          </a:p>
          <a:p>
            <a:pPr marL="0" lvl="1" indent="0" algn="ctr">
              <a:lnSpc>
                <a:spcPct val="150000"/>
              </a:lnSpc>
              <a:buNone/>
            </a:pPr>
            <a:r>
              <a:rPr lang="el-GR" sz="2500" dirty="0">
                <a:highlight>
                  <a:srgbClr val="00FF00"/>
                </a:highlight>
                <a:latin typeface="Palatino Linotype" panose="02040502050505030304" pitchFamily="18" charset="0"/>
                <a:cs typeface="Times New Roman" pitchFamily="18" charset="0"/>
              </a:rPr>
              <a:t>φύλλα </a:t>
            </a:r>
            <a:r>
              <a:rPr lang="el-GR" sz="2500" dirty="0" err="1">
                <a:latin typeface="Palatino Linotype" panose="02040502050505030304" pitchFamily="18" charset="0"/>
                <a:cs typeface="Times New Roman" pitchFamily="18" charset="0"/>
              </a:rPr>
              <a:t>τὰ</a:t>
            </a:r>
            <a:r>
              <a:rPr lang="el-GR" sz="2500" dirty="0">
                <a:latin typeface="Palatino Linotype" panose="02040502050505030304" pitchFamily="18" charset="0"/>
                <a:cs typeface="Times New Roman" pitchFamily="18" charset="0"/>
              </a:rPr>
              <a:t> </a:t>
            </a:r>
            <a:r>
              <a:rPr lang="el-GR" sz="2500" dirty="0" err="1">
                <a:latin typeface="Palatino Linotype" panose="02040502050505030304" pitchFamily="18" charset="0"/>
                <a:cs typeface="Times New Roman" pitchFamily="18" charset="0"/>
              </a:rPr>
              <a:t>μέν</a:t>
            </a:r>
            <a:r>
              <a:rPr lang="el-GR" sz="2500" dirty="0">
                <a:latin typeface="Palatino Linotype" panose="02040502050505030304" pitchFamily="18" charset="0"/>
                <a:cs typeface="Times New Roman" pitchFamily="18" charset="0"/>
              </a:rPr>
              <a:t> τ' </a:t>
            </a:r>
            <a:r>
              <a:rPr lang="el-GR" sz="2500" dirty="0" err="1">
                <a:latin typeface="Palatino Linotype" panose="02040502050505030304" pitchFamily="18" charset="0"/>
                <a:cs typeface="Times New Roman" pitchFamily="18" charset="0"/>
              </a:rPr>
              <a:t>ἄνεμος</a:t>
            </a:r>
            <a:r>
              <a:rPr lang="el-GR" sz="2500" dirty="0">
                <a:latin typeface="Palatino Linotype" panose="02040502050505030304" pitchFamily="18" charset="0"/>
                <a:cs typeface="Times New Roman" pitchFamily="18" charset="0"/>
              </a:rPr>
              <a:t> </a:t>
            </a:r>
            <a:r>
              <a:rPr lang="el-GR" sz="2500" dirty="0" err="1">
                <a:latin typeface="Palatino Linotype" panose="02040502050505030304" pitchFamily="18" charset="0"/>
                <a:cs typeface="Times New Roman" pitchFamily="18" charset="0"/>
              </a:rPr>
              <a:t>χαμάδις</a:t>
            </a:r>
            <a:r>
              <a:rPr lang="el-GR" sz="2500" dirty="0">
                <a:latin typeface="Palatino Linotype" panose="02040502050505030304" pitchFamily="18" charset="0"/>
                <a:cs typeface="Times New Roman" pitchFamily="18" charset="0"/>
              </a:rPr>
              <a:t> χέει, </a:t>
            </a:r>
            <a:r>
              <a:rPr lang="el-GR" sz="2500" dirty="0" err="1">
                <a:latin typeface="Palatino Linotype" panose="02040502050505030304" pitchFamily="18" charset="0"/>
                <a:cs typeface="Times New Roman" pitchFamily="18" charset="0"/>
              </a:rPr>
              <a:t>ἄλλα</a:t>
            </a:r>
            <a:r>
              <a:rPr lang="el-GR" sz="2500" dirty="0">
                <a:latin typeface="Palatino Linotype" panose="02040502050505030304" pitchFamily="18" charset="0"/>
                <a:cs typeface="Times New Roman" pitchFamily="18" charset="0"/>
              </a:rPr>
              <a:t> </a:t>
            </a:r>
            <a:r>
              <a:rPr lang="el-GR" sz="2500" dirty="0" err="1">
                <a:latin typeface="Palatino Linotype" panose="02040502050505030304" pitchFamily="18" charset="0"/>
                <a:cs typeface="Times New Roman" pitchFamily="18" charset="0"/>
              </a:rPr>
              <a:t>δέ</a:t>
            </a:r>
            <a:r>
              <a:rPr lang="el-GR" sz="2500" dirty="0">
                <a:latin typeface="Palatino Linotype" panose="02040502050505030304" pitchFamily="18" charset="0"/>
                <a:cs typeface="Times New Roman" pitchFamily="18" charset="0"/>
              </a:rPr>
              <a:t> θ' </a:t>
            </a:r>
            <a:r>
              <a:rPr lang="el-GR" sz="2500" dirty="0" err="1">
                <a:latin typeface="Palatino Linotype" panose="02040502050505030304" pitchFamily="18" charset="0"/>
                <a:cs typeface="Times New Roman" pitchFamily="18" charset="0"/>
              </a:rPr>
              <a:t>ὕλη</a:t>
            </a:r>
            <a:r>
              <a:rPr lang="el-GR" sz="2500" dirty="0">
                <a:latin typeface="Palatino Linotype" panose="02040502050505030304" pitchFamily="18" charset="0"/>
                <a:cs typeface="Times New Roman" pitchFamily="18" charset="0"/>
              </a:rPr>
              <a:t> </a:t>
            </a:r>
          </a:p>
          <a:p>
            <a:pPr marL="0" lvl="1" indent="0" algn="ctr">
              <a:lnSpc>
                <a:spcPct val="150000"/>
              </a:lnSpc>
              <a:buNone/>
            </a:pPr>
            <a:r>
              <a:rPr lang="el-GR" sz="2500" dirty="0" err="1">
                <a:latin typeface="Palatino Linotype" panose="02040502050505030304" pitchFamily="18" charset="0"/>
                <a:cs typeface="Times New Roman" pitchFamily="18" charset="0"/>
              </a:rPr>
              <a:t>τηλεθόωσα</a:t>
            </a:r>
            <a:r>
              <a:rPr lang="el-GR" sz="2500" dirty="0">
                <a:latin typeface="Palatino Linotype" panose="02040502050505030304" pitchFamily="18" charset="0"/>
                <a:cs typeface="Times New Roman" pitchFamily="18" charset="0"/>
              </a:rPr>
              <a:t> φύει, </a:t>
            </a:r>
            <a:r>
              <a:rPr lang="el-GR" sz="2500" dirty="0" err="1">
                <a:latin typeface="Palatino Linotype" panose="02040502050505030304" pitchFamily="18" charset="0"/>
                <a:cs typeface="Times New Roman" pitchFamily="18" charset="0"/>
              </a:rPr>
              <a:t>ἔαρος</a:t>
            </a:r>
            <a:r>
              <a:rPr lang="el-GR" sz="2500" dirty="0">
                <a:latin typeface="Palatino Linotype" panose="02040502050505030304" pitchFamily="18" charset="0"/>
                <a:cs typeface="Times New Roman" pitchFamily="18" charset="0"/>
              </a:rPr>
              <a:t> δ' </a:t>
            </a:r>
            <a:r>
              <a:rPr lang="el-GR" sz="2500" dirty="0" err="1">
                <a:latin typeface="Palatino Linotype" panose="02040502050505030304" pitchFamily="18" charset="0"/>
                <a:cs typeface="Times New Roman" pitchFamily="18" charset="0"/>
              </a:rPr>
              <a:t>ἐπιγίγνεται</a:t>
            </a:r>
            <a:r>
              <a:rPr lang="el-GR" sz="2500" dirty="0">
                <a:latin typeface="Palatino Linotype" panose="02040502050505030304" pitchFamily="18" charset="0"/>
                <a:cs typeface="Times New Roman" pitchFamily="18" charset="0"/>
              </a:rPr>
              <a:t> </a:t>
            </a:r>
            <a:r>
              <a:rPr lang="el-GR" sz="2500" dirty="0" err="1">
                <a:latin typeface="Palatino Linotype" panose="02040502050505030304" pitchFamily="18" charset="0"/>
                <a:cs typeface="Times New Roman" pitchFamily="18" charset="0"/>
              </a:rPr>
              <a:t>ὥρη</a:t>
            </a:r>
            <a:r>
              <a:rPr lang="el-GR" sz="2500" dirty="0">
                <a:latin typeface="Palatino Linotype" panose="02040502050505030304" pitchFamily="18" charset="0"/>
                <a:cs typeface="Times New Roman" pitchFamily="18" charset="0"/>
              </a:rPr>
              <a:t>· </a:t>
            </a:r>
          </a:p>
          <a:p>
            <a:pPr marL="0" lvl="1" indent="0" algn="ctr">
              <a:lnSpc>
                <a:spcPct val="150000"/>
              </a:lnSpc>
              <a:buNone/>
            </a:pPr>
            <a:r>
              <a:rPr lang="el-GR" sz="2500" dirty="0" err="1">
                <a:latin typeface="Palatino Linotype" panose="02040502050505030304" pitchFamily="18" charset="0"/>
                <a:cs typeface="Times New Roman" pitchFamily="18" charset="0"/>
              </a:rPr>
              <a:t>ὣς</a:t>
            </a:r>
            <a:r>
              <a:rPr lang="el-GR" sz="2500" dirty="0">
                <a:latin typeface="Palatino Linotype" panose="02040502050505030304" pitchFamily="18" charset="0"/>
                <a:cs typeface="Times New Roman" pitchFamily="18" charset="0"/>
              </a:rPr>
              <a:t> </a:t>
            </a:r>
            <a:r>
              <a:rPr lang="el-GR" sz="2500" dirty="0" err="1">
                <a:latin typeface="Palatino Linotype" panose="02040502050505030304" pitchFamily="18" charset="0"/>
                <a:cs typeface="Times New Roman" pitchFamily="18" charset="0"/>
              </a:rPr>
              <a:t>ἀνδρῶν</a:t>
            </a:r>
            <a:r>
              <a:rPr lang="el-GR" sz="2500" dirty="0">
                <a:latin typeface="Palatino Linotype" panose="02040502050505030304" pitchFamily="18" charset="0"/>
                <a:cs typeface="Times New Roman" pitchFamily="18" charset="0"/>
              </a:rPr>
              <a:t> </a:t>
            </a:r>
            <a:r>
              <a:rPr lang="el-GR" sz="2500" dirty="0" err="1">
                <a:latin typeface="Palatino Linotype" panose="02040502050505030304" pitchFamily="18" charset="0"/>
                <a:cs typeface="Times New Roman" pitchFamily="18" charset="0"/>
              </a:rPr>
              <a:t>γενεὴ</a:t>
            </a:r>
            <a:r>
              <a:rPr lang="el-GR" sz="2500" dirty="0">
                <a:latin typeface="Palatino Linotype" panose="02040502050505030304" pitchFamily="18" charset="0"/>
                <a:cs typeface="Times New Roman" pitchFamily="18" charset="0"/>
              </a:rPr>
              <a:t> ἡ </a:t>
            </a:r>
            <a:r>
              <a:rPr lang="el-GR" sz="2500" dirty="0" err="1">
                <a:latin typeface="Palatino Linotype" panose="02040502050505030304" pitchFamily="18" charset="0"/>
                <a:cs typeface="Times New Roman" pitchFamily="18" charset="0"/>
              </a:rPr>
              <a:t>μὲν</a:t>
            </a:r>
            <a:r>
              <a:rPr lang="el-GR" sz="2500" dirty="0">
                <a:latin typeface="Palatino Linotype" panose="02040502050505030304" pitchFamily="18" charset="0"/>
                <a:cs typeface="Times New Roman" pitchFamily="18" charset="0"/>
              </a:rPr>
              <a:t> φύει ἡ δ' </a:t>
            </a:r>
            <a:r>
              <a:rPr lang="el-GR" sz="2500" dirty="0" err="1">
                <a:latin typeface="Palatino Linotype" panose="02040502050505030304" pitchFamily="18" charset="0"/>
                <a:cs typeface="Times New Roman" pitchFamily="18" charset="0"/>
              </a:rPr>
              <a:t>ἀπολήγει</a:t>
            </a:r>
            <a:r>
              <a:rPr lang="el-GR" sz="2500" dirty="0">
                <a:latin typeface="Palatino Linotype" panose="02040502050505030304" pitchFamily="18" charset="0"/>
                <a:cs typeface="Times New Roman" pitchFamily="18" charset="0"/>
              </a:rPr>
              <a:t>.</a:t>
            </a:r>
            <a:endParaRPr lang="el-GR" dirty="0">
              <a:latin typeface="Palatino Linotype" panose="02040502050505030304" pitchFamily="18" charset="0"/>
            </a:endParaRPr>
          </a:p>
        </p:txBody>
      </p:sp>
    </p:spTree>
    <p:extLst>
      <p:ext uri="{BB962C8B-B14F-4D97-AF65-F5344CB8AC3E}">
        <p14:creationId xmlns:p14="http://schemas.microsoft.com/office/powerpoint/2010/main" val="3051143114"/>
      </p:ext>
    </p:extLst>
  </p:cSld>
  <p:clrMapOvr>
    <a:masterClrMapping/>
  </p:clrMapOvr>
  <p:transition spd="slow">
    <p:cove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8A2A2C98-7BED-4F57-BAC5-369729FCD2F6}"/>
              </a:ext>
            </a:extLst>
          </p:cNvPr>
          <p:cNvSpPr>
            <a:spLocks noGrp="1"/>
          </p:cNvSpPr>
          <p:nvPr>
            <p:ph idx="1"/>
          </p:nvPr>
        </p:nvSpPr>
        <p:spPr>
          <a:xfrm>
            <a:off x="1096994" y="1846146"/>
            <a:ext cx="10055781" cy="4022312"/>
          </a:xfrm>
        </p:spPr>
        <p:txBody>
          <a:bodyPr>
            <a:normAutofit fontScale="92500" lnSpcReduction="20000"/>
          </a:bodyPr>
          <a:lstStyle/>
          <a:p>
            <a:pPr algn="just">
              <a:lnSpc>
                <a:spcPct val="150000"/>
              </a:lnSpc>
              <a:buFont typeface="Wingdings" panose="05000000000000000000" pitchFamily="2" charset="2"/>
              <a:buChar char="Ø"/>
            </a:pPr>
            <a:r>
              <a:rPr lang="el-GR" dirty="0"/>
              <a:t> Στην περίπτωση που παρατηρείται ομοιότητα στα Κυκλικά και τα ομηρικά αποσπάσματα </a:t>
            </a:r>
            <a:r>
              <a:rPr lang="el-GR" dirty="0">
                <a:sym typeface="Wingdings" panose="05000000000000000000" pitchFamily="2" charset="2"/>
              </a:rPr>
              <a:t> είναι πιθανόν το ομηρικό εδάφιο δανείζεται ή υπαινίσσεται το παραδοσιακό υλικό το οποίο οδηγεί στον επικό Κύκλο  από αυτό το υλικό, δηλαδή, δημιουργείται ο επικός Κύκλος.</a:t>
            </a:r>
          </a:p>
          <a:p>
            <a:pPr algn="just">
              <a:lnSpc>
                <a:spcPct val="150000"/>
              </a:lnSpc>
              <a:buFont typeface="Wingdings" panose="05000000000000000000" pitchFamily="2" charset="2"/>
              <a:buChar char="Ø"/>
            </a:pPr>
            <a:r>
              <a:rPr lang="el-GR" dirty="0">
                <a:sym typeface="Wingdings" panose="05000000000000000000" pitchFamily="2" charset="2"/>
              </a:rPr>
              <a:t> ομηρικά ποιήματα  έπαιξαν έναν σημαντικό ρόλο στην ανάπτυξη της Τρωικής Παράδοσης.</a:t>
            </a:r>
          </a:p>
          <a:p>
            <a:pPr algn="just">
              <a:lnSpc>
                <a:spcPct val="150000"/>
              </a:lnSpc>
              <a:buFont typeface="Wingdings" panose="05000000000000000000" pitchFamily="2" charset="2"/>
              <a:buChar char="Ø"/>
            </a:pPr>
            <a:r>
              <a:rPr lang="el-GR" dirty="0">
                <a:sym typeface="Wingdings" panose="05000000000000000000" pitchFamily="2" charset="2"/>
              </a:rPr>
              <a:t> Κάποια ομηρικά στοιχεία μπορεί τελικά να εισήλθαν στις </a:t>
            </a:r>
            <a:br>
              <a:rPr lang="el-GR" dirty="0">
                <a:sym typeface="Wingdings" panose="05000000000000000000" pitchFamily="2" charset="2"/>
              </a:rPr>
            </a:br>
            <a:r>
              <a:rPr lang="el-GR" dirty="0">
                <a:sym typeface="Wingdings" panose="05000000000000000000" pitchFamily="2" charset="2"/>
              </a:rPr>
              <a:t>Κυκλικές ποιητικές παραδόσεις. </a:t>
            </a:r>
            <a:endParaRPr lang="el-GR" dirty="0"/>
          </a:p>
        </p:txBody>
      </p:sp>
      <p:sp>
        <p:nvSpPr>
          <p:cNvPr id="4" name="Τίτλος 1">
            <a:extLst>
              <a:ext uri="{FF2B5EF4-FFF2-40B4-BE49-F238E27FC236}">
                <a16:creationId xmlns:a16="http://schemas.microsoft.com/office/drawing/2014/main" xmlns="" id="{D918440C-6378-4A3F-AF7C-931CDC73C694}"/>
              </a:ext>
            </a:extLst>
          </p:cNvPr>
          <p:cNvSpPr txBox="1">
            <a:spLocks/>
          </p:cNvSpPr>
          <p:nvPr/>
        </p:nvSpPr>
        <p:spPr>
          <a:xfrm>
            <a:off x="1066522"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Επικός Κύκλος – ομηρικά ποιήματα </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27558928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CD3E94A8-3920-4599-9250-72B31469AE13}"/>
              </a:ext>
            </a:extLst>
          </p:cNvPr>
          <p:cNvSpPr>
            <a:spLocks noGrp="1"/>
          </p:cNvSpPr>
          <p:nvPr>
            <p:ph idx="1"/>
          </p:nvPr>
        </p:nvSpPr>
        <p:spPr>
          <a:xfrm>
            <a:off x="1096994" y="1846146"/>
            <a:ext cx="10055781" cy="4169667"/>
          </a:xfrm>
        </p:spPr>
        <p:txBody>
          <a:bodyPr>
            <a:normAutofit fontScale="85000" lnSpcReduction="10000"/>
          </a:bodyPr>
          <a:lstStyle/>
          <a:p>
            <a:pPr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Burgess</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Ομηρικές και Κυκλικές παραδόσεις προέκυψαν ανεξάρτητα η μία από την άλλη.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Ωστόσο, μια μείξη στοιχείων επικού και Ομηρικού υλικού φανερώνει αμοιβαία επιρροή τουλάχιστον στον βαθμό που οι δύο παραδόσεις ήταν ακόμα ρευστές, δηλαδή δεν είχαν διαμορφωθεί πλήρως.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Είναι, όμως, λανθασμένη η υπόθεση ότι τα Κυκλικά ποιήματα οφείλουν την προέλευση και την ύπαρξή τους στην ύπαρξη των ομηρικών ποιημάτων.</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εξάρτηση των κυκλικών ποιημάτων από τα ομηρικά </a:t>
            </a:r>
            <a:r>
              <a:rPr lang="el-GR" dirty="0">
                <a:latin typeface="Times New Roman" panose="02020603050405020304" pitchFamily="18" charset="0"/>
                <a:cs typeface="Times New Roman" panose="02020603050405020304" pitchFamily="18" charset="0"/>
                <a:sym typeface="Wingdings" panose="05000000000000000000" pitchFamily="2" charset="2"/>
              </a:rPr>
              <a:t> αποτελεί μια άποψη που απέχει πολύ από την πραγματικότητα. </a:t>
            </a:r>
            <a:endParaRPr lang="el-GR"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l-GR" dirty="0"/>
          </a:p>
        </p:txBody>
      </p:sp>
      <p:sp>
        <p:nvSpPr>
          <p:cNvPr id="4" name="Τίτλος 1">
            <a:extLst>
              <a:ext uri="{FF2B5EF4-FFF2-40B4-BE49-F238E27FC236}">
                <a16:creationId xmlns:a16="http://schemas.microsoft.com/office/drawing/2014/main" xmlns="" id="{8F09CE5B-8350-4AE3-BC0C-6AEE2EB9E42D}"/>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Επικός Κύκλος – ομηρικά ποιήματα</a:t>
            </a:r>
          </a:p>
          <a:p>
            <a:pPr algn="ctr">
              <a:lnSpc>
                <a:spcPct val="120000"/>
              </a:lnSpc>
            </a:pPr>
            <a:r>
              <a:rPr lang="en-US" sz="4799" dirty="0">
                <a:solidFill>
                  <a:schemeClr val="bg2"/>
                </a:solidFill>
                <a:latin typeface="+mn-lt"/>
                <a:cs typeface="Times New Roman" panose="02020603050405020304" pitchFamily="18" charset="0"/>
              </a:rPr>
              <a:t>Burgess</a:t>
            </a:r>
            <a:r>
              <a:rPr lang="el-GR" sz="4799" dirty="0">
                <a:solidFill>
                  <a:schemeClr val="bg2"/>
                </a:solidFill>
                <a:latin typeface="+mn-lt"/>
                <a:cs typeface="Times New Roman" panose="02020603050405020304" pitchFamily="18" charset="0"/>
              </a:rPr>
              <a:t> </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38758812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85708CAD-EBA6-40EC-B024-0AD74E347F9F}"/>
              </a:ext>
            </a:extLst>
          </p:cNvPr>
          <p:cNvSpPr>
            <a:spLocks noGrp="1"/>
          </p:cNvSpPr>
          <p:nvPr>
            <p:ph idx="1"/>
          </p:nvPr>
        </p:nvSpPr>
        <p:spPr>
          <a:xfrm>
            <a:off x="1096994" y="1846146"/>
            <a:ext cx="10055781" cy="4673120"/>
          </a:xfrm>
        </p:spPr>
        <p:txBody>
          <a:bodyPr>
            <a:normAutofit fontScale="77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Τίτλος </a:t>
            </a:r>
            <a:r>
              <a:rPr lang="el-GR" i="1" dirty="0">
                <a:latin typeface="Times New Roman" panose="02020603050405020304" pitchFamily="18" charset="0"/>
                <a:cs typeface="Times New Roman" panose="02020603050405020304" pitchFamily="18" charset="0"/>
              </a:rPr>
              <a:t>Μικράς</a:t>
            </a:r>
            <a:r>
              <a:rPr lang="el-GR"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Ίσως, ο ποιητής του έργου του Επικού Κύκλου γνώριζε την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και έτσι, ονόμασε το έργο </a:t>
            </a:r>
            <a:r>
              <a:rPr lang="el-GR" i="1" dirty="0">
                <a:latin typeface="Times New Roman" panose="02020603050405020304" pitchFamily="18" charset="0"/>
                <a:cs typeface="Times New Roman" panose="02020603050405020304" pitchFamily="18" charset="0"/>
              </a:rPr>
              <a:t>Μικρά </a:t>
            </a:r>
            <a:r>
              <a:rPr lang="el-GR" i="1" dirty="0" err="1">
                <a:latin typeface="Times New Roman" panose="02020603050405020304" pitchFamily="18" charset="0"/>
                <a:cs typeface="Times New Roman" panose="02020603050405020304" pitchFamily="18" charset="0"/>
              </a:rPr>
              <a:t>Ιλιάς</a:t>
            </a:r>
            <a:r>
              <a:rPr lang="el-GR" dirty="0">
                <a:latin typeface="Times New Roman" panose="02020603050405020304" pitchFamily="18" charset="0"/>
                <a:cs typeface="Times New Roman" panose="02020603050405020304" pitchFamily="18" charset="0"/>
              </a:rPr>
              <a:t>. Με αυτόν τον τρόπο καθιέρωσε το ποίημα αυτό ως μετά-ομηρικό.</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Ο όρος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είναι γενικός και ισχύει για κάθε ποίημα για τον Τρωικό Πόλεμο.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Ο </a:t>
            </a:r>
            <a:r>
              <a:rPr lang="en-US" b="1" dirty="0">
                <a:solidFill>
                  <a:schemeClr val="accent3">
                    <a:lumMod val="75000"/>
                  </a:schemeClr>
                </a:solidFill>
                <a:latin typeface="Times New Roman" panose="02020603050405020304" pitchFamily="18" charset="0"/>
                <a:cs typeface="Times New Roman" panose="02020603050405020304" pitchFamily="18" charset="0"/>
              </a:rPr>
              <a:t>Burgess</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πιστεύει ότι οι τίτλοι για πρώιμα επικά ποιήματα εφευρέθηκαν πολύ καιρό μετά τη σύνθεση των ποιημάτων. Αναφορά για τίτλους επικών ποιημάτων βρίσκουμε στον Ηρόδοτο. Το φαινόμενο των τίτλων, πιθανώς, εισήχθη αργότερα από την Αρχαϊκή Εποχή </a:t>
            </a:r>
            <a:r>
              <a:rPr lang="el-GR" dirty="0">
                <a:latin typeface="Times New Roman" panose="02020603050405020304" pitchFamily="18" charset="0"/>
                <a:cs typeface="Times New Roman" panose="02020603050405020304" pitchFamily="18" charset="0"/>
                <a:sym typeface="Wingdings" panose="05000000000000000000" pitchFamily="2" charset="2"/>
              </a:rPr>
              <a:t> γεγονός που εξηγεί οποιαδήποτε σύγχυση.</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Αν ο τίτλος της </a:t>
            </a:r>
            <a:r>
              <a:rPr lang="el-GR" i="1" dirty="0">
                <a:latin typeface="Times New Roman" panose="02020603050405020304" pitchFamily="18" charset="0"/>
                <a:cs typeface="Times New Roman" panose="02020603050405020304" pitchFamily="18" charset="0"/>
                <a:sym typeface="Wingdings" panose="05000000000000000000" pitchFamily="2" charset="2"/>
              </a:rPr>
              <a:t>Μικράς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Ιλιάδας</a:t>
            </a:r>
            <a:r>
              <a:rPr lang="el-GR" i="1"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αποτελεί υπαινιγμό στο γνωστό ομηρικό ομώνυμο έργο  ο υπαινιγμός οφείλεται σε νεότερο γραμματικό που δεν σχετιζόταν με τη σύνθεση του ποιήματος. </a:t>
            </a:r>
            <a:endParaRPr lang="el-GR" dirty="0">
              <a:latin typeface="Times New Roman" panose="02020603050405020304" pitchFamily="18" charset="0"/>
              <a:cs typeface="Times New Roman" panose="02020603050405020304" pitchFamily="18" charset="0"/>
            </a:endParaRPr>
          </a:p>
          <a:p>
            <a:pPr marL="457063" indent="-457063" algn="just">
              <a:lnSpc>
                <a:spcPct val="150000"/>
              </a:lnSpc>
              <a:buFont typeface="+mj-lt"/>
              <a:buAutoNum type="arabicPeriod"/>
            </a:pP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098AE28D-39B5-477E-9239-6A16704EE7B5}"/>
              </a:ext>
            </a:extLst>
          </p:cNvPr>
          <p:cNvSpPr txBox="1">
            <a:spLocks/>
          </p:cNvSpPr>
          <p:nvPr/>
        </p:nvSpPr>
        <p:spPr>
          <a:xfrm>
            <a:off x="1066522"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Μικρά </a:t>
            </a:r>
            <a:r>
              <a:rPr lang="el-GR" sz="4799" dirty="0" err="1">
                <a:solidFill>
                  <a:schemeClr val="bg2"/>
                </a:solidFill>
                <a:latin typeface="+mn-lt"/>
                <a:cs typeface="Times New Roman" panose="02020603050405020304" pitchFamily="18" charset="0"/>
              </a:rPr>
              <a:t>Ιλιάς</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41655521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9238781-7C9D-4CCE-BD29-8DC3A6BA30E0}"/>
              </a:ext>
            </a:extLst>
          </p:cNvPr>
          <p:cNvSpPr>
            <a:spLocks noGrp="1"/>
          </p:cNvSpPr>
          <p:nvPr>
            <p:ph idx="1"/>
          </p:nvPr>
        </p:nvSpPr>
        <p:spPr>
          <a:xfrm>
            <a:off x="1096994" y="1846146"/>
            <a:ext cx="10055781" cy="4567129"/>
          </a:xfrm>
        </p:spPr>
        <p:txBody>
          <a:bodyPr>
            <a:normAutofit fontScale="62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 δημιουργός των </a:t>
            </a:r>
            <a:r>
              <a:rPr lang="el-GR" i="1" dirty="0">
                <a:latin typeface="Times New Roman" panose="02020603050405020304" pitchFamily="18" charset="0"/>
                <a:cs typeface="Times New Roman" panose="02020603050405020304" pitchFamily="18" charset="0"/>
              </a:rPr>
              <a:t>Κυπρίων</a:t>
            </a:r>
            <a:r>
              <a:rPr lang="el-GR" dirty="0">
                <a:latin typeface="Times New Roman" panose="02020603050405020304" pitchFamily="18" charset="0"/>
                <a:cs typeface="Times New Roman" panose="02020603050405020304" pitchFamily="18" charset="0"/>
              </a:rPr>
              <a:t>, στο ζήτημα της αιχμαλωσίας της Χρυσηίδας, αναφέρεται σε έναν στίχο ο οποίος παραπέμπει στην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Είναι πιθανόν ο ποιητής των </a:t>
            </a:r>
            <a:r>
              <a:rPr lang="el-GR" i="1" dirty="0">
                <a:latin typeface="Times New Roman" panose="02020603050405020304" pitchFamily="18" charset="0"/>
                <a:cs typeface="Times New Roman" panose="02020603050405020304" pitchFamily="18" charset="0"/>
              </a:rPr>
              <a:t>Κυπρίων</a:t>
            </a:r>
            <a:r>
              <a:rPr lang="el-GR" dirty="0">
                <a:latin typeface="Times New Roman" panose="02020603050405020304" pitchFamily="18" charset="0"/>
                <a:cs typeface="Times New Roman" panose="02020603050405020304" pitchFamily="18" charset="0"/>
              </a:rPr>
              <a:t> να είχε στη διάθεσή του το κείμενο της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 και από εκεί βρήκε τον στίχο. Δεν θα μπορούσε να συγκρατήσει μια τέτοια λεπτομέρεια, μόνον, από το άκουσμα του ποιήματος </a:t>
            </a:r>
            <a:r>
              <a:rPr lang="el-GR" dirty="0">
                <a:latin typeface="Times New Roman" panose="02020603050405020304" pitchFamily="18" charset="0"/>
                <a:cs typeface="Times New Roman" panose="02020603050405020304" pitchFamily="18" charset="0"/>
                <a:sym typeface="Wingdings" panose="05000000000000000000" pitchFamily="2" charset="2"/>
              </a:rPr>
              <a:t> προφορική παράδοση</a:t>
            </a:r>
            <a:r>
              <a:rPr lang="el-GR"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Οι ποιητές πιθανόν είχαν κάποιες φορές στην κατοχή τους διάφορα κείμενα.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Το ίδιο συμβαίνει με την Ησιόδειο Κατάλογο των Γυναικών </a:t>
            </a:r>
            <a:r>
              <a:rPr lang="el-GR" dirty="0">
                <a:latin typeface="Times New Roman" panose="02020603050405020304" pitchFamily="18" charset="0"/>
                <a:cs typeface="Times New Roman" panose="02020603050405020304" pitchFamily="18" charset="0"/>
                <a:sym typeface="Wingdings" panose="05000000000000000000" pitchFamily="2" charset="2"/>
              </a:rPr>
              <a:t> συμπληρώνει και συνεχίζει τη Θεογονία.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West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Έχει συγκρίνει τον κατάλογο με Κυκλικά ποιήματα και συμπέρανε ότι χρονολογείται περίπου στον 6</a:t>
            </a:r>
            <a:r>
              <a:rPr lang="el-GR" baseline="30000" dirty="0">
                <a:latin typeface="Times New Roman" panose="02020603050405020304" pitchFamily="18" charset="0"/>
                <a:cs typeface="Times New Roman" panose="02020603050405020304" pitchFamily="18" charset="0"/>
                <a:sym typeface="Wingdings" panose="05000000000000000000" pitchFamily="2" charset="2"/>
              </a:rPr>
              <a:t>ο</a:t>
            </a:r>
            <a:r>
              <a:rPr lang="el-GR" dirty="0">
                <a:latin typeface="Times New Roman" panose="02020603050405020304" pitchFamily="18" charset="0"/>
                <a:cs typeface="Times New Roman" panose="02020603050405020304" pitchFamily="18" charset="0"/>
                <a:sym typeface="Wingdings" panose="05000000000000000000" pitchFamily="2" charset="2"/>
              </a:rPr>
              <a:t> π.Χ. αιώνα  περίοδος έντονης εκδοτικής δραστηριότητας. Ο ποιητής του καταλόγου μιμείται τη Θεογονία με μεγάλη λεπτομέρεια.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Βέβαια, οι Ομηρικές ή οι </a:t>
            </a:r>
            <a:r>
              <a:rPr lang="el-GR" dirty="0" err="1">
                <a:latin typeface="Times New Roman" panose="02020603050405020304" pitchFamily="18" charset="0"/>
                <a:cs typeface="Times New Roman" panose="02020603050405020304" pitchFamily="18" charset="0"/>
                <a:sym typeface="Wingdings" panose="05000000000000000000" pitchFamily="2" charset="2"/>
              </a:rPr>
              <a:t>Ησιοδικές</a:t>
            </a:r>
            <a:r>
              <a:rPr lang="el-GR" dirty="0">
                <a:latin typeface="Times New Roman" panose="02020603050405020304" pitchFamily="18" charset="0"/>
                <a:cs typeface="Times New Roman" panose="02020603050405020304" pitchFamily="18" charset="0"/>
                <a:sym typeface="Wingdings" panose="05000000000000000000" pitchFamily="2" charset="2"/>
              </a:rPr>
              <a:t>, εδώ, φράσεις μπορεί να είναι παραδοσιακές και δεν μπορούμε να δούμε απομιμήσεις σε αυτή τη βάση  ομηρικά και κύκλια ποιήματα  προϊόντα κοινής παράδοσης.</a:t>
            </a:r>
            <a:endParaRPr lang="el-GR" dirty="0">
              <a:latin typeface="Times New Roman" panose="02020603050405020304" pitchFamily="18" charset="0"/>
              <a:cs typeface="Times New Roman" panose="02020603050405020304" pitchFamily="18" charset="0"/>
            </a:endParaRPr>
          </a:p>
        </p:txBody>
      </p:sp>
      <p:sp>
        <p:nvSpPr>
          <p:cNvPr id="5" name="Τίτλος 1">
            <a:extLst>
              <a:ext uri="{FF2B5EF4-FFF2-40B4-BE49-F238E27FC236}">
                <a16:creationId xmlns:a16="http://schemas.microsoft.com/office/drawing/2014/main" xmlns="" id="{B2E0D52C-2DA6-4468-8D5F-42931BAC9A00}"/>
              </a:ext>
            </a:extLst>
          </p:cNvPr>
          <p:cNvSpPr txBox="1">
            <a:spLocks/>
          </p:cNvSpPr>
          <p:nvPr/>
        </p:nvSpPr>
        <p:spPr>
          <a:xfrm>
            <a:off x="1218882" y="212874"/>
            <a:ext cx="10055781" cy="1474698"/>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Ομηρικά και Κυκλικά ποιήματα </a:t>
            </a:r>
            <a:endParaRPr lang="el-GR" sz="4799" dirty="0">
              <a:solidFill>
                <a:schemeClr val="bg2"/>
              </a:solidFill>
              <a:latin typeface="+mn-lt"/>
              <a:cs typeface="Times New Roman" panose="02020603050405020304" pitchFamily="18" charset="0"/>
              <a:sym typeface="Wingdings" panose="05000000000000000000" pitchFamily="2" charset="2"/>
            </a:endParaRPr>
          </a:p>
          <a:p>
            <a:pPr algn="ctr">
              <a:lnSpc>
                <a:spcPct val="120000"/>
              </a:lnSpc>
            </a:pPr>
            <a:r>
              <a:rPr lang="el-GR" sz="4799" dirty="0">
                <a:solidFill>
                  <a:schemeClr val="bg2"/>
                </a:solidFill>
                <a:latin typeface="+mn-lt"/>
                <a:cs typeface="Times New Roman" panose="02020603050405020304" pitchFamily="18" charset="0"/>
                <a:sym typeface="Wingdings" panose="05000000000000000000" pitchFamily="2" charset="2"/>
              </a:rPr>
              <a:t></a:t>
            </a:r>
          </a:p>
          <a:p>
            <a:pPr algn="ctr">
              <a:lnSpc>
                <a:spcPct val="120000"/>
              </a:lnSpc>
            </a:pPr>
            <a:r>
              <a:rPr lang="el-GR" sz="4799" dirty="0">
                <a:solidFill>
                  <a:schemeClr val="bg2"/>
                </a:solidFill>
                <a:latin typeface="+mn-lt"/>
                <a:cs typeface="Times New Roman" panose="02020603050405020304" pitchFamily="18" charset="0"/>
                <a:sym typeface="Wingdings" panose="05000000000000000000" pitchFamily="2" charset="2"/>
              </a:rPr>
              <a:t>Προϊόντα κοινής παράδοσης</a:t>
            </a:r>
            <a:endParaRPr lang="el-GR" sz="4799"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7202470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C6178E5-9474-4840-A1B7-7CF1D0C1CFFA}"/>
              </a:ext>
            </a:extLst>
          </p:cNvPr>
          <p:cNvSpPr>
            <a:spLocks noGrp="1"/>
          </p:cNvSpPr>
          <p:nvPr>
            <p:ph idx="1"/>
          </p:nvPr>
        </p:nvSpPr>
        <p:spPr/>
        <p:txBody>
          <a:bodyPr>
            <a:normAutofit fontScale="700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Πιθανόν, οι </a:t>
            </a:r>
            <a:r>
              <a:rPr lang="el-GR" dirty="0" err="1">
                <a:latin typeface="Times New Roman" panose="02020603050405020304" pitchFamily="18" charset="0"/>
                <a:cs typeface="Times New Roman" panose="02020603050405020304" pitchFamily="18" charset="0"/>
              </a:rPr>
              <a:t>Ομηρίδες</a:t>
            </a:r>
            <a:r>
              <a:rPr lang="el-GR" dirty="0">
                <a:latin typeface="Times New Roman" panose="02020603050405020304" pitchFamily="18" charset="0"/>
                <a:cs typeface="Times New Roman" panose="02020603050405020304" pitchFamily="18" charset="0"/>
              </a:rPr>
              <a:t> είχαν σπάνια κείμενα από ομηρικά ποιήματα.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Υπάρχουν αποδείξεις ότι κάποιοι ποιητές στέλνουν χειρόγραφα σε άλλους πριν τον 5</a:t>
            </a:r>
            <a:r>
              <a:rPr lang="el-GR" baseline="30000" dirty="0">
                <a:latin typeface="Times New Roman" panose="02020603050405020304" pitchFamily="18" charset="0"/>
                <a:cs typeface="Times New Roman" panose="02020603050405020304" pitchFamily="18" charset="0"/>
              </a:rPr>
              <a:t>ο</a:t>
            </a:r>
            <a:r>
              <a:rPr lang="el-GR" dirty="0">
                <a:latin typeface="Times New Roman" panose="02020603050405020304" pitchFamily="18" charset="0"/>
                <a:cs typeface="Times New Roman" panose="02020603050405020304" pitchFamily="18" charset="0"/>
              </a:rPr>
              <a:t> αιώνα, στον οποίο στήνεται ένα εμπόριο βιβλίων. Οι κριτικοί υποθέτουν ότι οι ποιητές ήταν γραμματικοί και είχαν στα χέρια τους κείμενα πολύ πριν τα αποκτήσει η κοινωνία.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Παρά τις όποιες ενδείξεις, είναι εξαιρετικά αμφίβολο και ανακριβές αν οι ποιητές των κυκλικών ποιημάτων είχαν στα χέρια τους τα ομηρικά κείμενα στον 6</a:t>
            </a:r>
            <a:r>
              <a:rPr lang="el-GR" baseline="30000" dirty="0">
                <a:latin typeface="Times New Roman" panose="02020603050405020304" pitchFamily="18" charset="0"/>
                <a:cs typeface="Times New Roman" panose="02020603050405020304" pitchFamily="18" charset="0"/>
              </a:rPr>
              <a:t>ο</a:t>
            </a:r>
            <a:r>
              <a:rPr lang="el-GR" dirty="0">
                <a:latin typeface="Times New Roman" panose="02020603050405020304" pitchFamily="18" charset="0"/>
                <a:cs typeface="Times New Roman" panose="02020603050405020304" pitchFamily="18" charset="0"/>
              </a:rPr>
              <a:t> π.Χ. αιώνα.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Burgess</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 </a:t>
            </a:r>
            <a:r>
              <a:rPr lang="en-US" b="1" dirty="0">
                <a:solidFill>
                  <a:schemeClr val="accent3">
                    <a:lumMod val="75000"/>
                  </a:schemeClr>
                </a:solidFill>
                <a:latin typeface="Times New Roman" panose="02020603050405020304" pitchFamily="18" charset="0"/>
                <a:cs typeface="Times New Roman" panose="02020603050405020304" pitchFamily="18" charset="0"/>
              </a:rPr>
              <a:t>Burkert</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κοντά στην αλήθεια όταν αναφέρει ότι οι ποιητές ήταν γραμματικοί μέχρι το τέλος του 6</a:t>
            </a:r>
            <a:r>
              <a:rPr lang="el-GR" baseline="30000" dirty="0">
                <a:latin typeface="Times New Roman" panose="02020603050405020304" pitchFamily="18" charset="0"/>
                <a:cs typeface="Times New Roman" panose="02020603050405020304" pitchFamily="18" charset="0"/>
              </a:rPr>
              <a:t>ου</a:t>
            </a:r>
            <a:r>
              <a:rPr lang="el-GR" dirty="0">
                <a:latin typeface="Times New Roman" panose="02020603050405020304" pitchFamily="18" charset="0"/>
                <a:cs typeface="Times New Roman" panose="02020603050405020304" pitchFamily="18" charset="0"/>
              </a:rPr>
              <a:t> αιώνα, αλλά το μεγαλύτερο μέρος της εκπαίδευσής τους, βασίζεται στην ακρόαση ειδικών που εκτελούν τα θεάματά τους μπροστά στο κοινό και αποστηθίζουν.</a:t>
            </a:r>
          </a:p>
        </p:txBody>
      </p:sp>
      <p:sp>
        <p:nvSpPr>
          <p:cNvPr id="5" name="Τίτλος 1">
            <a:extLst>
              <a:ext uri="{FF2B5EF4-FFF2-40B4-BE49-F238E27FC236}">
                <a16:creationId xmlns:a16="http://schemas.microsoft.com/office/drawing/2014/main" xmlns="" id="{3A1B4EA5-E090-4201-A072-779252A6BD36}"/>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Είχαν στην κατοχή τους οι ποιητές του 6</a:t>
            </a:r>
            <a:r>
              <a:rPr lang="el-GR" sz="4799" baseline="30000" dirty="0">
                <a:solidFill>
                  <a:schemeClr val="bg2"/>
                </a:solidFill>
                <a:latin typeface="+mn-lt"/>
                <a:cs typeface="Times New Roman" panose="02020603050405020304" pitchFamily="18" charset="0"/>
              </a:rPr>
              <a:t>ου</a:t>
            </a:r>
            <a:r>
              <a:rPr lang="el-GR" sz="4799" dirty="0">
                <a:solidFill>
                  <a:schemeClr val="bg2"/>
                </a:solidFill>
                <a:latin typeface="+mn-lt"/>
                <a:cs typeface="Times New Roman" panose="02020603050405020304" pitchFamily="18" charset="0"/>
              </a:rPr>
              <a:t> αιώνα κείμενα;</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21468961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8501763-00F8-4D31-B617-2A250B484CCC}"/>
              </a:ext>
            </a:extLst>
          </p:cNvPr>
          <p:cNvSpPr>
            <a:spLocks noGrp="1"/>
          </p:cNvSpPr>
          <p:nvPr>
            <p:ph idx="1"/>
          </p:nvPr>
        </p:nvSpPr>
        <p:spPr/>
        <p:txBody>
          <a:bodyPr>
            <a:normAutofit fontScale="92500" lnSpcReduction="10000"/>
          </a:bodyPr>
          <a:lstStyle/>
          <a:p>
            <a:pPr algn="just">
              <a:lnSpc>
                <a:spcPct val="150000"/>
              </a:lnSpc>
              <a:buFont typeface="Wingdings" panose="05000000000000000000" pitchFamily="2" charset="2"/>
              <a:buChar char="Ø"/>
            </a:pPr>
            <a:r>
              <a:rPr lang="el-GR" dirty="0"/>
              <a:t> Οι ποιητές που είχαν απομνημονεύσει τα ομηρικά κείμενα θα μπορούσαν εύκολα να στηρίζουνε τη δική τους ποίηση στις μικρότερες Ομηρικές λεπτομέρειες. </a:t>
            </a:r>
          </a:p>
          <a:p>
            <a:pPr algn="just">
              <a:lnSpc>
                <a:spcPct val="150000"/>
              </a:lnSpc>
              <a:buFont typeface="Wingdings" panose="05000000000000000000" pitchFamily="2" charset="2"/>
              <a:buChar char="Ø"/>
            </a:pPr>
            <a:r>
              <a:rPr lang="el-GR" dirty="0"/>
              <a:t> Η πολύπλοκη γνώση των ομηρικών κειμένων δεν ήταν, ίσως, δυνατή όταν συντάχθηκαν τα Κυκλικά ποιήματα, ανεξάρτητα από το πόσο αργά χρονολογούνται.</a:t>
            </a:r>
          </a:p>
          <a:p>
            <a:pPr algn="just">
              <a:lnSpc>
                <a:spcPct val="150000"/>
              </a:lnSpc>
              <a:buFont typeface="Wingdings" panose="05000000000000000000" pitchFamily="2" charset="2"/>
              <a:buChar char="Ø"/>
            </a:pPr>
            <a:r>
              <a:rPr lang="el-GR" dirty="0"/>
              <a:t> Επικός Κύκλος και ομηρικά ποιήματα </a:t>
            </a:r>
            <a:r>
              <a:rPr lang="el-GR" dirty="0">
                <a:sym typeface="Wingdings" panose="05000000000000000000" pitchFamily="2" charset="2"/>
              </a:rPr>
              <a:t> προϊόντα κοινής παράδοσης και όχι αποτέλεσμα μίμησης.</a:t>
            </a:r>
            <a:endParaRPr lang="el-GR" dirty="0"/>
          </a:p>
        </p:txBody>
      </p:sp>
      <p:sp>
        <p:nvSpPr>
          <p:cNvPr id="4" name="Τίτλος 1">
            <a:extLst>
              <a:ext uri="{FF2B5EF4-FFF2-40B4-BE49-F238E27FC236}">
                <a16:creationId xmlns:a16="http://schemas.microsoft.com/office/drawing/2014/main" xmlns="" id="{2647C557-07F8-40A6-ACAB-98E1D1BAABB3}"/>
              </a:ext>
            </a:extLst>
          </p:cNvPr>
          <p:cNvSpPr txBox="1">
            <a:spLocks/>
          </p:cNvSpPr>
          <p:nvPr/>
        </p:nvSpPr>
        <p:spPr>
          <a:xfrm>
            <a:off x="1066522" y="44387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Είχαν στην κατοχή τους οι ποιητές του 6</a:t>
            </a:r>
            <a:r>
              <a:rPr lang="el-GR" sz="4799" baseline="30000" dirty="0">
                <a:solidFill>
                  <a:schemeClr val="bg2"/>
                </a:solidFill>
                <a:latin typeface="+mn-lt"/>
                <a:cs typeface="Times New Roman" panose="02020603050405020304" pitchFamily="18" charset="0"/>
              </a:rPr>
              <a:t>ου</a:t>
            </a:r>
            <a:r>
              <a:rPr lang="el-GR" sz="4799" dirty="0">
                <a:solidFill>
                  <a:schemeClr val="bg2"/>
                </a:solidFill>
                <a:latin typeface="+mn-lt"/>
                <a:cs typeface="Times New Roman" panose="02020603050405020304" pitchFamily="18" charset="0"/>
              </a:rPr>
              <a:t> αιώνα κείμενα;</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19510909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BE39D9E-61B6-4E21-B46F-48DCE882DDB6}"/>
              </a:ext>
            </a:extLst>
          </p:cNvPr>
          <p:cNvSpPr txBox="1"/>
          <p:nvPr/>
        </p:nvSpPr>
        <p:spPr>
          <a:xfrm>
            <a:off x="2507020" y="1675131"/>
            <a:ext cx="7174785" cy="1569251"/>
          </a:xfrm>
          <a:prstGeom prst="rect">
            <a:avLst/>
          </a:prstGeom>
          <a:noFill/>
        </p:spPr>
        <p:txBody>
          <a:bodyPr wrap="square" rtlCol="0">
            <a:spAutoFit/>
          </a:bodyPr>
          <a:lstStyle/>
          <a:p>
            <a:pPr algn="ctr"/>
            <a:r>
              <a:rPr lang="en-US" sz="4799" i="1" dirty="0">
                <a:solidFill>
                  <a:schemeClr val="bg2"/>
                </a:solidFill>
                <a:cs typeface="Times New Roman" panose="02020603050405020304" pitchFamily="18" charset="0"/>
              </a:rPr>
              <a:t>Non-Homeric Aspects of the Epic Cycle</a:t>
            </a:r>
            <a:endParaRPr lang="el-GR" sz="4799" i="1" dirty="0">
              <a:solidFill>
                <a:schemeClr val="bg2"/>
              </a:solidFill>
              <a:cs typeface="Times New Roman" panose="02020603050405020304" pitchFamily="18" charset="0"/>
            </a:endParaRPr>
          </a:p>
        </p:txBody>
      </p:sp>
    </p:spTree>
    <p:extLst>
      <p:ext uri="{BB962C8B-B14F-4D97-AF65-F5344CB8AC3E}">
        <p14:creationId xmlns:p14="http://schemas.microsoft.com/office/powerpoint/2010/main" val="1560028739"/>
      </p:ext>
    </p:extLst>
  </p:cSld>
  <p:clrMapOvr>
    <a:masterClrMapping/>
  </p:clrMapOvr>
  <p:transition spd="slow">
    <p:cove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903B4B7-4F70-4B83-B45A-ED4ED32B607B}"/>
              </a:ext>
            </a:extLst>
          </p:cNvPr>
          <p:cNvSpPr>
            <a:spLocks noGrp="1"/>
          </p:cNvSpPr>
          <p:nvPr>
            <p:ph idx="1"/>
          </p:nvPr>
        </p:nvSpPr>
        <p:spPr>
          <a:xfrm>
            <a:off x="1096994" y="1846146"/>
            <a:ext cx="10055781" cy="4090175"/>
          </a:xfrm>
        </p:spPr>
        <p:txBody>
          <a:bodyPr>
            <a:normAutofit fontScale="92500" lnSpcReduction="20000"/>
          </a:bodyPr>
          <a:lstStyle/>
          <a:p>
            <a:pPr algn="just">
              <a:lnSpc>
                <a:spcPct val="150000"/>
              </a:lnSpc>
              <a:buFont typeface="Wingdings" panose="05000000000000000000" pitchFamily="2" charset="2"/>
              <a:buChar char="Ø"/>
            </a:pPr>
            <a:r>
              <a:rPr lang="el-GR" dirty="0">
                <a:solidFill>
                  <a:schemeClr val="accent5">
                    <a:lumMod val="50000"/>
                  </a:schemeClr>
                </a:solidFill>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Burgess</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Αμφιβάλλει για την έντονη επιρροή των κυκλικών ποιημάτων από τα ομηρικά ποιήματα.</a:t>
            </a:r>
          </a:p>
          <a:p>
            <a:pPr algn="just">
              <a:lnSpc>
                <a:spcPct val="150000"/>
              </a:lnSpc>
              <a:buFont typeface="Wingdings" panose="05000000000000000000" pitchFamily="2" charset="2"/>
              <a:buChar char="Ø"/>
            </a:pPr>
            <a:r>
              <a:rPr lang="el-GR" dirty="0">
                <a:solidFill>
                  <a:schemeClr val="accent5">
                    <a:lumMod val="50000"/>
                  </a:schemeClr>
                </a:solidFill>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Griffin</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τα ποιήματα του Κύκλου έχουν πολλές μη ομηρικές πτυχές και, ενώ κάποια στοιχεία τους είναι προ-ομηρικά, εμφανίζουν μια καθυστέρηση (έχουν δηλαδή στοιχεία που είναι </a:t>
            </a:r>
            <a:r>
              <a:rPr lang="el-GR" dirty="0" err="1">
                <a:latin typeface="Times New Roman" panose="02020603050405020304" pitchFamily="18" charset="0"/>
                <a:cs typeface="Times New Roman" panose="02020603050405020304" pitchFamily="18" charset="0"/>
              </a:rPr>
              <a:t>μετα</a:t>
            </a:r>
            <a:r>
              <a:rPr lang="el-GR" dirty="0">
                <a:latin typeface="Times New Roman" panose="02020603050405020304" pitchFamily="18" charset="0"/>
                <a:cs typeface="Times New Roman" panose="02020603050405020304" pitchFamily="18" charset="0"/>
              </a:rPr>
              <a:t>-ομηρικά) συγκριτικά με τα ομηρικά ποιήματα.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Μια πιο προσεκτική έρευνα δείχνει ότι ο επικός Κύκλος γνωρίζει τα ομηρικά ποιήματα και περιέχει κάποιες </a:t>
            </a:r>
            <a:r>
              <a:rPr lang="el-GR" dirty="0" err="1">
                <a:latin typeface="Times New Roman" panose="02020603050405020304" pitchFamily="18" charset="0"/>
                <a:cs typeface="Times New Roman" panose="02020603050405020304" pitchFamily="18" charset="0"/>
              </a:rPr>
              <a:t>μετα</a:t>
            </a:r>
            <a:r>
              <a:rPr lang="el-GR" dirty="0">
                <a:latin typeface="Times New Roman" panose="02020603050405020304" pitchFamily="18" charset="0"/>
                <a:cs typeface="Times New Roman" panose="02020603050405020304" pitchFamily="18" charset="0"/>
              </a:rPr>
              <a:t>-ομηρικές λεπτομέρειες </a:t>
            </a:r>
            <a:r>
              <a:rPr lang="el-GR" dirty="0">
                <a:latin typeface="Times New Roman" panose="02020603050405020304" pitchFamily="18" charset="0"/>
                <a:cs typeface="Times New Roman" panose="02020603050405020304" pitchFamily="18" charset="0"/>
                <a:sym typeface="Wingdings" panose="05000000000000000000" pitchFamily="2" charset="2"/>
              </a:rPr>
              <a:t> δεν σημαίνει, όμως, ότι ο πυρήνας του ή το βασικό του υλικό είναι </a:t>
            </a:r>
            <a:r>
              <a:rPr lang="el-GR" dirty="0" err="1">
                <a:latin typeface="Times New Roman" panose="02020603050405020304" pitchFamily="18" charset="0"/>
                <a:cs typeface="Times New Roman" panose="02020603050405020304" pitchFamily="18" charset="0"/>
                <a:sym typeface="Wingdings" panose="05000000000000000000" pitchFamily="2" charset="2"/>
              </a:rPr>
              <a:t>μετα</a:t>
            </a:r>
            <a:r>
              <a:rPr lang="el-GR" dirty="0">
                <a:latin typeface="Times New Roman" panose="02020603050405020304" pitchFamily="18" charset="0"/>
                <a:cs typeface="Times New Roman" panose="02020603050405020304" pitchFamily="18" charset="0"/>
                <a:sym typeface="Wingdings" panose="05000000000000000000" pitchFamily="2" charset="2"/>
              </a:rPr>
              <a:t>-ομηρικό  </a:t>
            </a: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Burgess</a:t>
            </a:r>
            <a:r>
              <a:rPr lang="en-US" dirty="0">
                <a:solidFill>
                  <a:schemeClr val="accent5">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el-GR" dirty="0">
              <a:solidFill>
                <a:schemeClr val="accent5">
                  <a:lumMod val="50000"/>
                </a:schemeClr>
              </a:solidFill>
              <a:latin typeface="Times New Roman" panose="02020603050405020304" pitchFamily="18" charset="0"/>
              <a:cs typeface="Times New Roman" panose="02020603050405020304" pitchFamily="18" charset="0"/>
              <a:sym typeface="Wingdings" panose="05000000000000000000" pitchFamily="2" charset="2"/>
            </a:endParaRPr>
          </a:p>
          <a:p>
            <a:pPr marL="0" indent="0" algn="just">
              <a:lnSpc>
                <a:spcPct val="150000"/>
              </a:lnSpc>
              <a:buNone/>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8CAF9AD5-2E58-485A-A660-D876F0EC9BA3}"/>
              </a:ext>
            </a:extLst>
          </p:cNvPr>
          <p:cNvSpPr txBox="1">
            <a:spLocks/>
          </p:cNvSpPr>
          <p:nvPr/>
        </p:nvSpPr>
        <p:spPr>
          <a:xfrm>
            <a:off x="1096994" y="443872"/>
            <a:ext cx="10055781" cy="1091339"/>
          </a:xfrm>
          <a:prstGeom prst="rect">
            <a:avLst/>
          </a:prstGeom>
        </p:spPr>
        <p:txBody>
          <a:bodyPr vert="horz" lIns="91416" tIns="45708" rIns="91416" bIns="45708" rtlCol="0" anchor="b">
            <a:normAutofit fontScale="700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Επιρροή του Επικού Κύκλου από τα ομηρικά έπη;</a:t>
            </a:r>
          </a:p>
        </p:txBody>
      </p:sp>
    </p:spTree>
    <p:extLst>
      <p:ext uri="{BB962C8B-B14F-4D97-AF65-F5344CB8AC3E}">
        <p14:creationId xmlns:p14="http://schemas.microsoft.com/office/powerpoint/2010/main" val="21154272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686B591-5A11-40E8-B24F-678710AC798E}"/>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Διάφοροι αρχαίοι κριτικοί χρονολογούν τα καθυστερημένα στοιχεία του επικού κύκλου στον 8</a:t>
            </a:r>
            <a:r>
              <a:rPr lang="el-GR" baseline="30000" dirty="0">
                <a:latin typeface="Times New Roman" panose="02020603050405020304" pitchFamily="18" charset="0"/>
                <a:cs typeface="Times New Roman" panose="02020603050405020304" pitchFamily="18" charset="0"/>
                <a:sym typeface="Wingdings" panose="05000000000000000000" pitchFamily="2" charset="2"/>
              </a:rPr>
              <a:t>ο</a:t>
            </a:r>
            <a:r>
              <a:rPr lang="el-GR" dirty="0">
                <a:latin typeface="Times New Roman" panose="02020603050405020304" pitchFamily="18" charset="0"/>
                <a:cs typeface="Times New Roman" panose="02020603050405020304" pitchFamily="18" charset="0"/>
                <a:sym typeface="Wingdings" panose="05000000000000000000" pitchFamily="2" charset="2"/>
              </a:rPr>
              <a:t> π.Χ. αιώνα, καθώς υποθέτουν ότι τότε χρονολογείται η </a:t>
            </a:r>
            <a:r>
              <a:rPr lang="el-GR" dirty="0" err="1">
                <a:latin typeface="Times New Roman" panose="02020603050405020304" pitchFamily="18" charset="0"/>
                <a:cs typeface="Times New Roman" panose="02020603050405020304" pitchFamily="18" charset="0"/>
                <a:sym typeface="Wingdings" panose="05000000000000000000" pitchFamily="2" charset="2"/>
              </a:rPr>
              <a:t>μετα</a:t>
            </a:r>
            <a:r>
              <a:rPr lang="el-GR" dirty="0">
                <a:latin typeface="Times New Roman" panose="02020603050405020304" pitchFamily="18" charset="0"/>
                <a:cs typeface="Times New Roman" panose="02020603050405020304" pitchFamily="18" charset="0"/>
                <a:sym typeface="Wingdings" panose="05000000000000000000" pitchFamily="2" charset="2"/>
              </a:rPr>
              <a:t>-ομηρική περίοδος.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χρονολόγηση δεν βασίζεται σε ιστορικά, πολιτισμικά και κοινωνιολογικά δεδομένα αλλά σε μια προκατάληψη για τη σχέση μεταξύ της ομηρικής παράδοσης και του Επικού Κύκλου. Η χρονολόγηση μετά τον 8</a:t>
            </a:r>
            <a:r>
              <a:rPr lang="el-GR" baseline="30000" dirty="0">
                <a:latin typeface="Times New Roman" panose="02020603050405020304" pitchFamily="18" charset="0"/>
                <a:cs typeface="Times New Roman" panose="02020603050405020304" pitchFamily="18" charset="0"/>
              </a:rPr>
              <a:t>ο</a:t>
            </a:r>
            <a:r>
              <a:rPr lang="el-GR" dirty="0">
                <a:latin typeface="Times New Roman" panose="02020603050405020304" pitchFamily="18" charset="0"/>
                <a:cs typeface="Times New Roman" panose="02020603050405020304" pitchFamily="18" charset="0"/>
              </a:rPr>
              <a:t> αιώνα καθιστά αδύνατη την ύπαρξη </a:t>
            </a:r>
            <a:r>
              <a:rPr lang="el-GR" dirty="0" err="1">
                <a:latin typeface="Times New Roman" panose="02020603050405020304" pitchFamily="18" charset="0"/>
                <a:cs typeface="Times New Roman" panose="02020603050405020304" pitchFamily="18" charset="0"/>
              </a:rPr>
              <a:t>μετα</a:t>
            </a:r>
            <a:r>
              <a:rPr lang="el-GR" dirty="0">
                <a:latin typeface="Times New Roman" panose="02020603050405020304" pitchFamily="18" charset="0"/>
                <a:cs typeface="Times New Roman" panose="02020603050405020304" pitchFamily="18" charset="0"/>
              </a:rPr>
              <a:t>-ομηρικών στοιχείων.</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 επικός Κύκλος είναι γεμάτος από εξωτικά στοιχεία </a:t>
            </a:r>
            <a:r>
              <a:rPr lang="el-GR" dirty="0">
                <a:latin typeface="Times New Roman" panose="02020603050405020304" pitchFamily="18" charset="0"/>
                <a:cs typeface="Times New Roman" panose="02020603050405020304" pitchFamily="18" charset="0"/>
                <a:sym typeface="Wingdings" panose="05000000000000000000" pitchFamily="2" charset="2"/>
              </a:rPr>
              <a:t> αποδεικνύεται ότι η γεωγραφική γνώση είναι αδύνατη στην εποχή του Ομήρου.</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7C189B7B-B6E6-4A5E-A615-B8BD2EE427F3}"/>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endParaRPr lang="el-GR" sz="4799" dirty="0">
              <a:solidFill>
                <a:schemeClr val="accent3">
                  <a:lumMod val="75000"/>
                </a:schemeClr>
              </a:solidFill>
              <a:latin typeface="+mn-lt"/>
              <a:cs typeface="Times New Roman" panose="02020603050405020304" pitchFamily="18" charset="0"/>
            </a:endParaRPr>
          </a:p>
        </p:txBody>
      </p:sp>
      <p:sp>
        <p:nvSpPr>
          <p:cNvPr id="6" name="Τίτλος 1">
            <a:extLst>
              <a:ext uri="{FF2B5EF4-FFF2-40B4-BE49-F238E27FC236}">
                <a16:creationId xmlns:a16="http://schemas.microsoft.com/office/drawing/2014/main" xmlns="" id="{4A08FC97-2876-4888-9B1B-4B596823AC4E}"/>
              </a:ext>
            </a:extLst>
          </p:cNvPr>
          <p:cNvSpPr txBox="1">
            <a:spLocks/>
          </p:cNvSpPr>
          <p:nvPr/>
        </p:nvSpPr>
        <p:spPr>
          <a:xfrm>
            <a:off x="1096994" y="443872"/>
            <a:ext cx="10055781" cy="1091339"/>
          </a:xfrm>
          <a:prstGeom prst="rect">
            <a:avLst/>
          </a:prstGeom>
        </p:spPr>
        <p:txBody>
          <a:bodyPr vert="horz" lIns="91416" tIns="45708" rIns="91416" bIns="45708" rtlCol="0" anchor="b">
            <a:normAutofit fontScale="700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Επιρροή του </a:t>
            </a:r>
            <a:r>
              <a:rPr lang="el-GR" sz="4799" dirty="0">
                <a:solidFill>
                  <a:schemeClr val="bg2"/>
                </a:solidFill>
                <a:cs typeface="Times New Roman" panose="02020603050405020304" pitchFamily="18" charset="0"/>
              </a:rPr>
              <a:t>επικού Κύκλου</a:t>
            </a:r>
            <a:r>
              <a:rPr lang="el-GR" sz="4799" dirty="0">
                <a:solidFill>
                  <a:schemeClr val="bg2"/>
                </a:solidFill>
                <a:latin typeface="+mn-lt"/>
                <a:cs typeface="Times New Roman" panose="02020603050405020304" pitchFamily="18" charset="0"/>
              </a:rPr>
              <a:t> από τα ομηρικά έπη;</a:t>
            </a:r>
          </a:p>
        </p:txBody>
      </p:sp>
    </p:spTree>
    <p:extLst>
      <p:ext uri="{BB962C8B-B14F-4D97-AF65-F5344CB8AC3E}">
        <p14:creationId xmlns:p14="http://schemas.microsoft.com/office/powerpoint/2010/main" val="20095941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909CFE0-6150-4B1E-8628-CE499D66C2ED}"/>
              </a:ext>
            </a:extLst>
          </p:cNvPr>
          <p:cNvSpPr>
            <a:spLocks noGrp="1"/>
          </p:cNvSpPr>
          <p:nvPr>
            <p:ph idx="1"/>
          </p:nvPr>
        </p:nvSpPr>
        <p:spPr/>
        <p:txBody>
          <a:bodyPr>
            <a:normAutofit fontScale="700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περιέχει αναφορές στους Αιθίοπες και τις Αμαζόνες.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Ομηρικά ποιήματα  εμφανίζουν στοιχεία και γνώσεις για τους Αιθίοπες (1.423: </a:t>
            </a:r>
            <a:r>
              <a:rPr lang="el-GR" dirty="0" err="1">
                <a:latin typeface="Palatino Linotype" panose="02040502050505030304" pitchFamily="18" charset="0"/>
                <a:cs typeface="Times New Roman" panose="02020603050405020304" pitchFamily="18" charset="0"/>
                <a:sym typeface="Wingdings" panose="05000000000000000000" pitchFamily="2" charset="2"/>
              </a:rPr>
              <a:t>Ζεὺς</a:t>
            </a:r>
            <a:r>
              <a:rPr lang="el-GR" dirty="0">
                <a:latin typeface="Palatino Linotype" panose="02040502050505030304" pitchFamily="18" charset="0"/>
                <a:cs typeface="Times New Roman" panose="02020603050405020304" pitchFamily="18" charset="0"/>
                <a:sym typeface="Wingdings" panose="05000000000000000000" pitchFamily="2" charset="2"/>
              </a:rPr>
              <a:t> γὰρ </a:t>
            </a:r>
            <a:r>
              <a:rPr lang="el-GR" dirty="0" err="1">
                <a:latin typeface="Palatino Linotype" panose="02040502050505030304" pitchFamily="18" charset="0"/>
                <a:cs typeface="Times New Roman" panose="02020603050405020304" pitchFamily="18" charset="0"/>
                <a:sym typeface="Wingdings" panose="05000000000000000000" pitchFamily="2" charset="2"/>
              </a:rPr>
              <a:t>ἐς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Ὠκεανὸν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μετ</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ἀμύμονας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Αἰθιοπῆας</a:t>
            </a:r>
            <a:r>
              <a:rPr lang="el-GR" dirty="0">
                <a:latin typeface="Times New Roman" panose="02020603050405020304" pitchFamily="18" charset="0"/>
                <a:cs typeface="Times New Roman" panose="02020603050405020304" pitchFamily="18" charset="0"/>
                <a:sym typeface="Wingdings" panose="05000000000000000000" pitchFamily="2" charset="2"/>
              </a:rPr>
              <a:t>) και Αμαζόνες (3.189: </a:t>
            </a:r>
            <a:r>
              <a:rPr lang="el-GR" dirty="0" err="1">
                <a:latin typeface="Palatino Linotype" panose="02040502050505030304" pitchFamily="18" charset="0"/>
                <a:cs typeface="Times New Roman" panose="02020603050405020304" pitchFamily="18" charset="0"/>
                <a:sym typeface="Wingdings" panose="05000000000000000000" pitchFamily="2" charset="2"/>
              </a:rPr>
              <a:t>ἤματι</a:t>
            </a:r>
            <a:r>
              <a:rPr lang="el-GR" dirty="0">
                <a:latin typeface="Palatino Linotype" panose="02040502050505030304" pitchFamily="18" charset="0"/>
                <a:cs typeface="Times New Roman" panose="02020603050405020304" pitchFamily="18" charset="0"/>
                <a:sym typeface="Wingdings" panose="05000000000000000000" pitchFamily="2" charset="2"/>
              </a:rPr>
              <a:t> τῷ </a:t>
            </a:r>
            <a:r>
              <a:rPr lang="el-GR" dirty="0" err="1">
                <a:latin typeface="Palatino Linotype" panose="02040502050505030304" pitchFamily="18" charset="0"/>
                <a:cs typeface="Times New Roman" panose="02020603050405020304" pitchFamily="18" charset="0"/>
                <a:sym typeface="Wingdings" panose="05000000000000000000" pitchFamily="2" charset="2"/>
              </a:rPr>
              <a:t>ὅτε</a:t>
            </a:r>
            <a:r>
              <a:rPr lang="el-GR" dirty="0">
                <a:latin typeface="Palatino Linotype" panose="02040502050505030304" pitchFamily="18" charset="0"/>
                <a:cs typeface="Times New Roman" panose="02020603050405020304" pitchFamily="18" charset="0"/>
                <a:sym typeface="Wingdings" panose="05000000000000000000" pitchFamily="2" charset="2"/>
              </a:rPr>
              <a:t> τ᾽ </a:t>
            </a:r>
            <a:r>
              <a:rPr lang="el-GR" dirty="0" err="1">
                <a:latin typeface="Palatino Linotype" panose="02040502050505030304" pitchFamily="18" charset="0"/>
                <a:cs typeface="Times New Roman" panose="02020603050405020304" pitchFamily="18" charset="0"/>
                <a:sym typeface="Wingdings" panose="05000000000000000000" pitchFamily="2" charset="2"/>
              </a:rPr>
              <a:t>ἦλθον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Ἀμαζόνες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ἀντιάνειραι</a:t>
            </a:r>
            <a:r>
              <a:rPr lang="el-GR" dirty="0">
                <a:latin typeface="Times New Roman" panose="02020603050405020304" pitchFamily="18" charset="0"/>
                <a:cs typeface="Times New Roman" panose="02020603050405020304" pitchFamily="18" charset="0"/>
                <a:sym typeface="Wingdings" panose="05000000000000000000" pitchFamily="2" charset="2"/>
              </a:rPr>
              <a:t>)  (οι Αμαζόνες στην τέχνη αναπαρίστανται ως η μάχη Αχιλλέα – </a:t>
            </a:r>
            <a:r>
              <a:rPr lang="el-GR" dirty="0" err="1">
                <a:latin typeface="Times New Roman" panose="02020603050405020304" pitchFamily="18" charset="0"/>
                <a:cs typeface="Times New Roman" panose="02020603050405020304" pitchFamily="18" charset="0"/>
                <a:sym typeface="Wingdings" panose="05000000000000000000" pitchFamily="2" charset="2"/>
              </a:rPr>
              <a:t>Πενθεσίλειας</a:t>
            </a:r>
            <a:r>
              <a:rPr lang="el-GR" dirty="0">
                <a:latin typeface="Times New Roman" panose="02020603050405020304" pitchFamily="18" charset="0"/>
                <a:cs typeface="Times New Roman" panose="02020603050405020304" pitchFamily="18" charset="0"/>
                <a:sym typeface="Wingdings" panose="05000000000000000000" pitchFamily="2" charset="2"/>
              </a:rPr>
              <a:t>), τα οποία αποτελούν μέρος του αρχαίου ελληνικού μύθου.</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a:latin typeface="Times New Roman" panose="02020603050405020304" pitchFamily="18" charset="0"/>
                <a:cs typeface="Times New Roman" panose="02020603050405020304" pitchFamily="18" charset="0"/>
                <a:sym typeface="Wingdings" panose="05000000000000000000" pitchFamily="2" charset="2"/>
              </a:rPr>
              <a:t>Θεογονία</a:t>
            </a:r>
            <a:r>
              <a:rPr lang="el-GR" dirty="0">
                <a:latin typeface="Times New Roman" panose="02020603050405020304" pitchFamily="18" charset="0"/>
                <a:cs typeface="Times New Roman" panose="02020603050405020304" pitchFamily="18" charset="0"/>
                <a:sym typeface="Wingdings" panose="05000000000000000000" pitchFamily="2" charset="2"/>
              </a:rPr>
              <a:t> Ησιόδου (</a:t>
            </a:r>
            <a:r>
              <a:rPr lang="el-GR" dirty="0" err="1">
                <a:latin typeface="Times New Roman" panose="02020603050405020304" pitchFamily="18" charset="0"/>
                <a:cs typeface="Times New Roman" panose="02020603050405020304" pitchFamily="18" charset="0"/>
                <a:sym typeface="Wingdings" panose="05000000000000000000" pitchFamily="2" charset="2"/>
              </a:rPr>
              <a:t>στ</a:t>
            </a:r>
            <a:r>
              <a:rPr lang="el-GR" dirty="0">
                <a:latin typeface="Times New Roman" panose="02020603050405020304" pitchFamily="18" charset="0"/>
                <a:cs typeface="Times New Roman" panose="02020603050405020304" pitchFamily="18" charset="0"/>
                <a:sym typeface="Wingdings" panose="05000000000000000000" pitchFamily="2" charset="2"/>
              </a:rPr>
              <a:t>. 984-985: </a:t>
            </a:r>
            <a:r>
              <a:rPr lang="el-GR" dirty="0" err="1">
                <a:latin typeface="Palatino Linotype" panose="02040502050505030304" pitchFamily="18" charset="0"/>
                <a:cs typeface="Times New Roman" panose="02020603050405020304" pitchFamily="18" charset="0"/>
                <a:sym typeface="Wingdings" panose="05000000000000000000" pitchFamily="2" charset="2"/>
              </a:rPr>
              <a:t>Τιθωνῷ</a:t>
            </a:r>
            <a:r>
              <a:rPr lang="el-GR" dirty="0">
                <a:latin typeface="Palatino Linotype" panose="02040502050505030304" pitchFamily="18" charset="0"/>
                <a:cs typeface="Times New Roman" panose="02020603050405020304" pitchFamily="18" charset="0"/>
                <a:sym typeface="Wingdings" panose="05000000000000000000" pitchFamily="2" charset="2"/>
              </a:rPr>
              <a:t> δ᾽ </a:t>
            </a:r>
            <a:r>
              <a:rPr lang="el-GR" dirty="0" err="1">
                <a:latin typeface="Palatino Linotype" panose="02040502050505030304" pitchFamily="18" charset="0"/>
                <a:cs typeface="Times New Roman" panose="02020603050405020304" pitchFamily="18" charset="0"/>
                <a:sym typeface="Wingdings" panose="05000000000000000000" pitchFamily="2" charset="2"/>
              </a:rPr>
              <a:t>Ἠὼς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τέκε</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Μέμνονα</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χαλκοκορυστήν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Αἰθιόπων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βασιλῆα</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καὶ</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Ἠμαθίωνα</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ἄνακτα</a:t>
            </a:r>
            <a:r>
              <a:rPr lang="el-GR" dirty="0">
                <a:latin typeface="Times New Roman" panose="02020603050405020304" pitchFamily="18" charset="0"/>
                <a:cs typeface="Times New Roman" panose="02020603050405020304" pitchFamily="18" charset="0"/>
                <a:sym typeface="Wingdings" panose="05000000000000000000" pitchFamily="2" charset="2"/>
              </a:rPr>
              <a:t>), απόσπασμα από τον κατάλογο και ένα απόσπασμα από τον Μίμνερμο  εμφανίζουν κάποια στοιχεία πρώιμα για τους Αιθίοπες.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 δεν πρέπει να θεωρείται μοναδικό και καθυστερημένο έργο επειδή αναφέρεται σε Αμαζόνες και Αιθίοπες.</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6E1FD42D-18E6-40A8-81EC-F904045EC9DC}"/>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i="1" dirty="0" err="1">
                <a:solidFill>
                  <a:schemeClr val="bg2"/>
                </a:solidFill>
                <a:latin typeface="+mn-lt"/>
                <a:cs typeface="Times New Roman" panose="02020603050405020304" pitchFamily="18" charset="0"/>
              </a:rPr>
              <a:t>Αιθιοπίδα</a:t>
            </a:r>
            <a:r>
              <a:rPr lang="el-GR" sz="4799" dirty="0">
                <a:solidFill>
                  <a:schemeClr val="bg2"/>
                </a:solidFill>
                <a:latin typeface="+mn-lt"/>
                <a:cs typeface="Times New Roman" panose="02020603050405020304" pitchFamily="18" charset="0"/>
              </a:rPr>
              <a:t> –ομηρικά έπη</a:t>
            </a:r>
          </a:p>
        </p:txBody>
      </p:sp>
    </p:spTree>
    <p:extLst>
      <p:ext uri="{BB962C8B-B14F-4D97-AF65-F5344CB8AC3E}">
        <p14:creationId xmlns:p14="http://schemas.microsoft.com/office/powerpoint/2010/main" val="7026432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F3ED96B-A5FF-4FA5-81CB-7DD26D84D1BC}"/>
              </a:ext>
            </a:extLst>
          </p:cNvPr>
          <p:cNvSpPr>
            <a:spLocks noGrp="1"/>
          </p:cNvSpPr>
          <p:nvPr>
            <p:ph type="title"/>
          </p:nvPr>
        </p:nvSpPr>
        <p:spPr/>
        <p:txBody>
          <a:bodyPr/>
          <a:lstStyle/>
          <a:p>
            <a:pPr algn="ctr"/>
            <a:r>
              <a:rPr lang="el-GR" dirty="0">
                <a:solidFill>
                  <a:schemeClr val="bg2"/>
                </a:solidFill>
              </a:rPr>
              <a:t>Μετάφραση</a:t>
            </a:r>
          </a:p>
        </p:txBody>
      </p:sp>
      <p:sp>
        <p:nvSpPr>
          <p:cNvPr id="3" name="Θέση περιεχομένου 2">
            <a:extLst>
              <a:ext uri="{FF2B5EF4-FFF2-40B4-BE49-F238E27FC236}">
                <a16:creationId xmlns:a16="http://schemas.microsoft.com/office/drawing/2014/main" xmlns="" id="{3A7B53D8-590C-4E76-A989-DDDC492DD553}"/>
              </a:ext>
            </a:extLst>
          </p:cNvPr>
          <p:cNvSpPr>
            <a:spLocks noGrp="1"/>
          </p:cNvSpPr>
          <p:nvPr>
            <p:ph idx="1"/>
          </p:nvPr>
        </p:nvSpPr>
        <p:spPr/>
        <p:txBody>
          <a:bodyPr/>
          <a:lstStyle/>
          <a:p>
            <a:pPr marL="0" indent="0" algn="ctr">
              <a:buNone/>
            </a:pPr>
            <a:r>
              <a:rPr lang="el-GR" dirty="0"/>
              <a:t>Και των θνητών η γενεά των φύλλων ομοιάζει</a:t>
            </a:r>
          </a:p>
          <a:p>
            <a:pPr marL="0" indent="0" algn="ctr">
              <a:buNone/>
            </a:pPr>
            <a:r>
              <a:rPr lang="el-GR" dirty="0"/>
              <a:t>των φύλλων άλλα ο άνεμος χαμαί σκορπά και άλλα </a:t>
            </a:r>
          </a:p>
          <a:p>
            <a:pPr marL="0" indent="0" algn="ctr">
              <a:buNone/>
            </a:pPr>
            <a:r>
              <a:rPr lang="el-GR" dirty="0"/>
              <a:t>φυτρώνουν, ως η άνοιξη τα </a:t>
            </a:r>
            <a:r>
              <a:rPr lang="el-GR" dirty="0" err="1"/>
              <a:t>δένδρ</a:t>
            </a:r>
            <a:r>
              <a:rPr lang="el-GR" dirty="0"/>
              <a:t>’ </a:t>
            </a:r>
            <a:r>
              <a:rPr lang="el-GR" dirty="0" err="1"/>
              <a:t>αναχλωραίνει</a:t>
            </a:r>
            <a:r>
              <a:rPr lang="el-GR" dirty="0"/>
              <a:t>.</a:t>
            </a:r>
          </a:p>
          <a:p>
            <a:pPr marL="0" indent="0" algn="ctr">
              <a:buNone/>
            </a:pPr>
            <a:r>
              <a:rPr lang="el-GR" dirty="0"/>
              <a:t>Και των θνητών μια γενεά φυτρώνει κι άλλη παύει. </a:t>
            </a:r>
          </a:p>
          <a:p>
            <a:endParaRPr lang="el-GR" dirty="0"/>
          </a:p>
        </p:txBody>
      </p:sp>
    </p:spTree>
    <p:extLst>
      <p:ext uri="{BB962C8B-B14F-4D97-AF65-F5344CB8AC3E}">
        <p14:creationId xmlns:p14="http://schemas.microsoft.com/office/powerpoint/2010/main" val="1007056130"/>
      </p:ext>
    </p:extLst>
  </p:cSld>
  <p:clrMapOvr>
    <a:masterClrMapping/>
  </p:clrMapOvr>
  <p:transition spd="slow">
    <p:cove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99EC97F-CABA-4D0B-BE5B-11A1075DB103}"/>
              </a:ext>
            </a:extLst>
          </p:cNvPr>
          <p:cNvSpPr>
            <a:spLocks noGrp="1"/>
          </p:cNvSpPr>
          <p:nvPr>
            <p:ph idx="1"/>
          </p:nvPr>
        </p:nvSpPr>
        <p:spPr>
          <a:xfrm>
            <a:off x="1096994" y="1846147"/>
            <a:ext cx="10055781" cy="4474388"/>
          </a:xfrm>
        </p:spPr>
        <p:txBody>
          <a:bodyPr>
            <a:normAutofit fontScale="62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πρώτη συνάντηση των Ελλήνων με τους Αιθίοπες της Αφρικής </a:t>
            </a:r>
            <a:r>
              <a:rPr lang="el-GR" dirty="0">
                <a:latin typeface="Times New Roman" panose="02020603050405020304" pitchFamily="18" charset="0"/>
                <a:cs typeface="Times New Roman" panose="02020603050405020304" pitchFamily="18" charset="0"/>
                <a:sym typeface="Wingdings" panose="05000000000000000000" pitchFamily="2" charset="2"/>
              </a:rPr>
              <a:t> 7</a:t>
            </a:r>
            <a:r>
              <a:rPr lang="el-GR" baseline="30000" dirty="0">
                <a:latin typeface="Times New Roman" panose="02020603050405020304" pitchFamily="18" charset="0"/>
                <a:cs typeface="Times New Roman" panose="02020603050405020304" pitchFamily="18" charset="0"/>
                <a:sym typeface="Wingdings" panose="05000000000000000000" pitchFamily="2" charset="2"/>
              </a:rPr>
              <a:t>ος</a:t>
            </a:r>
            <a:r>
              <a:rPr lang="el-GR" dirty="0">
                <a:latin typeface="Times New Roman" panose="02020603050405020304" pitchFamily="18" charset="0"/>
                <a:cs typeface="Times New Roman" panose="02020603050405020304" pitchFamily="18" charset="0"/>
                <a:sym typeface="Wingdings" panose="05000000000000000000" pitchFamily="2" charset="2"/>
              </a:rPr>
              <a:t> προχριστιανικός αιώνας.</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Forsdyke</a:t>
            </a:r>
            <a:r>
              <a:rPr lang="el-GR" dirty="0">
                <a:latin typeface="Times New Roman" panose="02020603050405020304" pitchFamily="18" charset="0"/>
                <a:cs typeface="Times New Roman" panose="02020603050405020304" pitchFamily="18" charset="0"/>
                <a:sym typeface="Wingdings" panose="05000000000000000000" pitchFamily="2" charset="2"/>
              </a:rPr>
              <a:t>: Προτείνει ότι η ιστορία της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Αιθιοπίδας</a:t>
            </a:r>
            <a:r>
              <a:rPr lang="el-GR" dirty="0">
                <a:latin typeface="Times New Roman" panose="02020603050405020304" pitchFamily="18" charset="0"/>
                <a:cs typeface="Times New Roman" panose="02020603050405020304" pitchFamily="18" charset="0"/>
                <a:sym typeface="Wingdings" panose="05000000000000000000" pitchFamily="2" charset="2"/>
              </a:rPr>
              <a:t> χρονολογείται (γεννιέται –δημιουργείται) μετά από αυτή τη συνάντηση.</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αρχαία ελληνική λογοτεχνία τοποθετεί τους Αιθίοπες σε κάποιο μέρος της Ανατολής.</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Υπάρχουν, όμως, ενδείξεις ότι οι Αιθίοπες θα μπορούσαν να είχαν τοποθετηθεί (διανοητικά) στην Αφρική από τους Έλληνες, πριν την εποχή που τοποθετείται ότι συνέβη αυτό, σύμφωνα με τα στοιχεία. Η τέχνη, ήδη, στον 6</a:t>
            </a:r>
            <a:r>
              <a:rPr lang="el-GR" baseline="30000" dirty="0">
                <a:latin typeface="Times New Roman" panose="02020603050405020304" pitchFamily="18" charset="0"/>
                <a:cs typeface="Times New Roman" panose="02020603050405020304" pitchFamily="18" charset="0"/>
                <a:sym typeface="Wingdings" panose="05000000000000000000" pitchFamily="2" charset="2"/>
              </a:rPr>
              <a:t>ο</a:t>
            </a:r>
            <a:r>
              <a:rPr lang="el-GR" dirty="0">
                <a:latin typeface="Times New Roman" panose="02020603050405020304" pitchFamily="18" charset="0"/>
                <a:cs typeface="Times New Roman" panose="02020603050405020304" pitchFamily="18" charset="0"/>
                <a:sym typeface="Wingdings" panose="05000000000000000000" pitchFamily="2" charset="2"/>
              </a:rPr>
              <a:t> αιώνα απεικονίζει τους Αιθίοπες στην Αφρική.</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Εάν, λοιπόν, οι Αιθίοπες είναι τοποθετημένοι στην Αφρική 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δεν εμφανίζει κάποια καθυστέρηση. Η χρονική προτεραιότητα της τοποθέτησης των </a:t>
            </a:r>
            <a:r>
              <a:rPr lang="el-GR" dirty="0" err="1">
                <a:latin typeface="Times New Roman" panose="02020603050405020304" pitchFamily="18" charset="0"/>
                <a:cs typeface="Times New Roman" panose="02020603050405020304" pitchFamily="18" charset="0"/>
                <a:sym typeface="Wingdings" panose="05000000000000000000" pitchFamily="2" charset="2"/>
              </a:rPr>
              <a:t>Αιθιόπων</a:t>
            </a:r>
            <a:r>
              <a:rPr lang="el-GR" dirty="0">
                <a:latin typeface="Times New Roman" panose="02020603050405020304" pitchFamily="18" charset="0"/>
                <a:cs typeface="Times New Roman" panose="02020603050405020304" pitchFamily="18" charset="0"/>
                <a:sym typeface="Wingdings" panose="05000000000000000000" pitchFamily="2" charset="2"/>
              </a:rPr>
              <a:t>, αν δηλαδή πρώτα τοποθετούνται στην Ανατολή και μετά στην Αφρική  αμφίβολη. Αν, όμως,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ακολουθεί την άποψη της τοποθέτησης των </a:t>
            </a:r>
            <a:r>
              <a:rPr lang="el-GR" dirty="0" err="1">
                <a:latin typeface="Times New Roman" panose="02020603050405020304" pitchFamily="18" charset="0"/>
                <a:cs typeface="Times New Roman" panose="02020603050405020304" pitchFamily="18" charset="0"/>
                <a:sym typeface="Wingdings" panose="05000000000000000000" pitchFamily="2" charset="2"/>
              </a:rPr>
              <a:t>Αιθιόπων</a:t>
            </a:r>
            <a:r>
              <a:rPr lang="el-GR" dirty="0">
                <a:latin typeface="Times New Roman" panose="02020603050405020304" pitchFamily="18" charset="0"/>
                <a:cs typeface="Times New Roman" panose="02020603050405020304" pitchFamily="18" charset="0"/>
                <a:sym typeface="Wingdings" panose="05000000000000000000" pitchFamily="2" charset="2"/>
              </a:rPr>
              <a:t> στην Αφρική  δεν υπάρχει λόγος να τιτλοφορηθεί το έργο ως </a:t>
            </a:r>
            <a:r>
              <a:rPr lang="el-GR" dirty="0" err="1">
                <a:latin typeface="Times New Roman" panose="02020603050405020304" pitchFamily="18" charset="0"/>
                <a:cs typeface="Times New Roman" panose="02020603050405020304" pitchFamily="18" charset="0"/>
                <a:sym typeface="Wingdings" panose="05000000000000000000" pitchFamily="2" charset="2"/>
              </a:rPr>
              <a:t>μετα</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O</a:t>
            </a:r>
            <a:r>
              <a:rPr lang="el-GR" dirty="0" err="1">
                <a:latin typeface="Times New Roman" panose="02020603050405020304" pitchFamily="18" charset="0"/>
                <a:cs typeface="Times New Roman" panose="02020603050405020304" pitchFamily="18" charset="0"/>
                <a:sym typeface="Wingdings" panose="05000000000000000000" pitchFamily="2" charset="2"/>
              </a:rPr>
              <a:t>μηρικό</a:t>
            </a:r>
            <a:r>
              <a:rPr lang="el-GR" dirty="0">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4" name="Τίτλος 1">
            <a:extLst>
              <a:ext uri="{FF2B5EF4-FFF2-40B4-BE49-F238E27FC236}">
                <a16:creationId xmlns:a16="http://schemas.microsoft.com/office/drawing/2014/main" xmlns="" id="{8DA36345-70BA-49E7-8CD1-9A11231644EC}"/>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Αιθίοπες</a:t>
            </a:r>
          </a:p>
        </p:txBody>
      </p:sp>
    </p:spTree>
    <p:extLst>
      <p:ext uri="{BB962C8B-B14F-4D97-AF65-F5344CB8AC3E}">
        <p14:creationId xmlns:p14="http://schemas.microsoft.com/office/powerpoint/2010/main" val="1384911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BCABF18-4EEB-4BFD-B728-6AE1F448AB1E}"/>
              </a:ext>
            </a:extLst>
          </p:cNvPr>
          <p:cNvSpPr>
            <a:spLocks noGrp="1"/>
          </p:cNvSpPr>
          <p:nvPr>
            <p:ph idx="1"/>
          </p:nvPr>
        </p:nvSpPr>
        <p:spPr>
          <a:xfrm>
            <a:off x="1096994" y="1846146"/>
            <a:ext cx="10055781" cy="4381647"/>
          </a:xfrm>
        </p:spPr>
        <p:txBody>
          <a:bodyPr>
            <a:normAutofit fontScale="85000" lnSpcReduction="10000"/>
          </a:bodyPr>
          <a:lstStyle/>
          <a:p>
            <a:pPr algn="just">
              <a:lnSpc>
                <a:spcPct val="17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Ενδείξεις για την τοποθέτηση των </a:t>
            </a:r>
            <a:r>
              <a:rPr lang="el-GR" dirty="0" err="1">
                <a:latin typeface="Times New Roman" panose="02020603050405020304" pitchFamily="18" charset="0"/>
                <a:cs typeface="Times New Roman" panose="02020603050405020304" pitchFamily="18" charset="0"/>
              </a:rPr>
              <a:t>Αιθιόπων</a:t>
            </a:r>
            <a:r>
              <a:rPr lang="el-GR" dirty="0">
                <a:latin typeface="Times New Roman" panose="02020603050405020304" pitchFamily="18" charset="0"/>
                <a:cs typeface="Times New Roman" panose="02020603050405020304" pitchFamily="18" charset="0"/>
              </a:rPr>
              <a:t> στην Αφρική: </a:t>
            </a:r>
          </a:p>
          <a:p>
            <a:pPr algn="just">
              <a:lnSpc>
                <a:spcPct val="17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a:latin typeface="Times New Roman" panose="02020603050405020304" pitchFamily="18" charset="0"/>
                <a:cs typeface="Times New Roman" panose="02020603050405020304" pitchFamily="18" charset="0"/>
                <a:sym typeface="Wingdings" panose="05000000000000000000" pitchFamily="2" charset="2"/>
              </a:rPr>
              <a:t>Οδύσσεια</a:t>
            </a:r>
            <a:r>
              <a:rPr lang="el-GR" dirty="0">
                <a:latin typeface="Times New Roman" panose="02020603050405020304" pitchFamily="18" charset="0"/>
                <a:cs typeface="Times New Roman" panose="02020603050405020304" pitchFamily="18" charset="0"/>
                <a:sym typeface="Wingdings" panose="05000000000000000000" pitchFamily="2" charset="2"/>
              </a:rPr>
              <a:t>, δ.83-84: </a:t>
            </a:r>
            <a:r>
              <a:rPr lang="el-GR" dirty="0" err="1">
                <a:latin typeface="Palatino Linotype" panose="02040502050505030304" pitchFamily="18" charset="0"/>
                <a:cs typeface="Times New Roman" panose="02020603050405020304" pitchFamily="18" charset="0"/>
                <a:sym typeface="Wingdings" panose="05000000000000000000" pitchFamily="2" charset="2"/>
              </a:rPr>
              <a:t>Κύπρον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Φοινίκην</a:t>
            </a:r>
            <a:r>
              <a:rPr lang="el-GR" dirty="0">
                <a:latin typeface="Palatino Linotype" panose="02040502050505030304" pitchFamily="18" charset="0"/>
                <a:cs typeface="Times New Roman" panose="02020603050405020304" pitchFamily="18" charset="0"/>
                <a:sym typeface="Wingdings" panose="05000000000000000000" pitchFamily="2" charset="2"/>
              </a:rPr>
              <a:t> τε καὶ </a:t>
            </a:r>
            <a:r>
              <a:rPr lang="el-GR" dirty="0" err="1">
                <a:latin typeface="Palatino Linotype" panose="02040502050505030304" pitchFamily="18" charset="0"/>
                <a:cs typeface="Times New Roman" panose="02020603050405020304" pitchFamily="18" charset="0"/>
                <a:sym typeface="Wingdings" panose="05000000000000000000" pitchFamily="2" charset="2"/>
              </a:rPr>
              <a:t>Αἰγυπτίους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ἐπαληθείς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Αἰθίοπάς</a:t>
            </a:r>
            <a:r>
              <a:rPr lang="el-GR" dirty="0">
                <a:latin typeface="Palatino Linotype" panose="02040502050505030304" pitchFamily="18" charset="0"/>
                <a:cs typeface="Times New Roman" panose="02020603050405020304" pitchFamily="18" charset="0"/>
                <a:sym typeface="Wingdings" panose="05000000000000000000" pitchFamily="2" charset="2"/>
              </a:rPr>
              <a:t> θ' </a:t>
            </a:r>
            <a:r>
              <a:rPr lang="el-GR" dirty="0" err="1">
                <a:latin typeface="Palatino Linotype" panose="02040502050505030304" pitchFamily="18" charset="0"/>
                <a:cs typeface="Times New Roman" panose="02020603050405020304" pitchFamily="18" charset="0"/>
                <a:sym typeface="Wingdings" panose="05000000000000000000" pitchFamily="2" charset="2"/>
              </a:rPr>
              <a:t>ἱκόμην</a:t>
            </a:r>
            <a:r>
              <a:rPr lang="el-GR" dirty="0">
                <a:latin typeface="Palatino Linotype" panose="02040502050505030304" pitchFamily="18" charset="0"/>
                <a:cs typeface="Times New Roman" panose="02020603050405020304" pitchFamily="18" charset="0"/>
                <a:sym typeface="Wingdings" panose="05000000000000000000" pitchFamily="2" charset="2"/>
              </a:rPr>
              <a:t> καὶ </a:t>
            </a:r>
            <a:r>
              <a:rPr lang="el-GR" dirty="0" err="1">
                <a:latin typeface="Palatino Linotype" panose="02040502050505030304" pitchFamily="18" charset="0"/>
                <a:cs typeface="Times New Roman" panose="02020603050405020304" pitchFamily="18" charset="0"/>
                <a:sym typeface="Wingdings" panose="05000000000000000000" pitchFamily="2" charset="2"/>
              </a:rPr>
              <a:t>Σιδονίους</a:t>
            </a:r>
            <a:r>
              <a:rPr lang="el-GR" dirty="0">
                <a:latin typeface="Palatino Linotype" panose="02040502050505030304" pitchFamily="18" charset="0"/>
                <a:cs typeface="Times New Roman" panose="02020603050405020304" pitchFamily="18" charset="0"/>
                <a:sym typeface="Wingdings" panose="05000000000000000000" pitchFamily="2" charset="2"/>
              </a:rPr>
              <a:t> καὶ </a:t>
            </a:r>
            <a:r>
              <a:rPr lang="el-GR" dirty="0" err="1">
                <a:latin typeface="Palatino Linotype" panose="02040502050505030304" pitchFamily="18" charset="0"/>
                <a:cs typeface="Times New Roman" panose="02020603050405020304" pitchFamily="18" charset="0"/>
                <a:sym typeface="Wingdings" panose="05000000000000000000" pitchFamily="2" charset="2"/>
              </a:rPr>
              <a:t>Ἐρεμβοὺς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 ο Μενέλαος επισκέπτεται την Αιθιοπία σε ένα ταξίδι του στη Βόρεια Αφρική.</a:t>
            </a:r>
          </a:p>
          <a:p>
            <a:pPr algn="just">
              <a:lnSpc>
                <a:spcPct val="17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Ησίοδος, </a:t>
            </a:r>
            <a:r>
              <a:rPr lang="el-GR" i="1" dirty="0">
                <a:latin typeface="Times New Roman" panose="02020603050405020304" pitchFamily="18" charset="0"/>
                <a:cs typeface="Times New Roman" panose="02020603050405020304" pitchFamily="18" charset="0"/>
                <a:sym typeface="Wingdings" panose="05000000000000000000" pitchFamily="2" charset="2"/>
              </a:rPr>
              <a:t>απόσπασμα</a:t>
            </a:r>
            <a:r>
              <a:rPr lang="el-GR" dirty="0">
                <a:latin typeface="Times New Roman" panose="02020603050405020304" pitchFamily="18" charset="0"/>
                <a:cs typeface="Times New Roman" panose="02020603050405020304" pitchFamily="18" charset="0"/>
                <a:sym typeface="Wingdings" panose="05000000000000000000" pitchFamily="2" charset="2"/>
              </a:rPr>
              <a:t>, 150.15-19: </a:t>
            </a:r>
            <a:r>
              <a:rPr lang="el-GR" dirty="0" err="1">
                <a:latin typeface="Palatino Linotype" panose="02040502050505030304" pitchFamily="18" charset="0"/>
                <a:cs typeface="Times New Roman" panose="02020603050405020304" pitchFamily="18" charset="0"/>
                <a:sym typeface="Wingdings" panose="05000000000000000000" pitchFamily="2" charset="2"/>
              </a:rPr>
              <a:t>Αἰθίοπάς</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Λίβυς</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ἰδὲ</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Σκύθας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ἱππημολγούς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Σκύθης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μὲν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γένεθ</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υἱὸς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ὑπερμενέος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Κρονίωνος</a:t>
            </a:r>
            <a:r>
              <a:rPr lang="el-GR" dirty="0">
                <a:latin typeface="Palatino Linotype" panose="02040502050505030304" pitchFamily="18" charset="0"/>
                <a:cs typeface="Times New Roman" panose="02020603050405020304" pitchFamily="18" charset="0"/>
                <a:sym typeface="Wingdings" panose="05000000000000000000" pitchFamily="2" charset="2"/>
              </a:rPr>
              <a:t>· Μέλανές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καὶ</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Αἰ</a:t>
            </a:r>
            <a:r>
              <a:rPr lang="el-GR" dirty="0">
                <a:latin typeface="Palatino Linotype" panose="02040502050505030304" pitchFamily="18" charset="0"/>
                <a:cs typeface="Times New Roman" panose="02020603050405020304" pitchFamily="18" charset="0"/>
                <a:sym typeface="Wingdings" panose="05000000000000000000" pitchFamily="2" charset="2"/>
              </a:rPr>
              <a:t>[θ]</a:t>
            </a:r>
            <a:r>
              <a:rPr lang="el-GR" dirty="0" err="1">
                <a:latin typeface="Palatino Linotype" panose="02040502050505030304" pitchFamily="18" charset="0"/>
                <a:cs typeface="Times New Roman" panose="02020603050405020304" pitchFamily="18" charset="0"/>
                <a:sym typeface="Wingdings" panose="05000000000000000000" pitchFamily="2" charset="2"/>
              </a:rPr>
              <a:t>ίοπες</a:t>
            </a:r>
            <a:r>
              <a:rPr lang="el-GR" dirty="0">
                <a:latin typeface="Palatino Linotype" panose="02040502050505030304" pitchFamily="18" charset="0"/>
                <a:cs typeface="Times New Roman" panose="02020603050405020304" pitchFamily="18" charset="0"/>
                <a:sym typeface="Wingdings" panose="05000000000000000000" pitchFamily="2" charset="2"/>
              </a:rPr>
              <a:t> μεγάθυμοι </a:t>
            </a:r>
            <a:r>
              <a:rPr lang="el-GR" dirty="0" err="1">
                <a:latin typeface="Palatino Linotype" panose="02040502050505030304" pitchFamily="18" charset="0"/>
                <a:cs typeface="Times New Roman" panose="02020603050405020304" pitchFamily="18" charset="0"/>
                <a:sym typeface="Wingdings" panose="05000000000000000000" pitchFamily="2" charset="2"/>
              </a:rPr>
              <a:t>ἠδὲ</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Κατου</a:t>
            </a:r>
            <a:r>
              <a:rPr lang="el-GR" dirty="0">
                <a:latin typeface="Palatino Linotype" panose="02040502050505030304" pitchFamily="18" charset="0"/>
                <a:cs typeface="Times New Roman" panose="02020603050405020304" pitchFamily="18" charset="0"/>
                <a:sym typeface="Wingdings" panose="05000000000000000000" pitchFamily="2" charset="2"/>
              </a:rPr>
              <a:t>]</a:t>
            </a:r>
            <a:r>
              <a:rPr lang="el-GR" dirty="0" err="1">
                <a:latin typeface="Palatino Linotype" panose="02040502050505030304" pitchFamily="18" charset="0"/>
                <a:cs typeface="Times New Roman" panose="02020603050405020304" pitchFamily="18" charset="0"/>
                <a:sym typeface="Wingdings" panose="05000000000000000000" pitchFamily="2" charset="2"/>
              </a:rPr>
              <a:t>δαῖοι</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καὶ</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Πυγμαῖ</a:t>
            </a:r>
            <a:r>
              <a:rPr lang="el-GR" dirty="0">
                <a:latin typeface="Palatino Linotype" panose="02040502050505030304" pitchFamily="18" charset="0"/>
                <a:cs typeface="Times New Roman" panose="02020603050405020304" pitchFamily="18" charset="0"/>
                <a:sym typeface="Wingdings" panose="05000000000000000000" pitchFamily="2" charset="2"/>
              </a:rPr>
              <a:t>[οι] </a:t>
            </a:r>
            <a:r>
              <a:rPr lang="el-GR" dirty="0" err="1">
                <a:latin typeface="Palatino Linotype" panose="02040502050505030304" pitchFamily="18" charset="0"/>
                <a:cs typeface="Times New Roman" panose="02020603050405020304" pitchFamily="18" charset="0"/>
                <a:sym typeface="Wingdings" panose="05000000000000000000" pitchFamily="2" charset="2"/>
              </a:rPr>
              <a:t>ἀμενηνοὶ</a:t>
            </a:r>
            <a:r>
              <a:rPr lang="el-GR" dirty="0">
                <a:latin typeface="Palatino Linotype" panose="02040502050505030304" pitchFamily="18" charset="0"/>
                <a:cs typeface="Times New Roman" panose="02020603050405020304" pitchFamily="18" charset="0"/>
                <a:sym typeface="Wingdings" panose="05000000000000000000" pitchFamily="2" charset="2"/>
              </a:rPr>
              <a:t> ..... ....]</a:t>
            </a:r>
            <a:r>
              <a:rPr lang="el-GR" dirty="0" err="1">
                <a:latin typeface="Palatino Linotype" panose="02040502050505030304" pitchFamily="18" charset="0"/>
                <a:cs typeface="Times New Roman" panose="02020603050405020304" pitchFamily="18" charset="0"/>
                <a:sym typeface="Wingdings" panose="05000000000000000000" pitchFamily="2" charset="2"/>
              </a:rPr>
              <a:t>κρείοντος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Ἐρικτύπου</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εἰσὶ</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γενέθλης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 όπου οι Αιθίοπες αναφέρονται μεταξύ άλλων λαών της Αφρικής.</a:t>
            </a:r>
          </a:p>
        </p:txBody>
      </p:sp>
      <p:sp>
        <p:nvSpPr>
          <p:cNvPr id="4" name="Τίτλος 1">
            <a:extLst>
              <a:ext uri="{FF2B5EF4-FFF2-40B4-BE49-F238E27FC236}">
                <a16:creationId xmlns:a16="http://schemas.microsoft.com/office/drawing/2014/main" xmlns="" id="{7AED50DC-8705-4813-9327-3ADB14A94D21}"/>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Αιθίοπες</a:t>
            </a:r>
          </a:p>
        </p:txBody>
      </p:sp>
    </p:spTree>
    <p:extLst>
      <p:ext uri="{BB962C8B-B14F-4D97-AF65-F5344CB8AC3E}">
        <p14:creationId xmlns:p14="http://schemas.microsoft.com/office/powerpoint/2010/main" val="18531394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B59753E-9999-4F63-9DAF-C1CAF5970212}"/>
              </a:ext>
            </a:extLst>
          </p:cNvPr>
          <p:cNvSpPr>
            <a:spLocks noGrp="1"/>
          </p:cNvSpPr>
          <p:nvPr>
            <p:ph idx="1"/>
          </p:nvPr>
        </p:nvSpPr>
        <p:spPr/>
        <p:txBody>
          <a:bodyPr>
            <a:normAutofit fontScale="92500"/>
          </a:bodyPr>
          <a:lstStyle/>
          <a:p>
            <a:pPr algn="just">
              <a:lnSpc>
                <a:spcPct val="17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ετυμολογία του ονόματος των </a:t>
            </a:r>
            <a:r>
              <a:rPr lang="el-GR" dirty="0" err="1">
                <a:latin typeface="Times New Roman" panose="02020603050405020304" pitchFamily="18" charset="0"/>
                <a:cs typeface="Times New Roman" panose="02020603050405020304" pitchFamily="18" charset="0"/>
                <a:sym typeface="Wingdings" panose="05000000000000000000" pitchFamily="2" charset="2"/>
              </a:rPr>
              <a:t>Αιθιόπων</a:t>
            </a:r>
            <a:r>
              <a:rPr lang="el-GR" dirty="0">
                <a:latin typeface="Times New Roman" panose="02020603050405020304" pitchFamily="18" charset="0"/>
                <a:cs typeface="Times New Roman" panose="02020603050405020304" pitchFamily="18" charset="0"/>
                <a:sym typeface="Wingdings" panose="05000000000000000000" pitchFamily="2" charset="2"/>
              </a:rPr>
              <a:t>  σκουρόχρωμο πρόσωπο  ετυμολογία η οποία χρησιμοποιείται ακόμα και στην περίπτωση που οι Αιθίοπες τοποθετούνται ανατολικά. </a:t>
            </a:r>
          </a:p>
          <a:p>
            <a:pPr algn="just">
              <a:lnSpc>
                <a:spcPct val="17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Ίσως, πριν την επαφή των Ελλήνων με τα ιστορικά πρόσωπα των </a:t>
            </a:r>
            <a:r>
              <a:rPr lang="el-GR" dirty="0" err="1">
                <a:latin typeface="Times New Roman" panose="02020603050405020304" pitchFamily="18" charset="0"/>
                <a:cs typeface="Times New Roman" panose="02020603050405020304" pitchFamily="18" charset="0"/>
              </a:rPr>
              <a:t>Αιθιόπων</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είχε, ήδη, δημιουργηθεί ο μύθος για τους Αιθίοπες. Μυθολογία και Ιστορία  συνδεδεμένες και όχι διαχωρισμός στην περίπτωση των </a:t>
            </a:r>
            <a:r>
              <a:rPr lang="el-GR" dirty="0" err="1">
                <a:latin typeface="Times New Roman" panose="02020603050405020304" pitchFamily="18" charset="0"/>
                <a:cs typeface="Times New Roman" panose="02020603050405020304" pitchFamily="18" charset="0"/>
                <a:sym typeface="Wingdings" panose="05000000000000000000" pitchFamily="2" charset="2"/>
              </a:rPr>
              <a:t>Αιθιόπων</a:t>
            </a:r>
            <a:r>
              <a:rPr lang="el-GR"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endParaRPr lang="el-GR" dirty="0"/>
          </a:p>
        </p:txBody>
      </p:sp>
      <p:sp>
        <p:nvSpPr>
          <p:cNvPr id="4" name="Τίτλος 1">
            <a:extLst>
              <a:ext uri="{FF2B5EF4-FFF2-40B4-BE49-F238E27FC236}">
                <a16:creationId xmlns:a16="http://schemas.microsoft.com/office/drawing/2014/main" xmlns="" id="{6EA922B7-F2D3-4B11-AB92-B0FE0404DEE3}"/>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Αιθίοπες</a:t>
            </a:r>
          </a:p>
        </p:txBody>
      </p:sp>
    </p:spTree>
    <p:extLst>
      <p:ext uri="{BB962C8B-B14F-4D97-AF65-F5344CB8AC3E}">
        <p14:creationId xmlns:p14="http://schemas.microsoft.com/office/powerpoint/2010/main" val="35345810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89AF3BA-CED1-4577-8083-7AFC99A6D228}"/>
              </a:ext>
            </a:extLst>
          </p:cNvPr>
          <p:cNvSpPr>
            <a:spLocks noGrp="1"/>
          </p:cNvSpPr>
          <p:nvPr>
            <p:ph idx="1"/>
          </p:nvPr>
        </p:nvSpPr>
        <p:spPr/>
        <p:txBody>
          <a:bodyPr>
            <a:normAutofit fontScale="850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πατρίδα των Αμαζόνων διέφερε από τον αρχαίο ελληνικό μύθο </a:t>
            </a:r>
            <a:r>
              <a:rPr lang="el-GR" dirty="0">
                <a:latin typeface="Times New Roman" panose="02020603050405020304" pitchFamily="18" charset="0"/>
                <a:cs typeface="Times New Roman" panose="02020603050405020304" pitchFamily="18" charset="0"/>
                <a:sym typeface="Wingdings" panose="05000000000000000000" pitchFamily="2" charset="2"/>
              </a:rPr>
              <a:t>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για παράδειγμα, σύμφωνα με τον </a:t>
            </a:r>
            <a:r>
              <a:rPr lang="el-GR" dirty="0" err="1">
                <a:latin typeface="Times New Roman" panose="02020603050405020304" pitchFamily="18" charset="0"/>
                <a:cs typeface="Times New Roman" panose="02020603050405020304" pitchFamily="18" charset="0"/>
                <a:sym typeface="Wingdings" panose="05000000000000000000" pitchFamily="2" charset="2"/>
              </a:rPr>
              <a:t>Πρόκλο</a:t>
            </a:r>
            <a:r>
              <a:rPr lang="el-GR" dirty="0">
                <a:latin typeface="Times New Roman" panose="02020603050405020304" pitchFamily="18" charset="0"/>
                <a:cs typeface="Times New Roman" panose="02020603050405020304" pitchFamily="18" charset="0"/>
                <a:sym typeface="Wingdings" panose="05000000000000000000" pitchFamily="2" charset="2"/>
              </a:rPr>
              <a:t>, η </a:t>
            </a:r>
            <a:r>
              <a:rPr lang="el-GR" dirty="0" err="1">
                <a:latin typeface="Times New Roman" panose="02020603050405020304" pitchFamily="18" charset="0"/>
                <a:cs typeface="Times New Roman" panose="02020603050405020304" pitchFamily="18" charset="0"/>
                <a:sym typeface="Wingdings" panose="05000000000000000000" pitchFamily="2" charset="2"/>
              </a:rPr>
              <a:t>Πενθεσίλεια</a:t>
            </a:r>
            <a:r>
              <a:rPr lang="el-GR" dirty="0">
                <a:latin typeface="Times New Roman" panose="02020603050405020304" pitchFamily="18" charset="0"/>
                <a:cs typeface="Times New Roman" panose="02020603050405020304" pitchFamily="18" charset="0"/>
                <a:sym typeface="Wingdings" panose="05000000000000000000" pitchFamily="2" charset="2"/>
              </a:rPr>
              <a:t> προέρχεται από τη Θράκη.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Είναι ευρεία η άποψη ότι η ελληνική σκέψη για τις Αμαζόνες εμπνεύστηκε από νομάδες Βορρά και Ανατολής.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Εάν αυτό αληθεύει  ο προ-</a:t>
            </a:r>
            <a:r>
              <a:rPr lang="en-US" dirty="0">
                <a:latin typeface="Times New Roman" panose="02020603050405020304" pitchFamily="18" charset="0"/>
                <a:cs typeface="Times New Roman" panose="02020603050405020304" pitchFamily="18" charset="0"/>
                <a:sym typeface="Wingdings" panose="05000000000000000000" pitchFamily="2" charset="2"/>
              </a:rPr>
              <a:t>O</a:t>
            </a:r>
            <a:r>
              <a:rPr lang="el-GR" dirty="0" err="1">
                <a:latin typeface="Times New Roman" panose="02020603050405020304" pitchFamily="18" charset="0"/>
                <a:cs typeface="Times New Roman" panose="02020603050405020304" pitchFamily="18" charset="0"/>
                <a:sym typeface="Wingdings" panose="05000000000000000000" pitchFamily="2" charset="2"/>
              </a:rPr>
              <a:t>μηρικός</a:t>
            </a:r>
            <a:r>
              <a:rPr lang="el-GR" dirty="0">
                <a:latin typeface="Times New Roman" panose="02020603050405020304" pitchFamily="18" charset="0"/>
                <a:cs typeface="Times New Roman" panose="02020603050405020304" pitchFamily="18" charset="0"/>
                <a:sym typeface="Wingdings" panose="05000000000000000000" pitchFamily="2" charset="2"/>
              </a:rPr>
              <a:t> μύθος για τις Αμαζόνες θα μπορούσε εύκολα να βασιστεί σε μια ανακριβή γνώση αυτών των περιοχών.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Ίσως, οι Αμαζόνες ήταν φανταστικά πρόσωπα, στα οποία οι ποιητές απέδωσαν πατρίδες, τόπους, δηλαδή, προέλευσης – καταγωγής  η παρουσία τους στην Τροία δεν πηγάζει στον ύστερο μύθο.</a:t>
            </a:r>
          </a:p>
        </p:txBody>
      </p:sp>
      <p:sp>
        <p:nvSpPr>
          <p:cNvPr id="7" name="Τίτλος 1">
            <a:extLst>
              <a:ext uri="{FF2B5EF4-FFF2-40B4-BE49-F238E27FC236}">
                <a16:creationId xmlns:a16="http://schemas.microsoft.com/office/drawing/2014/main" xmlns="" id="{A79471E4-1AC4-43B3-A8B3-9BA25C1AD16C}"/>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Αμαζόνες</a:t>
            </a:r>
          </a:p>
        </p:txBody>
      </p:sp>
    </p:spTree>
    <p:extLst>
      <p:ext uri="{BB962C8B-B14F-4D97-AF65-F5344CB8AC3E}">
        <p14:creationId xmlns:p14="http://schemas.microsoft.com/office/powerpoint/2010/main" val="31757934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FC2C466-0AB9-43C7-8218-B1D58E3E03DF}"/>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Αχιλλέας  </a:t>
            </a:r>
            <a:r>
              <a:rPr lang="el-GR" dirty="0" err="1">
                <a:latin typeface="Times New Roman" panose="02020603050405020304" pitchFamily="18" charset="0"/>
                <a:cs typeface="Times New Roman" panose="02020603050405020304" pitchFamily="18" charset="0"/>
                <a:sym typeface="Wingdings" panose="05000000000000000000" pitchFamily="2" charset="2"/>
              </a:rPr>
              <a:t>Λευκὴ</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err="1">
                <a:latin typeface="Times New Roman" panose="02020603050405020304" pitchFamily="18" charset="0"/>
                <a:cs typeface="Times New Roman" panose="02020603050405020304" pitchFamily="18" charset="0"/>
                <a:sym typeface="Wingdings" panose="05000000000000000000" pitchFamily="2" charset="2"/>
              </a:rPr>
              <a:t>νῆσος</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Αυτό το νησί έχει βασικό ρόλο στη γεωγραφική γνώση του Επικού Κύκλου  Ο Αχιλλέας λατρεύεται στην ιστορική εποχή στη βόρεια περιοχή της Μαύρης Θάλασσας, η οποία περιλαμβάνει ένα νησί που ονομάστηκε </a:t>
            </a:r>
            <a:r>
              <a:rPr lang="el-GR" dirty="0" err="1">
                <a:latin typeface="Times New Roman" panose="02020603050405020304" pitchFamily="18" charset="0"/>
                <a:cs typeface="Times New Roman" panose="02020603050405020304" pitchFamily="18" charset="0"/>
                <a:sym typeface="Wingdings" panose="05000000000000000000" pitchFamily="2" charset="2"/>
              </a:rPr>
              <a:t>Λευκὴ</a:t>
            </a:r>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Σήμερα, ονομάζεται </a:t>
            </a:r>
            <a:r>
              <a:rPr lang="el-GR" dirty="0" err="1">
                <a:latin typeface="Times New Roman" panose="02020603050405020304" pitchFamily="18" charset="0"/>
                <a:cs typeface="Times New Roman" panose="02020603050405020304" pitchFamily="18" charset="0"/>
                <a:sym typeface="Wingdings" panose="05000000000000000000" pitchFamily="2" charset="2"/>
              </a:rPr>
              <a:t>Φιδονήσι</a:t>
            </a:r>
            <a:r>
              <a:rPr lang="el-GR" dirty="0">
                <a:latin typeface="Times New Roman" panose="02020603050405020304" pitchFamily="18" charset="0"/>
                <a:cs typeface="Times New Roman" panose="02020603050405020304" pitchFamily="18" charset="0"/>
                <a:sym typeface="Wingdings" panose="05000000000000000000" pitchFamily="2" charset="2"/>
              </a:rPr>
              <a:t> ενώ στα </a:t>
            </a:r>
            <a:r>
              <a:rPr lang="el-GR" dirty="0" err="1">
                <a:latin typeface="Times New Roman" panose="02020603050405020304" pitchFamily="18" charset="0"/>
                <a:cs typeface="Times New Roman" panose="02020603050405020304" pitchFamily="18" charset="0"/>
                <a:sym typeface="Wingdings" panose="05000000000000000000" pitchFamily="2" charset="2"/>
              </a:rPr>
              <a:t>Ρώσικα</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rPr>
              <a:t>Zmeinyy</a:t>
            </a:r>
            <a:r>
              <a:rPr lang="el-GR"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lnSpc>
                <a:spcPct val="150000"/>
              </a:lnSpc>
              <a:buNone/>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2AF38A25-0985-43AF-A920-DE9332D56E9F}"/>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err="1">
                <a:solidFill>
                  <a:schemeClr val="bg2"/>
                </a:solidFill>
                <a:latin typeface="+mn-lt"/>
                <a:cs typeface="Times New Roman" panose="02020603050405020304" pitchFamily="18" charset="0"/>
              </a:rPr>
              <a:t>Αιθιοπίδα</a:t>
            </a:r>
            <a:endParaRPr lang="el-GR" sz="4799"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29657835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xmlns="" id="{98984E5A-0726-43C1-BFF7-5A941B4B8E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523" y="1776222"/>
            <a:ext cx="10055780" cy="4504566"/>
          </a:xfrm>
        </p:spPr>
      </p:pic>
      <p:sp>
        <p:nvSpPr>
          <p:cNvPr id="5" name="Τίτλος 1">
            <a:extLst>
              <a:ext uri="{FF2B5EF4-FFF2-40B4-BE49-F238E27FC236}">
                <a16:creationId xmlns:a16="http://schemas.microsoft.com/office/drawing/2014/main" xmlns="" id="{6257C286-0E59-4960-BD50-6F68F3236BEA}"/>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Χάρτης</a:t>
            </a:r>
          </a:p>
        </p:txBody>
      </p:sp>
    </p:spTree>
    <p:extLst>
      <p:ext uri="{BB962C8B-B14F-4D97-AF65-F5344CB8AC3E}">
        <p14:creationId xmlns:p14="http://schemas.microsoft.com/office/powerpoint/2010/main" val="769230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87E8418E-E05A-4514-90CC-EBBB740A0EA0}"/>
              </a:ext>
            </a:extLst>
          </p:cNvPr>
          <p:cNvSpPr>
            <a:spLocks noGrp="1"/>
          </p:cNvSpPr>
          <p:nvPr>
            <p:ph idx="1"/>
          </p:nvPr>
        </p:nvSpPr>
        <p:spPr/>
        <p:txBody>
          <a:bodyPr>
            <a:normAutofit fontScale="77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Οι </a:t>
            </a:r>
            <a:r>
              <a:rPr lang="el-GR" dirty="0" err="1">
                <a:latin typeface="Times New Roman" panose="02020603050405020304" pitchFamily="18" charset="0"/>
                <a:cs typeface="Times New Roman" panose="02020603050405020304" pitchFamily="18" charset="0"/>
              </a:rPr>
              <a:t>Μιλήσιοι</a:t>
            </a:r>
            <a:r>
              <a:rPr lang="el-GR" dirty="0">
                <a:latin typeface="Times New Roman" panose="02020603050405020304" pitchFamily="18" charset="0"/>
                <a:cs typeface="Times New Roman" panose="02020603050405020304" pitchFamily="18" charset="0"/>
              </a:rPr>
              <a:t> αποίκησαν τη Μαύρη Θάλασσα </a:t>
            </a:r>
            <a:r>
              <a:rPr lang="el-GR" dirty="0">
                <a:latin typeface="Times New Roman" panose="02020603050405020304" pitchFamily="18" charset="0"/>
                <a:cs typeface="Times New Roman" panose="02020603050405020304" pitchFamily="18" charset="0"/>
                <a:sym typeface="Wingdings" panose="05000000000000000000" pitchFamily="2" charset="2"/>
              </a:rPr>
              <a:t> κάποιοι μελετητές υποστηρίζουν ότι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απεικονίζει αποικισμό της Μαύρης Θάλασσας από τους </a:t>
            </a:r>
            <a:r>
              <a:rPr lang="el-GR" dirty="0" err="1">
                <a:latin typeface="Times New Roman" panose="02020603050405020304" pitchFamily="18" charset="0"/>
                <a:cs typeface="Times New Roman" panose="02020603050405020304" pitchFamily="18" charset="0"/>
                <a:sym typeface="Wingdings" panose="05000000000000000000" pitchFamily="2" charset="2"/>
              </a:rPr>
              <a:t>Μιλησίους</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 συνδέεται με τη Μίλητο</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sym typeface="Wingdings" panose="05000000000000000000" pitchFamily="2" charset="2"/>
              </a:rPr>
              <a:t> την πατρίδα του συγγραφέα της</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sym typeface="Wingdings" panose="05000000000000000000" pitchFamily="2" charset="2"/>
              </a:rPr>
              <a:t> Αρκτίνου (αβέβαιη η πατρότητα). Επειδή ο προαναφερθείς αποικισμός χρονολογείται στον 7</a:t>
            </a:r>
            <a:r>
              <a:rPr lang="el-GR" baseline="30000" dirty="0">
                <a:latin typeface="Times New Roman" panose="02020603050405020304" pitchFamily="18" charset="0"/>
                <a:cs typeface="Times New Roman" panose="02020603050405020304" pitchFamily="18" charset="0"/>
                <a:sym typeface="Wingdings" panose="05000000000000000000" pitchFamily="2" charset="2"/>
              </a:rPr>
              <a:t>ο</a:t>
            </a:r>
            <a:r>
              <a:rPr lang="el-GR" dirty="0">
                <a:latin typeface="Times New Roman" panose="02020603050405020304" pitchFamily="18" charset="0"/>
                <a:cs typeface="Times New Roman" panose="02020603050405020304" pitchFamily="18" charset="0"/>
                <a:sym typeface="Wingdings" panose="05000000000000000000" pitchFamily="2" charset="2"/>
              </a:rPr>
              <a:t> π.Χ. αιώνα  θεωρείται ότι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είναι μεταγενέστερη της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Ιλιάδας</a:t>
            </a:r>
            <a:r>
              <a:rPr lang="el-GR" dirty="0">
                <a:latin typeface="Times New Roman" panose="02020603050405020304" pitchFamily="18" charset="0"/>
                <a:cs typeface="Times New Roman" panose="02020603050405020304" pitchFamily="18" charset="0"/>
                <a:sym typeface="Wingdings" panose="05000000000000000000" pitchFamily="2" charset="2"/>
              </a:rPr>
              <a:t> (8</a:t>
            </a:r>
            <a:r>
              <a:rPr lang="el-GR" baseline="30000" dirty="0">
                <a:latin typeface="Times New Roman" panose="02020603050405020304" pitchFamily="18" charset="0"/>
                <a:cs typeface="Times New Roman" panose="02020603050405020304" pitchFamily="18" charset="0"/>
                <a:sym typeface="Wingdings" panose="05000000000000000000" pitchFamily="2" charset="2"/>
              </a:rPr>
              <a:t>ος</a:t>
            </a:r>
            <a:r>
              <a:rPr lang="el-GR" dirty="0">
                <a:latin typeface="Times New Roman" panose="02020603050405020304" pitchFamily="18" charset="0"/>
                <a:cs typeface="Times New Roman" panose="02020603050405020304" pitchFamily="18" charset="0"/>
                <a:sym typeface="Wingdings" panose="05000000000000000000" pitchFamily="2" charset="2"/>
              </a:rPr>
              <a:t> αιώνας)  ίσως, μια πτυχή της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Αιθιοπίδας</a:t>
            </a:r>
            <a:r>
              <a:rPr lang="el-GR" dirty="0">
                <a:latin typeface="Times New Roman" panose="02020603050405020304" pitchFamily="18" charset="0"/>
                <a:cs typeface="Times New Roman" panose="02020603050405020304" pitchFamily="18" charset="0"/>
                <a:sym typeface="Wingdings" panose="05000000000000000000" pitchFamily="2" charset="2"/>
              </a:rPr>
              <a:t>, η μετά θάνατον ζωή, δηλαδή, του Αχιλλέα  εφευρέθηκε μπορούσε να εφευρεθεί μόνο μετά από αυτό το διάστημα  8</a:t>
            </a:r>
            <a:r>
              <a:rPr lang="el-GR" baseline="30000" dirty="0">
                <a:latin typeface="Times New Roman" panose="02020603050405020304" pitchFamily="18" charset="0"/>
                <a:cs typeface="Times New Roman" panose="02020603050405020304" pitchFamily="18" charset="0"/>
                <a:sym typeface="Wingdings" panose="05000000000000000000" pitchFamily="2" charset="2"/>
              </a:rPr>
              <a:t>ο</a:t>
            </a:r>
            <a:r>
              <a:rPr lang="el-GR" dirty="0">
                <a:latin typeface="Times New Roman" panose="02020603050405020304" pitchFamily="18" charset="0"/>
                <a:cs typeface="Times New Roman" panose="02020603050405020304" pitchFamily="18" charset="0"/>
                <a:sym typeface="Wingdings" panose="05000000000000000000" pitchFamily="2" charset="2"/>
              </a:rPr>
              <a:t> αιώνα.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Δυσκολία στην αποδοχή της παραπάνω άποψης  οι μελετητές που την πρεσβεύουν δεν αναφέρουν τη σχέση μεταξύ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Αιθιοπίδας</a:t>
            </a:r>
            <a:r>
              <a:rPr lang="el-GR" dirty="0">
                <a:latin typeface="Times New Roman" panose="02020603050405020304" pitchFamily="18" charset="0"/>
                <a:cs typeface="Times New Roman" panose="02020603050405020304" pitchFamily="18" charset="0"/>
                <a:sym typeface="Wingdings" panose="05000000000000000000" pitchFamily="2" charset="2"/>
              </a:rPr>
              <a:t> – αποικισμού των </a:t>
            </a:r>
            <a:r>
              <a:rPr lang="el-GR" dirty="0" err="1">
                <a:latin typeface="Times New Roman" panose="02020603050405020304" pitchFamily="18" charset="0"/>
                <a:cs typeface="Times New Roman" panose="02020603050405020304" pitchFamily="18" charset="0"/>
                <a:sym typeface="Wingdings" panose="05000000000000000000" pitchFamily="2" charset="2"/>
              </a:rPr>
              <a:t>Μιλησίων</a:t>
            </a:r>
            <a:r>
              <a:rPr lang="el-GR" dirty="0">
                <a:latin typeface="Times New Roman" panose="02020603050405020304" pitchFamily="18" charset="0"/>
                <a:cs typeface="Times New Roman" panose="02020603050405020304" pitchFamily="18" charset="0"/>
                <a:sym typeface="Wingdings" panose="05000000000000000000" pitchFamily="2" charset="2"/>
              </a:rPr>
              <a:t> στη Μαύρη Θάλασσα – Λατρείας του Αχιλλέα στη Μαύρη Θάλασσα.</a:t>
            </a:r>
          </a:p>
          <a:p>
            <a:pPr algn="just">
              <a:lnSpc>
                <a:spcPct val="150000"/>
              </a:lnSpc>
            </a:pP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59C24403-ACC0-4835-A42E-F90D19E7A72B}"/>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Χρονολόγηση αποικισμού </a:t>
            </a:r>
            <a:r>
              <a:rPr lang="el-GR" sz="4799" dirty="0" err="1">
                <a:solidFill>
                  <a:schemeClr val="bg2"/>
                </a:solidFill>
                <a:latin typeface="+mn-lt"/>
                <a:cs typeface="Times New Roman" panose="02020603050405020304" pitchFamily="18" charset="0"/>
              </a:rPr>
              <a:t>Μιλησίων</a:t>
            </a:r>
            <a:endParaRPr lang="el-GR" sz="4799"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10637958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478E4D5-D62D-4011-9CB9-135EFDA28BF7}"/>
              </a:ext>
            </a:extLst>
          </p:cNvPr>
          <p:cNvSpPr>
            <a:spLocks noGrp="1"/>
          </p:cNvSpPr>
          <p:nvPr>
            <p:ph idx="1"/>
          </p:nvPr>
        </p:nvSpPr>
        <p:spPr>
          <a:xfrm>
            <a:off x="1096994" y="1846146"/>
            <a:ext cx="10055781" cy="4712865"/>
          </a:xfrm>
        </p:spPr>
        <p:txBody>
          <a:bodyPr>
            <a:normAutofit fontScale="70000" lnSpcReduction="20000"/>
          </a:bodyPr>
          <a:lstStyle/>
          <a:p>
            <a:pPr algn="just">
              <a:lnSpc>
                <a:spcPct val="170000"/>
              </a:lnSpc>
              <a:buFont typeface="Wingdings" panose="05000000000000000000" pitchFamily="2" charset="2"/>
              <a:buChar char="Ø"/>
            </a:pPr>
            <a:r>
              <a:rPr lang="el-GR" dirty="0"/>
              <a:t> </a:t>
            </a:r>
            <a:r>
              <a:rPr lang="el-GR" b="1" dirty="0">
                <a:solidFill>
                  <a:schemeClr val="accent3">
                    <a:lumMod val="75000"/>
                  </a:schemeClr>
                </a:solidFill>
                <a:latin typeface="Times New Roman" panose="02020603050405020304" pitchFamily="18" charset="0"/>
                <a:cs typeface="Times New Roman" panose="02020603050405020304" pitchFamily="18" charset="0"/>
              </a:rPr>
              <a:t>Ευσέβιος</a:t>
            </a:r>
            <a:r>
              <a:rPr lang="el-GR" dirty="0">
                <a:latin typeface="Times New Roman" panose="02020603050405020304" pitchFamily="18" charset="0"/>
                <a:cs typeface="Times New Roman" panose="02020603050405020304" pitchFamily="18" charset="0"/>
              </a:rPr>
              <a:t>: χρονολογεί τον προγενέστερο αποικισμό στη Μαύρη Θάλασσα στον 8</a:t>
            </a:r>
            <a:r>
              <a:rPr lang="el-GR" baseline="30000" dirty="0">
                <a:latin typeface="Times New Roman" panose="02020603050405020304" pitchFamily="18" charset="0"/>
                <a:cs typeface="Times New Roman" panose="02020603050405020304" pitchFamily="18" charset="0"/>
              </a:rPr>
              <a:t>ο</a:t>
            </a:r>
            <a:r>
              <a:rPr lang="el-GR" dirty="0">
                <a:latin typeface="Times New Roman" panose="02020603050405020304" pitchFamily="18" charset="0"/>
                <a:cs typeface="Times New Roman" panose="02020603050405020304" pitchFamily="18" charset="0"/>
              </a:rPr>
              <a:t> αιώνα, αλλά αρχαιολογικές ενδείξεις τοποθετούν τον αποικισμό στο β΄ μισό του 7</a:t>
            </a:r>
            <a:r>
              <a:rPr lang="el-GR" baseline="30000" dirty="0">
                <a:latin typeface="Times New Roman" panose="02020603050405020304" pitchFamily="18" charset="0"/>
                <a:cs typeface="Times New Roman" panose="02020603050405020304" pitchFamily="18" charset="0"/>
              </a:rPr>
              <a:t>ου</a:t>
            </a:r>
            <a:r>
              <a:rPr lang="el-GR" dirty="0">
                <a:latin typeface="Times New Roman" panose="02020603050405020304" pitchFamily="18" charset="0"/>
                <a:cs typeface="Times New Roman" panose="02020603050405020304" pitchFamily="18" charset="0"/>
              </a:rPr>
              <a:t> προχριστιανικού αιώνα.</a:t>
            </a:r>
          </a:p>
          <a:p>
            <a:pPr algn="just">
              <a:lnSpc>
                <a:spcPct val="17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Τα προγενέστερα επικά ποιήματα απηχούν μια γνώση της Μαύρης Θάλασσας:</a:t>
            </a:r>
          </a:p>
          <a:p>
            <a:pPr marL="457063" indent="-457063" algn="just">
              <a:lnSpc>
                <a:spcPct val="170000"/>
              </a:lnSpc>
              <a:buFont typeface="+mj-lt"/>
              <a:buAutoNum type="arabicPeriod"/>
            </a:pPr>
            <a:r>
              <a:rPr lang="el-GR" i="1" dirty="0">
                <a:latin typeface="Times New Roman" panose="02020603050405020304" pitchFamily="18" charset="0"/>
                <a:cs typeface="Times New Roman" panose="02020603050405020304" pitchFamily="18" charset="0"/>
              </a:rPr>
              <a:t>Θεογονία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απαριθμεί ποτάμια από την περιοχή, συμπεριλαμβανομένου του Δούναβη (</a:t>
            </a:r>
            <a:r>
              <a:rPr lang="el-GR" dirty="0" err="1">
                <a:latin typeface="Palatino Linotype" panose="02040502050505030304" pitchFamily="18" charset="0"/>
                <a:cs typeface="Times New Roman" panose="02020603050405020304" pitchFamily="18" charset="0"/>
                <a:sym typeface="Wingdings" panose="05000000000000000000" pitchFamily="2" charset="2"/>
              </a:rPr>
              <a:t>Ἴστρος</a:t>
            </a:r>
            <a:r>
              <a:rPr lang="el-GR" dirty="0">
                <a:latin typeface="Times New Roman" panose="02020603050405020304" pitchFamily="18" charset="0"/>
                <a:cs typeface="Times New Roman" panose="02020603050405020304" pitchFamily="18" charset="0"/>
                <a:sym typeface="Wingdings" panose="05000000000000000000" pitchFamily="2" charset="2"/>
              </a:rPr>
              <a:t>) (337-345: </a:t>
            </a:r>
            <a:r>
              <a:rPr lang="el-GR" dirty="0" err="1">
                <a:latin typeface="Palatino Linotype" panose="02040502050505030304" pitchFamily="18" charset="0"/>
                <a:cs typeface="Times New Roman" panose="02020603050405020304" pitchFamily="18" charset="0"/>
                <a:sym typeface="Wingdings" panose="05000000000000000000" pitchFamily="2" charset="2"/>
              </a:rPr>
              <a:t>Τηθὺς</a:t>
            </a:r>
            <a:r>
              <a:rPr lang="el-GR" dirty="0">
                <a:latin typeface="Palatino Linotype" panose="02040502050505030304" pitchFamily="18" charset="0"/>
                <a:cs typeface="Times New Roman" panose="02020603050405020304" pitchFamily="18" charset="0"/>
                <a:sym typeface="Wingdings" panose="05000000000000000000" pitchFamily="2" charset="2"/>
              </a:rPr>
              <a:t> δ᾽ </a:t>
            </a:r>
            <a:r>
              <a:rPr lang="el-GR" dirty="0" err="1">
                <a:latin typeface="Palatino Linotype" panose="02040502050505030304" pitchFamily="18" charset="0"/>
                <a:cs typeface="Times New Roman" panose="02020603050405020304" pitchFamily="18" charset="0"/>
                <a:sym typeface="Wingdings" panose="05000000000000000000" pitchFamily="2" charset="2"/>
              </a:rPr>
              <a:t>Ὠκεανῷ</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ποταμοὺς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τέκε</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δινήεντας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Νεῖλόν</a:t>
            </a:r>
            <a:r>
              <a:rPr lang="el-GR" dirty="0">
                <a:latin typeface="Palatino Linotype" panose="02040502050505030304" pitchFamily="18" charset="0"/>
                <a:cs typeface="Times New Roman" panose="02020603050405020304" pitchFamily="18" charset="0"/>
                <a:sym typeface="Wingdings" panose="05000000000000000000" pitchFamily="2" charset="2"/>
              </a:rPr>
              <a:t> τ᾽ </a:t>
            </a:r>
            <a:r>
              <a:rPr lang="el-GR" dirty="0" err="1">
                <a:latin typeface="Palatino Linotype" panose="02040502050505030304" pitchFamily="18" charset="0"/>
                <a:cs typeface="Times New Roman" panose="02020603050405020304" pitchFamily="18" charset="0"/>
                <a:sym typeface="Wingdings" panose="05000000000000000000" pitchFamily="2" charset="2"/>
              </a:rPr>
              <a:t>Ἀλφειόν</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καὶ</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Ἠριδανὸν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βαθυδίνην</a:t>
            </a:r>
            <a:r>
              <a:rPr lang="el-GR" dirty="0">
                <a:latin typeface="Palatino Linotype" panose="02040502050505030304" pitchFamily="18" charset="0"/>
                <a:cs typeface="Times New Roman" panose="02020603050405020304" pitchFamily="18" charset="0"/>
                <a:sym typeface="Wingdings" panose="05000000000000000000" pitchFamily="2" charset="2"/>
              </a:rPr>
              <a:t>, Στρυμόνα Μαίανδρόν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καὶ</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b="1" dirty="0" err="1">
                <a:solidFill>
                  <a:srgbClr val="FF0000"/>
                </a:solidFill>
                <a:latin typeface="Palatino Linotype" panose="02040502050505030304" pitchFamily="18" charset="0"/>
                <a:cs typeface="Times New Roman" panose="02020603050405020304" pitchFamily="18" charset="0"/>
                <a:sym typeface="Wingdings" panose="05000000000000000000" pitchFamily="2" charset="2"/>
              </a:rPr>
              <a:t>Ἴστρον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καλλιρέεθρον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Φᾶσίν</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Ῥῆσόν</a:t>
            </a:r>
            <a:r>
              <a:rPr lang="el-GR" dirty="0">
                <a:latin typeface="Palatino Linotype" panose="02040502050505030304" pitchFamily="18" charset="0"/>
                <a:cs typeface="Times New Roman" panose="02020603050405020304" pitchFamily="18" charset="0"/>
                <a:sym typeface="Wingdings" panose="05000000000000000000" pitchFamily="2" charset="2"/>
              </a:rPr>
              <a:t> τ᾽ </a:t>
            </a:r>
            <a:r>
              <a:rPr lang="el-GR" dirty="0" err="1">
                <a:latin typeface="Palatino Linotype" panose="02040502050505030304" pitchFamily="18" charset="0"/>
                <a:cs typeface="Times New Roman" panose="02020603050405020304" pitchFamily="18" charset="0"/>
                <a:sym typeface="Wingdings" panose="05000000000000000000" pitchFamily="2" charset="2"/>
              </a:rPr>
              <a:t>Ἀχελῷόν</a:t>
            </a:r>
            <a:r>
              <a:rPr lang="el-GR" dirty="0">
                <a:latin typeface="Palatino Linotype" panose="02040502050505030304" pitchFamily="18" charset="0"/>
                <a:cs typeface="Times New Roman" panose="02020603050405020304" pitchFamily="18" charset="0"/>
                <a:sym typeface="Wingdings" panose="05000000000000000000" pitchFamily="2" charset="2"/>
              </a:rPr>
              <a:t> τ᾽ </a:t>
            </a:r>
            <a:r>
              <a:rPr lang="el-GR" dirty="0" err="1">
                <a:latin typeface="Palatino Linotype" panose="02040502050505030304" pitchFamily="18" charset="0"/>
                <a:cs typeface="Times New Roman" panose="02020603050405020304" pitchFamily="18" charset="0"/>
                <a:sym typeface="Wingdings" panose="05000000000000000000" pitchFamily="2" charset="2"/>
              </a:rPr>
              <a:t>ἀργυροδίνην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Νέσσόν</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Ῥοδίον</a:t>
            </a:r>
            <a:r>
              <a:rPr lang="el-GR" dirty="0">
                <a:latin typeface="Palatino Linotype" panose="02040502050505030304" pitchFamily="18" charset="0"/>
                <a:cs typeface="Times New Roman" panose="02020603050405020304" pitchFamily="18" charset="0"/>
                <a:sym typeface="Wingdings" panose="05000000000000000000" pitchFamily="2" charset="2"/>
              </a:rPr>
              <a:t> θ᾽ </a:t>
            </a:r>
            <a:r>
              <a:rPr lang="el-GR" dirty="0" err="1">
                <a:latin typeface="Palatino Linotype" panose="02040502050505030304" pitchFamily="18" charset="0"/>
                <a:cs typeface="Times New Roman" panose="02020603050405020304" pitchFamily="18" charset="0"/>
                <a:sym typeface="Wingdings" panose="05000000000000000000" pitchFamily="2" charset="2"/>
              </a:rPr>
              <a:t>Ἁλιάκμονά</a:t>
            </a:r>
            <a:r>
              <a:rPr lang="el-GR" dirty="0">
                <a:latin typeface="Palatino Linotype" panose="02040502050505030304" pitchFamily="18" charset="0"/>
                <a:cs typeface="Times New Roman" panose="02020603050405020304" pitchFamily="18" charset="0"/>
                <a:sym typeface="Wingdings" panose="05000000000000000000" pitchFamily="2" charset="2"/>
              </a:rPr>
              <a:t> θ᾽ </a:t>
            </a:r>
            <a:r>
              <a:rPr lang="el-GR" dirty="0" err="1">
                <a:latin typeface="Palatino Linotype" panose="02040502050505030304" pitchFamily="18" charset="0"/>
                <a:cs typeface="Times New Roman" panose="02020603050405020304" pitchFamily="18" charset="0"/>
                <a:sym typeface="Wingdings" panose="05000000000000000000" pitchFamily="2" charset="2"/>
              </a:rPr>
              <a:t>Ἑπτάπορόν</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Γρήνικόν</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καὶ</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Αἴσηπον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θεῖόν</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Σιμοῦντα</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Πηνειόν</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καὶ</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Ἕρμον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ἐυρρείτην</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Κάικον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Σαγγάριόν</a:t>
            </a:r>
            <a:r>
              <a:rPr lang="el-GR" dirty="0">
                <a:latin typeface="Palatino Linotype" panose="02040502050505030304" pitchFamily="18" charset="0"/>
                <a:cs typeface="Times New Roman" panose="02020603050405020304" pitchFamily="18" charset="0"/>
                <a:sym typeface="Wingdings" panose="05000000000000000000" pitchFamily="2" charset="2"/>
              </a:rPr>
              <a:t> τε μέγαν </a:t>
            </a:r>
            <a:r>
              <a:rPr lang="el-GR" dirty="0" err="1">
                <a:latin typeface="Palatino Linotype" panose="02040502050505030304" pitchFamily="18" charset="0"/>
                <a:cs typeface="Times New Roman" panose="02020603050405020304" pitchFamily="18" charset="0"/>
                <a:sym typeface="Wingdings" panose="05000000000000000000" pitchFamily="2" charset="2"/>
              </a:rPr>
              <a:t>Λάδωνά</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Παρθένιόν</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Εὔηνόν</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καὶ</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Ἀλδῆσκον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θεῖόν</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Σκάμανδρον</a:t>
            </a:r>
            <a:r>
              <a:rPr lang="el-GR" dirty="0">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4" name="Τίτλος 1">
            <a:extLst>
              <a:ext uri="{FF2B5EF4-FFF2-40B4-BE49-F238E27FC236}">
                <a16:creationId xmlns:a16="http://schemas.microsoft.com/office/drawing/2014/main" xmlns="" id="{6C887293-3DAF-455D-BEBF-ED23FA516215}"/>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Χρονολόγηση αποικισμού </a:t>
            </a:r>
            <a:r>
              <a:rPr lang="el-GR" sz="4799" dirty="0" err="1">
                <a:solidFill>
                  <a:schemeClr val="bg2"/>
                </a:solidFill>
                <a:latin typeface="+mn-lt"/>
                <a:cs typeface="Times New Roman" panose="02020603050405020304" pitchFamily="18" charset="0"/>
              </a:rPr>
              <a:t>Μιλησίων</a:t>
            </a:r>
            <a:endParaRPr lang="el-GR" sz="4799"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32445538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D185B85-57B8-44D7-9959-20233A3990B5}"/>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Ίστρος ονομαζόταν το τελευταίο κομμάτι του Δούναβη.</a:t>
            </a:r>
          </a:p>
          <a:p>
            <a:pPr marL="0" indent="0" algn="just">
              <a:lnSpc>
                <a:spcPct val="150000"/>
              </a:lnSpc>
              <a:buNone/>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 name="Τίτλος 1">
            <a:extLst>
              <a:ext uri="{FF2B5EF4-FFF2-40B4-BE49-F238E27FC236}">
                <a16:creationId xmlns:a16="http://schemas.microsoft.com/office/drawing/2014/main" xmlns="" id="{3F054C28-0411-4406-8731-E07164D01CD8}"/>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err="1">
                <a:solidFill>
                  <a:schemeClr val="bg2"/>
                </a:solidFill>
                <a:latin typeface="+mn-lt"/>
                <a:cs typeface="Times New Roman" panose="02020603050405020304" pitchFamily="18" charset="0"/>
              </a:rPr>
              <a:t>Ἴστρος</a:t>
            </a:r>
            <a:endParaRPr lang="el-GR" sz="4799" dirty="0">
              <a:solidFill>
                <a:schemeClr val="bg2"/>
              </a:solidFill>
              <a:latin typeface="+mn-lt"/>
              <a:cs typeface="Times New Roman" panose="02020603050405020304" pitchFamily="18" charset="0"/>
            </a:endParaRPr>
          </a:p>
        </p:txBody>
      </p:sp>
      <p:pic>
        <p:nvPicPr>
          <p:cNvPr id="7" name="Εικόνα 6">
            <a:extLst>
              <a:ext uri="{FF2B5EF4-FFF2-40B4-BE49-F238E27FC236}">
                <a16:creationId xmlns:a16="http://schemas.microsoft.com/office/drawing/2014/main" xmlns="" id="{F34F4158-A3FB-4097-A7A1-0C6CEFD01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719" y="2373010"/>
            <a:ext cx="7925386" cy="3849080"/>
          </a:xfrm>
          <a:prstGeom prst="rect">
            <a:avLst/>
          </a:prstGeom>
        </p:spPr>
      </p:pic>
    </p:spTree>
    <p:extLst>
      <p:ext uri="{BB962C8B-B14F-4D97-AF65-F5344CB8AC3E}">
        <p14:creationId xmlns:p14="http://schemas.microsoft.com/office/powerpoint/2010/main" val="24782745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5C7C907-DB05-4836-8875-B93CD677D0D7}"/>
              </a:ext>
            </a:extLst>
          </p:cNvPr>
          <p:cNvSpPr>
            <a:spLocks noGrp="1"/>
          </p:cNvSpPr>
          <p:nvPr>
            <p:ph idx="1"/>
          </p:nvPr>
        </p:nvSpPr>
        <p:spPr/>
        <p:txBody>
          <a:bodyPr>
            <a:normAutofit fontScale="92500"/>
          </a:bodyPr>
          <a:lstStyle/>
          <a:p>
            <a:pPr marL="457063" indent="-457063" algn="just">
              <a:lnSpc>
                <a:spcPct val="150000"/>
              </a:lnSpc>
              <a:buFont typeface="+mj-lt"/>
              <a:buAutoNum type="arabicPeriod" startAt="2"/>
            </a:pP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παρατίθενται Τρωικοί σύμμαχοι από την ανατολική ακτή της Μαύρης Θάλασσας (2.851-857: </a:t>
            </a:r>
            <a:r>
              <a:rPr lang="el-GR" dirty="0" err="1">
                <a:solidFill>
                  <a:srgbClr val="FF0000"/>
                </a:solidFill>
                <a:latin typeface="Palatino Linotype" panose="02040502050505030304" pitchFamily="18" charset="0"/>
                <a:cs typeface="Times New Roman" panose="02020603050405020304" pitchFamily="18" charset="0"/>
                <a:sym typeface="Wingdings" panose="05000000000000000000" pitchFamily="2" charset="2"/>
              </a:rPr>
              <a:t>Παφλαγόνων</a:t>
            </a:r>
            <a:r>
              <a:rPr lang="el-GR" dirty="0">
                <a:latin typeface="Palatino Linotype" panose="02040502050505030304" pitchFamily="18" charset="0"/>
                <a:cs typeface="Times New Roman" panose="02020603050405020304" pitchFamily="18" charset="0"/>
                <a:sym typeface="Wingdings" panose="05000000000000000000" pitchFamily="2" charset="2"/>
              </a:rPr>
              <a:t> δ᾽ </a:t>
            </a:r>
            <a:r>
              <a:rPr lang="el-GR" dirty="0" err="1">
                <a:latin typeface="Palatino Linotype" panose="02040502050505030304" pitchFamily="18" charset="0"/>
                <a:cs typeface="Times New Roman" panose="02020603050405020304" pitchFamily="18" charset="0"/>
                <a:sym typeface="Wingdings" panose="05000000000000000000" pitchFamily="2" charset="2"/>
              </a:rPr>
              <a:t>ἡγεῖτο</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Πυλαιμένεος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λάσιον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κῆρ</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ἐξ</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Ἐνετῶν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ὅθεν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ἡμιόνων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γένος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ἀγροτεράων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οἵ</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ῥα</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solidFill>
                  <a:srgbClr val="FF0000"/>
                </a:solidFill>
                <a:latin typeface="Palatino Linotype" panose="02040502050505030304" pitchFamily="18" charset="0"/>
                <a:cs typeface="Times New Roman" panose="02020603050405020304" pitchFamily="18" charset="0"/>
                <a:sym typeface="Wingdings" panose="05000000000000000000" pitchFamily="2" charset="2"/>
              </a:rPr>
              <a:t>Κύτωρον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ἔχον</a:t>
            </a:r>
            <a:r>
              <a:rPr lang="el-GR" dirty="0">
                <a:latin typeface="Palatino Linotype" panose="02040502050505030304" pitchFamily="18" charset="0"/>
                <a:cs typeface="Times New Roman" panose="02020603050405020304" pitchFamily="18" charset="0"/>
                <a:sym typeface="Wingdings" panose="05000000000000000000" pitchFamily="2" charset="2"/>
              </a:rPr>
              <a:t> καὶ </a:t>
            </a:r>
            <a:r>
              <a:rPr lang="el-GR" dirty="0" err="1">
                <a:latin typeface="Palatino Linotype" panose="02040502050505030304" pitchFamily="18" charset="0"/>
                <a:cs typeface="Times New Roman" panose="02020603050405020304" pitchFamily="18" charset="0"/>
                <a:sym typeface="Wingdings" panose="05000000000000000000" pitchFamily="2" charset="2"/>
              </a:rPr>
              <a:t>Σήσαμον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ἀμφενέμοντο</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ἀμφί</a:t>
            </a:r>
            <a:r>
              <a:rPr lang="el-GR" dirty="0">
                <a:latin typeface="Palatino Linotype" panose="02040502050505030304" pitchFamily="18" charset="0"/>
                <a:cs typeface="Times New Roman" panose="02020603050405020304" pitchFamily="18" charset="0"/>
                <a:sym typeface="Wingdings" panose="05000000000000000000" pitchFamily="2" charset="2"/>
              </a:rPr>
              <a:t> τε </a:t>
            </a:r>
            <a:r>
              <a:rPr lang="el-GR" dirty="0" err="1">
                <a:latin typeface="Palatino Linotype" panose="02040502050505030304" pitchFamily="18" charset="0"/>
                <a:cs typeface="Times New Roman" panose="02020603050405020304" pitchFamily="18" charset="0"/>
                <a:sym typeface="Wingdings" panose="05000000000000000000" pitchFamily="2" charset="2"/>
              </a:rPr>
              <a:t>Παρθένιον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ποταμὸν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κλυτὰ</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δώματ</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ἔναιον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solidFill>
                  <a:srgbClr val="FF0000"/>
                </a:solidFill>
                <a:latin typeface="Palatino Linotype" panose="02040502050505030304" pitchFamily="18" charset="0"/>
                <a:cs typeface="Times New Roman" panose="02020603050405020304" pitchFamily="18" charset="0"/>
                <a:sym typeface="Wingdings" panose="05000000000000000000" pitchFamily="2" charset="2"/>
              </a:rPr>
              <a:t>Κρῶμνάν</a:t>
            </a:r>
            <a:r>
              <a:rPr lang="el-GR" dirty="0">
                <a:latin typeface="Palatino Linotype" panose="02040502050505030304" pitchFamily="18" charset="0"/>
                <a:cs typeface="Times New Roman" panose="02020603050405020304" pitchFamily="18" charset="0"/>
                <a:sym typeface="Wingdings" panose="05000000000000000000" pitchFamily="2" charset="2"/>
              </a:rPr>
              <a:t> τ᾽ </a:t>
            </a:r>
            <a:r>
              <a:rPr lang="el-GR" dirty="0" err="1">
                <a:latin typeface="Palatino Linotype" panose="02040502050505030304" pitchFamily="18" charset="0"/>
                <a:cs typeface="Times New Roman" panose="02020603050405020304" pitchFamily="18" charset="0"/>
                <a:sym typeface="Wingdings" panose="05000000000000000000" pitchFamily="2" charset="2"/>
              </a:rPr>
              <a:t>Αἰγιαλόν</a:t>
            </a:r>
            <a:r>
              <a:rPr lang="el-GR" dirty="0">
                <a:latin typeface="Palatino Linotype" panose="02040502050505030304" pitchFamily="18" charset="0"/>
                <a:cs typeface="Times New Roman" panose="02020603050405020304" pitchFamily="18" charset="0"/>
                <a:sym typeface="Wingdings" panose="05000000000000000000" pitchFamily="2" charset="2"/>
              </a:rPr>
              <a:t> τε καὶ </a:t>
            </a:r>
            <a:r>
              <a:rPr lang="el-GR" dirty="0" err="1">
                <a:latin typeface="Palatino Linotype" panose="02040502050505030304" pitchFamily="18" charset="0"/>
                <a:cs typeface="Times New Roman" panose="02020603050405020304" pitchFamily="18" charset="0"/>
                <a:sym typeface="Wingdings" panose="05000000000000000000" pitchFamily="2" charset="2"/>
              </a:rPr>
              <a:t>ὑψηλοὺς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solidFill>
                  <a:srgbClr val="FF0000"/>
                </a:solidFill>
                <a:latin typeface="Palatino Linotype" panose="02040502050505030304" pitchFamily="18" charset="0"/>
                <a:cs typeface="Times New Roman" panose="02020603050405020304" pitchFamily="18" charset="0"/>
                <a:sym typeface="Wingdings" panose="05000000000000000000" pitchFamily="2" charset="2"/>
              </a:rPr>
              <a:t>Ἐρυθίνους</a:t>
            </a:r>
            <a:r>
              <a:rPr lang="el-GR" dirty="0">
                <a:latin typeface="Palatino Linotype" panose="02040502050505030304" pitchFamily="18" charset="0"/>
                <a:cs typeface="Times New Roman" panose="02020603050405020304" pitchFamily="18" charset="0"/>
                <a:sym typeface="Wingdings" panose="05000000000000000000" pitchFamily="2" charset="2"/>
              </a:rPr>
              <a:t>. Τους </a:t>
            </a:r>
            <a:r>
              <a:rPr lang="el-GR" dirty="0" err="1">
                <a:latin typeface="Palatino Linotype" panose="02040502050505030304" pitchFamily="18" charset="0"/>
                <a:cs typeface="Times New Roman" panose="02020603050405020304" pitchFamily="18" charset="0"/>
                <a:sym typeface="Wingdings" panose="05000000000000000000" pitchFamily="2" charset="2"/>
              </a:rPr>
              <a:t>Αλιζώνας</a:t>
            </a:r>
            <a:r>
              <a:rPr lang="el-GR" dirty="0">
                <a:latin typeface="Palatino Linotype" panose="02040502050505030304" pitchFamily="18" charset="0"/>
                <a:cs typeface="Times New Roman" panose="02020603050405020304" pitchFamily="18" charset="0"/>
                <a:sym typeface="Wingdings" panose="05000000000000000000" pitchFamily="2" charset="2"/>
              </a:rPr>
              <a:t> έφεραν οι </a:t>
            </a:r>
            <a:r>
              <a:rPr lang="el-GR" dirty="0" err="1">
                <a:latin typeface="Palatino Linotype" panose="02040502050505030304" pitchFamily="18" charset="0"/>
                <a:cs typeface="Times New Roman" panose="02020603050405020304" pitchFamily="18" charset="0"/>
                <a:sym typeface="Wingdings" panose="05000000000000000000" pitchFamily="2" charset="2"/>
              </a:rPr>
              <a:t>Επίστροφος</a:t>
            </a:r>
            <a:r>
              <a:rPr lang="el-GR" dirty="0">
                <a:latin typeface="Palatino Linotype" panose="02040502050505030304" pitchFamily="18" charset="0"/>
                <a:cs typeface="Times New Roman" panose="02020603050405020304" pitchFamily="18" charset="0"/>
                <a:sym typeface="Wingdings" panose="05000000000000000000" pitchFamily="2" charset="2"/>
              </a:rPr>
              <a:t> και </a:t>
            </a:r>
            <a:r>
              <a:rPr lang="el-GR" dirty="0" err="1">
                <a:latin typeface="Palatino Linotype" panose="02040502050505030304" pitchFamily="18" charset="0"/>
                <a:cs typeface="Times New Roman" panose="02020603050405020304" pitchFamily="18" charset="0"/>
                <a:sym typeface="Wingdings" panose="05000000000000000000" pitchFamily="2" charset="2"/>
              </a:rPr>
              <a:t>Οδίος</a:t>
            </a:r>
            <a:r>
              <a:rPr lang="el-GR" dirty="0">
                <a:latin typeface="Palatino Linotype" panose="02040502050505030304" pitchFamily="18" charset="0"/>
                <a:cs typeface="Times New Roman" panose="02020603050405020304" pitchFamily="18" charset="0"/>
                <a:sym typeface="Wingdings" panose="05000000000000000000" pitchFamily="2" charset="2"/>
              </a:rPr>
              <a:t>, όθεν μακράν ο άργυρος γεννάται, στην </a:t>
            </a:r>
            <a:r>
              <a:rPr lang="el-GR" dirty="0" err="1">
                <a:latin typeface="Palatino Linotype" panose="02040502050505030304" pitchFamily="18" charset="0"/>
                <a:cs typeface="Times New Roman" panose="02020603050405020304" pitchFamily="18" charset="0"/>
                <a:sym typeface="Wingdings" panose="05000000000000000000" pitchFamily="2" charset="2"/>
              </a:rPr>
              <a:t>Αλύβην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Αὐτὰρ</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Ἁλιζώνων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Ὀδίος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καὶ</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Ἐπίστροφος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ἦρχον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ηλόθεν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ἐξ</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Ἀλύβης</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ὅθεν</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ἀργύρου</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ἐστὶ</a:t>
            </a:r>
            <a:r>
              <a:rPr lang="el-GR" dirty="0">
                <a:latin typeface="Palatino Linotype" panose="02040502050505030304" pitchFamily="18" charset="0"/>
                <a:cs typeface="Times New Roman" panose="02020603050405020304" pitchFamily="18" charset="0"/>
                <a:sym typeface="Wingdings" panose="05000000000000000000" pitchFamily="2" charset="2"/>
              </a:rPr>
              <a:t> </a:t>
            </a:r>
            <a:r>
              <a:rPr lang="el-GR" dirty="0" err="1">
                <a:latin typeface="Palatino Linotype" panose="02040502050505030304" pitchFamily="18" charset="0"/>
                <a:cs typeface="Times New Roman" panose="02020603050405020304" pitchFamily="18" charset="0"/>
                <a:sym typeface="Wingdings" panose="05000000000000000000" pitchFamily="2" charset="2"/>
              </a:rPr>
              <a:t>γενέθλ</a:t>
            </a:r>
            <a:r>
              <a:rPr lang="el-GR" dirty="0" err="1">
                <a:latin typeface="Times New Roman" panose="02020603050405020304" pitchFamily="18" charset="0"/>
                <a:cs typeface="Times New Roman" panose="02020603050405020304" pitchFamily="18" charset="0"/>
                <a:sym typeface="Wingdings" panose="05000000000000000000" pitchFamily="2" charset="2"/>
              </a:rPr>
              <a:t>η</a:t>
            </a:r>
            <a:r>
              <a:rPr lang="el-GR"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400694B1-4857-436E-B7B4-83F503472B9F}"/>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Χρονολόγηση αποικισμού </a:t>
            </a:r>
            <a:r>
              <a:rPr lang="el-GR" sz="4799" dirty="0" err="1">
                <a:solidFill>
                  <a:schemeClr val="bg2"/>
                </a:solidFill>
                <a:latin typeface="+mn-lt"/>
                <a:cs typeface="Times New Roman" panose="02020603050405020304" pitchFamily="18" charset="0"/>
              </a:rPr>
              <a:t>Μιλησίων</a:t>
            </a:r>
            <a:endParaRPr lang="el-GR" sz="4799"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32219720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2B61666-BD58-45F8-8B8C-802C7EF9F3CF}"/>
              </a:ext>
            </a:extLst>
          </p:cNvPr>
          <p:cNvSpPr>
            <a:spLocks noGrp="1"/>
          </p:cNvSpPr>
          <p:nvPr>
            <p:ph type="title"/>
          </p:nvPr>
        </p:nvSpPr>
        <p:spPr/>
        <p:txBody>
          <a:bodyPr/>
          <a:lstStyle/>
          <a:p>
            <a:pPr algn="ctr"/>
            <a:r>
              <a:rPr lang="el-GR" dirty="0">
                <a:solidFill>
                  <a:schemeClr val="bg2"/>
                </a:solidFill>
              </a:rPr>
              <a:t>Μίμνερμος 2.1-10</a:t>
            </a:r>
          </a:p>
        </p:txBody>
      </p:sp>
      <p:sp>
        <p:nvSpPr>
          <p:cNvPr id="3" name="Θέση περιεχομένου 2">
            <a:extLst>
              <a:ext uri="{FF2B5EF4-FFF2-40B4-BE49-F238E27FC236}">
                <a16:creationId xmlns:a16="http://schemas.microsoft.com/office/drawing/2014/main" xmlns="" id="{BBA4D888-5DC0-446B-B9D6-5797F7055891}"/>
              </a:ext>
            </a:extLst>
          </p:cNvPr>
          <p:cNvSpPr>
            <a:spLocks noGrp="1"/>
          </p:cNvSpPr>
          <p:nvPr>
            <p:ph sz="half" idx="1"/>
          </p:nvPr>
        </p:nvSpPr>
        <p:spPr/>
        <p:txBody>
          <a:bodyPr>
            <a:normAutofit/>
          </a:bodyPr>
          <a:lstStyle/>
          <a:p>
            <a:pPr marL="0" indent="0" algn="ctr">
              <a:lnSpc>
                <a:spcPct val="170000"/>
              </a:lnSpc>
              <a:buNone/>
            </a:pPr>
            <a:r>
              <a:rPr lang="el-GR" sz="1400" dirty="0" err="1">
                <a:highlight>
                  <a:srgbClr val="00FF00"/>
                </a:highlight>
                <a:latin typeface="Palatino Linotype" panose="02040502050505030304" pitchFamily="18" charset="0"/>
              </a:rPr>
              <a:t>ἡμεῖς</a:t>
            </a:r>
            <a:r>
              <a:rPr lang="el-GR" sz="1400" dirty="0">
                <a:highlight>
                  <a:srgbClr val="00FF00"/>
                </a:highlight>
                <a:latin typeface="Palatino Linotype" panose="02040502050505030304" pitchFamily="18" charset="0"/>
              </a:rPr>
              <a:t> δ᾽, </a:t>
            </a:r>
            <a:r>
              <a:rPr lang="el-GR" sz="1400" dirty="0" err="1">
                <a:highlight>
                  <a:srgbClr val="00FF00"/>
                </a:highlight>
                <a:latin typeface="Palatino Linotype" panose="02040502050505030304" pitchFamily="18" charset="0"/>
              </a:rPr>
              <a:t>οἷά</a:t>
            </a:r>
            <a:r>
              <a:rPr lang="el-GR" sz="1400" dirty="0">
                <a:highlight>
                  <a:srgbClr val="00FF00"/>
                </a:highlight>
                <a:latin typeface="Palatino Linotype" panose="02040502050505030304" pitchFamily="18" charset="0"/>
              </a:rPr>
              <a:t> τε φύλλα φύει </a:t>
            </a:r>
            <a:r>
              <a:rPr lang="el-GR" sz="1400" dirty="0" err="1">
                <a:highlight>
                  <a:srgbClr val="00FF00"/>
                </a:highlight>
                <a:latin typeface="Palatino Linotype" panose="02040502050505030304" pitchFamily="18" charset="0"/>
              </a:rPr>
              <a:t>πολυάνθεμος</a:t>
            </a:r>
            <a:r>
              <a:rPr lang="el-GR" sz="1400" dirty="0">
                <a:highlight>
                  <a:srgbClr val="00FF00"/>
                </a:highlight>
                <a:latin typeface="Palatino Linotype" panose="02040502050505030304" pitchFamily="18" charset="0"/>
              </a:rPr>
              <a:t> </a:t>
            </a:r>
            <a:r>
              <a:rPr lang="el-GR" sz="1400" dirty="0" err="1">
                <a:highlight>
                  <a:srgbClr val="00FF00"/>
                </a:highlight>
                <a:latin typeface="Palatino Linotype" panose="02040502050505030304" pitchFamily="18" charset="0"/>
              </a:rPr>
              <a:t>ὥρη</a:t>
            </a:r>
            <a:r>
              <a:rPr lang="el-GR" sz="1400" dirty="0">
                <a:latin typeface="Palatino Linotype" panose="02040502050505030304" pitchFamily="18" charset="0"/>
              </a:rPr>
              <a:t/>
            </a:r>
            <a:br>
              <a:rPr lang="el-GR" sz="1400" dirty="0">
                <a:latin typeface="Palatino Linotype" panose="02040502050505030304" pitchFamily="18" charset="0"/>
              </a:rPr>
            </a:br>
            <a:r>
              <a:rPr lang="el-GR" sz="1400" dirty="0" err="1">
                <a:latin typeface="Palatino Linotype" panose="02040502050505030304" pitchFamily="18" charset="0"/>
              </a:rPr>
              <a:t>ἔαρος</a:t>
            </a:r>
            <a:r>
              <a:rPr lang="el-GR" sz="1400" dirty="0">
                <a:latin typeface="Palatino Linotype" panose="02040502050505030304" pitchFamily="18" charset="0"/>
              </a:rPr>
              <a:t>, </a:t>
            </a:r>
            <a:r>
              <a:rPr lang="el-GR" sz="1400" dirty="0" err="1">
                <a:latin typeface="Palatino Linotype" panose="02040502050505030304" pitchFamily="18" charset="0"/>
              </a:rPr>
              <a:t>ὅτ</a:t>
            </a:r>
            <a:r>
              <a:rPr lang="el-GR" sz="1400" dirty="0">
                <a:latin typeface="Palatino Linotype" panose="02040502050505030304" pitchFamily="18" charset="0"/>
              </a:rPr>
              <a:t>᾽ </a:t>
            </a:r>
            <a:r>
              <a:rPr lang="el-GR" sz="1400" dirty="0" err="1">
                <a:latin typeface="Palatino Linotype" panose="02040502050505030304" pitchFamily="18" charset="0"/>
              </a:rPr>
              <a:t>αἶψ</a:t>
            </a:r>
            <a:r>
              <a:rPr lang="el-GR" sz="1400" dirty="0">
                <a:latin typeface="Palatino Linotype" panose="02040502050505030304" pitchFamily="18" charset="0"/>
              </a:rPr>
              <a:t>᾽ </a:t>
            </a:r>
            <a:r>
              <a:rPr lang="el-GR" sz="1400" dirty="0" err="1">
                <a:latin typeface="Palatino Linotype" panose="02040502050505030304" pitchFamily="18" charset="0"/>
              </a:rPr>
              <a:t>αὐγῇς</a:t>
            </a:r>
            <a:r>
              <a:rPr lang="el-GR" sz="1400" dirty="0">
                <a:latin typeface="Palatino Linotype" panose="02040502050505030304" pitchFamily="18" charset="0"/>
              </a:rPr>
              <a:t> </a:t>
            </a:r>
            <a:r>
              <a:rPr lang="el-GR" sz="1400" dirty="0" err="1">
                <a:latin typeface="Palatino Linotype" panose="02040502050505030304" pitchFamily="18" charset="0"/>
              </a:rPr>
              <a:t>αὔξεται</a:t>
            </a:r>
            <a:r>
              <a:rPr lang="el-GR" sz="1400" dirty="0">
                <a:latin typeface="Palatino Linotype" panose="02040502050505030304" pitchFamily="18" charset="0"/>
              </a:rPr>
              <a:t> </a:t>
            </a:r>
            <a:r>
              <a:rPr lang="el-GR" sz="1400" dirty="0" err="1">
                <a:latin typeface="Palatino Linotype" panose="02040502050505030304" pitchFamily="18" charset="0"/>
              </a:rPr>
              <a:t>ἠελίου</a:t>
            </a:r>
            <a:r>
              <a:rPr lang="el-GR" sz="1400" dirty="0">
                <a:latin typeface="Palatino Linotype" panose="02040502050505030304" pitchFamily="18" charset="0"/>
              </a:rPr>
              <a:t>,</a:t>
            </a:r>
            <a:br>
              <a:rPr lang="el-GR" sz="1400" dirty="0">
                <a:latin typeface="Palatino Linotype" panose="02040502050505030304" pitchFamily="18" charset="0"/>
              </a:rPr>
            </a:br>
            <a:r>
              <a:rPr lang="el-GR" sz="1400" dirty="0" err="1">
                <a:latin typeface="Palatino Linotype" panose="02040502050505030304" pitchFamily="18" charset="0"/>
              </a:rPr>
              <a:t>τοῖς</a:t>
            </a:r>
            <a:r>
              <a:rPr lang="el-GR" sz="1400" dirty="0">
                <a:latin typeface="Palatino Linotype" panose="02040502050505030304" pitchFamily="18" charset="0"/>
              </a:rPr>
              <a:t> </a:t>
            </a:r>
            <a:r>
              <a:rPr lang="el-GR" sz="1400" dirty="0" err="1">
                <a:latin typeface="Palatino Linotype" panose="02040502050505030304" pitchFamily="18" charset="0"/>
              </a:rPr>
              <a:t>ἴκελοι</a:t>
            </a:r>
            <a:r>
              <a:rPr lang="el-GR" sz="1400" dirty="0">
                <a:latin typeface="Palatino Linotype" panose="02040502050505030304" pitchFamily="18" charset="0"/>
              </a:rPr>
              <a:t> </a:t>
            </a:r>
            <a:r>
              <a:rPr lang="el-GR" sz="1400" dirty="0" err="1">
                <a:latin typeface="Palatino Linotype" panose="02040502050505030304" pitchFamily="18" charset="0"/>
              </a:rPr>
              <a:t>πήχυιον</a:t>
            </a:r>
            <a:r>
              <a:rPr lang="el-GR" sz="1400" dirty="0">
                <a:latin typeface="Palatino Linotype" panose="02040502050505030304" pitchFamily="18" charset="0"/>
              </a:rPr>
              <a:t> </a:t>
            </a:r>
            <a:r>
              <a:rPr lang="el-GR" sz="1400" dirty="0" err="1">
                <a:latin typeface="Palatino Linotype" panose="02040502050505030304" pitchFamily="18" charset="0"/>
              </a:rPr>
              <a:t>ἐπὶ</a:t>
            </a:r>
            <a:r>
              <a:rPr lang="el-GR" sz="1400" dirty="0">
                <a:latin typeface="Palatino Linotype" panose="02040502050505030304" pitchFamily="18" charset="0"/>
              </a:rPr>
              <a:t> </a:t>
            </a:r>
            <a:r>
              <a:rPr lang="el-GR" sz="1400" dirty="0" err="1">
                <a:latin typeface="Palatino Linotype" panose="02040502050505030304" pitchFamily="18" charset="0"/>
              </a:rPr>
              <a:t>χρόνον</a:t>
            </a:r>
            <a:r>
              <a:rPr lang="el-GR" sz="1400" dirty="0">
                <a:latin typeface="Palatino Linotype" panose="02040502050505030304" pitchFamily="18" charset="0"/>
              </a:rPr>
              <a:t> </a:t>
            </a:r>
            <a:r>
              <a:rPr lang="el-GR" sz="1400" dirty="0" err="1">
                <a:latin typeface="Palatino Linotype" panose="02040502050505030304" pitchFamily="18" charset="0"/>
              </a:rPr>
              <a:t>ἄνθεσιν</a:t>
            </a:r>
            <a:r>
              <a:rPr lang="el-GR" sz="1400" dirty="0">
                <a:latin typeface="Palatino Linotype" panose="02040502050505030304" pitchFamily="18" charset="0"/>
              </a:rPr>
              <a:t> </a:t>
            </a:r>
            <a:r>
              <a:rPr lang="el-GR" sz="1400" dirty="0" err="1">
                <a:latin typeface="Palatino Linotype" panose="02040502050505030304" pitchFamily="18" charset="0"/>
              </a:rPr>
              <a:t>ἥβης</a:t>
            </a:r>
            <a:r>
              <a:rPr lang="el-GR" sz="1400" dirty="0">
                <a:latin typeface="Palatino Linotype" panose="02040502050505030304" pitchFamily="18" charset="0"/>
              </a:rPr>
              <a:t/>
            </a:r>
            <a:br>
              <a:rPr lang="el-GR" sz="1400" dirty="0">
                <a:latin typeface="Palatino Linotype" panose="02040502050505030304" pitchFamily="18" charset="0"/>
              </a:rPr>
            </a:br>
            <a:r>
              <a:rPr lang="el-GR" sz="1400" dirty="0" err="1">
                <a:latin typeface="Palatino Linotype" panose="02040502050505030304" pitchFamily="18" charset="0"/>
              </a:rPr>
              <a:t>τερπόμεθα</a:t>
            </a:r>
            <a:r>
              <a:rPr lang="el-GR" sz="1400" dirty="0">
                <a:latin typeface="Palatino Linotype" panose="02040502050505030304" pitchFamily="18" charset="0"/>
              </a:rPr>
              <a:t>, </a:t>
            </a:r>
            <a:r>
              <a:rPr lang="el-GR" sz="1400" dirty="0" err="1">
                <a:latin typeface="Palatino Linotype" panose="02040502050505030304" pitchFamily="18" charset="0"/>
              </a:rPr>
              <a:t>πρὸς</a:t>
            </a:r>
            <a:r>
              <a:rPr lang="el-GR" sz="1400" dirty="0">
                <a:latin typeface="Palatino Linotype" panose="02040502050505030304" pitchFamily="18" charset="0"/>
              </a:rPr>
              <a:t> </a:t>
            </a:r>
            <a:r>
              <a:rPr lang="el-GR" sz="1400" dirty="0" err="1">
                <a:latin typeface="Palatino Linotype" panose="02040502050505030304" pitchFamily="18" charset="0"/>
              </a:rPr>
              <a:t>θεῶν</a:t>
            </a:r>
            <a:r>
              <a:rPr lang="el-GR" sz="1400" dirty="0">
                <a:latin typeface="Palatino Linotype" panose="02040502050505030304" pitchFamily="18" charset="0"/>
              </a:rPr>
              <a:t> </a:t>
            </a:r>
            <a:r>
              <a:rPr lang="el-GR" sz="1400" dirty="0" err="1">
                <a:latin typeface="Palatino Linotype" panose="02040502050505030304" pitchFamily="18" charset="0"/>
              </a:rPr>
              <a:t>εἰδότες</a:t>
            </a:r>
            <a:r>
              <a:rPr lang="el-GR" sz="1400" dirty="0">
                <a:latin typeface="Palatino Linotype" panose="02040502050505030304" pitchFamily="18" charset="0"/>
              </a:rPr>
              <a:t> </a:t>
            </a:r>
            <a:r>
              <a:rPr lang="el-GR" sz="1400" dirty="0" err="1">
                <a:latin typeface="Palatino Linotype" panose="02040502050505030304" pitchFamily="18" charset="0"/>
              </a:rPr>
              <a:t>οὔτε</a:t>
            </a:r>
            <a:r>
              <a:rPr lang="el-GR" sz="1400" dirty="0">
                <a:latin typeface="Palatino Linotype" panose="02040502050505030304" pitchFamily="18" charset="0"/>
              </a:rPr>
              <a:t> </a:t>
            </a:r>
            <a:r>
              <a:rPr lang="el-GR" sz="1400" dirty="0" err="1">
                <a:latin typeface="Palatino Linotype" panose="02040502050505030304" pitchFamily="18" charset="0"/>
              </a:rPr>
              <a:t>κακὸν</a:t>
            </a:r>
            <a:r>
              <a:rPr lang="el-GR" sz="1400" dirty="0">
                <a:latin typeface="Palatino Linotype" panose="02040502050505030304" pitchFamily="18" charset="0"/>
              </a:rPr>
              <a:t/>
            </a:r>
            <a:br>
              <a:rPr lang="el-GR" sz="1400" dirty="0">
                <a:latin typeface="Palatino Linotype" panose="02040502050505030304" pitchFamily="18" charset="0"/>
              </a:rPr>
            </a:br>
            <a:r>
              <a:rPr lang="el-GR" sz="1400" dirty="0">
                <a:latin typeface="Palatino Linotype" panose="02040502050505030304" pitchFamily="18" charset="0"/>
              </a:rPr>
              <a:t>5 </a:t>
            </a:r>
            <a:r>
              <a:rPr lang="el-GR" sz="1400" dirty="0" err="1">
                <a:latin typeface="Palatino Linotype" panose="02040502050505030304" pitchFamily="18" charset="0"/>
              </a:rPr>
              <a:t>οὔτ</a:t>
            </a:r>
            <a:r>
              <a:rPr lang="el-GR" sz="1400" dirty="0">
                <a:latin typeface="Palatino Linotype" panose="02040502050505030304" pitchFamily="18" charset="0"/>
              </a:rPr>
              <a:t>᾽ </a:t>
            </a:r>
            <a:r>
              <a:rPr lang="el-GR" sz="1400" dirty="0" err="1">
                <a:latin typeface="Palatino Linotype" panose="02040502050505030304" pitchFamily="18" charset="0"/>
              </a:rPr>
              <a:t>ἀγαθόν</a:t>
            </a:r>
            <a:r>
              <a:rPr lang="el-GR" sz="1400" dirty="0">
                <a:highlight>
                  <a:srgbClr val="800080"/>
                </a:highlight>
                <a:latin typeface="Palatino Linotype" panose="02040502050505030304" pitchFamily="18" charset="0"/>
              </a:rPr>
              <a:t>· </a:t>
            </a:r>
            <a:r>
              <a:rPr lang="el-GR" sz="1400" dirty="0" err="1">
                <a:highlight>
                  <a:srgbClr val="800080"/>
                </a:highlight>
                <a:latin typeface="Palatino Linotype" panose="02040502050505030304" pitchFamily="18" charset="0"/>
              </a:rPr>
              <a:t>Κῆρες</a:t>
            </a:r>
            <a:r>
              <a:rPr lang="el-GR" sz="1400" dirty="0">
                <a:highlight>
                  <a:srgbClr val="800080"/>
                </a:highlight>
                <a:latin typeface="Palatino Linotype" panose="02040502050505030304" pitchFamily="18" charset="0"/>
              </a:rPr>
              <a:t> </a:t>
            </a:r>
            <a:r>
              <a:rPr lang="el-GR" sz="1400" dirty="0" err="1">
                <a:highlight>
                  <a:srgbClr val="800080"/>
                </a:highlight>
                <a:latin typeface="Palatino Linotype" panose="02040502050505030304" pitchFamily="18" charset="0"/>
              </a:rPr>
              <a:t>δὲ</a:t>
            </a:r>
            <a:r>
              <a:rPr lang="el-GR" sz="1400" dirty="0">
                <a:highlight>
                  <a:srgbClr val="800080"/>
                </a:highlight>
                <a:latin typeface="Palatino Linotype" panose="02040502050505030304" pitchFamily="18" charset="0"/>
              </a:rPr>
              <a:t> </a:t>
            </a:r>
            <a:r>
              <a:rPr lang="el-GR" sz="1400" dirty="0" err="1">
                <a:highlight>
                  <a:srgbClr val="800080"/>
                </a:highlight>
                <a:latin typeface="Palatino Linotype" panose="02040502050505030304" pitchFamily="18" charset="0"/>
              </a:rPr>
              <a:t>παρεστήκασι</a:t>
            </a:r>
            <a:r>
              <a:rPr lang="el-GR" sz="1400" dirty="0">
                <a:highlight>
                  <a:srgbClr val="800080"/>
                </a:highlight>
                <a:latin typeface="Palatino Linotype" panose="02040502050505030304" pitchFamily="18" charset="0"/>
              </a:rPr>
              <a:t> </a:t>
            </a:r>
            <a:r>
              <a:rPr lang="el-GR" sz="1400" dirty="0" err="1">
                <a:highlight>
                  <a:srgbClr val="800080"/>
                </a:highlight>
                <a:latin typeface="Palatino Linotype" panose="02040502050505030304" pitchFamily="18" charset="0"/>
              </a:rPr>
              <a:t>μέλαιναι</a:t>
            </a:r>
            <a:r>
              <a:rPr lang="el-GR" sz="1400" dirty="0">
                <a:highlight>
                  <a:srgbClr val="800080"/>
                </a:highlight>
                <a:latin typeface="Palatino Linotype" panose="02040502050505030304" pitchFamily="18" charset="0"/>
              </a:rPr>
              <a:t>,</a:t>
            </a:r>
            <a:br>
              <a:rPr lang="el-GR" sz="1400" dirty="0">
                <a:highlight>
                  <a:srgbClr val="800080"/>
                </a:highlight>
                <a:latin typeface="Palatino Linotype" panose="02040502050505030304" pitchFamily="18" charset="0"/>
              </a:rPr>
            </a:br>
            <a:r>
              <a:rPr lang="el-GR" sz="1400" dirty="0">
                <a:highlight>
                  <a:srgbClr val="800080"/>
                </a:highlight>
                <a:latin typeface="Palatino Linotype" panose="02040502050505030304" pitchFamily="18" charset="0"/>
              </a:rPr>
              <a:t>ἡ </a:t>
            </a:r>
            <a:r>
              <a:rPr lang="el-GR" sz="1400" dirty="0" err="1">
                <a:highlight>
                  <a:srgbClr val="800080"/>
                </a:highlight>
                <a:latin typeface="Palatino Linotype" panose="02040502050505030304" pitchFamily="18" charset="0"/>
              </a:rPr>
              <a:t>μὲν</a:t>
            </a:r>
            <a:r>
              <a:rPr lang="el-GR" sz="1400" dirty="0">
                <a:highlight>
                  <a:srgbClr val="800080"/>
                </a:highlight>
                <a:latin typeface="Palatino Linotype" panose="02040502050505030304" pitchFamily="18" charset="0"/>
              </a:rPr>
              <a:t> </a:t>
            </a:r>
            <a:r>
              <a:rPr lang="el-GR" sz="1400" dirty="0" err="1">
                <a:highlight>
                  <a:srgbClr val="800080"/>
                </a:highlight>
                <a:latin typeface="Palatino Linotype" panose="02040502050505030304" pitchFamily="18" charset="0"/>
              </a:rPr>
              <a:t>ἔχουσα</a:t>
            </a:r>
            <a:r>
              <a:rPr lang="el-GR" sz="1400" dirty="0">
                <a:highlight>
                  <a:srgbClr val="800080"/>
                </a:highlight>
                <a:latin typeface="Palatino Linotype" panose="02040502050505030304" pitchFamily="18" charset="0"/>
              </a:rPr>
              <a:t> τέλος </a:t>
            </a:r>
            <a:r>
              <a:rPr lang="el-GR" sz="1400" dirty="0" err="1">
                <a:highlight>
                  <a:srgbClr val="800080"/>
                </a:highlight>
                <a:latin typeface="Palatino Linotype" panose="02040502050505030304" pitchFamily="18" charset="0"/>
              </a:rPr>
              <a:t>γήραος</a:t>
            </a:r>
            <a:r>
              <a:rPr lang="el-GR" sz="1400" dirty="0">
                <a:highlight>
                  <a:srgbClr val="800080"/>
                </a:highlight>
                <a:latin typeface="Palatino Linotype" panose="02040502050505030304" pitchFamily="18" charset="0"/>
              </a:rPr>
              <a:t> </a:t>
            </a:r>
            <a:r>
              <a:rPr lang="el-GR" sz="1400" dirty="0" err="1">
                <a:highlight>
                  <a:srgbClr val="800080"/>
                </a:highlight>
                <a:latin typeface="Palatino Linotype" panose="02040502050505030304" pitchFamily="18" charset="0"/>
              </a:rPr>
              <a:t>ἀργαλέου</a:t>
            </a:r>
            <a:r>
              <a:rPr lang="el-GR" sz="1400" dirty="0">
                <a:highlight>
                  <a:srgbClr val="800080"/>
                </a:highlight>
                <a:latin typeface="Palatino Linotype" panose="02040502050505030304" pitchFamily="18" charset="0"/>
              </a:rPr>
              <a:t>,</a:t>
            </a:r>
            <a:br>
              <a:rPr lang="el-GR" sz="1400" dirty="0">
                <a:highlight>
                  <a:srgbClr val="800080"/>
                </a:highlight>
                <a:latin typeface="Palatino Linotype" panose="02040502050505030304" pitchFamily="18" charset="0"/>
              </a:rPr>
            </a:br>
            <a:r>
              <a:rPr lang="el-GR" sz="1400" dirty="0">
                <a:highlight>
                  <a:srgbClr val="800080"/>
                </a:highlight>
                <a:latin typeface="Palatino Linotype" panose="02040502050505030304" pitchFamily="18" charset="0"/>
              </a:rPr>
              <a:t>ἡ δ᾽ </a:t>
            </a:r>
            <a:r>
              <a:rPr lang="el-GR" sz="1400" dirty="0" err="1">
                <a:highlight>
                  <a:srgbClr val="800080"/>
                </a:highlight>
                <a:latin typeface="Palatino Linotype" panose="02040502050505030304" pitchFamily="18" charset="0"/>
              </a:rPr>
              <a:t>ἑτέρη</a:t>
            </a:r>
            <a:r>
              <a:rPr lang="el-GR" sz="1400" dirty="0">
                <a:highlight>
                  <a:srgbClr val="800080"/>
                </a:highlight>
                <a:latin typeface="Palatino Linotype" panose="02040502050505030304" pitchFamily="18" charset="0"/>
              </a:rPr>
              <a:t> </a:t>
            </a:r>
            <a:r>
              <a:rPr lang="el-GR" sz="1400" dirty="0" err="1">
                <a:highlight>
                  <a:srgbClr val="800080"/>
                </a:highlight>
                <a:latin typeface="Palatino Linotype" panose="02040502050505030304" pitchFamily="18" charset="0"/>
              </a:rPr>
              <a:t>θανάτοιο</a:t>
            </a:r>
            <a:r>
              <a:rPr lang="el-GR" sz="1400" dirty="0">
                <a:highlight>
                  <a:srgbClr val="800080"/>
                </a:highlight>
                <a:latin typeface="Palatino Linotype" panose="02040502050505030304" pitchFamily="18" charset="0"/>
              </a:rPr>
              <a:t>·</a:t>
            </a:r>
            <a:r>
              <a:rPr lang="el-GR" sz="1400" dirty="0">
                <a:latin typeface="Palatino Linotype" panose="02040502050505030304" pitchFamily="18" charset="0"/>
              </a:rPr>
              <a:t> </a:t>
            </a:r>
            <a:r>
              <a:rPr lang="el-GR" sz="1400" dirty="0" err="1">
                <a:latin typeface="Palatino Linotype" panose="02040502050505030304" pitchFamily="18" charset="0"/>
              </a:rPr>
              <a:t>μίνυνθα</a:t>
            </a:r>
            <a:r>
              <a:rPr lang="el-GR" sz="1400" dirty="0">
                <a:latin typeface="Palatino Linotype" panose="02040502050505030304" pitchFamily="18" charset="0"/>
              </a:rPr>
              <a:t> </a:t>
            </a:r>
            <a:r>
              <a:rPr lang="el-GR" sz="1400" dirty="0" err="1">
                <a:latin typeface="Palatino Linotype" panose="02040502050505030304" pitchFamily="18" charset="0"/>
              </a:rPr>
              <a:t>δὲ</a:t>
            </a:r>
            <a:r>
              <a:rPr lang="el-GR" sz="1400" dirty="0">
                <a:latin typeface="Palatino Linotype" panose="02040502050505030304" pitchFamily="18" charset="0"/>
              </a:rPr>
              <a:t> γίνεται </a:t>
            </a:r>
            <a:r>
              <a:rPr lang="el-GR" sz="1400" dirty="0" err="1">
                <a:latin typeface="Palatino Linotype" panose="02040502050505030304" pitchFamily="18" charset="0"/>
              </a:rPr>
              <a:t>ἥβης</a:t>
            </a:r>
            <a:r>
              <a:rPr lang="el-GR" sz="1400" dirty="0">
                <a:latin typeface="Palatino Linotype" panose="02040502050505030304" pitchFamily="18" charset="0"/>
              </a:rPr>
              <a:t/>
            </a:r>
            <a:br>
              <a:rPr lang="el-GR" sz="1400" dirty="0">
                <a:latin typeface="Palatino Linotype" panose="02040502050505030304" pitchFamily="18" charset="0"/>
              </a:rPr>
            </a:br>
            <a:r>
              <a:rPr lang="el-GR" sz="1400" dirty="0">
                <a:latin typeface="Palatino Linotype" panose="02040502050505030304" pitchFamily="18" charset="0"/>
              </a:rPr>
              <a:t>καρπός, </a:t>
            </a:r>
            <a:r>
              <a:rPr lang="el-GR" sz="1400" dirty="0" err="1">
                <a:latin typeface="Palatino Linotype" panose="02040502050505030304" pitchFamily="18" charset="0"/>
              </a:rPr>
              <a:t>ὅσον</a:t>
            </a:r>
            <a:r>
              <a:rPr lang="el-GR" sz="1400" dirty="0">
                <a:latin typeface="Palatino Linotype" panose="02040502050505030304" pitchFamily="18" charset="0"/>
              </a:rPr>
              <a:t> τ᾽ </a:t>
            </a:r>
            <a:r>
              <a:rPr lang="el-GR" sz="1400" dirty="0" err="1">
                <a:latin typeface="Palatino Linotype" panose="02040502050505030304" pitchFamily="18" charset="0"/>
              </a:rPr>
              <a:t>ἐπὶ</a:t>
            </a:r>
            <a:r>
              <a:rPr lang="el-GR" sz="1400" dirty="0">
                <a:latin typeface="Palatino Linotype" panose="02040502050505030304" pitchFamily="18" charset="0"/>
              </a:rPr>
              <a:t> </a:t>
            </a:r>
            <a:r>
              <a:rPr lang="el-GR" sz="1400" dirty="0" err="1">
                <a:latin typeface="Palatino Linotype" panose="02040502050505030304" pitchFamily="18" charset="0"/>
              </a:rPr>
              <a:t>γῆν</a:t>
            </a:r>
            <a:r>
              <a:rPr lang="el-GR" sz="1400" dirty="0">
                <a:latin typeface="Palatino Linotype" panose="02040502050505030304" pitchFamily="18" charset="0"/>
              </a:rPr>
              <a:t> </a:t>
            </a:r>
            <a:r>
              <a:rPr lang="el-GR" sz="1400" dirty="0" err="1">
                <a:latin typeface="Palatino Linotype" panose="02040502050505030304" pitchFamily="18" charset="0"/>
              </a:rPr>
              <a:t>κίδναται</a:t>
            </a:r>
            <a:r>
              <a:rPr lang="el-GR" sz="1400" dirty="0">
                <a:latin typeface="Palatino Linotype" panose="02040502050505030304" pitchFamily="18" charset="0"/>
              </a:rPr>
              <a:t> </a:t>
            </a:r>
            <a:r>
              <a:rPr lang="el-GR" sz="1400" dirty="0" err="1">
                <a:latin typeface="Palatino Linotype" panose="02040502050505030304" pitchFamily="18" charset="0"/>
              </a:rPr>
              <a:t>ἠέλιος</a:t>
            </a:r>
            <a:r>
              <a:rPr lang="el-GR" sz="1400" dirty="0">
                <a:latin typeface="Palatino Linotype" panose="02040502050505030304" pitchFamily="18" charset="0"/>
              </a:rPr>
              <a:t>.</a:t>
            </a:r>
            <a:br>
              <a:rPr lang="el-GR" sz="1400" dirty="0">
                <a:latin typeface="Palatino Linotype" panose="02040502050505030304" pitchFamily="18" charset="0"/>
              </a:rPr>
            </a:br>
            <a:r>
              <a:rPr lang="el-GR" sz="1400" dirty="0" err="1">
                <a:latin typeface="Palatino Linotype" panose="02040502050505030304" pitchFamily="18" charset="0"/>
              </a:rPr>
              <a:t>αὐτὰρ</a:t>
            </a:r>
            <a:r>
              <a:rPr lang="el-GR" sz="1400" dirty="0">
                <a:latin typeface="Palatino Linotype" panose="02040502050505030304" pitchFamily="18" charset="0"/>
              </a:rPr>
              <a:t> </a:t>
            </a:r>
            <a:r>
              <a:rPr lang="el-GR" sz="1400" dirty="0" err="1">
                <a:latin typeface="Palatino Linotype" panose="02040502050505030304" pitchFamily="18" charset="0"/>
              </a:rPr>
              <a:t>ἐπὴν</a:t>
            </a:r>
            <a:r>
              <a:rPr lang="el-GR" sz="1400" dirty="0">
                <a:latin typeface="Palatino Linotype" panose="02040502050505030304" pitchFamily="18" charset="0"/>
              </a:rPr>
              <a:t> </a:t>
            </a:r>
            <a:r>
              <a:rPr lang="el-GR" sz="1400" dirty="0" err="1">
                <a:latin typeface="Palatino Linotype" panose="02040502050505030304" pitchFamily="18" charset="0"/>
              </a:rPr>
              <a:t>δὴ</a:t>
            </a:r>
            <a:r>
              <a:rPr lang="el-GR" sz="1400" dirty="0">
                <a:latin typeface="Palatino Linotype" panose="02040502050505030304" pitchFamily="18" charset="0"/>
              </a:rPr>
              <a:t> τοῦτο τέλος </a:t>
            </a:r>
            <a:r>
              <a:rPr lang="el-GR" sz="1400" dirty="0" err="1">
                <a:latin typeface="Palatino Linotype" panose="02040502050505030304" pitchFamily="18" charset="0"/>
              </a:rPr>
              <a:t>παραμείψεται</a:t>
            </a:r>
            <a:r>
              <a:rPr lang="el-GR" sz="1400" dirty="0">
                <a:latin typeface="Palatino Linotype" panose="02040502050505030304" pitchFamily="18" charset="0"/>
              </a:rPr>
              <a:t> </a:t>
            </a:r>
            <a:r>
              <a:rPr lang="el-GR" sz="1400" dirty="0" err="1">
                <a:latin typeface="Palatino Linotype" panose="02040502050505030304" pitchFamily="18" charset="0"/>
              </a:rPr>
              <a:t>ὥρης</a:t>
            </a:r>
            <a:r>
              <a:rPr lang="el-GR" sz="1400" dirty="0">
                <a:latin typeface="Palatino Linotype" panose="02040502050505030304" pitchFamily="18" charset="0"/>
              </a:rPr>
              <a:t>,</a:t>
            </a:r>
            <a:r>
              <a:rPr lang="el-GR" sz="1400" dirty="0"/>
              <a:t/>
            </a:r>
            <a:br>
              <a:rPr lang="el-GR" sz="1400" dirty="0"/>
            </a:br>
            <a:endParaRPr lang="el-GR" sz="1400" dirty="0">
              <a:latin typeface="Palatino Linotype" panose="02040502050505030304" pitchFamily="18" charset="0"/>
            </a:endParaRPr>
          </a:p>
        </p:txBody>
      </p:sp>
      <p:sp>
        <p:nvSpPr>
          <p:cNvPr id="4" name="Θέση περιεχομένου 3">
            <a:extLst>
              <a:ext uri="{FF2B5EF4-FFF2-40B4-BE49-F238E27FC236}">
                <a16:creationId xmlns:a16="http://schemas.microsoft.com/office/drawing/2014/main" xmlns="" id="{B6DFC0F1-3FF7-46AF-8C5D-6637F946C011}"/>
              </a:ext>
            </a:extLst>
          </p:cNvPr>
          <p:cNvSpPr>
            <a:spLocks noGrp="1"/>
          </p:cNvSpPr>
          <p:nvPr>
            <p:ph sz="half" idx="2"/>
          </p:nvPr>
        </p:nvSpPr>
        <p:spPr/>
        <p:txBody>
          <a:bodyPr>
            <a:normAutofit/>
          </a:bodyPr>
          <a:lstStyle/>
          <a:p>
            <a:pPr algn="ctr">
              <a:lnSpc>
                <a:spcPct val="160000"/>
              </a:lnSpc>
            </a:pPr>
            <a:r>
              <a:rPr lang="el-GR" sz="1400" dirty="0">
                <a:latin typeface="Palatino Linotype" panose="02040502050505030304" pitchFamily="18" charset="0"/>
              </a:rPr>
              <a:t>10 </a:t>
            </a:r>
            <a:r>
              <a:rPr lang="el-GR" sz="1400" dirty="0" err="1">
                <a:latin typeface="Palatino Linotype" panose="02040502050505030304" pitchFamily="18" charset="0"/>
              </a:rPr>
              <a:t>αὐτίκα</a:t>
            </a:r>
            <a:r>
              <a:rPr lang="el-GR" sz="1400" dirty="0">
                <a:latin typeface="Palatino Linotype" panose="02040502050505030304" pitchFamily="18" charset="0"/>
              </a:rPr>
              <a:t> </a:t>
            </a:r>
            <a:r>
              <a:rPr lang="el-GR" sz="1400" dirty="0" err="1">
                <a:latin typeface="Palatino Linotype" panose="02040502050505030304" pitchFamily="18" charset="0"/>
              </a:rPr>
              <a:t>δὴ</a:t>
            </a:r>
            <a:r>
              <a:rPr lang="el-GR" sz="1400" dirty="0">
                <a:latin typeface="Palatino Linotype" panose="02040502050505030304" pitchFamily="18" charset="0"/>
              </a:rPr>
              <a:t> </a:t>
            </a:r>
            <a:r>
              <a:rPr lang="el-GR" sz="1400" dirty="0" err="1">
                <a:latin typeface="Palatino Linotype" panose="02040502050505030304" pitchFamily="18" charset="0"/>
              </a:rPr>
              <a:t>τεθνάναι</a:t>
            </a:r>
            <a:r>
              <a:rPr lang="el-GR" sz="1400" dirty="0">
                <a:latin typeface="Palatino Linotype" panose="02040502050505030304" pitchFamily="18" charset="0"/>
              </a:rPr>
              <a:t> </a:t>
            </a:r>
            <a:r>
              <a:rPr lang="el-GR" sz="1400" dirty="0" err="1">
                <a:latin typeface="Palatino Linotype" panose="02040502050505030304" pitchFamily="18" charset="0"/>
              </a:rPr>
              <a:t>βέλτιον</a:t>
            </a:r>
            <a:r>
              <a:rPr lang="el-GR" sz="1400" dirty="0">
                <a:latin typeface="Palatino Linotype" panose="02040502050505030304" pitchFamily="18" charset="0"/>
              </a:rPr>
              <a:t> ἢ </a:t>
            </a:r>
            <a:r>
              <a:rPr lang="el-GR" sz="1400" dirty="0" err="1">
                <a:latin typeface="Palatino Linotype" panose="02040502050505030304" pitchFamily="18" charset="0"/>
              </a:rPr>
              <a:t>βίοτος</a:t>
            </a:r>
            <a:r>
              <a:rPr lang="el-GR" sz="1400" dirty="0">
                <a:latin typeface="Palatino Linotype" panose="02040502050505030304" pitchFamily="18" charset="0"/>
              </a:rPr>
              <a:t>·</a:t>
            </a:r>
            <a:br>
              <a:rPr lang="el-GR" sz="1400" dirty="0">
                <a:latin typeface="Palatino Linotype" panose="02040502050505030304" pitchFamily="18" charset="0"/>
              </a:rPr>
            </a:br>
            <a:r>
              <a:rPr lang="el-GR" sz="1400" dirty="0" err="1">
                <a:latin typeface="Palatino Linotype" panose="02040502050505030304" pitchFamily="18" charset="0"/>
              </a:rPr>
              <a:t>πολλὰ</a:t>
            </a:r>
            <a:r>
              <a:rPr lang="el-GR" sz="1400" dirty="0">
                <a:latin typeface="Palatino Linotype" panose="02040502050505030304" pitchFamily="18" charset="0"/>
              </a:rPr>
              <a:t> γὰρ ἐν </a:t>
            </a:r>
            <a:r>
              <a:rPr lang="el-GR" sz="1400" dirty="0" err="1">
                <a:latin typeface="Palatino Linotype" panose="02040502050505030304" pitchFamily="18" charset="0"/>
              </a:rPr>
              <a:t>θυμῷ</a:t>
            </a:r>
            <a:r>
              <a:rPr lang="el-GR" sz="1400" dirty="0">
                <a:latin typeface="Palatino Linotype" panose="02040502050505030304" pitchFamily="18" charset="0"/>
              </a:rPr>
              <a:t> </a:t>
            </a:r>
            <a:r>
              <a:rPr lang="el-GR" sz="1400" dirty="0" err="1">
                <a:latin typeface="Palatino Linotype" panose="02040502050505030304" pitchFamily="18" charset="0"/>
              </a:rPr>
              <a:t>κακὰ</a:t>
            </a:r>
            <a:r>
              <a:rPr lang="el-GR" sz="1400" dirty="0">
                <a:latin typeface="Palatino Linotype" panose="02040502050505030304" pitchFamily="18" charset="0"/>
              </a:rPr>
              <a:t> γίνεται· </a:t>
            </a:r>
            <a:r>
              <a:rPr lang="el-GR" sz="1400" dirty="0" err="1">
                <a:latin typeface="Palatino Linotype" panose="02040502050505030304" pitchFamily="18" charset="0"/>
              </a:rPr>
              <a:t>ἄλλοτε</a:t>
            </a:r>
            <a:r>
              <a:rPr lang="el-GR" sz="1400" dirty="0">
                <a:latin typeface="Palatino Linotype" panose="02040502050505030304" pitchFamily="18" charset="0"/>
              </a:rPr>
              <a:t> </a:t>
            </a:r>
            <a:r>
              <a:rPr lang="el-GR" sz="1400" dirty="0" err="1">
                <a:latin typeface="Palatino Linotype" panose="02040502050505030304" pitchFamily="18" charset="0"/>
              </a:rPr>
              <a:t>οἶκος</a:t>
            </a:r>
            <a:r>
              <a:rPr lang="el-GR" sz="1400" dirty="0">
                <a:latin typeface="Palatino Linotype" panose="02040502050505030304" pitchFamily="18" charset="0"/>
              </a:rPr>
              <a:t/>
            </a:r>
            <a:br>
              <a:rPr lang="el-GR" sz="1400" dirty="0">
                <a:latin typeface="Palatino Linotype" panose="02040502050505030304" pitchFamily="18" charset="0"/>
              </a:rPr>
            </a:br>
            <a:r>
              <a:rPr lang="el-GR" sz="1400" dirty="0" err="1">
                <a:latin typeface="Palatino Linotype" panose="02040502050505030304" pitchFamily="18" charset="0"/>
              </a:rPr>
              <a:t>τρυχοῦται</a:t>
            </a:r>
            <a:r>
              <a:rPr lang="el-GR" sz="1400" dirty="0">
                <a:latin typeface="Palatino Linotype" panose="02040502050505030304" pitchFamily="18" charset="0"/>
              </a:rPr>
              <a:t>, </a:t>
            </a:r>
            <a:r>
              <a:rPr lang="el-GR" sz="1400" dirty="0" err="1">
                <a:latin typeface="Palatino Linotype" panose="02040502050505030304" pitchFamily="18" charset="0"/>
              </a:rPr>
              <a:t>πενίης</a:t>
            </a:r>
            <a:r>
              <a:rPr lang="el-GR" sz="1400" dirty="0">
                <a:latin typeface="Palatino Linotype" panose="02040502050505030304" pitchFamily="18" charset="0"/>
              </a:rPr>
              <a:t> δ᾽ </a:t>
            </a:r>
            <a:r>
              <a:rPr lang="el-GR" sz="1400" dirty="0" err="1">
                <a:latin typeface="Palatino Linotype" panose="02040502050505030304" pitchFamily="18" charset="0"/>
              </a:rPr>
              <a:t>ἔργ</a:t>
            </a:r>
            <a:r>
              <a:rPr lang="el-GR" sz="1400" dirty="0">
                <a:latin typeface="Palatino Linotype" panose="02040502050505030304" pitchFamily="18" charset="0"/>
              </a:rPr>
              <a:t>᾽ </a:t>
            </a:r>
            <a:r>
              <a:rPr lang="el-GR" sz="1400" dirty="0" err="1">
                <a:latin typeface="Palatino Linotype" panose="02040502050505030304" pitchFamily="18" charset="0"/>
              </a:rPr>
              <a:t>ὀδυνηρὰ</a:t>
            </a:r>
            <a:r>
              <a:rPr lang="el-GR" sz="1400" dirty="0">
                <a:latin typeface="Palatino Linotype" panose="02040502050505030304" pitchFamily="18" charset="0"/>
              </a:rPr>
              <a:t> </a:t>
            </a:r>
            <a:r>
              <a:rPr lang="el-GR" sz="1400" dirty="0" err="1">
                <a:latin typeface="Palatino Linotype" panose="02040502050505030304" pitchFamily="18" charset="0"/>
              </a:rPr>
              <a:t>πέλει</a:t>
            </a:r>
            <a:r>
              <a:rPr lang="el-GR" sz="1400" dirty="0">
                <a:latin typeface="Palatino Linotype" panose="02040502050505030304" pitchFamily="18" charset="0"/>
              </a:rPr>
              <a:t>·</a:t>
            </a:r>
            <a:br>
              <a:rPr lang="el-GR" sz="1400" dirty="0">
                <a:latin typeface="Palatino Linotype" panose="02040502050505030304" pitchFamily="18" charset="0"/>
              </a:rPr>
            </a:br>
            <a:r>
              <a:rPr lang="el-GR" sz="1400" dirty="0" err="1">
                <a:latin typeface="Palatino Linotype" panose="02040502050505030304" pitchFamily="18" charset="0"/>
              </a:rPr>
              <a:t>ἄλλος</a:t>
            </a:r>
            <a:r>
              <a:rPr lang="el-GR" sz="1400" dirty="0">
                <a:latin typeface="Palatino Linotype" panose="02040502050505030304" pitchFamily="18" charset="0"/>
              </a:rPr>
              <a:t> δ᾽ </a:t>
            </a:r>
            <a:r>
              <a:rPr lang="el-GR" sz="1400" dirty="0" err="1">
                <a:latin typeface="Palatino Linotype" panose="02040502050505030304" pitchFamily="18" charset="0"/>
              </a:rPr>
              <a:t>αὖ</a:t>
            </a:r>
            <a:r>
              <a:rPr lang="el-GR" sz="1400" dirty="0">
                <a:latin typeface="Palatino Linotype" panose="02040502050505030304" pitchFamily="18" charset="0"/>
              </a:rPr>
              <a:t> </a:t>
            </a:r>
            <a:r>
              <a:rPr lang="el-GR" sz="1400" dirty="0" err="1">
                <a:latin typeface="Palatino Linotype" panose="02040502050505030304" pitchFamily="18" charset="0"/>
              </a:rPr>
              <a:t>παίδων</a:t>
            </a:r>
            <a:r>
              <a:rPr lang="el-GR" sz="1400" dirty="0">
                <a:latin typeface="Palatino Linotype" panose="02040502050505030304" pitchFamily="18" charset="0"/>
              </a:rPr>
              <a:t> </a:t>
            </a:r>
            <a:r>
              <a:rPr lang="el-GR" sz="1400" dirty="0" err="1">
                <a:latin typeface="Palatino Linotype" panose="02040502050505030304" pitchFamily="18" charset="0"/>
              </a:rPr>
              <a:t>ἐπιδεύεται</a:t>
            </a:r>
            <a:r>
              <a:rPr lang="el-GR" sz="1400" dirty="0">
                <a:latin typeface="Palatino Linotype" panose="02040502050505030304" pitchFamily="18" charset="0"/>
              </a:rPr>
              <a:t>, </a:t>
            </a:r>
            <a:r>
              <a:rPr lang="el-GR" sz="1400" dirty="0" err="1">
                <a:latin typeface="Palatino Linotype" panose="02040502050505030304" pitchFamily="18" charset="0"/>
              </a:rPr>
              <a:t>ὧν</a:t>
            </a:r>
            <a:r>
              <a:rPr lang="el-GR" sz="1400" dirty="0">
                <a:latin typeface="Palatino Linotype" panose="02040502050505030304" pitchFamily="18" charset="0"/>
              </a:rPr>
              <a:t> τε μάλιστα</a:t>
            </a:r>
            <a:br>
              <a:rPr lang="el-GR" sz="1400" dirty="0">
                <a:latin typeface="Palatino Linotype" panose="02040502050505030304" pitchFamily="18" charset="0"/>
              </a:rPr>
            </a:br>
            <a:r>
              <a:rPr lang="el-GR" sz="1400" dirty="0" err="1">
                <a:latin typeface="Palatino Linotype" panose="02040502050505030304" pitchFamily="18" charset="0"/>
              </a:rPr>
              <a:t>ἱμείρων</a:t>
            </a:r>
            <a:r>
              <a:rPr lang="el-GR" sz="1400" dirty="0">
                <a:latin typeface="Palatino Linotype" panose="02040502050505030304" pitchFamily="18" charset="0"/>
              </a:rPr>
              <a:t> κατὰ </a:t>
            </a:r>
            <a:r>
              <a:rPr lang="el-GR" sz="1400" dirty="0" err="1">
                <a:latin typeface="Palatino Linotype" panose="02040502050505030304" pitchFamily="18" charset="0"/>
              </a:rPr>
              <a:t>γῆς</a:t>
            </a:r>
            <a:r>
              <a:rPr lang="el-GR" sz="1400" dirty="0">
                <a:latin typeface="Palatino Linotype" panose="02040502050505030304" pitchFamily="18" charset="0"/>
              </a:rPr>
              <a:t> </a:t>
            </a:r>
            <a:r>
              <a:rPr lang="el-GR" sz="1400" dirty="0" err="1">
                <a:latin typeface="Palatino Linotype" panose="02040502050505030304" pitchFamily="18" charset="0"/>
              </a:rPr>
              <a:t>ἔρχεται</a:t>
            </a:r>
            <a:r>
              <a:rPr lang="el-GR" sz="1400" dirty="0">
                <a:latin typeface="Palatino Linotype" panose="02040502050505030304" pitchFamily="18" charset="0"/>
              </a:rPr>
              <a:t> </a:t>
            </a:r>
            <a:r>
              <a:rPr lang="el-GR" sz="1400" dirty="0" err="1">
                <a:latin typeface="Palatino Linotype" panose="02040502050505030304" pitchFamily="18" charset="0"/>
              </a:rPr>
              <a:t>εἰς</a:t>
            </a:r>
            <a:r>
              <a:rPr lang="el-GR" sz="1400" dirty="0">
                <a:latin typeface="Palatino Linotype" panose="02040502050505030304" pitchFamily="18" charset="0"/>
              </a:rPr>
              <a:t> </a:t>
            </a:r>
            <a:r>
              <a:rPr lang="el-GR" sz="1400" dirty="0" err="1">
                <a:latin typeface="Palatino Linotype" panose="02040502050505030304" pitchFamily="18" charset="0"/>
              </a:rPr>
              <a:t>Ἀΐδην</a:t>
            </a:r>
            <a:r>
              <a:rPr lang="el-GR" sz="1400" dirty="0">
                <a:latin typeface="Palatino Linotype" panose="02040502050505030304" pitchFamily="18" charset="0"/>
              </a:rPr>
              <a:t>·</a:t>
            </a:r>
            <a:br>
              <a:rPr lang="el-GR" sz="1400" dirty="0">
                <a:latin typeface="Palatino Linotype" panose="02040502050505030304" pitchFamily="18" charset="0"/>
              </a:rPr>
            </a:br>
            <a:r>
              <a:rPr lang="el-GR" sz="1400" dirty="0">
                <a:latin typeface="Palatino Linotype" panose="02040502050505030304" pitchFamily="18" charset="0"/>
              </a:rPr>
              <a:t>15 </a:t>
            </a:r>
            <a:r>
              <a:rPr lang="el-GR" sz="1400" dirty="0" err="1">
                <a:latin typeface="Palatino Linotype" panose="02040502050505030304" pitchFamily="18" charset="0"/>
              </a:rPr>
              <a:t>ἄλλος</a:t>
            </a:r>
            <a:r>
              <a:rPr lang="el-GR" sz="1400" dirty="0">
                <a:latin typeface="Palatino Linotype" panose="02040502050505030304" pitchFamily="18" charset="0"/>
              </a:rPr>
              <a:t> </a:t>
            </a:r>
            <a:r>
              <a:rPr lang="el-GR" sz="1400" dirty="0" err="1">
                <a:latin typeface="Palatino Linotype" panose="02040502050505030304" pitchFamily="18" charset="0"/>
              </a:rPr>
              <a:t>νοῦσον</a:t>
            </a:r>
            <a:r>
              <a:rPr lang="el-GR" sz="1400" dirty="0">
                <a:latin typeface="Palatino Linotype" panose="02040502050505030304" pitchFamily="18" charset="0"/>
              </a:rPr>
              <a:t> </a:t>
            </a:r>
            <a:r>
              <a:rPr lang="el-GR" sz="1400" dirty="0" err="1">
                <a:latin typeface="Palatino Linotype" panose="02040502050505030304" pitchFamily="18" charset="0"/>
              </a:rPr>
              <a:t>ἔχει</a:t>
            </a:r>
            <a:r>
              <a:rPr lang="el-GR" sz="1400" dirty="0">
                <a:latin typeface="Palatino Linotype" panose="02040502050505030304" pitchFamily="18" charset="0"/>
              </a:rPr>
              <a:t> </a:t>
            </a:r>
            <a:r>
              <a:rPr lang="el-GR" sz="1400" dirty="0" err="1">
                <a:latin typeface="Palatino Linotype" panose="02040502050505030304" pitchFamily="18" charset="0"/>
              </a:rPr>
              <a:t>θυμοφθόρον</a:t>
            </a:r>
            <a:r>
              <a:rPr lang="el-GR" sz="1400" dirty="0">
                <a:latin typeface="Palatino Linotype" panose="02040502050505030304" pitchFamily="18" charset="0"/>
              </a:rPr>
              <a:t>· </a:t>
            </a:r>
            <a:r>
              <a:rPr lang="el-GR" sz="1400" dirty="0" err="1">
                <a:latin typeface="Palatino Linotype" panose="02040502050505030304" pitchFamily="18" charset="0"/>
              </a:rPr>
              <a:t>οὐδέ</a:t>
            </a:r>
            <a:r>
              <a:rPr lang="el-GR" sz="1400" dirty="0">
                <a:latin typeface="Palatino Linotype" panose="02040502050505030304" pitchFamily="18" charset="0"/>
              </a:rPr>
              <a:t> τίς </a:t>
            </a:r>
            <a:r>
              <a:rPr lang="el-GR" sz="1400" dirty="0" err="1">
                <a:latin typeface="Palatino Linotype" panose="02040502050505030304" pitchFamily="18" charset="0"/>
              </a:rPr>
              <a:t>ἐστιν</a:t>
            </a:r>
            <a:r>
              <a:rPr lang="el-GR" sz="1400" dirty="0">
                <a:latin typeface="Palatino Linotype" panose="02040502050505030304" pitchFamily="18" charset="0"/>
              </a:rPr>
              <a:t/>
            </a:r>
            <a:br>
              <a:rPr lang="el-GR" sz="1400" dirty="0">
                <a:latin typeface="Palatino Linotype" panose="02040502050505030304" pitchFamily="18" charset="0"/>
              </a:rPr>
            </a:br>
            <a:r>
              <a:rPr lang="el-GR" sz="1400" dirty="0" err="1">
                <a:highlight>
                  <a:srgbClr val="008080"/>
                </a:highlight>
                <a:latin typeface="Palatino Linotype" panose="02040502050505030304" pitchFamily="18" charset="0"/>
              </a:rPr>
              <a:t>ἀνθρώπων</a:t>
            </a:r>
            <a:r>
              <a:rPr lang="el-GR" sz="1400" dirty="0">
                <a:highlight>
                  <a:srgbClr val="008080"/>
                </a:highlight>
                <a:latin typeface="Palatino Linotype" panose="02040502050505030304" pitchFamily="18" charset="0"/>
              </a:rPr>
              <a:t> ᾧ </a:t>
            </a:r>
            <a:r>
              <a:rPr lang="el-GR" sz="1400" dirty="0" err="1">
                <a:highlight>
                  <a:srgbClr val="008080"/>
                </a:highlight>
                <a:latin typeface="Palatino Linotype" panose="02040502050505030304" pitchFamily="18" charset="0"/>
              </a:rPr>
              <a:t>Ζεὺς</a:t>
            </a:r>
            <a:r>
              <a:rPr lang="el-GR" sz="1400" dirty="0">
                <a:highlight>
                  <a:srgbClr val="008080"/>
                </a:highlight>
                <a:latin typeface="Palatino Linotype" panose="02040502050505030304" pitchFamily="18" charset="0"/>
              </a:rPr>
              <a:t> </a:t>
            </a:r>
            <a:r>
              <a:rPr lang="el-GR" sz="1400" dirty="0" err="1">
                <a:highlight>
                  <a:srgbClr val="008080"/>
                </a:highlight>
                <a:latin typeface="Palatino Linotype" panose="02040502050505030304" pitchFamily="18" charset="0"/>
              </a:rPr>
              <a:t>μὴ</a:t>
            </a:r>
            <a:r>
              <a:rPr lang="el-GR" sz="1400" dirty="0">
                <a:highlight>
                  <a:srgbClr val="008080"/>
                </a:highlight>
                <a:latin typeface="Palatino Linotype" panose="02040502050505030304" pitchFamily="18" charset="0"/>
              </a:rPr>
              <a:t> </a:t>
            </a:r>
            <a:r>
              <a:rPr lang="el-GR" sz="1400" dirty="0" err="1">
                <a:highlight>
                  <a:srgbClr val="008080"/>
                </a:highlight>
                <a:latin typeface="Palatino Linotype" panose="02040502050505030304" pitchFamily="18" charset="0"/>
              </a:rPr>
              <a:t>κακὰ</a:t>
            </a:r>
            <a:r>
              <a:rPr lang="el-GR" sz="1400" dirty="0">
                <a:highlight>
                  <a:srgbClr val="008080"/>
                </a:highlight>
                <a:latin typeface="Palatino Linotype" panose="02040502050505030304" pitchFamily="18" charset="0"/>
              </a:rPr>
              <a:t> </a:t>
            </a:r>
            <a:r>
              <a:rPr lang="el-GR" sz="1400" dirty="0" err="1">
                <a:highlight>
                  <a:srgbClr val="008080"/>
                </a:highlight>
                <a:latin typeface="Palatino Linotype" panose="02040502050505030304" pitchFamily="18" charset="0"/>
              </a:rPr>
              <a:t>πολλὰ</a:t>
            </a:r>
            <a:r>
              <a:rPr lang="el-GR" sz="1400" dirty="0">
                <a:highlight>
                  <a:srgbClr val="008080"/>
                </a:highlight>
                <a:latin typeface="Palatino Linotype" panose="02040502050505030304" pitchFamily="18" charset="0"/>
              </a:rPr>
              <a:t> </a:t>
            </a:r>
            <a:r>
              <a:rPr lang="el-GR" sz="1400" dirty="0" err="1">
                <a:highlight>
                  <a:srgbClr val="008080"/>
                </a:highlight>
                <a:latin typeface="Palatino Linotype" panose="02040502050505030304" pitchFamily="18" charset="0"/>
              </a:rPr>
              <a:t>διδοῖ</a:t>
            </a:r>
            <a:r>
              <a:rPr lang="el-GR" sz="1400" dirty="0">
                <a:highlight>
                  <a:srgbClr val="008080"/>
                </a:highlight>
                <a:latin typeface="Palatino Linotype" panose="02040502050505030304" pitchFamily="18" charset="0"/>
              </a:rPr>
              <a:t>.</a:t>
            </a:r>
          </a:p>
        </p:txBody>
      </p:sp>
    </p:spTree>
    <p:extLst>
      <p:ext uri="{BB962C8B-B14F-4D97-AF65-F5344CB8AC3E}">
        <p14:creationId xmlns:p14="http://schemas.microsoft.com/office/powerpoint/2010/main" val="736313801"/>
      </p:ext>
    </p:extLst>
  </p:cSld>
  <p:clrMapOvr>
    <a:masterClrMapping/>
  </p:clrMapOvr>
  <p:transition spd="slow">
    <p:cove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xmlns="" id="{E2F92571-F534-4668-9458-E362D130C3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4516" y="1769099"/>
            <a:ext cx="7339792" cy="4516794"/>
          </a:xfrm>
        </p:spPr>
      </p:pic>
      <p:sp>
        <p:nvSpPr>
          <p:cNvPr id="4" name="Τίτλος 1">
            <a:extLst>
              <a:ext uri="{FF2B5EF4-FFF2-40B4-BE49-F238E27FC236}">
                <a16:creationId xmlns:a16="http://schemas.microsoft.com/office/drawing/2014/main" xmlns="" id="{54E7FCFE-E3E0-4B67-9DCF-E1ECD50C4D35}"/>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Παφλαγονία</a:t>
            </a:r>
          </a:p>
        </p:txBody>
      </p:sp>
    </p:spTree>
    <p:extLst>
      <p:ext uri="{BB962C8B-B14F-4D97-AF65-F5344CB8AC3E}">
        <p14:creationId xmlns:p14="http://schemas.microsoft.com/office/powerpoint/2010/main" val="28688530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xmlns="" id="{E8F4139F-B801-41C9-B56F-4B2884954D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3294" y="1867943"/>
            <a:ext cx="9462238" cy="4180437"/>
          </a:xfrm>
        </p:spPr>
      </p:pic>
      <p:sp>
        <p:nvSpPr>
          <p:cNvPr id="4" name="Τίτλος 1">
            <a:extLst>
              <a:ext uri="{FF2B5EF4-FFF2-40B4-BE49-F238E27FC236}">
                <a16:creationId xmlns:a16="http://schemas.microsoft.com/office/drawing/2014/main" xmlns="" id="{8B478D8E-1D81-429C-B47D-7DB51E134D73}"/>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err="1">
                <a:solidFill>
                  <a:schemeClr val="bg2"/>
                </a:solidFill>
                <a:latin typeface="+mn-lt"/>
                <a:cs typeface="Times New Roman" panose="02020603050405020304" pitchFamily="18" charset="0"/>
              </a:rPr>
              <a:t>Κύτωρος</a:t>
            </a:r>
            <a:endParaRPr lang="el-GR" sz="4799"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40879908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xmlns="" id="{718D1E8D-516E-4EB8-9AA4-3A55E28BED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272" y="1908710"/>
            <a:ext cx="10250281" cy="4042701"/>
          </a:xfrm>
        </p:spPr>
      </p:pic>
      <p:sp>
        <p:nvSpPr>
          <p:cNvPr id="4" name="Τίτλος 1">
            <a:extLst>
              <a:ext uri="{FF2B5EF4-FFF2-40B4-BE49-F238E27FC236}">
                <a16:creationId xmlns:a16="http://schemas.microsoft.com/office/drawing/2014/main" xmlns="" id="{AE9D8FC6-AEE0-4A36-B8A0-B97C848FF99D}"/>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err="1">
                <a:solidFill>
                  <a:schemeClr val="bg2"/>
                </a:solidFill>
                <a:latin typeface="+mn-lt"/>
                <a:cs typeface="Times New Roman" panose="02020603050405020304" pitchFamily="18" charset="0"/>
              </a:rPr>
              <a:t>Κρώμνη</a:t>
            </a:r>
            <a:endParaRPr lang="el-GR" sz="4799"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6418209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xmlns="" id="{955A0E2A-1E4E-43C3-BC87-D74A362457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43" y="1931190"/>
            <a:ext cx="10821740" cy="4031628"/>
          </a:xfrm>
        </p:spPr>
      </p:pic>
      <p:sp>
        <p:nvSpPr>
          <p:cNvPr id="4" name="Τίτλος 1">
            <a:extLst>
              <a:ext uri="{FF2B5EF4-FFF2-40B4-BE49-F238E27FC236}">
                <a16:creationId xmlns:a16="http://schemas.microsoft.com/office/drawing/2014/main" xmlns="" id="{225990A3-4825-4321-B355-A9550CE1EFA0}"/>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err="1">
                <a:solidFill>
                  <a:schemeClr val="bg2"/>
                </a:solidFill>
                <a:latin typeface="+mn-lt"/>
              </a:rPr>
              <a:t>Ἐρυθῖνοι</a:t>
            </a:r>
            <a:endParaRPr lang="el-GR" sz="4799"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39156800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CDA0952-DFC8-42C8-9479-56BA1E50C8BD}"/>
              </a:ext>
            </a:extLst>
          </p:cNvPr>
          <p:cNvSpPr>
            <a:spLocks noGrp="1"/>
          </p:cNvSpPr>
          <p:nvPr>
            <p:ph idx="1"/>
          </p:nvPr>
        </p:nvSpPr>
        <p:spPr/>
        <p:txBody>
          <a:bodyPr/>
          <a:lstStyle/>
          <a:p>
            <a:pPr marL="457063" indent="-457063" algn="just">
              <a:lnSpc>
                <a:spcPct val="150000"/>
              </a:lnSpc>
              <a:buFont typeface="+mj-lt"/>
              <a:buAutoNum type="arabicPeriod" startAt="3"/>
            </a:pPr>
            <a:r>
              <a:rPr lang="el-GR" b="1" dirty="0" err="1">
                <a:solidFill>
                  <a:schemeClr val="accent3">
                    <a:lumMod val="75000"/>
                  </a:schemeClr>
                </a:solidFill>
                <a:latin typeface="Times New Roman" panose="02020603050405020304" pitchFamily="18" charset="0"/>
                <a:cs typeface="Times New Roman" panose="02020603050405020304" pitchFamily="18" charset="0"/>
              </a:rPr>
              <a:t>Εύμελος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επικός ποιητής  συνέθεσε τον αργοναυτικό μύθο  </a:t>
            </a:r>
            <a:r>
              <a:rPr lang="el-GR" dirty="0" err="1">
                <a:latin typeface="Times New Roman" panose="02020603050405020304" pitchFamily="18" charset="0"/>
                <a:cs typeface="Times New Roman" panose="02020603050405020304" pitchFamily="18" charset="0"/>
                <a:sym typeface="Wingdings" panose="05000000000000000000" pitchFamily="2" charset="2"/>
              </a:rPr>
              <a:t>Κολχίδα</a:t>
            </a:r>
            <a:r>
              <a:rPr lang="el-GR" dirty="0">
                <a:latin typeface="Times New Roman" panose="02020603050405020304" pitchFamily="18" charset="0"/>
                <a:cs typeface="Times New Roman" panose="02020603050405020304" pitchFamily="18" charset="0"/>
                <a:sym typeface="Wingdings" panose="05000000000000000000" pitchFamily="2" charset="2"/>
              </a:rPr>
              <a:t>  Μαύρη Θάλασσα. </a:t>
            </a:r>
          </a:p>
          <a:p>
            <a:pPr marL="0" indent="0" algn="just">
              <a:lnSpc>
                <a:spcPct val="150000"/>
              </a:lnSpc>
              <a:buNone/>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F3237414-8E55-4CA6-901D-3D5B53DCB76F}"/>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Χρονολόγηση αποικισμού </a:t>
            </a:r>
            <a:r>
              <a:rPr lang="el-GR" sz="4799" dirty="0" err="1">
                <a:solidFill>
                  <a:schemeClr val="bg2"/>
                </a:solidFill>
                <a:latin typeface="+mn-lt"/>
                <a:cs typeface="Times New Roman" panose="02020603050405020304" pitchFamily="18" charset="0"/>
              </a:rPr>
              <a:t>Μιλησίων</a:t>
            </a:r>
            <a:endParaRPr lang="el-GR" sz="4799" dirty="0">
              <a:solidFill>
                <a:schemeClr val="bg2"/>
              </a:solidFill>
              <a:latin typeface="+mn-lt"/>
              <a:cs typeface="Times New Roman" panose="02020603050405020304" pitchFamily="18" charset="0"/>
            </a:endParaRPr>
          </a:p>
        </p:txBody>
      </p:sp>
      <p:pic>
        <p:nvPicPr>
          <p:cNvPr id="6" name="Εικόνα 5">
            <a:extLst>
              <a:ext uri="{FF2B5EF4-FFF2-40B4-BE49-F238E27FC236}">
                <a16:creationId xmlns:a16="http://schemas.microsoft.com/office/drawing/2014/main" xmlns="" id="{75FEB1D7-06EC-460E-9E91-EBF4D298A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117" y="3068960"/>
            <a:ext cx="5328591" cy="3591507"/>
          </a:xfrm>
          <a:prstGeom prst="rect">
            <a:avLst/>
          </a:prstGeom>
        </p:spPr>
      </p:pic>
    </p:spTree>
    <p:extLst>
      <p:ext uri="{BB962C8B-B14F-4D97-AF65-F5344CB8AC3E}">
        <p14:creationId xmlns:p14="http://schemas.microsoft.com/office/powerpoint/2010/main" val="10502241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B80406E-A27C-4E0D-8D7D-1E28BA7023A1}"/>
              </a:ext>
            </a:extLst>
          </p:cNvPr>
          <p:cNvSpPr>
            <a:spLocks noGrp="1"/>
          </p:cNvSpPr>
          <p:nvPr>
            <p:ph idx="1"/>
          </p:nvPr>
        </p:nvSpPr>
        <p:spPr/>
        <p:txBody>
          <a:bodyPr>
            <a:normAutofit fontScale="92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Οι παραπάνω πηγές μπορεί να αντανακλούν μια επαφή και εξερεύνηση της Μαύρης Θάλασσας, η οποία λαμβάνει χώρα πριν τον αποικισμό </a:t>
            </a:r>
            <a:r>
              <a:rPr lang="el-GR" dirty="0">
                <a:latin typeface="Times New Roman" panose="02020603050405020304" pitchFamily="18" charset="0"/>
                <a:cs typeface="Times New Roman" panose="02020603050405020304" pitchFamily="18" charset="0"/>
                <a:sym typeface="Wingdings" panose="05000000000000000000" pitchFamily="2" charset="2"/>
              </a:rPr>
              <a:t> δεν καταδεικνύουν, δηλαδή, τον ίδιο τον αποικισμό. Μια τέτοια, όμως, επαφή μπορεί να ήταν αρκετή για τη δημιουργία του Μύθου στην περιοχή.</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Οι εξωτικοί μύθοι θα προέκυψαν πριν αυτά τα μέρη να γίνουν γνωστά. Άρα, αν το περιστατικό με τον Αχιλλέα και τη </a:t>
            </a:r>
            <a:r>
              <a:rPr lang="el-GR" dirty="0" err="1">
                <a:latin typeface="Times New Roman" panose="02020603050405020304" pitchFamily="18" charset="0"/>
                <a:cs typeface="Times New Roman" panose="02020603050405020304" pitchFamily="18" charset="0"/>
                <a:sym typeface="Wingdings" panose="05000000000000000000" pitchFamily="2" charset="2"/>
              </a:rPr>
              <a:t>Λευκὴ</a:t>
            </a:r>
            <a:r>
              <a:rPr lang="el-GR" dirty="0">
                <a:latin typeface="Times New Roman" panose="02020603050405020304" pitchFamily="18" charset="0"/>
                <a:cs typeface="Times New Roman" panose="02020603050405020304" pitchFamily="18" charset="0"/>
                <a:sym typeface="Wingdings" panose="05000000000000000000" pitchFamily="2" charset="2"/>
              </a:rPr>
              <a:t> εφευρέθηκε από τους Έλληνες, εφόσον πρώτα ήξεραν τη Μαύρη Θάλασσα  η γνώση της Μαύρης Θάλασσας είναι προ-</a:t>
            </a:r>
            <a:r>
              <a:rPr lang="en-US" dirty="0">
                <a:latin typeface="Times New Roman" panose="02020603050405020304" pitchFamily="18" charset="0"/>
                <a:cs typeface="Times New Roman" panose="02020603050405020304" pitchFamily="18" charset="0"/>
                <a:sym typeface="Wingdings" panose="05000000000000000000" pitchFamily="2" charset="2"/>
              </a:rPr>
              <a:t>O</a:t>
            </a:r>
            <a:r>
              <a:rPr lang="el-GR" dirty="0" err="1">
                <a:latin typeface="Times New Roman" panose="02020603050405020304" pitchFamily="18" charset="0"/>
                <a:cs typeface="Times New Roman" panose="02020603050405020304" pitchFamily="18" charset="0"/>
                <a:sym typeface="Wingdings" panose="05000000000000000000" pitchFamily="2" charset="2"/>
              </a:rPr>
              <a:t>μηρική</a:t>
            </a:r>
            <a:r>
              <a:rPr lang="el-GR" dirty="0">
                <a:latin typeface="Times New Roman" panose="02020603050405020304" pitchFamily="18" charset="0"/>
                <a:cs typeface="Times New Roman" panose="02020603050405020304" pitchFamily="18" charset="0"/>
                <a:sym typeface="Wingdings" panose="05000000000000000000" pitchFamily="2" charset="2"/>
              </a:rPr>
              <a:t>, ενώ υπάρχουν και ενδείξεις ελληνικής επαφής με τον Εύξεινο Πόντο από την Αρχαϊκή εποχή. </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BE44F93F-02CD-454B-A412-8CF46D09BA03}"/>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Χρονολόγηση αποικισμού </a:t>
            </a:r>
            <a:r>
              <a:rPr lang="el-GR" sz="4799" dirty="0" err="1">
                <a:solidFill>
                  <a:schemeClr val="bg2"/>
                </a:solidFill>
                <a:latin typeface="+mn-lt"/>
                <a:cs typeface="Times New Roman" panose="02020603050405020304" pitchFamily="18" charset="0"/>
              </a:rPr>
              <a:t>Μιλησίων</a:t>
            </a:r>
            <a:endParaRPr lang="el-GR" sz="4799"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36185820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279782A-FFA5-4C50-BA94-327FAF1DA375}"/>
              </a:ext>
            </a:extLst>
          </p:cNvPr>
          <p:cNvSpPr>
            <a:spLocks noGrp="1"/>
          </p:cNvSpPr>
          <p:nvPr>
            <p:ph idx="1"/>
          </p:nvPr>
        </p:nvSpPr>
        <p:spPr>
          <a:xfrm>
            <a:off x="1096994" y="1846146"/>
            <a:ext cx="10055781" cy="4567983"/>
          </a:xfrm>
        </p:spPr>
        <p:txBody>
          <a:bodyPr>
            <a:normAutofit fontScale="92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Δεν είναι σίγουρο ότι η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προσδιορίζει το νησί της Μαύρης Θάλασσας που ήταν αργότερα γνωστό με το όνομα </a:t>
            </a:r>
            <a:r>
              <a:rPr lang="el-GR" dirty="0" err="1">
                <a:latin typeface="Times New Roman" panose="02020603050405020304" pitchFamily="18" charset="0"/>
                <a:cs typeface="Times New Roman" panose="02020603050405020304" pitchFamily="18" charset="0"/>
                <a:sym typeface="Wingdings" panose="05000000000000000000" pitchFamily="2" charset="2"/>
              </a:rPr>
              <a:t>Λευκὴ</a:t>
            </a:r>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Δεν γνωρίζουμε που τοποθετεί τη </a:t>
            </a:r>
            <a:r>
              <a:rPr lang="el-GR" dirty="0" err="1">
                <a:latin typeface="Times New Roman" panose="02020603050405020304" pitchFamily="18" charset="0"/>
                <a:cs typeface="Times New Roman" panose="02020603050405020304" pitchFamily="18" charset="0"/>
                <a:sym typeface="Wingdings" panose="05000000000000000000" pitchFamily="2" charset="2"/>
              </a:rPr>
              <a:t>Λευκὴ</a:t>
            </a:r>
            <a:r>
              <a:rPr lang="el-GR" dirty="0">
                <a:latin typeface="Times New Roman" panose="02020603050405020304" pitchFamily="18" charset="0"/>
                <a:cs typeface="Times New Roman" panose="02020603050405020304" pitchFamily="18" charset="0"/>
                <a:sym typeface="Wingdings" panose="05000000000000000000" pitchFamily="2" charset="2"/>
              </a:rPr>
              <a:t>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Ίσως, η </a:t>
            </a:r>
            <a:r>
              <a:rPr lang="el-GR" dirty="0" err="1">
                <a:latin typeface="Times New Roman" panose="02020603050405020304" pitchFamily="18" charset="0"/>
                <a:cs typeface="Times New Roman" panose="02020603050405020304" pitchFamily="18" charset="0"/>
                <a:sym typeface="Wingdings" panose="05000000000000000000" pitchFamily="2" charset="2"/>
              </a:rPr>
              <a:t>Λευκὴ</a:t>
            </a:r>
            <a:r>
              <a:rPr lang="el-GR" dirty="0">
                <a:latin typeface="Times New Roman" panose="02020603050405020304" pitchFamily="18" charset="0"/>
                <a:cs typeface="Times New Roman" panose="02020603050405020304" pitchFamily="18" charset="0"/>
                <a:sym typeface="Wingdings" panose="05000000000000000000" pitchFamily="2" charset="2"/>
              </a:rPr>
              <a:t> υπήρχε ως μυθικός τόπος πολύ πριν κάποιο νησί της Μαύρης Θάλασσας ονομαστεί έτσι  μάλλον απίθανο  στην αρχαία ελληνική ποίηση οι παραδεισένιες τοποθεσίες  απομακρυσμένες και απρόσιτες. Η αβέβαιη γνώση για τη Μαύρη Θάλασσα ενίσχυσε την ιδέα ότι η </a:t>
            </a:r>
            <a:r>
              <a:rPr lang="el-GR" dirty="0" err="1">
                <a:latin typeface="Times New Roman" panose="02020603050405020304" pitchFamily="18" charset="0"/>
                <a:cs typeface="Times New Roman" panose="02020603050405020304" pitchFamily="18" charset="0"/>
                <a:sym typeface="Wingdings" panose="05000000000000000000" pitchFamily="2" charset="2"/>
              </a:rPr>
              <a:t>Λευκὴ</a:t>
            </a:r>
            <a:r>
              <a:rPr lang="el-GR" dirty="0">
                <a:latin typeface="Times New Roman" panose="02020603050405020304" pitchFamily="18" charset="0"/>
                <a:cs typeface="Times New Roman" panose="02020603050405020304" pitchFamily="18" charset="0"/>
                <a:sym typeface="Wingdings" panose="05000000000000000000" pitchFamily="2" charset="2"/>
              </a:rPr>
              <a:t> ήταν εκεί.</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Ο </a:t>
            </a:r>
            <a:r>
              <a:rPr lang="el-GR" dirty="0" err="1">
                <a:latin typeface="Times New Roman" panose="02020603050405020304" pitchFamily="18" charset="0"/>
                <a:cs typeface="Times New Roman" panose="02020603050405020304" pitchFamily="18" charset="0"/>
                <a:sym typeface="Wingdings" panose="05000000000000000000" pitchFamily="2" charset="2"/>
              </a:rPr>
              <a:t>Πρόκλος</a:t>
            </a:r>
            <a:r>
              <a:rPr lang="el-GR" dirty="0">
                <a:latin typeface="Times New Roman" panose="02020603050405020304" pitchFamily="18" charset="0"/>
                <a:cs typeface="Times New Roman" panose="02020603050405020304" pitchFamily="18" charset="0"/>
                <a:sym typeface="Wingdings" panose="05000000000000000000" pitchFamily="2" charset="2"/>
              </a:rPr>
              <a:t> αναφέρει ότι το ποίημα αναφέρεται στο παραδεισένιο νησί </a:t>
            </a:r>
            <a:r>
              <a:rPr lang="el-GR" dirty="0" err="1">
                <a:latin typeface="Times New Roman" panose="02020603050405020304" pitchFamily="18" charset="0"/>
                <a:cs typeface="Times New Roman" panose="02020603050405020304" pitchFamily="18" charset="0"/>
                <a:sym typeface="Wingdings" panose="05000000000000000000" pitchFamily="2" charset="2"/>
              </a:rPr>
              <a:t>Λευκὴ</a:t>
            </a:r>
            <a:r>
              <a:rPr lang="el-GR" dirty="0">
                <a:latin typeface="Times New Roman" panose="02020603050405020304" pitchFamily="18" charset="0"/>
                <a:cs typeface="Times New Roman" panose="02020603050405020304" pitchFamily="18" charset="0"/>
                <a:sym typeface="Wingdings" panose="05000000000000000000" pitchFamily="2" charset="2"/>
              </a:rPr>
              <a:t>, το οποίο ταυτίζεται με ένα νησί στη Μαύρη Θάλασσα που αποίκησαν οι </a:t>
            </a:r>
            <a:r>
              <a:rPr lang="el-GR" dirty="0" err="1">
                <a:latin typeface="Times New Roman" panose="02020603050405020304" pitchFamily="18" charset="0"/>
                <a:cs typeface="Times New Roman" panose="02020603050405020304" pitchFamily="18" charset="0"/>
                <a:sym typeface="Wingdings" panose="05000000000000000000" pitchFamily="2" charset="2"/>
              </a:rPr>
              <a:t>Μιλήσιοι</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7A701B4C-0EFA-4E19-9B41-19774568FE59}"/>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i="1" dirty="0" err="1">
                <a:solidFill>
                  <a:schemeClr val="bg2"/>
                </a:solidFill>
                <a:latin typeface="+mn-lt"/>
                <a:cs typeface="Times New Roman" panose="02020603050405020304" pitchFamily="18" charset="0"/>
              </a:rPr>
              <a:t>Αιθιοπίδα</a:t>
            </a:r>
            <a:r>
              <a:rPr lang="el-GR" sz="4799" dirty="0">
                <a:solidFill>
                  <a:schemeClr val="bg2"/>
                </a:solidFill>
                <a:latin typeface="+mn-lt"/>
                <a:cs typeface="Times New Roman" panose="02020603050405020304" pitchFamily="18" charset="0"/>
              </a:rPr>
              <a:t> και </a:t>
            </a:r>
            <a:r>
              <a:rPr lang="el-GR" sz="4799" dirty="0" err="1">
                <a:solidFill>
                  <a:schemeClr val="bg2"/>
                </a:solidFill>
                <a:latin typeface="+mn-lt"/>
                <a:cs typeface="Times New Roman" panose="02020603050405020304" pitchFamily="18" charset="0"/>
              </a:rPr>
              <a:t>Λευκὴ</a:t>
            </a:r>
            <a:endParaRPr lang="el-GR" sz="4799"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5837893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5FD0897-2ED3-4AC7-AC98-134623EB5832}"/>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πρώιμη επαφή με τη βόρεια Ευρώπη αποδεικνύεται από τους Μυκηναίους, οι οποίοι προμηθεύονταν από εκεί κεχριμπάρι.</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Πιθανόν, οι Μυκηναίοι είχαν εισχωρήσει στην περιοχή της Μαύρης Θάλασσας πριν τον αποικισμό.</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Μαύρη Θάλασσα είναι γνωστή και από το ταξίδι της </a:t>
            </a:r>
            <a:r>
              <a:rPr lang="el-GR" dirty="0" err="1">
                <a:latin typeface="Times New Roman" panose="02020603050405020304" pitchFamily="18" charset="0"/>
                <a:cs typeface="Times New Roman" panose="02020603050405020304" pitchFamily="18" charset="0"/>
                <a:sym typeface="Wingdings" panose="05000000000000000000" pitchFamily="2" charset="2"/>
              </a:rPr>
              <a:t>Αργώς</a:t>
            </a:r>
            <a:r>
              <a:rPr lang="el-GR" dirty="0">
                <a:latin typeface="Times New Roman" panose="02020603050405020304" pitchFamily="18" charset="0"/>
                <a:cs typeface="Times New Roman" panose="02020603050405020304" pitchFamily="18" charset="0"/>
                <a:sym typeface="Wingdings" panose="05000000000000000000" pitchFamily="2" charset="2"/>
              </a:rPr>
              <a:t> στην </a:t>
            </a:r>
            <a:r>
              <a:rPr lang="el-GR" dirty="0" err="1">
                <a:latin typeface="Times New Roman" panose="02020603050405020304" pitchFamily="18" charset="0"/>
                <a:cs typeface="Times New Roman" panose="02020603050405020304" pitchFamily="18" charset="0"/>
                <a:sym typeface="Wingdings" panose="05000000000000000000" pitchFamily="2" charset="2"/>
              </a:rPr>
              <a:t>Κολχίδα</a:t>
            </a:r>
            <a:r>
              <a:rPr lang="el-GR" dirty="0">
                <a:latin typeface="Times New Roman" panose="02020603050405020304" pitchFamily="18" charset="0"/>
                <a:cs typeface="Times New Roman" panose="02020603050405020304" pitchFamily="18" charset="0"/>
                <a:sym typeface="Wingdings" panose="05000000000000000000" pitchFamily="2" charset="2"/>
              </a:rPr>
              <a:t>  το ανατολικό άκρο του κόσμου αποτελούσε εξωτικό προορισμό.</a:t>
            </a:r>
          </a:p>
          <a:p>
            <a:endParaRPr lang="el-GR" dirty="0"/>
          </a:p>
        </p:txBody>
      </p:sp>
      <p:sp>
        <p:nvSpPr>
          <p:cNvPr id="4" name="Τίτλος 1">
            <a:extLst>
              <a:ext uri="{FF2B5EF4-FFF2-40B4-BE49-F238E27FC236}">
                <a16:creationId xmlns:a16="http://schemas.microsoft.com/office/drawing/2014/main" xmlns="" id="{9AC51C46-A9C9-4639-ACC3-BD5F7C6636B7}"/>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i="1" dirty="0" err="1">
                <a:solidFill>
                  <a:schemeClr val="bg2"/>
                </a:solidFill>
                <a:latin typeface="+mn-lt"/>
                <a:cs typeface="Times New Roman" panose="02020603050405020304" pitchFamily="18" charset="0"/>
              </a:rPr>
              <a:t>Αιθιοπίδα</a:t>
            </a:r>
            <a:r>
              <a:rPr lang="el-GR" sz="4799" dirty="0">
                <a:solidFill>
                  <a:schemeClr val="bg2"/>
                </a:solidFill>
                <a:latin typeface="+mn-lt"/>
                <a:cs typeface="Times New Roman" panose="02020603050405020304" pitchFamily="18" charset="0"/>
              </a:rPr>
              <a:t> και </a:t>
            </a:r>
            <a:r>
              <a:rPr lang="el-GR" sz="4799" dirty="0" err="1">
                <a:solidFill>
                  <a:schemeClr val="bg2"/>
                </a:solidFill>
                <a:latin typeface="+mn-lt"/>
                <a:cs typeface="Times New Roman" panose="02020603050405020304" pitchFamily="18" charset="0"/>
              </a:rPr>
              <a:t>Λευκὴ</a:t>
            </a:r>
            <a:endParaRPr lang="el-GR" sz="4799"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10158432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D6992272-6394-4D1F-AE56-40B18E01E701}"/>
              </a:ext>
            </a:extLst>
          </p:cNvPr>
          <p:cNvSpPr>
            <a:spLocks noGrp="1"/>
          </p:cNvSpPr>
          <p:nvPr>
            <p:ph idx="1"/>
          </p:nvPr>
        </p:nvSpPr>
        <p:spPr/>
        <p:txBody>
          <a:bodyPr>
            <a:normAutofit/>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Εάν η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δείχνει τον αποικισμό των </a:t>
            </a:r>
            <a:r>
              <a:rPr lang="el-GR" dirty="0" err="1">
                <a:latin typeface="Times New Roman" panose="02020603050405020304" pitchFamily="18" charset="0"/>
                <a:cs typeface="Times New Roman" panose="02020603050405020304" pitchFamily="18" charset="0"/>
              </a:rPr>
              <a:t>Μιλησίων</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η ποιητική εκδήλωση αυτού του μύθου, ίσως, να μην ήταν δυνατή πριν το τέλος του 7</a:t>
            </a:r>
            <a:r>
              <a:rPr lang="el-GR" baseline="30000" dirty="0">
                <a:latin typeface="Times New Roman" panose="02020603050405020304" pitchFamily="18" charset="0"/>
                <a:cs typeface="Times New Roman" panose="02020603050405020304" pitchFamily="18" charset="0"/>
                <a:sym typeface="Wingdings" panose="05000000000000000000" pitchFamily="2" charset="2"/>
              </a:rPr>
              <a:t>ου</a:t>
            </a:r>
            <a:r>
              <a:rPr lang="el-GR" dirty="0">
                <a:latin typeface="Times New Roman" panose="02020603050405020304" pitchFamily="18" charset="0"/>
                <a:cs typeface="Times New Roman" panose="02020603050405020304" pitchFamily="18" charset="0"/>
                <a:sym typeface="Wingdings" panose="05000000000000000000" pitchFamily="2" charset="2"/>
              </a:rPr>
              <a:t> προχριστιανικού αιώνα. Ο Μύθος, όμως, με τη βασική του μορφή υπήρχε, σίγουρα, από πολύ πιο πριν.</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Από τα παραπάνω  ο επικός Κύκλος δεν φέρει ξένο ή εξωτικό υλικό από μια </a:t>
            </a:r>
            <a:r>
              <a:rPr lang="el-GR" dirty="0" err="1">
                <a:latin typeface="Times New Roman" panose="02020603050405020304" pitchFamily="18" charset="0"/>
                <a:cs typeface="Times New Roman" panose="02020603050405020304" pitchFamily="18" charset="0"/>
                <a:sym typeface="Wingdings" panose="05000000000000000000" pitchFamily="2" charset="2"/>
              </a:rPr>
              <a:t>μετα</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O</a:t>
            </a:r>
            <a:r>
              <a:rPr lang="el-GR" dirty="0" err="1">
                <a:latin typeface="Times New Roman" panose="02020603050405020304" pitchFamily="18" charset="0"/>
                <a:cs typeface="Times New Roman" panose="02020603050405020304" pitchFamily="18" charset="0"/>
                <a:sym typeface="Wingdings" panose="05000000000000000000" pitchFamily="2" charset="2"/>
              </a:rPr>
              <a:t>μηρική</a:t>
            </a:r>
            <a:r>
              <a:rPr lang="el-GR" dirty="0">
                <a:latin typeface="Times New Roman" panose="02020603050405020304" pitchFamily="18" charset="0"/>
                <a:cs typeface="Times New Roman" panose="02020603050405020304" pitchFamily="18" charset="0"/>
                <a:sym typeface="Wingdings" panose="05000000000000000000" pitchFamily="2" charset="2"/>
              </a:rPr>
              <a:t> εποχή.</a:t>
            </a:r>
          </a:p>
          <a:p>
            <a:pPr marL="0" indent="0" algn="just">
              <a:lnSpc>
                <a:spcPct val="150000"/>
              </a:lnSpc>
              <a:buNone/>
            </a:pP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2EAE2CFA-D356-4B8C-85F3-D8C2586B4AE6}"/>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i="1" dirty="0" err="1">
                <a:solidFill>
                  <a:schemeClr val="bg2"/>
                </a:solidFill>
                <a:latin typeface="+mn-lt"/>
                <a:cs typeface="Times New Roman" panose="02020603050405020304" pitchFamily="18" charset="0"/>
              </a:rPr>
              <a:t>Αιθιοπίδα</a:t>
            </a:r>
            <a:r>
              <a:rPr lang="el-GR" sz="4799" i="1" dirty="0">
                <a:solidFill>
                  <a:schemeClr val="bg2"/>
                </a:solidFill>
                <a:latin typeface="+mn-lt"/>
                <a:cs typeface="Times New Roman" panose="02020603050405020304" pitchFamily="18" charset="0"/>
              </a:rPr>
              <a:t> – </a:t>
            </a:r>
            <a:r>
              <a:rPr lang="el-GR" sz="4799" dirty="0">
                <a:solidFill>
                  <a:schemeClr val="bg2"/>
                </a:solidFill>
                <a:latin typeface="+mn-lt"/>
                <a:cs typeface="Times New Roman" panose="02020603050405020304" pitchFamily="18" charset="0"/>
              </a:rPr>
              <a:t>επικός Κύκλος</a:t>
            </a:r>
          </a:p>
        </p:txBody>
      </p:sp>
    </p:spTree>
    <p:extLst>
      <p:ext uri="{BB962C8B-B14F-4D97-AF65-F5344CB8AC3E}">
        <p14:creationId xmlns:p14="http://schemas.microsoft.com/office/powerpoint/2010/main" val="41152443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E509659-8A8D-4E6D-86B0-5243E0379654}"/>
              </a:ext>
            </a:extLst>
          </p:cNvPr>
          <p:cNvSpPr>
            <a:spLocks noGrp="1"/>
          </p:cNvSpPr>
          <p:nvPr>
            <p:ph idx="1"/>
          </p:nvPr>
        </p:nvSpPr>
        <p:spPr>
          <a:xfrm>
            <a:off x="1096994" y="1846146"/>
            <a:ext cx="10055781" cy="4567982"/>
          </a:xfrm>
        </p:spPr>
        <p:txBody>
          <a:bodyPr>
            <a:normAutofit fontScale="850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Ομηρικά έπη </a:t>
            </a:r>
            <a:r>
              <a:rPr lang="en-US" dirty="0">
                <a:latin typeface="Times New Roman" panose="02020603050405020304" pitchFamily="18" charset="0"/>
                <a:cs typeface="Times New Roman" panose="02020603050405020304" pitchFamily="18" charset="0"/>
                <a:sym typeface="Wingdings" panose="05000000000000000000" pitchFamily="2" charset="2"/>
              </a:rPr>
              <a:t>vs </a:t>
            </a:r>
            <a:r>
              <a:rPr lang="el-GR" dirty="0">
                <a:latin typeface="Times New Roman" panose="02020603050405020304" pitchFamily="18" charset="0"/>
                <a:cs typeface="Times New Roman" panose="02020603050405020304" pitchFamily="18" charset="0"/>
                <a:sym typeface="Wingdings" panose="05000000000000000000" pitchFamily="2" charset="2"/>
              </a:rPr>
              <a:t>επικός Κύκλος  σύνδεσή τους με τον τόπο  </a:t>
            </a: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Nagy</a:t>
            </a:r>
            <a:r>
              <a:rPr lang="en-US" dirty="0">
                <a:latin typeface="Times New Roman" panose="02020603050405020304" pitchFamily="18" charset="0"/>
                <a:cs typeface="Times New Roman" panose="02020603050405020304" pitchFamily="18" charset="0"/>
                <a:sym typeface="Wingdings" panose="05000000000000000000" pitchFamily="2" charset="2"/>
              </a:rPr>
              <a:t>: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Ομηρικά ποιήματα  πανελλήνιος χαρακτήρας  δεν περιέχουν στοιχεία για έναν συγκεκριμένο τόπο  πανελλήνιο αίσθημα </a:t>
            </a:r>
            <a:r>
              <a:rPr lang="en-US" dirty="0">
                <a:latin typeface="Times New Roman" panose="02020603050405020304" pitchFamily="18" charset="0"/>
                <a:cs typeface="Times New Roman" panose="02020603050405020304" pitchFamily="18" charset="0"/>
                <a:sym typeface="Wingdings" panose="05000000000000000000" pitchFamily="2" charset="2"/>
              </a:rPr>
              <a:t>O</a:t>
            </a:r>
            <a:r>
              <a:rPr lang="el-GR" dirty="0" err="1">
                <a:latin typeface="Times New Roman" panose="02020603050405020304" pitchFamily="18" charset="0"/>
                <a:cs typeface="Times New Roman" panose="02020603050405020304" pitchFamily="18" charset="0"/>
                <a:sym typeface="Wingdings" panose="05000000000000000000" pitchFamily="2" charset="2"/>
              </a:rPr>
              <a:t>μηρικών</a:t>
            </a:r>
            <a:r>
              <a:rPr lang="el-GR" dirty="0">
                <a:latin typeface="Times New Roman" panose="02020603050405020304" pitchFamily="18" charset="0"/>
                <a:cs typeface="Times New Roman" panose="02020603050405020304" pitchFamily="18" charset="0"/>
                <a:sym typeface="Wingdings" panose="05000000000000000000" pitchFamily="2" charset="2"/>
              </a:rPr>
              <a:t> ποιημάτων στην Αρχαϊκή εποχή  δεν εξυπηρετούν συμφέροντας μιας περιοχής.</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Κυκλικά ποιήματα  τοπικός χαρακτήρας  έχουν στοιχεία για συγκεκριμένους τόπους.</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Τηλεγονία</a:t>
            </a:r>
            <a:r>
              <a:rPr lang="el-GR" dirty="0">
                <a:latin typeface="Times New Roman" panose="02020603050405020304" pitchFamily="18" charset="0"/>
                <a:cs typeface="Times New Roman" panose="02020603050405020304" pitchFamily="18" charset="0"/>
                <a:sym typeface="Wingdings" panose="05000000000000000000" pitchFamily="2" charset="2"/>
              </a:rPr>
              <a:t> και οι </a:t>
            </a:r>
            <a:r>
              <a:rPr lang="el-GR" i="1" dirty="0">
                <a:latin typeface="Times New Roman" panose="02020603050405020304" pitchFamily="18" charset="0"/>
                <a:cs typeface="Times New Roman" panose="02020603050405020304" pitchFamily="18" charset="0"/>
                <a:sym typeface="Wingdings" panose="05000000000000000000" pitchFamily="2" charset="2"/>
              </a:rPr>
              <a:t>Νόστοι</a:t>
            </a:r>
            <a:r>
              <a:rPr lang="el-GR" dirty="0">
                <a:latin typeface="Times New Roman" panose="02020603050405020304" pitchFamily="18" charset="0"/>
                <a:cs typeface="Times New Roman" panose="02020603050405020304" pitchFamily="18" charset="0"/>
                <a:sym typeface="Wingdings" panose="05000000000000000000" pitchFamily="2" charset="2"/>
              </a:rPr>
              <a:t> ανήκουν στη δεύτερη κατηγορία  έχουν τις ρίζες τους σε έναν τόπο.</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Ωστόσο, οι </a:t>
            </a:r>
            <a:r>
              <a:rPr lang="el-GR" i="1" dirty="0">
                <a:latin typeface="Times New Roman" panose="02020603050405020304" pitchFamily="18" charset="0"/>
                <a:cs typeface="Times New Roman" panose="02020603050405020304" pitchFamily="18" charset="0"/>
                <a:sym typeface="Wingdings" panose="05000000000000000000" pitchFamily="2" charset="2"/>
              </a:rPr>
              <a:t>Νόστοι</a:t>
            </a:r>
            <a:r>
              <a:rPr lang="el-GR" dirty="0">
                <a:latin typeface="Times New Roman" panose="02020603050405020304" pitchFamily="18" charset="0"/>
                <a:cs typeface="Times New Roman" panose="02020603050405020304" pitchFamily="18" charset="0"/>
                <a:sym typeface="Wingdings" panose="05000000000000000000" pitchFamily="2" charset="2"/>
              </a:rPr>
              <a:t> εμφανίζουν μια πληρότητα  πανελλήνια προοπτική, όχι τοπική  συμπέρασμα που προκύπτει πάντοτε από την περίληψη. </a:t>
            </a:r>
            <a:endParaRPr lang="en-US" dirty="0">
              <a:solidFill>
                <a:schemeClr val="accent5">
                  <a:lumMod val="50000"/>
                </a:schemeClr>
              </a:solidFill>
              <a:latin typeface="Times New Roman" panose="02020603050405020304" pitchFamily="18" charset="0"/>
              <a:cs typeface="Times New Roman" panose="02020603050405020304" pitchFamily="18" charset="0"/>
              <a:sym typeface="Wingdings" panose="05000000000000000000" pitchFamily="2" charset="2"/>
            </a:endParaRPr>
          </a:p>
          <a:p>
            <a:endParaRPr lang="el-GR" dirty="0"/>
          </a:p>
        </p:txBody>
      </p:sp>
      <p:sp>
        <p:nvSpPr>
          <p:cNvPr id="4" name="Τίτλος 1">
            <a:extLst>
              <a:ext uri="{FF2B5EF4-FFF2-40B4-BE49-F238E27FC236}">
                <a16:creationId xmlns:a16="http://schemas.microsoft.com/office/drawing/2014/main" xmlns="" id="{1CD64A57-155C-4FE2-A500-C22938B2830D}"/>
              </a:ext>
            </a:extLst>
          </p:cNvPr>
          <p:cNvSpPr txBox="1">
            <a:spLocks/>
          </p:cNvSpPr>
          <p:nvPr/>
        </p:nvSpPr>
        <p:spPr>
          <a:xfrm>
            <a:off x="1096994" y="443872"/>
            <a:ext cx="10055781" cy="1091339"/>
          </a:xfrm>
          <a:prstGeom prst="rect">
            <a:avLst/>
          </a:prstGeom>
        </p:spPr>
        <p:txBody>
          <a:bodyPr vert="horz" lIns="91416" tIns="45708" rIns="91416" bIns="45708"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Ομηρικά ποιήματα </a:t>
            </a:r>
            <a:r>
              <a:rPr lang="en-US" sz="4799" dirty="0">
                <a:solidFill>
                  <a:schemeClr val="bg2"/>
                </a:solidFill>
                <a:latin typeface="+mn-lt"/>
                <a:cs typeface="Times New Roman" panose="02020603050405020304" pitchFamily="18" charset="0"/>
              </a:rPr>
              <a:t>vs </a:t>
            </a:r>
            <a:r>
              <a:rPr lang="el-GR" sz="4799" dirty="0">
                <a:solidFill>
                  <a:schemeClr val="bg2"/>
                </a:solidFill>
                <a:latin typeface="+mn-lt"/>
                <a:cs typeface="Times New Roman" panose="02020603050405020304" pitchFamily="18" charset="0"/>
              </a:rPr>
              <a:t>επικός Κύκλος</a:t>
            </a:r>
          </a:p>
        </p:txBody>
      </p:sp>
    </p:spTree>
    <p:extLst>
      <p:ext uri="{BB962C8B-B14F-4D97-AF65-F5344CB8AC3E}">
        <p14:creationId xmlns:p14="http://schemas.microsoft.com/office/powerpoint/2010/main" val="42242079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7196EA-0E96-4E9B-9729-BA319C7198C6}"/>
              </a:ext>
            </a:extLst>
          </p:cNvPr>
          <p:cNvSpPr>
            <a:spLocks noGrp="1"/>
          </p:cNvSpPr>
          <p:nvPr>
            <p:ph type="title"/>
          </p:nvPr>
        </p:nvSpPr>
        <p:spPr/>
        <p:txBody>
          <a:bodyPr/>
          <a:lstStyle/>
          <a:p>
            <a:pPr algn="ctr"/>
            <a:r>
              <a:rPr lang="el-GR" dirty="0">
                <a:solidFill>
                  <a:schemeClr val="bg2"/>
                </a:solidFill>
              </a:rPr>
              <a:t>Μίμνερμος 2.1-10</a:t>
            </a:r>
            <a:endParaRPr lang="el-GR" dirty="0"/>
          </a:p>
        </p:txBody>
      </p:sp>
      <p:sp>
        <p:nvSpPr>
          <p:cNvPr id="5" name="Θέση περιεχομένου 4">
            <a:extLst>
              <a:ext uri="{FF2B5EF4-FFF2-40B4-BE49-F238E27FC236}">
                <a16:creationId xmlns:a16="http://schemas.microsoft.com/office/drawing/2014/main" xmlns="" id="{7D87FDE7-EF5F-4FDB-A2D1-91C12B1AEED5}"/>
              </a:ext>
            </a:extLst>
          </p:cNvPr>
          <p:cNvSpPr>
            <a:spLocks noGrp="1"/>
          </p:cNvSpPr>
          <p:nvPr>
            <p:ph sz="half" idx="1"/>
          </p:nvPr>
        </p:nvSpPr>
        <p:spPr/>
        <p:txBody>
          <a:bodyPr>
            <a:normAutofit fontScale="62500" lnSpcReduction="20000"/>
          </a:bodyPr>
          <a:lstStyle/>
          <a:p>
            <a:pPr marL="0" indent="0" algn="just">
              <a:lnSpc>
                <a:spcPct val="170000"/>
              </a:lnSpc>
              <a:buNone/>
            </a:pPr>
            <a:r>
              <a:rPr lang="el-GR" dirty="0"/>
              <a:t>Όπως τα φύλλα που η άνοιξη φέρνει η πολύανθη –τότε </a:t>
            </a:r>
            <a:r>
              <a:rPr lang="el-GR" dirty="0" err="1"/>
              <a:t>είν</a:t>
            </a:r>
            <a:r>
              <a:rPr lang="el-GR" dirty="0"/>
              <a:t>᾽ η εποχή που γοργά ο ήλιος τα θρέφει- κι εμείς λίγον καιρό, πολύ λίγο, της νιότης χαιρόμαστε τ᾽ άνθη δίχως θεϊκών συμφορών να ᾽</a:t>
            </a:r>
            <a:r>
              <a:rPr lang="el-GR" dirty="0" err="1"/>
              <a:t>χουμε</a:t>
            </a:r>
            <a:r>
              <a:rPr lang="el-GR" dirty="0"/>
              <a:t> πείρα, ούτε δα τι είναι καλό. Σκοτεινές πλάι μας έπειτα στέκονται μοίρες· των θλιβερών γερατειών η </a:t>
            </a:r>
            <a:r>
              <a:rPr lang="el-GR" dirty="0" err="1"/>
              <a:t>κυβερνήτρα</a:t>
            </a:r>
            <a:r>
              <a:rPr lang="el-GR" dirty="0"/>
              <a:t> </a:t>
            </a:r>
            <a:r>
              <a:rPr lang="el-GR" dirty="0" err="1"/>
              <a:t>είν</a:t>
            </a:r>
            <a:r>
              <a:rPr lang="el-GR" dirty="0"/>
              <a:t>᾽ η μια και του θανάτου </a:t>
            </a:r>
            <a:r>
              <a:rPr lang="el-GR" dirty="0" err="1"/>
              <a:t>είν</a:t>
            </a:r>
            <a:r>
              <a:rPr lang="el-GR" dirty="0"/>
              <a:t>᾽ η άλλη· ο καρπός λίγο μένει της νιότης, όσο μονάχα στη γη του ήλιου σκορπίζεται το φως.</a:t>
            </a:r>
          </a:p>
          <a:p>
            <a:pPr marL="0" indent="0" algn="just">
              <a:lnSpc>
                <a:spcPct val="170000"/>
              </a:lnSpc>
              <a:buNone/>
            </a:pPr>
            <a:r>
              <a:rPr lang="el-GR" dirty="0"/>
              <a:t> </a:t>
            </a:r>
          </a:p>
          <a:p>
            <a:endParaRPr lang="el-GR" dirty="0"/>
          </a:p>
        </p:txBody>
      </p:sp>
      <p:sp>
        <p:nvSpPr>
          <p:cNvPr id="6" name="Θέση περιεχομένου 5">
            <a:extLst>
              <a:ext uri="{FF2B5EF4-FFF2-40B4-BE49-F238E27FC236}">
                <a16:creationId xmlns:a16="http://schemas.microsoft.com/office/drawing/2014/main" xmlns="" id="{358D218C-A3BA-434C-A1D3-BFF307955709}"/>
              </a:ext>
            </a:extLst>
          </p:cNvPr>
          <p:cNvSpPr>
            <a:spLocks noGrp="1"/>
          </p:cNvSpPr>
          <p:nvPr>
            <p:ph sz="half" idx="2"/>
          </p:nvPr>
        </p:nvSpPr>
        <p:spPr/>
        <p:txBody>
          <a:bodyPr>
            <a:normAutofit fontScale="62500" lnSpcReduction="20000"/>
          </a:bodyPr>
          <a:lstStyle/>
          <a:p>
            <a:pPr marL="0" indent="0" algn="just">
              <a:lnSpc>
                <a:spcPct val="170000"/>
              </a:lnSpc>
              <a:buNone/>
            </a:pPr>
            <a:r>
              <a:rPr lang="el-GR" dirty="0"/>
              <a:t>Όταν της πλέριας ακμής την κορφή ξεπεράσει κανένας, </a:t>
            </a:r>
            <a:r>
              <a:rPr lang="el-GR" dirty="0" err="1"/>
              <a:t>απ</a:t>
            </a:r>
            <a:r>
              <a:rPr lang="el-GR" dirty="0"/>
              <a:t>᾽ τη ζωή πιο καλός τότε </a:t>
            </a:r>
            <a:r>
              <a:rPr lang="el-GR" dirty="0" err="1"/>
              <a:t>είν</a:t>
            </a:r>
            <a:r>
              <a:rPr lang="el-GR" dirty="0"/>
              <a:t>᾽ ο θάνατος πια· πίκρες πολλές την καρδιά φαρμακώνουνε ο ένας το </a:t>
            </a:r>
            <a:r>
              <a:rPr lang="el-GR" dirty="0" err="1"/>
              <a:t>βιος</a:t>
            </a:r>
            <a:r>
              <a:rPr lang="el-GR" dirty="0"/>
              <a:t> του βλέπει να ρέβει, κι αυτόν φτώχεια τον σφίγγει βαριά· άλλος δεν έχει παιδιά, και μ᾽ αυτό τον καημό πάνω </a:t>
            </a:r>
            <a:r>
              <a:rPr lang="el-GR" dirty="0" err="1"/>
              <a:t>απ</a:t>
            </a:r>
            <a:r>
              <a:rPr lang="el-GR" dirty="0"/>
              <a:t>᾽ όλους στον άλλον κόσμο περνά, κάτω </a:t>
            </a:r>
            <a:r>
              <a:rPr lang="el-GR" dirty="0" err="1"/>
              <a:t>απ</a:t>
            </a:r>
            <a:r>
              <a:rPr lang="el-GR" dirty="0"/>
              <a:t>᾽ τη μαύρη τη γη· λιώνει η αρρώστια αλλουνού την καρδιά, και δεν είναι στον κόσμο ένας, που ο Δίας τα δεινά να μην του δίνει σωρό.</a:t>
            </a:r>
          </a:p>
          <a:p>
            <a:pPr marL="0" indent="0">
              <a:buNone/>
            </a:pPr>
            <a:endParaRPr lang="el-GR" dirty="0"/>
          </a:p>
        </p:txBody>
      </p:sp>
    </p:spTree>
    <p:extLst>
      <p:ext uri="{BB962C8B-B14F-4D97-AF65-F5344CB8AC3E}">
        <p14:creationId xmlns:p14="http://schemas.microsoft.com/office/powerpoint/2010/main" val="1262631453"/>
      </p:ext>
    </p:extLst>
  </p:cSld>
  <p:clrMapOvr>
    <a:masterClrMapping/>
  </p:clrMapOvr>
  <p:transition spd="slow">
    <p:cove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C13AD3F-FD5A-48AA-B9B9-35A5BF4A5339}"/>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 τίτλος του ποιήματος αναφέρεται </a:t>
            </a:r>
            <a:r>
              <a:rPr lang="el-GR" dirty="0">
                <a:latin typeface="Times New Roman" panose="02020603050405020304" pitchFamily="18" charset="0"/>
                <a:cs typeface="Times New Roman" panose="02020603050405020304" pitchFamily="18" charset="0"/>
                <a:sym typeface="Wingdings" panose="05000000000000000000" pitchFamily="2" charset="2"/>
              </a:rPr>
              <a:t> στην Κύπρο ως τόπο σύνθεσης του έργου και όχι στην Αφροδίτη, η οποία αναφέρεται κάποιες φορές (μέσα στο έργο). Με αυτήν την άποψη συμφωνεί και ο </a:t>
            </a: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Janko</a:t>
            </a:r>
            <a:r>
              <a:rPr lang="el-GR" b="1"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 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δεν προέρχονται από την Κύπρο, αλλά συντέθηκαν εκεί.</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Αν πράγματι ο τίτλος αναφέρεται στο νησί  τότε καθορίζεται αυτόματα ο τόπος προέλευσης του ποιήματος (διαφωνεί ο </a:t>
            </a:r>
            <a:r>
              <a:rPr lang="en-US" dirty="0">
                <a:latin typeface="Times New Roman" panose="02020603050405020304" pitchFamily="18" charset="0"/>
                <a:cs typeface="Times New Roman" panose="02020603050405020304" pitchFamily="18" charset="0"/>
                <a:sym typeface="Wingdings" panose="05000000000000000000" pitchFamily="2" charset="2"/>
              </a:rPr>
              <a:t>Janko, </a:t>
            </a:r>
            <a:r>
              <a:rPr lang="el-GR" dirty="0">
                <a:latin typeface="Times New Roman" panose="02020603050405020304" pitchFamily="18" charset="0"/>
                <a:cs typeface="Times New Roman" panose="02020603050405020304" pitchFamily="18" charset="0"/>
                <a:sym typeface="Wingdings" panose="05000000000000000000" pitchFamily="2" charset="2"/>
              </a:rPr>
              <a:t>όπως είπαμε παραπάνω).</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όπως και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Τηλεγονία</a:t>
            </a:r>
            <a:r>
              <a:rPr lang="el-GR" dirty="0">
                <a:latin typeface="Times New Roman" panose="02020603050405020304" pitchFamily="18" charset="0"/>
                <a:cs typeface="Times New Roman" panose="02020603050405020304" pitchFamily="18" charset="0"/>
                <a:sym typeface="Wingdings" panose="05000000000000000000" pitchFamily="2" charset="2"/>
              </a:rPr>
              <a:t>  παρέχουν γενεαλογική σύνδεση με την ηρωική εποχή  πβ. μαρτυρία σύμφωνα με την οποία η Ελένη είχε δύο γιους, έναν από τον Πάρη και έναν από τον Μενέλαο, οι οποίοι πήγαν μαζί στην Κύπρο.</a:t>
            </a: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lnSpc>
                <a:spcPct val="150000"/>
              </a:lnSpc>
              <a:buNone/>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92973304-5D6F-474E-9E30-2407FC5855E5}"/>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i="1" dirty="0">
                <a:solidFill>
                  <a:schemeClr val="bg2"/>
                </a:solidFill>
                <a:latin typeface="+mn-lt"/>
                <a:cs typeface="Times New Roman" panose="02020603050405020304" pitchFamily="18" charset="0"/>
              </a:rPr>
              <a:t>Κύπρια</a:t>
            </a:r>
          </a:p>
        </p:txBody>
      </p:sp>
    </p:spTree>
    <p:extLst>
      <p:ext uri="{BB962C8B-B14F-4D97-AF65-F5344CB8AC3E}">
        <p14:creationId xmlns:p14="http://schemas.microsoft.com/office/powerpoint/2010/main" val="1065616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25D7B29-F26C-4A4A-9068-6B59ED5D7742}"/>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Βέβαια, 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δεν έχουν μια τοπική εστίαση:</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Ιστορίες σχετικές με την άλωση της πόλης  έχουν θεωρηθεί Αιολικές.</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Οι λεπτομέρειες στο επεισόδιο των </a:t>
            </a:r>
            <a:r>
              <a:rPr lang="el-GR" dirty="0" err="1">
                <a:latin typeface="Times New Roman" panose="02020603050405020304" pitchFamily="18" charset="0"/>
                <a:cs typeface="Times New Roman" panose="02020603050405020304" pitchFamily="18" charset="0"/>
                <a:sym typeface="Wingdings" panose="05000000000000000000" pitchFamily="2" charset="2"/>
              </a:rPr>
              <a:t>Διοσκούρων</a:t>
            </a:r>
            <a:r>
              <a:rPr lang="el-GR" dirty="0">
                <a:latin typeface="Times New Roman" panose="02020603050405020304" pitchFamily="18" charset="0"/>
                <a:cs typeface="Times New Roman" panose="02020603050405020304" pitchFamily="18" charset="0"/>
                <a:sym typeface="Wingdings" panose="05000000000000000000" pitchFamily="2" charset="2"/>
              </a:rPr>
              <a:t> στα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 συνδέεται με σπαρτιατικό έθιμο, όπου θάβουν τους νεκρούς στο πεδίο της μάχης. </a:t>
            </a:r>
          </a:p>
          <a:p>
            <a:endParaRPr lang="el-GR" dirty="0"/>
          </a:p>
        </p:txBody>
      </p:sp>
      <p:sp>
        <p:nvSpPr>
          <p:cNvPr id="5" name="Τίτλος 1">
            <a:extLst>
              <a:ext uri="{FF2B5EF4-FFF2-40B4-BE49-F238E27FC236}">
                <a16:creationId xmlns:a16="http://schemas.microsoft.com/office/drawing/2014/main" xmlns="" id="{0B26422A-F8AC-4E12-B82A-9EEFDAA94B9D}"/>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i="1" dirty="0">
                <a:solidFill>
                  <a:schemeClr val="bg2"/>
                </a:solidFill>
                <a:latin typeface="+mn-lt"/>
                <a:cs typeface="Times New Roman" panose="02020603050405020304" pitchFamily="18" charset="0"/>
              </a:rPr>
              <a:t>Κύπρια</a:t>
            </a:r>
          </a:p>
        </p:txBody>
      </p:sp>
    </p:spTree>
    <p:extLst>
      <p:ext uri="{BB962C8B-B14F-4D97-AF65-F5344CB8AC3E}">
        <p14:creationId xmlns:p14="http://schemas.microsoft.com/office/powerpoint/2010/main" val="35797287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D9A3F93-3AF2-4D5E-AF7A-870DE5968C0C}"/>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Ø"/>
            </a:pPr>
            <a:r>
              <a:rPr lang="el-GR" dirty="0"/>
              <a:t> Πολύπλοκο το θέμα της έναρξης της λατρείας του Αχιλλέα. </a:t>
            </a:r>
          </a:p>
          <a:p>
            <a:pPr algn="just">
              <a:lnSpc>
                <a:spcPct val="150000"/>
              </a:lnSpc>
              <a:buFont typeface="Wingdings" panose="05000000000000000000" pitchFamily="2" charset="2"/>
              <a:buChar char="Ø"/>
            </a:pPr>
            <a:r>
              <a:rPr lang="el-GR" dirty="0"/>
              <a:t> Αν και λατρεύεται σε πολλές περιοχές </a:t>
            </a:r>
            <a:r>
              <a:rPr lang="el-GR" dirty="0">
                <a:sym typeface="Wingdings" panose="05000000000000000000" pitchFamily="2" charset="2"/>
              </a:rPr>
              <a:t> η λατρεία του επικεντρώνεται σε μια συγκεκριμένη τοποθεσία, γύρω από έναν τάφο  Τροία  πιστεύεται ότι το πνεύμα του ήρωα επηρεάζει τη γύρω περιοχή με καλύτερο ή χειρότερο τρόπο. </a:t>
            </a:r>
          </a:p>
          <a:p>
            <a:pPr algn="just">
              <a:lnSpc>
                <a:spcPct val="150000"/>
              </a:lnSpc>
              <a:buFont typeface="Wingdings" panose="05000000000000000000" pitchFamily="2" charset="2"/>
              <a:buChar char="Ø"/>
            </a:pPr>
            <a:r>
              <a:rPr lang="el-GR" dirty="0">
                <a:sym typeface="Wingdings" panose="05000000000000000000" pitchFamily="2" charset="2"/>
              </a:rPr>
              <a:t> Ο τάφος αυτός είναι του Αχιλλέα και εκεί βρίσκονταν τα λείψανά του. Ωστόσο, η λατρεία του ήρωα επεκτάθηκε και πέρα από αυτή την περιοχή, από τον χώρο δηλαδή του τάφου, καθώς η λατρεία δεν απαιτούσε την ύπαρξη του τελευταίου, αλλά μπορούσε να πραγματοποιηθεί και σε άλλα σημεία. </a:t>
            </a:r>
          </a:p>
          <a:p>
            <a:endParaRPr lang="el-GR" dirty="0"/>
          </a:p>
        </p:txBody>
      </p:sp>
      <p:sp>
        <p:nvSpPr>
          <p:cNvPr id="4" name="Τίτλος 1">
            <a:extLst>
              <a:ext uri="{FF2B5EF4-FFF2-40B4-BE49-F238E27FC236}">
                <a16:creationId xmlns:a16="http://schemas.microsoft.com/office/drawing/2014/main" xmlns="" id="{9910AA32-BE67-4795-A604-5D96E7FCC016}"/>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Λατρεία Αχιλλέα</a:t>
            </a:r>
          </a:p>
        </p:txBody>
      </p:sp>
    </p:spTree>
    <p:extLst>
      <p:ext uri="{BB962C8B-B14F-4D97-AF65-F5344CB8AC3E}">
        <p14:creationId xmlns:p14="http://schemas.microsoft.com/office/powerpoint/2010/main" val="15938714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3F42E40-FEBD-47DE-8554-F6027EF4572E}"/>
              </a:ext>
            </a:extLst>
          </p:cNvPr>
          <p:cNvSpPr>
            <a:spLocks noGrp="1"/>
          </p:cNvSpPr>
          <p:nvPr>
            <p:ph idx="1"/>
          </p:nvPr>
        </p:nvSpPr>
        <p:spPr/>
        <p:txBody>
          <a:bodyPr>
            <a:normAutofit fontScale="700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ταφή του Αχιλλέα:</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err="1">
                <a:latin typeface="Times New Roman" panose="02020603050405020304" pitchFamily="18" charset="0"/>
                <a:cs typeface="Times New Roman" panose="02020603050405020304" pitchFamily="18" charset="0"/>
                <a:sym typeface="Wingdings" panose="05000000000000000000" pitchFamily="2" charset="2"/>
              </a:rPr>
              <a:t>προλέγεται</a:t>
            </a:r>
            <a:endParaRPr lang="el-GR" dirty="0">
              <a:latin typeface="Times New Roman" panose="02020603050405020304" pitchFamily="18" charset="0"/>
              <a:cs typeface="Times New Roman" panose="02020603050405020304" pitchFamily="18" charset="0"/>
            </a:endParaRP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cs typeface="Times New Roman" panose="02020603050405020304" pitchFamily="18" charset="0"/>
              </a:rPr>
              <a:t>Οδύσσεια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αναφέρεται </a:t>
            </a:r>
            <a:endParaRPr lang="el-GR" dirty="0">
              <a:latin typeface="Times New Roman" panose="02020603050405020304" pitchFamily="18" charset="0"/>
              <a:cs typeface="Times New Roman" panose="02020603050405020304" pitchFamily="18" charset="0"/>
            </a:endParaRP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η περίληψη από τον </a:t>
            </a:r>
            <a:r>
              <a:rPr lang="el-GR" dirty="0" err="1">
                <a:latin typeface="Times New Roman" panose="02020603050405020304" pitchFamily="18" charset="0"/>
                <a:cs typeface="Times New Roman" panose="02020603050405020304" pitchFamily="18" charset="0"/>
                <a:sym typeface="Wingdings" panose="05000000000000000000" pitchFamily="2" charset="2"/>
              </a:rPr>
              <a:t>Πρόκλο</a:t>
            </a:r>
            <a:r>
              <a:rPr lang="el-GR" dirty="0">
                <a:latin typeface="Times New Roman" panose="02020603050405020304" pitchFamily="18" charset="0"/>
                <a:cs typeface="Times New Roman" panose="02020603050405020304" pitchFamily="18" charset="0"/>
                <a:sym typeface="Wingdings" panose="05000000000000000000" pitchFamily="2" charset="2"/>
              </a:rPr>
              <a:t> δείχνει ότι θάφτηκε εκεί.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Έχει ειπωθεί ότι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διαφώνησε με τον Όμηρο για την ταφή του ήρωα στην Τροία 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εμφανίζεται η Θέτιδα, η οποία αγκαλιάζει το νεκρό σώμα του ήρωα στη νεκρική πυρά.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Άλλα στοιχεία της αρχαιότητας διευκρινίζουν ότι το θνητό μέρος του Αχιλλέα καίγεται στην πυρά, ενώ το αθάνατο μέρος του πηγαίνει στο νησί του παραδείσου (</a:t>
            </a:r>
            <a:r>
              <a:rPr lang="el-GR" dirty="0" err="1">
                <a:latin typeface="Times New Roman" panose="02020603050405020304" pitchFamily="18" charset="0"/>
                <a:cs typeface="Times New Roman" panose="02020603050405020304" pitchFamily="18" charset="0"/>
              </a:rPr>
              <a:t>Λευκὴ</a:t>
            </a:r>
            <a:r>
              <a:rPr lang="el-GR" dirty="0">
                <a:latin typeface="Times New Roman" panose="02020603050405020304" pitchFamily="18" charset="0"/>
                <a:cs typeface="Times New Roman" panose="02020603050405020304" pitchFamily="18" charset="0"/>
              </a:rPr>
              <a:t> ή Νησί των Μακάρων;). Μπορεί αυτή η αντίληψη να υπήρχε και στην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a:t>
            </a:r>
          </a:p>
        </p:txBody>
      </p:sp>
      <p:sp>
        <p:nvSpPr>
          <p:cNvPr id="4" name="Τίτλος 1">
            <a:extLst>
              <a:ext uri="{FF2B5EF4-FFF2-40B4-BE49-F238E27FC236}">
                <a16:creationId xmlns:a16="http://schemas.microsoft.com/office/drawing/2014/main" xmlns="" id="{288534B2-50A6-4EFD-A2FB-A00D7AD670E7}"/>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Ταφή Αχιλλέα</a:t>
            </a:r>
          </a:p>
        </p:txBody>
      </p:sp>
    </p:spTree>
    <p:extLst>
      <p:ext uri="{BB962C8B-B14F-4D97-AF65-F5344CB8AC3E}">
        <p14:creationId xmlns:p14="http://schemas.microsoft.com/office/powerpoint/2010/main" val="26448643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F9B7EF1-D224-46C9-A3AC-850C1363E872}"/>
              </a:ext>
            </a:extLst>
          </p:cNvPr>
          <p:cNvSpPr>
            <a:spLocks noGrp="1"/>
          </p:cNvSpPr>
          <p:nvPr>
            <p:ph idx="1"/>
          </p:nvPr>
        </p:nvSpPr>
        <p:spPr/>
        <p:txBody>
          <a:bodyPr>
            <a:normAutofit fontScale="925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διαφέρει από την </a:t>
            </a:r>
            <a:r>
              <a:rPr lang="el-GR" i="1" dirty="0">
                <a:latin typeface="Times New Roman" panose="02020603050405020304" pitchFamily="18" charset="0"/>
                <a:cs typeface="Times New Roman" panose="02020603050405020304" pitchFamily="18" charset="0"/>
              </a:rPr>
              <a:t>Οδύσσεια</a:t>
            </a:r>
            <a:r>
              <a:rPr lang="el-GR" dirty="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Η μετά θάνατον ζωή του Αχιλλέα τοποθετείται στη </a:t>
            </a:r>
            <a:r>
              <a:rPr lang="el-GR" dirty="0" err="1">
                <a:latin typeface="Times New Roman" panose="02020603050405020304" pitchFamily="18" charset="0"/>
                <a:cs typeface="Times New Roman" panose="02020603050405020304" pitchFamily="18" charset="0"/>
                <a:sym typeface="Wingdings" panose="05000000000000000000" pitchFamily="2" charset="2"/>
              </a:rPr>
              <a:t>Λευκὴ</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a:latin typeface="Times New Roman" panose="02020603050405020304" pitchFamily="18" charset="0"/>
                <a:cs typeface="Times New Roman" panose="02020603050405020304" pitchFamily="18" charset="0"/>
              </a:rPr>
              <a:t>Οδύσσεια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Η μετά θάνατον ζωή του Αχιλλέα τοποθετείται στον Άδη.</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Και οι 2 όμως συμφωνούν ότι τα οστά του Αχιλλέα θάφτηκαν στην Τροία.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λατρεία του Αχιλλέα γινόταν σε διάφορες περιοχές  </a:t>
            </a:r>
            <a:r>
              <a:rPr lang="el-GR" dirty="0" err="1">
                <a:latin typeface="Times New Roman" panose="02020603050405020304" pitchFamily="18" charset="0"/>
                <a:cs typeface="Times New Roman" panose="02020603050405020304" pitchFamily="18" charset="0"/>
                <a:sym typeface="Wingdings" panose="05000000000000000000" pitchFamily="2" charset="2"/>
              </a:rPr>
              <a:t>Ολβία</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err="1">
                <a:latin typeface="Times New Roman" panose="02020603050405020304" pitchFamily="18" charset="0"/>
                <a:cs typeface="Times New Roman" panose="02020603050405020304" pitchFamily="18" charset="0"/>
                <a:sym typeface="Wingdings" panose="05000000000000000000" pitchFamily="2" charset="2"/>
              </a:rPr>
              <a:t>Τένδρα</a:t>
            </a:r>
            <a:r>
              <a:rPr lang="el-GR" dirty="0">
                <a:latin typeface="Times New Roman" panose="02020603050405020304" pitchFamily="18" charset="0"/>
                <a:cs typeface="Times New Roman" panose="02020603050405020304" pitchFamily="18" charset="0"/>
                <a:sym typeface="Wingdings" panose="05000000000000000000" pitchFamily="2" charset="2"/>
              </a:rPr>
              <a:t>, Χερσόνησος, </a:t>
            </a:r>
            <a:r>
              <a:rPr lang="el-GR" dirty="0" err="1">
                <a:latin typeface="Times New Roman" panose="02020603050405020304" pitchFamily="18" charset="0"/>
                <a:cs typeface="Times New Roman" panose="02020603050405020304" pitchFamily="18" charset="0"/>
                <a:sym typeface="Wingdings" panose="05000000000000000000" pitchFamily="2" charset="2"/>
              </a:rPr>
              <a:t>Λευκὴ</a:t>
            </a:r>
            <a:r>
              <a:rPr lang="el-GR" dirty="0">
                <a:latin typeface="Times New Roman" panose="02020603050405020304" pitchFamily="18" charset="0"/>
                <a:cs typeface="Times New Roman" panose="02020603050405020304" pitchFamily="18" charset="0"/>
                <a:sym typeface="Wingdings" panose="05000000000000000000" pitchFamily="2" charset="2"/>
              </a:rPr>
              <a:t> και γενικά στη Μαύρη Θάλασσα  συνεχίστηκε μέχρι τους ρωμαϊκούς αυτοκρατορικούς χρόνους. </a:t>
            </a:r>
          </a:p>
        </p:txBody>
      </p:sp>
      <p:sp>
        <p:nvSpPr>
          <p:cNvPr id="4" name="Τίτλος 1">
            <a:extLst>
              <a:ext uri="{FF2B5EF4-FFF2-40B4-BE49-F238E27FC236}">
                <a16:creationId xmlns:a16="http://schemas.microsoft.com/office/drawing/2014/main" xmlns="" id="{A4340179-C863-4E88-9CC2-7E4A53522EFF}"/>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Λατρεία – Ταφή Αχιλλέα</a:t>
            </a:r>
          </a:p>
        </p:txBody>
      </p:sp>
    </p:spTree>
    <p:extLst>
      <p:ext uri="{BB962C8B-B14F-4D97-AF65-F5344CB8AC3E}">
        <p14:creationId xmlns:p14="http://schemas.microsoft.com/office/powerpoint/2010/main" val="7100313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DA193236-7D77-4191-B027-EB1F39DCAC57}"/>
              </a:ext>
            </a:extLst>
          </p:cNvPr>
          <p:cNvSpPr>
            <a:spLocks noGrp="1"/>
          </p:cNvSpPr>
          <p:nvPr>
            <p:ph idx="1"/>
          </p:nvPr>
        </p:nvSpPr>
        <p:spPr/>
        <p:txBody>
          <a:bodyPr>
            <a:normAutofit fontScale="925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Λευκὴ</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το νησί δεν κατοικούνταν  υπήρχαν ιστορίες κάποιων ναυτικών για το φάντασμα του Αχιλλέα σε αυτό το νησί.</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Το νησί της </a:t>
            </a:r>
            <a:r>
              <a:rPr lang="el-GR" dirty="0" err="1">
                <a:latin typeface="Times New Roman" panose="02020603050405020304" pitchFamily="18" charset="0"/>
                <a:cs typeface="Times New Roman" panose="02020603050405020304" pitchFamily="18" charset="0"/>
                <a:sym typeface="Wingdings" panose="05000000000000000000" pitchFamily="2" charset="2"/>
              </a:rPr>
              <a:t>Λευκὴς</a:t>
            </a:r>
            <a:r>
              <a:rPr lang="el-GR" dirty="0">
                <a:latin typeface="Times New Roman" panose="02020603050405020304" pitchFamily="18" charset="0"/>
                <a:cs typeface="Times New Roman" panose="02020603050405020304" pitchFamily="18" charset="0"/>
                <a:sym typeface="Wingdings" panose="05000000000000000000" pitchFamily="2" charset="2"/>
              </a:rPr>
              <a:t>  δύο έννοιες: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Μυθολογική  το νησί παρουσιάζεται ως υπερφυσικό, εξωτικό κ.λπ.</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Πραγματική</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Υπάρχει συγχώνευση 2 εννοιών η οποία είναι προβληματική  ποίηση και γεωγραφία παρουσιάζουν τη Μαύρη Θάλασσα ως κάτι εξωτικό – εξωπραγματικό.</a:t>
            </a:r>
          </a:p>
          <a:p>
            <a:pPr algn="just">
              <a:lnSpc>
                <a:spcPct val="150000"/>
              </a:lnSpc>
            </a:pPr>
            <a:endParaRPr lang="el-GR" dirty="0"/>
          </a:p>
        </p:txBody>
      </p:sp>
      <p:sp>
        <p:nvSpPr>
          <p:cNvPr id="5" name="Τίτλος 1">
            <a:extLst>
              <a:ext uri="{FF2B5EF4-FFF2-40B4-BE49-F238E27FC236}">
                <a16:creationId xmlns:a16="http://schemas.microsoft.com/office/drawing/2014/main" xmlns="" id="{C38D3562-3793-4619-897C-703F90E78109}"/>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Λατρεία Αχιλλέα</a:t>
            </a:r>
          </a:p>
        </p:txBody>
      </p:sp>
    </p:spTree>
    <p:extLst>
      <p:ext uri="{BB962C8B-B14F-4D97-AF65-F5344CB8AC3E}">
        <p14:creationId xmlns:p14="http://schemas.microsoft.com/office/powerpoint/2010/main" val="30531841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896C7F9-D3C1-4829-AD83-1CBD7B34A236}"/>
              </a:ext>
            </a:extLst>
          </p:cNvPr>
          <p:cNvSpPr>
            <a:spLocks noGrp="1"/>
          </p:cNvSpPr>
          <p:nvPr>
            <p:ph idx="1"/>
          </p:nvPr>
        </p:nvSpPr>
        <p:spPr/>
        <p:txBody>
          <a:bodyPr>
            <a:normAutofit fontScale="925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Οι </a:t>
            </a:r>
            <a:r>
              <a:rPr lang="el-GR" dirty="0" err="1">
                <a:latin typeface="Times New Roman" panose="02020603050405020304" pitchFamily="18" charset="0"/>
                <a:cs typeface="Times New Roman" panose="02020603050405020304" pitchFamily="18" charset="0"/>
                <a:sym typeface="Wingdings" panose="05000000000000000000" pitchFamily="2" charset="2"/>
              </a:rPr>
              <a:t>Μιλήσιοι</a:t>
            </a:r>
            <a:r>
              <a:rPr lang="el-GR" dirty="0">
                <a:latin typeface="Times New Roman" panose="02020603050405020304" pitchFamily="18" charset="0"/>
                <a:cs typeface="Times New Roman" panose="02020603050405020304" pitchFamily="18" charset="0"/>
                <a:sym typeface="Wingdings" panose="05000000000000000000" pitchFamily="2" charset="2"/>
              </a:rPr>
              <a:t> έπαιξαν σημαντικό ρόλο στη για τη λατρεία του Αχιλλέα στη Μαύρη Θάλασσα  η λατρεία του ήρωα  πανελλήνιο χαρακτήρα.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Ο Αχιλλέας συνδέεται μέσω της μητέρας του με τη θάλασσα  η λατρεία του μπορεί να έχει ξεκινήσει από ναυτικούς πριν τον αποικισμό στη Μαύρη Θάλασσα  μπορεί να ήταν </a:t>
            </a:r>
            <a:r>
              <a:rPr lang="el-GR" dirty="0" err="1">
                <a:latin typeface="Times New Roman" panose="02020603050405020304" pitchFamily="18" charset="0"/>
                <a:cs typeface="Times New Roman" panose="02020603050405020304" pitchFamily="18" charset="0"/>
                <a:sym typeface="Wingdings" panose="05000000000000000000" pitchFamily="2" charset="2"/>
              </a:rPr>
              <a:t>Μιλήσιοι</a:t>
            </a:r>
            <a:r>
              <a:rPr lang="el-GR" dirty="0">
                <a:latin typeface="Times New Roman" panose="02020603050405020304" pitchFamily="18" charset="0"/>
                <a:cs typeface="Times New Roman" panose="02020603050405020304" pitchFamily="18" charset="0"/>
                <a:sym typeface="Wingdings" panose="05000000000000000000" pitchFamily="2" charset="2"/>
              </a:rPr>
              <a:t> μπορεί και όχι.</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αθανασία του Αχιλλέα </a:t>
            </a:r>
            <a:r>
              <a:rPr lang="el-GR" dirty="0">
                <a:latin typeface="Times New Roman" panose="02020603050405020304" pitchFamily="18" charset="0"/>
                <a:cs typeface="Times New Roman" panose="02020603050405020304" pitchFamily="18" charset="0"/>
                <a:sym typeface="Wingdings" panose="05000000000000000000" pitchFamily="2" charset="2"/>
              </a:rPr>
              <a:t> τη βρίσκουμε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 αλλά το ποίημα αναπαραγάγει μια </a:t>
            </a:r>
            <a:r>
              <a:rPr lang="el-GR" dirty="0" err="1">
                <a:latin typeface="Times New Roman" panose="02020603050405020304" pitchFamily="18" charset="0"/>
                <a:cs typeface="Times New Roman" panose="02020603050405020304" pitchFamily="18" charset="0"/>
                <a:sym typeface="Wingdings" panose="05000000000000000000" pitchFamily="2" charset="2"/>
              </a:rPr>
              <a:t>μιλησιακή</a:t>
            </a:r>
            <a:r>
              <a:rPr lang="el-GR" dirty="0">
                <a:latin typeface="Times New Roman" panose="02020603050405020304" pitchFamily="18" charset="0"/>
                <a:cs typeface="Times New Roman" panose="02020603050405020304" pitchFamily="18" charset="0"/>
                <a:sym typeface="Wingdings" panose="05000000000000000000" pitchFamily="2" charset="2"/>
              </a:rPr>
              <a:t> παράδοση για την αθανασία του ήρωα.</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C8DA55E3-1EBC-4224-AF1C-B55F996B4172}"/>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Λατρεία Αχιλλέα</a:t>
            </a:r>
          </a:p>
        </p:txBody>
      </p:sp>
    </p:spTree>
    <p:extLst>
      <p:ext uri="{BB962C8B-B14F-4D97-AF65-F5344CB8AC3E}">
        <p14:creationId xmlns:p14="http://schemas.microsoft.com/office/powerpoint/2010/main" val="29200414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497CB18-A8AF-48CF-A5D4-85C106235A72}"/>
              </a:ext>
            </a:extLst>
          </p:cNvPr>
          <p:cNvSpPr>
            <a:spLocks noGrp="1"/>
          </p:cNvSpPr>
          <p:nvPr>
            <p:ph idx="1"/>
          </p:nvPr>
        </p:nvSpPr>
        <p:spPr/>
        <p:txBody>
          <a:bodyPr>
            <a:normAutofit fontScale="70000" lnSpcReduction="20000"/>
          </a:bodyPr>
          <a:lstStyle/>
          <a:p>
            <a:pPr algn="just">
              <a:lnSpc>
                <a:spcPct val="150000"/>
              </a:lnSpc>
              <a:buFont typeface="Wingdings" panose="05000000000000000000" pitchFamily="2" charset="2"/>
              <a:buChar char="Ø"/>
            </a:pPr>
            <a:r>
              <a:rPr lang="el-GR" dirty="0"/>
              <a:t> Υπάρχουν ενδείξεις για την τοπική φύση των ποιημάτων του </a:t>
            </a:r>
            <a:r>
              <a:rPr lang="el-GR" dirty="0">
                <a:cs typeface="Times New Roman" panose="02020603050405020304" pitchFamily="18" charset="0"/>
              </a:rPr>
              <a:t>Επικού Κύκλου</a:t>
            </a:r>
            <a:r>
              <a:rPr lang="el-GR" dirty="0"/>
              <a:t>.</a:t>
            </a:r>
          </a:p>
          <a:p>
            <a:pPr algn="just">
              <a:lnSpc>
                <a:spcPct val="150000"/>
              </a:lnSpc>
              <a:buFont typeface="Wingdings" panose="05000000000000000000" pitchFamily="2" charset="2"/>
              <a:buChar char="Ø"/>
            </a:pPr>
            <a:r>
              <a:rPr lang="el-GR" dirty="0"/>
              <a:t> Τα ποιήματα εξυπηρετούσαν συμφέροντα συγκεκριμένων κοινοτήτων, αλλά δεν είναι πάντοτε εύκολη η ακριβής σύνδεση των ποιημάτων με κάποια συγκεκριμένη κοινότητα. </a:t>
            </a:r>
          </a:p>
          <a:p>
            <a:pPr algn="just">
              <a:lnSpc>
                <a:spcPct val="150000"/>
              </a:lnSpc>
              <a:buFont typeface="Wingdings" panose="05000000000000000000" pitchFamily="2" charset="2"/>
              <a:buChar char="Ø"/>
            </a:pPr>
            <a:r>
              <a:rPr lang="el-GR" dirty="0"/>
              <a:t> Υπάρχει έλλειψη πληροφοριών για συγκεκριμένες λεπτομέρειες στα κύκλια έπη.</a:t>
            </a:r>
          </a:p>
          <a:p>
            <a:pPr algn="just">
              <a:lnSpc>
                <a:spcPct val="150000"/>
              </a:lnSpc>
              <a:buFont typeface="Wingdings" panose="05000000000000000000" pitchFamily="2" charset="2"/>
              <a:buChar char="Ø"/>
            </a:pPr>
            <a:r>
              <a:rPr lang="el-GR" dirty="0"/>
              <a:t> Το γεγονός ότι οι διάφορες παραδόσεις που λειτουργούν ως υλικό για τα κύκλια έπη διασταυρώνονται σε κάποιο σημείο </a:t>
            </a:r>
            <a:r>
              <a:rPr lang="el-GR" dirty="0">
                <a:sym typeface="Wingdings" panose="05000000000000000000" pitchFamily="2" charset="2"/>
              </a:rPr>
              <a:t> δημιουργεί συγχύσεις και αντιφατικές πληροφορίες. </a:t>
            </a:r>
          </a:p>
          <a:p>
            <a:pPr algn="just">
              <a:lnSpc>
                <a:spcPct val="150000"/>
              </a:lnSpc>
              <a:buFont typeface="Wingdings" panose="05000000000000000000" pitchFamily="2" charset="2"/>
              <a:buChar char="Ø"/>
            </a:pPr>
            <a:r>
              <a:rPr lang="el-GR" dirty="0">
                <a:sym typeface="Wingdings" panose="05000000000000000000" pitchFamily="2" charset="2"/>
              </a:rPr>
              <a:t> Οι τοπικές παραδόσεις για τον Τρωικό Κύκλο  προέρχονται από μια πανελλήνια παράδοση. Κάποιες, βέβαια, από τις παραδόσεις σμιλεύτηκαν για να ταιριάζουν σε συγκεκριμένες περιοχές. </a:t>
            </a:r>
            <a:endParaRPr lang="el-GR" dirty="0"/>
          </a:p>
          <a:p>
            <a:pPr algn="just">
              <a:lnSpc>
                <a:spcPct val="150000"/>
              </a:lnSpc>
              <a:buFont typeface="Wingdings" panose="05000000000000000000" pitchFamily="2" charset="2"/>
              <a:buChar char="Ø"/>
            </a:pPr>
            <a:endParaRPr lang="el-GR" dirty="0"/>
          </a:p>
        </p:txBody>
      </p:sp>
      <p:sp>
        <p:nvSpPr>
          <p:cNvPr id="4" name="Τίτλος 1">
            <a:extLst>
              <a:ext uri="{FF2B5EF4-FFF2-40B4-BE49-F238E27FC236}">
                <a16:creationId xmlns:a16="http://schemas.microsoft.com/office/drawing/2014/main" xmlns="" id="{520179F8-8810-4870-BF00-5CBD2C0147B4}"/>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Επικός Κύκλος – Τοπική εστίαση</a:t>
            </a:r>
          </a:p>
        </p:txBody>
      </p:sp>
    </p:spTree>
    <p:extLst>
      <p:ext uri="{BB962C8B-B14F-4D97-AF65-F5344CB8AC3E}">
        <p14:creationId xmlns:p14="http://schemas.microsoft.com/office/powerpoint/2010/main" val="39168387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DE851BF-35D9-46E6-B912-A1EB8F6798C6}"/>
              </a:ext>
            </a:extLst>
          </p:cNvPr>
          <p:cNvSpPr>
            <a:spLocks noGrp="1"/>
          </p:cNvSpPr>
          <p:nvPr>
            <p:ph idx="1"/>
          </p:nvPr>
        </p:nvSpPr>
        <p:spPr>
          <a:xfrm>
            <a:off x="1096994" y="1846146"/>
            <a:ext cx="10055781" cy="4434641"/>
          </a:xfrm>
        </p:spPr>
        <p:txBody>
          <a:bodyPr>
            <a:normAutofit fontScale="62500" lnSpcReduction="20000"/>
          </a:bodyPr>
          <a:lstStyle/>
          <a:p>
            <a:pPr algn="just">
              <a:lnSpc>
                <a:spcPct val="17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 Αχιλλέας εξαγνίζεται στην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μετά τη θανάτωση που επέφερε στον Θερσίτη.</a:t>
            </a:r>
          </a:p>
          <a:p>
            <a:pPr algn="just">
              <a:lnSpc>
                <a:spcPct val="17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a:t>
            </a:r>
            <a:r>
              <a:rPr lang="el-GR" dirty="0" err="1">
                <a:latin typeface="Times New Roman" panose="02020603050405020304" pitchFamily="18" charset="0"/>
                <a:cs typeface="Times New Roman" panose="02020603050405020304" pitchFamily="18" charset="0"/>
              </a:rPr>
              <a:t>Πενθεσίλεια</a:t>
            </a:r>
            <a:r>
              <a:rPr lang="el-GR" dirty="0">
                <a:latin typeface="Times New Roman" panose="02020603050405020304" pitchFamily="18" charset="0"/>
                <a:cs typeface="Times New Roman" panose="02020603050405020304" pitchFamily="18" charset="0"/>
              </a:rPr>
              <a:t> έρχεται στην Τροία για να εξαγνιστεί από φόνο. </a:t>
            </a:r>
          </a:p>
          <a:p>
            <a:pPr algn="just">
              <a:lnSpc>
                <a:spcPct val="17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Υπάρχει η άποψη ότι τα παραδείγματα του εξαγνισμού ανήκουν στην μετά τον Όμηρο παράδοση, και επομένως, ο Κύκλος ανήκει σε μεταγενέστερη εποχή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Parker</a:t>
            </a:r>
            <a:r>
              <a:rPr lang="en-US" dirty="0">
                <a:latin typeface="Times New Roman" panose="02020603050405020304" pitchFamily="18" charset="0"/>
                <a:cs typeface="Times New Roman" panose="02020603050405020304" pitchFamily="18" charset="0"/>
                <a:sym typeface="Wingdings" panose="05000000000000000000" pitchFamily="2" charset="2"/>
              </a:rPr>
              <a:t>  </a:t>
            </a:r>
            <a:r>
              <a:rPr lang="el-GR" dirty="0">
                <a:latin typeface="Times New Roman" panose="02020603050405020304" pitchFamily="18" charset="0"/>
                <a:cs typeface="Times New Roman" panose="02020603050405020304" pitchFamily="18" charset="0"/>
                <a:sym typeface="Wingdings" panose="05000000000000000000" pitchFamily="2" charset="2"/>
              </a:rPr>
              <a:t>αντίθετος σε αυτήν την άποψη.</a:t>
            </a:r>
            <a:endParaRPr lang="el-GR"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Κάποιοι μελετητές αρνούνται ότι ο εξαγνισμός είναι </a:t>
            </a:r>
            <a:r>
              <a:rPr lang="el-GR" dirty="0" err="1">
                <a:latin typeface="Times New Roman" panose="02020603050405020304" pitchFamily="18" charset="0"/>
                <a:cs typeface="Times New Roman" panose="02020603050405020304" pitchFamily="18" charset="0"/>
              </a:rPr>
              <a:t>μετα</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O</a:t>
            </a:r>
            <a:r>
              <a:rPr lang="el-GR" dirty="0" err="1">
                <a:latin typeface="Times New Roman" panose="02020603050405020304" pitchFamily="18" charset="0"/>
                <a:cs typeface="Times New Roman" panose="02020603050405020304" pitchFamily="18" charset="0"/>
              </a:rPr>
              <a:t>μηρικής</a:t>
            </a:r>
            <a:r>
              <a:rPr lang="el-GR" dirty="0">
                <a:latin typeface="Times New Roman" panose="02020603050405020304" pitchFamily="18" charset="0"/>
                <a:cs typeface="Times New Roman" panose="02020603050405020304" pitchFamily="18" charset="0"/>
              </a:rPr>
              <a:t> παράδοσης και κάνουν μνεία σε εξαγνισμό με αίμα, κάτι που ανήκει στην προ-</a:t>
            </a:r>
            <a:r>
              <a:rPr lang="en-US" dirty="0">
                <a:latin typeface="Times New Roman" panose="02020603050405020304" pitchFamily="18" charset="0"/>
                <a:cs typeface="Times New Roman" panose="02020603050405020304" pitchFamily="18" charset="0"/>
              </a:rPr>
              <a:t>O</a:t>
            </a:r>
            <a:r>
              <a:rPr lang="el-GR" dirty="0" err="1">
                <a:latin typeface="Times New Roman" panose="02020603050405020304" pitchFamily="18" charset="0"/>
                <a:cs typeface="Times New Roman" panose="02020603050405020304" pitchFamily="18" charset="0"/>
              </a:rPr>
              <a:t>μηρική</a:t>
            </a:r>
            <a:r>
              <a:rPr lang="el-GR" dirty="0">
                <a:latin typeface="Times New Roman" panose="02020603050405020304" pitchFamily="18" charset="0"/>
                <a:cs typeface="Times New Roman" panose="02020603050405020304" pitchFamily="18" charset="0"/>
              </a:rPr>
              <a:t> εποχή. </a:t>
            </a:r>
          </a:p>
          <a:p>
            <a:pPr algn="just">
              <a:lnSpc>
                <a:spcPct val="17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Εξαγνισμός </a:t>
            </a:r>
            <a:r>
              <a:rPr lang="el-GR" dirty="0">
                <a:latin typeface="Times New Roman" panose="02020603050405020304" pitchFamily="18" charset="0"/>
                <a:cs typeface="Times New Roman" panose="02020603050405020304" pitchFamily="18" charset="0"/>
                <a:sym typeface="Wingdings" panose="05000000000000000000" pitchFamily="2" charset="2"/>
              </a:rPr>
              <a:t> υπάρχουν διάφορα παραδείγματα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algn="just">
              <a:lnSpc>
                <a:spcPct val="17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b="1" dirty="0" err="1">
                <a:solidFill>
                  <a:schemeClr val="accent3"/>
                </a:solidFill>
                <a:latin typeface="Times New Roman" panose="02020603050405020304" pitchFamily="18" charset="0"/>
                <a:cs typeface="Times New Roman" panose="02020603050405020304" pitchFamily="18" charset="0"/>
              </a:rPr>
              <a:t>Lloyd-Jones</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συνδέει τον εξαγνισμό με την ινδοευρωπαϊκή κουλτούρα.</a:t>
            </a:r>
          </a:p>
          <a:p>
            <a:pPr algn="just">
              <a:lnSpc>
                <a:spcPct val="17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b="1" dirty="0" err="1">
                <a:solidFill>
                  <a:schemeClr val="accent3"/>
                </a:solidFill>
                <a:latin typeface="Times New Roman" panose="02020603050405020304" pitchFamily="18" charset="0"/>
                <a:cs typeface="Times New Roman" panose="02020603050405020304" pitchFamily="18" charset="0"/>
              </a:rPr>
              <a:t>Burkert</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συνδέει τον εξαγνισμό με την Εγγύς Ανατολή.</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C495B250-22A0-4AC0-B000-A1B9E20AEB33}"/>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Παραδείγματα Εξαγνισμού</a:t>
            </a:r>
          </a:p>
        </p:txBody>
      </p:sp>
    </p:spTree>
    <p:extLst>
      <p:ext uri="{BB962C8B-B14F-4D97-AF65-F5344CB8AC3E}">
        <p14:creationId xmlns:p14="http://schemas.microsoft.com/office/powerpoint/2010/main" val="21384176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D5100C4-7456-4CB7-917E-6F9F06AD4744}"/>
              </a:ext>
            </a:extLst>
          </p:cNvPr>
          <p:cNvSpPr>
            <a:spLocks noGrp="1"/>
          </p:cNvSpPr>
          <p:nvPr>
            <p:ph idx="1"/>
          </p:nvPr>
        </p:nvSpPr>
        <p:spPr>
          <a:xfrm>
            <a:off x="1096994" y="1846147"/>
            <a:ext cx="10055781" cy="4315403"/>
          </a:xfrm>
        </p:spPr>
        <p:txBody>
          <a:bodyPr>
            <a:normAutofit/>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αθανασία, που αναφέρεται στον επικό Κύκλο, έχει προσδιοριστεί ως </a:t>
            </a:r>
            <a:r>
              <a:rPr lang="el-GR" dirty="0" err="1">
                <a:latin typeface="Times New Roman" panose="02020603050405020304" pitchFamily="18" charset="0"/>
                <a:cs typeface="Times New Roman" panose="02020603050405020304" pitchFamily="18" charset="0"/>
              </a:rPr>
              <a:t>μετα</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O</a:t>
            </a:r>
            <a:r>
              <a:rPr lang="el-GR" dirty="0" err="1">
                <a:latin typeface="Times New Roman" panose="02020603050405020304" pitchFamily="18" charset="0"/>
                <a:cs typeface="Times New Roman" panose="02020603050405020304" pitchFamily="18" charset="0"/>
              </a:rPr>
              <a:t>μηρική</a:t>
            </a:r>
            <a:r>
              <a:rPr lang="el-GR" dirty="0">
                <a:latin typeface="Times New Roman" panose="02020603050405020304" pitchFamily="18" charset="0"/>
                <a:cs typeface="Times New Roman" panose="02020603050405020304" pitchFamily="18" charset="0"/>
              </a:rPr>
              <a:t> έννοια.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Κάστωρ και Πολυδεύκης </a:t>
            </a:r>
            <a:r>
              <a:rPr lang="el-GR" dirty="0">
                <a:latin typeface="Times New Roman" panose="02020603050405020304" pitchFamily="18" charset="0"/>
                <a:cs typeface="Times New Roman" panose="02020603050405020304" pitchFamily="18" charset="0"/>
                <a:sym typeface="Wingdings" panose="05000000000000000000" pitchFamily="2" charset="2"/>
              </a:rPr>
              <a:t> αθανασία στα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Ιφιγένεια μετά τη διάσωσή της από την Άρτεμη</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 Ιώ κάνει αθάνατο τον </a:t>
            </a:r>
            <a:r>
              <a:rPr lang="el-GR" dirty="0" err="1">
                <a:latin typeface="Times New Roman" panose="02020603050405020304" pitchFamily="18" charset="0"/>
                <a:cs typeface="Times New Roman" panose="02020603050405020304" pitchFamily="18" charset="0"/>
                <a:sym typeface="Wingdings" panose="05000000000000000000" pitchFamily="2" charset="2"/>
              </a:rPr>
              <a:t>Μέμνονα</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Θέτιδα  αρπάζει τον Αχιλλέα από τη φωτιά</a:t>
            </a:r>
          </a:p>
        </p:txBody>
      </p:sp>
      <p:sp>
        <p:nvSpPr>
          <p:cNvPr id="4" name="Τίτλος 1">
            <a:extLst>
              <a:ext uri="{FF2B5EF4-FFF2-40B4-BE49-F238E27FC236}">
                <a16:creationId xmlns:a16="http://schemas.microsoft.com/office/drawing/2014/main" xmlns="" id="{7968A910-0E47-4B60-8B0F-4BBDF71776DD}"/>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Παραδείγματα Αθανασίας</a:t>
            </a:r>
          </a:p>
        </p:txBody>
      </p:sp>
    </p:spTree>
    <p:extLst>
      <p:ext uri="{BB962C8B-B14F-4D97-AF65-F5344CB8AC3E}">
        <p14:creationId xmlns:p14="http://schemas.microsoft.com/office/powerpoint/2010/main" val="24781028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5F50FCC-4376-4FFB-BC31-D9391FE33568}"/>
              </a:ext>
            </a:extLst>
          </p:cNvPr>
          <p:cNvSpPr>
            <a:spLocks noGrp="1"/>
          </p:cNvSpPr>
          <p:nvPr>
            <p:ph type="title"/>
          </p:nvPr>
        </p:nvSpPr>
        <p:spPr>
          <a:xfrm>
            <a:off x="1293813" y="476672"/>
            <a:ext cx="3581400" cy="1872208"/>
          </a:xfrm>
          <a:prstGeom prst="rect">
            <a:avLst/>
          </a:prstGeom>
        </p:spPr>
        <p:txBody>
          <a:bodyPr vert="horz" lIns="91440" tIns="45720" rIns="91440" bIns="45720" rtlCol="0" anchor="b">
            <a:normAutofit fontScale="90000"/>
          </a:bodyPr>
          <a:lstStyle/>
          <a:p>
            <a:pPr algn="ctr">
              <a:lnSpc>
                <a:spcPct val="100000"/>
              </a:lnSpc>
            </a:pPr>
            <a:r>
              <a:rPr lang="el-GR" b="0" kern="1200" dirty="0">
                <a:latin typeface="+mj-lt"/>
                <a:ea typeface="+mj-ea"/>
                <a:cs typeface="+mj-cs"/>
              </a:rPr>
              <a:t>Όμηρος </a:t>
            </a:r>
            <a:br>
              <a:rPr lang="el-GR" b="0" kern="1200" dirty="0">
                <a:latin typeface="+mj-lt"/>
                <a:ea typeface="+mj-ea"/>
                <a:cs typeface="+mj-cs"/>
              </a:rPr>
            </a:br>
            <a:r>
              <a:rPr lang="el-GR" b="0" kern="1200" dirty="0">
                <a:latin typeface="+mj-lt"/>
                <a:ea typeface="+mj-ea"/>
                <a:cs typeface="+mj-cs"/>
              </a:rPr>
              <a:t>– </a:t>
            </a:r>
            <a:br>
              <a:rPr lang="el-GR" b="0" kern="1200" dirty="0">
                <a:latin typeface="+mj-lt"/>
                <a:ea typeface="+mj-ea"/>
                <a:cs typeface="+mj-cs"/>
              </a:rPr>
            </a:br>
            <a:r>
              <a:rPr lang="el-GR" b="0" kern="1200" dirty="0">
                <a:latin typeface="+mj-lt"/>
                <a:ea typeface="+mj-ea"/>
                <a:cs typeface="+mj-cs"/>
              </a:rPr>
              <a:t>Μίμνερμος </a:t>
            </a:r>
          </a:p>
        </p:txBody>
      </p:sp>
      <p:sp>
        <p:nvSpPr>
          <p:cNvPr id="5" name="TextBox 4">
            <a:extLst>
              <a:ext uri="{FF2B5EF4-FFF2-40B4-BE49-F238E27FC236}">
                <a16:creationId xmlns:a16="http://schemas.microsoft.com/office/drawing/2014/main" xmlns="" id="{5AAF9049-4A3B-4566-BCA7-D70283340C88}"/>
              </a:ext>
            </a:extLst>
          </p:cNvPr>
          <p:cNvSpPr txBox="1"/>
          <p:nvPr/>
        </p:nvSpPr>
        <p:spPr>
          <a:xfrm>
            <a:off x="1293813" y="2852936"/>
            <a:ext cx="3581400" cy="3129212"/>
          </a:xfrm>
          <a:prstGeom prst="rect">
            <a:avLst/>
          </a:prstGeom>
        </p:spPr>
        <p:txBody>
          <a:bodyPr vert="horz" lIns="91440" tIns="45720" rIns="91440" bIns="45720" rtlCol="0">
            <a:normAutofit/>
          </a:bodyPr>
          <a:lstStyle/>
          <a:p>
            <a:pPr algn="just">
              <a:lnSpc>
                <a:spcPct val="90000"/>
              </a:lnSpc>
              <a:spcBef>
                <a:spcPts val="1200"/>
              </a:spcBef>
            </a:pPr>
            <a:r>
              <a:rPr lang="el-GR" sz="3200" kern="1200" dirty="0">
                <a:latin typeface="+mn-lt"/>
                <a:ea typeface="+mn-ea"/>
                <a:cs typeface="+mn-cs"/>
              </a:rPr>
              <a:t>Υπάρχει κάποια σχέση μεταξύ του Μίμνερμου και του Ομήρου στα 2 παραπάνω αποσπάσματα;</a:t>
            </a:r>
          </a:p>
          <a:p>
            <a:pPr>
              <a:lnSpc>
                <a:spcPct val="90000"/>
              </a:lnSpc>
              <a:spcBef>
                <a:spcPts val="1200"/>
              </a:spcBef>
            </a:pPr>
            <a:endParaRPr lang="el-GR" sz="2000" kern="1200" dirty="0">
              <a:latin typeface="+mn-lt"/>
              <a:ea typeface="+mn-ea"/>
              <a:cs typeface="+mn-cs"/>
            </a:endParaRPr>
          </a:p>
        </p:txBody>
      </p:sp>
      <p:sp>
        <p:nvSpPr>
          <p:cNvPr id="12" name="Content Placeholder 3">
            <a:extLst>
              <a:ext uri="{FF2B5EF4-FFF2-40B4-BE49-F238E27FC236}">
                <a16:creationId xmlns:a16="http://schemas.microsoft.com/office/drawing/2014/main" xmlns="" id="{28118357-4BEC-4EE3-9440-C9CDE00A8620}"/>
              </a:ext>
            </a:extLst>
          </p:cNvPr>
          <p:cNvSpPr>
            <a:spLocks noGrp="1"/>
          </p:cNvSpPr>
          <p:nvPr>
            <p:ph idx="1"/>
          </p:nvPr>
        </p:nvSpPr>
        <p:spPr>
          <a:xfrm>
            <a:off x="6094413" y="685800"/>
            <a:ext cx="5484970" cy="6172200"/>
          </a:xfrm>
        </p:spPr>
        <p:txBody>
          <a:bodyPr>
            <a:normAutofit lnSpcReduction="10000"/>
          </a:bodyPr>
          <a:lstStyle/>
          <a:p>
            <a:pPr marL="457200" indent="-457200">
              <a:buFont typeface="+mj-lt"/>
              <a:buAutoNum type="arabicPeriod"/>
            </a:pPr>
            <a:r>
              <a:rPr lang="en-US" b="1" dirty="0">
                <a:solidFill>
                  <a:schemeClr val="accent3">
                    <a:lumMod val="75000"/>
                  </a:schemeClr>
                </a:solidFill>
                <a:latin typeface="Times New Roman" pitchFamily="18" charset="0"/>
                <a:cs typeface="Times New Roman" pitchFamily="18" charset="0"/>
              </a:rPr>
              <a:t> </a:t>
            </a:r>
            <a:r>
              <a:rPr lang="el-GR" b="1" i="1" dirty="0" err="1">
                <a:solidFill>
                  <a:schemeClr val="accent3">
                    <a:lumMod val="75000"/>
                  </a:schemeClr>
                </a:solidFill>
                <a:latin typeface="Times New Roman" pitchFamily="18" charset="0"/>
                <a:cs typeface="Times New Roman" pitchFamily="18" charset="0"/>
              </a:rPr>
              <a:t>Ιλιάδα</a:t>
            </a:r>
            <a:r>
              <a:rPr lang="el-GR" b="1" dirty="0">
                <a:solidFill>
                  <a:schemeClr val="accent3">
                    <a:lumMod val="75000"/>
                  </a:schemeClr>
                </a:solidFill>
                <a:latin typeface="Times New Roman" pitchFamily="18" charset="0"/>
                <a:cs typeface="Times New Roman" pitchFamily="18" charset="0"/>
              </a:rPr>
              <a:t> Ζ: </a:t>
            </a:r>
          </a:p>
          <a:p>
            <a:pPr marL="0" indent="0" algn="ctr">
              <a:lnSpc>
                <a:spcPct val="110000"/>
              </a:lnSpc>
              <a:buNone/>
            </a:pPr>
            <a:r>
              <a:rPr lang="el-GR" sz="2000" dirty="0" err="1">
                <a:latin typeface="Palatino Linotype" panose="02040502050505030304" pitchFamily="18" charset="0"/>
                <a:cs typeface="Times New Roman" pitchFamily="18" charset="0"/>
              </a:rPr>
              <a:t>Οἵη</a:t>
            </a:r>
            <a:endParaRPr lang="el-GR" sz="2000" dirty="0">
              <a:latin typeface="Palatino Linotype" panose="02040502050505030304" pitchFamily="18" charset="0"/>
              <a:cs typeface="Times New Roman" pitchFamily="18" charset="0"/>
            </a:endParaRPr>
          </a:p>
          <a:p>
            <a:pPr marL="0" indent="0" algn="ctr">
              <a:lnSpc>
                <a:spcPct val="110000"/>
              </a:lnSpc>
              <a:buNone/>
            </a:pPr>
            <a:r>
              <a:rPr lang="el-GR" sz="2000" dirty="0">
                <a:latin typeface="Palatino Linotype" panose="02040502050505030304" pitchFamily="18" charset="0"/>
                <a:cs typeface="Times New Roman" pitchFamily="18" charset="0"/>
              </a:rPr>
              <a:t>φύλλων, φύλλα</a:t>
            </a:r>
          </a:p>
          <a:p>
            <a:pPr marL="0" indent="0" algn="ctr">
              <a:lnSpc>
                <a:spcPct val="110000"/>
              </a:lnSpc>
              <a:buNone/>
            </a:pPr>
            <a:r>
              <a:rPr lang="el-GR" sz="2000" dirty="0">
                <a:latin typeface="Palatino Linotype" panose="02040502050505030304" pitchFamily="18" charset="0"/>
                <a:cs typeface="Times New Roman" pitchFamily="18" charset="0"/>
              </a:rPr>
              <a:t>φύει… φύει</a:t>
            </a:r>
          </a:p>
          <a:p>
            <a:pPr marL="0" indent="0" algn="ctr">
              <a:lnSpc>
                <a:spcPct val="110000"/>
              </a:lnSpc>
              <a:buNone/>
            </a:pPr>
            <a:r>
              <a:rPr lang="el-GR" sz="2000" dirty="0" err="1">
                <a:latin typeface="Palatino Linotype" panose="02040502050505030304" pitchFamily="18" charset="0"/>
                <a:cs typeface="Times New Roman" pitchFamily="18" charset="0"/>
              </a:rPr>
              <a:t>ἔαρος</a:t>
            </a:r>
            <a:r>
              <a:rPr lang="el-GR" sz="2000" dirty="0">
                <a:latin typeface="Palatino Linotype" panose="02040502050505030304" pitchFamily="18" charset="0"/>
                <a:cs typeface="Times New Roman" pitchFamily="18" charset="0"/>
              </a:rPr>
              <a:t>… </a:t>
            </a:r>
            <a:r>
              <a:rPr lang="el-GR" sz="2000" dirty="0" err="1">
                <a:latin typeface="Palatino Linotype" panose="02040502050505030304" pitchFamily="18" charset="0"/>
                <a:cs typeface="Times New Roman" pitchFamily="18" charset="0"/>
              </a:rPr>
              <a:t>ὥρη</a:t>
            </a:r>
            <a:endParaRPr lang="el-GR" sz="2000" dirty="0">
              <a:latin typeface="Palatino Linotype" panose="02040502050505030304" pitchFamily="18" charset="0"/>
              <a:cs typeface="Times New Roman" pitchFamily="18" charset="0"/>
            </a:endParaRPr>
          </a:p>
          <a:p>
            <a:pPr marL="0" indent="0" algn="ctr">
              <a:lnSpc>
                <a:spcPct val="110000"/>
              </a:lnSpc>
              <a:buNone/>
            </a:pPr>
            <a:r>
              <a:rPr lang="el-GR" sz="2000" dirty="0" err="1">
                <a:latin typeface="Palatino Linotype" panose="02040502050505030304" pitchFamily="18" charset="0"/>
                <a:cs typeface="Times New Roman" pitchFamily="18" charset="0"/>
              </a:rPr>
              <a:t>ἐπιγίγνεται</a:t>
            </a:r>
            <a:endParaRPr lang="el-GR" sz="2000" dirty="0">
              <a:latin typeface="Palatino Linotype" panose="02040502050505030304" pitchFamily="18" charset="0"/>
              <a:cs typeface="Times New Roman" pitchFamily="18" charset="0"/>
            </a:endParaRPr>
          </a:p>
          <a:p>
            <a:pPr marL="457200" indent="-457200">
              <a:lnSpc>
                <a:spcPct val="100000"/>
              </a:lnSpc>
              <a:buFont typeface="+mj-lt"/>
              <a:buAutoNum type="arabicPeriod" startAt="2"/>
            </a:pPr>
            <a:r>
              <a:rPr lang="el-GR" b="1" dirty="0">
                <a:solidFill>
                  <a:schemeClr val="accent3">
                    <a:lumMod val="75000"/>
                  </a:schemeClr>
                </a:solidFill>
                <a:latin typeface="Times New Roman" pitchFamily="18" charset="0"/>
                <a:cs typeface="Times New Roman" pitchFamily="18" charset="0"/>
              </a:rPr>
              <a:t>Μίμνερμος</a:t>
            </a:r>
            <a:r>
              <a:rPr lang="el-GR" b="1" i="1" dirty="0">
                <a:solidFill>
                  <a:schemeClr val="accent3">
                    <a:lumMod val="75000"/>
                  </a:schemeClr>
                </a:solidFill>
                <a:latin typeface="Times New Roman" pitchFamily="18" charset="0"/>
                <a:cs typeface="Times New Roman" pitchFamily="18" charset="0"/>
              </a:rPr>
              <a:t> απόσπασμα </a:t>
            </a:r>
            <a:r>
              <a:rPr lang="el-GR" b="1" dirty="0">
                <a:solidFill>
                  <a:schemeClr val="accent3">
                    <a:lumMod val="75000"/>
                  </a:schemeClr>
                </a:solidFill>
                <a:latin typeface="Times New Roman" pitchFamily="18" charset="0"/>
                <a:cs typeface="Times New Roman" pitchFamily="18" charset="0"/>
              </a:rPr>
              <a:t>2</a:t>
            </a:r>
            <a:r>
              <a:rPr lang="el-GR" b="1" i="1" dirty="0">
                <a:solidFill>
                  <a:schemeClr val="accent3">
                    <a:lumMod val="75000"/>
                  </a:schemeClr>
                </a:solidFill>
                <a:latin typeface="Times New Roman" pitchFamily="18" charset="0"/>
                <a:cs typeface="Times New Roman" pitchFamily="18" charset="0"/>
              </a:rPr>
              <a:t>: </a:t>
            </a:r>
            <a:endParaRPr lang="en-US" b="1" i="1" dirty="0">
              <a:solidFill>
                <a:schemeClr val="accent3">
                  <a:lumMod val="75000"/>
                </a:schemeClr>
              </a:solidFill>
              <a:latin typeface="Times New Roman" pitchFamily="18" charset="0"/>
              <a:cs typeface="Times New Roman" pitchFamily="18" charset="0"/>
            </a:endParaRPr>
          </a:p>
          <a:p>
            <a:pPr marL="0" indent="0" algn="ctr">
              <a:lnSpc>
                <a:spcPct val="110000"/>
              </a:lnSpc>
              <a:buNone/>
            </a:pPr>
            <a:r>
              <a:rPr lang="el-GR" sz="2000" dirty="0" err="1">
                <a:latin typeface="Palatino Linotype" panose="02040502050505030304" pitchFamily="18" charset="0"/>
                <a:cs typeface="Times New Roman" pitchFamily="18" charset="0"/>
              </a:rPr>
              <a:t>οἷά</a:t>
            </a:r>
            <a:r>
              <a:rPr lang="el-GR" sz="2000" dirty="0">
                <a:latin typeface="Palatino Linotype" panose="02040502050505030304" pitchFamily="18" charset="0"/>
                <a:cs typeface="Times New Roman" pitchFamily="18" charset="0"/>
              </a:rPr>
              <a:t> </a:t>
            </a:r>
          </a:p>
          <a:p>
            <a:pPr marL="0" indent="0" algn="ctr">
              <a:lnSpc>
                <a:spcPct val="110000"/>
              </a:lnSpc>
              <a:buNone/>
            </a:pPr>
            <a:r>
              <a:rPr lang="el-GR" sz="2000" dirty="0">
                <a:latin typeface="Palatino Linotype" panose="02040502050505030304" pitchFamily="18" charset="0"/>
                <a:cs typeface="Times New Roman" pitchFamily="18" charset="0"/>
              </a:rPr>
              <a:t>φύλλα </a:t>
            </a:r>
          </a:p>
          <a:p>
            <a:pPr marL="0" indent="0" algn="ctr">
              <a:lnSpc>
                <a:spcPct val="110000"/>
              </a:lnSpc>
              <a:buNone/>
            </a:pPr>
            <a:r>
              <a:rPr lang="el-GR" sz="2000" dirty="0">
                <a:latin typeface="Palatino Linotype" panose="02040502050505030304" pitchFamily="18" charset="0"/>
                <a:cs typeface="Times New Roman" pitchFamily="18" charset="0"/>
              </a:rPr>
              <a:t>φύει</a:t>
            </a:r>
          </a:p>
          <a:p>
            <a:pPr marL="0" indent="0" algn="ctr">
              <a:lnSpc>
                <a:spcPct val="110000"/>
              </a:lnSpc>
              <a:buNone/>
            </a:pPr>
            <a:r>
              <a:rPr lang="el-GR" sz="2000" dirty="0" err="1">
                <a:latin typeface="Palatino Linotype" panose="02040502050505030304" pitchFamily="18" charset="0"/>
                <a:cs typeface="Times New Roman" pitchFamily="18" charset="0"/>
              </a:rPr>
              <a:t>ὥρη</a:t>
            </a:r>
            <a:r>
              <a:rPr lang="el-GR" sz="2000" dirty="0">
                <a:latin typeface="Palatino Linotype" panose="02040502050505030304" pitchFamily="18" charset="0"/>
                <a:cs typeface="Times New Roman" pitchFamily="18" charset="0"/>
              </a:rPr>
              <a:t> </a:t>
            </a:r>
            <a:r>
              <a:rPr lang="el-GR" sz="2000" dirty="0" err="1">
                <a:latin typeface="Palatino Linotype" panose="02040502050505030304" pitchFamily="18" charset="0"/>
                <a:cs typeface="Times New Roman" pitchFamily="18" charset="0"/>
              </a:rPr>
              <a:t>ἔαρος</a:t>
            </a:r>
            <a:r>
              <a:rPr lang="el-GR" sz="2000" dirty="0">
                <a:latin typeface="Palatino Linotype" panose="02040502050505030304" pitchFamily="18" charset="0"/>
                <a:cs typeface="Times New Roman" pitchFamily="18" charset="0"/>
              </a:rPr>
              <a:t>, </a:t>
            </a:r>
            <a:r>
              <a:rPr lang="el-GR" sz="2000" dirty="0" err="1">
                <a:latin typeface="Palatino Linotype" panose="02040502050505030304" pitchFamily="18" charset="0"/>
                <a:cs typeface="Times New Roman" pitchFamily="18" charset="0"/>
              </a:rPr>
              <a:t>ὥρης</a:t>
            </a:r>
            <a:endParaRPr lang="el-GR" sz="2000" dirty="0">
              <a:latin typeface="Palatino Linotype" panose="02040502050505030304" pitchFamily="18" charset="0"/>
              <a:cs typeface="Times New Roman" pitchFamily="18" charset="0"/>
            </a:endParaRPr>
          </a:p>
          <a:p>
            <a:pPr algn="ctr">
              <a:lnSpc>
                <a:spcPct val="110000"/>
              </a:lnSpc>
              <a:buNone/>
            </a:pPr>
            <a:r>
              <a:rPr lang="el-GR" sz="2000" dirty="0">
                <a:latin typeface="Palatino Linotype" panose="02040502050505030304" pitchFamily="18" charset="0"/>
                <a:cs typeface="Times New Roman" pitchFamily="18" charset="0"/>
              </a:rPr>
              <a:t>γίνεται</a:t>
            </a:r>
          </a:p>
          <a:p>
            <a:pPr marL="0" indent="0">
              <a:lnSpc>
                <a:spcPct val="100000"/>
              </a:lnSpc>
              <a:buNone/>
            </a:pPr>
            <a:endParaRPr lang="el-GR" dirty="0">
              <a:latin typeface="Times New Roman" pitchFamily="18" charset="0"/>
              <a:cs typeface="Times New Roman" pitchFamily="18" charset="0"/>
            </a:endParaRPr>
          </a:p>
          <a:p>
            <a:pPr marL="0" indent="0">
              <a:lnSpc>
                <a:spcPct val="100000"/>
              </a:lnSpc>
              <a:buNone/>
            </a:pPr>
            <a:endParaRPr lang="el-GR" b="1" i="1" dirty="0">
              <a:latin typeface="Times New Roman" pitchFamily="18" charset="0"/>
              <a:cs typeface="Times New Roman" pitchFamily="18" charset="0"/>
            </a:endParaRPr>
          </a:p>
          <a:p>
            <a:pPr marL="0" indent="0">
              <a:lnSpc>
                <a:spcPct val="100000"/>
              </a:lnSpc>
              <a:buNone/>
            </a:pPr>
            <a:endParaRPr lang="el-GR" b="1" i="1" dirty="0">
              <a:latin typeface="Times New Roman" pitchFamily="18" charset="0"/>
              <a:cs typeface="Times New Roman" pitchFamily="18" charset="0"/>
            </a:endParaRPr>
          </a:p>
          <a:p>
            <a:pPr marL="457200" indent="-457200">
              <a:lnSpc>
                <a:spcPct val="100000"/>
              </a:lnSpc>
              <a:buFont typeface="+mj-lt"/>
              <a:buAutoNum type="arabicPeriod" startAt="2"/>
            </a:pPr>
            <a:endParaRPr lang="el-GR" b="1" i="1" dirty="0">
              <a:latin typeface="Times New Roman" pitchFamily="18" charset="0"/>
              <a:cs typeface="Times New Roman" pitchFamily="18" charset="0"/>
            </a:endParaRPr>
          </a:p>
        </p:txBody>
      </p:sp>
    </p:spTree>
    <p:extLst>
      <p:ext uri="{BB962C8B-B14F-4D97-AF65-F5344CB8AC3E}">
        <p14:creationId xmlns:p14="http://schemas.microsoft.com/office/powerpoint/2010/main" val="1392266688"/>
      </p:ext>
    </p:extLst>
  </p:cSld>
  <p:clrMapOvr>
    <a:masterClrMapping/>
  </p:clrMapOvr>
  <p:transition spd="slow">
    <p:cove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0689501-87B1-47CE-85D4-8C1444128122}"/>
              </a:ext>
            </a:extLst>
          </p:cNvPr>
          <p:cNvSpPr>
            <a:spLocks noGrp="1"/>
          </p:cNvSpPr>
          <p:nvPr>
            <p:ph idx="1"/>
          </p:nvPr>
        </p:nvSpPr>
        <p:spPr/>
        <p:txBody>
          <a:bodyPr>
            <a:normAutofit fontScale="85000" lnSpcReduction="10000"/>
          </a:bodyPr>
          <a:lstStyle/>
          <a:p>
            <a:pPr algn="just">
              <a:lnSpc>
                <a:spcPct val="160000"/>
              </a:lnSpc>
              <a:buFont typeface="Wingdings" panose="05000000000000000000" pitchFamily="2" charset="2"/>
              <a:buChar char="Ø"/>
            </a:pPr>
            <a:r>
              <a:rPr lang="el-GR" i="1" dirty="0" err="1">
                <a:latin typeface="Times New Roman" panose="02020603050405020304" pitchFamily="18" charset="0"/>
                <a:cs typeface="Times New Roman" panose="02020603050405020304" pitchFamily="18" charset="0"/>
                <a:sym typeface="Wingdings" panose="05000000000000000000" pitchFamily="2" charset="2"/>
              </a:rPr>
              <a:t>Τηλεγονία</a:t>
            </a:r>
            <a:r>
              <a:rPr lang="el-GR" dirty="0">
                <a:latin typeface="Times New Roman" panose="02020603050405020304" pitchFamily="18" charset="0"/>
                <a:cs typeface="Times New Roman" panose="02020603050405020304" pitchFamily="18" charset="0"/>
                <a:sym typeface="Wingdings" panose="05000000000000000000" pitchFamily="2" charset="2"/>
              </a:rPr>
              <a:t>  Κίρκη κάνει αθάνατους τον </a:t>
            </a:r>
            <a:r>
              <a:rPr lang="el-GR" dirty="0" err="1">
                <a:latin typeface="Times New Roman" panose="02020603050405020304" pitchFamily="18" charset="0"/>
                <a:cs typeface="Times New Roman" panose="02020603050405020304" pitchFamily="18" charset="0"/>
                <a:sym typeface="Wingdings" panose="05000000000000000000" pitchFamily="2" charset="2"/>
              </a:rPr>
              <a:t>Τηλέγονο</a:t>
            </a:r>
            <a:r>
              <a:rPr lang="el-GR" dirty="0">
                <a:latin typeface="Times New Roman" panose="02020603050405020304" pitchFamily="18" charset="0"/>
                <a:cs typeface="Times New Roman" panose="02020603050405020304" pitchFamily="18" charset="0"/>
                <a:sym typeface="Wingdings" panose="05000000000000000000" pitchFamily="2" charset="2"/>
              </a:rPr>
              <a:t>, τον Τηλέμαχο και την Πηνελόπη</a:t>
            </a:r>
          </a:p>
          <a:p>
            <a:pPr algn="just">
              <a:lnSpc>
                <a:spcPct val="16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ιδέα της αθανασίας δεν είναι </a:t>
            </a:r>
            <a:r>
              <a:rPr lang="el-GR" dirty="0" err="1">
                <a:latin typeface="Times New Roman" panose="02020603050405020304" pitchFamily="18" charset="0"/>
                <a:cs typeface="Times New Roman" panose="02020603050405020304" pitchFamily="18" charset="0"/>
                <a:sym typeface="Wingdings" panose="05000000000000000000" pitchFamily="2" charset="2"/>
              </a:rPr>
              <a:t>μετα</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O</a:t>
            </a:r>
            <a:r>
              <a:rPr lang="el-GR" dirty="0" err="1">
                <a:latin typeface="Times New Roman" panose="02020603050405020304" pitchFamily="18" charset="0"/>
                <a:cs typeface="Times New Roman" panose="02020603050405020304" pitchFamily="18" charset="0"/>
                <a:sym typeface="Wingdings" panose="05000000000000000000" pitchFamily="2" charset="2"/>
              </a:rPr>
              <a:t>μηρική</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6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αθανασία εμφανίζεται σε πολλά κείμενα της πρώιμης ελληνικής ποίησης. </a:t>
            </a:r>
          </a:p>
          <a:p>
            <a:pPr algn="just">
              <a:lnSpc>
                <a:spcPct val="16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Το μοτίβο της μεταθανάτιας ζωής σε μια εξωτική κατοικία χρονολογείται περίπου στη δεύτερη χιλιετία στη μεσογειακή κουλτούρα.</a:t>
            </a:r>
          </a:p>
          <a:p>
            <a:pPr algn="just">
              <a:lnSpc>
                <a:spcPct val="16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αθανασία  δεν μπορεί να λειτουργήσει ως τεκμήριο για την καθυστερημένη χρονολόγηση του Κύκλου.</a:t>
            </a:r>
            <a:endParaRPr lang="el-GR" dirty="0">
              <a:latin typeface="Times New Roman" panose="02020603050405020304" pitchFamily="18" charset="0"/>
              <a:cs typeface="Times New Roman" panose="02020603050405020304" pitchFamily="18" charset="0"/>
            </a:endParaRPr>
          </a:p>
          <a:p>
            <a:endParaRPr lang="el-GR" dirty="0"/>
          </a:p>
        </p:txBody>
      </p:sp>
      <p:sp>
        <p:nvSpPr>
          <p:cNvPr id="4" name="Τίτλος 1">
            <a:extLst>
              <a:ext uri="{FF2B5EF4-FFF2-40B4-BE49-F238E27FC236}">
                <a16:creationId xmlns:a16="http://schemas.microsoft.com/office/drawing/2014/main" xmlns="" id="{0959F7EF-2455-4FB1-BB87-15C57116E9AC}"/>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Παραδείγματα Αθανασίας</a:t>
            </a:r>
          </a:p>
        </p:txBody>
      </p:sp>
    </p:spTree>
    <p:extLst>
      <p:ext uri="{BB962C8B-B14F-4D97-AF65-F5344CB8AC3E}">
        <p14:creationId xmlns:p14="http://schemas.microsoft.com/office/powerpoint/2010/main" val="2903552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F0BBD64-332A-4A50-8513-1D94B5DD7A4D}"/>
              </a:ext>
            </a:extLst>
          </p:cNvPr>
          <p:cNvSpPr>
            <a:spLocks noGrp="1"/>
          </p:cNvSpPr>
          <p:nvPr>
            <p:ph idx="1"/>
          </p:nvPr>
        </p:nvSpPr>
        <p:spPr/>
        <p:txBody>
          <a:bodyPr>
            <a:normAutofit fontScale="77500" lnSpcReduction="20000"/>
          </a:bodyPr>
          <a:lstStyle/>
          <a:p>
            <a:pPr algn="just">
              <a:lnSpc>
                <a:spcPct val="150000"/>
              </a:lnSpc>
              <a:buFont typeface="Wingdings" panose="05000000000000000000" pitchFamily="2" charset="2"/>
              <a:buChar char="Ø"/>
            </a:pPr>
            <a:r>
              <a:rPr lang="el-GR" dirty="0"/>
              <a:t> Επικός Κύκλος </a:t>
            </a:r>
            <a:r>
              <a:rPr lang="el-GR" dirty="0">
                <a:sym typeface="Wingdings" panose="05000000000000000000" pitchFamily="2" charset="2"/>
              </a:rPr>
              <a:t> προϋποθέτει τη λατρεία του ήρωα  είναι αυτό απόδειξη ύστερης χρονολόγησης  δηλαδή αποτελεί απόδειξη μιας </a:t>
            </a:r>
            <a:r>
              <a:rPr lang="el-GR" dirty="0" err="1">
                <a:sym typeface="Wingdings" panose="05000000000000000000" pitchFamily="2" charset="2"/>
              </a:rPr>
              <a:t>μετα</a:t>
            </a:r>
            <a:r>
              <a:rPr lang="el-GR" dirty="0">
                <a:sym typeface="Wingdings" panose="05000000000000000000" pitchFamily="2" charset="2"/>
              </a:rPr>
              <a:t>-</a:t>
            </a:r>
            <a:r>
              <a:rPr lang="en-US" dirty="0">
                <a:sym typeface="Wingdings" panose="05000000000000000000" pitchFamily="2" charset="2"/>
              </a:rPr>
              <a:t>O</a:t>
            </a:r>
            <a:r>
              <a:rPr lang="el-GR" dirty="0" err="1">
                <a:sym typeface="Wingdings" panose="05000000000000000000" pitchFamily="2" charset="2"/>
              </a:rPr>
              <a:t>μηρικής</a:t>
            </a:r>
            <a:r>
              <a:rPr lang="el-GR" dirty="0">
                <a:sym typeface="Wingdings" panose="05000000000000000000" pitchFamily="2" charset="2"/>
              </a:rPr>
              <a:t> χρονολόγησης;</a:t>
            </a:r>
          </a:p>
          <a:p>
            <a:pPr algn="just">
              <a:lnSpc>
                <a:spcPct val="150000"/>
              </a:lnSpc>
              <a:buFont typeface="Wingdings" panose="05000000000000000000" pitchFamily="2" charset="2"/>
              <a:buChar char="Ø"/>
            </a:pPr>
            <a:r>
              <a:rPr lang="el-GR" dirty="0">
                <a:sym typeface="Wingdings" panose="05000000000000000000" pitchFamily="2" charset="2"/>
              </a:rPr>
              <a:t> Η λατρεία του ήρωα και η αθανασία συνδέονται αλλά δεν σημαίνει ότι το ένα είναι αποτέλεσμα του άλλου.</a:t>
            </a:r>
          </a:p>
          <a:p>
            <a:pPr algn="just">
              <a:lnSpc>
                <a:spcPct val="150000"/>
              </a:lnSpc>
              <a:buFont typeface="Wingdings" panose="05000000000000000000" pitchFamily="2" charset="2"/>
              <a:buChar char="Ø"/>
            </a:pPr>
            <a:r>
              <a:rPr lang="el-GR" dirty="0">
                <a:sym typeface="Wingdings" panose="05000000000000000000" pitchFamily="2" charset="2"/>
              </a:rPr>
              <a:t> Αρκετές μορφές λατρείας υπήρχαν πριν από τη σύνθεση των ομηρικών επών, ακόμα και αν χρονολογηθούν τον 8</a:t>
            </a:r>
            <a:r>
              <a:rPr lang="el-GR" baseline="30000" dirty="0">
                <a:sym typeface="Wingdings" panose="05000000000000000000" pitchFamily="2" charset="2"/>
              </a:rPr>
              <a:t>ο</a:t>
            </a:r>
            <a:r>
              <a:rPr lang="el-GR" dirty="0">
                <a:sym typeface="Wingdings" panose="05000000000000000000" pitchFamily="2" charset="2"/>
              </a:rPr>
              <a:t> αιώνα π.Χ. Τα ομηρικά έπη δεν δίνουν έμφαση στη λατρεία του ήρωα, αλλά εσωτερικές αποδείξεις αποδεικνύουν ότι γνωρίζουν την πρακτική της λατρείας (</a:t>
            </a:r>
            <a:r>
              <a:rPr lang="en-US" b="1" dirty="0">
                <a:solidFill>
                  <a:schemeClr val="accent3">
                    <a:lumMod val="75000"/>
                  </a:schemeClr>
                </a:solidFill>
                <a:sym typeface="Wingdings" panose="05000000000000000000" pitchFamily="2" charset="2"/>
              </a:rPr>
              <a:t>Rohde</a:t>
            </a:r>
            <a:r>
              <a:rPr lang="en-US" dirty="0">
                <a:sym typeface="Wingdings" panose="05000000000000000000" pitchFamily="2" charset="2"/>
              </a:rPr>
              <a:t>  </a:t>
            </a:r>
            <a:r>
              <a:rPr lang="el-GR" dirty="0">
                <a:sym typeface="Wingdings" panose="05000000000000000000" pitchFamily="2" charset="2"/>
              </a:rPr>
              <a:t>το παράδειγμα στον Όμηρο είναι η κηδεία του Πατρόκλου).</a:t>
            </a:r>
          </a:p>
        </p:txBody>
      </p:sp>
      <p:sp>
        <p:nvSpPr>
          <p:cNvPr id="4" name="Τίτλος 1">
            <a:extLst>
              <a:ext uri="{FF2B5EF4-FFF2-40B4-BE49-F238E27FC236}">
                <a16:creationId xmlns:a16="http://schemas.microsoft.com/office/drawing/2014/main" xmlns="" id="{55C45DC6-7F81-4F8A-8924-5B0548CAD8C9}"/>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Παραδείγματα Αθανασίας</a:t>
            </a:r>
          </a:p>
        </p:txBody>
      </p:sp>
    </p:spTree>
    <p:extLst>
      <p:ext uri="{BB962C8B-B14F-4D97-AF65-F5344CB8AC3E}">
        <p14:creationId xmlns:p14="http://schemas.microsoft.com/office/powerpoint/2010/main" val="42577156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8FC18421-7FA2-4093-988D-370ED71BD0CA}"/>
              </a:ext>
            </a:extLst>
          </p:cNvPr>
          <p:cNvSpPr>
            <a:spLocks noGrp="1"/>
          </p:cNvSpPr>
          <p:nvPr>
            <p:ph idx="1"/>
          </p:nvPr>
        </p:nvSpPr>
        <p:spPr>
          <a:xfrm>
            <a:off x="1096994" y="1846146"/>
            <a:ext cx="10055781" cy="4169667"/>
          </a:xfrm>
        </p:spPr>
        <p:txBody>
          <a:bodyPr>
            <a:normAutofit fontScale="70000" lnSpcReduction="20000"/>
          </a:bodyPr>
          <a:lstStyle/>
          <a:p>
            <a:pPr algn="just">
              <a:lnSpc>
                <a:spcPct val="16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Θυσίες που προσφέρθηκαν στον </a:t>
            </a:r>
            <a:r>
              <a:rPr lang="el-GR" dirty="0" err="1">
                <a:latin typeface="Times New Roman" panose="02020603050405020304" pitchFamily="18" charset="0"/>
                <a:cs typeface="Times New Roman" panose="02020603050405020304" pitchFamily="18" charset="0"/>
              </a:rPr>
              <a:t>Ερεχθέα</a:t>
            </a:r>
            <a:r>
              <a:rPr lang="el-GR" dirty="0">
                <a:latin typeface="Times New Roman" panose="02020603050405020304" pitchFamily="18" charset="0"/>
                <a:cs typeface="Times New Roman" panose="02020603050405020304" pitchFamily="18" charset="0"/>
              </a:rPr>
              <a:t> στην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(2.545-551: </a:t>
            </a:r>
            <a:r>
              <a:rPr lang="el-GR" dirty="0" err="1">
                <a:latin typeface="Palatino Linotype" panose="02040502050505030304" pitchFamily="18" charset="0"/>
                <a:cs typeface="Times New Roman" panose="02020603050405020304" pitchFamily="18" charset="0"/>
              </a:rPr>
              <a:t>Οἳ</a:t>
            </a:r>
            <a:r>
              <a:rPr lang="el-GR" dirty="0">
                <a:latin typeface="Palatino Linotype" panose="02040502050505030304" pitchFamily="18" charset="0"/>
                <a:cs typeface="Times New Roman" panose="02020603050405020304" pitchFamily="18" charset="0"/>
              </a:rPr>
              <a:t> δ᾽ </a:t>
            </a:r>
            <a:r>
              <a:rPr lang="el-GR" dirty="0" err="1">
                <a:latin typeface="Palatino Linotype" panose="02040502050505030304" pitchFamily="18" charset="0"/>
                <a:cs typeface="Times New Roman" panose="02020603050405020304" pitchFamily="18" charset="0"/>
              </a:rPr>
              <a:t>ἄρ</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Ἀθήνας</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εἶχον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ἐϋκτίμενον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πτολίεθρον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δῆμον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Ἐρεχθῆος</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μεγαλήτορος</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ὅν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ποτ</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Ἀθήνη</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θρέψε</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Διὸς</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θυγάτηρ</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τέκε</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δὲ</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ζείδωρος</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ἄρουρα</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κὰδ</a:t>
            </a:r>
            <a:r>
              <a:rPr lang="el-GR" dirty="0">
                <a:latin typeface="Palatino Linotype" panose="02040502050505030304" pitchFamily="18" charset="0"/>
                <a:cs typeface="Times New Roman" panose="02020603050405020304" pitchFamily="18" charset="0"/>
              </a:rPr>
              <a:t> δ᾽ </a:t>
            </a:r>
            <a:r>
              <a:rPr lang="el-GR" dirty="0" err="1">
                <a:latin typeface="Palatino Linotype" panose="02040502050505030304" pitchFamily="18" charset="0"/>
                <a:cs typeface="Times New Roman" panose="02020603050405020304" pitchFamily="18" charset="0"/>
              </a:rPr>
              <a:t>ἐν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Ἀθήνῃς</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εἷσεν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ἑῷ</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ἐν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πίονι</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νηῷ</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ἔνθα</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δέ</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μιν</a:t>
            </a:r>
            <a:r>
              <a:rPr lang="el-GR" dirty="0">
                <a:latin typeface="Palatino Linotype" panose="02040502050505030304" pitchFamily="18" charset="0"/>
                <a:cs typeface="Times New Roman" panose="02020603050405020304" pitchFamily="18" charset="0"/>
              </a:rPr>
              <a:t> </a:t>
            </a:r>
            <a:r>
              <a:rPr lang="el-GR" b="1" dirty="0" err="1">
                <a:solidFill>
                  <a:srgbClr val="FF0000"/>
                </a:solidFill>
                <a:latin typeface="Palatino Linotype" panose="02040502050505030304" pitchFamily="18" charset="0"/>
                <a:cs typeface="Times New Roman" panose="02020603050405020304" pitchFamily="18" charset="0"/>
              </a:rPr>
              <a:t>ταύροισι</a:t>
            </a:r>
            <a:r>
              <a:rPr lang="el-GR" b="1" dirty="0">
                <a:solidFill>
                  <a:srgbClr val="FF0000"/>
                </a:solidFill>
                <a:latin typeface="Palatino Linotype" panose="02040502050505030304" pitchFamily="18" charset="0"/>
                <a:cs typeface="Times New Roman" panose="02020603050405020304" pitchFamily="18" charset="0"/>
              </a:rPr>
              <a:t> </a:t>
            </a:r>
            <a:r>
              <a:rPr lang="el-GR" b="1" dirty="0" err="1">
                <a:solidFill>
                  <a:srgbClr val="FF0000"/>
                </a:solidFill>
                <a:latin typeface="Palatino Linotype" panose="02040502050505030304" pitchFamily="18" charset="0"/>
                <a:cs typeface="Times New Roman" panose="02020603050405020304" pitchFamily="18" charset="0"/>
              </a:rPr>
              <a:t>καὶ</a:t>
            </a:r>
            <a:r>
              <a:rPr lang="el-GR" b="1" dirty="0">
                <a:solidFill>
                  <a:srgbClr val="FF0000"/>
                </a:solidFill>
                <a:latin typeface="Palatino Linotype" panose="02040502050505030304" pitchFamily="18" charset="0"/>
                <a:cs typeface="Times New Roman" panose="02020603050405020304" pitchFamily="18" charset="0"/>
              </a:rPr>
              <a:t> </a:t>
            </a:r>
            <a:r>
              <a:rPr lang="el-GR" b="1" dirty="0" err="1">
                <a:solidFill>
                  <a:srgbClr val="FF0000"/>
                </a:solidFill>
                <a:latin typeface="Palatino Linotype" panose="02040502050505030304" pitchFamily="18" charset="0"/>
                <a:cs typeface="Times New Roman" panose="02020603050405020304" pitchFamily="18" charset="0"/>
              </a:rPr>
              <a:t>ἀρνειοῖς</a:t>
            </a:r>
            <a:r>
              <a:rPr lang="el-GR" b="1"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ἱλάονται</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κοῦροι</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Ἀθηναίων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περιτελλομένων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ἐνιαυτῶν</a:t>
            </a:r>
            <a:r>
              <a:rPr lang="el-GR" dirty="0">
                <a:latin typeface="Times New Roman" panose="02020603050405020304" pitchFamily="18" charset="0"/>
                <a:cs typeface="Times New Roman" panose="02020603050405020304" pitchFamily="18" charset="0"/>
              </a:rPr>
              <a:t>).</a:t>
            </a:r>
          </a:p>
          <a:p>
            <a:pPr algn="just">
              <a:lnSpc>
                <a:spcPct val="16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φροντίδα του σώματος του Σαρπηδόνα στην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(2.668-675</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ἐλθὼν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ἐκ</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βελέων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Σαρπηδόνα</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καί</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μιν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ἔπειτα</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πολλὸν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ἀπὸ</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πρὸ</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φέρων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λοῦσον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ποταμοῖο</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ῥοῇσι</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χρῖσόν</a:t>
            </a:r>
            <a:r>
              <a:rPr lang="el-GR" dirty="0">
                <a:latin typeface="Palatino Linotype" panose="02040502050505030304" pitchFamily="18" charset="0"/>
                <a:cs typeface="Times New Roman" panose="02020603050405020304" pitchFamily="18" charset="0"/>
              </a:rPr>
              <a:t> τ᾽ </a:t>
            </a:r>
            <a:r>
              <a:rPr lang="el-GR" dirty="0" err="1">
                <a:latin typeface="Palatino Linotype" panose="02040502050505030304" pitchFamily="18" charset="0"/>
                <a:cs typeface="Times New Roman" panose="02020603050405020304" pitchFamily="18" charset="0"/>
              </a:rPr>
              <a:t>ἀμβροσίῃ</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περὶ</a:t>
            </a:r>
            <a:r>
              <a:rPr lang="el-GR" dirty="0">
                <a:latin typeface="Palatino Linotype" panose="02040502050505030304" pitchFamily="18" charset="0"/>
                <a:cs typeface="Times New Roman" panose="02020603050405020304" pitchFamily="18" charset="0"/>
              </a:rPr>
              <a:t> δ᾽ </a:t>
            </a:r>
            <a:r>
              <a:rPr lang="el-GR" dirty="0" err="1">
                <a:latin typeface="Palatino Linotype" panose="02040502050505030304" pitchFamily="18" charset="0"/>
                <a:cs typeface="Times New Roman" panose="02020603050405020304" pitchFamily="18" charset="0"/>
              </a:rPr>
              <a:t>ἄμβροτα</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εἵματα</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ἕσσον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πέμπε</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δέ</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μιν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πομποῖσιν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ἅμα</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κραιπνοῖσι</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φέρεσθαι</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ὕπνῳ</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καὶ</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θανάτῳ</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διδυμάοσιν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οἵ</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ῥά</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μιν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ὦκα</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θήσουσ</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ἐν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Λυκίης</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εὐρείης</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πίονι</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δήμῳ</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ἔνθά</a:t>
            </a:r>
            <a:r>
              <a:rPr lang="el-GR" dirty="0">
                <a:latin typeface="Palatino Linotype" panose="02040502050505030304" pitchFamily="18" charset="0"/>
                <a:cs typeface="Times New Roman" panose="02020603050405020304" pitchFamily="18" charset="0"/>
              </a:rPr>
              <a:t> ἑ </a:t>
            </a:r>
            <a:r>
              <a:rPr lang="el-GR" dirty="0" err="1">
                <a:latin typeface="Palatino Linotype" panose="02040502050505030304" pitchFamily="18" charset="0"/>
                <a:cs typeface="Times New Roman" panose="02020603050405020304" pitchFamily="18" charset="0"/>
              </a:rPr>
              <a:t>ταρχύσουσι</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κασίγνητοί</a:t>
            </a:r>
            <a:r>
              <a:rPr lang="el-GR" dirty="0">
                <a:latin typeface="Palatino Linotype" panose="02040502050505030304" pitchFamily="18" charset="0"/>
                <a:cs typeface="Times New Roman" panose="02020603050405020304" pitchFamily="18" charset="0"/>
              </a:rPr>
              <a:t> τε </a:t>
            </a:r>
            <a:r>
              <a:rPr lang="el-GR" dirty="0" err="1">
                <a:latin typeface="Palatino Linotype" panose="02040502050505030304" pitchFamily="18" charset="0"/>
                <a:cs typeface="Times New Roman" panose="02020603050405020304" pitchFamily="18" charset="0"/>
              </a:rPr>
              <a:t>ἔται</a:t>
            </a:r>
            <a:r>
              <a:rPr lang="el-GR" dirty="0">
                <a:latin typeface="Palatino Linotype" panose="02040502050505030304" pitchFamily="18" charset="0"/>
                <a:cs typeface="Times New Roman" panose="02020603050405020304" pitchFamily="18" charset="0"/>
              </a:rPr>
              <a:t> τε </a:t>
            </a:r>
            <a:r>
              <a:rPr lang="el-GR" dirty="0" err="1">
                <a:latin typeface="Palatino Linotype" panose="02040502050505030304" pitchFamily="18" charset="0"/>
                <a:cs typeface="Times New Roman" panose="02020603050405020304" pitchFamily="18" charset="0"/>
              </a:rPr>
              <a:t>τύμβῳ</a:t>
            </a:r>
            <a:r>
              <a:rPr lang="el-GR" dirty="0">
                <a:latin typeface="Palatino Linotype" panose="02040502050505030304" pitchFamily="18" charset="0"/>
                <a:cs typeface="Times New Roman" panose="02020603050405020304" pitchFamily="18" charset="0"/>
              </a:rPr>
              <a:t> τε </a:t>
            </a:r>
            <a:r>
              <a:rPr lang="el-GR" dirty="0" err="1">
                <a:latin typeface="Palatino Linotype" panose="02040502050505030304" pitchFamily="18" charset="0"/>
                <a:cs typeface="Times New Roman" panose="02020603050405020304" pitchFamily="18" charset="0"/>
              </a:rPr>
              <a:t>στήλῃ</a:t>
            </a:r>
            <a:r>
              <a:rPr lang="el-GR" dirty="0">
                <a:latin typeface="Palatino Linotype" panose="02040502050505030304" pitchFamily="18" charset="0"/>
                <a:cs typeface="Times New Roman" panose="02020603050405020304" pitchFamily="18" charset="0"/>
              </a:rPr>
              <a:t> τε· </a:t>
            </a:r>
            <a:r>
              <a:rPr lang="el-GR" dirty="0" err="1">
                <a:latin typeface="Palatino Linotype" panose="02040502050505030304" pitchFamily="18" charset="0"/>
                <a:cs typeface="Times New Roman" panose="02020603050405020304" pitchFamily="18" charset="0"/>
              </a:rPr>
              <a:t>τὸ</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γὰρ</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γέρας</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ἐστὶ</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θανόντων</a:t>
            </a:r>
            <a:r>
              <a:rPr lang="el-GR" dirty="0">
                <a:latin typeface="Times New Roman" panose="02020603050405020304" pitchFamily="18" charset="0"/>
                <a:cs typeface="Times New Roman" panose="02020603050405020304" pitchFamily="18" charset="0"/>
              </a:rPr>
              <a:t>).</a:t>
            </a:r>
          </a:p>
        </p:txBody>
      </p:sp>
      <p:sp>
        <p:nvSpPr>
          <p:cNvPr id="4" name="Τίτλος 1">
            <a:extLst>
              <a:ext uri="{FF2B5EF4-FFF2-40B4-BE49-F238E27FC236}">
                <a16:creationId xmlns:a16="http://schemas.microsoft.com/office/drawing/2014/main" xmlns="" id="{67F8723B-C31D-494D-8648-4E3572BC91C7}"/>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Παραδείγματα ηρωικής λατρείας</a:t>
            </a:r>
          </a:p>
        </p:txBody>
      </p:sp>
    </p:spTree>
    <p:extLst>
      <p:ext uri="{BB962C8B-B14F-4D97-AF65-F5344CB8AC3E}">
        <p14:creationId xmlns:p14="http://schemas.microsoft.com/office/powerpoint/2010/main" val="12149077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0AB0547-1BC3-43C3-AC51-971299BC20B3}"/>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αναφορά των ημίθεων στην </a:t>
            </a:r>
            <a:r>
              <a:rPr lang="el-GR" i="1" dirty="0" err="1">
                <a:latin typeface="Times New Roman" panose="02020603050405020304" pitchFamily="18" charset="0"/>
                <a:cs typeface="Times New Roman" panose="02020603050405020304" pitchFamily="18" charset="0"/>
              </a:rPr>
              <a:t>Ιλιάδα</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(12.23: </a:t>
            </a:r>
            <a:r>
              <a:rPr lang="el-GR" dirty="0" err="1">
                <a:latin typeface="Palatino Linotype" panose="02040502050505030304" pitchFamily="18" charset="0"/>
                <a:cs typeface="Times New Roman" panose="02020603050405020304" pitchFamily="18" charset="0"/>
              </a:rPr>
              <a:t>κάππεσον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ἐν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κονίῃσι</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καὶ</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ἡμιθέων</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γένος</a:t>
            </a:r>
            <a:r>
              <a:rPr lang="el-GR" dirty="0">
                <a:latin typeface="Palatino Linotype" panose="02040502050505030304" pitchFamily="18" charset="0"/>
                <a:cs typeface="Times New Roman" panose="02020603050405020304" pitchFamily="18" charset="0"/>
              </a:rPr>
              <a:t> </a:t>
            </a:r>
            <a:r>
              <a:rPr lang="el-GR" dirty="0" err="1">
                <a:latin typeface="Palatino Linotype" panose="02040502050505030304" pitchFamily="18" charset="0"/>
                <a:cs typeface="Times New Roman" panose="02020603050405020304" pitchFamily="18" charset="0"/>
              </a:rPr>
              <a:t>ἀνδρῶν</a:t>
            </a:r>
            <a:r>
              <a:rPr lang="el-GR"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Εάν ο επικός Κύκλος περιέχει υλικό που προέκυψε από την επιρροή της λατρείας του ήρωα </a:t>
            </a:r>
            <a:r>
              <a:rPr lang="el-GR" dirty="0">
                <a:latin typeface="Times New Roman" panose="02020603050405020304" pitchFamily="18" charset="0"/>
                <a:cs typeface="Times New Roman" panose="02020603050405020304" pitchFamily="18" charset="0"/>
                <a:sym typeface="Wingdings" panose="05000000000000000000" pitchFamily="2" charset="2"/>
              </a:rPr>
              <a:t> αυτό δεν οδηγεί στο συμπέρασμα ότι αυτά τα ποιήματα (του Επικού Κύκλου) είναι </a:t>
            </a:r>
            <a:r>
              <a:rPr lang="el-GR" dirty="0" err="1">
                <a:latin typeface="Times New Roman" panose="02020603050405020304" pitchFamily="18" charset="0"/>
                <a:cs typeface="Times New Roman" panose="02020603050405020304" pitchFamily="18" charset="0"/>
                <a:sym typeface="Wingdings" panose="05000000000000000000" pitchFamily="2" charset="2"/>
              </a:rPr>
              <a:t>μετα</a:t>
            </a:r>
            <a:r>
              <a:rPr lang="el-GR" dirty="0">
                <a:latin typeface="Times New Roman" panose="02020603050405020304" pitchFamily="18" charset="0"/>
                <a:cs typeface="Times New Roman" panose="02020603050405020304" pitchFamily="18" charset="0"/>
                <a:sym typeface="Wingdings" panose="05000000000000000000" pitchFamily="2" charset="2"/>
              </a:rPr>
              <a:t>-ομηρικά.</a:t>
            </a:r>
          </a:p>
        </p:txBody>
      </p:sp>
      <p:sp>
        <p:nvSpPr>
          <p:cNvPr id="4" name="Τίτλος 1">
            <a:extLst>
              <a:ext uri="{FF2B5EF4-FFF2-40B4-BE49-F238E27FC236}">
                <a16:creationId xmlns:a16="http://schemas.microsoft.com/office/drawing/2014/main" xmlns="" id="{09E5823E-2586-4CC7-9A0C-62A34AAB3598}"/>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Παραδείγματα ηρωικής λατρείας</a:t>
            </a:r>
          </a:p>
        </p:txBody>
      </p:sp>
    </p:spTree>
    <p:extLst>
      <p:ext uri="{BB962C8B-B14F-4D97-AF65-F5344CB8AC3E}">
        <p14:creationId xmlns:p14="http://schemas.microsoft.com/office/powerpoint/2010/main" val="30377880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B5AEA84-B53B-4229-9D1D-281F9BCE0C29}"/>
              </a:ext>
            </a:extLst>
          </p:cNvPr>
          <p:cNvSpPr>
            <a:spLocks noGrp="1"/>
          </p:cNvSpPr>
          <p:nvPr>
            <p:ph idx="1"/>
          </p:nvPr>
        </p:nvSpPr>
        <p:spPr/>
        <p:txBody>
          <a:bodyPr>
            <a:normAutofit/>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Τα μόνα στοιχεία που δηλώνουν ότι τα ποιήματα του Επικού Κύκλου εμφανίζουν γνώση της λατρείας του ήρωα:</a:t>
            </a:r>
          </a:p>
          <a:p>
            <a:pPr marL="457063" indent="-457063" algn="just">
              <a:lnSpc>
                <a:spcPct val="150000"/>
              </a:lnSpc>
              <a:buFont typeface="+mj-lt"/>
              <a:buAutoNum type="arabicPeriod"/>
            </a:pPr>
            <a:r>
              <a:rPr lang="el-GR" dirty="0" err="1">
                <a:latin typeface="Times New Roman" panose="02020603050405020304" pitchFamily="18" charset="0"/>
                <a:cs typeface="Times New Roman" panose="02020603050405020304" pitchFamily="18" charset="0"/>
              </a:rPr>
              <a:t>Μιλήσιος</a:t>
            </a:r>
            <a:r>
              <a:rPr lang="el-GR" dirty="0">
                <a:latin typeface="Times New Roman" panose="02020603050405020304" pitchFamily="18" charset="0"/>
                <a:cs typeface="Times New Roman" panose="02020603050405020304" pitchFamily="18" charset="0"/>
              </a:rPr>
              <a:t> Συγγραφέας </a:t>
            </a:r>
            <a:r>
              <a:rPr lang="el-GR" dirty="0">
                <a:latin typeface="Times New Roman" panose="02020603050405020304" pitchFamily="18" charset="0"/>
                <a:cs typeface="Times New Roman" panose="02020603050405020304" pitchFamily="18" charset="0"/>
                <a:sym typeface="Wingdings" panose="05000000000000000000" pitchFamily="2" charset="2"/>
              </a:rPr>
              <a:t> συνδέει 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με τη λατρεία του Αχιλλέα στη Μαύρη Θάλασσα.</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Συχνή εμφάνιση φαντάσματος Αχιλλέα κοντά στον τάφο του.</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Θυσία της Πολυξένης κοντά στον τάφο του Αχιλλέα.</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FE30D728-FD1D-420B-8AF2-E209786538BD}"/>
              </a:ext>
            </a:extLst>
          </p:cNvPr>
          <p:cNvSpPr txBox="1">
            <a:spLocks/>
          </p:cNvSpPr>
          <p:nvPr/>
        </p:nvSpPr>
        <p:spPr>
          <a:xfrm>
            <a:off x="1096994" y="443872"/>
            <a:ext cx="10055781" cy="1091339"/>
          </a:xfrm>
          <a:prstGeom prst="rect">
            <a:avLst/>
          </a:prstGeom>
        </p:spPr>
        <p:txBody>
          <a:bodyPr vert="horz" lIns="91416" tIns="45708" rIns="91416" bIns="45708" rtlCol="0" anchor="b">
            <a:normAutofit fontScale="250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endParaRPr lang="el-GR" sz="4799" dirty="0">
              <a:solidFill>
                <a:schemeClr val="accent3">
                  <a:lumMod val="75000"/>
                </a:schemeClr>
              </a:solidFill>
              <a:latin typeface="+mn-lt"/>
              <a:cs typeface="Times New Roman" panose="02020603050405020304" pitchFamily="18" charset="0"/>
              <a:sym typeface="Wingdings" panose="05000000000000000000" pitchFamily="2" charset="2"/>
            </a:endParaRPr>
          </a:p>
          <a:p>
            <a:pPr algn="ctr">
              <a:lnSpc>
                <a:spcPct val="140000"/>
              </a:lnSpc>
            </a:pPr>
            <a:r>
              <a:rPr lang="el-GR" sz="11197" dirty="0">
                <a:solidFill>
                  <a:schemeClr val="bg2"/>
                </a:solidFill>
                <a:latin typeface="+mn-lt"/>
                <a:cs typeface="Times New Roman" panose="02020603050405020304" pitchFamily="18" charset="0"/>
                <a:sym typeface="Wingdings" panose="05000000000000000000" pitchFamily="2" charset="2"/>
              </a:rPr>
              <a:t>Τα ποιήματα στον επικό Κύκλο εμφανίζουν γνώση της λατρείας του ήρωα;</a:t>
            </a:r>
            <a:endParaRPr lang="el-GR" sz="11197" dirty="0">
              <a:solidFill>
                <a:schemeClr val="bg2"/>
              </a:solidFill>
              <a:latin typeface="+mn-lt"/>
              <a:cs typeface="Times New Roman" panose="02020603050405020304" pitchFamily="18" charset="0"/>
            </a:endParaRPr>
          </a:p>
          <a:p>
            <a:pPr algn="ctr">
              <a:lnSpc>
                <a:spcPct val="120000"/>
              </a:lnSpc>
            </a:pPr>
            <a:endParaRPr lang="el-GR" sz="4799" dirty="0">
              <a:solidFill>
                <a:schemeClr val="accent3">
                  <a:lumMod val="7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8568752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6B796BB-2645-48DA-AD4C-0E015DF78B62}"/>
              </a:ext>
            </a:extLst>
          </p:cNvPr>
          <p:cNvSpPr>
            <a:spLocks noGrp="1"/>
          </p:cNvSpPr>
          <p:nvPr>
            <p:ph idx="1"/>
          </p:nvPr>
        </p:nvSpPr>
        <p:spPr>
          <a:xfrm>
            <a:off x="1096994" y="1846146"/>
            <a:ext cx="10055781" cy="4567983"/>
          </a:xfrm>
        </p:spPr>
        <p:txBody>
          <a:bodyPr>
            <a:normAutofit fontScale="700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Ο επικός Κύκλος έχει περισσότερο υπερφυσικό υλικό από τα ομηρικά ποιήματα, αλλά αυτό δεν τον καθιστά κατώτερο.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Τα υπερφυσικά στοιχεία </a:t>
            </a:r>
            <a:r>
              <a:rPr lang="el-GR" dirty="0">
                <a:latin typeface="Times New Roman" panose="02020603050405020304" pitchFamily="18" charset="0"/>
                <a:cs typeface="Times New Roman" panose="02020603050405020304" pitchFamily="18" charset="0"/>
                <a:sym typeface="Wingdings" panose="05000000000000000000" pitchFamily="2" charset="2"/>
              </a:rPr>
              <a:t> εισήλθαν στην επική παράδοση σε πρώιμο στάδιο.</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Τα </a:t>
            </a:r>
            <a:r>
              <a:rPr lang="en-US"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folktales</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περιέχουν υπερφυσικά στοιχεία και η παράδοση του Τρωικού πολέμου περιείχε από την αρχή </a:t>
            </a:r>
            <a:r>
              <a:rPr lang="el-GR" dirty="0" err="1">
                <a:latin typeface="Times New Roman" panose="02020603050405020304" pitchFamily="18" charset="0"/>
                <a:cs typeface="Times New Roman" panose="02020603050405020304" pitchFamily="18" charset="0"/>
                <a:sym typeface="Wingdings" panose="05000000000000000000" pitchFamily="2" charset="2"/>
              </a:rPr>
              <a:t>παραμυθικά</a:t>
            </a:r>
            <a:r>
              <a:rPr lang="el-GR" dirty="0">
                <a:latin typeface="Times New Roman" panose="02020603050405020304" pitchFamily="18" charset="0"/>
                <a:cs typeface="Times New Roman" panose="02020603050405020304" pitchFamily="18" charset="0"/>
                <a:sym typeface="Wingdings" panose="05000000000000000000" pitchFamily="2" charset="2"/>
              </a:rPr>
              <a:t> στοιχεία.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Επικός Κύκλος και ομηρικά ποιήματα  ανήκαν σε μια παράδοση η οποία αποτελούνταν από υπερφυσικό και ρεαλιστικό υλικό.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Τα ομηρικά κείμενα  πιο ευαίσθητα, πιο ρεαλιστικά, πιο εκλεπτυσμένα από τον επικό Κύκλο.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Στα υπερφυσικά τους στοιχεία τα Κυκλικά ποιήματα αντιπροσωπεύουν καλύτερα τον κανόνα ή την πρωτότυπη φύση της παράδοσης του Τρωικού Πολέμου.</a:t>
            </a:r>
          </a:p>
          <a:p>
            <a:pPr algn="just">
              <a:lnSpc>
                <a:spcPct val="150000"/>
              </a:lnSpc>
              <a:buFont typeface="Wingdings" panose="05000000000000000000" pitchFamily="2" charset="2"/>
              <a:buChar char="Ø"/>
            </a:pPr>
            <a:endParaRPr lang="el-GR" dirty="0">
              <a:solidFill>
                <a:schemeClr val="accent5">
                  <a:lumMod val="50000"/>
                </a:schemeClr>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5" name="Τίτλος 1">
            <a:extLst>
              <a:ext uri="{FF2B5EF4-FFF2-40B4-BE49-F238E27FC236}">
                <a16:creationId xmlns:a16="http://schemas.microsoft.com/office/drawing/2014/main" xmlns="" id="{A5EBE3FF-D536-4D17-B9A3-396D7B216DCF}"/>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Επικός Κύκλος </a:t>
            </a:r>
            <a:r>
              <a:rPr lang="en-US" sz="4799" dirty="0">
                <a:solidFill>
                  <a:schemeClr val="bg2"/>
                </a:solidFill>
                <a:latin typeface="+mn-lt"/>
                <a:cs typeface="Times New Roman" panose="02020603050405020304" pitchFamily="18" charset="0"/>
              </a:rPr>
              <a:t>vs </a:t>
            </a:r>
            <a:r>
              <a:rPr lang="el-GR" sz="4799" dirty="0">
                <a:solidFill>
                  <a:schemeClr val="bg2"/>
                </a:solidFill>
                <a:latin typeface="+mn-lt"/>
                <a:cs typeface="Times New Roman" panose="02020603050405020304" pitchFamily="18" charset="0"/>
              </a:rPr>
              <a:t>ομηρικά έπη</a:t>
            </a:r>
          </a:p>
        </p:txBody>
      </p:sp>
    </p:spTree>
    <p:extLst>
      <p:ext uri="{BB962C8B-B14F-4D97-AF65-F5344CB8AC3E}">
        <p14:creationId xmlns:p14="http://schemas.microsoft.com/office/powerpoint/2010/main" val="26053340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766FE76-1931-454B-9990-04D780C2E4F6}"/>
              </a:ext>
            </a:extLst>
          </p:cNvPr>
          <p:cNvSpPr>
            <a:spLocks noGrp="1"/>
          </p:cNvSpPr>
          <p:nvPr>
            <p:ph idx="1"/>
          </p:nvPr>
        </p:nvSpPr>
        <p:spPr>
          <a:xfrm>
            <a:off x="1096994" y="1846146"/>
            <a:ext cx="10055781" cy="4368398"/>
          </a:xfrm>
        </p:spPr>
        <p:txBody>
          <a:bodyPr>
            <a:normAutofit fontScale="77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Το ερωτικό υλικό στα ποιήματα του Επικού Κύκλου είναι δείγμα μεταγενέστερης χρονολόγησης;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b="1" dirty="0" err="1">
                <a:solidFill>
                  <a:schemeClr val="accent3">
                    <a:lumMod val="75000"/>
                  </a:schemeClr>
                </a:solidFill>
                <a:latin typeface="Times New Roman" panose="02020603050405020304" pitchFamily="18" charset="0"/>
                <a:cs typeface="Times New Roman" panose="02020603050405020304" pitchFamily="18" charset="0"/>
              </a:rPr>
              <a:t>Πρόκλος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συνάντηση Αχιλλέα – Ελένης στα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 είναι, όμως, ερωτική η συνάντηση;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 δολοφονία </a:t>
            </a:r>
            <a:r>
              <a:rPr lang="el-GR" dirty="0" err="1">
                <a:latin typeface="Times New Roman" panose="02020603050405020304" pitchFamily="18" charset="0"/>
                <a:cs typeface="Times New Roman" panose="02020603050405020304" pitchFamily="18" charset="0"/>
                <a:sym typeface="Wingdings" panose="05000000000000000000" pitchFamily="2" charset="2"/>
              </a:rPr>
              <a:t>Πενθεσίλειας</a:t>
            </a:r>
            <a:r>
              <a:rPr lang="el-GR" dirty="0">
                <a:latin typeface="Times New Roman" panose="02020603050405020304" pitchFamily="18" charset="0"/>
                <a:cs typeface="Times New Roman" panose="02020603050405020304" pitchFamily="18" charset="0"/>
                <a:sym typeface="Wingdings" panose="05000000000000000000" pitchFamily="2" charset="2"/>
              </a:rPr>
              <a:t> από Αχιλλέα  ο Θερσίτης χλευάζει τον Αχιλλέα και ο τελευταίος τον σκοτώνει.</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err="1">
                <a:latin typeface="Times New Roman" panose="02020603050405020304" pitchFamily="18" charset="0"/>
                <a:cs typeface="Times New Roman" panose="02020603050405020304" pitchFamily="18" charset="0"/>
                <a:sym typeface="Wingdings" panose="05000000000000000000" pitchFamily="2" charset="2"/>
              </a:rPr>
              <a:t>Τηλεγονία</a:t>
            </a:r>
            <a:r>
              <a:rPr lang="el-GR" dirty="0">
                <a:latin typeface="Times New Roman" panose="02020603050405020304" pitchFamily="18" charset="0"/>
                <a:cs typeface="Times New Roman" panose="02020603050405020304" pitchFamily="18" charset="0"/>
                <a:sym typeface="Wingdings" panose="05000000000000000000" pitchFamily="2" charset="2"/>
              </a:rPr>
              <a:t>  γάμοι </a:t>
            </a:r>
            <a:r>
              <a:rPr lang="el-GR" dirty="0" err="1">
                <a:latin typeface="Times New Roman" panose="02020603050405020304" pitchFamily="18" charset="0"/>
                <a:cs typeface="Times New Roman" panose="02020603050405020304" pitchFamily="18" charset="0"/>
                <a:sym typeface="Wingdings" panose="05000000000000000000" pitchFamily="2" charset="2"/>
              </a:rPr>
              <a:t>Τηλέγονου</a:t>
            </a:r>
            <a:r>
              <a:rPr lang="el-GR" dirty="0">
                <a:latin typeface="Times New Roman" panose="02020603050405020304" pitchFamily="18" charset="0"/>
                <a:cs typeface="Times New Roman" panose="02020603050405020304" pitchFamily="18" charset="0"/>
                <a:sym typeface="Wingdings" panose="05000000000000000000" pitchFamily="2" charset="2"/>
              </a:rPr>
              <a:t> και Πηνελόπης, Τηλεμάχου και Κίρκης  ο γάμος της Πηνελόπης δίνει τον δεύτερο γιο της, τον Αρκεσίλαο.</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Κεντρικό θέμα στον μύθο για τον Τρωικό πόλεμο  Ίντριγκα ερωτικής φύσης ανάμεσα σε Πάρη και Ελένη. </a:t>
            </a:r>
          </a:p>
        </p:txBody>
      </p:sp>
      <p:sp>
        <p:nvSpPr>
          <p:cNvPr id="4" name="Τίτλος 1">
            <a:extLst>
              <a:ext uri="{FF2B5EF4-FFF2-40B4-BE49-F238E27FC236}">
                <a16:creationId xmlns:a16="http://schemas.microsoft.com/office/drawing/2014/main" xmlns="" id="{653F6773-5FAD-41F2-8BF1-AEBABC8CA84B}"/>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Ερωτικό Υλικό</a:t>
            </a:r>
          </a:p>
        </p:txBody>
      </p:sp>
    </p:spTree>
    <p:extLst>
      <p:ext uri="{BB962C8B-B14F-4D97-AF65-F5344CB8AC3E}">
        <p14:creationId xmlns:p14="http://schemas.microsoft.com/office/powerpoint/2010/main" val="26178420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C5E6A4AC-D7D2-4248-8242-3DE47F2B0064}"/>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απλή ύπαρξη ερωτικών επεισοδίων  δεν δύναται να αποτελέσει τεκμήριο μεταγενέστερης χρονολόγησης του έργου.</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Kullmann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sym typeface="Wingdings" panose="05000000000000000000" pitchFamily="2" charset="2"/>
              </a:rPr>
              <a:t> τα ερωτικά στοιχεία  παρόντα σε μη ελληνική λογοτεχνία αναμφίβολης αρχαιότητας  δεν μπορούμε να χρονολογήσουμε το υλικό ως καθυστερημένο.</a:t>
            </a:r>
          </a:p>
          <a:p>
            <a:endParaRPr lang="el-GR" dirty="0"/>
          </a:p>
        </p:txBody>
      </p:sp>
      <p:sp>
        <p:nvSpPr>
          <p:cNvPr id="4" name="Τίτλος 1">
            <a:extLst>
              <a:ext uri="{FF2B5EF4-FFF2-40B4-BE49-F238E27FC236}">
                <a16:creationId xmlns:a16="http://schemas.microsoft.com/office/drawing/2014/main" xmlns="" id="{32CDD588-8B22-4A23-91E8-C2E8502689CF}"/>
              </a:ext>
            </a:extLst>
          </p:cNvPr>
          <p:cNvSpPr txBox="1">
            <a:spLocks/>
          </p:cNvSpPr>
          <p:nvPr/>
        </p:nvSpPr>
        <p:spPr>
          <a:xfrm>
            <a:off x="1096994" y="44387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Ερωτικό Υλικό</a:t>
            </a:r>
          </a:p>
        </p:txBody>
      </p:sp>
    </p:spTree>
    <p:extLst>
      <p:ext uri="{BB962C8B-B14F-4D97-AF65-F5344CB8AC3E}">
        <p14:creationId xmlns:p14="http://schemas.microsoft.com/office/powerpoint/2010/main" val="19694015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DC2C66A-9B6A-42C0-99DA-CD84D9CBB666}"/>
              </a:ext>
            </a:extLst>
          </p:cNvPr>
          <p:cNvSpPr>
            <a:spLocks noGrp="1"/>
          </p:cNvSpPr>
          <p:nvPr>
            <p:ph idx="1"/>
          </p:nvPr>
        </p:nvSpPr>
        <p:spPr/>
        <p:txBody>
          <a:bodyPr>
            <a:normAutofit fontScale="850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Το περιεχόμενο των ποιημάτων του Κύκλου  διαφορετικό από το περιεχόμενο των </a:t>
            </a:r>
            <a:r>
              <a:rPr lang="en-US" dirty="0">
                <a:latin typeface="Times New Roman" panose="02020603050405020304" pitchFamily="18" charset="0"/>
                <a:cs typeface="Times New Roman" panose="02020603050405020304" pitchFamily="18" charset="0"/>
                <a:sym typeface="Wingdings" panose="05000000000000000000" pitchFamily="2" charset="2"/>
              </a:rPr>
              <a:t>O</a:t>
            </a:r>
            <a:r>
              <a:rPr lang="el-GR" dirty="0" err="1">
                <a:latin typeface="Times New Roman" panose="02020603050405020304" pitchFamily="18" charset="0"/>
                <a:cs typeface="Times New Roman" panose="02020603050405020304" pitchFamily="18" charset="0"/>
                <a:sym typeface="Wingdings" panose="05000000000000000000" pitchFamily="2" charset="2"/>
              </a:rPr>
              <a:t>μηρικών</a:t>
            </a:r>
            <a:r>
              <a:rPr lang="el-GR" dirty="0">
                <a:latin typeface="Times New Roman" panose="02020603050405020304" pitchFamily="18" charset="0"/>
                <a:cs typeface="Times New Roman" panose="02020603050405020304" pitchFamily="18" charset="0"/>
                <a:sym typeface="Wingdings" panose="05000000000000000000" pitchFamily="2" charset="2"/>
              </a:rPr>
              <a:t> ποιημάτων  δυσκολία, όμως, στην ακριβή αποσαφήνιση και στον εντοπισμό των διαφορών.</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Πλέον, τα ομηρικά ποιήματα χρονολογούνται στον ύστερο 8</a:t>
            </a:r>
            <a:r>
              <a:rPr lang="el-GR" baseline="30000" dirty="0">
                <a:latin typeface="Times New Roman" panose="02020603050405020304" pitchFamily="18" charset="0"/>
                <a:cs typeface="Times New Roman" panose="02020603050405020304" pitchFamily="18" charset="0"/>
                <a:sym typeface="Wingdings" panose="05000000000000000000" pitchFamily="2" charset="2"/>
              </a:rPr>
              <a:t>ο</a:t>
            </a:r>
            <a:r>
              <a:rPr lang="el-GR" dirty="0">
                <a:latin typeface="Times New Roman" panose="02020603050405020304" pitchFamily="18" charset="0"/>
                <a:cs typeface="Times New Roman" panose="02020603050405020304" pitchFamily="18" charset="0"/>
                <a:sym typeface="Wingdings" panose="05000000000000000000" pitchFamily="2" charset="2"/>
              </a:rPr>
              <a:t> μ.Χ. αιώνα.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Αν και τα ποιήματα του Κύκλου, συχνά, εμφανίζουν συχνά στοιχεία μη ομηρικά  η άποψη ότι ο επικός Κύκλος φέρει νέο, μη παραδοσιακό υλικό  πρέπει να αμφισβητηθεί.</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Επικός Κύκλος  διαφοροποιείται από τον Όμηρο στη δομή και τις λεπτομέρειες  άρα, είναι παραδοσιακός  άρα, η μελέτη των κύκλιων επών μας δίνει στοιχεία για την προ-</a:t>
            </a:r>
            <a:r>
              <a:rPr lang="en-US" dirty="0">
                <a:latin typeface="Times New Roman" panose="02020603050405020304" pitchFamily="18" charset="0"/>
                <a:cs typeface="Times New Roman" panose="02020603050405020304" pitchFamily="18" charset="0"/>
                <a:sym typeface="Wingdings" panose="05000000000000000000" pitchFamily="2" charset="2"/>
              </a:rPr>
              <a:t>O</a:t>
            </a:r>
            <a:r>
              <a:rPr lang="el-GR" dirty="0" err="1">
                <a:latin typeface="Times New Roman" panose="02020603050405020304" pitchFamily="18" charset="0"/>
                <a:cs typeface="Times New Roman" panose="02020603050405020304" pitchFamily="18" charset="0"/>
                <a:sym typeface="Wingdings" panose="05000000000000000000" pitchFamily="2" charset="2"/>
              </a:rPr>
              <a:t>μηρική</a:t>
            </a:r>
            <a:r>
              <a:rPr lang="el-GR" dirty="0">
                <a:latin typeface="Times New Roman" panose="02020603050405020304" pitchFamily="18" charset="0"/>
                <a:cs typeface="Times New Roman" panose="02020603050405020304" pitchFamily="18" charset="0"/>
                <a:sym typeface="Wingdings" panose="05000000000000000000" pitchFamily="2" charset="2"/>
              </a:rPr>
              <a:t> παράδοση.</a:t>
            </a:r>
            <a:endParaRPr lang="el-GR"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l-GR" dirty="0"/>
          </a:p>
        </p:txBody>
      </p:sp>
      <p:sp>
        <p:nvSpPr>
          <p:cNvPr id="4" name="Τίτλος 1">
            <a:extLst>
              <a:ext uri="{FF2B5EF4-FFF2-40B4-BE49-F238E27FC236}">
                <a16:creationId xmlns:a16="http://schemas.microsoft.com/office/drawing/2014/main" xmlns="" id="{1BDFD4A5-9EFB-4318-B816-675B71625B96}"/>
              </a:ext>
            </a:extLst>
          </p:cNvPr>
          <p:cNvSpPr txBox="1">
            <a:spLocks/>
          </p:cNvSpPr>
          <p:nvPr/>
        </p:nvSpPr>
        <p:spPr>
          <a:xfrm>
            <a:off x="1096994" y="443872"/>
            <a:ext cx="10055781" cy="1091339"/>
          </a:xfrm>
          <a:prstGeom prst="rect">
            <a:avLst/>
          </a:prstGeom>
        </p:spPr>
        <p:txBody>
          <a:bodyPr vert="horz" lIns="91416" tIns="45708" rIns="91416" bIns="45708" rtlCol="0" anchor="b">
            <a:normAutofit fontScale="85000"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Επικός Κύκλος </a:t>
            </a:r>
            <a:r>
              <a:rPr lang="el-GR" sz="4799" dirty="0">
                <a:solidFill>
                  <a:schemeClr val="bg2"/>
                </a:solidFill>
                <a:latin typeface="+mn-lt"/>
                <a:cs typeface="Times New Roman" panose="02020603050405020304" pitchFamily="18" charset="0"/>
                <a:sym typeface="Wingdings" panose="05000000000000000000" pitchFamily="2" charset="2"/>
              </a:rPr>
              <a:t></a:t>
            </a:r>
            <a:r>
              <a:rPr lang="el-GR" sz="4799" dirty="0">
                <a:solidFill>
                  <a:schemeClr val="bg2"/>
                </a:solidFill>
                <a:latin typeface="+mn-lt"/>
                <a:cs typeface="Times New Roman" panose="02020603050405020304" pitchFamily="18" charset="0"/>
              </a:rPr>
              <a:t> προ-ομηρική παράδοση</a:t>
            </a:r>
          </a:p>
        </p:txBody>
      </p:sp>
    </p:spTree>
    <p:extLst>
      <p:ext uri="{BB962C8B-B14F-4D97-AF65-F5344CB8AC3E}">
        <p14:creationId xmlns:p14="http://schemas.microsoft.com/office/powerpoint/2010/main" val="16216716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FE07508-BD13-41C8-8569-B89173DD62F5}"/>
              </a:ext>
            </a:extLst>
          </p:cNvPr>
          <p:cNvSpPr>
            <a:spLocks noGrp="1"/>
          </p:cNvSpPr>
          <p:nvPr>
            <p:ph type="title"/>
          </p:nvPr>
        </p:nvSpPr>
        <p:spPr/>
        <p:txBody>
          <a:bodyPr/>
          <a:lstStyle/>
          <a:p>
            <a:pPr algn="ctr"/>
            <a:r>
              <a:rPr lang="el-GR" dirty="0">
                <a:solidFill>
                  <a:schemeClr val="bg2"/>
                </a:solidFill>
              </a:rPr>
              <a:t>Συμπεράσματα</a:t>
            </a:r>
          </a:p>
        </p:txBody>
      </p:sp>
      <p:sp>
        <p:nvSpPr>
          <p:cNvPr id="3" name="Θέση περιεχομένου 2">
            <a:extLst>
              <a:ext uri="{FF2B5EF4-FFF2-40B4-BE49-F238E27FC236}">
                <a16:creationId xmlns:a16="http://schemas.microsoft.com/office/drawing/2014/main" xmlns="" id="{CDE81157-2C0D-489A-8B16-E97E3CD6CE89}"/>
              </a:ext>
            </a:extLst>
          </p:cNvPr>
          <p:cNvSpPr>
            <a:spLocks noGrp="1"/>
          </p:cNvSpPr>
          <p:nvPr>
            <p:ph idx="1"/>
          </p:nvPr>
        </p:nvSpPr>
        <p:spPr/>
        <p:txBody>
          <a:bodyPr>
            <a:normAutofit fontScale="92500"/>
          </a:bodyPr>
          <a:lstStyle/>
          <a:p>
            <a:pPr algn="just">
              <a:lnSpc>
                <a:spcPct val="150000"/>
              </a:lnSpc>
            </a:pPr>
            <a:r>
              <a:rPr lang="el-GR" dirty="0"/>
              <a:t>Ο </a:t>
            </a:r>
            <a:r>
              <a:rPr lang="en-US" b="1" dirty="0">
                <a:solidFill>
                  <a:schemeClr val="accent3">
                    <a:lumMod val="75000"/>
                  </a:schemeClr>
                </a:solidFill>
              </a:rPr>
              <a:t>Burgess</a:t>
            </a:r>
            <a:r>
              <a:rPr lang="en-US" dirty="0"/>
              <a:t> </a:t>
            </a:r>
            <a:r>
              <a:rPr lang="el-GR" dirty="0"/>
              <a:t>προσπαθεί να κάνει μια σύγκριση ανάμεσα στα ποιήματα του Τρωϊκού πολέμου που ανήκουν στον τρωικό επικό Κύκλο με τα ομηρικά ποιήματα. </a:t>
            </a:r>
          </a:p>
          <a:p>
            <a:pPr algn="just">
              <a:lnSpc>
                <a:spcPct val="150000"/>
              </a:lnSpc>
            </a:pPr>
            <a:r>
              <a:rPr lang="el-GR" dirty="0"/>
              <a:t>Τα Κυκλικά Ποιήματα υπήρχαν ανεξάρτητα το ένα από το άλλο και κάθε ποίημα, το οποίο αποτελεί μέρος του Επικού Κύκλου, δημιουργήθηκε αντλώντας στοιχεία από μια κοινή προφορική παράδοση (παράδοση από την Αρχαϊκή εποχή), όπως ακριβώς και τα ομηρικά ποιήματα.</a:t>
            </a:r>
          </a:p>
          <a:p>
            <a:pPr algn="just">
              <a:lnSpc>
                <a:spcPct val="150000"/>
              </a:lnSpc>
            </a:pPr>
            <a:endParaRPr lang="el-GR" dirty="0"/>
          </a:p>
        </p:txBody>
      </p:sp>
    </p:spTree>
    <p:extLst>
      <p:ext uri="{BB962C8B-B14F-4D97-AF65-F5344CB8AC3E}">
        <p14:creationId xmlns:p14="http://schemas.microsoft.com/office/powerpoint/2010/main" val="217141881"/>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xmlns="" id="{11BB1B3E-8F9B-416E-88ED-5C53EC0A7700}"/>
              </a:ext>
            </a:extLst>
          </p:cNvPr>
          <p:cNvSpPr>
            <a:spLocks noGrp="1"/>
          </p:cNvSpPr>
          <p:nvPr>
            <p:ph type="title"/>
          </p:nvPr>
        </p:nvSpPr>
        <p:spPr/>
        <p:txBody>
          <a:bodyPr>
            <a:normAutofit/>
          </a:bodyPr>
          <a:lstStyle/>
          <a:p>
            <a:pPr algn="ctr"/>
            <a:r>
              <a:rPr lang="el-GR" dirty="0">
                <a:solidFill>
                  <a:schemeClr val="bg2"/>
                </a:solidFill>
              </a:rPr>
              <a:t>Όμηρος – Μίμνερμος</a:t>
            </a:r>
          </a:p>
        </p:txBody>
      </p:sp>
      <p:sp>
        <p:nvSpPr>
          <p:cNvPr id="6" name="Θέση περιεχομένου 5">
            <a:extLst>
              <a:ext uri="{FF2B5EF4-FFF2-40B4-BE49-F238E27FC236}">
                <a16:creationId xmlns:a16="http://schemas.microsoft.com/office/drawing/2014/main" xmlns="" id="{38ECA963-E473-41CC-9CA9-D89C71DCC50B}"/>
              </a:ext>
            </a:extLst>
          </p:cNvPr>
          <p:cNvSpPr>
            <a:spLocks noGrp="1"/>
          </p:cNvSpPr>
          <p:nvPr>
            <p:ph idx="1"/>
          </p:nvPr>
        </p:nvSpPr>
        <p:spPr/>
        <p:txBody>
          <a:bodyPr/>
          <a:lstStyle/>
          <a:p>
            <a:pPr algn="just">
              <a:lnSpc>
                <a:spcPct val="150000"/>
              </a:lnSpc>
            </a:pPr>
            <a:r>
              <a:rPr lang="el-GR" dirty="0"/>
              <a:t>Οι περισσότεροι σχολιαστές διακρίνουν διακειμενικά στοιχεία ανάμεσα στους 2 ποιητές. </a:t>
            </a:r>
          </a:p>
          <a:p>
            <a:pPr algn="just">
              <a:lnSpc>
                <a:spcPct val="150000"/>
              </a:lnSpc>
            </a:pPr>
            <a:r>
              <a:rPr lang="el-GR" dirty="0"/>
              <a:t>Υπάρχουν πολλές προφορικές ομοιότητες, όπως διακρίνονται από τα προαναφερθέντα. </a:t>
            </a:r>
          </a:p>
          <a:p>
            <a:pPr algn="just">
              <a:lnSpc>
                <a:spcPct val="150000"/>
              </a:lnSpc>
            </a:pPr>
            <a:r>
              <a:rPr lang="el-GR" dirty="0"/>
              <a:t>Ο Μίμνερμος αναφέρεται σε περισσότερα από ένα ομηρικά χωρία.</a:t>
            </a:r>
          </a:p>
        </p:txBody>
      </p:sp>
    </p:spTree>
    <p:extLst>
      <p:ext uri="{BB962C8B-B14F-4D97-AF65-F5344CB8AC3E}">
        <p14:creationId xmlns:p14="http://schemas.microsoft.com/office/powerpoint/2010/main" val="2977423553"/>
      </p:ext>
    </p:extLst>
  </p:cSld>
  <p:clrMapOvr>
    <a:masterClrMapping/>
  </p:clrMapOvr>
  <p:transition spd="slow">
    <p:cove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88A951F-F9C9-4277-A8E1-245C58258BB0}"/>
              </a:ext>
            </a:extLst>
          </p:cNvPr>
          <p:cNvSpPr>
            <a:spLocks noGrp="1"/>
          </p:cNvSpPr>
          <p:nvPr>
            <p:ph type="title"/>
          </p:nvPr>
        </p:nvSpPr>
        <p:spPr/>
        <p:txBody>
          <a:bodyPr/>
          <a:lstStyle/>
          <a:p>
            <a:pPr algn="ctr"/>
            <a:r>
              <a:rPr lang="el-GR" dirty="0">
                <a:solidFill>
                  <a:schemeClr val="bg2"/>
                </a:solidFill>
              </a:rPr>
              <a:t>Συμπεράσματα</a:t>
            </a:r>
          </a:p>
        </p:txBody>
      </p:sp>
      <p:sp>
        <p:nvSpPr>
          <p:cNvPr id="3" name="Θέση περιεχομένου 2">
            <a:extLst>
              <a:ext uri="{FF2B5EF4-FFF2-40B4-BE49-F238E27FC236}">
                <a16:creationId xmlns:a16="http://schemas.microsoft.com/office/drawing/2014/main" xmlns="" id="{B3788C24-4BD1-482C-A15F-B4DE95BB92DE}"/>
              </a:ext>
            </a:extLst>
          </p:cNvPr>
          <p:cNvSpPr>
            <a:spLocks noGrp="1"/>
          </p:cNvSpPr>
          <p:nvPr>
            <p:ph idx="1"/>
          </p:nvPr>
        </p:nvSpPr>
        <p:spPr/>
        <p:txBody>
          <a:bodyPr>
            <a:normAutofit fontScale="92500"/>
          </a:bodyPr>
          <a:lstStyle/>
          <a:p>
            <a:pPr algn="just">
              <a:lnSpc>
                <a:spcPct val="150000"/>
              </a:lnSpc>
            </a:pPr>
            <a:r>
              <a:rPr lang="el-GR" dirty="0"/>
              <a:t>Ο </a:t>
            </a:r>
            <a:r>
              <a:rPr lang="en-US" b="1" dirty="0">
                <a:solidFill>
                  <a:schemeClr val="accent3">
                    <a:lumMod val="75000"/>
                  </a:schemeClr>
                </a:solidFill>
              </a:rPr>
              <a:t>Burgess</a:t>
            </a:r>
            <a:r>
              <a:rPr lang="el-GR" dirty="0"/>
              <a:t>,</a:t>
            </a:r>
            <a:r>
              <a:rPr lang="en-US" dirty="0"/>
              <a:t> </a:t>
            </a:r>
            <a:r>
              <a:rPr lang="el-GR" dirty="0"/>
              <a:t>αναφορικά με τα ποιήματα του Επικού Κύκλου, δεν προτείνει κάποια συγκεκριμένη χρονολόγηση, εξαιτίας της έλλειψης των αποδεικτικών στοιχείων και λόγω της αδυναμίας τοποθέτησης των μακρόχρονων ποιητικών παραδόσεων σε ένα μόνο χρονικό σημείο </a:t>
            </a:r>
            <a:r>
              <a:rPr lang="el-GR" dirty="0">
                <a:sym typeface="Wingdings" panose="05000000000000000000" pitchFamily="2" charset="2"/>
              </a:rPr>
              <a:t></a:t>
            </a:r>
            <a:r>
              <a:rPr lang="el-GR" dirty="0"/>
              <a:t> δηλαδή η διαμόρφωση και η εξέλιξη των παραδόσεων αυτών δεν σταματά σε ένα μόνο σημείο, αλλά συνεχίζει για πολύ μεγάλο χρονικό διάστημα. </a:t>
            </a:r>
          </a:p>
          <a:p>
            <a:pPr algn="just">
              <a:lnSpc>
                <a:spcPct val="150000"/>
              </a:lnSpc>
            </a:pPr>
            <a:r>
              <a:rPr lang="el-GR" dirty="0"/>
              <a:t> Υπάρχουν στοιχεία ότι οι παραδόσεις της </a:t>
            </a:r>
            <a:r>
              <a:rPr lang="el-GR" i="1" dirty="0" err="1"/>
              <a:t>Αιθιοπίδας</a:t>
            </a:r>
            <a:r>
              <a:rPr lang="el-GR" dirty="0"/>
              <a:t> και της </a:t>
            </a:r>
            <a:r>
              <a:rPr lang="el-GR" i="1" dirty="0" err="1"/>
              <a:t>Τηλεγονίας</a:t>
            </a:r>
            <a:r>
              <a:rPr lang="el-GR" dirty="0"/>
              <a:t> συνεχίζουν να αναπτύσσονται στα τέλη του 7</a:t>
            </a:r>
            <a:r>
              <a:rPr lang="el-GR" baseline="30000" dirty="0"/>
              <a:t>ου</a:t>
            </a:r>
            <a:r>
              <a:rPr lang="el-GR" dirty="0"/>
              <a:t> αιώνα. </a:t>
            </a:r>
          </a:p>
        </p:txBody>
      </p:sp>
    </p:spTree>
    <p:extLst>
      <p:ext uri="{BB962C8B-B14F-4D97-AF65-F5344CB8AC3E}">
        <p14:creationId xmlns:p14="http://schemas.microsoft.com/office/powerpoint/2010/main" val="4150081517"/>
      </p:ext>
    </p:extLst>
  </p:cSld>
  <p:clrMapOvr>
    <a:masterClrMapping/>
  </p:clrMapOvr>
  <p:transition spd="slow">
    <p:cove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44638AC-64CF-404C-B5FC-0AD71E5924F3}"/>
              </a:ext>
            </a:extLst>
          </p:cNvPr>
          <p:cNvSpPr>
            <a:spLocks noGrp="1"/>
          </p:cNvSpPr>
          <p:nvPr>
            <p:ph type="title"/>
          </p:nvPr>
        </p:nvSpPr>
        <p:spPr/>
        <p:txBody>
          <a:bodyPr/>
          <a:lstStyle/>
          <a:p>
            <a:pPr algn="ctr"/>
            <a:r>
              <a:rPr lang="el-GR" dirty="0">
                <a:solidFill>
                  <a:schemeClr val="bg2"/>
                </a:solidFill>
              </a:rPr>
              <a:t>Συμπεράσματα</a:t>
            </a:r>
          </a:p>
        </p:txBody>
      </p:sp>
      <p:sp>
        <p:nvSpPr>
          <p:cNvPr id="3" name="Θέση περιεχομένου 2">
            <a:extLst>
              <a:ext uri="{FF2B5EF4-FFF2-40B4-BE49-F238E27FC236}">
                <a16:creationId xmlns:a16="http://schemas.microsoft.com/office/drawing/2014/main" xmlns="" id="{DC8441C0-65D2-456F-AFCA-D37954CBB165}"/>
              </a:ext>
            </a:extLst>
          </p:cNvPr>
          <p:cNvSpPr>
            <a:spLocks noGrp="1"/>
          </p:cNvSpPr>
          <p:nvPr>
            <p:ph idx="1"/>
          </p:nvPr>
        </p:nvSpPr>
        <p:spPr/>
        <p:txBody>
          <a:bodyPr/>
          <a:lstStyle/>
          <a:p>
            <a:pPr algn="just">
              <a:lnSpc>
                <a:spcPct val="150000"/>
              </a:lnSpc>
            </a:pPr>
            <a:r>
              <a:rPr lang="el-GR" dirty="0"/>
              <a:t>Τα Κυκλικά ποιήματα δεν ήταν γνωστά στην Αρχαϊκή εποχή, αλλά η φήμη της μυθολογικής τους παράδοσης ήταν γνωστή καθώς απεικονίζεται σε έργα τέχνης.</a:t>
            </a:r>
          </a:p>
          <a:p>
            <a:pPr algn="just">
              <a:lnSpc>
                <a:spcPct val="150000"/>
              </a:lnSpc>
            </a:pPr>
            <a:r>
              <a:rPr lang="en-US" dirty="0"/>
              <a:t>Fixed versions </a:t>
            </a:r>
            <a:r>
              <a:rPr lang="el-GR" dirty="0"/>
              <a:t>των κυκλικών ποιημάτων ήταν γνωστές στην κλασική εποχή, αλλά, τελικά, στην Ελληνιστική εποχή μια συλλογή από παλαιότερα ανεξάρτητα Επικά ποιήματα θα συγκεντρωθούν όλα μαζί για να αποτελέσουν τον επικό Κύκλο.</a:t>
            </a:r>
          </a:p>
        </p:txBody>
      </p:sp>
    </p:spTree>
    <p:extLst>
      <p:ext uri="{BB962C8B-B14F-4D97-AF65-F5344CB8AC3E}">
        <p14:creationId xmlns:p14="http://schemas.microsoft.com/office/powerpoint/2010/main" val="1668813238"/>
      </p:ext>
    </p:extLst>
  </p:cSld>
  <p:clrMapOvr>
    <a:masterClrMapping/>
  </p:clrMapOvr>
  <p:transition spd="slow">
    <p:cove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B488E5D-5D5E-494D-A18B-09A677E49CC5}"/>
              </a:ext>
            </a:extLst>
          </p:cNvPr>
          <p:cNvSpPr>
            <a:spLocks noGrp="1"/>
          </p:cNvSpPr>
          <p:nvPr>
            <p:ph type="title"/>
          </p:nvPr>
        </p:nvSpPr>
        <p:spPr/>
        <p:txBody>
          <a:bodyPr/>
          <a:lstStyle/>
          <a:p>
            <a:pPr algn="ctr"/>
            <a:r>
              <a:rPr lang="el-GR" dirty="0">
                <a:solidFill>
                  <a:schemeClr val="bg2"/>
                </a:solidFill>
              </a:rPr>
              <a:t>Συμπεράσματα</a:t>
            </a:r>
          </a:p>
        </p:txBody>
      </p:sp>
      <p:sp>
        <p:nvSpPr>
          <p:cNvPr id="3" name="Θέση περιεχομένου 2">
            <a:extLst>
              <a:ext uri="{FF2B5EF4-FFF2-40B4-BE49-F238E27FC236}">
                <a16:creationId xmlns:a16="http://schemas.microsoft.com/office/drawing/2014/main" xmlns="" id="{752DA8E2-C2C6-4CBE-A1CB-C3C66AB0CB87}"/>
              </a:ext>
            </a:extLst>
          </p:cNvPr>
          <p:cNvSpPr>
            <a:spLocks noGrp="1"/>
          </p:cNvSpPr>
          <p:nvPr>
            <p:ph idx="1"/>
          </p:nvPr>
        </p:nvSpPr>
        <p:spPr/>
        <p:txBody>
          <a:bodyPr>
            <a:normAutofit lnSpcReduction="10000"/>
          </a:bodyPr>
          <a:lstStyle/>
          <a:p>
            <a:pPr algn="just">
              <a:lnSpc>
                <a:spcPct val="150000"/>
              </a:lnSpc>
            </a:pPr>
            <a:r>
              <a:rPr lang="el-GR" dirty="0"/>
              <a:t>Οι περιλήψεις του </a:t>
            </a:r>
            <a:r>
              <a:rPr lang="el-GR" dirty="0" err="1"/>
              <a:t>Πρόκλου</a:t>
            </a:r>
            <a:r>
              <a:rPr lang="el-GR" dirty="0"/>
              <a:t> θεωρούνται παραπλανητικές επειδή, καθώς εξελίσσονται τα ποιήματα του Επικού Κύκλου, επέρχονται αλλαγές στην πρώιμη μορφή των ποιημάτων. </a:t>
            </a:r>
            <a:endParaRPr lang="en-US" dirty="0"/>
          </a:p>
          <a:p>
            <a:pPr algn="just">
              <a:lnSpc>
                <a:spcPct val="150000"/>
              </a:lnSpc>
            </a:pPr>
            <a:r>
              <a:rPr lang="el-GR" dirty="0"/>
              <a:t>Ο επικός Κύκλος όπως τον γνωρίζουμε, είναι αποτέλεσμα εκδοτικής δραστηριότητας της Ελληνιστικής εποχής, αλλά σίγουρα σημαντικό ρόλο έχουν διαδραματίσει και οι ραψωδοί με την παρουσίαση του υλικού το οποίο προερχόταν από διαφορετικά έπη.</a:t>
            </a:r>
          </a:p>
        </p:txBody>
      </p:sp>
    </p:spTree>
    <p:extLst>
      <p:ext uri="{BB962C8B-B14F-4D97-AF65-F5344CB8AC3E}">
        <p14:creationId xmlns:p14="http://schemas.microsoft.com/office/powerpoint/2010/main" val="1580334502"/>
      </p:ext>
    </p:extLst>
  </p:cSld>
  <p:clrMapOvr>
    <a:masterClrMapping/>
  </p:clrMapOvr>
  <p:transition spd="slow">
    <p:cove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D709B07-DE4F-4F32-B9BC-B59E6711B6FD}"/>
              </a:ext>
            </a:extLst>
          </p:cNvPr>
          <p:cNvSpPr>
            <a:spLocks noGrp="1"/>
          </p:cNvSpPr>
          <p:nvPr>
            <p:ph type="title"/>
          </p:nvPr>
        </p:nvSpPr>
        <p:spPr/>
        <p:txBody>
          <a:bodyPr/>
          <a:lstStyle/>
          <a:p>
            <a:pPr algn="ctr"/>
            <a:r>
              <a:rPr lang="el-GR" dirty="0">
                <a:solidFill>
                  <a:schemeClr val="bg2"/>
                </a:solidFill>
              </a:rPr>
              <a:t>Συμπεράσματα</a:t>
            </a:r>
          </a:p>
        </p:txBody>
      </p:sp>
      <p:sp>
        <p:nvSpPr>
          <p:cNvPr id="3" name="Θέση περιεχομένου 2">
            <a:extLst>
              <a:ext uri="{FF2B5EF4-FFF2-40B4-BE49-F238E27FC236}">
                <a16:creationId xmlns:a16="http://schemas.microsoft.com/office/drawing/2014/main" xmlns="" id="{408A26D9-C6A8-4BFB-8B49-96C4A78F718C}"/>
              </a:ext>
            </a:extLst>
          </p:cNvPr>
          <p:cNvSpPr>
            <a:spLocks noGrp="1"/>
          </p:cNvSpPr>
          <p:nvPr>
            <p:ph idx="1"/>
          </p:nvPr>
        </p:nvSpPr>
        <p:spPr/>
        <p:txBody>
          <a:bodyPr/>
          <a:lstStyle/>
          <a:p>
            <a:pPr algn="just">
              <a:lnSpc>
                <a:spcPct val="150000"/>
              </a:lnSpc>
            </a:pPr>
            <a:r>
              <a:rPr lang="el-GR" dirty="0"/>
              <a:t>Η κατασκευή του Επικού Κύκλου θα πρέπει να θεωρηθεί μια πτυχή μιας μακράς πορείας κατά την οποία υπάρχει σύγκριση και συσχέτιση των μυθολογικών κύκλων.</a:t>
            </a:r>
          </a:p>
          <a:p>
            <a:pPr algn="just">
              <a:lnSpc>
                <a:spcPct val="150000"/>
              </a:lnSpc>
            </a:pPr>
            <a:r>
              <a:rPr lang="el-GR" dirty="0"/>
              <a:t>Μέχρι την Αρχαϊκή εποχή το ρευστό μυθολογικό υλικό θεωρήθηκε ότι ανήκει σε μια μεγαλύτερη αφήγηση. Παράδειγμα αποτελεί το γεγονός ότι πριν από τον Θηβαϊκό και τον Τρωικό Κύκλο υπήρχε μια Θεογονία, σύμφωνα με την παράδοση.</a:t>
            </a:r>
          </a:p>
          <a:p>
            <a:pPr algn="just">
              <a:lnSpc>
                <a:spcPct val="150000"/>
              </a:lnSpc>
            </a:pPr>
            <a:endParaRPr lang="en-US" dirty="0"/>
          </a:p>
        </p:txBody>
      </p:sp>
    </p:spTree>
    <p:extLst>
      <p:ext uri="{BB962C8B-B14F-4D97-AF65-F5344CB8AC3E}">
        <p14:creationId xmlns:p14="http://schemas.microsoft.com/office/powerpoint/2010/main" val="3509494509"/>
      </p:ext>
    </p:extLst>
  </p:cSld>
  <p:clrMapOvr>
    <a:masterClrMapping/>
  </p:clrMapOvr>
  <p:transition spd="slow">
    <p:cove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0DF59BE-0BAC-4822-918C-68991DBEB208}"/>
              </a:ext>
            </a:extLst>
          </p:cNvPr>
          <p:cNvSpPr>
            <a:spLocks noGrp="1"/>
          </p:cNvSpPr>
          <p:nvPr>
            <p:ph type="title"/>
          </p:nvPr>
        </p:nvSpPr>
        <p:spPr/>
        <p:txBody>
          <a:bodyPr/>
          <a:lstStyle/>
          <a:p>
            <a:pPr algn="ctr"/>
            <a:r>
              <a:rPr lang="el-GR" dirty="0">
                <a:solidFill>
                  <a:schemeClr val="bg2"/>
                </a:solidFill>
              </a:rPr>
              <a:t>Συμπεράσματα</a:t>
            </a:r>
          </a:p>
        </p:txBody>
      </p:sp>
      <p:sp>
        <p:nvSpPr>
          <p:cNvPr id="3" name="Θέση περιεχομένου 2">
            <a:extLst>
              <a:ext uri="{FF2B5EF4-FFF2-40B4-BE49-F238E27FC236}">
                <a16:creationId xmlns:a16="http://schemas.microsoft.com/office/drawing/2014/main" xmlns="" id="{27C6F6D1-E06D-4362-9553-6AC9116AB4D8}"/>
              </a:ext>
            </a:extLst>
          </p:cNvPr>
          <p:cNvSpPr>
            <a:spLocks noGrp="1"/>
          </p:cNvSpPr>
          <p:nvPr>
            <p:ph idx="1"/>
          </p:nvPr>
        </p:nvSpPr>
        <p:spPr/>
        <p:txBody>
          <a:bodyPr/>
          <a:lstStyle/>
          <a:p>
            <a:pPr algn="just">
              <a:lnSpc>
                <a:spcPct val="150000"/>
              </a:lnSpc>
            </a:pPr>
            <a:r>
              <a:rPr lang="el-GR" dirty="0"/>
              <a:t>Κατά μία έννοια ο επικός Κύκλος συνενώθηκε σε ένα σύνολο </a:t>
            </a:r>
            <a:r>
              <a:rPr lang="el-GR" dirty="0">
                <a:sym typeface="Wingdings" panose="05000000000000000000" pitchFamily="2" charset="2"/>
              </a:rPr>
              <a:t> αυτό το σύνολο φανερώνει έναν παλιό κύκλο του μυθολογικού παρελθόντο</a:t>
            </a:r>
            <a:r>
              <a:rPr lang="el-GR" dirty="0"/>
              <a:t>ς.</a:t>
            </a:r>
          </a:p>
          <a:p>
            <a:pPr algn="just">
              <a:lnSpc>
                <a:spcPct val="150000"/>
              </a:lnSpc>
            </a:pPr>
            <a:r>
              <a:rPr lang="el-GR" dirty="0"/>
              <a:t>Άρα, σύμφωνα με την παραπάνω άποψη, ο Επικός Κύκλος κατασκευάστηκε ως μια υποκατάσταση παραδόσεων που εξαφανίστηκαν.</a:t>
            </a:r>
          </a:p>
        </p:txBody>
      </p:sp>
    </p:spTree>
    <p:extLst>
      <p:ext uri="{BB962C8B-B14F-4D97-AF65-F5344CB8AC3E}">
        <p14:creationId xmlns:p14="http://schemas.microsoft.com/office/powerpoint/2010/main" val="1770951660"/>
      </p:ext>
    </p:extLst>
  </p:cSld>
  <p:clrMapOvr>
    <a:masterClrMapping/>
  </p:clrMapOvr>
  <p:transition spd="slow">
    <p:cove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66E3F79-5271-406F-821B-E5BEF73231BB}"/>
              </a:ext>
            </a:extLst>
          </p:cNvPr>
          <p:cNvSpPr>
            <a:spLocks noGrp="1"/>
          </p:cNvSpPr>
          <p:nvPr>
            <p:ph type="title"/>
          </p:nvPr>
        </p:nvSpPr>
        <p:spPr/>
        <p:txBody>
          <a:bodyPr/>
          <a:lstStyle/>
          <a:p>
            <a:pPr algn="ctr"/>
            <a:r>
              <a:rPr lang="el-GR" dirty="0">
                <a:solidFill>
                  <a:schemeClr val="bg2"/>
                </a:solidFill>
              </a:rPr>
              <a:t>Συμπεράσματα</a:t>
            </a:r>
          </a:p>
        </p:txBody>
      </p:sp>
      <p:sp>
        <p:nvSpPr>
          <p:cNvPr id="3" name="Θέση περιεχομένου 2">
            <a:extLst>
              <a:ext uri="{FF2B5EF4-FFF2-40B4-BE49-F238E27FC236}">
                <a16:creationId xmlns:a16="http://schemas.microsoft.com/office/drawing/2014/main" xmlns="" id="{E2C6551B-CA6B-4A7A-A42B-8CD4E448A911}"/>
              </a:ext>
            </a:extLst>
          </p:cNvPr>
          <p:cNvSpPr>
            <a:spLocks noGrp="1"/>
          </p:cNvSpPr>
          <p:nvPr>
            <p:ph idx="1"/>
          </p:nvPr>
        </p:nvSpPr>
        <p:spPr/>
        <p:txBody>
          <a:bodyPr>
            <a:normAutofit/>
          </a:bodyPr>
          <a:lstStyle/>
          <a:p>
            <a:pPr algn="just">
              <a:lnSpc>
                <a:spcPct val="150000"/>
              </a:lnSpc>
            </a:pPr>
            <a:r>
              <a:rPr lang="el-GR" dirty="0"/>
              <a:t>Ο </a:t>
            </a:r>
            <a:r>
              <a:rPr lang="en-US" dirty="0">
                <a:solidFill>
                  <a:schemeClr val="accent3">
                    <a:lumMod val="75000"/>
                  </a:schemeClr>
                </a:solidFill>
              </a:rPr>
              <a:t>Burgess</a:t>
            </a:r>
            <a:r>
              <a:rPr lang="en-US" dirty="0"/>
              <a:t> </a:t>
            </a:r>
            <a:r>
              <a:rPr lang="el-GR" dirty="0"/>
              <a:t>εξέτασε τον ρόλο </a:t>
            </a:r>
            <a:r>
              <a:rPr lang="el-GR" i="1" dirty="0" err="1"/>
              <a:t>Ιλιάδας</a:t>
            </a:r>
            <a:r>
              <a:rPr lang="el-GR" dirty="0"/>
              <a:t> και </a:t>
            </a:r>
            <a:r>
              <a:rPr lang="el-GR" i="1" dirty="0"/>
              <a:t>Οδύσσειας</a:t>
            </a:r>
            <a:r>
              <a:rPr lang="el-GR" dirty="0"/>
              <a:t> στην πρώιμη παράδοση σχετικά με τον Τρωικό πόλεμο, τονίζοντας την έλλειψη επιρροής τους στην Αρχαϊκή εποχή. </a:t>
            </a:r>
          </a:p>
          <a:p>
            <a:pPr algn="just">
              <a:lnSpc>
                <a:spcPct val="150000"/>
              </a:lnSpc>
            </a:pPr>
            <a:r>
              <a:rPr lang="el-GR" dirty="0"/>
              <a:t>Υπάρχουν ελάχιστες αποδείξεις πρώιμων Ελλήνων καλλιτεχνών και ποιητών οι οποίοι εμπνεύστηκαν από την </a:t>
            </a:r>
            <a:r>
              <a:rPr lang="el-GR" i="1" dirty="0" err="1"/>
              <a:t>Ιλιάδα</a:t>
            </a:r>
            <a:r>
              <a:rPr lang="el-GR" dirty="0"/>
              <a:t> και τη </a:t>
            </a:r>
            <a:r>
              <a:rPr lang="el-GR" i="1" dirty="0"/>
              <a:t>Οδύσσεια</a:t>
            </a:r>
            <a:r>
              <a:rPr lang="el-GR" dirty="0"/>
              <a:t>. </a:t>
            </a:r>
          </a:p>
          <a:p>
            <a:pPr marL="0" indent="0" algn="just">
              <a:lnSpc>
                <a:spcPct val="150000"/>
              </a:lnSpc>
              <a:buNone/>
            </a:pPr>
            <a:endParaRPr lang="en-US" dirty="0"/>
          </a:p>
        </p:txBody>
      </p:sp>
    </p:spTree>
    <p:extLst>
      <p:ext uri="{BB962C8B-B14F-4D97-AF65-F5344CB8AC3E}">
        <p14:creationId xmlns:p14="http://schemas.microsoft.com/office/powerpoint/2010/main" val="48944282"/>
      </p:ext>
    </p:extLst>
  </p:cSld>
  <p:clrMapOvr>
    <a:masterClrMapping/>
  </p:clrMapOvr>
  <p:transition spd="slow">
    <p:cove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BF183E7-49FD-4079-83A1-A50FBD68C084}"/>
              </a:ext>
            </a:extLst>
          </p:cNvPr>
          <p:cNvSpPr>
            <a:spLocks noGrp="1"/>
          </p:cNvSpPr>
          <p:nvPr>
            <p:ph type="title"/>
          </p:nvPr>
        </p:nvSpPr>
        <p:spPr/>
        <p:txBody>
          <a:bodyPr/>
          <a:lstStyle/>
          <a:p>
            <a:pPr algn="ctr"/>
            <a:r>
              <a:rPr lang="el-GR" dirty="0">
                <a:solidFill>
                  <a:schemeClr val="bg2"/>
                </a:solidFill>
              </a:rPr>
              <a:t>Συμπεράσματα</a:t>
            </a:r>
            <a:endParaRPr lang="en-GB" dirty="0">
              <a:solidFill>
                <a:schemeClr val="bg2"/>
              </a:solidFill>
            </a:endParaRPr>
          </a:p>
        </p:txBody>
      </p:sp>
      <p:sp>
        <p:nvSpPr>
          <p:cNvPr id="3" name="Θέση περιεχομένου 2">
            <a:extLst>
              <a:ext uri="{FF2B5EF4-FFF2-40B4-BE49-F238E27FC236}">
                <a16:creationId xmlns:a16="http://schemas.microsoft.com/office/drawing/2014/main" xmlns="" id="{AE8707CD-9CD9-405B-9A17-FDE18F8345F9}"/>
              </a:ext>
            </a:extLst>
          </p:cNvPr>
          <p:cNvSpPr>
            <a:spLocks noGrp="1"/>
          </p:cNvSpPr>
          <p:nvPr>
            <p:ph idx="1"/>
          </p:nvPr>
        </p:nvSpPr>
        <p:spPr/>
        <p:txBody>
          <a:bodyPr/>
          <a:lstStyle/>
          <a:p>
            <a:pPr algn="just">
              <a:lnSpc>
                <a:spcPct val="150000"/>
              </a:lnSpc>
            </a:pPr>
            <a:r>
              <a:rPr lang="el-GR" dirty="0"/>
              <a:t> Ο </a:t>
            </a:r>
            <a:r>
              <a:rPr lang="en-US" dirty="0">
                <a:solidFill>
                  <a:schemeClr val="accent3">
                    <a:lumMod val="75000"/>
                  </a:schemeClr>
                </a:solidFill>
              </a:rPr>
              <a:t>Burgess</a:t>
            </a:r>
            <a:r>
              <a:rPr lang="en-US" dirty="0"/>
              <a:t> </a:t>
            </a:r>
            <a:r>
              <a:rPr lang="el-GR" dirty="0"/>
              <a:t>υποθέτει ότι οι ποιητικές παραδόσεις της </a:t>
            </a:r>
            <a:r>
              <a:rPr lang="el-GR" i="1" dirty="0" err="1"/>
              <a:t>Ιλιάδας</a:t>
            </a:r>
            <a:r>
              <a:rPr lang="el-GR" dirty="0"/>
              <a:t> και της </a:t>
            </a:r>
            <a:r>
              <a:rPr lang="el-GR" i="1" dirty="0"/>
              <a:t>Οδύσσειας</a:t>
            </a:r>
            <a:r>
              <a:rPr lang="el-GR" dirty="0"/>
              <a:t> αναπτύσσονται κατά την Αρχαϊκή εποχή </a:t>
            </a:r>
            <a:r>
              <a:rPr lang="el-GR" dirty="0">
                <a:sym typeface="Wingdings" panose="05000000000000000000" pitchFamily="2" charset="2"/>
              </a:rPr>
              <a:t> επομένως δεν μπορεί κανείς να αρνηθεί κάποιες εικόνες στα έργα τέχνης και κάποια χωρία μέχρι το τέλος του 7</a:t>
            </a:r>
            <a:r>
              <a:rPr lang="el-GR" baseline="30000" dirty="0">
                <a:sym typeface="Wingdings" panose="05000000000000000000" pitchFamily="2" charset="2"/>
              </a:rPr>
              <a:t>ου</a:t>
            </a:r>
            <a:r>
              <a:rPr lang="el-GR" dirty="0">
                <a:sym typeface="Wingdings" panose="05000000000000000000" pitchFamily="2" charset="2"/>
              </a:rPr>
              <a:t> π.Χ. αιώνα. </a:t>
            </a:r>
          </a:p>
          <a:p>
            <a:pPr algn="just">
              <a:lnSpc>
                <a:spcPct val="150000"/>
              </a:lnSpc>
            </a:pPr>
            <a:r>
              <a:rPr lang="el-GR" dirty="0">
                <a:sym typeface="Wingdings" panose="05000000000000000000" pitchFamily="2" charset="2"/>
              </a:rPr>
              <a:t>Η έλλειψη πρώιμης </a:t>
            </a:r>
            <a:r>
              <a:rPr lang="en-US" dirty="0">
                <a:sym typeface="Wingdings" panose="05000000000000000000" pitchFamily="2" charset="2"/>
              </a:rPr>
              <a:t>O</a:t>
            </a:r>
            <a:r>
              <a:rPr lang="el-GR" dirty="0" err="1">
                <a:sym typeface="Wingdings" panose="05000000000000000000" pitchFamily="2" charset="2"/>
              </a:rPr>
              <a:t>μηρικής</a:t>
            </a:r>
            <a:r>
              <a:rPr lang="el-GR" dirty="0">
                <a:sym typeface="Wingdings" panose="05000000000000000000" pitchFamily="2" charset="2"/>
              </a:rPr>
              <a:t> επιρροής  δείχνει ότι τα ποιήματα του Επικού Κύκλου αντικατοπτρίζουν με ακρίβεια τις προ-</a:t>
            </a:r>
            <a:r>
              <a:rPr lang="en-US" dirty="0">
                <a:sym typeface="Wingdings" panose="05000000000000000000" pitchFamily="2" charset="2"/>
              </a:rPr>
              <a:t>O</a:t>
            </a:r>
            <a:r>
              <a:rPr lang="el-GR" dirty="0" err="1">
                <a:sym typeface="Wingdings" panose="05000000000000000000" pitchFamily="2" charset="2"/>
              </a:rPr>
              <a:t>μηρικές</a:t>
            </a:r>
            <a:r>
              <a:rPr lang="el-GR" dirty="0">
                <a:sym typeface="Wingdings" panose="05000000000000000000" pitchFamily="2" charset="2"/>
              </a:rPr>
              <a:t> παραδόσεις του Τρωικού Πολέμου. </a:t>
            </a:r>
          </a:p>
          <a:p>
            <a:pPr algn="just">
              <a:lnSpc>
                <a:spcPct val="150000"/>
              </a:lnSpc>
            </a:pPr>
            <a:endParaRPr lang="en-GB" dirty="0"/>
          </a:p>
        </p:txBody>
      </p:sp>
    </p:spTree>
    <p:extLst>
      <p:ext uri="{BB962C8B-B14F-4D97-AF65-F5344CB8AC3E}">
        <p14:creationId xmlns:p14="http://schemas.microsoft.com/office/powerpoint/2010/main" val="1761296958"/>
      </p:ext>
    </p:extLst>
  </p:cSld>
  <p:clrMapOvr>
    <a:masterClrMapping/>
  </p:clrMapOvr>
  <p:transition spd="slow">
    <p:cove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D5CA0EE-D63D-4A7C-9DCA-BAC29D87E95D}"/>
              </a:ext>
            </a:extLst>
          </p:cNvPr>
          <p:cNvSpPr>
            <a:spLocks noGrp="1"/>
          </p:cNvSpPr>
          <p:nvPr>
            <p:ph type="title"/>
          </p:nvPr>
        </p:nvSpPr>
        <p:spPr/>
        <p:txBody>
          <a:bodyPr/>
          <a:lstStyle/>
          <a:p>
            <a:pPr algn="ctr"/>
            <a:r>
              <a:rPr lang="el-GR" dirty="0">
                <a:solidFill>
                  <a:schemeClr val="bg2"/>
                </a:solidFill>
              </a:rPr>
              <a:t>Συμπεράσματα</a:t>
            </a:r>
            <a:endParaRPr lang="en-GB" dirty="0">
              <a:solidFill>
                <a:schemeClr val="bg2"/>
              </a:solidFill>
            </a:endParaRPr>
          </a:p>
        </p:txBody>
      </p:sp>
      <p:sp>
        <p:nvSpPr>
          <p:cNvPr id="3" name="Θέση περιεχομένου 2">
            <a:extLst>
              <a:ext uri="{FF2B5EF4-FFF2-40B4-BE49-F238E27FC236}">
                <a16:creationId xmlns:a16="http://schemas.microsoft.com/office/drawing/2014/main" xmlns="" id="{FC87BE0A-9209-4E7A-B1D7-5088763A5FD9}"/>
              </a:ext>
            </a:extLst>
          </p:cNvPr>
          <p:cNvSpPr>
            <a:spLocks noGrp="1"/>
          </p:cNvSpPr>
          <p:nvPr>
            <p:ph idx="1"/>
          </p:nvPr>
        </p:nvSpPr>
        <p:spPr/>
        <p:txBody>
          <a:bodyPr>
            <a:normAutofit lnSpcReduction="10000"/>
          </a:bodyPr>
          <a:lstStyle/>
          <a:p>
            <a:pPr algn="just">
              <a:lnSpc>
                <a:spcPct val="150000"/>
              </a:lnSpc>
            </a:pPr>
            <a:r>
              <a:rPr lang="en-US" dirty="0">
                <a:solidFill>
                  <a:schemeClr val="accent3">
                    <a:lumMod val="75000"/>
                  </a:schemeClr>
                </a:solidFill>
              </a:rPr>
              <a:t>Burgess</a:t>
            </a:r>
            <a:r>
              <a:rPr lang="en-US" dirty="0"/>
              <a:t> </a:t>
            </a:r>
            <a:r>
              <a:rPr lang="en-US" dirty="0">
                <a:sym typeface="Wingdings" panose="05000000000000000000" pitchFamily="2" charset="2"/>
              </a:rPr>
              <a:t> </a:t>
            </a:r>
            <a:r>
              <a:rPr lang="el-GR" dirty="0">
                <a:sym typeface="Wingdings" panose="05000000000000000000" pitchFamily="2" charset="2"/>
              </a:rPr>
              <a:t>τα ποιήματα του Επικού Κύκλου δεν αποτελούν παράγωγα της </a:t>
            </a:r>
            <a:r>
              <a:rPr lang="el-GR" i="1" dirty="0" err="1">
                <a:sym typeface="Wingdings" panose="05000000000000000000" pitchFamily="2" charset="2"/>
              </a:rPr>
              <a:t>Ιλιάδας</a:t>
            </a:r>
            <a:r>
              <a:rPr lang="el-GR" dirty="0">
                <a:sym typeface="Wingdings" panose="05000000000000000000" pitchFamily="2" charset="2"/>
              </a:rPr>
              <a:t> και της </a:t>
            </a:r>
            <a:r>
              <a:rPr lang="el-GR" i="1" dirty="0">
                <a:sym typeface="Wingdings" panose="05000000000000000000" pitchFamily="2" charset="2"/>
              </a:rPr>
              <a:t>Οδύσσειας, </a:t>
            </a:r>
            <a:r>
              <a:rPr lang="el-GR" dirty="0">
                <a:sym typeface="Wingdings" panose="05000000000000000000" pitchFamily="2" charset="2"/>
              </a:rPr>
              <a:t>όσον αφορά στη μορφή και το θέμα, ούτε σχεδιάστηκαν για να καλύψουν τα κενά των 2 προαναφερθέντων έργων. </a:t>
            </a:r>
          </a:p>
          <a:p>
            <a:pPr algn="just">
              <a:lnSpc>
                <a:spcPct val="150000"/>
              </a:lnSpc>
            </a:pPr>
            <a:r>
              <a:rPr lang="el-GR" dirty="0">
                <a:sym typeface="Wingdings" panose="05000000000000000000" pitchFamily="2" charset="2"/>
              </a:rPr>
              <a:t> αν και τα γενικά χαρακτηριστικά των κυκλικών και των ομηρικών ποιημάτων είναι διαφορετικά  εντούτοις, το Κυκλικό υλικό δεν μπορεί να χαρακτηριστεί </a:t>
            </a:r>
            <a:r>
              <a:rPr lang="el-GR" dirty="0" err="1">
                <a:sym typeface="Wingdings" panose="05000000000000000000" pitchFamily="2" charset="2"/>
              </a:rPr>
              <a:t>μετα</a:t>
            </a:r>
            <a:r>
              <a:rPr lang="el-GR" dirty="0">
                <a:sym typeface="Wingdings" panose="05000000000000000000" pitchFamily="2" charset="2"/>
              </a:rPr>
              <a:t>-</a:t>
            </a:r>
            <a:r>
              <a:rPr lang="en-US" dirty="0">
                <a:sym typeface="Wingdings" panose="05000000000000000000" pitchFamily="2" charset="2"/>
              </a:rPr>
              <a:t>O</a:t>
            </a:r>
            <a:r>
              <a:rPr lang="el-GR" dirty="0" err="1">
                <a:sym typeface="Wingdings" panose="05000000000000000000" pitchFamily="2" charset="2"/>
              </a:rPr>
              <a:t>μηρικό</a:t>
            </a:r>
            <a:r>
              <a:rPr lang="el-GR" dirty="0">
                <a:sym typeface="Wingdings" panose="05000000000000000000" pitchFamily="2" charset="2"/>
              </a:rPr>
              <a:t> ή καθυστερημένο. </a:t>
            </a:r>
            <a:endParaRPr lang="en-GB" dirty="0"/>
          </a:p>
        </p:txBody>
      </p:sp>
    </p:spTree>
    <p:extLst>
      <p:ext uri="{BB962C8B-B14F-4D97-AF65-F5344CB8AC3E}">
        <p14:creationId xmlns:p14="http://schemas.microsoft.com/office/powerpoint/2010/main" val="1387053568"/>
      </p:ext>
    </p:extLst>
  </p:cSld>
  <p:clrMapOvr>
    <a:masterClrMapping/>
  </p:clrMapOvr>
  <p:transition spd="slow">
    <p:cove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8DFBC0F-D638-4DC4-9BB7-A890025865BB}"/>
              </a:ext>
            </a:extLst>
          </p:cNvPr>
          <p:cNvSpPr>
            <a:spLocks noGrp="1"/>
          </p:cNvSpPr>
          <p:nvPr>
            <p:ph type="title"/>
          </p:nvPr>
        </p:nvSpPr>
        <p:spPr/>
        <p:txBody>
          <a:bodyPr/>
          <a:lstStyle/>
          <a:p>
            <a:pPr algn="ctr"/>
            <a:r>
              <a:rPr lang="el-GR" dirty="0">
                <a:solidFill>
                  <a:schemeClr val="bg2"/>
                </a:solidFill>
              </a:rPr>
              <a:t>Συμπεράσματα</a:t>
            </a:r>
            <a:endParaRPr lang="en-GB" dirty="0">
              <a:solidFill>
                <a:schemeClr val="bg2"/>
              </a:solidFill>
            </a:endParaRPr>
          </a:p>
        </p:txBody>
      </p:sp>
      <p:sp>
        <p:nvSpPr>
          <p:cNvPr id="3" name="Θέση περιεχομένου 2">
            <a:extLst>
              <a:ext uri="{FF2B5EF4-FFF2-40B4-BE49-F238E27FC236}">
                <a16:creationId xmlns:a16="http://schemas.microsoft.com/office/drawing/2014/main" xmlns="" id="{6BBC57C0-2685-4C58-8057-EAE5A41323B2}"/>
              </a:ext>
            </a:extLst>
          </p:cNvPr>
          <p:cNvSpPr>
            <a:spLocks noGrp="1"/>
          </p:cNvSpPr>
          <p:nvPr>
            <p:ph idx="1"/>
          </p:nvPr>
        </p:nvSpPr>
        <p:spPr/>
        <p:txBody>
          <a:bodyPr/>
          <a:lstStyle/>
          <a:p>
            <a:pPr algn="just">
              <a:lnSpc>
                <a:spcPct val="150000"/>
              </a:lnSpc>
            </a:pPr>
            <a:r>
              <a:rPr lang="el-GR" dirty="0"/>
              <a:t>Τόσο η ομηρική όσο και η κυκλική παράδοση αποτελούν ποιητικές εκδηλώσεις μιας ρευστής αλλά ενοποιημένης παράδοσης. Ανήκουν στην ίδια παράδοση και αποτελεί σφάλμα να θεωρείται η ομηρική ποίηση ως μυθολογικά αυθεντικότερη από την Κυκλική.</a:t>
            </a:r>
          </a:p>
          <a:p>
            <a:pPr algn="just">
              <a:lnSpc>
                <a:spcPct val="150000"/>
              </a:lnSpc>
            </a:pPr>
            <a:endParaRPr lang="en-GB" dirty="0"/>
          </a:p>
        </p:txBody>
      </p:sp>
    </p:spTree>
    <p:extLst>
      <p:ext uri="{BB962C8B-B14F-4D97-AF65-F5344CB8AC3E}">
        <p14:creationId xmlns:p14="http://schemas.microsoft.com/office/powerpoint/2010/main" val="1792857187"/>
      </p:ext>
    </p:extLst>
  </p:cSld>
  <p:clrMapOvr>
    <a:masterClrMapping/>
  </p:clrMapOvr>
  <p:transition spd="slow">
    <p:cove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90764E3-C126-44FC-B5E8-4DD7930716B6}"/>
              </a:ext>
            </a:extLst>
          </p:cNvPr>
          <p:cNvSpPr txBox="1"/>
          <p:nvPr/>
        </p:nvSpPr>
        <p:spPr>
          <a:xfrm>
            <a:off x="2507020" y="1675131"/>
            <a:ext cx="7174785" cy="2163606"/>
          </a:xfrm>
          <a:prstGeom prst="rect">
            <a:avLst/>
          </a:prstGeom>
          <a:noFill/>
        </p:spPr>
        <p:txBody>
          <a:bodyPr wrap="square" rtlCol="0">
            <a:spAutoFit/>
          </a:bodyPr>
          <a:lstStyle/>
          <a:p>
            <a:pPr algn="ctr">
              <a:lnSpc>
                <a:spcPct val="150000"/>
              </a:lnSpc>
            </a:pPr>
            <a:r>
              <a:rPr lang="el-GR" sz="4799" dirty="0">
                <a:solidFill>
                  <a:schemeClr val="bg2"/>
                </a:solidFill>
                <a:cs typeface="Times New Roman" panose="02020603050405020304" pitchFamily="18" charset="0"/>
              </a:rPr>
              <a:t>Ευχαριστώ για την προσοχή σας!</a:t>
            </a:r>
          </a:p>
        </p:txBody>
      </p:sp>
    </p:spTree>
    <p:extLst>
      <p:ext uri="{BB962C8B-B14F-4D97-AF65-F5344CB8AC3E}">
        <p14:creationId xmlns:p14="http://schemas.microsoft.com/office/powerpoint/2010/main" val="19932442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EFBC465-C0EB-4564-9762-83F032E7A261}"/>
              </a:ext>
            </a:extLst>
          </p:cNvPr>
          <p:cNvSpPr>
            <a:spLocks noGrp="1"/>
          </p:cNvSpPr>
          <p:nvPr>
            <p:ph type="ctrTitle"/>
          </p:nvPr>
        </p:nvSpPr>
        <p:spPr>
          <a:xfrm>
            <a:off x="1066522" y="968049"/>
            <a:ext cx="10055781" cy="2861725"/>
          </a:xfrm>
        </p:spPr>
        <p:txBody>
          <a:bodyPr>
            <a:normAutofit/>
          </a:bodyPr>
          <a:lstStyle/>
          <a:p>
            <a:pPr algn="ctr">
              <a:lnSpc>
                <a:spcPct val="100000"/>
              </a:lnSpc>
            </a:pPr>
            <a:r>
              <a:rPr lang="el-GR" sz="5998" dirty="0">
                <a:solidFill>
                  <a:schemeClr val="bg2"/>
                </a:solidFill>
                <a:latin typeface="+mn-lt"/>
                <a:cs typeface="Times New Roman" panose="02020603050405020304" pitchFamily="18" charset="0"/>
              </a:rPr>
              <a:t>Κεφάλαιο 2:</a:t>
            </a:r>
            <a:br>
              <a:rPr lang="el-GR" sz="5998" dirty="0">
                <a:solidFill>
                  <a:schemeClr val="bg2"/>
                </a:solidFill>
                <a:latin typeface="+mn-lt"/>
                <a:cs typeface="Times New Roman" panose="02020603050405020304" pitchFamily="18" charset="0"/>
              </a:rPr>
            </a:br>
            <a:r>
              <a:rPr lang="en-GB" i="1" dirty="0">
                <a:solidFill>
                  <a:schemeClr val="bg2"/>
                </a:solidFill>
              </a:rPr>
              <a:t>Homer and the Tradition of the Trojan War</a:t>
            </a:r>
            <a:endParaRPr lang="el-GR" sz="5998" i="1" dirty="0">
              <a:solidFill>
                <a:schemeClr val="bg2"/>
              </a:solidFill>
              <a:latin typeface="+mn-lt"/>
              <a:cs typeface="Times New Roman" panose="02020603050405020304" pitchFamily="18" charset="0"/>
            </a:endParaRPr>
          </a:p>
        </p:txBody>
      </p:sp>
      <p:sp>
        <p:nvSpPr>
          <p:cNvPr id="3" name="Υπότιτλος 2">
            <a:extLst>
              <a:ext uri="{FF2B5EF4-FFF2-40B4-BE49-F238E27FC236}">
                <a16:creationId xmlns:a16="http://schemas.microsoft.com/office/drawing/2014/main" xmlns="" id="{E260AE3D-1C44-4474-8EF4-92BDCC47FEAE}"/>
              </a:ext>
            </a:extLst>
          </p:cNvPr>
          <p:cNvSpPr>
            <a:spLocks noGrp="1"/>
          </p:cNvSpPr>
          <p:nvPr>
            <p:ph type="subTitle" idx="1"/>
          </p:nvPr>
        </p:nvSpPr>
        <p:spPr>
          <a:xfrm>
            <a:off x="1099764" y="4455352"/>
            <a:ext cx="10055781" cy="1600206"/>
          </a:xfrm>
        </p:spPr>
        <p:txBody>
          <a:bodyPr>
            <a:normAutofit fontScale="70000" lnSpcReduction="20000"/>
          </a:bodyPr>
          <a:lstStyle/>
          <a:p>
            <a:pPr algn="r">
              <a:lnSpc>
                <a:spcPct val="150000"/>
              </a:lnSpc>
            </a:pPr>
            <a:endParaRPr lang="el-GR" dirty="0">
              <a:solidFill>
                <a:schemeClr val="tx1"/>
              </a:solidFill>
            </a:endParaRPr>
          </a:p>
          <a:p>
            <a:pPr algn="r">
              <a:lnSpc>
                <a:spcPct val="150000"/>
              </a:lnSpc>
            </a:pPr>
            <a:r>
              <a:rPr lang="el-GR" sz="2799" cap="none" dirty="0">
                <a:solidFill>
                  <a:schemeClr val="tx1"/>
                </a:solidFill>
                <a:cs typeface="Times New Roman" panose="02020603050405020304" pitchFamily="18" charset="0"/>
              </a:rPr>
              <a:t>Υπεύθυνος καθηγητής: Χριστόπουλος Μενέλαος</a:t>
            </a:r>
          </a:p>
          <a:p>
            <a:pPr algn="r">
              <a:lnSpc>
                <a:spcPct val="150000"/>
              </a:lnSpc>
            </a:pPr>
            <a:r>
              <a:rPr lang="el-GR" sz="2799" cap="none" dirty="0">
                <a:solidFill>
                  <a:schemeClr val="tx1"/>
                </a:solidFill>
                <a:cs typeface="Times New Roman" panose="02020603050405020304" pitchFamily="18" charset="0"/>
              </a:rPr>
              <a:t>Ονοματεπώνυμο Φοιτητή: Μήτσης Αλέξανδρος Φώτιος</a:t>
            </a:r>
          </a:p>
          <a:p>
            <a:pPr algn="r">
              <a:lnSpc>
                <a:spcPct val="150000"/>
              </a:lnSpc>
            </a:pPr>
            <a:r>
              <a:rPr lang="el-GR" sz="2799" cap="none" dirty="0">
                <a:solidFill>
                  <a:schemeClr val="tx1"/>
                </a:solidFill>
                <a:cs typeface="Times New Roman" panose="02020603050405020304" pitchFamily="18" charset="0"/>
              </a:rPr>
              <a:t>Α.Μ.: 1070284</a:t>
            </a:r>
          </a:p>
        </p:txBody>
      </p:sp>
    </p:spTree>
    <p:extLst>
      <p:ext uri="{BB962C8B-B14F-4D97-AF65-F5344CB8AC3E}">
        <p14:creationId xmlns:p14="http://schemas.microsoft.com/office/powerpoint/2010/main" val="36903521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AD2081-88B0-4280-AC29-A4AF9E96718C}"/>
              </a:ext>
            </a:extLst>
          </p:cNvPr>
          <p:cNvSpPr>
            <a:spLocks noGrp="1"/>
          </p:cNvSpPr>
          <p:nvPr>
            <p:ph type="title"/>
          </p:nvPr>
        </p:nvSpPr>
        <p:spPr/>
        <p:txBody>
          <a:bodyPr/>
          <a:lstStyle/>
          <a:p>
            <a:pPr algn="ctr"/>
            <a:r>
              <a:rPr lang="el-GR" dirty="0">
                <a:solidFill>
                  <a:schemeClr val="bg2"/>
                </a:solidFill>
              </a:rPr>
              <a:t>Όμηρος – Μίμνερμος</a:t>
            </a:r>
            <a:endParaRPr lang="el-GR" dirty="0"/>
          </a:p>
        </p:txBody>
      </p:sp>
      <p:sp>
        <p:nvSpPr>
          <p:cNvPr id="3" name="Θέση περιεχομένου 2">
            <a:extLst>
              <a:ext uri="{FF2B5EF4-FFF2-40B4-BE49-F238E27FC236}">
                <a16:creationId xmlns:a16="http://schemas.microsoft.com/office/drawing/2014/main" xmlns="" id="{21A0B18C-ECC2-4367-99C3-62668456DA3E}"/>
              </a:ext>
            </a:extLst>
          </p:cNvPr>
          <p:cNvSpPr>
            <a:spLocks noGrp="1"/>
          </p:cNvSpPr>
          <p:nvPr>
            <p:ph idx="1"/>
          </p:nvPr>
        </p:nvSpPr>
        <p:spPr/>
        <p:txBody>
          <a:bodyPr/>
          <a:lstStyle/>
          <a:p>
            <a:pPr marL="457200" indent="-457200">
              <a:buFont typeface="+mj-lt"/>
              <a:buAutoNum type="arabicPeriod"/>
            </a:pPr>
            <a:r>
              <a:rPr lang="el-GR" dirty="0"/>
              <a:t> </a:t>
            </a:r>
            <a:r>
              <a:rPr lang="el-GR" i="1" dirty="0" err="1"/>
              <a:t>Ιλιάδα</a:t>
            </a:r>
            <a:r>
              <a:rPr lang="el-GR" dirty="0"/>
              <a:t>, Ι, 410-416 </a:t>
            </a:r>
            <a:r>
              <a:rPr lang="el-GR" dirty="0">
                <a:sym typeface="Wingdings" panose="05000000000000000000" pitchFamily="2" charset="2"/>
              </a:rPr>
              <a:t> οι 2 μοίρες του Αχιλλέα:</a:t>
            </a:r>
          </a:p>
          <a:p>
            <a:pPr marL="0" indent="0">
              <a:buNone/>
            </a:pPr>
            <a:endParaRPr lang="el-GR" dirty="0">
              <a:sym typeface="Wingdings" panose="05000000000000000000" pitchFamily="2" charset="2"/>
            </a:endParaRPr>
          </a:p>
          <a:p>
            <a:pPr marL="0" indent="0" algn="ctr">
              <a:buNone/>
            </a:pPr>
            <a:r>
              <a:rPr lang="el-GR" sz="2000" dirty="0" err="1">
                <a:highlight>
                  <a:srgbClr val="800080"/>
                </a:highlight>
              </a:rPr>
              <a:t>μήτηρ</a:t>
            </a:r>
            <a:r>
              <a:rPr lang="el-GR" sz="2000" dirty="0">
                <a:highlight>
                  <a:srgbClr val="800080"/>
                </a:highlight>
              </a:rPr>
              <a:t> </a:t>
            </a:r>
            <a:r>
              <a:rPr lang="el-GR" sz="2000" dirty="0" err="1">
                <a:highlight>
                  <a:srgbClr val="800080"/>
                </a:highlight>
              </a:rPr>
              <a:t>γάρ</a:t>
            </a:r>
            <a:r>
              <a:rPr lang="el-GR" sz="2000" dirty="0">
                <a:highlight>
                  <a:srgbClr val="800080"/>
                </a:highlight>
              </a:rPr>
              <a:t> </a:t>
            </a:r>
            <a:r>
              <a:rPr lang="el-GR" sz="2000" dirty="0" err="1">
                <a:highlight>
                  <a:srgbClr val="800080"/>
                </a:highlight>
              </a:rPr>
              <a:t>τέ</a:t>
            </a:r>
            <a:r>
              <a:rPr lang="el-GR" sz="2000" dirty="0">
                <a:highlight>
                  <a:srgbClr val="800080"/>
                </a:highlight>
              </a:rPr>
              <a:t> </a:t>
            </a:r>
            <a:r>
              <a:rPr lang="el-GR" sz="2000" dirty="0" err="1">
                <a:highlight>
                  <a:srgbClr val="800080"/>
                </a:highlight>
              </a:rPr>
              <a:t>μέ</a:t>
            </a:r>
            <a:r>
              <a:rPr lang="el-GR" sz="2000" dirty="0">
                <a:highlight>
                  <a:srgbClr val="800080"/>
                </a:highlight>
              </a:rPr>
              <a:t> </a:t>
            </a:r>
            <a:r>
              <a:rPr lang="el-GR" sz="2000" dirty="0" err="1">
                <a:highlight>
                  <a:srgbClr val="800080"/>
                </a:highlight>
              </a:rPr>
              <a:t>φησι</a:t>
            </a:r>
            <a:r>
              <a:rPr lang="el-GR" sz="2000" dirty="0">
                <a:highlight>
                  <a:srgbClr val="800080"/>
                </a:highlight>
              </a:rPr>
              <a:t> </a:t>
            </a:r>
            <a:r>
              <a:rPr lang="el-GR" sz="2000" dirty="0" err="1">
                <a:highlight>
                  <a:srgbClr val="800080"/>
                </a:highlight>
              </a:rPr>
              <a:t>θεὰ</a:t>
            </a:r>
            <a:r>
              <a:rPr lang="el-GR" sz="2000" dirty="0">
                <a:highlight>
                  <a:srgbClr val="800080"/>
                </a:highlight>
              </a:rPr>
              <a:t> </a:t>
            </a:r>
            <a:r>
              <a:rPr lang="el-GR" sz="2000" dirty="0" err="1">
                <a:highlight>
                  <a:srgbClr val="800080"/>
                </a:highlight>
              </a:rPr>
              <a:t>Θέτις</a:t>
            </a:r>
            <a:r>
              <a:rPr lang="el-GR" sz="2000" dirty="0">
                <a:highlight>
                  <a:srgbClr val="800080"/>
                </a:highlight>
              </a:rPr>
              <a:t> </a:t>
            </a:r>
            <a:r>
              <a:rPr lang="el-GR" sz="2000" dirty="0" err="1">
                <a:highlight>
                  <a:srgbClr val="800080"/>
                </a:highlight>
              </a:rPr>
              <a:t>ἀργυρόπεζα</a:t>
            </a:r>
            <a:r>
              <a:rPr lang="el-GR" sz="2000" dirty="0">
                <a:highlight>
                  <a:srgbClr val="800080"/>
                </a:highlight>
              </a:rPr>
              <a:t>     </a:t>
            </a:r>
          </a:p>
          <a:p>
            <a:pPr marL="0" indent="0" algn="ctr">
              <a:buNone/>
            </a:pPr>
            <a:r>
              <a:rPr lang="el-GR" sz="2000" dirty="0" err="1">
                <a:highlight>
                  <a:srgbClr val="800080"/>
                </a:highlight>
              </a:rPr>
              <a:t>διχθαδίας</a:t>
            </a:r>
            <a:r>
              <a:rPr lang="el-GR" sz="2000" dirty="0">
                <a:highlight>
                  <a:srgbClr val="800080"/>
                </a:highlight>
              </a:rPr>
              <a:t> </a:t>
            </a:r>
            <a:r>
              <a:rPr lang="el-GR" sz="2000" dirty="0" err="1">
                <a:highlight>
                  <a:srgbClr val="800080"/>
                </a:highlight>
              </a:rPr>
              <a:t>κῆρας</a:t>
            </a:r>
            <a:r>
              <a:rPr lang="el-GR" sz="2000" dirty="0">
                <a:highlight>
                  <a:srgbClr val="800080"/>
                </a:highlight>
              </a:rPr>
              <a:t> </a:t>
            </a:r>
            <a:r>
              <a:rPr lang="el-GR" sz="2000" dirty="0" err="1">
                <a:highlight>
                  <a:srgbClr val="800080"/>
                </a:highlight>
              </a:rPr>
              <a:t>φερέμεν</a:t>
            </a:r>
            <a:r>
              <a:rPr lang="el-GR" sz="2000" dirty="0">
                <a:highlight>
                  <a:srgbClr val="800080"/>
                </a:highlight>
              </a:rPr>
              <a:t> </a:t>
            </a:r>
            <a:r>
              <a:rPr lang="el-GR" sz="2000" dirty="0" err="1">
                <a:highlight>
                  <a:srgbClr val="800080"/>
                </a:highlight>
              </a:rPr>
              <a:t>θανάτοιο</a:t>
            </a:r>
            <a:r>
              <a:rPr lang="el-GR" sz="2000" dirty="0">
                <a:highlight>
                  <a:srgbClr val="800080"/>
                </a:highlight>
              </a:rPr>
              <a:t> </a:t>
            </a:r>
            <a:r>
              <a:rPr lang="el-GR" sz="2000" dirty="0" err="1">
                <a:highlight>
                  <a:srgbClr val="800080"/>
                </a:highlight>
              </a:rPr>
              <a:t>τέλος</a:t>
            </a:r>
            <a:r>
              <a:rPr lang="el-GR" sz="2000" dirty="0">
                <a:highlight>
                  <a:srgbClr val="800080"/>
                </a:highlight>
              </a:rPr>
              <a:t> </a:t>
            </a:r>
            <a:r>
              <a:rPr lang="el-GR" sz="2000" dirty="0" err="1">
                <a:highlight>
                  <a:srgbClr val="800080"/>
                </a:highlight>
              </a:rPr>
              <a:t>δέ</a:t>
            </a:r>
            <a:r>
              <a:rPr lang="el-GR" sz="2000" dirty="0">
                <a:highlight>
                  <a:srgbClr val="800080"/>
                </a:highlight>
              </a:rPr>
              <a:t>.</a:t>
            </a:r>
          </a:p>
          <a:p>
            <a:pPr marL="0" indent="0" algn="ctr">
              <a:buNone/>
            </a:pPr>
            <a:r>
              <a:rPr lang="el-GR" sz="2000" dirty="0" err="1"/>
              <a:t>εἰ</a:t>
            </a:r>
            <a:r>
              <a:rPr lang="el-GR" sz="2000" dirty="0"/>
              <a:t> </a:t>
            </a:r>
            <a:r>
              <a:rPr lang="el-GR" sz="2000" dirty="0" err="1"/>
              <a:t>μέν</a:t>
            </a:r>
            <a:r>
              <a:rPr lang="el-GR" sz="2000" dirty="0"/>
              <a:t> κ᾽ </a:t>
            </a:r>
            <a:r>
              <a:rPr lang="el-GR" sz="2000" dirty="0" err="1"/>
              <a:t>αὖθι</a:t>
            </a:r>
            <a:r>
              <a:rPr lang="el-GR" sz="2000" dirty="0"/>
              <a:t> </a:t>
            </a:r>
            <a:r>
              <a:rPr lang="el-GR" sz="2000" dirty="0" err="1"/>
              <a:t>μένων</a:t>
            </a:r>
            <a:r>
              <a:rPr lang="el-GR" sz="2000" dirty="0"/>
              <a:t> </a:t>
            </a:r>
            <a:r>
              <a:rPr lang="el-GR" sz="2000" dirty="0" err="1"/>
              <a:t>Τρώων</a:t>
            </a:r>
            <a:r>
              <a:rPr lang="el-GR" sz="2000" dirty="0"/>
              <a:t> </a:t>
            </a:r>
            <a:r>
              <a:rPr lang="el-GR" sz="2000" dirty="0" err="1"/>
              <a:t>πόλιν</a:t>
            </a:r>
            <a:r>
              <a:rPr lang="el-GR" sz="2000" dirty="0"/>
              <a:t> </a:t>
            </a:r>
            <a:r>
              <a:rPr lang="el-GR" sz="2000" dirty="0" err="1"/>
              <a:t>ἀμφιμάχωμαι</a:t>
            </a:r>
            <a:r>
              <a:rPr lang="el-GR" sz="2000" dirty="0"/>
              <a:t>,</a:t>
            </a:r>
          </a:p>
          <a:p>
            <a:pPr marL="0" indent="0" algn="ctr">
              <a:buNone/>
            </a:pPr>
            <a:r>
              <a:rPr lang="el-GR" sz="2000" dirty="0" err="1"/>
              <a:t>ὤλετο</a:t>
            </a:r>
            <a:r>
              <a:rPr lang="el-GR" sz="2000" dirty="0"/>
              <a:t> </a:t>
            </a:r>
            <a:r>
              <a:rPr lang="el-GR" sz="2000" dirty="0" err="1"/>
              <a:t>μέν</a:t>
            </a:r>
            <a:r>
              <a:rPr lang="el-GR" sz="2000" dirty="0"/>
              <a:t> μοι </a:t>
            </a:r>
            <a:r>
              <a:rPr lang="el-GR" sz="2000" dirty="0" err="1"/>
              <a:t>νόστος</a:t>
            </a:r>
            <a:r>
              <a:rPr lang="el-GR" sz="2000" dirty="0"/>
              <a:t>, </a:t>
            </a:r>
            <a:r>
              <a:rPr lang="el-GR" sz="2000" dirty="0" err="1"/>
              <a:t>ἀτὰρ</a:t>
            </a:r>
            <a:r>
              <a:rPr lang="el-GR" sz="2000" dirty="0"/>
              <a:t> </a:t>
            </a:r>
            <a:r>
              <a:rPr lang="el-GR" sz="2000" dirty="0" err="1"/>
              <a:t>κλέος</a:t>
            </a:r>
            <a:r>
              <a:rPr lang="el-GR" sz="2000" dirty="0"/>
              <a:t> </a:t>
            </a:r>
            <a:r>
              <a:rPr lang="el-GR" sz="2000" dirty="0" err="1"/>
              <a:t>ἄφθιτον</a:t>
            </a:r>
            <a:r>
              <a:rPr lang="el-GR" sz="2000" dirty="0"/>
              <a:t> </a:t>
            </a:r>
            <a:r>
              <a:rPr lang="el-GR" sz="2000" dirty="0" err="1"/>
              <a:t>ἔσται</a:t>
            </a:r>
            <a:r>
              <a:rPr lang="el-GR" sz="2000" dirty="0"/>
              <a:t>·</a:t>
            </a:r>
          </a:p>
          <a:p>
            <a:pPr marL="0" indent="0" algn="ctr">
              <a:buNone/>
            </a:pPr>
            <a:r>
              <a:rPr lang="el-GR" sz="2000" dirty="0" err="1"/>
              <a:t>εἰ</a:t>
            </a:r>
            <a:r>
              <a:rPr lang="el-GR" sz="2000" dirty="0"/>
              <a:t> </a:t>
            </a:r>
            <a:r>
              <a:rPr lang="el-GR" sz="2000" dirty="0" err="1"/>
              <a:t>δέ</a:t>
            </a:r>
            <a:r>
              <a:rPr lang="el-GR" sz="2000" dirty="0"/>
              <a:t> </a:t>
            </a:r>
            <a:r>
              <a:rPr lang="el-GR" sz="2000" dirty="0" err="1"/>
              <a:t>κεν</a:t>
            </a:r>
            <a:r>
              <a:rPr lang="el-GR" sz="2000" dirty="0"/>
              <a:t> </a:t>
            </a:r>
            <a:r>
              <a:rPr lang="el-GR" sz="2000" dirty="0" err="1"/>
              <a:t>οἴκαδ</a:t>
            </a:r>
            <a:r>
              <a:rPr lang="el-GR" sz="2000" dirty="0"/>
              <a:t>᾽ </a:t>
            </a:r>
            <a:r>
              <a:rPr lang="el-GR" sz="2000" dirty="0" err="1"/>
              <a:t>ἵκωμι</a:t>
            </a:r>
            <a:r>
              <a:rPr lang="el-GR" sz="2000" dirty="0"/>
              <a:t> </a:t>
            </a:r>
            <a:r>
              <a:rPr lang="el-GR" sz="2000" dirty="0" err="1"/>
              <a:t>φίλην</a:t>
            </a:r>
            <a:r>
              <a:rPr lang="el-GR" sz="2000" dirty="0"/>
              <a:t> </a:t>
            </a:r>
            <a:r>
              <a:rPr lang="el-GR" sz="2000" dirty="0" err="1"/>
              <a:t>ἐς</a:t>
            </a:r>
            <a:r>
              <a:rPr lang="el-GR" sz="2000" dirty="0"/>
              <a:t> </a:t>
            </a:r>
            <a:r>
              <a:rPr lang="el-GR" sz="2000" dirty="0" err="1"/>
              <a:t>πατρίδα</a:t>
            </a:r>
            <a:r>
              <a:rPr lang="el-GR" sz="2000" dirty="0"/>
              <a:t> </a:t>
            </a:r>
            <a:r>
              <a:rPr lang="el-GR" sz="2000" dirty="0" err="1"/>
              <a:t>γαῖαν</a:t>
            </a:r>
            <a:r>
              <a:rPr lang="el-GR" sz="2000" dirty="0"/>
              <a:t>,</a:t>
            </a:r>
          </a:p>
          <a:p>
            <a:pPr marL="0" indent="0" algn="ctr">
              <a:buNone/>
            </a:pPr>
            <a:r>
              <a:rPr lang="el-GR" sz="2000" dirty="0" err="1"/>
              <a:t>ὤλετό</a:t>
            </a:r>
            <a:r>
              <a:rPr lang="el-GR" sz="2000" dirty="0"/>
              <a:t> μοι </a:t>
            </a:r>
            <a:r>
              <a:rPr lang="el-GR" sz="2000" dirty="0" err="1"/>
              <a:t>κλέος</a:t>
            </a:r>
            <a:r>
              <a:rPr lang="el-GR" sz="2000" dirty="0"/>
              <a:t> </a:t>
            </a:r>
            <a:r>
              <a:rPr lang="el-GR" sz="2000" dirty="0" err="1"/>
              <a:t>ἐσθλόν</a:t>
            </a:r>
            <a:r>
              <a:rPr lang="el-GR" sz="2000" dirty="0"/>
              <a:t>, </a:t>
            </a:r>
            <a:r>
              <a:rPr lang="el-GR" sz="2000" dirty="0" err="1"/>
              <a:t>ἐπὶ</a:t>
            </a:r>
            <a:r>
              <a:rPr lang="el-GR" sz="2000" dirty="0"/>
              <a:t> </a:t>
            </a:r>
            <a:r>
              <a:rPr lang="el-GR" sz="2000" dirty="0" err="1"/>
              <a:t>δηρὸν</a:t>
            </a:r>
            <a:r>
              <a:rPr lang="el-GR" sz="2000" dirty="0"/>
              <a:t> </a:t>
            </a:r>
            <a:r>
              <a:rPr lang="el-GR" sz="2000" dirty="0" err="1"/>
              <a:t>δέ</a:t>
            </a:r>
            <a:r>
              <a:rPr lang="el-GR" sz="2000" dirty="0"/>
              <a:t> μοι </a:t>
            </a:r>
            <a:r>
              <a:rPr lang="el-GR" sz="2000" dirty="0" err="1"/>
              <a:t>αἰὼν</a:t>
            </a:r>
            <a:r>
              <a:rPr lang="el-GR" sz="2000" dirty="0"/>
              <a:t>  </a:t>
            </a:r>
          </a:p>
          <a:p>
            <a:pPr marL="0" indent="0" algn="ctr">
              <a:buNone/>
            </a:pPr>
            <a:r>
              <a:rPr lang="el-GR" sz="2000" dirty="0" err="1"/>
              <a:t>ἔσσεται</a:t>
            </a:r>
            <a:r>
              <a:rPr lang="el-GR" sz="2000" dirty="0"/>
              <a:t>, </a:t>
            </a:r>
            <a:r>
              <a:rPr lang="el-GR" sz="2000" dirty="0" err="1"/>
              <a:t>οὐδέ</a:t>
            </a:r>
            <a:r>
              <a:rPr lang="el-GR" sz="2000" dirty="0"/>
              <a:t> </a:t>
            </a:r>
            <a:r>
              <a:rPr lang="el-GR" sz="2000" dirty="0" err="1"/>
              <a:t>κέ</a:t>
            </a:r>
            <a:r>
              <a:rPr lang="el-GR" sz="2000" dirty="0"/>
              <a:t> μ᾽ </a:t>
            </a:r>
            <a:r>
              <a:rPr lang="el-GR" sz="2000" dirty="0" err="1"/>
              <a:t>ὦκα</a:t>
            </a:r>
            <a:r>
              <a:rPr lang="el-GR" sz="2000" dirty="0"/>
              <a:t> </a:t>
            </a:r>
            <a:r>
              <a:rPr lang="el-GR" sz="2000" dirty="0" err="1"/>
              <a:t>τέλος</a:t>
            </a:r>
            <a:r>
              <a:rPr lang="el-GR" sz="2000" dirty="0"/>
              <a:t> </a:t>
            </a:r>
            <a:r>
              <a:rPr lang="el-GR" sz="2000" dirty="0" err="1"/>
              <a:t>θανάτοιο</a:t>
            </a:r>
            <a:r>
              <a:rPr lang="el-GR" sz="2000" dirty="0"/>
              <a:t> </a:t>
            </a:r>
            <a:r>
              <a:rPr lang="el-GR" sz="2000" dirty="0" err="1"/>
              <a:t>κιχείη</a:t>
            </a:r>
            <a:r>
              <a:rPr lang="el-GR" sz="2000" dirty="0"/>
              <a:t>. </a:t>
            </a:r>
          </a:p>
          <a:p>
            <a:pPr marL="0" indent="0">
              <a:buNone/>
            </a:pPr>
            <a:endParaRPr lang="el-GR" dirty="0"/>
          </a:p>
        </p:txBody>
      </p:sp>
    </p:spTree>
    <p:extLst>
      <p:ext uri="{BB962C8B-B14F-4D97-AF65-F5344CB8AC3E}">
        <p14:creationId xmlns:p14="http://schemas.microsoft.com/office/powerpoint/2010/main" val="698174133"/>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714D379-1BBB-472E-B166-5BFEFFBAF59C}"/>
              </a:ext>
            </a:extLst>
          </p:cNvPr>
          <p:cNvSpPr>
            <a:spLocks noGrp="1"/>
          </p:cNvSpPr>
          <p:nvPr>
            <p:ph type="title"/>
          </p:nvPr>
        </p:nvSpPr>
        <p:spPr/>
        <p:txBody>
          <a:bodyPr/>
          <a:lstStyle/>
          <a:p>
            <a:pPr algn="ctr"/>
            <a:r>
              <a:rPr lang="el-GR" dirty="0">
                <a:solidFill>
                  <a:schemeClr val="bg2"/>
                </a:solidFill>
              </a:rPr>
              <a:t>Μετάφραση</a:t>
            </a:r>
          </a:p>
        </p:txBody>
      </p:sp>
      <p:sp>
        <p:nvSpPr>
          <p:cNvPr id="3" name="Θέση περιεχομένου 2">
            <a:extLst>
              <a:ext uri="{FF2B5EF4-FFF2-40B4-BE49-F238E27FC236}">
                <a16:creationId xmlns:a16="http://schemas.microsoft.com/office/drawing/2014/main" xmlns="" id="{4F9D1432-0E6E-4372-A06E-CA2F08E88067}"/>
              </a:ext>
            </a:extLst>
          </p:cNvPr>
          <p:cNvSpPr>
            <a:spLocks noGrp="1"/>
          </p:cNvSpPr>
          <p:nvPr>
            <p:ph idx="1"/>
          </p:nvPr>
        </p:nvSpPr>
        <p:spPr/>
        <p:txBody>
          <a:bodyPr/>
          <a:lstStyle/>
          <a:p>
            <a:pPr marL="0" indent="0" algn="ctr">
              <a:buNone/>
            </a:pPr>
            <a:r>
              <a:rPr lang="el-GR" dirty="0"/>
              <a:t>Και ως </a:t>
            </a:r>
            <a:r>
              <a:rPr lang="el-GR" dirty="0" err="1"/>
              <a:t>λέγ</a:t>
            </a:r>
            <a:r>
              <a:rPr lang="el-GR" dirty="0"/>
              <a:t>’ η Θέτις η θεά μητέρα μου, δυο μοίρες</a:t>
            </a:r>
          </a:p>
          <a:p>
            <a:pPr marL="0" indent="0" algn="ctr">
              <a:buNone/>
            </a:pPr>
            <a:r>
              <a:rPr lang="el-GR" dirty="0"/>
              <a:t>εμέ φέρουν διάφορες στο τέλος του θανάτου.</a:t>
            </a:r>
          </a:p>
          <a:p>
            <a:pPr marL="0" indent="0" algn="ctr">
              <a:buNone/>
            </a:pPr>
            <a:r>
              <a:rPr lang="el-GR" dirty="0"/>
              <a:t>Αν μείνω εδώ να πολεμώ την πόλιν του Πριάμου</a:t>
            </a:r>
          </a:p>
          <a:p>
            <a:pPr marL="0" indent="0" algn="ctr">
              <a:buNone/>
            </a:pPr>
            <a:r>
              <a:rPr lang="el-GR" dirty="0"/>
              <a:t>η επιστροφή μου </a:t>
            </a:r>
            <a:r>
              <a:rPr lang="el-GR" dirty="0" err="1"/>
              <a:t>εχάθηκεν</a:t>
            </a:r>
            <a:r>
              <a:rPr lang="el-GR" dirty="0"/>
              <a:t>, αλλ’ άφθαρτη θα μείνει</a:t>
            </a:r>
          </a:p>
          <a:p>
            <a:pPr marL="0" indent="0" algn="ctr">
              <a:buNone/>
            </a:pPr>
            <a:r>
              <a:rPr lang="el-GR" dirty="0"/>
              <a:t>η δόξα μου. Στην </a:t>
            </a:r>
            <a:r>
              <a:rPr lang="el-GR" dirty="0" err="1"/>
              <a:t>ποθητήν</a:t>
            </a:r>
            <a:r>
              <a:rPr lang="el-GR" dirty="0"/>
              <a:t> πατρίδα μου αν γυρίσω,</a:t>
            </a:r>
          </a:p>
          <a:p>
            <a:pPr marL="0" indent="0" algn="ctr">
              <a:buNone/>
            </a:pPr>
            <a:r>
              <a:rPr lang="el-GR" dirty="0"/>
              <a:t>μου </a:t>
            </a:r>
            <a:r>
              <a:rPr lang="el-GR" dirty="0" err="1"/>
              <a:t>εχάθη</a:t>
            </a:r>
            <a:r>
              <a:rPr lang="el-GR" dirty="0"/>
              <a:t> η δόξα, αλλ’ έπειτα πολλές θα ζήσω ημέρες,</a:t>
            </a:r>
          </a:p>
          <a:p>
            <a:pPr marL="0" indent="0" algn="ctr">
              <a:buNone/>
            </a:pPr>
            <a:r>
              <a:rPr lang="el-GR" dirty="0"/>
              <a:t>και δεν θα μ’ </a:t>
            </a:r>
            <a:r>
              <a:rPr lang="el-GR" dirty="0" err="1"/>
              <a:t>έβρη</a:t>
            </a:r>
            <a:r>
              <a:rPr lang="el-GR" dirty="0"/>
              <a:t> γρήγορα το τέλος του θανάτου.</a:t>
            </a:r>
          </a:p>
          <a:p>
            <a:endParaRPr lang="el-GR" dirty="0"/>
          </a:p>
        </p:txBody>
      </p:sp>
    </p:spTree>
    <p:extLst>
      <p:ext uri="{BB962C8B-B14F-4D97-AF65-F5344CB8AC3E}">
        <p14:creationId xmlns:p14="http://schemas.microsoft.com/office/powerpoint/2010/main" val="2775829624"/>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a:extLst>
              <a:ext uri="{FF2B5EF4-FFF2-40B4-BE49-F238E27FC236}">
                <a16:creationId xmlns:a16="http://schemas.microsoft.com/office/drawing/2014/main" xmlns="" id="{4F609A7B-88D7-4D05-8AAB-8EFF12D6BCEE}"/>
              </a:ext>
            </a:extLst>
          </p:cNvPr>
          <p:cNvSpPr>
            <a:spLocks noGrp="1"/>
          </p:cNvSpPr>
          <p:nvPr>
            <p:ph type="title"/>
          </p:nvPr>
        </p:nvSpPr>
        <p:spPr/>
        <p:txBody>
          <a:bodyPr/>
          <a:lstStyle/>
          <a:p>
            <a:pPr algn="ctr"/>
            <a:r>
              <a:rPr lang="el-GR" dirty="0">
                <a:solidFill>
                  <a:schemeClr val="bg2"/>
                </a:solidFill>
              </a:rPr>
              <a:t>Όμηρος – Μίμνερμος</a:t>
            </a:r>
            <a:endParaRPr lang="el-GR" dirty="0"/>
          </a:p>
        </p:txBody>
      </p:sp>
      <p:sp>
        <p:nvSpPr>
          <p:cNvPr id="3" name="Θέση περιεχομένου 2">
            <a:extLst>
              <a:ext uri="{FF2B5EF4-FFF2-40B4-BE49-F238E27FC236}">
                <a16:creationId xmlns:a16="http://schemas.microsoft.com/office/drawing/2014/main" xmlns="" id="{516B7CA2-D208-417C-94DE-4D7DEFEE3E2C}"/>
              </a:ext>
            </a:extLst>
          </p:cNvPr>
          <p:cNvSpPr>
            <a:spLocks noGrp="1"/>
          </p:cNvSpPr>
          <p:nvPr>
            <p:ph sz="half" idx="1"/>
          </p:nvPr>
        </p:nvSpPr>
        <p:spPr>
          <a:xfrm>
            <a:off x="1293813" y="2924944"/>
            <a:ext cx="4648199" cy="3933056"/>
          </a:xfrm>
        </p:spPr>
        <p:txBody>
          <a:bodyPr>
            <a:normAutofit fontScale="55000" lnSpcReduction="20000"/>
          </a:bodyPr>
          <a:lstStyle/>
          <a:p>
            <a:pPr marL="0" indent="0">
              <a:buNone/>
            </a:pPr>
            <a:r>
              <a:rPr lang="el-GR" sz="2600" dirty="0" err="1">
                <a:latin typeface="Palatino Linotype" panose="02040502050505030304" pitchFamily="18" charset="0"/>
              </a:rPr>
              <a:t>αὐτίκα</a:t>
            </a:r>
            <a:r>
              <a:rPr lang="el-GR" sz="2600" dirty="0">
                <a:latin typeface="Palatino Linotype" panose="02040502050505030304" pitchFamily="18" charset="0"/>
              </a:rPr>
              <a:t> </a:t>
            </a:r>
            <a:r>
              <a:rPr lang="el-GR" sz="2600" dirty="0" err="1">
                <a:latin typeface="Palatino Linotype" panose="02040502050505030304" pitchFamily="18" charset="0"/>
              </a:rPr>
              <a:t>δὲ</a:t>
            </a:r>
            <a:r>
              <a:rPr lang="el-GR" sz="2600" dirty="0">
                <a:latin typeface="Palatino Linotype" panose="02040502050505030304" pitchFamily="18" charset="0"/>
              </a:rPr>
              <a:t> </a:t>
            </a:r>
            <a:r>
              <a:rPr lang="el-GR" sz="2600" dirty="0" err="1">
                <a:latin typeface="Palatino Linotype" panose="02040502050505030304" pitchFamily="18" charset="0"/>
              </a:rPr>
              <a:t>Γλαῦκον</a:t>
            </a:r>
            <a:r>
              <a:rPr lang="el-GR" sz="2600" dirty="0">
                <a:latin typeface="Palatino Linotype" panose="02040502050505030304" pitchFamily="18" charset="0"/>
              </a:rPr>
              <a:t> </a:t>
            </a:r>
            <a:r>
              <a:rPr lang="el-GR" sz="2600" dirty="0" err="1">
                <a:latin typeface="Palatino Linotype" panose="02040502050505030304" pitchFamily="18" charset="0"/>
              </a:rPr>
              <a:t>προσέφη</a:t>
            </a:r>
            <a:r>
              <a:rPr lang="el-GR" sz="2600" dirty="0">
                <a:latin typeface="Palatino Linotype" panose="02040502050505030304" pitchFamily="18" charset="0"/>
              </a:rPr>
              <a:t> </a:t>
            </a:r>
            <a:r>
              <a:rPr lang="el-GR" sz="2600" dirty="0" err="1">
                <a:latin typeface="Palatino Linotype" panose="02040502050505030304" pitchFamily="18" charset="0"/>
              </a:rPr>
              <a:t>παῖδ</a:t>
            </a:r>
            <a:r>
              <a:rPr lang="el-GR" sz="2600" dirty="0">
                <a:latin typeface="Palatino Linotype" panose="02040502050505030304" pitchFamily="18" charset="0"/>
              </a:rPr>
              <a:t>᾽ </a:t>
            </a:r>
            <a:r>
              <a:rPr lang="el-GR" sz="2600" dirty="0" err="1">
                <a:latin typeface="Palatino Linotype" panose="02040502050505030304" pitchFamily="18" charset="0"/>
              </a:rPr>
              <a:t>Ἱππολόχοιο</a:t>
            </a:r>
            <a:r>
              <a:rPr lang="el-GR" sz="2600" dirty="0">
                <a:latin typeface="Palatino Linotype" panose="02040502050505030304" pitchFamily="18" charset="0"/>
                <a:hlinkClick r:id="rId2"/>
              </a:rPr>
              <a:t>^</a:t>
            </a:r>
            <a:r>
              <a:rPr lang="el-GR" sz="2600" dirty="0">
                <a:latin typeface="Palatino Linotype" panose="02040502050505030304" pitchFamily="18" charset="0"/>
              </a:rPr>
              <a:t>·</a:t>
            </a:r>
          </a:p>
          <a:p>
            <a:pPr marL="0" indent="0">
              <a:buNone/>
            </a:pPr>
            <a:r>
              <a:rPr lang="el-GR" sz="2600" dirty="0" err="1">
                <a:latin typeface="Palatino Linotype" panose="02040502050505030304" pitchFamily="18" charset="0"/>
              </a:rPr>
              <a:t>Γλαῦκε</a:t>
            </a:r>
            <a:r>
              <a:rPr lang="el-GR" sz="2600" dirty="0">
                <a:latin typeface="Palatino Linotype" panose="02040502050505030304" pitchFamily="18" charset="0"/>
              </a:rPr>
              <a:t> </a:t>
            </a:r>
            <a:r>
              <a:rPr lang="el-GR" sz="2600" dirty="0" err="1">
                <a:latin typeface="Palatino Linotype" panose="02040502050505030304" pitchFamily="18" charset="0"/>
              </a:rPr>
              <a:t>τί</a:t>
            </a:r>
            <a:r>
              <a:rPr lang="el-GR" sz="2600" dirty="0">
                <a:latin typeface="Palatino Linotype" panose="02040502050505030304" pitchFamily="18" charset="0"/>
              </a:rPr>
              <a:t> ἢ </a:t>
            </a:r>
            <a:r>
              <a:rPr lang="el-GR" sz="2600" dirty="0" err="1">
                <a:latin typeface="Palatino Linotype" panose="02040502050505030304" pitchFamily="18" charset="0"/>
              </a:rPr>
              <a:t>δὴ</a:t>
            </a:r>
            <a:r>
              <a:rPr lang="el-GR" sz="2600" dirty="0">
                <a:latin typeface="Palatino Linotype" panose="02040502050505030304" pitchFamily="18" charset="0"/>
              </a:rPr>
              <a:t> </a:t>
            </a:r>
            <a:r>
              <a:rPr lang="el-GR" sz="2600" dirty="0" err="1">
                <a:latin typeface="Palatino Linotype" panose="02040502050505030304" pitchFamily="18" charset="0"/>
              </a:rPr>
              <a:t>νῶϊ</a:t>
            </a:r>
            <a:r>
              <a:rPr lang="el-GR" sz="2600" dirty="0">
                <a:latin typeface="Palatino Linotype" panose="02040502050505030304" pitchFamily="18" charset="0"/>
              </a:rPr>
              <a:t> </a:t>
            </a:r>
            <a:r>
              <a:rPr lang="el-GR" sz="2600" dirty="0" err="1">
                <a:latin typeface="Palatino Linotype" panose="02040502050505030304" pitchFamily="18" charset="0"/>
              </a:rPr>
              <a:t>τετιμήμεσθα</a:t>
            </a:r>
            <a:r>
              <a:rPr lang="el-GR" sz="2600" dirty="0">
                <a:latin typeface="Palatino Linotype" panose="02040502050505030304" pitchFamily="18" charset="0"/>
              </a:rPr>
              <a:t> </a:t>
            </a:r>
            <a:r>
              <a:rPr lang="el-GR" sz="2600" dirty="0" err="1">
                <a:latin typeface="Palatino Linotype" panose="02040502050505030304" pitchFamily="18" charset="0"/>
              </a:rPr>
              <a:t>μάλιστα</a:t>
            </a:r>
            <a:r>
              <a:rPr lang="el-GR" sz="2600" dirty="0">
                <a:latin typeface="Palatino Linotype" panose="02040502050505030304" pitchFamily="18" charset="0"/>
              </a:rPr>
              <a:t>             </a:t>
            </a:r>
          </a:p>
          <a:p>
            <a:pPr marL="0" indent="0">
              <a:buNone/>
            </a:pPr>
            <a:r>
              <a:rPr lang="el-GR" sz="2600" dirty="0" err="1">
                <a:latin typeface="Palatino Linotype" panose="02040502050505030304" pitchFamily="18" charset="0"/>
              </a:rPr>
              <a:t>ἕδρῃ</a:t>
            </a:r>
            <a:r>
              <a:rPr lang="el-GR" sz="2600" dirty="0">
                <a:latin typeface="Palatino Linotype" panose="02040502050505030304" pitchFamily="18" charset="0"/>
              </a:rPr>
              <a:t> τε </a:t>
            </a:r>
            <a:r>
              <a:rPr lang="el-GR" sz="2600" dirty="0" err="1">
                <a:latin typeface="Palatino Linotype" panose="02040502050505030304" pitchFamily="18" charset="0"/>
              </a:rPr>
              <a:t>κρέασίν</a:t>
            </a:r>
            <a:r>
              <a:rPr lang="el-GR" sz="2600" dirty="0">
                <a:latin typeface="Palatino Linotype" panose="02040502050505030304" pitchFamily="18" charset="0"/>
              </a:rPr>
              <a:t> τε </a:t>
            </a:r>
            <a:r>
              <a:rPr lang="el-GR" sz="2600" dirty="0" err="1">
                <a:latin typeface="Palatino Linotype" panose="02040502050505030304" pitchFamily="18" charset="0"/>
              </a:rPr>
              <a:t>ἰδὲ</a:t>
            </a:r>
            <a:r>
              <a:rPr lang="el-GR" sz="2600" dirty="0">
                <a:latin typeface="Palatino Linotype" panose="02040502050505030304" pitchFamily="18" charset="0"/>
              </a:rPr>
              <a:t> </a:t>
            </a:r>
            <a:r>
              <a:rPr lang="el-GR" sz="2600" dirty="0" err="1">
                <a:latin typeface="Palatino Linotype" panose="02040502050505030304" pitchFamily="18" charset="0"/>
              </a:rPr>
              <a:t>πλείοις</a:t>
            </a:r>
            <a:r>
              <a:rPr lang="el-GR" sz="2600" dirty="0">
                <a:latin typeface="Palatino Linotype" panose="02040502050505030304" pitchFamily="18" charset="0"/>
              </a:rPr>
              <a:t> </a:t>
            </a:r>
            <a:r>
              <a:rPr lang="el-GR" sz="2600" dirty="0" err="1">
                <a:latin typeface="Palatino Linotype" panose="02040502050505030304" pitchFamily="18" charset="0"/>
              </a:rPr>
              <a:t>δεπάεσσιν</a:t>
            </a:r>
            <a:endParaRPr lang="el-GR" sz="2600" dirty="0">
              <a:latin typeface="Palatino Linotype" panose="02040502050505030304" pitchFamily="18" charset="0"/>
            </a:endParaRPr>
          </a:p>
          <a:p>
            <a:pPr marL="0" indent="0">
              <a:buNone/>
            </a:pPr>
            <a:r>
              <a:rPr lang="el-GR" sz="2600" dirty="0" err="1">
                <a:highlight>
                  <a:srgbClr val="00FF00"/>
                </a:highlight>
                <a:latin typeface="Palatino Linotype" panose="02040502050505030304" pitchFamily="18" charset="0"/>
              </a:rPr>
              <a:t>ἐν</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Λυκίῃ</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πάντες</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δὲ</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θεοὺς</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ὣς</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εἰσορόωσι</a:t>
            </a:r>
            <a:r>
              <a:rPr lang="el-GR" sz="2600" dirty="0">
                <a:highlight>
                  <a:srgbClr val="00FF00"/>
                </a:highlight>
                <a:latin typeface="Palatino Linotype" panose="02040502050505030304" pitchFamily="18" charset="0"/>
              </a:rPr>
              <a:t>,</a:t>
            </a:r>
          </a:p>
          <a:p>
            <a:pPr marL="0" indent="0">
              <a:buNone/>
            </a:pPr>
            <a:r>
              <a:rPr lang="el-GR" sz="2600" dirty="0" err="1">
                <a:highlight>
                  <a:srgbClr val="00FF00"/>
                </a:highlight>
                <a:latin typeface="Palatino Linotype" panose="02040502050505030304" pitchFamily="18" charset="0"/>
              </a:rPr>
              <a:t>καὶ</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τέμενος</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νεμόμεσθα</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μέγα</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Ξάνθοιο</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παρ</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ὄχθας</a:t>
            </a:r>
            <a:endParaRPr lang="el-GR" sz="2600" dirty="0">
              <a:highlight>
                <a:srgbClr val="00FF00"/>
              </a:highlight>
              <a:latin typeface="Palatino Linotype" panose="02040502050505030304" pitchFamily="18" charset="0"/>
            </a:endParaRPr>
          </a:p>
          <a:p>
            <a:pPr marL="0" indent="0">
              <a:buNone/>
            </a:pPr>
            <a:r>
              <a:rPr lang="el-GR" sz="2600" dirty="0" err="1">
                <a:highlight>
                  <a:srgbClr val="00FF00"/>
                </a:highlight>
                <a:latin typeface="Palatino Linotype" panose="02040502050505030304" pitchFamily="18" charset="0"/>
              </a:rPr>
              <a:t>καλὸν</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φυταλιῆς</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καὶ</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ἀρούρης</a:t>
            </a:r>
            <a:r>
              <a:rPr lang="el-GR" sz="2600" dirty="0">
                <a:highlight>
                  <a:srgbClr val="00FF00"/>
                </a:highlight>
                <a:latin typeface="Palatino Linotype" panose="02040502050505030304" pitchFamily="18" charset="0"/>
              </a:rPr>
              <a:t> </a:t>
            </a:r>
            <a:r>
              <a:rPr lang="el-GR" sz="2600" dirty="0" err="1">
                <a:highlight>
                  <a:srgbClr val="00FF00"/>
                </a:highlight>
                <a:latin typeface="Palatino Linotype" panose="02040502050505030304" pitchFamily="18" charset="0"/>
              </a:rPr>
              <a:t>πυροφόροιο</a:t>
            </a:r>
            <a:r>
              <a:rPr lang="el-GR" sz="2600" dirty="0">
                <a:highlight>
                  <a:srgbClr val="00FF00"/>
                </a:highlight>
                <a:latin typeface="Palatino Linotype" panose="02040502050505030304" pitchFamily="18" charset="0"/>
              </a:rPr>
              <a:t>;</a:t>
            </a:r>
          </a:p>
          <a:p>
            <a:pPr marL="0" indent="0">
              <a:buNone/>
            </a:pPr>
            <a:r>
              <a:rPr lang="el-GR" sz="2600" dirty="0" err="1">
                <a:latin typeface="Palatino Linotype" panose="02040502050505030304" pitchFamily="18" charset="0"/>
              </a:rPr>
              <a:t>τὼ</a:t>
            </a:r>
            <a:r>
              <a:rPr lang="el-GR" sz="2600" dirty="0">
                <a:latin typeface="Palatino Linotype" panose="02040502050505030304" pitchFamily="18" charset="0"/>
              </a:rPr>
              <a:t> </a:t>
            </a:r>
            <a:r>
              <a:rPr lang="el-GR" sz="2600" dirty="0" err="1">
                <a:latin typeface="Palatino Linotype" panose="02040502050505030304" pitchFamily="18" charset="0"/>
              </a:rPr>
              <a:t>νῦν</a:t>
            </a:r>
            <a:r>
              <a:rPr lang="el-GR" sz="2600" dirty="0">
                <a:latin typeface="Palatino Linotype" panose="02040502050505030304" pitchFamily="18" charset="0"/>
              </a:rPr>
              <a:t> </a:t>
            </a:r>
            <a:r>
              <a:rPr lang="el-GR" sz="2600" dirty="0" err="1">
                <a:latin typeface="Palatino Linotype" panose="02040502050505030304" pitchFamily="18" charset="0"/>
              </a:rPr>
              <a:t>χρὴ</a:t>
            </a:r>
            <a:r>
              <a:rPr lang="el-GR" sz="2600" dirty="0">
                <a:latin typeface="Palatino Linotype" panose="02040502050505030304" pitchFamily="18" charset="0"/>
              </a:rPr>
              <a:t> </a:t>
            </a:r>
            <a:r>
              <a:rPr lang="el-GR" sz="2600" dirty="0" err="1">
                <a:latin typeface="Palatino Linotype" panose="02040502050505030304" pitchFamily="18" charset="0"/>
              </a:rPr>
              <a:t>Λυκίοισι</a:t>
            </a:r>
            <a:r>
              <a:rPr lang="el-GR" sz="2600" dirty="0">
                <a:latin typeface="Palatino Linotype" panose="02040502050505030304" pitchFamily="18" charset="0"/>
              </a:rPr>
              <a:t> </a:t>
            </a:r>
            <a:r>
              <a:rPr lang="el-GR" sz="2600" dirty="0" err="1">
                <a:latin typeface="Palatino Linotype" panose="02040502050505030304" pitchFamily="18" charset="0"/>
              </a:rPr>
              <a:t>μέτα</a:t>
            </a:r>
            <a:r>
              <a:rPr lang="el-GR" sz="2600" dirty="0">
                <a:latin typeface="Palatino Linotype" panose="02040502050505030304" pitchFamily="18" charset="0"/>
              </a:rPr>
              <a:t> </a:t>
            </a:r>
            <a:r>
              <a:rPr lang="el-GR" sz="2600" dirty="0" err="1">
                <a:latin typeface="Palatino Linotype" panose="02040502050505030304" pitchFamily="18" charset="0"/>
              </a:rPr>
              <a:t>πρώτοισιν</a:t>
            </a:r>
            <a:r>
              <a:rPr lang="el-GR" sz="2600" dirty="0">
                <a:latin typeface="Palatino Linotype" panose="02040502050505030304" pitchFamily="18" charset="0"/>
              </a:rPr>
              <a:t> </a:t>
            </a:r>
            <a:r>
              <a:rPr lang="el-GR" sz="2600" dirty="0" err="1">
                <a:latin typeface="Palatino Linotype" panose="02040502050505030304" pitchFamily="18" charset="0"/>
              </a:rPr>
              <a:t>ἐόντας</a:t>
            </a:r>
            <a:r>
              <a:rPr lang="el-GR" sz="2600" dirty="0">
                <a:latin typeface="Palatino Linotype" panose="02040502050505030304" pitchFamily="18" charset="0"/>
              </a:rPr>
              <a:t>       </a:t>
            </a:r>
          </a:p>
          <a:p>
            <a:pPr marL="0" indent="0">
              <a:buNone/>
            </a:pPr>
            <a:r>
              <a:rPr lang="el-GR" sz="2600" dirty="0" err="1">
                <a:latin typeface="Palatino Linotype" panose="02040502050505030304" pitchFamily="18" charset="0"/>
              </a:rPr>
              <a:t>ἑστάμεν</a:t>
            </a:r>
            <a:r>
              <a:rPr lang="el-GR" sz="2600" dirty="0">
                <a:latin typeface="Palatino Linotype" panose="02040502050505030304" pitchFamily="18" charset="0"/>
              </a:rPr>
              <a:t> </a:t>
            </a:r>
            <a:r>
              <a:rPr lang="el-GR" sz="2600" dirty="0" err="1">
                <a:latin typeface="Palatino Linotype" panose="02040502050505030304" pitchFamily="18" charset="0"/>
              </a:rPr>
              <a:t>ἠδὲ</a:t>
            </a:r>
            <a:r>
              <a:rPr lang="el-GR" sz="2600" dirty="0">
                <a:latin typeface="Palatino Linotype" panose="02040502050505030304" pitchFamily="18" charset="0"/>
              </a:rPr>
              <a:t> </a:t>
            </a:r>
            <a:r>
              <a:rPr lang="el-GR" sz="2600" dirty="0" err="1">
                <a:latin typeface="Palatino Linotype" panose="02040502050505030304" pitchFamily="18" charset="0"/>
              </a:rPr>
              <a:t>μάχης</a:t>
            </a:r>
            <a:r>
              <a:rPr lang="el-GR" sz="2600" dirty="0">
                <a:latin typeface="Palatino Linotype" panose="02040502050505030304" pitchFamily="18" charset="0"/>
              </a:rPr>
              <a:t> </a:t>
            </a:r>
            <a:r>
              <a:rPr lang="el-GR" sz="2600" dirty="0" err="1">
                <a:latin typeface="Palatino Linotype" panose="02040502050505030304" pitchFamily="18" charset="0"/>
              </a:rPr>
              <a:t>καυστείρης</a:t>
            </a:r>
            <a:r>
              <a:rPr lang="el-GR" sz="2600" dirty="0">
                <a:latin typeface="Palatino Linotype" panose="02040502050505030304" pitchFamily="18" charset="0"/>
              </a:rPr>
              <a:t> </a:t>
            </a:r>
            <a:r>
              <a:rPr lang="el-GR" sz="2600" dirty="0" err="1">
                <a:latin typeface="Palatino Linotype" panose="02040502050505030304" pitchFamily="18" charset="0"/>
              </a:rPr>
              <a:t>ἀντιβολῆσαι</a:t>
            </a:r>
            <a:r>
              <a:rPr lang="el-GR" sz="2600" dirty="0">
                <a:latin typeface="Palatino Linotype" panose="02040502050505030304" pitchFamily="18" charset="0"/>
              </a:rPr>
              <a:t>,</a:t>
            </a:r>
          </a:p>
          <a:p>
            <a:pPr marL="0" indent="0">
              <a:buNone/>
            </a:pPr>
            <a:r>
              <a:rPr lang="el-GR" sz="2600" dirty="0" err="1">
                <a:latin typeface="Palatino Linotype" panose="02040502050505030304" pitchFamily="18" charset="0"/>
              </a:rPr>
              <a:t>ὄφρά</a:t>
            </a:r>
            <a:r>
              <a:rPr lang="el-GR" sz="2600" dirty="0">
                <a:latin typeface="Palatino Linotype" panose="02040502050505030304" pitchFamily="18" charset="0"/>
              </a:rPr>
              <a:t> τις </a:t>
            </a:r>
            <a:r>
              <a:rPr lang="el-GR" sz="2600" dirty="0" err="1">
                <a:latin typeface="Palatino Linotype" panose="02040502050505030304" pitchFamily="18" charset="0"/>
              </a:rPr>
              <a:t>ὧδ</a:t>
            </a:r>
            <a:r>
              <a:rPr lang="el-GR" sz="2600" dirty="0">
                <a:latin typeface="Palatino Linotype" panose="02040502050505030304" pitchFamily="18" charset="0"/>
              </a:rPr>
              <a:t>᾽ </a:t>
            </a:r>
            <a:r>
              <a:rPr lang="el-GR" sz="2600" dirty="0" err="1">
                <a:latin typeface="Palatino Linotype" panose="02040502050505030304" pitchFamily="18" charset="0"/>
              </a:rPr>
              <a:t>εἴπῃ</a:t>
            </a:r>
            <a:r>
              <a:rPr lang="el-GR" sz="2600" dirty="0">
                <a:latin typeface="Palatino Linotype" panose="02040502050505030304" pitchFamily="18" charset="0"/>
              </a:rPr>
              <a:t> </a:t>
            </a:r>
            <a:r>
              <a:rPr lang="el-GR" sz="2600" dirty="0" err="1">
                <a:latin typeface="Palatino Linotype" panose="02040502050505030304" pitchFamily="18" charset="0"/>
              </a:rPr>
              <a:t>Λυκίων</a:t>
            </a:r>
            <a:r>
              <a:rPr lang="el-GR" sz="2600" dirty="0">
                <a:latin typeface="Palatino Linotype" panose="02040502050505030304" pitchFamily="18" charset="0"/>
              </a:rPr>
              <a:t> </a:t>
            </a:r>
            <a:r>
              <a:rPr lang="el-GR" sz="2600" dirty="0" err="1">
                <a:latin typeface="Palatino Linotype" panose="02040502050505030304" pitchFamily="18" charset="0"/>
              </a:rPr>
              <a:t>πύκα</a:t>
            </a:r>
            <a:r>
              <a:rPr lang="el-GR" sz="2600" dirty="0">
                <a:latin typeface="Palatino Linotype" panose="02040502050505030304" pitchFamily="18" charset="0"/>
              </a:rPr>
              <a:t> </a:t>
            </a:r>
            <a:r>
              <a:rPr lang="el-GR" sz="2600" dirty="0" err="1">
                <a:latin typeface="Palatino Linotype" panose="02040502050505030304" pitchFamily="18" charset="0"/>
              </a:rPr>
              <a:t>θωρηκτάων</a:t>
            </a:r>
            <a:r>
              <a:rPr lang="el-GR" sz="2600" dirty="0">
                <a:latin typeface="Palatino Linotype" panose="02040502050505030304" pitchFamily="18" charset="0"/>
              </a:rPr>
              <a:t>·</a:t>
            </a:r>
          </a:p>
          <a:p>
            <a:endParaRPr lang="el-GR" dirty="0"/>
          </a:p>
        </p:txBody>
      </p:sp>
      <p:sp>
        <p:nvSpPr>
          <p:cNvPr id="11" name="Θέση περιεχομένου 10">
            <a:extLst>
              <a:ext uri="{FF2B5EF4-FFF2-40B4-BE49-F238E27FC236}">
                <a16:creationId xmlns:a16="http://schemas.microsoft.com/office/drawing/2014/main" xmlns="" id="{FF67DDD4-210E-4902-9412-F5656F4E63DA}"/>
              </a:ext>
            </a:extLst>
          </p:cNvPr>
          <p:cNvSpPr>
            <a:spLocks noGrp="1"/>
          </p:cNvSpPr>
          <p:nvPr>
            <p:ph sz="half" idx="2"/>
          </p:nvPr>
        </p:nvSpPr>
        <p:spPr>
          <a:xfrm>
            <a:off x="6246812" y="2924944"/>
            <a:ext cx="5104184" cy="3933055"/>
          </a:xfrm>
        </p:spPr>
        <p:txBody>
          <a:bodyPr>
            <a:normAutofit fontScale="55000" lnSpcReduction="20000"/>
          </a:bodyPr>
          <a:lstStyle/>
          <a:p>
            <a:pPr marL="0" indent="0">
              <a:buNone/>
            </a:pPr>
            <a:r>
              <a:rPr lang="el-GR" sz="2500" dirty="0" err="1">
                <a:latin typeface="Palatino Linotype" panose="02040502050505030304" pitchFamily="18" charset="0"/>
              </a:rPr>
              <a:t>οὐ</a:t>
            </a:r>
            <a:r>
              <a:rPr lang="el-GR" sz="2500" dirty="0">
                <a:latin typeface="Palatino Linotype" panose="02040502050505030304" pitchFamily="18" charset="0"/>
              </a:rPr>
              <a:t> </a:t>
            </a:r>
            <a:r>
              <a:rPr lang="el-GR" sz="2500" dirty="0" err="1">
                <a:latin typeface="Palatino Linotype" panose="02040502050505030304" pitchFamily="18" charset="0"/>
              </a:rPr>
              <a:t>μὰν</a:t>
            </a:r>
            <a:r>
              <a:rPr lang="el-GR" sz="2500" dirty="0">
                <a:latin typeface="Palatino Linotype" panose="02040502050505030304" pitchFamily="18" charset="0"/>
              </a:rPr>
              <a:t> </a:t>
            </a:r>
            <a:r>
              <a:rPr lang="el-GR" sz="2500" dirty="0" err="1">
                <a:latin typeface="Palatino Linotype" panose="02040502050505030304" pitchFamily="18" charset="0"/>
              </a:rPr>
              <a:t>ἀκλεέες</a:t>
            </a:r>
            <a:r>
              <a:rPr lang="el-GR" sz="2500" dirty="0">
                <a:latin typeface="Palatino Linotype" panose="02040502050505030304" pitchFamily="18" charset="0"/>
              </a:rPr>
              <a:t> </a:t>
            </a:r>
            <a:r>
              <a:rPr lang="el-GR" sz="2500" dirty="0" err="1">
                <a:latin typeface="Palatino Linotype" panose="02040502050505030304" pitchFamily="18" charset="0"/>
              </a:rPr>
              <a:t>Λυκίην</a:t>
            </a:r>
            <a:r>
              <a:rPr lang="el-GR" sz="2500" dirty="0">
                <a:latin typeface="Palatino Linotype" panose="02040502050505030304" pitchFamily="18" charset="0"/>
              </a:rPr>
              <a:t> </a:t>
            </a:r>
            <a:r>
              <a:rPr lang="el-GR" sz="2500" dirty="0" err="1">
                <a:latin typeface="Palatino Linotype" panose="02040502050505030304" pitchFamily="18" charset="0"/>
              </a:rPr>
              <a:t>κάτα</a:t>
            </a:r>
            <a:r>
              <a:rPr lang="el-GR" sz="2500" dirty="0">
                <a:latin typeface="Palatino Linotype" panose="02040502050505030304" pitchFamily="18" charset="0"/>
              </a:rPr>
              <a:t> </a:t>
            </a:r>
            <a:r>
              <a:rPr lang="el-GR" sz="2500" dirty="0" err="1">
                <a:latin typeface="Palatino Linotype" panose="02040502050505030304" pitchFamily="18" charset="0"/>
              </a:rPr>
              <a:t>κοιρανέουσιν</a:t>
            </a:r>
            <a:endParaRPr lang="el-GR" sz="2500" dirty="0">
              <a:latin typeface="Palatino Linotype" panose="02040502050505030304" pitchFamily="18" charset="0"/>
            </a:endParaRPr>
          </a:p>
          <a:p>
            <a:pPr marL="0" indent="0">
              <a:buNone/>
            </a:pPr>
            <a:r>
              <a:rPr lang="el-GR" sz="2500" dirty="0" err="1">
                <a:latin typeface="Palatino Linotype" panose="02040502050505030304" pitchFamily="18" charset="0"/>
              </a:rPr>
              <a:t>ἡμέτεροι</a:t>
            </a:r>
            <a:r>
              <a:rPr lang="el-GR" sz="2500" dirty="0">
                <a:latin typeface="Palatino Linotype" panose="02040502050505030304" pitchFamily="18" charset="0"/>
              </a:rPr>
              <a:t> </a:t>
            </a:r>
            <a:r>
              <a:rPr lang="el-GR" sz="2500" dirty="0" err="1">
                <a:latin typeface="Palatino Linotype" panose="02040502050505030304" pitchFamily="18" charset="0"/>
              </a:rPr>
              <a:t>βασιλῆες</a:t>
            </a:r>
            <a:r>
              <a:rPr lang="el-GR" sz="2500" dirty="0">
                <a:latin typeface="Palatino Linotype" panose="02040502050505030304" pitchFamily="18" charset="0"/>
              </a:rPr>
              <a:t>, </a:t>
            </a:r>
            <a:r>
              <a:rPr lang="el-GR" sz="2500" dirty="0" err="1">
                <a:latin typeface="Palatino Linotype" panose="02040502050505030304" pitchFamily="18" charset="0"/>
              </a:rPr>
              <a:t>ἔδουσί</a:t>
            </a:r>
            <a:r>
              <a:rPr lang="el-GR" sz="2500" dirty="0">
                <a:latin typeface="Palatino Linotype" panose="02040502050505030304" pitchFamily="18" charset="0"/>
              </a:rPr>
              <a:t> τε </a:t>
            </a:r>
            <a:r>
              <a:rPr lang="el-GR" sz="2500" dirty="0" err="1">
                <a:latin typeface="Palatino Linotype" panose="02040502050505030304" pitchFamily="18" charset="0"/>
              </a:rPr>
              <a:t>πίονα</a:t>
            </a:r>
            <a:r>
              <a:rPr lang="el-GR" sz="2500" dirty="0">
                <a:latin typeface="Palatino Linotype" panose="02040502050505030304" pitchFamily="18" charset="0"/>
              </a:rPr>
              <a:t> </a:t>
            </a:r>
            <a:r>
              <a:rPr lang="el-GR" sz="2500" dirty="0" err="1">
                <a:latin typeface="Palatino Linotype" panose="02040502050505030304" pitchFamily="18" charset="0"/>
              </a:rPr>
              <a:t>μῆλα</a:t>
            </a:r>
            <a:endParaRPr lang="el-GR" sz="2500" dirty="0">
              <a:latin typeface="Palatino Linotype" panose="02040502050505030304" pitchFamily="18" charset="0"/>
            </a:endParaRPr>
          </a:p>
          <a:p>
            <a:pPr marL="0" indent="0">
              <a:buNone/>
            </a:pPr>
            <a:r>
              <a:rPr lang="el-GR" sz="2500" dirty="0" err="1">
                <a:latin typeface="Palatino Linotype" panose="02040502050505030304" pitchFamily="18" charset="0"/>
              </a:rPr>
              <a:t>οἶνόν</a:t>
            </a:r>
            <a:r>
              <a:rPr lang="el-GR" sz="2500" dirty="0">
                <a:latin typeface="Palatino Linotype" panose="02040502050505030304" pitchFamily="18" charset="0"/>
              </a:rPr>
              <a:t> τ᾽ </a:t>
            </a:r>
            <a:r>
              <a:rPr lang="el-GR" sz="2500" dirty="0" err="1">
                <a:latin typeface="Palatino Linotype" panose="02040502050505030304" pitchFamily="18" charset="0"/>
              </a:rPr>
              <a:t>ἔξαιτον</a:t>
            </a:r>
            <a:r>
              <a:rPr lang="el-GR" sz="2500" dirty="0">
                <a:latin typeface="Palatino Linotype" panose="02040502050505030304" pitchFamily="18" charset="0"/>
              </a:rPr>
              <a:t> </a:t>
            </a:r>
            <a:r>
              <a:rPr lang="el-GR" sz="2500" dirty="0" err="1">
                <a:latin typeface="Palatino Linotype" panose="02040502050505030304" pitchFamily="18" charset="0"/>
              </a:rPr>
              <a:t>μελιηδέα</a:t>
            </a:r>
            <a:r>
              <a:rPr lang="el-GR" sz="2500" dirty="0">
                <a:latin typeface="Palatino Linotype" panose="02040502050505030304" pitchFamily="18" charset="0"/>
              </a:rPr>
              <a:t>· </a:t>
            </a:r>
            <a:r>
              <a:rPr lang="el-GR" sz="2500" dirty="0" err="1">
                <a:latin typeface="Palatino Linotype" panose="02040502050505030304" pitchFamily="18" charset="0"/>
              </a:rPr>
              <a:t>ἀλλ</a:t>
            </a:r>
            <a:r>
              <a:rPr lang="el-GR" sz="2500" dirty="0">
                <a:latin typeface="Palatino Linotype" panose="02040502050505030304" pitchFamily="18" charset="0"/>
              </a:rPr>
              <a:t>᾽ </a:t>
            </a:r>
            <a:r>
              <a:rPr lang="el-GR" sz="2500" dirty="0" err="1">
                <a:latin typeface="Palatino Linotype" panose="02040502050505030304" pitchFamily="18" charset="0"/>
              </a:rPr>
              <a:t>ἄρα</a:t>
            </a:r>
            <a:r>
              <a:rPr lang="el-GR" sz="2500" dirty="0">
                <a:latin typeface="Palatino Linotype" panose="02040502050505030304" pitchFamily="18" charset="0"/>
              </a:rPr>
              <a:t> </a:t>
            </a:r>
            <a:r>
              <a:rPr lang="el-GR" sz="2500" dirty="0" err="1">
                <a:latin typeface="Palatino Linotype" panose="02040502050505030304" pitchFamily="18" charset="0"/>
              </a:rPr>
              <a:t>καὶ</a:t>
            </a:r>
            <a:r>
              <a:rPr lang="el-GR" sz="2500" dirty="0">
                <a:latin typeface="Palatino Linotype" panose="02040502050505030304" pitchFamily="18" charset="0"/>
              </a:rPr>
              <a:t> </a:t>
            </a:r>
            <a:r>
              <a:rPr lang="el-GR" sz="2500" dirty="0" err="1">
                <a:latin typeface="Palatino Linotype" panose="02040502050505030304" pitchFamily="18" charset="0"/>
              </a:rPr>
              <a:t>ἲς</a:t>
            </a:r>
            <a:r>
              <a:rPr lang="el-GR" sz="2500" dirty="0">
                <a:latin typeface="Palatino Linotype" panose="02040502050505030304" pitchFamily="18" charset="0"/>
              </a:rPr>
              <a:t>           </a:t>
            </a:r>
          </a:p>
          <a:p>
            <a:pPr marL="0" indent="0">
              <a:buNone/>
            </a:pPr>
            <a:r>
              <a:rPr lang="el-GR" sz="2500" dirty="0" err="1">
                <a:latin typeface="Palatino Linotype" panose="02040502050505030304" pitchFamily="18" charset="0"/>
              </a:rPr>
              <a:t>ἐσθλή</a:t>
            </a:r>
            <a:r>
              <a:rPr lang="el-GR" sz="2500" dirty="0">
                <a:latin typeface="Palatino Linotype" panose="02040502050505030304" pitchFamily="18" charset="0"/>
              </a:rPr>
              <a:t>, </a:t>
            </a:r>
            <a:r>
              <a:rPr lang="el-GR" sz="2500" dirty="0" err="1">
                <a:latin typeface="Palatino Linotype" panose="02040502050505030304" pitchFamily="18" charset="0"/>
              </a:rPr>
              <a:t>ἐπεὶ</a:t>
            </a:r>
            <a:r>
              <a:rPr lang="el-GR" sz="2500" dirty="0">
                <a:latin typeface="Palatino Linotype" panose="02040502050505030304" pitchFamily="18" charset="0"/>
              </a:rPr>
              <a:t> </a:t>
            </a:r>
            <a:r>
              <a:rPr lang="el-GR" sz="2500" dirty="0" err="1">
                <a:latin typeface="Palatino Linotype" panose="02040502050505030304" pitchFamily="18" charset="0"/>
              </a:rPr>
              <a:t>Λυκίοισι</a:t>
            </a:r>
            <a:r>
              <a:rPr lang="el-GR" sz="2500" dirty="0">
                <a:latin typeface="Palatino Linotype" panose="02040502050505030304" pitchFamily="18" charset="0"/>
              </a:rPr>
              <a:t> </a:t>
            </a:r>
            <a:r>
              <a:rPr lang="el-GR" sz="2500" dirty="0" err="1">
                <a:latin typeface="Palatino Linotype" panose="02040502050505030304" pitchFamily="18" charset="0"/>
              </a:rPr>
              <a:t>μέτα</a:t>
            </a:r>
            <a:r>
              <a:rPr lang="el-GR" sz="2500" dirty="0">
                <a:latin typeface="Palatino Linotype" panose="02040502050505030304" pitchFamily="18" charset="0"/>
              </a:rPr>
              <a:t> </a:t>
            </a:r>
            <a:r>
              <a:rPr lang="el-GR" sz="2500" dirty="0" err="1">
                <a:latin typeface="Palatino Linotype" panose="02040502050505030304" pitchFamily="18" charset="0"/>
              </a:rPr>
              <a:t>πρώτοισι</a:t>
            </a:r>
            <a:r>
              <a:rPr lang="el-GR" sz="2500" dirty="0">
                <a:latin typeface="Palatino Linotype" panose="02040502050505030304" pitchFamily="18" charset="0"/>
              </a:rPr>
              <a:t> </a:t>
            </a:r>
            <a:r>
              <a:rPr lang="el-GR" sz="2500" dirty="0" err="1">
                <a:latin typeface="Palatino Linotype" panose="02040502050505030304" pitchFamily="18" charset="0"/>
              </a:rPr>
              <a:t>μάχονται</a:t>
            </a:r>
            <a:r>
              <a:rPr lang="el-GR" sz="2500" dirty="0">
                <a:latin typeface="Palatino Linotype" panose="02040502050505030304" pitchFamily="18" charset="0"/>
              </a:rPr>
              <a:t>.</a:t>
            </a:r>
          </a:p>
          <a:p>
            <a:pPr marL="0" indent="0">
              <a:buNone/>
            </a:pPr>
            <a:r>
              <a:rPr lang="el-GR" sz="2500" dirty="0">
                <a:latin typeface="Palatino Linotype" panose="02040502050505030304" pitchFamily="18" charset="0"/>
              </a:rPr>
              <a:t>ὦ </a:t>
            </a:r>
            <a:r>
              <a:rPr lang="el-GR" sz="2500" dirty="0" err="1">
                <a:latin typeface="Palatino Linotype" panose="02040502050505030304" pitchFamily="18" charset="0"/>
              </a:rPr>
              <a:t>πέπον</a:t>
            </a:r>
            <a:r>
              <a:rPr lang="el-GR" sz="2500" dirty="0">
                <a:latin typeface="Palatino Linotype" panose="02040502050505030304" pitchFamily="18" charset="0"/>
              </a:rPr>
              <a:t> </a:t>
            </a:r>
            <a:r>
              <a:rPr lang="el-GR" sz="2500" dirty="0" err="1">
                <a:latin typeface="Palatino Linotype" panose="02040502050505030304" pitchFamily="18" charset="0"/>
              </a:rPr>
              <a:t>εἰ</a:t>
            </a:r>
            <a:r>
              <a:rPr lang="el-GR" sz="2500" dirty="0">
                <a:latin typeface="Palatino Linotype" panose="02040502050505030304" pitchFamily="18" charset="0"/>
              </a:rPr>
              <a:t> </a:t>
            </a:r>
            <a:r>
              <a:rPr lang="el-GR" sz="2500" dirty="0" err="1">
                <a:latin typeface="Palatino Linotype" panose="02040502050505030304" pitchFamily="18" charset="0"/>
              </a:rPr>
              <a:t>μὲν</a:t>
            </a:r>
            <a:r>
              <a:rPr lang="el-GR" sz="2500" dirty="0">
                <a:latin typeface="Palatino Linotype" panose="02040502050505030304" pitchFamily="18" charset="0"/>
              </a:rPr>
              <a:t> </a:t>
            </a:r>
            <a:r>
              <a:rPr lang="el-GR" sz="2500" dirty="0" err="1">
                <a:latin typeface="Palatino Linotype" panose="02040502050505030304" pitchFamily="18" charset="0"/>
              </a:rPr>
              <a:t>γὰρ</a:t>
            </a:r>
            <a:r>
              <a:rPr lang="el-GR" sz="2500" dirty="0">
                <a:latin typeface="Palatino Linotype" panose="02040502050505030304" pitchFamily="18" charset="0"/>
              </a:rPr>
              <a:t> </a:t>
            </a:r>
            <a:r>
              <a:rPr lang="el-GR" sz="2500" dirty="0" err="1">
                <a:latin typeface="Palatino Linotype" panose="02040502050505030304" pitchFamily="18" charset="0"/>
              </a:rPr>
              <a:t>πόλεμον</a:t>
            </a:r>
            <a:r>
              <a:rPr lang="el-GR" sz="2500" dirty="0">
                <a:latin typeface="Palatino Linotype" panose="02040502050505030304" pitchFamily="18" charset="0"/>
              </a:rPr>
              <a:t> </a:t>
            </a:r>
            <a:r>
              <a:rPr lang="el-GR" sz="2500" dirty="0" err="1">
                <a:latin typeface="Palatino Linotype" panose="02040502050505030304" pitchFamily="18" charset="0"/>
              </a:rPr>
              <a:t>περὶ</a:t>
            </a:r>
            <a:r>
              <a:rPr lang="el-GR" sz="2500" dirty="0">
                <a:latin typeface="Palatino Linotype" panose="02040502050505030304" pitchFamily="18" charset="0"/>
              </a:rPr>
              <a:t> </a:t>
            </a:r>
            <a:r>
              <a:rPr lang="el-GR" sz="2500" dirty="0" err="1">
                <a:latin typeface="Palatino Linotype" panose="02040502050505030304" pitchFamily="18" charset="0"/>
              </a:rPr>
              <a:t>τόνδε</a:t>
            </a:r>
            <a:r>
              <a:rPr lang="el-GR" sz="2500" dirty="0">
                <a:latin typeface="Palatino Linotype" panose="02040502050505030304" pitchFamily="18" charset="0"/>
              </a:rPr>
              <a:t> </a:t>
            </a:r>
            <a:r>
              <a:rPr lang="el-GR" sz="2500" dirty="0" err="1">
                <a:latin typeface="Palatino Linotype" panose="02040502050505030304" pitchFamily="18" charset="0"/>
              </a:rPr>
              <a:t>φυγόντε</a:t>
            </a:r>
            <a:endParaRPr lang="el-GR" sz="2500" dirty="0">
              <a:latin typeface="Palatino Linotype" panose="02040502050505030304" pitchFamily="18" charset="0"/>
            </a:endParaRPr>
          </a:p>
          <a:p>
            <a:pPr marL="0" indent="0">
              <a:buNone/>
            </a:pPr>
            <a:r>
              <a:rPr lang="el-GR" sz="2500" dirty="0" err="1">
                <a:latin typeface="Palatino Linotype" panose="02040502050505030304" pitchFamily="18" charset="0"/>
              </a:rPr>
              <a:t>αἰεὶ</a:t>
            </a:r>
            <a:r>
              <a:rPr lang="el-GR" sz="2500" dirty="0">
                <a:latin typeface="Palatino Linotype" panose="02040502050505030304" pitchFamily="18" charset="0"/>
              </a:rPr>
              <a:t> </a:t>
            </a:r>
            <a:r>
              <a:rPr lang="el-GR" sz="2500" dirty="0" err="1">
                <a:latin typeface="Palatino Linotype" panose="02040502050505030304" pitchFamily="18" charset="0"/>
              </a:rPr>
              <a:t>δὴ</a:t>
            </a:r>
            <a:r>
              <a:rPr lang="el-GR" sz="2500" dirty="0">
                <a:latin typeface="Palatino Linotype" panose="02040502050505030304" pitchFamily="18" charset="0"/>
              </a:rPr>
              <a:t> </a:t>
            </a:r>
            <a:r>
              <a:rPr lang="el-GR" sz="2500" dirty="0" err="1">
                <a:latin typeface="Palatino Linotype" panose="02040502050505030304" pitchFamily="18" charset="0"/>
              </a:rPr>
              <a:t>μέλλοιμεν</a:t>
            </a:r>
            <a:r>
              <a:rPr lang="el-GR" sz="2500" dirty="0">
                <a:latin typeface="Palatino Linotype" panose="02040502050505030304" pitchFamily="18" charset="0"/>
              </a:rPr>
              <a:t> </a:t>
            </a:r>
            <a:r>
              <a:rPr lang="el-GR" sz="2500" dirty="0" err="1">
                <a:latin typeface="Palatino Linotype" panose="02040502050505030304" pitchFamily="18" charset="0"/>
              </a:rPr>
              <a:t>ἀγήρω</a:t>
            </a:r>
            <a:r>
              <a:rPr lang="el-GR" sz="2500" dirty="0">
                <a:latin typeface="Palatino Linotype" panose="02040502050505030304" pitchFamily="18" charset="0"/>
              </a:rPr>
              <a:t> τ᾽ </a:t>
            </a:r>
            <a:r>
              <a:rPr lang="el-GR" sz="2500" dirty="0" err="1">
                <a:latin typeface="Palatino Linotype" panose="02040502050505030304" pitchFamily="18" charset="0"/>
              </a:rPr>
              <a:t>ἀθανάτω</a:t>
            </a:r>
            <a:r>
              <a:rPr lang="el-GR" sz="2500" dirty="0">
                <a:latin typeface="Palatino Linotype" panose="02040502050505030304" pitchFamily="18" charset="0"/>
              </a:rPr>
              <a:t> τε</a:t>
            </a:r>
          </a:p>
          <a:p>
            <a:pPr marL="0" indent="0">
              <a:buNone/>
            </a:pPr>
            <a:r>
              <a:rPr lang="el-GR" sz="2500" dirty="0" err="1">
                <a:latin typeface="Palatino Linotype" panose="02040502050505030304" pitchFamily="18" charset="0"/>
              </a:rPr>
              <a:t>ἔσσεσθ</a:t>
            </a:r>
            <a:r>
              <a:rPr lang="el-GR" sz="2500" dirty="0">
                <a:latin typeface="Palatino Linotype" panose="02040502050505030304" pitchFamily="18" charset="0"/>
              </a:rPr>
              <a:t>᾽, </a:t>
            </a:r>
            <a:r>
              <a:rPr lang="el-GR" sz="2500" dirty="0" err="1">
                <a:latin typeface="Palatino Linotype" panose="02040502050505030304" pitchFamily="18" charset="0"/>
              </a:rPr>
              <a:t>οὔτέ</a:t>
            </a:r>
            <a:r>
              <a:rPr lang="el-GR" sz="2500" dirty="0">
                <a:latin typeface="Palatino Linotype" panose="02040502050505030304" pitchFamily="18" charset="0"/>
              </a:rPr>
              <a:t> </a:t>
            </a:r>
            <a:r>
              <a:rPr lang="el-GR" sz="2500" dirty="0" err="1">
                <a:latin typeface="Palatino Linotype" panose="02040502050505030304" pitchFamily="18" charset="0"/>
              </a:rPr>
              <a:t>κεν</a:t>
            </a:r>
            <a:r>
              <a:rPr lang="el-GR" sz="2500" dirty="0">
                <a:latin typeface="Palatino Linotype" panose="02040502050505030304" pitchFamily="18" charset="0"/>
              </a:rPr>
              <a:t> </a:t>
            </a:r>
            <a:r>
              <a:rPr lang="el-GR" sz="2500" dirty="0" err="1">
                <a:latin typeface="Palatino Linotype" panose="02040502050505030304" pitchFamily="18" charset="0"/>
              </a:rPr>
              <a:t>αὐτὸς</a:t>
            </a:r>
            <a:r>
              <a:rPr lang="el-GR" sz="2500" dirty="0">
                <a:latin typeface="Palatino Linotype" panose="02040502050505030304" pitchFamily="18" charset="0"/>
              </a:rPr>
              <a:t> </a:t>
            </a:r>
            <a:r>
              <a:rPr lang="el-GR" sz="2500" dirty="0" err="1">
                <a:latin typeface="Palatino Linotype" panose="02040502050505030304" pitchFamily="18" charset="0"/>
              </a:rPr>
              <a:t>ἐνὶ</a:t>
            </a:r>
            <a:r>
              <a:rPr lang="el-GR" sz="2500" dirty="0">
                <a:latin typeface="Palatino Linotype" panose="02040502050505030304" pitchFamily="18" charset="0"/>
              </a:rPr>
              <a:t> </a:t>
            </a:r>
            <a:r>
              <a:rPr lang="el-GR" sz="2500" dirty="0" err="1">
                <a:latin typeface="Palatino Linotype" panose="02040502050505030304" pitchFamily="18" charset="0"/>
              </a:rPr>
              <a:t>πρώτοισι</a:t>
            </a:r>
            <a:r>
              <a:rPr lang="el-GR" sz="2500" dirty="0">
                <a:latin typeface="Palatino Linotype" panose="02040502050505030304" pitchFamily="18" charset="0"/>
              </a:rPr>
              <a:t> </a:t>
            </a:r>
            <a:r>
              <a:rPr lang="el-GR" sz="2500" dirty="0" err="1">
                <a:latin typeface="Palatino Linotype" panose="02040502050505030304" pitchFamily="18" charset="0"/>
              </a:rPr>
              <a:t>μαχοίμην</a:t>
            </a:r>
            <a:endParaRPr lang="el-GR" sz="2500" dirty="0">
              <a:latin typeface="Palatino Linotype" panose="02040502050505030304" pitchFamily="18" charset="0"/>
            </a:endParaRPr>
          </a:p>
          <a:p>
            <a:pPr marL="0" indent="0">
              <a:buNone/>
            </a:pPr>
            <a:r>
              <a:rPr lang="el-GR" sz="2500" dirty="0" err="1">
                <a:latin typeface="Palatino Linotype" panose="02040502050505030304" pitchFamily="18" charset="0"/>
              </a:rPr>
              <a:t>οὔτέ</a:t>
            </a:r>
            <a:r>
              <a:rPr lang="el-GR" sz="2500" dirty="0">
                <a:latin typeface="Palatino Linotype" panose="02040502050505030304" pitchFamily="18" charset="0"/>
              </a:rPr>
              <a:t> </a:t>
            </a:r>
            <a:r>
              <a:rPr lang="el-GR" sz="2500" dirty="0" err="1">
                <a:latin typeface="Palatino Linotype" panose="02040502050505030304" pitchFamily="18" charset="0"/>
              </a:rPr>
              <a:t>κε</a:t>
            </a:r>
            <a:r>
              <a:rPr lang="el-GR" sz="2500" dirty="0">
                <a:latin typeface="Palatino Linotype" panose="02040502050505030304" pitchFamily="18" charset="0"/>
              </a:rPr>
              <a:t> </a:t>
            </a:r>
            <a:r>
              <a:rPr lang="el-GR" sz="2500" dirty="0" err="1">
                <a:latin typeface="Palatino Linotype" panose="02040502050505030304" pitchFamily="18" charset="0"/>
              </a:rPr>
              <a:t>σὲ</a:t>
            </a:r>
            <a:r>
              <a:rPr lang="el-GR" sz="2500" dirty="0">
                <a:latin typeface="Palatino Linotype" panose="02040502050505030304" pitchFamily="18" charset="0"/>
              </a:rPr>
              <a:t> </a:t>
            </a:r>
            <a:r>
              <a:rPr lang="el-GR" sz="2500" dirty="0" err="1">
                <a:latin typeface="Palatino Linotype" panose="02040502050505030304" pitchFamily="18" charset="0"/>
              </a:rPr>
              <a:t>στέλλοιμι</a:t>
            </a:r>
            <a:r>
              <a:rPr lang="el-GR" sz="2500" dirty="0">
                <a:latin typeface="Palatino Linotype" panose="02040502050505030304" pitchFamily="18" charset="0"/>
              </a:rPr>
              <a:t> </a:t>
            </a:r>
            <a:r>
              <a:rPr lang="el-GR" sz="2500" dirty="0" err="1">
                <a:latin typeface="Palatino Linotype" panose="02040502050505030304" pitchFamily="18" charset="0"/>
              </a:rPr>
              <a:t>μάχην</a:t>
            </a:r>
            <a:r>
              <a:rPr lang="el-GR" sz="2500" dirty="0">
                <a:latin typeface="Palatino Linotype" panose="02040502050505030304" pitchFamily="18" charset="0"/>
              </a:rPr>
              <a:t> </a:t>
            </a:r>
            <a:r>
              <a:rPr lang="el-GR" sz="2500" dirty="0" err="1">
                <a:latin typeface="Palatino Linotype" panose="02040502050505030304" pitchFamily="18" charset="0"/>
              </a:rPr>
              <a:t>ἐς</a:t>
            </a:r>
            <a:r>
              <a:rPr lang="el-GR" sz="2500" dirty="0">
                <a:latin typeface="Palatino Linotype" panose="02040502050505030304" pitchFamily="18" charset="0"/>
              </a:rPr>
              <a:t> </a:t>
            </a:r>
            <a:r>
              <a:rPr lang="el-GR" sz="2500" dirty="0" err="1">
                <a:latin typeface="Palatino Linotype" panose="02040502050505030304" pitchFamily="18" charset="0"/>
              </a:rPr>
              <a:t>κυδιάνειραν</a:t>
            </a:r>
            <a:r>
              <a:rPr lang="el-GR" sz="2500" dirty="0">
                <a:latin typeface="Palatino Linotype" panose="02040502050505030304" pitchFamily="18" charset="0"/>
              </a:rPr>
              <a:t>·            </a:t>
            </a:r>
          </a:p>
          <a:p>
            <a:pPr marL="0" indent="0">
              <a:buNone/>
            </a:pPr>
            <a:r>
              <a:rPr lang="el-GR" sz="2500" dirty="0" err="1">
                <a:latin typeface="Palatino Linotype" panose="02040502050505030304" pitchFamily="18" charset="0"/>
              </a:rPr>
              <a:t>νῦν</a:t>
            </a:r>
            <a:r>
              <a:rPr lang="el-GR" sz="2500" dirty="0">
                <a:latin typeface="Palatino Linotype" panose="02040502050505030304" pitchFamily="18" charset="0"/>
              </a:rPr>
              <a:t> δ᾽ </a:t>
            </a:r>
            <a:r>
              <a:rPr lang="el-GR" sz="2500" dirty="0" err="1">
                <a:latin typeface="Palatino Linotype" panose="02040502050505030304" pitchFamily="18" charset="0"/>
              </a:rPr>
              <a:t>ἔμπης</a:t>
            </a:r>
            <a:r>
              <a:rPr lang="el-GR" sz="2500" dirty="0">
                <a:latin typeface="Palatino Linotype" panose="02040502050505030304" pitchFamily="18" charset="0"/>
              </a:rPr>
              <a:t> </a:t>
            </a:r>
            <a:r>
              <a:rPr lang="el-GR" sz="2500" dirty="0" err="1">
                <a:latin typeface="Palatino Linotype" panose="02040502050505030304" pitchFamily="18" charset="0"/>
              </a:rPr>
              <a:t>γὰρ</a:t>
            </a:r>
            <a:r>
              <a:rPr lang="el-GR" sz="2500" dirty="0">
                <a:latin typeface="Palatino Linotype" panose="02040502050505030304" pitchFamily="18" charset="0"/>
              </a:rPr>
              <a:t> </a:t>
            </a:r>
            <a:r>
              <a:rPr lang="el-GR" sz="2500" dirty="0" err="1">
                <a:latin typeface="Palatino Linotype" panose="02040502050505030304" pitchFamily="18" charset="0"/>
              </a:rPr>
              <a:t>κῆρες</a:t>
            </a:r>
            <a:r>
              <a:rPr lang="el-GR" sz="2500" dirty="0">
                <a:latin typeface="Palatino Linotype" panose="02040502050505030304" pitchFamily="18" charset="0"/>
              </a:rPr>
              <a:t> </a:t>
            </a:r>
            <a:r>
              <a:rPr lang="el-GR" sz="2500" dirty="0" err="1">
                <a:latin typeface="Palatino Linotype" panose="02040502050505030304" pitchFamily="18" charset="0"/>
              </a:rPr>
              <a:t>ἐφεστᾶσιν</a:t>
            </a:r>
            <a:r>
              <a:rPr lang="el-GR" sz="2500" dirty="0">
                <a:latin typeface="Palatino Linotype" panose="02040502050505030304" pitchFamily="18" charset="0"/>
              </a:rPr>
              <a:t> </a:t>
            </a:r>
            <a:r>
              <a:rPr lang="el-GR" sz="2500" dirty="0" err="1">
                <a:latin typeface="Palatino Linotype" panose="02040502050505030304" pitchFamily="18" charset="0"/>
              </a:rPr>
              <a:t>θανάτοιο</a:t>
            </a:r>
            <a:endParaRPr lang="el-GR" sz="2500" dirty="0">
              <a:latin typeface="Palatino Linotype" panose="02040502050505030304" pitchFamily="18" charset="0"/>
            </a:endParaRPr>
          </a:p>
          <a:p>
            <a:pPr marL="0" indent="0">
              <a:buNone/>
            </a:pPr>
            <a:r>
              <a:rPr lang="el-GR" sz="2500" dirty="0" err="1">
                <a:latin typeface="Palatino Linotype" panose="02040502050505030304" pitchFamily="18" charset="0"/>
              </a:rPr>
              <a:t>μυρίαι</a:t>
            </a:r>
            <a:r>
              <a:rPr lang="el-GR" sz="2500" dirty="0">
                <a:latin typeface="Palatino Linotype" panose="02040502050505030304" pitchFamily="18" charset="0"/>
              </a:rPr>
              <a:t>, </a:t>
            </a:r>
            <a:r>
              <a:rPr lang="el-GR" sz="2500" dirty="0" err="1">
                <a:latin typeface="Palatino Linotype" panose="02040502050505030304" pitchFamily="18" charset="0"/>
              </a:rPr>
              <a:t>ἃς</a:t>
            </a:r>
            <a:r>
              <a:rPr lang="el-GR" sz="2500" dirty="0">
                <a:latin typeface="Palatino Linotype" panose="02040502050505030304" pitchFamily="18" charset="0"/>
              </a:rPr>
              <a:t> </a:t>
            </a:r>
            <a:r>
              <a:rPr lang="el-GR" sz="2500" dirty="0" err="1">
                <a:latin typeface="Palatino Linotype" panose="02040502050505030304" pitchFamily="18" charset="0"/>
              </a:rPr>
              <a:t>οὐκ</a:t>
            </a:r>
            <a:r>
              <a:rPr lang="el-GR" sz="2500" dirty="0">
                <a:latin typeface="Palatino Linotype" panose="02040502050505030304" pitchFamily="18" charset="0"/>
              </a:rPr>
              <a:t> </a:t>
            </a:r>
            <a:r>
              <a:rPr lang="el-GR" sz="2500" dirty="0" err="1">
                <a:latin typeface="Palatino Linotype" panose="02040502050505030304" pitchFamily="18" charset="0"/>
              </a:rPr>
              <a:t>ἔστι</a:t>
            </a:r>
            <a:r>
              <a:rPr lang="el-GR" sz="2500" dirty="0">
                <a:latin typeface="Palatino Linotype" panose="02040502050505030304" pitchFamily="18" charset="0"/>
              </a:rPr>
              <a:t> </a:t>
            </a:r>
            <a:r>
              <a:rPr lang="el-GR" sz="2500" dirty="0" err="1">
                <a:latin typeface="Palatino Linotype" panose="02040502050505030304" pitchFamily="18" charset="0"/>
              </a:rPr>
              <a:t>φυγεῖν</a:t>
            </a:r>
            <a:r>
              <a:rPr lang="el-GR" sz="2500" dirty="0">
                <a:latin typeface="Palatino Linotype" panose="02040502050505030304" pitchFamily="18" charset="0"/>
              </a:rPr>
              <a:t> </a:t>
            </a:r>
            <a:r>
              <a:rPr lang="el-GR" sz="2500" dirty="0" err="1">
                <a:latin typeface="Palatino Linotype" panose="02040502050505030304" pitchFamily="18" charset="0"/>
              </a:rPr>
              <a:t>βροτὸν</a:t>
            </a:r>
            <a:r>
              <a:rPr lang="el-GR" sz="2500" dirty="0">
                <a:latin typeface="Palatino Linotype" panose="02040502050505030304" pitchFamily="18" charset="0"/>
              </a:rPr>
              <a:t> </a:t>
            </a:r>
            <a:r>
              <a:rPr lang="el-GR" sz="2500" dirty="0" err="1">
                <a:latin typeface="Palatino Linotype" panose="02040502050505030304" pitchFamily="18" charset="0"/>
              </a:rPr>
              <a:t>οὐδ</a:t>
            </a:r>
            <a:r>
              <a:rPr lang="el-GR" sz="2500" dirty="0">
                <a:latin typeface="Palatino Linotype" panose="02040502050505030304" pitchFamily="18" charset="0"/>
              </a:rPr>
              <a:t>᾽ </a:t>
            </a:r>
            <a:r>
              <a:rPr lang="el-GR" sz="2500" dirty="0" err="1">
                <a:latin typeface="Palatino Linotype" panose="02040502050505030304" pitchFamily="18" charset="0"/>
              </a:rPr>
              <a:t>ὑπαλύξαι</a:t>
            </a:r>
            <a:r>
              <a:rPr lang="el-GR" sz="2500" dirty="0">
                <a:latin typeface="Palatino Linotype" panose="02040502050505030304" pitchFamily="18" charset="0"/>
              </a:rPr>
              <a:t>,</a:t>
            </a:r>
          </a:p>
          <a:p>
            <a:pPr marL="0" indent="0">
              <a:buNone/>
            </a:pPr>
            <a:r>
              <a:rPr lang="el-GR" sz="2500" dirty="0" err="1">
                <a:latin typeface="Palatino Linotype" panose="02040502050505030304" pitchFamily="18" charset="0"/>
              </a:rPr>
              <a:t>ἴομεν</a:t>
            </a:r>
            <a:r>
              <a:rPr lang="el-GR" sz="2500" dirty="0">
                <a:latin typeface="Palatino Linotype" panose="02040502050505030304" pitchFamily="18" charset="0"/>
              </a:rPr>
              <a:t> </a:t>
            </a:r>
            <a:r>
              <a:rPr lang="el-GR" sz="2500" dirty="0" err="1">
                <a:latin typeface="Palatino Linotype" panose="02040502050505030304" pitchFamily="18" charset="0"/>
              </a:rPr>
              <a:t>ἠέ</a:t>
            </a:r>
            <a:r>
              <a:rPr lang="el-GR" sz="2500" dirty="0">
                <a:latin typeface="Palatino Linotype" panose="02040502050505030304" pitchFamily="18" charset="0"/>
              </a:rPr>
              <a:t> </a:t>
            </a:r>
            <a:r>
              <a:rPr lang="el-GR" sz="2500" dirty="0" err="1">
                <a:latin typeface="Palatino Linotype" panose="02040502050505030304" pitchFamily="18" charset="0"/>
              </a:rPr>
              <a:t>τῳ</a:t>
            </a:r>
            <a:r>
              <a:rPr lang="el-GR" sz="2500" dirty="0">
                <a:latin typeface="Palatino Linotype" panose="02040502050505030304" pitchFamily="18" charset="0"/>
              </a:rPr>
              <a:t> </a:t>
            </a:r>
            <a:r>
              <a:rPr lang="el-GR" sz="2500" dirty="0" err="1">
                <a:latin typeface="Palatino Linotype" panose="02040502050505030304" pitchFamily="18" charset="0"/>
              </a:rPr>
              <a:t>εὖχος</a:t>
            </a:r>
            <a:r>
              <a:rPr lang="el-GR" sz="2500" dirty="0">
                <a:latin typeface="Palatino Linotype" panose="02040502050505030304" pitchFamily="18" charset="0"/>
              </a:rPr>
              <a:t> </a:t>
            </a:r>
            <a:r>
              <a:rPr lang="el-GR" sz="2500" dirty="0" err="1">
                <a:latin typeface="Palatino Linotype" panose="02040502050505030304" pitchFamily="18" charset="0"/>
              </a:rPr>
              <a:t>ὀρέξομεν</a:t>
            </a:r>
            <a:r>
              <a:rPr lang="el-GR" sz="2500" dirty="0">
                <a:latin typeface="Palatino Linotype" panose="02040502050505030304" pitchFamily="18" charset="0"/>
              </a:rPr>
              <a:t> </a:t>
            </a:r>
            <a:r>
              <a:rPr lang="el-GR" sz="2500" dirty="0" err="1">
                <a:latin typeface="Palatino Linotype" panose="02040502050505030304" pitchFamily="18" charset="0"/>
              </a:rPr>
              <a:t>ἠέ</a:t>
            </a:r>
            <a:r>
              <a:rPr lang="el-GR" sz="2500" dirty="0">
                <a:latin typeface="Palatino Linotype" panose="02040502050505030304" pitchFamily="18" charset="0"/>
              </a:rPr>
              <a:t> τις </a:t>
            </a:r>
            <a:r>
              <a:rPr lang="el-GR" sz="2500" dirty="0" err="1">
                <a:latin typeface="Palatino Linotype" panose="02040502050505030304" pitchFamily="18" charset="0"/>
              </a:rPr>
              <a:t>ἡμῖν</a:t>
            </a:r>
            <a:r>
              <a:rPr lang="el-GR" sz="2500" dirty="0">
                <a:latin typeface="Palatino Linotype" panose="02040502050505030304" pitchFamily="18" charset="0"/>
              </a:rPr>
              <a:t>.</a:t>
            </a:r>
          </a:p>
          <a:p>
            <a:endParaRPr lang="el-GR" dirty="0">
              <a:latin typeface="Palatino Linotype" panose="02040502050505030304" pitchFamily="18" charset="0"/>
            </a:endParaRPr>
          </a:p>
        </p:txBody>
      </p:sp>
      <p:sp>
        <p:nvSpPr>
          <p:cNvPr id="12" name="TextBox 11">
            <a:extLst>
              <a:ext uri="{FF2B5EF4-FFF2-40B4-BE49-F238E27FC236}">
                <a16:creationId xmlns:a16="http://schemas.microsoft.com/office/drawing/2014/main" xmlns="" id="{9914E88B-B01F-4118-B965-AB8EC17526E2}"/>
              </a:ext>
            </a:extLst>
          </p:cNvPr>
          <p:cNvSpPr txBox="1"/>
          <p:nvPr/>
        </p:nvSpPr>
        <p:spPr>
          <a:xfrm>
            <a:off x="2175960" y="1624307"/>
            <a:ext cx="7836904" cy="400110"/>
          </a:xfrm>
          <a:prstGeom prst="rect">
            <a:avLst/>
          </a:prstGeom>
          <a:noFill/>
        </p:spPr>
        <p:txBody>
          <a:bodyPr wrap="square" rtlCol="0">
            <a:spAutoFit/>
          </a:bodyPr>
          <a:lstStyle/>
          <a:p>
            <a:pPr algn="ctr"/>
            <a:r>
              <a:rPr lang="el-GR" sz="2000" dirty="0">
                <a:solidFill>
                  <a:schemeClr val="accent3">
                    <a:lumMod val="75000"/>
                  </a:schemeClr>
                </a:solidFill>
              </a:rPr>
              <a:t>Προτροπή του Σαρπηδόνα στον Γλαύκο</a:t>
            </a:r>
          </a:p>
        </p:txBody>
      </p:sp>
      <p:sp>
        <p:nvSpPr>
          <p:cNvPr id="13" name="TextBox 12">
            <a:extLst>
              <a:ext uri="{FF2B5EF4-FFF2-40B4-BE49-F238E27FC236}">
                <a16:creationId xmlns:a16="http://schemas.microsoft.com/office/drawing/2014/main" xmlns="" id="{64596A89-0AF5-46AD-99A2-7CEB450FC108}"/>
              </a:ext>
            </a:extLst>
          </p:cNvPr>
          <p:cNvSpPr txBox="1"/>
          <p:nvPr/>
        </p:nvSpPr>
        <p:spPr>
          <a:xfrm>
            <a:off x="2091984" y="2124724"/>
            <a:ext cx="7920880" cy="369332"/>
          </a:xfrm>
          <a:prstGeom prst="rect">
            <a:avLst/>
          </a:prstGeom>
          <a:noFill/>
        </p:spPr>
        <p:txBody>
          <a:bodyPr wrap="square" rtlCol="0">
            <a:spAutoFit/>
          </a:bodyPr>
          <a:lstStyle/>
          <a:p>
            <a:pPr marL="342900" indent="-342900" algn="ctr">
              <a:buFont typeface="+mj-lt"/>
              <a:buAutoNum type="arabicPeriod" startAt="2"/>
            </a:pPr>
            <a:r>
              <a:rPr lang="el-GR" dirty="0"/>
              <a:t> </a:t>
            </a:r>
            <a:r>
              <a:rPr lang="el-GR" i="1" dirty="0" err="1"/>
              <a:t>Ιλιάδα</a:t>
            </a:r>
            <a:r>
              <a:rPr lang="el-GR" dirty="0"/>
              <a:t>, Μ, 310-328 </a:t>
            </a:r>
          </a:p>
        </p:txBody>
      </p:sp>
    </p:spTree>
    <p:extLst>
      <p:ext uri="{BB962C8B-B14F-4D97-AF65-F5344CB8AC3E}">
        <p14:creationId xmlns:p14="http://schemas.microsoft.com/office/powerpoint/2010/main" val="1249988366"/>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1FB305E-9F74-4516-8AFA-77694455DADB}"/>
              </a:ext>
            </a:extLst>
          </p:cNvPr>
          <p:cNvSpPr>
            <a:spLocks noGrp="1"/>
          </p:cNvSpPr>
          <p:nvPr>
            <p:ph type="title"/>
          </p:nvPr>
        </p:nvSpPr>
        <p:spPr/>
        <p:txBody>
          <a:bodyPr/>
          <a:lstStyle/>
          <a:p>
            <a:pPr algn="ctr"/>
            <a:r>
              <a:rPr lang="el-GR" dirty="0">
                <a:solidFill>
                  <a:schemeClr val="bg2"/>
                </a:solidFill>
              </a:rPr>
              <a:t>Μετάφραση</a:t>
            </a:r>
          </a:p>
        </p:txBody>
      </p:sp>
      <p:sp>
        <p:nvSpPr>
          <p:cNvPr id="5" name="Θέση περιεχομένου 4">
            <a:extLst>
              <a:ext uri="{FF2B5EF4-FFF2-40B4-BE49-F238E27FC236}">
                <a16:creationId xmlns:a16="http://schemas.microsoft.com/office/drawing/2014/main" xmlns="" id="{FF521D08-01BA-4C13-B3FA-17C8E97B8524}"/>
              </a:ext>
            </a:extLst>
          </p:cNvPr>
          <p:cNvSpPr>
            <a:spLocks noGrp="1"/>
          </p:cNvSpPr>
          <p:nvPr>
            <p:ph sz="half" idx="1"/>
          </p:nvPr>
        </p:nvSpPr>
        <p:spPr>
          <a:xfrm>
            <a:off x="837829" y="1828800"/>
            <a:ext cx="5104184" cy="4343400"/>
          </a:xfrm>
        </p:spPr>
        <p:txBody>
          <a:bodyPr>
            <a:normAutofit/>
          </a:bodyPr>
          <a:lstStyle/>
          <a:p>
            <a:pPr marL="0" indent="0" algn="ctr">
              <a:lnSpc>
                <a:spcPct val="170000"/>
              </a:lnSpc>
              <a:buNone/>
            </a:pPr>
            <a:r>
              <a:rPr lang="el-GR" sz="1200" dirty="0"/>
              <a:t>«Γλαύκε, </a:t>
            </a:r>
            <a:r>
              <a:rPr lang="el-GR" sz="1200" dirty="0" err="1"/>
              <a:t>διατί</a:t>
            </a:r>
            <a:r>
              <a:rPr lang="el-GR" sz="1200" dirty="0"/>
              <a:t> </a:t>
            </a:r>
            <a:r>
              <a:rPr lang="el-GR" sz="1200" dirty="0" err="1"/>
              <a:t>τιμώμασθε</a:t>
            </a:r>
            <a:r>
              <a:rPr lang="el-GR" sz="1200" dirty="0"/>
              <a:t> έξοχα εμείς οι δύο</a:t>
            </a:r>
          </a:p>
          <a:p>
            <a:pPr marL="0" indent="0" algn="ctr">
              <a:lnSpc>
                <a:spcPct val="170000"/>
              </a:lnSpc>
              <a:buNone/>
            </a:pPr>
            <a:r>
              <a:rPr lang="el-GR" sz="1200" dirty="0"/>
              <a:t>με </a:t>
            </a:r>
            <a:r>
              <a:rPr lang="el-GR" sz="1200" dirty="0" err="1"/>
              <a:t>θέσιν</a:t>
            </a:r>
            <a:r>
              <a:rPr lang="el-GR" sz="1200" dirty="0"/>
              <a:t> και με κρέατα και γεμιστά ποτήρια</a:t>
            </a:r>
          </a:p>
          <a:p>
            <a:pPr marL="0" indent="0" algn="ctr">
              <a:lnSpc>
                <a:spcPct val="170000"/>
              </a:lnSpc>
              <a:buNone/>
            </a:pPr>
            <a:r>
              <a:rPr lang="el-GR" sz="1200" dirty="0"/>
              <a:t>εις την </a:t>
            </a:r>
            <a:r>
              <a:rPr lang="el-GR" sz="1200" dirty="0" err="1"/>
              <a:t>Λυκίαν</a:t>
            </a:r>
            <a:r>
              <a:rPr lang="el-GR" sz="1200" dirty="0"/>
              <a:t>, και ως θεούς μας βλέπει ο κόσμος όλος; </a:t>
            </a:r>
          </a:p>
          <a:p>
            <a:pPr marL="0" indent="0" algn="ctr">
              <a:lnSpc>
                <a:spcPct val="170000"/>
              </a:lnSpc>
              <a:buNone/>
            </a:pPr>
            <a:r>
              <a:rPr lang="el-GR" sz="1200" dirty="0"/>
              <a:t>Και κτήμα μέγα </a:t>
            </a:r>
            <a:r>
              <a:rPr lang="el-GR" sz="1200" dirty="0" err="1"/>
              <a:t>ελάβαμε</a:t>
            </a:r>
            <a:r>
              <a:rPr lang="el-GR" sz="1200" dirty="0"/>
              <a:t> του Ξάνθου αυτού </a:t>
            </a:r>
            <a:r>
              <a:rPr lang="el-GR" sz="1200" dirty="0" err="1"/>
              <a:t>στες</a:t>
            </a:r>
            <a:r>
              <a:rPr lang="el-GR" sz="1200" dirty="0"/>
              <a:t> άκρες</a:t>
            </a:r>
          </a:p>
          <a:p>
            <a:pPr marL="0" indent="0" algn="ctr">
              <a:lnSpc>
                <a:spcPct val="170000"/>
              </a:lnSpc>
              <a:buNone/>
            </a:pPr>
            <a:r>
              <a:rPr lang="el-GR" sz="1200" dirty="0" err="1"/>
              <a:t>δενδρόφυτον</a:t>
            </a:r>
            <a:r>
              <a:rPr lang="el-GR" sz="1200" dirty="0"/>
              <a:t> και </a:t>
            </a:r>
            <a:r>
              <a:rPr lang="el-GR" sz="1200" dirty="0" err="1"/>
              <a:t>κάρπιμον</a:t>
            </a:r>
            <a:r>
              <a:rPr lang="el-GR" sz="1200" dirty="0"/>
              <a:t> χωράφι σιτοφόρο; </a:t>
            </a:r>
          </a:p>
          <a:p>
            <a:pPr marL="0" indent="0" algn="ctr">
              <a:lnSpc>
                <a:spcPct val="170000"/>
              </a:lnSpc>
              <a:buNone/>
            </a:pPr>
            <a:r>
              <a:rPr lang="el-GR" sz="1200" dirty="0"/>
              <a:t>Όθεν χρεωστούμε ανάμεσα εις τους </a:t>
            </a:r>
            <a:r>
              <a:rPr lang="el-GR" sz="1200" dirty="0" err="1"/>
              <a:t>Λυκίους</a:t>
            </a:r>
            <a:r>
              <a:rPr lang="el-GR" sz="1200" dirty="0"/>
              <a:t> πρώτοι</a:t>
            </a:r>
          </a:p>
          <a:p>
            <a:pPr marL="0" indent="0" algn="ctr">
              <a:lnSpc>
                <a:spcPct val="170000"/>
              </a:lnSpc>
              <a:buNone/>
            </a:pPr>
            <a:r>
              <a:rPr lang="el-GR" sz="1200" dirty="0"/>
              <a:t>και τώρα ν’ </a:t>
            </a:r>
            <a:r>
              <a:rPr lang="el-GR" sz="1200" dirty="0" err="1"/>
              <a:t>απαντήσωμε</a:t>
            </a:r>
            <a:r>
              <a:rPr lang="el-GR" sz="1200" dirty="0"/>
              <a:t> τον </a:t>
            </a:r>
            <a:r>
              <a:rPr lang="el-GR" sz="1200" dirty="0" err="1"/>
              <a:t>φλογερόν</a:t>
            </a:r>
            <a:r>
              <a:rPr lang="el-GR" sz="1200" dirty="0"/>
              <a:t> αγώνα.</a:t>
            </a:r>
          </a:p>
          <a:p>
            <a:pPr marL="0" indent="0" algn="ctr">
              <a:lnSpc>
                <a:spcPct val="170000"/>
              </a:lnSpc>
              <a:buNone/>
            </a:pPr>
            <a:r>
              <a:rPr lang="el-GR" sz="1200" dirty="0"/>
              <a:t>Ώστε να </a:t>
            </a:r>
            <a:r>
              <a:rPr lang="el-GR" sz="1200" dirty="0" err="1"/>
              <a:t>ειπεί</a:t>
            </a:r>
            <a:r>
              <a:rPr lang="el-GR" sz="1200" dirty="0"/>
              <a:t> τούτο κανείς των θωρηκτών </a:t>
            </a:r>
            <a:r>
              <a:rPr lang="el-GR" sz="1200" dirty="0" err="1"/>
              <a:t>Λυκίων</a:t>
            </a:r>
            <a:r>
              <a:rPr lang="el-GR" sz="1200" dirty="0"/>
              <a:t>:</a:t>
            </a:r>
          </a:p>
          <a:p>
            <a:pPr marL="0" indent="0">
              <a:lnSpc>
                <a:spcPct val="170000"/>
              </a:lnSpc>
              <a:buNone/>
            </a:pPr>
            <a:endParaRPr lang="el-GR" sz="1000" dirty="0"/>
          </a:p>
          <a:p>
            <a:pPr marL="0" indent="0">
              <a:lnSpc>
                <a:spcPct val="170000"/>
              </a:lnSpc>
              <a:buNone/>
            </a:pPr>
            <a:endParaRPr lang="el-GR" sz="1000" dirty="0"/>
          </a:p>
        </p:txBody>
      </p:sp>
      <p:sp>
        <p:nvSpPr>
          <p:cNvPr id="7" name="Θέση περιεχομένου 6">
            <a:extLst>
              <a:ext uri="{FF2B5EF4-FFF2-40B4-BE49-F238E27FC236}">
                <a16:creationId xmlns:a16="http://schemas.microsoft.com/office/drawing/2014/main" xmlns="" id="{38097315-5552-43A6-91B5-0A8B675250D2}"/>
              </a:ext>
            </a:extLst>
          </p:cNvPr>
          <p:cNvSpPr>
            <a:spLocks noGrp="1"/>
          </p:cNvSpPr>
          <p:nvPr>
            <p:ph sz="half" idx="2"/>
          </p:nvPr>
        </p:nvSpPr>
        <p:spPr>
          <a:xfrm>
            <a:off x="6246812" y="1828801"/>
            <a:ext cx="5104184" cy="4343400"/>
          </a:xfrm>
        </p:spPr>
        <p:txBody>
          <a:bodyPr>
            <a:noAutofit/>
          </a:bodyPr>
          <a:lstStyle/>
          <a:p>
            <a:pPr marL="0" indent="0" algn="ctr">
              <a:lnSpc>
                <a:spcPct val="170000"/>
              </a:lnSpc>
              <a:buNone/>
            </a:pPr>
            <a:r>
              <a:rPr lang="el-GR" sz="1000" dirty="0"/>
              <a:t>«Όχι, καθόλου αδόξαστοι δεν είναι οι βασιλείς μας,</a:t>
            </a:r>
          </a:p>
          <a:p>
            <a:pPr marL="0" indent="0" algn="ctr">
              <a:lnSpc>
                <a:spcPct val="170000"/>
              </a:lnSpc>
              <a:buNone/>
            </a:pPr>
            <a:r>
              <a:rPr lang="el-GR" sz="1000" dirty="0"/>
              <a:t>που την </a:t>
            </a:r>
            <a:r>
              <a:rPr lang="el-GR" sz="1000" dirty="0" err="1"/>
              <a:t>Λυκίαν</a:t>
            </a:r>
            <a:r>
              <a:rPr lang="el-GR" sz="1000" dirty="0"/>
              <a:t> κυβερνούν. Κι εάν ερίφια τρώγουν</a:t>
            </a:r>
          </a:p>
          <a:p>
            <a:pPr marL="0" indent="0" algn="ctr">
              <a:lnSpc>
                <a:spcPct val="170000"/>
              </a:lnSpc>
              <a:buNone/>
            </a:pPr>
            <a:r>
              <a:rPr lang="el-GR" sz="1000" dirty="0"/>
              <a:t>και πίνουν διαλεκτό κρασί, τους βλέπουμε να λάμπουν</a:t>
            </a:r>
          </a:p>
          <a:p>
            <a:pPr marL="0" indent="0" algn="ctr">
              <a:lnSpc>
                <a:spcPct val="170000"/>
              </a:lnSpc>
              <a:buNone/>
            </a:pPr>
            <a:r>
              <a:rPr lang="el-GR" sz="1000" dirty="0"/>
              <a:t>εις την </a:t>
            </a:r>
            <a:r>
              <a:rPr lang="el-GR" sz="1000" dirty="0" err="1"/>
              <a:t>ανδρείαν</a:t>
            </a:r>
            <a:r>
              <a:rPr lang="el-GR" sz="1000" dirty="0"/>
              <a:t>, πρόμαχοι στα πλήθη των </a:t>
            </a:r>
            <a:r>
              <a:rPr lang="el-GR" sz="1000" dirty="0" err="1"/>
              <a:t>Λυκίων</a:t>
            </a:r>
            <a:r>
              <a:rPr lang="el-GR" sz="1000" dirty="0"/>
              <a:t>.</a:t>
            </a:r>
          </a:p>
          <a:p>
            <a:pPr marL="0" indent="0" algn="ctr">
              <a:lnSpc>
                <a:spcPct val="170000"/>
              </a:lnSpc>
              <a:buNone/>
            </a:pPr>
            <a:r>
              <a:rPr lang="el-GR" sz="1000" dirty="0"/>
              <a:t>Αν, ακριβέ μου, φεύγοντας απ’ τον αγώνα τούτον</a:t>
            </a:r>
          </a:p>
          <a:p>
            <a:pPr marL="0" indent="0" algn="ctr">
              <a:lnSpc>
                <a:spcPct val="170000"/>
              </a:lnSpc>
              <a:buNone/>
            </a:pPr>
            <a:r>
              <a:rPr lang="el-GR" sz="1000" dirty="0"/>
              <a:t>αθάνατοι θα </a:t>
            </a:r>
            <a:r>
              <a:rPr lang="el-GR" sz="1000" dirty="0" err="1"/>
              <a:t>εμέναμε</a:t>
            </a:r>
            <a:r>
              <a:rPr lang="el-GR" sz="1000" dirty="0"/>
              <a:t> και αγέραστοι κατόπιν,</a:t>
            </a:r>
          </a:p>
          <a:p>
            <a:pPr marL="0" indent="0" algn="ctr">
              <a:lnSpc>
                <a:spcPct val="170000"/>
              </a:lnSpc>
              <a:buNone/>
            </a:pPr>
            <a:r>
              <a:rPr lang="el-GR" sz="1000" dirty="0"/>
              <a:t>τότε </a:t>
            </a:r>
            <a:r>
              <a:rPr lang="el-GR" sz="1000" dirty="0" err="1"/>
              <a:t>ούδ</a:t>
            </a:r>
            <a:r>
              <a:rPr lang="el-GR" sz="1000" dirty="0"/>
              <a:t>’ εγώ θα έβγαινα να προμαχώ και σένα</a:t>
            </a:r>
          </a:p>
          <a:p>
            <a:pPr marL="0" indent="0" algn="ctr">
              <a:lnSpc>
                <a:spcPct val="170000"/>
              </a:lnSpc>
              <a:buNone/>
            </a:pPr>
            <a:r>
              <a:rPr lang="el-GR" sz="1000" dirty="0"/>
              <a:t>δεν θα’ </a:t>
            </a:r>
            <a:r>
              <a:rPr lang="el-GR" sz="1000" dirty="0" err="1"/>
              <a:t>στελνα</a:t>
            </a:r>
            <a:r>
              <a:rPr lang="el-GR" sz="1000" dirty="0"/>
              <a:t> στον </a:t>
            </a:r>
            <a:r>
              <a:rPr lang="el-GR" sz="1000" dirty="0" err="1"/>
              <a:t>πόλεμον</a:t>
            </a:r>
            <a:r>
              <a:rPr lang="el-GR" sz="1000" dirty="0"/>
              <a:t>, όπου δοξάζονται άνδρες.</a:t>
            </a:r>
          </a:p>
          <a:p>
            <a:pPr marL="0" indent="0" algn="ctr">
              <a:lnSpc>
                <a:spcPct val="170000"/>
              </a:lnSpc>
              <a:buNone/>
            </a:pPr>
            <a:r>
              <a:rPr lang="el-GR" sz="1000" dirty="0"/>
              <a:t>Αλλ’ αφού είναι οι θάνατοι πολλοί και να τους φύγει</a:t>
            </a:r>
          </a:p>
          <a:p>
            <a:pPr marL="0" indent="0" algn="ctr">
              <a:lnSpc>
                <a:spcPct val="170000"/>
              </a:lnSpc>
              <a:buNone/>
            </a:pPr>
            <a:r>
              <a:rPr lang="el-GR" sz="1000" dirty="0"/>
              <a:t>κανείς δεν δύναται θνητός, ας πάμε και στην </a:t>
            </a:r>
            <a:r>
              <a:rPr lang="el-GR" sz="1000" dirty="0" err="1"/>
              <a:t>μάχην</a:t>
            </a:r>
            <a:endParaRPr lang="el-GR" sz="1000" dirty="0"/>
          </a:p>
          <a:p>
            <a:pPr marL="0" indent="0" algn="ctr">
              <a:lnSpc>
                <a:spcPct val="170000"/>
              </a:lnSpc>
              <a:buNone/>
            </a:pPr>
            <a:r>
              <a:rPr lang="el-GR" sz="1000" dirty="0"/>
              <a:t>άλλοι μ’ εμάς θα καυχηθούν ή εμείς θα καυχηθούμε.».</a:t>
            </a:r>
          </a:p>
          <a:p>
            <a:endParaRPr lang="el-GR" sz="700" dirty="0"/>
          </a:p>
        </p:txBody>
      </p:sp>
    </p:spTree>
    <p:extLst>
      <p:ext uri="{BB962C8B-B14F-4D97-AF65-F5344CB8AC3E}">
        <p14:creationId xmlns:p14="http://schemas.microsoft.com/office/powerpoint/2010/main" val="3594405615"/>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3963218-6449-4F1B-A40C-84077D7571C6}"/>
              </a:ext>
            </a:extLst>
          </p:cNvPr>
          <p:cNvSpPr>
            <a:spLocks noGrp="1"/>
          </p:cNvSpPr>
          <p:nvPr>
            <p:ph type="title"/>
          </p:nvPr>
        </p:nvSpPr>
        <p:spPr/>
        <p:txBody>
          <a:bodyPr/>
          <a:lstStyle/>
          <a:p>
            <a:pPr algn="ctr"/>
            <a:r>
              <a:rPr lang="el-GR" dirty="0">
                <a:solidFill>
                  <a:schemeClr val="bg2"/>
                </a:solidFill>
              </a:rPr>
              <a:t>Μίμνερμος</a:t>
            </a:r>
          </a:p>
        </p:txBody>
      </p:sp>
      <p:sp>
        <p:nvSpPr>
          <p:cNvPr id="3" name="Θέση περιεχομένου 2">
            <a:extLst>
              <a:ext uri="{FF2B5EF4-FFF2-40B4-BE49-F238E27FC236}">
                <a16:creationId xmlns:a16="http://schemas.microsoft.com/office/drawing/2014/main" xmlns="" id="{26D1F86F-A9AC-499F-ABFE-492019E6FE62}"/>
              </a:ext>
            </a:extLst>
          </p:cNvPr>
          <p:cNvSpPr>
            <a:spLocks noGrp="1"/>
          </p:cNvSpPr>
          <p:nvPr>
            <p:ph idx="1"/>
          </p:nvPr>
        </p:nvSpPr>
        <p:spPr>
          <a:xfrm>
            <a:off x="1293814" y="1828800"/>
            <a:ext cx="9601200" cy="4648200"/>
          </a:xfrm>
        </p:spPr>
        <p:txBody>
          <a:bodyPr>
            <a:normAutofit fontScale="85000" lnSpcReduction="20000"/>
          </a:bodyPr>
          <a:lstStyle/>
          <a:p>
            <a:pPr marL="457200" indent="-457200" algn="just">
              <a:lnSpc>
                <a:spcPct val="150000"/>
              </a:lnSpc>
              <a:buFont typeface="+mj-lt"/>
              <a:buAutoNum type="arabicPeriod" startAt="3"/>
            </a:pPr>
            <a:r>
              <a:rPr lang="el-GR" dirty="0"/>
              <a:t>Οδύσσεια, δ, 237: </a:t>
            </a:r>
          </a:p>
          <a:p>
            <a:pPr marL="0" indent="0" algn="ctr">
              <a:lnSpc>
                <a:spcPct val="150000"/>
              </a:lnSpc>
              <a:buNone/>
            </a:pPr>
            <a:r>
              <a:rPr lang="el-GR" dirty="0" err="1">
                <a:highlight>
                  <a:srgbClr val="008080"/>
                </a:highlight>
              </a:rPr>
              <a:t>Ζεὺς</a:t>
            </a:r>
            <a:r>
              <a:rPr lang="el-GR" dirty="0">
                <a:highlight>
                  <a:srgbClr val="008080"/>
                </a:highlight>
              </a:rPr>
              <a:t> </a:t>
            </a:r>
            <a:r>
              <a:rPr lang="el-GR" dirty="0" err="1">
                <a:highlight>
                  <a:srgbClr val="008080"/>
                </a:highlight>
              </a:rPr>
              <a:t>ἀγαθόν</a:t>
            </a:r>
            <a:r>
              <a:rPr lang="el-GR" dirty="0">
                <a:highlight>
                  <a:srgbClr val="008080"/>
                </a:highlight>
              </a:rPr>
              <a:t> τε κακόν τε </a:t>
            </a:r>
            <a:r>
              <a:rPr lang="el-GR" dirty="0" err="1">
                <a:highlight>
                  <a:srgbClr val="008080"/>
                </a:highlight>
              </a:rPr>
              <a:t>διδοῖ</a:t>
            </a:r>
            <a:r>
              <a:rPr lang="el-GR" dirty="0">
                <a:highlight>
                  <a:srgbClr val="008080"/>
                </a:highlight>
              </a:rPr>
              <a:t>: δύναται </a:t>
            </a:r>
            <a:r>
              <a:rPr lang="el-GR" dirty="0" err="1">
                <a:highlight>
                  <a:srgbClr val="008080"/>
                </a:highlight>
              </a:rPr>
              <a:t>γὰρ</a:t>
            </a:r>
            <a:r>
              <a:rPr lang="el-GR" dirty="0">
                <a:highlight>
                  <a:srgbClr val="008080"/>
                </a:highlight>
              </a:rPr>
              <a:t> </a:t>
            </a:r>
            <a:r>
              <a:rPr lang="el-GR" dirty="0" err="1">
                <a:highlight>
                  <a:srgbClr val="008080"/>
                </a:highlight>
              </a:rPr>
              <a:t>ἅπαντα</a:t>
            </a:r>
            <a:endParaRPr lang="el-GR" dirty="0">
              <a:highlight>
                <a:srgbClr val="008080"/>
              </a:highlight>
            </a:endParaRPr>
          </a:p>
          <a:p>
            <a:pPr algn="just">
              <a:lnSpc>
                <a:spcPct val="150000"/>
              </a:lnSpc>
              <a:buFont typeface="Wingdings" panose="05000000000000000000" pitchFamily="2" charset="2"/>
              <a:buChar char="à"/>
            </a:pPr>
            <a:r>
              <a:rPr lang="el-GR" dirty="0">
                <a:sym typeface="Wingdings" panose="05000000000000000000" pitchFamily="2" charset="2"/>
              </a:rPr>
              <a:t>Ο Δίας δίνει το καλό και κακό.</a:t>
            </a:r>
          </a:p>
          <a:p>
            <a:pPr algn="just">
              <a:lnSpc>
                <a:spcPct val="150000"/>
              </a:lnSpc>
            </a:pPr>
            <a:r>
              <a:rPr lang="el-GR" dirty="0">
                <a:sym typeface="Wingdings" panose="05000000000000000000" pitchFamily="2" charset="2"/>
              </a:rPr>
              <a:t>Η αναφορά σε πολλαπλά χωρία δημιουργεί προβλήματα, καθώς δεν γνωρίζουμε ποιο κείμενο είχε στη διάθεσή του ο Μίμνερμος, πού το βρήκε, αλλά και τον τρόπο με τον οποίο το κοινό παρακολουθεί αυτές τις διαφορετικές αναφορές στα διάφορα ομηρικά αποσπάσματα.</a:t>
            </a:r>
          </a:p>
          <a:p>
            <a:pPr algn="just">
              <a:lnSpc>
                <a:spcPct val="150000"/>
              </a:lnSpc>
            </a:pPr>
            <a:r>
              <a:rPr lang="el-GR" dirty="0">
                <a:sym typeface="Wingdings" panose="05000000000000000000" pitchFamily="2" charset="2"/>
              </a:rPr>
              <a:t>Πιθανώς, υπάρχουν διάφορες σκέψεις οι οποίες βρίσκονται διάσπαρτες στην πρώιμη ελληνική ποίηση.</a:t>
            </a:r>
          </a:p>
        </p:txBody>
      </p:sp>
    </p:spTree>
    <p:extLst>
      <p:ext uri="{BB962C8B-B14F-4D97-AF65-F5344CB8AC3E}">
        <p14:creationId xmlns:p14="http://schemas.microsoft.com/office/powerpoint/2010/main" val="1214228466"/>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B4D9F24-681A-43B5-A020-C6B411C9074A}"/>
              </a:ext>
            </a:extLst>
          </p:cNvPr>
          <p:cNvSpPr>
            <a:spLocks noGrp="1"/>
          </p:cNvSpPr>
          <p:nvPr>
            <p:ph type="title"/>
          </p:nvPr>
        </p:nvSpPr>
        <p:spPr/>
        <p:txBody>
          <a:bodyPr/>
          <a:lstStyle/>
          <a:p>
            <a:pPr algn="ctr"/>
            <a:r>
              <a:rPr lang="el-GR" dirty="0">
                <a:solidFill>
                  <a:schemeClr val="bg2"/>
                </a:solidFill>
              </a:rPr>
              <a:t>2</a:t>
            </a:r>
            <a:r>
              <a:rPr lang="el-GR" baseline="30000" dirty="0">
                <a:solidFill>
                  <a:schemeClr val="bg2"/>
                </a:solidFill>
              </a:rPr>
              <a:t>ο</a:t>
            </a:r>
            <a:r>
              <a:rPr lang="el-GR" dirty="0">
                <a:solidFill>
                  <a:schemeClr val="bg2"/>
                </a:solidFill>
              </a:rPr>
              <a:t> πρόβλημα</a:t>
            </a:r>
          </a:p>
        </p:txBody>
      </p:sp>
      <p:sp>
        <p:nvSpPr>
          <p:cNvPr id="3" name="Θέση περιεχομένου 2">
            <a:extLst>
              <a:ext uri="{FF2B5EF4-FFF2-40B4-BE49-F238E27FC236}">
                <a16:creationId xmlns:a16="http://schemas.microsoft.com/office/drawing/2014/main" xmlns="" id="{038123C3-406E-4B46-8432-68207DD93D01}"/>
              </a:ext>
            </a:extLst>
          </p:cNvPr>
          <p:cNvSpPr>
            <a:spLocks noGrp="1"/>
          </p:cNvSpPr>
          <p:nvPr>
            <p:ph idx="1"/>
          </p:nvPr>
        </p:nvSpPr>
        <p:spPr/>
        <p:txBody>
          <a:bodyPr>
            <a:normAutofit fontScale="85000" lnSpcReduction="20000"/>
          </a:bodyPr>
          <a:lstStyle/>
          <a:p>
            <a:pPr algn="just">
              <a:lnSpc>
                <a:spcPct val="150000"/>
              </a:lnSpc>
            </a:pPr>
            <a:r>
              <a:rPr lang="el-GR" dirty="0"/>
              <a:t>Ένα δεύτερο πρόβλημα που εντοπίζεται είναι οι πολυάριθμες και ποικίλες αναφορές ανάμεσα στα φύλλα και την ανθρωπότητα στο σύνολο των ομηρικών ποιημάτων.</a:t>
            </a:r>
          </a:p>
          <a:p>
            <a:pPr algn="just">
              <a:lnSpc>
                <a:spcPct val="150000"/>
              </a:lnSpc>
            </a:pPr>
            <a:r>
              <a:rPr lang="el-GR" dirty="0"/>
              <a:t>Παραδείγματα: </a:t>
            </a:r>
          </a:p>
          <a:p>
            <a:pPr marL="457200" indent="-457200" algn="just">
              <a:lnSpc>
                <a:spcPct val="150000"/>
              </a:lnSpc>
              <a:buFont typeface="+mj-lt"/>
              <a:buAutoNum type="arabicPeriod"/>
            </a:pPr>
            <a:r>
              <a:rPr lang="el-GR" dirty="0"/>
              <a:t>Ο Απόλλωνας συγκρίνει τους ανθρώπους με τα φύλλα στην </a:t>
            </a:r>
            <a:r>
              <a:rPr lang="el-GR" i="1" dirty="0" err="1"/>
              <a:t>Ιλιάδα</a:t>
            </a:r>
            <a:r>
              <a:rPr lang="el-GR" dirty="0"/>
              <a:t>, Φ, 464-466: </a:t>
            </a:r>
          </a:p>
          <a:p>
            <a:pPr marL="0" indent="0" algn="ctr">
              <a:buNone/>
            </a:pPr>
            <a:r>
              <a:rPr lang="el-GR" dirty="0" err="1">
                <a:latin typeface="Palatino Linotype" panose="02040502050505030304" pitchFamily="18" charset="0"/>
              </a:rPr>
              <a:t>δειλῶν</a:t>
            </a:r>
            <a:r>
              <a:rPr lang="el-GR" dirty="0">
                <a:latin typeface="Palatino Linotype" panose="02040502050505030304" pitchFamily="18" charset="0"/>
              </a:rPr>
              <a:t>, </a:t>
            </a:r>
            <a:r>
              <a:rPr lang="el-GR" dirty="0" err="1">
                <a:latin typeface="Palatino Linotype" panose="02040502050505030304" pitchFamily="18" charset="0"/>
              </a:rPr>
              <a:t>οἳ</a:t>
            </a:r>
            <a:r>
              <a:rPr lang="el-GR" dirty="0">
                <a:latin typeface="Palatino Linotype" panose="02040502050505030304" pitchFamily="18" charset="0"/>
              </a:rPr>
              <a:t> </a:t>
            </a:r>
            <a:r>
              <a:rPr lang="el-GR" dirty="0" err="1">
                <a:latin typeface="Palatino Linotype" panose="02040502050505030304" pitchFamily="18" charset="0"/>
              </a:rPr>
              <a:t>φύλλοισιν</a:t>
            </a:r>
            <a:r>
              <a:rPr lang="el-GR" dirty="0">
                <a:latin typeface="Palatino Linotype" panose="02040502050505030304" pitchFamily="18" charset="0"/>
              </a:rPr>
              <a:t> </a:t>
            </a:r>
            <a:r>
              <a:rPr lang="el-GR" dirty="0" err="1">
                <a:latin typeface="Palatino Linotype" panose="02040502050505030304" pitchFamily="18" charset="0"/>
              </a:rPr>
              <a:t>ἐοικότες</a:t>
            </a:r>
            <a:r>
              <a:rPr lang="el-GR" dirty="0">
                <a:latin typeface="Palatino Linotype" panose="02040502050505030304" pitchFamily="18" charset="0"/>
              </a:rPr>
              <a:t> </a:t>
            </a:r>
            <a:r>
              <a:rPr lang="el-GR" dirty="0" err="1">
                <a:latin typeface="Palatino Linotype" panose="02040502050505030304" pitchFamily="18" charset="0"/>
              </a:rPr>
              <a:t>ἄλλοτε</a:t>
            </a:r>
            <a:r>
              <a:rPr lang="el-GR" dirty="0">
                <a:latin typeface="Palatino Linotype" panose="02040502050505030304" pitchFamily="18" charset="0"/>
              </a:rPr>
              <a:t> </a:t>
            </a:r>
            <a:r>
              <a:rPr lang="el-GR" dirty="0" err="1">
                <a:latin typeface="Palatino Linotype" panose="02040502050505030304" pitchFamily="18" charset="0"/>
              </a:rPr>
              <a:t>μέν</a:t>
            </a:r>
            <a:r>
              <a:rPr lang="el-GR" dirty="0">
                <a:latin typeface="Palatino Linotype" panose="02040502050505030304" pitchFamily="18" charset="0"/>
              </a:rPr>
              <a:t> τε</a:t>
            </a:r>
          </a:p>
          <a:p>
            <a:pPr marL="0" indent="0" algn="ctr">
              <a:buNone/>
            </a:pPr>
            <a:r>
              <a:rPr lang="el-GR" dirty="0" err="1">
                <a:latin typeface="Palatino Linotype" panose="02040502050505030304" pitchFamily="18" charset="0"/>
              </a:rPr>
              <a:t>ζαφλεγέες</a:t>
            </a:r>
            <a:r>
              <a:rPr lang="el-GR" dirty="0">
                <a:latin typeface="Palatino Linotype" panose="02040502050505030304" pitchFamily="18" charset="0"/>
              </a:rPr>
              <a:t> </a:t>
            </a:r>
            <a:r>
              <a:rPr lang="el-GR" dirty="0" err="1">
                <a:latin typeface="Palatino Linotype" panose="02040502050505030304" pitchFamily="18" charset="0"/>
              </a:rPr>
              <a:t>τελέθουσιν</a:t>
            </a:r>
            <a:r>
              <a:rPr lang="el-GR" dirty="0">
                <a:latin typeface="Palatino Linotype" panose="02040502050505030304" pitchFamily="18" charset="0"/>
              </a:rPr>
              <a:t> </a:t>
            </a:r>
            <a:r>
              <a:rPr lang="el-GR" dirty="0" err="1">
                <a:latin typeface="Palatino Linotype" panose="02040502050505030304" pitchFamily="18" charset="0"/>
              </a:rPr>
              <a:t>ἀρούρης</a:t>
            </a:r>
            <a:r>
              <a:rPr lang="el-GR" dirty="0">
                <a:latin typeface="Palatino Linotype" panose="02040502050505030304" pitchFamily="18" charset="0"/>
              </a:rPr>
              <a:t> </a:t>
            </a:r>
            <a:r>
              <a:rPr lang="el-GR" dirty="0" err="1">
                <a:latin typeface="Palatino Linotype" panose="02040502050505030304" pitchFamily="18" charset="0"/>
              </a:rPr>
              <a:t>καρπὸν</a:t>
            </a:r>
            <a:r>
              <a:rPr lang="el-GR" dirty="0">
                <a:latin typeface="Palatino Linotype" panose="02040502050505030304" pitchFamily="18" charset="0"/>
              </a:rPr>
              <a:t> </a:t>
            </a:r>
            <a:r>
              <a:rPr lang="el-GR" dirty="0" err="1">
                <a:latin typeface="Palatino Linotype" panose="02040502050505030304" pitchFamily="18" charset="0"/>
              </a:rPr>
              <a:t>ἔδοντες</a:t>
            </a:r>
            <a:r>
              <a:rPr lang="el-GR" dirty="0">
                <a:latin typeface="Palatino Linotype" panose="02040502050505030304" pitchFamily="18" charset="0"/>
              </a:rPr>
              <a:t>, </a:t>
            </a:r>
          </a:p>
          <a:p>
            <a:pPr marL="0" indent="0" algn="ctr">
              <a:buNone/>
            </a:pPr>
            <a:r>
              <a:rPr lang="el-GR" dirty="0" err="1">
                <a:latin typeface="Palatino Linotype" panose="02040502050505030304" pitchFamily="18" charset="0"/>
              </a:rPr>
              <a:t>ἄλλοτε</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φθινύθουσιν</a:t>
            </a:r>
            <a:r>
              <a:rPr lang="el-GR" dirty="0">
                <a:latin typeface="Palatino Linotype" panose="02040502050505030304" pitchFamily="18" charset="0"/>
              </a:rPr>
              <a:t> </a:t>
            </a:r>
            <a:r>
              <a:rPr lang="el-GR" dirty="0" err="1">
                <a:latin typeface="Palatino Linotype" panose="02040502050505030304" pitchFamily="18" charset="0"/>
              </a:rPr>
              <a:t>ἀκήριοι</a:t>
            </a:r>
            <a:r>
              <a:rPr lang="el-GR" dirty="0">
                <a:latin typeface="Palatino Linotype" panose="02040502050505030304" pitchFamily="18" charset="0"/>
              </a:rPr>
              <a:t>. </a:t>
            </a:r>
            <a:r>
              <a:rPr lang="el-GR" dirty="0" err="1">
                <a:latin typeface="Palatino Linotype" panose="02040502050505030304" pitchFamily="18" charset="0"/>
              </a:rPr>
              <a:t>ἀλλὰ</a:t>
            </a:r>
            <a:r>
              <a:rPr lang="el-GR" dirty="0">
                <a:latin typeface="Palatino Linotype" panose="02040502050505030304" pitchFamily="18" charset="0"/>
              </a:rPr>
              <a:t> </a:t>
            </a:r>
            <a:r>
              <a:rPr lang="el-GR" dirty="0" err="1">
                <a:latin typeface="Palatino Linotype" panose="02040502050505030304" pitchFamily="18" charset="0"/>
              </a:rPr>
              <a:t>τάχιστα</a:t>
            </a:r>
            <a:endParaRPr lang="el-GR" dirty="0">
              <a:latin typeface="Palatino Linotype" panose="02040502050505030304" pitchFamily="18" charset="0"/>
            </a:endParaRPr>
          </a:p>
          <a:p>
            <a:pPr marL="0" indent="0" algn="just">
              <a:lnSpc>
                <a:spcPct val="150000"/>
              </a:lnSpc>
              <a:buNone/>
            </a:pPr>
            <a:endParaRPr lang="el-GR" dirty="0">
              <a:latin typeface="Palatino Linotype" panose="02040502050505030304" pitchFamily="18" charset="0"/>
            </a:endParaRPr>
          </a:p>
          <a:p>
            <a:pPr algn="just">
              <a:lnSpc>
                <a:spcPct val="150000"/>
              </a:lnSpc>
            </a:pPr>
            <a:endParaRPr lang="el-GR" dirty="0"/>
          </a:p>
        </p:txBody>
      </p:sp>
    </p:spTree>
    <p:extLst>
      <p:ext uri="{BB962C8B-B14F-4D97-AF65-F5344CB8AC3E}">
        <p14:creationId xmlns:p14="http://schemas.microsoft.com/office/powerpoint/2010/main" val="1093867265"/>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7690865-CC5B-41E2-9708-E836310AB41A}"/>
              </a:ext>
            </a:extLst>
          </p:cNvPr>
          <p:cNvSpPr>
            <a:spLocks noGrp="1"/>
          </p:cNvSpPr>
          <p:nvPr>
            <p:ph type="title"/>
          </p:nvPr>
        </p:nvSpPr>
        <p:spPr/>
        <p:txBody>
          <a:bodyPr/>
          <a:lstStyle/>
          <a:p>
            <a:pPr algn="ctr"/>
            <a:r>
              <a:rPr lang="el-GR" dirty="0">
                <a:solidFill>
                  <a:schemeClr val="bg2"/>
                </a:solidFill>
              </a:rPr>
              <a:t>Μετάφραση</a:t>
            </a:r>
          </a:p>
        </p:txBody>
      </p:sp>
      <p:sp>
        <p:nvSpPr>
          <p:cNvPr id="3" name="Θέση περιεχομένου 2">
            <a:extLst>
              <a:ext uri="{FF2B5EF4-FFF2-40B4-BE49-F238E27FC236}">
                <a16:creationId xmlns:a16="http://schemas.microsoft.com/office/drawing/2014/main" xmlns="" id="{1D4BE14B-A468-4861-8957-B816BA9451AF}"/>
              </a:ext>
            </a:extLst>
          </p:cNvPr>
          <p:cNvSpPr>
            <a:spLocks noGrp="1"/>
          </p:cNvSpPr>
          <p:nvPr>
            <p:ph idx="1"/>
          </p:nvPr>
        </p:nvSpPr>
        <p:spPr/>
        <p:txBody>
          <a:bodyPr/>
          <a:lstStyle/>
          <a:p>
            <a:pPr marL="0" indent="0" algn="ctr">
              <a:buNone/>
            </a:pPr>
            <a:r>
              <a:rPr lang="el-GR" dirty="0"/>
              <a:t>Που ωσάν τα φύλλα πρόσκαιροι πότε φωτιά γεμάτοι</a:t>
            </a:r>
          </a:p>
          <a:p>
            <a:pPr marL="0" indent="0" algn="ctr">
              <a:buNone/>
            </a:pPr>
            <a:r>
              <a:rPr lang="el-GR" dirty="0"/>
              <a:t>χαίρονται τους καρπούς της γης, και πότε να μαραίνουν</a:t>
            </a:r>
          </a:p>
          <a:p>
            <a:pPr marL="0" indent="0" algn="ctr">
              <a:buNone/>
            </a:pPr>
            <a:r>
              <a:rPr lang="el-GR" dirty="0"/>
              <a:t>τους βλέπεις ώσπου σβήνονται. Κι εμείς από την </a:t>
            </a:r>
            <a:r>
              <a:rPr lang="el-GR" dirty="0" err="1"/>
              <a:t>μάχην</a:t>
            </a:r>
            <a:r>
              <a:rPr lang="el-GR" dirty="0"/>
              <a:t>.</a:t>
            </a:r>
          </a:p>
          <a:p>
            <a:pPr marL="0" indent="0" algn="ctr">
              <a:buNone/>
            </a:pPr>
            <a:endParaRPr lang="el-GR" dirty="0"/>
          </a:p>
        </p:txBody>
      </p:sp>
    </p:spTree>
    <p:extLst>
      <p:ext uri="{BB962C8B-B14F-4D97-AF65-F5344CB8AC3E}">
        <p14:creationId xmlns:p14="http://schemas.microsoft.com/office/powerpoint/2010/main" val="3010934681"/>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B883FFF-975E-4E56-B384-41DF0405169E}"/>
              </a:ext>
            </a:extLst>
          </p:cNvPr>
          <p:cNvSpPr>
            <a:spLocks noGrp="1"/>
          </p:cNvSpPr>
          <p:nvPr>
            <p:ph type="title"/>
          </p:nvPr>
        </p:nvSpPr>
        <p:spPr/>
        <p:txBody>
          <a:bodyPr/>
          <a:lstStyle/>
          <a:p>
            <a:pPr algn="ctr"/>
            <a:r>
              <a:rPr lang="el-GR" dirty="0">
                <a:solidFill>
                  <a:schemeClr val="bg2"/>
                </a:solidFill>
              </a:rPr>
              <a:t>2</a:t>
            </a:r>
            <a:r>
              <a:rPr lang="el-GR" baseline="30000" dirty="0">
                <a:solidFill>
                  <a:schemeClr val="bg2"/>
                </a:solidFill>
              </a:rPr>
              <a:t>ο</a:t>
            </a:r>
            <a:r>
              <a:rPr lang="el-GR" dirty="0">
                <a:solidFill>
                  <a:schemeClr val="bg2"/>
                </a:solidFill>
              </a:rPr>
              <a:t> πρόβλημα</a:t>
            </a:r>
            <a:endParaRPr lang="el-GR" dirty="0"/>
          </a:p>
        </p:txBody>
      </p:sp>
      <p:sp>
        <p:nvSpPr>
          <p:cNvPr id="3" name="Θέση περιεχομένου 2">
            <a:extLst>
              <a:ext uri="{FF2B5EF4-FFF2-40B4-BE49-F238E27FC236}">
                <a16:creationId xmlns:a16="http://schemas.microsoft.com/office/drawing/2014/main" xmlns="" id="{1CCFDB8E-126F-4012-977F-0D6191D97A50}"/>
              </a:ext>
            </a:extLst>
          </p:cNvPr>
          <p:cNvSpPr>
            <a:spLocks noGrp="1"/>
          </p:cNvSpPr>
          <p:nvPr>
            <p:ph idx="1"/>
          </p:nvPr>
        </p:nvSpPr>
        <p:spPr>
          <a:xfrm>
            <a:off x="1293814" y="1828800"/>
            <a:ext cx="9601200" cy="4840560"/>
          </a:xfrm>
        </p:spPr>
        <p:txBody>
          <a:bodyPr>
            <a:normAutofit fontScale="70000" lnSpcReduction="20000"/>
          </a:bodyPr>
          <a:lstStyle/>
          <a:p>
            <a:pPr algn="just">
              <a:lnSpc>
                <a:spcPct val="150000"/>
              </a:lnSpc>
            </a:pPr>
            <a:r>
              <a:rPr lang="el-GR" dirty="0"/>
              <a:t>Κάποιοι αντιμετωπίζουν το χωρίο της ραψωδίας Ζ ως πρωτότυπο και το παραπάνω χωρίο ως μεταγενέστερο, το οποίο προήλθε από το πρώτο </a:t>
            </a:r>
            <a:r>
              <a:rPr lang="el-GR" dirty="0">
                <a:sym typeface="Wingdings" panose="05000000000000000000" pitchFamily="2" charset="2"/>
              </a:rPr>
              <a:t> αβέβαιο, μη πειστικό και, πιθανώς, εσφαλμένο. </a:t>
            </a:r>
          </a:p>
          <a:p>
            <a:pPr algn="just">
              <a:lnSpc>
                <a:spcPct val="150000"/>
              </a:lnSpc>
            </a:pPr>
            <a:r>
              <a:rPr lang="el-GR" dirty="0"/>
              <a:t>Οι ομοιότητες μεταξύ Μίμνερμου και </a:t>
            </a:r>
            <a:r>
              <a:rPr lang="el-GR" i="1" dirty="0" err="1"/>
              <a:t>Ιλιάδας</a:t>
            </a:r>
            <a:r>
              <a:rPr lang="el-GR" dirty="0"/>
              <a:t> </a:t>
            </a:r>
            <a:r>
              <a:rPr lang="el-GR" dirty="0">
                <a:sym typeface="Wingdings" panose="05000000000000000000" pitchFamily="2" charset="2"/>
              </a:rPr>
              <a:t> μπορεί να είναι αποτέλεσμα σύμπτωσης αλλά και κοινού λεξιλογίου και λόγου που εμφανίζεται σε αποσπάσματα σχετικά με τα φύλλα. Οι περισσότερες ομοιότητες είναι αποτέλεσμα φυσικής τυπολογίας των εικόνων για τα φύλλα.</a:t>
            </a:r>
          </a:p>
          <a:p>
            <a:pPr algn="just">
              <a:lnSpc>
                <a:spcPct val="150000"/>
              </a:lnSpc>
            </a:pPr>
            <a:r>
              <a:rPr lang="el-GR" dirty="0">
                <a:sym typeface="Wingdings" panose="05000000000000000000" pitchFamily="2" charset="2"/>
              </a:rPr>
              <a:t>Όταν αναφέρονται τα φύλλα συνήθως ακολουθούνται από αναφορά στα δέντρα, την άνθηση, οι εποχές, κ.λπ. </a:t>
            </a:r>
          </a:p>
          <a:p>
            <a:pPr algn="just">
              <a:lnSpc>
                <a:spcPct val="150000"/>
              </a:lnSpc>
            </a:pPr>
            <a:r>
              <a:rPr lang="el-GR" dirty="0">
                <a:sym typeface="Wingdings" panose="05000000000000000000" pitchFamily="2" charset="2"/>
              </a:rPr>
              <a:t>Από τα παραπάνω δεν μπορεί να εξαχθεί με ασφάλεια το συμπέρασμα ότι τα ομηρικά χωρία είναι τα πρωταρχικά και τα υπόλοιπα αποτελούν δευτερεύοντα  δηλαδή, ο Μίμνερμος δεν αποτελεί μια μίμηση του Ομήρου. </a:t>
            </a:r>
          </a:p>
          <a:p>
            <a:pPr algn="just">
              <a:lnSpc>
                <a:spcPct val="150000"/>
              </a:lnSpc>
            </a:pPr>
            <a:endParaRPr lang="el-GR" dirty="0"/>
          </a:p>
        </p:txBody>
      </p:sp>
    </p:spTree>
    <p:extLst>
      <p:ext uri="{BB962C8B-B14F-4D97-AF65-F5344CB8AC3E}">
        <p14:creationId xmlns:p14="http://schemas.microsoft.com/office/powerpoint/2010/main" val="2021030780"/>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D4940F7-6D95-43E0-8AE6-C5859767951A}"/>
              </a:ext>
            </a:extLst>
          </p:cNvPr>
          <p:cNvSpPr>
            <a:spLocks noGrp="1"/>
          </p:cNvSpPr>
          <p:nvPr>
            <p:ph type="title"/>
          </p:nvPr>
        </p:nvSpPr>
        <p:spPr/>
        <p:txBody>
          <a:bodyPr/>
          <a:lstStyle/>
          <a:p>
            <a:pPr algn="ctr"/>
            <a:r>
              <a:rPr lang="el-GR" dirty="0">
                <a:solidFill>
                  <a:schemeClr val="bg2"/>
                </a:solidFill>
              </a:rPr>
              <a:t>Ομηρικά αποσπάσματα</a:t>
            </a:r>
          </a:p>
        </p:txBody>
      </p:sp>
      <p:sp>
        <p:nvSpPr>
          <p:cNvPr id="3" name="Θέση περιεχομένου 2">
            <a:extLst>
              <a:ext uri="{FF2B5EF4-FFF2-40B4-BE49-F238E27FC236}">
                <a16:creationId xmlns:a16="http://schemas.microsoft.com/office/drawing/2014/main" xmlns="" id="{41EF3692-9435-4697-8F2D-7CC150D704B9}"/>
              </a:ext>
            </a:extLst>
          </p:cNvPr>
          <p:cNvSpPr>
            <a:spLocks noGrp="1"/>
          </p:cNvSpPr>
          <p:nvPr>
            <p:ph idx="1"/>
          </p:nvPr>
        </p:nvSpPr>
        <p:spPr/>
        <p:txBody>
          <a:bodyPr>
            <a:normAutofit fontScale="92500" lnSpcReduction="20000"/>
          </a:bodyPr>
          <a:lstStyle/>
          <a:p>
            <a:pPr algn="just">
              <a:lnSpc>
                <a:spcPct val="150000"/>
              </a:lnSpc>
            </a:pPr>
            <a:r>
              <a:rPr lang="en-US" dirty="0">
                <a:solidFill>
                  <a:schemeClr val="accent3"/>
                </a:solidFill>
                <a:latin typeface="Times New Roman" panose="02020603050405020304" pitchFamily="18" charset="0"/>
                <a:cs typeface="Times New Roman" panose="02020603050405020304" pitchFamily="18" charset="0"/>
              </a:rPr>
              <a:t>Griffith</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l-GR" dirty="0">
                <a:cs typeface="Times New Roman" panose="02020603050405020304" pitchFamily="18" charset="0"/>
              </a:rPr>
              <a:t>οι άνθρωποι στην </a:t>
            </a:r>
            <a:r>
              <a:rPr lang="el-GR" i="1" dirty="0" err="1">
                <a:cs typeface="Times New Roman" panose="02020603050405020304" pitchFamily="18" charset="0"/>
              </a:rPr>
              <a:t>Ιλιάδα</a:t>
            </a:r>
            <a:r>
              <a:rPr lang="el-GR" dirty="0">
                <a:cs typeface="Times New Roman" panose="02020603050405020304" pitchFamily="18" charset="0"/>
              </a:rPr>
              <a:t> </a:t>
            </a:r>
            <a:r>
              <a:rPr lang="el-GR" dirty="0">
                <a:cs typeface="Times New Roman" panose="02020603050405020304" pitchFamily="18" charset="0"/>
                <a:sym typeface="Wingdings" panose="05000000000000000000" pitchFamily="2" charset="2"/>
              </a:rPr>
              <a:t> συγκρίνονται με τα φύλλα  αυτή η παρομοίωση είναι συμβατική στον Όμηρο.</a:t>
            </a:r>
          </a:p>
          <a:p>
            <a:pPr algn="just">
              <a:lnSpc>
                <a:spcPct val="150000"/>
              </a:lnSpc>
            </a:pPr>
            <a:r>
              <a:rPr lang="el-GR" dirty="0">
                <a:cs typeface="Times New Roman" panose="02020603050405020304" pitchFamily="18" charset="0"/>
                <a:sym typeface="Wingdings" panose="05000000000000000000" pitchFamily="2" charset="2"/>
              </a:rPr>
              <a:t>Η παρομοίωση αυτή είχε γίνει κοινός τόπος στην προ-ομηρική περίοδο. </a:t>
            </a:r>
          </a:p>
          <a:p>
            <a:pPr algn="just">
              <a:lnSpc>
                <a:spcPct val="150000"/>
              </a:lnSpc>
            </a:pPr>
            <a:r>
              <a:rPr lang="el-GR" dirty="0">
                <a:cs typeface="Times New Roman" panose="02020603050405020304" pitchFamily="18" charset="0"/>
              </a:rPr>
              <a:t>Όταν ο Όμηρος χρησιμοποιεί στο λόγο του Γλαύκου την παραπάνω παρομοίωση </a:t>
            </a:r>
            <a:r>
              <a:rPr lang="el-GR" dirty="0">
                <a:cs typeface="Times New Roman" panose="02020603050405020304" pitchFamily="18" charset="0"/>
                <a:sym typeface="Wingdings" panose="05000000000000000000" pitchFamily="2" charset="2"/>
              </a:rPr>
              <a:t> χρησιμοποιεί φράση γνωμικού χαρακτήρα. </a:t>
            </a:r>
          </a:p>
          <a:p>
            <a:pPr algn="just">
              <a:lnSpc>
                <a:spcPct val="150000"/>
              </a:lnSpc>
            </a:pPr>
            <a:r>
              <a:rPr lang="el-GR" dirty="0">
                <a:cs typeface="Times New Roman" panose="02020603050405020304" pitchFamily="18" charset="0"/>
                <a:sym typeface="Wingdings" panose="05000000000000000000" pitchFamily="2" charset="2"/>
              </a:rPr>
              <a:t>Τα παραπάνω στοιχεία μπορούν να γίνουν κατανοητά αν εξετάσουμε ένα απόσπασμα από το βιβλίο της </a:t>
            </a:r>
            <a:r>
              <a:rPr lang="el-GR" i="1" dirty="0">
                <a:cs typeface="Times New Roman" panose="02020603050405020304" pitchFamily="18" charset="0"/>
                <a:sym typeface="Wingdings" panose="05000000000000000000" pitchFamily="2" charset="2"/>
              </a:rPr>
              <a:t>Παλαιάς Διαθήκης</a:t>
            </a:r>
            <a:r>
              <a:rPr lang="el-GR" dirty="0">
                <a:cs typeface="Times New Roman" panose="02020603050405020304" pitchFamily="18" charset="0"/>
                <a:sym typeface="Wingdings" panose="05000000000000000000" pitchFamily="2" charset="2"/>
              </a:rPr>
              <a:t> </a:t>
            </a:r>
            <a:r>
              <a:rPr lang="el-GR" i="1" dirty="0">
                <a:cs typeface="Times New Roman" panose="02020603050405020304" pitchFamily="18" charset="0"/>
                <a:sym typeface="Wingdings" panose="05000000000000000000" pitchFamily="2" charset="2"/>
              </a:rPr>
              <a:t>Σοφία </a:t>
            </a:r>
            <a:r>
              <a:rPr lang="el-GR" i="1" dirty="0" err="1">
                <a:cs typeface="Times New Roman" panose="02020603050405020304" pitchFamily="18" charset="0"/>
                <a:sym typeface="Wingdings" panose="05000000000000000000" pitchFamily="2" charset="2"/>
              </a:rPr>
              <a:t>Σειράχ</a:t>
            </a:r>
            <a:r>
              <a:rPr lang="el-GR" i="1" dirty="0">
                <a:cs typeface="Times New Roman" panose="02020603050405020304" pitchFamily="18" charset="0"/>
                <a:sym typeface="Wingdings" panose="05000000000000000000" pitchFamily="2" charset="2"/>
              </a:rPr>
              <a:t> </a:t>
            </a:r>
            <a:r>
              <a:rPr lang="el-GR" dirty="0">
                <a:cs typeface="Times New Roman" panose="02020603050405020304" pitchFamily="18" charset="0"/>
                <a:sym typeface="Wingdings" panose="05000000000000000000" pitchFamily="2" charset="2"/>
              </a:rPr>
              <a:t>(190-180 π.Χ.)  γραμμένο από κάποιον Μπεν </a:t>
            </a:r>
            <a:r>
              <a:rPr lang="el-GR" dirty="0" err="1">
                <a:cs typeface="Times New Roman" panose="02020603050405020304" pitchFamily="18" charset="0"/>
                <a:sym typeface="Wingdings" panose="05000000000000000000" pitchFamily="2" charset="2"/>
              </a:rPr>
              <a:t>Σιρά</a:t>
            </a:r>
            <a:r>
              <a:rPr lang="el-GR" dirty="0">
                <a:cs typeface="Times New Roman" panose="02020603050405020304" pitchFamily="18" charset="0"/>
                <a:sym typeface="Wingdings" panose="05000000000000000000" pitchFamily="2" charset="2"/>
              </a:rPr>
              <a:t>. </a:t>
            </a:r>
            <a:endParaRPr lang="el-GR" dirty="0">
              <a:cs typeface="Times New Roman" panose="02020603050405020304" pitchFamily="18" charset="0"/>
            </a:endParaRPr>
          </a:p>
        </p:txBody>
      </p:sp>
    </p:spTree>
    <p:extLst>
      <p:ext uri="{BB962C8B-B14F-4D97-AF65-F5344CB8AC3E}">
        <p14:creationId xmlns:p14="http://schemas.microsoft.com/office/powerpoint/2010/main" val="3100550724"/>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014BCEC-40F3-4EBB-A4D4-67BD3CC7AB6A}"/>
              </a:ext>
            </a:extLst>
          </p:cNvPr>
          <p:cNvSpPr>
            <a:spLocks noGrp="1"/>
          </p:cNvSpPr>
          <p:nvPr>
            <p:ph type="title"/>
          </p:nvPr>
        </p:nvSpPr>
        <p:spPr/>
        <p:txBody>
          <a:bodyPr/>
          <a:lstStyle/>
          <a:p>
            <a:pPr algn="ctr"/>
            <a:r>
              <a:rPr lang="el-GR" i="1" dirty="0">
                <a:solidFill>
                  <a:schemeClr val="bg2"/>
                </a:solidFill>
              </a:rPr>
              <a:t>Παλαιά Διαθήκη</a:t>
            </a:r>
            <a:r>
              <a:rPr lang="el-GR" dirty="0">
                <a:solidFill>
                  <a:schemeClr val="bg2"/>
                </a:solidFill>
              </a:rPr>
              <a:t>,</a:t>
            </a:r>
            <a:r>
              <a:rPr lang="el-GR" i="1" dirty="0">
                <a:solidFill>
                  <a:schemeClr val="bg2"/>
                </a:solidFill>
              </a:rPr>
              <a:t> Σοφία </a:t>
            </a:r>
            <a:r>
              <a:rPr lang="el-GR" i="1" dirty="0" err="1">
                <a:solidFill>
                  <a:schemeClr val="bg2"/>
                </a:solidFill>
              </a:rPr>
              <a:t>Σειράχ</a:t>
            </a:r>
            <a:r>
              <a:rPr lang="el-GR" dirty="0">
                <a:solidFill>
                  <a:schemeClr val="bg2"/>
                </a:solidFill>
              </a:rPr>
              <a:t>, ΙΔ΄, 12-19</a:t>
            </a:r>
          </a:p>
        </p:txBody>
      </p:sp>
      <p:sp>
        <p:nvSpPr>
          <p:cNvPr id="3" name="Θέση περιεχομένου 2">
            <a:extLst>
              <a:ext uri="{FF2B5EF4-FFF2-40B4-BE49-F238E27FC236}">
                <a16:creationId xmlns:a16="http://schemas.microsoft.com/office/drawing/2014/main" xmlns="" id="{6392E996-85B8-4926-8357-54F7959D0099}"/>
              </a:ext>
            </a:extLst>
          </p:cNvPr>
          <p:cNvSpPr>
            <a:spLocks noGrp="1"/>
          </p:cNvSpPr>
          <p:nvPr>
            <p:ph idx="1"/>
          </p:nvPr>
        </p:nvSpPr>
        <p:spPr>
          <a:xfrm>
            <a:off x="1293814" y="1828800"/>
            <a:ext cx="9601200" cy="4912568"/>
          </a:xfrm>
        </p:spPr>
        <p:txBody>
          <a:bodyPr>
            <a:normAutofit fontScale="92500" lnSpcReduction="20000"/>
          </a:bodyPr>
          <a:lstStyle/>
          <a:p>
            <a:pPr marL="361950" indent="-361950">
              <a:buNone/>
            </a:pP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μνήσθητι</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ὅτι</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θάνατος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οὐ</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χρονιεῖ</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καὶ</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διαθήκη</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ᾅδου</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οὐχ</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ὑπεδείχθη</a:t>
            </a:r>
            <a:r>
              <a:rPr lang="el-GR" dirty="0">
                <a:latin typeface="Times New Roman" pitchFamily="18" charset="0"/>
                <a:cs typeface="Times New Roman" pitchFamily="18" charset="0"/>
              </a:rPr>
              <a:t> σοι· </a:t>
            </a:r>
          </a:p>
          <a:p>
            <a:pPr marL="361950" indent="-361950">
              <a:buNone/>
            </a:pP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πρίν</a:t>
            </a:r>
            <a:r>
              <a:rPr lang="el-GR" dirty="0">
                <a:latin typeface="Times New Roman" pitchFamily="18" charset="0"/>
                <a:cs typeface="Times New Roman" pitchFamily="18" charset="0"/>
              </a:rPr>
              <a:t> σε </a:t>
            </a:r>
            <a:r>
              <a:rPr lang="el-GR" dirty="0" err="1">
                <a:latin typeface="Times New Roman" pitchFamily="18" charset="0"/>
                <a:cs typeface="Times New Roman" pitchFamily="18" charset="0"/>
              </a:rPr>
              <a:t>τελευτῆσαι</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εὖ</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ποίει</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φίλῳ</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καὶ</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κατὰ</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τὴν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ἰσχύν</a:t>
            </a:r>
            <a:r>
              <a:rPr lang="el-GR" dirty="0">
                <a:latin typeface="Times New Roman" pitchFamily="18" charset="0"/>
                <a:cs typeface="Times New Roman" pitchFamily="18" charset="0"/>
              </a:rPr>
              <a:t> σου </a:t>
            </a:r>
            <a:r>
              <a:rPr lang="el-GR" dirty="0" err="1">
                <a:latin typeface="Times New Roman" pitchFamily="18" charset="0"/>
                <a:cs typeface="Times New Roman" pitchFamily="18" charset="0"/>
              </a:rPr>
              <a:t>ἔκτεινον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καὶ</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δῷς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αὐτῷ</a:t>
            </a:r>
            <a:r>
              <a:rPr lang="el-GR" dirty="0">
                <a:latin typeface="Times New Roman" pitchFamily="18" charset="0"/>
                <a:cs typeface="Times New Roman" pitchFamily="18" charset="0"/>
              </a:rPr>
              <a:t>. </a:t>
            </a:r>
          </a:p>
          <a:p>
            <a:pPr marL="361950" indent="-361950">
              <a:buNone/>
            </a:pP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μὴ</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ἀφυστερήσῃς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ἀπὸ</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ἀγαθῆς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ἡμέρας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καὶ</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μερὶς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ἐπιθυμίας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ἀγαθῆς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μή</a:t>
            </a:r>
            <a:r>
              <a:rPr lang="el-GR" dirty="0">
                <a:latin typeface="Times New Roman" pitchFamily="18" charset="0"/>
                <a:cs typeface="Times New Roman" pitchFamily="18" charset="0"/>
              </a:rPr>
              <a:t> σε </a:t>
            </a:r>
            <a:r>
              <a:rPr lang="el-GR" dirty="0" err="1">
                <a:latin typeface="Times New Roman" pitchFamily="18" charset="0"/>
                <a:cs typeface="Times New Roman" pitchFamily="18" charset="0"/>
              </a:rPr>
              <a:t>παρελθάτω</a:t>
            </a:r>
            <a:r>
              <a:rPr lang="el-GR" dirty="0">
                <a:latin typeface="Times New Roman" pitchFamily="18" charset="0"/>
                <a:cs typeface="Times New Roman" pitchFamily="18" charset="0"/>
              </a:rPr>
              <a:t>. </a:t>
            </a:r>
          </a:p>
          <a:p>
            <a:pPr marL="361950" indent="-361950">
              <a:buNone/>
            </a:pPr>
            <a:r>
              <a:rPr lang="el-GR" sz="2000" dirty="0">
                <a:latin typeface="Times New Roman" pitchFamily="18" charset="0"/>
                <a:cs typeface="Times New Roman" pitchFamily="18" charset="0"/>
              </a:rPr>
              <a:t>15</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οὐχὶ</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ἑτέρῳ</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καταλείψεις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τοὺς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πόνους</a:t>
            </a:r>
            <a:r>
              <a:rPr lang="el-GR" dirty="0">
                <a:latin typeface="Times New Roman" pitchFamily="18" charset="0"/>
                <a:cs typeface="Times New Roman" pitchFamily="18" charset="0"/>
              </a:rPr>
              <a:t> σου </a:t>
            </a:r>
            <a:r>
              <a:rPr lang="el-GR" dirty="0" err="1">
                <a:latin typeface="Times New Roman" pitchFamily="18" charset="0"/>
                <a:cs typeface="Times New Roman" pitchFamily="18" charset="0"/>
              </a:rPr>
              <a:t>καὶ</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τοὺς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κόπους</a:t>
            </a:r>
            <a:r>
              <a:rPr lang="el-GR" dirty="0">
                <a:latin typeface="Times New Roman" pitchFamily="18" charset="0"/>
                <a:cs typeface="Times New Roman" pitchFamily="18" charset="0"/>
              </a:rPr>
              <a:t> σου </a:t>
            </a:r>
            <a:r>
              <a:rPr lang="el-GR" dirty="0" err="1">
                <a:latin typeface="Times New Roman" pitchFamily="18" charset="0"/>
                <a:cs typeface="Times New Roman" pitchFamily="18" charset="0"/>
              </a:rPr>
              <a:t>εἰς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διαίρεσιν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κλήρου</a:t>
            </a:r>
            <a:r>
              <a:rPr lang="el-GR" dirty="0">
                <a:latin typeface="Times New Roman" pitchFamily="18" charset="0"/>
                <a:cs typeface="Times New Roman" pitchFamily="18" charset="0"/>
              </a:rPr>
              <a:t>; </a:t>
            </a:r>
          </a:p>
          <a:p>
            <a:pPr marL="361950" indent="-361950">
              <a:buNone/>
            </a:pP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δὸς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καὶ</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λάβε</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καὶ</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ἀπάτησον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τὴν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ψυχήν</a:t>
            </a:r>
            <a:r>
              <a:rPr lang="el-GR" dirty="0">
                <a:latin typeface="Times New Roman" pitchFamily="18" charset="0"/>
                <a:cs typeface="Times New Roman" pitchFamily="18" charset="0"/>
              </a:rPr>
              <a:t> σου, </a:t>
            </a:r>
            <a:r>
              <a:rPr lang="el-GR" dirty="0" err="1">
                <a:latin typeface="Times New Roman" pitchFamily="18" charset="0"/>
                <a:cs typeface="Times New Roman" pitchFamily="18" charset="0"/>
              </a:rPr>
              <a:t>ὅτι</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οὐκ</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ἔστιν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ἐν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ᾅδου</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ζητῆσαι</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τρυφήν</a:t>
            </a:r>
            <a:r>
              <a:rPr lang="el-GR" dirty="0">
                <a:latin typeface="Times New Roman" pitchFamily="18" charset="0"/>
                <a:cs typeface="Times New Roman" pitchFamily="18" charset="0"/>
              </a:rPr>
              <a:t>. </a:t>
            </a:r>
          </a:p>
          <a:p>
            <a:pPr marL="361950" indent="-361950">
              <a:buNone/>
            </a:pP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πᾶσα</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σὰρξ</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ὡς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ἱμάτιον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παλαιοῦται</a:t>
            </a:r>
            <a:r>
              <a:rPr lang="el-GR" dirty="0">
                <a:latin typeface="Times New Roman" pitchFamily="18" charset="0"/>
                <a:cs typeface="Times New Roman" pitchFamily="18" charset="0"/>
              </a:rPr>
              <a:t>, ἡ </a:t>
            </a:r>
            <a:r>
              <a:rPr lang="el-GR" dirty="0" err="1">
                <a:latin typeface="Times New Roman" pitchFamily="18" charset="0"/>
                <a:cs typeface="Times New Roman" pitchFamily="18" charset="0"/>
              </a:rPr>
              <a:t>γὰρ</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διαθήκη</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ἀπ</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αἰῶνος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θανάτῳ</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ἀποθανῇ</a:t>
            </a:r>
            <a:r>
              <a:rPr lang="el-GR" dirty="0">
                <a:latin typeface="Times New Roman" pitchFamily="18" charset="0"/>
                <a:cs typeface="Times New Roman" pitchFamily="18" charset="0"/>
              </a:rPr>
              <a:t>. </a:t>
            </a:r>
          </a:p>
          <a:p>
            <a:pPr marL="361950" indent="-361950">
              <a:buNone/>
            </a:pPr>
            <a:r>
              <a:rPr lang="el-GR" dirty="0">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ὡς</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φύλλον</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θάλλον</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ἐπὶ</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δένδρου</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δασέος</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τὰ</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μὲν</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καταβάλλει</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ἄλλα</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δὲ</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φύει</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οὕτως</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γενεὰ</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σαρκὸς</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καὶ</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αἵματος</a:t>
            </a:r>
            <a:r>
              <a:rPr lang="el-GR" dirty="0">
                <a:highlight>
                  <a:srgbClr val="00FF00"/>
                </a:highlight>
                <a:latin typeface="Times New Roman" pitchFamily="18" charset="0"/>
                <a:cs typeface="Times New Roman" pitchFamily="18" charset="0"/>
              </a:rPr>
              <a:t>, ἡ </a:t>
            </a:r>
            <a:r>
              <a:rPr lang="el-GR" dirty="0" err="1">
                <a:highlight>
                  <a:srgbClr val="00FF00"/>
                </a:highlight>
                <a:latin typeface="Times New Roman" pitchFamily="18" charset="0"/>
                <a:cs typeface="Times New Roman" pitchFamily="18" charset="0"/>
              </a:rPr>
              <a:t>μὲν</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τελευτᾷ</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ἑτέρα</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δὲ</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γεννᾶται</a:t>
            </a:r>
            <a:r>
              <a:rPr lang="el-GR" dirty="0">
                <a:highlight>
                  <a:srgbClr val="00FF00"/>
                </a:highlight>
                <a:latin typeface="Times New Roman" pitchFamily="18" charset="0"/>
                <a:cs typeface="Times New Roman" pitchFamily="18" charset="0"/>
              </a:rPr>
              <a:t>. </a:t>
            </a:r>
          </a:p>
          <a:p>
            <a:pPr marL="361950" indent="-361950">
              <a:buNone/>
            </a:pP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πᾶν</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ἔργον</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σηπόμενον</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ἐκλείπει</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καὶ</a:t>
            </a:r>
            <a:r>
              <a:rPr lang="el-GR" dirty="0">
                <a:highlight>
                  <a:srgbClr val="00FF00"/>
                </a:highlight>
                <a:latin typeface="Times New Roman" pitchFamily="18" charset="0"/>
                <a:cs typeface="Times New Roman" pitchFamily="18" charset="0"/>
              </a:rPr>
              <a:t> ὁ </a:t>
            </a:r>
            <a:r>
              <a:rPr lang="el-GR" dirty="0" err="1">
                <a:highlight>
                  <a:srgbClr val="00FF00"/>
                </a:highlight>
                <a:latin typeface="Times New Roman" pitchFamily="18" charset="0"/>
                <a:cs typeface="Times New Roman" pitchFamily="18" charset="0"/>
              </a:rPr>
              <a:t>ἐργαζόμενος</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αὐτὸ</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μετ</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αὐτοῦ</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ἀπελεύσεται</a:t>
            </a:r>
            <a:r>
              <a:rPr lang="el-GR" dirty="0">
                <a:highlight>
                  <a:srgbClr val="00FF00"/>
                </a:highlight>
                <a:latin typeface="Times New Roman" pitchFamily="18" charset="0"/>
                <a:cs typeface="Times New Roman" pitchFamily="18" charset="0"/>
              </a:rPr>
              <a:t>.</a:t>
            </a:r>
          </a:p>
          <a:p>
            <a:endParaRPr lang="el-GR" dirty="0"/>
          </a:p>
        </p:txBody>
      </p:sp>
    </p:spTree>
    <p:extLst>
      <p:ext uri="{BB962C8B-B14F-4D97-AF65-F5344CB8AC3E}">
        <p14:creationId xmlns:p14="http://schemas.microsoft.com/office/powerpoint/2010/main" val="356045840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A4AE86E-A1FE-45DE-B5CA-A3CDF93A4E0B}"/>
              </a:ext>
            </a:extLst>
          </p:cNvPr>
          <p:cNvSpPr txBox="1"/>
          <p:nvPr/>
        </p:nvSpPr>
        <p:spPr>
          <a:xfrm>
            <a:off x="2507019" y="1916832"/>
            <a:ext cx="7174785" cy="830997"/>
          </a:xfrm>
          <a:prstGeom prst="rect">
            <a:avLst/>
          </a:prstGeom>
          <a:noFill/>
        </p:spPr>
        <p:txBody>
          <a:bodyPr wrap="square" rtlCol="0">
            <a:spAutoFit/>
          </a:bodyPr>
          <a:lstStyle/>
          <a:p>
            <a:pPr algn="ctr"/>
            <a:r>
              <a:rPr lang="en-US" sz="4800" i="1" dirty="0">
                <a:solidFill>
                  <a:schemeClr val="bg2"/>
                </a:solidFill>
                <a:cs typeface="Times New Roman" panose="02020603050405020304" pitchFamily="18" charset="0"/>
              </a:rPr>
              <a:t>Homeric passages</a:t>
            </a:r>
            <a:endParaRPr lang="el-GR" sz="4799" i="1" dirty="0">
              <a:solidFill>
                <a:schemeClr val="bg2"/>
              </a:solidFill>
              <a:cs typeface="Times New Roman" panose="02020603050405020304" pitchFamily="18" charset="0"/>
            </a:endParaRPr>
          </a:p>
        </p:txBody>
      </p:sp>
    </p:spTree>
    <p:extLst>
      <p:ext uri="{BB962C8B-B14F-4D97-AF65-F5344CB8AC3E}">
        <p14:creationId xmlns:p14="http://schemas.microsoft.com/office/powerpoint/2010/main" val="1605695902"/>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EE6F502-08F7-4BA5-B301-750877FBE5B3}"/>
              </a:ext>
            </a:extLst>
          </p:cNvPr>
          <p:cNvSpPr>
            <a:spLocks noGrp="1"/>
          </p:cNvSpPr>
          <p:nvPr>
            <p:ph type="title"/>
          </p:nvPr>
        </p:nvSpPr>
        <p:spPr/>
        <p:txBody>
          <a:bodyPr/>
          <a:lstStyle/>
          <a:p>
            <a:pPr algn="ctr"/>
            <a:r>
              <a:rPr lang="el-GR" dirty="0">
                <a:solidFill>
                  <a:schemeClr val="bg2"/>
                </a:solidFill>
              </a:rPr>
              <a:t>Μετάφραση</a:t>
            </a:r>
          </a:p>
        </p:txBody>
      </p:sp>
      <p:sp>
        <p:nvSpPr>
          <p:cNvPr id="3" name="Θέση περιεχομένου 2">
            <a:extLst>
              <a:ext uri="{FF2B5EF4-FFF2-40B4-BE49-F238E27FC236}">
                <a16:creationId xmlns:a16="http://schemas.microsoft.com/office/drawing/2014/main" xmlns="" id="{B53AF3E7-543C-4C65-A43F-B1F007AD5C77}"/>
              </a:ext>
            </a:extLst>
          </p:cNvPr>
          <p:cNvSpPr>
            <a:spLocks noGrp="1"/>
          </p:cNvSpPr>
          <p:nvPr>
            <p:ph idx="1"/>
          </p:nvPr>
        </p:nvSpPr>
        <p:spPr>
          <a:xfrm>
            <a:off x="1293814" y="1828800"/>
            <a:ext cx="9601200" cy="5029200"/>
          </a:xfrm>
        </p:spPr>
        <p:txBody>
          <a:bodyPr>
            <a:normAutofit fontScale="62500" lnSpcReduction="20000"/>
          </a:bodyPr>
          <a:lstStyle/>
          <a:p>
            <a:pPr algn="just">
              <a:lnSpc>
                <a:spcPct val="160000"/>
              </a:lnSpc>
            </a:pPr>
            <a:r>
              <a:rPr lang="el-GR" dirty="0"/>
              <a:t>Παιδί μου, ανάλογα με εκείνα, τα οποία έχεις, να περιποιείσαι τον εαυτόν σου, κατ' αξίαν δε να προσφέρεις προς τον Κύριον θυσίες και δωρεές. Έχε πάντοτε υπ' </a:t>
            </a:r>
            <a:r>
              <a:rPr lang="el-GR" dirty="0" err="1"/>
              <a:t>όψιν</a:t>
            </a:r>
            <a:r>
              <a:rPr lang="el-GR" dirty="0"/>
              <a:t> σου ότι ο θάνατος δεν θα αργήσει να έλθει και καμία συμφωνία με τον Άδην δεν σου έχει αποκαλυφθεί. Και άρα δεν γνωρίζεις την ώρα της εκδημίας σου. Πριν, λοιπόν, πεθάνεις, κάμνε το καλόν στον φίλο σου και ανάλογα με την οικονομική σου δυνατότητα άπλωνε το χέρι σου και δίνε εις αυτόν. Μη απαρνείσαι την ευτυχία της παρούσης καλής ημέρας και μη αφήνεις να σου διαφεύγουν οι παρά του Θεού επιτρεπόμενοι απολαύσεις. Όταν πεθάνεις, δεν θα αφήσεις τους κόπους σου εις τα χέρια άλλων και όσα με την εργασία σου απέκτησες δεν θα τα αφήσεις, να τα μοιρασθούν με κλήρο μεταξύ των οι κληρονόμοι; Δώσε και πάρε. Δίδε ευκαιρίαν χαράς και αναψυχής εις την ζωή σου, διότι στον Άδην δεν θα αναζητήσεις και δεν θα εύρεις απόλαυση. Το σώμα του ανθρώπου γηράσκει, όπως παλιώνει το φόρεμα. Ο θάνατος είναι η από αιώνος εντολή του Θεού. Και συ, λοιπόν, οπωσδήποτε θα πεθάνει. </a:t>
            </a:r>
            <a:r>
              <a:rPr lang="el-GR" dirty="0">
                <a:highlight>
                  <a:srgbClr val="00FF00"/>
                </a:highlight>
              </a:rPr>
              <a:t>Από το θαλερό φύλλωμα πυκνόφυλλου δένδρου άλλα μεν φύλλα πίπτουν, άλλα δε βλαστάνουν. Έτσι συμβαίνει και μεταξύ των γενεών των ανθρώπων, που έχουν σάρκα και αίμα· άλλη μεν γενεά αποθνήσκει, άλλη δε γεννάται. Ωσάν το φύλλο κάθε έργον πονηρού ανθρώπου σαπίζει και εξαφανίζεται· μαζί </a:t>
            </a:r>
            <a:r>
              <a:rPr lang="el-GR" dirty="0" err="1">
                <a:highlight>
                  <a:srgbClr val="00FF00"/>
                </a:highlight>
              </a:rPr>
              <a:t>δέ</a:t>
            </a:r>
            <a:r>
              <a:rPr lang="el-GR" dirty="0">
                <a:highlight>
                  <a:srgbClr val="00FF00"/>
                </a:highlight>
              </a:rPr>
              <a:t> με αυτό περνάει και εξαφανίζεται και φεύγει και ο άνθρωπος, που το έπραξε. </a:t>
            </a:r>
          </a:p>
        </p:txBody>
      </p:sp>
    </p:spTree>
    <p:extLst>
      <p:ext uri="{BB962C8B-B14F-4D97-AF65-F5344CB8AC3E}">
        <p14:creationId xmlns:p14="http://schemas.microsoft.com/office/powerpoint/2010/main" val="4068749551"/>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095A140-5ED8-4419-8C12-C12AD1933564}"/>
              </a:ext>
            </a:extLst>
          </p:cNvPr>
          <p:cNvSpPr>
            <a:spLocks noGrp="1"/>
          </p:cNvSpPr>
          <p:nvPr>
            <p:ph type="title"/>
          </p:nvPr>
        </p:nvSpPr>
        <p:spPr/>
        <p:txBody>
          <a:bodyPr>
            <a:noAutofit/>
          </a:bodyPr>
          <a:lstStyle/>
          <a:p>
            <a:pPr algn="ctr">
              <a:lnSpc>
                <a:spcPct val="100000"/>
              </a:lnSpc>
            </a:pPr>
            <a:r>
              <a:rPr lang="el-GR" sz="3200" dirty="0">
                <a:solidFill>
                  <a:schemeClr val="bg2"/>
                </a:solidFill>
              </a:rPr>
              <a:t>Παρομοίωση </a:t>
            </a:r>
            <a:r>
              <a:rPr lang="el-GR" sz="3200" dirty="0">
                <a:solidFill>
                  <a:schemeClr val="bg2"/>
                </a:solidFill>
                <a:latin typeface="Times New Roman" panose="02020603050405020304" pitchFamily="18" charset="0"/>
                <a:cs typeface="Times New Roman" panose="02020603050405020304" pitchFamily="18" charset="0"/>
              </a:rPr>
              <a:t>ανθρώπων-φύλλων</a:t>
            </a:r>
            <a:r>
              <a:rPr lang="el-GR" sz="3200" dirty="0">
                <a:solidFill>
                  <a:schemeClr val="bg2"/>
                </a:solidFill>
              </a:rPr>
              <a:t> στην Παλαιά Διαθήκη</a:t>
            </a:r>
          </a:p>
        </p:txBody>
      </p:sp>
      <p:sp>
        <p:nvSpPr>
          <p:cNvPr id="3" name="Θέση περιεχομένου 2">
            <a:extLst>
              <a:ext uri="{FF2B5EF4-FFF2-40B4-BE49-F238E27FC236}">
                <a16:creationId xmlns:a16="http://schemas.microsoft.com/office/drawing/2014/main" xmlns="" id="{16BC02B1-4566-4EF8-AAF7-F9DCAC19B593}"/>
              </a:ext>
            </a:extLst>
          </p:cNvPr>
          <p:cNvSpPr>
            <a:spLocks noGrp="1"/>
          </p:cNvSpPr>
          <p:nvPr>
            <p:ph idx="1"/>
          </p:nvPr>
        </p:nvSpPr>
        <p:spPr>
          <a:xfrm>
            <a:off x="1293814" y="1828800"/>
            <a:ext cx="9601200" cy="5272608"/>
          </a:xfrm>
        </p:spPr>
        <p:txBody>
          <a:bodyPr>
            <a:normAutofit fontScale="85000" lnSpcReduction="20000"/>
          </a:bodyPr>
          <a:lstStyle/>
          <a:p>
            <a:pPr algn="just">
              <a:lnSpc>
                <a:spcPct val="150000"/>
              </a:lnSpc>
            </a:pPr>
            <a:r>
              <a:rPr lang="el-GR" dirty="0"/>
              <a:t>Το γεγονός ότι υπάρχει η παρομοίωση </a:t>
            </a:r>
            <a:r>
              <a:rPr lang="el-GR" dirty="0">
                <a:latin typeface="Times New Roman" panose="02020603050405020304" pitchFamily="18" charset="0"/>
                <a:cs typeface="Times New Roman" panose="02020603050405020304" pitchFamily="18" charset="0"/>
              </a:rPr>
              <a:t>ανθρώπων-φύλλων </a:t>
            </a:r>
            <a:r>
              <a:rPr lang="el-GR" dirty="0">
                <a:cs typeface="Times New Roman" panose="02020603050405020304" pitchFamily="18" charset="0"/>
              </a:rPr>
              <a:t>σε απόσπασμα που δεν ανήκει στην ελληνική λογοτεχνία </a:t>
            </a:r>
            <a:r>
              <a:rPr lang="el-GR" dirty="0">
                <a:cs typeface="Times New Roman" panose="02020603050405020304" pitchFamily="18" charset="0"/>
                <a:sym typeface="Wingdings" panose="05000000000000000000" pitchFamily="2" charset="2"/>
              </a:rPr>
              <a:t> η εικόνα των φύλλων μπορεί να </a:t>
            </a:r>
            <a:r>
              <a:rPr lang="el-GR" b="1" dirty="0">
                <a:cs typeface="Times New Roman" panose="02020603050405020304" pitchFamily="18" charset="0"/>
                <a:sym typeface="Wingdings" panose="05000000000000000000" pitchFamily="2" charset="2"/>
              </a:rPr>
              <a:t>μην</a:t>
            </a:r>
            <a:r>
              <a:rPr lang="el-GR" dirty="0">
                <a:cs typeface="Times New Roman" panose="02020603050405020304" pitchFamily="18" charset="0"/>
                <a:sym typeface="Wingdings" panose="05000000000000000000" pitchFamily="2" charset="2"/>
              </a:rPr>
              <a:t> ανήκει στη ραψωδία Ζ της </a:t>
            </a:r>
            <a:r>
              <a:rPr lang="el-GR" i="1" dirty="0" err="1">
                <a:cs typeface="Times New Roman" panose="02020603050405020304" pitchFamily="18" charset="0"/>
                <a:sym typeface="Wingdings" panose="05000000000000000000" pitchFamily="2" charset="2"/>
              </a:rPr>
              <a:t>Ιλιάδας</a:t>
            </a:r>
            <a:r>
              <a:rPr lang="el-GR" i="1" dirty="0">
                <a:cs typeface="Times New Roman" panose="02020603050405020304" pitchFamily="18" charset="0"/>
                <a:sym typeface="Wingdings" panose="05000000000000000000" pitchFamily="2" charset="2"/>
              </a:rPr>
              <a:t> </a:t>
            </a:r>
            <a:r>
              <a:rPr lang="el-GR" dirty="0">
                <a:cs typeface="Times New Roman" panose="02020603050405020304" pitchFamily="18" charset="0"/>
                <a:sym typeface="Wingdings" panose="05000000000000000000" pitchFamily="2" charset="2"/>
              </a:rPr>
              <a:t>ή ακόμα και στην ελληνική λογοτεχνία.</a:t>
            </a:r>
          </a:p>
          <a:p>
            <a:pPr algn="just">
              <a:lnSpc>
                <a:spcPct val="150000"/>
              </a:lnSpc>
            </a:pPr>
            <a:r>
              <a:rPr lang="el-GR" dirty="0">
                <a:cs typeface="Times New Roman" panose="02020603050405020304" pitchFamily="18" charset="0"/>
                <a:sym typeface="Wingdings" panose="05000000000000000000" pitchFamily="2" charset="2"/>
              </a:rPr>
              <a:t>Μπορεί, όμως, να θεωρηθεί ότι το απόσπασμα από το βιβλίο της </a:t>
            </a:r>
            <a:r>
              <a:rPr lang="el-GR" i="1" dirty="0">
                <a:cs typeface="Times New Roman" panose="02020603050405020304" pitchFamily="18" charset="0"/>
                <a:sym typeface="Wingdings" panose="05000000000000000000" pitchFamily="2" charset="2"/>
              </a:rPr>
              <a:t>Παλαιάς Διαθήκης</a:t>
            </a:r>
            <a:r>
              <a:rPr lang="el-GR" dirty="0">
                <a:cs typeface="Times New Roman" panose="02020603050405020304" pitchFamily="18" charset="0"/>
                <a:sym typeface="Wingdings" panose="05000000000000000000" pitchFamily="2" charset="2"/>
              </a:rPr>
              <a:t>  παράγωγο της </a:t>
            </a:r>
            <a:r>
              <a:rPr lang="el-GR" i="1" dirty="0" err="1">
                <a:cs typeface="Times New Roman" panose="02020603050405020304" pitchFamily="18" charset="0"/>
                <a:sym typeface="Wingdings" panose="05000000000000000000" pitchFamily="2" charset="2"/>
              </a:rPr>
              <a:t>Ιλιάδας</a:t>
            </a:r>
            <a:r>
              <a:rPr lang="el-GR" dirty="0">
                <a:cs typeface="Times New Roman" panose="02020603050405020304" pitchFamily="18" charset="0"/>
                <a:sym typeface="Wingdings" panose="05000000000000000000" pitchFamily="2" charset="2"/>
              </a:rPr>
              <a:t>.</a:t>
            </a:r>
          </a:p>
          <a:p>
            <a:pPr algn="just">
              <a:lnSpc>
                <a:spcPct val="150000"/>
              </a:lnSpc>
            </a:pPr>
            <a:r>
              <a:rPr lang="el-GR" dirty="0">
                <a:cs typeface="Times New Roman" panose="02020603050405020304" pitchFamily="18" charset="0"/>
                <a:sym typeface="Wingdings" panose="05000000000000000000" pitchFamily="2" charset="2"/>
              </a:rPr>
              <a:t>Ο συγγραφέας Μπεν </a:t>
            </a:r>
            <a:r>
              <a:rPr lang="el-GR" dirty="0" err="1">
                <a:cs typeface="Times New Roman" panose="02020603050405020304" pitchFamily="18" charset="0"/>
                <a:sym typeface="Wingdings" panose="05000000000000000000" pitchFamily="2" charset="2"/>
              </a:rPr>
              <a:t>Σιρά</a:t>
            </a:r>
            <a:r>
              <a:rPr lang="el-GR" dirty="0">
                <a:cs typeface="Times New Roman" panose="02020603050405020304" pitchFamily="18" charset="0"/>
                <a:sym typeface="Wingdings" panose="05000000000000000000" pitchFamily="2" charset="2"/>
              </a:rPr>
              <a:t> έζησε τον 2</a:t>
            </a:r>
            <a:r>
              <a:rPr lang="el-GR" baseline="30000" dirty="0">
                <a:cs typeface="Times New Roman" panose="02020603050405020304" pitchFamily="18" charset="0"/>
                <a:sym typeface="Wingdings" panose="05000000000000000000" pitchFamily="2" charset="2"/>
              </a:rPr>
              <a:t>ο</a:t>
            </a:r>
            <a:r>
              <a:rPr lang="el-GR" dirty="0">
                <a:cs typeface="Times New Roman" panose="02020603050405020304" pitchFamily="18" charset="0"/>
                <a:sym typeface="Wingdings" panose="05000000000000000000" pitchFamily="2" charset="2"/>
              </a:rPr>
              <a:t> αιώνα π.Χ.  η Ιουδαία αποτελούσε μέρος του ελληνιστικού κόσμου</a:t>
            </a:r>
            <a:r>
              <a:rPr lang="en-US" dirty="0">
                <a:cs typeface="Times New Roman" panose="02020603050405020304" pitchFamily="18" charset="0"/>
                <a:sym typeface="Wingdings" panose="05000000000000000000" pitchFamily="2" charset="2"/>
              </a:rPr>
              <a:t>  </a:t>
            </a:r>
            <a:r>
              <a:rPr lang="el-GR" dirty="0">
                <a:cs typeface="Times New Roman" panose="02020603050405020304" pitchFamily="18" charset="0"/>
                <a:sym typeface="Wingdings" panose="05000000000000000000" pitchFamily="2" charset="2"/>
              </a:rPr>
              <a:t>μήπως έτσι δικαιολογείται η επιρροή;</a:t>
            </a:r>
          </a:p>
          <a:p>
            <a:pPr algn="just">
              <a:lnSpc>
                <a:spcPct val="150000"/>
              </a:lnSpc>
            </a:pPr>
            <a:r>
              <a:rPr lang="el-GR" dirty="0">
                <a:cs typeface="Times New Roman" panose="02020603050405020304" pitchFamily="18" charset="0"/>
                <a:sym typeface="Wingdings" panose="05000000000000000000" pitchFamily="2" charset="2"/>
              </a:rPr>
              <a:t>Δεν ισχύει  η Ιουδαία δεν κυριαρχούνταν απόλυτα από τον ελληνικό πολιτισμό  αποκλείεται το κείμενο της </a:t>
            </a:r>
            <a:r>
              <a:rPr lang="el-GR" i="1" dirty="0">
                <a:cs typeface="Times New Roman" panose="02020603050405020304" pitchFamily="18" charset="0"/>
                <a:sym typeface="Wingdings" panose="05000000000000000000" pitchFamily="2" charset="2"/>
              </a:rPr>
              <a:t>Παλαιάς Διαθήκης </a:t>
            </a:r>
            <a:r>
              <a:rPr lang="el-GR" dirty="0">
                <a:cs typeface="Times New Roman" panose="02020603050405020304" pitchFamily="18" charset="0"/>
                <a:sym typeface="Wingdings" panose="05000000000000000000" pitchFamily="2" charset="2"/>
              </a:rPr>
              <a:t>να έχει επηρεαστεί από την ελληνική λογοτεχνία  ανήκει σε μια παράδοση λογοτεχνικής σοφίας η οποία έχει τις μακρινές ρίζες της στην Εγγύς Ανατολή και την Αίγυπτο.</a:t>
            </a:r>
          </a:p>
          <a:p>
            <a:pPr algn="just">
              <a:lnSpc>
                <a:spcPct val="150000"/>
              </a:lnSpc>
            </a:pPr>
            <a:endParaRPr lang="el-GR" dirty="0">
              <a:cs typeface="Times New Roman" panose="02020603050405020304" pitchFamily="18" charset="0"/>
              <a:sym typeface="Wingdings" panose="05000000000000000000" pitchFamily="2" charset="2"/>
            </a:endParaRPr>
          </a:p>
          <a:p>
            <a:pPr algn="just">
              <a:lnSpc>
                <a:spcPct val="150000"/>
              </a:lnSpc>
            </a:pPr>
            <a:endParaRPr lang="el-GR" dirty="0">
              <a:cs typeface="Times New Roman" panose="02020603050405020304" pitchFamily="18" charset="0"/>
            </a:endParaRPr>
          </a:p>
        </p:txBody>
      </p:sp>
    </p:spTree>
    <p:extLst>
      <p:ext uri="{BB962C8B-B14F-4D97-AF65-F5344CB8AC3E}">
        <p14:creationId xmlns:p14="http://schemas.microsoft.com/office/powerpoint/2010/main" val="3827302921"/>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B43FBEE-5262-473E-993C-415813007A7C}"/>
              </a:ext>
            </a:extLst>
          </p:cNvPr>
          <p:cNvSpPr>
            <a:spLocks noGrp="1"/>
          </p:cNvSpPr>
          <p:nvPr>
            <p:ph type="title"/>
          </p:nvPr>
        </p:nvSpPr>
        <p:spPr/>
        <p:txBody>
          <a:bodyPr/>
          <a:lstStyle/>
          <a:p>
            <a:pPr algn="ctr"/>
            <a:r>
              <a:rPr lang="el-GR" dirty="0">
                <a:solidFill>
                  <a:schemeClr val="bg2"/>
                </a:solidFill>
              </a:rPr>
              <a:t>Παρομοίωση </a:t>
            </a:r>
            <a:r>
              <a:rPr lang="el-GR" dirty="0">
                <a:solidFill>
                  <a:schemeClr val="bg2"/>
                </a:solidFill>
                <a:latin typeface="Times New Roman" panose="02020603050405020304" pitchFamily="18" charset="0"/>
                <a:cs typeface="Times New Roman" panose="02020603050405020304" pitchFamily="18" charset="0"/>
              </a:rPr>
              <a:t>ανθρώπων-φύλλων</a:t>
            </a:r>
            <a:r>
              <a:rPr lang="el-GR" dirty="0">
                <a:solidFill>
                  <a:schemeClr val="bg2"/>
                </a:solidFill>
              </a:rPr>
              <a:t> στην Παλαιά Διαθήκη</a:t>
            </a:r>
            <a:endParaRPr lang="el-GR" dirty="0"/>
          </a:p>
        </p:txBody>
      </p:sp>
      <p:sp>
        <p:nvSpPr>
          <p:cNvPr id="3" name="Θέση περιεχομένου 2">
            <a:extLst>
              <a:ext uri="{FF2B5EF4-FFF2-40B4-BE49-F238E27FC236}">
                <a16:creationId xmlns:a16="http://schemas.microsoft.com/office/drawing/2014/main" xmlns="" id="{58A3CCD5-81E5-4716-9D97-21769DEAB017}"/>
              </a:ext>
            </a:extLst>
          </p:cNvPr>
          <p:cNvSpPr>
            <a:spLocks noGrp="1"/>
          </p:cNvSpPr>
          <p:nvPr>
            <p:ph idx="1"/>
          </p:nvPr>
        </p:nvSpPr>
        <p:spPr>
          <a:xfrm>
            <a:off x="1293814" y="1828800"/>
            <a:ext cx="9601200" cy="5200600"/>
          </a:xfrm>
        </p:spPr>
        <p:txBody>
          <a:bodyPr>
            <a:normAutofit fontScale="85000" lnSpcReduction="10000"/>
          </a:bodyPr>
          <a:lstStyle/>
          <a:p>
            <a:pPr algn="just">
              <a:lnSpc>
                <a:spcPct val="150000"/>
              </a:lnSpc>
            </a:pPr>
            <a:r>
              <a:rPr lang="en-US" sz="1800" dirty="0">
                <a:solidFill>
                  <a:schemeClr val="accent3">
                    <a:lumMod val="75000"/>
                  </a:schemeClr>
                </a:solidFill>
              </a:rPr>
              <a:t>Collins</a:t>
            </a:r>
            <a:r>
              <a:rPr lang="en-US" sz="1800" dirty="0"/>
              <a:t> </a:t>
            </a:r>
            <a:r>
              <a:rPr lang="en-US" sz="1800" dirty="0">
                <a:sym typeface="Wingdings" panose="05000000000000000000" pitchFamily="2" charset="2"/>
              </a:rPr>
              <a:t> </a:t>
            </a:r>
            <a:r>
              <a:rPr lang="el-GR" sz="1800" dirty="0">
                <a:sym typeface="Wingdings" panose="05000000000000000000" pitchFamily="2" charset="2"/>
              </a:rPr>
              <a:t>Οι απεικονίσεις φύλλων που είναι κοινές στην </a:t>
            </a:r>
            <a:r>
              <a:rPr lang="el-GR" sz="1800" i="1" dirty="0" err="1">
                <a:sym typeface="Wingdings" panose="05000000000000000000" pitchFamily="2" charset="2"/>
              </a:rPr>
              <a:t>Ιλιάδα</a:t>
            </a:r>
            <a:r>
              <a:rPr lang="el-GR" sz="1800" dirty="0">
                <a:sym typeface="Wingdings" panose="05000000000000000000" pitchFamily="2" charset="2"/>
              </a:rPr>
              <a:t> και το βιβλίο της </a:t>
            </a:r>
            <a:r>
              <a:rPr lang="el-GR" sz="1800" i="1" dirty="0">
                <a:sym typeface="Wingdings" panose="05000000000000000000" pitchFamily="2" charset="2"/>
              </a:rPr>
              <a:t>Παλαιάς Διαθήκης </a:t>
            </a:r>
            <a:r>
              <a:rPr lang="el-GR" sz="1800" dirty="0">
                <a:sym typeface="Wingdings" panose="05000000000000000000" pitchFamily="2" charset="2"/>
              </a:rPr>
              <a:t> παροιμιώδεις στην Ελληνιστική εποχή  δεν απαιτούνταν κάποια εξοικείωση με τον Όμηρο. </a:t>
            </a:r>
          </a:p>
          <a:p>
            <a:pPr algn="just">
              <a:lnSpc>
                <a:spcPct val="150000"/>
              </a:lnSpc>
            </a:pPr>
            <a:r>
              <a:rPr lang="el-GR" sz="1800" dirty="0">
                <a:sym typeface="Wingdings" panose="05000000000000000000" pitchFamily="2" charset="2"/>
              </a:rPr>
              <a:t>Μια ομηρική φράση η οποία είχε επιρροή θα μπορούσε να είχε καταστεί κοινός τόπος σε βαθμό που να είχε ξεχαστεί η πηγή του ή η παρομοίωση αποτελούσε κοινό τόπο σε σημείο που να μην υπήρχε καθόλου πηγή για να ξεχαστεί.</a:t>
            </a:r>
          </a:p>
          <a:p>
            <a:pPr algn="just">
              <a:lnSpc>
                <a:spcPct val="150000"/>
              </a:lnSpc>
            </a:pPr>
            <a:r>
              <a:rPr lang="el-GR" sz="1800" dirty="0">
                <a:sym typeface="Wingdings" panose="05000000000000000000" pitchFamily="2" charset="2"/>
              </a:rPr>
              <a:t>Το πλήθος των βιβλικών παραδειγμάτων υποδηλώνει ότι αυτού του τύπου η παρομοίωση αποτελούσε μέρος των γνωμικών των εβραϊκών παραδόσεων, όπως και των ελληνικών.</a:t>
            </a:r>
          </a:p>
          <a:p>
            <a:pPr algn="just">
              <a:lnSpc>
                <a:spcPct val="150000"/>
              </a:lnSpc>
            </a:pPr>
            <a:r>
              <a:rPr lang="el-GR" sz="1800" dirty="0"/>
              <a:t>Η παρομοίωση ανθρώπων φύλλων αποτελεί κομμάτι λαϊκής σοφίας που φτάνει πολύ πίσω στο προ-ομηρικό παρελθόν και θα μπορούσε να γίνει παροιμιώδης οπουδήποτε και ανά πάσα στιγμή. </a:t>
            </a:r>
          </a:p>
          <a:p>
            <a:pPr algn="just">
              <a:lnSpc>
                <a:spcPct val="150000"/>
              </a:lnSpc>
            </a:pPr>
            <a:r>
              <a:rPr lang="el-GR" sz="1800" dirty="0">
                <a:sym typeface="Wingdings" panose="05000000000000000000" pitchFamily="2" charset="2"/>
              </a:rPr>
              <a:t> Με τέτοιον τρόπο χρησιμοποιήθηκε από τον Όμηρο σε διάφορα χωρία των επών, ενώ ο Μίμνερμος δεν παραπέμπει στην </a:t>
            </a:r>
            <a:r>
              <a:rPr lang="el-GR" sz="1800" i="1" dirty="0" err="1">
                <a:sym typeface="Wingdings" panose="05000000000000000000" pitchFamily="2" charset="2"/>
              </a:rPr>
              <a:t>Ιλιάδα</a:t>
            </a:r>
            <a:r>
              <a:rPr lang="el-GR" sz="1800" dirty="0">
                <a:sym typeface="Wingdings" panose="05000000000000000000" pitchFamily="2" charset="2"/>
              </a:rPr>
              <a:t> αλλά επαναχρησιμοποιεί έναν κοινόν τόπο. </a:t>
            </a:r>
          </a:p>
          <a:p>
            <a:pPr algn="just">
              <a:lnSpc>
                <a:spcPct val="150000"/>
              </a:lnSpc>
            </a:pPr>
            <a:endParaRPr lang="el-GR" sz="1800" dirty="0"/>
          </a:p>
        </p:txBody>
      </p:sp>
    </p:spTree>
    <p:extLst>
      <p:ext uri="{BB962C8B-B14F-4D97-AF65-F5344CB8AC3E}">
        <p14:creationId xmlns:p14="http://schemas.microsoft.com/office/powerpoint/2010/main" val="2050096358"/>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941061-FABB-4023-A023-2B5EFD785CA9}"/>
              </a:ext>
            </a:extLst>
          </p:cNvPr>
          <p:cNvSpPr>
            <a:spLocks noGrp="1"/>
          </p:cNvSpPr>
          <p:nvPr>
            <p:ph type="title"/>
          </p:nvPr>
        </p:nvSpPr>
        <p:spPr/>
        <p:txBody>
          <a:bodyPr/>
          <a:lstStyle/>
          <a:p>
            <a:pPr algn="ctr"/>
            <a:r>
              <a:rPr lang="el-GR" dirty="0">
                <a:solidFill>
                  <a:schemeClr val="bg2"/>
                </a:solidFill>
              </a:rPr>
              <a:t>Σιμωνίδης, </a:t>
            </a:r>
            <a:r>
              <a:rPr lang="el-GR" i="1" dirty="0">
                <a:solidFill>
                  <a:schemeClr val="bg2"/>
                </a:solidFill>
              </a:rPr>
              <a:t>απόσπασμα</a:t>
            </a:r>
            <a:r>
              <a:rPr lang="el-GR" dirty="0">
                <a:solidFill>
                  <a:schemeClr val="bg2"/>
                </a:solidFill>
              </a:rPr>
              <a:t> 19</a:t>
            </a:r>
            <a:endParaRPr lang="el-GR" dirty="0"/>
          </a:p>
        </p:txBody>
      </p:sp>
      <p:sp>
        <p:nvSpPr>
          <p:cNvPr id="3" name="Θέση περιεχομένου 2">
            <a:extLst>
              <a:ext uri="{FF2B5EF4-FFF2-40B4-BE49-F238E27FC236}">
                <a16:creationId xmlns:a16="http://schemas.microsoft.com/office/drawing/2014/main" xmlns="" id="{993E1A10-C0BD-4ADD-8823-0B110BB7826B}"/>
              </a:ext>
            </a:extLst>
          </p:cNvPr>
          <p:cNvSpPr>
            <a:spLocks noGrp="1"/>
          </p:cNvSpPr>
          <p:nvPr>
            <p:ph idx="1"/>
          </p:nvPr>
        </p:nvSpPr>
        <p:spPr/>
        <p:txBody>
          <a:bodyPr/>
          <a:lstStyle/>
          <a:p>
            <a:pPr algn="ctr">
              <a:buNone/>
            </a:pPr>
            <a:r>
              <a:rPr lang="el-GR" dirty="0" err="1">
                <a:latin typeface="Times New Roman" pitchFamily="18" charset="0"/>
                <a:cs typeface="Times New Roman" pitchFamily="18" charset="0"/>
              </a:rPr>
              <a:t>ἓν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δὲ</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τὸ</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κάλλιστον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Χῖος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ἔειπεν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ἀνήρ</a:t>
            </a:r>
            <a:r>
              <a:rPr lang="el-GR" dirty="0">
                <a:latin typeface="Times New Roman" pitchFamily="18" charset="0"/>
                <a:cs typeface="Times New Roman" pitchFamily="18" charset="0"/>
              </a:rPr>
              <a:t>· </a:t>
            </a:r>
          </a:p>
          <a:p>
            <a:pPr algn="ctr">
              <a:buNone/>
            </a:pPr>
            <a:r>
              <a:rPr lang="el-GR" dirty="0">
                <a:highlight>
                  <a:srgbClr val="00FF00"/>
                </a:highlight>
                <a:latin typeface="Times New Roman" pitchFamily="18" charset="0"/>
                <a:cs typeface="Times New Roman" pitchFamily="18" charset="0"/>
              </a:rPr>
              <a:t>“</a:t>
            </a:r>
            <a:r>
              <a:rPr lang="el-GR" dirty="0" err="1">
                <a:highlight>
                  <a:srgbClr val="00FF00"/>
                </a:highlight>
                <a:latin typeface="Times New Roman" pitchFamily="18" charset="0"/>
                <a:cs typeface="Times New Roman" pitchFamily="18" charset="0"/>
              </a:rPr>
              <a:t>οἵη</a:t>
            </a:r>
            <a:r>
              <a:rPr lang="el-GR" dirty="0">
                <a:highlight>
                  <a:srgbClr val="00FF00"/>
                </a:highlight>
                <a:latin typeface="Times New Roman" pitchFamily="18" charset="0"/>
                <a:cs typeface="Times New Roman" pitchFamily="18" charset="0"/>
              </a:rPr>
              <a:t> περ φύλλων </a:t>
            </a:r>
            <a:r>
              <a:rPr lang="el-GR" dirty="0" err="1">
                <a:highlight>
                  <a:srgbClr val="00FF00"/>
                </a:highlight>
                <a:latin typeface="Times New Roman" pitchFamily="18" charset="0"/>
                <a:cs typeface="Times New Roman" pitchFamily="18" charset="0"/>
              </a:rPr>
              <a:t>γενεή</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τοίη</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δὲ</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καὶ</a:t>
            </a:r>
            <a:r>
              <a:rPr lang="el-GR" dirty="0">
                <a:highlight>
                  <a:srgbClr val="00FF00"/>
                </a:highlight>
                <a:latin typeface="Times New Roman" pitchFamily="18" charset="0"/>
                <a:cs typeface="Times New Roman" pitchFamily="18" charset="0"/>
              </a:rPr>
              <a:t> </a:t>
            </a:r>
            <a:r>
              <a:rPr lang="el-GR" dirty="0" err="1">
                <a:highlight>
                  <a:srgbClr val="00FF00"/>
                </a:highlight>
                <a:latin typeface="Times New Roman" pitchFamily="18" charset="0"/>
                <a:cs typeface="Times New Roman" pitchFamily="18" charset="0"/>
              </a:rPr>
              <a:t>ἀνδρῶν</a:t>
            </a:r>
            <a:r>
              <a:rPr lang="el-GR" dirty="0">
                <a:highlight>
                  <a:srgbClr val="00FF00"/>
                </a:highlight>
                <a:latin typeface="Times New Roman" pitchFamily="18" charset="0"/>
                <a:cs typeface="Times New Roman" pitchFamily="18" charset="0"/>
              </a:rPr>
              <a:t>”· </a:t>
            </a:r>
          </a:p>
          <a:p>
            <a:pPr algn="ctr">
              <a:buNone/>
            </a:pPr>
            <a:r>
              <a:rPr lang="el-GR" dirty="0" err="1">
                <a:latin typeface="Times New Roman" pitchFamily="18" charset="0"/>
                <a:cs typeface="Times New Roman" pitchFamily="18" charset="0"/>
              </a:rPr>
              <a:t>παῦροί</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μιν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θνητῶν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οὔασι</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δεξάμενοι</a:t>
            </a:r>
            <a:r>
              <a:rPr lang="el-GR" dirty="0">
                <a:latin typeface="Times New Roman" pitchFamily="18" charset="0"/>
                <a:cs typeface="Times New Roman" pitchFamily="18" charset="0"/>
              </a:rPr>
              <a:t> </a:t>
            </a:r>
          </a:p>
          <a:p>
            <a:pPr algn="ctr">
              <a:buNone/>
            </a:pPr>
            <a:r>
              <a:rPr lang="el-GR" dirty="0" err="1">
                <a:latin typeface="Times New Roman" pitchFamily="18" charset="0"/>
                <a:cs typeface="Times New Roman" pitchFamily="18" charset="0"/>
              </a:rPr>
              <a:t>στέρνοις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ἐγκατέθεντο</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πάρεστι</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γὰρ</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ἐλπὶς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ἑκάστωι</a:t>
            </a:r>
            <a:r>
              <a:rPr lang="el-GR" dirty="0">
                <a:latin typeface="Times New Roman" pitchFamily="18" charset="0"/>
                <a:cs typeface="Times New Roman" pitchFamily="18" charset="0"/>
              </a:rPr>
              <a:t> </a:t>
            </a:r>
          </a:p>
          <a:p>
            <a:pPr algn="ctr">
              <a:buNone/>
            </a:pPr>
            <a:r>
              <a:rPr lang="el-GR" dirty="0" err="1">
                <a:latin typeface="Times New Roman" pitchFamily="18" charset="0"/>
                <a:cs typeface="Times New Roman" pitchFamily="18" charset="0"/>
              </a:rPr>
              <a:t>ἀνδρῶν</a:t>
            </a:r>
            <a:r>
              <a:rPr lang="el-GR" dirty="0">
                <a:latin typeface="Times New Roman" pitchFamily="18" charset="0"/>
                <a:cs typeface="Times New Roman" pitchFamily="18" charset="0"/>
              </a:rPr>
              <a:t>, ἥ τε νέων </a:t>
            </a:r>
            <a:r>
              <a:rPr lang="el-GR" dirty="0" err="1">
                <a:latin typeface="Times New Roman" pitchFamily="18" charset="0"/>
                <a:cs typeface="Times New Roman" pitchFamily="18" charset="0"/>
              </a:rPr>
              <a:t>στήθεσιν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ἐμφύεται</a:t>
            </a:r>
            <a:r>
              <a:rPr lang="el-GR" dirty="0">
                <a:latin typeface="Times New Roman" pitchFamily="18" charset="0"/>
                <a:cs typeface="Times New Roman" pitchFamily="18" charset="0"/>
              </a:rPr>
              <a:t>.</a:t>
            </a:r>
            <a:endParaRPr lang="el-GR" dirty="0"/>
          </a:p>
        </p:txBody>
      </p:sp>
    </p:spTree>
    <p:extLst>
      <p:ext uri="{BB962C8B-B14F-4D97-AF65-F5344CB8AC3E}">
        <p14:creationId xmlns:p14="http://schemas.microsoft.com/office/powerpoint/2010/main" val="450765277"/>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3187951-E009-4948-9F81-C2EAC5BFED09}"/>
              </a:ext>
            </a:extLst>
          </p:cNvPr>
          <p:cNvSpPr>
            <a:spLocks noGrp="1"/>
          </p:cNvSpPr>
          <p:nvPr>
            <p:ph type="title"/>
          </p:nvPr>
        </p:nvSpPr>
        <p:spPr/>
        <p:txBody>
          <a:bodyPr/>
          <a:lstStyle/>
          <a:p>
            <a:pPr algn="ctr"/>
            <a:r>
              <a:rPr lang="el-GR" dirty="0">
                <a:solidFill>
                  <a:schemeClr val="bg2"/>
                </a:solidFill>
              </a:rPr>
              <a:t>Μετάφραση</a:t>
            </a:r>
          </a:p>
        </p:txBody>
      </p:sp>
      <p:sp>
        <p:nvSpPr>
          <p:cNvPr id="3" name="Θέση περιεχομένου 2">
            <a:extLst>
              <a:ext uri="{FF2B5EF4-FFF2-40B4-BE49-F238E27FC236}">
                <a16:creationId xmlns:a16="http://schemas.microsoft.com/office/drawing/2014/main" xmlns="" id="{6BDB319C-43EF-492B-A0C6-1C7568C0669E}"/>
              </a:ext>
            </a:extLst>
          </p:cNvPr>
          <p:cNvSpPr>
            <a:spLocks noGrp="1"/>
          </p:cNvSpPr>
          <p:nvPr>
            <p:ph idx="1"/>
          </p:nvPr>
        </p:nvSpPr>
        <p:spPr/>
        <p:txBody>
          <a:bodyPr/>
          <a:lstStyle/>
          <a:p>
            <a:pPr marL="0" indent="0" algn="ctr">
              <a:buNone/>
            </a:pPr>
            <a:r>
              <a:rPr lang="el-GR" dirty="0"/>
              <a:t>Κι ένα, το πιο σωστό (στίχο;), το </a:t>
            </a:r>
            <a:r>
              <a:rPr lang="el-GR" dirty="0" err="1"/>
              <a:t>είπεν</a:t>
            </a:r>
            <a:r>
              <a:rPr lang="el-GR" dirty="0"/>
              <a:t> ο Χιώτης άντρας:</a:t>
            </a:r>
          </a:p>
          <a:p>
            <a:pPr marL="0" indent="0" algn="ctr">
              <a:buNone/>
            </a:pPr>
            <a:r>
              <a:rPr lang="el-GR" dirty="0"/>
              <a:t>«Όποια των φύλλων η γενιά τέτοια και των ανθρώπων».</a:t>
            </a:r>
          </a:p>
          <a:p>
            <a:pPr marL="0" indent="0" algn="ctr">
              <a:buNone/>
            </a:pPr>
            <a:r>
              <a:rPr lang="el-GR" dirty="0"/>
              <a:t>Μα </a:t>
            </a:r>
            <a:r>
              <a:rPr lang="el-GR" dirty="0" err="1"/>
              <a:t>απ</a:t>
            </a:r>
            <a:r>
              <a:rPr lang="el-GR" dirty="0"/>
              <a:t>᾽ τους ανθρώπους λιγοστοί κι αν το γρικήσαν τούτο</a:t>
            </a:r>
          </a:p>
          <a:p>
            <a:pPr marL="0" indent="0" algn="ctr">
              <a:buNone/>
            </a:pPr>
            <a:r>
              <a:rPr lang="el-GR" dirty="0"/>
              <a:t>μες στην ψυχή τους το έκλεισαν· γιατί καθένας θρέφει</a:t>
            </a:r>
          </a:p>
          <a:p>
            <a:pPr marL="0" indent="0" algn="ctr">
              <a:buNone/>
            </a:pPr>
            <a:r>
              <a:rPr lang="el-GR" dirty="0"/>
              <a:t>ελπίδα, που ριζοβολά στα </a:t>
            </a:r>
            <a:r>
              <a:rPr lang="el-GR" dirty="0" err="1"/>
              <a:t>στήθια</a:t>
            </a:r>
            <a:r>
              <a:rPr lang="el-GR" dirty="0"/>
              <a:t> αντρών και νέων·</a:t>
            </a:r>
          </a:p>
          <a:p>
            <a:pPr marL="0" indent="0" algn="ctr">
              <a:buNone/>
            </a:pPr>
            <a:endParaRPr lang="el-GR" dirty="0"/>
          </a:p>
        </p:txBody>
      </p:sp>
    </p:spTree>
    <p:extLst>
      <p:ext uri="{BB962C8B-B14F-4D97-AF65-F5344CB8AC3E}">
        <p14:creationId xmlns:p14="http://schemas.microsoft.com/office/powerpoint/2010/main" val="2693252922"/>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C313060-A499-449C-884C-42B9CDCC2896}"/>
              </a:ext>
            </a:extLst>
          </p:cNvPr>
          <p:cNvSpPr>
            <a:spLocks noGrp="1"/>
          </p:cNvSpPr>
          <p:nvPr>
            <p:ph type="title"/>
          </p:nvPr>
        </p:nvSpPr>
        <p:spPr/>
        <p:txBody>
          <a:bodyPr/>
          <a:lstStyle/>
          <a:p>
            <a:pPr algn="ctr"/>
            <a:r>
              <a:rPr lang="el-GR" dirty="0">
                <a:solidFill>
                  <a:schemeClr val="bg2"/>
                </a:solidFill>
              </a:rPr>
              <a:t>Σιμωνίδης, </a:t>
            </a:r>
            <a:r>
              <a:rPr lang="el-GR" i="1" dirty="0">
                <a:solidFill>
                  <a:schemeClr val="bg2"/>
                </a:solidFill>
              </a:rPr>
              <a:t>απόσπασμα</a:t>
            </a:r>
            <a:r>
              <a:rPr lang="el-GR" dirty="0">
                <a:solidFill>
                  <a:schemeClr val="bg2"/>
                </a:solidFill>
              </a:rPr>
              <a:t> 19</a:t>
            </a:r>
            <a:endParaRPr lang="el-GR" dirty="0"/>
          </a:p>
        </p:txBody>
      </p:sp>
      <p:sp>
        <p:nvSpPr>
          <p:cNvPr id="3" name="Θέση περιεχομένου 2">
            <a:extLst>
              <a:ext uri="{FF2B5EF4-FFF2-40B4-BE49-F238E27FC236}">
                <a16:creationId xmlns:a16="http://schemas.microsoft.com/office/drawing/2014/main" xmlns="" id="{6A3B59B3-943A-4160-943B-A90581ACABF0}"/>
              </a:ext>
            </a:extLst>
          </p:cNvPr>
          <p:cNvSpPr>
            <a:spLocks noGrp="1"/>
          </p:cNvSpPr>
          <p:nvPr>
            <p:ph idx="1"/>
          </p:nvPr>
        </p:nvSpPr>
        <p:spPr>
          <a:xfrm>
            <a:off x="1293814" y="1828800"/>
            <a:ext cx="9601200" cy="5029200"/>
          </a:xfrm>
        </p:spPr>
        <p:txBody>
          <a:bodyPr>
            <a:normAutofit fontScale="92500" lnSpcReduction="10000"/>
          </a:bodyPr>
          <a:lstStyle/>
          <a:p>
            <a:pPr algn="just">
              <a:lnSpc>
                <a:spcPct val="150000"/>
              </a:lnSpc>
            </a:pPr>
            <a:r>
              <a:rPr lang="el-GR" dirty="0"/>
              <a:t>Δεν γνωρίζουμε τι, ακριβώς, είχε στο μυαλό του ο Σιμωνίδης από το έργο του Ομήρου, όταν </a:t>
            </a:r>
            <a:r>
              <a:rPr lang="el-GR" dirty="0">
                <a:sym typeface="Wingdings" panose="05000000000000000000" pitchFamily="2" charset="2"/>
              </a:rPr>
              <a:t>αποδίδει το </a:t>
            </a:r>
            <a:r>
              <a:rPr lang="el-GR" dirty="0" err="1">
                <a:latin typeface="Palatino Linotype" panose="02040502050505030304" pitchFamily="18" charset="0"/>
                <a:sym typeface="Wingdings" panose="05000000000000000000" pitchFamily="2" charset="2"/>
              </a:rPr>
              <a:t>κάλλιστον</a:t>
            </a:r>
            <a:r>
              <a:rPr lang="el-GR" dirty="0">
                <a:sym typeface="Wingdings" panose="05000000000000000000" pitchFamily="2" charset="2"/>
              </a:rPr>
              <a:t> στον άνδρα από τη Χίο  ότι δηλαδή υπάρχει ένας άνδρας από τη Χίο ο οποίος έχει γράψει ένα έργο και μέσα σε αυτό είχε χρησιμοποιήσει τη λέξη </a:t>
            </a:r>
            <a:r>
              <a:rPr lang="el-GR" dirty="0" err="1">
                <a:sym typeface="Wingdings" panose="05000000000000000000" pitchFamily="2" charset="2"/>
              </a:rPr>
              <a:t>κάλλιστον</a:t>
            </a:r>
            <a:r>
              <a:rPr lang="el-GR" dirty="0">
                <a:sym typeface="Wingdings" panose="05000000000000000000" pitchFamily="2" charset="2"/>
              </a:rPr>
              <a:t>. Ο άνδρας από τη Χίο είναι ο Όμηρος. </a:t>
            </a:r>
            <a:endParaRPr lang="en-US" dirty="0">
              <a:sym typeface="Wingdings" panose="05000000000000000000" pitchFamily="2" charset="2"/>
            </a:endParaRPr>
          </a:p>
          <a:p>
            <a:pPr algn="just">
              <a:lnSpc>
                <a:spcPct val="150000"/>
              </a:lnSpc>
            </a:pPr>
            <a:r>
              <a:rPr lang="el-GR" dirty="0">
                <a:sym typeface="Wingdings" panose="05000000000000000000" pitchFamily="2" charset="2"/>
              </a:rPr>
              <a:t>Ο Σιμωνίδης  δεν αναφέρει ποιος χαρακτήρας του ομηρικού κειμένου αναφέρει τον συγκεκριμένο στίχο και τον χρησιμοποιεί σε διαφορετικά από του ομηρικού χωρίου συμφραζόμενα. Στην πραγματικότητα, παραθέτει έναν σύντομο στίχο τον οποίο θεωρεί τον καλύτερο από το ομηρικό έργο.</a:t>
            </a:r>
          </a:p>
          <a:p>
            <a:pPr algn="just">
              <a:lnSpc>
                <a:spcPct val="150000"/>
              </a:lnSpc>
            </a:pPr>
            <a:endParaRPr lang="el-GR" dirty="0"/>
          </a:p>
        </p:txBody>
      </p:sp>
    </p:spTree>
    <p:extLst>
      <p:ext uri="{BB962C8B-B14F-4D97-AF65-F5344CB8AC3E}">
        <p14:creationId xmlns:p14="http://schemas.microsoft.com/office/powerpoint/2010/main" val="1180785111"/>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A893C3E-64D0-4E23-98ED-2D6E58556F4B}"/>
              </a:ext>
            </a:extLst>
          </p:cNvPr>
          <p:cNvSpPr>
            <a:spLocks noGrp="1"/>
          </p:cNvSpPr>
          <p:nvPr>
            <p:ph type="title"/>
          </p:nvPr>
        </p:nvSpPr>
        <p:spPr/>
        <p:txBody>
          <a:bodyPr/>
          <a:lstStyle/>
          <a:p>
            <a:pPr algn="ctr"/>
            <a:r>
              <a:rPr lang="el-GR" dirty="0">
                <a:solidFill>
                  <a:schemeClr val="bg2"/>
                </a:solidFill>
              </a:rPr>
              <a:t>Σιμωνίδης, </a:t>
            </a:r>
            <a:r>
              <a:rPr lang="el-GR" i="1" dirty="0">
                <a:solidFill>
                  <a:schemeClr val="bg2"/>
                </a:solidFill>
              </a:rPr>
              <a:t>απόσπασμα</a:t>
            </a:r>
            <a:r>
              <a:rPr lang="el-GR" dirty="0">
                <a:solidFill>
                  <a:schemeClr val="bg2"/>
                </a:solidFill>
              </a:rPr>
              <a:t> 19</a:t>
            </a:r>
            <a:endParaRPr lang="el-GR" dirty="0"/>
          </a:p>
        </p:txBody>
      </p:sp>
      <p:sp>
        <p:nvSpPr>
          <p:cNvPr id="3" name="Θέση περιεχομένου 2">
            <a:extLst>
              <a:ext uri="{FF2B5EF4-FFF2-40B4-BE49-F238E27FC236}">
                <a16:creationId xmlns:a16="http://schemas.microsoft.com/office/drawing/2014/main" xmlns="" id="{DF2E3BC2-535F-49BD-97F9-9F5BE78ABFE3}"/>
              </a:ext>
            </a:extLst>
          </p:cNvPr>
          <p:cNvSpPr>
            <a:spLocks noGrp="1"/>
          </p:cNvSpPr>
          <p:nvPr>
            <p:ph idx="1"/>
          </p:nvPr>
        </p:nvSpPr>
        <p:spPr/>
        <p:txBody>
          <a:bodyPr>
            <a:normAutofit/>
          </a:bodyPr>
          <a:lstStyle/>
          <a:p>
            <a:pPr algn="just">
              <a:lnSpc>
                <a:spcPct val="150000"/>
              </a:lnSpc>
            </a:pPr>
            <a:r>
              <a:rPr lang="en-US" dirty="0">
                <a:solidFill>
                  <a:schemeClr val="accent3">
                    <a:lumMod val="75000"/>
                  </a:schemeClr>
                </a:solidFill>
              </a:rPr>
              <a:t>Ford</a:t>
            </a:r>
            <a:r>
              <a:rPr lang="en-US" dirty="0"/>
              <a:t> </a:t>
            </a:r>
            <a:r>
              <a:rPr lang="en-US" dirty="0">
                <a:sym typeface="Wingdings" panose="05000000000000000000" pitchFamily="2" charset="2"/>
              </a:rPr>
              <a:t> </a:t>
            </a:r>
            <a:r>
              <a:rPr lang="el-GR" dirty="0">
                <a:sym typeface="Wingdings" panose="05000000000000000000" pitchFamily="2" charset="2"/>
              </a:rPr>
              <a:t>τέτοια αποσπάσματα ποίησης  ελάχιστο ενδιαφέρον για τα ποιήματα ως ενοποιημένες οντότητες. </a:t>
            </a:r>
          </a:p>
          <a:p>
            <a:pPr algn="just">
              <a:lnSpc>
                <a:spcPct val="150000"/>
              </a:lnSpc>
            </a:pPr>
            <a:r>
              <a:rPr lang="el-GR" dirty="0">
                <a:sym typeface="Wingdings" panose="05000000000000000000" pitchFamily="2" charset="2"/>
              </a:rPr>
              <a:t>Υπάρχουν σημαντικές ενδείξεις που δηλώνουν ότι ο Σιμωνίδης  παραθέτει χωρία από προγενέστερους ποιητές, χωρίς να γνωρίζει απόλυτα το έργο τους  παραδείγματος χάριν η παράθεση του χωρίου από τον Σιμωνίδη δεν συνεπάγεται ότι γνωρίζει την </a:t>
            </a:r>
            <a:r>
              <a:rPr lang="el-GR" i="1" dirty="0" err="1">
                <a:sym typeface="Wingdings" panose="05000000000000000000" pitchFamily="2" charset="2"/>
              </a:rPr>
              <a:t>Ιλιάδα</a:t>
            </a:r>
            <a:r>
              <a:rPr lang="el-GR" dirty="0">
                <a:sym typeface="Wingdings" panose="05000000000000000000" pitchFamily="2" charset="2"/>
              </a:rPr>
              <a:t> σε μεγάλο βαθμό. </a:t>
            </a:r>
          </a:p>
        </p:txBody>
      </p:sp>
    </p:spTree>
    <p:extLst>
      <p:ext uri="{BB962C8B-B14F-4D97-AF65-F5344CB8AC3E}">
        <p14:creationId xmlns:p14="http://schemas.microsoft.com/office/powerpoint/2010/main" val="2479270413"/>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9654DD9-1655-477C-B7DA-6407DB85FF17}"/>
              </a:ext>
            </a:extLst>
          </p:cNvPr>
          <p:cNvSpPr>
            <a:spLocks noGrp="1"/>
          </p:cNvSpPr>
          <p:nvPr>
            <p:ph type="title"/>
          </p:nvPr>
        </p:nvSpPr>
        <p:spPr/>
        <p:txBody>
          <a:bodyPr/>
          <a:lstStyle/>
          <a:p>
            <a:pPr algn="ctr"/>
            <a:r>
              <a:rPr lang="el-GR" dirty="0">
                <a:solidFill>
                  <a:schemeClr val="bg2"/>
                </a:solidFill>
              </a:rPr>
              <a:t>Σιμωνίδης, </a:t>
            </a:r>
            <a:r>
              <a:rPr lang="el-GR" i="1" dirty="0">
                <a:solidFill>
                  <a:schemeClr val="bg2"/>
                </a:solidFill>
              </a:rPr>
              <a:t>απόσπασμα</a:t>
            </a:r>
            <a:r>
              <a:rPr lang="el-GR" dirty="0">
                <a:solidFill>
                  <a:schemeClr val="bg2"/>
                </a:solidFill>
              </a:rPr>
              <a:t> 19</a:t>
            </a:r>
            <a:endParaRPr lang="el-GR" dirty="0"/>
          </a:p>
        </p:txBody>
      </p:sp>
      <p:sp>
        <p:nvSpPr>
          <p:cNvPr id="3" name="Θέση περιεχομένου 2">
            <a:extLst>
              <a:ext uri="{FF2B5EF4-FFF2-40B4-BE49-F238E27FC236}">
                <a16:creationId xmlns:a16="http://schemas.microsoft.com/office/drawing/2014/main" xmlns="" id="{EE591034-4FDD-4082-8172-0B819CBE1593}"/>
              </a:ext>
            </a:extLst>
          </p:cNvPr>
          <p:cNvSpPr>
            <a:spLocks noGrp="1"/>
          </p:cNvSpPr>
          <p:nvPr>
            <p:ph idx="1"/>
          </p:nvPr>
        </p:nvSpPr>
        <p:spPr>
          <a:xfrm>
            <a:off x="1293814" y="1828800"/>
            <a:ext cx="9601200" cy="5029200"/>
          </a:xfrm>
        </p:spPr>
        <p:txBody>
          <a:bodyPr>
            <a:normAutofit fontScale="92500" lnSpcReduction="20000"/>
          </a:bodyPr>
          <a:lstStyle/>
          <a:p>
            <a:pPr algn="just">
              <a:lnSpc>
                <a:spcPct val="150000"/>
              </a:lnSpc>
            </a:pPr>
            <a:r>
              <a:rPr lang="el-GR" dirty="0"/>
              <a:t>Μέχρι την εποχή του Σιμωνίδη τα ομηρικά ποιήματα γίνονταν γνωστά μέσω απαγγελίας στα </a:t>
            </a:r>
            <a:r>
              <a:rPr lang="el-GR" dirty="0" err="1"/>
              <a:t>Παναθήναια</a:t>
            </a:r>
            <a:r>
              <a:rPr lang="el-GR" dirty="0"/>
              <a:t>.</a:t>
            </a:r>
          </a:p>
          <a:p>
            <a:pPr algn="just">
              <a:lnSpc>
                <a:spcPct val="150000"/>
              </a:lnSpc>
            </a:pPr>
            <a:r>
              <a:rPr lang="el-GR" dirty="0"/>
              <a:t>Ο Σιμωνίδης, λοιπόν, σίγουρα είχε ακουστά το ποίημα, ακόμα και αν δεν το γνώριζε πολύ καλά </a:t>
            </a:r>
            <a:r>
              <a:rPr lang="el-GR" dirty="0">
                <a:sym typeface="Wingdings" panose="05000000000000000000" pitchFamily="2" charset="2"/>
              </a:rPr>
              <a:t> δεν αποκλείεται, επομένως, να έχει επηρεαστεί από την </a:t>
            </a:r>
            <a:r>
              <a:rPr lang="el-GR" i="1" dirty="0" err="1">
                <a:sym typeface="Wingdings" panose="05000000000000000000" pitchFamily="2" charset="2"/>
              </a:rPr>
              <a:t>Ιλιάδα</a:t>
            </a:r>
            <a:r>
              <a:rPr lang="el-GR" i="1" dirty="0">
                <a:sym typeface="Wingdings" panose="05000000000000000000" pitchFamily="2" charset="2"/>
              </a:rPr>
              <a:t> </a:t>
            </a:r>
            <a:r>
              <a:rPr lang="el-GR" dirty="0">
                <a:sym typeface="Wingdings" panose="05000000000000000000" pitchFamily="2" charset="2"/>
              </a:rPr>
              <a:t> φαίνεται στην αναφορά στην παρομοίωση φύλλων – ανθρώπων. </a:t>
            </a:r>
          </a:p>
          <a:p>
            <a:pPr algn="just">
              <a:lnSpc>
                <a:spcPct val="150000"/>
              </a:lnSpc>
            </a:pPr>
            <a:r>
              <a:rPr lang="el-GR" dirty="0">
                <a:sym typeface="Wingdings" panose="05000000000000000000" pitchFamily="2" charset="2"/>
              </a:rPr>
              <a:t>Ο Σιμωνίδης ενδιαφερόταν για τον Όμηρο σαν μυθικό πρόσωπο και όχι τόσο για την </a:t>
            </a:r>
            <a:r>
              <a:rPr lang="el-GR" i="1" dirty="0" err="1">
                <a:sym typeface="Wingdings" panose="05000000000000000000" pitchFamily="2" charset="2"/>
              </a:rPr>
              <a:t>Ιλιάδα</a:t>
            </a:r>
            <a:r>
              <a:rPr lang="el-GR" dirty="0">
                <a:sym typeface="Wingdings" panose="05000000000000000000" pitchFamily="2" charset="2"/>
              </a:rPr>
              <a:t>. Επομένως, περιμένει και το κοινό του να αναγνωρίσει τον Όμηρο ως μεγάλο επικό ποιητή, χωρίς να έχει εκτενή γνώση της </a:t>
            </a:r>
            <a:r>
              <a:rPr lang="el-GR" i="1" dirty="0" err="1">
                <a:sym typeface="Wingdings" panose="05000000000000000000" pitchFamily="2" charset="2"/>
              </a:rPr>
              <a:t>Ιλιάδας</a:t>
            </a:r>
            <a:r>
              <a:rPr lang="el-GR" dirty="0">
                <a:sym typeface="Wingdings" panose="05000000000000000000" pitchFamily="2" charset="2"/>
              </a:rPr>
              <a:t>.</a:t>
            </a:r>
            <a:endParaRPr lang="el-GR" dirty="0"/>
          </a:p>
        </p:txBody>
      </p:sp>
    </p:spTree>
    <p:extLst>
      <p:ext uri="{BB962C8B-B14F-4D97-AF65-F5344CB8AC3E}">
        <p14:creationId xmlns:p14="http://schemas.microsoft.com/office/powerpoint/2010/main" val="2540487033"/>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6EDF4ED-981D-4905-9775-0CD6BC8863EF}"/>
              </a:ext>
            </a:extLst>
          </p:cNvPr>
          <p:cNvSpPr>
            <a:spLocks noGrp="1"/>
          </p:cNvSpPr>
          <p:nvPr>
            <p:ph type="title"/>
          </p:nvPr>
        </p:nvSpPr>
        <p:spPr/>
        <p:txBody>
          <a:bodyPr/>
          <a:lstStyle/>
          <a:p>
            <a:pPr algn="ctr"/>
            <a:r>
              <a:rPr lang="el-GR" dirty="0">
                <a:solidFill>
                  <a:schemeClr val="bg2"/>
                </a:solidFill>
              </a:rPr>
              <a:t>Σιμωνίδης, </a:t>
            </a:r>
            <a:r>
              <a:rPr lang="el-GR" i="1" dirty="0">
                <a:solidFill>
                  <a:schemeClr val="bg2"/>
                </a:solidFill>
              </a:rPr>
              <a:t>απόσπασμα</a:t>
            </a:r>
            <a:r>
              <a:rPr lang="el-GR" dirty="0">
                <a:solidFill>
                  <a:schemeClr val="bg2"/>
                </a:solidFill>
              </a:rPr>
              <a:t> 19</a:t>
            </a:r>
            <a:endParaRPr lang="el-GR" dirty="0"/>
          </a:p>
        </p:txBody>
      </p:sp>
      <p:sp>
        <p:nvSpPr>
          <p:cNvPr id="3" name="Θέση περιεχομένου 2">
            <a:extLst>
              <a:ext uri="{FF2B5EF4-FFF2-40B4-BE49-F238E27FC236}">
                <a16:creationId xmlns:a16="http://schemas.microsoft.com/office/drawing/2014/main" xmlns="" id="{03D70318-5DA9-4204-BD92-517C48A3FBD1}"/>
              </a:ext>
            </a:extLst>
          </p:cNvPr>
          <p:cNvSpPr>
            <a:spLocks noGrp="1"/>
          </p:cNvSpPr>
          <p:nvPr>
            <p:ph idx="1"/>
          </p:nvPr>
        </p:nvSpPr>
        <p:spPr/>
        <p:txBody>
          <a:bodyPr/>
          <a:lstStyle/>
          <a:p>
            <a:pPr algn="just">
              <a:lnSpc>
                <a:spcPct val="150000"/>
              </a:lnSpc>
            </a:pPr>
            <a:r>
              <a:rPr lang="el-GR" dirty="0"/>
              <a:t>Είναι, λοιπόν, λανθασμένο, για τους σύγχρονους κριτικούς, να χρησιμοποιούν τον Σιμωνίδη ως μια αρχαία επιβεβαίωση της αίσθησης ότι η </a:t>
            </a:r>
            <a:r>
              <a:rPr lang="el-GR" i="1" dirty="0" err="1"/>
              <a:t>Ιλιάδα</a:t>
            </a:r>
            <a:r>
              <a:rPr lang="el-GR" dirty="0"/>
              <a:t> αποτελεί ένα εξαιρετικό ποίημα.</a:t>
            </a:r>
          </a:p>
          <a:p>
            <a:pPr algn="just">
              <a:lnSpc>
                <a:spcPct val="150000"/>
              </a:lnSpc>
            </a:pPr>
            <a:r>
              <a:rPr lang="el-GR" dirty="0"/>
              <a:t>Παρομοίωση </a:t>
            </a:r>
            <a:r>
              <a:rPr lang="el-GR" dirty="0">
                <a:sym typeface="Wingdings" panose="05000000000000000000" pitchFamily="2" charset="2"/>
              </a:rPr>
              <a:t> ενισχύθηκε η υπόθεση ότι ο Όμηρος επινόησε την παρομοίωση </a:t>
            </a:r>
            <a:r>
              <a:rPr lang="el-GR" dirty="0">
                <a:latin typeface="Times New Roman" panose="02020603050405020304" pitchFamily="18" charset="0"/>
                <a:cs typeface="Times New Roman" panose="02020603050405020304" pitchFamily="18" charset="0"/>
                <a:sym typeface="Wingdings" panose="05000000000000000000" pitchFamily="2" charset="2"/>
              </a:rPr>
              <a:t>φύλλων-ανθρώπων</a:t>
            </a:r>
            <a:r>
              <a:rPr lang="el-GR" dirty="0">
                <a:sym typeface="Wingdings" panose="05000000000000000000" pitchFamily="2" charset="2"/>
              </a:rPr>
              <a:t> και ότι οι υπόλοιποι την άντλησαν από αυτόν (Μίμνερμος και Σιμωνίδης). </a:t>
            </a:r>
            <a:endParaRPr lang="el-GR" dirty="0"/>
          </a:p>
        </p:txBody>
      </p:sp>
    </p:spTree>
    <p:extLst>
      <p:ext uri="{BB962C8B-B14F-4D97-AF65-F5344CB8AC3E}">
        <p14:creationId xmlns:p14="http://schemas.microsoft.com/office/powerpoint/2010/main" val="423822278"/>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81BF413-7057-4094-A8D9-449D52DDA243}"/>
              </a:ext>
            </a:extLst>
          </p:cNvPr>
          <p:cNvSpPr>
            <a:spLocks noGrp="1"/>
          </p:cNvSpPr>
          <p:nvPr>
            <p:ph type="title"/>
          </p:nvPr>
        </p:nvSpPr>
        <p:spPr/>
        <p:txBody>
          <a:bodyPr/>
          <a:lstStyle/>
          <a:p>
            <a:pPr algn="ctr"/>
            <a:r>
              <a:rPr lang="el-GR" dirty="0">
                <a:solidFill>
                  <a:schemeClr val="bg2"/>
                </a:solidFill>
              </a:rPr>
              <a:t>Σιμωνίδης, </a:t>
            </a:r>
            <a:r>
              <a:rPr lang="el-GR" i="1" dirty="0">
                <a:solidFill>
                  <a:schemeClr val="bg2"/>
                </a:solidFill>
              </a:rPr>
              <a:t>απόσπασμα</a:t>
            </a:r>
            <a:r>
              <a:rPr lang="el-GR" dirty="0">
                <a:solidFill>
                  <a:schemeClr val="bg2"/>
                </a:solidFill>
              </a:rPr>
              <a:t> 19</a:t>
            </a:r>
            <a:endParaRPr lang="el-GR" dirty="0"/>
          </a:p>
        </p:txBody>
      </p:sp>
      <p:sp>
        <p:nvSpPr>
          <p:cNvPr id="3" name="Θέση περιεχομένου 2">
            <a:extLst>
              <a:ext uri="{FF2B5EF4-FFF2-40B4-BE49-F238E27FC236}">
                <a16:creationId xmlns:a16="http://schemas.microsoft.com/office/drawing/2014/main" xmlns="" id="{BE448114-39F4-4E47-AF02-06FF34C48665}"/>
              </a:ext>
            </a:extLst>
          </p:cNvPr>
          <p:cNvSpPr>
            <a:spLocks noGrp="1"/>
          </p:cNvSpPr>
          <p:nvPr>
            <p:ph idx="1"/>
          </p:nvPr>
        </p:nvSpPr>
        <p:spPr>
          <a:xfrm>
            <a:off x="1293814" y="1828800"/>
            <a:ext cx="9601200" cy="4343400"/>
          </a:xfrm>
        </p:spPr>
        <p:txBody>
          <a:bodyPr>
            <a:normAutofit lnSpcReduction="10000"/>
          </a:bodyPr>
          <a:lstStyle/>
          <a:p>
            <a:pPr algn="just">
              <a:lnSpc>
                <a:spcPct val="150000"/>
              </a:lnSpc>
            </a:pPr>
            <a:r>
              <a:rPr lang="en-US" dirty="0">
                <a:solidFill>
                  <a:schemeClr val="accent3">
                    <a:lumMod val="75000"/>
                  </a:schemeClr>
                </a:solidFill>
              </a:rPr>
              <a:t>Burgess</a:t>
            </a:r>
            <a:r>
              <a:rPr lang="en-US" dirty="0"/>
              <a:t> </a:t>
            </a:r>
            <a:r>
              <a:rPr lang="en-US" dirty="0">
                <a:sym typeface="Wingdings" panose="05000000000000000000" pitchFamily="2" charset="2"/>
              </a:rPr>
              <a:t></a:t>
            </a:r>
            <a:r>
              <a:rPr lang="el-GR" dirty="0">
                <a:sym typeface="Wingdings" panose="05000000000000000000" pitchFamily="2" charset="2"/>
              </a:rPr>
              <a:t> Είναι λάθος  ότι ο Σιμωνίδης αποδίδει το </a:t>
            </a:r>
            <a:r>
              <a:rPr lang="el-GR" dirty="0" err="1">
                <a:sym typeface="Wingdings" panose="05000000000000000000" pitchFamily="2" charset="2"/>
              </a:rPr>
              <a:t>κάλλιστον</a:t>
            </a:r>
            <a:r>
              <a:rPr lang="el-GR" dirty="0">
                <a:sym typeface="Wingdings" panose="05000000000000000000" pitchFamily="2" charset="2"/>
              </a:rPr>
              <a:t> και γενικά το χωρίο στον άνδρα από τη Χίο (δηλαδή τον Όμηρο), εφόσον η παρομοίωση είναι </a:t>
            </a:r>
            <a:r>
              <a:rPr lang="el-GR" dirty="0">
                <a:latin typeface="Times New Roman" panose="02020603050405020304" pitchFamily="18" charset="0"/>
                <a:cs typeface="Times New Roman" panose="02020603050405020304" pitchFamily="18" charset="0"/>
                <a:sym typeface="Wingdings" panose="05000000000000000000" pitchFamily="2" charset="2"/>
              </a:rPr>
              <a:t>προ-ομηρική</a:t>
            </a:r>
            <a:r>
              <a:rPr lang="el-GR" dirty="0">
                <a:sym typeface="Wingdings" panose="05000000000000000000" pitchFamily="2" charset="2"/>
              </a:rPr>
              <a:t>.</a:t>
            </a:r>
            <a:r>
              <a:rPr lang="en-US" dirty="0">
                <a:sym typeface="Wingdings" panose="05000000000000000000" pitchFamily="2" charset="2"/>
              </a:rPr>
              <a:t> </a:t>
            </a:r>
            <a:r>
              <a:rPr lang="el-GR" dirty="0">
                <a:sym typeface="Wingdings" panose="05000000000000000000" pitchFamily="2" charset="2"/>
              </a:rPr>
              <a:t>Το λεξιλόγιο και η ιδέα που εκφράζεται στη ραψωδία Ζ της </a:t>
            </a:r>
            <a:r>
              <a:rPr lang="el-GR" i="1" dirty="0" err="1">
                <a:sym typeface="Wingdings" panose="05000000000000000000" pitchFamily="2" charset="2"/>
              </a:rPr>
              <a:t>Ιλιάδας</a:t>
            </a:r>
            <a:r>
              <a:rPr lang="el-GR" dirty="0">
                <a:sym typeface="Wingdings" panose="05000000000000000000" pitchFamily="2" charset="2"/>
              </a:rPr>
              <a:t>  μπορεί να αποτελούν κοινό τόπο. </a:t>
            </a:r>
          </a:p>
          <a:p>
            <a:pPr algn="just">
              <a:lnSpc>
                <a:spcPct val="150000"/>
              </a:lnSpc>
            </a:pPr>
            <a:r>
              <a:rPr lang="el-GR" dirty="0">
                <a:sym typeface="Wingdings" panose="05000000000000000000" pitchFamily="2" charset="2"/>
              </a:rPr>
              <a:t>Ο Όμηρος, άλλωστε, αποτελούσε έναν διάσημο ποιητή και επειδή υπάρχει παραδοσιακός στίχος σε ένα ποίημά του  επινόηση της λαϊκής σοφίας από τον Όμηρο. </a:t>
            </a:r>
            <a:endParaRPr lang="el-GR" dirty="0"/>
          </a:p>
        </p:txBody>
      </p:sp>
    </p:spTree>
    <p:extLst>
      <p:ext uri="{BB962C8B-B14F-4D97-AF65-F5344CB8AC3E}">
        <p14:creationId xmlns:p14="http://schemas.microsoft.com/office/powerpoint/2010/main" val="22006023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4FCDF21-263A-4224-878C-33787EFC5379}"/>
              </a:ext>
            </a:extLst>
          </p:cNvPr>
          <p:cNvSpPr>
            <a:spLocks noGrp="1"/>
          </p:cNvSpPr>
          <p:nvPr>
            <p:ph type="title"/>
          </p:nvPr>
        </p:nvSpPr>
        <p:spPr/>
        <p:txBody>
          <a:bodyPr/>
          <a:lstStyle/>
          <a:p>
            <a:pPr algn="ctr"/>
            <a:r>
              <a:rPr lang="el-GR" dirty="0">
                <a:solidFill>
                  <a:schemeClr val="bg2"/>
                </a:solidFill>
              </a:rPr>
              <a:t>Επιγραφές ομηρικών επών</a:t>
            </a:r>
            <a:endParaRPr lang="en-GB" dirty="0">
              <a:solidFill>
                <a:schemeClr val="bg2"/>
              </a:solidFill>
            </a:endParaRPr>
          </a:p>
        </p:txBody>
      </p:sp>
      <p:sp>
        <p:nvSpPr>
          <p:cNvPr id="3" name="Θέση περιεχομένου 2">
            <a:extLst>
              <a:ext uri="{FF2B5EF4-FFF2-40B4-BE49-F238E27FC236}">
                <a16:creationId xmlns:a16="http://schemas.microsoft.com/office/drawing/2014/main" xmlns="" id="{5D1CBFDF-845A-483A-AFC8-245180788D12}"/>
              </a:ext>
            </a:extLst>
          </p:cNvPr>
          <p:cNvSpPr>
            <a:spLocks noGrp="1"/>
          </p:cNvSpPr>
          <p:nvPr>
            <p:ph idx="1"/>
          </p:nvPr>
        </p:nvSpPr>
        <p:spPr/>
        <p:txBody>
          <a:bodyPr>
            <a:normAutofit fontScale="92500"/>
          </a:bodyPr>
          <a:lstStyle/>
          <a:p>
            <a:pPr algn="just">
              <a:lnSpc>
                <a:spcPct val="150000"/>
              </a:lnSpc>
            </a:pPr>
            <a:r>
              <a:rPr lang="el-GR" dirty="0"/>
              <a:t>Οι παλαιότερες ελληνικές επιγραφές οι οποίες σχετίζονται με τα ομηρικά έπη μπορούν να χρονολογηθούν στον 8</a:t>
            </a:r>
            <a:r>
              <a:rPr lang="el-GR" baseline="30000" dirty="0"/>
              <a:t>ο</a:t>
            </a:r>
            <a:r>
              <a:rPr lang="el-GR" dirty="0"/>
              <a:t> αιώνα π.Χ.</a:t>
            </a:r>
          </a:p>
          <a:p>
            <a:pPr algn="just">
              <a:lnSpc>
                <a:spcPct val="150000"/>
              </a:lnSpc>
            </a:pPr>
            <a:r>
              <a:rPr lang="el-GR" dirty="0"/>
              <a:t>Αποτελούνται από 1-2 στίχους (μη προσαρμοσμένοι στο επικό μέτρο) και αναφέρονται σε δραστηριότητες αναψυχής ή σε διαγωνισμούς. </a:t>
            </a:r>
          </a:p>
          <a:p>
            <a:pPr algn="just">
              <a:lnSpc>
                <a:spcPct val="150000"/>
              </a:lnSpc>
            </a:pPr>
            <a:r>
              <a:rPr lang="el-GR" dirty="0"/>
              <a:t>Η ύπαρξη των επιγραφών αποτελεί ένδειξη ότι υπήρχε μια ελίτ, μια αριστοκρατία, η οποία ήταν εγγράμματη. Ωστόσο, αποτελούνταν από έναν μικρό αριθμό ανθρώπων.</a:t>
            </a:r>
            <a:endParaRPr lang="en-GB" dirty="0"/>
          </a:p>
        </p:txBody>
      </p:sp>
    </p:spTree>
    <p:extLst>
      <p:ext uri="{BB962C8B-B14F-4D97-AF65-F5344CB8AC3E}">
        <p14:creationId xmlns:p14="http://schemas.microsoft.com/office/powerpoint/2010/main" val="700891305"/>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C405EA2-AC8D-4B90-99BC-F0367F2EA02B}"/>
              </a:ext>
            </a:extLst>
          </p:cNvPr>
          <p:cNvSpPr>
            <a:spLocks noGrp="1"/>
          </p:cNvSpPr>
          <p:nvPr>
            <p:ph type="title"/>
          </p:nvPr>
        </p:nvSpPr>
        <p:spPr/>
        <p:txBody>
          <a:bodyPr/>
          <a:lstStyle/>
          <a:p>
            <a:pPr algn="ctr"/>
            <a:r>
              <a:rPr lang="el-GR" dirty="0">
                <a:solidFill>
                  <a:schemeClr val="bg2"/>
                </a:solidFill>
              </a:rPr>
              <a:t>Όμηρος</a:t>
            </a:r>
          </a:p>
        </p:txBody>
      </p:sp>
      <p:sp>
        <p:nvSpPr>
          <p:cNvPr id="3" name="Θέση περιεχομένου 2">
            <a:extLst>
              <a:ext uri="{FF2B5EF4-FFF2-40B4-BE49-F238E27FC236}">
                <a16:creationId xmlns:a16="http://schemas.microsoft.com/office/drawing/2014/main" xmlns="" id="{FD3FB99D-A9C6-45B3-B2EB-4E3367CFFD5C}"/>
              </a:ext>
            </a:extLst>
          </p:cNvPr>
          <p:cNvSpPr>
            <a:spLocks noGrp="1"/>
          </p:cNvSpPr>
          <p:nvPr>
            <p:ph idx="1"/>
          </p:nvPr>
        </p:nvSpPr>
        <p:spPr/>
        <p:txBody>
          <a:bodyPr/>
          <a:lstStyle/>
          <a:p>
            <a:pPr algn="just">
              <a:lnSpc>
                <a:spcPct val="150000"/>
              </a:lnSpc>
            </a:pPr>
            <a:r>
              <a:rPr lang="el-GR" dirty="0"/>
              <a:t>Επειδή ο Όμηρος ήταν δημοφιλής και αναγνωριζόταν σαν ένα πρόσωπο του παρελθόντος, συνδέθηκαν με το όνομά του κάποιες ιδέες που είχαν άγνωστη προέλευση.</a:t>
            </a:r>
          </a:p>
          <a:p>
            <a:pPr algn="just">
              <a:lnSpc>
                <a:spcPct val="150000"/>
              </a:lnSpc>
            </a:pPr>
            <a:r>
              <a:rPr lang="el-GR" dirty="0"/>
              <a:t>Η παρομοίωση των φύλλων και της ανθρωπότητας </a:t>
            </a:r>
            <a:r>
              <a:rPr lang="el-GR" dirty="0">
                <a:sym typeface="Wingdings" panose="05000000000000000000" pitchFamily="2" charset="2"/>
              </a:rPr>
              <a:t> ήταν αρχαϊκή και δεν ανήκε σε κανένα ποίημα ή ποιητή. Όταν, όμως, παρέστη ανάγκη να </a:t>
            </a:r>
            <a:r>
              <a:rPr lang="el-GR" dirty="0" err="1">
                <a:sym typeface="Wingdings" panose="05000000000000000000" pitchFamily="2" charset="2"/>
              </a:rPr>
              <a:t>ταυτοποιηθεί</a:t>
            </a:r>
            <a:r>
              <a:rPr lang="el-GR" dirty="0">
                <a:sym typeface="Wingdings" panose="05000000000000000000" pitchFamily="2" charset="2"/>
              </a:rPr>
              <a:t> η προέλευσή της  συνδέθηκε με τον Όμηρο που ήταν εξίσου παλιός και αβέβαιος.</a:t>
            </a:r>
            <a:endParaRPr lang="el-GR" dirty="0"/>
          </a:p>
          <a:p>
            <a:pPr algn="just">
              <a:lnSpc>
                <a:spcPct val="150000"/>
              </a:lnSpc>
            </a:pPr>
            <a:endParaRPr lang="el-GR" dirty="0"/>
          </a:p>
        </p:txBody>
      </p:sp>
    </p:spTree>
    <p:extLst>
      <p:ext uri="{BB962C8B-B14F-4D97-AF65-F5344CB8AC3E}">
        <p14:creationId xmlns:p14="http://schemas.microsoft.com/office/powerpoint/2010/main" val="3848236351"/>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E7DEB36-9737-4097-83F3-4430AD01DF9E}"/>
              </a:ext>
            </a:extLst>
          </p:cNvPr>
          <p:cNvSpPr>
            <a:spLocks noGrp="1"/>
          </p:cNvSpPr>
          <p:nvPr>
            <p:ph type="title"/>
          </p:nvPr>
        </p:nvSpPr>
        <p:spPr/>
        <p:txBody>
          <a:bodyPr/>
          <a:lstStyle/>
          <a:p>
            <a:pPr algn="ctr"/>
            <a:r>
              <a:rPr lang="el-GR" dirty="0">
                <a:solidFill>
                  <a:schemeClr val="bg2"/>
                </a:solidFill>
              </a:rPr>
              <a:t>Μουσαίος </a:t>
            </a:r>
            <a:r>
              <a:rPr lang="en-US" i="1" dirty="0" err="1">
                <a:solidFill>
                  <a:schemeClr val="bg2"/>
                </a:solidFill>
              </a:rPr>
              <a:t>fr</a:t>
            </a:r>
            <a:r>
              <a:rPr lang="en-US" dirty="0" err="1">
                <a:solidFill>
                  <a:schemeClr val="bg2"/>
                </a:solidFill>
              </a:rPr>
              <a:t>.</a:t>
            </a:r>
            <a:r>
              <a:rPr lang="en-US" dirty="0">
                <a:solidFill>
                  <a:schemeClr val="bg2"/>
                </a:solidFill>
              </a:rPr>
              <a:t> 5.1 </a:t>
            </a:r>
            <a:r>
              <a:rPr lang="el-GR" dirty="0">
                <a:solidFill>
                  <a:schemeClr val="bg2"/>
                </a:solidFill>
              </a:rPr>
              <a:t>κ.ε. – Κλήμης, </a:t>
            </a:r>
            <a:r>
              <a:rPr lang="el-GR" i="1" dirty="0">
                <a:solidFill>
                  <a:schemeClr val="bg2"/>
                </a:solidFill>
              </a:rPr>
              <a:t>Στρώματα</a:t>
            </a:r>
            <a:r>
              <a:rPr lang="el-GR" dirty="0">
                <a:solidFill>
                  <a:schemeClr val="bg2"/>
                </a:solidFill>
              </a:rPr>
              <a:t> 6.5 </a:t>
            </a:r>
          </a:p>
        </p:txBody>
      </p:sp>
      <p:sp>
        <p:nvSpPr>
          <p:cNvPr id="3" name="Θέση περιεχομένου 2">
            <a:extLst>
              <a:ext uri="{FF2B5EF4-FFF2-40B4-BE49-F238E27FC236}">
                <a16:creationId xmlns:a16="http://schemas.microsoft.com/office/drawing/2014/main" xmlns="" id="{5ABC6E8C-E1D5-49F0-BDF9-7EA1B16A1E6B}"/>
              </a:ext>
            </a:extLst>
          </p:cNvPr>
          <p:cNvSpPr>
            <a:spLocks noGrp="1"/>
          </p:cNvSpPr>
          <p:nvPr>
            <p:ph idx="1"/>
          </p:nvPr>
        </p:nvSpPr>
        <p:spPr>
          <a:xfrm>
            <a:off x="1293814" y="2132856"/>
            <a:ext cx="9601200" cy="4039344"/>
          </a:xfrm>
        </p:spPr>
        <p:txBody>
          <a:bodyPr/>
          <a:lstStyle/>
          <a:p>
            <a:pPr marL="0" indent="0" algn="ctr">
              <a:lnSpc>
                <a:spcPct val="150000"/>
              </a:lnSpc>
              <a:buNone/>
            </a:pPr>
            <a:r>
              <a:rPr lang="el-GR" dirty="0" err="1">
                <a:highlight>
                  <a:srgbClr val="00FF00"/>
                </a:highlight>
                <a:latin typeface="Palatino Linotype" panose="02040502050505030304" pitchFamily="18" charset="0"/>
                <a:cs typeface="Times New Roman" pitchFamily="18" charset="0"/>
              </a:rPr>
              <a:t>ὡς</a:t>
            </a:r>
            <a:r>
              <a:rPr lang="el-GR" dirty="0">
                <a:highlight>
                  <a:srgbClr val="00FF00"/>
                </a:highlight>
                <a:latin typeface="Palatino Linotype" panose="02040502050505030304" pitchFamily="18" charset="0"/>
                <a:cs typeface="Times New Roman" pitchFamily="18" charset="0"/>
              </a:rPr>
              <a:t> δ’ </a:t>
            </a:r>
            <a:r>
              <a:rPr lang="el-GR" dirty="0" err="1">
                <a:highlight>
                  <a:srgbClr val="00FF00"/>
                </a:highlight>
                <a:latin typeface="Palatino Linotype" panose="02040502050505030304" pitchFamily="18" charset="0"/>
                <a:cs typeface="Times New Roman" pitchFamily="18" charset="0"/>
              </a:rPr>
              <a:t>αὔτως</a:t>
            </a:r>
            <a:r>
              <a:rPr lang="el-GR" dirty="0">
                <a:highlight>
                  <a:srgbClr val="00FF00"/>
                </a:highlight>
                <a:latin typeface="Palatino Linotype" panose="02040502050505030304" pitchFamily="18" charset="0"/>
                <a:cs typeface="Times New Roman" pitchFamily="18" charset="0"/>
              </a:rPr>
              <a:t> </a:t>
            </a:r>
            <a:r>
              <a:rPr lang="el-GR" dirty="0" err="1">
                <a:highlight>
                  <a:srgbClr val="00FF00"/>
                </a:highlight>
                <a:latin typeface="Palatino Linotype" panose="02040502050505030304" pitchFamily="18" charset="0"/>
                <a:cs typeface="Times New Roman" pitchFamily="18" charset="0"/>
              </a:rPr>
              <a:t>καὶ</a:t>
            </a:r>
            <a:r>
              <a:rPr lang="el-GR" dirty="0">
                <a:highlight>
                  <a:srgbClr val="00FF00"/>
                </a:highlight>
                <a:latin typeface="Palatino Linotype" panose="02040502050505030304" pitchFamily="18" charset="0"/>
                <a:cs typeface="Times New Roman" pitchFamily="18" charset="0"/>
              </a:rPr>
              <a:t> φύλλα </a:t>
            </a:r>
            <a:r>
              <a:rPr lang="el-GR" dirty="0">
                <a:latin typeface="Palatino Linotype" panose="02040502050505030304" pitchFamily="18" charset="0"/>
                <a:cs typeface="Times New Roman" pitchFamily="18" charset="0"/>
              </a:rPr>
              <a:t>φύει ζείδωρος </a:t>
            </a:r>
            <a:r>
              <a:rPr lang="el-GR" dirty="0" err="1">
                <a:latin typeface="Palatino Linotype" panose="02040502050505030304" pitchFamily="18" charset="0"/>
                <a:cs typeface="Times New Roman" pitchFamily="18" charset="0"/>
              </a:rPr>
              <a:t>ἄρουρα</a:t>
            </a:r>
            <a:r>
              <a:rPr lang="el-GR" dirty="0">
                <a:latin typeface="Palatino Linotype" panose="02040502050505030304" pitchFamily="18" charset="0"/>
                <a:cs typeface="Times New Roman" pitchFamily="18" charset="0"/>
              </a:rPr>
              <a:t>·</a:t>
            </a:r>
            <a:br>
              <a:rPr lang="el-GR" dirty="0">
                <a:latin typeface="Palatino Linotype" panose="02040502050505030304" pitchFamily="18" charset="0"/>
                <a:cs typeface="Times New Roman" pitchFamily="18" charset="0"/>
              </a:rPr>
            </a:br>
            <a:r>
              <a:rPr lang="el-GR" dirty="0" err="1">
                <a:latin typeface="Palatino Linotype" panose="02040502050505030304" pitchFamily="18" charset="0"/>
                <a:cs typeface="Times New Roman" pitchFamily="18" charset="0"/>
              </a:rPr>
              <a:t>ἄλλα</a:t>
            </a:r>
            <a:r>
              <a:rPr lang="el-GR" dirty="0">
                <a:latin typeface="Palatino Linotype" panose="02040502050505030304" pitchFamily="18" charset="0"/>
                <a:cs typeface="Times New Roman" pitchFamily="18" charset="0"/>
              </a:rPr>
              <a:t> </a:t>
            </a:r>
            <a:r>
              <a:rPr lang="el-GR" dirty="0" err="1">
                <a:latin typeface="Palatino Linotype" panose="02040502050505030304" pitchFamily="18" charset="0"/>
                <a:cs typeface="Times New Roman" pitchFamily="18" charset="0"/>
              </a:rPr>
              <a:t>μὲν</a:t>
            </a:r>
            <a:r>
              <a:rPr lang="el-GR" dirty="0">
                <a:latin typeface="Palatino Linotype" panose="02040502050505030304" pitchFamily="18" charset="0"/>
                <a:cs typeface="Times New Roman" pitchFamily="18" charset="0"/>
              </a:rPr>
              <a:t> </a:t>
            </a:r>
            <a:r>
              <a:rPr lang="el-GR" dirty="0" err="1">
                <a:latin typeface="Palatino Linotype" panose="02040502050505030304" pitchFamily="18" charset="0"/>
                <a:cs typeface="Times New Roman" pitchFamily="18" charset="0"/>
              </a:rPr>
              <a:t>ἐν</a:t>
            </a:r>
            <a:r>
              <a:rPr lang="el-GR" dirty="0">
                <a:latin typeface="Palatino Linotype" panose="02040502050505030304" pitchFamily="18" charset="0"/>
                <a:cs typeface="Times New Roman" pitchFamily="18" charset="0"/>
              </a:rPr>
              <a:t> </a:t>
            </a:r>
            <a:r>
              <a:rPr lang="el-GR" dirty="0" err="1">
                <a:latin typeface="Palatino Linotype" panose="02040502050505030304" pitchFamily="18" charset="0"/>
                <a:cs typeface="Times New Roman" pitchFamily="18" charset="0"/>
              </a:rPr>
              <a:t>μελίῃσιν</a:t>
            </a:r>
            <a:r>
              <a:rPr lang="el-GR" dirty="0">
                <a:latin typeface="Palatino Linotype" panose="02040502050505030304" pitchFamily="18" charset="0"/>
                <a:cs typeface="Times New Roman" pitchFamily="18" charset="0"/>
              </a:rPr>
              <a:t> </a:t>
            </a:r>
            <a:r>
              <a:rPr lang="el-GR" dirty="0" err="1">
                <a:latin typeface="Palatino Linotype" panose="02040502050505030304" pitchFamily="18" charset="0"/>
                <a:cs typeface="Times New Roman" pitchFamily="18" charset="0"/>
              </a:rPr>
              <a:t>ἀποφθίνει</a:t>
            </a:r>
            <a:r>
              <a:rPr lang="el-GR" dirty="0">
                <a:latin typeface="Palatino Linotype" panose="02040502050505030304" pitchFamily="18" charset="0"/>
                <a:cs typeface="Times New Roman" pitchFamily="18" charset="0"/>
              </a:rPr>
              <a:t>, </a:t>
            </a:r>
            <a:r>
              <a:rPr lang="el-GR" dirty="0" err="1">
                <a:latin typeface="Palatino Linotype" panose="02040502050505030304" pitchFamily="18" charset="0"/>
                <a:cs typeface="Times New Roman" pitchFamily="18" charset="0"/>
              </a:rPr>
              <a:t>ἄλλα</a:t>
            </a:r>
            <a:r>
              <a:rPr lang="el-GR" dirty="0">
                <a:latin typeface="Palatino Linotype" panose="02040502050505030304" pitchFamily="18" charset="0"/>
                <a:cs typeface="Times New Roman" pitchFamily="18" charset="0"/>
              </a:rPr>
              <a:t> </a:t>
            </a:r>
            <a:r>
              <a:rPr lang="el-GR" dirty="0" err="1">
                <a:latin typeface="Palatino Linotype" panose="02040502050505030304" pitchFamily="18" charset="0"/>
                <a:cs typeface="Times New Roman" pitchFamily="18" charset="0"/>
              </a:rPr>
              <a:t>δὲ</a:t>
            </a:r>
            <a:r>
              <a:rPr lang="el-GR" dirty="0">
                <a:latin typeface="Palatino Linotype" panose="02040502050505030304" pitchFamily="18" charset="0"/>
                <a:cs typeface="Times New Roman" pitchFamily="18" charset="0"/>
              </a:rPr>
              <a:t> φύει·</a:t>
            </a:r>
            <a:br>
              <a:rPr lang="el-GR" dirty="0">
                <a:latin typeface="Palatino Linotype" panose="02040502050505030304" pitchFamily="18" charset="0"/>
                <a:cs typeface="Times New Roman" pitchFamily="18" charset="0"/>
              </a:rPr>
            </a:br>
            <a:r>
              <a:rPr lang="el-GR" dirty="0" err="1">
                <a:highlight>
                  <a:srgbClr val="00FF00"/>
                </a:highlight>
                <a:latin typeface="Palatino Linotype" panose="02040502050505030304" pitchFamily="18" charset="0"/>
                <a:cs typeface="Times New Roman" pitchFamily="18" charset="0"/>
              </a:rPr>
              <a:t>ὡς</a:t>
            </a:r>
            <a:r>
              <a:rPr lang="el-GR" dirty="0">
                <a:highlight>
                  <a:srgbClr val="00FF00"/>
                </a:highlight>
                <a:latin typeface="Palatino Linotype" panose="02040502050505030304" pitchFamily="18" charset="0"/>
                <a:cs typeface="Times New Roman" pitchFamily="18" charset="0"/>
              </a:rPr>
              <a:t> </a:t>
            </a:r>
            <a:r>
              <a:rPr lang="el-GR" dirty="0" err="1">
                <a:highlight>
                  <a:srgbClr val="00FF00"/>
                </a:highlight>
                <a:latin typeface="Palatino Linotype" panose="02040502050505030304" pitchFamily="18" charset="0"/>
                <a:cs typeface="Times New Roman" pitchFamily="18" charset="0"/>
              </a:rPr>
              <a:t>δὲ</a:t>
            </a:r>
            <a:r>
              <a:rPr lang="el-GR" dirty="0">
                <a:highlight>
                  <a:srgbClr val="00FF00"/>
                </a:highlight>
                <a:latin typeface="Palatino Linotype" panose="02040502050505030304" pitchFamily="18" charset="0"/>
                <a:cs typeface="Times New Roman" pitchFamily="18" charset="0"/>
              </a:rPr>
              <a:t> </a:t>
            </a:r>
            <a:r>
              <a:rPr lang="el-GR" dirty="0" err="1">
                <a:highlight>
                  <a:srgbClr val="00FF00"/>
                </a:highlight>
                <a:latin typeface="Palatino Linotype" panose="02040502050505030304" pitchFamily="18" charset="0"/>
                <a:cs typeface="Times New Roman" pitchFamily="18" charset="0"/>
              </a:rPr>
              <a:t>καὶ</a:t>
            </a:r>
            <a:r>
              <a:rPr lang="el-GR" dirty="0">
                <a:highlight>
                  <a:srgbClr val="00FF00"/>
                </a:highlight>
                <a:latin typeface="Palatino Linotype" panose="02040502050505030304" pitchFamily="18" charset="0"/>
                <a:cs typeface="Times New Roman" pitchFamily="18" charset="0"/>
              </a:rPr>
              <a:t> </a:t>
            </a:r>
            <a:r>
              <a:rPr lang="el-GR" dirty="0" err="1">
                <a:highlight>
                  <a:srgbClr val="00FF00"/>
                </a:highlight>
                <a:latin typeface="Palatino Linotype" panose="02040502050505030304" pitchFamily="18" charset="0"/>
                <a:cs typeface="Times New Roman" pitchFamily="18" charset="0"/>
              </a:rPr>
              <a:t>ἀνθρώπων</a:t>
            </a:r>
            <a:r>
              <a:rPr lang="el-GR" dirty="0">
                <a:highlight>
                  <a:srgbClr val="00FF00"/>
                </a:highlight>
                <a:latin typeface="Palatino Linotype" panose="02040502050505030304" pitchFamily="18" charset="0"/>
                <a:cs typeface="Times New Roman" pitchFamily="18" charset="0"/>
              </a:rPr>
              <a:t> </a:t>
            </a:r>
            <a:r>
              <a:rPr lang="el-GR" dirty="0" err="1">
                <a:highlight>
                  <a:srgbClr val="00FF00"/>
                </a:highlight>
                <a:latin typeface="Palatino Linotype" panose="02040502050505030304" pitchFamily="18" charset="0"/>
                <a:cs typeface="Times New Roman" pitchFamily="18" charset="0"/>
              </a:rPr>
              <a:t>γενεὴ</a:t>
            </a:r>
            <a:r>
              <a:rPr lang="el-GR" dirty="0">
                <a:highlight>
                  <a:srgbClr val="00FF00"/>
                </a:highlight>
                <a:latin typeface="Palatino Linotype" panose="02040502050505030304" pitchFamily="18" charset="0"/>
                <a:cs typeface="Times New Roman" pitchFamily="18" charset="0"/>
              </a:rPr>
              <a:t> </a:t>
            </a:r>
            <a:r>
              <a:rPr lang="el-GR" dirty="0" err="1">
                <a:highlight>
                  <a:srgbClr val="00FF00"/>
                </a:highlight>
                <a:latin typeface="Palatino Linotype" panose="02040502050505030304" pitchFamily="18" charset="0"/>
                <a:cs typeface="Times New Roman" pitchFamily="18" charset="0"/>
              </a:rPr>
              <a:t>καὶ</a:t>
            </a:r>
            <a:r>
              <a:rPr lang="el-GR" dirty="0">
                <a:highlight>
                  <a:srgbClr val="00FF00"/>
                </a:highlight>
                <a:latin typeface="Palatino Linotype" panose="02040502050505030304" pitchFamily="18" charset="0"/>
                <a:cs typeface="Times New Roman" pitchFamily="18" charset="0"/>
              </a:rPr>
              <a:t> </a:t>
            </a:r>
            <a:r>
              <a:rPr lang="el-GR" dirty="0" err="1">
                <a:highlight>
                  <a:srgbClr val="00FF00"/>
                </a:highlight>
                <a:latin typeface="Palatino Linotype" panose="02040502050505030304" pitchFamily="18" charset="0"/>
                <a:cs typeface="Times New Roman" pitchFamily="18" charset="0"/>
              </a:rPr>
              <a:t>φῦλον</a:t>
            </a:r>
            <a:r>
              <a:rPr lang="el-GR" dirty="0">
                <a:highlight>
                  <a:srgbClr val="00FF00"/>
                </a:highlight>
                <a:latin typeface="Palatino Linotype" panose="02040502050505030304" pitchFamily="18" charset="0"/>
                <a:cs typeface="Times New Roman" pitchFamily="18" charset="0"/>
              </a:rPr>
              <a:t> </a:t>
            </a:r>
            <a:r>
              <a:rPr lang="el-GR" dirty="0" err="1">
                <a:highlight>
                  <a:srgbClr val="00FF00"/>
                </a:highlight>
                <a:latin typeface="Palatino Linotype" panose="02040502050505030304" pitchFamily="18" charset="0"/>
                <a:cs typeface="Times New Roman" pitchFamily="18" charset="0"/>
              </a:rPr>
              <a:t>ἑλίσσει</a:t>
            </a:r>
            <a:r>
              <a:rPr lang="el-GR" dirty="0">
                <a:latin typeface="Palatino Linotype" panose="02040502050505030304" pitchFamily="18" charset="0"/>
                <a:cs typeface="Times New Roman" pitchFamily="18" charset="0"/>
              </a:rPr>
              <a:t>.</a:t>
            </a:r>
          </a:p>
          <a:p>
            <a:endParaRPr lang="el-GR" dirty="0"/>
          </a:p>
        </p:txBody>
      </p:sp>
    </p:spTree>
    <p:extLst>
      <p:ext uri="{BB962C8B-B14F-4D97-AF65-F5344CB8AC3E}">
        <p14:creationId xmlns:p14="http://schemas.microsoft.com/office/powerpoint/2010/main" val="1963287548"/>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3DC67DA-0FFD-4A4C-9C04-5FF01ABA888F}"/>
              </a:ext>
            </a:extLst>
          </p:cNvPr>
          <p:cNvSpPr>
            <a:spLocks noGrp="1"/>
          </p:cNvSpPr>
          <p:nvPr>
            <p:ph type="title"/>
          </p:nvPr>
        </p:nvSpPr>
        <p:spPr/>
        <p:txBody>
          <a:bodyPr/>
          <a:lstStyle/>
          <a:p>
            <a:pPr algn="ctr"/>
            <a:r>
              <a:rPr lang="el-GR" dirty="0">
                <a:solidFill>
                  <a:schemeClr val="bg2"/>
                </a:solidFill>
              </a:rPr>
              <a:t>Μουσαίος </a:t>
            </a:r>
            <a:r>
              <a:rPr lang="en-US" i="1" dirty="0" err="1">
                <a:solidFill>
                  <a:schemeClr val="bg2"/>
                </a:solidFill>
              </a:rPr>
              <a:t>fr</a:t>
            </a:r>
            <a:r>
              <a:rPr lang="en-US" dirty="0" err="1">
                <a:solidFill>
                  <a:schemeClr val="bg2"/>
                </a:solidFill>
              </a:rPr>
              <a:t>.</a:t>
            </a:r>
            <a:r>
              <a:rPr lang="en-US" dirty="0">
                <a:solidFill>
                  <a:schemeClr val="bg2"/>
                </a:solidFill>
              </a:rPr>
              <a:t> 5.1 </a:t>
            </a:r>
            <a:r>
              <a:rPr lang="el-GR" dirty="0">
                <a:solidFill>
                  <a:schemeClr val="bg2"/>
                </a:solidFill>
              </a:rPr>
              <a:t>κ.ε. – Κλήμης, </a:t>
            </a:r>
            <a:r>
              <a:rPr lang="el-GR" i="1" dirty="0">
                <a:solidFill>
                  <a:schemeClr val="bg2"/>
                </a:solidFill>
              </a:rPr>
              <a:t>Στρώματα</a:t>
            </a:r>
            <a:r>
              <a:rPr lang="el-GR" dirty="0">
                <a:solidFill>
                  <a:schemeClr val="bg2"/>
                </a:solidFill>
              </a:rPr>
              <a:t> 6.5 </a:t>
            </a:r>
            <a:endParaRPr lang="el-GR" dirty="0"/>
          </a:p>
        </p:txBody>
      </p:sp>
      <p:sp>
        <p:nvSpPr>
          <p:cNvPr id="3" name="Θέση περιεχομένου 2">
            <a:extLst>
              <a:ext uri="{FF2B5EF4-FFF2-40B4-BE49-F238E27FC236}">
                <a16:creationId xmlns:a16="http://schemas.microsoft.com/office/drawing/2014/main" xmlns="" id="{A016CFED-B392-4198-A863-48B56E417B67}"/>
              </a:ext>
            </a:extLst>
          </p:cNvPr>
          <p:cNvSpPr>
            <a:spLocks noGrp="1"/>
          </p:cNvSpPr>
          <p:nvPr>
            <p:ph idx="1"/>
          </p:nvPr>
        </p:nvSpPr>
        <p:spPr/>
        <p:txBody>
          <a:bodyPr/>
          <a:lstStyle/>
          <a:p>
            <a:pPr algn="just">
              <a:lnSpc>
                <a:spcPct val="150000"/>
              </a:lnSpc>
            </a:pPr>
            <a:r>
              <a:rPr lang="el-GR" dirty="0"/>
              <a:t>Ο Κλήμης συγκρίνει αυτό το χωρίο με την </a:t>
            </a:r>
            <a:r>
              <a:rPr lang="el-GR" i="1" dirty="0" err="1"/>
              <a:t>Ιλιάδα</a:t>
            </a:r>
            <a:r>
              <a:rPr lang="el-GR" dirty="0"/>
              <a:t> (ραψωδία Ζ) και αναφέρει ότι ο Όμηρος έχει πάρει μια εικόνα από τον Μουσαίο και την έχει τροποποιήσει. Άρα, ο Μουσαίος θεωρείται πρόδρομος του Ομήρου. </a:t>
            </a:r>
          </a:p>
          <a:p>
            <a:pPr algn="just">
              <a:lnSpc>
                <a:spcPct val="150000"/>
              </a:lnSpc>
            </a:pPr>
            <a:r>
              <a:rPr lang="el-GR" dirty="0"/>
              <a:t>Κάθε φορά που υπάρχουν, λοιπόν, κοινά χωρία μεταξύ Μουσαίου και Ομήρου </a:t>
            </a:r>
            <a:r>
              <a:rPr lang="el-GR" dirty="0">
                <a:sym typeface="Wingdings" panose="05000000000000000000" pitchFamily="2" charset="2"/>
              </a:rPr>
              <a:t> ο Κλήμης αναφέρει ότι ο Μουσαίος είναι το πρωτότυπο και ο Όμηρος το παράγωγο.</a:t>
            </a:r>
            <a:endParaRPr lang="el-GR" dirty="0"/>
          </a:p>
        </p:txBody>
      </p:sp>
    </p:spTree>
    <p:extLst>
      <p:ext uri="{BB962C8B-B14F-4D97-AF65-F5344CB8AC3E}">
        <p14:creationId xmlns:p14="http://schemas.microsoft.com/office/powerpoint/2010/main" val="533766745"/>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9CD4D9D-5614-4AD7-AC38-408C608528F0}"/>
              </a:ext>
            </a:extLst>
          </p:cNvPr>
          <p:cNvSpPr>
            <a:spLocks noGrp="1"/>
          </p:cNvSpPr>
          <p:nvPr>
            <p:ph type="title"/>
          </p:nvPr>
        </p:nvSpPr>
        <p:spPr/>
        <p:txBody>
          <a:bodyPr/>
          <a:lstStyle/>
          <a:p>
            <a:pPr algn="ctr"/>
            <a:r>
              <a:rPr lang="el-GR" dirty="0">
                <a:solidFill>
                  <a:schemeClr val="bg2"/>
                </a:solidFill>
              </a:rPr>
              <a:t>Μουσαίος </a:t>
            </a:r>
            <a:r>
              <a:rPr lang="en-US" i="1" dirty="0" err="1">
                <a:solidFill>
                  <a:schemeClr val="bg2"/>
                </a:solidFill>
              </a:rPr>
              <a:t>fr</a:t>
            </a:r>
            <a:r>
              <a:rPr lang="en-US" dirty="0" err="1">
                <a:solidFill>
                  <a:schemeClr val="bg2"/>
                </a:solidFill>
              </a:rPr>
              <a:t>.</a:t>
            </a:r>
            <a:r>
              <a:rPr lang="en-US" dirty="0">
                <a:solidFill>
                  <a:schemeClr val="bg2"/>
                </a:solidFill>
              </a:rPr>
              <a:t> 5.1 </a:t>
            </a:r>
            <a:r>
              <a:rPr lang="el-GR" dirty="0">
                <a:solidFill>
                  <a:schemeClr val="bg2"/>
                </a:solidFill>
              </a:rPr>
              <a:t>κ.ε. – Κλήμης, </a:t>
            </a:r>
            <a:r>
              <a:rPr lang="el-GR" i="1" dirty="0">
                <a:solidFill>
                  <a:schemeClr val="bg2"/>
                </a:solidFill>
              </a:rPr>
              <a:t>Στρώματα</a:t>
            </a:r>
            <a:r>
              <a:rPr lang="el-GR" dirty="0">
                <a:solidFill>
                  <a:schemeClr val="bg2"/>
                </a:solidFill>
              </a:rPr>
              <a:t> 6.5 </a:t>
            </a:r>
            <a:endParaRPr lang="el-GR" dirty="0"/>
          </a:p>
        </p:txBody>
      </p:sp>
      <p:sp>
        <p:nvSpPr>
          <p:cNvPr id="3" name="Θέση περιεχομένου 2">
            <a:extLst>
              <a:ext uri="{FF2B5EF4-FFF2-40B4-BE49-F238E27FC236}">
                <a16:creationId xmlns:a16="http://schemas.microsoft.com/office/drawing/2014/main" xmlns="" id="{785A0A4E-A315-4831-A934-AFDE9F17219E}"/>
              </a:ext>
            </a:extLst>
          </p:cNvPr>
          <p:cNvSpPr>
            <a:spLocks noGrp="1"/>
          </p:cNvSpPr>
          <p:nvPr>
            <p:ph idx="1"/>
          </p:nvPr>
        </p:nvSpPr>
        <p:spPr/>
        <p:txBody>
          <a:bodyPr>
            <a:normAutofit fontScale="92500" lnSpcReduction="20000"/>
          </a:bodyPr>
          <a:lstStyle/>
          <a:p>
            <a:pPr algn="just">
              <a:lnSpc>
                <a:spcPct val="150000"/>
              </a:lnSpc>
            </a:pPr>
            <a:r>
              <a:rPr lang="el-GR" dirty="0"/>
              <a:t>Παρόλο που πιστεύεται ότι </a:t>
            </a:r>
            <a:r>
              <a:rPr lang="el-GR" dirty="0">
                <a:highlight>
                  <a:srgbClr val="800080"/>
                </a:highlight>
              </a:rPr>
              <a:t>υπάρχει περισσότερο ιστορικότητα</a:t>
            </a:r>
            <a:r>
              <a:rPr lang="en-US" dirty="0">
                <a:highlight>
                  <a:srgbClr val="800080"/>
                </a:highlight>
              </a:rPr>
              <a:t> (</a:t>
            </a:r>
            <a:r>
              <a:rPr lang="el-GR" dirty="0">
                <a:highlight>
                  <a:srgbClr val="800080"/>
                </a:highlight>
              </a:rPr>
              <a:t>μήπως εννοεί ότι ήταν πιο γνωστός;) στον Όμηρο από τον Μουσαίο</a:t>
            </a:r>
            <a:r>
              <a:rPr lang="el-GR" dirty="0"/>
              <a:t>, θα πρέπει να καταλάβουμε ότι ο Όμηρος ήταν σε μεγάλο βαθμό μια μυθική μορφή στον αρχαίο κόσμο. Αυτό ισχύει ιδιαίτερα στο τέλος της Αρχαϊκής εποχής, όταν η λέξη Όμηρος ήταν ουσιαστικά συνώνυμο της επικής ποίησης.</a:t>
            </a:r>
          </a:p>
          <a:p>
            <a:pPr algn="just">
              <a:lnSpc>
                <a:spcPct val="150000"/>
              </a:lnSpc>
            </a:pPr>
            <a:r>
              <a:rPr lang="el-GR" dirty="0"/>
              <a:t>Μετά την Αρχαϊκή εποχή </a:t>
            </a:r>
            <a:r>
              <a:rPr lang="el-GR" dirty="0">
                <a:sym typeface="Wingdings" panose="05000000000000000000" pitchFamily="2" charset="2"/>
              </a:rPr>
              <a:t> τα ομηρικά ποιήματα  ευρέως διαδεδομένα και εντάχθηκαν στην εκπαίδευση. Χρησιμοποιήθηκαν ως εκπαιδευτικά κείμενα. </a:t>
            </a:r>
            <a:endParaRPr lang="el-GR" dirty="0"/>
          </a:p>
        </p:txBody>
      </p:sp>
    </p:spTree>
    <p:extLst>
      <p:ext uri="{BB962C8B-B14F-4D97-AF65-F5344CB8AC3E}">
        <p14:creationId xmlns:p14="http://schemas.microsoft.com/office/powerpoint/2010/main" val="4264606165"/>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F03345C-2B1D-42AB-9546-BDAF0C73B26B}"/>
              </a:ext>
            </a:extLst>
          </p:cNvPr>
          <p:cNvSpPr>
            <a:spLocks noGrp="1"/>
          </p:cNvSpPr>
          <p:nvPr>
            <p:ph type="title"/>
          </p:nvPr>
        </p:nvSpPr>
        <p:spPr/>
        <p:txBody>
          <a:bodyPr/>
          <a:lstStyle/>
          <a:p>
            <a:pPr algn="ctr"/>
            <a:r>
              <a:rPr lang="el-GR" dirty="0">
                <a:solidFill>
                  <a:schemeClr val="bg2"/>
                </a:solidFill>
              </a:rPr>
              <a:t>Όμηρος</a:t>
            </a:r>
            <a:endParaRPr lang="el-GR" dirty="0"/>
          </a:p>
        </p:txBody>
      </p:sp>
      <p:sp>
        <p:nvSpPr>
          <p:cNvPr id="3" name="Θέση περιεχομένου 2">
            <a:extLst>
              <a:ext uri="{FF2B5EF4-FFF2-40B4-BE49-F238E27FC236}">
                <a16:creationId xmlns:a16="http://schemas.microsoft.com/office/drawing/2014/main" xmlns="" id="{93FE4784-5F1B-497A-A1B2-830F36E6B114}"/>
              </a:ext>
            </a:extLst>
          </p:cNvPr>
          <p:cNvSpPr>
            <a:spLocks noGrp="1"/>
          </p:cNvSpPr>
          <p:nvPr>
            <p:ph idx="1"/>
          </p:nvPr>
        </p:nvSpPr>
        <p:spPr>
          <a:xfrm>
            <a:off x="1293814" y="1828800"/>
            <a:ext cx="9601200" cy="4912568"/>
          </a:xfrm>
        </p:spPr>
        <p:txBody>
          <a:bodyPr>
            <a:normAutofit fontScale="77500" lnSpcReduction="20000"/>
          </a:bodyPr>
          <a:lstStyle/>
          <a:p>
            <a:pPr algn="just">
              <a:lnSpc>
                <a:spcPct val="170000"/>
              </a:lnSpc>
            </a:pPr>
            <a:r>
              <a:rPr lang="el-GR" dirty="0"/>
              <a:t>Οι πρώτοι Έλληνες ποιητές δεν γνώριζαν τον Όμηρο, παρά το γεγονός ότι σήμερα θεωρείται ότι τον γνώριζαν. Το όνομα του Ομήρου έγινε γνωστό στον 6</a:t>
            </a:r>
            <a:r>
              <a:rPr lang="el-GR" baseline="30000" dirty="0"/>
              <a:t>ο</a:t>
            </a:r>
            <a:r>
              <a:rPr lang="el-GR" dirty="0"/>
              <a:t> προχριστιανικό αιώνα. </a:t>
            </a:r>
          </a:p>
          <a:p>
            <a:pPr algn="just">
              <a:lnSpc>
                <a:spcPct val="170000"/>
              </a:lnSpc>
            </a:pPr>
            <a:r>
              <a:rPr lang="el-GR" dirty="0"/>
              <a:t>Ο Στησίχορος </a:t>
            </a:r>
            <a:r>
              <a:rPr lang="el-GR" dirty="0">
                <a:highlight>
                  <a:srgbClr val="800080"/>
                </a:highlight>
              </a:rPr>
              <a:t>αναφέρεται στον Όμηρο </a:t>
            </a:r>
            <a:r>
              <a:rPr lang="el-GR" i="1" dirty="0">
                <a:highlight>
                  <a:srgbClr val="800080"/>
                </a:highlight>
              </a:rPr>
              <a:t>Παλινωδία</a:t>
            </a:r>
            <a:r>
              <a:rPr lang="el-GR" dirty="0"/>
              <a:t>,</a:t>
            </a:r>
            <a:r>
              <a:rPr lang="el-GR" i="1" dirty="0"/>
              <a:t> </a:t>
            </a:r>
            <a:r>
              <a:rPr lang="el-GR" dirty="0"/>
              <a:t>ενώ και οι Προ-Σωκρατικοί έχουν αναφερθεί στον αρχαίο επικό ποιητή. Ο Σιμωνίδης τον προσονομάζει άνδρα από τη Χίο, ενώ και ο Ξενοφάνης αναφέρθηκε σε αυτόν. Ωστόσο, αναφορές στην ομηρική παράδοση, κατά την Αρχαϊκή εποχή, ήταν ελάχιστες, ενώ η παράθεση ομηρικών στίχων συναντάται ελάχιστα πριν τον 5</a:t>
            </a:r>
            <a:r>
              <a:rPr lang="el-GR" baseline="30000" dirty="0"/>
              <a:t>ο</a:t>
            </a:r>
            <a:r>
              <a:rPr lang="el-GR" dirty="0"/>
              <a:t> π.Χ. αιώνα.</a:t>
            </a:r>
          </a:p>
          <a:p>
            <a:pPr algn="just">
              <a:lnSpc>
                <a:spcPct val="170000"/>
              </a:lnSpc>
            </a:pPr>
            <a:r>
              <a:rPr lang="en-US" dirty="0">
                <a:solidFill>
                  <a:schemeClr val="accent3">
                    <a:lumMod val="75000"/>
                  </a:schemeClr>
                </a:solidFill>
              </a:rPr>
              <a:t>Burgess</a:t>
            </a:r>
            <a:r>
              <a:rPr lang="en-US" dirty="0"/>
              <a:t> </a:t>
            </a:r>
            <a:r>
              <a:rPr lang="en-US" dirty="0">
                <a:sym typeface="Wingdings" panose="05000000000000000000" pitchFamily="2" charset="2"/>
              </a:rPr>
              <a:t> </a:t>
            </a:r>
            <a:r>
              <a:rPr lang="el-GR" dirty="0">
                <a:sym typeface="Wingdings" panose="05000000000000000000" pitchFamily="2" charset="2"/>
              </a:rPr>
              <a:t>δεν προσεγγίζει την πρώιμη ελληνική λογοτεχνία, αναμένοντας ομηρικές επιρροές. </a:t>
            </a:r>
            <a:endParaRPr lang="el-GR" dirty="0"/>
          </a:p>
        </p:txBody>
      </p:sp>
    </p:spTree>
    <p:extLst>
      <p:ext uri="{BB962C8B-B14F-4D97-AF65-F5344CB8AC3E}">
        <p14:creationId xmlns:p14="http://schemas.microsoft.com/office/powerpoint/2010/main" val="3769313179"/>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1A931AA-C67B-44D2-91C7-417FFBCA2EAD}"/>
              </a:ext>
            </a:extLst>
          </p:cNvPr>
          <p:cNvSpPr>
            <a:spLocks noGrp="1"/>
          </p:cNvSpPr>
          <p:nvPr>
            <p:ph type="title"/>
          </p:nvPr>
        </p:nvSpPr>
        <p:spPr/>
        <p:txBody>
          <a:bodyPr/>
          <a:lstStyle/>
          <a:p>
            <a:pPr algn="ctr"/>
            <a:r>
              <a:rPr lang="el-GR" dirty="0">
                <a:solidFill>
                  <a:schemeClr val="bg2"/>
                </a:solidFill>
              </a:rPr>
              <a:t>Αναφορά του Ομήρου στην Παλινωδία</a:t>
            </a:r>
          </a:p>
        </p:txBody>
      </p:sp>
      <p:pic>
        <p:nvPicPr>
          <p:cNvPr id="5"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xmlns="" id="{BFE3EC65-047F-4267-A102-39F8A7E476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5700" y="2060848"/>
            <a:ext cx="3577424" cy="4416152"/>
          </a:xfrm>
        </p:spPr>
      </p:pic>
    </p:spTree>
    <p:extLst>
      <p:ext uri="{BB962C8B-B14F-4D97-AF65-F5344CB8AC3E}">
        <p14:creationId xmlns:p14="http://schemas.microsoft.com/office/powerpoint/2010/main" val="929634045"/>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EA1419B-2F39-44F2-A5A0-5E5907B296A7}"/>
              </a:ext>
            </a:extLst>
          </p:cNvPr>
          <p:cNvSpPr>
            <a:spLocks noGrp="1"/>
          </p:cNvSpPr>
          <p:nvPr>
            <p:ph type="title"/>
          </p:nvPr>
        </p:nvSpPr>
        <p:spPr/>
        <p:txBody>
          <a:bodyPr/>
          <a:lstStyle/>
          <a:p>
            <a:pPr algn="ctr"/>
            <a:r>
              <a:rPr lang="el-GR" dirty="0">
                <a:solidFill>
                  <a:schemeClr val="bg2"/>
                </a:solidFill>
              </a:rPr>
              <a:t>Ομηρικές επιδράσεις</a:t>
            </a:r>
          </a:p>
        </p:txBody>
      </p:sp>
      <p:sp>
        <p:nvSpPr>
          <p:cNvPr id="3" name="Θέση περιεχομένου 2">
            <a:extLst>
              <a:ext uri="{FF2B5EF4-FFF2-40B4-BE49-F238E27FC236}">
                <a16:creationId xmlns:a16="http://schemas.microsoft.com/office/drawing/2014/main" xmlns="" id="{EFC625F5-1255-453A-AE99-A90D58232BD1}"/>
              </a:ext>
            </a:extLst>
          </p:cNvPr>
          <p:cNvSpPr>
            <a:spLocks noGrp="1"/>
          </p:cNvSpPr>
          <p:nvPr>
            <p:ph idx="1"/>
          </p:nvPr>
        </p:nvSpPr>
        <p:spPr>
          <a:xfrm>
            <a:off x="1293814" y="1828800"/>
            <a:ext cx="9601200" cy="5029200"/>
          </a:xfrm>
        </p:spPr>
        <p:txBody>
          <a:bodyPr>
            <a:normAutofit fontScale="77500" lnSpcReduction="20000"/>
          </a:bodyPr>
          <a:lstStyle/>
          <a:p>
            <a:pPr algn="just">
              <a:lnSpc>
                <a:spcPct val="170000"/>
              </a:lnSpc>
            </a:pPr>
            <a:r>
              <a:rPr lang="el-GR" dirty="0"/>
              <a:t>Τέχνη και Λογοτεχνία </a:t>
            </a:r>
            <a:r>
              <a:rPr lang="el-GR" dirty="0">
                <a:sym typeface="Wingdings" panose="05000000000000000000" pitchFamily="2" charset="2"/>
              </a:rPr>
              <a:t> ελάχιστη επιρροή Ομήρου στον 6</a:t>
            </a:r>
            <a:r>
              <a:rPr lang="el-GR" baseline="30000" dirty="0">
                <a:sym typeface="Wingdings" panose="05000000000000000000" pitchFamily="2" charset="2"/>
              </a:rPr>
              <a:t>ο</a:t>
            </a:r>
            <a:r>
              <a:rPr lang="el-GR" dirty="0">
                <a:sym typeface="Wingdings" panose="05000000000000000000" pitchFamily="2" charset="2"/>
              </a:rPr>
              <a:t> αιώνα και γενικά σε όλη την Αρχαϊκή εποχή.</a:t>
            </a:r>
          </a:p>
          <a:p>
            <a:pPr algn="just">
              <a:lnSpc>
                <a:spcPct val="170000"/>
              </a:lnSpc>
            </a:pPr>
            <a:r>
              <a:rPr lang="el-GR" dirty="0">
                <a:sym typeface="Wingdings" panose="05000000000000000000" pitchFamily="2" charset="2"/>
              </a:rPr>
              <a:t>Πιθανά ομηρικά παραθέματα  αποσπάσματα από Σαπφώ, Στησίχορο και η </a:t>
            </a:r>
            <a:r>
              <a:rPr lang="el-GR" i="1" dirty="0">
                <a:sym typeface="Wingdings" panose="05000000000000000000" pitchFamily="2" charset="2"/>
              </a:rPr>
              <a:t>Ασπίδα</a:t>
            </a:r>
            <a:r>
              <a:rPr lang="el-GR" dirty="0">
                <a:sym typeface="Wingdings" panose="05000000000000000000" pitchFamily="2" charset="2"/>
              </a:rPr>
              <a:t> του Ησιόδου.</a:t>
            </a:r>
          </a:p>
          <a:p>
            <a:pPr algn="just">
              <a:lnSpc>
                <a:spcPct val="170000"/>
              </a:lnSpc>
            </a:pPr>
            <a:r>
              <a:rPr lang="el-GR" dirty="0">
                <a:sym typeface="Wingdings" panose="05000000000000000000" pitchFamily="2" charset="2"/>
              </a:rPr>
              <a:t>Η σύνδεση και η σχέση τέχνης και λογοτεχνίας με την ομηρική ποίηση  χαλαρή. </a:t>
            </a:r>
          </a:p>
          <a:p>
            <a:pPr algn="just">
              <a:lnSpc>
                <a:spcPct val="170000"/>
              </a:lnSpc>
            </a:pPr>
            <a:r>
              <a:rPr lang="el-GR" dirty="0">
                <a:cs typeface="Times New Roman" pitchFamily="18" charset="0"/>
              </a:rPr>
              <a:t>Υποστηρίζεται ότι η επιρροή των ομηρικών ποιημάτων ήταν τόσο ισχυρή, ώστε προκάλεσε την εξαφάνιση της παράδοσης του Τρωικού πολέμου. </a:t>
            </a:r>
          </a:p>
          <a:p>
            <a:pPr algn="just">
              <a:lnSpc>
                <a:spcPct val="170000"/>
              </a:lnSpc>
            </a:pPr>
            <a:r>
              <a:rPr lang="el-GR" dirty="0">
                <a:cs typeface="Times New Roman" pitchFamily="18" charset="0"/>
              </a:rPr>
              <a:t>Η παραπάνω θεωρία μπορεί να είναι ελκυστική, ωστόσο, υπάρχουν λίγα αποδεικτικά στοιχεία που να μπορούν να τη στηρίξουν.</a:t>
            </a:r>
          </a:p>
          <a:p>
            <a:pPr algn="just">
              <a:lnSpc>
                <a:spcPct val="170000"/>
              </a:lnSpc>
            </a:pPr>
            <a:endParaRPr lang="el-GR" dirty="0">
              <a:sym typeface="Wingdings" panose="05000000000000000000" pitchFamily="2" charset="2"/>
            </a:endParaRPr>
          </a:p>
          <a:p>
            <a:pPr algn="just">
              <a:lnSpc>
                <a:spcPct val="150000"/>
              </a:lnSpc>
            </a:pPr>
            <a:endParaRPr lang="el-GR" dirty="0"/>
          </a:p>
        </p:txBody>
      </p:sp>
    </p:spTree>
    <p:extLst>
      <p:ext uri="{BB962C8B-B14F-4D97-AF65-F5344CB8AC3E}">
        <p14:creationId xmlns:p14="http://schemas.microsoft.com/office/powerpoint/2010/main" val="3998730360"/>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AE84909-AF3F-43D3-B59F-883F8E0B3AC5}"/>
              </a:ext>
            </a:extLst>
          </p:cNvPr>
          <p:cNvSpPr>
            <a:spLocks noGrp="1"/>
          </p:cNvSpPr>
          <p:nvPr>
            <p:ph type="title"/>
          </p:nvPr>
        </p:nvSpPr>
        <p:spPr/>
        <p:txBody>
          <a:bodyPr/>
          <a:lstStyle/>
          <a:p>
            <a:pPr algn="ctr"/>
            <a:r>
              <a:rPr lang="el-GR" dirty="0">
                <a:solidFill>
                  <a:schemeClr val="bg2"/>
                </a:solidFill>
              </a:rPr>
              <a:t>Ομηρικές Επιδράσεις</a:t>
            </a:r>
          </a:p>
        </p:txBody>
      </p:sp>
      <p:sp>
        <p:nvSpPr>
          <p:cNvPr id="3" name="Θέση περιεχομένου 2">
            <a:extLst>
              <a:ext uri="{FF2B5EF4-FFF2-40B4-BE49-F238E27FC236}">
                <a16:creationId xmlns:a16="http://schemas.microsoft.com/office/drawing/2014/main" xmlns="" id="{7428FCA3-9AC8-480F-BF0B-0283B1746255}"/>
              </a:ext>
            </a:extLst>
          </p:cNvPr>
          <p:cNvSpPr>
            <a:spLocks noGrp="1"/>
          </p:cNvSpPr>
          <p:nvPr>
            <p:ph idx="1"/>
          </p:nvPr>
        </p:nvSpPr>
        <p:spPr/>
        <p:txBody>
          <a:bodyPr/>
          <a:lstStyle/>
          <a:p>
            <a:pPr algn="just">
              <a:lnSpc>
                <a:spcPct val="150000"/>
              </a:lnSpc>
            </a:pPr>
            <a:r>
              <a:rPr lang="el-GR" dirty="0"/>
              <a:t>Όλα τα διαθέσιμα στοιχεία </a:t>
            </a:r>
            <a:r>
              <a:rPr lang="el-GR" dirty="0">
                <a:sym typeface="Wingdings" panose="05000000000000000000" pitchFamily="2" charset="2"/>
              </a:rPr>
              <a:t> ο μύθος του Τρωικού Πολέμου ήταν γνωστός από τα τέλη του 8</a:t>
            </a:r>
            <a:r>
              <a:rPr lang="el-GR" baseline="30000" dirty="0">
                <a:sym typeface="Wingdings" panose="05000000000000000000" pitchFamily="2" charset="2"/>
              </a:rPr>
              <a:t>ου</a:t>
            </a:r>
            <a:r>
              <a:rPr lang="el-GR" dirty="0">
                <a:sym typeface="Wingdings" panose="05000000000000000000" pitchFamily="2" charset="2"/>
              </a:rPr>
              <a:t> αιώνα σε αντίθεση με το γεγονός ότι η </a:t>
            </a:r>
            <a:r>
              <a:rPr lang="el-GR" i="1" dirty="0" err="1">
                <a:sym typeface="Wingdings" panose="05000000000000000000" pitchFamily="2" charset="2"/>
              </a:rPr>
              <a:t>Ιλιάδα</a:t>
            </a:r>
            <a:r>
              <a:rPr lang="el-GR" dirty="0">
                <a:sym typeface="Wingdings" panose="05000000000000000000" pitchFamily="2" charset="2"/>
              </a:rPr>
              <a:t> και η </a:t>
            </a:r>
            <a:r>
              <a:rPr lang="el-GR" i="1" dirty="0">
                <a:sym typeface="Wingdings" panose="05000000000000000000" pitchFamily="2" charset="2"/>
              </a:rPr>
              <a:t>Οδύσσεια</a:t>
            </a:r>
            <a:r>
              <a:rPr lang="el-GR" dirty="0">
                <a:sym typeface="Wingdings" panose="05000000000000000000" pitchFamily="2" charset="2"/>
              </a:rPr>
              <a:t> εντοπίζονται στα τέλη του 7</a:t>
            </a:r>
            <a:r>
              <a:rPr lang="el-GR" baseline="30000" dirty="0">
                <a:sym typeface="Wingdings" panose="05000000000000000000" pitchFamily="2" charset="2"/>
              </a:rPr>
              <a:t>ου</a:t>
            </a:r>
            <a:r>
              <a:rPr lang="el-GR" dirty="0">
                <a:sym typeface="Wingdings" panose="05000000000000000000" pitchFamily="2" charset="2"/>
              </a:rPr>
              <a:t> αιώνα π.Χ.</a:t>
            </a:r>
          </a:p>
          <a:p>
            <a:pPr algn="just">
              <a:lnSpc>
                <a:spcPct val="150000"/>
              </a:lnSpc>
            </a:pPr>
            <a:r>
              <a:rPr lang="en-US" dirty="0">
                <a:sym typeface="Wingdings" panose="05000000000000000000" pitchFamily="2" charset="2"/>
              </a:rPr>
              <a:t>Burgess  </a:t>
            </a:r>
            <a:r>
              <a:rPr lang="el-GR" dirty="0">
                <a:sym typeface="Wingdings" panose="05000000000000000000" pitchFamily="2" charset="2"/>
              </a:rPr>
              <a:t>γιατί τα ποιήματα (</a:t>
            </a:r>
            <a:r>
              <a:rPr lang="el-GR" i="1" dirty="0" err="1">
                <a:sym typeface="Wingdings" panose="05000000000000000000" pitchFamily="2" charset="2"/>
              </a:rPr>
              <a:t>Ιλιάδα</a:t>
            </a:r>
            <a:r>
              <a:rPr lang="el-GR" dirty="0">
                <a:sym typeface="Wingdings" panose="05000000000000000000" pitchFamily="2" charset="2"/>
              </a:rPr>
              <a:t> και </a:t>
            </a:r>
            <a:r>
              <a:rPr lang="el-GR" i="1" dirty="0">
                <a:sym typeface="Wingdings" panose="05000000000000000000" pitchFamily="2" charset="2"/>
              </a:rPr>
              <a:t>Οδύσσεια</a:t>
            </a:r>
            <a:r>
              <a:rPr lang="el-GR" dirty="0">
                <a:sym typeface="Wingdings" panose="05000000000000000000" pitchFamily="2" charset="2"/>
              </a:rPr>
              <a:t>) δεν άσκησαν επιρροή;</a:t>
            </a:r>
          </a:p>
          <a:p>
            <a:pPr algn="just">
              <a:lnSpc>
                <a:spcPct val="150000"/>
              </a:lnSpc>
            </a:pPr>
            <a:endParaRPr lang="el-GR" dirty="0"/>
          </a:p>
        </p:txBody>
      </p:sp>
    </p:spTree>
    <p:extLst>
      <p:ext uri="{BB962C8B-B14F-4D97-AF65-F5344CB8AC3E}">
        <p14:creationId xmlns:p14="http://schemas.microsoft.com/office/powerpoint/2010/main" val="1516643605"/>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C5C5AE1-2DFB-49BA-8149-5E9C0CAF536E}"/>
              </a:ext>
            </a:extLst>
          </p:cNvPr>
          <p:cNvSpPr>
            <a:spLocks noGrp="1"/>
          </p:cNvSpPr>
          <p:nvPr>
            <p:ph type="title"/>
          </p:nvPr>
        </p:nvSpPr>
        <p:spPr/>
        <p:txBody>
          <a:bodyPr/>
          <a:lstStyle/>
          <a:p>
            <a:pPr algn="ctr"/>
            <a:r>
              <a:rPr lang="el-GR" dirty="0">
                <a:solidFill>
                  <a:schemeClr val="bg2"/>
                </a:solidFill>
              </a:rPr>
              <a:t>Λόγοι που τα ομηρικά ποιήματα δεν άσκησαν επιρροή</a:t>
            </a:r>
          </a:p>
        </p:txBody>
      </p:sp>
      <p:sp>
        <p:nvSpPr>
          <p:cNvPr id="3" name="Θέση περιεχομένου 2">
            <a:extLst>
              <a:ext uri="{FF2B5EF4-FFF2-40B4-BE49-F238E27FC236}">
                <a16:creationId xmlns:a16="http://schemas.microsoft.com/office/drawing/2014/main" xmlns="" id="{5465F5E8-26A6-40D5-B005-2EB1B7944CD6}"/>
              </a:ext>
            </a:extLst>
          </p:cNvPr>
          <p:cNvSpPr>
            <a:spLocks noGrp="1"/>
          </p:cNvSpPr>
          <p:nvPr>
            <p:ph idx="1"/>
          </p:nvPr>
        </p:nvSpPr>
        <p:spPr>
          <a:xfrm>
            <a:off x="1293814" y="1828800"/>
            <a:ext cx="9601200" cy="5272608"/>
          </a:xfrm>
        </p:spPr>
        <p:txBody>
          <a:bodyPr>
            <a:normAutofit/>
          </a:bodyPr>
          <a:lstStyle/>
          <a:p>
            <a:pPr marL="457200" indent="-457200" algn="just">
              <a:lnSpc>
                <a:spcPct val="150000"/>
              </a:lnSpc>
              <a:buFont typeface="+mj-lt"/>
              <a:buAutoNum type="arabicPeriod"/>
            </a:pPr>
            <a:r>
              <a:rPr lang="el-GR" dirty="0"/>
              <a:t>Μεγάλη έκτασή τους και προκατάληψη που εμφανίζουν ότι αυτό που θεωρείται καλό θεωρούνταν πάντοτε ως καλό. </a:t>
            </a:r>
          </a:p>
          <a:p>
            <a:pPr marL="457200" indent="-457200" algn="just">
              <a:lnSpc>
                <a:spcPct val="150000"/>
              </a:lnSpc>
              <a:buFont typeface="+mj-lt"/>
              <a:buAutoNum type="arabicPeriod"/>
            </a:pPr>
            <a:r>
              <a:rPr lang="el-GR" dirty="0"/>
              <a:t>Είχαν πανελλήνιο χαρακτήρα και δεν ανταποκρίνονταν στις ανησυχίες των τοπικών κοινοτήτων.</a:t>
            </a:r>
          </a:p>
          <a:p>
            <a:pPr marL="457200" indent="-457200" algn="just">
              <a:lnSpc>
                <a:spcPct val="150000"/>
              </a:lnSpc>
              <a:buFont typeface="+mj-lt"/>
              <a:buAutoNum type="arabicPeriod"/>
            </a:pPr>
            <a:r>
              <a:rPr lang="el-GR" dirty="0"/>
              <a:t>Έλλειψη </a:t>
            </a:r>
            <a:r>
              <a:rPr lang="el-GR" dirty="0" err="1"/>
              <a:t>γραμματισμού</a:t>
            </a:r>
            <a:r>
              <a:rPr lang="el-GR" dirty="0"/>
              <a:t> στον 5</a:t>
            </a:r>
            <a:r>
              <a:rPr lang="el-GR" baseline="30000" dirty="0"/>
              <a:t>ο</a:t>
            </a:r>
            <a:r>
              <a:rPr lang="el-GR" dirty="0"/>
              <a:t> αιώνα </a:t>
            </a:r>
            <a:r>
              <a:rPr lang="el-GR" dirty="0">
                <a:sym typeface="Wingdings" panose="05000000000000000000" pitchFamily="2" charset="2"/>
              </a:rPr>
              <a:t> παραμένουν αδιάβαστα τα μνημεία του ελληνικού πολιτισμού. Η έλλειψη του </a:t>
            </a:r>
            <a:r>
              <a:rPr lang="el-GR" dirty="0" err="1">
                <a:sym typeface="Wingdings" panose="05000000000000000000" pitchFamily="2" charset="2"/>
              </a:rPr>
              <a:t>γραμματισμού</a:t>
            </a:r>
            <a:r>
              <a:rPr lang="el-GR" dirty="0">
                <a:sym typeface="Wingdings" panose="05000000000000000000" pitchFamily="2" charset="2"/>
              </a:rPr>
              <a:t>  εμποδίζει την επίδραση των ομηρικών επών.</a:t>
            </a:r>
          </a:p>
          <a:p>
            <a:pPr marL="0" indent="0" algn="just">
              <a:lnSpc>
                <a:spcPct val="150000"/>
              </a:lnSpc>
              <a:buNone/>
            </a:pPr>
            <a:endParaRPr lang="el-GR" dirty="0"/>
          </a:p>
        </p:txBody>
      </p:sp>
    </p:spTree>
    <p:extLst>
      <p:ext uri="{BB962C8B-B14F-4D97-AF65-F5344CB8AC3E}">
        <p14:creationId xmlns:p14="http://schemas.microsoft.com/office/powerpoint/2010/main" val="235431275"/>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88410CE-8544-41BE-BF8E-AC1793B7C1B7}"/>
              </a:ext>
            </a:extLst>
          </p:cNvPr>
          <p:cNvSpPr>
            <a:spLocks noGrp="1"/>
          </p:cNvSpPr>
          <p:nvPr>
            <p:ph type="title"/>
          </p:nvPr>
        </p:nvSpPr>
        <p:spPr/>
        <p:txBody>
          <a:bodyPr/>
          <a:lstStyle/>
          <a:p>
            <a:pPr algn="ctr"/>
            <a:r>
              <a:rPr lang="el-GR" dirty="0">
                <a:solidFill>
                  <a:schemeClr val="bg2"/>
                </a:solidFill>
              </a:rPr>
              <a:t>Λόγοι που τα ομηρικά ποιήματα δεν άσκησαν επιρροή</a:t>
            </a:r>
            <a:endParaRPr lang="el-GR" dirty="0"/>
          </a:p>
        </p:txBody>
      </p:sp>
      <p:sp>
        <p:nvSpPr>
          <p:cNvPr id="3" name="Θέση περιεχομένου 2">
            <a:extLst>
              <a:ext uri="{FF2B5EF4-FFF2-40B4-BE49-F238E27FC236}">
                <a16:creationId xmlns:a16="http://schemas.microsoft.com/office/drawing/2014/main" xmlns="" id="{CD95E19F-A801-42A4-A00C-D87B413D1125}"/>
              </a:ext>
            </a:extLst>
          </p:cNvPr>
          <p:cNvSpPr>
            <a:spLocks noGrp="1"/>
          </p:cNvSpPr>
          <p:nvPr>
            <p:ph idx="1"/>
          </p:nvPr>
        </p:nvSpPr>
        <p:spPr/>
        <p:txBody>
          <a:bodyPr>
            <a:normAutofit fontScale="92500"/>
          </a:bodyPr>
          <a:lstStyle/>
          <a:p>
            <a:pPr marL="457200" indent="-457200" algn="just">
              <a:lnSpc>
                <a:spcPct val="150000"/>
              </a:lnSpc>
              <a:buFont typeface="+mj-lt"/>
              <a:buAutoNum type="arabicPeriod" startAt="4"/>
            </a:pPr>
            <a:r>
              <a:rPr lang="el-GR" dirty="0"/>
              <a:t>Σπανιότητα των υλικών γραφής και επικράτηση της </a:t>
            </a:r>
            <a:r>
              <a:rPr lang="el-GR" dirty="0" err="1"/>
              <a:t>προφορικότητας</a:t>
            </a:r>
            <a:r>
              <a:rPr lang="el-GR" dirty="0"/>
              <a:t> στη διάδοση των επών, των οποίων η παρουσίαση απαιτούσε ολόκληρες ημέρες. Επειδή επικράτησε η </a:t>
            </a:r>
            <a:r>
              <a:rPr lang="el-GR" dirty="0" err="1"/>
              <a:t>προφορικότητα</a:t>
            </a:r>
            <a:r>
              <a:rPr lang="el-GR" dirty="0"/>
              <a:t> </a:t>
            </a:r>
            <a:r>
              <a:rPr lang="el-GR" dirty="0">
                <a:sym typeface="Wingdings" panose="05000000000000000000" pitchFamily="2" charset="2"/>
              </a:rPr>
              <a:t> τα κείμενα των ομηρικών επών, εάν υποτεθεί ότι υπήρχαν γραπτά κείμενα, έστω και σε μικρή ποσότητα, δεν μπόρεσαν να επικρατήσουν έναντι της </a:t>
            </a:r>
            <a:r>
              <a:rPr lang="el-GR" dirty="0" err="1">
                <a:sym typeface="Wingdings" panose="05000000000000000000" pitchFamily="2" charset="2"/>
              </a:rPr>
              <a:t>προφορικότητας</a:t>
            </a:r>
            <a:r>
              <a:rPr lang="el-GR" dirty="0">
                <a:sym typeface="Wingdings" panose="05000000000000000000" pitchFamily="2" charset="2"/>
              </a:rPr>
              <a:t>. Η προ-ομηρική παράδοση του Τρωικού Πολέμου αντιστάθηκε στην επιρροή των ομηρικών ποιημάτων και παρέμεινε ζωντανή και διαδεδομένη καθ’ όλη την Αρχαϊκή εποχή. </a:t>
            </a:r>
            <a:endParaRPr lang="el-GR" dirty="0"/>
          </a:p>
          <a:p>
            <a:endParaRPr lang="el-GR" dirty="0"/>
          </a:p>
        </p:txBody>
      </p:sp>
    </p:spTree>
    <p:extLst>
      <p:ext uri="{BB962C8B-B14F-4D97-AF65-F5344CB8AC3E}">
        <p14:creationId xmlns:p14="http://schemas.microsoft.com/office/powerpoint/2010/main" val="398535781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5D15A3E-6193-4D53-ADF0-2F1BFEB8C8D2}"/>
              </a:ext>
            </a:extLst>
          </p:cNvPr>
          <p:cNvSpPr>
            <a:spLocks noGrp="1"/>
          </p:cNvSpPr>
          <p:nvPr>
            <p:ph type="title"/>
          </p:nvPr>
        </p:nvSpPr>
        <p:spPr/>
        <p:txBody>
          <a:bodyPr/>
          <a:lstStyle/>
          <a:p>
            <a:pPr algn="ctr"/>
            <a:r>
              <a:rPr lang="el-GR" dirty="0">
                <a:solidFill>
                  <a:schemeClr val="bg2"/>
                </a:solidFill>
              </a:rPr>
              <a:t>Επιγραφές ομηρικών επών</a:t>
            </a:r>
            <a:endParaRPr lang="en-GB" dirty="0"/>
          </a:p>
        </p:txBody>
      </p:sp>
      <p:sp>
        <p:nvSpPr>
          <p:cNvPr id="3" name="Θέση περιεχομένου 2">
            <a:extLst>
              <a:ext uri="{FF2B5EF4-FFF2-40B4-BE49-F238E27FC236}">
                <a16:creationId xmlns:a16="http://schemas.microsoft.com/office/drawing/2014/main" xmlns="" id="{6AAB5F4E-FA0F-405C-86DB-F97525DD97A7}"/>
              </a:ext>
            </a:extLst>
          </p:cNvPr>
          <p:cNvSpPr>
            <a:spLocks noGrp="1"/>
          </p:cNvSpPr>
          <p:nvPr>
            <p:ph idx="1"/>
          </p:nvPr>
        </p:nvSpPr>
        <p:spPr/>
        <p:txBody>
          <a:bodyPr>
            <a:normAutofit lnSpcReduction="10000"/>
          </a:bodyPr>
          <a:lstStyle/>
          <a:p>
            <a:pPr algn="just">
              <a:lnSpc>
                <a:spcPct val="150000"/>
              </a:lnSpc>
            </a:pPr>
            <a:r>
              <a:rPr lang="el-GR" dirty="0"/>
              <a:t>Από την αρχή της Αρχαϊκής εποχής η σύνθεση των στίχων ήταν προφορική. Η τοποθέτηση λέξεων σε στίχους δεν αποτελούσε δυνατότητα μόνο των επαγγελματιών, αλλά μπορούσε να καταστεί δυνατή από τον καθένα. </a:t>
            </a:r>
          </a:p>
          <a:p>
            <a:pPr algn="just">
              <a:lnSpc>
                <a:spcPct val="150000"/>
              </a:lnSpc>
            </a:pPr>
            <a:r>
              <a:rPr lang="el-GR" dirty="0"/>
              <a:t>Κάποιοι από εκείνους που πραγματοποίησαν την προφορική σύνθεση του στίχου απέκτησαν και την ικανότητα της γραφής </a:t>
            </a:r>
            <a:r>
              <a:rPr lang="el-GR" dirty="0">
                <a:sym typeface="Wingdings" panose="05000000000000000000" pitchFamily="2" charset="2"/>
              </a:rPr>
              <a:t> κατέγραψαν λίγα και εσφαλμένα παραδείγματα  τα μακρά (ομηρικά) έπη δεν καταγράφηκαν και δεν διαβάστηκαν. </a:t>
            </a:r>
            <a:endParaRPr lang="en-GB" dirty="0"/>
          </a:p>
        </p:txBody>
      </p:sp>
    </p:spTree>
    <p:extLst>
      <p:ext uri="{BB962C8B-B14F-4D97-AF65-F5344CB8AC3E}">
        <p14:creationId xmlns:p14="http://schemas.microsoft.com/office/powerpoint/2010/main" val="707336470"/>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9910F7A-C7CE-4396-894B-E3E2B3617646}"/>
              </a:ext>
            </a:extLst>
          </p:cNvPr>
          <p:cNvSpPr>
            <a:spLocks noGrp="1"/>
          </p:cNvSpPr>
          <p:nvPr>
            <p:ph type="title"/>
          </p:nvPr>
        </p:nvSpPr>
        <p:spPr/>
        <p:txBody>
          <a:bodyPr/>
          <a:lstStyle/>
          <a:p>
            <a:pPr algn="ctr"/>
            <a:r>
              <a:rPr lang="el-GR" dirty="0">
                <a:solidFill>
                  <a:schemeClr val="bg2"/>
                </a:solidFill>
              </a:rPr>
              <a:t>Αβάσιμες Θεωρίες</a:t>
            </a:r>
          </a:p>
        </p:txBody>
      </p:sp>
      <p:sp>
        <p:nvSpPr>
          <p:cNvPr id="3" name="Θέση περιεχομένου 2">
            <a:extLst>
              <a:ext uri="{FF2B5EF4-FFF2-40B4-BE49-F238E27FC236}">
                <a16:creationId xmlns:a16="http://schemas.microsoft.com/office/drawing/2014/main" xmlns="" id="{15A9E56F-6B87-48FE-B2EC-D91D412FA2EA}"/>
              </a:ext>
            </a:extLst>
          </p:cNvPr>
          <p:cNvSpPr>
            <a:spLocks noGrp="1"/>
          </p:cNvSpPr>
          <p:nvPr>
            <p:ph idx="1"/>
          </p:nvPr>
        </p:nvSpPr>
        <p:spPr>
          <a:xfrm>
            <a:off x="1293814" y="1828800"/>
            <a:ext cx="9601200" cy="4912568"/>
          </a:xfrm>
        </p:spPr>
        <p:txBody>
          <a:bodyPr>
            <a:normAutofit fontScale="92500"/>
          </a:bodyPr>
          <a:lstStyle/>
          <a:p>
            <a:pPr algn="just">
              <a:lnSpc>
                <a:spcPct val="150000"/>
              </a:lnSpc>
            </a:pPr>
            <a:r>
              <a:rPr lang="el-GR" dirty="0"/>
              <a:t>Μειωμένη διάδοση των επών </a:t>
            </a:r>
            <a:r>
              <a:rPr lang="el-GR" dirty="0">
                <a:sym typeface="Wingdings" panose="05000000000000000000" pitchFamily="2" charset="2"/>
              </a:rPr>
              <a:t>οδήγησε  στην απόδοση στον Όμηρο και άλλων έργων: </a:t>
            </a:r>
          </a:p>
          <a:p>
            <a:pPr marL="457200" indent="-457200" algn="just">
              <a:lnSpc>
                <a:spcPct val="150000"/>
              </a:lnSpc>
              <a:buFont typeface="+mj-lt"/>
              <a:buAutoNum type="arabicPeriod"/>
            </a:pPr>
            <a:r>
              <a:rPr lang="el-GR" dirty="0">
                <a:sym typeface="Wingdings" panose="05000000000000000000" pitchFamily="2" charset="2"/>
              </a:rPr>
              <a:t>Ο </a:t>
            </a:r>
            <a:r>
              <a:rPr lang="el-GR" dirty="0" err="1">
                <a:sym typeface="Wingdings" panose="05000000000000000000" pitchFamily="2" charset="2"/>
              </a:rPr>
              <a:t>Καλλίνος</a:t>
            </a:r>
            <a:r>
              <a:rPr lang="el-GR" dirty="0">
                <a:sym typeface="Wingdings" panose="05000000000000000000" pitchFamily="2" charset="2"/>
              </a:rPr>
              <a:t> αποδίδει τον Όμηρο τη </a:t>
            </a:r>
            <a:r>
              <a:rPr lang="el-GR" i="1" dirty="0" err="1">
                <a:sym typeface="Wingdings" panose="05000000000000000000" pitchFamily="2" charset="2"/>
              </a:rPr>
              <a:t>Θηβαΐδα</a:t>
            </a:r>
            <a:r>
              <a:rPr lang="el-GR" dirty="0">
                <a:sym typeface="Wingdings" panose="05000000000000000000" pitchFamily="2" charset="2"/>
              </a:rPr>
              <a:t>.</a:t>
            </a:r>
          </a:p>
          <a:p>
            <a:pPr marL="457200" indent="-457200" algn="just">
              <a:lnSpc>
                <a:spcPct val="150000"/>
              </a:lnSpc>
              <a:buFont typeface="+mj-lt"/>
              <a:buAutoNum type="arabicPeriod"/>
            </a:pPr>
            <a:r>
              <a:rPr lang="el-GR" dirty="0">
                <a:sym typeface="Wingdings" panose="05000000000000000000" pitchFamily="2" charset="2"/>
              </a:rPr>
              <a:t>Ο Αρχίλοχος τον </a:t>
            </a:r>
            <a:r>
              <a:rPr lang="el-GR" i="1" dirty="0" err="1">
                <a:sym typeface="Wingdings" panose="05000000000000000000" pitchFamily="2" charset="2"/>
              </a:rPr>
              <a:t>Μαργίτη</a:t>
            </a:r>
            <a:r>
              <a:rPr lang="el-GR" dirty="0">
                <a:sym typeface="Wingdings" panose="05000000000000000000" pitchFamily="2" charset="2"/>
              </a:rPr>
              <a:t>.</a:t>
            </a:r>
          </a:p>
          <a:p>
            <a:pPr marL="457200" indent="-457200" algn="just">
              <a:lnSpc>
                <a:spcPct val="150000"/>
              </a:lnSpc>
              <a:buFont typeface="+mj-lt"/>
              <a:buAutoNum type="arabicPeriod"/>
            </a:pPr>
            <a:r>
              <a:rPr lang="el-GR" dirty="0">
                <a:sym typeface="Wingdings" panose="05000000000000000000" pitchFamily="2" charset="2"/>
              </a:rPr>
              <a:t>Η αναφορά στον Ηρόδοτο ότι ο τύραννος Κλεισθένης απαγόρευσε την ομηρική ποίηση, η οποία τραγουδιόταν στο Άργος  σημαίνει ότι η σχετική, με τη Θηβαϊκή ιστορία, ποίηση (ίσως οι </a:t>
            </a:r>
            <a:r>
              <a:rPr lang="el-GR" i="1" dirty="0">
                <a:sym typeface="Wingdings" panose="05000000000000000000" pitchFamily="2" charset="2"/>
              </a:rPr>
              <a:t>Επίγονοι</a:t>
            </a:r>
            <a:r>
              <a:rPr lang="el-GR" dirty="0">
                <a:sym typeface="Wingdings" panose="05000000000000000000" pitchFamily="2" charset="2"/>
              </a:rPr>
              <a:t> και η </a:t>
            </a:r>
            <a:r>
              <a:rPr lang="el-GR" i="1" dirty="0" err="1">
                <a:sym typeface="Wingdings" panose="05000000000000000000" pitchFamily="2" charset="2"/>
              </a:rPr>
              <a:t>Θηβαΐδα</a:t>
            </a:r>
            <a:r>
              <a:rPr lang="el-GR" dirty="0">
                <a:sym typeface="Wingdings" panose="05000000000000000000" pitchFamily="2" charset="2"/>
              </a:rPr>
              <a:t>) θεωρούνταν την εποχή εκείνη ομηρική δημιουργία.</a:t>
            </a:r>
          </a:p>
        </p:txBody>
      </p:sp>
    </p:spTree>
    <p:extLst>
      <p:ext uri="{BB962C8B-B14F-4D97-AF65-F5344CB8AC3E}">
        <p14:creationId xmlns:p14="http://schemas.microsoft.com/office/powerpoint/2010/main" val="4003806708"/>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A755398-B4C8-4B5D-9030-FDF399451625}"/>
              </a:ext>
            </a:extLst>
          </p:cNvPr>
          <p:cNvSpPr>
            <a:spLocks noGrp="1"/>
          </p:cNvSpPr>
          <p:nvPr>
            <p:ph type="title"/>
          </p:nvPr>
        </p:nvSpPr>
        <p:spPr/>
        <p:txBody>
          <a:bodyPr/>
          <a:lstStyle/>
          <a:p>
            <a:pPr algn="ctr"/>
            <a:r>
              <a:rPr lang="el-GR" dirty="0">
                <a:solidFill>
                  <a:schemeClr val="bg2"/>
                </a:solidFill>
              </a:rPr>
              <a:t>Αβάσιμες Θεωρίες</a:t>
            </a:r>
            <a:endParaRPr lang="el-GR" dirty="0"/>
          </a:p>
        </p:txBody>
      </p:sp>
      <p:sp>
        <p:nvSpPr>
          <p:cNvPr id="3" name="Θέση περιεχομένου 2">
            <a:extLst>
              <a:ext uri="{FF2B5EF4-FFF2-40B4-BE49-F238E27FC236}">
                <a16:creationId xmlns:a16="http://schemas.microsoft.com/office/drawing/2014/main" xmlns="" id="{4CDB8910-4C78-4D9C-8274-60F18245D346}"/>
              </a:ext>
            </a:extLst>
          </p:cNvPr>
          <p:cNvSpPr>
            <a:spLocks noGrp="1"/>
          </p:cNvSpPr>
          <p:nvPr>
            <p:ph idx="1"/>
          </p:nvPr>
        </p:nvSpPr>
        <p:spPr/>
        <p:txBody>
          <a:bodyPr>
            <a:normAutofit fontScale="85000" lnSpcReduction="10000"/>
          </a:bodyPr>
          <a:lstStyle/>
          <a:p>
            <a:pPr marL="457200" indent="-457200" algn="just">
              <a:lnSpc>
                <a:spcPct val="150000"/>
              </a:lnSpc>
              <a:buFont typeface="+mj-lt"/>
              <a:buAutoNum type="arabicPeriod" startAt="4"/>
            </a:pPr>
            <a:r>
              <a:rPr lang="el-GR" dirty="0">
                <a:sym typeface="Wingdings" panose="05000000000000000000" pitchFamily="2" charset="2"/>
              </a:rPr>
              <a:t>Ο Σιμωνίδης αποδίδει στον Όμηρο ένα υλικό το οποίο δεν βρίσκεται στην </a:t>
            </a:r>
            <a:r>
              <a:rPr lang="el-GR" i="1" dirty="0" err="1">
                <a:sym typeface="Wingdings" panose="05000000000000000000" pitchFamily="2" charset="2"/>
              </a:rPr>
              <a:t>Ιλιάδα</a:t>
            </a:r>
            <a:r>
              <a:rPr lang="el-GR" dirty="0">
                <a:sym typeface="Wingdings" panose="05000000000000000000" pitchFamily="2" charset="2"/>
              </a:rPr>
              <a:t> και την </a:t>
            </a:r>
            <a:r>
              <a:rPr lang="el-GR" i="1" dirty="0">
                <a:sym typeface="Wingdings" panose="05000000000000000000" pitchFamily="2" charset="2"/>
              </a:rPr>
              <a:t>Οδύσσεια</a:t>
            </a:r>
            <a:r>
              <a:rPr lang="el-GR" dirty="0">
                <a:sym typeface="Wingdings" panose="05000000000000000000" pitchFamily="2" charset="2"/>
              </a:rPr>
              <a:t>. </a:t>
            </a:r>
          </a:p>
          <a:p>
            <a:pPr marL="457200" indent="-457200" algn="just">
              <a:lnSpc>
                <a:spcPct val="150000"/>
              </a:lnSpc>
              <a:buFont typeface="+mj-lt"/>
              <a:buAutoNum type="arabicPeriod" startAt="4"/>
            </a:pPr>
            <a:r>
              <a:rPr lang="el-GR" dirty="0">
                <a:sym typeface="Wingdings" panose="05000000000000000000" pitchFamily="2" charset="2"/>
              </a:rPr>
              <a:t>Ο Πίνδαρος αποδίδει στον Όμηρο στίχο ο οποίος δεν φαίνεται να προέρχεται από την </a:t>
            </a:r>
            <a:r>
              <a:rPr lang="el-GR" i="1" dirty="0" err="1">
                <a:sym typeface="Wingdings" panose="05000000000000000000" pitchFamily="2" charset="2"/>
              </a:rPr>
              <a:t>Ιλιάδα</a:t>
            </a:r>
            <a:r>
              <a:rPr lang="el-GR" dirty="0">
                <a:sym typeface="Wingdings" panose="05000000000000000000" pitchFamily="2" charset="2"/>
              </a:rPr>
              <a:t> και την </a:t>
            </a:r>
            <a:r>
              <a:rPr lang="el-GR" i="1" dirty="0">
                <a:sym typeface="Wingdings" panose="05000000000000000000" pitchFamily="2" charset="2"/>
              </a:rPr>
              <a:t>Οδύσσεια. </a:t>
            </a:r>
          </a:p>
          <a:p>
            <a:pPr marL="457200" indent="-457200" algn="just">
              <a:lnSpc>
                <a:spcPct val="150000"/>
              </a:lnSpc>
              <a:buFont typeface="+mj-lt"/>
              <a:buAutoNum type="arabicPeriod" startAt="4"/>
            </a:pPr>
            <a:r>
              <a:rPr lang="el-GR" dirty="0">
                <a:sym typeface="Wingdings" panose="05000000000000000000" pitchFamily="2" charset="2"/>
              </a:rPr>
              <a:t>Πολλοί υποστηρίζουν ότι το υλικό από την </a:t>
            </a:r>
            <a:r>
              <a:rPr lang="el-GR" i="1" dirty="0" err="1">
                <a:sym typeface="Wingdings" panose="05000000000000000000" pitchFamily="2" charset="2"/>
              </a:rPr>
              <a:t>Αιθιοπίδα</a:t>
            </a:r>
            <a:r>
              <a:rPr lang="el-GR" dirty="0">
                <a:sym typeface="Wingdings" panose="05000000000000000000" pitchFamily="2" charset="2"/>
              </a:rPr>
              <a:t> είναι ομηρικό (</a:t>
            </a:r>
            <a:r>
              <a:rPr lang="en-US" dirty="0">
                <a:sym typeface="Wingdings" panose="05000000000000000000" pitchFamily="2" charset="2"/>
              </a:rPr>
              <a:t>Isthmian</a:t>
            </a:r>
            <a:r>
              <a:rPr lang="el-GR" dirty="0">
                <a:sym typeface="Wingdings" panose="05000000000000000000" pitchFamily="2" charset="2"/>
              </a:rPr>
              <a:t>  </a:t>
            </a:r>
            <a:r>
              <a:rPr lang="el-GR" i="1" dirty="0" err="1">
                <a:sym typeface="Wingdings" panose="05000000000000000000" pitchFamily="2" charset="2"/>
              </a:rPr>
              <a:t>Ισθμιόνικοι</a:t>
            </a:r>
            <a:r>
              <a:rPr lang="el-GR" dirty="0">
                <a:sym typeface="Wingdings" panose="05000000000000000000" pitchFamily="2" charset="2"/>
              </a:rPr>
              <a:t>;), ενώ, σύμφωνα με ένα </a:t>
            </a:r>
            <a:r>
              <a:rPr lang="en-US" dirty="0">
                <a:sym typeface="Wingdings" panose="05000000000000000000" pitchFamily="2" charset="2"/>
              </a:rPr>
              <a:t>testimonium, </a:t>
            </a:r>
            <a:r>
              <a:rPr lang="el-GR" dirty="0">
                <a:sym typeface="Wingdings" panose="05000000000000000000" pitchFamily="2" charset="2"/>
              </a:rPr>
              <a:t>ο Πίνδαρος πίστευε ότι ο Όμηρος είναι ο πραγματικός συγγραφέας των </a:t>
            </a:r>
            <a:r>
              <a:rPr lang="el-GR" i="1" dirty="0">
                <a:sym typeface="Wingdings" panose="05000000000000000000" pitchFamily="2" charset="2"/>
              </a:rPr>
              <a:t>Κυπρίων</a:t>
            </a:r>
            <a:r>
              <a:rPr lang="el-GR" dirty="0">
                <a:sym typeface="Wingdings" panose="05000000000000000000" pitchFamily="2" charset="2"/>
              </a:rPr>
              <a:t>.</a:t>
            </a:r>
          </a:p>
          <a:p>
            <a:pPr algn="just">
              <a:lnSpc>
                <a:spcPct val="150000"/>
              </a:lnSpc>
            </a:pPr>
            <a:r>
              <a:rPr lang="el-GR" dirty="0">
                <a:sym typeface="Wingdings" panose="05000000000000000000" pitchFamily="2" charset="2"/>
              </a:rPr>
              <a:t>Αυτά θα πρέπει να διαψευσθούν. </a:t>
            </a:r>
            <a:endParaRPr lang="el-GR" dirty="0"/>
          </a:p>
          <a:p>
            <a:endParaRPr lang="el-GR" dirty="0"/>
          </a:p>
        </p:txBody>
      </p:sp>
    </p:spTree>
    <p:extLst>
      <p:ext uri="{BB962C8B-B14F-4D97-AF65-F5344CB8AC3E}">
        <p14:creationId xmlns:p14="http://schemas.microsoft.com/office/powerpoint/2010/main" val="3926257383"/>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98D403F-4815-44B7-B98F-8C793A42D03D}"/>
              </a:ext>
            </a:extLst>
          </p:cNvPr>
          <p:cNvSpPr>
            <a:spLocks noGrp="1"/>
          </p:cNvSpPr>
          <p:nvPr>
            <p:ph type="title"/>
          </p:nvPr>
        </p:nvSpPr>
        <p:spPr/>
        <p:txBody>
          <a:bodyPr/>
          <a:lstStyle/>
          <a:p>
            <a:pPr algn="ctr"/>
            <a:r>
              <a:rPr lang="el-GR" dirty="0">
                <a:solidFill>
                  <a:schemeClr val="bg2"/>
                </a:solidFill>
              </a:rPr>
              <a:t>Ηρόδοτος</a:t>
            </a:r>
          </a:p>
        </p:txBody>
      </p:sp>
      <p:sp>
        <p:nvSpPr>
          <p:cNvPr id="3" name="Θέση περιεχομένου 2">
            <a:extLst>
              <a:ext uri="{FF2B5EF4-FFF2-40B4-BE49-F238E27FC236}">
                <a16:creationId xmlns:a16="http://schemas.microsoft.com/office/drawing/2014/main" xmlns="" id="{09DCFD0F-176F-49A8-A743-8FD01F079EE1}"/>
              </a:ext>
            </a:extLst>
          </p:cNvPr>
          <p:cNvSpPr>
            <a:spLocks noGrp="1"/>
          </p:cNvSpPr>
          <p:nvPr>
            <p:ph idx="1"/>
          </p:nvPr>
        </p:nvSpPr>
        <p:spPr/>
        <p:txBody>
          <a:bodyPr>
            <a:normAutofit fontScale="92500" lnSpcReduction="10000"/>
          </a:bodyPr>
          <a:lstStyle/>
          <a:p>
            <a:pPr algn="just">
              <a:lnSpc>
                <a:spcPct val="150000"/>
              </a:lnSpc>
            </a:pPr>
            <a:r>
              <a:rPr lang="el-GR" dirty="0"/>
              <a:t>Ο Ηρόδοτος είναι ο πρώτος που αναφέρθηκε απευθείας στα ποιήματα μέσω των τίτλων </a:t>
            </a:r>
            <a:r>
              <a:rPr lang="el-GR" dirty="0">
                <a:sym typeface="Wingdings" panose="05000000000000000000" pitchFamily="2" charset="2"/>
              </a:rPr>
              <a:t> επομένως, οι πρώτες αναφορές στον Όμηρο (πριν τον Ηρόδοτο) δεν σημαίνουν απαραίτητα την </a:t>
            </a:r>
            <a:r>
              <a:rPr lang="el-GR" i="1" dirty="0" err="1">
                <a:sym typeface="Wingdings" panose="05000000000000000000" pitchFamily="2" charset="2"/>
              </a:rPr>
              <a:t>Ιλιάδα</a:t>
            </a:r>
            <a:r>
              <a:rPr lang="el-GR" dirty="0">
                <a:sym typeface="Wingdings" panose="05000000000000000000" pitchFamily="2" charset="2"/>
              </a:rPr>
              <a:t> και την </a:t>
            </a:r>
            <a:r>
              <a:rPr lang="el-GR" i="1" dirty="0">
                <a:sym typeface="Wingdings" panose="05000000000000000000" pitchFamily="2" charset="2"/>
              </a:rPr>
              <a:t>Οδύσσεια</a:t>
            </a:r>
            <a:r>
              <a:rPr lang="el-GR" dirty="0">
                <a:sym typeface="Wingdings" panose="05000000000000000000" pitchFamily="2" charset="2"/>
              </a:rPr>
              <a:t>. </a:t>
            </a:r>
          </a:p>
          <a:p>
            <a:pPr algn="just">
              <a:lnSpc>
                <a:spcPct val="150000"/>
              </a:lnSpc>
            </a:pPr>
            <a:r>
              <a:rPr lang="el-GR" dirty="0">
                <a:sym typeface="Wingdings" panose="05000000000000000000" pitchFamily="2" charset="2"/>
              </a:rPr>
              <a:t>Ο Ηρόδοτος αμφισβητεί ότι οι </a:t>
            </a:r>
            <a:r>
              <a:rPr lang="el-GR" i="1" dirty="0">
                <a:sym typeface="Wingdings" panose="05000000000000000000" pitchFamily="2" charset="2"/>
              </a:rPr>
              <a:t>Επίγονοι</a:t>
            </a:r>
            <a:r>
              <a:rPr lang="el-GR" dirty="0">
                <a:sym typeface="Wingdings" panose="05000000000000000000" pitchFamily="2" charset="2"/>
              </a:rPr>
              <a:t> και τα </a:t>
            </a:r>
            <a:r>
              <a:rPr lang="el-GR" i="1" dirty="0">
                <a:sym typeface="Wingdings" panose="05000000000000000000" pitchFamily="2" charset="2"/>
              </a:rPr>
              <a:t>Κύπρια</a:t>
            </a:r>
            <a:r>
              <a:rPr lang="el-GR" dirty="0">
                <a:sym typeface="Wingdings" panose="05000000000000000000" pitchFamily="2" charset="2"/>
              </a:rPr>
              <a:t> είναι έργα του Ομήρου. </a:t>
            </a:r>
          </a:p>
          <a:p>
            <a:pPr algn="just">
              <a:lnSpc>
                <a:spcPct val="150000"/>
              </a:lnSpc>
            </a:pPr>
            <a:r>
              <a:rPr lang="el-GR" dirty="0">
                <a:sym typeface="Wingdings" panose="05000000000000000000" pitchFamily="2" charset="2"/>
              </a:rPr>
              <a:t>Ο Πλάτων, Ξενοφών και Αριστοτέλης  θεωρούν ως ομηρικά ποιήματα μόνο την </a:t>
            </a:r>
            <a:r>
              <a:rPr lang="el-GR" i="1" dirty="0" err="1">
                <a:sym typeface="Wingdings" panose="05000000000000000000" pitchFamily="2" charset="2"/>
              </a:rPr>
              <a:t>Ιλιάδα</a:t>
            </a:r>
            <a:r>
              <a:rPr lang="el-GR" dirty="0">
                <a:sym typeface="Wingdings" panose="05000000000000000000" pitchFamily="2" charset="2"/>
              </a:rPr>
              <a:t> και την </a:t>
            </a:r>
            <a:r>
              <a:rPr lang="el-GR" i="1" dirty="0">
                <a:sym typeface="Wingdings" panose="05000000000000000000" pitchFamily="2" charset="2"/>
              </a:rPr>
              <a:t>Οδύσσεια </a:t>
            </a:r>
            <a:r>
              <a:rPr lang="el-GR" dirty="0">
                <a:sym typeface="Wingdings" panose="05000000000000000000" pitchFamily="2" charset="2"/>
              </a:rPr>
              <a:t>ή τουλάχιστον τοποθετούν τα ομηρικά ποιήματα στα κύρια έργα του Ομήρου. </a:t>
            </a:r>
            <a:endParaRPr lang="el-GR" dirty="0"/>
          </a:p>
        </p:txBody>
      </p:sp>
    </p:spTree>
    <p:extLst>
      <p:ext uri="{BB962C8B-B14F-4D97-AF65-F5344CB8AC3E}">
        <p14:creationId xmlns:p14="http://schemas.microsoft.com/office/powerpoint/2010/main" val="2994812380"/>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5413A39-478E-42FC-B2C1-037C5B23ABFE}"/>
              </a:ext>
            </a:extLst>
          </p:cNvPr>
          <p:cNvSpPr>
            <a:spLocks noGrp="1"/>
          </p:cNvSpPr>
          <p:nvPr>
            <p:ph type="title"/>
          </p:nvPr>
        </p:nvSpPr>
        <p:spPr/>
        <p:txBody>
          <a:bodyPr/>
          <a:lstStyle/>
          <a:p>
            <a:pPr algn="ctr"/>
            <a:r>
              <a:rPr lang="el-GR" dirty="0">
                <a:solidFill>
                  <a:schemeClr val="bg2"/>
                </a:solidFill>
              </a:rPr>
              <a:t>Όμηρος</a:t>
            </a:r>
          </a:p>
        </p:txBody>
      </p:sp>
      <p:sp>
        <p:nvSpPr>
          <p:cNvPr id="3" name="Θέση περιεχομένου 2">
            <a:extLst>
              <a:ext uri="{FF2B5EF4-FFF2-40B4-BE49-F238E27FC236}">
                <a16:creationId xmlns:a16="http://schemas.microsoft.com/office/drawing/2014/main" xmlns="" id="{DE74791D-A499-48CD-8092-E57E39DE0BCF}"/>
              </a:ext>
            </a:extLst>
          </p:cNvPr>
          <p:cNvSpPr>
            <a:spLocks noGrp="1"/>
          </p:cNvSpPr>
          <p:nvPr>
            <p:ph idx="1"/>
          </p:nvPr>
        </p:nvSpPr>
        <p:spPr/>
        <p:txBody>
          <a:bodyPr>
            <a:normAutofit fontScale="92500" lnSpcReduction="20000"/>
          </a:bodyPr>
          <a:lstStyle/>
          <a:p>
            <a:pPr algn="just">
              <a:lnSpc>
                <a:spcPct val="150000"/>
              </a:lnSpc>
            </a:pPr>
            <a:r>
              <a:rPr lang="el-GR" dirty="0"/>
              <a:t>Η υποβάθμιση που έχουν υποστεί σήμερα τα ποιήματα του Επικού Κύκλου </a:t>
            </a:r>
            <a:r>
              <a:rPr lang="el-GR" dirty="0">
                <a:sym typeface="Wingdings" panose="05000000000000000000" pitchFamily="2" charset="2"/>
              </a:rPr>
              <a:t> αμφιβολία για την απόδοσή τους στον Όμηρο.</a:t>
            </a:r>
          </a:p>
          <a:p>
            <a:pPr algn="just">
              <a:lnSpc>
                <a:spcPct val="150000"/>
              </a:lnSpc>
            </a:pPr>
            <a:r>
              <a:rPr lang="el-GR" dirty="0">
                <a:sym typeface="Wingdings" panose="05000000000000000000" pitchFamily="2" charset="2"/>
              </a:rPr>
              <a:t>Αυτή, όμως, η απόδοση στον Όμηρο  αποτελεί τεκμήριο για το αυξανόμενο κύρος του Ομήρου. </a:t>
            </a:r>
          </a:p>
          <a:p>
            <a:pPr algn="just">
              <a:lnSpc>
                <a:spcPct val="150000"/>
              </a:lnSpc>
            </a:pPr>
            <a:r>
              <a:rPr lang="el-GR" dirty="0">
                <a:sym typeface="Wingdings" panose="05000000000000000000" pitchFamily="2" charset="2"/>
              </a:rPr>
              <a:t>Η πρακτική της απόδοσης υλικού</a:t>
            </a:r>
            <a:r>
              <a:rPr lang="en-US" dirty="0">
                <a:sym typeface="Wingdings" panose="05000000000000000000" pitchFamily="2" charset="2"/>
              </a:rPr>
              <a:t>,</a:t>
            </a:r>
            <a:r>
              <a:rPr lang="el-GR" dirty="0">
                <a:sym typeface="Wingdings" panose="05000000000000000000" pitchFamily="2" charset="2"/>
              </a:rPr>
              <a:t> που δεν είναι ομηρικό</a:t>
            </a:r>
            <a:r>
              <a:rPr lang="en-US" dirty="0">
                <a:sym typeface="Wingdings" panose="05000000000000000000" pitchFamily="2" charset="2"/>
              </a:rPr>
              <a:t>, </a:t>
            </a:r>
            <a:r>
              <a:rPr lang="el-GR" dirty="0">
                <a:sym typeface="Wingdings" panose="05000000000000000000" pitchFamily="2" charset="2"/>
              </a:rPr>
              <a:t>στον Όμηρο:</a:t>
            </a:r>
          </a:p>
          <a:p>
            <a:pPr marL="457200" indent="-457200" algn="just">
              <a:lnSpc>
                <a:spcPct val="150000"/>
              </a:lnSpc>
              <a:buFont typeface="+mj-lt"/>
              <a:buAutoNum type="arabicPeriod"/>
            </a:pPr>
            <a:r>
              <a:rPr lang="el-GR" dirty="0">
                <a:sym typeface="Wingdings" panose="05000000000000000000" pitchFamily="2" charset="2"/>
              </a:rPr>
              <a:t>Αφάνεια για την </a:t>
            </a:r>
            <a:r>
              <a:rPr lang="el-GR" i="1" dirty="0" err="1">
                <a:sym typeface="Wingdings" panose="05000000000000000000" pitchFamily="2" charset="2"/>
              </a:rPr>
              <a:t>Ιλιάδα</a:t>
            </a:r>
            <a:r>
              <a:rPr lang="el-GR" dirty="0">
                <a:sym typeface="Wingdings" panose="05000000000000000000" pitchFamily="2" charset="2"/>
              </a:rPr>
              <a:t> και την </a:t>
            </a:r>
            <a:r>
              <a:rPr lang="el-GR" i="1" dirty="0">
                <a:sym typeface="Wingdings" panose="05000000000000000000" pitchFamily="2" charset="2"/>
              </a:rPr>
              <a:t>Οδύσσεια</a:t>
            </a:r>
            <a:r>
              <a:rPr lang="el-GR" dirty="0">
                <a:sym typeface="Wingdings" panose="05000000000000000000" pitchFamily="2" charset="2"/>
              </a:rPr>
              <a:t>. </a:t>
            </a:r>
          </a:p>
          <a:p>
            <a:pPr marL="457200" indent="-457200" algn="just">
              <a:lnSpc>
                <a:spcPct val="150000"/>
              </a:lnSpc>
              <a:buFont typeface="+mj-lt"/>
              <a:buAutoNum type="arabicPeriod"/>
            </a:pPr>
            <a:r>
              <a:rPr lang="el-GR" dirty="0">
                <a:sym typeface="Wingdings" panose="05000000000000000000" pitchFamily="2" charset="2"/>
              </a:rPr>
              <a:t>Την επιτυχία της μυθολογικής φιγούρας του Ομήρου ως ο μεγαλύτερος ποιητής. </a:t>
            </a:r>
          </a:p>
        </p:txBody>
      </p:sp>
    </p:spTree>
    <p:extLst>
      <p:ext uri="{BB962C8B-B14F-4D97-AF65-F5344CB8AC3E}">
        <p14:creationId xmlns:p14="http://schemas.microsoft.com/office/powerpoint/2010/main" val="589226655"/>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7A4CE5A-5347-4E31-B988-60F8B7F9D124}"/>
              </a:ext>
            </a:extLst>
          </p:cNvPr>
          <p:cNvSpPr>
            <a:spLocks noGrp="1"/>
          </p:cNvSpPr>
          <p:nvPr>
            <p:ph type="title"/>
          </p:nvPr>
        </p:nvSpPr>
        <p:spPr/>
        <p:txBody>
          <a:bodyPr/>
          <a:lstStyle/>
          <a:p>
            <a:pPr algn="ctr"/>
            <a:r>
              <a:rPr lang="el-GR" dirty="0">
                <a:solidFill>
                  <a:schemeClr val="bg2"/>
                </a:solidFill>
              </a:rPr>
              <a:t>Όμηρος</a:t>
            </a:r>
          </a:p>
        </p:txBody>
      </p:sp>
      <p:sp>
        <p:nvSpPr>
          <p:cNvPr id="3" name="Θέση περιεχομένου 2">
            <a:extLst>
              <a:ext uri="{FF2B5EF4-FFF2-40B4-BE49-F238E27FC236}">
                <a16:creationId xmlns:a16="http://schemas.microsoft.com/office/drawing/2014/main" xmlns="" id="{39AB046A-0A86-4E52-97AE-08673D7B50EA}"/>
              </a:ext>
            </a:extLst>
          </p:cNvPr>
          <p:cNvSpPr>
            <a:spLocks noGrp="1"/>
          </p:cNvSpPr>
          <p:nvPr>
            <p:ph idx="1"/>
          </p:nvPr>
        </p:nvSpPr>
        <p:spPr/>
        <p:txBody>
          <a:bodyPr>
            <a:normAutofit fontScale="92500" lnSpcReduction="10000"/>
          </a:bodyPr>
          <a:lstStyle/>
          <a:p>
            <a:pPr algn="just">
              <a:lnSpc>
                <a:spcPct val="150000"/>
              </a:lnSpc>
            </a:pPr>
            <a:r>
              <a:rPr lang="el-GR" dirty="0"/>
              <a:t>Παρά το γεγονός ότι μέχρι το τέλος του 6</a:t>
            </a:r>
            <a:r>
              <a:rPr lang="el-GR" baseline="30000" dirty="0"/>
              <a:t>ου</a:t>
            </a:r>
            <a:r>
              <a:rPr lang="el-GR" dirty="0"/>
              <a:t> αιώνα τα ομηρικά ποιήματα είχαν καταστήσει διάσημο τον Όμηρο ως έναν μεγάλο ποιητή, ωστόσο, τα ποιήματα αυτά δεν ήταν απολύτως διαθέσιμα.</a:t>
            </a:r>
          </a:p>
          <a:p>
            <a:pPr algn="just">
              <a:lnSpc>
                <a:spcPct val="150000"/>
              </a:lnSpc>
            </a:pPr>
            <a:r>
              <a:rPr lang="el-GR" dirty="0"/>
              <a:t>Ποιήματα, σχετικά με επικά θέματα, συσχετίστηκαν με το όνομα του Ομήρου, ακόμα και αν, όπως μπορεί να υποτεθεί, ήταν αρκετά διαφορετικά από την </a:t>
            </a:r>
            <a:r>
              <a:rPr lang="el-GR" i="1" dirty="0" err="1"/>
              <a:t>Ιλιάδα</a:t>
            </a:r>
            <a:r>
              <a:rPr lang="el-GR" dirty="0"/>
              <a:t> και την </a:t>
            </a:r>
            <a:r>
              <a:rPr lang="el-GR" i="1" dirty="0"/>
              <a:t>Οδύσσεια</a:t>
            </a:r>
            <a:r>
              <a:rPr lang="el-GR" dirty="0"/>
              <a:t>.</a:t>
            </a:r>
          </a:p>
          <a:p>
            <a:pPr algn="just">
              <a:lnSpc>
                <a:spcPct val="150000"/>
              </a:lnSpc>
            </a:pPr>
            <a:r>
              <a:rPr lang="el-GR" dirty="0"/>
              <a:t>Τελικά, ολόκληρο το είδος της επικής και ηρωικής ποίησης εξισώνεται με τον Όμηρο.</a:t>
            </a:r>
          </a:p>
        </p:txBody>
      </p:sp>
    </p:spTree>
    <p:extLst>
      <p:ext uri="{BB962C8B-B14F-4D97-AF65-F5344CB8AC3E}">
        <p14:creationId xmlns:p14="http://schemas.microsoft.com/office/powerpoint/2010/main" val="2963145681"/>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3F27F92-9795-462F-ACBC-B401A589DE24}"/>
              </a:ext>
            </a:extLst>
          </p:cNvPr>
          <p:cNvSpPr>
            <a:spLocks noGrp="1"/>
          </p:cNvSpPr>
          <p:nvPr>
            <p:ph type="title"/>
          </p:nvPr>
        </p:nvSpPr>
        <p:spPr/>
        <p:txBody>
          <a:bodyPr/>
          <a:lstStyle/>
          <a:p>
            <a:pPr algn="ctr"/>
            <a:r>
              <a:rPr lang="el-GR" dirty="0">
                <a:solidFill>
                  <a:schemeClr val="bg2"/>
                </a:solidFill>
              </a:rPr>
              <a:t>Ηρόδοτος</a:t>
            </a:r>
          </a:p>
        </p:txBody>
      </p:sp>
      <p:sp>
        <p:nvSpPr>
          <p:cNvPr id="3" name="Θέση περιεχομένου 2">
            <a:extLst>
              <a:ext uri="{FF2B5EF4-FFF2-40B4-BE49-F238E27FC236}">
                <a16:creationId xmlns:a16="http://schemas.microsoft.com/office/drawing/2014/main" xmlns="" id="{9DEEDB09-5294-4C1A-A743-9A56C2986B8F}"/>
              </a:ext>
            </a:extLst>
          </p:cNvPr>
          <p:cNvSpPr>
            <a:spLocks noGrp="1"/>
          </p:cNvSpPr>
          <p:nvPr>
            <p:ph idx="1"/>
          </p:nvPr>
        </p:nvSpPr>
        <p:spPr/>
        <p:txBody>
          <a:bodyPr/>
          <a:lstStyle/>
          <a:p>
            <a:pPr algn="just">
              <a:lnSpc>
                <a:spcPct val="150000"/>
              </a:lnSpc>
            </a:pPr>
            <a:r>
              <a:rPr lang="el-GR" dirty="0"/>
              <a:t>Ο Ηρόδοτος είναι ο πρώτος που χρησιμοποιεί τίτλους για τα ποιήματα του Ομήρου, ο πρώτος που κάνει παραπομπή στον ποιητή και ο πρώτος που εκφράζει αμφιβολίες για ορισμένες λανθασμένες αποδόσεις στο όνομα του Ομήρου. </a:t>
            </a:r>
          </a:p>
          <a:p>
            <a:pPr algn="just">
              <a:lnSpc>
                <a:spcPct val="150000"/>
              </a:lnSpc>
            </a:pPr>
            <a:r>
              <a:rPr lang="el-GR" dirty="0"/>
              <a:t>Ο Ηρόδοτος πρεσβεύει μια εποχή αυξανόμενου </a:t>
            </a:r>
            <a:r>
              <a:rPr lang="el-GR" dirty="0" err="1"/>
              <a:t>γραμματισμού</a:t>
            </a:r>
            <a:r>
              <a:rPr lang="el-GR" dirty="0"/>
              <a:t> στην οποία διαμορφώθηκε μια ακριβέστερη αντίληψη για την ομηρική ποίηση. </a:t>
            </a:r>
          </a:p>
        </p:txBody>
      </p:sp>
    </p:spTree>
    <p:extLst>
      <p:ext uri="{BB962C8B-B14F-4D97-AF65-F5344CB8AC3E}">
        <p14:creationId xmlns:p14="http://schemas.microsoft.com/office/powerpoint/2010/main" val="2792506649"/>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5A4229F-AB47-429E-82B7-80FAC9B2E2E7}"/>
              </a:ext>
            </a:extLst>
          </p:cNvPr>
          <p:cNvSpPr>
            <a:spLocks noGrp="1"/>
          </p:cNvSpPr>
          <p:nvPr>
            <p:ph type="title"/>
          </p:nvPr>
        </p:nvSpPr>
        <p:spPr/>
        <p:txBody>
          <a:bodyPr/>
          <a:lstStyle/>
          <a:p>
            <a:pPr algn="ctr"/>
            <a:r>
              <a:rPr lang="el-GR" dirty="0">
                <a:solidFill>
                  <a:schemeClr val="bg2"/>
                </a:solidFill>
              </a:rPr>
              <a:t>Ηρόδοτος</a:t>
            </a:r>
          </a:p>
        </p:txBody>
      </p:sp>
      <p:sp>
        <p:nvSpPr>
          <p:cNvPr id="3" name="Θέση περιεχομένου 2">
            <a:extLst>
              <a:ext uri="{FF2B5EF4-FFF2-40B4-BE49-F238E27FC236}">
                <a16:creationId xmlns:a16="http://schemas.microsoft.com/office/drawing/2014/main" xmlns="" id="{EA42BC22-4D39-44E6-A9EF-8AFD6BA71945}"/>
              </a:ext>
            </a:extLst>
          </p:cNvPr>
          <p:cNvSpPr>
            <a:spLocks noGrp="1"/>
          </p:cNvSpPr>
          <p:nvPr>
            <p:ph idx="1"/>
          </p:nvPr>
        </p:nvSpPr>
        <p:spPr>
          <a:xfrm>
            <a:off x="1293814" y="1828800"/>
            <a:ext cx="9601200" cy="4768552"/>
          </a:xfrm>
        </p:spPr>
        <p:txBody>
          <a:bodyPr>
            <a:normAutofit fontScale="85000" lnSpcReduction="20000"/>
          </a:bodyPr>
          <a:lstStyle/>
          <a:p>
            <a:pPr algn="just">
              <a:lnSpc>
                <a:spcPct val="160000"/>
              </a:lnSpc>
            </a:pPr>
            <a:r>
              <a:rPr lang="el-GR" i="1" dirty="0" err="1"/>
              <a:t>Ιλιάδα</a:t>
            </a:r>
            <a:r>
              <a:rPr lang="el-GR" dirty="0"/>
              <a:t> και </a:t>
            </a:r>
            <a:r>
              <a:rPr lang="el-GR" i="1" dirty="0"/>
              <a:t>Οδύσσεια</a:t>
            </a:r>
            <a:r>
              <a:rPr lang="el-GR" dirty="0"/>
              <a:t> </a:t>
            </a:r>
            <a:r>
              <a:rPr lang="el-GR" dirty="0">
                <a:sym typeface="Wingdings" panose="05000000000000000000" pitchFamily="2" charset="2"/>
              </a:rPr>
              <a:t> εδραιώνουν τη φήμη του Ομήρου, αλλά η επίδρασή τους αυξάνεται σταδιακά μέσα σε μία μακρά περίοδο η οποία τοποθετείται χρονικά πριν τον Ηρόδοτο και συνεχίζεται για αρκετό διάστημα μετά από αυτόν. </a:t>
            </a:r>
          </a:p>
          <a:p>
            <a:pPr algn="just">
              <a:lnSpc>
                <a:spcPct val="160000"/>
              </a:lnSpc>
            </a:pPr>
            <a:r>
              <a:rPr lang="el-GR" dirty="0">
                <a:sym typeface="Wingdings" panose="05000000000000000000" pitchFamily="2" charset="2"/>
              </a:rPr>
              <a:t>Όπως υπάρχουν αμφιβολίες για την ξαφνική δημιουργία των ομηρικών ποιημάτων, υπάρχουν αμφιβολίες και για την άμεση και συντριπτική επιρροή που άσκησαν τα ποιήματα.</a:t>
            </a:r>
          </a:p>
          <a:p>
            <a:pPr algn="just">
              <a:lnSpc>
                <a:spcPct val="160000"/>
              </a:lnSpc>
            </a:pPr>
            <a:r>
              <a:rPr lang="el-GR" dirty="0">
                <a:sym typeface="Wingdings" panose="05000000000000000000" pitchFamily="2" charset="2"/>
              </a:rPr>
              <a:t>Στην Αρχαϊκή εποχή, η επίδραση των ομηρικών ποιημάτων ήταν αρκετά περιορισμένη. Α</a:t>
            </a:r>
            <a:r>
              <a:rPr lang="el-GR" dirty="0"/>
              <a:t>υτό έχει τεράστιες επιπτώσεις στη φύση των ποιημάτων του Επικού Κύκλου στην Αρχαϊκή εποχή, ειδικά όσον αφορά στη σχέση τους με τα ομηρικά ποιήματα. Αυτό το ζήτημα εξετάζεται στο επόμενο κεφάλαιο.</a:t>
            </a:r>
          </a:p>
        </p:txBody>
      </p:sp>
    </p:spTree>
    <p:extLst>
      <p:ext uri="{BB962C8B-B14F-4D97-AF65-F5344CB8AC3E}">
        <p14:creationId xmlns:p14="http://schemas.microsoft.com/office/powerpoint/2010/main" val="3946019006"/>
      </p:ext>
    </p:extLst>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9EE313B-DA92-4F08-A715-A31D94D97FB4}"/>
              </a:ext>
            </a:extLst>
          </p:cNvPr>
          <p:cNvSpPr txBox="1"/>
          <p:nvPr/>
        </p:nvSpPr>
        <p:spPr>
          <a:xfrm>
            <a:off x="2507020" y="1675131"/>
            <a:ext cx="7174785" cy="2308324"/>
          </a:xfrm>
          <a:prstGeom prst="rect">
            <a:avLst/>
          </a:prstGeom>
          <a:noFill/>
        </p:spPr>
        <p:txBody>
          <a:bodyPr wrap="square" rtlCol="0">
            <a:spAutoFit/>
          </a:bodyPr>
          <a:lstStyle/>
          <a:p>
            <a:pPr algn="ctr"/>
            <a:r>
              <a:rPr lang="el-GR" sz="4800" dirty="0">
                <a:solidFill>
                  <a:schemeClr val="bg2"/>
                </a:solidFill>
                <a:cs typeface="Times New Roman" panose="02020603050405020304" pitchFamily="18" charset="0"/>
              </a:rPr>
              <a:t>Κεφάλαιο 3:</a:t>
            </a:r>
            <a:br>
              <a:rPr lang="el-GR" sz="4800" dirty="0">
                <a:solidFill>
                  <a:schemeClr val="bg2"/>
                </a:solidFill>
                <a:cs typeface="Times New Roman" panose="02020603050405020304" pitchFamily="18" charset="0"/>
              </a:rPr>
            </a:br>
            <a:r>
              <a:rPr lang="en-US" sz="4800" i="1" dirty="0">
                <a:solidFill>
                  <a:schemeClr val="bg2"/>
                </a:solidFill>
                <a:cs typeface="Times New Roman" panose="02020603050405020304" pitchFamily="18" charset="0"/>
              </a:rPr>
              <a:t>The Epic Cycle and Homer</a:t>
            </a:r>
            <a:endParaRPr lang="el-GR" sz="4799" i="1" dirty="0">
              <a:solidFill>
                <a:schemeClr val="bg2"/>
              </a:solidFill>
              <a:cs typeface="Times New Roman" panose="02020603050405020304" pitchFamily="18" charset="0"/>
            </a:endParaRPr>
          </a:p>
        </p:txBody>
      </p:sp>
    </p:spTree>
    <p:extLst>
      <p:ext uri="{BB962C8B-B14F-4D97-AF65-F5344CB8AC3E}">
        <p14:creationId xmlns:p14="http://schemas.microsoft.com/office/powerpoint/2010/main" val="172983965"/>
      </p:ext>
    </p:extLst>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7724A8B-BFE4-4DF1-9431-E515113C9EFF}"/>
              </a:ext>
            </a:extLst>
          </p:cNvPr>
          <p:cNvSpPr>
            <a:spLocks noGrp="1"/>
          </p:cNvSpPr>
          <p:nvPr>
            <p:ph type="title"/>
          </p:nvPr>
        </p:nvSpPr>
        <p:spPr>
          <a:xfrm>
            <a:off x="1096994" y="287422"/>
            <a:ext cx="10055781" cy="1091339"/>
          </a:xfrm>
        </p:spPr>
        <p:txBody>
          <a:bodyPr/>
          <a:lstStyle/>
          <a:p>
            <a:pPr algn="ctr"/>
            <a:r>
              <a:rPr lang="el-GR" dirty="0">
                <a:solidFill>
                  <a:schemeClr val="bg2"/>
                </a:solidFill>
                <a:cs typeface="Times New Roman" panose="02020603050405020304" pitchFamily="18" charset="0"/>
              </a:rPr>
              <a:t>Προ-ομηρική παράδοση</a:t>
            </a:r>
          </a:p>
        </p:txBody>
      </p:sp>
      <p:sp>
        <p:nvSpPr>
          <p:cNvPr id="3" name="Θέση περιεχομένου 2">
            <a:extLst>
              <a:ext uri="{FF2B5EF4-FFF2-40B4-BE49-F238E27FC236}">
                <a16:creationId xmlns:a16="http://schemas.microsoft.com/office/drawing/2014/main" xmlns="" id="{040D223E-05C1-495C-BC6E-7BC9649EEDA6}"/>
              </a:ext>
            </a:extLst>
          </p:cNvPr>
          <p:cNvSpPr>
            <a:spLocks noGrp="1"/>
          </p:cNvSpPr>
          <p:nvPr>
            <p:ph idx="1"/>
          </p:nvPr>
        </p:nvSpPr>
        <p:spPr/>
        <p:txBody>
          <a:bodyPr>
            <a:normAutofit fontScale="92500" lnSpcReduction="10000"/>
          </a:bodyPr>
          <a:lstStyle/>
          <a:p>
            <a:pPr algn="just">
              <a:lnSpc>
                <a:spcPct val="150000"/>
              </a:lnSpc>
            </a:pPr>
            <a:r>
              <a:rPr lang="el-GR" dirty="0">
                <a:latin typeface="Times New Roman" panose="02020603050405020304" pitchFamily="18" charset="0"/>
                <a:cs typeface="Times New Roman" panose="02020603050405020304" pitchFamily="18" charset="0"/>
              </a:rPr>
              <a:t> Λόγω της μικρής επιρροής που είχαν τα ομηρικά ποιήματα στην Αρχαϊκή εποχή, είναι εύλογο ότι η προ-ομηρική παράδοση του Τρωικού Πολέμου συνέχισε να ευδοκιμεί μετά τη σύνθεσή τους. </a:t>
            </a:r>
          </a:p>
          <a:p>
            <a:pPr algn="just">
              <a:lnSpc>
                <a:spcPct val="150000"/>
              </a:lnSpc>
            </a:pPr>
            <a:r>
              <a:rPr lang="el-GR" dirty="0">
                <a:latin typeface="Times New Roman" panose="02020603050405020304" pitchFamily="18" charset="0"/>
                <a:cs typeface="Times New Roman" panose="02020603050405020304" pitchFamily="18" charset="0"/>
              </a:rPr>
              <a:t> Τα Κυκλικά θέματα, το υλικό των οποίων ανιχνεύτηκε στα ποιήματα του Επικού Κύκλου που σχετίζονται με τον Τρωικό Πόλεμο, ήταν γνωστά, ήδη, από τις αρχές του 7</a:t>
            </a:r>
            <a:r>
              <a:rPr lang="el-GR" baseline="30000" dirty="0">
                <a:latin typeface="Times New Roman" panose="02020603050405020304" pitchFamily="18" charset="0"/>
                <a:cs typeface="Times New Roman" panose="02020603050405020304" pitchFamily="18" charset="0"/>
              </a:rPr>
              <a:t>ου</a:t>
            </a:r>
            <a:r>
              <a:rPr lang="el-GR" dirty="0">
                <a:latin typeface="Times New Roman" panose="02020603050405020304" pitchFamily="18" charset="0"/>
                <a:cs typeface="Times New Roman" panose="02020603050405020304" pitchFamily="18" charset="0"/>
              </a:rPr>
              <a:t> αιώνα.</a:t>
            </a:r>
          </a:p>
          <a:p>
            <a:pPr algn="just">
              <a:lnSpc>
                <a:spcPct val="150000"/>
              </a:lnSpc>
            </a:pPr>
            <a:r>
              <a:rPr lang="el-GR" dirty="0">
                <a:latin typeface="Times New Roman" panose="02020603050405020304" pitchFamily="18" charset="0"/>
                <a:cs typeface="Times New Roman" panose="02020603050405020304" pitchFamily="18" charset="0"/>
              </a:rPr>
              <a:t> Τα ποιήματα του Επικού Κύκλου βασίζονται σε μια παράδοση που φτάνει πίσω από την εποχή του Ομήρου.</a:t>
            </a:r>
          </a:p>
          <a:p>
            <a:pPr algn="just">
              <a:lnSpc>
                <a:spcPct val="150000"/>
              </a:lnSpc>
            </a:pPr>
            <a:endParaRPr lang="el-GR" dirty="0">
              <a:latin typeface="Times New Roman" panose="02020603050405020304" pitchFamily="18" charset="0"/>
              <a:cs typeface="Times New Roman" panose="02020603050405020304" pitchFamily="18" charset="0"/>
            </a:endParaRPr>
          </a:p>
          <a:p>
            <a:pPr algn="just">
              <a:lnSpc>
                <a:spcPct val="150000"/>
              </a:lnSpc>
            </a:pPr>
            <a:endParaRPr lang="el-GR" dirty="0">
              <a:latin typeface="Times New Roman" panose="02020603050405020304" pitchFamily="18" charset="0"/>
              <a:cs typeface="Times New Roman" panose="02020603050405020304" pitchFamily="18" charset="0"/>
            </a:endParaRPr>
          </a:p>
          <a:p>
            <a:pPr algn="just">
              <a:lnSpc>
                <a:spcPct val="150000"/>
              </a:lnSpc>
            </a:pPr>
            <a:endParaRPr lang="el-GR" dirty="0">
              <a:latin typeface="Times New Roman" panose="02020603050405020304" pitchFamily="18" charset="0"/>
              <a:cs typeface="Times New Roman" panose="02020603050405020304" pitchFamily="18" charset="0"/>
            </a:endParaRPr>
          </a:p>
          <a:p>
            <a:pPr algn="just">
              <a:lnSpc>
                <a:spcPct val="150000"/>
              </a:lnSpc>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342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C9F019C-DB07-46AA-985E-EE10F486CA6C}"/>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v"/>
            </a:pPr>
            <a:r>
              <a:rPr lang="el-GR" dirty="0">
                <a:latin typeface="Times New Roman" panose="02020603050405020304" pitchFamily="18" charset="0"/>
                <a:cs typeface="Times New Roman" panose="02020603050405020304" pitchFamily="18" charset="0"/>
              </a:rPr>
              <a:t> Επηρεάζονται, άραγε, τα ποιήματα του Επικού Κύκλου από τα ομηρικά ποιήματα; </a:t>
            </a:r>
          </a:p>
          <a:p>
            <a:pPr algn="just">
              <a:lnSpc>
                <a:spcPct val="150000"/>
              </a:lnSpc>
            </a:pPr>
            <a:r>
              <a:rPr lang="el-GR" dirty="0">
                <a:latin typeface="Times New Roman" panose="02020603050405020304" pitchFamily="18" charset="0"/>
                <a:cs typeface="Times New Roman" panose="02020603050405020304" pitchFamily="18" charset="0"/>
              </a:rPr>
              <a:t> Απάντηση: Είναι αναμφισβήτητο ότι τα ομηρικά ποιήματα άσκησαν επιρροή με την πάροδο του χρόνου και, σίγουρα, μέχρι τα τέλη του 6</a:t>
            </a:r>
            <a:r>
              <a:rPr lang="el-GR" baseline="30000" dirty="0">
                <a:latin typeface="Times New Roman" panose="02020603050405020304" pitchFamily="18" charset="0"/>
                <a:cs typeface="Times New Roman" panose="02020603050405020304" pitchFamily="18" charset="0"/>
              </a:rPr>
              <a:t>ου</a:t>
            </a:r>
            <a:r>
              <a:rPr lang="el-GR" dirty="0">
                <a:latin typeface="Times New Roman" panose="02020603050405020304" pitchFamily="18" charset="0"/>
                <a:cs typeface="Times New Roman" panose="02020603050405020304" pitchFamily="18" charset="0"/>
              </a:rPr>
              <a:t> προχριστιανικού αιώνα το όνομα του Ομήρου είχε γίνει γνωστό και συνώνυμο ενός υπέροχου ποιητή. </a:t>
            </a:r>
          </a:p>
          <a:p>
            <a:pPr algn="just">
              <a:lnSpc>
                <a:spcPct val="150000"/>
              </a:lnSpc>
            </a:pPr>
            <a:r>
              <a:rPr lang="el-GR" dirty="0">
                <a:latin typeface="Times New Roman" panose="02020603050405020304" pitchFamily="18" charset="0"/>
                <a:cs typeface="Times New Roman" panose="02020603050405020304" pitchFamily="18" charset="0"/>
              </a:rPr>
              <a:t>Επομένως, γίνεται κατανοητό ότι τα ποιήματα του Επικού </a:t>
            </a:r>
            <a:r>
              <a:rPr lang="en-US" dirty="0">
                <a:latin typeface="Times New Roman" panose="02020603050405020304" pitchFamily="18" charset="0"/>
                <a:cs typeface="Times New Roman" panose="02020603050405020304" pitchFamily="18" charset="0"/>
              </a:rPr>
              <a:t>K</a:t>
            </a:r>
            <a:r>
              <a:rPr lang="el-GR" dirty="0" err="1">
                <a:latin typeface="Times New Roman" panose="02020603050405020304" pitchFamily="18" charset="0"/>
                <a:cs typeface="Times New Roman" panose="02020603050405020304" pitchFamily="18" charset="0"/>
              </a:rPr>
              <a:t>ύκλου</a:t>
            </a:r>
            <a:r>
              <a:rPr lang="el-GR" dirty="0">
                <a:latin typeface="Times New Roman" panose="02020603050405020304" pitchFamily="18" charset="0"/>
                <a:cs typeface="Times New Roman" panose="02020603050405020304" pitchFamily="18" charset="0"/>
              </a:rPr>
              <a:t> είχαν επηρεαστεί τόσο από την </a:t>
            </a:r>
            <a:r>
              <a:rPr lang="el-GR" dirty="0">
                <a:solidFill>
                  <a:srgbClr val="FF0000"/>
                </a:solidFill>
                <a:latin typeface="Times New Roman" panose="02020603050405020304" pitchFamily="18" charset="0"/>
                <a:cs typeface="Times New Roman" panose="02020603050405020304" pitchFamily="18" charset="0"/>
              </a:rPr>
              <a:t>προ-ομηρική παράδοση</a:t>
            </a:r>
            <a:r>
              <a:rPr lang="el-GR" dirty="0">
                <a:latin typeface="Times New Roman" panose="02020603050405020304" pitchFamily="18" charset="0"/>
                <a:cs typeface="Times New Roman" panose="02020603050405020304" pitchFamily="18" charset="0"/>
              </a:rPr>
              <a:t>, όσο και τα </a:t>
            </a:r>
            <a:r>
              <a:rPr lang="el-GR" dirty="0">
                <a:solidFill>
                  <a:srgbClr val="FF0000"/>
                </a:solidFill>
                <a:latin typeface="Times New Roman" panose="02020603050405020304" pitchFamily="18" charset="0"/>
                <a:cs typeface="Times New Roman" panose="02020603050405020304" pitchFamily="18" charset="0"/>
              </a:rPr>
              <a:t>έργα του Ομήρου</a:t>
            </a:r>
            <a:r>
              <a:rPr lang="el-GR" dirty="0">
                <a:latin typeface="Times New Roman" panose="02020603050405020304" pitchFamily="18" charset="0"/>
                <a:cs typeface="Times New Roman" panose="02020603050405020304" pitchFamily="18" charset="0"/>
              </a:rPr>
              <a:t>, δεδομένου του γεγονότος ότι συντέθηκαν μετά την εμφάνιση των τελευταίων.</a:t>
            </a:r>
          </a:p>
        </p:txBody>
      </p:sp>
      <p:sp>
        <p:nvSpPr>
          <p:cNvPr id="6" name="Τίτλος 1">
            <a:extLst>
              <a:ext uri="{FF2B5EF4-FFF2-40B4-BE49-F238E27FC236}">
                <a16:creationId xmlns:a16="http://schemas.microsoft.com/office/drawing/2014/main" xmlns="" id="{072A0122-80CC-4C60-8ED9-95DD2497CFE7}"/>
              </a:ext>
            </a:extLst>
          </p:cNvPr>
          <p:cNvSpPr>
            <a:spLocks noGrp="1"/>
          </p:cNvSpPr>
          <p:nvPr>
            <p:ph type="title"/>
          </p:nvPr>
        </p:nvSpPr>
        <p:spPr>
          <a:xfrm>
            <a:off x="1096994" y="287422"/>
            <a:ext cx="10055781" cy="1091339"/>
          </a:xfrm>
        </p:spPr>
        <p:txBody>
          <a:bodyPr/>
          <a:lstStyle/>
          <a:p>
            <a:pPr algn="ctr"/>
            <a:r>
              <a:rPr lang="el-GR" dirty="0">
                <a:solidFill>
                  <a:schemeClr val="bg2"/>
                </a:solidFill>
                <a:latin typeface="+mn-lt"/>
                <a:cs typeface="Times New Roman" panose="02020603050405020304" pitchFamily="18" charset="0"/>
              </a:rPr>
              <a:t>Προ-ομηρική παράδοση</a:t>
            </a:r>
          </a:p>
        </p:txBody>
      </p:sp>
    </p:spTree>
    <p:extLst>
      <p:ext uri="{BB962C8B-B14F-4D97-AF65-F5344CB8AC3E}">
        <p14:creationId xmlns:p14="http://schemas.microsoft.com/office/powerpoint/2010/main" val="8981332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1827D3D-644D-4542-A141-E3215769C0E6}"/>
              </a:ext>
            </a:extLst>
          </p:cNvPr>
          <p:cNvSpPr>
            <a:spLocks noGrp="1"/>
          </p:cNvSpPr>
          <p:nvPr>
            <p:ph type="title"/>
          </p:nvPr>
        </p:nvSpPr>
        <p:spPr/>
        <p:txBody>
          <a:bodyPr/>
          <a:lstStyle/>
          <a:p>
            <a:pPr algn="ctr"/>
            <a:r>
              <a:rPr lang="el-GR" i="1" dirty="0" err="1">
                <a:solidFill>
                  <a:schemeClr val="bg2"/>
                </a:solidFill>
              </a:rPr>
              <a:t>Ποτήριον</a:t>
            </a:r>
            <a:r>
              <a:rPr lang="el-GR" i="1" dirty="0">
                <a:solidFill>
                  <a:schemeClr val="bg2"/>
                </a:solidFill>
              </a:rPr>
              <a:t> του </a:t>
            </a:r>
            <a:r>
              <a:rPr lang="el-GR" i="1" dirty="0" err="1">
                <a:solidFill>
                  <a:schemeClr val="bg2"/>
                </a:solidFill>
              </a:rPr>
              <a:t>Νέστορος</a:t>
            </a:r>
            <a:endParaRPr lang="en-GB" i="1" dirty="0">
              <a:solidFill>
                <a:schemeClr val="bg2"/>
              </a:solidFill>
            </a:endParaRPr>
          </a:p>
        </p:txBody>
      </p:sp>
      <p:pic>
        <p:nvPicPr>
          <p:cNvPr id="7" name="Θέση περιεχομένου 6" descr="Εικόνα που περιέχει πίνακας, καθιστός, φλιτζάνι, πράσινο&#10;&#10;Περιγραφή που δημιουργήθηκε αυτόματα">
            <a:extLst>
              <a:ext uri="{FF2B5EF4-FFF2-40B4-BE49-F238E27FC236}">
                <a16:creationId xmlns:a16="http://schemas.microsoft.com/office/drawing/2014/main" xmlns="" id="{6B94EA42-3626-443C-B6D4-68ED8DCC9C5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9796" y="2132856"/>
            <a:ext cx="5392217" cy="3672408"/>
          </a:xfrm>
        </p:spPr>
      </p:pic>
      <p:pic>
        <p:nvPicPr>
          <p:cNvPr id="21" name="Θέση περιεχομένου 20" descr="Εικόνα που περιέχει κείμενο&#10;&#10;Περιγραφή που δημιουργήθηκε αυτόματα">
            <a:extLst>
              <a:ext uri="{FF2B5EF4-FFF2-40B4-BE49-F238E27FC236}">
                <a16:creationId xmlns:a16="http://schemas.microsoft.com/office/drawing/2014/main" xmlns="" id="{7BF2A0BF-4C24-4EA3-95BE-6A54ED07171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2742" y="2132856"/>
            <a:ext cx="5252270" cy="3672408"/>
          </a:xfrm>
        </p:spPr>
      </p:pic>
    </p:spTree>
    <p:extLst>
      <p:ext uri="{BB962C8B-B14F-4D97-AF65-F5344CB8AC3E}">
        <p14:creationId xmlns:p14="http://schemas.microsoft.com/office/powerpoint/2010/main" val="2711908475"/>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047AC5E-9FBA-4A02-8DBD-9EF765B0C52C}"/>
              </a:ext>
            </a:extLst>
          </p:cNvPr>
          <p:cNvSpPr>
            <a:spLocks noGrp="1"/>
          </p:cNvSpPr>
          <p:nvPr>
            <p:ph idx="1"/>
          </p:nvPr>
        </p:nvSpPr>
        <p:spPr>
          <a:xfrm>
            <a:off x="1096994" y="1846146"/>
            <a:ext cx="10055781" cy="4346116"/>
          </a:xfrm>
        </p:spPr>
        <p:txBody>
          <a:bodyPr>
            <a:normAutofit/>
          </a:bodyPr>
          <a:lstStyle/>
          <a:p>
            <a:pPr algn="just">
              <a:lnSpc>
                <a:spcPct val="150000"/>
              </a:lnSpc>
              <a:buFont typeface="Wingdings" panose="05000000000000000000" pitchFamily="2" charset="2"/>
              <a:buChar char="v"/>
            </a:pPr>
            <a:r>
              <a:rPr lang="el-GR" sz="1800" dirty="0">
                <a:latin typeface="Times New Roman" panose="02020603050405020304" pitchFamily="18" charset="0"/>
                <a:cs typeface="Times New Roman" panose="02020603050405020304" pitchFamily="18" charset="0"/>
              </a:rPr>
              <a:t> Υπάρχουν </a:t>
            </a:r>
            <a:r>
              <a:rPr lang="en-US" sz="1800" dirty="0">
                <a:latin typeface="Times New Roman" panose="02020603050405020304" pitchFamily="18" charset="0"/>
                <a:cs typeface="Times New Roman" panose="02020603050405020304" pitchFamily="18" charset="0"/>
              </a:rPr>
              <a:t>2</a:t>
            </a:r>
            <a:r>
              <a:rPr lang="el-GR" sz="1800" dirty="0">
                <a:latin typeface="Times New Roman" panose="02020603050405020304" pitchFamily="18" charset="0"/>
                <a:cs typeface="Times New Roman" panose="02020603050405020304" pitchFamily="18" charset="0"/>
              </a:rPr>
              <a:t> απόψεις γύρω από το ζήτημα της επιρροής που υπέστησαν τα ποιήματα του Επικού Κύκλου.</a:t>
            </a:r>
          </a:p>
          <a:p>
            <a:pPr marL="0" indent="0" algn="just">
              <a:lnSpc>
                <a:spcPct val="150000"/>
              </a:lnSpc>
              <a:buNone/>
            </a:pPr>
            <a:endParaRPr lang="el-GR" sz="1800" dirty="0">
              <a:latin typeface="Times New Roman" panose="02020603050405020304" pitchFamily="18" charset="0"/>
              <a:cs typeface="Times New Roman" panose="02020603050405020304" pitchFamily="18" charset="0"/>
            </a:endParaRPr>
          </a:p>
          <a:p>
            <a:pPr algn="just">
              <a:lnSpc>
                <a:spcPct val="150000"/>
              </a:lnSpc>
            </a:pPr>
            <a:r>
              <a:rPr lang="el-GR" sz="1800" dirty="0">
                <a:latin typeface="Times New Roman" panose="02020603050405020304" pitchFamily="18" charset="0"/>
                <a:cs typeface="Times New Roman" panose="02020603050405020304" pitchFamily="18" charset="0"/>
              </a:rPr>
              <a:t>1</a:t>
            </a:r>
            <a:r>
              <a:rPr lang="el-GR" sz="1800" baseline="30000" dirty="0">
                <a:latin typeface="Times New Roman" panose="02020603050405020304" pitchFamily="18" charset="0"/>
                <a:cs typeface="Times New Roman" panose="02020603050405020304" pitchFamily="18" charset="0"/>
              </a:rPr>
              <a:t>η</a:t>
            </a:r>
            <a:r>
              <a:rPr lang="el-GR" sz="1800" dirty="0">
                <a:latin typeface="Times New Roman" panose="02020603050405020304" pitchFamily="18" charset="0"/>
                <a:cs typeface="Times New Roman" panose="02020603050405020304" pitchFamily="18" charset="0"/>
              </a:rPr>
              <a:t> άποψη: Τα ποιήματα του Επικού Κύκλου βασίστηκαν μόνον στον Όμηρο.</a:t>
            </a:r>
          </a:p>
          <a:p>
            <a:pPr algn="just">
              <a:lnSpc>
                <a:spcPct val="150000"/>
              </a:lnSpc>
            </a:pPr>
            <a:endParaRPr lang="el-GR" sz="1800" dirty="0">
              <a:latin typeface="Times New Roman" panose="02020603050405020304" pitchFamily="18" charset="0"/>
              <a:cs typeface="Times New Roman" panose="02020603050405020304" pitchFamily="18" charset="0"/>
            </a:endParaRPr>
          </a:p>
          <a:p>
            <a:pPr algn="just">
              <a:lnSpc>
                <a:spcPct val="150000"/>
              </a:lnSpc>
            </a:pPr>
            <a:r>
              <a:rPr lang="el-GR" sz="1800" dirty="0">
                <a:latin typeface="Times New Roman" panose="02020603050405020304" pitchFamily="18" charset="0"/>
                <a:cs typeface="Times New Roman" panose="02020603050405020304" pitchFamily="18" charset="0"/>
              </a:rPr>
              <a:t>2</a:t>
            </a:r>
            <a:r>
              <a:rPr lang="el-GR" sz="1800" baseline="30000" dirty="0">
                <a:latin typeface="Times New Roman" panose="02020603050405020304" pitchFamily="18" charset="0"/>
                <a:cs typeface="Times New Roman" panose="02020603050405020304" pitchFamily="18" charset="0"/>
              </a:rPr>
              <a:t>η</a:t>
            </a:r>
            <a:r>
              <a:rPr lang="el-GR" sz="1800" dirty="0">
                <a:latin typeface="Times New Roman" panose="02020603050405020304" pitchFamily="18" charset="0"/>
                <a:cs typeface="Times New Roman" panose="02020603050405020304" pitchFamily="18" charset="0"/>
              </a:rPr>
              <a:t> άποψη: Τα ποιήματα του Επικού Κύκλου επηρέασαν τα ομηρικά ποιήματα. </a:t>
            </a:r>
          </a:p>
        </p:txBody>
      </p:sp>
      <p:sp>
        <p:nvSpPr>
          <p:cNvPr id="4" name="Τίτλος 1">
            <a:extLst>
              <a:ext uri="{FF2B5EF4-FFF2-40B4-BE49-F238E27FC236}">
                <a16:creationId xmlns:a16="http://schemas.microsoft.com/office/drawing/2014/main" xmlns="" id="{2931468B-FEA1-4114-88F0-A9A54D54CE0E}"/>
              </a:ext>
            </a:extLst>
          </p:cNvPr>
          <p:cNvSpPr>
            <a:spLocks noGrp="1"/>
          </p:cNvSpPr>
          <p:nvPr>
            <p:ph type="title"/>
          </p:nvPr>
        </p:nvSpPr>
        <p:spPr>
          <a:xfrm>
            <a:off x="1096994" y="287422"/>
            <a:ext cx="10055781" cy="1091339"/>
          </a:xfrm>
        </p:spPr>
        <p:txBody>
          <a:bodyPr>
            <a:normAutofit/>
          </a:bodyPr>
          <a:lstStyle/>
          <a:p>
            <a:pPr algn="ctr"/>
            <a:r>
              <a:rPr lang="el-GR" dirty="0">
                <a:solidFill>
                  <a:schemeClr val="bg2"/>
                </a:solidFill>
                <a:latin typeface="+mn-lt"/>
                <a:cs typeface="Times New Roman" panose="02020603050405020304" pitchFamily="18" charset="0"/>
              </a:rPr>
              <a:t>Απόψεις για τον επικό Κύκλο</a:t>
            </a:r>
          </a:p>
        </p:txBody>
      </p:sp>
      <p:sp>
        <p:nvSpPr>
          <p:cNvPr id="5" name="Δεξί άγκιστρο 4">
            <a:extLst>
              <a:ext uri="{FF2B5EF4-FFF2-40B4-BE49-F238E27FC236}">
                <a16:creationId xmlns:a16="http://schemas.microsoft.com/office/drawing/2014/main" xmlns="" id="{E2BD33E5-ED47-41E8-8AC5-11287B8CB317}"/>
              </a:ext>
            </a:extLst>
          </p:cNvPr>
          <p:cNvSpPr/>
          <p:nvPr/>
        </p:nvSpPr>
        <p:spPr>
          <a:xfrm>
            <a:off x="8254652" y="3212976"/>
            <a:ext cx="1066522" cy="2548572"/>
          </a:xfrm>
          <a:prstGeom prst="righ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l-GR" sz="1799">
              <a:solidFill>
                <a:srgbClr val="FF9900"/>
              </a:solidFill>
            </a:endParaRPr>
          </a:p>
        </p:txBody>
      </p:sp>
      <p:sp>
        <p:nvSpPr>
          <p:cNvPr id="6" name="TextBox 5">
            <a:extLst>
              <a:ext uri="{FF2B5EF4-FFF2-40B4-BE49-F238E27FC236}">
                <a16:creationId xmlns:a16="http://schemas.microsoft.com/office/drawing/2014/main" xmlns="" id="{B4B00C23-32EA-4C61-AED0-E864AED93EE4}"/>
              </a:ext>
            </a:extLst>
          </p:cNvPr>
          <p:cNvSpPr txBox="1"/>
          <p:nvPr/>
        </p:nvSpPr>
        <p:spPr>
          <a:xfrm>
            <a:off x="9694812" y="4287259"/>
            <a:ext cx="2036089" cy="400006"/>
          </a:xfrm>
          <a:prstGeom prst="rect">
            <a:avLst/>
          </a:prstGeom>
          <a:noFill/>
        </p:spPr>
        <p:txBody>
          <a:bodyPr wrap="square" rtlCol="0">
            <a:spAutoFit/>
          </a:bodyPr>
          <a:lstStyle/>
          <a:p>
            <a:r>
              <a:rPr lang="el-GR" sz="1999" b="1" dirty="0">
                <a:latin typeface="Times New Roman" panose="02020603050405020304" pitchFamily="18" charset="0"/>
                <a:cs typeface="Times New Roman" panose="02020603050405020304" pitchFamily="18" charset="0"/>
              </a:rPr>
              <a:t>απορριπτέες</a:t>
            </a:r>
            <a:r>
              <a:rPr lang="el-GR" sz="1799" dirty="0"/>
              <a:t> </a:t>
            </a:r>
          </a:p>
        </p:txBody>
      </p:sp>
    </p:spTree>
    <p:extLst>
      <p:ext uri="{BB962C8B-B14F-4D97-AF65-F5344CB8AC3E}">
        <p14:creationId xmlns:p14="http://schemas.microsoft.com/office/powerpoint/2010/main" val="40852470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iterate type="lt">
                                    <p:tmPct val="0"/>
                                  </p:iterate>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16" presetClass="emph" presetSubtype="0" fill="hold" nodeType="afterEffect">
                                  <p:stCondLst>
                                    <p:cond delay="0"/>
                                  </p:stCondLst>
                                  <p:iterate type="lt">
                                    <p:tmPct val="4000"/>
                                  </p:iterate>
                                  <p:childTnLst>
                                    <p:set>
                                      <p:cBhvr override="childStyle">
                                        <p:cTn id="30" dur="1000" fill="hold"/>
                                        <p:tgtEl>
                                          <p:spTgt spid="3">
                                            <p:txEl>
                                              <p:pRg st="2" end="2"/>
                                            </p:txEl>
                                          </p:spTgt>
                                        </p:tgtEl>
                                        <p:attrNameLst>
                                          <p:attrName>style.color</p:attrName>
                                        </p:attrNameLst>
                                      </p:cBhvr>
                                      <p:to>
                                        <p:clrVal>
                                          <a:srgbClr val="F63622"/>
                                        </p:clrVal>
                                      </p:to>
                                    </p:set>
                                    <p:set>
                                      <p:cBhvr>
                                        <p:cTn id="31" dur="1000" fill="hold"/>
                                        <p:tgtEl>
                                          <p:spTgt spid="3">
                                            <p:txEl>
                                              <p:pRg st="2" end="2"/>
                                            </p:txEl>
                                          </p:spTgt>
                                        </p:tgtEl>
                                        <p:attrNameLst>
                                          <p:attrName>fillcolor</p:attrName>
                                        </p:attrNameLst>
                                      </p:cBhvr>
                                      <p:to>
                                        <p:clrVal>
                                          <a:srgbClr val="F63622"/>
                                        </p:clrVal>
                                      </p:to>
                                    </p:set>
                                    <p:set>
                                      <p:cBhvr>
                                        <p:cTn id="32" dur="1000" fill="hold"/>
                                        <p:tgtEl>
                                          <p:spTgt spid="3">
                                            <p:txEl>
                                              <p:pRg st="2" end="2"/>
                                            </p:txEl>
                                          </p:spTgt>
                                        </p:tgtEl>
                                        <p:attrNameLst>
                                          <p:attrName>fill.type</p:attrName>
                                        </p:attrNameLst>
                                      </p:cBhvr>
                                      <p:to>
                                        <p:strVal val="solid"/>
                                      </p:to>
                                    </p:set>
                                  </p:childTnLst>
                                </p:cTn>
                              </p:par>
                            </p:childTnLst>
                          </p:cTn>
                        </p:par>
                        <p:par>
                          <p:cTn id="33" fill="hold">
                            <p:stCondLst>
                              <p:cond delay="3780"/>
                            </p:stCondLst>
                            <p:childTnLst>
                              <p:par>
                                <p:cTn id="34" presetID="16" presetClass="emph" presetSubtype="0" fill="hold" nodeType="afterEffect">
                                  <p:stCondLst>
                                    <p:cond delay="0"/>
                                  </p:stCondLst>
                                  <p:iterate type="lt">
                                    <p:tmPct val="4000"/>
                                  </p:iterate>
                                  <p:childTnLst>
                                    <p:set>
                                      <p:cBhvr override="childStyle">
                                        <p:cTn id="35" dur="1000" fill="hold"/>
                                        <p:tgtEl>
                                          <p:spTgt spid="3">
                                            <p:txEl>
                                              <p:pRg st="4" end="4"/>
                                            </p:txEl>
                                          </p:spTgt>
                                        </p:tgtEl>
                                        <p:attrNameLst>
                                          <p:attrName>style.color</p:attrName>
                                        </p:attrNameLst>
                                      </p:cBhvr>
                                      <p:to>
                                        <p:clrVal>
                                          <a:srgbClr val="F63622"/>
                                        </p:clrVal>
                                      </p:to>
                                    </p:set>
                                    <p:set>
                                      <p:cBhvr>
                                        <p:cTn id="36" dur="1000" fill="hold"/>
                                        <p:tgtEl>
                                          <p:spTgt spid="3">
                                            <p:txEl>
                                              <p:pRg st="4" end="4"/>
                                            </p:txEl>
                                          </p:spTgt>
                                        </p:tgtEl>
                                        <p:attrNameLst>
                                          <p:attrName>fillcolor</p:attrName>
                                        </p:attrNameLst>
                                      </p:cBhvr>
                                      <p:to>
                                        <p:clrVal>
                                          <a:srgbClr val="F63622"/>
                                        </p:clrVal>
                                      </p:to>
                                    </p:set>
                                    <p:set>
                                      <p:cBhvr>
                                        <p:cTn id="37" dur="1000" fill="hold"/>
                                        <p:tgtEl>
                                          <p:spTgt spid="3">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DF8B8777-969C-4083-A7FB-4FBB7DFB6D1D}"/>
              </a:ext>
            </a:extLst>
          </p:cNvPr>
          <p:cNvSpPr>
            <a:spLocks noGrp="1"/>
          </p:cNvSpPr>
          <p:nvPr>
            <p:ph idx="1"/>
          </p:nvPr>
        </p:nvSpPr>
        <p:spPr/>
        <p:txBody>
          <a:bodyPr/>
          <a:lstStyle/>
          <a:p>
            <a:pPr algn="just">
              <a:lnSpc>
                <a:spcPct val="150000"/>
              </a:lnSpc>
              <a:buFont typeface="Wingdings" panose="05000000000000000000" pitchFamily="2" charset="2"/>
              <a:buChar char="v"/>
            </a:pPr>
            <a:r>
              <a:rPr lang="el-GR" dirty="0">
                <a:latin typeface="Times New Roman" panose="02020603050405020304" pitchFamily="18" charset="0"/>
                <a:cs typeface="Times New Roman" panose="02020603050405020304" pitchFamily="18" charset="0"/>
              </a:rPr>
              <a:t> Μοιάζει να μην ευσταθεί λόγω πολλών αιτιών:</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Τα ομηρικά ποιήματα βασίζονται σε ένα Κυκλικό υλικό μιας ευρέως ανεπτυγμένης παράδοσης που προϋπήρχε αυτών.</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Άρα, αν τα ποιήματα του Επικού Κύκλου βασίζονται, μόνον, στα ομηρικά ποιήματα, επηρεάζονται, αυτομάτως, από το Κυκλικό υλικό της προγενέστερης παράδοσης.</a:t>
            </a:r>
          </a:p>
          <a:p>
            <a:pPr marL="457063" indent="-457063">
              <a:buFont typeface="+mj-lt"/>
              <a:buAutoNum type="arabicPeriod"/>
            </a:pPr>
            <a:endParaRPr lang="el-GR" dirty="0"/>
          </a:p>
        </p:txBody>
      </p:sp>
      <p:sp>
        <p:nvSpPr>
          <p:cNvPr id="4" name="Τίτλος 1">
            <a:extLst>
              <a:ext uri="{FF2B5EF4-FFF2-40B4-BE49-F238E27FC236}">
                <a16:creationId xmlns:a16="http://schemas.microsoft.com/office/drawing/2014/main" xmlns="" id="{5CC0D552-4C76-4D90-B43E-8B7F2A4710F2}"/>
              </a:ext>
            </a:extLst>
          </p:cNvPr>
          <p:cNvSpPr>
            <a:spLocks noGrp="1"/>
          </p:cNvSpPr>
          <p:nvPr>
            <p:ph type="title"/>
          </p:nvPr>
        </p:nvSpPr>
        <p:spPr>
          <a:xfrm>
            <a:off x="1096994" y="287422"/>
            <a:ext cx="10055781" cy="1091339"/>
          </a:xfrm>
        </p:spPr>
        <p:txBody>
          <a:bodyPr/>
          <a:lstStyle/>
          <a:p>
            <a:pPr algn="ctr"/>
            <a:r>
              <a:rPr lang="el-GR" dirty="0">
                <a:solidFill>
                  <a:schemeClr val="bg2"/>
                </a:solidFill>
                <a:latin typeface="+mn-lt"/>
                <a:cs typeface="Times New Roman" panose="02020603050405020304" pitchFamily="18" charset="0"/>
              </a:rPr>
              <a:t>Ανάλυση 1</a:t>
            </a:r>
            <a:r>
              <a:rPr lang="el-GR" baseline="30000" dirty="0">
                <a:solidFill>
                  <a:schemeClr val="bg2"/>
                </a:solidFill>
                <a:latin typeface="+mn-lt"/>
                <a:cs typeface="Times New Roman" panose="02020603050405020304" pitchFamily="18" charset="0"/>
              </a:rPr>
              <a:t>ης</a:t>
            </a:r>
            <a:r>
              <a:rPr lang="el-GR" dirty="0">
                <a:solidFill>
                  <a:schemeClr val="bg2"/>
                </a:solidFill>
                <a:latin typeface="+mn-lt"/>
                <a:cs typeface="Times New Roman" panose="02020603050405020304" pitchFamily="18" charset="0"/>
              </a:rPr>
              <a:t> άποψης</a:t>
            </a:r>
          </a:p>
        </p:txBody>
      </p:sp>
    </p:spTree>
    <p:extLst>
      <p:ext uri="{BB962C8B-B14F-4D97-AF65-F5344CB8AC3E}">
        <p14:creationId xmlns:p14="http://schemas.microsoft.com/office/powerpoint/2010/main" val="18106859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6" presetClass="emph" presetSubtype="0" fill="hold" nodeType="afterEffect">
                                  <p:stCondLst>
                                    <p:cond delay="0"/>
                                  </p:stCondLst>
                                  <p:iterate type="lt">
                                    <p:tmPct val="4000"/>
                                  </p:iterate>
                                  <p:childTnLst>
                                    <p:set>
                                      <p:cBhvr override="childStyle">
                                        <p:cTn id="23" dur="1000" fill="hold"/>
                                        <p:tgtEl>
                                          <p:spTgt spid="3">
                                            <p:txEl>
                                              <p:pRg st="1" end="1"/>
                                            </p:txEl>
                                          </p:spTgt>
                                        </p:tgtEl>
                                        <p:attrNameLst>
                                          <p:attrName>style.color</p:attrName>
                                        </p:attrNameLst>
                                      </p:cBhvr>
                                      <p:to>
                                        <p:clrVal>
                                          <a:srgbClr val="F63622"/>
                                        </p:clrVal>
                                      </p:to>
                                    </p:set>
                                    <p:set>
                                      <p:cBhvr>
                                        <p:cTn id="24" dur="1000" fill="hold"/>
                                        <p:tgtEl>
                                          <p:spTgt spid="3">
                                            <p:txEl>
                                              <p:pRg st="1" end="1"/>
                                            </p:txEl>
                                          </p:spTgt>
                                        </p:tgtEl>
                                        <p:attrNameLst>
                                          <p:attrName>fillcolor</p:attrName>
                                        </p:attrNameLst>
                                      </p:cBhvr>
                                      <p:to>
                                        <p:clrVal>
                                          <a:srgbClr val="F63622"/>
                                        </p:clrVal>
                                      </p:to>
                                    </p:set>
                                    <p:set>
                                      <p:cBhvr>
                                        <p:cTn id="25" dur="1000" fill="hold"/>
                                        <p:tgtEl>
                                          <p:spTgt spid="3">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iterate type="lt">
                                    <p:tmPct val="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6" presetClass="emph" presetSubtype="0" fill="hold" nodeType="afterEffect">
                                  <p:stCondLst>
                                    <p:cond delay="0"/>
                                  </p:stCondLst>
                                  <p:iterate type="lt">
                                    <p:tmPct val="4000"/>
                                  </p:iterate>
                                  <p:childTnLst>
                                    <p:set>
                                      <p:cBhvr override="childStyle">
                                        <p:cTn id="34" dur="1000" fill="hold"/>
                                        <p:tgtEl>
                                          <p:spTgt spid="3">
                                            <p:txEl>
                                              <p:pRg st="2" end="2"/>
                                            </p:txEl>
                                          </p:spTgt>
                                        </p:tgtEl>
                                        <p:attrNameLst>
                                          <p:attrName>style.color</p:attrName>
                                        </p:attrNameLst>
                                      </p:cBhvr>
                                      <p:to>
                                        <p:clrVal>
                                          <a:srgbClr val="F63622"/>
                                        </p:clrVal>
                                      </p:to>
                                    </p:set>
                                    <p:set>
                                      <p:cBhvr>
                                        <p:cTn id="35" dur="1000" fill="hold"/>
                                        <p:tgtEl>
                                          <p:spTgt spid="3">
                                            <p:txEl>
                                              <p:pRg st="2" end="2"/>
                                            </p:txEl>
                                          </p:spTgt>
                                        </p:tgtEl>
                                        <p:attrNameLst>
                                          <p:attrName>fillcolor</p:attrName>
                                        </p:attrNameLst>
                                      </p:cBhvr>
                                      <p:to>
                                        <p:clrVal>
                                          <a:srgbClr val="F63622"/>
                                        </p:clrVal>
                                      </p:to>
                                    </p:set>
                                    <p:set>
                                      <p:cBhvr>
                                        <p:cTn id="36" dur="10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D6CB3FA-B697-400F-BCC0-84923CD816FF}"/>
              </a:ext>
            </a:extLst>
          </p:cNvPr>
          <p:cNvSpPr>
            <a:spLocks noGrp="1"/>
          </p:cNvSpPr>
          <p:nvPr>
            <p:ph idx="1"/>
          </p:nvPr>
        </p:nvSpPr>
        <p:spPr/>
        <p:txBody>
          <a:bodyPr>
            <a:normAutofit fontScale="85000" lnSpcReduction="10000"/>
          </a:bodyPr>
          <a:lstStyle/>
          <a:p>
            <a:pPr marL="457063" indent="-457063" algn="just">
              <a:lnSpc>
                <a:spcPct val="150000"/>
              </a:lnSpc>
              <a:buFont typeface="+mj-lt"/>
              <a:buAutoNum type="arabicPeriod" startAt="3"/>
            </a:pPr>
            <a:r>
              <a:rPr lang="el-GR" dirty="0">
                <a:latin typeface="Times New Roman" panose="02020603050405020304" pitchFamily="18" charset="0"/>
                <a:cs typeface="Times New Roman" panose="02020603050405020304" pitchFamily="18" charset="0"/>
              </a:rPr>
              <a:t>Κάποιοι, βέβαια, υποστηρίζουν ότι οι υπαινιγμοί στο Κυκλικό υλικό αποτελούν, απλώς, προσθήκες που προσδίδουν αληθοφάνεια στο φόντο των ομηρικών ποιημάτων.</a:t>
            </a:r>
          </a:p>
          <a:p>
            <a:pPr marL="457063" indent="-457063" algn="just">
              <a:lnSpc>
                <a:spcPct val="150000"/>
              </a:lnSpc>
              <a:buFont typeface="+mj-lt"/>
              <a:buAutoNum type="arabicPeriod" startAt="3"/>
            </a:pPr>
            <a:r>
              <a:rPr lang="el-GR" dirty="0">
                <a:latin typeface="Times New Roman" panose="02020603050405020304" pitchFamily="18" charset="0"/>
                <a:cs typeface="Times New Roman" panose="02020603050405020304" pitchFamily="18" charset="0"/>
              </a:rPr>
              <a:t>Αν ίσχυε κάτι τέτοιο, τότε οι αναφορές στο Κυκλικό υλικό από τα ποιήματα του Επικού Κύκλου καθίστανται, απλώς, μια αναλυμένη μορφή των πληροφοριών που αντλούνται από τα ομηρικά ποιήματα.</a:t>
            </a:r>
          </a:p>
          <a:p>
            <a:pPr marL="457063" indent="-457063" algn="just">
              <a:lnSpc>
                <a:spcPct val="150000"/>
              </a:lnSpc>
              <a:buFont typeface="+mj-lt"/>
              <a:buAutoNum type="arabicPeriod" startAt="3"/>
            </a:pPr>
            <a:r>
              <a:rPr lang="el-GR" dirty="0">
                <a:latin typeface="Times New Roman" panose="02020603050405020304" pitchFamily="18" charset="0"/>
                <a:cs typeface="Times New Roman" panose="02020603050405020304" pitchFamily="18" charset="0"/>
              </a:rPr>
              <a:t>Οι παραλλαγές, όμως, που εμφανίζονται στο ομηρικό </a:t>
            </a:r>
            <a:r>
              <a:rPr lang="en-US" dirty="0">
                <a:latin typeface="Times New Roman" panose="02020603050405020304" pitchFamily="18" charset="0"/>
                <a:cs typeface="Times New Roman" panose="02020603050405020304" pitchFamily="18" charset="0"/>
              </a:rPr>
              <a:t>corpus,</a:t>
            </a:r>
            <a:r>
              <a:rPr lang="el-GR" dirty="0">
                <a:latin typeface="Times New Roman" panose="02020603050405020304" pitchFamily="18" charset="0"/>
                <a:cs typeface="Times New Roman" panose="02020603050405020304" pitchFamily="18" charset="0"/>
              </a:rPr>
              <a:t> παραλλαγές του Κυκλικού υλικού, δεν μπορούν να εξηγηθούν όλες με αυτόν τον τρόπο, γεγονός που αποδεικνύει ότι το Κυκλικό υλικό υπήρχε από νωρίς.</a:t>
            </a:r>
          </a:p>
          <a:p>
            <a:endParaRPr lang="el-GR" dirty="0"/>
          </a:p>
        </p:txBody>
      </p:sp>
      <p:sp>
        <p:nvSpPr>
          <p:cNvPr id="5" name="Τίτλος 1">
            <a:extLst>
              <a:ext uri="{FF2B5EF4-FFF2-40B4-BE49-F238E27FC236}">
                <a16:creationId xmlns:a16="http://schemas.microsoft.com/office/drawing/2014/main" xmlns="" id="{E952BD96-FE3D-4095-A31D-72B28E1D7264}"/>
              </a:ext>
            </a:extLst>
          </p:cNvPr>
          <p:cNvSpPr>
            <a:spLocks noGrp="1"/>
          </p:cNvSpPr>
          <p:nvPr>
            <p:ph type="title"/>
          </p:nvPr>
        </p:nvSpPr>
        <p:spPr>
          <a:xfrm>
            <a:off x="1096994" y="287422"/>
            <a:ext cx="10055781" cy="1091339"/>
          </a:xfrm>
        </p:spPr>
        <p:txBody>
          <a:bodyPr/>
          <a:lstStyle/>
          <a:p>
            <a:pPr algn="ctr"/>
            <a:r>
              <a:rPr lang="el-GR" dirty="0">
                <a:solidFill>
                  <a:schemeClr val="bg2"/>
                </a:solidFill>
                <a:latin typeface="+mn-lt"/>
                <a:cs typeface="Times New Roman" panose="02020603050405020304" pitchFamily="18" charset="0"/>
              </a:rPr>
              <a:t>Ανάλυση 1</a:t>
            </a:r>
            <a:r>
              <a:rPr lang="el-GR" baseline="30000" dirty="0">
                <a:solidFill>
                  <a:schemeClr val="bg2"/>
                </a:solidFill>
                <a:latin typeface="+mn-lt"/>
                <a:cs typeface="Times New Roman" panose="02020603050405020304" pitchFamily="18" charset="0"/>
              </a:rPr>
              <a:t>ης</a:t>
            </a:r>
            <a:r>
              <a:rPr lang="el-GR" dirty="0">
                <a:solidFill>
                  <a:schemeClr val="bg2"/>
                </a:solidFill>
                <a:latin typeface="+mn-lt"/>
                <a:cs typeface="Times New Roman" panose="02020603050405020304" pitchFamily="18" charset="0"/>
              </a:rPr>
              <a:t> άποψης</a:t>
            </a:r>
          </a:p>
        </p:txBody>
      </p:sp>
    </p:spTree>
    <p:extLst>
      <p:ext uri="{BB962C8B-B14F-4D97-AF65-F5344CB8AC3E}">
        <p14:creationId xmlns:p14="http://schemas.microsoft.com/office/powerpoint/2010/main" val="24571675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iterate type="lt">
                                    <p:tmPct val="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6" presetClass="emph" presetSubtype="0" fill="hold" nodeType="afterEffect">
                                  <p:stCondLst>
                                    <p:cond delay="0"/>
                                  </p:stCondLst>
                                  <p:iterate type="lt">
                                    <p:tmPct val="4000"/>
                                  </p:iterate>
                                  <p:childTnLst>
                                    <p:set>
                                      <p:cBhvr override="childStyle">
                                        <p:cTn id="17" dur="1000" fill="hold"/>
                                        <p:tgtEl>
                                          <p:spTgt spid="3">
                                            <p:txEl>
                                              <p:pRg st="0" end="0"/>
                                            </p:txEl>
                                          </p:spTgt>
                                        </p:tgtEl>
                                        <p:attrNameLst>
                                          <p:attrName>style.color</p:attrName>
                                        </p:attrNameLst>
                                      </p:cBhvr>
                                      <p:to>
                                        <p:clrVal>
                                          <a:srgbClr val="F63622"/>
                                        </p:clrVal>
                                      </p:to>
                                    </p:set>
                                    <p:set>
                                      <p:cBhvr>
                                        <p:cTn id="18" dur="1000" fill="hold"/>
                                        <p:tgtEl>
                                          <p:spTgt spid="3">
                                            <p:txEl>
                                              <p:pRg st="0" end="0"/>
                                            </p:txEl>
                                          </p:spTgt>
                                        </p:tgtEl>
                                        <p:attrNameLst>
                                          <p:attrName>fillcolor</p:attrName>
                                        </p:attrNameLst>
                                      </p:cBhvr>
                                      <p:to>
                                        <p:clrVal>
                                          <a:srgbClr val="F63622"/>
                                        </p:clrVal>
                                      </p:to>
                                    </p:set>
                                    <p:set>
                                      <p:cBhvr>
                                        <p:cTn id="19" dur="1000" fill="hold"/>
                                        <p:tgtEl>
                                          <p:spTgt spid="3">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iterate type="lt">
                                    <p:tmPct val="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6" presetClass="emph" presetSubtype="0" fill="hold" nodeType="afterEffect">
                                  <p:stCondLst>
                                    <p:cond delay="0"/>
                                  </p:stCondLst>
                                  <p:iterate type="lt">
                                    <p:tmPct val="4000"/>
                                  </p:iterate>
                                  <p:childTnLst>
                                    <p:set>
                                      <p:cBhvr override="childStyle">
                                        <p:cTn id="28" dur="1000" fill="hold"/>
                                        <p:tgtEl>
                                          <p:spTgt spid="3">
                                            <p:txEl>
                                              <p:pRg st="1" end="1"/>
                                            </p:txEl>
                                          </p:spTgt>
                                        </p:tgtEl>
                                        <p:attrNameLst>
                                          <p:attrName>style.color</p:attrName>
                                        </p:attrNameLst>
                                      </p:cBhvr>
                                      <p:to>
                                        <p:clrVal>
                                          <a:srgbClr val="F63622"/>
                                        </p:clrVal>
                                      </p:to>
                                    </p:set>
                                    <p:set>
                                      <p:cBhvr>
                                        <p:cTn id="29" dur="1000" fill="hold"/>
                                        <p:tgtEl>
                                          <p:spTgt spid="3">
                                            <p:txEl>
                                              <p:pRg st="1" end="1"/>
                                            </p:txEl>
                                          </p:spTgt>
                                        </p:tgtEl>
                                        <p:attrNameLst>
                                          <p:attrName>fillcolor</p:attrName>
                                        </p:attrNameLst>
                                      </p:cBhvr>
                                      <p:to>
                                        <p:clrVal>
                                          <a:srgbClr val="F63622"/>
                                        </p:clrVal>
                                      </p:to>
                                    </p:set>
                                    <p:set>
                                      <p:cBhvr>
                                        <p:cTn id="30" dur="1000" fill="hold"/>
                                        <p:tgtEl>
                                          <p:spTgt spid="3">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iterate type="lt">
                                    <p:tmPct val="0"/>
                                  </p:iterate>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6" presetClass="emph" presetSubtype="0" fill="hold" nodeType="afterEffect">
                                  <p:stCondLst>
                                    <p:cond delay="0"/>
                                  </p:stCondLst>
                                  <p:iterate type="lt">
                                    <p:tmPct val="4000"/>
                                  </p:iterate>
                                  <p:childTnLst>
                                    <p:set>
                                      <p:cBhvr override="childStyle">
                                        <p:cTn id="39" dur="1000" fill="hold"/>
                                        <p:tgtEl>
                                          <p:spTgt spid="3">
                                            <p:txEl>
                                              <p:pRg st="2" end="2"/>
                                            </p:txEl>
                                          </p:spTgt>
                                        </p:tgtEl>
                                        <p:attrNameLst>
                                          <p:attrName>style.color</p:attrName>
                                        </p:attrNameLst>
                                      </p:cBhvr>
                                      <p:to>
                                        <p:clrVal>
                                          <a:srgbClr val="F63622"/>
                                        </p:clrVal>
                                      </p:to>
                                    </p:set>
                                    <p:set>
                                      <p:cBhvr>
                                        <p:cTn id="40" dur="1000" fill="hold"/>
                                        <p:tgtEl>
                                          <p:spTgt spid="3">
                                            <p:txEl>
                                              <p:pRg st="2" end="2"/>
                                            </p:txEl>
                                          </p:spTgt>
                                        </p:tgtEl>
                                        <p:attrNameLst>
                                          <p:attrName>fillcolor</p:attrName>
                                        </p:attrNameLst>
                                      </p:cBhvr>
                                      <p:to>
                                        <p:clrVal>
                                          <a:srgbClr val="F63622"/>
                                        </p:clrVal>
                                      </p:to>
                                    </p:set>
                                    <p:set>
                                      <p:cBhvr>
                                        <p:cTn id="41" dur="10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557562AB-F44F-40EE-B880-2C358C3BBAA9}"/>
              </a:ext>
            </a:extLst>
          </p:cNvPr>
          <p:cNvSpPr>
            <a:spLocks noGrp="1"/>
          </p:cNvSpPr>
          <p:nvPr>
            <p:ph idx="1"/>
          </p:nvPr>
        </p:nvSpPr>
        <p:spPr>
          <a:xfrm>
            <a:off x="1096994" y="1846146"/>
            <a:ext cx="10055781" cy="4526178"/>
          </a:xfrm>
        </p:spPr>
        <p:txBody>
          <a:bodyPr>
            <a:normAutofit fontScale="92500" lnSpcReduction="20000"/>
          </a:bodyPr>
          <a:lstStyle/>
          <a:p>
            <a:pPr algn="just">
              <a:lnSpc>
                <a:spcPct val="150000"/>
              </a:lnSpc>
            </a:pPr>
            <a:r>
              <a:rPr lang="el-GR" dirty="0">
                <a:latin typeface="Times New Roman" panose="02020603050405020304" pitchFamily="18" charset="0"/>
                <a:cs typeface="Times New Roman" panose="02020603050405020304" pitchFamily="18" charset="0"/>
              </a:rPr>
              <a:t> Η επιρροή του Ομήρου από τα ποιήματα του Επικού Κύκλου προϋποθέτει ότι τα τελευταία προηγούνται χρονολογικά των ομηρικών επών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υποστηρίχθηκε από τους </a:t>
            </a:r>
            <a:r>
              <a:rPr lang="el-GR" b="1" dirty="0">
                <a:solidFill>
                  <a:schemeClr val="accent3">
                    <a:lumMod val="75000"/>
                  </a:schemeClr>
                </a:solidFill>
                <a:latin typeface="Times New Roman" panose="02020603050405020304" pitchFamily="18" charset="0"/>
                <a:cs typeface="Times New Roman" panose="02020603050405020304" pitchFamily="18" charset="0"/>
              </a:rPr>
              <a:t>Αναλυτικούς</a:t>
            </a:r>
            <a:r>
              <a:rPr lang="el-GR" dirty="0">
                <a:latin typeface="Times New Roman" panose="02020603050405020304" pitchFamily="18" charset="0"/>
                <a:cs typeface="Times New Roman" panose="02020603050405020304" pitchFamily="18" charset="0"/>
              </a:rPr>
              <a:t> και, ενίοτε, από τους </a:t>
            </a:r>
            <a:r>
              <a:rPr lang="el-GR" b="1" dirty="0">
                <a:solidFill>
                  <a:schemeClr val="accent3">
                    <a:lumMod val="75000"/>
                  </a:schemeClr>
                </a:solidFill>
                <a:latin typeface="Times New Roman" panose="02020603050405020304" pitchFamily="18" charset="0"/>
                <a:cs typeface="Times New Roman" panose="02020603050405020304" pitchFamily="18" charset="0"/>
              </a:rPr>
              <a:t>Νέο-αναλυτικούς</a:t>
            </a:r>
            <a:r>
              <a:rPr lang="el-GR" dirty="0">
                <a:latin typeface="Times New Roman" panose="02020603050405020304" pitchFamily="18" charset="0"/>
                <a:cs typeface="Times New Roman" panose="02020603050405020304" pitchFamily="18" charset="0"/>
              </a:rPr>
              <a:t>.</a:t>
            </a:r>
          </a:p>
          <a:p>
            <a:pPr algn="just">
              <a:lnSpc>
                <a:spcPct val="150000"/>
              </a:lnSpc>
            </a:pPr>
            <a:r>
              <a:rPr lang="el-GR" dirty="0">
                <a:latin typeface="Times New Roman" panose="02020603050405020304" pitchFamily="18" charset="0"/>
                <a:cs typeface="Times New Roman" panose="02020603050405020304" pitchFamily="18" charset="0"/>
              </a:rPr>
              <a:t> </a:t>
            </a:r>
            <a:r>
              <a:rPr lang="el-GR" b="1" dirty="0">
                <a:solidFill>
                  <a:schemeClr val="accent3">
                    <a:lumMod val="75000"/>
                  </a:schemeClr>
                </a:solidFill>
                <a:latin typeface="Times New Roman" panose="02020603050405020304" pitchFamily="18" charset="0"/>
                <a:cs typeface="Times New Roman" panose="02020603050405020304" pitchFamily="18" charset="0"/>
              </a:rPr>
              <a:t>Αναλυτικοί</a:t>
            </a:r>
            <a:r>
              <a:rPr lang="el-GR" dirty="0">
                <a:latin typeface="Times New Roman" panose="02020603050405020304" pitchFamily="18" charset="0"/>
                <a:cs typeface="Times New Roman" panose="02020603050405020304" pitchFamily="18" charset="0"/>
              </a:rPr>
              <a:t>: Ο επικός Κύκλος τοποθετείται χρονολογικά μεταξύ των πρώιμων και των μεταγενέστερων τμημάτων της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a:t>
            </a:r>
          </a:p>
          <a:p>
            <a:pPr algn="just">
              <a:lnSpc>
                <a:spcPct val="150000"/>
              </a:lnSpc>
            </a:pPr>
            <a:r>
              <a:rPr lang="el-GR" dirty="0">
                <a:latin typeface="Times New Roman" panose="02020603050405020304" pitchFamily="18" charset="0"/>
                <a:cs typeface="Times New Roman" panose="02020603050405020304" pitchFamily="18" charset="0"/>
              </a:rPr>
              <a:t> </a:t>
            </a:r>
            <a:r>
              <a:rPr lang="el-GR" b="1" dirty="0">
                <a:solidFill>
                  <a:schemeClr val="accent3">
                    <a:lumMod val="75000"/>
                  </a:schemeClr>
                </a:solidFill>
                <a:latin typeface="Times New Roman" panose="02020603050405020304" pitchFamily="18" charset="0"/>
                <a:cs typeface="Times New Roman" panose="02020603050405020304" pitchFamily="18" charset="0"/>
              </a:rPr>
              <a:t>Σύγχρονοι Νέο-αναλυτικοί</a:t>
            </a:r>
            <a:r>
              <a:rPr lang="el-GR" dirty="0">
                <a:latin typeface="Times New Roman" panose="02020603050405020304" pitchFamily="18" charset="0"/>
                <a:cs typeface="Times New Roman" panose="02020603050405020304" pitchFamily="18" charset="0"/>
              </a:rPr>
              <a:t>: απορρίπτουν την άποψη ότι τα ποιήματα του επικού Κύκλου προηγούνται των Ομηρικών και ότι ο Όμηρος τα είχε στη διάθεσή του. Η απόρριψη οφείλεται στη θεωρία της προφορικής παράδοσης των επών, η οποία θεωρείται, πλέον, αρκετά ορθή.</a:t>
            </a:r>
          </a:p>
          <a:p>
            <a:pPr algn="just">
              <a:lnSpc>
                <a:spcPct val="150000"/>
              </a:lnSpc>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 name="Τίτλος 1">
            <a:extLst>
              <a:ext uri="{FF2B5EF4-FFF2-40B4-BE49-F238E27FC236}">
                <a16:creationId xmlns:a16="http://schemas.microsoft.com/office/drawing/2014/main" xmlns="" id="{9B3A7125-12BC-4BAB-8945-B3E421A65F72}"/>
              </a:ext>
            </a:extLst>
          </p:cNvPr>
          <p:cNvSpPr>
            <a:spLocks noGrp="1"/>
          </p:cNvSpPr>
          <p:nvPr>
            <p:ph type="title"/>
          </p:nvPr>
        </p:nvSpPr>
        <p:spPr>
          <a:xfrm>
            <a:off x="1096994" y="287422"/>
            <a:ext cx="10055781" cy="1091339"/>
          </a:xfrm>
        </p:spPr>
        <p:txBody>
          <a:bodyPr/>
          <a:lstStyle/>
          <a:p>
            <a:pPr algn="ctr"/>
            <a:r>
              <a:rPr lang="el-GR" dirty="0">
                <a:solidFill>
                  <a:schemeClr val="bg2"/>
                </a:solidFill>
                <a:latin typeface="+mn-lt"/>
                <a:cs typeface="Times New Roman" panose="02020603050405020304" pitchFamily="18" charset="0"/>
              </a:rPr>
              <a:t>Ανάλυση 2</a:t>
            </a:r>
            <a:r>
              <a:rPr lang="el-GR" baseline="30000" dirty="0">
                <a:solidFill>
                  <a:schemeClr val="bg2"/>
                </a:solidFill>
                <a:latin typeface="+mn-lt"/>
                <a:cs typeface="Times New Roman" panose="02020603050405020304" pitchFamily="18" charset="0"/>
              </a:rPr>
              <a:t>ης</a:t>
            </a:r>
            <a:r>
              <a:rPr lang="el-GR" dirty="0">
                <a:solidFill>
                  <a:schemeClr val="bg2"/>
                </a:solidFill>
                <a:latin typeface="+mn-lt"/>
                <a:cs typeface="Times New Roman" panose="02020603050405020304" pitchFamily="18" charset="0"/>
              </a:rPr>
              <a:t> άποψης</a:t>
            </a:r>
          </a:p>
        </p:txBody>
      </p:sp>
    </p:spTree>
    <p:extLst>
      <p:ext uri="{BB962C8B-B14F-4D97-AF65-F5344CB8AC3E}">
        <p14:creationId xmlns:p14="http://schemas.microsoft.com/office/powerpoint/2010/main" val="13883450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iterate type="lt">
                                    <p:tmPct val="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6" presetClass="emph" presetSubtype="0" fill="hold" nodeType="afterEffect">
                                  <p:stCondLst>
                                    <p:cond delay="0"/>
                                  </p:stCondLst>
                                  <p:iterate type="lt">
                                    <p:tmPct val="4000"/>
                                  </p:iterate>
                                  <p:childTnLst>
                                    <p:set>
                                      <p:cBhvr override="childStyle">
                                        <p:cTn id="17" dur="1000" fill="hold"/>
                                        <p:tgtEl>
                                          <p:spTgt spid="3">
                                            <p:txEl>
                                              <p:pRg st="0" end="0"/>
                                            </p:txEl>
                                          </p:spTgt>
                                        </p:tgtEl>
                                        <p:attrNameLst>
                                          <p:attrName>style.color</p:attrName>
                                        </p:attrNameLst>
                                      </p:cBhvr>
                                      <p:to>
                                        <p:clrVal>
                                          <a:srgbClr val="F63622"/>
                                        </p:clrVal>
                                      </p:to>
                                    </p:set>
                                    <p:set>
                                      <p:cBhvr>
                                        <p:cTn id="18" dur="1000" fill="hold"/>
                                        <p:tgtEl>
                                          <p:spTgt spid="3">
                                            <p:txEl>
                                              <p:pRg st="0" end="0"/>
                                            </p:txEl>
                                          </p:spTgt>
                                        </p:tgtEl>
                                        <p:attrNameLst>
                                          <p:attrName>fillcolor</p:attrName>
                                        </p:attrNameLst>
                                      </p:cBhvr>
                                      <p:to>
                                        <p:clrVal>
                                          <a:srgbClr val="F63622"/>
                                        </p:clrVal>
                                      </p:to>
                                    </p:set>
                                    <p:set>
                                      <p:cBhvr>
                                        <p:cTn id="19" dur="1000" fill="hold"/>
                                        <p:tgtEl>
                                          <p:spTgt spid="3">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iterate type="lt">
                                    <p:tmPct val="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iterate type="lt">
                                    <p:tmPct val="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6" presetClass="emph" presetSubtype="0" fill="hold" nodeType="afterEffect">
                                  <p:stCondLst>
                                    <p:cond delay="0"/>
                                  </p:stCondLst>
                                  <p:iterate type="lt">
                                    <p:tmPct val="4000"/>
                                  </p:iterate>
                                  <p:childTnLst>
                                    <p:set>
                                      <p:cBhvr override="childStyle">
                                        <p:cTn id="34" dur="1000" fill="hold"/>
                                        <p:tgtEl>
                                          <p:spTgt spid="3">
                                            <p:txEl>
                                              <p:pRg st="1" end="1"/>
                                            </p:txEl>
                                          </p:spTgt>
                                        </p:tgtEl>
                                        <p:attrNameLst>
                                          <p:attrName>style.color</p:attrName>
                                        </p:attrNameLst>
                                      </p:cBhvr>
                                      <p:to>
                                        <p:clrVal>
                                          <a:srgbClr val="F63622"/>
                                        </p:clrVal>
                                      </p:to>
                                    </p:set>
                                    <p:set>
                                      <p:cBhvr>
                                        <p:cTn id="35" dur="1000" fill="hold"/>
                                        <p:tgtEl>
                                          <p:spTgt spid="3">
                                            <p:txEl>
                                              <p:pRg st="1" end="1"/>
                                            </p:txEl>
                                          </p:spTgt>
                                        </p:tgtEl>
                                        <p:attrNameLst>
                                          <p:attrName>fillcolor</p:attrName>
                                        </p:attrNameLst>
                                      </p:cBhvr>
                                      <p:to>
                                        <p:clrVal>
                                          <a:srgbClr val="F63622"/>
                                        </p:clrVal>
                                      </p:to>
                                    </p:set>
                                    <p:set>
                                      <p:cBhvr>
                                        <p:cTn id="36" dur="1000" fill="hold"/>
                                        <p:tgtEl>
                                          <p:spTgt spid="3">
                                            <p:txEl>
                                              <p:pRg st="1" end="1"/>
                                            </p:txEl>
                                          </p:spTgt>
                                        </p:tgtEl>
                                        <p:attrNameLst>
                                          <p:attrName>fill.type</p:attrName>
                                        </p:attrNameLst>
                                      </p:cBhvr>
                                      <p:to>
                                        <p:strVal val="solid"/>
                                      </p:to>
                                    </p:set>
                                  </p:childTnLst>
                                </p:cTn>
                              </p:par>
                            </p:childTnLst>
                          </p:cTn>
                        </p:par>
                        <p:par>
                          <p:cTn id="37" fill="hold">
                            <p:stCondLst>
                              <p:cond delay="5540"/>
                            </p:stCondLst>
                            <p:childTnLst>
                              <p:par>
                                <p:cTn id="38" presetID="16" presetClass="emph" presetSubtype="0" fill="hold" nodeType="afterEffect">
                                  <p:stCondLst>
                                    <p:cond delay="0"/>
                                  </p:stCondLst>
                                  <p:iterate type="lt">
                                    <p:tmPct val="4000"/>
                                  </p:iterate>
                                  <p:childTnLst>
                                    <p:set>
                                      <p:cBhvr override="childStyle">
                                        <p:cTn id="39" dur="1000" fill="hold"/>
                                        <p:tgtEl>
                                          <p:spTgt spid="3">
                                            <p:txEl>
                                              <p:pRg st="2" end="2"/>
                                            </p:txEl>
                                          </p:spTgt>
                                        </p:tgtEl>
                                        <p:attrNameLst>
                                          <p:attrName>style.color</p:attrName>
                                        </p:attrNameLst>
                                      </p:cBhvr>
                                      <p:to>
                                        <p:clrVal>
                                          <a:srgbClr val="F63622"/>
                                        </p:clrVal>
                                      </p:to>
                                    </p:set>
                                    <p:set>
                                      <p:cBhvr>
                                        <p:cTn id="40" dur="1000" fill="hold"/>
                                        <p:tgtEl>
                                          <p:spTgt spid="3">
                                            <p:txEl>
                                              <p:pRg st="2" end="2"/>
                                            </p:txEl>
                                          </p:spTgt>
                                        </p:tgtEl>
                                        <p:attrNameLst>
                                          <p:attrName>fillcolor</p:attrName>
                                        </p:attrNameLst>
                                      </p:cBhvr>
                                      <p:to>
                                        <p:clrVal>
                                          <a:srgbClr val="F63622"/>
                                        </p:clrVal>
                                      </p:to>
                                    </p:set>
                                    <p:set>
                                      <p:cBhvr>
                                        <p:cTn id="41" dur="10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0F3E34B-B424-4CBB-AB24-ECCD42086FDF}"/>
              </a:ext>
            </a:extLst>
          </p:cNvPr>
          <p:cNvSpPr>
            <a:spLocks noGrp="1"/>
          </p:cNvSpPr>
          <p:nvPr>
            <p:ph idx="1"/>
          </p:nvPr>
        </p:nvSpPr>
        <p:spPr/>
        <p:txBody>
          <a:bodyPr>
            <a:normAutofit/>
          </a:bodyPr>
          <a:lstStyle/>
          <a:p>
            <a:pPr algn="just">
              <a:lnSpc>
                <a:spcPct val="150000"/>
              </a:lnSpc>
            </a:pPr>
            <a:r>
              <a:rPr lang="el-GR" dirty="0">
                <a:latin typeface="Times New Roman" panose="02020603050405020304" pitchFamily="18" charset="0"/>
                <a:cs typeface="Times New Roman" panose="02020603050405020304" pitchFamily="18" charset="0"/>
              </a:rPr>
              <a:t>Η σχολή σκέψης των </a:t>
            </a:r>
            <a:r>
              <a:rPr lang="en-US" b="1" dirty="0">
                <a:solidFill>
                  <a:schemeClr val="accent3">
                    <a:lumMod val="75000"/>
                  </a:schemeClr>
                </a:solidFill>
                <a:latin typeface="Times New Roman" panose="02020603050405020304" pitchFamily="18" charset="0"/>
                <a:cs typeface="Times New Roman" panose="02020603050405020304" pitchFamily="18" charset="0"/>
              </a:rPr>
              <a:t>Parry</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και </a:t>
            </a:r>
            <a:r>
              <a:rPr lang="en-US" b="1" dirty="0">
                <a:solidFill>
                  <a:schemeClr val="accent3">
                    <a:lumMod val="75000"/>
                  </a:schemeClr>
                </a:solidFill>
                <a:latin typeface="Times New Roman" panose="02020603050405020304" pitchFamily="18" charset="0"/>
                <a:cs typeface="Times New Roman" panose="02020603050405020304" pitchFamily="18" charset="0"/>
              </a:rPr>
              <a:t>Lord</a:t>
            </a:r>
            <a:r>
              <a:rPr lang="el-GR" dirty="0">
                <a:latin typeface="Times New Roman" panose="02020603050405020304" pitchFamily="18" charset="0"/>
                <a:cs typeface="Times New Roman" panose="02020603050405020304" pitchFamily="18" charset="0"/>
              </a:rPr>
              <a:t>, εμπνευστών της </a:t>
            </a:r>
            <a:r>
              <a:rPr lang="el-GR" dirty="0" err="1">
                <a:latin typeface="Times New Roman" panose="02020603050405020304" pitchFamily="18" charset="0"/>
                <a:cs typeface="Times New Roman" panose="02020603050405020304" pitchFamily="18" charset="0"/>
              </a:rPr>
              <a:t>προφορικότητας</a:t>
            </a:r>
            <a:r>
              <a:rPr lang="el-GR" dirty="0">
                <a:latin typeface="Times New Roman" panose="02020603050405020304" pitchFamily="18" charset="0"/>
                <a:cs typeface="Times New Roman" panose="02020603050405020304" pitchFamily="18" charset="0"/>
              </a:rPr>
              <a:t>: Μια μακρά προ-ομηρική παράδοση βρίσκεται πίσω από τις τεχνικές σύνθεσης, οι οποίες διαφαίνονται στα ομηρικά ποιήματα.</a:t>
            </a:r>
          </a:p>
          <a:p>
            <a:pPr algn="just">
              <a:lnSpc>
                <a:spcPct val="150000"/>
              </a:lnSpc>
            </a:pPr>
            <a:r>
              <a:rPr lang="el-GR" dirty="0">
                <a:latin typeface="Times New Roman" panose="02020603050405020304" pitchFamily="18" charset="0"/>
                <a:cs typeface="Times New Roman" panose="02020603050405020304" pitchFamily="18" charset="0"/>
              </a:rPr>
              <a:t>Τη θεωρία ασπάζονται και οι </a:t>
            </a:r>
            <a:r>
              <a:rPr lang="el-GR" b="1" dirty="0">
                <a:solidFill>
                  <a:schemeClr val="accent3">
                    <a:lumMod val="75000"/>
                  </a:schemeClr>
                </a:solidFill>
                <a:latin typeface="Times New Roman" panose="02020603050405020304" pitchFamily="18" charset="0"/>
                <a:cs typeface="Times New Roman" panose="02020603050405020304" pitchFamily="18" charset="0"/>
              </a:rPr>
              <a:t>Νέο-αναλυτικοί</a:t>
            </a:r>
            <a:r>
              <a:rPr lang="el-GR" dirty="0">
                <a:latin typeface="Times New Roman" panose="02020603050405020304" pitchFamily="18" charset="0"/>
                <a:cs typeface="Times New Roman" panose="02020603050405020304" pitchFamily="18" charset="0"/>
              </a:rPr>
              <a:t>. </a:t>
            </a:r>
          </a:p>
          <a:p>
            <a:pPr algn="just">
              <a:lnSpc>
                <a:spcPct val="150000"/>
              </a:lnSpc>
            </a:pPr>
            <a:r>
              <a:rPr lang="el-GR" dirty="0">
                <a:latin typeface="Times New Roman" panose="02020603050405020304" pitchFamily="18" charset="0"/>
                <a:cs typeface="Times New Roman" panose="02020603050405020304" pitchFamily="18" charset="0"/>
              </a:rPr>
              <a:t>Οι πρώτοι εστιάζουν στην ποιητική τέχνη της παράδοσης, ενώ οι δεύτεροι στο περιεχόμενό της.</a:t>
            </a:r>
          </a:p>
          <a:p>
            <a:endParaRPr lang="el-GR" dirty="0"/>
          </a:p>
        </p:txBody>
      </p:sp>
      <p:sp>
        <p:nvSpPr>
          <p:cNvPr id="4" name="Τίτλος 1">
            <a:extLst>
              <a:ext uri="{FF2B5EF4-FFF2-40B4-BE49-F238E27FC236}">
                <a16:creationId xmlns:a16="http://schemas.microsoft.com/office/drawing/2014/main" xmlns="" id="{6EB8B066-EDF3-4416-B65C-23868F616BD1}"/>
              </a:ext>
            </a:extLst>
          </p:cNvPr>
          <p:cNvSpPr>
            <a:spLocks noGrp="1"/>
          </p:cNvSpPr>
          <p:nvPr>
            <p:ph type="title"/>
          </p:nvPr>
        </p:nvSpPr>
        <p:spPr>
          <a:xfrm>
            <a:off x="1096994" y="287422"/>
            <a:ext cx="10055781" cy="1091339"/>
          </a:xfrm>
        </p:spPr>
        <p:txBody>
          <a:bodyPr/>
          <a:lstStyle/>
          <a:p>
            <a:pPr algn="ctr"/>
            <a:r>
              <a:rPr lang="el-GR" dirty="0">
                <a:solidFill>
                  <a:schemeClr val="bg2"/>
                </a:solidFill>
                <a:latin typeface="+mn-lt"/>
                <a:cs typeface="Times New Roman" panose="02020603050405020304" pitchFamily="18" charset="0"/>
              </a:rPr>
              <a:t>Ανάλυση 2</a:t>
            </a:r>
            <a:r>
              <a:rPr lang="el-GR" baseline="30000" dirty="0">
                <a:solidFill>
                  <a:schemeClr val="bg2"/>
                </a:solidFill>
                <a:latin typeface="+mn-lt"/>
                <a:cs typeface="Times New Roman" panose="02020603050405020304" pitchFamily="18" charset="0"/>
              </a:rPr>
              <a:t>ης</a:t>
            </a:r>
            <a:r>
              <a:rPr lang="el-GR" dirty="0">
                <a:solidFill>
                  <a:schemeClr val="bg2"/>
                </a:solidFill>
                <a:latin typeface="+mn-lt"/>
                <a:cs typeface="Times New Roman" panose="02020603050405020304" pitchFamily="18" charset="0"/>
              </a:rPr>
              <a:t> άποψης</a:t>
            </a:r>
          </a:p>
        </p:txBody>
      </p:sp>
    </p:spTree>
    <p:extLst>
      <p:ext uri="{BB962C8B-B14F-4D97-AF65-F5344CB8AC3E}">
        <p14:creationId xmlns:p14="http://schemas.microsoft.com/office/powerpoint/2010/main" val="21917276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6" presetClass="emph" presetSubtype="0" fill="hold" nodeType="afterEffect">
                                  <p:stCondLst>
                                    <p:cond delay="0"/>
                                  </p:stCondLst>
                                  <p:iterate type="lt">
                                    <p:tmPct val="4000"/>
                                  </p:iterate>
                                  <p:childTnLst>
                                    <p:set>
                                      <p:cBhvr override="childStyle">
                                        <p:cTn id="18" dur="1000" fill="hold"/>
                                        <p:tgtEl>
                                          <p:spTgt spid="3">
                                            <p:txEl>
                                              <p:pRg st="0" end="0"/>
                                            </p:txEl>
                                          </p:spTgt>
                                        </p:tgtEl>
                                        <p:attrNameLst>
                                          <p:attrName>style.color</p:attrName>
                                        </p:attrNameLst>
                                      </p:cBhvr>
                                      <p:to>
                                        <p:clrVal>
                                          <a:srgbClr val="F63622"/>
                                        </p:clrVal>
                                      </p:to>
                                    </p:set>
                                    <p:set>
                                      <p:cBhvr>
                                        <p:cTn id="19" dur="1000" fill="hold"/>
                                        <p:tgtEl>
                                          <p:spTgt spid="3">
                                            <p:txEl>
                                              <p:pRg st="0" end="0"/>
                                            </p:txEl>
                                          </p:spTgt>
                                        </p:tgtEl>
                                        <p:attrNameLst>
                                          <p:attrName>fillcolor</p:attrName>
                                        </p:attrNameLst>
                                      </p:cBhvr>
                                      <p:to>
                                        <p:clrVal>
                                          <a:srgbClr val="F63622"/>
                                        </p:clrVal>
                                      </p:to>
                                    </p:set>
                                    <p:set>
                                      <p:cBhvr>
                                        <p:cTn id="20" dur="1000" fill="hold"/>
                                        <p:tgtEl>
                                          <p:spTgt spid="3">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6" presetClass="emph" presetSubtype="0" fill="hold" nodeType="afterEffect">
                                  <p:stCondLst>
                                    <p:cond delay="0"/>
                                  </p:stCondLst>
                                  <p:iterate type="lt">
                                    <p:tmPct val="4000"/>
                                  </p:iterate>
                                  <p:childTnLst>
                                    <p:set>
                                      <p:cBhvr override="childStyle">
                                        <p:cTn id="29" dur="1000" fill="hold"/>
                                        <p:tgtEl>
                                          <p:spTgt spid="3">
                                            <p:txEl>
                                              <p:pRg st="1" end="1"/>
                                            </p:txEl>
                                          </p:spTgt>
                                        </p:tgtEl>
                                        <p:attrNameLst>
                                          <p:attrName>style.color</p:attrName>
                                        </p:attrNameLst>
                                      </p:cBhvr>
                                      <p:to>
                                        <p:clrVal>
                                          <a:srgbClr val="F63622"/>
                                        </p:clrVal>
                                      </p:to>
                                    </p:set>
                                    <p:set>
                                      <p:cBhvr>
                                        <p:cTn id="30" dur="1000" fill="hold"/>
                                        <p:tgtEl>
                                          <p:spTgt spid="3">
                                            <p:txEl>
                                              <p:pRg st="1" end="1"/>
                                            </p:txEl>
                                          </p:spTgt>
                                        </p:tgtEl>
                                        <p:attrNameLst>
                                          <p:attrName>fillcolor</p:attrName>
                                        </p:attrNameLst>
                                      </p:cBhvr>
                                      <p:to>
                                        <p:clrVal>
                                          <a:srgbClr val="F63622"/>
                                        </p:clrVal>
                                      </p:to>
                                    </p:set>
                                    <p:set>
                                      <p:cBhvr>
                                        <p:cTn id="31" dur="1000" fill="hold"/>
                                        <p:tgtEl>
                                          <p:spTgt spid="3">
                                            <p:txEl>
                                              <p:pRg st="1" end="1"/>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iterate type="lt">
                                    <p:tmPct val="0"/>
                                  </p:iterate>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16" presetClass="emph" presetSubtype="0" fill="hold" nodeType="afterEffect">
                                  <p:stCondLst>
                                    <p:cond delay="0"/>
                                  </p:stCondLst>
                                  <p:iterate type="lt">
                                    <p:tmPct val="4000"/>
                                  </p:iterate>
                                  <p:childTnLst>
                                    <p:set>
                                      <p:cBhvr override="childStyle">
                                        <p:cTn id="40" dur="1000" fill="hold"/>
                                        <p:tgtEl>
                                          <p:spTgt spid="3">
                                            <p:txEl>
                                              <p:pRg st="2" end="2"/>
                                            </p:txEl>
                                          </p:spTgt>
                                        </p:tgtEl>
                                        <p:attrNameLst>
                                          <p:attrName>style.color</p:attrName>
                                        </p:attrNameLst>
                                      </p:cBhvr>
                                      <p:to>
                                        <p:clrVal>
                                          <a:srgbClr val="F63622"/>
                                        </p:clrVal>
                                      </p:to>
                                    </p:set>
                                    <p:set>
                                      <p:cBhvr>
                                        <p:cTn id="41" dur="1000" fill="hold"/>
                                        <p:tgtEl>
                                          <p:spTgt spid="3">
                                            <p:txEl>
                                              <p:pRg st="2" end="2"/>
                                            </p:txEl>
                                          </p:spTgt>
                                        </p:tgtEl>
                                        <p:attrNameLst>
                                          <p:attrName>fillcolor</p:attrName>
                                        </p:attrNameLst>
                                      </p:cBhvr>
                                      <p:to>
                                        <p:clrVal>
                                          <a:srgbClr val="F63622"/>
                                        </p:clrVal>
                                      </p:to>
                                    </p:set>
                                    <p:set>
                                      <p:cBhvr>
                                        <p:cTn id="42" dur="10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0466E30-1FE1-4B0D-9210-ED3690E4624D}"/>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Αποδοχή της προφορικής παράδοσης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απόρριψη επιρροής του Ομήρου από συγκεκριμένα κείμενα, φανταστικά ή πραγματικά.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Η προφορική προ-ομηρική παράδοση θεωρείται ως το υπόβαθρο της ομηρικής ποίησης.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b="1" dirty="0">
                <a:solidFill>
                  <a:schemeClr val="accent3">
                    <a:lumMod val="75000"/>
                  </a:schemeClr>
                </a:solidFill>
                <a:latin typeface="Times New Roman" panose="02020603050405020304" pitchFamily="18" charset="0"/>
                <a:cs typeface="Times New Roman" panose="02020603050405020304" pitchFamily="18" charset="0"/>
              </a:rPr>
              <a:t>Νέο-αναλυτικοί</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 προ-ομηρική προφορική παράδοση εξαφανίζεται</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η ύπαρξή της αποδεικνύεται από το περιεχόμενο του Επικού Κύκλου που συνεχίζει την προγενέστερη παράδοση.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Άρα, τα ποιήματα του Επικού Κύκλου επηρεάζονται τόσο από τον </a:t>
            </a:r>
            <a:r>
              <a:rPr lang="el-GR" b="1" dirty="0">
                <a:solidFill>
                  <a:schemeClr val="accent3">
                    <a:lumMod val="75000"/>
                  </a:schemeClr>
                </a:solidFill>
                <a:latin typeface="Times New Roman" panose="02020603050405020304" pitchFamily="18" charset="0"/>
                <a:cs typeface="Times New Roman" panose="02020603050405020304" pitchFamily="18" charset="0"/>
              </a:rPr>
              <a:t>Όμηρο</a:t>
            </a:r>
            <a:r>
              <a:rPr lang="el-GR" dirty="0">
                <a:latin typeface="Times New Roman" panose="02020603050405020304" pitchFamily="18" charset="0"/>
                <a:cs typeface="Times New Roman" panose="02020603050405020304" pitchFamily="18" charset="0"/>
              </a:rPr>
              <a:t>, όσο και από την προγενέστερή του </a:t>
            </a:r>
            <a:r>
              <a:rPr lang="el-GR" b="1" dirty="0">
                <a:solidFill>
                  <a:schemeClr val="accent3">
                    <a:lumMod val="75000"/>
                  </a:schemeClr>
                </a:solidFill>
                <a:latin typeface="Times New Roman" panose="02020603050405020304" pitchFamily="18" charset="0"/>
                <a:cs typeface="Times New Roman" panose="02020603050405020304" pitchFamily="18" charset="0"/>
              </a:rPr>
              <a:t>προφορική παράδοση</a:t>
            </a:r>
            <a:r>
              <a:rPr lang="el-GR" dirty="0">
                <a:latin typeface="Times New Roman" panose="02020603050405020304" pitchFamily="18" charset="0"/>
                <a:cs typeface="Times New Roman" panose="02020603050405020304" pitchFamily="18" charset="0"/>
              </a:rPr>
              <a:t>.</a:t>
            </a:r>
          </a:p>
        </p:txBody>
      </p:sp>
      <p:sp>
        <p:nvSpPr>
          <p:cNvPr id="4" name="Τίτλος 1">
            <a:extLst>
              <a:ext uri="{FF2B5EF4-FFF2-40B4-BE49-F238E27FC236}">
                <a16:creationId xmlns:a16="http://schemas.microsoft.com/office/drawing/2014/main" xmlns="" id="{F3A9441F-D2D5-40DC-B389-5AD4A26CFCC2}"/>
              </a:ext>
            </a:extLst>
          </p:cNvPr>
          <p:cNvSpPr>
            <a:spLocks noGrp="1"/>
          </p:cNvSpPr>
          <p:nvPr>
            <p:ph type="title"/>
          </p:nvPr>
        </p:nvSpPr>
        <p:spPr>
          <a:xfrm>
            <a:off x="1096994" y="287422"/>
            <a:ext cx="10055781" cy="1091339"/>
          </a:xfrm>
        </p:spPr>
        <p:txBody>
          <a:bodyPr/>
          <a:lstStyle/>
          <a:p>
            <a:pPr algn="ctr"/>
            <a:r>
              <a:rPr lang="el-GR" dirty="0">
                <a:solidFill>
                  <a:schemeClr val="bg2"/>
                </a:solidFill>
                <a:latin typeface="+mn-lt"/>
                <a:cs typeface="Times New Roman" panose="02020603050405020304" pitchFamily="18" charset="0"/>
              </a:rPr>
              <a:t>Απόρριψη 2</a:t>
            </a:r>
            <a:r>
              <a:rPr lang="el-GR" baseline="30000" dirty="0">
                <a:solidFill>
                  <a:schemeClr val="bg2"/>
                </a:solidFill>
                <a:latin typeface="+mn-lt"/>
                <a:cs typeface="Times New Roman" panose="02020603050405020304" pitchFamily="18" charset="0"/>
              </a:rPr>
              <a:t>ης</a:t>
            </a:r>
            <a:r>
              <a:rPr lang="el-GR" dirty="0">
                <a:solidFill>
                  <a:schemeClr val="bg2"/>
                </a:solidFill>
                <a:latin typeface="+mn-lt"/>
                <a:cs typeface="Times New Roman" panose="02020603050405020304" pitchFamily="18" charset="0"/>
              </a:rPr>
              <a:t> άποψης</a:t>
            </a:r>
          </a:p>
        </p:txBody>
      </p:sp>
    </p:spTree>
    <p:extLst>
      <p:ext uri="{BB962C8B-B14F-4D97-AF65-F5344CB8AC3E}">
        <p14:creationId xmlns:p14="http://schemas.microsoft.com/office/powerpoint/2010/main" val="15627302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iterate type="lt">
                                    <p:tmPct val="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6" presetClass="emph" presetSubtype="0" fill="hold" nodeType="afterEffect">
                                  <p:stCondLst>
                                    <p:cond delay="0"/>
                                  </p:stCondLst>
                                  <p:iterate type="lt">
                                    <p:tmPct val="4000"/>
                                  </p:iterate>
                                  <p:childTnLst>
                                    <p:set>
                                      <p:cBhvr override="childStyle">
                                        <p:cTn id="17" dur="1000" fill="hold"/>
                                        <p:tgtEl>
                                          <p:spTgt spid="3">
                                            <p:txEl>
                                              <p:pRg st="0" end="0"/>
                                            </p:txEl>
                                          </p:spTgt>
                                        </p:tgtEl>
                                        <p:attrNameLst>
                                          <p:attrName>style.color</p:attrName>
                                        </p:attrNameLst>
                                      </p:cBhvr>
                                      <p:to>
                                        <p:clrVal>
                                          <a:srgbClr val="F63622"/>
                                        </p:clrVal>
                                      </p:to>
                                    </p:set>
                                    <p:set>
                                      <p:cBhvr>
                                        <p:cTn id="18" dur="1000" fill="hold"/>
                                        <p:tgtEl>
                                          <p:spTgt spid="3">
                                            <p:txEl>
                                              <p:pRg st="0" end="0"/>
                                            </p:txEl>
                                          </p:spTgt>
                                        </p:tgtEl>
                                        <p:attrNameLst>
                                          <p:attrName>fillcolor</p:attrName>
                                        </p:attrNameLst>
                                      </p:cBhvr>
                                      <p:to>
                                        <p:clrVal>
                                          <a:srgbClr val="F63622"/>
                                        </p:clrVal>
                                      </p:to>
                                    </p:set>
                                    <p:set>
                                      <p:cBhvr>
                                        <p:cTn id="19" dur="1000" fill="hold"/>
                                        <p:tgtEl>
                                          <p:spTgt spid="3">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iterate type="lt">
                                    <p:tmPct val="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6" presetClass="emph" presetSubtype="0" fill="hold" nodeType="afterEffect">
                                  <p:stCondLst>
                                    <p:cond delay="0"/>
                                  </p:stCondLst>
                                  <p:iterate type="lt">
                                    <p:tmPct val="4000"/>
                                  </p:iterate>
                                  <p:childTnLst>
                                    <p:set>
                                      <p:cBhvr override="childStyle">
                                        <p:cTn id="28" dur="1000" fill="hold"/>
                                        <p:tgtEl>
                                          <p:spTgt spid="3">
                                            <p:txEl>
                                              <p:pRg st="1" end="1"/>
                                            </p:txEl>
                                          </p:spTgt>
                                        </p:tgtEl>
                                        <p:attrNameLst>
                                          <p:attrName>style.color</p:attrName>
                                        </p:attrNameLst>
                                      </p:cBhvr>
                                      <p:to>
                                        <p:clrVal>
                                          <a:srgbClr val="F63622"/>
                                        </p:clrVal>
                                      </p:to>
                                    </p:set>
                                    <p:set>
                                      <p:cBhvr>
                                        <p:cTn id="29" dur="1000" fill="hold"/>
                                        <p:tgtEl>
                                          <p:spTgt spid="3">
                                            <p:txEl>
                                              <p:pRg st="1" end="1"/>
                                            </p:txEl>
                                          </p:spTgt>
                                        </p:tgtEl>
                                        <p:attrNameLst>
                                          <p:attrName>fillcolor</p:attrName>
                                        </p:attrNameLst>
                                      </p:cBhvr>
                                      <p:to>
                                        <p:clrVal>
                                          <a:srgbClr val="F63622"/>
                                        </p:clrVal>
                                      </p:to>
                                    </p:set>
                                    <p:set>
                                      <p:cBhvr>
                                        <p:cTn id="30" dur="1000" fill="hold"/>
                                        <p:tgtEl>
                                          <p:spTgt spid="3">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iterate type="lt">
                                    <p:tmPct val="0"/>
                                  </p:iterate>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6" presetClass="emph" presetSubtype="0" fill="hold" nodeType="afterEffect">
                                  <p:stCondLst>
                                    <p:cond delay="0"/>
                                  </p:stCondLst>
                                  <p:iterate type="lt">
                                    <p:tmPct val="4000"/>
                                  </p:iterate>
                                  <p:childTnLst>
                                    <p:set>
                                      <p:cBhvr override="childStyle">
                                        <p:cTn id="39" dur="1000" fill="hold"/>
                                        <p:tgtEl>
                                          <p:spTgt spid="3">
                                            <p:txEl>
                                              <p:pRg st="2" end="2"/>
                                            </p:txEl>
                                          </p:spTgt>
                                        </p:tgtEl>
                                        <p:attrNameLst>
                                          <p:attrName>style.color</p:attrName>
                                        </p:attrNameLst>
                                      </p:cBhvr>
                                      <p:to>
                                        <p:clrVal>
                                          <a:srgbClr val="F63622"/>
                                        </p:clrVal>
                                      </p:to>
                                    </p:set>
                                    <p:set>
                                      <p:cBhvr>
                                        <p:cTn id="40" dur="1000" fill="hold"/>
                                        <p:tgtEl>
                                          <p:spTgt spid="3">
                                            <p:txEl>
                                              <p:pRg st="2" end="2"/>
                                            </p:txEl>
                                          </p:spTgt>
                                        </p:tgtEl>
                                        <p:attrNameLst>
                                          <p:attrName>fillcolor</p:attrName>
                                        </p:attrNameLst>
                                      </p:cBhvr>
                                      <p:to>
                                        <p:clrVal>
                                          <a:srgbClr val="F63622"/>
                                        </p:clrVal>
                                      </p:to>
                                    </p:set>
                                    <p:set>
                                      <p:cBhvr>
                                        <p:cTn id="41" dur="1000" fill="hold"/>
                                        <p:tgtEl>
                                          <p:spTgt spid="3">
                                            <p:txEl>
                                              <p:pRg st="2" end="2"/>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iterate type="lt">
                                    <p:tmPct val="0"/>
                                  </p:iterate>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16" presetClass="emph" presetSubtype="0" fill="hold" nodeType="afterEffect">
                                  <p:stCondLst>
                                    <p:cond delay="0"/>
                                  </p:stCondLst>
                                  <p:iterate type="lt">
                                    <p:tmPct val="4000"/>
                                  </p:iterate>
                                  <p:childTnLst>
                                    <p:set>
                                      <p:cBhvr override="childStyle">
                                        <p:cTn id="50" dur="1000" fill="hold"/>
                                        <p:tgtEl>
                                          <p:spTgt spid="3">
                                            <p:txEl>
                                              <p:pRg st="3" end="3"/>
                                            </p:txEl>
                                          </p:spTgt>
                                        </p:tgtEl>
                                        <p:attrNameLst>
                                          <p:attrName>style.color</p:attrName>
                                        </p:attrNameLst>
                                      </p:cBhvr>
                                      <p:to>
                                        <p:clrVal>
                                          <a:srgbClr val="F63622"/>
                                        </p:clrVal>
                                      </p:to>
                                    </p:set>
                                    <p:set>
                                      <p:cBhvr>
                                        <p:cTn id="51" dur="1000" fill="hold"/>
                                        <p:tgtEl>
                                          <p:spTgt spid="3">
                                            <p:txEl>
                                              <p:pRg st="3" end="3"/>
                                            </p:txEl>
                                          </p:spTgt>
                                        </p:tgtEl>
                                        <p:attrNameLst>
                                          <p:attrName>fillcolor</p:attrName>
                                        </p:attrNameLst>
                                      </p:cBhvr>
                                      <p:to>
                                        <p:clrVal>
                                          <a:srgbClr val="F63622"/>
                                        </p:clrVal>
                                      </p:to>
                                    </p:set>
                                    <p:set>
                                      <p:cBhvr>
                                        <p:cTn id="52" dur="10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6AFCC9F1-AFA4-4752-8ECA-9E4262C030F7}"/>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b="1" dirty="0">
                <a:solidFill>
                  <a:schemeClr val="accent3">
                    <a:lumMod val="75000"/>
                  </a:schemeClr>
                </a:solidFill>
                <a:latin typeface="Times New Roman" panose="02020603050405020304" pitchFamily="18" charset="0"/>
                <a:cs typeface="Times New Roman" panose="02020603050405020304" pitchFamily="18" charset="0"/>
              </a:rPr>
              <a:t>Νέο-αναλυτικοί</a:t>
            </a:r>
            <a:r>
              <a:rPr lang="el-GR" dirty="0">
                <a:latin typeface="Times New Roman" panose="02020603050405020304" pitchFamily="18" charset="0"/>
                <a:cs typeface="Times New Roman" panose="02020603050405020304" pitchFamily="18" charset="0"/>
              </a:rPr>
              <a:t>: δεν υπάρχουν προ-ομηρικά ποιήματα, αλλά προ-ομηρικά </a:t>
            </a:r>
            <a:r>
              <a:rPr lang="el-GR" b="1" dirty="0">
                <a:solidFill>
                  <a:schemeClr val="accent3">
                    <a:lumMod val="75000"/>
                  </a:schemeClr>
                </a:solidFill>
                <a:latin typeface="Times New Roman" panose="02020603050405020304" pitchFamily="18" charset="0"/>
                <a:cs typeface="Times New Roman" panose="02020603050405020304" pitchFamily="18" charset="0"/>
              </a:rPr>
              <a:t>μοτίβα</a:t>
            </a:r>
            <a:r>
              <a:rPr lang="el-GR" dirty="0">
                <a:latin typeface="Times New Roman" panose="02020603050405020304" pitchFamily="18" charset="0"/>
                <a:cs typeface="Times New Roman" panose="02020603050405020304" pitchFamily="18" charset="0"/>
              </a:rPr>
              <a:t> και ιδέες που επηρέασαν τα ομηρικά ποιήματα.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Η διακειμενικότητα στα έργα του Ομήρου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για μια μακρά χρονική περίοδο εμφανίζονται προφορικές ποιητικές παραδόσεις που επηρεάζουν η μία την άλλη.</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Σύγχυση μεταξύ προφορικής παράδοσης και διακειμενικότητας: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αποτέλεσμα έλλειψης ενός μεγάλου μέρους σωζόμενου υλικού,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η διακειμενικότητα εστιάζει σε κείμενα, ενώ η μελέτη της προφορικής παράδοσης εστιάζει στις ιστορικές συνθήκες της ποιητικής σύνθεσης.</a:t>
            </a:r>
          </a:p>
        </p:txBody>
      </p:sp>
      <p:sp>
        <p:nvSpPr>
          <p:cNvPr id="4" name="Τίτλος 1">
            <a:extLst>
              <a:ext uri="{FF2B5EF4-FFF2-40B4-BE49-F238E27FC236}">
                <a16:creationId xmlns:a16="http://schemas.microsoft.com/office/drawing/2014/main" xmlns="" id="{E43EC988-78D1-4C04-8831-700E961679E6}"/>
              </a:ext>
            </a:extLst>
          </p:cNvPr>
          <p:cNvSpPr>
            <a:spLocks noGrp="1"/>
          </p:cNvSpPr>
          <p:nvPr>
            <p:ph type="title"/>
          </p:nvPr>
        </p:nvSpPr>
        <p:spPr>
          <a:xfrm>
            <a:off x="1096994" y="287422"/>
            <a:ext cx="10055781" cy="1091339"/>
          </a:xfrm>
        </p:spPr>
        <p:txBody>
          <a:bodyPr>
            <a:normAutofit/>
          </a:bodyPr>
          <a:lstStyle/>
          <a:p>
            <a:pPr algn="ctr"/>
            <a:r>
              <a:rPr lang="el-GR" dirty="0">
                <a:solidFill>
                  <a:schemeClr val="bg2"/>
                </a:solidFill>
                <a:latin typeface="+mn-lt"/>
                <a:cs typeface="Times New Roman" panose="02020603050405020304" pitchFamily="18" charset="0"/>
              </a:rPr>
              <a:t>Μοτίβα της προφορικής παράδοσης και διακειμενικότητα</a:t>
            </a:r>
          </a:p>
        </p:txBody>
      </p:sp>
    </p:spTree>
    <p:extLst>
      <p:ext uri="{BB962C8B-B14F-4D97-AF65-F5344CB8AC3E}">
        <p14:creationId xmlns:p14="http://schemas.microsoft.com/office/powerpoint/2010/main" val="41947117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iterate type="lt">
                                    <p:tmPct val="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6" presetClass="emph" presetSubtype="0" fill="hold" nodeType="afterEffect">
                                  <p:stCondLst>
                                    <p:cond delay="0"/>
                                  </p:stCondLst>
                                  <p:iterate type="lt">
                                    <p:tmPct val="4000"/>
                                  </p:iterate>
                                  <p:childTnLst>
                                    <p:set>
                                      <p:cBhvr override="childStyle">
                                        <p:cTn id="17" dur="1000" fill="hold"/>
                                        <p:tgtEl>
                                          <p:spTgt spid="3">
                                            <p:txEl>
                                              <p:pRg st="0" end="0"/>
                                            </p:txEl>
                                          </p:spTgt>
                                        </p:tgtEl>
                                        <p:attrNameLst>
                                          <p:attrName>style.color</p:attrName>
                                        </p:attrNameLst>
                                      </p:cBhvr>
                                      <p:to>
                                        <p:clrVal>
                                          <a:srgbClr val="F63622"/>
                                        </p:clrVal>
                                      </p:to>
                                    </p:set>
                                    <p:set>
                                      <p:cBhvr>
                                        <p:cTn id="18" dur="1000" fill="hold"/>
                                        <p:tgtEl>
                                          <p:spTgt spid="3">
                                            <p:txEl>
                                              <p:pRg st="0" end="0"/>
                                            </p:txEl>
                                          </p:spTgt>
                                        </p:tgtEl>
                                        <p:attrNameLst>
                                          <p:attrName>fillcolor</p:attrName>
                                        </p:attrNameLst>
                                      </p:cBhvr>
                                      <p:to>
                                        <p:clrVal>
                                          <a:srgbClr val="F63622"/>
                                        </p:clrVal>
                                      </p:to>
                                    </p:set>
                                    <p:set>
                                      <p:cBhvr>
                                        <p:cTn id="19" dur="1000" fill="hold"/>
                                        <p:tgtEl>
                                          <p:spTgt spid="3">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iterate type="lt">
                                    <p:tmPct val="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6" presetClass="emph" presetSubtype="0" fill="hold" nodeType="afterEffect">
                                  <p:stCondLst>
                                    <p:cond delay="0"/>
                                  </p:stCondLst>
                                  <p:iterate type="lt">
                                    <p:tmPct val="4000"/>
                                  </p:iterate>
                                  <p:childTnLst>
                                    <p:set>
                                      <p:cBhvr override="childStyle">
                                        <p:cTn id="28" dur="1000" fill="hold"/>
                                        <p:tgtEl>
                                          <p:spTgt spid="3">
                                            <p:txEl>
                                              <p:pRg st="1" end="1"/>
                                            </p:txEl>
                                          </p:spTgt>
                                        </p:tgtEl>
                                        <p:attrNameLst>
                                          <p:attrName>style.color</p:attrName>
                                        </p:attrNameLst>
                                      </p:cBhvr>
                                      <p:to>
                                        <p:clrVal>
                                          <a:srgbClr val="F63622"/>
                                        </p:clrVal>
                                      </p:to>
                                    </p:set>
                                    <p:set>
                                      <p:cBhvr>
                                        <p:cTn id="29" dur="1000" fill="hold"/>
                                        <p:tgtEl>
                                          <p:spTgt spid="3">
                                            <p:txEl>
                                              <p:pRg st="1" end="1"/>
                                            </p:txEl>
                                          </p:spTgt>
                                        </p:tgtEl>
                                        <p:attrNameLst>
                                          <p:attrName>fillcolor</p:attrName>
                                        </p:attrNameLst>
                                      </p:cBhvr>
                                      <p:to>
                                        <p:clrVal>
                                          <a:srgbClr val="F63622"/>
                                        </p:clrVal>
                                      </p:to>
                                    </p:set>
                                    <p:set>
                                      <p:cBhvr>
                                        <p:cTn id="30" dur="1000" fill="hold"/>
                                        <p:tgtEl>
                                          <p:spTgt spid="3">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iterate type="lt">
                                    <p:tmPct val="0"/>
                                  </p:iterate>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iterate type="lt">
                                    <p:tmPct val="0"/>
                                  </p:iterate>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iterate type="lt">
                                    <p:tmPct val="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16" presetClass="emph" presetSubtype="0" fill="hold" nodeType="afterEffect">
                                  <p:stCondLst>
                                    <p:cond delay="0"/>
                                  </p:stCondLst>
                                  <p:iterate type="lt">
                                    <p:tmPct val="4000"/>
                                  </p:iterate>
                                  <p:childTnLst>
                                    <p:set>
                                      <p:cBhvr override="childStyle">
                                        <p:cTn id="51" dur="1000" fill="hold"/>
                                        <p:tgtEl>
                                          <p:spTgt spid="3">
                                            <p:txEl>
                                              <p:pRg st="2" end="2"/>
                                            </p:txEl>
                                          </p:spTgt>
                                        </p:tgtEl>
                                        <p:attrNameLst>
                                          <p:attrName>style.color</p:attrName>
                                        </p:attrNameLst>
                                      </p:cBhvr>
                                      <p:to>
                                        <p:clrVal>
                                          <a:srgbClr val="F63622"/>
                                        </p:clrVal>
                                      </p:to>
                                    </p:set>
                                    <p:set>
                                      <p:cBhvr>
                                        <p:cTn id="52" dur="1000" fill="hold"/>
                                        <p:tgtEl>
                                          <p:spTgt spid="3">
                                            <p:txEl>
                                              <p:pRg st="2" end="2"/>
                                            </p:txEl>
                                          </p:spTgt>
                                        </p:tgtEl>
                                        <p:attrNameLst>
                                          <p:attrName>fillcolor</p:attrName>
                                        </p:attrNameLst>
                                      </p:cBhvr>
                                      <p:to>
                                        <p:clrVal>
                                          <a:srgbClr val="F63622"/>
                                        </p:clrVal>
                                      </p:to>
                                    </p:set>
                                    <p:set>
                                      <p:cBhvr>
                                        <p:cTn id="53" dur="1000" fill="hold"/>
                                        <p:tgtEl>
                                          <p:spTgt spid="3">
                                            <p:txEl>
                                              <p:pRg st="2" end="2"/>
                                            </p:txEl>
                                          </p:spTgt>
                                        </p:tgtEl>
                                        <p:attrNameLst>
                                          <p:attrName>fill.type</p:attrName>
                                        </p:attrNameLst>
                                      </p:cBhvr>
                                      <p:to>
                                        <p:strVal val="solid"/>
                                      </p:to>
                                    </p:set>
                                  </p:childTnLst>
                                </p:cTn>
                              </p:par>
                            </p:childTnLst>
                          </p:cTn>
                        </p:par>
                        <p:par>
                          <p:cTn id="54" fill="hold">
                            <p:stCondLst>
                              <p:cond delay="3580"/>
                            </p:stCondLst>
                            <p:childTnLst>
                              <p:par>
                                <p:cTn id="55" presetID="16" presetClass="emph" presetSubtype="0" fill="hold" nodeType="afterEffect">
                                  <p:stCondLst>
                                    <p:cond delay="0"/>
                                  </p:stCondLst>
                                  <p:iterate type="lt">
                                    <p:tmPct val="4000"/>
                                  </p:iterate>
                                  <p:childTnLst>
                                    <p:set>
                                      <p:cBhvr override="childStyle">
                                        <p:cTn id="56" dur="1000" fill="hold"/>
                                        <p:tgtEl>
                                          <p:spTgt spid="3">
                                            <p:txEl>
                                              <p:pRg st="3" end="3"/>
                                            </p:txEl>
                                          </p:spTgt>
                                        </p:tgtEl>
                                        <p:attrNameLst>
                                          <p:attrName>style.color</p:attrName>
                                        </p:attrNameLst>
                                      </p:cBhvr>
                                      <p:to>
                                        <p:clrVal>
                                          <a:srgbClr val="F63622"/>
                                        </p:clrVal>
                                      </p:to>
                                    </p:set>
                                    <p:set>
                                      <p:cBhvr>
                                        <p:cTn id="57" dur="1000" fill="hold"/>
                                        <p:tgtEl>
                                          <p:spTgt spid="3">
                                            <p:txEl>
                                              <p:pRg st="3" end="3"/>
                                            </p:txEl>
                                          </p:spTgt>
                                        </p:tgtEl>
                                        <p:attrNameLst>
                                          <p:attrName>fillcolor</p:attrName>
                                        </p:attrNameLst>
                                      </p:cBhvr>
                                      <p:to>
                                        <p:clrVal>
                                          <a:srgbClr val="F63622"/>
                                        </p:clrVal>
                                      </p:to>
                                    </p:set>
                                    <p:set>
                                      <p:cBhvr>
                                        <p:cTn id="58" dur="1000" fill="hold"/>
                                        <p:tgtEl>
                                          <p:spTgt spid="3">
                                            <p:txEl>
                                              <p:pRg st="3" end="3"/>
                                            </p:txEl>
                                          </p:spTgt>
                                        </p:tgtEl>
                                        <p:attrNameLst>
                                          <p:attrName>fill.type</p:attrName>
                                        </p:attrNameLst>
                                      </p:cBhvr>
                                      <p:to>
                                        <p:strVal val="solid"/>
                                      </p:to>
                                    </p:set>
                                  </p:childTnLst>
                                </p:cTn>
                              </p:par>
                            </p:childTnLst>
                          </p:cTn>
                        </p:par>
                        <p:par>
                          <p:cTn id="59" fill="hold">
                            <p:stCondLst>
                              <p:cond delay="6580"/>
                            </p:stCondLst>
                            <p:childTnLst>
                              <p:par>
                                <p:cTn id="60" presetID="16" presetClass="emph" presetSubtype="0" fill="hold" nodeType="afterEffect">
                                  <p:stCondLst>
                                    <p:cond delay="0"/>
                                  </p:stCondLst>
                                  <p:iterate type="lt">
                                    <p:tmPct val="4000"/>
                                  </p:iterate>
                                  <p:childTnLst>
                                    <p:set>
                                      <p:cBhvr override="childStyle">
                                        <p:cTn id="61" dur="1000" fill="hold"/>
                                        <p:tgtEl>
                                          <p:spTgt spid="3">
                                            <p:txEl>
                                              <p:pRg st="4" end="4"/>
                                            </p:txEl>
                                          </p:spTgt>
                                        </p:tgtEl>
                                        <p:attrNameLst>
                                          <p:attrName>style.color</p:attrName>
                                        </p:attrNameLst>
                                      </p:cBhvr>
                                      <p:to>
                                        <p:clrVal>
                                          <a:srgbClr val="F63622"/>
                                        </p:clrVal>
                                      </p:to>
                                    </p:set>
                                    <p:set>
                                      <p:cBhvr>
                                        <p:cTn id="62" dur="1000" fill="hold"/>
                                        <p:tgtEl>
                                          <p:spTgt spid="3">
                                            <p:txEl>
                                              <p:pRg st="4" end="4"/>
                                            </p:txEl>
                                          </p:spTgt>
                                        </p:tgtEl>
                                        <p:attrNameLst>
                                          <p:attrName>fillcolor</p:attrName>
                                        </p:attrNameLst>
                                      </p:cBhvr>
                                      <p:to>
                                        <p:clrVal>
                                          <a:srgbClr val="F63622"/>
                                        </p:clrVal>
                                      </p:to>
                                    </p:set>
                                    <p:set>
                                      <p:cBhvr>
                                        <p:cTn id="63" dur="10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DD0BB27A-11A6-413B-880A-98EA5DA4D7F8}"/>
              </a:ext>
            </a:extLst>
          </p:cNvPr>
          <p:cNvSpPr>
            <a:spLocks noGrp="1"/>
          </p:cNvSpPr>
          <p:nvPr>
            <p:ph idx="1"/>
          </p:nvPr>
        </p:nvSpPr>
        <p:spPr>
          <a:xfrm>
            <a:off x="1096994" y="1846146"/>
            <a:ext cx="10055781" cy="4022312"/>
          </a:xfrm>
        </p:spPr>
        <p:txBody>
          <a:bodyPr>
            <a:normAutofit fontScale="92500" lnSpcReduction="20000"/>
          </a:bodyPr>
          <a:lstStyle/>
          <a:p>
            <a:pPr algn="just">
              <a:lnSpc>
                <a:spcPct val="150000"/>
              </a:lnSpc>
              <a:buFont typeface="Wingdings" panose="05000000000000000000" pitchFamily="2" charset="2"/>
              <a:buChar char="v"/>
            </a:pPr>
            <a:r>
              <a:rPr lang="el-GR" dirty="0">
                <a:latin typeface="Times New Roman" panose="02020603050405020304" pitchFamily="18" charset="0"/>
                <a:cs typeface="Times New Roman" panose="02020603050405020304" pitchFamily="18" charset="0"/>
              </a:rPr>
              <a:t> Η </a:t>
            </a:r>
            <a:r>
              <a:rPr lang="el-GR" dirty="0">
                <a:solidFill>
                  <a:schemeClr val="accent3">
                    <a:lumMod val="75000"/>
                  </a:schemeClr>
                </a:solidFill>
                <a:latin typeface="Times New Roman" panose="02020603050405020304" pitchFamily="18" charset="0"/>
                <a:cs typeface="Times New Roman" panose="02020603050405020304" pitchFamily="18" charset="0"/>
              </a:rPr>
              <a:t>διακειμενικότητα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σημαντικά αποτελέσματα στον χώρο της έρευνας:</a:t>
            </a:r>
            <a:endParaRPr lang="el-GR"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Γίνεται κατανοητή μια ανταγωνιστικότητα μεταξύ των πρώιμων Ελλήνων ποιητών, γεγονός που καθίσταται σαφές από τις αντιφατικές ποιητικές εκδοχές του Τρωικού Πολέμου ανάμεσα στον Όμηρο και τα κύκλια έπη.</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ανταγωνιστικότητα: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δεν είναι </a:t>
            </a:r>
            <a:r>
              <a:rPr lang="el-GR" dirty="0">
                <a:latin typeface="Times New Roman" panose="02020603050405020304" pitchFamily="18" charset="0"/>
                <a:cs typeface="Times New Roman" panose="02020603050405020304" pitchFamily="18" charset="0"/>
              </a:rPr>
              <a:t>μια αντιπαλότητα μεταξύ των ποιητικών παραδόσεων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αλλά απεικονίζει ότι </a:t>
            </a:r>
            <a:r>
              <a:rPr lang="el-GR" dirty="0" err="1">
                <a:latin typeface="Times New Roman" panose="02020603050405020304" pitchFamily="18" charset="0"/>
                <a:cs typeface="Times New Roman" panose="02020603050405020304" pitchFamily="18" charset="0"/>
              </a:rPr>
              <a:t>αφορμώνται</a:t>
            </a:r>
            <a:r>
              <a:rPr lang="el-GR" dirty="0">
                <a:latin typeface="Times New Roman" panose="02020603050405020304" pitchFamily="18" charset="0"/>
                <a:cs typeface="Times New Roman" panose="02020603050405020304" pitchFamily="18" charset="0"/>
              </a:rPr>
              <a:t> από μια </a:t>
            </a:r>
            <a:r>
              <a:rPr lang="el-GR" dirty="0">
                <a:solidFill>
                  <a:schemeClr val="accent3">
                    <a:lumMod val="75000"/>
                  </a:schemeClr>
                </a:solidFill>
                <a:latin typeface="Times New Roman" panose="02020603050405020304" pitchFamily="18" charset="0"/>
                <a:cs typeface="Times New Roman" panose="02020603050405020304" pitchFamily="18" charset="0"/>
              </a:rPr>
              <a:t>κοινή μυθολογική παράδοση</a:t>
            </a:r>
            <a:r>
              <a:rPr lang="el-GR" dirty="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Ø"/>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3A03C311-C0DD-4277-BB29-6AB943AD5B0E}"/>
              </a:ext>
            </a:extLst>
          </p:cNvPr>
          <p:cNvSpPr>
            <a:spLocks noGrp="1"/>
          </p:cNvSpPr>
          <p:nvPr>
            <p:ph type="title"/>
          </p:nvPr>
        </p:nvSpPr>
        <p:spPr>
          <a:xfrm>
            <a:off x="1096994" y="287422"/>
            <a:ext cx="10055781" cy="1091339"/>
          </a:xfrm>
        </p:spPr>
        <p:txBody>
          <a:bodyPr>
            <a:normAutofit/>
          </a:bodyPr>
          <a:lstStyle/>
          <a:p>
            <a:pPr algn="ctr"/>
            <a:r>
              <a:rPr lang="el-GR" dirty="0">
                <a:solidFill>
                  <a:schemeClr val="bg2"/>
                </a:solidFill>
                <a:latin typeface="+mn-lt"/>
                <a:cs typeface="Times New Roman" panose="02020603050405020304" pitchFamily="18" charset="0"/>
              </a:rPr>
              <a:t>Αξία διακειμενικότητας</a:t>
            </a:r>
          </a:p>
        </p:txBody>
      </p:sp>
    </p:spTree>
    <p:extLst>
      <p:ext uri="{BB962C8B-B14F-4D97-AF65-F5344CB8AC3E}">
        <p14:creationId xmlns:p14="http://schemas.microsoft.com/office/powerpoint/2010/main" val="38916470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E6E4229E-4923-4F94-A528-A8FE28660321}"/>
              </a:ext>
            </a:extLst>
          </p:cNvPr>
          <p:cNvSpPr>
            <a:spLocks noGrp="1"/>
          </p:cNvSpPr>
          <p:nvPr>
            <p:ph idx="1"/>
          </p:nvPr>
        </p:nvSpPr>
        <p:spPr>
          <a:xfrm>
            <a:off x="1096994" y="1846146"/>
            <a:ext cx="10055781" cy="4595433"/>
          </a:xfrm>
        </p:spPr>
        <p:txBody>
          <a:bodyPr>
            <a:normAutofit fontScale="775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Επομένως: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Στην Αρχαϊκή εποχή κυριαρχούσε σε μεγάλο βαθμό και πολύπλευρα η παραδοσιακή αφήγηση.</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Τα κύκλια ποιήματα δεν αποτέλεσαν το ένα αντιγραφή του άλλου.</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Τα ομηρικά ποιήματα, αρχικά, δεν άσκησαν σημαντική επιρροή και η σημασία τους ήταν μικρή.</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Η κάθε ποιητική παράδοση, σχετική με τον Τρωικό Πόλεμο, δεν έρχεται σε επαφή και δεν επηρεάζεται από τις άλλες με το ίδιο θέμα, αλλά λειτουργεί στο πλαίσιο μια ευρύτερης μυθολογικής παράδοσης για τον Τρωικό πόλεμο, η οποία θα τροποποιηθεί με αργούς ρυθμούς.</a:t>
            </a:r>
          </a:p>
          <a:p>
            <a:pPr algn="just">
              <a:lnSpc>
                <a:spcPct val="150000"/>
              </a:lnSpc>
              <a:buFont typeface="Wingdings" panose="05000000000000000000" pitchFamily="2" charset="2"/>
              <a:buChar char="Ø"/>
            </a:pPr>
            <a:endParaRPr lang="el-GR" dirty="0"/>
          </a:p>
        </p:txBody>
      </p:sp>
      <p:sp>
        <p:nvSpPr>
          <p:cNvPr id="5" name="Τίτλος 1">
            <a:extLst>
              <a:ext uri="{FF2B5EF4-FFF2-40B4-BE49-F238E27FC236}">
                <a16:creationId xmlns:a16="http://schemas.microsoft.com/office/drawing/2014/main" xmlns="" id="{BE733371-F12C-4533-B21B-10DD925628E9}"/>
              </a:ext>
            </a:extLst>
          </p:cNvPr>
          <p:cNvSpPr>
            <a:spLocks noGrp="1"/>
          </p:cNvSpPr>
          <p:nvPr>
            <p:ph type="title"/>
          </p:nvPr>
        </p:nvSpPr>
        <p:spPr>
          <a:xfrm>
            <a:off x="1096994" y="287422"/>
            <a:ext cx="10055781" cy="1091339"/>
          </a:xfrm>
        </p:spPr>
        <p:txBody>
          <a:bodyPr>
            <a:normAutofit/>
          </a:bodyPr>
          <a:lstStyle/>
          <a:p>
            <a:pPr algn="ctr"/>
            <a:r>
              <a:rPr lang="el-GR" dirty="0">
                <a:solidFill>
                  <a:schemeClr val="bg2"/>
                </a:solidFill>
                <a:latin typeface="+mn-lt"/>
                <a:cs typeface="Times New Roman" panose="02020603050405020304" pitchFamily="18" charset="0"/>
              </a:rPr>
              <a:t>Σύνοψη</a:t>
            </a:r>
          </a:p>
        </p:txBody>
      </p:sp>
    </p:spTree>
    <p:extLst>
      <p:ext uri="{BB962C8B-B14F-4D97-AF65-F5344CB8AC3E}">
        <p14:creationId xmlns:p14="http://schemas.microsoft.com/office/powerpoint/2010/main" val="16905580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8C7EEE4-02A6-4184-9A12-E5E0A0077696}"/>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Τα ποιήματα του Επικού Κύκλου επηρεάζονται:</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από τα ομηρικά</a:t>
            </a:r>
            <a:r>
              <a:rPr lang="en-US" dirty="0">
                <a:latin typeface="Times New Roman" panose="02020603050405020304" pitchFamily="18" charset="0"/>
                <a:cs typeface="Times New Roman" panose="02020603050405020304" pitchFamily="18" charset="0"/>
              </a:rPr>
              <a:t>,</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από προ-ομηρικές παραδόσεις που δεν εμφανίζονται στα ομηρικά ποιήματα.</a:t>
            </a:r>
          </a:p>
        </p:txBody>
      </p:sp>
      <p:sp>
        <p:nvSpPr>
          <p:cNvPr id="4" name="Τίτλος 1">
            <a:extLst>
              <a:ext uri="{FF2B5EF4-FFF2-40B4-BE49-F238E27FC236}">
                <a16:creationId xmlns:a16="http://schemas.microsoft.com/office/drawing/2014/main" xmlns="" id="{EB640617-EA9B-4C88-A71A-F4D33AA3E55B}"/>
              </a:ext>
            </a:extLst>
          </p:cNvPr>
          <p:cNvSpPr>
            <a:spLocks noGrp="1"/>
          </p:cNvSpPr>
          <p:nvPr>
            <p:ph type="title"/>
          </p:nvPr>
        </p:nvSpPr>
        <p:spPr>
          <a:xfrm>
            <a:off x="1096994" y="287422"/>
            <a:ext cx="10055781" cy="1091339"/>
          </a:xfrm>
        </p:spPr>
        <p:txBody>
          <a:bodyPr>
            <a:normAutofit/>
          </a:bodyPr>
          <a:lstStyle/>
          <a:p>
            <a:pPr algn="ctr"/>
            <a:r>
              <a:rPr lang="el-GR" dirty="0">
                <a:solidFill>
                  <a:schemeClr val="bg2"/>
                </a:solidFill>
                <a:latin typeface="+mn-lt"/>
                <a:cs typeface="Times New Roman" panose="02020603050405020304" pitchFamily="18" charset="0"/>
              </a:rPr>
              <a:t>3</a:t>
            </a:r>
            <a:r>
              <a:rPr lang="el-GR" baseline="30000" dirty="0">
                <a:solidFill>
                  <a:schemeClr val="bg2"/>
                </a:solidFill>
                <a:latin typeface="+mn-lt"/>
                <a:cs typeface="Times New Roman" panose="02020603050405020304" pitchFamily="18" charset="0"/>
              </a:rPr>
              <a:t>η</a:t>
            </a:r>
            <a:r>
              <a:rPr lang="el-GR" dirty="0">
                <a:solidFill>
                  <a:schemeClr val="bg2"/>
                </a:solidFill>
                <a:latin typeface="+mn-lt"/>
                <a:cs typeface="Times New Roman" panose="02020603050405020304" pitchFamily="18" charset="0"/>
              </a:rPr>
              <a:t> άποψη</a:t>
            </a:r>
          </a:p>
        </p:txBody>
      </p:sp>
    </p:spTree>
    <p:extLst>
      <p:ext uri="{BB962C8B-B14F-4D97-AF65-F5344CB8AC3E}">
        <p14:creationId xmlns:p14="http://schemas.microsoft.com/office/powerpoint/2010/main" val="32104944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iterate type="lt">
                                    <p:tmPct val="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6" presetClass="emph" presetSubtype="0" fill="hold" nodeType="afterEffect">
                                  <p:stCondLst>
                                    <p:cond delay="0"/>
                                  </p:stCondLst>
                                  <p:iterate type="lt">
                                    <p:tmPct val="4000"/>
                                  </p:iterate>
                                  <p:childTnLst>
                                    <p:set>
                                      <p:cBhvr override="childStyle">
                                        <p:cTn id="24" dur="500" fill="hold"/>
                                        <p:tgtEl>
                                          <p:spTgt spid="3">
                                            <p:txEl>
                                              <p:pRg st="1" end="1"/>
                                            </p:txEl>
                                          </p:spTgt>
                                        </p:tgtEl>
                                        <p:attrNameLst>
                                          <p:attrName>style.color</p:attrName>
                                        </p:attrNameLst>
                                      </p:cBhvr>
                                      <p:to>
                                        <p:clrVal>
                                          <a:schemeClr val="accent2"/>
                                        </p:clrVal>
                                      </p:to>
                                    </p:set>
                                    <p:set>
                                      <p:cBhvr>
                                        <p:cTn id="25" dur="500" fill="hold"/>
                                        <p:tgtEl>
                                          <p:spTgt spid="3">
                                            <p:txEl>
                                              <p:pRg st="1" end="1"/>
                                            </p:txEl>
                                          </p:spTgt>
                                        </p:tgtEl>
                                        <p:attrNameLst>
                                          <p:attrName>fillcolor</p:attrName>
                                        </p:attrNameLst>
                                      </p:cBhvr>
                                      <p:to>
                                        <p:clrVal>
                                          <a:schemeClr val="accent2"/>
                                        </p:clrVal>
                                      </p:to>
                                    </p:set>
                                    <p:set>
                                      <p:cBhvr>
                                        <p:cTn id="26" dur="500" fill="hold"/>
                                        <p:tgtEl>
                                          <p:spTgt spid="3">
                                            <p:txEl>
                                              <p:pRg st="1" end="1"/>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lt">
                                    <p:tmPct val="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6" presetClass="emph" presetSubtype="0" fill="hold" nodeType="afterEffect">
                                  <p:stCondLst>
                                    <p:cond delay="0"/>
                                  </p:stCondLst>
                                  <p:iterate type="lt">
                                    <p:tmPct val="4000"/>
                                  </p:iterate>
                                  <p:childTnLst>
                                    <p:set>
                                      <p:cBhvr override="childStyle">
                                        <p:cTn id="35" dur="1000" fill="hold"/>
                                        <p:tgtEl>
                                          <p:spTgt spid="3">
                                            <p:txEl>
                                              <p:pRg st="2" end="2"/>
                                            </p:txEl>
                                          </p:spTgt>
                                        </p:tgtEl>
                                        <p:attrNameLst>
                                          <p:attrName>style.color</p:attrName>
                                        </p:attrNameLst>
                                      </p:cBhvr>
                                      <p:to>
                                        <p:clrVal>
                                          <a:schemeClr val="accent2"/>
                                        </p:clrVal>
                                      </p:to>
                                    </p:set>
                                    <p:set>
                                      <p:cBhvr>
                                        <p:cTn id="36" dur="1000" fill="hold"/>
                                        <p:tgtEl>
                                          <p:spTgt spid="3">
                                            <p:txEl>
                                              <p:pRg st="2" end="2"/>
                                            </p:txEl>
                                          </p:spTgt>
                                        </p:tgtEl>
                                        <p:attrNameLst>
                                          <p:attrName>fillcolor</p:attrName>
                                        </p:attrNameLst>
                                      </p:cBhvr>
                                      <p:to>
                                        <p:clrVal>
                                          <a:schemeClr val="accent2"/>
                                        </p:clrVal>
                                      </p:to>
                                    </p:set>
                                    <p:set>
                                      <p:cBhvr>
                                        <p:cTn id="37" dur="10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xmlns="" id="{C14B0E45-DE24-44A1-9227-DCF900B60E5A}"/>
              </a:ext>
            </a:extLst>
          </p:cNvPr>
          <p:cNvSpPr>
            <a:spLocks noGrp="1"/>
          </p:cNvSpPr>
          <p:nvPr>
            <p:ph type="title"/>
          </p:nvPr>
        </p:nvSpPr>
        <p:spPr/>
        <p:txBody>
          <a:bodyPr/>
          <a:lstStyle/>
          <a:p>
            <a:pPr algn="ctr"/>
            <a:r>
              <a:rPr lang="el-GR" i="1" dirty="0" err="1">
                <a:solidFill>
                  <a:schemeClr val="bg2"/>
                </a:solidFill>
              </a:rPr>
              <a:t>Ποτήριον</a:t>
            </a:r>
            <a:r>
              <a:rPr lang="el-GR" i="1" dirty="0">
                <a:solidFill>
                  <a:schemeClr val="bg2"/>
                </a:solidFill>
              </a:rPr>
              <a:t> του </a:t>
            </a:r>
            <a:r>
              <a:rPr lang="el-GR" i="1" dirty="0" err="1">
                <a:solidFill>
                  <a:schemeClr val="bg2"/>
                </a:solidFill>
              </a:rPr>
              <a:t>Νέστορος</a:t>
            </a:r>
            <a:endParaRPr lang="en-GB" i="1" dirty="0">
              <a:solidFill>
                <a:schemeClr val="bg2"/>
              </a:solidFill>
            </a:endParaRPr>
          </a:p>
        </p:txBody>
      </p:sp>
      <p:sp>
        <p:nvSpPr>
          <p:cNvPr id="6" name="Θέση περιεχομένου 5">
            <a:extLst>
              <a:ext uri="{FF2B5EF4-FFF2-40B4-BE49-F238E27FC236}">
                <a16:creationId xmlns:a16="http://schemas.microsoft.com/office/drawing/2014/main" xmlns="" id="{CBD7559E-4C77-4C13-93C2-C764BA924A6B}"/>
              </a:ext>
            </a:extLst>
          </p:cNvPr>
          <p:cNvSpPr>
            <a:spLocks noGrp="1"/>
          </p:cNvSpPr>
          <p:nvPr>
            <p:ph idx="1"/>
          </p:nvPr>
        </p:nvSpPr>
        <p:spPr/>
        <p:txBody>
          <a:bodyPr>
            <a:normAutofit fontScale="85000" lnSpcReduction="10000"/>
          </a:bodyPr>
          <a:lstStyle/>
          <a:p>
            <a:pPr algn="just">
              <a:lnSpc>
                <a:spcPct val="150000"/>
              </a:lnSpc>
            </a:pPr>
            <a:r>
              <a:rPr lang="el-GR" dirty="0"/>
              <a:t>Η αναφορά στο </a:t>
            </a:r>
            <a:r>
              <a:rPr lang="el-GR" dirty="0" err="1"/>
              <a:t>Ποτήριον</a:t>
            </a:r>
            <a:r>
              <a:rPr lang="el-GR" dirty="0"/>
              <a:t> του </a:t>
            </a:r>
            <a:r>
              <a:rPr lang="el-GR" dirty="0" err="1"/>
              <a:t>Νέστορος</a:t>
            </a:r>
            <a:r>
              <a:rPr lang="el-GR" dirty="0"/>
              <a:t> δεν συνεπάγεται υποχρεωτικά αναφορά στην </a:t>
            </a:r>
            <a:r>
              <a:rPr lang="el-GR" i="1" dirty="0" err="1"/>
              <a:t>Ιλιάδα</a:t>
            </a:r>
            <a:r>
              <a:rPr lang="el-GR" dirty="0"/>
              <a:t>, γιατί το κύπελλο πιθανόν να υπήρξε στη μυθολογία ανεξάρτητα από τον Όμηρο.</a:t>
            </a:r>
          </a:p>
          <a:p>
            <a:pPr algn="just">
              <a:lnSpc>
                <a:spcPct val="150000"/>
              </a:lnSpc>
            </a:pPr>
            <a:r>
              <a:rPr lang="en-US" dirty="0" err="1">
                <a:solidFill>
                  <a:schemeClr val="accent3">
                    <a:lumMod val="75000"/>
                  </a:schemeClr>
                </a:solidFill>
              </a:rPr>
              <a:t>Kullmann</a:t>
            </a:r>
            <a:r>
              <a:rPr lang="en-US" dirty="0"/>
              <a:t>: </a:t>
            </a:r>
            <a:r>
              <a:rPr lang="el-GR" dirty="0"/>
              <a:t>το κύπελλο του </a:t>
            </a:r>
            <a:r>
              <a:rPr lang="el-GR" dirty="0" err="1"/>
              <a:t>Νέστορα</a:t>
            </a:r>
            <a:r>
              <a:rPr lang="el-GR" dirty="0"/>
              <a:t> </a:t>
            </a:r>
            <a:r>
              <a:rPr lang="el-GR" dirty="0">
                <a:sym typeface="Wingdings" panose="05000000000000000000" pitchFamily="2" charset="2"/>
              </a:rPr>
              <a:t> χαρακτηριστικό μιας συνάντησης πριν από τον πόλεμο μεταξύ του Μενελάου και του </a:t>
            </a:r>
            <a:r>
              <a:rPr lang="el-GR" dirty="0" err="1">
                <a:sym typeface="Wingdings" panose="05000000000000000000" pitchFamily="2" charset="2"/>
              </a:rPr>
              <a:t>Νέστορα</a:t>
            </a:r>
            <a:r>
              <a:rPr lang="el-GR" dirty="0">
                <a:sym typeface="Wingdings" panose="05000000000000000000" pitchFamily="2" charset="2"/>
              </a:rPr>
              <a:t>  τη σκηνή αυτή διηγούνται τα </a:t>
            </a:r>
            <a:r>
              <a:rPr lang="el-GR" i="1" dirty="0">
                <a:sym typeface="Wingdings" panose="05000000000000000000" pitchFamily="2" charset="2"/>
              </a:rPr>
              <a:t>Κύπρια</a:t>
            </a:r>
            <a:r>
              <a:rPr lang="el-GR" dirty="0">
                <a:sym typeface="Wingdings" panose="05000000000000000000" pitchFamily="2" charset="2"/>
              </a:rPr>
              <a:t>. </a:t>
            </a:r>
          </a:p>
          <a:p>
            <a:pPr algn="just">
              <a:lnSpc>
                <a:spcPct val="150000"/>
              </a:lnSpc>
            </a:pPr>
            <a:r>
              <a:rPr lang="en-US" dirty="0" err="1">
                <a:solidFill>
                  <a:schemeClr val="accent3">
                    <a:lumMod val="75000"/>
                  </a:schemeClr>
                </a:solidFill>
                <a:latin typeface="Times New Roman" pitchFamily="18" charset="0"/>
                <a:cs typeface="Times New Roman" pitchFamily="18" charset="0"/>
              </a:rPr>
              <a:t>Lowenstam</a:t>
            </a:r>
            <a:r>
              <a:rPr lang="el-GR" dirty="0">
                <a:latin typeface="Times New Roman" pitchFamily="18" charset="0"/>
                <a:cs typeface="Times New Roman" pitchFamily="18" charset="0"/>
              </a:rPr>
              <a:t>: ο μελετητής εργάστηκε πάνω σε στίχους που σώζονται σε αγγεία </a:t>
            </a:r>
            <a:r>
              <a:rPr lang="el-GR" dirty="0">
                <a:latin typeface="Times New Roman" pitchFamily="18" charset="0"/>
                <a:cs typeface="Times New Roman" pitchFamily="18" charset="0"/>
                <a:sym typeface="Wingdings" panose="05000000000000000000" pitchFamily="2" charset="2"/>
              </a:rPr>
              <a:t> στίχοι που βρέθηκαν σε αγγεία του 6</a:t>
            </a:r>
            <a:r>
              <a:rPr lang="el-GR" baseline="30000" dirty="0">
                <a:latin typeface="Times New Roman" pitchFamily="18" charset="0"/>
                <a:cs typeface="Times New Roman" pitchFamily="18" charset="0"/>
                <a:sym typeface="Wingdings" panose="05000000000000000000" pitchFamily="2" charset="2"/>
              </a:rPr>
              <a:t>ου</a:t>
            </a:r>
            <a:r>
              <a:rPr lang="el-GR" dirty="0">
                <a:latin typeface="Times New Roman" pitchFamily="18" charset="0"/>
                <a:cs typeface="Times New Roman" pitchFamily="18" charset="0"/>
                <a:sym typeface="Wingdings" panose="05000000000000000000" pitchFamily="2" charset="2"/>
              </a:rPr>
              <a:t> – 5</a:t>
            </a:r>
            <a:r>
              <a:rPr lang="el-GR" baseline="30000" dirty="0">
                <a:latin typeface="Times New Roman" pitchFamily="18" charset="0"/>
                <a:cs typeface="Times New Roman" pitchFamily="18" charset="0"/>
                <a:sym typeface="Wingdings" panose="05000000000000000000" pitchFamily="2" charset="2"/>
              </a:rPr>
              <a:t>ου</a:t>
            </a:r>
            <a:r>
              <a:rPr lang="el-GR" dirty="0">
                <a:latin typeface="Times New Roman" pitchFamily="18" charset="0"/>
                <a:cs typeface="Times New Roman" pitchFamily="18" charset="0"/>
                <a:sym typeface="Wingdings" panose="05000000000000000000" pitchFamily="2" charset="2"/>
              </a:rPr>
              <a:t> αιώνα π.Χ.  κανένας δεν ανήκει στα ομηρικά έπη.</a:t>
            </a:r>
            <a:endParaRPr lang="en-GB" dirty="0"/>
          </a:p>
        </p:txBody>
      </p:sp>
    </p:spTree>
    <p:extLst>
      <p:ext uri="{BB962C8B-B14F-4D97-AF65-F5344CB8AC3E}">
        <p14:creationId xmlns:p14="http://schemas.microsoft.com/office/powerpoint/2010/main" val="406608416"/>
      </p:ext>
    </p:extLst>
  </p:cSld>
  <p:clrMapOvr>
    <a:masterClrMapping/>
  </p:clrMapOvr>
  <p:transition spd="slow">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4E65113-34C2-4445-AB6C-192E010DABC7}"/>
              </a:ext>
            </a:extLst>
          </p:cNvPr>
          <p:cNvSpPr>
            <a:spLocks noGrp="1"/>
          </p:cNvSpPr>
          <p:nvPr>
            <p:ph idx="1"/>
          </p:nvPr>
        </p:nvSpPr>
        <p:spPr>
          <a:xfrm>
            <a:off x="1293814" y="1828800"/>
            <a:ext cx="9601200" cy="4741778"/>
          </a:xfrm>
        </p:spPr>
        <p:txBody>
          <a:bodyPr>
            <a:normAutofit/>
          </a:bodyPr>
          <a:lstStyle/>
          <a:p>
            <a:pPr algn="just">
              <a:lnSpc>
                <a:spcPct val="150000"/>
              </a:lnSpc>
              <a:buFont typeface="Wingdings" panose="05000000000000000000" pitchFamily="2" charset="2"/>
              <a:buChar char="Ø"/>
            </a:pPr>
            <a:r>
              <a:rPr lang="el-GR" sz="1800" dirty="0">
                <a:latin typeface="Times New Roman" panose="02020603050405020304" pitchFamily="18" charset="0"/>
                <a:cs typeface="Times New Roman" panose="02020603050405020304" pitchFamily="18" charset="0"/>
              </a:rPr>
              <a:t> Οι προ-ομηρικές παραδόσεις επηρεάζουν λιγότερο τον επικό Κύκλο: </a:t>
            </a:r>
          </a:p>
          <a:p>
            <a:pPr marL="457063" indent="-457063" algn="just">
              <a:lnSpc>
                <a:spcPct val="150000"/>
              </a:lnSpc>
              <a:buFont typeface="+mj-lt"/>
              <a:buAutoNum type="arabicPeriod"/>
            </a:pPr>
            <a:r>
              <a:rPr lang="el-GR" sz="1800" dirty="0">
                <a:latin typeface="Times New Roman" panose="02020603050405020304" pitchFamily="18" charset="0"/>
                <a:cs typeface="Times New Roman" panose="02020603050405020304" pitchFamily="18" charset="0"/>
                <a:sym typeface="Wingdings" panose="05000000000000000000" pitchFamily="2" charset="2"/>
              </a:rPr>
              <a:t>Καλή γνώση του Επικού Κύκλου για ομηρικά έπη  άρα, ο επικός Κύκλος </a:t>
            </a:r>
            <a:r>
              <a:rPr lang="el-GR" sz="1800" dirty="0">
                <a:latin typeface="Times New Roman" panose="02020603050405020304" pitchFamily="18" charset="0"/>
                <a:cs typeface="Times New Roman" panose="02020603050405020304" pitchFamily="18" charset="0"/>
              </a:rPr>
              <a:t>εξαρτάται περισσότερο από τα ομηρικά ποιήματα.</a:t>
            </a:r>
          </a:p>
          <a:p>
            <a:pPr marL="457063" indent="-457063" algn="just">
              <a:lnSpc>
                <a:spcPct val="150000"/>
              </a:lnSpc>
              <a:buFont typeface="+mj-lt"/>
              <a:buAutoNum type="arabicPeriod"/>
            </a:pPr>
            <a:r>
              <a:rPr lang="el-GR" sz="1800" dirty="0">
                <a:latin typeface="Times New Roman" panose="02020603050405020304" pitchFamily="18" charset="0"/>
                <a:cs typeface="Times New Roman" panose="02020603050405020304" pitchFamily="18" charset="0"/>
              </a:rPr>
              <a:t>Ο επικός Κύκλος παρουσιάζει διαφορετικό τόνο και πολιτιστικά στοιχεία από τα ομηρικά ποιήματα. Άρα ο επικός Κύκλος έχει στοιχεία διαφορετικά από τα ομηρικά ποιήματα </a:t>
            </a:r>
            <a:r>
              <a:rPr lang="el-GR" sz="1800" dirty="0">
                <a:latin typeface="Times New Roman" panose="02020603050405020304" pitchFamily="18" charset="0"/>
                <a:cs typeface="Times New Roman" panose="02020603050405020304" pitchFamily="18" charset="0"/>
                <a:sym typeface="Wingdings" panose="05000000000000000000" pitchFamily="2" charset="2"/>
              </a:rPr>
              <a:t> μη ομηρικά. Τα μη ομηρικά στοιχεία χρονολογούνται στη </a:t>
            </a:r>
            <a:r>
              <a:rPr lang="el-GR" sz="1800" dirty="0" err="1">
                <a:latin typeface="Times New Roman" panose="02020603050405020304" pitchFamily="18" charset="0"/>
                <a:cs typeface="Times New Roman" panose="02020603050405020304" pitchFamily="18" charset="0"/>
                <a:sym typeface="Wingdings" panose="05000000000000000000" pitchFamily="2" charset="2"/>
              </a:rPr>
              <a:t>μετα</a:t>
            </a:r>
            <a:r>
              <a:rPr lang="el-GR" sz="1800" dirty="0">
                <a:latin typeface="Times New Roman" panose="02020603050405020304" pitchFamily="18" charset="0"/>
                <a:cs typeface="Times New Roman" panose="02020603050405020304" pitchFamily="18" charset="0"/>
                <a:sym typeface="Wingdings" panose="05000000000000000000" pitchFamily="2" charset="2"/>
              </a:rPr>
              <a:t>-ομηρική εποχή.</a:t>
            </a:r>
            <a:r>
              <a:rPr lang="el-GR" sz="1800" dirty="0">
                <a:latin typeface="Times New Roman" panose="02020603050405020304" pitchFamily="18" charset="0"/>
                <a:cs typeface="Times New Roman" panose="02020603050405020304" pitchFamily="18" charset="0"/>
              </a:rPr>
              <a:t> Άρα, δεν μπορεί ο επικός Κύκλος να έχει επηρεαστεί από την προ-ομηρική παράδοση, αφού εμφανίζει στοιχεία που τοποθετούνται στην </a:t>
            </a:r>
            <a:r>
              <a:rPr lang="el-GR" sz="1800" dirty="0" err="1">
                <a:latin typeface="Times New Roman" panose="02020603050405020304" pitchFamily="18" charset="0"/>
                <a:cs typeface="Times New Roman" panose="02020603050405020304" pitchFamily="18" charset="0"/>
              </a:rPr>
              <a:t>μετα</a:t>
            </a:r>
            <a:r>
              <a:rPr lang="el-GR" sz="1800" dirty="0">
                <a:latin typeface="Times New Roman" panose="02020603050405020304" pitchFamily="18" charset="0"/>
                <a:cs typeface="Times New Roman" panose="02020603050405020304" pitchFamily="18" charset="0"/>
              </a:rPr>
              <a:t>-ομηρική εποχή. </a:t>
            </a:r>
            <a:endParaRPr lang="el-GR" sz="1800" dirty="0"/>
          </a:p>
        </p:txBody>
      </p:sp>
      <p:sp>
        <p:nvSpPr>
          <p:cNvPr id="4" name="Τίτλος 1">
            <a:extLst>
              <a:ext uri="{FF2B5EF4-FFF2-40B4-BE49-F238E27FC236}">
                <a16:creationId xmlns:a16="http://schemas.microsoft.com/office/drawing/2014/main" xmlns="" id="{266594AC-A956-4E0D-82FB-AB95C0283AAC}"/>
              </a:ext>
            </a:extLst>
          </p:cNvPr>
          <p:cNvSpPr>
            <a:spLocks noGrp="1"/>
          </p:cNvSpPr>
          <p:nvPr>
            <p:ph type="title"/>
          </p:nvPr>
        </p:nvSpPr>
        <p:spPr>
          <a:xfrm>
            <a:off x="1096994" y="287422"/>
            <a:ext cx="10055781" cy="1091339"/>
          </a:xfrm>
        </p:spPr>
        <p:txBody>
          <a:bodyPr>
            <a:normAutofit/>
          </a:bodyPr>
          <a:lstStyle/>
          <a:p>
            <a:pPr algn="ctr"/>
            <a:r>
              <a:rPr lang="el-GR" dirty="0">
                <a:solidFill>
                  <a:schemeClr val="bg2"/>
                </a:solidFill>
                <a:latin typeface="+mn-lt"/>
                <a:cs typeface="Times New Roman" panose="02020603050405020304" pitchFamily="18" charset="0"/>
              </a:rPr>
              <a:t>Υλικό Επικού Κύκλου </a:t>
            </a:r>
            <a:r>
              <a:rPr lang="el-GR" dirty="0">
                <a:solidFill>
                  <a:schemeClr val="bg2"/>
                </a:solidFill>
                <a:latin typeface="+mn-lt"/>
                <a:cs typeface="Times New Roman" panose="02020603050405020304" pitchFamily="18" charset="0"/>
                <a:sym typeface="Wingdings" panose="05000000000000000000" pitchFamily="2" charset="2"/>
              </a:rPr>
              <a:t> μεταγενέστερο των ομηρικών ποιημάτων</a:t>
            </a:r>
            <a:endParaRPr lang="el-GR" dirty="0">
              <a:solidFill>
                <a:schemeClr val="bg2"/>
              </a:solidFill>
              <a:latin typeface="+mn-lt"/>
              <a:cs typeface="Times New Roman" panose="02020603050405020304" pitchFamily="18" charset="0"/>
            </a:endParaRPr>
          </a:p>
        </p:txBody>
      </p:sp>
      <p:sp>
        <p:nvSpPr>
          <p:cNvPr id="5" name="Δεξί άγκιστρο 4">
            <a:extLst>
              <a:ext uri="{FF2B5EF4-FFF2-40B4-BE49-F238E27FC236}">
                <a16:creationId xmlns:a16="http://schemas.microsoft.com/office/drawing/2014/main" xmlns="" id="{3431CB80-A192-46AF-8ED9-CC7867CF620B}"/>
              </a:ext>
            </a:extLst>
          </p:cNvPr>
          <p:cNvSpPr/>
          <p:nvPr/>
        </p:nvSpPr>
        <p:spPr>
          <a:xfrm>
            <a:off x="10774932" y="2564904"/>
            <a:ext cx="1066522" cy="1966833"/>
          </a:xfrm>
          <a:prstGeom prst="righ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l-GR" sz="1799">
              <a:solidFill>
                <a:srgbClr val="FF9900"/>
              </a:solidFill>
            </a:endParaRPr>
          </a:p>
        </p:txBody>
      </p:sp>
      <p:cxnSp>
        <p:nvCxnSpPr>
          <p:cNvPr id="10" name="Γραμμή σύνδεσης: Γωνιώδης 9">
            <a:extLst>
              <a:ext uri="{FF2B5EF4-FFF2-40B4-BE49-F238E27FC236}">
                <a16:creationId xmlns:a16="http://schemas.microsoft.com/office/drawing/2014/main" xmlns="" id="{81087ADA-AE87-4669-B6AF-73BB59774F78}"/>
              </a:ext>
            </a:extLst>
          </p:cNvPr>
          <p:cNvCxnSpPr>
            <a:cxnSpLocks/>
            <a:stCxn id="5" idx="1"/>
            <a:endCxn id="17" idx="3"/>
          </p:cNvCxnSpPr>
          <p:nvPr/>
        </p:nvCxnSpPr>
        <p:spPr>
          <a:xfrm rot="10800000" flipV="1">
            <a:off x="10241516" y="3548320"/>
            <a:ext cx="1599938" cy="2720857"/>
          </a:xfrm>
          <a:prstGeom prst="bent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xmlns="" id="{AC05A7C8-8DB9-47F7-A47B-37B2BFD16697}"/>
              </a:ext>
            </a:extLst>
          </p:cNvPr>
          <p:cNvSpPr txBox="1"/>
          <p:nvPr/>
        </p:nvSpPr>
        <p:spPr>
          <a:xfrm>
            <a:off x="1293811" y="5832505"/>
            <a:ext cx="8947705" cy="873345"/>
          </a:xfrm>
          <a:prstGeom prst="rect">
            <a:avLst/>
          </a:prstGeom>
          <a:noFill/>
        </p:spPr>
        <p:txBody>
          <a:bodyPr wrap="square" rtlCol="0">
            <a:spAutoFit/>
          </a:bodyPr>
          <a:lstStyle/>
          <a:p>
            <a:pPr algn="just">
              <a:lnSpc>
                <a:spcPct val="150000"/>
              </a:lnSpc>
            </a:pPr>
            <a:r>
              <a:rPr lang="el-GR" sz="1799" dirty="0">
                <a:solidFill>
                  <a:srgbClr val="FF0000"/>
                </a:solidFill>
                <a:latin typeface="Times New Roman" panose="02020603050405020304" pitchFamily="18" charset="0"/>
                <a:cs typeface="Times New Roman" panose="02020603050405020304" pitchFamily="18" charset="0"/>
              </a:rPr>
              <a:t>Αν ισχύει αυτό </a:t>
            </a:r>
            <a:r>
              <a:rPr lang="el-GR" sz="1799"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l-GR" sz="1799" dirty="0">
                <a:latin typeface="Times New Roman" panose="02020603050405020304" pitchFamily="18" charset="0"/>
                <a:cs typeface="Times New Roman" panose="02020603050405020304" pitchFamily="18" charset="0"/>
                <a:sym typeface="Wingdings" panose="05000000000000000000" pitchFamily="2" charset="2"/>
              </a:rPr>
              <a:t>το μεγαλύτερο μέρους του υλικού του Επικού Κύκλου εφευρέθηκε σε μια μεταγενέστερη εποχή των ομηρικών ποιημάτων.</a:t>
            </a:r>
            <a:endParaRPr lang="el-GR" sz="179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0833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E11289E4-BF08-4306-B0C6-181B8E333A61}"/>
              </a:ext>
            </a:extLst>
          </p:cNvPr>
          <p:cNvSpPr>
            <a:spLocks noGrp="1"/>
          </p:cNvSpPr>
          <p:nvPr>
            <p:ph idx="1"/>
          </p:nvPr>
        </p:nvSpPr>
        <p:spPr>
          <a:xfrm>
            <a:off x="1293814" y="1828800"/>
            <a:ext cx="9601200" cy="5029200"/>
          </a:xfrm>
        </p:spPr>
        <p:txBody>
          <a:bodyPr>
            <a:normAutofit fontScale="85000" lnSpcReduction="20000"/>
          </a:bodyPr>
          <a:lstStyle/>
          <a:p>
            <a:pPr>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Τα ποιήματα του Επικού Κύκλου: </a:t>
            </a:r>
          </a:p>
          <a:p>
            <a:pPr marL="457063" indent="-457063">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ανεξάρτητα σε περιεχόμενο και μορφή από τα Ομηρικά,</a:t>
            </a:r>
          </a:p>
          <a:p>
            <a:pPr marL="457063" indent="-457063">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προηγούνται και έπονται των Ομηρικών,</a:t>
            </a:r>
          </a:p>
          <a:p>
            <a:pPr marL="457063" indent="-457063">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Οι ομοιότητες μεταξύ των ομηρικών επών και του Επικού Κύκλου οφείλονται στην κοινή παράδοση, όχι στην επίδραση των πρώτων στον δεύτερο.</a:t>
            </a: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457063" indent="-457063">
              <a:lnSpc>
                <a:spcPct val="150000"/>
              </a:lnSpc>
              <a:buFont typeface="+mj-lt"/>
              <a:buAutoNum type="arabicPeriod"/>
            </a:pP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Burgess</a:t>
            </a:r>
            <a:r>
              <a:rPr lang="en-US" dirty="0">
                <a:latin typeface="Times New Roman" panose="02020603050405020304" pitchFamily="18" charset="0"/>
                <a:cs typeface="Times New Roman" panose="02020603050405020304" pitchFamily="18" charset="0"/>
                <a:sym typeface="Wingdings" panose="05000000000000000000" pitchFamily="2" charset="2"/>
              </a:rPr>
              <a:t>  </a:t>
            </a:r>
            <a:r>
              <a:rPr lang="el-GR" dirty="0">
                <a:latin typeface="Times New Roman" panose="02020603050405020304" pitchFamily="18" charset="0"/>
                <a:cs typeface="Times New Roman" panose="02020603050405020304" pitchFamily="18" charset="0"/>
                <a:sym typeface="Wingdings" panose="05000000000000000000" pitchFamily="2" charset="2"/>
              </a:rPr>
              <a:t>το υλικό των Επικών ποιημάτων δεν δείχνει να χρονολογείται σε μεταγενέστερη εποχή. Μάλιστα, κάποιες φορές το Κυκλικό υλικό εμφανίζεται πιο παραδοσιακό από την ιδιοσυγκρασιακή φύση των ομηρικών ποιημάτων. Υλικό που χρονολογείται μεταγενέστερα μπορεί να υπάρχει σε μεγάλο βαθμό και στα ομηρικά ποιήματα αλλά να έχει αποσιωπηθεί.</a:t>
            </a:r>
          </a:p>
          <a:p>
            <a:pPr marL="0" indent="0">
              <a:buNone/>
            </a:pPr>
            <a:endParaRPr lang="el-GR"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l-GR" dirty="0"/>
          </a:p>
        </p:txBody>
      </p:sp>
      <p:sp>
        <p:nvSpPr>
          <p:cNvPr id="4" name="Τίτλος 1">
            <a:extLst>
              <a:ext uri="{FF2B5EF4-FFF2-40B4-BE49-F238E27FC236}">
                <a16:creationId xmlns:a16="http://schemas.microsoft.com/office/drawing/2014/main" xmlns="" id="{C9BB156F-4832-433A-ABB0-67E94CE0B7F8}"/>
              </a:ext>
            </a:extLst>
          </p:cNvPr>
          <p:cNvSpPr>
            <a:spLocks noGrp="1"/>
          </p:cNvSpPr>
          <p:nvPr>
            <p:ph type="title"/>
          </p:nvPr>
        </p:nvSpPr>
        <p:spPr>
          <a:xfrm>
            <a:off x="1096994" y="287422"/>
            <a:ext cx="10055781" cy="1091339"/>
          </a:xfrm>
        </p:spPr>
        <p:txBody>
          <a:bodyPr>
            <a:noAutofit/>
          </a:bodyPr>
          <a:lstStyle/>
          <a:p>
            <a:pPr algn="ctr"/>
            <a:r>
              <a:rPr lang="el-GR" sz="3200" dirty="0">
                <a:solidFill>
                  <a:schemeClr val="bg2"/>
                </a:solidFill>
                <a:latin typeface="+mn-lt"/>
                <a:cs typeface="Times New Roman" panose="02020603050405020304" pitchFamily="18" charset="0"/>
              </a:rPr>
              <a:t>Σύγκριση Επικού Κύκλου με ομηρικά ποιήματα</a:t>
            </a:r>
            <a:br>
              <a:rPr lang="el-GR" sz="3200" dirty="0">
                <a:solidFill>
                  <a:schemeClr val="bg2"/>
                </a:solidFill>
                <a:latin typeface="+mn-lt"/>
                <a:cs typeface="Times New Roman" panose="02020603050405020304" pitchFamily="18" charset="0"/>
              </a:rPr>
            </a:br>
            <a:r>
              <a:rPr lang="el-GR" sz="3200" dirty="0">
                <a:solidFill>
                  <a:schemeClr val="bg2"/>
                </a:solidFill>
                <a:latin typeface="+mn-lt"/>
                <a:cs typeface="Times New Roman" panose="02020603050405020304" pitchFamily="18" charset="0"/>
              </a:rPr>
              <a:t>Άποψη </a:t>
            </a:r>
            <a:r>
              <a:rPr lang="en-US" sz="3200" b="1" i="1" u="sng" dirty="0">
                <a:solidFill>
                  <a:schemeClr val="bg2"/>
                </a:solidFill>
                <a:latin typeface="+mn-lt"/>
                <a:cs typeface="Times New Roman" panose="02020603050405020304" pitchFamily="18" charset="0"/>
              </a:rPr>
              <a:t>Burgess</a:t>
            </a:r>
            <a:endParaRPr lang="el-GR" sz="3200" b="1" i="1" u="sng"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21876211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BE39D9E-61B6-4E21-B46F-48DCE882DDB6}"/>
              </a:ext>
            </a:extLst>
          </p:cNvPr>
          <p:cNvSpPr txBox="1"/>
          <p:nvPr/>
        </p:nvSpPr>
        <p:spPr>
          <a:xfrm>
            <a:off x="2507020" y="1675131"/>
            <a:ext cx="7174785" cy="1569251"/>
          </a:xfrm>
          <a:prstGeom prst="rect">
            <a:avLst/>
          </a:prstGeom>
          <a:noFill/>
        </p:spPr>
        <p:txBody>
          <a:bodyPr wrap="square" rtlCol="0">
            <a:spAutoFit/>
          </a:bodyPr>
          <a:lstStyle/>
          <a:p>
            <a:pPr algn="ctr"/>
            <a:r>
              <a:rPr lang="en-US" sz="4799" i="1" dirty="0">
                <a:solidFill>
                  <a:schemeClr val="bg2"/>
                </a:solidFill>
                <a:cs typeface="Times New Roman" panose="02020603050405020304" pitchFamily="18" charset="0"/>
              </a:rPr>
              <a:t>Cropping around the Homeric Poems</a:t>
            </a:r>
            <a:endParaRPr lang="el-GR" sz="4799" i="1" dirty="0">
              <a:solidFill>
                <a:schemeClr val="bg2"/>
              </a:solidFill>
              <a:cs typeface="Times New Roman" panose="02020603050405020304" pitchFamily="18" charset="0"/>
            </a:endParaRPr>
          </a:p>
        </p:txBody>
      </p:sp>
    </p:spTree>
    <p:extLst>
      <p:ext uri="{BB962C8B-B14F-4D97-AF65-F5344CB8AC3E}">
        <p14:creationId xmlns:p14="http://schemas.microsoft.com/office/powerpoint/2010/main" val="4170992661"/>
      </p:ext>
    </p:extLst>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9A71E8B-0C7B-4496-B57B-A2F2C307FD80}"/>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Ισχύει η άποψη του </a:t>
            </a:r>
            <a:r>
              <a:rPr lang="el-GR" b="1" dirty="0" err="1">
                <a:solidFill>
                  <a:schemeClr val="accent3">
                    <a:lumMod val="75000"/>
                  </a:schemeClr>
                </a:solidFill>
                <a:latin typeface="Times New Roman" panose="02020603050405020304" pitchFamily="18" charset="0"/>
                <a:cs typeface="Times New Roman" panose="02020603050405020304" pitchFamily="18" charset="0"/>
              </a:rPr>
              <a:t>Πρόκλου</a:t>
            </a:r>
            <a:r>
              <a:rPr lang="el-GR" dirty="0">
                <a:latin typeface="Times New Roman" panose="02020603050405020304" pitchFamily="18" charset="0"/>
                <a:cs typeface="Times New Roman" panose="02020603050405020304" pitchFamily="18" charset="0"/>
              </a:rPr>
              <a:t>, όπως φαίνεται από την περίληψή του, ότι πρώτα χρονολογικά είναι 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μετά η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και στη συνέχεια η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η οποία αρχίζει από το σημείο που τελειώνει η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παραμέληση του </a:t>
            </a:r>
            <a:r>
              <a:rPr lang="el-GR" dirty="0" err="1">
                <a:latin typeface="Times New Roman" panose="02020603050405020304" pitchFamily="18" charset="0"/>
                <a:cs typeface="Times New Roman" panose="02020603050405020304" pitchFamily="18" charset="0"/>
              </a:rPr>
              <a:t>Θεογονικού</a:t>
            </a:r>
            <a:r>
              <a:rPr lang="el-GR" dirty="0">
                <a:latin typeface="Times New Roman" panose="02020603050405020304" pitchFamily="18" charset="0"/>
                <a:cs typeface="Times New Roman" panose="02020603050405020304" pitchFamily="18" charset="0"/>
              </a:rPr>
              <a:t> και του Θηβαϊκού Πολέμου </a:t>
            </a:r>
            <a:r>
              <a:rPr lang="el-GR" dirty="0">
                <a:latin typeface="Times New Roman" panose="02020603050405020304" pitchFamily="18" charset="0"/>
                <a:cs typeface="Times New Roman" panose="02020603050405020304" pitchFamily="18" charset="0"/>
                <a:sym typeface="Wingdings" panose="05000000000000000000" pitchFamily="2" charset="2"/>
              </a:rPr>
              <a:t> οδηγεί τα ομηρικά ποιήματα να θεωρούνται πιο κεντρικά στον επικό Κύκλο απ’ όσο βρίσκονταν στην πραγματικότητα.</a:t>
            </a:r>
            <a:endParaRPr lang="el-GR" dirty="0">
              <a:latin typeface="Times New Roman" panose="02020603050405020304" pitchFamily="18" charset="0"/>
              <a:cs typeface="Times New Roman" panose="02020603050405020304" pitchFamily="18" charset="0"/>
            </a:endParaRPr>
          </a:p>
          <a:p>
            <a:pPr marL="0" indent="0" algn="just">
              <a:lnSpc>
                <a:spcPct val="150000"/>
              </a:lnSpc>
              <a:buNone/>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DADA82B3-31B4-4799-BEAE-643E12640C7A}"/>
              </a:ext>
            </a:extLst>
          </p:cNvPr>
          <p:cNvSpPr>
            <a:spLocks noGrp="1"/>
          </p:cNvSpPr>
          <p:nvPr>
            <p:ph type="title"/>
          </p:nvPr>
        </p:nvSpPr>
        <p:spPr>
          <a:xfrm>
            <a:off x="1096994" y="287422"/>
            <a:ext cx="10055781" cy="1091339"/>
          </a:xfrm>
        </p:spPr>
        <p:txBody>
          <a:bodyPr>
            <a:normAutofit/>
          </a:bodyPr>
          <a:lstStyle/>
          <a:p>
            <a:pPr algn="ctr"/>
            <a:r>
              <a:rPr lang="el-GR" i="1" dirty="0" err="1">
                <a:solidFill>
                  <a:schemeClr val="bg2"/>
                </a:solidFill>
                <a:latin typeface="+mn-lt"/>
                <a:cs typeface="Times New Roman" panose="02020603050405020304" pitchFamily="18" charset="0"/>
              </a:rPr>
              <a:t>Ιλιάδα</a:t>
            </a:r>
            <a:r>
              <a:rPr lang="el-GR" i="1" dirty="0">
                <a:solidFill>
                  <a:schemeClr val="bg2"/>
                </a:solidFill>
                <a:latin typeface="+mn-lt"/>
                <a:cs typeface="Times New Roman" panose="02020603050405020304" pitchFamily="18" charset="0"/>
              </a:rPr>
              <a:t>-Κύπρια-</a:t>
            </a:r>
            <a:r>
              <a:rPr lang="el-GR" i="1" dirty="0" err="1">
                <a:solidFill>
                  <a:schemeClr val="bg2"/>
                </a:solidFill>
                <a:latin typeface="+mn-lt"/>
                <a:cs typeface="Times New Roman" panose="02020603050405020304" pitchFamily="18" charset="0"/>
              </a:rPr>
              <a:t>Αιθιοπίδα</a:t>
            </a:r>
            <a:endParaRPr lang="el-GR"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23683607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01269A7-B43A-47F0-8586-F60B1B686B7C}"/>
              </a:ext>
            </a:extLst>
          </p:cNvPr>
          <p:cNvSpPr>
            <a:spLocks noGrp="1"/>
          </p:cNvSpPr>
          <p:nvPr>
            <p:ph idx="1"/>
          </p:nvPr>
        </p:nvSpPr>
        <p:spPr>
          <a:xfrm>
            <a:off x="1293814" y="1828800"/>
            <a:ext cx="9601200" cy="4343400"/>
          </a:xfrm>
        </p:spPr>
        <p:txBody>
          <a:bodyPr>
            <a:normAutofit fontScale="92500" lnSpcReduction="10000"/>
          </a:bodyPr>
          <a:lstStyle/>
          <a:p>
            <a:pPr algn="just">
              <a:lnSpc>
                <a:spcPct val="150000"/>
              </a:lnSpc>
              <a:buFont typeface="Wingdings" panose="05000000000000000000" pitchFamily="2" charset="2"/>
              <a:buChar char="Ø"/>
            </a:pPr>
            <a:r>
              <a:rPr lang="el-GR" dirty="0"/>
              <a:t> </a:t>
            </a:r>
            <a:r>
              <a:rPr lang="el-GR" b="1" dirty="0" err="1">
                <a:solidFill>
                  <a:schemeClr val="accent3">
                    <a:lumMod val="75000"/>
                  </a:schemeClr>
                </a:solidFill>
              </a:rPr>
              <a:t>Πρόκλος</a:t>
            </a:r>
            <a:r>
              <a:rPr lang="el-GR" dirty="0"/>
              <a:t>: Τα </a:t>
            </a:r>
            <a:r>
              <a:rPr lang="el-GR" i="1" dirty="0"/>
              <a:t>Κύπρια</a:t>
            </a:r>
            <a:r>
              <a:rPr lang="el-GR" dirty="0"/>
              <a:t> σταματούν λίγο πριν την </a:t>
            </a:r>
            <a:r>
              <a:rPr lang="el-GR" i="1" dirty="0" err="1"/>
              <a:t>Ιλιάδα</a:t>
            </a:r>
            <a:r>
              <a:rPr lang="el-GR" dirty="0"/>
              <a:t> και τα τελευταία γεγονότα της περίληψης των </a:t>
            </a:r>
            <a:r>
              <a:rPr lang="el-GR" i="1" dirty="0"/>
              <a:t>Κυπρίων</a:t>
            </a:r>
            <a:r>
              <a:rPr lang="el-GR" dirty="0"/>
              <a:t> φαίνεται να αναφέρονται σε γεγονότα της </a:t>
            </a:r>
            <a:r>
              <a:rPr lang="el-GR" i="1" dirty="0" err="1"/>
              <a:t>Ιλιάδας</a:t>
            </a:r>
            <a:r>
              <a:rPr lang="el-GR" dirty="0"/>
              <a:t>. </a:t>
            </a:r>
          </a:p>
          <a:p>
            <a:pPr marL="0" indent="0" algn="ctr">
              <a:lnSpc>
                <a:spcPct val="150000"/>
              </a:lnSpc>
              <a:buNone/>
            </a:pPr>
            <a:endParaRPr lang="el-GR" dirty="0">
              <a:solidFill>
                <a:schemeClr val="accent5">
                  <a:lumMod val="50000"/>
                </a:schemeClr>
              </a:solidFill>
            </a:endParaRPr>
          </a:p>
          <a:p>
            <a:pPr marL="0" indent="0" algn="just">
              <a:lnSpc>
                <a:spcPct val="150000"/>
              </a:lnSpc>
              <a:buNone/>
            </a:pP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ἐκ</a:t>
            </a:r>
            <a:r>
              <a:rPr lang="el-GR" dirty="0">
                <a:latin typeface="Palatino Linotype" panose="02040502050505030304" pitchFamily="18" charset="0"/>
              </a:rPr>
              <a:t> </a:t>
            </a:r>
            <a:r>
              <a:rPr lang="el-GR" dirty="0" err="1">
                <a:latin typeface="Palatino Linotype" panose="02040502050505030304" pitchFamily="18" charset="0"/>
              </a:rPr>
              <a:t>τῶν</a:t>
            </a:r>
            <a:r>
              <a:rPr lang="el-GR" dirty="0">
                <a:latin typeface="Palatino Linotype" panose="02040502050505030304" pitchFamily="18" charset="0"/>
              </a:rPr>
              <a:t> </a:t>
            </a:r>
            <a:r>
              <a:rPr lang="el-GR" dirty="0" err="1">
                <a:latin typeface="Palatino Linotype" panose="02040502050505030304" pitchFamily="18" charset="0"/>
              </a:rPr>
              <a:t>λαφύρων</a:t>
            </a:r>
            <a:r>
              <a:rPr lang="el-GR" dirty="0">
                <a:latin typeface="Palatino Linotype" panose="02040502050505030304" pitchFamily="18" charset="0"/>
              </a:rPr>
              <a:t> </a:t>
            </a:r>
            <a:r>
              <a:rPr lang="el-GR" dirty="0" err="1">
                <a:latin typeface="Palatino Linotype" panose="02040502050505030304" pitchFamily="18" charset="0"/>
              </a:rPr>
              <a:t>Ἀχιλλεὺς</a:t>
            </a:r>
            <a:r>
              <a:rPr lang="el-GR" dirty="0">
                <a:latin typeface="Palatino Linotype" panose="02040502050505030304" pitchFamily="18" charset="0"/>
              </a:rPr>
              <a:t> µ</a:t>
            </a:r>
            <a:r>
              <a:rPr lang="el-GR" dirty="0" err="1">
                <a:latin typeface="Palatino Linotype" panose="02040502050505030304" pitchFamily="18" charset="0"/>
              </a:rPr>
              <a:t>ὲν</a:t>
            </a:r>
            <a:r>
              <a:rPr lang="el-GR" dirty="0">
                <a:latin typeface="Palatino Linotype" panose="02040502050505030304" pitchFamily="18" charset="0"/>
              </a:rPr>
              <a:t> </a:t>
            </a:r>
            <a:r>
              <a:rPr lang="el-GR" dirty="0" err="1">
                <a:latin typeface="Palatino Linotype" panose="02040502050505030304" pitchFamily="18" charset="0"/>
              </a:rPr>
              <a:t>Βρισηΐδα</a:t>
            </a:r>
            <a:r>
              <a:rPr lang="el-GR" dirty="0">
                <a:latin typeface="Palatino Linotype" panose="02040502050505030304" pitchFamily="18" charset="0"/>
              </a:rPr>
              <a:t> </a:t>
            </a:r>
            <a:r>
              <a:rPr lang="el-GR" dirty="0" err="1">
                <a:latin typeface="Palatino Linotype" panose="02040502050505030304" pitchFamily="18" charset="0"/>
              </a:rPr>
              <a:t>γέρας</a:t>
            </a:r>
            <a:r>
              <a:rPr lang="el-GR" dirty="0">
                <a:latin typeface="Palatino Linotype" panose="02040502050505030304" pitchFamily="18" charset="0"/>
              </a:rPr>
              <a:t> </a:t>
            </a:r>
            <a:r>
              <a:rPr lang="el-GR" dirty="0" err="1">
                <a:latin typeface="Palatino Linotype" panose="02040502050505030304" pitchFamily="18" charset="0"/>
              </a:rPr>
              <a:t>λαµβάνει</a:t>
            </a:r>
            <a:r>
              <a:rPr lang="el-GR" dirty="0">
                <a:latin typeface="Palatino Linotype" panose="02040502050505030304" pitchFamily="18" charset="0"/>
              </a:rPr>
              <a:t>, </a:t>
            </a:r>
            <a:r>
              <a:rPr lang="el-GR" dirty="0" err="1">
                <a:latin typeface="Palatino Linotype" panose="02040502050505030304" pitchFamily="18" charset="0"/>
              </a:rPr>
              <a:t>Χρυσηΐδα</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Ἀγαµέµνων</a:t>
            </a:r>
            <a:r>
              <a:rPr lang="el-GR" dirty="0">
                <a:latin typeface="Palatino Linotype" panose="02040502050505030304" pitchFamily="18" charset="0"/>
              </a:rPr>
              <a:t>. </a:t>
            </a:r>
            <a:r>
              <a:rPr lang="el-GR" dirty="0" err="1">
                <a:latin typeface="Palatino Linotype" panose="02040502050505030304" pitchFamily="18" charset="0"/>
              </a:rPr>
              <a:t>ἔπειτά</a:t>
            </a:r>
            <a:r>
              <a:rPr lang="el-GR" dirty="0">
                <a:latin typeface="Palatino Linotype" panose="02040502050505030304" pitchFamily="18" charset="0"/>
              </a:rPr>
              <a:t> </a:t>
            </a:r>
            <a:r>
              <a:rPr lang="el-GR" dirty="0" err="1">
                <a:latin typeface="Palatino Linotype" panose="02040502050505030304" pitchFamily="18" charset="0"/>
              </a:rPr>
              <a:t>ἐστι</a:t>
            </a:r>
            <a:r>
              <a:rPr lang="el-GR" dirty="0">
                <a:latin typeface="Palatino Linotype" panose="02040502050505030304" pitchFamily="18" charset="0"/>
              </a:rPr>
              <a:t> </a:t>
            </a:r>
            <a:r>
              <a:rPr lang="el-GR" dirty="0" err="1">
                <a:latin typeface="Palatino Linotype" panose="02040502050505030304" pitchFamily="18" charset="0"/>
              </a:rPr>
              <a:t>Παλαµήδους</a:t>
            </a:r>
            <a:r>
              <a:rPr lang="el-GR" dirty="0">
                <a:latin typeface="Palatino Linotype" panose="02040502050505030304" pitchFamily="18" charset="0"/>
              </a:rPr>
              <a:t> </a:t>
            </a:r>
            <a:r>
              <a:rPr lang="el-GR" dirty="0" err="1">
                <a:latin typeface="Palatino Linotype" panose="02040502050505030304" pitchFamily="18" charset="0"/>
              </a:rPr>
              <a:t>θάνατος</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Διὸς</a:t>
            </a:r>
            <a:r>
              <a:rPr lang="el-GR" dirty="0">
                <a:latin typeface="Palatino Linotype" panose="02040502050505030304" pitchFamily="18" charset="0"/>
              </a:rPr>
              <a:t> </a:t>
            </a:r>
            <a:r>
              <a:rPr lang="el-GR" dirty="0" err="1">
                <a:latin typeface="Palatino Linotype" panose="02040502050505030304" pitchFamily="18" charset="0"/>
              </a:rPr>
              <a:t>βουλὴ</a:t>
            </a:r>
            <a:r>
              <a:rPr lang="el-GR" dirty="0">
                <a:latin typeface="Palatino Linotype" panose="02040502050505030304" pitchFamily="18" charset="0"/>
              </a:rPr>
              <a:t> </a:t>
            </a:r>
            <a:r>
              <a:rPr lang="el-GR" dirty="0" err="1">
                <a:latin typeface="Palatino Linotype" panose="02040502050505030304" pitchFamily="18" charset="0"/>
              </a:rPr>
              <a:t>ὅπως</a:t>
            </a:r>
            <a:r>
              <a:rPr lang="el-GR" dirty="0">
                <a:latin typeface="Palatino Linotype" panose="02040502050505030304" pitchFamily="18" charset="0"/>
              </a:rPr>
              <a:t> </a:t>
            </a:r>
            <a:r>
              <a:rPr lang="el-GR" dirty="0" err="1">
                <a:latin typeface="Palatino Linotype" panose="02040502050505030304" pitchFamily="18" charset="0"/>
              </a:rPr>
              <a:t>ἐπικουφίσῃ</a:t>
            </a:r>
            <a:r>
              <a:rPr lang="el-GR" dirty="0">
                <a:latin typeface="Palatino Linotype" panose="02040502050505030304" pitchFamily="18" charset="0"/>
              </a:rPr>
              <a:t> </a:t>
            </a:r>
            <a:r>
              <a:rPr lang="el-GR" dirty="0" err="1">
                <a:latin typeface="Palatino Linotype" panose="02040502050505030304" pitchFamily="18" charset="0"/>
              </a:rPr>
              <a:t>τοὺς</a:t>
            </a:r>
            <a:r>
              <a:rPr lang="el-GR" dirty="0">
                <a:latin typeface="Palatino Linotype" panose="02040502050505030304" pitchFamily="18" charset="0"/>
              </a:rPr>
              <a:t> </a:t>
            </a:r>
            <a:r>
              <a:rPr lang="el-GR" dirty="0" err="1">
                <a:latin typeface="Palatino Linotype" panose="02040502050505030304" pitchFamily="18" charset="0"/>
              </a:rPr>
              <a:t>Τρῶας</a:t>
            </a:r>
            <a:r>
              <a:rPr lang="el-GR" dirty="0">
                <a:latin typeface="Palatino Linotype" panose="02040502050505030304" pitchFamily="18" charset="0"/>
              </a:rPr>
              <a:t> </a:t>
            </a:r>
            <a:r>
              <a:rPr lang="el-GR" dirty="0" err="1">
                <a:latin typeface="Palatino Linotype" panose="02040502050505030304" pitchFamily="18" charset="0"/>
              </a:rPr>
              <a:t>Ἀχιλλέα</a:t>
            </a:r>
            <a:r>
              <a:rPr lang="el-GR" dirty="0">
                <a:latin typeface="Palatino Linotype" panose="02040502050505030304" pitchFamily="18" charset="0"/>
              </a:rPr>
              <a:t> </a:t>
            </a:r>
            <a:r>
              <a:rPr lang="el-GR" dirty="0" err="1">
                <a:latin typeface="Palatino Linotype" panose="02040502050505030304" pitchFamily="18" charset="0"/>
              </a:rPr>
              <a:t>τῆς</a:t>
            </a:r>
            <a:r>
              <a:rPr lang="el-GR" dirty="0">
                <a:latin typeface="Palatino Linotype" panose="02040502050505030304" pitchFamily="18" charset="0"/>
              </a:rPr>
              <a:t> συµµ</a:t>
            </a:r>
            <a:r>
              <a:rPr lang="el-GR" dirty="0" err="1">
                <a:latin typeface="Palatino Linotype" panose="02040502050505030304" pitchFamily="18" charset="0"/>
              </a:rPr>
              <a:t>αχίας</a:t>
            </a:r>
            <a:r>
              <a:rPr lang="el-GR" dirty="0">
                <a:latin typeface="Palatino Linotype" panose="02040502050505030304" pitchFamily="18" charset="0"/>
              </a:rPr>
              <a:t> </a:t>
            </a:r>
            <a:r>
              <a:rPr lang="el-GR" dirty="0" err="1">
                <a:latin typeface="Palatino Linotype" panose="02040502050505030304" pitchFamily="18" charset="0"/>
              </a:rPr>
              <a:t>τῆς</a:t>
            </a:r>
            <a:r>
              <a:rPr lang="el-GR" dirty="0">
                <a:latin typeface="Palatino Linotype" panose="02040502050505030304" pitchFamily="18" charset="0"/>
              </a:rPr>
              <a:t> </a:t>
            </a:r>
            <a:r>
              <a:rPr lang="el-GR" dirty="0" err="1">
                <a:latin typeface="Palatino Linotype" panose="02040502050505030304" pitchFamily="18" charset="0"/>
              </a:rPr>
              <a:t>Ἑλλήνων</a:t>
            </a:r>
            <a:r>
              <a:rPr lang="el-GR" dirty="0">
                <a:latin typeface="Palatino Linotype" panose="02040502050505030304" pitchFamily="18" charset="0"/>
              </a:rPr>
              <a:t> </a:t>
            </a:r>
            <a:r>
              <a:rPr lang="el-GR" dirty="0" err="1">
                <a:latin typeface="Palatino Linotype" panose="02040502050505030304" pitchFamily="18" charset="0"/>
              </a:rPr>
              <a:t>ἀποστήσας</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κατάλογος</a:t>
            </a:r>
            <a:r>
              <a:rPr lang="el-GR" dirty="0">
                <a:latin typeface="Palatino Linotype" panose="02040502050505030304" pitchFamily="18" charset="0"/>
              </a:rPr>
              <a:t> </a:t>
            </a:r>
            <a:r>
              <a:rPr lang="el-GR" dirty="0" err="1">
                <a:latin typeface="Palatino Linotype" panose="02040502050505030304" pitchFamily="18" charset="0"/>
              </a:rPr>
              <a:t>τῶν</a:t>
            </a:r>
            <a:r>
              <a:rPr lang="el-GR" dirty="0">
                <a:latin typeface="Palatino Linotype" panose="02040502050505030304" pitchFamily="18" charset="0"/>
              </a:rPr>
              <a:t> </a:t>
            </a:r>
            <a:r>
              <a:rPr lang="el-GR" dirty="0" err="1">
                <a:latin typeface="Palatino Linotype" panose="02040502050505030304" pitchFamily="18" charset="0"/>
              </a:rPr>
              <a:t>τοῖς</a:t>
            </a:r>
            <a:r>
              <a:rPr lang="el-GR" dirty="0">
                <a:latin typeface="Palatino Linotype" panose="02040502050505030304" pitchFamily="18" charset="0"/>
              </a:rPr>
              <a:t> </a:t>
            </a:r>
            <a:r>
              <a:rPr lang="el-GR" dirty="0" err="1">
                <a:latin typeface="Palatino Linotype" panose="02040502050505030304" pitchFamily="18" charset="0"/>
              </a:rPr>
              <a:t>Τρωσὶ</a:t>
            </a:r>
            <a:r>
              <a:rPr lang="el-GR" dirty="0">
                <a:latin typeface="Palatino Linotype" panose="02040502050505030304" pitchFamily="18" charset="0"/>
              </a:rPr>
              <a:t> συµµ</a:t>
            </a:r>
            <a:r>
              <a:rPr lang="el-GR" dirty="0" err="1">
                <a:latin typeface="Palatino Linotype" panose="02040502050505030304" pitchFamily="18" charset="0"/>
              </a:rPr>
              <a:t>αχησάντων</a:t>
            </a:r>
            <a:r>
              <a:rPr lang="el-GR" dirty="0">
                <a:latin typeface="Palatino Linotype" panose="02040502050505030304" pitchFamily="18" charset="0"/>
              </a:rPr>
              <a:t>.</a:t>
            </a:r>
          </a:p>
          <a:p>
            <a:pPr algn="just">
              <a:lnSpc>
                <a:spcPct val="150000"/>
              </a:lnSpc>
              <a:buFont typeface="Wingdings" panose="05000000000000000000" pitchFamily="2" charset="2"/>
              <a:buChar char="Ø"/>
            </a:pPr>
            <a:endParaRPr lang="el-GR" dirty="0">
              <a:solidFill>
                <a:schemeClr val="accent5">
                  <a:lumMod val="50000"/>
                </a:schemeClr>
              </a:solidFill>
            </a:endParaRPr>
          </a:p>
          <a:p>
            <a:pPr marL="0" indent="0" algn="just">
              <a:lnSpc>
                <a:spcPct val="150000"/>
              </a:lnSpc>
              <a:buNone/>
            </a:pPr>
            <a:endParaRPr lang="el-GR" dirty="0">
              <a:solidFill>
                <a:schemeClr val="accent5">
                  <a:lumMod val="50000"/>
                </a:schemeClr>
              </a:solidFill>
            </a:endParaRPr>
          </a:p>
        </p:txBody>
      </p:sp>
      <p:sp>
        <p:nvSpPr>
          <p:cNvPr id="4" name="Τίτλος 1">
            <a:extLst>
              <a:ext uri="{FF2B5EF4-FFF2-40B4-BE49-F238E27FC236}">
                <a16:creationId xmlns:a16="http://schemas.microsoft.com/office/drawing/2014/main" xmlns="" id="{F1CF696F-1C23-4916-B12C-C31F8A22FE54}"/>
              </a:ext>
            </a:extLst>
          </p:cNvPr>
          <p:cNvSpPr>
            <a:spLocks noGrp="1"/>
          </p:cNvSpPr>
          <p:nvPr>
            <p:ph type="title"/>
          </p:nvPr>
        </p:nvSpPr>
        <p:spPr>
          <a:xfrm>
            <a:off x="1096994" y="287422"/>
            <a:ext cx="10055781" cy="1091339"/>
          </a:xfrm>
        </p:spPr>
        <p:txBody>
          <a:bodyPr>
            <a:normAutofit/>
          </a:bodyPr>
          <a:lstStyle/>
          <a:p>
            <a:pPr algn="ctr"/>
            <a:r>
              <a:rPr lang="el-GR" i="1" dirty="0" err="1">
                <a:solidFill>
                  <a:schemeClr val="bg2"/>
                </a:solidFill>
                <a:latin typeface="+mn-lt"/>
                <a:cs typeface="Times New Roman" panose="02020603050405020304" pitchFamily="18" charset="0"/>
              </a:rPr>
              <a:t>Ιλιάδα</a:t>
            </a:r>
            <a:r>
              <a:rPr lang="el-GR" i="1" dirty="0">
                <a:solidFill>
                  <a:schemeClr val="bg2"/>
                </a:solidFill>
                <a:latin typeface="+mn-lt"/>
                <a:cs typeface="Times New Roman" panose="02020603050405020304" pitchFamily="18" charset="0"/>
              </a:rPr>
              <a:t>-Κύπρια</a:t>
            </a:r>
            <a:endParaRPr lang="el-GR"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33055114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60732BE-B522-4B8E-87A0-EE6B298A53FB}"/>
              </a:ext>
            </a:extLst>
          </p:cNvPr>
          <p:cNvSpPr>
            <a:spLocks noGrp="1"/>
          </p:cNvSpPr>
          <p:nvPr>
            <p:ph idx="1"/>
          </p:nvPr>
        </p:nvSpPr>
        <p:spPr/>
        <p:txBody>
          <a:bodyPr>
            <a:normAutofit fontScale="92500" lnSpcReduction="10000"/>
          </a:bodyPr>
          <a:lstStyle/>
          <a:p>
            <a:pPr>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Οι αναφορές στη Βρισηίδα και τη Χρυσηίδα, καθώς και το σχέδιο για την απομάκρυνση του Αχιλλέα από τη συμμαχία </a:t>
            </a:r>
            <a:r>
              <a:rPr lang="el-GR" dirty="0">
                <a:latin typeface="Times New Roman" panose="02020603050405020304" pitchFamily="18" charset="0"/>
                <a:cs typeface="Times New Roman" panose="02020603050405020304" pitchFamily="18" charset="0"/>
                <a:sym typeface="Wingdings" panose="05000000000000000000" pitchFamily="2" charset="2"/>
              </a:rPr>
              <a:t> προετοιμασία για 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Monro</a:t>
            </a:r>
            <a:r>
              <a:rPr lang="en-US" dirty="0">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a:p>
            <a:pPr marL="457063" indent="-457063">
              <a:lnSpc>
                <a:spcPct val="150000"/>
              </a:lnSpc>
              <a:buFont typeface="+mj-lt"/>
              <a:buAutoNum type="arabicPeriod"/>
            </a:pPr>
            <a:r>
              <a:rPr lang="el-GR" dirty="0">
                <a:latin typeface="Times New Roman" panose="02020603050405020304" pitchFamily="18" charset="0"/>
                <a:cs typeface="Times New Roman" panose="02020603050405020304" pitchFamily="18" charset="0"/>
              </a:rPr>
              <a:t>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δεν περιλάμβαναν το σχέδιο της απομάκρυνσης του Αχιλλέα. </a:t>
            </a:r>
          </a:p>
          <a:p>
            <a:pPr marL="457063" indent="-457063">
              <a:lnSpc>
                <a:spcPct val="150000"/>
              </a:lnSpc>
              <a:buFont typeface="+mj-lt"/>
              <a:buAutoNum type="arabicPeriod"/>
            </a:pPr>
            <a:r>
              <a:rPr lang="el-GR" dirty="0">
                <a:latin typeface="Times New Roman" panose="02020603050405020304" pitchFamily="18" charset="0"/>
                <a:cs typeface="Times New Roman" panose="02020603050405020304" pitchFamily="18" charset="0"/>
              </a:rPr>
              <a:t>Εφόσον 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ξεκινούσαν με το σχέδιο του Δία για τον Τρωικό Πόλεμο δεν μπορεί να περιλάμβαναν ένα δεύτερο σχέδιό του.</a:t>
            </a:r>
          </a:p>
          <a:p>
            <a:pPr>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Αν, όμως, το δεύτερο σχέδιο είναι συνέχεια του πρώτου; </a:t>
            </a:r>
          </a:p>
        </p:txBody>
      </p:sp>
      <p:sp>
        <p:nvSpPr>
          <p:cNvPr id="4" name="Τίτλος 1">
            <a:extLst>
              <a:ext uri="{FF2B5EF4-FFF2-40B4-BE49-F238E27FC236}">
                <a16:creationId xmlns:a16="http://schemas.microsoft.com/office/drawing/2014/main" xmlns="" id="{76B07271-1AFA-4F9F-A08F-78403D0835DD}"/>
              </a:ext>
            </a:extLst>
          </p:cNvPr>
          <p:cNvSpPr>
            <a:spLocks noGrp="1"/>
          </p:cNvSpPr>
          <p:nvPr>
            <p:ph type="title"/>
          </p:nvPr>
        </p:nvSpPr>
        <p:spPr>
          <a:xfrm>
            <a:off x="1096994" y="287422"/>
            <a:ext cx="10055781" cy="1091339"/>
          </a:xfrm>
        </p:spPr>
        <p:txBody>
          <a:bodyPr>
            <a:normAutofit/>
          </a:bodyPr>
          <a:lstStyle/>
          <a:p>
            <a:pPr algn="ctr"/>
            <a:r>
              <a:rPr lang="el-GR" i="1" dirty="0">
                <a:solidFill>
                  <a:schemeClr val="bg2"/>
                </a:solidFill>
                <a:latin typeface="+mn-lt"/>
                <a:cs typeface="Times New Roman" panose="02020603050405020304" pitchFamily="18" charset="0"/>
              </a:rPr>
              <a:t>Άποψη </a:t>
            </a:r>
            <a:r>
              <a:rPr lang="en-US" i="1" dirty="0" err="1">
                <a:solidFill>
                  <a:schemeClr val="bg2"/>
                </a:solidFill>
                <a:latin typeface="+mn-lt"/>
                <a:cs typeface="Times New Roman" panose="02020603050405020304" pitchFamily="18" charset="0"/>
              </a:rPr>
              <a:t>Monro</a:t>
            </a:r>
            <a:endParaRPr lang="el-GR"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20902812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A89E198-E870-46DD-84C4-4D00DCCFB1F5}"/>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 Δίας στην αρχή των </a:t>
            </a:r>
            <a:r>
              <a:rPr lang="el-GR" i="1" dirty="0">
                <a:latin typeface="Times New Roman" panose="02020603050405020304" pitchFamily="18" charset="0"/>
                <a:cs typeface="Times New Roman" panose="02020603050405020304" pitchFamily="18" charset="0"/>
              </a:rPr>
              <a:t>Κυπρίων</a:t>
            </a:r>
            <a:r>
              <a:rPr lang="el-GR" dirty="0">
                <a:latin typeface="Times New Roman" panose="02020603050405020304" pitchFamily="18" charset="0"/>
                <a:cs typeface="Times New Roman" panose="02020603050405020304" pitchFamily="18" charset="0"/>
              </a:rPr>
              <a:t> επιθυμεί την καταστροφή Ελλήνων και Τρώων, μέσω του πολέμου, και το προοίμιο της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 αναφέρεται σε πολλούς θανάτους Ελλήνων.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Άρα </a:t>
            </a:r>
            <a:r>
              <a:rPr lang="el-GR" dirty="0">
                <a:latin typeface="Times New Roman" panose="02020603050405020304" pitchFamily="18" charset="0"/>
                <a:cs typeface="Times New Roman" panose="02020603050405020304" pitchFamily="18" charset="0"/>
                <a:sym typeface="Wingdings" panose="05000000000000000000" pitchFamily="2" charset="2"/>
              </a:rPr>
              <a:t> η απομάκρυνση του Αχιλλέα από τον Δία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sym typeface="Wingdings" panose="05000000000000000000" pitchFamily="2" charset="2"/>
              </a:rPr>
              <a:t>το δεύτερο, δηλαδή, σχέδιο του Δία) είναι υπαρκτή στα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a:t>
            </a:r>
            <a:endParaRPr lang="el-GR"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92B7E6B5-8735-4452-818C-BBB275FFC52C}"/>
              </a:ext>
            </a:extLst>
          </p:cNvPr>
          <p:cNvSpPr>
            <a:spLocks noGrp="1"/>
          </p:cNvSpPr>
          <p:nvPr>
            <p:ph type="title"/>
          </p:nvPr>
        </p:nvSpPr>
        <p:spPr>
          <a:xfrm>
            <a:off x="1096994" y="287422"/>
            <a:ext cx="10055781" cy="1091339"/>
          </a:xfrm>
        </p:spPr>
        <p:txBody>
          <a:bodyPr>
            <a:normAutofit/>
          </a:bodyPr>
          <a:lstStyle/>
          <a:p>
            <a:pPr algn="ctr"/>
            <a:r>
              <a:rPr lang="el-GR" dirty="0">
                <a:solidFill>
                  <a:schemeClr val="bg2"/>
                </a:solidFill>
                <a:latin typeface="+mn-lt"/>
                <a:cs typeface="Times New Roman" panose="02020603050405020304" pitchFamily="18" charset="0"/>
              </a:rPr>
              <a:t>Απομάκρυνση</a:t>
            </a:r>
            <a:r>
              <a:rPr lang="el-GR" i="1" dirty="0">
                <a:solidFill>
                  <a:schemeClr val="bg2"/>
                </a:solidFill>
                <a:latin typeface="+mn-lt"/>
                <a:cs typeface="Times New Roman" panose="02020603050405020304" pitchFamily="18" charset="0"/>
              </a:rPr>
              <a:t> </a:t>
            </a:r>
            <a:r>
              <a:rPr lang="el-GR" dirty="0">
                <a:solidFill>
                  <a:schemeClr val="bg2"/>
                </a:solidFill>
                <a:latin typeface="+mn-lt"/>
                <a:cs typeface="Times New Roman" panose="02020603050405020304" pitchFamily="18" charset="0"/>
              </a:rPr>
              <a:t>Αχιλλέα</a:t>
            </a:r>
            <a:r>
              <a:rPr lang="el-GR" i="1" dirty="0">
                <a:solidFill>
                  <a:schemeClr val="bg2"/>
                </a:solidFill>
                <a:latin typeface="+mn-lt"/>
                <a:cs typeface="Times New Roman" panose="02020603050405020304" pitchFamily="18" charset="0"/>
              </a:rPr>
              <a:t> - Κύπρια</a:t>
            </a:r>
            <a:endParaRPr lang="el-GR"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1705937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EB52118-9BB3-4177-A2A5-7549E724E6CC}"/>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Allen</a:t>
            </a:r>
            <a:r>
              <a:rPr lang="en-US" dirty="0">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διηγούνται μια παραλλαγή της οργής του Αχιλλέα, προ-ομηρικής καταγωγής.</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Η αιτία που αποσύρεται ο Αχιλλέας είναι ο θάνατος του Παλαμήδη.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μικρή περίληψη του </a:t>
            </a:r>
            <a:r>
              <a:rPr lang="el-GR" dirty="0" err="1">
                <a:latin typeface="Times New Roman" panose="02020603050405020304" pitchFamily="18" charset="0"/>
                <a:cs typeface="Times New Roman" panose="02020603050405020304" pitchFamily="18" charset="0"/>
              </a:rPr>
              <a:t>Πρόκλου</a:t>
            </a:r>
            <a:r>
              <a:rPr lang="el-GR" dirty="0">
                <a:latin typeface="Times New Roman" panose="02020603050405020304" pitchFamily="18" charset="0"/>
                <a:cs typeface="Times New Roman" panose="02020603050405020304" pitchFamily="18" charset="0"/>
              </a:rPr>
              <a:t> δεν δίνει πολλά στοιχεία για την απόρριψη της άποψης.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Burgess</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 θάνατος του Παλαμήδη έχει μικρή σημασία για την έρευνα του εξεταζόμενου θέματος.</a:t>
            </a:r>
          </a:p>
        </p:txBody>
      </p:sp>
      <p:sp>
        <p:nvSpPr>
          <p:cNvPr id="5" name="Τίτλος 1">
            <a:extLst>
              <a:ext uri="{FF2B5EF4-FFF2-40B4-BE49-F238E27FC236}">
                <a16:creationId xmlns:a16="http://schemas.microsoft.com/office/drawing/2014/main" xmlns="" id="{EE539477-3561-48C7-B5C8-2CAB97C5534D}"/>
              </a:ext>
            </a:extLst>
          </p:cNvPr>
          <p:cNvSpPr txBox="1">
            <a:spLocks/>
          </p:cNvSpPr>
          <p:nvPr/>
        </p:nvSpPr>
        <p:spPr>
          <a:xfrm>
            <a:off x="1096994" y="287422"/>
            <a:ext cx="10055781" cy="1091339"/>
          </a:xfrm>
          <a:prstGeom prst="rect">
            <a:avLst/>
          </a:prstGeom>
        </p:spPr>
        <p:txBody>
          <a:bodyPr vert="horz" lIns="91416" tIns="45708" rIns="91416" bIns="45708" rtlCol="0" anchor="b">
            <a:normAutofit fontScale="77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70000"/>
              </a:lnSpc>
            </a:pPr>
            <a:r>
              <a:rPr lang="el-GR" sz="4799" dirty="0">
                <a:solidFill>
                  <a:schemeClr val="bg2"/>
                </a:solidFill>
                <a:latin typeface="+mn-lt"/>
                <a:cs typeface="Times New Roman" panose="02020603050405020304" pitchFamily="18" charset="0"/>
              </a:rPr>
              <a:t>Απομάκρυνση Αχιλλέα – Θάνατος Παλαμήδη</a:t>
            </a:r>
            <a:endParaRPr lang="el-GR" sz="4799" b="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23740083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47422CE-EB24-4A52-9CF6-ED2074D26569}"/>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Kullmann</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προετοίμαζαν για την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και όχι για την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Το σχέδιο του Δία στα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για την απομάκρυνση του Αχιλλέα από τη συμμαχία ολοκληρώνεται στην </a:t>
            </a:r>
            <a:r>
              <a:rPr lang="el-GR" i="1" dirty="0" err="1">
                <a:latin typeface="Times New Roman" panose="02020603050405020304" pitchFamily="18" charset="0"/>
                <a:cs typeface="Times New Roman" panose="02020603050405020304" pitchFamily="18" charset="0"/>
              </a:rPr>
              <a:t>Αιθιοπίδα</a:t>
            </a:r>
            <a:r>
              <a:rPr lang="el-GR"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sym typeface="Wingdings" panose="05000000000000000000" pitchFamily="2" charset="2"/>
              </a:rPr>
              <a:t>ο Αχιλλέας απομακρύνεται από την Τροία για να εξαγνιστεί από μια δολοφονία</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και ο Αχιλλέας, κατά τον </a:t>
            </a:r>
            <a:r>
              <a:rPr lang="en-US" dirty="0" err="1">
                <a:latin typeface="Times New Roman" panose="02020603050405020304" pitchFamily="18" charset="0"/>
                <a:cs typeface="Times New Roman" panose="02020603050405020304" pitchFamily="18" charset="0"/>
                <a:sym typeface="Wingdings" panose="05000000000000000000" pitchFamily="2" charset="2"/>
              </a:rPr>
              <a:t>Kullmann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αποχωρεί από τη μάχη μετά από μία προφητεία από τη Θέτιδα.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Το δεύτερο σχέδιο του Δία στα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(σκοπός του  η βοήθεια στους Τρώες) δεν ανταποκρίνεται, επακριβώς, στο αίτημα της Θέτιδας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i="1"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(σκοπός  να τιμήσει η Θέτιδα τον γιο της)  </a:t>
            </a:r>
            <a:r>
              <a:rPr lang="el-GR"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άρα τα </a:t>
            </a:r>
            <a:r>
              <a:rPr lang="el-GR"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δεν προετοιμάζουν για την </a:t>
            </a:r>
            <a:r>
              <a:rPr lang="el-GR"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a:p>
            <a:pPr marL="0" indent="0" algn="just">
              <a:lnSpc>
                <a:spcPct val="150000"/>
              </a:lnSpc>
              <a:buNone/>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a:p>
            <a:pPr marL="457063" indent="-457063" algn="just">
              <a:lnSpc>
                <a:spcPct val="150000"/>
              </a:lnSpc>
              <a:buFont typeface="+mj-lt"/>
              <a:buAutoNum type="arabicPeriod"/>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353E6142-F03F-4446-961B-01CC94EEA7BA}"/>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l-GR" sz="4799" i="1" dirty="0">
                <a:solidFill>
                  <a:schemeClr val="bg2"/>
                </a:solidFill>
                <a:latin typeface="+mn-lt"/>
                <a:cs typeface="Times New Roman" panose="02020603050405020304" pitchFamily="18" charset="0"/>
              </a:rPr>
              <a:t>Κύπρια </a:t>
            </a:r>
            <a:r>
              <a:rPr lang="el-GR" sz="4799" dirty="0">
                <a:solidFill>
                  <a:schemeClr val="bg2"/>
                </a:solidFill>
                <a:latin typeface="+mn-lt"/>
                <a:cs typeface="Times New Roman" panose="02020603050405020304" pitchFamily="18" charset="0"/>
                <a:sym typeface="Wingdings" panose="05000000000000000000" pitchFamily="2" charset="2"/>
              </a:rPr>
              <a:t></a:t>
            </a:r>
            <a:r>
              <a:rPr lang="el-GR" sz="4799" i="1" dirty="0">
                <a:solidFill>
                  <a:schemeClr val="bg2"/>
                </a:solidFill>
                <a:latin typeface="+mn-lt"/>
                <a:cs typeface="Times New Roman" panose="02020603050405020304" pitchFamily="18" charset="0"/>
                <a:sym typeface="Wingdings" panose="05000000000000000000" pitchFamily="2" charset="2"/>
              </a:rPr>
              <a:t> </a:t>
            </a:r>
            <a:r>
              <a:rPr lang="el-GR" sz="4799" dirty="0">
                <a:solidFill>
                  <a:schemeClr val="bg2"/>
                </a:solidFill>
                <a:latin typeface="+mn-lt"/>
                <a:cs typeface="Times New Roman" panose="02020603050405020304" pitchFamily="18" charset="0"/>
                <a:sym typeface="Wingdings" panose="05000000000000000000" pitchFamily="2" charset="2"/>
              </a:rPr>
              <a:t>προετοιμασία</a:t>
            </a:r>
            <a:r>
              <a:rPr lang="el-GR" sz="4799" i="1" dirty="0">
                <a:solidFill>
                  <a:schemeClr val="bg2"/>
                </a:solidFill>
                <a:latin typeface="+mn-lt"/>
                <a:cs typeface="Times New Roman" panose="02020603050405020304" pitchFamily="18" charset="0"/>
                <a:sym typeface="Wingdings" panose="05000000000000000000" pitchFamily="2" charset="2"/>
              </a:rPr>
              <a:t> </a:t>
            </a:r>
            <a:r>
              <a:rPr lang="el-GR" sz="4799" i="1" dirty="0" err="1">
                <a:solidFill>
                  <a:schemeClr val="bg2"/>
                </a:solidFill>
                <a:latin typeface="+mn-lt"/>
                <a:cs typeface="Times New Roman" panose="02020603050405020304" pitchFamily="18" charset="0"/>
                <a:sym typeface="Wingdings" panose="05000000000000000000" pitchFamily="2" charset="2"/>
              </a:rPr>
              <a:t>Αιθιοπίδας</a:t>
            </a:r>
            <a:endParaRPr lang="el-GR" sz="4799"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16306779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3B67D44-D5E9-4800-9C8D-9A4708171C2C}"/>
              </a:ext>
            </a:extLst>
          </p:cNvPr>
          <p:cNvSpPr>
            <a:spLocks noGrp="1"/>
          </p:cNvSpPr>
          <p:nvPr>
            <p:ph idx="1"/>
          </p:nvPr>
        </p:nvSpPr>
        <p:spPr/>
        <p:txBody>
          <a:bodyPr>
            <a:normAutofit fontScale="85000" lnSpcReduction="20000"/>
          </a:bodyPr>
          <a:lstStyle/>
          <a:p>
            <a:pPr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Davies</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αναγνωρίζει αυτήν την απόκλιση, αλλά:</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αναθεώρησαν την ιστορία της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Αλλαγή στην περίληψη των </a:t>
            </a:r>
            <a:r>
              <a:rPr lang="el-GR" i="1" dirty="0">
                <a:latin typeface="Times New Roman" panose="02020603050405020304" pitchFamily="18" charset="0"/>
                <a:cs typeface="Times New Roman" panose="02020603050405020304" pitchFamily="18" charset="0"/>
              </a:rPr>
              <a:t>Κυπρίων</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ενώ, αρχικά, δεν περιλάμβανε τη διαμάχη Αχιλλέα και Αγαμέμνονα, αυτή εισήχθη αργότερα.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Burgess</a:t>
            </a:r>
            <a:r>
              <a:rPr lang="en-US" dirty="0">
                <a:latin typeface="Times New Roman" panose="02020603050405020304" pitchFamily="18" charset="0"/>
                <a:cs typeface="Times New Roman" panose="02020603050405020304" pitchFamily="18" charset="0"/>
                <a:sym typeface="Wingdings" panose="05000000000000000000" pitchFamily="2" charset="2"/>
              </a:rPr>
              <a:t>: </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Ελάχιστα τα στοιχεία για ανακριβή περίληψη του </a:t>
            </a:r>
            <a:r>
              <a:rPr lang="el-GR" b="1" dirty="0" err="1">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Πρόκλου</a:t>
            </a:r>
            <a:r>
              <a:rPr lang="el-GR" dirty="0">
                <a:latin typeface="Times New Roman" panose="02020603050405020304" pitchFamily="18" charset="0"/>
                <a:cs typeface="Times New Roman" panose="02020603050405020304" pitchFamily="18" charset="0"/>
                <a:sym typeface="Wingdings" panose="05000000000000000000" pitchFamily="2" charset="2"/>
              </a:rPr>
              <a:t> στα Κυκλικά ποιήματα.</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Η διαμάχη μεταξύ Αγαμέμνονα και Αχιλλέα αποτελούσε στοιχείο της παράδοσης  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αναφέρουν μια παραλλαγή αυτής της διαμάχη συγκριτικά με 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A257C4E2-A2E3-4ECF-91AB-7360EAB1188C}"/>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l-GR" sz="4799" i="1" dirty="0">
                <a:solidFill>
                  <a:schemeClr val="bg2"/>
                </a:solidFill>
                <a:latin typeface="+mn-lt"/>
                <a:cs typeface="Times New Roman" panose="02020603050405020304" pitchFamily="18" charset="0"/>
              </a:rPr>
              <a:t>Κύπρια </a:t>
            </a:r>
            <a:r>
              <a:rPr lang="el-GR" sz="4799" dirty="0">
                <a:solidFill>
                  <a:schemeClr val="bg2"/>
                </a:solidFill>
                <a:latin typeface="+mn-lt"/>
                <a:cs typeface="Times New Roman" panose="02020603050405020304" pitchFamily="18" charset="0"/>
              </a:rPr>
              <a:t>–</a:t>
            </a:r>
            <a:r>
              <a:rPr lang="el-GR" sz="4799" i="1" dirty="0">
                <a:solidFill>
                  <a:schemeClr val="bg2"/>
                </a:solidFill>
                <a:latin typeface="+mn-lt"/>
                <a:cs typeface="Times New Roman" panose="02020603050405020304" pitchFamily="18" charset="0"/>
              </a:rPr>
              <a:t> </a:t>
            </a:r>
            <a:r>
              <a:rPr lang="el-GR" sz="4799" i="1" dirty="0" err="1">
                <a:solidFill>
                  <a:schemeClr val="bg2"/>
                </a:solidFill>
                <a:latin typeface="+mn-lt"/>
                <a:cs typeface="Times New Roman" panose="02020603050405020304" pitchFamily="18" charset="0"/>
              </a:rPr>
              <a:t>Αιθιοπίδα</a:t>
            </a:r>
            <a:r>
              <a:rPr lang="el-GR" sz="4799" i="1" dirty="0">
                <a:solidFill>
                  <a:schemeClr val="bg2"/>
                </a:solidFill>
                <a:latin typeface="+mn-lt"/>
                <a:cs typeface="Times New Roman" panose="02020603050405020304" pitchFamily="18" charset="0"/>
              </a:rPr>
              <a:t> </a:t>
            </a:r>
            <a:r>
              <a:rPr lang="el-GR" sz="4799" dirty="0">
                <a:solidFill>
                  <a:schemeClr val="bg2"/>
                </a:solidFill>
                <a:latin typeface="+mn-lt"/>
                <a:cs typeface="Times New Roman" panose="02020603050405020304" pitchFamily="18" charset="0"/>
              </a:rPr>
              <a:t>–</a:t>
            </a:r>
            <a:r>
              <a:rPr lang="el-GR" sz="4799" i="1" dirty="0">
                <a:solidFill>
                  <a:schemeClr val="bg2"/>
                </a:solidFill>
                <a:latin typeface="+mn-lt"/>
                <a:cs typeface="Times New Roman" panose="02020603050405020304" pitchFamily="18" charset="0"/>
              </a:rPr>
              <a:t> </a:t>
            </a:r>
            <a:r>
              <a:rPr lang="el-GR" sz="4799" i="1" dirty="0" err="1">
                <a:solidFill>
                  <a:schemeClr val="bg2"/>
                </a:solidFill>
                <a:latin typeface="+mn-lt"/>
                <a:cs typeface="Times New Roman" panose="02020603050405020304" pitchFamily="18" charset="0"/>
              </a:rPr>
              <a:t>Ιλιάδα</a:t>
            </a:r>
            <a:r>
              <a:rPr lang="el-GR" sz="4799" i="1" dirty="0">
                <a:solidFill>
                  <a:schemeClr val="bg2"/>
                </a:solidFill>
                <a:latin typeface="+mn-lt"/>
                <a:cs typeface="Times New Roman" panose="02020603050405020304" pitchFamily="18" charset="0"/>
              </a:rPr>
              <a:t> </a:t>
            </a:r>
            <a:endParaRPr lang="el-GR" sz="4799"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29853821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21E30BA-065B-4EA3-8F3D-A8C9F7018826}"/>
              </a:ext>
            </a:extLst>
          </p:cNvPr>
          <p:cNvSpPr>
            <a:spLocks noGrp="1"/>
          </p:cNvSpPr>
          <p:nvPr>
            <p:ph type="title"/>
          </p:nvPr>
        </p:nvSpPr>
        <p:spPr/>
        <p:txBody>
          <a:bodyPr/>
          <a:lstStyle/>
          <a:p>
            <a:pPr algn="ctr"/>
            <a:r>
              <a:rPr lang="el-GR" i="1" dirty="0" err="1">
                <a:solidFill>
                  <a:schemeClr val="bg2"/>
                </a:solidFill>
              </a:rPr>
              <a:t>Ποτήριον</a:t>
            </a:r>
            <a:r>
              <a:rPr lang="el-GR" i="1" dirty="0">
                <a:solidFill>
                  <a:schemeClr val="bg2"/>
                </a:solidFill>
              </a:rPr>
              <a:t> του </a:t>
            </a:r>
            <a:r>
              <a:rPr lang="el-GR" i="1" dirty="0" err="1">
                <a:solidFill>
                  <a:schemeClr val="bg2"/>
                </a:solidFill>
              </a:rPr>
              <a:t>Νέστορος</a:t>
            </a:r>
            <a:endParaRPr lang="en-GB" i="1" dirty="0">
              <a:solidFill>
                <a:schemeClr val="bg2"/>
              </a:solidFill>
            </a:endParaRPr>
          </a:p>
        </p:txBody>
      </p:sp>
      <p:sp>
        <p:nvSpPr>
          <p:cNvPr id="3" name="Θέση περιεχομένου 2">
            <a:extLst>
              <a:ext uri="{FF2B5EF4-FFF2-40B4-BE49-F238E27FC236}">
                <a16:creationId xmlns:a16="http://schemas.microsoft.com/office/drawing/2014/main" xmlns="" id="{D1FB9EA5-82A1-4A63-8C91-18ADBDFD02CD}"/>
              </a:ext>
            </a:extLst>
          </p:cNvPr>
          <p:cNvSpPr>
            <a:spLocks noGrp="1"/>
          </p:cNvSpPr>
          <p:nvPr>
            <p:ph idx="1"/>
          </p:nvPr>
        </p:nvSpPr>
        <p:spPr/>
        <p:txBody>
          <a:bodyPr/>
          <a:lstStyle/>
          <a:p>
            <a:pPr algn="just">
              <a:lnSpc>
                <a:spcPct val="150000"/>
              </a:lnSpc>
            </a:pPr>
            <a:r>
              <a:rPr lang="el-GR" dirty="0"/>
              <a:t>Τα παραπάνω στοιχεία οδηγούν σε 2 αποτελέσματα:</a:t>
            </a:r>
          </a:p>
          <a:p>
            <a:pPr marL="457200" indent="-457200" algn="just">
              <a:lnSpc>
                <a:spcPct val="150000"/>
              </a:lnSpc>
              <a:buFont typeface="+mj-lt"/>
              <a:buAutoNum type="arabicPeriod"/>
            </a:pPr>
            <a:r>
              <a:rPr lang="el-GR" dirty="0"/>
              <a:t>Έλλειψη πρώιμης ομηρικής επιρροής</a:t>
            </a:r>
            <a:r>
              <a:rPr lang="en-US" dirty="0"/>
              <a:t>.</a:t>
            </a:r>
            <a:endParaRPr lang="el-GR" dirty="0"/>
          </a:p>
          <a:p>
            <a:pPr marL="457200" indent="-457200" algn="just">
              <a:lnSpc>
                <a:spcPct val="150000"/>
              </a:lnSpc>
              <a:buFont typeface="+mj-lt"/>
              <a:buAutoNum type="arabicPeriod"/>
            </a:pPr>
            <a:r>
              <a:rPr lang="el-GR" dirty="0"/>
              <a:t>Οι πρώιμοι Έλληνες καλλιτέχνες </a:t>
            </a:r>
            <a:r>
              <a:rPr lang="el-GR" dirty="0">
                <a:sym typeface="Wingdings" panose="05000000000000000000" pitchFamily="2" charset="2"/>
              </a:rPr>
              <a:t> δεν ενδιαφέρονται για τα ομηρικά ποιήματα. </a:t>
            </a:r>
            <a:endParaRPr lang="en-GB" dirty="0"/>
          </a:p>
        </p:txBody>
      </p:sp>
    </p:spTree>
    <p:extLst>
      <p:ext uri="{BB962C8B-B14F-4D97-AF65-F5344CB8AC3E}">
        <p14:creationId xmlns:p14="http://schemas.microsoft.com/office/powerpoint/2010/main" val="390751635"/>
      </p:ext>
    </p:extLst>
  </p:cSld>
  <p:clrMapOvr>
    <a:masterClrMapping/>
  </p:clrMapOvr>
  <p:transition spd="slow">
    <p:cove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95DA9DD-F0A0-4BD8-B7EB-34C3A1211F1C}"/>
              </a:ext>
            </a:extLst>
          </p:cNvPr>
          <p:cNvSpPr>
            <a:spLocks noGrp="1"/>
          </p:cNvSpPr>
          <p:nvPr>
            <p:ph idx="1"/>
          </p:nvPr>
        </p:nvSpPr>
        <p:spPr/>
        <p:txBody>
          <a:bodyPr>
            <a:normAutofit fontScale="85000" lnSpcReduction="2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περίληψη των </a:t>
            </a:r>
            <a:r>
              <a:rPr lang="el-GR" i="1" dirty="0">
                <a:latin typeface="Times New Roman" panose="02020603050405020304" pitchFamily="18" charset="0"/>
                <a:cs typeface="Times New Roman" panose="02020603050405020304" pitchFamily="18" charset="0"/>
              </a:rPr>
              <a:t>Κυπρίων</a:t>
            </a:r>
            <a:r>
              <a:rPr lang="el-GR" dirty="0">
                <a:latin typeface="Times New Roman" panose="02020603050405020304" pitchFamily="18" charset="0"/>
                <a:cs typeface="Times New Roman" panose="02020603050405020304" pitchFamily="18" charset="0"/>
              </a:rPr>
              <a:t> δεν τελειώνει με τη σύλληψη της Βρισηίδας και της Χρυσηίδας, αλλά συνεχίζεται με τον θάνατο του Παλαμήδη και έναν κατάλογο Τρωικών συμμάχων.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Burgess</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Ο κατάλογος των Τρωικών συμμάχων στο τέλος των </a:t>
            </a:r>
            <a:r>
              <a:rPr lang="el-GR" i="1" dirty="0">
                <a:latin typeface="Times New Roman" panose="02020603050405020304" pitchFamily="18" charset="0"/>
                <a:cs typeface="Times New Roman" panose="02020603050405020304" pitchFamily="18" charset="0"/>
              </a:rPr>
              <a:t>Κυπρίων</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δεν στόχευαν σε εισαγωγή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Kullmann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ο κατάλογος των Τρωικών συμμάχων αποτελεί μια αναφορά στην </a:t>
            </a:r>
            <a:r>
              <a:rPr lang="el-GR" dirty="0" err="1">
                <a:latin typeface="Times New Roman" panose="02020603050405020304" pitchFamily="18" charset="0"/>
                <a:cs typeface="Times New Roman" panose="02020603050405020304" pitchFamily="18" charset="0"/>
                <a:sym typeface="Wingdings" panose="05000000000000000000" pitchFamily="2" charset="2"/>
              </a:rPr>
              <a:t>Πενθεσίλεια</a:t>
            </a:r>
            <a:r>
              <a:rPr lang="el-GR" dirty="0">
                <a:latin typeface="Times New Roman" panose="02020603050405020304" pitchFamily="18" charset="0"/>
                <a:cs typeface="Times New Roman" panose="02020603050405020304" pitchFamily="18" charset="0"/>
                <a:sym typeface="Wingdings" panose="05000000000000000000" pitchFamily="2" charset="2"/>
              </a:rPr>
              <a:t>, τον </a:t>
            </a:r>
            <a:r>
              <a:rPr lang="el-GR" dirty="0" err="1">
                <a:latin typeface="Times New Roman" panose="02020603050405020304" pitchFamily="18" charset="0"/>
                <a:cs typeface="Times New Roman" panose="02020603050405020304" pitchFamily="18" charset="0"/>
                <a:sym typeface="Wingdings" panose="05000000000000000000" pitchFamily="2" charset="2"/>
              </a:rPr>
              <a:t>Μέμνονα</a:t>
            </a:r>
            <a:r>
              <a:rPr lang="el-GR" dirty="0">
                <a:latin typeface="Times New Roman" panose="02020603050405020304" pitchFamily="18" charset="0"/>
                <a:cs typeface="Times New Roman" panose="02020603050405020304" pitchFamily="18" charset="0"/>
                <a:sym typeface="Wingdings" panose="05000000000000000000" pitchFamily="2" charset="2"/>
              </a:rPr>
              <a:t> και τον </a:t>
            </a:r>
            <a:r>
              <a:rPr lang="el-GR" dirty="0" err="1">
                <a:latin typeface="Times New Roman" panose="02020603050405020304" pitchFamily="18" charset="0"/>
                <a:cs typeface="Times New Roman" panose="02020603050405020304" pitchFamily="18" charset="0"/>
                <a:sym typeface="Wingdings" panose="05000000000000000000" pitchFamily="2" charset="2"/>
              </a:rPr>
              <a:t>Ευρύπυλο</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Εάν ο </a:t>
            </a:r>
            <a:r>
              <a:rPr lang="el-GR"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Απολλόδωρος</a:t>
            </a:r>
            <a:r>
              <a:rPr lang="el-GR" dirty="0">
                <a:latin typeface="Times New Roman" panose="02020603050405020304" pitchFamily="18" charset="0"/>
                <a:cs typeface="Times New Roman" panose="02020603050405020304" pitchFamily="18" charset="0"/>
                <a:sym typeface="Wingdings" panose="05000000000000000000" pitchFamily="2" charset="2"/>
              </a:rPr>
              <a:t> ακολουθεί 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όσον αφορά στο περιεχόμενο του καταλόγου των πλοίων,  τότε, οι σύμμαχοι προέρχονται από τις γειτονικές πόλεις.</a:t>
            </a:r>
            <a:endParaRPr lang="en-US"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Τίτλος 1">
            <a:extLst>
              <a:ext uri="{FF2B5EF4-FFF2-40B4-BE49-F238E27FC236}">
                <a16:creationId xmlns:a16="http://schemas.microsoft.com/office/drawing/2014/main" xmlns="" id="{362E0095-4E10-452F-87AB-201DEE60B652}"/>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l-GR" sz="4799" dirty="0">
                <a:solidFill>
                  <a:schemeClr val="bg2"/>
                </a:solidFill>
                <a:latin typeface="+mn-lt"/>
                <a:cs typeface="Times New Roman" panose="02020603050405020304" pitchFamily="18" charset="0"/>
              </a:rPr>
              <a:t>Κατάλογος Τρωικών Συμμάχων</a:t>
            </a:r>
            <a:endParaRPr lang="el-GR" sz="4799"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23747477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56A6C81-E4F3-4683-8718-D9E46FE80056}"/>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Huxley</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Δικαιολογεί την τοποθέτηση του καταλόγου στο συγκεκριμένο σημείο:</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Οι κάτοικοι των λεηλατημένων γειτονικών πόλεων θα έφευγαν στην Τροία.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Ολόκληρη η Μικρά Ασία θα ξεσηκώνονταν τώρα για να υπερασπιστούν την Τροία.</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Έτσι, 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έχουν τοποθετήσει τον κατάλογο των Τρωικών συμμάχων σε ένα λογικό σημείο της εκτυλισσόμενης ιστορίας.</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Δεν μπορεί να ειπωθεί το ίδιο και για την </a:t>
            </a:r>
            <a:r>
              <a:rPr lang="el-GR" i="1" dirty="0" err="1">
                <a:latin typeface="Times New Roman" panose="02020603050405020304" pitchFamily="18" charset="0"/>
                <a:cs typeface="Times New Roman" panose="02020603050405020304" pitchFamily="18" charset="0"/>
              </a:rPr>
              <a:t>Ιλιάδα</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άρα, η προ-ομηρική παράδοση και όχι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είναι η πηγή του καταλόγου στα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marL="457063" indent="-457063" algn="just">
              <a:lnSpc>
                <a:spcPct val="150000"/>
              </a:lnSpc>
              <a:buFont typeface="+mj-lt"/>
              <a:buAutoNum type="arabicPeriod"/>
            </a:pPr>
            <a:endParaRPr lang="el-GR" dirty="0">
              <a:solidFill>
                <a:schemeClr val="accent5">
                  <a:lumMod val="50000"/>
                </a:schemeClr>
              </a:solidFill>
            </a:endParaRPr>
          </a:p>
          <a:p>
            <a:endParaRPr lang="el-GR" dirty="0"/>
          </a:p>
        </p:txBody>
      </p:sp>
      <p:sp>
        <p:nvSpPr>
          <p:cNvPr id="4" name="Τίτλος 1">
            <a:extLst>
              <a:ext uri="{FF2B5EF4-FFF2-40B4-BE49-F238E27FC236}">
                <a16:creationId xmlns:a16="http://schemas.microsoft.com/office/drawing/2014/main" xmlns="" id="{171FB2FA-6621-428C-BBFD-58CD0D0E4077}"/>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l-GR" sz="4799" dirty="0">
                <a:solidFill>
                  <a:schemeClr val="bg2"/>
                </a:solidFill>
                <a:latin typeface="+mn-lt"/>
                <a:cs typeface="Times New Roman" panose="02020603050405020304" pitchFamily="18" charset="0"/>
              </a:rPr>
              <a:t>Κατάλογος συμμάχων</a:t>
            </a:r>
            <a:endParaRPr lang="el-GR" sz="4799"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38032832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DC1CD7D-3055-437E-91D2-02FA6685BBCA}"/>
              </a:ext>
            </a:extLst>
          </p:cNvPr>
          <p:cNvSpPr>
            <a:spLocks noGrp="1"/>
          </p:cNvSpPr>
          <p:nvPr>
            <p:ph idx="1"/>
          </p:nvPr>
        </p:nvSpPr>
        <p:spPr/>
        <p:txBody>
          <a:bodyPr>
            <a:normAutofit fontScale="925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b="1" dirty="0">
                <a:solidFill>
                  <a:schemeClr val="accent3">
                    <a:lumMod val="75000"/>
                  </a:schemeClr>
                </a:solidFill>
                <a:latin typeface="Times New Roman" panose="02020603050405020304" pitchFamily="18" charset="0"/>
                <a:cs typeface="Times New Roman" panose="02020603050405020304" pitchFamily="18" charset="0"/>
              </a:rPr>
              <a:t>Απολλόδωρος</a:t>
            </a:r>
            <a:r>
              <a:rPr lang="el-GR" dirty="0">
                <a:latin typeface="Times New Roman" panose="02020603050405020304" pitchFamily="18" charset="0"/>
                <a:cs typeface="Times New Roman" panose="02020603050405020304" pitchFamily="18" charset="0"/>
              </a:rPr>
              <a:t>: εάν έχει βασίσει την εκδοχή του στα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τότε οι εκδοχές των </a:t>
            </a:r>
            <a:r>
              <a:rPr lang="el-GR" i="1" dirty="0">
                <a:latin typeface="Times New Roman" panose="02020603050405020304" pitchFamily="18" charset="0"/>
                <a:cs typeface="Times New Roman" panose="02020603050405020304" pitchFamily="18" charset="0"/>
              </a:rPr>
              <a:t>Κυπρίων</a:t>
            </a:r>
            <a:r>
              <a:rPr lang="el-GR" dirty="0">
                <a:latin typeface="Times New Roman" panose="02020603050405020304" pitchFamily="18" charset="0"/>
                <a:cs typeface="Times New Roman" panose="02020603050405020304" pitchFamily="18" charset="0"/>
              </a:rPr>
              <a:t> και της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 είναι αρκετά κοντά </a:t>
            </a:r>
            <a:r>
              <a:rPr lang="el-GR" dirty="0">
                <a:latin typeface="Times New Roman" panose="02020603050405020304" pitchFamily="18" charset="0"/>
                <a:cs typeface="Times New Roman" panose="02020603050405020304" pitchFamily="18" charset="0"/>
                <a:sym typeface="Wingdings" panose="05000000000000000000" pitchFamily="2" charset="2"/>
              </a:rPr>
              <a:t> αυτό δεν συνεπάγεται ότι 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αντέγραψαν 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Αν υποτεθεί ότι και τα 2 έργα ακολουθούν μια σταθερή παράδοση, τότε επιλύεται το πρόβλημα της ομοιότητας.</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Ο κατάλογος των συμμάχων λείπει από περίληψη των </a:t>
            </a:r>
            <a:r>
              <a:rPr lang="el-GR" i="1" dirty="0">
                <a:latin typeface="Times New Roman" panose="02020603050405020304" pitchFamily="18" charset="0"/>
                <a:cs typeface="Times New Roman" panose="02020603050405020304" pitchFamily="18" charset="0"/>
                <a:sym typeface="Wingdings" panose="05000000000000000000" pitchFamily="2" charset="2"/>
              </a:rPr>
              <a:t>Κυπρίων</a:t>
            </a:r>
            <a:r>
              <a:rPr lang="el-GR" dirty="0">
                <a:latin typeface="Times New Roman" panose="02020603050405020304" pitchFamily="18" charset="0"/>
                <a:cs typeface="Times New Roman" panose="02020603050405020304" pitchFamily="18" charset="0"/>
                <a:sym typeface="Wingdings" panose="05000000000000000000" pitchFamily="2" charset="2"/>
              </a:rPr>
              <a:t> σε χειρόγραφο της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Ιλιάδας</a:t>
            </a:r>
            <a:r>
              <a:rPr lang="el-GR" dirty="0">
                <a:latin typeface="Times New Roman" panose="02020603050405020304" pitchFamily="18" charset="0"/>
                <a:cs typeface="Times New Roman" panose="02020603050405020304" pitchFamily="18" charset="0"/>
                <a:sym typeface="Wingdings" panose="05000000000000000000" pitchFamily="2" charset="2"/>
              </a:rPr>
              <a:t>  ίσως η αντιγραφή του καταλόγου έγινε στο 2</a:t>
            </a:r>
            <a:r>
              <a:rPr lang="el-GR" baseline="30000" dirty="0">
                <a:latin typeface="Times New Roman" panose="02020603050405020304" pitchFamily="18" charset="0"/>
                <a:cs typeface="Times New Roman" panose="02020603050405020304" pitchFamily="18" charset="0"/>
                <a:sym typeface="Wingdings" panose="05000000000000000000" pitchFamily="2" charset="2"/>
              </a:rPr>
              <a:t>ο</a:t>
            </a:r>
            <a:r>
              <a:rPr lang="el-GR" dirty="0">
                <a:latin typeface="Times New Roman" panose="02020603050405020304" pitchFamily="18" charset="0"/>
                <a:cs typeface="Times New Roman" panose="02020603050405020304" pitchFamily="18" charset="0"/>
                <a:sym typeface="Wingdings" panose="05000000000000000000" pitchFamily="2" charset="2"/>
              </a:rPr>
              <a:t> βιβλίο της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Ιλιάδας</a:t>
            </a:r>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marL="0" indent="0" algn="just">
              <a:lnSpc>
                <a:spcPct val="150000"/>
              </a:lnSpc>
              <a:buNone/>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2617EB94-E17E-4219-932A-AA855389B05E}"/>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l-GR" sz="4799" dirty="0">
                <a:solidFill>
                  <a:schemeClr val="bg2"/>
                </a:solidFill>
                <a:latin typeface="+mn-lt"/>
                <a:cs typeface="Times New Roman" panose="02020603050405020304" pitchFamily="18" charset="0"/>
              </a:rPr>
              <a:t>Κατάλογος συμμάχων</a:t>
            </a:r>
            <a:endParaRPr lang="el-GR" sz="4799"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29528053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85F06FF-3230-456A-A577-FD4C9F9F7932}"/>
              </a:ext>
            </a:extLst>
          </p:cNvPr>
          <p:cNvSpPr>
            <a:spLocks noGrp="1"/>
          </p:cNvSpPr>
          <p:nvPr>
            <p:ph idx="1"/>
          </p:nvPr>
        </p:nvSpPr>
        <p:spPr/>
        <p:txBody>
          <a:bodyPr>
            <a:normAutofit lnSpcReduction="10000"/>
          </a:bodyPr>
          <a:lstStyle/>
          <a:p>
            <a:pPr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West</a:t>
            </a:r>
            <a:r>
              <a:rPr lang="en-US" dirty="0">
                <a:latin typeface="Times New Roman" panose="02020603050405020304" pitchFamily="18" charset="0"/>
                <a:cs typeface="Times New Roman" panose="02020603050405020304" pitchFamily="18" charset="0"/>
                <a:sym typeface="Wingdings" panose="05000000000000000000" pitchFamily="2" charset="2"/>
              </a:rPr>
              <a:t>: </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Συμφωνεί με την πιθανότητα της αντιγραφής,</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Οι κατάλογοι θα ήταν παρόμοιοι </a:t>
            </a:r>
            <a:r>
              <a:rPr lang="el-GR" dirty="0">
                <a:latin typeface="Times New Roman" panose="02020603050405020304" pitchFamily="18" charset="0"/>
                <a:cs typeface="Times New Roman" panose="02020603050405020304" pitchFamily="18" charset="0"/>
                <a:sym typeface="Wingdings" panose="05000000000000000000" pitchFamily="2" charset="2"/>
              </a:rPr>
              <a:t> δεν θα ήταν ανεκτό στον επικό Κύκλο να εμφανιστεί παρόμοιος κατάλογος, τόσο στα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όσο και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άποψη για τη μη ανοχή παρόμοιου καταλόγου ισχύει τις περισσότερες φορές, αλλά όχι πάντοτε. </a:t>
            </a:r>
          </a:p>
        </p:txBody>
      </p:sp>
      <p:sp>
        <p:nvSpPr>
          <p:cNvPr id="4" name="Τίτλος 1">
            <a:extLst>
              <a:ext uri="{FF2B5EF4-FFF2-40B4-BE49-F238E27FC236}">
                <a16:creationId xmlns:a16="http://schemas.microsoft.com/office/drawing/2014/main" xmlns="" id="{3CA1C539-B8DC-438F-80AD-BF67C29BECE4}"/>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l-GR" sz="4799" dirty="0">
                <a:solidFill>
                  <a:schemeClr val="bg2"/>
                </a:solidFill>
                <a:latin typeface="+mn-lt"/>
                <a:cs typeface="Times New Roman" panose="02020603050405020304" pitchFamily="18" charset="0"/>
              </a:rPr>
              <a:t>Κατάλογος συμμάχων</a:t>
            </a:r>
            <a:endParaRPr lang="el-GR" sz="4799"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4906548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9AE82B8-BFA9-491A-832F-9AB2A0D8EECF}"/>
              </a:ext>
            </a:extLst>
          </p:cNvPr>
          <p:cNvSpPr>
            <a:spLocks noGrp="1"/>
          </p:cNvSpPr>
          <p:nvPr>
            <p:ph idx="1"/>
          </p:nvPr>
        </p:nvSpPr>
        <p:spPr/>
        <p:txBody>
          <a:bodyPr>
            <a:normAutofit fontScale="925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Επειδή ο κατάλογος υπήρχε μέσα στο τελευταίο βιβλίο των </a:t>
            </a:r>
            <a:r>
              <a:rPr lang="el-GR" i="1" dirty="0">
                <a:latin typeface="Times New Roman" panose="02020603050405020304" pitchFamily="18" charset="0"/>
                <a:cs typeface="Times New Roman" panose="02020603050405020304" pitchFamily="18" charset="0"/>
                <a:sym typeface="Wingdings" panose="05000000000000000000" pitchFamily="2" charset="2"/>
              </a:rPr>
              <a:t>Κυπρίων</a:t>
            </a:r>
            <a:r>
              <a:rPr lang="el-GR" dirty="0">
                <a:latin typeface="Times New Roman" panose="02020603050405020304" pitchFamily="18" charset="0"/>
                <a:cs typeface="Times New Roman" panose="02020603050405020304" pitchFamily="18" charset="0"/>
                <a:sym typeface="Wingdings" panose="05000000000000000000" pitchFamily="2" charset="2"/>
              </a:rPr>
              <a:t> που συμπεριλήφθηκε στον Κύκλο, οι συντάκτες του Κύκλου μπορούσαν να επιτρέψουν τον κατάλογο των Τρωικών συμμάχων μέσα στα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Μερικά βιβλία από την αρχή και το τέλος των προηγούμενων μορφών κυκλικών ποιημάτων ίσως είχαν αποκλειστεί, όταν κατασκευάστηκε ο επικός Κύκλος. Όσα δεν αποκλείστηκαν διατηρήθηκαν πλήρως στη μορφή τους, αλλά δεν υπήρχε ομαλή σύνδεση με τα υπόλοιπα ποιήματα του Επικού Κύκλου.</a:t>
            </a:r>
          </a:p>
          <a:p>
            <a:endParaRPr lang="el-GR" dirty="0"/>
          </a:p>
        </p:txBody>
      </p:sp>
      <p:sp>
        <p:nvSpPr>
          <p:cNvPr id="4" name="Τίτλος 1">
            <a:extLst>
              <a:ext uri="{FF2B5EF4-FFF2-40B4-BE49-F238E27FC236}">
                <a16:creationId xmlns:a16="http://schemas.microsoft.com/office/drawing/2014/main" xmlns="" id="{78D5479E-4BD9-41CD-B80A-CDAEBFBAF983}"/>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l-GR" sz="4799" dirty="0">
                <a:solidFill>
                  <a:schemeClr val="bg2"/>
                </a:solidFill>
                <a:latin typeface="+mn-lt"/>
                <a:cs typeface="Times New Roman" panose="02020603050405020304" pitchFamily="18" charset="0"/>
              </a:rPr>
              <a:t>Κατάλογος συμμάχων</a:t>
            </a:r>
            <a:endParaRPr lang="el-GR" sz="4799"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12018056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C5267A3-24C6-4FB7-9C42-970A99B619C5}"/>
              </a:ext>
            </a:extLst>
          </p:cNvPr>
          <p:cNvSpPr>
            <a:spLocks noGrp="1"/>
          </p:cNvSpPr>
          <p:nvPr>
            <p:ph idx="1"/>
          </p:nvPr>
        </p:nvSpPr>
        <p:spPr/>
        <p:txBody>
          <a:bodyPr>
            <a:normAutofit fontScale="92500" lnSpcReduction="10000"/>
          </a:bodyPr>
          <a:lstStyle/>
          <a:p>
            <a:pPr algn="just">
              <a:lnSpc>
                <a:spcPct val="150000"/>
              </a:lnSpc>
            </a:pPr>
            <a:r>
              <a:rPr lang="en-US" b="1"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Davies</a:t>
            </a:r>
            <a:r>
              <a:rPr lang="en-US" dirty="0">
                <a:latin typeface="Times New Roman" panose="02020603050405020304" pitchFamily="18" charset="0"/>
                <a:cs typeface="Times New Roman" panose="02020603050405020304" pitchFamily="18" charset="0"/>
              </a:rPr>
              <a:t>: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Πιστεύει ότι η άποψη της αλληλοεπικάλυψης και της μη ανοχής παρόμοιου καταλόγου αποτελεί απλή εικασία.</a:t>
            </a:r>
          </a:p>
          <a:p>
            <a:pPr marL="457063" indent="-457063" algn="just">
              <a:lnSpc>
                <a:spcPct val="150000"/>
              </a:lnSpc>
              <a:buFont typeface="+mj-lt"/>
              <a:buAutoNum type="arabicPeriod"/>
            </a:pP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δεν είχε, αρχικά, τον κατάλογο των Τρωικών Συμμάχων.</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Ο κατάλογος είναι λογικό να ανήκει στα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sym typeface="Wingdings" panose="05000000000000000000" pitchFamily="2" charset="2"/>
              </a:rPr>
              <a:t>Αν τα </a:t>
            </a:r>
            <a:r>
              <a:rPr lang="el-GR"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dirty="0">
                <a:latin typeface="Times New Roman" panose="02020603050405020304" pitchFamily="18" charset="0"/>
                <a:cs typeface="Times New Roman" panose="02020603050405020304" pitchFamily="18" charset="0"/>
                <a:sym typeface="Wingdings" panose="05000000000000000000" pitchFamily="2" charset="2"/>
              </a:rPr>
              <a:t> δεν είχαν σκοπό να εισαγάγουν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 δεν αποτελεί έκπληξη η ύπαρξη του παρόμοιου καταλόγου των Τρώων.</a:t>
            </a:r>
            <a:endParaRPr lang="en-US"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261B1145-4D83-484E-A13B-4D5270E89E4C}"/>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l-GR" sz="4799" dirty="0">
                <a:solidFill>
                  <a:schemeClr val="bg2"/>
                </a:solidFill>
                <a:latin typeface="+mn-lt"/>
                <a:cs typeface="Times New Roman" panose="02020603050405020304" pitchFamily="18" charset="0"/>
              </a:rPr>
              <a:t>Κατάλογος συμμάχων</a:t>
            </a:r>
            <a:endParaRPr lang="el-GR" sz="4799"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39920048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3AC0300-033E-4164-92C5-474F07E977BF}"/>
              </a:ext>
            </a:extLst>
          </p:cNvPr>
          <p:cNvSpPr>
            <a:spLocks noGrp="1"/>
          </p:cNvSpPr>
          <p:nvPr>
            <p:ph idx="1"/>
          </p:nvPr>
        </p:nvSpPr>
        <p:spPr/>
        <p:txBody>
          <a:bodyPr>
            <a:normAutofit/>
          </a:bodyPr>
          <a:lstStyle/>
          <a:p>
            <a:pPr algn="just">
              <a:lnSpc>
                <a:spcPct val="150000"/>
              </a:lnSpc>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Συνάγεται ότι η παλαιότερη μορφή των </a:t>
            </a:r>
            <a:r>
              <a:rPr lang="el-GR" sz="1800" i="1" dirty="0">
                <a:latin typeface="Times New Roman" panose="02020603050405020304" pitchFamily="18" charset="0"/>
                <a:cs typeface="Times New Roman" panose="02020603050405020304" pitchFamily="18" charset="0"/>
              </a:rPr>
              <a:t>Κυπρίων</a:t>
            </a:r>
            <a:r>
              <a:rPr lang="el-GR" sz="1800" dirty="0">
                <a:latin typeface="Times New Roman" panose="02020603050405020304" pitchFamily="18" charset="0"/>
                <a:cs typeface="Times New Roman" panose="02020603050405020304" pitchFamily="18" charset="0"/>
              </a:rPr>
              <a:t> δεν τελείωσε με έναν κατάλογο των Τρωικών συμμάχων, όπως λέει η περίληψη του </a:t>
            </a:r>
            <a:r>
              <a:rPr lang="el-GR" sz="1800" dirty="0" err="1">
                <a:latin typeface="Times New Roman" panose="02020603050405020304" pitchFamily="18" charset="0"/>
                <a:cs typeface="Times New Roman" panose="02020603050405020304" pitchFamily="18" charset="0"/>
              </a:rPr>
              <a:t>Πρόκλου</a:t>
            </a:r>
            <a:r>
              <a:rPr lang="el-GR" sz="1800" dirty="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Ø"/>
            </a:pPr>
            <a:r>
              <a:rPr lang="el-GR" sz="1800" dirty="0">
                <a:latin typeface="Times New Roman" panose="02020603050405020304" pitchFamily="18" charset="0"/>
                <a:cs typeface="Times New Roman" panose="02020603050405020304" pitchFamily="18" charset="0"/>
              </a:rPr>
              <a:t> Αποδεικτικά στοιχεία ότι τα </a:t>
            </a:r>
            <a:r>
              <a:rPr lang="el-GR" sz="1800" i="1" dirty="0">
                <a:latin typeface="Times New Roman" panose="02020603050405020304" pitchFamily="18" charset="0"/>
                <a:cs typeface="Times New Roman" panose="02020603050405020304" pitchFamily="18" charset="0"/>
              </a:rPr>
              <a:t>Κύπρια</a:t>
            </a:r>
            <a:r>
              <a:rPr lang="el-GR" sz="1800" dirty="0">
                <a:latin typeface="Times New Roman" panose="02020603050405020304" pitchFamily="18" charset="0"/>
                <a:cs typeface="Times New Roman" panose="02020603050405020304" pitchFamily="18" charset="0"/>
              </a:rPr>
              <a:t> συνέχισαν και μετά τον κατάλογο </a:t>
            </a:r>
            <a:r>
              <a:rPr lang="el-GR" sz="1800" dirty="0">
                <a:latin typeface="Times New Roman" panose="02020603050405020304" pitchFamily="18" charset="0"/>
                <a:cs typeface="Times New Roman" panose="02020603050405020304" pitchFamily="18" charset="0"/>
                <a:sym typeface="Wingdings" panose="05000000000000000000" pitchFamily="2" charset="2"/>
              </a:rPr>
              <a:t> 2 μαρτυρίες για τα </a:t>
            </a:r>
            <a:r>
              <a:rPr lang="el-GR" sz="1800"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sz="1800" dirty="0">
                <a:latin typeface="Times New Roman" panose="02020603050405020304" pitchFamily="18" charset="0"/>
                <a:cs typeface="Times New Roman" panose="02020603050405020304" pitchFamily="18" charset="0"/>
                <a:sym typeface="Wingdings" panose="05000000000000000000" pitchFamily="2" charset="2"/>
              </a:rPr>
              <a:t> αναφέρουν γεγονότα που αφορούσαν τη λεηλασία της Τροίας: </a:t>
            </a:r>
          </a:p>
          <a:p>
            <a:pPr marL="457063" indent="-457063" algn="just">
              <a:lnSpc>
                <a:spcPct val="150000"/>
              </a:lnSpc>
              <a:buFont typeface="+mj-lt"/>
              <a:buAutoNum type="arabicPeriod"/>
            </a:pPr>
            <a:r>
              <a:rPr lang="el-GR" sz="1800" dirty="0">
                <a:latin typeface="Times New Roman" panose="02020603050405020304" pitchFamily="18" charset="0"/>
                <a:cs typeface="Times New Roman" panose="02020603050405020304" pitchFamily="18" charset="0"/>
                <a:sym typeface="Wingdings" panose="05000000000000000000" pitchFamily="2" charset="2"/>
              </a:rPr>
              <a:t>Στίχος που αποδίδεται στον </a:t>
            </a:r>
            <a:r>
              <a:rPr lang="el-GR" sz="1800" dirty="0" err="1">
                <a:latin typeface="Times New Roman" panose="02020603050405020304" pitchFamily="18" charset="0"/>
                <a:cs typeface="Times New Roman" panose="02020603050405020304" pitchFamily="18" charset="0"/>
                <a:sym typeface="Wingdings" panose="05000000000000000000" pitchFamily="2" charset="2"/>
              </a:rPr>
              <a:t>Στασίνο</a:t>
            </a:r>
            <a:r>
              <a:rPr lang="el-GR" sz="1800" dirty="0">
                <a:latin typeface="Times New Roman" panose="02020603050405020304" pitchFamily="18" charset="0"/>
                <a:cs typeface="Times New Roman" panose="02020603050405020304" pitchFamily="18" charset="0"/>
                <a:sym typeface="Wingdings" panose="05000000000000000000" pitchFamily="2" charset="2"/>
              </a:rPr>
              <a:t>, τον φημισμένο συγγραφέα των </a:t>
            </a:r>
            <a:r>
              <a:rPr lang="el-GR" sz="1800" i="1" dirty="0">
                <a:latin typeface="Times New Roman" panose="02020603050405020304" pitchFamily="18" charset="0"/>
                <a:cs typeface="Times New Roman" panose="02020603050405020304" pitchFamily="18" charset="0"/>
                <a:sym typeface="Wingdings" panose="05000000000000000000" pitchFamily="2" charset="2"/>
              </a:rPr>
              <a:t>Κυπρίων</a:t>
            </a:r>
            <a:r>
              <a:rPr lang="el-GR" sz="1800" dirty="0">
                <a:latin typeface="Times New Roman" panose="02020603050405020304" pitchFamily="18" charset="0"/>
                <a:cs typeface="Times New Roman" panose="02020603050405020304" pitchFamily="18" charset="0"/>
                <a:sym typeface="Wingdings" panose="05000000000000000000" pitchFamily="2" charset="2"/>
              </a:rPr>
              <a:t>, για τον θάνατο του </a:t>
            </a:r>
            <a:r>
              <a:rPr lang="el-GR" sz="1800" dirty="0" err="1">
                <a:latin typeface="Times New Roman" panose="02020603050405020304" pitchFamily="18" charset="0"/>
                <a:cs typeface="Times New Roman" panose="02020603050405020304" pitchFamily="18" charset="0"/>
                <a:sym typeface="Wingdings" panose="05000000000000000000" pitchFamily="2" charset="2"/>
              </a:rPr>
              <a:t>Αστυάνακτα</a:t>
            </a:r>
            <a:r>
              <a:rPr lang="el-GR" sz="1800" dirty="0">
                <a:latin typeface="Times New Roman" panose="02020603050405020304" pitchFamily="18" charset="0"/>
                <a:cs typeface="Times New Roman" panose="02020603050405020304" pitchFamily="18" charset="0"/>
                <a:sym typeface="Wingdings" panose="05000000000000000000" pitchFamily="2" charset="2"/>
              </a:rPr>
              <a:t>.</a:t>
            </a:r>
          </a:p>
          <a:p>
            <a:pPr marL="457063" indent="-457063" algn="just">
              <a:lnSpc>
                <a:spcPct val="150000"/>
              </a:lnSpc>
              <a:buFont typeface="+mj-lt"/>
              <a:buAutoNum type="arabicPeriod"/>
            </a:pPr>
            <a:r>
              <a:rPr lang="el-GR" sz="1800" dirty="0">
                <a:latin typeface="Times New Roman" panose="02020603050405020304" pitchFamily="18" charset="0"/>
                <a:cs typeface="Times New Roman" panose="02020603050405020304" pitchFamily="18" charset="0"/>
                <a:sym typeface="Wingdings" panose="05000000000000000000" pitchFamily="2" charset="2"/>
              </a:rPr>
              <a:t>Ένας σχολιαστής αναφέρει ότι στα </a:t>
            </a:r>
            <a:r>
              <a:rPr lang="el-GR" sz="1800" i="1" dirty="0">
                <a:latin typeface="Times New Roman" panose="02020603050405020304" pitchFamily="18" charset="0"/>
                <a:cs typeface="Times New Roman" panose="02020603050405020304" pitchFamily="18" charset="0"/>
                <a:sym typeface="Wingdings" panose="05000000000000000000" pitchFamily="2" charset="2"/>
              </a:rPr>
              <a:t>Κύπρια</a:t>
            </a:r>
            <a:r>
              <a:rPr lang="el-GR" sz="1800" dirty="0">
                <a:latin typeface="Times New Roman" panose="02020603050405020304" pitchFamily="18" charset="0"/>
                <a:cs typeface="Times New Roman" panose="02020603050405020304" pitchFamily="18" charset="0"/>
                <a:sym typeface="Wingdings" panose="05000000000000000000" pitchFamily="2" charset="2"/>
              </a:rPr>
              <a:t>  Η Πολυξένη πέθανε επειδή τραυματίστηκε από Οδυσσέα και Διομήδη στην κατάληψη της Τροίας</a:t>
            </a:r>
            <a:r>
              <a:rPr lang="el-GR" sz="2100" dirty="0">
                <a:latin typeface="Times New Roman" panose="02020603050405020304" pitchFamily="18" charset="0"/>
                <a:cs typeface="Times New Roman" panose="02020603050405020304" pitchFamily="18" charset="0"/>
                <a:sym typeface="Wingdings" panose="05000000000000000000" pitchFamily="2" charset="2"/>
              </a:rPr>
              <a:t>.</a:t>
            </a:r>
            <a:endParaRPr lang="el-GR" sz="2100" dirty="0">
              <a:latin typeface="Times New Roman" panose="02020603050405020304" pitchFamily="18" charset="0"/>
              <a:cs typeface="Times New Roman" panose="02020603050405020304" pitchFamily="18" charset="0"/>
            </a:endParaRPr>
          </a:p>
          <a:p>
            <a:pPr marL="457063" indent="-457063" algn="just">
              <a:lnSpc>
                <a:spcPct val="150000"/>
              </a:lnSpc>
              <a:buFont typeface="+mj-lt"/>
              <a:buAutoNum type="arabicPeriod"/>
            </a:pPr>
            <a:endParaRPr lang="el-GR"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l-GR" dirty="0"/>
          </a:p>
        </p:txBody>
      </p:sp>
      <p:sp>
        <p:nvSpPr>
          <p:cNvPr id="4" name="Τίτλος 1">
            <a:extLst>
              <a:ext uri="{FF2B5EF4-FFF2-40B4-BE49-F238E27FC236}">
                <a16:creationId xmlns:a16="http://schemas.microsoft.com/office/drawing/2014/main" xmlns="" id="{09EB55AD-5BCE-4F98-9509-E8796386A062}"/>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l-GR" sz="4799" dirty="0">
                <a:solidFill>
                  <a:schemeClr val="bg2"/>
                </a:solidFill>
                <a:latin typeface="+mn-lt"/>
                <a:cs typeface="Times New Roman" panose="02020603050405020304" pitchFamily="18" charset="0"/>
              </a:rPr>
              <a:t>Το τέλος των Κυπρίων</a:t>
            </a:r>
            <a:endParaRPr lang="el-GR" sz="4799" b="1" i="1" dirty="0">
              <a:solidFill>
                <a:schemeClr val="bg2"/>
              </a:solidFill>
              <a:latin typeface="+mn-lt"/>
              <a:cs typeface="Times New Roman" panose="02020603050405020304" pitchFamily="18" charset="0"/>
            </a:endParaRPr>
          </a:p>
        </p:txBody>
      </p:sp>
      <p:sp>
        <p:nvSpPr>
          <p:cNvPr id="5" name="Δεξί άγκιστρο 4">
            <a:extLst>
              <a:ext uri="{FF2B5EF4-FFF2-40B4-BE49-F238E27FC236}">
                <a16:creationId xmlns:a16="http://schemas.microsoft.com/office/drawing/2014/main" xmlns="" id="{C8426B16-A322-40FF-9E0B-A2140C95BF4C}"/>
              </a:ext>
            </a:extLst>
          </p:cNvPr>
          <p:cNvSpPr/>
          <p:nvPr/>
        </p:nvSpPr>
        <p:spPr>
          <a:xfrm>
            <a:off x="10720624" y="3622914"/>
            <a:ext cx="1066522" cy="1966833"/>
          </a:xfrm>
          <a:prstGeom prst="righ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l-GR" sz="1799">
              <a:solidFill>
                <a:schemeClr val="accent3">
                  <a:lumMod val="75000"/>
                </a:schemeClr>
              </a:solidFill>
            </a:endParaRPr>
          </a:p>
        </p:txBody>
      </p:sp>
      <p:cxnSp>
        <p:nvCxnSpPr>
          <p:cNvPr id="6" name="Γραμμή σύνδεσης: Γωνιώδης 5">
            <a:extLst>
              <a:ext uri="{FF2B5EF4-FFF2-40B4-BE49-F238E27FC236}">
                <a16:creationId xmlns:a16="http://schemas.microsoft.com/office/drawing/2014/main" xmlns="" id="{A73BB554-DABA-4FAB-98D9-262C4B02B07F}"/>
              </a:ext>
            </a:extLst>
          </p:cNvPr>
          <p:cNvCxnSpPr>
            <a:cxnSpLocks/>
          </p:cNvCxnSpPr>
          <p:nvPr/>
        </p:nvCxnSpPr>
        <p:spPr>
          <a:xfrm rot="10800000" flipV="1">
            <a:off x="9852790" y="4606329"/>
            <a:ext cx="2074271" cy="2015909"/>
          </a:xfrm>
          <a:prstGeom prst="bent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xmlns="" id="{1FEF6BD6-6B7B-4319-8017-67DBF9689B22}"/>
              </a:ext>
            </a:extLst>
          </p:cNvPr>
          <p:cNvSpPr txBox="1"/>
          <p:nvPr/>
        </p:nvSpPr>
        <p:spPr>
          <a:xfrm>
            <a:off x="2494012" y="6158293"/>
            <a:ext cx="7784226" cy="646163"/>
          </a:xfrm>
          <a:prstGeom prst="rect">
            <a:avLst/>
          </a:prstGeom>
          <a:noFill/>
        </p:spPr>
        <p:txBody>
          <a:bodyPr wrap="square" rtlCol="0">
            <a:spAutoFit/>
          </a:bodyPr>
          <a:lstStyle/>
          <a:p>
            <a:r>
              <a:rPr lang="el-GR" sz="1799" dirty="0"/>
              <a:t>Αυτά τα στοιχεία δεν ταιριάζουν για τέλος ενός ποιήματος που προηγείται της </a:t>
            </a:r>
            <a:r>
              <a:rPr lang="el-GR" sz="1799" i="1" dirty="0" err="1"/>
              <a:t>Ιλιάδας</a:t>
            </a:r>
            <a:r>
              <a:rPr lang="el-GR" sz="1799" dirty="0"/>
              <a:t> </a:t>
            </a:r>
            <a:r>
              <a:rPr lang="el-GR" sz="1799" dirty="0">
                <a:sym typeface="Wingdings" panose="05000000000000000000" pitchFamily="2" charset="2"/>
              </a:rPr>
              <a:t> δεν υπάρχει εξήγηση για αυτά τα στοιχεία.</a:t>
            </a:r>
            <a:endParaRPr lang="el-GR" sz="1799" dirty="0"/>
          </a:p>
        </p:txBody>
      </p:sp>
    </p:spTree>
    <p:extLst>
      <p:ext uri="{BB962C8B-B14F-4D97-AF65-F5344CB8AC3E}">
        <p14:creationId xmlns:p14="http://schemas.microsoft.com/office/powerpoint/2010/main" val="8475565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8169021-2A00-4AD9-8E9A-C0F2FE8FF194}"/>
              </a:ext>
            </a:extLst>
          </p:cNvPr>
          <p:cNvSpPr>
            <a:spLocks noGrp="1"/>
          </p:cNvSpPr>
          <p:nvPr>
            <p:ph idx="1"/>
          </p:nvPr>
        </p:nvSpPr>
        <p:spPr/>
        <p:txBody>
          <a:bodyPr>
            <a:normAutofit fontScale="925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Burgess</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Δεν συμφωνεί με τους κριτικούς που ισχυρίζονται ότι οι παραπάνω μαρτυρίες δεν θα πρέπει να αποδίδονται στα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Ø"/>
            </a:pPr>
            <a:r>
              <a:rPr lang="el-GR" b="1" dirty="0">
                <a:latin typeface="Times New Roman" panose="02020603050405020304" pitchFamily="18" charset="0"/>
                <a:cs typeface="Times New Roman" panose="02020603050405020304" pitchFamily="18" charset="0"/>
              </a:rPr>
              <a:t> </a:t>
            </a:r>
            <a:r>
              <a:rPr lang="el-GR" b="1" dirty="0">
                <a:solidFill>
                  <a:schemeClr val="accent3">
                    <a:lumMod val="75000"/>
                  </a:schemeClr>
                </a:solidFill>
                <a:latin typeface="Times New Roman" panose="02020603050405020304" pitchFamily="18" charset="0"/>
                <a:cs typeface="Times New Roman" panose="02020603050405020304" pitchFamily="18" charset="0"/>
              </a:rPr>
              <a:t>Άλλοι μελετητές</a:t>
            </a:r>
            <a:r>
              <a:rPr lang="el-GR" dirty="0">
                <a:solidFill>
                  <a:schemeClr val="accent3">
                    <a:lumMod val="75000"/>
                  </a:schemeClr>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οι θάνατοι </a:t>
            </a:r>
            <a:r>
              <a:rPr lang="el-GR" dirty="0" err="1">
                <a:latin typeface="Times New Roman" panose="02020603050405020304" pitchFamily="18" charset="0"/>
                <a:cs typeface="Times New Roman" panose="02020603050405020304" pitchFamily="18" charset="0"/>
              </a:rPr>
              <a:t>Αστυάνακτα</a:t>
            </a:r>
            <a:r>
              <a:rPr lang="el-GR" dirty="0">
                <a:latin typeface="Times New Roman" panose="02020603050405020304" pitchFamily="18" charset="0"/>
                <a:cs typeface="Times New Roman" panose="02020603050405020304" pitchFamily="18" charset="0"/>
              </a:rPr>
              <a:t> και Πολυξένης αναφέρονται σε προφητείες, προρρήσεις και παρεκβάσεις στα </a:t>
            </a:r>
            <a:r>
              <a:rPr lang="el-GR" i="1" dirty="0">
                <a:latin typeface="Times New Roman" panose="02020603050405020304" pitchFamily="18" charset="0"/>
                <a:cs typeface="Times New Roman" panose="02020603050405020304" pitchFamily="18" charset="0"/>
              </a:rPr>
              <a:t>Κύπρια</a:t>
            </a:r>
            <a:r>
              <a:rPr lang="el-GR" dirty="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Robertson</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Πολυξένη παρουσιάζεται σε πρώιμα έργα τέχνης που παρουσιάζουν τον θάνατο του αδελφού του Τρωίλου  σχόλιο για την Πολυξένη  μάλλον υπάρχει πλήρης αφήγηση στην ταφή και τον θάνατό της  είναι μικρή η πιθανότητα αναφοράς σε προφητεία ή παρέκβαση.</a:t>
            </a:r>
            <a:endParaRPr lang="el-GR"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0105C6F1-4623-46A4-A6F7-69BD07ACD54B}"/>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l-GR" sz="4799" dirty="0">
                <a:solidFill>
                  <a:schemeClr val="bg2"/>
                </a:solidFill>
                <a:latin typeface="+mn-lt"/>
                <a:cs typeface="Times New Roman" panose="02020603050405020304" pitchFamily="18" charset="0"/>
              </a:rPr>
              <a:t>Το τέλος των Κυπρίων</a:t>
            </a:r>
            <a:endParaRPr lang="el-GR" sz="4799"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7170398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58544C1F-AA08-4A6B-B365-B2008B10BFAF}"/>
              </a:ext>
            </a:extLst>
          </p:cNvPr>
          <p:cNvSpPr>
            <a:spLocks noGrp="1"/>
          </p:cNvSpPr>
          <p:nvPr>
            <p:ph idx="1"/>
          </p:nvPr>
        </p:nvSpPr>
        <p:spPr/>
        <p:txBody>
          <a:bodyPr>
            <a:normAutofit/>
          </a:bodyPr>
          <a:lstStyle/>
          <a:p>
            <a:pPr algn="just">
              <a:lnSpc>
                <a:spcPct val="150000"/>
              </a:lnSpc>
              <a:buFont typeface="Wingdings" panose="05000000000000000000" pitchFamily="2" charset="2"/>
              <a:buChar char="Ø"/>
            </a:pPr>
            <a:r>
              <a:rPr lang="el-GR" sz="2000" dirty="0"/>
              <a:t> </a:t>
            </a:r>
            <a:r>
              <a:rPr lang="el-GR" sz="2000" dirty="0">
                <a:latin typeface="Times New Roman" panose="02020603050405020304" pitchFamily="18" charset="0"/>
                <a:cs typeface="Times New Roman" panose="02020603050405020304" pitchFamily="18" charset="0"/>
              </a:rPr>
              <a:t>Τα </a:t>
            </a:r>
            <a:r>
              <a:rPr lang="el-GR" sz="2000" i="1" dirty="0">
                <a:latin typeface="Times New Roman" panose="02020603050405020304" pitchFamily="18" charset="0"/>
                <a:cs typeface="Times New Roman" panose="02020603050405020304" pitchFamily="18" charset="0"/>
              </a:rPr>
              <a:t>Κύπρια</a:t>
            </a:r>
            <a:r>
              <a:rPr lang="el-GR" sz="2000" dirty="0">
                <a:latin typeface="Times New Roman" panose="02020603050405020304" pitchFamily="18" charset="0"/>
                <a:cs typeface="Times New Roman" panose="02020603050405020304" pitchFamily="18" charset="0"/>
              </a:rPr>
              <a:t>, πιθανόν, στην προηγούμενη σταθερή μορφή τους κάλυπταν ολόκληρο τον Τρωικό Πόλεμο, καθώς και κάποια από τα γεγονότα της </a:t>
            </a:r>
            <a:r>
              <a:rPr lang="el-GR" sz="2000" i="1" dirty="0" err="1">
                <a:latin typeface="Times New Roman" panose="02020603050405020304" pitchFamily="18" charset="0"/>
                <a:cs typeface="Times New Roman" panose="02020603050405020304" pitchFamily="18" charset="0"/>
              </a:rPr>
              <a:t>Ιλιάδας</a:t>
            </a:r>
            <a:r>
              <a:rPr lang="el-GR" sz="2000" dirty="0">
                <a:latin typeface="Times New Roman" panose="02020603050405020304" pitchFamily="18" charset="0"/>
                <a:cs typeface="Times New Roman" panose="02020603050405020304" pitchFamily="18" charset="0"/>
              </a:rPr>
              <a:t>, σε μια απλούστερη μορφή. </a:t>
            </a:r>
          </a:p>
          <a:p>
            <a:pPr algn="just">
              <a:lnSpc>
                <a:spcPct val="150000"/>
              </a:lnSpc>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 Αυτή η άποψη έρχεται σε απόλυτη συμφωνία με ένα ποίημα, όπως τα </a:t>
            </a:r>
            <a:r>
              <a:rPr lang="el-GR" sz="2000" i="1" dirty="0">
                <a:latin typeface="Times New Roman" panose="02020603050405020304" pitchFamily="18" charset="0"/>
                <a:cs typeface="Times New Roman" panose="02020603050405020304" pitchFamily="18" charset="0"/>
              </a:rPr>
              <a:t>Κύπρια</a:t>
            </a:r>
            <a:r>
              <a:rPr lang="el-GR" sz="2000" dirty="0">
                <a:latin typeface="Times New Roman" panose="02020603050405020304" pitchFamily="18" charset="0"/>
                <a:cs typeface="Times New Roman" panose="02020603050405020304" pitchFamily="18" charset="0"/>
              </a:rPr>
              <a:t>, στο οποίο κυριαρχούσε η αφήγηση και περιέγραφε τον Δία να σχεδιάζει τον πόλεμο και να κυνηγάει τη Λήδα στην άκρη της γης</a:t>
            </a:r>
            <a:r>
              <a:rPr lang="el-GR" sz="2000" dirty="0">
                <a:solidFill>
                  <a:schemeClr val="accent5">
                    <a:lumMod val="50000"/>
                  </a:schemeClr>
                </a:solidFill>
              </a:rPr>
              <a:t>. </a:t>
            </a:r>
          </a:p>
        </p:txBody>
      </p:sp>
      <p:sp>
        <p:nvSpPr>
          <p:cNvPr id="4" name="Τίτλος 1">
            <a:extLst>
              <a:ext uri="{FF2B5EF4-FFF2-40B4-BE49-F238E27FC236}">
                <a16:creationId xmlns:a16="http://schemas.microsoft.com/office/drawing/2014/main" xmlns="" id="{3280464D-6E74-4685-B750-7991B060C07E}"/>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l-GR" sz="4799" dirty="0">
                <a:solidFill>
                  <a:schemeClr val="bg2"/>
                </a:solidFill>
                <a:latin typeface="+mn-lt"/>
                <a:cs typeface="Times New Roman" panose="02020603050405020304" pitchFamily="18" charset="0"/>
              </a:rPr>
              <a:t>Το περιεχόμενο των Κυπρίων</a:t>
            </a:r>
            <a:endParaRPr lang="el-GR" sz="4799" b="1" i="1" dirty="0">
              <a:solidFill>
                <a:schemeClr val="bg2"/>
              </a:solidFill>
              <a:latin typeface="+mn-lt"/>
              <a:cs typeface="Times New Roman" panose="02020603050405020304" pitchFamily="18" charset="0"/>
            </a:endParaRPr>
          </a:p>
        </p:txBody>
      </p:sp>
      <p:sp>
        <p:nvSpPr>
          <p:cNvPr id="5" name="Δεξί άγκιστρο 4">
            <a:extLst>
              <a:ext uri="{FF2B5EF4-FFF2-40B4-BE49-F238E27FC236}">
                <a16:creationId xmlns:a16="http://schemas.microsoft.com/office/drawing/2014/main" xmlns="" id="{CC3F8323-C2E1-4428-8C0F-2F734A8CA282}"/>
              </a:ext>
            </a:extLst>
          </p:cNvPr>
          <p:cNvSpPr/>
          <p:nvPr/>
        </p:nvSpPr>
        <p:spPr>
          <a:xfrm>
            <a:off x="10945852" y="1890470"/>
            <a:ext cx="1066522" cy="2336765"/>
          </a:xfrm>
          <a:prstGeom prst="righ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l-GR" sz="1799">
              <a:solidFill>
                <a:srgbClr val="FF9900"/>
              </a:solidFill>
            </a:endParaRPr>
          </a:p>
        </p:txBody>
      </p:sp>
      <p:cxnSp>
        <p:nvCxnSpPr>
          <p:cNvPr id="23" name="Γραμμή σύνδεσης: Γωνιώδης 22">
            <a:extLst>
              <a:ext uri="{FF2B5EF4-FFF2-40B4-BE49-F238E27FC236}">
                <a16:creationId xmlns:a16="http://schemas.microsoft.com/office/drawing/2014/main" xmlns="" id="{10CE8724-5B48-4D91-B4C2-7BF8DC3CBF67}"/>
              </a:ext>
            </a:extLst>
          </p:cNvPr>
          <p:cNvCxnSpPr>
            <a:cxnSpLocks/>
          </p:cNvCxnSpPr>
          <p:nvPr/>
        </p:nvCxnSpPr>
        <p:spPr>
          <a:xfrm rot="5400000">
            <a:off x="9244894" y="3223783"/>
            <a:ext cx="2932413" cy="2602551"/>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sp>
        <p:nvSpPr>
          <p:cNvPr id="27" name="TextBox 26">
            <a:extLst>
              <a:ext uri="{FF2B5EF4-FFF2-40B4-BE49-F238E27FC236}">
                <a16:creationId xmlns:a16="http://schemas.microsoft.com/office/drawing/2014/main" xmlns="" id="{F526A77B-4B02-4DE9-A1DE-59670FEE5010}"/>
              </a:ext>
            </a:extLst>
          </p:cNvPr>
          <p:cNvSpPr txBox="1"/>
          <p:nvPr/>
        </p:nvSpPr>
        <p:spPr>
          <a:xfrm>
            <a:off x="2438131" y="5095928"/>
            <a:ext cx="6995326" cy="1704125"/>
          </a:xfrm>
          <a:prstGeom prst="rect">
            <a:avLst/>
          </a:prstGeom>
          <a:noFill/>
        </p:spPr>
        <p:txBody>
          <a:bodyPr wrap="square" rtlCol="0">
            <a:spAutoFit/>
          </a:bodyPr>
          <a:lstStyle/>
          <a:p>
            <a:pPr algn="just">
              <a:lnSpc>
                <a:spcPct val="150000"/>
              </a:lnSpc>
            </a:pPr>
            <a:r>
              <a:rPr lang="el-GR" sz="1799" dirty="0">
                <a:latin typeface="Times New Roman" panose="02020603050405020304" pitchFamily="18" charset="0"/>
                <a:cs typeface="Times New Roman" panose="02020603050405020304" pitchFamily="18" charset="0"/>
              </a:rPr>
              <a:t>Δεν σημαίνει ότι τα </a:t>
            </a:r>
            <a:r>
              <a:rPr lang="el-GR" sz="1799" i="1" dirty="0">
                <a:latin typeface="Times New Roman" panose="02020603050405020304" pitchFamily="18" charset="0"/>
                <a:cs typeface="Times New Roman" panose="02020603050405020304" pitchFamily="18" charset="0"/>
              </a:rPr>
              <a:t>Κύπρια</a:t>
            </a:r>
            <a:r>
              <a:rPr lang="el-GR" sz="1799" dirty="0">
                <a:latin typeface="Times New Roman" panose="02020603050405020304" pitchFamily="18" charset="0"/>
                <a:cs typeface="Times New Roman" panose="02020603050405020304" pitchFamily="18" charset="0"/>
              </a:rPr>
              <a:t> είναι προγενέστερα της </a:t>
            </a:r>
            <a:r>
              <a:rPr lang="el-GR" sz="1799" i="1" dirty="0" err="1">
                <a:latin typeface="Times New Roman" panose="02020603050405020304" pitchFamily="18" charset="0"/>
                <a:cs typeface="Times New Roman" panose="02020603050405020304" pitchFamily="18" charset="0"/>
              </a:rPr>
              <a:t>Ιλιάδας</a:t>
            </a:r>
            <a:r>
              <a:rPr lang="el-GR" sz="1799" dirty="0">
                <a:latin typeface="Times New Roman" panose="02020603050405020304" pitchFamily="18" charset="0"/>
                <a:cs typeface="Times New Roman" panose="02020603050405020304" pitchFamily="18" charset="0"/>
              </a:rPr>
              <a:t> ή της πηγής της, ούτε ότι συντάχθηκαν χωρίς καμία γνώση για το έπος του Ομήρου. Ούτε, επίσης, αποτέλεσαν προσάρτημα της </a:t>
            </a:r>
            <a:r>
              <a:rPr lang="el-GR" sz="1799" i="1" dirty="0" err="1">
                <a:latin typeface="Times New Roman" panose="02020603050405020304" pitchFamily="18" charset="0"/>
                <a:cs typeface="Times New Roman" panose="02020603050405020304" pitchFamily="18" charset="0"/>
              </a:rPr>
              <a:t>Ιλιάδας</a:t>
            </a:r>
            <a:r>
              <a:rPr lang="el-GR" sz="1799" dirty="0">
                <a:latin typeface="Times New Roman" panose="02020603050405020304" pitchFamily="18" charset="0"/>
                <a:cs typeface="Times New Roman" panose="02020603050405020304" pitchFamily="18" charset="0"/>
              </a:rPr>
              <a:t> στην προηγούμενη έκδοσή τους.</a:t>
            </a:r>
          </a:p>
        </p:txBody>
      </p:sp>
    </p:spTree>
    <p:extLst>
      <p:ext uri="{BB962C8B-B14F-4D97-AF65-F5344CB8AC3E}">
        <p14:creationId xmlns:p14="http://schemas.microsoft.com/office/powerpoint/2010/main" val="16319538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86EDABF8-DDE4-4444-A8E2-70A08F2F7F90}"/>
              </a:ext>
            </a:extLst>
          </p:cNvPr>
          <p:cNvSpPr>
            <a:spLocks noGrp="1"/>
          </p:cNvSpPr>
          <p:nvPr>
            <p:ph idx="1"/>
          </p:nvPr>
        </p:nvSpPr>
        <p:spPr>
          <a:xfrm>
            <a:off x="1096994" y="1846146"/>
            <a:ext cx="10055781" cy="4724432"/>
          </a:xfrm>
        </p:spPr>
        <p:txBody>
          <a:bodyPr>
            <a:normAutofit fontScale="85000" lnSpcReduction="10000"/>
          </a:bodyPr>
          <a:lstStyle/>
          <a:p>
            <a:pPr algn="just">
              <a:lnSpc>
                <a:spcPct val="150000"/>
              </a:lnSpc>
              <a:buFont typeface="Wingdings" panose="05000000000000000000" pitchFamily="2" charset="2"/>
              <a:buChar char="Ø"/>
            </a:pPr>
            <a:r>
              <a:rPr lang="el-GR" dirty="0"/>
              <a:t> </a:t>
            </a:r>
            <a:r>
              <a:rPr lang="el-GR" dirty="0">
                <a:latin typeface="Times New Roman" panose="02020603050405020304" pitchFamily="18" charset="0"/>
                <a:cs typeface="Times New Roman" panose="02020603050405020304" pitchFamily="18" charset="0"/>
              </a:rPr>
              <a:t>Τελευταίος στίχος της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a:t>
            </a:r>
            <a:r>
              <a:rPr lang="el-GR" dirty="0"/>
              <a:t> </a:t>
            </a:r>
          </a:p>
          <a:p>
            <a:pPr marL="0" indent="0" algn="just">
              <a:lnSpc>
                <a:spcPct val="150000"/>
              </a:lnSpc>
              <a:buNone/>
            </a:pPr>
            <a:endParaRPr lang="el-GR" dirty="0">
              <a:latin typeface="Palatino Linotype" panose="02040502050505030304" pitchFamily="18" charset="0"/>
            </a:endParaRPr>
          </a:p>
          <a:p>
            <a:pPr marL="0" indent="0" algn="ctr">
              <a:lnSpc>
                <a:spcPct val="150000"/>
              </a:lnSpc>
              <a:buNone/>
            </a:pPr>
            <a:r>
              <a:rPr lang="el-GR" dirty="0" err="1">
                <a:latin typeface="Palatino Linotype" panose="02040502050505030304" pitchFamily="18" charset="0"/>
              </a:rPr>
              <a:t>ὣς</a:t>
            </a:r>
            <a:r>
              <a:rPr lang="el-GR" dirty="0">
                <a:latin typeface="Palatino Linotype" panose="02040502050505030304" pitchFamily="18" charset="0"/>
              </a:rPr>
              <a:t> </a:t>
            </a:r>
            <a:r>
              <a:rPr lang="el-GR" dirty="0" err="1">
                <a:latin typeface="Palatino Linotype" panose="02040502050505030304" pitchFamily="18" charset="0"/>
              </a:rPr>
              <a:t>οἵ</a:t>
            </a:r>
            <a:r>
              <a:rPr lang="el-GR" dirty="0">
                <a:latin typeface="Palatino Linotype" panose="02040502050505030304" pitchFamily="18" charset="0"/>
              </a:rPr>
              <a:t> γ᾽ </a:t>
            </a:r>
            <a:r>
              <a:rPr lang="el-GR" dirty="0" err="1">
                <a:latin typeface="Palatino Linotype" panose="02040502050505030304" pitchFamily="18" charset="0"/>
              </a:rPr>
              <a:t>ἀμφίεπον</a:t>
            </a:r>
            <a:r>
              <a:rPr lang="el-GR" dirty="0">
                <a:latin typeface="Palatino Linotype" panose="02040502050505030304" pitchFamily="18" charset="0"/>
              </a:rPr>
              <a:t> </a:t>
            </a:r>
            <a:r>
              <a:rPr lang="el-GR" dirty="0" err="1">
                <a:latin typeface="Palatino Linotype" panose="02040502050505030304" pitchFamily="18" charset="0"/>
              </a:rPr>
              <a:t>τάφον</a:t>
            </a:r>
            <a:r>
              <a:rPr lang="el-GR" dirty="0">
                <a:latin typeface="Palatino Linotype" panose="02040502050505030304" pitchFamily="18" charset="0"/>
              </a:rPr>
              <a:t> </a:t>
            </a:r>
            <a:r>
              <a:rPr lang="el-GR" dirty="0" err="1">
                <a:latin typeface="Palatino Linotype" panose="02040502050505030304" pitchFamily="18" charset="0"/>
              </a:rPr>
              <a:t>Ἕκτορος</a:t>
            </a:r>
            <a:r>
              <a:rPr lang="el-GR" dirty="0">
                <a:latin typeface="Palatino Linotype" panose="02040502050505030304" pitchFamily="18" charset="0"/>
              </a:rPr>
              <a:t> </a:t>
            </a:r>
            <a:r>
              <a:rPr lang="el-GR" dirty="0" err="1">
                <a:latin typeface="Palatino Linotype" panose="02040502050505030304" pitchFamily="18" charset="0"/>
              </a:rPr>
              <a:t>ἱπποδάμοιο</a:t>
            </a:r>
            <a:endParaRPr lang="el-GR" dirty="0">
              <a:latin typeface="Palatino Linotype" panose="02040502050505030304" pitchFamily="18" charset="0"/>
            </a:endParaRPr>
          </a:p>
          <a:p>
            <a:pPr marL="0" indent="0" algn="ctr">
              <a:lnSpc>
                <a:spcPct val="150000"/>
              </a:lnSpc>
              <a:buNone/>
            </a:pPr>
            <a:endParaRPr lang="el-GR" dirty="0">
              <a:latin typeface="Palatino Linotype" panose="02040502050505030304" pitchFamily="18" charset="0"/>
            </a:endParaRPr>
          </a:p>
          <a:p>
            <a:pPr algn="just">
              <a:lnSpc>
                <a:spcPct val="150000"/>
              </a:lnSpc>
              <a:buFont typeface="Wingdings" panose="05000000000000000000" pitchFamily="2" charset="2"/>
              <a:buChar char="Ø"/>
            </a:pPr>
            <a:r>
              <a:rPr lang="el-GR" dirty="0">
                <a:latin typeface="Palatino Linotype" panose="02040502050505030304" pitchFamily="18" charset="0"/>
              </a:rPr>
              <a:t> </a:t>
            </a:r>
            <a:r>
              <a:rPr lang="el-GR" dirty="0">
                <a:latin typeface="Times New Roman" panose="02020603050405020304" pitchFamily="18" charset="0"/>
                <a:cs typeface="Times New Roman" panose="02020603050405020304" pitchFamily="18" charset="0"/>
              </a:rPr>
              <a:t>Τελευταίος στίχος της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 σύμφωνα με τα σχόλια: </a:t>
            </a:r>
          </a:p>
          <a:p>
            <a:pPr algn="just">
              <a:lnSpc>
                <a:spcPct val="150000"/>
              </a:lnSpc>
              <a:buFont typeface="Wingdings" panose="05000000000000000000" pitchFamily="2" charset="2"/>
              <a:buChar char="Ø"/>
            </a:pPr>
            <a:endParaRPr lang="el-GR" dirty="0">
              <a:latin typeface="Times New Roman" panose="02020603050405020304" pitchFamily="18" charset="0"/>
              <a:cs typeface="Times New Roman" panose="02020603050405020304" pitchFamily="18" charset="0"/>
            </a:endParaRPr>
          </a:p>
          <a:p>
            <a:pPr marL="0" indent="0" algn="ctr">
              <a:lnSpc>
                <a:spcPct val="150000"/>
              </a:lnSpc>
              <a:buNone/>
            </a:pPr>
            <a:r>
              <a:rPr lang="el-GR" dirty="0" err="1">
                <a:latin typeface="Palatino Linotype" panose="02040502050505030304" pitchFamily="18" charset="0"/>
              </a:rPr>
              <a:t>ὣς</a:t>
            </a:r>
            <a:r>
              <a:rPr lang="el-GR" dirty="0">
                <a:latin typeface="Palatino Linotype" panose="02040502050505030304" pitchFamily="18" charset="0"/>
              </a:rPr>
              <a:t> </a:t>
            </a:r>
            <a:r>
              <a:rPr lang="el-GR" dirty="0" err="1">
                <a:latin typeface="Palatino Linotype" panose="02040502050505030304" pitchFamily="18" charset="0"/>
              </a:rPr>
              <a:t>οἵ</a:t>
            </a:r>
            <a:r>
              <a:rPr lang="el-GR" dirty="0">
                <a:latin typeface="Palatino Linotype" panose="02040502050505030304" pitchFamily="18" charset="0"/>
              </a:rPr>
              <a:t> γ' </a:t>
            </a:r>
            <a:r>
              <a:rPr lang="el-GR" dirty="0" err="1">
                <a:latin typeface="Palatino Linotype" panose="02040502050505030304" pitchFamily="18" charset="0"/>
              </a:rPr>
              <a:t>ἀμφίεπον</a:t>
            </a:r>
            <a:r>
              <a:rPr lang="el-GR" dirty="0">
                <a:latin typeface="Palatino Linotype" panose="02040502050505030304" pitchFamily="18" charset="0"/>
              </a:rPr>
              <a:t> </a:t>
            </a:r>
            <a:r>
              <a:rPr lang="el-GR" dirty="0" err="1">
                <a:latin typeface="Palatino Linotype" panose="02040502050505030304" pitchFamily="18" charset="0"/>
              </a:rPr>
              <a:t>τάφον</a:t>
            </a:r>
            <a:r>
              <a:rPr lang="el-GR" dirty="0">
                <a:latin typeface="Palatino Linotype" panose="02040502050505030304" pitchFamily="18" charset="0"/>
              </a:rPr>
              <a:t> </a:t>
            </a:r>
            <a:r>
              <a:rPr lang="el-GR" dirty="0" err="1">
                <a:latin typeface="Palatino Linotype" panose="02040502050505030304" pitchFamily="18" charset="0"/>
              </a:rPr>
              <a:t>Ἕκτορος</a:t>
            </a:r>
            <a:r>
              <a:rPr lang="el-GR" dirty="0">
                <a:latin typeface="Palatino Linotype" panose="02040502050505030304" pitchFamily="18" charset="0"/>
              </a:rPr>
              <a:t>· </a:t>
            </a:r>
            <a:r>
              <a:rPr lang="el-GR" dirty="0" err="1">
                <a:latin typeface="Palatino Linotype" panose="02040502050505030304" pitchFamily="18" charset="0"/>
              </a:rPr>
              <a:t>ἦλθε</a:t>
            </a:r>
            <a:r>
              <a:rPr lang="el-GR" dirty="0">
                <a:latin typeface="Palatino Linotype" panose="02040502050505030304" pitchFamily="18" charset="0"/>
              </a:rPr>
              <a:t> δ' </a:t>
            </a:r>
            <a:r>
              <a:rPr lang="el-GR" dirty="0" err="1">
                <a:latin typeface="Palatino Linotype" panose="02040502050505030304" pitchFamily="18" charset="0"/>
              </a:rPr>
              <a:t>Ἀμαζών</a:t>
            </a:r>
            <a:r>
              <a:rPr lang="el-GR" dirty="0">
                <a:latin typeface="Palatino Linotype" panose="02040502050505030304" pitchFamily="18" charset="0"/>
              </a:rPr>
              <a:t>, / </a:t>
            </a:r>
            <a:r>
              <a:rPr lang="el-GR" dirty="0" err="1">
                <a:latin typeface="Palatino Linotype" panose="02040502050505030304" pitchFamily="18" charset="0"/>
              </a:rPr>
              <a:t>Ἄρηος</a:t>
            </a:r>
            <a:r>
              <a:rPr lang="el-GR" dirty="0">
                <a:latin typeface="Palatino Linotype" panose="02040502050505030304" pitchFamily="18" charset="0"/>
              </a:rPr>
              <a:t> </a:t>
            </a:r>
            <a:r>
              <a:rPr lang="el-GR" dirty="0" err="1">
                <a:latin typeface="Palatino Linotype" panose="02040502050505030304" pitchFamily="18" charset="0"/>
              </a:rPr>
              <a:t>θυγάτηρ</a:t>
            </a:r>
            <a:r>
              <a:rPr lang="el-GR" dirty="0">
                <a:latin typeface="Palatino Linotype" panose="02040502050505030304" pitchFamily="18" charset="0"/>
              </a:rPr>
              <a:t> </a:t>
            </a:r>
            <a:r>
              <a:rPr lang="el-GR" dirty="0" err="1">
                <a:latin typeface="Palatino Linotype" panose="02040502050505030304" pitchFamily="18" charset="0"/>
              </a:rPr>
              <a:t>μεγαλήτορος</a:t>
            </a:r>
            <a:r>
              <a:rPr lang="el-GR" dirty="0">
                <a:latin typeface="Palatino Linotype" panose="02040502050505030304" pitchFamily="18" charset="0"/>
              </a:rPr>
              <a:t> </a:t>
            </a:r>
            <a:r>
              <a:rPr lang="el-GR" dirty="0" err="1">
                <a:latin typeface="Palatino Linotype" panose="02040502050505030304" pitchFamily="18" charset="0"/>
              </a:rPr>
              <a:t>ἀνδροφόνοιο</a:t>
            </a:r>
            <a:r>
              <a:rPr lang="el-GR" dirty="0">
                <a:latin typeface="Palatino Linotype" panose="02040502050505030304" pitchFamily="18" charset="0"/>
              </a:rPr>
              <a:t>.</a:t>
            </a:r>
          </a:p>
        </p:txBody>
      </p:sp>
      <p:sp>
        <p:nvSpPr>
          <p:cNvPr id="4" name="Τίτλος 1">
            <a:extLst>
              <a:ext uri="{FF2B5EF4-FFF2-40B4-BE49-F238E27FC236}">
                <a16:creationId xmlns:a16="http://schemas.microsoft.com/office/drawing/2014/main" xmlns="" id="{0425DD42-5C7D-478B-B408-629F47DA19AE}"/>
              </a:ext>
            </a:extLst>
          </p:cNvPr>
          <p:cNvSpPr txBox="1">
            <a:spLocks/>
          </p:cNvSpPr>
          <p:nvPr/>
        </p:nvSpPr>
        <p:spPr>
          <a:xfrm>
            <a:off x="1096994" y="28742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Ξεκινάει η </a:t>
            </a:r>
            <a:r>
              <a:rPr lang="el-GR" sz="4799" i="1" dirty="0" err="1">
                <a:solidFill>
                  <a:schemeClr val="bg2"/>
                </a:solidFill>
                <a:latin typeface="+mn-lt"/>
                <a:cs typeface="Times New Roman" panose="02020603050405020304" pitchFamily="18" charset="0"/>
              </a:rPr>
              <a:t>Αιθιοπίδα</a:t>
            </a:r>
            <a:r>
              <a:rPr lang="el-GR" sz="4799" dirty="0">
                <a:solidFill>
                  <a:schemeClr val="bg2"/>
                </a:solidFill>
                <a:latin typeface="+mn-lt"/>
                <a:cs typeface="Times New Roman" panose="02020603050405020304" pitchFamily="18" charset="0"/>
              </a:rPr>
              <a:t> στο σημείο που τελειώνει η </a:t>
            </a:r>
            <a:r>
              <a:rPr lang="el-GR" sz="4799" i="1" dirty="0" err="1">
                <a:solidFill>
                  <a:schemeClr val="bg2"/>
                </a:solidFill>
                <a:latin typeface="+mn-lt"/>
                <a:cs typeface="Times New Roman" panose="02020603050405020304" pitchFamily="18" charset="0"/>
              </a:rPr>
              <a:t>Ιλιάδα</a:t>
            </a:r>
            <a:r>
              <a:rPr lang="el-GR" sz="4799" i="1" dirty="0">
                <a:solidFill>
                  <a:schemeClr val="bg2"/>
                </a:solidFill>
                <a:latin typeface="+mn-lt"/>
                <a:cs typeface="Times New Roman" panose="02020603050405020304" pitchFamily="18" charset="0"/>
              </a:rPr>
              <a:t>;</a:t>
            </a:r>
            <a:endParaRPr lang="el-GR" sz="4799"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2002693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AEC560B-A9B5-48C2-98B0-FF6C9E085ABD}"/>
              </a:ext>
            </a:extLst>
          </p:cNvPr>
          <p:cNvSpPr>
            <a:spLocks noGrp="1"/>
          </p:cNvSpPr>
          <p:nvPr>
            <p:ph type="title"/>
          </p:nvPr>
        </p:nvSpPr>
        <p:spPr/>
        <p:txBody>
          <a:bodyPr/>
          <a:lstStyle/>
          <a:p>
            <a:pPr algn="ctr"/>
            <a:r>
              <a:rPr lang="el-GR" dirty="0">
                <a:solidFill>
                  <a:schemeClr val="bg2"/>
                </a:solidFill>
              </a:rPr>
              <a:t>Ομηρικά παραθέματα</a:t>
            </a:r>
            <a:endParaRPr lang="en-GB" dirty="0">
              <a:solidFill>
                <a:schemeClr val="bg2"/>
              </a:solidFill>
            </a:endParaRPr>
          </a:p>
        </p:txBody>
      </p:sp>
      <p:sp>
        <p:nvSpPr>
          <p:cNvPr id="3" name="Θέση περιεχομένου 2">
            <a:extLst>
              <a:ext uri="{FF2B5EF4-FFF2-40B4-BE49-F238E27FC236}">
                <a16:creationId xmlns:a16="http://schemas.microsoft.com/office/drawing/2014/main" xmlns="" id="{1FF97500-0745-4062-B754-5C2EDB25D3E8}"/>
              </a:ext>
            </a:extLst>
          </p:cNvPr>
          <p:cNvSpPr>
            <a:spLocks noGrp="1"/>
          </p:cNvSpPr>
          <p:nvPr>
            <p:ph idx="1"/>
          </p:nvPr>
        </p:nvSpPr>
        <p:spPr>
          <a:xfrm>
            <a:off x="1293814" y="1828800"/>
            <a:ext cx="9601200" cy="5029200"/>
          </a:xfrm>
        </p:spPr>
        <p:txBody>
          <a:bodyPr>
            <a:normAutofit fontScale="85000" lnSpcReduction="20000"/>
          </a:bodyPr>
          <a:lstStyle/>
          <a:p>
            <a:pPr algn="just">
              <a:lnSpc>
                <a:spcPct val="150000"/>
              </a:lnSpc>
            </a:pPr>
            <a:r>
              <a:rPr lang="el-GR" dirty="0"/>
              <a:t>Η χρονολόγηση του Ομήρου στον 8</a:t>
            </a:r>
            <a:r>
              <a:rPr lang="el-GR" baseline="30000" dirty="0"/>
              <a:t>ο</a:t>
            </a:r>
            <a:r>
              <a:rPr lang="el-GR" dirty="0"/>
              <a:t> προχριστιανικό αιώνα και το γεγονός ότι η λογοτεχνία του 7</a:t>
            </a:r>
            <a:r>
              <a:rPr lang="el-GR" baseline="30000" dirty="0"/>
              <a:t>ου</a:t>
            </a:r>
            <a:r>
              <a:rPr lang="el-GR" dirty="0"/>
              <a:t> αιώνα αντανακλά την ομηρική ποίηση </a:t>
            </a:r>
            <a:r>
              <a:rPr lang="el-GR" dirty="0">
                <a:sym typeface="Wingdings" panose="05000000000000000000" pitchFamily="2" charset="2"/>
              </a:rPr>
              <a:t> αμφισβητήσιμη άποψη.</a:t>
            </a:r>
          </a:p>
          <a:p>
            <a:pPr algn="just">
              <a:lnSpc>
                <a:spcPct val="150000"/>
              </a:lnSpc>
            </a:pPr>
            <a:r>
              <a:rPr lang="el-GR" dirty="0">
                <a:sym typeface="Wingdings" panose="05000000000000000000" pitchFamily="2" charset="2"/>
              </a:rPr>
              <a:t>Μέχρι το τέλος της Αρχαϊκής περιόδου δεν εντοπίζονται άμεσα παραθέματα των ομηρικών επών, αλλά μόνον κάποιοι υπαινιγμοί. </a:t>
            </a:r>
          </a:p>
          <a:p>
            <a:pPr algn="just">
              <a:lnSpc>
                <a:spcPct val="150000"/>
              </a:lnSpc>
            </a:pPr>
            <a:r>
              <a:rPr lang="el-GR" dirty="0">
                <a:sym typeface="Wingdings" panose="05000000000000000000" pitchFamily="2" charset="2"/>
              </a:rPr>
              <a:t>Απόψεις για μιμήσεις των ομηρικών επών που διαφαίνονται σε κάποια χωρία  λανθασμένες  τα χωρία είναι γνωμικά και επομένως δεν ανήκουν στην </a:t>
            </a:r>
            <a:r>
              <a:rPr lang="el-GR" i="1" dirty="0" err="1">
                <a:sym typeface="Wingdings" panose="05000000000000000000" pitchFamily="2" charset="2"/>
              </a:rPr>
              <a:t>Ιλιάδα</a:t>
            </a:r>
            <a:r>
              <a:rPr lang="el-GR" dirty="0">
                <a:sym typeface="Wingdings" panose="05000000000000000000" pitchFamily="2" charset="2"/>
              </a:rPr>
              <a:t> ή την </a:t>
            </a:r>
            <a:r>
              <a:rPr lang="el-GR" i="1" dirty="0">
                <a:sym typeface="Wingdings" panose="05000000000000000000" pitchFamily="2" charset="2"/>
              </a:rPr>
              <a:t>Οδύσσεια</a:t>
            </a:r>
            <a:r>
              <a:rPr lang="el-GR" dirty="0">
                <a:sym typeface="Wingdings" panose="05000000000000000000" pitchFamily="2" charset="2"/>
              </a:rPr>
              <a:t>. </a:t>
            </a:r>
          </a:p>
          <a:p>
            <a:pPr algn="just">
              <a:lnSpc>
                <a:spcPct val="150000"/>
              </a:lnSpc>
            </a:pPr>
            <a:r>
              <a:rPr lang="el-GR" dirty="0">
                <a:sym typeface="Wingdings" panose="05000000000000000000" pitchFamily="2" charset="2"/>
              </a:rPr>
              <a:t>Ακόμα και περιπτώσεις από τη λυρική ποίηση, οι οποίες φαινομενικά προέρχονται από τα ομηρικά έπη  ανήκουν σε ένα παραδοσιακό προφορικό σύστημα φρασεολογίας.</a:t>
            </a:r>
            <a:endParaRPr lang="en-GB" dirty="0"/>
          </a:p>
        </p:txBody>
      </p:sp>
    </p:spTree>
    <p:extLst>
      <p:ext uri="{BB962C8B-B14F-4D97-AF65-F5344CB8AC3E}">
        <p14:creationId xmlns:p14="http://schemas.microsoft.com/office/powerpoint/2010/main" val="2647101960"/>
      </p:ext>
    </p:extLst>
  </p:cSld>
  <p:clrMapOvr>
    <a:masterClrMapping/>
  </p:clrMapOvr>
  <p:transition spd="slow">
    <p:cove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2985612-DF48-45E9-97FB-A9D72AE457F2}"/>
              </a:ext>
            </a:extLst>
          </p:cNvPr>
          <p:cNvSpPr>
            <a:spLocks noGrp="1"/>
          </p:cNvSpPr>
          <p:nvPr>
            <p:ph idx="1"/>
          </p:nvPr>
        </p:nvSpPr>
        <p:spPr/>
        <p:txBody>
          <a:bodyPr>
            <a:normAutofit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περίληψη του </a:t>
            </a:r>
            <a:r>
              <a:rPr lang="el-GR" dirty="0" err="1">
                <a:latin typeface="Times New Roman" panose="02020603050405020304" pitchFamily="18" charset="0"/>
                <a:cs typeface="Times New Roman" panose="02020603050405020304" pitchFamily="18" charset="0"/>
              </a:rPr>
              <a:t>Πρόκλου</a:t>
            </a:r>
            <a:r>
              <a:rPr lang="el-GR" dirty="0">
                <a:latin typeface="Times New Roman" panose="02020603050405020304" pitchFamily="18" charset="0"/>
                <a:cs typeface="Times New Roman" panose="02020603050405020304" pitchFamily="18" charset="0"/>
              </a:rPr>
              <a:t> για την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αρχίζει με αναφορά σε αυτήν την Αμαζόνα, την </a:t>
            </a:r>
            <a:r>
              <a:rPr lang="el-GR" dirty="0" err="1">
                <a:latin typeface="Times New Roman" panose="02020603050405020304" pitchFamily="18" charset="0"/>
                <a:cs typeface="Times New Roman" panose="02020603050405020304" pitchFamily="18" charset="0"/>
              </a:rPr>
              <a:t>Πενθεσίλεια</a:t>
            </a:r>
            <a:r>
              <a:rPr lang="el-GR" dirty="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Εάν το παραλλαγμένο τέλος της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αρχή της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Αιθιοπίδας</a:t>
            </a:r>
            <a:r>
              <a:rPr lang="el-GR" dirty="0">
                <a:latin typeface="Times New Roman" panose="02020603050405020304" pitchFamily="18" charset="0"/>
                <a:cs typeface="Times New Roman" panose="02020603050405020304" pitchFamily="18" charset="0"/>
                <a:sym typeface="Wingdings" panose="05000000000000000000" pitchFamily="2" charset="2"/>
              </a:rPr>
              <a:t>  τα ποιήματα του Επικού Κύκλου δημιουργήθηκαν γύρω από 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Κάποιοι μελετητές  παραλλαγμένοι στίχοι </a:t>
            </a:r>
            <a:r>
              <a:rPr lang="el-GR" i="1" dirty="0" err="1">
                <a:latin typeface="Times New Roman" panose="02020603050405020304" pitchFamily="18" charset="0"/>
                <a:cs typeface="Times New Roman" panose="02020603050405020304" pitchFamily="18" charset="0"/>
                <a:sym typeface="Wingdings" panose="05000000000000000000" pitchFamily="2" charset="2"/>
              </a:rPr>
              <a:t>Ιλιάδας</a:t>
            </a:r>
            <a:r>
              <a:rPr lang="el-GR" dirty="0">
                <a:latin typeface="Times New Roman" panose="02020603050405020304" pitchFamily="18" charset="0"/>
                <a:cs typeface="Times New Roman" panose="02020603050405020304" pitchFamily="18" charset="0"/>
                <a:sym typeface="Wingdings" panose="05000000000000000000" pitchFamily="2" charset="2"/>
              </a:rPr>
              <a:t> = αρχή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Αιθιοπίδας</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Οι περισσότεροι, μεταξύ αυτών οι </a:t>
            </a:r>
            <a:r>
              <a:rPr lang="en-US" b="1" dirty="0" err="1">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Bernabé</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και</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Davies</a:t>
            </a:r>
            <a:r>
              <a:rPr lang="el-GR" b="1"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 οι παραλλαγμένοι στίχοι  αποτέλεσμα κάποιου ραψωδού ή γραμματικού.</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D3A2888E-7409-4060-A323-7A54EEF1C8EF}"/>
              </a:ext>
            </a:extLst>
          </p:cNvPr>
          <p:cNvSpPr txBox="1">
            <a:spLocks/>
          </p:cNvSpPr>
          <p:nvPr/>
        </p:nvSpPr>
        <p:spPr>
          <a:xfrm>
            <a:off x="1096994" y="28742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Ξεκινάει η </a:t>
            </a:r>
            <a:r>
              <a:rPr lang="el-GR" sz="4799" i="1" dirty="0" err="1">
                <a:solidFill>
                  <a:schemeClr val="bg2"/>
                </a:solidFill>
                <a:latin typeface="+mn-lt"/>
                <a:cs typeface="Times New Roman" panose="02020603050405020304" pitchFamily="18" charset="0"/>
              </a:rPr>
              <a:t>Αιθιοπίδα</a:t>
            </a:r>
            <a:r>
              <a:rPr lang="el-GR" sz="4799" dirty="0">
                <a:solidFill>
                  <a:schemeClr val="bg2"/>
                </a:solidFill>
                <a:latin typeface="+mn-lt"/>
                <a:cs typeface="Times New Roman" panose="02020603050405020304" pitchFamily="18" charset="0"/>
              </a:rPr>
              <a:t> στο σημείο που τελειώνει η </a:t>
            </a:r>
            <a:r>
              <a:rPr lang="el-GR" sz="4799" i="1" dirty="0" err="1">
                <a:solidFill>
                  <a:schemeClr val="bg2"/>
                </a:solidFill>
                <a:latin typeface="+mn-lt"/>
                <a:cs typeface="Times New Roman" panose="02020603050405020304" pitchFamily="18" charset="0"/>
              </a:rPr>
              <a:t>Ιλιάδα</a:t>
            </a:r>
            <a:r>
              <a:rPr lang="el-GR" sz="4799" i="1" dirty="0">
                <a:solidFill>
                  <a:schemeClr val="bg2"/>
                </a:solidFill>
                <a:latin typeface="+mn-lt"/>
                <a:cs typeface="Times New Roman" panose="02020603050405020304" pitchFamily="18" charset="0"/>
              </a:rPr>
              <a:t>;</a:t>
            </a:r>
            <a:endParaRPr lang="el-GR" sz="4799"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37374831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5FB8ED7C-C540-4F73-AAF9-25E1E3C0D3BE}"/>
              </a:ext>
            </a:extLst>
          </p:cNvPr>
          <p:cNvSpPr>
            <a:spLocks noGrp="1"/>
          </p:cNvSpPr>
          <p:nvPr>
            <p:ph idx="1"/>
          </p:nvPr>
        </p:nvSpPr>
        <p:spPr/>
        <p:txBody>
          <a:bodyPr>
            <a:normAutofit fontScale="85000" lnSpcReduction="10000"/>
          </a:bodyPr>
          <a:lstStyle/>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 Η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και, εν γένει, τα επικά ποιήματα δεν θα ξεκινούσαν χωρίς προοίμιο.</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 Δύσκολο ο ποιητής της </a:t>
            </a:r>
            <a:r>
              <a:rPr lang="el-GR" i="1" dirty="0" err="1">
                <a:latin typeface="Times New Roman" panose="02020603050405020304" pitchFamily="18" charset="0"/>
                <a:cs typeface="Times New Roman" panose="02020603050405020304" pitchFamily="18" charset="0"/>
              </a:rPr>
              <a:t>Αιθιοπίδας</a:t>
            </a:r>
            <a:r>
              <a:rPr lang="el-GR" dirty="0">
                <a:latin typeface="Times New Roman" panose="02020603050405020304" pitchFamily="18" charset="0"/>
                <a:cs typeface="Times New Roman" panose="02020603050405020304" pitchFamily="18" charset="0"/>
              </a:rPr>
              <a:t> να ξεκίνησε το ποίημά του παραλλάσσοντας τον τελικό στίχο της </a:t>
            </a:r>
            <a:r>
              <a:rPr lang="el-GR" i="1" dirty="0" err="1">
                <a:latin typeface="Times New Roman" panose="02020603050405020304" pitchFamily="18" charset="0"/>
                <a:cs typeface="Times New Roman" panose="02020603050405020304" pitchFamily="18" charset="0"/>
              </a:rPr>
              <a:t>Ιλιάδας</a:t>
            </a:r>
            <a:r>
              <a:rPr lang="el-GR" i="1"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Burgess</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έχει δημιουργηθεί ως επακόλουθο της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 αλλά δεν θα μπορούσε να ξεκινάει με αυτόν τον τόσο απότομο τρόπο.</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Τα ποιήματα του Επικού Κύκλου </a:t>
            </a:r>
            <a:r>
              <a:rPr lang="el-GR" dirty="0">
                <a:latin typeface="Times New Roman" panose="02020603050405020304" pitchFamily="18" charset="0"/>
                <a:cs typeface="Times New Roman" panose="02020603050405020304" pitchFamily="18" charset="0"/>
                <a:sym typeface="Wingdings" panose="05000000000000000000" pitchFamily="2" charset="2"/>
              </a:rPr>
              <a:t> ρευστά όρια  άραγε αρχίζει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με την άφιξη της </a:t>
            </a:r>
            <a:r>
              <a:rPr lang="el-GR" dirty="0" err="1">
                <a:latin typeface="Times New Roman" panose="02020603050405020304" pitchFamily="18" charset="0"/>
                <a:cs typeface="Times New Roman" panose="02020603050405020304" pitchFamily="18" charset="0"/>
                <a:sym typeface="Wingdings" panose="05000000000000000000" pitchFamily="2" charset="2"/>
              </a:rPr>
              <a:t>Πενθεσίλειας</a:t>
            </a:r>
            <a:r>
              <a:rPr lang="el-GR" dirty="0">
                <a:latin typeface="Times New Roman" panose="02020603050405020304" pitchFamily="18" charset="0"/>
                <a:cs typeface="Times New Roman" panose="02020603050405020304" pitchFamily="18" charset="0"/>
                <a:sym typeface="Wingdings" panose="05000000000000000000" pitchFamily="2" charset="2"/>
              </a:rPr>
              <a:t>;  κάποια στοιχεία απορρίπτουν αυτήν την έναρξη.</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D8D1FC35-545D-4F7D-8B21-4CC0E47B6AA3}"/>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Αμφιβολίες</a:t>
            </a:r>
            <a:endParaRPr lang="el-GR" sz="4799" b="1"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37534224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978678C-2CB2-453A-8CFC-4336437A27E4}"/>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sz="1799" dirty="0">
                <a:latin typeface="Times New Roman" panose="02020603050405020304" pitchFamily="18" charset="0"/>
                <a:cs typeface="Times New Roman" panose="02020603050405020304" pitchFamily="18" charset="0"/>
              </a:rPr>
              <a:t>Αντικείμενα (</a:t>
            </a:r>
            <a:r>
              <a:rPr lang="en-US" sz="1799" dirty="0">
                <a:latin typeface="Times New Roman" panose="02020603050405020304" pitchFamily="18" charset="0"/>
                <a:cs typeface="Times New Roman" panose="02020603050405020304" pitchFamily="18" charset="0"/>
              </a:rPr>
              <a:t>bowls) </a:t>
            </a:r>
            <a:r>
              <a:rPr lang="el-GR" sz="1799" dirty="0">
                <a:latin typeface="Times New Roman" panose="02020603050405020304" pitchFamily="18" charset="0"/>
                <a:cs typeface="Times New Roman" panose="02020603050405020304" pitchFamily="18" charset="0"/>
              </a:rPr>
              <a:t>της εποχής του Ομήρου με επιγραφές επάνω τους απεικονίζουν 3 σκηνές: </a:t>
            </a:r>
          </a:p>
          <a:p>
            <a:pPr marL="457063" indent="-457063" algn="just">
              <a:lnSpc>
                <a:spcPct val="150000"/>
              </a:lnSpc>
              <a:buFont typeface="+mj-lt"/>
              <a:buAutoNum type="arabicPeriod"/>
            </a:pPr>
            <a:r>
              <a:rPr lang="el-GR" sz="1799" dirty="0">
                <a:latin typeface="Times New Roman" panose="02020603050405020304" pitchFamily="18" charset="0"/>
                <a:cs typeface="Times New Roman" panose="02020603050405020304" pitchFamily="18" charset="0"/>
              </a:rPr>
              <a:t>Την επιστροφή του πτώματος του Έκτορα με αντάλλαγμα λύτρα.</a:t>
            </a:r>
          </a:p>
          <a:p>
            <a:pPr marL="457063" indent="-457063" algn="just">
              <a:lnSpc>
                <a:spcPct val="150000"/>
              </a:lnSpc>
              <a:buFont typeface="+mj-lt"/>
              <a:buAutoNum type="arabicPeriod"/>
            </a:pPr>
            <a:r>
              <a:rPr lang="el-GR" sz="1799" dirty="0">
                <a:latin typeface="Times New Roman" panose="02020603050405020304" pitchFamily="18" charset="0"/>
                <a:cs typeface="Times New Roman" panose="02020603050405020304" pitchFamily="18" charset="0"/>
              </a:rPr>
              <a:t>Την άφιξη της </a:t>
            </a:r>
            <a:r>
              <a:rPr lang="el-GR" sz="1799" dirty="0" err="1">
                <a:latin typeface="Times New Roman" panose="02020603050405020304" pitchFamily="18" charset="0"/>
                <a:cs typeface="Times New Roman" panose="02020603050405020304" pitchFamily="18" charset="0"/>
              </a:rPr>
              <a:t>Πενθεσίλειας</a:t>
            </a:r>
            <a:r>
              <a:rPr lang="el-GR" sz="1799" dirty="0">
                <a:latin typeface="Times New Roman" panose="02020603050405020304" pitchFamily="18" charset="0"/>
                <a:cs typeface="Times New Roman" panose="02020603050405020304" pitchFamily="18" charset="0"/>
              </a:rPr>
              <a:t>.</a:t>
            </a:r>
          </a:p>
          <a:p>
            <a:pPr marL="457063" indent="-457063" algn="just">
              <a:lnSpc>
                <a:spcPct val="150000"/>
              </a:lnSpc>
              <a:buFont typeface="+mj-lt"/>
              <a:buAutoNum type="arabicPeriod"/>
            </a:pPr>
            <a:r>
              <a:rPr lang="el-GR" sz="1799" dirty="0">
                <a:latin typeface="Times New Roman" panose="02020603050405020304" pitchFamily="18" charset="0"/>
                <a:cs typeface="Times New Roman" panose="02020603050405020304" pitchFamily="18" charset="0"/>
              </a:rPr>
              <a:t>Τη συνάντηση Αχιλλέας – </a:t>
            </a:r>
            <a:r>
              <a:rPr lang="el-GR" sz="1799" dirty="0" err="1">
                <a:latin typeface="Times New Roman" panose="02020603050405020304" pitchFamily="18" charset="0"/>
                <a:cs typeface="Times New Roman" panose="02020603050405020304" pitchFamily="18" charset="0"/>
              </a:rPr>
              <a:t>Πενθεσίλειας</a:t>
            </a:r>
            <a:r>
              <a:rPr lang="el-GR" sz="1799" dirty="0">
                <a:latin typeface="Times New Roman" panose="02020603050405020304" pitchFamily="18" charset="0"/>
                <a:cs typeface="Times New Roman" panose="02020603050405020304" pitchFamily="18" charset="0"/>
              </a:rPr>
              <a:t> στη μάχη.</a:t>
            </a:r>
          </a:p>
        </p:txBody>
      </p:sp>
      <p:sp>
        <p:nvSpPr>
          <p:cNvPr id="5" name="Τίτλος 1">
            <a:extLst>
              <a:ext uri="{FF2B5EF4-FFF2-40B4-BE49-F238E27FC236}">
                <a16:creationId xmlns:a16="http://schemas.microsoft.com/office/drawing/2014/main" xmlns="" id="{0A36A6BB-240F-4097-9458-0677ED22F409}"/>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Αρχή </a:t>
            </a:r>
            <a:r>
              <a:rPr lang="el-GR" sz="4799" i="1" dirty="0" err="1">
                <a:solidFill>
                  <a:schemeClr val="bg2"/>
                </a:solidFill>
                <a:latin typeface="+mn-lt"/>
                <a:cs typeface="Times New Roman" panose="02020603050405020304" pitchFamily="18" charset="0"/>
              </a:rPr>
              <a:t>Αιθιοπίδας</a:t>
            </a:r>
            <a:endParaRPr lang="el-GR" sz="4799" i="1" dirty="0">
              <a:solidFill>
                <a:schemeClr val="bg2"/>
              </a:solidFill>
              <a:latin typeface="+mn-lt"/>
              <a:cs typeface="Times New Roman" panose="02020603050405020304" pitchFamily="18" charset="0"/>
            </a:endParaRPr>
          </a:p>
        </p:txBody>
      </p:sp>
      <p:sp>
        <p:nvSpPr>
          <p:cNvPr id="6" name="Δεξί άγκιστρο 5">
            <a:extLst>
              <a:ext uri="{FF2B5EF4-FFF2-40B4-BE49-F238E27FC236}">
                <a16:creationId xmlns:a16="http://schemas.microsoft.com/office/drawing/2014/main" xmlns="" id="{A251C350-2FE8-40B9-8A72-8ED55C604CD5}"/>
              </a:ext>
            </a:extLst>
          </p:cNvPr>
          <p:cNvSpPr/>
          <p:nvPr/>
        </p:nvSpPr>
        <p:spPr>
          <a:xfrm>
            <a:off x="7210859" y="2443506"/>
            <a:ext cx="1066522" cy="1783839"/>
          </a:xfrm>
          <a:prstGeom prst="righ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l-GR" sz="1799">
              <a:solidFill>
                <a:schemeClr val="accent3">
                  <a:lumMod val="75000"/>
                </a:schemeClr>
              </a:solidFill>
            </a:endParaRPr>
          </a:p>
        </p:txBody>
      </p:sp>
      <p:cxnSp>
        <p:nvCxnSpPr>
          <p:cNvPr id="7" name="Γραμμή σύνδεσης: Γωνιώδης 6">
            <a:extLst>
              <a:ext uri="{FF2B5EF4-FFF2-40B4-BE49-F238E27FC236}">
                <a16:creationId xmlns:a16="http://schemas.microsoft.com/office/drawing/2014/main" xmlns="" id="{A3D15E92-B82F-4BCA-AB14-F9C2A53AFC42}"/>
              </a:ext>
            </a:extLst>
          </p:cNvPr>
          <p:cNvCxnSpPr>
            <a:cxnSpLocks/>
          </p:cNvCxnSpPr>
          <p:nvPr/>
        </p:nvCxnSpPr>
        <p:spPr>
          <a:xfrm rot="16200000" flipH="1">
            <a:off x="7596195" y="4013546"/>
            <a:ext cx="1359307" cy="3067"/>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xmlns="" id="{8AFC8A97-9B6D-4251-8A68-4F0AE7F449B3}"/>
              </a:ext>
            </a:extLst>
          </p:cNvPr>
          <p:cNvSpPr txBox="1"/>
          <p:nvPr/>
        </p:nvSpPr>
        <p:spPr>
          <a:xfrm>
            <a:off x="1096994" y="4783682"/>
            <a:ext cx="10618921" cy="1894256"/>
          </a:xfrm>
          <a:prstGeom prst="rect">
            <a:avLst/>
          </a:prstGeom>
          <a:noFill/>
        </p:spPr>
        <p:txBody>
          <a:bodyPr wrap="square" rtlCol="0">
            <a:spAutoFit/>
          </a:bodyPr>
          <a:lstStyle/>
          <a:p>
            <a:pPr algn="just">
              <a:lnSpc>
                <a:spcPct val="150000"/>
              </a:lnSpc>
            </a:pPr>
            <a:r>
              <a:rPr lang="en-US" sz="1600" b="1" dirty="0" err="1">
                <a:solidFill>
                  <a:schemeClr val="accent3">
                    <a:lumMod val="75000"/>
                  </a:schemeClr>
                </a:solidFill>
                <a:latin typeface="Times New Roman" panose="02020603050405020304" pitchFamily="18" charset="0"/>
                <a:cs typeface="Times New Roman" panose="02020603050405020304" pitchFamily="18" charset="0"/>
              </a:rPr>
              <a:t>Kopff</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Η </a:t>
            </a:r>
            <a:r>
              <a:rPr lang="el-GR" sz="1600" i="1" dirty="0" err="1">
                <a:latin typeface="Times New Roman" panose="02020603050405020304" pitchFamily="18" charset="0"/>
                <a:cs typeface="Times New Roman" panose="02020603050405020304" pitchFamily="18" charset="0"/>
              </a:rPr>
              <a:t>Αιθιοπίδα</a:t>
            </a:r>
            <a:r>
              <a:rPr lang="el-GR" sz="1600" dirty="0">
                <a:latin typeface="Times New Roman" panose="02020603050405020304" pitchFamily="18" charset="0"/>
                <a:cs typeface="Times New Roman" panose="02020603050405020304" pitchFamily="18" charset="0"/>
              </a:rPr>
              <a:t>, αρχικά, περιείχε την επιστροφή του άψυχου σώματος του Έκτορα με λύτρα και την κηδεία του, πριν την αφήγηση της άφιξης της </a:t>
            </a:r>
            <a:r>
              <a:rPr lang="el-GR" sz="1600" dirty="0" err="1">
                <a:latin typeface="Times New Roman" panose="02020603050405020304" pitchFamily="18" charset="0"/>
                <a:cs typeface="Times New Roman" panose="02020603050405020304" pitchFamily="18" charset="0"/>
              </a:rPr>
              <a:t>Πενθεσίλειας</a:t>
            </a:r>
            <a:r>
              <a:rPr lang="el-GR"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sym typeface="Wingdings" panose="05000000000000000000" pitchFamily="2" charset="2"/>
              </a:rPr>
              <a:t> ουσιαστικά, ο </a:t>
            </a:r>
            <a:r>
              <a:rPr lang="en-US" sz="1600" b="1" dirty="0" err="1">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Kopff</a:t>
            </a:r>
            <a:r>
              <a:rPr lang="en-US" sz="1600" dirty="0">
                <a:solidFill>
                  <a:schemeClr val="accent5">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l-GR" sz="1600" dirty="0">
                <a:latin typeface="Times New Roman" panose="02020603050405020304" pitchFamily="18" charset="0"/>
                <a:cs typeface="Times New Roman" panose="02020603050405020304" pitchFamily="18" charset="0"/>
                <a:sym typeface="Wingdings" panose="05000000000000000000" pitchFamily="2" charset="2"/>
              </a:rPr>
              <a:t>απορρίπτει την άποψη ότι η </a:t>
            </a:r>
            <a:r>
              <a:rPr lang="el-GR" sz="1600"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sz="1600" dirty="0">
                <a:latin typeface="Times New Roman" panose="02020603050405020304" pitchFamily="18" charset="0"/>
                <a:cs typeface="Times New Roman" panose="02020603050405020304" pitchFamily="18" charset="0"/>
                <a:sym typeface="Wingdings" panose="05000000000000000000" pitchFamily="2" charset="2"/>
              </a:rPr>
              <a:t> ξεκινούσε με την άφιξη της </a:t>
            </a:r>
            <a:r>
              <a:rPr lang="el-GR" sz="1600" dirty="0" err="1">
                <a:latin typeface="Times New Roman" panose="02020603050405020304" pitchFamily="18" charset="0"/>
                <a:cs typeface="Times New Roman" panose="02020603050405020304" pitchFamily="18" charset="0"/>
                <a:sym typeface="Wingdings" panose="05000000000000000000" pitchFamily="2" charset="2"/>
              </a:rPr>
              <a:t>Πενθεσίλειας</a:t>
            </a:r>
            <a:r>
              <a:rPr lang="el-GR" sz="1600" dirty="0">
                <a:latin typeface="Times New Roman" panose="02020603050405020304" pitchFamily="18" charset="0"/>
                <a:cs typeface="Times New Roman" panose="02020603050405020304" pitchFamily="18" charset="0"/>
                <a:sym typeface="Wingdings" panose="05000000000000000000" pitchFamily="2" charset="2"/>
              </a:rPr>
              <a:t> και υποστηρίζει ότι προηγείται τμήμα που αφορά τον Έκτορα. Ο </a:t>
            </a:r>
            <a:r>
              <a:rPr lang="en-US" sz="1600" b="1" dirty="0">
                <a:solidFill>
                  <a:schemeClr val="accent3">
                    <a:lumMod val="75000"/>
                  </a:schemeClr>
                </a:solidFill>
                <a:latin typeface="Times New Roman" panose="02020603050405020304" pitchFamily="18" charset="0"/>
                <a:cs typeface="Times New Roman" panose="02020603050405020304" pitchFamily="18" charset="0"/>
              </a:rPr>
              <a:t>Burgess</a:t>
            </a:r>
            <a:r>
              <a:rPr lang="el-GR" sz="1600" b="1" dirty="0">
                <a:solidFill>
                  <a:schemeClr val="accent5">
                    <a:lumMod val="50000"/>
                  </a:schemeClr>
                </a:solidFill>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sym typeface="Wingdings" panose="05000000000000000000" pitchFamily="2" charset="2"/>
              </a:rPr>
              <a:t></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Σωστή η άποψη του </a:t>
            </a:r>
            <a:r>
              <a:rPr lang="en-US" sz="1600" b="1" dirty="0" err="1">
                <a:solidFill>
                  <a:schemeClr val="accent3">
                    <a:lumMod val="75000"/>
                  </a:schemeClr>
                </a:solidFill>
                <a:latin typeface="Times New Roman" panose="02020603050405020304" pitchFamily="18" charset="0"/>
                <a:cs typeface="Times New Roman" panose="02020603050405020304" pitchFamily="18" charset="0"/>
              </a:rPr>
              <a:t>Kopff</a:t>
            </a:r>
            <a:r>
              <a:rPr lang="en-US" sz="1600" dirty="0">
                <a:solidFill>
                  <a:schemeClr val="accent5">
                    <a:lumMod val="50000"/>
                  </a:schemeClr>
                </a:solidFill>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ότι με βάση τα ομηρικά αντικείμενα (</a:t>
            </a:r>
            <a:r>
              <a:rPr lang="en-US" sz="1600" dirty="0">
                <a:latin typeface="Times New Roman" panose="02020603050405020304" pitchFamily="18" charset="0"/>
                <a:cs typeface="Times New Roman" panose="02020603050405020304" pitchFamily="18" charset="0"/>
              </a:rPr>
              <a:t>bowls) </a:t>
            </a:r>
            <a:r>
              <a:rPr lang="el-GR" sz="1600" dirty="0">
                <a:latin typeface="Times New Roman" panose="02020603050405020304" pitchFamily="18" charset="0"/>
                <a:cs typeface="Times New Roman" panose="02020603050405020304" pitchFamily="18" charset="0"/>
                <a:sym typeface="Wingdings" panose="05000000000000000000" pitchFamily="2" charset="2"/>
              </a:rPr>
              <a:t> η </a:t>
            </a:r>
            <a:r>
              <a:rPr lang="el-GR" sz="1600"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sz="1600" dirty="0">
                <a:latin typeface="Times New Roman" panose="02020603050405020304" pitchFamily="18" charset="0"/>
                <a:cs typeface="Times New Roman" panose="02020603050405020304" pitchFamily="18" charset="0"/>
                <a:sym typeface="Wingdings" panose="05000000000000000000" pitchFamily="2" charset="2"/>
              </a:rPr>
              <a:t> ξεκίνησε νωρίτερα από το σημείο που ορίζει ο </a:t>
            </a:r>
            <a:r>
              <a:rPr lang="el-GR" sz="1600" dirty="0" err="1">
                <a:latin typeface="Times New Roman" panose="02020603050405020304" pitchFamily="18" charset="0"/>
                <a:cs typeface="Times New Roman" panose="02020603050405020304" pitchFamily="18" charset="0"/>
                <a:sym typeface="Wingdings" panose="05000000000000000000" pitchFamily="2" charset="2"/>
              </a:rPr>
              <a:t>Πρόκλος</a:t>
            </a:r>
            <a:r>
              <a:rPr lang="el-GR" sz="1600" dirty="0">
                <a:latin typeface="Times New Roman" panose="02020603050405020304" pitchFamily="18" charset="0"/>
                <a:cs typeface="Times New Roman" panose="02020603050405020304" pitchFamily="18" charset="0"/>
                <a:sym typeface="Wingdings" panose="05000000000000000000" pitchFamily="2" charset="2"/>
              </a:rPr>
              <a:t>.</a:t>
            </a:r>
            <a:endParaRPr lang="el-GR" sz="1600" dirty="0">
              <a:latin typeface="Times New Roman" panose="02020603050405020304" pitchFamily="18" charset="0"/>
              <a:cs typeface="Times New Roman" panose="02020603050405020304" pitchFamily="18" charset="0"/>
            </a:endParaRPr>
          </a:p>
          <a:p>
            <a:pPr algn="just">
              <a:lnSpc>
                <a:spcPct val="150000"/>
              </a:lnSpc>
            </a:pPr>
            <a:endParaRPr lang="el-GR" sz="16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763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61C66064-DD02-4C1E-8A06-9F54989B57C1}"/>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πιο κοινή ερμηνεία είναι ότι οι παραπάνω σκηνές προέρχονται τόσο από την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όσο και από την </a:t>
            </a:r>
            <a:r>
              <a:rPr lang="el-GR" i="1" dirty="0" err="1">
                <a:latin typeface="Times New Roman" panose="02020603050405020304" pitchFamily="18" charset="0"/>
                <a:cs typeface="Times New Roman" panose="02020603050405020304" pitchFamily="18" charset="0"/>
              </a:rPr>
              <a:t>Αιθιοπίδα</a:t>
            </a:r>
            <a:r>
              <a:rPr lang="el-GR" dirty="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Kopff</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αντιδρά με </a:t>
            </a:r>
            <a:r>
              <a:rPr lang="en-US" dirty="0">
                <a:latin typeface="Times New Roman" panose="02020603050405020304" pitchFamily="18" charset="0"/>
                <a:cs typeface="Times New Roman" panose="02020603050405020304" pitchFamily="18" charset="0"/>
              </a:rPr>
              <a:t>2 </a:t>
            </a:r>
            <a:r>
              <a:rPr lang="el-GR" dirty="0">
                <a:latin typeface="Times New Roman" panose="02020603050405020304" pitchFamily="18" charset="0"/>
                <a:cs typeface="Times New Roman" panose="02020603050405020304" pitchFamily="18" charset="0"/>
              </a:rPr>
              <a:t>επιχειρήματα: </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Τα ομηρικά αντικείμενα</a:t>
            </a:r>
            <a:r>
              <a:rPr lang="en-US" dirty="0">
                <a:latin typeface="Times New Roman" panose="02020603050405020304" pitchFamily="18" charset="0"/>
                <a:cs typeface="Times New Roman" panose="02020603050405020304" pitchFamily="18" charset="0"/>
              </a:rPr>
              <a:t> (bowls)</a:t>
            </a:r>
            <a:r>
              <a:rPr lang="el-GR" dirty="0">
                <a:latin typeface="Times New Roman" panose="02020603050405020304" pitchFamily="18" charset="0"/>
                <a:cs typeface="Times New Roman" panose="02020603050405020304" pitchFamily="18" charset="0"/>
              </a:rPr>
              <a:t> δεν προέρχονται από διαφορετικά έργα.</a:t>
            </a:r>
          </a:p>
          <a:p>
            <a:pPr marL="457063" indent="-457063"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Τα ομηρικά αντικείμενα</a:t>
            </a:r>
            <a:r>
              <a:rPr lang="en-US" dirty="0">
                <a:latin typeface="Times New Roman" panose="02020603050405020304" pitchFamily="18" charset="0"/>
                <a:cs typeface="Times New Roman" panose="02020603050405020304" pitchFamily="18" charset="0"/>
              </a:rPr>
              <a:t> (bowls) </a:t>
            </a:r>
            <a:r>
              <a:rPr lang="el-GR" dirty="0">
                <a:latin typeface="Times New Roman" panose="02020603050405020304" pitchFamily="18" charset="0"/>
                <a:cs typeface="Times New Roman" panose="02020603050405020304" pitchFamily="18" charset="0"/>
              </a:rPr>
              <a:t>και οι </a:t>
            </a:r>
            <a:r>
              <a:rPr lang="el-GR" dirty="0" err="1">
                <a:latin typeface="Times New Roman" panose="02020603050405020304" pitchFamily="18" charset="0"/>
                <a:cs typeface="Times New Roman" panose="02020603050405020304" pitchFamily="18" charset="0"/>
              </a:rPr>
              <a:t>ιλιαδικές</a:t>
            </a:r>
            <a:r>
              <a:rPr lang="el-GR" dirty="0">
                <a:latin typeface="Times New Roman" panose="02020603050405020304" pitchFamily="18" charset="0"/>
                <a:cs typeface="Times New Roman" panose="02020603050405020304" pitchFamily="18" charset="0"/>
              </a:rPr>
              <a:t> πλακέτες προέρχονται από διαφορετικές παραδόσεις.</a:t>
            </a:r>
            <a:endParaRPr lang="en-US"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b="1" dirty="0">
                <a:solidFill>
                  <a:schemeClr val="accent3">
                    <a:lumMod val="75000"/>
                  </a:schemeClr>
                </a:solidFill>
                <a:latin typeface="Times New Roman" panose="02020603050405020304" pitchFamily="18" charset="0"/>
                <a:cs typeface="Times New Roman" panose="02020603050405020304" pitchFamily="18" charset="0"/>
              </a:rPr>
              <a:t>Webster</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Αμφισβητεί την ακρίβεια των ομηρικών αντικειμένων και αποδεικνύει ότι δεν αναφέρουν, πάντοτε, τα επεισόδια των πηγών τους με τη σωστή σειρά. </a:t>
            </a:r>
            <a:endParaRPr lang="en-US"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06F4250C-F4ED-4449-8AE1-BF261C67921C}"/>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Ομηρικά αντικείμενα</a:t>
            </a:r>
          </a:p>
        </p:txBody>
      </p:sp>
    </p:spTree>
    <p:extLst>
      <p:ext uri="{BB962C8B-B14F-4D97-AF65-F5344CB8AC3E}">
        <p14:creationId xmlns:p14="http://schemas.microsoft.com/office/powerpoint/2010/main" val="41905066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A606B28-375A-4219-AD0C-6501645591CB}"/>
              </a:ext>
            </a:extLst>
          </p:cNvPr>
          <p:cNvSpPr>
            <a:spLocks noGrp="1"/>
          </p:cNvSpPr>
          <p:nvPr>
            <p:ph idx="1"/>
          </p:nvPr>
        </p:nvSpPr>
        <p:spPr>
          <a:xfrm>
            <a:off x="1096994" y="1846146"/>
            <a:ext cx="10055781" cy="4368398"/>
          </a:xfrm>
        </p:spPr>
        <p:txBody>
          <a:bodyPr>
            <a:normAutofit/>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Burgess</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πιθανό ότι ένα ποίημα του Επικού Κύκλου διηγούνταν υλικό που καλυπτόταν επίσης από την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και έτσι κόπηκε.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Fick</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Το σημείο της ένωσης μεταξύ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 και </a:t>
            </a:r>
            <a:r>
              <a:rPr lang="el-GR" i="1" dirty="0" err="1">
                <a:latin typeface="Times New Roman" panose="02020603050405020304" pitchFamily="18" charset="0"/>
                <a:cs typeface="Times New Roman" panose="02020603050405020304" pitchFamily="18" charset="0"/>
              </a:rPr>
              <a:t>Αιθιοπίδας</a:t>
            </a:r>
            <a:r>
              <a:rPr lang="el-GR" dirty="0">
                <a:latin typeface="Times New Roman" panose="02020603050405020304" pitchFamily="18" charset="0"/>
                <a:cs typeface="Times New Roman" panose="02020603050405020304" pitchFamily="18" charset="0"/>
              </a:rPr>
              <a:t>, δηλαδή ο πρώτος στίχος της </a:t>
            </a:r>
            <a:r>
              <a:rPr lang="el-GR" dirty="0" err="1">
                <a:latin typeface="Times New Roman" panose="02020603050405020304" pitchFamily="18" charset="0"/>
                <a:cs typeface="Times New Roman" panose="02020603050405020304" pitchFamily="18" charset="0"/>
              </a:rPr>
              <a:t>Αιθιοπίδας</a:t>
            </a:r>
            <a:r>
              <a:rPr lang="el-GR" dirty="0">
                <a:latin typeface="Times New Roman" panose="02020603050405020304" pitchFamily="18" charset="0"/>
                <a:cs typeface="Times New Roman" panose="02020603050405020304" pitchFamily="18" charset="0"/>
              </a:rPr>
              <a:t> δεν ανήκε στην </a:t>
            </a:r>
            <a:r>
              <a:rPr lang="el-GR" i="1" dirty="0" err="1">
                <a:latin typeface="Times New Roman" panose="02020603050405020304" pitchFamily="18" charset="0"/>
                <a:cs typeface="Times New Roman" panose="02020603050405020304" pitchFamily="18" charset="0"/>
              </a:rPr>
              <a:t>Ιλιάδα</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γιατί το </a:t>
            </a:r>
            <a:r>
              <a:rPr lang="el-GR" dirty="0" err="1">
                <a:latin typeface="Palatino Linotype" panose="02040502050505030304" pitchFamily="18" charset="0"/>
                <a:cs typeface="Times New Roman" panose="02020603050405020304" pitchFamily="18" charset="0"/>
              </a:rPr>
              <a:t>ὥς</a:t>
            </a:r>
            <a:r>
              <a:rPr lang="el-GR" dirty="0">
                <a:latin typeface="Times New Roman" panose="02020603050405020304" pitchFamily="18" charset="0"/>
                <a:cs typeface="Times New Roman" panose="02020603050405020304" pitchFamily="18" charset="0"/>
              </a:rPr>
              <a:t> προσθέτει νέο υλικό στην ομηρική ποίηση.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Αν η άποψη του </a:t>
            </a:r>
            <a:r>
              <a:rPr lang="en-US" b="1" dirty="0">
                <a:solidFill>
                  <a:schemeClr val="accent3">
                    <a:lumMod val="75000"/>
                  </a:schemeClr>
                </a:solidFill>
                <a:latin typeface="Times New Roman" panose="02020603050405020304" pitchFamily="18" charset="0"/>
                <a:cs typeface="Times New Roman" panose="02020603050405020304" pitchFamily="18" charset="0"/>
              </a:rPr>
              <a:t>Fick</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σωστή </a:t>
            </a:r>
            <a:r>
              <a:rPr lang="el-GR" dirty="0">
                <a:latin typeface="Times New Roman" panose="02020603050405020304" pitchFamily="18" charset="0"/>
                <a:cs typeface="Times New Roman" panose="02020603050405020304" pitchFamily="18" charset="0"/>
                <a:sym typeface="Wingdings" panose="05000000000000000000" pitchFamily="2" charset="2"/>
              </a:rPr>
              <a:t> τότε οι 2 πρώτοι στίχοι αποτελούν δημιούργημα των ραψωδών. </a:t>
            </a:r>
          </a:p>
        </p:txBody>
      </p:sp>
      <p:sp>
        <p:nvSpPr>
          <p:cNvPr id="4" name="Τίτλος 1">
            <a:extLst>
              <a:ext uri="{FF2B5EF4-FFF2-40B4-BE49-F238E27FC236}">
                <a16:creationId xmlns:a16="http://schemas.microsoft.com/office/drawing/2014/main" xmlns="" id="{9F6DD4E4-76E5-43C3-88F8-59A398FF50FB}"/>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Αρχή </a:t>
            </a:r>
            <a:r>
              <a:rPr lang="el-GR" sz="4799" i="1" dirty="0" err="1">
                <a:solidFill>
                  <a:schemeClr val="bg2"/>
                </a:solidFill>
                <a:latin typeface="+mn-lt"/>
                <a:cs typeface="Times New Roman" panose="02020603050405020304" pitchFamily="18" charset="0"/>
              </a:rPr>
              <a:t>Αιθιοπίδας</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26211906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063E958-6845-4EB9-B379-3D36BF6B5291}"/>
              </a:ext>
            </a:extLst>
          </p:cNvPr>
          <p:cNvSpPr>
            <a:spLocks noGrp="1"/>
          </p:cNvSpPr>
          <p:nvPr>
            <p:ph idx="1"/>
          </p:nvPr>
        </p:nvSpPr>
        <p:spPr/>
        <p:txBody>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Kopff</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Οι δύο στίχοι μπορεί να εμπεριέχονται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dirty="0">
                <a:latin typeface="Times New Roman" panose="02020603050405020304" pitchFamily="18" charset="0"/>
                <a:cs typeface="Times New Roman" panose="02020603050405020304" pitchFamily="18" charset="0"/>
                <a:sym typeface="Wingdings" panose="05000000000000000000" pitchFamily="2" charset="2"/>
              </a:rPr>
              <a:t>, αλλά όχι στην αρχή της.</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Burgess</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Οι δύο στίχοι  συναποτελούν την αρχή ενός βιβλίου, σχετικού με την άφιξη της </a:t>
            </a:r>
            <a:r>
              <a:rPr lang="el-GR" dirty="0" err="1">
                <a:latin typeface="Times New Roman" panose="02020603050405020304" pitchFamily="18" charset="0"/>
                <a:cs typeface="Times New Roman" panose="02020603050405020304" pitchFamily="18" charset="0"/>
                <a:sym typeface="Wingdings" panose="05000000000000000000" pitchFamily="2" charset="2"/>
              </a:rPr>
              <a:t>Πενθεσίλειας</a:t>
            </a:r>
            <a:r>
              <a:rPr lang="el-GR" dirty="0">
                <a:latin typeface="Times New Roman" panose="02020603050405020304" pitchFamily="18" charset="0"/>
                <a:cs typeface="Times New Roman" panose="02020603050405020304" pitchFamily="18" charset="0"/>
                <a:sym typeface="Wingdings" panose="05000000000000000000" pitchFamily="2" charset="2"/>
              </a:rPr>
              <a:t>, το οποίο ακολουθούσε ένα βιβλίο για την κηδεία του Έκτορα. Πιθανόν, αποτελούν προϊόν ραψωδών.</a:t>
            </a:r>
            <a:endParaRPr lang="el-GR" dirty="0">
              <a:latin typeface="Times New Roman" panose="02020603050405020304" pitchFamily="18" charset="0"/>
              <a:cs typeface="Times New Roman" panose="02020603050405020304" pitchFamily="18" charset="0"/>
            </a:endParaRPr>
          </a:p>
          <a:p>
            <a:endParaRPr lang="el-GR" dirty="0"/>
          </a:p>
        </p:txBody>
      </p:sp>
      <p:sp>
        <p:nvSpPr>
          <p:cNvPr id="4" name="Τίτλος 1">
            <a:extLst>
              <a:ext uri="{FF2B5EF4-FFF2-40B4-BE49-F238E27FC236}">
                <a16:creationId xmlns:a16="http://schemas.microsoft.com/office/drawing/2014/main" xmlns="" id="{1F127319-8290-459C-A1DD-EA996D9D9DEF}"/>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Αρχή </a:t>
            </a:r>
            <a:r>
              <a:rPr lang="el-GR" sz="4799" i="1" dirty="0" err="1">
                <a:solidFill>
                  <a:schemeClr val="bg2"/>
                </a:solidFill>
                <a:latin typeface="+mn-lt"/>
                <a:cs typeface="Times New Roman" panose="02020603050405020304" pitchFamily="18" charset="0"/>
              </a:rPr>
              <a:t>Αιθιοπίδας</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24285629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02C0C94-AB92-4913-8B3E-FFF4CA436BC3}"/>
              </a:ext>
            </a:extLst>
          </p:cNvPr>
          <p:cNvSpPr>
            <a:spLocks noGrp="1"/>
          </p:cNvSpPr>
          <p:nvPr>
            <p:ph idx="1"/>
          </p:nvPr>
        </p:nvSpPr>
        <p:spPr>
          <a:xfrm>
            <a:off x="1096994" y="1846146"/>
            <a:ext cx="10055781" cy="4022312"/>
          </a:xfrm>
        </p:spPr>
        <p:txBody>
          <a:bodyPr/>
          <a:lstStyle/>
          <a:p>
            <a:pPr algn="just">
              <a:lnSpc>
                <a:spcPct val="150000"/>
              </a:lnSpc>
              <a:buFont typeface="Wingdings" panose="05000000000000000000" pitchFamily="2" charset="2"/>
              <a:buChar char="Ø"/>
            </a:pPr>
            <a:r>
              <a:rPr lang="el-GR" sz="1799" dirty="0">
                <a:latin typeface="Times New Roman" panose="02020603050405020304" pitchFamily="18" charset="0"/>
                <a:cs typeface="Times New Roman" panose="02020603050405020304" pitchFamily="18" charset="0"/>
              </a:rPr>
              <a:t> Η </a:t>
            </a:r>
            <a:r>
              <a:rPr lang="el-GR" sz="1799" i="1" dirty="0" err="1">
                <a:latin typeface="Times New Roman" panose="02020603050405020304" pitchFamily="18" charset="0"/>
                <a:cs typeface="Times New Roman" panose="02020603050405020304" pitchFamily="18" charset="0"/>
              </a:rPr>
              <a:t>Αιθιοπίδα</a:t>
            </a:r>
            <a:r>
              <a:rPr lang="el-GR" sz="1799" dirty="0">
                <a:latin typeface="Times New Roman" panose="02020603050405020304" pitchFamily="18" charset="0"/>
                <a:cs typeface="Times New Roman" panose="02020603050405020304" pitchFamily="18" charset="0"/>
              </a:rPr>
              <a:t> περιλάμβανε τον θάνατο του Αίαντα </a:t>
            </a:r>
            <a:r>
              <a:rPr lang="en-US" sz="1799" b="1" dirty="0">
                <a:latin typeface="Times New Roman" panose="02020603050405020304" pitchFamily="18" charset="0"/>
                <a:cs typeface="Times New Roman" panose="02020603050405020304" pitchFamily="18" charset="0"/>
              </a:rPr>
              <a:t>vs</a:t>
            </a:r>
            <a:r>
              <a:rPr lang="en-US" sz="1799" dirty="0">
                <a:latin typeface="Times New Roman" panose="02020603050405020304" pitchFamily="18" charset="0"/>
                <a:cs typeface="Times New Roman" panose="02020603050405020304" pitchFamily="18" charset="0"/>
              </a:rPr>
              <a:t> </a:t>
            </a:r>
            <a:r>
              <a:rPr lang="el-GR" sz="1799" b="1" dirty="0" err="1">
                <a:solidFill>
                  <a:schemeClr val="accent3">
                    <a:lumMod val="75000"/>
                  </a:schemeClr>
                </a:solidFill>
                <a:latin typeface="Times New Roman" panose="02020603050405020304" pitchFamily="18" charset="0"/>
                <a:cs typeface="Times New Roman" panose="02020603050405020304" pitchFamily="18" charset="0"/>
              </a:rPr>
              <a:t>Πρόκλος</a:t>
            </a:r>
            <a:r>
              <a:rPr lang="el-GR" sz="1799" b="1" dirty="0">
                <a:latin typeface="Times New Roman" panose="02020603050405020304" pitchFamily="18" charset="0"/>
                <a:cs typeface="Times New Roman" panose="02020603050405020304" pitchFamily="18" charset="0"/>
              </a:rPr>
              <a:t> </a:t>
            </a:r>
            <a:r>
              <a:rPr lang="el-GR" sz="1799" dirty="0">
                <a:latin typeface="Times New Roman" panose="02020603050405020304" pitchFamily="18" charset="0"/>
                <a:cs typeface="Times New Roman" panose="02020603050405020304" pitchFamily="18" charset="0"/>
                <a:sym typeface="Wingdings" panose="05000000000000000000" pitchFamily="2" charset="2"/>
              </a:rPr>
              <a:t> αναφέρει ότι η </a:t>
            </a:r>
            <a:r>
              <a:rPr lang="el-GR" sz="1799"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sz="1799" dirty="0">
                <a:latin typeface="Times New Roman" panose="02020603050405020304" pitchFamily="18" charset="0"/>
                <a:cs typeface="Times New Roman" panose="02020603050405020304" pitchFamily="18" charset="0"/>
                <a:sym typeface="Wingdings" panose="05000000000000000000" pitchFamily="2" charset="2"/>
              </a:rPr>
              <a:t> σταματά πριν από αυτόν.</a:t>
            </a:r>
            <a:r>
              <a:rPr lang="el-GR" sz="1799" b="1" dirty="0">
                <a:latin typeface="Times New Roman" panose="02020603050405020304" pitchFamily="18" charset="0"/>
                <a:cs typeface="Times New Roman" panose="02020603050405020304" pitchFamily="18" charset="0"/>
                <a:sym typeface="Wingdings" panose="05000000000000000000" pitchFamily="2" charset="2"/>
              </a:rPr>
              <a:t> </a:t>
            </a:r>
          </a:p>
          <a:p>
            <a:pPr algn="just">
              <a:lnSpc>
                <a:spcPct val="150000"/>
              </a:lnSpc>
              <a:buFont typeface="Wingdings" panose="05000000000000000000" pitchFamily="2" charset="2"/>
              <a:buChar char="Ø"/>
            </a:pPr>
            <a:r>
              <a:rPr lang="el-GR" sz="1799" b="1" dirty="0">
                <a:latin typeface="Times New Roman" panose="02020603050405020304" pitchFamily="18" charset="0"/>
                <a:cs typeface="Times New Roman" panose="02020603050405020304" pitchFamily="18" charset="0"/>
                <a:sym typeface="Wingdings" panose="05000000000000000000" pitchFamily="2" charset="2"/>
              </a:rPr>
              <a:t> </a:t>
            </a:r>
            <a:r>
              <a:rPr lang="en-US" sz="1799" b="1" dirty="0" err="1">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Kullmann</a:t>
            </a:r>
            <a:r>
              <a:rPr lang="en-US" sz="1799" b="1" dirty="0">
                <a:latin typeface="Times New Roman" panose="02020603050405020304" pitchFamily="18" charset="0"/>
                <a:cs typeface="Times New Roman" panose="02020603050405020304" pitchFamily="18" charset="0"/>
                <a:sym typeface="Wingdings" panose="05000000000000000000" pitchFamily="2" charset="2"/>
              </a:rPr>
              <a:t>: </a:t>
            </a:r>
            <a:r>
              <a:rPr lang="el-GR" sz="1799" dirty="0">
                <a:latin typeface="Times New Roman" panose="02020603050405020304" pitchFamily="18" charset="0"/>
                <a:cs typeface="Times New Roman" panose="02020603050405020304" pitchFamily="18" charset="0"/>
                <a:sym typeface="Wingdings" panose="05000000000000000000" pitchFamily="2" charset="2"/>
              </a:rPr>
              <a:t>Η </a:t>
            </a:r>
            <a:r>
              <a:rPr lang="el-GR" sz="1799"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sz="1799" dirty="0">
                <a:latin typeface="Times New Roman" panose="02020603050405020304" pitchFamily="18" charset="0"/>
                <a:cs typeface="Times New Roman" panose="02020603050405020304" pitchFamily="18" charset="0"/>
                <a:sym typeface="Wingdings" panose="05000000000000000000" pitchFamily="2" charset="2"/>
              </a:rPr>
              <a:t>, αρχικά, συνδέθηκε με το </a:t>
            </a:r>
            <a:r>
              <a:rPr lang="el-GR" sz="1799" i="1" dirty="0">
                <a:latin typeface="Times New Roman" panose="02020603050405020304" pitchFamily="18" charset="0"/>
                <a:cs typeface="Times New Roman" panose="02020603050405020304" pitchFamily="18" charset="0"/>
                <a:sym typeface="Wingdings" panose="05000000000000000000" pitchFamily="2" charset="2"/>
              </a:rPr>
              <a:t>Ιλίου </a:t>
            </a:r>
            <a:r>
              <a:rPr lang="el-GR" sz="1799" i="1" dirty="0" err="1">
                <a:latin typeface="Times New Roman" panose="02020603050405020304" pitchFamily="18" charset="0"/>
                <a:cs typeface="Times New Roman" panose="02020603050405020304" pitchFamily="18" charset="0"/>
                <a:sym typeface="Wingdings" panose="05000000000000000000" pitchFamily="2" charset="2"/>
              </a:rPr>
              <a:t>Πέρσις</a:t>
            </a:r>
            <a:r>
              <a:rPr lang="el-GR" sz="1799" i="1" dirty="0">
                <a:latin typeface="Times New Roman" panose="02020603050405020304" pitchFamily="18" charset="0"/>
                <a:cs typeface="Times New Roman" panose="02020603050405020304" pitchFamily="18" charset="0"/>
                <a:sym typeface="Wingdings" panose="05000000000000000000" pitchFamily="2" charset="2"/>
              </a:rPr>
              <a:t> </a:t>
            </a:r>
            <a:r>
              <a:rPr lang="el-GR" sz="1799" dirty="0">
                <a:latin typeface="Times New Roman" panose="02020603050405020304" pitchFamily="18" charset="0"/>
                <a:cs typeface="Times New Roman" panose="02020603050405020304" pitchFamily="18" charset="0"/>
                <a:sym typeface="Wingdings" panose="05000000000000000000" pitchFamily="2" charset="2"/>
              </a:rPr>
              <a:t> </a:t>
            </a:r>
            <a:r>
              <a:rPr lang="el-GR" sz="1799" b="1" dirty="0">
                <a:solidFill>
                  <a:schemeClr val="accent3">
                    <a:lumMod val="75000"/>
                  </a:schemeClr>
                </a:solidFill>
                <a:latin typeface="Times New Roman" panose="02020603050405020304" pitchFamily="18" charset="0"/>
                <a:cs typeface="Times New Roman" panose="02020603050405020304" pitchFamily="18" charset="0"/>
                <a:sym typeface="Wingdings" panose="05000000000000000000" pitchFamily="2" charset="2"/>
              </a:rPr>
              <a:t>Αρκτίνος</a:t>
            </a:r>
            <a:r>
              <a:rPr lang="el-GR" sz="1799" dirty="0">
                <a:latin typeface="Times New Roman" panose="02020603050405020304" pitchFamily="18" charset="0"/>
                <a:cs typeface="Times New Roman" panose="02020603050405020304" pitchFamily="18" charset="0"/>
                <a:sym typeface="Wingdings" panose="05000000000000000000" pitchFamily="2" charset="2"/>
              </a:rPr>
              <a:t> ο συγγραφέας και των 2  Το επιχείρημα είναι αβέβαιο.</a:t>
            </a:r>
          </a:p>
          <a:p>
            <a:pPr algn="just">
              <a:lnSpc>
                <a:spcPct val="150000"/>
              </a:lnSpc>
              <a:buFont typeface="Wingdings" panose="05000000000000000000" pitchFamily="2" charset="2"/>
              <a:buChar char="Ø"/>
            </a:pPr>
            <a:r>
              <a:rPr lang="el-GR" sz="1799" dirty="0">
                <a:latin typeface="Times New Roman" panose="02020603050405020304" pitchFamily="18" charset="0"/>
                <a:cs typeface="Times New Roman" panose="02020603050405020304" pitchFamily="18" charset="0"/>
                <a:sym typeface="Wingdings" panose="05000000000000000000" pitchFamily="2" charset="2"/>
              </a:rPr>
              <a:t> Ρευστά όρια της </a:t>
            </a:r>
            <a:r>
              <a:rPr lang="el-GR" sz="1799" i="1" dirty="0" err="1">
                <a:latin typeface="Times New Roman" panose="02020603050405020304" pitchFamily="18" charset="0"/>
                <a:cs typeface="Times New Roman" panose="02020603050405020304" pitchFamily="18" charset="0"/>
                <a:sym typeface="Wingdings" panose="05000000000000000000" pitchFamily="2" charset="2"/>
              </a:rPr>
              <a:t>Αιθιοπίδας</a:t>
            </a:r>
            <a:r>
              <a:rPr lang="el-GR" sz="1799" dirty="0">
                <a:latin typeface="Times New Roman" panose="02020603050405020304" pitchFamily="18" charset="0"/>
                <a:cs typeface="Times New Roman" panose="02020603050405020304" pitchFamily="18" charset="0"/>
                <a:sym typeface="Wingdings" panose="05000000000000000000" pitchFamily="2" charset="2"/>
              </a:rPr>
              <a:t>  </a:t>
            </a:r>
            <a:r>
              <a:rPr lang="el-GR" sz="1799" i="1" dirty="0" err="1">
                <a:latin typeface="Times New Roman" panose="02020603050405020304" pitchFamily="18" charset="0"/>
                <a:cs typeface="Times New Roman" panose="02020603050405020304" pitchFamily="18" charset="0"/>
                <a:sym typeface="Wingdings" panose="05000000000000000000" pitchFamily="2" charset="2"/>
              </a:rPr>
              <a:t>Αιθιοπίδα</a:t>
            </a:r>
            <a:r>
              <a:rPr lang="el-GR" sz="1799" dirty="0">
                <a:latin typeface="Times New Roman" panose="02020603050405020304" pitchFamily="18" charset="0"/>
                <a:cs typeface="Times New Roman" panose="02020603050405020304" pitchFamily="18" charset="0"/>
                <a:sym typeface="Wingdings" panose="05000000000000000000" pitchFamily="2" charset="2"/>
              </a:rPr>
              <a:t> και </a:t>
            </a:r>
            <a:r>
              <a:rPr lang="el-GR" sz="1799" i="1" dirty="0">
                <a:latin typeface="Times New Roman" panose="02020603050405020304" pitchFamily="18" charset="0"/>
                <a:cs typeface="Times New Roman" panose="02020603050405020304" pitchFamily="18" charset="0"/>
                <a:sym typeface="Wingdings" panose="05000000000000000000" pitchFamily="2" charset="2"/>
              </a:rPr>
              <a:t>Ιλίου </a:t>
            </a:r>
            <a:r>
              <a:rPr lang="el-GR" sz="1799" i="1" dirty="0" err="1">
                <a:latin typeface="Times New Roman" panose="02020603050405020304" pitchFamily="18" charset="0"/>
                <a:cs typeface="Times New Roman" panose="02020603050405020304" pitchFamily="18" charset="0"/>
                <a:sym typeface="Wingdings" panose="05000000000000000000" pitchFamily="2" charset="2"/>
              </a:rPr>
              <a:t>Πέρσις</a:t>
            </a:r>
            <a:r>
              <a:rPr lang="el-GR" sz="1799" i="1" dirty="0">
                <a:latin typeface="Times New Roman" panose="02020603050405020304" pitchFamily="18" charset="0"/>
                <a:cs typeface="Times New Roman" panose="02020603050405020304" pitchFamily="18" charset="0"/>
                <a:sym typeface="Wingdings" panose="05000000000000000000" pitchFamily="2" charset="2"/>
              </a:rPr>
              <a:t> </a:t>
            </a:r>
            <a:r>
              <a:rPr lang="el-GR" sz="1799" dirty="0">
                <a:latin typeface="Times New Roman" panose="02020603050405020304" pitchFamily="18" charset="0"/>
                <a:cs typeface="Times New Roman" panose="02020603050405020304" pitchFamily="18" charset="0"/>
                <a:sym typeface="Wingdings" panose="05000000000000000000" pitchFamily="2" charset="2"/>
              </a:rPr>
              <a:t> δεν αποτελούν τμήματα του ίδιου ποιήματος</a:t>
            </a:r>
            <a:r>
              <a:rPr lang="el-GR" dirty="0">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5" name="Τίτλος 1">
            <a:extLst>
              <a:ext uri="{FF2B5EF4-FFF2-40B4-BE49-F238E27FC236}">
                <a16:creationId xmlns:a16="http://schemas.microsoft.com/office/drawing/2014/main" xmlns="" id="{7914A85D-AB2D-45FC-A518-6E0C35A0ABBA}"/>
              </a:ext>
            </a:extLst>
          </p:cNvPr>
          <p:cNvSpPr txBox="1">
            <a:spLocks/>
          </p:cNvSpPr>
          <p:nvPr/>
        </p:nvSpPr>
        <p:spPr>
          <a:xfrm>
            <a:off x="1096994" y="287422"/>
            <a:ext cx="10055781" cy="1091339"/>
          </a:xfrm>
          <a:prstGeom prst="rect">
            <a:avLst/>
          </a:prstGeom>
        </p:spPr>
        <p:txBody>
          <a:bodyPr vert="horz" lIns="91416" tIns="45708" rIns="91416" bIns="45708"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dirty="0">
                <a:solidFill>
                  <a:schemeClr val="bg2"/>
                </a:solidFill>
                <a:latin typeface="+mn-lt"/>
                <a:cs typeface="Times New Roman" panose="02020603050405020304" pitchFamily="18" charset="0"/>
              </a:rPr>
              <a:t>Μήπως η </a:t>
            </a:r>
            <a:r>
              <a:rPr lang="el-GR" sz="4799" i="1" dirty="0" err="1">
                <a:solidFill>
                  <a:schemeClr val="bg2"/>
                </a:solidFill>
                <a:latin typeface="+mn-lt"/>
                <a:cs typeface="Times New Roman" panose="02020603050405020304" pitchFamily="18" charset="0"/>
              </a:rPr>
              <a:t>Αιθιοπίδα</a:t>
            </a:r>
            <a:r>
              <a:rPr lang="el-GR" sz="4799" dirty="0">
                <a:solidFill>
                  <a:schemeClr val="bg2"/>
                </a:solidFill>
                <a:latin typeface="+mn-lt"/>
                <a:cs typeface="Times New Roman" panose="02020603050405020304" pitchFamily="18" charset="0"/>
              </a:rPr>
              <a:t> συνεχίζει και μετά τον θάνατο του Αίαντα;</a:t>
            </a:r>
            <a:endParaRPr lang="el-GR" sz="4799" i="1" dirty="0">
              <a:solidFill>
                <a:schemeClr val="bg2"/>
              </a:solidFill>
              <a:latin typeface="+mn-lt"/>
              <a:cs typeface="Times New Roman" panose="02020603050405020304" pitchFamily="18" charset="0"/>
            </a:endParaRPr>
          </a:p>
        </p:txBody>
      </p:sp>
      <p:sp>
        <p:nvSpPr>
          <p:cNvPr id="6" name="Δεξί άγκιστρο 5">
            <a:extLst>
              <a:ext uri="{FF2B5EF4-FFF2-40B4-BE49-F238E27FC236}">
                <a16:creationId xmlns:a16="http://schemas.microsoft.com/office/drawing/2014/main" xmlns="" id="{7BAC6E7D-F34B-4A23-B590-E5E6065D0A20}"/>
              </a:ext>
            </a:extLst>
          </p:cNvPr>
          <p:cNvSpPr/>
          <p:nvPr/>
        </p:nvSpPr>
        <p:spPr>
          <a:xfrm>
            <a:off x="11091830" y="1846146"/>
            <a:ext cx="1066522" cy="3255505"/>
          </a:xfrm>
          <a:prstGeom prst="righ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l-GR" sz="1799">
              <a:solidFill>
                <a:schemeClr val="accent3">
                  <a:lumMod val="75000"/>
                </a:schemeClr>
              </a:solidFill>
            </a:endParaRPr>
          </a:p>
        </p:txBody>
      </p:sp>
      <p:cxnSp>
        <p:nvCxnSpPr>
          <p:cNvPr id="7" name="Γραμμή σύνδεσης: Γωνιώδης 6">
            <a:extLst>
              <a:ext uri="{FF2B5EF4-FFF2-40B4-BE49-F238E27FC236}">
                <a16:creationId xmlns:a16="http://schemas.microsoft.com/office/drawing/2014/main" xmlns="" id="{1A74E2A5-558A-4C73-B0DD-ABFC044C120F}"/>
              </a:ext>
            </a:extLst>
          </p:cNvPr>
          <p:cNvCxnSpPr>
            <a:cxnSpLocks/>
          </p:cNvCxnSpPr>
          <p:nvPr/>
        </p:nvCxnSpPr>
        <p:spPr>
          <a:xfrm rot="10800000" flipV="1">
            <a:off x="9478378" y="3473898"/>
            <a:ext cx="2573985" cy="2215032"/>
          </a:xfrm>
          <a:prstGeom prst="bentConnector3">
            <a:avLst>
              <a:gd name="adj1" fmla="val -957"/>
            </a:avLst>
          </a:prstGeom>
          <a:ln>
            <a:tailEnd type="triangle"/>
          </a:ln>
        </p:spPr>
        <p:style>
          <a:lnRef idx="3">
            <a:schemeClr val="accent4"/>
          </a:lnRef>
          <a:fillRef idx="0">
            <a:schemeClr val="accent4"/>
          </a:fillRef>
          <a:effectRef idx="2">
            <a:schemeClr val="accent4"/>
          </a:effectRef>
          <a:fontRef idx="minor">
            <a:schemeClr val="tx1"/>
          </a:fontRef>
        </p:style>
      </p:cxnSp>
      <p:sp>
        <p:nvSpPr>
          <p:cNvPr id="8" name="TextBox 7">
            <a:extLst>
              <a:ext uri="{FF2B5EF4-FFF2-40B4-BE49-F238E27FC236}">
                <a16:creationId xmlns:a16="http://schemas.microsoft.com/office/drawing/2014/main" xmlns="" id="{25318C30-FC0D-4DA0-82E0-603007BB901A}"/>
              </a:ext>
            </a:extLst>
          </p:cNvPr>
          <p:cNvSpPr txBox="1"/>
          <p:nvPr/>
        </p:nvSpPr>
        <p:spPr>
          <a:xfrm>
            <a:off x="3446533" y="4624925"/>
            <a:ext cx="7424827" cy="1710920"/>
          </a:xfrm>
          <a:prstGeom prst="rect">
            <a:avLst/>
          </a:prstGeom>
          <a:noFill/>
        </p:spPr>
        <p:txBody>
          <a:bodyPr wrap="square" rtlCol="0">
            <a:spAutoFit/>
          </a:bodyPr>
          <a:lstStyle/>
          <a:p>
            <a:pPr algn="just">
              <a:lnSpc>
                <a:spcPct val="150000"/>
              </a:lnSpc>
            </a:pPr>
            <a:r>
              <a:rPr lang="el-GR" sz="1799" dirty="0"/>
              <a:t>Αποτέλεσμα:</a:t>
            </a:r>
          </a:p>
          <a:p>
            <a:pPr marL="342797" indent="-342797" algn="just">
              <a:lnSpc>
                <a:spcPct val="150000"/>
              </a:lnSpc>
              <a:buFont typeface="+mj-lt"/>
              <a:buAutoNum type="arabicPeriod"/>
            </a:pPr>
            <a:r>
              <a:rPr lang="el-GR" sz="1799" dirty="0"/>
              <a:t>Η </a:t>
            </a:r>
            <a:r>
              <a:rPr lang="el-GR" sz="1799" i="1" dirty="0" err="1"/>
              <a:t>Αιθιοπίδα</a:t>
            </a:r>
            <a:r>
              <a:rPr lang="el-GR" sz="1799" dirty="0"/>
              <a:t> επεκτείνεται πέραν των ορίων του </a:t>
            </a:r>
            <a:r>
              <a:rPr lang="el-GR" sz="1799" dirty="0" err="1"/>
              <a:t>Πρόκλου</a:t>
            </a:r>
            <a:r>
              <a:rPr lang="el-GR" sz="1799" dirty="0"/>
              <a:t> ή</a:t>
            </a:r>
          </a:p>
          <a:p>
            <a:pPr marL="342797" indent="-342797" algn="just">
              <a:lnSpc>
                <a:spcPct val="150000"/>
              </a:lnSpc>
              <a:buFont typeface="+mj-lt"/>
              <a:buAutoNum type="arabicPeriod"/>
            </a:pPr>
            <a:r>
              <a:rPr lang="el-GR" sz="1799" dirty="0"/>
              <a:t>Το </a:t>
            </a:r>
            <a:r>
              <a:rPr lang="el-GR" sz="1799" i="1" dirty="0"/>
              <a:t>Ιλίου</a:t>
            </a:r>
            <a:r>
              <a:rPr lang="el-GR" sz="1799" dirty="0"/>
              <a:t> </a:t>
            </a:r>
            <a:r>
              <a:rPr lang="el-GR" sz="1799" i="1" dirty="0" err="1"/>
              <a:t>Πέρσις</a:t>
            </a:r>
            <a:r>
              <a:rPr lang="el-GR" sz="1799" dirty="0"/>
              <a:t> ξεκίνησε πολύ πριν τα όρια του </a:t>
            </a:r>
            <a:r>
              <a:rPr lang="el-GR" sz="1799" dirty="0" err="1"/>
              <a:t>Πρόκλου</a:t>
            </a:r>
            <a:r>
              <a:rPr lang="el-GR" sz="1799" dirty="0"/>
              <a:t> ή</a:t>
            </a:r>
          </a:p>
          <a:p>
            <a:pPr marL="342797" indent="-342797" algn="just">
              <a:lnSpc>
                <a:spcPct val="150000"/>
              </a:lnSpc>
              <a:buFont typeface="+mj-lt"/>
              <a:buAutoNum type="arabicPeriod"/>
            </a:pPr>
            <a:r>
              <a:rPr lang="el-GR" sz="1799" dirty="0"/>
              <a:t>Συμβαίνουν και τα 2. </a:t>
            </a:r>
          </a:p>
        </p:txBody>
      </p:sp>
    </p:spTree>
    <p:extLst>
      <p:ext uri="{BB962C8B-B14F-4D97-AF65-F5344CB8AC3E}">
        <p14:creationId xmlns:p14="http://schemas.microsoft.com/office/powerpoint/2010/main" val="35769216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D0412BF6-740F-4A77-931A-966B40974B98}"/>
              </a:ext>
            </a:extLst>
          </p:cNvPr>
          <p:cNvSpPr>
            <a:spLocks noGrp="1"/>
          </p:cNvSpPr>
          <p:nvPr>
            <p:ph idx="1"/>
          </p:nvPr>
        </p:nvSpPr>
        <p:spPr/>
        <p:txBody>
          <a:bodyPr>
            <a:normAutofit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b="1" dirty="0" err="1">
                <a:solidFill>
                  <a:schemeClr val="accent3">
                    <a:lumMod val="75000"/>
                  </a:schemeClr>
                </a:solidFill>
                <a:latin typeface="Times New Roman" panose="02020603050405020304" pitchFamily="18" charset="0"/>
                <a:cs typeface="Times New Roman" panose="02020603050405020304" pitchFamily="18" charset="0"/>
              </a:rPr>
              <a:t>Πρόκλος</a:t>
            </a:r>
            <a:r>
              <a:rPr lang="el-GR" dirty="0">
                <a:solidFill>
                  <a:schemeClr val="accent5">
                    <a:lumMod val="50000"/>
                  </a:schemeClr>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παραλείπει τη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Νέκυια</a:t>
            </a:r>
            <a:r>
              <a:rPr lang="el-GR" dirty="0">
                <a:latin typeface="Times New Roman" panose="02020603050405020304" pitchFamily="18" charset="0"/>
                <a:cs typeface="Times New Roman" panose="02020603050405020304" pitchFamily="18" charset="0"/>
                <a:sym typeface="Wingdings" panose="05000000000000000000" pitchFamily="2" charset="2"/>
              </a:rPr>
              <a:t> στους </a:t>
            </a:r>
            <a:r>
              <a:rPr lang="el-GR" i="1" dirty="0">
                <a:latin typeface="Times New Roman" panose="02020603050405020304" pitchFamily="18" charset="0"/>
                <a:cs typeface="Times New Roman" panose="02020603050405020304" pitchFamily="18" charset="0"/>
                <a:sym typeface="Wingdings" panose="05000000000000000000" pitchFamily="2" charset="2"/>
              </a:rPr>
              <a:t>Νόστους. </a:t>
            </a:r>
          </a:p>
          <a:p>
            <a:pPr algn="just">
              <a:lnSpc>
                <a:spcPct val="150000"/>
              </a:lnSpc>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Μήπως η παράλειψη γίνεται γιατί υπάρχει η </a:t>
            </a:r>
            <a:r>
              <a:rPr lang="el-GR" i="1" dirty="0" err="1">
                <a:latin typeface="Times New Roman" panose="02020603050405020304" pitchFamily="18" charset="0"/>
                <a:cs typeface="Times New Roman" panose="02020603050405020304" pitchFamily="18" charset="0"/>
                <a:sym typeface="Wingdings" panose="05000000000000000000" pitchFamily="2" charset="2"/>
              </a:rPr>
              <a:t>Νέκυια</a:t>
            </a:r>
            <a:r>
              <a:rPr lang="el-GR" dirty="0">
                <a:latin typeface="Times New Roman" panose="02020603050405020304" pitchFamily="18" charset="0"/>
                <a:cs typeface="Times New Roman" panose="02020603050405020304" pitchFamily="18" charset="0"/>
                <a:sym typeface="Wingdings" panose="05000000000000000000" pitchFamily="2" charset="2"/>
              </a:rPr>
              <a:t> στην </a:t>
            </a:r>
            <a:r>
              <a:rPr lang="el-GR" i="1" dirty="0">
                <a:latin typeface="Times New Roman" panose="02020603050405020304" pitchFamily="18" charset="0"/>
                <a:cs typeface="Times New Roman" panose="02020603050405020304" pitchFamily="18" charset="0"/>
                <a:sym typeface="Wingdings" panose="05000000000000000000" pitchFamily="2" charset="2"/>
              </a:rPr>
              <a:t>Οδύσσεια</a:t>
            </a:r>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Αν η κύκλια </a:t>
            </a:r>
            <a:r>
              <a:rPr lang="el-GR" i="1" dirty="0" err="1">
                <a:latin typeface="Times New Roman" panose="02020603050405020304" pitchFamily="18" charset="0"/>
                <a:cs typeface="Times New Roman" panose="02020603050405020304" pitchFamily="18" charset="0"/>
                <a:sym typeface="Wingdings" panose="05000000000000000000" pitchFamily="2" charset="2"/>
              </a:rPr>
              <a:t>Νέκυια</a:t>
            </a:r>
            <a:r>
              <a:rPr lang="el-GR" dirty="0">
                <a:latin typeface="Times New Roman" panose="02020603050405020304" pitchFamily="18" charset="0"/>
                <a:cs typeface="Times New Roman" panose="02020603050405020304" pitchFamily="18" charset="0"/>
                <a:sym typeface="Wingdings" panose="05000000000000000000" pitchFamily="2" charset="2"/>
              </a:rPr>
              <a:t> εμφανίζεται στο τέλος των </a:t>
            </a:r>
            <a:r>
              <a:rPr lang="el-GR" i="1" dirty="0">
                <a:latin typeface="Times New Roman" panose="02020603050405020304" pitchFamily="18" charset="0"/>
                <a:cs typeface="Times New Roman" panose="02020603050405020304" pitchFamily="18" charset="0"/>
                <a:sym typeface="Wingdings" panose="05000000000000000000" pitchFamily="2" charset="2"/>
              </a:rPr>
              <a:t>Νόστων</a:t>
            </a:r>
            <a:r>
              <a:rPr lang="el-GR" dirty="0">
                <a:latin typeface="Times New Roman" panose="02020603050405020304" pitchFamily="18" charset="0"/>
                <a:cs typeface="Times New Roman" panose="02020603050405020304" pitchFamily="18" charset="0"/>
                <a:sym typeface="Wingdings" panose="05000000000000000000" pitchFamily="2" charset="2"/>
              </a:rPr>
              <a:t>  οι </a:t>
            </a:r>
            <a:r>
              <a:rPr lang="el-GR" i="1" dirty="0">
                <a:latin typeface="Times New Roman" panose="02020603050405020304" pitchFamily="18" charset="0"/>
                <a:cs typeface="Times New Roman" panose="02020603050405020304" pitchFamily="18" charset="0"/>
                <a:sym typeface="Wingdings" panose="05000000000000000000" pitchFamily="2" charset="2"/>
              </a:rPr>
              <a:t>Νόστοι</a:t>
            </a:r>
            <a:r>
              <a:rPr lang="el-GR" dirty="0">
                <a:latin typeface="Times New Roman" panose="02020603050405020304" pitchFamily="18" charset="0"/>
                <a:cs typeface="Times New Roman" panose="02020603050405020304" pitchFamily="18" charset="0"/>
                <a:sym typeface="Wingdings" panose="05000000000000000000" pitchFamily="2" charset="2"/>
              </a:rPr>
              <a:t> αφηγούνται την επιστροφή του Οδυσσέα.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σύντομη συνάντηση Οδυσσέα και Νεοπτόλεμου στη Θράκη από τον </a:t>
            </a:r>
            <a:r>
              <a:rPr lang="el-GR" dirty="0" err="1">
                <a:latin typeface="Times New Roman" panose="02020603050405020304" pitchFamily="18" charset="0"/>
                <a:cs typeface="Times New Roman" panose="02020603050405020304" pitchFamily="18" charset="0"/>
                <a:sym typeface="Wingdings" panose="05000000000000000000" pitchFamily="2" charset="2"/>
              </a:rPr>
              <a:t>Πρόκλο</a:t>
            </a:r>
            <a:r>
              <a:rPr lang="el-GR" dirty="0">
                <a:latin typeface="Times New Roman" panose="02020603050405020304" pitchFamily="18" charset="0"/>
                <a:cs typeface="Times New Roman" panose="02020603050405020304" pitchFamily="18" charset="0"/>
                <a:sym typeface="Wingdings" panose="05000000000000000000" pitchFamily="2" charset="2"/>
              </a:rPr>
              <a:t>  οι </a:t>
            </a:r>
            <a:r>
              <a:rPr lang="el-GR" i="1" dirty="0">
                <a:latin typeface="Times New Roman" panose="02020603050405020304" pitchFamily="18" charset="0"/>
                <a:cs typeface="Times New Roman" panose="02020603050405020304" pitchFamily="18" charset="0"/>
                <a:sym typeface="Wingdings" panose="05000000000000000000" pitchFamily="2" charset="2"/>
              </a:rPr>
              <a:t>Νόστοι </a:t>
            </a:r>
            <a:r>
              <a:rPr lang="el-GR" dirty="0">
                <a:latin typeface="Times New Roman" panose="02020603050405020304" pitchFamily="18" charset="0"/>
                <a:cs typeface="Times New Roman" panose="02020603050405020304" pitchFamily="18" charset="0"/>
                <a:sym typeface="Wingdings" panose="05000000000000000000" pitchFamily="2" charset="2"/>
              </a:rPr>
              <a:t>σε μια προγενέστερη κατάστασή τους παρείχαν περισσότερες πληροφορίες για τον Οδυσσέα. </a:t>
            </a:r>
            <a:endParaRPr lang="el-GR" i="1"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995485F6-2FFB-4865-854C-26E7326631B1}"/>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i="1" dirty="0">
                <a:solidFill>
                  <a:schemeClr val="bg2"/>
                </a:solidFill>
                <a:latin typeface="+mn-lt"/>
                <a:cs typeface="Times New Roman" panose="02020603050405020304" pitchFamily="18" charset="0"/>
              </a:rPr>
              <a:t>Νόστοι</a:t>
            </a:r>
          </a:p>
        </p:txBody>
      </p:sp>
    </p:spTree>
    <p:extLst>
      <p:ext uri="{BB962C8B-B14F-4D97-AF65-F5344CB8AC3E}">
        <p14:creationId xmlns:p14="http://schemas.microsoft.com/office/powerpoint/2010/main" val="7165706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B17522C-56CC-4A31-B505-2FC43A4D9532}"/>
              </a:ext>
            </a:extLst>
          </p:cNvPr>
          <p:cNvSpPr>
            <a:spLocks noGrp="1"/>
          </p:cNvSpPr>
          <p:nvPr>
            <p:ph idx="1"/>
          </p:nvPr>
        </p:nvSpPr>
        <p:spPr/>
        <p:txBody>
          <a:bodyPr>
            <a:normAutofit fontScale="85000" lnSpcReduction="10000"/>
          </a:bodyPr>
          <a:lstStyle/>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Το ποίημα επικαλύπτει την </a:t>
            </a:r>
            <a:r>
              <a:rPr lang="el-GR" i="1" dirty="0">
                <a:latin typeface="Times New Roman" panose="02020603050405020304" pitchFamily="18" charset="0"/>
                <a:cs typeface="Times New Roman" panose="02020603050405020304" pitchFamily="18" charset="0"/>
              </a:rPr>
              <a:t>Οδύσσεια</a:t>
            </a:r>
            <a:r>
              <a:rPr lang="el-GR" dirty="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έναρξή του πραγματοποιείται με την ταφή των Μνηστήρων </a:t>
            </a:r>
            <a:r>
              <a:rPr lang="el-GR" dirty="0">
                <a:latin typeface="Times New Roman" panose="02020603050405020304" pitchFamily="18" charset="0"/>
                <a:cs typeface="Times New Roman" panose="02020603050405020304" pitchFamily="18" charset="0"/>
                <a:sym typeface="Wingdings" panose="05000000000000000000" pitchFamily="2" charset="2"/>
              </a:rPr>
              <a:t> μια ταφή των Μνηστήρων εμφανίζεται στη ραψωδία ω. </a:t>
            </a:r>
            <a:endParaRPr lang="el-GR"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Είναι πιθανό η </a:t>
            </a:r>
            <a:r>
              <a:rPr lang="el-GR" i="1" dirty="0" err="1">
                <a:latin typeface="Times New Roman" panose="02020603050405020304" pitchFamily="18" charset="0"/>
                <a:cs typeface="Times New Roman" panose="02020603050405020304" pitchFamily="18" charset="0"/>
              </a:rPr>
              <a:t>Τηλεγόνεια</a:t>
            </a:r>
            <a:r>
              <a:rPr lang="el-GR" dirty="0">
                <a:latin typeface="Times New Roman" panose="02020603050405020304" pitchFamily="18" charset="0"/>
                <a:cs typeface="Times New Roman" panose="02020603050405020304" pitchFamily="18" charset="0"/>
              </a:rPr>
              <a:t> να έκανε μια αναφορά στην αρχή για το κρίσιμο τέλος των Μνηστήρων </a:t>
            </a:r>
            <a:r>
              <a:rPr lang="el-GR" dirty="0">
                <a:latin typeface="Times New Roman" panose="02020603050405020304" pitchFamily="18" charset="0"/>
                <a:cs typeface="Times New Roman" panose="02020603050405020304" pitchFamily="18" charset="0"/>
                <a:sym typeface="Wingdings" panose="05000000000000000000" pitchFamily="2" charset="2"/>
              </a:rPr>
              <a:t> αφαιρέθηκε όταν τοποθετήθηκε το ποίημα δίπλα στην ομηρική Οδύσσεια στον επικό Κύκλο. </a:t>
            </a:r>
          </a:p>
          <a:p>
            <a:pPr algn="just">
              <a:lnSpc>
                <a:spcPct val="150000"/>
              </a:lnSpc>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ταφή των Μνηστήρων διατηρείται στην </a:t>
            </a:r>
            <a:r>
              <a:rPr lang="el-GR" i="1" dirty="0" err="1">
                <a:latin typeface="Times New Roman" panose="02020603050405020304" pitchFamily="18" charset="0"/>
                <a:cs typeface="Times New Roman" panose="02020603050405020304" pitchFamily="18" charset="0"/>
                <a:sym typeface="Wingdings" panose="05000000000000000000" pitchFamily="2" charset="2"/>
              </a:rPr>
              <a:t>Τηλεγόνεια</a:t>
            </a:r>
            <a:r>
              <a:rPr lang="el-GR" dirty="0">
                <a:latin typeface="Times New Roman" panose="02020603050405020304" pitchFamily="18" charset="0"/>
                <a:cs typeface="Times New Roman" panose="02020603050405020304" pitchFamily="18" charset="0"/>
                <a:sym typeface="Wingdings" panose="05000000000000000000" pitchFamily="2" charset="2"/>
              </a:rPr>
              <a:t>  γιατί η διαίρεση των βιβλίων και όχι η λογική διαίρεση επικράτησε στην κατασκευή του Επικού Κύκλου.</a:t>
            </a:r>
            <a:endParaRPr lang="el-GR"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xmlns="" id="{635CFDA2-3B53-4DB0-9506-BA83D5C1B924}"/>
              </a:ext>
            </a:extLst>
          </p:cNvPr>
          <p:cNvSpPr txBox="1">
            <a:spLocks/>
          </p:cNvSpPr>
          <p:nvPr/>
        </p:nvSpPr>
        <p:spPr>
          <a:xfrm>
            <a:off x="1096994" y="287422"/>
            <a:ext cx="10055781" cy="1091339"/>
          </a:xfrm>
          <a:prstGeom prst="rect">
            <a:avLst/>
          </a:prstGeom>
        </p:spPr>
        <p:txBody>
          <a:bodyPr vert="horz" lIns="91416" tIns="45708" rIns="91416" bIns="45708"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l-GR" sz="4799" i="1" dirty="0" err="1">
                <a:solidFill>
                  <a:schemeClr val="bg2"/>
                </a:solidFill>
                <a:latin typeface="+mn-lt"/>
                <a:cs typeface="Times New Roman" panose="02020603050405020304" pitchFamily="18" charset="0"/>
              </a:rPr>
              <a:t>Τηλεγόνεια</a:t>
            </a:r>
            <a:r>
              <a:rPr lang="el-GR" sz="4799" dirty="0">
                <a:solidFill>
                  <a:schemeClr val="bg2"/>
                </a:solidFill>
                <a:latin typeface="+mn-lt"/>
                <a:cs typeface="Times New Roman" panose="02020603050405020304" pitchFamily="18" charset="0"/>
              </a:rPr>
              <a:t>/</a:t>
            </a:r>
            <a:r>
              <a:rPr lang="el-GR" sz="4799" i="1" dirty="0" err="1">
                <a:solidFill>
                  <a:schemeClr val="bg2"/>
                </a:solidFill>
                <a:latin typeface="+mn-lt"/>
                <a:cs typeface="Times New Roman" panose="02020603050405020304" pitchFamily="18" charset="0"/>
              </a:rPr>
              <a:t>Τηλεγονία</a:t>
            </a:r>
            <a:r>
              <a:rPr lang="el-GR" sz="4799" dirty="0">
                <a:solidFill>
                  <a:schemeClr val="bg2"/>
                </a:solidFill>
                <a:latin typeface="+mn-lt"/>
                <a:cs typeface="Times New Roman" panose="02020603050405020304" pitchFamily="18" charset="0"/>
              </a:rPr>
              <a:t> </a:t>
            </a:r>
            <a:endParaRPr lang="el-GR" sz="4799" i="1" dirty="0">
              <a:solidFill>
                <a:schemeClr val="bg2"/>
              </a:solidFill>
              <a:latin typeface="+mn-lt"/>
              <a:cs typeface="Times New Roman" panose="02020603050405020304" pitchFamily="18" charset="0"/>
            </a:endParaRPr>
          </a:p>
        </p:txBody>
      </p:sp>
    </p:spTree>
    <p:extLst>
      <p:ext uri="{BB962C8B-B14F-4D97-AF65-F5344CB8AC3E}">
        <p14:creationId xmlns:p14="http://schemas.microsoft.com/office/powerpoint/2010/main" val="15201247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BE39D9E-61B6-4E21-B46F-48DCE882DDB6}"/>
              </a:ext>
            </a:extLst>
          </p:cNvPr>
          <p:cNvSpPr txBox="1"/>
          <p:nvPr/>
        </p:nvSpPr>
        <p:spPr>
          <a:xfrm>
            <a:off x="2507020" y="1675131"/>
            <a:ext cx="7174785" cy="1568995"/>
          </a:xfrm>
          <a:prstGeom prst="rect">
            <a:avLst/>
          </a:prstGeom>
          <a:noFill/>
        </p:spPr>
        <p:txBody>
          <a:bodyPr wrap="square" rtlCol="0">
            <a:spAutoFit/>
          </a:bodyPr>
          <a:lstStyle/>
          <a:p>
            <a:pPr algn="ctr"/>
            <a:r>
              <a:rPr lang="en-US" sz="4799" i="1" dirty="0">
                <a:solidFill>
                  <a:schemeClr val="bg2"/>
                </a:solidFill>
                <a:cs typeface="Times New Roman" panose="02020603050405020304" pitchFamily="18" charset="0"/>
              </a:rPr>
              <a:t>Extent of the Cycle Poems</a:t>
            </a:r>
            <a:endParaRPr lang="el-GR" sz="4799" i="1" dirty="0">
              <a:solidFill>
                <a:schemeClr val="bg2"/>
              </a:solidFill>
              <a:cs typeface="Times New Roman" panose="02020603050405020304" pitchFamily="18" charset="0"/>
            </a:endParaRPr>
          </a:p>
        </p:txBody>
      </p:sp>
    </p:spTree>
    <p:extLst>
      <p:ext uri="{BB962C8B-B14F-4D97-AF65-F5344CB8AC3E}">
        <p14:creationId xmlns:p14="http://schemas.microsoft.com/office/powerpoint/2010/main" val="4050275767"/>
      </p:ext>
    </p:extLst>
  </p:cSld>
  <p:clrMapOvr>
    <a:masterClrMapping/>
  </p:clrMapOvr>
  <p:transition spd="slow">
    <p:cover/>
  </p:transition>
</p:sld>
</file>

<file path=ppt/theme/theme1.xml><?xml version="1.0" encoding="utf-8"?>
<a:theme xmlns:a="http://schemas.openxmlformats.org/drawingml/2006/main" name="Νερά ξύλου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533700_TF02801115_TF02801115" id="{15565913-538B-45AD-AF81-7E86650D4729}" vid="{4566DB85-2638-4B0A-AFFF-50F729D359FF}"/>
    </a:ext>
  </a:extLst>
</a:theme>
</file>

<file path=ppt/theme/theme2.xml><?xml version="1.0" encoding="utf-8"?>
<a:theme xmlns:a="http://schemas.openxmlformats.org/drawingml/2006/main" name="Θέμα του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35E791-7449-4708-8DE9-182EC4D8A134}">
  <ds:schemaRefs>
    <ds:schemaRef ds:uri="http://purl.org/dc/elements/1.1/"/>
    <ds:schemaRef ds:uri="4873beb7-5857-4685-be1f-d57550cc96cc"/>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1280</TotalTime>
  <Words>15724</Words>
  <Application>Microsoft Office PowerPoint</Application>
  <PresentationFormat>Προσαρμογή</PresentationFormat>
  <Paragraphs>917</Paragraphs>
  <Slides>199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199</vt:i4>
      </vt:variant>
    </vt:vector>
  </HeadingPairs>
  <TitlesOfParts>
    <vt:vector size="200" baseType="lpstr">
      <vt:lpstr>Νερά ξύλου 16x9</vt:lpstr>
      <vt:lpstr>The Tradition of the Trojan War in Homer and the Epic Cycle</vt:lpstr>
      <vt:lpstr>Κεφάλαιο 2: Homer and the Tradition of the Trojan War</vt:lpstr>
      <vt:lpstr>Παρουσίαση του PowerPoint</vt:lpstr>
      <vt:lpstr>Επιγραφές ομηρικών επών</vt:lpstr>
      <vt:lpstr>Επιγραφές ομηρικών επών</vt:lpstr>
      <vt:lpstr>Ποτήριον του Νέστορος</vt:lpstr>
      <vt:lpstr>Ποτήριον του Νέστορος</vt:lpstr>
      <vt:lpstr>Ποτήριον του Νέστορος</vt:lpstr>
      <vt:lpstr>Ομηρικά παραθέματα</vt:lpstr>
      <vt:lpstr>Σε ποιο βαθμό μπορούμε να πούμε με βεβαιότητα ότι η Ιλιάδα και η Οδύσσεια έχουν επηρεάσει την πρώιμη ελληνική λογοτεχνία;</vt:lpstr>
      <vt:lpstr>Σε ποιο βαθμό μπορούμε να πούμε με βεβαιότητα ότι η Ιλιάδα και η Οδύσσεια έχουν επηρεάσει την πρώιμη ελληνική λογοτεχνία;</vt:lpstr>
      <vt:lpstr>Σε ποιο βαθμό μπορούμε να πούμε με βεβαιότητα ότι η Ιλιάδα και η Οδύσσεια έχουν επηρεάσει την πρώιμη ελληνική λογοτεχνία;</vt:lpstr>
      <vt:lpstr>Σε ποιο βαθμό μπορούμε να πούμε με βεβαιότητα ότι η Ιλιάδα και η Οδύσσεια έχουν επηρεάσει την πρώιμη ελληνική λογοτεχνία;</vt:lpstr>
      <vt:lpstr>Ιλιάδα Ζ.146-6.149</vt:lpstr>
      <vt:lpstr>Μετάφραση</vt:lpstr>
      <vt:lpstr>Μίμνερμος 2.1-10</vt:lpstr>
      <vt:lpstr>Μίμνερμος 2.1-10</vt:lpstr>
      <vt:lpstr>Όμηρος  –  Μίμνερμος </vt:lpstr>
      <vt:lpstr>Όμηρος – Μίμνερμος</vt:lpstr>
      <vt:lpstr>Όμηρος – Μίμνερμος</vt:lpstr>
      <vt:lpstr>Μετάφραση</vt:lpstr>
      <vt:lpstr>Όμηρος – Μίμνερμος</vt:lpstr>
      <vt:lpstr>Μετάφραση</vt:lpstr>
      <vt:lpstr>Μίμνερμος</vt:lpstr>
      <vt:lpstr>2ο πρόβλημα</vt:lpstr>
      <vt:lpstr>Μετάφραση</vt:lpstr>
      <vt:lpstr>2ο πρόβλημα</vt:lpstr>
      <vt:lpstr>Ομηρικά αποσπάσματα</vt:lpstr>
      <vt:lpstr>Παλαιά Διαθήκη, Σοφία Σειράχ, ΙΔ΄, 12-19</vt:lpstr>
      <vt:lpstr>Μετάφραση</vt:lpstr>
      <vt:lpstr>Παρομοίωση ανθρώπων-φύλλων στην Παλαιά Διαθήκη</vt:lpstr>
      <vt:lpstr>Παρομοίωση ανθρώπων-φύλλων στην Παλαιά Διαθήκη</vt:lpstr>
      <vt:lpstr>Σιμωνίδης, απόσπασμα 19</vt:lpstr>
      <vt:lpstr>Μετάφραση</vt:lpstr>
      <vt:lpstr>Σιμωνίδης, απόσπασμα 19</vt:lpstr>
      <vt:lpstr>Σιμωνίδης, απόσπασμα 19</vt:lpstr>
      <vt:lpstr>Σιμωνίδης, απόσπασμα 19</vt:lpstr>
      <vt:lpstr>Σιμωνίδης, απόσπασμα 19</vt:lpstr>
      <vt:lpstr>Σιμωνίδης, απόσπασμα 19</vt:lpstr>
      <vt:lpstr>Όμηρος</vt:lpstr>
      <vt:lpstr>Μουσαίος fr. 5.1 κ.ε. – Κλήμης, Στρώματα 6.5 </vt:lpstr>
      <vt:lpstr>Μουσαίος fr. 5.1 κ.ε. – Κλήμης, Στρώματα 6.5 </vt:lpstr>
      <vt:lpstr>Μουσαίος fr. 5.1 κ.ε. – Κλήμης, Στρώματα 6.5 </vt:lpstr>
      <vt:lpstr>Όμηρος</vt:lpstr>
      <vt:lpstr>Αναφορά του Ομήρου στην Παλινωδία</vt:lpstr>
      <vt:lpstr>Ομηρικές επιδράσεις</vt:lpstr>
      <vt:lpstr>Ομηρικές Επιδράσεις</vt:lpstr>
      <vt:lpstr>Λόγοι που τα ομηρικά ποιήματα δεν άσκησαν επιρροή</vt:lpstr>
      <vt:lpstr>Λόγοι που τα ομηρικά ποιήματα δεν άσκησαν επιρροή</vt:lpstr>
      <vt:lpstr>Αβάσιμες Θεωρίες</vt:lpstr>
      <vt:lpstr>Αβάσιμες Θεωρίες</vt:lpstr>
      <vt:lpstr>Ηρόδοτος</vt:lpstr>
      <vt:lpstr>Όμηρος</vt:lpstr>
      <vt:lpstr>Όμηρος</vt:lpstr>
      <vt:lpstr>Ηρόδοτος</vt:lpstr>
      <vt:lpstr>Ηρόδοτος</vt:lpstr>
      <vt:lpstr>Παρουσίαση του PowerPoint</vt:lpstr>
      <vt:lpstr>Προ-ομηρική παράδοση</vt:lpstr>
      <vt:lpstr>Προ-ομηρική παράδοση</vt:lpstr>
      <vt:lpstr>Απόψεις για τον επικό Κύκλο</vt:lpstr>
      <vt:lpstr>Ανάλυση 1ης άποψης</vt:lpstr>
      <vt:lpstr>Ανάλυση 1ης άποψης</vt:lpstr>
      <vt:lpstr>Ανάλυση 2ης άποψης</vt:lpstr>
      <vt:lpstr>Ανάλυση 2ης άποψης</vt:lpstr>
      <vt:lpstr>Απόρριψη 2ης άποψης</vt:lpstr>
      <vt:lpstr>Μοτίβα της προφορικής παράδοσης και διακειμενικότητα</vt:lpstr>
      <vt:lpstr>Αξία διακειμενικότητας</vt:lpstr>
      <vt:lpstr>Σύνοψη</vt:lpstr>
      <vt:lpstr>3η άποψη</vt:lpstr>
      <vt:lpstr>Υλικό Επικού Κύκλου  μεταγενέστερο των ομηρικών ποιημάτων</vt:lpstr>
      <vt:lpstr>Σύγκριση Επικού Κύκλου με ομηρικά ποιήματα Άποψη Burgess</vt:lpstr>
      <vt:lpstr>Παρουσίαση του PowerPoint</vt:lpstr>
      <vt:lpstr>Ιλιάδα-Κύπρια-Αιθιοπίδα</vt:lpstr>
      <vt:lpstr>Ιλιάδα-Κύπρια</vt:lpstr>
      <vt:lpstr>Άποψη Monro</vt:lpstr>
      <vt:lpstr>Απομάκρυνση Αχιλλέα - Κύπρια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Συμπεράσματα</vt:lpstr>
      <vt:lpstr>Συμπεράσματα</vt:lpstr>
      <vt:lpstr>Συμπεράσματα</vt:lpstr>
      <vt:lpstr>Συμπεράσματα</vt:lpstr>
      <vt:lpstr>Συμπεράσματα</vt:lpstr>
      <vt:lpstr>Συμπεράσματα</vt:lpstr>
      <vt:lpstr>Συμπεράσματα</vt:lpstr>
      <vt:lpstr>Συμπεράσματα</vt:lpstr>
      <vt:lpstr>Συμπεράσματα</vt:lpstr>
      <vt:lpstr>Συμπεράσματα</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Tradition of the Trojan War in Homer and the Epic Cycle</dc:title>
  <dc:creator>Alexandros Fotios Mitsis</dc:creator>
  <cp:lastModifiedBy>User</cp:lastModifiedBy>
  <cp:revision>463</cp:revision>
  <dcterms:created xsi:type="dcterms:W3CDTF">2019-11-09T13:49:06Z</dcterms:created>
  <dcterms:modified xsi:type="dcterms:W3CDTF">2020-01-12T12:52:44Z</dcterms:modified>
</cp:coreProperties>
</file>