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92" r:id="rId3"/>
    <p:sldId id="505" r:id="rId4"/>
    <p:sldId id="667" r:id="rId5"/>
    <p:sldId id="557" r:id="rId6"/>
    <p:sldId id="323" r:id="rId7"/>
    <p:sldId id="324" r:id="rId9"/>
    <p:sldId id="635" r:id="rId10"/>
    <p:sldId id="668" r:id="rId11"/>
    <p:sldId id="672" r:id="rId12"/>
    <p:sldId id="673" r:id="rId13"/>
    <p:sldId id="273" r:id="rId14"/>
    <p:sldId id="274" r:id="rId15"/>
    <p:sldId id="275" r:id="rId16"/>
    <p:sldId id="729" r:id="rId17"/>
    <p:sldId id="636" r:id="rId18"/>
    <p:sldId id="603" r:id="rId19"/>
    <p:sldId id="621" r:id="rId20"/>
    <p:sldId id="674" r:id="rId21"/>
    <p:sldId id="326" r:id="rId22"/>
    <p:sldId id="575" r:id="rId23"/>
    <p:sldId id="576" r:id="rId24"/>
    <p:sldId id="593" r:id="rId25"/>
    <p:sldId id="561" r:id="rId26"/>
    <p:sldId id="596" r:id="rId27"/>
    <p:sldId id="597" r:id="rId28"/>
    <p:sldId id="730" r:id="rId29"/>
    <p:sldId id="565" r:id="rId30"/>
    <p:sldId id="731" r:id="rId31"/>
    <p:sldId id="517" r:id="rId32"/>
    <p:sldId id="518" r:id="rId33"/>
    <p:sldId id="527" r:id="rId34"/>
    <p:sldId id="260" r:id="rId35"/>
    <p:sldId id="379" r:id="rId36"/>
    <p:sldId id="263" r:id="rId37"/>
    <p:sldId id="645" r:id="rId38"/>
    <p:sldId id="643" r:id="rId39"/>
    <p:sldId id="646" r:id="rId40"/>
    <p:sldId id="786" r:id="rId41"/>
    <p:sldId id="632" r:id="rId42"/>
    <p:sldId id="633" r:id="rId43"/>
    <p:sldId id="736" r:id="rId44"/>
    <p:sldId id="539" r:id="rId45"/>
    <p:sldId id="611" r:id="rId46"/>
    <p:sldId id="734" r:id="rId47"/>
    <p:sldId id="735" r:id="rId48"/>
    <p:sldId id="649" r:id="rId49"/>
    <p:sldId id="663" r:id="rId50"/>
    <p:sldId id="664" r:id="rId51"/>
    <p:sldId id="622" r:id="rId52"/>
    <p:sldId id="606" r:id="rId53"/>
    <p:sldId id="571" r:id="rId54"/>
    <p:sldId id="591" r:id="rId55"/>
    <p:sldId id="584" r:id="rId56"/>
    <p:sldId id="588" r:id="rId57"/>
    <p:sldId id="582" r:id="rId58"/>
    <p:sldId id="607" r:id="rId59"/>
    <p:sldId id="661" r:id="rId60"/>
    <p:sldId id="630" r:id="rId61"/>
    <p:sldId id="631" r:id="rId62"/>
    <p:sldId id="662" r:id="rId63"/>
    <p:sldId id="665" r:id="rId64"/>
    <p:sldId id="555" r:id="rId65"/>
    <p:sldId id="637" r:id="rId66"/>
    <p:sldId id="638" r:id="rId67"/>
    <p:sldId id="552" r:id="rId68"/>
    <p:sldId id="553" r:id="rId69"/>
    <p:sldId id="640" r:id="rId70"/>
    <p:sldId id="639" r:id="rId71"/>
    <p:sldId id="641" r:id="rId72"/>
    <p:sldId id="628" r:id="rId73"/>
    <p:sldId id="648" r:id="rId74"/>
  </p:sldIdLst>
  <p:sldSz cx="13004800" cy="97536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 initials="A" lastIdx="6" clrIdx="0"/>
  <p:cmAuthor id="1" name="Vasia Tsami" initials="V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41A1D"/>
    <a:srgbClr val="E95420"/>
    <a:srgbClr val="FF8908"/>
    <a:srgbClr val="FDA02A"/>
    <a:srgbClr val="FD9F40"/>
    <a:srgbClr val="FD7F40"/>
    <a:srgbClr val="EC8651"/>
    <a:srgbClr val="EC834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3842" autoAdjust="0"/>
  </p:normalViewPr>
  <p:slideViewPr>
    <p:cSldViewPr snapToGrid="0">
      <p:cViewPr varScale="1">
        <p:scale>
          <a:sx n="45" d="100"/>
          <a:sy n="45" d="100"/>
        </p:scale>
        <p:origin x="1264" y="40"/>
      </p:cViewPr>
      <p:guideLst>
        <p:guide orient="horz" pos="3072"/>
        <p:guide pos="409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G:\&#932;&#959;%20Drive%20&#956;&#959;&#965;\UPatras\TRACE%20Project\Data\Wiki%20Excel-Final-17-12-21_Alex2.xlsm" TargetMode="External"/></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[Wiki Excel-Final-2-1-2022_Alex.xlsm]Δ1 - Κείμενα Ρευστού Ρατσισμού!Συγκεντρωτικός Πίνακας3</c:name>
    <c:fmtId val="-1"/>
  </c:pivotSource>
  <c:chart>
    <c:autoTitleDeleted val="1"/>
    <c:plotArea>
      <c:layout/>
      <c:pieChart>
        <c:varyColors val="1"/>
        <c:ser>
          <c:idx val="0"/>
          <c:order val="0"/>
          <c:tx>
            <c:strRef>
              <c:f>'Δ1 - Κείμενα Ρευστού Ρατσισμού'!$B$1</c:f>
              <c:strCache>
                <c:ptCount val="1"/>
                <c:pt idx="0">
                  <c:v>Άθροισμα</c:v>
                </c:pt>
              </c:strCache>
            </c:strRef>
          </c:tx>
          <c:spPr/>
          <c:explosion val="25"/>
          <c:dPt>
            <c:idx val="0"/>
            <c:bubble3D val="0"/>
            <c:explosion val="0"/>
            <c:spPr>
              <a:solidFill>
                <a:schemeClr val="accent1"/>
              </a:solidFill>
              <a:ln>
                <a:noFill/>
              </a:ln>
              <a:effectLst/>
            </c:spPr>
          </c:dPt>
          <c:dPt>
            <c:idx val="1"/>
            <c:bubble3D val="0"/>
            <c:explosion val="21"/>
            <c:spPr>
              <a:solidFill>
                <a:schemeClr val="accent2"/>
              </a:solidFill>
              <a:ln>
                <a:noFill/>
              </a:ln>
              <a:effectLst/>
            </c:spPr>
          </c:dPt>
          <c:dLbls>
            <c:dLbl>
              <c:idx val="0"/>
              <c:layout>
                <c:manualLayout>
                  <c:x val="-0.285629717589991"/>
                  <c:y val="0.0169960023525219"/>
                </c:manualLayout>
              </c:layout>
              <c:numFmt formatCode="General" sourceLinked="1"/>
              <c:spPr>
                <a:solidFill>
                  <a:sysClr val="window" lastClr="FFFFFF"/>
                </a:solidFill>
                <a:ln w="9525" cap="flat" cmpd="sng" algn="ctr">
                  <a:solidFill>
                    <a:sysClr val="windowText" lastClr="000000">
                      <a:lumMod val="65000"/>
                      <a:lumOff val="35000"/>
                    </a:sysClr>
                  </a:solidFill>
                  <a:prstDash val="solid"/>
                  <a:round/>
                  <a:headEnd type="none" w="med" len="med"/>
                  <a:tailEnd type="none" w="med" len="med"/>
                </a:ln>
                <a:effectLst/>
              </c:spPr>
              <c:txPr>
                <a:bodyPr rot="0" spcFirstLastPara="1" vertOverflow="ellipsis" vert="horz" wrap="square" lIns="38100" tIns="19050" rIns="38100" bIns="19050" anchor="ctr" anchorCtr="1">
                  <a:noAutofit/>
                </a:bodyPr>
                <a:lstStyle/>
                <a:p>
                  <a:pPr>
                    <a:defRPr lang="en-US" sz="1800" b="0" i="0" u="none" strike="noStrike" kern="1200" baseline="0">
                      <a:solidFill>
                        <a:schemeClr val="dk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47368"/>
                        <a:gd name="adj2" fmla="val -222913"/>
                      </a:avLst>
                    </a:prstGeom>
                    <a:noFill/>
                    <a:ln>
                      <a:noFill/>
                    </a:ln>
                  </c15:spPr>
                  <c15:layout>
                    <c:manualLayout>
                      <c:w val="0.521619664165482"/>
                      <c:h val="0.113789610290867"/>
                    </c:manualLayout>
                  </c15:layout>
                </c:ext>
              </c:extLst>
            </c:dLbl>
            <c:dLbl>
              <c:idx val="1"/>
              <c:layout>
                <c:manualLayout>
                  <c:x val="-0.0895180681540583"/>
                  <c:y val="-0.0398173292017601"/>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91088562425778"/>
                      <c:h val="0.099678354486899"/>
                    </c:manualLayout>
                  </c15:layout>
                </c:ext>
              </c:extLst>
            </c:dLbl>
            <c:spPr>
              <a:solidFill>
                <a:sysClr val="window" lastClr="FFFFFF"/>
              </a:solidFill>
              <a:ln>
                <a:solidFill>
                  <a:sysClr val="windowText" lastClr="000000">
                    <a:lumMod val="65000"/>
                    <a:lumOff val="35000"/>
                  </a:sysClr>
                </a:solid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dk1"/>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6350" cap="flat" cmpd="sng" algn="ctr">
                      <a:solidFill>
                        <a:schemeClr val="tx1"/>
                      </a:solidFill>
                      <a:prstDash val="solid"/>
                      <a:round/>
                    </a:ln>
                    <a:effectLst/>
                  </c:spPr>
                </c15:leaderLines>
              </c:ext>
            </c:extLst>
          </c:dLbls>
          <c:cat>
            <c:strRef>
              <c:f>'Δ1 - Κείμενα Ρευστού Ρατσισμού'!$A$2:$A$4</c:f>
              <c:strCache>
                <c:ptCount val="2"/>
                <c:pt idx="0">
                  <c:v>Κείμενα Ρευστού Ρατσισμού</c:v>
                </c:pt>
                <c:pt idx="1">
                  <c:v>Αμιγώς Αντιρατσιστικά Κείμενα</c:v>
                </c:pt>
              </c:strCache>
            </c:strRef>
          </c:cat>
          <c:val>
            <c:numRef>
              <c:f>'Δ1 - Κείμενα Ρευστού Ρατσισμού'!$B$2:$B$4</c:f>
              <c:numCache>
                <c:formatCode>General</c:formatCode>
                <c:ptCount val="2"/>
                <c:pt idx="0">
                  <c:v>813</c:v>
                </c:pt>
                <c:pt idx="1">
                  <c:v>17</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t"/>
      <c:layout>
        <c:manualLayout>
          <c:xMode val="edge"/>
          <c:yMode val="edge"/>
          <c:x val="0.696844654099331"/>
          <c:y val="0.290416760404949"/>
          <c:w val="0.268939070543289"/>
          <c:h val="0.40694994375703"/>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mn-ea"/>
              <a:cs typeface="+mn-cs"/>
            </a:defRPr>
          </a:pPr>
        </a:p>
      </c:txPr>
    </c:legend>
    <c:plotVisOnly val="1"/>
    <c:dispBlanksAs val="gap"/>
    <c:showDLblsOverMax val="0"/>
  </c:chart>
  <c:spPr>
    <a:noFill/>
    <a:ln w="6350" cap="flat" cmpd="sng" algn="ctr">
      <a:noFill/>
      <a:prstDash val="solid"/>
      <a:miter lim="800000"/>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[Wiki Excel-Final-2-1-2022_Alex.xlsm]Δ3.1 - Ευρύτερες Κατηγ!Συγκεντρωτικός Πίνακας1</c:name>
    <c:fmtId val="-1"/>
  </c:pivotSource>
  <c:chart>
    <c:autoTitleDeleted val="1"/>
    <c:plotArea>
      <c:layout>
        <c:manualLayout>
          <c:layoutTarget val="inner"/>
          <c:xMode val="edge"/>
          <c:yMode val="edge"/>
          <c:x val="0.0532084027582736"/>
          <c:y val="0.0949278350515464"/>
          <c:w val="0.771840360009547"/>
          <c:h val="0.772609465053982"/>
        </c:manualLayout>
      </c:layout>
      <c:barChart>
        <c:barDir val="bar"/>
        <c:grouping val="clustered"/>
        <c:varyColors val="0"/>
        <c:ser>
          <c:idx val="0"/>
          <c:order val="0"/>
          <c:tx>
            <c:strRef>
              <c:f>'Δ3.1 - Ευρύτερες Κατηγ'!$A$1</c:f>
              <c:strCache>
                <c:ptCount val="1"/>
                <c:pt idx="0">
                  <c:v> Ισχυρή αφομοίωση</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Κατηγ'!$A$2</c:f>
              <c:numCache>
                <c:formatCode>General</c:formatCode>
                <c:ptCount val="1"/>
                <c:pt idx="0">
                  <c:v>169</c:v>
                </c:pt>
              </c:numCache>
            </c:numRef>
          </c:val>
        </c:ser>
        <c:ser>
          <c:idx val="1"/>
          <c:order val="1"/>
          <c:tx>
            <c:strRef>
              <c:f>'Δ3.1 - Ευρύτερες Κατηγ'!$B$1</c:f>
              <c:strCache>
                <c:ptCount val="1"/>
                <c:pt idx="0">
                  <c:v> Ασθενής αφομοίωση</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Κατηγ'!$B$2</c:f>
              <c:numCache>
                <c:formatCode>General</c:formatCode>
                <c:ptCount val="1"/>
                <c:pt idx="0">
                  <c:v>370</c:v>
                </c:pt>
              </c:numCache>
            </c:numRef>
          </c:val>
        </c:ser>
        <c:ser>
          <c:idx val="2"/>
          <c:order val="2"/>
          <c:tx>
            <c:strRef>
              <c:f>'Δ3.1 - Ευρύτερες Κατηγ'!$C$1</c:f>
              <c:strCache>
                <c:ptCount val="1"/>
                <c:pt idx="0">
                  <c:v> Ο/η άλλος/η ως πρόβλημα</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Κατηγ'!$C$2</c:f>
              <c:numCache>
                <c:formatCode>General</c:formatCode>
                <c:ptCount val="1"/>
                <c:pt idx="0">
                  <c:v>452</c:v>
                </c:pt>
              </c:numCache>
            </c:numRef>
          </c:val>
        </c:ser>
        <c:ser>
          <c:idx val="3"/>
          <c:order val="3"/>
          <c:tx>
            <c:strRef>
              <c:f>'Δ3.1 - Ευρύτερες Κατηγ'!$D$1</c:f>
              <c:strCache>
                <c:ptCount val="1"/>
                <c:pt idx="0">
                  <c:v> Ο/η απομακρυσμένος/η άλλος/η</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Κατηγ'!$D$2</c:f>
              <c:numCache>
                <c:formatCode>General</c:formatCode>
                <c:ptCount val="1"/>
                <c:pt idx="0">
                  <c:v>690</c:v>
                </c:pt>
              </c:numCache>
            </c:numRef>
          </c:val>
        </c:ser>
        <c:ser>
          <c:idx val="4"/>
          <c:order val="4"/>
          <c:tx>
            <c:strRef>
              <c:f>'Δ3.1 - Ευρύτερες Κατηγ'!$E$1</c:f>
              <c:strCache>
                <c:ptCount val="1"/>
                <c:pt idx="0">
                  <c:v> Ο παθητικός/η άλλος/η</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Κατηγ'!$E$2</c:f>
              <c:numCache>
                <c:formatCode>General</c:formatCode>
                <c:ptCount val="1"/>
                <c:pt idx="0">
                  <c:v>707</c:v>
                </c:pt>
              </c:numCache>
            </c:numRef>
          </c:val>
        </c:ser>
        <c:dLbls>
          <c:showLegendKey val="0"/>
          <c:showVal val="1"/>
          <c:showCatName val="0"/>
          <c:showSerName val="0"/>
          <c:showPercent val="0"/>
          <c:showBubbleSize val="0"/>
        </c:dLbls>
        <c:gapWidth val="115"/>
        <c:overlap val="-20"/>
        <c:axId val="1374426047"/>
        <c:axId val="1374423551"/>
      </c:barChart>
      <c:catAx>
        <c:axId val="1374426047"/>
        <c:scaling>
          <c:orientation val="minMax"/>
        </c:scaling>
        <c:delete val="1"/>
        <c:axPos val="l"/>
        <c:title>
          <c:tx>
            <c:rich>
              <a:bodyPr rot="-54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el-GR" sz="1600" b="1"/>
                  <a:t>Ευρύτερες Κατηγορίες</a:t>
                </a:r>
                <a:r>
                  <a:rPr lang="el-GR" sz="1600" b="1" baseline="0"/>
                  <a:t> Ρατσισμού</a:t>
                </a:r>
                <a:endParaRPr lang="el-GR" sz="1600" b="1"/>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374423551"/>
        <c:crosses val="autoZero"/>
        <c:auto val="1"/>
        <c:lblAlgn val="ctr"/>
        <c:lblOffset val="100"/>
        <c:noMultiLvlLbl val="0"/>
      </c:catAx>
      <c:valAx>
        <c:axId val="13744235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el-GR" sz="1600" b="1"/>
                  <a:t>Κείμενα Ρευστού Ρατσισμού</a:t>
                </a:r>
                <a:endParaRPr lang="el-GR"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3744260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extLst>
    <c:ext xmlns:c14="http://schemas.microsoft.com/office/drawing/2007/8/2/chart" uri="{781A3756-C4B2-4CAC-9D66-4F8BD8637D16}">
      <c14:pivotOptions>
        <c14:dropZoneFilter val="1"/>
        <c14:dropZoneCatego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[Wiki Excel-Final-17-12-21_Alex2.xlsm]Δ6- Κειμενα ΡΡ με υποείδος πηγή!Συγκεντρωτικός Πίνακας5</c:name>
    <c:fmtId val="-1"/>
  </c:pivotSource>
  <c:chart>
    <c:autoTitleDeleted val="1"/>
    <c:plotArea>
      <c:layout>
        <c:manualLayout>
          <c:layoutTarget val="inner"/>
          <c:xMode val="edge"/>
          <c:yMode val="edge"/>
          <c:x val="0.0671462829736211"/>
          <c:y val="0.0306242638398115"/>
          <c:w val="0.738609112709832"/>
          <c:h val="0.948174322732627"/>
        </c:manualLayout>
      </c:layout>
      <c:barChart>
        <c:barDir val="bar"/>
        <c:grouping val="clustered"/>
        <c:varyColors val="0"/>
        <c:ser>
          <c:idx val="0"/>
          <c:order val="0"/>
          <c:tx>
            <c:strRef>
              <c:f>'Δ6- Κειμενα ΡΡ με υποείδος πηγή'!$B$3:$B$4</c:f>
              <c:strCache>
                <c:ptCount val="1"/>
                <c:pt idx="0">
                  <c:v>Ιστοσελίδες θεσμικά συσχετισμένων οργανισμών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trendline>
            <c:spPr>
              <a:ln w="19050" cap="rnd" cmpd="sng" algn="ctr">
                <a:solidFill>
                  <a:schemeClr val="accent1"/>
                </a:solidFill>
                <a:prstDash val="solid"/>
                <a:round/>
              </a:ln>
              <a:effectLst/>
            </c:spPr>
            <c:trendlineType val="linear"/>
            <c:dispRSqr val="0"/>
            <c:dispEq val="0"/>
          </c:trendline>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πηγή'!$B$5:$B$6</c:f>
              <c:numCache>
                <c:formatCode>0.00%</c:formatCode>
                <c:ptCount val="1"/>
                <c:pt idx="0">
                  <c:v>0.202952029520295</c:v>
                </c:pt>
              </c:numCache>
            </c:numRef>
          </c:val>
        </c:ser>
        <c:ser>
          <c:idx val="1"/>
          <c:order val="1"/>
          <c:tx>
            <c:strRef>
              <c:f>'Δ6- Κειμενα ΡΡ με υποείδος πηγή'!$C$3:$C$4</c:f>
              <c:strCache>
                <c:ptCount val="1"/>
                <c:pt idx="0">
                  <c:v>Ιστοσελίδες διαδικτυακών εφημερίδων που κυκλοφορούν και σε έντυπη μορφή</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πηγή'!$C$5:$C$6</c:f>
              <c:numCache>
                <c:formatCode>0.00%</c:formatCode>
                <c:ptCount val="1"/>
                <c:pt idx="0">
                  <c:v>0.175891758917589</c:v>
                </c:pt>
              </c:numCache>
            </c:numRef>
          </c:val>
        </c:ser>
        <c:ser>
          <c:idx val="2"/>
          <c:order val="2"/>
          <c:tx>
            <c:strRef>
              <c:f>'Δ6- Κειμενα ΡΡ με υποείδος πηγή'!$D$3:$D$4</c:f>
              <c:strCache>
                <c:ptCount val="1"/>
                <c:pt idx="0">
                  <c:v>Ιστοσελίδες κινηματικών φορέων/συλλογικοτήτων</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manualLayout>
                  <c:x val="-0.00727272727272727"/>
                  <c:y val="-8.6375130966072e-17"/>
                </c:manualLayout>
              </c:layout>
              <c:dLblPos val="outEnd"/>
              <c:showLegendKey val="0"/>
              <c:showVal val="1"/>
              <c:showCatName val="0"/>
              <c:showSerName val="1"/>
              <c:showPercent val="0"/>
              <c:showBubbleSize val="0"/>
              <c:separator>, </c:separator>
              <c:extLst>
                <c:ext xmlns:c15="http://schemas.microsoft.com/office/drawing/2012/chart" uri="{CE6537A1-D6FC-4f65-9D91-7224C49458BB}">
                  <c15:layout>
                    <c:manualLayout>
                      <c:w val="0.517830207587688"/>
                      <c:h val="0.11057714958775"/>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πηγή'!$D$5:$D$6</c:f>
              <c:numCache>
                <c:formatCode>0.00%</c:formatCode>
                <c:ptCount val="1"/>
                <c:pt idx="0">
                  <c:v>0.11070110701107</c:v>
                </c:pt>
              </c:numCache>
            </c:numRef>
          </c:val>
        </c:ser>
        <c:ser>
          <c:idx val="3"/>
          <c:order val="3"/>
          <c:tx>
            <c:strRef>
              <c:f>'Δ6- Κειμενα ΡΡ με υποείδος πηγή'!$E$3:$E$4</c:f>
              <c:strCache>
                <c:ptCount val="1"/>
                <c:pt idx="0">
                  <c:v>Ιστοσελίδες μέσων κοινωνικής δικτύωσης</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πηγή'!$E$5:$E$6</c:f>
              <c:numCache>
                <c:formatCode>0.00%</c:formatCode>
                <c:ptCount val="1"/>
                <c:pt idx="0">
                  <c:v>0.109471094710947</c:v>
                </c:pt>
              </c:numCache>
            </c:numRef>
          </c:val>
        </c:ser>
        <c:ser>
          <c:idx val="4"/>
          <c:order val="4"/>
          <c:tx>
            <c:strRef>
              <c:f>'Δ6- Κειμενα ΡΡ με υποείδος πηγή'!$F$3:$F$4</c:f>
              <c:strCache>
                <c:ptCount val="1"/>
                <c:pt idx="0">
                  <c:v>Ιστοσελίδα της Βουλής των Ελλήνων</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manualLayout>
                  <c:x val="-0.0325309833164248"/>
                  <c:y val="0"/>
                </c:manualLayout>
              </c:layout>
              <c:dLblPos val="outEnd"/>
              <c:showLegendKey val="0"/>
              <c:showVal val="1"/>
              <c:showCatName val="0"/>
              <c:showSerName val="1"/>
              <c:showPercent val="0"/>
              <c:showBubbleSize val="0"/>
              <c:separator>, </c:separator>
              <c:extLst>
                <c:ext xmlns:c15="http://schemas.microsoft.com/office/drawing/2012/chart" uri="{CE6537A1-D6FC-4f65-9D91-7224C49458BB}">
                  <c15:layout>
                    <c:manualLayout>
                      <c:w val="0.403471175815253"/>
                      <c:h val="0.0846997393877002"/>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πηγή'!$F$5:$F$6</c:f>
              <c:numCache>
                <c:formatCode>0.00%</c:formatCode>
                <c:ptCount val="1"/>
                <c:pt idx="0">
                  <c:v>0.109471094710947</c:v>
                </c:pt>
              </c:numCache>
            </c:numRef>
          </c:val>
        </c:ser>
        <c:ser>
          <c:idx val="5"/>
          <c:order val="5"/>
          <c:tx>
            <c:strRef>
              <c:f>'Δ6- Κειμενα ΡΡ με υποείδος πηγή'!$G$3:$G$4</c:f>
              <c:strCache>
                <c:ptCount val="1"/>
                <c:pt idx="0">
                  <c:v>Ιστοσελίδες ΜΚΟ</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manualLayout>
                  <c:x val="0.00440378405936668"/>
                  <c:y val="0.00235571260306247"/>
                </c:manualLayout>
              </c:layout>
              <c:dLblPos val="outEnd"/>
              <c:showLegendKey val="0"/>
              <c:showVal val="1"/>
              <c:showCatName val="0"/>
              <c:showSerName val="1"/>
              <c:showPercent val="0"/>
              <c:showBubbleSize val="0"/>
              <c:separator>, </c:separator>
              <c:extLst>
                <c:ext xmlns:c15="http://schemas.microsoft.com/office/drawing/2012/chart" uri="{CE6537A1-D6FC-4f65-9D91-7224C49458BB}">
                  <c15:layout>
                    <c:manualLayout>
                      <c:w val="0.211952264959686"/>
                      <c:h val="0.0588221436984688"/>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0"/>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πηγή'!$G$5:$G$6</c:f>
              <c:numCache>
                <c:formatCode>0.00%</c:formatCode>
                <c:ptCount val="1"/>
                <c:pt idx="0">
                  <c:v>0.0996309963099631</c:v>
                </c:pt>
              </c:numCache>
            </c:numRef>
          </c:val>
        </c:ser>
        <c:ser>
          <c:idx val="6"/>
          <c:order val="6"/>
          <c:tx>
            <c:strRef>
              <c:f>'Δ6- Κειμενα ΡΡ με υποείδος πηγή'!$H$3:$H$4</c:f>
              <c:strCache>
                <c:ptCount val="1"/>
                <c:pt idx="0">
                  <c:v>Ιστοσελίδες αποκλειστικά διαδικτυακής ειδησεογραφίας/ενημέρωσης</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manualLayout>
                  <c:x val="0.0200942329184018"/>
                  <c:y val="-0.00435887563422512"/>
                </c:manualLayout>
              </c:layout>
              <c:dLblPos val="outEnd"/>
              <c:showLegendKey val="0"/>
              <c:showVal val="1"/>
              <c:showCatName val="0"/>
              <c:showSerName val="1"/>
              <c:showPercent val="0"/>
              <c:showBubbleSize val="0"/>
              <c:separator>, </c:separator>
              <c:extLst>
                <c:ext xmlns:c15="http://schemas.microsoft.com/office/drawing/2012/chart" uri="{CE6537A1-D6FC-4f65-9D91-7224C49458BB}">
                  <c15:layout>
                    <c:manualLayout>
                      <c:w val="0.432498914254423"/>
                      <c:h val="0.136454745276982"/>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0"/>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πηγή'!$H$5:$H$6</c:f>
              <c:numCache>
                <c:formatCode>0.00%</c:formatCode>
                <c:ptCount val="1"/>
                <c:pt idx="0">
                  <c:v>0.0824108241082411</c:v>
                </c:pt>
              </c:numCache>
            </c:numRef>
          </c:val>
        </c:ser>
        <c:ser>
          <c:idx val="7"/>
          <c:order val="7"/>
          <c:tx>
            <c:strRef>
              <c:f>'Δ6- Κειμενα ΡΡ με υποείδος πηγή'!$I$3:$I$4</c:f>
              <c:strCache>
                <c:ptCount val="1"/>
                <c:pt idx="0">
                  <c:v>Ιστοσελίδες τηλεοπτικών καναλιών</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πηγή'!$I$5:$I$6</c:f>
              <c:numCache>
                <c:formatCode>0.00%</c:formatCode>
                <c:ptCount val="1"/>
                <c:pt idx="0">
                  <c:v>0.0578105781057811</c:v>
                </c:pt>
              </c:numCache>
            </c:numRef>
          </c:val>
        </c:ser>
        <c:ser>
          <c:idx val="8"/>
          <c:order val="8"/>
          <c:tx>
            <c:strRef>
              <c:f>'Δ6- Κειμενα ΡΡ με υποείδος πηγή'!$J$3:$J$4</c:f>
              <c:strCache>
                <c:ptCount val="1"/>
                <c:pt idx="0">
                  <c:v>Ιστοσελίδες σατιρικών νέων</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dPt>
          <c:dLbls>
            <c:dLbl>
              <c:idx val="0"/>
              <c:layout/>
              <c:numFmt formatCode="General" sourceLinked="1"/>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Dev"/>
            <c:noEndCap val="0"/>
            <c:val val="1"/>
            <c:spPr>
              <a:noFill/>
              <a:ln w="9525" cap="flat" cmpd="sng" algn="ctr">
                <a:solidFill>
                  <a:schemeClr val="tx1">
                    <a:lumMod val="65000"/>
                    <a:lumOff val="35000"/>
                  </a:schemeClr>
                </a:solidFill>
                <a:prstDash val="solid"/>
                <a:round/>
              </a:ln>
              <a:effectLst/>
            </c:spPr>
          </c:errBars>
          <c:cat>
            <c:strRef>
              <c:f>'Δ6- Κειμενα ΡΡ με υποείδος πηγή'!$A$5:$A$6</c:f>
              <c:strCache>
                <c:ptCount val="1"/>
                <c:pt idx="0">
                  <c:v>Ναι</c:v>
                </c:pt>
              </c:strCache>
            </c:strRef>
          </c:cat>
          <c:val>
            <c:numRef>
              <c:f>'Δ6- Κειμενα ΡΡ με υποείδος πηγή'!$J$5:$J$6</c:f>
              <c:numCache>
                <c:formatCode>0.00%</c:formatCode>
                <c:ptCount val="1"/>
                <c:pt idx="0">
                  <c:v>0.0516605166051661</c:v>
                </c:pt>
              </c:numCache>
            </c:numRef>
          </c:val>
        </c:ser>
        <c:dLbls>
          <c:showLegendKey val="0"/>
          <c:showVal val="0"/>
          <c:showCatName val="0"/>
          <c:showSerName val="0"/>
          <c:showPercent val="0"/>
          <c:showBubbleSize val="0"/>
        </c:dLbls>
        <c:gapWidth val="115"/>
        <c:overlap val="-20"/>
        <c:axId val="858391552"/>
        <c:axId val="813851776"/>
      </c:barChart>
      <c:catAx>
        <c:axId val="858391552"/>
        <c:scaling>
          <c:orientation val="minMax"/>
        </c:scaling>
        <c:delete val="1"/>
        <c:axPos val="l"/>
        <c:title>
          <c:tx>
            <c:rich>
              <a:bodyPr rot="-54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r>
                  <a:rPr lang="el-GR" sz="1100" b="1"/>
                  <a:t>Κείμενα Ρευστού Ρατσισμού</a:t>
                </a:r>
                <a:endParaRPr lang="el-GR" sz="1100" b="1"/>
              </a:p>
            </c:rich>
          </c:tx>
          <c:layout/>
          <c:overlay val="0"/>
          <c:spPr>
            <a:noFill/>
            <a:ln>
              <a:noFill/>
            </a:ln>
            <a:effectLst/>
          </c:spPr>
        </c:title>
        <c:numFmt formatCode="General" sourceLinked="0"/>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p>
        </c:txPr>
        <c:crossAx val="813851776"/>
        <c:crosses val="autoZero"/>
        <c:auto val="1"/>
        <c:lblAlgn val="ctr"/>
        <c:lblOffset val="100"/>
        <c:noMultiLvlLbl val="0"/>
      </c:catAx>
      <c:valAx>
        <c:axId val="813851776"/>
        <c:scaling>
          <c:orientation val="minMax"/>
        </c:scaling>
        <c:delete val="1"/>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lang="en-US" sz="900" b="1" i="0" u="none" strike="noStrike" kern="1200" baseline="0">
                    <a:solidFill>
                      <a:schemeClr val="tx1">
                        <a:lumMod val="65000"/>
                        <a:lumOff val="35000"/>
                      </a:schemeClr>
                    </a:solidFill>
                    <a:latin typeface="+mn-lt"/>
                    <a:ea typeface="+mn-ea"/>
                    <a:cs typeface="+mn-cs"/>
                  </a:defRPr>
                </a:pPr>
                <a:r>
                  <a:rPr lang="el-GR" b="1"/>
                  <a:t>Κατηγορίες Πηγών</a:t>
                </a:r>
                <a:endParaRPr lang="el-GR" b="1"/>
              </a:p>
            </c:rich>
          </c:tx>
          <c:layout>
            <c:manualLayout>
              <c:xMode val="edge"/>
              <c:yMode val="edge"/>
              <c:x val="0.472014388489209"/>
              <c:y val="0.967055266501581"/>
            </c:manualLayout>
          </c:layout>
          <c:overlay val="0"/>
          <c:spPr>
            <a:noFill/>
            <a:ln>
              <a:noFill/>
            </a:ln>
            <a:effectLst/>
          </c:spPr>
        </c:title>
        <c:numFmt formatCode="0.00%" sourceLinked="1"/>
        <c:majorTickMark val="none"/>
        <c:minorTickMark val="none"/>
        <c:tickLblPos val="none"/>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p>
        </c:txPr>
        <c:crossAx val="8583915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'Δ8- Ιστοσελίδες Θ Σ Ο'!$A$16</c:f>
              <c:strCache>
                <c:ptCount val="1"/>
                <c:pt idx="0">
                  <c:v>Ιστοσελίδες θεσμικά συσχετισμένων οργανισμών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'Δ8- Ιστοσελίδες Θ Σ Ο'!$B$10:$F$10</c:f>
              <c:strCache>
                <c:ptCount val="5"/>
                <c:pt idx="0">
                  <c:v> Ο παθητικός/η άλλος/η</c:v>
                </c:pt>
                <c:pt idx="1">
                  <c:v> Ο/η απομακρυσμένος/η άλλος/η</c:v>
                </c:pt>
                <c:pt idx="2">
                  <c:v> Ο/η άλλος/η ως πρόβλημα</c:v>
                </c:pt>
                <c:pt idx="3">
                  <c:v> Ασθενής αφομοίωση</c:v>
                </c:pt>
                <c:pt idx="4">
                  <c:v> Ισχυρή αφομοίωση</c:v>
                </c:pt>
              </c:strCache>
            </c:strRef>
          </c:cat>
          <c:val>
            <c:numRef>
              <c:f>'Δ8- Ιστοσελίδες Θ Σ Ο'!$B$16:$F$16</c:f>
              <c:numCache>
                <c:formatCode>0.0%</c:formatCode>
                <c:ptCount val="5"/>
                <c:pt idx="0">
                  <c:v>0.298578199052133</c:v>
                </c:pt>
                <c:pt idx="1">
                  <c:v>0.341232227488152</c:v>
                </c:pt>
                <c:pt idx="2">
                  <c:v>0.154028436018957</c:v>
                </c:pt>
                <c:pt idx="3">
                  <c:v>0.270142180094787</c:v>
                </c:pt>
                <c:pt idx="4">
                  <c:v>0.234597156398104</c:v>
                </c:pt>
              </c:numCache>
            </c:numRef>
          </c:val>
        </c:ser>
        <c:ser>
          <c:idx val="2"/>
          <c:order val="1"/>
          <c:tx>
            <c:strRef>
              <c:f>'Δ8- Ιστοσελίδες Θ Σ Ο'!$A$17</c:f>
              <c:strCache>
                <c:ptCount val="1"/>
                <c:pt idx="0">
                  <c:v>Ιστοσελίδες διαδικτυακών εφημερίδων που κυκλοφορούν και σε έντυπη μορφή</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'Δ8- Ιστοσελίδες Θ Σ Ο'!$B$10:$F$10</c:f>
              <c:strCache>
                <c:ptCount val="5"/>
                <c:pt idx="0">
                  <c:v> Ο παθητικός/η άλλος/η</c:v>
                </c:pt>
                <c:pt idx="1">
                  <c:v> Ο/η απομακρυσμένος/η άλλος/η</c:v>
                </c:pt>
                <c:pt idx="2">
                  <c:v> Ο/η άλλος/η ως πρόβλημα</c:v>
                </c:pt>
                <c:pt idx="3">
                  <c:v> Ασθενής αφομοίωση</c:v>
                </c:pt>
                <c:pt idx="4">
                  <c:v> Ισχυρή αφομοίωση</c:v>
                </c:pt>
              </c:strCache>
            </c:strRef>
          </c:cat>
          <c:val>
            <c:numRef>
              <c:f>'Δ8- Ιστοσελίδες Θ Σ Ο'!$B$17:$F$17</c:f>
              <c:numCache>
                <c:formatCode>0.0%</c:formatCode>
                <c:ptCount val="5"/>
                <c:pt idx="0">
                  <c:v>0.399390243902439</c:v>
                </c:pt>
                <c:pt idx="1">
                  <c:v>0.399390243902439</c:v>
                </c:pt>
                <c:pt idx="2">
                  <c:v>0.283536585365854</c:v>
                </c:pt>
                <c:pt idx="3">
                  <c:v>0.240853658536585</c:v>
                </c:pt>
                <c:pt idx="4">
                  <c:v>0.0762195121951219</c:v>
                </c:pt>
              </c:numCache>
            </c:numRef>
          </c:val>
        </c:ser>
        <c:ser>
          <c:idx val="1"/>
          <c:order val="2"/>
          <c:tx>
            <c:strRef>
              <c:f>'Δ8- Ιστοσελίδες Θ Σ Ο'!$A$18</c:f>
              <c:strCache>
                <c:ptCount val="1"/>
                <c:pt idx="0">
                  <c:v>Ιστοσελίδες κινηματικών φορέων/συλλογικοτήτων</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'Δ8- Ιστοσελίδες Θ Σ Ο'!$B$10:$F$10</c:f>
              <c:strCache>
                <c:ptCount val="5"/>
                <c:pt idx="0">
                  <c:v> Ο παθητικός/η άλλος/η</c:v>
                </c:pt>
                <c:pt idx="1">
                  <c:v> Ο/η απομακρυσμένος/η άλλος/η</c:v>
                </c:pt>
                <c:pt idx="2">
                  <c:v> Ο/η άλλος/η ως πρόβλημα</c:v>
                </c:pt>
                <c:pt idx="3">
                  <c:v> Ασθενής αφομοίωση</c:v>
                </c:pt>
                <c:pt idx="4">
                  <c:v> Ισχυρή αφομοίωση</c:v>
                </c:pt>
              </c:strCache>
            </c:strRef>
          </c:cat>
          <c:val>
            <c:numRef>
              <c:f>'Δ8- Ιστοσελίδες Θ Σ Ο'!$B$18:$F$18</c:f>
              <c:numCache>
                <c:formatCode>0.0%</c:formatCode>
                <c:ptCount val="5"/>
                <c:pt idx="0">
                  <c:v>0.8</c:v>
                </c:pt>
                <c:pt idx="1">
                  <c:v>0.6</c:v>
                </c:pt>
                <c:pt idx="2">
                  <c:v>0.114285714285714</c:v>
                </c:pt>
                <c:pt idx="3">
                  <c:v>0.238095238095238</c:v>
                </c:pt>
                <c:pt idx="4">
                  <c:v>0.0476190476190476</c:v>
                </c:pt>
              </c:numCache>
            </c:numRef>
          </c:val>
        </c:ser>
        <c:dLbls>
          <c:showLegendKey val="0"/>
          <c:showVal val="1"/>
          <c:showCatName val="0"/>
          <c:showSerName val="0"/>
          <c:showPercent val="0"/>
          <c:showBubbleSize val="0"/>
        </c:dLbls>
        <c:gapWidth val="75"/>
        <c:overlap val="100"/>
        <c:serLines>
          <c:spPr>
            <a:ln w="9525" cap="flat" cmpd="sng" algn="ctr">
              <a:solidFill>
                <a:schemeClr val="tx1">
                  <a:lumMod val="35000"/>
                  <a:lumOff val="65000"/>
                </a:schemeClr>
              </a:solidFill>
              <a:prstDash val="solid"/>
              <a:round/>
            </a:ln>
            <a:effectLst/>
          </c:spPr>
        </c:serLines>
        <c:axId val="850359808"/>
        <c:axId val="813853504"/>
      </c:barChart>
      <c:catAx>
        <c:axId val="850359808"/>
        <c:scaling>
          <c:orientation val="maxMin"/>
        </c:scaling>
        <c:delete val="0"/>
        <c:axPos val="l"/>
        <c:title>
          <c:tx>
            <c:rich>
              <a:bodyPr rot="-54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r>
                  <a:rPr lang="el-GR" sz="1000" b="1"/>
                  <a:t>Κατηγορίες Ρατσισμού</a:t>
                </a:r>
                <a:endParaRPr lang="el-GR" sz="1000" b="1"/>
              </a:p>
            </c:rich>
          </c:tx>
          <c:layout>
            <c:manualLayout>
              <c:xMode val="edge"/>
              <c:yMode val="edge"/>
              <c:x val="0.0187134502923977"/>
              <c:y val="0.18878520781917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813853504"/>
        <c:crosses val="autoZero"/>
        <c:auto val="1"/>
        <c:lblAlgn val="ctr"/>
        <c:lblOffset val="100"/>
        <c:noMultiLvlLbl val="0"/>
      </c:catAx>
      <c:valAx>
        <c:axId val="813853504"/>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p>
        </c:txPr>
        <c:crossAx val="850359808"/>
        <c:crosses val="autoZero"/>
        <c:crossBetween val="between"/>
      </c:valAx>
      <c:spPr>
        <a:noFill/>
        <a:ln>
          <a:noFill/>
        </a:ln>
        <a:effectLst/>
      </c:spPr>
    </c:plotArea>
    <c:legend>
      <c:legendPos val="b"/>
      <c:layout>
        <c:manualLayout>
          <c:xMode val="edge"/>
          <c:yMode val="edge"/>
          <c:x val="0.240660248258045"/>
          <c:y val="0.884271380662237"/>
          <c:w val="0.756119922911952"/>
          <c:h val="0.115728619337763"/>
        </c:manualLayout>
      </c:layout>
      <c:overlay val="0"/>
      <c:spPr>
        <a:noFill/>
        <a:ln>
          <a:noFill/>
        </a:ln>
        <a:effectLst/>
      </c:spPr>
      <c:txPr>
        <a:bodyPr rot="0" spcFirstLastPara="1" vertOverflow="ellipsis" vert="horz" wrap="square" anchor="ctr" anchorCtr="1"/>
        <a:lstStyle/>
        <a:p>
          <a:pPr algn="just">
            <a:defRPr lang="en-US" sz="9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1">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2">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1">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2">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FBBE30F-7317-4C91-8084-7D2B3736C463}" type="doc">
      <dgm:prSet loTypeId="urn:microsoft.com/office/officeart/2005/8/layout/venn1" loCatId="relationship" qsTypeId="urn:microsoft.com/office/officeart/2005/8/quickstyle/simple1#1" qsCatId="simple" csTypeId="urn:microsoft.com/office/officeart/2005/8/colors/colorful4#1" csCatId="colorful" phldr="1"/>
      <dgm:spPr/>
    </dgm:pt>
    <dgm:pt modelId="{3780F178-50B5-4582-A50A-BB4E6BED09C9}">
      <dgm:prSet phldrT="[Κείμενο]" custT="1"/>
      <dgm:spPr/>
      <dgm:t>
        <a:bodyPr/>
        <a:lstStyle/>
        <a:p>
          <a:r>
            <a:rPr lang="el-GR" sz="2100" dirty="0">
              <a:latin typeface="Calibri" panose="020F0502020204030204" pitchFamily="34" charset="0"/>
              <a:cs typeface="Calibri" panose="020F0502020204030204" pitchFamily="34" charset="0"/>
            </a:rPr>
            <a:t>Ρατσιστικές και </a:t>
          </a:r>
          <a:r>
            <a:rPr lang="el-GR" sz="2100" dirty="0" err="1">
              <a:latin typeface="Calibri" panose="020F0502020204030204" pitchFamily="34" charset="0"/>
              <a:cs typeface="Calibri" panose="020F0502020204030204" pitchFamily="34" charset="0"/>
            </a:rPr>
            <a:t>ξενοφοβικές</a:t>
          </a:r>
          <a:r>
            <a:rPr lang="el-GR" sz="2100" dirty="0">
              <a:latin typeface="Calibri" panose="020F0502020204030204" pitchFamily="34" charset="0"/>
              <a:cs typeface="Calibri" panose="020F0502020204030204" pitchFamily="34" charset="0"/>
            </a:rPr>
            <a:t> αντιλήψεις και στάσεις</a:t>
          </a:r>
        </a:p>
        <a:p>
          <a:r>
            <a:rPr lang="el-GR" sz="2100" b="1" i="1" dirty="0">
              <a:latin typeface="Calibri" panose="020F0502020204030204" pitchFamily="34" charset="0"/>
              <a:cs typeface="Calibri" panose="020F0502020204030204" pitchFamily="34" charset="0"/>
            </a:rPr>
            <a:t>λόγος μίσους</a:t>
          </a:r>
          <a:endParaRPr lang="el-GR" sz="2100" dirty="0">
            <a:latin typeface="Calibri" panose="020F0502020204030204" pitchFamily="34" charset="0"/>
            <a:cs typeface="Calibri" panose="020F0502020204030204" pitchFamily="34" charset="0"/>
          </a:endParaRPr>
        </a:p>
      </dgm:t>
    </dgm:pt>
    <dgm:pt modelId="{60C0A825-9064-4FAD-B8F8-9E62F98BB61D}" cxnId="{2D086075-22D6-4FDD-9B30-60CF9D1FD0EC}" type="parTrans">
      <dgm:prSet/>
      <dgm:spPr/>
      <dgm:t>
        <a:bodyPr/>
        <a:lstStyle/>
        <a:p>
          <a:endParaRPr lang="el-GR"/>
        </a:p>
      </dgm:t>
    </dgm:pt>
    <dgm:pt modelId="{AE7D58BF-C042-442A-A88C-7ED4D026BB8E}" cxnId="{2D086075-22D6-4FDD-9B30-60CF9D1FD0EC}" type="sibTrans">
      <dgm:prSet/>
      <dgm:spPr/>
      <dgm:t>
        <a:bodyPr/>
        <a:lstStyle/>
        <a:p>
          <a:endParaRPr lang="el-GR"/>
        </a:p>
      </dgm:t>
    </dgm:pt>
    <dgm:pt modelId="{323B83D7-93B4-494B-8AC1-F563E8FA65BC}">
      <dgm:prSet phldrT="[Κείμενο]" custT="1"/>
      <dgm:spPr/>
      <dgm:t>
        <a:bodyPr/>
        <a:lstStyle/>
        <a:p>
          <a:r>
            <a:rPr lang="el-GR" sz="2100" dirty="0">
              <a:latin typeface="Calibri" panose="020F0502020204030204" pitchFamily="34" charset="0"/>
              <a:cs typeface="Calibri" panose="020F0502020204030204" pitchFamily="34" charset="0"/>
            </a:rPr>
            <a:t>Αλληλέγγυες και ανθρωπιστικές αντιλήψεις και στάσεις</a:t>
          </a:r>
        </a:p>
      </dgm:t>
    </dgm:pt>
    <dgm:pt modelId="{B751934B-EDDC-45CA-8821-81D4A1328CDB}" cxnId="{A5E42A13-E0D7-4707-9CDC-D55B64F87EE8}" type="parTrans">
      <dgm:prSet/>
      <dgm:spPr/>
      <dgm:t>
        <a:bodyPr/>
        <a:lstStyle/>
        <a:p>
          <a:endParaRPr lang="el-GR"/>
        </a:p>
      </dgm:t>
    </dgm:pt>
    <dgm:pt modelId="{60AC0C3D-83A7-41DE-8E55-01BF7734B7E8}" cxnId="{A5E42A13-E0D7-4707-9CDC-D55B64F87EE8}" type="sibTrans">
      <dgm:prSet/>
      <dgm:spPr/>
      <dgm:t>
        <a:bodyPr/>
        <a:lstStyle/>
        <a:p>
          <a:endParaRPr lang="el-GR"/>
        </a:p>
      </dgm:t>
    </dgm:pt>
    <dgm:pt modelId="{50737A16-E218-437F-9390-EA1F9D87AB83}" type="pres">
      <dgm:prSet presAssocID="{6FBBE30F-7317-4C91-8084-7D2B3736C463}" presName="compositeShape" presStyleCnt="0">
        <dgm:presLayoutVars>
          <dgm:chMax val="7"/>
          <dgm:dir/>
          <dgm:resizeHandles val="exact"/>
        </dgm:presLayoutVars>
      </dgm:prSet>
      <dgm:spPr/>
    </dgm:pt>
    <dgm:pt modelId="{B4D8B0CB-8C04-4967-AEEC-C2131AA5DDA8}" type="pres">
      <dgm:prSet presAssocID="{3780F178-50B5-4582-A50A-BB4E6BED09C9}" presName="circ1" presStyleLbl="vennNode1" presStyleIdx="0" presStyleCnt="2" custScaleX="107292" custLinFactNeighborX="-7643" custLinFactNeighborY="-1591"/>
      <dgm:spPr/>
    </dgm:pt>
    <dgm:pt modelId="{338C9753-29AD-44BB-897F-2FD7586693CC}" type="pres">
      <dgm:prSet presAssocID="{3780F178-50B5-4582-A50A-BB4E6BED09C9}" presName="circ1Tx" presStyleLbl="revTx" presStyleIdx="0" presStyleCnt="0">
        <dgm:presLayoutVars>
          <dgm:chMax val="0"/>
          <dgm:chPref val="0"/>
          <dgm:bulletEnabled val="1"/>
        </dgm:presLayoutVars>
      </dgm:prSet>
      <dgm:spPr/>
    </dgm:pt>
    <dgm:pt modelId="{5D576D8D-6E07-4F6C-8F57-5D12B02D911B}" type="pres">
      <dgm:prSet presAssocID="{323B83D7-93B4-494B-8AC1-F563E8FA65BC}" presName="circ2" presStyleLbl="vennNode1" presStyleIdx="1" presStyleCnt="2" custScaleX="98963" custLinFactNeighborX="31902" custLinFactNeighborY="0"/>
      <dgm:spPr/>
    </dgm:pt>
    <dgm:pt modelId="{D268D8F5-8329-4292-B10C-F6F21E43E565}" type="pres">
      <dgm:prSet presAssocID="{323B83D7-93B4-494B-8AC1-F563E8FA65BC}" presName="circ2Tx" presStyleLbl="revTx" presStyleIdx="0" presStyleCnt="0">
        <dgm:presLayoutVars>
          <dgm:chMax val="0"/>
          <dgm:chPref val="0"/>
          <dgm:bulletEnabled val="1"/>
        </dgm:presLayoutVars>
      </dgm:prSet>
      <dgm:spPr/>
    </dgm:pt>
  </dgm:ptLst>
  <dgm:cxnLst>
    <dgm:cxn modelId="{81FB1001-D4C1-4F71-9328-7C24797156E4}" type="presOf" srcId="{323B83D7-93B4-494B-8AC1-F563E8FA65BC}" destId="{D268D8F5-8329-4292-B10C-F6F21E43E565}" srcOrd="1" destOrd="0" presId="urn:microsoft.com/office/officeart/2005/8/layout/venn1"/>
    <dgm:cxn modelId="{A5E42A13-E0D7-4707-9CDC-D55B64F87EE8}" srcId="{6FBBE30F-7317-4C91-8084-7D2B3736C463}" destId="{323B83D7-93B4-494B-8AC1-F563E8FA65BC}" srcOrd="1" destOrd="0" parTransId="{B751934B-EDDC-45CA-8821-81D4A1328CDB}" sibTransId="{60AC0C3D-83A7-41DE-8E55-01BF7734B7E8}"/>
    <dgm:cxn modelId="{48831D22-6668-4869-B9FF-C53E7BA244F8}" type="presOf" srcId="{3780F178-50B5-4582-A50A-BB4E6BED09C9}" destId="{B4D8B0CB-8C04-4967-AEEC-C2131AA5DDA8}" srcOrd="0" destOrd="0" presId="urn:microsoft.com/office/officeart/2005/8/layout/venn1"/>
    <dgm:cxn modelId="{2D086075-22D6-4FDD-9B30-60CF9D1FD0EC}" srcId="{6FBBE30F-7317-4C91-8084-7D2B3736C463}" destId="{3780F178-50B5-4582-A50A-BB4E6BED09C9}" srcOrd="0" destOrd="0" parTransId="{60C0A825-9064-4FAD-B8F8-9E62F98BB61D}" sibTransId="{AE7D58BF-C042-442A-A88C-7ED4D026BB8E}"/>
    <dgm:cxn modelId="{E55A23A7-3F2F-4285-A341-E679F499E95A}" type="presOf" srcId="{6FBBE30F-7317-4C91-8084-7D2B3736C463}" destId="{50737A16-E218-437F-9390-EA1F9D87AB83}" srcOrd="0" destOrd="0" presId="urn:microsoft.com/office/officeart/2005/8/layout/venn1"/>
    <dgm:cxn modelId="{37EF64BB-C2B1-46FA-B969-0C78C5553E3E}" type="presOf" srcId="{323B83D7-93B4-494B-8AC1-F563E8FA65BC}" destId="{5D576D8D-6E07-4F6C-8F57-5D12B02D911B}" srcOrd="0" destOrd="0" presId="urn:microsoft.com/office/officeart/2005/8/layout/venn1"/>
    <dgm:cxn modelId="{EC752FE8-6FDE-4711-9C8D-EDAF359520DF}" type="presOf" srcId="{3780F178-50B5-4582-A50A-BB4E6BED09C9}" destId="{338C9753-29AD-44BB-897F-2FD7586693CC}" srcOrd="1" destOrd="0" presId="urn:microsoft.com/office/officeart/2005/8/layout/venn1"/>
    <dgm:cxn modelId="{A015E518-89E0-4554-991C-34F501CCA368}" type="presParOf" srcId="{50737A16-E218-437F-9390-EA1F9D87AB83}" destId="{B4D8B0CB-8C04-4967-AEEC-C2131AA5DDA8}" srcOrd="0" destOrd="0" presId="urn:microsoft.com/office/officeart/2005/8/layout/venn1"/>
    <dgm:cxn modelId="{B4856458-AE20-4872-9A05-594E270B1E0F}" type="presParOf" srcId="{50737A16-E218-437F-9390-EA1F9D87AB83}" destId="{338C9753-29AD-44BB-897F-2FD7586693CC}" srcOrd="1" destOrd="0" presId="urn:microsoft.com/office/officeart/2005/8/layout/venn1"/>
    <dgm:cxn modelId="{015A7B13-6A06-4B5A-91B2-0A2DAECE331C}" type="presParOf" srcId="{50737A16-E218-437F-9390-EA1F9D87AB83}" destId="{5D576D8D-6E07-4F6C-8F57-5D12B02D911B}" srcOrd="2" destOrd="0" presId="urn:microsoft.com/office/officeart/2005/8/layout/venn1"/>
    <dgm:cxn modelId="{5C3D5410-55E9-4DD8-A38E-FE8AB41DCD97}" type="presParOf" srcId="{50737A16-E218-437F-9390-EA1F9D87AB83}" destId="{D268D8F5-8329-4292-B10C-F6F21E43E565}" srcOrd="3"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BE30F-7317-4C91-8084-7D2B3736C463}" type="doc">
      <dgm:prSet loTypeId="urn:microsoft.com/office/officeart/2005/8/layout/venn1" loCatId="relationship" qsTypeId="urn:microsoft.com/office/officeart/2005/8/quickstyle/simple1#2" qsCatId="simple" csTypeId="urn:microsoft.com/office/officeart/2005/8/colors/colorful4#2" csCatId="colorful" phldr="1"/>
      <dgm:spPr/>
    </dgm:pt>
    <dgm:pt modelId="{323B83D7-93B4-494B-8AC1-F563E8FA65BC}">
      <dgm:prSet phldrT="[Κείμενο]" custT="1"/>
      <dgm:spPr/>
      <dgm:t>
        <a:bodyPr lIns="0" rIns="108000"/>
        <a:lstStyle/>
        <a:p>
          <a:pPr algn="ctr"/>
          <a:r>
            <a:rPr lang="el-GR" sz="2100" dirty="0">
              <a:latin typeface="Calibri" panose="020F0502020204030204" pitchFamily="34" charset="0"/>
              <a:cs typeface="Calibri" panose="020F0502020204030204" pitchFamily="34" charset="0"/>
            </a:rPr>
            <a:t>Αλληλέγγυες και ανθρωπιστικές αντιλήψεις και στάσεις</a:t>
          </a:r>
        </a:p>
      </dgm:t>
    </dgm:pt>
    <dgm:pt modelId="{60AC0C3D-83A7-41DE-8E55-01BF7734B7E8}" cxnId="{A5E42A13-E0D7-4707-9CDC-D55B64F87EE8}" type="sibTrans">
      <dgm:prSet/>
      <dgm:spPr/>
      <dgm:t>
        <a:bodyPr/>
        <a:lstStyle/>
        <a:p>
          <a:endParaRPr lang="el-GR" sz="2000"/>
        </a:p>
      </dgm:t>
    </dgm:pt>
    <dgm:pt modelId="{B751934B-EDDC-45CA-8821-81D4A1328CDB}" cxnId="{A5E42A13-E0D7-4707-9CDC-D55B64F87EE8}" type="parTrans">
      <dgm:prSet/>
      <dgm:spPr/>
      <dgm:t>
        <a:bodyPr/>
        <a:lstStyle/>
        <a:p>
          <a:endParaRPr lang="el-GR" sz="2000"/>
        </a:p>
      </dgm:t>
    </dgm:pt>
    <dgm:pt modelId="{3780F178-50B5-4582-A50A-BB4E6BED09C9}">
      <dgm:prSet phldrT="[Κείμενο]" custT="1"/>
      <dgm:spPr/>
      <dgm:t>
        <a:bodyPr/>
        <a:lstStyle/>
        <a:p>
          <a:r>
            <a:rPr lang="el-GR" sz="2100" dirty="0">
              <a:latin typeface="Calibri" panose="020F0502020204030204" pitchFamily="34" charset="0"/>
              <a:cs typeface="Calibri" panose="020F0502020204030204" pitchFamily="34" charset="0"/>
            </a:rPr>
            <a:t>Ρατσιστικές και </a:t>
          </a:r>
          <a:r>
            <a:rPr lang="el-GR" sz="2100" dirty="0" err="1">
              <a:latin typeface="Calibri" panose="020F0502020204030204" pitchFamily="34" charset="0"/>
              <a:cs typeface="Calibri" panose="020F0502020204030204" pitchFamily="34" charset="0"/>
            </a:rPr>
            <a:t>ξενοφοβικές</a:t>
          </a:r>
          <a:r>
            <a:rPr lang="el-GR" sz="2100" dirty="0">
              <a:latin typeface="Calibri" panose="020F0502020204030204" pitchFamily="34" charset="0"/>
              <a:cs typeface="Calibri" panose="020F0502020204030204" pitchFamily="34" charset="0"/>
            </a:rPr>
            <a:t> αντιλήψεις και στάσεις</a:t>
          </a:r>
        </a:p>
        <a:p>
          <a:r>
            <a:rPr lang="el-GR" sz="2100" b="1" i="1" dirty="0">
              <a:latin typeface="Calibri" panose="020F0502020204030204" pitchFamily="34" charset="0"/>
              <a:cs typeface="Calibri" panose="020F0502020204030204" pitchFamily="34" charset="0"/>
            </a:rPr>
            <a:t>λόγος μίσους</a:t>
          </a:r>
          <a:endParaRPr lang="el-GR" sz="2100" dirty="0">
            <a:latin typeface="Calibri" panose="020F0502020204030204" pitchFamily="34" charset="0"/>
            <a:cs typeface="Calibri" panose="020F0502020204030204" pitchFamily="34" charset="0"/>
          </a:endParaRPr>
        </a:p>
      </dgm:t>
    </dgm:pt>
    <dgm:pt modelId="{AE7D58BF-C042-442A-A88C-7ED4D026BB8E}" cxnId="{2D086075-22D6-4FDD-9B30-60CF9D1FD0EC}" type="sibTrans">
      <dgm:prSet/>
      <dgm:spPr/>
      <dgm:t>
        <a:bodyPr/>
        <a:lstStyle/>
        <a:p>
          <a:endParaRPr lang="el-GR" sz="2000"/>
        </a:p>
      </dgm:t>
    </dgm:pt>
    <dgm:pt modelId="{60C0A825-9064-4FAD-B8F8-9E62F98BB61D}" cxnId="{2D086075-22D6-4FDD-9B30-60CF9D1FD0EC}" type="parTrans">
      <dgm:prSet/>
      <dgm:spPr/>
      <dgm:t>
        <a:bodyPr/>
        <a:lstStyle/>
        <a:p>
          <a:endParaRPr lang="el-GR" sz="2000"/>
        </a:p>
      </dgm:t>
    </dgm:pt>
    <dgm:pt modelId="{50737A16-E218-437F-9390-EA1F9D87AB83}" type="pres">
      <dgm:prSet presAssocID="{6FBBE30F-7317-4C91-8084-7D2B3736C463}" presName="compositeShape" presStyleCnt="0">
        <dgm:presLayoutVars>
          <dgm:chMax val="7"/>
          <dgm:dir/>
          <dgm:resizeHandles val="exact"/>
        </dgm:presLayoutVars>
      </dgm:prSet>
      <dgm:spPr/>
    </dgm:pt>
    <dgm:pt modelId="{B4D8B0CB-8C04-4967-AEEC-C2131AA5DDA8}" type="pres">
      <dgm:prSet presAssocID="{3780F178-50B5-4582-A50A-BB4E6BED09C9}" presName="circ1" presStyleLbl="vennNode1" presStyleIdx="0" presStyleCnt="2" custScaleX="116579" custLinFactNeighborX="-21426" custLinFactNeighborY="779"/>
      <dgm:spPr/>
    </dgm:pt>
    <dgm:pt modelId="{338C9753-29AD-44BB-897F-2FD7586693CC}" type="pres">
      <dgm:prSet presAssocID="{3780F178-50B5-4582-A50A-BB4E6BED09C9}" presName="circ1Tx" presStyleLbl="revTx" presStyleIdx="0" presStyleCnt="0">
        <dgm:presLayoutVars>
          <dgm:chMax val="0"/>
          <dgm:chPref val="0"/>
          <dgm:bulletEnabled val="1"/>
        </dgm:presLayoutVars>
      </dgm:prSet>
      <dgm:spPr/>
    </dgm:pt>
    <dgm:pt modelId="{5D576D8D-6E07-4F6C-8F57-5D12B02D911B}" type="pres">
      <dgm:prSet presAssocID="{323B83D7-93B4-494B-8AC1-F563E8FA65BC}" presName="circ2" presStyleLbl="vennNode1" presStyleIdx="1" presStyleCnt="2" custScaleX="108532" custLinFactNeighborX="3791" custLinFactNeighborY="-1489"/>
      <dgm:spPr/>
    </dgm:pt>
    <dgm:pt modelId="{D268D8F5-8329-4292-B10C-F6F21E43E565}" type="pres">
      <dgm:prSet presAssocID="{323B83D7-93B4-494B-8AC1-F563E8FA65BC}" presName="circ2Tx" presStyleLbl="revTx" presStyleIdx="0" presStyleCnt="0">
        <dgm:presLayoutVars>
          <dgm:chMax val="0"/>
          <dgm:chPref val="0"/>
          <dgm:bulletEnabled val="1"/>
        </dgm:presLayoutVars>
      </dgm:prSet>
      <dgm:spPr/>
    </dgm:pt>
  </dgm:ptLst>
  <dgm:cxnLst>
    <dgm:cxn modelId="{81FB1001-D4C1-4F71-9328-7C24797156E4}" type="presOf" srcId="{323B83D7-93B4-494B-8AC1-F563E8FA65BC}" destId="{D268D8F5-8329-4292-B10C-F6F21E43E565}" srcOrd="1" destOrd="0" presId="urn:microsoft.com/office/officeart/2005/8/layout/venn1"/>
    <dgm:cxn modelId="{A5E42A13-E0D7-4707-9CDC-D55B64F87EE8}" srcId="{6FBBE30F-7317-4C91-8084-7D2B3736C463}" destId="{323B83D7-93B4-494B-8AC1-F563E8FA65BC}" srcOrd="1" destOrd="0" parTransId="{B751934B-EDDC-45CA-8821-81D4A1328CDB}" sibTransId="{60AC0C3D-83A7-41DE-8E55-01BF7734B7E8}"/>
    <dgm:cxn modelId="{48831D22-6668-4869-B9FF-C53E7BA244F8}" type="presOf" srcId="{3780F178-50B5-4582-A50A-BB4E6BED09C9}" destId="{B4D8B0CB-8C04-4967-AEEC-C2131AA5DDA8}" srcOrd="0" destOrd="0" presId="urn:microsoft.com/office/officeart/2005/8/layout/venn1"/>
    <dgm:cxn modelId="{2D086075-22D6-4FDD-9B30-60CF9D1FD0EC}" srcId="{6FBBE30F-7317-4C91-8084-7D2B3736C463}" destId="{3780F178-50B5-4582-A50A-BB4E6BED09C9}" srcOrd="0" destOrd="0" parTransId="{60C0A825-9064-4FAD-B8F8-9E62F98BB61D}" sibTransId="{AE7D58BF-C042-442A-A88C-7ED4D026BB8E}"/>
    <dgm:cxn modelId="{E55A23A7-3F2F-4285-A341-E679F499E95A}" type="presOf" srcId="{6FBBE30F-7317-4C91-8084-7D2B3736C463}" destId="{50737A16-E218-437F-9390-EA1F9D87AB83}" srcOrd="0" destOrd="0" presId="urn:microsoft.com/office/officeart/2005/8/layout/venn1"/>
    <dgm:cxn modelId="{37EF64BB-C2B1-46FA-B969-0C78C5553E3E}" type="presOf" srcId="{323B83D7-93B4-494B-8AC1-F563E8FA65BC}" destId="{5D576D8D-6E07-4F6C-8F57-5D12B02D911B}" srcOrd="0" destOrd="0" presId="urn:microsoft.com/office/officeart/2005/8/layout/venn1"/>
    <dgm:cxn modelId="{EC752FE8-6FDE-4711-9C8D-EDAF359520DF}" type="presOf" srcId="{3780F178-50B5-4582-A50A-BB4E6BED09C9}" destId="{338C9753-29AD-44BB-897F-2FD7586693CC}" srcOrd="1" destOrd="0" presId="urn:microsoft.com/office/officeart/2005/8/layout/venn1"/>
    <dgm:cxn modelId="{A015E518-89E0-4554-991C-34F501CCA368}" type="presParOf" srcId="{50737A16-E218-437F-9390-EA1F9D87AB83}" destId="{B4D8B0CB-8C04-4967-AEEC-C2131AA5DDA8}" srcOrd="0" destOrd="0" presId="urn:microsoft.com/office/officeart/2005/8/layout/venn1"/>
    <dgm:cxn modelId="{B4856458-AE20-4872-9A05-594E270B1E0F}" type="presParOf" srcId="{50737A16-E218-437F-9390-EA1F9D87AB83}" destId="{338C9753-29AD-44BB-897F-2FD7586693CC}" srcOrd="1" destOrd="0" presId="urn:microsoft.com/office/officeart/2005/8/layout/venn1"/>
    <dgm:cxn modelId="{015A7B13-6A06-4B5A-91B2-0A2DAECE331C}" type="presParOf" srcId="{50737A16-E218-437F-9390-EA1F9D87AB83}" destId="{5D576D8D-6E07-4F6C-8F57-5D12B02D911B}" srcOrd="2" destOrd="0" presId="urn:microsoft.com/office/officeart/2005/8/layout/venn1"/>
    <dgm:cxn modelId="{5C3D5410-55E9-4DD8-A38E-FE8AB41DCD97}" type="presParOf" srcId="{50737A16-E218-437F-9390-EA1F9D87AB83}" destId="{D268D8F5-8329-4292-B10C-F6F21E43E565}" srcOrd="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EC34F7-4A61-470A-A4CE-C88371FF5F1B}" type="doc">
      <dgm:prSet loTypeId="urn:microsoft.com/office/officeart/2005/8/layout/arrow1" loCatId="relationship" qsTypeId="urn:microsoft.com/office/officeart/2005/8/quickstyle/simple1#3" qsCatId="simple" csTypeId="urn:microsoft.com/office/officeart/2005/8/colors/colorful5#1" csCatId="colorful" phldr="1"/>
      <dgm:spPr/>
      <dgm:t>
        <a:bodyPr/>
        <a:lstStyle/>
        <a:p>
          <a:endParaRPr lang="el-GR"/>
        </a:p>
      </dgm:t>
    </dgm:pt>
    <dgm:pt modelId="{3F5BD937-2787-465D-BD9B-C556AB6E2AE4}">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gm:t>
    </dgm:pt>
    <dgm:pt modelId="{8E1BD1B7-D959-42C5-9871-DFA03E0E68BD}" cxnId="{28652113-EDD6-4906-A2AD-8F3498C61706}"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20FF28D-1CEA-47A8-9CDA-596570CFC3EA}" cxnId="{28652113-EDD6-4906-A2AD-8F3498C61706}"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A63A376-3506-48F2-8B1D-82652FD27CF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EF31D917-70C1-4D9E-9A0E-946E727472D7}" cxnId="{0D0444D9-DFEF-4D0A-8DBA-3BD2F633DFD9}"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F92398F1-0D08-4174-B84E-8B752C50599C}" cxnId="{0D0444D9-DFEF-4D0A-8DBA-3BD2F633DFD9}"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1C010C7B-2C8B-4C47-B4F5-F9F21C267F06}" type="pres">
      <dgm:prSet presAssocID="{8FEC34F7-4A61-470A-A4CE-C88371FF5F1B}" presName="cycle" presStyleCnt="0">
        <dgm:presLayoutVars>
          <dgm:dir/>
          <dgm:resizeHandles val="exact"/>
        </dgm:presLayoutVars>
      </dgm:prSet>
      <dgm:spPr/>
    </dgm:pt>
    <dgm:pt modelId="{68613395-20B5-414A-9CBC-E451A720F71F}" type="pres">
      <dgm:prSet presAssocID="{3F5BD937-2787-465D-BD9B-C556AB6E2AE4}" presName="arrow" presStyleLbl="node1" presStyleIdx="0" presStyleCnt="2">
        <dgm:presLayoutVars>
          <dgm:bulletEnabled val="1"/>
        </dgm:presLayoutVars>
      </dgm:prSet>
      <dgm:spPr/>
    </dgm:pt>
    <dgm:pt modelId="{82B07DEC-079E-475D-A708-680D941F48C0}" type="pres">
      <dgm:prSet presAssocID="{5A63A376-3506-48F2-8B1D-82652FD27CF0}" presName="arrow" presStyleLbl="node1" presStyleIdx="1" presStyleCnt="2">
        <dgm:presLayoutVars>
          <dgm:bulletEnabled val="1"/>
        </dgm:presLayoutVars>
      </dgm:prSet>
      <dgm:spPr/>
    </dgm:pt>
  </dgm:ptLst>
  <dgm:cxnLst>
    <dgm:cxn modelId="{28652113-EDD6-4906-A2AD-8F3498C61706}" srcId="{8FEC34F7-4A61-470A-A4CE-C88371FF5F1B}" destId="{3F5BD937-2787-465D-BD9B-C556AB6E2AE4}" srcOrd="0" destOrd="0" parTransId="{8E1BD1B7-D959-42C5-9871-DFA03E0E68BD}" sibTransId="{520FF28D-1CEA-47A8-9CDA-596570CFC3EA}"/>
    <dgm:cxn modelId="{63274B84-39E1-4DD5-B1A3-C7E769F32324}" type="presOf" srcId="{5A63A376-3506-48F2-8B1D-82652FD27CF0}" destId="{82B07DEC-079E-475D-A708-680D941F48C0}" srcOrd="0" destOrd="0" presId="urn:microsoft.com/office/officeart/2005/8/layout/arrow1"/>
    <dgm:cxn modelId="{81E7D6CD-5D3D-4A29-9D9A-820891A4F031}" type="presOf" srcId="{8FEC34F7-4A61-470A-A4CE-C88371FF5F1B}" destId="{1C010C7B-2C8B-4C47-B4F5-F9F21C267F06}" srcOrd="0" destOrd="0" presId="urn:microsoft.com/office/officeart/2005/8/layout/arrow1"/>
    <dgm:cxn modelId="{0D0444D9-DFEF-4D0A-8DBA-3BD2F633DFD9}" srcId="{8FEC34F7-4A61-470A-A4CE-C88371FF5F1B}" destId="{5A63A376-3506-48F2-8B1D-82652FD27CF0}" srcOrd="1" destOrd="0" parTransId="{EF31D917-70C1-4D9E-9A0E-946E727472D7}" sibTransId="{F92398F1-0D08-4174-B84E-8B752C50599C}"/>
    <dgm:cxn modelId="{FBB176EC-2474-44D6-9C8B-C624F641E76C}" type="presOf" srcId="{3F5BD937-2787-465D-BD9B-C556AB6E2AE4}" destId="{68613395-20B5-414A-9CBC-E451A720F71F}" srcOrd="0" destOrd="0" presId="urn:microsoft.com/office/officeart/2005/8/layout/arrow1"/>
    <dgm:cxn modelId="{8842F10E-B67E-40C4-8C09-85D1780CCADD}" type="presParOf" srcId="{1C010C7B-2C8B-4C47-B4F5-F9F21C267F06}" destId="{68613395-20B5-414A-9CBC-E451A720F71F}" srcOrd="0" destOrd="0" presId="urn:microsoft.com/office/officeart/2005/8/layout/arrow1"/>
    <dgm:cxn modelId="{DDB198F2-B8F3-4A6B-893C-80A226328C42}" type="presParOf" srcId="{1C010C7B-2C8B-4C47-B4F5-F9F21C267F06}" destId="{82B07DEC-079E-475D-A708-680D941F48C0}"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6BC5A8-5B81-43B1-B687-E9397C625CC3}" type="doc">
      <dgm:prSet loTypeId="urn:microsoft.com/office/officeart/2005/8/layout/arrow5" loCatId="relationship" qsTypeId="urn:microsoft.com/office/officeart/2005/8/quickstyle/simple1#4" qsCatId="simple" csTypeId="urn:microsoft.com/office/officeart/2005/8/colors/colorful5#2" csCatId="colorful" phldr="1"/>
      <dgm:spPr/>
      <dgm:t>
        <a:bodyPr/>
        <a:lstStyle/>
        <a:p>
          <a:endParaRPr lang="el-GR"/>
        </a:p>
      </dgm:t>
    </dgm:pt>
    <dgm:pt modelId="{A7B14A8A-A3A9-440D-8CC0-3EA0AF1EA27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gm:t>
    </dgm:pt>
    <dgm:pt modelId="{C8D8EB18-6131-4B8A-A88C-5EFA0590A7C9}" cxnId="{4FA94568-228D-4B62-8C3F-664B6667BC32}"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ED786E68-D00D-4972-A211-6F6E644E9C6B}" cxnId="{4FA94568-228D-4B62-8C3F-664B6667BC32}"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BB8712E6-0CE4-4971-A614-D6DE398D6899}">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6816FFC5-CBB7-4422-B422-930229561DC2}" cxnId="{6AB20C23-EA1B-4051-83CE-0A193E37796E}"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48C9A5A-77B4-46F2-A5DD-CC0D7860BEBE}" cxnId="{6AB20C23-EA1B-4051-83CE-0A193E37796E}"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9E79626B-AF3B-45FD-823E-F9BA896DB4A6}" type="pres">
      <dgm:prSet presAssocID="{296BC5A8-5B81-43B1-B687-E9397C625CC3}" presName="diagram" presStyleCnt="0">
        <dgm:presLayoutVars>
          <dgm:dir/>
          <dgm:resizeHandles val="exact"/>
        </dgm:presLayoutVars>
      </dgm:prSet>
      <dgm:spPr/>
    </dgm:pt>
    <dgm:pt modelId="{11148A8A-652D-4632-A898-F67B0040EB30}" type="pres">
      <dgm:prSet presAssocID="{A7B14A8A-A3A9-440D-8CC0-3EA0AF1EA270}" presName="arrow" presStyleLbl="node1" presStyleIdx="0" presStyleCnt="2" custRadScaleRad="71402" custRadScaleInc="-934">
        <dgm:presLayoutVars>
          <dgm:bulletEnabled val="1"/>
        </dgm:presLayoutVars>
      </dgm:prSet>
      <dgm:spPr/>
    </dgm:pt>
    <dgm:pt modelId="{CC128405-C4E0-4433-9980-4E62101341D7}" type="pres">
      <dgm:prSet presAssocID="{BB8712E6-0CE4-4971-A614-D6DE398D6899}" presName="arrow" presStyleLbl="node1" presStyleIdx="1" presStyleCnt="2" custRadScaleRad="57681" custRadScaleInc="1157">
        <dgm:presLayoutVars>
          <dgm:bulletEnabled val="1"/>
        </dgm:presLayoutVars>
      </dgm:prSet>
      <dgm:spPr/>
    </dgm:pt>
  </dgm:ptLst>
  <dgm:cxnLst>
    <dgm:cxn modelId="{6AB20C23-EA1B-4051-83CE-0A193E37796E}" srcId="{296BC5A8-5B81-43B1-B687-E9397C625CC3}" destId="{BB8712E6-0CE4-4971-A614-D6DE398D6899}" srcOrd="1" destOrd="0" parTransId="{6816FFC5-CBB7-4422-B422-930229561DC2}" sibTransId="{548C9A5A-77B4-46F2-A5DD-CC0D7860BEBE}"/>
    <dgm:cxn modelId="{BFBCDB3A-DBB7-4928-B8E0-491324B93BFB}" type="presOf" srcId="{BB8712E6-0CE4-4971-A614-D6DE398D6899}" destId="{CC128405-C4E0-4433-9980-4E62101341D7}" srcOrd="0" destOrd="0" presId="urn:microsoft.com/office/officeart/2005/8/layout/arrow5"/>
    <dgm:cxn modelId="{4FA94568-228D-4B62-8C3F-664B6667BC32}" srcId="{296BC5A8-5B81-43B1-B687-E9397C625CC3}" destId="{A7B14A8A-A3A9-440D-8CC0-3EA0AF1EA270}" srcOrd="0" destOrd="0" parTransId="{C8D8EB18-6131-4B8A-A88C-5EFA0590A7C9}" sibTransId="{ED786E68-D00D-4972-A211-6F6E644E9C6B}"/>
    <dgm:cxn modelId="{F4F9B2F2-7ADD-49CD-9501-7EB52AE79C7C}" type="presOf" srcId="{296BC5A8-5B81-43B1-B687-E9397C625CC3}" destId="{9E79626B-AF3B-45FD-823E-F9BA896DB4A6}" srcOrd="0" destOrd="0" presId="urn:microsoft.com/office/officeart/2005/8/layout/arrow5"/>
    <dgm:cxn modelId="{753CD7F3-A591-4E9F-8A9C-B79122C01E1D}" type="presOf" srcId="{A7B14A8A-A3A9-440D-8CC0-3EA0AF1EA270}" destId="{11148A8A-652D-4632-A898-F67B0040EB30}" srcOrd="0" destOrd="0" presId="urn:microsoft.com/office/officeart/2005/8/layout/arrow5"/>
    <dgm:cxn modelId="{4E565C38-B3A7-414B-8912-79AB3031F138}" type="presParOf" srcId="{9E79626B-AF3B-45FD-823E-F9BA896DB4A6}" destId="{11148A8A-652D-4632-A898-F67B0040EB30}" srcOrd="0" destOrd="0" presId="urn:microsoft.com/office/officeart/2005/8/layout/arrow5"/>
    <dgm:cxn modelId="{72EEBB71-D52E-460F-99EA-00ED924A8662}" type="presParOf" srcId="{9E79626B-AF3B-45FD-823E-F9BA896DB4A6}" destId="{CC128405-C4E0-4433-9980-4E62101341D7}" srcOrd="1" destOrd="0" presId="urn:microsoft.com/office/officeart/2005/8/layout/arrow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5C90F-4E37-4E17-87B6-B515FCD9348B}" type="doc">
      <dgm:prSet loTypeId="urn:microsoft.com/office/officeart/2009/3/layout/HorizontalOrganizationChart#1" loCatId="hierarchy" qsTypeId="urn:microsoft.com/office/officeart/2005/8/quickstyle/simple3#1" qsCatId="simple" csTypeId="urn:microsoft.com/office/officeart/2005/8/colors/accent5_5#1" csCatId="accent5" phldr="1"/>
      <dgm:spPr/>
      <dgm:t>
        <a:bodyPr/>
        <a:lstStyle/>
        <a:p>
          <a:endParaRPr lang="el-GR"/>
        </a:p>
      </dgm:t>
    </dgm:pt>
    <dgm:pt modelId="{7219DBCC-7F1F-4BC8-84CB-13CFDC9A2807}">
      <dgm:prSet phldrT="[Text]" custT="1"/>
      <dgm:spPr/>
      <dgm:t>
        <a:bodyPr/>
        <a:lstStyle/>
        <a:p>
          <a:r>
            <a:rPr lang="el-GR" sz="3600" b="1" dirty="0"/>
            <a:t>Τόνος</a:t>
          </a:r>
        </a:p>
        <a:p>
          <a:r>
            <a:rPr lang="el-GR" sz="2000" b="1" dirty="0"/>
            <a:t>μεταξύ ποιων</a:t>
          </a:r>
        </a:p>
      </dgm:t>
    </dgm:pt>
    <dgm:pt modelId="{FC8DF687-B557-4956-B7EE-3BFAC6F46637}" cxnId="{D4743675-1D22-4E18-87DE-CCCA849437C4}" type="parTrans">
      <dgm:prSet/>
      <dgm:spPr/>
      <dgm:t>
        <a:bodyPr/>
        <a:lstStyle/>
        <a:p>
          <a:endParaRPr lang="el-GR"/>
        </a:p>
      </dgm:t>
    </dgm:pt>
    <dgm:pt modelId="{D77CFF79-9828-4920-BEBC-86BB33D501BA}" cxnId="{D4743675-1D22-4E18-87DE-CCCA849437C4}" type="sibTrans">
      <dgm:prSet/>
      <dgm:spPr/>
      <dgm:t>
        <a:bodyPr/>
        <a:lstStyle/>
        <a:p>
          <a:endParaRPr lang="el-GR"/>
        </a:p>
      </dgm:t>
    </dgm:pt>
    <dgm:pt modelId="{5B97E071-66EE-46D5-B77C-FABE317B5A79}">
      <dgm:prSet phldrT="[Text]" custT="1"/>
      <dgm:spPr/>
      <dgm:t>
        <a:bodyPr/>
        <a:lstStyle/>
        <a:p>
          <a:r>
            <a:rPr lang="el-GR" sz="2400" b="1" i="1" dirty="0"/>
            <a:t>Δραστηριότητες φορέων</a:t>
          </a:r>
        </a:p>
      </dgm:t>
    </dgm:pt>
    <dgm:pt modelId="{8BAB5010-34D8-4E44-BC27-578EEDB2D556}" cxnId="{CDDBDA63-DFB9-4013-9EA2-2C01569FF6CD}" type="parTrans">
      <dgm:prSet/>
      <dgm:spPr/>
      <dgm:t>
        <a:bodyPr/>
        <a:lstStyle/>
        <a:p>
          <a:endParaRPr lang="el-GR"/>
        </a:p>
      </dgm:t>
    </dgm:pt>
    <dgm:pt modelId="{5BD9BFA9-F011-4E3C-9DAD-469A272CAFAB}" cxnId="{CDDBDA63-DFB9-4013-9EA2-2C01569FF6CD}" type="sibTrans">
      <dgm:prSet/>
      <dgm:spPr/>
      <dgm:t>
        <a:bodyPr/>
        <a:lstStyle/>
        <a:p>
          <a:endParaRPr lang="el-GR"/>
        </a:p>
      </dgm:t>
    </dgm:pt>
    <dgm:pt modelId="{3100AAA8-F219-4A26-9DE2-174E54EB5A0A}">
      <dgm:prSet phldrT="[Text]" custT="1"/>
      <dgm:spPr/>
      <dgm:t>
        <a:bodyPr/>
        <a:lstStyle/>
        <a:p>
          <a:r>
            <a:rPr lang="el-GR" sz="2400" b="1" i="1" dirty="0"/>
            <a:t>Επικαιρότητα</a:t>
          </a:r>
          <a:endParaRPr lang="el-GR" sz="2400" dirty="0"/>
        </a:p>
      </dgm:t>
    </dgm:pt>
    <dgm:pt modelId="{EBBEE068-3697-4C62-BC55-D58E303A2034}" cxnId="{BD8B8166-5199-4A6B-AE31-7E2A8B6826A7}" type="parTrans">
      <dgm:prSet/>
      <dgm:spPr/>
      <dgm:t>
        <a:bodyPr/>
        <a:lstStyle/>
        <a:p>
          <a:endParaRPr lang="el-GR"/>
        </a:p>
      </dgm:t>
    </dgm:pt>
    <dgm:pt modelId="{92B1051C-23C7-479C-A3CD-20C3F19667CC}" cxnId="{BD8B8166-5199-4A6B-AE31-7E2A8B6826A7}" type="sibTrans">
      <dgm:prSet/>
      <dgm:spPr/>
      <dgm:t>
        <a:bodyPr/>
        <a:lstStyle/>
        <a:p>
          <a:endParaRPr lang="el-GR"/>
        </a:p>
      </dgm:t>
    </dgm:pt>
    <dgm:pt modelId="{DD29CB2E-0A4E-482D-B3DE-E73C941B3B02}">
      <dgm:prSet phldrT="[Text]" custT="1"/>
      <dgm:spPr/>
      <dgm:t>
        <a:bodyPr/>
        <a:lstStyle/>
        <a:p>
          <a:r>
            <a:rPr lang="el-GR" sz="2400" b="1" i="1" dirty="0"/>
            <a:t>Πολιτικός λόγος</a:t>
          </a:r>
          <a:endParaRPr lang="el-GR" sz="2400" dirty="0"/>
        </a:p>
      </dgm:t>
    </dgm:pt>
    <dgm:pt modelId="{D973F544-450B-4001-A478-A5385FBCBE6D}" cxnId="{095A2127-C125-4F2A-9FA2-30DA6097F428}" type="sibTrans">
      <dgm:prSet/>
      <dgm:spPr/>
      <dgm:t>
        <a:bodyPr/>
        <a:lstStyle/>
        <a:p>
          <a:endParaRPr lang="el-GR"/>
        </a:p>
      </dgm:t>
    </dgm:pt>
    <dgm:pt modelId="{8AC21FC7-C4C9-4FBF-84A9-3EA67FBA99A9}" cxnId="{095A2127-C125-4F2A-9FA2-30DA6097F428}" type="parTrans">
      <dgm:prSet/>
      <dgm:spPr/>
      <dgm:t>
        <a:bodyPr/>
        <a:lstStyle/>
        <a:p>
          <a:endParaRPr lang="el-GR"/>
        </a:p>
      </dgm:t>
    </dgm:pt>
    <dgm:pt modelId="{CEBE13D0-CC8F-4A83-97E8-8D6C16597522}" type="pres">
      <dgm:prSet presAssocID="{4985C90F-4E37-4E17-87B6-B515FCD9348B}" presName="hierChild1" presStyleCnt="0">
        <dgm:presLayoutVars>
          <dgm:orgChart val="1"/>
          <dgm:chPref val="1"/>
          <dgm:dir/>
          <dgm:animOne val="branch"/>
          <dgm:animLvl val="lvl"/>
          <dgm:resizeHandles/>
        </dgm:presLayoutVars>
      </dgm:prSet>
      <dgm:spPr/>
    </dgm:pt>
    <dgm:pt modelId="{A7BCA1C0-A7E9-46EA-BC0C-509E7CB3AE33}" type="pres">
      <dgm:prSet presAssocID="{7219DBCC-7F1F-4BC8-84CB-13CFDC9A2807}" presName="hierRoot1" presStyleCnt="0">
        <dgm:presLayoutVars>
          <dgm:hierBranch val="init"/>
        </dgm:presLayoutVars>
      </dgm:prSet>
      <dgm:spPr/>
    </dgm:pt>
    <dgm:pt modelId="{62563B5F-B2FD-476D-819A-E52FE272FD28}" type="pres">
      <dgm:prSet presAssocID="{7219DBCC-7F1F-4BC8-84CB-13CFDC9A2807}" presName="rootComposite1" presStyleCnt="0"/>
      <dgm:spPr/>
    </dgm:pt>
    <dgm:pt modelId="{A22AE392-E5A6-486A-9D20-5199F1D541D4}" type="pres">
      <dgm:prSet presAssocID="{7219DBCC-7F1F-4BC8-84CB-13CFDC9A2807}" presName="rootText1" presStyleLbl="node0" presStyleIdx="0" presStyleCnt="1" custScaleX="206459" custScaleY="214899" custLinFactNeighborX="-248" custLinFactNeighborY="1633">
        <dgm:presLayoutVars>
          <dgm:chPref val="3"/>
        </dgm:presLayoutVars>
      </dgm:prSet>
      <dgm:spPr/>
    </dgm:pt>
    <dgm:pt modelId="{66CC9A98-F22F-4597-A71D-84DA4D9C40D2}" type="pres">
      <dgm:prSet presAssocID="{7219DBCC-7F1F-4BC8-84CB-13CFDC9A2807}" presName="rootConnector1" presStyleLbl="node1" presStyleIdx="0" presStyleCnt="0"/>
      <dgm:spPr/>
    </dgm:pt>
    <dgm:pt modelId="{55932096-A910-44DF-827D-8FBDB5C0D32D}" type="pres">
      <dgm:prSet presAssocID="{7219DBCC-7F1F-4BC8-84CB-13CFDC9A2807}" presName="hierChild2" presStyleCnt="0"/>
      <dgm:spPr/>
    </dgm:pt>
    <dgm:pt modelId="{14258799-D04B-4C13-A253-79FB330D34A9}" type="pres">
      <dgm:prSet presAssocID="{8BAB5010-34D8-4E44-BC27-578EEDB2D556}" presName="Name64" presStyleLbl="parChTrans1D2" presStyleIdx="0" presStyleCnt="3"/>
      <dgm:spPr/>
    </dgm:pt>
    <dgm:pt modelId="{448BD2B0-0C0B-43C3-8A78-4C1A3B97A423}" type="pres">
      <dgm:prSet presAssocID="{5B97E071-66EE-46D5-B77C-FABE317B5A79}" presName="hierRoot2" presStyleCnt="0">
        <dgm:presLayoutVars>
          <dgm:hierBranch val="init"/>
        </dgm:presLayoutVars>
      </dgm:prSet>
      <dgm:spPr/>
    </dgm:pt>
    <dgm:pt modelId="{AFD48628-677B-41EC-81EB-079579233B05}" type="pres">
      <dgm:prSet presAssocID="{5B97E071-66EE-46D5-B77C-FABE317B5A79}" presName="rootComposite" presStyleCnt="0"/>
      <dgm:spPr/>
    </dgm:pt>
    <dgm:pt modelId="{D1672730-23C2-4ACA-81BA-5688AD51480B}" type="pres">
      <dgm:prSet presAssocID="{5B97E071-66EE-46D5-B77C-FABE317B5A79}" presName="rootText" presStyleLbl="node2" presStyleIdx="0" presStyleCnt="3" custScaleX="413671" custScaleY="206243" custLinFactNeighborX="-607" custLinFactNeighborY="52618">
        <dgm:presLayoutVars>
          <dgm:chPref val="3"/>
        </dgm:presLayoutVars>
      </dgm:prSet>
      <dgm:spPr/>
    </dgm:pt>
    <dgm:pt modelId="{E2A0856C-8326-4E34-A4EF-1F6E4ABCE5C5}" type="pres">
      <dgm:prSet presAssocID="{5B97E071-66EE-46D5-B77C-FABE317B5A79}" presName="rootConnector" presStyleLbl="node2" presStyleIdx="0" presStyleCnt="3"/>
      <dgm:spPr/>
    </dgm:pt>
    <dgm:pt modelId="{EAA281B2-4949-407B-A6B2-49C293BDD269}" type="pres">
      <dgm:prSet presAssocID="{5B97E071-66EE-46D5-B77C-FABE317B5A79}" presName="hierChild4" presStyleCnt="0"/>
      <dgm:spPr/>
    </dgm:pt>
    <dgm:pt modelId="{A7A79754-21D2-445A-B22C-2CDD212FB91D}" type="pres">
      <dgm:prSet presAssocID="{5B97E071-66EE-46D5-B77C-FABE317B5A79}" presName="hierChild5" presStyleCnt="0"/>
      <dgm:spPr/>
    </dgm:pt>
    <dgm:pt modelId="{393C30D8-0CB9-4AC1-87F9-0246C7076E18}" type="pres">
      <dgm:prSet presAssocID="{EBBEE068-3697-4C62-BC55-D58E303A2034}" presName="Name64" presStyleLbl="parChTrans1D2" presStyleIdx="1" presStyleCnt="3"/>
      <dgm:spPr/>
    </dgm:pt>
    <dgm:pt modelId="{6669F3DE-8CB7-4FA4-A6CF-1976BFCCCAAB}" type="pres">
      <dgm:prSet presAssocID="{3100AAA8-F219-4A26-9DE2-174E54EB5A0A}" presName="hierRoot2" presStyleCnt="0">
        <dgm:presLayoutVars>
          <dgm:hierBranch val="init"/>
        </dgm:presLayoutVars>
      </dgm:prSet>
      <dgm:spPr/>
    </dgm:pt>
    <dgm:pt modelId="{F45AB693-9373-4145-8AB8-1A81A6A0ABB1}" type="pres">
      <dgm:prSet presAssocID="{3100AAA8-F219-4A26-9DE2-174E54EB5A0A}" presName="rootComposite" presStyleCnt="0"/>
      <dgm:spPr/>
    </dgm:pt>
    <dgm:pt modelId="{D309C75D-E7AE-435C-8225-F7C85E2B86E1}" type="pres">
      <dgm:prSet presAssocID="{3100AAA8-F219-4A26-9DE2-174E54EB5A0A}" presName="rootText" presStyleLbl="node2" presStyleIdx="1" presStyleCnt="3" custScaleX="412267" custScaleY="222045" custLinFactNeighborX="-39" custLinFactNeighborY="33750">
        <dgm:presLayoutVars>
          <dgm:chPref val="3"/>
        </dgm:presLayoutVars>
      </dgm:prSet>
      <dgm:spPr/>
    </dgm:pt>
    <dgm:pt modelId="{BBDC36C8-08AC-4AFC-AE08-194D4670BB11}" type="pres">
      <dgm:prSet presAssocID="{3100AAA8-F219-4A26-9DE2-174E54EB5A0A}" presName="rootConnector" presStyleLbl="node2" presStyleIdx="1" presStyleCnt="3"/>
      <dgm:spPr/>
    </dgm:pt>
    <dgm:pt modelId="{5CF55C1D-E8D7-4001-B8FC-F9D79FA4126E}" type="pres">
      <dgm:prSet presAssocID="{3100AAA8-F219-4A26-9DE2-174E54EB5A0A}" presName="hierChild4" presStyleCnt="0"/>
      <dgm:spPr/>
    </dgm:pt>
    <dgm:pt modelId="{93971635-5CB2-4BC3-9BE2-3B6EAC205644}" type="pres">
      <dgm:prSet presAssocID="{3100AAA8-F219-4A26-9DE2-174E54EB5A0A}" presName="hierChild5" presStyleCnt="0"/>
      <dgm:spPr/>
    </dgm:pt>
    <dgm:pt modelId="{B22AE3B8-22F2-4793-889B-F8888C71BFAE}" type="pres">
      <dgm:prSet presAssocID="{8AC21FC7-C4C9-4FBF-84A9-3EA67FBA99A9}" presName="Name64" presStyleLbl="parChTrans1D2" presStyleIdx="2" presStyleCnt="3"/>
      <dgm:spPr/>
    </dgm:pt>
    <dgm:pt modelId="{E98CBA8A-D332-4F95-BAC7-B146BBED893A}" type="pres">
      <dgm:prSet presAssocID="{DD29CB2E-0A4E-482D-B3DE-E73C941B3B02}" presName="hierRoot2" presStyleCnt="0">
        <dgm:presLayoutVars>
          <dgm:hierBranch val="init"/>
        </dgm:presLayoutVars>
      </dgm:prSet>
      <dgm:spPr/>
    </dgm:pt>
    <dgm:pt modelId="{E3DC7365-1471-4DAB-89F8-DDCCF831E4DF}" type="pres">
      <dgm:prSet presAssocID="{DD29CB2E-0A4E-482D-B3DE-E73C941B3B02}" presName="rootComposite" presStyleCnt="0"/>
      <dgm:spPr/>
    </dgm:pt>
    <dgm:pt modelId="{DAFA3A45-51AE-4CAC-9F12-BB77F0ABF326}" type="pres">
      <dgm:prSet presAssocID="{DD29CB2E-0A4E-482D-B3DE-E73C941B3B02}" presName="rootText" presStyleLbl="node2" presStyleIdx="2" presStyleCnt="3" custScaleX="413298" custScaleY="273742" custLinFactNeighborX="-34" custLinFactNeighborY="16121">
        <dgm:presLayoutVars>
          <dgm:chPref val="3"/>
        </dgm:presLayoutVars>
      </dgm:prSet>
      <dgm:spPr/>
    </dgm:pt>
    <dgm:pt modelId="{F541F9D6-35E1-46CC-948C-FBE0C3BC34A6}" type="pres">
      <dgm:prSet presAssocID="{DD29CB2E-0A4E-482D-B3DE-E73C941B3B02}" presName="rootConnector" presStyleLbl="node2" presStyleIdx="2" presStyleCnt="3"/>
      <dgm:spPr/>
    </dgm:pt>
    <dgm:pt modelId="{97C2915B-5B0C-438E-81CE-B113487C2BAE}" type="pres">
      <dgm:prSet presAssocID="{DD29CB2E-0A4E-482D-B3DE-E73C941B3B02}" presName="hierChild4" presStyleCnt="0"/>
      <dgm:spPr/>
    </dgm:pt>
    <dgm:pt modelId="{825C553A-9E16-42F4-A216-1CAA58B94D2E}" type="pres">
      <dgm:prSet presAssocID="{DD29CB2E-0A4E-482D-B3DE-E73C941B3B02}" presName="hierChild5" presStyleCnt="0"/>
      <dgm:spPr/>
    </dgm:pt>
    <dgm:pt modelId="{8565165E-A442-48E6-9D75-00F2CD28C7BA}" type="pres">
      <dgm:prSet presAssocID="{7219DBCC-7F1F-4BC8-84CB-13CFDC9A2807}" presName="hierChild3" presStyleCnt="0"/>
      <dgm:spPr/>
    </dgm:pt>
  </dgm:ptLst>
  <dgm:cxnLst>
    <dgm:cxn modelId="{86498C07-02D9-425F-91F6-BF46C3DA5158}" type="presOf" srcId="{5B97E071-66EE-46D5-B77C-FABE317B5A79}" destId="{E2A0856C-8326-4E34-A4EF-1F6E4ABCE5C5}" srcOrd="1" destOrd="0" presId="urn:microsoft.com/office/officeart/2009/3/layout/HorizontalOrganizationChart#1"/>
    <dgm:cxn modelId="{53242508-4F0F-4D80-8394-C7CFDFD4A7D2}" type="presOf" srcId="{7219DBCC-7F1F-4BC8-84CB-13CFDC9A2807}" destId="{A22AE392-E5A6-486A-9D20-5199F1D541D4}" srcOrd="0" destOrd="0" presId="urn:microsoft.com/office/officeart/2009/3/layout/HorizontalOrganizationChart#1"/>
    <dgm:cxn modelId="{A33B801A-2CCB-4D5C-806A-B80B60E9B163}" type="presOf" srcId="{DD29CB2E-0A4E-482D-B3DE-E73C941B3B02}" destId="{F541F9D6-35E1-46CC-948C-FBE0C3BC34A6}" srcOrd="1" destOrd="0" presId="urn:microsoft.com/office/officeart/2009/3/layout/HorizontalOrganizationChart#1"/>
    <dgm:cxn modelId="{095A2127-C125-4F2A-9FA2-30DA6097F428}" srcId="{7219DBCC-7F1F-4BC8-84CB-13CFDC9A2807}" destId="{DD29CB2E-0A4E-482D-B3DE-E73C941B3B02}" srcOrd="2" destOrd="0" parTransId="{8AC21FC7-C4C9-4FBF-84A9-3EA67FBA99A9}" sibTransId="{D973F544-450B-4001-A478-A5385FBCBE6D}"/>
    <dgm:cxn modelId="{EAF3343A-8C2D-4A37-B025-A9BF2338CF1A}" type="presOf" srcId="{5B97E071-66EE-46D5-B77C-FABE317B5A79}" destId="{D1672730-23C2-4ACA-81BA-5688AD51480B}" srcOrd="0" destOrd="0" presId="urn:microsoft.com/office/officeart/2009/3/layout/HorizontalOrganizationChart#1"/>
    <dgm:cxn modelId="{CDDBDA63-DFB9-4013-9EA2-2C01569FF6CD}" srcId="{7219DBCC-7F1F-4BC8-84CB-13CFDC9A2807}" destId="{5B97E071-66EE-46D5-B77C-FABE317B5A79}" srcOrd="0" destOrd="0" parTransId="{8BAB5010-34D8-4E44-BC27-578EEDB2D556}" sibTransId="{5BD9BFA9-F011-4E3C-9DAD-469A272CAFAB}"/>
    <dgm:cxn modelId="{BD8B8166-5199-4A6B-AE31-7E2A8B6826A7}" srcId="{7219DBCC-7F1F-4BC8-84CB-13CFDC9A2807}" destId="{3100AAA8-F219-4A26-9DE2-174E54EB5A0A}" srcOrd="1" destOrd="0" parTransId="{EBBEE068-3697-4C62-BC55-D58E303A2034}" sibTransId="{92B1051C-23C7-479C-A3CD-20C3F19667CC}"/>
    <dgm:cxn modelId="{2026B14D-DF47-4FF0-B2AE-09519E452EF7}" type="presOf" srcId="{3100AAA8-F219-4A26-9DE2-174E54EB5A0A}" destId="{D309C75D-E7AE-435C-8225-F7C85E2B86E1}" srcOrd="0" destOrd="0" presId="urn:microsoft.com/office/officeart/2009/3/layout/HorizontalOrganizationChart#1"/>
    <dgm:cxn modelId="{06AEC673-4287-4648-9EF7-660B799CA853}" type="presOf" srcId="{7219DBCC-7F1F-4BC8-84CB-13CFDC9A2807}" destId="{66CC9A98-F22F-4597-A71D-84DA4D9C40D2}" srcOrd="1" destOrd="0" presId="urn:microsoft.com/office/officeart/2009/3/layout/HorizontalOrganizationChart#1"/>
    <dgm:cxn modelId="{D4743675-1D22-4E18-87DE-CCCA849437C4}" srcId="{4985C90F-4E37-4E17-87B6-B515FCD9348B}" destId="{7219DBCC-7F1F-4BC8-84CB-13CFDC9A2807}" srcOrd="0" destOrd="0" parTransId="{FC8DF687-B557-4956-B7EE-3BFAC6F46637}" sibTransId="{D77CFF79-9828-4920-BEBC-86BB33D501BA}"/>
    <dgm:cxn modelId="{92E7DDA0-593C-41DD-975F-A4C0E0D42759}" type="presOf" srcId="{3100AAA8-F219-4A26-9DE2-174E54EB5A0A}" destId="{BBDC36C8-08AC-4AFC-AE08-194D4670BB11}" srcOrd="1" destOrd="0" presId="urn:microsoft.com/office/officeart/2009/3/layout/HorizontalOrganizationChart#1"/>
    <dgm:cxn modelId="{3D6F2FAC-6210-4459-B011-5D9E6A309A69}" type="presOf" srcId="{8AC21FC7-C4C9-4FBF-84A9-3EA67FBA99A9}" destId="{B22AE3B8-22F2-4793-889B-F8888C71BFAE}" srcOrd="0" destOrd="0" presId="urn:microsoft.com/office/officeart/2009/3/layout/HorizontalOrganizationChart#1"/>
    <dgm:cxn modelId="{4598DAB4-869F-47B3-9F36-B631E7041FCF}" type="presOf" srcId="{EBBEE068-3697-4C62-BC55-D58E303A2034}" destId="{393C30D8-0CB9-4AC1-87F9-0246C7076E18}" srcOrd="0" destOrd="0" presId="urn:microsoft.com/office/officeart/2009/3/layout/HorizontalOrganizationChart#1"/>
    <dgm:cxn modelId="{9D825FB5-2DEA-4393-B740-3635A9C8A683}" type="presOf" srcId="{4985C90F-4E37-4E17-87B6-B515FCD9348B}" destId="{CEBE13D0-CC8F-4A83-97E8-8D6C16597522}" srcOrd="0" destOrd="0" presId="urn:microsoft.com/office/officeart/2009/3/layout/HorizontalOrganizationChart#1"/>
    <dgm:cxn modelId="{F2A3D9D4-2B3A-4547-8B27-036ACF670134}" type="presOf" srcId="{8BAB5010-34D8-4E44-BC27-578EEDB2D556}" destId="{14258799-D04B-4C13-A253-79FB330D34A9}" srcOrd="0" destOrd="0" presId="urn:microsoft.com/office/officeart/2009/3/layout/HorizontalOrganizationChart#1"/>
    <dgm:cxn modelId="{EFA176ED-FED3-4DE5-A7DE-5FCBF6926EF3}" type="presOf" srcId="{DD29CB2E-0A4E-482D-B3DE-E73C941B3B02}" destId="{DAFA3A45-51AE-4CAC-9F12-BB77F0ABF326}" srcOrd="0" destOrd="0" presId="urn:microsoft.com/office/officeart/2009/3/layout/HorizontalOrganizationChart#1"/>
    <dgm:cxn modelId="{0C284281-97CA-4779-9C1F-A70455A1253F}" type="presParOf" srcId="{CEBE13D0-CC8F-4A83-97E8-8D6C16597522}" destId="{A7BCA1C0-A7E9-46EA-BC0C-509E7CB3AE33}" srcOrd="0" destOrd="0" presId="urn:microsoft.com/office/officeart/2009/3/layout/HorizontalOrganizationChart#1"/>
    <dgm:cxn modelId="{D680719B-297E-4B3F-B5DA-D4CF355F63EB}" type="presParOf" srcId="{A7BCA1C0-A7E9-46EA-BC0C-509E7CB3AE33}" destId="{62563B5F-B2FD-476D-819A-E52FE272FD28}" srcOrd="0" destOrd="0" presId="urn:microsoft.com/office/officeart/2009/3/layout/HorizontalOrganizationChart#1"/>
    <dgm:cxn modelId="{645D6A19-8AEE-4EDF-85F0-2E0D85CABE6B}" type="presParOf" srcId="{62563B5F-B2FD-476D-819A-E52FE272FD28}" destId="{A22AE392-E5A6-486A-9D20-5199F1D541D4}" srcOrd="0" destOrd="0" presId="urn:microsoft.com/office/officeart/2009/3/layout/HorizontalOrganizationChart#1"/>
    <dgm:cxn modelId="{B13295FA-7F20-4CB4-AEA7-367FFE5AA6DF}" type="presParOf" srcId="{62563B5F-B2FD-476D-819A-E52FE272FD28}" destId="{66CC9A98-F22F-4597-A71D-84DA4D9C40D2}" srcOrd="1" destOrd="0" presId="urn:microsoft.com/office/officeart/2009/3/layout/HorizontalOrganizationChart#1"/>
    <dgm:cxn modelId="{0899334F-E931-43CC-A3BB-B7BA5B2FEA94}" type="presParOf" srcId="{A7BCA1C0-A7E9-46EA-BC0C-509E7CB3AE33}" destId="{55932096-A910-44DF-827D-8FBDB5C0D32D}" srcOrd="1" destOrd="0" presId="urn:microsoft.com/office/officeart/2009/3/layout/HorizontalOrganizationChart#1"/>
    <dgm:cxn modelId="{F224D57F-1595-4BD1-B053-4AAC53BB38EA}" type="presParOf" srcId="{55932096-A910-44DF-827D-8FBDB5C0D32D}" destId="{14258799-D04B-4C13-A253-79FB330D34A9}" srcOrd="0" destOrd="0" presId="urn:microsoft.com/office/officeart/2009/3/layout/HorizontalOrganizationChart#1"/>
    <dgm:cxn modelId="{D703524C-7645-49D3-9673-5E1757A32107}" type="presParOf" srcId="{55932096-A910-44DF-827D-8FBDB5C0D32D}" destId="{448BD2B0-0C0B-43C3-8A78-4C1A3B97A423}" srcOrd="1" destOrd="0" presId="urn:microsoft.com/office/officeart/2009/3/layout/HorizontalOrganizationChart#1"/>
    <dgm:cxn modelId="{F559DBB1-0620-43A4-90EC-F87CE7BF093E}" type="presParOf" srcId="{448BD2B0-0C0B-43C3-8A78-4C1A3B97A423}" destId="{AFD48628-677B-41EC-81EB-079579233B05}" srcOrd="0" destOrd="0" presId="urn:microsoft.com/office/officeart/2009/3/layout/HorizontalOrganizationChart#1"/>
    <dgm:cxn modelId="{AB3E19B3-494F-4ECC-A594-E4FCDDE5BB6E}" type="presParOf" srcId="{AFD48628-677B-41EC-81EB-079579233B05}" destId="{D1672730-23C2-4ACA-81BA-5688AD51480B}" srcOrd="0" destOrd="0" presId="urn:microsoft.com/office/officeart/2009/3/layout/HorizontalOrganizationChart#1"/>
    <dgm:cxn modelId="{8A1FD412-05E8-4656-9662-01C56E9617F2}" type="presParOf" srcId="{AFD48628-677B-41EC-81EB-079579233B05}" destId="{E2A0856C-8326-4E34-A4EF-1F6E4ABCE5C5}" srcOrd="1" destOrd="0" presId="urn:microsoft.com/office/officeart/2009/3/layout/HorizontalOrganizationChart#1"/>
    <dgm:cxn modelId="{04FBF173-D228-41AD-B304-04546FC3DDA5}" type="presParOf" srcId="{448BD2B0-0C0B-43C3-8A78-4C1A3B97A423}" destId="{EAA281B2-4949-407B-A6B2-49C293BDD269}" srcOrd="1" destOrd="0" presId="urn:microsoft.com/office/officeart/2009/3/layout/HorizontalOrganizationChart#1"/>
    <dgm:cxn modelId="{49F717B1-2E1E-44FF-A29A-66EBE796B680}" type="presParOf" srcId="{448BD2B0-0C0B-43C3-8A78-4C1A3B97A423}" destId="{A7A79754-21D2-445A-B22C-2CDD212FB91D}" srcOrd="2" destOrd="0" presId="urn:microsoft.com/office/officeart/2009/3/layout/HorizontalOrganizationChart#1"/>
    <dgm:cxn modelId="{4CD9DA6B-0473-45C0-9FCA-AC1DA769236C}" type="presParOf" srcId="{55932096-A910-44DF-827D-8FBDB5C0D32D}" destId="{393C30D8-0CB9-4AC1-87F9-0246C7076E18}" srcOrd="2" destOrd="0" presId="urn:microsoft.com/office/officeart/2009/3/layout/HorizontalOrganizationChart#1"/>
    <dgm:cxn modelId="{86469D8D-AC89-4FC0-844C-EA4AAA794E90}" type="presParOf" srcId="{55932096-A910-44DF-827D-8FBDB5C0D32D}" destId="{6669F3DE-8CB7-4FA4-A6CF-1976BFCCCAAB}" srcOrd="3" destOrd="0" presId="urn:microsoft.com/office/officeart/2009/3/layout/HorizontalOrganizationChart#1"/>
    <dgm:cxn modelId="{03138277-9F3A-4931-90A5-2CAC401C5B3C}" type="presParOf" srcId="{6669F3DE-8CB7-4FA4-A6CF-1976BFCCCAAB}" destId="{F45AB693-9373-4145-8AB8-1A81A6A0ABB1}" srcOrd="0" destOrd="0" presId="urn:microsoft.com/office/officeart/2009/3/layout/HorizontalOrganizationChart#1"/>
    <dgm:cxn modelId="{7C67861F-A729-4116-942B-12C1AFF0F2F6}" type="presParOf" srcId="{F45AB693-9373-4145-8AB8-1A81A6A0ABB1}" destId="{D309C75D-E7AE-435C-8225-F7C85E2B86E1}" srcOrd="0" destOrd="0" presId="urn:microsoft.com/office/officeart/2009/3/layout/HorizontalOrganizationChart#1"/>
    <dgm:cxn modelId="{A4B88C6F-B7CB-4E73-AAF0-796E146E2595}" type="presParOf" srcId="{F45AB693-9373-4145-8AB8-1A81A6A0ABB1}" destId="{BBDC36C8-08AC-4AFC-AE08-194D4670BB11}" srcOrd="1" destOrd="0" presId="urn:microsoft.com/office/officeart/2009/3/layout/HorizontalOrganizationChart#1"/>
    <dgm:cxn modelId="{2DD10161-0D26-4E90-B015-4ED03CF2F519}" type="presParOf" srcId="{6669F3DE-8CB7-4FA4-A6CF-1976BFCCCAAB}" destId="{5CF55C1D-E8D7-4001-B8FC-F9D79FA4126E}" srcOrd="1" destOrd="0" presId="urn:microsoft.com/office/officeart/2009/3/layout/HorizontalOrganizationChart#1"/>
    <dgm:cxn modelId="{AFC9BFA0-613B-48F5-96D4-F5AA58521334}" type="presParOf" srcId="{6669F3DE-8CB7-4FA4-A6CF-1976BFCCCAAB}" destId="{93971635-5CB2-4BC3-9BE2-3B6EAC205644}" srcOrd="2" destOrd="0" presId="urn:microsoft.com/office/officeart/2009/3/layout/HorizontalOrganizationChart#1"/>
    <dgm:cxn modelId="{46D7B427-8FDD-44D8-B9E3-73EDFD730FF1}" type="presParOf" srcId="{55932096-A910-44DF-827D-8FBDB5C0D32D}" destId="{B22AE3B8-22F2-4793-889B-F8888C71BFAE}" srcOrd="4" destOrd="0" presId="urn:microsoft.com/office/officeart/2009/3/layout/HorizontalOrganizationChart#1"/>
    <dgm:cxn modelId="{760785F5-BF05-43FF-9D0F-D77C22725CD9}" type="presParOf" srcId="{55932096-A910-44DF-827D-8FBDB5C0D32D}" destId="{E98CBA8A-D332-4F95-BAC7-B146BBED893A}" srcOrd="5" destOrd="0" presId="urn:microsoft.com/office/officeart/2009/3/layout/HorizontalOrganizationChart#1"/>
    <dgm:cxn modelId="{0EA39C50-417A-48FE-B8D1-C7A211977F8E}" type="presParOf" srcId="{E98CBA8A-D332-4F95-BAC7-B146BBED893A}" destId="{E3DC7365-1471-4DAB-89F8-DDCCF831E4DF}" srcOrd="0" destOrd="0" presId="urn:microsoft.com/office/officeart/2009/3/layout/HorizontalOrganizationChart#1"/>
    <dgm:cxn modelId="{DE385FDD-B690-4B9B-BAD2-FB3E19E456B2}" type="presParOf" srcId="{E3DC7365-1471-4DAB-89F8-DDCCF831E4DF}" destId="{DAFA3A45-51AE-4CAC-9F12-BB77F0ABF326}" srcOrd="0" destOrd="0" presId="urn:microsoft.com/office/officeart/2009/3/layout/HorizontalOrganizationChart#1"/>
    <dgm:cxn modelId="{9591792B-1673-44E2-8502-E9E1FC10B9FB}" type="presParOf" srcId="{E3DC7365-1471-4DAB-89F8-DDCCF831E4DF}" destId="{F541F9D6-35E1-46CC-948C-FBE0C3BC34A6}" srcOrd="1" destOrd="0" presId="urn:microsoft.com/office/officeart/2009/3/layout/HorizontalOrganizationChart#1"/>
    <dgm:cxn modelId="{50946336-D47C-4EE1-9CA7-6AB99CAE04C2}" type="presParOf" srcId="{E98CBA8A-D332-4F95-BAC7-B146BBED893A}" destId="{97C2915B-5B0C-438E-81CE-B113487C2BAE}" srcOrd="1" destOrd="0" presId="urn:microsoft.com/office/officeart/2009/3/layout/HorizontalOrganizationChart#1"/>
    <dgm:cxn modelId="{116F1857-EE63-4079-AF7D-287862AD8FCD}" type="presParOf" srcId="{E98CBA8A-D332-4F95-BAC7-B146BBED893A}" destId="{825C553A-9E16-42F4-A216-1CAA58B94D2E}" srcOrd="2" destOrd="0" presId="urn:microsoft.com/office/officeart/2009/3/layout/HorizontalOrganizationChart#1"/>
    <dgm:cxn modelId="{2B046AB2-34F8-4414-9F07-34EE574C40F6}" type="presParOf" srcId="{A7BCA1C0-A7E9-46EA-BC0C-509E7CB3AE33}" destId="{8565165E-A442-48E6-9D75-00F2CD28C7BA}" srcOrd="2" destOrd="0" presId="urn:microsoft.com/office/officeart/2009/3/layout/HorizontalOrganization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85C90F-4E37-4E17-87B6-B515FCD9348B}" type="doc">
      <dgm:prSet loTypeId="urn:microsoft.com/office/officeart/2009/3/layout/HorizontalOrganizationChart#2" loCatId="hierarchy" qsTypeId="urn:microsoft.com/office/officeart/2005/8/quickstyle/simple3#2" qsCatId="simple" csTypeId="urn:microsoft.com/office/officeart/2005/8/colors/accent5_5#2" csCatId="accent5" phldr="1"/>
      <dgm:spPr/>
      <dgm:t>
        <a:bodyPr/>
        <a:lstStyle/>
        <a:p>
          <a:endParaRPr lang="el-GR"/>
        </a:p>
      </dgm:t>
    </dgm:pt>
    <dgm:pt modelId="{7219DBCC-7F1F-4BC8-84CB-13CFDC9A2807}">
      <dgm:prSet phldrT="[Text]" custT="1"/>
      <dgm:spPr/>
      <dgm:t>
        <a:bodyPr/>
        <a:lstStyle/>
        <a:p>
          <a:r>
            <a:rPr lang="el-GR" sz="3600" b="1" dirty="0"/>
            <a:t>Πεδίο</a:t>
          </a:r>
        </a:p>
        <a:p>
          <a:r>
            <a:rPr lang="el-GR" sz="2000" b="1" dirty="0"/>
            <a:t>σχετικά με τι</a:t>
          </a:r>
        </a:p>
      </dgm:t>
    </dgm:pt>
    <dgm:pt modelId="{FC8DF687-B557-4956-B7EE-3BFAC6F46637}" cxnId="{D4743675-1D22-4E18-87DE-CCCA849437C4}" type="parTrans">
      <dgm:prSet/>
      <dgm:spPr/>
      <dgm:t>
        <a:bodyPr/>
        <a:lstStyle/>
        <a:p>
          <a:endParaRPr lang="el-GR"/>
        </a:p>
      </dgm:t>
    </dgm:pt>
    <dgm:pt modelId="{D77CFF79-9828-4920-BEBC-86BB33D501BA}" cxnId="{D4743675-1D22-4E18-87DE-CCCA849437C4}" type="sibTrans">
      <dgm:prSet/>
      <dgm:spPr/>
      <dgm:t>
        <a:bodyPr/>
        <a:lstStyle/>
        <a:p>
          <a:endParaRPr lang="el-GR"/>
        </a:p>
      </dgm:t>
    </dgm:pt>
    <dgm:pt modelId="{DD29CB2E-0A4E-482D-B3DE-E73C941B3B02}">
      <dgm:prSet phldrT="[Text]" custT="1"/>
      <dgm:spPr/>
      <dgm:t>
        <a:bodyPr/>
        <a:lstStyle/>
        <a:p>
          <a:r>
            <a:rPr lang="el-GR" sz="2400" dirty="0"/>
            <a:t>Σχετικά με ποικίλα </a:t>
          </a:r>
          <a:r>
            <a:rPr lang="el-GR" sz="2400" b="1" i="1" dirty="0"/>
            <a:t>μεταναστευτικά/προσφυγικά θέματα</a:t>
          </a:r>
        </a:p>
      </dgm:t>
    </dgm:pt>
    <dgm:pt modelId="{8AC21FC7-C4C9-4FBF-84A9-3EA67FBA99A9}" cxnId="{095A2127-C125-4F2A-9FA2-30DA6097F428}" type="parTrans">
      <dgm:prSet/>
      <dgm:spPr/>
      <dgm:t>
        <a:bodyPr/>
        <a:lstStyle/>
        <a:p>
          <a:endParaRPr lang="el-GR"/>
        </a:p>
      </dgm:t>
    </dgm:pt>
    <dgm:pt modelId="{D973F544-450B-4001-A478-A5385FBCBE6D}" cxnId="{095A2127-C125-4F2A-9FA2-30DA6097F428}" type="sibTrans">
      <dgm:prSet/>
      <dgm:spPr/>
      <dgm:t>
        <a:bodyPr/>
        <a:lstStyle/>
        <a:p>
          <a:endParaRPr lang="el-GR"/>
        </a:p>
      </dgm:t>
    </dgm:pt>
    <dgm:pt modelId="{CEBE13D0-CC8F-4A83-97E8-8D6C16597522}" type="pres">
      <dgm:prSet presAssocID="{4985C90F-4E37-4E17-87B6-B515FCD9348B}" presName="hierChild1" presStyleCnt="0">
        <dgm:presLayoutVars>
          <dgm:orgChart val="1"/>
          <dgm:chPref val="1"/>
          <dgm:dir/>
          <dgm:animOne val="branch"/>
          <dgm:animLvl val="lvl"/>
          <dgm:resizeHandles/>
        </dgm:presLayoutVars>
      </dgm:prSet>
      <dgm:spPr/>
    </dgm:pt>
    <dgm:pt modelId="{A7BCA1C0-A7E9-46EA-BC0C-509E7CB3AE33}" type="pres">
      <dgm:prSet presAssocID="{7219DBCC-7F1F-4BC8-84CB-13CFDC9A2807}" presName="hierRoot1" presStyleCnt="0">
        <dgm:presLayoutVars>
          <dgm:hierBranch val="init"/>
        </dgm:presLayoutVars>
      </dgm:prSet>
      <dgm:spPr/>
    </dgm:pt>
    <dgm:pt modelId="{62563B5F-B2FD-476D-819A-E52FE272FD28}" type="pres">
      <dgm:prSet presAssocID="{7219DBCC-7F1F-4BC8-84CB-13CFDC9A2807}" presName="rootComposite1" presStyleCnt="0"/>
      <dgm:spPr/>
    </dgm:pt>
    <dgm:pt modelId="{A22AE392-E5A6-486A-9D20-5199F1D541D4}" type="pres">
      <dgm:prSet presAssocID="{7219DBCC-7F1F-4BC8-84CB-13CFDC9A2807}" presName="rootText1" presStyleLbl="node0" presStyleIdx="0" presStyleCnt="1" custScaleX="52336" custScaleY="56842" custLinFactNeighborX="-44345">
        <dgm:presLayoutVars>
          <dgm:chPref val="3"/>
        </dgm:presLayoutVars>
      </dgm:prSet>
      <dgm:spPr/>
    </dgm:pt>
    <dgm:pt modelId="{66CC9A98-F22F-4597-A71D-84DA4D9C40D2}" type="pres">
      <dgm:prSet presAssocID="{7219DBCC-7F1F-4BC8-84CB-13CFDC9A2807}" presName="rootConnector1" presStyleLbl="node1" presStyleIdx="0" presStyleCnt="0"/>
      <dgm:spPr/>
    </dgm:pt>
    <dgm:pt modelId="{55932096-A910-44DF-827D-8FBDB5C0D32D}" type="pres">
      <dgm:prSet presAssocID="{7219DBCC-7F1F-4BC8-84CB-13CFDC9A2807}" presName="hierChild2" presStyleCnt="0"/>
      <dgm:spPr/>
    </dgm:pt>
    <dgm:pt modelId="{B22AE3B8-22F2-4793-889B-F8888C71BFAE}" type="pres">
      <dgm:prSet presAssocID="{8AC21FC7-C4C9-4FBF-84A9-3EA67FBA99A9}" presName="Name64" presStyleLbl="parChTrans1D2" presStyleIdx="0" presStyleCnt="1"/>
      <dgm:spPr/>
    </dgm:pt>
    <dgm:pt modelId="{E98CBA8A-D332-4F95-BAC7-B146BBED893A}" type="pres">
      <dgm:prSet presAssocID="{DD29CB2E-0A4E-482D-B3DE-E73C941B3B02}" presName="hierRoot2" presStyleCnt="0">
        <dgm:presLayoutVars>
          <dgm:hierBranch val="init"/>
        </dgm:presLayoutVars>
      </dgm:prSet>
      <dgm:spPr/>
    </dgm:pt>
    <dgm:pt modelId="{E3DC7365-1471-4DAB-89F8-DDCCF831E4DF}" type="pres">
      <dgm:prSet presAssocID="{DD29CB2E-0A4E-482D-B3DE-E73C941B3B02}" presName="rootComposite" presStyleCnt="0"/>
      <dgm:spPr/>
    </dgm:pt>
    <dgm:pt modelId="{DAFA3A45-51AE-4CAC-9F12-BB77F0ABF326}" type="pres">
      <dgm:prSet presAssocID="{DD29CB2E-0A4E-482D-B3DE-E73C941B3B02}" presName="rootText" presStyleLbl="node2" presStyleIdx="0" presStyleCnt="1" custScaleY="56377">
        <dgm:presLayoutVars>
          <dgm:chPref val="3"/>
        </dgm:presLayoutVars>
      </dgm:prSet>
      <dgm:spPr/>
    </dgm:pt>
    <dgm:pt modelId="{F541F9D6-35E1-46CC-948C-FBE0C3BC34A6}" type="pres">
      <dgm:prSet presAssocID="{DD29CB2E-0A4E-482D-B3DE-E73C941B3B02}" presName="rootConnector" presStyleLbl="node2" presStyleIdx="0" presStyleCnt="1"/>
      <dgm:spPr/>
    </dgm:pt>
    <dgm:pt modelId="{97C2915B-5B0C-438E-81CE-B113487C2BAE}" type="pres">
      <dgm:prSet presAssocID="{DD29CB2E-0A4E-482D-B3DE-E73C941B3B02}" presName="hierChild4" presStyleCnt="0"/>
      <dgm:spPr/>
    </dgm:pt>
    <dgm:pt modelId="{825C553A-9E16-42F4-A216-1CAA58B94D2E}" type="pres">
      <dgm:prSet presAssocID="{DD29CB2E-0A4E-482D-B3DE-E73C941B3B02}" presName="hierChild5" presStyleCnt="0"/>
      <dgm:spPr/>
    </dgm:pt>
    <dgm:pt modelId="{8565165E-A442-48E6-9D75-00F2CD28C7BA}" type="pres">
      <dgm:prSet presAssocID="{7219DBCC-7F1F-4BC8-84CB-13CFDC9A2807}" presName="hierChild3" presStyleCnt="0"/>
      <dgm:spPr/>
    </dgm:pt>
  </dgm:ptLst>
  <dgm:cxnLst>
    <dgm:cxn modelId="{53242508-4F0F-4D80-8394-C7CFDFD4A7D2}" type="presOf" srcId="{7219DBCC-7F1F-4BC8-84CB-13CFDC9A2807}" destId="{A22AE392-E5A6-486A-9D20-5199F1D541D4}" srcOrd="0" destOrd="0" presId="urn:microsoft.com/office/officeart/2009/3/layout/HorizontalOrganizationChart#2"/>
    <dgm:cxn modelId="{A33B801A-2CCB-4D5C-806A-B80B60E9B163}" type="presOf" srcId="{DD29CB2E-0A4E-482D-B3DE-E73C941B3B02}" destId="{F541F9D6-35E1-46CC-948C-FBE0C3BC34A6}" srcOrd="1" destOrd="0" presId="urn:microsoft.com/office/officeart/2009/3/layout/HorizontalOrganizationChart#2"/>
    <dgm:cxn modelId="{095A2127-C125-4F2A-9FA2-30DA6097F428}" srcId="{7219DBCC-7F1F-4BC8-84CB-13CFDC9A2807}" destId="{DD29CB2E-0A4E-482D-B3DE-E73C941B3B02}" srcOrd="0" destOrd="0" parTransId="{8AC21FC7-C4C9-4FBF-84A9-3EA67FBA99A9}" sibTransId="{D973F544-450B-4001-A478-A5385FBCBE6D}"/>
    <dgm:cxn modelId="{06AEC673-4287-4648-9EF7-660B799CA853}" type="presOf" srcId="{7219DBCC-7F1F-4BC8-84CB-13CFDC9A2807}" destId="{66CC9A98-F22F-4597-A71D-84DA4D9C40D2}" srcOrd="1" destOrd="0" presId="urn:microsoft.com/office/officeart/2009/3/layout/HorizontalOrganizationChart#2"/>
    <dgm:cxn modelId="{D4743675-1D22-4E18-87DE-CCCA849437C4}" srcId="{4985C90F-4E37-4E17-87B6-B515FCD9348B}" destId="{7219DBCC-7F1F-4BC8-84CB-13CFDC9A2807}" srcOrd="0" destOrd="0" parTransId="{FC8DF687-B557-4956-B7EE-3BFAC6F46637}" sibTransId="{D77CFF79-9828-4920-BEBC-86BB33D501BA}"/>
    <dgm:cxn modelId="{3D6F2FAC-6210-4459-B011-5D9E6A309A69}" type="presOf" srcId="{8AC21FC7-C4C9-4FBF-84A9-3EA67FBA99A9}" destId="{B22AE3B8-22F2-4793-889B-F8888C71BFAE}" srcOrd="0" destOrd="0" presId="urn:microsoft.com/office/officeart/2009/3/layout/HorizontalOrganizationChart#2"/>
    <dgm:cxn modelId="{9D825FB5-2DEA-4393-B740-3635A9C8A683}" type="presOf" srcId="{4985C90F-4E37-4E17-87B6-B515FCD9348B}" destId="{CEBE13D0-CC8F-4A83-97E8-8D6C16597522}" srcOrd="0" destOrd="0" presId="urn:microsoft.com/office/officeart/2009/3/layout/HorizontalOrganizationChart#2"/>
    <dgm:cxn modelId="{EFA176ED-FED3-4DE5-A7DE-5FCBF6926EF3}" type="presOf" srcId="{DD29CB2E-0A4E-482D-B3DE-E73C941B3B02}" destId="{DAFA3A45-51AE-4CAC-9F12-BB77F0ABF326}" srcOrd="0" destOrd="0" presId="urn:microsoft.com/office/officeart/2009/3/layout/HorizontalOrganizationChart#2"/>
    <dgm:cxn modelId="{0C284281-97CA-4779-9C1F-A70455A1253F}" type="presParOf" srcId="{CEBE13D0-CC8F-4A83-97E8-8D6C16597522}" destId="{A7BCA1C0-A7E9-46EA-BC0C-509E7CB3AE33}" srcOrd="0" destOrd="0" presId="urn:microsoft.com/office/officeart/2009/3/layout/HorizontalOrganizationChart#2"/>
    <dgm:cxn modelId="{D680719B-297E-4B3F-B5DA-D4CF355F63EB}" type="presParOf" srcId="{A7BCA1C0-A7E9-46EA-BC0C-509E7CB3AE33}" destId="{62563B5F-B2FD-476D-819A-E52FE272FD28}" srcOrd="0" destOrd="0" presId="urn:microsoft.com/office/officeart/2009/3/layout/HorizontalOrganizationChart#2"/>
    <dgm:cxn modelId="{645D6A19-8AEE-4EDF-85F0-2E0D85CABE6B}" type="presParOf" srcId="{62563B5F-B2FD-476D-819A-E52FE272FD28}" destId="{A22AE392-E5A6-486A-9D20-5199F1D541D4}" srcOrd="0" destOrd="0" presId="urn:microsoft.com/office/officeart/2009/3/layout/HorizontalOrganizationChart#2"/>
    <dgm:cxn modelId="{B13295FA-7F20-4CB4-AEA7-367FFE5AA6DF}" type="presParOf" srcId="{62563B5F-B2FD-476D-819A-E52FE272FD28}" destId="{66CC9A98-F22F-4597-A71D-84DA4D9C40D2}" srcOrd="1" destOrd="0" presId="urn:microsoft.com/office/officeart/2009/3/layout/HorizontalOrganizationChart#2"/>
    <dgm:cxn modelId="{0899334F-E931-43CC-A3BB-B7BA5B2FEA94}" type="presParOf" srcId="{A7BCA1C0-A7E9-46EA-BC0C-509E7CB3AE33}" destId="{55932096-A910-44DF-827D-8FBDB5C0D32D}" srcOrd="1" destOrd="0" presId="urn:microsoft.com/office/officeart/2009/3/layout/HorizontalOrganizationChart#2"/>
    <dgm:cxn modelId="{46D7B427-8FDD-44D8-B9E3-73EDFD730FF1}" type="presParOf" srcId="{55932096-A910-44DF-827D-8FBDB5C0D32D}" destId="{B22AE3B8-22F2-4793-889B-F8888C71BFAE}" srcOrd="0" destOrd="0" presId="urn:microsoft.com/office/officeart/2009/3/layout/HorizontalOrganizationChart#2"/>
    <dgm:cxn modelId="{760785F5-BF05-43FF-9D0F-D77C22725CD9}" type="presParOf" srcId="{55932096-A910-44DF-827D-8FBDB5C0D32D}" destId="{E98CBA8A-D332-4F95-BAC7-B146BBED893A}" srcOrd="1" destOrd="0" presId="urn:microsoft.com/office/officeart/2009/3/layout/HorizontalOrganizationChart#2"/>
    <dgm:cxn modelId="{0EA39C50-417A-48FE-B8D1-C7A211977F8E}" type="presParOf" srcId="{E98CBA8A-D332-4F95-BAC7-B146BBED893A}" destId="{E3DC7365-1471-4DAB-89F8-DDCCF831E4DF}" srcOrd="0" destOrd="0" presId="urn:microsoft.com/office/officeart/2009/3/layout/HorizontalOrganizationChart#2"/>
    <dgm:cxn modelId="{DE385FDD-B690-4B9B-BAD2-FB3E19E456B2}" type="presParOf" srcId="{E3DC7365-1471-4DAB-89F8-DDCCF831E4DF}" destId="{DAFA3A45-51AE-4CAC-9F12-BB77F0ABF326}" srcOrd="0" destOrd="0" presId="urn:microsoft.com/office/officeart/2009/3/layout/HorizontalOrganizationChart#2"/>
    <dgm:cxn modelId="{9591792B-1673-44E2-8502-E9E1FC10B9FB}" type="presParOf" srcId="{E3DC7365-1471-4DAB-89F8-DDCCF831E4DF}" destId="{F541F9D6-35E1-46CC-948C-FBE0C3BC34A6}" srcOrd="1" destOrd="0" presId="urn:microsoft.com/office/officeart/2009/3/layout/HorizontalOrganizationChart#2"/>
    <dgm:cxn modelId="{50946336-D47C-4EE1-9CA7-6AB99CAE04C2}" type="presParOf" srcId="{E98CBA8A-D332-4F95-BAC7-B146BBED893A}" destId="{97C2915B-5B0C-438E-81CE-B113487C2BAE}" srcOrd="1" destOrd="0" presId="urn:microsoft.com/office/officeart/2009/3/layout/HorizontalOrganizationChart#2"/>
    <dgm:cxn modelId="{116F1857-EE63-4079-AF7D-287862AD8FCD}" type="presParOf" srcId="{E98CBA8A-D332-4F95-BAC7-B146BBED893A}" destId="{825C553A-9E16-42F4-A216-1CAA58B94D2E}" srcOrd="2" destOrd="0" presId="urn:microsoft.com/office/officeart/2009/3/layout/HorizontalOrganizationChart#2"/>
    <dgm:cxn modelId="{2B046AB2-34F8-4414-9F07-34EE574C40F6}" type="presParOf" srcId="{A7BCA1C0-A7E9-46EA-BC0C-509E7CB3AE33}" destId="{8565165E-A442-48E6-9D75-00F2CD28C7BA}" srcOrd="2" destOrd="0" presId="urn:microsoft.com/office/officeart/2009/3/layout/HorizontalOrganizationChar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390DF7-B83D-467F-9380-512A992EA2BD}" type="doc">
      <dgm:prSet loTypeId="urn:microsoft.com/office/officeart/2005/8/layout/vList5" loCatId="list" qsTypeId="urn:microsoft.com/office/officeart/2005/8/quickstyle/simple4#1" qsCatId="simple" csTypeId="urn:microsoft.com/office/officeart/2005/8/colors/accent5_3#1" csCatId="accent5" phldr="1"/>
      <dgm:spPr/>
      <dgm:t>
        <a:bodyPr/>
        <a:lstStyle/>
        <a:p>
          <a:endParaRPr lang="en-GB"/>
        </a:p>
      </dgm:t>
    </dgm:pt>
    <dgm:pt modelId="{FC93A3CC-F321-4DE7-B30D-E48144C4A25B}">
      <dgm:prSet phldrT="[Text]" custT="1"/>
      <dgm:spPr/>
      <dgm:t>
        <a:bodyPr/>
        <a:lstStyle/>
        <a:p>
          <a:r>
            <a:rPr lang="el-GR" sz="3200" dirty="0"/>
            <a:t>Ο/η ‘άλλος/η’ ως πρόβλημα</a:t>
          </a:r>
          <a:endParaRPr lang="en-GB" sz="3200" dirty="0"/>
        </a:p>
      </dgm:t>
    </dgm:pt>
    <dgm:pt modelId="{F8E6E865-F6D2-444C-9D3A-7A3048721892}" cxnId="{5AC76529-7BDD-4F44-BC0D-C0ED73E6DE3F}" type="parTrans">
      <dgm:prSet/>
      <dgm:spPr/>
      <dgm:t>
        <a:bodyPr/>
        <a:lstStyle/>
        <a:p>
          <a:endParaRPr lang="en-GB"/>
        </a:p>
      </dgm:t>
    </dgm:pt>
    <dgm:pt modelId="{478AA59B-1A30-4D81-AAE4-7A86BABDF85B}" cxnId="{5AC76529-7BDD-4F44-BC0D-C0ED73E6DE3F}" type="sibTrans">
      <dgm:prSet/>
      <dgm:spPr/>
      <dgm:t>
        <a:bodyPr/>
        <a:lstStyle/>
        <a:p>
          <a:endParaRPr lang="en-GB"/>
        </a:p>
      </dgm:t>
    </dgm:pt>
    <dgm:pt modelId="{A41D069D-67CF-42D0-A9D1-7ACC54E4FAB0}">
      <dgm:prSet phldrT="[Text]"/>
      <dgm:spPr/>
      <dgm:t>
        <a:bodyPr/>
        <a:lstStyle/>
        <a:p>
          <a:r>
            <a:rPr lang="el-GR" i="1" dirty="0"/>
            <a:t>Οι ‘άλλοι/ες’ ως πρόβλημα</a:t>
          </a:r>
          <a:endParaRPr lang="en-GB" i="1" dirty="0"/>
        </a:p>
      </dgm:t>
    </dgm:pt>
    <dgm:pt modelId="{B06E08F3-9226-4A4F-AC6A-D07A4F6DC1D8}" cxnId="{D37FD49F-8140-4C35-9B3C-06BCFB72C430}" type="parTrans">
      <dgm:prSet/>
      <dgm:spPr/>
      <dgm:t>
        <a:bodyPr/>
        <a:lstStyle/>
        <a:p>
          <a:endParaRPr lang="en-GB"/>
        </a:p>
      </dgm:t>
    </dgm:pt>
    <dgm:pt modelId="{532D1AE7-00C8-4BDF-9346-31C729DF2AA7}" cxnId="{D37FD49F-8140-4C35-9B3C-06BCFB72C430}" type="sibTrans">
      <dgm:prSet/>
      <dgm:spPr/>
      <dgm:t>
        <a:bodyPr/>
        <a:lstStyle/>
        <a:p>
          <a:endParaRPr lang="en-GB"/>
        </a:p>
      </dgm:t>
    </dgm:pt>
    <dgm:pt modelId="{2105EFCC-A01B-4658-AC65-ED57836A7FAD}">
      <dgm:prSet phldrT="[Text]"/>
      <dgm:spPr/>
      <dgm:t>
        <a:bodyPr/>
        <a:lstStyle/>
        <a:p>
          <a:r>
            <a:rPr lang="el-GR" i="1" dirty="0"/>
            <a:t>Οι παράνομοι/ες/νόμιμοι/ες ‘άλλοι/ες’</a:t>
          </a:r>
          <a:endParaRPr lang="en-GB" i="1" dirty="0"/>
        </a:p>
      </dgm:t>
    </dgm:pt>
    <dgm:pt modelId="{1CA052C5-6ED0-49E3-AD12-0FA176580A93}" cxnId="{6B36B4E2-8D11-41EF-A1D6-BB6EA09697F9}" type="parTrans">
      <dgm:prSet/>
      <dgm:spPr/>
      <dgm:t>
        <a:bodyPr/>
        <a:lstStyle/>
        <a:p>
          <a:endParaRPr lang="en-GB"/>
        </a:p>
      </dgm:t>
    </dgm:pt>
    <dgm:pt modelId="{E0ED5C2D-74FD-4260-A16D-2988A2CE0226}" cxnId="{6B36B4E2-8D11-41EF-A1D6-BB6EA09697F9}" type="sibTrans">
      <dgm:prSet/>
      <dgm:spPr/>
      <dgm:t>
        <a:bodyPr/>
        <a:lstStyle/>
        <a:p>
          <a:endParaRPr lang="en-GB"/>
        </a:p>
      </dgm:t>
    </dgm:pt>
    <dgm:pt modelId="{83F5A8EC-A966-41DA-B2A3-F26084FCC9E5}">
      <dgm:prSet phldrT="[Text]" custT="1"/>
      <dgm:spPr/>
      <dgm:t>
        <a:bodyPr/>
        <a:lstStyle/>
        <a:p>
          <a:r>
            <a:rPr lang="el-GR" sz="3200" dirty="0"/>
            <a:t>Ο/η παθητικός/η ‘άλλος/η’ </a:t>
          </a:r>
          <a:endParaRPr lang="en-GB" sz="3200" dirty="0"/>
        </a:p>
      </dgm:t>
    </dgm:pt>
    <dgm:pt modelId="{791A51E2-7DA1-4E0A-8E44-2C46B50FDD51}" cxnId="{AEC32F9D-706C-4850-9654-48FDB74D22FF}" type="parTrans">
      <dgm:prSet/>
      <dgm:spPr/>
      <dgm:t>
        <a:bodyPr/>
        <a:lstStyle/>
        <a:p>
          <a:endParaRPr lang="en-GB"/>
        </a:p>
      </dgm:t>
    </dgm:pt>
    <dgm:pt modelId="{8E11F964-2D5E-4123-8F3E-9F74E60841F8}" cxnId="{AEC32F9D-706C-4850-9654-48FDB74D22FF}" type="sibTrans">
      <dgm:prSet/>
      <dgm:spPr/>
      <dgm:t>
        <a:bodyPr/>
        <a:lstStyle/>
        <a:p>
          <a:endParaRPr lang="en-GB"/>
        </a:p>
      </dgm:t>
    </dgm:pt>
    <dgm:pt modelId="{BD301AFC-A544-49DE-B1DA-0B99A6B2BEA1}">
      <dgm:prSet phldrT="[Text]"/>
      <dgm:spPr/>
      <dgm:t>
        <a:bodyPr/>
        <a:lstStyle/>
        <a:p>
          <a:r>
            <a:rPr lang="el-GR" i="1" dirty="0"/>
            <a:t>Οι ‘άλλοι/ες’ ως θύματα</a:t>
          </a:r>
          <a:endParaRPr lang="en-GB" i="1" dirty="0"/>
        </a:p>
      </dgm:t>
    </dgm:pt>
    <dgm:pt modelId="{D7A65279-782E-4B7D-9166-D5B35E653579}" cxnId="{ADDD126D-BFB0-45C5-95C7-AE9EEB520412}" type="parTrans">
      <dgm:prSet/>
      <dgm:spPr/>
      <dgm:t>
        <a:bodyPr/>
        <a:lstStyle/>
        <a:p>
          <a:endParaRPr lang="en-GB"/>
        </a:p>
      </dgm:t>
    </dgm:pt>
    <dgm:pt modelId="{18603D00-F0E6-4463-A352-D5E1D87303F5}" cxnId="{ADDD126D-BFB0-45C5-95C7-AE9EEB520412}" type="sibTrans">
      <dgm:prSet/>
      <dgm:spPr/>
      <dgm:t>
        <a:bodyPr/>
        <a:lstStyle/>
        <a:p>
          <a:endParaRPr lang="en-GB"/>
        </a:p>
      </dgm:t>
    </dgm:pt>
    <dgm:pt modelId="{BEDF3679-273F-4604-AC6F-EBF5E273BB06}">
      <dgm:prSet phldrT="[Text]" custT="1"/>
      <dgm:spPr/>
      <dgm:t>
        <a:bodyPr/>
        <a:lstStyle/>
        <a:p>
          <a:r>
            <a:rPr lang="el-GR" sz="3200" dirty="0"/>
            <a:t>Ο /η απομακρυσμένος/η ‘άλλος/η’</a:t>
          </a:r>
          <a:endParaRPr lang="en-GB" sz="3200" dirty="0"/>
        </a:p>
      </dgm:t>
    </dgm:pt>
    <dgm:pt modelId="{031EC4FA-A514-4FE4-A816-FCC3F6E27D94}" cxnId="{D8B299E3-8758-4F54-9F8E-13C321A2F340}" type="parTrans">
      <dgm:prSet/>
      <dgm:spPr/>
      <dgm:t>
        <a:bodyPr/>
        <a:lstStyle/>
        <a:p>
          <a:endParaRPr lang="en-GB"/>
        </a:p>
      </dgm:t>
    </dgm:pt>
    <dgm:pt modelId="{DF00ACA3-7B6E-451A-B20D-6DE80334904C}" cxnId="{D8B299E3-8758-4F54-9F8E-13C321A2F340}" type="sibTrans">
      <dgm:prSet/>
      <dgm:spPr/>
      <dgm:t>
        <a:bodyPr/>
        <a:lstStyle/>
        <a:p>
          <a:endParaRPr lang="en-GB"/>
        </a:p>
      </dgm:t>
    </dgm:pt>
    <dgm:pt modelId="{DC61BC01-4F80-45B5-BC87-BDA4601788A3}">
      <dgm:prSet phldrT="[Text]"/>
      <dgm:spPr/>
      <dgm:t>
        <a:bodyPr/>
        <a:lstStyle/>
        <a:p>
          <a:r>
            <a:rPr lang="el-GR" i="1" dirty="0"/>
            <a:t>Οι ανώνυμοι ‘άλλοι’</a:t>
          </a:r>
          <a:endParaRPr lang="en-GB" i="1" dirty="0"/>
        </a:p>
      </dgm:t>
    </dgm:pt>
    <dgm:pt modelId="{177FE450-E4C6-4874-A2C3-D348427C1F97}" cxnId="{DE9EB416-C1A0-4D76-AA2D-45D25BBAF108}" type="parTrans">
      <dgm:prSet/>
      <dgm:spPr/>
      <dgm:t>
        <a:bodyPr/>
        <a:lstStyle/>
        <a:p>
          <a:endParaRPr lang="en-GB"/>
        </a:p>
      </dgm:t>
    </dgm:pt>
    <dgm:pt modelId="{62EDFED3-B094-4B62-B60E-AF9C0301F281}" cxnId="{DE9EB416-C1A0-4D76-AA2D-45D25BBAF108}" type="sibTrans">
      <dgm:prSet/>
      <dgm:spPr/>
      <dgm:t>
        <a:bodyPr/>
        <a:lstStyle/>
        <a:p>
          <a:endParaRPr lang="en-GB"/>
        </a:p>
      </dgm:t>
    </dgm:pt>
    <dgm:pt modelId="{E7FE20F5-726A-47B9-AAF2-DADDA78306E2}">
      <dgm:prSet phldrT="[Text]"/>
      <dgm:spPr/>
      <dgm:t>
        <a:bodyPr/>
        <a:lstStyle/>
        <a:p>
          <a:r>
            <a:rPr lang="el-GR" i="1" dirty="0"/>
            <a:t>Οι ‘άλλοι/ες’ ως αποδέκτες/τριες βοήθειας</a:t>
          </a:r>
          <a:endParaRPr lang="en-GB" i="1" dirty="0"/>
        </a:p>
      </dgm:t>
    </dgm:pt>
    <dgm:pt modelId="{0921C9F8-B43F-4A7B-B05E-C2EEFD205EA4}" cxnId="{7A2345D8-C248-4BC0-8BEE-169F3035EE49}" type="parTrans">
      <dgm:prSet/>
      <dgm:spPr/>
      <dgm:t>
        <a:bodyPr/>
        <a:lstStyle/>
        <a:p>
          <a:endParaRPr lang="en-GB"/>
        </a:p>
      </dgm:t>
    </dgm:pt>
    <dgm:pt modelId="{32E2BC43-26CF-4BDD-A8BD-150841E23BAD}" cxnId="{7A2345D8-C248-4BC0-8BEE-169F3035EE49}" type="sibTrans">
      <dgm:prSet/>
      <dgm:spPr/>
      <dgm:t>
        <a:bodyPr/>
        <a:lstStyle/>
        <a:p>
          <a:endParaRPr lang="en-GB"/>
        </a:p>
      </dgm:t>
    </dgm:pt>
    <dgm:pt modelId="{8B3301C4-E08A-46F6-AEF9-BC4600C3103A}">
      <dgm:prSet phldrT="[Text]"/>
      <dgm:spPr/>
      <dgm:t>
        <a:bodyPr/>
        <a:lstStyle/>
        <a:p>
          <a:r>
            <a:rPr lang="el-GR" i="1" dirty="0"/>
            <a:t>Οι προσωρινοί/ες ‘άλλοι/ες’</a:t>
          </a:r>
          <a:endParaRPr lang="en-GB" i="1" dirty="0"/>
        </a:p>
      </dgm:t>
    </dgm:pt>
    <dgm:pt modelId="{F2547AD5-438F-4F62-B3B9-4D41FD1FC612}" cxnId="{2E24E9F2-CDD8-444A-808F-1846E1075CC4}" type="parTrans">
      <dgm:prSet/>
      <dgm:spPr/>
      <dgm:t>
        <a:bodyPr/>
        <a:lstStyle/>
        <a:p>
          <a:endParaRPr lang="en-GB"/>
        </a:p>
      </dgm:t>
    </dgm:pt>
    <dgm:pt modelId="{EAD881F1-3668-47BA-A43C-133E15996B85}" cxnId="{2E24E9F2-CDD8-444A-808F-1846E1075CC4}" type="sibTrans">
      <dgm:prSet/>
      <dgm:spPr/>
      <dgm:t>
        <a:bodyPr/>
        <a:lstStyle/>
        <a:p>
          <a:endParaRPr lang="en-GB"/>
        </a:p>
      </dgm:t>
    </dgm:pt>
    <dgm:pt modelId="{B7FD2268-037D-4012-BC3A-C33224C96DEC}">
      <dgm:prSet phldrT="[Text]"/>
      <dgm:spPr/>
      <dgm:t>
        <a:bodyPr/>
        <a:lstStyle/>
        <a:p>
          <a:r>
            <a:rPr lang="el-GR" i="1" dirty="0"/>
            <a:t>Οι αδρανείς ‘άλλοι/ες’</a:t>
          </a:r>
          <a:endParaRPr lang="en-GB" i="1" dirty="0"/>
        </a:p>
      </dgm:t>
    </dgm:pt>
    <dgm:pt modelId="{E2C98F5C-A46D-4D51-A0FD-4A53E25151E4}" cxnId="{EE648531-6E87-4D3F-AB55-67A5DDD8CAFF}" type="parTrans">
      <dgm:prSet/>
      <dgm:spPr/>
      <dgm:t>
        <a:bodyPr/>
        <a:lstStyle/>
        <a:p>
          <a:endParaRPr lang="en-GB"/>
        </a:p>
      </dgm:t>
    </dgm:pt>
    <dgm:pt modelId="{F25B194E-53F3-4E7D-AC86-DECED4371302}" cxnId="{EE648531-6E87-4D3F-AB55-67A5DDD8CAFF}" type="sibTrans">
      <dgm:prSet/>
      <dgm:spPr/>
      <dgm:t>
        <a:bodyPr/>
        <a:lstStyle/>
        <a:p>
          <a:endParaRPr lang="en-GB"/>
        </a:p>
      </dgm:t>
    </dgm:pt>
    <dgm:pt modelId="{1B59EEB7-EDB3-4D44-8B5E-3EE69ACCE250}" type="pres">
      <dgm:prSet presAssocID="{F8390DF7-B83D-467F-9380-512A992EA2BD}" presName="Name0" presStyleCnt="0">
        <dgm:presLayoutVars>
          <dgm:dir/>
          <dgm:animLvl val="lvl"/>
          <dgm:resizeHandles val="exact"/>
        </dgm:presLayoutVars>
      </dgm:prSet>
      <dgm:spPr/>
    </dgm:pt>
    <dgm:pt modelId="{0FD9BFDE-99B5-4D05-89DE-4465624246BA}" type="pres">
      <dgm:prSet presAssocID="{FC93A3CC-F321-4DE7-B30D-E48144C4A25B}" presName="linNode" presStyleCnt="0"/>
      <dgm:spPr/>
    </dgm:pt>
    <dgm:pt modelId="{CB938346-B204-4B49-B6E7-EA5B4D5C07EF}" type="pres">
      <dgm:prSet presAssocID="{FC93A3CC-F321-4DE7-B30D-E48144C4A25B}" presName="parentText" presStyleLbl="node1" presStyleIdx="0" presStyleCnt="3" custLinFactNeighborX="143" custLinFactNeighborY="613">
        <dgm:presLayoutVars>
          <dgm:chMax val="1"/>
          <dgm:bulletEnabled val="1"/>
        </dgm:presLayoutVars>
      </dgm:prSet>
      <dgm:spPr/>
    </dgm:pt>
    <dgm:pt modelId="{1D462AE0-D40D-4CD2-B968-B0428BE63AF9}" type="pres">
      <dgm:prSet presAssocID="{FC93A3CC-F321-4DE7-B30D-E48144C4A25B}" presName="descendantText" presStyleLbl="alignAccFollowNode1" presStyleIdx="0" presStyleCnt="3">
        <dgm:presLayoutVars>
          <dgm:bulletEnabled val="1"/>
        </dgm:presLayoutVars>
      </dgm:prSet>
      <dgm:spPr/>
    </dgm:pt>
    <dgm:pt modelId="{692CD607-057D-4C7D-9C84-C80EA26E3FAC}" type="pres">
      <dgm:prSet presAssocID="{478AA59B-1A30-4D81-AAE4-7A86BABDF85B}" presName="sp" presStyleCnt="0"/>
      <dgm:spPr/>
    </dgm:pt>
    <dgm:pt modelId="{22023F76-E109-4BCD-8DC3-41A16335322C}" type="pres">
      <dgm:prSet presAssocID="{83F5A8EC-A966-41DA-B2A3-F26084FCC9E5}" presName="linNode" presStyleCnt="0"/>
      <dgm:spPr/>
    </dgm:pt>
    <dgm:pt modelId="{C1777613-6829-439C-B99E-EA9D13D1BF5A}" type="pres">
      <dgm:prSet presAssocID="{83F5A8EC-A966-41DA-B2A3-F26084FCC9E5}" presName="parentText" presStyleLbl="node1" presStyleIdx="1" presStyleCnt="3" custLinFactY="5294" custLinFactNeighborX="-988" custLinFactNeighborY="100000">
        <dgm:presLayoutVars>
          <dgm:chMax val="1"/>
          <dgm:bulletEnabled val="1"/>
        </dgm:presLayoutVars>
      </dgm:prSet>
      <dgm:spPr/>
    </dgm:pt>
    <dgm:pt modelId="{B31A87F5-37CE-488D-9D56-CE1B6E667237}" type="pres">
      <dgm:prSet presAssocID="{83F5A8EC-A966-41DA-B2A3-F26084FCC9E5}" presName="descendantText" presStyleLbl="alignAccFollowNode1" presStyleIdx="1" presStyleCnt="3" custLinFactY="29285" custLinFactNeighborX="266" custLinFactNeighborY="100000">
        <dgm:presLayoutVars>
          <dgm:bulletEnabled val="1"/>
        </dgm:presLayoutVars>
      </dgm:prSet>
      <dgm:spPr/>
    </dgm:pt>
    <dgm:pt modelId="{CA463388-74F0-42BD-B8D9-C66DF9154A9C}" type="pres">
      <dgm:prSet presAssocID="{8E11F964-2D5E-4123-8F3E-9F74E60841F8}" presName="sp" presStyleCnt="0"/>
      <dgm:spPr/>
    </dgm:pt>
    <dgm:pt modelId="{9A625ABB-A24D-483C-9089-BD2B83670448}" type="pres">
      <dgm:prSet presAssocID="{BEDF3679-273F-4604-AC6F-EBF5E273BB06}" presName="linNode" presStyleCnt="0"/>
      <dgm:spPr/>
    </dgm:pt>
    <dgm:pt modelId="{1F063D4E-1F3F-485D-9586-6F22597F8060}" type="pres">
      <dgm:prSet presAssocID="{BEDF3679-273F-4604-AC6F-EBF5E273BB06}" presName="parentText" presStyleLbl="node1" presStyleIdx="2" presStyleCnt="3" custLinFactY="-4773" custLinFactNeighborX="-988" custLinFactNeighborY="-100000">
        <dgm:presLayoutVars>
          <dgm:chMax val="1"/>
          <dgm:bulletEnabled val="1"/>
        </dgm:presLayoutVars>
      </dgm:prSet>
      <dgm:spPr/>
    </dgm:pt>
    <dgm:pt modelId="{164E6AA8-62C4-4162-A251-886AE5FFBE1A}" type="pres">
      <dgm:prSet presAssocID="{BEDF3679-273F-4604-AC6F-EBF5E273BB06}" presName="descendantText" presStyleLbl="alignAccFollowNode1" presStyleIdx="2" presStyleCnt="3" custLinFactY="-30967" custLinFactNeighborX="266" custLinFactNeighborY="-100000">
        <dgm:presLayoutVars>
          <dgm:bulletEnabled val="1"/>
        </dgm:presLayoutVars>
      </dgm:prSet>
      <dgm:spPr/>
    </dgm:pt>
  </dgm:ptLst>
  <dgm:cxnLst>
    <dgm:cxn modelId="{DE9EB416-C1A0-4D76-AA2D-45D25BBAF108}" srcId="{BEDF3679-273F-4604-AC6F-EBF5E273BB06}" destId="{DC61BC01-4F80-45B5-BC87-BDA4601788A3}" srcOrd="1" destOrd="0" parTransId="{177FE450-E4C6-4874-A2C3-D348427C1F97}" sibTransId="{62EDFED3-B094-4B62-B60E-AF9C0301F281}"/>
    <dgm:cxn modelId="{5AC76529-7BDD-4F44-BC0D-C0ED73E6DE3F}" srcId="{F8390DF7-B83D-467F-9380-512A992EA2BD}" destId="{FC93A3CC-F321-4DE7-B30D-E48144C4A25B}" srcOrd="0" destOrd="0" parTransId="{F8E6E865-F6D2-444C-9D3A-7A3048721892}" sibTransId="{478AA59B-1A30-4D81-AAE4-7A86BABDF85B}"/>
    <dgm:cxn modelId="{EE648531-6E87-4D3F-AB55-67A5DDD8CAFF}" srcId="{83F5A8EC-A966-41DA-B2A3-F26084FCC9E5}" destId="{B7FD2268-037D-4012-BC3A-C33224C96DEC}" srcOrd="2" destOrd="0" parTransId="{E2C98F5C-A46D-4D51-A0FD-4A53E25151E4}" sibTransId="{F25B194E-53F3-4E7D-AC86-DECED4371302}"/>
    <dgm:cxn modelId="{DBD5E635-6814-4A6E-B67E-CEC520475CDB}" type="presOf" srcId="{B7FD2268-037D-4012-BC3A-C33224C96DEC}" destId="{B31A87F5-37CE-488D-9D56-CE1B6E667237}" srcOrd="0" destOrd="2" presId="urn:microsoft.com/office/officeart/2005/8/layout/vList5"/>
    <dgm:cxn modelId="{52C9883A-56C3-4905-A482-9DB6B58489F4}" type="presOf" srcId="{F8390DF7-B83D-467F-9380-512A992EA2BD}" destId="{1B59EEB7-EDB3-4D44-8B5E-3EE69ACCE250}" srcOrd="0" destOrd="0" presId="urn:microsoft.com/office/officeart/2005/8/layout/vList5"/>
    <dgm:cxn modelId="{E254EE3E-9D5C-4545-95BD-2EE250F48D2B}" type="presOf" srcId="{BEDF3679-273F-4604-AC6F-EBF5E273BB06}" destId="{1F063D4E-1F3F-485D-9586-6F22597F8060}" srcOrd="0" destOrd="0" presId="urn:microsoft.com/office/officeart/2005/8/layout/vList5"/>
    <dgm:cxn modelId="{5AFB6649-0AAE-443D-B54E-07EAB47A15A5}" type="presOf" srcId="{E7FE20F5-726A-47B9-AAF2-DADDA78306E2}" destId="{B31A87F5-37CE-488D-9D56-CE1B6E667237}" srcOrd="0" destOrd="1" presId="urn:microsoft.com/office/officeart/2005/8/layout/vList5"/>
    <dgm:cxn modelId="{ADDD126D-BFB0-45C5-95C7-AE9EEB520412}" srcId="{83F5A8EC-A966-41DA-B2A3-F26084FCC9E5}" destId="{BD301AFC-A544-49DE-B1DA-0B99A6B2BEA1}" srcOrd="0" destOrd="0" parTransId="{D7A65279-782E-4B7D-9166-D5B35E653579}" sibTransId="{18603D00-F0E6-4463-A352-D5E1D87303F5}"/>
    <dgm:cxn modelId="{6F1ACB6E-6D53-46C8-BAF1-FAF4B0289EF1}" type="presOf" srcId="{83F5A8EC-A966-41DA-B2A3-F26084FCC9E5}" destId="{C1777613-6829-439C-B99E-EA9D13D1BF5A}" srcOrd="0" destOrd="0" presId="urn:microsoft.com/office/officeart/2005/8/layout/vList5"/>
    <dgm:cxn modelId="{06535D73-6C7C-496F-B35A-5346D79BFC86}" type="presOf" srcId="{FC93A3CC-F321-4DE7-B30D-E48144C4A25B}" destId="{CB938346-B204-4B49-B6E7-EA5B4D5C07EF}" srcOrd="0" destOrd="0" presId="urn:microsoft.com/office/officeart/2005/8/layout/vList5"/>
    <dgm:cxn modelId="{0BEC5475-6B9A-4EF4-9366-16C61EDCD1BD}" type="presOf" srcId="{BD301AFC-A544-49DE-B1DA-0B99A6B2BEA1}" destId="{B31A87F5-37CE-488D-9D56-CE1B6E667237}" srcOrd="0" destOrd="0" presId="urn:microsoft.com/office/officeart/2005/8/layout/vList5"/>
    <dgm:cxn modelId="{A2680B8F-A2D3-4A0C-AECE-F6431AC73080}" type="presOf" srcId="{2105EFCC-A01B-4658-AC65-ED57836A7FAD}" destId="{1D462AE0-D40D-4CD2-B968-B0428BE63AF9}" srcOrd="0" destOrd="1" presId="urn:microsoft.com/office/officeart/2005/8/layout/vList5"/>
    <dgm:cxn modelId="{AEC32F9D-706C-4850-9654-48FDB74D22FF}" srcId="{F8390DF7-B83D-467F-9380-512A992EA2BD}" destId="{83F5A8EC-A966-41DA-B2A3-F26084FCC9E5}" srcOrd="1" destOrd="0" parTransId="{791A51E2-7DA1-4E0A-8E44-2C46B50FDD51}" sibTransId="{8E11F964-2D5E-4123-8F3E-9F74E60841F8}"/>
    <dgm:cxn modelId="{D37FD49F-8140-4C35-9B3C-06BCFB72C430}" srcId="{FC93A3CC-F321-4DE7-B30D-E48144C4A25B}" destId="{A41D069D-67CF-42D0-A9D1-7ACC54E4FAB0}" srcOrd="0" destOrd="0" parTransId="{B06E08F3-9226-4A4F-AC6A-D07A4F6DC1D8}" sibTransId="{532D1AE7-00C8-4BDF-9346-31C729DF2AA7}"/>
    <dgm:cxn modelId="{78F0CFC4-12ED-42E3-950C-C3B409CD3379}" type="presOf" srcId="{DC61BC01-4F80-45B5-BC87-BDA4601788A3}" destId="{164E6AA8-62C4-4162-A251-886AE5FFBE1A}" srcOrd="0" destOrd="1" presId="urn:microsoft.com/office/officeart/2005/8/layout/vList5"/>
    <dgm:cxn modelId="{DD17A8D7-6078-482A-BC6B-DFBE64BF49FC}" type="presOf" srcId="{A41D069D-67CF-42D0-A9D1-7ACC54E4FAB0}" destId="{1D462AE0-D40D-4CD2-B968-B0428BE63AF9}" srcOrd="0" destOrd="0" presId="urn:microsoft.com/office/officeart/2005/8/layout/vList5"/>
    <dgm:cxn modelId="{7A2345D8-C248-4BC0-8BEE-169F3035EE49}" srcId="{83F5A8EC-A966-41DA-B2A3-F26084FCC9E5}" destId="{E7FE20F5-726A-47B9-AAF2-DADDA78306E2}" srcOrd="1" destOrd="0" parTransId="{0921C9F8-B43F-4A7B-B05E-C2EEFD205EA4}" sibTransId="{32E2BC43-26CF-4BDD-A8BD-150841E23BAD}"/>
    <dgm:cxn modelId="{6B36B4E2-8D11-41EF-A1D6-BB6EA09697F9}" srcId="{FC93A3CC-F321-4DE7-B30D-E48144C4A25B}" destId="{2105EFCC-A01B-4658-AC65-ED57836A7FAD}" srcOrd="1" destOrd="0" parTransId="{1CA052C5-6ED0-49E3-AD12-0FA176580A93}" sibTransId="{E0ED5C2D-74FD-4260-A16D-2988A2CE0226}"/>
    <dgm:cxn modelId="{D8B299E3-8758-4F54-9F8E-13C321A2F340}" srcId="{F8390DF7-B83D-467F-9380-512A992EA2BD}" destId="{BEDF3679-273F-4604-AC6F-EBF5E273BB06}" srcOrd="2" destOrd="0" parTransId="{031EC4FA-A514-4FE4-A816-FCC3F6E27D94}" sibTransId="{DF00ACA3-7B6E-451A-B20D-6DE80334904C}"/>
    <dgm:cxn modelId="{678304EF-A673-44E1-B3AA-E28F58B197A1}" type="presOf" srcId="{8B3301C4-E08A-46F6-AEF9-BC4600C3103A}" destId="{164E6AA8-62C4-4162-A251-886AE5FFBE1A}" srcOrd="0" destOrd="0" presId="urn:microsoft.com/office/officeart/2005/8/layout/vList5"/>
    <dgm:cxn modelId="{2E24E9F2-CDD8-444A-808F-1846E1075CC4}" srcId="{BEDF3679-273F-4604-AC6F-EBF5E273BB06}" destId="{8B3301C4-E08A-46F6-AEF9-BC4600C3103A}" srcOrd="0" destOrd="0" parTransId="{F2547AD5-438F-4F62-B3B9-4D41FD1FC612}" sibTransId="{EAD881F1-3668-47BA-A43C-133E15996B85}"/>
    <dgm:cxn modelId="{026F1A5D-86A9-4686-A1CE-A7F634E28DFA}" type="presParOf" srcId="{1B59EEB7-EDB3-4D44-8B5E-3EE69ACCE250}" destId="{0FD9BFDE-99B5-4D05-89DE-4465624246BA}" srcOrd="0" destOrd="0" presId="urn:microsoft.com/office/officeart/2005/8/layout/vList5"/>
    <dgm:cxn modelId="{BBF9194D-A889-41E6-B280-0A0CD6527238}" type="presParOf" srcId="{0FD9BFDE-99B5-4D05-89DE-4465624246BA}" destId="{CB938346-B204-4B49-B6E7-EA5B4D5C07EF}" srcOrd="0" destOrd="0" presId="urn:microsoft.com/office/officeart/2005/8/layout/vList5"/>
    <dgm:cxn modelId="{A35C3F30-2BA1-4B82-A6C5-90B38926D7B5}" type="presParOf" srcId="{0FD9BFDE-99B5-4D05-89DE-4465624246BA}" destId="{1D462AE0-D40D-4CD2-B968-B0428BE63AF9}" srcOrd="1" destOrd="0" presId="urn:microsoft.com/office/officeart/2005/8/layout/vList5"/>
    <dgm:cxn modelId="{FDFBF88B-6BA4-4F1A-A0F9-B0AB51EB810D}" type="presParOf" srcId="{1B59EEB7-EDB3-4D44-8B5E-3EE69ACCE250}" destId="{692CD607-057D-4C7D-9C84-C80EA26E3FAC}" srcOrd="1" destOrd="0" presId="urn:microsoft.com/office/officeart/2005/8/layout/vList5"/>
    <dgm:cxn modelId="{F6865DAF-3194-452B-8491-958F570201C7}" type="presParOf" srcId="{1B59EEB7-EDB3-4D44-8B5E-3EE69ACCE250}" destId="{22023F76-E109-4BCD-8DC3-41A16335322C}" srcOrd="2" destOrd="0" presId="urn:microsoft.com/office/officeart/2005/8/layout/vList5"/>
    <dgm:cxn modelId="{DF5AE315-97C8-4ABB-BAB4-02CB888AA878}" type="presParOf" srcId="{22023F76-E109-4BCD-8DC3-41A16335322C}" destId="{C1777613-6829-439C-B99E-EA9D13D1BF5A}" srcOrd="0" destOrd="0" presId="urn:microsoft.com/office/officeart/2005/8/layout/vList5"/>
    <dgm:cxn modelId="{DA44B679-F26E-41B9-A8E6-3724B9281DDE}" type="presParOf" srcId="{22023F76-E109-4BCD-8DC3-41A16335322C}" destId="{B31A87F5-37CE-488D-9D56-CE1B6E667237}" srcOrd="1" destOrd="0" presId="urn:microsoft.com/office/officeart/2005/8/layout/vList5"/>
    <dgm:cxn modelId="{0D13E841-9917-4A30-8443-395F5B014B57}" type="presParOf" srcId="{1B59EEB7-EDB3-4D44-8B5E-3EE69ACCE250}" destId="{CA463388-74F0-42BD-B8D9-C66DF9154A9C}" srcOrd="3" destOrd="0" presId="urn:microsoft.com/office/officeart/2005/8/layout/vList5"/>
    <dgm:cxn modelId="{12EBA761-DCC2-46D0-98B4-480227079251}" type="presParOf" srcId="{1B59EEB7-EDB3-4D44-8B5E-3EE69ACCE250}" destId="{9A625ABB-A24D-483C-9089-BD2B83670448}" srcOrd="4" destOrd="0" presId="urn:microsoft.com/office/officeart/2005/8/layout/vList5"/>
    <dgm:cxn modelId="{D80A40B7-9AC2-4698-9DE6-77E38ACE3A68}" type="presParOf" srcId="{9A625ABB-A24D-483C-9089-BD2B83670448}" destId="{1F063D4E-1F3F-485D-9586-6F22597F8060}" srcOrd="0" destOrd="0" presId="urn:microsoft.com/office/officeart/2005/8/layout/vList5"/>
    <dgm:cxn modelId="{994AC20B-3BD3-4985-AF22-8FF49323ACD5}" type="presParOf" srcId="{9A625ABB-A24D-483C-9089-BD2B83670448}" destId="{164E6AA8-62C4-4162-A251-886AE5FFBE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59C715-DCE3-4EA9-966C-8F3C3B61F023}" type="doc">
      <dgm:prSet loTypeId="urn:microsoft.com/office/officeart/2005/8/layout/vList5" loCatId="list" qsTypeId="urn:microsoft.com/office/officeart/2005/8/quickstyle/simple1#5" qsCatId="simple" csTypeId="urn:microsoft.com/office/officeart/2005/8/colors/accent5_3#2" csCatId="accent5" phldr="1"/>
      <dgm:spPr/>
      <dgm:t>
        <a:bodyPr/>
        <a:lstStyle/>
        <a:p>
          <a:endParaRPr lang="en-GB"/>
        </a:p>
      </dgm:t>
    </dgm:pt>
    <dgm:pt modelId="{8429F359-FBF3-45B9-BF88-A73E90F394B0}">
      <dgm:prSet phldrT="[Text]" custT="1"/>
      <dgm:spPr/>
      <dgm:t>
        <a:bodyPr/>
        <a:lstStyle/>
        <a:p>
          <a:r>
            <a:rPr lang="el-GR" sz="3200" dirty="0"/>
            <a:t>ισχυρή αφομοίωση</a:t>
          </a:r>
          <a:endParaRPr lang="en-GB" sz="3200" dirty="0"/>
        </a:p>
      </dgm:t>
    </dgm:pt>
    <dgm:pt modelId="{AAAA0EEA-F846-4FC5-9204-13936E466349}" cxnId="{345EEF0B-9D43-4CC8-9EF9-AE5A5AB13F6B}" type="parTrans">
      <dgm:prSet/>
      <dgm:spPr/>
      <dgm:t>
        <a:bodyPr/>
        <a:lstStyle/>
        <a:p>
          <a:endParaRPr lang="en-GB"/>
        </a:p>
      </dgm:t>
    </dgm:pt>
    <dgm:pt modelId="{6C6FFB8B-3D0D-453F-AA04-2EAC19A23618}" cxnId="{345EEF0B-9D43-4CC8-9EF9-AE5A5AB13F6B}" type="sibTrans">
      <dgm:prSet/>
      <dgm:spPr/>
      <dgm:t>
        <a:bodyPr/>
        <a:lstStyle/>
        <a:p>
          <a:endParaRPr lang="en-GB"/>
        </a:p>
      </dgm:t>
    </dgm:pt>
    <dgm:pt modelId="{626E937C-BB5B-44E2-B207-600EA402398C}">
      <dgm:prSet phldrT="[Text]"/>
      <dgm:spPr/>
      <dgm:t>
        <a:bodyPr/>
        <a:lstStyle/>
        <a:p>
          <a:r>
            <a:rPr lang="el-GR" i="1" dirty="0"/>
            <a:t>Ανάδειξη της θετικής στάσης των μ-π απέναντι σε αφομοιωτικές πρακτικές</a:t>
          </a:r>
          <a:endParaRPr lang="en-GB" i="1" dirty="0"/>
        </a:p>
      </dgm:t>
    </dgm:pt>
    <dgm:pt modelId="{3B3CFFB7-C84F-4D77-AEB4-08FAD9A392A6}" cxnId="{743B00C0-547F-45F2-A5A4-E581C2AFA369}" type="parTrans">
      <dgm:prSet/>
      <dgm:spPr/>
      <dgm:t>
        <a:bodyPr/>
        <a:lstStyle/>
        <a:p>
          <a:endParaRPr lang="en-GB"/>
        </a:p>
      </dgm:t>
    </dgm:pt>
    <dgm:pt modelId="{FF6EF737-060D-430B-B375-53A352E25014}" cxnId="{743B00C0-547F-45F2-A5A4-E581C2AFA369}" type="sibTrans">
      <dgm:prSet/>
      <dgm:spPr/>
      <dgm:t>
        <a:bodyPr/>
        <a:lstStyle/>
        <a:p>
          <a:endParaRPr lang="en-GB"/>
        </a:p>
      </dgm:t>
    </dgm:pt>
    <dgm:pt modelId="{E08AB97A-F3CA-400F-B85D-F90BE8A110EC}">
      <dgm:prSet phldrT="[Text]"/>
      <dgm:spPr/>
      <dgm:t>
        <a:bodyPr/>
        <a:lstStyle/>
        <a:p>
          <a:r>
            <a:rPr lang="el-GR" i="1" dirty="0"/>
            <a:t>Αναφορές σε πρακτικές εκμάθησης ελληνικών </a:t>
          </a:r>
          <a:endParaRPr lang="en-GB" i="1" dirty="0"/>
        </a:p>
      </dgm:t>
    </dgm:pt>
    <dgm:pt modelId="{4FEDE27C-0BD0-40E0-B8AB-E39A406DA674}" cxnId="{50F1EC8D-F472-4CD2-BEDA-BAF4004068BA}" type="parTrans">
      <dgm:prSet/>
      <dgm:spPr/>
      <dgm:t>
        <a:bodyPr/>
        <a:lstStyle/>
        <a:p>
          <a:endParaRPr lang="en-GB"/>
        </a:p>
      </dgm:t>
    </dgm:pt>
    <dgm:pt modelId="{D2E76205-B499-4245-9364-27EFF411CABE}" cxnId="{50F1EC8D-F472-4CD2-BEDA-BAF4004068BA}" type="sibTrans">
      <dgm:prSet/>
      <dgm:spPr/>
      <dgm:t>
        <a:bodyPr/>
        <a:lstStyle/>
        <a:p>
          <a:endParaRPr lang="en-GB"/>
        </a:p>
      </dgm:t>
    </dgm:pt>
    <dgm:pt modelId="{57B0A844-8130-45D9-A44C-3684C3EDC99A}">
      <dgm:prSet phldrT="[Text]" custT="1"/>
      <dgm:spPr/>
      <dgm:t>
        <a:bodyPr/>
        <a:lstStyle/>
        <a:p>
          <a:r>
            <a:rPr lang="el-GR" sz="3200" dirty="0"/>
            <a:t>ασθενής αφομοίωση</a:t>
          </a:r>
          <a:endParaRPr lang="en-GB" sz="3200" dirty="0"/>
        </a:p>
      </dgm:t>
    </dgm:pt>
    <dgm:pt modelId="{5A452BBD-B968-4D61-BF85-4E93FF861031}" cxnId="{7B7C65BB-25B9-4399-8252-7669BF30A14F}" type="parTrans">
      <dgm:prSet/>
      <dgm:spPr/>
      <dgm:t>
        <a:bodyPr/>
        <a:lstStyle/>
        <a:p>
          <a:endParaRPr lang="en-GB"/>
        </a:p>
      </dgm:t>
    </dgm:pt>
    <dgm:pt modelId="{2BAA1120-C63C-415D-A733-8948D1706DD8}" cxnId="{7B7C65BB-25B9-4399-8252-7669BF30A14F}" type="sibTrans">
      <dgm:prSet/>
      <dgm:spPr/>
      <dgm:t>
        <a:bodyPr/>
        <a:lstStyle/>
        <a:p>
          <a:endParaRPr lang="en-GB"/>
        </a:p>
      </dgm:t>
    </dgm:pt>
    <dgm:pt modelId="{FE936B66-8F85-4234-BDCE-B90E060ADA08}">
      <dgm:prSet phldrT="[Text]" phldr="0" custT="0"/>
      <dgm:spPr/>
      <dgm:t>
        <a:bodyPr vert="horz" wrap="square"/>
        <a:lstStyle/>
        <a:p>
          <a:pPr>
            <a:lnSpc>
              <a:spcPct val="100000"/>
            </a:lnSpc>
            <a:spcBef>
              <a:spcPct val="0"/>
            </a:spcBef>
            <a:spcAft>
              <a:spcPct val="15000"/>
            </a:spcAft>
          </a:pPr>
          <a:r>
            <a:rPr lang="el-GR" i="1" dirty="0"/>
            <a:t>Αναφορές σε μετριασμένους τρόπους αντίκρουσης του ρατσισμού  </a:t>
          </a:r>
          <a:endParaRPr lang="en-GB" i="1" dirty="0"/>
        </a:p>
      </dgm:t>
    </dgm:pt>
    <dgm:pt modelId="{774C2127-9E1E-4A41-B3D2-B8B6208A20C4}" cxnId="{5B8EC1C3-CB73-4036-98CF-1C12AF98417D}" type="parTrans">
      <dgm:prSet/>
      <dgm:spPr/>
      <dgm:t>
        <a:bodyPr/>
        <a:lstStyle/>
        <a:p>
          <a:endParaRPr lang="en-GB"/>
        </a:p>
      </dgm:t>
    </dgm:pt>
    <dgm:pt modelId="{E4C15E0D-6EFF-4E93-9F30-93342AD25912}" cxnId="{5B8EC1C3-CB73-4036-98CF-1C12AF98417D}" type="sibTrans">
      <dgm:prSet/>
      <dgm:spPr/>
      <dgm:t>
        <a:bodyPr/>
        <a:lstStyle/>
        <a:p>
          <a:endParaRPr lang="en-GB"/>
        </a:p>
      </dgm:t>
    </dgm:pt>
    <dgm:pt modelId="{3346C450-C80A-4BEE-A08E-5816B5C1A9E7}">
      <dgm:prSet phldr="0" custT="0"/>
      <dgm:spPr/>
      <dgm:t>
        <a:bodyPr vert="horz" wrap="square"/>
        <a:lstStyle/>
        <a:p>
          <a:pPr>
            <a:lnSpc>
              <a:spcPct val="100000"/>
            </a:lnSpc>
            <a:spcBef>
              <a:spcPct val="0"/>
            </a:spcBef>
            <a:spcAft>
              <a:spcPct val="15000"/>
            </a:spcAft>
          </a:pPr>
          <a:r>
            <a:rPr lang="el-GR" i="1" dirty="0"/>
            <a:t>Αναφορές στη (γενικευτική) χρήση των όρων ‘ένταξη/ενσωμάτωση’ ή/και σε πρακτικές ‘ένταξης/ενσωμάτωσης</a:t>
          </a:r>
          <a:endParaRPr lang="en-GB" i="1" dirty="0"/>
        </a:p>
      </dgm:t>
    </dgm:pt>
    <dgm:pt modelId="{49957C1E-F725-4B1A-BD2E-30D02ABCAA85}" cxnId="{E512A82A-1E9B-4E52-B05F-A3A59D835EDA}" type="parTrans">
      <dgm:prSet/>
      <dgm:spPr/>
    </dgm:pt>
    <dgm:pt modelId="{0AB4EE79-599D-4A19-8982-BAAEF8DA29A8}" cxnId="{E512A82A-1E9B-4E52-B05F-A3A59D835EDA}" type="sibTrans">
      <dgm:prSet/>
      <dgm:spPr/>
    </dgm:pt>
    <dgm:pt modelId="{F811A3D6-8F4F-4721-8E46-3DF5FF624109}" type="pres">
      <dgm:prSet presAssocID="{3E59C715-DCE3-4EA9-966C-8F3C3B61F023}" presName="Name0" presStyleCnt="0">
        <dgm:presLayoutVars>
          <dgm:dir/>
          <dgm:animLvl val="lvl"/>
          <dgm:resizeHandles val="exact"/>
        </dgm:presLayoutVars>
      </dgm:prSet>
      <dgm:spPr/>
    </dgm:pt>
    <dgm:pt modelId="{2ED1C34F-4E12-4D6B-8A95-40B9CDB12D4B}" type="pres">
      <dgm:prSet presAssocID="{8429F359-FBF3-45B9-BF88-A73E90F394B0}" presName="linNode" presStyleCnt="0"/>
      <dgm:spPr/>
    </dgm:pt>
    <dgm:pt modelId="{0736FFE5-E74A-45E3-8013-4F07F8E9EBEF}" type="pres">
      <dgm:prSet presAssocID="{8429F359-FBF3-45B9-BF88-A73E90F394B0}" presName="parentText" presStyleLbl="node1" presStyleIdx="0" presStyleCnt="2">
        <dgm:presLayoutVars>
          <dgm:chMax val="1"/>
          <dgm:bulletEnabled val="1"/>
        </dgm:presLayoutVars>
      </dgm:prSet>
      <dgm:spPr/>
    </dgm:pt>
    <dgm:pt modelId="{E1DCB664-8702-4D39-928F-673C547FC11B}" type="pres">
      <dgm:prSet presAssocID="{8429F359-FBF3-45B9-BF88-A73E90F394B0}" presName="descendantText" presStyleLbl="alignAccFollowNode1" presStyleIdx="0" presStyleCnt="2">
        <dgm:presLayoutVars>
          <dgm:bulletEnabled val="1"/>
        </dgm:presLayoutVars>
      </dgm:prSet>
      <dgm:spPr/>
    </dgm:pt>
    <dgm:pt modelId="{E91A66C6-32A4-4008-BF37-4DACC68ECACE}" type="pres">
      <dgm:prSet presAssocID="{6C6FFB8B-3D0D-453F-AA04-2EAC19A23618}" presName="sp" presStyleCnt="0"/>
      <dgm:spPr/>
    </dgm:pt>
    <dgm:pt modelId="{C99EAA9C-9E9A-4774-9E62-5E193F3B437A}" type="pres">
      <dgm:prSet presAssocID="{57B0A844-8130-45D9-A44C-3684C3EDC99A}" presName="linNode" presStyleCnt="0"/>
      <dgm:spPr/>
    </dgm:pt>
    <dgm:pt modelId="{6B60910A-62F3-4B74-BCAD-D3EE7AD8CE7B}" type="pres">
      <dgm:prSet presAssocID="{57B0A844-8130-45D9-A44C-3684C3EDC99A}" presName="parentText" presStyleLbl="node1" presStyleIdx="1" presStyleCnt="2">
        <dgm:presLayoutVars>
          <dgm:chMax val="1"/>
          <dgm:bulletEnabled val="1"/>
        </dgm:presLayoutVars>
      </dgm:prSet>
      <dgm:spPr/>
    </dgm:pt>
    <dgm:pt modelId="{0D0D05EB-260F-42A8-99EB-0085075B849A}" type="pres">
      <dgm:prSet presAssocID="{57B0A844-8130-45D9-A44C-3684C3EDC99A}" presName="descendantText" presStyleLbl="alignAccFollowNode1" presStyleIdx="1" presStyleCnt="2">
        <dgm:presLayoutVars>
          <dgm:bulletEnabled val="1"/>
        </dgm:presLayoutVars>
      </dgm:prSet>
      <dgm:spPr/>
    </dgm:pt>
  </dgm:ptLst>
  <dgm:cxnLst>
    <dgm:cxn modelId="{345EEF0B-9D43-4CC8-9EF9-AE5A5AB13F6B}" srcId="{3E59C715-DCE3-4EA9-966C-8F3C3B61F023}" destId="{8429F359-FBF3-45B9-BF88-A73E90F394B0}" srcOrd="0" destOrd="0" parTransId="{AAAA0EEA-F846-4FC5-9204-13936E466349}" sibTransId="{6C6FFB8B-3D0D-453F-AA04-2EAC19A23618}"/>
    <dgm:cxn modelId="{02E0341F-E048-4876-923E-88C7568E1586}" type="presOf" srcId="{626E937C-BB5B-44E2-B207-600EA402398C}" destId="{E1DCB664-8702-4D39-928F-673C547FC11B}" srcOrd="0" destOrd="0" presId="urn:microsoft.com/office/officeart/2005/8/layout/vList5"/>
    <dgm:cxn modelId="{E512A82A-1E9B-4E52-B05F-A3A59D835EDA}" srcId="{57B0A844-8130-45D9-A44C-3684C3EDC99A}" destId="{3346C450-C80A-4BEE-A08E-5816B5C1A9E7}" srcOrd="1" destOrd="0" parTransId="{49957C1E-F725-4B1A-BD2E-30D02ABCAA85}" sibTransId="{0AB4EE79-599D-4A19-8982-BAAEF8DA29A8}"/>
    <dgm:cxn modelId="{A8230769-9C79-4A06-AD3E-3A9FF20EC353}" type="presOf" srcId="{FE936B66-8F85-4234-BDCE-B90E060ADA08}" destId="{0D0D05EB-260F-42A8-99EB-0085075B849A}" srcOrd="0" destOrd="0" presId="urn:microsoft.com/office/officeart/2005/8/layout/vList5"/>
    <dgm:cxn modelId="{AC78A18A-9952-45F0-B6A5-FDD9DE9273CA}" type="presOf" srcId="{3346C450-C80A-4BEE-A08E-5816B5C1A9E7}" destId="{0D0D05EB-260F-42A8-99EB-0085075B849A}" srcOrd="0" destOrd="1" presId="urn:microsoft.com/office/officeart/2005/8/layout/vList5"/>
    <dgm:cxn modelId="{50F1EC8D-F472-4CD2-BEDA-BAF4004068BA}" srcId="{8429F359-FBF3-45B9-BF88-A73E90F394B0}" destId="{E08AB97A-F3CA-400F-B85D-F90BE8A110EC}" srcOrd="1" destOrd="0" parTransId="{4FEDE27C-0BD0-40E0-B8AB-E39A406DA674}" sibTransId="{D2E76205-B499-4245-9364-27EFF411CABE}"/>
    <dgm:cxn modelId="{7FF69AA4-EF5E-49D4-984B-8DEC5A4EAA2E}" type="presOf" srcId="{E08AB97A-F3CA-400F-B85D-F90BE8A110EC}" destId="{E1DCB664-8702-4D39-928F-673C547FC11B}" srcOrd="0" destOrd="1" presId="urn:microsoft.com/office/officeart/2005/8/layout/vList5"/>
    <dgm:cxn modelId="{7B7C65BB-25B9-4399-8252-7669BF30A14F}" srcId="{3E59C715-DCE3-4EA9-966C-8F3C3B61F023}" destId="{57B0A844-8130-45D9-A44C-3684C3EDC99A}" srcOrd="1" destOrd="0" parTransId="{5A452BBD-B968-4D61-BF85-4E93FF861031}" sibTransId="{2BAA1120-C63C-415D-A733-8948D1706DD8}"/>
    <dgm:cxn modelId="{743B00C0-547F-45F2-A5A4-E581C2AFA369}" srcId="{8429F359-FBF3-45B9-BF88-A73E90F394B0}" destId="{626E937C-BB5B-44E2-B207-600EA402398C}" srcOrd="0" destOrd="0" parTransId="{3B3CFFB7-C84F-4D77-AEB4-08FAD9A392A6}" sibTransId="{FF6EF737-060D-430B-B375-53A352E25014}"/>
    <dgm:cxn modelId="{5B8EC1C3-CB73-4036-98CF-1C12AF98417D}" srcId="{57B0A844-8130-45D9-A44C-3684C3EDC99A}" destId="{FE936B66-8F85-4234-BDCE-B90E060ADA08}" srcOrd="0" destOrd="0" parTransId="{774C2127-9E1E-4A41-B3D2-B8B6208A20C4}" sibTransId="{E4C15E0D-6EFF-4E93-9F30-93342AD25912}"/>
    <dgm:cxn modelId="{967737D2-DF9D-4600-8A64-770047D049B3}" type="presOf" srcId="{8429F359-FBF3-45B9-BF88-A73E90F394B0}" destId="{0736FFE5-E74A-45E3-8013-4F07F8E9EBEF}" srcOrd="0" destOrd="0" presId="urn:microsoft.com/office/officeart/2005/8/layout/vList5"/>
    <dgm:cxn modelId="{28FD77D7-456D-4655-B1E2-6B9FFC4A82C2}" type="presOf" srcId="{3E59C715-DCE3-4EA9-966C-8F3C3B61F023}" destId="{F811A3D6-8F4F-4721-8E46-3DF5FF624109}" srcOrd="0" destOrd="0" presId="urn:microsoft.com/office/officeart/2005/8/layout/vList5"/>
    <dgm:cxn modelId="{A5A267F3-C401-469C-95D5-3406CE046797}" type="presOf" srcId="{57B0A844-8130-45D9-A44C-3684C3EDC99A}" destId="{6B60910A-62F3-4B74-BCAD-D3EE7AD8CE7B}" srcOrd="0" destOrd="0" presId="urn:microsoft.com/office/officeart/2005/8/layout/vList5"/>
    <dgm:cxn modelId="{F3CC2BA7-2F33-46AD-870E-680CA12DCBB7}" type="presParOf" srcId="{F811A3D6-8F4F-4721-8E46-3DF5FF624109}" destId="{2ED1C34F-4E12-4D6B-8A95-40B9CDB12D4B}" srcOrd="0" destOrd="0" presId="urn:microsoft.com/office/officeart/2005/8/layout/vList5"/>
    <dgm:cxn modelId="{21AFBFDB-91FD-4CB3-A930-A366CF8E18AD}" type="presParOf" srcId="{2ED1C34F-4E12-4D6B-8A95-40B9CDB12D4B}" destId="{0736FFE5-E74A-45E3-8013-4F07F8E9EBEF}" srcOrd="0" destOrd="0" presId="urn:microsoft.com/office/officeart/2005/8/layout/vList5"/>
    <dgm:cxn modelId="{EF77A267-F0DE-4248-BD99-47BCA6B49C26}" type="presParOf" srcId="{2ED1C34F-4E12-4D6B-8A95-40B9CDB12D4B}" destId="{E1DCB664-8702-4D39-928F-673C547FC11B}" srcOrd="1" destOrd="0" presId="urn:microsoft.com/office/officeart/2005/8/layout/vList5"/>
    <dgm:cxn modelId="{1893F480-85AD-4FC3-92EC-9EF7E6E3B5AC}" type="presParOf" srcId="{F811A3D6-8F4F-4721-8E46-3DF5FF624109}" destId="{E91A66C6-32A4-4008-BF37-4DACC68ECACE}" srcOrd="1" destOrd="0" presId="urn:microsoft.com/office/officeart/2005/8/layout/vList5"/>
    <dgm:cxn modelId="{21B8C158-A8A4-4109-A8C0-ED732659805B}" type="presParOf" srcId="{F811A3D6-8F4F-4721-8E46-3DF5FF624109}" destId="{C99EAA9C-9E9A-4774-9E62-5E193F3B437A}" srcOrd="2" destOrd="0" presId="urn:microsoft.com/office/officeart/2005/8/layout/vList5"/>
    <dgm:cxn modelId="{E70575EF-4EA4-4EA2-A9D2-93A10B440338}" type="presParOf" srcId="{C99EAA9C-9E9A-4774-9E62-5E193F3B437A}" destId="{6B60910A-62F3-4B74-BCAD-D3EE7AD8CE7B}" srcOrd="0" destOrd="0" presId="urn:microsoft.com/office/officeart/2005/8/layout/vList5"/>
    <dgm:cxn modelId="{4B6B1883-1806-4A42-BC86-8C4C3FA473AD}" type="presParOf" srcId="{C99EAA9C-9E9A-4774-9E62-5E193F3B437A}" destId="{0D0D05EB-260F-42A8-99EB-0085075B84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334331" cy="2976747"/>
        <a:chOff x="0" y="0"/>
        <a:chExt cx="5334331" cy="2976747"/>
      </a:xfrm>
    </dsp:grpSpPr>
    <dsp:sp modelId="{B4D8B0CB-8C04-4967-AEEC-C2131AA5DDA8}">
      <dsp:nvSpPr>
        <dsp:cNvPr id="3" name="Oval 2"/>
        <dsp:cNvSpPr/>
      </dsp:nvSpPr>
      <dsp:spPr bwMode="white">
        <a:xfrm>
          <a:off x="1056511" y="0"/>
          <a:ext cx="2960553" cy="2960553"/>
        </a:xfrm>
        <a:prstGeom prst="ellipse">
          <a:avLst/>
        </a:prstGeom>
      </dsp:spPr>
      <dsp:style>
        <a:lnRef idx="2">
          <a:schemeClr val="lt1"/>
        </a:lnRef>
        <a:fillRef idx="1">
          <a:schemeClr val="accent4">
            <a:alpha val="50000"/>
            <a:hueOff val="0"/>
            <a:satOff val="0"/>
            <a:lumOff val="0"/>
            <a:alpha val="50196"/>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100" dirty="0">
              <a:solidFill>
                <a:schemeClr val="tx1"/>
              </a:solidFill>
              <a:latin typeface="Calibri" panose="020F0502020204030204" pitchFamily="34" charset="0"/>
              <a:cs typeface="Calibri" panose="020F0502020204030204" pitchFamily="34" charset="0"/>
            </a:rPr>
            <a:t>Ρατσιστικές και </a:t>
          </a:r>
          <a:r>
            <a:rPr lang="el-GR" sz="2100" dirty="0" err="1">
              <a:solidFill>
                <a:schemeClr val="tx1"/>
              </a:solidFill>
              <a:latin typeface="Calibri" panose="020F0502020204030204" pitchFamily="34" charset="0"/>
              <a:cs typeface="Calibri" panose="020F0502020204030204" pitchFamily="34" charset="0"/>
            </a:rPr>
            <a:t>ξενοφοβικές</a:t>
          </a:r>
          <a:r>
            <a:rPr lang="el-GR" sz="2100" dirty="0">
              <a:solidFill>
                <a:schemeClr val="tx1"/>
              </a:solidFill>
              <a:latin typeface="Calibri" panose="020F0502020204030204" pitchFamily="34" charset="0"/>
              <a:cs typeface="Calibri" panose="020F0502020204030204" pitchFamily="34" charset="0"/>
            </a:rPr>
            <a:t> αντιλήψεις και στάσεις</a:t>
          </a:r>
          <a:endParaRPr lang="el-GR" sz="2100" dirty="0">
            <a:solidFill>
              <a:schemeClr val="tx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l-GR" sz="2100" b="1" i="1" dirty="0">
              <a:solidFill>
                <a:schemeClr val="tx1"/>
              </a:solidFill>
              <a:latin typeface="Calibri" panose="020F0502020204030204" pitchFamily="34" charset="0"/>
              <a:cs typeface="Calibri" panose="020F0502020204030204" pitchFamily="34" charset="0"/>
            </a:rPr>
            <a:t>λόγος μίσους</a:t>
          </a:r>
          <a:endParaRPr lang="el-GR" sz="2100" dirty="0">
            <a:solidFill>
              <a:schemeClr val="tx1"/>
            </a:solidFill>
            <a:latin typeface="Calibri" panose="020F0502020204030204" pitchFamily="34" charset="0"/>
            <a:cs typeface="Calibri" panose="020F0502020204030204" pitchFamily="34" charset="0"/>
          </a:endParaRPr>
        </a:p>
      </dsp:txBody>
      <dsp:txXfrm>
        <a:off x="1056511" y="0"/>
        <a:ext cx="2960553" cy="2960553"/>
      </dsp:txXfrm>
    </dsp:sp>
    <dsp:sp modelId="{5D576D8D-6E07-4F6C-8F57-5D12B02D911B}">
      <dsp:nvSpPr>
        <dsp:cNvPr id="4" name="Oval 3"/>
        <dsp:cNvSpPr/>
      </dsp:nvSpPr>
      <dsp:spPr bwMode="white">
        <a:xfrm>
          <a:off x="4355512" y="8097"/>
          <a:ext cx="2960553" cy="2960553"/>
        </a:xfrm>
        <a:prstGeom prst="ellipse">
          <a:avLst/>
        </a:prstGeom>
      </dsp:spPr>
      <dsp:style>
        <a:lnRef idx="2">
          <a:schemeClr val="lt1"/>
        </a:lnRef>
        <a:fillRef idx="1">
          <a:schemeClr val="accent4">
            <a:alpha val="50000"/>
            <a:hueOff val="9780000"/>
            <a:satOff val="-40783"/>
            <a:lumOff val="9412"/>
            <a:alpha val="50196"/>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100" dirty="0">
              <a:solidFill>
                <a:schemeClr val="tx1"/>
              </a:solidFill>
              <a:latin typeface="Calibri" panose="020F0502020204030204" pitchFamily="34" charset="0"/>
              <a:cs typeface="Calibri" panose="020F0502020204030204" pitchFamily="34" charset="0"/>
            </a:rPr>
            <a:t>Αλληλέγγυες και ανθρωπιστικές αντιλήψεις και στάσεις</a:t>
          </a:r>
          <a:endParaRPr>
            <a:solidFill>
              <a:schemeClr val="tx1"/>
            </a:solidFill>
          </a:endParaRPr>
        </a:p>
      </dsp:txBody>
      <dsp:txXfrm>
        <a:off x="4355512" y="8097"/>
        <a:ext cx="2960553" cy="2960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045464" cy="2815549"/>
        <a:chOff x="0" y="0"/>
        <a:chExt cx="5045464" cy="2815549"/>
      </a:xfrm>
    </dsp:grpSpPr>
    <dsp:sp modelId="{B4D8B0CB-8C04-4967-AEEC-C2131AA5DDA8}">
      <dsp:nvSpPr>
        <dsp:cNvPr id="3" name="Oval 2"/>
        <dsp:cNvSpPr/>
      </dsp:nvSpPr>
      <dsp:spPr bwMode="white">
        <a:xfrm>
          <a:off x="387668" y="15317"/>
          <a:ext cx="2800232" cy="2800232"/>
        </a:xfrm>
        <a:prstGeom prst="ellipse">
          <a:avLst/>
        </a:prstGeom>
      </dsp:spPr>
      <dsp:style>
        <a:lnRef idx="2">
          <a:schemeClr val="lt1"/>
        </a:lnRef>
        <a:fillRef idx="1">
          <a:schemeClr val="accent4">
            <a:alpha val="50000"/>
            <a:hueOff val="0"/>
            <a:satOff val="0"/>
            <a:lumOff val="0"/>
            <a:alpha val="50196"/>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100" dirty="0">
              <a:solidFill>
                <a:schemeClr val="tx1"/>
              </a:solidFill>
              <a:latin typeface="Calibri" panose="020F0502020204030204" pitchFamily="34" charset="0"/>
              <a:cs typeface="Calibri" panose="020F0502020204030204" pitchFamily="34" charset="0"/>
            </a:rPr>
            <a:t>Ρατσιστικές και </a:t>
          </a:r>
          <a:r>
            <a:rPr lang="el-GR" sz="2100" dirty="0" err="1">
              <a:solidFill>
                <a:schemeClr val="tx1"/>
              </a:solidFill>
              <a:latin typeface="Calibri" panose="020F0502020204030204" pitchFamily="34" charset="0"/>
              <a:cs typeface="Calibri" panose="020F0502020204030204" pitchFamily="34" charset="0"/>
            </a:rPr>
            <a:t>ξενοφοβικές</a:t>
          </a:r>
          <a:r>
            <a:rPr lang="el-GR" sz="2100" dirty="0">
              <a:solidFill>
                <a:schemeClr val="tx1"/>
              </a:solidFill>
              <a:latin typeface="Calibri" panose="020F0502020204030204" pitchFamily="34" charset="0"/>
              <a:cs typeface="Calibri" panose="020F0502020204030204" pitchFamily="34" charset="0"/>
            </a:rPr>
            <a:t> αντιλήψεις και στάσεις</a:t>
          </a:r>
          <a:endParaRPr lang="el-GR" sz="2100" dirty="0">
            <a:solidFill>
              <a:schemeClr val="tx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l-GR" sz="2100" b="1" i="1" dirty="0">
              <a:solidFill>
                <a:schemeClr val="tx1"/>
              </a:solidFill>
              <a:latin typeface="Calibri" panose="020F0502020204030204" pitchFamily="34" charset="0"/>
              <a:cs typeface="Calibri" panose="020F0502020204030204" pitchFamily="34" charset="0"/>
            </a:rPr>
            <a:t>λόγος μίσους</a:t>
          </a:r>
          <a:endParaRPr lang="el-GR" sz="2100" dirty="0">
            <a:solidFill>
              <a:schemeClr val="tx1"/>
            </a:solidFill>
            <a:latin typeface="Calibri" panose="020F0502020204030204" pitchFamily="34" charset="0"/>
            <a:cs typeface="Calibri" panose="020F0502020204030204" pitchFamily="34" charset="0"/>
          </a:endParaRPr>
        </a:p>
      </dsp:txBody>
      <dsp:txXfrm>
        <a:off x="387668" y="15317"/>
        <a:ext cx="2800232" cy="2800232"/>
      </dsp:txXfrm>
    </dsp:sp>
    <dsp:sp modelId="{5D576D8D-6E07-4F6C-8F57-5D12B02D911B}">
      <dsp:nvSpPr>
        <dsp:cNvPr id="4" name="Oval 3"/>
        <dsp:cNvSpPr/>
      </dsp:nvSpPr>
      <dsp:spPr bwMode="white">
        <a:xfrm>
          <a:off x="3018318" y="0"/>
          <a:ext cx="2800232" cy="2800232"/>
        </a:xfrm>
        <a:prstGeom prst="ellipse">
          <a:avLst/>
        </a:prstGeom>
      </dsp:spPr>
      <dsp:style>
        <a:lnRef idx="2">
          <a:schemeClr val="lt1"/>
        </a:lnRef>
        <a:fillRef idx="1">
          <a:schemeClr val="accent4">
            <a:alpha val="50000"/>
            <a:hueOff val="9780000"/>
            <a:satOff val="-40783"/>
            <a:lumOff val="9412"/>
            <a:alpha val="50196"/>
          </a:schemeClr>
        </a:fillRef>
        <a:effectRef idx="0">
          <a:scrgbClr r="0" g="0" b="0"/>
        </a:effectRef>
        <a:fontRef idx="minor">
          <a:schemeClr val="tx1"/>
        </a:fontRef>
      </dsp:style>
      <dsp:txBody>
        <a:bodyPr lIns="0" tIns="0" rIns="108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l-GR" sz="2100" dirty="0">
              <a:solidFill>
                <a:schemeClr val="tx1"/>
              </a:solidFill>
              <a:latin typeface="Calibri" panose="020F0502020204030204" pitchFamily="34" charset="0"/>
              <a:cs typeface="Calibri" panose="020F0502020204030204" pitchFamily="34" charset="0"/>
            </a:rPr>
            <a:t>Αλληλέγγυες και ανθρωπιστικές αντιλήψεις και στάσεις</a:t>
          </a:r>
          <a:endParaRPr>
            <a:solidFill>
              <a:schemeClr val="tx1"/>
            </a:solidFill>
          </a:endParaRPr>
        </a:p>
      </dsp:txBody>
      <dsp:txXfrm>
        <a:off x="3018318" y="0"/>
        <a:ext cx="2800232" cy="2800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51139" cy="4225570"/>
        <a:chOff x="0" y="0"/>
        <a:chExt cx="8451139" cy="4225570"/>
      </a:xfrm>
    </dsp:grpSpPr>
    <dsp:sp modelId="{68613395-20B5-414A-9CBC-E451A720F71F}">
      <dsp:nvSpPr>
        <dsp:cNvPr id="3" name="Up Arrow 2"/>
        <dsp:cNvSpPr/>
      </dsp:nvSpPr>
      <dsp:spPr bwMode="white">
        <a:xfrm rot="16200000">
          <a:off x="0" y="100609"/>
          <a:ext cx="4024352" cy="4024352"/>
        </a:xfrm>
        <a:prstGeom prst="up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sp:txBody>
      <dsp:txXfrm rot="16200000">
        <a:off x="0" y="100609"/>
        <a:ext cx="4024352" cy="4024352"/>
      </dsp:txXfrm>
    </dsp:sp>
    <dsp:sp modelId="{82B07DEC-079E-475D-A708-680D941F48C0}">
      <dsp:nvSpPr>
        <dsp:cNvPr id="4" name="Up Arrow 3"/>
        <dsp:cNvSpPr/>
      </dsp:nvSpPr>
      <dsp:spPr bwMode="white">
        <a:xfrm rot="27000000">
          <a:off x="4426787" y="100609"/>
          <a:ext cx="4024352" cy="4024352"/>
        </a:xfrm>
        <a:prstGeom prst="up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4426787" y="100609"/>
        <a:ext cx="4024352" cy="4024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74311" cy="4148741"/>
        <a:chOff x="0" y="0"/>
        <a:chExt cx="8374311" cy="4148741"/>
      </a:xfrm>
    </dsp:grpSpPr>
    <dsp:sp modelId="{11148A8A-652D-4632-A898-F67B0040EB30}">
      <dsp:nvSpPr>
        <dsp:cNvPr id="3" name="Down Arrow 2"/>
        <dsp:cNvSpPr/>
      </dsp:nvSpPr>
      <dsp:spPr bwMode="white">
        <a:xfrm rot="16200000">
          <a:off x="627906" y="126432"/>
          <a:ext cx="3987767" cy="3987767"/>
        </a:xfrm>
        <a:prstGeom prst="down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sp:txBody>
      <dsp:txXfrm rot="16200000">
        <a:off x="627906" y="126432"/>
        <a:ext cx="3987767" cy="3987767"/>
      </dsp:txXfrm>
    </dsp:sp>
    <dsp:sp modelId="{CC128405-C4E0-4433-9980-4E62101341D7}">
      <dsp:nvSpPr>
        <dsp:cNvPr id="4" name="Down Arrow 3"/>
        <dsp:cNvSpPr/>
      </dsp:nvSpPr>
      <dsp:spPr bwMode="white">
        <a:xfrm rot="27000000">
          <a:off x="3457537" y="126461"/>
          <a:ext cx="3987767" cy="3987767"/>
        </a:xfrm>
        <a:prstGeom prst="down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3457537" y="126461"/>
        <a:ext cx="3987767" cy="3987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173541" cy="4299284"/>
        <a:chOff x="0" y="0"/>
        <a:chExt cx="11173541" cy="4299284"/>
      </a:xfrm>
    </dsp:grpSpPr>
    <dsp:sp modelId="{14258799-D04B-4C13-A253-79FB330D34A9}">
      <dsp:nvSpPr>
        <dsp:cNvPr id="5" name="Freeform 4"/>
        <dsp:cNvSpPr/>
      </dsp:nvSpPr>
      <dsp:spPr bwMode="white">
        <a:xfrm>
          <a:off x="3603765" y="891844"/>
          <a:ext cx="338507" cy="1266492"/>
        </a:xfrm>
        <a:custGeom>
          <a:avLst/>
          <a:gdLst/>
          <a:ahLst/>
          <a:cxnLst/>
          <a:pathLst>
            <a:path w="533" h="1994">
              <a:moveTo>
                <a:pt x="0" y="1994"/>
              </a:moveTo>
              <a:lnTo>
                <a:pt x="178" y="1994"/>
              </a:lnTo>
              <a:lnTo>
                <a:pt x="178" y="0"/>
              </a:lnTo>
              <a:lnTo>
                <a:pt x="533" y="0"/>
              </a:lnTo>
            </a:path>
          </a:pathLst>
        </a:custGeom>
      </dsp:spPr>
      <dsp:style>
        <a:lnRef idx="2">
          <a:schemeClr val="accent5">
            <a:tint val="90000"/>
          </a:schemeClr>
        </a:lnRef>
        <a:fillRef idx="0">
          <a:schemeClr val="accent5">
            <a:tint val="90000"/>
          </a:schemeClr>
        </a:fillRef>
        <a:effectRef idx="0">
          <a:scrgbClr r="0" g="0" b="0"/>
        </a:effectRef>
        <a:fontRef idx="minor"/>
      </dsp:style>
      <dsp:txXfrm>
        <a:off x="3603765" y="891844"/>
        <a:ext cx="338507" cy="1266492"/>
      </dsp:txXfrm>
    </dsp:sp>
    <dsp:sp modelId="{393C30D8-0CB9-4AC1-87F9-0246C7076E18}">
      <dsp:nvSpPr>
        <dsp:cNvPr id="8" name="Freeform 7"/>
        <dsp:cNvSpPr/>
      </dsp:nvSpPr>
      <dsp:spPr bwMode="white">
        <a:xfrm>
          <a:off x="3603765" y="2149645"/>
          <a:ext cx="348421" cy="8691"/>
        </a:xfrm>
        <a:custGeom>
          <a:avLst/>
          <a:gdLst/>
          <a:ahLst/>
          <a:cxnLst/>
          <a:pathLst>
            <a:path w="549" h="14">
              <a:moveTo>
                <a:pt x="0" y="14"/>
              </a:moveTo>
              <a:lnTo>
                <a:pt x="194" y="14"/>
              </a:lnTo>
              <a:lnTo>
                <a:pt x="194" y="0"/>
              </a:lnTo>
              <a:lnTo>
                <a:pt x="549" y="0"/>
              </a:lnTo>
            </a:path>
          </a:pathLst>
        </a:custGeom>
      </dsp:spPr>
      <dsp:style>
        <a:lnRef idx="2">
          <a:schemeClr val="accent5">
            <a:tint val="90000"/>
          </a:schemeClr>
        </a:lnRef>
        <a:fillRef idx="0">
          <a:schemeClr val="accent5">
            <a:tint val="90000"/>
          </a:schemeClr>
        </a:fillRef>
        <a:effectRef idx="0">
          <a:scrgbClr r="0" g="0" b="0"/>
        </a:effectRef>
        <a:fontRef idx="minor"/>
      </dsp:style>
      <dsp:txXfrm>
        <a:off x="3603765" y="2149645"/>
        <a:ext cx="348421" cy="8691"/>
      </dsp:txXfrm>
    </dsp:sp>
    <dsp:sp modelId="{B22AE3B8-22F2-4793-889B-F8888C71BFAE}">
      <dsp:nvSpPr>
        <dsp:cNvPr id="11" name="Freeform 10"/>
        <dsp:cNvSpPr/>
      </dsp:nvSpPr>
      <dsp:spPr bwMode="white">
        <a:xfrm>
          <a:off x="3603765" y="2158336"/>
          <a:ext cx="348509" cy="1412273"/>
        </a:xfrm>
        <a:custGeom>
          <a:avLst/>
          <a:gdLst/>
          <a:ahLst/>
          <a:cxnLst/>
          <a:pathLst>
            <a:path w="549" h="2224">
              <a:moveTo>
                <a:pt x="0" y="0"/>
              </a:moveTo>
              <a:lnTo>
                <a:pt x="194" y="0"/>
              </a:lnTo>
              <a:lnTo>
                <a:pt x="194" y="2224"/>
              </a:lnTo>
              <a:lnTo>
                <a:pt x="549" y="2224"/>
              </a:lnTo>
            </a:path>
          </a:pathLst>
        </a:custGeom>
      </dsp:spPr>
      <dsp:style>
        <a:lnRef idx="2">
          <a:schemeClr val="accent5">
            <a:tint val="90000"/>
          </a:schemeClr>
        </a:lnRef>
        <a:fillRef idx="0">
          <a:schemeClr val="accent5">
            <a:tint val="90000"/>
          </a:schemeClr>
        </a:fillRef>
        <a:effectRef idx="0">
          <a:scrgbClr r="0" g="0" b="0"/>
        </a:effectRef>
        <a:fontRef idx="minor"/>
      </dsp:style>
      <dsp:txXfrm>
        <a:off x="3603765" y="2158336"/>
        <a:ext cx="348509" cy="1412273"/>
      </dsp:txXfrm>
    </dsp:sp>
    <dsp:sp modelId="{A22AE392-E5A6-486A-9D20-5199F1D541D4}">
      <dsp:nvSpPr>
        <dsp:cNvPr id="3" name="Rectangles 2"/>
        <dsp:cNvSpPr/>
      </dsp:nvSpPr>
      <dsp:spPr bwMode="white">
        <a:xfrm>
          <a:off x="0" y="1586295"/>
          <a:ext cx="3603765" cy="1144081"/>
        </a:xfrm>
        <a:prstGeom prst="rect">
          <a:avLst/>
        </a:prstGeom>
        <a:sp3d prstMaterial="dkEdge">
          <a:bevelT w="8200" h="38100"/>
        </a:sp3d>
      </dsp:spPr>
      <dsp:style>
        <a:lnRef idx="0">
          <a:schemeClr val="lt1"/>
        </a:lnRef>
        <a:fillRef idx="2">
          <a:schemeClr val="accent5">
            <a:alpha val="80000"/>
            <a:hueOff val="0"/>
            <a:satOff val="0"/>
            <a:lumOff val="0"/>
            <a:alpha val="80000"/>
          </a:schemeClr>
        </a:fillRef>
        <a:effectRef idx="1">
          <a:scrgbClr r="0" g="0" b="0"/>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600" b="1" dirty="0"/>
            <a:t>Τόνος</a:t>
          </a:r>
          <a:endParaRPr lang="el-GR" sz="3600" b="1" dirty="0"/>
        </a:p>
        <a:p>
          <a:pPr lvl="0">
            <a:lnSpc>
              <a:spcPct val="100000"/>
            </a:lnSpc>
            <a:spcBef>
              <a:spcPct val="0"/>
            </a:spcBef>
            <a:spcAft>
              <a:spcPct val="35000"/>
            </a:spcAft>
          </a:pPr>
          <a:r>
            <a:rPr lang="el-GR" sz="2000" b="1" dirty="0"/>
            <a:t>μεταξύ ποιων</a:t>
          </a:r>
        </a:p>
      </dsp:txBody>
      <dsp:txXfrm>
        <a:off x="0" y="1586295"/>
        <a:ext cx="3603765" cy="1144081"/>
      </dsp:txXfrm>
    </dsp:sp>
    <dsp:sp modelId="{D1672730-23C2-4ACA-81BA-5688AD51480B}">
      <dsp:nvSpPr>
        <dsp:cNvPr id="6" name="Rectangles 5"/>
        <dsp:cNvSpPr/>
      </dsp:nvSpPr>
      <dsp:spPr bwMode="white">
        <a:xfrm>
          <a:off x="3942272" y="342844"/>
          <a:ext cx="7220674" cy="1097998"/>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400" b="1" i="1" dirty="0"/>
            <a:t>Δραστηριότητες φορέων</a:t>
          </a:r>
        </a:p>
      </dsp:txBody>
      <dsp:txXfrm>
        <a:off x="3942272" y="342844"/>
        <a:ext cx="7220674" cy="1097998"/>
      </dsp:txXfrm>
    </dsp:sp>
    <dsp:sp modelId="{D309C75D-E7AE-435C-8225-F7C85E2B86E1}">
      <dsp:nvSpPr>
        <dsp:cNvPr id="9" name="Rectangles 8"/>
        <dsp:cNvSpPr/>
      </dsp:nvSpPr>
      <dsp:spPr bwMode="white">
        <a:xfrm>
          <a:off x="3952187" y="1558582"/>
          <a:ext cx="7196167" cy="1182125"/>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400" b="1" i="1" dirty="0"/>
            <a:t>Επικαιρότητα</a:t>
          </a:r>
          <a:endParaRPr lang="el-GR" sz="2400" dirty="0"/>
        </a:p>
      </dsp:txBody>
      <dsp:txXfrm>
        <a:off x="3952187" y="1558582"/>
        <a:ext cx="7196167" cy="1182125"/>
      </dsp:txXfrm>
    </dsp:sp>
    <dsp:sp modelId="{DAFA3A45-51AE-4CAC-9F12-BB77F0ABF326}">
      <dsp:nvSpPr>
        <dsp:cNvPr id="12" name="Rectangles 11"/>
        <dsp:cNvSpPr/>
      </dsp:nvSpPr>
      <dsp:spPr bwMode="white">
        <a:xfrm>
          <a:off x="3952274" y="2841934"/>
          <a:ext cx="7214163" cy="1457350"/>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400" b="1" i="1" dirty="0"/>
            <a:t>Πολιτικός λόγος</a:t>
          </a:r>
          <a:endParaRPr lang="el-GR" sz="2400" dirty="0"/>
        </a:p>
      </dsp:txBody>
      <dsp:txXfrm>
        <a:off x="3952274" y="2841934"/>
        <a:ext cx="7214163" cy="1457350"/>
      </dsp:txXfrm>
    </dsp:sp>
    <dsp:sp modelId="{66CC9A98-F22F-4597-A71D-84DA4D9C40D2}">
      <dsp:nvSpPr>
        <dsp:cNvPr id="4" name="Rectangles 3" hidden="1"/>
        <dsp:cNvSpPr/>
      </dsp:nvSpPr>
      <dsp:spPr bwMode="white">
        <a:xfrm>
          <a:off x="0" y="1586295"/>
          <a:ext cx="720753" cy="1144081"/>
        </a:xfrm>
        <a:prstGeom prst="rect">
          <a:avLst/>
        </a:prstGeom>
        <a:sp3d prstMaterial="dkEdge">
          <a:bevelT w="8200" h="38100"/>
        </a:sp3d>
      </dsp:spPr>
      <dsp:style>
        <a:lnRef idx="0">
          <a:schemeClr val="lt1"/>
        </a:lnRef>
        <a:fillRef idx="2">
          <a:schemeClr val="accent5">
            <a:alpha val="90000"/>
            <a:hueOff val="0"/>
            <a:satOff val="0"/>
            <a:lumOff val="0"/>
            <a:alpha val="90196"/>
          </a:schemeClr>
        </a:fillRef>
        <a:effectRef idx="1">
          <a:scrgbClr r="0" g="0" b="0"/>
        </a:effectRef>
        <a:fontRef idx="minor">
          <a:schemeClr val="dk1"/>
        </a:fontRef>
      </dsp:style>
      <dsp:txXfrm>
        <a:off x="0" y="1586295"/>
        <a:ext cx="720753" cy="1144081"/>
      </dsp:txXfrm>
    </dsp:sp>
    <dsp:sp modelId="{E2A0856C-8326-4E34-A4EF-1F6E4ABCE5C5}">
      <dsp:nvSpPr>
        <dsp:cNvPr id="7" name="Rectangles 6" hidden="1"/>
        <dsp:cNvSpPr/>
      </dsp:nvSpPr>
      <dsp:spPr bwMode="white">
        <a:xfrm>
          <a:off x="3942272" y="342844"/>
          <a:ext cx="1444135" cy="1097998"/>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Xfrm>
        <a:off x="3942272" y="342844"/>
        <a:ext cx="1444135" cy="1097998"/>
      </dsp:txXfrm>
    </dsp:sp>
    <dsp:sp modelId="{BBDC36C8-08AC-4AFC-AE08-194D4670BB11}">
      <dsp:nvSpPr>
        <dsp:cNvPr id="10" name="Rectangles 9" hidden="1"/>
        <dsp:cNvSpPr/>
      </dsp:nvSpPr>
      <dsp:spPr bwMode="white">
        <a:xfrm>
          <a:off x="3952187" y="1558582"/>
          <a:ext cx="1439233" cy="1182125"/>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Xfrm>
        <a:off x="3952187" y="1558582"/>
        <a:ext cx="1439233" cy="1182125"/>
      </dsp:txXfrm>
    </dsp:sp>
    <dsp:sp modelId="{F541F9D6-35E1-46CC-948C-FBE0C3BC34A6}">
      <dsp:nvSpPr>
        <dsp:cNvPr id="13" name="Rectangles 12" hidden="1"/>
        <dsp:cNvSpPr/>
      </dsp:nvSpPr>
      <dsp:spPr bwMode="white">
        <a:xfrm>
          <a:off x="3952274" y="2841934"/>
          <a:ext cx="1442833" cy="1457350"/>
        </a:xfrm>
        <a:prstGeom prst="rect">
          <a:avLst/>
        </a:prstGeom>
        <a:sp3d prstMaterial="dkEdge">
          <a:bevelT w="8200" h="38100"/>
        </a:sp3d>
      </dsp:spPr>
      <dsp:style>
        <a:lnRef idx="0">
          <a:schemeClr val="lt1"/>
        </a:lnRef>
        <a:fillRef idx="2">
          <a:schemeClr val="accent5">
            <a:alpha val="70000"/>
            <a:hueOff val="0"/>
            <a:satOff val="0"/>
            <a:lumOff val="0"/>
            <a:alpha val="70196"/>
          </a:schemeClr>
        </a:fillRef>
        <a:effectRef idx="1">
          <a:scrgbClr r="0" g="0" b="0"/>
        </a:effectRef>
        <a:fontRef idx="minor">
          <a:schemeClr val="dk1"/>
        </a:fontRef>
      </dsp:style>
      <dsp:txXfrm>
        <a:off x="3952274" y="2841934"/>
        <a:ext cx="1442833" cy="1457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692184" cy="2133599"/>
        <a:chOff x="0" y="0"/>
        <a:chExt cx="10692184" cy="2133599"/>
      </a:xfrm>
    </dsp:grpSpPr>
    <dsp:sp modelId="{B22AE3B8-22F2-4793-889B-F8888C71BFAE}">
      <dsp:nvSpPr>
        <dsp:cNvPr id="5" name="Freeform 4"/>
        <dsp:cNvSpPr/>
      </dsp:nvSpPr>
      <dsp:spPr bwMode="white">
        <a:xfrm>
          <a:off x="3247065" y="1066800"/>
          <a:ext cx="1240853" cy="0"/>
        </a:xfrm>
        <a:custGeom>
          <a:avLst/>
          <a:gdLst/>
          <a:ahLst/>
          <a:cxnLst/>
          <a:pathLst>
            <a:path w="1954">
              <a:moveTo>
                <a:pt x="0" y="0"/>
              </a:moveTo>
              <a:lnTo>
                <a:pt x="1954" y="0"/>
              </a:lnTo>
            </a:path>
          </a:pathLst>
        </a:custGeom>
      </dsp:spPr>
      <dsp:style>
        <a:lnRef idx="2">
          <a:schemeClr val="accent5">
            <a:tint val="90000"/>
          </a:schemeClr>
        </a:lnRef>
        <a:fillRef idx="0">
          <a:schemeClr val="accent5">
            <a:tint val="90000"/>
          </a:schemeClr>
        </a:fillRef>
        <a:effectRef idx="0">
          <a:scrgbClr r="0" g="0" b="0"/>
        </a:effectRef>
        <a:fontRef idx="minor"/>
      </dsp:style>
      <dsp:txXfrm>
        <a:off x="3247065" y="1066800"/>
        <a:ext cx="1240853" cy="0"/>
      </dsp:txXfrm>
    </dsp:sp>
    <dsp:sp modelId="{A22AE392-E5A6-486A-9D20-5199F1D541D4}">
      <dsp:nvSpPr>
        <dsp:cNvPr id="3" name="Rectangles 2"/>
        <dsp:cNvSpPr/>
      </dsp:nvSpPr>
      <dsp:spPr bwMode="white">
        <a:xfrm>
          <a:off x="0" y="528989"/>
          <a:ext cx="3247065" cy="1075622"/>
        </a:xfrm>
        <a:prstGeom prst="rect">
          <a:avLst/>
        </a:prstGeom>
        <a:sp3d prstMaterial="dkEdge">
          <a:bevelT w="8200" h="38100"/>
        </a:sp3d>
      </dsp:spPr>
      <dsp:style>
        <a:lnRef idx="0">
          <a:schemeClr val="lt1"/>
        </a:lnRef>
        <a:fillRef idx="2">
          <a:schemeClr val="accent5">
            <a:alpha val="80000"/>
            <a:hueOff val="0"/>
            <a:satOff val="0"/>
            <a:lumOff val="0"/>
            <a:alpha val="80000"/>
          </a:schemeClr>
        </a:fillRef>
        <a:effectRef idx="1">
          <a:scrgbClr r="0" g="0" b="0"/>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600" b="1" dirty="0"/>
            <a:t>Πεδίο</a:t>
          </a:r>
          <a:endParaRPr lang="el-GR" sz="3600" b="1" dirty="0"/>
        </a:p>
        <a:p>
          <a:pPr lvl="0">
            <a:lnSpc>
              <a:spcPct val="100000"/>
            </a:lnSpc>
            <a:spcBef>
              <a:spcPct val="0"/>
            </a:spcBef>
            <a:spcAft>
              <a:spcPct val="35000"/>
            </a:spcAft>
          </a:pPr>
          <a:r>
            <a:rPr lang="el-GR" sz="2000" b="1" dirty="0"/>
            <a:t>σχετικά με τι</a:t>
          </a:r>
        </a:p>
      </dsp:txBody>
      <dsp:txXfrm>
        <a:off x="0" y="528989"/>
        <a:ext cx="3247065" cy="1075622"/>
      </dsp:txXfrm>
    </dsp:sp>
    <dsp:sp modelId="{DAFA3A45-51AE-4CAC-9F12-BB77F0ABF326}">
      <dsp:nvSpPr>
        <dsp:cNvPr id="6" name="Rectangles 5"/>
        <dsp:cNvSpPr/>
      </dsp:nvSpPr>
      <dsp:spPr bwMode="white">
        <a:xfrm>
          <a:off x="4487918" y="533388"/>
          <a:ext cx="6204266" cy="1066823"/>
        </a:xfrm>
        <a:prstGeom prst="rect">
          <a:avLst/>
        </a:prstGeom>
        <a:sp3d prstMaterial="dkEdge">
          <a:bevelT w="8200" h="38100"/>
        </a:sp3d>
      </dsp:spPr>
      <dsp:style>
        <a:lnRef idx="0">
          <a:schemeClr val="lt1"/>
        </a:lnRef>
        <a:fillRef idx="2">
          <a:schemeClr val="accent5">
            <a:alpha val="70000"/>
          </a:schemeClr>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2400" dirty="0"/>
            <a:t>Σχετικά με ποικίλα </a:t>
          </a:r>
          <a:r>
            <a:rPr lang="el-GR" sz="2400" b="1" i="1" dirty="0"/>
            <a:t>μεταναστευτικά/προσφυγικά θέματα</a:t>
          </a:r>
        </a:p>
      </dsp:txBody>
      <dsp:txXfrm>
        <a:off x="4487918" y="533388"/>
        <a:ext cx="6204266" cy="1066823"/>
      </dsp:txXfrm>
    </dsp:sp>
    <dsp:sp modelId="{66CC9A98-F22F-4597-A71D-84DA4D9C40D2}">
      <dsp:nvSpPr>
        <dsp:cNvPr id="4" name="Rectangles 3" hidden="1"/>
        <dsp:cNvSpPr/>
      </dsp:nvSpPr>
      <dsp:spPr bwMode="white">
        <a:xfrm>
          <a:off x="0" y="528989"/>
          <a:ext cx="649413" cy="1075622"/>
        </a:xfrm>
        <a:prstGeom prst="rect">
          <a:avLst/>
        </a:prstGeom>
        <a:sp3d prstMaterial="dkEdge">
          <a:bevelT w="8200" h="38100"/>
        </a:sp3d>
      </dsp:spPr>
      <dsp:style>
        <a:lnRef idx="0">
          <a:schemeClr val="lt1"/>
        </a:lnRef>
        <a:fillRef idx="2">
          <a:schemeClr val="accent5">
            <a:alpha val="90000"/>
            <a:hueOff val="0"/>
            <a:satOff val="0"/>
            <a:lumOff val="0"/>
            <a:alpha val="90196"/>
          </a:schemeClr>
        </a:fillRef>
        <a:effectRef idx="1">
          <a:scrgbClr r="0" g="0" b="0"/>
        </a:effectRef>
        <a:fontRef idx="minor">
          <a:schemeClr val="dk1"/>
        </a:fontRef>
      </dsp:style>
      <dsp:txXfrm>
        <a:off x="0" y="528989"/>
        <a:ext cx="649413" cy="1075622"/>
      </dsp:txXfrm>
    </dsp:sp>
    <dsp:sp modelId="{F541F9D6-35E1-46CC-948C-FBE0C3BC34A6}">
      <dsp:nvSpPr>
        <dsp:cNvPr id="7" name="Rectangles 6" hidden="1"/>
        <dsp:cNvSpPr/>
      </dsp:nvSpPr>
      <dsp:spPr bwMode="white">
        <a:xfrm>
          <a:off x="4487918" y="533388"/>
          <a:ext cx="1240853" cy="1066823"/>
        </a:xfrm>
        <a:prstGeom prst="rect">
          <a:avLst/>
        </a:prstGeom>
        <a:sp3d prstMaterial="dkEdge">
          <a:bevelT w="8200" h="38100"/>
        </a:sp3d>
      </dsp:spPr>
      <dsp:style>
        <a:lnRef idx="0">
          <a:schemeClr val="lt1"/>
        </a:lnRef>
        <a:fillRef idx="2">
          <a:schemeClr val="accent5">
            <a:alpha val="70000"/>
          </a:schemeClr>
        </a:fillRef>
        <a:effectRef idx="1">
          <a:scrgbClr r="0" g="0" b="0"/>
        </a:effectRef>
        <a:fontRef idx="minor">
          <a:schemeClr val="dk1"/>
        </a:fontRef>
      </dsp:style>
      <dsp:txXfrm>
        <a:off x="4487918" y="533388"/>
        <a:ext cx="1240853" cy="1066823"/>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16251" cy="5779911"/>
        <a:chOff x="0" y="0"/>
        <a:chExt cx="8316251" cy="5779911"/>
      </a:xfrm>
    </dsp:grpSpPr>
    <dsp:sp modelId="{1D462AE0-D40D-4CD2-B968-B0428BE63AF9}">
      <dsp:nvSpPr>
        <dsp:cNvPr id="4" name="Round Same Side Corner Rectangle 3"/>
        <dsp:cNvSpPr/>
      </dsp:nvSpPr>
      <dsp:spPr bwMode="white">
        <a:xfrm rot="5400000">
          <a:off x="4909256" y="-1728957"/>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‘άλλοι/ες’ ως πρόβλημα</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παράνομοι/ες/νόμιμοι/ες ‘άλλοι/ες’</a:t>
          </a:r>
          <a:endParaRPr lang="en-GB" i="1" dirty="0">
            <a:solidFill>
              <a:schemeClr val="dk1"/>
            </a:solidFill>
          </a:endParaRPr>
        </a:p>
      </dsp:txBody>
      <dsp:txXfrm rot="5400000">
        <a:off x="4909256" y="-1728957"/>
        <a:ext cx="1491590" cy="5322401"/>
      </dsp:txXfrm>
    </dsp:sp>
    <dsp:sp modelId="{CB938346-B204-4B49-B6E7-EA5B4D5C07EF}">
      <dsp:nvSpPr>
        <dsp:cNvPr id="3" name="Rounded Rectangle 2"/>
        <dsp:cNvSpPr/>
      </dsp:nvSpPr>
      <dsp:spPr bwMode="white">
        <a:xfrm>
          <a:off x="7611" y="11429"/>
          <a:ext cx="2993850" cy="1864487"/>
        </a:xfrm>
        <a:prstGeom prst="roundRect">
          <a:avLst/>
        </a:prstGeom>
      </dsp:spPr>
      <dsp:style>
        <a:lnRef idx="0">
          <a:schemeClr val="lt1"/>
        </a:lnRef>
        <a:fillRef idx="3">
          <a:schemeClr val="accent5">
            <a:shade val="80000"/>
            <a:hueOff val="0"/>
            <a:satOff val="0"/>
            <a:lumOff val="0"/>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Ο/η ‘άλλος/η’ ως πρόβλημα</a:t>
          </a:r>
          <a:endParaRPr lang="en-GB" sz="3200" dirty="0"/>
        </a:p>
      </dsp:txBody>
      <dsp:txXfrm>
        <a:off x="7611" y="11429"/>
        <a:ext cx="2993850" cy="1864487"/>
      </dsp:txXfrm>
    </dsp:sp>
    <dsp:sp modelId="{B31A87F5-37CE-488D-9D56-CE1B6E667237}">
      <dsp:nvSpPr>
        <dsp:cNvPr id="6" name="Round Same Side Corner Rectangle 5"/>
        <dsp:cNvSpPr/>
      </dsp:nvSpPr>
      <dsp:spPr bwMode="white">
        <a:xfrm rot="5400000">
          <a:off x="4909256" y="2157157"/>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‘άλλοι/ες’ ως θύματα</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‘άλλοι/ες’ ως αποδέκτες/τριες βοήθειας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αδρανείς ‘άλλοι/ες’</a:t>
          </a:r>
          <a:endParaRPr lang="en-GB" i="1" dirty="0">
            <a:solidFill>
              <a:schemeClr val="dk1"/>
            </a:solidFill>
          </a:endParaRPr>
        </a:p>
      </dsp:txBody>
      <dsp:txXfrm rot="5400000">
        <a:off x="4909256" y="2157157"/>
        <a:ext cx="1491590" cy="5322401"/>
      </dsp:txXfrm>
    </dsp:sp>
    <dsp:sp modelId="{C1777613-6829-439C-B99E-EA9D13D1BF5A}">
      <dsp:nvSpPr>
        <dsp:cNvPr id="5" name="Rounded Rectangle 4"/>
        <dsp:cNvSpPr/>
      </dsp:nvSpPr>
      <dsp:spPr bwMode="white">
        <a:xfrm>
          <a:off x="0" y="3915424"/>
          <a:ext cx="2993850" cy="1864487"/>
        </a:xfrm>
        <a:prstGeom prst="roundRect">
          <a:avLst/>
        </a:prstGeom>
      </dsp:spPr>
      <dsp:style>
        <a:lnRef idx="0">
          <a:schemeClr val="lt1"/>
        </a:lnRef>
        <a:fillRef idx="3">
          <a:schemeClr val="accent5">
            <a:shade val="80000"/>
            <a:hueOff val="150000"/>
            <a:satOff val="2941"/>
            <a:lumOff val="11373"/>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Ο/η παθητικός/η ‘άλλος/η’ </a:t>
          </a:r>
          <a:endParaRPr lang="en-GB" sz="3200" dirty="0"/>
        </a:p>
      </dsp:txBody>
      <dsp:txXfrm>
        <a:off x="0" y="3915424"/>
        <a:ext cx="2993850" cy="1864487"/>
      </dsp:txXfrm>
    </dsp:sp>
    <dsp:sp modelId="{164E6AA8-62C4-4162-A251-886AE5FFBE1A}">
      <dsp:nvSpPr>
        <dsp:cNvPr id="8" name="Round Same Side Corner Rectangle 7"/>
        <dsp:cNvSpPr/>
      </dsp:nvSpPr>
      <dsp:spPr bwMode="white">
        <a:xfrm rot="5400000">
          <a:off x="4909256" y="232976"/>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προσωρινοί/ες ‘άλλοι/ες’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ανώνυμοι ‘άλλοι’</a:t>
          </a:r>
          <a:endParaRPr lang="en-GB" i="1" dirty="0">
            <a:solidFill>
              <a:schemeClr val="dk1"/>
            </a:solidFill>
          </a:endParaRPr>
        </a:p>
      </dsp:txBody>
      <dsp:txXfrm rot="5400000">
        <a:off x="4909256" y="232976"/>
        <a:ext cx="1491590" cy="5322401"/>
      </dsp:txXfrm>
    </dsp:sp>
    <dsp:sp modelId="{1F063D4E-1F3F-485D-9586-6F22597F8060}">
      <dsp:nvSpPr>
        <dsp:cNvPr id="7" name="Rounded Rectangle 6"/>
        <dsp:cNvSpPr/>
      </dsp:nvSpPr>
      <dsp:spPr bwMode="white">
        <a:xfrm>
          <a:off x="0" y="1961944"/>
          <a:ext cx="2993850" cy="1864487"/>
        </a:xfrm>
        <a:prstGeom prst="roundRect">
          <a:avLst/>
        </a:prstGeom>
      </dsp:spPr>
      <dsp:style>
        <a:lnRef idx="0">
          <a:schemeClr val="lt1"/>
        </a:lnRef>
        <a:fillRef idx="3">
          <a:schemeClr val="accent5">
            <a:shade val="80000"/>
            <a:hueOff val="300000"/>
            <a:satOff val="5882"/>
            <a:lumOff val="22745"/>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 /η απομακρυσμένος/η ‘άλλος/η’</a:t>
          </a:r>
          <a:endParaRPr lang="en-GB" sz="3200" dirty="0"/>
        </a:p>
      </dsp:txBody>
      <dsp:txXfrm>
        <a:off x="0" y="1961944"/>
        <a:ext cx="2993850" cy="1864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13236" cy="5779911"/>
        <a:chOff x="0" y="0"/>
        <a:chExt cx="8413236" cy="5779911"/>
      </a:xfrm>
    </dsp:grpSpPr>
    <dsp:sp modelId="{E1DCB664-8702-4D39-928F-673C547FC11B}">
      <dsp:nvSpPr>
        <dsp:cNvPr id="4" name="Round Same Side Corner Rectangle 3"/>
        <dsp:cNvSpPr/>
      </dsp:nvSpPr>
      <dsp:spPr bwMode="white">
        <a:xfrm rot="5400000">
          <a:off x="4593213" y="-1282501"/>
          <a:ext cx="2255575" cy="5384471"/>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el-GR" i="1" dirty="0">
              <a:solidFill>
                <a:schemeClr val="dk1"/>
              </a:solidFill>
            </a:rPr>
            <a:t>Ανάδειξη της θετικής στάσης των μ-π απέναντι σε αφομοιωτικές πρακτικές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Αναφορές σε πρακτικές εκμάθησης ελληνικών </a:t>
          </a:r>
          <a:endParaRPr lang="en-GB" i="1" dirty="0">
            <a:solidFill>
              <a:schemeClr val="dk1"/>
            </a:solidFill>
          </a:endParaRPr>
        </a:p>
      </dsp:txBody>
      <dsp:txXfrm rot="5400000">
        <a:off x="4593213" y="-1282501"/>
        <a:ext cx="2255575" cy="5384471"/>
      </dsp:txXfrm>
    </dsp:sp>
    <dsp:sp modelId="{0736FFE5-E74A-45E3-8013-4F07F8E9EBEF}">
      <dsp:nvSpPr>
        <dsp:cNvPr id="3" name="Rounded Rectangle 2"/>
        <dsp:cNvSpPr/>
      </dsp:nvSpPr>
      <dsp:spPr bwMode="white">
        <a:xfrm>
          <a:off x="0" y="0"/>
          <a:ext cx="3028765" cy="2819469"/>
        </a:xfrm>
        <a:prstGeom prst="roundRect">
          <a:avLst/>
        </a:prstGeom>
      </dsp:spPr>
      <dsp:style>
        <a:lnRef idx="2">
          <a:schemeClr val="lt1"/>
        </a:lnRef>
        <a:fillRef idx="1">
          <a:schemeClr val="accent5">
            <a:shade val="80000"/>
            <a:hueOff val="0"/>
            <a:satOff val="0"/>
            <a:lumOff val="0"/>
            <a:alpha val="100000"/>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ισχυρή αφομοίωση</a:t>
          </a:r>
          <a:endParaRPr lang="en-GB" sz="3200" dirty="0"/>
        </a:p>
      </dsp:txBody>
      <dsp:txXfrm>
        <a:off x="0" y="0"/>
        <a:ext cx="3028765" cy="2819469"/>
      </dsp:txXfrm>
    </dsp:sp>
    <dsp:sp modelId="{0D0D05EB-260F-42A8-99EB-0085075B849A}">
      <dsp:nvSpPr>
        <dsp:cNvPr id="6" name="Round Same Side Corner Rectangle 5"/>
        <dsp:cNvSpPr/>
      </dsp:nvSpPr>
      <dsp:spPr bwMode="white">
        <a:xfrm rot="5400000">
          <a:off x="4593213" y="1677941"/>
          <a:ext cx="2255575" cy="5384471"/>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vert="horz" wrap="square"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el-GR" i="1" dirty="0">
              <a:solidFill>
                <a:schemeClr val="dk1"/>
              </a:solidFill>
            </a:rPr>
            <a:t>Αναφορές σε μετριασμένους τρόπους αντίκρουσης του ρατσισμού  </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Αναφορές στη (γενικευτική) χρήση των όρων ‘ένταξη/ενσωμάτωση’ ή/και σε πρακτικές ‘ένταξης/ενσωμάτωσης</a:t>
          </a:r>
          <a:endParaRPr lang="en-GB" i="1" dirty="0">
            <a:solidFill>
              <a:schemeClr val="dk1"/>
            </a:solidFill>
          </a:endParaRPr>
        </a:p>
      </dsp:txBody>
      <dsp:txXfrm rot="5400000">
        <a:off x="4593213" y="1677941"/>
        <a:ext cx="2255575" cy="5384471"/>
      </dsp:txXfrm>
    </dsp:sp>
    <dsp:sp modelId="{6B60910A-62F3-4B74-BCAD-D3EE7AD8CE7B}">
      <dsp:nvSpPr>
        <dsp:cNvPr id="5" name="Rounded Rectangle 4"/>
        <dsp:cNvSpPr/>
      </dsp:nvSpPr>
      <dsp:spPr bwMode="white">
        <a:xfrm>
          <a:off x="0" y="2960442"/>
          <a:ext cx="3028765" cy="2819469"/>
        </a:xfrm>
        <a:prstGeom prst="roundRect">
          <a:avLst/>
        </a:prstGeom>
      </dsp:spPr>
      <dsp:style>
        <a:lnRef idx="2">
          <a:schemeClr val="lt1"/>
        </a:lnRef>
        <a:fillRef idx="1">
          <a:schemeClr val="accent5">
            <a:shade val="80000"/>
            <a:hueOff val="300000"/>
            <a:satOff val="5882"/>
            <a:lumOff val="22745"/>
            <a:alpha val="100000"/>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ασθενής αφομοίωση</a:t>
          </a:r>
          <a:endParaRPr lang="en-GB" sz="3200" dirty="0"/>
        </a:p>
      </dsp:txBody>
      <dsp:txXfrm>
        <a:off x="0" y="2960442"/>
        <a:ext cx="3028765" cy="28194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1">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2">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5" tIns="46587" rIns="93175" bIns="46587"/>
          <a:lstStyle/>
          <a:p/>
        </p:txBody>
      </p:sp>
      <p:sp>
        <p:nvSpPr>
          <p:cNvPr id="117" name="Shape 117"/>
          <p:cNvSpPr>
            <a:spLocks noGrp="1"/>
          </p:cNvSpPr>
          <p:nvPr>
            <p:ph type="body" sz="quarter" idx="1"/>
          </p:nvPr>
        </p:nvSpPr>
        <p:spPr>
          <a:xfrm>
            <a:off x="934721" y="4415791"/>
            <a:ext cx="5140960" cy="4183380"/>
          </a:xfrm>
          <a:prstGeom prst="rect">
            <a:avLst/>
          </a:prstGeom>
        </p:spPr>
        <p:txBody>
          <a:bodyPr lIns="93175" tIns="46587" rIns="93175" bIns="46587"/>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Η ευρεία μετακίνηση προσφυγικών και μεταναστευτικών πληθυσμών προς τον ευρωπαϊκό χώρο, ιδιαίτερα από το 2015 και εξής, είχε ως αποτέλεσμα τη διαμόρφωση και την ανάδυση ποικίλων αντιλήψεων και στάσεων προς αυτούς, από ρατσιστικές και </a:t>
            </a:r>
            <a:r>
              <a:rPr lang="el-GR" sz="1800" dirty="0" err="1">
                <a:effectLst/>
                <a:latin typeface="Times New Roman" panose="02020603050405020304" pitchFamily="18" charset="0"/>
                <a:ea typeface="Calibri" panose="020F0502020204030204" pitchFamily="34" charset="0"/>
              </a:rPr>
              <a:t>ξενοφοβικές</a:t>
            </a:r>
            <a:r>
              <a:rPr lang="el-GR" sz="1800" dirty="0">
                <a:effectLst/>
                <a:latin typeface="Times New Roman" panose="02020603050405020304" pitchFamily="18" charset="0"/>
                <a:ea typeface="Calibri" panose="020F0502020204030204" pitchFamily="34" charset="0"/>
              </a:rPr>
              <a:t> έως ανθρωπιστικές και αλληλέγγυες. </a:t>
            </a:r>
            <a:endParaRPr lang="en-US" sz="1800" dirty="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τα αντιρατσιστικά αυτά κείμενα συχνά φαίνεται να αναπαράγουν ρατσιστικές πρακτικές και ιδεολογίες.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Συχνά βέβαια παρατηρούμε ότι οι ρατσιστικές αντιλήψεις δεν καλλιεργούνται μόνο μέσα από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λόγο μίσους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hate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speech</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βλ.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Assimakopoulos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2017), ο οποίος στιγματίζει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στοχοποιεί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απροκάλυπτα τους μεταναστευτικούς και προσφυγικούς πληθυσμούς. Καλλιεργούνται επίσης, μέσα από τον (φαινομενικά) αντιρατσιστικό λόγο, ο οποίος ενώ, έχει στόχο να καταγγείλει ρατσιστικές πρακτικές, καταλήγει να απηχεί ανισότητες, να τις συγκαλύπτει και να τις αναπαράγει.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17575" y="744538"/>
            <a:ext cx="4962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Ο ρατσιστικός λόγος προωθεί και εκφράζει «τις κοινωνικές πρακτικές διακρίσεων [...] και τις σχέσεις κατάχρησης εξουσίας από κυρίαρχες ομάδες, οργανισμούς και θεσμούς»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2008: 103).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Αυτές οι πρακτικές διακρίσεων και οι σχέσεις κατάχρησης εξουσίας πηγάζουν από κοινωνικά διαδεδομένες και αρνητικά φορτισμένες αναπαραστάσεις του/της «άλλου/ης», ενώ ταυτόχρονα </a:t>
            </a:r>
            <a:r>
              <a:rPr lang="el-GR" sz="1800" dirty="0" err="1">
                <a:effectLst/>
                <a:latin typeface="Times New Roman" panose="02020603050405020304" pitchFamily="18" charset="0"/>
                <a:ea typeface="Calibri" panose="020F0502020204030204" pitchFamily="34" charset="0"/>
              </a:rPr>
              <a:t>φυσικοποιούν</a:t>
            </a:r>
            <a:r>
              <a:rPr lang="el-GR" sz="1800" dirty="0">
                <a:effectLst/>
                <a:latin typeface="Times New Roman" panose="02020603050405020304" pitchFamily="18" charset="0"/>
                <a:ea typeface="Calibri" panose="020F0502020204030204" pitchFamily="34" charset="0"/>
              </a:rPr>
              <a:t> την προνομιακή θέση του </a:t>
            </a:r>
            <a:r>
              <a:rPr lang="el-GR" sz="1800" dirty="0" err="1">
                <a:effectLst/>
                <a:latin typeface="Times New Roman" panose="02020603050405020304" pitchFamily="18" charset="0"/>
                <a:ea typeface="Calibri" panose="020F0502020204030204" pitchFamily="34" charset="0"/>
              </a:rPr>
              <a:t>πλειονοτικού</a:t>
            </a:r>
            <a:r>
              <a:rPr lang="el-GR" sz="1800" dirty="0">
                <a:effectLst/>
                <a:latin typeface="Times New Roman" panose="02020603050405020304" pitchFamily="18" charset="0"/>
                <a:ea typeface="Calibri" panose="020F0502020204030204" pitchFamily="34" charset="0"/>
              </a:rPr>
              <a:t> «εμείς»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2005: 3, 7, βλ. επίσης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1991, 1992, </a:t>
            </a:r>
            <a:r>
              <a:rPr lang="el-GR" sz="1800" dirty="0" err="1">
                <a:effectLst/>
                <a:latin typeface="Times New Roman" panose="02020603050405020304" pitchFamily="18" charset="0"/>
                <a:ea typeface="Calibri" panose="020F0502020204030204" pitchFamily="34" charset="0"/>
              </a:rPr>
              <a:t>Φραγκουδάκη</a:t>
            </a:r>
            <a:r>
              <a:rPr lang="el-GR" sz="1800" dirty="0">
                <a:effectLst/>
                <a:latin typeface="Times New Roman" panose="02020603050405020304" pitchFamily="18" charset="0"/>
                <a:ea typeface="Calibri" panose="020F0502020204030204" pitchFamily="34" charset="0"/>
              </a:rPr>
              <a:t> 2013: 87-88).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 ρατσιστικός λόγος συνιστά το πιο αποτελεσματικό εργαλείο για την επίτευξη της εθνικής ομοιογένειας.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Για την ανάδειξη της </a:t>
            </a:r>
            <a:r>
              <a:rPr lang="el-GR" sz="1800" dirty="0" err="1">
                <a:effectLst/>
                <a:latin typeface="Times New Roman" panose="02020603050405020304" pitchFamily="18" charset="0"/>
                <a:ea typeface="Calibri" panose="020F0502020204030204" pitchFamily="34" charset="0"/>
              </a:rPr>
              <a:t>μονοπολιτισμικότητας</a:t>
            </a:r>
            <a:r>
              <a:rPr lang="el-GR" sz="1800" dirty="0">
                <a:effectLst/>
                <a:latin typeface="Times New Roman" panose="02020603050405020304" pitchFamily="18" charset="0"/>
                <a:ea typeface="Calibri" panose="020F0502020204030204" pitchFamily="34" charset="0"/>
              </a:rPr>
              <a:t> και της </a:t>
            </a:r>
            <a:r>
              <a:rPr lang="el-GR" sz="1800" dirty="0" err="1">
                <a:effectLst/>
                <a:latin typeface="Times New Roman" panose="02020603050405020304" pitchFamily="18" charset="0"/>
                <a:ea typeface="Calibri" panose="020F0502020204030204" pitchFamily="34" charset="0"/>
              </a:rPr>
              <a:t>μονογλωσσίας</a:t>
            </a:r>
            <a:r>
              <a:rPr lang="el-GR" sz="1800" dirty="0">
                <a:effectLst/>
                <a:latin typeface="Times New Roman" panose="02020603050405020304" pitchFamily="18" charset="0"/>
                <a:ea typeface="Calibri" panose="020F0502020204030204" pitchFamily="34" charset="0"/>
              </a:rPr>
              <a:t> που αποτελούν κυρίαρχες αξίες στα δυτικά έθνη-κράτη.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Η σύσταση των σύγχρονων κρατών βασίστηκε στην παραδοχή </a:t>
            </a:r>
            <a:r>
              <a:rPr lang="el-GR" sz="1800" b="1" dirty="0">
                <a:effectLst/>
                <a:latin typeface="Times New Roman" panose="02020603050405020304" pitchFamily="18" charset="0"/>
                <a:ea typeface="Calibri" panose="020F0502020204030204" pitchFamily="34" charset="0"/>
              </a:rPr>
              <a:t>«ένα έθνος-μία γλώσσα» </a:t>
            </a:r>
            <a:r>
              <a:rPr lang="el-GR" sz="1800" dirty="0">
                <a:effectLst/>
                <a:latin typeface="Times New Roman" panose="02020603050405020304" pitchFamily="18" charset="0"/>
                <a:ea typeface="Calibri" panose="020F0502020204030204" pitchFamily="34" charset="0"/>
              </a:rPr>
              <a:t>(</a:t>
            </a:r>
            <a:r>
              <a:rPr lang="el-GR" sz="1800" dirty="0" err="1">
                <a:effectLst/>
                <a:latin typeface="Times New Roman" panose="02020603050405020304" pitchFamily="18" charset="0"/>
                <a:ea typeface="Calibri" panose="020F0502020204030204" pitchFamily="34" charset="0"/>
              </a:rPr>
              <a:t>Irvine</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Gal</a:t>
            </a:r>
            <a:r>
              <a:rPr lang="el-GR" sz="1800" dirty="0">
                <a:effectLst/>
                <a:latin typeface="Times New Roman" panose="02020603050405020304" pitchFamily="18" charset="0"/>
                <a:ea typeface="Calibri" panose="020F0502020204030204" pitchFamily="34" charset="0"/>
              </a:rPr>
              <a:t> 2000: 63), με αποτέλεσμα οι όποιες πολιτισμικές, κοινωνικές, φυλετικές και γλωσσικές διαφορές και μείξεις να αποφεύγονται.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Ο ρατσιστικός λόγος προωθεί και εκφράζει «τις κοινωνικές πρακτικές διακρίσεων [...] και τις σχέσεις κατάχρησης εξουσίας από κυρίαρχες ομάδες, οργανισμούς και θεσμούς»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2008: 103).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Αυτές οι πρακτικές διακρίσεων και οι σχέσεις κατάχρησης εξουσίας πηγάζουν από κοινωνικά διαδεδομένες και αρνητικά φορτισμένες αναπαραστάσεις του/της «άλλου/ης», ενώ ταυτόχρονα </a:t>
            </a:r>
            <a:r>
              <a:rPr lang="el-GR" sz="1800" dirty="0" err="1">
                <a:effectLst/>
                <a:latin typeface="Times New Roman" panose="02020603050405020304" pitchFamily="18" charset="0"/>
                <a:ea typeface="Calibri" panose="020F0502020204030204" pitchFamily="34" charset="0"/>
              </a:rPr>
              <a:t>φυσικοποιούν</a:t>
            </a:r>
            <a:r>
              <a:rPr lang="el-GR" sz="1800" dirty="0">
                <a:effectLst/>
                <a:latin typeface="Times New Roman" panose="02020603050405020304" pitchFamily="18" charset="0"/>
                <a:ea typeface="Calibri" panose="020F0502020204030204" pitchFamily="34" charset="0"/>
              </a:rPr>
              <a:t> την προνομιακή θέση του </a:t>
            </a:r>
            <a:r>
              <a:rPr lang="el-GR" sz="1800" dirty="0" err="1">
                <a:effectLst/>
                <a:latin typeface="Times New Roman" panose="02020603050405020304" pitchFamily="18" charset="0"/>
                <a:ea typeface="Calibri" panose="020F0502020204030204" pitchFamily="34" charset="0"/>
              </a:rPr>
              <a:t>πλειονοτικού</a:t>
            </a:r>
            <a:r>
              <a:rPr lang="el-GR" sz="1800" dirty="0">
                <a:effectLst/>
                <a:latin typeface="Times New Roman" panose="02020603050405020304" pitchFamily="18" charset="0"/>
                <a:ea typeface="Calibri" panose="020F0502020204030204" pitchFamily="34" charset="0"/>
              </a:rPr>
              <a:t> «εμείς»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2005: 3, 7, βλ. επίσης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1991, 1992, </a:t>
            </a:r>
            <a:r>
              <a:rPr lang="el-GR" sz="1800" dirty="0" err="1">
                <a:effectLst/>
                <a:latin typeface="Times New Roman" panose="02020603050405020304" pitchFamily="18" charset="0"/>
                <a:ea typeface="Calibri" panose="020F0502020204030204" pitchFamily="34" charset="0"/>
              </a:rPr>
              <a:t>Φραγκουδάκη</a:t>
            </a:r>
            <a:r>
              <a:rPr lang="el-GR" sz="1800" dirty="0">
                <a:effectLst/>
                <a:latin typeface="Times New Roman" panose="02020603050405020304" pitchFamily="18" charset="0"/>
                <a:ea typeface="Calibri" panose="020F0502020204030204" pitchFamily="34" charset="0"/>
              </a:rPr>
              <a:t> 2013: 87-88).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 ρατσιστικός λόγος συνιστά το πιο αποτελεσματικό εργαλείο για την επίτευξη της εθνικής ομοιογένειας.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Για την ανάδειξη της </a:t>
            </a:r>
            <a:r>
              <a:rPr lang="el-GR" sz="1800" dirty="0" err="1">
                <a:effectLst/>
                <a:latin typeface="Times New Roman" panose="02020603050405020304" pitchFamily="18" charset="0"/>
                <a:ea typeface="Calibri" panose="020F0502020204030204" pitchFamily="34" charset="0"/>
              </a:rPr>
              <a:t>μονοπολιτισμικότητας</a:t>
            </a:r>
            <a:r>
              <a:rPr lang="el-GR" sz="1800" dirty="0">
                <a:effectLst/>
                <a:latin typeface="Times New Roman" panose="02020603050405020304" pitchFamily="18" charset="0"/>
                <a:ea typeface="Calibri" panose="020F0502020204030204" pitchFamily="34" charset="0"/>
              </a:rPr>
              <a:t> και της </a:t>
            </a:r>
            <a:r>
              <a:rPr lang="el-GR" sz="1800" dirty="0" err="1">
                <a:effectLst/>
                <a:latin typeface="Times New Roman" panose="02020603050405020304" pitchFamily="18" charset="0"/>
                <a:ea typeface="Calibri" panose="020F0502020204030204" pitchFamily="34" charset="0"/>
              </a:rPr>
              <a:t>μονογλωσσίας</a:t>
            </a:r>
            <a:r>
              <a:rPr lang="el-GR" sz="1800" dirty="0">
                <a:effectLst/>
                <a:latin typeface="Times New Roman" panose="02020603050405020304" pitchFamily="18" charset="0"/>
                <a:ea typeface="Calibri" panose="020F0502020204030204" pitchFamily="34" charset="0"/>
              </a:rPr>
              <a:t> που αποτελούν κυρίαρχες αξίες στα δυτικά έθνη-κράτη.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Η σύσταση των σύγχρονων κρατών βασίστηκε στην παραδοχή </a:t>
            </a:r>
            <a:r>
              <a:rPr lang="el-GR" sz="1800" b="1" dirty="0">
                <a:effectLst/>
                <a:latin typeface="Times New Roman" panose="02020603050405020304" pitchFamily="18" charset="0"/>
                <a:ea typeface="Calibri" panose="020F0502020204030204" pitchFamily="34" charset="0"/>
              </a:rPr>
              <a:t>«ένα έθνος-μία γλώσσα» </a:t>
            </a:r>
            <a:r>
              <a:rPr lang="el-GR" sz="1800" dirty="0">
                <a:effectLst/>
                <a:latin typeface="Times New Roman" panose="02020603050405020304" pitchFamily="18" charset="0"/>
                <a:ea typeface="Calibri" panose="020F0502020204030204" pitchFamily="34" charset="0"/>
              </a:rPr>
              <a:t>(</a:t>
            </a:r>
            <a:r>
              <a:rPr lang="el-GR" sz="1800" dirty="0" err="1">
                <a:effectLst/>
                <a:latin typeface="Times New Roman" panose="02020603050405020304" pitchFamily="18" charset="0"/>
                <a:ea typeface="Calibri" panose="020F0502020204030204" pitchFamily="34" charset="0"/>
              </a:rPr>
              <a:t>Irvine</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Gal</a:t>
            </a:r>
            <a:r>
              <a:rPr lang="el-GR" sz="1800" dirty="0">
                <a:effectLst/>
                <a:latin typeface="Times New Roman" panose="02020603050405020304" pitchFamily="18" charset="0"/>
                <a:ea typeface="Calibri" panose="020F0502020204030204" pitchFamily="34" charset="0"/>
              </a:rPr>
              <a:t> 2000: 63), με αποτέλεσμα οι όποιες πολιτισμικές, κοινωνικές, φυλετικές και γλωσσικές διαφορές και μείξεις να αποφεύγονται.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οι δύο αυτοί λόγοι βρίσκονται σε μια </a:t>
            </a:r>
            <a:r>
              <a:rPr lang="el-GR" sz="1800" i="1" dirty="0">
                <a:effectLst/>
                <a:latin typeface="Times New Roman" panose="02020603050405020304" pitchFamily="18" charset="0"/>
                <a:ea typeface="Calibri" panose="020F0502020204030204" pitchFamily="34" charset="0"/>
              </a:rPr>
              <a:t>ιδεολογική αντιπαράθεση </a:t>
            </a:r>
            <a:r>
              <a:rPr lang="el-GR" sz="1800" dirty="0">
                <a:effectLst/>
                <a:latin typeface="Times New Roman" panose="02020603050405020304" pitchFamily="18" charset="0"/>
                <a:ea typeface="Calibri" panose="020F0502020204030204" pitchFamily="34" charset="0"/>
              </a:rPr>
              <a:t>(βλ. </a:t>
            </a:r>
            <a:r>
              <a:rPr lang="el-GR" sz="1800" dirty="0" err="1">
                <a:effectLst/>
                <a:latin typeface="Times New Roman" panose="02020603050405020304" pitchFamily="18" charset="0"/>
                <a:ea typeface="Calibri" panose="020F0502020204030204" pitchFamily="34" charset="0"/>
              </a:rPr>
              <a:t>ideological</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debate</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Βlommaert</a:t>
            </a:r>
            <a:r>
              <a:rPr lang="el-GR" sz="1800" dirty="0">
                <a:effectLst/>
                <a:latin typeface="Times New Roman" panose="02020603050405020304" pitchFamily="18" charset="0"/>
                <a:ea typeface="Calibri" panose="020F0502020204030204" pitchFamily="34" charset="0"/>
              </a:rPr>
              <a:t> 1999: 9),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Πρόκειται για δύο διαφορετικούς, αντιθετικούς λόγους που ο καθένας επιχειρεί να αναπαραστήσει πτυχές του κόσμου συνδέοντάς τες με διαφορετικά γλωσσικά και κοινωνικά νοήματα.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η αντιπαράθεση αυτή συχνά δεν εμποδίζει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κειμενική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συνύπαρξη των λόγων αυτών.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rPr>
              <a:t>Η θεσμοθετημένη απαγόρευση των καταφανών ρατσιστικών συμπεριφορών και </a:t>
            </a:r>
            <a:r>
              <a:rPr lang="el-GR" sz="1800" dirty="0" err="1">
                <a:effectLst/>
                <a:latin typeface="Times New Roman" panose="02020603050405020304" pitchFamily="18" charset="0"/>
                <a:ea typeface="Calibri" panose="020F0502020204030204" pitchFamily="34" charset="0"/>
              </a:rPr>
              <a:t>ξενοφοβικών</a:t>
            </a:r>
            <a:r>
              <a:rPr lang="el-GR" sz="1800" dirty="0">
                <a:effectLst/>
                <a:latin typeface="Times New Roman" panose="02020603050405020304" pitchFamily="18" charset="0"/>
                <a:ea typeface="Calibri" panose="020F0502020204030204" pitchFamily="34" charset="0"/>
              </a:rPr>
              <a:t> πρακτικών (</a:t>
            </a:r>
            <a:r>
              <a:rPr lang="el-GR" sz="1800" dirty="0" err="1">
                <a:effectLst/>
                <a:latin typeface="Times New Roman" panose="02020603050405020304" pitchFamily="18" charset="0"/>
                <a:ea typeface="Calibri" panose="020F0502020204030204" pitchFamily="34" charset="0"/>
              </a:rPr>
              <a:t>Anthias</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Lloyd</a:t>
            </a:r>
            <a:r>
              <a:rPr lang="el-GR" sz="1800" dirty="0">
                <a:effectLst/>
                <a:latin typeface="Times New Roman" panose="02020603050405020304" pitchFamily="18" charset="0"/>
                <a:ea typeface="Calibri" panose="020F0502020204030204" pitchFamily="34" charset="0"/>
              </a:rPr>
              <a:t> 2002: 16) οδηγεί συχνά στην αντιρατσιστική πλαισίωση ρατσιστικών θέσεων και, ως εκ τούτου, στην </a:t>
            </a:r>
            <a:r>
              <a:rPr lang="el-GR" sz="1800" dirty="0" err="1">
                <a:effectLst/>
                <a:latin typeface="Times New Roman" panose="02020603050405020304" pitchFamily="18" charset="0"/>
                <a:ea typeface="Calibri" panose="020F0502020204030204" pitchFamily="34" charset="0"/>
              </a:rPr>
              <a:t>υπόρρητη</a:t>
            </a:r>
            <a:r>
              <a:rPr lang="el-GR" sz="1800" dirty="0">
                <a:effectLst/>
                <a:latin typeface="Times New Roman" panose="02020603050405020304" pitchFamily="18" charset="0"/>
                <a:ea typeface="Calibri" panose="020F0502020204030204" pitchFamily="34" charset="0"/>
              </a:rPr>
              <a:t> και συγκαλυμμένη αναπαραγωγή και προώθηση ρατσιστικών προκαταλήψεων. </a:t>
            </a:r>
            <a:endParaRPr lang="el-GR" sz="1800" dirty="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Οδηγεί, δηλαδή, σε αμφισημίες, οι οποίες,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(2011, 2013, 2016), συνιστούν ένα νέο είδος ρατσισμού,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ρευστό ρατσισμό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liquid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racism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 οποίος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πρέπει να ιδωθεί ως ένα μετριασμένο ή αμφισβητούμενο κατάλοιπο ρατσισμού, αλλά μάλλον ως μια αμφίσημη μορφή, η οποία ενθαρρύνεται σήμερα και αποδυναμώνει τις ποικίλες άμυνες ενάντια στις ρατσιστικές αξιώσεις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625600" y="1596249"/>
            <a:ext cx="9753600" cy="3395698"/>
          </a:xfrm>
        </p:spPr>
        <p:txBody>
          <a:bodyPr anchor="b"/>
          <a:lstStyle>
            <a:lvl1pPr algn="ctr">
              <a:defRPr sz="64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625600" y="5122898"/>
            <a:ext cx="9753600" cy="2354862"/>
          </a:xfrm>
        </p:spPr>
        <p:txBody>
          <a:bodyPr/>
          <a:lstStyle>
            <a:lvl1pPr marL="0" indent="0" algn="ctr">
              <a:buNone/>
              <a:defRPr sz="2560"/>
            </a:lvl1pPr>
            <a:lvl2pPr marL="487680" indent="0" algn="ctr">
              <a:buNone/>
              <a:defRPr sz="2135"/>
            </a:lvl2pPr>
            <a:lvl3pPr marL="975360" indent="0" algn="ctr">
              <a:buNone/>
              <a:defRPr sz="1920"/>
            </a:lvl3pPr>
            <a:lvl4pPr marL="1463040" indent="0" algn="ctr">
              <a:buNone/>
              <a:defRPr sz="1705"/>
            </a:lvl4pPr>
            <a:lvl5pPr marL="1950720" indent="0" algn="ctr">
              <a:buNone/>
              <a:defRPr sz="1705"/>
            </a:lvl5pPr>
            <a:lvl6pPr marL="2438400" indent="0" algn="ctr">
              <a:buNone/>
              <a:defRPr sz="1705"/>
            </a:lvl6pPr>
            <a:lvl7pPr marL="2926080" indent="0" algn="ctr">
              <a:buNone/>
              <a:defRPr sz="1705"/>
            </a:lvl7pPr>
            <a:lvl8pPr marL="3413760" indent="0" algn="ctr">
              <a:buNone/>
              <a:defRPr sz="1705"/>
            </a:lvl8pPr>
            <a:lvl9pPr marL="3901440" indent="0" algn="ctr">
              <a:buNone/>
              <a:defRPr sz="1705"/>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06560" y="519289"/>
            <a:ext cx="2804160" cy="8265725"/>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94080" y="519289"/>
            <a:ext cx="8249920" cy="8265725"/>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hasCustomPrompt="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hasCustomPrompt="1"/>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04100" y="882756"/>
            <a:ext cx="12150460" cy="921702"/>
          </a:xfrm>
        </p:spPr>
        <p:txBody>
          <a:bodyPr/>
          <a:lstStyle>
            <a:lvl1pPr>
              <a:defRPr sz="3415"/>
            </a:lvl1pPr>
          </a:lstStyle>
          <a:p>
            <a:r>
              <a:rPr lang="el-GR" dirty="0"/>
              <a:t>Στυλ κύριου τίτλου</a:t>
            </a:r>
            <a:endParaRPr lang="en-US" dirty="0"/>
          </a:p>
        </p:txBody>
      </p:sp>
      <p:sp>
        <p:nvSpPr>
          <p:cNvPr id="3" name="Θέση περιεχομένου 2"/>
          <p:cNvSpPr>
            <a:spLocks noGrp="1"/>
          </p:cNvSpPr>
          <p:nvPr>
            <p:ph idx="1" hasCustomPrompt="1"/>
          </p:nvPr>
        </p:nvSpPr>
        <p:spPr>
          <a:xfrm>
            <a:off x="204100" y="2009281"/>
            <a:ext cx="12596599" cy="7340177"/>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87307" y="2431628"/>
            <a:ext cx="11216640" cy="4057226"/>
          </a:xfrm>
        </p:spPr>
        <p:txBody>
          <a:bodyPr anchor="b"/>
          <a:lstStyle>
            <a:lvl1pPr>
              <a:defRPr sz="64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87307" y="6527237"/>
            <a:ext cx="11216640" cy="2133599"/>
          </a:xfrm>
        </p:spPr>
        <p:txBody>
          <a:bodyPr/>
          <a:lstStyle>
            <a:lvl1pPr marL="0" indent="0">
              <a:buNone/>
              <a:defRPr sz="2560">
                <a:solidFill>
                  <a:schemeClr val="tx1">
                    <a:tint val="75000"/>
                  </a:schemeClr>
                </a:solidFill>
              </a:defRPr>
            </a:lvl1pPr>
            <a:lvl2pPr marL="487680" indent="0">
              <a:buNone/>
              <a:defRPr sz="2135">
                <a:solidFill>
                  <a:schemeClr val="tx1">
                    <a:tint val="75000"/>
                  </a:schemeClr>
                </a:solidFill>
              </a:defRPr>
            </a:lvl2pPr>
            <a:lvl3pPr marL="975360" indent="0">
              <a:buNone/>
              <a:defRPr sz="1920">
                <a:solidFill>
                  <a:schemeClr val="tx1">
                    <a:tint val="75000"/>
                  </a:schemeClr>
                </a:solidFill>
              </a:defRPr>
            </a:lvl3pPr>
            <a:lvl4pPr marL="1463040" indent="0">
              <a:buNone/>
              <a:defRPr sz="1705">
                <a:solidFill>
                  <a:schemeClr val="tx1">
                    <a:tint val="75000"/>
                  </a:schemeClr>
                </a:solidFill>
              </a:defRPr>
            </a:lvl4pPr>
            <a:lvl5pPr marL="1950720" indent="0">
              <a:buNone/>
              <a:defRPr sz="1705">
                <a:solidFill>
                  <a:schemeClr val="tx1">
                    <a:tint val="75000"/>
                  </a:schemeClr>
                </a:solidFill>
              </a:defRPr>
            </a:lvl5pPr>
            <a:lvl6pPr marL="2438400" indent="0">
              <a:buNone/>
              <a:defRPr sz="1705">
                <a:solidFill>
                  <a:schemeClr val="tx1">
                    <a:tint val="75000"/>
                  </a:schemeClr>
                </a:solidFill>
              </a:defRPr>
            </a:lvl6pPr>
            <a:lvl7pPr marL="2926080" indent="0">
              <a:buNone/>
              <a:defRPr sz="1705">
                <a:solidFill>
                  <a:schemeClr val="tx1">
                    <a:tint val="75000"/>
                  </a:schemeClr>
                </a:solidFill>
              </a:defRPr>
            </a:lvl7pPr>
            <a:lvl8pPr marL="3413760" indent="0">
              <a:buNone/>
              <a:defRPr sz="1705">
                <a:solidFill>
                  <a:schemeClr val="tx1">
                    <a:tint val="75000"/>
                  </a:schemeClr>
                </a:solidFill>
              </a:defRPr>
            </a:lvl8pPr>
            <a:lvl9pPr marL="3901440" indent="0">
              <a:buNone/>
              <a:defRPr sz="1705">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940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5836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519290"/>
            <a:ext cx="11216640" cy="1885245"/>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95775" y="2390987"/>
            <a:ext cx="5501639"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95775" y="3562773"/>
            <a:ext cx="5501639"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583680" y="2390987"/>
            <a:ext cx="5528734"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583680" y="3562773"/>
            <a:ext cx="5528734"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528734" y="1404338"/>
            <a:ext cx="6583680" cy="6931378"/>
          </a:xfrm>
        </p:spPr>
        <p:txBody>
          <a:bodyPr/>
          <a:lstStyle>
            <a:lvl1pPr>
              <a:defRPr sz="3415"/>
            </a:lvl1pPr>
            <a:lvl2pPr>
              <a:defRPr sz="2985"/>
            </a:lvl2pPr>
            <a:lvl3pPr>
              <a:defRPr sz="2560"/>
            </a:lvl3pPr>
            <a:lvl4pPr>
              <a:defRPr sz="2135"/>
            </a:lvl4pPr>
            <a:lvl5pPr>
              <a:defRPr sz="2135"/>
            </a:lvl5pPr>
            <a:lvl6pPr>
              <a:defRPr sz="2135"/>
            </a:lvl6pPr>
            <a:lvl7pPr>
              <a:defRPr sz="2135"/>
            </a:lvl7pPr>
            <a:lvl8pPr>
              <a:defRPr sz="2135"/>
            </a:lvl8pPr>
            <a:lvl9pPr>
              <a:defRPr sz="2135"/>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528734" y="1404338"/>
            <a:ext cx="6583680" cy="6931378"/>
          </a:xfrm>
        </p:spPr>
        <p:txBody>
          <a:bodyPr/>
          <a:lstStyle>
            <a:lvl1pPr marL="0" indent="0">
              <a:buNone/>
              <a:defRPr sz="3415"/>
            </a:lvl1pPr>
            <a:lvl2pPr marL="487680" indent="0">
              <a:buNone/>
              <a:defRPr sz="2985"/>
            </a:lvl2pPr>
            <a:lvl3pPr marL="975360" indent="0">
              <a:buNone/>
              <a:defRPr sz="2560"/>
            </a:lvl3pPr>
            <a:lvl4pPr marL="1463040" indent="0">
              <a:buNone/>
              <a:defRPr sz="2135"/>
            </a:lvl4pPr>
            <a:lvl5pPr marL="1950720" indent="0">
              <a:buNone/>
              <a:defRPr sz="2135"/>
            </a:lvl5pPr>
            <a:lvl6pPr marL="2438400" indent="0">
              <a:buNone/>
              <a:defRPr sz="2135"/>
            </a:lvl6pPr>
            <a:lvl7pPr marL="2926080" indent="0">
              <a:buNone/>
              <a:defRPr sz="2135"/>
            </a:lvl7pPr>
            <a:lvl8pPr marL="3413760" indent="0">
              <a:buNone/>
              <a:defRPr sz="2135"/>
            </a:lvl8pPr>
            <a:lvl9pPr marL="3901440" indent="0">
              <a:buNone/>
              <a:defRPr sz="2135"/>
            </a:lvl9pPr>
          </a:lstStyle>
          <a:p>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75360" rtl="0" eaLnBrk="1" latinLnBrk="0" hangingPunct="1">
        <a:lnSpc>
          <a:spcPct val="90000"/>
        </a:lnSpc>
        <a:spcBef>
          <a:spcPct val="0"/>
        </a:spcBef>
        <a:buNone/>
        <a:defRPr sz="4695" kern="1200">
          <a:solidFill>
            <a:schemeClr val="tx1"/>
          </a:solidFill>
          <a:latin typeface="+mj-lt"/>
          <a:ea typeface="+mj-ea"/>
          <a:cs typeface="+mj-cs"/>
        </a:defRPr>
      </a:lvl1pPr>
    </p:titleStyle>
    <p:bodyStyle>
      <a:lvl1pPr marL="243840" indent="-243840" algn="l" defTabSz="975360" rtl="0" eaLnBrk="1" latinLnBrk="0" hangingPunct="1">
        <a:lnSpc>
          <a:spcPct val="90000"/>
        </a:lnSpc>
        <a:spcBef>
          <a:spcPts val="1065"/>
        </a:spcBef>
        <a:buFont typeface="Arial" panose="020B0604020202020204" pitchFamily="34" charset="0"/>
        <a:buChar char="•"/>
        <a:defRPr sz="2985" kern="1200">
          <a:solidFill>
            <a:schemeClr val="tx1"/>
          </a:solidFill>
          <a:latin typeface="+mn-lt"/>
          <a:ea typeface="+mn-ea"/>
          <a:cs typeface="+mn-cs"/>
        </a:defRPr>
      </a:lvl1pPr>
      <a:lvl2pPr marL="731520" indent="-243840" algn="l" defTabSz="975360" rtl="0" eaLnBrk="1" latinLnBrk="0" hangingPunct="1">
        <a:lnSpc>
          <a:spcPct val="90000"/>
        </a:lnSpc>
        <a:spcBef>
          <a:spcPts val="535"/>
        </a:spcBef>
        <a:buFont typeface="Arial" panose="020B0604020202020204" pitchFamily="34" charset="0"/>
        <a:buChar char="•"/>
        <a:defRPr sz="2560" kern="1200">
          <a:solidFill>
            <a:schemeClr val="tx1"/>
          </a:solidFill>
          <a:latin typeface="+mn-lt"/>
          <a:ea typeface="+mn-ea"/>
          <a:cs typeface="+mn-cs"/>
        </a:defRPr>
      </a:lvl2pPr>
      <a:lvl3pPr marL="1219200" indent="-243840" algn="l" defTabSz="975360" rtl="0" eaLnBrk="1" latinLnBrk="0" hangingPunct="1">
        <a:lnSpc>
          <a:spcPct val="90000"/>
        </a:lnSpc>
        <a:spcBef>
          <a:spcPts val="535"/>
        </a:spcBef>
        <a:buFont typeface="Arial" panose="020B0604020202020204" pitchFamily="34" charset="0"/>
        <a:buChar char="•"/>
        <a:defRPr sz="2135" kern="1200">
          <a:solidFill>
            <a:schemeClr val="tx1"/>
          </a:solidFill>
          <a:latin typeface="+mn-lt"/>
          <a:ea typeface="+mn-ea"/>
          <a:cs typeface="+mn-cs"/>
        </a:defRPr>
      </a:lvl3pPr>
      <a:lvl4pPr marL="17068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4pPr>
      <a:lvl5pPr marL="219456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5pPr>
      <a:lvl6pPr marL="268224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6pPr>
      <a:lvl7pPr marL="316992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7pPr>
      <a:lvl8pPr marL="365760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8pPr>
      <a:lvl9pPr marL="41452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9pPr>
    </p:bodyStyle>
    <p:otherStyle>
      <a:defPPr>
        <a:defRPr lang="el-GR"/>
      </a:defPPr>
      <a:lvl1pPr marL="0" algn="l" defTabSz="975360" rtl="0" eaLnBrk="1" latinLnBrk="0" hangingPunct="1">
        <a:defRPr sz="1920" kern="1200">
          <a:solidFill>
            <a:schemeClr val="tx1"/>
          </a:solidFill>
          <a:latin typeface="+mn-lt"/>
          <a:ea typeface="+mn-ea"/>
          <a:cs typeface="+mn-cs"/>
        </a:defRPr>
      </a:lvl1pPr>
      <a:lvl2pPr marL="487680" algn="l" defTabSz="975360" rtl="0" eaLnBrk="1" latinLnBrk="0" hangingPunct="1">
        <a:defRPr sz="1920" kern="1200">
          <a:solidFill>
            <a:schemeClr val="tx1"/>
          </a:solidFill>
          <a:latin typeface="+mn-lt"/>
          <a:ea typeface="+mn-ea"/>
          <a:cs typeface="+mn-cs"/>
        </a:defRPr>
      </a:lvl2pPr>
      <a:lvl3pPr marL="975360" algn="l" defTabSz="975360" rtl="0" eaLnBrk="1" latinLnBrk="0" hangingPunct="1">
        <a:defRPr sz="1920" kern="1200">
          <a:solidFill>
            <a:schemeClr val="tx1"/>
          </a:solidFill>
          <a:latin typeface="+mn-lt"/>
          <a:ea typeface="+mn-ea"/>
          <a:cs typeface="+mn-cs"/>
        </a:defRPr>
      </a:lvl3pPr>
      <a:lvl4pPr marL="1463040" algn="l" defTabSz="975360" rtl="0" eaLnBrk="1" latinLnBrk="0" hangingPunct="1">
        <a:defRPr sz="1920" kern="1200">
          <a:solidFill>
            <a:schemeClr val="tx1"/>
          </a:solidFill>
          <a:latin typeface="+mn-lt"/>
          <a:ea typeface="+mn-ea"/>
          <a:cs typeface="+mn-cs"/>
        </a:defRPr>
      </a:lvl4pPr>
      <a:lvl5pPr marL="1950720" algn="l" defTabSz="975360" rtl="0" eaLnBrk="1" latinLnBrk="0" hangingPunct="1">
        <a:defRPr sz="1920" kern="1200">
          <a:solidFill>
            <a:schemeClr val="tx1"/>
          </a:solidFill>
          <a:latin typeface="+mn-lt"/>
          <a:ea typeface="+mn-ea"/>
          <a:cs typeface="+mn-cs"/>
        </a:defRPr>
      </a:lvl5pPr>
      <a:lvl6pPr marL="2438400" algn="l" defTabSz="975360" rtl="0" eaLnBrk="1" latinLnBrk="0" hangingPunct="1">
        <a:defRPr sz="1920" kern="1200">
          <a:solidFill>
            <a:schemeClr val="tx1"/>
          </a:solidFill>
          <a:latin typeface="+mn-lt"/>
          <a:ea typeface="+mn-ea"/>
          <a:cs typeface="+mn-cs"/>
        </a:defRPr>
      </a:lvl6pPr>
      <a:lvl7pPr marL="2926080" algn="l" defTabSz="975360" rtl="0" eaLnBrk="1" latinLnBrk="0" hangingPunct="1">
        <a:defRPr sz="1920" kern="1200">
          <a:solidFill>
            <a:schemeClr val="tx1"/>
          </a:solidFill>
          <a:latin typeface="+mn-lt"/>
          <a:ea typeface="+mn-ea"/>
          <a:cs typeface="+mn-cs"/>
        </a:defRPr>
      </a:lvl7pPr>
      <a:lvl8pPr marL="3413760" algn="l" defTabSz="975360" rtl="0" eaLnBrk="1" latinLnBrk="0" hangingPunct="1">
        <a:defRPr sz="1920" kern="1200">
          <a:solidFill>
            <a:schemeClr val="tx1"/>
          </a:solidFill>
          <a:latin typeface="+mn-lt"/>
          <a:ea typeface="+mn-ea"/>
          <a:cs typeface="+mn-cs"/>
        </a:defRPr>
      </a:lvl8pPr>
      <a:lvl9pPr marL="3901440" algn="l" defTabSz="97536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hyperlink" Target="https://www.facebook.com/TRACE-111950056997214/?eid=ARBuNNYytVCpFy2Z2ZQXKXdQxzSzgi8euRXan_X8K95wI7O5CIsHiP2FeMH1qCNUjh3f-GUeukN7uMBx" TargetMode="External"/><Relationship Id="rId1" Type="http://schemas.openxmlformats.org/officeDocument/2006/relationships/hyperlink" Target="https://trace2019.wixsite.com/trace-project"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openxmlformats.org/officeDocument/2006/relationships/diagramQuickStyle" Target="../diagrams/quickStyle6.xml"/><Relationship Id="rId8" Type="http://schemas.openxmlformats.org/officeDocument/2006/relationships/diagramLayout" Target="../diagrams/layout6.xml"/><Relationship Id="rId7" Type="http://schemas.openxmlformats.org/officeDocument/2006/relationships/diagramData" Target="../diagrams/data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2" Type="http://schemas.openxmlformats.org/officeDocument/2006/relationships/slideLayout" Target="../slideLayouts/slideLayout12.xml"/><Relationship Id="rId11" Type="http://schemas.microsoft.com/office/2007/relationships/diagramDrawing" Target="../diagrams/drawing6.xml"/><Relationship Id="rId10" Type="http://schemas.openxmlformats.org/officeDocument/2006/relationships/diagramColors" Target="../diagrams/colors6.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png"/><Relationship Id="rId3" Type="http://schemas.openxmlformats.org/officeDocument/2006/relationships/hyperlink" Target="https://greece.iom.int/" TargetMode="External"/><Relationship Id="rId2" Type="http://schemas.openxmlformats.org/officeDocument/2006/relationships/hyperlink" Target="http://www.ert.gr/" TargetMode="External"/><Relationship Id="rId1" Type="http://schemas.openxmlformats.org/officeDocument/2006/relationships/hyperlink" Target="http://www.efsyn.gr/"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hyperlink" Target="https://greece.iom.int/"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chart" Target="../charts/chart1.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chart" Target="../charts/chart3.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chart" Target="../charts/chart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3" Type="http://schemas.openxmlformats.org/officeDocument/2006/relationships/notesSlide" Target="../notesSlides/notesSlide1.xml"/><Relationship Id="rId12" Type="http://schemas.openxmlformats.org/officeDocument/2006/relationships/slideLayout" Target="../slideLayouts/slideLayout6.xml"/><Relationship Id="rId11" Type="http://schemas.openxmlformats.org/officeDocument/2006/relationships/image" Target="../media/image1.png"/><Relationship Id="rId10" Type="http://schemas.microsoft.com/office/2007/relationships/diagramDrawing" Target="../diagrams/drawing2.xml"/><Relationship Id="rId1"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6.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8.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9.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40.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hyperlink" Target="https://migratorybirds.gr/el/author/machntia-chossaini/"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4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5"/>
          <p:cNvSpPr>
            <a:spLocks noGrp="1"/>
          </p:cNvSpPr>
          <p:nvPr>
            <p:ph type="ctrTitle"/>
          </p:nvPr>
        </p:nvSpPr>
        <p:spPr>
          <a:xfrm>
            <a:off x="1270000" y="1535880"/>
            <a:ext cx="10464800" cy="2517734"/>
          </a:xfrm>
        </p:spPr>
        <p:txBody>
          <a:bodyPr>
            <a:normAutofit/>
          </a:bodyPr>
          <a:lstStyle/>
          <a:p>
            <a:r>
              <a:rPr lang="el-GR" sz="4400" b="1" dirty="0">
                <a:solidFill>
                  <a:srgbClr val="800000"/>
                </a:solidFill>
                <a:latin typeface="+mn-lt"/>
              </a:rPr>
              <a:t>Ιχνηλατώντας τη διείσδυση του ρατσισμού </a:t>
            </a:r>
            <a:br>
              <a:rPr lang="el-GR" sz="4400" b="1" dirty="0">
                <a:solidFill>
                  <a:srgbClr val="800000"/>
                </a:solidFill>
                <a:latin typeface="+mn-lt"/>
              </a:rPr>
            </a:br>
            <a:r>
              <a:rPr lang="el-GR" sz="4400" b="1" dirty="0">
                <a:solidFill>
                  <a:srgbClr val="800000"/>
                </a:solidFill>
                <a:latin typeface="+mn-lt"/>
              </a:rPr>
              <a:t>σε ένα σώμα αντιρατσιστικών κειμένων </a:t>
            </a:r>
            <a:br>
              <a:rPr lang="el-GR" sz="4400" b="1" dirty="0">
                <a:solidFill>
                  <a:srgbClr val="800000"/>
                </a:solidFill>
                <a:latin typeface="+mn-lt"/>
              </a:rPr>
            </a:br>
            <a:r>
              <a:rPr lang="el-GR" sz="4400" b="1" dirty="0">
                <a:solidFill>
                  <a:srgbClr val="800000"/>
                </a:solidFill>
                <a:latin typeface="+mn-lt"/>
              </a:rPr>
              <a:t>για προσφυγικούς και μεταναστευτικούς πληθυσμούς</a:t>
            </a:r>
            <a:endParaRPr lang="en-GB" sz="4400" b="1" dirty="0">
              <a:solidFill>
                <a:srgbClr val="800000"/>
              </a:solidFill>
              <a:latin typeface="+mn-lt"/>
            </a:endParaRPr>
          </a:p>
        </p:txBody>
      </p:sp>
      <p:sp>
        <p:nvSpPr>
          <p:cNvPr id="9" name="Text Placeholder 8"/>
          <p:cNvSpPr>
            <a:spLocks noGrp="1"/>
          </p:cNvSpPr>
          <p:nvPr>
            <p:ph type="subTitle" idx="1"/>
          </p:nvPr>
        </p:nvSpPr>
        <p:spPr>
          <a:xfrm>
            <a:off x="1926337" y="5417105"/>
            <a:ext cx="9219756" cy="656750"/>
          </a:xfrm>
        </p:spPr>
        <p:txBody>
          <a:bodyPr>
            <a:noAutofit/>
          </a:bodyPr>
          <a:lstStyle/>
          <a:p>
            <a:r>
              <a:rPr lang="el-GR" sz="2400" dirty="0"/>
              <a:t>Τομέας Γλωσσολογίας, Τμήμα Φιλολογίας, Πανεπιστήμιο Πατρών</a:t>
            </a: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865862" y="8680973"/>
            <a:ext cx="2048026" cy="494271"/>
          </a:xfrm>
          <a:prstGeom prst="rect">
            <a:avLst/>
          </a:prstGeom>
          <a:ln w="12700">
            <a:miter lim="400000"/>
            <a:headEnd/>
            <a:tailEnd/>
          </a:ln>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46" y="6660516"/>
            <a:ext cx="3641954" cy="119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397" y="6819265"/>
            <a:ext cx="438943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8"/>
          <p:cNvSpPr txBox="1"/>
          <p:nvPr/>
        </p:nvSpPr>
        <p:spPr>
          <a:xfrm>
            <a:off x="1469390" y="4548425"/>
            <a:ext cx="10066020" cy="868680"/>
          </a:xfrm>
          <a:prstGeom prst="rect">
            <a:avLst/>
          </a:prstGeom>
          <a:ln w="12700">
            <a:miter lim="400000"/>
          </a:ln>
        </p:spPr>
        <p:txBody>
          <a:bodyPr lIns="50800" tIns="50800" rIns="50800" bIns="50800" anchor="t">
            <a:normAutofit/>
          </a:bodyPr>
          <a:lstStyle>
            <a:lvl1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l-GR" sz="3200" b="1" dirty="0">
                <a:latin typeface="+mn-lt"/>
                <a:cs typeface="+mn-lt"/>
              </a:rPr>
              <a:t>Αργύρης Αρχάκης</a:t>
            </a:r>
            <a:endParaRPr lang="el-GR" sz="3200" b="1" dirty="0">
              <a:latin typeface="+mn-lt"/>
              <a:cs typeface="+mn-lt"/>
            </a:endParaRPr>
          </a:p>
        </p:txBody>
      </p:sp>
      <p:sp>
        <p:nvSpPr>
          <p:cNvPr id="2" name="Θέση αριθμού διαφάνειας 1"/>
          <p:cNvSpPr>
            <a:spLocks noGrp="1"/>
          </p:cNvSpPr>
          <p:nvPr>
            <p:ph type="sldNum" sz="quarter" idx="12"/>
          </p:nvPr>
        </p:nvSpPr>
        <p:spPr/>
        <p:txBody>
          <a:bodyPr/>
          <a:lstStyle/>
          <a:p>
            <a:fld id="{86CB4B4D-7CA3-9044-876B-883B54F8677D}" type="slidenum">
              <a:rPr lang="el-GR" smtClean="0"/>
            </a:fld>
            <a:endParaRPr lang="el-GR" dirty="0"/>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158496" y="1259602"/>
            <a:ext cx="12846304" cy="646331"/>
          </a:xfrm>
          <a:prstGeom prst="rect">
            <a:avLst/>
          </a:prstGeom>
          <a:noFill/>
        </p:spPr>
        <p:txBody>
          <a:bodyPr wrap="square">
            <a:spAutoFit/>
          </a:bodyPr>
          <a:lstStyle/>
          <a:p>
            <a:r>
              <a:rPr lang="el-GR" sz="3600" b="1" i="1" dirty="0">
                <a:solidFill>
                  <a:srgbClr val="941A1D"/>
                </a:solidFill>
                <a:effectLst/>
                <a:ea typeface="Calibri" panose="020F0502020204030204" pitchFamily="34" charset="0"/>
              </a:rPr>
              <a:t>Ο ρατσιστικός λόγος της ελληνικής εθνικής ομοιογένειας</a:t>
            </a:r>
            <a:r>
              <a:rPr lang="el-GR" sz="3600" b="1" i="1" dirty="0">
                <a:solidFill>
                  <a:srgbClr val="941A1D"/>
                </a:solidFill>
                <a:ea typeface="Calibri" panose="020F0502020204030204" pitchFamily="34" charset="0"/>
                <a:cs typeface="Arial" panose="020B0604020202020204" pitchFamily="34" charset="0"/>
              </a:rPr>
              <a:t> </a:t>
            </a:r>
            <a:endParaRPr lang="el-GR" sz="3600" b="1" i="1" dirty="0">
              <a:solidFill>
                <a:srgbClr val="941A1D"/>
              </a:solidFill>
            </a:endParaRPr>
          </a:p>
        </p:txBody>
      </p:sp>
      <p:sp>
        <p:nvSpPr>
          <p:cNvPr id="11" name="TextBox 10"/>
          <p:cNvSpPr txBox="1"/>
          <p:nvPr/>
        </p:nvSpPr>
        <p:spPr>
          <a:xfrm>
            <a:off x="158496" y="2484946"/>
            <a:ext cx="12629456" cy="6269990"/>
          </a:xfrm>
          <a:prstGeom prst="rect">
            <a:avLst/>
          </a:prstGeom>
          <a:noFill/>
        </p:spPr>
        <p:txBody>
          <a:bodyPr wrap="square">
            <a:spAutoFit/>
          </a:bodyPr>
          <a:lstStyle/>
          <a:p>
            <a:pPr marL="342900" indent="-342900" algn="just">
              <a:spcAft>
                <a:spcPts val="1000"/>
              </a:spcAft>
              <a:buFont typeface="Wingdings" panose="05000000000000000000" pitchFamily="2" charset="2"/>
              <a:buChar char="Ø"/>
            </a:pPr>
            <a:r>
              <a:rPr lang="el-GR" sz="2800" dirty="0">
                <a:effectLst/>
                <a:ea typeface="Calibri" panose="020F0502020204030204" pitchFamily="34" charset="0"/>
              </a:rPr>
              <a:t>Σύμφωνα με την </a:t>
            </a:r>
            <a:r>
              <a:rPr lang="el-GR" sz="2800" dirty="0" err="1">
                <a:effectLst/>
                <a:ea typeface="Calibri" panose="020F0502020204030204" pitchFamily="34" charset="0"/>
              </a:rPr>
              <a:t>Σκούρτου</a:t>
            </a:r>
            <a:r>
              <a:rPr lang="el-GR" sz="2800" dirty="0">
                <a:effectLst/>
                <a:ea typeface="Calibri" panose="020F0502020204030204" pitchFamily="34" charset="0"/>
              </a:rPr>
              <a:t> (2011: 21)</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cs typeface="Times New Roman" panose="02020603050405020304" pitchFamily="18" charset="0"/>
              </a:rPr>
              <a:t>	ο χάρτης του μαθητικού πληθυσμού της χώρας έχει αλλάξει σε τέτοιο βαθμό 	που </a:t>
            </a:r>
            <a:r>
              <a:rPr lang="el-GR" sz="2800" b="1" dirty="0">
                <a:effectLst/>
                <a:ea typeface="Calibri" panose="020F0502020204030204" pitchFamily="34" charset="0"/>
                <a:cs typeface="Times New Roman" panose="02020603050405020304" pitchFamily="18" charset="0"/>
              </a:rPr>
              <a:t>μία </a:t>
            </a:r>
            <a:r>
              <a:rPr lang="el-GR" sz="2800" b="1" dirty="0" err="1">
                <a:effectLst/>
                <a:ea typeface="Calibri" panose="020F0502020204030204" pitchFamily="34" charset="0"/>
                <a:cs typeface="Times New Roman" panose="02020603050405020304" pitchFamily="18" charset="0"/>
              </a:rPr>
              <a:t>μονοπολιτισμική</a:t>
            </a:r>
            <a:r>
              <a:rPr lang="el-GR" sz="2800" b="1" dirty="0">
                <a:effectLst/>
                <a:ea typeface="Calibri" panose="020F0502020204030204" pitchFamily="34" charset="0"/>
                <a:cs typeface="Times New Roman" panose="02020603050405020304" pitchFamily="18" charset="0"/>
              </a:rPr>
              <a:t>/</a:t>
            </a:r>
            <a:r>
              <a:rPr lang="el-GR" sz="2800" b="1" dirty="0" err="1">
                <a:effectLst/>
                <a:ea typeface="Calibri" panose="020F0502020204030204" pitchFamily="34" charset="0"/>
                <a:cs typeface="Times New Roman" panose="02020603050405020304" pitchFamily="18" charset="0"/>
              </a:rPr>
              <a:t>μονογλωσσική</a:t>
            </a:r>
            <a:r>
              <a:rPr lang="el-GR" sz="2800" b="1" dirty="0">
                <a:effectLst/>
                <a:ea typeface="Calibri" panose="020F0502020204030204" pitchFamily="34" charset="0"/>
                <a:cs typeface="Times New Roman" panose="02020603050405020304" pitchFamily="18" charset="0"/>
              </a:rPr>
              <a:t> τάξη να αποτελεί την εξαίρεση 	παρά τον κανόνα στο ελληνικό σχολείο </a:t>
            </a:r>
            <a:r>
              <a:rPr lang="el-GR" sz="2800" dirty="0">
                <a:effectLst/>
                <a:ea typeface="Calibri" panose="020F0502020204030204" pitchFamily="34" charset="0"/>
                <a:cs typeface="Times New Roman" panose="02020603050405020304" pitchFamily="18" charset="0"/>
              </a:rPr>
              <a:t>(…). Περίπου 10% του μαθητικού 	πληθυσμού σε όλες τις βαθμίδες έχει πρώτη γλώσσα ή γλώσσα 	καταγωγής, </a:t>
            </a:r>
            <a:r>
              <a:rPr lang="el-GR" sz="2800" b="1" i="1" dirty="0">
                <a:effectLst/>
                <a:ea typeface="Calibri" panose="020F0502020204030204" pitchFamily="34" charset="0"/>
                <a:cs typeface="Times New Roman" panose="02020603050405020304" pitchFamily="18" charset="0"/>
              </a:rPr>
              <a:t>άλλη</a:t>
            </a:r>
            <a:r>
              <a:rPr lang="el-GR" sz="2800" dirty="0">
                <a:effectLst/>
                <a:ea typeface="Calibri" panose="020F0502020204030204" pitchFamily="34" charset="0"/>
                <a:cs typeface="Times New Roman" panose="02020603050405020304" pitchFamily="18" charset="0"/>
              </a:rPr>
              <a:t> από την ελληνική.</a:t>
            </a:r>
            <a:endParaRPr lang="el-GR" sz="2800" dirty="0">
              <a:effectLst/>
              <a:ea typeface="Calibri" panose="020F0502020204030204" pitchFamily="34" charset="0"/>
              <a:cs typeface="Times New Roman" panose="02020603050405020304" pitchFamily="18" charset="0"/>
            </a:endParaRPr>
          </a:p>
          <a:p>
            <a:pPr algn="just">
              <a:spcAft>
                <a:spcPts val="1000"/>
              </a:spcAft>
            </a:pPr>
            <a:endParaRPr lang="el-GR" sz="2800" dirty="0">
              <a:effectLst/>
              <a:ea typeface="Calibri" panose="020F0502020204030204" pitchFamily="34" charset="0"/>
              <a:cs typeface="Times New Roman" panose="02020603050405020304" pitchFamily="18" charset="0"/>
            </a:endParaRPr>
          </a:p>
          <a:p>
            <a:pPr marL="342900" indent="-342900" algn="just">
              <a:spcAft>
                <a:spcPts val="1000"/>
              </a:spcAft>
              <a:buFont typeface="Wingdings" panose="05000000000000000000" pitchFamily="2" charset="2"/>
              <a:buChar char="Ø"/>
            </a:pPr>
            <a:r>
              <a:rPr lang="el-GR" sz="2800" dirty="0">
                <a:effectLst/>
                <a:ea typeface="Calibri" panose="020F0502020204030204" pitchFamily="34" charset="0"/>
              </a:rPr>
              <a:t>Παρά την ετερογένεια στις ‘ελληνικές’ σχολικές τάξεις και παρά τη συχνή αλλά επιδερμική επίκληση προοδευτικών εκπαιδευτικών πλαισίων όπως είναι η </a:t>
            </a:r>
            <a:r>
              <a:rPr lang="el-GR" sz="2800" i="1" dirty="0">
                <a:effectLst/>
                <a:ea typeface="Calibri" panose="020F0502020204030204" pitchFamily="34" charset="0"/>
              </a:rPr>
              <a:t>διαπολιτισμική εκπαίδευση </a:t>
            </a:r>
            <a:r>
              <a:rPr lang="el-GR" sz="2800" dirty="0">
                <a:effectLst/>
                <a:ea typeface="Calibri" panose="020F0502020204030204" pitchFamily="34" charset="0"/>
              </a:rPr>
              <a:t>και ο </a:t>
            </a:r>
            <a:r>
              <a:rPr lang="el-GR" sz="2800" i="1" dirty="0">
                <a:effectLst/>
                <a:ea typeface="Calibri" panose="020F0502020204030204" pitchFamily="34" charset="0"/>
              </a:rPr>
              <a:t>κριτικός </a:t>
            </a:r>
            <a:r>
              <a:rPr lang="el-GR" sz="2800" i="1" dirty="0" err="1">
                <a:effectLst/>
                <a:ea typeface="Calibri" panose="020F0502020204030204" pitchFamily="34" charset="0"/>
              </a:rPr>
              <a:t>γραμματισμός</a:t>
            </a:r>
            <a:r>
              <a:rPr lang="el-GR" sz="2800" i="1" dirty="0">
                <a:ea typeface="Calibri" panose="020F0502020204030204" pitchFamily="34" charset="0"/>
              </a:rPr>
              <a:t>, </a:t>
            </a:r>
            <a:r>
              <a:rPr lang="el-GR" sz="2800" b="1" dirty="0">
                <a:effectLst/>
                <a:ea typeface="Calibri" panose="020F0502020204030204" pitchFamily="34" charset="0"/>
              </a:rPr>
              <a:t>ο </a:t>
            </a:r>
            <a:r>
              <a:rPr lang="el-GR" sz="2800" b="1" dirty="0" err="1">
                <a:effectLst/>
                <a:ea typeface="Calibri" panose="020F0502020204030204" pitchFamily="34" charset="0"/>
              </a:rPr>
              <a:t>μονογλωσσικός</a:t>
            </a:r>
            <a:r>
              <a:rPr lang="el-GR" sz="2800" b="1" dirty="0">
                <a:effectLst/>
                <a:ea typeface="Calibri" panose="020F0502020204030204" pitchFamily="34" charset="0"/>
              </a:rPr>
              <a:t> και </a:t>
            </a:r>
            <a:r>
              <a:rPr lang="el-GR" sz="2800" b="1" dirty="0" err="1">
                <a:effectLst/>
                <a:ea typeface="Calibri" panose="020F0502020204030204" pitchFamily="34" charset="0"/>
              </a:rPr>
              <a:t>μονοπολιτισμικός</a:t>
            </a:r>
            <a:r>
              <a:rPr lang="el-GR" sz="2800" b="1" dirty="0">
                <a:effectLst/>
                <a:ea typeface="Calibri" panose="020F0502020204030204" pitchFamily="34" charset="0"/>
              </a:rPr>
              <a:t> προσανατολισμός της ελληνικής εκπαίδευσης δεν έχει κλονιστεί</a:t>
            </a:r>
            <a:r>
              <a:rPr lang="el-GR" sz="2800" dirty="0">
                <a:effectLst/>
                <a:ea typeface="Calibri" panose="020F0502020204030204" pitchFamily="34" charset="0"/>
              </a:rPr>
              <a:t> (Αρχάκη</a:t>
            </a:r>
            <a:r>
              <a:rPr lang="el-GR" sz="2800" dirty="0">
                <a:ea typeface="Calibri" panose="020F0502020204030204" pitchFamily="34" charset="0"/>
              </a:rPr>
              <a:t>ς 2020, βλ. σχετικά </a:t>
            </a:r>
            <a:r>
              <a:rPr lang="en-US" sz="2800" dirty="0">
                <a:ea typeface="Calibri" panose="020F0502020204030204" pitchFamily="34" charset="0"/>
                <a:cs typeface="Arial" panose="020B0604020202020204" pitchFamily="34" charset="0"/>
              </a:rPr>
              <a:t>Gounari 2022: 1</a:t>
            </a:r>
            <a:r>
              <a:rPr lang="el-GR" sz="2800" dirty="0">
                <a:ea typeface="Calibri" panose="020F0502020204030204" pitchFamily="34" charset="0"/>
                <a:cs typeface="Arial" panose="020B0604020202020204" pitchFamily="34" charset="0"/>
              </a:rPr>
              <a:t>1</a:t>
            </a:r>
            <a:r>
              <a:rPr lang="en-US" sz="2800" dirty="0">
                <a:ea typeface="Calibri" panose="020F0502020204030204" pitchFamily="34" charset="0"/>
                <a:cs typeface="Arial" panose="020B0604020202020204" pitchFamily="34" charset="0"/>
              </a:rPr>
              <a:t>0</a:t>
            </a:r>
            <a:r>
              <a:rPr lang="el-GR" sz="2800" dirty="0">
                <a:ea typeface="Calibri" panose="020F0502020204030204" pitchFamily="34" charset="0"/>
              </a:rPr>
              <a:t>)</a:t>
            </a:r>
            <a:r>
              <a:rPr lang="el-GR" sz="2800" dirty="0">
                <a:effectLst/>
                <a:ea typeface="Calibri" panose="020F0502020204030204" pitchFamily="34" charset="0"/>
              </a:rPr>
              <a:t>. </a:t>
            </a:r>
            <a:endParaRPr lang="el-GR" sz="2800" dirty="0">
              <a:effectLst/>
              <a:ea typeface="Calibri" panose="020F0502020204030204" pitchFamily="34" charset="0"/>
            </a:endParaRPr>
          </a:p>
          <a:p>
            <a:pPr marL="342900" indent="-342900" algn="just">
              <a:lnSpc>
                <a:spcPct val="115000"/>
              </a:lnSpc>
              <a:spcAft>
                <a:spcPts val="1000"/>
              </a:spcAft>
              <a:buFont typeface="Wingdings" panose="05000000000000000000" pitchFamily="2" charset="2"/>
              <a:buChar char="Ø"/>
            </a:pPr>
            <a:endParaRPr lang="el-GR" sz="2800" dirty="0">
              <a:effectLst/>
              <a:ea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632" y="1177783"/>
            <a:ext cx="12753537" cy="592098"/>
          </a:xfrm>
        </p:spPr>
        <p:txBody>
          <a:bodyPr>
            <a:noAutofit/>
          </a:bodyPr>
          <a:lstStyle/>
          <a:p>
            <a:r>
              <a:rPr lang="el-GR" sz="4000" b="1" i="1" dirty="0">
                <a:solidFill>
                  <a:srgbClr val="800000"/>
                </a:solidFill>
                <a:latin typeface="+mn-lt"/>
                <a:ea typeface="Calibri" panose="020F0502020204030204" pitchFamily="34" charset="0"/>
                <a:cs typeface="Arial" panose="020B0604020202020204" pitchFamily="34" charset="0"/>
              </a:rPr>
              <a:t>Αντιρατσιστικός λόγος</a:t>
            </a:r>
            <a:endParaRPr lang="en-US" sz="4000" i="1" dirty="0">
              <a:solidFill>
                <a:srgbClr val="800000"/>
              </a:solidFill>
              <a:latin typeface="+mn-lt"/>
            </a:endParaRPr>
          </a:p>
        </p:txBody>
      </p:sp>
      <p:sp>
        <p:nvSpPr>
          <p:cNvPr id="14" name="Content Placeholder 13"/>
          <p:cNvSpPr>
            <a:spLocks noGrp="1"/>
          </p:cNvSpPr>
          <p:nvPr>
            <p:ph idx="1"/>
          </p:nvPr>
        </p:nvSpPr>
        <p:spPr>
          <a:xfrm>
            <a:off x="0" y="1881067"/>
            <a:ext cx="12879169" cy="6334246"/>
          </a:xfrm>
        </p:spPr>
        <p:txBody>
          <a:bodyPr>
            <a:normAutofit/>
          </a:bodyPr>
          <a:lstStyle/>
          <a:p>
            <a:pPr lvl="1" algn="just">
              <a:buFont typeface="Arial" panose="020B0604020202020204" pitchFamily="34" charset="0"/>
              <a:buChar char="•"/>
            </a:pPr>
            <a:endParaRPr lang="el-GR" sz="32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ffectLst/>
                <a:ea typeface="Calibri" panose="020F0502020204030204" pitchFamily="34" charset="0"/>
                <a:cs typeface="Arial" panose="020B0604020202020204" pitchFamily="34" charset="0"/>
              </a:rPr>
              <a:t>«κάθε θεωρία και/ή πρακτική που επιδιώκει να αμφισβητήσει, να μειώσει ή να εξαλείψει τις εκδηλώσεις ρατσισμού στην κοινωνία» </a:t>
            </a:r>
            <a:r>
              <a:rPr lang="en-US" sz="3600" dirty="0">
                <a:effectLst/>
                <a:ea typeface="Calibri" panose="020F0502020204030204" pitchFamily="34" charset="0"/>
                <a:cs typeface="Arial" panose="020B0604020202020204" pitchFamily="34" charset="0"/>
              </a:rPr>
              <a:t>(O’Brien 2009: 501)</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rPr>
              <a:t>επιδιώκει </a:t>
            </a:r>
            <a:r>
              <a:rPr lang="el-GR" sz="3600" dirty="0">
                <a:solidFill>
                  <a:srgbClr val="800000"/>
                </a:solidFill>
                <a:effectLst/>
                <a:ea typeface="Calibri" panose="020F0502020204030204" pitchFamily="34" charset="0"/>
                <a:cs typeface="Arial" panose="020B0604020202020204" pitchFamily="34" charset="0"/>
              </a:rPr>
              <a:t>τη μεταβολή των κυρίαρχων σχέσεων εξουσίας που παράγουν τον ρατσισμό </a:t>
            </a:r>
            <a:r>
              <a:rPr lang="el-GR" sz="3600" b="1" dirty="0">
                <a:solidFill>
                  <a:srgbClr val="800000"/>
                </a:solidFill>
                <a:effectLst/>
                <a:ea typeface="Calibri" panose="020F0502020204030204" pitchFamily="34" charset="0"/>
                <a:cs typeface="Arial" panose="020B0604020202020204" pitchFamily="34" charset="0"/>
              </a:rPr>
              <a:t>και την επιδιωκόμενη ομογενοποίηση  </a:t>
            </a:r>
            <a:r>
              <a:rPr lang="el-GR" sz="3600" dirty="0">
                <a:solidFill>
                  <a:schemeClr val="tx1"/>
                </a:solidFill>
                <a:effectLst/>
                <a:ea typeface="Calibri" panose="020F0502020204030204" pitchFamily="34" charset="0"/>
                <a:cs typeface="Arial" panose="020B0604020202020204" pitchFamily="34" charset="0"/>
              </a:rPr>
              <a:t>(</a:t>
            </a:r>
            <a:r>
              <a:rPr lang="el-GR" sz="3600" dirty="0">
                <a:effectLst/>
                <a:ea typeface="Calibri" panose="020F0502020204030204" pitchFamily="34" charset="0"/>
                <a:cs typeface="Arial" panose="020B0604020202020204" pitchFamily="34" charset="0"/>
              </a:rPr>
              <a:t>Maeso 2014: 63)</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rPr>
              <a:t>Ως εκ τούτου, </a:t>
            </a:r>
            <a:r>
              <a:rPr lang="el-GR" sz="3600" b="1" i="1" dirty="0">
                <a:ea typeface="Calibri" panose="020F0502020204030204"/>
                <a:cs typeface="Arial" panose="020B0604020202020204" pitchFamily="34" charset="0"/>
              </a:rPr>
              <a:t>ο αντιρατσιστικός λόγος</a:t>
            </a:r>
            <a:r>
              <a:rPr lang="el-GR" sz="3600" dirty="0">
                <a:ea typeface="Calibri" panose="020F0502020204030204"/>
                <a:cs typeface="Arial" panose="020B0604020202020204" pitchFamily="34" charset="0"/>
              </a:rPr>
              <a:t> </a:t>
            </a:r>
            <a:r>
              <a:rPr lang="el-GR" sz="4400" b="1" dirty="0">
                <a:ea typeface="Calibri" panose="020F0502020204030204"/>
                <a:cs typeface="Arial" panose="020B0604020202020204" pitchFamily="34" charset="0"/>
              </a:rPr>
              <a:t>αντιτίθεται </a:t>
            </a:r>
            <a:r>
              <a:rPr lang="el-GR" sz="3600" dirty="0">
                <a:ea typeface="Calibri" panose="020F0502020204030204"/>
                <a:cs typeface="Arial" panose="020B0604020202020204" pitchFamily="34" charset="0"/>
              </a:rPr>
              <a:t>τόσο στον </a:t>
            </a:r>
            <a:r>
              <a:rPr lang="el-GR" sz="3600" i="1" dirty="0">
                <a:ea typeface="Calibri" panose="020F0502020204030204"/>
                <a:cs typeface="Arial" panose="020B0604020202020204" pitchFamily="34" charset="0"/>
              </a:rPr>
              <a:t>βιολογικό ρατσισμό</a:t>
            </a:r>
            <a:r>
              <a:rPr lang="el-GR" sz="3600" dirty="0">
                <a:ea typeface="Calibri" panose="020F0502020204030204"/>
                <a:cs typeface="Arial" panose="020B0604020202020204" pitchFamily="34" charset="0"/>
              </a:rPr>
              <a:t> όσο και «σε πολλές άλλες </a:t>
            </a:r>
            <a:r>
              <a:rPr lang="el-GR" sz="3600" b="1" dirty="0">
                <a:solidFill>
                  <a:srgbClr val="800000"/>
                </a:solidFill>
                <a:ea typeface="Calibri" panose="020F0502020204030204"/>
                <a:cs typeface="Arial" panose="020B0604020202020204" pitchFamily="34" charset="0"/>
              </a:rPr>
              <a:t>μορφές λόγου </a:t>
            </a:r>
            <a:r>
              <a:rPr lang="el-GR" sz="3600" b="1" i="1" dirty="0">
                <a:solidFill>
                  <a:srgbClr val="800000"/>
                </a:solidFill>
                <a:ea typeface="Calibri" panose="020F0502020204030204"/>
                <a:cs typeface="Arial" panose="020B0604020202020204" pitchFamily="34" charset="0"/>
              </a:rPr>
              <a:t>απαξιωτικής διάκρισης </a:t>
            </a:r>
            <a:r>
              <a:rPr lang="el-GR" sz="3600" dirty="0">
                <a:ea typeface="Calibri" panose="020F0502020204030204"/>
                <a:cs typeface="Arial" panose="020B0604020202020204" pitchFamily="34" charset="0"/>
              </a:rPr>
              <a:t>(discriminatory discourse)» οι οποίες αφορούν την </a:t>
            </a:r>
            <a:r>
              <a:rPr lang="el-GR" sz="3600" i="1" dirty="0">
                <a:ea typeface="Calibri" panose="020F0502020204030204"/>
                <a:cs typeface="Arial" panose="020B0604020202020204" pitchFamily="34" charset="0"/>
              </a:rPr>
              <a:t>εθνική, γλωσσική, πολιτισμική, θρησκευτική</a:t>
            </a:r>
            <a:r>
              <a:rPr lang="el-GR" sz="3600" dirty="0">
                <a:ea typeface="Calibri" panose="020F0502020204030204"/>
                <a:cs typeface="Arial" panose="020B0604020202020204" pitchFamily="34" charset="0"/>
              </a:rPr>
              <a:t> και άλλη διαφοροποίηση (</a:t>
            </a:r>
            <a:r>
              <a:rPr lang="en-GB" sz="3600" dirty="0" err="1">
                <a:ea typeface="Calibri" panose="020F0502020204030204"/>
                <a:cs typeface="Arial" panose="020B0604020202020204" pitchFamily="34" charset="0"/>
              </a:rPr>
              <a:t>Bonnett</a:t>
            </a:r>
            <a:r>
              <a:rPr lang="en-GB" sz="3600" dirty="0">
                <a:ea typeface="Calibri" panose="020F0502020204030204"/>
                <a:cs typeface="Arial" panose="020B0604020202020204" pitchFamily="34" charset="0"/>
              </a:rPr>
              <a:t> 2000: 177-178</a:t>
            </a:r>
            <a:r>
              <a:rPr lang="el-GR" sz="3600" dirty="0">
                <a:ea typeface="Calibri" panose="020F0502020204030204"/>
                <a:cs typeface="Arial" panose="020B0604020202020204" pitchFamily="34" charset="0"/>
              </a:rPr>
              <a:t>). </a:t>
            </a:r>
            <a:endParaRPr lang="el-GR" sz="3600" dirty="0">
              <a:ea typeface="Calibri" panose="020F0502020204030204"/>
              <a:cs typeface="Arial" panose="020B0604020202020204" pitchFamily="34" charset="0"/>
            </a:endParaRPr>
          </a:p>
          <a:p>
            <a:pPr marL="585470" lvl="2" indent="0" algn="just">
              <a:buNone/>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Από την αντιπαράθεση …</a:t>
            </a:r>
            <a:endParaRPr lang="en-US" b="1" dirty="0">
              <a:latin typeface="+mn-lt"/>
            </a:endParaRPr>
          </a:p>
        </p:txBody>
      </p:sp>
      <p:graphicFrame>
        <p:nvGraphicFramePr>
          <p:cNvPr id="7" name="Diagram 6"/>
          <p:cNvGraphicFramePr/>
          <p:nvPr/>
        </p:nvGraphicFramePr>
        <p:xfrm>
          <a:off x="2507316" y="3109743"/>
          <a:ext cx="8451139" cy="42255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 στη συνύπαρξη </a:t>
            </a:r>
            <a:endParaRPr lang="en-US" b="1" dirty="0">
              <a:latin typeface="+mn-lt"/>
            </a:endParaRPr>
          </a:p>
        </p:txBody>
      </p:sp>
      <p:graphicFrame>
        <p:nvGraphicFramePr>
          <p:cNvPr id="2" name="Diagram 1"/>
          <p:cNvGraphicFramePr/>
          <p:nvPr/>
        </p:nvGraphicFramePr>
        <p:xfrm>
          <a:off x="2353659" y="3186572"/>
          <a:ext cx="8374311" cy="41487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66597"/>
            <a:ext cx="12869839" cy="107560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ρευστού ρατσισμού</a:t>
            </a:r>
            <a:endParaRPr lang="en-US" sz="3600" b="1" i="1" dirty="0">
              <a:solidFill>
                <a:srgbClr val="800000"/>
              </a:solidFill>
              <a:latin typeface="+mn-lt"/>
            </a:endParaRPr>
          </a:p>
        </p:txBody>
      </p:sp>
      <p:sp>
        <p:nvSpPr>
          <p:cNvPr id="14" name="Content Placeholder 13"/>
          <p:cNvSpPr>
            <a:spLocks noGrp="1"/>
          </p:cNvSpPr>
          <p:nvPr>
            <p:ph idx="1"/>
          </p:nvPr>
        </p:nvSpPr>
        <p:spPr>
          <a:xfrm>
            <a:off x="-1" y="2644268"/>
            <a:ext cx="12869839" cy="5667219"/>
          </a:xfrm>
        </p:spPr>
        <p:txBody>
          <a:bodyPr>
            <a:normAutofit lnSpcReduction="10000"/>
          </a:bodyPr>
          <a:lstStyle/>
          <a:p>
            <a:pPr indent="0" algn="just">
              <a:lnSpc>
                <a:spcPct val="107000"/>
              </a:lnSpc>
              <a:spcAft>
                <a:spcPts val="855"/>
              </a:spcAft>
              <a:buNone/>
            </a:pPr>
            <a:r>
              <a:rPr lang="el-GR" sz="3400" dirty="0">
                <a:ea typeface="Calibri" panose="020F0502020204030204" pitchFamily="34" charset="0"/>
                <a:cs typeface="Arial" panose="020B0604020202020204" pitchFamily="34" charset="0"/>
              </a:rPr>
              <a:t>Σύμφωνα με τις </a:t>
            </a:r>
            <a:r>
              <a:rPr lang="en-US" sz="3400" dirty="0" err="1">
                <a:ea typeface="Calibri" panose="020F0502020204030204" pitchFamily="34" charset="0"/>
                <a:cs typeface="Arial" panose="020B0604020202020204" pitchFamily="34" charset="0"/>
              </a:rPr>
              <a:t>Triandafyllidou</a:t>
            </a:r>
            <a:r>
              <a:rPr lang="en-US" sz="3400" dirty="0">
                <a:ea typeface="Calibri" panose="020F0502020204030204" pitchFamily="34" charset="0"/>
                <a:cs typeface="Arial" panose="020B0604020202020204" pitchFamily="34" charset="0"/>
              </a:rPr>
              <a:t> </a:t>
            </a:r>
            <a:r>
              <a:rPr lang="el-GR" sz="3400" dirty="0">
                <a:ea typeface="Calibri" panose="020F0502020204030204" pitchFamily="34" charset="0"/>
                <a:cs typeface="Arial" panose="020B0604020202020204" pitchFamily="34" charset="0"/>
              </a:rPr>
              <a:t>&amp; </a:t>
            </a:r>
            <a:r>
              <a:rPr lang="en-US" sz="3400" dirty="0">
                <a:ea typeface="Calibri" panose="020F0502020204030204" pitchFamily="34" charset="0"/>
                <a:cs typeface="Arial" panose="020B0604020202020204" pitchFamily="34" charset="0"/>
              </a:rPr>
              <a:t>Kouki</a:t>
            </a:r>
            <a:r>
              <a:rPr lang="el-GR" sz="3400" dirty="0">
                <a:ea typeface="Calibri" panose="020F0502020204030204" pitchFamily="34" charset="0"/>
                <a:cs typeface="Arial" panose="020B0604020202020204" pitchFamily="34" charset="0"/>
              </a:rPr>
              <a:t> (2014: 418):</a:t>
            </a:r>
            <a:endParaRPr lang="el-GR" sz="3400" dirty="0">
              <a:ea typeface="Calibri" panose="020F0502020204030204" pitchFamily="34" charset="0"/>
              <a:cs typeface="Arial" panose="020B0604020202020204" pitchFamily="34" charset="0"/>
            </a:endParaRPr>
          </a:p>
          <a:p>
            <a:pPr marL="194945" indent="0" algn="just">
              <a:lnSpc>
                <a:spcPct val="107000"/>
              </a:lnSpc>
              <a:spcAft>
                <a:spcPts val="855"/>
              </a:spcAft>
              <a:buNone/>
            </a:pPr>
            <a:endParaRPr lang="el-GR" sz="3400" dirty="0">
              <a:effectLst/>
              <a:ea typeface="Calibri" panose="020F0502020204030204" pitchFamily="34" charset="0"/>
              <a:cs typeface="Arial" panose="020B0604020202020204" pitchFamily="34" charset="0"/>
            </a:endParaRPr>
          </a:p>
          <a:p>
            <a:pPr marL="194945" indent="0" algn="just">
              <a:lnSpc>
                <a:spcPct val="107000"/>
              </a:lnSpc>
              <a:spcAft>
                <a:spcPts val="855"/>
              </a:spcAft>
              <a:buNone/>
            </a:pPr>
            <a:r>
              <a:rPr lang="el-GR" sz="3400" dirty="0">
                <a:effectLst/>
                <a:ea typeface="Calibri" panose="020F0502020204030204" pitchFamily="34" charset="0"/>
                <a:cs typeface="Arial" panose="020B0604020202020204" pitchFamily="34" charset="0"/>
              </a:rPr>
              <a:t>«Κατά την μεταπολεμική εποχή, ο ρατσισμός θεωρήθηκε τυπικά απαράδεκτος. Η </a:t>
            </a:r>
            <a:r>
              <a:rPr lang="el-GR" sz="3400" b="1" dirty="0">
                <a:solidFill>
                  <a:srgbClr val="800000"/>
                </a:solidFill>
                <a:effectLst/>
                <a:ea typeface="Calibri" panose="020F0502020204030204" pitchFamily="34" charset="0"/>
                <a:cs typeface="Arial" panose="020B0604020202020204" pitchFamily="34" charset="0"/>
              </a:rPr>
              <a:t>ανοχή</a:t>
            </a:r>
            <a:r>
              <a:rPr lang="el-GR" sz="3400" dirty="0">
                <a:effectLst/>
                <a:ea typeface="Calibri" panose="020F0502020204030204" pitchFamily="34" charset="0"/>
                <a:cs typeface="Arial" panose="020B0604020202020204" pitchFamily="34" charset="0"/>
              </a:rPr>
              <a:t> κατέστη ένα εγγενές στοιχείο της ‘αξιοπρεπούς’ πολιτικής, λαμβάνοντας τον χαρακτήρα της κοινωνικής </a:t>
            </a:r>
            <a:r>
              <a:rPr lang="el-GR" sz="3400" dirty="0">
                <a:solidFill>
                  <a:srgbClr val="800000"/>
                </a:solidFill>
                <a:effectLst/>
                <a:ea typeface="Calibri" panose="020F0502020204030204" pitchFamily="34" charset="0"/>
                <a:cs typeface="Arial" panose="020B0604020202020204" pitchFamily="34" charset="0"/>
              </a:rPr>
              <a:t>επαφής</a:t>
            </a:r>
            <a:r>
              <a:rPr lang="el-GR" sz="3400" dirty="0">
                <a:effectLst/>
                <a:ea typeface="Calibri" panose="020F0502020204030204" pitchFamily="34" charset="0"/>
                <a:cs typeface="Arial" panose="020B0604020202020204" pitchFamily="34" charset="0"/>
              </a:rPr>
              <a:t> [των πλειονοτικών] με μειονοτικούς πληθυσμούς στους οποίους δόθηκε ένα </a:t>
            </a:r>
            <a:r>
              <a:rPr lang="el-GR" sz="3400" dirty="0">
                <a:solidFill>
                  <a:srgbClr val="800000"/>
                </a:solidFill>
                <a:effectLst/>
                <a:ea typeface="Calibri" panose="020F0502020204030204" pitchFamily="34" charset="0"/>
                <a:cs typeface="Arial" panose="020B0604020202020204" pitchFamily="34" charset="0"/>
              </a:rPr>
              <a:t>ασφαλές</a:t>
            </a:r>
            <a:r>
              <a:rPr lang="el-GR" sz="3400" dirty="0">
                <a:effectLst/>
                <a:ea typeface="Calibri" panose="020F0502020204030204" pitchFamily="34" charset="0"/>
                <a:cs typeface="Arial" panose="020B0604020202020204" pitchFamily="34" charset="0"/>
              </a:rPr>
              <a:t> καθεστώς εντός του έθνους-κράτους».</a:t>
            </a:r>
            <a:endParaRPr lang="el-GR" sz="34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400" dirty="0">
              <a:ea typeface="Calibri" panose="020F0502020204030204" pitchFamily="34" charset="0"/>
              <a:cs typeface="Arial" panose="020B0604020202020204" pitchFamily="34" charset="0"/>
            </a:endParaRPr>
          </a:p>
          <a:p>
            <a:pPr marL="585470" lvl="2" indent="0" algn="just">
              <a:buNone/>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descr="Image"/>
          <p:cNvPicPr>
            <a:picLocks noChangeAspect="1"/>
          </p:cNvPicPr>
          <p:nvPr/>
        </p:nvPicPr>
        <p:blipFill>
          <a:blip r:embed="rId1"/>
          <a:stretch>
            <a:fillRect/>
          </a:stretch>
        </p:blipFill>
        <p:spPr>
          <a:xfrm>
            <a:off x="471351"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281470"/>
            <a:ext cx="12842543" cy="107560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ρευστού ρατσισμού</a:t>
            </a:r>
            <a:endParaRPr lang="en-US" sz="3600" b="1" i="1" dirty="0">
              <a:solidFill>
                <a:srgbClr val="800000"/>
              </a:solidFill>
              <a:latin typeface="+mn-lt"/>
            </a:endParaRPr>
          </a:p>
        </p:txBody>
      </p:sp>
      <p:sp>
        <p:nvSpPr>
          <p:cNvPr id="14" name="Content Placeholder 13"/>
          <p:cNvSpPr>
            <a:spLocks noGrp="1"/>
          </p:cNvSpPr>
          <p:nvPr>
            <p:ph idx="1"/>
          </p:nvPr>
        </p:nvSpPr>
        <p:spPr>
          <a:xfrm>
            <a:off x="163772" y="3006247"/>
            <a:ext cx="12678769" cy="4835045"/>
          </a:xfrm>
        </p:spPr>
        <p:txBody>
          <a:bodyPr>
            <a:normAutofit fontScale="77500" lnSpcReduction="20000"/>
          </a:bodyPr>
          <a:lstStyle/>
          <a:p>
            <a:pPr marL="780415" indent="-487680" algn="just">
              <a:lnSpc>
                <a:spcPct val="107000"/>
              </a:lnSpc>
              <a:spcAft>
                <a:spcPts val="855"/>
              </a:spcAft>
              <a:buFont typeface="Wingdings" panose="05000000000000000000" pitchFamily="2" charset="2"/>
              <a:buChar char="Ø"/>
            </a:pPr>
            <a:r>
              <a:rPr lang="el-GR" sz="4600" dirty="0">
                <a:ea typeface="Calibri" panose="020F0502020204030204" pitchFamily="34" charset="0"/>
              </a:rPr>
              <a:t>Στη μεταπολεμική εποχή τα έθνη-κράτη ελαχιστοποιούν την </a:t>
            </a:r>
            <a:r>
              <a:rPr lang="en-US" sz="4600" b="1" i="1" dirty="0">
                <a:ea typeface="Calibri" panose="020F0502020204030204" pitchFamily="34" charset="0"/>
              </a:rPr>
              <a:t>de jure </a:t>
            </a:r>
            <a:r>
              <a:rPr lang="el-GR" sz="4600" dirty="0">
                <a:ea typeface="Calibri" panose="020F0502020204030204" pitchFamily="34" charset="0"/>
              </a:rPr>
              <a:t>ρατσιστική υπεροχή των εθνικών τους πολιτών.</a:t>
            </a:r>
            <a:endParaRPr lang="el-GR" sz="4600" dirty="0">
              <a:ea typeface="Calibri" panose="020F0502020204030204" pitchFamily="34" charset="0"/>
            </a:endParaRPr>
          </a:p>
          <a:p>
            <a:pPr marL="487680" lvl="1" indent="0" algn="just">
              <a:buNone/>
            </a:pPr>
            <a:r>
              <a:rPr lang="el-GR" sz="3400" dirty="0">
                <a:ea typeface="Calibri" panose="020F0502020204030204" pitchFamily="34" charset="0"/>
                <a:cs typeface="Arial" panose="020B0604020202020204" pitchFamily="34" charset="0"/>
              </a:rPr>
              <a:t>		Θέσπιση αντιρατσιστικών νόμων στην Ελλάδα:  </a:t>
            </a:r>
            <a:endParaRPr lang="el-GR" sz="3400" dirty="0">
              <a:ea typeface="Calibri" panose="020F0502020204030204" pitchFamily="34" charset="0"/>
              <a:cs typeface="Arial" panose="020B0604020202020204" pitchFamily="34" charset="0"/>
            </a:endParaRPr>
          </a:p>
          <a:p>
            <a:pPr lvl="7" algn="just"/>
            <a:r>
              <a:rPr lang="el-GR" sz="3185" dirty="0">
                <a:effectLst/>
                <a:ea typeface="Calibri" panose="020F0502020204030204" pitchFamily="34" charset="0"/>
                <a:cs typeface="Arial" panose="020B0604020202020204" pitchFamily="34" charset="0"/>
              </a:rPr>
              <a:t>Ν</a:t>
            </a:r>
            <a:r>
              <a:rPr lang="el-GR" sz="3185" dirty="0">
                <a:ea typeface="Calibri" panose="020F0502020204030204" pitchFamily="34" charset="0"/>
                <a:cs typeface="Arial" panose="020B0604020202020204" pitchFamily="34" charset="0"/>
              </a:rPr>
              <a:t>όμος</a:t>
            </a:r>
            <a:r>
              <a:rPr lang="el-GR" sz="3185" dirty="0">
                <a:effectLst/>
                <a:ea typeface="Calibri" panose="020F0502020204030204" pitchFamily="34" charset="0"/>
                <a:cs typeface="Arial" panose="020B0604020202020204" pitchFamily="34" charset="0"/>
              </a:rPr>
              <a:t> 927/1979-ΦΕΚ 139/Α/28.6.1979  </a:t>
            </a:r>
            <a:endParaRPr lang="el-GR" sz="3185" dirty="0">
              <a:ea typeface="Calibri" panose="020F0502020204030204" pitchFamily="34" charset="0"/>
              <a:cs typeface="Arial" panose="020B0604020202020204" pitchFamily="34" charset="0"/>
            </a:endParaRPr>
          </a:p>
          <a:p>
            <a:pPr lvl="7" algn="just"/>
            <a:r>
              <a:rPr lang="el-GR" sz="3185" dirty="0">
                <a:effectLst/>
                <a:ea typeface="Calibri" panose="020F0502020204030204" pitchFamily="34" charset="0"/>
                <a:cs typeface="Arial" panose="020B0604020202020204" pitchFamily="34" charset="0"/>
              </a:rPr>
              <a:t>Νόμος 4285/2014-ΦΕΚ 191Α/10.9.2014</a:t>
            </a:r>
            <a:endParaRPr lang="el-GR" sz="3185" dirty="0">
              <a:effectLst/>
              <a:ea typeface="Calibri" panose="020F0502020204030204" pitchFamily="34" charset="0"/>
              <a:cs typeface="Arial" panose="020B0604020202020204" pitchFamily="34" charset="0"/>
            </a:endParaRPr>
          </a:p>
          <a:p>
            <a:pPr lvl="7" algn="just"/>
            <a:endParaRPr lang="en-US" sz="3185" dirty="0">
              <a:effectLst/>
              <a:ea typeface="Calibri" panose="020F0502020204030204" pitchFamily="34" charset="0"/>
              <a:cs typeface="Arial" panose="020B0604020202020204" pitchFamily="34" charset="0"/>
            </a:endParaRPr>
          </a:p>
          <a:p>
            <a:pPr marL="780415" indent="-487680" algn="just">
              <a:lnSpc>
                <a:spcPct val="107000"/>
              </a:lnSpc>
              <a:spcAft>
                <a:spcPts val="855"/>
              </a:spcAft>
              <a:buFont typeface="Wingdings" panose="05000000000000000000" pitchFamily="2" charset="2"/>
              <a:buChar char="Ø"/>
            </a:pPr>
            <a:r>
              <a:rPr lang="el-GR" sz="4600" dirty="0">
                <a:ea typeface="Calibri" panose="020F0502020204030204" pitchFamily="34" charset="0"/>
              </a:rPr>
              <a:t>Ωστόσο, διατηρούν την </a:t>
            </a:r>
            <a:r>
              <a:rPr lang="en-US" sz="4600" b="1" i="1" dirty="0">
                <a:ea typeface="Calibri" panose="020F0502020204030204" pitchFamily="34" charset="0"/>
              </a:rPr>
              <a:t>de facto</a:t>
            </a:r>
            <a:r>
              <a:rPr lang="el-GR" sz="4600" dirty="0">
                <a:ea typeface="Calibri" panose="020F0502020204030204" pitchFamily="34" charset="0"/>
              </a:rPr>
              <a:t> υπεροχή τους στη βάση </a:t>
            </a:r>
            <a:r>
              <a:rPr lang="el-GR" sz="4600" b="1" dirty="0">
                <a:solidFill>
                  <a:srgbClr val="800000"/>
                </a:solidFill>
                <a:ea typeface="Calibri" panose="020F0502020204030204" pitchFamily="34" charset="0"/>
              </a:rPr>
              <a:t>μιας νέας καλυμμένης μορφής ρατσισμού</a:t>
            </a:r>
            <a:r>
              <a:rPr lang="el-GR" sz="4600" dirty="0">
                <a:ea typeface="Calibri" panose="020F0502020204030204" pitchFamily="34" charset="0"/>
              </a:rPr>
              <a:t>: </a:t>
            </a:r>
            <a:r>
              <a:rPr lang="el-GR" sz="4600" b="1" i="1" dirty="0">
                <a:ea typeface="Calibri" panose="020F0502020204030204" pitchFamily="34" charset="0"/>
              </a:rPr>
              <a:t>την ανοχή και υποτίμηση της διαφορετικότητας</a:t>
            </a:r>
            <a:endParaRPr lang="el-GR" sz="4600" b="1" i="1" dirty="0">
              <a:ea typeface="Calibri" panose="020F0502020204030204" pitchFamily="34" charset="0"/>
            </a:endParaRPr>
          </a:p>
          <a:p>
            <a:pPr indent="0" algn="r">
              <a:lnSpc>
                <a:spcPct val="107000"/>
              </a:lnSpc>
              <a:spcAft>
                <a:spcPts val="855"/>
              </a:spcAft>
              <a:buNone/>
            </a:pPr>
            <a:r>
              <a:rPr lang="el-GR" sz="3400" dirty="0">
                <a:ea typeface="Calibri" panose="020F0502020204030204" pitchFamily="34" charset="0"/>
                <a:cs typeface="Arial" panose="020B0604020202020204" pitchFamily="34" charset="0"/>
              </a:rPr>
              <a:t>(βλ. </a:t>
            </a:r>
            <a:r>
              <a:rPr lang="en-US" sz="3400" dirty="0" err="1">
                <a:ea typeface="Calibri" panose="020F0502020204030204" pitchFamily="34" charset="0"/>
              </a:rPr>
              <a:t>Golash</a:t>
            </a:r>
            <a:r>
              <a:rPr lang="el-GR" sz="3400" dirty="0">
                <a:ea typeface="Calibri" panose="020F0502020204030204" pitchFamily="34" charset="0"/>
              </a:rPr>
              <a:t>-</a:t>
            </a:r>
            <a:r>
              <a:rPr lang="en-US" sz="3400" dirty="0">
                <a:ea typeface="Calibri" panose="020F0502020204030204" pitchFamily="34" charset="0"/>
              </a:rPr>
              <a:t>Boza</a:t>
            </a:r>
            <a:r>
              <a:rPr lang="el-GR" sz="3400" dirty="0">
                <a:ea typeface="Calibri" panose="020F0502020204030204" pitchFamily="34" charset="0"/>
              </a:rPr>
              <a:t> 2016: 133)</a:t>
            </a:r>
            <a:endParaRPr lang="en-US" sz="3400" dirty="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pic>
        <p:nvPicPr>
          <p:cNvPr id="7"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05727"/>
            <a:ext cx="12187712" cy="88157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0" y="2330049"/>
            <a:ext cx="12692418" cy="6789551"/>
          </a:xfrm>
          <a:prstGeom prst="rect">
            <a:avLst/>
          </a:prstGeom>
          <a:noFill/>
        </p:spPr>
        <p:txBody>
          <a:bodyPr wrap="square">
            <a:spAutoFit/>
          </a:bodyPr>
          <a:lstStyle/>
          <a:p>
            <a:pPr algn="just" defTabSz="975360" hangingPunct="1">
              <a:defRPr/>
            </a:pPr>
            <a:r>
              <a:rPr lang="el-GR" sz="3200" dirty="0">
                <a:cs typeface="Arial" panose="020B0604020202020204" pitchFamily="34" charset="0"/>
              </a:rPr>
              <a:t>Σύμφωνα με τον</a:t>
            </a:r>
            <a:r>
              <a:rPr lang="el-GR" sz="3200" dirty="0">
                <a:ea typeface="Calibri" panose="020F0502020204030204" pitchFamily="34" charset="0"/>
              </a:rPr>
              <a:t> Μπαλιμπάρ (2017: 37):</a:t>
            </a:r>
            <a:endParaRPr lang="el-GR" sz="3200" dirty="0">
              <a:ea typeface="Calibri" panose="020F0502020204030204" pitchFamily="34" charset="0"/>
            </a:endParaRPr>
          </a:p>
          <a:p>
            <a:pPr algn="just">
              <a:defRPr/>
            </a:pPr>
            <a:endParaRPr lang="el-GR" sz="3200" dirty="0">
              <a:ea typeface="Calibri" panose="020F0502020204030204" pitchFamily="34" charset="0"/>
              <a:cs typeface="Times New Roman" panose="02020603050405020304" pitchFamily="18" charset="0"/>
            </a:endParaRPr>
          </a:p>
          <a:p>
            <a:pPr algn="just">
              <a:defRPr/>
            </a:pPr>
            <a:r>
              <a:rPr lang="el-GR" sz="3200" dirty="0">
                <a:ea typeface="Calibri" panose="020F0502020204030204" pitchFamily="34" charset="0"/>
                <a:cs typeface="Arial" panose="020B0604020202020204" pitchFamily="34" charset="0"/>
              </a:rPr>
              <a:t>«ο σημερινός ρατσισμός, που στην περίπτωσή μας επικεντρώνεται γύρω από το πολύπλοκο πρόβλημα της μετανάστευσης, εγγράφεται στο πλαίσιο ενός </a:t>
            </a:r>
            <a:r>
              <a:rPr lang="el-GR" sz="3200" dirty="0">
                <a:solidFill>
                  <a:srgbClr val="800000"/>
                </a:solidFill>
                <a:ea typeface="Calibri" panose="020F0502020204030204" pitchFamily="34" charset="0"/>
                <a:cs typeface="Arial" panose="020B0604020202020204" pitchFamily="34" charset="0"/>
              </a:rPr>
              <a:t>‘ρατσισμού χωρίς φυλές’</a:t>
            </a:r>
            <a:r>
              <a:rPr lang="el-GR" sz="3200" dirty="0">
                <a:ea typeface="Calibri" panose="020F0502020204030204" pitchFamily="34" charset="0"/>
                <a:cs typeface="Arial" panose="020B0604020202020204" pitchFamily="34" charset="0"/>
              </a:rPr>
              <a:t> (…). Πρόκειται για έναν ρατσισμό του οποίου το κυρίαρχο θέμα δεν είναι η βιολογική κληρονομικότητα αλλά </a:t>
            </a:r>
            <a:r>
              <a:rPr lang="el-GR" sz="3200" dirty="0">
                <a:solidFill>
                  <a:srgbClr val="800000"/>
                </a:solidFill>
                <a:ea typeface="Calibri" panose="020F0502020204030204" pitchFamily="34" charset="0"/>
                <a:cs typeface="Arial" panose="020B0604020202020204" pitchFamily="34" charset="0"/>
              </a:rPr>
              <a:t>οι μη αναγώγιμες πολιτισμικές διαφορές</a:t>
            </a:r>
            <a:r>
              <a:rPr lang="el-GR" sz="3200" dirty="0">
                <a:ea typeface="Calibri" panose="020F0502020204030204" pitchFamily="34" charset="0"/>
                <a:cs typeface="Arial" panose="020B0604020202020204" pitchFamily="34" charset="0"/>
              </a:rPr>
              <a:t>. Εκ πρώτης όψεως, δεν πρεσβεύει την </a:t>
            </a:r>
            <a:r>
              <a:rPr lang="el-GR" sz="3200" dirty="0">
                <a:solidFill>
                  <a:srgbClr val="800000"/>
                </a:solidFill>
                <a:ea typeface="Calibri" panose="020F0502020204030204" pitchFamily="34" charset="0"/>
                <a:cs typeface="Arial" panose="020B0604020202020204" pitchFamily="34" charset="0"/>
              </a:rPr>
              <a:t>ανωτερότητα κάποιων ομάδων ή λαών σε σχέση με άλλους</a:t>
            </a:r>
            <a:r>
              <a:rPr lang="el-GR" sz="3200" dirty="0">
                <a:ea typeface="Calibri" panose="020F0502020204030204" pitchFamily="34" charset="0"/>
                <a:cs typeface="Arial" panose="020B0604020202020204" pitchFamily="34" charset="0"/>
              </a:rPr>
              <a:t>, αλλά ‘μόνο’ τη ζημιά που θα προκύψει από την [</a:t>
            </a:r>
            <a:r>
              <a:rPr lang="el-GR" sz="3200" dirty="0">
                <a:solidFill>
                  <a:srgbClr val="800000"/>
                </a:solidFill>
                <a:ea typeface="Calibri" panose="020F0502020204030204" pitchFamily="34" charset="0"/>
                <a:cs typeface="Arial" panose="020B0604020202020204" pitchFamily="34" charset="0"/>
              </a:rPr>
              <a:t>ανάμειξη</a:t>
            </a:r>
            <a:r>
              <a:rPr lang="el-GR" sz="3200" dirty="0">
                <a:ea typeface="Calibri" panose="020F0502020204030204" pitchFamily="34" charset="0"/>
                <a:cs typeface="Arial" panose="020B0604020202020204" pitchFamily="34" charset="0"/>
              </a:rPr>
              <a:t>, από την] κατάργηση των συνόρων, από </a:t>
            </a:r>
            <a:r>
              <a:rPr lang="el-GR" sz="3200" dirty="0">
                <a:solidFill>
                  <a:srgbClr val="800000"/>
                </a:solidFill>
                <a:ea typeface="Calibri" panose="020F0502020204030204" pitchFamily="34" charset="0"/>
                <a:cs typeface="Arial" panose="020B0604020202020204" pitchFamily="34" charset="0"/>
              </a:rPr>
              <a:t>την ασυμβατότητα </a:t>
            </a:r>
            <a:r>
              <a:rPr lang="el-GR" sz="3200" dirty="0">
                <a:ea typeface="Calibri" panose="020F0502020204030204" pitchFamily="34" charset="0"/>
                <a:cs typeface="Arial" panose="020B0604020202020204" pitchFamily="34" charset="0"/>
              </a:rPr>
              <a:t>των τρόπων ζωής και των παραδόσεων».</a:t>
            </a:r>
            <a:endParaRPr lang="el-GR" sz="3200" dirty="0">
              <a:ea typeface="Calibri" panose="020F0502020204030204" pitchFamily="34" charset="0"/>
              <a:cs typeface="Arial" panose="020B0604020202020204" pitchFamily="34" charset="0"/>
            </a:endParaRPr>
          </a:p>
          <a:p>
            <a:pPr algn="just">
              <a:defRPr/>
            </a:pPr>
            <a:r>
              <a:rPr lang="el-GR" sz="2800" b="1" i="1" dirty="0">
                <a:ea typeface="Calibri" panose="020F0502020204030204" pitchFamily="34" charset="0"/>
                <a:cs typeface="Arial" panose="020B0604020202020204" pitchFamily="34" charset="0"/>
              </a:rPr>
              <a:t>Δεν είμαι ρατσιστής, αλλά… </a:t>
            </a:r>
            <a:r>
              <a:rPr lang="el-GR" sz="2800" b="1" dirty="0">
                <a:ea typeface="Calibri" panose="020F0502020204030204" pitchFamily="34" charset="0"/>
                <a:cs typeface="Arial" panose="020B0604020202020204" pitchFamily="34" charset="0"/>
              </a:rPr>
              <a:t>(‘</a:t>
            </a:r>
            <a:r>
              <a:rPr lang="el-GR" sz="2800" b="1" i="1" dirty="0">
                <a:ea typeface="Calibri" panose="020F0502020204030204" pitchFamily="34" charset="0"/>
                <a:cs typeface="Arial" panose="020B0604020202020204" pitchFamily="34" charset="0"/>
              </a:rPr>
              <a:t>αυτοί/</a:t>
            </a:r>
            <a:r>
              <a:rPr lang="el-GR" sz="2800" b="1" i="1" dirty="0" err="1">
                <a:ea typeface="Calibri" panose="020F0502020204030204" pitchFamily="34" charset="0"/>
                <a:cs typeface="Arial" panose="020B0604020202020204" pitchFamily="34" charset="0"/>
              </a:rPr>
              <a:t>ές</a:t>
            </a:r>
            <a:r>
              <a:rPr lang="el-GR" sz="2800" b="1" i="1" dirty="0">
                <a:ea typeface="Calibri" panose="020F0502020204030204" pitchFamily="34" charset="0"/>
                <a:cs typeface="Arial" panose="020B0604020202020204" pitchFamily="34" charset="0"/>
              </a:rPr>
              <a:t>’ δεν είναι σαν κι εμάς στον τρόπο ζωής, στη θρησκεία, στον τρόπο σίτισης, ένδυσης κλπ.</a:t>
            </a:r>
            <a:r>
              <a:rPr lang="el-GR" sz="2800" b="1" dirty="0">
                <a:ea typeface="Calibri" panose="020F0502020204030204" pitchFamily="34" charset="0"/>
                <a:cs typeface="Arial" panose="020B0604020202020204" pitchFamily="34" charset="0"/>
              </a:rPr>
              <a:t>)</a:t>
            </a:r>
            <a:endParaRPr lang="el-GR" sz="2800" b="1" i="1" dirty="0">
              <a:ea typeface="Calibri" panose="020F0502020204030204" pitchFamily="34" charset="0"/>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312382" y="872010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63169"/>
            <a:ext cx="12719712" cy="787019"/>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0" y="1750060"/>
            <a:ext cx="13004800" cy="7372985"/>
          </a:xfrm>
          <a:prstGeom prst="rect">
            <a:avLst/>
          </a:prstGeom>
          <a:noFill/>
        </p:spPr>
        <p:txBody>
          <a:bodyPr wrap="square">
            <a:spAutoFit/>
          </a:bodyPr>
          <a:lstStyle/>
          <a:p>
            <a:pPr algn="just" defTabSz="975360" hangingPunct="1">
              <a:defRPr/>
            </a:pPr>
            <a:r>
              <a:rPr lang="el-GR" sz="3400" dirty="0">
                <a:cs typeface="Arial" panose="020B0604020202020204" pitchFamily="34" charset="0"/>
              </a:rPr>
              <a:t>Σύμφωνα με τον</a:t>
            </a:r>
            <a:r>
              <a:rPr lang="el-GR" sz="3400" dirty="0">
                <a:ea typeface="Calibri" panose="020F0502020204030204" pitchFamily="34" charset="0"/>
              </a:rPr>
              <a:t> Μπαλιμπάρ (2017: 42, 43):</a:t>
            </a:r>
            <a:endParaRPr lang="el-GR" sz="3400" dirty="0">
              <a:ea typeface="Calibri" panose="020F0502020204030204" pitchFamily="34" charset="0"/>
            </a:endParaRPr>
          </a:p>
          <a:p>
            <a:pPr algn="just">
              <a:defRPr/>
            </a:pPr>
            <a:endParaRPr lang="el-GR" sz="3400" dirty="0">
              <a:ea typeface="Calibri" panose="020F0502020204030204" pitchFamily="34" charset="0"/>
              <a:cs typeface="Times New Roman" panose="02020603050405020304" pitchFamily="18" charset="0"/>
            </a:endParaRPr>
          </a:p>
          <a:p>
            <a:pPr algn="just">
              <a:defRPr/>
            </a:pPr>
            <a:r>
              <a:rPr lang="el-GR" sz="3400" dirty="0">
                <a:ea typeface="Calibri" panose="020F0502020204030204" pitchFamily="34" charset="0"/>
                <a:cs typeface="Arial" panose="020B0604020202020204" pitchFamily="34" charset="0"/>
              </a:rPr>
              <a:t>Εντέλει, ο σημερινός ρατσισμός αποτελεί</a:t>
            </a:r>
            <a:endParaRPr lang="el-GR" sz="3400"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r>
              <a:rPr lang="el-GR" sz="3400" dirty="0">
                <a:ea typeface="Calibri" panose="020F0502020204030204"/>
              </a:rPr>
              <a:t>«πρακτική αφομοίωσης των κυριαρχούμενων πληθυσμών»</a:t>
            </a:r>
            <a:r>
              <a:rPr lang="el-GR" sz="3400" dirty="0">
                <a:ea typeface="Calibri" panose="020F0502020204030204" pitchFamily="34" charset="0"/>
                <a:cs typeface="Arial" panose="020B0604020202020204" pitchFamily="34" charset="0"/>
              </a:rPr>
              <a:t>,</a:t>
            </a:r>
            <a:endParaRPr lang="el-GR" sz="3400"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r>
              <a:rPr lang="el-GR" sz="3400" dirty="0">
                <a:ea typeface="Calibri" panose="020F0502020204030204"/>
              </a:rPr>
              <a:t>«αναγκαιότητα να ιεραρχούνται τα άτομα ή οι ομάδες με κριτήριο </a:t>
            </a:r>
            <a:r>
              <a:rPr lang="el-GR" sz="3400" b="1" dirty="0">
                <a:ea typeface="Calibri" panose="020F0502020204030204"/>
              </a:rPr>
              <a:t>τη </a:t>
            </a:r>
            <a:r>
              <a:rPr lang="el-GR" sz="3400" b="1" i="1" dirty="0">
                <a:ea typeface="Calibri" panose="020F0502020204030204"/>
              </a:rPr>
              <a:t>μεγαλύτερη ή μικρότερη δεκτικότητα ή αντίστασή τους στην αφομοίωση</a:t>
            </a:r>
            <a:r>
              <a:rPr lang="el-GR" sz="3400" dirty="0">
                <a:ea typeface="Calibri" panose="020F0502020204030204"/>
              </a:rPr>
              <a:t>» (</a:t>
            </a:r>
            <a:r>
              <a:rPr lang="el-GR" sz="3200" i="1" dirty="0">
                <a:ea typeface="Calibri" panose="020F0502020204030204"/>
              </a:rPr>
              <a:t>αξιολόγηση</a:t>
            </a:r>
            <a:r>
              <a:rPr lang="el-GR" sz="3200" dirty="0">
                <a:ea typeface="Calibri" panose="020F0502020204030204"/>
              </a:rPr>
              <a:t>: </a:t>
            </a:r>
            <a:r>
              <a:rPr lang="el-GR" sz="2400" b="1" dirty="0">
                <a:ea typeface="Calibri" panose="020F0502020204030204"/>
              </a:rPr>
              <a:t>μετράει τον βαθμό αφομοίωσης/προσαρμογής, την ευθυγράμμιση ή όχι με τις κυρίαρχες εκπαιδευτικές νόρμες</a:t>
            </a:r>
            <a:r>
              <a:rPr lang="el-GR" sz="3400" dirty="0">
                <a:ea typeface="Calibri" panose="020F0502020204030204"/>
              </a:rPr>
              <a:t>) </a:t>
            </a:r>
            <a:r>
              <a:rPr lang="el-GR" sz="2800" dirty="0">
                <a:ea typeface="Calibri" panose="020F0502020204030204"/>
              </a:rPr>
              <a:t>–βλ. και Στεργίου &amp; </a:t>
            </a:r>
            <a:r>
              <a:rPr lang="el-GR" sz="2800" dirty="0" err="1">
                <a:ea typeface="Calibri" panose="020F0502020204030204"/>
              </a:rPr>
              <a:t>Σιμόπουλος</a:t>
            </a:r>
            <a:r>
              <a:rPr lang="el-GR" sz="2800" dirty="0">
                <a:ea typeface="Calibri" panose="020F0502020204030204"/>
              </a:rPr>
              <a:t> (2019: 64).</a:t>
            </a:r>
            <a:endParaRPr lang="el-GR" sz="2800" dirty="0">
              <a:ea typeface="Calibri" panose="020F0502020204030204"/>
            </a:endParaRPr>
          </a:p>
          <a:p>
            <a:pPr marL="365760" indent="-365760" algn="just">
              <a:buFont typeface="Arial" panose="020B0604020202020204" pitchFamily="34" charset="0"/>
              <a:buChar char="•"/>
              <a:defRPr/>
            </a:pPr>
            <a:endParaRPr lang="el-GR" dirty="0">
              <a:ea typeface="Calibri" panose="020F0502020204030204"/>
              <a:cs typeface="Arial" panose="020B0604020202020204" pitchFamily="34" charset="0"/>
            </a:endParaRPr>
          </a:p>
          <a:p>
            <a:pPr algn="just">
              <a:defRPr/>
            </a:pPr>
            <a:r>
              <a:rPr lang="el-GR" sz="3400" dirty="0">
                <a:ea typeface="Calibri" panose="020F0502020204030204"/>
              </a:rPr>
              <a:t>«[Ω]ς προς ένα ‘Μαύρο’ στην Αγγλία ή έναν ‘Έγχρωμο’ στη Γαλλία, η απαιτούμενη αφομοίωση για να ‘ενσωματωθεί’ στην κοινωνία στην οποία ζει (...) παρουσιάζεται σαν πρόοδος, χειραφέτηση, παραχώρηση δικαιωμάτων</a:t>
            </a:r>
            <a:r>
              <a:rPr lang="el-GR" sz="3400" dirty="0">
                <a:ea typeface="Calibri" panose="020F0502020204030204"/>
                <a:cs typeface="Arial" panose="020B0604020202020204" pitchFamily="34" charset="0"/>
              </a:rPr>
              <a:t>».</a:t>
            </a:r>
            <a:endParaRPr lang="el-GR" sz="3400" dirty="0">
              <a:ea typeface="Calibri" panose="020F0502020204030204"/>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434775" y="8822260"/>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60123"/>
            <a:ext cx="12719712" cy="690065"/>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121920" y="2109358"/>
            <a:ext cx="12882880" cy="6851106"/>
          </a:xfrm>
          <a:prstGeom prst="rect">
            <a:avLst/>
          </a:prstGeom>
          <a:noFill/>
        </p:spPr>
        <p:txBody>
          <a:bodyPr wrap="square">
            <a:spAutoFit/>
          </a:bodyPr>
          <a:lstStyle/>
          <a:p>
            <a:pPr algn="just" defTabSz="975360" hangingPunct="1">
              <a:defRPr/>
            </a:pPr>
            <a:r>
              <a:rPr lang="el-GR" sz="2800" dirty="0">
                <a:cs typeface="Arial" panose="020B0604020202020204" pitchFamily="34" charset="0"/>
              </a:rPr>
              <a:t>Σχετικό και χαρακτηριστικό είναι το ακόλουθο απόσπασμα από ομιλία του δημοκρατικού προέδρου της Αμερικής </a:t>
            </a:r>
            <a:r>
              <a:rPr lang="el-GR" sz="2800" b="1" dirty="0" err="1">
                <a:cs typeface="Arial" panose="020B0604020202020204" pitchFamily="34" charset="0"/>
              </a:rPr>
              <a:t>Μπ</a:t>
            </a:r>
            <a:r>
              <a:rPr lang="el-GR" sz="2800" b="1" dirty="0">
                <a:cs typeface="Arial" panose="020B0604020202020204" pitchFamily="34" charset="0"/>
              </a:rPr>
              <a:t>. Ομπάμα</a:t>
            </a:r>
            <a:r>
              <a:rPr lang="el-GR" sz="2800" dirty="0">
                <a:cs typeface="Arial" panose="020B0604020202020204" pitchFamily="34" charset="0"/>
              </a:rPr>
              <a:t> </a:t>
            </a:r>
            <a:r>
              <a:rPr lang="el-GR" sz="2800" dirty="0">
                <a:ea typeface="Calibri" panose="020F0502020204030204" pitchFamily="34" charset="0"/>
              </a:rPr>
              <a:t>(βλ. </a:t>
            </a:r>
            <a:r>
              <a:rPr lang="en-US" sz="2800" dirty="0">
                <a:ea typeface="Calibri" panose="020F0502020204030204" pitchFamily="34" charset="0"/>
              </a:rPr>
              <a:t>Sandel 2022: 135</a:t>
            </a:r>
            <a:r>
              <a:rPr lang="el-GR" sz="2800" dirty="0">
                <a:ea typeface="Calibri" panose="020F0502020204030204" pitchFamily="34" charset="0"/>
              </a:rPr>
              <a:t>):</a:t>
            </a:r>
            <a:endParaRPr lang="el-GR" sz="2800" dirty="0">
              <a:ea typeface="Calibri" panose="020F0502020204030204" pitchFamily="34" charset="0"/>
            </a:endParaRPr>
          </a:p>
          <a:p>
            <a:pPr algn="just" defTabSz="975360" hangingPunct="1">
              <a:defRPr/>
            </a:pPr>
            <a:endParaRPr lang="en-US" sz="2800" dirty="0">
              <a:cs typeface="Arial" panose="020B0604020202020204" pitchFamily="34" charset="0"/>
            </a:endParaRPr>
          </a:p>
          <a:p>
            <a:pPr algn="just" defTabSz="975360" hangingPunct="1">
              <a:defRPr/>
            </a:pPr>
            <a:r>
              <a:rPr lang="el-GR" sz="2800" dirty="0">
                <a:cs typeface="Arial" panose="020B0604020202020204" pitchFamily="34" charset="0"/>
              </a:rPr>
              <a:t>«Ζούμε σε μια χώρα όπου </a:t>
            </a:r>
            <a:r>
              <a:rPr lang="el-GR" sz="2800" b="1" dirty="0">
                <a:cs typeface="Arial" panose="020B0604020202020204" pitchFamily="34" charset="0"/>
              </a:rPr>
              <a:t>ανεξάρτητα από την εμφάνισή σου και την καταγωγή σου</a:t>
            </a:r>
            <a:r>
              <a:rPr lang="el-GR" sz="2800" dirty="0">
                <a:cs typeface="Arial" panose="020B0604020202020204" pitchFamily="34" charset="0"/>
              </a:rPr>
              <a:t>, αν είσαι διατεθειμένος να μελετήσεις και να δουλέψεις σκληρά μπορείς να φτάσεις </a:t>
            </a:r>
            <a:r>
              <a:rPr lang="el-GR" sz="2800" b="1" dirty="0">
                <a:cs typeface="Arial" panose="020B0604020202020204" pitchFamily="34" charset="0"/>
              </a:rPr>
              <a:t>ως εκεί που θα σε πάει το ταλέντο σου</a:t>
            </a:r>
            <a:r>
              <a:rPr lang="el-GR" sz="2800" dirty="0">
                <a:cs typeface="Arial" panose="020B0604020202020204" pitchFamily="34" charset="0"/>
              </a:rPr>
              <a:t>. Αν προσπαθήσεις, μπορείς να τα καταφέρεις».</a:t>
            </a:r>
            <a:endParaRPr lang="el-GR" sz="2800" dirty="0">
              <a:cs typeface="Arial" panose="020B0604020202020204" pitchFamily="34" charset="0"/>
            </a:endParaRPr>
          </a:p>
          <a:p>
            <a:pPr algn="just" defTabSz="975360" hangingPunct="1">
              <a:defRPr/>
            </a:pPr>
            <a:endParaRPr lang="el-GR" sz="2800" dirty="0">
              <a:cs typeface="Arial" panose="020B0604020202020204" pitchFamily="34" charset="0"/>
            </a:endParaRPr>
          </a:p>
          <a:p>
            <a:pPr algn="just" defTabSz="975360" hangingPunct="1">
              <a:defRPr/>
            </a:pPr>
            <a:r>
              <a:rPr lang="el-GR" sz="2800" dirty="0">
                <a:cs typeface="Arial" panose="020B0604020202020204" pitchFamily="34" charset="0"/>
              </a:rPr>
              <a:t>Ωστόσο, δεν πρέπει να διαφεύγει της προσοχής μας ότι, σύμφωνα με την </a:t>
            </a:r>
            <a:r>
              <a:rPr lang="en-US" sz="2800" dirty="0">
                <a:cs typeface="Arial" panose="020B0604020202020204" pitchFamily="34" charset="0"/>
              </a:rPr>
              <a:t>Anderson (1999:325)</a:t>
            </a:r>
            <a:r>
              <a:rPr lang="el-GR" sz="2800" dirty="0">
                <a:cs typeface="Arial" panose="020B0604020202020204" pitchFamily="34" charset="0"/>
              </a:rPr>
              <a:t>, «η κοινωνία έχει επενδύσει πολύ περισσότερο </a:t>
            </a:r>
            <a:r>
              <a:rPr lang="el-GR" sz="2800" b="1" dirty="0">
                <a:cs typeface="Arial" panose="020B0604020202020204" pitchFamily="34" charset="0"/>
              </a:rPr>
              <a:t>στην ανάπτυξη των ταλέντων ορισμένων ανθρώπων έναντι άλλων</a:t>
            </a:r>
            <a:r>
              <a:rPr lang="el-GR" sz="2800" dirty="0">
                <a:cs typeface="Arial" panose="020B0604020202020204" pitchFamily="34" charset="0"/>
              </a:rPr>
              <a:t>»</a:t>
            </a:r>
            <a:r>
              <a:rPr lang="en-US" sz="2800" dirty="0">
                <a:cs typeface="Arial" panose="020B0604020202020204" pitchFamily="34" charset="0"/>
              </a:rPr>
              <a:t> </a:t>
            </a:r>
            <a:r>
              <a:rPr lang="el-GR" sz="2800" dirty="0">
                <a:ea typeface="Calibri" panose="020F0502020204030204" pitchFamily="34" charset="0"/>
              </a:rPr>
              <a:t>(βλ. </a:t>
            </a:r>
            <a:r>
              <a:rPr lang="en-US" sz="2800" dirty="0">
                <a:ea typeface="Calibri" panose="020F0502020204030204" pitchFamily="34" charset="0"/>
              </a:rPr>
              <a:t>Sandel 2022: 254</a:t>
            </a:r>
            <a:r>
              <a:rPr lang="el-GR" sz="2800" dirty="0">
                <a:ea typeface="Calibri" panose="020F0502020204030204" pitchFamily="34" charset="0"/>
              </a:rPr>
              <a:t>)</a:t>
            </a:r>
            <a:r>
              <a:rPr lang="en-US" sz="2800" dirty="0">
                <a:ea typeface="Calibri" panose="020F0502020204030204" pitchFamily="34" charset="0"/>
              </a:rPr>
              <a:t>.</a:t>
            </a:r>
            <a:endParaRPr lang="en-US" sz="2800" dirty="0">
              <a:ea typeface="Calibri" panose="020F0502020204030204" pitchFamily="34" charset="0"/>
            </a:endParaRPr>
          </a:p>
          <a:p>
            <a:pPr algn="just" defTabSz="975360" hangingPunct="1">
              <a:defRPr/>
            </a:pPr>
            <a:endParaRPr lang="en-US" sz="2800" dirty="0">
              <a:cs typeface="Arial" panose="020B0604020202020204" pitchFamily="34" charset="0"/>
            </a:endParaRPr>
          </a:p>
          <a:p>
            <a:pPr algn="just" defTabSz="975360" hangingPunct="1">
              <a:defRPr/>
            </a:pPr>
            <a:r>
              <a:rPr lang="el-GR" sz="2800" dirty="0">
                <a:cs typeface="Arial" panose="020B0604020202020204" pitchFamily="34" charset="0"/>
              </a:rPr>
              <a:t>Σε σχέση με τη συζήτησή μας, ως </a:t>
            </a:r>
            <a:r>
              <a:rPr lang="el-GR" sz="2800" b="1" dirty="0">
                <a:cs typeface="Arial" panose="020B0604020202020204" pitchFamily="34" charset="0"/>
              </a:rPr>
              <a:t>πρότυπο και νόρμα </a:t>
            </a:r>
            <a:r>
              <a:rPr lang="el-GR" sz="2800" dirty="0">
                <a:cs typeface="Arial" panose="020B0604020202020204" pitchFamily="34" charset="0"/>
              </a:rPr>
              <a:t>εκλαμβάνονται </a:t>
            </a:r>
            <a:r>
              <a:rPr lang="el-GR" sz="2800" b="1" dirty="0">
                <a:cs typeface="Arial" panose="020B0604020202020204" pitchFamily="34" charset="0"/>
              </a:rPr>
              <a:t>τα ‘ταλέντα’ </a:t>
            </a:r>
            <a:r>
              <a:rPr lang="el-GR" sz="2800" b="1" i="1" dirty="0">
                <a:cs typeface="Arial" panose="020B0604020202020204" pitchFamily="34" charset="0"/>
              </a:rPr>
              <a:t>των δυτικών, </a:t>
            </a:r>
            <a:r>
              <a:rPr lang="el-GR" sz="2800" b="1" i="1" dirty="0" err="1">
                <a:cs typeface="Arial" panose="020B0604020202020204" pitchFamily="34" charset="0"/>
              </a:rPr>
              <a:t>πλειονοτικών</a:t>
            </a:r>
            <a:r>
              <a:rPr lang="el-GR" sz="2800" b="1" i="1" dirty="0">
                <a:cs typeface="Arial" panose="020B0604020202020204" pitchFamily="34" charset="0"/>
              </a:rPr>
              <a:t>, λευκών, ευκατάστατων, επιστημονικά μορφωμένων ανθρώπων και συνήθως χριστιανών</a:t>
            </a:r>
            <a:r>
              <a:rPr lang="el-GR" sz="2800" b="1" dirty="0">
                <a:cs typeface="Arial" panose="020B0604020202020204" pitchFamily="34" charset="0"/>
              </a:rPr>
              <a:t>. Σε σχέση με αυτά τα ‘ταλέντα’ ‘αξιολογούνται’ οι μετανάστες/</a:t>
            </a:r>
            <a:r>
              <a:rPr lang="el-GR" sz="2800" b="1" dirty="0" err="1">
                <a:cs typeface="Arial" panose="020B0604020202020204" pitchFamily="34" charset="0"/>
              </a:rPr>
              <a:t>τριες</a:t>
            </a:r>
            <a:r>
              <a:rPr lang="el-GR" sz="2800" b="1" dirty="0">
                <a:cs typeface="Arial" panose="020B0604020202020204" pitchFamily="34" charset="0"/>
              </a:rPr>
              <a:t> και αυτά αποτελούν το κριτήριο της αφομοίωσής τους.</a:t>
            </a:r>
            <a:endParaRPr lang="el-GR" sz="2800" b="1" dirty="0">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6677"/>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325047" y="891459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64028"/>
            <a:ext cx="12828896" cy="1089096"/>
          </a:xfrm>
        </p:spPr>
        <p:txBody>
          <a:bodyPr>
            <a:normAutofit/>
          </a:bodyPr>
          <a:lstStyle/>
          <a:p>
            <a:r>
              <a:rPr lang="el-GR" sz="3600" b="1" i="1" dirty="0">
                <a:solidFill>
                  <a:srgbClr val="800000"/>
                </a:solidFill>
                <a:latin typeface="+mn-lt"/>
                <a:cs typeface="Arial" panose="020B0604020202020204" pitchFamily="34" charset="0"/>
              </a:rPr>
              <a:t>Ρευστός ρατσισμός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0" y="1982149"/>
            <a:ext cx="12828896" cy="4832092"/>
          </a:xfrm>
          <a:prstGeom prst="rect">
            <a:avLst/>
          </a:prstGeom>
          <a:noFill/>
        </p:spPr>
        <p:txBody>
          <a:bodyPr wrap="square">
            <a:spAutoFit/>
          </a:bodyPr>
          <a:lstStyle/>
          <a:p>
            <a:pPr marL="304800" indent="-304800" algn="just" defTabSz="975360" hangingPunct="1">
              <a:buFont typeface="Wingdings" panose="05000000000000000000" pitchFamily="2" charset="2"/>
              <a:buChar char="§"/>
              <a:defRPr/>
            </a:pPr>
            <a:r>
              <a:rPr lang="el-GR" sz="2800" dirty="0">
                <a:cs typeface="Arial" panose="020B0604020202020204" pitchFamily="34" charset="0"/>
              </a:rPr>
              <a:t>Η </a:t>
            </a:r>
            <a:r>
              <a:rPr lang="el-GR" sz="2800" b="1" dirty="0">
                <a:cs typeface="Arial" panose="020B0604020202020204" pitchFamily="34" charset="0"/>
              </a:rPr>
              <a:t>συνύπαρξη </a:t>
            </a:r>
            <a:r>
              <a:rPr lang="el-GR" sz="2800" dirty="0">
                <a:cs typeface="Arial" panose="020B0604020202020204" pitchFamily="34" charset="0"/>
              </a:rPr>
              <a:t>ρατσιστικών και αντιρατσιστικών ιδεών, θέσεων και προθέσεων στα ίδια (</a:t>
            </a:r>
            <a:r>
              <a:rPr lang="el-GR" sz="2800" dirty="0" err="1">
                <a:cs typeface="Arial" panose="020B0604020202020204" pitchFamily="34" charset="0"/>
              </a:rPr>
              <a:t>περι</a:t>
            </a:r>
            <a:r>
              <a:rPr lang="el-GR" sz="2800" dirty="0">
                <a:cs typeface="Arial" panose="020B0604020202020204" pitchFamily="34" charset="0"/>
              </a:rPr>
              <a:t>)κείμενα. Ειδικότερα, παρατηρείται:</a:t>
            </a:r>
            <a:endParaRPr lang="el-GR" sz="2800" dirty="0">
              <a:cs typeface="Arial" panose="020B0604020202020204" pitchFamily="34" charset="0"/>
            </a:endParaRPr>
          </a:p>
          <a:p>
            <a:pPr marL="304800" indent="-304800" algn="just">
              <a:buFont typeface="Wingdings" panose="05000000000000000000" pitchFamily="2" charset="2"/>
              <a:buChar char="§"/>
            </a:pPr>
            <a:endParaRPr lang="el-GR" sz="28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r>
              <a:rPr lang="el-GR" sz="2800" dirty="0">
                <a:cs typeface="Arial" panose="020B0604020202020204" pitchFamily="34" charset="0"/>
              </a:rPr>
              <a:t>αφενός διακηρυκτική προβολή και θετική αποτίμηση των </a:t>
            </a:r>
            <a:r>
              <a:rPr lang="el-GR" sz="2800" b="1" dirty="0">
                <a:cs typeface="Arial" panose="020B0604020202020204" pitchFamily="34" charset="0"/>
              </a:rPr>
              <a:t>αντιρατσιστικών ιδεών</a:t>
            </a:r>
            <a:endParaRPr lang="el-GR" sz="2800" b="1" dirty="0">
              <a:cs typeface="Arial" panose="020B0604020202020204" pitchFamily="34" charset="0"/>
            </a:endParaRPr>
          </a:p>
          <a:p>
            <a:pPr marL="792480" lvl="1" indent="-304800" algn="just">
              <a:buFont typeface="Arial" panose="020B0604020202020204" pitchFamily="34" charset="0"/>
              <a:buChar char="•"/>
            </a:pPr>
            <a:r>
              <a:rPr lang="el-GR" sz="2800" dirty="0">
                <a:cs typeface="Arial" panose="020B0604020202020204" pitchFamily="34" charset="0"/>
              </a:rPr>
              <a:t>αφετέρου προώθηση </a:t>
            </a:r>
            <a:r>
              <a:rPr lang="el-GR" sz="2800" b="1" i="1" dirty="0" err="1">
                <a:cs typeface="Arial" panose="020B0604020202020204" pitchFamily="34" charset="0"/>
              </a:rPr>
              <a:t>μονοπολιτισμού</a:t>
            </a:r>
            <a:r>
              <a:rPr lang="el-GR" sz="2800" dirty="0">
                <a:cs typeface="Arial" panose="020B0604020202020204" pitchFamily="34" charset="0"/>
              </a:rPr>
              <a:t> (</a:t>
            </a:r>
            <a:r>
              <a:rPr lang="el-GR" sz="2800" dirty="0" err="1">
                <a:cs typeface="Arial" panose="020B0604020202020204" pitchFamily="34" charset="0"/>
              </a:rPr>
              <a:t>monoculturalism</a:t>
            </a:r>
            <a:r>
              <a:rPr lang="el-GR" sz="2800" dirty="0">
                <a:cs typeface="Arial" panose="020B0604020202020204" pitchFamily="34" charset="0"/>
              </a:rPr>
              <a:t>) και </a:t>
            </a:r>
            <a:r>
              <a:rPr lang="el-GR" sz="2800" b="1" i="1" dirty="0" err="1">
                <a:cs typeface="Arial" panose="020B0604020202020204" pitchFamily="34" charset="0"/>
              </a:rPr>
              <a:t>μονογλωσσίας</a:t>
            </a:r>
            <a:r>
              <a:rPr lang="el-GR" sz="2800" b="1" dirty="0">
                <a:cs typeface="Arial" panose="020B0604020202020204" pitchFamily="34" charset="0"/>
              </a:rPr>
              <a:t> </a:t>
            </a:r>
            <a:r>
              <a:rPr lang="el-GR" sz="2800" dirty="0">
                <a:cs typeface="Arial" panose="020B0604020202020204" pitchFamily="34" charset="0"/>
              </a:rPr>
              <a:t>(</a:t>
            </a:r>
            <a:r>
              <a:rPr lang="el-GR" sz="2800" dirty="0" err="1">
                <a:cs typeface="Arial" panose="020B0604020202020204" pitchFamily="34" charset="0"/>
              </a:rPr>
              <a:t>monolingualism</a:t>
            </a:r>
            <a:r>
              <a:rPr lang="el-GR" sz="2800" dirty="0">
                <a:cs typeface="Arial" panose="020B0604020202020204" pitchFamily="34" charset="0"/>
              </a:rPr>
              <a:t>) στα δυτικά έθνη-κράτη.</a:t>
            </a:r>
            <a:endParaRPr lang="el-GR" sz="2800" dirty="0">
              <a:cs typeface="Arial" panose="020B0604020202020204" pitchFamily="34" charset="0"/>
            </a:endParaRPr>
          </a:p>
          <a:p>
            <a:pPr marL="792480" lvl="1" indent="-304800" algn="just">
              <a:buFont typeface="Arial" panose="020B0604020202020204" pitchFamily="34" charset="0"/>
              <a:buChar char="•"/>
            </a:pPr>
            <a:endParaRPr lang="el-GR" sz="2800" dirty="0">
              <a:cs typeface="Arial" panose="020B0604020202020204" pitchFamily="34" charset="0"/>
            </a:endParaRPr>
          </a:p>
          <a:p>
            <a:pPr marL="304800" indent="-304800" algn="just" defTabSz="975360" hangingPunct="1">
              <a:buFont typeface="Wingdings" panose="05000000000000000000" pitchFamily="2" charset="2"/>
              <a:buChar char="§"/>
              <a:defRPr/>
            </a:pPr>
            <a:r>
              <a:rPr lang="el-GR" sz="2800" dirty="0">
                <a:cs typeface="Arial" panose="020B0604020202020204" pitchFamily="34" charset="0"/>
              </a:rPr>
              <a:t>Με όρους του </a:t>
            </a:r>
            <a:r>
              <a:rPr lang="el-GR" sz="2800" dirty="0" err="1">
                <a:cs typeface="Arial" panose="020B0604020202020204" pitchFamily="34" charset="0"/>
              </a:rPr>
              <a:t>Gramsci</a:t>
            </a:r>
            <a:r>
              <a:rPr lang="el-GR" sz="2800" dirty="0">
                <a:cs typeface="Arial" panose="020B0604020202020204" pitchFamily="34" charset="0"/>
              </a:rPr>
              <a:t> (1991), η διείσδυση στοιχείων ρατσισμού στα αντιρατσιστικά κείμενα συνιστά δείγμα της </a:t>
            </a:r>
            <a:r>
              <a:rPr lang="el-GR" sz="2800" i="1" dirty="0">
                <a:solidFill>
                  <a:srgbClr val="800000"/>
                </a:solidFill>
                <a:cs typeface="Arial" panose="020B0604020202020204" pitchFamily="34" charset="0"/>
              </a:rPr>
              <a:t>ηγεμονίας</a:t>
            </a:r>
            <a:r>
              <a:rPr lang="el-GR" sz="2800" dirty="0">
                <a:solidFill>
                  <a:srgbClr val="800000"/>
                </a:solidFill>
                <a:cs typeface="Arial" panose="020B0604020202020204" pitchFamily="34" charset="0"/>
              </a:rPr>
              <a:t> του ρατσιστικού λόγου στη σύγχρονη δημόσια σφαίρα</a:t>
            </a:r>
            <a:r>
              <a:rPr lang="el-GR" sz="2800" dirty="0">
                <a:cs typeface="Arial" panose="020B0604020202020204" pitchFamily="34" charset="0"/>
              </a:rPr>
              <a:t>.	</a:t>
            </a:r>
            <a:endParaRPr lang="el-GR" sz="2800" dirty="0">
              <a:cs typeface="Arial" panose="020B0604020202020204" pitchFamily="34" charset="0"/>
            </a:endParaRPr>
          </a:p>
        </p:txBody>
      </p:sp>
      <p:sp>
        <p:nvSpPr>
          <p:cNvPr id="7" name="TextBox 6"/>
          <p:cNvSpPr txBox="1"/>
          <p:nvPr/>
        </p:nvSpPr>
        <p:spPr>
          <a:xfrm>
            <a:off x="-1" y="6664903"/>
            <a:ext cx="12854675" cy="2074414"/>
          </a:xfrm>
          <a:prstGeom prst="rect">
            <a:avLst/>
          </a:prstGeom>
          <a:noFill/>
        </p:spPr>
        <p:txBody>
          <a:bodyPr wrap="square">
            <a:spAutoFit/>
          </a:bodyPr>
          <a:lstStyle/>
          <a:p>
            <a:pPr algn="ctr" defTabSz="975360" hangingPunct="1">
              <a:defRPr/>
            </a:pPr>
            <a:r>
              <a:rPr lang="el-GR" sz="2800" b="1" dirty="0">
                <a:solidFill>
                  <a:srgbClr val="800000"/>
                </a:solidFill>
                <a:cs typeface="Arial" panose="020B0604020202020204" pitchFamily="34" charset="0"/>
              </a:rPr>
              <a:t>Ρευστός Ρατσισμός</a:t>
            </a:r>
            <a:endParaRPr lang="el-GR" sz="2800" b="1" dirty="0">
              <a:solidFill>
                <a:srgbClr val="800000"/>
              </a:solidFill>
              <a:cs typeface="Arial" panose="020B0604020202020204" pitchFamily="34" charset="0"/>
            </a:endParaRPr>
          </a:p>
          <a:p>
            <a:pPr algn="just">
              <a:lnSpc>
                <a:spcPct val="90000"/>
              </a:lnSpc>
            </a:pPr>
            <a:r>
              <a:rPr lang="el-GR" sz="2800" dirty="0">
                <a:cs typeface="Arial" panose="020B0604020202020204" pitchFamily="34" charset="0"/>
              </a:rPr>
              <a:t>«δεν πρέπει να ιδωθεί ως ένα μετριασμένο ή αμφισβητούμενο κατάλοιπο ρατσισμού, αλλά μάλλον ως μια </a:t>
            </a:r>
            <a:r>
              <a:rPr lang="el-GR" sz="2800" b="1" dirty="0">
                <a:cs typeface="Arial" panose="020B0604020202020204" pitchFamily="34" charset="0"/>
              </a:rPr>
              <a:t>αμφίσημη μορφή</a:t>
            </a:r>
            <a:r>
              <a:rPr lang="el-GR" sz="2800" dirty="0">
                <a:cs typeface="Arial" panose="020B0604020202020204" pitchFamily="34" charset="0"/>
              </a:rPr>
              <a:t>, η οποία ενθαρρύνεται σήμερα και αποδυναμώνει τις ποικίλες άμυνες ενάντια στις ρατσιστικές αξιώσεις»</a:t>
            </a:r>
            <a:r>
              <a:rPr lang="en-US" sz="2800" dirty="0">
                <a:cs typeface="Arial" panose="020B0604020202020204" pitchFamily="34" charset="0"/>
              </a:rPr>
              <a:t> (Weaver 2016, 63–64).</a:t>
            </a:r>
            <a:endParaRPr lang="en-US" sz="28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3" y="694943"/>
            <a:ext cx="12713087" cy="1316737"/>
          </a:xfrm>
        </p:spPr>
        <p:txBody>
          <a:bodyPr/>
          <a:lstStyle/>
          <a:p>
            <a:r>
              <a:rPr lang="en-US" sz="3200" b="1" i="1" dirty="0">
                <a:solidFill>
                  <a:srgbClr val="800000"/>
                </a:solidFill>
              </a:rPr>
              <a:t>TRACE</a:t>
            </a:r>
            <a:r>
              <a:rPr lang="en-US" sz="3200" b="1" dirty="0">
                <a:solidFill>
                  <a:srgbClr val="800000"/>
                </a:solidFill>
              </a:rPr>
              <a:t>:</a:t>
            </a:r>
            <a:r>
              <a:rPr lang="en-US" sz="3200" b="1" i="1" dirty="0">
                <a:solidFill>
                  <a:srgbClr val="800000"/>
                </a:solidFill>
              </a:rPr>
              <a:t> </a:t>
            </a:r>
            <a:endParaRPr lang="en-US" sz="3200" b="1" i="1" dirty="0">
              <a:solidFill>
                <a:srgbClr val="800000"/>
              </a:solidFill>
            </a:endParaRPr>
          </a:p>
          <a:p>
            <a:r>
              <a:rPr lang="en-US" sz="3200" b="1" i="1" dirty="0">
                <a:solidFill>
                  <a:srgbClr val="800000"/>
                </a:solidFill>
              </a:rPr>
              <a:t>Tracing racism in antiracist discourse</a:t>
            </a:r>
            <a:endParaRPr lang="en-US" sz="3200" b="1" i="1" dirty="0">
              <a:solidFill>
                <a:srgbClr val="800000"/>
              </a:solidFill>
            </a:endParaRPr>
          </a:p>
          <a:p>
            <a:r>
              <a:rPr lang="en-US" sz="3200" b="1" i="0" dirty="0">
                <a:solidFill>
                  <a:srgbClr val="800000"/>
                </a:solidFill>
              </a:rPr>
              <a:t>(TRACE/HFRI-FM17-42)</a:t>
            </a:r>
            <a:endParaRPr lang="el-GR" sz="3200" b="1" i="0" dirty="0">
              <a:solidFill>
                <a:srgbClr val="800000"/>
              </a:solidFill>
            </a:endParaRPr>
          </a:p>
          <a:p>
            <a:pPr algn="l"/>
            <a:endParaRPr lang="en-GB" sz="3600" b="1" dirty="0">
              <a:solidFill>
                <a:srgbClr val="800000"/>
              </a:solidFill>
            </a:endParaRPr>
          </a:p>
        </p:txBody>
      </p:sp>
      <p:sp>
        <p:nvSpPr>
          <p:cNvPr id="9" name="Text Placeholder 8"/>
          <p:cNvSpPr>
            <a:spLocks noGrp="1"/>
          </p:cNvSpPr>
          <p:nvPr>
            <p:ph type="body" sz="quarter" idx="14"/>
          </p:nvPr>
        </p:nvSpPr>
        <p:spPr>
          <a:xfrm>
            <a:off x="207264" y="2370851"/>
            <a:ext cx="12797536" cy="6080125"/>
          </a:xfrm>
        </p:spPr>
        <p:txBody>
          <a:bodyPr/>
          <a:lstStyle/>
          <a:p>
            <a:pPr marL="0" marR="0" lvl="0" indent="0" algn="l" defTabSz="584200" rtl="0" eaLnBrk="1" fontAlgn="auto" latinLnBrk="0" hangingPunct="1">
              <a:lnSpc>
                <a:spcPct val="100000"/>
              </a:lnSpc>
              <a:spcBef>
                <a:spcPts val="0"/>
              </a:spcBef>
              <a:spcAft>
                <a:spcPts val="0"/>
              </a:spcAft>
              <a:buClrTx/>
              <a:buSzTx/>
              <a:buFontTx/>
              <a:buNone/>
              <a:defRPr/>
            </a:pP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Ερευνητικό πρόγραμμα χρηματοδοτούμενο από το Ε.Λ.ΙΔ.Ε.Κ. </a:t>
            </a: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Φορέας Υποδοχής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t>
            </a:r>
            <a:r>
              <a:rPr kumimoji="0" lang="el-GR" altLang="el-GR"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Πανεπιστήμιο Πατρών</a:t>
            </a:r>
            <a:endPar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Εγχώριοι συνεργαζόμενοι φορείς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Ε.Κ.Π.Α.,</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Α.Π.Θ., Δ.Π.Θ., </a:t>
            </a:r>
            <a:r>
              <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Πανελλήνιο Δίκτυο για το Θέατρο </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just"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Διεθνείς συνεργαζόμενοι φορείς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Cardiff University (UK),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The Open University (UK), University of Malta, </a:t>
            </a:r>
            <a:r>
              <a:rPr kumimoji="0" lang="it-IT"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Universita della Svizzera italiana (Switzerland),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University of Neuchâtel Switzerland</a:t>
            </a:r>
            <a:r>
              <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University of Liverpool 	</a:t>
            </a:r>
            <a:endPar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lang="el-GR" sz="2000" b="1" kern="0" dirty="0">
                <a:solidFill>
                  <a:srgbClr val="000000"/>
                </a:solidFill>
                <a:latin typeface="Times New Roman" panose="02020603050405020304" pitchFamily="18" charset="0"/>
                <a:cs typeface="Times New Roman" panose="02020603050405020304" pitchFamily="18" charset="0"/>
                <a:sym typeface="Helvetica Neue"/>
              </a:rPr>
              <a:t>Συνεργάτες στην παρούσα ανακοίνωση: Ρ. Καραχάλιου, Β. Τσάμη &amp; Α. </a:t>
            </a:r>
            <a:r>
              <a:rPr lang="el-GR" sz="2000" b="1" kern="0" dirty="0" err="1">
                <a:solidFill>
                  <a:srgbClr val="000000"/>
                </a:solidFill>
                <a:latin typeface="Times New Roman" panose="02020603050405020304" pitchFamily="18" charset="0"/>
                <a:cs typeface="Times New Roman" panose="02020603050405020304" pitchFamily="18" charset="0"/>
                <a:sym typeface="Helvetica Neue"/>
              </a:rPr>
              <a:t>Λαζανάς</a:t>
            </a:r>
            <a:endParaRPr lang="en-US" sz="2000" b="1" kern="0" dirty="0">
              <a:solidFill>
                <a:srgbClr val="000000"/>
              </a:solidFill>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Ιστοσελίδες</a:t>
            </a:r>
            <a:endPar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1"/>
              </a:rPr>
              <a:t>https://trace2019.wixsite.com/trace-project</a:t>
            </a:r>
            <a:endPar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rPr>
              <a:t>https://www.facebook.com/TRACE-111950056997214/?eid=ARBuNNYytVCpFy2Z2ZQXKXdQxzSzgi8euRXan_X8K95wI7O5CIsHiP2FeMH1qCNUjh3f-GUeukN7uMBx</a:t>
            </a:r>
            <a:endPar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3"/>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297712" y="1173707"/>
            <a:ext cx="12503888" cy="8852865"/>
          </a:xfrm>
        </p:spPr>
        <p:txBody>
          <a:bodyPr/>
          <a:lstStyle/>
          <a:p>
            <a:r>
              <a:rPr lang="el-GR" sz="3600" b="1" dirty="0">
                <a:solidFill>
                  <a:srgbClr val="800000"/>
                </a:solidFill>
              </a:rPr>
              <a:t>Ερευνητικό Πρόγραμμα TRACE: </a:t>
            </a:r>
            <a:endParaRPr lang="el-GR" sz="3600" b="1" dirty="0">
              <a:solidFill>
                <a:srgbClr val="800000"/>
              </a:solidFill>
            </a:endParaRPr>
          </a:p>
          <a:p>
            <a:r>
              <a:rPr lang="el-GR" sz="3600" b="1" dirty="0">
                <a:solidFill>
                  <a:srgbClr val="800000"/>
                </a:solidFill>
              </a:rPr>
              <a:t>Ανιχνεύοντας τον ρατσισμό στον αντιρατσιστικό λόγο </a:t>
            </a:r>
            <a:endParaRPr lang="el-GR" sz="3600" b="1" dirty="0">
              <a:solidFill>
                <a:srgbClr val="800000"/>
              </a:solidFill>
            </a:endParaRPr>
          </a:p>
          <a:p>
            <a:pPr lvl="0" algn="just"/>
            <a:endParaRPr lang="el-GR" b="1" dirty="0"/>
          </a:p>
          <a:p>
            <a:pPr lvl="0" algn="just"/>
            <a:r>
              <a:rPr lang="el-GR" sz="3200" b="1" i="0" dirty="0"/>
              <a:t>Κεντρικό ερευνητικό ζητούμενο</a:t>
            </a:r>
            <a:r>
              <a:rPr lang="el-GR" sz="3200" b="1" dirty="0"/>
              <a:t>:</a:t>
            </a:r>
            <a:endParaRPr lang="el-GR" sz="3200" b="1" dirty="0"/>
          </a:p>
          <a:p>
            <a:pPr lvl="0" algn="just"/>
            <a:endParaRPr lang="el-GR" sz="3200" b="1" dirty="0"/>
          </a:p>
          <a:p>
            <a:pPr lvl="0" algn="just"/>
            <a:r>
              <a:rPr lang="el-GR" sz="4000" b="1" dirty="0"/>
              <a:t>-- Εντοπισμός ελληνικών κειμένων </a:t>
            </a:r>
            <a:r>
              <a:rPr lang="el-GR" sz="4000" b="1" dirty="0">
                <a:solidFill>
                  <a:srgbClr val="941A1D"/>
                </a:solidFill>
              </a:rPr>
              <a:t>ρευστού ρατσισμού</a:t>
            </a:r>
            <a:endParaRPr lang="el-GR" sz="4000" b="1" dirty="0"/>
          </a:p>
          <a:p>
            <a:pPr lvl="0" algn="just"/>
            <a:endParaRPr lang="el-GR" sz="4000" b="1" dirty="0"/>
          </a:p>
          <a:p>
            <a:pPr lvl="0" algn="just"/>
            <a:r>
              <a:rPr lang="el-GR" sz="2800" b="1" dirty="0"/>
              <a:t>Ειδικότερα:</a:t>
            </a:r>
            <a:endParaRPr lang="el-GR" sz="2800" b="1" dirty="0"/>
          </a:p>
          <a:p>
            <a:pPr lvl="0" algn="just"/>
            <a:endParaRPr lang="el-GR" sz="4000" b="1" dirty="0"/>
          </a:p>
          <a:p>
            <a:pPr lvl="0" algn="just"/>
            <a:r>
              <a:rPr lang="el-GR" sz="4000" b="1" dirty="0"/>
              <a:t>-- Ανιχνεύονται </a:t>
            </a:r>
            <a:r>
              <a:rPr lang="el-GR" sz="4000" b="1" dirty="0">
                <a:solidFill>
                  <a:srgbClr val="941A1D"/>
                </a:solidFill>
              </a:rPr>
              <a:t>ρατσιστικές θέσεις και απόψεις </a:t>
            </a:r>
            <a:r>
              <a:rPr lang="el-GR" sz="4000" b="1" dirty="0"/>
              <a:t>που αφορούν </a:t>
            </a:r>
            <a:r>
              <a:rPr lang="el-GR" sz="4000" b="1" dirty="0">
                <a:solidFill>
                  <a:srgbClr val="941A1D"/>
                </a:solidFill>
              </a:rPr>
              <a:t>μετανάστες και πρόσφυγες σε αντιρατσιστικά ελληνικά κείμενα</a:t>
            </a:r>
            <a:r>
              <a:rPr lang="el-GR" sz="4000" b="1" dirty="0"/>
              <a:t>;</a:t>
            </a:r>
            <a:endParaRPr lang="el-GR" sz="4000" b="1" dirty="0"/>
          </a:p>
          <a:p>
            <a:pPr lvl="0" algn="just"/>
            <a:endParaRPr lang="el-GR" sz="4000" b="1" dirty="0">
              <a:latin typeface="Helvetica Neue Medium"/>
            </a:endParaRPr>
          </a:p>
          <a:p>
            <a:pPr algn="l"/>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028700" y="1682024"/>
            <a:ext cx="10938510" cy="4035676"/>
          </a:xfrm>
        </p:spPr>
        <p:txBody>
          <a:bodyPr/>
          <a:lstStyle/>
          <a:p>
            <a:r>
              <a:rPr lang="el-GR" sz="3600" b="1" dirty="0">
                <a:solidFill>
                  <a:srgbClr val="800000"/>
                </a:solidFill>
              </a:rPr>
              <a:t>Ερευνητικό Πρόγραμμα TRACE: </a:t>
            </a:r>
            <a:endParaRPr lang="el-GR" sz="3600" b="1" dirty="0">
              <a:solidFill>
                <a:srgbClr val="800000"/>
              </a:solidFill>
            </a:endParaRPr>
          </a:p>
          <a:p>
            <a:r>
              <a:rPr lang="el-GR" sz="3600" b="1" dirty="0">
                <a:solidFill>
                  <a:srgbClr val="800000"/>
                </a:solidFill>
              </a:rPr>
              <a:t>Ανιχνεύοντας τον ρατσισμό στον αντιρατσιστικό λόγο </a:t>
            </a:r>
            <a:endParaRPr lang="el-GR" sz="3600" b="1" dirty="0">
              <a:solidFill>
                <a:srgbClr val="800000"/>
              </a:solidFill>
            </a:endParaRPr>
          </a:p>
          <a:p>
            <a:pPr lvl="0" algn="just"/>
            <a:endParaRPr lang="el-GR" b="1" dirty="0"/>
          </a:p>
          <a:p>
            <a:pPr algn="l"/>
            <a:endParaRPr lang="el-GR" sz="3600" b="1" dirty="0">
              <a:solidFill>
                <a:srgbClr val="800000"/>
              </a:solidFill>
            </a:endParaRPr>
          </a:p>
          <a:p>
            <a:pPr algn="l"/>
            <a:endParaRPr lang="el-GR" sz="3600" b="1" dirty="0">
              <a:solidFill>
                <a:srgbClr val="800000"/>
              </a:solidFill>
            </a:endParaRPr>
          </a:p>
          <a:p>
            <a:pPr algn="l"/>
            <a:endParaRPr lang="el-GR" sz="3600" b="1" dirty="0">
              <a:solidFill>
                <a:srgbClr val="800000"/>
              </a:solidFill>
            </a:endParaRPr>
          </a:p>
          <a:p>
            <a:pPr algn="l"/>
            <a:endParaRPr lang="en-GB" sz="3600" b="1" dirty="0">
              <a:solidFill>
                <a:srgbClr val="800000"/>
              </a:solidFill>
            </a:endParaRPr>
          </a:p>
        </p:txBody>
      </p:sp>
      <p:sp>
        <p:nvSpPr>
          <p:cNvPr id="4" name="Text Placeholder 3"/>
          <p:cNvSpPr>
            <a:spLocks noGrp="1"/>
          </p:cNvSpPr>
          <p:nvPr>
            <p:ph type="body" sz="quarter" idx="14"/>
          </p:nvPr>
        </p:nvSpPr>
        <p:spPr>
          <a:xfrm>
            <a:off x="512294" y="3431767"/>
            <a:ext cx="11739396" cy="4288353"/>
          </a:xfrm>
        </p:spPr>
        <p:txBody>
          <a:bodyPr/>
          <a:lstStyle/>
          <a:p>
            <a:endParaRPr lang="el-GR" dirty="0"/>
          </a:p>
          <a:p>
            <a:endParaRPr lang="el-GR" sz="4000" dirty="0"/>
          </a:p>
          <a:p>
            <a:pPr lvl="0" algn="just"/>
            <a:r>
              <a:rPr lang="el-GR" sz="4000" dirty="0">
                <a:sym typeface="Wingdings" panose="05000000000000000000" pitchFamily="2" charset="2"/>
              </a:rPr>
              <a:t> </a:t>
            </a:r>
            <a:r>
              <a:rPr lang="el-GR" sz="4000" b="1" i="1" dirty="0">
                <a:sym typeface="Helvetica Neue"/>
              </a:rPr>
              <a:t>Για τη διερεύνηση του ερωτήματος αυτού διαμορφώσαμε </a:t>
            </a:r>
            <a:r>
              <a:rPr lang="el-GR" sz="4000" b="1" i="1" dirty="0">
                <a:solidFill>
                  <a:srgbClr val="941A1D"/>
                </a:solidFill>
                <a:sym typeface="Helvetica Neue"/>
              </a:rPr>
              <a:t>ένα εξειδικευμένο σώμα </a:t>
            </a:r>
            <a:r>
              <a:rPr lang="el-GR" sz="4000" b="1" i="1" dirty="0">
                <a:sym typeface="Helvetica Neue"/>
              </a:rPr>
              <a:t>(</a:t>
            </a:r>
            <a:r>
              <a:rPr lang="en-US" sz="4000" b="1" i="1" dirty="0">
                <a:sym typeface="Helvetica Neue"/>
              </a:rPr>
              <a:t>specialized corpus</a:t>
            </a:r>
            <a:r>
              <a:rPr lang="el-GR" sz="4000" b="1" i="1" dirty="0">
                <a:sym typeface="Helvetica Neue"/>
              </a:rPr>
              <a:t>) </a:t>
            </a:r>
            <a:r>
              <a:rPr lang="el-GR" sz="4000" b="1" i="1" dirty="0">
                <a:solidFill>
                  <a:srgbClr val="941A1D"/>
                </a:solidFill>
                <a:sym typeface="Helvetica Neue"/>
              </a:rPr>
              <a:t>ελληνικών αντιρατσιστικών κειμένων </a:t>
            </a:r>
            <a:r>
              <a:rPr lang="el-GR" sz="4000" b="1" i="1" dirty="0">
                <a:sym typeface="Helvetica Neue"/>
              </a:rPr>
              <a:t>(βλ. </a:t>
            </a:r>
            <a:r>
              <a:rPr lang="en-US" sz="4000" b="1" i="1" dirty="0">
                <a:sym typeface="Helvetica Neue"/>
              </a:rPr>
              <a:t>Koester</a:t>
            </a:r>
            <a:r>
              <a:rPr lang="el-GR" sz="4000" b="1" i="1" dirty="0">
                <a:sym typeface="Helvetica Neue"/>
              </a:rPr>
              <a:t> 2010).</a:t>
            </a:r>
            <a:endParaRPr lang="el-GR" sz="4000" b="1" i="1" dirty="0">
              <a:sym typeface="Helvetica Neue"/>
            </a:endParaRPr>
          </a:p>
          <a:p>
            <a:pPr algn="l"/>
            <a:endParaRPr lang="el-GR" dirty="0"/>
          </a:p>
          <a:p>
            <a:pPr algn="l"/>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292609" y="1171075"/>
            <a:ext cx="12463146" cy="867930"/>
          </a:xfrm>
        </p:spPr>
        <p:txBody>
          <a:bodyPr/>
          <a:lstStyle/>
          <a:p>
            <a:pPr algn="l"/>
            <a:r>
              <a:rPr lang="el-GR" sz="3600" b="1" dirty="0">
                <a:solidFill>
                  <a:srgbClr val="800000"/>
                </a:solidFill>
              </a:rPr>
              <a:t>Αντιρατσιστικά κείμενα στην ελληνική δημόσια σφαίρα</a:t>
            </a:r>
            <a:r>
              <a:rPr lang="en-US" sz="3600" b="1" dirty="0">
                <a:solidFill>
                  <a:srgbClr val="800000"/>
                </a:solidFill>
              </a:rPr>
              <a:t> </a:t>
            </a:r>
            <a:r>
              <a:rPr lang="en-US" sz="2000" i="0" dirty="0"/>
              <a:t>(</a:t>
            </a:r>
            <a:r>
              <a:rPr lang="en-US" sz="2000" i="0" dirty="0">
                <a:effectLst/>
                <a:ea typeface="Calibri" panose="020F0502020204030204" pitchFamily="34" charset="0"/>
              </a:rPr>
              <a:t>Habermas</a:t>
            </a:r>
            <a:r>
              <a:rPr lang="el-GR" sz="2000" i="0" dirty="0">
                <a:effectLst/>
                <a:ea typeface="Calibri" panose="020F0502020204030204" pitchFamily="34" charset="0"/>
              </a:rPr>
              <a:t> κ.ά. 1974</a:t>
            </a:r>
            <a:r>
              <a:rPr lang="en-US" sz="2000" i="0" dirty="0">
                <a:effectLst/>
                <a:ea typeface="Calibri" panose="020F0502020204030204" pitchFamily="34" charset="0"/>
              </a:rPr>
              <a:t>)</a:t>
            </a:r>
            <a:endParaRPr lang="el-GR" sz="2000" i="0" dirty="0"/>
          </a:p>
        </p:txBody>
      </p:sp>
      <p:sp>
        <p:nvSpPr>
          <p:cNvPr id="4" name="Text Placeholder 3"/>
          <p:cNvSpPr>
            <a:spLocks noGrp="1"/>
          </p:cNvSpPr>
          <p:nvPr>
            <p:ph type="body" sz="quarter" idx="14"/>
          </p:nvPr>
        </p:nvSpPr>
        <p:spPr>
          <a:xfrm>
            <a:off x="417095" y="2161753"/>
            <a:ext cx="12338659" cy="7273786"/>
          </a:xfrm>
        </p:spPr>
        <p:txBody>
          <a:bodyPr/>
          <a:lstStyle/>
          <a:p>
            <a:pPr algn="l"/>
            <a:r>
              <a:rPr lang="el-GR" sz="3600" dirty="0">
                <a:ea typeface="Calibri" panose="020F0502020204030204"/>
              </a:rPr>
              <a:t>ΤΟΜΕΙΣ:</a:t>
            </a:r>
            <a:endParaRPr lang="el-GR" sz="3600" dirty="0">
              <a:ea typeface="Calibri" panose="020F0502020204030204"/>
            </a:endParaRPr>
          </a:p>
          <a:p>
            <a:pPr algn="l"/>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Δραστηριότητες φορέων που προωθούν </a:t>
            </a:r>
            <a:r>
              <a:rPr lang="el-GR" sz="3600" b="1" dirty="0">
                <a:ea typeface="Calibri" panose="020F0502020204030204"/>
              </a:rPr>
              <a:t>μεταναστευτικά/προσφυγικά θέματα</a:t>
            </a:r>
            <a:endParaRPr lang="el-GR" sz="3600" b="1" dirty="0">
              <a:ea typeface="Calibri" panose="020F0502020204030204"/>
            </a:endParaRPr>
          </a:p>
          <a:p>
            <a:pPr algn="l"/>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Επικαιρότητα σχετική με </a:t>
            </a:r>
            <a:r>
              <a:rPr lang="el-GR" sz="3600" b="1" dirty="0">
                <a:ea typeface="Calibri" panose="020F0502020204030204"/>
              </a:rPr>
              <a:t>μεταναστευτικά/προσφυγικά θέματα</a:t>
            </a:r>
            <a:endParaRPr lang="el-GR" sz="3600" b="1" dirty="0">
              <a:ea typeface="Calibri" panose="020F0502020204030204"/>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r>
              <a:rPr lang="el-GR" sz="3600" dirty="0">
                <a:solidFill>
                  <a:schemeClr val="tx1"/>
                </a:solidFill>
              </a:rPr>
              <a:t>Πολιτικός λόγος γύρω από </a:t>
            </a:r>
            <a:r>
              <a:rPr lang="el-GR" sz="3600" b="1" dirty="0">
                <a:solidFill>
                  <a:schemeClr val="tx1"/>
                </a:solidFill>
              </a:rPr>
              <a:t>προσφυγικά/μεταναστευτικά θέματα</a:t>
            </a:r>
            <a:endParaRPr lang="en-GB" sz="3600" b="1" dirty="0">
              <a:solidFill>
                <a:schemeClr val="tx1"/>
              </a:solidFill>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9063790" y="3886230"/>
            <a:ext cx="3320716"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159.507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ectangle 5"/>
          <p:cNvSpPr/>
          <p:nvPr/>
        </p:nvSpPr>
        <p:spPr>
          <a:xfrm>
            <a:off x="9063790" y="5531906"/>
            <a:ext cx="3015916"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175.457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Rectangle 7"/>
          <p:cNvSpPr/>
          <p:nvPr/>
        </p:nvSpPr>
        <p:spPr>
          <a:xfrm>
            <a:off x="9063790" y="6910842"/>
            <a:ext cx="2919663"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125.590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Θέση αριθμού διαφάνειας 8"/>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8" name="Text Placeholder 2"/>
          <p:cNvSpPr txBox="1"/>
          <p:nvPr/>
        </p:nvSpPr>
        <p:spPr>
          <a:xfrm>
            <a:off x="0" y="1121029"/>
            <a:ext cx="13004800" cy="1210588"/>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Δραστηριότητες φορέων που προωθούν μεταναστευτικά/προσφυγικά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143" y="2700347"/>
            <a:ext cx="1540038" cy="15400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59" y="2899053"/>
            <a:ext cx="2857500" cy="1400175"/>
          </a:xfrm>
          <a:prstGeom prst="rect">
            <a:avLst/>
          </a:prstGeom>
        </p:spPr>
      </p:pic>
      <p:graphicFrame>
        <p:nvGraphicFramePr>
          <p:cNvPr id="13" name="Table 13"/>
          <p:cNvGraphicFramePr>
            <a:graphicFrameLocks noGrp="1"/>
          </p:cNvGraphicFramePr>
          <p:nvPr/>
        </p:nvGraphicFramePr>
        <p:xfrm>
          <a:off x="1232326" y="2459473"/>
          <a:ext cx="10485208" cy="6349650"/>
        </p:xfrm>
        <a:graphic>
          <a:graphicData uri="http://schemas.openxmlformats.org/drawingml/2006/table">
            <a:tbl>
              <a:tblPr firstRow="1" bandRow="1">
                <a:tableStyleId>{5940675A-B579-460E-94D1-54222C63F5DA}</a:tableStyleId>
              </a:tblPr>
              <a:tblGrid>
                <a:gridCol w="5242604"/>
                <a:gridCol w="5242604"/>
              </a:tblGrid>
              <a:tr h="1993606">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θεσμικά συσχετισμένων οργανισμών</a:t>
                      </a:r>
                      <a:endParaRPr lang="en-US" sz="2800" b="1" i="0" dirty="0"/>
                    </a:p>
                  </a:txBody>
                  <a:tcPr/>
                </a:tc>
                <a:tc>
                  <a:txBody>
                    <a:bodyPr/>
                    <a:lstStyle/>
                    <a:p>
                      <a:endParaRPr lang="el-GR" dirty="0"/>
                    </a:p>
                  </a:txBody>
                  <a:tcPr/>
                </a:tc>
              </a:tr>
              <a:tr h="2191964">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μη κυβερνητικών/μη κερδοσκοπικών οργανώσεων (ΜΚΟ)</a:t>
                      </a:r>
                      <a:endParaRPr lang="el-GR" sz="2800" b="1" i="0" dirty="0"/>
                    </a:p>
                    <a:p>
                      <a:endParaRPr lang="en-US" dirty="0"/>
                    </a:p>
                    <a:p>
                      <a:endParaRPr lang="el-GR" dirty="0"/>
                    </a:p>
                  </a:txBody>
                  <a:tcPr/>
                </a:tc>
                <a:tc>
                  <a:txBody>
                    <a:bodyPr/>
                    <a:lstStyle/>
                    <a:p>
                      <a:endParaRPr lang="el-GR" dirty="0"/>
                    </a:p>
                  </a:txBody>
                  <a:tcPr/>
                </a:tc>
              </a:tr>
              <a:tr h="2075059">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κινηματικών φορέων/συλλογικοτήτων</a:t>
                      </a:r>
                      <a:endParaRPr lang="en-US" sz="28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l-GR" sz="1600" i="0" dirty="0"/>
                    </a:p>
                  </a:txBody>
                  <a:tcPr/>
                </a:tc>
                <a:tc>
                  <a:txBody>
                    <a:bodyPr/>
                    <a:lstStyle/>
                    <a:p>
                      <a:endParaRPr lang="el-GR" dirty="0"/>
                    </a:p>
                  </a:txBody>
                  <a:tcPr/>
                </a:tc>
              </a:tr>
            </a:tbl>
          </a:graphicData>
        </a:graphic>
      </p:graphicFrame>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540" y="4928994"/>
            <a:ext cx="1638275" cy="164558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953" y="4738808"/>
            <a:ext cx="1855868" cy="177017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9143" y="7251338"/>
            <a:ext cx="2350181" cy="1321324"/>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8540" y="7251338"/>
            <a:ext cx="2039778" cy="1341095"/>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8" name="Text Placeholder 2"/>
          <p:cNvSpPr txBox="1"/>
          <p:nvPr/>
        </p:nvSpPr>
        <p:spPr>
          <a:xfrm>
            <a:off x="60482" y="1081143"/>
            <a:ext cx="12828896" cy="65659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Επικαιρότητα σχετική με μεταναστευτικά/προσφυγικά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graphicFrame>
        <p:nvGraphicFramePr>
          <p:cNvPr id="13" name="Table 13"/>
          <p:cNvGraphicFramePr>
            <a:graphicFrameLocks noGrp="1"/>
          </p:cNvGraphicFramePr>
          <p:nvPr/>
        </p:nvGraphicFramePr>
        <p:xfrm>
          <a:off x="1055489" y="2566410"/>
          <a:ext cx="10485208" cy="6003309"/>
        </p:xfrm>
        <a:graphic>
          <a:graphicData uri="http://schemas.openxmlformats.org/drawingml/2006/table">
            <a:tbl>
              <a:tblPr firstRow="1" bandRow="1">
                <a:tableStyleId>{5940675A-B579-460E-94D1-54222C63F5DA}</a:tableStyleId>
              </a:tblPr>
              <a:tblGrid>
                <a:gridCol w="5606568"/>
                <a:gridCol w="4878640"/>
              </a:tblGrid>
              <a:tr h="1460034">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αποκλειστικά διαδικτυακής ειδησεογραφίας/ενημέρωσης</a:t>
                      </a:r>
                      <a:endParaRPr lang="en-US" sz="2800" b="1" i="0" dirty="0"/>
                    </a:p>
                  </a:txBody>
                  <a:tcPr/>
                </a:tc>
                <a:tc>
                  <a:txBody>
                    <a:bodyPr/>
                    <a:lstStyle/>
                    <a:p>
                      <a:endParaRPr lang="el-GR" dirty="0"/>
                    </a:p>
                  </a:txBody>
                  <a:tcPr/>
                </a:tc>
              </a:tr>
              <a:tr h="1298139">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διαδικτυακών εφημερίδων που κυκλοφορούν και σε έντυπη μορφή</a:t>
                      </a:r>
                      <a:endParaRPr lang="el-GR" sz="2800" b="1" i="0" dirty="0"/>
                    </a:p>
                    <a:p>
                      <a:endParaRPr lang="en-US" dirty="0"/>
                    </a:p>
                  </a:txBody>
                  <a:tcPr/>
                </a:tc>
                <a:tc>
                  <a:txBody>
                    <a:bodyPr/>
                    <a:lstStyle/>
                    <a:p>
                      <a:endParaRPr lang="el-GR" dirty="0"/>
                    </a:p>
                  </a:txBody>
                  <a:tcPr/>
                </a:tc>
              </a:tr>
              <a:tr h="1433527">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τηλεοπτικών καναλιών</a:t>
                      </a:r>
                      <a:endParaRPr lang="en-US" sz="28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txBody>
                  <a:tcPr/>
                </a:tc>
                <a:tc>
                  <a:txBody>
                    <a:bodyPr/>
                    <a:lstStyle/>
                    <a:p>
                      <a:endParaRPr lang="el-GR" dirty="0"/>
                    </a:p>
                  </a:txBody>
                  <a:tcPr/>
                </a:tc>
              </a:tr>
              <a:tr h="1445540">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kumimoji="0" lang="el-GR" sz="2800" b="1" i="0" u="none" strike="noStrike" kern="0" cap="none" spc="0" normalizeH="0" baseline="0" noProof="0" dirty="0">
                          <a:ln>
                            <a:noFill/>
                          </a:ln>
                          <a:solidFill>
                            <a:srgbClr val="000000"/>
                          </a:solidFill>
                          <a:effectLst/>
                          <a:uLnTx/>
                          <a:uFillTx/>
                          <a:latin typeface="+mn-lt"/>
                          <a:sym typeface="Helvetica Neue Light"/>
                        </a:rPr>
                        <a:t>Ιστοσελίδες σατιρικών νέων</a:t>
                      </a:r>
                      <a:endParaRPr kumimoji="0" lang="en-US" sz="2800" b="1" i="0" u="none" strike="noStrike" kern="0" cap="none" spc="0" normalizeH="0" baseline="0" noProof="0" dirty="0">
                        <a:ln>
                          <a:noFill/>
                        </a:ln>
                        <a:solidFill>
                          <a:srgbClr val="000000"/>
                        </a:solidFill>
                        <a:effectLst/>
                        <a:uLnTx/>
                        <a:uFillTx/>
                        <a:latin typeface="+mn-lt"/>
                        <a:sym typeface="Helvetica Neue Light"/>
                      </a:endParaRPr>
                    </a:p>
                    <a:p>
                      <a:pPr marL="0" marR="0" lvl="0" indent="0" algn="ctr" defTabSz="584200" eaLnBrk="1" fontAlgn="auto" latinLnBrk="0" hangingPunct="1">
                        <a:lnSpc>
                          <a:spcPct val="100000"/>
                        </a:lnSpc>
                        <a:spcBef>
                          <a:spcPts val="0"/>
                        </a:spcBef>
                        <a:spcAft>
                          <a:spcPts val="0"/>
                        </a:spcAft>
                        <a:buClrTx/>
                        <a:buSzTx/>
                        <a:buFontTx/>
                        <a:buNone/>
                        <a:defRPr/>
                      </a:pPr>
                      <a:endParaRPr lang="el-GR" sz="1600" i="0" dirty="0"/>
                    </a:p>
                  </a:txBody>
                  <a:tcPr/>
                </a:tc>
                <a:tc>
                  <a:txBody>
                    <a:bodyPr/>
                    <a:lstStyle/>
                    <a:p>
                      <a:endParaRPr lang="el-GR" dirty="0"/>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453" y="2739307"/>
            <a:ext cx="2064829" cy="108403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738" y="2829670"/>
            <a:ext cx="1822041" cy="95728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365" y="4286560"/>
            <a:ext cx="1962682" cy="122776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024" y="4081320"/>
            <a:ext cx="1341696" cy="134169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866" y="5816101"/>
            <a:ext cx="1820913" cy="10903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8781" y="5838126"/>
            <a:ext cx="1820913" cy="1028431"/>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5738" y="7218571"/>
            <a:ext cx="1835978" cy="108709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8017" y="7310300"/>
            <a:ext cx="2171700" cy="995363"/>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8" name="Text Placeholder 2"/>
          <p:cNvSpPr txBox="1"/>
          <p:nvPr/>
        </p:nvSpPr>
        <p:spPr>
          <a:xfrm>
            <a:off x="0" y="941290"/>
            <a:ext cx="12736855" cy="65659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Πολιτικός λόγος γύρω από προσφυγικά/μεταναστευτικά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graphicFrame>
        <p:nvGraphicFramePr>
          <p:cNvPr id="13" name="Table 13"/>
          <p:cNvGraphicFramePr>
            <a:graphicFrameLocks noGrp="1"/>
          </p:cNvGraphicFramePr>
          <p:nvPr/>
        </p:nvGraphicFramePr>
        <p:xfrm>
          <a:off x="343431" y="2151880"/>
          <a:ext cx="12393424" cy="6529093"/>
        </p:xfrm>
        <a:graphic>
          <a:graphicData uri="http://schemas.openxmlformats.org/drawingml/2006/table">
            <a:tbl>
              <a:tblPr firstRow="1" bandRow="1">
                <a:tableStyleId>{5940675A-B579-460E-94D1-54222C63F5DA}</a:tableStyleId>
              </a:tblPr>
              <a:tblGrid>
                <a:gridCol w="4522325"/>
                <a:gridCol w="7871099"/>
              </a:tblGrid>
              <a:tr h="1603296">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Ιστοσελίδα της Βουλής των Ελλήνων</a:t>
                      </a:r>
                      <a:endParaRPr lang="en-US" sz="2400" b="1" i="0" dirty="0"/>
                    </a:p>
                  </a:txBody>
                  <a:tcPr/>
                </a:tc>
                <a:tc>
                  <a:txBody>
                    <a:bodyPr/>
                    <a:lstStyle/>
                    <a:p>
                      <a:endParaRPr lang="el-GR" dirty="0"/>
                    </a:p>
                  </a:txBody>
                  <a:tcPr/>
                </a:tc>
              </a:tr>
              <a:tr h="2371032">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Αναρτήσεις στο </a:t>
                      </a:r>
                      <a:r>
                        <a:rPr lang="en-US" sz="2400" b="1" i="0" dirty="0"/>
                        <a:t>twitter</a:t>
                      </a:r>
                      <a:endParaRPr lang="el-GR" sz="2400" b="1" i="0" dirty="0"/>
                    </a:p>
                    <a:p>
                      <a:endParaRPr lang="en-US" dirty="0"/>
                    </a:p>
                    <a:p>
                      <a:endParaRPr lang="el-GR" dirty="0"/>
                    </a:p>
                  </a:txBody>
                  <a:tcPr/>
                </a:tc>
                <a:tc>
                  <a:txBody>
                    <a:bodyPr/>
                    <a:lstStyle/>
                    <a:p>
                      <a:endParaRPr lang="el-GR" dirty="0"/>
                    </a:p>
                  </a:txBody>
                  <a:tcPr/>
                </a:tc>
              </a:tr>
              <a:tr h="2554765">
                <a:tc>
                  <a:txBody>
                    <a:bodyPr/>
                    <a:lstStyle/>
                    <a:p>
                      <a:pPr marL="0" marR="0" lvl="0" indent="0" algn="ctr" defTabSz="584200" eaLnBrk="1" fontAlgn="auto" latinLnBrk="0" hangingPunct="1">
                        <a:lnSpc>
                          <a:spcPct val="100000"/>
                        </a:lnSpc>
                        <a:spcBef>
                          <a:spcPts val="0"/>
                        </a:spcBef>
                        <a:spcAft>
                          <a:spcPts val="0"/>
                        </a:spcAft>
                        <a:buClrTx/>
                        <a:buSzTx/>
                        <a:buFontTx/>
                        <a:buNone/>
                        <a:defRPr/>
                      </a:pPr>
                      <a:endParaRPr lang="en-US" sz="1600" b="0" i="0" dirty="0"/>
                    </a:p>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Αναρτήσεις στο </a:t>
                      </a:r>
                      <a:endParaRPr lang="en-US" sz="2400" b="1" i="0" dirty="0"/>
                    </a:p>
                    <a:p>
                      <a:pPr marL="0" marR="0" lvl="0" indent="0" algn="ctr" defTabSz="584200" eaLnBrk="1" fontAlgn="auto" latinLnBrk="0" hangingPunct="1">
                        <a:lnSpc>
                          <a:spcPct val="100000"/>
                        </a:lnSpc>
                        <a:spcBef>
                          <a:spcPts val="0"/>
                        </a:spcBef>
                        <a:spcAft>
                          <a:spcPts val="0"/>
                        </a:spcAft>
                        <a:buClrTx/>
                        <a:buSzTx/>
                        <a:buFontTx/>
                        <a:buNone/>
                        <a:defRPr/>
                      </a:pPr>
                      <a:endParaRPr lang="el-GR" sz="24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2400" b="1" i="0" dirty="0"/>
                    </a:p>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από το υπουργείο μετανάστευσης και ασύλου</a:t>
                      </a:r>
                      <a:endParaRPr lang="el-GR" sz="2400" b="1" i="0" dirty="0"/>
                    </a:p>
                  </a:txBody>
                  <a:tcPr/>
                </a:tc>
                <a:tc>
                  <a:txBody>
                    <a:bodyPr/>
                    <a:lstStyle/>
                    <a:p>
                      <a:endParaRPr lang="el-GR" dirty="0"/>
                    </a:p>
                  </a:txBody>
                  <a:tcP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320" y="2378137"/>
            <a:ext cx="2733080" cy="12982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986" y="4099478"/>
            <a:ext cx="2437795" cy="168739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591" y="4119642"/>
            <a:ext cx="694811" cy="694811"/>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655" y="4095467"/>
            <a:ext cx="2474833" cy="16402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760" y="4083031"/>
            <a:ext cx="2497610" cy="166507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572" y="6939482"/>
            <a:ext cx="1489496" cy="561613"/>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3882" y="6283077"/>
            <a:ext cx="3553956" cy="2127046"/>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1" y="1006965"/>
            <a:ext cx="12747009" cy="590931"/>
          </a:xfrm>
        </p:spPr>
        <p:txBody>
          <a:bodyPr/>
          <a:lstStyle/>
          <a:p>
            <a:pPr algn="l"/>
            <a:r>
              <a:rPr lang="en-GB" sz="3600" b="1" dirty="0">
                <a:solidFill>
                  <a:srgbClr val="800000"/>
                </a:solidFill>
              </a:rPr>
              <a:t>Corpus </a:t>
            </a:r>
            <a:r>
              <a:rPr lang="el-GR" sz="3600" b="1" dirty="0">
                <a:solidFill>
                  <a:srgbClr val="800000"/>
                </a:solidFill>
              </a:rPr>
              <a:t>αντιρατσιστικών κειμένων</a:t>
            </a:r>
            <a:endParaRPr lang="en-GB" sz="3600" b="1" dirty="0">
              <a:solidFill>
                <a:srgbClr val="800000"/>
              </a:solidFill>
            </a:endParaRPr>
          </a:p>
        </p:txBody>
      </p:sp>
      <p:sp>
        <p:nvSpPr>
          <p:cNvPr id="17" name="Right Triangle 16"/>
          <p:cNvSpPr/>
          <p:nvPr/>
        </p:nvSpPr>
        <p:spPr>
          <a:xfrm flipV="1">
            <a:off x="0" y="-59932"/>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graphicFrame>
        <p:nvGraphicFramePr>
          <p:cNvPr id="6" name="Diagram 5"/>
          <p:cNvGraphicFramePr/>
          <p:nvPr/>
        </p:nvGraphicFramePr>
        <p:xfrm>
          <a:off x="1331495" y="4379495"/>
          <a:ext cx="11173541" cy="429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347537" y="2550695"/>
          <a:ext cx="10692184" cy="2133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1710690" y="1708785"/>
            <a:ext cx="8731250" cy="521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l-GR" sz="2800" b="1" u="sng" dirty="0">
                <a:solidFill>
                  <a:schemeClr val="tx1"/>
                </a:solidFill>
              </a:rPr>
              <a:t>Σύνοψη</a:t>
            </a:r>
            <a:r>
              <a:rPr lang="en-US" sz="2800" b="1" u="sng" dirty="0">
                <a:solidFill>
                  <a:schemeClr val="tx1"/>
                </a:solidFill>
              </a:rPr>
              <a:t> </a:t>
            </a:r>
            <a:r>
              <a:rPr lang="el-GR" sz="2800" b="1" u="sng" dirty="0">
                <a:solidFill>
                  <a:schemeClr val="tx1"/>
                </a:solidFill>
              </a:rPr>
              <a:t>κριτηρίων επιλογής με βάση τον </a:t>
            </a:r>
            <a:r>
              <a:rPr lang="en-US" sz="2800" b="1" u="sng" dirty="0">
                <a:solidFill>
                  <a:schemeClr val="tx1"/>
                </a:solidFill>
              </a:rPr>
              <a:t>Haliiday </a:t>
            </a:r>
            <a:r>
              <a:rPr lang="el-GR" altLang="en-US" sz="2800" b="1" u="sng" dirty="0">
                <a:solidFill>
                  <a:schemeClr val="tx1"/>
                </a:solidFill>
              </a:rPr>
              <a:t>(</a:t>
            </a:r>
            <a:r>
              <a:rPr lang="en-US" sz="2800" b="1" u="sng" dirty="0">
                <a:solidFill>
                  <a:schemeClr val="tx1"/>
                </a:solidFill>
              </a:rPr>
              <a:t>1978</a:t>
            </a:r>
            <a:r>
              <a:rPr lang="el-GR" altLang="en-US" sz="2800" b="1" u="sng" dirty="0">
                <a:solidFill>
                  <a:schemeClr val="tx1"/>
                </a:solidFill>
              </a:rPr>
              <a:t>)</a:t>
            </a:r>
            <a:endParaRPr lang="el-GR" altLang="en-US" sz="2800" b="1" u="sng" dirty="0">
              <a:solidFill>
                <a:schemeClr val="tx1"/>
              </a:solidFill>
              <a:highlight>
                <a:srgbClr val="FFFF00"/>
              </a:highlight>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191069" y="1269242"/>
            <a:ext cx="8191878" cy="545910"/>
          </a:xfrm>
        </p:spPr>
        <p:txBody>
          <a:bodyPr/>
          <a:lstStyle/>
          <a:p>
            <a:pPr algn="l"/>
            <a:r>
              <a:rPr lang="en-GB" sz="3600" b="1" dirty="0">
                <a:solidFill>
                  <a:srgbClr val="800000"/>
                </a:solidFill>
              </a:rPr>
              <a:t>Corpus </a:t>
            </a:r>
            <a:r>
              <a:rPr lang="el-GR" sz="3600" b="1" dirty="0">
                <a:solidFill>
                  <a:srgbClr val="800000"/>
                </a:solidFill>
              </a:rPr>
              <a:t>αντιρατσιστικών κειμένων</a:t>
            </a:r>
            <a:endParaRPr lang="en-GB" sz="3600" b="1" dirty="0">
              <a:solidFill>
                <a:srgbClr val="800000"/>
              </a:solidFill>
            </a:endParaRPr>
          </a:p>
        </p:txBody>
      </p:sp>
      <p:sp>
        <p:nvSpPr>
          <p:cNvPr id="4" name="Text Placeholder 3"/>
          <p:cNvSpPr>
            <a:spLocks noGrp="1"/>
          </p:cNvSpPr>
          <p:nvPr>
            <p:ph type="body" sz="quarter" idx="14"/>
          </p:nvPr>
        </p:nvSpPr>
        <p:spPr>
          <a:xfrm>
            <a:off x="191069" y="2593075"/>
            <a:ext cx="12813731" cy="6740307"/>
          </a:xfrm>
        </p:spPr>
        <p:txBody>
          <a:bodyPr/>
          <a:lstStyle/>
          <a:p>
            <a:pPr marL="457200" indent="-457200" algn="l">
              <a:buFont typeface="Arial" panose="020B0604020202020204" pitchFamily="34" charset="0"/>
              <a:buChar char="•"/>
            </a:pPr>
            <a:r>
              <a:rPr lang="el-GR" b="1" i="1" dirty="0">
                <a:ea typeface="Calibri" panose="020F0502020204030204"/>
              </a:rPr>
              <a:t>εξειδικευμένο σώμα </a:t>
            </a:r>
            <a:r>
              <a:rPr lang="el-GR" dirty="0">
                <a:ea typeface="Calibri" panose="020F0502020204030204"/>
              </a:rPr>
              <a:t>(</a:t>
            </a:r>
            <a:r>
              <a:rPr lang="en-US" dirty="0">
                <a:ea typeface="Calibri" panose="020F0502020204030204"/>
              </a:rPr>
              <a:t>specialized corpus</a:t>
            </a:r>
            <a:r>
              <a:rPr lang="el-GR" dirty="0">
                <a:ea typeface="Calibri" panose="020F0502020204030204"/>
              </a:rPr>
              <a:t>) ελληνικών αντιρατσιστικών κειμένων</a:t>
            </a:r>
            <a:endParaRPr lang="el-GR" dirty="0">
              <a:ea typeface="Calibri" panose="020F0502020204030204"/>
            </a:endParaRPr>
          </a:p>
          <a:p>
            <a:pPr algn="l"/>
            <a:endParaRPr lang="el-GR" dirty="0">
              <a:ea typeface="Calibri" panose="020F0502020204030204"/>
            </a:endParaRPr>
          </a:p>
          <a:p>
            <a:pPr marL="457200" indent="-457200" algn="l">
              <a:buFont typeface="Arial" panose="020B0604020202020204" pitchFamily="34" charset="0"/>
              <a:buChar char="•"/>
            </a:pPr>
            <a:r>
              <a:rPr lang="el-GR" dirty="0">
                <a:ea typeface="Calibri" panose="020F0502020204030204"/>
              </a:rPr>
              <a:t>Συλλογή κειμένων: </a:t>
            </a:r>
            <a:r>
              <a:rPr lang="el-GR" b="1" dirty="0">
                <a:ea typeface="Calibri" panose="020F0502020204030204"/>
              </a:rPr>
              <a:t>Οκτώβριος 2019-Ιούνιος 2020</a:t>
            </a:r>
            <a:endParaRPr lang="el-GR" b="1"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l-GR" b="1" dirty="0">
                <a:ea typeface="Calibri" panose="020F0502020204030204"/>
              </a:rPr>
              <a:t>830</a:t>
            </a:r>
            <a:r>
              <a:rPr lang="el-GR" dirty="0">
                <a:ea typeface="Calibri" panose="020F0502020204030204"/>
              </a:rPr>
              <a:t> καταχωρήσεις αυτοτελών κειμένων ή κειμενικών αποσπασμάτων </a:t>
            </a:r>
            <a:endParaRPr lang="el-GR"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n-US" b="1" dirty="0">
                <a:ea typeface="Calibri" panose="020F0502020204030204"/>
              </a:rPr>
              <a:t>40</a:t>
            </a:r>
            <a:r>
              <a:rPr lang="en-US" dirty="0">
                <a:ea typeface="Calibri" panose="020F0502020204030204"/>
              </a:rPr>
              <a:t> </a:t>
            </a:r>
            <a:r>
              <a:rPr lang="el-GR" dirty="0">
                <a:ea typeface="Calibri" panose="020F0502020204030204"/>
              </a:rPr>
              <a:t>διαφορετικές πηγές</a:t>
            </a:r>
            <a:endParaRPr lang="el-GR" dirty="0">
              <a:ea typeface="Calibri" panose="020F0502020204030204"/>
            </a:endParaRPr>
          </a:p>
          <a:p>
            <a:pPr marL="457200" indent="-457200" algn="l">
              <a:buFont typeface="Arial" panose="020B0604020202020204" pitchFamily="34" charset="0"/>
              <a:buChar char="•"/>
            </a:pPr>
            <a:endParaRPr lang="en-US" dirty="0">
              <a:ea typeface="Calibri" panose="020F0502020204030204"/>
            </a:endParaRPr>
          </a:p>
          <a:p>
            <a:pPr marL="457200" indent="-457200" algn="l">
              <a:buFont typeface="Arial" panose="020B0604020202020204" pitchFamily="34" charset="0"/>
              <a:buChar char="•"/>
            </a:pPr>
            <a:r>
              <a:rPr lang="en-US" b="1" dirty="0">
                <a:ea typeface="Calibri" panose="020F0502020204030204"/>
              </a:rPr>
              <a:t>500.000</a:t>
            </a:r>
            <a:r>
              <a:rPr lang="el-GR" dirty="0">
                <a:ea typeface="Calibri" panose="020F0502020204030204"/>
              </a:rPr>
              <a:t> λέξεις</a:t>
            </a:r>
            <a:endParaRPr lang="en-US" dirty="0">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109182" y="1105726"/>
            <a:ext cx="12774304" cy="1066800"/>
          </a:xfrm>
        </p:spPr>
        <p:txBody>
          <a:bodyPr/>
          <a:lstStyle/>
          <a:p>
            <a:pPr algn="l"/>
            <a:r>
              <a:rPr lang="el-GR" sz="3600" b="1" dirty="0">
                <a:solidFill>
                  <a:srgbClr val="800000"/>
                </a:solidFill>
              </a:rPr>
              <a:t>Η αντιπροσωπευτικότητα του σώματος αντιρατσιστικών κειμένων</a:t>
            </a:r>
            <a:endParaRPr lang="en-GB" sz="3600" b="1" dirty="0">
              <a:solidFill>
                <a:srgbClr val="800000"/>
              </a:solidFill>
            </a:endParaRPr>
          </a:p>
        </p:txBody>
      </p:sp>
      <p:sp>
        <p:nvSpPr>
          <p:cNvPr id="4" name="Text Placeholder 3"/>
          <p:cNvSpPr>
            <a:spLocks noGrp="1"/>
          </p:cNvSpPr>
          <p:nvPr>
            <p:ph type="body" sz="quarter" idx="14"/>
          </p:nvPr>
        </p:nvSpPr>
        <p:spPr>
          <a:xfrm>
            <a:off x="313899" y="2531696"/>
            <a:ext cx="12569587" cy="7626703"/>
          </a:xfrm>
        </p:spPr>
        <p:txBody>
          <a:bodyPr/>
          <a:lstStyle/>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Τυχαία επιλογή πηγών από τους τρεις τομείς της δημόσιας σφαίρας </a:t>
            </a:r>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τυχαία αναζήτηση κειμένων με λέξεις κλειδιά</a:t>
            </a:r>
            <a:endParaRPr lang="el-GR" sz="3600" dirty="0">
              <a:ea typeface="Calibri" panose="020F0502020204030204"/>
            </a:endParaRPr>
          </a:p>
          <a:p>
            <a:pPr marL="457200" indent="-457200" algn="l">
              <a:buFont typeface="Arial" panose="020B0604020202020204" pitchFamily="34" charset="0"/>
              <a:buChar char="•"/>
            </a:pPr>
            <a:r>
              <a:rPr lang="el-GR" sz="3600" b="1" dirty="0">
                <a:ea typeface="Calibri" panose="020F0502020204030204"/>
              </a:rPr>
              <a:t>αλλά</a:t>
            </a:r>
            <a:r>
              <a:rPr lang="el-GR" sz="3600" dirty="0">
                <a:ea typeface="Calibri" panose="020F0502020204030204"/>
              </a:rPr>
              <a:t> μη συστηματική δειγματοληψία</a:t>
            </a:r>
            <a:endParaRPr lang="el-GR" sz="3600" dirty="0">
              <a:ea typeface="Calibri" panose="020F0502020204030204"/>
            </a:endParaRPr>
          </a:p>
          <a:p>
            <a:pPr marL="1346200" lvl="1" indent="-457200">
              <a:spcBef>
                <a:spcPts val="0"/>
              </a:spcBef>
              <a:buFont typeface="Arial" panose="020B0604020202020204" pitchFamily="34" charset="0"/>
              <a:buChar char="•"/>
            </a:pPr>
            <a:r>
              <a:rPr lang="el-GR" sz="2600" dirty="0">
                <a:ea typeface="Calibri" panose="020F0502020204030204"/>
              </a:rPr>
              <a:t>π.χ. </a:t>
            </a:r>
            <a:r>
              <a:rPr lang="el-GR" sz="2600" dirty="0">
                <a:effectLst/>
                <a:ea typeface="Calibri" panose="020F0502020204030204" pitchFamily="34" charset="0"/>
              </a:rPr>
              <a:t>ΌΧΙ άντληση κειμένων σε συγκεκριμένες, εκ των προτέρων σαφώς προσδιορισμένες, χρονικές περιόδους, με συγκεκριμένο αριθμό λέξεων από κάθε τομέα και από κάθε πηγή</a:t>
            </a:r>
            <a:endParaRPr lang="el-GR" sz="2600" dirty="0">
              <a:ea typeface="Calibri" panose="020F0502020204030204"/>
            </a:endParaRPr>
          </a:p>
          <a:p>
            <a:pPr algn="l"/>
            <a:endParaRPr lang="el-GR" sz="3600" dirty="0">
              <a:ea typeface="Calibri" panose="020F0502020204030204"/>
            </a:endParaRPr>
          </a:p>
          <a:p>
            <a:pPr algn="l"/>
            <a:r>
              <a:rPr lang="el-GR" sz="3600" dirty="0">
                <a:ea typeface="Calibri" panose="020F0502020204030204"/>
                <a:sym typeface="Wingdings" panose="05000000000000000000" pitchFamily="2" charset="2"/>
              </a:rPr>
              <a:t></a:t>
            </a:r>
            <a:r>
              <a:rPr lang="en-US" sz="3600" dirty="0">
                <a:ea typeface="Calibri" panose="020F0502020204030204"/>
              </a:rPr>
              <a:t>H</a:t>
            </a:r>
            <a:r>
              <a:rPr lang="el-GR" sz="3600" dirty="0">
                <a:ea typeface="Calibri" panose="020F0502020204030204"/>
              </a:rPr>
              <a:t> αντιπροσωπευτικότητα </a:t>
            </a:r>
            <a:r>
              <a:rPr lang="el-GR" sz="3600" b="1" dirty="0">
                <a:ea typeface="Calibri" panose="020F0502020204030204"/>
              </a:rPr>
              <a:t>του ΠΡΩΤΟΥ σώματος αντιρατσιστικών κειμένων</a:t>
            </a:r>
            <a:r>
              <a:rPr lang="el-GR" sz="3600" dirty="0">
                <a:ea typeface="Calibri" panose="020F0502020204030204"/>
              </a:rPr>
              <a:t> επιδέχεται βελτίωση.</a:t>
            </a:r>
            <a:endParaRPr lang="el-GR" sz="3600" dirty="0">
              <a:ea typeface="Calibri" panose="020F0502020204030204"/>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endParaRPr lang="en-US"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171948"/>
            <a:ext cx="13004800" cy="656590"/>
          </a:xfrm>
        </p:spPr>
        <p:txBody>
          <a:bodyPr/>
          <a:lstStyle/>
          <a:p>
            <a:pPr algn="l"/>
            <a:r>
              <a:rPr lang="en-GB" sz="3600" b="1" dirty="0">
                <a:solidFill>
                  <a:srgbClr val="800000"/>
                </a:solidFill>
              </a:rPr>
              <a:t>Corpus </a:t>
            </a:r>
            <a:r>
              <a:rPr lang="el-GR" sz="3600" b="1" dirty="0">
                <a:solidFill>
                  <a:srgbClr val="800000"/>
                </a:solidFill>
              </a:rPr>
              <a:t>αντιρατσιστικών κειμένων &amp; κατηγορίες ρατσισμού </a:t>
            </a:r>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9" name="Rectangle 8"/>
          <p:cNvSpPr/>
          <p:nvPr/>
        </p:nvSpPr>
        <p:spPr>
          <a:xfrm>
            <a:off x="2560320" y="4466928"/>
            <a:ext cx="8778240" cy="2318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l-GR" sz="3600" b="0" dirty="0">
                <a:solidFill>
                  <a:srgbClr val="FFFFFF"/>
                </a:solidFill>
                <a:latin typeface="+mn-lt"/>
                <a:ea typeface="+mn-ea"/>
                <a:cs typeface="+mn-cs"/>
                <a:sym typeface="Helvetica Neue Medium"/>
              </a:rPr>
              <a:t>η διερεύνηση της (ανα)παραγωγής ρατσιστικών θέσεων και απόψεων σε κείμενα συντονισμένα με αντιρατσιστικούς λόγους</a:t>
            </a:r>
            <a:endParaRPr kumimoji="0" lang="en-GB" sz="3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ectangle 5"/>
          <p:cNvSpPr/>
          <p:nvPr/>
        </p:nvSpPr>
        <p:spPr>
          <a:xfrm>
            <a:off x="406793" y="3724000"/>
            <a:ext cx="2153527" cy="595035"/>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3200" b="0" i="0" u="none" strike="noStrike" cap="none" spc="0" normalizeH="0" baseline="0" dirty="0">
                <a:ln>
                  <a:noFill/>
                </a:ln>
                <a:solidFill>
                  <a:srgbClr val="FFFFFF"/>
                </a:solidFill>
                <a:effectLst/>
                <a:uFillTx/>
                <a:latin typeface="+mn-lt"/>
                <a:ea typeface="+mn-ea"/>
                <a:cs typeface="+mn-cs"/>
                <a:sym typeface="Helvetica Neue Medium"/>
              </a:rPr>
              <a:t>στόχος</a:t>
            </a: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4" y="792480"/>
            <a:ext cx="12713086" cy="936592"/>
          </a:xfrm>
        </p:spPr>
        <p:txBody>
          <a:bodyPr/>
          <a:lstStyle/>
          <a:p>
            <a:r>
              <a:rPr lang="el-GR" sz="4400" b="1" i="0" dirty="0">
                <a:solidFill>
                  <a:srgbClr val="800000"/>
                </a:solidFill>
              </a:rPr>
              <a:t>ΠΑΡΑΔΟΤΕΑ του </a:t>
            </a:r>
            <a:r>
              <a:rPr lang="en-US" sz="4400" b="1" i="0" dirty="0">
                <a:solidFill>
                  <a:srgbClr val="800000"/>
                </a:solidFill>
              </a:rPr>
              <a:t>TRACE</a:t>
            </a:r>
            <a:r>
              <a:rPr lang="el-GR" sz="4400" b="1" i="0" dirty="0">
                <a:solidFill>
                  <a:srgbClr val="800000"/>
                </a:solidFill>
              </a:rPr>
              <a:t> στον </a:t>
            </a:r>
            <a:r>
              <a:rPr lang="el-GR" sz="4400" b="1" i="0" dirty="0" err="1">
                <a:solidFill>
                  <a:srgbClr val="800000"/>
                </a:solidFill>
              </a:rPr>
              <a:t>Εύδοξο</a:t>
            </a:r>
            <a:endParaRPr lang="en-US" sz="4400" b="1" i="0" dirty="0">
              <a:solidFill>
                <a:srgbClr val="800000"/>
              </a:solidFill>
            </a:endParaRPr>
          </a:p>
        </p:txBody>
      </p:sp>
      <p:sp>
        <p:nvSpPr>
          <p:cNvPr id="9" name="Text Placeholder 8"/>
          <p:cNvSpPr>
            <a:spLocks noGrp="1"/>
          </p:cNvSpPr>
          <p:nvPr>
            <p:ph type="body" sz="quarter" idx="14"/>
          </p:nvPr>
        </p:nvSpPr>
        <p:spPr>
          <a:xfrm>
            <a:off x="207264" y="2370851"/>
            <a:ext cx="12797536" cy="1034129"/>
          </a:xfrm>
        </p:spPr>
        <p:txBody>
          <a:bodyPr/>
          <a:lstStyle/>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graphicFrame>
        <p:nvGraphicFramePr>
          <p:cNvPr id="3" name="Αντικείμενο 2"/>
          <p:cNvGraphicFramePr>
            <a:graphicFrameLocks noChangeAspect="1"/>
          </p:cNvGraphicFramePr>
          <p:nvPr/>
        </p:nvGraphicFramePr>
        <p:xfrm>
          <a:off x="3986784" y="1975997"/>
          <a:ext cx="4681728" cy="6704976"/>
        </p:xfrm>
        <a:graphic>
          <a:graphicData uri="http://schemas.openxmlformats.org/presentationml/2006/ole">
            <mc:AlternateContent xmlns:mc="http://schemas.openxmlformats.org/markup-compatibility/2006">
              <mc:Choice xmlns:v="urn:schemas-microsoft-com:vml" Requires="v">
                <p:oleObj spid="_x0000_s4" name="Acrobat Document" r:id="rId2" imgW="4756785" imgH="6624320" progId="AcroExch.Document.DC">
                  <p:embed/>
                </p:oleObj>
              </mc:Choice>
              <mc:Fallback>
                <p:oleObj name="Acrobat Document" r:id="rId2" imgW="4756785" imgH="6624320" progId="AcroExch.Document.DC">
                  <p:embed/>
                  <p:pic>
                    <p:nvPicPr>
                      <p:cNvPr id="0" name="Αντικείμενο 4"/>
                      <p:cNvPicPr/>
                      <p:nvPr/>
                    </p:nvPicPr>
                    <p:blipFill>
                      <a:blip r:embed="rId3"/>
                      <a:stretch>
                        <a:fillRect/>
                      </a:stretch>
                    </p:blipFill>
                    <p:spPr>
                      <a:xfrm>
                        <a:off x="3986784" y="1975997"/>
                        <a:ext cx="4681728" cy="6704976"/>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 y="1317366"/>
            <a:ext cx="12747009" cy="656590"/>
          </a:xfrm>
        </p:spPr>
        <p:txBody>
          <a:bodyPr/>
          <a:lstStyle/>
          <a:p>
            <a:pPr algn="l"/>
            <a:r>
              <a:rPr lang="el-GR" sz="3600" b="1" dirty="0">
                <a:solidFill>
                  <a:srgbClr val="800000"/>
                </a:solidFill>
              </a:rPr>
              <a:t>Μεθοδολογικά εργαλεία</a:t>
            </a:r>
            <a:endParaRPr lang="en-GB" sz="3600" b="1" dirty="0">
              <a:solidFill>
                <a:srgbClr val="800000"/>
              </a:solidFill>
            </a:endParaRPr>
          </a:p>
        </p:txBody>
      </p:sp>
      <p:sp>
        <p:nvSpPr>
          <p:cNvPr id="4" name="Text Placeholder 3"/>
          <p:cNvSpPr>
            <a:spLocks noGrp="1"/>
          </p:cNvSpPr>
          <p:nvPr>
            <p:ph type="body" sz="quarter" idx="14"/>
          </p:nvPr>
        </p:nvSpPr>
        <p:spPr>
          <a:xfrm>
            <a:off x="1861820" y="4760037"/>
            <a:ext cx="11142980" cy="1449628"/>
          </a:xfrm>
        </p:spPr>
        <p:txBody>
          <a:bodyPr/>
          <a:lstStyle/>
          <a:p>
            <a:pPr algn="l"/>
            <a:r>
              <a:rPr lang="el-GR" sz="3200" b="1" dirty="0">
                <a:solidFill>
                  <a:srgbClr val="800000"/>
                </a:solidFill>
              </a:rPr>
              <a:t>Συστημική Λειτουργική Γραμματική </a:t>
            </a:r>
            <a:r>
              <a:rPr lang="el-GR" sz="3200" b="1" dirty="0">
                <a:solidFill>
                  <a:srgbClr val="941A1D"/>
                </a:solidFill>
              </a:rPr>
              <a:t>του Halliday </a:t>
            </a:r>
            <a:r>
              <a:rPr lang="el-GR" sz="3200" dirty="0"/>
              <a:t>(1994)</a:t>
            </a:r>
            <a:endParaRPr lang="el-GR" sz="3200" dirty="0"/>
          </a:p>
          <a:p>
            <a:pPr algn="l"/>
            <a:r>
              <a:rPr lang="el-GR" sz="3200" dirty="0"/>
              <a:t> </a:t>
            </a:r>
            <a:endParaRPr lang="el-GR" sz="3200" dirty="0"/>
          </a:p>
          <a:p>
            <a:pPr algn="l"/>
            <a:r>
              <a:rPr lang="el-GR" sz="3200" b="1" dirty="0">
                <a:solidFill>
                  <a:srgbClr val="800000"/>
                </a:solidFill>
              </a:rPr>
              <a:t>Λογοϊστορική προσέγγιση των Reisigl &amp; Wodak </a:t>
            </a:r>
            <a:r>
              <a:rPr lang="el-GR" sz="3200" dirty="0"/>
              <a:t>(2001</a:t>
            </a:r>
            <a:r>
              <a:rPr lang="el-GR" dirty="0"/>
              <a:t>) </a:t>
            </a: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3210560" y="3315335"/>
            <a:ext cx="5692140" cy="65659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3600" b="0" i="0" u="none" strike="noStrike" cap="none" spc="0" normalizeH="0" baseline="0" dirty="0">
                <a:ln>
                  <a:noFill/>
                </a:ln>
                <a:solidFill>
                  <a:srgbClr val="FFFFFF"/>
                </a:solidFill>
                <a:effectLst/>
                <a:uFillTx/>
                <a:latin typeface="+mn-lt"/>
                <a:ea typeface="+mn-ea"/>
                <a:cs typeface="+mn-cs"/>
                <a:sym typeface="Helvetica Neue Medium"/>
              </a:rPr>
              <a:t>Κριτική Ανάλυση Λόγου</a:t>
            </a:r>
            <a:endParaRPr kumimoji="0" lang="en-GB" sz="3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ight Arrow 5"/>
          <p:cNvSpPr/>
          <p:nvPr/>
        </p:nvSpPr>
        <p:spPr>
          <a:xfrm>
            <a:off x="685800" y="4766114"/>
            <a:ext cx="982980" cy="571500"/>
          </a:xfrm>
          <a:prstGeom prst="righ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 y="5642928"/>
            <a:ext cx="9810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αριθμού διαφάνειας 7"/>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390618"/>
            <a:ext cx="12801600" cy="656590"/>
          </a:xfrm>
        </p:spPr>
        <p:txBody>
          <a:bodyPr/>
          <a:lstStyle/>
          <a:p>
            <a:pPr algn="l"/>
            <a:r>
              <a:rPr lang="el-GR" sz="3600" b="1" dirty="0">
                <a:solidFill>
                  <a:srgbClr val="800000"/>
                </a:solidFill>
              </a:rPr>
              <a:t>Κατηγορίες ρατσισμού</a:t>
            </a:r>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1280160" y="3658812"/>
            <a:ext cx="4754880" cy="2072362"/>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2800" b="0" dirty="0">
                <a:solidFill>
                  <a:srgbClr val="FFFFFF"/>
                </a:solidFill>
                <a:latin typeface="+mn-lt"/>
                <a:ea typeface="+mn-ea"/>
                <a:cs typeface="+mn-cs"/>
                <a:sym typeface="Helvetica Neue Medium"/>
              </a:rPr>
              <a:t>δ</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ιάκριση</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a:p>
            <a:r>
              <a:rPr lang="el-GR" sz="2000" b="0" dirty="0">
                <a:solidFill>
                  <a:srgbClr val="FFFFFF"/>
                </a:solidFill>
                <a:latin typeface="+mn-lt"/>
                <a:ea typeface="+mn-ea"/>
                <a:cs typeface="+mn-cs"/>
                <a:sym typeface="Helvetica Neue Medium"/>
              </a:rPr>
              <a:t>καλλιέργεια απόστασης μεταξύ της έσω-ομάδας (</a:t>
            </a:r>
            <a:r>
              <a:rPr lang="el-GR" sz="2000" b="0" dirty="0" err="1">
                <a:solidFill>
                  <a:srgbClr val="FFFFFF"/>
                </a:solidFill>
                <a:latin typeface="+mn-lt"/>
                <a:ea typeface="+mn-ea"/>
                <a:cs typeface="+mn-cs"/>
                <a:sym typeface="Helvetica Neue Medium"/>
              </a:rPr>
              <a:t>ingroup</a:t>
            </a:r>
            <a:r>
              <a:rPr lang="el-GR" sz="2000" b="0" dirty="0">
                <a:solidFill>
                  <a:srgbClr val="FFFFFF"/>
                </a:solidFill>
                <a:latin typeface="+mn-lt"/>
                <a:ea typeface="+mn-ea"/>
                <a:cs typeface="+mn-cs"/>
                <a:sym typeface="Helvetica Neue Medium"/>
              </a:rPr>
              <a:t>, «εμείς», «οι </a:t>
            </a:r>
            <a:r>
              <a:rPr lang="el-GR" sz="2000" b="0" dirty="0" err="1">
                <a:solidFill>
                  <a:srgbClr val="FFFFFF"/>
                </a:solidFill>
                <a:latin typeface="+mn-lt"/>
                <a:ea typeface="+mn-ea"/>
                <a:cs typeface="+mn-cs"/>
                <a:sym typeface="Helvetica Neue Medium"/>
              </a:rPr>
              <a:t>πλειονοτικοί</a:t>
            </a:r>
            <a:r>
              <a:rPr lang="el-GR" sz="2000" b="0" dirty="0">
                <a:solidFill>
                  <a:srgbClr val="FFFFFF"/>
                </a:solidFill>
                <a:latin typeface="+mn-lt"/>
                <a:ea typeface="+mn-ea"/>
                <a:cs typeface="+mn-cs"/>
                <a:sym typeface="Helvetica Neue Medium"/>
              </a:rPr>
              <a:t>/</a:t>
            </a:r>
            <a:r>
              <a:rPr lang="el-GR" sz="2000" b="0" dirty="0" err="1">
                <a:solidFill>
                  <a:srgbClr val="FFFFFF"/>
                </a:solidFill>
                <a:latin typeface="+mn-lt"/>
                <a:ea typeface="+mn-ea"/>
                <a:cs typeface="+mn-cs"/>
                <a:sym typeface="Helvetica Neue Medium"/>
              </a:rPr>
              <a:t>ές</a:t>
            </a:r>
            <a:r>
              <a:rPr lang="el-GR" sz="2000" b="0" dirty="0">
                <a:solidFill>
                  <a:srgbClr val="FFFFFF"/>
                </a:solidFill>
                <a:latin typeface="+mn-lt"/>
                <a:ea typeface="+mn-ea"/>
                <a:cs typeface="+mn-cs"/>
                <a:sym typeface="Helvetica Neue Medium"/>
              </a:rPr>
              <a:t>») και της έξω-ομάδας (</a:t>
            </a:r>
            <a:r>
              <a:rPr lang="el-GR" sz="2000" b="0" dirty="0" err="1">
                <a:solidFill>
                  <a:srgbClr val="FFFFFF"/>
                </a:solidFill>
                <a:latin typeface="+mn-lt"/>
                <a:ea typeface="+mn-ea"/>
                <a:cs typeface="+mn-cs"/>
                <a:sym typeface="Helvetica Neue Medium"/>
              </a:rPr>
              <a:t>outgroup</a:t>
            </a:r>
            <a:r>
              <a:rPr lang="el-GR" sz="2000" b="0" dirty="0">
                <a:solidFill>
                  <a:srgbClr val="FFFFFF"/>
                </a:solidFill>
                <a:latin typeface="+mn-lt"/>
                <a:ea typeface="+mn-ea"/>
                <a:cs typeface="+mn-cs"/>
                <a:sym typeface="Helvetica Neue Medium"/>
              </a:rPr>
              <a:t>, «οι άλλοι/</a:t>
            </a:r>
            <a:r>
              <a:rPr lang="el-GR" sz="2000" b="0" dirty="0" err="1">
                <a:solidFill>
                  <a:srgbClr val="FFFFFF"/>
                </a:solidFill>
                <a:latin typeface="+mn-lt"/>
                <a:ea typeface="+mn-ea"/>
                <a:cs typeface="+mn-cs"/>
                <a:sym typeface="Helvetica Neue Medium"/>
              </a:rPr>
              <a:t>ες</a:t>
            </a:r>
            <a:r>
              <a:rPr lang="el-GR" sz="2000" b="0" dirty="0">
                <a:solidFill>
                  <a:srgbClr val="FFFFFF"/>
                </a:solidFill>
                <a:latin typeface="+mn-lt"/>
                <a:ea typeface="+mn-ea"/>
                <a:cs typeface="+mn-cs"/>
                <a:sym typeface="Helvetica Neue Medium"/>
              </a:rPr>
              <a:t>», «οι μετανάστες/</a:t>
            </a:r>
            <a:r>
              <a:rPr lang="el-GR" sz="2000" b="0" dirty="0" err="1">
                <a:solidFill>
                  <a:srgbClr val="FFFFFF"/>
                </a:solidFill>
                <a:latin typeface="+mn-lt"/>
                <a:ea typeface="+mn-ea"/>
                <a:cs typeface="+mn-cs"/>
                <a:sym typeface="Helvetica Neue Medium"/>
              </a:rPr>
              <a:t>τριες</a:t>
            </a:r>
            <a:r>
              <a:rPr lang="el-GR" sz="2000" b="0" dirty="0">
                <a:solidFill>
                  <a:srgbClr val="FFFFFF"/>
                </a:solidFill>
                <a:latin typeface="+mn-lt"/>
                <a:ea typeface="+mn-ea"/>
                <a:cs typeface="+mn-cs"/>
                <a:sym typeface="Helvetica Neue Medium"/>
              </a:rPr>
              <a:t>-πρόσφυγες/</a:t>
            </a:r>
            <a:r>
              <a:rPr lang="el-GR" sz="2000" b="0" dirty="0" err="1">
                <a:solidFill>
                  <a:srgbClr val="FFFFFF"/>
                </a:solidFill>
                <a:latin typeface="+mn-lt"/>
                <a:ea typeface="+mn-ea"/>
                <a:cs typeface="+mn-cs"/>
                <a:sym typeface="Helvetica Neue Medium"/>
              </a:rPr>
              <a:t>ίσσες</a:t>
            </a:r>
            <a:r>
              <a:rPr lang="el-GR" sz="2000" b="0" dirty="0">
                <a:solidFill>
                  <a:srgbClr val="FFFFFF"/>
                </a:solidFill>
                <a:latin typeface="+mn-lt"/>
                <a:ea typeface="+mn-ea"/>
                <a:cs typeface="+mn-cs"/>
                <a:sym typeface="Helvetica Neue Medium"/>
              </a:rPr>
              <a:t>»)</a:t>
            </a:r>
            <a:endParaRPr lang="el-GR" sz="2000" b="0" dirty="0">
              <a:solidFill>
                <a:srgbClr val="FFFFFF"/>
              </a:solidFill>
              <a:latin typeface="+mn-lt"/>
              <a:ea typeface="+mn-ea"/>
              <a:cs typeface="+mn-cs"/>
              <a:sym typeface="Helvetica Neue Medium"/>
            </a:endParaRPr>
          </a:p>
        </p:txBody>
      </p:sp>
      <p:sp>
        <p:nvSpPr>
          <p:cNvPr id="6" name="Rectangle 5"/>
          <p:cNvSpPr/>
          <p:nvPr/>
        </p:nvSpPr>
        <p:spPr>
          <a:xfrm>
            <a:off x="6502400" y="5949851"/>
            <a:ext cx="4813300" cy="151836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3200" b="0" dirty="0">
                <a:solidFill>
                  <a:srgbClr val="FFFFFF"/>
                </a:solidFill>
                <a:latin typeface="+mn-lt"/>
                <a:ea typeface="+mn-ea"/>
                <a:cs typeface="+mn-cs"/>
                <a:sym typeface="Helvetica Neue Medium"/>
              </a:rPr>
              <a:t>α</a:t>
            </a:r>
            <a:r>
              <a:rPr kumimoji="0" lang="el-GR" sz="3200" b="0" i="0" u="none" strike="noStrike" cap="none" spc="0" normalizeH="0" baseline="0" dirty="0">
                <a:ln>
                  <a:noFill/>
                </a:ln>
                <a:solidFill>
                  <a:srgbClr val="FFFFFF"/>
                </a:solidFill>
                <a:effectLst/>
                <a:uFillTx/>
                <a:latin typeface="+mn-lt"/>
                <a:ea typeface="+mn-ea"/>
                <a:cs typeface="+mn-cs"/>
                <a:sym typeface="Helvetica Neue Medium"/>
              </a:rPr>
              <a:t>φομοίωση</a:t>
            </a:r>
            <a:endParaRPr kumimoji="0" lang="el-GR" sz="3200" b="0" i="0" u="none" strike="noStrike" cap="none" spc="0" normalizeH="0" baseline="0" dirty="0">
              <a:ln>
                <a:noFill/>
              </a:ln>
              <a:solidFill>
                <a:srgbClr val="FFFFFF"/>
              </a:solidFill>
              <a:effectLst/>
              <a:uFillTx/>
              <a:latin typeface="+mn-lt"/>
              <a:ea typeface="+mn-ea"/>
              <a:cs typeface="+mn-cs"/>
              <a:sym typeface="Helvetica Neue Medium"/>
            </a:endParaRPr>
          </a:p>
          <a:p>
            <a:r>
              <a:rPr lang="el-GR" sz="2000" dirty="0">
                <a:solidFill>
                  <a:srgbClr val="FFFFFF"/>
                </a:solidFill>
                <a:sym typeface="Helvetica Neue Medium"/>
              </a:rPr>
              <a:t>μ</a:t>
            </a:r>
            <a:r>
              <a:rPr lang="el-GR" sz="2000" b="0" dirty="0">
                <a:solidFill>
                  <a:srgbClr val="FFFFFF"/>
                </a:solidFill>
                <a:latin typeface="+mn-lt"/>
                <a:ea typeface="+mn-ea"/>
                <a:cs typeface="+mn-cs"/>
                <a:sym typeface="Helvetica Neue Medium"/>
              </a:rPr>
              <a:t>εθοδεύεται η υιοθέτηση των αξιών και των πεποιθήσεων της </a:t>
            </a:r>
            <a:r>
              <a:rPr lang="el-GR" sz="2000" b="0" dirty="0" err="1">
                <a:solidFill>
                  <a:srgbClr val="FFFFFF"/>
                </a:solidFill>
                <a:latin typeface="+mn-lt"/>
                <a:ea typeface="+mn-ea"/>
                <a:cs typeface="+mn-cs"/>
                <a:sym typeface="Helvetica Neue Medium"/>
              </a:rPr>
              <a:t>πλειονοτικής</a:t>
            </a:r>
            <a:r>
              <a:rPr lang="el-GR" sz="2000" b="0" dirty="0">
                <a:solidFill>
                  <a:srgbClr val="FFFFFF"/>
                </a:solidFill>
                <a:latin typeface="+mn-lt"/>
                <a:ea typeface="+mn-ea"/>
                <a:cs typeface="+mn-cs"/>
                <a:sym typeface="Helvetica Neue Medium"/>
              </a:rPr>
              <a:t> ομάδας (: </a:t>
            </a:r>
            <a:r>
              <a:rPr lang="el-GR" sz="2000" b="0" dirty="0" err="1">
                <a:solidFill>
                  <a:srgbClr val="FFFFFF"/>
                </a:solidFill>
                <a:latin typeface="+mn-lt"/>
                <a:ea typeface="+mn-ea"/>
                <a:cs typeface="+mn-cs"/>
                <a:sym typeface="Helvetica Neue Medium"/>
              </a:rPr>
              <a:t>μονογλωσσία</a:t>
            </a:r>
            <a:r>
              <a:rPr lang="el-GR" sz="2000" b="0" dirty="0">
                <a:solidFill>
                  <a:srgbClr val="FFFFFF"/>
                </a:solidFill>
                <a:latin typeface="+mn-lt"/>
                <a:ea typeface="+mn-ea"/>
                <a:cs typeface="+mn-cs"/>
                <a:sym typeface="Helvetica Neue Medium"/>
              </a:rPr>
              <a:t>, </a:t>
            </a:r>
            <a:r>
              <a:rPr lang="el-GR" sz="2000" b="0" dirty="0" err="1">
                <a:solidFill>
                  <a:srgbClr val="FFFFFF"/>
                </a:solidFill>
                <a:latin typeface="+mn-lt"/>
                <a:ea typeface="+mn-ea"/>
                <a:cs typeface="+mn-cs"/>
                <a:sym typeface="Helvetica Neue Medium"/>
              </a:rPr>
              <a:t>μονοπολιτισμικότητα</a:t>
            </a:r>
            <a:r>
              <a:rPr lang="el-GR" sz="2000" b="0" dirty="0">
                <a:solidFill>
                  <a:srgbClr val="FFFFFF"/>
                </a:solidFill>
                <a:latin typeface="+mn-lt"/>
                <a:ea typeface="+mn-ea"/>
                <a:cs typeface="+mn-cs"/>
                <a:sym typeface="Helvetica Neue Medium"/>
              </a:rPr>
              <a:t>)</a:t>
            </a:r>
            <a:endParaRPr kumimoji="0" lang="en-GB"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Down Arrow 7"/>
          <p:cNvSpPr/>
          <p:nvPr/>
        </p:nvSpPr>
        <p:spPr>
          <a:xfrm>
            <a:off x="3389507" y="2782615"/>
            <a:ext cx="880110" cy="708660"/>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Down Arrow 8"/>
          <p:cNvSpPr/>
          <p:nvPr/>
        </p:nvSpPr>
        <p:spPr>
          <a:xfrm>
            <a:off x="8406765" y="4920519"/>
            <a:ext cx="777240" cy="695047"/>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597"/>
            <a:ext cx="12733361" cy="1059987"/>
          </a:xfrm>
        </p:spPr>
        <p:txBody>
          <a:bodyPr>
            <a:normAutofit/>
          </a:bodyPr>
          <a:lstStyle/>
          <a:p>
            <a:r>
              <a:rPr lang="el-GR" sz="4000" b="1" i="1" dirty="0">
                <a:solidFill>
                  <a:srgbClr val="800000"/>
                </a:solidFill>
                <a:latin typeface="Calibri" panose="020F0502020204030204" pitchFamily="34" charset="0"/>
                <a:cs typeface="Calibri" panose="020F0502020204030204" pitchFamily="34" charset="0"/>
              </a:rPr>
              <a:t> Κατηγορίες ρατσισμού στο αντιρατσιστικό σώμα</a:t>
            </a:r>
            <a:endParaRPr lang="en-GB" sz="4000" b="1" i="1" dirty="0">
              <a:solidFill>
                <a:srgbClr val="800000"/>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sz="quarter" idx="1"/>
          </p:nvPr>
        </p:nvGraphicFramePr>
        <p:xfrm>
          <a:off x="1341120" y="2485754"/>
          <a:ext cx="10923421" cy="5792614"/>
        </p:xfrm>
        <a:graphic>
          <a:graphicData uri="http://schemas.openxmlformats.org/drawingml/2006/table">
            <a:tbl>
              <a:tblPr firstRow="1" firstCol="1" bandRow="1">
                <a:tableStyleId>{5C22544A-7EE6-4342-B048-85BDC9FD1C3A}</a:tableStyleId>
              </a:tblPr>
              <a:tblGrid>
                <a:gridCol w="5243243"/>
                <a:gridCol w="5680178"/>
              </a:tblGrid>
              <a:tr h="338869">
                <a:tc>
                  <a:txBody>
                    <a:bodyPr/>
                    <a:lstStyle/>
                    <a:p>
                      <a:pPr algn="ctr">
                        <a:lnSpc>
                          <a:spcPct val="107000"/>
                        </a:lnSpc>
                        <a:spcAft>
                          <a:spcPts val="0"/>
                        </a:spcAft>
                      </a:pPr>
                      <a:r>
                        <a:rPr lang="en-GB" sz="1900" dirty="0" err="1">
                          <a:effectLst/>
                          <a:latin typeface="Arial" panose="020B0604020202020204" pitchFamily="34" charset="0"/>
                          <a:cs typeface="Arial" panose="020B0604020202020204" pitchFamily="34" charset="0"/>
                        </a:rPr>
                        <a:t>Διάκριση</a:t>
                      </a:r>
                      <a:endParaRPr lang="en-GB" sz="1900" dirty="0">
                        <a:effectLst/>
                        <a:latin typeface="Arial" panose="020B0604020202020204" pitchFamily="34" charset="0"/>
                        <a:ea typeface="Calibri" panose="020F0502020204030204"/>
                        <a:cs typeface="Arial" panose="020B0604020202020204" pitchFamily="34" charset="0"/>
                      </a:endParaRPr>
                    </a:p>
                  </a:txBody>
                  <a:tcPr marL="71933" marR="71933" marT="0" marB="0"/>
                </a:tc>
                <a:tc>
                  <a:txBody>
                    <a:bodyPr/>
                    <a:lstStyle/>
                    <a:p>
                      <a:pPr algn="ctr">
                        <a:lnSpc>
                          <a:spcPct val="107000"/>
                        </a:lnSpc>
                        <a:spcAft>
                          <a:spcPts val="0"/>
                        </a:spcAft>
                      </a:pPr>
                      <a:r>
                        <a:rPr lang="en-GB" sz="1900" dirty="0" err="1">
                          <a:effectLst/>
                          <a:latin typeface="Arial" panose="020B0604020202020204" pitchFamily="34" charset="0"/>
                          <a:cs typeface="Arial" panose="020B0604020202020204" pitchFamily="34" charset="0"/>
                        </a:rPr>
                        <a:t>Αφομοίωση</a:t>
                      </a:r>
                      <a:endParaRPr lang="en-GB" sz="1900" dirty="0">
                        <a:effectLst/>
                        <a:latin typeface="Arial" panose="020B0604020202020204" pitchFamily="34" charset="0"/>
                        <a:ea typeface="Calibri" panose="020F0502020204030204"/>
                        <a:cs typeface="Arial" panose="020B0604020202020204" pitchFamily="34" charset="0"/>
                      </a:endParaRPr>
                    </a:p>
                  </a:txBody>
                  <a:tcPr marL="71933" marR="71933" marT="0" marB="0"/>
                </a:tc>
              </a:tr>
              <a:tr h="5453745">
                <a:tc>
                  <a:txBody>
                    <a:bodyPr/>
                    <a:lstStyle/>
                    <a:p>
                      <a:pPr marL="342900" lvl="0" indent="-342900">
                        <a:lnSpc>
                          <a:spcPct val="107000"/>
                        </a:lnSpc>
                        <a:spcAft>
                          <a:spcPts val="0"/>
                        </a:spcAft>
                        <a:buFont typeface="+mj-lt"/>
                        <a:buAutoNum type="arabicPeriod"/>
                        <a:tabLst>
                          <a:tab pos="457200" algn="l"/>
                        </a:tabLst>
                      </a:pPr>
                      <a:endParaRPr lang="el-GR" sz="19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‘άλλους/ες’ ως </a:t>
                      </a:r>
                      <a:r>
                        <a:rPr lang="el-GR" sz="1900" dirty="0">
                          <a:solidFill>
                            <a:srgbClr val="FFFF00"/>
                          </a:solidFill>
                          <a:effectLst/>
                          <a:latin typeface="Arial" panose="020B0604020202020204" pitchFamily="34" charset="0"/>
                          <a:cs typeface="Arial" panose="020B0604020202020204" pitchFamily="34" charset="0"/>
                        </a:rPr>
                        <a:t>πρόβλημα</a:t>
                      </a:r>
                      <a:endParaRPr lang="en-GB" sz="1900" dirty="0">
                        <a:solidFill>
                          <a:srgbClr val="FFFF00"/>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a:t>
                      </a:r>
                      <a:r>
                        <a:rPr lang="el-GR" sz="1900" dirty="0">
                          <a:solidFill>
                            <a:srgbClr val="FFFF00"/>
                          </a:solidFill>
                          <a:effectLst/>
                          <a:latin typeface="Arial" panose="020B0604020202020204" pitchFamily="34" charset="0"/>
                          <a:cs typeface="Arial" panose="020B0604020202020204" pitchFamily="34" charset="0"/>
                        </a:rPr>
                        <a:t>παράνομους/</a:t>
                      </a:r>
                      <a:r>
                        <a:rPr lang="el-GR" sz="1900" dirty="0" err="1">
                          <a:solidFill>
                            <a:srgbClr val="FFFF00"/>
                          </a:solidFill>
                          <a:effectLst/>
                          <a:latin typeface="Arial" panose="020B0604020202020204" pitchFamily="34" charset="0"/>
                          <a:cs typeface="Arial" panose="020B0604020202020204" pitchFamily="34" charset="0"/>
                        </a:rPr>
                        <a:t>ες</a:t>
                      </a:r>
                      <a:r>
                        <a:rPr lang="el-GR" sz="1900" dirty="0">
                          <a:solidFill>
                            <a:srgbClr val="FFFF00"/>
                          </a:solidFill>
                          <a:effectLst/>
                          <a:latin typeface="Arial" panose="020B0604020202020204" pitchFamily="34" charset="0"/>
                          <a:cs typeface="Arial" panose="020B0604020202020204" pitchFamily="34" charset="0"/>
                        </a:rPr>
                        <a:t>-νόμιμους/</a:t>
                      </a:r>
                      <a:r>
                        <a:rPr lang="el-GR" sz="1900" dirty="0" err="1">
                          <a:solidFill>
                            <a:srgbClr val="FFFF00"/>
                          </a:solidFill>
                          <a:effectLst/>
                          <a:latin typeface="Arial" panose="020B0604020202020204" pitchFamily="34" charset="0"/>
                          <a:cs typeface="Arial" panose="020B0604020202020204" pitchFamily="34" charset="0"/>
                        </a:rPr>
                        <a:t>ες</a:t>
                      </a:r>
                      <a:r>
                        <a:rPr lang="el-GR" sz="1900" dirty="0">
                          <a:solidFill>
                            <a:srgbClr val="FFFF00"/>
                          </a:solidFill>
                          <a:effectLst/>
                          <a:latin typeface="Arial" panose="020B0604020202020204" pitchFamily="34" charset="0"/>
                          <a:cs typeface="Arial" panose="020B0604020202020204" pitchFamily="34" charset="0"/>
                        </a:rPr>
                        <a:t> ‘άλλους/ες’</a:t>
                      </a:r>
                      <a:endParaRPr lang="en-GB" sz="1900" dirty="0">
                        <a:solidFill>
                          <a:srgbClr val="FFFF00"/>
                        </a:solidFill>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a:t>
                      </a:r>
                      <a:r>
                        <a:rPr lang="el-GR" sz="1900" dirty="0">
                          <a:solidFill>
                            <a:srgbClr val="FFFF00"/>
                          </a:solidFill>
                          <a:effectLst/>
                          <a:latin typeface="Arial" panose="020B0604020202020204" pitchFamily="34" charset="0"/>
                          <a:cs typeface="Arial" panose="020B0604020202020204" pitchFamily="34" charset="0"/>
                        </a:rPr>
                        <a:t>ανώνυμους/ες ‘άλλους/ες’</a:t>
                      </a:r>
                      <a:endParaRPr lang="en-GB" sz="1900" dirty="0">
                        <a:solidFill>
                          <a:srgbClr val="FFFF00"/>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a:t>
                      </a:r>
                      <a:r>
                        <a:rPr lang="el-GR" sz="1900" dirty="0">
                          <a:solidFill>
                            <a:srgbClr val="FFFF00"/>
                          </a:solidFill>
                          <a:effectLst/>
                          <a:latin typeface="Arial" panose="020B0604020202020204" pitchFamily="34" charset="0"/>
                          <a:cs typeface="Arial" panose="020B0604020202020204" pitchFamily="34" charset="0"/>
                        </a:rPr>
                        <a:t>προσωρινούς/ές</a:t>
                      </a:r>
                      <a:r>
                        <a:rPr lang="el-GR" sz="1900" dirty="0">
                          <a:effectLst/>
                          <a:latin typeface="Arial" panose="020B0604020202020204" pitchFamily="34" charset="0"/>
                          <a:cs typeface="Arial" panose="020B0604020202020204" pitchFamily="34" charset="0"/>
                        </a:rPr>
                        <a:t> ‘άλλους/ες’</a:t>
                      </a:r>
                      <a:endParaRPr lang="en-GB" sz="19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a:t>
                      </a:r>
                      <a:r>
                        <a:rPr lang="el-GR" sz="1900" dirty="0">
                          <a:solidFill>
                            <a:srgbClr val="FFFF00"/>
                          </a:solidFill>
                          <a:effectLst/>
                          <a:latin typeface="Arial" panose="020B0604020202020204" pitchFamily="34" charset="0"/>
                          <a:cs typeface="Arial" panose="020B0604020202020204" pitchFamily="34" charset="0"/>
                        </a:rPr>
                        <a:t>αδρανείς </a:t>
                      </a:r>
                      <a:r>
                        <a:rPr lang="el-GR" sz="1900" dirty="0">
                          <a:effectLst/>
                          <a:latin typeface="Arial" panose="020B0604020202020204" pitchFamily="34" charset="0"/>
                          <a:cs typeface="Arial" panose="020B0604020202020204" pitchFamily="34" charset="0"/>
                        </a:rPr>
                        <a:t>‘άλλους/ες’</a:t>
                      </a:r>
                      <a:endParaRPr lang="en-GB" sz="19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‘άλλους/ες’ ως </a:t>
                      </a:r>
                      <a:r>
                        <a:rPr lang="el-GR" sz="1900" dirty="0">
                          <a:solidFill>
                            <a:srgbClr val="FFFF00"/>
                          </a:solidFill>
                          <a:effectLst/>
                          <a:latin typeface="Arial" panose="020B0604020202020204" pitchFamily="34" charset="0"/>
                          <a:cs typeface="Arial" panose="020B0604020202020204" pitchFamily="34" charset="0"/>
                        </a:rPr>
                        <a:t>θύματα</a:t>
                      </a:r>
                      <a:endParaRPr lang="en-GB" sz="1900" dirty="0">
                        <a:solidFill>
                          <a:srgbClr val="FFFF00"/>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dirty="0">
                          <a:effectLst/>
                          <a:latin typeface="Arial" panose="020B0604020202020204" pitchFamily="34" charset="0"/>
                          <a:cs typeface="Arial" panose="020B0604020202020204" pitchFamily="34" charset="0"/>
                        </a:rPr>
                        <a:t>Αναφορές στους/στις ‘άλλους/ες’ ως </a:t>
                      </a:r>
                      <a:r>
                        <a:rPr lang="el-GR" sz="1900" dirty="0">
                          <a:solidFill>
                            <a:srgbClr val="FFFF00"/>
                          </a:solidFill>
                          <a:effectLst/>
                          <a:latin typeface="Arial" panose="020B0604020202020204" pitchFamily="34" charset="0"/>
                          <a:cs typeface="Arial" panose="020B0604020202020204" pitchFamily="34" charset="0"/>
                        </a:rPr>
                        <a:t>αποδέκτες/τριες βοήθειας</a:t>
                      </a:r>
                      <a:endParaRPr lang="en-GB" sz="1900" dirty="0">
                        <a:solidFill>
                          <a:srgbClr val="FFFF00"/>
                        </a:solidFill>
                        <a:effectLst/>
                        <a:latin typeface="Arial" panose="020B0604020202020204" pitchFamily="34" charset="0"/>
                        <a:cs typeface="Arial" panose="020B0604020202020204" pitchFamily="34" charset="0"/>
                      </a:endParaRPr>
                    </a:p>
                    <a:p>
                      <a:pPr marL="228600" algn="just">
                        <a:lnSpc>
                          <a:spcPct val="107000"/>
                        </a:lnSpc>
                        <a:spcAft>
                          <a:spcPts val="0"/>
                        </a:spcAft>
                      </a:pPr>
                      <a:r>
                        <a:rPr lang="el-GR" sz="1900" dirty="0">
                          <a:effectLst/>
                          <a:latin typeface="Arial" panose="020B0604020202020204" pitchFamily="34" charset="0"/>
                          <a:cs typeface="Arial" panose="020B0604020202020204" pitchFamily="34" charset="0"/>
                        </a:rPr>
                        <a:t> </a:t>
                      </a:r>
                      <a:endParaRPr lang="en-GB" sz="1900" dirty="0">
                        <a:effectLst/>
                        <a:latin typeface="Arial" panose="020B0604020202020204" pitchFamily="34" charset="0"/>
                        <a:ea typeface="Calibri" panose="020F0502020204030204"/>
                        <a:cs typeface="Arial" panose="020B0604020202020204" pitchFamily="34" charset="0"/>
                      </a:endParaRPr>
                    </a:p>
                  </a:txBody>
                  <a:tcPr marL="71933" marR="71933" marT="0" marB="0"/>
                </a:tc>
                <a:tc>
                  <a:txBody>
                    <a:bodyPr/>
                    <a:lstStyle/>
                    <a:p>
                      <a:pPr marL="342900" lvl="0" indent="-342900">
                        <a:lnSpc>
                          <a:spcPct val="107000"/>
                        </a:lnSpc>
                        <a:spcAft>
                          <a:spcPts val="0"/>
                        </a:spcAft>
                        <a:buFont typeface="+mj-lt"/>
                        <a:buAutoNum type="arabicPeriod"/>
                        <a:tabLst>
                          <a:tab pos="457200" algn="l"/>
                        </a:tabLst>
                      </a:pPr>
                      <a:endParaRPr lang="el-GR" sz="1900" b="1" dirty="0">
                        <a:solidFill>
                          <a:schemeClr val="bg1">
                            <a:lumMod val="95000"/>
                          </a:schemeClr>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900" b="1" dirty="0">
                          <a:solidFill>
                            <a:schemeClr val="bg1">
                              <a:lumMod val="95000"/>
                            </a:schemeClr>
                          </a:solidFill>
                          <a:effectLst/>
                          <a:latin typeface="Arial" panose="020B0604020202020204" pitchFamily="34" charset="0"/>
                          <a:cs typeface="Arial" panose="020B0604020202020204" pitchFamily="34" charset="0"/>
                        </a:rPr>
                        <a:t>Αναφορές (γενικευτικές)</a:t>
                      </a:r>
                      <a:r>
                        <a:rPr lang="en-GB" sz="1900" b="1" dirty="0">
                          <a:solidFill>
                            <a:schemeClr val="bg1">
                              <a:lumMod val="95000"/>
                            </a:schemeClr>
                          </a:solidFill>
                          <a:effectLst/>
                          <a:latin typeface="Arial" panose="020B0604020202020204" pitchFamily="34" charset="0"/>
                          <a:cs typeface="Arial" panose="020B0604020202020204" pitchFamily="34" charset="0"/>
                        </a:rPr>
                        <a:t> </a:t>
                      </a:r>
                      <a:r>
                        <a:rPr lang="el-GR" sz="1900" b="1" dirty="0">
                          <a:solidFill>
                            <a:schemeClr val="bg1">
                              <a:lumMod val="95000"/>
                            </a:schemeClr>
                          </a:solidFill>
                          <a:effectLst/>
                          <a:latin typeface="Arial" panose="020B0604020202020204" pitchFamily="34" charset="0"/>
                          <a:cs typeface="Arial" panose="020B0604020202020204" pitchFamily="34" charset="0"/>
                        </a:rPr>
                        <a:t>σε </a:t>
                      </a:r>
                      <a:r>
                        <a:rPr lang="el-GR" sz="1900" b="1" u="none" baseline="0" dirty="0">
                          <a:solidFill>
                            <a:srgbClr val="FFFF00"/>
                          </a:solidFill>
                          <a:effectLst/>
                          <a:uFill>
                            <a:solidFill>
                              <a:srgbClr val="FFFF00"/>
                            </a:solidFill>
                          </a:uFill>
                          <a:latin typeface="Arial" panose="020B0604020202020204" pitchFamily="34" charset="0"/>
                          <a:cs typeface="Arial" panose="020B0604020202020204" pitchFamily="34" charset="0"/>
                        </a:rPr>
                        <a:t>πρακτικές ένταξης/ενσωμάτωσης</a:t>
                      </a:r>
                      <a:endParaRPr lang="en-GB" sz="1900" b="1" u="none" baseline="0" dirty="0">
                        <a:solidFill>
                          <a:srgbClr val="FFFF00"/>
                        </a:solidFill>
                        <a:effectLst/>
                        <a:uFill>
                          <a:solidFill>
                            <a:srgbClr val="FFFF00"/>
                          </a:solidFill>
                        </a:uFill>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900" b="1" dirty="0">
                          <a:solidFill>
                            <a:schemeClr val="bg1">
                              <a:lumMod val="95000"/>
                            </a:schemeClr>
                          </a:solidFill>
                          <a:effectLst/>
                          <a:latin typeface="Arial" panose="020B0604020202020204" pitchFamily="34" charset="0"/>
                          <a:cs typeface="Arial" panose="020B0604020202020204" pitchFamily="34" charset="0"/>
                        </a:rPr>
                        <a:t>Αναφορές σε </a:t>
                      </a:r>
                      <a:r>
                        <a:rPr lang="el-GR" sz="1900" b="1" dirty="0">
                          <a:solidFill>
                            <a:srgbClr val="FFFF00"/>
                          </a:solidFill>
                          <a:effectLst/>
                          <a:latin typeface="Arial" panose="020B0604020202020204" pitchFamily="34" charset="0"/>
                          <a:cs typeface="Arial" panose="020B0604020202020204" pitchFamily="34" charset="0"/>
                        </a:rPr>
                        <a:t>μετριασμένους τρόπους αντίκρουσης </a:t>
                      </a:r>
                      <a:r>
                        <a:rPr lang="el-GR" sz="1900" b="1" dirty="0">
                          <a:solidFill>
                            <a:schemeClr val="bg1">
                              <a:lumMod val="95000"/>
                            </a:schemeClr>
                          </a:solidFill>
                          <a:effectLst/>
                          <a:latin typeface="Arial" panose="020B0604020202020204" pitchFamily="34" charset="0"/>
                          <a:cs typeface="Arial" panose="020B0604020202020204" pitchFamily="34" charset="0"/>
                        </a:rPr>
                        <a:t>του ρατσισμού </a:t>
                      </a:r>
                      <a:endParaRPr lang="en-GB" sz="1900" b="1" dirty="0">
                        <a:solidFill>
                          <a:schemeClr val="bg1">
                            <a:lumMod val="95000"/>
                          </a:schemeClr>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n-GB" sz="1900" b="1" dirty="0" err="1">
                          <a:solidFill>
                            <a:schemeClr val="bg1">
                              <a:lumMod val="95000"/>
                            </a:schemeClr>
                          </a:solidFill>
                          <a:effectLst/>
                          <a:latin typeface="Arial" panose="020B0604020202020204" pitchFamily="34" charset="0"/>
                          <a:cs typeface="Arial" panose="020B0604020202020204" pitchFamily="34" charset="0"/>
                        </a:rPr>
                        <a:t>Αν</a:t>
                      </a:r>
                      <a:r>
                        <a:rPr lang="en-GB" sz="1900" b="1" dirty="0">
                          <a:solidFill>
                            <a:schemeClr val="bg1">
                              <a:lumMod val="95000"/>
                            </a:schemeClr>
                          </a:solidFill>
                          <a:effectLst/>
                          <a:latin typeface="Arial" panose="020B0604020202020204" pitchFamily="34" charset="0"/>
                          <a:cs typeface="Arial" panose="020B0604020202020204" pitchFamily="34" charset="0"/>
                        </a:rPr>
                        <a:t>αφορές σε </a:t>
                      </a:r>
                      <a:r>
                        <a:rPr lang="en-GB" sz="1900" b="1" dirty="0">
                          <a:solidFill>
                            <a:srgbClr val="FFFF00"/>
                          </a:solidFill>
                          <a:effectLst/>
                          <a:latin typeface="Arial" panose="020B0604020202020204" pitchFamily="34" charset="0"/>
                          <a:cs typeface="Arial" panose="020B0604020202020204" pitchFamily="34" charset="0"/>
                        </a:rPr>
                        <a:t>πρακτικές εκμάθησης ελληνικών</a:t>
                      </a:r>
                      <a:endParaRPr lang="en-GB" sz="1900" b="1" dirty="0">
                        <a:solidFill>
                          <a:srgbClr val="FFFF00"/>
                        </a:solidFill>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900" b="1" dirty="0">
                          <a:solidFill>
                            <a:schemeClr val="bg1">
                              <a:lumMod val="95000"/>
                            </a:schemeClr>
                          </a:solidFill>
                          <a:effectLst/>
                          <a:latin typeface="Arial" panose="020B0604020202020204" pitchFamily="34" charset="0"/>
                          <a:cs typeface="Arial" panose="020B0604020202020204" pitchFamily="34" charset="0"/>
                        </a:rPr>
                        <a:t>Αναφορές στη </a:t>
                      </a:r>
                      <a:r>
                        <a:rPr lang="el-GR" sz="1900" b="1" dirty="0">
                          <a:solidFill>
                            <a:srgbClr val="FFFF00"/>
                          </a:solidFill>
                          <a:effectLst/>
                          <a:latin typeface="Arial" panose="020B0604020202020204" pitchFamily="34" charset="0"/>
                          <a:cs typeface="Arial" panose="020B0604020202020204" pitchFamily="34" charset="0"/>
                        </a:rPr>
                        <a:t>θετική στάση </a:t>
                      </a:r>
                      <a:r>
                        <a:rPr lang="el-GR" sz="1900" b="1" dirty="0">
                          <a:solidFill>
                            <a:schemeClr val="bg1">
                              <a:lumMod val="95000"/>
                            </a:schemeClr>
                          </a:solidFill>
                          <a:effectLst/>
                          <a:latin typeface="Arial" panose="020B0604020202020204" pitchFamily="34" charset="0"/>
                          <a:cs typeface="Arial" panose="020B0604020202020204" pitchFamily="34" charset="0"/>
                        </a:rPr>
                        <a:t>των μεταναστών/τριών-προσφύγων/</a:t>
                      </a:r>
                      <a:r>
                        <a:rPr lang="el-GR" sz="1900" b="1" dirty="0" err="1">
                          <a:solidFill>
                            <a:schemeClr val="bg1">
                              <a:lumMod val="95000"/>
                            </a:schemeClr>
                          </a:solidFill>
                          <a:effectLst/>
                          <a:latin typeface="Arial" panose="020B0604020202020204" pitchFamily="34" charset="0"/>
                          <a:cs typeface="Arial" panose="020B0604020202020204" pitchFamily="34" charset="0"/>
                        </a:rPr>
                        <a:t>ισσών</a:t>
                      </a:r>
                      <a:r>
                        <a:rPr lang="el-GR" sz="1900" b="1" dirty="0">
                          <a:solidFill>
                            <a:schemeClr val="bg1">
                              <a:lumMod val="95000"/>
                            </a:schemeClr>
                          </a:solidFill>
                          <a:effectLst/>
                          <a:latin typeface="Arial" panose="020B0604020202020204" pitchFamily="34" charset="0"/>
                          <a:cs typeface="Arial" panose="020B0604020202020204" pitchFamily="34" charset="0"/>
                        </a:rPr>
                        <a:t> απέναντι σε</a:t>
                      </a:r>
                      <a:r>
                        <a:rPr lang="el-GR" sz="1900" b="1" dirty="0">
                          <a:solidFill>
                            <a:schemeClr val="tx1"/>
                          </a:solidFill>
                          <a:effectLst/>
                          <a:latin typeface="Arial" panose="020B0604020202020204" pitchFamily="34" charset="0"/>
                          <a:cs typeface="Arial" panose="020B0604020202020204" pitchFamily="34" charset="0"/>
                        </a:rPr>
                        <a:t> </a:t>
                      </a:r>
                      <a:r>
                        <a:rPr lang="el-GR" sz="1900" b="1" dirty="0">
                          <a:solidFill>
                            <a:srgbClr val="FFFF00"/>
                          </a:solidFill>
                          <a:effectLst/>
                          <a:latin typeface="Arial" panose="020B0604020202020204" pitchFamily="34" charset="0"/>
                          <a:cs typeface="Arial" panose="020B0604020202020204" pitchFamily="34" charset="0"/>
                        </a:rPr>
                        <a:t>αφομοιωτικές πρακτικές</a:t>
                      </a:r>
                      <a:endParaRPr lang="en-GB" sz="1900" b="1" dirty="0">
                        <a:solidFill>
                          <a:srgbClr val="FFFF00"/>
                        </a:solidFill>
                        <a:effectLst/>
                        <a:latin typeface="Arial" panose="020B0604020202020204" pitchFamily="34" charset="0"/>
                        <a:cs typeface="Arial" panose="020B0604020202020204" pitchFamily="34" charset="0"/>
                      </a:endParaRPr>
                    </a:p>
                    <a:p>
                      <a:pPr algn="just">
                        <a:lnSpc>
                          <a:spcPct val="107000"/>
                        </a:lnSpc>
                        <a:spcAft>
                          <a:spcPts val="0"/>
                        </a:spcAft>
                      </a:pPr>
                      <a:r>
                        <a:rPr lang="el-GR" sz="2100" dirty="0">
                          <a:effectLst/>
                          <a:latin typeface="Arial" panose="020B0604020202020204" pitchFamily="34" charset="0"/>
                          <a:cs typeface="Arial" panose="020B0604020202020204" pitchFamily="34" charset="0"/>
                        </a:rPr>
                        <a:t> </a:t>
                      </a:r>
                      <a:endParaRPr lang="en-GB" sz="2100" dirty="0">
                        <a:effectLst/>
                        <a:latin typeface="Arial" panose="020B0604020202020204" pitchFamily="34" charset="0"/>
                        <a:ea typeface="Calibri" panose="020F0502020204030204"/>
                        <a:cs typeface="Arial" panose="020B0604020202020204" pitchFamily="34" charset="0"/>
                      </a:endParaRPr>
                    </a:p>
                  </a:txBody>
                  <a:tcPr marL="71933" marR="71933" marT="0" marB="0">
                    <a:solidFill>
                      <a:schemeClr val="accent1"/>
                    </a:solidFill>
                  </a:tcPr>
                </a:tc>
              </a:tr>
            </a:tbl>
          </a:graphicData>
        </a:graphic>
      </p:graphicFrame>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696" y="1093112"/>
            <a:ext cx="12839104" cy="1252908"/>
          </a:xfrm>
        </p:spPr>
        <p:txBody>
          <a:bodyPr>
            <a:noAutofit/>
          </a:bodyPr>
          <a:lstStyle/>
          <a:p>
            <a:pPr algn="ctr">
              <a:defRPr/>
            </a:pPr>
            <a:r>
              <a:rPr lang="el-GR" sz="3200" b="1" dirty="0">
                <a:latin typeface="+mn-lt"/>
              </a:rPr>
              <a:t>Παράδειγμα αντιρατσιστικού κειμένου με ρατσιστικές υποκατηγορίες</a:t>
            </a:r>
            <a:endParaRPr lang="el-GR" sz="3200" b="1" dirty="0">
              <a:latin typeface="+mn-lt"/>
            </a:endParaRPr>
          </a:p>
        </p:txBody>
      </p:sp>
      <p:sp>
        <p:nvSpPr>
          <p:cNvPr id="3" name="Θέση περιεχομένου 2"/>
          <p:cNvSpPr>
            <a:spLocks noGrp="1"/>
          </p:cNvSpPr>
          <p:nvPr>
            <p:ph idx="1"/>
          </p:nvPr>
        </p:nvSpPr>
        <p:spPr>
          <a:xfrm>
            <a:off x="165696" y="3340629"/>
            <a:ext cx="12673408" cy="4890665"/>
          </a:xfrm>
          <a:noFill/>
          <a:ln>
            <a:noFill/>
          </a:ln>
          <a:effectLst/>
        </p:spPr>
        <p:style>
          <a:lnRef idx="2">
            <a:schemeClr val="accent1"/>
          </a:lnRef>
          <a:fillRef idx="1">
            <a:schemeClr val="lt1"/>
          </a:fillRef>
          <a:effectRef idx="0">
            <a:schemeClr val="accent1"/>
          </a:effectRef>
          <a:fontRef idx="minor">
            <a:schemeClr val="dk1"/>
          </a:fontRef>
        </p:style>
        <p:txBody>
          <a:bodyPr>
            <a:normAutofit/>
          </a:bodyPr>
          <a:lstStyle/>
          <a:p>
            <a:pPr marL="389890" indent="-273050">
              <a:buClr>
                <a:schemeClr val="accent2"/>
              </a:buClr>
              <a:buFont typeface="Wingdings" panose="05000000000000000000" pitchFamily="2" charset="2"/>
              <a:buChar char="§"/>
              <a:defRPr/>
            </a:pPr>
            <a:endParaRPr lang="el-GR" sz="2560" dirty="0"/>
          </a:p>
          <a:p>
            <a:pPr marL="389890" indent="-273050">
              <a:buClr>
                <a:schemeClr val="accent2"/>
              </a:buClr>
              <a:buFont typeface="Wingdings" panose="05000000000000000000" pitchFamily="2" charset="2"/>
              <a:buChar char="§"/>
              <a:defRPr/>
            </a:pPr>
            <a:endParaRPr lang="el-GR" dirty="0"/>
          </a:p>
          <a:p>
            <a:pPr marL="389890" indent="-273050">
              <a:buClr>
                <a:schemeClr val="accent2"/>
              </a:buClr>
              <a:buFont typeface="Wingdings" panose="05000000000000000000" pitchFamily="2" charset="2"/>
              <a:buChar char="§"/>
              <a:defRPr/>
            </a:pPr>
            <a:endParaRPr lang="el-GR" dirty="0"/>
          </a:p>
          <a:p>
            <a:pPr marL="116840" indent="0">
              <a:buClr>
                <a:schemeClr val="accent2"/>
              </a:buClr>
              <a:buNone/>
              <a:defRPr/>
            </a:pPr>
            <a:r>
              <a:rPr lang="el-GR" dirty="0"/>
              <a:t> </a:t>
            </a:r>
            <a:endParaRPr lang="el-GR" dirty="0"/>
          </a:p>
        </p:txBody>
      </p:sp>
      <p:pic>
        <p:nvPicPr>
          <p:cNvPr id="6" name="Εικόνα 5"/>
          <p:cNvPicPr>
            <a:picLocks noChangeAspect="1"/>
          </p:cNvPicPr>
          <p:nvPr/>
        </p:nvPicPr>
        <p:blipFill>
          <a:blip r:embed="rId1"/>
          <a:stretch>
            <a:fillRect/>
          </a:stretch>
        </p:blipFill>
        <p:spPr>
          <a:xfrm>
            <a:off x="0" y="2739997"/>
            <a:ext cx="11712000" cy="3020706"/>
          </a:xfrm>
          <a:prstGeom prst="rect">
            <a:avLst/>
          </a:prstGeom>
        </p:spPr>
      </p:pic>
      <p:sp>
        <p:nvSpPr>
          <p:cNvPr id="8" name="Οβάλ 7"/>
          <p:cNvSpPr/>
          <p:nvPr/>
        </p:nvSpPr>
        <p:spPr>
          <a:xfrm>
            <a:off x="4166052" y="4723184"/>
            <a:ext cx="1689788"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0" name="TextBox 9"/>
          <p:cNvSpPr txBox="1"/>
          <p:nvPr/>
        </p:nvSpPr>
        <p:spPr>
          <a:xfrm>
            <a:off x="6500554" y="3523488"/>
            <a:ext cx="3094550" cy="1077026"/>
          </a:xfrm>
          <a:prstGeom prst="rect">
            <a:avLst/>
          </a:prstGeom>
          <a:solidFill>
            <a:schemeClr val="bg1"/>
          </a:solidFill>
        </p:spPr>
        <p:txBody>
          <a:bodyPr wrap="square" rtlCol="0">
            <a:spAutoFit/>
          </a:bodyPr>
          <a:lstStyle/>
          <a:p>
            <a:r>
              <a:rPr lang="el-GR" sz="2135" dirty="0"/>
              <a:t>Αναφορές στους/τις προσωρινούς/</a:t>
            </a:r>
            <a:r>
              <a:rPr lang="el-GR" sz="2135" dirty="0" err="1"/>
              <a:t>ές</a:t>
            </a:r>
            <a:r>
              <a:rPr lang="el-GR" sz="2135" dirty="0"/>
              <a:t> ‘άλλους/</a:t>
            </a:r>
            <a:r>
              <a:rPr lang="el-GR" sz="2135" dirty="0" err="1"/>
              <a:t>ες</a:t>
            </a:r>
            <a:r>
              <a:rPr lang="el-GR" sz="2135" dirty="0"/>
              <a:t>’</a:t>
            </a:r>
            <a:endParaRPr lang="el-GR" sz="2135" dirty="0"/>
          </a:p>
        </p:txBody>
      </p:sp>
      <p:cxnSp>
        <p:nvCxnSpPr>
          <p:cNvPr id="11" name="Ευθύγραμμο βέλος σύνδεσης 10"/>
          <p:cNvCxnSpPr>
            <a:endCxn id="10" idx="1"/>
          </p:cNvCxnSpPr>
          <p:nvPr/>
        </p:nvCxnSpPr>
        <p:spPr>
          <a:xfrm flipV="1">
            <a:off x="5661163" y="4062001"/>
            <a:ext cx="839391" cy="712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Οβάλ 16"/>
          <p:cNvSpPr/>
          <p:nvPr/>
        </p:nvSpPr>
        <p:spPr>
          <a:xfrm>
            <a:off x="2892399" y="5029308"/>
            <a:ext cx="1843405"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8" name="TextBox 17"/>
          <p:cNvSpPr txBox="1"/>
          <p:nvPr/>
        </p:nvSpPr>
        <p:spPr>
          <a:xfrm>
            <a:off x="257908" y="6350663"/>
            <a:ext cx="3149150" cy="1405256"/>
          </a:xfrm>
          <a:prstGeom prst="rect">
            <a:avLst/>
          </a:prstGeom>
          <a:noFill/>
        </p:spPr>
        <p:txBody>
          <a:bodyPr wrap="square" rtlCol="0">
            <a:spAutoFit/>
          </a:bodyPr>
          <a:lstStyle/>
          <a:p>
            <a:r>
              <a:rPr lang="el-GR" sz="2135" dirty="0"/>
              <a:t>Αναφορές στον όρο ένταξη/ενσωμάτωση ή/και σε πρακτικές ένταξης/ενσωμάτωσης</a:t>
            </a:r>
            <a:endParaRPr lang="el-GR" sz="2135" dirty="0"/>
          </a:p>
        </p:txBody>
      </p:sp>
      <p:cxnSp>
        <p:nvCxnSpPr>
          <p:cNvPr id="19" name="Ευθύγραμμο βέλος σύνδεσης 18"/>
          <p:cNvCxnSpPr/>
          <p:nvPr/>
        </p:nvCxnSpPr>
        <p:spPr>
          <a:xfrm flipH="1">
            <a:off x="1832443" y="5333533"/>
            <a:ext cx="1350571" cy="101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Οβάλ 24"/>
          <p:cNvSpPr/>
          <p:nvPr/>
        </p:nvSpPr>
        <p:spPr>
          <a:xfrm>
            <a:off x="9344316" y="5058949"/>
            <a:ext cx="1536171" cy="32678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26" name="TextBox 25"/>
          <p:cNvSpPr txBox="1"/>
          <p:nvPr/>
        </p:nvSpPr>
        <p:spPr>
          <a:xfrm>
            <a:off x="10016391" y="3644042"/>
            <a:ext cx="2918724" cy="1077026"/>
          </a:xfrm>
          <a:prstGeom prst="rect">
            <a:avLst/>
          </a:prstGeom>
          <a:solidFill>
            <a:schemeClr val="bg1"/>
          </a:solidFill>
        </p:spPr>
        <p:txBody>
          <a:bodyPr wrap="square" rtlCol="0">
            <a:spAutoFit/>
          </a:bodyPr>
          <a:lstStyle/>
          <a:p>
            <a:r>
              <a:rPr lang="el-GR" sz="2135" dirty="0"/>
              <a:t>Αναφορές στους/τις ανώνυμους/</a:t>
            </a:r>
            <a:r>
              <a:rPr lang="el-GR" sz="2135" dirty="0" err="1"/>
              <a:t>ες</a:t>
            </a:r>
            <a:r>
              <a:rPr lang="el-GR" sz="2135" dirty="0"/>
              <a:t> ‘άλλους/</a:t>
            </a:r>
            <a:r>
              <a:rPr lang="el-GR" sz="2135" dirty="0" err="1"/>
              <a:t>ες</a:t>
            </a:r>
            <a:r>
              <a:rPr lang="el-GR" sz="2135" dirty="0"/>
              <a:t>’</a:t>
            </a:r>
            <a:endParaRPr lang="el-GR" sz="2135" dirty="0"/>
          </a:p>
        </p:txBody>
      </p:sp>
      <p:cxnSp>
        <p:nvCxnSpPr>
          <p:cNvPr id="27" name="Ευθύγραμμο βέλος σύνδεσης 26"/>
          <p:cNvCxnSpPr>
            <a:stCxn id="25" idx="0"/>
            <a:endCxn id="26" idx="2"/>
          </p:cNvCxnSpPr>
          <p:nvPr/>
        </p:nvCxnSpPr>
        <p:spPr>
          <a:xfrm flipV="1">
            <a:off x="10112402" y="4721068"/>
            <a:ext cx="1363351" cy="33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Οβάλ 31"/>
          <p:cNvSpPr/>
          <p:nvPr/>
        </p:nvSpPr>
        <p:spPr>
          <a:xfrm>
            <a:off x="31281" y="4696670"/>
            <a:ext cx="2624870"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33" name="TextBox 32"/>
          <p:cNvSpPr txBox="1"/>
          <p:nvPr/>
        </p:nvSpPr>
        <p:spPr>
          <a:xfrm>
            <a:off x="2937116" y="3637099"/>
            <a:ext cx="2918724" cy="748795"/>
          </a:xfrm>
          <a:prstGeom prst="rect">
            <a:avLst/>
          </a:prstGeom>
          <a:solidFill>
            <a:schemeClr val="bg1"/>
          </a:solidFill>
        </p:spPr>
        <p:txBody>
          <a:bodyPr wrap="square" rtlCol="0">
            <a:spAutoFit/>
          </a:bodyPr>
          <a:lstStyle/>
          <a:p>
            <a:r>
              <a:rPr lang="el-GR" sz="2135" dirty="0"/>
              <a:t>Αναφορές στους</a:t>
            </a:r>
            <a:r>
              <a:rPr lang="en-US" sz="2135" dirty="0"/>
              <a:t>/</a:t>
            </a:r>
            <a:r>
              <a:rPr lang="el-GR" sz="2135" dirty="0"/>
              <a:t>τις αδρανείς ‘άλλους/</a:t>
            </a:r>
            <a:r>
              <a:rPr lang="el-GR" sz="2135" dirty="0" err="1"/>
              <a:t>ες</a:t>
            </a:r>
            <a:r>
              <a:rPr lang="el-GR" sz="2135" dirty="0"/>
              <a:t>’</a:t>
            </a:r>
            <a:endParaRPr lang="el-GR" sz="2135" dirty="0"/>
          </a:p>
        </p:txBody>
      </p:sp>
      <p:cxnSp>
        <p:nvCxnSpPr>
          <p:cNvPr id="34" name="Ευθύγραμμο βέλος σύνδεσης 33"/>
          <p:cNvCxnSpPr>
            <a:endCxn id="33" idx="1"/>
          </p:cNvCxnSpPr>
          <p:nvPr/>
        </p:nvCxnSpPr>
        <p:spPr>
          <a:xfrm flipV="1">
            <a:off x="2292402" y="4011497"/>
            <a:ext cx="644714" cy="73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Right Triangle 20"/>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2" name="Image" descr="Image"/>
          <p:cNvPicPr>
            <a:picLocks noChangeAspect="1"/>
          </p:cNvPicPr>
          <p:nvPr/>
        </p:nvPicPr>
        <p:blipFill>
          <a:blip r:embed="rId2"/>
          <a:stretch>
            <a:fillRect/>
          </a:stretch>
        </p:blipFill>
        <p:spPr>
          <a:xfrm>
            <a:off x="512294" y="8709265"/>
            <a:ext cx="2048026" cy="494271"/>
          </a:xfrm>
          <a:prstGeom prst="rect">
            <a:avLst/>
          </a:prstGeom>
          <a:ln w="12700">
            <a:miter lim="400000"/>
            <a:headEnd/>
            <a:tailEnd/>
          </a:ln>
        </p:spPr>
      </p:pic>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7" grpId="0" animBg="1"/>
      <p:bldP spid="18" grpId="0"/>
      <p:bldP spid="25" grpId="0" animBg="1"/>
      <p:bldP spid="26" grpId="0" animBg="1"/>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789"/>
            <a:ext cx="12946260" cy="1483746"/>
          </a:xfrm>
        </p:spPr>
        <p:txBody>
          <a:bodyPr/>
          <a:lstStyle/>
          <a:p>
            <a:r>
              <a:rPr lang="el-GR" b="1" dirty="0">
                <a:solidFill>
                  <a:schemeClr val="accent2"/>
                </a:solidFill>
                <a:latin typeface="Arial" panose="020B0604020202020204" pitchFamily="34" charset="0"/>
                <a:cs typeface="Arial" panose="020B0604020202020204" pitchFamily="34" charset="0"/>
              </a:rPr>
              <a:t> </a:t>
            </a:r>
            <a:r>
              <a:rPr lang="el-GR" sz="3600" b="1" i="1" dirty="0">
                <a:solidFill>
                  <a:srgbClr val="800000"/>
                </a:solidFill>
                <a:latin typeface="+mn-lt"/>
                <a:cs typeface="Arial" panose="020B0604020202020204" pitchFamily="34" charset="0"/>
              </a:rPr>
              <a:t>Υποκατηγορίες διάκρισης</a:t>
            </a:r>
            <a:endParaRPr lang="en-GB" sz="3600" b="1" i="1" dirty="0">
              <a:solidFill>
                <a:srgbClr val="800000"/>
              </a:solidFill>
              <a:latin typeface="+mn-lt"/>
              <a:cs typeface="Arial" panose="020B0604020202020204" pitchFamily="34" charset="0"/>
            </a:endParaRPr>
          </a:p>
        </p:txBody>
      </p:sp>
      <p:graphicFrame>
        <p:nvGraphicFramePr>
          <p:cNvPr id="4" name="Content Placeholder 3"/>
          <p:cNvGraphicFramePr>
            <a:graphicFrameLocks noGrp="1"/>
          </p:cNvGraphicFramePr>
          <p:nvPr>
            <p:ph sz="quarter" idx="1"/>
          </p:nvPr>
        </p:nvGraphicFramePr>
        <p:xfrm>
          <a:off x="1508545" y="2743191"/>
          <a:ext cx="4761333" cy="5682418"/>
        </p:xfrm>
        <a:graphic>
          <a:graphicData uri="http://schemas.openxmlformats.org/drawingml/2006/table">
            <a:tbl>
              <a:tblPr firstRow="1" firstCol="1" bandRow="1">
                <a:tableStyleId>{5C22544A-7EE6-4342-B048-85BDC9FD1C3A}</a:tableStyleId>
              </a:tblPr>
              <a:tblGrid>
                <a:gridCol w="4761333"/>
              </a:tblGrid>
              <a:tr h="310031">
                <a:tc>
                  <a:txBody>
                    <a:bodyPr/>
                    <a:lstStyle/>
                    <a:p>
                      <a:pPr algn="ctr">
                        <a:lnSpc>
                          <a:spcPct val="107000"/>
                        </a:lnSpc>
                        <a:spcAft>
                          <a:spcPts val="0"/>
                        </a:spcAft>
                      </a:pPr>
                      <a:r>
                        <a:rPr lang="en-GB" sz="2400" dirty="0" err="1">
                          <a:effectLst/>
                          <a:latin typeface="Arial" panose="020B0604020202020204" pitchFamily="34" charset="0"/>
                          <a:cs typeface="Arial" panose="020B0604020202020204" pitchFamily="34" charset="0"/>
                        </a:rPr>
                        <a:t>Διάκριση</a:t>
                      </a:r>
                      <a:endParaRPr lang="en-GB" sz="2400" dirty="0">
                        <a:effectLst/>
                        <a:latin typeface="Arial" panose="020B0604020202020204" pitchFamily="34" charset="0"/>
                        <a:ea typeface="Calibri" panose="020F0502020204030204"/>
                        <a:cs typeface="Arial" panose="020B0604020202020204" pitchFamily="34" charset="0"/>
                      </a:endParaRPr>
                    </a:p>
                  </a:txBody>
                  <a:tcPr marL="71933" marR="71933" marT="0" marB="0"/>
                </a:tc>
              </a:tr>
              <a:tr h="5319515">
                <a:tc>
                  <a:txBody>
                    <a:bodyPr/>
                    <a:lstStyle/>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‘άλλους/ες’ ως πρόβλημα</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παράνομους-ες/νόμιμους-ες ‘άλλους/ες’</a:t>
                      </a:r>
                      <a:endParaRPr lang="en-GB"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ανώνυμους/ες ‘άλλους/ες’</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προσωρινούς/ές ‘άλλους/ες’</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αδρανείς ‘άλλους/ες’</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‘άλλους/ες’ ως θύματα</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στους/στις ‘άλλους/ες’ ως αποδέκτες/τριες βοήθειας</a:t>
                      </a:r>
                      <a:endParaRPr lang="en-GB" sz="1200" dirty="0">
                        <a:effectLst/>
                        <a:latin typeface="Arial" panose="020B0604020202020204" pitchFamily="34" charset="0"/>
                        <a:cs typeface="Arial" panose="020B0604020202020204" pitchFamily="34" charset="0"/>
                      </a:endParaRPr>
                    </a:p>
                    <a:p>
                      <a:pPr marL="228600" algn="just">
                        <a:lnSpc>
                          <a:spcPct val="107000"/>
                        </a:lnSpc>
                        <a:spcAft>
                          <a:spcPts val="0"/>
                        </a:spcAft>
                      </a:pPr>
                      <a:r>
                        <a:rPr lang="el-GR" sz="17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a:cs typeface="Arial" panose="020B0604020202020204" pitchFamily="34" charset="0"/>
                      </a:endParaRPr>
                    </a:p>
                  </a:txBody>
                  <a:tcPr marL="71933" marR="71933" marT="0" marB="0"/>
                </a:tc>
              </a:tr>
            </a:tbl>
          </a:graphicData>
        </a:graphic>
      </p:graphicFrame>
      <p:sp>
        <p:nvSpPr>
          <p:cNvPr id="3" name="Oval 2"/>
          <p:cNvSpPr/>
          <p:nvPr/>
        </p:nvSpPr>
        <p:spPr>
          <a:xfrm>
            <a:off x="1597152" y="3103104"/>
            <a:ext cx="4378180" cy="1152428"/>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solidFill>
                <a:srgbClr val="FFFF00"/>
              </a:solidFill>
            </a:endParaRPr>
          </a:p>
        </p:txBody>
      </p:sp>
      <p:sp>
        <p:nvSpPr>
          <p:cNvPr id="5" name="Right Arrow 4"/>
          <p:cNvSpPr/>
          <p:nvPr/>
        </p:nvSpPr>
        <p:spPr>
          <a:xfrm>
            <a:off x="5770690" y="3819885"/>
            <a:ext cx="569108" cy="40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6" name="Rectangle 5"/>
          <p:cNvSpPr/>
          <p:nvPr/>
        </p:nvSpPr>
        <p:spPr>
          <a:xfrm>
            <a:off x="6339798" y="3575981"/>
            <a:ext cx="2926842" cy="894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920" dirty="0"/>
              <a:t>Ο/Η ‘άλλος/η’ ως πρόβλημα</a:t>
            </a:r>
            <a:endParaRPr lang="el-GR" sz="1920" dirty="0"/>
          </a:p>
          <a:p>
            <a:pPr algn="ctr"/>
            <a:r>
              <a:rPr lang="el-GR" sz="1920" dirty="0"/>
              <a:t>(στερεοτυπική εικόνα)</a:t>
            </a:r>
            <a:endParaRPr lang="en-GB" sz="1920" dirty="0"/>
          </a:p>
        </p:txBody>
      </p:sp>
      <p:sp>
        <p:nvSpPr>
          <p:cNvPr id="7" name="Oval 6"/>
          <p:cNvSpPr/>
          <p:nvPr/>
        </p:nvSpPr>
        <p:spPr>
          <a:xfrm>
            <a:off x="1433753" y="4145089"/>
            <a:ext cx="4761333" cy="130081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8" name="Rectangle 7"/>
          <p:cNvSpPr/>
          <p:nvPr/>
        </p:nvSpPr>
        <p:spPr>
          <a:xfrm>
            <a:off x="6624352" y="4958101"/>
            <a:ext cx="3170746" cy="975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920" dirty="0"/>
              <a:t>Ο/Η απομακρυσμένος/η ‘άλλος/η’</a:t>
            </a:r>
            <a:endParaRPr lang="el-GR" sz="1920" dirty="0"/>
          </a:p>
          <a:p>
            <a:pPr algn="ctr"/>
            <a:r>
              <a:rPr lang="el-GR" sz="1920" dirty="0"/>
              <a:t>(στερεοτυπική εικόνα)</a:t>
            </a:r>
            <a:endParaRPr lang="en-GB" sz="1920" dirty="0"/>
          </a:p>
        </p:txBody>
      </p:sp>
      <p:sp>
        <p:nvSpPr>
          <p:cNvPr id="9" name="Oval 8"/>
          <p:cNvSpPr/>
          <p:nvPr/>
        </p:nvSpPr>
        <p:spPr>
          <a:xfrm>
            <a:off x="1415932" y="5283306"/>
            <a:ext cx="4779153" cy="232642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0" name="Right Arrow 9"/>
          <p:cNvSpPr/>
          <p:nvPr/>
        </p:nvSpPr>
        <p:spPr>
          <a:xfrm>
            <a:off x="5867194" y="5069890"/>
            <a:ext cx="813012" cy="48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1" name="Right Arrow 10"/>
          <p:cNvSpPr/>
          <p:nvPr/>
        </p:nvSpPr>
        <p:spPr>
          <a:xfrm>
            <a:off x="5830467" y="6489935"/>
            <a:ext cx="1056915" cy="569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2" name="Rectangle 11"/>
          <p:cNvSpPr/>
          <p:nvPr/>
        </p:nvSpPr>
        <p:spPr>
          <a:xfrm>
            <a:off x="7032270" y="6367983"/>
            <a:ext cx="3333348" cy="8130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920" dirty="0"/>
              <a:t>Ο/Η παθητικός/ή ‘άλλος/η’</a:t>
            </a:r>
            <a:endParaRPr lang="el-GR" sz="1920" dirty="0"/>
          </a:p>
          <a:p>
            <a:pPr algn="ctr"/>
            <a:r>
              <a:rPr lang="el-GR" sz="1920" dirty="0"/>
              <a:t>(πατερναλιστικές σχέσεις)</a:t>
            </a:r>
            <a:endParaRPr lang="en-GB" sz="1920" dirty="0"/>
          </a:p>
        </p:txBody>
      </p:sp>
      <p:pic>
        <p:nvPicPr>
          <p:cNvPr id="717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64100" y="3311753"/>
            <a:ext cx="2336901" cy="148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517" y="7145921"/>
            <a:ext cx="1863763" cy="124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101" y="7180995"/>
            <a:ext cx="1869927" cy="116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730" y="4958101"/>
            <a:ext cx="2312311" cy="138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Θέση αριθμού διαφάνειας 12"/>
          <p:cNvSpPr>
            <a:spLocks noGrp="1"/>
          </p:cNvSpPr>
          <p:nvPr>
            <p:ph type="sldNum" sz="quarter" idx="12"/>
          </p:nvPr>
        </p:nvSpPr>
        <p:spPr/>
        <p:txBody>
          <a:bodyPr/>
          <a:lstStyle/>
          <a:p>
            <a:fld id="{86CB4B4D-7CA3-9044-876B-883B54F8677D}" type="slidenum">
              <a:rPr lang="el-GR" smtClean="0"/>
            </a:fld>
            <a:endParaRPr lang="el-GR"/>
          </a:p>
        </p:txBody>
      </p:sp>
      <p:pic>
        <p:nvPicPr>
          <p:cNvPr id="21" name="Image" descr="Image"/>
          <p:cNvPicPr>
            <a:picLocks noChangeAspect="1"/>
          </p:cNvPicPr>
          <p:nvPr/>
        </p:nvPicPr>
        <p:blipFill>
          <a:blip r:embed="rId5"/>
          <a:stretch>
            <a:fillRect/>
          </a:stretch>
        </p:blipFill>
        <p:spPr>
          <a:xfrm>
            <a:off x="512294" y="8720102"/>
            <a:ext cx="2048026" cy="494271"/>
          </a:xfrm>
          <a:prstGeom prst="rect">
            <a:avLst/>
          </a:prstGeom>
          <a:ln w="12700">
            <a:miter lim="400000"/>
            <a:headEnd/>
            <a:tailEnd/>
          </a:ln>
        </p:spPr>
      </p:pic>
      <p:sp>
        <p:nvSpPr>
          <p:cNvPr id="14" name="Θέση υποσέλιδου 13"/>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4" name="Text Placeholder 3"/>
          <p:cNvSpPr>
            <a:spLocks noGrp="1"/>
          </p:cNvSpPr>
          <p:nvPr>
            <p:ph type="body" sz="quarter" idx="14"/>
          </p:nvPr>
        </p:nvSpPr>
        <p:spPr>
          <a:xfrm>
            <a:off x="0" y="841247"/>
            <a:ext cx="12899136" cy="10079682"/>
          </a:xfrm>
        </p:spPr>
        <p:txBody>
          <a:bodyPr/>
          <a:lstStyle/>
          <a:p>
            <a:pPr>
              <a:lnSpc>
                <a:spcPct val="100000"/>
              </a:lnSpc>
            </a:pPr>
            <a:r>
              <a:rPr lang="el-GR" sz="3600" b="1" dirty="0"/>
              <a:t>Παραδείγματα διάκρισης</a:t>
            </a:r>
            <a:endParaRPr lang="el-GR" sz="3600" b="1" dirty="0"/>
          </a:p>
          <a:p>
            <a:pPr algn="l">
              <a:lnSpc>
                <a:spcPct val="100000"/>
              </a:lnSpc>
            </a:pPr>
            <a:r>
              <a:rPr lang="el-GR" sz="2800" b="1" i="1" dirty="0">
                <a:solidFill>
                  <a:srgbClr val="800000"/>
                </a:solidFill>
              </a:rPr>
              <a:t>Ο/Η ‘άλλος/η’ ως πρόβλημα</a:t>
            </a:r>
            <a:endParaRPr lang="en-GB" sz="2800" b="1" i="1" dirty="0"/>
          </a:p>
          <a:p>
            <a:pPr algn="l">
              <a:lnSpc>
                <a:spcPct val="100000"/>
              </a:lnSpc>
            </a:pPr>
            <a:r>
              <a:rPr lang="el-GR" sz="2800" b="1" dirty="0"/>
              <a:t>1. </a:t>
            </a:r>
            <a:r>
              <a:rPr lang="el-GR" sz="2800" dirty="0"/>
              <a:t>«Ένας </a:t>
            </a:r>
            <a:r>
              <a:rPr lang="el-GR" sz="2800" u="sng" dirty="0">
                <a:uFill>
                  <a:solidFill>
                    <a:srgbClr val="800000"/>
                  </a:solidFill>
                </a:uFill>
              </a:rPr>
              <a:t>τόσο μεγάλος αριθμός </a:t>
            </a:r>
            <a:r>
              <a:rPr lang="el-GR" sz="2800" dirty="0"/>
              <a:t>ανθρώπων που εξαναγκάστηκαν να ζουν ως πρόσφυγες γεννά </a:t>
            </a:r>
            <a:r>
              <a:rPr lang="el-GR" sz="2800" b="1" u="sng" dirty="0"/>
              <a:t>δυσεπίλυτα</a:t>
            </a:r>
            <a:r>
              <a:rPr lang="el-GR" sz="2800" u="sng" dirty="0"/>
              <a:t> </a:t>
            </a:r>
            <a:r>
              <a:rPr lang="el-GR" sz="2800" u="sng" dirty="0">
                <a:uFill>
                  <a:solidFill>
                    <a:srgbClr val="800000"/>
                  </a:solidFill>
                </a:uFill>
              </a:rPr>
              <a:t>προβλήματα</a:t>
            </a:r>
            <a:r>
              <a:rPr lang="el-GR" sz="2800" u="sng" dirty="0"/>
              <a:t> </a:t>
            </a:r>
            <a:r>
              <a:rPr lang="el-GR" sz="2800" dirty="0"/>
              <a:t>όχι μόνο στις χώρες υποδοχής, αλλά και στη διεθνή κοινότητα.» </a:t>
            </a:r>
            <a:r>
              <a:rPr lang="el-GR" sz="2000" dirty="0"/>
              <a:t>[</a:t>
            </a:r>
            <a:r>
              <a:rPr lang="el-GR" sz="2000" i="1" dirty="0"/>
              <a:t>Τα οικονομικά οφέλη της αλληλεγγύης στους πρόσφυγες</a:t>
            </a:r>
            <a:r>
              <a:rPr lang="el-GR" sz="2000" dirty="0"/>
              <a:t>, 27.06.2016, </a:t>
            </a:r>
            <a:r>
              <a:rPr lang="el-GR" sz="2000" dirty="0">
                <a:hlinkClick r:id="rId1"/>
              </a:rPr>
              <a:t>www.efsyn.gr</a:t>
            </a:r>
            <a:r>
              <a:rPr lang="el-GR" sz="2000" dirty="0"/>
              <a:t>]</a:t>
            </a:r>
            <a:endParaRPr lang="el-GR" sz="2000" dirty="0"/>
          </a:p>
          <a:p>
            <a:pPr algn="l">
              <a:lnSpc>
                <a:spcPct val="100000"/>
              </a:lnSpc>
              <a:buFont typeface="Arial" panose="020B0604020202020204" pitchFamily="34" charset="0"/>
              <a:buChar char="•"/>
            </a:pPr>
            <a:endParaRPr lang="el-GR" sz="2800" dirty="0">
              <a:ea typeface="Calibri" panose="020F0502020204030204"/>
            </a:endParaRPr>
          </a:p>
          <a:p>
            <a:pPr algn="l">
              <a:lnSpc>
                <a:spcPct val="100000"/>
              </a:lnSpc>
            </a:pPr>
            <a:r>
              <a:rPr lang="el-GR" sz="2800" b="1" i="1" dirty="0">
                <a:solidFill>
                  <a:srgbClr val="800000"/>
                </a:solidFill>
              </a:rPr>
              <a:t>Ο/Η απομακρυσμένος/η ‘άλλος/η’</a:t>
            </a:r>
            <a:endParaRPr lang="el-GR" sz="2800" b="1" i="1" dirty="0">
              <a:solidFill>
                <a:srgbClr val="800000"/>
              </a:solidFill>
            </a:endParaRPr>
          </a:p>
          <a:p>
            <a:pPr lvl="0" algn="l">
              <a:lnSpc>
                <a:spcPct val="100000"/>
              </a:lnSpc>
            </a:pPr>
            <a:r>
              <a:rPr lang="el-GR" sz="2800" b="1" dirty="0">
                <a:cs typeface="Calibri" panose="020F0502020204030204" pitchFamily="34" charset="0"/>
              </a:rPr>
              <a:t>2.</a:t>
            </a:r>
            <a:r>
              <a:rPr lang="el-GR" sz="2800" dirty="0">
                <a:cs typeface="Calibri" panose="020F0502020204030204" pitchFamily="34" charset="0"/>
              </a:rPr>
              <a:t> </a:t>
            </a:r>
            <a:r>
              <a:rPr lang="el-GR" sz="2800" dirty="0">
                <a:effectLst/>
                <a:ea typeface="Calibri" panose="020F0502020204030204" pitchFamily="34" charset="0"/>
                <a:cs typeface="Calibri" panose="020F0502020204030204" pitchFamily="34" charset="0"/>
              </a:rPr>
              <a:t>«</a:t>
            </a:r>
            <a:r>
              <a:rPr lang="el-GR" sz="2800" u="sng" dirty="0">
                <a:effectLst/>
                <a:ea typeface="Calibri" panose="020F0502020204030204" pitchFamily="34" charset="0"/>
                <a:cs typeface="Calibri" panose="020F0502020204030204" pitchFamily="34" charset="0"/>
              </a:rPr>
              <a:t>Η πλειοψηφία των προσφύγων</a:t>
            </a:r>
            <a:r>
              <a:rPr lang="el-GR" sz="2800" dirty="0">
                <a:effectLst/>
                <a:ea typeface="Calibri" panose="020F0502020204030204" pitchFamily="34" charset="0"/>
                <a:cs typeface="Calibri" panose="020F0502020204030204" pitchFamily="34" charset="0"/>
              </a:rPr>
              <a:t> που καταφτάνουν στην Ελλάδα συνεχίζουν το ταξίδι τους παραπέρα, </a:t>
            </a:r>
            <a:r>
              <a:rPr lang="el-GR" sz="2800" u="sng" dirty="0">
                <a:effectLst/>
                <a:ea typeface="Calibri" panose="020F0502020204030204" pitchFamily="34" charset="0"/>
                <a:cs typeface="Calibri" panose="020F0502020204030204" pitchFamily="34" charset="0"/>
              </a:rPr>
              <a:t>προσπαθώντας να φτάσουν</a:t>
            </a:r>
            <a:r>
              <a:rPr lang="en-US" sz="2800" dirty="0">
                <a:effectLst/>
                <a:ea typeface="Calibri" panose="020F0502020204030204" pitchFamily="34" charset="0"/>
                <a:cs typeface="Calibri" panose="020F0502020204030204" pitchFamily="34" charset="0"/>
              </a:rPr>
              <a:t> </a:t>
            </a:r>
            <a:r>
              <a:rPr lang="el-GR" sz="2800" dirty="0">
                <a:effectLst/>
                <a:ea typeface="Calibri" panose="020F0502020204030204" pitchFamily="34" charset="0"/>
                <a:cs typeface="Calibri" panose="020F0502020204030204" pitchFamily="34" charset="0"/>
              </a:rPr>
              <a:t>σε χώρες της δυτικής και βόρειας Ευρώπης μέσα από την περιοχή των δυτικών Βαλκανίων.» </a:t>
            </a:r>
            <a:r>
              <a:rPr lang="el-GR" sz="2000" dirty="0">
                <a:effectLst/>
                <a:ea typeface="Calibri" panose="020F0502020204030204" pitchFamily="34" charset="0"/>
                <a:cs typeface="Calibri" panose="020F0502020204030204" pitchFamily="34" charset="0"/>
              </a:rPr>
              <a:t>[</a:t>
            </a:r>
            <a:r>
              <a:rPr lang="el-GR" sz="2000" i="1" dirty="0">
                <a:effectLst/>
                <a:ea typeface="Calibri" panose="020F0502020204030204" pitchFamily="34" charset="0"/>
                <a:cs typeface="Calibri" panose="020F0502020204030204" pitchFamily="34" charset="0"/>
              </a:rPr>
              <a:t>Ύπατη Αρμοστεία του ΟΗΕ: «Επιδεινούμενη ανθρωπιστική κρίση στην Ελλάδα από την αύξηση των προσφύγων»</a:t>
            </a:r>
            <a:r>
              <a:rPr lang="el-GR" sz="2000" dirty="0">
                <a:effectLst/>
                <a:ea typeface="Calibri" panose="020F0502020204030204" pitchFamily="34" charset="0"/>
                <a:cs typeface="Calibri" panose="020F0502020204030204" pitchFamily="34" charset="0"/>
              </a:rPr>
              <a:t>, 10.08.2015, </a:t>
            </a:r>
            <a:r>
              <a:rPr lang="el-GR" sz="2000" u="sng" dirty="0">
                <a:solidFill>
                  <a:srgbClr val="0000FF"/>
                </a:solidFill>
                <a:effectLst/>
                <a:ea typeface="Calibri" panose="020F0502020204030204" pitchFamily="34" charset="0"/>
                <a:cs typeface="Calibri" panose="020F0502020204030204" pitchFamily="34" charset="0"/>
                <a:hlinkClick r:id="rId2"/>
              </a:rPr>
              <a:t>www.ert.gr</a:t>
            </a:r>
            <a:r>
              <a:rPr lang="el-GR" sz="2000" dirty="0">
                <a:effectLst/>
                <a:ea typeface="Calibri" panose="020F0502020204030204" pitchFamily="34" charset="0"/>
                <a:cs typeface="Calibri" panose="020F0502020204030204" pitchFamily="34" charset="0"/>
              </a:rPr>
              <a:t>]</a:t>
            </a:r>
            <a:endParaRPr lang="en-US" sz="2000" dirty="0">
              <a:effectLst/>
              <a:ea typeface="Calibri" panose="020F0502020204030204" pitchFamily="34" charset="0"/>
              <a:cs typeface="Calibri" panose="020F0502020204030204" pitchFamily="34" charset="0"/>
            </a:endParaRPr>
          </a:p>
          <a:p>
            <a:pPr lvl="0" algn="l">
              <a:lnSpc>
                <a:spcPct val="100000"/>
              </a:lnSpc>
            </a:pPr>
            <a:endParaRPr lang="el-GR" sz="2800" dirty="0">
              <a:effectLst/>
              <a:ea typeface="Calibri" panose="020F0502020204030204" pitchFamily="34" charset="0"/>
              <a:cs typeface="Calibri" panose="020F0502020204030204" pitchFamily="34" charset="0"/>
            </a:endParaRPr>
          </a:p>
          <a:p>
            <a:pPr algn="l">
              <a:lnSpc>
                <a:spcPct val="100000"/>
              </a:lnSpc>
            </a:pPr>
            <a:r>
              <a:rPr lang="el-GR" sz="2800" b="1" i="1" dirty="0">
                <a:solidFill>
                  <a:srgbClr val="800000"/>
                </a:solidFill>
              </a:rPr>
              <a:t>Ο/Η παθητικός/η ‘άλλος/η’</a:t>
            </a:r>
            <a:endParaRPr lang="el-GR" sz="2800" b="1" i="1" dirty="0">
              <a:solidFill>
                <a:srgbClr val="800000"/>
              </a:solidFill>
            </a:endParaRPr>
          </a:p>
          <a:p>
            <a:pPr algn="l">
              <a:lnSpc>
                <a:spcPct val="100000"/>
              </a:lnSpc>
            </a:pPr>
            <a:r>
              <a:rPr lang="el-GR" sz="2800" b="1" dirty="0"/>
              <a:t>3.</a:t>
            </a:r>
            <a:r>
              <a:rPr lang="el-GR" sz="2800" dirty="0"/>
              <a:t> «Ο ΔΟΜ Ελλάδος ... υποστηρίζει την προετοιμασία του ταξιδιού στη χώρα καταγωγής, </a:t>
            </a:r>
            <a:r>
              <a:rPr lang="el-GR" sz="2800" u="sng" dirty="0">
                <a:uFill>
                  <a:solidFill>
                    <a:srgbClr val="800000"/>
                  </a:solidFill>
                </a:uFill>
              </a:rPr>
              <a:t>παρέχει</a:t>
            </a:r>
            <a:r>
              <a:rPr lang="el-GR" sz="2800" dirty="0">
                <a:uFill>
                  <a:solidFill>
                    <a:srgbClr val="800000"/>
                  </a:solidFill>
                </a:uFill>
              </a:rPr>
              <a:t> </a:t>
            </a:r>
            <a:r>
              <a:rPr lang="el-GR" sz="2800" u="sng" dirty="0">
                <a:uFill>
                  <a:solidFill>
                    <a:srgbClr val="800000"/>
                  </a:solidFill>
                </a:uFill>
              </a:rPr>
              <a:t>βοήθεια</a:t>
            </a:r>
            <a:r>
              <a:rPr lang="el-GR" sz="2800" dirty="0"/>
              <a:t> στη χώρα διέλευσης καθώς και στήριξη μετά την άφιξη στον τελικό προορισμό, εξασφαλίζοντας την ασφαλή και αξιοπρεπή επιστροφή </a:t>
            </a:r>
            <a:r>
              <a:rPr lang="el-GR" sz="2800" u="sng" dirty="0">
                <a:uFill>
                  <a:solidFill>
                    <a:srgbClr val="800000"/>
                  </a:solidFill>
                </a:uFill>
              </a:rPr>
              <a:t>των επωφελούμενων</a:t>
            </a:r>
            <a:r>
              <a:rPr lang="el-GR" sz="2800" dirty="0"/>
              <a:t>.»  </a:t>
            </a:r>
            <a:r>
              <a:rPr lang="el-GR" sz="2000" dirty="0"/>
              <a:t>[Ανακοίνωση ΔΟΜ για Υποβοηθούμενες Εθελούσιες Επιστροφές &amp; Επανένταξη,  6.02.2020, </a:t>
            </a:r>
            <a:r>
              <a:rPr lang="el-GR" sz="2000" dirty="0">
                <a:hlinkClick r:id="rId3"/>
              </a:rPr>
              <a:t>https://greece.iom.int</a:t>
            </a:r>
            <a:r>
              <a:rPr lang="el-GR" sz="2000" dirty="0"/>
              <a:t> ]</a:t>
            </a:r>
            <a:endParaRPr lang="el-GR" sz="2000" dirty="0"/>
          </a:p>
          <a:p>
            <a:pPr algn="l"/>
            <a:endParaRPr lang="el-GR" sz="3200" b="1" dirty="0">
              <a:solidFill>
                <a:srgbClr val="800000"/>
              </a:solidFill>
            </a:endParaRPr>
          </a:p>
          <a:p>
            <a:pPr algn="l"/>
            <a:endParaRPr lang="el-GR" sz="3200" dirty="0"/>
          </a:p>
          <a:p>
            <a:pPr algn="l"/>
            <a:endParaRPr lang="en-GB" sz="3600" b="1" dirty="0">
              <a:solidFill>
                <a:srgbClr val="800000"/>
              </a:solidFill>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4"/>
          <a:stretch>
            <a:fillRect/>
          </a:stretch>
        </p:blipFill>
        <p:spPr>
          <a:xfrm>
            <a:off x="512294" y="8839201"/>
            <a:ext cx="2048026" cy="51929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6387"/>
            <a:ext cx="12610531" cy="975614"/>
          </a:xfrm>
        </p:spPr>
        <p:txBody>
          <a:bodyPr/>
          <a:lstStyle/>
          <a:p>
            <a:r>
              <a:rPr lang="el-GR" b="1" dirty="0">
                <a:solidFill>
                  <a:schemeClr val="accent2"/>
                </a:solidFill>
                <a:latin typeface="Arial" panose="020B0604020202020204" pitchFamily="34" charset="0"/>
                <a:cs typeface="Arial" panose="020B0604020202020204" pitchFamily="34" charset="0"/>
              </a:rPr>
              <a:t> </a:t>
            </a:r>
            <a:r>
              <a:rPr lang="el-GR" sz="3600" b="1" i="1" dirty="0">
                <a:solidFill>
                  <a:srgbClr val="800000"/>
                </a:solidFill>
                <a:latin typeface="+mn-lt"/>
                <a:cs typeface="Arial" panose="020B0604020202020204" pitchFamily="34" charset="0"/>
              </a:rPr>
              <a:t>Υποκατηγορίες αφομοίωσης</a:t>
            </a:r>
            <a:endParaRPr lang="en-GB" sz="3600" b="1" i="1" dirty="0">
              <a:solidFill>
                <a:srgbClr val="800000"/>
              </a:solidFill>
              <a:latin typeface="+mn-lt"/>
              <a:cs typeface="Arial" panose="020B0604020202020204" pitchFamily="34" charset="0"/>
            </a:endParaRPr>
          </a:p>
        </p:txBody>
      </p:sp>
      <p:graphicFrame>
        <p:nvGraphicFramePr>
          <p:cNvPr id="4" name="Content Placeholder 3"/>
          <p:cNvGraphicFramePr>
            <a:graphicFrameLocks noGrp="1"/>
          </p:cNvGraphicFramePr>
          <p:nvPr>
            <p:ph sz="quarter" idx="1"/>
          </p:nvPr>
        </p:nvGraphicFramePr>
        <p:xfrm>
          <a:off x="1621790" y="2485390"/>
          <a:ext cx="9410065" cy="5701665"/>
        </p:xfrm>
        <a:graphic>
          <a:graphicData uri="http://schemas.openxmlformats.org/drawingml/2006/table">
            <a:tbl>
              <a:tblPr firstRow="1" firstCol="1" bandRow="1">
                <a:tableStyleId>{5C22544A-7EE6-4342-B048-85BDC9FD1C3A}</a:tableStyleId>
              </a:tblPr>
              <a:tblGrid>
                <a:gridCol w="4517390"/>
                <a:gridCol w="4892675"/>
              </a:tblGrid>
              <a:tr h="404495">
                <a:tc>
                  <a:txBody>
                    <a:bodyPr/>
                    <a:lstStyle/>
                    <a:p>
                      <a:pPr algn="ctr">
                        <a:lnSpc>
                          <a:spcPct val="107000"/>
                        </a:lnSpc>
                        <a:spcAft>
                          <a:spcPts val="0"/>
                        </a:spcAft>
                      </a:pPr>
                      <a:endParaRPr lang="en-GB" sz="1200" dirty="0">
                        <a:effectLst/>
                        <a:latin typeface="Arial" panose="020B0604020202020204" pitchFamily="34" charset="0"/>
                        <a:ea typeface="Calibri" panose="020F0502020204030204"/>
                        <a:cs typeface="Arial" panose="020B0604020202020204" pitchFamily="34" charset="0"/>
                      </a:endParaRPr>
                    </a:p>
                  </a:txBody>
                  <a:tcPr marL="71933" marR="71933" marT="0" marB="0"/>
                </a:tc>
                <a:tc>
                  <a:txBody>
                    <a:bodyPr/>
                    <a:lstStyle/>
                    <a:p>
                      <a:pPr algn="ctr">
                        <a:lnSpc>
                          <a:spcPct val="107000"/>
                        </a:lnSpc>
                        <a:spcAft>
                          <a:spcPts val="0"/>
                        </a:spcAft>
                      </a:pPr>
                      <a:r>
                        <a:rPr lang="en-GB" sz="2400" dirty="0" err="1">
                          <a:effectLst/>
                          <a:latin typeface="Arial" panose="020B0604020202020204" pitchFamily="34" charset="0"/>
                          <a:cs typeface="Arial" panose="020B0604020202020204" pitchFamily="34" charset="0"/>
                        </a:rPr>
                        <a:t>Αφομοίωση</a:t>
                      </a:r>
                      <a:endParaRPr lang="en-GB" sz="2400" dirty="0">
                        <a:effectLst/>
                        <a:latin typeface="Arial" panose="020B0604020202020204" pitchFamily="34" charset="0"/>
                        <a:ea typeface="Calibri" panose="020F0502020204030204"/>
                        <a:cs typeface="Arial" panose="020B0604020202020204" pitchFamily="34" charset="0"/>
                      </a:endParaRPr>
                    </a:p>
                  </a:txBody>
                  <a:tcPr marL="71933" marR="71933" marT="0" marB="0"/>
                </a:tc>
              </a:tr>
              <a:tr h="5297170">
                <a:tc>
                  <a:txBody>
                    <a:bodyPr/>
                    <a:lstStyle/>
                    <a:p>
                      <a:pPr marL="342900" lvl="0" indent="-342900">
                        <a:lnSpc>
                          <a:spcPct val="107000"/>
                        </a:lnSpc>
                        <a:spcAft>
                          <a:spcPts val="0"/>
                        </a:spcAft>
                        <a:buFont typeface="+mj-lt"/>
                        <a:buAutoNum type="arabicPeriod"/>
                        <a:tabLst>
                          <a:tab pos="457200" algn="l"/>
                        </a:tabLst>
                      </a:pPr>
                      <a:endParaRPr lang="en-GB" sz="1200" dirty="0">
                        <a:effectLst/>
                        <a:latin typeface="Arial" panose="020B0604020202020204" pitchFamily="34" charset="0"/>
                        <a:ea typeface="Calibri" panose="020F0502020204030204"/>
                        <a:cs typeface="Arial" panose="020B0604020202020204" pitchFamily="34" charset="0"/>
                      </a:endParaRPr>
                    </a:p>
                  </a:txBody>
                  <a:tcPr marL="71933" marR="71933" marT="0" marB="0"/>
                </a:tc>
                <a:tc>
                  <a:txBody>
                    <a:bodyPr/>
                    <a:lstStyle/>
                    <a:p>
                      <a:pPr marL="342900" lvl="0" indent="-342900">
                        <a:lnSpc>
                          <a:spcPct val="107000"/>
                        </a:lnSpc>
                        <a:spcAft>
                          <a:spcPts val="0"/>
                        </a:spcAft>
                        <a:buFont typeface="+mj-lt"/>
                        <a:buAutoNum type="arabicPeriod"/>
                        <a:tabLst>
                          <a:tab pos="457200" algn="l"/>
                        </a:tabLst>
                      </a:pPr>
                      <a:endParaRPr lang="en-US" sz="17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endParaRPr lang="en-US" sz="17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endParaRPr lang="en-US" sz="17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(γενικευτικές) σε πρακτικές ένταξης/ενσωμάτωσης</a:t>
                      </a:r>
                      <a:endParaRPr lang="en-GB"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σε μετριασμένους τρόπους αντίκρουσης του ρατσισμού </a:t>
                      </a:r>
                      <a:endParaRPr lang="en-GB" sz="12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endParaRPr lang="en-GB" sz="17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tabLst>
                          <a:tab pos="457200" algn="l"/>
                        </a:tabLst>
                      </a:pPr>
                      <a:r>
                        <a:rPr lang="en-GB" sz="1700" dirty="0" err="1">
                          <a:effectLst/>
                          <a:latin typeface="Arial" panose="020B0604020202020204" pitchFamily="34" charset="0"/>
                          <a:cs typeface="Arial" panose="020B0604020202020204" pitchFamily="34" charset="0"/>
                        </a:rPr>
                        <a:t>Αν</a:t>
                      </a:r>
                      <a:r>
                        <a:rPr lang="en-GB" sz="1700" dirty="0">
                          <a:effectLst/>
                          <a:latin typeface="Arial" panose="020B0604020202020204" pitchFamily="34" charset="0"/>
                          <a:cs typeface="Arial" panose="020B0604020202020204" pitchFamily="34" charset="0"/>
                        </a:rPr>
                        <a:t>αφορές σε πρακτικές εκμάθησης ελληνικών</a:t>
                      </a:r>
                      <a:endParaRPr lang="en-GB"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rabicPeriod"/>
                        <a:tabLst>
                          <a:tab pos="457200" algn="l"/>
                        </a:tabLst>
                      </a:pPr>
                      <a:r>
                        <a:rPr lang="el-GR" sz="1700" dirty="0">
                          <a:effectLst/>
                          <a:latin typeface="Arial" panose="020B0604020202020204" pitchFamily="34" charset="0"/>
                          <a:cs typeface="Arial" panose="020B0604020202020204" pitchFamily="34" charset="0"/>
                        </a:rPr>
                        <a:t>Αναφορές στη θετική στάση των μεταναστών</a:t>
                      </a:r>
                      <a:r>
                        <a:rPr lang="en-US" sz="1700" dirty="0">
                          <a:effectLst/>
                          <a:latin typeface="Arial" panose="020B0604020202020204" pitchFamily="34" charset="0"/>
                          <a:cs typeface="Arial" panose="020B0604020202020204" pitchFamily="34" charset="0"/>
                        </a:rPr>
                        <a:t>/</a:t>
                      </a:r>
                      <a:r>
                        <a:rPr lang="el-GR" sz="1700" dirty="0">
                          <a:effectLst/>
                          <a:latin typeface="Arial" panose="020B0604020202020204" pitchFamily="34" charset="0"/>
                          <a:cs typeface="Arial" panose="020B0604020202020204" pitchFamily="34" charset="0"/>
                        </a:rPr>
                        <a:t>τριών</a:t>
                      </a:r>
                      <a:r>
                        <a:rPr lang="en-US" sz="1700" dirty="0">
                          <a:effectLst/>
                          <a:latin typeface="Arial" panose="020B0604020202020204" pitchFamily="34" charset="0"/>
                          <a:cs typeface="Arial" panose="020B0604020202020204" pitchFamily="34" charset="0"/>
                        </a:rPr>
                        <a:t>-</a:t>
                      </a:r>
                      <a:r>
                        <a:rPr lang="el-GR" sz="1700" dirty="0">
                          <a:effectLst/>
                          <a:latin typeface="Arial" panose="020B0604020202020204" pitchFamily="34" charset="0"/>
                          <a:cs typeface="Arial" panose="020B0604020202020204" pitchFamily="34" charset="0"/>
                        </a:rPr>
                        <a:t>προσφύγων</a:t>
                      </a:r>
                      <a:r>
                        <a:rPr lang="en-US" sz="1700" dirty="0">
                          <a:effectLst/>
                          <a:latin typeface="Arial" panose="020B0604020202020204" pitchFamily="34" charset="0"/>
                          <a:cs typeface="Arial" panose="020B0604020202020204" pitchFamily="34" charset="0"/>
                        </a:rPr>
                        <a:t>/</a:t>
                      </a:r>
                      <a:r>
                        <a:rPr lang="el-GR" sz="1700" dirty="0">
                          <a:effectLst/>
                          <a:latin typeface="Arial" panose="020B0604020202020204" pitchFamily="34" charset="0"/>
                          <a:cs typeface="Arial" panose="020B0604020202020204" pitchFamily="34" charset="0"/>
                        </a:rPr>
                        <a:t>ισσών απέναντι σε αφομοιωτικές πρακτικές</a:t>
                      </a:r>
                      <a:endParaRPr lang="en-GB" sz="1200" dirty="0">
                        <a:effectLst/>
                        <a:latin typeface="Arial" panose="020B0604020202020204" pitchFamily="34" charset="0"/>
                        <a:cs typeface="Arial" panose="020B0604020202020204" pitchFamily="34" charset="0"/>
                      </a:endParaRPr>
                    </a:p>
                    <a:p>
                      <a:pPr algn="just">
                        <a:lnSpc>
                          <a:spcPct val="107000"/>
                        </a:lnSpc>
                        <a:spcAft>
                          <a:spcPts val="0"/>
                        </a:spcAft>
                      </a:pPr>
                      <a:r>
                        <a:rPr lang="el-GR" sz="17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a:cs typeface="Arial" panose="020B0604020202020204" pitchFamily="34" charset="0"/>
                      </a:endParaRPr>
                    </a:p>
                  </a:txBody>
                  <a:tcPr marL="71933" marR="71933" marT="0" marB="0"/>
                </a:tc>
              </a:tr>
            </a:tbl>
          </a:graphicData>
        </a:graphic>
      </p:graphicFrame>
      <p:sp>
        <p:nvSpPr>
          <p:cNvPr id="3" name="Oval 2"/>
          <p:cNvSpPr/>
          <p:nvPr/>
        </p:nvSpPr>
        <p:spPr>
          <a:xfrm>
            <a:off x="2193439" y="3494680"/>
            <a:ext cx="3739854" cy="975614"/>
          </a:xfrm>
          <a:prstGeom prst="ellipse">
            <a:avLst/>
          </a:prstGeom>
          <a:solidFill>
            <a:srgbClr val="F4D968"/>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Ασθενής αφομοίωση</a:t>
            </a:r>
            <a:endParaRPr lang="en-GB" dirty="0">
              <a:solidFill>
                <a:schemeClr val="tx1"/>
              </a:solidFill>
            </a:endParaRPr>
          </a:p>
          <a:p>
            <a:pPr algn="ctr"/>
            <a:r>
              <a:rPr lang="el-GR" dirty="0">
                <a:solidFill>
                  <a:schemeClr val="tx1"/>
                </a:solidFill>
              </a:rPr>
              <a:t>(Ο </a:t>
            </a:r>
            <a:r>
              <a:rPr lang="en-US" dirty="0">
                <a:solidFill>
                  <a:schemeClr val="tx1"/>
                </a:solidFill>
              </a:rPr>
              <a:t>‘</a:t>
            </a:r>
            <a:r>
              <a:rPr lang="el-GR" dirty="0">
                <a:solidFill>
                  <a:schemeClr val="tx1"/>
                </a:solidFill>
              </a:rPr>
              <a:t>άλλος</a:t>
            </a:r>
            <a:r>
              <a:rPr lang="en-US" dirty="0">
                <a:solidFill>
                  <a:schemeClr val="tx1"/>
                </a:solidFill>
              </a:rPr>
              <a:t>/</a:t>
            </a:r>
            <a:r>
              <a:rPr lang="el-GR" dirty="0">
                <a:solidFill>
                  <a:schemeClr val="tx1"/>
                </a:solidFill>
              </a:rPr>
              <a:t>η’ ως ευκαιρία)</a:t>
            </a:r>
            <a:endParaRPr lang="el-GR" dirty="0">
              <a:solidFill>
                <a:schemeClr val="tx1"/>
              </a:solidFill>
            </a:endParaRPr>
          </a:p>
        </p:txBody>
      </p:sp>
      <p:sp>
        <p:nvSpPr>
          <p:cNvPr id="5" name="Right Arrow 4"/>
          <p:cNvSpPr/>
          <p:nvPr/>
        </p:nvSpPr>
        <p:spPr>
          <a:xfrm>
            <a:off x="5551440" y="3832754"/>
            <a:ext cx="569108" cy="48780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6" name="Oval 5"/>
          <p:cNvSpPr/>
          <p:nvPr/>
        </p:nvSpPr>
        <p:spPr>
          <a:xfrm>
            <a:off x="1729476" y="4714197"/>
            <a:ext cx="4189899" cy="1699173"/>
          </a:xfrm>
          <a:prstGeom prst="ellipse">
            <a:avLst/>
          </a:prstGeom>
          <a:solidFill>
            <a:srgbClr val="F4D968"/>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20" dirty="0">
                <a:solidFill>
                  <a:schemeClr val="tx1"/>
                </a:solidFill>
              </a:rPr>
              <a:t>Ισχυρή αφομοίωση</a:t>
            </a:r>
            <a:endParaRPr lang="el-GR" sz="1920" dirty="0">
              <a:solidFill>
                <a:schemeClr val="tx1"/>
              </a:solidFill>
            </a:endParaRPr>
          </a:p>
          <a:p>
            <a:pPr algn="ctr"/>
            <a:r>
              <a:rPr lang="el-GR" sz="1920" dirty="0">
                <a:solidFill>
                  <a:schemeClr val="tx1"/>
                </a:solidFill>
              </a:rPr>
              <a:t>(Ο ‘άλλος/η’ ως πρόθυμος/η να αφομοιωθεί)</a:t>
            </a:r>
            <a:endParaRPr lang="el-GR" sz="1920" dirty="0">
              <a:solidFill>
                <a:schemeClr val="tx1"/>
              </a:solidFill>
            </a:endParaRPr>
          </a:p>
          <a:p>
            <a:pPr algn="ctr"/>
            <a:endParaRPr lang="en-GB" sz="1920" dirty="0">
              <a:solidFill>
                <a:schemeClr val="tx1"/>
              </a:solidFill>
            </a:endParaRPr>
          </a:p>
        </p:txBody>
      </p:sp>
      <p:sp>
        <p:nvSpPr>
          <p:cNvPr id="7" name="Right Arrow 6"/>
          <p:cNvSpPr/>
          <p:nvPr/>
        </p:nvSpPr>
        <p:spPr>
          <a:xfrm rot="19821924">
            <a:off x="5551440" y="5235680"/>
            <a:ext cx="569108" cy="48780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dirty="0"/>
          </a:p>
        </p:txBody>
      </p:sp>
      <p:sp>
        <p:nvSpPr>
          <p:cNvPr id="10"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2"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3"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
        <p:nvSpPr>
          <p:cNvPr id="8" name="Θέση υποσέλιδου 7"/>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4" name="Text Placeholder 3"/>
          <p:cNvSpPr>
            <a:spLocks noGrp="1"/>
          </p:cNvSpPr>
          <p:nvPr>
            <p:ph type="body" sz="quarter" idx="14"/>
          </p:nvPr>
        </p:nvSpPr>
        <p:spPr>
          <a:xfrm>
            <a:off x="0" y="1548385"/>
            <a:ext cx="13004800" cy="8762399"/>
          </a:xfrm>
        </p:spPr>
        <p:txBody>
          <a:bodyPr/>
          <a:lstStyle/>
          <a:p>
            <a:r>
              <a:rPr lang="el-GR" sz="3600" b="1" dirty="0"/>
              <a:t>Παραδείγματα αφομοίωσης</a:t>
            </a:r>
            <a:endParaRPr lang="el-GR" sz="3600" b="1" dirty="0"/>
          </a:p>
          <a:p>
            <a:pPr algn="l"/>
            <a:endParaRPr lang="el-GR" sz="2800" b="1" i="1" dirty="0">
              <a:solidFill>
                <a:srgbClr val="800000"/>
              </a:solidFill>
            </a:endParaRPr>
          </a:p>
          <a:p>
            <a:pPr algn="l"/>
            <a:r>
              <a:rPr lang="el-GR" sz="2800" b="1" i="1" dirty="0">
                <a:solidFill>
                  <a:srgbClr val="800000"/>
                </a:solidFill>
              </a:rPr>
              <a:t>Ασθενής αφομοίωση: Διαδικασίες ένταξης-Ο/Η ‘άλλος/η’ ως ευκαιρία</a:t>
            </a:r>
            <a:endParaRPr lang="en-GB" sz="2800" b="1" i="1" dirty="0">
              <a:solidFill>
                <a:srgbClr val="800000"/>
              </a:solidFill>
            </a:endParaRPr>
          </a:p>
          <a:p>
            <a:pPr algn="just"/>
            <a:r>
              <a:rPr lang="el-GR" sz="2800" b="1" dirty="0"/>
              <a:t>4.</a:t>
            </a:r>
            <a:r>
              <a:rPr lang="el-GR" sz="2800" dirty="0"/>
              <a:t> «οι ειδικοί της Ε.Ε. προβλέπουν επισήμως πως η Ένωση θα χρειάζεται </a:t>
            </a:r>
            <a:r>
              <a:rPr lang="el-GR" sz="2800"/>
              <a:t>γύρω στους </a:t>
            </a:r>
            <a:r>
              <a:rPr lang="el-GR" sz="2800" dirty="0"/>
              <a:t>60.000.000 νέους μετανάστες τα επόμενα 30 χρόνια </a:t>
            </a:r>
            <a:r>
              <a:rPr lang="el-GR" sz="2800" u="sng" dirty="0">
                <a:uFill>
                  <a:solidFill>
                    <a:srgbClr val="800000"/>
                  </a:solidFill>
                </a:uFill>
              </a:rPr>
              <a:t>για να διατηρήσει τον ενεργό πληθυσμό της και το κοινωνικό της κράτος.</a:t>
            </a:r>
            <a:r>
              <a:rPr lang="el-GR" sz="2800" dirty="0"/>
              <a:t> </a:t>
            </a:r>
            <a:r>
              <a:rPr lang="el-GR" sz="2800" b="1" u="sng" dirty="0"/>
              <a:t>Η ένταξη </a:t>
            </a:r>
            <a:r>
              <a:rPr lang="el-GR" sz="2800" dirty="0"/>
              <a:t>των προσφύγων πολέμου, κυρίως νέων ανθρώπων, πέρα από την ανθρώπινη υποχρέωσή μας, </a:t>
            </a:r>
            <a:r>
              <a:rPr lang="el-GR" sz="2800" u="sng" dirty="0">
                <a:uFill>
                  <a:solidFill>
                    <a:srgbClr val="800000"/>
                  </a:solidFill>
                </a:uFill>
              </a:rPr>
              <a:t>λειτουργεί εξ αντικειμένου και αναζωογονητικά</a:t>
            </a:r>
            <a:r>
              <a:rPr lang="el-GR" sz="2800" dirty="0"/>
              <a:t>.» </a:t>
            </a:r>
            <a:r>
              <a:rPr lang="el-GR" sz="2000" dirty="0"/>
              <a:t>[Πρόσφυγες καλοδεχούμενοι, 21.03.2016, www.efsyn.gr]</a:t>
            </a:r>
            <a:endParaRPr lang="el-GR" sz="2000" dirty="0"/>
          </a:p>
          <a:p>
            <a:pPr algn="l"/>
            <a:endParaRPr lang="el-GR" sz="2800" dirty="0">
              <a:latin typeface="Times New Roman" panose="02020603050405020304"/>
              <a:ea typeface="Calibri" panose="020F0502020204030204"/>
            </a:endParaRPr>
          </a:p>
          <a:p>
            <a:pPr algn="l"/>
            <a:endParaRPr lang="el-GR" sz="2800" dirty="0">
              <a:latin typeface="Times New Roman" panose="02020603050405020304"/>
              <a:ea typeface="Calibri" panose="020F0502020204030204"/>
            </a:endParaRPr>
          </a:p>
          <a:p>
            <a:pPr algn="l"/>
            <a:r>
              <a:rPr lang="el-GR" sz="2800" b="1" i="1" dirty="0">
                <a:solidFill>
                  <a:srgbClr val="800000"/>
                </a:solidFill>
              </a:rPr>
              <a:t>Ισχυρή αφομοίωση: Εκμάθηση ελληνικής-Ο/Η ‘άλλος/η’ ως πρόθυμος/η να αφομοιωθεί</a:t>
            </a:r>
            <a:endParaRPr lang="el-GR" sz="2800" b="1" i="1" dirty="0">
              <a:solidFill>
                <a:srgbClr val="800000"/>
              </a:solidFill>
            </a:endParaRPr>
          </a:p>
          <a:p>
            <a:pPr algn="l"/>
            <a:r>
              <a:rPr lang="el-GR" sz="2800" b="1" dirty="0"/>
              <a:t>5.</a:t>
            </a:r>
            <a:r>
              <a:rPr lang="el-GR" sz="2800" dirty="0"/>
              <a:t> «</a:t>
            </a:r>
            <a:r>
              <a:rPr lang="el-GR" sz="2800" u="sng" dirty="0"/>
              <a:t>Θέλω</a:t>
            </a:r>
            <a:r>
              <a:rPr lang="el-GR" sz="2800" dirty="0"/>
              <a:t> να μείνω εδώ και </a:t>
            </a:r>
            <a:r>
              <a:rPr lang="el-GR" sz="2800" u="sng" dirty="0"/>
              <a:t>να εξελιχθώ</a:t>
            </a:r>
            <a:r>
              <a:rPr lang="el-GR" sz="2800" dirty="0"/>
              <a:t>. </a:t>
            </a:r>
            <a:r>
              <a:rPr lang="el-GR" sz="2800" u="sng" dirty="0"/>
              <a:t>Θέλω</a:t>
            </a:r>
            <a:r>
              <a:rPr lang="el-GR" sz="2800" dirty="0"/>
              <a:t> να φροντίσω την οικογένειά μου, να γραφτώ στο σχολείο, </a:t>
            </a:r>
            <a:r>
              <a:rPr lang="el-GR" sz="2800" u="sng" dirty="0"/>
              <a:t>να μάθω ελληνικά</a:t>
            </a:r>
            <a:r>
              <a:rPr lang="el-GR" sz="2800" dirty="0"/>
              <a:t>.» </a:t>
            </a:r>
            <a:r>
              <a:rPr lang="el-GR" sz="2000" dirty="0"/>
              <a:t>[Η ιστορία του </a:t>
            </a:r>
            <a:r>
              <a:rPr lang="el-GR" sz="2000" dirty="0" err="1"/>
              <a:t>Kareem</a:t>
            </a:r>
            <a:r>
              <a:rPr lang="el-GR" sz="2000" dirty="0"/>
              <a:t> και της οικογένειάς του, 22.10.2019, </a:t>
            </a:r>
            <a:r>
              <a:rPr lang="el-GR" sz="2000" dirty="0">
                <a:hlinkClick r:id="rId1"/>
              </a:rPr>
              <a:t>https://greece.iom.int</a:t>
            </a:r>
            <a:r>
              <a:rPr lang="el-GR" sz="2000" dirty="0"/>
              <a:t>]</a:t>
            </a:r>
            <a:endParaRPr lang="el-GR" sz="2000" dirty="0"/>
          </a:p>
          <a:p>
            <a:pPr algn="l"/>
            <a:endParaRPr lang="en-GB" sz="2800" dirty="0">
              <a:solidFill>
                <a:srgbClr val="800000"/>
              </a:solidFill>
            </a:endParaRPr>
          </a:p>
          <a:p>
            <a:pPr algn="l"/>
            <a:endParaRPr lang="el-GR" sz="3200" b="1" dirty="0">
              <a:solidFill>
                <a:srgbClr val="800000"/>
              </a:solidFill>
            </a:endParaRPr>
          </a:p>
          <a:p>
            <a:pPr algn="l"/>
            <a:endParaRPr lang="el-GR" sz="3200" dirty="0"/>
          </a:p>
          <a:p>
            <a:pPr algn="l"/>
            <a:endParaRPr lang="en-GB" sz="3600" b="1" dirty="0">
              <a:solidFill>
                <a:srgbClr val="800000"/>
              </a:solidFill>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0345" y="989330"/>
            <a:ext cx="12564110" cy="700405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5" b="1" dirty="0" err="1"/>
              <a:t>Μμμ</a:t>
            </a:r>
            <a:endParaRPr lang="el-GR" sz="105" b="1" dirty="0"/>
          </a:p>
          <a:p>
            <a:pPr marL="342900" lvl="0" indent="-342900" algn="just">
              <a:spcAft>
                <a:spcPts val="800"/>
              </a:spcAft>
              <a:buClr>
                <a:schemeClr val="accent2"/>
              </a:buClr>
              <a:buFont typeface="Wingdings" panose="05000000000000000000" pitchFamily="2" charset="2"/>
              <a:buChar char="ü"/>
            </a:pPr>
            <a:endParaRPr lang="el-GR" sz="2560" dirty="0"/>
          </a:p>
          <a:p>
            <a:pPr marL="342900" lvl="0" indent="-342900" algn="just">
              <a:spcAft>
                <a:spcPts val="800"/>
              </a:spcAft>
              <a:buClr>
                <a:schemeClr val="accent2"/>
              </a:buClr>
              <a:buFont typeface="Wingdings" panose="05000000000000000000" pitchFamily="2" charset="2"/>
              <a:buChar char="ü"/>
            </a:pPr>
            <a:endParaRPr lang="el-GR" sz="2560" dirty="0"/>
          </a:p>
        </p:txBody>
      </p:sp>
      <p:pic>
        <p:nvPicPr>
          <p:cNvPr id="5" name="Εικόνα 4"/>
          <p:cNvPicPr>
            <a:picLocks noChangeAspect="1"/>
          </p:cNvPicPr>
          <p:nvPr/>
        </p:nvPicPr>
        <p:blipFill>
          <a:blip r:embed="rId1"/>
          <a:stretch>
            <a:fillRect/>
          </a:stretch>
        </p:blipFill>
        <p:spPr>
          <a:xfrm>
            <a:off x="2218786" y="2243138"/>
            <a:ext cx="10480579" cy="5257800"/>
          </a:xfrm>
          <a:prstGeom prst="rect">
            <a:avLst/>
          </a:prstGeom>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Arrow: Up-Down 10"/>
          <p:cNvSpPr/>
          <p:nvPr/>
        </p:nvSpPr>
        <p:spPr>
          <a:xfrm rot="10800000">
            <a:off x="8889063" y="860858"/>
            <a:ext cx="1004688" cy="8218466"/>
          </a:xfrm>
          <a:prstGeom prst="up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l-GR"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 Box 2"/>
          <p:cNvSpPr txBox="1">
            <a:spLocks noChangeArrowheads="1"/>
          </p:cNvSpPr>
          <p:nvPr/>
        </p:nvSpPr>
        <p:spPr bwMode="auto">
          <a:xfrm>
            <a:off x="10394013" y="995906"/>
            <a:ext cx="2346627" cy="8218467"/>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3600" b="1" dirty="0">
                <a:effectLst/>
                <a:latin typeface="Arial" panose="020B0604020202020204" pitchFamily="34" charset="0"/>
                <a:ea typeface="Calibri" panose="020F0502020204030204" pitchFamily="34" charset="0"/>
                <a:cs typeface="Times New Roman" panose="02020603050405020304" pitchFamily="18" charset="0"/>
              </a:rPr>
              <a:t>Διάκριση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nvGraphicFramePr>
        <p:xfrm>
          <a:off x="572811" y="2271743"/>
          <a:ext cx="8316251"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109728" y="1706880"/>
            <a:ext cx="10377358" cy="640080"/>
          </a:xfrm>
        </p:spPr>
        <p:txBody>
          <a:bodyPr/>
          <a:lstStyle/>
          <a:p>
            <a:pPr algn="l"/>
            <a:r>
              <a:rPr lang="el-GR" sz="3600" b="1" dirty="0">
                <a:solidFill>
                  <a:srgbClr val="800000"/>
                </a:solidFill>
              </a:rPr>
              <a:t>Διάγραμμα παρουσίασης </a:t>
            </a:r>
            <a:endParaRPr lang="en-GB" sz="3600" b="1" dirty="0">
              <a:solidFill>
                <a:srgbClr val="800000"/>
              </a:solidFill>
            </a:endParaRPr>
          </a:p>
        </p:txBody>
      </p:sp>
      <p:sp>
        <p:nvSpPr>
          <p:cNvPr id="9" name="Text Placeholder 8"/>
          <p:cNvSpPr>
            <a:spLocks noGrp="1"/>
          </p:cNvSpPr>
          <p:nvPr>
            <p:ph type="body" sz="quarter" idx="14"/>
          </p:nvPr>
        </p:nvSpPr>
        <p:spPr>
          <a:xfrm>
            <a:off x="377951" y="2791968"/>
            <a:ext cx="11948161" cy="5133713"/>
          </a:xfrm>
        </p:spPr>
        <p:txBody>
          <a:bodyPr/>
          <a:lstStyle/>
          <a:p>
            <a:pPr marL="457200" indent="-457200" algn="l">
              <a:buFont typeface="Arial" panose="020B0604020202020204" pitchFamily="34" charset="0"/>
              <a:buChar char="•"/>
            </a:pPr>
            <a:endParaRPr lang="el-GR" sz="3000" dirty="0"/>
          </a:p>
          <a:p>
            <a:pPr marL="457200" indent="-457200" algn="l">
              <a:buFont typeface="Arial" panose="020B0604020202020204" pitchFamily="34" charset="0"/>
              <a:buChar char="•"/>
            </a:pPr>
            <a:r>
              <a:rPr lang="el-GR" sz="3000" dirty="0">
                <a:solidFill>
                  <a:schemeClr val="tx1"/>
                </a:solidFill>
              </a:rPr>
              <a:t>Ρατσιστικός και αντιρατσιστικός λόγος: Από την αντιπαράθεση στη συνύπαρξη </a:t>
            </a:r>
            <a:r>
              <a:rPr lang="el-GR" sz="3000" dirty="0">
                <a:solidFill>
                  <a:schemeClr val="tx1"/>
                </a:solidFill>
                <a:sym typeface="Wingdings" panose="05000000000000000000" pitchFamily="2" charset="2"/>
              </a:rPr>
              <a:t> ρευστός ρατσισμός</a:t>
            </a:r>
            <a:endParaRPr lang="en-GB" sz="3000" dirty="0">
              <a:solidFill>
                <a:schemeClr val="tx1"/>
              </a:solidFill>
              <a:highlight>
                <a:srgbClr val="00FF00"/>
              </a:highlight>
            </a:endParaRPr>
          </a:p>
          <a:p>
            <a:pPr marL="457200" indent="-457200" algn="l">
              <a:buFont typeface="Arial" panose="020B0604020202020204" pitchFamily="34" charset="0"/>
              <a:buChar char="•"/>
            </a:pPr>
            <a:r>
              <a:rPr lang="el-GR" sz="3000" dirty="0">
                <a:solidFill>
                  <a:schemeClr val="tx1"/>
                </a:solidFill>
              </a:rPr>
              <a:t>Τα κριτήρια επιλογής των αντιρατσιστικών κειμένων του σώματος (</a:t>
            </a:r>
            <a:r>
              <a:rPr lang="en-US" sz="3000" dirty="0">
                <a:solidFill>
                  <a:schemeClr val="tx1"/>
                </a:solidFill>
              </a:rPr>
              <a:t>corpus)</a:t>
            </a:r>
            <a:endParaRPr lang="el-GR" sz="3000" dirty="0">
              <a:solidFill>
                <a:schemeClr val="tx1"/>
              </a:solidFill>
            </a:endParaRPr>
          </a:p>
          <a:p>
            <a:pPr marL="457200" indent="-457200" algn="l">
              <a:buFont typeface="Arial" panose="020B0604020202020204" pitchFamily="34" charset="0"/>
              <a:buChar char="•"/>
            </a:pPr>
            <a:r>
              <a:rPr lang="el-GR" sz="3000" dirty="0">
                <a:solidFill>
                  <a:schemeClr val="tx1"/>
                </a:solidFill>
              </a:rPr>
              <a:t>Οι κατηγορίες ρατσισμού στο αντιρατσιστικό σώμα κειμένων</a:t>
            </a:r>
            <a:endParaRPr lang="el-GR" sz="3000" dirty="0">
              <a:solidFill>
                <a:schemeClr val="tx1"/>
              </a:solidFill>
            </a:endParaRPr>
          </a:p>
          <a:p>
            <a:pPr marL="457200" indent="-457200" algn="l">
              <a:buFont typeface="Arial" panose="020B0604020202020204" pitchFamily="34" charset="0"/>
              <a:buChar char="•"/>
            </a:pPr>
            <a:r>
              <a:rPr lang="el-GR" sz="3000" dirty="0">
                <a:solidFill>
                  <a:schemeClr val="tx1"/>
                </a:solidFill>
              </a:rPr>
              <a:t>Σύντομη ποσοτική διερεύνηση – Πρώτα αποτελέσματα</a:t>
            </a:r>
            <a:endParaRPr lang="el-GR" sz="3000" dirty="0">
              <a:solidFill>
                <a:schemeClr val="tx1"/>
              </a:solidFill>
            </a:endParaRPr>
          </a:p>
          <a:p>
            <a:pPr marL="457200" indent="-457200" algn="l">
              <a:buFont typeface="Arial" panose="020B0604020202020204" pitchFamily="34" charset="0"/>
              <a:buChar char="•"/>
            </a:pPr>
            <a:r>
              <a:rPr lang="el-GR" sz="3000" dirty="0">
                <a:solidFill>
                  <a:schemeClr val="tx1"/>
                </a:solidFill>
              </a:rPr>
              <a:t>Το αντιρατσιστικό </a:t>
            </a:r>
            <a:r>
              <a:rPr lang="en-US" sz="3000" dirty="0">
                <a:solidFill>
                  <a:schemeClr val="tx1"/>
                </a:solidFill>
              </a:rPr>
              <a:t>corpus </a:t>
            </a:r>
            <a:r>
              <a:rPr lang="el-GR" sz="3000" dirty="0">
                <a:solidFill>
                  <a:schemeClr val="tx1"/>
                </a:solidFill>
              </a:rPr>
              <a:t>ως ψηφιακή βάση δεδομένων στην πλατφόρμα </a:t>
            </a:r>
            <a:r>
              <a:rPr lang="en-US" sz="3000" dirty="0">
                <a:solidFill>
                  <a:schemeClr val="tx1"/>
                </a:solidFill>
              </a:rPr>
              <a:t>wiki</a:t>
            </a:r>
            <a:endParaRPr lang="el-GR" sz="3000" dirty="0">
              <a:solidFill>
                <a:schemeClr val="tx1"/>
              </a:solidFill>
            </a:endParaRPr>
          </a:p>
          <a:p>
            <a:pPr marL="457200" indent="-457200" algn="l">
              <a:buFont typeface="Arial" panose="020B0604020202020204" pitchFamily="34" charset="0"/>
              <a:buChar char="•"/>
            </a:pPr>
            <a:r>
              <a:rPr lang="el-GR" sz="3000" dirty="0">
                <a:solidFill>
                  <a:schemeClr val="tx1"/>
                </a:solidFill>
              </a:rPr>
              <a:t>Συζήτηση - προοπτικές</a:t>
            </a:r>
            <a:endParaRPr lang="el-GR" sz="3000" dirty="0">
              <a:solidFill>
                <a:schemeClr val="tx1"/>
              </a:solidFill>
            </a:endParaRPr>
          </a:p>
          <a:p>
            <a:pPr marL="457200" indent="-457200" algn="l">
              <a:buFont typeface="Arial" panose="020B0604020202020204" pitchFamily="34" charset="0"/>
              <a:buChar char="•"/>
            </a:pPr>
            <a:r>
              <a:rPr lang="el-GR" sz="3000" dirty="0">
                <a:solidFill>
                  <a:schemeClr val="tx1"/>
                </a:solidFill>
              </a:rPr>
              <a:t>Ενδεικτική βιβλιογραφία</a:t>
            </a:r>
            <a:endParaRPr lang="en-GB" sz="3000" dirty="0">
              <a:solidFill>
                <a:schemeClr val="tx1"/>
              </a:solidFill>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Text Placeholder 3"/>
          <p:cNvSpPr>
            <a:spLocks noGrp="1"/>
          </p:cNvSpPr>
          <p:nvPr>
            <p:ph type="body" sz="quarter" idx="14"/>
          </p:nvPr>
        </p:nvSpPr>
        <p:spPr>
          <a:xfrm>
            <a:off x="1270000" y="-619159"/>
            <a:ext cx="10464800" cy="10382329"/>
          </a:xfrm>
        </p:spPr>
        <p: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algn="l"/>
            <a:endParaRPr lang="el-GR" sz="2000" dirty="0"/>
          </a:p>
          <a:p>
            <a:pPr algn="l"/>
            <a:endParaRPr lang="el-GR" sz="2000" dirty="0"/>
          </a:p>
          <a:p>
            <a:pPr algn="l"/>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algn="l"/>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algn="l"/>
            <a:endParaRPr lang="el-GR" sz="2000" dirty="0"/>
          </a:p>
          <a:p>
            <a:endParaRPr lang="el-GR" dirty="0"/>
          </a:p>
          <a:p>
            <a:endParaRPr lang="el-GR" dirty="0"/>
          </a:p>
          <a:p>
            <a:endParaRPr lang="el-GR" dirty="0"/>
          </a:p>
          <a:p>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Arrow: Up-Down 10"/>
          <p:cNvSpPr/>
          <p:nvPr/>
        </p:nvSpPr>
        <p:spPr>
          <a:xfrm rot="10800000">
            <a:off x="8804977" y="995907"/>
            <a:ext cx="1004688" cy="8218466"/>
          </a:xfrm>
          <a:prstGeom prst="up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l-GR"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 Box 2"/>
          <p:cNvSpPr txBox="1">
            <a:spLocks noChangeArrowheads="1"/>
          </p:cNvSpPr>
          <p:nvPr/>
        </p:nvSpPr>
        <p:spPr bwMode="auto">
          <a:xfrm>
            <a:off x="9941893" y="1473941"/>
            <a:ext cx="2908475" cy="774043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3600" b="1" dirty="0">
                <a:latin typeface="Arial" panose="020B0604020202020204" pitchFamily="34" charset="0"/>
                <a:ea typeface="Calibri" panose="020F0502020204030204" pitchFamily="34" charset="0"/>
                <a:cs typeface="Times New Roman" panose="02020603050405020304" pitchFamily="18" charset="0"/>
              </a:rPr>
              <a:t>Αφομοίωση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nvGraphicFramePr>
        <p:xfrm>
          <a:off x="258657" y="2078284"/>
          <a:ext cx="8413236"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1534694" y="921393"/>
            <a:ext cx="1147010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defRPr/>
            </a:pPr>
            <a:r>
              <a:rPr lang="el-GR" sz="2000" b="1" i="1" dirty="0">
                <a:solidFill>
                  <a:srgbClr val="941A1D"/>
                </a:solidFill>
              </a:rPr>
              <a:t>Συσχέτιση </a:t>
            </a:r>
            <a:r>
              <a:rPr lang="el-GR" sz="2000" b="1" i="1" dirty="0">
                <a:solidFill>
                  <a:srgbClr val="800000"/>
                </a:solidFill>
              </a:rPr>
              <a:t>κειμένων</a:t>
            </a:r>
            <a:r>
              <a:rPr lang="el-GR" sz="2000" b="1" i="1" dirty="0">
                <a:solidFill>
                  <a:srgbClr val="941A1D"/>
                </a:solidFill>
              </a:rPr>
              <a:t> ρευστού ρατσισμού με παραμέτρους που συναποτελούν τον παράγοντα του τρόπου (κανάλι/μέσο λόγου, ρητορικός τρόπος και κειμενικά είδη</a:t>
            </a:r>
            <a:r>
              <a:rPr lang="el-GR" sz="2000" i="1" dirty="0">
                <a:solidFill>
                  <a:srgbClr val="941A1D"/>
                </a:solidFill>
              </a:rPr>
              <a:t>)</a:t>
            </a:r>
            <a:endParaRPr lang="el-GR" sz="2000" i="1" dirty="0">
              <a:solidFill>
                <a:srgbClr val="941A1D"/>
              </a:solidFill>
            </a:endParaRPr>
          </a:p>
        </p:txBody>
      </p:sp>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a:p>
        </p:txBody>
      </p:sp>
      <p:pic>
        <p:nvPicPr>
          <p:cNvPr id="3" name="Εικόνα 2"/>
          <p:cNvPicPr>
            <a:picLocks noChangeAspect="1"/>
          </p:cNvPicPr>
          <p:nvPr/>
        </p:nvPicPr>
        <p:blipFill>
          <a:blip r:embed="rId2"/>
          <a:stretch>
            <a:fillRect/>
          </a:stretch>
        </p:blipFill>
        <p:spPr>
          <a:xfrm>
            <a:off x="1199798" y="1704187"/>
            <a:ext cx="9724875" cy="697678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493904" y="1112861"/>
            <a:ext cx="12510896"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pPr>
            <a:r>
              <a:rPr kumimoji="0" lang="el-GR" sz="3400" b="1" i="1" u="none" strike="noStrike" cap="none" spc="0" normalizeH="0" baseline="0" dirty="0">
                <a:ln>
                  <a:noFill/>
                </a:ln>
                <a:solidFill>
                  <a:srgbClr val="941A1D"/>
                </a:solidFill>
                <a:effectLst/>
                <a:uFillTx/>
                <a:ea typeface="Helvetica Neue"/>
                <a:cs typeface="Helvetica Neue"/>
                <a:sym typeface="Helvetica Neue"/>
              </a:rPr>
              <a:t>Κείμενα ρευστού ρατσισμού στο αντιρατσιστικό σώμα κειμέν</a:t>
            </a:r>
            <a:r>
              <a:rPr lang="el-GR" sz="3400" b="1" i="1" dirty="0">
                <a:solidFill>
                  <a:srgbClr val="941A1D"/>
                </a:solidFill>
              </a:rPr>
              <a:t>ων</a:t>
            </a:r>
            <a:r>
              <a:rPr kumimoji="0" lang="el-GR" sz="3400" b="1" i="1" u="none" strike="noStrike" cap="none" spc="0" normalizeH="0" baseline="0" dirty="0">
                <a:ln>
                  <a:noFill/>
                </a:ln>
                <a:solidFill>
                  <a:srgbClr val="941A1D"/>
                </a:solidFill>
                <a:effectLst/>
                <a:uFillTx/>
                <a:ea typeface="Helvetica Neue"/>
                <a:cs typeface="Helvetica Neue"/>
                <a:sym typeface="Helvetica Neue"/>
              </a:rPr>
              <a:t> </a:t>
            </a:r>
            <a:endParaRPr kumimoji="0" lang="el-GR" sz="3400" b="1" i="1" u="none" strike="noStrike" cap="none" spc="0" normalizeH="0" baseline="0" dirty="0">
              <a:ln>
                <a:noFill/>
              </a:ln>
              <a:solidFill>
                <a:srgbClr val="941A1D"/>
              </a:solidFill>
              <a:effectLst/>
              <a:uFillTx/>
              <a:ea typeface="Helvetica Neue"/>
              <a:cs typeface="Helvetica Neue"/>
              <a:sym typeface="Helvetica Neue"/>
            </a:endParaRPr>
          </a:p>
        </p:txBody>
      </p:sp>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a:p>
        </p:txBody>
      </p:sp>
      <p:graphicFrame>
        <p:nvGraphicFramePr>
          <p:cNvPr id="9" name="1 - Γράφημα"/>
          <p:cNvGraphicFramePr/>
          <p:nvPr/>
        </p:nvGraphicFramePr>
        <p:xfrm>
          <a:off x="1056337" y="1784937"/>
          <a:ext cx="11392337" cy="670769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0" y="1035780"/>
            <a:ext cx="1300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sz="3200" b="1" i="1" u="none" strike="noStrike" cap="none" spc="0" normalizeH="0" baseline="0" dirty="0">
                <a:ln>
                  <a:noFill/>
                </a:ln>
                <a:solidFill>
                  <a:srgbClr val="941A1D"/>
                </a:solidFill>
                <a:effectLst/>
                <a:uFillTx/>
                <a:ea typeface="Helvetica Neue"/>
                <a:cs typeface="Helvetica Neue"/>
                <a:sym typeface="Helvetica Neue"/>
              </a:rPr>
              <a:t> </a:t>
            </a:r>
            <a:r>
              <a:rPr kumimoji="0" lang="el-GR" sz="3200" b="1" i="1" u="none" strike="noStrike" cap="none" spc="0" normalizeH="0" baseline="0" dirty="0">
                <a:ln>
                  <a:noFill/>
                </a:ln>
                <a:solidFill>
                  <a:srgbClr val="941A1D"/>
                </a:solidFill>
                <a:effectLst/>
                <a:uFillTx/>
                <a:ea typeface="Helvetica Neue"/>
                <a:cs typeface="Helvetica Neue"/>
                <a:sym typeface="Helvetica Neue"/>
              </a:rPr>
              <a:t>Υποκατηγορίες ρατσισμού στο αντιρατσιστικό σώμα κειμένων </a:t>
            </a:r>
            <a:endParaRPr kumimoji="0" lang="el-GR" sz="3200" b="1" i="1" u="none" strike="noStrike" cap="none" spc="0" normalizeH="0" baseline="0" dirty="0">
              <a:ln>
                <a:noFill/>
              </a:ln>
              <a:solidFill>
                <a:srgbClr val="941A1D"/>
              </a:solidFill>
              <a:effectLst/>
              <a:uFillTx/>
              <a:ea typeface="Helvetica Neue"/>
              <a:cs typeface="Helvetica Neue"/>
              <a:sym typeface="Helvetica Neue"/>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graphicFrame>
        <p:nvGraphicFramePr>
          <p:cNvPr id="11" name="Γράφημα 10"/>
          <p:cNvGraphicFramePr/>
          <p:nvPr/>
        </p:nvGraphicFramePr>
        <p:xfrm>
          <a:off x="775252" y="1989985"/>
          <a:ext cx="11589026" cy="651791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Θέση κειμένου 1"/>
          <p:cNvSpPr>
            <a:spLocks noGrp="1"/>
          </p:cNvSpPr>
          <p:nvPr>
            <p:ph type="body" sz="quarter" idx="13"/>
          </p:nvPr>
        </p:nvSpPr>
        <p:spPr>
          <a:xfrm>
            <a:off x="182880" y="1563284"/>
            <a:ext cx="12728448" cy="7486665"/>
          </a:xfrm>
        </p:spPr>
        <p:txBody>
          <a:bodyPr/>
          <a:lstStyle/>
          <a:p>
            <a:pPr marL="342900" indent="-342900" algn="just">
              <a:buFont typeface="Arial" panose="020B0604020202020204" pitchFamily="34" charset="0"/>
              <a:buChar char="•"/>
            </a:pPr>
            <a:r>
              <a:rPr lang="el-GR" sz="2600" i="0" dirty="0">
                <a:sym typeface="+mn-ea"/>
              </a:rPr>
              <a:t>Πάνω από τα μισά είναι </a:t>
            </a:r>
            <a:r>
              <a:rPr lang="el-GR" sz="2600" b="1" i="0" dirty="0">
                <a:sym typeface="+mn-ea"/>
              </a:rPr>
              <a:t>ειδησεογραφικά/ενημερωτικά, </a:t>
            </a:r>
            <a:r>
              <a:rPr lang="el-GR" sz="2600" b="1" i="0" dirty="0" err="1">
                <a:sym typeface="+mn-ea"/>
              </a:rPr>
              <a:t>πολυτροπικά</a:t>
            </a:r>
            <a:r>
              <a:rPr lang="el-GR" sz="2600" b="1" i="0" dirty="0">
                <a:sym typeface="+mn-ea"/>
              </a:rPr>
              <a:t> κείμενα </a:t>
            </a:r>
            <a:r>
              <a:rPr lang="el-GR" sz="2600" i="0" dirty="0">
                <a:sym typeface="+mn-ea"/>
              </a:rPr>
              <a:t>και εμπεριέχουν στοιχεία του </a:t>
            </a:r>
            <a:r>
              <a:rPr lang="el-GR" sz="2600" b="1" i="0" dirty="0">
                <a:sym typeface="+mn-ea"/>
              </a:rPr>
              <a:t>αφηγηματικού τρόπου </a:t>
            </a:r>
            <a:r>
              <a:rPr lang="el-GR" sz="2600" i="0" dirty="0">
                <a:sym typeface="+mn-ea"/>
              </a:rPr>
              <a:t>χωρίς να αξιοποιούν τον χιουμοριστικό τρόπο</a:t>
            </a:r>
            <a:endParaRPr lang="el-GR" sz="2600" i="0" dirty="0"/>
          </a:p>
          <a:p>
            <a:pPr marL="342900" indent="-342900" algn="just">
              <a:buFont typeface="Arial" panose="020B0604020202020204" pitchFamily="34" charset="0"/>
              <a:buChar char="•"/>
            </a:pPr>
            <a:r>
              <a:rPr lang="el-GR" sz="2600" i="0" dirty="0"/>
              <a:t>Η </a:t>
            </a:r>
            <a:r>
              <a:rPr lang="el-GR" i="0" dirty="0">
                <a:latin typeface="Calibri" panose="020F0502020204030204" pitchFamily="34" charset="0"/>
                <a:cs typeface="Calibri" panose="020F0502020204030204" pitchFamily="34" charset="0"/>
              </a:rPr>
              <a:t>μεγάλη πλειοψηφία των κειμένων του αντιρατσιστικού σώματος περιέχει κατηγορίες ρατσισμού, δηλαδή </a:t>
            </a:r>
            <a:r>
              <a:rPr lang="el-GR" b="1" dirty="0">
                <a:latin typeface="Calibri" panose="020F0502020204030204" pitchFamily="34" charset="0"/>
                <a:cs typeface="Calibri" panose="020F0502020204030204" pitchFamily="34" charset="0"/>
              </a:rPr>
              <a:t>αποτελείται κυρίως από κείμενα ρευστού ρατσισμού</a:t>
            </a:r>
            <a:r>
              <a:rPr lang="el-GR"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algn="just">
              <a:buFont typeface="Arial" panose="020B0604020202020204" pitchFamily="34" charset="0"/>
            </a:pPr>
            <a:endParaRPr lang="el-GR" i="0" dirty="0">
              <a:latin typeface="Calibri" panose="020F0502020204030204" pitchFamily="34" charset="0"/>
              <a:cs typeface="Calibri" panose="020F0502020204030204" pitchFamily="34" charset="0"/>
              <a:sym typeface="Wingdings" panose="05000000000000000000" pitchFamily="2" charset="2"/>
            </a:endParaRPr>
          </a:p>
          <a:p>
            <a:pPr algn="just">
              <a:buFont typeface="Arial" panose="020B0604020202020204" pitchFamily="34" charset="0"/>
            </a:pPr>
            <a:r>
              <a:rPr lang="el-GR" i="0" dirty="0">
                <a:latin typeface="Calibri" panose="020F0502020204030204" pitchFamily="34" charset="0"/>
                <a:cs typeface="Calibri" panose="020F0502020204030204" pitchFamily="34" charset="0"/>
                <a:sym typeface="Wingdings" panose="05000000000000000000" pitchFamily="2" charset="2"/>
              </a:rPr>
              <a:t> Ως προς τις εντοπισμένες κατηγορίες ρατσισμού:</a:t>
            </a:r>
            <a:endParaRPr lang="el-GR" i="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l-GR"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b="1" i="0" dirty="0">
                <a:latin typeface="Calibri" panose="020F0502020204030204" pitchFamily="34" charset="0"/>
                <a:ea typeface="Calibri" panose="020F0502020204030204" pitchFamily="34" charset="0"/>
                <a:cs typeface="Calibri" panose="020F0502020204030204" pitchFamily="34" charset="0"/>
              </a:rPr>
              <a:t>Υ</a:t>
            </a:r>
            <a:r>
              <a:rPr lang="el-GR" b="1" i="0" dirty="0">
                <a:effectLst/>
                <a:latin typeface="Calibri" panose="020F0502020204030204" pitchFamily="34" charset="0"/>
                <a:ea typeface="Calibri" panose="020F0502020204030204" pitchFamily="34" charset="0"/>
                <a:cs typeface="Calibri" panose="020F0502020204030204" pitchFamily="34" charset="0"/>
              </a:rPr>
              <a:t>περτερούν</a:t>
            </a:r>
            <a:r>
              <a:rPr lang="el-GR" i="0" dirty="0">
                <a:effectLst/>
                <a:latin typeface="Calibri" panose="020F0502020204030204" pitchFamily="34" charset="0"/>
                <a:ea typeface="Calibri" panose="020F0502020204030204" pitchFamily="34" charset="0"/>
                <a:cs typeface="Calibri" panose="020F0502020204030204" pitchFamily="34" charset="0"/>
              </a:rPr>
              <a:t> οι ευρύτερες κατηγορίες της </a:t>
            </a:r>
            <a:r>
              <a:rPr lang="el-GR" sz="3200" b="1" i="0" dirty="0">
                <a:effectLst/>
                <a:latin typeface="Calibri" panose="020F0502020204030204" pitchFamily="34" charset="0"/>
                <a:ea typeface="Calibri" panose="020F0502020204030204" pitchFamily="34" charset="0"/>
                <a:cs typeface="Calibri" panose="020F0502020204030204" pitchFamily="34" charset="0"/>
              </a:rPr>
              <a:t>διάκρισης</a:t>
            </a:r>
            <a:r>
              <a:rPr lang="el-GR" i="0" dirty="0">
                <a:effectLst/>
                <a:latin typeface="Calibri" panose="020F0502020204030204" pitchFamily="34" charset="0"/>
                <a:ea typeface="Calibri" panose="020F0502020204030204" pitchFamily="34" charset="0"/>
                <a:cs typeface="Calibri" panose="020F0502020204030204" pitchFamily="34" charset="0"/>
              </a:rPr>
              <a:t>.</a:t>
            </a:r>
            <a:endParaRPr lang="el-GR" i="0" dirty="0">
              <a:effectLst/>
              <a:latin typeface="Calibri" panose="020F0502020204030204" pitchFamily="34" charset="0"/>
              <a:ea typeface="Calibri" panose="020F0502020204030204" pitchFamily="34" charset="0"/>
              <a:cs typeface="Calibri" panose="020F0502020204030204" pitchFamily="34" charset="0"/>
            </a:endParaRPr>
          </a:p>
          <a:p>
            <a:pPr algn="just"/>
            <a:r>
              <a:rPr lang="el-GR" b="1" i="0" dirty="0">
                <a:effectLst/>
                <a:latin typeface="Calibri" panose="020F0502020204030204" pitchFamily="34" charset="0"/>
                <a:ea typeface="Calibri" panose="020F0502020204030204" pitchFamily="34" charset="0"/>
                <a:cs typeface="Calibri" panose="020F0502020204030204" pitchFamily="34" charset="0"/>
              </a:rPr>
              <a:t>Συχνότερα </a:t>
            </a:r>
            <a:r>
              <a:rPr lang="el-GR" i="0" dirty="0">
                <a:effectLst/>
                <a:latin typeface="Calibri" panose="020F0502020204030204" pitchFamily="34" charset="0"/>
                <a:ea typeface="Calibri" panose="020F0502020204030204" pitchFamily="34" charset="0"/>
                <a:cs typeface="Calibri" panose="020F0502020204030204" pitchFamily="34" charset="0"/>
              </a:rPr>
              <a:t>εμφανίζονται </a:t>
            </a:r>
            <a:r>
              <a:rPr lang="el-GR" b="1" dirty="0">
                <a:effectLst/>
                <a:latin typeface="Calibri" panose="020F0502020204030204" pitchFamily="34" charset="0"/>
                <a:ea typeface="Calibri" panose="020F0502020204030204" pitchFamily="34" charset="0"/>
                <a:cs typeface="Calibri" panose="020F0502020204030204" pitchFamily="34" charset="0"/>
              </a:rPr>
              <a:t>Ο/η παθητικός/ή ‘άλλος/η’</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i="0" dirty="0">
                <a:effectLst/>
                <a:latin typeface="Calibri" panose="020F0502020204030204" pitchFamily="34" charset="0"/>
                <a:ea typeface="Calibri" panose="020F0502020204030204" pitchFamily="34" charset="0"/>
                <a:cs typeface="Calibri" panose="020F0502020204030204" pitchFamily="34" charset="0"/>
              </a:rPr>
              <a:t>και </a:t>
            </a:r>
            <a:r>
              <a:rPr lang="el-GR" b="1" dirty="0">
                <a:effectLst/>
                <a:latin typeface="Calibri" panose="020F0502020204030204" pitchFamily="34" charset="0"/>
                <a:ea typeface="Calibri" panose="020F0502020204030204" pitchFamily="34" charset="0"/>
                <a:cs typeface="Calibri" panose="020F0502020204030204" pitchFamily="34" charset="0"/>
              </a:rPr>
              <a:t>Ο/η απομακρυσμένος ‘άλλος/η’</a:t>
            </a:r>
            <a:endParaRPr lang="el-GR" b="1"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i="0" dirty="0">
                <a:effectLst/>
                <a:latin typeface="Calibri" panose="020F0502020204030204" pitchFamily="34" charset="0"/>
                <a:ea typeface="Calibri" panose="020F0502020204030204" pitchFamily="34" charset="0"/>
                <a:cs typeface="Calibri" panose="020F0502020204030204" pitchFamily="34" charset="0"/>
              </a:rPr>
              <a:t> Φαίνεται ότι στα κείμενα ρευστού ρατσισμού του σώματός μας οι μετανάστες/</a:t>
            </a:r>
            <a:r>
              <a:rPr lang="el-GR" i="0" dirty="0" err="1">
                <a:effectLst/>
                <a:latin typeface="Calibri" panose="020F0502020204030204" pitchFamily="34" charset="0"/>
                <a:ea typeface="Calibri" panose="020F0502020204030204" pitchFamily="34" charset="0"/>
                <a:cs typeface="Calibri" panose="020F0502020204030204" pitchFamily="34" charset="0"/>
              </a:rPr>
              <a:t>τριες</a:t>
            </a:r>
            <a:r>
              <a:rPr lang="el-GR" i="0" dirty="0">
                <a:effectLst/>
                <a:latin typeface="Calibri" panose="020F0502020204030204" pitchFamily="34" charset="0"/>
                <a:ea typeface="Calibri" panose="020F0502020204030204" pitchFamily="34" charset="0"/>
                <a:cs typeface="Calibri" panose="020F0502020204030204" pitchFamily="34" charset="0"/>
              </a:rPr>
              <a:t> και πρόσφυγες/</a:t>
            </a:r>
            <a:r>
              <a:rPr lang="el-GR" i="0" dirty="0" err="1">
                <a:effectLst/>
                <a:latin typeface="Calibri" panose="020F0502020204030204" pitchFamily="34" charset="0"/>
                <a:ea typeface="Calibri" panose="020F0502020204030204" pitchFamily="34" charset="0"/>
                <a:cs typeface="Calibri" panose="020F0502020204030204" pitchFamily="34" charset="0"/>
              </a:rPr>
              <a:t>ισσες</a:t>
            </a:r>
            <a:r>
              <a:rPr lang="el-GR" i="0" dirty="0">
                <a:effectLst/>
                <a:latin typeface="Calibri" panose="020F0502020204030204" pitchFamily="34" charset="0"/>
                <a:ea typeface="Calibri" panose="020F0502020204030204" pitchFamily="34" charset="0"/>
                <a:cs typeface="Calibri" panose="020F0502020204030204" pitchFamily="34" charset="0"/>
              </a:rPr>
              <a:t> συχνότερα παρουσιάζονται</a:t>
            </a:r>
            <a:endParaRPr lang="el-GR" i="0" dirty="0">
              <a:effectLst/>
              <a:latin typeface="Calibri" panose="020F0502020204030204" pitchFamily="34" charset="0"/>
              <a:ea typeface="Calibri" panose="020F0502020204030204" pitchFamily="34" charset="0"/>
              <a:cs typeface="Calibri" panose="020F0502020204030204" pitchFamily="34" charset="0"/>
            </a:endParaRPr>
          </a:p>
          <a:p>
            <a:pPr marL="1074420" lvl="1" indent="-342900" algn="just"/>
            <a:r>
              <a:rPr lang="el-GR" sz="2400" dirty="0">
                <a:latin typeface="Calibri" panose="020F0502020204030204" pitchFamily="34" charset="0"/>
                <a:ea typeface="Calibri" panose="020F0502020204030204" pitchFamily="34" charset="0"/>
                <a:cs typeface="Calibri" panose="020F0502020204030204" pitchFamily="34" charset="0"/>
              </a:rPr>
              <a:t>ω</a:t>
            </a:r>
            <a:r>
              <a:rPr lang="el-GR" sz="2400" i="0" dirty="0">
                <a:effectLst/>
                <a:latin typeface="Calibri" panose="020F0502020204030204" pitchFamily="34" charset="0"/>
                <a:ea typeface="Calibri" panose="020F0502020204030204" pitchFamily="34" charset="0"/>
                <a:cs typeface="Calibri" panose="020F0502020204030204" pitchFamily="34" charset="0"/>
              </a:rPr>
              <a:t>ς ευάλωτοι/</a:t>
            </a:r>
            <a:r>
              <a:rPr lang="el-GR" sz="2400" i="0" dirty="0" err="1">
                <a:effectLst/>
                <a:latin typeface="Calibri" panose="020F0502020204030204" pitchFamily="34" charset="0"/>
                <a:ea typeface="Calibri" panose="020F0502020204030204" pitchFamily="34" charset="0"/>
                <a:cs typeface="Calibri" panose="020F0502020204030204" pitchFamily="34" charset="0"/>
              </a:rPr>
              <a:t>ες</a:t>
            </a:r>
            <a:r>
              <a:rPr lang="el-GR" sz="2400" i="0" dirty="0">
                <a:effectLst/>
                <a:latin typeface="Calibri" panose="020F0502020204030204" pitchFamily="34" charset="0"/>
                <a:ea typeface="Calibri" panose="020F0502020204030204" pitchFamily="34" charset="0"/>
                <a:cs typeface="Calibri" panose="020F0502020204030204" pitchFamily="34" charset="0"/>
              </a:rPr>
              <a:t> και πάσχοντες/</a:t>
            </a:r>
            <a:r>
              <a:rPr lang="el-GR" sz="2400" i="0" dirty="0" err="1">
                <a:effectLst/>
                <a:latin typeface="Calibri" panose="020F0502020204030204" pitchFamily="34" charset="0"/>
                <a:ea typeface="Calibri" panose="020F0502020204030204" pitchFamily="34" charset="0"/>
                <a:cs typeface="Calibri" panose="020F0502020204030204" pitchFamily="34" charset="0"/>
              </a:rPr>
              <a:t>ουσες</a:t>
            </a:r>
            <a:r>
              <a:rPr lang="el-GR" sz="2400" i="0" dirty="0">
                <a:effectLst/>
                <a:latin typeface="Calibri" panose="020F0502020204030204" pitchFamily="34" charset="0"/>
                <a:ea typeface="Calibri" panose="020F0502020204030204" pitchFamily="34" charset="0"/>
                <a:cs typeface="Calibri" panose="020F0502020204030204" pitchFamily="34" charset="0"/>
              </a:rPr>
              <a:t> (δηλαδή να </a:t>
            </a:r>
            <a:r>
              <a:rPr lang="el-GR" sz="2400" b="1" i="0" dirty="0">
                <a:effectLst/>
                <a:latin typeface="Calibri" panose="020F0502020204030204" pitchFamily="34" charset="0"/>
                <a:ea typeface="Calibri" panose="020F0502020204030204" pitchFamily="34" charset="0"/>
                <a:cs typeface="Calibri" panose="020F0502020204030204" pitchFamily="34" charset="0"/>
              </a:rPr>
              <a:t>μην</a:t>
            </a:r>
            <a:r>
              <a:rPr lang="el-GR" sz="2400" i="0" dirty="0">
                <a:effectLst/>
                <a:latin typeface="Calibri" panose="020F0502020204030204" pitchFamily="34" charset="0"/>
                <a:ea typeface="Calibri" panose="020F0502020204030204" pitchFamily="34" charset="0"/>
                <a:cs typeface="Calibri" panose="020F0502020204030204" pitchFamily="34" charset="0"/>
              </a:rPr>
              <a:t> δρουν και άρα να </a:t>
            </a:r>
            <a:r>
              <a:rPr lang="el-GR" sz="2400" b="1" i="0" dirty="0">
                <a:effectLst/>
                <a:latin typeface="Calibri" panose="020F0502020204030204" pitchFamily="34" charset="0"/>
                <a:ea typeface="Calibri" panose="020F0502020204030204" pitchFamily="34" charset="0"/>
                <a:cs typeface="Calibri" panose="020F0502020204030204" pitchFamily="34" charset="0"/>
              </a:rPr>
              <a:t>μην</a:t>
            </a:r>
            <a:r>
              <a:rPr lang="el-GR" sz="2400" i="0" dirty="0">
                <a:effectLst/>
                <a:latin typeface="Calibri" panose="020F0502020204030204" pitchFamily="34" charset="0"/>
                <a:ea typeface="Calibri" panose="020F0502020204030204" pitchFamily="34" charset="0"/>
                <a:cs typeface="Calibri" panose="020F0502020204030204" pitchFamily="34" charset="0"/>
              </a:rPr>
              <a:t> απειλούν) </a:t>
            </a:r>
            <a:r>
              <a:rPr lang="el-GR" sz="2400" i="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2400" i="0" dirty="0">
                <a:effectLst/>
                <a:latin typeface="Calibri" panose="020F0502020204030204" pitchFamily="34" charset="0"/>
                <a:ea typeface="Calibri" panose="020F0502020204030204" pitchFamily="34" charset="0"/>
                <a:cs typeface="Calibri" panose="020F0502020204030204" pitchFamily="34" charset="0"/>
              </a:rPr>
              <a:t> αποκαλύπτεται έτσι η </a:t>
            </a:r>
            <a:r>
              <a:rPr lang="el-GR" sz="2400" b="1" i="0" dirty="0">
                <a:effectLst/>
                <a:latin typeface="Calibri" panose="020F0502020204030204" pitchFamily="34" charset="0"/>
                <a:ea typeface="Calibri" panose="020F0502020204030204" pitchFamily="34" charset="0"/>
                <a:cs typeface="Calibri" panose="020F0502020204030204" pitchFamily="34" charset="0"/>
              </a:rPr>
              <a:t>πατερναλιστική αντίληψη </a:t>
            </a:r>
            <a:r>
              <a:rPr lang="el-GR" sz="2400" i="0" dirty="0">
                <a:effectLst/>
                <a:latin typeface="Calibri" panose="020F0502020204030204" pitchFamily="34" charset="0"/>
                <a:ea typeface="Calibri" panose="020F0502020204030204" pitchFamily="34" charset="0"/>
                <a:cs typeface="Calibri" panose="020F0502020204030204" pitchFamily="34" charset="0"/>
              </a:rPr>
              <a:t>των </a:t>
            </a:r>
            <a:r>
              <a:rPr lang="el-GR" sz="2400" i="0" dirty="0" err="1">
                <a:effectLst/>
                <a:latin typeface="Calibri" panose="020F0502020204030204" pitchFamily="34" charset="0"/>
                <a:ea typeface="Calibri" panose="020F0502020204030204" pitchFamily="34" charset="0"/>
                <a:cs typeface="Calibri" panose="020F0502020204030204" pitchFamily="34" charset="0"/>
              </a:rPr>
              <a:t>πλειονοτικών</a:t>
            </a:r>
            <a:r>
              <a:rPr lang="el-GR" sz="2400" i="0" dirty="0">
                <a:effectLst/>
                <a:latin typeface="Calibri" panose="020F0502020204030204" pitchFamily="34" charset="0"/>
                <a:ea typeface="Calibri" panose="020F0502020204030204" pitchFamily="34" charset="0"/>
                <a:cs typeface="Calibri" panose="020F0502020204030204" pitchFamily="34" charset="0"/>
              </a:rPr>
              <a:t> για τους/</a:t>
            </a:r>
            <a:r>
              <a:rPr lang="el-GR" sz="2400" i="0" dirty="0" err="1">
                <a:effectLst/>
                <a:latin typeface="Calibri" panose="020F0502020204030204" pitchFamily="34" charset="0"/>
                <a:ea typeface="Calibri" panose="020F0502020204030204" pitchFamily="34" charset="0"/>
                <a:cs typeface="Calibri" panose="020F0502020204030204" pitchFamily="34" charset="0"/>
              </a:rPr>
              <a:t>ις</a:t>
            </a:r>
            <a:r>
              <a:rPr lang="el-GR" sz="2400" i="0" dirty="0">
                <a:effectLst/>
                <a:latin typeface="Calibri" panose="020F0502020204030204" pitchFamily="34" charset="0"/>
                <a:ea typeface="Calibri" panose="020F0502020204030204" pitchFamily="34" charset="0"/>
                <a:cs typeface="Calibri" panose="020F0502020204030204" pitchFamily="34" charset="0"/>
              </a:rPr>
              <a:t> ‘άλλους/</a:t>
            </a:r>
            <a:r>
              <a:rPr lang="el-GR" sz="2400" i="0" dirty="0" err="1">
                <a:effectLst/>
                <a:latin typeface="Calibri" panose="020F0502020204030204" pitchFamily="34" charset="0"/>
                <a:ea typeface="Calibri" panose="020F0502020204030204" pitchFamily="34" charset="0"/>
                <a:cs typeface="Calibri" panose="020F0502020204030204" pitchFamily="34" charset="0"/>
              </a:rPr>
              <a:t>ες</a:t>
            </a:r>
            <a:r>
              <a:rPr lang="el-GR" sz="2400" i="0" dirty="0">
                <a:effectLst/>
                <a:latin typeface="Calibri" panose="020F0502020204030204" pitchFamily="34" charset="0"/>
                <a:ea typeface="Calibri" panose="020F0502020204030204" pitchFamily="34" charset="0"/>
                <a:cs typeface="Calibri" panose="020F0502020204030204" pitchFamily="34" charset="0"/>
              </a:rPr>
              <a:t>’</a:t>
            </a:r>
            <a:endParaRPr lang="el-GR" sz="2400" i="0" dirty="0">
              <a:effectLst/>
              <a:latin typeface="Calibri" panose="020F0502020204030204" pitchFamily="34" charset="0"/>
              <a:ea typeface="Calibri" panose="020F0502020204030204" pitchFamily="34" charset="0"/>
              <a:cs typeface="Calibri" panose="020F0502020204030204" pitchFamily="34" charset="0"/>
            </a:endParaRPr>
          </a:p>
          <a:p>
            <a:pPr marL="1074420" lvl="1" indent="-342900" algn="just"/>
            <a:r>
              <a:rPr lang="el-GR" sz="2400" dirty="0">
                <a:effectLst/>
                <a:latin typeface="Calibri" panose="020F0502020204030204" pitchFamily="34" charset="0"/>
                <a:ea typeface="Calibri" panose="020F0502020204030204" pitchFamily="34" charset="0"/>
                <a:cs typeface="Calibri" panose="020F0502020204030204" pitchFamily="34" charset="0"/>
              </a:rPr>
              <a:t>σε απόσταση από τη ζωή των </a:t>
            </a:r>
            <a:r>
              <a:rPr lang="el-GR" sz="2400" dirty="0" err="1">
                <a:effectLst/>
                <a:latin typeface="Calibri" panose="020F0502020204030204" pitchFamily="34" charset="0"/>
                <a:ea typeface="Calibri" panose="020F0502020204030204" pitchFamily="34" charset="0"/>
                <a:cs typeface="Calibri" panose="020F0502020204030204" pitchFamily="34" charset="0"/>
              </a:rPr>
              <a:t>πλειονοτικών</a:t>
            </a:r>
            <a:r>
              <a:rPr lang="el-GR" sz="2400" dirty="0">
                <a:effectLst/>
                <a:latin typeface="Calibri" panose="020F0502020204030204" pitchFamily="34" charset="0"/>
                <a:ea typeface="Calibri" panose="020F0502020204030204" pitchFamily="34" charset="0"/>
                <a:cs typeface="Calibri" panose="020F0502020204030204" pitchFamily="34" charset="0"/>
              </a:rPr>
              <a:t> και χωρίς εμπλοκή σε αυτή </a:t>
            </a:r>
            <a:r>
              <a:rPr lang="el-GR" sz="24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αποκαλύπτεται έτσι η</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b="1" dirty="0">
                <a:effectLst/>
                <a:latin typeface="Calibri" panose="020F0502020204030204" pitchFamily="34" charset="0"/>
                <a:ea typeface="Calibri" panose="020F0502020204030204" pitchFamily="34" charset="0"/>
                <a:cs typeface="Calibri" panose="020F0502020204030204" pitchFamily="34" charset="0"/>
              </a:rPr>
              <a:t>ασυμβατότητα</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b="1" dirty="0">
                <a:effectLst/>
                <a:latin typeface="Calibri" panose="020F0502020204030204" pitchFamily="34" charset="0"/>
                <a:ea typeface="Calibri" panose="020F0502020204030204" pitchFamily="34" charset="0"/>
                <a:cs typeface="Calibri" panose="020F0502020204030204" pitchFamily="34" charset="0"/>
              </a:rPr>
              <a:t>του/ης ‘άλλου/ης’ προς την κοινότητα υποδοχής.</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just"/>
            <a:r>
              <a:rPr lang="el-GR" b="1" i="0" dirty="0">
                <a:effectLst/>
                <a:latin typeface="Calibri" panose="020F0502020204030204" pitchFamily="34" charset="0"/>
                <a:ea typeface="Calibri" panose="020F0502020204030204" pitchFamily="34" charset="0"/>
                <a:cs typeface="Calibri" panose="020F0502020204030204" pitchFamily="34" charset="0"/>
              </a:rPr>
              <a:t>Λιγότερο συχνή </a:t>
            </a:r>
            <a:r>
              <a:rPr lang="el-GR" i="0" dirty="0">
                <a:effectLst/>
                <a:latin typeface="Calibri" panose="020F0502020204030204" pitchFamily="34" charset="0"/>
                <a:ea typeface="Calibri" panose="020F0502020204030204" pitchFamily="34" charset="0"/>
                <a:cs typeface="Calibri" panose="020F0502020204030204" pitchFamily="34" charset="0"/>
              </a:rPr>
              <a:t>είναι η εμφάνιση </a:t>
            </a:r>
            <a:r>
              <a:rPr lang="el-GR" b="1" dirty="0">
                <a:effectLst/>
                <a:latin typeface="Calibri" panose="020F0502020204030204" pitchFamily="34" charset="0"/>
                <a:ea typeface="Calibri" panose="020F0502020204030204" pitchFamily="34" charset="0"/>
                <a:cs typeface="Calibri" panose="020F0502020204030204" pitchFamily="34" charset="0"/>
              </a:rPr>
              <a:t>του/ης ‘άλλου/ης’ ως προβλήματος</a:t>
            </a:r>
            <a:endParaRPr lang="el-GR" b="1" i="0" dirty="0">
              <a:latin typeface="Calibri" panose="020F0502020204030204" pitchFamily="34" charset="0"/>
              <a:cs typeface="Calibri" panose="020F0502020204030204" pitchFamily="34" charset="0"/>
            </a:endParaRPr>
          </a:p>
          <a:p>
            <a:pPr marL="1188720" lvl="1" indent="-457200" algn="just"/>
            <a:r>
              <a:rPr lang="el-GR" sz="2400" dirty="0">
                <a:effectLst/>
                <a:latin typeface="Calibri" panose="020F0502020204030204" pitchFamily="34" charset="0"/>
                <a:ea typeface="Calibri" panose="020F0502020204030204" pitchFamily="34" charset="0"/>
                <a:cs typeface="Calibri" panose="020F0502020204030204" pitchFamily="34" charset="0"/>
              </a:rPr>
              <a:t>Αυτό είναι μάλλον εύλογο, διότι η παρουσίαση </a:t>
            </a:r>
            <a:r>
              <a:rPr lang="el-GR" sz="2400" b="1" dirty="0">
                <a:effectLst/>
                <a:latin typeface="Calibri" panose="020F0502020204030204" pitchFamily="34" charset="0"/>
                <a:ea typeface="Calibri" panose="020F0502020204030204" pitchFamily="34" charset="0"/>
                <a:cs typeface="Calibri" panose="020F0502020204030204" pitchFamily="34" charset="0"/>
              </a:rPr>
              <a:t>του/ης ‘άλλου/ης’ ως προβλήματος </a:t>
            </a:r>
            <a:r>
              <a:rPr lang="el-GR" sz="2400" dirty="0">
                <a:effectLst/>
                <a:latin typeface="Calibri" panose="020F0502020204030204" pitchFamily="34" charset="0"/>
                <a:ea typeface="Calibri" panose="020F0502020204030204" pitchFamily="34" charset="0"/>
                <a:cs typeface="Calibri" panose="020F0502020204030204" pitchFamily="34" charset="0"/>
              </a:rPr>
              <a:t>έχει συνδηλώσεις </a:t>
            </a:r>
            <a:r>
              <a:rPr lang="el-GR" sz="2400" b="1" dirty="0">
                <a:effectLst/>
                <a:latin typeface="Calibri" panose="020F0502020204030204" pitchFamily="34" charset="0"/>
                <a:ea typeface="Calibri" panose="020F0502020204030204" pitchFamily="34" charset="0"/>
                <a:cs typeface="Calibri" panose="020F0502020204030204" pitchFamily="34" charset="0"/>
              </a:rPr>
              <a:t>αποκλεισμού</a:t>
            </a:r>
            <a:r>
              <a:rPr lang="el-GR" sz="2400" dirty="0">
                <a:effectLst/>
                <a:latin typeface="Calibri" panose="020F0502020204030204" pitchFamily="34" charset="0"/>
                <a:ea typeface="Calibri" panose="020F0502020204030204" pitchFamily="34" charset="0"/>
                <a:cs typeface="Calibri" panose="020F0502020204030204" pitchFamily="34" charset="0"/>
              </a:rPr>
              <a:t>. Δηλαδή, συνδηλώσεις </a:t>
            </a:r>
            <a:r>
              <a:rPr lang="el-GR" sz="2400" b="1" dirty="0">
                <a:effectLst/>
                <a:latin typeface="Calibri" panose="020F0502020204030204" pitchFamily="34" charset="0"/>
                <a:ea typeface="Calibri" panose="020F0502020204030204" pitchFamily="34" charset="0"/>
                <a:cs typeface="Calibri" panose="020F0502020204030204" pitchFamily="34" charset="0"/>
              </a:rPr>
              <a:t>της πιο σαφούς μορφής ρατσισμού </a:t>
            </a:r>
            <a:r>
              <a:rPr lang="el-GR" sz="2400" dirty="0">
                <a:effectLst/>
                <a:latin typeface="Calibri" panose="020F0502020204030204" pitchFamily="34" charset="0"/>
                <a:ea typeface="Calibri" panose="020F0502020204030204" pitchFamily="34" charset="0"/>
                <a:cs typeface="Calibri" panose="020F0502020204030204" pitchFamily="34" charset="0"/>
              </a:rPr>
              <a:t>που αναμένεται να αποφεύγεται στα αντιρατσιστικά κείμενα.</a:t>
            </a:r>
            <a:endParaRPr lang="el-GR" sz="2400" i="0" dirty="0">
              <a:latin typeface="Calibri" panose="020F0502020204030204" pitchFamily="34" charset="0"/>
              <a:cs typeface="Calibri" panose="020F0502020204030204" pitchFamily="34" charset="0"/>
            </a:endParaRPr>
          </a:p>
          <a:p>
            <a:pPr algn="l"/>
            <a:endParaRPr lang="el-GR"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182880" y="877824"/>
            <a:ext cx="1202380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584200" rtl="0" eaLnBrk="1" fontAlgn="auto" latinLnBrk="0" hangingPunct="0">
              <a:lnSpc>
                <a:spcPct val="100000"/>
              </a:lnSpc>
              <a:spcBef>
                <a:spcPts val="0"/>
              </a:spcBef>
              <a:spcAft>
                <a:spcPts val="0"/>
              </a:spcAft>
              <a:buClrTx/>
              <a:buSzTx/>
              <a:buFontTx/>
              <a:buNone/>
              <a:defRPr/>
            </a:pPr>
            <a:r>
              <a:rPr lang="el-GR" sz="3600" b="1" i="1" dirty="0">
                <a:solidFill>
                  <a:srgbClr val="800000"/>
                </a:solidFill>
              </a:rPr>
              <a:t>Κάποια πρώτα συμπεράσματα</a:t>
            </a:r>
            <a:endParaRPr lang="el-GR" sz="3600" b="1" i="1" dirty="0">
              <a:solidFill>
                <a:srgbClr val="941A1D"/>
              </a:solidFill>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Θέση κειμένου 1"/>
          <p:cNvSpPr>
            <a:spLocks noGrp="1"/>
          </p:cNvSpPr>
          <p:nvPr>
            <p:ph type="body" sz="quarter" idx="13"/>
          </p:nvPr>
        </p:nvSpPr>
        <p:spPr>
          <a:xfrm>
            <a:off x="365760" y="2328672"/>
            <a:ext cx="12399264" cy="5078313"/>
          </a:xfrm>
        </p:spPr>
        <p:txBody>
          <a:bodyPr/>
          <a:lstStyle/>
          <a:p>
            <a:pPr marL="342900" indent="-342900" algn="l">
              <a:buFont typeface="Arial" panose="020B0604020202020204" pitchFamily="34" charset="0"/>
              <a:buChar char="•"/>
            </a:pPr>
            <a:endParaRPr lang="el-GR" i="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l-GR" sz="2800" i="0" dirty="0">
                <a:latin typeface="Calibri" panose="020F0502020204030204" pitchFamily="34" charset="0"/>
                <a:cs typeface="Calibri" panose="020F0502020204030204" pitchFamily="34" charset="0"/>
              </a:rPr>
              <a:t>Ως προς τις κατηγορίες της </a:t>
            </a:r>
            <a:r>
              <a:rPr lang="el-GR" sz="2800" b="1" i="0" dirty="0">
                <a:latin typeface="Calibri" panose="020F0502020204030204" pitchFamily="34" charset="0"/>
                <a:cs typeface="Calibri" panose="020F0502020204030204" pitchFamily="34" charset="0"/>
              </a:rPr>
              <a:t>αφομοίωσης</a:t>
            </a:r>
            <a:endParaRPr lang="el-GR" sz="2800" b="1" i="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l-GR" sz="2800" b="1"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l-GR" sz="2800" b="1" i="0" dirty="0">
                <a:effectLst/>
                <a:latin typeface="Calibri" panose="020F0502020204030204" pitchFamily="34" charset="0"/>
                <a:ea typeface="Calibri" panose="020F0502020204030204" pitchFamily="34" charset="0"/>
                <a:cs typeface="Calibri" panose="020F0502020204030204" pitchFamily="34" charset="0"/>
              </a:rPr>
              <a:t>προκρίνεται η </a:t>
            </a:r>
            <a:r>
              <a:rPr lang="el-GR" sz="2800" b="1" dirty="0">
                <a:effectLst/>
                <a:latin typeface="Calibri" panose="020F0502020204030204" pitchFamily="34" charset="0"/>
                <a:ea typeface="Calibri" panose="020F0502020204030204" pitchFamily="34" charset="0"/>
                <a:cs typeface="Calibri" panose="020F0502020204030204" pitchFamily="34" charset="0"/>
              </a:rPr>
              <a:t>ασθενής αφομοίωση</a:t>
            </a:r>
            <a:r>
              <a:rPr lang="el-GR" sz="2800" i="0" dirty="0">
                <a:effectLst/>
                <a:latin typeface="Calibri" panose="020F0502020204030204" pitchFamily="34" charset="0"/>
                <a:ea typeface="Calibri" panose="020F0502020204030204" pitchFamily="34" charset="0"/>
                <a:cs typeface="Calibri" panose="020F0502020204030204" pitchFamily="34" charset="0"/>
              </a:rPr>
              <a:t>: με </a:t>
            </a:r>
            <a:r>
              <a:rPr lang="el-GR" sz="2800" i="0" dirty="0">
                <a:latin typeface="Calibri" panose="020F0502020204030204" pitchFamily="34" charset="0"/>
                <a:ea typeface="Calibri" panose="020F0502020204030204" pitchFamily="34" charset="0"/>
                <a:cs typeface="Calibri" panose="020F0502020204030204" pitchFamily="34" charset="0"/>
              </a:rPr>
              <a:t>ήπιο </a:t>
            </a:r>
            <a:r>
              <a:rPr lang="el-GR" sz="2800" i="0" dirty="0">
                <a:effectLst/>
                <a:latin typeface="Calibri" panose="020F0502020204030204" pitchFamily="34" charset="0"/>
                <a:ea typeface="Calibri" panose="020F0502020204030204" pitchFamily="34" charset="0"/>
                <a:cs typeface="Calibri" panose="020F0502020204030204" pitchFamily="34" charset="0"/>
              </a:rPr>
              <a:t>τρόπο (βλ. αναφορά σε δ</a:t>
            </a:r>
            <a:r>
              <a:rPr lang="el-GR" sz="2800" i="0" dirty="0"/>
              <a:t>ιαδικασίες ένταξης, παρουσίαση του ‘άλλου/ης’ ως ευκαιρία) </a:t>
            </a:r>
            <a:r>
              <a:rPr lang="el-GR" sz="2800" i="0" dirty="0">
                <a:effectLst/>
                <a:latin typeface="Calibri" panose="020F0502020204030204" pitchFamily="34" charset="0"/>
                <a:ea typeface="Calibri" panose="020F0502020204030204" pitchFamily="34" charset="0"/>
                <a:cs typeface="Calibri" panose="020F0502020204030204" pitchFamily="34" charset="0"/>
              </a:rPr>
              <a:t>προωθείται η διαδικασία απέκδυσης των χαρακτηριστικών των μεταναστών/τριών και προσφύγων/</a:t>
            </a:r>
            <a:r>
              <a:rPr lang="el-GR" sz="2800" i="0" dirty="0" err="1">
                <a:effectLst/>
                <a:latin typeface="Calibri" panose="020F0502020204030204" pitchFamily="34" charset="0"/>
                <a:ea typeface="Calibri" panose="020F0502020204030204" pitchFamily="34" charset="0"/>
                <a:cs typeface="Calibri" panose="020F0502020204030204" pitchFamily="34" charset="0"/>
              </a:rPr>
              <a:t>ισσών</a:t>
            </a:r>
            <a:r>
              <a:rPr lang="el-GR" sz="2800" i="0" dirty="0">
                <a:effectLst/>
                <a:latin typeface="Calibri" panose="020F0502020204030204" pitchFamily="34" charset="0"/>
                <a:ea typeface="Calibri" panose="020F0502020204030204" pitchFamily="34" charset="0"/>
                <a:cs typeface="Calibri" panose="020F0502020204030204" pitchFamily="34" charset="0"/>
              </a:rPr>
              <a:t> και </a:t>
            </a:r>
            <a:r>
              <a:rPr lang="el-GR" sz="2800" i="0" dirty="0" err="1">
                <a:effectLst/>
                <a:latin typeface="Calibri" panose="020F0502020204030204" pitchFamily="34" charset="0"/>
                <a:ea typeface="Calibri" panose="020F0502020204030204" pitchFamily="34" charset="0"/>
                <a:cs typeface="Calibri" panose="020F0502020204030204" pitchFamily="34" charset="0"/>
              </a:rPr>
              <a:t>ομογενοποίησής</a:t>
            </a:r>
            <a:r>
              <a:rPr lang="el-GR" sz="2800" i="0" dirty="0">
                <a:effectLst/>
                <a:latin typeface="Calibri" panose="020F0502020204030204" pitchFamily="34" charset="0"/>
                <a:ea typeface="Calibri" panose="020F0502020204030204" pitchFamily="34" charset="0"/>
                <a:cs typeface="Calibri" panose="020F0502020204030204" pitchFamily="34" charset="0"/>
              </a:rPr>
              <a:t> τους </a:t>
            </a:r>
            <a:r>
              <a:rPr lang="el-GR" sz="2800" i="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αποκαλύπτεται </a:t>
            </a:r>
            <a:r>
              <a:rPr lang="el-GR" sz="2800" i="0" dirty="0">
                <a:effectLst/>
                <a:latin typeface="Calibri" panose="020F0502020204030204" pitchFamily="34" charset="0"/>
                <a:ea typeface="Calibri" panose="020F0502020204030204" pitchFamily="34" charset="0"/>
                <a:cs typeface="Calibri" panose="020F0502020204030204" pitchFamily="34" charset="0"/>
              </a:rPr>
              <a:t>μια μάλλον </a:t>
            </a:r>
            <a:r>
              <a:rPr lang="el-GR" sz="2800" b="1" i="0" dirty="0">
                <a:effectLst/>
                <a:latin typeface="Calibri" panose="020F0502020204030204" pitchFamily="34" charset="0"/>
                <a:ea typeface="Calibri" panose="020F0502020204030204" pitchFamily="34" charset="0"/>
                <a:cs typeface="Calibri" panose="020F0502020204030204" pitchFamily="34" charset="0"/>
              </a:rPr>
              <a:t>ωφελιμιστική προσέγγιση </a:t>
            </a:r>
            <a:r>
              <a:rPr lang="el-GR" sz="2800" i="0" dirty="0">
                <a:effectLst/>
                <a:latin typeface="Calibri" panose="020F0502020204030204" pitchFamily="34" charset="0"/>
                <a:ea typeface="Calibri" panose="020F0502020204030204" pitchFamily="34" charset="0"/>
                <a:cs typeface="Calibri" panose="020F0502020204030204" pitchFamily="34" charset="0"/>
              </a:rPr>
              <a:t>στο μεταναστευτικό/προσφυγικό ζήτημα</a:t>
            </a:r>
            <a:endParaRPr lang="el-GR" sz="2800" i="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l-GR" sz="2800" i="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l-GR" sz="2800" b="1" i="0" dirty="0">
                <a:latin typeface="Calibri" panose="020F0502020204030204" pitchFamily="34" charset="0"/>
                <a:ea typeface="Calibri" panose="020F0502020204030204" pitchFamily="34" charset="0"/>
                <a:cs typeface="Calibri" panose="020F0502020204030204" pitchFamily="34" charset="0"/>
              </a:rPr>
              <a:t>λ</a:t>
            </a:r>
            <a:r>
              <a:rPr lang="el-GR" sz="2800" b="1" i="0" dirty="0">
                <a:effectLst/>
                <a:latin typeface="Calibri" panose="020F0502020204030204" pitchFamily="34" charset="0"/>
                <a:ea typeface="Calibri" panose="020F0502020204030204" pitchFamily="34" charset="0"/>
                <a:cs typeface="Calibri" panose="020F0502020204030204" pitchFamily="34" charset="0"/>
              </a:rPr>
              <a:t>ιγότερο συχνή είναι η</a:t>
            </a:r>
            <a:r>
              <a:rPr lang="el-GR" sz="2800" b="1" dirty="0">
                <a:effectLst/>
                <a:latin typeface="Calibri" panose="020F0502020204030204" pitchFamily="34" charset="0"/>
                <a:ea typeface="Calibri" panose="020F0502020204030204" pitchFamily="34" charset="0"/>
                <a:cs typeface="Calibri" panose="020F0502020204030204" pitchFamily="34" charset="0"/>
              </a:rPr>
              <a:t> ισχυρή αφομοίωση</a:t>
            </a:r>
            <a:r>
              <a:rPr lang="el-GR" sz="2800" b="1" i="0" dirty="0">
                <a:effectLst/>
                <a:latin typeface="Calibri" panose="020F0502020204030204" pitchFamily="34" charset="0"/>
                <a:ea typeface="Calibri" panose="020F0502020204030204" pitchFamily="34" charset="0"/>
                <a:cs typeface="Calibri" panose="020F0502020204030204" pitchFamily="34" charset="0"/>
              </a:rPr>
              <a:t>:</a:t>
            </a:r>
            <a:r>
              <a:rPr lang="el-GR" sz="2800" b="1" dirty="0">
                <a:effectLst/>
                <a:latin typeface="Calibri" panose="020F0502020204030204" pitchFamily="34" charset="0"/>
                <a:ea typeface="Calibri" panose="020F0502020204030204" pitchFamily="34" charset="0"/>
                <a:cs typeface="Calibri" panose="020F0502020204030204" pitchFamily="34" charset="0"/>
              </a:rPr>
              <a:t> </a:t>
            </a:r>
            <a:r>
              <a:rPr lang="el-GR" sz="2800" i="0" dirty="0">
                <a:effectLst/>
                <a:latin typeface="Calibri" panose="020F0502020204030204" pitchFamily="34" charset="0"/>
                <a:ea typeface="Calibri" panose="020F0502020204030204" pitchFamily="34" charset="0"/>
                <a:cs typeface="Calibri" panose="020F0502020204030204" pitchFamily="34" charset="0"/>
              </a:rPr>
              <a:t>εδώ είναι </a:t>
            </a:r>
            <a:r>
              <a:rPr lang="el-GR" sz="2800" b="1" dirty="0">
                <a:effectLst/>
                <a:latin typeface="Calibri" panose="020F0502020204030204" pitchFamily="34" charset="0"/>
                <a:ea typeface="Calibri" panose="020F0502020204030204" pitchFamily="34" charset="0"/>
                <a:cs typeface="Calibri" panose="020F0502020204030204" pitchFamily="34" charset="0"/>
              </a:rPr>
              <a:t>ρητή η </a:t>
            </a:r>
            <a:r>
              <a:rPr lang="el-GR" sz="2800" b="1" i="0" dirty="0">
                <a:effectLst/>
                <a:latin typeface="Calibri" panose="020F0502020204030204" pitchFamily="34" charset="0"/>
                <a:ea typeface="Calibri" panose="020F0502020204030204" pitchFamily="34" charset="0"/>
                <a:cs typeface="Calibri" panose="020F0502020204030204" pitchFamily="34" charset="0"/>
              </a:rPr>
              <a:t>επιδίωξη </a:t>
            </a:r>
            <a:r>
              <a:rPr lang="el-GR" sz="2800" b="1" i="0" dirty="0" err="1">
                <a:effectLst/>
                <a:latin typeface="Calibri" panose="020F0502020204030204" pitchFamily="34" charset="0"/>
                <a:ea typeface="Calibri" panose="020F0502020204030204" pitchFamily="34" charset="0"/>
                <a:cs typeface="Calibri" panose="020F0502020204030204" pitchFamily="34" charset="0"/>
              </a:rPr>
              <a:t>μεταστρεψιμότητας</a:t>
            </a:r>
            <a:r>
              <a:rPr lang="el-GR" sz="2800" b="1" i="0" dirty="0">
                <a:effectLst/>
                <a:latin typeface="Calibri" panose="020F0502020204030204" pitchFamily="34" charset="0"/>
                <a:ea typeface="Calibri" panose="020F0502020204030204" pitchFamily="34" charset="0"/>
                <a:cs typeface="Calibri" panose="020F0502020204030204" pitchFamily="34" charset="0"/>
              </a:rPr>
              <a:t> </a:t>
            </a:r>
            <a:r>
              <a:rPr lang="el-GR" sz="2800" i="0" dirty="0">
                <a:effectLst/>
                <a:latin typeface="Calibri" panose="020F0502020204030204" pitchFamily="34" charset="0"/>
                <a:ea typeface="Calibri" panose="020F0502020204030204" pitchFamily="34" charset="0"/>
                <a:cs typeface="Calibri" panose="020F0502020204030204" pitchFamily="34" charset="0"/>
              </a:rPr>
              <a:t>του/ης ‘άλλου/ης’ μέσω της εξάλειψης των διαφορών του/ης (βλ. αναφορές σε προγράμματα ε</a:t>
            </a:r>
            <a:r>
              <a:rPr lang="el-GR" sz="2800" i="0" dirty="0">
                <a:latin typeface="Calibri" panose="020F0502020204030204" pitchFamily="34" charset="0"/>
                <a:cs typeface="Calibri" panose="020F0502020204030204" pitchFamily="34" charset="0"/>
              </a:rPr>
              <a:t>κμάθησης της ελληνικής, παρουσίαση του ‘άλλου/ης’ ως πρόθυμου/ης να αφομοιωθεί).</a:t>
            </a:r>
            <a:endParaRPr lang="el-GR" sz="2800" i="0" dirty="0">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109182" y="1033772"/>
            <a:ext cx="1209750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584200" rtl="0" eaLnBrk="1" fontAlgn="auto" latinLnBrk="0" hangingPunct="0">
              <a:lnSpc>
                <a:spcPct val="100000"/>
              </a:lnSpc>
              <a:spcBef>
                <a:spcPts val="0"/>
              </a:spcBef>
              <a:spcAft>
                <a:spcPts val="0"/>
              </a:spcAft>
              <a:buClrTx/>
              <a:buSzTx/>
              <a:buFontTx/>
              <a:buNone/>
              <a:defRPr/>
            </a:pPr>
            <a:r>
              <a:rPr lang="el-GR" sz="3600" b="1" i="1" dirty="0">
                <a:solidFill>
                  <a:srgbClr val="800000"/>
                </a:solidFill>
              </a:rPr>
              <a:t>Κάποια πρώτα συμπεράσματα</a:t>
            </a:r>
            <a:endParaRPr lang="el-GR" sz="3600" b="1" i="1" dirty="0">
              <a:solidFill>
                <a:srgbClr val="941A1D"/>
              </a:solidFill>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Θέση κειμένου 1"/>
          <p:cNvSpPr>
            <a:spLocks noGrp="1"/>
          </p:cNvSpPr>
          <p:nvPr>
            <p:ph type="body" sz="quarter" idx="13"/>
          </p:nvPr>
        </p:nvSpPr>
        <p:spPr>
          <a:xfrm>
            <a:off x="365760" y="2328672"/>
            <a:ext cx="12399264" cy="5547801"/>
          </a:xfrm>
        </p:spPr>
        <p:txBody>
          <a:bodyPr/>
          <a:lstStyle/>
          <a:p>
            <a:pPr marL="342900" indent="-342900" algn="l">
              <a:buFont typeface="Arial" panose="020B0604020202020204" pitchFamily="34" charset="0"/>
              <a:buChar char="•"/>
            </a:pPr>
            <a:endParaRPr lang="el-GR" sz="2800" i="0" dirty="0">
              <a:cs typeface="Calibri" panose="020F0502020204030204" pitchFamily="34" charset="0"/>
            </a:endParaRPr>
          </a:p>
          <a:p>
            <a:pPr marL="342900" indent="-342900" algn="l">
              <a:buFont typeface="Arial" panose="020B0604020202020204" pitchFamily="34" charset="0"/>
              <a:buChar char="•"/>
            </a:pPr>
            <a:r>
              <a:rPr lang="el-GR" sz="2800" b="1" i="0" dirty="0">
                <a:effectLst/>
                <a:ea typeface="Calibri" panose="020F0502020204030204" pitchFamily="34" charset="0"/>
              </a:rPr>
              <a:t>Ο ρατσισμός</a:t>
            </a:r>
            <a:r>
              <a:rPr lang="el-GR" sz="2800" i="0" dirty="0">
                <a:effectLst/>
                <a:ea typeface="Calibri" panose="020F0502020204030204" pitchFamily="34" charset="0"/>
              </a:rPr>
              <a:t> για να παρεισφρήσει στα αντιρατσιστικά κείμενα </a:t>
            </a:r>
            <a:r>
              <a:rPr lang="el-GR" sz="2800" b="1" i="0" dirty="0">
                <a:effectLst/>
                <a:ea typeface="Calibri" panose="020F0502020204030204" pitchFamily="34" charset="0"/>
              </a:rPr>
              <a:t>δεν προκρίνει τη μορφή του που σχετίζεται με τον απαξιωτικό αποκλεισμό</a:t>
            </a:r>
            <a:r>
              <a:rPr lang="el-GR" sz="2800" i="0" dirty="0">
                <a:effectLst/>
                <a:ea typeface="Calibri" panose="020F0502020204030204" pitchFamily="34" charset="0"/>
              </a:rPr>
              <a:t>.</a:t>
            </a:r>
            <a:endParaRPr lang="el-GR" sz="2800" i="0" dirty="0">
              <a:effectLst/>
              <a:ea typeface="Calibri" panose="020F0502020204030204" pitchFamily="34" charset="0"/>
            </a:endParaRPr>
          </a:p>
          <a:p>
            <a:pPr marL="342900" indent="-342900" algn="l">
              <a:buFont typeface="Arial" panose="020B0604020202020204" pitchFamily="34" charset="0"/>
              <a:buChar char="•"/>
            </a:pPr>
            <a:endParaRPr lang="el-GR" sz="2800" i="0" dirty="0">
              <a:effectLst/>
              <a:ea typeface="Calibri" panose="020F0502020204030204" pitchFamily="34" charset="0"/>
            </a:endParaRPr>
          </a:p>
          <a:p>
            <a:pPr marL="342900" indent="-342900" algn="l">
              <a:buFont typeface="Arial" panose="020B0604020202020204" pitchFamily="34" charset="0"/>
              <a:buChar char="•"/>
            </a:pPr>
            <a:r>
              <a:rPr lang="el-GR" sz="2800" i="0" dirty="0">
                <a:effectLst/>
                <a:ea typeface="Calibri" panose="020F0502020204030204" pitchFamily="34" charset="0"/>
              </a:rPr>
              <a:t> Προτιμά να υπονομεύει την αποδοχή της διαφορετικότητας του/ης ‘άλλου/ης’ </a:t>
            </a:r>
            <a:r>
              <a:rPr lang="el-GR" sz="2800" b="1" i="0" dirty="0">
                <a:effectLst/>
                <a:ea typeface="Calibri" panose="020F0502020204030204" pitchFamily="34" charset="0"/>
              </a:rPr>
              <a:t>με ήπιο τρόπο</a:t>
            </a:r>
            <a:r>
              <a:rPr lang="el-GR" sz="2800" i="0" dirty="0">
                <a:effectLst/>
                <a:ea typeface="Calibri" panose="020F0502020204030204" pitchFamily="34" charset="0"/>
              </a:rPr>
              <a:t>, </a:t>
            </a:r>
            <a:endParaRPr lang="el-GR" sz="2800" i="0" dirty="0">
              <a:effectLst/>
              <a:ea typeface="Calibri" panose="020F0502020204030204" pitchFamily="34" charset="0"/>
            </a:endParaRPr>
          </a:p>
          <a:p>
            <a:pPr marL="1074420" lvl="1" indent="-342900"/>
            <a:r>
              <a:rPr lang="el-GR" sz="3200" i="0" dirty="0">
                <a:effectLst/>
                <a:ea typeface="Calibri" panose="020F0502020204030204" pitchFamily="34" charset="0"/>
              </a:rPr>
              <a:t>αποδίδοντάς του/ης τον ρόλο </a:t>
            </a:r>
            <a:r>
              <a:rPr lang="el-GR" sz="2960" dirty="0">
                <a:effectLst/>
                <a:ea typeface="Calibri" panose="020F0502020204030204" pitchFamily="34" charset="0"/>
              </a:rPr>
              <a:t>του/ης αδύναμου/ης και ευάλωτου/ης που δεν δρα και αποζητά τη βοήθεια του ισχυρού/ής πλειονοτικού/ής, </a:t>
            </a:r>
            <a:endParaRPr lang="el-GR" sz="2960" dirty="0">
              <a:effectLst/>
              <a:ea typeface="Calibri" panose="020F0502020204030204" pitchFamily="34" charset="0"/>
            </a:endParaRPr>
          </a:p>
          <a:p>
            <a:pPr marL="1074420" lvl="1" indent="-342900"/>
            <a:r>
              <a:rPr lang="el-GR" sz="3200" i="0" dirty="0">
                <a:effectLst/>
                <a:ea typeface="Calibri" panose="020F0502020204030204" pitchFamily="34" charset="0"/>
              </a:rPr>
              <a:t>αποδίδοντάς του/ης τον ρόλο </a:t>
            </a:r>
            <a:r>
              <a:rPr lang="el-GR" sz="2960" dirty="0">
                <a:effectLst/>
                <a:ea typeface="Calibri" panose="020F0502020204030204" pitchFamily="34" charset="0"/>
              </a:rPr>
              <a:t>του/ης απομακρυσμένου/ης, ασύμβατου/ης και μη εμπλεκόμενου/ης στην καθημερινή πλειονοτική ζωή, </a:t>
            </a:r>
            <a:endParaRPr lang="el-GR" sz="2960" dirty="0">
              <a:effectLst/>
              <a:ea typeface="Calibri" panose="020F0502020204030204" pitchFamily="34" charset="0"/>
            </a:endParaRPr>
          </a:p>
          <a:p>
            <a:pPr marL="1074420" lvl="1" indent="-342900"/>
            <a:r>
              <a:rPr lang="el-GR" sz="2960" dirty="0">
                <a:effectLst/>
                <a:ea typeface="Calibri" panose="020F0502020204030204" pitchFamily="34" charset="0"/>
              </a:rPr>
              <a:t>και, τέλος, επιδιώκοντας (έμμεσα</a:t>
            </a:r>
            <a:r>
              <a:rPr lang="en-US" sz="2960" dirty="0">
                <a:ea typeface="Calibri" panose="020F0502020204030204" pitchFamily="34" charset="0"/>
              </a:rPr>
              <a:t> </a:t>
            </a:r>
            <a:r>
              <a:rPr lang="el-GR" sz="2960" dirty="0">
                <a:ea typeface="Calibri" panose="020F0502020204030204" pitchFamily="34" charset="0"/>
              </a:rPr>
              <a:t>ή άμεσα</a:t>
            </a:r>
            <a:r>
              <a:rPr lang="el-GR" sz="2960" dirty="0">
                <a:effectLst/>
                <a:ea typeface="Calibri" panose="020F0502020204030204" pitchFamily="34" charset="0"/>
              </a:rPr>
              <a:t>) την αφομοίωση της διαφορετικότητας.</a:t>
            </a:r>
            <a:endParaRPr lang="el-GR" sz="2960" dirty="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109182" y="1033772"/>
            <a:ext cx="1256541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584200" rtl="0" eaLnBrk="1" fontAlgn="auto" latinLnBrk="0" hangingPunct="0">
              <a:lnSpc>
                <a:spcPct val="100000"/>
              </a:lnSpc>
              <a:spcBef>
                <a:spcPts val="0"/>
              </a:spcBef>
              <a:spcAft>
                <a:spcPts val="0"/>
              </a:spcAft>
              <a:buClrTx/>
              <a:buSzTx/>
              <a:buFontTx/>
              <a:buNone/>
              <a:defRPr/>
            </a:pPr>
            <a:r>
              <a:rPr lang="el-GR" sz="3600" b="1" i="1" dirty="0">
                <a:solidFill>
                  <a:srgbClr val="800000"/>
                </a:solidFill>
              </a:rPr>
              <a:t>Πρώτα συμπεράσματα</a:t>
            </a:r>
            <a:endParaRPr lang="el-GR" sz="3600" b="1" i="1" dirty="0">
              <a:solidFill>
                <a:srgbClr val="941A1D"/>
              </a:solidFill>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0" y="1035780"/>
            <a:ext cx="1300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3200" b="1" i="1" dirty="0">
                <a:solidFill>
                  <a:srgbClr val="941A1D"/>
                </a:solidFill>
                <a:ea typeface="Helvetica Neue"/>
                <a:cs typeface="Helvetica Neue"/>
                <a:sym typeface="Helvetica Neue"/>
              </a:rPr>
              <a:t>Κείμενα ρευστού ρατσισμού ανά κατηγορία πηγών</a:t>
            </a:r>
            <a:endParaRPr kumimoji="0" lang="el-GR" sz="3200" b="1" i="1" u="none" strike="noStrike" cap="none" spc="0" normalizeH="0" baseline="0" dirty="0">
              <a:ln>
                <a:noFill/>
              </a:ln>
              <a:solidFill>
                <a:srgbClr val="941A1D"/>
              </a:solidFill>
              <a:effectLst/>
              <a:uFillTx/>
              <a:ea typeface="Helvetica Neue"/>
              <a:cs typeface="Helvetica Neue"/>
              <a:sym typeface="Helvetica Neue"/>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
        <p:nvSpPr>
          <p:cNvPr id="13" name="Rectangle 8"/>
          <p:cNvSpPr>
            <a:spLocks noChangeArrowheads="1"/>
          </p:cNvSpPr>
          <p:nvPr/>
        </p:nvSpPr>
        <p:spPr bwMode="auto">
          <a:xfrm>
            <a:off x="3194304" y="1645380"/>
            <a:ext cx="179335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l-GR"/>
          </a:p>
        </p:txBody>
      </p:sp>
      <p:graphicFrame>
        <p:nvGraphicFramePr>
          <p:cNvPr id="15" name="Γράφημα 14"/>
          <p:cNvGraphicFramePr/>
          <p:nvPr/>
        </p:nvGraphicFramePr>
        <p:xfrm>
          <a:off x="2066795" y="1989985"/>
          <a:ext cx="9632515" cy="633982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0" y="1035780"/>
            <a:ext cx="1300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3200" b="1" i="1" dirty="0">
                <a:solidFill>
                  <a:srgbClr val="941A1D"/>
                </a:solidFill>
                <a:ea typeface="Helvetica Neue"/>
                <a:cs typeface="Helvetica Neue"/>
                <a:sym typeface="Helvetica Neue"/>
              </a:rPr>
              <a:t>Ευρύτερες κατηγορίες ρατσισμού ανά κατηγορία πηγών</a:t>
            </a:r>
            <a:endParaRPr kumimoji="0" lang="el-GR" sz="3200" b="1" i="1" u="none" strike="noStrike" cap="none" spc="0" normalizeH="0" baseline="0" dirty="0">
              <a:ln>
                <a:noFill/>
              </a:ln>
              <a:solidFill>
                <a:srgbClr val="941A1D"/>
              </a:solidFill>
              <a:effectLst/>
              <a:uFillTx/>
              <a:ea typeface="Helvetica Neue"/>
              <a:cs typeface="Helvetica Neue"/>
              <a:sym typeface="Helvetica Neue"/>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
        <p:nvSpPr>
          <p:cNvPr id="4" name="Rectangle 2"/>
          <p:cNvSpPr>
            <a:spLocks noChangeArrowheads="1"/>
          </p:cNvSpPr>
          <p:nvPr/>
        </p:nvSpPr>
        <p:spPr bwMode="auto">
          <a:xfrm>
            <a:off x="3840496" y="333827"/>
            <a:ext cx="20762672" cy="81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l-GR"/>
          </a:p>
        </p:txBody>
      </p:sp>
      <p:graphicFrame>
        <p:nvGraphicFramePr>
          <p:cNvPr id="11" name="Γράφημα 10"/>
          <p:cNvGraphicFramePr/>
          <p:nvPr/>
        </p:nvGraphicFramePr>
        <p:xfrm>
          <a:off x="1027134" y="1848813"/>
          <a:ext cx="10008296" cy="6643819"/>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400" b="1" dirty="0">
                <a:solidFill>
                  <a:srgbClr val="800000"/>
                </a:solidFill>
                <a:latin typeface="+mn-lt"/>
              </a:rPr>
              <a:t>Το αντιρατσιστικό σώμα κειμένων</a:t>
            </a:r>
            <a:r>
              <a:rPr lang="en-US" sz="4400" b="1" dirty="0">
                <a:solidFill>
                  <a:srgbClr val="800000"/>
                </a:solidFill>
                <a:latin typeface="+mn-lt"/>
              </a:rPr>
              <a:t> </a:t>
            </a:r>
            <a:br>
              <a:rPr lang="el-GR" sz="4400" b="1" dirty="0">
                <a:solidFill>
                  <a:srgbClr val="800000"/>
                </a:solidFill>
                <a:latin typeface="+mn-lt"/>
              </a:rPr>
            </a:br>
            <a:r>
              <a:rPr lang="el-GR" sz="4400" b="1" dirty="0">
                <a:solidFill>
                  <a:srgbClr val="800000"/>
                </a:solidFill>
                <a:latin typeface="+mn-lt"/>
              </a:rPr>
              <a:t>ως ψηφιακή βάση δεδομένων στην πλατφόρμα </a:t>
            </a:r>
            <a:r>
              <a:rPr lang="en-US" sz="4400" b="1" dirty="0">
                <a:solidFill>
                  <a:srgbClr val="800000"/>
                </a:solidFill>
                <a:latin typeface="+mn-lt"/>
              </a:rPr>
              <a:t>wiki</a:t>
            </a:r>
            <a:endParaRPr lang="en-GB" sz="4400"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65970"/>
            <a:ext cx="13004800" cy="874200"/>
          </a:xfrm>
        </p:spPr>
        <p:txBody>
          <a:bodyPr>
            <a:normAutofit/>
          </a:bodyPr>
          <a:lstStyle/>
          <a:p>
            <a:r>
              <a:rPr lang="el-GR" sz="3600" b="1" i="1" dirty="0">
                <a:solidFill>
                  <a:srgbClr val="800000"/>
                </a:solidFill>
                <a:latin typeface="+mn-lt"/>
                <a:cs typeface="Arial" panose="020B0604020202020204" pitchFamily="34" charset="0"/>
              </a:rPr>
              <a:t>Εισαγωγική παρατήρηση</a:t>
            </a:r>
            <a:endParaRPr lang="el-GR" sz="3600" b="1" i="1" dirty="0">
              <a:solidFill>
                <a:srgbClr val="800000"/>
              </a:solidFill>
              <a:latin typeface="+mn-lt"/>
              <a:cs typeface="Arial" panose="020B0604020202020204" pitchFamily="34" charset="0"/>
            </a:endParaRPr>
          </a:p>
        </p:txBody>
      </p:sp>
      <p:sp>
        <p:nvSpPr>
          <p:cNvPr id="4" name="TextBox 3"/>
          <p:cNvSpPr txBox="1"/>
          <p:nvPr/>
        </p:nvSpPr>
        <p:spPr>
          <a:xfrm>
            <a:off x="109183" y="2575693"/>
            <a:ext cx="12895618" cy="1187184"/>
          </a:xfrm>
          <a:prstGeom prst="rect">
            <a:avLst/>
          </a:prstGeom>
          <a:noFill/>
        </p:spPr>
        <p:txBody>
          <a:bodyPr wrap="square">
            <a:spAutoFit/>
          </a:bodyPr>
          <a:lstStyle/>
          <a:p>
            <a:pPr algn="just">
              <a:lnSpc>
                <a:spcPct val="107000"/>
              </a:lnSpc>
              <a:spcAft>
                <a:spcPts val="855"/>
              </a:spcAft>
            </a:pPr>
            <a:r>
              <a:rPr lang="el-GR" sz="3400" dirty="0">
                <a:ea typeface="Calibri" panose="020F0502020204030204" pitchFamily="34" charset="0"/>
                <a:cs typeface="Times New Roman" panose="02020603050405020304" pitchFamily="18" charset="0"/>
              </a:rPr>
              <a:t>2015 και εξής: μετακίνηση προσφυγικών και μεταναστευτικών πληθυσμών προς την Ευρώπη</a:t>
            </a:r>
            <a:endParaRPr lang="el-GR" sz="3400" dirty="0">
              <a:ea typeface="Calibri" panose="020F0502020204030204" pitchFamily="34" charset="0"/>
              <a:cs typeface="Times New Roman" panose="02020603050405020304" pitchFamily="18" charset="0"/>
            </a:endParaRPr>
          </a:p>
        </p:txBody>
      </p:sp>
      <p:graphicFrame>
        <p:nvGraphicFramePr>
          <p:cNvPr id="7" name="Διάγραμμα 6"/>
          <p:cNvGraphicFramePr/>
          <p:nvPr/>
        </p:nvGraphicFramePr>
        <p:xfrm>
          <a:off x="2037560" y="3850546"/>
          <a:ext cx="7629100" cy="29767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9" name="Διάγραμμα 8"/>
          <p:cNvGraphicFramePr/>
          <p:nvPr/>
        </p:nvGraphicFramePr>
        <p:xfrm>
          <a:off x="3065185" y="3805651"/>
          <a:ext cx="6623060" cy="28155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Βέλος: Κάτω 9"/>
          <p:cNvSpPr/>
          <p:nvPr/>
        </p:nvSpPr>
        <p:spPr>
          <a:xfrm>
            <a:off x="6376715" y="6692095"/>
            <a:ext cx="251370" cy="52361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sz="1920"/>
          </a:p>
        </p:txBody>
      </p:sp>
      <p:sp>
        <p:nvSpPr>
          <p:cNvPr id="11" name="Ορθογώνιο 10"/>
          <p:cNvSpPr/>
          <p:nvPr/>
        </p:nvSpPr>
        <p:spPr>
          <a:xfrm>
            <a:off x="0" y="7258484"/>
            <a:ext cx="12895618" cy="11871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2800" dirty="0">
                <a:cs typeface="Arial" panose="020B0604020202020204" pitchFamily="34" charset="0"/>
              </a:rPr>
              <a:t>Φαινομενικά αντιρατσιστικός λόγος: έχει ως στόχο να καταγγείλει ρατσιστικές πρακτικές, αλλά καταλήγει να απηχεί ανισότητες, να τις συγκαλύπτει και να τις αναπαράγει</a:t>
            </a:r>
            <a:endParaRPr lang="el-GR" sz="2800" dirty="0">
              <a:cs typeface="Arial" panose="020B0604020202020204" pitchFamily="34" charset="0"/>
            </a:endParaRPr>
          </a:p>
        </p:txBody>
      </p:sp>
      <p:sp>
        <p:nvSpPr>
          <p:cNvPr id="13"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Image" descr="Image"/>
          <p:cNvPicPr>
            <a:picLocks noChangeAspect="1"/>
          </p:cNvPicPr>
          <p:nvPr/>
        </p:nvPicPr>
        <p:blipFill>
          <a:blip r:embed="rId11"/>
          <a:stretch>
            <a:fillRect/>
          </a:stretch>
        </p:blipFill>
        <p:spPr>
          <a:xfrm>
            <a:off x="512294" y="8720102"/>
            <a:ext cx="2048026" cy="494271"/>
          </a:xfrm>
          <a:prstGeom prst="rect">
            <a:avLst/>
          </a:prstGeom>
          <a:ln w="12700">
            <a:miter lim="400000"/>
            <a:headEnd/>
            <a:tailEnd/>
          </a:ln>
        </p:spPr>
      </p:pic>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9" grpId="0">
        <p:bldAsOne/>
      </p:bldGraphic>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160" y="1187115"/>
            <a:ext cx="12867279" cy="6958902"/>
          </a:xfrm>
          <a:prstGeom prst="rect">
            <a:avLst/>
          </a:prstGeom>
        </p:spPr>
      </p:pic>
      <p:sp>
        <p:nvSpPr>
          <p:cNvPr id="7" name="Οβάλ 6"/>
          <p:cNvSpPr/>
          <p:nvPr/>
        </p:nvSpPr>
        <p:spPr>
          <a:xfrm>
            <a:off x="938553" y="1256518"/>
            <a:ext cx="2304856" cy="46097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sz="1920"/>
          </a:p>
        </p:txBody>
      </p:sp>
      <p:sp>
        <p:nvSpPr>
          <p:cNvPr id="5" name="Right Triangle 4"/>
          <p:cNvSpPr/>
          <p:nvPr/>
        </p:nvSpPr>
        <p:spPr>
          <a:xfrm flipH="1">
            <a:off x="-361" y="868680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pic>
        <p:nvPicPr>
          <p:cNvPr id="8"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 Placeholder 8"/>
          <p:cNvSpPr>
            <a:spLocks noGrp="1"/>
          </p:cNvSpPr>
          <p:nvPr>
            <p:ph type="body" sz="quarter" idx="13"/>
          </p:nvPr>
        </p:nvSpPr>
        <p:spPr>
          <a:xfrm>
            <a:off x="1669312" y="1682024"/>
            <a:ext cx="11120271" cy="841256"/>
          </a:xfrm>
        </p:spPr>
        <p:txBody>
          <a:bodyPr/>
          <a:lstStyle/>
          <a:p>
            <a:r>
              <a:rPr lang="en-US" dirty="0">
                <a:solidFill>
                  <a:srgbClr val="800000"/>
                </a:solidFill>
              </a:rPr>
              <a:t>https://traceprojectwiki.miraheze.org/wiki/%CE%91%CF%81%CF%87%CE%B9%CE%BA%CE%AE_%CF%83%CE%B5%CE%BB%CE%AF%CE%B4%CE%B1</a:t>
            </a:r>
            <a:endParaRPr lang="en-US" dirty="0">
              <a:solidFill>
                <a:srgbClr val="800000"/>
              </a:solidFill>
            </a:endParaRPr>
          </a:p>
        </p:txBody>
      </p:sp>
      <p:sp>
        <p:nvSpPr>
          <p:cNvPr id="2" name="Text Placeholder 1"/>
          <p:cNvSpPr>
            <a:spLocks noGrp="1"/>
          </p:cNvSpPr>
          <p:nvPr>
            <p:ph type="body" sz="quarter" idx="14"/>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031340" y="941004"/>
            <a:ext cx="3697430"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Το </a:t>
            </a:r>
            <a:r>
              <a:rPr lang="en-US" sz="3600" b="1" i="0" dirty="0">
                <a:solidFill>
                  <a:schemeClr val="tx1"/>
                </a:solidFill>
                <a:latin typeface="Calibri" panose="020F0502020204030204" pitchFamily="34" charset="0"/>
                <a:cs typeface="Calibri" panose="020F0502020204030204" pitchFamily="34" charset="0"/>
              </a:rPr>
              <a:t>link </a:t>
            </a:r>
            <a:r>
              <a:rPr lang="el-GR" sz="3600" b="1" i="0" dirty="0">
                <a:solidFill>
                  <a:schemeClr val="tx1"/>
                </a:solidFill>
                <a:latin typeface="Calibri" panose="020F0502020204030204" pitchFamily="34" charset="0"/>
                <a:cs typeface="Calibri" panose="020F0502020204030204" pitchFamily="34" charset="0"/>
              </a:rPr>
              <a:t>του </a:t>
            </a:r>
            <a:r>
              <a:rPr lang="en-US" sz="3600" b="1" i="0" dirty="0">
                <a:solidFill>
                  <a:schemeClr val="tx1"/>
                </a:solidFill>
                <a:latin typeface="Calibri" panose="020F0502020204030204" pitchFamily="34" charset="0"/>
                <a:cs typeface="Calibri" panose="020F0502020204030204" pitchFamily="34" charset="0"/>
              </a:rPr>
              <a:t>wiki</a:t>
            </a:r>
            <a:endParaRPr lang="en-GB" sz="3600" b="1" i="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06" y="2621757"/>
            <a:ext cx="12442577" cy="6998949"/>
          </a:xfrm>
          <a:prstGeom prst="rect">
            <a:avLst/>
          </a:prstGeom>
        </p:spPr>
      </p:pic>
      <p:sp>
        <p:nvSpPr>
          <p:cNvPr id="18" name="Arrow: Curved Up 17"/>
          <p:cNvSpPr/>
          <p:nvPr/>
        </p:nvSpPr>
        <p:spPr>
          <a:xfrm rot="20052071">
            <a:off x="3397074" y="2779932"/>
            <a:ext cx="2231709" cy="776177"/>
          </a:xfrm>
          <a:prstGeom prst="curvedUp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p:cNvSpPr/>
          <p:nvPr/>
        </p:nvSpPr>
        <p:spPr>
          <a:xfrm>
            <a:off x="1031340" y="2693705"/>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536307" y="1066597"/>
            <a:ext cx="5449284" cy="120904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Δείτε όλα τα</a:t>
            </a:r>
            <a:r>
              <a:rPr lang="en-US" altLang="el-GR" sz="3600" b="1" i="0" dirty="0">
                <a:solidFill>
                  <a:schemeClr val="tx1"/>
                </a:solidFill>
                <a:latin typeface="Calibri" panose="020F0502020204030204" pitchFamily="34" charset="0"/>
                <a:cs typeface="Calibri" panose="020F0502020204030204" pitchFamily="34" charset="0"/>
              </a:rPr>
              <a:t> </a:t>
            </a:r>
            <a:r>
              <a:rPr lang="el-GR" altLang="el-GR" sz="3600" b="1" i="0" dirty="0">
                <a:solidFill>
                  <a:schemeClr val="tx1"/>
                </a:solidFill>
                <a:latin typeface="Calibri" panose="020F0502020204030204" pitchFamily="34" charset="0"/>
                <a:cs typeface="Calibri" panose="020F0502020204030204" pitchFamily="34" charset="0"/>
              </a:rPr>
              <a:t>κείμενα</a:t>
            </a:r>
            <a:r>
              <a:rPr lang="el-GR" sz="3600" b="1" i="0" dirty="0">
                <a:solidFill>
                  <a:schemeClr val="tx1"/>
                </a:solidFill>
              </a:rPr>
              <a:t> κείμενα</a:t>
            </a:r>
            <a:endParaRPr lang="en-GB" sz="3600" b="1" i="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16" y="1748586"/>
            <a:ext cx="12212053" cy="6624673"/>
          </a:xfrm>
          <a:prstGeom prst="rect">
            <a:avLst/>
          </a:prstGeom>
        </p:spPr>
      </p:pic>
      <p:sp>
        <p:nvSpPr>
          <p:cNvPr id="4" name="Oval 3"/>
          <p:cNvSpPr/>
          <p:nvPr/>
        </p:nvSpPr>
        <p:spPr>
          <a:xfrm>
            <a:off x="462013" y="2730448"/>
            <a:ext cx="1074294" cy="184493"/>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Arrow: Curved Down 14"/>
          <p:cNvSpPr/>
          <p:nvPr/>
        </p:nvSpPr>
        <p:spPr>
          <a:xfrm rot="20135116">
            <a:off x="249582" y="591252"/>
            <a:ext cx="3953351" cy="1384043"/>
          </a:xfrm>
          <a:prstGeom prst="curvedDown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p:cNvSpPr/>
          <p:nvPr/>
        </p:nvSpPr>
        <p:spPr>
          <a:xfrm>
            <a:off x="1413725" y="4331883"/>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Θέση αριθμού διαφάνειας 5"/>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842"/>
            <a:ext cx="13004800" cy="6343064"/>
          </a:xfrm>
          <a:prstGeom prst="rect">
            <a:avLst/>
          </a:prstGeom>
        </p:spPr>
      </p:pic>
      <p:sp>
        <p:nvSpPr>
          <p:cNvPr id="11" name="Text Placeholder 2"/>
          <p:cNvSpPr txBox="1"/>
          <p:nvPr/>
        </p:nvSpPr>
        <p:spPr>
          <a:xfrm>
            <a:off x="161474" y="1249755"/>
            <a:ext cx="5502167"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Το κείμενο</a:t>
            </a:r>
            <a:endParaRPr lang="en-GB" sz="3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0" y="1105726"/>
            <a:ext cx="13004800" cy="105537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a:t>
            </a:r>
            <a:endParaRPr lang="el-GR" sz="3600" b="1" i="0" dirty="0">
              <a:solidFill>
                <a:schemeClr val="tx1"/>
              </a:solidFill>
              <a:latin typeface="Calibri" panose="020F0502020204030204" pitchFamily="34" charset="0"/>
              <a:cs typeface="Calibri" panose="020F0502020204030204" pitchFamily="34" charset="0"/>
            </a:endParaRPr>
          </a:p>
          <a:p>
            <a:pPr algn="l" hangingPunct="1"/>
            <a:r>
              <a:rPr lang="el-GR" sz="2600" b="1" i="0" dirty="0">
                <a:solidFill>
                  <a:schemeClr val="tx1"/>
                </a:solidFill>
                <a:latin typeface="Calibri" panose="020F0502020204030204" pitchFamily="34" charset="0"/>
                <a:cs typeface="Calibri" panose="020F0502020204030204" pitchFamily="34" charset="0"/>
              </a:rPr>
              <a:t>Καταχώρηση κατηγοριών ρατσισμού &amp; περιγραφικά μεταδεδομένα κειμένων</a:t>
            </a:r>
            <a:endParaRPr lang="en-GB" sz="2600" b="1" i="0" dirty="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014" y="3365290"/>
            <a:ext cx="11100258" cy="4077189"/>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841248" y="1237628"/>
            <a:ext cx="10621791" cy="664324"/>
          </a:xfrm>
        </p:spPr>
        <p:txBody>
          <a:bodyPr/>
          <a:lstStyle/>
          <a:p>
            <a:pPr algn="l"/>
            <a:r>
              <a:rPr lang="el-GR" sz="4000" b="1" dirty="0">
                <a:solidFill>
                  <a:srgbClr val="800000"/>
                </a:solidFill>
              </a:rPr>
              <a:t>Συζήτηση</a:t>
            </a:r>
            <a:endParaRPr lang="en-GB" sz="4000" b="1" dirty="0">
              <a:solidFill>
                <a:srgbClr val="800000"/>
              </a:solidFill>
            </a:endParaRPr>
          </a:p>
        </p:txBody>
      </p:sp>
      <p:sp>
        <p:nvSpPr>
          <p:cNvPr id="2" name="Text Placeholder 1"/>
          <p:cNvSpPr>
            <a:spLocks noGrp="1"/>
          </p:cNvSpPr>
          <p:nvPr>
            <p:ph type="body" sz="quarter" idx="14"/>
          </p:nvPr>
        </p:nvSpPr>
        <p:spPr>
          <a:xfrm>
            <a:off x="240080" y="2353056"/>
            <a:ext cx="12524640" cy="6937284"/>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just">
              <a:buFont typeface="Arial" panose="020B0604020202020204" pitchFamily="34" charset="0"/>
              <a:buChar char="•"/>
            </a:pPr>
            <a:r>
              <a:rPr lang="el-GR" sz="3200" dirty="0"/>
              <a:t>Δεδομένης της συντριπτικής παρουσίας των ρατσιστικών κατηγοριών </a:t>
            </a:r>
            <a:r>
              <a:rPr lang="el-GR" sz="3200" i="1" dirty="0"/>
              <a:t>της διάκρισης, της αφομοίωσης </a:t>
            </a:r>
            <a:r>
              <a:rPr lang="el-GR" sz="3200" dirty="0"/>
              <a:t>αλλά και </a:t>
            </a:r>
            <a:r>
              <a:rPr lang="el-GR" sz="3200" i="1" dirty="0"/>
              <a:t>των συνδυασμών</a:t>
            </a:r>
            <a:r>
              <a:rPr lang="el-GR" sz="3200" dirty="0"/>
              <a:t> τους στο corpus μας, θεωρούμε: </a:t>
            </a:r>
            <a:endParaRPr lang="el-GR" sz="3200" dirty="0"/>
          </a:p>
          <a:p>
            <a:pPr marL="1346200" lvl="1" indent="-457200" algn="just">
              <a:spcBef>
                <a:spcPts val="600"/>
              </a:spcBef>
              <a:buFont typeface="Arial" panose="020B0604020202020204" pitchFamily="34" charset="0"/>
              <a:buChar char="•"/>
            </a:pPr>
            <a:r>
              <a:rPr lang="el-GR" sz="3200" dirty="0">
                <a:solidFill>
                  <a:schemeClr val="tx1"/>
                </a:solidFill>
              </a:rPr>
              <a:t>απαραίτητη την </a:t>
            </a:r>
            <a:r>
              <a:rPr lang="el-GR" sz="3200" b="1" dirty="0">
                <a:solidFill>
                  <a:srgbClr val="800000"/>
                </a:solidFill>
              </a:rPr>
              <a:t>ευαισθητοποίηση</a:t>
            </a:r>
            <a:r>
              <a:rPr lang="el-GR" sz="3200" b="1" dirty="0">
                <a:solidFill>
                  <a:schemeClr val="tx1"/>
                </a:solidFill>
              </a:rPr>
              <a:t> </a:t>
            </a:r>
            <a:r>
              <a:rPr lang="el-GR" sz="3200" dirty="0">
                <a:solidFill>
                  <a:schemeClr val="tx1"/>
                </a:solidFill>
              </a:rPr>
              <a:t>τόσο των παραγωγών όσο και των αποδεκτών αντιρατσιστικών κειμένων σε ζητήματα ρευστού ρατσισμού</a:t>
            </a:r>
            <a:endParaRPr lang="el-GR" sz="3200" i="1" dirty="0">
              <a:solidFill>
                <a:schemeClr val="tx1"/>
              </a:solidFill>
            </a:endParaRPr>
          </a:p>
          <a:p>
            <a:pPr marL="1346200" lvl="1" indent="-457200" algn="just">
              <a:spcBef>
                <a:spcPts val="600"/>
              </a:spcBef>
              <a:buFont typeface="Arial" panose="020B0604020202020204" pitchFamily="34" charset="0"/>
              <a:buChar char="•"/>
            </a:pPr>
            <a:r>
              <a:rPr lang="el-GR" sz="3200" dirty="0">
                <a:solidFill>
                  <a:schemeClr val="tx1"/>
                </a:solidFill>
              </a:rPr>
              <a:t>αναγκαίο έναν </a:t>
            </a:r>
            <a:r>
              <a:rPr lang="el-GR" sz="3200" b="1" dirty="0">
                <a:solidFill>
                  <a:srgbClr val="800000"/>
                </a:solidFill>
              </a:rPr>
              <a:t>κριτικό επαναπροσδιορισμό</a:t>
            </a:r>
            <a:r>
              <a:rPr lang="el-GR" sz="3200" dirty="0">
                <a:solidFill>
                  <a:srgbClr val="800000"/>
                </a:solidFill>
              </a:rPr>
              <a:t> </a:t>
            </a:r>
            <a:r>
              <a:rPr lang="el-GR" sz="3200" dirty="0">
                <a:solidFill>
                  <a:schemeClr val="tx1"/>
                </a:solidFill>
              </a:rPr>
              <a:t>της έννοιας της </a:t>
            </a:r>
            <a:r>
              <a:rPr lang="el-GR" sz="3200" b="1" dirty="0">
                <a:solidFill>
                  <a:schemeClr val="tx1"/>
                </a:solidFill>
              </a:rPr>
              <a:t>‘αντιρατσιστικότητας’ </a:t>
            </a:r>
            <a:endParaRPr lang="el-GR" sz="3200" b="1" dirty="0">
              <a:solidFill>
                <a:schemeClr val="tx1"/>
              </a:solidFill>
            </a:endParaRPr>
          </a:p>
          <a:p>
            <a:pPr marL="889000" lvl="1" indent="0" algn="just">
              <a:spcBef>
                <a:spcPts val="600"/>
              </a:spcBef>
              <a:buNone/>
            </a:pPr>
            <a:endParaRPr lang="el-GR" sz="3200" dirty="0">
              <a:solidFill>
                <a:schemeClr val="tx1"/>
              </a:solidFill>
            </a:endParaRPr>
          </a:p>
          <a:p>
            <a:pPr marL="889000" lvl="1" indent="0" algn="just">
              <a:spcBef>
                <a:spcPts val="600"/>
              </a:spcBef>
              <a:buNone/>
            </a:pPr>
            <a:r>
              <a:rPr lang="el-GR" sz="3200" dirty="0">
                <a:sym typeface="Wingdings" panose="05000000000000000000" pitchFamily="2" charset="2"/>
              </a:rPr>
              <a:t>	 </a:t>
            </a:r>
            <a:r>
              <a:rPr lang="el-GR" sz="3200" b="1" dirty="0">
                <a:sym typeface="Wingdings" panose="05000000000000000000" pitchFamily="2" charset="2"/>
              </a:rPr>
              <a:t>κατάλληλα εκπαιδευτικά προγράμματα </a:t>
            </a:r>
            <a:r>
              <a:rPr lang="el-GR" sz="3200" b="1" i="1" dirty="0">
                <a:sym typeface="Wingdings" panose="05000000000000000000" pitchFamily="2" charset="2"/>
              </a:rPr>
              <a:t>κριτικού </a:t>
            </a:r>
            <a:r>
              <a:rPr lang="el-GR" sz="3200" b="1" i="1" dirty="0" err="1">
                <a:sym typeface="Wingdings" panose="05000000000000000000" pitchFamily="2" charset="2"/>
              </a:rPr>
              <a:t>γραμματισμού</a:t>
            </a:r>
            <a:endParaRPr lang="el-GR" sz="3200" b="1" i="1" dirty="0">
              <a:sym typeface="Wingdings" panose="05000000000000000000" pitchFamily="2" charset="2"/>
            </a:endParaRPr>
          </a:p>
          <a:p>
            <a:pPr algn="just"/>
            <a:endParaRPr lang="el-GR" sz="3200" b="1" dirty="0">
              <a:sym typeface="Wingdings" panose="05000000000000000000" pitchFamily="2" charset="2"/>
            </a:endParaRPr>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 y="1272030"/>
            <a:ext cx="12598399" cy="1066801"/>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280416" y="2544060"/>
            <a:ext cx="12598399" cy="6200415"/>
          </a:xfrm>
          <a:prstGeom prst="rect">
            <a:avLst/>
          </a:prstGeom>
          <a:noFill/>
        </p:spPr>
        <p:txBody>
          <a:bodyPr wrap="square">
            <a:spAutoFit/>
          </a:bodyPr>
          <a:lstStyle/>
          <a:p>
            <a:pPr algn="just"/>
            <a:r>
              <a:rPr lang="el-GR" sz="2560" b="1" dirty="0">
                <a:cs typeface="Arial" panose="020B0604020202020204" pitchFamily="34" charset="0"/>
              </a:rPr>
              <a:t>Η γενική στοχοθεσία του κριτικού γραμματισμού μπορεί να συνοψιστεί ως εξής</a:t>
            </a:r>
            <a:r>
              <a:rPr lang="el-GR" sz="2560" b="1" dirty="0">
                <a:solidFill>
                  <a:srgbClr val="800000"/>
                </a:solidFill>
                <a:cs typeface="Arial" panose="020B0604020202020204" pitchFamily="34" charset="0"/>
              </a:rPr>
              <a:t>:</a:t>
            </a:r>
            <a:endParaRPr lang="el-GR" sz="2560" b="1" dirty="0">
              <a:solidFill>
                <a:srgbClr val="800000"/>
              </a:solidFill>
              <a:cs typeface="Arial" panose="020B0604020202020204" pitchFamily="34" charset="0"/>
            </a:endParaRPr>
          </a:p>
          <a:p>
            <a:pPr algn="just"/>
            <a:endParaRPr lang="el-GR" sz="2560" b="1" dirty="0">
              <a:solidFill>
                <a:schemeClr val="accent2">
                  <a:lumMod val="75000"/>
                </a:schemeClr>
              </a:solidFill>
              <a:cs typeface="Arial" panose="020B0604020202020204" pitchFamily="34" charset="0"/>
            </a:endParaRPr>
          </a:p>
          <a:p>
            <a:pPr marL="457200" indent="-457200" algn="just">
              <a:lnSpc>
                <a:spcPct val="107000"/>
              </a:lnSpc>
              <a:spcAft>
                <a:spcPts val="800"/>
              </a:spcAft>
              <a:buFont typeface="Arial" panose="020B0604020202020204" pitchFamily="34" charset="0"/>
              <a:buChar char="•"/>
            </a:pPr>
            <a:r>
              <a:rPr lang="el-GR" sz="2800" dirty="0">
                <a:ea typeface="Calibri" panose="020F0502020204030204" pitchFamily="34" charset="0"/>
                <a:cs typeface="Arial" panose="020B0604020202020204" pitchFamily="34" charset="0"/>
                <a:sym typeface="Wingdings" panose="05000000000000000000" pitchFamily="2" charset="2"/>
              </a:rPr>
              <a:t>Έμφαση </a:t>
            </a:r>
            <a:r>
              <a:rPr lang="el-GR" sz="2800" b="1" dirty="0">
                <a:ea typeface="Calibri" panose="020F0502020204030204" pitchFamily="34" charset="0"/>
                <a:cs typeface="Arial" panose="020B0604020202020204" pitchFamily="34" charset="0"/>
                <a:sym typeface="Wingdings" panose="05000000000000000000" pitchFamily="2" charset="2"/>
              </a:rPr>
              <a:t>όχι μόνο στην αποτελεσματική συγκρότηση </a:t>
            </a:r>
            <a:r>
              <a:rPr lang="el-GR" sz="2800" dirty="0">
                <a:ea typeface="Calibri" panose="020F0502020204030204" pitchFamily="34" charset="0"/>
                <a:cs typeface="Arial" panose="020B0604020202020204" pitchFamily="34" charset="0"/>
                <a:sym typeface="Wingdings" panose="05000000000000000000" pitchFamily="2" charset="2"/>
              </a:rPr>
              <a:t>και </a:t>
            </a:r>
            <a:r>
              <a:rPr lang="el-GR" sz="2800" b="1" dirty="0">
                <a:ea typeface="Calibri" panose="020F0502020204030204" pitchFamily="34" charset="0"/>
                <a:cs typeface="Arial" panose="020B0604020202020204" pitchFamily="34" charset="0"/>
                <a:sym typeface="Wingdings" panose="05000000000000000000" pitchFamily="2" charset="2"/>
              </a:rPr>
              <a:t>λειτουργία του κειμένου</a:t>
            </a:r>
            <a:r>
              <a:rPr lang="el-GR" sz="2800" dirty="0">
                <a:ea typeface="Calibri" panose="020F0502020204030204" pitchFamily="34" charset="0"/>
                <a:cs typeface="Arial" panose="020B0604020202020204" pitchFamily="34" charset="0"/>
                <a:sym typeface="Wingdings" panose="05000000000000000000" pitchFamily="2" charset="2"/>
              </a:rPr>
              <a:t>, </a:t>
            </a:r>
            <a:r>
              <a:rPr lang="el-GR" sz="2800" i="1" dirty="0">
                <a:ea typeface="Calibri" panose="020F0502020204030204" pitchFamily="34" charset="0"/>
                <a:cs typeface="Arial" panose="020B0604020202020204" pitchFamily="34" charset="0"/>
                <a:sym typeface="Wingdings" panose="05000000000000000000" pitchFamily="2" charset="2"/>
              </a:rPr>
              <a:t>αλλά</a:t>
            </a:r>
            <a:r>
              <a:rPr lang="el-GR" sz="2800" dirty="0">
                <a:ea typeface="Calibri" panose="020F0502020204030204" pitchFamily="34" charset="0"/>
                <a:cs typeface="Arial" panose="020B0604020202020204" pitchFamily="34" charset="0"/>
                <a:sym typeface="Wingdings" panose="05000000000000000000" pitchFamily="2" charset="2"/>
              </a:rPr>
              <a:t> στην </a:t>
            </a:r>
            <a:r>
              <a:rPr lang="el-GR" sz="2800" b="1" dirty="0">
                <a:ea typeface="Calibri" panose="020F0502020204030204" pitchFamily="34" charset="0"/>
                <a:cs typeface="Arial" panose="020B0604020202020204" pitchFamily="34" charset="0"/>
                <a:sym typeface="Wingdings" panose="05000000000000000000" pitchFamily="2" charset="2"/>
              </a:rPr>
              <a:t>κριτική στάση </a:t>
            </a:r>
            <a:r>
              <a:rPr lang="el-GR" sz="2800" dirty="0">
                <a:ea typeface="Calibri" panose="020F0502020204030204" pitchFamily="34" charset="0"/>
                <a:cs typeface="Arial" panose="020B0604020202020204" pitchFamily="34" charset="0"/>
                <a:sym typeface="Wingdings" panose="05000000000000000000" pitchFamily="2" charset="2"/>
              </a:rPr>
              <a:t>προς αυτό.</a:t>
            </a:r>
            <a:endParaRPr lang="el-GR" sz="2800" dirty="0">
              <a:ea typeface="Calibri" panose="020F0502020204030204" pitchFamily="34" charset="0"/>
              <a:cs typeface="Arial" panose="020B060402020202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r>
              <a:rPr lang="el-GR" sz="2800" dirty="0">
                <a:cs typeface="Arial" panose="020B0604020202020204" pitchFamily="34" charset="0"/>
              </a:rPr>
              <a:t>«Τα κείμενα δεν αποτελούν </a:t>
            </a:r>
            <a:r>
              <a:rPr lang="el-GR" sz="2800" b="1" dirty="0">
                <a:cs typeface="Arial" panose="020B0604020202020204" pitchFamily="34" charset="0"/>
              </a:rPr>
              <a:t>ουδέτερες ιδεολογικές κατασκευές </a:t>
            </a:r>
            <a:r>
              <a:rPr lang="el-GR" sz="2800" dirty="0">
                <a:cs typeface="Arial" panose="020B0604020202020204" pitchFamily="34" charset="0"/>
              </a:rPr>
              <a:t>αλλά εγκαθιδρύουν […] σχέσεις, προσπαθώντας ρητά ή άρρητα να προωθήσουν </a:t>
            </a:r>
            <a:r>
              <a:rPr lang="el-GR" sz="2800" b="1" dirty="0">
                <a:cs typeface="Arial" panose="020B0604020202020204" pitchFamily="34" charset="0"/>
              </a:rPr>
              <a:t>μια συγκεκριμένη οπτική γωνία </a:t>
            </a:r>
            <a:r>
              <a:rPr lang="el-GR" sz="2800" dirty="0">
                <a:cs typeface="Arial" panose="020B0604020202020204" pitchFamily="34" charset="0"/>
              </a:rPr>
              <a:t>και </a:t>
            </a:r>
            <a:r>
              <a:rPr lang="el-GR" sz="2800" b="1" dirty="0">
                <a:cs typeface="Arial" panose="020B0604020202020204" pitchFamily="34" charset="0"/>
              </a:rPr>
              <a:t>συγκεκριμένες σχέσεις εξουσίας</a:t>
            </a:r>
            <a:r>
              <a:rPr lang="el-GR" sz="2800" dirty="0">
                <a:cs typeface="Arial" panose="020B0604020202020204" pitchFamily="34" charset="0"/>
              </a:rPr>
              <a:t>» (</a:t>
            </a:r>
            <a:r>
              <a:rPr lang="el-GR" sz="2800" dirty="0" err="1">
                <a:cs typeface="Arial" panose="020B0604020202020204" pitchFamily="34" charset="0"/>
              </a:rPr>
              <a:t>Τεντολούρης</a:t>
            </a:r>
            <a:r>
              <a:rPr lang="el-GR" sz="2800" dirty="0">
                <a:cs typeface="Arial" panose="020B0604020202020204" pitchFamily="34" charset="0"/>
              </a:rPr>
              <a:t> &amp; </a:t>
            </a:r>
            <a:r>
              <a:rPr lang="el-GR" sz="2800" dirty="0" err="1">
                <a:cs typeface="Arial" panose="020B0604020202020204" pitchFamily="34" charset="0"/>
              </a:rPr>
              <a:t>Χατζησαββίδης</a:t>
            </a:r>
            <a:r>
              <a:rPr lang="el-GR" sz="2800" dirty="0">
                <a:cs typeface="Arial" panose="020B0604020202020204" pitchFamily="34" charset="0"/>
              </a:rPr>
              <a:t> 2014: 411).</a:t>
            </a:r>
            <a:endParaRPr lang="el-GR" sz="2800" dirty="0">
              <a:cs typeface="Arial" panose="020B0604020202020204" pitchFamily="34" charset="0"/>
            </a:endParaRPr>
          </a:p>
          <a:p>
            <a:pPr marL="457200" indent="-457200" algn="just">
              <a:lnSpc>
                <a:spcPct val="107000"/>
              </a:lnSpc>
              <a:spcAft>
                <a:spcPts val="800"/>
              </a:spcAft>
              <a:buFont typeface="Arial" panose="020B0604020202020204" pitchFamily="34" charset="0"/>
              <a:buChar char="•"/>
            </a:pPr>
            <a:r>
              <a:rPr lang="el-GR" sz="2800" dirty="0">
                <a:effectLst/>
                <a:ea typeface="Calibri" panose="020F0502020204030204" pitchFamily="34" charset="0"/>
                <a:cs typeface="Arial" panose="020B0604020202020204" pitchFamily="34" charset="0"/>
              </a:rPr>
              <a:t>Έμφαση στα κείμενα που μεταφέρουν </a:t>
            </a:r>
            <a:r>
              <a:rPr lang="el-GR" sz="2800" b="1" dirty="0">
                <a:effectLst/>
                <a:ea typeface="Calibri" panose="020F0502020204030204" pitchFamily="34" charset="0"/>
                <a:cs typeface="Arial" panose="020B0604020202020204" pitchFamily="34" charset="0"/>
              </a:rPr>
              <a:t>την μη κυρίαρχη, μεταναστευτική – προσφυγική ‘φωνή’, την ‘φωνή’ που αντιστέκεται </a:t>
            </a:r>
            <a:r>
              <a:rPr lang="el-GR" sz="2800" b="1" dirty="0" err="1">
                <a:effectLst/>
                <a:ea typeface="Calibri" panose="020F0502020204030204" pitchFamily="34" charset="0"/>
                <a:cs typeface="Arial" panose="020B0604020202020204" pitchFamily="34" charset="0"/>
              </a:rPr>
              <a:t>στ</a:t>
            </a:r>
            <a:r>
              <a:rPr lang="en-US" sz="2800" b="1" dirty="0">
                <a:effectLst/>
                <a:ea typeface="Calibri" panose="020F0502020204030204" pitchFamily="34" charset="0"/>
                <a:cs typeface="Arial" panose="020B0604020202020204" pitchFamily="34" charset="0"/>
              </a:rPr>
              <a:t>o</a:t>
            </a:r>
            <a:r>
              <a:rPr lang="el-GR" sz="2800" b="1" dirty="0" err="1">
                <a:effectLst/>
                <a:ea typeface="Calibri" panose="020F0502020204030204" pitchFamily="34" charset="0"/>
                <a:cs typeface="Arial" panose="020B0604020202020204" pitchFamily="34" charset="0"/>
              </a:rPr>
              <a:t>υς</a:t>
            </a:r>
            <a:r>
              <a:rPr lang="el-GR" sz="2800" b="1" dirty="0">
                <a:effectLst/>
                <a:ea typeface="Calibri" panose="020F0502020204030204" pitchFamily="34" charset="0"/>
                <a:cs typeface="Arial" panose="020B0604020202020204" pitchFamily="34" charset="0"/>
              </a:rPr>
              <a:t> </a:t>
            </a:r>
            <a:r>
              <a:rPr lang="el-GR" sz="2800" b="1" dirty="0" err="1">
                <a:effectLst/>
                <a:ea typeface="Calibri" panose="020F0502020204030204" pitchFamily="34" charset="0"/>
                <a:cs typeface="Arial" panose="020B0604020202020204" pitchFamily="34" charset="0"/>
              </a:rPr>
              <a:t>πλειονοτικούς</a:t>
            </a:r>
            <a:r>
              <a:rPr lang="el-GR" sz="2800" b="1" dirty="0">
                <a:ea typeface="Calibri" panose="020F0502020204030204" pitchFamily="34" charset="0"/>
                <a:cs typeface="Arial" panose="020B0604020202020204" pitchFamily="34" charset="0"/>
              </a:rPr>
              <a:t>, ρατσιστικούς (αφομοιωτικούς) λόγους </a:t>
            </a:r>
            <a:r>
              <a:rPr lang="el-GR" sz="2800" dirty="0">
                <a:ea typeface="Calibri" panose="020F0502020204030204" pitchFamily="34" charset="0"/>
                <a:cs typeface="Arial" panose="020B0604020202020204" pitchFamily="34" charset="0"/>
              </a:rPr>
              <a:t>(βλ. </a:t>
            </a:r>
            <a:r>
              <a:rPr lang="en-US" sz="2800" dirty="0">
                <a:ea typeface="Calibri" panose="020F0502020204030204" pitchFamily="34" charset="0"/>
                <a:cs typeface="Arial" panose="020B0604020202020204" pitchFamily="34" charset="0"/>
              </a:rPr>
              <a:t>Gounari 2022: 103 </a:t>
            </a:r>
            <a:r>
              <a:rPr lang="el-GR" sz="2800" dirty="0">
                <a:ea typeface="Calibri" panose="020F0502020204030204" pitchFamily="34" charset="0"/>
                <a:cs typeface="Arial" panose="020B0604020202020204" pitchFamily="34" charset="0"/>
              </a:rPr>
              <a:t>κ.ε.)</a:t>
            </a:r>
            <a:r>
              <a:rPr lang="el-GR" sz="2800" b="1" dirty="0">
                <a:ea typeface="Calibri" panose="020F0502020204030204" pitchFamily="34" charset="0"/>
                <a:cs typeface="Arial" panose="020B0604020202020204" pitchFamily="34" charset="0"/>
              </a:rPr>
              <a:t>.</a:t>
            </a:r>
            <a:endParaRPr lang="el-GR" sz="2800" b="1" dirty="0">
              <a:effectLst/>
              <a:ea typeface="Calibri" panose="020F0502020204030204" pitchFamily="34" charset="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846"/>
            <a:ext cx="12236669" cy="954247"/>
          </a:xfrm>
        </p:spPr>
        <p:txBody>
          <a:bodyPr>
            <a:noAutofit/>
          </a:bodyPr>
          <a:lstStyle/>
          <a:p>
            <a:r>
              <a:rPr lang="el-GR" sz="4000" b="1" i="1" dirty="0">
                <a:solidFill>
                  <a:srgbClr val="800000"/>
                </a:solidFill>
                <a:latin typeface="+mn-lt"/>
                <a:cs typeface="Arial" panose="020B0604020202020204" pitchFamily="34" charset="0"/>
              </a:rPr>
              <a:t>Κριτικός </a:t>
            </a:r>
            <a:r>
              <a:rPr lang="el-GR" sz="4000" b="1" i="1" dirty="0" err="1">
                <a:solidFill>
                  <a:srgbClr val="800000"/>
                </a:solidFill>
                <a:latin typeface="+mn-lt"/>
                <a:cs typeface="Arial" panose="020B0604020202020204" pitchFamily="34" charset="0"/>
              </a:rPr>
              <a:t>γραμματισμός</a:t>
            </a:r>
            <a:endParaRPr lang="en-US" sz="4000" b="1" i="1" dirty="0">
              <a:solidFill>
                <a:srgbClr val="800000"/>
              </a:solidFill>
              <a:latin typeface="+mn-lt"/>
              <a:cs typeface="Arial" panose="020B0604020202020204" pitchFamily="34" charset="0"/>
            </a:endParaRPr>
          </a:p>
        </p:txBody>
      </p:sp>
      <p:pic>
        <p:nvPicPr>
          <p:cNvPr id="5" name="Εικόνα 4"/>
          <p:cNvPicPr>
            <a:picLocks noChangeAspect="1"/>
          </p:cNvPicPr>
          <p:nvPr/>
        </p:nvPicPr>
        <p:blipFill>
          <a:blip r:embed="rId1"/>
          <a:stretch>
            <a:fillRect/>
          </a:stretch>
        </p:blipFill>
        <p:spPr>
          <a:xfrm>
            <a:off x="3582915" y="2637112"/>
            <a:ext cx="5838969" cy="6519079"/>
          </a:xfrm>
          <a:prstGeom prst="rect">
            <a:avLst/>
          </a:prstGeom>
        </p:spPr>
      </p:pic>
      <p:sp>
        <p:nvSpPr>
          <p:cNvPr id="6" name="Οβάλ 5"/>
          <p:cNvSpPr/>
          <p:nvPr/>
        </p:nvSpPr>
        <p:spPr>
          <a:xfrm>
            <a:off x="5503629" y="3570715"/>
            <a:ext cx="3841427" cy="1536571"/>
          </a:xfrm>
          <a:prstGeom prst="ellipse">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20"/>
          </a:p>
        </p:txBody>
      </p:sp>
      <p:sp>
        <p:nvSpPr>
          <p:cNvPr id="8" name="TextBox 7"/>
          <p:cNvSpPr txBox="1"/>
          <p:nvPr/>
        </p:nvSpPr>
        <p:spPr>
          <a:xfrm>
            <a:off x="509775" y="4031686"/>
            <a:ext cx="1229257" cy="565539"/>
          </a:xfrm>
          <a:prstGeom prst="rect">
            <a:avLst/>
          </a:prstGeom>
          <a:noFill/>
        </p:spPr>
        <p:txBody>
          <a:bodyPr wrap="square" rtlCol="0">
            <a:spAutoFit/>
          </a:bodyPr>
          <a:lstStyle/>
          <a:p>
            <a:pPr algn="ctr">
              <a:lnSpc>
                <a:spcPct val="90000"/>
              </a:lnSpc>
            </a:pPr>
            <a:r>
              <a:rPr lang="el-GR" sz="855" b="1" dirty="0">
                <a:solidFill>
                  <a:schemeClr val="bg1"/>
                </a:solidFill>
                <a:latin typeface="Century Gothic" panose="020B0502020202020204" pitchFamily="34" charset="0"/>
              </a:rPr>
              <a:t>Εφαρμόζοντας δημιουργικά </a:t>
            </a:r>
            <a:r>
              <a:rPr lang="el-GR" sz="855" dirty="0">
                <a:solidFill>
                  <a:schemeClr val="bg1"/>
                </a:solidFill>
                <a:latin typeface="Century Gothic" panose="020B0502020202020204" pitchFamily="34" charset="0"/>
              </a:rPr>
              <a:t>(</a:t>
            </a:r>
            <a:r>
              <a:rPr lang="en-US" sz="855" dirty="0">
                <a:solidFill>
                  <a:schemeClr val="bg1"/>
                </a:solidFill>
                <a:latin typeface="Century Gothic" panose="020B0502020202020204" pitchFamily="34" charset="0"/>
              </a:rPr>
              <a:t>applying creatively</a:t>
            </a:r>
            <a:r>
              <a:rPr lang="el-GR" sz="855" dirty="0">
                <a:solidFill>
                  <a:schemeClr val="bg1"/>
                </a:solidFill>
                <a:latin typeface="Century Gothic" panose="020B0502020202020204" pitchFamily="34" charset="0"/>
              </a:rPr>
              <a:t>)</a:t>
            </a:r>
            <a:endParaRPr lang="el-GR" sz="855" dirty="0">
              <a:solidFill>
                <a:schemeClr val="bg1"/>
              </a:solidFill>
              <a:latin typeface="Century Gothic" panose="020B0502020202020204" pitchFamily="34" charset="0"/>
            </a:endParaRPr>
          </a:p>
        </p:txBody>
      </p:sp>
      <p:sp>
        <p:nvSpPr>
          <p:cNvPr id="9" name="TextBox 8"/>
          <p:cNvSpPr txBox="1"/>
          <p:nvPr/>
        </p:nvSpPr>
        <p:spPr>
          <a:xfrm>
            <a:off x="9421885" y="8053046"/>
            <a:ext cx="2973156" cy="269626"/>
          </a:xfrm>
          <a:prstGeom prst="rect">
            <a:avLst/>
          </a:prstGeom>
          <a:noFill/>
        </p:spPr>
        <p:txBody>
          <a:bodyPr wrap="square" rtlCol="0">
            <a:spAutoFit/>
          </a:bodyPr>
          <a:lstStyle/>
          <a:p>
            <a:pPr algn="ctr">
              <a:lnSpc>
                <a:spcPct val="90000"/>
              </a:lnSpc>
            </a:pPr>
            <a:r>
              <a:rPr lang="el-GR" sz="1280" dirty="0" err="1">
                <a:latin typeface="Century Gothic" panose="020B0502020202020204" pitchFamily="34" charset="0"/>
              </a:rPr>
              <a:t>Τζωρτζάτου</a:t>
            </a:r>
            <a:r>
              <a:rPr lang="el-GR" sz="1280" dirty="0">
                <a:latin typeface="Century Gothic" panose="020B0502020202020204" pitchFamily="34" charset="0"/>
              </a:rPr>
              <a:t> &amp; Τσάμη (υπό </a:t>
            </a:r>
            <a:r>
              <a:rPr lang="el-GR" sz="1280" dirty="0" err="1">
                <a:latin typeface="Century Gothic" panose="020B0502020202020204" pitchFamily="34" charset="0"/>
              </a:rPr>
              <a:t>δημ</a:t>
            </a:r>
            <a:r>
              <a:rPr lang="el-GR" sz="1280" dirty="0">
                <a:latin typeface="Century Gothic" panose="020B0502020202020204" pitchFamily="34" charset="0"/>
              </a:rPr>
              <a:t>.) </a:t>
            </a:r>
            <a:endParaRPr lang="el-GR" sz="1280" dirty="0">
              <a:latin typeface="Century Gothic" panose="020B0502020202020204" pitchFamily="34" charset="0"/>
            </a:endParaRPr>
          </a:p>
        </p:txBody>
      </p:sp>
      <p:sp>
        <p:nvSpPr>
          <p:cNvPr id="11"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0354"/>
            <a:ext cx="12955998" cy="1247256"/>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39575" y="3194805"/>
            <a:ext cx="12138909" cy="8069901"/>
          </a:xfrm>
          <a:prstGeom prst="rect">
            <a:avLst/>
          </a:prstGeom>
          <a:noFill/>
        </p:spPr>
        <p:txBody>
          <a:bodyPr wrap="square">
            <a:spAutoFit/>
          </a:bodyPr>
          <a:lstStyle/>
          <a:p>
            <a:r>
              <a:rPr lang="el-GR" sz="1920" dirty="0"/>
              <a:t>Ανοιχτή επιστολή </a:t>
            </a:r>
            <a:r>
              <a:rPr lang="el-GR" sz="1920" b="1" i="1" dirty="0"/>
              <a:t>προς τους δημοσιογράφους </a:t>
            </a:r>
            <a:r>
              <a:rPr lang="el-GR" sz="1920" dirty="0"/>
              <a:t>- Migratory Birds</a:t>
            </a:r>
            <a:endParaRPr lang="el-GR" sz="1920" dirty="0"/>
          </a:p>
          <a:p>
            <a:endParaRPr lang="el-GR" sz="1920" dirty="0"/>
          </a:p>
          <a:p>
            <a:pPr algn="l" fontAlgn="ctr"/>
            <a:r>
              <a:rPr lang="el-GR" sz="1920" dirty="0">
                <a:solidFill>
                  <a:srgbClr val="818181"/>
                </a:solidFill>
                <a:latin typeface="Source Sans Pro" panose="020B0604020202020204" pitchFamily="34" charset="0"/>
                <a:hlinkClick r:id="rId1"/>
              </a:rPr>
              <a:t>Μαχντιά Χοσσαϊνί</a:t>
            </a:r>
            <a:endParaRPr lang="el-GR" sz="1920" dirty="0">
              <a:solidFill>
                <a:srgbClr val="818181"/>
              </a:solidFill>
              <a:latin typeface="Source Sans Pro" panose="020B0604020202020204" pitchFamily="34" charset="0"/>
            </a:endParaRPr>
          </a:p>
          <a:p>
            <a:pPr algn="just" fontAlgn="ctr"/>
            <a:r>
              <a:rPr lang="el-GR" sz="1920" dirty="0">
                <a:latin typeface="Source Sans Pro" panose="020B0604020202020204" pitchFamily="34" charset="0"/>
              </a:rPr>
              <a:t>14 Μαρτίου, 2020</a:t>
            </a:r>
            <a:endParaRPr lang="el-GR" sz="1920" dirty="0">
              <a:latin typeface="Source Sans Pro" panose="020B0604020202020204" pitchFamily="34" charset="0"/>
            </a:endParaRPr>
          </a:p>
          <a:p>
            <a:pPr algn="just"/>
            <a:r>
              <a:rPr lang="el-GR" sz="1920" dirty="0">
                <a:latin typeface="Source Sans Pro" panose="020B0604020202020204" pitchFamily="34" charset="0"/>
              </a:rPr>
              <a:t>Χαίρετε!</a:t>
            </a:r>
            <a:endParaRPr lang="el-GR" sz="1920" dirty="0">
              <a:latin typeface="Source Sans Pro" panose="020B0604020202020204" pitchFamily="34" charset="0"/>
            </a:endParaRPr>
          </a:p>
          <a:p>
            <a:pPr algn="just"/>
            <a:r>
              <a:rPr lang="el-GR" sz="1920" dirty="0">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endParaRPr lang="el-GR" sz="1920" dirty="0">
              <a:latin typeface="Source Sans Pro" panose="020B0604020202020204" pitchFamily="34" charset="0"/>
            </a:endParaRPr>
          </a:p>
          <a:p>
            <a:pPr algn="just"/>
            <a:r>
              <a:rPr lang="el-GR" sz="1920" dirty="0">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endParaRPr lang="el-GR" sz="1920" dirty="0">
              <a:latin typeface="Source Sans Pro" panose="020B0604020202020204" pitchFamily="34" charset="0"/>
            </a:endParaRPr>
          </a:p>
          <a:p>
            <a:pPr algn="just"/>
            <a:r>
              <a:rPr lang="el-GR" sz="1920" dirty="0">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a:t>
            </a:r>
            <a:r>
              <a:rPr lang="el-GR" sz="1920" dirty="0">
                <a:solidFill>
                  <a:srgbClr val="C00000"/>
                </a:solidFill>
                <a:latin typeface="Source Sans Pro" panose="020B0604020202020204" pitchFamily="34" charset="0"/>
              </a:rPr>
              <a:t>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sz="1920" dirty="0">
              <a:solidFill>
                <a:srgbClr val="C00000"/>
              </a:solidFill>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811319" y="8135650"/>
            <a:ext cx="11074848" cy="2947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προβλήματος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2"/>
          <a:stretch>
            <a:fillRect/>
          </a:stretch>
        </p:blipFill>
        <p:spPr>
          <a:xfrm>
            <a:off x="239575" y="8686708"/>
            <a:ext cx="13003895" cy="1066892"/>
          </a:xfrm>
          <a:prstGeom prst="rect">
            <a:avLst/>
          </a:prstGeom>
        </p:spPr>
      </p:pic>
      <p:pic>
        <p:nvPicPr>
          <p:cNvPr id="12" name="Image" descr="Image"/>
          <p:cNvPicPr>
            <a:picLocks noChangeAspect="1"/>
          </p:cNvPicPr>
          <p:nvPr/>
        </p:nvPicPr>
        <p:blipFill>
          <a:blip r:embed="rId3"/>
          <a:stretch>
            <a:fillRect/>
          </a:stretch>
        </p:blipFill>
        <p:spPr>
          <a:xfrm>
            <a:off x="520882" y="8681199"/>
            <a:ext cx="2048026" cy="719045"/>
          </a:xfrm>
          <a:prstGeom prst="rect">
            <a:avLst/>
          </a:prstGeom>
          <a:ln w="12700">
            <a:miter lim="400000"/>
            <a:headEnd/>
            <a:tailEnd/>
          </a:ln>
        </p:spPr>
      </p:pic>
      <p:sp>
        <p:nvSpPr>
          <p:cNvPr id="14" name="Θέση υποσέλιδου 13"/>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369"/>
            <a:ext cx="12955998" cy="1296807"/>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125631" y="3340229"/>
            <a:ext cx="12676709" cy="7183505"/>
          </a:xfrm>
          <a:prstGeom prst="rect">
            <a:avLst/>
          </a:prstGeom>
          <a:noFill/>
        </p:spPr>
        <p:txBody>
          <a:bodyPr wrap="square">
            <a:spAutoFit/>
          </a:bodyPr>
          <a:lstStyle/>
          <a:p>
            <a:pPr algn="l"/>
            <a:r>
              <a:rPr lang="el-GR" sz="1920" dirty="0">
                <a:solidFill>
                  <a:srgbClr val="C00000"/>
                </a:solidFill>
                <a:latin typeface="Source Sans Pro" panose="020B0604020202020204" pitchFamily="34" charset="0"/>
              </a:rPr>
              <a:t>Και μια ακόμα ερώτηση: Γιατί πολλοί δημοσιογράφοι παρουσιάζετε τους πρόσφυγες σαν καταπιεσμένα, ταλαιπωρημένα και αβοήθητα άτομα;  Ως ένα βαθμό αυτή η περιγραφή είναι αποδεκτή. Αλλά όχι και να τη βλέπουμε καθημερινά! Είναι κάποια επίκληση στο συναίσθημα; Αν είναι για αυτό, τότε ως πρόσφυγας σας λέω ότι δεν χρειαζόμαστε οίκτο, αλλά κατανόηση.</a:t>
            </a:r>
            <a:endParaRPr lang="el-GR" sz="1920" dirty="0">
              <a:solidFill>
                <a:srgbClr val="C00000"/>
              </a:solidFill>
              <a:latin typeface="Source Sans Pro" panose="020B0604020202020204" pitchFamily="34" charset="0"/>
            </a:endParaRPr>
          </a:p>
          <a:p>
            <a:pPr algn="l"/>
            <a:r>
              <a:rPr lang="el-GR" sz="1920" dirty="0">
                <a:latin typeface="Source Sans Pro" panose="020B0604020202020204" pitchFamily="34" charset="0"/>
              </a:rPr>
              <a:t>Ο κόσμος έχει ανάγκη να μάθει την αλήθεια. Θα σας δώσω ένα παράδειγμα που είδα μπροστά στα μάτια μου: Μια γυναίκα με μαντήλα καθόταν στη γωνία του camp και είχε αγκαλιάσει τα γόνατά της. Ένας φωτορεπόρτερ θεώρησε ότι αυτή η εικόνα εξηγούσε πολύ καλά την κατάσταση των προσφύγων. Είδε από την οπτική του γωνία ότι η γυναίκα είχε σκύψει στα γόνατά της και έκλαιγε – μια εικόνα που θα επηρέαζε κάθε θεατή. Εγώ πήγα πιο κοντά και είδα μια άλλη εικόνα. Είδα το χαμογελαστό πρόσωπο της γυναίκας. Πράγματι είχε σκύψει, στην οθόνη του κινητού της για να φιλήσει το πρόσωπο του παιδιού της και να του δώσει τα καλά νέα ότι την επόμενη εβδομάδα θα ήταν πάλι μαζί. Σκέφτηκα «μακάρι να τραβούσε και μια φωτογραφία από μπροστά!». Η πρώτη εικόνα δεν είχε κανένα μήνυμα, παρά μόνο την κούραση και την εξάντληση. Όμως η δεύτερη εικόνα είχε ένα πολύ αισιόδοξο μήνυμα. </a:t>
            </a:r>
            <a:endParaRPr lang="el-GR" sz="1920" dirty="0">
              <a:latin typeface="Source Sans Pro" panose="020B0604020202020204" pitchFamily="34" charset="0"/>
            </a:endParaRPr>
          </a:p>
          <a:p>
            <a:pPr algn="l"/>
            <a:r>
              <a:rPr lang="el-GR" sz="1920" dirty="0">
                <a:latin typeface="Source Sans Pro" panose="020B0604020202020204" pitchFamily="34" charset="0"/>
              </a:rPr>
              <a:t>Ελάτε πιο κοντά και θα δείτε καλύτερα την πραγματικότητα! Αν ο φωτογράφος ερχόταν λίγο πιο κοντά, θα μπορούσε να καταγράψει τα χαρούμενα μάτια της και το φιλί που έστελνε η μητέρα στο παιδί, στην οθόνη του κινητού. Ο κόσμος μάς γνωρίζει μέσα από το φακό της φωτογραφικής σας μηχανής και μέσα από κάθε λέξη των άρθρων σας. </a:t>
            </a:r>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7" name="Ορθογώνιο 6"/>
          <p:cNvSpPr/>
          <p:nvPr/>
        </p:nvSpPr>
        <p:spPr>
          <a:xfrm>
            <a:off x="2096421" y="2390277"/>
            <a:ext cx="11074848"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παθητικού/</a:t>
            </a:r>
            <a:r>
              <a:rPr lang="el-GR" sz="2560" b="1" dirty="0" err="1"/>
              <a:t>ής</a:t>
            </a:r>
            <a:r>
              <a:rPr lang="el-GR" sz="2560" b="1" dirty="0"/>
              <a:t> (αδρανούς, </a:t>
            </a:r>
            <a:r>
              <a:rPr lang="el-GR" sz="2560" b="1" dirty="0" err="1"/>
              <a:t>θυματοποιημένου</a:t>
            </a:r>
            <a:r>
              <a:rPr lang="el-GR" sz="2560" b="1" dirty="0"/>
              <a:t>/ης, αποδέκτη/</a:t>
            </a:r>
            <a:r>
              <a:rPr lang="el-GR" sz="2560" b="1" dirty="0" err="1"/>
              <a:t>τρια</a:t>
            </a:r>
            <a:r>
              <a:rPr lang="el-GR" sz="2560" b="1" dirty="0"/>
              <a:t> βοήθειας)</a:t>
            </a:r>
            <a:endParaRPr lang="el-GR" sz="2560" b="1" dirty="0"/>
          </a:p>
        </p:txBody>
      </p:sp>
      <p:sp>
        <p:nvSpPr>
          <p:cNvPr id="9"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Εικόνα 9"/>
          <p:cNvPicPr>
            <a:picLocks noChangeAspect="1"/>
          </p:cNvPicPr>
          <p:nvPr/>
        </p:nvPicPr>
        <p:blipFill>
          <a:blip r:embed="rId1"/>
          <a:stretch>
            <a:fillRect/>
          </a:stretch>
        </p:blipFill>
        <p:spPr>
          <a:xfrm>
            <a:off x="905" y="8686708"/>
            <a:ext cx="13003895" cy="1066892"/>
          </a:xfrm>
          <a:prstGeom prst="rect">
            <a:avLst/>
          </a:prstGeom>
        </p:spPr>
      </p:pic>
      <p:pic>
        <p:nvPicPr>
          <p:cNvPr id="11"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2" name="Θέση υποσέλιδου 11"/>
          <p:cNvSpPr>
            <a:spLocks noGrp="1"/>
          </p:cNvSpPr>
          <p:nvPr>
            <p:ph type="ftr" sz="quarter" idx="11"/>
          </p:nvPr>
        </p:nvSpPr>
        <p:spPr/>
        <p:txBody>
          <a:bodyPr/>
          <a:lstStyle/>
          <a:p>
            <a:endParaRPr lang="el-GR"/>
          </a:p>
        </p:txBody>
      </p:sp>
      <p:sp>
        <p:nvSpPr>
          <p:cNvPr id="13" name="Θέση αριθμού διαφάνειας 1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490314"/>
            <a:ext cx="12903020" cy="768285"/>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Ρατσιστικός λόγος</a:t>
            </a:r>
            <a:endParaRPr lang="en-US" sz="3600" i="1" dirty="0">
              <a:solidFill>
                <a:srgbClr val="800000"/>
              </a:solidFill>
              <a:latin typeface="+mn-lt"/>
            </a:endParaRPr>
          </a:p>
        </p:txBody>
      </p:sp>
      <p:sp>
        <p:nvSpPr>
          <p:cNvPr id="14" name="Content Placeholder 13"/>
          <p:cNvSpPr>
            <a:spLocks noGrp="1"/>
          </p:cNvSpPr>
          <p:nvPr>
            <p:ph idx="1"/>
          </p:nvPr>
        </p:nvSpPr>
        <p:spPr>
          <a:xfrm>
            <a:off x="232012" y="2682316"/>
            <a:ext cx="8191101" cy="5998657"/>
          </a:xfrm>
        </p:spPr>
        <p:txBody>
          <a:bodyPr>
            <a:normAutofit/>
          </a:bodyPr>
          <a:lstStyle/>
          <a:p>
            <a:pPr marL="0" indent="0" algn="just">
              <a:buNone/>
            </a:pPr>
            <a:endParaRPr lang="el-GR" sz="256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προωθεί και εκφράζει «τις κοινωνικές </a:t>
            </a:r>
            <a:r>
              <a:rPr lang="el-GR" sz="3400" dirty="0">
                <a:solidFill>
                  <a:srgbClr val="800000"/>
                </a:solidFill>
                <a:ea typeface="Calibri" panose="020F0502020204030204" pitchFamily="34" charset="0"/>
                <a:cs typeface="Arial" panose="020B0604020202020204" pitchFamily="34" charset="0"/>
              </a:rPr>
              <a:t>πρακτικές διακρίσεων </a:t>
            </a:r>
            <a:r>
              <a:rPr lang="el-GR" sz="3400" dirty="0">
                <a:ea typeface="Calibri" panose="020F0502020204030204" pitchFamily="34" charset="0"/>
                <a:cs typeface="Arial" panose="020B0604020202020204" pitchFamily="34" charset="0"/>
              </a:rPr>
              <a:t>[...] και τις σχέσεις </a:t>
            </a:r>
            <a:r>
              <a:rPr lang="el-GR" sz="3400" dirty="0">
                <a:solidFill>
                  <a:srgbClr val="800000"/>
                </a:solidFill>
                <a:ea typeface="Calibri" panose="020F0502020204030204" pitchFamily="34" charset="0"/>
                <a:cs typeface="Arial" panose="020B0604020202020204" pitchFamily="34" charset="0"/>
              </a:rPr>
              <a:t>κατάχρησης εξουσίας </a:t>
            </a:r>
            <a:r>
              <a:rPr lang="el-GR" sz="3400" dirty="0">
                <a:ea typeface="Calibri" panose="020F0502020204030204" pitchFamily="34" charset="0"/>
                <a:cs typeface="Arial" panose="020B0604020202020204" pitchFamily="34" charset="0"/>
              </a:rPr>
              <a:t>από κυρίαρχες ομάδες, οργανισμούς και θεσμούς» (</a:t>
            </a:r>
            <a:r>
              <a:rPr lang="el-GR" sz="3400" dirty="0" err="1">
                <a:ea typeface="Calibri" panose="020F0502020204030204" pitchFamily="34" charset="0"/>
                <a:cs typeface="Arial" panose="020B0604020202020204" pitchFamily="34" charset="0"/>
              </a:rPr>
              <a:t>van</a:t>
            </a:r>
            <a:r>
              <a:rPr lang="el-GR" sz="3400" dirty="0">
                <a:ea typeface="Calibri" panose="020F0502020204030204" pitchFamily="34" charset="0"/>
                <a:cs typeface="Arial" panose="020B0604020202020204" pitchFamily="34" charset="0"/>
              </a:rPr>
              <a:t> </a:t>
            </a:r>
            <a:r>
              <a:rPr lang="el-GR" sz="3400" dirty="0" err="1">
                <a:ea typeface="Calibri" panose="020F0502020204030204" pitchFamily="34" charset="0"/>
                <a:cs typeface="Arial" panose="020B0604020202020204" pitchFamily="34" charset="0"/>
              </a:rPr>
              <a:t>Dijk</a:t>
            </a:r>
            <a:r>
              <a:rPr lang="el-GR" sz="3400" dirty="0">
                <a:ea typeface="Calibri" panose="020F0502020204030204" pitchFamily="34" charset="0"/>
                <a:cs typeface="Arial" panose="020B0604020202020204" pitchFamily="34" charset="0"/>
              </a:rPr>
              <a:t> 2008: 103). </a:t>
            </a: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το πιο αποτελεσματικό εργαλείο για να επιτευχθεί στα δυτικά έθνη-κράτη </a:t>
            </a:r>
            <a:r>
              <a:rPr lang="el-GR" sz="3400" b="1" i="1" dirty="0">
                <a:solidFill>
                  <a:srgbClr val="800000"/>
                </a:solidFill>
                <a:ea typeface="Calibri" panose="020F0502020204030204" pitchFamily="34" charset="0"/>
                <a:cs typeface="Arial" panose="020B0604020202020204" pitchFamily="34" charset="0"/>
              </a:rPr>
              <a:t>εθνική ομοιογένεια</a:t>
            </a:r>
            <a:r>
              <a:rPr lang="el-GR" sz="3400" dirty="0">
                <a:ea typeface="Calibri" panose="020F0502020204030204" pitchFamily="34" charset="0"/>
                <a:cs typeface="Arial" panose="020B0604020202020204" pitchFamily="34" charset="0"/>
              </a:rPr>
              <a:t>:</a:t>
            </a:r>
            <a:endParaRPr lang="el-GR" sz="3400" dirty="0">
              <a:ea typeface="Calibri" panose="020F0502020204030204" pitchFamily="34" charset="0"/>
              <a:cs typeface="Arial" panose="020B0604020202020204" pitchFamily="34" charset="0"/>
            </a:endParaRPr>
          </a:p>
          <a:p>
            <a:pPr lvl="2" algn="just">
              <a:buFont typeface="Arial" panose="020B0604020202020204" pitchFamily="34" charset="0"/>
              <a:buChar char="•"/>
            </a:pPr>
            <a:r>
              <a:rPr lang="el-GR" sz="3400" dirty="0" err="1">
                <a:ea typeface="Calibri" panose="020F0502020204030204" pitchFamily="34" charset="0"/>
                <a:cs typeface="Arial" panose="020B0604020202020204" pitchFamily="34" charset="0"/>
              </a:rPr>
              <a:t>Μονοπολιτισμικότητα</a:t>
            </a:r>
            <a:r>
              <a:rPr lang="el-GR" sz="3400" dirty="0">
                <a:ea typeface="Calibri" panose="020F0502020204030204" pitchFamily="34" charset="0"/>
                <a:cs typeface="Arial" panose="020B0604020202020204" pitchFamily="34" charset="0"/>
              </a:rPr>
              <a:t> </a:t>
            </a:r>
            <a:endParaRPr lang="el-GR" sz="3400" dirty="0">
              <a:ea typeface="Calibri" panose="020F0502020204030204" pitchFamily="34" charset="0"/>
              <a:cs typeface="Arial" panose="020B0604020202020204" pitchFamily="34" charset="0"/>
            </a:endParaRPr>
          </a:p>
          <a:p>
            <a:pPr lvl="2" algn="just">
              <a:buFont typeface="Arial" panose="020B0604020202020204" pitchFamily="34" charset="0"/>
              <a:buChar char="•"/>
            </a:pPr>
            <a:r>
              <a:rPr lang="el-GR" sz="3400" dirty="0" err="1">
                <a:ea typeface="Calibri" panose="020F0502020204030204" pitchFamily="34" charset="0"/>
                <a:cs typeface="Arial" panose="020B0604020202020204" pitchFamily="34" charset="0"/>
              </a:rPr>
              <a:t>Μονογλωσσία</a:t>
            </a:r>
            <a:endParaRPr lang="el-GR" sz="3400" dirty="0">
              <a:ea typeface="Calibri" panose="020F0502020204030204" pitchFamily="34" charset="0"/>
              <a:cs typeface="Arial" panose="020B0604020202020204" pitchFamily="34" charset="0"/>
            </a:endParaRPr>
          </a:p>
          <a:p>
            <a:pPr lvl="1" algn="just">
              <a:buFont typeface="Wingdings" panose="05000000000000000000" pitchFamily="2" charset="2"/>
              <a:buChar char="Ø"/>
            </a:pPr>
            <a:endParaRPr lang="en-US" dirty="0">
              <a:effectLst/>
              <a:latin typeface="Century Gothic" panose="020B0502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8"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35733" y="3647544"/>
            <a:ext cx="4467287" cy="2978191"/>
          </a:xfrm>
          <a:prstGeom prst="ellipse">
            <a:avLst/>
          </a:prstGeom>
          <a:ln>
            <a:noFill/>
          </a:ln>
          <a:effectLst>
            <a:softEdge rad="112500"/>
          </a:effectLst>
        </p:spPr>
      </p:pic>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8365367"/>
          </a:xfrm>
          <a:prstGeom prst="rect">
            <a:avLst/>
          </a:prstGeom>
          <a:noFill/>
        </p:spPr>
        <p:txBody>
          <a:bodyPr wrap="square">
            <a:spAutoFit/>
          </a:bodyPr>
          <a:lstStyle/>
          <a:p>
            <a:pPr algn="just"/>
            <a:r>
              <a:rPr lang="el-GR" sz="1920" dirty="0">
                <a:latin typeface="Source Sans Pro" panose="020B0604020202020204" pitchFamily="34" charset="0"/>
              </a:rPr>
              <a:t>Δεν θα ήθελα άλλοι δημοσιογράφοι να έχουν την κατάληξη του Κέβιν Κάρτερ, του φωτογράφου που έβγαλε τη γνωστή φωτογραφία με το παιδί και τον γύπα. Εκείνος επηρεάστηκε τόσο από το σχολιασμό που έγινε για τη φωτογραφία, που υπέφερε από κατάθλιψη και αυτοκτόνησε. </a:t>
            </a:r>
            <a:r>
              <a:rPr lang="el-GR" sz="1920" dirty="0">
                <a:solidFill>
                  <a:srgbClr val="C00000"/>
                </a:solidFill>
                <a:latin typeface="Source Sans Pro" panose="020B0604020202020204" pitchFamily="34" charset="0"/>
              </a:rPr>
              <a:t>Αν όμως είχε πλησιάσει περισσότερο</a:t>
            </a:r>
            <a:r>
              <a:rPr lang="el-GR" sz="1920" dirty="0">
                <a:latin typeface="Source Sans Pro" panose="020B0604020202020204" pitchFamily="34" charset="0"/>
              </a:rPr>
              <a:t>,</a:t>
            </a:r>
            <a:r>
              <a:rPr lang="el-GR" sz="1920" dirty="0">
                <a:solidFill>
                  <a:srgbClr val="C00000"/>
                </a:solidFill>
                <a:latin typeface="Source Sans Pro" panose="020B0604020202020204" pitchFamily="34" charset="0"/>
              </a:rPr>
              <a:t> </a:t>
            </a:r>
            <a:r>
              <a:rPr lang="el-GR" sz="1920" dirty="0">
                <a:latin typeface="Source Sans Pro" panose="020B0604020202020204" pitchFamily="34" charset="0"/>
              </a:rPr>
              <a:t>όχι μόνο θα είχε σώσει το παιδί, αλλά θα είχε σωθεί και ο ίδιος. </a:t>
            </a:r>
            <a:r>
              <a:rPr lang="el-GR" sz="1920" dirty="0">
                <a:solidFill>
                  <a:srgbClr val="C00000"/>
                </a:solidFill>
                <a:latin typeface="Source Sans Pro" panose="020B0604020202020204" pitchFamily="34" charset="0"/>
              </a:rPr>
              <a:t>Ελάτε πιο κοντά και μη φοβάστε! </a:t>
            </a:r>
            <a:r>
              <a:rPr lang="el-GR" sz="1920" dirty="0">
                <a:latin typeface="Source Sans Pro" panose="020B0604020202020204" pitchFamily="34" charset="0"/>
              </a:rPr>
              <a:t>Σε εσάς απευθύνομαι, που κάνετε τόσο δρόμο ως τη Μόρια για να δείξετε την κρίσιμη κατάσταση που επικρατεί, για να δείξετε τα συσσωρευμένα σκουπίδια ή να φωτογραφίσετε τις επονομαζόμενες υγειονομικές υπηρεσίες ή τα παιδιά που δεν έχουν ρούχα και τη γυναίκα που κλαίει. </a:t>
            </a:r>
            <a:endParaRPr lang="el-GR" sz="1920" dirty="0">
              <a:latin typeface="Source Sans Pro" panose="020B0604020202020204" pitchFamily="34" charset="0"/>
            </a:endParaRPr>
          </a:p>
          <a:p>
            <a:pPr algn="just"/>
            <a:r>
              <a:rPr lang="el-GR" sz="1920" dirty="0">
                <a:latin typeface="Source Sans Pro" panose="020B0604020202020204" pitchFamily="34" charset="0"/>
              </a:rPr>
              <a:t>Αναζητήσατε στη Μόρια την αγάπη; Ρωτήσατε για το ζευγάρι που μετά από 17 χρόνια βίωσε πώς είναι να είσαι γονιός; Φέρατε καλά νέα στον κόσμο που ζει στη Μόρια; Τους δείξατε τη φωτογραφία της οικογένειας που τον προηγούμενο μήνα γλίτωσε από τη Μόρια και πήγε στην Αθήνα; Τους είπατε ότι αυτή η κόλαση κάποτε τελειώνει; Τους είπατε ότι ξέρετε πολύ κόσμο που σε αυτή την κόλαση παρέμεινε δυνατός και αισιόδοξος ή μόνο τους υπενθυμίζατε ότι εδώ είναι κόλαση; Δεν χρειάζεται να τους το υπενθυμίζετε. Χρειάζεται να θυμούνται ότι αυτή η κατάσταση δεν διαρκεί για πάντα. Πάντα γράφατε για τις φασιστικές επιθέσεις. Αλλά γιατί δεν είπατε για τον άνθρωπο που όταν γνώρισε έναν πρόσφυγα και άκουσε τις ιστορίες του, αποφάσισε να απομακρυνθεί από τις φασιστικές ομάδες;</a:t>
            </a:r>
            <a:endParaRPr lang="el-GR" sz="1920" dirty="0">
              <a:latin typeface="Source Sans Pro" panose="020B0604020202020204" pitchFamily="34" charset="0"/>
            </a:endParaRPr>
          </a:p>
          <a:p>
            <a:pPr algn="just"/>
            <a:r>
              <a:rPr lang="el-GR" sz="1920" dirty="0">
                <a:latin typeface="Source Sans Pro" panose="020B0604020202020204" pitchFamily="34" charset="0"/>
              </a:rPr>
              <a:t>Σας παρακαλώ να δημοσιεύετε αυτές τις ειδήσεις ακόμα κι αν είναι μία πρόταση, ακόμα κι αν είναι λίγες. Μη φοβάστε ότι αυτές οι ειδήσεις δεν θα διαδοθούν. Οι σημερινές κοινωνίες, όχι μόνο η κοινωνία των προσφύγων, αλλά όλων των ανθρώπων, έχουν ανάγκη από ελπίδα. Αυτές οι ειδήσεις, ανάμεσα στις άλλες, άσχημες ειδήσεις, μπορούν στις μέρες μας να κρατήσουν αναμμένη την φλόγα της ελπίδας.</a:t>
            </a:r>
            <a:endParaRPr lang="el-GR" sz="1920" dirty="0">
              <a:latin typeface="Source Sans Pro" panose="020B0604020202020204" pitchFamily="34" charset="0"/>
            </a:endParaRPr>
          </a:p>
          <a:p>
            <a:pPr algn="just"/>
            <a:r>
              <a:rPr lang="el-GR" sz="1920" dirty="0">
                <a:latin typeface="Source Sans Pro" panose="020B0604020202020204" pitchFamily="34" charset="0"/>
              </a:rPr>
              <a:t>Με εκτίμηση</a:t>
            </a:r>
            <a:endParaRPr lang="el-GR" sz="1920" dirty="0">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68714" y="4249545"/>
            <a:ext cx="7432457"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απομακρυσμένου/ης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5213735"/>
          </a:xfrm>
          <a:prstGeom prst="rect">
            <a:avLst/>
          </a:prstGeom>
          <a:noFill/>
        </p:spPr>
        <p:txBody>
          <a:bodyPr wrap="square">
            <a:spAutoFit/>
          </a:bodyPr>
          <a:lstStyle/>
          <a:p>
            <a:pPr algn="ctr"/>
            <a:r>
              <a:rPr lang="el-GR" sz="8000" dirty="0"/>
              <a:t>Ελάτε πιο κοντά </a:t>
            </a:r>
            <a:endParaRPr lang="el-GR" sz="8000" dirty="0"/>
          </a:p>
          <a:p>
            <a:pPr algn="ctr"/>
            <a:r>
              <a:rPr lang="el-GR" sz="8000" dirty="0"/>
              <a:t>και μη φοβάστε! </a:t>
            </a:r>
            <a:endParaRPr lang="el-GR" sz="800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63774" y="1075680"/>
            <a:ext cx="12487700" cy="590931"/>
          </a:xfrm>
        </p:spPr>
        <p:txBody>
          <a:bodyPr/>
          <a:lstStyle/>
          <a:p>
            <a:pPr algn="l"/>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63773" y="1831035"/>
            <a:ext cx="12487701" cy="7257371"/>
          </a:xfrm>
        </p:spPr>
        <p:txBody>
          <a:bodyPr/>
          <a:lstStyle/>
          <a:p>
            <a:pPr algn="l">
              <a:lnSpc>
                <a:spcPct val="100000"/>
              </a:lnSpc>
              <a:spcAft>
                <a:spcPts val="600"/>
              </a:spcAft>
            </a:pPr>
            <a:r>
              <a:rPr lang="en-GB" sz="2400" dirty="0" err="1"/>
              <a:t>Anthias</a:t>
            </a:r>
            <a:r>
              <a:rPr lang="en-GB" sz="2400" dirty="0"/>
              <a:t>, F. &amp; Lloyd, C. (2002). Introduction: Fighting racisms, defining the territory. In </a:t>
            </a:r>
            <a:r>
              <a:rPr lang="en-GB" sz="2400" dirty="0" err="1"/>
              <a:t>Anthias</a:t>
            </a:r>
            <a:r>
              <a:rPr lang="en-GB" sz="2400" dirty="0"/>
              <a:t>, F. &amp; Lloyd, C. (Eds.), </a:t>
            </a:r>
            <a:r>
              <a:rPr lang="en-GB" sz="2400" i="1" dirty="0"/>
              <a:t>Rethinking Anti-Racisms. From Theory to Practice</a:t>
            </a:r>
            <a:r>
              <a:rPr lang="en-GB" sz="2400" dirty="0"/>
              <a:t>. London: Routledge, 1-21.</a:t>
            </a:r>
            <a:endParaRPr lang="en-GB" sz="2400" dirty="0"/>
          </a:p>
          <a:p>
            <a:pPr algn="l">
              <a:lnSpc>
                <a:spcPct val="100000"/>
              </a:lnSpc>
              <a:spcAft>
                <a:spcPts val="600"/>
              </a:spcAft>
            </a:pPr>
            <a:r>
              <a:rPr lang="en-GB" sz="2400" dirty="0"/>
              <a:t>Anderson</a:t>
            </a:r>
            <a:r>
              <a:rPr lang="el-GR" sz="2400" dirty="0"/>
              <a:t>, Ε. (1999). </a:t>
            </a:r>
            <a:r>
              <a:rPr lang="en-US" sz="2400" dirty="0"/>
              <a:t>What is the point of equality? </a:t>
            </a:r>
            <a:r>
              <a:rPr lang="en-US" sz="2400" i="1" dirty="0"/>
              <a:t>Ethics</a:t>
            </a:r>
            <a:r>
              <a:rPr lang="en-US" sz="2400" dirty="0"/>
              <a:t> 109: 287-337.</a:t>
            </a:r>
            <a:endParaRPr lang="en-GB" sz="2400" dirty="0"/>
          </a:p>
          <a:p>
            <a:pPr algn="l">
              <a:lnSpc>
                <a:spcPct val="100000"/>
              </a:lnSpc>
              <a:spcAft>
                <a:spcPts val="600"/>
              </a:spcAft>
            </a:pPr>
            <a:r>
              <a:rPr lang="en-GB" sz="2400" dirty="0" err="1"/>
              <a:t>Archakis</a:t>
            </a:r>
            <a:r>
              <a:rPr lang="en-GB" sz="2400" dirty="0"/>
              <a:t>, A., </a:t>
            </a:r>
            <a:r>
              <a:rPr lang="en-GB" sz="2400" dirty="0" err="1"/>
              <a:t>Lampropoulou</a:t>
            </a:r>
            <a:r>
              <a:rPr lang="en-GB" sz="2400" dirty="0"/>
              <a:t>, S. &amp; </a:t>
            </a:r>
            <a:r>
              <a:rPr lang="en-GB" sz="2400" dirty="0" err="1"/>
              <a:t>Tsakona</a:t>
            </a:r>
            <a:r>
              <a:rPr lang="en-GB" sz="2400" dirty="0"/>
              <a:t>, V. 2018. ‘I’m not racist but I expect linguistic assimilation’: The concealing power of </a:t>
            </a:r>
            <a:r>
              <a:rPr lang="en-GB" sz="2400" dirty="0" err="1"/>
              <a:t>humor</a:t>
            </a:r>
            <a:r>
              <a:rPr lang="en-GB" sz="2400" dirty="0"/>
              <a:t> in an anti-racist campaign</a:t>
            </a:r>
            <a:r>
              <a:rPr lang="en-GB" sz="2400" i="1" dirty="0"/>
              <a:t>. Discourse, Context &amp; Media </a:t>
            </a:r>
            <a:r>
              <a:rPr lang="en-GB" sz="2400" dirty="0"/>
              <a:t>23, 53-61.</a:t>
            </a:r>
            <a:endParaRPr lang="en-GB" sz="2400" dirty="0"/>
          </a:p>
          <a:p>
            <a:pPr algn="l">
              <a:lnSpc>
                <a:spcPct val="100000"/>
              </a:lnSpc>
              <a:spcAft>
                <a:spcPts val="600"/>
              </a:spcAft>
            </a:pPr>
            <a:r>
              <a:rPr lang="en-GB" sz="2400" dirty="0" err="1"/>
              <a:t>Attardo</a:t>
            </a:r>
            <a:r>
              <a:rPr lang="en-GB" sz="2400" dirty="0"/>
              <a:t>, S. </a:t>
            </a:r>
            <a:r>
              <a:rPr lang="el-GR" sz="2400" dirty="0"/>
              <a:t>(</a:t>
            </a:r>
            <a:r>
              <a:rPr lang="en-GB" sz="2400" dirty="0"/>
              <a:t>2001</a:t>
            </a:r>
            <a:r>
              <a:rPr lang="el-GR" sz="2400" dirty="0"/>
              <a:t>)</a:t>
            </a:r>
            <a:r>
              <a:rPr lang="en-GB" sz="2400" dirty="0"/>
              <a:t>. </a:t>
            </a:r>
            <a:r>
              <a:rPr lang="en-GB" sz="2400" i="1" dirty="0"/>
              <a:t>Humorous Texts: A Semantic and Pragmatic Analysis</a:t>
            </a:r>
            <a:r>
              <a:rPr lang="en-GB" sz="2400" dirty="0"/>
              <a:t>. Berlin: Mouton de </a:t>
            </a:r>
            <a:r>
              <a:rPr lang="en-GB" sz="2400" dirty="0" err="1"/>
              <a:t>Gruyter</a:t>
            </a:r>
            <a:r>
              <a:rPr lang="en-GB" sz="2400" dirty="0"/>
              <a:t>.</a:t>
            </a:r>
            <a:endParaRPr lang="en-GB" sz="2400" dirty="0"/>
          </a:p>
          <a:p>
            <a:pPr algn="l">
              <a:lnSpc>
                <a:spcPct val="100000"/>
              </a:lnSpc>
              <a:spcAft>
                <a:spcPts val="600"/>
              </a:spcAft>
            </a:pPr>
            <a:r>
              <a:rPr lang="en-GB" sz="2400" dirty="0"/>
              <a:t>Ayers, P., Matthews, C., Yate, B. (2008). </a:t>
            </a:r>
            <a:r>
              <a:rPr lang="en-GB" sz="2400" i="1" dirty="0"/>
              <a:t>How Wikipedia Works: </a:t>
            </a:r>
            <a:r>
              <a:rPr lang="el-GR" sz="2400" i="1" dirty="0"/>
              <a:t>Α</a:t>
            </a:r>
            <a:r>
              <a:rPr lang="en-GB" sz="2400" i="1" dirty="0" err="1"/>
              <a:t>nd</a:t>
            </a:r>
            <a:r>
              <a:rPr lang="en-GB" sz="2400" i="1" dirty="0"/>
              <a:t> How You Can Be a Part of It</a:t>
            </a:r>
            <a:r>
              <a:rPr lang="en-GB" sz="2400" dirty="0"/>
              <a:t>. San Francisco: No Starch Press. </a:t>
            </a:r>
            <a:endParaRPr lang="en-GB" sz="2400" dirty="0"/>
          </a:p>
          <a:p>
            <a:pPr algn="l">
              <a:lnSpc>
                <a:spcPct val="100000"/>
              </a:lnSpc>
              <a:spcAft>
                <a:spcPts val="600"/>
              </a:spcAft>
            </a:pPr>
            <a:r>
              <a:rPr lang="el-GR" sz="2400" dirty="0"/>
              <a:t>Αλίαϊ, Ρ. &amp; Τσάκωνα, Β. (2020). «Αυτοί/ές είναι σαν κι εμάς»: Ταυτότητες και θετικές αναπαραστάσεις μεταναστών/τριών σε αφηγήσεις από την επίσημη ιστοσελίδα του Διεθνούς Οργανισμού Μετανάστευσης. Γλωσσολογία 28, 97-118.</a:t>
            </a:r>
            <a:endParaRPr lang="el-GR" sz="2400" dirty="0"/>
          </a:p>
          <a:p>
            <a:pPr algn="l">
              <a:lnSpc>
                <a:spcPct val="100000"/>
              </a:lnSpc>
              <a:spcAft>
                <a:spcPts val="600"/>
              </a:spcAft>
            </a:pPr>
            <a:r>
              <a:rPr lang="el-GR" sz="2400" dirty="0"/>
              <a:t>Αρχάκης, Α. (2020). </a:t>
            </a:r>
            <a:r>
              <a:rPr lang="el-GR" sz="2400" i="1" dirty="0"/>
              <a:t>Από τον εθνικό στον μετα-εθνικό λόγο: Μεταναστευτικές ταυτότητες και κριτική εκπαίδευση</a:t>
            </a:r>
            <a:r>
              <a:rPr lang="el-GR" sz="2400" dirty="0"/>
              <a:t>. Αθήνα: εκδ. Πατάκη. </a:t>
            </a:r>
            <a:endParaRPr lang="el-GR" sz="2400" dirty="0"/>
          </a:p>
          <a:p>
            <a:pPr algn="l">
              <a:lnSpc>
                <a:spcPct val="100000"/>
              </a:lnSpc>
              <a:spcAft>
                <a:spcPts val="600"/>
              </a:spcAft>
            </a:pPr>
            <a:r>
              <a:rPr lang="el-GR" sz="2400" dirty="0"/>
              <a:t>Αρχάκης, Α. (2014). «Αφηγηματικά είδη». Στο Μ. Γεωργαλίδου, Μ. Σηφιανού &amp; Β. Τσάκωνα (επιμ.), </a:t>
            </a:r>
            <a:r>
              <a:rPr lang="el-GR" sz="2400" i="1" dirty="0"/>
              <a:t>Ανάλυση Λόγου: Θεωρία και Εφαρμογές</a:t>
            </a:r>
            <a:r>
              <a:rPr lang="el-GR" sz="2400" dirty="0"/>
              <a:t>. Αθήνα: Νήσος, 441-420. </a:t>
            </a:r>
            <a:endParaRPr lang="el-GR" sz="2400" dirty="0"/>
          </a:p>
          <a:p>
            <a:pPr algn="l">
              <a:lnSpc>
                <a:spcPct val="100000"/>
              </a:lnSpc>
              <a:spcAft>
                <a:spcPts val="600"/>
              </a:spcAft>
            </a:pPr>
            <a:r>
              <a:rPr lang="en-GB" sz="2400" dirty="0"/>
              <a:t> </a:t>
            </a:r>
            <a:endParaRPr lang="en-GB" sz="2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945326"/>
            <a:ext cx="12842543" cy="646331"/>
          </a:xfrm>
        </p:spPr>
        <p:txBody>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474030"/>
            <a:ext cx="12692417" cy="7934480"/>
          </a:xfrm>
        </p:spPr>
        <p:txBody>
          <a:bodyPr/>
          <a:lstStyle/>
          <a:p>
            <a:pPr algn="l">
              <a:lnSpc>
                <a:spcPct val="100000"/>
              </a:lnSpc>
              <a:spcAft>
                <a:spcPts val="600"/>
              </a:spcAft>
            </a:pPr>
            <a:r>
              <a:rPr lang="en-GB" sz="2400" dirty="0"/>
              <a:t>Bell, A. (2001). “Back in Style: Reworking Audience Design”. </a:t>
            </a:r>
            <a:r>
              <a:rPr lang="el-GR" sz="2400" dirty="0"/>
              <a:t>Στο </a:t>
            </a:r>
            <a:r>
              <a:rPr lang="en-GB" sz="2400" dirty="0"/>
              <a:t>P. </a:t>
            </a:r>
            <a:r>
              <a:rPr lang="el-GR" sz="2400" dirty="0"/>
              <a:t>Ε</a:t>
            </a:r>
            <a:r>
              <a:rPr lang="en-GB" sz="2400" dirty="0" err="1"/>
              <a:t>ckert</a:t>
            </a:r>
            <a:r>
              <a:rPr lang="en-GB" sz="2400" dirty="0"/>
              <a:t> &amp; J. Rickford (</a:t>
            </a:r>
            <a:r>
              <a:rPr lang="el-GR" sz="2400" dirty="0" err="1"/>
              <a:t>επιμ</a:t>
            </a:r>
            <a:r>
              <a:rPr lang="el-GR" sz="2400" dirty="0"/>
              <a:t>.), </a:t>
            </a:r>
            <a:r>
              <a:rPr lang="en-GB" sz="2400" i="1" dirty="0"/>
              <a:t>Style and Sociolinguistic Variation</a:t>
            </a:r>
            <a:r>
              <a:rPr lang="en-GB" sz="2400" dirty="0"/>
              <a:t>. Cambridge: Cambridge University Press, 139-169.</a:t>
            </a:r>
            <a:endParaRPr lang="en-GB" sz="2400" dirty="0"/>
          </a:p>
          <a:p>
            <a:pPr algn="l">
              <a:lnSpc>
                <a:spcPct val="100000"/>
              </a:lnSpc>
              <a:spcAft>
                <a:spcPts val="600"/>
              </a:spcAft>
            </a:pPr>
            <a:r>
              <a:rPr lang="en-GB" sz="2400" dirty="0" err="1"/>
              <a:t>Bernardini</a:t>
            </a:r>
            <a:r>
              <a:rPr lang="en-GB" sz="2400" dirty="0"/>
              <a:t>, S., Baroni, M. &amp; Evert, S. </a:t>
            </a:r>
            <a:r>
              <a:rPr lang="el-GR" sz="2400" dirty="0"/>
              <a:t>(</a:t>
            </a:r>
            <a:r>
              <a:rPr lang="en-GB" sz="2400" dirty="0"/>
              <a:t>2006</a:t>
            </a:r>
            <a:r>
              <a:rPr lang="el-GR" sz="2400" dirty="0"/>
              <a:t>)</a:t>
            </a:r>
            <a:r>
              <a:rPr lang="en-GB" sz="2400" dirty="0"/>
              <a:t>. A </a:t>
            </a:r>
            <a:r>
              <a:rPr lang="en-GB" sz="2400" dirty="0" err="1"/>
              <a:t>WaCky</a:t>
            </a:r>
            <a:r>
              <a:rPr lang="en-GB" sz="2400" dirty="0"/>
              <a:t> introduction. </a:t>
            </a:r>
            <a:r>
              <a:rPr lang="el-GR" sz="2400" dirty="0"/>
              <a:t>Στο </a:t>
            </a:r>
            <a:r>
              <a:rPr lang="en-GB" sz="2400" dirty="0"/>
              <a:t>M. </a:t>
            </a:r>
            <a:r>
              <a:rPr lang="en-GB" sz="2400" dirty="0" err="1"/>
              <a:t>Baroni</a:t>
            </a:r>
            <a:r>
              <a:rPr lang="en-GB" sz="2400" dirty="0"/>
              <a:t> &amp; S. </a:t>
            </a:r>
            <a:r>
              <a:rPr lang="en-GB" sz="2400" dirty="0" err="1"/>
              <a:t>Bernardini</a:t>
            </a:r>
            <a:r>
              <a:rPr lang="en-GB" sz="2400" dirty="0"/>
              <a:t> (</a:t>
            </a:r>
            <a:r>
              <a:rPr lang="el-GR" sz="2400" dirty="0"/>
              <a:t>επιμ.), </a:t>
            </a:r>
            <a:r>
              <a:rPr lang="en-GB" sz="2400" i="1" dirty="0"/>
              <a:t>Wacky! Working Papers on the Web as Corpus</a:t>
            </a:r>
            <a:r>
              <a:rPr lang="en-GB" sz="2400" dirty="0"/>
              <a:t>. Bologna: GEDIT, 9-40.</a:t>
            </a:r>
            <a:endParaRPr lang="en-GB" sz="2400" dirty="0"/>
          </a:p>
          <a:p>
            <a:pPr algn="l">
              <a:lnSpc>
                <a:spcPct val="100000"/>
              </a:lnSpc>
              <a:spcAft>
                <a:spcPts val="600"/>
              </a:spcAft>
            </a:pPr>
            <a:r>
              <a:rPr lang="en-GB" sz="2400" dirty="0" err="1"/>
              <a:t>Billig</a:t>
            </a:r>
            <a:r>
              <a:rPr lang="en-GB" sz="2400" dirty="0"/>
              <a:t>, M. </a:t>
            </a:r>
            <a:r>
              <a:rPr lang="el-GR" sz="2400" dirty="0"/>
              <a:t>(</a:t>
            </a:r>
            <a:r>
              <a:rPr lang="en-GB" sz="2400" dirty="0"/>
              <a:t>2005</a:t>
            </a:r>
            <a:r>
              <a:rPr lang="el-GR" sz="2400" dirty="0"/>
              <a:t>)</a:t>
            </a:r>
            <a:r>
              <a:rPr lang="en-GB" sz="2400" i="1" dirty="0"/>
              <a:t>. Laughter and Ridicule: Towards a Social Critique of </a:t>
            </a:r>
            <a:r>
              <a:rPr lang="en-GB" sz="2400" i="1" dirty="0" err="1"/>
              <a:t>Humo</a:t>
            </a:r>
            <a:r>
              <a:rPr lang="en-GB" sz="2400" dirty="0" err="1"/>
              <a:t>r</a:t>
            </a:r>
            <a:r>
              <a:rPr lang="en-GB" sz="2400" dirty="0"/>
              <a:t>. London: Sage.</a:t>
            </a:r>
            <a:endParaRPr lang="en-GB" sz="2400" dirty="0"/>
          </a:p>
          <a:p>
            <a:pPr algn="l">
              <a:lnSpc>
                <a:spcPct val="100000"/>
              </a:lnSpc>
              <a:spcAft>
                <a:spcPts val="600"/>
              </a:spcAft>
            </a:pPr>
            <a:r>
              <a:rPr lang="en-GB" sz="2400" dirty="0" err="1"/>
              <a:t>Blackledge</a:t>
            </a:r>
            <a:r>
              <a:rPr lang="en-GB" sz="2400" dirty="0"/>
              <a:t>, A. </a:t>
            </a:r>
            <a:r>
              <a:rPr lang="el-GR" sz="2400" dirty="0"/>
              <a:t>(</a:t>
            </a:r>
            <a:r>
              <a:rPr lang="en-GB" sz="2400" dirty="0"/>
              <a:t>2005</a:t>
            </a:r>
            <a:r>
              <a:rPr lang="el-GR" sz="2400" dirty="0"/>
              <a:t>)</a:t>
            </a:r>
            <a:r>
              <a:rPr lang="en-GB" sz="2400" dirty="0"/>
              <a:t>. </a:t>
            </a:r>
            <a:r>
              <a:rPr lang="en-GB" sz="2400" i="1" dirty="0"/>
              <a:t>Discourse and Power in a Multilingual World</a:t>
            </a:r>
            <a:r>
              <a:rPr lang="en-GB" sz="2400" dirty="0"/>
              <a:t>. Amsterdam: John </a:t>
            </a:r>
            <a:r>
              <a:rPr lang="en-GB" sz="2400" dirty="0" err="1"/>
              <a:t>Benjamins</a:t>
            </a:r>
            <a:r>
              <a:rPr lang="en-GB" sz="2400" dirty="0"/>
              <a:t>.</a:t>
            </a:r>
            <a:endParaRPr lang="en-GB" sz="2400" dirty="0"/>
          </a:p>
          <a:p>
            <a:pPr algn="l">
              <a:lnSpc>
                <a:spcPct val="100000"/>
              </a:lnSpc>
              <a:spcAft>
                <a:spcPts val="600"/>
              </a:spcAft>
            </a:pPr>
            <a:r>
              <a:rPr lang="en-GB" sz="2400" dirty="0" err="1"/>
              <a:t>Blommaert</a:t>
            </a:r>
            <a:r>
              <a:rPr lang="en-GB" sz="2400" dirty="0"/>
              <a:t>, J. (2005). </a:t>
            </a:r>
            <a:r>
              <a:rPr lang="en-GB" sz="2400" i="1" dirty="0"/>
              <a:t>Discourse: A critical introduction</a:t>
            </a:r>
            <a:r>
              <a:rPr lang="en-GB" sz="2400" dirty="0"/>
              <a:t>. New York: Cambridge University Press. </a:t>
            </a:r>
            <a:endParaRPr lang="en-GB" sz="2400" dirty="0"/>
          </a:p>
          <a:p>
            <a:pPr algn="l">
              <a:lnSpc>
                <a:spcPct val="100000"/>
              </a:lnSpc>
              <a:spcAft>
                <a:spcPts val="600"/>
              </a:spcAft>
            </a:pPr>
            <a:r>
              <a:rPr lang="en-GB" sz="2400" dirty="0" err="1"/>
              <a:t>Bonnett</a:t>
            </a:r>
            <a:r>
              <a:rPr lang="en-GB" sz="2400" dirty="0"/>
              <a:t>, A. </a:t>
            </a:r>
            <a:r>
              <a:rPr lang="el-GR" sz="2400" dirty="0"/>
              <a:t>(</a:t>
            </a:r>
            <a:r>
              <a:rPr lang="en-GB" sz="2400" dirty="0"/>
              <a:t>2000</a:t>
            </a:r>
            <a:r>
              <a:rPr lang="el-GR" sz="2400" dirty="0"/>
              <a:t>)</a:t>
            </a:r>
            <a:r>
              <a:rPr lang="en-GB" sz="2400" dirty="0"/>
              <a:t>. </a:t>
            </a:r>
            <a:r>
              <a:rPr lang="en-GB" sz="2400" i="1" dirty="0"/>
              <a:t>Anti-Racism</a:t>
            </a:r>
            <a:r>
              <a:rPr lang="en-GB" sz="2400" dirty="0"/>
              <a:t>. London: Routledge.</a:t>
            </a:r>
            <a:endParaRPr lang="en-GB" sz="2400" dirty="0"/>
          </a:p>
          <a:p>
            <a:pPr algn="l">
              <a:lnSpc>
                <a:spcPct val="100000"/>
              </a:lnSpc>
              <a:spcAft>
                <a:spcPts val="600"/>
              </a:spcAft>
            </a:pPr>
            <a:r>
              <a:rPr lang="en-GB" sz="2400" dirty="0"/>
              <a:t>Broughton, J. (2008). </a:t>
            </a:r>
            <a:r>
              <a:rPr lang="en-GB" sz="2400" i="1" dirty="0"/>
              <a:t>Wikipedia Reader's Guide: The Missing Manual</a:t>
            </a:r>
            <a:r>
              <a:rPr lang="en-GB" sz="2400" dirty="0"/>
              <a:t>. Sebastopol: O'Reilly Media. </a:t>
            </a:r>
            <a:endParaRPr lang="en-GB" sz="2400" dirty="0"/>
          </a:p>
          <a:p>
            <a:pPr algn="l">
              <a:lnSpc>
                <a:spcPct val="100000"/>
              </a:lnSpc>
              <a:spcAft>
                <a:spcPts val="600"/>
              </a:spcAft>
            </a:pPr>
            <a:r>
              <a:rPr lang="en-GB" sz="2400" dirty="0"/>
              <a:t>Bruner, J. (1990</a:t>
            </a:r>
            <a:r>
              <a:rPr lang="en-GB" sz="2400" i="1" dirty="0"/>
              <a:t>). Acts of Meaning</a:t>
            </a:r>
            <a:r>
              <a:rPr lang="en-GB" sz="2400" dirty="0"/>
              <a:t>. Cambridge, MA: Harvard University Press. </a:t>
            </a:r>
            <a:endParaRPr lang="en-GB" sz="2400" dirty="0"/>
          </a:p>
          <a:p>
            <a:pPr algn="l">
              <a:lnSpc>
                <a:spcPct val="100000"/>
              </a:lnSpc>
              <a:spcAft>
                <a:spcPts val="600"/>
              </a:spcAft>
            </a:pPr>
            <a:r>
              <a:rPr lang="en-GB" sz="2400" dirty="0" err="1"/>
              <a:t>Burnard</a:t>
            </a:r>
            <a:r>
              <a:rPr lang="en-GB" sz="2400" dirty="0"/>
              <a:t>, L. (2005), Developing Linguistic Corpora: a Guide to Good Practice. Oxford: Oxbow Books,</a:t>
            </a:r>
            <a:endParaRPr lang="en-GB" sz="2400" dirty="0"/>
          </a:p>
          <a:p>
            <a:pPr algn="l">
              <a:lnSpc>
                <a:spcPct val="100000"/>
              </a:lnSpc>
              <a:spcAft>
                <a:spcPts val="600"/>
              </a:spcAft>
            </a:pPr>
            <a:r>
              <a:rPr lang="el-GR" sz="2400" dirty="0"/>
              <a:t>Βεντούρα (2004)</a:t>
            </a:r>
            <a:endParaRPr lang="el-GR" sz="2400" dirty="0"/>
          </a:p>
          <a:p>
            <a:pPr algn="l">
              <a:lnSpc>
                <a:spcPct val="100000"/>
              </a:lnSpc>
              <a:spcAft>
                <a:spcPts val="600"/>
              </a:spcAft>
            </a:pPr>
            <a:r>
              <a:rPr lang="en-GB" sz="2400" dirty="0" err="1"/>
              <a:t>Charteris</a:t>
            </a:r>
            <a:r>
              <a:rPr lang="en-GB" sz="2400" dirty="0"/>
              <a:t>-Black, J. </a:t>
            </a:r>
            <a:r>
              <a:rPr lang="el-GR" sz="2400" dirty="0"/>
              <a:t>(</a:t>
            </a:r>
            <a:r>
              <a:rPr lang="en-GB" sz="2400" dirty="0"/>
              <a:t>2004</a:t>
            </a:r>
            <a:r>
              <a:rPr lang="el-GR" sz="2400" dirty="0"/>
              <a:t>)</a:t>
            </a:r>
            <a:r>
              <a:rPr lang="en-GB" sz="2400" dirty="0"/>
              <a:t>. </a:t>
            </a:r>
            <a:r>
              <a:rPr lang="en-GB" sz="2400" i="1" dirty="0"/>
              <a:t>Corpus Approaches to Critical Metaphor Analysis</a:t>
            </a:r>
            <a:r>
              <a:rPr lang="en-GB" sz="2400" dirty="0"/>
              <a:t>. New York: Palgrave Macmillan.</a:t>
            </a:r>
            <a:endParaRPr lang="en-GB" sz="2400" dirty="0"/>
          </a:p>
          <a:p>
            <a:pPr algn="l">
              <a:lnSpc>
                <a:spcPct val="100000"/>
              </a:lnSpc>
              <a:spcAft>
                <a:spcPts val="600"/>
              </a:spcAft>
            </a:pPr>
            <a:r>
              <a:rPr lang="en-GB" sz="2400" dirty="0" err="1"/>
              <a:t>Chouliaraki</a:t>
            </a:r>
            <a:r>
              <a:rPr lang="en-GB" sz="2400" dirty="0"/>
              <a:t>, L., &amp; </a:t>
            </a:r>
            <a:r>
              <a:rPr lang="en-GB" sz="2400" dirty="0" err="1"/>
              <a:t>Stolic</a:t>
            </a:r>
            <a:r>
              <a:rPr lang="en-GB" sz="2400" dirty="0"/>
              <a:t>, T. (2017). Rethinking media responsibility in the refugee ‘crisis’: A visual typology of European news. </a:t>
            </a:r>
            <a:r>
              <a:rPr lang="en-GB" sz="2400" i="1" dirty="0"/>
              <a:t>Media, Culture &amp; Society</a:t>
            </a:r>
            <a:r>
              <a:rPr lang="en-GB" sz="2400" dirty="0"/>
              <a:t>, 39(8), 1162-1177.</a:t>
            </a:r>
            <a:endParaRPr lang="en-GB" sz="2400" dirty="0"/>
          </a:p>
          <a:p>
            <a:pPr algn="l">
              <a:lnSpc>
                <a:spcPct val="100000"/>
              </a:lnSpc>
              <a:spcAft>
                <a:spcPts val="600"/>
              </a:spcAft>
            </a:pPr>
            <a:r>
              <a:rPr lang="en-GB" sz="2400" dirty="0" err="1"/>
              <a:t>Clayman</a:t>
            </a:r>
            <a:r>
              <a:rPr lang="en-GB" sz="2400" dirty="0"/>
              <a:t>, S. &amp; Heritage, J. (2008). </a:t>
            </a:r>
            <a:r>
              <a:rPr lang="el-GR" sz="2400" i="1" dirty="0"/>
              <a:t>Η ειδησεογραφική συνέντευξη: Δημοσιογράφοι και δημόσια πρόσωπα «στον αέρα</a:t>
            </a:r>
            <a:r>
              <a:rPr lang="el-GR" sz="2400" dirty="0"/>
              <a:t>» (μτρφ. Α. Στάμου).  Αθήνα: Πατάκης.  </a:t>
            </a:r>
            <a:endParaRPr lang="el-GR" sz="2400" dirty="0"/>
          </a:p>
          <a:p>
            <a:pPr algn="l"/>
            <a:endParaRPr lang="en-GB" sz="1400" dirty="0"/>
          </a:p>
        </p:txBody>
      </p:sp>
      <p:sp>
        <p:nvSpPr>
          <p:cNvPr id="17" name="Right Triangle 16"/>
          <p:cNvSpPr/>
          <p:nvPr/>
        </p:nvSpPr>
        <p:spPr>
          <a:xfrm flipV="1">
            <a:off x="0" y="-26051"/>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83870"/>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5667" y="1118488"/>
            <a:ext cx="12105053" cy="646331"/>
          </a:xfrm>
        </p:spPr>
        <p:txBody>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34112" y="1670305"/>
            <a:ext cx="12681135" cy="8067668"/>
          </a:xfrm>
        </p:spPr>
        <p:txBody>
          <a:bodyPr/>
          <a:lstStyle/>
          <a:p>
            <a:pPr algn="l">
              <a:spcAft>
                <a:spcPts val="600"/>
              </a:spcAft>
            </a:pPr>
            <a:r>
              <a:rPr lang="el-GR" sz="2400" dirty="0" err="1"/>
              <a:t>Γαζάκης</a:t>
            </a:r>
            <a:r>
              <a:rPr lang="el-GR" sz="2400" dirty="0"/>
              <a:t>, Α., </a:t>
            </a:r>
            <a:r>
              <a:rPr lang="el-GR" sz="2400" dirty="0" err="1"/>
              <a:t>Συρρή</a:t>
            </a:r>
            <a:r>
              <a:rPr lang="el-GR" sz="2400" dirty="0"/>
              <a:t>, Δ., Τάκης, Α. (2014). </a:t>
            </a:r>
            <a:r>
              <a:rPr lang="el-GR" sz="2400" i="1" dirty="0"/>
              <a:t>Ρατσισμός και διακρίσεις στην Ελλάδα σήμερα</a:t>
            </a:r>
            <a:r>
              <a:rPr lang="el-GR" sz="2400" dirty="0"/>
              <a:t>. Θεσσαλονίκη: Εκδόσεις Ιδρύματος Χάινριχ Μπελ.</a:t>
            </a:r>
            <a:endParaRPr lang="el-GR" sz="2400" dirty="0"/>
          </a:p>
          <a:p>
            <a:pPr algn="l">
              <a:spcAft>
                <a:spcPts val="600"/>
              </a:spcAft>
            </a:pPr>
            <a:r>
              <a:rPr lang="el-GR" sz="2400" dirty="0"/>
              <a:t>Γεωργακοπούλου, </a:t>
            </a:r>
            <a:r>
              <a:rPr lang="en-GB" sz="2400" dirty="0"/>
              <a:t>A. &amp; </a:t>
            </a:r>
            <a:r>
              <a:rPr lang="el-GR" sz="2400" dirty="0"/>
              <a:t>Γούτσος, Δ. (2011).  </a:t>
            </a:r>
            <a:r>
              <a:rPr lang="el-GR" sz="2400" i="1" dirty="0"/>
              <a:t>Κείμενο και Επικοινωνία</a:t>
            </a:r>
            <a:r>
              <a:rPr lang="el-GR" sz="2400" dirty="0"/>
              <a:t>. Αθήνα: εκδ. Πατάκης. </a:t>
            </a:r>
            <a:endParaRPr lang="en-US" sz="2400" dirty="0"/>
          </a:p>
          <a:p>
            <a:pPr algn="l">
              <a:spcAft>
                <a:spcPts val="600"/>
              </a:spcAft>
            </a:pPr>
            <a:r>
              <a:rPr lang="en-US" sz="2400" dirty="0"/>
              <a:t>Gounari, P. (2022). </a:t>
            </a:r>
            <a:r>
              <a:rPr lang="en-US" sz="2400" i="1" dirty="0"/>
              <a:t>From twitter to Capitol Hill: Far-right authoritarian populist discourses, social media and critical pedagogy. </a:t>
            </a:r>
            <a:r>
              <a:rPr lang="en-US" sz="2400" dirty="0"/>
              <a:t>Leiden: Brill.</a:t>
            </a:r>
            <a:endParaRPr lang="en-US" sz="2400" dirty="0">
              <a:highlight>
                <a:srgbClr val="FFFF00"/>
              </a:highlight>
            </a:endParaRPr>
          </a:p>
          <a:p>
            <a:pPr algn="l">
              <a:spcAft>
                <a:spcPts val="600"/>
              </a:spcAft>
            </a:pPr>
            <a:r>
              <a:rPr lang="el-GR" sz="2400" dirty="0"/>
              <a:t>Γούτσος, Δ. &amp; Φραγκάκη. Γ. (2015). </a:t>
            </a:r>
            <a:r>
              <a:rPr lang="el-GR" sz="2400" i="1" dirty="0"/>
              <a:t>Εισαγωγή στη γλωσσολογία σωμάτων κειμένων</a:t>
            </a:r>
            <a:r>
              <a:rPr lang="el-GR" sz="2400" dirty="0"/>
              <a:t>. Αθήνα: Σύνδεσμος Ελληνικών Ακαδημαϊκών Βιβλιοθηκών.</a:t>
            </a:r>
            <a:endParaRPr lang="el-GR" sz="2400" dirty="0"/>
          </a:p>
          <a:p>
            <a:pPr algn="l">
              <a:spcAft>
                <a:spcPts val="600"/>
              </a:spcAft>
            </a:pPr>
            <a:r>
              <a:rPr lang="en-GB" sz="2400" dirty="0" err="1"/>
              <a:t>Delin</a:t>
            </a:r>
            <a:r>
              <a:rPr lang="en-GB" sz="2400" dirty="0"/>
              <a:t>, J. </a:t>
            </a:r>
            <a:r>
              <a:rPr lang="el-GR" sz="2400" dirty="0"/>
              <a:t>(</a:t>
            </a:r>
            <a:r>
              <a:rPr lang="en-GB" sz="2400" dirty="0"/>
              <a:t>2000</a:t>
            </a:r>
            <a:r>
              <a:rPr lang="el-GR" sz="2400" dirty="0"/>
              <a:t>)</a:t>
            </a:r>
            <a:r>
              <a:rPr lang="en-GB" sz="2400" dirty="0"/>
              <a:t>. </a:t>
            </a:r>
            <a:r>
              <a:rPr lang="en-GB" sz="2400" i="1" dirty="0"/>
              <a:t>The language of Everyday Life</a:t>
            </a:r>
            <a:r>
              <a:rPr lang="en-GB" sz="2400" dirty="0"/>
              <a:t>. London: Sage. </a:t>
            </a:r>
            <a:endParaRPr lang="en-GB" sz="2400" dirty="0"/>
          </a:p>
          <a:p>
            <a:pPr algn="l">
              <a:spcAft>
                <a:spcPts val="600"/>
              </a:spcAft>
            </a:pPr>
            <a:r>
              <a:rPr lang="el-GR" sz="2400" dirty="0"/>
              <a:t>Ε</a:t>
            </a:r>
            <a:r>
              <a:rPr lang="en-GB" sz="2400" dirty="0" err="1"/>
              <a:t>rmida</a:t>
            </a:r>
            <a:r>
              <a:rPr lang="en-GB" sz="2400" dirty="0"/>
              <a:t>, I. (2012). “News Satire in the Press: Linguistic Construction of Humour in Spoof News Article”. </a:t>
            </a:r>
            <a:r>
              <a:rPr lang="el-GR" sz="2400" dirty="0"/>
              <a:t>Στο </a:t>
            </a:r>
            <a:r>
              <a:rPr lang="en-GB" sz="2400" dirty="0"/>
              <a:t>J. </a:t>
            </a:r>
            <a:r>
              <a:rPr lang="en-GB" sz="2400" dirty="0" err="1"/>
              <a:t>Chovanec</a:t>
            </a:r>
            <a:r>
              <a:rPr lang="en-GB" sz="2400" dirty="0"/>
              <a:t> &amp; I. </a:t>
            </a:r>
            <a:r>
              <a:rPr lang="en-GB" sz="2400" dirty="0" err="1"/>
              <a:t>Ermida</a:t>
            </a:r>
            <a:r>
              <a:rPr lang="en-GB" sz="2400" dirty="0"/>
              <a:t> (</a:t>
            </a:r>
            <a:r>
              <a:rPr lang="el-GR" sz="2400" dirty="0"/>
              <a:t>επιμ.), </a:t>
            </a:r>
            <a:r>
              <a:rPr lang="en-GB" sz="2400" i="1" dirty="0"/>
              <a:t>Language and Humour in the Media</a:t>
            </a:r>
            <a:r>
              <a:rPr lang="en-GB" sz="2400" dirty="0"/>
              <a:t>. Cambridge: Cambridge Scholars Publishing, 185-210. </a:t>
            </a:r>
            <a:endParaRPr lang="en-GB" sz="2400" dirty="0"/>
          </a:p>
          <a:p>
            <a:pPr algn="l">
              <a:spcAft>
                <a:spcPts val="600"/>
              </a:spcAft>
            </a:pPr>
            <a:r>
              <a:rPr lang="en-GB" sz="2400" dirty="0"/>
              <a:t>Fairclough, </a:t>
            </a:r>
            <a:r>
              <a:rPr lang="el-GR" sz="2400" dirty="0"/>
              <a:t>Ν. (1989/2015). </a:t>
            </a:r>
            <a:r>
              <a:rPr lang="en-GB" sz="2400" i="1" dirty="0"/>
              <a:t>Language and Power</a:t>
            </a:r>
            <a:r>
              <a:rPr lang="en-GB" sz="2400" dirty="0"/>
              <a:t>. London: Routledge.</a:t>
            </a:r>
            <a:endParaRPr lang="en-GB" sz="2400" dirty="0"/>
          </a:p>
          <a:p>
            <a:pPr algn="l">
              <a:spcAft>
                <a:spcPts val="600"/>
              </a:spcAft>
            </a:pPr>
            <a:r>
              <a:rPr lang="en-GB" sz="2400" dirty="0"/>
              <a:t>Fairclough, N. (2003). </a:t>
            </a:r>
            <a:r>
              <a:rPr lang="en-GB" sz="2400" i="1" dirty="0"/>
              <a:t>Analysing discourse: Textual analysis for social research</a:t>
            </a:r>
            <a:r>
              <a:rPr lang="en-GB" sz="2400" dirty="0"/>
              <a:t>. London: Routledge. https://doi.org/10.4324/9780203697078</a:t>
            </a:r>
            <a:endParaRPr lang="en-GB" sz="2400" dirty="0"/>
          </a:p>
          <a:p>
            <a:pPr algn="l">
              <a:spcAft>
                <a:spcPts val="600"/>
              </a:spcAft>
            </a:pPr>
            <a:r>
              <a:rPr lang="en-GB" sz="2400" dirty="0"/>
              <a:t>Fairclough, N. &amp; </a:t>
            </a:r>
            <a:r>
              <a:rPr lang="en-GB" sz="2400" dirty="0" err="1"/>
              <a:t>Wodak</a:t>
            </a:r>
            <a:r>
              <a:rPr lang="en-GB" sz="2400" dirty="0"/>
              <a:t>, R. </a:t>
            </a:r>
            <a:r>
              <a:rPr lang="el-GR" sz="2400" dirty="0"/>
              <a:t>(</a:t>
            </a:r>
            <a:r>
              <a:rPr lang="en-GB" sz="2400" dirty="0"/>
              <a:t>1997</a:t>
            </a:r>
            <a:r>
              <a:rPr lang="el-GR" sz="2400" dirty="0"/>
              <a:t>)</a:t>
            </a:r>
            <a:r>
              <a:rPr lang="en-GB" sz="2400" dirty="0"/>
              <a:t>. Critical discourse analysis. In van </a:t>
            </a:r>
            <a:r>
              <a:rPr lang="en-GB" sz="2400" dirty="0" err="1"/>
              <a:t>Dijk</a:t>
            </a:r>
            <a:r>
              <a:rPr lang="en-GB" sz="2400" dirty="0"/>
              <a:t>, T. A. (Ed</a:t>
            </a:r>
            <a:r>
              <a:rPr lang="en-GB" sz="2400" i="1" dirty="0"/>
              <a:t>.), Discourse as Social Interaction</a:t>
            </a:r>
            <a:r>
              <a:rPr lang="en-GB" sz="2400" dirty="0"/>
              <a:t>. London: Sage, 258-284.</a:t>
            </a:r>
            <a:endParaRPr lang="en-GB" sz="2400" dirty="0"/>
          </a:p>
          <a:p>
            <a:pPr algn="l">
              <a:spcAft>
                <a:spcPts val="600"/>
              </a:spcAft>
            </a:pPr>
            <a:r>
              <a:rPr lang="en-GB" sz="2400" dirty="0"/>
              <a:t>Flowerdew, L. (2004). “The argument for using specialised corpora to understand academic and professional language”. </a:t>
            </a:r>
            <a:r>
              <a:rPr lang="el-GR" sz="2400" dirty="0"/>
              <a:t>Στο </a:t>
            </a:r>
            <a:r>
              <a:rPr lang="en-GB" sz="2400" dirty="0"/>
              <a:t>U. Connor &amp; T. Upton (</a:t>
            </a:r>
            <a:r>
              <a:rPr lang="el-GR" sz="2400" dirty="0"/>
              <a:t>επιμ.), </a:t>
            </a:r>
            <a:r>
              <a:rPr lang="en-GB" sz="2400" i="1" dirty="0"/>
              <a:t>Discourse in the Professions: Perspectives from Corpus Linguistics</a:t>
            </a:r>
            <a:r>
              <a:rPr lang="en-GB" sz="2400" dirty="0"/>
              <a:t>. Amsterdam: John </a:t>
            </a:r>
            <a:r>
              <a:rPr lang="en-GB" sz="2400" dirty="0" err="1"/>
              <a:t>Benjamins</a:t>
            </a:r>
            <a:r>
              <a:rPr lang="en-GB" sz="2400" dirty="0"/>
              <a:t>, 11-33. </a:t>
            </a:r>
            <a:endParaRPr lang="en-GB" sz="2400" dirty="0"/>
          </a:p>
          <a:p>
            <a:pPr algn="l"/>
            <a:endParaRPr lang="el-GR" sz="1400" dirty="0"/>
          </a:p>
          <a:p>
            <a:pPr algn="l"/>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9553" y="8835771"/>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5667" y="1118489"/>
            <a:ext cx="12105053" cy="646331"/>
          </a:xfrm>
        </p:spPr>
        <p:txBody>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6304" y="1816712"/>
            <a:ext cx="12737183" cy="7766282"/>
          </a:xfrm>
        </p:spPr>
        <p:txBody>
          <a:bodyPr/>
          <a:lstStyle/>
          <a:p>
            <a:pPr algn="l">
              <a:spcBef>
                <a:spcPts val="600"/>
              </a:spcBef>
            </a:pPr>
            <a:r>
              <a:rPr lang="en-GB" sz="2400" dirty="0"/>
              <a:t>Georgalou, M. (2017). </a:t>
            </a:r>
            <a:r>
              <a:rPr lang="en-GB" sz="2400" i="1" dirty="0"/>
              <a:t>Discourse and Identity on Facebook</a:t>
            </a:r>
            <a:r>
              <a:rPr lang="en-GB" sz="2400" dirty="0"/>
              <a:t>. London: </a:t>
            </a:r>
            <a:r>
              <a:rPr lang="en-GB" sz="2400" dirty="0" err="1"/>
              <a:t>Bloombury</a:t>
            </a:r>
            <a:r>
              <a:rPr lang="en-GB" sz="2400" dirty="0"/>
              <a:t>. </a:t>
            </a:r>
            <a:endParaRPr lang="en-GB" sz="2400" dirty="0"/>
          </a:p>
          <a:p>
            <a:pPr algn="l">
              <a:spcBef>
                <a:spcPts val="600"/>
              </a:spcBef>
            </a:pPr>
            <a:r>
              <a:rPr lang="en-US" sz="2400" dirty="0">
                <a:effectLst/>
                <a:ea typeface="Calibri" panose="020F0502020204030204" pitchFamily="34" charset="0"/>
                <a:cs typeface="Times New Roman" panose="02020603050405020304" pitchFamily="18" charset="0"/>
              </a:rPr>
              <a:t>Habermas J., Lennox S. &amp; Lennox F. (1974). The public sphere: An encyclopedia article (1964). </a:t>
            </a:r>
            <a:r>
              <a:rPr lang="en-US" sz="2400" i="1" dirty="0">
                <a:effectLst/>
                <a:ea typeface="Calibri" panose="020F0502020204030204" pitchFamily="34" charset="0"/>
                <a:cs typeface="Times New Roman" panose="02020603050405020304" pitchFamily="18" charset="0"/>
              </a:rPr>
              <a:t>New German Critique</a:t>
            </a:r>
            <a:r>
              <a:rPr lang="en-US" sz="2400" dirty="0">
                <a:effectLst/>
                <a:ea typeface="Calibri" panose="020F0502020204030204" pitchFamily="34" charset="0"/>
                <a:cs typeface="Times New Roman" panose="02020603050405020304" pitchFamily="18" charset="0"/>
              </a:rPr>
              <a:t> 3: 49–55.</a:t>
            </a:r>
            <a:endParaRPr lang="el-GR" sz="2400" dirty="0">
              <a:effectLst/>
              <a:ea typeface="Calibri" panose="020F0502020204030204" pitchFamily="34" charset="0"/>
              <a:cs typeface="Times New Roman" panose="02020603050405020304" pitchFamily="18" charset="0"/>
            </a:endParaRPr>
          </a:p>
          <a:p>
            <a:pPr algn="l">
              <a:spcBef>
                <a:spcPts val="600"/>
              </a:spcBef>
            </a:pPr>
            <a:r>
              <a:rPr lang="en-GB" sz="2400" dirty="0"/>
              <a:t>Halliday, M. A. K. (1978</a:t>
            </a:r>
            <a:r>
              <a:rPr lang="en-GB" sz="2400" i="1" dirty="0"/>
              <a:t>). Language as social semiotic: The social interpretation of language and meaning</a:t>
            </a:r>
            <a:r>
              <a:rPr lang="en-GB" sz="2400" dirty="0"/>
              <a:t>. Hodder Arnold.</a:t>
            </a:r>
            <a:endParaRPr lang="en-GB" sz="2400" dirty="0"/>
          </a:p>
          <a:p>
            <a:pPr algn="l">
              <a:spcBef>
                <a:spcPts val="600"/>
              </a:spcBef>
            </a:pPr>
            <a:r>
              <a:rPr lang="en-GB" sz="2400" dirty="0"/>
              <a:t>Halliday, M.A.K. (1994/1985). An </a:t>
            </a:r>
            <a:r>
              <a:rPr lang="en-GB" sz="2400" i="1" dirty="0"/>
              <a:t>introduction to functional grammar</a:t>
            </a:r>
            <a:r>
              <a:rPr lang="en-GB" sz="2400" dirty="0"/>
              <a:t>, </a:t>
            </a:r>
            <a:endParaRPr lang="en-GB" sz="2400" dirty="0"/>
          </a:p>
          <a:p>
            <a:pPr algn="l">
              <a:spcBef>
                <a:spcPts val="600"/>
              </a:spcBef>
            </a:pPr>
            <a:r>
              <a:rPr lang="en-GB" sz="2400" dirty="0"/>
              <a:t>Halliday, M. A. K., &amp; Hasan, R. (1989/2014). </a:t>
            </a:r>
            <a:r>
              <a:rPr lang="en-GB" sz="2400" i="1" dirty="0"/>
              <a:t>Cohesion in English</a:t>
            </a:r>
            <a:r>
              <a:rPr lang="en-GB" sz="2400" dirty="0"/>
              <a:t>. Routledge.</a:t>
            </a:r>
            <a:endParaRPr lang="en-GB" sz="2400" dirty="0"/>
          </a:p>
          <a:p>
            <a:pPr algn="l">
              <a:spcBef>
                <a:spcPts val="600"/>
              </a:spcBef>
            </a:pPr>
            <a:r>
              <a:rPr lang="en-GB" sz="2400" dirty="0" err="1"/>
              <a:t>Hatzidaki</a:t>
            </a:r>
            <a:r>
              <a:rPr lang="en-GB" sz="2400" dirty="0"/>
              <a:t>, O. &amp; </a:t>
            </a:r>
            <a:r>
              <a:rPr lang="en-GB" sz="2400" dirty="0" err="1"/>
              <a:t>Goutsos</a:t>
            </a:r>
            <a:r>
              <a:rPr lang="en-GB" sz="2400" dirty="0"/>
              <a:t>, D. (2017) (</a:t>
            </a:r>
            <a:r>
              <a:rPr lang="en-GB" sz="2400" dirty="0" err="1"/>
              <a:t>eds</a:t>
            </a:r>
            <a:r>
              <a:rPr lang="en-GB" sz="2400" dirty="0"/>
              <a:t>). </a:t>
            </a:r>
            <a:r>
              <a:rPr lang="en-GB" sz="2400" i="1" dirty="0"/>
              <a:t>Greece in Crisis: Combining critical discourse and corpus linguistics perspectives</a:t>
            </a:r>
            <a:r>
              <a:rPr lang="en-GB" sz="2400" dirty="0"/>
              <a:t>. Amsterdam/Philadelphia: </a:t>
            </a:r>
            <a:r>
              <a:rPr lang="en-GB" sz="2400" dirty="0" err="1"/>
              <a:t>Benjamins</a:t>
            </a:r>
            <a:r>
              <a:rPr lang="en-GB" sz="2400" dirty="0"/>
              <a:t>.</a:t>
            </a:r>
            <a:endParaRPr lang="en-GB" sz="2400" dirty="0"/>
          </a:p>
          <a:p>
            <a:pPr algn="l">
              <a:spcBef>
                <a:spcPts val="600"/>
              </a:spcBef>
            </a:pPr>
            <a:r>
              <a:rPr lang="en-GB" sz="2400" dirty="0"/>
              <a:t>Holly, W. 1995. “Language and television”. </a:t>
            </a:r>
            <a:r>
              <a:rPr lang="el-GR" sz="2400" dirty="0"/>
              <a:t>Στο </a:t>
            </a:r>
            <a:r>
              <a:rPr lang="en-GB" sz="2400" dirty="0"/>
              <a:t>P. Stevenson (</a:t>
            </a:r>
            <a:r>
              <a:rPr lang="el-GR" sz="2400" dirty="0"/>
              <a:t>επιμ.), Τ</a:t>
            </a:r>
            <a:r>
              <a:rPr lang="en-GB" sz="2400" i="1" dirty="0"/>
              <a:t>he German Language and the Real World</a:t>
            </a:r>
            <a:r>
              <a:rPr lang="en-GB" sz="2400" dirty="0"/>
              <a:t>. Oxford: Clarendon Press, 339-373. </a:t>
            </a:r>
            <a:endParaRPr lang="en-GB" sz="2400" dirty="0"/>
          </a:p>
          <a:p>
            <a:pPr algn="l">
              <a:spcBef>
                <a:spcPts val="600"/>
              </a:spcBef>
            </a:pPr>
            <a:r>
              <a:rPr lang="en-GB" sz="2400" dirty="0" err="1"/>
              <a:t>Jørgensen</a:t>
            </a:r>
            <a:r>
              <a:rPr lang="en-GB" sz="2400" dirty="0"/>
              <a:t>, M. W., &amp; Phillips, L. J. (2002). </a:t>
            </a:r>
            <a:r>
              <a:rPr lang="en-GB" sz="2400" i="1" dirty="0"/>
              <a:t>Discourse analysis as theory and method</a:t>
            </a:r>
            <a:r>
              <a:rPr lang="en-GB" sz="2400" dirty="0"/>
              <a:t>. Sage.</a:t>
            </a:r>
            <a:endParaRPr lang="en-GB" sz="2400" dirty="0"/>
          </a:p>
          <a:p>
            <a:pPr algn="l">
              <a:spcBef>
                <a:spcPts val="600"/>
              </a:spcBef>
            </a:pPr>
            <a:r>
              <a:rPr lang="en-GB" sz="2400" dirty="0" err="1"/>
              <a:t>Jost</a:t>
            </a:r>
            <a:r>
              <a:rPr lang="en-GB" sz="2400" dirty="0"/>
              <a:t>, F. (2010). «</a:t>
            </a:r>
            <a:r>
              <a:rPr lang="el-GR" sz="2400" dirty="0"/>
              <a:t>Μεθοδολογικές προτάσεις για την ανάλυση των τηλεοπτικών εκπομπών». Στο Ι. Βώβου (επιμ.), </a:t>
            </a:r>
            <a:r>
              <a:rPr lang="el-GR" sz="2400" i="1" dirty="0"/>
              <a:t>Ο Κόσμος της Τηλεόρασης. Θεωρητικές Προσεγγίσεις, Ανάλυση Προγραμμάτων και Ελληνική Πραγματικότητα</a:t>
            </a:r>
            <a:r>
              <a:rPr lang="el-GR" sz="2400" dirty="0"/>
              <a:t>. Αθήνα: Ηρόδοτος, 23-44. </a:t>
            </a:r>
            <a:endParaRPr lang="el-GR" sz="2400" dirty="0"/>
          </a:p>
          <a:p>
            <a:pPr algn="l">
              <a:spcBef>
                <a:spcPts val="600"/>
              </a:spcBef>
            </a:pPr>
            <a:r>
              <a:rPr lang="en-GB" sz="2400" dirty="0"/>
              <a:t>Irvine, J. T., &amp; S. Gal. (2000). Language ideology and linguistic differentiation. In P. V. </a:t>
            </a:r>
            <a:r>
              <a:rPr lang="en-GB" sz="2400" dirty="0" err="1"/>
              <a:t>Kroskrity</a:t>
            </a:r>
            <a:r>
              <a:rPr lang="en-GB" sz="2400" dirty="0"/>
              <a:t> (Ed.), </a:t>
            </a:r>
            <a:r>
              <a:rPr lang="en-GB" sz="2400" i="1" dirty="0"/>
              <a:t>Regimes of Language: Ideologies, Polities, and Identities</a:t>
            </a:r>
            <a:r>
              <a:rPr lang="en-GB" sz="2400" dirty="0"/>
              <a:t> (pp. 35-84). Santa Fe: School of American Research Press.</a:t>
            </a:r>
            <a:endParaRPr lang="en-GB" sz="2400" dirty="0"/>
          </a:p>
          <a:p>
            <a:pPr algn="l">
              <a:spcBef>
                <a:spcPts val="600"/>
              </a:spcBef>
            </a:pPr>
            <a:endParaRPr lang="el-GR" sz="1400" dirty="0"/>
          </a:p>
          <a:p>
            <a:pPr algn="l"/>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353798" y="8915180"/>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58790"/>
            <a:ext cx="10464800"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893462"/>
            <a:ext cx="12692417" cy="6512552"/>
          </a:xfrm>
        </p:spPr>
        <p:txBody>
          <a:bodyPr/>
          <a:lstStyle/>
          <a:p>
            <a:pPr algn="l"/>
            <a:endParaRPr lang="el-GR" sz="1200" dirty="0"/>
          </a:p>
          <a:p>
            <a:pPr algn="l">
              <a:spcAft>
                <a:spcPts val="600"/>
              </a:spcAft>
            </a:pPr>
            <a:r>
              <a:rPr lang="en-GB" sz="2400" dirty="0" err="1"/>
              <a:t>Kalton</a:t>
            </a:r>
            <a:r>
              <a:rPr lang="en-GB" sz="2400" dirty="0"/>
              <a:t>, G. (1983). </a:t>
            </a:r>
            <a:r>
              <a:rPr lang="en-GB" sz="2400" i="1" dirty="0"/>
              <a:t>Introduction to Survey Sampling</a:t>
            </a:r>
            <a:r>
              <a:rPr lang="en-GB" sz="2400" dirty="0"/>
              <a:t>. London &amp; New Delhi: Sage Publishing.</a:t>
            </a:r>
            <a:endParaRPr lang="en-GB" sz="2400" dirty="0"/>
          </a:p>
          <a:p>
            <a:pPr algn="l">
              <a:spcAft>
                <a:spcPts val="600"/>
              </a:spcAft>
            </a:pPr>
            <a:r>
              <a:rPr lang="en-GB" sz="2400" dirty="0" err="1"/>
              <a:t>KhosraviNik</a:t>
            </a:r>
            <a:r>
              <a:rPr lang="en-GB" sz="2400" dirty="0"/>
              <a:t>, M., </a:t>
            </a:r>
            <a:r>
              <a:rPr lang="en-GB" sz="2400" dirty="0" err="1"/>
              <a:t>Krzyzanowski</a:t>
            </a:r>
            <a:r>
              <a:rPr lang="en-GB" sz="2400" dirty="0"/>
              <a:t>, M. &amp; </a:t>
            </a:r>
            <a:r>
              <a:rPr lang="en-GB" sz="2400" dirty="0" err="1"/>
              <a:t>Wodak</a:t>
            </a:r>
            <a:r>
              <a:rPr lang="en-GB" sz="2400" dirty="0"/>
              <a:t>, R. (2012). Dynamics of representation in discourse: </a:t>
            </a:r>
            <a:r>
              <a:rPr lang="el-GR" sz="2400" dirty="0"/>
              <a:t>Ι</a:t>
            </a:r>
            <a:r>
              <a:rPr lang="en-GB" sz="2400" dirty="0" err="1"/>
              <a:t>mmigrants</a:t>
            </a:r>
            <a:r>
              <a:rPr lang="en-GB" sz="2400" dirty="0"/>
              <a:t> in the </a:t>
            </a:r>
            <a:r>
              <a:rPr lang="el-GR" sz="2400" dirty="0"/>
              <a:t>Β</a:t>
            </a:r>
            <a:r>
              <a:rPr lang="en-GB" sz="2400" dirty="0" err="1"/>
              <a:t>ritish</a:t>
            </a:r>
            <a:r>
              <a:rPr lang="en-GB" sz="2400" dirty="0"/>
              <a:t> Press. In Messer, M., Schroeder, R. &amp; </a:t>
            </a:r>
            <a:r>
              <a:rPr lang="en-GB" sz="2400" dirty="0" err="1"/>
              <a:t>Wodak</a:t>
            </a:r>
            <a:r>
              <a:rPr lang="en-GB" sz="2400" dirty="0"/>
              <a:t>, R. (Eds.), </a:t>
            </a:r>
            <a:r>
              <a:rPr lang="en-GB" sz="2400" i="1" dirty="0"/>
              <a:t>Migrations: Interdisciplinary Perspectives</a:t>
            </a:r>
            <a:r>
              <a:rPr lang="en-GB" sz="2400" dirty="0"/>
              <a:t>. </a:t>
            </a:r>
            <a:r>
              <a:rPr lang="el-GR" sz="2400" dirty="0"/>
              <a:t>Β</a:t>
            </a:r>
            <a:r>
              <a:rPr lang="en-GB" sz="2400" dirty="0" err="1"/>
              <a:t>erlin</a:t>
            </a:r>
            <a:r>
              <a:rPr lang="en-GB" sz="2400" dirty="0"/>
              <a:t>: Springer, 283-295.</a:t>
            </a:r>
            <a:endParaRPr lang="en-GB" sz="2400" dirty="0"/>
          </a:p>
          <a:p>
            <a:pPr algn="l">
              <a:spcAft>
                <a:spcPts val="600"/>
              </a:spcAft>
            </a:pPr>
            <a:r>
              <a:rPr lang="en-GB" sz="2400" dirty="0"/>
              <a:t>Knapp, P., &amp; Watkins, M. (1994). </a:t>
            </a:r>
            <a:r>
              <a:rPr lang="en-GB" sz="2400" i="1" dirty="0"/>
              <a:t>Context, text, grammar</a:t>
            </a:r>
            <a:r>
              <a:rPr lang="en-GB" sz="2400" dirty="0"/>
              <a:t>. NSW: Broadway Text Productions.</a:t>
            </a:r>
            <a:endParaRPr lang="en-GB" sz="2400" dirty="0"/>
          </a:p>
          <a:p>
            <a:pPr algn="l">
              <a:spcAft>
                <a:spcPts val="600"/>
              </a:spcAft>
            </a:pPr>
            <a:r>
              <a:rPr lang="en-GB" sz="2400" dirty="0"/>
              <a:t>Koester, A. (2010). </a:t>
            </a:r>
            <a:r>
              <a:rPr lang="en-GB" sz="2400" i="1" dirty="0"/>
              <a:t>Building small specialised corpora. The Routledge Handbook of Corpus Linguistics</a:t>
            </a:r>
            <a:r>
              <a:rPr lang="en-GB" sz="2400" dirty="0"/>
              <a:t>, 1, 66-79.</a:t>
            </a:r>
            <a:endParaRPr lang="en-GB" sz="2400" dirty="0"/>
          </a:p>
          <a:p>
            <a:pPr algn="l">
              <a:spcAft>
                <a:spcPts val="600"/>
              </a:spcAft>
            </a:pPr>
            <a:r>
              <a:rPr lang="el-GR" sz="2400" dirty="0"/>
              <a:t>Κουτσογιάννης, Δ. (2017). </a:t>
            </a:r>
            <a:r>
              <a:rPr lang="el-GR" sz="2400" i="1" dirty="0"/>
              <a:t>Γλωσσική διδασκαλία χθες, σήμερα, αύριο: Μια πολιτική προσέγγιση</a:t>
            </a:r>
            <a:r>
              <a:rPr lang="el-GR" sz="2400" dirty="0"/>
              <a:t>. Θεσσαλονίκη: Ινστιτούτο Νεοελληνικών Σπουδών (Ίδρυμα Μανόλη Τριανταφυλλίδη). </a:t>
            </a:r>
            <a:endParaRPr lang="el-GR" sz="2400" dirty="0"/>
          </a:p>
          <a:p>
            <a:pPr algn="l">
              <a:spcAft>
                <a:spcPts val="600"/>
              </a:spcAft>
            </a:pPr>
            <a:r>
              <a:rPr lang="el-GR" sz="2400" dirty="0"/>
              <a:t>Κουτσουλέλου-Μίχου, Σ. (1997). </a:t>
            </a:r>
            <a:r>
              <a:rPr lang="el-GR" sz="2400" i="1" dirty="0"/>
              <a:t>Η γλώσσα της διαφήμισης: Κειμενογλωσσική Προσέγγιση του Διαφημιστικού Κειμένου</a:t>
            </a:r>
            <a:r>
              <a:rPr lang="el-GR" sz="2400" dirty="0"/>
              <a:t>. Αθήνα: </a:t>
            </a:r>
            <a:r>
              <a:rPr lang="en-GB" sz="2400" dirty="0"/>
              <a:t>Gutenberg. </a:t>
            </a:r>
            <a:endParaRPr lang="en-GB" sz="2400" dirty="0"/>
          </a:p>
          <a:p>
            <a:pPr algn="l">
              <a:spcAft>
                <a:spcPts val="600"/>
              </a:spcAft>
            </a:pPr>
            <a:r>
              <a:rPr lang="en-GB" sz="2400" dirty="0" err="1"/>
              <a:t>Labov</a:t>
            </a:r>
            <a:r>
              <a:rPr lang="en-GB" sz="2400" dirty="0"/>
              <a:t>, W. (1972</a:t>
            </a:r>
            <a:r>
              <a:rPr lang="en-GB" sz="2400" i="1" dirty="0"/>
              <a:t>). Language in the Inner City</a:t>
            </a:r>
            <a:r>
              <a:rPr lang="en-GB" sz="2400" dirty="0"/>
              <a:t>. Philadelphia: University of Pennsylvania Press.  </a:t>
            </a:r>
            <a:endParaRPr lang="en-GB" sz="2400" dirty="0"/>
          </a:p>
          <a:p>
            <a:pPr algn="l">
              <a:spcAft>
                <a:spcPts val="600"/>
              </a:spcAft>
            </a:pPr>
            <a:r>
              <a:rPr lang="en-GB" sz="2400" dirty="0"/>
              <a:t>Lentin, A. (2004</a:t>
            </a:r>
            <a:r>
              <a:rPr lang="en-GB" sz="2400" i="1" dirty="0"/>
              <a:t>). Racism and Anti-racism in Europe</a:t>
            </a:r>
            <a:r>
              <a:rPr lang="en-GB" sz="2400" dirty="0"/>
              <a:t>. London: Pluto Press.</a:t>
            </a:r>
            <a:endParaRPr lang="en-GB" sz="2400" dirty="0"/>
          </a:p>
          <a:p>
            <a:pPr algn="l">
              <a:spcAft>
                <a:spcPts val="600"/>
              </a:spcAft>
            </a:pPr>
            <a:r>
              <a:rPr lang="en-GB" sz="2400" dirty="0"/>
              <a:t>Lentin, A. (2018). Beyond </a:t>
            </a:r>
            <a:r>
              <a:rPr lang="en-GB" sz="2400" dirty="0" err="1"/>
              <a:t>denial:‘not</a:t>
            </a:r>
            <a:r>
              <a:rPr lang="en-GB" sz="2400" dirty="0"/>
              <a:t> </a:t>
            </a:r>
            <a:r>
              <a:rPr lang="en-GB" sz="2400" dirty="0" err="1"/>
              <a:t>racism’as</a:t>
            </a:r>
            <a:r>
              <a:rPr lang="en-GB" sz="2400" dirty="0"/>
              <a:t> racist violence. </a:t>
            </a:r>
            <a:r>
              <a:rPr lang="en-GB" sz="2400" i="1" dirty="0"/>
              <a:t>Continuum</a:t>
            </a:r>
            <a:r>
              <a:rPr lang="en-GB" sz="2400" dirty="0"/>
              <a:t>, 32(4), 400-414.</a:t>
            </a:r>
            <a:endParaRPr lang="el-GR" sz="2400" dirty="0"/>
          </a:p>
          <a:p>
            <a:pPr algn="l">
              <a:spcAft>
                <a:spcPts val="600"/>
              </a:spcAft>
            </a:pPr>
            <a:r>
              <a:rPr lang="el-GR" sz="2400" dirty="0"/>
              <a:t>Λιάκος</a:t>
            </a:r>
            <a:r>
              <a:rPr lang="en-US" sz="2400" dirty="0"/>
              <a:t>, A. (2019). </a:t>
            </a:r>
            <a:r>
              <a:rPr lang="el-GR" sz="2400" i="1" dirty="0"/>
              <a:t>Ο Ελληνικός 20ός αιώνας</a:t>
            </a:r>
            <a:r>
              <a:rPr lang="el-GR" sz="2400" dirty="0"/>
              <a:t>. Αθήνα: Πόλις.</a:t>
            </a:r>
            <a:endParaRPr lang="en-GB" sz="2400" dirty="0"/>
          </a:p>
          <a:p>
            <a:pPr algn="l"/>
            <a:endParaRPr lang="en-GB" sz="12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232013" y="9126471"/>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101495"/>
            <a:ext cx="10464800"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232012" y="1937981"/>
            <a:ext cx="12474053" cy="7757617"/>
          </a:xfrm>
        </p:spPr>
        <p:txBody>
          <a:bodyPr/>
          <a:lstStyle/>
          <a:p>
            <a:pPr algn="l">
              <a:lnSpc>
                <a:spcPct val="100000"/>
              </a:lnSpc>
              <a:spcBef>
                <a:spcPts val="600"/>
              </a:spcBef>
            </a:pPr>
            <a:endParaRPr lang="el-GR" sz="2400" dirty="0"/>
          </a:p>
          <a:p>
            <a:pPr algn="l">
              <a:lnSpc>
                <a:spcPct val="100000"/>
              </a:lnSpc>
              <a:spcBef>
                <a:spcPts val="600"/>
              </a:spcBef>
            </a:pPr>
            <a:r>
              <a:rPr lang="el-GR" sz="2400" dirty="0" err="1"/>
              <a:t>Μανιού</a:t>
            </a:r>
            <a:r>
              <a:rPr lang="el-GR" sz="2400" dirty="0"/>
              <a:t>, Ε. (2016). </a:t>
            </a:r>
            <a:r>
              <a:rPr lang="el-GR" sz="2400" i="1" dirty="0"/>
              <a:t>Η (</a:t>
            </a:r>
            <a:r>
              <a:rPr lang="el-GR" sz="2400" i="1" dirty="0" err="1"/>
              <a:t>ανα</a:t>
            </a:r>
            <a:r>
              <a:rPr lang="el-GR" sz="2400" i="1" dirty="0"/>
              <a:t>)συγκρότηση της επιστημονικής γνώσης στο σχολείο: </a:t>
            </a:r>
            <a:r>
              <a:rPr lang="el-GR" sz="2400" i="1" dirty="0" err="1"/>
              <a:t>Κοινωνιογλωσσολογική</a:t>
            </a:r>
            <a:r>
              <a:rPr lang="el-GR" sz="2400" i="1" dirty="0"/>
              <a:t> ανάλυση εκπαιδευτικών πρακτικών</a:t>
            </a:r>
            <a:r>
              <a:rPr lang="el-GR" sz="2400" dirty="0"/>
              <a:t>. Διδακτορική Διατριβή, </a:t>
            </a:r>
            <a:r>
              <a:rPr lang="el-GR" sz="2400" dirty="0" err="1"/>
              <a:t>Τ.Ε.Ε.Α.Π.Η.,Πανεπιστήμιο</a:t>
            </a:r>
            <a:r>
              <a:rPr lang="el-GR" sz="2400" dirty="0"/>
              <a:t> Πατρών.</a:t>
            </a:r>
            <a:endParaRPr lang="el-GR" sz="2400" dirty="0"/>
          </a:p>
          <a:p>
            <a:pPr algn="l">
              <a:lnSpc>
                <a:spcPct val="100000"/>
              </a:lnSpc>
              <a:spcBef>
                <a:spcPts val="600"/>
              </a:spcBef>
            </a:pPr>
            <a:r>
              <a:rPr lang="en-GB" sz="2400" dirty="0"/>
              <a:t>Marwick, A. &amp; </a:t>
            </a:r>
            <a:r>
              <a:rPr lang="en-US" sz="2400" dirty="0"/>
              <a:t>B</a:t>
            </a:r>
            <a:r>
              <a:rPr lang="en-GB" sz="2400" dirty="0" err="1"/>
              <a:t>oyd</a:t>
            </a:r>
            <a:r>
              <a:rPr lang="en-GB" sz="2400" dirty="0"/>
              <a:t>, D. (2010). “I tweet honestly, I tweet passionately: Twitter users, context collapse, and the imagined audience”. </a:t>
            </a:r>
            <a:r>
              <a:rPr lang="en-GB" sz="2400" i="1" dirty="0"/>
              <a:t>New Media &amp; Society</a:t>
            </a:r>
            <a:r>
              <a:rPr lang="en-GB" sz="2400" dirty="0"/>
              <a:t>13 (1), 114-133. </a:t>
            </a:r>
            <a:endParaRPr lang="en-GB" sz="2400" dirty="0"/>
          </a:p>
          <a:p>
            <a:pPr algn="l">
              <a:lnSpc>
                <a:spcPct val="100000"/>
              </a:lnSpc>
              <a:spcBef>
                <a:spcPts val="600"/>
              </a:spcBef>
            </a:pPr>
            <a:r>
              <a:rPr lang="en-GB" sz="2400" dirty="0"/>
              <a:t>Meyer, C. (2002). </a:t>
            </a:r>
            <a:r>
              <a:rPr lang="en-GB" sz="2400" i="1" dirty="0"/>
              <a:t>English Corpus Linguistics: An Introduction</a:t>
            </a:r>
            <a:r>
              <a:rPr lang="en-GB" sz="2400" dirty="0"/>
              <a:t>. Cambridge: Cambridge University Press. </a:t>
            </a:r>
            <a:endParaRPr lang="en-GB" sz="2400" dirty="0"/>
          </a:p>
          <a:p>
            <a:pPr algn="l">
              <a:lnSpc>
                <a:spcPct val="100000"/>
              </a:lnSpc>
              <a:spcBef>
                <a:spcPts val="600"/>
              </a:spcBef>
            </a:pPr>
            <a:r>
              <a:rPr lang="en-US" sz="2400" dirty="0" err="1">
                <a:effectLst/>
                <a:ea typeface="Calibri" panose="020F0502020204030204" pitchFamily="34" charset="0"/>
                <a:cs typeface="Times New Roman" panose="02020603050405020304" pitchFamily="18" charset="0"/>
              </a:rPr>
              <a:t>Maeso</a:t>
            </a:r>
            <a:r>
              <a:rPr lang="en-US" sz="2400" dirty="0">
                <a:effectLst/>
                <a:ea typeface="Calibri" panose="020F0502020204030204" pitchFamily="34" charset="0"/>
                <a:cs typeface="Times New Roman" panose="02020603050405020304" pitchFamily="18" charset="0"/>
              </a:rPr>
              <a:t>, S.R. (2014). ‘</a:t>
            </a:r>
            <a:r>
              <a:rPr lang="en-US" sz="2400" dirty="0" err="1">
                <a:effectLst/>
                <a:ea typeface="Calibri" panose="020F0502020204030204" pitchFamily="34" charset="0"/>
                <a:cs typeface="Times New Roman" panose="02020603050405020304" pitchFamily="18" charset="0"/>
              </a:rPr>
              <a:t>Civilising</a:t>
            </a:r>
            <a:r>
              <a:rPr lang="en-US" sz="2400" dirty="0">
                <a:effectLst/>
                <a:ea typeface="Calibri" panose="020F0502020204030204" pitchFamily="34" charset="0"/>
                <a:cs typeface="Times New Roman" panose="02020603050405020304" pitchFamily="18" charset="0"/>
              </a:rPr>
              <a:t>’ the Roma? The </a:t>
            </a:r>
            <a:r>
              <a:rPr lang="en-US" sz="2400" dirty="0" err="1">
                <a:effectLst/>
                <a:ea typeface="Calibri" panose="020F0502020204030204" pitchFamily="34" charset="0"/>
                <a:cs typeface="Times New Roman" panose="02020603050405020304" pitchFamily="18" charset="0"/>
              </a:rPr>
              <a:t>depoliticisation</a:t>
            </a:r>
            <a:r>
              <a:rPr lang="en-US" sz="2400" dirty="0">
                <a:effectLst/>
                <a:ea typeface="Calibri" panose="020F0502020204030204" pitchFamily="34" charset="0"/>
                <a:cs typeface="Times New Roman" panose="02020603050405020304" pitchFamily="18" charset="0"/>
              </a:rPr>
              <a:t> of (anti-)racism within the politics of integration. </a:t>
            </a:r>
            <a:r>
              <a:rPr lang="en-US" sz="2400" i="1" dirty="0">
                <a:effectLst/>
                <a:ea typeface="Calibri" panose="020F0502020204030204" pitchFamily="34" charset="0"/>
                <a:cs typeface="Times New Roman" panose="02020603050405020304" pitchFamily="18" charset="0"/>
              </a:rPr>
              <a:t>Identities: Global Studies in Culture and Power</a:t>
            </a:r>
            <a:r>
              <a:rPr lang="en-US" sz="2400" dirty="0">
                <a:effectLst/>
                <a:ea typeface="Calibri" panose="020F0502020204030204" pitchFamily="34" charset="0"/>
                <a:cs typeface="Times New Roman" panose="02020603050405020304" pitchFamily="18" charset="0"/>
              </a:rPr>
              <a:t> 22 (1): 53-70</a:t>
            </a:r>
            <a:endParaRPr lang="el-GR" sz="2400" dirty="0">
              <a:effectLst/>
              <a:ea typeface="Calibri" panose="020F0502020204030204" pitchFamily="34" charset="0"/>
              <a:cs typeface="Times New Roman" panose="02020603050405020304" pitchFamily="18" charset="0"/>
            </a:endParaRPr>
          </a:p>
          <a:p>
            <a:pPr algn="l">
              <a:lnSpc>
                <a:spcPct val="100000"/>
              </a:lnSpc>
              <a:spcBef>
                <a:spcPts val="600"/>
              </a:spcBef>
            </a:pPr>
            <a:r>
              <a:rPr lang="en-GB" sz="2400" dirty="0" err="1"/>
              <a:t>Okulska</a:t>
            </a:r>
            <a:r>
              <a:rPr lang="en-GB" sz="2400" dirty="0"/>
              <a:t>, U. &amp; Cap, P. (2010). “Analysis of political discourse: Landmarks, challenges and prospects. </a:t>
            </a:r>
            <a:r>
              <a:rPr lang="el-GR" sz="2400" dirty="0"/>
              <a:t>Στο </a:t>
            </a:r>
            <a:r>
              <a:rPr lang="en-GB" sz="2400" dirty="0"/>
              <a:t>U. </a:t>
            </a:r>
            <a:r>
              <a:rPr lang="en-GB" sz="2400" dirty="0" err="1"/>
              <a:t>Okulska</a:t>
            </a:r>
            <a:r>
              <a:rPr lang="en-GB" sz="2400" dirty="0"/>
              <a:t> &amp; P. Cap (</a:t>
            </a:r>
            <a:r>
              <a:rPr lang="el-GR" sz="2400" dirty="0"/>
              <a:t>επιμ</a:t>
            </a:r>
            <a:r>
              <a:rPr lang="el-GR" sz="2400" i="1" dirty="0"/>
              <a:t>.), </a:t>
            </a:r>
            <a:r>
              <a:rPr lang="en-GB" sz="2400" i="1" dirty="0"/>
              <a:t>Perspectives in Politics and Discourse</a:t>
            </a:r>
            <a:r>
              <a:rPr lang="en-GB" sz="2400" dirty="0"/>
              <a:t>. Amsterdam &amp; Philadelphia: John Benjamins, 399-405. </a:t>
            </a:r>
            <a:endParaRPr lang="el-GR" sz="2400" dirty="0"/>
          </a:p>
          <a:p>
            <a:pPr algn="l">
              <a:lnSpc>
                <a:spcPct val="100000"/>
              </a:lnSpc>
              <a:spcBef>
                <a:spcPts val="600"/>
              </a:spcBef>
            </a:pPr>
            <a:r>
              <a:rPr lang="el-GR" sz="2400" dirty="0" err="1"/>
              <a:t>Μπαλιμπάρ</a:t>
            </a:r>
            <a:r>
              <a:rPr lang="el-GR" sz="2400" dirty="0"/>
              <a:t> Ε. </a:t>
            </a:r>
            <a:r>
              <a:rPr lang="en-US" sz="2400" dirty="0"/>
              <a:t>(</a:t>
            </a:r>
            <a:r>
              <a:rPr lang="el-GR" sz="2400" dirty="0"/>
              <a:t>2017</a:t>
            </a:r>
            <a:r>
              <a:rPr lang="en-US" sz="2400" dirty="0"/>
              <a:t>)</a:t>
            </a:r>
            <a:r>
              <a:rPr lang="el-GR" sz="2400" dirty="0"/>
              <a:t>. Ρατσισμός και εθνικισμός. Στο </a:t>
            </a:r>
            <a:r>
              <a:rPr lang="el-GR" sz="2400" dirty="0" err="1"/>
              <a:t>Μπαλιμπάρ</a:t>
            </a:r>
            <a:r>
              <a:rPr lang="el-GR" sz="2400" dirty="0"/>
              <a:t> Ε. &amp; </a:t>
            </a:r>
            <a:r>
              <a:rPr lang="el-GR" sz="2400" dirty="0" err="1"/>
              <a:t>Βαλλερστάιν</a:t>
            </a:r>
            <a:r>
              <a:rPr lang="el-GR" sz="2400" dirty="0"/>
              <a:t> Ι. </a:t>
            </a:r>
            <a:r>
              <a:rPr lang="el-GR" sz="2400" i="1" dirty="0"/>
              <a:t>Φυλή, </a:t>
            </a:r>
            <a:r>
              <a:rPr lang="en-US" sz="2400" i="1" dirty="0"/>
              <a:t>E</a:t>
            </a:r>
            <a:r>
              <a:rPr lang="el-GR" sz="2400" i="1" dirty="0" err="1"/>
              <a:t>θνος</a:t>
            </a:r>
            <a:r>
              <a:rPr lang="el-GR" sz="2400" i="1" dirty="0"/>
              <a:t>, </a:t>
            </a:r>
            <a:r>
              <a:rPr lang="en-US" sz="2400" i="1" dirty="0"/>
              <a:t>T</a:t>
            </a:r>
            <a:r>
              <a:rPr lang="el-GR" sz="2400" i="1" dirty="0" err="1"/>
              <a:t>άξη</a:t>
            </a:r>
            <a:r>
              <a:rPr lang="el-GR" sz="2400" i="1" dirty="0"/>
              <a:t>: Οι </a:t>
            </a:r>
            <a:r>
              <a:rPr lang="en-US" sz="2400" i="1" dirty="0"/>
              <a:t>D</a:t>
            </a:r>
            <a:r>
              <a:rPr lang="el-GR" sz="2400" i="1" dirty="0" err="1"/>
              <a:t>ιφορούμενες</a:t>
            </a:r>
            <a:r>
              <a:rPr lang="el-GR" sz="2400" i="1" dirty="0"/>
              <a:t> </a:t>
            </a:r>
            <a:r>
              <a:rPr lang="el-GR" sz="2400" i="1" dirty="0" err="1"/>
              <a:t>αυτότητες</a:t>
            </a:r>
            <a:r>
              <a:rPr lang="el-GR" sz="2400" dirty="0"/>
              <a:t>. Μετάφραση: Ά. </a:t>
            </a:r>
            <a:r>
              <a:rPr lang="el-GR" sz="2400" dirty="0" err="1"/>
              <a:t>Ελεφάντης</a:t>
            </a:r>
            <a:r>
              <a:rPr lang="el-GR" sz="2400" dirty="0"/>
              <a:t> &amp; Ε. Καλαφάτη. Επιμέλεια: Β. Κουτσογιάννης. Αθήνα: Νήσος.</a:t>
            </a:r>
            <a:endParaRPr lang="el-GR" sz="2400" dirty="0"/>
          </a:p>
          <a:p>
            <a:pPr algn="l">
              <a:lnSpc>
                <a:spcPct val="100000"/>
              </a:lnSpc>
              <a:spcBef>
                <a:spcPts val="600"/>
              </a:spcBef>
            </a:pPr>
            <a:endParaRPr lang="en-GB" sz="2400" dirty="0"/>
          </a:p>
          <a:p>
            <a:pPr algn="l">
              <a:lnSpc>
                <a:spcPct val="100000"/>
              </a:lnSpc>
              <a:spcBef>
                <a:spcPts val="600"/>
              </a:spcBef>
            </a:pPr>
            <a:endParaRPr lang="el-GR" sz="2400" dirty="0"/>
          </a:p>
          <a:p>
            <a:pPr algn="l">
              <a:lnSpc>
                <a:spcPct val="100000"/>
              </a:lnSpc>
              <a:spcBef>
                <a:spcPts val="600"/>
              </a:spcBef>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232013" y="9126471"/>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5165" y="1079123"/>
            <a:ext cx="12507671"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8609" y="1834878"/>
            <a:ext cx="12343897" cy="7685181"/>
          </a:xfrm>
        </p:spPr>
        <p:txBody>
          <a:bodyPr/>
          <a:lstStyle/>
          <a:p>
            <a:pPr algn="l"/>
            <a:endParaRPr lang="el-GR" sz="1200" dirty="0"/>
          </a:p>
          <a:p>
            <a:pPr algn="l">
              <a:lnSpc>
                <a:spcPct val="100000"/>
              </a:lnSpc>
              <a:spcBef>
                <a:spcPts val="600"/>
              </a:spcBef>
            </a:pPr>
            <a:r>
              <a:rPr lang="en-GB" sz="2400" dirty="0" err="1"/>
              <a:t>Reisigl</a:t>
            </a:r>
            <a:r>
              <a:rPr lang="en-GB" sz="2400" dirty="0"/>
              <a:t>, M. &amp; </a:t>
            </a:r>
            <a:r>
              <a:rPr lang="en-GB" sz="2400" dirty="0" err="1"/>
              <a:t>Wodak</a:t>
            </a:r>
            <a:r>
              <a:rPr lang="en-GB" sz="2400" dirty="0"/>
              <a:t>, R. </a:t>
            </a:r>
            <a:r>
              <a:rPr lang="el-GR" sz="2400" dirty="0"/>
              <a:t>(</a:t>
            </a:r>
            <a:r>
              <a:rPr lang="en-GB" sz="2400" dirty="0"/>
              <a:t>2001</a:t>
            </a:r>
            <a:r>
              <a:rPr lang="el-GR" sz="2400" dirty="0"/>
              <a:t>)</a:t>
            </a:r>
            <a:r>
              <a:rPr lang="en-GB" sz="2400" dirty="0"/>
              <a:t>. </a:t>
            </a:r>
            <a:r>
              <a:rPr lang="en-GB" sz="2400" i="1" dirty="0"/>
              <a:t>Discourse and Discrimination: Rhetoric of Racism and Antisemitism</a:t>
            </a:r>
            <a:r>
              <a:rPr lang="en-GB" sz="2400" dirty="0"/>
              <a:t>. London: Routledge.</a:t>
            </a:r>
            <a:endParaRPr lang="en-GB" sz="2400" dirty="0"/>
          </a:p>
          <a:p>
            <a:pPr algn="l">
              <a:lnSpc>
                <a:spcPct val="100000"/>
              </a:lnSpc>
              <a:spcBef>
                <a:spcPts val="600"/>
              </a:spcBef>
            </a:pPr>
            <a:r>
              <a:rPr lang="el-GR" sz="2400" dirty="0"/>
              <a:t>Παπαδοπούλου, Μ. (2015). «‘Επι-μένοντας ελληνικά’: Ο σχεδιασμός ενός εκπαιδευτικού υλικού για τη διδασκαλία/μάθηση της ελληνικής γλώσσας από μετανάστες/-τριες». Στο Γ. Ανδρουλάκης (επιμ.), </a:t>
            </a:r>
            <a:r>
              <a:rPr lang="el-GR" sz="2400" i="1" dirty="0"/>
              <a:t>Γλωσσική Παιδεία: 35 Μελέτες Αφιερωμένες στον καθηγητή Ναπολέοντα Μήτση</a:t>
            </a:r>
            <a:r>
              <a:rPr lang="el-GR" sz="2400" dirty="0"/>
              <a:t>. Αθήνα: </a:t>
            </a:r>
            <a:r>
              <a:rPr lang="en-GB" sz="2400" dirty="0"/>
              <a:t>Gutenberg, 344-355.</a:t>
            </a:r>
            <a:endParaRPr lang="el-GR" sz="2400" dirty="0"/>
          </a:p>
          <a:p>
            <a:pPr algn="l">
              <a:lnSpc>
                <a:spcPct val="100000"/>
              </a:lnSpc>
              <a:spcBef>
                <a:spcPts val="600"/>
              </a:spcBef>
            </a:pPr>
            <a:r>
              <a:rPr lang="el-GR" sz="2400" dirty="0"/>
              <a:t>Παυλίδου, Θ.-Σ. (επιμ.). (2016). </a:t>
            </a:r>
            <a:r>
              <a:rPr lang="el-GR" sz="2400" i="1" dirty="0"/>
              <a:t>Καταγράφοντας την Ελληνική Γλώσσα</a:t>
            </a:r>
            <a:r>
              <a:rPr lang="el-GR" sz="2400" dirty="0"/>
              <a:t>. Θεσσαλονίκη: Ινστιτούτο Νεοελληνικών Σπουδών.</a:t>
            </a:r>
            <a:endParaRPr lang="el-GR" sz="2400" dirty="0"/>
          </a:p>
          <a:p>
            <a:pPr algn="l">
              <a:lnSpc>
                <a:spcPct val="100000"/>
              </a:lnSpc>
              <a:spcBef>
                <a:spcPts val="600"/>
              </a:spcBef>
            </a:pPr>
            <a:r>
              <a:rPr lang="el-GR" sz="2400" dirty="0"/>
              <a:t>Πολίτης, Π. (2014). «Ο λόγος των ΜΜΕ». Στο Μ. Γεωργαλίδου, Μ. Σηφιανού &amp; Β. Τσάκωνα (επιμ.), Ανάλυση Λόγου: Θεωρία και Εφαρμογές. Αθήνα: Νήσος, 479-520.</a:t>
            </a:r>
            <a:endParaRPr lang="el-GR" sz="2400" dirty="0"/>
          </a:p>
          <a:p>
            <a:pPr algn="l">
              <a:lnSpc>
                <a:spcPct val="100000"/>
              </a:lnSpc>
              <a:spcBef>
                <a:spcPts val="600"/>
              </a:spcBef>
            </a:pPr>
            <a:r>
              <a:rPr lang="en-GB" sz="2400" dirty="0"/>
              <a:t>Park, C. S. (2013). “Does </a:t>
            </a:r>
            <a:r>
              <a:rPr lang="en-US" sz="2400" dirty="0"/>
              <a:t>t</a:t>
            </a:r>
            <a:r>
              <a:rPr lang="en-GB" sz="2400" dirty="0"/>
              <a:t>witter motivate involvement in politics? Tweeting, opinion leadership, and political engagement”. </a:t>
            </a:r>
            <a:r>
              <a:rPr lang="en-GB" sz="2400" i="1" dirty="0"/>
              <a:t>Computers in Human </a:t>
            </a:r>
            <a:r>
              <a:rPr lang="en-GB" sz="2400" i="1" dirty="0" err="1"/>
              <a:t>Behavior</a:t>
            </a:r>
            <a:r>
              <a:rPr lang="en-GB" sz="2400" dirty="0"/>
              <a:t>, 29(4), 1641-1648.</a:t>
            </a:r>
            <a:endParaRPr lang="el-GR" sz="2400" dirty="0"/>
          </a:p>
          <a:p>
            <a:pPr algn="l">
              <a:lnSpc>
                <a:spcPct val="100000"/>
              </a:lnSpc>
              <a:spcBef>
                <a:spcPts val="600"/>
              </a:spcBef>
            </a:pPr>
            <a:r>
              <a:rPr lang="en-US" sz="2400" dirty="0"/>
              <a:t>Sandel, M. J. (2022). </a:t>
            </a:r>
            <a:r>
              <a:rPr lang="el-GR" sz="2400" i="1" dirty="0"/>
              <a:t>Η Τυραννία της αξίας: Τι έχει απογίνει το κοινό καλό; </a:t>
            </a:r>
            <a:r>
              <a:rPr lang="el-GR" sz="2400" dirty="0" err="1"/>
              <a:t>Μτφρ</a:t>
            </a:r>
            <a:r>
              <a:rPr lang="el-GR" sz="2400" dirty="0"/>
              <a:t>. Μ. </a:t>
            </a:r>
            <a:r>
              <a:rPr lang="el-GR" sz="2400" dirty="0" err="1"/>
              <a:t>Μητσός</a:t>
            </a:r>
            <a:r>
              <a:rPr lang="el-GR" sz="2400" dirty="0"/>
              <a:t>. Αθήνα: Πόλις,</a:t>
            </a:r>
            <a:endParaRPr lang="en-GB" sz="2400" dirty="0"/>
          </a:p>
          <a:p>
            <a:pPr algn="l">
              <a:lnSpc>
                <a:spcPct val="100000"/>
              </a:lnSpc>
              <a:spcBef>
                <a:spcPts val="600"/>
              </a:spcBef>
            </a:pPr>
            <a:r>
              <a:rPr lang="en-GB" sz="2400" dirty="0"/>
              <a:t>Searle, J. R. (1975). “Speech acts and recent linguistics”. </a:t>
            </a:r>
            <a:r>
              <a:rPr lang="el-GR" sz="2400" dirty="0"/>
              <a:t>Στο </a:t>
            </a:r>
            <a:r>
              <a:rPr lang="en-GB" sz="2400" dirty="0"/>
              <a:t>D. Aaronson &amp; R. </a:t>
            </a:r>
            <a:r>
              <a:rPr lang="en-GB" sz="2400" dirty="0" err="1"/>
              <a:t>Rieber</a:t>
            </a:r>
            <a:r>
              <a:rPr lang="en-GB" sz="2400" dirty="0"/>
              <a:t> (</a:t>
            </a:r>
            <a:r>
              <a:rPr lang="el-GR" sz="2400" dirty="0"/>
              <a:t>επιμ</a:t>
            </a:r>
            <a:r>
              <a:rPr lang="el-GR" sz="2400" i="1" dirty="0"/>
              <a:t>.), </a:t>
            </a:r>
            <a:r>
              <a:rPr lang="en-GB" sz="2400" i="1" dirty="0"/>
              <a:t>Developmental psycholinguistics and communication disorders</a:t>
            </a:r>
            <a:r>
              <a:rPr lang="en-GB" sz="2400" dirty="0"/>
              <a:t>. </a:t>
            </a:r>
            <a:r>
              <a:rPr lang="el-GR" sz="2400" dirty="0"/>
              <a:t>Ν</a:t>
            </a:r>
            <a:r>
              <a:rPr lang="en-GB" sz="2400" dirty="0" err="1"/>
              <a:t>ew</a:t>
            </a:r>
            <a:r>
              <a:rPr lang="en-GB" sz="2400" dirty="0"/>
              <a:t> York: Annals of the New York Academy of Sciences), 27-38.</a:t>
            </a:r>
            <a:endParaRPr lang="en-GB" sz="2400" dirty="0"/>
          </a:p>
          <a:p>
            <a:pPr algn="l"/>
            <a:endParaRPr lang="en-GB" sz="20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48609" y="8997919"/>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135340"/>
            <a:ext cx="12507671" cy="646331"/>
          </a:xfrm>
        </p:spPr>
        <p:txBody>
          <a:bodyPr/>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8609" y="1834878"/>
            <a:ext cx="12534967" cy="7919091"/>
          </a:xfrm>
        </p:spPr>
        <p:txBody>
          <a:bodyPr/>
          <a:lstStyle/>
          <a:p>
            <a:pPr algn="l"/>
            <a:endParaRPr lang="el-GR" sz="1200" dirty="0"/>
          </a:p>
          <a:p>
            <a:pPr algn="l">
              <a:spcAft>
                <a:spcPts val="600"/>
              </a:spcAft>
            </a:pPr>
            <a:r>
              <a:rPr lang="el-GR" sz="2400" dirty="0"/>
              <a:t>Στάμου, Α. Γ. (2011). Η κριτική ανάλυση λόγου των περιβαλλοντικών κειμένων: Προς μια κριτική γλωσσική επίγνωση. </a:t>
            </a:r>
            <a:r>
              <a:rPr lang="el-GR" sz="2400" i="1" dirty="0"/>
              <a:t>12 κείμενα για τη γλωσσολογία: Πρακτικά των Ετήσιων Συναντήσεων του Τομέα Γλωσσολογία</a:t>
            </a:r>
            <a:r>
              <a:rPr lang="el-GR" sz="2400" dirty="0"/>
              <a:t>ς, (σσ. 179-193). Πινακάτες Πηλίου: Κοντύλι.</a:t>
            </a:r>
            <a:endParaRPr lang="el-GR" sz="2400" dirty="0"/>
          </a:p>
          <a:p>
            <a:pPr algn="l">
              <a:spcAft>
                <a:spcPts val="600"/>
              </a:spcAft>
            </a:pPr>
            <a:r>
              <a:rPr lang="el-GR" sz="2400" dirty="0"/>
              <a:t>Στάμου, Α. Γ. (2014). Η κριτική ανάλυση λόγου: Μελετώντας τον ιδεολογικό ρόλο της γλώσσας. Στο Μ. Γεωργαλίδου, Μ. Σηφιανού, &amp; Β. Τσάκωνα (επιμ.), </a:t>
            </a:r>
            <a:r>
              <a:rPr lang="el-GR" sz="2400" i="1" dirty="0"/>
              <a:t>Ανάλυση λόγου: Θεωρία και εφαρμογές </a:t>
            </a:r>
            <a:r>
              <a:rPr lang="el-GR" sz="2400" dirty="0"/>
              <a:t>(σσ. 149-187). Αθήνα: Νήσος.</a:t>
            </a:r>
            <a:endParaRPr lang="en-US" sz="2400" dirty="0"/>
          </a:p>
          <a:p>
            <a:pPr algn="l">
              <a:spcAft>
                <a:spcPts val="600"/>
              </a:spcAft>
            </a:pPr>
            <a:r>
              <a:rPr lang="el-GR" sz="2400" dirty="0"/>
              <a:t>Στεργίου</a:t>
            </a:r>
            <a:r>
              <a:rPr lang="en-US" sz="2400" dirty="0"/>
              <a:t>, </a:t>
            </a:r>
            <a:r>
              <a:rPr lang="el-GR" sz="2400" dirty="0"/>
              <a:t>Λ. &amp; </a:t>
            </a:r>
            <a:r>
              <a:rPr lang="el-GR" sz="2400" dirty="0" err="1"/>
              <a:t>Σιμόπουλος</a:t>
            </a:r>
            <a:r>
              <a:rPr lang="el-GR" sz="2400" dirty="0"/>
              <a:t>, Γ. (2019). </a:t>
            </a:r>
            <a:r>
              <a:rPr lang="el-GR" sz="2400" i="1" dirty="0"/>
              <a:t>Μετά το κοντέινερ: Διαπολιτισμική ματιά στην εκπαίδευση προσφύγων</a:t>
            </a:r>
            <a:r>
              <a:rPr lang="el-GR" sz="2400" dirty="0"/>
              <a:t>. Αθήνα: </a:t>
            </a:r>
            <a:r>
              <a:rPr lang="en-US" sz="2400" dirty="0" err="1"/>
              <a:t>Gutenber</a:t>
            </a:r>
            <a:endParaRPr lang="el-GR" sz="2400" dirty="0"/>
          </a:p>
          <a:p>
            <a:pPr algn="l">
              <a:spcAft>
                <a:spcPts val="600"/>
              </a:spcAft>
            </a:pPr>
            <a:r>
              <a:rPr lang="el-GR" sz="2400" dirty="0" err="1"/>
              <a:t>Σκούρτου</a:t>
            </a:r>
            <a:r>
              <a:rPr lang="el-GR" sz="2400" dirty="0"/>
              <a:t>, E. (2011). </a:t>
            </a:r>
            <a:r>
              <a:rPr lang="el-GR" sz="2400" i="1" dirty="0"/>
              <a:t>Η διγλωσσία στο σχολείο</a:t>
            </a:r>
            <a:r>
              <a:rPr lang="el-GR" sz="2400" dirty="0"/>
              <a:t>. Αθήνα: </a:t>
            </a:r>
            <a:r>
              <a:rPr lang="el-GR" sz="2400" dirty="0" err="1"/>
              <a:t>Gutenberg</a:t>
            </a:r>
            <a:r>
              <a:rPr lang="el-GR" sz="2400" dirty="0"/>
              <a:t>.</a:t>
            </a:r>
            <a:endParaRPr lang="el-GR" sz="2400" dirty="0"/>
          </a:p>
          <a:p>
            <a:pPr algn="l">
              <a:spcAft>
                <a:spcPts val="600"/>
              </a:spcAft>
            </a:pPr>
            <a:r>
              <a:rPr lang="el-GR" sz="2400" dirty="0"/>
              <a:t>Τσάκωνα, Β. (2014). «Ανάλυση πολιτικού λόγου». Στο Μ. Γεωργαλίδου, Μ. Σηφιανού &amp; Β. Τσάκωνα (επιμ.), </a:t>
            </a:r>
            <a:r>
              <a:rPr lang="el-GR" sz="2400" i="1" dirty="0"/>
              <a:t>Ανάλυση Λόγου: Θεωρία και Εφαρμογές</a:t>
            </a:r>
            <a:r>
              <a:rPr lang="el-GR" sz="2400" dirty="0"/>
              <a:t>. Αθήνα: Νήσος, 521-552.</a:t>
            </a:r>
            <a:endParaRPr lang="el-GR" sz="2400" dirty="0"/>
          </a:p>
          <a:p>
            <a:pPr algn="l">
              <a:spcAft>
                <a:spcPts val="600"/>
              </a:spcAft>
            </a:pPr>
            <a:r>
              <a:rPr lang="en-GB" sz="2400" dirty="0"/>
              <a:t>van Dijk, T. A. (1991). </a:t>
            </a:r>
            <a:r>
              <a:rPr lang="en-GB" sz="2400" i="1" dirty="0"/>
              <a:t>Racism and the Press</a:t>
            </a:r>
            <a:r>
              <a:rPr lang="en-GB" sz="2400" dirty="0"/>
              <a:t>. London: Routledge.</a:t>
            </a:r>
            <a:endParaRPr lang="en-GB" sz="2400" dirty="0"/>
          </a:p>
          <a:p>
            <a:pPr algn="l">
              <a:spcAft>
                <a:spcPts val="600"/>
              </a:spcAft>
            </a:pPr>
            <a:r>
              <a:rPr lang="en-GB" sz="2400" dirty="0"/>
              <a:t>Weaver, S. (2016</a:t>
            </a:r>
            <a:r>
              <a:rPr lang="en-GB" sz="2400" i="1" dirty="0"/>
              <a:t>). The Rhetoric of Racist Humour: US, UK and Global Race Joking</a:t>
            </a:r>
            <a:r>
              <a:rPr lang="en-GB" sz="2400" dirty="0"/>
              <a:t>. London: Routledge.</a:t>
            </a:r>
            <a:endParaRPr lang="en-GB" sz="2400" dirty="0"/>
          </a:p>
          <a:p>
            <a:pPr algn="l">
              <a:spcAft>
                <a:spcPts val="600"/>
              </a:spcAft>
            </a:pPr>
            <a:r>
              <a:rPr lang="en-GB" sz="2400" dirty="0"/>
              <a:t>Weaver, S. (2011</a:t>
            </a:r>
            <a:r>
              <a:rPr lang="en-GB" sz="2400" i="1" dirty="0"/>
              <a:t>). Liquid racism and the ambiguity of Ali G. European Journal of Cultural Studies </a:t>
            </a:r>
            <a:r>
              <a:rPr lang="en-GB" sz="2400" dirty="0"/>
              <a:t>14 (3), 249-264.</a:t>
            </a:r>
            <a:endParaRPr lang="en-GB" sz="2400" dirty="0"/>
          </a:p>
          <a:p>
            <a:pPr algn="l">
              <a:spcAft>
                <a:spcPts val="600"/>
              </a:spcAft>
            </a:pPr>
            <a:r>
              <a:rPr lang="en-GB" sz="2400" dirty="0" err="1"/>
              <a:t>Weisser</a:t>
            </a:r>
            <a:r>
              <a:rPr lang="en-GB" sz="2400" dirty="0"/>
              <a:t>, M. (2016) </a:t>
            </a:r>
            <a:r>
              <a:rPr lang="en-GB" sz="2400" i="1" dirty="0"/>
              <a:t>Practical Corpus Linguistics: An Introduction to Corpus-Based Language Analysis</a:t>
            </a:r>
            <a:r>
              <a:rPr lang="en-GB" sz="2400" dirty="0"/>
              <a:t>. Malden, MA: Wiley Blackwell. </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48609" y="8997919"/>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0" y="1452606"/>
            <a:ext cx="13004800" cy="646331"/>
          </a:xfrm>
          <a:prstGeom prst="rect">
            <a:avLst/>
          </a:prstGeom>
          <a:noFill/>
        </p:spPr>
        <p:txBody>
          <a:bodyPr wrap="square">
            <a:spAutoFit/>
          </a:bodyPr>
          <a:lstStyle/>
          <a:p>
            <a:r>
              <a:rPr lang="el-GR" sz="3600" b="1" i="1" dirty="0">
                <a:solidFill>
                  <a:srgbClr val="941A1D"/>
                </a:solidFill>
                <a:ea typeface="Calibri" panose="020F0502020204030204" pitchFamily="34" charset="0"/>
                <a:cs typeface="Arial" panose="020B0604020202020204" pitchFamily="34" charset="0"/>
              </a:rPr>
              <a:t>Ρατσιστικός λόγος: Αποκλεισμός και αφομοίωση</a:t>
            </a:r>
            <a:endParaRPr lang="el-GR" sz="3600" b="1" i="1" dirty="0">
              <a:solidFill>
                <a:srgbClr val="941A1D"/>
              </a:solidFill>
            </a:endParaRPr>
          </a:p>
        </p:txBody>
      </p:sp>
      <p:sp>
        <p:nvSpPr>
          <p:cNvPr id="11" name="TextBox 10"/>
          <p:cNvSpPr txBox="1"/>
          <p:nvPr/>
        </p:nvSpPr>
        <p:spPr>
          <a:xfrm>
            <a:off x="95534" y="3570715"/>
            <a:ext cx="12692418" cy="2187394"/>
          </a:xfrm>
          <a:prstGeom prst="rect">
            <a:avLst/>
          </a:prstGeom>
          <a:noFill/>
        </p:spPr>
        <p:txBody>
          <a:bodyPr wrap="square">
            <a:spAutoFit/>
          </a:bodyPr>
          <a:lstStyle/>
          <a:p>
            <a:pPr algn="l"/>
            <a:endParaRPr lang="el-GR" sz="3415" dirty="0">
              <a:latin typeface="Arial" panose="020B0604020202020204" pitchFamily="34" charset="0"/>
              <a:cs typeface="Arial" panose="020B0604020202020204" pitchFamily="34" charset="0"/>
            </a:endParaRPr>
          </a:p>
          <a:p>
            <a:pPr marL="487680" indent="-487680" algn="just">
              <a:buFont typeface="Wingdings" panose="05000000000000000000" pitchFamily="2" charset="2"/>
              <a:buChar char="Ø"/>
            </a:pPr>
            <a:r>
              <a:rPr lang="el-GR" sz="3400" dirty="0">
                <a:cs typeface="Arial" panose="020B0604020202020204" pitchFamily="34" charset="0"/>
              </a:rPr>
              <a:t>Το εθνικό ιδανικό της ομοιογένειας επιτυγχάνεται μέσω του </a:t>
            </a:r>
            <a:r>
              <a:rPr lang="el-GR" sz="3400" dirty="0">
                <a:solidFill>
                  <a:srgbClr val="800000"/>
                </a:solidFill>
                <a:cs typeface="Arial" panose="020B0604020202020204" pitchFamily="34" charset="0"/>
              </a:rPr>
              <a:t>εξοβελισμού ή της αφομοίωσης της διαφορετικότητας του «Άλλου/ης» </a:t>
            </a:r>
            <a:r>
              <a:rPr lang="el-GR" sz="3400" i="1" dirty="0">
                <a:cs typeface="Arial" panose="020B0604020202020204" pitchFamily="34" charset="0"/>
              </a:rPr>
              <a:t>στη βάση της διάκρισης και της απαξίωσής της</a:t>
            </a:r>
            <a:r>
              <a:rPr lang="el-GR" sz="3400" dirty="0">
                <a:cs typeface="Arial" panose="020B0604020202020204" pitchFamily="34" charset="0"/>
              </a:rPr>
              <a:t>.</a:t>
            </a:r>
            <a:endParaRPr lang="el-GR" sz="3400" dirty="0">
              <a:cs typeface="Arial" panose="020B060402020202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Text Placeholder 5"/>
          <p:cNvSpPr>
            <a:spLocks noGrp="1"/>
          </p:cNvSpPr>
          <p:nvPr>
            <p:ph type="body" sz="quarter" idx="13"/>
          </p:nvPr>
        </p:nvSpPr>
        <p:spPr>
          <a:xfrm>
            <a:off x="1267326" y="3769895"/>
            <a:ext cx="10191249" cy="1579920"/>
          </a:xfrm>
        </p:spPr>
        <p:txBody>
          <a:bodyPr/>
          <a:lstStyle/>
          <a:p>
            <a:r>
              <a:rPr lang="el-GR" sz="4800" b="1" i="0" dirty="0">
                <a:solidFill>
                  <a:srgbClr val="800000"/>
                </a:solidFill>
              </a:rPr>
              <a:t>Σας ευχαριστούμε </a:t>
            </a:r>
            <a:endParaRPr lang="el-GR" sz="4800" b="1" i="0" dirty="0">
              <a:solidFill>
                <a:srgbClr val="800000"/>
              </a:solidFill>
            </a:endParaRPr>
          </a:p>
          <a:p>
            <a:r>
              <a:rPr lang="el-GR" sz="4800" b="1" i="0" dirty="0">
                <a:solidFill>
                  <a:srgbClr val="800000"/>
                </a:solidFill>
              </a:rPr>
              <a:t>για την προσοχή σας</a:t>
            </a:r>
            <a:r>
              <a:rPr lang="en-GB" sz="4800" b="1" i="0" dirty="0">
                <a:solidFill>
                  <a:srgbClr val="800000"/>
                </a:solidFill>
              </a:rPr>
              <a:t>!</a:t>
            </a:r>
            <a:endParaRPr lang="en-US" sz="4800" b="1" i="0" dirty="0">
              <a:solidFill>
                <a:srgbClr val="800000"/>
              </a:solidFill>
            </a:endParaRPr>
          </a:p>
        </p:txBody>
      </p:sp>
      <p:sp>
        <p:nvSpPr>
          <p:cNvPr id="9" name="Text Placeholder 8"/>
          <p:cNvSpPr>
            <a:spLocks noGrp="1"/>
          </p:cNvSpPr>
          <p:nvPr>
            <p:ph type="body" sz="quarter" idx="14"/>
          </p:nvPr>
        </p:nvSpPr>
        <p:spPr>
          <a:xfrm>
            <a:off x="300038" y="4508614"/>
            <a:ext cx="12515850" cy="1918474"/>
          </a:xfrm>
        </p:spPr>
        <p:txBody>
          <a:bodyPr/>
          <a:lstStyle/>
          <a:p>
            <a:pPr algn="l"/>
            <a:endParaRPr lang="en-US" sz="2000" dirty="0"/>
          </a:p>
          <a:p>
            <a:pPr algn="l"/>
            <a:r>
              <a:rPr lang="en-GB" sz="2000" dirty="0"/>
              <a:t>.</a:t>
            </a:r>
            <a:endParaRPr lang="en-US" sz="2000" dirty="0"/>
          </a:p>
          <a:p>
            <a:pPr indent="457200" algn="l"/>
            <a:endParaRPr lang="en-US" sz="2000" dirty="0"/>
          </a:p>
          <a:p>
            <a:pPr algn="l"/>
            <a:endParaRPr lang="en-US" sz="2400" dirty="0"/>
          </a:p>
          <a:p>
            <a:endParaRPr lang="en-US"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7" name="Εικόνα 6"/>
          <p:cNvPicPr>
            <a:picLocks noChangeAspect="1"/>
          </p:cNvPicPr>
          <p:nvPr/>
        </p:nvPicPr>
        <p:blipFill>
          <a:blip r:embed="rId1"/>
          <a:stretch>
            <a:fillRect/>
          </a:stretch>
        </p:blipFill>
        <p:spPr>
          <a:xfrm>
            <a:off x="426720" y="2462784"/>
            <a:ext cx="11984736" cy="3523488"/>
          </a:xfrm>
          <a:prstGeom prst="rect">
            <a:avLst/>
          </a:prstGeom>
        </p:spPr>
      </p:pic>
      <p:sp>
        <p:nvSpPr>
          <p:cNvPr id="8" name="Τίτλος 1"/>
          <p:cNvSpPr txBox="1"/>
          <p:nvPr/>
        </p:nvSpPr>
        <p:spPr>
          <a:xfrm>
            <a:off x="426720" y="1066596"/>
            <a:ext cx="11765280" cy="810971"/>
          </a:xfrm>
          <a:prstGeom prst="rect">
            <a:avLst/>
          </a:prstGeom>
        </p:spPr>
        <p:txBody>
          <a:bodyPr>
            <a:no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pPr>
              <a:defRPr/>
            </a:pPr>
            <a:r>
              <a:rPr lang="el-GR" sz="3600" b="1" i="1" dirty="0">
                <a:solidFill>
                  <a:srgbClr val="941A1D"/>
                </a:solidFill>
                <a:latin typeface="+mn-lt"/>
              </a:rPr>
              <a:t>Παράδειγμα αμιγώς αντιρατσιστικού κειμένου</a:t>
            </a:r>
            <a:endParaRPr lang="el-GR" sz="3600" b="1" i="1" dirty="0">
              <a:solidFill>
                <a:srgbClr val="941A1D"/>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0688" y="1066598"/>
            <a:ext cx="12732332" cy="1192002"/>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Μία περίπτωση ‘απόλυτου’ αποκλεισμού: Οι τύχες των Ελλήνων της Μικράς Ασίας μετά τον ελληνοτουρκικό πόλεμο (1919-1922)</a:t>
            </a:r>
            <a:endParaRPr lang="en-US" sz="3600" i="1" dirty="0">
              <a:solidFill>
                <a:srgbClr val="800000"/>
              </a:solidFill>
              <a:latin typeface="+mn-lt"/>
            </a:endParaRPr>
          </a:p>
        </p:txBody>
      </p:sp>
      <p:sp>
        <p:nvSpPr>
          <p:cNvPr id="14" name="Content Placeholder 13"/>
          <p:cNvSpPr>
            <a:spLocks noGrp="1"/>
          </p:cNvSpPr>
          <p:nvPr>
            <p:ph idx="1"/>
          </p:nvPr>
        </p:nvSpPr>
        <p:spPr>
          <a:xfrm>
            <a:off x="85344" y="2426208"/>
            <a:ext cx="12919456" cy="6254765"/>
          </a:xfrm>
        </p:spPr>
        <p:txBody>
          <a:bodyPr>
            <a:normAutofit fontScale="77500" lnSpcReduction="20000"/>
          </a:bodyPr>
          <a:lstStyle/>
          <a:p>
            <a:pPr marL="0" indent="0" algn="just">
              <a:buNone/>
            </a:pPr>
            <a:r>
              <a:rPr lang="el-GR" sz="2800" dirty="0">
                <a:latin typeface="Arial" panose="020B0604020202020204" pitchFamily="34" charset="0"/>
                <a:ea typeface="Calibri" panose="020F0502020204030204" pitchFamily="34" charset="0"/>
                <a:cs typeface="Arial" panose="020B0604020202020204" pitchFamily="34" charset="0"/>
              </a:rPr>
              <a:t>Λιάκος (2019: 103, 130, 108-109, 133</a:t>
            </a:r>
            <a:r>
              <a:rPr lang="el-GR" sz="2560" dirty="0">
                <a:latin typeface="Arial" panose="020B0604020202020204" pitchFamily="34" charset="0"/>
                <a:ea typeface="Calibri" panose="020F0502020204030204" pitchFamily="34" charset="0"/>
                <a:cs typeface="Arial" panose="020B0604020202020204" pitchFamily="34" charset="0"/>
              </a:rPr>
              <a:t>):</a:t>
            </a:r>
            <a:endParaRPr lang="el-GR" sz="256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l-GR" sz="2560" b="1" dirty="0">
              <a:latin typeface="Arial" panose="020B0604020202020204" pitchFamily="34" charset="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«Οι προσφυγικοί πληθυσμοί </a:t>
            </a:r>
            <a:r>
              <a:rPr lang="en-US" sz="3400" dirty="0">
                <a:ea typeface="Calibri" panose="020F0502020204030204" pitchFamily="34" charset="0"/>
                <a:cs typeface="Arial" panose="020B0604020202020204" pitchFamily="34" charset="0"/>
              </a:rPr>
              <a:t>[</a:t>
            </a:r>
            <a:r>
              <a:rPr lang="el-GR" sz="3400" dirty="0">
                <a:ea typeface="Calibri" panose="020F0502020204030204" pitchFamily="34" charset="0"/>
                <a:cs typeface="Arial" panose="020B0604020202020204" pitchFamily="34" charset="0"/>
              </a:rPr>
              <a:t>της Μικράς Ασίας] αποδεκατίστηκαν κυριολεκτικά όχι μόνο </a:t>
            </a:r>
            <a:r>
              <a:rPr lang="el-GR" sz="3400" b="1" dirty="0">
                <a:ea typeface="Calibri" panose="020F0502020204030204" pitchFamily="34" charset="0"/>
                <a:cs typeface="Arial" panose="020B0604020202020204" pitchFamily="34" charset="0"/>
              </a:rPr>
              <a:t>στον τόπο από όπου έφυγαν</a:t>
            </a:r>
            <a:r>
              <a:rPr lang="el-GR" sz="3400" dirty="0">
                <a:ea typeface="Calibri" panose="020F0502020204030204" pitchFamily="34" charset="0"/>
                <a:cs typeface="Arial" panose="020B0604020202020204" pitchFamily="34" charset="0"/>
              </a:rPr>
              <a:t>, αλλά και </a:t>
            </a:r>
            <a:r>
              <a:rPr lang="el-GR" sz="3400" b="1" dirty="0">
                <a:ea typeface="Calibri" panose="020F0502020204030204" pitchFamily="34" charset="0"/>
                <a:cs typeface="Arial" panose="020B0604020202020204" pitchFamily="34" charset="0"/>
              </a:rPr>
              <a:t>στον τόπο όπου πήγαν</a:t>
            </a:r>
            <a:r>
              <a:rPr lang="el-GR" sz="3400" dirty="0">
                <a:ea typeface="Calibri" panose="020F0502020204030204" pitchFamily="34" charset="0"/>
                <a:cs typeface="Arial" panose="020B0604020202020204" pitchFamily="34" charset="0"/>
              </a:rPr>
              <a:t>.»</a:t>
            </a: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«Οι πρόσφυγες αντιμετώπισαν μεγάλη εχθρότητα από τους ντόπιους (…). Ήταν </a:t>
            </a:r>
            <a:r>
              <a:rPr lang="el-GR" sz="3400" b="1" dirty="0">
                <a:ea typeface="Calibri" panose="020F0502020204030204" pitchFamily="34" charset="0"/>
                <a:cs typeface="Arial" panose="020B0604020202020204" pitchFamily="34" charset="0"/>
              </a:rPr>
              <a:t>θύματα διακρίσεων</a:t>
            </a:r>
            <a:r>
              <a:rPr lang="el-GR" sz="3400" dirty="0">
                <a:ea typeface="Calibri" panose="020F0502020204030204" pitchFamily="34" charset="0"/>
                <a:cs typeface="Arial" panose="020B0604020202020204" pitchFamily="34" charset="0"/>
              </a:rPr>
              <a:t> για τη γλώσσα και τις </a:t>
            </a:r>
            <a:r>
              <a:rPr lang="el-GR" sz="3400" dirty="0" err="1">
                <a:ea typeface="Calibri" panose="020F0502020204030204" pitchFamily="34" charset="0"/>
                <a:cs typeface="Arial" panose="020B0604020202020204" pitchFamily="34" charset="0"/>
              </a:rPr>
              <a:t>συνήθειές</a:t>
            </a:r>
            <a:r>
              <a:rPr lang="el-GR" sz="3400" dirty="0">
                <a:ea typeface="Calibri" panose="020F0502020204030204" pitchFamily="34" charset="0"/>
                <a:cs typeface="Arial" panose="020B0604020202020204" pitchFamily="34" charset="0"/>
              </a:rPr>
              <a:t> τους. Η εχθρότητα ήταν πολιτική και πολιτισμική.»</a:t>
            </a:r>
            <a:endParaRPr lang="el-GR" sz="3400" dirty="0">
              <a:ea typeface="Calibri" panose="020F0502020204030204" pitchFamily="34" charset="0"/>
              <a:cs typeface="Arial" panose="020B0604020202020204" pitchFamily="34" charset="0"/>
            </a:endParaRPr>
          </a:p>
          <a:p>
            <a:pPr marL="487680" lvl="1" indent="0" algn="just">
              <a:buNone/>
            </a:pPr>
            <a:r>
              <a:rPr lang="el-GR" sz="2800" i="1" dirty="0">
                <a:ea typeface="Calibri" panose="020F0502020204030204" pitchFamily="34" charset="0"/>
                <a:cs typeface="Arial" panose="020B0604020202020204" pitchFamily="34" charset="0"/>
                <a:sym typeface="Wingdings" panose="05000000000000000000" pitchFamily="2" charset="2"/>
              </a:rPr>
              <a:t> Χρειάστηκαν πολλές δεκαετίες μέχρι να κατορθωθεί σε κάποιο βαθμό </a:t>
            </a:r>
            <a:r>
              <a:rPr lang="el-GR" sz="2800" b="1" i="1" dirty="0">
                <a:ea typeface="Calibri" panose="020F0502020204030204" pitchFamily="34" charset="0"/>
                <a:cs typeface="Arial" panose="020B0604020202020204" pitchFamily="34" charset="0"/>
                <a:sym typeface="Wingdings" panose="05000000000000000000" pitchFamily="2" charset="2"/>
              </a:rPr>
              <a:t>η αφομοίωση των ελληνικών (!) προσφυγικών πληθυσμών της Μ. Ασίας</a:t>
            </a:r>
            <a:r>
              <a:rPr lang="el-GR" sz="2800" i="1" dirty="0">
                <a:ea typeface="Calibri" panose="020F0502020204030204" pitchFamily="34" charset="0"/>
                <a:cs typeface="Arial" panose="020B0604020202020204" pitchFamily="34" charset="0"/>
                <a:sym typeface="Wingdings" panose="05000000000000000000" pitchFamily="2" charset="2"/>
              </a:rPr>
              <a:t>.</a:t>
            </a:r>
            <a:endParaRPr lang="el-GR" sz="2800" i="1" dirty="0">
              <a:ea typeface="Calibri" panose="020F0502020204030204" pitchFamily="34" charset="0"/>
              <a:cs typeface="Arial" panose="020B0604020202020204" pitchFamily="34" charset="0"/>
            </a:endParaRPr>
          </a:p>
          <a:p>
            <a:pPr marL="487680" lvl="1" indent="0" algn="just">
              <a:buNone/>
            </a:pPr>
            <a:endParaRPr lang="el-GR" sz="3400" dirty="0">
              <a:ea typeface="Calibri" panose="020F0502020204030204" pitchFamily="34" charset="0"/>
              <a:cs typeface="Arial" panose="020B0604020202020204" pitchFamily="34" charset="0"/>
            </a:endParaRPr>
          </a:p>
          <a:p>
            <a:pPr marL="487680" lvl="1" indent="0" algn="just">
              <a:buNone/>
            </a:pPr>
            <a:r>
              <a:rPr lang="el-GR" sz="3400" dirty="0">
                <a:ea typeface="Calibri" panose="020F0502020204030204" pitchFamily="34" charset="0"/>
                <a:cs typeface="Arial" panose="020B0604020202020204" pitchFamily="34" charset="0"/>
              </a:rPr>
              <a:t>Γενικότερα:</a:t>
            </a:r>
            <a:endParaRPr lang="el-GR" sz="3400" dirty="0">
              <a:ea typeface="Calibri" panose="020F0502020204030204" pitchFamily="34" charset="0"/>
              <a:cs typeface="Arial" panose="020B0604020202020204" pitchFamily="34" charset="0"/>
            </a:endParaRPr>
          </a:p>
          <a:p>
            <a:pPr marL="487680" lvl="1" indent="0" algn="just">
              <a:buNone/>
            </a:pP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«Ο ελληνοτουρκικός πόλεμος, η καταστροφή των μουσουλμανικών κοινοτήτων στα Βαλκάνια και των χριστιανικών κοινοτήτων στην </a:t>
            </a:r>
            <a:r>
              <a:rPr lang="el-GR" sz="3400" dirty="0" err="1">
                <a:ea typeface="Calibri" panose="020F0502020204030204" pitchFamily="34" charset="0"/>
                <a:cs typeface="Arial" panose="020B0604020202020204" pitchFamily="34" charset="0"/>
              </a:rPr>
              <a:t>Ανατολία</a:t>
            </a:r>
            <a:r>
              <a:rPr lang="el-GR" sz="3400" dirty="0">
                <a:ea typeface="Calibri" panose="020F0502020204030204" pitchFamily="34" charset="0"/>
                <a:cs typeface="Arial" panose="020B0604020202020204" pitchFamily="34" charset="0"/>
              </a:rPr>
              <a:t>, οι ομαδικές μετοικεσίες ένθεν κακείθεν δεν ήταν παρά η ολοκλήρωση της μεταφοράς από τη Δύση στην Ανατολή </a:t>
            </a:r>
            <a:r>
              <a:rPr lang="el-GR" sz="3400" b="1" dirty="0">
                <a:ea typeface="Calibri" panose="020F0502020204030204" pitchFamily="34" charset="0"/>
                <a:cs typeface="Arial" panose="020B0604020202020204" pitchFamily="34" charset="0"/>
              </a:rPr>
              <a:t>του μοντέλου του εθνικού κράτους που επιδιώκει τη μέγιστη δυνατή πολιτισμική ομοιογένεια των πολιτών του</a:t>
            </a:r>
            <a:r>
              <a:rPr lang="el-GR" sz="3400" dirty="0">
                <a:ea typeface="Calibri" panose="020F0502020204030204" pitchFamily="34" charset="0"/>
                <a:cs typeface="Arial" panose="020B0604020202020204" pitchFamily="34" charset="0"/>
              </a:rPr>
              <a:t>. (…) Ένας βίαιος εκσυγχρονισμός» ο οποίος, μπορούμε να πούμε, βασίστηκε στον εθνικό ρατσιστικό λόγο, δηλαδή στην επιδίωξη «</a:t>
            </a:r>
            <a:r>
              <a:rPr lang="el-GR" sz="3400" b="1" dirty="0">
                <a:ea typeface="Calibri" panose="020F0502020204030204" pitchFamily="34" charset="0"/>
                <a:cs typeface="Arial" panose="020B0604020202020204" pitchFamily="34" charset="0"/>
              </a:rPr>
              <a:t>το εθνικό κράτος να περιλαμβάνει όλους τους ομοεθνείς, και όλοι οι ομοεθνείς να συγκεντρωθούν στο εθνικό κράτος</a:t>
            </a:r>
            <a:r>
              <a:rPr lang="el-GR" sz="3400" dirty="0">
                <a:ea typeface="Calibri" panose="020F0502020204030204" pitchFamily="34" charset="0"/>
                <a:cs typeface="Arial" panose="020B0604020202020204" pitchFamily="34" charset="0"/>
              </a:rPr>
              <a:t>».</a:t>
            </a:r>
            <a:endParaRPr lang="en-US" dirty="0"/>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158496" y="1259602"/>
            <a:ext cx="12846304" cy="646331"/>
          </a:xfrm>
          <a:prstGeom prst="rect">
            <a:avLst/>
          </a:prstGeom>
          <a:noFill/>
        </p:spPr>
        <p:txBody>
          <a:bodyPr wrap="square">
            <a:spAutoFit/>
          </a:bodyPr>
          <a:lstStyle/>
          <a:p>
            <a:r>
              <a:rPr lang="el-GR" sz="3600" b="1" i="1" dirty="0">
                <a:solidFill>
                  <a:srgbClr val="941A1D"/>
                </a:solidFill>
                <a:effectLst/>
                <a:ea typeface="Calibri" panose="020F0502020204030204" pitchFamily="34" charset="0"/>
              </a:rPr>
              <a:t>Ο ρατσιστικός λόγος της ελληνικής εθνικής ομοιογένειας</a:t>
            </a:r>
            <a:r>
              <a:rPr lang="el-GR" sz="3600" b="1" i="1" dirty="0">
                <a:solidFill>
                  <a:srgbClr val="941A1D"/>
                </a:solidFill>
                <a:ea typeface="Calibri" panose="020F0502020204030204" pitchFamily="34" charset="0"/>
                <a:cs typeface="Arial" panose="020B0604020202020204" pitchFamily="34" charset="0"/>
              </a:rPr>
              <a:t> </a:t>
            </a:r>
            <a:endParaRPr lang="el-GR" sz="3600" b="1" i="1" dirty="0">
              <a:solidFill>
                <a:srgbClr val="941A1D"/>
              </a:solidFill>
            </a:endParaRPr>
          </a:p>
        </p:txBody>
      </p:sp>
      <p:sp>
        <p:nvSpPr>
          <p:cNvPr id="11" name="TextBox 10"/>
          <p:cNvSpPr txBox="1"/>
          <p:nvPr/>
        </p:nvSpPr>
        <p:spPr>
          <a:xfrm>
            <a:off x="158496" y="2484946"/>
            <a:ext cx="12728448" cy="5647700"/>
          </a:xfrm>
          <a:prstGeom prst="rect">
            <a:avLst/>
          </a:prstGeom>
          <a:noFill/>
        </p:spPr>
        <p:txBody>
          <a:bodyPr wrap="square">
            <a:spAutoFit/>
          </a:bodyPr>
          <a:lstStyle/>
          <a:p>
            <a:pPr marL="342900" indent="-342900" algn="just">
              <a:spcAft>
                <a:spcPts val="1000"/>
              </a:spcAft>
              <a:buFont typeface="Wingdings" panose="05000000000000000000" pitchFamily="2" charset="2"/>
              <a:buChar char="Ø"/>
            </a:pPr>
            <a:r>
              <a:rPr lang="el-GR" sz="2800" dirty="0" err="1">
                <a:ea typeface="Calibri" panose="020F0502020204030204" pitchFamily="34" charset="0"/>
              </a:rPr>
              <a:t>Καθόλη</a:t>
            </a:r>
            <a:r>
              <a:rPr lang="el-GR" sz="2800" dirty="0">
                <a:ea typeface="Calibri" panose="020F0502020204030204" pitchFamily="34" charset="0"/>
              </a:rPr>
              <a:t> τη διάρκεια του 20</a:t>
            </a:r>
            <a:r>
              <a:rPr lang="el-GR" sz="2800" baseline="30000" dirty="0">
                <a:ea typeface="Calibri" panose="020F0502020204030204" pitchFamily="34" charset="0"/>
              </a:rPr>
              <a:t>ου</a:t>
            </a:r>
            <a:r>
              <a:rPr lang="el-GR" sz="2800" dirty="0">
                <a:ea typeface="Calibri" panose="020F0502020204030204" pitchFamily="34" charset="0"/>
              </a:rPr>
              <a:t> αιώνα, </a:t>
            </a:r>
            <a:r>
              <a:rPr lang="el-GR" sz="2800" b="1" dirty="0">
                <a:ea typeface="Calibri" panose="020F0502020204030204" pitchFamily="34" charset="0"/>
              </a:rPr>
              <a:t>η διαχείριση μη ελληνόφωνων </a:t>
            </a:r>
            <a:r>
              <a:rPr lang="el-GR" sz="2800" b="1" dirty="0">
                <a:effectLst/>
                <a:ea typeface="Calibri" panose="020F0502020204030204" pitchFamily="34" charset="0"/>
              </a:rPr>
              <a:t> μειονοτικών πληθυσμών, </a:t>
            </a:r>
            <a:r>
              <a:rPr lang="el-GR" sz="2800" b="1" dirty="0" err="1">
                <a:effectLst/>
                <a:ea typeface="Calibri" panose="020F0502020204030204" pitchFamily="34" charset="0"/>
              </a:rPr>
              <a:t>διαλεκτόφωνων</a:t>
            </a:r>
            <a:r>
              <a:rPr lang="el-GR" sz="2800" b="1" dirty="0">
                <a:effectLst/>
                <a:ea typeface="Calibri" panose="020F0502020204030204" pitchFamily="34" charset="0"/>
              </a:rPr>
              <a:t>, μεταναστών/τριών και προσφύγων/</a:t>
            </a:r>
            <a:r>
              <a:rPr lang="el-GR" sz="2800" b="1" dirty="0" err="1">
                <a:effectLst/>
                <a:ea typeface="Calibri" panose="020F0502020204030204" pitchFamily="34" charset="0"/>
              </a:rPr>
              <a:t>ισσών</a:t>
            </a:r>
            <a:r>
              <a:rPr lang="el-GR" sz="2800" b="1" dirty="0">
                <a:effectLst/>
                <a:ea typeface="Calibri" panose="020F0502020204030204" pitchFamily="34" charset="0"/>
              </a:rPr>
              <a:t> </a:t>
            </a:r>
            <a:r>
              <a:rPr lang="el-GR" sz="2800" dirty="0">
                <a:effectLst/>
                <a:ea typeface="Calibri" panose="020F0502020204030204" pitchFamily="34" charset="0"/>
              </a:rPr>
              <a:t>έγινε στη βάση </a:t>
            </a:r>
            <a:r>
              <a:rPr lang="el-GR" sz="2800" b="1" dirty="0" err="1">
                <a:effectLst/>
                <a:ea typeface="Calibri" panose="020F0502020204030204" pitchFamily="34" charset="0"/>
              </a:rPr>
              <a:t>ομογενοποιητικών</a:t>
            </a:r>
            <a:r>
              <a:rPr lang="el-GR" sz="2800" b="1" dirty="0">
                <a:effectLst/>
                <a:ea typeface="Calibri" panose="020F0502020204030204" pitchFamily="34" charset="0"/>
              </a:rPr>
              <a:t> προ(σ)ταγμάτων</a:t>
            </a:r>
            <a:r>
              <a:rPr lang="el-GR" sz="2800" dirty="0">
                <a:effectLst/>
                <a:ea typeface="Calibri" panose="020F0502020204030204" pitchFamily="34" charset="0"/>
              </a:rPr>
              <a:t>, δηλαδή μέσω της αποβολής ή/και της αφομοίωσης της γλωσσικής και πολιτισμικής διαφορετικότητάς τους. Με τα λόγια του Δαμανάκη (2018: 205, 225),</a:t>
            </a:r>
            <a:endParaRPr lang="el-GR" sz="2800" dirty="0">
              <a:effectLst/>
              <a:ea typeface="Calibri" panose="020F0502020204030204" pitchFamily="34" charset="0"/>
            </a:endParaRPr>
          </a:p>
          <a:p>
            <a:pPr marL="342900" indent="-342900" algn="just">
              <a:spcAft>
                <a:spcPts val="1000"/>
              </a:spcAft>
              <a:buFont typeface="Wingdings" panose="05000000000000000000" pitchFamily="2" charset="2"/>
              <a:buChar char="Ø"/>
            </a:pPr>
            <a:endParaRPr lang="el-GR" sz="2800" dirty="0">
              <a:effectLst/>
              <a:ea typeface="Calibri" panose="020F0502020204030204" pitchFamily="34" charset="0"/>
            </a:endParaRPr>
          </a:p>
          <a:p>
            <a:pPr algn="just">
              <a:spcAft>
                <a:spcPts val="1000"/>
              </a:spcAft>
            </a:pPr>
            <a:r>
              <a:rPr lang="el-GR" sz="2800" dirty="0">
                <a:ea typeface="Calibri" panose="020F0502020204030204" pitchFamily="34" charset="0"/>
              </a:rPr>
              <a:t>	</a:t>
            </a:r>
            <a:r>
              <a:rPr lang="el-GR" sz="2800" b="1" dirty="0">
                <a:ea typeface="Calibri" panose="020F0502020204030204" pitchFamily="34" charset="0"/>
              </a:rPr>
              <a:t>«</a:t>
            </a:r>
            <a:r>
              <a:rPr lang="el-GR" sz="2800" b="1" dirty="0">
                <a:effectLst/>
                <a:ea typeface="Calibri" panose="020F0502020204030204" pitchFamily="34" charset="0"/>
              </a:rPr>
              <a:t>[σ]τις αρχές του αιώνα </a:t>
            </a:r>
            <a:r>
              <a:rPr lang="el-GR" sz="2800" dirty="0">
                <a:effectLst/>
                <a:ea typeface="Calibri" panose="020F0502020204030204" pitchFamily="34" charset="0"/>
              </a:rPr>
              <a:t>η μητρική γλώσσα των ξενόφωνων αμελούνταν 	πλήρως ή καταπιεζόταν. Το ίδιο σχήμα επαναλαμβάνεται σε ένα βαθμό και 	</a:t>
            </a:r>
            <a:r>
              <a:rPr lang="el-GR" sz="2800" b="1" dirty="0">
                <a:effectLst/>
                <a:ea typeface="Calibri" panose="020F0502020204030204" pitchFamily="34" charset="0"/>
              </a:rPr>
              <a:t>κατά τις τελευταίες δεκαετίες του 20</a:t>
            </a:r>
            <a:r>
              <a:rPr lang="el-GR" sz="2800" b="1" baseline="30000" dirty="0">
                <a:effectLst/>
                <a:ea typeface="Calibri" panose="020F0502020204030204" pitchFamily="34" charset="0"/>
              </a:rPr>
              <a:t>ού </a:t>
            </a:r>
            <a:r>
              <a:rPr lang="el-GR" sz="2800" b="1" dirty="0">
                <a:effectLst/>
                <a:ea typeface="Calibri" panose="020F0502020204030204" pitchFamily="34" charset="0"/>
              </a:rPr>
              <a:t>και τις πρώτες του 21</a:t>
            </a:r>
            <a:r>
              <a:rPr lang="el-GR" sz="2800" b="1" baseline="30000" dirty="0">
                <a:effectLst/>
                <a:ea typeface="Calibri" panose="020F0502020204030204" pitchFamily="34" charset="0"/>
              </a:rPr>
              <a:t>ου</a:t>
            </a:r>
            <a:r>
              <a:rPr lang="el-GR" sz="2800" b="1" dirty="0">
                <a:effectLst/>
                <a:ea typeface="Calibri" panose="020F0502020204030204" pitchFamily="34" charset="0"/>
              </a:rPr>
              <a:t> αιώνα</a:t>
            </a:r>
            <a:r>
              <a:rPr lang="el-GR" sz="2800" dirty="0">
                <a:effectLst/>
                <a:ea typeface="Calibri" panose="020F0502020204030204" pitchFamily="34" charset="0"/>
              </a:rPr>
              <a:t>».  </a:t>
            </a:r>
            <a:endParaRPr lang="el-GR" sz="2800" dirty="0">
              <a:effectLst/>
              <a:ea typeface="Calibri" panose="020F0502020204030204" pitchFamily="34" charset="0"/>
            </a:endParaRPr>
          </a:p>
          <a:p>
            <a:pPr marL="457200" algn="just">
              <a:spcAft>
                <a:spcPts val="1000"/>
              </a:spcAft>
            </a:pPr>
            <a:r>
              <a:rPr lang="el-GR" sz="2800" dirty="0">
                <a:effectLst/>
                <a:ea typeface="Calibri" panose="020F0502020204030204" pitchFamily="34" charset="0"/>
              </a:rPr>
              <a:t>	«[Τ]ο εθνικό παιδαγωγικό παράδειγμα που αναπτύχθηκε </a:t>
            </a:r>
            <a:r>
              <a:rPr lang="el-GR" sz="2800" b="1" dirty="0">
                <a:effectLst/>
                <a:ea typeface="Calibri" panose="020F0502020204030204" pitchFamily="34" charset="0"/>
              </a:rPr>
              <a:t>στις τρεις-τέσσερις 	πρώτες δεκαετίες του 20ού αιώνα συνεχίζει να είναι και σήμερα επίκαιρο, αν </a:t>
            </a:r>
            <a:r>
              <a:rPr lang="en-US" sz="2800" b="1" dirty="0">
                <a:effectLst/>
                <a:ea typeface="Calibri" panose="020F0502020204030204" pitchFamily="34" charset="0"/>
              </a:rPr>
              <a:t>	</a:t>
            </a:r>
            <a:r>
              <a:rPr lang="el-GR" sz="2800" b="1" dirty="0">
                <a:effectLst/>
                <a:ea typeface="Calibri" panose="020F0502020204030204" pitchFamily="34" charset="0"/>
              </a:rPr>
              <a:t>όχι το κυρίαρχο</a:t>
            </a:r>
            <a:r>
              <a:rPr lang="el-GR" sz="2800" dirty="0">
                <a:effectLst/>
                <a:ea typeface="Calibri" panose="020F0502020204030204" pitchFamily="34" charset="0"/>
              </a:rPr>
              <a:t>».</a:t>
            </a:r>
            <a:endParaRPr lang="el-GR" sz="2800" dirty="0">
              <a:effectLst/>
              <a:ea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35419</Words>
  <Application>WPS Presentation</Application>
  <PresentationFormat>Προσαρμογή</PresentationFormat>
  <Paragraphs>969</Paragraphs>
  <Slides>71</Slides>
  <Notes>25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89" baseType="lpstr">
      <vt:lpstr>Arial</vt:lpstr>
      <vt:lpstr>SimSun</vt:lpstr>
      <vt:lpstr>Wingdings</vt:lpstr>
      <vt:lpstr>Helvetica Neue Medium</vt:lpstr>
      <vt:lpstr>Helvetica Neue</vt:lpstr>
      <vt:lpstr>Calibri</vt:lpstr>
      <vt:lpstr>Times New Roman</vt:lpstr>
      <vt:lpstr>Century Gothic</vt:lpstr>
      <vt:lpstr>Arial Black</vt:lpstr>
      <vt:lpstr>Microsoft YaHei</vt:lpstr>
      <vt:lpstr>Arial Unicode MS</vt:lpstr>
      <vt:lpstr>Calibri Light</vt:lpstr>
      <vt:lpstr>Calibri</vt:lpstr>
      <vt:lpstr>Helvetica Neue Light</vt:lpstr>
      <vt:lpstr>Times New Roman</vt:lpstr>
      <vt:lpstr>Source Sans Pro</vt:lpstr>
      <vt:lpstr>Θέμα του Office</vt:lpstr>
      <vt:lpstr>AcroExch.Document.DC</vt:lpstr>
      <vt:lpstr>Ιχνηλατώντας τη διείσδυση του ρατσισμού  σε ένα σώμα αντιρατσιστικών κειμένων  για προσφυγικούς και μεταναστευτικούς πληθυσμούς</vt:lpstr>
      <vt:lpstr>PowerPoint 演示文稿</vt:lpstr>
      <vt:lpstr>PowerPoint 演示文稿</vt:lpstr>
      <vt:lpstr>PowerPoint 演示文稿</vt:lpstr>
      <vt:lpstr>Εισαγωγική παρατήρηση</vt:lpstr>
      <vt:lpstr>Ρατσιστικός λόγος</vt:lpstr>
      <vt:lpstr> </vt:lpstr>
      <vt:lpstr>Μία περίπτωση ‘απόλυτου’ αποκλεισμού: Οι τύχες των Ελλήνων της Μικράς Ασίας μετά τον ελληνοτουρκικό πόλεμο (1919-1922)</vt:lpstr>
      <vt:lpstr> </vt:lpstr>
      <vt:lpstr> </vt:lpstr>
      <vt:lpstr>Αντιρατσιστικός λόγος</vt:lpstr>
      <vt:lpstr>Από την αντιπαράθεση …</vt:lpstr>
      <vt:lpstr>… στη συνύπαρξη </vt:lpstr>
      <vt:lpstr>Η ανάδυση του ρευστού ρατσισμού</vt:lpstr>
      <vt:lpstr>Η ανάδυση του ρευστού ρατσισμού</vt:lpstr>
      <vt:lpstr>Η ανάδυση του ρευστού ρατσισμού</vt:lpstr>
      <vt:lpstr>Η ανάδυση του ρευστού ρατσισμού</vt:lpstr>
      <vt:lpstr>Η ανάδυση του ρευστού ρατσισμού</vt:lpstr>
      <vt:lpstr>Ρευστός ρατσισμός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Κατηγορίες ρατσισμού στο αντιρατσιστικό σώμα</vt:lpstr>
      <vt:lpstr>Παράδειγμα αντιρατσιστικού κειμένου με ρατσιστικές υποκατηγορίες</vt:lpstr>
      <vt:lpstr> Υποκατηγορίες διάκρισης</vt:lpstr>
      <vt:lpstr>PowerPoint 演示文稿</vt:lpstr>
      <vt:lpstr> Υποκατηγορίες αφομοίωσης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Το αντιρατσιστικό σώμα κειμένων  ως ψηφιακή βάση δεδομένων στην πλατφόρμα wiki</vt:lpstr>
      <vt:lpstr>PowerPoint 演示文稿</vt:lpstr>
      <vt:lpstr>PowerPoint 演示文稿</vt:lpstr>
      <vt:lpstr>PowerPoint 演示文稿</vt:lpstr>
      <vt:lpstr>PowerPoint 演示文稿</vt:lpstr>
      <vt:lpstr>PowerPoint 演示文稿</vt:lpstr>
      <vt:lpstr>PowerPoint 演示文稿</vt:lpstr>
      <vt:lpstr>Κριτικός γραμματισμός</vt:lpstr>
      <vt:lpstr>Κριτικός γραμματισμός</vt:lpstr>
      <vt:lpstr>Κριτικός γραμματισμός</vt:lpstr>
      <vt:lpstr>Κριτικός γραμματισμός</vt:lpstr>
      <vt:lpstr>Κριτικός γραμματισμός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Aspasia.Trevlaki</dc:creator>
  <cp:lastModifiedBy>Teratech</cp:lastModifiedBy>
  <cp:revision>1052</cp:revision>
  <cp:lastPrinted>2020-08-05T13:08:00Z</cp:lastPrinted>
  <dcterms:created xsi:type="dcterms:W3CDTF">2022-09-08T07:39:00Z</dcterms:created>
  <dcterms:modified xsi:type="dcterms:W3CDTF">2022-10-31T10:07:45Z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5D9F5A097CA3446482493F8E583D67F3</vt:lpwstr>
  </property>
  <property fmtid="{D5CDD505-2E9C-101B-9397-08002B2CF9AE}" pid="3" name="KSOProductBuildVer">
    <vt:lpwstr>1033-11.2.0.11380</vt:lpwstr>
  </property>
</Properties>
</file>