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0" roundtripDataSignature="AMtx7miR8Y6d41+kXh0TBHmZekou/v7e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7" name="Google Shape;1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2" name="Google Shape;24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6" name="Google Shape;256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0" name="Google Shape;270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1" name="Google Shape;281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8" name="Google Shape;13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1" name="Google Shape;15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4" name="Google Shape;16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7" name="Google Shape;17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0" name="Google Shape;19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3" name="Google Shape;203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6" name="Google Shape;21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9" name="Google Shape;229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3" name="Google Shape;13;p15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4" name="Google Shape;14;p15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" type="body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2" name="Google Shape;72;p24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3" name="Google Shape;73;p24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/>
          <p:nvPr>
            <p:ph type="title"/>
          </p:nvPr>
        </p:nvSpPr>
        <p:spPr>
          <a:xfrm rot="5400000">
            <a:off x="2366169" y="1085850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" type="body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8" name="Google Shape;78;p25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9" name="Google Shape;79;p25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86" name="Google Shape;86;p2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87" name="Google Shape;87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0" name="Google Shape;90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3" name="Google Shape;93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4" name="Google Shape;94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7" name="Google Shape;97;p3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8" name="Google Shape;98;p3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9" name="Google Shape;99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2" name="Google Shape;102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5" name="Google Shape;105;p3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6" name="Google Shape;106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9" name="Google Shape;109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3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13" name="Google Shape;113;p3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14" name="Google Shape;114;p3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5" name="Google Shape;115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/>
          <p:nvPr>
            <p:ph type="ctrTitle"/>
          </p:nvPr>
        </p:nvSpPr>
        <p:spPr>
          <a:xfrm>
            <a:off x="342900" y="1065213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7" name="Google Shape;17;p16"/>
          <p:cNvSpPr txBox="1"/>
          <p:nvPr>
            <p:ph idx="1" type="subTitle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6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18" name="Google Shape;118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6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1" name="Google Shape;121;p3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2" name="Google Shape;122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23" name="Google Shape;23;p17"/>
          <p:cNvSpPr txBox="1"/>
          <p:nvPr>
            <p:ph idx="1" type="body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24" name="Google Shape;24;p17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26" name="Google Shape;26;p17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/>
          <p:nvPr>
            <p:ph type="title"/>
          </p:nvPr>
        </p:nvSpPr>
        <p:spPr>
          <a:xfrm>
            <a:off x="361156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29" name="Google Shape;29;p18"/>
          <p:cNvSpPr txBox="1"/>
          <p:nvPr>
            <p:ph idx="1" type="body"/>
          </p:nvPr>
        </p:nvSpPr>
        <p:spPr>
          <a:xfrm>
            <a:off x="361156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8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" type="body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36" name="Google Shape;36;p19"/>
          <p:cNvSpPr txBox="1"/>
          <p:nvPr>
            <p:ph idx="2" type="body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37" name="Google Shape;37;p19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" type="body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43" name="Google Shape;43;p20"/>
          <p:cNvSpPr txBox="1"/>
          <p:nvPr>
            <p:ph idx="2" type="body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44" name="Google Shape;44;p20"/>
          <p:cNvSpPr txBox="1"/>
          <p:nvPr>
            <p:ph idx="3" type="body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45" name="Google Shape;45;p20"/>
          <p:cNvSpPr txBox="1"/>
          <p:nvPr>
            <p:ph idx="4" type="body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46" name="Google Shape;46;p20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51" name="Google Shape;51;p21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/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" type="body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175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21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indent="-2921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indent="-2921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indent="-2921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indent="-2921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indent="-2921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/>
        </p:txBody>
      </p:sp>
      <p:sp>
        <p:nvSpPr>
          <p:cNvPr id="57" name="Google Shape;57;p22"/>
          <p:cNvSpPr txBox="1"/>
          <p:nvPr>
            <p:ph idx="2" type="body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indent="-228600" lvl="4" marL="2286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indent="-228600" lvl="5" marL="2743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indent="-228600" lvl="6" marL="32004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indent="-228600" lvl="7" marL="3657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indent="-228600" lvl="8" marL="4114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/>
        </p:txBody>
      </p:sp>
      <p:sp>
        <p:nvSpPr>
          <p:cNvPr id="58" name="Google Shape;58;p22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59" name="Google Shape;59;p22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/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3" name="Google Shape;63;p23"/>
          <p:cNvSpPr/>
          <p:nvPr>
            <p:ph idx="2" type="pic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3"/>
          <p:cNvSpPr txBox="1"/>
          <p:nvPr>
            <p:ph idx="1" type="body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indent="-228600" lvl="4" marL="2286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indent="-228600" lvl="5" marL="2743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indent="-228600" lvl="6" marL="32004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indent="-228600" lvl="7" marL="3657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indent="-228600" lvl="8" marL="4114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/>
        </p:txBody>
      </p:sp>
      <p:sp>
        <p:nvSpPr>
          <p:cNvPr id="65" name="Google Shape;65;p23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6" name="Google Shape;66;p23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7" name="Google Shape;67;p23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2100" lvl="3" marL="18288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2100" lvl="4" marL="22860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2100" lvl="5" marL="2743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2100" lvl="6" marL="3200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2100" lvl="7" marL="3657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2100" lvl="8" marL="41148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4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4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6.pn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3.jpg"/><Relationship Id="rId5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3.jpg"/><Relationship Id="rId5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Relationship Id="rId4" Type="http://schemas.openxmlformats.org/officeDocument/2006/relationships/image" Target="../media/image8.png"/><Relationship Id="rId5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3.jpg"/><Relationship Id="rId5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3.jpg"/><Relationship Id="rId5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3.jpg"/><Relationship Id="rId5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3.jpg"/><Relationship Id="rId5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3.jpg"/><Relationship Id="rId5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3.jpg"/><Relationship Id="rId5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3.jpg"/><Relationship Id="rId5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3.jpg"/><Relationship Id="rId5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"/>
          <p:cNvPicPr preferRelativeResize="0"/>
          <p:nvPr/>
        </p:nvPicPr>
        <p:blipFill rotWithShape="1">
          <a:blip r:embed="rId3">
            <a:alphaModFix amt="57000"/>
          </a:blip>
          <a:srcRect b="14112" l="0" r="0" t="14114"/>
          <a:stretch/>
        </p:blipFill>
        <p:spPr>
          <a:xfrm>
            <a:off x="0" y="0"/>
            <a:ext cx="9144002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"/>
          <p:cNvSpPr txBox="1"/>
          <p:nvPr/>
        </p:nvSpPr>
        <p:spPr>
          <a:xfrm>
            <a:off x="833582" y="3622757"/>
            <a:ext cx="2309830" cy="329297"/>
          </a:xfrm>
          <a:prstGeom prst="rect">
            <a:avLst/>
          </a:prstGeom>
          <a:solidFill>
            <a:srgbClr val="2C6063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"/>
          <p:cNvSpPr txBox="1"/>
          <p:nvPr/>
        </p:nvSpPr>
        <p:spPr>
          <a:xfrm>
            <a:off x="306950" y="2125080"/>
            <a:ext cx="337776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l-GR" sz="2400" u="none" cap="none" strike="noStrike">
                <a:solidFill>
                  <a:srgbClr val="2C6063"/>
                </a:solidFill>
                <a:latin typeface="Calibri"/>
                <a:ea typeface="Calibri"/>
                <a:cs typeface="Calibri"/>
                <a:sym typeface="Calibri"/>
              </a:rPr>
              <a:t>Εσωτερικός Έλεγχος Τουριστικών Επιχειρήσεων</a:t>
            </a:r>
            <a:endParaRPr/>
          </a:p>
        </p:txBody>
      </p:sp>
      <p:sp>
        <p:nvSpPr>
          <p:cNvPr id="132" name="Google Shape;132;p1"/>
          <p:cNvSpPr txBox="1"/>
          <p:nvPr/>
        </p:nvSpPr>
        <p:spPr>
          <a:xfrm>
            <a:off x="979548" y="3679505"/>
            <a:ext cx="2017500" cy="19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l-GR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Δρ. Σπυρίδων Λαμπρόπουλος</a:t>
            </a:r>
            <a:endParaRPr b="1" i="0" sz="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1816" y="225825"/>
            <a:ext cx="1965275" cy="711887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"/>
          <p:cNvSpPr txBox="1"/>
          <p:nvPr/>
        </p:nvSpPr>
        <p:spPr>
          <a:xfrm>
            <a:off x="0" y="3051664"/>
            <a:ext cx="3991662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l-GR" sz="1600" u="none" cap="none" strike="noStrike">
                <a:solidFill>
                  <a:srgbClr val="799A94"/>
                </a:solidFill>
                <a:latin typeface="Calibri"/>
                <a:ea typeface="Calibri"/>
                <a:cs typeface="Calibri"/>
                <a:sym typeface="Calibri"/>
              </a:rPr>
              <a:t>Διαδικασίες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l-GR" sz="1600" u="none" cap="none" strike="noStrike">
                <a:solidFill>
                  <a:srgbClr val="799A94"/>
                </a:solidFill>
                <a:latin typeface="Calibri"/>
                <a:ea typeface="Calibri"/>
                <a:cs typeface="Calibri"/>
                <a:sym typeface="Calibri"/>
              </a:rPr>
              <a:t>Ομάδα Ασκήσεων  Α</a:t>
            </a:r>
            <a:endParaRPr b="0" i="0" sz="1600" u="none" cap="none" strike="noStrike">
              <a:solidFill>
                <a:srgbClr val="799A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76993" y="1034233"/>
            <a:ext cx="6227126" cy="320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0"/>
          <p:cNvPicPr preferRelativeResize="0"/>
          <p:nvPr/>
        </p:nvPicPr>
        <p:blipFill rotWithShape="1">
          <a:blip r:embed="rId3">
            <a:alphaModFix amt="18000"/>
          </a:blip>
          <a:srcRect b="0" l="0" r="0" t="0"/>
          <a:stretch/>
        </p:blipFill>
        <p:spPr>
          <a:xfrm>
            <a:off x="678681" y="891314"/>
            <a:ext cx="7908652" cy="3690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0"/>
          <p:cNvPicPr preferRelativeResize="0"/>
          <p:nvPr/>
        </p:nvPicPr>
        <p:blipFill rotWithShape="1">
          <a:blip r:embed="rId4">
            <a:alphaModFix amt="57000"/>
          </a:blip>
          <a:srcRect b="14112" l="0" r="0" t="14114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F4F8FB"/>
              </a:gs>
              <a:gs pos="74000">
                <a:srgbClr val="F2DADA"/>
              </a:gs>
              <a:gs pos="83000">
                <a:srgbClr val="953734"/>
              </a:gs>
              <a:gs pos="100000">
                <a:srgbClr val="E5B8B7"/>
              </a:gs>
            </a:gsLst>
            <a:lin ang="18900000" scaled="0"/>
          </a:gradFill>
          <a:ln>
            <a:noFill/>
          </a:ln>
        </p:spPr>
      </p:pic>
      <p:sp>
        <p:nvSpPr>
          <p:cNvPr id="246" name="Google Shape;246;p10"/>
          <p:cNvSpPr/>
          <p:nvPr/>
        </p:nvSpPr>
        <p:spPr>
          <a:xfrm>
            <a:off x="2582938" y="1196252"/>
            <a:ext cx="2050069" cy="216659"/>
          </a:xfrm>
          <a:custGeom>
            <a:rect b="b" l="l" r="r" t="t"/>
            <a:pathLst>
              <a:path extrusionOk="0" h="114127" w="1079893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0"/>
          <p:cNvSpPr/>
          <p:nvPr/>
        </p:nvSpPr>
        <p:spPr>
          <a:xfrm>
            <a:off x="2582938" y="2257017"/>
            <a:ext cx="2293818" cy="216659"/>
          </a:xfrm>
          <a:custGeom>
            <a:rect b="b" l="l" r="r" t="t"/>
            <a:pathLst>
              <a:path extrusionOk="0" h="114127" w="1208290">
                <a:moveTo>
                  <a:pt x="0" y="0"/>
                </a:moveTo>
                <a:lnTo>
                  <a:pt x="1208290" y="0"/>
                </a:lnTo>
                <a:lnTo>
                  <a:pt x="1208290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0"/>
          <p:cNvSpPr txBox="1"/>
          <p:nvPr/>
        </p:nvSpPr>
        <p:spPr>
          <a:xfrm>
            <a:off x="5400768" y="4583885"/>
            <a:ext cx="3186565" cy="386428"/>
          </a:xfrm>
          <a:prstGeom prst="rect">
            <a:avLst/>
          </a:prstGeom>
          <a:solidFill>
            <a:srgbClr val="2C6063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9" name="Google Shape;249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844" y="229291"/>
            <a:ext cx="1194625" cy="432732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0"/>
          <p:cNvSpPr txBox="1"/>
          <p:nvPr>
            <p:ph idx="11" type="ftr"/>
          </p:nvPr>
        </p:nvSpPr>
        <p:spPr>
          <a:xfrm>
            <a:off x="7070156" y="4680028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el-GR">
                <a:solidFill>
                  <a:schemeClr val="lt1"/>
                </a:solidFill>
              </a:rPr>
              <a:t>Δρ. Σπυρίδων Λαμπρόπουλος</a:t>
            </a:r>
            <a:endParaRPr/>
          </a:p>
        </p:txBody>
      </p:sp>
      <p:sp>
        <p:nvSpPr>
          <p:cNvPr id="251" name="Google Shape;251;p10"/>
          <p:cNvSpPr txBox="1"/>
          <p:nvPr/>
        </p:nvSpPr>
        <p:spPr>
          <a:xfrm>
            <a:off x="653414" y="915611"/>
            <a:ext cx="745645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l-GR" sz="25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Παράπονα, Καθαριότητα &amp; Brand Standards</a:t>
            </a:r>
            <a:endParaRPr b="0" i="0" sz="2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0"/>
          <p:cNvSpPr txBox="1"/>
          <p:nvPr/>
        </p:nvSpPr>
        <p:spPr>
          <a:xfrm>
            <a:off x="1122890" y="1421995"/>
            <a:ext cx="3177011" cy="30008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l-GR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α) Κύριοι κίνδυνοι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Παράπονα πελατών χωρίς καταγραφή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Κίνδυνος να μην αντιμετωπίζονται συστηματικά τα προβλήματα, επανάληψη λαθών, απώλεια πελατών.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Έλλειψη καθηκοντολογίου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Ασάφεια ρόλων και ευθυνών, διπλο-εργασίες ή “γκρίζες ζώνες”, δυσκολία αξιολόγησης προσωπικού.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Προβληματική καθαριότητα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Λειτουργικός κίνδυνος (ποιοτική αποτυχία), πιθανός κίνδυνος υγείας/ασφάλειας, αρνητικές κριτικές σε πλατφόρμες (Tripadvisor, Booking κ.λπ.).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Ανομοιομορφία στο πρωινό – brand risk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Οι εταιρικοί πελάτες δεν ξέρουν τι να περιμένουν, κίνδυνος δυσφήμισης της αλυσίδας, αδυναμία τήρησης brand standards.</a:t>
            </a:r>
            <a:endParaRPr/>
          </a:p>
        </p:txBody>
      </p:sp>
      <p:sp>
        <p:nvSpPr>
          <p:cNvPr id="253" name="Google Shape;253;p10"/>
          <p:cNvSpPr txBox="1"/>
          <p:nvPr/>
        </p:nvSpPr>
        <p:spPr>
          <a:xfrm>
            <a:off x="4715513" y="1377276"/>
            <a:ext cx="3595951" cy="33393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l-GR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β) Προτεινόμενες δικλείδες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Επίσημη διαδικασία διαχείρισης παραπόνων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1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⮚"/>
            </a:pPr>
            <a:r>
              <a:rPr b="0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Τυποποιημένο έντυπο ή ηλεκτρονική φόρμα complaint (στο PMS ή CRM).</a:t>
            </a:r>
            <a:endParaRPr/>
          </a:p>
          <a:p>
            <a:pPr indent="-171450" lvl="1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⮚"/>
            </a:pPr>
            <a:r>
              <a:rPr b="0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Υποχρεωτική καταγραφή του παραπόνου, κατηγορία, υπεύθυνος χειρισμού, χρόνος επίλυσης.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Καθηκοντολόγιο ανά θέση εργασίας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1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⮚"/>
            </a:pPr>
            <a:r>
              <a:rPr b="0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Γραπτή περιγραφή καθηκόντων για ρεσεψιονίστ, supervisor, housekeeping, F&amp;B κ.λπ.</a:t>
            </a:r>
            <a:endParaRPr/>
          </a:p>
          <a:p>
            <a:pPr indent="-171450" lvl="1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⮚"/>
            </a:pPr>
            <a:r>
              <a:rPr b="0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Ενημέρωση προσωπικού, υπογραφή παραλαβής.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Πρόγραμμα επιθεωρήσεων καθαριότητας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1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⮚"/>
            </a:pPr>
            <a:r>
              <a:rPr b="0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Check-lists ανά χώρο (δωμάτια, κοινόχρηστοι χώροι).</a:t>
            </a:r>
            <a:endParaRPr/>
          </a:p>
          <a:p>
            <a:pPr indent="-171450" lvl="1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⮚"/>
            </a:pPr>
            <a:r>
              <a:rPr b="0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Τακτικοί έλεγχοι από υπεύθυνο housekeeping ή quality manager.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Brand standards για το πρωινό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1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⮚"/>
            </a:pPr>
            <a:r>
              <a:rPr b="0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Εγκεκριμένο menu guideline (minimum προσφερόμενα, τρόπος στήσιμου buffet, θερμοκρασίες, presentation).</a:t>
            </a:r>
            <a:endParaRPr/>
          </a:p>
          <a:p>
            <a:pPr indent="-171450" lvl="1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⮚"/>
            </a:pPr>
            <a:r>
              <a:rPr b="0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Εκπαίδευση προσωπικού F&amp;B σε αυτά τα standards.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11"/>
          <p:cNvPicPr preferRelativeResize="0"/>
          <p:nvPr/>
        </p:nvPicPr>
        <p:blipFill rotWithShape="1">
          <a:blip r:embed="rId3">
            <a:alphaModFix amt="18000"/>
          </a:blip>
          <a:srcRect b="0" l="0" r="0" t="0"/>
          <a:stretch/>
        </p:blipFill>
        <p:spPr>
          <a:xfrm>
            <a:off x="678681" y="891314"/>
            <a:ext cx="7908652" cy="3690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1"/>
          <p:cNvPicPr preferRelativeResize="0"/>
          <p:nvPr/>
        </p:nvPicPr>
        <p:blipFill rotWithShape="1">
          <a:blip r:embed="rId4">
            <a:alphaModFix amt="57000"/>
          </a:blip>
          <a:srcRect b="14112" l="0" r="0" t="14114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F4F8FB"/>
              </a:gs>
              <a:gs pos="74000">
                <a:srgbClr val="F2DADA"/>
              </a:gs>
              <a:gs pos="83000">
                <a:srgbClr val="953734"/>
              </a:gs>
              <a:gs pos="100000">
                <a:srgbClr val="E5B8B7"/>
              </a:gs>
            </a:gsLst>
            <a:lin ang="18900000" scaled="0"/>
          </a:gradFill>
          <a:ln>
            <a:noFill/>
          </a:ln>
        </p:spPr>
      </p:pic>
      <p:sp>
        <p:nvSpPr>
          <p:cNvPr id="260" name="Google Shape;260;p11"/>
          <p:cNvSpPr/>
          <p:nvPr/>
        </p:nvSpPr>
        <p:spPr>
          <a:xfrm>
            <a:off x="2582938" y="1196252"/>
            <a:ext cx="2050069" cy="216659"/>
          </a:xfrm>
          <a:custGeom>
            <a:rect b="b" l="l" r="r" t="t"/>
            <a:pathLst>
              <a:path extrusionOk="0" h="114127" w="1079893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1"/>
          <p:cNvSpPr/>
          <p:nvPr/>
        </p:nvSpPr>
        <p:spPr>
          <a:xfrm>
            <a:off x="2582938" y="2257017"/>
            <a:ext cx="2293818" cy="216659"/>
          </a:xfrm>
          <a:custGeom>
            <a:rect b="b" l="l" r="r" t="t"/>
            <a:pathLst>
              <a:path extrusionOk="0" h="114127" w="1208290">
                <a:moveTo>
                  <a:pt x="0" y="0"/>
                </a:moveTo>
                <a:lnTo>
                  <a:pt x="1208290" y="0"/>
                </a:lnTo>
                <a:lnTo>
                  <a:pt x="1208290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1"/>
          <p:cNvSpPr txBox="1"/>
          <p:nvPr/>
        </p:nvSpPr>
        <p:spPr>
          <a:xfrm>
            <a:off x="5400768" y="4583885"/>
            <a:ext cx="3186565" cy="386428"/>
          </a:xfrm>
          <a:prstGeom prst="rect">
            <a:avLst/>
          </a:prstGeom>
          <a:solidFill>
            <a:srgbClr val="2C6063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844" y="229291"/>
            <a:ext cx="1194625" cy="432732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1"/>
          <p:cNvSpPr txBox="1"/>
          <p:nvPr>
            <p:ph idx="11" type="ftr"/>
          </p:nvPr>
        </p:nvSpPr>
        <p:spPr>
          <a:xfrm>
            <a:off x="7070156" y="4680028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el-GR">
                <a:solidFill>
                  <a:schemeClr val="lt1"/>
                </a:solidFill>
              </a:rPr>
              <a:t>Δρ. Σπυρίδων Λαμπρόπουλος</a:t>
            </a:r>
            <a:endParaRPr/>
          </a:p>
        </p:txBody>
      </p:sp>
      <p:sp>
        <p:nvSpPr>
          <p:cNvPr id="265" name="Google Shape;265;p11"/>
          <p:cNvSpPr txBox="1"/>
          <p:nvPr/>
        </p:nvSpPr>
        <p:spPr>
          <a:xfrm>
            <a:off x="653414" y="915611"/>
            <a:ext cx="745645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l-GR" sz="25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Παράπονα, Καθαριότητα &amp; Brand Standards</a:t>
            </a:r>
            <a:endParaRPr b="0" i="0" sz="2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1"/>
          <p:cNvSpPr txBox="1"/>
          <p:nvPr/>
        </p:nvSpPr>
        <p:spPr>
          <a:xfrm>
            <a:off x="845828" y="1377276"/>
            <a:ext cx="3177011" cy="22775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l-G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γ) Ενδεικτικά tests of control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l-GR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Test of control – Διαδικασία παραπόνων</a:t>
            </a:r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-GR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Ο ελεγκτής:</a:t>
            </a:r>
            <a:endParaRPr/>
          </a:p>
          <a:p>
            <a:pPr indent="-171450" lvl="2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⮚"/>
            </a:pPr>
            <a:r>
              <a:rPr b="0" i="0" lang="el-GR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Ζητά εξαγωγή του αρχείου παραπόνων πελατών για τον τελευταίο μήνα (ή τρίμηνο).</a:t>
            </a:r>
            <a:endParaRPr/>
          </a:p>
          <a:p>
            <a:pPr indent="-171450" lvl="2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⮚"/>
            </a:pPr>
            <a:r>
              <a:rPr b="0" i="0" lang="el-GR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Ελέγχει αν υπάρχουν καταγεγραμμένα παράπονα σε σχέση με τον συνολικό αριθμό διανυκτερεύσεων.</a:t>
            </a:r>
            <a:endParaRPr/>
          </a:p>
          <a:p>
            <a:pPr indent="-171450" lvl="2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⮚"/>
            </a:pPr>
            <a:r>
              <a:rPr b="0" i="0" lang="el-GR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Επιλέγει δείγμα π.χ. 10 παραπόνων και ελέγχει:</a:t>
            </a:r>
            <a:endParaRPr/>
          </a:p>
          <a:p>
            <a:pPr indent="-171450" lvl="3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⮚"/>
            </a:pPr>
            <a:r>
              <a:rPr b="0" i="0" lang="el-GR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Έχει καταγραφεί η ημερομηνία και η αιτία;</a:t>
            </a:r>
            <a:endParaRPr/>
          </a:p>
          <a:p>
            <a:pPr indent="-171450" lvl="3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⮚"/>
            </a:pPr>
            <a:r>
              <a:rPr b="0" i="0" lang="el-GR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Έχει οριστεί υπεύθυνος χειρισμού;</a:t>
            </a:r>
            <a:endParaRPr/>
          </a:p>
          <a:p>
            <a:pPr indent="-171450" lvl="3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⮚"/>
            </a:pPr>
            <a:r>
              <a:rPr b="0" i="0" lang="el-GR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Υπάρχει ημερομηνία επίλυσης/ενέργεια που έγινε;</a:t>
            </a:r>
            <a:endParaRPr/>
          </a:p>
          <a:p>
            <a:pPr indent="-171450" lvl="1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⮚"/>
            </a:pPr>
            <a:r>
              <a:rPr b="0" i="0" lang="el-GR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Αν διαπιστώσει ότι παράπονα αναφέρονται από προσωπικό/διεύθυνση αλλά δεν υπάρχουν στο αρχείο, η δικλείδα είναι ανεπαρκής.</a:t>
            </a:r>
            <a:endParaRPr/>
          </a:p>
        </p:txBody>
      </p:sp>
      <p:sp>
        <p:nvSpPr>
          <p:cNvPr id="267" name="Google Shape;267;p11"/>
          <p:cNvSpPr txBox="1"/>
          <p:nvPr/>
        </p:nvSpPr>
        <p:spPr>
          <a:xfrm>
            <a:off x="4058584" y="1519604"/>
            <a:ext cx="4554016" cy="3016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l-GR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Test of control – Καθαριότητα</a:t>
            </a:r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-GR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Ο ελεγκτής:</a:t>
            </a:r>
            <a:endParaRPr/>
          </a:p>
          <a:p>
            <a:pPr indent="-171450" lvl="2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⮚"/>
            </a:pPr>
            <a:r>
              <a:rPr b="0" i="0" lang="el-GR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Ελέγχει τα εβδομαδιαία check-lists καθαριότητας για τον τελευταίο μήνα.</a:t>
            </a:r>
            <a:endParaRPr/>
          </a:p>
          <a:p>
            <a:pPr indent="-171450" lvl="2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⮚"/>
            </a:pPr>
            <a:r>
              <a:rPr b="0" i="0" lang="el-GR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Επιβεβαιώνει ότι:</a:t>
            </a:r>
            <a:endParaRPr/>
          </a:p>
          <a:p>
            <a:pPr indent="-171450" lvl="3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⮚"/>
            </a:pPr>
            <a:r>
              <a:rPr b="0" i="0" lang="el-GR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Υπάρχουν υπογραφές του υπεύθυνου που έκανε την επιθεώρηση.</a:t>
            </a:r>
            <a:endParaRPr/>
          </a:p>
          <a:p>
            <a:pPr indent="-171450" lvl="3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⮚"/>
            </a:pPr>
            <a:r>
              <a:rPr b="0" i="0" lang="el-GR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Τυχόν ευρήματα (π.χ. “σκόνη σε ντουλάπια”, “λεκέδες στο μπάνιο”) έχουν σημειωθεί.</a:t>
            </a:r>
            <a:endParaRPr/>
          </a:p>
          <a:p>
            <a:pPr indent="-171450" lvl="3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⮚"/>
            </a:pPr>
            <a:r>
              <a:rPr b="0" i="0" lang="el-GR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Υπάρχουν follow-up ενέργειες (π.χ. επανέλεγχος).</a:t>
            </a:r>
            <a:endParaRPr/>
          </a:p>
          <a:p>
            <a:pPr indent="-171450" lvl="2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⮚"/>
            </a:pPr>
            <a:r>
              <a:rPr b="0" i="0" lang="el-GR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Μπορεί να κάνει και δική του επιτόπια επιθεώρηση σε δείγμα δωματίων και να συγκρίνει με τα check-lists.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l-GR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Test of control – Τήρηση brand standards στο πρωινό</a:t>
            </a:r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-GR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Ο ελεγκτής:</a:t>
            </a:r>
            <a:endParaRPr/>
          </a:p>
          <a:p>
            <a:pPr indent="-171450" lvl="2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⮚"/>
            </a:pPr>
            <a:r>
              <a:rPr b="0" i="0" lang="el-GR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Επιλέγει δειγματοληπτικά 1–2 ξενοδοχεία της αλυσίδας.</a:t>
            </a:r>
            <a:endParaRPr/>
          </a:p>
          <a:p>
            <a:pPr indent="-171450" lvl="2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⮚"/>
            </a:pPr>
            <a:r>
              <a:rPr b="0" i="0" lang="el-GR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Επισκέπτεται το χώρο πρωινού και συμπληρώνει brand standard checklist (π.χ. αν υπάρχουν τα βασικά είδη, παρουσίαση buffet, καθαριότητα, σήμανση αλλεργιογόνων).</a:t>
            </a:r>
            <a:endParaRPr/>
          </a:p>
          <a:p>
            <a:pPr indent="-171450" lvl="2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⮚"/>
            </a:pPr>
            <a:r>
              <a:rPr b="0" i="0" lang="el-GR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Συγκρίνει την πραγματική εικόνα με τα γραπτά standards.</a:t>
            </a:r>
            <a:endParaRPr/>
          </a:p>
          <a:p>
            <a:pPr indent="-171450" lvl="2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⮚"/>
            </a:pPr>
            <a:r>
              <a:rPr b="0" i="0" lang="el-GR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Ελέγχει αν υπάρχουν τυχόν παράπονα πελατών σχετικά με το πρωινό στο αρχείο παραπόνων.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12"/>
          <p:cNvPicPr preferRelativeResize="0"/>
          <p:nvPr/>
        </p:nvPicPr>
        <p:blipFill rotWithShape="1">
          <a:blip r:embed="rId3">
            <a:alphaModFix amt="57000"/>
          </a:blip>
          <a:srcRect b="18237" l="34707" r="0" t="34901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2"/>
          <p:cNvPicPr preferRelativeResize="0"/>
          <p:nvPr/>
        </p:nvPicPr>
        <p:blipFill rotWithShape="1">
          <a:blip r:embed="rId4">
            <a:alphaModFix/>
          </a:blip>
          <a:srcRect b="12130" l="0" r="0" t="0"/>
          <a:stretch/>
        </p:blipFill>
        <p:spPr>
          <a:xfrm>
            <a:off x="4663082" y="2488557"/>
            <a:ext cx="4398213" cy="2220872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2"/>
          <p:cNvSpPr txBox="1"/>
          <p:nvPr>
            <p:ph idx="11" type="ftr"/>
          </p:nvPr>
        </p:nvSpPr>
        <p:spPr>
          <a:xfrm>
            <a:off x="7613495" y="4777099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el-GR">
                <a:solidFill>
                  <a:srgbClr val="2C6063"/>
                </a:solidFill>
              </a:rPr>
              <a:t>Δρ. Σπυρίδων Λαμπρόπουλος</a:t>
            </a:r>
            <a:endParaRPr/>
          </a:p>
        </p:txBody>
      </p:sp>
      <p:pic>
        <p:nvPicPr>
          <p:cNvPr id="275" name="Google Shape;275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844" y="229291"/>
            <a:ext cx="1194625" cy="432732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2"/>
          <p:cNvSpPr txBox="1"/>
          <p:nvPr/>
        </p:nvSpPr>
        <p:spPr>
          <a:xfrm>
            <a:off x="553404" y="694086"/>
            <a:ext cx="7456452" cy="4985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l-GR" sz="27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Λεξιλόγιο και Κίνδυνοι</a:t>
            </a:r>
            <a:endParaRPr b="0" i="0" sz="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2"/>
          <p:cNvSpPr txBox="1"/>
          <p:nvPr/>
        </p:nvSpPr>
        <p:spPr>
          <a:xfrm>
            <a:off x="883741" y="1175061"/>
            <a:ext cx="4398213" cy="3693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l-G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PMS (Property Management System)</a:t>
            </a:r>
            <a:br>
              <a:rPr b="0" i="0" lang="el-G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l-G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Λογισμικό διαχείρισης δωματίων/κρατήσεων/λογαριασμών.</a:t>
            </a:r>
            <a:br>
              <a:rPr b="0" i="0" lang="el-G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l-G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Παράδειγμα: Opera, Protel. Ελέγχουμε night audit, τιμές, check-in/out.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l-G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OTA (Online Travel Agency)</a:t>
            </a:r>
            <a:br>
              <a:rPr b="0" i="0" lang="el-G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l-G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Ηλεκτρονικά κανάλια πώλησης.</a:t>
            </a:r>
            <a:br>
              <a:rPr b="0" i="0" lang="el-G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l-G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Παράδειγμα: Booking, Expedia. Κίνδυνος: λάθη προμηθειών/τιμών.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l-G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Channel manager</a:t>
            </a:r>
            <a:br>
              <a:rPr b="0" i="0" lang="el-G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l-G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Εφαρμογή που συγχρονίζει διαθεσιμότητα/τιμές σε πολλά κανάλια.</a:t>
            </a:r>
            <a:br>
              <a:rPr b="0" i="0" lang="el-G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l-G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Κίνδυνος: ασυμφωνίες τιμών αν αποτύχει ο συγχρονισμός.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l-G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POS (Point of Sale)</a:t>
            </a:r>
            <a:br>
              <a:rPr b="0" i="0" lang="el-G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l-G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Ταμειακό/πωλητήριο για F&amp;B, spa κ.λπ.</a:t>
            </a:r>
            <a:br>
              <a:rPr b="0" i="0" lang="el-G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l-G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Κίνδυνος: χειρισμός μετρητών, λάθη καταχώρισης.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l-G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F&amp;B (Food &amp; Beverage)</a:t>
            </a:r>
            <a:br>
              <a:rPr b="0" i="0" lang="el-G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l-G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Εστίαση: εστιατόρια, μπαρ, mini-bar.</a:t>
            </a:r>
            <a:br>
              <a:rPr b="0" i="0" lang="el-G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l-G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Κίνδυνος: αναλώσεις, σπατάλη, αποθέματα.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l-G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BEO (Banquet Event Order)</a:t>
            </a:r>
            <a:br>
              <a:rPr b="0" i="0" lang="el-G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l-G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Εντολή/φόρμα εκδήλωσης για MICE με μενού, ώρες, κόστος, setup.</a:t>
            </a:r>
            <a:br>
              <a:rPr b="0" i="0" lang="el-G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l-G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Χρήση: βάση για τιμολόγηση και έλεγχο παραδοτέων.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l-G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Deferred revenue (Αναβαλλόμενα έσοδα)</a:t>
            </a:r>
            <a:br>
              <a:rPr b="0" i="0" lang="el-G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l-G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Προεισπραχθέντα ποσά για μελλοντικές υπηρεσίες.</a:t>
            </a:r>
            <a:br>
              <a:rPr b="0" i="0" lang="el-G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l-G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Παράδειγμα: προκαταβολές συνεδρίου. Αναγνώριση με το event.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l-G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Loyalty program (Πρόγραμμα πιστότητας)</a:t>
            </a:r>
            <a:br>
              <a:rPr b="0" i="0" lang="el-G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l-G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Πόντοι/μίλια που εξαργυρώνονται σε διαμονές/υπηρεσίες.</a:t>
            </a:r>
            <a:br>
              <a:rPr b="0" i="0" lang="el-G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l-G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Κίνδυνος: εκτιμήσεις υποχρέωσης και breakage.</a:t>
            </a:r>
            <a:endParaRPr b="0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l-G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USALI</a:t>
            </a:r>
            <a:r>
              <a:rPr b="0" i="0" lang="el-G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Uniform System of Accounts for the Lodging Industry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l-G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ADR/RevPAR</a:t>
            </a:r>
            <a:r>
              <a:rPr b="0" i="0" lang="el-G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Average Daily Rate / Revenue per Available Room.</a:t>
            </a:r>
            <a:endParaRPr b="0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2"/>
          <p:cNvSpPr txBox="1"/>
          <p:nvPr/>
        </p:nvSpPr>
        <p:spPr>
          <a:xfrm>
            <a:off x="4663082" y="1209016"/>
            <a:ext cx="4180488" cy="35548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l-G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ERP (Enterprise Resource Planning)</a:t>
            </a:r>
            <a:br>
              <a:rPr b="0" i="0" lang="el-G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l-G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Κεντρικό λογιστικό/οικονομικό σύστημα.</a:t>
            </a:r>
            <a:br>
              <a:rPr b="0" i="0" lang="el-G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l-G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Ροή: PMS/POS → ERP → Οικονομικές καταστάσεις.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l-G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Cut-off εσόδων</a:t>
            </a:r>
            <a:br>
              <a:rPr b="0" i="0" lang="el-G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l-G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Ορθή χρονική αναγνώριση εσόδων στο κλείσιμο περιόδου.</a:t>
            </a:r>
            <a:br>
              <a:rPr b="0" i="0" lang="el-G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l-G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Παράδειγμα: διανυκτέρευση 31/12 αναγνωρίζεται στον Δεκέμβριο.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l-G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Δυναμική τιμολόγηση (Dynamic pricing)</a:t>
            </a:r>
            <a:br>
              <a:rPr b="0" i="0" lang="el-G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l-G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Αυτόματη μεταβολή τιμών ανά ζήτηση/διαθεσιμότητα.</a:t>
            </a:r>
            <a:br>
              <a:rPr b="0" i="0" lang="el-G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l-G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Κίνδυνος: λανθασμένοι κανόνες τιμολόγησης.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l-G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Ακυρωτικές πολιτικές (Cancellation policies)</a:t>
            </a:r>
            <a:br>
              <a:rPr b="0" i="0" lang="el-G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l-G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Όροι επιστροφών/ποινών.</a:t>
            </a:r>
            <a:br>
              <a:rPr b="0" i="0" lang="el-G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l-G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Κίνδυνος: μη ορθή εφαρμογή ρητρών και λανθασμένες επιστροφές.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l-G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Χειρισμός μετρητών σε μπαρ/mini-bar</a:t>
            </a:r>
            <a:br>
              <a:rPr b="0" i="0" lang="el-G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l-G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Εισπράξεις μετρητών και χρεώσεις δωματίου.</a:t>
            </a:r>
            <a:br>
              <a:rPr b="0" i="0" lang="el-G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l-G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Κίνδυνος: skimming, ανακριβείς χρεώσεις.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l-G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Διασταύρωση PMS–ERP (Reconciliation)</a:t>
            </a:r>
            <a:br>
              <a:rPr b="0" i="0" lang="el-G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l-G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Συμφωνία συνόλων/παραστατικών μεταξύ λειτουργικού και λογιστικού.</a:t>
            </a:r>
            <a:br>
              <a:rPr b="0" i="0" lang="el-G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l-G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Στόχος: πληρότητα και ακρίβεια αναφορών.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l-G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“Εύλογη” διασφάλιση (Reasonable assurance)</a:t>
            </a:r>
            <a:br>
              <a:rPr b="0" i="0" lang="el-G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l-G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Υψηλό αλλά όχι απόλυτο επίπεδο βεβαιότητας λόγω κόστους/περιορισμών ελέγχου.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l-G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Υλικότητα (Materiality)</a:t>
            </a:r>
            <a:br>
              <a:rPr b="0" i="0" lang="el-G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l-G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Όριο σημαντικότητας σφάλματος που θα επηρέαζε τον χρήστη των οικονομικών καταστάσεων.</a:t>
            </a:r>
            <a:br>
              <a:rPr b="0" i="0" lang="el-G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l-G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Ποιοτική υλικότητα: θέματα φήμης/συμμόρφωσης που είναι ουσιώδη ανεξάρτητα ποσού.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13"/>
          <p:cNvPicPr preferRelativeResize="0"/>
          <p:nvPr/>
        </p:nvPicPr>
        <p:blipFill rotWithShape="1">
          <a:blip r:embed="rId3">
            <a:alphaModFix amt="57000"/>
          </a:blip>
          <a:srcRect b="0" l="0" r="21837" t="43901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56696" y="1402218"/>
            <a:ext cx="3896422" cy="1411411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3"/>
          <p:cNvSpPr txBox="1"/>
          <p:nvPr>
            <p:ph idx="11" type="ftr"/>
          </p:nvPr>
        </p:nvSpPr>
        <p:spPr>
          <a:xfrm>
            <a:off x="2690252" y="3021187"/>
            <a:ext cx="3763496" cy="15271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b="1" lang="el-GR" sz="1200">
                <a:solidFill>
                  <a:srgbClr val="2C6063"/>
                </a:solidFill>
              </a:rPr>
              <a:t>Δρ. Σπυρίδων Λαμπρόπουλος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"/>
          <p:cNvPicPr preferRelativeResize="0"/>
          <p:nvPr/>
        </p:nvPicPr>
        <p:blipFill rotWithShape="1">
          <a:blip r:embed="rId3">
            <a:alphaModFix amt="18000"/>
          </a:blip>
          <a:srcRect b="0" l="0" r="0" t="0"/>
          <a:stretch/>
        </p:blipFill>
        <p:spPr>
          <a:xfrm>
            <a:off x="678681" y="891314"/>
            <a:ext cx="7908652" cy="3690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"/>
          <p:cNvPicPr preferRelativeResize="0"/>
          <p:nvPr/>
        </p:nvPicPr>
        <p:blipFill rotWithShape="1">
          <a:blip r:embed="rId4">
            <a:alphaModFix amt="57000"/>
          </a:blip>
          <a:srcRect b="14112" l="0" r="0" t="14114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"/>
          <p:cNvSpPr/>
          <p:nvPr/>
        </p:nvSpPr>
        <p:spPr>
          <a:xfrm>
            <a:off x="2582938" y="1196252"/>
            <a:ext cx="2050069" cy="216659"/>
          </a:xfrm>
          <a:custGeom>
            <a:rect b="b" l="l" r="r" t="t"/>
            <a:pathLst>
              <a:path extrusionOk="0" h="114127" w="1079893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"/>
          <p:cNvSpPr/>
          <p:nvPr/>
        </p:nvSpPr>
        <p:spPr>
          <a:xfrm>
            <a:off x="2582938" y="2257017"/>
            <a:ext cx="2293818" cy="216659"/>
          </a:xfrm>
          <a:custGeom>
            <a:rect b="b" l="l" r="r" t="t"/>
            <a:pathLst>
              <a:path extrusionOk="0" h="114127" w="1208290">
                <a:moveTo>
                  <a:pt x="0" y="0"/>
                </a:moveTo>
                <a:lnTo>
                  <a:pt x="1208290" y="0"/>
                </a:lnTo>
                <a:lnTo>
                  <a:pt x="1208290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"/>
          <p:cNvSpPr txBox="1"/>
          <p:nvPr/>
        </p:nvSpPr>
        <p:spPr>
          <a:xfrm>
            <a:off x="5400768" y="4583885"/>
            <a:ext cx="3186565" cy="386428"/>
          </a:xfrm>
          <a:prstGeom prst="rect">
            <a:avLst/>
          </a:prstGeom>
          <a:solidFill>
            <a:srgbClr val="2C6063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844" y="229291"/>
            <a:ext cx="1194625" cy="432732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"/>
          <p:cNvSpPr txBox="1"/>
          <p:nvPr>
            <p:ph idx="11" type="ftr"/>
          </p:nvPr>
        </p:nvSpPr>
        <p:spPr>
          <a:xfrm>
            <a:off x="7070156" y="4680028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el-GR">
                <a:solidFill>
                  <a:schemeClr val="lt1"/>
                </a:solidFill>
              </a:rPr>
              <a:t>Δρ. Σπυρίδων Λαμπρόπουλος</a:t>
            </a:r>
            <a:endParaRPr/>
          </a:p>
        </p:txBody>
      </p:sp>
      <p:sp>
        <p:nvSpPr>
          <p:cNvPr id="147" name="Google Shape;147;p2"/>
          <p:cNvSpPr txBox="1"/>
          <p:nvPr/>
        </p:nvSpPr>
        <p:spPr>
          <a:xfrm>
            <a:off x="653414" y="915611"/>
            <a:ext cx="745645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l-GR" sz="25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Από το Αρχείο Διαδικασιών</a:t>
            </a:r>
            <a:endParaRPr b="0" i="0" sz="2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"/>
          <p:cNvSpPr txBox="1"/>
          <p:nvPr/>
        </p:nvSpPr>
        <p:spPr>
          <a:xfrm>
            <a:off x="1222251" y="2090167"/>
            <a:ext cx="6033314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-GR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Με αυτή την Ομάδα Ασκήσεων, θα μπορούμε: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Char char="⮚"/>
            </a:pPr>
            <a:r>
              <a:rPr b="0" i="0" lang="el-GR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να βλέπουμε τη ροή μίας τουριστικής διαδικασίας ή λειτουργίας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Char char="⮚"/>
            </a:pPr>
            <a:r>
              <a:rPr b="0" i="0" lang="el-GR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να εντοπίζουμε τυχόν κινδύνους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Char char="⮚"/>
            </a:pPr>
            <a:r>
              <a:rPr b="0" i="0" lang="el-GR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να σχεδιάζουμε δικλείδες 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Char char="⮚"/>
            </a:pPr>
            <a:r>
              <a:rPr b="0" i="0" lang="el-GR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να περιγράφουμε απλά test of control που θα χρησιμοποιούσε ένας ελεγκτής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3"/>
          <p:cNvPicPr preferRelativeResize="0"/>
          <p:nvPr/>
        </p:nvPicPr>
        <p:blipFill rotWithShape="1">
          <a:blip r:embed="rId3">
            <a:alphaModFix amt="18000"/>
          </a:blip>
          <a:srcRect b="0" l="0" r="0" t="0"/>
          <a:stretch/>
        </p:blipFill>
        <p:spPr>
          <a:xfrm>
            <a:off x="678681" y="891314"/>
            <a:ext cx="7908652" cy="3690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"/>
          <p:cNvPicPr preferRelativeResize="0"/>
          <p:nvPr/>
        </p:nvPicPr>
        <p:blipFill rotWithShape="1">
          <a:blip r:embed="rId4">
            <a:alphaModFix amt="57000"/>
          </a:blip>
          <a:srcRect b="14112" l="0" r="0" t="14114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F4F8FB"/>
              </a:gs>
              <a:gs pos="74000">
                <a:srgbClr val="FDE9D8"/>
              </a:gs>
              <a:gs pos="83000">
                <a:srgbClr val="E36C09"/>
              </a:gs>
              <a:gs pos="100000">
                <a:srgbClr val="FBD4B4"/>
              </a:gs>
            </a:gsLst>
            <a:lin ang="18900000" scaled="0"/>
          </a:gradFill>
          <a:ln>
            <a:noFill/>
          </a:ln>
        </p:spPr>
      </p:pic>
      <p:sp>
        <p:nvSpPr>
          <p:cNvPr id="155" name="Google Shape;155;p3"/>
          <p:cNvSpPr/>
          <p:nvPr/>
        </p:nvSpPr>
        <p:spPr>
          <a:xfrm>
            <a:off x="2582938" y="1196252"/>
            <a:ext cx="2050069" cy="216659"/>
          </a:xfrm>
          <a:custGeom>
            <a:rect b="b" l="l" r="r" t="t"/>
            <a:pathLst>
              <a:path extrusionOk="0" h="114127" w="1079893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3"/>
          <p:cNvSpPr/>
          <p:nvPr/>
        </p:nvSpPr>
        <p:spPr>
          <a:xfrm>
            <a:off x="2582938" y="2257017"/>
            <a:ext cx="2293818" cy="216659"/>
          </a:xfrm>
          <a:custGeom>
            <a:rect b="b" l="l" r="r" t="t"/>
            <a:pathLst>
              <a:path extrusionOk="0" h="114127" w="1208290">
                <a:moveTo>
                  <a:pt x="0" y="0"/>
                </a:moveTo>
                <a:lnTo>
                  <a:pt x="1208290" y="0"/>
                </a:lnTo>
                <a:lnTo>
                  <a:pt x="1208290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3"/>
          <p:cNvSpPr txBox="1"/>
          <p:nvPr/>
        </p:nvSpPr>
        <p:spPr>
          <a:xfrm>
            <a:off x="5400768" y="4583885"/>
            <a:ext cx="3186565" cy="386428"/>
          </a:xfrm>
          <a:prstGeom prst="rect">
            <a:avLst/>
          </a:prstGeom>
          <a:solidFill>
            <a:srgbClr val="2C6063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844" y="229291"/>
            <a:ext cx="1194625" cy="432732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"/>
          <p:cNvSpPr txBox="1"/>
          <p:nvPr>
            <p:ph idx="11" type="ftr"/>
          </p:nvPr>
        </p:nvSpPr>
        <p:spPr>
          <a:xfrm>
            <a:off x="7070156" y="4680028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el-GR">
                <a:solidFill>
                  <a:schemeClr val="lt1"/>
                </a:solidFill>
              </a:rPr>
              <a:t>Δρ. Σπυρίδων Λαμπρόπουλος</a:t>
            </a:r>
            <a:endParaRPr/>
          </a:p>
        </p:txBody>
      </p:sp>
      <p:sp>
        <p:nvSpPr>
          <p:cNvPr id="160" name="Google Shape;160;p3"/>
          <p:cNvSpPr txBox="1"/>
          <p:nvPr/>
        </p:nvSpPr>
        <p:spPr>
          <a:xfrm>
            <a:off x="653414" y="915611"/>
            <a:ext cx="745645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l-GR" sz="25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Μισθοδοσία &amp; Παρουσίες Προσωπικού σε Ξενοδοχείο</a:t>
            </a:r>
            <a:endParaRPr b="0" i="0" sz="2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3"/>
          <p:cNvSpPr txBox="1"/>
          <p:nvPr/>
        </p:nvSpPr>
        <p:spPr>
          <a:xfrm>
            <a:off x="955151" y="1521428"/>
            <a:ext cx="7355711" cy="2800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Μικρό παραθαλάσσιο ξενοδοχείο 60 δωματίων απασχολεί 25 άτομα προσωπικό 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(ρεσεψιόν, καθαριότητα, κουζίνα, σερβιτόρους).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Ισχύουν τα εξής: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⮚"/>
            </a:pPr>
            <a:r>
              <a:rPr b="0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Οι υπερωρίες καταγράφονται χειρονακτικά σε ένα χαρτί από τον εκάστοτε προϊστάμενο βάρδιας.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⮚"/>
            </a:pPr>
            <a:r>
              <a:rPr b="0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Το παρουσιολόγιο (είσοδοι – έξοδοι) τηρείται χειρόγραφα σε ένα βιβλίο στην είσοδο του προσωπικού.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⮚"/>
            </a:pPr>
            <a:r>
              <a:rPr b="0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Η μισθοδοσία δεν πραγματοποιείται σε συγκεκριμένη ημερομηνία κάθε μήνα – άλλον μήνα πληρώνονται στις 2, άλλον στις 7, άλλον στις 10.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Θεωρήστε ότι είστε εσωτερικός ή εξωτερικός ελεγκτής.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Ερωτήματα: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α) Ποιοι είναι 2–3 βασικοί κίνδυνοι από τις παραπάνω πρακτικές;</a:t>
            </a:r>
            <a:br>
              <a:rPr b="0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β) Προτείνετε 2 δικλείδες εσωτερικού ελέγχου που θα μείωναν αυτούς τους κινδύνους.</a:t>
            </a:r>
            <a:br>
              <a:rPr b="0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γ) Διατυπώστε 1 test of control για: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⮚"/>
            </a:pPr>
            <a:r>
              <a:rPr b="0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την καταγραφή υπερωριών και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⮚"/>
            </a:pPr>
            <a:r>
              <a:rPr b="0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την τήρηση παρουσιολογίου/μισθοδοσίας.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4"/>
          <p:cNvPicPr preferRelativeResize="0"/>
          <p:nvPr/>
        </p:nvPicPr>
        <p:blipFill rotWithShape="1">
          <a:blip r:embed="rId3">
            <a:alphaModFix amt="18000"/>
          </a:blip>
          <a:srcRect b="0" l="0" r="0" t="0"/>
          <a:stretch/>
        </p:blipFill>
        <p:spPr>
          <a:xfrm>
            <a:off x="678681" y="891314"/>
            <a:ext cx="7908652" cy="3690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4"/>
          <p:cNvPicPr preferRelativeResize="0"/>
          <p:nvPr/>
        </p:nvPicPr>
        <p:blipFill rotWithShape="1">
          <a:blip r:embed="rId4">
            <a:alphaModFix amt="57000"/>
          </a:blip>
          <a:srcRect b="14112" l="0" r="0" t="14114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F4F8FB"/>
              </a:gs>
              <a:gs pos="74000">
                <a:srgbClr val="FDE9D8"/>
              </a:gs>
              <a:gs pos="83000">
                <a:srgbClr val="E36C09"/>
              </a:gs>
              <a:gs pos="100000">
                <a:srgbClr val="FBD4B4"/>
              </a:gs>
            </a:gsLst>
            <a:lin ang="18900000" scaled="0"/>
          </a:gradFill>
          <a:ln>
            <a:noFill/>
          </a:ln>
        </p:spPr>
      </p:pic>
      <p:sp>
        <p:nvSpPr>
          <p:cNvPr id="168" name="Google Shape;168;p4"/>
          <p:cNvSpPr/>
          <p:nvPr/>
        </p:nvSpPr>
        <p:spPr>
          <a:xfrm>
            <a:off x="2582938" y="1196252"/>
            <a:ext cx="2050069" cy="216659"/>
          </a:xfrm>
          <a:custGeom>
            <a:rect b="b" l="l" r="r" t="t"/>
            <a:pathLst>
              <a:path extrusionOk="0" h="114127" w="1079893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4"/>
          <p:cNvSpPr/>
          <p:nvPr/>
        </p:nvSpPr>
        <p:spPr>
          <a:xfrm>
            <a:off x="2582938" y="2257017"/>
            <a:ext cx="2293818" cy="216659"/>
          </a:xfrm>
          <a:custGeom>
            <a:rect b="b" l="l" r="r" t="t"/>
            <a:pathLst>
              <a:path extrusionOk="0" h="114127" w="1208290">
                <a:moveTo>
                  <a:pt x="0" y="0"/>
                </a:moveTo>
                <a:lnTo>
                  <a:pt x="1208290" y="0"/>
                </a:lnTo>
                <a:lnTo>
                  <a:pt x="1208290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4"/>
          <p:cNvSpPr txBox="1"/>
          <p:nvPr/>
        </p:nvSpPr>
        <p:spPr>
          <a:xfrm>
            <a:off x="5400768" y="4583885"/>
            <a:ext cx="3186565" cy="386428"/>
          </a:xfrm>
          <a:prstGeom prst="rect">
            <a:avLst/>
          </a:prstGeom>
          <a:solidFill>
            <a:srgbClr val="2C6063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844" y="229291"/>
            <a:ext cx="1194625" cy="432732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4"/>
          <p:cNvSpPr txBox="1"/>
          <p:nvPr>
            <p:ph idx="11" type="ftr"/>
          </p:nvPr>
        </p:nvSpPr>
        <p:spPr>
          <a:xfrm>
            <a:off x="7070156" y="4680028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el-GR">
                <a:solidFill>
                  <a:schemeClr val="lt1"/>
                </a:solidFill>
              </a:rPr>
              <a:t>Δρ. Σπυρίδων Λαμπρόπουλος</a:t>
            </a:r>
            <a:endParaRPr/>
          </a:p>
        </p:txBody>
      </p:sp>
      <p:sp>
        <p:nvSpPr>
          <p:cNvPr id="173" name="Google Shape;173;p4"/>
          <p:cNvSpPr txBox="1"/>
          <p:nvPr/>
        </p:nvSpPr>
        <p:spPr>
          <a:xfrm>
            <a:off x="653414" y="915611"/>
            <a:ext cx="745645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l-GR" sz="25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Μισθοδοσία &amp; Παρουσίες Προσωπικού σε Ξενοδοχείο</a:t>
            </a:r>
            <a:endParaRPr b="0" i="0" sz="2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4"/>
          <p:cNvSpPr txBox="1"/>
          <p:nvPr/>
        </p:nvSpPr>
        <p:spPr>
          <a:xfrm>
            <a:off x="955151" y="1377276"/>
            <a:ext cx="7355711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l-GR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α) Κύριοι κίνδυνοι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Αυξημένος κίνδυνος λαθών και παραποιήσεων στις υπερωρίες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Υπερδήλωση ωρών, καταχώρηση υπερωριών χωρίς πραγματική εργασία, “ρουσφέτια” σε συγκεκριμένους υπαλλήλους.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Κίνδυνος λαθών/πλαστογραφίας στο χειρόγραφο παρουσιολόγιο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Υπάλληλος μπορεί να υπογράψει για συνάδελφο, να συμπληρώσει διαφορετικές ώρες από τις πραγματικές.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Κίνδυνος καθυστερήσεων και έλλειψης εμπιστοσύνης λόγω ακανόνιστης μισθοδοσίας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Δυσαρέσκεια προσωπικού, πιθανές εργατικές διαφορές, δυσκολία στον προγραμματισμό cash flow.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l-GR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β) Προτεινόμενες δικλείδες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Τυποποιημένη διαδικασία έγκρισης υπερωριών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Υπερωρίες συμπληρώνονται σε τυποποιημένο έντυπο ή ηλεκτρονική φόρμα.</a:t>
            </a:r>
            <a:endParaRPr/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Υπογραφή προϊσταμένου τμήματος και τελική έγκριση από Διεύθυνση/HR πριν τη μισθοδοσία.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Ηλεκτρονικό σύστημα ωρομέτρησης (π.χ. κάρτα, PIN ή δακτυλικό αποτύπωμα)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Αυτόματη καταγραφή αφίξεων – αποχωρήσεων προσωπικού.</a:t>
            </a:r>
            <a:endParaRPr/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Το χειρόγραφο βιβλίο να παραμείνει μόνο ως backup σε περίπτωση βλάβης.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Σταθερή ημερομηνία πληρωμής μισθοδοσίας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Π.χ. κάθε 5η εργάσιμη του μήνα.</a:t>
            </a:r>
            <a:endParaRPr/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Εγκεκριμένο χρονοδιάγραμμα από Διοίκηση και κοινοποίηση στο προσωπικό.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5"/>
          <p:cNvPicPr preferRelativeResize="0"/>
          <p:nvPr/>
        </p:nvPicPr>
        <p:blipFill rotWithShape="1">
          <a:blip r:embed="rId3">
            <a:alphaModFix amt="18000"/>
          </a:blip>
          <a:srcRect b="0" l="0" r="0" t="0"/>
          <a:stretch/>
        </p:blipFill>
        <p:spPr>
          <a:xfrm>
            <a:off x="678681" y="891314"/>
            <a:ext cx="7908652" cy="3690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5"/>
          <p:cNvPicPr preferRelativeResize="0"/>
          <p:nvPr/>
        </p:nvPicPr>
        <p:blipFill rotWithShape="1">
          <a:blip r:embed="rId4">
            <a:alphaModFix amt="57000"/>
          </a:blip>
          <a:srcRect b="14112" l="0" r="0" t="14114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F4F8FB"/>
              </a:gs>
              <a:gs pos="74000">
                <a:srgbClr val="FDE9D8"/>
              </a:gs>
              <a:gs pos="83000">
                <a:srgbClr val="E36C09"/>
              </a:gs>
              <a:gs pos="100000">
                <a:srgbClr val="FBD4B4"/>
              </a:gs>
            </a:gsLst>
            <a:lin ang="18900000" scaled="0"/>
          </a:gradFill>
          <a:ln>
            <a:noFill/>
          </a:ln>
        </p:spPr>
      </p:pic>
      <p:sp>
        <p:nvSpPr>
          <p:cNvPr id="181" name="Google Shape;181;p5"/>
          <p:cNvSpPr/>
          <p:nvPr/>
        </p:nvSpPr>
        <p:spPr>
          <a:xfrm>
            <a:off x="2582938" y="1196252"/>
            <a:ext cx="2050069" cy="216659"/>
          </a:xfrm>
          <a:custGeom>
            <a:rect b="b" l="l" r="r" t="t"/>
            <a:pathLst>
              <a:path extrusionOk="0" h="114127" w="1079893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5"/>
          <p:cNvSpPr/>
          <p:nvPr/>
        </p:nvSpPr>
        <p:spPr>
          <a:xfrm>
            <a:off x="2582938" y="2257017"/>
            <a:ext cx="2293818" cy="216659"/>
          </a:xfrm>
          <a:custGeom>
            <a:rect b="b" l="l" r="r" t="t"/>
            <a:pathLst>
              <a:path extrusionOk="0" h="114127" w="1208290">
                <a:moveTo>
                  <a:pt x="0" y="0"/>
                </a:moveTo>
                <a:lnTo>
                  <a:pt x="1208290" y="0"/>
                </a:lnTo>
                <a:lnTo>
                  <a:pt x="1208290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5"/>
          <p:cNvSpPr txBox="1"/>
          <p:nvPr/>
        </p:nvSpPr>
        <p:spPr>
          <a:xfrm>
            <a:off x="5400768" y="4583885"/>
            <a:ext cx="3186565" cy="386428"/>
          </a:xfrm>
          <a:prstGeom prst="rect">
            <a:avLst/>
          </a:prstGeom>
          <a:solidFill>
            <a:srgbClr val="2C6063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844" y="229291"/>
            <a:ext cx="1194625" cy="432732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5"/>
          <p:cNvSpPr txBox="1"/>
          <p:nvPr>
            <p:ph idx="11" type="ftr"/>
          </p:nvPr>
        </p:nvSpPr>
        <p:spPr>
          <a:xfrm>
            <a:off x="7070156" y="4680028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el-GR">
                <a:solidFill>
                  <a:schemeClr val="lt1"/>
                </a:solidFill>
              </a:rPr>
              <a:t>Δρ. Σπυρίδων Λαμπρόπουλος</a:t>
            </a:r>
            <a:endParaRPr/>
          </a:p>
        </p:txBody>
      </p:sp>
      <p:sp>
        <p:nvSpPr>
          <p:cNvPr id="186" name="Google Shape;186;p5"/>
          <p:cNvSpPr txBox="1"/>
          <p:nvPr/>
        </p:nvSpPr>
        <p:spPr>
          <a:xfrm>
            <a:off x="653414" y="915611"/>
            <a:ext cx="745645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l-GR" sz="25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Μισθοδοσία &amp; Παρουσίες Προσωπικού σε Ξενοδοχείο</a:t>
            </a:r>
            <a:endParaRPr b="0" i="0" sz="2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5"/>
          <p:cNvSpPr txBox="1"/>
          <p:nvPr/>
        </p:nvSpPr>
        <p:spPr>
          <a:xfrm>
            <a:off x="955151" y="1377276"/>
            <a:ext cx="7355711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l-GR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γ) Ενδεικτικά tests of control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Test of control για τις υπερωρίες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Ο ελεγκτής:</a:t>
            </a:r>
            <a:endParaRPr/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Επιλέγει δειγματοληπτικά π.χ. 20 εγγραφές υπερωριών του τελευταίου τριμήνου. Για κάθε εγγραφή ελέγχει αν:</a:t>
            </a:r>
            <a:endParaRPr/>
          </a:p>
          <a:p>
            <a:pPr indent="-171450" lvl="3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⮚"/>
            </a:pPr>
            <a:r>
              <a:rPr b="0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Υπάρχει συμπληρωμένο έντυπο/φόρμα υπερωρίας.</a:t>
            </a:r>
            <a:endParaRPr/>
          </a:p>
          <a:p>
            <a:pPr indent="-171450" lvl="3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⮚"/>
            </a:pPr>
            <a:r>
              <a:rPr b="0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Φέρει υπογραφή του προϊσταμένου.</a:t>
            </a:r>
            <a:endParaRPr/>
          </a:p>
          <a:p>
            <a:pPr indent="-171450" lvl="3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⮚"/>
            </a:pPr>
            <a:r>
              <a:rPr b="0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Είναι εγκεκριμένη από τη Διεύθυνση/HR.</a:t>
            </a:r>
            <a:endParaRPr/>
          </a:p>
          <a:p>
            <a:pPr indent="-171450" lvl="3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⮚"/>
            </a:pPr>
            <a:r>
              <a:rPr b="0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Το ποσό μισθοδοσίας συμφωνεί με τις ώρες που εγκρίθηκαν.</a:t>
            </a:r>
            <a:endParaRPr/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Αν λείπουν εγκρίσεις ή υπάρχουν διαφορές μεταξύ εγκεκριμένων ωρών και μισθοδοσίας, η δικλείδα θεωρείται αδύναμη.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Test of control για παρουσιολόγιο &amp; μισθοδοσία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Ο ελεγκτής:</a:t>
            </a:r>
            <a:endParaRPr/>
          </a:p>
          <a:p>
            <a:pPr indent="-171450" lvl="2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⮚"/>
            </a:pPr>
            <a:r>
              <a:rPr b="0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Επιλέγει δειγματοληπτικά π.χ. 10 εργαζόμενους.</a:t>
            </a:r>
            <a:endParaRPr/>
          </a:p>
          <a:p>
            <a:pPr indent="-171450" lvl="2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⮚"/>
            </a:pPr>
            <a:r>
              <a:rPr b="0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Συγκρίνει, για τον τελευταίο μήνα, τις καταγραφές από το ηλεκτρονικό σύστημα παρουσιών με τη μισθοδοσία.</a:t>
            </a:r>
            <a:endParaRPr/>
          </a:p>
          <a:p>
            <a:pPr indent="-171450" lvl="2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⮚"/>
            </a:pPr>
            <a:r>
              <a:rPr b="0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Ελέγχει ότι οι συνολικές ώρες (κανονικές &amp; υπερωρίες) που πληρώθηκαν συμφωνούν με τις ώρες παρουσίας.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Test για σταθερή ημερομηνία μισθοδοσίας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Ο ελεγκτής ελέγχει τα αποδεικτικά πληρωμής των τελευταίων 3 μηνών και επιβεβαιώνει αν η μισθοδοσία εκτελέστηκε στις συμφωνημένες ημερομηνίες (π.χ. ±1 εργάσιμη).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6"/>
          <p:cNvPicPr preferRelativeResize="0"/>
          <p:nvPr/>
        </p:nvPicPr>
        <p:blipFill rotWithShape="1">
          <a:blip r:embed="rId3">
            <a:alphaModFix amt="18000"/>
          </a:blip>
          <a:srcRect b="0" l="0" r="0" t="0"/>
          <a:stretch/>
        </p:blipFill>
        <p:spPr>
          <a:xfrm>
            <a:off x="678681" y="891314"/>
            <a:ext cx="7908652" cy="3690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6"/>
          <p:cNvPicPr preferRelativeResize="0"/>
          <p:nvPr/>
        </p:nvPicPr>
        <p:blipFill rotWithShape="1">
          <a:blip r:embed="rId4">
            <a:alphaModFix amt="57000"/>
          </a:blip>
          <a:srcRect b="14112" l="0" r="0" t="14114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F4F8FB"/>
              </a:gs>
              <a:gs pos="74000">
                <a:srgbClr val="EAF1DD"/>
              </a:gs>
              <a:gs pos="83000">
                <a:srgbClr val="76923C"/>
              </a:gs>
              <a:gs pos="100000">
                <a:srgbClr val="D6E3BC"/>
              </a:gs>
            </a:gsLst>
            <a:lin ang="18900000" scaled="0"/>
          </a:gradFill>
          <a:ln>
            <a:noFill/>
          </a:ln>
        </p:spPr>
      </p:pic>
      <p:sp>
        <p:nvSpPr>
          <p:cNvPr id="194" name="Google Shape;194;p6"/>
          <p:cNvSpPr/>
          <p:nvPr/>
        </p:nvSpPr>
        <p:spPr>
          <a:xfrm>
            <a:off x="2582938" y="1196252"/>
            <a:ext cx="2050069" cy="216659"/>
          </a:xfrm>
          <a:custGeom>
            <a:rect b="b" l="l" r="r" t="t"/>
            <a:pathLst>
              <a:path extrusionOk="0" h="114127" w="1079893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6"/>
          <p:cNvSpPr/>
          <p:nvPr/>
        </p:nvSpPr>
        <p:spPr>
          <a:xfrm>
            <a:off x="2582938" y="2257017"/>
            <a:ext cx="2293818" cy="216659"/>
          </a:xfrm>
          <a:custGeom>
            <a:rect b="b" l="l" r="r" t="t"/>
            <a:pathLst>
              <a:path extrusionOk="0" h="114127" w="1208290">
                <a:moveTo>
                  <a:pt x="0" y="0"/>
                </a:moveTo>
                <a:lnTo>
                  <a:pt x="1208290" y="0"/>
                </a:lnTo>
                <a:lnTo>
                  <a:pt x="1208290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6"/>
          <p:cNvSpPr txBox="1"/>
          <p:nvPr/>
        </p:nvSpPr>
        <p:spPr>
          <a:xfrm>
            <a:off x="5400768" y="4583885"/>
            <a:ext cx="3186565" cy="386428"/>
          </a:xfrm>
          <a:prstGeom prst="rect">
            <a:avLst/>
          </a:prstGeom>
          <a:solidFill>
            <a:srgbClr val="2C6063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844" y="229291"/>
            <a:ext cx="1194625" cy="432732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6"/>
          <p:cNvSpPr txBox="1"/>
          <p:nvPr>
            <p:ph idx="11" type="ftr"/>
          </p:nvPr>
        </p:nvSpPr>
        <p:spPr>
          <a:xfrm>
            <a:off x="7070156" y="4680028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el-GR">
                <a:solidFill>
                  <a:schemeClr val="lt1"/>
                </a:solidFill>
              </a:rPr>
              <a:t>Δρ. Σπυρίδων Λαμπρόπουλος</a:t>
            </a:r>
            <a:endParaRPr/>
          </a:p>
        </p:txBody>
      </p:sp>
      <p:sp>
        <p:nvSpPr>
          <p:cNvPr id="199" name="Google Shape;199;p6"/>
          <p:cNvSpPr txBox="1"/>
          <p:nvPr/>
        </p:nvSpPr>
        <p:spPr>
          <a:xfrm>
            <a:off x="694156" y="916824"/>
            <a:ext cx="745645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l-GR" sz="25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Αγορές, Παραλαβές και Πληρωμές Προμηθευτών</a:t>
            </a:r>
            <a:endParaRPr b="0" i="0" sz="2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6"/>
          <p:cNvSpPr txBox="1"/>
          <p:nvPr/>
        </p:nvSpPr>
        <p:spPr>
          <a:xfrm>
            <a:off x="1012784" y="1582363"/>
            <a:ext cx="7355711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-G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Σε ξενοδοχείο πόλης (city hotel) με έντονη κίνηση F&amp;B: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-G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Η παραλαβή εμπορευμάτων (τρόφιμα, ποτά, αναλώσιμα) γίνεται από τον ίδιο υπάλληλο που καταχωρεί και τα τιμολόγια στο σύστημα.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-G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Δεν πραγματοποιούνται οι εξοφλήσεις των τιμολογίων των προμηθευτών σε σταθερή βάση. Πολλά τιμολόγια εξοφλούνται αρκετά μετά την ημερομηνία λήξης τους.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-G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Θεωρήστε ότι είστε εσωτερικός ελεγκτής που κάνει αποστολή “Purchasing &amp; Payables”.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l-G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Ερωτήματα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-G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α) Ποιοι είναι οι βασικοί κίνδυνοι για την επιχείρηση;</a:t>
            </a:r>
            <a:br>
              <a:rPr b="0" i="0" lang="el-G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l-G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β) Ποιες 2–3 δικλείδες θα προτείνατε;</a:t>
            </a:r>
            <a:br>
              <a:rPr b="0" i="0" lang="el-G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l-G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γ) Διατυπώστε 1 test of control για: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l-G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τη διαδικασία παραλαβής εμπορευμάτων και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l-G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την τήρηση χρονοδιαγράμματος πληρωμών προμηθευτών.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7"/>
          <p:cNvPicPr preferRelativeResize="0"/>
          <p:nvPr/>
        </p:nvPicPr>
        <p:blipFill rotWithShape="1">
          <a:blip r:embed="rId3">
            <a:alphaModFix amt="18000"/>
          </a:blip>
          <a:srcRect b="0" l="0" r="0" t="0"/>
          <a:stretch/>
        </p:blipFill>
        <p:spPr>
          <a:xfrm>
            <a:off x="678681" y="891314"/>
            <a:ext cx="7908652" cy="3690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7"/>
          <p:cNvPicPr preferRelativeResize="0"/>
          <p:nvPr/>
        </p:nvPicPr>
        <p:blipFill rotWithShape="1">
          <a:blip r:embed="rId4">
            <a:alphaModFix amt="57000"/>
          </a:blip>
          <a:srcRect b="14112" l="0" r="0" t="14114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F4F8FB"/>
              </a:gs>
              <a:gs pos="74000">
                <a:srgbClr val="EAF1DD"/>
              </a:gs>
              <a:gs pos="83000">
                <a:srgbClr val="76923C"/>
              </a:gs>
              <a:gs pos="100000">
                <a:srgbClr val="D6E3BC"/>
              </a:gs>
            </a:gsLst>
            <a:lin ang="18900000" scaled="0"/>
          </a:gradFill>
          <a:ln>
            <a:noFill/>
          </a:ln>
        </p:spPr>
      </p:pic>
      <p:sp>
        <p:nvSpPr>
          <p:cNvPr id="207" name="Google Shape;207;p7"/>
          <p:cNvSpPr/>
          <p:nvPr/>
        </p:nvSpPr>
        <p:spPr>
          <a:xfrm>
            <a:off x="2582938" y="1196252"/>
            <a:ext cx="2050069" cy="216659"/>
          </a:xfrm>
          <a:custGeom>
            <a:rect b="b" l="l" r="r" t="t"/>
            <a:pathLst>
              <a:path extrusionOk="0" h="114127" w="1079893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7"/>
          <p:cNvSpPr/>
          <p:nvPr/>
        </p:nvSpPr>
        <p:spPr>
          <a:xfrm>
            <a:off x="2582938" y="2257017"/>
            <a:ext cx="2293818" cy="216659"/>
          </a:xfrm>
          <a:custGeom>
            <a:rect b="b" l="l" r="r" t="t"/>
            <a:pathLst>
              <a:path extrusionOk="0" h="114127" w="1208290">
                <a:moveTo>
                  <a:pt x="0" y="0"/>
                </a:moveTo>
                <a:lnTo>
                  <a:pt x="1208290" y="0"/>
                </a:lnTo>
                <a:lnTo>
                  <a:pt x="1208290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7"/>
          <p:cNvSpPr txBox="1"/>
          <p:nvPr/>
        </p:nvSpPr>
        <p:spPr>
          <a:xfrm>
            <a:off x="5400768" y="4583885"/>
            <a:ext cx="3186565" cy="386428"/>
          </a:xfrm>
          <a:prstGeom prst="rect">
            <a:avLst/>
          </a:prstGeom>
          <a:solidFill>
            <a:srgbClr val="2C6063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844" y="229291"/>
            <a:ext cx="1194625" cy="432732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7"/>
          <p:cNvSpPr txBox="1"/>
          <p:nvPr>
            <p:ph idx="11" type="ftr"/>
          </p:nvPr>
        </p:nvSpPr>
        <p:spPr>
          <a:xfrm>
            <a:off x="7070156" y="4680028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el-GR">
                <a:solidFill>
                  <a:schemeClr val="lt1"/>
                </a:solidFill>
              </a:rPr>
              <a:t>Δρ. Σπυρίδων Λαμπρόπουλος</a:t>
            </a:r>
            <a:endParaRPr/>
          </a:p>
        </p:txBody>
      </p:sp>
      <p:sp>
        <p:nvSpPr>
          <p:cNvPr id="212" name="Google Shape;212;p7"/>
          <p:cNvSpPr txBox="1"/>
          <p:nvPr/>
        </p:nvSpPr>
        <p:spPr>
          <a:xfrm>
            <a:off x="955151" y="1435881"/>
            <a:ext cx="7355711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l-GR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α) Κύριοι κίνδυνοι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Σύγκρουση καθηκόντων στην παραλαβή/καταχώρηση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Ο ίδιος υπάλληλος παραλαμβάνει και καταχωρεί τιμολόγια → κίνδυνος να παραλάβει λιγότερα και να καταχωρήσει περισσότερα, να δεχθεί “δώρο” από προμηθευτή κ.λπ.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Κίνδυνος μη έγκαιρων πληρωμών προμηθευτών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Προσαυξήσεις, τόκοι υπερημερίας, επιδείνωση σχέσεων με προμηθευτές, απώλεια εκπτώσεων.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l-GR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β) Προτεινόμενες δικλείδες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Διαχωρισμός καθηκόντων στην παραλαβή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1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⮚"/>
            </a:pPr>
            <a:r>
              <a:rPr b="0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Παραλαβή εμπορευμάτων από αποθηκάριο ή υπεύθυνο F&amp;B, παρουσία δεύτερου ατόμου σε παραλαβές μεγάλης αξίας.</a:t>
            </a:r>
            <a:endParaRPr/>
          </a:p>
          <a:p>
            <a:pPr indent="-171450" lvl="1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⮚"/>
            </a:pPr>
            <a:r>
              <a:rPr b="0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Καταχώρηση τιμολογίων από διαφορετικό υπάλληλο (λογιστήριο ή back-office).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Χρήση εντύπου παραλαβής (goods received note – GRN)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1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⮚"/>
            </a:pPr>
            <a:r>
              <a:rPr b="0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Καταγραφή ποσοτήτων και ποιότητας κατά την παραλαβή.</a:t>
            </a:r>
            <a:endParaRPr/>
          </a:p>
          <a:p>
            <a:pPr indent="-171450" lvl="1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⮚"/>
            </a:pPr>
            <a:r>
              <a:rPr b="0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Υπογραφή από τον υπάλληλο που παρέλαβε κι ίσως από τον υπεύθυνο τμήματος.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Πολιτική και χρονοδιάγραμμα πληρωμών προμηθευτών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1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⮚"/>
            </a:pPr>
            <a:r>
              <a:rPr b="0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Τήρηση “ημερολογίου πληρωμών” (AP aging).</a:t>
            </a:r>
            <a:endParaRPr/>
          </a:p>
          <a:p>
            <a:pPr indent="-171450" lvl="1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⮚"/>
            </a:pPr>
            <a:r>
              <a:rPr b="0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Καθορισμός εβδομαδιαίας/δεκαπενθήμερης ημέρας πληρωμών.</a:t>
            </a:r>
            <a:endParaRPr/>
          </a:p>
          <a:p>
            <a:pPr indent="-171450" lvl="1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⮚"/>
            </a:pPr>
            <a:r>
              <a:rPr b="0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Έγκριση λίστας πληρωμών από Οικονομική Διεύθυνση.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7"/>
          <p:cNvSpPr txBox="1"/>
          <p:nvPr/>
        </p:nvSpPr>
        <p:spPr>
          <a:xfrm>
            <a:off x="653414" y="915611"/>
            <a:ext cx="745645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l-GR" sz="25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Αγορές, Παραλαβές και Πληρωμές Προμηθευτών</a:t>
            </a:r>
            <a:endParaRPr b="0" i="0" sz="2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8"/>
          <p:cNvPicPr preferRelativeResize="0"/>
          <p:nvPr/>
        </p:nvPicPr>
        <p:blipFill rotWithShape="1">
          <a:blip r:embed="rId3">
            <a:alphaModFix amt="18000"/>
          </a:blip>
          <a:srcRect b="0" l="0" r="0" t="0"/>
          <a:stretch/>
        </p:blipFill>
        <p:spPr>
          <a:xfrm>
            <a:off x="678681" y="891314"/>
            <a:ext cx="7908652" cy="3690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8"/>
          <p:cNvPicPr preferRelativeResize="0"/>
          <p:nvPr/>
        </p:nvPicPr>
        <p:blipFill rotWithShape="1">
          <a:blip r:embed="rId4">
            <a:alphaModFix amt="57000"/>
          </a:blip>
          <a:srcRect b="14112" l="0" r="0" t="14114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F4F8FB"/>
              </a:gs>
              <a:gs pos="74000">
                <a:srgbClr val="EAF1DD"/>
              </a:gs>
              <a:gs pos="83000">
                <a:srgbClr val="76923C"/>
              </a:gs>
              <a:gs pos="100000">
                <a:srgbClr val="D6E3BC"/>
              </a:gs>
            </a:gsLst>
            <a:lin ang="18900000" scaled="0"/>
          </a:gradFill>
          <a:ln>
            <a:noFill/>
          </a:ln>
        </p:spPr>
      </p:pic>
      <p:sp>
        <p:nvSpPr>
          <p:cNvPr id="220" name="Google Shape;220;p8"/>
          <p:cNvSpPr/>
          <p:nvPr/>
        </p:nvSpPr>
        <p:spPr>
          <a:xfrm>
            <a:off x="2582938" y="1196252"/>
            <a:ext cx="2050069" cy="216659"/>
          </a:xfrm>
          <a:custGeom>
            <a:rect b="b" l="l" r="r" t="t"/>
            <a:pathLst>
              <a:path extrusionOk="0" h="114127" w="1079893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8"/>
          <p:cNvSpPr/>
          <p:nvPr/>
        </p:nvSpPr>
        <p:spPr>
          <a:xfrm>
            <a:off x="2582938" y="2257017"/>
            <a:ext cx="2293818" cy="216659"/>
          </a:xfrm>
          <a:custGeom>
            <a:rect b="b" l="l" r="r" t="t"/>
            <a:pathLst>
              <a:path extrusionOk="0" h="114127" w="1208290">
                <a:moveTo>
                  <a:pt x="0" y="0"/>
                </a:moveTo>
                <a:lnTo>
                  <a:pt x="1208290" y="0"/>
                </a:lnTo>
                <a:lnTo>
                  <a:pt x="1208290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8"/>
          <p:cNvSpPr txBox="1"/>
          <p:nvPr/>
        </p:nvSpPr>
        <p:spPr>
          <a:xfrm>
            <a:off x="5400768" y="4583885"/>
            <a:ext cx="3186565" cy="386428"/>
          </a:xfrm>
          <a:prstGeom prst="rect">
            <a:avLst/>
          </a:prstGeom>
          <a:solidFill>
            <a:srgbClr val="2C6063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Google Shape;223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844" y="229291"/>
            <a:ext cx="1194625" cy="432732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8"/>
          <p:cNvSpPr txBox="1"/>
          <p:nvPr>
            <p:ph idx="11" type="ftr"/>
          </p:nvPr>
        </p:nvSpPr>
        <p:spPr>
          <a:xfrm>
            <a:off x="7070156" y="4680028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el-GR">
                <a:solidFill>
                  <a:schemeClr val="lt1"/>
                </a:solidFill>
              </a:rPr>
              <a:t>Δρ. Σπυρίδων Λαμπρόπουλος</a:t>
            </a:r>
            <a:endParaRPr/>
          </a:p>
        </p:txBody>
      </p:sp>
      <p:sp>
        <p:nvSpPr>
          <p:cNvPr id="225" name="Google Shape;225;p8"/>
          <p:cNvSpPr txBox="1"/>
          <p:nvPr/>
        </p:nvSpPr>
        <p:spPr>
          <a:xfrm>
            <a:off x="955151" y="1435881"/>
            <a:ext cx="7811162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l-GR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γ) Ενδεικτικά tests of control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Test of control για παραλαβές εμπορευμάτων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Ο ελεγκτής επιλέγει τυχαίο δείγμα π.χ. 15 παραλαβών του τελευταίου μήνα και διασταυρώνει:</a:t>
            </a:r>
            <a:endParaRPr/>
          </a:p>
          <a:p>
            <a:pPr indent="-171450" lvl="3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⮚"/>
            </a:pPr>
            <a:r>
              <a:rPr b="0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Δελτίο αποστολής προμηθευτή.</a:t>
            </a:r>
            <a:endParaRPr/>
          </a:p>
          <a:p>
            <a:pPr indent="-171450" lvl="3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⮚"/>
            </a:pPr>
            <a:r>
              <a:rPr b="0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Έντυπο παραλαβής (GRN).</a:t>
            </a:r>
            <a:endParaRPr/>
          </a:p>
          <a:p>
            <a:pPr indent="-171450" lvl="3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⮚"/>
            </a:pPr>
            <a:r>
              <a:rPr b="0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Τιμολόγιο προμηθευτή.</a:t>
            </a:r>
            <a:endParaRPr/>
          </a:p>
          <a:p>
            <a:pPr indent="-171450" lvl="3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⮚"/>
            </a:pPr>
            <a:r>
              <a:rPr b="0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Καταχώρηση στο σύστημα (ποσότητες &amp; αξίες).</a:t>
            </a:r>
            <a:endParaRPr/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Ελέγχει ότι:</a:t>
            </a:r>
            <a:endParaRPr/>
          </a:p>
          <a:p>
            <a:pPr indent="-171450" lvl="3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⮚"/>
            </a:pPr>
            <a:r>
              <a:rPr b="0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Τα έγγραφα συμφωνούν μεταξύ τους.</a:t>
            </a:r>
            <a:endParaRPr/>
          </a:p>
          <a:p>
            <a:pPr indent="-171450" lvl="3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⮚"/>
            </a:pPr>
            <a:r>
              <a:rPr b="0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Υπάρχουν υπογραφές του υπευθύνου παραλαβής.</a:t>
            </a:r>
            <a:endParaRPr/>
          </a:p>
          <a:p>
            <a:pPr indent="-171450" lvl="3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⮚"/>
            </a:pPr>
            <a:r>
              <a:rPr b="0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Ο καταχωρητής στο σύστημα δεν είναι το ίδιο πρόσωπο που υπέγραψε την παραλαβή (όπου είναι εφικτό).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Test of control για χρονοδιάγραμμα πληρωμών (Ο ελεγκτής:) 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2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⮚"/>
            </a:pPr>
            <a:r>
              <a:rPr b="0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Εξάγει την κατάσταση υπολοίπων προμηθευτών (aging list) για το τέλος του τελευταίου μήνα.</a:t>
            </a:r>
            <a:endParaRPr/>
          </a:p>
          <a:p>
            <a:pPr indent="-171450" lvl="2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⮚"/>
            </a:pPr>
            <a:r>
              <a:rPr b="0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Επιλέγει δείγμα π.χ. 10 τιμολόγια με ημερομηνία λήξης εντός του μήνα.</a:t>
            </a:r>
            <a:endParaRPr/>
          </a:p>
          <a:p>
            <a:pPr indent="-171450" lvl="2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⮚"/>
            </a:pPr>
            <a:r>
              <a:rPr b="0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Ελέγχει τις ημερομηνίες εξόφλησης στο τραπεζικό statement ή στα αποδεικτικά πληρωμής.</a:t>
            </a:r>
            <a:endParaRPr/>
          </a:p>
          <a:p>
            <a:pPr indent="-171450" lvl="2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⮚"/>
            </a:pPr>
            <a:r>
              <a:rPr b="0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Διαπιστώνει πόσα τιμολόγια πληρώθηκαν μετά την ημερομηνία λήξης και αν υπάρχει κάποιος λόγος (διαφωνία, credit note κ.λπ.).</a:t>
            </a:r>
            <a:endParaRPr/>
          </a:p>
          <a:p>
            <a:pPr indent="-171450" lvl="1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⮚"/>
            </a:pPr>
            <a:r>
              <a:rPr b="0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Αν βρεθούν συστηματικές καθυστερήσεις χωρίς τεκμηρίωση, η δικλείδα είναι ανεπαρκής.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8"/>
          <p:cNvSpPr txBox="1"/>
          <p:nvPr/>
        </p:nvSpPr>
        <p:spPr>
          <a:xfrm>
            <a:off x="653414" y="915611"/>
            <a:ext cx="745645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l-GR" sz="25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Αγορές, Παραλαβές και Πληρωμές Προμηθευτών</a:t>
            </a:r>
            <a:endParaRPr b="0" i="0" sz="2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4F8FB"/>
            </a:gs>
            <a:gs pos="74000">
              <a:srgbClr val="DAE5F1"/>
            </a:gs>
            <a:gs pos="83000">
              <a:srgbClr val="FF8F8F"/>
            </a:gs>
            <a:gs pos="100000">
              <a:srgbClr val="B7CCE4"/>
            </a:gs>
          </a:gsLst>
          <a:lin ang="18900000" scaled="0"/>
        </a:gra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9"/>
          <p:cNvPicPr preferRelativeResize="0"/>
          <p:nvPr/>
        </p:nvPicPr>
        <p:blipFill rotWithShape="1">
          <a:blip r:embed="rId3">
            <a:alphaModFix amt="18000"/>
          </a:blip>
          <a:srcRect b="0" l="0" r="0" t="0"/>
          <a:stretch/>
        </p:blipFill>
        <p:spPr>
          <a:xfrm>
            <a:off x="678681" y="891314"/>
            <a:ext cx="7908652" cy="3690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9"/>
          <p:cNvPicPr preferRelativeResize="0"/>
          <p:nvPr/>
        </p:nvPicPr>
        <p:blipFill rotWithShape="1">
          <a:blip r:embed="rId4">
            <a:alphaModFix amt="57000"/>
          </a:blip>
          <a:srcRect b="14112" l="0" r="0" t="14114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F4F8FB"/>
              </a:gs>
              <a:gs pos="74000">
                <a:srgbClr val="F2DADA"/>
              </a:gs>
              <a:gs pos="83000">
                <a:srgbClr val="953734"/>
              </a:gs>
              <a:gs pos="100000">
                <a:srgbClr val="E5B8B7"/>
              </a:gs>
            </a:gsLst>
            <a:lin ang="18900000" scaled="0"/>
          </a:gradFill>
          <a:ln>
            <a:noFill/>
          </a:ln>
        </p:spPr>
      </p:pic>
      <p:sp>
        <p:nvSpPr>
          <p:cNvPr id="233" name="Google Shape;233;p9"/>
          <p:cNvSpPr/>
          <p:nvPr/>
        </p:nvSpPr>
        <p:spPr>
          <a:xfrm>
            <a:off x="2582938" y="1196252"/>
            <a:ext cx="2050069" cy="216659"/>
          </a:xfrm>
          <a:custGeom>
            <a:rect b="b" l="l" r="r" t="t"/>
            <a:pathLst>
              <a:path extrusionOk="0" h="114127" w="1079893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9"/>
          <p:cNvSpPr/>
          <p:nvPr/>
        </p:nvSpPr>
        <p:spPr>
          <a:xfrm>
            <a:off x="2582938" y="2257017"/>
            <a:ext cx="2293818" cy="216659"/>
          </a:xfrm>
          <a:custGeom>
            <a:rect b="b" l="l" r="r" t="t"/>
            <a:pathLst>
              <a:path extrusionOk="0" h="114127" w="1208290">
                <a:moveTo>
                  <a:pt x="0" y="0"/>
                </a:moveTo>
                <a:lnTo>
                  <a:pt x="1208290" y="0"/>
                </a:lnTo>
                <a:lnTo>
                  <a:pt x="1208290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9"/>
          <p:cNvSpPr txBox="1"/>
          <p:nvPr/>
        </p:nvSpPr>
        <p:spPr>
          <a:xfrm>
            <a:off x="5400768" y="4583885"/>
            <a:ext cx="3186565" cy="386428"/>
          </a:xfrm>
          <a:prstGeom prst="rect">
            <a:avLst/>
          </a:prstGeom>
          <a:solidFill>
            <a:srgbClr val="2C6063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844" y="229291"/>
            <a:ext cx="1194625" cy="432732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9"/>
          <p:cNvSpPr txBox="1"/>
          <p:nvPr>
            <p:ph idx="11" type="ftr"/>
          </p:nvPr>
        </p:nvSpPr>
        <p:spPr>
          <a:xfrm>
            <a:off x="7070156" y="4680028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el-GR">
                <a:solidFill>
                  <a:schemeClr val="lt1"/>
                </a:solidFill>
              </a:rPr>
              <a:t>Δρ. Σπυρίδων Λαμπρόπουλος</a:t>
            </a:r>
            <a:endParaRPr/>
          </a:p>
        </p:txBody>
      </p:sp>
      <p:sp>
        <p:nvSpPr>
          <p:cNvPr id="238" name="Google Shape;238;p9"/>
          <p:cNvSpPr txBox="1"/>
          <p:nvPr/>
        </p:nvSpPr>
        <p:spPr>
          <a:xfrm>
            <a:off x="653414" y="915611"/>
            <a:ext cx="745645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l-GR" sz="2500" u="none" cap="none" strike="noStrik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Παράπονα, Καθαριότητα &amp; Brand Standards</a:t>
            </a:r>
            <a:endParaRPr b="0" i="0" sz="2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9"/>
          <p:cNvSpPr txBox="1"/>
          <p:nvPr/>
        </p:nvSpPr>
        <p:spPr>
          <a:xfrm>
            <a:off x="714792" y="1333099"/>
            <a:ext cx="7836429" cy="347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Αλυσίδα 3 ξενοδοχείων (“CityView Hotels”) δέχεται παράπονα από εταιρικούς πελάτες ότι “δεν ξέρουν πού απευθύνονται” και ότι “σε κάθε ξενοδοχείο το πρωινό είναι διαφορετικό”.  Ισχύουν τα εξής: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</a:pPr>
            <a:r>
              <a:rPr b="0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Τα παράπονα πελατών αναφέρονται προφορικά σε υπάλληλο της υποδοχής, ο οποίος υπόσχεται ότι “θα το μεταφέρει στη Διεύθυνση”, χωρίς τυποποιημένη καταγραφή.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</a:pPr>
            <a:r>
              <a:rPr b="0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Δεν υπάρχει επίσημο καθηκοντολόγιο για ρεσεψιονίστ, υπεύθυνους βάρδιας, housekeeping κ.λπ.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</a:pPr>
            <a:r>
              <a:rPr b="0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Ορισμένοι πελάτες παραπονιούνται ότι “οι καθαριστές δεν κάνουν καλά τη δουλειά τους” (λεπτομέρειες καθαριότητας, σκόνη, μπάνια).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</a:pPr>
            <a:r>
              <a:rPr b="0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Το πρωινό σε κάθε ξενοδοχείο σερβίρεται διαφορετικά (ποικιλία, ποιότητα, τρόπος σερβιρίσματος), με αποτέλεσμα ανομοιομορφία στο brand.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Ερωτήματα: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α) Ποιοι είναι οι βασικοί κίνδυνοι για: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⮚"/>
            </a:pPr>
            <a:r>
              <a:rPr b="0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ικανοποίηση πελατών,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⮚"/>
            </a:pPr>
            <a:r>
              <a:rPr b="0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λειτουργία,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⮚"/>
            </a:pPr>
            <a:r>
              <a:rPr b="0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brand της αλυσίδας;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β) Προτείνετε 3 δικλείδες ελέγχου (οργανωτικές ή λειτουργικές).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γ) Προτείνετε tests of control για: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⮚"/>
            </a:pPr>
            <a:r>
              <a:rPr b="0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τη διαδικασία παραπόνων,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⮚"/>
            </a:pPr>
            <a:r>
              <a:rPr b="0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την παρακολούθηση καθαριότητας,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⮚"/>
            </a:pPr>
            <a:r>
              <a:rPr b="0" i="0" lang="el-G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την τήρηση brand standards στο πρωινό.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Charikleia Manousaki</dc:creator>
</cp:coreProperties>
</file>