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5"/>
  </p:notesMasterIdLst>
  <p:sldIdLst>
    <p:sldId id="256" r:id="rId3"/>
    <p:sldId id="335" r:id="rId4"/>
    <p:sldId id="336" r:id="rId5"/>
    <p:sldId id="334" r:id="rId6"/>
    <p:sldId id="337" r:id="rId7"/>
    <p:sldId id="338" r:id="rId8"/>
    <p:sldId id="339" r:id="rId9"/>
    <p:sldId id="340" r:id="rId10"/>
    <p:sldId id="341" r:id="rId11"/>
    <p:sldId id="346" r:id="rId12"/>
    <p:sldId id="347" r:id="rId13"/>
    <p:sldId id="350" r:id="rId14"/>
    <p:sldId id="349" r:id="rId15"/>
    <p:sldId id="351" r:id="rId16"/>
    <p:sldId id="348" r:id="rId17"/>
    <p:sldId id="352" r:id="rId18"/>
    <p:sldId id="353" r:id="rId19"/>
    <p:sldId id="342" r:id="rId20"/>
    <p:sldId id="343" r:id="rId21"/>
    <p:sldId id="344" r:id="rId22"/>
    <p:sldId id="345" r:id="rId23"/>
    <p:sldId id="270"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4OONDZ9bsvIAl/Cs6yCCJ+B2T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063"/>
    <a:srgbClr val="49A1A5"/>
    <a:srgbClr val="72B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874" y="31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959EA-1817-4145-AC3F-F946A30CF381}"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l-GR"/>
        </a:p>
      </dgm:t>
    </dgm:pt>
    <dgm:pt modelId="{7067371C-35D5-4CA0-99A2-05C58B82BDAB}">
      <dgm:prSet phldrT="[Text]"/>
      <dgm:spPr>
        <a:gradFill rotWithShape="0">
          <a:gsLst>
            <a:gs pos="0">
              <a:srgbClr val="2C6063"/>
            </a:gs>
            <a:gs pos="100000">
              <a:srgbClr val="49A1A5"/>
            </a:gs>
          </a:gsLst>
        </a:gradFill>
      </dgm:spPr>
      <dgm:t>
        <a:bodyPr/>
        <a:lstStyle/>
        <a:p>
          <a:r>
            <a:rPr lang="el-GR" dirty="0">
              <a:latin typeface="Calibri" panose="020F0502020204030204" pitchFamily="34" charset="0"/>
              <a:ea typeface="Calibri" panose="020F0502020204030204" pitchFamily="34" charset="0"/>
              <a:cs typeface="Calibri" panose="020F0502020204030204" pitchFamily="34" charset="0"/>
            </a:rPr>
            <a:t>Κατανόηση</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Περιβάλλοντος και Στρατηγικών Κινδύνων</a:t>
          </a:r>
        </a:p>
      </dgm:t>
    </dgm:pt>
    <dgm:pt modelId="{89B59D37-0D75-4BD9-8D8A-C9ED9A8075F4}" type="parTrans" cxnId="{A0E9A137-2745-43EC-9D5F-F0EA219E81B4}">
      <dgm:prSet/>
      <dgm:spPr/>
      <dgm:t>
        <a:bodyPr/>
        <a:lstStyle/>
        <a:p>
          <a:endParaRPr lang="el-GR"/>
        </a:p>
      </dgm:t>
    </dgm:pt>
    <dgm:pt modelId="{A1F83910-89F2-4008-8928-85B8D8A55B9A}" type="sibTrans" cxnId="{A0E9A137-2745-43EC-9D5F-F0EA219E81B4}">
      <dgm:prSet/>
      <dgm:spPr/>
      <dgm:t>
        <a:bodyPr/>
        <a:lstStyle/>
        <a:p>
          <a:endParaRPr lang="el-GR"/>
        </a:p>
      </dgm:t>
    </dgm:pt>
    <dgm:pt modelId="{FA7FBEAD-9D9D-40F7-BD89-CBD18AEBB2DA}">
      <dgm:prSet phldrT="[Text]"/>
      <dgm:spPr>
        <a:gradFill rotWithShape="0">
          <a:gsLst>
            <a:gs pos="0">
              <a:srgbClr val="2C6063"/>
            </a:gs>
            <a:gs pos="100000">
              <a:srgbClr val="49A1A5"/>
            </a:gs>
          </a:gsLst>
        </a:gradFill>
      </dgm:spPr>
      <dgm:t>
        <a:bodyPr/>
        <a:lstStyle/>
        <a:p>
          <a:r>
            <a:rPr lang="el-GR" dirty="0">
              <a:latin typeface="Calibri" panose="020F0502020204030204" pitchFamily="34" charset="0"/>
              <a:ea typeface="Calibri" panose="020F0502020204030204" pitchFamily="34" charset="0"/>
              <a:cs typeface="Calibri" panose="020F0502020204030204" pitchFamily="34" charset="0"/>
            </a:rPr>
            <a:t>Σχεδιασμός κι Εκτέλεση για τον Εντοπισμό Σφαλμάτων σε Συναλλαγές, Υπόλοιπα </a:t>
          </a:r>
          <a:r>
            <a:rPr lang="el-GR" dirty="0" err="1">
              <a:latin typeface="Calibri" panose="020F0502020204030204" pitchFamily="34" charset="0"/>
              <a:ea typeface="Calibri" panose="020F0502020204030204" pitchFamily="34" charset="0"/>
              <a:cs typeface="Calibri" panose="020F0502020204030204" pitchFamily="34" charset="0"/>
            </a:rPr>
            <a:t>Λογ</a:t>
          </a:r>
          <a:r>
            <a:rPr lang="el-GR" dirty="0">
              <a:latin typeface="Calibri" panose="020F0502020204030204" pitchFamily="34" charset="0"/>
              <a:ea typeface="Calibri" panose="020F0502020204030204" pitchFamily="34" charset="0"/>
              <a:cs typeface="Calibri" panose="020F0502020204030204" pitchFamily="34" charset="0"/>
            </a:rPr>
            <a:t>/</a:t>
          </a:r>
          <a:r>
            <a:rPr lang="el-GR" dirty="0" err="1">
              <a:latin typeface="Calibri" panose="020F0502020204030204" pitchFamily="34" charset="0"/>
              <a:ea typeface="Calibri" panose="020F0502020204030204" pitchFamily="34" charset="0"/>
              <a:cs typeface="Calibri" panose="020F0502020204030204" pitchFamily="34" charset="0"/>
            </a:rPr>
            <a:t>σμών</a:t>
          </a:r>
          <a:r>
            <a:rPr lang="el-GR" dirty="0">
              <a:latin typeface="Calibri" panose="020F0502020204030204" pitchFamily="34" charset="0"/>
              <a:ea typeface="Calibri" panose="020F0502020204030204" pitchFamily="34" charset="0"/>
              <a:cs typeface="Calibri" panose="020F0502020204030204" pitchFamily="34" charset="0"/>
            </a:rPr>
            <a:t> </a:t>
          </a:r>
        </a:p>
      </dgm:t>
    </dgm:pt>
    <dgm:pt modelId="{DEA3202B-7A41-409B-9A84-19B927396576}" type="parTrans" cxnId="{10C45E7E-BE71-4582-AA3E-E1DA4972D4CE}">
      <dgm:prSet/>
      <dgm:spPr/>
      <dgm:t>
        <a:bodyPr/>
        <a:lstStyle/>
        <a:p>
          <a:endParaRPr lang="el-GR"/>
        </a:p>
      </dgm:t>
    </dgm:pt>
    <dgm:pt modelId="{E945B9AB-1AF2-4AA8-9DA9-31AB418EA6B5}" type="sibTrans" cxnId="{10C45E7E-BE71-4582-AA3E-E1DA4972D4CE}">
      <dgm:prSet/>
      <dgm:spPr/>
      <dgm:t>
        <a:bodyPr/>
        <a:lstStyle/>
        <a:p>
          <a:endParaRPr lang="el-GR"/>
        </a:p>
      </dgm:t>
    </dgm:pt>
    <dgm:pt modelId="{F63CB217-A263-408E-9DA7-E0D937947919}">
      <dgm:prSet phldrT="[Text]" phldr="0"/>
      <dgm:spPr>
        <a:gradFill rotWithShape="0">
          <a:gsLst>
            <a:gs pos="0">
              <a:srgbClr val="2C6063">
                <a:lumMod val="95000"/>
              </a:srgbClr>
            </a:gs>
            <a:gs pos="100000">
              <a:srgbClr val="49A1A5"/>
            </a:gs>
          </a:gsLst>
        </a:gradFill>
        <a:ln w="28575">
          <a:solidFill>
            <a:srgbClr val="FF0000"/>
          </a:solidFill>
        </a:ln>
      </dgm:spPr>
      <dgm:t>
        <a:bodyPr/>
        <a:lstStyle/>
        <a:p>
          <a:r>
            <a:rPr lang="el-GR" dirty="0">
              <a:latin typeface="Calibri" panose="020F0502020204030204" pitchFamily="34" charset="0"/>
              <a:ea typeface="Calibri" panose="020F0502020204030204" pitchFamily="34" charset="0"/>
              <a:cs typeface="Calibri" panose="020F0502020204030204" pitchFamily="34" charset="0"/>
            </a:rPr>
            <a:t>Τελική Αξιολόγηση Τεκμηρίωσης και Έκδοση της Έκθεσης Ελέγχου (γνώμη ελεγκτή)</a:t>
          </a:r>
        </a:p>
      </dgm:t>
    </dgm:pt>
    <dgm:pt modelId="{7ECB9717-7A4A-410B-97A7-A129A3BA06DA}" type="parTrans" cxnId="{CDD23C1B-596B-4170-BB60-01CEF2380041}">
      <dgm:prSet/>
      <dgm:spPr/>
      <dgm:t>
        <a:bodyPr/>
        <a:lstStyle/>
        <a:p>
          <a:endParaRPr lang="el-GR"/>
        </a:p>
      </dgm:t>
    </dgm:pt>
    <dgm:pt modelId="{8AF8F88A-800D-4C4C-A2AE-11A72448D885}" type="sibTrans" cxnId="{CDD23C1B-596B-4170-BB60-01CEF2380041}">
      <dgm:prSet/>
      <dgm:spPr/>
      <dgm:t>
        <a:bodyPr/>
        <a:lstStyle/>
        <a:p>
          <a:endParaRPr lang="el-GR"/>
        </a:p>
      </dgm:t>
    </dgm:pt>
    <dgm:pt modelId="{AF2B4571-89D6-4430-9107-0B18FDE9C639}">
      <dgm:prSet/>
      <dgm:spPr>
        <a:gradFill rotWithShape="0">
          <a:gsLst>
            <a:gs pos="0">
              <a:srgbClr val="2C6063"/>
            </a:gs>
            <a:gs pos="100000">
              <a:srgbClr val="49A1A5"/>
            </a:gs>
          </a:gsLst>
        </a:gradFill>
      </dgm:spPr>
      <dgm:t>
        <a:bodyPr/>
        <a:lstStyle/>
        <a:p>
          <a:r>
            <a:rPr lang="el-GR" dirty="0">
              <a:latin typeface="Calibri" panose="020F0502020204030204" pitchFamily="34" charset="0"/>
              <a:ea typeface="Calibri" panose="020F0502020204030204" pitchFamily="34" charset="0"/>
              <a:cs typeface="Calibri" panose="020F0502020204030204" pitchFamily="34" charset="0"/>
            </a:rPr>
            <a:t>Μελέτη κι Αξιολόγηση Εσωτερικών Δικλείδων</a:t>
          </a:r>
        </a:p>
      </dgm:t>
    </dgm:pt>
    <dgm:pt modelId="{7B85F2F0-F1D9-4CE9-B947-6A62264AA327}" type="parTrans" cxnId="{A2237FCC-DC79-4676-8F54-F478930A7D26}">
      <dgm:prSet/>
      <dgm:spPr/>
      <dgm:t>
        <a:bodyPr/>
        <a:lstStyle/>
        <a:p>
          <a:endParaRPr lang="el-GR"/>
        </a:p>
      </dgm:t>
    </dgm:pt>
    <dgm:pt modelId="{032F31ED-DA76-4023-9A1E-A6B927031D3D}" type="sibTrans" cxnId="{A2237FCC-DC79-4676-8F54-F478930A7D26}">
      <dgm:prSet/>
      <dgm:spPr/>
      <dgm:t>
        <a:bodyPr/>
        <a:lstStyle/>
        <a:p>
          <a:endParaRPr lang="el-GR"/>
        </a:p>
      </dgm:t>
    </dgm:pt>
    <dgm:pt modelId="{B8F50CA1-E007-4266-AFBE-A5C23F2CA32E}">
      <dgm:prSet/>
      <dgm:spPr>
        <a:gradFill rotWithShape="0">
          <a:gsLst>
            <a:gs pos="0">
              <a:srgbClr val="2C6063"/>
            </a:gs>
            <a:gs pos="100000">
              <a:srgbClr val="49A1A5"/>
            </a:gs>
          </a:gsLst>
        </a:gradFill>
      </dgm:spPr>
      <dgm:t>
        <a:bodyPr/>
        <a:lstStyle/>
        <a:p>
          <a:r>
            <a:rPr lang="el-GR" dirty="0">
              <a:latin typeface="Calibri" panose="020F0502020204030204" pitchFamily="34" charset="0"/>
              <a:ea typeface="Calibri" panose="020F0502020204030204" pitchFamily="34" charset="0"/>
              <a:cs typeface="Calibri" panose="020F0502020204030204" pitchFamily="34" charset="0"/>
            </a:rPr>
            <a:t>Σχεδιασμός κι Εκτέλεση Δοκιμασιών του Συστήματος Εσωτερικών Δικλείδων</a:t>
          </a:r>
        </a:p>
      </dgm:t>
    </dgm:pt>
    <dgm:pt modelId="{9FA7855C-B71B-4BD8-98FA-681687703724}" type="parTrans" cxnId="{B22CF956-8C5D-4430-9B7D-746954B72BF4}">
      <dgm:prSet/>
      <dgm:spPr/>
      <dgm:t>
        <a:bodyPr/>
        <a:lstStyle/>
        <a:p>
          <a:endParaRPr lang="el-GR"/>
        </a:p>
      </dgm:t>
    </dgm:pt>
    <dgm:pt modelId="{8FFF1E73-1022-4038-B68D-B52812AC919A}" type="sibTrans" cxnId="{B22CF956-8C5D-4430-9B7D-746954B72BF4}">
      <dgm:prSet/>
      <dgm:spPr/>
      <dgm:t>
        <a:bodyPr/>
        <a:lstStyle/>
        <a:p>
          <a:endParaRPr lang="el-GR"/>
        </a:p>
      </dgm:t>
    </dgm:pt>
    <dgm:pt modelId="{CECA873D-16B3-48DE-B78E-3301B64C7A49}">
      <dgm:prSet/>
      <dgm:spPr>
        <a:gradFill rotWithShape="0">
          <a:gsLst>
            <a:gs pos="0">
              <a:srgbClr val="2C6063"/>
            </a:gs>
            <a:gs pos="100000">
              <a:srgbClr val="49A1A5"/>
            </a:gs>
          </a:gsLst>
        </a:gradFill>
      </dgm:spPr>
      <dgm:t>
        <a:bodyPr/>
        <a:lstStyle/>
        <a:p>
          <a:r>
            <a:rPr lang="el-GR" dirty="0">
              <a:latin typeface="Calibri" panose="020F0502020204030204" pitchFamily="34" charset="0"/>
              <a:ea typeface="Calibri" panose="020F0502020204030204" pitchFamily="34" charset="0"/>
              <a:cs typeface="Calibri" panose="020F0502020204030204" pitchFamily="34" charset="0"/>
            </a:rPr>
            <a:t>Ολοκλήρωση Ελεγκτικών Διαδικασιών</a:t>
          </a:r>
        </a:p>
      </dgm:t>
    </dgm:pt>
    <dgm:pt modelId="{994E1FA2-31F1-4ED5-BFB0-85B4F83BF3A3}" type="parTrans" cxnId="{47280FBD-DF4D-44A3-99F6-9B39C4C4B78E}">
      <dgm:prSet/>
      <dgm:spPr/>
      <dgm:t>
        <a:bodyPr/>
        <a:lstStyle/>
        <a:p>
          <a:endParaRPr lang="el-GR"/>
        </a:p>
      </dgm:t>
    </dgm:pt>
    <dgm:pt modelId="{2BB44CC6-89E5-4D7E-926D-270B33A5CBD9}" type="sibTrans" cxnId="{47280FBD-DF4D-44A3-99F6-9B39C4C4B78E}">
      <dgm:prSet/>
      <dgm:spPr/>
      <dgm:t>
        <a:bodyPr/>
        <a:lstStyle/>
        <a:p>
          <a:endParaRPr lang="el-GR"/>
        </a:p>
      </dgm:t>
    </dgm:pt>
    <dgm:pt modelId="{81BAF89D-364F-4057-965B-DD1F920A987D}" type="pres">
      <dgm:prSet presAssocID="{EC5959EA-1817-4145-AC3F-F946A30CF381}" presName="CompostProcess" presStyleCnt="0">
        <dgm:presLayoutVars>
          <dgm:dir/>
          <dgm:resizeHandles val="exact"/>
        </dgm:presLayoutVars>
      </dgm:prSet>
      <dgm:spPr/>
    </dgm:pt>
    <dgm:pt modelId="{DA8EA1F1-B311-4A57-809B-2F633E82F733}" type="pres">
      <dgm:prSet presAssocID="{EC5959EA-1817-4145-AC3F-F946A30CF381}" presName="arrow" presStyleLbl="bgShp" presStyleIdx="0" presStyleCnt="1"/>
      <dgm:spPr>
        <a:solidFill>
          <a:schemeClr val="accent6">
            <a:lumMod val="40000"/>
            <a:lumOff val="60000"/>
            <a:alpha val="60000"/>
          </a:schemeClr>
        </a:solidFill>
      </dgm:spPr>
    </dgm:pt>
    <dgm:pt modelId="{D7812C63-2BFF-4754-A41F-D6F2C17C6C35}" type="pres">
      <dgm:prSet presAssocID="{EC5959EA-1817-4145-AC3F-F946A30CF381}" presName="linearProcess" presStyleCnt="0"/>
      <dgm:spPr/>
    </dgm:pt>
    <dgm:pt modelId="{6ACFFFE5-8B93-4642-9E12-8C2D1169CBE6}" type="pres">
      <dgm:prSet presAssocID="{7067371C-35D5-4CA0-99A2-05C58B82BDAB}" presName="textNode" presStyleLbl="node1" presStyleIdx="0" presStyleCnt="6">
        <dgm:presLayoutVars>
          <dgm:bulletEnabled val="1"/>
        </dgm:presLayoutVars>
      </dgm:prSet>
      <dgm:spPr/>
    </dgm:pt>
    <dgm:pt modelId="{B3247DA3-43E9-457E-B804-B51A93FD26C8}" type="pres">
      <dgm:prSet presAssocID="{A1F83910-89F2-4008-8928-85B8D8A55B9A}" presName="sibTrans" presStyleCnt="0"/>
      <dgm:spPr/>
    </dgm:pt>
    <dgm:pt modelId="{583DF784-7C0B-41CB-9B58-FDE9A2C564E0}" type="pres">
      <dgm:prSet presAssocID="{AF2B4571-89D6-4430-9107-0B18FDE9C639}" presName="textNode" presStyleLbl="node1" presStyleIdx="1" presStyleCnt="6">
        <dgm:presLayoutVars>
          <dgm:bulletEnabled val="1"/>
        </dgm:presLayoutVars>
      </dgm:prSet>
      <dgm:spPr/>
    </dgm:pt>
    <dgm:pt modelId="{73F0A52B-963B-4667-A199-D4297DEDAECC}" type="pres">
      <dgm:prSet presAssocID="{032F31ED-DA76-4023-9A1E-A6B927031D3D}" presName="sibTrans" presStyleCnt="0"/>
      <dgm:spPr/>
    </dgm:pt>
    <dgm:pt modelId="{F0E9B210-C9E0-47F2-8F3C-5AA898CE656E}" type="pres">
      <dgm:prSet presAssocID="{B8F50CA1-E007-4266-AFBE-A5C23F2CA32E}" presName="textNode" presStyleLbl="node1" presStyleIdx="2" presStyleCnt="6">
        <dgm:presLayoutVars>
          <dgm:bulletEnabled val="1"/>
        </dgm:presLayoutVars>
      </dgm:prSet>
      <dgm:spPr/>
    </dgm:pt>
    <dgm:pt modelId="{CA1E00A7-CA26-41CD-9D26-9F880BBFB1F2}" type="pres">
      <dgm:prSet presAssocID="{8FFF1E73-1022-4038-B68D-B52812AC919A}" presName="sibTrans" presStyleCnt="0"/>
      <dgm:spPr/>
    </dgm:pt>
    <dgm:pt modelId="{9E340CDD-2562-47AF-87DB-458A33E72A0F}" type="pres">
      <dgm:prSet presAssocID="{FA7FBEAD-9D9D-40F7-BD89-CBD18AEBB2DA}" presName="textNode" presStyleLbl="node1" presStyleIdx="3" presStyleCnt="6">
        <dgm:presLayoutVars>
          <dgm:bulletEnabled val="1"/>
        </dgm:presLayoutVars>
      </dgm:prSet>
      <dgm:spPr/>
    </dgm:pt>
    <dgm:pt modelId="{A52DBAAD-54EF-414F-81BE-8BCC94232080}" type="pres">
      <dgm:prSet presAssocID="{E945B9AB-1AF2-4AA8-9DA9-31AB418EA6B5}" presName="sibTrans" presStyleCnt="0"/>
      <dgm:spPr/>
    </dgm:pt>
    <dgm:pt modelId="{98F352D1-8729-4840-8AF8-41A8D394214B}" type="pres">
      <dgm:prSet presAssocID="{CECA873D-16B3-48DE-B78E-3301B64C7A49}" presName="textNode" presStyleLbl="node1" presStyleIdx="4" presStyleCnt="6">
        <dgm:presLayoutVars>
          <dgm:bulletEnabled val="1"/>
        </dgm:presLayoutVars>
      </dgm:prSet>
      <dgm:spPr/>
    </dgm:pt>
    <dgm:pt modelId="{65688F03-A520-44BB-8906-262B49607097}" type="pres">
      <dgm:prSet presAssocID="{2BB44CC6-89E5-4D7E-926D-270B33A5CBD9}" presName="sibTrans" presStyleCnt="0"/>
      <dgm:spPr/>
    </dgm:pt>
    <dgm:pt modelId="{C88107FB-BD89-4720-9941-68BD720E05E1}" type="pres">
      <dgm:prSet presAssocID="{F63CB217-A263-408E-9DA7-E0D937947919}" presName="textNode" presStyleLbl="node1" presStyleIdx="5" presStyleCnt="6">
        <dgm:presLayoutVars>
          <dgm:bulletEnabled val="1"/>
        </dgm:presLayoutVars>
      </dgm:prSet>
      <dgm:spPr/>
    </dgm:pt>
  </dgm:ptLst>
  <dgm:cxnLst>
    <dgm:cxn modelId="{52C3B90E-BB47-459C-98E8-81626DCAD55E}" type="presOf" srcId="{F63CB217-A263-408E-9DA7-E0D937947919}" destId="{C88107FB-BD89-4720-9941-68BD720E05E1}" srcOrd="0" destOrd="0" presId="urn:microsoft.com/office/officeart/2005/8/layout/hProcess9"/>
    <dgm:cxn modelId="{CDD23C1B-596B-4170-BB60-01CEF2380041}" srcId="{EC5959EA-1817-4145-AC3F-F946A30CF381}" destId="{F63CB217-A263-408E-9DA7-E0D937947919}" srcOrd="5" destOrd="0" parTransId="{7ECB9717-7A4A-410B-97A7-A129A3BA06DA}" sibTransId="{8AF8F88A-800D-4C4C-A2AE-11A72448D885}"/>
    <dgm:cxn modelId="{A0E9A137-2745-43EC-9D5F-F0EA219E81B4}" srcId="{EC5959EA-1817-4145-AC3F-F946A30CF381}" destId="{7067371C-35D5-4CA0-99A2-05C58B82BDAB}" srcOrd="0" destOrd="0" parTransId="{89B59D37-0D75-4BD9-8D8A-C9ED9A8075F4}" sibTransId="{A1F83910-89F2-4008-8928-85B8D8A55B9A}"/>
    <dgm:cxn modelId="{5117F86E-13ED-4A7F-AEB2-803377FF302F}" type="presOf" srcId="{EC5959EA-1817-4145-AC3F-F946A30CF381}" destId="{81BAF89D-364F-4057-965B-DD1F920A987D}" srcOrd="0" destOrd="0" presId="urn:microsoft.com/office/officeart/2005/8/layout/hProcess9"/>
    <dgm:cxn modelId="{C43C8250-83A3-4599-BE3A-EC46F2E32A6F}" type="presOf" srcId="{7067371C-35D5-4CA0-99A2-05C58B82BDAB}" destId="{6ACFFFE5-8B93-4642-9E12-8C2D1169CBE6}" srcOrd="0" destOrd="0" presId="urn:microsoft.com/office/officeart/2005/8/layout/hProcess9"/>
    <dgm:cxn modelId="{B22CF956-8C5D-4430-9B7D-746954B72BF4}" srcId="{EC5959EA-1817-4145-AC3F-F946A30CF381}" destId="{B8F50CA1-E007-4266-AFBE-A5C23F2CA32E}" srcOrd="2" destOrd="0" parTransId="{9FA7855C-B71B-4BD8-98FA-681687703724}" sibTransId="{8FFF1E73-1022-4038-B68D-B52812AC919A}"/>
    <dgm:cxn modelId="{82E8E37C-856A-4035-8B1E-D302AA3E2540}" type="presOf" srcId="{B8F50CA1-E007-4266-AFBE-A5C23F2CA32E}" destId="{F0E9B210-C9E0-47F2-8F3C-5AA898CE656E}" srcOrd="0" destOrd="0" presId="urn:microsoft.com/office/officeart/2005/8/layout/hProcess9"/>
    <dgm:cxn modelId="{10C45E7E-BE71-4582-AA3E-E1DA4972D4CE}" srcId="{EC5959EA-1817-4145-AC3F-F946A30CF381}" destId="{FA7FBEAD-9D9D-40F7-BD89-CBD18AEBB2DA}" srcOrd="3" destOrd="0" parTransId="{DEA3202B-7A41-409B-9A84-19B927396576}" sibTransId="{E945B9AB-1AF2-4AA8-9DA9-31AB418EA6B5}"/>
    <dgm:cxn modelId="{2E4D697F-D147-4193-A3C1-427CA7DFD486}" type="presOf" srcId="{AF2B4571-89D6-4430-9107-0B18FDE9C639}" destId="{583DF784-7C0B-41CB-9B58-FDE9A2C564E0}" srcOrd="0" destOrd="0" presId="urn:microsoft.com/office/officeart/2005/8/layout/hProcess9"/>
    <dgm:cxn modelId="{623A9F98-74AB-4959-B612-756EE4C8C71D}" type="presOf" srcId="{CECA873D-16B3-48DE-B78E-3301B64C7A49}" destId="{98F352D1-8729-4840-8AF8-41A8D394214B}" srcOrd="0" destOrd="0" presId="urn:microsoft.com/office/officeart/2005/8/layout/hProcess9"/>
    <dgm:cxn modelId="{47280FBD-DF4D-44A3-99F6-9B39C4C4B78E}" srcId="{EC5959EA-1817-4145-AC3F-F946A30CF381}" destId="{CECA873D-16B3-48DE-B78E-3301B64C7A49}" srcOrd="4" destOrd="0" parTransId="{994E1FA2-31F1-4ED5-BFB0-85B4F83BF3A3}" sibTransId="{2BB44CC6-89E5-4D7E-926D-270B33A5CBD9}"/>
    <dgm:cxn modelId="{A2237FCC-DC79-4676-8F54-F478930A7D26}" srcId="{EC5959EA-1817-4145-AC3F-F946A30CF381}" destId="{AF2B4571-89D6-4430-9107-0B18FDE9C639}" srcOrd="1" destOrd="0" parTransId="{7B85F2F0-F1D9-4CE9-B947-6A62264AA327}" sibTransId="{032F31ED-DA76-4023-9A1E-A6B927031D3D}"/>
    <dgm:cxn modelId="{BE356DD0-A0F5-4202-966C-798B63A56A2E}" type="presOf" srcId="{FA7FBEAD-9D9D-40F7-BD89-CBD18AEBB2DA}" destId="{9E340CDD-2562-47AF-87DB-458A33E72A0F}" srcOrd="0" destOrd="0" presId="urn:microsoft.com/office/officeart/2005/8/layout/hProcess9"/>
    <dgm:cxn modelId="{0A368AE0-2417-43F4-B2E8-32319BAE01C8}" type="presParOf" srcId="{81BAF89D-364F-4057-965B-DD1F920A987D}" destId="{DA8EA1F1-B311-4A57-809B-2F633E82F733}" srcOrd="0" destOrd="0" presId="urn:microsoft.com/office/officeart/2005/8/layout/hProcess9"/>
    <dgm:cxn modelId="{E633F35E-7DEF-4172-9F35-751A306835E8}" type="presParOf" srcId="{81BAF89D-364F-4057-965B-DD1F920A987D}" destId="{D7812C63-2BFF-4754-A41F-D6F2C17C6C35}" srcOrd="1" destOrd="0" presId="urn:microsoft.com/office/officeart/2005/8/layout/hProcess9"/>
    <dgm:cxn modelId="{3999CF89-82FA-4EF7-85FD-2DC6AED48DEC}" type="presParOf" srcId="{D7812C63-2BFF-4754-A41F-D6F2C17C6C35}" destId="{6ACFFFE5-8B93-4642-9E12-8C2D1169CBE6}" srcOrd="0" destOrd="0" presId="urn:microsoft.com/office/officeart/2005/8/layout/hProcess9"/>
    <dgm:cxn modelId="{044D5A1A-BB50-4348-9963-8D7EF45E86AD}" type="presParOf" srcId="{D7812C63-2BFF-4754-A41F-D6F2C17C6C35}" destId="{B3247DA3-43E9-457E-B804-B51A93FD26C8}" srcOrd="1" destOrd="0" presId="urn:microsoft.com/office/officeart/2005/8/layout/hProcess9"/>
    <dgm:cxn modelId="{E44AE62A-88B8-401F-BFFF-3CC5D1913CBE}" type="presParOf" srcId="{D7812C63-2BFF-4754-A41F-D6F2C17C6C35}" destId="{583DF784-7C0B-41CB-9B58-FDE9A2C564E0}" srcOrd="2" destOrd="0" presId="urn:microsoft.com/office/officeart/2005/8/layout/hProcess9"/>
    <dgm:cxn modelId="{89925435-A435-4D5D-8E19-6E0EF6694B12}" type="presParOf" srcId="{D7812C63-2BFF-4754-A41F-D6F2C17C6C35}" destId="{73F0A52B-963B-4667-A199-D4297DEDAECC}" srcOrd="3" destOrd="0" presId="urn:microsoft.com/office/officeart/2005/8/layout/hProcess9"/>
    <dgm:cxn modelId="{760A06A4-7C1A-41FD-864B-71D54FB25CD5}" type="presParOf" srcId="{D7812C63-2BFF-4754-A41F-D6F2C17C6C35}" destId="{F0E9B210-C9E0-47F2-8F3C-5AA898CE656E}" srcOrd="4" destOrd="0" presId="urn:microsoft.com/office/officeart/2005/8/layout/hProcess9"/>
    <dgm:cxn modelId="{B578BA96-DC95-47E3-A10E-AE4C137AC5DA}" type="presParOf" srcId="{D7812C63-2BFF-4754-A41F-D6F2C17C6C35}" destId="{CA1E00A7-CA26-41CD-9D26-9F880BBFB1F2}" srcOrd="5" destOrd="0" presId="urn:microsoft.com/office/officeart/2005/8/layout/hProcess9"/>
    <dgm:cxn modelId="{C56A7CEB-0B24-4EDF-A23A-67552B3A0682}" type="presParOf" srcId="{D7812C63-2BFF-4754-A41F-D6F2C17C6C35}" destId="{9E340CDD-2562-47AF-87DB-458A33E72A0F}" srcOrd="6" destOrd="0" presId="urn:microsoft.com/office/officeart/2005/8/layout/hProcess9"/>
    <dgm:cxn modelId="{CB88AD5E-5FFC-4EF2-94C4-918D3CFF9648}" type="presParOf" srcId="{D7812C63-2BFF-4754-A41F-D6F2C17C6C35}" destId="{A52DBAAD-54EF-414F-81BE-8BCC94232080}" srcOrd="7" destOrd="0" presId="urn:microsoft.com/office/officeart/2005/8/layout/hProcess9"/>
    <dgm:cxn modelId="{C5A1DCE7-4B12-442B-8994-BA793F66480C}" type="presParOf" srcId="{D7812C63-2BFF-4754-A41F-D6F2C17C6C35}" destId="{98F352D1-8729-4840-8AF8-41A8D394214B}" srcOrd="8" destOrd="0" presId="urn:microsoft.com/office/officeart/2005/8/layout/hProcess9"/>
    <dgm:cxn modelId="{F8792FB4-87AB-470D-9331-04AE07B15EBE}" type="presParOf" srcId="{D7812C63-2BFF-4754-A41F-D6F2C17C6C35}" destId="{65688F03-A520-44BB-8906-262B49607097}" srcOrd="9" destOrd="0" presId="urn:microsoft.com/office/officeart/2005/8/layout/hProcess9"/>
    <dgm:cxn modelId="{B354F739-8ED3-419F-B63A-0508824ECB9D}" type="presParOf" srcId="{D7812C63-2BFF-4754-A41F-D6F2C17C6C35}" destId="{C88107FB-BD89-4720-9941-68BD720E05E1}" srcOrd="10"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EA1F1-B311-4A57-809B-2F633E82F733}">
      <dsp:nvSpPr>
        <dsp:cNvPr id="0" name=""/>
        <dsp:cNvSpPr/>
      </dsp:nvSpPr>
      <dsp:spPr>
        <a:xfrm>
          <a:off x="457199" y="0"/>
          <a:ext cx="5181600" cy="3002118"/>
        </a:xfrm>
        <a:prstGeom prst="rightArrow">
          <a:avLst/>
        </a:prstGeom>
        <a:solidFill>
          <a:schemeClr val="accent6">
            <a:lumMod val="40000"/>
            <a:lumOff val="60000"/>
            <a:alpha val="6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ACFFFE5-8B93-4642-9E12-8C2D1169CBE6}">
      <dsp:nvSpPr>
        <dsp:cNvPr id="0" name=""/>
        <dsp:cNvSpPr/>
      </dsp:nvSpPr>
      <dsp:spPr>
        <a:xfrm>
          <a:off x="1674" y="900635"/>
          <a:ext cx="974824" cy="1200847"/>
        </a:xfrm>
        <a:prstGeom prst="roundRect">
          <a:avLst/>
        </a:prstGeom>
        <a:gradFill rotWithShape="0">
          <a:gsLst>
            <a:gs pos="0">
              <a:srgbClr val="2C6063"/>
            </a:gs>
            <a:gs pos="100000">
              <a:srgbClr val="49A1A5"/>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latin typeface="Calibri" panose="020F0502020204030204" pitchFamily="34" charset="0"/>
              <a:ea typeface="Calibri" panose="020F0502020204030204" pitchFamily="34" charset="0"/>
              <a:cs typeface="Calibri" panose="020F0502020204030204" pitchFamily="34" charset="0"/>
            </a:rPr>
            <a:t>Κατανόηση</a:t>
          </a:r>
          <a:r>
            <a:rPr lang="en-US" sz="900" kern="1200" dirty="0">
              <a:latin typeface="Calibri" panose="020F0502020204030204" pitchFamily="34" charset="0"/>
              <a:ea typeface="Calibri" panose="020F0502020204030204" pitchFamily="34" charset="0"/>
              <a:cs typeface="Calibri" panose="020F0502020204030204" pitchFamily="34" charset="0"/>
            </a:rPr>
            <a:t> </a:t>
          </a:r>
          <a:r>
            <a:rPr lang="el-GR" sz="900" kern="1200" dirty="0">
              <a:latin typeface="Calibri" panose="020F0502020204030204" pitchFamily="34" charset="0"/>
              <a:ea typeface="Calibri" panose="020F0502020204030204" pitchFamily="34" charset="0"/>
              <a:cs typeface="Calibri" panose="020F0502020204030204" pitchFamily="34" charset="0"/>
            </a:rPr>
            <a:t>Περιβάλλοντος και Στρατηγικών Κινδύνων</a:t>
          </a:r>
        </a:p>
      </dsp:txBody>
      <dsp:txXfrm>
        <a:off x="49261" y="948222"/>
        <a:ext cx="879650" cy="1105673"/>
      </dsp:txXfrm>
    </dsp:sp>
    <dsp:sp modelId="{583DF784-7C0B-41CB-9B58-FDE9A2C564E0}">
      <dsp:nvSpPr>
        <dsp:cNvPr id="0" name=""/>
        <dsp:cNvSpPr/>
      </dsp:nvSpPr>
      <dsp:spPr>
        <a:xfrm>
          <a:off x="1025239" y="900635"/>
          <a:ext cx="974824" cy="1200847"/>
        </a:xfrm>
        <a:prstGeom prst="roundRect">
          <a:avLst/>
        </a:prstGeom>
        <a:gradFill rotWithShape="0">
          <a:gsLst>
            <a:gs pos="0">
              <a:srgbClr val="2C6063"/>
            </a:gs>
            <a:gs pos="100000">
              <a:srgbClr val="49A1A5"/>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latin typeface="Calibri" panose="020F0502020204030204" pitchFamily="34" charset="0"/>
              <a:ea typeface="Calibri" panose="020F0502020204030204" pitchFamily="34" charset="0"/>
              <a:cs typeface="Calibri" panose="020F0502020204030204" pitchFamily="34" charset="0"/>
            </a:rPr>
            <a:t>Μελέτη κι Αξιολόγηση Εσωτερικών Δικλείδων</a:t>
          </a:r>
        </a:p>
      </dsp:txBody>
      <dsp:txXfrm>
        <a:off x="1072826" y="948222"/>
        <a:ext cx="879650" cy="1105673"/>
      </dsp:txXfrm>
    </dsp:sp>
    <dsp:sp modelId="{F0E9B210-C9E0-47F2-8F3C-5AA898CE656E}">
      <dsp:nvSpPr>
        <dsp:cNvPr id="0" name=""/>
        <dsp:cNvSpPr/>
      </dsp:nvSpPr>
      <dsp:spPr>
        <a:xfrm>
          <a:off x="2048805" y="900635"/>
          <a:ext cx="974824" cy="1200847"/>
        </a:xfrm>
        <a:prstGeom prst="roundRect">
          <a:avLst/>
        </a:prstGeom>
        <a:gradFill rotWithShape="0">
          <a:gsLst>
            <a:gs pos="0">
              <a:srgbClr val="2C6063"/>
            </a:gs>
            <a:gs pos="100000">
              <a:srgbClr val="49A1A5"/>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latin typeface="Calibri" panose="020F0502020204030204" pitchFamily="34" charset="0"/>
              <a:ea typeface="Calibri" panose="020F0502020204030204" pitchFamily="34" charset="0"/>
              <a:cs typeface="Calibri" panose="020F0502020204030204" pitchFamily="34" charset="0"/>
            </a:rPr>
            <a:t>Σχεδιασμός κι Εκτέλεση Δοκιμασιών του Συστήματος Εσωτερικών Δικλείδων</a:t>
          </a:r>
        </a:p>
      </dsp:txBody>
      <dsp:txXfrm>
        <a:off x="2096392" y="948222"/>
        <a:ext cx="879650" cy="1105673"/>
      </dsp:txXfrm>
    </dsp:sp>
    <dsp:sp modelId="{9E340CDD-2562-47AF-87DB-458A33E72A0F}">
      <dsp:nvSpPr>
        <dsp:cNvPr id="0" name=""/>
        <dsp:cNvSpPr/>
      </dsp:nvSpPr>
      <dsp:spPr>
        <a:xfrm>
          <a:off x="3072370" y="900635"/>
          <a:ext cx="974824" cy="1200847"/>
        </a:xfrm>
        <a:prstGeom prst="roundRect">
          <a:avLst/>
        </a:prstGeom>
        <a:gradFill rotWithShape="0">
          <a:gsLst>
            <a:gs pos="0">
              <a:srgbClr val="2C6063"/>
            </a:gs>
            <a:gs pos="100000">
              <a:srgbClr val="49A1A5"/>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latin typeface="Calibri" panose="020F0502020204030204" pitchFamily="34" charset="0"/>
              <a:ea typeface="Calibri" panose="020F0502020204030204" pitchFamily="34" charset="0"/>
              <a:cs typeface="Calibri" panose="020F0502020204030204" pitchFamily="34" charset="0"/>
            </a:rPr>
            <a:t>Σχεδιασμός κι Εκτέλεση για τον Εντοπισμό Σφαλμάτων σε Συναλλαγές, Υπόλοιπα </a:t>
          </a:r>
          <a:r>
            <a:rPr lang="el-GR" sz="900" kern="1200" dirty="0" err="1">
              <a:latin typeface="Calibri" panose="020F0502020204030204" pitchFamily="34" charset="0"/>
              <a:ea typeface="Calibri" panose="020F0502020204030204" pitchFamily="34" charset="0"/>
              <a:cs typeface="Calibri" panose="020F0502020204030204" pitchFamily="34" charset="0"/>
            </a:rPr>
            <a:t>Λογ</a:t>
          </a:r>
          <a:r>
            <a:rPr lang="el-GR" sz="900" kern="1200" dirty="0">
              <a:latin typeface="Calibri" panose="020F0502020204030204" pitchFamily="34" charset="0"/>
              <a:ea typeface="Calibri" panose="020F0502020204030204" pitchFamily="34" charset="0"/>
              <a:cs typeface="Calibri" panose="020F0502020204030204" pitchFamily="34" charset="0"/>
            </a:rPr>
            <a:t>/</a:t>
          </a:r>
          <a:r>
            <a:rPr lang="el-GR" sz="900" kern="1200" dirty="0" err="1">
              <a:latin typeface="Calibri" panose="020F0502020204030204" pitchFamily="34" charset="0"/>
              <a:ea typeface="Calibri" panose="020F0502020204030204" pitchFamily="34" charset="0"/>
              <a:cs typeface="Calibri" panose="020F0502020204030204" pitchFamily="34" charset="0"/>
            </a:rPr>
            <a:t>σμών</a:t>
          </a:r>
          <a:r>
            <a:rPr lang="el-GR" sz="900" kern="1200" dirty="0">
              <a:latin typeface="Calibri" panose="020F0502020204030204" pitchFamily="34" charset="0"/>
              <a:ea typeface="Calibri" panose="020F0502020204030204" pitchFamily="34" charset="0"/>
              <a:cs typeface="Calibri" panose="020F0502020204030204" pitchFamily="34" charset="0"/>
            </a:rPr>
            <a:t> </a:t>
          </a:r>
        </a:p>
      </dsp:txBody>
      <dsp:txXfrm>
        <a:off x="3119957" y="948222"/>
        <a:ext cx="879650" cy="1105673"/>
      </dsp:txXfrm>
    </dsp:sp>
    <dsp:sp modelId="{98F352D1-8729-4840-8AF8-41A8D394214B}">
      <dsp:nvSpPr>
        <dsp:cNvPr id="0" name=""/>
        <dsp:cNvSpPr/>
      </dsp:nvSpPr>
      <dsp:spPr>
        <a:xfrm>
          <a:off x="4095936" y="900635"/>
          <a:ext cx="974824" cy="1200847"/>
        </a:xfrm>
        <a:prstGeom prst="roundRect">
          <a:avLst/>
        </a:prstGeom>
        <a:gradFill rotWithShape="0">
          <a:gsLst>
            <a:gs pos="0">
              <a:srgbClr val="2C6063"/>
            </a:gs>
            <a:gs pos="100000">
              <a:srgbClr val="49A1A5"/>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latin typeface="Calibri" panose="020F0502020204030204" pitchFamily="34" charset="0"/>
              <a:ea typeface="Calibri" panose="020F0502020204030204" pitchFamily="34" charset="0"/>
              <a:cs typeface="Calibri" panose="020F0502020204030204" pitchFamily="34" charset="0"/>
            </a:rPr>
            <a:t>Ολοκλήρωση Ελεγκτικών Διαδικασιών</a:t>
          </a:r>
        </a:p>
      </dsp:txBody>
      <dsp:txXfrm>
        <a:off x="4143523" y="948222"/>
        <a:ext cx="879650" cy="1105673"/>
      </dsp:txXfrm>
    </dsp:sp>
    <dsp:sp modelId="{C88107FB-BD89-4720-9941-68BD720E05E1}">
      <dsp:nvSpPr>
        <dsp:cNvPr id="0" name=""/>
        <dsp:cNvSpPr/>
      </dsp:nvSpPr>
      <dsp:spPr>
        <a:xfrm>
          <a:off x="5119501" y="900635"/>
          <a:ext cx="974824" cy="1200847"/>
        </a:xfrm>
        <a:prstGeom prst="roundRect">
          <a:avLst/>
        </a:prstGeom>
        <a:gradFill rotWithShape="0">
          <a:gsLst>
            <a:gs pos="0">
              <a:srgbClr val="2C6063">
                <a:lumMod val="95000"/>
              </a:srgbClr>
            </a:gs>
            <a:gs pos="100000">
              <a:srgbClr val="49A1A5"/>
            </a:gs>
          </a:gsLst>
          <a:lin ang="16200000" scaled="0"/>
        </a:gradFill>
        <a:ln w="28575">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latin typeface="Calibri" panose="020F0502020204030204" pitchFamily="34" charset="0"/>
              <a:ea typeface="Calibri" panose="020F0502020204030204" pitchFamily="34" charset="0"/>
              <a:cs typeface="Calibri" panose="020F0502020204030204" pitchFamily="34" charset="0"/>
            </a:rPr>
            <a:t>Τελική Αξιολόγηση Τεκμηρίωσης και Έκδοση της Έκθεσης Ελέγχου (γνώμη ελεγκτή)</a:t>
          </a:r>
        </a:p>
      </dsp:txBody>
      <dsp:txXfrm>
        <a:off x="5167088" y="948222"/>
        <a:ext cx="879650" cy="11056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172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3137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6321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7650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6721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077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3681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475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9" name="Google Shape;5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6090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9" name="Google Shape;5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693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8132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9" name="Google Shape;5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4635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9" name="Google Shape;5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3155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8" name="Google Shape;3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045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9" name="Google Shape;5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454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800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998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93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717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809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 name="Google Shape;13;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4" name="Google Shape;14;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0" name="Google Shape;70;p26"/>
          <p:cNvSpPr txBox="1">
            <a:spLocks noGrp="1"/>
          </p:cNvSpPr>
          <p:nvPr>
            <p:ph type="body" idx="1"/>
          </p:nvPr>
        </p:nvSpPr>
        <p:spPr>
          <a:xfrm rot="5400000">
            <a:off x="1154509" y="-125809"/>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71" name="Google Shape;71;p2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2" name="Google Shape;72;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3" name="Google Shape;73;p2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2366169"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6" name="Google Shape;76;p27"/>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77" name="Google Shape;77;p2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8" name="Google Shape;78;p2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9" name="Google Shape;79;p2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2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6" name="Google Shape;86;p2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7" name="Google Shape;8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3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0" name="Google Shape;9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3" name="Google Shape;93;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4" name="Google Shape;94;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3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8" name="Google Shape;98;p3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9" name="Google Shape;99;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
        <p:cNvGrpSpPr/>
        <p:nvPr/>
      </p:nvGrpSpPr>
      <p:grpSpPr>
        <a:xfrm>
          <a:off x="0" y="0"/>
          <a:ext cx="0" cy="0"/>
          <a:chOff x="0" y="0"/>
          <a:chExt cx="0" cy="0"/>
        </a:xfrm>
      </p:grpSpPr>
      <p:sp>
        <p:nvSpPr>
          <p:cNvPr id="104" name="Google Shape;104;p3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5" name="Google Shape;105;p3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6" name="Google Shape;10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Google Shape;108;p3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9" name="Google Shape;10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
        <p:cNvGrpSpPr/>
        <p:nvPr/>
      </p:nvGrpSpPr>
      <p:grpSpPr>
        <a:xfrm>
          <a:off x="0" y="0"/>
          <a:ext cx="0" cy="0"/>
          <a:chOff x="0" y="0"/>
          <a:chExt cx="0" cy="0"/>
        </a:xfrm>
      </p:grpSpPr>
      <p:sp>
        <p:nvSpPr>
          <p:cNvPr id="111" name="Google Shape;111;p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3" name="Google Shape;113;p3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4" name="Google Shape;114;p3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5" name="Google Shape;115;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7" name="Google Shape;17;p18"/>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18" name="Google Shape;18;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9" name="Google Shape;19;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0" name="Google Shape;20;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
        <p:cNvGrpSpPr/>
        <p:nvPr/>
      </p:nvGrpSpPr>
      <p:grpSpPr>
        <a:xfrm>
          <a:off x="0" y="0"/>
          <a:ext cx="0" cy="0"/>
          <a:chOff x="0" y="0"/>
          <a:chExt cx="0" cy="0"/>
        </a:xfrm>
      </p:grpSpPr>
      <p:sp>
        <p:nvSpPr>
          <p:cNvPr id="117" name="Google Shape;117;p3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18" name="Google Shape;11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
        <p:cNvGrpSpPr/>
        <p:nvPr/>
      </p:nvGrpSpPr>
      <p:grpSpPr>
        <a:xfrm>
          <a:off x="0" y="0"/>
          <a:ext cx="0" cy="0"/>
          <a:chOff x="0" y="0"/>
          <a:chExt cx="0" cy="0"/>
        </a:xfrm>
      </p:grpSpPr>
      <p:sp>
        <p:nvSpPr>
          <p:cNvPr id="120" name="Google Shape;120;p3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1" name="Google Shape;121;p3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22" name="Google Shape;122;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3" name="Google Shape;23;p19"/>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24" name="Google Shape;24;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5" name="Google Shape;25;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6" name="Google Shape;26;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29" name="Google Shape;29;p20"/>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30" name="Google Shape;30;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1" name="Google Shape;31;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2" name="Google Shape;32;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5" name="Google Shape;35;p21"/>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36" name="Google Shape;36;p21"/>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37" name="Google Shape;37;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8" name="Google Shape;38;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39" name="Google Shape;39;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42" name="Google Shape;42;p22"/>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43" name="Google Shape;43;p22"/>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44" name="Google Shape;44;p22"/>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45" name="Google Shape;45;p22"/>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46" name="Google Shape;46;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47" name="Google Shape;47;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48" name="Google Shape;48;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1" name="Google Shape;51;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2" name="Google Shape;52;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3" name="Google Shape;53;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6" name="Google Shape;56;p24"/>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57" name="Google Shape;57;p24"/>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58" name="Google Shape;58;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0" name="Google Shape;60;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3" name="Google Shape;63;p25"/>
          <p:cNvSpPr>
            <a:spLocks noGrp="1"/>
          </p:cNvSpPr>
          <p:nvPr>
            <p:ph type="pic" idx="2"/>
          </p:nvPr>
        </p:nvSpPr>
        <p:spPr>
          <a:xfrm>
            <a:off x="896144" y="306388"/>
            <a:ext cx="2743200" cy="2057400"/>
          </a:xfrm>
          <a:prstGeom prst="rect">
            <a:avLst/>
          </a:prstGeom>
          <a:noFill/>
          <a:ln>
            <a:noFill/>
          </a:ln>
        </p:spPr>
      </p:sp>
      <p:sp>
        <p:nvSpPr>
          <p:cNvPr id="64" name="Google Shape;64;p25"/>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65" name="Google Shape;65;p2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6" name="Google Shape;66;p2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7" name="Google Shape;67;p2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0"/>
        <p:cNvGrpSpPr/>
        <p:nvPr/>
      </p:nvGrpSpPr>
      <p:grpSpPr>
        <a:xfrm>
          <a:off x="0" y="0"/>
          <a:ext cx="0" cy="0"/>
          <a:chOff x="0" y="0"/>
          <a:chExt cx="0" cy="0"/>
        </a:xfrm>
      </p:grpSpPr>
      <p:sp>
        <p:nvSpPr>
          <p:cNvPr id="81" name="Google Shape;81;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2" name="Google Shape;82;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3" name="Google Shape;8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5.jp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
          <p:cNvPicPr preferRelativeResize="0"/>
          <p:nvPr/>
        </p:nvPicPr>
        <p:blipFill rotWithShape="1">
          <a:blip r:embed="rId3">
            <a:alphaModFix amt="57000"/>
          </a:blip>
          <a:srcRect t="14114" b="14112"/>
          <a:stretch/>
        </p:blipFill>
        <p:spPr>
          <a:xfrm>
            <a:off x="0" y="0"/>
            <a:ext cx="9144002" cy="5143503"/>
          </a:xfrm>
          <a:prstGeom prst="rect">
            <a:avLst/>
          </a:prstGeom>
          <a:noFill/>
          <a:ln>
            <a:noFill/>
          </a:ln>
        </p:spPr>
      </p:pic>
      <p:sp>
        <p:nvSpPr>
          <p:cNvPr id="130" name="Google Shape;130;p1"/>
          <p:cNvSpPr txBox="1"/>
          <p:nvPr/>
        </p:nvSpPr>
        <p:spPr>
          <a:xfrm>
            <a:off x="840916" y="3887880"/>
            <a:ext cx="2309830" cy="329297"/>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31" name="Google Shape;131;p1"/>
          <p:cNvSpPr txBox="1"/>
          <p:nvPr/>
        </p:nvSpPr>
        <p:spPr>
          <a:xfrm>
            <a:off x="299616" y="1997387"/>
            <a:ext cx="3377761"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l-GR" sz="2400" b="0" i="0" u="none" strike="noStrike" cap="none" dirty="0">
                <a:solidFill>
                  <a:srgbClr val="2C6063"/>
                </a:solidFill>
                <a:latin typeface="Calibri"/>
                <a:ea typeface="Calibri"/>
                <a:cs typeface="Calibri"/>
                <a:sym typeface="Calibri"/>
              </a:rPr>
              <a:t>Εσωτερικός Έλεγχος Τουριστικών Επιχειρήσεων</a:t>
            </a:r>
            <a:endParaRPr dirty="0"/>
          </a:p>
        </p:txBody>
      </p:sp>
      <p:sp>
        <p:nvSpPr>
          <p:cNvPr id="132" name="Google Shape;132;p1"/>
          <p:cNvSpPr txBox="1"/>
          <p:nvPr/>
        </p:nvSpPr>
        <p:spPr>
          <a:xfrm>
            <a:off x="986882" y="3944628"/>
            <a:ext cx="2017500" cy="193899"/>
          </a:xfrm>
          <a:prstGeom prst="rect">
            <a:avLst/>
          </a:prstGeom>
          <a:noFill/>
          <a:ln>
            <a:noFill/>
          </a:ln>
        </p:spPr>
        <p:txBody>
          <a:bodyPr spcFirstLastPara="1" wrap="square" lIns="0" tIns="0" rIns="0" bIns="0" anchor="t" anchorCtr="0">
            <a:spAutoFit/>
          </a:bodyPr>
          <a:lstStyle/>
          <a:p>
            <a:pPr marL="0" marR="0" lvl="0" indent="0" algn="ctr" rtl="0">
              <a:lnSpc>
                <a:spcPct val="140033"/>
              </a:lnSpc>
              <a:spcBef>
                <a:spcPts val="0"/>
              </a:spcBef>
              <a:spcAft>
                <a:spcPts val="0"/>
              </a:spcAft>
              <a:buClr>
                <a:srgbClr val="000000"/>
              </a:buClr>
              <a:buSzPts val="900"/>
              <a:buFont typeface="Arial"/>
              <a:buNone/>
            </a:pPr>
            <a:r>
              <a:rPr lang="el-GR" sz="900" b="1" i="0" u="none" strike="noStrike" cap="none">
                <a:solidFill>
                  <a:schemeClr val="lt1"/>
                </a:solidFill>
                <a:latin typeface="Calibri"/>
                <a:ea typeface="Calibri"/>
                <a:cs typeface="Calibri"/>
                <a:sym typeface="Calibri"/>
              </a:rPr>
              <a:t>Δρ. Σπυρίδων Λαμπρόπουλος</a:t>
            </a:r>
            <a:endParaRPr sz="700" b="1" i="0" u="none" strike="noStrike" cap="none">
              <a:solidFill>
                <a:schemeClr val="lt1"/>
              </a:solidFill>
              <a:latin typeface="Calibri"/>
              <a:ea typeface="Calibri"/>
              <a:cs typeface="Calibri"/>
              <a:sym typeface="Calibri"/>
            </a:endParaRPr>
          </a:p>
        </p:txBody>
      </p:sp>
      <p:pic>
        <p:nvPicPr>
          <p:cNvPr id="133" name="Google Shape;133;p1"/>
          <p:cNvPicPr preferRelativeResize="0"/>
          <p:nvPr/>
        </p:nvPicPr>
        <p:blipFill rotWithShape="1">
          <a:blip r:embed="rId4">
            <a:alphaModFix/>
          </a:blip>
          <a:srcRect/>
          <a:stretch/>
        </p:blipFill>
        <p:spPr>
          <a:xfrm>
            <a:off x="231816" y="225825"/>
            <a:ext cx="1965275" cy="711887"/>
          </a:xfrm>
          <a:prstGeom prst="rect">
            <a:avLst/>
          </a:prstGeom>
          <a:noFill/>
          <a:ln>
            <a:noFill/>
          </a:ln>
        </p:spPr>
      </p:pic>
      <p:sp>
        <p:nvSpPr>
          <p:cNvPr id="134" name="Google Shape;134;p1"/>
          <p:cNvSpPr txBox="1"/>
          <p:nvPr/>
        </p:nvSpPr>
        <p:spPr>
          <a:xfrm>
            <a:off x="0" y="2961554"/>
            <a:ext cx="3991662" cy="800219"/>
          </a:xfrm>
          <a:prstGeom prst="rect">
            <a:avLst/>
          </a:prstGeom>
          <a:noFill/>
          <a:ln>
            <a:noFill/>
          </a:ln>
        </p:spPr>
        <p:txBody>
          <a:bodyPr spcFirstLastPara="1" wrap="square" lIns="0" tIns="0" rIns="0" bIns="0" anchor="t" anchorCtr="0">
            <a:spAutoFit/>
          </a:bodyPr>
          <a:lstStyle/>
          <a:p>
            <a:pPr lvl="0" algn="ctr">
              <a:buSzPts val="1300"/>
            </a:pPr>
            <a:r>
              <a:rPr lang="el-GR" sz="1200" b="1" dirty="0">
                <a:solidFill>
                  <a:srgbClr val="799A94"/>
                </a:solidFill>
                <a:latin typeface="Calibri"/>
                <a:ea typeface="Calibri"/>
                <a:cs typeface="Calibri"/>
                <a:sym typeface="Calibri"/>
              </a:rPr>
              <a:t>Επισκόπηση και </a:t>
            </a:r>
            <a:r>
              <a:rPr lang="el-GR" sz="1200" b="1" dirty="0" err="1">
                <a:solidFill>
                  <a:srgbClr val="799A94"/>
                </a:solidFill>
                <a:latin typeface="Calibri"/>
                <a:ea typeface="Calibri"/>
                <a:cs typeface="Calibri"/>
                <a:sym typeface="Calibri"/>
              </a:rPr>
              <a:t>Λογιστικοποίηση</a:t>
            </a:r>
            <a:r>
              <a:rPr lang="el-GR" sz="1200" b="1" dirty="0">
                <a:solidFill>
                  <a:srgbClr val="799A94"/>
                </a:solidFill>
                <a:latin typeface="Calibri"/>
                <a:ea typeface="Calibri"/>
                <a:cs typeface="Calibri"/>
                <a:sym typeface="Calibri"/>
              </a:rPr>
              <a:t> </a:t>
            </a:r>
          </a:p>
          <a:p>
            <a:pPr lvl="0" algn="ctr">
              <a:buSzPts val="1300"/>
            </a:pPr>
            <a:endParaRPr lang="el-GR" sz="400" b="1" dirty="0">
              <a:solidFill>
                <a:srgbClr val="799A94"/>
              </a:solidFill>
              <a:latin typeface="Calibri"/>
              <a:ea typeface="Calibri"/>
              <a:cs typeface="Calibri"/>
              <a:sym typeface="Calibri"/>
            </a:endParaRPr>
          </a:p>
          <a:p>
            <a:pPr lvl="0" algn="ctr">
              <a:buSzPts val="1300"/>
            </a:pPr>
            <a:r>
              <a:rPr lang="el-GR" sz="1200" dirty="0">
                <a:solidFill>
                  <a:srgbClr val="799A94"/>
                </a:solidFill>
                <a:latin typeface="Calibri"/>
                <a:ea typeface="Calibri"/>
                <a:cs typeface="Calibri"/>
                <a:sym typeface="Calibri"/>
              </a:rPr>
              <a:t>Μεταγενέστερα Γεγονότα </a:t>
            </a:r>
          </a:p>
          <a:p>
            <a:pPr lvl="0" algn="ctr">
              <a:buSzPts val="1300"/>
            </a:pPr>
            <a:r>
              <a:rPr lang="el-GR" sz="1200" dirty="0">
                <a:solidFill>
                  <a:srgbClr val="799A94"/>
                </a:solidFill>
                <a:latin typeface="Calibri"/>
                <a:ea typeface="Calibri"/>
                <a:cs typeface="Calibri"/>
                <a:sym typeface="Calibri"/>
              </a:rPr>
              <a:t>Ολοκλήρωση Ελέγχου και Επισκόπηση</a:t>
            </a:r>
          </a:p>
          <a:p>
            <a:pPr lvl="0" algn="ctr">
              <a:buSzPts val="1300"/>
            </a:pPr>
            <a:r>
              <a:rPr lang="el-GR" sz="1200" dirty="0">
                <a:solidFill>
                  <a:srgbClr val="799A94"/>
                </a:solidFill>
                <a:latin typeface="Calibri"/>
                <a:ea typeface="Calibri"/>
                <a:cs typeface="Calibri"/>
                <a:sym typeface="Calibri"/>
              </a:rPr>
              <a:t>Η Αναφορά του Ελεγκτή</a:t>
            </a:r>
            <a:endParaRPr sz="1200" b="0" i="0" u="none" strike="noStrike" cap="none" dirty="0">
              <a:solidFill>
                <a:srgbClr val="799A94"/>
              </a:solidFill>
              <a:latin typeface="Calibri"/>
              <a:ea typeface="Calibri"/>
              <a:cs typeface="Calibri"/>
              <a:sym typeface="Calibri"/>
            </a:endParaRPr>
          </a:p>
        </p:txBody>
      </p:sp>
      <p:pic>
        <p:nvPicPr>
          <p:cNvPr id="135" name="Google Shape;135;p1"/>
          <p:cNvPicPr preferRelativeResize="0"/>
          <p:nvPr/>
        </p:nvPicPr>
        <p:blipFill rotWithShape="1">
          <a:blip r:embed="rId5">
            <a:alphaModFix/>
          </a:blip>
          <a:srcRect/>
          <a:stretch/>
        </p:blipFill>
        <p:spPr>
          <a:xfrm>
            <a:off x="3976993" y="1034233"/>
            <a:ext cx="6227126" cy="3206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062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200" b="0" i="0" u="none" strike="noStrike" cap="none" dirty="0">
                <a:solidFill>
                  <a:srgbClr val="171616"/>
                </a:solidFill>
                <a:latin typeface="Calibri"/>
                <a:ea typeface="Calibri"/>
                <a:cs typeface="Calibri"/>
                <a:sym typeface="Calibri"/>
              </a:rPr>
              <a:t>Πραγματικό Παράδειγμα</a:t>
            </a:r>
            <a:endParaRPr sz="2200" b="0" i="0" u="none" strike="noStrike" cap="none" dirty="0">
              <a:solidFill>
                <a:srgbClr val="000000"/>
              </a:solidFill>
              <a:latin typeface="Calibri"/>
              <a:ea typeface="Calibri"/>
              <a:cs typeface="Calibri"/>
              <a:sym typeface="Calibri"/>
            </a:endParaRPr>
          </a:p>
        </p:txBody>
      </p:sp>
      <p:sp>
        <p:nvSpPr>
          <p:cNvPr id="4" name="TextBox 3">
            <a:extLst>
              <a:ext uri="{FF2B5EF4-FFF2-40B4-BE49-F238E27FC236}">
                <a16:creationId xmlns:a16="http://schemas.microsoft.com/office/drawing/2014/main" id="{59B7FA8E-7EA2-1F88-2743-3F492DF74178}"/>
              </a:ext>
            </a:extLst>
          </p:cNvPr>
          <p:cNvSpPr txBox="1"/>
          <p:nvPr/>
        </p:nvSpPr>
        <p:spPr>
          <a:xfrm>
            <a:off x="990973" y="1768913"/>
            <a:ext cx="6803083" cy="1107996"/>
          </a:xfrm>
          <a:prstGeom prst="rect">
            <a:avLst/>
          </a:prstGeom>
          <a:noFill/>
        </p:spPr>
        <p:txBody>
          <a:bodyPr wrap="square">
            <a:spAutoFit/>
          </a:bodyPr>
          <a:lstStyle/>
          <a:p>
            <a:pPr>
              <a:buNone/>
            </a:pPr>
            <a:r>
              <a:rPr lang="el-GR" sz="1000" b="1" dirty="0">
                <a:latin typeface="Calibri" panose="020F0502020204030204" pitchFamily="34" charset="0"/>
                <a:ea typeface="Calibri" panose="020F0502020204030204" pitchFamily="34" charset="0"/>
                <a:cs typeface="Calibri" panose="020F0502020204030204" pitchFamily="34" charset="0"/>
              </a:rPr>
              <a:t>Όμιλος LAMPSA (Μεγάλος ελληνικός τουριστικός όμιλος - ξενοδοχεία Μεγάλη </a:t>
            </a:r>
            <a:r>
              <a:rPr lang="el-GR" sz="1000" b="1" dirty="0" err="1">
                <a:latin typeface="Calibri" panose="020F0502020204030204" pitchFamily="34" charset="0"/>
                <a:ea typeface="Calibri" panose="020F0502020204030204" pitchFamily="34" charset="0"/>
                <a:cs typeface="Calibri" panose="020F0502020204030204" pitchFamily="34" charset="0"/>
              </a:rPr>
              <a:t>Βρεταννία</a:t>
            </a:r>
            <a:r>
              <a:rPr lang="el-GR" sz="1000" b="1" dirty="0">
                <a:latin typeface="Calibri" panose="020F0502020204030204" pitchFamily="34" charset="0"/>
                <a:ea typeface="Calibri" panose="020F0502020204030204" pitchFamily="34" charset="0"/>
                <a:cs typeface="Calibri" panose="020F0502020204030204" pitchFamily="34" charset="0"/>
              </a:rPr>
              <a:t>, </a:t>
            </a:r>
            <a:r>
              <a:rPr lang="el-GR" sz="1000" b="1" dirty="0" err="1">
                <a:latin typeface="Calibri" panose="020F0502020204030204" pitchFamily="34" charset="0"/>
                <a:ea typeface="Calibri" panose="020F0502020204030204" pitchFamily="34" charset="0"/>
                <a:cs typeface="Calibri" panose="020F0502020204030204" pitchFamily="34" charset="0"/>
              </a:rPr>
              <a:t>King</a:t>
            </a:r>
            <a:r>
              <a:rPr lang="el-GR" sz="1000" b="1" dirty="0">
                <a:latin typeface="Calibri" panose="020F0502020204030204" pitchFamily="34" charset="0"/>
                <a:ea typeface="Calibri" panose="020F0502020204030204" pitchFamily="34" charset="0"/>
                <a:cs typeface="Calibri" panose="020F0502020204030204" pitchFamily="34" charset="0"/>
              </a:rPr>
              <a:t> </a:t>
            </a:r>
            <a:r>
              <a:rPr lang="el-GR" sz="1000" b="1" dirty="0" err="1">
                <a:latin typeface="Calibri" panose="020F0502020204030204" pitchFamily="34" charset="0"/>
                <a:ea typeface="Calibri" panose="020F0502020204030204" pitchFamily="34" charset="0"/>
                <a:cs typeface="Calibri" panose="020F0502020204030204" pitchFamily="34" charset="0"/>
              </a:rPr>
              <a:t>George</a:t>
            </a:r>
            <a:r>
              <a:rPr lang="el-GR" sz="1000" b="1" dirty="0">
                <a:latin typeface="Calibri" panose="020F0502020204030204" pitchFamily="34" charset="0"/>
                <a:ea typeface="Calibri" panose="020F0502020204030204" pitchFamily="34" charset="0"/>
                <a:cs typeface="Calibri" panose="020F0502020204030204" pitchFamily="34" charset="0"/>
              </a:rPr>
              <a:t> κ.λπ.)</a:t>
            </a:r>
          </a:p>
          <a:p>
            <a:pPr>
              <a:buNone/>
            </a:pP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Ο όμιλος </a:t>
            </a:r>
            <a:r>
              <a:rPr lang="el-GR" sz="800" b="1" dirty="0">
                <a:latin typeface="Calibri" panose="020F0502020204030204" pitchFamily="34" charset="0"/>
                <a:ea typeface="Calibri" panose="020F0502020204030204" pitchFamily="34" charset="0"/>
                <a:cs typeface="Calibri" panose="020F0502020204030204" pitchFamily="34" charset="0"/>
              </a:rPr>
              <a:t>ΕΤΑΙΡΕΙΑ ΕΛΛΗΝΙΚΩΝ ΞΕΝΟΔΟΧΕΙΩΝ ΛΑΜΨΑ Α.Ε.</a:t>
            </a:r>
            <a:r>
              <a:rPr lang="el-GR" sz="800" dirty="0">
                <a:latin typeface="Calibri" panose="020F0502020204030204" pitchFamily="34" charset="0"/>
                <a:ea typeface="Calibri" panose="020F0502020204030204" pitchFamily="34" charset="0"/>
                <a:cs typeface="Calibri" panose="020F0502020204030204" pitchFamily="34" charset="0"/>
              </a:rPr>
              <a:t> δημοσιεύει πλήρη ετήσια οικονομική έκθεση με:</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Έκθεση Ανεξάρτητου Ορκωτού Ελεγκτή Λογιστή</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Ετήσια Έκθεση Δ.Σ.</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Ενοποιημένες και εταιρικές οικονομικές καταστάσεις</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Σημείωση «Γεγονότα μετά την ημερομηνία του Ισολογισμού»</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Η τελευταία διαθέσιμη ελληνική </a:t>
            </a:r>
            <a:r>
              <a:rPr lang="el-GR" sz="800" b="1" dirty="0">
                <a:latin typeface="Calibri" panose="020F0502020204030204" pitchFamily="34" charset="0"/>
                <a:ea typeface="Calibri" panose="020F0502020204030204" pitchFamily="34" charset="0"/>
                <a:cs typeface="Calibri" panose="020F0502020204030204" pitchFamily="34" charset="0"/>
              </a:rPr>
              <a:t>Ετήσια Οικονομική Έκθεση για τη χρήση 1.1.2023–31.12.2023</a:t>
            </a:r>
            <a:endParaRPr lang="el-GR" sz="8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Object 4">
            <a:extLst>
              <a:ext uri="{FF2B5EF4-FFF2-40B4-BE49-F238E27FC236}">
                <a16:creationId xmlns:a16="http://schemas.microsoft.com/office/drawing/2014/main" id="{AAB937DA-1FE5-C2EB-6C44-69C6A989FB92}"/>
              </a:ext>
            </a:extLst>
          </p:cNvPr>
          <p:cNvGraphicFramePr>
            <a:graphicFrameLocks noChangeAspect="1"/>
          </p:cNvGraphicFramePr>
          <p:nvPr>
            <p:extLst>
              <p:ext uri="{D42A27DB-BD31-4B8C-83A1-F6EECF244321}">
                <p14:modId xmlns:p14="http://schemas.microsoft.com/office/powerpoint/2010/main" val="2094251157"/>
              </p:ext>
            </p:extLst>
          </p:nvPr>
        </p:nvGraphicFramePr>
        <p:xfrm>
          <a:off x="3607972" y="3250698"/>
          <a:ext cx="1836737" cy="517525"/>
        </p:xfrm>
        <a:graphic>
          <a:graphicData uri="http://schemas.openxmlformats.org/presentationml/2006/ole">
            <mc:AlternateContent xmlns:mc="http://schemas.openxmlformats.org/markup-compatibility/2006">
              <mc:Choice xmlns:v="urn:schemas-microsoft-com:vml" Requires="v">
                <p:oleObj name="Packager Shell Object" showAsIcon="1" r:id="rId6" imgW="1836221" imgH="518018" progId="Package">
                  <p:embed/>
                </p:oleObj>
              </mc:Choice>
              <mc:Fallback>
                <p:oleObj name="Packager Shell Object" showAsIcon="1" r:id="rId6" imgW="1836221" imgH="518018" progId="Package">
                  <p:embed/>
                  <p:pic>
                    <p:nvPicPr>
                      <p:cNvPr id="0" name=""/>
                      <p:cNvPicPr/>
                      <p:nvPr/>
                    </p:nvPicPr>
                    <p:blipFill>
                      <a:blip r:embed="rId7"/>
                      <a:stretch>
                        <a:fillRect/>
                      </a:stretch>
                    </p:blipFill>
                    <p:spPr>
                      <a:xfrm>
                        <a:off x="3607972" y="3250698"/>
                        <a:ext cx="1836737" cy="517525"/>
                      </a:xfrm>
                      <a:prstGeom prst="rect">
                        <a:avLst/>
                      </a:prstGeom>
                    </p:spPr>
                  </p:pic>
                </p:oleObj>
              </mc:Fallback>
            </mc:AlternateContent>
          </a:graphicData>
        </a:graphic>
      </p:graphicFrame>
    </p:spTree>
    <p:extLst>
      <p:ext uri="{BB962C8B-B14F-4D97-AF65-F5344CB8AC3E}">
        <p14:creationId xmlns:p14="http://schemas.microsoft.com/office/powerpoint/2010/main" val="251567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062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200" b="0" i="0" u="none" strike="noStrike" cap="none" dirty="0">
                <a:solidFill>
                  <a:srgbClr val="171616"/>
                </a:solidFill>
                <a:latin typeface="Calibri"/>
                <a:ea typeface="Calibri"/>
                <a:cs typeface="Calibri"/>
                <a:sym typeface="Calibri"/>
              </a:rPr>
              <a:t>ΕΤΑΙΡΕΙΑ ΕΛΛΗΝΙΚΩΝ ΞΕΝΟΔΟΧΕΙΩΝ ΛΑΜΨΑ Α.Ε. </a:t>
            </a:r>
            <a:endParaRPr sz="2200" b="0" i="0" u="none" strike="noStrike" cap="none" dirty="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A0AE883A-AEC0-0DF8-CC86-C54A7B178B76}"/>
              </a:ext>
            </a:extLst>
          </p:cNvPr>
          <p:cNvSpPr txBox="1"/>
          <p:nvPr/>
        </p:nvSpPr>
        <p:spPr>
          <a:xfrm>
            <a:off x="907741" y="1601632"/>
            <a:ext cx="6758641" cy="2677656"/>
          </a:xfrm>
          <a:prstGeom prst="rect">
            <a:avLst/>
          </a:prstGeom>
          <a:noFill/>
        </p:spPr>
        <p:txBody>
          <a:bodyPr wrap="square">
            <a:spAutoFit/>
          </a:bodyPr>
          <a:lstStyle/>
          <a:p>
            <a:pPr>
              <a:buNone/>
            </a:pPr>
            <a:r>
              <a:rPr lang="el-GR" sz="700" b="1" dirty="0">
                <a:latin typeface="Calibri" panose="020F0502020204030204" pitchFamily="34" charset="0"/>
                <a:ea typeface="Calibri" panose="020F0502020204030204" pitchFamily="34" charset="0"/>
                <a:cs typeface="Calibri" panose="020F0502020204030204" pitchFamily="34" charset="0"/>
              </a:rPr>
              <a:t>Φύλλο Εργασίας</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Θέμα:</a:t>
            </a:r>
            <a:r>
              <a:rPr lang="el-GR" sz="700" dirty="0">
                <a:latin typeface="Calibri" panose="020F0502020204030204" pitchFamily="34" charset="0"/>
                <a:ea typeface="Calibri" panose="020F0502020204030204" pitchFamily="34" charset="0"/>
                <a:cs typeface="Calibri" panose="020F0502020204030204" pitchFamily="34" charset="0"/>
              </a:rPr>
              <a:t> Μεταγενέστερα γεγονότα – Ολοκλήρωση ελέγχου – Έκθεση ελεγκτή</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b="1" dirty="0">
                <a:latin typeface="Calibri" panose="020F0502020204030204" pitchFamily="34" charset="0"/>
                <a:ea typeface="Calibri" panose="020F0502020204030204" pitchFamily="34" charset="0"/>
                <a:cs typeface="Calibri" panose="020F0502020204030204" pitchFamily="34" charset="0"/>
              </a:rPr>
              <a:t>Παράδειγμα:</a:t>
            </a:r>
            <a:r>
              <a:rPr lang="el-GR" sz="700" dirty="0">
                <a:latin typeface="Calibri" panose="020F0502020204030204" pitchFamily="34" charset="0"/>
                <a:ea typeface="Calibri" panose="020F0502020204030204" pitchFamily="34" charset="0"/>
                <a:cs typeface="Calibri" panose="020F0502020204030204" pitchFamily="34" charset="0"/>
              </a:rPr>
              <a:t> Ετήσια Οικονομική Έκθεση μεγάλου τουριστικού ομίλου (π.χ. LAMPSA A.E.)</a:t>
            </a: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Οδηγίες προς φοιτητές</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Χρησιμοποιήστε την επίσημη Ετήσια Οικονομική Έκθεση (</a:t>
            </a:r>
            <a:r>
              <a:rPr lang="el-GR" sz="700" dirty="0" err="1">
                <a:latin typeface="Calibri" panose="020F0502020204030204" pitchFamily="34" charset="0"/>
                <a:ea typeface="Calibri" panose="020F0502020204030204" pitchFamily="34" charset="0"/>
                <a:cs typeface="Calibri" panose="020F0502020204030204" pitchFamily="34" charset="0"/>
              </a:rPr>
              <a:t>pdf</a:t>
            </a:r>
            <a:r>
              <a:rPr lang="el-GR" sz="700" dirty="0">
                <a:latin typeface="Calibri" panose="020F0502020204030204" pitchFamily="34" charset="0"/>
                <a:ea typeface="Calibri" panose="020F0502020204030204" pitchFamily="34" charset="0"/>
                <a:cs typeface="Calibri" panose="020F0502020204030204" pitchFamily="34" charset="0"/>
              </a:rPr>
              <a:t>) του ομίλου:</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Ενότητα: «Έκθεση Ανεξάρτητου Ορκωτού Ελεγκτή Λογιστή»</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Ενότητα σημειώσεων: «Γεγονότα μετά την ημερομηνία του Ισολογισμού»</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Απαντήστε σύντομα, με δικά σας λόγια.</a:t>
            </a:r>
          </a:p>
          <a:p>
            <a:pPr>
              <a:buNone/>
            </a:pPr>
            <a:endParaRPr lang="el-GR" sz="700" dirty="0">
              <a:latin typeface="Calibri" panose="020F0502020204030204" pitchFamily="34" charset="0"/>
              <a:ea typeface="Calibri" panose="020F0502020204030204" pitchFamily="34" charset="0"/>
              <a:cs typeface="Calibri" panose="020F0502020204030204" pitchFamily="34" charset="0"/>
            </a:endParaRP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Ερώτηση 1 – Δομή της έκθεσης ελεγκτή</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α) Εντοπίστε στην έκθεση ελεγκτή:</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Τον </a:t>
            </a:r>
            <a:r>
              <a:rPr lang="el-GR" sz="700" b="1" dirty="0">
                <a:latin typeface="Calibri" panose="020F0502020204030204" pitchFamily="34" charset="0"/>
                <a:ea typeface="Calibri" panose="020F0502020204030204" pitchFamily="34" charset="0"/>
                <a:cs typeface="Calibri" panose="020F0502020204030204" pitchFamily="34" charset="0"/>
              </a:rPr>
              <a:t>τίτλο</a:t>
            </a:r>
            <a:r>
              <a:rPr lang="el-GR" sz="700" dirty="0">
                <a:latin typeface="Calibri" panose="020F0502020204030204" pitchFamily="34" charset="0"/>
                <a:ea typeface="Calibri" panose="020F0502020204030204" pitchFamily="34" charset="0"/>
                <a:cs typeface="Calibri" panose="020F0502020204030204" pitchFamily="34" charset="0"/>
              </a:rPr>
              <a:t> της έκθεσης</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Τους </a:t>
            </a:r>
            <a:r>
              <a:rPr lang="el-GR" sz="700" b="1" dirty="0">
                <a:latin typeface="Calibri" panose="020F0502020204030204" pitchFamily="34" charset="0"/>
                <a:ea typeface="Calibri" panose="020F0502020204030204" pitchFamily="34" charset="0"/>
                <a:cs typeface="Calibri" panose="020F0502020204030204" pitchFamily="34" charset="0"/>
              </a:rPr>
              <a:t>αποδέκτες</a:t>
            </a:r>
            <a:endParaRPr lang="el-GR" sz="7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Την ενότητα με τίτλο </a:t>
            </a:r>
            <a:r>
              <a:rPr lang="el-GR" sz="700" b="1" dirty="0">
                <a:latin typeface="Calibri" panose="020F0502020204030204" pitchFamily="34" charset="0"/>
                <a:ea typeface="Calibri" panose="020F0502020204030204" pitchFamily="34" charset="0"/>
                <a:cs typeface="Calibri" panose="020F0502020204030204" pitchFamily="34" charset="0"/>
              </a:rPr>
              <a:t>«Γνώμη»</a:t>
            </a:r>
            <a:endParaRPr lang="el-GR" sz="700" dirty="0">
              <a:latin typeface="Calibri" panose="020F0502020204030204" pitchFamily="34" charset="0"/>
              <a:ea typeface="Calibri" panose="020F0502020204030204" pitchFamily="34" charset="0"/>
              <a:cs typeface="Calibri" panose="020F0502020204030204" pitchFamily="34" charset="0"/>
            </a:endParaRPr>
          </a:p>
          <a:p>
            <a:pPr>
              <a:buNone/>
            </a:pPr>
            <a:r>
              <a:rPr lang="el-GR" sz="700" dirty="0">
                <a:latin typeface="Calibri" panose="020F0502020204030204" pitchFamily="34" charset="0"/>
                <a:ea typeface="Calibri" panose="020F0502020204030204" pitchFamily="34" charset="0"/>
                <a:cs typeface="Calibri" panose="020F0502020204030204" pitchFamily="34" charset="0"/>
              </a:rPr>
              <a:t>Γράψτε παρακάτω πώς ακριβώς εμφανίζονται αυτοί οι τρεις τίτλοι στο κείμενο.</a:t>
            </a:r>
          </a:p>
          <a:p>
            <a:pPr>
              <a:buNone/>
            </a:pPr>
            <a:endParaRPr lang="el-GR" sz="700" dirty="0">
              <a:latin typeface="Calibri" panose="020F0502020204030204" pitchFamily="34" charset="0"/>
              <a:ea typeface="Calibri" panose="020F0502020204030204" pitchFamily="34" charset="0"/>
              <a:cs typeface="Calibri" panose="020F0502020204030204" pitchFamily="34" charset="0"/>
            </a:endParaRP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Ερώτηση 2 – Περιεχόμενο της «Γνώμης»</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Διαβάστε προσεκτικά την παράγραφο «Γνώμη».</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α) Η γνώμη του ελεγκτή είναι:</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 Ανεπιφύλακτη</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 Με επιφύλαξη</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 Αρνητική</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 Αδυναμία έκφρασης γνώμης</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β) Με δικά σας λόγια, σε 2–3 προτάσεις, εξηγήστε τι λέει ο ελεγκτής στην «Γνώμη» του (ποια είναι η ουσία του μηνύματος προς τους μετόχους).</a:t>
            </a:r>
          </a:p>
        </p:txBody>
      </p:sp>
    </p:spTree>
    <p:extLst>
      <p:ext uri="{BB962C8B-B14F-4D97-AF65-F5344CB8AC3E}">
        <p14:creationId xmlns:p14="http://schemas.microsoft.com/office/powerpoint/2010/main" val="239234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062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200" b="0" i="0" u="none" strike="noStrike" cap="none" dirty="0">
                <a:solidFill>
                  <a:srgbClr val="171616"/>
                </a:solidFill>
                <a:latin typeface="Calibri"/>
                <a:ea typeface="Calibri"/>
                <a:cs typeface="Calibri"/>
                <a:sym typeface="Calibri"/>
              </a:rPr>
              <a:t>ΕΤΑΙΡΕΙΑ ΕΛΛΗΝΙΚΩΝ ΞΕΝΟΔΟΧΕΙΩΝ ΛΑΜΨΑ Α.Ε. </a:t>
            </a:r>
            <a:endParaRPr sz="2200" b="0" i="0" u="none" strike="noStrike" cap="none" dirty="0">
              <a:solidFill>
                <a:srgbClr val="000000"/>
              </a:solidFill>
              <a:latin typeface="Calibri"/>
              <a:ea typeface="Calibri"/>
              <a:cs typeface="Calibri"/>
              <a:sym typeface="Calibri"/>
            </a:endParaRPr>
          </a:p>
        </p:txBody>
      </p:sp>
      <p:sp>
        <p:nvSpPr>
          <p:cNvPr id="4" name="TextBox 3">
            <a:extLst>
              <a:ext uri="{FF2B5EF4-FFF2-40B4-BE49-F238E27FC236}">
                <a16:creationId xmlns:a16="http://schemas.microsoft.com/office/drawing/2014/main" id="{CC59DB79-86C0-D4D1-05E7-BECF19FD2ACF}"/>
              </a:ext>
            </a:extLst>
          </p:cNvPr>
          <p:cNvSpPr txBox="1"/>
          <p:nvPr/>
        </p:nvSpPr>
        <p:spPr>
          <a:xfrm>
            <a:off x="958756" y="1642202"/>
            <a:ext cx="7226487" cy="2677656"/>
          </a:xfrm>
          <a:prstGeom prst="rect">
            <a:avLst/>
          </a:prstGeom>
          <a:noFill/>
        </p:spPr>
        <p:txBody>
          <a:bodyPr wrap="square">
            <a:spAutoFit/>
          </a:bodyPr>
          <a:lstStyle/>
          <a:p>
            <a:pPr>
              <a:buNone/>
            </a:pP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Ερώτηση 1 – Δομή της έκθεσης ελεγκτή</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α) Τίτλος, αποδέκτες, ενότητα «Γνώμη»</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Ενδεικτικά, σε μεγάλη εισηγμένη τουριστική εταιρεία:</a:t>
            </a:r>
          </a:p>
          <a:p>
            <a:pPr>
              <a:buFont typeface="Arial" panose="020B0604020202020204" pitchFamily="34" charset="0"/>
              <a:buChar char="•"/>
            </a:pP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Τίτλος έκθεσης</a:t>
            </a:r>
            <a:endPar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«Έκθεση Ανεξάρτητου Ορκωτού Ελεγκτή Λογιστή»</a:t>
            </a:r>
          </a:p>
          <a:p>
            <a:pPr>
              <a:buFont typeface="Arial" panose="020B0604020202020204" pitchFamily="34" charset="0"/>
              <a:buChar char="•"/>
            </a:pP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Αποδέκτες</a:t>
            </a:r>
            <a:endPar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«Προς τους Μετόχους της ΕΤΑΙΡΕΙΑΣ … Α.Ε.»</a:t>
            </a:r>
          </a:p>
          <a:p>
            <a:pPr>
              <a:buFont typeface="Arial" panose="020B0604020202020204" pitchFamily="34" charset="0"/>
              <a:buChar char="•"/>
            </a:pP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Τίτλος ενότητας γνώμης</a:t>
            </a:r>
            <a:endPar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«Γνώμη»</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Σε κάποιες εκθέσεις η διατύπωση μπορεί να είναι ελαφρώς διαφοροποιημένη («Έκθεση Ανεξάρτητου Ελεγκτή»), αλλά η λογική είναι η ίδια. </a:t>
            </a:r>
          </a:p>
          <a:p>
            <a:pPr>
              <a:buNone/>
            </a:pPr>
            <a:endPar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endParaRPr>
          </a:p>
          <a:p>
            <a:pPr>
              <a:buNone/>
            </a:pP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Ερώτηση 2 – Περιεχόμενο της «Γνώμης»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α) Τύπος γνώμης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Στις περισσότερες πρόσφατες εκθέσεις μεγάλων ξενοδοχειακών ομίλων η γνώμη είναι:</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«Ανεπιφύλακτη» (καθαρή γνώμη)</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Εξαίρεση: αν η συγκεκριμένη χρήση έχει τροποποιημένη γνώμη (σπάνιο), θα πρέπει να προσαρμόσεις την απάντηση.</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β) Σύνοψη της γνώμης (ενδεικτική διατύπωση)</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Ο ελεγκτής λέει ότι έχει ελέγξει τις εταιρικές και ενοποιημένες οικονομικές καταστάσεις της εταιρείας/ομίλου για τη χρήση Χ. Κατά τη γνώμη του, οι καταστάσεις παρουσιάζουν εύλογα, από κάθε ουσιώδη άποψη, την οικονομική θέση, τα αποτελέσματα και τις ταμειακές ροές, σύμφωνα με τα εφαρμοζόμενα λογιστικά πρότυπα (π.χ. ΔΠΧΑ όπως έχουν υιοθετηθεί από την Ευρωπαϊκή Ένωση).</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Κριτήρια αξιολόγησης:</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Να αναφέρει ότι ο ελεγκτής </a:t>
            </a: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έχει ελέγξει</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τις καταστάσεις.</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Να αναφέρει ότι </a:t>
            </a: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παρουσιάζουν εύλογα, από κάθε ουσιώδη άποψη</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Να αναφέρει ότι αυτό γίνεται με βάση συγκεκριμένο λογιστικό πλαίσιο (ΔΠΧΑ ή ΕΛΠ).</a:t>
            </a:r>
          </a:p>
        </p:txBody>
      </p:sp>
    </p:spTree>
    <p:extLst>
      <p:ext uri="{BB962C8B-B14F-4D97-AF65-F5344CB8AC3E}">
        <p14:creationId xmlns:p14="http://schemas.microsoft.com/office/powerpoint/2010/main" val="2009954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062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200" b="0" i="0" u="none" strike="noStrike" cap="none" dirty="0">
                <a:solidFill>
                  <a:srgbClr val="171616"/>
                </a:solidFill>
                <a:latin typeface="Calibri"/>
                <a:ea typeface="Calibri"/>
                <a:cs typeface="Calibri"/>
                <a:sym typeface="Calibri"/>
              </a:rPr>
              <a:t>ΕΤΑΙΡΕΙΑ ΕΛΛΗΝΙΚΩΝ ΞΕΝΟΔΟΧΕΙΩΝ ΛΑΜΨΑ Α.Ε. </a:t>
            </a:r>
            <a:endParaRPr sz="2200" b="0" i="0" u="none" strike="noStrike" cap="none" dirty="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58F185BE-DE00-1F75-B32E-93141394F25F}"/>
              </a:ext>
            </a:extLst>
          </p:cNvPr>
          <p:cNvSpPr txBox="1"/>
          <p:nvPr/>
        </p:nvSpPr>
        <p:spPr>
          <a:xfrm>
            <a:off x="930216" y="1601632"/>
            <a:ext cx="6862062" cy="2354491"/>
          </a:xfrm>
          <a:prstGeom prst="rect">
            <a:avLst/>
          </a:prstGeom>
          <a:noFill/>
        </p:spPr>
        <p:txBody>
          <a:bodyPr wrap="square">
            <a:spAutoFit/>
          </a:bodyPr>
          <a:lstStyle/>
          <a:p>
            <a:pPr>
              <a:buNone/>
            </a:pPr>
            <a:r>
              <a:rPr lang="el-GR" sz="700" b="1" dirty="0">
                <a:latin typeface="Calibri" panose="020F0502020204030204" pitchFamily="34" charset="0"/>
                <a:ea typeface="Calibri" panose="020F0502020204030204" pitchFamily="34" charset="0"/>
                <a:cs typeface="Calibri" panose="020F0502020204030204" pitchFamily="34" charset="0"/>
              </a:rPr>
              <a:t>Ερώτηση 3 – Βάση γνώμης και επίπεδο διασφάλισης</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Εντοπίστε την ενότητα «Βάση για τη γνώμη».</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α) Υπογραμμίστε (στο </a:t>
            </a:r>
            <a:r>
              <a:rPr lang="el-GR" sz="700" dirty="0" err="1">
                <a:latin typeface="Calibri" panose="020F0502020204030204" pitchFamily="34" charset="0"/>
                <a:ea typeface="Calibri" panose="020F0502020204030204" pitchFamily="34" charset="0"/>
                <a:cs typeface="Calibri" panose="020F0502020204030204" pitchFamily="34" charset="0"/>
              </a:rPr>
              <a:t>pdf</a:t>
            </a:r>
            <a:r>
              <a:rPr lang="el-GR" sz="700" dirty="0">
                <a:latin typeface="Calibri" panose="020F0502020204030204" pitchFamily="34" charset="0"/>
                <a:ea typeface="Calibri" panose="020F0502020204030204" pitchFamily="34" charset="0"/>
                <a:cs typeface="Calibri" panose="020F0502020204030204" pitchFamily="34" charset="0"/>
              </a:rPr>
              <a:t> ή εκτυπωμένο) τη φράση όπου ο ελεγκτής αναφέρεται:</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στα </a:t>
            </a:r>
            <a:r>
              <a:rPr lang="el-GR" sz="700" b="1" dirty="0">
                <a:latin typeface="Calibri" panose="020F0502020204030204" pitchFamily="34" charset="0"/>
                <a:ea typeface="Calibri" panose="020F0502020204030204" pitchFamily="34" charset="0"/>
                <a:cs typeface="Calibri" panose="020F0502020204030204" pitchFamily="34" charset="0"/>
              </a:rPr>
              <a:t>Διεθνή Πρότυπα Ελέγχου</a:t>
            </a:r>
            <a:r>
              <a:rPr lang="el-GR" sz="700" dirty="0">
                <a:latin typeface="Calibri" panose="020F0502020204030204" pitchFamily="34" charset="0"/>
                <a:ea typeface="Calibri" panose="020F0502020204030204" pitchFamily="34" charset="0"/>
                <a:cs typeface="Calibri" panose="020F0502020204030204" pitchFamily="34" charset="0"/>
              </a:rPr>
              <a:t>,</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στην </a:t>
            </a:r>
            <a:r>
              <a:rPr lang="el-GR" sz="700" b="1" dirty="0">
                <a:latin typeface="Calibri" panose="020F0502020204030204" pitchFamily="34" charset="0"/>
                <a:ea typeface="Calibri" panose="020F0502020204030204" pitchFamily="34" charset="0"/>
                <a:cs typeface="Calibri" panose="020F0502020204030204" pitchFamily="34" charset="0"/>
              </a:rPr>
              <a:t>ανεξαρτησία</a:t>
            </a:r>
            <a:r>
              <a:rPr lang="el-GR" sz="700" dirty="0">
                <a:latin typeface="Calibri" panose="020F0502020204030204" pitchFamily="34" charset="0"/>
                <a:ea typeface="Calibri" panose="020F0502020204030204" pitchFamily="34" charset="0"/>
                <a:cs typeface="Calibri" panose="020F0502020204030204" pitchFamily="34" charset="0"/>
              </a:rPr>
              <a:t> του.</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β) Με απλά λόγια, εξηγήστε τι σημαίνει:</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«εύλογη διασφάλιση»</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«ουσιώδης ανακρίβεια»</a:t>
            </a:r>
          </a:p>
          <a:p>
            <a:pPr>
              <a:buNone/>
            </a:pPr>
            <a:br>
              <a:rPr lang="el-GR" sz="700" dirty="0">
                <a:latin typeface="Calibri" panose="020F0502020204030204" pitchFamily="34" charset="0"/>
                <a:ea typeface="Calibri" panose="020F0502020204030204" pitchFamily="34" charset="0"/>
                <a:cs typeface="Calibri" panose="020F0502020204030204" pitchFamily="34" charset="0"/>
              </a:rPr>
            </a:br>
            <a:r>
              <a:rPr lang="el-GR" sz="700" b="1" dirty="0">
                <a:latin typeface="Calibri" panose="020F0502020204030204" pitchFamily="34" charset="0"/>
                <a:ea typeface="Calibri" panose="020F0502020204030204" pitchFamily="34" charset="0"/>
                <a:cs typeface="Calibri" panose="020F0502020204030204" pitchFamily="34" charset="0"/>
              </a:rPr>
              <a:t>Ερώτηση 4 – Ευθύνες διοίκησης και ελεγκτή</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Στις ενότητες «Ευθύνη της Διοίκησης» και «Ευθύνη του Ελεγκτή»:</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α) Σημειώστε τουλάχιστον δύο (2) σημεία ευθύνης της </a:t>
            </a:r>
            <a:r>
              <a:rPr lang="el-GR" sz="700" b="1" dirty="0">
                <a:latin typeface="Calibri" panose="020F0502020204030204" pitchFamily="34" charset="0"/>
                <a:ea typeface="Calibri" panose="020F0502020204030204" pitchFamily="34" charset="0"/>
                <a:cs typeface="Calibri" panose="020F0502020204030204" pitchFamily="34" charset="0"/>
              </a:rPr>
              <a:t>διοίκησης</a:t>
            </a:r>
            <a:r>
              <a:rPr lang="el-GR" sz="700" dirty="0">
                <a:latin typeface="Calibri" panose="020F0502020204030204" pitchFamily="34" charset="0"/>
                <a:ea typeface="Calibri" panose="020F0502020204030204" pitchFamily="34" charset="0"/>
                <a:cs typeface="Calibri" panose="020F0502020204030204" pitchFamily="34" charset="0"/>
              </a:rPr>
              <a:t> για τις οικονομικές καταστάσεις.</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β) Σημειώστε τουλάχιστον δύο (2) σημεία ευθύνης του </a:t>
            </a:r>
            <a:r>
              <a:rPr lang="el-GR" sz="700" b="1" dirty="0">
                <a:latin typeface="Calibri" panose="020F0502020204030204" pitchFamily="34" charset="0"/>
                <a:ea typeface="Calibri" panose="020F0502020204030204" pitchFamily="34" charset="0"/>
                <a:cs typeface="Calibri" panose="020F0502020204030204" pitchFamily="34" charset="0"/>
              </a:rPr>
              <a:t>ελεγκτή</a:t>
            </a:r>
            <a:r>
              <a:rPr lang="el-GR" sz="700" dirty="0">
                <a:latin typeface="Calibri" panose="020F0502020204030204" pitchFamily="34" charset="0"/>
                <a:ea typeface="Calibri" panose="020F0502020204030204" pitchFamily="34" charset="0"/>
                <a:cs typeface="Calibri" panose="020F0502020204030204" pitchFamily="34" charset="0"/>
              </a:rPr>
              <a:t>.</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γ) Με μία πρόταση, εξηγήστε ποια είναι η βασική διαφορά ανάμεσα στις ευθύνες διοίκησης και ελεγκτή.</a:t>
            </a:r>
          </a:p>
          <a:p>
            <a:pPr>
              <a:buNone/>
            </a:pPr>
            <a:endParaRPr lang="el-GR" sz="700" dirty="0">
              <a:latin typeface="Calibri" panose="020F0502020204030204" pitchFamily="34" charset="0"/>
              <a:ea typeface="Calibri" panose="020F0502020204030204" pitchFamily="34" charset="0"/>
              <a:cs typeface="Calibri" panose="020F0502020204030204" pitchFamily="34" charset="0"/>
            </a:endParaRP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Ερώτηση 5 – Σημαντικότερα Θέματα Ελέγχου (αν υπάρχουν)</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Αν στην έκθεση υπάρχει ενότητα «Σημαντικότερα Θέματα Ελέγχου» (ή παρόμοιος τίτλος):</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α) Επιλέξτε </a:t>
            </a:r>
            <a:r>
              <a:rPr lang="el-GR" sz="700" b="1" dirty="0">
                <a:latin typeface="Calibri" panose="020F0502020204030204" pitchFamily="34" charset="0"/>
                <a:ea typeface="Calibri" panose="020F0502020204030204" pitchFamily="34" charset="0"/>
                <a:cs typeface="Calibri" panose="020F0502020204030204" pitchFamily="34" charset="0"/>
              </a:rPr>
              <a:t>ένα</a:t>
            </a:r>
            <a:r>
              <a:rPr lang="el-GR" sz="700" dirty="0">
                <a:latin typeface="Calibri" panose="020F0502020204030204" pitchFamily="34" charset="0"/>
                <a:ea typeface="Calibri" panose="020F0502020204030204" pitchFamily="34" charset="0"/>
                <a:cs typeface="Calibri" panose="020F0502020204030204" pitchFamily="34" charset="0"/>
              </a:rPr>
              <a:t> θέμα (π.χ. έσοδα, </a:t>
            </a:r>
            <a:r>
              <a:rPr lang="el-GR" sz="700" dirty="0" err="1">
                <a:latin typeface="Calibri" panose="020F0502020204030204" pitchFamily="34" charset="0"/>
                <a:ea typeface="Calibri" panose="020F0502020204030204" pitchFamily="34" charset="0"/>
                <a:cs typeface="Calibri" panose="020F0502020204030204" pitchFamily="34" charset="0"/>
              </a:rPr>
              <a:t>απομείωση</a:t>
            </a:r>
            <a:r>
              <a:rPr lang="el-GR" sz="700" dirty="0">
                <a:latin typeface="Calibri" panose="020F0502020204030204" pitchFamily="34" charset="0"/>
                <a:ea typeface="Calibri" panose="020F0502020204030204" pitchFamily="34" charset="0"/>
                <a:cs typeface="Calibri" panose="020F0502020204030204" pitchFamily="34" charset="0"/>
              </a:rPr>
              <a:t>, προβλέψεις).</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β) Γράψτε:</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Ποιον κίνδυνο περιγράφει ο ελεγκτής για αυτό το θέμα.</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Ποιες βασικές ελεγκτικές διαδικασίες αναφέρει ότι έκανε (π.χ. κατανόηση συστήματος, δειγματοληψία, αναλυτικές διαδικασίες).</a:t>
            </a:r>
          </a:p>
        </p:txBody>
      </p:sp>
    </p:spTree>
    <p:extLst>
      <p:ext uri="{BB962C8B-B14F-4D97-AF65-F5344CB8AC3E}">
        <p14:creationId xmlns:p14="http://schemas.microsoft.com/office/powerpoint/2010/main" val="2590151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062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200" b="0" i="0" u="none" strike="noStrike" cap="none" dirty="0">
                <a:solidFill>
                  <a:srgbClr val="171616"/>
                </a:solidFill>
                <a:latin typeface="Calibri"/>
                <a:ea typeface="Calibri"/>
                <a:cs typeface="Calibri"/>
                <a:sym typeface="Calibri"/>
              </a:rPr>
              <a:t>ΕΤΑΙΡΕΙΑ ΕΛΛΗΝΙΚΩΝ ΞΕΝΟΔΟΧΕΙΩΝ ΛΑΜΨΑ Α.Ε. </a:t>
            </a:r>
            <a:endParaRPr sz="2200" b="0" i="0" u="none" strike="noStrike" cap="none" dirty="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472B31E4-0D72-7997-E744-8A6E5A94AB3F}"/>
              </a:ext>
            </a:extLst>
          </p:cNvPr>
          <p:cNvSpPr txBox="1"/>
          <p:nvPr/>
        </p:nvSpPr>
        <p:spPr>
          <a:xfrm>
            <a:off x="941223" y="1412911"/>
            <a:ext cx="7544572" cy="3000821"/>
          </a:xfrm>
          <a:prstGeom prst="rect">
            <a:avLst/>
          </a:prstGeom>
          <a:noFill/>
        </p:spPr>
        <p:txBody>
          <a:bodyPr wrap="square">
            <a:spAutoFit/>
          </a:bodyPr>
          <a:lstStyle/>
          <a:p>
            <a:pPr>
              <a:buNone/>
            </a:pP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Ερώτηση 3 – Βάση γνώμης και επίπεδο διασφάλισης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α) Σημεία προς υπογράμμιση στο κείμενο</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«Διενεργήσαμε τον έλεγχό μας σύμφωνα με τα Διεθνή Πρότυπα Ελέγχου.»</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«Είμαστε ανεξάρτητοι από την Εταιρεία σύμφωνα με τις απαιτήσεις δεοντολογίας…»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β) Ερμηνεία όρων </a:t>
            </a:r>
          </a:p>
          <a:p>
            <a:pPr>
              <a:buNone/>
            </a:pP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Εύλογη διασφάλιση </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Η διασφάλιση είναι υψηλή αλλά όχι απόλυτη. Ο ελεγκτής έχει κάνει επαρκείς και κατάλληλες διαδικασίες, αλλά δεν μπορεί να εγγυηθεί ότι </a:t>
            </a: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δεν υπάρχει κανένα</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λάθος. Υπάρχει πάντα ένας μικρός κίνδυνος να μην εντοπιστούν όλα τα ουσιώδη λάθη.</a:t>
            </a:r>
          </a:p>
          <a:p>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Ουσιώδης ανακρίβεια </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Είναι το λάθος ή η παράλειψη στις οικονομικές καταστάσεις που είναι αρκετά σημαντικό ώστε, αν οι χρήστες το αγνοούν, να μπορεί να επηρεαστεί η απόφασή τους (π.χ. επένδυση, δανειοδότηση, ψήφος στη Γενική Συνέλευση).</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«Εύλογη διασφάλιση» σημαίνει ότι ο ελεγκτής έχει κάνει πολλές και σοβαρές εργασίες, αλλά δεν υπόσχεται απόλυτη ασφάλεια.</a:t>
            </a:r>
            <a:b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b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«Ουσιώδης ανακρίβεια» είναι ένα λάθος που είναι τόσο σημαντικό, ώστε να αλλάζει τον τρόπο που βλέπουμε την εικόνα της εταιρείας.</a:t>
            </a:r>
          </a:p>
          <a:p>
            <a:pPr>
              <a:buNone/>
            </a:pPr>
            <a:b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b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Ερώτηση 4 – Ευθύνες διοίκησης και ελεγκτή</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Ενδεικτικές σωστές απαντήσεις: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α) Ευθύνες διοίκησης (π.χ. δύο από τα παρακάτω)</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Η σύνταξη και η εύλογη παρουσίαση των οικονομικών καταστάσεων.</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Η επιλογή και η εφαρμογή κατάλληλων λογιστικών πολιτικών.</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Η τήρηση κατάλληλου συστήματος εσωτερικού ελέγχου.</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Η αξιολόγηση της δυνατότητας συνέχισης της δραστηριότητας (</a:t>
            </a:r>
            <a:r>
              <a:rPr lang="el-GR" sz="700" dirty="0" err="1">
                <a:solidFill>
                  <a:srgbClr val="2C6063"/>
                </a:solidFill>
                <a:latin typeface="Calibri" panose="020F0502020204030204" pitchFamily="34" charset="0"/>
                <a:ea typeface="Calibri" panose="020F0502020204030204" pitchFamily="34" charset="0"/>
                <a:cs typeface="Calibri" panose="020F0502020204030204" pitchFamily="34" charset="0"/>
              </a:rPr>
              <a:t>going</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a:t>
            </a:r>
            <a:r>
              <a:rPr lang="el-GR" sz="700" dirty="0" err="1">
                <a:solidFill>
                  <a:srgbClr val="2C6063"/>
                </a:solidFill>
                <a:latin typeface="Calibri" panose="020F0502020204030204" pitchFamily="34" charset="0"/>
                <a:ea typeface="Calibri" panose="020F0502020204030204" pitchFamily="34" charset="0"/>
                <a:cs typeface="Calibri" panose="020F0502020204030204" pitchFamily="34" charset="0"/>
              </a:rPr>
              <a:t>concern</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a:t>
            </a:r>
          </a:p>
          <a:p>
            <a:pPr>
              <a:buNone/>
            </a:pPr>
            <a:b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b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Ερώτηση 5 – Σημαντικότερα Θέματα Ελέγχου (</a:t>
            </a:r>
            <a:r>
              <a:rPr lang="el-GR" sz="700" b="1" dirty="0" err="1">
                <a:solidFill>
                  <a:srgbClr val="2C6063"/>
                </a:solidFill>
                <a:latin typeface="Calibri" panose="020F0502020204030204" pitchFamily="34" charset="0"/>
                <a:ea typeface="Calibri" panose="020F0502020204030204" pitchFamily="34" charset="0"/>
                <a:cs typeface="Calibri" panose="020F0502020204030204" pitchFamily="34" charset="0"/>
              </a:rPr>
              <a:t>Key</a:t>
            </a: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 </a:t>
            </a:r>
            <a:r>
              <a:rPr lang="el-GR" sz="700" b="1" dirty="0" err="1">
                <a:solidFill>
                  <a:srgbClr val="2C6063"/>
                </a:solidFill>
                <a:latin typeface="Calibri" panose="020F0502020204030204" pitchFamily="34" charset="0"/>
                <a:ea typeface="Calibri" panose="020F0502020204030204" pitchFamily="34" charset="0"/>
                <a:cs typeface="Calibri" panose="020F0502020204030204" pitchFamily="34" charset="0"/>
              </a:rPr>
              <a:t>Audit</a:t>
            </a: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 </a:t>
            </a:r>
            <a:r>
              <a:rPr lang="el-GR" sz="700" b="1" dirty="0" err="1">
                <a:solidFill>
                  <a:srgbClr val="2C6063"/>
                </a:solidFill>
                <a:latin typeface="Calibri" panose="020F0502020204030204" pitchFamily="34" charset="0"/>
                <a:ea typeface="Calibri" panose="020F0502020204030204" pitchFamily="34" charset="0"/>
                <a:cs typeface="Calibri" panose="020F0502020204030204" pitchFamily="34" charset="0"/>
              </a:rPr>
              <a:t>Matters</a:t>
            </a: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Εδώ η σωστή απάντηση εξαρτάται από το συγκεκριμένο </a:t>
            </a:r>
            <a:r>
              <a:rPr lang="el-GR" sz="700" dirty="0" err="1">
                <a:solidFill>
                  <a:srgbClr val="2C6063"/>
                </a:solidFill>
                <a:latin typeface="Calibri" panose="020F0502020204030204" pitchFamily="34" charset="0"/>
                <a:ea typeface="Calibri" panose="020F0502020204030204" pitchFamily="34" charset="0"/>
                <a:cs typeface="Calibri" panose="020F0502020204030204" pitchFamily="34" charset="0"/>
              </a:rPr>
              <a:t>pdf</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Ενδεικτικά σε τουριστικό όμιλο μπορεί να εμφανίζονται θέματα όπως:</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Αναγνώριση εσόδων από ξενοδοχειακές υπηρεσίες.</a:t>
            </a:r>
          </a:p>
          <a:p>
            <a:pPr>
              <a:buFont typeface="Arial" panose="020B0604020202020204" pitchFamily="34" charset="0"/>
              <a:buChar char="•"/>
            </a:pPr>
            <a:r>
              <a:rPr lang="el-GR" sz="700" dirty="0" err="1">
                <a:solidFill>
                  <a:srgbClr val="2C6063"/>
                </a:solidFill>
                <a:latin typeface="Calibri" panose="020F0502020204030204" pitchFamily="34" charset="0"/>
                <a:ea typeface="Calibri" panose="020F0502020204030204" pitchFamily="34" charset="0"/>
                <a:cs typeface="Calibri" panose="020F0502020204030204" pitchFamily="34" charset="0"/>
              </a:rPr>
              <a:t>Απομείωση</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παγίων/υπεραξίας.</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Αξιολόγηση δανειακών υποχρεώσεων / όρων χρηματοδότησης.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Ενδεικτική «καλή» απάντηση φοιτητή:</a:t>
            </a:r>
          </a:p>
        </p:txBody>
      </p:sp>
      <p:sp>
        <p:nvSpPr>
          <p:cNvPr id="5" name="TextBox 4">
            <a:extLst>
              <a:ext uri="{FF2B5EF4-FFF2-40B4-BE49-F238E27FC236}">
                <a16:creationId xmlns:a16="http://schemas.microsoft.com/office/drawing/2014/main" id="{F54F49E8-C144-7C07-4CF7-DA7FD2ADE23A}"/>
              </a:ext>
            </a:extLst>
          </p:cNvPr>
          <p:cNvSpPr txBox="1"/>
          <p:nvPr/>
        </p:nvSpPr>
        <p:spPr>
          <a:xfrm>
            <a:off x="4031414" y="2730343"/>
            <a:ext cx="4572000" cy="954107"/>
          </a:xfrm>
          <a:prstGeom prst="rect">
            <a:avLst/>
          </a:prstGeom>
          <a:noFill/>
        </p:spPr>
        <p:txBody>
          <a:bodyPr wrap="square">
            <a:spAutoFit/>
          </a:bodyPr>
          <a:lstStyle/>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β) Ευθύνες ελεγκτή (π.χ. δύο από τα παρακάτω)</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Η διενέργεια ελέγχου σύμφωνα με τα Διεθνή Πρότυπα Ελέγχου.</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Η απόκτηση εύλογης διασφάλισης ότι οι καταστάσεις είναι απαλλαγμένες από ουσιώδεις ανακρίβειες.</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Η σχεδίαση και εκτέλεση ελεγκτικών διαδικασιών με βάση τον εκτιμώμενο κίνδυνο.</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Η έκφραση γνώμης για το αν οι οικονομικές καταστάσεις παρουσιάζουν εύλογα την οικονομική θέση.</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γ) Πυρήνας σωστής σύγκρισης: Η διοίκηση είναι υπεύθυνη να </a:t>
            </a: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φτιάξει</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σωστές οικονομικές καταστάσεις και να έχει κατάλληλους εσωτερικούς ελέγχους. Ο ελεγκτής είναι υπεύθυνος να </a:t>
            </a: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ελέγξει</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αυτές τις καταστάσεις και να εκφράσει γνώμη για το αν είναι αξιόπιστες.</a:t>
            </a:r>
          </a:p>
        </p:txBody>
      </p:sp>
      <p:sp>
        <p:nvSpPr>
          <p:cNvPr id="8" name="TextBox 7">
            <a:extLst>
              <a:ext uri="{FF2B5EF4-FFF2-40B4-BE49-F238E27FC236}">
                <a16:creationId xmlns:a16="http://schemas.microsoft.com/office/drawing/2014/main" id="{7E646BA9-B3C0-1910-A400-A8B65B284F2C}"/>
              </a:ext>
            </a:extLst>
          </p:cNvPr>
          <p:cNvSpPr txBox="1"/>
          <p:nvPr/>
        </p:nvSpPr>
        <p:spPr>
          <a:xfrm>
            <a:off x="4023374" y="3728929"/>
            <a:ext cx="5120626" cy="738664"/>
          </a:xfrm>
          <a:prstGeom prst="rect">
            <a:avLst/>
          </a:prstGeom>
          <a:noFill/>
        </p:spPr>
        <p:txBody>
          <a:bodyPr wrap="square">
            <a:spAutoFit/>
          </a:bodyPr>
          <a:lstStyle/>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α) Επιλογή θέματος: «</a:t>
            </a:r>
            <a:r>
              <a:rPr lang="el-GR" sz="700" dirty="0" err="1">
                <a:solidFill>
                  <a:srgbClr val="2C6063"/>
                </a:solidFill>
                <a:latin typeface="Calibri" panose="020F0502020204030204" pitchFamily="34" charset="0"/>
                <a:ea typeface="Calibri" panose="020F0502020204030204" pitchFamily="34" charset="0"/>
                <a:cs typeface="Calibri" panose="020F0502020204030204" pitchFamily="34" charset="0"/>
              </a:rPr>
              <a:t>Απομείωση</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υπεραξίας και άυλων περιουσιακών στοιχείων.»</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β) Περιγραφή κινδύνου: Ο ελεγκτής αναφέρει ότι η </a:t>
            </a:r>
            <a:r>
              <a:rPr lang="el-GR" sz="700" dirty="0" err="1">
                <a:solidFill>
                  <a:srgbClr val="2C6063"/>
                </a:solidFill>
                <a:latin typeface="Calibri" panose="020F0502020204030204" pitchFamily="34" charset="0"/>
                <a:ea typeface="Calibri" panose="020F0502020204030204" pitchFamily="34" charset="0"/>
                <a:cs typeface="Calibri" panose="020F0502020204030204" pitchFamily="34" charset="0"/>
              </a:rPr>
              <a:t>απομείωση</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υπεραξίας απαιτεί σημαντικές κρίσεις της διοίκησης (π.χ. προβλεπόμενες ταμειακές ροές, προεξοφλητικά επιτόκια) και άρα αυξημένο κίνδυνο ουσιώδους ανακρίβειας.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γ) Περιγραφή διαδικασιών: Ελέγχει τα μοντέλα αποτίμησης, συγκρίνει παραδοχές με ιστορικά στοιχεία και εξωτερικές πηγές, </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κάνει ελέγχους ευαισθησίας (</a:t>
            </a:r>
            <a:r>
              <a:rPr lang="el-GR" sz="700" dirty="0" err="1">
                <a:solidFill>
                  <a:srgbClr val="2C6063"/>
                </a:solidFill>
                <a:latin typeface="Calibri" panose="020F0502020204030204" pitchFamily="34" charset="0"/>
                <a:ea typeface="Calibri" panose="020F0502020204030204" pitchFamily="34" charset="0"/>
                <a:cs typeface="Calibri" panose="020F0502020204030204" pitchFamily="34" charset="0"/>
              </a:rPr>
              <a:t>sensitivity</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a:t>
            </a:r>
            <a:r>
              <a:rPr lang="el-GR" sz="700" dirty="0" err="1">
                <a:solidFill>
                  <a:srgbClr val="2C6063"/>
                </a:solidFill>
                <a:latin typeface="Calibri" panose="020F0502020204030204" pitchFamily="34" charset="0"/>
                <a:ea typeface="Calibri" panose="020F0502020204030204" pitchFamily="34" charset="0"/>
                <a:cs typeface="Calibri" panose="020F0502020204030204" pitchFamily="34" charset="0"/>
              </a:rPr>
              <a:t>analysis</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ελέγχει τη μαθηματική ορθότητα των υπολογισμών.</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Κριτήριο: ποιος είναι ο κίνδυνος, τι «τύπου» διαδικασίες κάνει ο ελεγκτής (αναλύσεις, δοκιμές, έλεγχος παραδοχών).</a:t>
            </a:r>
          </a:p>
        </p:txBody>
      </p:sp>
    </p:spTree>
    <p:extLst>
      <p:ext uri="{BB962C8B-B14F-4D97-AF65-F5344CB8AC3E}">
        <p14:creationId xmlns:p14="http://schemas.microsoft.com/office/powerpoint/2010/main" val="281873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062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200" b="0" i="0" u="none" strike="noStrike" cap="none" dirty="0">
                <a:solidFill>
                  <a:srgbClr val="171616"/>
                </a:solidFill>
                <a:latin typeface="Calibri"/>
                <a:ea typeface="Calibri"/>
                <a:cs typeface="Calibri"/>
                <a:sym typeface="Calibri"/>
              </a:rPr>
              <a:t>ΕΤΑΙΡΕΙΑ ΕΛΛΗΝΙΚΩΝ ΞΕΝΟΔΟΧΕΙΩΝ ΛΑΜΨΑ Α.Ε. </a:t>
            </a:r>
            <a:endParaRPr sz="2200" b="0" i="0" u="none" strike="noStrike" cap="none" dirty="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58F185BE-DE00-1F75-B32E-93141394F25F}"/>
              </a:ext>
            </a:extLst>
          </p:cNvPr>
          <p:cNvSpPr txBox="1"/>
          <p:nvPr/>
        </p:nvSpPr>
        <p:spPr>
          <a:xfrm>
            <a:off x="930215" y="1592757"/>
            <a:ext cx="6908445" cy="2031325"/>
          </a:xfrm>
          <a:prstGeom prst="rect">
            <a:avLst/>
          </a:prstGeom>
          <a:noFill/>
        </p:spPr>
        <p:txBody>
          <a:bodyPr wrap="square">
            <a:spAutoFit/>
          </a:bodyPr>
          <a:lstStyle/>
          <a:p>
            <a:pPr>
              <a:buNone/>
            </a:pPr>
            <a:r>
              <a:rPr lang="el-GR" sz="700" b="1" dirty="0">
                <a:latin typeface="Calibri" panose="020F0502020204030204" pitchFamily="34" charset="0"/>
                <a:ea typeface="Calibri" panose="020F0502020204030204" pitchFamily="34" charset="0"/>
                <a:cs typeface="Calibri" panose="020F0502020204030204" pitchFamily="34" charset="0"/>
              </a:rPr>
              <a:t>Ερώτηση 6 – Μεταγενέστερα γεγονότα</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Μεταβείτε στη σημείωση των οικονομικών καταστάσεων με τίτλο «Γεγονότα μετά την ημερομηνία του Ισολογισμού» (ή αντίστοιχο).</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α) Περιγράψτε σύντομα, με δικά σας λόγια, ποιο ή ποια γεγονότα αναφέρονται.</a:t>
            </a:r>
            <a:br>
              <a:rPr lang="el-GR" sz="700" dirty="0">
                <a:latin typeface="Calibri" panose="020F0502020204030204" pitchFamily="34" charset="0"/>
                <a:ea typeface="Calibri" panose="020F0502020204030204" pitchFamily="34" charset="0"/>
                <a:cs typeface="Calibri" panose="020F0502020204030204" pitchFamily="34" charset="0"/>
              </a:rPr>
            </a:br>
            <a:r>
              <a:rPr lang="el-GR" sz="700" dirty="0">
                <a:latin typeface="Calibri" panose="020F0502020204030204" pitchFamily="34" charset="0"/>
                <a:ea typeface="Calibri" panose="020F0502020204030204" pitchFamily="34" charset="0"/>
                <a:cs typeface="Calibri" panose="020F0502020204030204" pitchFamily="34" charset="0"/>
              </a:rPr>
              <a:t>β) Κρίνετε αν, κατά τη γνώμη σας, το βασικό γεγονός είναι:</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 Διορθωτικό (σχετίζεται με καταστάσεις που υπήρχαν ήδη στη λήξη της χρήσης)</a:t>
            </a:r>
          </a:p>
          <a:p>
            <a:pPr>
              <a:buFont typeface="Arial" panose="020B0604020202020204" pitchFamily="34" charset="0"/>
              <a:buChar char="•"/>
            </a:pPr>
            <a:r>
              <a:rPr lang="el-GR" sz="700" dirty="0">
                <a:latin typeface="Calibri" panose="020F0502020204030204" pitchFamily="34" charset="0"/>
                <a:ea typeface="Calibri" panose="020F0502020204030204" pitchFamily="34" charset="0"/>
                <a:cs typeface="Calibri" panose="020F0502020204030204" pitchFamily="34" charset="0"/>
              </a:rPr>
              <a:t>☐ Μη διορθωτικό (αφορά νέες καταστάσεις μετά τη λήξη της χρήσης)</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και δικαιολογήστε την επιλογή σας με 2–3 προτάσεις.</a:t>
            </a:r>
          </a:p>
          <a:p>
            <a:pPr>
              <a:buNone/>
            </a:pPr>
            <a:endParaRPr lang="el-GR" sz="700" dirty="0">
              <a:latin typeface="Calibri" panose="020F0502020204030204" pitchFamily="34" charset="0"/>
              <a:ea typeface="Calibri" panose="020F0502020204030204" pitchFamily="34" charset="0"/>
              <a:cs typeface="Calibri" panose="020F0502020204030204" pitchFamily="34" charset="0"/>
            </a:endParaRP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Ερώτηση 7 – Ολοκλήρωση ελέγχου</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Σκεφτείτε το τελικό στάδιο του ελέγχου (ολοκλήρωση και συνολική επισκόπηση).</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α) Αναφέρετε τρεις (3) ενέργειες που θεωρείτε ότι έκανε ο ελεγκτής </a:t>
            </a:r>
            <a:r>
              <a:rPr lang="el-GR" sz="700" b="1" dirty="0">
                <a:latin typeface="Calibri" panose="020F0502020204030204" pitchFamily="34" charset="0"/>
                <a:ea typeface="Calibri" panose="020F0502020204030204" pitchFamily="34" charset="0"/>
                <a:cs typeface="Calibri" panose="020F0502020204030204" pitchFamily="34" charset="0"/>
              </a:rPr>
              <a:t>πριν υπογράψει</a:t>
            </a:r>
            <a:r>
              <a:rPr lang="el-GR" sz="700" dirty="0">
                <a:latin typeface="Calibri" panose="020F0502020204030204" pitchFamily="34" charset="0"/>
                <a:ea typeface="Calibri" panose="020F0502020204030204" pitchFamily="34" charset="0"/>
                <a:cs typeface="Calibri" panose="020F0502020204030204" pitchFamily="34" charset="0"/>
              </a:rPr>
              <a:t> την έκθεση (π.χ. αναλυτική επισκόπηση, έλεγχος μεταγενέστερων γεγονότων, επιστολή παραστάσεων διοίκησης κ.λπ.).</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β) Πώς συνδέονται αυτές οι ενέργειες με την αξιοπιστία της τελικής γνώμης;</a:t>
            </a:r>
          </a:p>
          <a:p>
            <a:pPr>
              <a:buNone/>
            </a:pPr>
            <a:endParaRPr lang="el-GR" sz="700" dirty="0">
              <a:latin typeface="Calibri" panose="020F0502020204030204" pitchFamily="34" charset="0"/>
              <a:ea typeface="Calibri" panose="020F0502020204030204" pitchFamily="34" charset="0"/>
              <a:cs typeface="Calibri" panose="020F0502020204030204" pitchFamily="34" charset="0"/>
            </a:endParaRPr>
          </a:p>
          <a:p>
            <a:pPr>
              <a:buNone/>
            </a:pPr>
            <a:r>
              <a:rPr lang="el-GR" sz="700" b="1" dirty="0">
                <a:latin typeface="Calibri" panose="020F0502020204030204" pitchFamily="34" charset="0"/>
                <a:ea typeface="Calibri" panose="020F0502020204030204" pitchFamily="34" charset="0"/>
                <a:cs typeface="Calibri" panose="020F0502020204030204" pitchFamily="34" charset="0"/>
              </a:rPr>
              <a:t>Ερώτηση 8 – Μήνυμα προς τους χρήστες</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Σε 4–5 προτάσεις, γράψτε με δικά σας λόγια:</a:t>
            </a:r>
          </a:p>
          <a:p>
            <a:pPr>
              <a:buNone/>
            </a:pPr>
            <a:r>
              <a:rPr lang="el-GR" sz="700" dirty="0">
                <a:latin typeface="Calibri" panose="020F0502020204030204" pitchFamily="34" charset="0"/>
                <a:ea typeface="Calibri" panose="020F0502020204030204" pitchFamily="34" charset="0"/>
                <a:cs typeface="Calibri" panose="020F0502020204030204" pitchFamily="34" charset="0"/>
              </a:rPr>
              <a:t>«Τι μήνυμα περνά συνολικά η έκθεση του ελεγκτή (μαζί με τη σημείωση για τα μεταγενέστερα γεγονότα) στους μετόχους και στους υπόλοιπους χρήστες των οικονομικών καταστάσεων;»</a:t>
            </a:r>
          </a:p>
        </p:txBody>
      </p:sp>
    </p:spTree>
    <p:extLst>
      <p:ext uri="{BB962C8B-B14F-4D97-AF65-F5344CB8AC3E}">
        <p14:creationId xmlns:p14="http://schemas.microsoft.com/office/powerpoint/2010/main" val="1988624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062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200" b="0" i="0" u="none" strike="noStrike" cap="none" dirty="0">
                <a:solidFill>
                  <a:srgbClr val="171616"/>
                </a:solidFill>
                <a:latin typeface="Calibri"/>
                <a:ea typeface="Calibri"/>
                <a:cs typeface="Calibri"/>
                <a:sym typeface="Calibri"/>
              </a:rPr>
              <a:t>ΕΤΑΙΡΕΙΑ ΕΛΛΗΝΙΚΩΝ ΞΕΝΟΔΟΧΕΙΩΝ ΛΑΜΨΑ Α.Ε. </a:t>
            </a:r>
            <a:endParaRPr sz="2200" b="0" i="0" u="none" strike="noStrike" cap="none" dirty="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1DD1F004-5FBE-B910-A0E0-EA70ECCE748F}"/>
              </a:ext>
            </a:extLst>
          </p:cNvPr>
          <p:cNvSpPr txBox="1"/>
          <p:nvPr/>
        </p:nvSpPr>
        <p:spPr>
          <a:xfrm>
            <a:off x="943897" y="1530013"/>
            <a:ext cx="7643436" cy="2893100"/>
          </a:xfrm>
          <a:prstGeom prst="rect">
            <a:avLst/>
          </a:prstGeom>
          <a:noFill/>
        </p:spPr>
        <p:txBody>
          <a:bodyPr wrap="square">
            <a:spAutoFit/>
          </a:bodyPr>
          <a:lstStyle/>
          <a:p>
            <a:pPr>
              <a:buNone/>
            </a:pP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Ερώτηση 6 – Μεταγενέστερα γεγονότα</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Συμβάσεις χρηματοδότησης ή </a:t>
            </a:r>
            <a:r>
              <a:rPr lang="el-GR" sz="700" dirty="0" err="1">
                <a:solidFill>
                  <a:srgbClr val="2C6063"/>
                </a:solidFill>
                <a:latin typeface="Calibri" panose="020F0502020204030204" pitchFamily="34" charset="0"/>
                <a:ea typeface="Calibri" panose="020F0502020204030204" pitchFamily="34" charset="0"/>
                <a:cs typeface="Calibri" panose="020F0502020204030204" pitchFamily="34" charset="0"/>
              </a:rPr>
              <a:t>αναχρηματοδότησης</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δανείων μετά την 31/12.</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Γεγονότα σχετιζόμενα με γεωπολιτικές εξελίξεις, πανδημίες, κλείσιμο μονάδων κ.λπ.</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Μεταβολές στο ιδιοκτησιακό καθεστώς.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α) Περιγραφή</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Στη σημείωση «Γεγονότα μετά την ημερομηνία του Ισολογισμού» αναφέρεται ότι μετά την 31/12/Χ η εταιρεία/ο όμιλος υπέγραψε νέα σύμβαση δανειοδότησης / προχώρησε σε συγκεκριμένη συναλλαγή / επηρεάστηκε από γεγονός Χ. Το γεγονός έλαβε χώρα μετά τη λήξη της χρήσης.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β) Χαρακτηρισμός (διορθωτικό ή μη)</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Κατά κανόνα, στα δημοσιευμένα έτη των μεγάλων ομίλων: Τα περισσότερα γεγονότα που αναφέρονται στη σχετική σημείωση είναι </a:t>
            </a: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μη διορθωτικά</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(π.χ. αποφάσεις, νέες συμβάσεις, συμβάντα της επόμενης χρήσης).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Σωστή ερμηνεία: Το συγκεκριμένο γεγονός σχετίζεται με αποφάσεις/καταστάσεις που δημιουργήθηκαν μετά την 31/12, άρα είναι μη διορθωτικό. Δεν αλλάζει τα ποσά των οικονομικών καταστάσεων της χρήσης, αλλά είναι σημαντικό και γι’ αυτό γνωστοποιείται στις σημειώσεις.</a:t>
            </a:r>
          </a:p>
          <a:p>
            <a:pPr>
              <a:buNone/>
            </a:pPr>
            <a:b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br>
            <a:endPar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endParaRPr>
          </a:p>
          <a:p>
            <a:pPr>
              <a:buNone/>
            </a:pP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Ερώτηση 7 – Ολοκλήρωση ελέγχου</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α) Τρεις ενέργειες ελεγκτή πριν την υπογραφή (ενδεικτικές «σωστές» απαντήσεις)</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Συνολική αναλυτική επισκόπηση των οικονομικών καταστάσεων (σύγκριση με προηγούμενη χρήση, προϋπολογισμό, δείκτες).</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Επανεξέταση μεταγενέστερων γεγονότων μέχρι την ημερομηνία της έκθεσης.</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Συγκέντρωση και αξιολόγηση μη διορθωμένων λαθών.</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Λήψη επιστολής παραστάσεων διοίκησης.</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Εσωτερική ποιοτική ανασκόπηση από ανώτερο ελεγκτή (όπου απαιτείται).</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β) Σύνδεση με αξιοπιστία γνώμης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Ενδεικτική απάντηση:</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Αυτές οι ενέργειες βοηθούν τον ελεγκτή να βεβαιωθεί ότι δεν έχει «ξεφύγει» κάτι σημαντικό, ότι τα στοιχειακά τεκμήρια είναι επαρκή και ότι η γνώμη βασίζεται σε ολοκληρωμένη εικόνα. Η συνολική επισκόπηση λειτουργεί ως τελικός έλεγχος λογικότητας της εικόνας που παρουσιάζουν οι οικονομικές καταστάσεις.</a:t>
            </a:r>
          </a:p>
        </p:txBody>
      </p:sp>
    </p:spTree>
    <p:extLst>
      <p:ext uri="{BB962C8B-B14F-4D97-AF65-F5344CB8AC3E}">
        <p14:creationId xmlns:p14="http://schemas.microsoft.com/office/powerpoint/2010/main" val="381622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062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200" b="0" i="0" u="none" strike="noStrike" cap="none" dirty="0">
                <a:solidFill>
                  <a:srgbClr val="171616"/>
                </a:solidFill>
                <a:latin typeface="Calibri"/>
                <a:ea typeface="Calibri"/>
                <a:cs typeface="Calibri"/>
                <a:sym typeface="Calibri"/>
              </a:rPr>
              <a:t>ΕΤΑΙΡΕΙΑ ΕΛΛΗΝΙΚΩΝ ΞΕΝΟΔΟΧΕΙΩΝ ΛΑΜΨΑ Α.Ε. </a:t>
            </a:r>
            <a:endParaRPr sz="2200" b="0" i="0" u="none" strike="noStrike" cap="none" dirty="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1DD1F004-5FBE-B910-A0E0-EA70ECCE748F}"/>
              </a:ext>
            </a:extLst>
          </p:cNvPr>
          <p:cNvSpPr txBox="1"/>
          <p:nvPr/>
        </p:nvSpPr>
        <p:spPr>
          <a:xfrm>
            <a:off x="943897" y="1530013"/>
            <a:ext cx="7643436" cy="1277273"/>
          </a:xfrm>
          <a:prstGeom prst="rect">
            <a:avLst/>
          </a:prstGeom>
          <a:noFill/>
        </p:spPr>
        <p:txBody>
          <a:bodyPr wrap="square">
            <a:spAutoFit/>
          </a:bodyPr>
          <a:lstStyle/>
          <a:p>
            <a:pPr>
              <a:buNone/>
            </a:pP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Ερώτηση 8 – Μήνυμα προς τους χρήστες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Ενδεικτική απάντηση για τον ρόλο της Έκθεσης: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Η έκθεση του ελεγκτή δείχνει στους μετόχους και στους άλλους χρήστες ότι ένας ανεξάρτητος επαγγελματίας έχει ελέγξει τις οικονομικές καταστάσεις με βάση διεθνή πρότυπα. Δηλώνει αν οι καταστάσεις παρουσιάζουν εύλογα την οικονομική θέση και τα αποτελέσματα της εταιρείας. Μέσα από τη γνώμη, τη βάση γνώμης και τα σημαντικότερα θέματα ελέγχου, οι χρήστες καταλαβαίνουν πού υπάρχουν κρίσιμες εκτιμήσεις και ποιοι κίνδυνοι αξιολογήθηκαν ως σημαντικοί. Η σημείωση για τα μεταγενέστερα γεγονότα συμπληρώνει την εικόνα, ενημερώνοντας για σημαντικά γεγονότα που συνέβησαν μετά τη λήξη της χρήσης και μπορεί να επηρεάσουν το μέλλον της εταιρείας.</a:t>
            </a:r>
          </a:p>
          <a:p>
            <a:pPr>
              <a:buNone/>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Κριτήριο:</a:t>
            </a:r>
            <a:b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b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ο ελεγκτής </a:t>
            </a: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δεν «φτιάχνει»</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τις καταστάσεις,</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δίνει </a:t>
            </a:r>
            <a:r>
              <a:rPr lang="el-GR" sz="700" b="1" dirty="0">
                <a:solidFill>
                  <a:srgbClr val="2C6063"/>
                </a:solidFill>
                <a:latin typeface="Calibri" panose="020F0502020204030204" pitchFamily="34" charset="0"/>
                <a:ea typeface="Calibri" panose="020F0502020204030204" pitchFamily="34" charset="0"/>
                <a:cs typeface="Calibri" panose="020F0502020204030204" pitchFamily="34" charset="0"/>
              </a:rPr>
              <a:t>γνώμη</a:t>
            </a: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 πάνω στη δουλειά της διοίκησης,</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ενημερώνει για το επίπεδο ελέγχου και τους βασικούς κινδύνους,</a:t>
            </a:r>
          </a:p>
          <a:p>
            <a:pPr>
              <a:buFont typeface="Arial" panose="020B0604020202020204" pitchFamily="34" charset="0"/>
              <a:buChar char="•"/>
            </a:pPr>
            <a:r>
              <a:rPr lang="el-GR" sz="700" dirty="0">
                <a:solidFill>
                  <a:srgbClr val="2C6063"/>
                </a:solidFill>
                <a:latin typeface="Calibri" panose="020F0502020204030204" pitchFamily="34" charset="0"/>
                <a:ea typeface="Calibri" panose="020F0502020204030204" pitchFamily="34" charset="0"/>
                <a:cs typeface="Calibri" panose="020F0502020204030204" pitchFamily="34" charset="0"/>
              </a:rPr>
              <a:t>τα «μεταγενέστερα γεγονότα» είναι απαραίτητο κομμάτι της συνολικής εικόνας.</a:t>
            </a:r>
          </a:p>
        </p:txBody>
      </p:sp>
    </p:spTree>
    <p:extLst>
      <p:ext uri="{BB962C8B-B14F-4D97-AF65-F5344CB8AC3E}">
        <p14:creationId xmlns:p14="http://schemas.microsoft.com/office/powerpoint/2010/main" val="2364615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22"/>
          <p:cNvPicPr preferRelativeResize="0"/>
          <p:nvPr/>
        </p:nvPicPr>
        <p:blipFill rotWithShape="1">
          <a:blip r:embed="rId3">
            <a:alphaModFix amt="57000"/>
          </a:blip>
          <a:srcRect l="34707" t="34901" b="18237"/>
          <a:stretch/>
        </p:blipFill>
        <p:spPr>
          <a:xfrm>
            <a:off x="0" y="0"/>
            <a:ext cx="9144000" cy="5143500"/>
          </a:xfrm>
          <a:prstGeom prst="rect">
            <a:avLst/>
          </a:prstGeom>
          <a:solidFill>
            <a:schemeClr val="accent5">
              <a:lumMod val="20000"/>
              <a:lumOff val="80000"/>
              <a:alpha val="66000"/>
            </a:schemeClr>
          </a:solidFill>
          <a:ln>
            <a:noFill/>
          </a:ln>
        </p:spPr>
      </p:pic>
      <p:pic>
        <p:nvPicPr>
          <p:cNvPr id="522" name="Google Shape;522;p22"/>
          <p:cNvPicPr preferRelativeResize="0"/>
          <p:nvPr/>
        </p:nvPicPr>
        <p:blipFill rotWithShape="1">
          <a:blip r:embed="rId4">
            <a:alphaModFix/>
          </a:blip>
          <a:srcRect b="12130"/>
          <a:stretch/>
        </p:blipFill>
        <p:spPr>
          <a:xfrm>
            <a:off x="4663082" y="2488557"/>
            <a:ext cx="4398213" cy="2220872"/>
          </a:xfrm>
          <a:prstGeom prst="rect">
            <a:avLst/>
          </a:prstGeom>
          <a:noFill/>
          <a:ln>
            <a:noFill/>
          </a:ln>
        </p:spPr>
      </p:pic>
      <p:sp>
        <p:nvSpPr>
          <p:cNvPr id="523" name="Google Shape;523;p22"/>
          <p:cNvSpPr txBox="1">
            <a:spLocks noGrp="1"/>
          </p:cNvSpPr>
          <p:nvPr>
            <p:ph type="ftr" idx="11"/>
          </p:nvPr>
        </p:nvSpPr>
        <p:spPr>
          <a:xfrm>
            <a:off x="7613495" y="4777099"/>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rgbClr val="2C6063"/>
                </a:solidFill>
              </a:rPr>
              <a:t>Δρ. Σπυρίδων Λαμπρόπουλος</a:t>
            </a:r>
            <a:endParaRPr/>
          </a:p>
        </p:txBody>
      </p:sp>
      <p:pic>
        <p:nvPicPr>
          <p:cNvPr id="524" name="Google Shape;524;p22"/>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2" name="Google Shape;160;p3">
            <a:extLst>
              <a:ext uri="{FF2B5EF4-FFF2-40B4-BE49-F238E27FC236}">
                <a16:creationId xmlns:a16="http://schemas.microsoft.com/office/drawing/2014/main" id="{D5AE35AA-BCB8-FD7D-9B6B-FB5D4E6FC677}"/>
              </a:ext>
            </a:extLst>
          </p:cNvPr>
          <p:cNvSpPr txBox="1"/>
          <p:nvPr/>
        </p:nvSpPr>
        <p:spPr>
          <a:xfrm>
            <a:off x="526593" y="676504"/>
            <a:ext cx="7908651"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500" dirty="0">
                <a:solidFill>
                  <a:srgbClr val="171616"/>
                </a:solidFill>
                <a:latin typeface="Calibri"/>
                <a:ea typeface="Calibri"/>
                <a:cs typeface="Calibri"/>
                <a:sym typeface="Calibri"/>
              </a:rPr>
              <a:t>Ερωτήσεις </a:t>
            </a:r>
            <a:r>
              <a:rPr lang="el-GR" sz="2500" dirty="0" err="1">
                <a:solidFill>
                  <a:srgbClr val="171616"/>
                </a:solidFill>
                <a:latin typeface="Calibri"/>
                <a:ea typeface="Calibri"/>
                <a:cs typeface="Calibri"/>
                <a:sym typeface="Calibri"/>
              </a:rPr>
              <a:t>Αυτοαξιολόγησης</a:t>
            </a:r>
            <a:endParaRPr sz="1200" b="0" i="0" u="none" strike="noStrike" cap="none" dirty="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id="{F6319ABE-15B4-3F4E-5138-FFA18ACFCFEC}"/>
              </a:ext>
            </a:extLst>
          </p:cNvPr>
          <p:cNvSpPr txBox="1"/>
          <p:nvPr/>
        </p:nvSpPr>
        <p:spPr>
          <a:xfrm>
            <a:off x="594986" y="1205839"/>
            <a:ext cx="3885933" cy="3662541"/>
          </a:xfrm>
          <a:prstGeom prst="rect">
            <a:avLst/>
          </a:prstGeom>
          <a:noFill/>
        </p:spPr>
        <p:txBody>
          <a:bodyPr wrap="square">
            <a:spAutoFit/>
          </a:bodyPr>
          <a:lstStyle/>
          <a:p>
            <a:pPr>
              <a:buNone/>
            </a:pPr>
            <a:r>
              <a:rPr lang="el-GR" sz="800" b="1" dirty="0">
                <a:latin typeface="Calibri" panose="020F0502020204030204" pitchFamily="34" charset="0"/>
                <a:ea typeface="Calibri" panose="020F0502020204030204" pitchFamily="34" charset="0"/>
                <a:cs typeface="Calibri" panose="020F0502020204030204" pitchFamily="34" charset="0"/>
              </a:rPr>
              <a:t>Ερώτηση 1</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«Γεγονότα μετά την ημερομηνία του ισολογισμού» ονομάζουμε:</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Α. Όλα τα γεγονότα του επόμενου οικονομικού έτους.</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Β. Τα γεγονότα που συμβαίνουν από την ημερομηνία του ισολογισμού μέχρι την ημερομηνία έγκρισης των οικονομικών καταστάσεων για δημοσίευση.</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Γ. Μόνο τα γεγονότα που συμβαίνουν πριν την ημερομηνία του ισολογισμού.</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 Μόνο τα γεγονότα που σχετίζονται με φυσικές καταστροφές.</a:t>
            </a:r>
          </a:p>
          <a:p>
            <a:pPr>
              <a:buNone/>
            </a:pPr>
            <a:br>
              <a:rPr lang="el-GR" sz="800" dirty="0">
                <a:latin typeface="Calibri" panose="020F0502020204030204" pitchFamily="34" charset="0"/>
                <a:ea typeface="Calibri" panose="020F0502020204030204" pitchFamily="34" charset="0"/>
                <a:cs typeface="Calibri" panose="020F0502020204030204" pitchFamily="34" charset="0"/>
              </a:rPr>
            </a:b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latin typeface="Calibri" panose="020F0502020204030204" pitchFamily="34" charset="0"/>
                <a:ea typeface="Calibri" panose="020F0502020204030204" pitchFamily="34" charset="0"/>
                <a:cs typeface="Calibri" panose="020F0502020204030204" pitchFamily="34" charset="0"/>
              </a:rPr>
              <a:t>Ερώτηση 2</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Ποιο από τα παρακάτω αποτελεί </a:t>
            </a:r>
            <a:r>
              <a:rPr lang="el-GR" sz="800" b="1" dirty="0">
                <a:latin typeface="Calibri" panose="020F0502020204030204" pitchFamily="34" charset="0"/>
                <a:ea typeface="Calibri" panose="020F0502020204030204" pitchFamily="34" charset="0"/>
                <a:cs typeface="Calibri" panose="020F0502020204030204" pitchFamily="34" charset="0"/>
              </a:rPr>
              <a:t>διορθωτικό</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adjusting</a:t>
            </a:r>
            <a:r>
              <a:rPr lang="el-GR" sz="800" dirty="0">
                <a:latin typeface="Calibri" panose="020F0502020204030204" pitchFamily="34" charset="0"/>
                <a:ea typeface="Calibri" panose="020F0502020204030204" pitchFamily="34" charset="0"/>
                <a:cs typeface="Calibri" panose="020F0502020204030204" pitchFamily="34" charset="0"/>
              </a:rPr>
              <a:t>) γεγονός μετά την ημερομηνία του ισολογισμού;</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Α. Μετά το τέλος της χρήσης αποφασίζεται νέα επένδυση σε άλλη χώρα.</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Β. Μετά το τέλος της χρήσης συμβαίνει πυρκαγιά σε αποθήκη που ήταν πλήρως ασφαλισμένη.</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Γ. Μετά το τέλος της χρήσης εκδίδεται δικαστική απόφαση για υπόθεση που εκκρεμούσε εδώ και χρόνια, επιβεβαιώνοντας ουσιαστικά ότι η εταιρεία είχε υποχρέωση ήδη στη λήξη της χρήσης.</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 Μετά το τέλος της χρήσης η διοίκηση αποφασίζει να αλλάξει τράπεζα συνεργασίας.</a:t>
            </a:r>
          </a:p>
          <a:p>
            <a:pPr>
              <a:buNone/>
            </a:pPr>
            <a:br>
              <a:rPr lang="el-GR" sz="800" dirty="0">
                <a:latin typeface="Calibri" panose="020F0502020204030204" pitchFamily="34" charset="0"/>
                <a:ea typeface="Calibri" panose="020F0502020204030204" pitchFamily="34" charset="0"/>
                <a:cs typeface="Calibri" panose="020F0502020204030204" pitchFamily="34" charset="0"/>
              </a:rPr>
            </a:b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latin typeface="Calibri" panose="020F0502020204030204" pitchFamily="34" charset="0"/>
                <a:ea typeface="Calibri" panose="020F0502020204030204" pitchFamily="34" charset="0"/>
                <a:cs typeface="Calibri" panose="020F0502020204030204" pitchFamily="34" charset="0"/>
              </a:rPr>
              <a:t>Ερώτηση 3</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Ποιο από τα παρακάτω είναι χαρακτηριστικό </a:t>
            </a:r>
            <a:r>
              <a:rPr lang="el-GR" sz="800" b="1" dirty="0">
                <a:latin typeface="Calibri" panose="020F0502020204030204" pitchFamily="34" charset="0"/>
                <a:ea typeface="Calibri" panose="020F0502020204030204" pitchFamily="34" charset="0"/>
                <a:cs typeface="Calibri" panose="020F0502020204030204" pitchFamily="34" charset="0"/>
              </a:rPr>
              <a:t>μη διορθωτικού</a:t>
            </a:r>
            <a:r>
              <a:rPr lang="el-GR" sz="800" dirty="0">
                <a:latin typeface="Calibri" panose="020F0502020204030204" pitchFamily="34" charset="0"/>
                <a:ea typeface="Calibri" panose="020F0502020204030204" pitchFamily="34" charset="0"/>
                <a:cs typeface="Calibri" panose="020F0502020204030204" pitchFamily="34" charset="0"/>
              </a:rPr>
              <a:t> (non-</a:t>
            </a:r>
            <a:r>
              <a:rPr lang="el-GR" sz="800" dirty="0" err="1">
                <a:latin typeface="Calibri" panose="020F0502020204030204" pitchFamily="34" charset="0"/>
                <a:ea typeface="Calibri" panose="020F0502020204030204" pitchFamily="34" charset="0"/>
                <a:cs typeface="Calibri" panose="020F0502020204030204" pitchFamily="34" charset="0"/>
              </a:rPr>
              <a:t>adjusting</a:t>
            </a:r>
            <a:r>
              <a:rPr lang="el-GR" sz="800" dirty="0">
                <a:latin typeface="Calibri" panose="020F0502020204030204" pitchFamily="34" charset="0"/>
                <a:ea typeface="Calibri" panose="020F0502020204030204" pitchFamily="34" charset="0"/>
                <a:cs typeface="Calibri" panose="020F0502020204030204" pitchFamily="34" charset="0"/>
              </a:rPr>
              <a:t>) γεγονότος;</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Α. Απαιτεί πάντοτε αλλαγή στα ποσά των οικονομικών καταστάσεων.</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Β. Δεν επηρεάζει ποτέ τις σημειώσεις των οικονομικών καταστάσεων.</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Γ. Αφορά νέα γεγονότα που δημιουργούνται μετά τη λήξη της χρήσης και, αν είναι ουσιώδη, πρέπει να γνωστοποιούνται στις σημειώσεις.</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 Αφορά μόνο μικρές και ασήμαντες συναλλαγές.</a:t>
            </a:r>
          </a:p>
        </p:txBody>
      </p:sp>
      <p:sp>
        <p:nvSpPr>
          <p:cNvPr id="7" name="TextBox 6">
            <a:extLst>
              <a:ext uri="{FF2B5EF4-FFF2-40B4-BE49-F238E27FC236}">
                <a16:creationId xmlns:a16="http://schemas.microsoft.com/office/drawing/2014/main" id="{C0D05633-0CC7-CF94-E323-33D8A5CBF15A}"/>
              </a:ext>
            </a:extLst>
          </p:cNvPr>
          <p:cNvSpPr txBox="1"/>
          <p:nvPr/>
        </p:nvSpPr>
        <p:spPr>
          <a:xfrm>
            <a:off x="5075905" y="1205839"/>
            <a:ext cx="3541502" cy="2185214"/>
          </a:xfrm>
          <a:prstGeom prst="rect">
            <a:avLst/>
          </a:prstGeom>
          <a:noFill/>
        </p:spPr>
        <p:txBody>
          <a:bodyPr wrap="square">
            <a:spAutoFit/>
          </a:bodyPr>
          <a:lstStyle/>
          <a:p>
            <a:pPr>
              <a:buNone/>
            </a:pPr>
            <a:r>
              <a:rPr lang="el-GR" sz="800" b="1" dirty="0">
                <a:latin typeface="Calibri" panose="020F0502020204030204" pitchFamily="34" charset="0"/>
                <a:ea typeface="Calibri" panose="020F0502020204030204" pitchFamily="34" charset="0"/>
                <a:cs typeface="Calibri" panose="020F0502020204030204" pitchFamily="34" charset="0"/>
              </a:rPr>
              <a:t>Ερώτηση 4</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Ποιος έχει την </a:t>
            </a:r>
            <a:r>
              <a:rPr lang="el-GR" sz="800" b="1" dirty="0">
                <a:latin typeface="Calibri" panose="020F0502020204030204" pitchFamily="34" charset="0"/>
                <a:ea typeface="Calibri" panose="020F0502020204030204" pitchFamily="34" charset="0"/>
                <a:cs typeface="Calibri" panose="020F0502020204030204" pitchFamily="34" charset="0"/>
              </a:rPr>
              <a:t>πρωταρχική ευθύνη</a:t>
            </a:r>
            <a:r>
              <a:rPr lang="el-GR" sz="800" dirty="0">
                <a:latin typeface="Calibri" panose="020F0502020204030204" pitchFamily="34" charset="0"/>
                <a:ea typeface="Calibri" panose="020F0502020204030204" pitchFamily="34" charset="0"/>
                <a:cs typeface="Calibri" panose="020F0502020204030204" pitchFamily="34" charset="0"/>
              </a:rPr>
              <a:t> για τον εντοπισμό και τη σωστή λογιστική αντιμετώπιση των μεταγενέστερων γεγονότων;</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Α. Ο εξωτερικός ελεγκτής.</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Β. Η διοίκηση της εταιρείας.</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Γ. Η τράπεζα της εταιρείας.</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 Οι μέτοχοι μειοψηφίας.</a:t>
            </a:r>
          </a:p>
          <a:p>
            <a:pPr>
              <a:buNone/>
            </a:pPr>
            <a:br>
              <a:rPr lang="el-GR" sz="800" dirty="0">
                <a:latin typeface="Calibri" panose="020F0502020204030204" pitchFamily="34" charset="0"/>
                <a:ea typeface="Calibri" panose="020F0502020204030204" pitchFamily="34" charset="0"/>
                <a:cs typeface="Calibri" panose="020F0502020204030204" pitchFamily="34" charset="0"/>
              </a:rPr>
            </a:b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latin typeface="Calibri" panose="020F0502020204030204" pitchFamily="34" charset="0"/>
                <a:ea typeface="Calibri" panose="020F0502020204030204" pitchFamily="34" charset="0"/>
                <a:cs typeface="Calibri" panose="020F0502020204030204" pitchFamily="34" charset="0"/>
              </a:rPr>
              <a:t>Ερώτηση 5</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Στο στάδιο της «ολοκλήρωσης ελέγχου» ο ελεγκτής πραγματοποιεί συνολική αναλυτική επισκόπηση. Βασικός σκοπός αυτής της επισκόπησης είναι:</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Α. Να </a:t>
            </a:r>
            <a:r>
              <a:rPr lang="el-GR" sz="800" dirty="0" err="1">
                <a:latin typeface="Calibri" panose="020F0502020204030204" pitchFamily="34" charset="0"/>
                <a:ea typeface="Calibri" panose="020F0502020204030204" pitchFamily="34" charset="0"/>
                <a:cs typeface="Calibri" panose="020F0502020204030204" pitchFamily="34" charset="0"/>
              </a:rPr>
              <a:t>επανακαταρτίσει</a:t>
            </a:r>
            <a:r>
              <a:rPr lang="el-GR" sz="800" dirty="0">
                <a:latin typeface="Calibri" panose="020F0502020204030204" pitchFamily="34" charset="0"/>
                <a:ea typeface="Calibri" panose="020F0502020204030204" pitchFamily="34" charset="0"/>
                <a:cs typeface="Calibri" panose="020F0502020204030204" pitchFamily="34" charset="0"/>
              </a:rPr>
              <a:t> μόνος του όλες τις οικονομικές καταστάσεις.</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Β. Να εντοπίσει ασυνήθιστες ή μη λογικές μεταβολές και να επιβεβαιώσει ότι η συνολική εικόνα συμφωνεί με τα ελεγκτικά τεκμήρια που έχει συγκεντρώσει.</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Γ. Να ελέγξει μόνο τη φορολογική δήλωση της εταιρείας.</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 Να γράψει το επιχειρηματικό πλάνο της επόμενης χρήσης.</a:t>
            </a:r>
          </a:p>
        </p:txBody>
      </p:sp>
    </p:spTree>
    <p:extLst>
      <p:ext uri="{BB962C8B-B14F-4D97-AF65-F5344CB8AC3E}">
        <p14:creationId xmlns:p14="http://schemas.microsoft.com/office/powerpoint/2010/main" val="205291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22"/>
          <p:cNvPicPr preferRelativeResize="0"/>
          <p:nvPr/>
        </p:nvPicPr>
        <p:blipFill rotWithShape="1">
          <a:blip r:embed="rId3">
            <a:alphaModFix amt="57000"/>
          </a:blip>
          <a:srcRect l="34707" t="34901" b="18237"/>
          <a:stretch/>
        </p:blipFill>
        <p:spPr>
          <a:xfrm>
            <a:off x="0" y="0"/>
            <a:ext cx="9144000" cy="5143500"/>
          </a:xfrm>
          <a:prstGeom prst="rect">
            <a:avLst/>
          </a:prstGeom>
          <a:solidFill>
            <a:schemeClr val="accent5">
              <a:lumMod val="20000"/>
              <a:lumOff val="80000"/>
              <a:alpha val="66000"/>
            </a:schemeClr>
          </a:solidFill>
          <a:ln>
            <a:noFill/>
          </a:ln>
        </p:spPr>
      </p:pic>
      <p:pic>
        <p:nvPicPr>
          <p:cNvPr id="522" name="Google Shape;522;p22"/>
          <p:cNvPicPr preferRelativeResize="0"/>
          <p:nvPr/>
        </p:nvPicPr>
        <p:blipFill rotWithShape="1">
          <a:blip r:embed="rId4">
            <a:alphaModFix/>
          </a:blip>
          <a:srcRect b="12130"/>
          <a:stretch/>
        </p:blipFill>
        <p:spPr>
          <a:xfrm>
            <a:off x="4663082" y="2488557"/>
            <a:ext cx="4398213" cy="2220872"/>
          </a:xfrm>
          <a:prstGeom prst="rect">
            <a:avLst/>
          </a:prstGeom>
          <a:noFill/>
          <a:ln>
            <a:noFill/>
          </a:ln>
        </p:spPr>
      </p:pic>
      <p:sp>
        <p:nvSpPr>
          <p:cNvPr id="523" name="Google Shape;523;p22"/>
          <p:cNvSpPr txBox="1">
            <a:spLocks noGrp="1"/>
          </p:cNvSpPr>
          <p:nvPr>
            <p:ph type="ftr" idx="11"/>
          </p:nvPr>
        </p:nvSpPr>
        <p:spPr>
          <a:xfrm>
            <a:off x="7613495" y="4777099"/>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rgbClr val="2C6063"/>
                </a:solidFill>
              </a:rPr>
              <a:t>Δρ. Σπυρίδων Λαμπρόπουλος</a:t>
            </a:r>
            <a:endParaRPr/>
          </a:p>
        </p:txBody>
      </p:sp>
      <p:pic>
        <p:nvPicPr>
          <p:cNvPr id="524" name="Google Shape;524;p22"/>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2" name="Google Shape;160;p3">
            <a:extLst>
              <a:ext uri="{FF2B5EF4-FFF2-40B4-BE49-F238E27FC236}">
                <a16:creationId xmlns:a16="http://schemas.microsoft.com/office/drawing/2014/main" id="{D5AE35AA-BCB8-FD7D-9B6B-FB5D4E6FC677}"/>
              </a:ext>
            </a:extLst>
          </p:cNvPr>
          <p:cNvSpPr txBox="1"/>
          <p:nvPr/>
        </p:nvSpPr>
        <p:spPr>
          <a:xfrm>
            <a:off x="526593" y="676504"/>
            <a:ext cx="7908651"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500" dirty="0">
                <a:solidFill>
                  <a:srgbClr val="171616"/>
                </a:solidFill>
                <a:latin typeface="Calibri"/>
                <a:ea typeface="Calibri"/>
                <a:cs typeface="Calibri"/>
                <a:sym typeface="Calibri"/>
              </a:rPr>
              <a:t>Ερωτήσεις </a:t>
            </a:r>
            <a:r>
              <a:rPr lang="el-GR" sz="2500" dirty="0" err="1">
                <a:solidFill>
                  <a:srgbClr val="171616"/>
                </a:solidFill>
                <a:latin typeface="Calibri"/>
                <a:ea typeface="Calibri"/>
                <a:cs typeface="Calibri"/>
                <a:sym typeface="Calibri"/>
              </a:rPr>
              <a:t>Αυτοαξιολόγησης</a:t>
            </a:r>
            <a:endParaRPr sz="1200" b="0" i="0" u="none" strike="noStrike" cap="none" dirty="0">
              <a:solidFill>
                <a:srgbClr val="000000"/>
              </a:solidFill>
              <a:latin typeface="Calibri"/>
              <a:ea typeface="Calibri"/>
              <a:cs typeface="Calibri"/>
              <a:sym typeface="Calibri"/>
            </a:endParaRPr>
          </a:p>
        </p:txBody>
      </p:sp>
      <p:sp>
        <p:nvSpPr>
          <p:cNvPr id="4" name="TextBox 3">
            <a:extLst>
              <a:ext uri="{FF2B5EF4-FFF2-40B4-BE49-F238E27FC236}">
                <a16:creationId xmlns:a16="http://schemas.microsoft.com/office/drawing/2014/main" id="{9A6AFB5A-3774-AD1E-4C4F-A382AC28F77C}"/>
              </a:ext>
            </a:extLst>
          </p:cNvPr>
          <p:cNvSpPr txBox="1"/>
          <p:nvPr/>
        </p:nvSpPr>
        <p:spPr>
          <a:xfrm>
            <a:off x="526593" y="1291862"/>
            <a:ext cx="4045407" cy="3293209"/>
          </a:xfrm>
          <a:prstGeom prst="rect">
            <a:avLst/>
          </a:prstGeom>
          <a:noFill/>
        </p:spPr>
        <p:txBody>
          <a:bodyPr wrap="square">
            <a:spAutoFit/>
          </a:bodyPr>
          <a:lstStyle/>
          <a:p>
            <a:pPr>
              <a:buNone/>
            </a:pPr>
            <a:r>
              <a:rPr lang="el-GR" sz="800" b="1" dirty="0">
                <a:latin typeface="Calibri" panose="020F0502020204030204" pitchFamily="34" charset="0"/>
                <a:ea typeface="Calibri" panose="020F0502020204030204" pitchFamily="34" charset="0"/>
                <a:cs typeface="Calibri" panose="020F0502020204030204" pitchFamily="34" charset="0"/>
              </a:rPr>
              <a:t>Ερώτηση 6</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Ποια από τις παρακάτω εργασίες είναι τυπικό μέρος της </a:t>
            </a:r>
            <a:r>
              <a:rPr lang="el-GR" sz="800" b="1" dirty="0">
                <a:latin typeface="Calibri" panose="020F0502020204030204" pitchFamily="34" charset="0"/>
                <a:ea typeface="Calibri" panose="020F0502020204030204" pitchFamily="34" charset="0"/>
                <a:cs typeface="Calibri" panose="020F0502020204030204" pitchFamily="34" charset="0"/>
              </a:rPr>
              <a:t>ολοκλήρωσης ελέγχου</a:t>
            </a:r>
            <a:r>
              <a:rPr lang="el-GR" sz="800" dirty="0">
                <a:latin typeface="Calibri" panose="020F0502020204030204" pitchFamily="34" charset="0"/>
                <a:ea typeface="Calibri" panose="020F0502020204030204" pitchFamily="34" charset="0"/>
                <a:cs typeface="Calibri" panose="020F0502020204030204" pitchFamily="34" charset="0"/>
              </a:rPr>
              <a:t>;</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Α. Κατάρτιση προϋπολογισμού της επόμενης χρήσης.</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Β. Επαναδιαπραγμάτευση δανειακών συμβάσεων.</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Γ. Συγκέντρωση και αξιολόγηση όλων των μη διορθωμένων λαθών για να κριθεί αν είναι ουσιώδη συνολικά.</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 Σύνταξη εσωτερικού κανονισμού προσωπικού.</a:t>
            </a:r>
          </a:p>
          <a:p>
            <a:pPr>
              <a:buNone/>
            </a:pPr>
            <a:br>
              <a:rPr lang="el-GR" sz="800" dirty="0">
                <a:latin typeface="Calibri" panose="020F0502020204030204" pitchFamily="34" charset="0"/>
                <a:ea typeface="Calibri" panose="020F0502020204030204" pitchFamily="34" charset="0"/>
                <a:cs typeface="Calibri" panose="020F0502020204030204" pitchFamily="34" charset="0"/>
              </a:rPr>
            </a:b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latin typeface="Calibri" panose="020F0502020204030204" pitchFamily="34" charset="0"/>
                <a:ea typeface="Calibri" panose="020F0502020204030204" pitchFamily="34" charset="0"/>
                <a:cs typeface="Calibri" panose="020F0502020204030204" pitchFamily="34" charset="0"/>
              </a:rPr>
              <a:t>Ερώτηση 7</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Σε ποιο τμήμα της έκθεσης ελεγκτή διατυπώνεται ρητά η γνώμη του (π.χ. «κατά τη γνώμη μας…»);</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Α. Στην ενότητα «Ευθύνη της Διοίκησης».</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Β. Στην ενότητα «Βάση για τη γνώμη».</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Γ. Στην ενότητα «Γνώμη».</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 Στην ενότητα «Άλλα Θέματα».</a:t>
            </a:r>
          </a:p>
          <a:p>
            <a:pPr>
              <a:buNone/>
            </a:pPr>
            <a:br>
              <a:rPr lang="el-GR" sz="800" dirty="0">
                <a:latin typeface="Calibri" panose="020F0502020204030204" pitchFamily="34" charset="0"/>
                <a:ea typeface="Calibri" panose="020F0502020204030204" pitchFamily="34" charset="0"/>
                <a:cs typeface="Calibri" panose="020F0502020204030204" pitchFamily="34" charset="0"/>
              </a:rPr>
            </a:b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latin typeface="Calibri" panose="020F0502020204030204" pitchFamily="34" charset="0"/>
                <a:ea typeface="Calibri" panose="020F0502020204030204" pitchFamily="34" charset="0"/>
                <a:cs typeface="Calibri" panose="020F0502020204030204" pitchFamily="34" charset="0"/>
              </a:rPr>
              <a:t>Ερώτηση 8</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Ποια πρόταση περιγράφει καλύτερα τη </a:t>
            </a:r>
            <a:r>
              <a:rPr lang="el-GR" sz="800" b="1" dirty="0">
                <a:latin typeface="Calibri" panose="020F0502020204030204" pitchFamily="34" charset="0"/>
                <a:ea typeface="Calibri" panose="020F0502020204030204" pitchFamily="34" charset="0"/>
                <a:cs typeface="Calibri" panose="020F0502020204030204" pitchFamily="34" charset="0"/>
              </a:rPr>
              <a:t>γνώμη με επιφύλαξη</a:t>
            </a:r>
            <a:r>
              <a:rPr lang="el-GR" sz="800" dirty="0">
                <a:latin typeface="Calibri" panose="020F0502020204030204" pitchFamily="34" charset="0"/>
                <a:ea typeface="Calibri" panose="020F0502020204030204" pitchFamily="34" charset="0"/>
                <a:cs typeface="Calibri" panose="020F0502020204030204" pitchFamily="34" charset="0"/>
              </a:rPr>
              <a:t>;</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Α. Ο ελεγκτής πιστεύει ότι οι οικονομικές καταστάσεις δεν παρουσιάζουν εύλογα την οικονομική θέση σε κανένα σημείο.</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Β. Ο ελεγκτής δεν μπόρεσε να συγκεντρώσει κανένα απολύτως στοιχείο για την εταιρεία.</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Γ. Ο ελεγκτής διαφωνεί σε ένα ή περισσότερα συγκεκριμένα ουσιώδη θέματα, αλλά πιστεύει ότι, κατά τα λοιπά, οι οικονομικές καταστάσεις παρουσιάζουν εύλογα την οικονομική θέση.</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 Ο ελεγκτής δηλώνει ότι οι καταστάσεις είναι απαλλαγμένες από κάθε είδους λάθος.</a:t>
            </a:r>
          </a:p>
        </p:txBody>
      </p:sp>
      <p:sp>
        <p:nvSpPr>
          <p:cNvPr id="8" name="TextBox 7">
            <a:extLst>
              <a:ext uri="{FF2B5EF4-FFF2-40B4-BE49-F238E27FC236}">
                <a16:creationId xmlns:a16="http://schemas.microsoft.com/office/drawing/2014/main" id="{C20B7461-B3AC-003C-6CDC-E957F7BD6577}"/>
              </a:ext>
            </a:extLst>
          </p:cNvPr>
          <p:cNvSpPr txBox="1"/>
          <p:nvPr/>
        </p:nvSpPr>
        <p:spPr>
          <a:xfrm>
            <a:off x="4861099" y="1291862"/>
            <a:ext cx="3756308" cy="2308324"/>
          </a:xfrm>
          <a:prstGeom prst="rect">
            <a:avLst/>
          </a:prstGeom>
          <a:noFill/>
        </p:spPr>
        <p:txBody>
          <a:bodyPr wrap="square">
            <a:spAutoFit/>
          </a:bodyPr>
          <a:lstStyle/>
          <a:p>
            <a:pPr>
              <a:buNone/>
            </a:pPr>
            <a:r>
              <a:rPr lang="el-GR" sz="800" b="1" dirty="0">
                <a:latin typeface="Calibri" panose="020F0502020204030204" pitchFamily="34" charset="0"/>
                <a:ea typeface="Calibri" panose="020F0502020204030204" pitchFamily="34" charset="0"/>
                <a:cs typeface="Calibri" panose="020F0502020204030204" pitchFamily="34" charset="0"/>
              </a:rPr>
              <a:t>Ερώτηση 9</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Πότε ο ελεγκτής εκδίδει συνήθως </a:t>
            </a:r>
            <a:r>
              <a:rPr lang="el-GR" sz="800" b="1" dirty="0">
                <a:latin typeface="Calibri" panose="020F0502020204030204" pitchFamily="34" charset="0"/>
                <a:ea typeface="Calibri" panose="020F0502020204030204" pitchFamily="34" charset="0"/>
                <a:cs typeface="Calibri" panose="020F0502020204030204" pitchFamily="34" charset="0"/>
              </a:rPr>
              <a:t>«αδυναμία έκφρασης γνώμης»</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disclaimer</a:t>
            </a:r>
            <a:r>
              <a:rPr lang="el-GR" sz="800" dirty="0">
                <a:latin typeface="Calibri" panose="020F0502020204030204" pitchFamily="34" charset="0"/>
                <a:ea typeface="Calibri" panose="020F0502020204030204" pitchFamily="34" charset="0"/>
                <a:cs typeface="Calibri" panose="020F0502020204030204" pitchFamily="34" charset="0"/>
              </a:rPr>
              <a:t>);</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Α. Όταν εντοπίζει ένα μικρό λογιστικό λάθος.</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Β. Όταν διαπιστώνει ότι οι καταστάσεις είναι πλήρως ορθές.</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Γ. Όταν δεν μπορεί να αποκτήσει επαρκή και κατάλληλα ελεγκτικά τεκμήρια και η πιθανή επίπτωση στις καταστάσεις θεωρείται σημαντική και εκτεταμένη.</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 Όταν διαφωνεί σε ένα μόνο μικρό θέμα με τη διοίκηση.</a:t>
            </a:r>
          </a:p>
          <a:p>
            <a:pPr>
              <a:buNone/>
            </a:pPr>
            <a:br>
              <a:rPr lang="el-GR" sz="800" dirty="0">
                <a:latin typeface="Calibri" panose="020F0502020204030204" pitchFamily="34" charset="0"/>
                <a:ea typeface="Calibri" panose="020F0502020204030204" pitchFamily="34" charset="0"/>
                <a:cs typeface="Calibri" panose="020F0502020204030204" pitchFamily="34" charset="0"/>
              </a:rPr>
            </a:b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latin typeface="Calibri" panose="020F0502020204030204" pitchFamily="34" charset="0"/>
                <a:ea typeface="Calibri" panose="020F0502020204030204" pitchFamily="34" charset="0"/>
                <a:cs typeface="Calibri" panose="020F0502020204030204" pitchFamily="34" charset="0"/>
              </a:rPr>
              <a:t>Ερώτηση 10</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Ποια από τις παρακάτω προτάσεις περιγράφει σωστά τον ρόλο της </a:t>
            </a:r>
            <a:r>
              <a:rPr lang="el-GR" sz="800" b="1" dirty="0">
                <a:latin typeface="Calibri" panose="020F0502020204030204" pitchFamily="34" charset="0"/>
                <a:ea typeface="Calibri" panose="020F0502020204030204" pitchFamily="34" charset="0"/>
                <a:cs typeface="Calibri" panose="020F0502020204030204" pitchFamily="34" charset="0"/>
              </a:rPr>
              <a:t>έκθεσης ελεγκτή</a:t>
            </a:r>
            <a:r>
              <a:rPr lang="el-GR" sz="800" dirty="0">
                <a:latin typeface="Calibri" panose="020F0502020204030204" pitchFamily="34" charset="0"/>
                <a:ea typeface="Calibri" panose="020F0502020204030204" pitchFamily="34" charset="0"/>
                <a:cs typeface="Calibri" panose="020F0502020204030204" pitchFamily="34" charset="0"/>
              </a:rPr>
              <a:t> ως προς τις ευθύνες;</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Α. Μεταφέρει όλη την ευθύνη για τη σύνταξη των οικονομικών καταστάσεων στον ελεγκτή.</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Β. Ξεκαθαρίζει ότι η διοίκηση είναι υπεύθυνη για τη σύνταξη των οικονομικών καταστάσεων και ο ελεγκτής για την έκφραση γνώμης επί αυτών.</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Γ. Δηλώνει ότι κανείς δεν έχει ευθύνη, εφόσον έγινε έλεγχος.</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 Μεταφέρει την ευθύνη αποκλειστικά στους μετόχους.</a:t>
            </a:r>
          </a:p>
        </p:txBody>
      </p:sp>
    </p:spTree>
    <p:extLst>
      <p:ext uri="{BB962C8B-B14F-4D97-AF65-F5344CB8AC3E}">
        <p14:creationId xmlns:p14="http://schemas.microsoft.com/office/powerpoint/2010/main" val="165977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3" name="Rectangle 1">
            <a:extLst>
              <a:ext uri="{FF2B5EF4-FFF2-40B4-BE49-F238E27FC236}">
                <a16:creationId xmlns:a16="http://schemas.microsoft.com/office/drawing/2014/main" id="{07F6A16C-9370-A325-4472-C95E864AF0D3}"/>
              </a:ext>
            </a:extLst>
          </p:cNvPr>
          <p:cNvSpPr>
            <a:spLocks noChangeArrowheads="1"/>
          </p:cNvSpPr>
          <p:nvPr/>
        </p:nvSpPr>
        <p:spPr bwMode="auto">
          <a:xfrm>
            <a:off x="1378761" y="1698361"/>
            <a:ext cx="6293711" cy="207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71450" marR="0" lvl="0" indent="-171450"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lang="el-GR" altLang="el-GR" sz="1100" dirty="0">
                <a:solidFill>
                  <a:schemeClr val="tx1"/>
                </a:solidFill>
                <a:latin typeface="Calibri" panose="020F0502020204030204" pitchFamily="34" charset="0"/>
                <a:ea typeface="Calibri" panose="020F0502020204030204" pitchFamily="34" charset="0"/>
                <a:cs typeface="Calibri" panose="020F0502020204030204" pitchFamily="34" charset="0"/>
              </a:rPr>
              <a:t>Τι είναι </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τα «μεταγενέστερα γεγονότα» και πώς επηρεάζουν τις οικονομικές καταστάσεις.</a:t>
            </a:r>
          </a:p>
          <a:p>
            <a:pPr marL="171450" marR="0" lvl="0" indent="-171450"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Τι κάνει ο ελεγκτής στο τελικό στάδιο του ελέγχου («ολοκλήρωση ελέγχου» και συνολική επισκόπηση).</a:t>
            </a:r>
          </a:p>
          <a:p>
            <a:pPr marL="171450" marR="0" lvl="0" indent="-171450"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Ποια η βασική δομή της έκθεσης/αναφοράς του ελεγκτή και τους κύριους τύπους γνώμης.</a:t>
            </a:r>
          </a:p>
          <a:p>
            <a:pPr marL="171450" marR="0" lvl="0" indent="-171450"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lang="el-GR" altLang="el-GR" sz="1100" dirty="0">
                <a:solidFill>
                  <a:schemeClr val="tx1"/>
                </a:solidFill>
                <a:latin typeface="Calibri" panose="020F0502020204030204" pitchFamily="34" charset="0"/>
                <a:ea typeface="Calibri" panose="020F0502020204030204" pitchFamily="34" charset="0"/>
                <a:cs typeface="Calibri" panose="020F0502020204030204" pitchFamily="34" charset="0"/>
              </a:rPr>
              <a:t>Πραγματικό Παράδειγμα κι </a:t>
            </a:r>
            <a:r>
              <a:rPr lang="el-GR" altLang="el-GR" sz="1100">
                <a:solidFill>
                  <a:schemeClr val="tx1"/>
                </a:solidFill>
                <a:latin typeface="Calibri" panose="020F0502020204030204" pitchFamily="34" charset="0"/>
                <a:ea typeface="Calibri" panose="020F0502020204030204" pitchFamily="34" charset="0"/>
                <a:cs typeface="Calibri" panose="020F0502020204030204" pitchFamily="34" charset="0"/>
              </a:rPr>
              <a:t>Ερωτήσεις Κατανόησης</a:t>
            </a:r>
            <a:endParaRPr lang="el-GR" altLang="el-GR" sz="1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914400" rtl="0" eaLnBrk="0" fontAlgn="base" latinLnBrk="0" hangingPunct="0">
              <a:lnSpc>
                <a:spcPct val="200000"/>
              </a:lnSpc>
              <a:spcBef>
                <a:spcPct val="0"/>
              </a:spcBef>
              <a:spcAft>
                <a:spcPct val="0"/>
              </a:spcAft>
              <a:buClrTx/>
              <a:buSzTx/>
              <a:buFont typeface="Wingdings" panose="05000000000000000000" pitchFamily="2" charset="2"/>
              <a:buChar char="ü"/>
              <a:tabLst/>
            </a:pPr>
            <a:r>
              <a:rPr lang="el-GR" altLang="el-GR" sz="1100" dirty="0">
                <a:solidFill>
                  <a:schemeClr val="tx1"/>
                </a:solidFill>
                <a:latin typeface="Calibri" panose="020F0502020204030204" pitchFamily="34" charset="0"/>
                <a:ea typeface="Calibri" panose="020F0502020204030204" pitchFamily="34" charset="0"/>
                <a:cs typeface="Calibri" panose="020F0502020204030204" pitchFamily="34" charset="0"/>
              </a:rPr>
              <a:t>Ερωτήσεις κι Απαντήσεις </a:t>
            </a:r>
            <a:r>
              <a:rPr lang="el-GR" altLang="el-GR" sz="1100" dirty="0" err="1">
                <a:solidFill>
                  <a:schemeClr val="tx1"/>
                </a:solidFill>
                <a:latin typeface="Calibri" panose="020F0502020204030204" pitchFamily="34" charset="0"/>
                <a:ea typeface="Calibri" panose="020F0502020204030204" pitchFamily="34" charset="0"/>
                <a:cs typeface="Calibri" panose="020F0502020204030204" pitchFamily="34" charset="0"/>
              </a:rPr>
              <a:t>Αυτοαξιολόγησης</a:t>
            </a:r>
            <a:r>
              <a:rPr lang="el-GR" altLang="el-GR" sz="1100" dirty="0">
                <a:solidFill>
                  <a:schemeClr val="tx1"/>
                </a:solidFill>
                <a:latin typeface="Calibri" panose="020F0502020204030204" pitchFamily="34" charset="0"/>
                <a:ea typeface="Calibri" panose="020F0502020204030204" pitchFamily="34" charset="0"/>
                <a:cs typeface="Calibri" panose="020F0502020204030204" pitchFamily="34" charset="0"/>
              </a:rPr>
              <a:t> (πολλαπλών απαντήσεων)</a:t>
            </a:r>
          </a:p>
          <a:p>
            <a:pPr marR="0" lvl="0" defTabSz="914400" rtl="0" eaLnBrk="0" fontAlgn="base" latinLnBrk="0" hangingPunct="0">
              <a:lnSpc>
                <a:spcPct val="200000"/>
              </a:lnSpc>
              <a:spcBef>
                <a:spcPct val="0"/>
              </a:spcBef>
              <a:spcAft>
                <a:spcPct val="0"/>
              </a:spcAft>
              <a:buClrTx/>
              <a:buSzTx/>
              <a:tabLst/>
            </a:pPr>
            <a:endPar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1681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22"/>
          <p:cNvPicPr preferRelativeResize="0"/>
          <p:nvPr/>
        </p:nvPicPr>
        <p:blipFill rotWithShape="1">
          <a:blip r:embed="rId3">
            <a:alphaModFix amt="57000"/>
          </a:blip>
          <a:srcRect l="34707" t="34901" b="18237"/>
          <a:stretch/>
        </p:blipFill>
        <p:spPr>
          <a:xfrm>
            <a:off x="0" y="0"/>
            <a:ext cx="9144000" cy="5143500"/>
          </a:xfrm>
          <a:prstGeom prst="rect">
            <a:avLst/>
          </a:prstGeom>
          <a:solidFill>
            <a:schemeClr val="accent5">
              <a:lumMod val="20000"/>
              <a:lumOff val="80000"/>
              <a:alpha val="66000"/>
            </a:schemeClr>
          </a:solidFill>
          <a:ln>
            <a:noFill/>
          </a:ln>
        </p:spPr>
      </p:pic>
      <p:pic>
        <p:nvPicPr>
          <p:cNvPr id="522" name="Google Shape;522;p22"/>
          <p:cNvPicPr preferRelativeResize="0"/>
          <p:nvPr/>
        </p:nvPicPr>
        <p:blipFill rotWithShape="1">
          <a:blip r:embed="rId4">
            <a:alphaModFix/>
          </a:blip>
          <a:srcRect b="12130"/>
          <a:stretch/>
        </p:blipFill>
        <p:spPr>
          <a:xfrm>
            <a:off x="4663082" y="2488557"/>
            <a:ext cx="4398213" cy="2220872"/>
          </a:xfrm>
          <a:prstGeom prst="rect">
            <a:avLst/>
          </a:prstGeom>
          <a:noFill/>
          <a:ln>
            <a:noFill/>
          </a:ln>
        </p:spPr>
      </p:pic>
      <p:sp>
        <p:nvSpPr>
          <p:cNvPr id="523" name="Google Shape;523;p22"/>
          <p:cNvSpPr txBox="1">
            <a:spLocks noGrp="1"/>
          </p:cNvSpPr>
          <p:nvPr>
            <p:ph type="ftr" idx="11"/>
          </p:nvPr>
        </p:nvSpPr>
        <p:spPr>
          <a:xfrm>
            <a:off x="7613495" y="4777099"/>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rgbClr val="2C6063"/>
                </a:solidFill>
              </a:rPr>
              <a:t>Δρ. Σπυρίδων Λαμπρόπουλος</a:t>
            </a:r>
            <a:endParaRPr/>
          </a:p>
        </p:txBody>
      </p:sp>
      <p:pic>
        <p:nvPicPr>
          <p:cNvPr id="524" name="Google Shape;524;p22"/>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2" name="Google Shape;160;p3">
            <a:extLst>
              <a:ext uri="{FF2B5EF4-FFF2-40B4-BE49-F238E27FC236}">
                <a16:creationId xmlns:a16="http://schemas.microsoft.com/office/drawing/2014/main" id="{D5AE35AA-BCB8-FD7D-9B6B-FB5D4E6FC677}"/>
              </a:ext>
            </a:extLst>
          </p:cNvPr>
          <p:cNvSpPr txBox="1"/>
          <p:nvPr/>
        </p:nvSpPr>
        <p:spPr>
          <a:xfrm>
            <a:off x="526593" y="676504"/>
            <a:ext cx="7908651"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500" dirty="0">
                <a:solidFill>
                  <a:srgbClr val="171616"/>
                </a:solidFill>
                <a:latin typeface="Calibri"/>
                <a:ea typeface="Calibri"/>
                <a:cs typeface="Calibri"/>
                <a:sym typeface="Calibri"/>
              </a:rPr>
              <a:t>Απαντήσεις στις Ερωτήσεις </a:t>
            </a:r>
            <a:r>
              <a:rPr lang="el-GR" sz="2500" dirty="0" err="1">
                <a:solidFill>
                  <a:srgbClr val="171616"/>
                </a:solidFill>
                <a:latin typeface="Calibri"/>
                <a:ea typeface="Calibri"/>
                <a:cs typeface="Calibri"/>
                <a:sym typeface="Calibri"/>
              </a:rPr>
              <a:t>Αυτοαξιολόγησης</a:t>
            </a:r>
            <a:endParaRPr sz="1200" b="0" i="0" u="none" strike="noStrike" cap="none" dirty="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id="{F6319ABE-15B4-3F4E-5138-FFA18ACFCFEC}"/>
              </a:ext>
            </a:extLst>
          </p:cNvPr>
          <p:cNvSpPr txBox="1"/>
          <p:nvPr/>
        </p:nvSpPr>
        <p:spPr>
          <a:xfrm>
            <a:off x="594986" y="1205839"/>
            <a:ext cx="3885933" cy="3662541"/>
          </a:xfrm>
          <a:prstGeom prst="rect">
            <a:avLst/>
          </a:prstGeom>
          <a:noFill/>
        </p:spPr>
        <p:txBody>
          <a:bodyPr wrap="square">
            <a:spAutoFit/>
          </a:bodyPr>
          <a:lstStyle/>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Ερώτηση 1</a:t>
            </a: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«Γεγονότα μετά την ημερομηνία του ισολογισμού» ονομάζουμε:</a:t>
            </a:r>
          </a:p>
          <a:p>
            <a:pPr>
              <a:buNone/>
            </a:pP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Α. Όλα τα γεγονότα του επόμενου οικονομικού έτους.</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tx1"/>
                </a:solidFill>
                <a:latin typeface="Calibri" panose="020F0502020204030204" pitchFamily="34" charset="0"/>
                <a:ea typeface="Calibri" panose="020F0502020204030204" pitchFamily="34" charset="0"/>
                <a:cs typeface="Calibri" panose="020F0502020204030204" pitchFamily="34" charset="0"/>
              </a:rPr>
              <a:t>Β. </a:t>
            </a: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Τα γεγονότα που συμβαίνουν από την ημερομηνία του ισολογισμού μέχρι την ημερομηνία έγκρισης των οικονομικών καταστάσεων για δημοσίευση.</a:t>
            </a:r>
            <a:b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Γ. Μόνο τα γεγονότα που συμβαίνουν πριν την ημερομηνία του ισολογισμού.</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Δ. Μόνο τα γεγονότα που σχετίζονται με φυσικές καταστροφές.</a:t>
            </a:r>
          </a:p>
          <a:p>
            <a:pPr>
              <a:buNone/>
            </a:pP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endPar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Ερώτηση 2</a:t>
            </a: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Ποιο από τα παρακάτω αποτελεί διορθωτικό (</a:t>
            </a:r>
            <a:r>
              <a:rPr lang="el-GR" sz="800" b="1" dirty="0" err="1">
                <a:solidFill>
                  <a:schemeClr val="tx1"/>
                </a:solidFill>
                <a:latin typeface="Calibri" panose="020F0502020204030204" pitchFamily="34" charset="0"/>
                <a:ea typeface="Calibri" panose="020F0502020204030204" pitchFamily="34" charset="0"/>
                <a:cs typeface="Calibri" panose="020F0502020204030204" pitchFamily="34" charset="0"/>
              </a:rPr>
              <a:t>adjusting</a:t>
            </a: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 γεγονός μετά την ημερομηνία του ισολογισμού;</a:t>
            </a:r>
          </a:p>
          <a:p>
            <a:pPr>
              <a:buNone/>
            </a:pP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Α. Μετά το τέλος της χρήσης αποφασίζεται νέα επένδυση σε άλλη χώρα.</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Β. Μετά το τέλος της χρήσης συμβαίνει πυρκαγιά σε αποθήκη που ήταν πλήρως ασφαλισμένη.</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tx1"/>
                </a:solidFill>
                <a:latin typeface="Calibri" panose="020F0502020204030204" pitchFamily="34" charset="0"/>
                <a:ea typeface="Calibri" panose="020F0502020204030204" pitchFamily="34" charset="0"/>
                <a:cs typeface="Calibri" panose="020F0502020204030204" pitchFamily="34" charset="0"/>
              </a:rPr>
              <a:t>Γ. </a:t>
            </a: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Μετά το τέλος της χρήσης εκδίδεται δικαστική απόφαση για υπόθεση που εκκρεμούσε εδώ και χρόνια, επιβεβαιώνοντας ουσιαστικά ότι η εταιρεία είχε υποχρέωση ήδη στη λήξη της χρήσης.</a:t>
            </a:r>
            <a:b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Δ. Μετά το τέλος της χρήσης η διοίκηση αποφασίζει να αλλάξει τράπεζα συνεργασίας.</a:t>
            </a:r>
          </a:p>
          <a:p>
            <a:pPr>
              <a:buNone/>
            </a:pP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endPar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Ερώτηση 3</a:t>
            </a: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Ποιο από τα παρακάτω είναι χαρακτηριστικό μη διορθωτικού (non-</a:t>
            </a:r>
            <a:r>
              <a:rPr lang="el-GR" sz="800" b="1" dirty="0" err="1">
                <a:solidFill>
                  <a:schemeClr val="tx1"/>
                </a:solidFill>
                <a:latin typeface="Calibri" panose="020F0502020204030204" pitchFamily="34" charset="0"/>
                <a:ea typeface="Calibri" panose="020F0502020204030204" pitchFamily="34" charset="0"/>
                <a:cs typeface="Calibri" panose="020F0502020204030204" pitchFamily="34" charset="0"/>
              </a:rPr>
              <a:t>adjusting</a:t>
            </a: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 γεγονότος;</a:t>
            </a:r>
          </a:p>
          <a:p>
            <a:pPr>
              <a:buNone/>
            </a:pP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Α. Απαιτεί πάντοτε αλλαγή στα ποσά των οικονομικών καταστάσεων.</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Β. Δεν επηρεάζει ποτέ τις σημειώσεις των οικονομικών καταστάσεων.</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tx1"/>
                </a:solidFill>
                <a:latin typeface="Calibri" panose="020F0502020204030204" pitchFamily="34" charset="0"/>
                <a:ea typeface="Calibri" panose="020F0502020204030204" pitchFamily="34" charset="0"/>
                <a:cs typeface="Calibri" panose="020F0502020204030204" pitchFamily="34" charset="0"/>
              </a:rPr>
              <a:t>Γ. </a:t>
            </a: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Αφορά νέα γεγονότα που δημιουργούνται μετά τη λήξη της χρήσης και, αν είναι ουσιώδη, πρέπει να γνωστοποιούνται στις σημειώσεις.</a:t>
            </a:r>
            <a:b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Δ. Αφορά μόνο μικρές και ασήμαντες συναλλαγές.</a:t>
            </a:r>
          </a:p>
        </p:txBody>
      </p:sp>
      <p:sp>
        <p:nvSpPr>
          <p:cNvPr id="7" name="TextBox 6">
            <a:extLst>
              <a:ext uri="{FF2B5EF4-FFF2-40B4-BE49-F238E27FC236}">
                <a16:creationId xmlns:a16="http://schemas.microsoft.com/office/drawing/2014/main" id="{C0D05633-0CC7-CF94-E323-33D8A5CBF15A}"/>
              </a:ext>
            </a:extLst>
          </p:cNvPr>
          <p:cNvSpPr txBox="1"/>
          <p:nvPr/>
        </p:nvSpPr>
        <p:spPr>
          <a:xfrm>
            <a:off x="5007512" y="1205839"/>
            <a:ext cx="3541502" cy="2308324"/>
          </a:xfrm>
          <a:prstGeom prst="rect">
            <a:avLst/>
          </a:prstGeom>
          <a:noFill/>
        </p:spPr>
        <p:txBody>
          <a:bodyPr wrap="square">
            <a:spAutoFit/>
          </a:bodyPr>
          <a:lstStyle/>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Ερώτηση 4</a:t>
            </a: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Ποιος έχει την πρωταρχική ευθύνη για τον εντοπισμό και τη σωστή λογιστική αντιμετώπιση των μεταγενέστερων γεγονότων;</a:t>
            </a:r>
          </a:p>
          <a:p>
            <a:pPr>
              <a:buNone/>
            </a:pP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Α. Ο εξωτερικός ελεγκτής.</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Β. Η διοίκηση της εταιρείας.</a:t>
            </a:r>
            <a:b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Γ. Η τράπεζα της εταιρείας.</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Δ. Οι μέτοχοι μειοψηφίας.</a:t>
            </a:r>
          </a:p>
          <a:p>
            <a:pPr>
              <a:buNone/>
            </a:pP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endPar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Ερώτηση 5</a:t>
            </a: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Στο στάδιο της «ολοκλήρωσης ελέγχου» ο ελεγκτής πραγματοποιεί συνολική αναλυτική επισκόπηση. Βασικός σκοπός αυτής της επισκόπησης είναι:</a:t>
            </a:r>
          </a:p>
          <a:p>
            <a:pPr>
              <a:buNone/>
            </a:pP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Α. Να </a:t>
            </a:r>
            <a:r>
              <a:rPr lang="el-GR" sz="800" dirty="0" err="1">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επανακαταρτίσει</a:t>
            </a: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 μόνος του όλες τις οικονομικές καταστάσεις.</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Β. Να εντοπίσει ασυνήθιστες ή μη λογικές μεταβολές και να επιβεβαιώσει ότι η συνολική εικόνα συμφωνεί με τα ελεγκτικά τεκμήρια που έχει συγκεντρώσει.</a:t>
            </a:r>
            <a:b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Γ. Να ελέγξει μόνο τη φορολογική δήλωση της εταιρείας.</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Δ. Να γράψει το επιχειρηματικό πλάνο της επόμενης χρήσης.</a:t>
            </a:r>
          </a:p>
        </p:txBody>
      </p:sp>
    </p:spTree>
    <p:extLst>
      <p:ext uri="{BB962C8B-B14F-4D97-AF65-F5344CB8AC3E}">
        <p14:creationId xmlns:p14="http://schemas.microsoft.com/office/powerpoint/2010/main" val="28028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22"/>
          <p:cNvPicPr preferRelativeResize="0"/>
          <p:nvPr/>
        </p:nvPicPr>
        <p:blipFill rotWithShape="1">
          <a:blip r:embed="rId3">
            <a:alphaModFix amt="57000"/>
          </a:blip>
          <a:srcRect l="34707" t="34901" b="18237"/>
          <a:stretch/>
        </p:blipFill>
        <p:spPr>
          <a:xfrm>
            <a:off x="0" y="0"/>
            <a:ext cx="9144000" cy="5143500"/>
          </a:xfrm>
          <a:prstGeom prst="rect">
            <a:avLst/>
          </a:prstGeom>
          <a:solidFill>
            <a:schemeClr val="accent5">
              <a:lumMod val="20000"/>
              <a:lumOff val="80000"/>
              <a:alpha val="66000"/>
            </a:schemeClr>
          </a:solidFill>
          <a:ln>
            <a:noFill/>
          </a:ln>
        </p:spPr>
      </p:pic>
      <p:pic>
        <p:nvPicPr>
          <p:cNvPr id="522" name="Google Shape;522;p22"/>
          <p:cNvPicPr preferRelativeResize="0"/>
          <p:nvPr/>
        </p:nvPicPr>
        <p:blipFill rotWithShape="1">
          <a:blip r:embed="rId4">
            <a:alphaModFix/>
          </a:blip>
          <a:srcRect b="12130"/>
          <a:stretch/>
        </p:blipFill>
        <p:spPr>
          <a:xfrm>
            <a:off x="4663082" y="2488557"/>
            <a:ext cx="4398213" cy="2220872"/>
          </a:xfrm>
          <a:prstGeom prst="rect">
            <a:avLst/>
          </a:prstGeom>
          <a:noFill/>
          <a:ln>
            <a:noFill/>
          </a:ln>
        </p:spPr>
      </p:pic>
      <p:sp>
        <p:nvSpPr>
          <p:cNvPr id="523" name="Google Shape;523;p22"/>
          <p:cNvSpPr txBox="1">
            <a:spLocks noGrp="1"/>
          </p:cNvSpPr>
          <p:nvPr>
            <p:ph type="ftr" idx="11"/>
          </p:nvPr>
        </p:nvSpPr>
        <p:spPr>
          <a:xfrm>
            <a:off x="7613495" y="4777099"/>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rgbClr val="2C6063"/>
                </a:solidFill>
              </a:rPr>
              <a:t>Δρ. Σπυρίδων Λαμπρόπουλος</a:t>
            </a:r>
            <a:endParaRPr/>
          </a:p>
        </p:txBody>
      </p:sp>
      <p:pic>
        <p:nvPicPr>
          <p:cNvPr id="524" name="Google Shape;524;p22"/>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4" name="TextBox 3">
            <a:extLst>
              <a:ext uri="{FF2B5EF4-FFF2-40B4-BE49-F238E27FC236}">
                <a16:creationId xmlns:a16="http://schemas.microsoft.com/office/drawing/2014/main" id="{9A6AFB5A-3774-AD1E-4C4F-A382AC28F77C}"/>
              </a:ext>
            </a:extLst>
          </p:cNvPr>
          <p:cNvSpPr txBox="1"/>
          <p:nvPr/>
        </p:nvSpPr>
        <p:spPr>
          <a:xfrm>
            <a:off x="526593" y="1291862"/>
            <a:ext cx="4045407" cy="3416320"/>
          </a:xfrm>
          <a:prstGeom prst="rect">
            <a:avLst/>
          </a:prstGeom>
          <a:noFill/>
        </p:spPr>
        <p:txBody>
          <a:bodyPr wrap="square">
            <a:spAutoFit/>
          </a:bodyPr>
          <a:lstStyle/>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Ερώτηση 6</a:t>
            </a: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Ποια από τις παρακάτω εργασίες είναι τυπικό μέρος της ολοκλήρωσης ελέγχου;</a:t>
            </a:r>
          </a:p>
          <a:p>
            <a:pPr>
              <a:buNone/>
            </a:pP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Α. Κατάρτιση προϋπολογισμού της επόμενης χρήσης.</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Β. Επαναδιαπραγμάτευση δανειακών συμβάσεων.</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Γ. Συγκέντρωση και αξιολόγηση όλων των μη διορθωμένων λαθών για να κριθεί αν είναι ουσιώδη συνολικά.</a:t>
            </a:r>
            <a:b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Δ. Σύνταξη εσωτερικού κανονισμού προσωπικού.</a:t>
            </a:r>
          </a:p>
          <a:p>
            <a:pPr>
              <a:buNone/>
            </a:pP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endPar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Ερώτηση 7</a:t>
            </a: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Σε ποιο τμήμα της έκθεσης ελεγκτή διατυπώνεται ρητά η γνώμη του (π.χ. «κατά τη γνώμη μας…»);</a:t>
            </a:r>
          </a:p>
          <a:p>
            <a:pPr>
              <a:buNone/>
            </a:pP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Α. Στην ενότητα «Ευθύνη της Διοίκησης».</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Β. Στην ενότητα «Βάση για τη γνώμη».</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Γ. Στην ενότητα «Γνώμη».</a:t>
            </a:r>
            <a:b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Δ. Στην ενότητα «Άλλα Θέματα».</a:t>
            </a:r>
          </a:p>
          <a:p>
            <a:pPr>
              <a:buNone/>
            </a:pP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endPar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Ερώτηση 8</a:t>
            </a: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Ποια πρόταση περιγράφει καλύτερα τη γνώμη με επιφύλαξη;</a:t>
            </a:r>
          </a:p>
          <a:p>
            <a:pPr>
              <a:buNone/>
            </a:pP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Α. Ο ελεγκτής πιστεύει ότι οι οικονομικές καταστάσεις δεν παρουσιάζουν εύλογα την οικονομική θέση σε κανένα σημείο.</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Β. Ο ελεγκτής δεν μπόρεσε να συγκεντρώσει κανένα απολύτως στοιχείο για την εταιρεία.</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Γ. Ο ελεγκτής διαφωνεί σε ένα ή περισσότερα συγκεκριμένα ουσιώδη θέματα, αλλά πιστεύει ότι, κατά τα λοιπά, οι οικονομικές καταστάσεις παρουσιάζουν εύλογα την οικονομική θέση.</a:t>
            </a:r>
            <a:b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Δ. Ο ελεγκτής δηλώνει ότι οι καταστάσεις είναι απαλλαγμένες από κάθε είδους λάθος.</a:t>
            </a:r>
          </a:p>
        </p:txBody>
      </p:sp>
      <p:sp>
        <p:nvSpPr>
          <p:cNvPr id="8" name="TextBox 7">
            <a:extLst>
              <a:ext uri="{FF2B5EF4-FFF2-40B4-BE49-F238E27FC236}">
                <a16:creationId xmlns:a16="http://schemas.microsoft.com/office/drawing/2014/main" id="{C20B7461-B3AC-003C-6CDC-E957F7BD6577}"/>
              </a:ext>
            </a:extLst>
          </p:cNvPr>
          <p:cNvSpPr txBox="1"/>
          <p:nvPr/>
        </p:nvSpPr>
        <p:spPr>
          <a:xfrm>
            <a:off x="4861099" y="1291862"/>
            <a:ext cx="3756308" cy="2308324"/>
          </a:xfrm>
          <a:prstGeom prst="rect">
            <a:avLst/>
          </a:prstGeom>
          <a:noFill/>
        </p:spPr>
        <p:txBody>
          <a:bodyPr wrap="square">
            <a:spAutoFit/>
          </a:bodyPr>
          <a:lstStyle/>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Ερώτηση 9</a:t>
            </a: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Πότε ο ελεγκτής εκδίδει συνήθως «αδυναμία έκφρασης γνώμης» (</a:t>
            </a:r>
            <a:r>
              <a:rPr lang="el-GR" sz="800" b="1" dirty="0" err="1">
                <a:solidFill>
                  <a:schemeClr val="tx1"/>
                </a:solidFill>
                <a:latin typeface="Calibri" panose="020F0502020204030204" pitchFamily="34" charset="0"/>
                <a:ea typeface="Calibri" panose="020F0502020204030204" pitchFamily="34" charset="0"/>
                <a:cs typeface="Calibri" panose="020F0502020204030204" pitchFamily="34" charset="0"/>
              </a:rPr>
              <a:t>disclaimer</a:t>
            </a: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buNone/>
            </a:pP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Α. Όταν εντοπίζει ένα μικρό λογιστικό λάθος.</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Β. Όταν διαπιστώνει ότι οι καταστάσεις είναι πλήρως ορθές.</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Γ. Όταν δεν μπορεί να αποκτήσει επαρκή και κατάλληλα ελεγκτικά τεκμήρια και η πιθανή επίπτωση στις καταστάσεις θεωρείται σημαντική και εκτεταμένη.</a:t>
            </a:r>
            <a:b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Δ. Όταν διαφωνεί σε ένα μόνο μικρό θέμα με τη διοίκηση.</a:t>
            </a:r>
          </a:p>
          <a:p>
            <a:pPr>
              <a:buNone/>
            </a:pP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endPar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Ερώτηση 10</a:t>
            </a:r>
          </a:p>
          <a:p>
            <a:pPr>
              <a:buNone/>
            </a:pP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Ποια από τις παρακάτω προτάσεις περιγράφει σωστά τον ρόλο της έκθεσης ελεγκτή ως προς τις ευθύνες;</a:t>
            </a:r>
          </a:p>
          <a:p>
            <a:pPr>
              <a:buNone/>
            </a:pP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Α. Μεταφέρει όλη την ευθύνη για τη σύνταξη των οικονομικών καταστάσεων στον ελεγκτή.</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t>Β. Ξεκαθαρίζει ότι η διοίκηση είναι υπεύθυνη για τη σύνταξη των οικονομικών καταστάσεων και ο ελεγκτής για την έκφραση γνώμης επί αυτών.</a:t>
            </a:r>
            <a:br>
              <a:rPr lang="el-GR" sz="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Γ. Δηλώνει ότι κανείς δεν έχει ευθύνη, εφόσον έγινε έλεγχος.</a:t>
            </a:r>
            <a:b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br>
            <a:r>
              <a:rPr lang="el-GR" sz="8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Δ. Μεταφέρει την ευθύνη αποκλειστικά στους μετόχους.</a:t>
            </a:r>
          </a:p>
        </p:txBody>
      </p:sp>
      <p:sp>
        <p:nvSpPr>
          <p:cNvPr id="3" name="Google Shape;160;p3">
            <a:extLst>
              <a:ext uri="{FF2B5EF4-FFF2-40B4-BE49-F238E27FC236}">
                <a16:creationId xmlns:a16="http://schemas.microsoft.com/office/drawing/2014/main" id="{1ED6E8C2-A5F3-BBE8-987F-2DC6F1574BDE}"/>
              </a:ext>
            </a:extLst>
          </p:cNvPr>
          <p:cNvSpPr txBox="1"/>
          <p:nvPr/>
        </p:nvSpPr>
        <p:spPr>
          <a:xfrm>
            <a:off x="526593" y="676504"/>
            <a:ext cx="7908651"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500" dirty="0">
                <a:solidFill>
                  <a:srgbClr val="171616"/>
                </a:solidFill>
                <a:latin typeface="Calibri"/>
                <a:ea typeface="Calibri"/>
                <a:cs typeface="Calibri"/>
                <a:sym typeface="Calibri"/>
              </a:rPr>
              <a:t>Απαντήσεις στις Ερωτήσεις </a:t>
            </a:r>
            <a:r>
              <a:rPr lang="el-GR" sz="2500" dirty="0" err="1">
                <a:solidFill>
                  <a:srgbClr val="171616"/>
                </a:solidFill>
                <a:latin typeface="Calibri"/>
                <a:ea typeface="Calibri"/>
                <a:cs typeface="Calibri"/>
                <a:sym typeface="Calibri"/>
              </a:rPr>
              <a:t>Αυτοαξιολόγησης</a:t>
            </a:r>
            <a:endParaRPr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54317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15"/>
          <p:cNvPicPr preferRelativeResize="0"/>
          <p:nvPr/>
        </p:nvPicPr>
        <p:blipFill rotWithShape="1">
          <a:blip r:embed="rId3">
            <a:alphaModFix amt="57000"/>
          </a:blip>
          <a:srcRect t="43901" r="21837"/>
          <a:stretch/>
        </p:blipFill>
        <p:spPr>
          <a:xfrm>
            <a:off x="0" y="0"/>
            <a:ext cx="9144000" cy="5143500"/>
          </a:xfrm>
          <a:prstGeom prst="rect">
            <a:avLst/>
          </a:prstGeom>
          <a:noFill/>
          <a:ln>
            <a:noFill/>
          </a:ln>
        </p:spPr>
      </p:pic>
      <p:pic>
        <p:nvPicPr>
          <p:cNvPr id="351" name="Google Shape;351;p15"/>
          <p:cNvPicPr preferRelativeResize="0"/>
          <p:nvPr/>
        </p:nvPicPr>
        <p:blipFill rotWithShape="1">
          <a:blip r:embed="rId4">
            <a:alphaModFix/>
          </a:blip>
          <a:srcRect/>
          <a:stretch/>
        </p:blipFill>
        <p:spPr>
          <a:xfrm>
            <a:off x="2256696" y="1402218"/>
            <a:ext cx="3896422" cy="1411411"/>
          </a:xfrm>
          <a:prstGeom prst="rect">
            <a:avLst/>
          </a:prstGeom>
          <a:noFill/>
          <a:ln>
            <a:noFill/>
          </a:ln>
        </p:spPr>
      </p:pic>
      <p:sp>
        <p:nvSpPr>
          <p:cNvPr id="352" name="Google Shape;352;p15"/>
          <p:cNvSpPr txBox="1">
            <a:spLocks noGrp="1"/>
          </p:cNvSpPr>
          <p:nvPr>
            <p:ph type="ftr" idx="11"/>
          </p:nvPr>
        </p:nvSpPr>
        <p:spPr>
          <a:xfrm>
            <a:off x="2690252" y="3021187"/>
            <a:ext cx="3763496" cy="152710"/>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sz="1200" b="1">
                <a:solidFill>
                  <a:srgbClr val="2C6063"/>
                </a:solidFill>
              </a:rPr>
              <a:t>Δρ. Σπυρίδων Λαμπρόπουλος</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500" dirty="0">
                <a:solidFill>
                  <a:srgbClr val="171616"/>
                </a:solidFill>
                <a:latin typeface="Calibri"/>
                <a:ea typeface="Calibri"/>
                <a:cs typeface="Calibri"/>
                <a:sym typeface="Calibri"/>
              </a:rPr>
              <a:t>Περίγραμμα Ελεγκτικής Διαδικασίας (</a:t>
            </a:r>
            <a:r>
              <a:rPr lang="en-US" sz="2500" dirty="0">
                <a:solidFill>
                  <a:srgbClr val="171616"/>
                </a:solidFill>
                <a:latin typeface="Calibri"/>
                <a:ea typeface="Calibri"/>
                <a:cs typeface="Calibri"/>
                <a:sym typeface="Calibri"/>
              </a:rPr>
              <a:t>Audit Process)</a:t>
            </a:r>
            <a:endParaRPr sz="2500" b="0" i="0" u="none" strike="noStrike" cap="none" dirty="0">
              <a:solidFill>
                <a:srgbClr val="000000"/>
              </a:solidFill>
              <a:latin typeface="Calibri"/>
              <a:ea typeface="Calibri"/>
              <a:cs typeface="Calibri"/>
              <a:sym typeface="Calibri"/>
            </a:endParaRPr>
          </a:p>
        </p:txBody>
      </p:sp>
      <p:graphicFrame>
        <p:nvGraphicFramePr>
          <p:cNvPr id="2" name="Diagram 1">
            <a:extLst>
              <a:ext uri="{FF2B5EF4-FFF2-40B4-BE49-F238E27FC236}">
                <a16:creationId xmlns:a16="http://schemas.microsoft.com/office/drawing/2014/main" id="{70365FF8-B808-A4CE-FDAB-6416461D5B9C}"/>
              </a:ext>
            </a:extLst>
          </p:cNvPr>
          <p:cNvGraphicFramePr/>
          <p:nvPr/>
        </p:nvGraphicFramePr>
        <p:xfrm>
          <a:off x="1524000" y="1412911"/>
          <a:ext cx="6096000" cy="30021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8770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22"/>
          <p:cNvPicPr preferRelativeResize="0"/>
          <p:nvPr/>
        </p:nvPicPr>
        <p:blipFill rotWithShape="1">
          <a:blip r:embed="rId3">
            <a:alphaModFix amt="57000"/>
          </a:blip>
          <a:srcRect l="34707" t="34901" b="18237"/>
          <a:stretch/>
        </p:blipFill>
        <p:spPr>
          <a:xfrm>
            <a:off x="0" y="0"/>
            <a:ext cx="9144000" cy="5143500"/>
          </a:xfrm>
          <a:prstGeom prst="rect">
            <a:avLst/>
          </a:prstGeom>
          <a:solidFill>
            <a:schemeClr val="accent5">
              <a:lumMod val="20000"/>
              <a:lumOff val="80000"/>
              <a:alpha val="66000"/>
            </a:schemeClr>
          </a:solidFill>
          <a:ln>
            <a:noFill/>
          </a:ln>
        </p:spPr>
      </p:pic>
      <p:pic>
        <p:nvPicPr>
          <p:cNvPr id="522" name="Google Shape;522;p22"/>
          <p:cNvPicPr preferRelativeResize="0"/>
          <p:nvPr/>
        </p:nvPicPr>
        <p:blipFill rotWithShape="1">
          <a:blip r:embed="rId4">
            <a:alphaModFix/>
          </a:blip>
          <a:srcRect b="12130"/>
          <a:stretch/>
        </p:blipFill>
        <p:spPr>
          <a:xfrm>
            <a:off x="4663082" y="2488557"/>
            <a:ext cx="4398213" cy="2220872"/>
          </a:xfrm>
          <a:prstGeom prst="rect">
            <a:avLst/>
          </a:prstGeom>
          <a:noFill/>
          <a:ln>
            <a:noFill/>
          </a:ln>
        </p:spPr>
      </p:pic>
      <p:sp>
        <p:nvSpPr>
          <p:cNvPr id="523" name="Google Shape;523;p22"/>
          <p:cNvSpPr txBox="1">
            <a:spLocks noGrp="1"/>
          </p:cNvSpPr>
          <p:nvPr>
            <p:ph type="ftr" idx="11"/>
          </p:nvPr>
        </p:nvSpPr>
        <p:spPr>
          <a:xfrm>
            <a:off x="7613495" y="4777099"/>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rgbClr val="2C6063"/>
                </a:solidFill>
              </a:rPr>
              <a:t>Δρ. Σπυρίδων Λαμπρόπουλος</a:t>
            </a:r>
            <a:endParaRPr/>
          </a:p>
        </p:txBody>
      </p:sp>
      <p:pic>
        <p:nvPicPr>
          <p:cNvPr id="524" name="Google Shape;524;p22"/>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2" name="Google Shape;160;p3">
            <a:extLst>
              <a:ext uri="{FF2B5EF4-FFF2-40B4-BE49-F238E27FC236}">
                <a16:creationId xmlns:a16="http://schemas.microsoft.com/office/drawing/2014/main" id="{D5AE35AA-BCB8-FD7D-9B6B-FB5D4E6FC677}"/>
              </a:ext>
            </a:extLst>
          </p:cNvPr>
          <p:cNvSpPr txBox="1"/>
          <p:nvPr/>
        </p:nvSpPr>
        <p:spPr>
          <a:xfrm>
            <a:off x="843773" y="1007531"/>
            <a:ext cx="7908651" cy="4616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500" dirty="0">
                <a:solidFill>
                  <a:srgbClr val="171616"/>
                </a:solidFill>
                <a:latin typeface="Calibri"/>
                <a:ea typeface="Calibri"/>
                <a:cs typeface="Calibri"/>
                <a:sym typeface="Calibri"/>
              </a:rPr>
              <a:t>Γλωσσάρι Βασικών Όρων που θα Συναντήσουμε</a:t>
            </a:r>
            <a:endParaRPr sz="1200" b="0" i="0" u="none" strike="noStrike" cap="none" dirty="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DE3C4F3A-A189-2B02-2DD2-153E4F8CAD4B}"/>
              </a:ext>
            </a:extLst>
          </p:cNvPr>
          <p:cNvSpPr txBox="1"/>
          <p:nvPr/>
        </p:nvSpPr>
        <p:spPr>
          <a:xfrm>
            <a:off x="843773" y="1492013"/>
            <a:ext cx="7351575" cy="2984150"/>
          </a:xfrm>
          <a:prstGeom prst="rect">
            <a:avLst/>
          </a:prstGeom>
          <a:noFill/>
        </p:spPr>
        <p:txBody>
          <a:bodyPr wrap="square">
            <a:spAutoFit/>
          </a:bodyPr>
          <a:lstStyle/>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Μεταγενέστερα γεγονότα</a:t>
            </a:r>
            <a:r>
              <a:rPr lang="el-GR" sz="700" dirty="0">
                <a:latin typeface="Calibri" panose="020F0502020204030204" pitchFamily="34" charset="0"/>
                <a:ea typeface="Calibri" panose="020F0502020204030204" pitchFamily="34" charset="0"/>
                <a:cs typeface="Calibri" panose="020F0502020204030204" pitchFamily="34" charset="0"/>
              </a:rPr>
              <a:t>: Γεγονότα μετά την ημερομηνία των οικονομικών καταστάσεων μέχρι την έγκρισή τους, που μπορεί να απαιτούν προσαρμογή ή γνωστοποίηση.</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Διορθωτικά γεγονότα</a:t>
            </a:r>
            <a:r>
              <a:rPr lang="el-GR" sz="700" dirty="0">
                <a:latin typeface="Calibri" panose="020F0502020204030204" pitchFamily="34" charset="0"/>
                <a:ea typeface="Calibri" panose="020F0502020204030204" pitchFamily="34" charset="0"/>
                <a:cs typeface="Calibri" panose="020F0502020204030204" pitchFamily="34" charset="0"/>
              </a:rPr>
              <a:t>: Μεταγενέστερα γεγονότα που παρέχουν στοιχεία για συνθήκες ήδη υπάρχουσες στη λήξη της χρήσης.</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Μη διορθωτικά γεγονότα</a:t>
            </a:r>
            <a:r>
              <a:rPr lang="el-GR" sz="700" dirty="0">
                <a:latin typeface="Calibri" panose="020F0502020204030204" pitchFamily="34" charset="0"/>
                <a:ea typeface="Calibri" panose="020F0502020204030204" pitchFamily="34" charset="0"/>
                <a:cs typeface="Calibri" panose="020F0502020204030204" pitchFamily="34" charset="0"/>
              </a:rPr>
              <a:t>: Μεταγενέστερα γεγονότα που σχετίζονται με νέες συνθήκες, μετά τη λήξη της χρήσης.</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Ημερομηνία οικονομικών καταστάσεων</a:t>
            </a:r>
            <a:r>
              <a:rPr lang="el-GR" sz="700" dirty="0">
                <a:latin typeface="Calibri" panose="020F0502020204030204" pitchFamily="34" charset="0"/>
                <a:ea typeface="Calibri" panose="020F0502020204030204" pitchFamily="34" charset="0"/>
                <a:cs typeface="Calibri" panose="020F0502020204030204" pitchFamily="34" charset="0"/>
              </a:rPr>
              <a:t>: Η ημερομηνία του ισολογισμού/κατάστασης χρηματοοικονομικής θέσης.</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Ημερομηνία έγκρισης οικονομικών καταστάσεων</a:t>
            </a:r>
            <a:r>
              <a:rPr lang="el-GR" sz="700" dirty="0">
                <a:latin typeface="Calibri" panose="020F0502020204030204" pitchFamily="34" charset="0"/>
                <a:ea typeface="Calibri" panose="020F0502020204030204" pitchFamily="34" charset="0"/>
                <a:cs typeface="Calibri" panose="020F0502020204030204" pitchFamily="34" charset="0"/>
              </a:rPr>
              <a:t>: Ημέρα κατά την οποία το αρμόδιο όργανο εγκρίνει τις καταστάσεις για δημοσίευση.</a:t>
            </a:r>
          </a:p>
          <a:p>
            <a:pPr>
              <a:lnSpc>
                <a:spcPct val="150000"/>
              </a:lnSpc>
            </a:pPr>
            <a:r>
              <a:rPr lang="el-GR" sz="700" b="1" dirty="0" err="1">
                <a:latin typeface="Calibri" panose="020F0502020204030204" pitchFamily="34" charset="0"/>
                <a:ea typeface="Calibri" panose="020F0502020204030204" pitchFamily="34" charset="0"/>
                <a:cs typeface="Calibri" panose="020F0502020204030204" pitchFamily="34" charset="0"/>
              </a:rPr>
              <a:t>Going</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concern</a:t>
            </a:r>
            <a:r>
              <a:rPr lang="el-GR" sz="700" b="1" dirty="0">
                <a:latin typeface="Calibri" panose="020F0502020204030204" pitchFamily="34" charset="0"/>
                <a:ea typeface="Calibri" panose="020F0502020204030204" pitchFamily="34" charset="0"/>
                <a:cs typeface="Calibri" panose="020F0502020204030204" pitchFamily="34" charset="0"/>
              </a:rPr>
              <a:t> (συνεχιζόμενη δραστηριότητα)</a:t>
            </a:r>
            <a:r>
              <a:rPr lang="el-GR" sz="700" dirty="0">
                <a:latin typeface="Calibri" panose="020F0502020204030204" pitchFamily="34" charset="0"/>
                <a:ea typeface="Calibri" panose="020F0502020204030204" pitchFamily="34" charset="0"/>
                <a:cs typeface="Calibri" panose="020F0502020204030204" pitchFamily="34" charset="0"/>
              </a:rPr>
              <a:t>: Βάση σύνταξης καταστάσεων με την παραδοχή ότι η εταιρεία θα συνεχίσει τη λειτουργία της στο προβλέψιμο μέλλον.</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Εύλογη διασφάλιση (</a:t>
            </a:r>
            <a:r>
              <a:rPr lang="el-GR" sz="700" b="1" dirty="0" err="1">
                <a:latin typeface="Calibri" panose="020F0502020204030204" pitchFamily="34" charset="0"/>
                <a:ea typeface="Calibri" panose="020F0502020204030204" pitchFamily="34" charset="0"/>
                <a:cs typeface="Calibri" panose="020F0502020204030204" pitchFamily="34" charset="0"/>
              </a:rPr>
              <a:t>reasonable</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assurance</a:t>
            </a:r>
            <a:r>
              <a:rPr lang="el-GR" sz="700" b="1" dirty="0">
                <a:latin typeface="Calibri" panose="020F0502020204030204" pitchFamily="34" charset="0"/>
                <a:ea typeface="Calibri" panose="020F0502020204030204" pitchFamily="34" charset="0"/>
                <a:cs typeface="Calibri" panose="020F0502020204030204" pitchFamily="34" charset="0"/>
              </a:rPr>
              <a:t>)</a:t>
            </a:r>
            <a:r>
              <a:rPr lang="el-GR" sz="700" dirty="0">
                <a:latin typeface="Calibri" panose="020F0502020204030204" pitchFamily="34" charset="0"/>
                <a:ea typeface="Calibri" panose="020F0502020204030204" pitchFamily="34" charset="0"/>
                <a:cs typeface="Calibri" panose="020F0502020204030204" pitchFamily="34" charset="0"/>
              </a:rPr>
              <a:t>: Επίπεδο διασφάλισης που επιδιώκει ο ελεγκτής – υψηλό αλλά όχι απόλυτο.</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Ουσιώδης ανακρίβεια (</a:t>
            </a:r>
            <a:r>
              <a:rPr lang="el-GR" sz="700" b="1" dirty="0" err="1">
                <a:latin typeface="Calibri" panose="020F0502020204030204" pitchFamily="34" charset="0"/>
                <a:ea typeface="Calibri" panose="020F0502020204030204" pitchFamily="34" charset="0"/>
                <a:cs typeface="Calibri" panose="020F0502020204030204" pitchFamily="34" charset="0"/>
              </a:rPr>
              <a:t>material</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misstatement</a:t>
            </a:r>
            <a:r>
              <a:rPr lang="el-GR" sz="700" b="1" dirty="0">
                <a:latin typeface="Calibri" panose="020F0502020204030204" pitchFamily="34" charset="0"/>
                <a:ea typeface="Calibri" panose="020F0502020204030204" pitchFamily="34" charset="0"/>
                <a:cs typeface="Calibri" panose="020F0502020204030204" pitchFamily="34" charset="0"/>
              </a:rPr>
              <a:t>)</a:t>
            </a:r>
            <a:r>
              <a:rPr lang="el-GR" sz="700" dirty="0">
                <a:latin typeface="Calibri" panose="020F0502020204030204" pitchFamily="34" charset="0"/>
                <a:ea typeface="Calibri" panose="020F0502020204030204" pitchFamily="34" charset="0"/>
                <a:cs typeface="Calibri" panose="020F0502020204030204" pitchFamily="34" charset="0"/>
              </a:rPr>
              <a:t>: Λάθος ή παράλειψη που μπορεί να επηρεάσει τις αποφάσεις των χρηστών των καταστάσεων.</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Ουσιώδες μέγεθος (</a:t>
            </a:r>
            <a:r>
              <a:rPr lang="el-GR" sz="700" b="1" dirty="0" err="1">
                <a:latin typeface="Calibri" panose="020F0502020204030204" pitchFamily="34" charset="0"/>
                <a:ea typeface="Calibri" panose="020F0502020204030204" pitchFamily="34" charset="0"/>
                <a:cs typeface="Calibri" panose="020F0502020204030204" pitchFamily="34" charset="0"/>
              </a:rPr>
              <a:t>materiality</a:t>
            </a:r>
            <a:r>
              <a:rPr lang="el-GR" sz="700" b="1" dirty="0">
                <a:latin typeface="Calibri" panose="020F0502020204030204" pitchFamily="34" charset="0"/>
                <a:ea typeface="Calibri" panose="020F0502020204030204" pitchFamily="34" charset="0"/>
                <a:cs typeface="Calibri" panose="020F0502020204030204" pitchFamily="34" charset="0"/>
              </a:rPr>
              <a:t>)</a:t>
            </a:r>
            <a:r>
              <a:rPr lang="el-GR" sz="700" dirty="0">
                <a:latin typeface="Calibri" panose="020F0502020204030204" pitchFamily="34" charset="0"/>
                <a:ea typeface="Calibri" panose="020F0502020204030204" pitchFamily="34" charset="0"/>
                <a:cs typeface="Calibri" panose="020F0502020204030204" pitchFamily="34" charset="0"/>
              </a:rPr>
              <a:t>: Το ποσοτικό/ποιοτικό όριο πάνω από το οποίο μια ανακρίβεια θεωρείται ουσιώδης.</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Ελεγκτικά τεκμήρια (</a:t>
            </a:r>
            <a:r>
              <a:rPr lang="el-GR" sz="700" b="1" dirty="0" err="1">
                <a:latin typeface="Calibri" panose="020F0502020204030204" pitchFamily="34" charset="0"/>
                <a:ea typeface="Calibri" panose="020F0502020204030204" pitchFamily="34" charset="0"/>
                <a:cs typeface="Calibri" panose="020F0502020204030204" pitchFamily="34" charset="0"/>
              </a:rPr>
              <a:t>audit</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evidence</a:t>
            </a:r>
            <a:r>
              <a:rPr lang="el-GR" sz="700" b="1" dirty="0">
                <a:latin typeface="Calibri" panose="020F0502020204030204" pitchFamily="34" charset="0"/>
                <a:ea typeface="Calibri" panose="020F0502020204030204" pitchFamily="34" charset="0"/>
                <a:cs typeface="Calibri" panose="020F0502020204030204" pitchFamily="34" charset="0"/>
              </a:rPr>
              <a:t>)</a:t>
            </a:r>
            <a:r>
              <a:rPr lang="el-GR" sz="700" dirty="0">
                <a:latin typeface="Calibri" panose="020F0502020204030204" pitchFamily="34" charset="0"/>
                <a:ea typeface="Calibri" panose="020F0502020204030204" pitchFamily="34" charset="0"/>
                <a:cs typeface="Calibri" panose="020F0502020204030204" pitchFamily="34" charset="0"/>
              </a:rPr>
              <a:t>: Πληροφορίες που χρησιμοποιεί ο ελεγκτής για να στηρίξει τη γνώμη του.</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Αναλυτικές διαδικασίες (</a:t>
            </a:r>
            <a:r>
              <a:rPr lang="el-GR" sz="700" b="1" dirty="0" err="1">
                <a:latin typeface="Calibri" panose="020F0502020204030204" pitchFamily="34" charset="0"/>
                <a:ea typeface="Calibri" panose="020F0502020204030204" pitchFamily="34" charset="0"/>
                <a:cs typeface="Calibri" panose="020F0502020204030204" pitchFamily="34" charset="0"/>
              </a:rPr>
              <a:t>analytical</a:t>
            </a:r>
            <a:r>
              <a:rPr lang="el-GR" sz="700" b="1" dirty="0">
                <a:latin typeface="Calibri" panose="020F0502020204030204" pitchFamily="34" charset="0"/>
                <a:ea typeface="Calibri" panose="020F0502020204030204" pitchFamily="34" charset="0"/>
                <a:cs typeface="Calibri" panose="020F0502020204030204" pitchFamily="34" charset="0"/>
              </a:rPr>
              <a:t> </a:t>
            </a:r>
            <a:r>
              <a:rPr lang="el-GR" sz="700" b="1" dirty="0" err="1">
                <a:latin typeface="Calibri" panose="020F0502020204030204" pitchFamily="34" charset="0"/>
                <a:ea typeface="Calibri" panose="020F0502020204030204" pitchFamily="34" charset="0"/>
                <a:cs typeface="Calibri" panose="020F0502020204030204" pitchFamily="34" charset="0"/>
              </a:rPr>
              <a:t>procedures</a:t>
            </a:r>
            <a:r>
              <a:rPr lang="el-GR" sz="700" b="1" dirty="0">
                <a:latin typeface="Calibri" panose="020F0502020204030204" pitchFamily="34" charset="0"/>
                <a:ea typeface="Calibri" panose="020F0502020204030204" pitchFamily="34" charset="0"/>
                <a:cs typeface="Calibri" panose="020F0502020204030204" pitchFamily="34" charset="0"/>
              </a:rPr>
              <a:t>)</a:t>
            </a:r>
            <a:r>
              <a:rPr lang="el-GR" sz="700" dirty="0">
                <a:latin typeface="Calibri" panose="020F0502020204030204" pitchFamily="34" charset="0"/>
                <a:ea typeface="Calibri" panose="020F0502020204030204" pitchFamily="34" charset="0"/>
                <a:cs typeface="Calibri" panose="020F0502020204030204" pitchFamily="34" charset="0"/>
              </a:rPr>
              <a:t>: Συγκρίσεις και αναλογίες που χρησιμοποιεί ο ελεγκτής για να εντοπίσει ασυνήθιστες μεταβολές.</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Επισκόπηση (</a:t>
            </a:r>
            <a:r>
              <a:rPr lang="el-GR" sz="700" b="1" dirty="0" err="1">
                <a:latin typeface="Calibri" panose="020F0502020204030204" pitchFamily="34" charset="0"/>
                <a:ea typeface="Calibri" panose="020F0502020204030204" pitchFamily="34" charset="0"/>
                <a:cs typeface="Calibri" panose="020F0502020204030204" pitchFamily="34" charset="0"/>
              </a:rPr>
              <a:t>review</a:t>
            </a:r>
            <a:r>
              <a:rPr lang="el-GR" sz="700" b="1" dirty="0">
                <a:latin typeface="Calibri" panose="020F0502020204030204" pitchFamily="34" charset="0"/>
                <a:ea typeface="Calibri" panose="020F0502020204030204" pitchFamily="34" charset="0"/>
                <a:cs typeface="Calibri" panose="020F0502020204030204" pitchFamily="34" charset="0"/>
              </a:rPr>
              <a:t>)</a:t>
            </a:r>
            <a:r>
              <a:rPr lang="el-GR" sz="700" dirty="0">
                <a:latin typeface="Calibri" panose="020F0502020204030204" pitchFamily="34" charset="0"/>
                <a:ea typeface="Calibri" panose="020F0502020204030204" pitchFamily="34" charset="0"/>
                <a:cs typeface="Calibri" panose="020F0502020204030204" pitchFamily="34" charset="0"/>
              </a:rPr>
              <a:t>: Διαδικασία ελέγχου «μεσαίου βάθους» ή τελική συνολική ανασκόπηση, με κυρίαρχες αναλυτικές διαδικασίες και ερωτήσεις.</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Έκθεση ελέγχου / αναφορά ελεγκτή</a:t>
            </a:r>
            <a:r>
              <a:rPr lang="el-GR" sz="700" dirty="0">
                <a:latin typeface="Calibri" panose="020F0502020204030204" pitchFamily="34" charset="0"/>
                <a:ea typeface="Calibri" panose="020F0502020204030204" pitchFamily="34" charset="0"/>
                <a:cs typeface="Calibri" panose="020F0502020204030204" pitchFamily="34" charset="0"/>
              </a:rPr>
              <a:t>: Το επίσημο έγγραφο με τη γνώμη του ελεγκτή και τη βάση αυτής της γνώμης.</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Ανεπιφύλακτη γνώμη</a:t>
            </a:r>
            <a:r>
              <a:rPr lang="el-GR" sz="700" dirty="0">
                <a:latin typeface="Calibri" panose="020F0502020204030204" pitchFamily="34" charset="0"/>
                <a:ea typeface="Calibri" panose="020F0502020204030204" pitchFamily="34" charset="0"/>
                <a:cs typeface="Calibri" panose="020F0502020204030204" pitchFamily="34" charset="0"/>
              </a:rPr>
              <a:t>: Γνώμη ότι οι καταστάσεις παρουσιάζουν εύλογα την οικονομική θέση, χωρίς ουσιώδεις ανακρίβειες.</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Γνώμη με επιφύλαξη</a:t>
            </a:r>
            <a:r>
              <a:rPr lang="el-GR" sz="700" dirty="0">
                <a:latin typeface="Calibri" panose="020F0502020204030204" pitchFamily="34" charset="0"/>
                <a:ea typeface="Calibri" panose="020F0502020204030204" pitchFamily="34" charset="0"/>
                <a:cs typeface="Calibri" panose="020F0502020204030204" pitchFamily="34" charset="0"/>
              </a:rPr>
              <a:t>: Γνώμη με περιορισμένη διαφωνία ή περιορισμό στο πεδίο ελέγχου.</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Αρνητική γνώμη</a:t>
            </a:r>
            <a:r>
              <a:rPr lang="el-GR" sz="700" dirty="0">
                <a:latin typeface="Calibri" panose="020F0502020204030204" pitchFamily="34" charset="0"/>
                <a:ea typeface="Calibri" panose="020F0502020204030204" pitchFamily="34" charset="0"/>
                <a:cs typeface="Calibri" panose="020F0502020204030204" pitchFamily="34" charset="0"/>
              </a:rPr>
              <a:t>: Διαπίστωση ότι οι καταστάσεις συνολικά δεν παρουσιάζουν εύλογα την οικονομική θέση.</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Αδυναμία έκφρασης γνώμης</a:t>
            </a:r>
            <a:r>
              <a:rPr lang="el-GR" sz="700" dirty="0">
                <a:latin typeface="Calibri" panose="020F0502020204030204" pitchFamily="34" charset="0"/>
                <a:ea typeface="Calibri" panose="020F0502020204030204" pitchFamily="34" charset="0"/>
                <a:cs typeface="Calibri" panose="020F0502020204030204" pitchFamily="34" charset="0"/>
              </a:rPr>
              <a:t>: Ο ελεγκτής δεν μπορεί να εξαγάγει γνώμη λόγω σοβαρού περιορισμού ή αβεβαιότητας.</a:t>
            </a:r>
          </a:p>
          <a:p>
            <a:pPr>
              <a:lnSpc>
                <a:spcPct val="150000"/>
              </a:lnSpc>
            </a:pPr>
            <a:r>
              <a:rPr lang="el-GR" sz="700" b="1" dirty="0">
                <a:latin typeface="Calibri" panose="020F0502020204030204" pitchFamily="34" charset="0"/>
                <a:ea typeface="Calibri" panose="020F0502020204030204" pitchFamily="34" charset="0"/>
                <a:cs typeface="Calibri" panose="020F0502020204030204" pitchFamily="34" charset="0"/>
              </a:rPr>
              <a:t>Επιστολή παραστάσεων διοίκησης</a:t>
            </a:r>
            <a:r>
              <a:rPr lang="el-GR" sz="700" dirty="0">
                <a:latin typeface="Calibri" panose="020F0502020204030204" pitchFamily="34" charset="0"/>
                <a:ea typeface="Calibri" panose="020F0502020204030204" pitchFamily="34" charset="0"/>
                <a:cs typeface="Calibri" panose="020F0502020204030204" pitchFamily="34" charset="0"/>
              </a:rPr>
              <a:t>: Γραπτές δηλώσεις της διοίκησης προς τον ελεγκτή για κρίσιμα θέματα (πληρότητα πληροφοριών, δεσμεύσεις κ.λπ.).</a:t>
            </a:r>
          </a:p>
        </p:txBody>
      </p:sp>
    </p:spTree>
    <p:extLst>
      <p:ext uri="{BB962C8B-B14F-4D97-AF65-F5344CB8AC3E}">
        <p14:creationId xmlns:p14="http://schemas.microsoft.com/office/powerpoint/2010/main" val="358289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062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200" dirty="0">
                <a:solidFill>
                  <a:srgbClr val="171616"/>
                </a:solidFill>
                <a:latin typeface="Calibri"/>
                <a:ea typeface="Calibri"/>
                <a:cs typeface="Calibri"/>
                <a:sym typeface="Calibri"/>
              </a:rPr>
              <a:t>Μεταγενέστερα Γεγονότα - Επισκόπηση και </a:t>
            </a:r>
            <a:r>
              <a:rPr lang="el-GR" sz="2200" dirty="0" err="1">
                <a:solidFill>
                  <a:srgbClr val="171616"/>
                </a:solidFill>
                <a:latin typeface="Calibri"/>
                <a:ea typeface="Calibri"/>
                <a:cs typeface="Calibri"/>
                <a:sym typeface="Calibri"/>
              </a:rPr>
              <a:t>Λογιστικοποίηση</a:t>
            </a:r>
            <a:endParaRPr sz="2200" b="0" i="0" u="none" strike="noStrike" cap="none" dirty="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8FDD8D77-9ED4-E4C8-36FB-85B7F6FC4F6D}"/>
              </a:ext>
            </a:extLst>
          </p:cNvPr>
          <p:cNvSpPr txBox="1"/>
          <p:nvPr/>
        </p:nvSpPr>
        <p:spPr>
          <a:xfrm>
            <a:off x="843774" y="1492635"/>
            <a:ext cx="7621545" cy="3139321"/>
          </a:xfrm>
          <a:prstGeom prst="rect">
            <a:avLst/>
          </a:prstGeom>
          <a:noFill/>
        </p:spPr>
        <p:txBody>
          <a:bodyPr wrap="square">
            <a:spAutoFit/>
          </a:bodyPr>
          <a:lstStyle/>
          <a:p>
            <a:pPr marL="171450" indent="-171450">
              <a:buFont typeface="Wingdings" panose="05000000000000000000" pitchFamily="2" charset="2"/>
              <a:buChar char="Ø"/>
            </a:pPr>
            <a:r>
              <a:rPr lang="el-GR" sz="900" dirty="0">
                <a:latin typeface="Calibri" panose="020F0502020204030204" pitchFamily="34" charset="0"/>
                <a:ea typeface="Calibri" panose="020F0502020204030204" pitchFamily="34" charset="0"/>
                <a:cs typeface="Calibri" panose="020F0502020204030204" pitchFamily="34" charset="0"/>
              </a:rPr>
              <a:t>Κατά ΔΛΠ 10 «Γεγονότα μετά την ημερομηνία του ισολογισμού», δηλαδή μεταγενέστερα γεγονότα, είναι όσα συμβαίνουν: μεταξύ της ημερομηνίας των οικονομικών καταστάσεων </a:t>
            </a:r>
            <a:r>
              <a:rPr lang="el-GR" sz="900" b="1" dirty="0">
                <a:latin typeface="Calibri" panose="020F0502020204030204" pitchFamily="34" charset="0"/>
                <a:ea typeface="Calibri" panose="020F0502020204030204" pitchFamily="34" charset="0"/>
                <a:cs typeface="Calibri" panose="020F0502020204030204" pitchFamily="34" charset="0"/>
              </a:rPr>
              <a:t>και</a:t>
            </a:r>
            <a:r>
              <a:rPr lang="el-GR" sz="900" dirty="0">
                <a:latin typeface="Calibri" panose="020F0502020204030204" pitchFamily="34" charset="0"/>
                <a:ea typeface="Calibri" panose="020F0502020204030204" pitchFamily="34" charset="0"/>
                <a:cs typeface="Calibri" panose="020F0502020204030204" pitchFamily="34" charset="0"/>
              </a:rPr>
              <a:t> της ημερομηνίας έγκρισης των καταστάσεων για δημοσίευση από το κατάλληλο όργανο (Δ.Σ., Γ.Σ. κ.λπ.). </a:t>
            </a:r>
          </a:p>
          <a:p>
            <a:pPr marL="171450" indent="-171450">
              <a:buFont typeface="Wingdings" panose="05000000000000000000" pitchFamily="2" charset="2"/>
              <a:buChar char="Ø"/>
            </a:pPr>
            <a:r>
              <a:rPr lang="el-GR" sz="900" dirty="0">
                <a:latin typeface="Calibri" panose="020F0502020204030204" pitchFamily="34" charset="0"/>
                <a:ea typeface="Calibri" panose="020F0502020204030204" pitchFamily="34" charset="0"/>
                <a:cs typeface="Calibri" panose="020F0502020204030204" pitchFamily="34" charset="0"/>
              </a:rPr>
              <a:t>Τα Ελληνικά Λογιστικά Πρότυπα (Ν. 4308/2014) παραπέμπουν στην ίδια λογική, απαιτώντας γνωστοποίηση «γεγονότων μετά την ημερομηνία αναφοράς».</a:t>
            </a:r>
          </a:p>
          <a:p>
            <a:endParaRPr lang="el-GR" sz="900" dirty="0">
              <a:latin typeface="Calibri" panose="020F0502020204030204" pitchFamily="34" charset="0"/>
              <a:ea typeface="Calibri" panose="020F0502020204030204" pitchFamily="34" charset="0"/>
              <a:cs typeface="Calibri" panose="020F0502020204030204" pitchFamily="34" charset="0"/>
            </a:endParaRPr>
          </a:p>
          <a:p>
            <a:r>
              <a:rPr lang="el-GR" sz="900" b="1" dirty="0">
                <a:latin typeface="Calibri" panose="020F0502020204030204" pitchFamily="34" charset="0"/>
                <a:ea typeface="Calibri" panose="020F0502020204030204" pitchFamily="34" charset="0"/>
                <a:cs typeface="Calibri" panose="020F0502020204030204" pitchFamily="34" charset="0"/>
              </a:rPr>
              <a:t>Διακρίνουμε δύο βασικές κατηγορίες:</a:t>
            </a:r>
          </a:p>
          <a:p>
            <a:pPr>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 Διορθωτικά (</a:t>
            </a:r>
            <a:r>
              <a:rPr lang="el-GR" sz="900" b="1" dirty="0" err="1">
                <a:latin typeface="Calibri" panose="020F0502020204030204" pitchFamily="34" charset="0"/>
                <a:ea typeface="Calibri" panose="020F0502020204030204" pitchFamily="34" charset="0"/>
                <a:cs typeface="Calibri" panose="020F0502020204030204" pitchFamily="34" charset="0"/>
              </a:rPr>
              <a:t>adjusting</a:t>
            </a:r>
            <a:r>
              <a:rPr lang="el-GR" sz="900" b="1" dirty="0">
                <a:latin typeface="Calibri" panose="020F0502020204030204" pitchFamily="34" charset="0"/>
                <a:ea typeface="Calibri" panose="020F0502020204030204" pitchFamily="34" charset="0"/>
                <a:cs typeface="Calibri" panose="020F0502020204030204" pitchFamily="34" charset="0"/>
              </a:rPr>
              <a:t>) γεγονότα: </a:t>
            </a:r>
            <a:r>
              <a:rPr lang="el-GR" sz="900" dirty="0">
                <a:latin typeface="Calibri" panose="020F0502020204030204" pitchFamily="34" charset="0"/>
                <a:ea typeface="Calibri" panose="020F0502020204030204" pitchFamily="34" charset="0"/>
                <a:cs typeface="Calibri" panose="020F0502020204030204" pitchFamily="34" charset="0"/>
              </a:rPr>
              <a:t>Παρέχουν πρόσθετες αποδείξεις για συνθήκες που ήδη υπήρχαν κατά την ημερομηνία των οικονομικών καταστάσεων.</a:t>
            </a:r>
          </a:p>
          <a:p>
            <a:pPr>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 Μη διορθωτικά (non-</a:t>
            </a:r>
            <a:r>
              <a:rPr lang="el-GR" sz="900" b="1" dirty="0" err="1">
                <a:latin typeface="Calibri" panose="020F0502020204030204" pitchFamily="34" charset="0"/>
                <a:ea typeface="Calibri" panose="020F0502020204030204" pitchFamily="34" charset="0"/>
                <a:cs typeface="Calibri" panose="020F0502020204030204" pitchFamily="34" charset="0"/>
              </a:rPr>
              <a:t>adjusting</a:t>
            </a:r>
            <a:r>
              <a:rPr lang="el-GR" sz="900" b="1" dirty="0">
                <a:latin typeface="Calibri" panose="020F0502020204030204" pitchFamily="34" charset="0"/>
                <a:ea typeface="Calibri" panose="020F0502020204030204" pitchFamily="34" charset="0"/>
                <a:cs typeface="Calibri" panose="020F0502020204030204" pitchFamily="34" charset="0"/>
              </a:rPr>
              <a:t>) γεγονότα: </a:t>
            </a:r>
            <a:r>
              <a:rPr lang="el-GR" sz="900" dirty="0">
                <a:latin typeface="Calibri" panose="020F0502020204030204" pitchFamily="34" charset="0"/>
                <a:ea typeface="Calibri" panose="020F0502020204030204" pitchFamily="34" charset="0"/>
                <a:cs typeface="Calibri" panose="020F0502020204030204" pitchFamily="34" charset="0"/>
              </a:rPr>
              <a:t>Υποδηλώνουν καταστάσεις που γεννήθηκαν μετά την ημερομηνία των οικονομικών καταστάσεων.</a:t>
            </a:r>
          </a:p>
          <a:p>
            <a:pPr>
              <a:buNone/>
            </a:pPr>
            <a:endParaRPr lang="el-GR" sz="900" b="1" dirty="0">
              <a:latin typeface="Calibri" panose="020F0502020204030204" pitchFamily="34" charset="0"/>
              <a:ea typeface="Calibri" panose="020F0502020204030204" pitchFamily="34" charset="0"/>
              <a:cs typeface="Calibri" panose="020F0502020204030204" pitchFamily="34" charset="0"/>
            </a:endParaRPr>
          </a:p>
          <a:p>
            <a:pPr>
              <a:buNone/>
            </a:pPr>
            <a:r>
              <a:rPr lang="el-GR" sz="900" b="1" dirty="0">
                <a:latin typeface="Calibri" panose="020F0502020204030204" pitchFamily="34" charset="0"/>
                <a:ea typeface="Calibri" panose="020F0502020204030204" pitchFamily="34" charset="0"/>
                <a:cs typeface="Calibri" panose="020F0502020204030204" pitchFamily="34" charset="0"/>
              </a:rPr>
              <a:t>Παραδείγματα</a:t>
            </a:r>
          </a:p>
          <a:p>
            <a:r>
              <a:rPr lang="el-GR" sz="900" b="1" dirty="0">
                <a:latin typeface="Calibri" panose="020F0502020204030204" pitchFamily="34" charset="0"/>
                <a:ea typeface="Calibri" panose="020F0502020204030204" pitchFamily="34" charset="0"/>
                <a:cs typeface="Calibri" panose="020F0502020204030204" pitchFamily="34" charset="0"/>
              </a:rPr>
              <a:t>Διορθωτικά γεγονότα</a:t>
            </a:r>
            <a:endParaRPr lang="el-GR" sz="9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Δικαστική υπόθεση που εκκρεμούσε επί μακρόν: μετά το κλείσιμο της χρήσης εκδίδεται απόφαση που επιβεβαιώνει ουσιαστικά ότι η εταιρεία είχε υποχρέωση. Αυτό ενισχύει την ανάγκη πρόβλεψης ή τροποποίησης υπάρχουσας πρόβλεψης.</a:t>
            </a: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Μεγάλος πελάτης, που ήδη παρουσίαζε δυσκολίες πληρωμής μέχρι το τέλος της χρήσης, κηρύσσεται σε πτώχευση λίγο μετά. Το γεγονός δείχνει ότι η </a:t>
            </a:r>
            <a:r>
              <a:rPr lang="el-GR" sz="800" dirty="0" err="1">
                <a:latin typeface="Calibri" panose="020F0502020204030204" pitchFamily="34" charset="0"/>
                <a:ea typeface="Calibri" panose="020F0502020204030204" pitchFamily="34" charset="0"/>
                <a:cs typeface="Calibri" panose="020F0502020204030204" pitchFamily="34" charset="0"/>
              </a:rPr>
              <a:t>απομείωση</a:t>
            </a:r>
            <a:r>
              <a:rPr lang="el-GR" sz="800" dirty="0">
                <a:latin typeface="Calibri" panose="020F0502020204030204" pitchFamily="34" charset="0"/>
                <a:ea typeface="Calibri" panose="020F0502020204030204" pitchFamily="34" charset="0"/>
                <a:cs typeface="Calibri" panose="020F0502020204030204" pitchFamily="34" charset="0"/>
              </a:rPr>
              <a:t> της απαίτησης έπρεπε να είχε ληφθεί υπόψη.</a:t>
            </a:r>
          </a:p>
          <a:p>
            <a:r>
              <a:rPr lang="el-GR" sz="900" dirty="0">
                <a:latin typeface="Calibri" panose="020F0502020204030204" pitchFamily="34" charset="0"/>
                <a:ea typeface="Calibri" panose="020F0502020204030204" pitchFamily="34" charset="0"/>
                <a:cs typeface="Calibri" panose="020F0502020204030204" pitchFamily="34" charset="0"/>
              </a:rPr>
              <a:t>Για τέτοια γεγονότα, η διοίκηση </a:t>
            </a:r>
            <a:r>
              <a:rPr lang="el-GR" sz="900" b="1" dirty="0">
                <a:latin typeface="Calibri" panose="020F0502020204030204" pitchFamily="34" charset="0"/>
                <a:ea typeface="Calibri" panose="020F0502020204030204" pitchFamily="34" charset="0"/>
                <a:cs typeface="Calibri" panose="020F0502020204030204" pitchFamily="34" charset="0"/>
              </a:rPr>
              <a:t>προσαρμόζει</a:t>
            </a:r>
            <a:r>
              <a:rPr lang="el-GR" sz="900" dirty="0">
                <a:latin typeface="Calibri" panose="020F0502020204030204" pitchFamily="34" charset="0"/>
                <a:ea typeface="Calibri" panose="020F0502020204030204" pitchFamily="34" charset="0"/>
                <a:cs typeface="Calibri" panose="020F0502020204030204" pitchFamily="34" charset="0"/>
              </a:rPr>
              <a:t> τα ποσά ή τις προβλέψεις στις οικονομικές καταστάσεις.</a:t>
            </a:r>
          </a:p>
          <a:p>
            <a:r>
              <a:rPr lang="el-GR" sz="900" b="1" dirty="0">
                <a:latin typeface="Calibri" panose="020F0502020204030204" pitchFamily="34" charset="0"/>
                <a:ea typeface="Calibri" panose="020F0502020204030204" pitchFamily="34" charset="0"/>
                <a:cs typeface="Calibri" panose="020F0502020204030204" pitchFamily="34" charset="0"/>
              </a:rPr>
              <a:t>Μη διορθωτικά γεγονότα</a:t>
            </a:r>
            <a:endParaRPr lang="el-GR" sz="9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Φυσική καταστροφή πλήττει εργοστάσιο της εταιρείας μετά το τέλος της χρήσης. Η ζημία δεν υπήρχε στην ημερομηνία των οικονομικών καταστάσεων, αλλά είναι σημαντική για τους χρήστες.</a:t>
            </a: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Απόφαση για έκδοση νέων μετοχών ή σημαντική εξαγορά μετά τη λήξη της χρήσης.</a:t>
            </a:r>
          </a:p>
          <a:p>
            <a:r>
              <a:rPr lang="el-GR" sz="900" dirty="0">
                <a:latin typeface="Calibri" panose="020F0502020204030204" pitchFamily="34" charset="0"/>
                <a:ea typeface="Calibri" panose="020F0502020204030204" pitchFamily="34" charset="0"/>
                <a:cs typeface="Calibri" panose="020F0502020204030204" pitchFamily="34" charset="0"/>
              </a:rPr>
              <a:t>Σε αυτά τα γεγονότα, </a:t>
            </a:r>
            <a:r>
              <a:rPr lang="el-GR" sz="900" b="1" dirty="0">
                <a:latin typeface="Calibri" panose="020F0502020204030204" pitchFamily="34" charset="0"/>
                <a:ea typeface="Calibri" panose="020F0502020204030204" pitchFamily="34" charset="0"/>
                <a:cs typeface="Calibri" panose="020F0502020204030204" pitchFamily="34" charset="0"/>
              </a:rPr>
              <a:t>δεν τροποποιούνται</a:t>
            </a:r>
            <a:r>
              <a:rPr lang="el-GR" sz="900" dirty="0">
                <a:latin typeface="Calibri" panose="020F0502020204030204" pitchFamily="34" charset="0"/>
                <a:ea typeface="Calibri" panose="020F0502020204030204" pitchFamily="34" charset="0"/>
                <a:cs typeface="Calibri" panose="020F0502020204030204" pitchFamily="34" charset="0"/>
              </a:rPr>
              <a:t> τα ποσά της χρήσης, αλλά απαιτείται κατάλληλη </a:t>
            </a:r>
            <a:r>
              <a:rPr lang="el-GR" sz="900" b="1" dirty="0">
                <a:latin typeface="Calibri" panose="020F0502020204030204" pitchFamily="34" charset="0"/>
                <a:ea typeface="Calibri" panose="020F0502020204030204" pitchFamily="34" charset="0"/>
                <a:cs typeface="Calibri" panose="020F0502020204030204" pitchFamily="34" charset="0"/>
              </a:rPr>
              <a:t>γνωστοποίηση</a:t>
            </a:r>
            <a:r>
              <a:rPr lang="el-GR" sz="900" dirty="0">
                <a:latin typeface="Calibri" panose="020F0502020204030204" pitchFamily="34" charset="0"/>
                <a:ea typeface="Calibri" panose="020F0502020204030204" pitchFamily="34" charset="0"/>
                <a:cs typeface="Calibri" panose="020F0502020204030204" pitchFamily="34" charset="0"/>
              </a:rPr>
              <a:t> στις σημειώσεις, εφόσον είναι ουσιώδη.</a:t>
            </a:r>
          </a:p>
          <a:p>
            <a:pPr>
              <a:buNone/>
            </a:pPr>
            <a:r>
              <a:rPr lang="el-GR" sz="900" b="1" dirty="0">
                <a:latin typeface="Calibri" panose="020F0502020204030204" pitchFamily="34" charset="0"/>
                <a:ea typeface="Calibri" panose="020F0502020204030204" pitchFamily="34" charset="0"/>
                <a:cs typeface="Calibri" panose="020F0502020204030204" pitchFamily="34" charset="0"/>
              </a:rPr>
              <a:t>Σημείο προσοχής</a:t>
            </a:r>
            <a:r>
              <a:rPr lang="el-GR" sz="900" dirty="0">
                <a:latin typeface="Calibri" panose="020F0502020204030204" pitchFamily="34" charset="0"/>
                <a:ea typeface="Calibri" panose="020F0502020204030204" pitchFamily="34" charset="0"/>
                <a:cs typeface="Calibri" panose="020F0502020204030204" pitchFamily="34" charset="0"/>
              </a:rPr>
              <a:t>: αν ένα μη διορθωτικό γεγονός δημιουργεί σοβαρή αμφιβολία για τη συνέχιση δραστηριότητας (</a:t>
            </a:r>
            <a:r>
              <a:rPr lang="el-GR" sz="900" dirty="0" err="1">
                <a:latin typeface="Calibri" panose="020F0502020204030204" pitchFamily="34" charset="0"/>
                <a:ea typeface="Calibri" panose="020F0502020204030204" pitchFamily="34" charset="0"/>
                <a:cs typeface="Calibri" panose="020F0502020204030204" pitchFamily="34" charset="0"/>
              </a:rPr>
              <a:t>going</a:t>
            </a:r>
            <a:r>
              <a:rPr lang="el-GR" sz="900" dirty="0">
                <a:latin typeface="Calibri" panose="020F0502020204030204" pitchFamily="34" charset="0"/>
                <a:ea typeface="Calibri" panose="020F0502020204030204" pitchFamily="34" charset="0"/>
                <a:cs typeface="Calibri" panose="020F0502020204030204" pitchFamily="34" charset="0"/>
              </a:rPr>
              <a:t> </a:t>
            </a:r>
            <a:r>
              <a:rPr lang="el-GR" sz="900" dirty="0" err="1">
                <a:latin typeface="Calibri" panose="020F0502020204030204" pitchFamily="34" charset="0"/>
                <a:ea typeface="Calibri" panose="020F0502020204030204" pitchFamily="34" charset="0"/>
                <a:cs typeface="Calibri" panose="020F0502020204030204" pitchFamily="34" charset="0"/>
              </a:rPr>
              <a:t>concern</a:t>
            </a:r>
            <a:r>
              <a:rPr lang="el-GR" sz="900" dirty="0">
                <a:latin typeface="Calibri" panose="020F0502020204030204" pitchFamily="34" charset="0"/>
                <a:ea typeface="Calibri" panose="020F0502020204030204" pitchFamily="34" charset="0"/>
                <a:cs typeface="Calibri" panose="020F0502020204030204" pitchFamily="34" charset="0"/>
              </a:rPr>
              <a:t>), τότε μπορεί να οδηγήσει σε αναθεώρηση της βάσης σύνταξης των καταστάσεων (π.χ. μη χρήση αρχής συνεχιζόμενης δραστηριότητας).</a:t>
            </a:r>
          </a:p>
        </p:txBody>
      </p:sp>
    </p:spTree>
    <p:extLst>
      <p:ext uri="{BB962C8B-B14F-4D97-AF65-F5344CB8AC3E}">
        <p14:creationId xmlns:p14="http://schemas.microsoft.com/office/powerpoint/2010/main" val="3352211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062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200" dirty="0">
                <a:solidFill>
                  <a:srgbClr val="171616"/>
                </a:solidFill>
                <a:latin typeface="Calibri"/>
                <a:ea typeface="Calibri"/>
                <a:cs typeface="Calibri"/>
                <a:sym typeface="Calibri"/>
              </a:rPr>
              <a:t>Μεταγενέστερα Γεγονότα - Επισκόπηση και </a:t>
            </a:r>
            <a:r>
              <a:rPr lang="el-GR" sz="2200" dirty="0" err="1">
                <a:solidFill>
                  <a:srgbClr val="171616"/>
                </a:solidFill>
                <a:latin typeface="Calibri"/>
                <a:ea typeface="Calibri"/>
                <a:cs typeface="Calibri"/>
                <a:sym typeface="Calibri"/>
              </a:rPr>
              <a:t>Λογιστικοποίηση</a:t>
            </a:r>
            <a:endParaRPr sz="2200" b="0" i="0" u="none" strike="noStrike" cap="none" dirty="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D1682AA9-D6EC-52A2-42D9-1C37E1C1E8C6}"/>
              </a:ext>
            </a:extLst>
          </p:cNvPr>
          <p:cNvSpPr txBox="1"/>
          <p:nvPr/>
        </p:nvSpPr>
        <p:spPr>
          <a:xfrm>
            <a:off x="904781" y="1720835"/>
            <a:ext cx="7456452" cy="923330"/>
          </a:xfrm>
          <a:prstGeom prst="rect">
            <a:avLst/>
          </a:prstGeom>
          <a:noFill/>
        </p:spPr>
        <p:txBody>
          <a:bodyPr wrap="square">
            <a:spAutoFit/>
          </a:bodyPr>
          <a:lstStyle/>
          <a:p>
            <a:pPr>
              <a:buNone/>
            </a:pPr>
            <a:r>
              <a:rPr lang="el-GR" sz="900" b="1" dirty="0">
                <a:latin typeface="Calibri" panose="020F0502020204030204" pitchFamily="34" charset="0"/>
                <a:ea typeface="Calibri" panose="020F0502020204030204" pitchFamily="34" charset="0"/>
                <a:cs typeface="Calibri" panose="020F0502020204030204" pitchFamily="34" charset="0"/>
              </a:rPr>
              <a:t>Ευθύνη της Διοίκησης</a:t>
            </a:r>
          </a:p>
          <a:p>
            <a:pPr>
              <a:buNone/>
            </a:pPr>
            <a:r>
              <a:rPr lang="el-GR" sz="900" dirty="0">
                <a:latin typeface="Calibri" panose="020F0502020204030204" pitchFamily="34" charset="0"/>
                <a:ea typeface="Calibri" panose="020F0502020204030204" pitchFamily="34" charset="0"/>
                <a:cs typeface="Calibri" panose="020F0502020204030204" pitchFamily="34" charset="0"/>
              </a:rPr>
              <a:t>Η διοίκηση:</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 παρακολουθεί συστηματικά τι συμβαίνει μέχρι την ημερομηνία έγκρισης των καταστάσεων,</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 αξιολογεί αν κάθε γεγονός είναι διορθωτικό ή μη,</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 αποφασίζει αν χρειάζεται λογιστική προσαρμογή ή απλή γνωστοποίηση,</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 φροντίζει η απόφαση αυτή να τεκμηριώνεται (πρακτικά, γνωμοδότηση νομικών, συμβάσεις κ.λπ.).</a:t>
            </a:r>
          </a:p>
        </p:txBody>
      </p:sp>
      <p:sp>
        <p:nvSpPr>
          <p:cNvPr id="6" name="TextBox 5">
            <a:extLst>
              <a:ext uri="{FF2B5EF4-FFF2-40B4-BE49-F238E27FC236}">
                <a16:creationId xmlns:a16="http://schemas.microsoft.com/office/drawing/2014/main" id="{D513E31A-3549-074B-D8B2-C15E8B6116A0}"/>
              </a:ext>
            </a:extLst>
          </p:cNvPr>
          <p:cNvSpPr txBox="1"/>
          <p:nvPr/>
        </p:nvSpPr>
        <p:spPr>
          <a:xfrm>
            <a:off x="904780" y="2789337"/>
            <a:ext cx="7395445" cy="1477328"/>
          </a:xfrm>
          <a:prstGeom prst="rect">
            <a:avLst/>
          </a:prstGeom>
          <a:noFill/>
        </p:spPr>
        <p:txBody>
          <a:bodyPr wrap="square">
            <a:spAutoFit/>
          </a:bodyPr>
          <a:lstStyle/>
          <a:p>
            <a:pPr>
              <a:buNone/>
            </a:pPr>
            <a:r>
              <a:rPr lang="el-GR" sz="900" b="1" dirty="0">
                <a:latin typeface="Calibri" panose="020F0502020204030204" pitchFamily="34" charset="0"/>
                <a:ea typeface="Calibri" panose="020F0502020204030204" pitchFamily="34" charset="0"/>
                <a:cs typeface="Calibri" panose="020F0502020204030204" pitchFamily="34" charset="0"/>
              </a:rPr>
              <a:t>Ευθύνη του Εξωτερικού Ελεγκτή  (ΔΠΕ 560 «Μεταγενέστερα γεγονότα»)</a:t>
            </a:r>
            <a:endParaRPr lang="el-GR" sz="9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 Σχεδιάζει και εφαρμόζει διαδικασίες ώστε να αποκτήσει τεκμήρια για το αν μεταγενέστερα γεγονότα που χρειάζονται προσαρμογή/γνωστοποίηση έχουν εντοπιστεί και αντιμετωπιστεί σωστά. </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 Διαβάζει πρακτικά Δ.Σ., εξετάζει ενδιάμεσες καταστάσεις, ρωτά διοίκηση και νομικούς συμβούλους, ελέγχει γεγονότα στον τύπο.</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 Αν μετά την ημερομηνία της έκθεσης πληροφορηθεί σημαντικό γεγονός που υπήρχε ή ξεκίνησε πριν την ημερομηνία της έκθεσης, αξιολογεί αν χρειάζεται αναμόρφωση καταστάσεων και νέα έκθεση.</a:t>
            </a:r>
          </a:p>
          <a:p>
            <a:pPr>
              <a:buNone/>
            </a:pPr>
            <a:r>
              <a:rPr lang="el-GR" sz="900" b="1" dirty="0">
                <a:latin typeface="Calibri" panose="020F0502020204030204" pitchFamily="34" charset="0"/>
                <a:ea typeface="Calibri" panose="020F0502020204030204" pitchFamily="34" charset="0"/>
                <a:cs typeface="Calibri" panose="020F0502020204030204" pitchFamily="34" charset="0"/>
              </a:rPr>
              <a:t>Ευθύνη του Εσωτερικού Ελεγκτή </a:t>
            </a:r>
            <a:br>
              <a:rPr lang="el-GR" sz="900" dirty="0">
                <a:latin typeface="Calibri" panose="020F0502020204030204" pitchFamily="34" charset="0"/>
                <a:ea typeface="Calibri" panose="020F0502020204030204" pitchFamily="34" charset="0"/>
                <a:cs typeface="Calibri" panose="020F0502020204030204" pitchFamily="34" charset="0"/>
              </a:rPr>
            </a:br>
            <a:r>
              <a:rPr lang="el-GR" sz="900" dirty="0">
                <a:latin typeface="Calibri" panose="020F0502020204030204" pitchFamily="34" charset="0"/>
                <a:ea typeface="Calibri" panose="020F0502020204030204" pitchFamily="34" charset="0"/>
                <a:cs typeface="Calibri" panose="020F0502020204030204" pitchFamily="34" charset="0"/>
              </a:rPr>
              <a:t>Σε οντότητες με ανεπτυγμένο εσωτερικό έλεγχο, η μονάδα:</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 Ελέγχει αν υπάρχουν πολιτικές για την έγκαιρη αναγνώριση μεταγενέστερων γεγονότων.</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 Αξιολογεί αν η διοίκηση εφαρμόζει στην πράξη τα ΔΛΠ 10/ΕΛΠ (π.χ. στο πλαίσιο χρήσης IFRS).</a:t>
            </a:r>
          </a:p>
        </p:txBody>
      </p:sp>
    </p:spTree>
    <p:extLst>
      <p:ext uri="{BB962C8B-B14F-4D97-AF65-F5344CB8AC3E}">
        <p14:creationId xmlns:p14="http://schemas.microsoft.com/office/powerpoint/2010/main" val="170415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062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200" dirty="0">
                <a:solidFill>
                  <a:srgbClr val="171616"/>
                </a:solidFill>
                <a:latin typeface="Calibri"/>
                <a:ea typeface="Calibri"/>
                <a:cs typeface="Calibri"/>
                <a:sym typeface="Calibri"/>
              </a:rPr>
              <a:t>Ολοκλήρωση Ελέγχου και Συνολική Επισκόπηση</a:t>
            </a:r>
            <a:endParaRPr sz="2200" b="0" i="0" u="none" strike="noStrike" cap="none" dirty="0">
              <a:solidFill>
                <a:srgbClr val="000000"/>
              </a:solidFill>
              <a:latin typeface="Calibri"/>
              <a:ea typeface="Calibri"/>
              <a:cs typeface="Calibri"/>
              <a:sym typeface="Calibri"/>
            </a:endParaRPr>
          </a:p>
        </p:txBody>
      </p:sp>
      <p:sp>
        <p:nvSpPr>
          <p:cNvPr id="4" name="TextBox 3">
            <a:extLst>
              <a:ext uri="{FF2B5EF4-FFF2-40B4-BE49-F238E27FC236}">
                <a16:creationId xmlns:a16="http://schemas.microsoft.com/office/drawing/2014/main" id="{5080C67F-8B20-121D-F73E-7DE13FADD566}"/>
              </a:ext>
            </a:extLst>
          </p:cNvPr>
          <p:cNvSpPr txBox="1"/>
          <p:nvPr/>
        </p:nvSpPr>
        <p:spPr>
          <a:xfrm>
            <a:off x="843774" y="1486821"/>
            <a:ext cx="7745895" cy="2923877"/>
          </a:xfrm>
          <a:prstGeom prst="rect">
            <a:avLst/>
          </a:prstGeom>
          <a:noFill/>
        </p:spPr>
        <p:txBody>
          <a:bodyPr wrap="square">
            <a:spAutoFit/>
          </a:bodyPr>
          <a:lstStyle/>
          <a:p>
            <a:pPr>
              <a:buNone/>
            </a:pPr>
            <a:r>
              <a:rPr lang="el-GR" sz="800" dirty="0">
                <a:latin typeface="Calibri" panose="020F0502020204030204" pitchFamily="34" charset="0"/>
                <a:ea typeface="Calibri" panose="020F0502020204030204" pitchFamily="34" charset="0"/>
                <a:cs typeface="Calibri" panose="020F0502020204030204" pitchFamily="34" charset="0"/>
              </a:rPr>
              <a:t>Το τελικό στάδιο ενός ελέγχου οικονομικών καταστάσεων περιγράφεται ως «ολοκλήρωση ελέγχου» ή «τελική επισκόπηση». Σκοπός είναι να βεβαιωθεί ο ελεγκτής ότι: όλα τα σημαντικά θέματα έχουν εξεταστεί, τα ελεγκτικά τεκμήρια είναι επαρκή, κι η τελική γνώμη που θα διατυπωθεί είναι δικαιολογημένη.</a:t>
            </a:r>
          </a:p>
          <a:p>
            <a:pPr>
              <a:buNone/>
            </a:pPr>
            <a:endParaRPr lang="el-GR" sz="800" b="1"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latin typeface="Calibri" panose="020F0502020204030204" pitchFamily="34" charset="0"/>
                <a:ea typeface="Calibri" panose="020F0502020204030204" pitchFamily="34" charset="0"/>
                <a:cs typeface="Calibri" panose="020F0502020204030204" pitchFamily="34" charset="0"/>
              </a:rPr>
              <a:t>Κύρια βήματα ολοκλήρωσης</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Ο ελεγκτής: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Ελέγχει ότι ολοκληρώθηκαν οι εργασίες</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Βεβαιώνεται ότι όλες οι δοκιμές που είχαν προγραμματιστεί έχουν πραγματοποιηθεί ή ότι εξηγείται γιατί κάποια εργασία δεν κρίθηκε τελικά απαραίτητη.</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Κάνει συνολική αναλυτική επισκόπηση</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Συγκρίνει βασικά μεγέθη με την προηγούμενη χρήση, με τον προϋπολογισμό, με στοιχεία του κλάδου.</a:t>
            </a: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Αναζητά ασυνήθιστες αυξομειώσεις ή «μη λογικές» σχέσεις (π.χ. αύξηση εσόδων χωρίς αντίστοιχη αύξηση απαιτήσεων ή ταμείου).</a:t>
            </a: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Αν κάτι φαίνεται «παράξενο», επανέρχεται και κάνει επιπλέον ελέγχους.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Επαναξιολογεί σημαντικές εκτιμήσεις και κινδύνους</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Προβλέψεις για δικαστικές υποθέσεις, </a:t>
            </a:r>
            <a:r>
              <a:rPr lang="el-GR" sz="800" dirty="0" err="1">
                <a:latin typeface="Calibri" panose="020F0502020204030204" pitchFamily="34" charset="0"/>
                <a:ea typeface="Calibri" panose="020F0502020204030204" pitchFamily="34" charset="0"/>
                <a:cs typeface="Calibri" panose="020F0502020204030204" pitchFamily="34" charset="0"/>
              </a:rPr>
              <a:t>απομειώσεις</a:t>
            </a:r>
            <a:r>
              <a:rPr lang="el-GR" sz="800" dirty="0">
                <a:latin typeface="Calibri" panose="020F0502020204030204" pitchFamily="34" charset="0"/>
                <a:ea typeface="Calibri" panose="020F0502020204030204" pitchFamily="34" charset="0"/>
                <a:cs typeface="Calibri" panose="020F0502020204030204" pitchFamily="34" charset="0"/>
              </a:rPr>
              <a:t> απαιτήσεων, </a:t>
            </a:r>
            <a:r>
              <a:rPr lang="el-GR" sz="800" dirty="0" err="1">
                <a:latin typeface="Calibri" panose="020F0502020204030204" pitchFamily="34" charset="0"/>
                <a:ea typeface="Calibri" panose="020F0502020204030204" pitchFamily="34" charset="0"/>
                <a:cs typeface="Calibri" panose="020F0502020204030204" pitchFamily="34" charset="0"/>
              </a:rPr>
              <a:t>απομειώσεις</a:t>
            </a:r>
            <a:r>
              <a:rPr lang="el-GR" sz="800" dirty="0">
                <a:latin typeface="Calibri" panose="020F0502020204030204" pitchFamily="34" charset="0"/>
                <a:ea typeface="Calibri" panose="020F0502020204030204" pitchFamily="34" charset="0"/>
                <a:cs typeface="Calibri" panose="020F0502020204030204" pitchFamily="34" charset="0"/>
              </a:rPr>
              <a:t> παγίων.</a:t>
            </a: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Θέματα συνέχισης δραστηριότητας (αν η εταιρεία έχει σοβαρά προβλήματα ρευστότητας ή κεφαλαίου).</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Συγκεντρώνει όλα τα μη διορθωμένα λάθη</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Κατά τη διάρκεια του ελέγχου εντοπίζονται λάθη. Κάποια διορθώνονται, κάποια όχι (π.χ. πολύ μικρά).</a:t>
            </a: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Στο τέλος ο ελεγκτής τα βλέπει </a:t>
            </a:r>
            <a:r>
              <a:rPr lang="el-GR" sz="800" b="1" dirty="0">
                <a:latin typeface="Calibri" panose="020F0502020204030204" pitchFamily="34" charset="0"/>
                <a:ea typeface="Calibri" panose="020F0502020204030204" pitchFamily="34" charset="0"/>
                <a:cs typeface="Calibri" panose="020F0502020204030204" pitchFamily="34" charset="0"/>
              </a:rPr>
              <a:t>όλα μαζί</a:t>
            </a:r>
            <a:r>
              <a:rPr lang="el-GR" sz="800" dirty="0">
                <a:latin typeface="Calibri" panose="020F0502020204030204" pitchFamily="34" charset="0"/>
                <a:ea typeface="Calibri" panose="020F0502020204030204" pitchFamily="34" charset="0"/>
                <a:cs typeface="Calibri" panose="020F0502020204030204" pitchFamily="34" charset="0"/>
              </a:rPr>
              <a:t> και κρίνει αν, αθροιστικά, είναι ουσιώδη ή όχι.</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Λαμβάνει εγγραφές διαβεβαιώσεις από τη διοίκηση</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Η διοίκηση υπογράφει επιστολή όπου δηλώνει ότι:</a:t>
            </a:r>
          </a:p>
          <a:p>
            <a:pPr marL="914400" lvl="2"/>
            <a:r>
              <a:rPr lang="el-GR" sz="800" dirty="0">
                <a:latin typeface="Calibri" panose="020F0502020204030204" pitchFamily="34" charset="0"/>
                <a:ea typeface="Calibri" panose="020F0502020204030204" pitchFamily="34" charset="0"/>
                <a:cs typeface="Calibri" panose="020F0502020204030204" pitchFamily="34" charset="0"/>
              </a:rPr>
              <a:t>1. του έδωσε όλα τα στοιχεία,		2. δεν υπάρχουν κρυφές υποχρεώσεις,</a:t>
            </a:r>
          </a:p>
          <a:p>
            <a:pPr marL="914400" lvl="2"/>
            <a:r>
              <a:rPr lang="el-GR" sz="800" dirty="0">
                <a:latin typeface="Calibri" panose="020F0502020204030204" pitchFamily="34" charset="0"/>
                <a:ea typeface="Calibri" panose="020F0502020204030204" pitchFamily="34" charset="0"/>
                <a:cs typeface="Calibri" panose="020F0502020204030204" pitchFamily="34" charset="0"/>
              </a:rPr>
              <a:t>3. έχει γνωστοποιήσει όλα τα σημαντικά γεγονότα,	4. έχει αξιολογήσει τη συνέχιση της δραστηριότητας.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Εσωτερική ποιοτική ανασκόπηση</a:t>
            </a: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Ανασκόπηση του φακέλου, από δεύτερο ελεγκτή κι επιβεβαίωση ότι τα ευρήματα στηρίζονται σε επαρκή στοιχεία οπότε και συντάσσεται η τελική έκθεση προς τη διοίκηση.</a:t>
            </a:r>
          </a:p>
        </p:txBody>
      </p:sp>
    </p:spTree>
    <p:extLst>
      <p:ext uri="{BB962C8B-B14F-4D97-AF65-F5344CB8AC3E}">
        <p14:creationId xmlns:p14="http://schemas.microsoft.com/office/powerpoint/2010/main" val="256162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062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200" dirty="0">
                <a:solidFill>
                  <a:srgbClr val="171616"/>
                </a:solidFill>
                <a:latin typeface="Calibri"/>
                <a:ea typeface="Calibri"/>
                <a:cs typeface="Calibri"/>
                <a:sym typeface="Calibri"/>
              </a:rPr>
              <a:t>Η Αναφορά του Ελεγκτή</a:t>
            </a:r>
            <a:endParaRPr sz="2200" b="0" i="0" u="none" strike="noStrike" cap="none" dirty="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815626A3-8C1B-B9F9-C1DA-B251DCC4BB19}"/>
              </a:ext>
            </a:extLst>
          </p:cNvPr>
          <p:cNvSpPr txBox="1"/>
          <p:nvPr/>
        </p:nvSpPr>
        <p:spPr>
          <a:xfrm>
            <a:off x="845640" y="1509054"/>
            <a:ext cx="8062231" cy="2923877"/>
          </a:xfrm>
          <a:prstGeom prst="rect">
            <a:avLst/>
          </a:prstGeom>
          <a:noFill/>
        </p:spPr>
        <p:txBody>
          <a:bodyPr wrap="square">
            <a:spAutoFit/>
          </a:bodyPr>
          <a:lstStyle/>
          <a:p>
            <a:pPr>
              <a:buNone/>
            </a:pPr>
            <a:r>
              <a:rPr lang="el-GR" sz="800" b="1" dirty="0">
                <a:latin typeface="Calibri" panose="020F0502020204030204" pitchFamily="34" charset="0"/>
                <a:ea typeface="Calibri" panose="020F0502020204030204" pitchFamily="34" charset="0"/>
                <a:cs typeface="Calibri" panose="020F0502020204030204" pitchFamily="34" charset="0"/>
              </a:rPr>
              <a:t>Γιατί υπάρχει η έκθεση του ελεγκτή</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Η έκθεση του ελεγκτή είναι το κείμενο με το οποίο:</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ο ελεγκτής ενημερώνει τους μετόχους και τα ενδιαφερόμενα μέρη,</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δηλώνει αν οι οικονομικές καταστάσεις παρουσιάζουν «εύλογα, από κάθε ουσιώδη άποψη» την οικονομική θέση και τα αποτελέσματα,</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εξηγεί τη βάση πάνω στην οποία κατέληξε στη γνώμη του.</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Είναι τυποποιημένη, ώστε οι χρήστες (μέτοχοι, τράπεζες, εποπτικές αρχές) να καταλαβαίνουν εύκολα:</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ποιος έκανε τον έλεγχο,</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τι ακριβώς ελέγχθηκε,</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ποια είναι η γνώμη του,</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ποια είναι η ευθύνη της διοίκησης και ποια του ελεγκτή. </a:t>
            </a:r>
          </a:p>
          <a:p>
            <a:endParaRPr lang="el-GR" sz="800" b="1" dirty="0">
              <a:latin typeface="Calibri" panose="020F0502020204030204" pitchFamily="34" charset="0"/>
              <a:ea typeface="Calibri" panose="020F0502020204030204" pitchFamily="34" charset="0"/>
              <a:cs typeface="Calibri" panose="020F0502020204030204" pitchFamily="34" charset="0"/>
            </a:endParaRPr>
          </a:p>
          <a:p>
            <a:r>
              <a:rPr lang="el-GR" sz="800" b="1" dirty="0">
                <a:latin typeface="Calibri" panose="020F0502020204030204" pitchFamily="34" charset="0"/>
                <a:ea typeface="Calibri" panose="020F0502020204030204" pitchFamily="34" charset="0"/>
                <a:cs typeface="Calibri" panose="020F0502020204030204" pitchFamily="34" charset="0"/>
              </a:rPr>
              <a:t>Βασική δομή έκθεσης ανεξάρτητου ελεγκτή</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Η τυπική δομή παρουσιάζεται με τα παρακάτω βασικά μέρη:</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Τίτλος</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457200" lvl="1"/>
            <a:r>
              <a:rPr lang="el-GR" sz="800" dirty="0">
                <a:latin typeface="Calibri" panose="020F0502020204030204" pitchFamily="34" charset="0"/>
                <a:ea typeface="Calibri" panose="020F0502020204030204" pitchFamily="34" charset="0"/>
                <a:cs typeface="Calibri" panose="020F0502020204030204" pitchFamily="34" charset="0"/>
              </a:rPr>
              <a:t>«Έκθεση Ανεξάρτητου Ελεγκτή», «Έκθεση Ανεξάρτητου Ορκωτού Ελεγκτή Λογιστή», </a:t>
            </a:r>
            <a:r>
              <a:rPr lang="el-GR" sz="800" dirty="0" err="1">
                <a:latin typeface="Calibri" panose="020F0502020204030204" pitchFamily="34" charset="0"/>
                <a:ea typeface="Calibri" panose="020F0502020204030204" pitchFamily="34" charset="0"/>
                <a:cs typeface="Calibri" panose="020F0502020204030204" pitchFamily="34" charset="0"/>
              </a:rPr>
              <a:t>κλπ</a:t>
            </a:r>
            <a:endParaRPr lang="el-GR" sz="800" dirty="0">
              <a:latin typeface="Calibri" panose="020F0502020204030204" pitchFamily="34" charset="0"/>
              <a:ea typeface="Calibri" panose="020F0502020204030204" pitchFamily="34" charset="0"/>
              <a:cs typeface="Calibri" panose="020F0502020204030204" pitchFamily="34" charset="0"/>
            </a:endParaRP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Αποδέκτες</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457200" lvl="1"/>
            <a:r>
              <a:rPr lang="el-GR" sz="800" dirty="0">
                <a:latin typeface="Calibri" panose="020F0502020204030204" pitchFamily="34" charset="0"/>
                <a:ea typeface="Calibri" panose="020F0502020204030204" pitchFamily="34" charset="0"/>
                <a:cs typeface="Calibri" panose="020F0502020204030204" pitchFamily="34" charset="0"/>
              </a:rPr>
              <a:t>Συνήθως «Προς τους Μετόχους της εταιρείας Χ».</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Γνώμη</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Αναφέρει ποιες καταστάσεις ελέγχθηκαν (ισολογισμός, κατάσταση αποτελεσμάτων, μεταβολές ιδίων κεφαλαίων, ταμειακές ροές).</a:t>
            </a:r>
          </a:p>
          <a:p>
            <a:pPr marL="628650" lvl="1" indent="-1714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Δηλώνει αν παρουσιάζουν εύλογα την πραγματική εικόνα, σύμφωνα με το εφαρμοζόμενο λογιστικό πλαίσιο (Διεθνή Πρότυπα ή Ελληνικά Λογιστικά Πρότυπα).</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Βάση για τη γνώμη</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Δηλώνεται ότι ο έλεγχος έγινε σύμφωνα με τα Διεθνή Πρότυπα Ελέγχου.</a:t>
            </a:r>
          </a:p>
          <a:p>
            <a:pPr marL="628650" lvl="1" indent="-1714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Γίνεται σύντομη περιγραφή του τι σημαίνει «έλεγχος» (χρήση δειγματοληψίας, αξιολόγηση συστήματος εσωτερικού ελέγχου, εκτιμήσεις κ.λπ.).</a:t>
            </a:r>
          </a:p>
        </p:txBody>
      </p:sp>
    </p:spTree>
    <p:extLst>
      <p:ext uri="{BB962C8B-B14F-4D97-AF65-F5344CB8AC3E}">
        <p14:creationId xmlns:p14="http://schemas.microsoft.com/office/powerpoint/2010/main" val="1126520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3"/>
          <p:cNvPicPr preferRelativeResize="0"/>
          <p:nvPr/>
        </p:nvPicPr>
        <p:blipFill rotWithShape="1">
          <a:blip r:embed="rId3">
            <a:alphaModFix amt="18000"/>
          </a:blip>
          <a:srcRect/>
          <a:stretch/>
        </p:blipFill>
        <p:spPr>
          <a:xfrm>
            <a:off x="678681" y="891314"/>
            <a:ext cx="7908652" cy="3690369"/>
          </a:xfrm>
          <a:prstGeom prst="rect">
            <a:avLst/>
          </a:prstGeom>
          <a:noFill/>
          <a:ln>
            <a:noFill/>
          </a:ln>
        </p:spPr>
      </p:pic>
      <p:pic>
        <p:nvPicPr>
          <p:cNvPr id="154" name="Google Shape;154;p3"/>
          <p:cNvPicPr preferRelativeResize="0"/>
          <p:nvPr/>
        </p:nvPicPr>
        <p:blipFill rotWithShape="1">
          <a:blip r:embed="rId4">
            <a:alphaModFix amt="57000"/>
          </a:blip>
          <a:srcRect t="14114" b="14112"/>
          <a:stretch/>
        </p:blipFill>
        <p:spPr>
          <a:xfrm>
            <a:off x="0" y="0"/>
            <a:ext cx="9144000" cy="5143500"/>
          </a:xfrm>
          <a:prstGeom prst="rect">
            <a:avLst/>
          </a:prstGeom>
          <a:noFill/>
          <a:ln>
            <a:noFill/>
          </a:ln>
        </p:spPr>
      </p:pic>
      <p:sp>
        <p:nvSpPr>
          <p:cNvPr id="155" name="Google Shape;155;p3"/>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3"/>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5400768" y="4583885"/>
            <a:ext cx="3186565" cy="386428"/>
          </a:xfrm>
          <a:prstGeom prst="rect">
            <a:avLst/>
          </a:prstGeom>
          <a:solidFill>
            <a:srgbClr val="2C6063"/>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pic>
        <p:nvPicPr>
          <p:cNvPr id="158" name="Google Shape;158;p3"/>
          <p:cNvPicPr preferRelativeResize="0"/>
          <p:nvPr/>
        </p:nvPicPr>
        <p:blipFill rotWithShape="1">
          <a:blip r:embed="rId5">
            <a:alphaModFix/>
          </a:blip>
          <a:srcRect/>
          <a:stretch/>
        </p:blipFill>
        <p:spPr>
          <a:xfrm>
            <a:off x="96844" y="229291"/>
            <a:ext cx="1194625" cy="432732"/>
          </a:xfrm>
          <a:prstGeom prst="rect">
            <a:avLst/>
          </a:prstGeom>
          <a:noFill/>
          <a:ln>
            <a:noFill/>
          </a:ln>
        </p:spPr>
      </p:pic>
      <p:sp>
        <p:nvSpPr>
          <p:cNvPr id="159" name="Google Shape;159;p3"/>
          <p:cNvSpPr txBox="1">
            <a:spLocks noGrp="1"/>
          </p:cNvSpPr>
          <p:nvPr>
            <p:ph type="ftr" idx="11"/>
          </p:nvPr>
        </p:nvSpPr>
        <p:spPr>
          <a:xfrm>
            <a:off x="7070156" y="4680028"/>
            <a:ext cx="1447800" cy="182563"/>
          </a:xfrm>
          <a:prstGeom prst="rect">
            <a:avLst/>
          </a:prstGeom>
          <a:noFill/>
          <a:ln>
            <a:noFill/>
          </a:ln>
        </p:spPr>
        <p:txBody>
          <a:bodyPr spcFirstLastPara="1" wrap="square" lIns="45725" tIns="22850" rIns="45725" bIns="22850" anchor="ctr" anchorCtr="0">
            <a:noAutofit/>
          </a:bodyPr>
          <a:lstStyle/>
          <a:p>
            <a:pPr marL="0" lvl="0" indent="0" algn="ctr" rtl="0">
              <a:lnSpc>
                <a:spcPct val="100000"/>
              </a:lnSpc>
              <a:spcBef>
                <a:spcPts val="0"/>
              </a:spcBef>
              <a:spcAft>
                <a:spcPts val="0"/>
              </a:spcAft>
              <a:buSzPts val="700"/>
              <a:buNone/>
            </a:pPr>
            <a:r>
              <a:rPr lang="el-GR">
                <a:solidFill>
                  <a:schemeClr val="lt1"/>
                </a:solidFill>
              </a:rPr>
              <a:t>Δρ. Σπυρίδων Λαμπρόπουλος</a:t>
            </a:r>
            <a:endParaRPr/>
          </a:p>
        </p:txBody>
      </p:sp>
      <p:sp>
        <p:nvSpPr>
          <p:cNvPr id="9" name="Google Shape;160;p3">
            <a:extLst>
              <a:ext uri="{FF2B5EF4-FFF2-40B4-BE49-F238E27FC236}">
                <a16:creationId xmlns:a16="http://schemas.microsoft.com/office/drawing/2014/main" id="{3232FB8E-FADC-6FC9-DAA5-6AE622ED7DE0}"/>
              </a:ext>
            </a:extLst>
          </p:cNvPr>
          <p:cNvSpPr txBox="1"/>
          <p:nvPr/>
        </p:nvSpPr>
        <p:spPr>
          <a:xfrm>
            <a:off x="843774" y="1007531"/>
            <a:ext cx="7456452" cy="406265"/>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Clr>
                <a:srgbClr val="000000"/>
              </a:buClr>
              <a:buSzPts val="2500"/>
              <a:buFont typeface="Arial"/>
              <a:buNone/>
            </a:pPr>
            <a:r>
              <a:rPr lang="el-GR" sz="2200" dirty="0">
                <a:solidFill>
                  <a:srgbClr val="171616"/>
                </a:solidFill>
                <a:latin typeface="Calibri"/>
                <a:ea typeface="Calibri"/>
                <a:cs typeface="Calibri"/>
                <a:sym typeface="Calibri"/>
              </a:rPr>
              <a:t>Η Αναφορά του Ελεγκτή</a:t>
            </a:r>
            <a:endParaRPr sz="2200" b="0" i="0" u="none" strike="noStrike" cap="none" dirty="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815626A3-8C1B-B9F9-C1DA-B251DCC4BB19}"/>
              </a:ext>
            </a:extLst>
          </p:cNvPr>
          <p:cNvSpPr txBox="1"/>
          <p:nvPr/>
        </p:nvSpPr>
        <p:spPr>
          <a:xfrm>
            <a:off x="845640" y="1497586"/>
            <a:ext cx="8062231" cy="3046988"/>
          </a:xfrm>
          <a:prstGeom prst="rect">
            <a:avLst/>
          </a:prstGeom>
          <a:noFill/>
        </p:spPr>
        <p:txBody>
          <a:bodyPr wrap="square">
            <a:spAutoFit/>
          </a:bodyPr>
          <a:lstStyle/>
          <a:p>
            <a:r>
              <a:rPr lang="el-GR" sz="800" b="1" dirty="0">
                <a:latin typeface="Calibri" panose="020F0502020204030204" pitchFamily="34" charset="0"/>
                <a:ea typeface="Calibri" panose="020F0502020204030204" pitchFamily="34" charset="0"/>
                <a:cs typeface="Calibri" panose="020F0502020204030204" pitchFamily="34" charset="0"/>
              </a:rPr>
              <a:t>Βασική δομή έκθεσης ανεξάρτητου ελεγκτή (συνέχεια)</a:t>
            </a:r>
          </a:p>
          <a:p>
            <a:r>
              <a:rPr lang="el-GR" sz="800" b="1" dirty="0">
                <a:latin typeface="Calibri" panose="020F0502020204030204" pitchFamily="34" charset="0"/>
                <a:ea typeface="Calibri" panose="020F0502020204030204" pitchFamily="34" charset="0"/>
                <a:cs typeface="Calibri" panose="020F0502020204030204" pitchFamily="34" charset="0"/>
              </a:rPr>
              <a:t>5. Ευθύνη της διοίκησης για τις οικονομικές καταστάσεις</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Τονίζεται ότι η διοίκηση είναι υπεύθυνη για τη σύνταξη και τη σωστή παρουσίαση, για την επιλογή λογιστικών πολιτικών και για τη συνέχιση της δραστηριότητας.</a:t>
            </a:r>
          </a:p>
          <a:p>
            <a:r>
              <a:rPr lang="el-GR" sz="800" b="1" dirty="0">
                <a:latin typeface="Calibri" panose="020F0502020204030204" pitchFamily="34" charset="0"/>
                <a:ea typeface="Calibri" panose="020F0502020204030204" pitchFamily="34" charset="0"/>
                <a:cs typeface="Calibri" panose="020F0502020204030204" pitchFamily="34" charset="0"/>
              </a:rPr>
              <a:t>6. Ευθύνη του ελεγκτή</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Περιγράφεται ότι ο ελεγκτής έχει ευθύνη να εκφράσει γνώμη, να αποκτήσει εύλογη (όχι απόλυτη) διασφάλιση και να σχεδιάσει τις διαδικασίες με βάση τον κίνδυνο ουσιωδών λαθών.</a:t>
            </a:r>
          </a:p>
          <a:p>
            <a:r>
              <a:rPr lang="el-GR" sz="800" b="1" dirty="0">
                <a:latin typeface="Calibri" panose="020F0502020204030204" pitchFamily="34" charset="0"/>
                <a:ea typeface="Calibri" panose="020F0502020204030204" pitchFamily="34" charset="0"/>
                <a:cs typeface="Calibri" panose="020F0502020204030204" pitchFamily="34" charset="0"/>
              </a:rPr>
              <a:t>7. Άλλες ενότητες (όπου απαιτούνται)</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Βασικά ελεγκτικά θέματα (σε εισηγμένες εταιρείες).</a:t>
            </a:r>
          </a:p>
          <a:p>
            <a:pPr marL="742950" lvl="1" indent="-2857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Παραγράφους έμφασης ή άλλα θέματα (όταν χρειάζεται να τραβηχτεί η προσοχή του αναγνώστη σε κάτι συγκεκριμένο).</a:t>
            </a:r>
          </a:p>
          <a:p>
            <a:r>
              <a:rPr lang="el-GR" sz="800" b="1" dirty="0">
                <a:latin typeface="Calibri" panose="020F0502020204030204" pitchFamily="34" charset="0"/>
                <a:ea typeface="Calibri" panose="020F0502020204030204" pitchFamily="34" charset="0"/>
                <a:cs typeface="Calibri" panose="020F0502020204030204" pitchFamily="34" charset="0"/>
              </a:rPr>
              <a:t>8. Υπογραφή – Στοιχεία ελεγκτή – Ημερομηνία</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Επωνυμία ελεγκτικής εταιρείας, όνομα ελεγκτή, αριθμός μητρώου, τόπος και ημερομηνία.</a:t>
            </a:r>
          </a:p>
          <a:p>
            <a:pPr>
              <a:buNone/>
            </a:pPr>
            <a:endParaRPr lang="el-GR" sz="800" b="1"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latin typeface="Calibri" panose="020F0502020204030204" pitchFamily="34" charset="0"/>
                <a:ea typeface="Calibri" panose="020F0502020204030204" pitchFamily="34" charset="0"/>
                <a:cs typeface="Calibri" panose="020F0502020204030204" pitchFamily="34" charset="0"/>
              </a:rPr>
              <a:t>Τύποι γνώμης</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Σε επίπεδο εννοιών, δεν υπάρχει μόνον «καθαρή γνώμη».</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Ανεπιφύλακτη (καθαρή) γνώμη</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Ο ελεγκτής δεν έχει εντοπίσει ουσιώδεις ανακρίβειες.</a:t>
            </a:r>
          </a:p>
          <a:p>
            <a:pPr marL="742950" lvl="1" indent="-2857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Οι καταστάσεις θεωρούνται αξιόπιστες για λήψη αποφάσεων.</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Γνώμη με επιφύλαξη</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Υπάρχει ένα συγκεκριμένο ουσιώδες θέμα (ή περιορισμός στο έργο του ελεγκτή), αλλά δεν επηρεάζει συνολικά όλες τις καταστάσεις.</a:t>
            </a:r>
          </a:p>
          <a:p>
            <a:pPr marL="742950" lvl="1" indent="-2857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Παράδειγμα: η εταιρεία δεν αποτίμησε σωστά ένα περιουσιακό στοιχείο, αλλά κατά τα άλλα οι καταστάσεις είναι αξιόπιστες.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Αρνητική γνώμη</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Τα λάθη ή οι αποκλίσεις είναι πολύ σοβαρά και εκτεταμένα, ώστε οι καταστάσεις συνολικά να μην απεικονίζουν εύλογα την θέση της εταιρείας.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Αδυναμία έκφρασης γνώμης</a:t>
            </a:r>
            <a:endParaRPr lang="el-GR" sz="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Ο ελεγκτής δεν μπορεί να σχηματίσει γνώμη, συνήθως επειδή δεν έχει επαρκή στοιχεία (π.χ. σοβαρός περιορισμός πρόσβασης σε βιβλία, στοιχεία, αρχεία).</a:t>
            </a:r>
          </a:p>
        </p:txBody>
      </p:sp>
    </p:spTree>
    <p:extLst>
      <p:ext uri="{BB962C8B-B14F-4D97-AF65-F5344CB8AC3E}">
        <p14:creationId xmlns:p14="http://schemas.microsoft.com/office/powerpoint/2010/main" val="208406837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2694</TotalTime>
  <Words>5321</Words>
  <Application>Microsoft Office PowerPoint</Application>
  <PresentationFormat>On-screen Show (16:9)</PresentationFormat>
  <Paragraphs>392</Paragraphs>
  <Slides>22</Slides>
  <Notes>22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Courier New</vt:lpstr>
      <vt:lpstr>Wingdings</vt:lpstr>
      <vt:lpstr>Office Theme</vt:lpstr>
      <vt:lpstr>Simple Light</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Charikleia Manousaki</dc:creator>
  <cp:lastModifiedBy>ΔΗΜΗΤΡΙΟΣ  ΑΓΓΕΛΙΔΗΣ</cp:lastModifiedBy>
  <cp:revision>99</cp:revision>
  <dcterms:modified xsi:type="dcterms:W3CDTF">2025-11-28T14:43:41Z</dcterms:modified>
</cp:coreProperties>
</file>