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317" r:id="rId5"/>
    <p:sldId id="319" r:id="rId6"/>
    <p:sldId id="323" r:id="rId7"/>
    <p:sldId id="328" r:id="rId8"/>
    <p:sldId id="321" r:id="rId9"/>
    <p:sldId id="331" r:id="rId10"/>
    <p:sldId id="332" r:id="rId11"/>
    <p:sldId id="333" r:id="rId12"/>
    <p:sldId id="334" r:id="rId13"/>
    <p:sldId id="335" r:id="rId14"/>
    <p:sldId id="336" r:id="rId15"/>
    <p:sldId id="320" r:id="rId16"/>
    <p:sldId id="330" r:id="rId17"/>
    <p:sldId id="339" r:id="rId18"/>
    <p:sldId id="340" r:id="rId19"/>
    <p:sldId id="341" r:id="rId20"/>
    <p:sldId id="343" r:id="rId21"/>
    <p:sldId id="342" r:id="rId22"/>
    <p:sldId id="325" r:id="rId23"/>
    <p:sldId id="305" r:id="rId24"/>
    <p:sldId id="281" r:id="rId25"/>
  </p:sldIdLst>
  <p:sldSz cx="9144000" cy="5143500" type="screen16x9"/>
  <p:notesSz cx="6858000" cy="9144000"/>
  <p:embeddedFontLst>
    <p:embeddedFont>
      <p:font typeface="Nunito Light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ABAB"/>
    <a:srgbClr val="81C8B2"/>
    <a:srgbClr val="E5F0E0"/>
    <a:srgbClr val="355721"/>
    <a:srgbClr val="AFD0A0"/>
    <a:srgbClr val="C2F4E9"/>
    <a:srgbClr val="1DA185"/>
    <a:srgbClr val="FFB520"/>
    <a:srgbClr val="2C6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9EE90-3A45-4A97-9CD4-C892A9F0D94D}">
  <a:tblStyle styleId="{8349EE90-3A45-4A97-9CD4-C892A9F0D9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38214-0A02-4E1E-879B-AC1098B52B10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11E0956-03C2-4AAC-8356-1AAE24DE7C4C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gm:t>
    </dgm:pt>
    <dgm:pt modelId="{2B433418-4ED2-4A8C-A5DD-5ECCE8AE7FD0}" type="par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8AD206-F53E-4D81-9998-330B75633E7C}" type="sib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D92289-E6B2-4F63-99E6-B36841D20FD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Υπεξαίρεση, διαρροή μετρητών στο κεντρικό ταμείο</a:t>
          </a:r>
        </a:p>
      </dgm:t>
    </dgm:pt>
    <dgm:pt modelId="{20FF60D8-B564-41B7-A96A-B2BD0DD0EB8A}" type="par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5B0DDC-2E65-437D-B857-8F339FFF6910}" type="sib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4B9B26-D554-4F97-94D2-E4B475BC6024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gm:t>
    </dgm:pt>
    <dgm:pt modelId="{702ACAF9-8F15-413E-AD9E-FA881A7BC3F7}" type="par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0AD5FA-F23B-4471-A6ED-AD28AA40B2BE}" type="sib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86540E-6092-4C3D-88E2-658717814A64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Μείωση μικτού περιθωρίου, μείωση εσόδων, ανάγκη διόρθωσης από υπάλληλο βάρδιας, πιθανές πειθαρχικές ή νομικές κυρώσεις</a:t>
          </a:r>
        </a:p>
      </dgm:t>
    </dgm:pt>
    <dgm:pt modelId="{2CA5132E-FBAE-4123-965D-108775005FE1}" type="par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3BB04-825B-4397-841D-E03AA59D7CD3}" type="sib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60594E-7372-49D4-8075-5B6008E4AE82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gm:t>
    </dgm:pt>
    <dgm:pt modelId="{262D18A6-3032-4F47-A312-9AE234F3A9AE}" type="par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00B1D7-C4D2-47FB-9C23-2B44EB7C1EC1}" type="sib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992FC-E239-48FD-AFA5-F13A0C90597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Τυπικές καταμετρήσεις βάρδιας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ελέγχου πρώτης γραμμής.</a:t>
          </a:r>
        </a:p>
      </dgm:t>
    </dgm:pt>
    <dgm:pt modelId="{F9E561E6-0BC3-4777-9401-1643C1CB4BFC}" type="par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838E56-D625-4CF4-9762-0640B86B849F}" type="sib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57C6CF-A4D9-4558-9542-EC14A48FEA8F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gm:t>
    </dgm:pt>
    <dgm:pt modelId="{0A9A08F6-30B4-4301-95C7-4032F72BC9D1}" type="par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FF537-191D-45A8-9AA9-4B2E382BDF77}" type="sib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A551E3-0E31-43D5-AC12-5AE8350AED6A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Ανεπαρκείς έλεγχοι ακεραιότητας εποχικού προσωπικού</a:t>
          </a:r>
        </a:p>
      </dgm:t>
    </dgm:pt>
    <dgm:pt modelId="{A0C1563C-7FCC-4305-A068-F211607FA31B}" type="par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277AA6-614F-47C5-ACCB-6DA0277848FC}" type="sib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5F7CD8-0B4D-46BD-A0C1-F0D14C44E96E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gm:t>
    </dgm:pt>
    <dgm:pt modelId="{E40ACA18-4424-41F2-B2CB-1F20E52722B1}" type="par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E5D3C2-084C-43FF-9DF1-943D98D24A81}" type="sib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C7E2AF-7DA2-4CA4-BC7C-60075F23BF1F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Ενημέρωση κι εμπλοκή του Ανθρώπινου Δυναμικού</a:t>
          </a:r>
        </a:p>
      </dgm:t>
    </dgm:pt>
    <dgm:pt modelId="{82589AC1-1970-4676-BC21-4958BCFCD7E7}" type="par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EF1A5C-FE61-41C5-82C3-B3E701921875}" type="sib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BD827B-F5EE-4689-8A4B-6B592C47C1C3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Αιφνίδιοι έλεγχοι ταμείου από τον προϊστάμενο βάρδιας </a:t>
          </a:r>
        </a:p>
      </dgm:t>
    </dgm:pt>
    <dgm:pt modelId="{A8B0A18E-923A-4B88-A09F-D9901B8B4C81}" type="parTrans" cxnId="{92E72F7A-FB8A-4623-8D88-37A8CE7DC61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6DBA2FD-7208-464E-8D24-8E5607ED52B4}" type="sibTrans" cxnId="{92E72F7A-FB8A-4623-8D88-37A8CE7DC61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BCD6FB-F1BA-41EF-8F08-9D8F811E1260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Ανοχή σε παρακάμψεις διαδικασίας εμπλοκής υπεύθυνου ταμείου</a:t>
          </a:r>
        </a:p>
      </dgm:t>
    </dgm:pt>
    <dgm:pt modelId="{687EBA52-E97C-455C-8F4D-F9885FDECE53}" type="parTrans" cxnId="{86FA4B4F-9CC4-44E3-AA33-7A847CD29E6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8F6009-8EB6-466D-9702-E71A1EB0C748}" type="sibTrans" cxnId="{86FA4B4F-9CC4-44E3-AA33-7A847CD29E6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37B20D-4D4B-4174-A1B0-6EB51231B4B0}" type="pres">
      <dgm:prSet presAssocID="{25A38214-0A02-4E1E-879B-AC1098B52B10}" presName="Name0" presStyleCnt="0">
        <dgm:presLayoutVars>
          <dgm:dir/>
          <dgm:animLvl val="lvl"/>
          <dgm:resizeHandles val="exact"/>
        </dgm:presLayoutVars>
      </dgm:prSet>
      <dgm:spPr/>
    </dgm:pt>
    <dgm:pt modelId="{1CE5EC46-D0C3-408C-99A1-00CF549A1237}" type="pres">
      <dgm:prSet presAssocID="{111E0956-03C2-4AAC-8356-1AAE24DE7C4C}" presName="linNode" presStyleCnt="0"/>
      <dgm:spPr/>
    </dgm:pt>
    <dgm:pt modelId="{2CAC53B6-198D-491B-84FB-4810ED3EEAEF}" type="pres">
      <dgm:prSet presAssocID="{111E0956-03C2-4AAC-8356-1AAE24DE7C4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C83041C-A951-4CFF-80F5-43F0E189A91D}" type="pres">
      <dgm:prSet presAssocID="{111E0956-03C2-4AAC-8356-1AAE24DE7C4C}" presName="descendantText" presStyleLbl="alignAccFollowNode1" presStyleIdx="0" presStyleCnt="5">
        <dgm:presLayoutVars>
          <dgm:bulletEnabled val="1"/>
        </dgm:presLayoutVars>
      </dgm:prSet>
      <dgm:spPr/>
    </dgm:pt>
    <dgm:pt modelId="{69AA8723-B496-415B-B8EB-169E3872E20B}" type="pres">
      <dgm:prSet presAssocID="{508AD206-F53E-4D81-9998-330B75633E7C}" presName="sp" presStyleCnt="0"/>
      <dgm:spPr/>
    </dgm:pt>
    <dgm:pt modelId="{07E7E295-B3A7-4E1D-A462-C19902CA4A07}" type="pres">
      <dgm:prSet presAssocID="{464B9B26-D554-4F97-94D2-E4B475BC6024}" presName="linNode" presStyleCnt="0"/>
      <dgm:spPr/>
    </dgm:pt>
    <dgm:pt modelId="{1E30313B-7379-4895-B3C2-104608EB6C5D}" type="pres">
      <dgm:prSet presAssocID="{464B9B26-D554-4F97-94D2-E4B475BC602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D82E2AD-C07F-4C38-B53F-5F56EFD50AE8}" type="pres">
      <dgm:prSet presAssocID="{464B9B26-D554-4F97-94D2-E4B475BC6024}" presName="descendantText" presStyleLbl="alignAccFollowNode1" presStyleIdx="1" presStyleCnt="5">
        <dgm:presLayoutVars>
          <dgm:bulletEnabled val="1"/>
        </dgm:presLayoutVars>
      </dgm:prSet>
      <dgm:spPr/>
    </dgm:pt>
    <dgm:pt modelId="{44A3CD4A-38B4-49AD-84E2-40AE62E24EE8}" type="pres">
      <dgm:prSet presAssocID="{C70AD5FA-F23B-4471-A6ED-AD28AA40B2BE}" presName="sp" presStyleCnt="0"/>
      <dgm:spPr/>
    </dgm:pt>
    <dgm:pt modelId="{933F8306-E50E-4C0B-91A6-6C14A410520B}" type="pres">
      <dgm:prSet presAssocID="{7260594E-7372-49D4-8075-5B6008E4AE82}" presName="linNode" presStyleCnt="0"/>
      <dgm:spPr/>
    </dgm:pt>
    <dgm:pt modelId="{C0254E44-79E4-459A-9941-7AC9870C34AB}" type="pres">
      <dgm:prSet presAssocID="{7260594E-7372-49D4-8075-5B6008E4AE8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240CCA-570F-4FD9-A279-1BC900DBA870}" type="pres">
      <dgm:prSet presAssocID="{7260594E-7372-49D4-8075-5B6008E4AE82}" presName="descendantText" presStyleLbl="alignAccFollowNode1" presStyleIdx="2" presStyleCnt="5">
        <dgm:presLayoutVars>
          <dgm:bulletEnabled val="1"/>
        </dgm:presLayoutVars>
      </dgm:prSet>
      <dgm:spPr/>
    </dgm:pt>
    <dgm:pt modelId="{0F814B97-7D8E-4FC2-82F7-29CD60B9FD3D}" type="pres">
      <dgm:prSet presAssocID="{4C00B1D7-C4D2-47FB-9C23-2B44EB7C1EC1}" presName="sp" presStyleCnt="0"/>
      <dgm:spPr/>
    </dgm:pt>
    <dgm:pt modelId="{A3F2C760-5DCB-46B8-8A6B-8AC02E7E886B}" type="pres">
      <dgm:prSet presAssocID="{BA57C6CF-A4D9-4558-9542-EC14A48FEA8F}" presName="linNode" presStyleCnt="0"/>
      <dgm:spPr/>
    </dgm:pt>
    <dgm:pt modelId="{8429BD41-5FB5-4A95-A5C6-C0CD6F29F9CE}" type="pres">
      <dgm:prSet presAssocID="{BA57C6CF-A4D9-4558-9542-EC14A48FEA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4C3FFF-7DD8-4717-893C-22A7E83EEDCA}" type="pres">
      <dgm:prSet presAssocID="{BA57C6CF-A4D9-4558-9542-EC14A48FEA8F}" presName="descendantText" presStyleLbl="alignAccFollowNode1" presStyleIdx="3" presStyleCnt="5">
        <dgm:presLayoutVars>
          <dgm:bulletEnabled val="1"/>
        </dgm:presLayoutVars>
      </dgm:prSet>
      <dgm:spPr/>
    </dgm:pt>
    <dgm:pt modelId="{3312374D-0019-4962-8A62-507383F01DB6}" type="pres">
      <dgm:prSet presAssocID="{F62FF537-191D-45A8-9AA9-4B2E382BDF77}" presName="sp" presStyleCnt="0"/>
      <dgm:spPr/>
    </dgm:pt>
    <dgm:pt modelId="{6976C995-DD92-4ABE-9FD5-D424DC9FC603}" type="pres">
      <dgm:prSet presAssocID="{F15F7CD8-0B4D-46BD-A0C1-F0D14C44E96E}" presName="linNode" presStyleCnt="0"/>
      <dgm:spPr/>
    </dgm:pt>
    <dgm:pt modelId="{4A9C01FE-A0E2-42F7-A7C9-A05AD2C8459E}" type="pres">
      <dgm:prSet presAssocID="{F15F7CD8-0B4D-46BD-A0C1-F0D14C44E96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9C74DBD-D692-4EB1-AFD9-549B0CE1D045}" type="pres">
      <dgm:prSet presAssocID="{F15F7CD8-0B4D-46BD-A0C1-F0D14C44E96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6075A06-1EF5-452E-AB0E-593B540C63B7}" srcId="{7260594E-7372-49D4-8075-5B6008E4AE82}" destId="{421992FC-E239-48FD-AFA5-F13A0C905971}" srcOrd="0" destOrd="0" parTransId="{F9E561E6-0BC3-4777-9401-1643C1CB4BFC}" sibTransId="{D6838E56-D625-4CF4-9762-0640B86B849F}"/>
    <dgm:cxn modelId="{1C96DF0A-6777-4BF5-B74D-672A3724F80A}" srcId="{F15F7CD8-0B4D-46BD-A0C1-F0D14C44E96E}" destId="{8BC7E2AF-7DA2-4CA4-BC7C-60075F23BF1F}" srcOrd="0" destOrd="0" parTransId="{82589AC1-1970-4676-BC21-4958BCFCD7E7}" sibTransId="{83EF1A5C-FE61-41C5-82C3-B3E701921875}"/>
    <dgm:cxn modelId="{B3952C14-A80D-4850-8E0A-D1F7FBE7A108}" srcId="{25A38214-0A02-4E1E-879B-AC1098B52B10}" destId="{111E0956-03C2-4AAC-8356-1AAE24DE7C4C}" srcOrd="0" destOrd="0" parTransId="{2B433418-4ED2-4A8C-A5DD-5ECCE8AE7FD0}" sibTransId="{508AD206-F53E-4D81-9998-330B75633E7C}"/>
    <dgm:cxn modelId="{BAD7071B-A591-4107-9EF4-02DAED14FB1D}" srcId="{464B9B26-D554-4F97-94D2-E4B475BC6024}" destId="{8B86540E-6092-4C3D-88E2-658717814A64}" srcOrd="0" destOrd="0" parTransId="{2CA5132E-FBAE-4123-965D-108775005FE1}" sibTransId="{CA03BB04-825B-4397-841D-E03AA59D7CD3}"/>
    <dgm:cxn modelId="{77E04526-CC8D-49F1-BEF4-5C8AB07E7610}" type="presOf" srcId="{8B86540E-6092-4C3D-88E2-658717814A64}" destId="{1D82E2AD-C07F-4C38-B53F-5F56EFD50AE8}" srcOrd="0" destOrd="0" presId="urn:microsoft.com/office/officeart/2005/8/layout/vList5"/>
    <dgm:cxn modelId="{A48F202A-B8C8-4704-B879-A0114D59DCFF}" type="presOf" srcId="{0BA551E3-0E31-43D5-AC12-5AE8350AED6A}" destId="{DA4C3FFF-7DD8-4717-893C-22A7E83EEDCA}" srcOrd="0" destOrd="0" presId="urn:microsoft.com/office/officeart/2005/8/layout/vList5"/>
    <dgm:cxn modelId="{080D3640-4BE3-412C-B371-72BC3E14891F}" srcId="{25A38214-0A02-4E1E-879B-AC1098B52B10}" destId="{7260594E-7372-49D4-8075-5B6008E4AE82}" srcOrd="2" destOrd="0" parTransId="{262D18A6-3032-4F47-A312-9AE234F3A9AE}" sibTransId="{4C00B1D7-C4D2-47FB-9C23-2B44EB7C1EC1}"/>
    <dgm:cxn modelId="{8D61F55B-EC02-4F35-B4B9-F83E037C2A14}" type="presOf" srcId="{111E0956-03C2-4AAC-8356-1AAE24DE7C4C}" destId="{2CAC53B6-198D-491B-84FB-4810ED3EEAEF}" srcOrd="0" destOrd="0" presId="urn:microsoft.com/office/officeart/2005/8/layout/vList5"/>
    <dgm:cxn modelId="{AAD1365E-AB51-4CDC-AF9B-181D9BCE594F}" type="presOf" srcId="{65BD827B-F5EE-4689-8A4B-6B592C47C1C3}" destId="{39C74DBD-D692-4EB1-AFD9-549B0CE1D045}" srcOrd="0" destOrd="1" presId="urn:microsoft.com/office/officeart/2005/8/layout/vList5"/>
    <dgm:cxn modelId="{1327925F-0A68-4727-B420-B4C0D7B4F140}" type="presOf" srcId="{EED92289-E6B2-4F63-99E6-B36841D20FD1}" destId="{AC83041C-A951-4CFF-80F5-43F0E189A91D}" srcOrd="0" destOrd="0" presId="urn:microsoft.com/office/officeart/2005/8/layout/vList5"/>
    <dgm:cxn modelId="{D2154649-EDF0-480D-9957-14146C50C0D3}" srcId="{111E0956-03C2-4AAC-8356-1AAE24DE7C4C}" destId="{EED92289-E6B2-4F63-99E6-B36841D20FD1}" srcOrd="0" destOrd="0" parTransId="{20FF60D8-B564-41B7-A96A-B2BD0DD0EB8A}" sibTransId="{AF5B0DDC-2E65-437D-B857-8F339FFF6910}"/>
    <dgm:cxn modelId="{86FA4B4F-9CC4-44E3-AA33-7A847CD29E63}" srcId="{BA57C6CF-A4D9-4558-9542-EC14A48FEA8F}" destId="{7DBCD6FB-F1BA-41EF-8F08-9D8F811E1260}" srcOrd="1" destOrd="0" parTransId="{687EBA52-E97C-455C-8F4D-F9885FDECE53}" sibTransId="{FE8F6009-8EB6-466D-9702-E71A1EB0C748}"/>
    <dgm:cxn modelId="{92E72F7A-FB8A-4623-8D88-37A8CE7DC617}" srcId="{F15F7CD8-0B4D-46BD-A0C1-F0D14C44E96E}" destId="{65BD827B-F5EE-4689-8A4B-6B592C47C1C3}" srcOrd="1" destOrd="0" parTransId="{A8B0A18E-923A-4B88-A09F-D9901B8B4C81}" sibTransId="{56DBA2FD-7208-464E-8D24-8E5607ED52B4}"/>
    <dgm:cxn modelId="{6A95E67B-00FC-40F0-AB89-229BDD1EBD35}" type="presOf" srcId="{BA57C6CF-A4D9-4558-9542-EC14A48FEA8F}" destId="{8429BD41-5FB5-4A95-A5C6-C0CD6F29F9CE}" srcOrd="0" destOrd="0" presId="urn:microsoft.com/office/officeart/2005/8/layout/vList5"/>
    <dgm:cxn modelId="{D176D787-019C-4686-88F9-B90FAAE5FBBA}" srcId="{25A38214-0A02-4E1E-879B-AC1098B52B10}" destId="{F15F7CD8-0B4D-46BD-A0C1-F0D14C44E96E}" srcOrd="4" destOrd="0" parTransId="{E40ACA18-4424-41F2-B2CB-1F20E52722B1}" sibTransId="{69E5D3C2-084C-43FF-9DF1-943D98D24A81}"/>
    <dgm:cxn modelId="{63D8B398-F10B-473D-A6BC-7243B3F138E4}" type="presOf" srcId="{464B9B26-D554-4F97-94D2-E4B475BC6024}" destId="{1E30313B-7379-4895-B3C2-104608EB6C5D}" srcOrd="0" destOrd="0" presId="urn:microsoft.com/office/officeart/2005/8/layout/vList5"/>
    <dgm:cxn modelId="{BD4D69A3-BBB3-4EB1-A3EF-FE484FBB1073}" srcId="{BA57C6CF-A4D9-4558-9542-EC14A48FEA8F}" destId="{0BA551E3-0E31-43D5-AC12-5AE8350AED6A}" srcOrd="0" destOrd="0" parTransId="{A0C1563C-7FCC-4305-A068-F211607FA31B}" sibTransId="{CE277AA6-614F-47C5-ACCB-6DA0277848FC}"/>
    <dgm:cxn modelId="{ED0259AB-6BE4-4260-9EED-FAF79D544CB1}" type="presOf" srcId="{F15F7CD8-0B4D-46BD-A0C1-F0D14C44E96E}" destId="{4A9C01FE-A0E2-42F7-A7C9-A05AD2C8459E}" srcOrd="0" destOrd="0" presId="urn:microsoft.com/office/officeart/2005/8/layout/vList5"/>
    <dgm:cxn modelId="{7455FCAC-7C5E-48DD-8C88-990ABCB27680}" type="presOf" srcId="{421992FC-E239-48FD-AFA5-F13A0C905971}" destId="{38240CCA-570F-4FD9-A279-1BC900DBA870}" srcOrd="0" destOrd="0" presId="urn:microsoft.com/office/officeart/2005/8/layout/vList5"/>
    <dgm:cxn modelId="{C5A402AF-7DEC-496C-B990-B828F873BED6}" type="presOf" srcId="{7260594E-7372-49D4-8075-5B6008E4AE82}" destId="{C0254E44-79E4-459A-9941-7AC9870C34AB}" srcOrd="0" destOrd="0" presId="urn:microsoft.com/office/officeart/2005/8/layout/vList5"/>
    <dgm:cxn modelId="{C291A7BC-0F19-4EF9-8CBC-88B2D9A860B8}" type="presOf" srcId="{25A38214-0A02-4E1E-879B-AC1098B52B10}" destId="{5437B20D-4D4B-4174-A1B0-6EB51231B4B0}" srcOrd="0" destOrd="0" presId="urn:microsoft.com/office/officeart/2005/8/layout/vList5"/>
    <dgm:cxn modelId="{E47EB1BC-EC59-476C-986C-6BB9EAB65A01}" srcId="{25A38214-0A02-4E1E-879B-AC1098B52B10}" destId="{BA57C6CF-A4D9-4558-9542-EC14A48FEA8F}" srcOrd="3" destOrd="0" parTransId="{0A9A08F6-30B4-4301-95C7-4032F72BC9D1}" sibTransId="{F62FF537-191D-45A8-9AA9-4B2E382BDF77}"/>
    <dgm:cxn modelId="{48A028D9-D52B-4979-A658-44E96F7E7D3C}" type="presOf" srcId="{8BC7E2AF-7DA2-4CA4-BC7C-60075F23BF1F}" destId="{39C74DBD-D692-4EB1-AFD9-549B0CE1D045}" srcOrd="0" destOrd="0" presId="urn:microsoft.com/office/officeart/2005/8/layout/vList5"/>
    <dgm:cxn modelId="{CD7B4BDA-DBD1-4E42-9479-8C24E6D5A084}" type="presOf" srcId="{7DBCD6FB-F1BA-41EF-8F08-9D8F811E1260}" destId="{DA4C3FFF-7DD8-4717-893C-22A7E83EEDCA}" srcOrd="0" destOrd="1" presId="urn:microsoft.com/office/officeart/2005/8/layout/vList5"/>
    <dgm:cxn modelId="{BCFC74E0-D0C7-4CBC-AE16-316C56D7F28B}" srcId="{25A38214-0A02-4E1E-879B-AC1098B52B10}" destId="{464B9B26-D554-4F97-94D2-E4B475BC6024}" srcOrd="1" destOrd="0" parTransId="{702ACAF9-8F15-413E-AD9E-FA881A7BC3F7}" sibTransId="{C70AD5FA-F23B-4471-A6ED-AD28AA40B2BE}"/>
    <dgm:cxn modelId="{8890D82D-0C64-46C1-AC4C-2DD2ADE2DD9F}" type="presParOf" srcId="{5437B20D-4D4B-4174-A1B0-6EB51231B4B0}" destId="{1CE5EC46-D0C3-408C-99A1-00CF549A1237}" srcOrd="0" destOrd="0" presId="urn:microsoft.com/office/officeart/2005/8/layout/vList5"/>
    <dgm:cxn modelId="{C86F3304-A25A-42AF-B407-78852794BF8A}" type="presParOf" srcId="{1CE5EC46-D0C3-408C-99A1-00CF549A1237}" destId="{2CAC53B6-198D-491B-84FB-4810ED3EEAEF}" srcOrd="0" destOrd="0" presId="urn:microsoft.com/office/officeart/2005/8/layout/vList5"/>
    <dgm:cxn modelId="{7B146033-7D3B-41A2-8B08-59427502CEA3}" type="presParOf" srcId="{1CE5EC46-D0C3-408C-99A1-00CF549A1237}" destId="{AC83041C-A951-4CFF-80F5-43F0E189A91D}" srcOrd="1" destOrd="0" presId="urn:microsoft.com/office/officeart/2005/8/layout/vList5"/>
    <dgm:cxn modelId="{BF6ABC18-4FE3-4F87-AF4E-9E4D2355E520}" type="presParOf" srcId="{5437B20D-4D4B-4174-A1B0-6EB51231B4B0}" destId="{69AA8723-B496-415B-B8EB-169E3872E20B}" srcOrd="1" destOrd="0" presId="urn:microsoft.com/office/officeart/2005/8/layout/vList5"/>
    <dgm:cxn modelId="{EEB433CE-5ED7-4A60-B14A-D0ABBB8E59DF}" type="presParOf" srcId="{5437B20D-4D4B-4174-A1B0-6EB51231B4B0}" destId="{07E7E295-B3A7-4E1D-A462-C19902CA4A07}" srcOrd="2" destOrd="0" presId="urn:microsoft.com/office/officeart/2005/8/layout/vList5"/>
    <dgm:cxn modelId="{177AA073-1C77-4C5B-88DF-3E806812A3FC}" type="presParOf" srcId="{07E7E295-B3A7-4E1D-A462-C19902CA4A07}" destId="{1E30313B-7379-4895-B3C2-104608EB6C5D}" srcOrd="0" destOrd="0" presId="urn:microsoft.com/office/officeart/2005/8/layout/vList5"/>
    <dgm:cxn modelId="{A78CF111-4FFC-46FD-B9F4-8E983F150CA0}" type="presParOf" srcId="{07E7E295-B3A7-4E1D-A462-C19902CA4A07}" destId="{1D82E2AD-C07F-4C38-B53F-5F56EFD50AE8}" srcOrd="1" destOrd="0" presId="urn:microsoft.com/office/officeart/2005/8/layout/vList5"/>
    <dgm:cxn modelId="{082AD8C8-764D-4529-B10F-0F1B4131A20F}" type="presParOf" srcId="{5437B20D-4D4B-4174-A1B0-6EB51231B4B0}" destId="{44A3CD4A-38B4-49AD-84E2-40AE62E24EE8}" srcOrd="3" destOrd="0" presId="urn:microsoft.com/office/officeart/2005/8/layout/vList5"/>
    <dgm:cxn modelId="{DEEA3A2A-D8F7-490D-A6B7-EB7353341BFB}" type="presParOf" srcId="{5437B20D-4D4B-4174-A1B0-6EB51231B4B0}" destId="{933F8306-E50E-4C0B-91A6-6C14A410520B}" srcOrd="4" destOrd="0" presId="urn:microsoft.com/office/officeart/2005/8/layout/vList5"/>
    <dgm:cxn modelId="{82CEF1D4-D35F-429F-8BE9-E31080A1768D}" type="presParOf" srcId="{933F8306-E50E-4C0B-91A6-6C14A410520B}" destId="{C0254E44-79E4-459A-9941-7AC9870C34AB}" srcOrd="0" destOrd="0" presId="urn:microsoft.com/office/officeart/2005/8/layout/vList5"/>
    <dgm:cxn modelId="{34535016-00E3-4C4C-BBCF-1D26B74A157F}" type="presParOf" srcId="{933F8306-E50E-4C0B-91A6-6C14A410520B}" destId="{38240CCA-570F-4FD9-A279-1BC900DBA870}" srcOrd="1" destOrd="0" presId="urn:microsoft.com/office/officeart/2005/8/layout/vList5"/>
    <dgm:cxn modelId="{19FD2438-0AA8-457C-A025-740BCBFA1D98}" type="presParOf" srcId="{5437B20D-4D4B-4174-A1B0-6EB51231B4B0}" destId="{0F814B97-7D8E-4FC2-82F7-29CD60B9FD3D}" srcOrd="5" destOrd="0" presId="urn:microsoft.com/office/officeart/2005/8/layout/vList5"/>
    <dgm:cxn modelId="{D5223BB4-243F-415A-9ACD-D8360893AD91}" type="presParOf" srcId="{5437B20D-4D4B-4174-A1B0-6EB51231B4B0}" destId="{A3F2C760-5DCB-46B8-8A6B-8AC02E7E886B}" srcOrd="6" destOrd="0" presId="urn:microsoft.com/office/officeart/2005/8/layout/vList5"/>
    <dgm:cxn modelId="{9E661EAD-E2EA-4B36-AE78-87B664E4A1AA}" type="presParOf" srcId="{A3F2C760-5DCB-46B8-8A6B-8AC02E7E886B}" destId="{8429BD41-5FB5-4A95-A5C6-C0CD6F29F9CE}" srcOrd="0" destOrd="0" presId="urn:microsoft.com/office/officeart/2005/8/layout/vList5"/>
    <dgm:cxn modelId="{9571A392-C0A8-480C-BFCA-395876B7F8E8}" type="presParOf" srcId="{A3F2C760-5DCB-46B8-8A6B-8AC02E7E886B}" destId="{DA4C3FFF-7DD8-4717-893C-22A7E83EEDCA}" srcOrd="1" destOrd="0" presId="urn:microsoft.com/office/officeart/2005/8/layout/vList5"/>
    <dgm:cxn modelId="{14FB4A24-43EE-4CDD-936C-047F489C6E6D}" type="presParOf" srcId="{5437B20D-4D4B-4174-A1B0-6EB51231B4B0}" destId="{3312374D-0019-4962-8A62-507383F01DB6}" srcOrd="7" destOrd="0" presId="urn:microsoft.com/office/officeart/2005/8/layout/vList5"/>
    <dgm:cxn modelId="{C8DF8B79-BCCB-41EA-A3DA-4CE5335E0654}" type="presParOf" srcId="{5437B20D-4D4B-4174-A1B0-6EB51231B4B0}" destId="{6976C995-DD92-4ABE-9FD5-D424DC9FC603}" srcOrd="8" destOrd="0" presId="urn:microsoft.com/office/officeart/2005/8/layout/vList5"/>
    <dgm:cxn modelId="{02148294-127D-4DD3-BE92-69382B232E7D}" type="presParOf" srcId="{6976C995-DD92-4ABE-9FD5-D424DC9FC603}" destId="{4A9C01FE-A0E2-42F7-A7C9-A05AD2C8459E}" srcOrd="0" destOrd="0" presId="urn:microsoft.com/office/officeart/2005/8/layout/vList5"/>
    <dgm:cxn modelId="{0C068BFC-32EA-46F1-B88B-D605B43A4888}" type="presParOf" srcId="{6976C995-DD92-4ABE-9FD5-D424DC9FC603}" destId="{39C74DBD-D692-4EB1-AFD9-549B0CE1D04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38214-0A02-4E1E-879B-AC1098B52B10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11E0956-03C2-4AAC-8356-1AAE24DE7C4C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gm:t>
    </dgm:pt>
    <dgm:pt modelId="{2B433418-4ED2-4A8C-A5DD-5ECCE8AE7FD0}" type="par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8AD206-F53E-4D81-9998-330B75633E7C}" type="sib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D92289-E6B2-4F63-99E6-B36841D20FD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Οικονομικές απώλειες από αμφισβητήσεις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παράπονα)</a:t>
          </a:r>
        </a:p>
      </dgm:t>
    </dgm:pt>
    <dgm:pt modelId="{20FF60D8-B564-41B7-A96A-B2BD0DD0EB8A}" type="par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5B0DDC-2E65-437D-B857-8F339FFF6910}" type="sib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4B9B26-D554-4F97-94D2-E4B475BC6024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gm:t>
    </dgm:pt>
    <dgm:pt modelId="{702ACAF9-8F15-413E-AD9E-FA881A7BC3F7}" type="par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0AD5FA-F23B-4471-A6ED-AD28AA40B2BE}" type="sib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86540E-6092-4C3D-88E2-658717814A64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Απώλειες εσόδων, τριβή με πελάτες, υποβάθμιση φήμης</a:t>
          </a:r>
        </a:p>
      </dgm:t>
    </dgm:pt>
    <dgm:pt modelId="{2CA5132E-FBAE-4123-965D-108775005FE1}" type="par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3BB04-825B-4397-841D-E03AA59D7CD3}" type="sib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60594E-7372-49D4-8075-5B6008E4AE82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gm:t>
    </dgm:pt>
    <dgm:pt modelId="{262D18A6-3032-4F47-A312-9AE234F3A9AE}" type="par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00B1D7-C4D2-47FB-9C23-2B44EB7C1EC1}" type="sib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992FC-E239-48FD-AFA5-F13A0C90597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Βασική συμφωνία PMS–OTA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statements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μηνιαίως</a:t>
          </a:r>
        </a:p>
      </dgm:t>
    </dgm:pt>
    <dgm:pt modelId="{F9E561E6-0BC3-4777-9401-1643C1CB4BFC}" type="par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838E56-D625-4CF4-9762-0640B86B849F}" type="sib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57C6CF-A4D9-4558-9542-EC14A48FEA8F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gm:t>
    </dgm:pt>
    <dgm:pt modelId="{0A9A08F6-30B4-4301-95C7-4032F72BC9D1}" type="par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FF537-191D-45A8-9AA9-4B2E382BDF77}" type="sib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A551E3-0E31-43D5-AC12-5AE8350AED6A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Risk register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χωρίς σενάρια για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no-show, overbooking,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πολιτικές ακυρώσεων</a:t>
          </a:r>
        </a:p>
      </dgm:t>
    </dgm:pt>
    <dgm:pt modelId="{A0C1563C-7FCC-4305-A068-F211607FA31B}" type="par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277AA6-614F-47C5-ACCB-6DA0277848FC}" type="sib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5F7CD8-0B4D-46BD-A0C1-F0D14C44E96E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gm:t>
    </dgm:pt>
    <dgm:pt modelId="{E40ACA18-4424-41F2-B2CB-1F20E52722B1}" type="par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E5D3C2-084C-43FF-9DF1-943D98D24A81}" type="sib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C7E2AF-7DA2-4CA4-BC7C-60075F23BF1F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Ετήσια αναθεώρηση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risk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assessment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stress-tests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εποχικότητας, κανόνες προπληρωμών/καταθέσεων, τυποποιημένη διαχείριση αντιρρήσεων</a:t>
          </a:r>
        </a:p>
      </dgm:t>
    </dgm:pt>
    <dgm:pt modelId="{82589AC1-1970-4676-BC21-4958BCFCD7E7}" type="par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EF1A5C-FE61-41C5-82C3-B3E701921875}" type="sib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37B20D-4D4B-4174-A1B0-6EB51231B4B0}" type="pres">
      <dgm:prSet presAssocID="{25A38214-0A02-4E1E-879B-AC1098B52B10}" presName="Name0" presStyleCnt="0">
        <dgm:presLayoutVars>
          <dgm:dir/>
          <dgm:animLvl val="lvl"/>
          <dgm:resizeHandles val="exact"/>
        </dgm:presLayoutVars>
      </dgm:prSet>
      <dgm:spPr/>
    </dgm:pt>
    <dgm:pt modelId="{1CE5EC46-D0C3-408C-99A1-00CF549A1237}" type="pres">
      <dgm:prSet presAssocID="{111E0956-03C2-4AAC-8356-1AAE24DE7C4C}" presName="linNode" presStyleCnt="0"/>
      <dgm:spPr/>
    </dgm:pt>
    <dgm:pt modelId="{2CAC53B6-198D-491B-84FB-4810ED3EEAEF}" type="pres">
      <dgm:prSet presAssocID="{111E0956-03C2-4AAC-8356-1AAE24DE7C4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C83041C-A951-4CFF-80F5-43F0E189A91D}" type="pres">
      <dgm:prSet presAssocID="{111E0956-03C2-4AAC-8356-1AAE24DE7C4C}" presName="descendantText" presStyleLbl="alignAccFollowNode1" presStyleIdx="0" presStyleCnt="5">
        <dgm:presLayoutVars>
          <dgm:bulletEnabled val="1"/>
        </dgm:presLayoutVars>
      </dgm:prSet>
      <dgm:spPr/>
    </dgm:pt>
    <dgm:pt modelId="{69AA8723-B496-415B-B8EB-169E3872E20B}" type="pres">
      <dgm:prSet presAssocID="{508AD206-F53E-4D81-9998-330B75633E7C}" presName="sp" presStyleCnt="0"/>
      <dgm:spPr/>
    </dgm:pt>
    <dgm:pt modelId="{07E7E295-B3A7-4E1D-A462-C19902CA4A07}" type="pres">
      <dgm:prSet presAssocID="{464B9B26-D554-4F97-94D2-E4B475BC6024}" presName="linNode" presStyleCnt="0"/>
      <dgm:spPr/>
    </dgm:pt>
    <dgm:pt modelId="{1E30313B-7379-4895-B3C2-104608EB6C5D}" type="pres">
      <dgm:prSet presAssocID="{464B9B26-D554-4F97-94D2-E4B475BC602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D82E2AD-C07F-4C38-B53F-5F56EFD50AE8}" type="pres">
      <dgm:prSet presAssocID="{464B9B26-D554-4F97-94D2-E4B475BC6024}" presName="descendantText" presStyleLbl="alignAccFollowNode1" presStyleIdx="1" presStyleCnt="5">
        <dgm:presLayoutVars>
          <dgm:bulletEnabled val="1"/>
        </dgm:presLayoutVars>
      </dgm:prSet>
      <dgm:spPr/>
    </dgm:pt>
    <dgm:pt modelId="{44A3CD4A-38B4-49AD-84E2-40AE62E24EE8}" type="pres">
      <dgm:prSet presAssocID="{C70AD5FA-F23B-4471-A6ED-AD28AA40B2BE}" presName="sp" presStyleCnt="0"/>
      <dgm:spPr/>
    </dgm:pt>
    <dgm:pt modelId="{933F8306-E50E-4C0B-91A6-6C14A410520B}" type="pres">
      <dgm:prSet presAssocID="{7260594E-7372-49D4-8075-5B6008E4AE82}" presName="linNode" presStyleCnt="0"/>
      <dgm:spPr/>
    </dgm:pt>
    <dgm:pt modelId="{C0254E44-79E4-459A-9941-7AC9870C34AB}" type="pres">
      <dgm:prSet presAssocID="{7260594E-7372-49D4-8075-5B6008E4AE8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240CCA-570F-4FD9-A279-1BC900DBA870}" type="pres">
      <dgm:prSet presAssocID="{7260594E-7372-49D4-8075-5B6008E4AE82}" presName="descendantText" presStyleLbl="alignAccFollowNode1" presStyleIdx="2" presStyleCnt="5">
        <dgm:presLayoutVars>
          <dgm:bulletEnabled val="1"/>
        </dgm:presLayoutVars>
      </dgm:prSet>
      <dgm:spPr/>
    </dgm:pt>
    <dgm:pt modelId="{0F814B97-7D8E-4FC2-82F7-29CD60B9FD3D}" type="pres">
      <dgm:prSet presAssocID="{4C00B1D7-C4D2-47FB-9C23-2B44EB7C1EC1}" presName="sp" presStyleCnt="0"/>
      <dgm:spPr/>
    </dgm:pt>
    <dgm:pt modelId="{A3F2C760-5DCB-46B8-8A6B-8AC02E7E886B}" type="pres">
      <dgm:prSet presAssocID="{BA57C6CF-A4D9-4558-9542-EC14A48FEA8F}" presName="linNode" presStyleCnt="0"/>
      <dgm:spPr/>
    </dgm:pt>
    <dgm:pt modelId="{8429BD41-5FB5-4A95-A5C6-C0CD6F29F9CE}" type="pres">
      <dgm:prSet presAssocID="{BA57C6CF-A4D9-4558-9542-EC14A48FEA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4C3FFF-7DD8-4717-893C-22A7E83EEDCA}" type="pres">
      <dgm:prSet presAssocID="{BA57C6CF-A4D9-4558-9542-EC14A48FEA8F}" presName="descendantText" presStyleLbl="alignAccFollowNode1" presStyleIdx="3" presStyleCnt="5">
        <dgm:presLayoutVars>
          <dgm:bulletEnabled val="1"/>
        </dgm:presLayoutVars>
      </dgm:prSet>
      <dgm:spPr/>
    </dgm:pt>
    <dgm:pt modelId="{3312374D-0019-4962-8A62-507383F01DB6}" type="pres">
      <dgm:prSet presAssocID="{F62FF537-191D-45A8-9AA9-4B2E382BDF77}" presName="sp" presStyleCnt="0"/>
      <dgm:spPr/>
    </dgm:pt>
    <dgm:pt modelId="{6976C995-DD92-4ABE-9FD5-D424DC9FC603}" type="pres">
      <dgm:prSet presAssocID="{F15F7CD8-0B4D-46BD-A0C1-F0D14C44E96E}" presName="linNode" presStyleCnt="0"/>
      <dgm:spPr/>
    </dgm:pt>
    <dgm:pt modelId="{4A9C01FE-A0E2-42F7-A7C9-A05AD2C8459E}" type="pres">
      <dgm:prSet presAssocID="{F15F7CD8-0B4D-46BD-A0C1-F0D14C44E96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9C74DBD-D692-4EB1-AFD9-549B0CE1D045}" type="pres">
      <dgm:prSet presAssocID="{F15F7CD8-0B4D-46BD-A0C1-F0D14C44E96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6075A06-1EF5-452E-AB0E-593B540C63B7}" srcId="{7260594E-7372-49D4-8075-5B6008E4AE82}" destId="{421992FC-E239-48FD-AFA5-F13A0C905971}" srcOrd="0" destOrd="0" parTransId="{F9E561E6-0BC3-4777-9401-1643C1CB4BFC}" sibTransId="{D6838E56-D625-4CF4-9762-0640B86B849F}"/>
    <dgm:cxn modelId="{1C96DF0A-6777-4BF5-B74D-672A3724F80A}" srcId="{F15F7CD8-0B4D-46BD-A0C1-F0D14C44E96E}" destId="{8BC7E2AF-7DA2-4CA4-BC7C-60075F23BF1F}" srcOrd="0" destOrd="0" parTransId="{82589AC1-1970-4676-BC21-4958BCFCD7E7}" sibTransId="{83EF1A5C-FE61-41C5-82C3-B3E701921875}"/>
    <dgm:cxn modelId="{B3952C14-A80D-4850-8E0A-D1F7FBE7A108}" srcId="{25A38214-0A02-4E1E-879B-AC1098B52B10}" destId="{111E0956-03C2-4AAC-8356-1AAE24DE7C4C}" srcOrd="0" destOrd="0" parTransId="{2B433418-4ED2-4A8C-A5DD-5ECCE8AE7FD0}" sibTransId="{508AD206-F53E-4D81-9998-330B75633E7C}"/>
    <dgm:cxn modelId="{BAD7071B-A591-4107-9EF4-02DAED14FB1D}" srcId="{464B9B26-D554-4F97-94D2-E4B475BC6024}" destId="{8B86540E-6092-4C3D-88E2-658717814A64}" srcOrd="0" destOrd="0" parTransId="{2CA5132E-FBAE-4123-965D-108775005FE1}" sibTransId="{CA03BB04-825B-4397-841D-E03AA59D7CD3}"/>
    <dgm:cxn modelId="{77E04526-CC8D-49F1-BEF4-5C8AB07E7610}" type="presOf" srcId="{8B86540E-6092-4C3D-88E2-658717814A64}" destId="{1D82E2AD-C07F-4C38-B53F-5F56EFD50AE8}" srcOrd="0" destOrd="0" presId="urn:microsoft.com/office/officeart/2005/8/layout/vList5"/>
    <dgm:cxn modelId="{A48F202A-B8C8-4704-B879-A0114D59DCFF}" type="presOf" srcId="{0BA551E3-0E31-43D5-AC12-5AE8350AED6A}" destId="{DA4C3FFF-7DD8-4717-893C-22A7E83EEDCA}" srcOrd="0" destOrd="0" presId="urn:microsoft.com/office/officeart/2005/8/layout/vList5"/>
    <dgm:cxn modelId="{080D3640-4BE3-412C-B371-72BC3E14891F}" srcId="{25A38214-0A02-4E1E-879B-AC1098B52B10}" destId="{7260594E-7372-49D4-8075-5B6008E4AE82}" srcOrd="2" destOrd="0" parTransId="{262D18A6-3032-4F47-A312-9AE234F3A9AE}" sibTransId="{4C00B1D7-C4D2-47FB-9C23-2B44EB7C1EC1}"/>
    <dgm:cxn modelId="{8D61F55B-EC02-4F35-B4B9-F83E037C2A14}" type="presOf" srcId="{111E0956-03C2-4AAC-8356-1AAE24DE7C4C}" destId="{2CAC53B6-198D-491B-84FB-4810ED3EEAEF}" srcOrd="0" destOrd="0" presId="urn:microsoft.com/office/officeart/2005/8/layout/vList5"/>
    <dgm:cxn modelId="{1327925F-0A68-4727-B420-B4C0D7B4F140}" type="presOf" srcId="{EED92289-E6B2-4F63-99E6-B36841D20FD1}" destId="{AC83041C-A951-4CFF-80F5-43F0E189A91D}" srcOrd="0" destOrd="0" presId="urn:microsoft.com/office/officeart/2005/8/layout/vList5"/>
    <dgm:cxn modelId="{D2154649-EDF0-480D-9957-14146C50C0D3}" srcId="{111E0956-03C2-4AAC-8356-1AAE24DE7C4C}" destId="{EED92289-E6B2-4F63-99E6-B36841D20FD1}" srcOrd="0" destOrd="0" parTransId="{20FF60D8-B564-41B7-A96A-B2BD0DD0EB8A}" sibTransId="{AF5B0DDC-2E65-437D-B857-8F339FFF6910}"/>
    <dgm:cxn modelId="{6A95E67B-00FC-40F0-AB89-229BDD1EBD35}" type="presOf" srcId="{BA57C6CF-A4D9-4558-9542-EC14A48FEA8F}" destId="{8429BD41-5FB5-4A95-A5C6-C0CD6F29F9CE}" srcOrd="0" destOrd="0" presId="urn:microsoft.com/office/officeart/2005/8/layout/vList5"/>
    <dgm:cxn modelId="{D176D787-019C-4686-88F9-B90FAAE5FBBA}" srcId="{25A38214-0A02-4E1E-879B-AC1098B52B10}" destId="{F15F7CD8-0B4D-46BD-A0C1-F0D14C44E96E}" srcOrd="4" destOrd="0" parTransId="{E40ACA18-4424-41F2-B2CB-1F20E52722B1}" sibTransId="{69E5D3C2-084C-43FF-9DF1-943D98D24A81}"/>
    <dgm:cxn modelId="{63D8B398-F10B-473D-A6BC-7243B3F138E4}" type="presOf" srcId="{464B9B26-D554-4F97-94D2-E4B475BC6024}" destId="{1E30313B-7379-4895-B3C2-104608EB6C5D}" srcOrd="0" destOrd="0" presId="urn:microsoft.com/office/officeart/2005/8/layout/vList5"/>
    <dgm:cxn modelId="{BD4D69A3-BBB3-4EB1-A3EF-FE484FBB1073}" srcId="{BA57C6CF-A4D9-4558-9542-EC14A48FEA8F}" destId="{0BA551E3-0E31-43D5-AC12-5AE8350AED6A}" srcOrd="0" destOrd="0" parTransId="{A0C1563C-7FCC-4305-A068-F211607FA31B}" sibTransId="{CE277AA6-614F-47C5-ACCB-6DA0277848FC}"/>
    <dgm:cxn modelId="{ED0259AB-6BE4-4260-9EED-FAF79D544CB1}" type="presOf" srcId="{F15F7CD8-0B4D-46BD-A0C1-F0D14C44E96E}" destId="{4A9C01FE-A0E2-42F7-A7C9-A05AD2C8459E}" srcOrd="0" destOrd="0" presId="urn:microsoft.com/office/officeart/2005/8/layout/vList5"/>
    <dgm:cxn modelId="{7455FCAC-7C5E-48DD-8C88-990ABCB27680}" type="presOf" srcId="{421992FC-E239-48FD-AFA5-F13A0C905971}" destId="{38240CCA-570F-4FD9-A279-1BC900DBA870}" srcOrd="0" destOrd="0" presId="urn:microsoft.com/office/officeart/2005/8/layout/vList5"/>
    <dgm:cxn modelId="{C5A402AF-7DEC-496C-B990-B828F873BED6}" type="presOf" srcId="{7260594E-7372-49D4-8075-5B6008E4AE82}" destId="{C0254E44-79E4-459A-9941-7AC9870C34AB}" srcOrd="0" destOrd="0" presId="urn:microsoft.com/office/officeart/2005/8/layout/vList5"/>
    <dgm:cxn modelId="{C291A7BC-0F19-4EF9-8CBC-88B2D9A860B8}" type="presOf" srcId="{25A38214-0A02-4E1E-879B-AC1098B52B10}" destId="{5437B20D-4D4B-4174-A1B0-6EB51231B4B0}" srcOrd="0" destOrd="0" presId="urn:microsoft.com/office/officeart/2005/8/layout/vList5"/>
    <dgm:cxn modelId="{E47EB1BC-EC59-476C-986C-6BB9EAB65A01}" srcId="{25A38214-0A02-4E1E-879B-AC1098B52B10}" destId="{BA57C6CF-A4D9-4558-9542-EC14A48FEA8F}" srcOrd="3" destOrd="0" parTransId="{0A9A08F6-30B4-4301-95C7-4032F72BC9D1}" sibTransId="{F62FF537-191D-45A8-9AA9-4B2E382BDF77}"/>
    <dgm:cxn modelId="{48A028D9-D52B-4979-A658-44E96F7E7D3C}" type="presOf" srcId="{8BC7E2AF-7DA2-4CA4-BC7C-60075F23BF1F}" destId="{39C74DBD-D692-4EB1-AFD9-549B0CE1D045}" srcOrd="0" destOrd="0" presId="urn:microsoft.com/office/officeart/2005/8/layout/vList5"/>
    <dgm:cxn modelId="{BCFC74E0-D0C7-4CBC-AE16-316C56D7F28B}" srcId="{25A38214-0A02-4E1E-879B-AC1098B52B10}" destId="{464B9B26-D554-4F97-94D2-E4B475BC6024}" srcOrd="1" destOrd="0" parTransId="{702ACAF9-8F15-413E-AD9E-FA881A7BC3F7}" sibTransId="{C70AD5FA-F23B-4471-A6ED-AD28AA40B2BE}"/>
    <dgm:cxn modelId="{8890D82D-0C64-46C1-AC4C-2DD2ADE2DD9F}" type="presParOf" srcId="{5437B20D-4D4B-4174-A1B0-6EB51231B4B0}" destId="{1CE5EC46-D0C3-408C-99A1-00CF549A1237}" srcOrd="0" destOrd="0" presId="urn:microsoft.com/office/officeart/2005/8/layout/vList5"/>
    <dgm:cxn modelId="{C86F3304-A25A-42AF-B407-78852794BF8A}" type="presParOf" srcId="{1CE5EC46-D0C3-408C-99A1-00CF549A1237}" destId="{2CAC53B6-198D-491B-84FB-4810ED3EEAEF}" srcOrd="0" destOrd="0" presId="urn:microsoft.com/office/officeart/2005/8/layout/vList5"/>
    <dgm:cxn modelId="{7B146033-7D3B-41A2-8B08-59427502CEA3}" type="presParOf" srcId="{1CE5EC46-D0C3-408C-99A1-00CF549A1237}" destId="{AC83041C-A951-4CFF-80F5-43F0E189A91D}" srcOrd="1" destOrd="0" presId="urn:microsoft.com/office/officeart/2005/8/layout/vList5"/>
    <dgm:cxn modelId="{BF6ABC18-4FE3-4F87-AF4E-9E4D2355E520}" type="presParOf" srcId="{5437B20D-4D4B-4174-A1B0-6EB51231B4B0}" destId="{69AA8723-B496-415B-B8EB-169E3872E20B}" srcOrd="1" destOrd="0" presId="urn:microsoft.com/office/officeart/2005/8/layout/vList5"/>
    <dgm:cxn modelId="{EEB433CE-5ED7-4A60-B14A-D0ABBB8E59DF}" type="presParOf" srcId="{5437B20D-4D4B-4174-A1B0-6EB51231B4B0}" destId="{07E7E295-B3A7-4E1D-A462-C19902CA4A07}" srcOrd="2" destOrd="0" presId="urn:microsoft.com/office/officeart/2005/8/layout/vList5"/>
    <dgm:cxn modelId="{177AA073-1C77-4C5B-88DF-3E806812A3FC}" type="presParOf" srcId="{07E7E295-B3A7-4E1D-A462-C19902CA4A07}" destId="{1E30313B-7379-4895-B3C2-104608EB6C5D}" srcOrd="0" destOrd="0" presId="urn:microsoft.com/office/officeart/2005/8/layout/vList5"/>
    <dgm:cxn modelId="{A78CF111-4FFC-46FD-B9F4-8E983F150CA0}" type="presParOf" srcId="{07E7E295-B3A7-4E1D-A462-C19902CA4A07}" destId="{1D82E2AD-C07F-4C38-B53F-5F56EFD50AE8}" srcOrd="1" destOrd="0" presId="urn:microsoft.com/office/officeart/2005/8/layout/vList5"/>
    <dgm:cxn modelId="{082AD8C8-764D-4529-B10F-0F1B4131A20F}" type="presParOf" srcId="{5437B20D-4D4B-4174-A1B0-6EB51231B4B0}" destId="{44A3CD4A-38B4-49AD-84E2-40AE62E24EE8}" srcOrd="3" destOrd="0" presId="urn:microsoft.com/office/officeart/2005/8/layout/vList5"/>
    <dgm:cxn modelId="{DEEA3A2A-D8F7-490D-A6B7-EB7353341BFB}" type="presParOf" srcId="{5437B20D-4D4B-4174-A1B0-6EB51231B4B0}" destId="{933F8306-E50E-4C0B-91A6-6C14A410520B}" srcOrd="4" destOrd="0" presId="urn:microsoft.com/office/officeart/2005/8/layout/vList5"/>
    <dgm:cxn modelId="{82CEF1D4-D35F-429F-8BE9-E31080A1768D}" type="presParOf" srcId="{933F8306-E50E-4C0B-91A6-6C14A410520B}" destId="{C0254E44-79E4-459A-9941-7AC9870C34AB}" srcOrd="0" destOrd="0" presId="urn:microsoft.com/office/officeart/2005/8/layout/vList5"/>
    <dgm:cxn modelId="{34535016-00E3-4C4C-BBCF-1D26B74A157F}" type="presParOf" srcId="{933F8306-E50E-4C0B-91A6-6C14A410520B}" destId="{38240CCA-570F-4FD9-A279-1BC900DBA870}" srcOrd="1" destOrd="0" presId="urn:microsoft.com/office/officeart/2005/8/layout/vList5"/>
    <dgm:cxn modelId="{19FD2438-0AA8-457C-A025-740BCBFA1D98}" type="presParOf" srcId="{5437B20D-4D4B-4174-A1B0-6EB51231B4B0}" destId="{0F814B97-7D8E-4FC2-82F7-29CD60B9FD3D}" srcOrd="5" destOrd="0" presId="urn:microsoft.com/office/officeart/2005/8/layout/vList5"/>
    <dgm:cxn modelId="{D5223BB4-243F-415A-9ACD-D8360893AD91}" type="presParOf" srcId="{5437B20D-4D4B-4174-A1B0-6EB51231B4B0}" destId="{A3F2C760-5DCB-46B8-8A6B-8AC02E7E886B}" srcOrd="6" destOrd="0" presId="urn:microsoft.com/office/officeart/2005/8/layout/vList5"/>
    <dgm:cxn modelId="{9E661EAD-E2EA-4B36-AE78-87B664E4A1AA}" type="presParOf" srcId="{A3F2C760-5DCB-46B8-8A6B-8AC02E7E886B}" destId="{8429BD41-5FB5-4A95-A5C6-C0CD6F29F9CE}" srcOrd="0" destOrd="0" presId="urn:microsoft.com/office/officeart/2005/8/layout/vList5"/>
    <dgm:cxn modelId="{9571A392-C0A8-480C-BFCA-395876B7F8E8}" type="presParOf" srcId="{A3F2C760-5DCB-46B8-8A6B-8AC02E7E886B}" destId="{DA4C3FFF-7DD8-4717-893C-22A7E83EEDCA}" srcOrd="1" destOrd="0" presId="urn:microsoft.com/office/officeart/2005/8/layout/vList5"/>
    <dgm:cxn modelId="{14FB4A24-43EE-4CDD-936C-047F489C6E6D}" type="presParOf" srcId="{5437B20D-4D4B-4174-A1B0-6EB51231B4B0}" destId="{3312374D-0019-4962-8A62-507383F01DB6}" srcOrd="7" destOrd="0" presId="urn:microsoft.com/office/officeart/2005/8/layout/vList5"/>
    <dgm:cxn modelId="{C8DF8B79-BCCB-41EA-A3DA-4CE5335E0654}" type="presParOf" srcId="{5437B20D-4D4B-4174-A1B0-6EB51231B4B0}" destId="{6976C995-DD92-4ABE-9FD5-D424DC9FC603}" srcOrd="8" destOrd="0" presId="urn:microsoft.com/office/officeart/2005/8/layout/vList5"/>
    <dgm:cxn modelId="{02148294-127D-4DD3-BE92-69382B232E7D}" type="presParOf" srcId="{6976C995-DD92-4ABE-9FD5-D424DC9FC603}" destId="{4A9C01FE-A0E2-42F7-A7C9-A05AD2C8459E}" srcOrd="0" destOrd="0" presId="urn:microsoft.com/office/officeart/2005/8/layout/vList5"/>
    <dgm:cxn modelId="{0C068BFC-32EA-46F1-B88B-D605B43A4888}" type="presParOf" srcId="{6976C995-DD92-4ABE-9FD5-D424DC9FC603}" destId="{39C74DBD-D692-4EB1-AFD9-549B0CE1D04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38214-0A02-4E1E-879B-AC1098B52B10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11E0956-03C2-4AAC-8356-1AAE24DE7C4C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gm:t>
    </dgm:pt>
    <dgm:pt modelId="{2B433418-4ED2-4A8C-A5DD-5ECCE8AE7FD0}" type="par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8AD206-F53E-4D81-9998-330B75633E7C}" type="sib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D92289-E6B2-4F63-99E6-B36841D20FD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Λανθασμένη τιμολόγηση/διαρροή εσόδων από μη εγκεκριμένες αλλαγές</a:t>
          </a:r>
        </a:p>
      </dgm:t>
    </dgm:pt>
    <dgm:pt modelId="{20FF60D8-B564-41B7-A96A-B2BD0DD0EB8A}" type="par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5B0DDC-2E65-437D-B857-8F339FFF6910}" type="sib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4B9B26-D554-4F97-94D2-E4B475BC6024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gm:t>
    </dgm:pt>
    <dgm:pt modelId="{702ACAF9-8F15-413E-AD9E-FA881A7BC3F7}" type="par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0AD5FA-F23B-4471-A6ED-AD28AA40B2BE}" type="sib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86540E-6092-4C3D-88E2-658717814A64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Μη ορθή αναγνώριση εσόδων, παραβίαση συμβατικών τιμών, φήμης ζημιά</a:t>
          </a:r>
        </a:p>
      </dgm:t>
    </dgm:pt>
    <dgm:pt modelId="{2CA5132E-FBAE-4123-965D-108775005FE1}" type="par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3BB04-825B-4397-841D-E03AA59D7CD3}" type="sib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60594E-7372-49D4-8075-5B6008E4AE82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gm:t>
    </dgm:pt>
    <dgm:pt modelId="{262D18A6-3032-4F47-A312-9AE234F3A9AE}" type="par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00B1D7-C4D2-47FB-9C23-2B44EB7C1EC1}" type="sib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992FC-E239-48FD-AFA5-F13A0C90597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Periodic review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τιμοκαταλόγων,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ex-post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δειγματοληψία</a:t>
          </a:r>
        </a:p>
      </dgm:t>
    </dgm:pt>
    <dgm:pt modelId="{F9E561E6-0BC3-4777-9401-1643C1CB4BFC}" type="par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838E56-D625-4CF4-9762-0640B86B849F}" type="sib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57C6CF-A4D9-4558-9542-EC14A48FEA8F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gm:t>
    </dgm:pt>
    <dgm:pt modelId="{0A9A08F6-30B4-4301-95C7-4032F72BC9D1}" type="par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FF537-191D-45A8-9AA9-4B2E382BDF77}" type="sib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A551E3-0E31-43D5-AC12-5AE8350AED6A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Έλλειψη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approval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ανεπαρκείς ρόλοι/δικαιώματα</a:t>
          </a:r>
        </a:p>
      </dgm:t>
    </dgm:pt>
    <dgm:pt modelId="{A0C1563C-7FCC-4305-A068-F211607FA31B}" type="par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277AA6-614F-47C5-ACCB-6DA0277848FC}" type="sib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5F7CD8-0B4D-46BD-A0C1-F0D14C44E96E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gm:t>
    </dgm:pt>
    <dgm:pt modelId="{E40ACA18-4424-41F2-B2CB-1F20E52722B1}" type="par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E5D3C2-084C-43FF-9DF1-943D98D24A81}" type="sib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C7E2AF-7DA2-4CA4-BC7C-60075F23BF1F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Δέσμευση approval, two-person rule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γι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 overrides, ημερολόγιο αλλαγών,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θημερινό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reconciliation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rate parity.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589AC1-1970-4676-BC21-4958BCFCD7E7}" type="par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EF1A5C-FE61-41C5-82C3-B3E701921875}" type="sib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37B20D-4D4B-4174-A1B0-6EB51231B4B0}" type="pres">
      <dgm:prSet presAssocID="{25A38214-0A02-4E1E-879B-AC1098B52B10}" presName="Name0" presStyleCnt="0">
        <dgm:presLayoutVars>
          <dgm:dir/>
          <dgm:animLvl val="lvl"/>
          <dgm:resizeHandles val="exact"/>
        </dgm:presLayoutVars>
      </dgm:prSet>
      <dgm:spPr/>
    </dgm:pt>
    <dgm:pt modelId="{1CE5EC46-D0C3-408C-99A1-00CF549A1237}" type="pres">
      <dgm:prSet presAssocID="{111E0956-03C2-4AAC-8356-1AAE24DE7C4C}" presName="linNode" presStyleCnt="0"/>
      <dgm:spPr/>
    </dgm:pt>
    <dgm:pt modelId="{2CAC53B6-198D-491B-84FB-4810ED3EEAEF}" type="pres">
      <dgm:prSet presAssocID="{111E0956-03C2-4AAC-8356-1AAE24DE7C4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C83041C-A951-4CFF-80F5-43F0E189A91D}" type="pres">
      <dgm:prSet presAssocID="{111E0956-03C2-4AAC-8356-1AAE24DE7C4C}" presName="descendantText" presStyleLbl="alignAccFollowNode1" presStyleIdx="0" presStyleCnt="5">
        <dgm:presLayoutVars>
          <dgm:bulletEnabled val="1"/>
        </dgm:presLayoutVars>
      </dgm:prSet>
      <dgm:spPr/>
    </dgm:pt>
    <dgm:pt modelId="{69AA8723-B496-415B-B8EB-169E3872E20B}" type="pres">
      <dgm:prSet presAssocID="{508AD206-F53E-4D81-9998-330B75633E7C}" presName="sp" presStyleCnt="0"/>
      <dgm:spPr/>
    </dgm:pt>
    <dgm:pt modelId="{07E7E295-B3A7-4E1D-A462-C19902CA4A07}" type="pres">
      <dgm:prSet presAssocID="{464B9B26-D554-4F97-94D2-E4B475BC6024}" presName="linNode" presStyleCnt="0"/>
      <dgm:spPr/>
    </dgm:pt>
    <dgm:pt modelId="{1E30313B-7379-4895-B3C2-104608EB6C5D}" type="pres">
      <dgm:prSet presAssocID="{464B9B26-D554-4F97-94D2-E4B475BC602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D82E2AD-C07F-4C38-B53F-5F56EFD50AE8}" type="pres">
      <dgm:prSet presAssocID="{464B9B26-D554-4F97-94D2-E4B475BC6024}" presName="descendantText" presStyleLbl="alignAccFollowNode1" presStyleIdx="1" presStyleCnt="5">
        <dgm:presLayoutVars>
          <dgm:bulletEnabled val="1"/>
        </dgm:presLayoutVars>
      </dgm:prSet>
      <dgm:spPr/>
    </dgm:pt>
    <dgm:pt modelId="{44A3CD4A-38B4-49AD-84E2-40AE62E24EE8}" type="pres">
      <dgm:prSet presAssocID="{C70AD5FA-F23B-4471-A6ED-AD28AA40B2BE}" presName="sp" presStyleCnt="0"/>
      <dgm:spPr/>
    </dgm:pt>
    <dgm:pt modelId="{933F8306-E50E-4C0B-91A6-6C14A410520B}" type="pres">
      <dgm:prSet presAssocID="{7260594E-7372-49D4-8075-5B6008E4AE82}" presName="linNode" presStyleCnt="0"/>
      <dgm:spPr/>
    </dgm:pt>
    <dgm:pt modelId="{C0254E44-79E4-459A-9941-7AC9870C34AB}" type="pres">
      <dgm:prSet presAssocID="{7260594E-7372-49D4-8075-5B6008E4AE8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240CCA-570F-4FD9-A279-1BC900DBA870}" type="pres">
      <dgm:prSet presAssocID="{7260594E-7372-49D4-8075-5B6008E4AE82}" presName="descendantText" presStyleLbl="alignAccFollowNode1" presStyleIdx="2" presStyleCnt="5">
        <dgm:presLayoutVars>
          <dgm:bulletEnabled val="1"/>
        </dgm:presLayoutVars>
      </dgm:prSet>
      <dgm:spPr/>
    </dgm:pt>
    <dgm:pt modelId="{0F814B97-7D8E-4FC2-82F7-29CD60B9FD3D}" type="pres">
      <dgm:prSet presAssocID="{4C00B1D7-C4D2-47FB-9C23-2B44EB7C1EC1}" presName="sp" presStyleCnt="0"/>
      <dgm:spPr/>
    </dgm:pt>
    <dgm:pt modelId="{A3F2C760-5DCB-46B8-8A6B-8AC02E7E886B}" type="pres">
      <dgm:prSet presAssocID="{BA57C6CF-A4D9-4558-9542-EC14A48FEA8F}" presName="linNode" presStyleCnt="0"/>
      <dgm:spPr/>
    </dgm:pt>
    <dgm:pt modelId="{8429BD41-5FB5-4A95-A5C6-C0CD6F29F9CE}" type="pres">
      <dgm:prSet presAssocID="{BA57C6CF-A4D9-4558-9542-EC14A48FEA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4C3FFF-7DD8-4717-893C-22A7E83EEDCA}" type="pres">
      <dgm:prSet presAssocID="{BA57C6CF-A4D9-4558-9542-EC14A48FEA8F}" presName="descendantText" presStyleLbl="alignAccFollowNode1" presStyleIdx="3" presStyleCnt="5">
        <dgm:presLayoutVars>
          <dgm:bulletEnabled val="1"/>
        </dgm:presLayoutVars>
      </dgm:prSet>
      <dgm:spPr/>
    </dgm:pt>
    <dgm:pt modelId="{3312374D-0019-4962-8A62-507383F01DB6}" type="pres">
      <dgm:prSet presAssocID="{F62FF537-191D-45A8-9AA9-4B2E382BDF77}" presName="sp" presStyleCnt="0"/>
      <dgm:spPr/>
    </dgm:pt>
    <dgm:pt modelId="{6976C995-DD92-4ABE-9FD5-D424DC9FC603}" type="pres">
      <dgm:prSet presAssocID="{F15F7CD8-0B4D-46BD-A0C1-F0D14C44E96E}" presName="linNode" presStyleCnt="0"/>
      <dgm:spPr/>
    </dgm:pt>
    <dgm:pt modelId="{4A9C01FE-A0E2-42F7-A7C9-A05AD2C8459E}" type="pres">
      <dgm:prSet presAssocID="{F15F7CD8-0B4D-46BD-A0C1-F0D14C44E96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9C74DBD-D692-4EB1-AFD9-549B0CE1D045}" type="pres">
      <dgm:prSet presAssocID="{F15F7CD8-0B4D-46BD-A0C1-F0D14C44E96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6075A06-1EF5-452E-AB0E-593B540C63B7}" srcId="{7260594E-7372-49D4-8075-5B6008E4AE82}" destId="{421992FC-E239-48FD-AFA5-F13A0C905971}" srcOrd="0" destOrd="0" parTransId="{F9E561E6-0BC3-4777-9401-1643C1CB4BFC}" sibTransId="{D6838E56-D625-4CF4-9762-0640B86B849F}"/>
    <dgm:cxn modelId="{1C96DF0A-6777-4BF5-B74D-672A3724F80A}" srcId="{F15F7CD8-0B4D-46BD-A0C1-F0D14C44E96E}" destId="{8BC7E2AF-7DA2-4CA4-BC7C-60075F23BF1F}" srcOrd="0" destOrd="0" parTransId="{82589AC1-1970-4676-BC21-4958BCFCD7E7}" sibTransId="{83EF1A5C-FE61-41C5-82C3-B3E701921875}"/>
    <dgm:cxn modelId="{B3952C14-A80D-4850-8E0A-D1F7FBE7A108}" srcId="{25A38214-0A02-4E1E-879B-AC1098B52B10}" destId="{111E0956-03C2-4AAC-8356-1AAE24DE7C4C}" srcOrd="0" destOrd="0" parTransId="{2B433418-4ED2-4A8C-A5DD-5ECCE8AE7FD0}" sibTransId="{508AD206-F53E-4D81-9998-330B75633E7C}"/>
    <dgm:cxn modelId="{BAD7071B-A591-4107-9EF4-02DAED14FB1D}" srcId="{464B9B26-D554-4F97-94D2-E4B475BC6024}" destId="{8B86540E-6092-4C3D-88E2-658717814A64}" srcOrd="0" destOrd="0" parTransId="{2CA5132E-FBAE-4123-965D-108775005FE1}" sibTransId="{CA03BB04-825B-4397-841D-E03AA59D7CD3}"/>
    <dgm:cxn modelId="{77E04526-CC8D-49F1-BEF4-5C8AB07E7610}" type="presOf" srcId="{8B86540E-6092-4C3D-88E2-658717814A64}" destId="{1D82E2AD-C07F-4C38-B53F-5F56EFD50AE8}" srcOrd="0" destOrd="0" presId="urn:microsoft.com/office/officeart/2005/8/layout/vList5"/>
    <dgm:cxn modelId="{A48F202A-B8C8-4704-B879-A0114D59DCFF}" type="presOf" srcId="{0BA551E3-0E31-43D5-AC12-5AE8350AED6A}" destId="{DA4C3FFF-7DD8-4717-893C-22A7E83EEDCA}" srcOrd="0" destOrd="0" presId="urn:microsoft.com/office/officeart/2005/8/layout/vList5"/>
    <dgm:cxn modelId="{080D3640-4BE3-412C-B371-72BC3E14891F}" srcId="{25A38214-0A02-4E1E-879B-AC1098B52B10}" destId="{7260594E-7372-49D4-8075-5B6008E4AE82}" srcOrd="2" destOrd="0" parTransId="{262D18A6-3032-4F47-A312-9AE234F3A9AE}" sibTransId="{4C00B1D7-C4D2-47FB-9C23-2B44EB7C1EC1}"/>
    <dgm:cxn modelId="{8D61F55B-EC02-4F35-B4B9-F83E037C2A14}" type="presOf" srcId="{111E0956-03C2-4AAC-8356-1AAE24DE7C4C}" destId="{2CAC53B6-198D-491B-84FB-4810ED3EEAEF}" srcOrd="0" destOrd="0" presId="urn:microsoft.com/office/officeart/2005/8/layout/vList5"/>
    <dgm:cxn modelId="{1327925F-0A68-4727-B420-B4C0D7B4F140}" type="presOf" srcId="{EED92289-E6B2-4F63-99E6-B36841D20FD1}" destId="{AC83041C-A951-4CFF-80F5-43F0E189A91D}" srcOrd="0" destOrd="0" presId="urn:microsoft.com/office/officeart/2005/8/layout/vList5"/>
    <dgm:cxn modelId="{D2154649-EDF0-480D-9957-14146C50C0D3}" srcId="{111E0956-03C2-4AAC-8356-1AAE24DE7C4C}" destId="{EED92289-E6B2-4F63-99E6-B36841D20FD1}" srcOrd="0" destOrd="0" parTransId="{20FF60D8-B564-41B7-A96A-B2BD0DD0EB8A}" sibTransId="{AF5B0DDC-2E65-437D-B857-8F339FFF6910}"/>
    <dgm:cxn modelId="{6A95E67B-00FC-40F0-AB89-229BDD1EBD35}" type="presOf" srcId="{BA57C6CF-A4D9-4558-9542-EC14A48FEA8F}" destId="{8429BD41-5FB5-4A95-A5C6-C0CD6F29F9CE}" srcOrd="0" destOrd="0" presId="urn:microsoft.com/office/officeart/2005/8/layout/vList5"/>
    <dgm:cxn modelId="{D176D787-019C-4686-88F9-B90FAAE5FBBA}" srcId="{25A38214-0A02-4E1E-879B-AC1098B52B10}" destId="{F15F7CD8-0B4D-46BD-A0C1-F0D14C44E96E}" srcOrd="4" destOrd="0" parTransId="{E40ACA18-4424-41F2-B2CB-1F20E52722B1}" sibTransId="{69E5D3C2-084C-43FF-9DF1-943D98D24A81}"/>
    <dgm:cxn modelId="{63D8B398-F10B-473D-A6BC-7243B3F138E4}" type="presOf" srcId="{464B9B26-D554-4F97-94D2-E4B475BC6024}" destId="{1E30313B-7379-4895-B3C2-104608EB6C5D}" srcOrd="0" destOrd="0" presId="urn:microsoft.com/office/officeart/2005/8/layout/vList5"/>
    <dgm:cxn modelId="{BD4D69A3-BBB3-4EB1-A3EF-FE484FBB1073}" srcId="{BA57C6CF-A4D9-4558-9542-EC14A48FEA8F}" destId="{0BA551E3-0E31-43D5-AC12-5AE8350AED6A}" srcOrd="0" destOrd="0" parTransId="{A0C1563C-7FCC-4305-A068-F211607FA31B}" sibTransId="{CE277AA6-614F-47C5-ACCB-6DA0277848FC}"/>
    <dgm:cxn modelId="{ED0259AB-6BE4-4260-9EED-FAF79D544CB1}" type="presOf" srcId="{F15F7CD8-0B4D-46BD-A0C1-F0D14C44E96E}" destId="{4A9C01FE-A0E2-42F7-A7C9-A05AD2C8459E}" srcOrd="0" destOrd="0" presId="urn:microsoft.com/office/officeart/2005/8/layout/vList5"/>
    <dgm:cxn modelId="{7455FCAC-7C5E-48DD-8C88-990ABCB27680}" type="presOf" srcId="{421992FC-E239-48FD-AFA5-F13A0C905971}" destId="{38240CCA-570F-4FD9-A279-1BC900DBA870}" srcOrd="0" destOrd="0" presId="urn:microsoft.com/office/officeart/2005/8/layout/vList5"/>
    <dgm:cxn modelId="{C5A402AF-7DEC-496C-B990-B828F873BED6}" type="presOf" srcId="{7260594E-7372-49D4-8075-5B6008E4AE82}" destId="{C0254E44-79E4-459A-9941-7AC9870C34AB}" srcOrd="0" destOrd="0" presId="urn:microsoft.com/office/officeart/2005/8/layout/vList5"/>
    <dgm:cxn modelId="{C291A7BC-0F19-4EF9-8CBC-88B2D9A860B8}" type="presOf" srcId="{25A38214-0A02-4E1E-879B-AC1098B52B10}" destId="{5437B20D-4D4B-4174-A1B0-6EB51231B4B0}" srcOrd="0" destOrd="0" presId="urn:microsoft.com/office/officeart/2005/8/layout/vList5"/>
    <dgm:cxn modelId="{E47EB1BC-EC59-476C-986C-6BB9EAB65A01}" srcId="{25A38214-0A02-4E1E-879B-AC1098B52B10}" destId="{BA57C6CF-A4D9-4558-9542-EC14A48FEA8F}" srcOrd="3" destOrd="0" parTransId="{0A9A08F6-30B4-4301-95C7-4032F72BC9D1}" sibTransId="{F62FF537-191D-45A8-9AA9-4B2E382BDF77}"/>
    <dgm:cxn modelId="{48A028D9-D52B-4979-A658-44E96F7E7D3C}" type="presOf" srcId="{8BC7E2AF-7DA2-4CA4-BC7C-60075F23BF1F}" destId="{39C74DBD-D692-4EB1-AFD9-549B0CE1D045}" srcOrd="0" destOrd="0" presId="urn:microsoft.com/office/officeart/2005/8/layout/vList5"/>
    <dgm:cxn modelId="{BCFC74E0-D0C7-4CBC-AE16-316C56D7F28B}" srcId="{25A38214-0A02-4E1E-879B-AC1098B52B10}" destId="{464B9B26-D554-4F97-94D2-E4B475BC6024}" srcOrd="1" destOrd="0" parTransId="{702ACAF9-8F15-413E-AD9E-FA881A7BC3F7}" sibTransId="{C70AD5FA-F23B-4471-A6ED-AD28AA40B2BE}"/>
    <dgm:cxn modelId="{8890D82D-0C64-46C1-AC4C-2DD2ADE2DD9F}" type="presParOf" srcId="{5437B20D-4D4B-4174-A1B0-6EB51231B4B0}" destId="{1CE5EC46-D0C3-408C-99A1-00CF549A1237}" srcOrd="0" destOrd="0" presId="urn:microsoft.com/office/officeart/2005/8/layout/vList5"/>
    <dgm:cxn modelId="{C86F3304-A25A-42AF-B407-78852794BF8A}" type="presParOf" srcId="{1CE5EC46-D0C3-408C-99A1-00CF549A1237}" destId="{2CAC53B6-198D-491B-84FB-4810ED3EEAEF}" srcOrd="0" destOrd="0" presId="urn:microsoft.com/office/officeart/2005/8/layout/vList5"/>
    <dgm:cxn modelId="{7B146033-7D3B-41A2-8B08-59427502CEA3}" type="presParOf" srcId="{1CE5EC46-D0C3-408C-99A1-00CF549A1237}" destId="{AC83041C-A951-4CFF-80F5-43F0E189A91D}" srcOrd="1" destOrd="0" presId="urn:microsoft.com/office/officeart/2005/8/layout/vList5"/>
    <dgm:cxn modelId="{BF6ABC18-4FE3-4F87-AF4E-9E4D2355E520}" type="presParOf" srcId="{5437B20D-4D4B-4174-A1B0-6EB51231B4B0}" destId="{69AA8723-B496-415B-B8EB-169E3872E20B}" srcOrd="1" destOrd="0" presId="urn:microsoft.com/office/officeart/2005/8/layout/vList5"/>
    <dgm:cxn modelId="{EEB433CE-5ED7-4A60-B14A-D0ABBB8E59DF}" type="presParOf" srcId="{5437B20D-4D4B-4174-A1B0-6EB51231B4B0}" destId="{07E7E295-B3A7-4E1D-A462-C19902CA4A07}" srcOrd="2" destOrd="0" presId="urn:microsoft.com/office/officeart/2005/8/layout/vList5"/>
    <dgm:cxn modelId="{177AA073-1C77-4C5B-88DF-3E806812A3FC}" type="presParOf" srcId="{07E7E295-B3A7-4E1D-A462-C19902CA4A07}" destId="{1E30313B-7379-4895-B3C2-104608EB6C5D}" srcOrd="0" destOrd="0" presId="urn:microsoft.com/office/officeart/2005/8/layout/vList5"/>
    <dgm:cxn modelId="{A78CF111-4FFC-46FD-B9F4-8E983F150CA0}" type="presParOf" srcId="{07E7E295-B3A7-4E1D-A462-C19902CA4A07}" destId="{1D82E2AD-C07F-4C38-B53F-5F56EFD50AE8}" srcOrd="1" destOrd="0" presId="urn:microsoft.com/office/officeart/2005/8/layout/vList5"/>
    <dgm:cxn modelId="{082AD8C8-764D-4529-B10F-0F1B4131A20F}" type="presParOf" srcId="{5437B20D-4D4B-4174-A1B0-6EB51231B4B0}" destId="{44A3CD4A-38B4-49AD-84E2-40AE62E24EE8}" srcOrd="3" destOrd="0" presId="urn:microsoft.com/office/officeart/2005/8/layout/vList5"/>
    <dgm:cxn modelId="{DEEA3A2A-D8F7-490D-A6B7-EB7353341BFB}" type="presParOf" srcId="{5437B20D-4D4B-4174-A1B0-6EB51231B4B0}" destId="{933F8306-E50E-4C0B-91A6-6C14A410520B}" srcOrd="4" destOrd="0" presId="urn:microsoft.com/office/officeart/2005/8/layout/vList5"/>
    <dgm:cxn modelId="{82CEF1D4-D35F-429F-8BE9-E31080A1768D}" type="presParOf" srcId="{933F8306-E50E-4C0B-91A6-6C14A410520B}" destId="{C0254E44-79E4-459A-9941-7AC9870C34AB}" srcOrd="0" destOrd="0" presId="urn:microsoft.com/office/officeart/2005/8/layout/vList5"/>
    <dgm:cxn modelId="{34535016-00E3-4C4C-BBCF-1D26B74A157F}" type="presParOf" srcId="{933F8306-E50E-4C0B-91A6-6C14A410520B}" destId="{38240CCA-570F-4FD9-A279-1BC900DBA870}" srcOrd="1" destOrd="0" presId="urn:microsoft.com/office/officeart/2005/8/layout/vList5"/>
    <dgm:cxn modelId="{19FD2438-0AA8-457C-A025-740BCBFA1D98}" type="presParOf" srcId="{5437B20D-4D4B-4174-A1B0-6EB51231B4B0}" destId="{0F814B97-7D8E-4FC2-82F7-29CD60B9FD3D}" srcOrd="5" destOrd="0" presId="urn:microsoft.com/office/officeart/2005/8/layout/vList5"/>
    <dgm:cxn modelId="{D5223BB4-243F-415A-9ACD-D8360893AD91}" type="presParOf" srcId="{5437B20D-4D4B-4174-A1B0-6EB51231B4B0}" destId="{A3F2C760-5DCB-46B8-8A6B-8AC02E7E886B}" srcOrd="6" destOrd="0" presId="urn:microsoft.com/office/officeart/2005/8/layout/vList5"/>
    <dgm:cxn modelId="{9E661EAD-E2EA-4B36-AE78-87B664E4A1AA}" type="presParOf" srcId="{A3F2C760-5DCB-46B8-8A6B-8AC02E7E886B}" destId="{8429BD41-5FB5-4A95-A5C6-C0CD6F29F9CE}" srcOrd="0" destOrd="0" presId="urn:microsoft.com/office/officeart/2005/8/layout/vList5"/>
    <dgm:cxn modelId="{9571A392-C0A8-480C-BFCA-395876B7F8E8}" type="presParOf" srcId="{A3F2C760-5DCB-46B8-8A6B-8AC02E7E886B}" destId="{DA4C3FFF-7DD8-4717-893C-22A7E83EEDCA}" srcOrd="1" destOrd="0" presId="urn:microsoft.com/office/officeart/2005/8/layout/vList5"/>
    <dgm:cxn modelId="{14FB4A24-43EE-4CDD-936C-047F489C6E6D}" type="presParOf" srcId="{5437B20D-4D4B-4174-A1B0-6EB51231B4B0}" destId="{3312374D-0019-4962-8A62-507383F01DB6}" srcOrd="7" destOrd="0" presId="urn:microsoft.com/office/officeart/2005/8/layout/vList5"/>
    <dgm:cxn modelId="{C8DF8B79-BCCB-41EA-A3DA-4CE5335E0654}" type="presParOf" srcId="{5437B20D-4D4B-4174-A1B0-6EB51231B4B0}" destId="{6976C995-DD92-4ABE-9FD5-D424DC9FC603}" srcOrd="8" destOrd="0" presId="urn:microsoft.com/office/officeart/2005/8/layout/vList5"/>
    <dgm:cxn modelId="{02148294-127D-4DD3-BE92-69382B232E7D}" type="presParOf" srcId="{6976C995-DD92-4ABE-9FD5-D424DC9FC603}" destId="{4A9C01FE-A0E2-42F7-A7C9-A05AD2C8459E}" srcOrd="0" destOrd="0" presId="urn:microsoft.com/office/officeart/2005/8/layout/vList5"/>
    <dgm:cxn modelId="{0C068BFC-32EA-46F1-B88B-D605B43A4888}" type="presParOf" srcId="{6976C995-DD92-4ABE-9FD5-D424DC9FC603}" destId="{39C74DBD-D692-4EB1-AFD9-549B0CE1D04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38214-0A02-4E1E-879B-AC1098B52B10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11E0956-03C2-4AAC-8356-1AAE24DE7C4C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gm:t>
    </dgm:pt>
    <dgm:pt modelId="{2B433418-4ED2-4A8C-A5DD-5ECCE8AE7FD0}" type="par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8AD206-F53E-4D81-9998-330B75633E7C}" type="sib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D92289-E6B2-4F63-99E6-B36841D20FD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Ατελής μεταφορά κρατήσεων και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revenue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leakage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FF60D8-B564-41B7-A96A-B2BD0DD0EB8A}" type="par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5B0DDC-2E65-437D-B857-8F339FFF6910}" type="sib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4B9B26-D554-4F97-94D2-E4B475BC6024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gm:t>
    </dgm:pt>
    <dgm:pt modelId="{702ACAF9-8F15-413E-AD9E-FA881A7BC3F7}" type="par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0AD5FA-F23B-4471-A6ED-AD28AA40B2BE}" type="sib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86540E-6092-4C3D-88E2-658717814A64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Χαμένες κρατήσεις, λάθη διαθεσιμότητας, δυσαρέσκεια πελατών, φήμη</a:t>
          </a:r>
        </a:p>
      </dgm:t>
    </dgm:pt>
    <dgm:pt modelId="{2CA5132E-FBAE-4123-965D-108775005FE1}" type="par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3BB04-825B-4397-841D-E03AA59D7CD3}" type="sib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60594E-7372-49D4-8075-5B6008E4AE82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gm:t>
    </dgm:pt>
    <dgm:pt modelId="{262D18A6-3032-4F47-A312-9AE234F3A9AE}" type="par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00B1D7-C4D2-47FB-9C23-2B44EB7C1EC1}" type="sib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992FC-E239-48FD-AFA5-F13A0C90597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Ημι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-χειροκίνητα αρχεία αντιστοίχισης</a:t>
          </a:r>
        </a:p>
      </dgm:t>
    </dgm:pt>
    <dgm:pt modelId="{F9E561E6-0BC3-4777-9401-1643C1CB4BFC}" type="par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838E56-D625-4CF4-9762-0640B86B849F}" type="sib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57C6CF-A4D9-4558-9542-EC14A48FEA8F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gm:t>
    </dgm:pt>
    <dgm:pt modelId="{0A9A08F6-30B4-4301-95C7-4032F72BC9D1}" type="par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FF537-191D-45A8-9AA9-4B2E382BDF77}" type="sib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A551E3-0E31-43D5-AC12-5AE8350AED6A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Διακοπή API/κανάλι, ανεπαρκές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monitoring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interfaces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καθυστερημένες ειδοποιήσεις</a:t>
          </a:r>
        </a:p>
      </dgm:t>
    </dgm:pt>
    <dgm:pt modelId="{A0C1563C-7FCC-4305-A068-F211607FA31B}" type="par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277AA6-614F-47C5-ACCB-6DA0277848FC}" type="sib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5F7CD8-0B4D-46BD-A0C1-F0D14C44E96E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gm:t>
    </dgm:pt>
    <dgm:pt modelId="{E40ACA18-4424-41F2-B2CB-1F20E52722B1}" type="par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E5D3C2-084C-43FF-9DF1-943D98D24A81}" type="sib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C7E2AF-7DA2-4CA4-BC7C-60075F23BF1F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Real-time interface monitoring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με 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alerts, 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καθημερινός έλεγχος συμφωνίας</a:t>
          </a:r>
        </a:p>
      </dgm:t>
    </dgm:pt>
    <dgm:pt modelId="{82589AC1-1970-4676-BC21-4958BCFCD7E7}" type="par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EF1A5C-FE61-41C5-82C3-B3E701921875}" type="sib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37B20D-4D4B-4174-A1B0-6EB51231B4B0}" type="pres">
      <dgm:prSet presAssocID="{25A38214-0A02-4E1E-879B-AC1098B52B10}" presName="Name0" presStyleCnt="0">
        <dgm:presLayoutVars>
          <dgm:dir/>
          <dgm:animLvl val="lvl"/>
          <dgm:resizeHandles val="exact"/>
        </dgm:presLayoutVars>
      </dgm:prSet>
      <dgm:spPr/>
    </dgm:pt>
    <dgm:pt modelId="{1CE5EC46-D0C3-408C-99A1-00CF549A1237}" type="pres">
      <dgm:prSet presAssocID="{111E0956-03C2-4AAC-8356-1AAE24DE7C4C}" presName="linNode" presStyleCnt="0"/>
      <dgm:spPr/>
    </dgm:pt>
    <dgm:pt modelId="{2CAC53B6-198D-491B-84FB-4810ED3EEAEF}" type="pres">
      <dgm:prSet presAssocID="{111E0956-03C2-4AAC-8356-1AAE24DE7C4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C83041C-A951-4CFF-80F5-43F0E189A91D}" type="pres">
      <dgm:prSet presAssocID="{111E0956-03C2-4AAC-8356-1AAE24DE7C4C}" presName="descendantText" presStyleLbl="alignAccFollowNode1" presStyleIdx="0" presStyleCnt="5">
        <dgm:presLayoutVars>
          <dgm:bulletEnabled val="1"/>
        </dgm:presLayoutVars>
      </dgm:prSet>
      <dgm:spPr/>
    </dgm:pt>
    <dgm:pt modelId="{69AA8723-B496-415B-B8EB-169E3872E20B}" type="pres">
      <dgm:prSet presAssocID="{508AD206-F53E-4D81-9998-330B75633E7C}" presName="sp" presStyleCnt="0"/>
      <dgm:spPr/>
    </dgm:pt>
    <dgm:pt modelId="{07E7E295-B3A7-4E1D-A462-C19902CA4A07}" type="pres">
      <dgm:prSet presAssocID="{464B9B26-D554-4F97-94D2-E4B475BC6024}" presName="linNode" presStyleCnt="0"/>
      <dgm:spPr/>
    </dgm:pt>
    <dgm:pt modelId="{1E30313B-7379-4895-B3C2-104608EB6C5D}" type="pres">
      <dgm:prSet presAssocID="{464B9B26-D554-4F97-94D2-E4B475BC602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D82E2AD-C07F-4C38-B53F-5F56EFD50AE8}" type="pres">
      <dgm:prSet presAssocID="{464B9B26-D554-4F97-94D2-E4B475BC6024}" presName="descendantText" presStyleLbl="alignAccFollowNode1" presStyleIdx="1" presStyleCnt="5">
        <dgm:presLayoutVars>
          <dgm:bulletEnabled val="1"/>
        </dgm:presLayoutVars>
      </dgm:prSet>
      <dgm:spPr/>
    </dgm:pt>
    <dgm:pt modelId="{44A3CD4A-38B4-49AD-84E2-40AE62E24EE8}" type="pres">
      <dgm:prSet presAssocID="{C70AD5FA-F23B-4471-A6ED-AD28AA40B2BE}" presName="sp" presStyleCnt="0"/>
      <dgm:spPr/>
    </dgm:pt>
    <dgm:pt modelId="{933F8306-E50E-4C0B-91A6-6C14A410520B}" type="pres">
      <dgm:prSet presAssocID="{7260594E-7372-49D4-8075-5B6008E4AE82}" presName="linNode" presStyleCnt="0"/>
      <dgm:spPr/>
    </dgm:pt>
    <dgm:pt modelId="{C0254E44-79E4-459A-9941-7AC9870C34AB}" type="pres">
      <dgm:prSet presAssocID="{7260594E-7372-49D4-8075-5B6008E4AE8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240CCA-570F-4FD9-A279-1BC900DBA870}" type="pres">
      <dgm:prSet presAssocID="{7260594E-7372-49D4-8075-5B6008E4AE82}" presName="descendantText" presStyleLbl="alignAccFollowNode1" presStyleIdx="2" presStyleCnt="5">
        <dgm:presLayoutVars>
          <dgm:bulletEnabled val="1"/>
        </dgm:presLayoutVars>
      </dgm:prSet>
      <dgm:spPr/>
    </dgm:pt>
    <dgm:pt modelId="{0F814B97-7D8E-4FC2-82F7-29CD60B9FD3D}" type="pres">
      <dgm:prSet presAssocID="{4C00B1D7-C4D2-47FB-9C23-2B44EB7C1EC1}" presName="sp" presStyleCnt="0"/>
      <dgm:spPr/>
    </dgm:pt>
    <dgm:pt modelId="{A3F2C760-5DCB-46B8-8A6B-8AC02E7E886B}" type="pres">
      <dgm:prSet presAssocID="{BA57C6CF-A4D9-4558-9542-EC14A48FEA8F}" presName="linNode" presStyleCnt="0"/>
      <dgm:spPr/>
    </dgm:pt>
    <dgm:pt modelId="{8429BD41-5FB5-4A95-A5C6-C0CD6F29F9CE}" type="pres">
      <dgm:prSet presAssocID="{BA57C6CF-A4D9-4558-9542-EC14A48FEA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4C3FFF-7DD8-4717-893C-22A7E83EEDCA}" type="pres">
      <dgm:prSet presAssocID="{BA57C6CF-A4D9-4558-9542-EC14A48FEA8F}" presName="descendantText" presStyleLbl="alignAccFollowNode1" presStyleIdx="3" presStyleCnt="5">
        <dgm:presLayoutVars>
          <dgm:bulletEnabled val="1"/>
        </dgm:presLayoutVars>
      </dgm:prSet>
      <dgm:spPr/>
    </dgm:pt>
    <dgm:pt modelId="{3312374D-0019-4962-8A62-507383F01DB6}" type="pres">
      <dgm:prSet presAssocID="{F62FF537-191D-45A8-9AA9-4B2E382BDF77}" presName="sp" presStyleCnt="0"/>
      <dgm:spPr/>
    </dgm:pt>
    <dgm:pt modelId="{6976C995-DD92-4ABE-9FD5-D424DC9FC603}" type="pres">
      <dgm:prSet presAssocID="{F15F7CD8-0B4D-46BD-A0C1-F0D14C44E96E}" presName="linNode" presStyleCnt="0"/>
      <dgm:spPr/>
    </dgm:pt>
    <dgm:pt modelId="{4A9C01FE-A0E2-42F7-A7C9-A05AD2C8459E}" type="pres">
      <dgm:prSet presAssocID="{F15F7CD8-0B4D-46BD-A0C1-F0D14C44E96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9C74DBD-D692-4EB1-AFD9-549B0CE1D045}" type="pres">
      <dgm:prSet presAssocID="{F15F7CD8-0B4D-46BD-A0C1-F0D14C44E96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6075A06-1EF5-452E-AB0E-593B540C63B7}" srcId="{7260594E-7372-49D4-8075-5B6008E4AE82}" destId="{421992FC-E239-48FD-AFA5-F13A0C905971}" srcOrd="0" destOrd="0" parTransId="{F9E561E6-0BC3-4777-9401-1643C1CB4BFC}" sibTransId="{D6838E56-D625-4CF4-9762-0640B86B849F}"/>
    <dgm:cxn modelId="{1C96DF0A-6777-4BF5-B74D-672A3724F80A}" srcId="{F15F7CD8-0B4D-46BD-A0C1-F0D14C44E96E}" destId="{8BC7E2AF-7DA2-4CA4-BC7C-60075F23BF1F}" srcOrd="0" destOrd="0" parTransId="{82589AC1-1970-4676-BC21-4958BCFCD7E7}" sibTransId="{83EF1A5C-FE61-41C5-82C3-B3E701921875}"/>
    <dgm:cxn modelId="{B3952C14-A80D-4850-8E0A-D1F7FBE7A108}" srcId="{25A38214-0A02-4E1E-879B-AC1098B52B10}" destId="{111E0956-03C2-4AAC-8356-1AAE24DE7C4C}" srcOrd="0" destOrd="0" parTransId="{2B433418-4ED2-4A8C-A5DD-5ECCE8AE7FD0}" sibTransId="{508AD206-F53E-4D81-9998-330B75633E7C}"/>
    <dgm:cxn modelId="{BAD7071B-A591-4107-9EF4-02DAED14FB1D}" srcId="{464B9B26-D554-4F97-94D2-E4B475BC6024}" destId="{8B86540E-6092-4C3D-88E2-658717814A64}" srcOrd="0" destOrd="0" parTransId="{2CA5132E-FBAE-4123-965D-108775005FE1}" sibTransId="{CA03BB04-825B-4397-841D-E03AA59D7CD3}"/>
    <dgm:cxn modelId="{77E04526-CC8D-49F1-BEF4-5C8AB07E7610}" type="presOf" srcId="{8B86540E-6092-4C3D-88E2-658717814A64}" destId="{1D82E2AD-C07F-4C38-B53F-5F56EFD50AE8}" srcOrd="0" destOrd="0" presId="urn:microsoft.com/office/officeart/2005/8/layout/vList5"/>
    <dgm:cxn modelId="{A48F202A-B8C8-4704-B879-A0114D59DCFF}" type="presOf" srcId="{0BA551E3-0E31-43D5-AC12-5AE8350AED6A}" destId="{DA4C3FFF-7DD8-4717-893C-22A7E83EEDCA}" srcOrd="0" destOrd="0" presId="urn:microsoft.com/office/officeart/2005/8/layout/vList5"/>
    <dgm:cxn modelId="{080D3640-4BE3-412C-B371-72BC3E14891F}" srcId="{25A38214-0A02-4E1E-879B-AC1098B52B10}" destId="{7260594E-7372-49D4-8075-5B6008E4AE82}" srcOrd="2" destOrd="0" parTransId="{262D18A6-3032-4F47-A312-9AE234F3A9AE}" sibTransId="{4C00B1D7-C4D2-47FB-9C23-2B44EB7C1EC1}"/>
    <dgm:cxn modelId="{8D61F55B-EC02-4F35-B4B9-F83E037C2A14}" type="presOf" srcId="{111E0956-03C2-4AAC-8356-1AAE24DE7C4C}" destId="{2CAC53B6-198D-491B-84FB-4810ED3EEAEF}" srcOrd="0" destOrd="0" presId="urn:microsoft.com/office/officeart/2005/8/layout/vList5"/>
    <dgm:cxn modelId="{1327925F-0A68-4727-B420-B4C0D7B4F140}" type="presOf" srcId="{EED92289-E6B2-4F63-99E6-B36841D20FD1}" destId="{AC83041C-A951-4CFF-80F5-43F0E189A91D}" srcOrd="0" destOrd="0" presId="urn:microsoft.com/office/officeart/2005/8/layout/vList5"/>
    <dgm:cxn modelId="{D2154649-EDF0-480D-9957-14146C50C0D3}" srcId="{111E0956-03C2-4AAC-8356-1AAE24DE7C4C}" destId="{EED92289-E6B2-4F63-99E6-B36841D20FD1}" srcOrd="0" destOrd="0" parTransId="{20FF60D8-B564-41B7-A96A-B2BD0DD0EB8A}" sibTransId="{AF5B0DDC-2E65-437D-B857-8F339FFF6910}"/>
    <dgm:cxn modelId="{6A95E67B-00FC-40F0-AB89-229BDD1EBD35}" type="presOf" srcId="{BA57C6CF-A4D9-4558-9542-EC14A48FEA8F}" destId="{8429BD41-5FB5-4A95-A5C6-C0CD6F29F9CE}" srcOrd="0" destOrd="0" presId="urn:microsoft.com/office/officeart/2005/8/layout/vList5"/>
    <dgm:cxn modelId="{D176D787-019C-4686-88F9-B90FAAE5FBBA}" srcId="{25A38214-0A02-4E1E-879B-AC1098B52B10}" destId="{F15F7CD8-0B4D-46BD-A0C1-F0D14C44E96E}" srcOrd="4" destOrd="0" parTransId="{E40ACA18-4424-41F2-B2CB-1F20E52722B1}" sibTransId="{69E5D3C2-084C-43FF-9DF1-943D98D24A81}"/>
    <dgm:cxn modelId="{63D8B398-F10B-473D-A6BC-7243B3F138E4}" type="presOf" srcId="{464B9B26-D554-4F97-94D2-E4B475BC6024}" destId="{1E30313B-7379-4895-B3C2-104608EB6C5D}" srcOrd="0" destOrd="0" presId="urn:microsoft.com/office/officeart/2005/8/layout/vList5"/>
    <dgm:cxn modelId="{BD4D69A3-BBB3-4EB1-A3EF-FE484FBB1073}" srcId="{BA57C6CF-A4D9-4558-9542-EC14A48FEA8F}" destId="{0BA551E3-0E31-43D5-AC12-5AE8350AED6A}" srcOrd="0" destOrd="0" parTransId="{A0C1563C-7FCC-4305-A068-F211607FA31B}" sibTransId="{CE277AA6-614F-47C5-ACCB-6DA0277848FC}"/>
    <dgm:cxn modelId="{ED0259AB-6BE4-4260-9EED-FAF79D544CB1}" type="presOf" srcId="{F15F7CD8-0B4D-46BD-A0C1-F0D14C44E96E}" destId="{4A9C01FE-A0E2-42F7-A7C9-A05AD2C8459E}" srcOrd="0" destOrd="0" presId="urn:microsoft.com/office/officeart/2005/8/layout/vList5"/>
    <dgm:cxn modelId="{7455FCAC-7C5E-48DD-8C88-990ABCB27680}" type="presOf" srcId="{421992FC-E239-48FD-AFA5-F13A0C905971}" destId="{38240CCA-570F-4FD9-A279-1BC900DBA870}" srcOrd="0" destOrd="0" presId="urn:microsoft.com/office/officeart/2005/8/layout/vList5"/>
    <dgm:cxn modelId="{C5A402AF-7DEC-496C-B990-B828F873BED6}" type="presOf" srcId="{7260594E-7372-49D4-8075-5B6008E4AE82}" destId="{C0254E44-79E4-459A-9941-7AC9870C34AB}" srcOrd="0" destOrd="0" presId="urn:microsoft.com/office/officeart/2005/8/layout/vList5"/>
    <dgm:cxn modelId="{C291A7BC-0F19-4EF9-8CBC-88B2D9A860B8}" type="presOf" srcId="{25A38214-0A02-4E1E-879B-AC1098B52B10}" destId="{5437B20D-4D4B-4174-A1B0-6EB51231B4B0}" srcOrd="0" destOrd="0" presId="urn:microsoft.com/office/officeart/2005/8/layout/vList5"/>
    <dgm:cxn modelId="{E47EB1BC-EC59-476C-986C-6BB9EAB65A01}" srcId="{25A38214-0A02-4E1E-879B-AC1098B52B10}" destId="{BA57C6CF-A4D9-4558-9542-EC14A48FEA8F}" srcOrd="3" destOrd="0" parTransId="{0A9A08F6-30B4-4301-95C7-4032F72BC9D1}" sibTransId="{F62FF537-191D-45A8-9AA9-4B2E382BDF77}"/>
    <dgm:cxn modelId="{48A028D9-D52B-4979-A658-44E96F7E7D3C}" type="presOf" srcId="{8BC7E2AF-7DA2-4CA4-BC7C-60075F23BF1F}" destId="{39C74DBD-D692-4EB1-AFD9-549B0CE1D045}" srcOrd="0" destOrd="0" presId="urn:microsoft.com/office/officeart/2005/8/layout/vList5"/>
    <dgm:cxn modelId="{BCFC74E0-D0C7-4CBC-AE16-316C56D7F28B}" srcId="{25A38214-0A02-4E1E-879B-AC1098B52B10}" destId="{464B9B26-D554-4F97-94D2-E4B475BC6024}" srcOrd="1" destOrd="0" parTransId="{702ACAF9-8F15-413E-AD9E-FA881A7BC3F7}" sibTransId="{C70AD5FA-F23B-4471-A6ED-AD28AA40B2BE}"/>
    <dgm:cxn modelId="{8890D82D-0C64-46C1-AC4C-2DD2ADE2DD9F}" type="presParOf" srcId="{5437B20D-4D4B-4174-A1B0-6EB51231B4B0}" destId="{1CE5EC46-D0C3-408C-99A1-00CF549A1237}" srcOrd="0" destOrd="0" presId="urn:microsoft.com/office/officeart/2005/8/layout/vList5"/>
    <dgm:cxn modelId="{C86F3304-A25A-42AF-B407-78852794BF8A}" type="presParOf" srcId="{1CE5EC46-D0C3-408C-99A1-00CF549A1237}" destId="{2CAC53B6-198D-491B-84FB-4810ED3EEAEF}" srcOrd="0" destOrd="0" presId="urn:microsoft.com/office/officeart/2005/8/layout/vList5"/>
    <dgm:cxn modelId="{7B146033-7D3B-41A2-8B08-59427502CEA3}" type="presParOf" srcId="{1CE5EC46-D0C3-408C-99A1-00CF549A1237}" destId="{AC83041C-A951-4CFF-80F5-43F0E189A91D}" srcOrd="1" destOrd="0" presId="urn:microsoft.com/office/officeart/2005/8/layout/vList5"/>
    <dgm:cxn modelId="{BF6ABC18-4FE3-4F87-AF4E-9E4D2355E520}" type="presParOf" srcId="{5437B20D-4D4B-4174-A1B0-6EB51231B4B0}" destId="{69AA8723-B496-415B-B8EB-169E3872E20B}" srcOrd="1" destOrd="0" presId="urn:microsoft.com/office/officeart/2005/8/layout/vList5"/>
    <dgm:cxn modelId="{EEB433CE-5ED7-4A60-B14A-D0ABBB8E59DF}" type="presParOf" srcId="{5437B20D-4D4B-4174-A1B0-6EB51231B4B0}" destId="{07E7E295-B3A7-4E1D-A462-C19902CA4A07}" srcOrd="2" destOrd="0" presId="urn:microsoft.com/office/officeart/2005/8/layout/vList5"/>
    <dgm:cxn modelId="{177AA073-1C77-4C5B-88DF-3E806812A3FC}" type="presParOf" srcId="{07E7E295-B3A7-4E1D-A462-C19902CA4A07}" destId="{1E30313B-7379-4895-B3C2-104608EB6C5D}" srcOrd="0" destOrd="0" presId="urn:microsoft.com/office/officeart/2005/8/layout/vList5"/>
    <dgm:cxn modelId="{A78CF111-4FFC-46FD-B9F4-8E983F150CA0}" type="presParOf" srcId="{07E7E295-B3A7-4E1D-A462-C19902CA4A07}" destId="{1D82E2AD-C07F-4C38-B53F-5F56EFD50AE8}" srcOrd="1" destOrd="0" presId="urn:microsoft.com/office/officeart/2005/8/layout/vList5"/>
    <dgm:cxn modelId="{082AD8C8-764D-4529-B10F-0F1B4131A20F}" type="presParOf" srcId="{5437B20D-4D4B-4174-A1B0-6EB51231B4B0}" destId="{44A3CD4A-38B4-49AD-84E2-40AE62E24EE8}" srcOrd="3" destOrd="0" presId="urn:microsoft.com/office/officeart/2005/8/layout/vList5"/>
    <dgm:cxn modelId="{DEEA3A2A-D8F7-490D-A6B7-EB7353341BFB}" type="presParOf" srcId="{5437B20D-4D4B-4174-A1B0-6EB51231B4B0}" destId="{933F8306-E50E-4C0B-91A6-6C14A410520B}" srcOrd="4" destOrd="0" presId="urn:microsoft.com/office/officeart/2005/8/layout/vList5"/>
    <dgm:cxn modelId="{82CEF1D4-D35F-429F-8BE9-E31080A1768D}" type="presParOf" srcId="{933F8306-E50E-4C0B-91A6-6C14A410520B}" destId="{C0254E44-79E4-459A-9941-7AC9870C34AB}" srcOrd="0" destOrd="0" presId="urn:microsoft.com/office/officeart/2005/8/layout/vList5"/>
    <dgm:cxn modelId="{34535016-00E3-4C4C-BBCF-1D26B74A157F}" type="presParOf" srcId="{933F8306-E50E-4C0B-91A6-6C14A410520B}" destId="{38240CCA-570F-4FD9-A279-1BC900DBA870}" srcOrd="1" destOrd="0" presId="urn:microsoft.com/office/officeart/2005/8/layout/vList5"/>
    <dgm:cxn modelId="{19FD2438-0AA8-457C-A025-740BCBFA1D98}" type="presParOf" srcId="{5437B20D-4D4B-4174-A1B0-6EB51231B4B0}" destId="{0F814B97-7D8E-4FC2-82F7-29CD60B9FD3D}" srcOrd="5" destOrd="0" presId="urn:microsoft.com/office/officeart/2005/8/layout/vList5"/>
    <dgm:cxn modelId="{D5223BB4-243F-415A-9ACD-D8360893AD91}" type="presParOf" srcId="{5437B20D-4D4B-4174-A1B0-6EB51231B4B0}" destId="{A3F2C760-5DCB-46B8-8A6B-8AC02E7E886B}" srcOrd="6" destOrd="0" presId="urn:microsoft.com/office/officeart/2005/8/layout/vList5"/>
    <dgm:cxn modelId="{9E661EAD-E2EA-4B36-AE78-87B664E4A1AA}" type="presParOf" srcId="{A3F2C760-5DCB-46B8-8A6B-8AC02E7E886B}" destId="{8429BD41-5FB5-4A95-A5C6-C0CD6F29F9CE}" srcOrd="0" destOrd="0" presId="urn:microsoft.com/office/officeart/2005/8/layout/vList5"/>
    <dgm:cxn modelId="{9571A392-C0A8-480C-BFCA-395876B7F8E8}" type="presParOf" srcId="{A3F2C760-5DCB-46B8-8A6B-8AC02E7E886B}" destId="{DA4C3FFF-7DD8-4717-893C-22A7E83EEDCA}" srcOrd="1" destOrd="0" presId="urn:microsoft.com/office/officeart/2005/8/layout/vList5"/>
    <dgm:cxn modelId="{14FB4A24-43EE-4CDD-936C-047F489C6E6D}" type="presParOf" srcId="{5437B20D-4D4B-4174-A1B0-6EB51231B4B0}" destId="{3312374D-0019-4962-8A62-507383F01DB6}" srcOrd="7" destOrd="0" presId="urn:microsoft.com/office/officeart/2005/8/layout/vList5"/>
    <dgm:cxn modelId="{C8DF8B79-BCCB-41EA-A3DA-4CE5335E0654}" type="presParOf" srcId="{5437B20D-4D4B-4174-A1B0-6EB51231B4B0}" destId="{6976C995-DD92-4ABE-9FD5-D424DC9FC603}" srcOrd="8" destOrd="0" presId="urn:microsoft.com/office/officeart/2005/8/layout/vList5"/>
    <dgm:cxn modelId="{02148294-127D-4DD3-BE92-69382B232E7D}" type="presParOf" srcId="{6976C995-DD92-4ABE-9FD5-D424DC9FC603}" destId="{4A9C01FE-A0E2-42F7-A7C9-A05AD2C8459E}" srcOrd="0" destOrd="0" presId="urn:microsoft.com/office/officeart/2005/8/layout/vList5"/>
    <dgm:cxn modelId="{0C068BFC-32EA-46F1-B88B-D605B43A4888}" type="presParOf" srcId="{6976C995-DD92-4ABE-9FD5-D424DC9FC603}" destId="{39C74DBD-D692-4EB1-AFD9-549B0CE1D04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38214-0A02-4E1E-879B-AC1098B52B10}" type="doc">
      <dgm:prSet loTypeId="urn:microsoft.com/office/officeart/2005/8/layout/vList5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11E0956-03C2-4AAC-8356-1AAE24DE7C4C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gm:t>
    </dgm:pt>
    <dgm:pt modelId="{2B433418-4ED2-4A8C-A5DD-5ECCE8AE7FD0}" type="par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08AD206-F53E-4D81-9998-330B75633E7C}" type="sibTrans" cxnId="{B3952C14-A80D-4850-8E0A-D1F7FBE7A108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D92289-E6B2-4F63-99E6-B36841D20FD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Μη ανίχνευση ασυνήθιστων ακυρώσεων/εκπτώσεων/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rebates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FF60D8-B564-41B7-A96A-B2BD0DD0EB8A}" type="par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5B0DDC-2E65-437D-B857-8F339FFF6910}" type="sibTrans" cxnId="{D2154649-EDF0-480D-9957-14146C50C0D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4B9B26-D554-4F97-94D2-E4B475BC6024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gm:t>
    </dgm:pt>
    <dgm:pt modelId="{702ACAF9-8F15-413E-AD9E-FA881A7BC3F7}" type="par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70AD5FA-F23B-4471-A6ED-AD28AA40B2BE}" type="sibTrans" cxnId="{BCFC74E0-D0C7-4CBC-AE16-316C56D7F28B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86540E-6092-4C3D-88E2-658717814A64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Συνεχιζόμενη διαρροή εσόδων, καθυστερημένες διορθώσεις, αδύναμα τεκμήρια ελέγχου</a:t>
          </a:r>
        </a:p>
      </dgm:t>
    </dgm:pt>
    <dgm:pt modelId="{2CA5132E-FBAE-4123-965D-108775005FE1}" type="par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3BB04-825B-4397-841D-E03AA59D7CD3}" type="sibTrans" cxnId="{BAD7071B-A591-4107-9EF4-02DAED14FB1D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260594E-7372-49D4-8075-5B6008E4AE82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gm:t>
    </dgm:pt>
    <dgm:pt modelId="{262D18A6-3032-4F47-A312-9AE234F3A9AE}" type="par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00B1D7-C4D2-47FB-9C23-2B44EB7C1EC1}" type="sibTrans" cxnId="{080D3640-4BE3-412C-B371-72BC3E14891F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21992FC-E239-48FD-AFA5-F13A0C905971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Γενική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ανα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φορά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night-audit 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χωρίς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action tracking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E561E6-0BC3-4777-9401-1643C1CB4BFC}" type="par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838E56-D625-4CF4-9762-0640B86B849F}" type="sibTrans" cxnId="{A6075A06-1EF5-452E-AB0E-593B540C63B7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57C6CF-A4D9-4558-9542-EC14A48FEA8F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gm:t>
    </dgm:pt>
    <dgm:pt modelId="{0A9A08F6-30B4-4301-95C7-4032F72BC9D1}" type="par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62FF537-191D-45A8-9AA9-4B2E382BDF77}" type="sibTrans" cxnId="{E47EB1BC-EC59-476C-986C-6BB9EAB65A01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A551E3-0E31-43D5-AC12-5AE8350AED6A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Απουσία εβδομαδιαίων </a:t>
          </a:r>
          <a:r>
            <a:rPr lang="el-G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reviews</a:t>
          </a:r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και θεματικών δειγματοληψιών</a:t>
          </a:r>
        </a:p>
      </dgm:t>
    </dgm:pt>
    <dgm:pt modelId="{A0C1563C-7FCC-4305-A068-F211607FA31B}" type="par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E277AA6-614F-47C5-ACCB-6DA0277848FC}" type="sibTrans" cxnId="{BD4D69A3-BBB3-4EB1-A3EF-FE484FBB1073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15F7CD8-0B4D-46BD-A0C1-F0D14C44E96E}">
      <dgm:prSet phldrT="[Text]" phldr="0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gm:t>
    </dgm:pt>
    <dgm:pt modelId="{E40ACA18-4424-41F2-B2CB-1F20E52722B1}" type="par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E5D3C2-084C-43FF-9DF1-943D98D24A81}" type="sibTrans" cxnId="{D176D787-019C-4686-88F9-B90FAAE5FBB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C7E2AF-7DA2-4CA4-BC7C-60075F23BF1F}">
      <dgm:prSet phldrT="[Text]" phldr="0"/>
      <dgm:spPr>
        <a:solidFill>
          <a:schemeClr val="accent1">
            <a:lumMod val="20000"/>
            <a:lumOff val="80000"/>
            <a:alpha val="89804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</a:t>
          </a:r>
          <a:r>
            <a:rPr lang="en-US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θιέρωση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weekly exception review, KPIs (voids/discounts per shift), action logs, quarterly thematic audits</a:t>
          </a:r>
          <a:endParaRPr lang="el-G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589AC1-1970-4676-BC21-4958BCFCD7E7}" type="par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EF1A5C-FE61-41C5-82C3-B3E701921875}" type="sibTrans" cxnId="{1C96DF0A-6777-4BF5-B74D-672A3724F80A}">
      <dgm:prSet/>
      <dgm:spPr/>
      <dgm:t>
        <a:bodyPr/>
        <a:lstStyle/>
        <a:p>
          <a:endParaRPr lang="el-GR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37B20D-4D4B-4174-A1B0-6EB51231B4B0}" type="pres">
      <dgm:prSet presAssocID="{25A38214-0A02-4E1E-879B-AC1098B52B10}" presName="Name0" presStyleCnt="0">
        <dgm:presLayoutVars>
          <dgm:dir/>
          <dgm:animLvl val="lvl"/>
          <dgm:resizeHandles val="exact"/>
        </dgm:presLayoutVars>
      </dgm:prSet>
      <dgm:spPr/>
    </dgm:pt>
    <dgm:pt modelId="{1CE5EC46-D0C3-408C-99A1-00CF549A1237}" type="pres">
      <dgm:prSet presAssocID="{111E0956-03C2-4AAC-8356-1AAE24DE7C4C}" presName="linNode" presStyleCnt="0"/>
      <dgm:spPr/>
    </dgm:pt>
    <dgm:pt modelId="{2CAC53B6-198D-491B-84FB-4810ED3EEAEF}" type="pres">
      <dgm:prSet presAssocID="{111E0956-03C2-4AAC-8356-1AAE24DE7C4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C83041C-A951-4CFF-80F5-43F0E189A91D}" type="pres">
      <dgm:prSet presAssocID="{111E0956-03C2-4AAC-8356-1AAE24DE7C4C}" presName="descendantText" presStyleLbl="alignAccFollowNode1" presStyleIdx="0" presStyleCnt="5">
        <dgm:presLayoutVars>
          <dgm:bulletEnabled val="1"/>
        </dgm:presLayoutVars>
      </dgm:prSet>
      <dgm:spPr/>
    </dgm:pt>
    <dgm:pt modelId="{69AA8723-B496-415B-B8EB-169E3872E20B}" type="pres">
      <dgm:prSet presAssocID="{508AD206-F53E-4D81-9998-330B75633E7C}" presName="sp" presStyleCnt="0"/>
      <dgm:spPr/>
    </dgm:pt>
    <dgm:pt modelId="{07E7E295-B3A7-4E1D-A462-C19902CA4A07}" type="pres">
      <dgm:prSet presAssocID="{464B9B26-D554-4F97-94D2-E4B475BC6024}" presName="linNode" presStyleCnt="0"/>
      <dgm:spPr/>
    </dgm:pt>
    <dgm:pt modelId="{1E30313B-7379-4895-B3C2-104608EB6C5D}" type="pres">
      <dgm:prSet presAssocID="{464B9B26-D554-4F97-94D2-E4B475BC602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D82E2AD-C07F-4C38-B53F-5F56EFD50AE8}" type="pres">
      <dgm:prSet presAssocID="{464B9B26-D554-4F97-94D2-E4B475BC6024}" presName="descendantText" presStyleLbl="alignAccFollowNode1" presStyleIdx="1" presStyleCnt="5">
        <dgm:presLayoutVars>
          <dgm:bulletEnabled val="1"/>
        </dgm:presLayoutVars>
      </dgm:prSet>
      <dgm:spPr/>
    </dgm:pt>
    <dgm:pt modelId="{44A3CD4A-38B4-49AD-84E2-40AE62E24EE8}" type="pres">
      <dgm:prSet presAssocID="{C70AD5FA-F23B-4471-A6ED-AD28AA40B2BE}" presName="sp" presStyleCnt="0"/>
      <dgm:spPr/>
    </dgm:pt>
    <dgm:pt modelId="{933F8306-E50E-4C0B-91A6-6C14A410520B}" type="pres">
      <dgm:prSet presAssocID="{7260594E-7372-49D4-8075-5B6008E4AE82}" presName="linNode" presStyleCnt="0"/>
      <dgm:spPr/>
    </dgm:pt>
    <dgm:pt modelId="{C0254E44-79E4-459A-9941-7AC9870C34AB}" type="pres">
      <dgm:prSet presAssocID="{7260594E-7372-49D4-8075-5B6008E4AE8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8240CCA-570F-4FD9-A279-1BC900DBA870}" type="pres">
      <dgm:prSet presAssocID="{7260594E-7372-49D4-8075-5B6008E4AE82}" presName="descendantText" presStyleLbl="alignAccFollowNode1" presStyleIdx="2" presStyleCnt="5">
        <dgm:presLayoutVars>
          <dgm:bulletEnabled val="1"/>
        </dgm:presLayoutVars>
      </dgm:prSet>
      <dgm:spPr/>
    </dgm:pt>
    <dgm:pt modelId="{0F814B97-7D8E-4FC2-82F7-29CD60B9FD3D}" type="pres">
      <dgm:prSet presAssocID="{4C00B1D7-C4D2-47FB-9C23-2B44EB7C1EC1}" presName="sp" presStyleCnt="0"/>
      <dgm:spPr/>
    </dgm:pt>
    <dgm:pt modelId="{A3F2C760-5DCB-46B8-8A6B-8AC02E7E886B}" type="pres">
      <dgm:prSet presAssocID="{BA57C6CF-A4D9-4558-9542-EC14A48FEA8F}" presName="linNode" presStyleCnt="0"/>
      <dgm:spPr/>
    </dgm:pt>
    <dgm:pt modelId="{8429BD41-5FB5-4A95-A5C6-C0CD6F29F9CE}" type="pres">
      <dgm:prSet presAssocID="{BA57C6CF-A4D9-4558-9542-EC14A48FEA8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4C3FFF-7DD8-4717-893C-22A7E83EEDCA}" type="pres">
      <dgm:prSet presAssocID="{BA57C6CF-A4D9-4558-9542-EC14A48FEA8F}" presName="descendantText" presStyleLbl="alignAccFollowNode1" presStyleIdx="3" presStyleCnt="5">
        <dgm:presLayoutVars>
          <dgm:bulletEnabled val="1"/>
        </dgm:presLayoutVars>
      </dgm:prSet>
      <dgm:spPr/>
    </dgm:pt>
    <dgm:pt modelId="{3312374D-0019-4962-8A62-507383F01DB6}" type="pres">
      <dgm:prSet presAssocID="{F62FF537-191D-45A8-9AA9-4B2E382BDF77}" presName="sp" presStyleCnt="0"/>
      <dgm:spPr/>
    </dgm:pt>
    <dgm:pt modelId="{6976C995-DD92-4ABE-9FD5-D424DC9FC603}" type="pres">
      <dgm:prSet presAssocID="{F15F7CD8-0B4D-46BD-A0C1-F0D14C44E96E}" presName="linNode" presStyleCnt="0"/>
      <dgm:spPr/>
    </dgm:pt>
    <dgm:pt modelId="{4A9C01FE-A0E2-42F7-A7C9-A05AD2C8459E}" type="pres">
      <dgm:prSet presAssocID="{F15F7CD8-0B4D-46BD-A0C1-F0D14C44E96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9C74DBD-D692-4EB1-AFD9-549B0CE1D045}" type="pres">
      <dgm:prSet presAssocID="{F15F7CD8-0B4D-46BD-A0C1-F0D14C44E96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6075A06-1EF5-452E-AB0E-593B540C63B7}" srcId="{7260594E-7372-49D4-8075-5B6008E4AE82}" destId="{421992FC-E239-48FD-AFA5-F13A0C905971}" srcOrd="0" destOrd="0" parTransId="{F9E561E6-0BC3-4777-9401-1643C1CB4BFC}" sibTransId="{D6838E56-D625-4CF4-9762-0640B86B849F}"/>
    <dgm:cxn modelId="{1C96DF0A-6777-4BF5-B74D-672A3724F80A}" srcId="{F15F7CD8-0B4D-46BD-A0C1-F0D14C44E96E}" destId="{8BC7E2AF-7DA2-4CA4-BC7C-60075F23BF1F}" srcOrd="0" destOrd="0" parTransId="{82589AC1-1970-4676-BC21-4958BCFCD7E7}" sibTransId="{83EF1A5C-FE61-41C5-82C3-B3E701921875}"/>
    <dgm:cxn modelId="{B3952C14-A80D-4850-8E0A-D1F7FBE7A108}" srcId="{25A38214-0A02-4E1E-879B-AC1098B52B10}" destId="{111E0956-03C2-4AAC-8356-1AAE24DE7C4C}" srcOrd="0" destOrd="0" parTransId="{2B433418-4ED2-4A8C-A5DD-5ECCE8AE7FD0}" sibTransId="{508AD206-F53E-4D81-9998-330B75633E7C}"/>
    <dgm:cxn modelId="{BAD7071B-A591-4107-9EF4-02DAED14FB1D}" srcId="{464B9B26-D554-4F97-94D2-E4B475BC6024}" destId="{8B86540E-6092-4C3D-88E2-658717814A64}" srcOrd="0" destOrd="0" parTransId="{2CA5132E-FBAE-4123-965D-108775005FE1}" sibTransId="{CA03BB04-825B-4397-841D-E03AA59D7CD3}"/>
    <dgm:cxn modelId="{77E04526-CC8D-49F1-BEF4-5C8AB07E7610}" type="presOf" srcId="{8B86540E-6092-4C3D-88E2-658717814A64}" destId="{1D82E2AD-C07F-4C38-B53F-5F56EFD50AE8}" srcOrd="0" destOrd="0" presId="urn:microsoft.com/office/officeart/2005/8/layout/vList5"/>
    <dgm:cxn modelId="{A48F202A-B8C8-4704-B879-A0114D59DCFF}" type="presOf" srcId="{0BA551E3-0E31-43D5-AC12-5AE8350AED6A}" destId="{DA4C3FFF-7DD8-4717-893C-22A7E83EEDCA}" srcOrd="0" destOrd="0" presId="urn:microsoft.com/office/officeart/2005/8/layout/vList5"/>
    <dgm:cxn modelId="{080D3640-4BE3-412C-B371-72BC3E14891F}" srcId="{25A38214-0A02-4E1E-879B-AC1098B52B10}" destId="{7260594E-7372-49D4-8075-5B6008E4AE82}" srcOrd="2" destOrd="0" parTransId="{262D18A6-3032-4F47-A312-9AE234F3A9AE}" sibTransId="{4C00B1D7-C4D2-47FB-9C23-2B44EB7C1EC1}"/>
    <dgm:cxn modelId="{8D61F55B-EC02-4F35-B4B9-F83E037C2A14}" type="presOf" srcId="{111E0956-03C2-4AAC-8356-1AAE24DE7C4C}" destId="{2CAC53B6-198D-491B-84FB-4810ED3EEAEF}" srcOrd="0" destOrd="0" presId="urn:microsoft.com/office/officeart/2005/8/layout/vList5"/>
    <dgm:cxn modelId="{1327925F-0A68-4727-B420-B4C0D7B4F140}" type="presOf" srcId="{EED92289-E6B2-4F63-99E6-B36841D20FD1}" destId="{AC83041C-A951-4CFF-80F5-43F0E189A91D}" srcOrd="0" destOrd="0" presId="urn:microsoft.com/office/officeart/2005/8/layout/vList5"/>
    <dgm:cxn modelId="{D2154649-EDF0-480D-9957-14146C50C0D3}" srcId="{111E0956-03C2-4AAC-8356-1AAE24DE7C4C}" destId="{EED92289-E6B2-4F63-99E6-B36841D20FD1}" srcOrd="0" destOrd="0" parTransId="{20FF60D8-B564-41B7-A96A-B2BD0DD0EB8A}" sibTransId="{AF5B0DDC-2E65-437D-B857-8F339FFF6910}"/>
    <dgm:cxn modelId="{6A95E67B-00FC-40F0-AB89-229BDD1EBD35}" type="presOf" srcId="{BA57C6CF-A4D9-4558-9542-EC14A48FEA8F}" destId="{8429BD41-5FB5-4A95-A5C6-C0CD6F29F9CE}" srcOrd="0" destOrd="0" presId="urn:microsoft.com/office/officeart/2005/8/layout/vList5"/>
    <dgm:cxn modelId="{D176D787-019C-4686-88F9-B90FAAE5FBBA}" srcId="{25A38214-0A02-4E1E-879B-AC1098B52B10}" destId="{F15F7CD8-0B4D-46BD-A0C1-F0D14C44E96E}" srcOrd="4" destOrd="0" parTransId="{E40ACA18-4424-41F2-B2CB-1F20E52722B1}" sibTransId="{69E5D3C2-084C-43FF-9DF1-943D98D24A81}"/>
    <dgm:cxn modelId="{63D8B398-F10B-473D-A6BC-7243B3F138E4}" type="presOf" srcId="{464B9B26-D554-4F97-94D2-E4B475BC6024}" destId="{1E30313B-7379-4895-B3C2-104608EB6C5D}" srcOrd="0" destOrd="0" presId="urn:microsoft.com/office/officeart/2005/8/layout/vList5"/>
    <dgm:cxn modelId="{BD4D69A3-BBB3-4EB1-A3EF-FE484FBB1073}" srcId="{BA57C6CF-A4D9-4558-9542-EC14A48FEA8F}" destId="{0BA551E3-0E31-43D5-AC12-5AE8350AED6A}" srcOrd="0" destOrd="0" parTransId="{A0C1563C-7FCC-4305-A068-F211607FA31B}" sibTransId="{CE277AA6-614F-47C5-ACCB-6DA0277848FC}"/>
    <dgm:cxn modelId="{ED0259AB-6BE4-4260-9EED-FAF79D544CB1}" type="presOf" srcId="{F15F7CD8-0B4D-46BD-A0C1-F0D14C44E96E}" destId="{4A9C01FE-A0E2-42F7-A7C9-A05AD2C8459E}" srcOrd="0" destOrd="0" presId="urn:microsoft.com/office/officeart/2005/8/layout/vList5"/>
    <dgm:cxn modelId="{7455FCAC-7C5E-48DD-8C88-990ABCB27680}" type="presOf" srcId="{421992FC-E239-48FD-AFA5-F13A0C905971}" destId="{38240CCA-570F-4FD9-A279-1BC900DBA870}" srcOrd="0" destOrd="0" presId="urn:microsoft.com/office/officeart/2005/8/layout/vList5"/>
    <dgm:cxn modelId="{C5A402AF-7DEC-496C-B990-B828F873BED6}" type="presOf" srcId="{7260594E-7372-49D4-8075-5B6008E4AE82}" destId="{C0254E44-79E4-459A-9941-7AC9870C34AB}" srcOrd="0" destOrd="0" presId="urn:microsoft.com/office/officeart/2005/8/layout/vList5"/>
    <dgm:cxn modelId="{C291A7BC-0F19-4EF9-8CBC-88B2D9A860B8}" type="presOf" srcId="{25A38214-0A02-4E1E-879B-AC1098B52B10}" destId="{5437B20D-4D4B-4174-A1B0-6EB51231B4B0}" srcOrd="0" destOrd="0" presId="urn:microsoft.com/office/officeart/2005/8/layout/vList5"/>
    <dgm:cxn modelId="{E47EB1BC-EC59-476C-986C-6BB9EAB65A01}" srcId="{25A38214-0A02-4E1E-879B-AC1098B52B10}" destId="{BA57C6CF-A4D9-4558-9542-EC14A48FEA8F}" srcOrd="3" destOrd="0" parTransId="{0A9A08F6-30B4-4301-95C7-4032F72BC9D1}" sibTransId="{F62FF537-191D-45A8-9AA9-4B2E382BDF77}"/>
    <dgm:cxn modelId="{48A028D9-D52B-4979-A658-44E96F7E7D3C}" type="presOf" srcId="{8BC7E2AF-7DA2-4CA4-BC7C-60075F23BF1F}" destId="{39C74DBD-D692-4EB1-AFD9-549B0CE1D045}" srcOrd="0" destOrd="0" presId="urn:microsoft.com/office/officeart/2005/8/layout/vList5"/>
    <dgm:cxn modelId="{BCFC74E0-D0C7-4CBC-AE16-316C56D7F28B}" srcId="{25A38214-0A02-4E1E-879B-AC1098B52B10}" destId="{464B9B26-D554-4F97-94D2-E4B475BC6024}" srcOrd="1" destOrd="0" parTransId="{702ACAF9-8F15-413E-AD9E-FA881A7BC3F7}" sibTransId="{C70AD5FA-F23B-4471-A6ED-AD28AA40B2BE}"/>
    <dgm:cxn modelId="{8890D82D-0C64-46C1-AC4C-2DD2ADE2DD9F}" type="presParOf" srcId="{5437B20D-4D4B-4174-A1B0-6EB51231B4B0}" destId="{1CE5EC46-D0C3-408C-99A1-00CF549A1237}" srcOrd="0" destOrd="0" presId="urn:microsoft.com/office/officeart/2005/8/layout/vList5"/>
    <dgm:cxn modelId="{C86F3304-A25A-42AF-B407-78852794BF8A}" type="presParOf" srcId="{1CE5EC46-D0C3-408C-99A1-00CF549A1237}" destId="{2CAC53B6-198D-491B-84FB-4810ED3EEAEF}" srcOrd="0" destOrd="0" presId="urn:microsoft.com/office/officeart/2005/8/layout/vList5"/>
    <dgm:cxn modelId="{7B146033-7D3B-41A2-8B08-59427502CEA3}" type="presParOf" srcId="{1CE5EC46-D0C3-408C-99A1-00CF549A1237}" destId="{AC83041C-A951-4CFF-80F5-43F0E189A91D}" srcOrd="1" destOrd="0" presId="urn:microsoft.com/office/officeart/2005/8/layout/vList5"/>
    <dgm:cxn modelId="{BF6ABC18-4FE3-4F87-AF4E-9E4D2355E520}" type="presParOf" srcId="{5437B20D-4D4B-4174-A1B0-6EB51231B4B0}" destId="{69AA8723-B496-415B-B8EB-169E3872E20B}" srcOrd="1" destOrd="0" presId="urn:microsoft.com/office/officeart/2005/8/layout/vList5"/>
    <dgm:cxn modelId="{EEB433CE-5ED7-4A60-B14A-D0ABBB8E59DF}" type="presParOf" srcId="{5437B20D-4D4B-4174-A1B0-6EB51231B4B0}" destId="{07E7E295-B3A7-4E1D-A462-C19902CA4A07}" srcOrd="2" destOrd="0" presId="urn:microsoft.com/office/officeart/2005/8/layout/vList5"/>
    <dgm:cxn modelId="{177AA073-1C77-4C5B-88DF-3E806812A3FC}" type="presParOf" srcId="{07E7E295-B3A7-4E1D-A462-C19902CA4A07}" destId="{1E30313B-7379-4895-B3C2-104608EB6C5D}" srcOrd="0" destOrd="0" presId="urn:microsoft.com/office/officeart/2005/8/layout/vList5"/>
    <dgm:cxn modelId="{A78CF111-4FFC-46FD-B9F4-8E983F150CA0}" type="presParOf" srcId="{07E7E295-B3A7-4E1D-A462-C19902CA4A07}" destId="{1D82E2AD-C07F-4C38-B53F-5F56EFD50AE8}" srcOrd="1" destOrd="0" presId="urn:microsoft.com/office/officeart/2005/8/layout/vList5"/>
    <dgm:cxn modelId="{082AD8C8-764D-4529-B10F-0F1B4131A20F}" type="presParOf" srcId="{5437B20D-4D4B-4174-A1B0-6EB51231B4B0}" destId="{44A3CD4A-38B4-49AD-84E2-40AE62E24EE8}" srcOrd="3" destOrd="0" presId="urn:microsoft.com/office/officeart/2005/8/layout/vList5"/>
    <dgm:cxn modelId="{DEEA3A2A-D8F7-490D-A6B7-EB7353341BFB}" type="presParOf" srcId="{5437B20D-4D4B-4174-A1B0-6EB51231B4B0}" destId="{933F8306-E50E-4C0B-91A6-6C14A410520B}" srcOrd="4" destOrd="0" presId="urn:microsoft.com/office/officeart/2005/8/layout/vList5"/>
    <dgm:cxn modelId="{82CEF1D4-D35F-429F-8BE9-E31080A1768D}" type="presParOf" srcId="{933F8306-E50E-4C0B-91A6-6C14A410520B}" destId="{C0254E44-79E4-459A-9941-7AC9870C34AB}" srcOrd="0" destOrd="0" presId="urn:microsoft.com/office/officeart/2005/8/layout/vList5"/>
    <dgm:cxn modelId="{34535016-00E3-4C4C-BBCF-1D26B74A157F}" type="presParOf" srcId="{933F8306-E50E-4C0B-91A6-6C14A410520B}" destId="{38240CCA-570F-4FD9-A279-1BC900DBA870}" srcOrd="1" destOrd="0" presId="urn:microsoft.com/office/officeart/2005/8/layout/vList5"/>
    <dgm:cxn modelId="{19FD2438-0AA8-457C-A025-740BCBFA1D98}" type="presParOf" srcId="{5437B20D-4D4B-4174-A1B0-6EB51231B4B0}" destId="{0F814B97-7D8E-4FC2-82F7-29CD60B9FD3D}" srcOrd="5" destOrd="0" presId="urn:microsoft.com/office/officeart/2005/8/layout/vList5"/>
    <dgm:cxn modelId="{D5223BB4-243F-415A-9ACD-D8360893AD91}" type="presParOf" srcId="{5437B20D-4D4B-4174-A1B0-6EB51231B4B0}" destId="{A3F2C760-5DCB-46B8-8A6B-8AC02E7E886B}" srcOrd="6" destOrd="0" presId="urn:microsoft.com/office/officeart/2005/8/layout/vList5"/>
    <dgm:cxn modelId="{9E661EAD-E2EA-4B36-AE78-87B664E4A1AA}" type="presParOf" srcId="{A3F2C760-5DCB-46B8-8A6B-8AC02E7E886B}" destId="{8429BD41-5FB5-4A95-A5C6-C0CD6F29F9CE}" srcOrd="0" destOrd="0" presId="urn:microsoft.com/office/officeart/2005/8/layout/vList5"/>
    <dgm:cxn modelId="{9571A392-C0A8-480C-BFCA-395876B7F8E8}" type="presParOf" srcId="{A3F2C760-5DCB-46B8-8A6B-8AC02E7E886B}" destId="{DA4C3FFF-7DD8-4717-893C-22A7E83EEDCA}" srcOrd="1" destOrd="0" presId="urn:microsoft.com/office/officeart/2005/8/layout/vList5"/>
    <dgm:cxn modelId="{14FB4A24-43EE-4CDD-936C-047F489C6E6D}" type="presParOf" srcId="{5437B20D-4D4B-4174-A1B0-6EB51231B4B0}" destId="{3312374D-0019-4962-8A62-507383F01DB6}" srcOrd="7" destOrd="0" presId="urn:microsoft.com/office/officeart/2005/8/layout/vList5"/>
    <dgm:cxn modelId="{C8DF8B79-BCCB-41EA-A3DA-4CE5335E0654}" type="presParOf" srcId="{5437B20D-4D4B-4174-A1B0-6EB51231B4B0}" destId="{6976C995-DD92-4ABE-9FD5-D424DC9FC603}" srcOrd="8" destOrd="0" presId="urn:microsoft.com/office/officeart/2005/8/layout/vList5"/>
    <dgm:cxn modelId="{02148294-127D-4DD3-BE92-69382B232E7D}" type="presParOf" srcId="{6976C995-DD92-4ABE-9FD5-D424DC9FC603}" destId="{4A9C01FE-A0E2-42F7-A7C9-A05AD2C8459E}" srcOrd="0" destOrd="0" presId="urn:microsoft.com/office/officeart/2005/8/layout/vList5"/>
    <dgm:cxn modelId="{0C068BFC-32EA-46F1-B88B-D605B43A4888}" type="presParOf" srcId="{6976C995-DD92-4ABE-9FD5-D424DC9FC603}" destId="{39C74DBD-D692-4EB1-AFD9-549B0CE1D04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041C-A951-4CFF-80F5-43F0E189A91D}">
      <dsp:nvSpPr>
        <dsp:cNvPr id="0" name=""/>
        <dsp:cNvSpPr/>
      </dsp:nvSpPr>
      <dsp:spPr>
        <a:xfrm rot="5400000">
          <a:off x="3516486" y="-1490457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Υπεξαίρεση, διαρροή μετρητών στο κεντρικό ταμείο</a:t>
          </a:r>
        </a:p>
      </dsp:txBody>
      <dsp:txXfrm rot="-5400000">
        <a:off x="1972496" y="73971"/>
        <a:ext cx="3486223" cy="377805"/>
      </dsp:txXfrm>
    </dsp:sp>
    <dsp:sp modelId="{2CAC53B6-198D-491B-84FB-4810ED3EEAEF}">
      <dsp:nvSpPr>
        <dsp:cNvPr id="0" name=""/>
        <dsp:cNvSpPr/>
      </dsp:nvSpPr>
      <dsp:spPr>
        <a:xfrm>
          <a:off x="0" y="119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sp:txBody>
      <dsp:txXfrm>
        <a:off x="25548" y="26744"/>
        <a:ext cx="1921400" cy="472255"/>
      </dsp:txXfrm>
    </dsp:sp>
    <dsp:sp modelId="{1D82E2AD-C07F-4C38-B53F-5F56EFD50AE8}">
      <dsp:nvSpPr>
        <dsp:cNvPr id="0" name=""/>
        <dsp:cNvSpPr/>
      </dsp:nvSpPr>
      <dsp:spPr>
        <a:xfrm rot="5400000">
          <a:off x="3516486" y="-94093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Μείωση μικτού περιθωρίου, μείωση εσόδων, ανάγκη διόρθωσης από υπάλληλο βάρδιας, πιθανές πειθαρχικές ή νομικές κυρώσεις</a:t>
          </a:r>
        </a:p>
      </dsp:txBody>
      <dsp:txXfrm rot="-5400000">
        <a:off x="1972496" y="623490"/>
        <a:ext cx="3486223" cy="377805"/>
      </dsp:txXfrm>
    </dsp:sp>
    <dsp:sp modelId="{1E30313B-7379-4895-B3C2-104608EB6C5D}">
      <dsp:nvSpPr>
        <dsp:cNvPr id="0" name=""/>
        <dsp:cNvSpPr/>
      </dsp:nvSpPr>
      <dsp:spPr>
        <a:xfrm>
          <a:off x="0" y="55071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sp:txBody>
      <dsp:txXfrm>
        <a:off x="25548" y="576264"/>
        <a:ext cx="1921400" cy="472255"/>
      </dsp:txXfrm>
    </dsp:sp>
    <dsp:sp modelId="{38240CCA-570F-4FD9-A279-1BC900DBA870}">
      <dsp:nvSpPr>
        <dsp:cNvPr id="0" name=""/>
        <dsp:cNvSpPr/>
      </dsp:nvSpPr>
      <dsp:spPr>
        <a:xfrm rot="5400000">
          <a:off x="3516486" y="-39141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Τυπικές καταμετρήσεις βάρδιας</a:t>
          </a:r>
          <a:r>
            <a:rPr lang="en-US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ελέγχου πρώτης γραμμής.</a:t>
          </a:r>
        </a:p>
      </dsp:txBody>
      <dsp:txXfrm rot="-5400000">
        <a:off x="1972496" y="1173010"/>
        <a:ext cx="3486223" cy="377805"/>
      </dsp:txXfrm>
    </dsp:sp>
    <dsp:sp modelId="{C0254E44-79E4-459A-9941-7AC9870C34AB}">
      <dsp:nvSpPr>
        <dsp:cNvPr id="0" name=""/>
        <dsp:cNvSpPr/>
      </dsp:nvSpPr>
      <dsp:spPr>
        <a:xfrm>
          <a:off x="0" y="110023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sp:txBody>
      <dsp:txXfrm>
        <a:off x="25548" y="1125784"/>
        <a:ext cx="1921400" cy="472255"/>
      </dsp:txXfrm>
    </dsp:sp>
    <dsp:sp modelId="{DA4C3FFF-7DD8-4717-893C-22A7E83EEDCA}">
      <dsp:nvSpPr>
        <dsp:cNvPr id="0" name=""/>
        <dsp:cNvSpPr/>
      </dsp:nvSpPr>
      <dsp:spPr>
        <a:xfrm rot="5400000">
          <a:off x="3516486" y="15810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Ανεπαρκείς έλεγχοι ακεραιότητας εποχικού προσωπικού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Ανοχή σε παρακάμψεις διαδικασίας εμπλοκής υπεύθυνου ταμείου</a:t>
          </a:r>
        </a:p>
      </dsp:txBody>
      <dsp:txXfrm rot="-5400000">
        <a:off x="1972496" y="1722528"/>
        <a:ext cx="3486223" cy="377805"/>
      </dsp:txXfrm>
    </dsp:sp>
    <dsp:sp modelId="{8429BD41-5FB5-4A95-A5C6-C0CD6F29F9CE}">
      <dsp:nvSpPr>
        <dsp:cNvPr id="0" name=""/>
        <dsp:cNvSpPr/>
      </dsp:nvSpPr>
      <dsp:spPr>
        <a:xfrm>
          <a:off x="0" y="164975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sp:txBody>
      <dsp:txXfrm>
        <a:off x="25548" y="1675303"/>
        <a:ext cx="1921400" cy="472255"/>
      </dsp:txXfrm>
    </dsp:sp>
    <dsp:sp modelId="{39C74DBD-D692-4EB1-AFD9-549B0CE1D045}">
      <dsp:nvSpPr>
        <dsp:cNvPr id="0" name=""/>
        <dsp:cNvSpPr/>
      </dsp:nvSpPr>
      <dsp:spPr>
        <a:xfrm rot="5400000">
          <a:off x="3516486" y="70762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Ενημέρωση κι εμπλοκή του Ανθρώπινου Δυναμικού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9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Αιφνίδιοι έλεγχοι ταμείου από τον προϊστάμενο βάρδιας </a:t>
          </a:r>
        </a:p>
      </dsp:txBody>
      <dsp:txXfrm rot="-5400000">
        <a:off x="1972496" y="2272048"/>
        <a:ext cx="3486223" cy="377805"/>
      </dsp:txXfrm>
    </dsp:sp>
    <dsp:sp modelId="{4A9C01FE-A0E2-42F7-A7C9-A05AD2C8459E}">
      <dsp:nvSpPr>
        <dsp:cNvPr id="0" name=""/>
        <dsp:cNvSpPr/>
      </dsp:nvSpPr>
      <dsp:spPr>
        <a:xfrm>
          <a:off x="0" y="219927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sp:txBody>
      <dsp:txXfrm>
        <a:off x="25548" y="2224823"/>
        <a:ext cx="1921400" cy="472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041C-A951-4CFF-80F5-43F0E189A91D}">
      <dsp:nvSpPr>
        <dsp:cNvPr id="0" name=""/>
        <dsp:cNvSpPr/>
      </dsp:nvSpPr>
      <dsp:spPr>
        <a:xfrm rot="5400000">
          <a:off x="3516486" y="-1490457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Οικονομικές απώλειες από αμφισβητήσεις</a:t>
          </a:r>
          <a:r>
            <a:rPr lang="en-US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παράπονα)</a:t>
          </a:r>
        </a:p>
      </dsp:txBody>
      <dsp:txXfrm rot="-5400000">
        <a:off x="1972496" y="73971"/>
        <a:ext cx="3486223" cy="377805"/>
      </dsp:txXfrm>
    </dsp:sp>
    <dsp:sp modelId="{2CAC53B6-198D-491B-84FB-4810ED3EEAEF}">
      <dsp:nvSpPr>
        <dsp:cNvPr id="0" name=""/>
        <dsp:cNvSpPr/>
      </dsp:nvSpPr>
      <dsp:spPr>
        <a:xfrm>
          <a:off x="0" y="119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sp:txBody>
      <dsp:txXfrm>
        <a:off x="25548" y="26744"/>
        <a:ext cx="1921400" cy="472255"/>
      </dsp:txXfrm>
    </dsp:sp>
    <dsp:sp modelId="{1D82E2AD-C07F-4C38-B53F-5F56EFD50AE8}">
      <dsp:nvSpPr>
        <dsp:cNvPr id="0" name=""/>
        <dsp:cNvSpPr/>
      </dsp:nvSpPr>
      <dsp:spPr>
        <a:xfrm rot="5400000">
          <a:off x="3516486" y="-94093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Απώλειες εσόδων, τριβή με πελάτες, υποβάθμιση φήμης</a:t>
          </a:r>
        </a:p>
      </dsp:txBody>
      <dsp:txXfrm rot="-5400000">
        <a:off x="1972496" y="623490"/>
        <a:ext cx="3486223" cy="377805"/>
      </dsp:txXfrm>
    </dsp:sp>
    <dsp:sp modelId="{1E30313B-7379-4895-B3C2-104608EB6C5D}">
      <dsp:nvSpPr>
        <dsp:cNvPr id="0" name=""/>
        <dsp:cNvSpPr/>
      </dsp:nvSpPr>
      <dsp:spPr>
        <a:xfrm>
          <a:off x="0" y="55071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sp:txBody>
      <dsp:txXfrm>
        <a:off x="25548" y="576264"/>
        <a:ext cx="1921400" cy="472255"/>
      </dsp:txXfrm>
    </dsp:sp>
    <dsp:sp modelId="{38240CCA-570F-4FD9-A279-1BC900DBA870}">
      <dsp:nvSpPr>
        <dsp:cNvPr id="0" name=""/>
        <dsp:cNvSpPr/>
      </dsp:nvSpPr>
      <dsp:spPr>
        <a:xfrm rot="5400000">
          <a:off x="3516486" y="-39141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Βασική συμφωνία PMS–OTA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statements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μηνιαίως</a:t>
          </a:r>
        </a:p>
      </dsp:txBody>
      <dsp:txXfrm rot="-5400000">
        <a:off x="1972496" y="1173010"/>
        <a:ext cx="3486223" cy="377805"/>
      </dsp:txXfrm>
    </dsp:sp>
    <dsp:sp modelId="{C0254E44-79E4-459A-9941-7AC9870C34AB}">
      <dsp:nvSpPr>
        <dsp:cNvPr id="0" name=""/>
        <dsp:cNvSpPr/>
      </dsp:nvSpPr>
      <dsp:spPr>
        <a:xfrm>
          <a:off x="0" y="110023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sp:txBody>
      <dsp:txXfrm>
        <a:off x="25548" y="1125784"/>
        <a:ext cx="1921400" cy="472255"/>
      </dsp:txXfrm>
    </dsp:sp>
    <dsp:sp modelId="{DA4C3FFF-7DD8-4717-893C-22A7E83EEDCA}">
      <dsp:nvSpPr>
        <dsp:cNvPr id="0" name=""/>
        <dsp:cNvSpPr/>
      </dsp:nvSpPr>
      <dsp:spPr>
        <a:xfrm rot="5400000">
          <a:off x="3516486" y="15810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Risk register 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χωρίς σενάρια για </a:t>
          </a:r>
          <a:r>
            <a:rPr lang="en-US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no-show, overbooking, 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πολιτικές ακυρώσεων</a:t>
          </a:r>
        </a:p>
      </dsp:txBody>
      <dsp:txXfrm rot="-5400000">
        <a:off x="1972496" y="1722528"/>
        <a:ext cx="3486223" cy="377805"/>
      </dsp:txXfrm>
    </dsp:sp>
    <dsp:sp modelId="{8429BD41-5FB5-4A95-A5C6-C0CD6F29F9CE}">
      <dsp:nvSpPr>
        <dsp:cNvPr id="0" name=""/>
        <dsp:cNvSpPr/>
      </dsp:nvSpPr>
      <dsp:spPr>
        <a:xfrm>
          <a:off x="0" y="164975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sp:txBody>
      <dsp:txXfrm>
        <a:off x="25548" y="1675303"/>
        <a:ext cx="1921400" cy="472255"/>
      </dsp:txXfrm>
    </dsp:sp>
    <dsp:sp modelId="{39C74DBD-D692-4EB1-AFD9-549B0CE1D045}">
      <dsp:nvSpPr>
        <dsp:cNvPr id="0" name=""/>
        <dsp:cNvSpPr/>
      </dsp:nvSpPr>
      <dsp:spPr>
        <a:xfrm rot="5400000">
          <a:off x="3516486" y="70762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Ετήσια αναθεώρηση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risk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assessment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l-GR" sz="8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stress-tests</a:t>
          </a:r>
          <a:r>
            <a:rPr lang="el-GR" sz="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εποχικότητας, κανόνες προπληρωμών/καταθέσεων, τυποποιημένη διαχείριση αντιρρήσεων</a:t>
          </a:r>
        </a:p>
      </dsp:txBody>
      <dsp:txXfrm rot="-5400000">
        <a:off x="1972496" y="2272048"/>
        <a:ext cx="3486223" cy="377805"/>
      </dsp:txXfrm>
    </dsp:sp>
    <dsp:sp modelId="{4A9C01FE-A0E2-42F7-A7C9-A05AD2C8459E}">
      <dsp:nvSpPr>
        <dsp:cNvPr id="0" name=""/>
        <dsp:cNvSpPr/>
      </dsp:nvSpPr>
      <dsp:spPr>
        <a:xfrm>
          <a:off x="0" y="219927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sp:txBody>
      <dsp:txXfrm>
        <a:off x="25548" y="2224823"/>
        <a:ext cx="1921400" cy="472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041C-A951-4CFF-80F5-43F0E189A91D}">
      <dsp:nvSpPr>
        <dsp:cNvPr id="0" name=""/>
        <dsp:cNvSpPr/>
      </dsp:nvSpPr>
      <dsp:spPr>
        <a:xfrm rot="5400000">
          <a:off x="3516486" y="-1490457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Λανθασμένη τιμολόγηση/διαρροή εσόδων από μη εγκεκριμένες αλλαγές</a:t>
          </a:r>
        </a:p>
      </dsp:txBody>
      <dsp:txXfrm rot="-5400000">
        <a:off x="1972496" y="73971"/>
        <a:ext cx="3486223" cy="377805"/>
      </dsp:txXfrm>
    </dsp:sp>
    <dsp:sp modelId="{2CAC53B6-198D-491B-84FB-4810ED3EEAEF}">
      <dsp:nvSpPr>
        <dsp:cNvPr id="0" name=""/>
        <dsp:cNvSpPr/>
      </dsp:nvSpPr>
      <dsp:spPr>
        <a:xfrm>
          <a:off x="0" y="119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sp:txBody>
      <dsp:txXfrm>
        <a:off x="25548" y="26744"/>
        <a:ext cx="1921400" cy="472255"/>
      </dsp:txXfrm>
    </dsp:sp>
    <dsp:sp modelId="{1D82E2AD-C07F-4C38-B53F-5F56EFD50AE8}">
      <dsp:nvSpPr>
        <dsp:cNvPr id="0" name=""/>
        <dsp:cNvSpPr/>
      </dsp:nvSpPr>
      <dsp:spPr>
        <a:xfrm rot="5400000">
          <a:off x="3516486" y="-94093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Μη ορθή αναγνώριση εσόδων, παραβίαση συμβατικών τιμών, φήμης ζημιά</a:t>
          </a:r>
        </a:p>
      </dsp:txBody>
      <dsp:txXfrm rot="-5400000">
        <a:off x="1972496" y="623490"/>
        <a:ext cx="3486223" cy="377805"/>
      </dsp:txXfrm>
    </dsp:sp>
    <dsp:sp modelId="{1E30313B-7379-4895-B3C2-104608EB6C5D}">
      <dsp:nvSpPr>
        <dsp:cNvPr id="0" name=""/>
        <dsp:cNvSpPr/>
      </dsp:nvSpPr>
      <dsp:spPr>
        <a:xfrm>
          <a:off x="0" y="55071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sp:txBody>
      <dsp:txXfrm>
        <a:off x="25548" y="576264"/>
        <a:ext cx="1921400" cy="472255"/>
      </dsp:txXfrm>
    </dsp:sp>
    <dsp:sp modelId="{38240CCA-570F-4FD9-A279-1BC900DBA870}">
      <dsp:nvSpPr>
        <dsp:cNvPr id="0" name=""/>
        <dsp:cNvSpPr/>
      </dsp:nvSpPr>
      <dsp:spPr>
        <a:xfrm rot="5400000">
          <a:off x="3516486" y="-39141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Periodic review </a:t>
          </a: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τιμοκαταλόγων, 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ex-post </a:t>
          </a: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δειγματοληψία</a:t>
          </a:r>
        </a:p>
      </dsp:txBody>
      <dsp:txXfrm rot="-5400000">
        <a:off x="1972496" y="1173010"/>
        <a:ext cx="3486223" cy="377805"/>
      </dsp:txXfrm>
    </dsp:sp>
    <dsp:sp modelId="{C0254E44-79E4-459A-9941-7AC9870C34AB}">
      <dsp:nvSpPr>
        <dsp:cNvPr id="0" name=""/>
        <dsp:cNvSpPr/>
      </dsp:nvSpPr>
      <dsp:spPr>
        <a:xfrm>
          <a:off x="0" y="110023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sp:txBody>
      <dsp:txXfrm>
        <a:off x="25548" y="1125784"/>
        <a:ext cx="1921400" cy="472255"/>
      </dsp:txXfrm>
    </dsp:sp>
    <dsp:sp modelId="{DA4C3FFF-7DD8-4717-893C-22A7E83EEDCA}">
      <dsp:nvSpPr>
        <dsp:cNvPr id="0" name=""/>
        <dsp:cNvSpPr/>
      </dsp:nvSpPr>
      <dsp:spPr>
        <a:xfrm rot="5400000">
          <a:off x="3516486" y="15810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Έλλειψη </a:t>
          </a:r>
          <a:r>
            <a:rPr lang="el-GR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approval</a:t>
          </a: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ανεπαρκείς ρόλοι/δικαιώματα</a:t>
          </a:r>
        </a:p>
      </dsp:txBody>
      <dsp:txXfrm rot="-5400000">
        <a:off x="1972496" y="1722528"/>
        <a:ext cx="3486223" cy="377805"/>
      </dsp:txXfrm>
    </dsp:sp>
    <dsp:sp modelId="{8429BD41-5FB5-4A95-A5C6-C0CD6F29F9CE}">
      <dsp:nvSpPr>
        <dsp:cNvPr id="0" name=""/>
        <dsp:cNvSpPr/>
      </dsp:nvSpPr>
      <dsp:spPr>
        <a:xfrm>
          <a:off x="0" y="164975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sp:txBody>
      <dsp:txXfrm>
        <a:off x="25548" y="1675303"/>
        <a:ext cx="1921400" cy="472255"/>
      </dsp:txXfrm>
    </dsp:sp>
    <dsp:sp modelId="{39C74DBD-D692-4EB1-AFD9-549B0CE1D045}">
      <dsp:nvSpPr>
        <dsp:cNvPr id="0" name=""/>
        <dsp:cNvSpPr/>
      </dsp:nvSpPr>
      <dsp:spPr>
        <a:xfrm rot="5400000">
          <a:off x="3516486" y="70762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Δέσμευση approval, two-person rule </a:t>
          </a:r>
          <a:r>
            <a:rPr lang="en-US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γι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 overrides, ημερολόγιο αλλαγών,</a:t>
          </a: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</a:t>
          </a:r>
          <a:r>
            <a:rPr lang="en-US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θημερινό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reconciliation</a:t>
          </a: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rate parity.</a:t>
          </a:r>
          <a:endParaRPr lang="el-G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2496" y="2272048"/>
        <a:ext cx="3486223" cy="377805"/>
      </dsp:txXfrm>
    </dsp:sp>
    <dsp:sp modelId="{4A9C01FE-A0E2-42F7-A7C9-A05AD2C8459E}">
      <dsp:nvSpPr>
        <dsp:cNvPr id="0" name=""/>
        <dsp:cNvSpPr/>
      </dsp:nvSpPr>
      <dsp:spPr>
        <a:xfrm>
          <a:off x="0" y="219927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sp:txBody>
      <dsp:txXfrm>
        <a:off x="25548" y="2224823"/>
        <a:ext cx="1921400" cy="472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041C-A951-4CFF-80F5-43F0E189A91D}">
      <dsp:nvSpPr>
        <dsp:cNvPr id="0" name=""/>
        <dsp:cNvSpPr/>
      </dsp:nvSpPr>
      <dsp:spPr>
        <a:xfrm rot="5400000">
          <a:off x="3516486" y="-1490457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Ατελής μεταφορά κρατήσεων και </a:t>
          </a:r>
          <a:r>
            <a:rPr lang="el-GR" sz="11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revenue</a:t>
          </a: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1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leakage</a:t>
          </a:r>
          <a:endParaRPr lang="el-GR" sz="11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2496" y="73971"/>
        <a:ext cx="3486223" cy="377805"/>
      </dsp:txXfrm>
    </dsp:sp>
    <dsp:sp modelId="{2CAC53B6-198D-491B-84FB-4810ED3EEAEF}">
      <dsp:nvSpPr>
        <dsp:cNvPr id="0" name=""/>
        <dsp:cNvSpPr/>
      </dsp:nvSpPr>
      <dsp:spPr>
        <a:xfrm>
          <a:off x="0" y="119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sp:txBody>
      <dsp:txXfrm>
        <a:off x="25548" y="26744"/>
        <a:ext cx="1921400" cy="472255"/>
      </dsp:txXfrm>
    </dsp:sp>
    <dsp:sp modelId="{1D82E2AD-C07F-4C38-B53F-5F56EFD50AE8}">
      <dsp:nvSpPr>
        <dsp:cNvPr id="0" name=""/>
        <dsp:cNvSpPr/>
      </dsp:nvSpPr>
      <dsp:spPr>
        <a:xfrm rot="5400000">
          <a:off x="3516486" y="-94093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Χαμένες κρατήσεις, λάθη διαθεσιμότητας, δυσαρέσκεια πελατών, φήμη</a:t>
          </a:r>
        </a:p>
      </dsp:txBody>
      <dsp:txXfrm rot="-5400000">
        <a:off x="1972496" y="623490"/>
        <a:ext cx="3486223" cy="377805"/>
      </dsp:txXfrm>
    </dsp:sp>
    <dsp:sp modelId="{1E30313B-7379-4895-B3C2-104608EB6C5D}">
      <dsp:nvSpPr>
        <dsp:cNvPr id="0" name=""/>
        <dsp:cNvSpPr/>
      </dsp:nvSpPr>
      <dsp:spPr>
        <a:xfrm>
          <a:off x="0" y="55071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sp:txBody>
      <dsp:txXfrm>
        <a:off x="25548" y="576264"/>
        <a:ext cx="1921400" cy="472255"/>
      </dsp:txXfrm>
    </dsp:sp>
    <dsp:sp modelId="{38240CCA-570F-4FD9-A279-1BC900DBA870}">
      <dsp:nvSpPr>
        <dsp:cNvPr id="0" name=""/>
        <dsp:cNvSpPr/>
      </dsp:nvSpPr>
      <dsp:spPr>
        <a:xfrm rot="5400000">
          <a:off x="3516486" y="-39141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Ημι</a:t>
          </a: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-χειροκίνητα αρχεία αντιστοίχισης</a:t>
          </a:r>
        </a:p>
      </dsp:txBody>
      <dsp:txXfrm rot="-5400000">
        <a:off x="1972496" y="1173010"/>
        <a:ext cx="3486223" cy="377805"/>
      </dsp:txXfrm>
    </dsp:sp>
    <dsp:sp modelId="{C0254E44-79E4-459A-9941-7AC9870C34AB}">
      <dsp:nvSpPr>
        <dsp:cNvPr id="0" name=""/>
        <dsp:cNvSpPr/>
      </dsp:nvSpPr>
      <dsp:spPr>
        <a:xfrm>
          <a:off x="0" y="110023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sp:txBody>
      <dsp:txXfrm>
        <a:off x="25548" y="1125784"/>
        <a:ext cx="1921400" cy="472255"/>
      </dsp:txXfrm>
    </dsp:sp>
    <dsp:sp modelId="{DA4C3FFF-7DD8-4717-893C-22A7E83EEDCA}">
      <dsp:nvSpPr>
        <dsp:cNvPr id="0" name=""/>
        <dsp:cNvSpPr/>
      </dsp:nvSpPr>
      <dsp:spPr>
        <a:xfrm rot="5400000">
          <a:off x="3516486" y="15810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Διακοπή API/κανάλι, ανεπαρκές </a:t>
          </a:r>
          <a:r>
            <a:rPr lang="el-GR" sz="11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monitoring</a:t>
          </a: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l-GR" sz="11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interfaces</a:t>
          </a: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καθυστερημένες ειδοποιήσεις</a:t>
          </a:r>
        </a:p>
      </dsp:txBody>
      <dsp:txXfrm rot="-5400000">
        <a:off x="1972496" y="1722528"/>
        <a:ext cx="3486223" cy="377805"/>
      </dsp:txXfrm>
    </dsp:sp>
    <dsp:sp modelId="{8429BD41-5FB5-4A95-A5C6-C0CD6F29F9CE}">
      <dsp:nvSpPr>
        <dsp:cNvPr id="0" name=""/>
        <dsp:cNvSpPr/>
      </dsp:nvSpPr>
      <dsp:spPr>
        <a:xfrm>
          <a:off x="0" y="164975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sp:txBody>
      <dsp:txXfrm>
        <a:off x="25548" y="1675303"/>
        <a:ext cx="1921400" cy="472255"/>
      </dsp:txXfrm>
    </dsp:sp>
    <dsp:sp modelId="{39C74DBD-D692-4EB1-AFD9-549B0CE1D045}">
      <dsp:nvSpPr>
        <dsp:cNvPr id="0" name=""/>
        <dsp:cNvSpPr/>
      </dsp:nvSpPr>
      <dsp:spPr>
        <a:xfrm rot="5400000">
          <a:off x="3516486" y="70762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Real-time interface monitoring </a:t>
          </a: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με </a:t>
          </a:r>
          <a:r>
            <a:rPr lang="en-US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alerts, </a:t>
          </a:r>
          <a:r>
            <a:rPr lang="el-GR" sz="1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καθημερινός έλεγχος συμφωνίας</a:t>
          </a:r>
        </a:p>
      </dsp:txBody>
      <dsp:txXfrm rot="-5400000">
        <a:off x="1972496" y="2272048"/>
        <a:ext cx="3486223" cy="377805"/>
      </dsp:txXfrm>
    </dsp:sp>
    <dsp:sp modelId="{4A9C01FE-A0E2-42F7-A7C9-A05AD2C8459E}">
      <dsp:nvSpPr>
        <dsp:cNvPr id="0" name=""/>
        <dsp:cNvSpPr/>
      </dsp:nvSpPr>
      <dsp:spPr>
        <a:xfrm>
          <a:off x="0" y="219927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sp:txBody>
      <dsp:txXfrm>
        <a:off x="25548" y="2224823"/>
        <a:ext cx="1921400" cy="472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3041C-A951-4CFF-80F5-43F0E189A91D}">
      <dsp:nvSpPr>
        <dsp:cNvPr id="0" name=""/>
        <dsp:cNvSpPr/>
      </dsp:nvSpPr>
      <dsp:spPr>
        <a:xfrm rot="5400000">
          <a:off x="3516486" y="-1490457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Μη ανίχνευση ασυνήθιστων ακυρώσεων/εκπτώσεων/</a:t>
          </a:r>
          <a:r>
            <a:rPr lang="el-GR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rebates</a:t>
          </a:r>
          <a:endParaRPr lang="el-G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2496" y="73971"/>
        <a:ext cx="3486223" cy="377805"/>
      </dsp:txXfrm>
    </dsp:sp>
    <dsp:sp modelId="{2CAC53B6-198D-491B-84FB-4810ED3EEAEF}">
      <dsp:nvSpPr>
        <dsp:cNvPr id="0" name=""/>
        <dsp:cNvSpPr/>
      </dsp:nvSpPr>
      <dsp:spPr>
        <a:xfrm>
          <a:off x="0" y="119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Συμβάν / Κίνδυνος</a:t>
          </a:r>
        </a:p>
      </dsp:txBody>
      <dsp:txXfrm>
        <a:off x="25548" y="26744"/>
        <a:ext cx="1921400" cy="472255"/>
      </dsp:txXfrm>
    </dsp:sp>
    <dsp:sp modelId="{1D82E2AD-C07F-4C38-B53F-5F56EFD50AE8}">
      <dsp:nvSpPr>
        <dsp:cNvPr id="0" name=""/>
        <dsp:cNvSpPr/>
      </dsp:nvSpPr>
      <dsp:spPr>
        <a:xfrm rot="5400000">
          <a:off x="3516486" y="-94093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Συνεχιζόμενη διαρροή εσόδων, καθυστερημένες διορθώσεις, αδύναμα τεκμήρια ελέγχου</a:t>
          </a:r>
        </a:p>
      </dsp:txBody>
      <dsp:txXfrm rot="-5400000">
        <a:off x="1972496" y="623490"/>
        <a:ext cx="3486223" cy="377805"/>
      </dsp:txXfrm>
    </dsp:sp>
    <dsp:sp modelId="{1E30313B-7379-4895-B3C2-104608EB6C5D}">
      <dsp:nvSpPr>
        <dsp:cNvPr id="0" name=""/>
        <dsp:cNvSpPr/>
      </dsp:nvSpPr>
      <dsp:spPr>
        <a:xfrm>
          <a:off x="0" y="55071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Συνέπειες</a:t>
          </a:r>
        </a:p>
      </dsp:txBody>
      <dsp:txXfrm>
        <a:off x="25548" y="576264"/>
        <a:ext cx="1921400" cy="472255"/>
      </dsp:txXfrm>
    </dsp:sp>
    <dsp:sp modelId="{38240CCA-570F-4FD9-A279-1BC900DBA870}">
      <dsp:nvSpPr>
        <dsp:cNvPr id="0" name=""/>
        <dsp:cNvSpPr/>
      </dsp:nvSpPr>
      <dsp:spPr>
        <a:xfrm rot="5400000">
          <a:off x="3516486" y="-391418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Γενική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ανα</a:t>
          </a:r>
          <a:r>
            <a:rPr lang="en-US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φορά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night-audit </a:t>
          </a:r>
          <a:r>
            <a:rPr lang="en-US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χωρίς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action tracking</a:t>
          </a:r>
          <a:endParaRPr lang="el-G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2496" y="1173010"/>
        <a:ext cx="3486223" cy="377805"/>
      </dsp:txXfrm>
    </dsp:sp>
    <dsp:sp modelId="{C0254E44-79E4-459A-9941-7AC9870C34AB}">
      <dsp:nvSpPr>
        <dsp:cNvPr id="0" name=""/>
        <dsp:cNvSpPr/>
      </dsp:nvSpPr>
      <dsp:spPr>
        <a:xfrm>
          <a:off x="0" y="1100236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Υφιστάμενες Δικλείδες</a:t>
          </a:r>
        </a:p>
      </dsp:txBody>
      <dsp:txXfrm>
        <a:off x="25548" y="1125784"/>
        <a:ext cx="1921400" cy="472255"/>
      </dsp:txXfrm>
    </dsp:sp>
    <dsp:sp modelId="{DA4C3FFF-7DD8-4717-893C-22A7E83EEDCA}">
      <dsp:nvSpPr>
        <dsp:cNvPr id="0" name=""/>
        <dsp:cNvSpPr/>
      </dsp:nvSpPr>
      <dsp:spPr>
        <a:xfrm rot="5400000">
          <a:off x="3516486" y="15810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Απουσία εβδομαδιαίων </a:t>
          </a:r>
          <a:r>
            <a:rPr lang="el-GR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reviews</a:t>
          </a:r>
          <a:r>
            <a:rPr lang="el-GR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και θεματικών δειγματοληψιών</a:t>
          </a:r>
        </a:p>
      </dsp:txBody>
      <dsp:txXfrm rot="-5400000">
        <a:off x="1972496" y="1722528"/>
        <a:ext cx="3486223" cy="377805"/>
      </dsp:txXfrm>
    </dsp:sp>
    <dsp:sp modelId="{8429BD41-5FB5-4A95-A5C6-C0CD6F29F9CE}">
      <dsp:nvSpPr>
        <dsp:cNvPr id="0" name=""/>
        <dsp:cNvSpPr/>
      </dsp:nvSpPr>
      <dsp:spPr>
        <a:xfrm>
          <a:off x="0" y="164975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Αναζήτηση Αιτίας</a:t>
          </a:r>
        </a:p>
      </dsp:txBody>
      <dsp:txXfrm>
        <a:off x="25548" y="1675303"/>
        <a:ext cx="1921400" cy="472255"/>
      </dsp:txXfrm>
    </dsp:sp>
    <dsp:sp modelId="{39C74DBD-D692-4EB1-AFD9-549B0CE1D045}">
      <dsp:nvSpPr>
        <dsp:cNvPr id="0" name=""/>
        <dsp:cNvSpPr/>
      </dsp:nvSpPr>
      <dsp:spPr>
        <a:xfrm rot="5400000">
          <a:off x="3516486" y="707620"/>
          <a:ext cx="418681" cy="3506661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Κα</a:t>
          </a:r>
          <a:r>
            <a:rPr lang="en-US" sz="1000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θιέρωση</a:t>
          </a:r>
          <a:r>
            <a:rPr lang="en-US" sz="1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weekly exception review, KPIs (voids/discounts per shift), action logs, quarterly thematic audits</a:t>
          </a:r>
          <a:endParaRPr lang="el-GR" sz="1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72496" y="2272048"/>
        <a:ext cx="3486223" cy="377805"/>
      </dsp:txXfrm>
    </dsp:sp>
    <dsp:sp modelId="{4A9C01FE-A0E2-42F7-A7C9-A05AD2C8459E}">
      <dsp:nvSpPr>
        <dsp:cNvPr id="0" name=""/>
        <dsp:cNvSpPr/>
      </dsp:nvSpPr>
      <dsp:spPr>
        <a:xfrm>
          <a:off x="0" y="2199275"/>
          <a:ext cx="1972496" cy="523351"/>
        </a:xfrm>
        <a:prstGeom prst="roundRect">
          <a:avLst/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Απόκριση</a:t>
          </a:r>
        </a:p>
      </dsp:txBody>
      <dsp:txXfrm>
        <a:off x="25548" y="2224823"/>
        <a:ext cx="1921400" cy="47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43675-4A32-D5DC-2EE0-3A3CFFAF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2360-9EAD-6844-816A-6D3D77AFF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66C-2EA9-4C7F-ACBF-E1D455640094}" type="datetimeFigureOut">
              <a:rPr lang="el-GR" smtClean="0"/>
              <a:t>9/11/2025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16A1-A088-6986-4297-3BCB643D1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C3F-80A8-7E2B-998C-1F1240F02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504B-4555-4528-A3FC-876709EBEF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8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6552196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6552196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76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87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26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388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66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59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18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990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004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67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595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434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10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f665521969_2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1f665521969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7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6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95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2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03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037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34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microsoft.com/office/2007/relationships/hdphoto" Target="../media/hdphoto1.wdp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5.xml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833582" y="3622757"/>
            <a:ext cx="2309830" cy="329297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06950" y="2125080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2C60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ExtraLight"/>
              </a:rPr>
              <a:t>Εσωτερικός Έλεγχος Τουριστικών Επιχειρήσεων</a:t>
            </a:r>
          </a:p>
        </p:txBody>
      </p:sp>
      <p:sp>
        <p:nvSpPr>
          <p:cNvPr id="141" name="Google Shape;141;p25"/>
          <p:cNvSpPr txBox="1"/>
          <p:nvPr/>
        </p:nvSpPr>
        <p:spPr>
          <a:xfrm>
            <a:off x="979548" y="3679505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Black"/>
              </a:rPr>
              <a:t>Δρ. Σπυρίδων Λαμπρόπουλος</a:t>
            </a:r>
            <a:endParaRPr sz="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A706-CAF2-EBB0-F221-9AF5CA2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6" y="225825"/>
            <a:ext cx="1965275" cy="711887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E56BFFB3-0F10-ED31-C2D3-1ADD1A950A85}"/>
              </a:ext>
            </a:extLst>
          </p:cNvPr>
          <p:cNvSpPr txBox="1"/>
          <p:nvPr/>
        </p:nvSpPr>
        <p:spPr>
          <a:xfrm>
            <a:off x="-14669" y="3225052"/>
            <a:ext cx="39916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1600" dirty="0">
                <a:solidFill>
                  <a:srgbClr val="799A94"/>
                </a:solidFill>
                <a:sym typeface="Nunito Light"/>
              </a:rPr>
              <a:t>Ελεγκτικός Κίνδυνος</a:t>
            </a:r>
            <a:endParaRPr sz="1600" dirty="0">
              <a:solidFill>
                <a:srgbClr val="799A94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04CE1-FAC7-187D-D5CB-87FAC575D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993" y="1034233"/>
            <a:ext cx="6227126" cy="320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Αρχές COSO στον Τουρισμό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COSO: A Framework for Enterprise Risk Management and Internal Controls |  Mohsin Abbas posted on the topic | LinkedIn">
            <a:extLst>
              <a:ext uri="{FF2B5EF4-FFF2-40B4-BE49-F238E27FC236}">
                <a16:creationId xmlns:a16="http://schemas.microsoft.com/office/drawing/2014/main" id="{A0A95ED6-17F1-0F01-0C23-DF98A556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5" y="1412911"/>
            <a:ext cx="1971261" cy="2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193CDF-D7DF-FFEA-304E-7BAAEB84F674}"/>
              </a:ext>
            </a:extLst>
          </p:cNvPr>
          <p:cNvSpPr txBox="1"/>
          <p:nvPr/>
        </p:nvSpPr>
        <p:spPr>
          <a:xfrm>
            <a:off x="1291469" y="1952273"/>
            <a:ext cx="46790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10) Επιλογή και ανάπτυξη δικλείδων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κατάλληλες προληπτικές/ανιχνευτικές δικλείδες ανά κίνδυνο.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Rooms: rate approval matrix, locks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 codes, exception reports.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MICE: BEO approvals, milestones,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επιβεβαιώσεις προκαταβολών.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πολιτικές/διαδικασίες,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reports exceptions, approvals.</a:t>
            </a:r>
          </a:p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11)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Γενικοί έλεγχοι τεχνολογίας (</a:t>
            </a:r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ITGC)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αξιόπιστα συστήματα και δεδομένα.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-δικαιώματα, ανεξέλεγκτες αλλαγές, αποτυχία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interfaces PMS–ERP.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provisioning/deprovisioning,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περιοδικά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reviews, change management, backup/DR.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lists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αιτιολόγηση ρόλων,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tickets, job logs interfaces.</a:t>
            </a: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12) Διάδοση μέσω πολιτικών/διαδικασιών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πρακτική εφαρμογή, όχι θεωρία.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hoc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χειρισμοί, μη τυποποιημένο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night audit.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κάθε κύκλο (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Rooms, POS F&amp;B, MICE, Procurement, Taxes/GDPR).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 repository,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αποδείξεις ενημέρωσης προσωπικού,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checklist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συμμόρφωσης.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7F225-E540-7CE3-EE24-1183402047BB}"/>
              </a:ext>
            </a:extLst>
          </p:cNvPr>
          <p:cNvSpPr txBox="1"/>
          <p:nvPr/>
        </p:nvSpPr>
        <p:spPr>
          <a:xfrm rot="16200000">
            <a:off x="18103" y="2859348"/>
            <a:ext cx="2090504" cy="276999"/>
          </a:xfrm>
          <a:prstGeom prst="rect">
            <a:avLst/>
          </a:prstGeom>
          <a:noFill/>
          <a:ln>
            <a:solidFill>
              <a:srgbClr val="FFB52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FFB5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Δραστηριότητες Ελέγχου</a:t>
            </a:r>
          </a:p>
        </p:txBody>
      </p:sp>
    </p:spTree>
    <p:extLst>
      <p:ext uri="{BB962C8B-B14F-4D97-AF65-F5344CB8AC3E}">
        <p14:creationId xmlns:p14="http://schemas.microsoft.com/office/powerpoint/2010/main" val="407253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Αρχές COSO στον Τουρισμό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COSO: A Framework for Enterprise Risk Management and Internal Controls |  Mohsin Abbas posted on the topic | LinkedIn">
            <a:extLst>
              <a:ext uri="{FF2B5EF4-FFF2-40B4-BE49-F238E27FC236}">
                <a16:creationId xmlns:a16="http://schemas.microsoft.com/office/drawing/2014/main" id="{A0A95ED6-17F1-0F01-0C23-DF98A556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5" y="1412911"/>
            <a:ext cx="1971261" cy="2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193CDF-D7DF-FFEA-304E-7BAAEB84F674}"/>
              </a:ext>
            </a:extLst>
          </p:cNvPr>
          <p:cNvSpPr txBox="1"/>
          <p:nvPr/>
        </p:nvSpPr>
        <p:spPr>
          <a:xfrm>
            <a:off x="1291469" y="2008256"/>
            <a:ext cx="501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13) Εύρεση και χρήση συναφούς πληροφορίας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σωστές, έγκαιρες, σχετικές πληροφορίες.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καθυστερήσεις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KPI,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ασυμφωνίες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USALI–ERP.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dictionary, responsibility for data quality, daily PMS/ERP reconciliations.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lineage, reconciliation reports, master data change logs.</a:t>
            </a:r>
          </a:p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14)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Εσωτερική επικοινωνία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ροή πληροφορίας προς όσους τη χρειάζονται.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αποσπασματικές οδηγίες, «σιλό» μεταξύ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Office–Accounting–Events.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μηνιαία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cross-functional meetings, incident/exception escalation paths.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πρακτικά,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μεταξύ τμημάτων,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tracker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θεμάτων.</a:t>
            </a: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15) Εξωτερική επικοινωνία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ενημερωμένοι (φορολογικές αρχές, πελάτες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τράπεζες).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λάθος αναφορές, ανεπαρκείς γνωστοποιήσεις.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τυποποιημένα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templates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αναφορών,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review/approval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πριν επικοινωνία,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GDPR-compliant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ανταλλαγή.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outbound reports, logs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αποστολών,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 notices.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7F225-E540-7CE3-EE24-1183402047BB}"/>
              </a:ext>
            </a:extLst>
          </p:cNvPr>
          <p:cNvSpPr txBox="1"/>
          <p:nvPr/>
        </p:nvSpPr>
        <p:spPr>
          <a:xfrm rot="16200000">
            <a:off x="18103" y="2859348"/>
            <a:ext cx="2090504" cy="276999"/>
          </a:xfrm>
          <a:prstGeom prst="rect">
            <a:avLst/>
          </a:prstGeom>
          <a:noFill/>
          <a:ln>
            <a:solidFill>
              <a:srgbClr val="45AF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45AF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Πληροφόρηση &amp; Επικοινωνία</a:t>
            </a:r>
          </a:p>
        </p:txBody>
      </p:sp>
    </p:spTree>
    <p:extLst>
      <p:ext uri="{BB962C8B-B14F-4D97-AF65-F5344CB8AC3E}">
        <p14:creationId xmlns:p14="http://schemas.microsoft.com/office/powerpoint/2010/main" val="184253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Αρχές COSO στον Τουρισμό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COSO: A Framework for Enterprise Risk Management and Internal Controls |  Mohsin Abbas posted on the topic | LinkedIn">
            <a:extLst>
              <a:ext uri="{FF2B5EF4-FFF2-40B4-BE49-F238E27FC236}">
                <a16:creationId xmlns:a16="http://schemas.microsoft.com/office/drawing/2014/main" id="{A0A95ED6-17F1-0F01-0C23-DF98A556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5" y="1412911"/>
            <a:ext cx="1971261" cy="2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193CDF-D7DF-FFEA-304E-7BAAEB84F674}"/>
              </a:ext>
            </a:extLst>
          </p:cNvPr>
          <p:cNvSpPr txBox="1"/>
          <p:nvPr/>
        </p:nvSpPr>
        <p:spPr>
          <a:xfrm>
            <a:off x="1291469" y="2385745"/>
            <a:ext cx="5015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16) Συνεχής και περιοδική αξιολόγηση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on-going monitoring + separate evaluations.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«στατικός» έλεγχος, μη ανίχνευση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degradation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δικλείδων.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daily/weekly control dashboards,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ετήσιο πρόγραμμα εσωτερικού ελέγχου,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QAIP.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KPIs,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εσωτερικές εκθέσεις,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plans.</a:t>
            </a:r>
          </a:p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17)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Επικοινωνία ελλείψεων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έγκαιρη αναφορά και αποκατάσταση.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χρονίζουσες αδυναμίες, επαναλαμβανόμενα ευρήματα.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severity ratings,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ιδιοκτήτης διορθωτικής ενέργειας, προθεσμίες και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log, aging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ευρημάτων,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προς Επιτροπή Ελέγχου.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7F225-E540-7CE3-EE24-1183402047BB}"/>
              </a:ext>
            </a:extLst>
          </p:cNvPr>
          <p:cNvSpPr txBox="1"/>
          <p:nvPr/>
        </p:nvSpPr>
        <p:spPr>
          <a:xfrm rot="16200000">
            <a:off x="18103" y="2859348"/>
            <a:ext cx="2090504" cy="276999"/>
          </a:xfrm>
          <a:prstGeom prst="rect">
            <a:avLst/>
          </a:prstGeom>
          <a:noFill/>
          <a:ln>
            <a:solidFill>
              <a:srgbClr val="229B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229B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Παρακολούθηση</a:t>
            </a:r>
          </a:p>
        </p:txBody>
      </p:sp>
    </p:spTree>
    <p:extLst>
      <p:ext uri="{BB962C8B-B14F-4D97-AF65-F5344CB8AC3E}">
        <p14:creationId xmlns:p14="http://schemas.microsoft.com/office/powerpoint/2010/main" val="189667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Πρακτικός Διαχωρισμός Δικλείδων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93CDF-D7DF-FFEA-304E-7BAAEB84F674}"/>
              </a:ext>
            </a:extLst>
          </p:cNvPr>
          <p:cNvSpPr txBox="1"/>
          <p:nvPr/>
        </p:nvSpPr>
        <p:spPr>
          <a:xfrm>
            <a:off x="1354727" y="1689797"/>
            <a:ext cx="2051171" cy="2616101"/>
          </a:xfrm>
          <a:prstGeom prst="rect">
            <a:avLst/>
          </a:prstGeom>
          <a:noFill/>
          <a:ln w="12700">
            <a:solidFill>
              <a:srgbClr val="355721"/>
            </a:solidFill>
          </a:ln>
        </p:spPr>
        <p:txBody>
          <a:bodyPr wrap="square" rtlCol="0">
            <a:spAutoFit/>
          </a:bodyPr>
          <a:lstStyle/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σκοπό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Προληπτικές: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σταματούν το λάθος πριν συμβεί.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 approval matrix, locks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 codes, forced attachments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BEO changes, 3-way match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αγορών.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Ανιχνευτικές: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εντοπίζουν μετά το γεγονός.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night-audit exception reports, PMS–POS–ERP reconciliations, analytics voids/discounts, stock variances.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Διορθωτικές: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αποκαθιστούν και προλαμβάνουν επανάληψη.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root-cause analysis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 breaks, update SOPs, retraining.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4DC35-B7AA-D768-8797-21AAC0CF9858}"/>
              </a:ext>
            </a:extLst>
          </p:cNvPr>
          <p:cNvSpPr txBox="1"/>
          <p:nvPr/>
        </p:nvSpPr>
        <p:spPr>
          <a:xfrm>
            <a:off x="3576941" y="1693749"/>
            <a:ext cx="2051171" cy="1369606"/>
          </a:xfrm>
          <a:prstGeom prst="rect">
            <a:avLst/>
          </a:prstGeom>
          <a:noFill/>
          <a:ln w="12700">
            <a:solidFill>
              <a:srgbClr val="355721"/>
            </a:solidFill>
          </a:ln>
        </p:spPr>
        <p:txBody>
          <a:bodyPr wrap="square" rtlCol="0">
            <a:spAutoFit/>
          </a:bodyPr>
          <a:lstStyle/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υλοποίηση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έλεγχος από άνθρωπο. Ρίσκο υποκειμενικότητας.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έλεγχος με βασική στήριξη από σύστημα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όροι/κανόνες σε συστήματα, υψηλή αξιοπιστία αν τα ITGC είναι επαρκή.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320E3-C1FA-689F-0E12-F651244C48DE}"/>
              </a:ext>
            </a:extLst>
          </p:cNvPr>
          <p:cNvSpPr txBox="1"/>
          <p:nvPr/>
        </p:nvSpPr>
        <p:spPr>
          <a:xfrm>
            <a:off x="5799155" y="1689797"/>
            <a:ext cx="2051171" cy="2200602"/>
          </a:xfrm>
          <a:prstGeom prst="rect">
            <a:avLst/>
          </a:prstGeom>
          <a:noFill/>
          <a:ln w="12700">
            <a:solidFill>
              <a:srgbClr val="35572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IT/Access (</a:t>
            </a:r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βασικά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ITGC)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provisioning/deprovisioning: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χορήγηση/ανάκληση πρόσβασης με έγκριση και περιοδικό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</a:t>
            </a: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conflicts: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αποτροπή συνδυασμών ρόλων που επιτρέπουν απάτη/λάθη.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trails: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ακεραιότητα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logs, immutable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όπου δυνατόν.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management: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επιπτώσεων, τεστ, έγκριση,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migration, back-out plan.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Interfaces &amp; jobs: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αποτυχιών,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alerts,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καταγραφή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επανεκτελέσεων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71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22677" y="915867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Μοντέλο Κινδύνου Ελέγχου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50E-E70D-8444-BB9D-6A680E22673F}"/>
              </a:ext>
            </a:extLst>
          </p:cNvPr>
          <p:cNvSpPr txBox="1"/>
          <p:nvPr/>
        </p:nvSpPr>
        <p:spPr>
          <a:xfrm>
            <a:off x="884546" y="1731089"/>
            <a:ext cx="45285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Risk </a:t>
            </a:r>
            <a:r>
              <a:rPr lang="el-GR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Inherent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Risk): κίνδυνος σφάλματος πριν από δικλείδες.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(Control Risk): κίνδυνος οι δικλείδες να μην προλάβουν/εντοπίσουν το σφάλμα.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Detection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Risk): κίνδυνος οι ελεγκτικές διαδικασίες να μην εντοπίσουν το σφάλμα.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Μαθηματική σχέση AR = IR × CR × DR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στοχοθέτηση DR προκύπτει από DR = AR / (IR × CR)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Ρόλοι στην Ελλάδα 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(ενδεικτικά):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4706/2020 για διακυβέρνηση εισηγμένων,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Ν. 4449/2017 για υποχρεώσεις ελεγκτικών επιτροπών,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1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λληνικός</a:t>
            </a:r>
            <a:r>
              <a:rPr lang="el-G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Κώδικας Εταιρικής Διακυβέρνησης (2021).</a:t>
            </a:r>
          </a:p>
        </p:txBody>
      </p:sp>
      <p:pic>
        <p:nvPicPr>
          <p:cNvPr id="2057" name="Picture 9" descr="Audit Risk Model: Practice Guide | cplusglobal">
            <a:extLst>
              <a:ext uri="{FF2B5EF4-FFF2-40B4-BE49-F238E27FC236}">
                <a16:creationId xmlns:a16="http://schemas.microsoft.com/office/drawing/2014/main" id="{5801A93C-3D2C-A423-A234-B5346A95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2" y="1642766"/>
            <a:ext cx="2653869" cy="27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0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22677" y="915867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Ορισμός και Μηχανισμός Εγγενούς Κινδύνου </a:t>
            </a:r>
            <a:r>
              <a:rPr lang="en-US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Inherent Risk</a:t>
            </a: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 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50E-E70D-8444-BB9D-6A680E22673F}"/>
              </a:ext>
            </a:extLst>
          </p:cNvPr>
          <p:cNvSpPr txBox="1"/>
          <p:nvPr/>
        </p:nvSpPr>
        <p:spPr>
          <a:xfrm>
            <a:off x="812810" y="1668309"/>
            <a:ext cx="4317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Inherent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Risk)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πιθανότητα ουσιώδους σφάλματος που εμπεριέχεται στη φύση μιας ροής συναλλαγών πριν ληφθούν υπόψη οι δικλείδες.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Κύριοι οδηγοί IR: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όγκος και ρυθμός συναλλαγών, πολυπλοκότητα τιμολόγησης/συμβάσεων, υποκειμενικές εκτιμήσεις, κίνητρα απάτης, τεχνολογική διασύνδεση συστημάτων.</a:t>
            </a: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Σχέση με AR-μοντέλο: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 = IR × CR × DR. Όσο μεγαλύτερο IR×CR, τόσο μικρότερο πρέπει να είναι το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στοχευόμενο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και τόσο εντονότερες οι ουσιαστικές δοκιμές.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Ενδεικτική χαρτογράφηση </a:t>
            </a: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</a:t>
            </a:r>
          </a:p>
          <a:p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Έσοδα δωματίων σε αιχμή/συνέδρια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υψηλός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cut-off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accuracy.Deferred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revenue </a:t>
            </a:r>
          </a:p>
          <a:p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υψηλός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completeness/valuation.</a:t>
            </a:r>
          </a:p>
          <a:p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Mini-bar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F&amp;B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υψηλός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occurrence/valuation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λόγω μετρητών και απωλειών.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Loyalty liability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μεσαίος-υψηλός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valuation (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παραδοχές εξαργύρωσης/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breakage).</a:t>
            </a:r>
          </a:p>
          <a:p>
            <a:r>
              <a:rPr lang="en-US" sz="9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CapEx</a:t>
            </a:r>
            <a:r>
              <a:rPr lang="en-US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βελτιώσεις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συνήθως χαμηλότερος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IR,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κίνδυνο εσφαλμένης κεφαλαιοποίησης.</a:t>
            </a:r>
          </a:p>
        </p:txBody>
      </p:sp>
      <p:pic>
        <p:nvPicPr>
          <p:cNvPr id="10242" name="Picture 2" descr="Inherent Risk vs Residual Risk: Key Differences">
            <a:extLst>
              <a:ext uri="{FF2B5EF4-FFF2-40B4-BE49-F238E27FC236}">
                <a16:creationId xmlns:a16="http://schemas.microsoft.com/office/drawing/2014/main" id="{BBFB9875-E41D-C7B7-794F-C6F413F1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31" y="1836782"/>
            <a:ext cx="3258559" cy="2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7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78681" y="924877"/>
            <a:ext cx="8305733" cy="107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Ανάλυση Πραγματικών Παραδειγμάτων Ξενοδοχείου ανά Στοιχείο</a:t>
            </a:r>
          </a:p>
          <a:p>
            <a:pPr>
              <a:lnSpc>
                <a:spcPct val="120003"/>
              </a:lnSpc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(μη αποκλειστική εξέταση)  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 </a:t>
            </a:r>
            <a:endParaRPr lang="el-GR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2C6E08-64DA-3493-1BF9-6887450DD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73847"/>
              </p:ext>
            </p:extLst>
          </p:nvPr>
        </p:nvGraphicFramePr>
        <p:xfrm>
          <a:off x="942907" y="1643756"/>
          <a:ext cx="5479158" cy="272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What Is COSO Framework For Financial Controls? – GRC Documents">
            <a:extLst>
              <a:ext uri="{FF2B5EF4-FFF2-40B4-BE49-F238E27FC236}">
                <a16:creationId xmlns:a16="http://schemas.microsoft.com/office/drawing/2014/main" id="{3576136F-2A20-BDA2-9EE9-61BB573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2" y="2365346"/>
            <a:ext cx="1953154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D994D02-3004-451A-EEE3-46E01BDA55B2}"/>
              </a:ext>
            </a:extLst>
          </p:cNvPr>
          <p:cNvSpPr/>
          <p:nvPr/>
        </p:nvSpPr>
        <p:spPr>
          <a:xfrm>
            <a:off x="7221710" y="2363144"/>
            <a:ext cx="639337" cy="64859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104D5-E673-AD91-AE97-B0884FD68B05}"/>
              </a:ext>
            </a:extLst>
          </p:cNvPr>
          <p:cNvSpPr txBox="1"/>
          <p:nvPr/>
        </p:nvSpPr>
        <p:spPr>
          <a:xfrm>
            <a:off x="6394469" y="1747591"/>
            <a:ext cx="229381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lang="el-GR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«Τόνος από την Κορυφή» </a:t>
            </a:r>
          </a:p>
          <a:p>
            <a:pPr algn="ctr"/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εποχικές προσλήψεις F&amp;B</a:t>
            </a:r>
          </a:p>
        </p:txBody>
      </p:sp>
    </p:spTree>
    <p:extLst>
      <p:ext uri="{BB962C8B-B14F-4D97-AF65-F5344CB8AC3E}">
        <p14:creationId xmlns:p14="http://schemas.microsoft.com/office/powerpoint/2010/main" val="38690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78681" y="924877"/>
            <a:ext cx="8305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Ανάλυση Πραγματικών Παραδειγμάτων Ξενοδοχείου ανά Στοιχείο</a:t>
            </a: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(μη αποκλειστική εξέταση)  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2C6E08-64DA-3493-1BF9-6887450DD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594821"/>
              </p:ext>
            </p:extLst>
          </p:nvPr>
        </p:nvGraphicFramePr>
        <p:xfrm>
          <a:off x="942907" y="1643756"/>
          <a:ext cx="5479158" cy="272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What Is COSO Framework For Financial Controls? – GRC Documents">
            <a:extLst>
              <a:ext uri="{FF2B5EF4-FFF2-40B4-BE49-F238E27FC236}">
                <a16:creationId xmlns:a16="http://schemas.microsoft.com/office/drawing/2014/main" id="{3576136F-2A20-BDA2-9EE9-61BB573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2" y="2365346"/>
            <a:ext cx="1953154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D994D02-3004-451A-EEE3-46E01BDA55B2}"/>
              </a:ext>
            </a:extLst>
          </p:cNvPr>
          <p:cNvSpPr/>
          <p:nvPr/>
        </p:nvSpPr>
        <p:spPr>
          <a:xfrm>
            <a:off x="7881424" y="2849527"/>
            <a:ext cx="639337" cy="64859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104D5-E673-AD91-AE97-B0884FD68B05}"/>
              </a:ext>
            </a:extLst>
          </p:cNvPr>
          <p:cNvSpPr txBox="1"/>
          <p:nvPr/>
        </p:nvSpPr>
        <p:spPr>
          <a:xfrm>
            <a:off x="6394469" y="1747591"/>
            <a:ext cx="229381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l-GR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</a:t>
            </a:r>
            <a:r>
              <a:rPr lang="el-GR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επικαιροποιημένη</a:t>
            </a:r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εκτίμηση κινδύνων OTA </a:t>
            </a:r>
            <a:r>
              <a:rPr lang="el-GR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chargebacks</a:t>
            </a:r>
            <a:endParaRPr lang="el-GR" sz="9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4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78681" y="924877"/>
            <a:ext cx="8305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Ανάλυση Πραγματικών Παραδειγμάτων Ξενοδοχείου ανά Στοιχείο</a:t>
            </a: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(μη αποκλειστική εξέταση)  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2C6E08-64DA-3493-1BF9-6887450DD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982508"/>
              </p:ext>
            </p:extLst>
          </p:nvPr>
        </p:nvGraphicFramePr>
        <p:xfrm>
          <a:off x="942907" y="1643756"/>
          <a:ext cx="5479158" cy="272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What Is COSO Framework For Financial Controls? – GRC Documents">
            <a:extLst>
              <a:ext uri="{FF2B5EF4-FFF2-40B4-BE49-F238E27FC236}">
                <a16:creationId xmlns:a16="http://schemas.microsoft.com/office/drawing/2014/main" id="{3576136F-2A20-BDA2-9EE9-61BB573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2" y="2365346"/>
            <a:ext cx="1953154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D994D02-3004-451A-EEE3-46E01BDA55B2}"/>
              </a:ext>
            </a:extLst>
          </p:cNvPr>
          <p:cNvSpPr/>
          <p:nvPr/>
        </p:nvSpPr>
        <p:spPr>
          <a:xfrm>
            <a:off x="7663016" y="3553420"/>
            <a:ext cx="639337" cy="64859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104D5-E673-AD91-AE97-B0884FD68B05}"/>
              </a:ext>
            </a:extLst>
          </p:cNvPr>
          <p:cNvSpPr txBox="1"/>
          <p:nvPr/>
        </p:nvSpPr>
        <p:spPr>
          <a:xfrm>
            <a:off x="6394470" y="1887685"/>
            <a:ext cx="229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Activities </a:t>
            </a:r>
            <a:endParaRPr lang="el-GR" sz="9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rate overrides </a:t>
            </a:r>
            <a:r>
              <a:rPr lang="en-US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χωρίς</a:t>
            </a:r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έγκριση</a:t>
            </a:r>
            <a:endParaRPr lang="el-GR" sz="9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5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78681" y="924877"/>
            <a:ext cx="8305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Ανάλυση Πραγματικών Παραδειγμάτων Ξενοδοχείου ανά Στοιχείο</a:t>
            </a: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(μη αποκλειστική εξέταση)  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2C6E08-64DA-3493-1BF9-6887450DD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833302"/>
              </p:ext>
            </p:extLst>
          </p:nvPr>
        </p:nvGraphicFramePr>
        <p:xfrm>
          <a:off x="942907" y="1643756"/>
          <a:ext cx="5479158" cy="272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What Is COSO Framework For Financial Controls? – GRC Documents">
            <a:extLst>
              <a:ext uri="{FF2B5EF4-FFF2-40B4-BE49-F238E27FC236}">
                <a16:creationId xmlns:a16="http://schemas.microsoft.com/office/drawing/2014/main" id="{3576136F-2A20-BDA2-9EE9-61BB573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2" y="2365346"/>
            <a:ext cx="1953154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D994D02-3004-451A-EEE3-46E01BDA55B2}"/>
              </a:ext>
            </a:extLst>
          </p:cNvPr>
          <p:cNvSpPr/>
          <p:nvPr/>
        </p:nvSpPr>
        <p:spPr>
          <a:xfrm>
            <a:off x="6750487" y="3553420"/>
            <a:ext cx="639337" cy="64859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104D5-E673-AD91-AE97-B0884FD68B05}"/>
              </a:ext>
            </a:extLst>
          </p:cNvPr>
          <p:cNvSpPr txBox="1"/>
          <p:nvPr/>
        </p:nvSpPr>
        <p:spPr>
          <a:xfrm>
            <a:off x="6394470" y="1887685"/>
            <a:ext cx="229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&amp; Communication</a:t>
            </a:r>
            <a:endParaRPr lang="el-GR" sz="9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Αστοχία διασύνδεσης Πληροφ.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35429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79638" y="196450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Βιβλιογραφία &amp; Αναφορές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1479638" y="1191037"/>
            <a:ext cx="7348489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1" rtl="0">
              <a:spcBef>
                <a:spcPts val="0"/>
              </a:spcBef>
              <a:spcAft>
                <a:spcPts val="0"/>
              </a:spcAft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Διεθνή Πρότυπα Ελέγχου (</a:t>
            </a: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ISA), IAASB: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200: Overall Objectives of the Independent Auditor.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315 (Revised 2019): Identifying and Assessing the Risks of Material Misstatement.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320: Materiality in Planning and Performing an Audit.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330: The Auditor’s Responses to Assessed Risks.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500: Audit Evidence.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520: Analytical Procedures.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530: Audit Sampling.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540 (Revised): Auditing Accounting Estimates and Related Disclosures.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260 (Revised): Communication with Those Charged with Governance.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265: Communicating Deficiencies in Internal Control.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ISA 700/705/706/701: Forming an Opinion and Reporting, Modifications, Emphasis, Key Audit Matters.(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Διαθέσιμα από </a:t>
            </a: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IAASB/IFAC.)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R="0" lvl="1"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COSO: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Committee of Sponsoring Organizations of the Treadway Commission (2013), Internal Control—Integrated Framework.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COSO (2017), Enterprise Risk Management—Integrating with Strategy and Performance.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COSO (2013) Internal Control—Integrated Framework: Illustrative Tools for Assessing Effectiveness.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R="0" lvl="1"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IIA – Internal Audit: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The Institute of Internal Auditors (2024), Global Internal Audit Standards (IPPF).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IIA (Practice Guides/Implementation Guides) 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για </a:t>
            </a: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risk assessment, reporting, QAIP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78681" y="924877"/>
            <a:ext cx="8305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Ανάλυση Πραγματικών Παραδειγμάτων Ξενοδοχείου ανά Στοιχείο</a:t>
            </a: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(μη αποκλειστική εξέταση)  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2C6E08-64DA-3493-1BF9-6887450DD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75941"/>
              </p:ext>
            </p:extLst>
          </p:nvPr>
        </p:nvGraphicFramePr>
        <p:xfrm>
          <a:off x="942907" y="1643756"/>
          <a:ext cx="5479158" cy="272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What Is COSO Framework For Financial Controls? – GRC Documents">
            <a:extLst>
              <a:ext uri="{FF2B5EF4-FFF2-40B4-BE49-F238E27FC236}">
                <a16:creationId xmlns:a16="http://schemas.microsoft.com/office/drawing/2014/main" id="{3576136F-2A20-BDA2-9EE9-61BB573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02" y="2365346"/>
            <a:ext cx="1953154" cy="1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D994D02-3004-451A-EEE3-46E01BDA55B2}"/>
              </a:ext>
            </a:extLst>
          </p:cNvPr>
          <p:cNvSpPr/>
          <p:nvPr/>
        </p:nvSpPr>
        <p:spPr>
          <a:xfrm>
            <a:off x="6564802" y="2862757"/>
            <a:ext cx="639337" cy="64859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104D5-E673-AD91-AE97-B0884FD68B05}"/>
              </a:ext>
            </a:extLst>
          </p:cNvPr>
          <p:cNvSpPr txBox="1"/>
          <p:nvPr/>
        </p:nvSpPr>
        <p:spPr>
          <a:xfrm>
            <a:off x="6394470" y="1887685"/>
            <a:ext cx="229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Activities </a:t>
            </a:r>
            <a:endParaRPr lang="el-GR" sz="9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</a:t>
            </a:r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ανα</a:t>
            </a:r>
            <a:r>
              <a:rPr lang="en-US" sz="9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σκό</a:t>
            </a:r>
            <a:r>
              <a:rPr lang="en-US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πηση Night-Audit exceptions</a:t>
            </a:r>
            <a:endParaRPr lang="el-GR" sz="9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6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4" name="Google Shape;158;p26">
            <a:extLst>
              <a:ext uri="{FF2B5EF4-FFF2-40B4-BE49-F238E27FC236}">
                <a16:creationId xmlns:a16="http://schemas.microsoft.com/office/drawing/2014/main" id="{1736AAC2-6987-EF4C-E232-3C7EE72A0F96}"/>
              </a:ext>
            </a:extLst>
          </p:cNvPr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Λεξιλόγιο και Κίνδυνοι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B044D-8AA7-7C8F-5961-55818270D1B0}"/>
              </a:ext>
            </a:extLst>
          </p:cNvPr>
          <p:cNvSpPr txBox="1"/>
          <p:nvPr/>
        </p:nvSpPr>
        <p:spPr>
          <a:xfrm>
            <a:off x="883741" y="1175061"/>
            <a:ext cx="43982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 (Property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Λογισμικό διαχείρισης δωματίων/κρατήσεων/λογαριασμών.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Ελέγχουμε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τιμές,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-in/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OTA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Agency)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Ηλεκτρονικά κανάλια πώλησης.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Booking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Expedia. Κίνδυνος: λάθη προμηθειών/τιμών.</a:t>
            </a:r>
          </a:p>
          <a:p>
            <a:pPr>
              <a:buNone/>
            </a:pP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Εφαρμογή που συγχρονίζει διαθεσιμότητα/τιμές σε πολλά κανάλια.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ασυμφωνίες τιμών αν αποτύχει ο συγχρονισμός.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Ταμειακό/πωλητήριο για F&amp;B,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κ.λπ.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χειρισμός μετρητών, λάθη καταχώρισης.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F&amp;B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Beverage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Εστίαση: εστιατόρια, μπαρ,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mini-bar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αναλώσεις, σπατάλη, αποθέματα.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BEO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Banquet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Εντολή/φόρμα εκδήλωσης για MICE με μενού, ώρες, κόστος,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Χρήση: βάση για τιμολόγηση και έλεγχο παραδοτέων.</a:t>
            </a:r>
          </a:p>
          <a:p>
            <a:pPr>
              <a:buNone/>
            </a:pP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Deferred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(Αναβαλλόμενα έσοδα)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Προεισπραχθέντα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ποσά για μελλοντικές υπηρεσίες.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προκαταβολές συνεδρίου. Αναγνώριση με το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Loyalty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(Πρόγραμμα πιστότητας)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Πόντοι/μίλια που εξαργυρώνονται σε διαμονές/υπηρεσίες.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εκτιμήσεις υποχρέωσης και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breakage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USALI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Uniform System of Accounts for the Lodging Industry</a:t>
            </a:r>
          </a:p>
          <a:p>
            <a:pPr>
              <a:buNone/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ADR/RevPAR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Average Daily Rate / Revenue per Available Room.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AAD0B-B441-E823-7534-1606EE0EFB50}"/>
              </a:ext>
            </a:extLst>
          </p:cNvPr>
          <p:cNvSpPr txBox="1"/>
          <p:nvPr/>
        </p:nvSpPr>
        <p:spPr>
          <a:xfrm>
            <a:off x="4663082" y="1209016"/>
            <a:ext cx="418048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ERP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Κεντρικό λογιστικό/οικονομικό σύστημα.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Ροή: PMS/POS → ERP → Οικονομικές καταστάσεις.</a:t>
            </a:r>
          </a:p>
          <a:p>
            <a:pPr>
              <a:buNone/>
            </a:pP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Cut-off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εσόδων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Ορθή χρονική αναγνώριση εσόδων στο κλείσιμο περιόδου.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Παράδειγμα: διανυκτέρευση 31/12 αναγνωρίζεται στον Δεκέμβριο.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Δυναμική τιμολόγηση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Αυτόματη μεταβολή τιμών ανά ζήτηση/διαθεσιμότητα.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λανθασμένοι κανόνες τιμολόγησης.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Ακυρωτικές πολιτικές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Cancellation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Όροι επιστροφών/ποινών.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μη ορθή εφαρμογή ρητρών και λανθασμένες επιστροφές.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Χειρισμός μετρητών σε μπαρ/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mini-bar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Εισπράξεις μετρητών και χρεώσεις δωματίου.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Κίνδυνος: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skimming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ανακριβείς χρεώσεις.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Διασταύρωση PMS–ERP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Reconciliation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Συμφωνία συνόλων/παραστατικών μεταξύ λειτουργικού και λογιστικού.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Στόχος: πληρότητα και ακρίβεια αναφορών.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“Εύλογη” διασφάλιση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Reasonable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assurance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Υψηλό αλλά όχι απόλυτο επίπεδο βεβαιότητας λόγω κόστους/περιορισμών ελέγχου.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Υλικότητα (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Materiality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Όριο σημαντικότητας σφάλματος που θα επηρέαζε τον χρήστη των οικονομικών καταστάσεων.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Ποιοτική υλικότητα: θέματα φήμης/συμμόρφωσης που είναι ουσιώδη ανεξάρτητα ποσού.</a:t>
            </a:r>
          </a:p>
        </p:txBody>
      </p:sp>
    </p:spTree>
    <p:extLst>
      <p:ext uri="{BB962C8B-B14F-4D97-AF65-F5344CB8AC3E}">
        <p14:creationId xmlns:p14="http://schemas.microsoft.com/office/powerpoint/2010/main" val="335492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61;p26">
            <a:extLst>
              <a:ext uri="{FF2B5EF4-FFF2-40B4-BE49-F238E27FC236}">
                <a16:creationId xmlns:a16="http://schemas.microsoft.com/office/drawing/2014/main" id="{D93090ED-AF64-6A3D-F55E-84CF3A15A4A6}"/>
              </a:ext>
            </a:extLst>
          </p:cNvPr>
          <p:cNvSpPr txBox="1"/>
          <p:nvPr/>
        </p:nvSpPr>
        <p:spPr>
          <a:xfrm>
            <a:off x="828259" y="1579501"/>
            <a:ext cx="7509136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20"/>
              </a:lnSpc>
            </a:pPr>
            <a:r>
              <a:rPr lang="el-GR" sz="9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RCM:  Risk &amp; Control </a:t>
            </a:r>
            <a:r>
              <a:rPr lang="el-GR" sz="9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Matrix</a:t>
            </a:r>
            <a:endParaRPr lang="en-US" sz="900" b="1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Ελληνικά: </a:t>
            </a:r>
            <a:r>
              <a:rPr lang="el-GR" sz="9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Μήτρα Κινδύνων και Δικλίδων Ελέγχου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</a:t>
            </a:r>
            <a:endParaRPr lang="en-US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Τι είναι: πίνακας που χαρτογραφεί για κάθε διαδικασία τους βασικούς κινδύνους, τους στόχους ελέγχου και τις δικλίδες που τους αντιμετωπίζουν, μαζί με ιδιοκτήτη, συχνότητα, τεκμήρια και τρόπο δοκιμών.</a:t>
            </a:r>
            <a:r>
              <a:rPr lang="en-US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Ενδεικτικές στήλες: Διαδικασία | Κίνδυνος | Στόχος Ελέγχου | Δικλίδα (τύπος: προληπτική/ανιχνευτική,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manual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/IT) | Συχνότητα | Ιδιοκτήτης | Τεκμήριο | COSO/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Assertion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|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Test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of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Design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/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Operating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Effectiveness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| Βαρύτητα.</a:t>
            </a:r>
            <a:endParaRPr lang="en-US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Παράδειγμα (MICE προκαταβολές): Κίνδυνος «μη πλήρης καταχώριση προκαταβολών» → Δικλίδα «μηνιαία συμφωνία PMS-ERP &amp; εξωτερικές επιβεβαιώσεις» → Τεκμήριο «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reconciliation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report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+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confirmations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».</a:t>
            </a:r>
            <a:endParaRPr lang="en-US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endParaRPr lang="en-US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MICE:  </a:t>
            </a:r>
            <a:r>
              <a:rPr lang="el-GR" sz="9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Meetings</a:t>
            </a:r>
            <a:r>
              <a:rPr lang="el-GR" sz="9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</a:t>
            </a:r>
            <a:r>
              <a:rPr lang="el-GR" sz="9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Incentives</a:t>
            </a:r>
            <a:r>
              <a:rPr lang="el-GR" sz="9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</a:t>
            </a:r>
            <a:r>
              <a:rPr lang="el-GR" sz="9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Conferences</a:t>
            </a:r>
            <a:r>
              <a:rPr lang="el-GR" sz="9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</a:t>
            </a:r>
            <a:r>
              <a:rPr lang="el-GR" sz="9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Exhibitions</a:t>
            </a:r>
            <a:r>
              <a:rPr lang="el-GR" sz="900" b="1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/</a:t>
            </a:r>
            <a:r>
              <a:rPr lang="el-GR" sz="900" b="1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Events</a:t>
            </a:r>
            <a:endParaRPr lang="en-US" sz="900" b="1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Ελληνικά: </a:t>
            </a:r>
            <a:r>
              <a:rPr lang="el-GR" sz="9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Τουρισμός Συναντήσεων, Κινήτρων, Συνεδρίων και Εκθέσεων/Εκδηλώσεων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</a:t>
            </a:r>
            <a:endParaRPr lang="en-US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Τι είναι: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υπο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-κλάδος φιλοξενίας που καλύπτει οργάνωση συνεδρίων, εταιρικών ταξιδιών κινήτρων, επαγγελματικών συναντήσεων και εκθέσεων.</a:t>
            </a:r>
            <a:endParaRPr lang="en-US" sz="9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lvl="1">
              <a:lnSpc>
                <a:spcPct val="140020"/>
              </a:lnSpc>
            </a:pP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Παράδειγμα: συνεδριακό ξενοδοχείο με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BEOs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πακέτα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αίθουσας+F&amp;B+AV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προκαταβολές και αναγνώριση εσόδου στη μέρα του </a:t>
            </a:r>
            <a:r>
              <a:rPr lang="el-GR" sz="9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event</a:t>
            </a:r>
            <a:r>
              <a:rPr lang="el-GR" sz="9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.</a:t>
            </a:r>
          </a:p>
        </p:txBody>
      </p:sp>
      <p:sp>
        <p:nvSpPr>
          <p:cNvPr id="4" name="Google Shape;158;p26">
            <a:extLst>
              <a:ext uri="{FF2B5EF4-FFF2-40B4-BE49-F238E27FC236}">
                <a16:creationId xmlns:a16="http://schemas.microsoft.com/office/drawing/2014/main" id="{02B28613-1E0D-9AED-6371-5D0E6BBD16CC}"/>
              </a:ext>
            </a:extLst>
          </p:cNvPr>
          <p:cNvSpPr txBox="1"/>
          <p:nvPr/>
        </p:nvSpPr>
        <p:spPr>
          <a:xfrm>
            <a:off x="553404" y="694086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Λεξιλόγιο και Κίνδυνοι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3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4E3F8-EB35-9B20-A308-8E3B9FE4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96" y="1402218"/>
            <a:ext cx="3896422" cy="1411411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9D0A7B1-1D7E-D1F3-B0FB-5E5127A462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90252" y="3021187"/>
            <a:ext cx="3763496" cy="152710"/>
          </a:xfrm>
        </p:spPr>
        <p:txBody>
          <a:bodyPr/>
          <a:lstStyle/>
          <a:p>
            <a:r>
              <a:rPr lang="el-GR" sz="1200" b="1" dirty="0">
                <a:solidFill>
                  <a:srgbClr val="2C6063"/>
                </a:solidFill>
              </a:rPr>
              <a:t>Δρ. Σπυρίδων Λαμπρόπουλος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-1" y="814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8" name="Google Shape;158;p26"/>
          <p:cNvSpPr txBox="1"/>
          <p:nvPr/>
        </p:nvSpPr>
        <p:spPr>
          <a:xfrm>
            <a:off x="1479638" y="196450"/>
            <a:ext cx="399166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Βιβλιογραφία &amp; Αναφορές</a:t>
            </a:r>
            <a:endParaRPr sz="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435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895DB-EA41-13F6-FA81-876220FF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3240" y="952965"/>
            <a:ext cx="4874709" cy="3253868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4" name="Google Shape;132;p25">
            <a:extLst>
              <a:ext uri="{FF2B5EF4-FFF2-40B4-BE49-F238E27FC236}">
                <a16:creationId xmlns:a16="http://schemas.microsoft.com/office/drawing/2014/main" id="{88971F3F-0C78-C325-0D2A-259087900E60}"/>
              </a:ext>
            </a:extLst>
          </p:cNvPr>
          <p:cNvSpPr txBox="1"/>
          <p:nvPr/>
        </p:nvSpPr>
        <p:spPr>
          <a:xfrm>
            <a:off x="-1018361" y="4190535"/>
            <a:ext cx="2309830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957434" y="4206833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/>
              <a:t>Δρ. Σπυρίδων Λαμπρόπουλος</a:t>
            </a:r>
          </a:p>
        </p:txBody>
      </p:sp>
      <p:sp>
        <p:nvSpPr>
          <p:cNvPr id="161" name="Google Shape;161;p26"/>
          <p:cNvSpPr txBox="1"/>
          <p:nvPr/>
        </p:nvSpPr>
        <p:spPr>
          <a:xfrm>
            <a:off x="1479638" y="1579625"/>
            <a:ext cx="5476659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1" rtl="0">
              <a:spcBef>
                <a:spcPts val="0"/>
              </a:spcBef>
              <a:spcAft>
                <a:spcPts val="0"/>
              </a:spcAft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Τουρισμός/Λογιστικά Πλαίσια: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Uniform System of Accounts for the Lodging Industry (USALI), 11th Revised Edition, HFTP–AHLA.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Dopson, L. &amp; Hayes, D. (2016), Hospitality Cost Control, 2nd ed., Wiley.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Schmidgall, R. (2016), Hospitality Industry Managerial Accounting, 8th ed., AHLEI.</a:t>
            </a:r>
            <a:endParaRPr lang="el-GR" sz="1000" b="0" i="0" u="none" strike="noStrike" cap="none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Πλαίσιο </a:t>
            </a: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IFRS 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όπου εφαρμόζεται (</a:t>
            </a: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IFRS 15 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για έσοδα, </a:t>
            </a: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IFRS 16 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για μισθώσεις).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0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R="0" lvl="1" rtl="0">
              <a:spcBef>
                <a:spcPts val="0"/>
              </a:spcBef>
              <a:spcAft>
                <a:spcPts val="0"/>
              </a:spcAft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Ελληνική βιβλιογραφία: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Α. </a:t>
            </a:r>
            <a:r>
              <a:rPr lang="el-GR" sz="10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Γαρεφαλάκης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Α. </a:t>
            </a:r>
            <a:r>
              <a:rPr lang="el-GR" sz="10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Κουτούπης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, Π. </a:t>
            </a:r>
            <a:r>
              <a:rPr lang="el-GR" sz="10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Κυριακόγκωνας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(2019), Εταιρική Διακυβέρνηση, Διαχείριση Κινδύνων και Εσωτερικός Έλεγχος, Εκδόσεις ΑΛΕΞΑΝΔΡΟΣ Σ.Ι.Κ.Ε.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Α. </a:t>
            </a:r>
            <a:r>
              <a:rPr lang="el-GR" sz="1000" b="0" i="0" u="none" strike="noStrike" cap="none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Κουτούπης</a:t>
            </a: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(διάφορες εκδόσεις/άρθρα) σχετικά με εσωτερικό έλεγχο και επιτροπές ελέγχου.</a:t>
            </a:r>
          </a:p>
          <a:p>
            <a:pPr marR="0" lvl="1" rtl="0">
              <a:spcBef>
                <a:spcPts val="0"/>
              </a:spcBef>
              <a:spcAft>
                <a:spcPts val="0"/>
              </a:spcAft>
            </a:pPr>
            <a:endParaRPr lang="el-GR" sz="10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  <a:p>
            <a:pPr marR="0" lvl="1" rtl="0">
              <a:spcBef>
                <a:spcPts val="0"/>
              </a:spcBef>
              <a:spcAft>
                <a:spcPts val="0"/>
              </a:spcAft>
            </a:pPr>
            <a:r>
              <a:rPr lang="el-GR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Διαχείριση Κινδύνων:</a:t>
            </a:r>
          </a:p>
          <a:p>
            <a:pPr marL="171450" marR="0" lvl="1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ISO 31000:2018, Risk Management—Guidelines.</a:t>
            </a:r>
            <a:endParaRPr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AA681B-FDDC-D6C9-AD9A-ED4D60B57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320" y="1749570"/>
            <a:ext cx="6439360" cy="2204891"/>
          </a:xfrm>
          <a:prstGeom prst="rect">
            <a:avLst/>
          </a:prstGeom>
        </p:spPr>
      </p:pic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53414" y="915611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Πως Λειτουργεί μία Επιχείρηση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4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78681" y="914313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Εσωτερικός Έλεγχος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C4986-3FCA-7457-1176-F3A4184963F0}"/>
              </a:ext>
            </a:extLst>
          </p:cNvPr>
          <p:cNvSpPr txBox="1"/>
          <p:nvPr/>
        </p:nvSpPr>
        <p:spPr>
          <a:xfrm>
            <a:off x="819827" y="1754173"/>
            <a:ext cx="4670854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Εσωτερικός Έλεγχος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(Internal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είναι μια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ανεξάρτητη, αντικειμενική και συμβουλευτική λειτουργία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που στοχεύει στη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βελτίωση των λειτουργιών, της διακυβέρνησης και της διαχείρισης κινδύνων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ενός οργανισμού.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Βασικά σημεία:</a:t>
            </a: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Ανεξαρτησία: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λειτουργεί ανεξάρτητα από τις γραμμές διοίκησης, αναφέρεται απευθείας στο Διοικητικό Συμβούλιο ή την Επιτροπή Ελέγχου.</a:t>
            </a: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Σκοπός: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αξιολογεί αν τα εσωτερικά συστήματα ελέγχου είναι αποτελεσματικά, αν οι διαδικασίες συμμορφώνονται με τις πολιτικές και τη νομοθεσία, και αν οι πόροι αξιοποιούνται αποδοτικά.</a:t>
            </a: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Πεδίο: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καλύπτει οικονομικούς, λειτουργικούς, πληροφοριακούς και κανονιστικούς ελέγχους.</a:t>
            </a: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Προστιθέμενη αξία: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προτείνει βελτιώσεις και συμβάλλει στη μείωση του κινδύνου απάτης, σφαλμάτων ή κακής διαχείρισης.</a:t>
            </a:r>
          </a:p>
          <a:p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Σύμφωνα με το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Internal </a:t>
            </a:r>
            <a:r>
              <a:rPr lang="el-GR" sz="9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Auditors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(IIA)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ο εσωτερικός έλεγχος είναι «μια ανεξάρτητη και αντικειμενική δραστηριότητα διασφάλισης και συμβουλευτικής φύσεως που αποσκοπεί στην προστιθέμενη αξία και βελτίωση των λειτουργιών ενός οργανισμού».</a:t>
            </a:r>
          </a:p>
        </p:txBody>
      </p:sp>
      <p:pic>
        <p:nvPicPr>
          <p:cNvPr id="1026" name="Picture 2" descr="Internal Control Procedures: Important Procedures Of Internal Control">
            <a:extLst>
              <a:ext uri="{FF2B5EF4-FFF2-40B4-BE49-F238E27FC236}">
                <a16:creationId xmlns:a16="http://schemas.microsoft.com/office/drawing/2014/main" id="{19115558-C4D0-F9A1-72A8-86E01EFB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15" y="2145554"/>
            <a:ext cx="2651469" cy="14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4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6057520" y="1708077"/>
            <a:ext cx="2407799" cy="2432743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noFill/>
          <a:ln>
            <a:solidFill>
              <a:srgbClr val="AFD0A0"/>
            </a:solidFill>
          </a:ln>
        </p:spPr>
        <p:txBody>
          <a:bodyPr/>
          <a:lstStyle/>
          <a:p>
            <a:r>
              <a:rPr lang="el-GR" sz="800" b="1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Περιβάλλον Ελέγχου</a:t>
            </a:r>
          </a:p>
          <a:p>
            <a:r>
              <a:rPr lang="el-GR" sz="800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δεοντολογία, οργανωτική δομή, αρμοδιότητες, ικανότητες.</a:t>
            </a:r>
          </a:p>
          <a:p>
            <a:endParaRPr lang="en-US" sz="800" dirty="0">
              <a:solidFill>
                <a:srgbClr val="3557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b="1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Αξιολόγηση Κινδύνων</a:t>
            </a:r>
          </a:p>
          <a:p>
            <a:r>
              <a:rPr lang="el-GR" sz="800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στόχοι, αναγνώριση και αποτίμηση κινδύνων, κίνδυνος απάτης, αλλαγές.</a:t>
            </a:r>
          </a:p>
          <a:p>
            <a:endParaRPr lang="en-US" sz="800" dirty="0">
              <a:solidFill>
                <a:srgbClr val="3557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b="1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Δραστηριότητες Ελέγχου</a:t>
            </a:r>
          </a:p>
          <a:p>
            <a:r>
              <a:rPr lang="el-GR" sz="800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πολιτικές/διαδικασίες, προληπτικές και ανιχνευτικές δικλείδες, χρήση τεχνολογίας.</a:t>
            </a:r>
          </a:p>
          <a:p>
            <a:endParaRPr lang="en-US" sz="800" dirty="0">
              <a:solidFill>
                <a:srgbClr val="3557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b="1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Πληροφόρηση &amp; Επικοινωνία</a:t>
            </a:r>
          </a:p>
          <a:p>
            <a:r>
              <a:rPr lang="el-GR" sz="800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έγκαιρη, σχετική, ποιοτική πληροφορία, εσωτερική και εξωτερική ροή.</a:t>
            </a:r>
          </a:p>
          <a:p>
            <a:endParaRPr lang="el-GR" sz="800" dirty="0">
              <a:solidFill>
                <a:srgbClr val="3557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b="1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Παρακολούθηση</a:t>
            </a:r>
          </a:p>
          <a:p>
            <a:r>
              <a:rPr lang="el-GR" sz="800" dirty="0">
                <a:solidFill>
                  <a:srgbClr val="3557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συνεχής παρακολούθηση και περιοδικές αξιολογήσεις, έγκαιρη αναφορά ελλείψεων.</a:t>
            </a:r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9" name="Google Shape;158;p26">
            <a:extLst>
              <a:ext uri="{FF2B5EF4-FFF2-40B4-BE49-F238E27FC236}">
                <a16:creationId xmlns:a16="http://schemas.microsoft.com/office/drawing/2014/main" id="{5711CC2C-A062-B49A-20E4-3D4B2D380304}"/>
              </a:ext>
            </a:extLst>
          </p:cNvPr>
          <p:cNvSpPr txBox="1"/>
          <p:nvPr/>
        </p:nvSpPr>
        <p:spPr>
          <a:xfrm>
            <a:off x="678681" y="914313"/>
            <a:ext cx="745645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Πέντε Συνιστώσες </a:t>
            </a:r>
            <a:r>
              <a:rPr lang="en-US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COSO</a:t>
            </a:r>
            <a:endParaRPr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COSO Framework for Enterprise Risk Management (ERM) 👉 What COSO stands  for? ✓ Committee of Sponsoring organisations. First setup in 1992, it has  undergone revisions in 2013 (COSO Cube 3D) and 2017… | Mohamed Ghoniem">
            <a:extLst>
              <a:ext uri="{FF2B5EF4-FFF2-40B4-BE49-F238E27FC236}">
                <a16:creationId xmlns:a16="http://schemas.microsoft.com/office/drawing/2014/main" id="{0A48BAE6-3F3D-52D6-35A8-161DD4AE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80" y="1533822"/>
            <a:ext cx="5073349" cy="27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9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pic>
        <p:nvPicPr>
          <p:cNvPr id="3" name="Picture 4" descr="COSO Internal Control Principles PDF | PDF | Internal Control | Business">
            <a:extLst>
              <a:ext uri="{FF2B5EF4-FFF2-40B4-BE49-F238E27FC236}">
                <a16:creationId xmlns:a16="http://schemas.microsoft.com/office/drawing/2014/main" id="{0690313E-DD56-29B3-3C2E-A82EAC8B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97" y="1526664"/>
            <a:ext cx="2044141" cy="27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A1D2D-CC72-1FFE-DFFF-37524F1EEBD0}"/>
              </a:ext>
            </a:extLst>
          </p:cNvPr>
          <p:cNvSpPr txBox="1"/>
          <p:nvPr/>
        </p:nvSpPr>
        <p:spPr>
          <a:xfrm>
            <a:off x="792027" y="1350580"/>
            <a:ext cx="546097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Περιβάλλον Ελέγχου (Control </a:t>
            </a:r>
            <a:r>
              <a:rPr lang="el-GR" sz="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arenR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επιδεικνύει δέσμευση στην ακεραιότητα και τις ηθικές αξίες.</a:t>
            </a:r>
          </a:p>
          <a:p>
            <a:pPr marL="228600" indent="-228600">
              <a:buFont typeface="+mj-lt"/>
              <a:buAutoNum type="arabicParenR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Διοικητικό Συμβούλιο επιδεικνύει ανεξαρτησία από τη διοίκηση και ασκεί εποπτεία στην ανάπτυξη και την απόδοση του εσωτερικού ελέγχου.</a:t>
            </a:r>
          </a:p>
          <a:p>
            <a:pPr marL="228600" indent="-228600">
              <a:buFont typeface="+mj-lt"/>
              <a:buAutoNum type="arabicParenR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διοίκηση, με την έγκριση του Δ.Σ., καθορίζει δομές, ιεραρχίες και ανάθεση αρμοδιοτήτων και ευθυνών, ώστε να επιτυγχάνονται οι στόχοι.</a:t>
            </a:r>
          </a:p>
          <a:p>
            <a:pPr marL="228600" indent="-228600">
              <a:buFont typeface="+mj-lt"/>
              <a:buAutoNum type="arabicParenR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προσελκύει, αναπτύσσει και διατηρεί ικανούς ανθρώπους σε ευθυγράμμιση με τους στόχους του.</a:t>
            </a:r>
          </a:p>
          <a:p>
            <a:pPr marL="228600" indent="-228600">
              <a:buFont typeface="+mj-lt"/>
              <a:buAutoNum type="arabicParenR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καθιστά τα άτομα υπεύθυνα για τις υποχρεώσεις τους που σχετίζονται με τον εσωτερικό έλεγχο, στην επιδίωξη των στόχων.</a:t>
            </a:r>
          </a:p>
          <a:p>
            <a:b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Κινδύνων (Risk </a:t>
            </a:r>
            <a:r>
              <a:rPr lang="el-GR" sz="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arenR" startAt="6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προσδιορίζει σαφείς στόχους, ώστε να καταστεί δυνατός ο εντοπισμός και η αξιολόγηση των κινδύνων που συνδέονται με την επίτευξή τους.</a:t>
            </a:r>
          </a:p>
          <a:p>
            <a:pPr marL="228600" indent="-228600">
              <a:buFont typeface="+mj-lt"/>
              <a:buAutoNum type="arabicParenR" startAt="6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εντοπίζει κινδύνους για την επίτευξη των στόχων σε όλη την οντότητα και αναλύει τους κινδύνους αυτούς ως βάση για τον καθορισμό του τρόπου διαχείρισής τους.</a:t>
            </a:r>
          </a:p>
          <a:p>
            <a:pPr marL="228600" indent="-228600">
              <a:buFont typeface="+mj-lt"/>
              <a:buAutoNum type="arabicParenR" startAt="6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εξετάζει την πιθανότητα απάτης κατά την αξιολόγηση κινδύνων για την επίτευξη στόχων.</a:t>
            </a:r>
          </a:p>
          <a:p>
            <a:pPr marL="228600" indent="-228600">
              <a:buFont typeface="+mj-lt"/>
              <a:buAutoNum type="arabicParenR" startAt="6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εντοπίζει και αξιολογεί αλλαγές που θα μπορούσαν να επηρεάσουν ουσιωδώς το σύστημα εσωτερικού ελέγχου.</a:t>
            </a:r>
          </a:p>
          <a:p>
            <a:b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Δραστηριότητες Ελέγχου (Control </a:t>
            </a:r>
            <a:r>
              <a:rPr lang="el-GR" sz="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arenR" startAt="10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επιλέγει και αναπτύσσει δραστηριότητες ελέγχου που συμβάλλουν στον περιορισμό των κινδύνων σε αποδεκτά επίπεδα.</a:t>
            </a:r>
          </a:p>
          <a:p>
            <a:pPr marL="228600" indent="-228600">
              <a:buFont typeface="+mj-lt"/>
              <a:buAutoNum type="arabicParenR" startAt="10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επιλέγει και αναπτύσσει γενικούς ελέγχους πληροφορικών συστημάτων που υποστηρίζουν την επίτευξη των στόχων.</a:t>
            </a:r>
          </a:p>
          <a:p>
            <a:pPr marL="228600" indent="-228600">
              <a:buFont typeface="+mj-lt"/>
              <a:buAutoNum type="arabicParenR" startAt="10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θεσπίζει πολιτικές και διαδικασίες που θέτουν σε εφαρμογή τις δραστηριότητες ελέγχου.</a:t>
            </a:r>
          </a:p>
          <a:p>
            <a:b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Πληροφόρηση &amp; Επικοινωνία (Information &amp; Communication)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αποκτά ή παράγει και χρησιμοποιεί ποιοτικές πληροφορίες, κατάλληλες για τη λειτουργία του εσωτερικού ελέγχου.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επικοινωνεί εσωτερικά πληροφορίες, συμπεριλαμβανομένων αρμοδιοτήτων και ευθυνών, που είναι απαραίτητες για τη λειτουργία του εσωτερικού ελέγχου.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επικοινωνεί εξωτερικά θέματα που επηρεάζουν τη λειτουργία του εσωτερικού ελέγχου με τα ενδιαφερόμενα μέρη.</a:t>
            </a:r>
          </a:p>
          <a:p>
            <a:b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Δραστηριότητες Παρακολούθησης (</a:t>
            </a:r>
            <a:r>
              <a:rPr lang="el-GR" sz="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</a:t>
            </a:r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l-GR" sz="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indent="-228600">
              <a:buFont typeface="+mj-lt"/>
              <a:buAutoNum type="arabicParenR" startAt="16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επιλέγει, αναπτύσσει και πραγματοποιεί συνεχή ή/και περιοδική αξιολόγηση, ώστε να διαπιστωθεί αν τα στοιχεία του εσωτερικού ελέγχου λειτουργούν όπως πρέπει.</a:t>
            </a:r>
          </a:p>
          <a:p>
            <a:pPr marL="228600" indent="-228600">
              <a:buFont typeface="+mj-lt"/>
              <a:buAutoNum type="arabicParenR" startAt="16"/>
            </a:pPr>
            <a:r>
              <a:rPr lang="el-GR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οργανισμός αξιολογεί και κοινοποιεί εσωτερικά τις αδυναμίες του ελέγχου σε εκείνους που είναι υπεύθυνοι για τη λήψη διορθωτικών μέτρων, συμπεριλαμβανομένης της ανώτερης διοίκησης και του Διοικητικού Συμβουλίου.</a:t>
            </a:r>
          </a:p>
        </p:txBody>
      </p:sp>
      <p:sp>
        <p:nvSpPr>
          <p:cNvPr id="4" name="Google Shape;158;p26">
            <a:extLst>
              <a:ext uri="{FF2B5EF4-FFF2-40B4-BE49-F238E27FC236}">
                <a16:creationId xmlns:a16="http://schemas.microsoft.com/office/drawing/2014/main" id="{4B0E6215-9EEE-D6FC-CA4D-B90798CDC422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Πλαίσιο COSO Εσωτερικού Ελέγχου</a:t>
            </a:r>
            <a:r>
              <a:rPr lang="en-US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       </a:t>
            </a:r>
            <a:r>
              <a:rPr lang="en-US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17 O</a:t>
            </a:r>
            <a:r>
              <a:rPr lang="el-GR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λοκληρωμένες</a:t>
            </a:r>
            <a:r>
              <a:rPr lang="el-GR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Αρχές</a:t>
            </a:r>
          </a:p>
        </p:txBody>
      </p:sp>
    </p:spTree>
    <p:extLst>
      <p:ext uri="{BB962C8B-B14F-4D97-AF65-F5344CB8AC3E}">
        <p14:creationId xmlns:p14="http://schemas.microsoft.com/office/powerpoint/2010/main" val="250672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Αρχές COSO στον Τουρισμό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COSO: A Framework for Enterprise Risk Management and Internal Controls |  Mohsin Abbas posted on the topic | LinkedIn">
            <a:extLst>
              <a:ext uri="{FF2B5EF4-FFF2-40B4-BE49-F238E27FC236}">
                <a16:creationId xmlns:a16="http://schemas.microsoft.com/office/drawing/2014/main" id="{A0A95ED6-17F1-0F01-0C23-DF98A556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5" y="1412911"/>
            <a:ext cx="1971261" cy="2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193CDF-D7DF-FFEA-304E-7BAAEB84F674}"/>
              </a:ext>
            </a:extLst>
          </p:cNvPr>
          <p:cNvSpPr txBox="1"/>
          <p:nvPr/>
        </p:nvSpPr>
        <p:spPr>
          <a:xfrm>
            <a:off x="1242629" y="1385718"/>
            <a:ext cx="62542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Ακεραιότητα και δεοντολογία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σαφή πρότυπα συμπεριφοράς.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«εκπτώσεις χάριτος», δωρεάν παροχές χωρίς έγκριση, προμήθειες προμηθευτών.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Κώδικας Δεοντολογίας, πολιτική εκπτώσεων/FOC, δήλωση σύγκρουσης συμφερόντων.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Τεκμήρια/Δείκτες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αποδοχή πολιτικών από προσωπικό,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παραβάσεων, ποσοστό δαπανών εκτός πολιτικής.</a:t>
            </a: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Ευθύνη εποπτείας από το Δ.Σ./Επιτροπή Ελέγχου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ενεργή εποπτεία διακυβέρνησης και αναφορών.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τυπική λειτουργία χωρίς ουσία, μη έγκαιρη δράση σε ευρήματα.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ετήσιο πλάνο Επιτροπής Ελέγχου, KRI/KPI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deferred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πρακτικά συνεδριάσεων, παρακολούθηση διορθωτικών ενεργειών.</a:t>
            </a: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Δομή, αρμοδιότητες, διαχωρισμός καθηκόντων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σαφή όρια ρόλων.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 ίδιος εγκρίνει τιμές, καταχωρεί συναλλαγές και συμφωνεί ταμείο.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RACI ανά διαδικασία,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 PMS/POS/ERP, αντισταθμιστικές δικλείδες σε μικρές μονάδες.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πίνακες αρμοδιοτήτων, user-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καταγραφές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Ικανότητες και στελέχωση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κατάλληλες δεξιότητες ανά θέση.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λανθασμένη εφαρμογή τιμολογιακής πολιτικής, αδύναμο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night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ετήσιο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(PMS,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myDATA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GDPR,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fraud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αρχεία εκπαίδευσης, αξιολόγηση ικανοτήτων.</a:t>
            </a:r>
          </a:p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Λογοδοσία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accountability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επιβράβευση συμμόρφωσης, κυρώσεις παραβάσεων.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«κουλτούρα ανοχής» σε παρακάμψεις.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KPIs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συμμόρφωσης σε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στοχοθεσία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διαδικασία πειθαρχικών μέτρων.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dashboard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συμμόρφωσης, μητρώο συμβάντων.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7F225-E540-7CE3-EE24-1183402047BB}"/>
              </a:ext>
            </a:extLst>
          </p:cNvPr>
          <p:cNvSpPr txBox="1"/>
          <p:nvPr/>
        </p:nvSpPr>
        <p:spPr>
          <a:xfrm rot="16200000">
            <a:off x="18103" y="2859348"/>
            <a:ext cx="209050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Περιβάλλον Ελέγχου</a:t>
            </a:r>
          </a:p>
        </p:txBody>
      </p:sp>
    </p:spTree>
    <p:extLst>
      <p:ext uri="{BB962C8B-B14F-4D97-AF65-F5344CB8AC3E}">
        <p14:creationId xmlns:p14="http://schemas.microsoft.com/office/powerpoint/2010/main" val="37584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2C6063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12" name="Google Shape;158;p26">
            <a:extLst>
              <a:ext uri="{FF2B5EF4-FFF2-40B4-BE49-F238E27FC236}">
                <a16:creationId xmlns:a16="http://schemas.microsoft.com/office/drawing/2014/main" id="{DB10FDFE-3717-46E1-1852-39DE92EFD619}"/>
              </a:ext>
            </a:extLst>
          </p:cNvPr>
          <p:cNvSpPr txBox="1"/>
          <p:nvPr/>
        </p:nvSpPr>
        <p:spPr>
          <a:xfrm>
            <a:off x="694156" y="915414"/>
            <a:ext cx="818339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Αρχές COSO στον Τουρισμό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COSO: A Framework for Enterprise Risk Management and Internal Controls |  Mohsin Abbas posted on the topic | LinkedIn">
            <a:extLst>
              <a:ext uri="{FF2B5EF4-FFF2-40B4-BE49-F238E27FC236}">
                <a16:creationId xmlns:a16="http://schemas.microsoft.com/office/drawing/2014/main" id="{A0A95ED6-17F1-0F01-0C23-DF98A556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25" y="1412911"/>
            <a:ext cx="1971261" cy="2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193CDF-D7DF-FFEA-304E-7BAAEB84F674}"/>
              </a:ext>
            </a:extLst>
          </p:cNvPr>
          <p:cNvSpPr txBox="1"/>
          <p:nvPr/>
        </p:nvSpPr>
        <p:spPr>
          <a:xfrm>
            <a:off x="1291469" y="1727224"/>
            <a:ext cx="4679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Καθορισμός στόχων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σαφείς στόχοι λειτουργιών/αναφοράς/συμμόρφωσης.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ασύνδετες πρωτοβουλίες, ασυνέπεια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USALI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ERP.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cascading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στόχων (π.χ. ακρίβεια αναφορών, έγκαιρη διαβίβαση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myDATA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balanced scorecard, mapping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στόχων σε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KRIs.</a:t>
            </a:r>
          </a:p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Αναγνώριση και ανάλυση κινδύνων (</a:t>
            </a:r>
            <a:r>
              <a:rPr lang="en-US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business→financial</a:t>
            </a:r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επίκαιρος χάρτης κινδύνων ανά κύκλο.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μη κάλυψη αιχμών σεζόν, μη σύλληψη νέων καναλιών.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τριμηνιαίο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assessment per process, RCM (Risk &amp; Control Matrix).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register, RCMs, heatmaps.</a:t>
            </a:r>
          </a:p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κινδύνου απάτης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συστηματικός εντοπισμός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fraud schemes.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skimming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μπαρ,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collusion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προμηθευτές, «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 invoices».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analytics voids/discounts, vendor due diligence, whistleblowing.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fraud risk assessment, hotline stats,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αναφορές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controls.</a:t>
            </a:r>
          </a:p>
          <a:p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9)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Αναγνώριση σημαντικών αλλαγών</a:t>
            </a:r>
          </a:p>
          <a:p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έγκαιρη προσαρμογή ελέγχων.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Κίνδυνοι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νέα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PMS/booking engine, rebranding, M&amp;A,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νέα φορολογικά.</a:t>
            </a:r>
            <a:b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Δικλείδες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impact assessment, pre- and post-implementation reviews.</a:t>
            </a:r>
            <a:b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Τεκμήρια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logs, UAT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πρακτικά,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cut-over 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σχέδια.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7F225-E540-7CE3-EE24-1183402047BB}"/>
              </a:ext>
            </a:extLst>
          </p:cNvPr>
          <p:cNvSpPr txBox="1"/>
          <p:nvPr/>
        </p:nvSpPr>
        <p:spPr>
          <a:xfrm rot="16200000">
            <a:off x="18103" y="2859348"/>
            <a:ext cx="2090504" cy="276999"/>
          </a:xfrm>
          <a:prstGeom prst="rect">
            <a:avLst/>
          </a:prstGeom>
          <a:noFill/>
          <a:ln>
            <a:solidFill>
              <a:srgbClr val="F47A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F47A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Κινδύνων</a:t>
            </a:r>
          </a:p>
        </p:txBody>
      </p:sp>
    </p:spTree>
    <p:extLst>
      <p:ext uri="{BB962C8B-B14F-4D97-AF65-F5344CB8AC3E}">
        <p14:creationId xmlns:p14="http://schemas.microsoft.com/office/powerpoint/2010/main" val="8130709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3524</Words>
  <Application>Microsoft Office PowerPoint</Application>
  <PresentationFormat>Προβολή στην οθόνη (16:9)</PresentationFormat>
  <Paragraphs>302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Calibri</vt:lpstr>
      <vt:lpstr>Arial</vt:lpstr>
      <vt:lpstr>Nunito Light</vt:lpstr>
      <vt:lpstr>Wingdings</vt:lpstr>
      <vt:lpstr>Simple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Dakis Lampropoulos</cp:lastModifiedBy>
  <cp:revision>85</cp:revision>
  <dcterms:modified xsi:type="dcterms:W3CDTF">2025-11-09T19:48:40Z</dcterms:modified>
</cp:coreProperties>
</file>