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1"/>
  </p:notesMasterIdLst>
  <p:sldIdLst>
    <p:sldId id="256" r:id="rId3"/>
    <p:sldId id="335" r:id="rId4"/>
    <p:sldId id="319" r:id="rId5"/>
    <p:sldId id="336" r:id="rId6"/>
    <p:sldId id="338" r:id="rId7"/>
    <p:sldId id="337" r:id="rId8"/>
    <p:sldId id="277" r:id="rId9"/>
    <p:sldId id="330" r:id="rId10"/>
    <p:sldId id="331" r:id="rId11"/>
    <p:sldId id="334" r:id="rId12"/>
    <p:sldId id="328" r:id="rId13"/>
    <p:sldId id="329" r:id="rId14"/>
    <p:sldId id="332" r:id="rId15"/>
    <p:sldId id="333" r:id="rId16"/>
    <p:sldId id="339" r:id="rId17"/>
    <p:sldId id="340" r:id="rId18"/>
    <p:sldId id="341" r:id="rId19"/>
    <p:sldId id="270"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4OONDZ9bsvIAl/Cs6yCCJ+B2T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442"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19" name="Google Shape;5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4549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488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0145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8720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2502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9304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617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7509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8" name="Google Shape;34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813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302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00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4937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214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19" name="Google Shape;5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19" name="Google Shape;5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327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19" name="Google Shape;5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5567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 name="Google Shape;13;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 name="Google Shape;14;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0" name="Google Shape;70;p26"/>
          <p:cNvSpPr txBox="1">
            <a:spLocks noGrp="1"/>
          </p:cNvSpPr>
          <p:nvPr>
            <p:ph type="body" idx="1"/>
          </p:nvPr>
        </p:nvSpPr>
        <p:spPr>
          <a:xfrm rot="5400000">
            <a:off x="1154509" y="-125809"/>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71" name="Google Shape;71;p2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2" name="Google Shape;72;p2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3" name="Google Shape;73;p2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2366169"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6" name="Google Shape;76;p27"/>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77" name="Google Shape;77;p2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8" name="Google Shape;78;p2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9" name="Google Shape;79;p2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p2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6" name="Google Shape;86;p2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7" name="Google Shape;87;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3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0" name="Google Shape;9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3" name="Google Shape;93;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4" name="Google Shape;94;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sp>
        <p:nvSpPr>
          <p:cNvPr id="96" name="Google Shape;9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3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8" name="Google Shape;98;p3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9" name="Google Shape;9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 name="Google Shape;102;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3"/>
        <p:cNvGrpSpPr/>
        <p:nvPr/>
      </p:nvGrpSpPr>
      <p:grpSpPr>
        <a:xfrm>
          <a:off x="0" y="0"/>
          <a:ext cx="0" cy="0"/>
          <a:chOff x="0" y="0"/>
          <a:chExt cx="0" cy="0"/>
        </a:xfrm>
      </p:grpSpPr>
      <p:sp>
        <p:nvSpPr>
          <p:cNvPr id="104" name="Google Shape;104;p3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5" name="Google Shape;105;p3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6" name="Google Shape;10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
        <p:cNvGrpSpPr/>
        <p:nvPr/>
      </p:nvGrpSpPr>
      <p:grpSpPr>
        <a:xfrm>
          <a:off x="0" y="0"/>
          <a:ext cx="0" cy="0"/>
          <a:chOff x="0" y="0"/>
          <a:chExt cx="0" cy="0"/>
        </a:xfrm>
      </p:grpSpPr>
      <p:sp>
        <p:nvSpPr>
          <p:cNvPr id="108" name="Google Shape;108;p3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9" name="Google Shape;109;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0"/>
        <p:cNvGrpSpPr/>
        <p:nvPr/>
      </p:nvGrpSpPr>
      <p:grpSpPr>
        <a:xfrm>
          <a:off x="0" y="0"/>
          <a:ext cx="0" cy="0"/>
          <a:chOff x="0" y="0"/>
          <a:chExt cx="0" cy="0"/>
        </a:xfrm>
      </p:grpSpPr>
      <p:sp>
        <p:nvSpPr>
          <p:cNvPr id="111" name="Google Shape;111;p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3" name="Google Shape;113;p3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4" name="Google Shape;114;p3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5" name="Google Shape;115;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 name="Google Shape;17;p18"/>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a:endParaRPr/>
          </a:p>
        </p:txBody>
      </p:sp>
      <p:sp>
        <p:nvSpPr>
          <p:cNvPr id="18" name="Google Shape;18;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 name="Google Shape;19;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0" name="Google Shape;20;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6"/>
        <p:cNvGrpSpPr/>
        <p:nvPr/>
      </p:nvGrpSpPr>
      <p:grpSpPr>
        <a:xfrm>
          <a:off x="0" y="0"/>
          <a:ext cx="0" cy="0"/>
          <a:chOff x="0" y="0"/>
          <a:chExt cx="0" cy="0"/>
        </a:xfrm>
      </p:grpSpPr>
      <p:sp>
        <p:nvSpPr>
          <p:cNvPr id="117" name="Google Shape;117;p3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18" name="Google Shape;118;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9"/>
        <p:cNvGrpSpPr/>
        <p:nvPr/>
      </p:nvGrpSpPr>
      <p:grpSpPr>
        <a:xfrm>
          <a:off x="0" y="0"/>
          <a:ext cx="0" cy="0"/>
          <a:chOff x="0" y="0"/>
          <a:chExt cx="0" cy="0"/>
        </a:xfrm>
      </p:grpSpPr>
      <p:sp>
        <p:nvSpPr>
          <p:cNvPr id="120" name="Google Shape;120;p3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1" name="Google Shape;121;p3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22" name="Google Shape;122;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3" name="Google Shape;23;p19"/>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24" name="Google Shape;24;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5" name="Google Shape;25;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6" name="Google Shape;26;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9" name="Google Shape;29;p20"/>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30" name="Google Shape;30;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1" name="Google Shape;31;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2" name="Google Shape;32;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5" name="Google Shape;35;p21"/>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36" name="Google Shape;36;p21"/>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37" name="Google Shape;37;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8" name="Google Shape;38;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9" name="Google Shape;39;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42" name="Google Shape;42;p22"/>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43" name="Google Shape;43;p22"/>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44" name="Google Shape;44;p22"/>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45" name="Google Shape;45;p22"/>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46" name="Google Shape;46;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47" name="Google Shape;47;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48" name="Google Shape;48;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1" name="Google Shape;51;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2" name="Google Shape;52;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3" name="Google Shape;53;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6" name="Google Shape;56;p24"/>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57" name="Google Shape;57;p24"/>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58" name="Google Shape;58;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9" name="Google Shape;59;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0" name="Google Shape;60;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3" name="Google Shape;63;p25"/>
          <p:cNvSpPr>
            <a:spLocks noGrp="1"/>
          </p:cNvSpPr>
          <p:nvPr>
            <p:ph type="pic" idx="2"/>
          </p:nvPr>
        </p:nvSpPr>
        <p:spPr>
          <a:xfrm>
            <a:off x="896144" y="306388"/>
            <a:ext cx="2743200" cy="2057400"/>
          </a:xfrm>
          <a:prstGeom prst="rect">
            <a:avLst/>
          </a:prstGeom>
          <a:noFill/>
          <a:ln>
            <a:noFill/>
          </a:ln>
        </p:spPr>
      </p:sp>
      <p:sp>
        <p:nvSpPr>
          <p:cNvPr id="64" name="Google Shape;64;p25"/>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65" name="Google Shape;65;p2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6" name="Google Shape;66;p2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7" name="Google Shape;67;p2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0"/>
        <p:cNvGrpSpPr/>
        <p:nvPr/>
      </p:nvGrpSpPr>
      <p:grpSpPr>
        <a:xfrm>
          <a:off x="0" y="0"/>
          <a:ext cx="0" cy="0"/>
          <a:chOff x="0" y="0"/>
          <a:chExt cx="0" cy="0"/>
        </a:xfrm>
      </p:grpSpPr>
      <p:sp>
        <p:nvSpPr>
          <p:cNvPr id="81" name="Google Shape;81;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2" name="Google Shape;82;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3" name="Google Shape;83;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
          <p:cNvPicPr preferRelativeResize="0"/>
          <p:nvPr/>
        </p:nvPicPr>
        <p:blipFill rotWithShape="1">
          <a:blip r:embed="rId3">
            <a:alphaModFix amt="57000"/>
          </a:blip>
          <a:srcRect t="14114" b="14112"/>
          <a:stretch/>
        </p:blipFill>
        <p:spPr>
          <a:xfrm>
            <a:off x="0" y="0"/>
            <a:ext cx="9144002" cy="5143503"/>
          </a:xfrm>
          <a:prstGeom prst="rect">
            <a:avLst/>
          </a:prstGeom>
          <a:noFill/>
          <a:ln>
            <a:noFill/>
          </a:ln>
        </p:spPr>
      </p:pic>
      <p:sp>
        <p:nvSpPr>
          <p:cNvPr id="130" name="Google Shape;130;p1"/>
          <p:cNvSpPr txBox="1"/>
          <p:nvPr/>
        </p:nvSpPr>
        <p:spPr>
          <a:xfrm>
            <a:off x="840916" y="3887880"/>
            <a:ext cx="2309830" cy="329297"/>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131" name="Google Shape;131;p1"/>
          <p:cNvSpPr txBox="1"/>
          <p:nvPr/>
        </p:nvSpPr>
        <p:spPr>
          <a:xfrm>
            <a:off x="299616" y="1997387"/>
            <a:ext cx="3377761"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l-GR" sz="2400" b="0" i="0" u="none" strike="noStrike" cap="none" dirty="0">
                <a:solidFill>
                  <a:srgbClr val="2C6063"/>
                </a:solidFill>
                <a:latin typeface="Calibri"/>
                <a:ea typeface="Calibri"/>
                <a:cs typeface="Calibri"/>
                <a:sym typeface="Calibri"/>
              </a:rPr>
              <a:t>Εσωτερικός Έλεγχος Τουριστικών Επιχειρήσεων</a:t>
            </a:r>
            <a:endParaRPr dirty="0"/>
          </a:p>
        </p:txBody>
      </p:sp>
      <p:sp>
        <p:nvSpPr>
          <p:cNvPr id="132" name="Google Shape;132;p1"/>
          <p:cNvSpPr txBox="1"/>
          <p:nvPr/>
        </p:nvSpPr>
        <p:spPr>
          <a:xfrm>
            <a:off x="986882" y="3944628"/>
            <a:ext cx="2017500" cy="193899"/>
          </a:xfrm>
          <a:prstGeom prst="rect">
            <a:avLst/>
          </a:prstGeom>
          <a:noFill/>
          <a:ln>
            <a:noFill/>
          </a:ln>
        </p:spPr>
        <p:txBody>
          <a:bodyPr spcFirstLastPara="1" wrap="square" lIns="0" tIns="0" rIns="0" bIns="0" anchor="t" anchorCtr="0">
            <a:spAutoFit/>
          </a:bodyPr>
          <a:lstStyle/>
          <a:p>
            <a:pPr marL="0" marR="0" lvl="0" indent="0" algn="ctr" rtl="0">
              <a:lnSpc>
                <a:spcPct val="140033"/>
              </a:lnSpc>
              <a:spcBef>
                <a:spcPts val="0"/>
              </a:spcBef>
              <a:spcAft>
                <a:spcPts val="0"/>
              </a:spcAft>
              <a:buClr>
                <a:srgbClr val="000000"/>
              </a:buClr>
              <a:buSzPts val="900"/>
              <a:buFont typeface="Arial"/>
              <a:buNone/>
            </a:pPr>
            <a:r>
              <a:rPr lang="el-GR" sz="900" b="1" i="0" u="none" strike="noStrike" cap="none">
                <a:solidFill>
                  <a:schemeClr val="lt1"/>
                </a:solidFill>
                <a:latin typeface="Calibri"/>
                <a:ea typeface="Calibri"/>
                <a:cs typeface="Calibri"/>
                <a:sym typeface="Calibri"/>
              </a:rPr>
              <a:t>Δρ. Σπυρίδων Λαμπρόπουλος</a:t>
            </a:r>
            <a:endParaRPr sz="700" b="1" i="0" u="none" strike="noStrike" cap="none">
              <a:solidFill>
                <a:schemeClr val="lt1"/>
              </a:solidFill>
              <a:latin typeface="Calibri"/>
              <a:ea typeface="Calibri"/>
              <a:cs typeface="Calibri"/>
              <a:sym typeface="Calibri"/>
            </a:endParaRPr>
          </a:p>
        </p:txBody>
      </p:sp>
      <p:pic>
        <p:nvPicPr>
          <p:cNvPr id="133" name="Google Shape;133;p1"/>
          <p:cNvPicPr preferRelativeResize="0"/>
          <p:nvPr/>
        </p:nvPicPr>
        <p:blipFill rotWithShape="1">
          <a:blip r:embed="rId4">
            <a:alphaModFix/>
          </a:blip>
          <a:srcRect/>
          <a:stretch/>
        </p:blipFill>
        <p:spPr>
          <a:xfrm>
            <a:off x="231816" y="225825"/>
            <a:ext cx="1965275" cy="711887"/>
          </a:xfrm>
          <a:prstGeom prst="rect">
            <a:avLst/>
          </a:prstGeom>
          <a:noFill/>
          <a:ln>
            <a:noFill/>
          </a:ln>
        </p:spPr>
      </p:pic>
      <p:sp>
        <p:nvSpPr>
          <p:cNvPr id="134" name="Google Shape;134;p1"/>
          <p:cNvSpPr txBox="1"/>
          <p:nvPr/>
        </p:nvSpPr>
        <p:spPr>
          <a:xfrm>
            <a:off x="-7334" y="2870627"/>
            <a:ext cx="3991662" cy="1000274"/>
          </a:xfrm>
          <a:prstGeom prst="rect">
            <a:avLst/>
          </a:prstGeom>
          <a:noFill/>
          <a:ln>
            <a:noFill/>
          </a:ln>
        </p:spPr>
        <p:txBody>
          <a:bodyPr spcFirstLastPara="1" wrap="square" lIns="0" tIns="0" rIns="0" bIns="0" anchor="t" anchorCtr="0">
            <a:spAutoFit/>
          </a:bodyPr>
          <a:lstStyle/>
          <a:p>
            <a:pPr lvl="0" algn="ctr">
              <a:buSzPts val="1300"/>
            </a:pPr>
            <a:r>
              <a:rPr lang="el-GR" sz="1200" dirty="0">
                <a:solidFill>
                  <a:srgbClr val="799A94"/>
                </a:solidFill>
                <a:latin typeface="Calibri"/>
                <a:ea typeface="Calibri"/>
                <a:cs typeface="Calibri"/>
                <a:sym typeface="Calibri"/>
              </a:rPr>
              <a:t>Ενσωμάτωση του Εσωτερικού Ελέγχου </a:t>
            </a:r>
          </a:p>
          <a:p>
            <a:pPr lvl="0" algn="ctr">
              <a:buSzPts val="1300"/>
            </a:pPr>
            <a:r>
              <a:rPr lang="el-GR" sz="1200" dirty="0">
                <a:solidFill>
                  <a:srgbClr val="799A94"/>
                </a:solidFill>
                <a:latin typeface="Calibri"/>
                <a:ea typeface="Calibri"/>
                <a:cs typeface="Calibri"/>
                <a:sym typeface="Calibri"/>
              </a:rPr>
              <a:t>στη Στρατηγική Διαχείρισης της Επιχείρησης</a:t>
            </a:r>
          </a:p>
          <a:p>
            <a:pPr marL="0" marR="0" lvl="0" indent="0" algn="ctr" rtl="0">
              <a:lnSpc>
                <a:spcPct val="100000"/>
              </a:lnSpc>
              <a:spcBef>
                <a:spcPts val="0"/>
              </a:spcBef>
              <a:spcAft>
                <a:spcPts val="0"/>
              </a:spcAft>
              <a:buClr>
                <a:srgbClr val="000000"/>
              </a:buClr>
              <a:buSzPts val="1300"/>
              <a:buFont typeface="Arial"/>
              <a:buNone/>
            </a:pPr>
            <a:r>
              <a:rPr lang="el-GR" sz="1200" b="0" i="0" u="none" strike="noStrike" cap="none" dirty="0">
                <a:solidFill>
                  <a:srgbClr val="799A94"/>
                </a:solidFill>
                <a:latin typeface="Calibri"/>
                <a:ea typeface="Calibri"/>
                <a:cs typeface="Calibri"/>
                <a:sym typeface="Calibri"/>
              </a:rPr>
              <a:t>Έλεγχος Ειδικών Περιπτώσεων (πχ ΕΣΠΑ)</a:t>
            </a:r>
          </a:p>
          <a:p>
            <a:pPr marL="0" marR="0" lvl="0" indent="0" algn="ctr" rtl="0">
              <a:lnSpc>
                <a:spcPct val="100000"/>
              </a:lnSpc>
              <a:spcBef>
                <a:spcPts val="0"/>
              </a:spcBef>
              <a:spcAft>
                <a:spcPts val="0"/>
              </a:spcAft>
              <a:buClr>
                <a:srgbClr val="000000"/>
              </a:buClr>
              <a:buSzPts val="1300"/>
              <a:buFont typeface="Arial"/>
              <a:buNone/>
            </a:pPr>
            <a:r>
              <a:rPr lang="el-GR" sz="1200" b="0" i="0" u="none" strike="noStrike" cap="none" dirty="0">
                <a:solidFill>
                  <a:srgbClr val="799A94"/>
                </a:solidFill>
                <a:latin typeface="Calibri"/>
                <a:ea typeface="Calibri"/>
                <a:cs typeface="Calibri"/>
                <a:sym typeface="Calibri"/>
              </a:rPr>
              <a:t>Έλεγχος Μη Κερδοσκοπικών </a:t>
            </a:r>
            <a:r>
              <a:rPr lang="el-GR" sz="1200" dirty="0">
                <a:solidFill>
                  <a:srgbClr val="799A94"/>
                </a:solidFill>
                <a:latin typeface="Calibri"/>
                <a:ea typeface="Calibri"/>
                <a:cs typeface="Calibri"/>
                <a:sym typeface="Calibri"/>
              </a:rPr>
              <a:t>Ε</a:t>
            </a:r>
            <a:r>
              <a:rPr lang="el-GR" sz="1200" b="0" i="0" u="none" strike="noStrike" cap="none" dirty="0">
                <a:solidFill>
                  <a:srgbClr val="799A94"/>
                </a:solidFill>
                <a:latin typeface="Calibri"/>
                <a:ea typeface="Calibri"/>
                <a:cs typeface="Calibri"/>
                <a:sym typeface="Calibri"/>
              </a:rPr>
              <a:t>ταιρειών</a:t>
            </a:r>
          </a:p>
          <a:p>
            <a:pPr marL="0" marR="0" lvl="0" indent="0" algn="ctr" rtl="0">
              <a:lnSpc>
                <a:spcPct val="100000"/>
              </a:lnSpc>
              <a:spcBef>
                <a:spcPts val="0"/>
              </a:spcBef>
              <a:spcAft>
                <a:spcPts val="0"/>
              </a:spcAft>
              <a:buClr>
                <a:srgbClr val="000000"/>
              </a:buClr>
              <a:buSzPts val="1300"/>
              <a:buFont typeface="Arial"/>
              <a:buNone/>
            </a:pPr>
            <a:endParaRPr lang="el-GR" sz="500" b="0" i="0" u="none" strike="noStrike" cap="none" dirty="0">
              <a:solidFill>
                <a:srgbClr val="799A9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l-GR" sz="1200" dirty="0">
                <a:solidFill>
                  <a:srgbClr val="799A94"/>
                </a:solidFill>
                <a:latin typeface="Calibri"/>
                <a:ea typeface="Calibri"/>
                <a:cs typeface="Calibri"/>
                <a:sym typeface="Calibri"/>
              </a:rPr>
              <a:t>Παράδειγμα</a:t>
            </a:r>
            <a:endParaRPr sz="1200" b="0" i="0" u="none" strike="noStrike" cap="none" dirty="0">
              <a:solidFill>
                <a:srgbClr val="799A94"/>
              </a:solidFill>
              <a:latin typeface="Calibri"/>
              <a:ea typeface="Calibri"/>
              <a:cs typeface="Calibri"/>
              <a:sym typeface="Calibri"/>
            </a:endParaRPr>
          </a:p>
        </p:txBody>
      </p:sp>
      <p:pic>
        <p:nvPicPr>
          <p:cNvPr id="135" name="Google Shape;135;p1"/>
          <p:cNvPicPr preferRelativeResize="0"/>
          <p:nvPr/>
        </p:nvPicPr>
        <p:blipFill rotWithShape="1">
          <a:blip r:embed="rId5">
            <a:alphaModFix/>
          </a:blip>
          <a:srcRect/>
          <a:stretch/>
        </p:blipFill>
        <p:spPr>
          <a:xfrm>
            <a:off x="3976993" y="1034233"/>
            <a:ext cx="6227126" cy="3206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22"/>
          <p:cNvPicPr preferRelativeResize="0"/>
          <p:nvPr/>
        </p:nvPicPr>
        <p:blipFill rotWithShape="1">
          <a:blip r:embed="rId3">
            <a:alphaModFix amt="57000"/>
          </a:blip>
          <a:srcRect l="34707" t="34901" b="18237"/>
          <a:stretch/>
        </p:blipFill>
        <p:spPr>
          <a:xfrm>
            <a:off x="0" y="0"/>
            <a:ext cx="9144000" cy="5143500"/>
          </a:xfrm>
          <a:prstGeom prst="rect">
            <a:avLst/>
          </a:prstGeom>
          <a:solidFill>
            <a:schemeClr val="accent5">
              <a:lumMod val="20000"/>
              <a:lumOff val="80000"/>
              <a:alpha val="66000"/>
            </a:schemeClr>
          </a:solidFill>
          <a:ln>
            <a:noFill/>
          </a:ln>
        </p:spPr>
      </p:pic>
      <p:pic>
        <p:nvPicPr>
          <p:cNvPr id="522" name="Google Shape;522;p22"/>
          <p:cNvPicPr preferRelativeResize="0"/>
          <p:nvPr/>
        </p:nvPicPr>
        <p:blipFill rotWithShape="1">
          <a:blip r:embed="rId4">
            <a:alphaModFix/>
          </a:blip>
          <a:srcRect b="12130"/>
          <a:stretch/>
        </p:blipFill>
        <p:spPr>
          <a:xfrm>
            <a:off x="4663082" y="2488557"/>
            <a:ext cx="4398213" cy="2220872"/>
          </a:xfrm>
          <a:prstGeom prst="rect">
            <a:avLst/>
          </a:prstGeom>
          <a:noFill/>
          <a:ln>
            <a:noFill/>
          </a:ln>
        </p:spPr>
      </p:pic>
      <p:sp>
        <p:nvSpPr>
          <p:cNvPr id="523" name="Google Shape;523;p22"/>
          <p:cNvSpPr txBox="1">
            <a:spLocks noGrp="1"/>
          </p:cNvSpPr>
          <p:nvPr>
            <p:ph type="ftr" idx="11"/>
          </p:nvPr>
        </p:nvSpPr>
        <p:spPr>
          <a:xfrm>
            <a:off x="7613495" y="4777099"/>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rgbClr val="2C6063"/>
                </a:solidFill>
              </a:rPr>
              <a:t>Δρ. Σπυρίδων Λαμπρόπουλος</a:t>
            </a:r>
            <a:endParaRPr/>
          </a:p>
        </p:txBody>
      </p:sp>
      <p:pic>
        <p:nvPicPr>
          <p:cNvPr id="524" name="Google Shape;524;p22"/>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6" name="Google Shape;526;p22">
            <a:extLst>
              <a:ext uri="{FF2B5EF4-FFF2-40B4-BE49-F238E27FC236}">
                <a16:creationId xmlns:a16="http://schemas.microsoft.com/office/drawing/2014/main" id="{E429115C-3A1A-3B65-6495-D6954649B724}"/>
              </a:ext>
            </a:extLst>
          </p:cNvPr>
          <p:cNvSpPr txBox="1"/>
          <p:nvPr/>
        </p:nvSpPr>
        <p:spPr>
          <a:xfrm>
            <a:off x="553404" y="694086"/>
            <a:ext cx="7456452" cy="424732"/>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700"/>
              <a:buFont typeface="Arial"/>
              <a:buNone/>
            </a:pPr>
            <a:r>
              <a:rPr lang="el-GR" sz="2300" dirty="0">
                <a:solidFill>
                  <a:srgbClr val="171616"/>
                </a:solidFill>
                <a:latin typeface="Calibri"/>
                <a:ea typeface="Calibri"/>
                <a:cs typeface="Calibri"/>
                <a:sym typeface="Calibri"/>
              </a:rPr>
              <a:t>Ενδεικτικές Απαντήσεις στο Παράδειγμα</a:t>
            </a:r>
            <a:endParaRPr sz="2300" b="0" i="0" u="none" strike="noStrike" cap="none" dirty="0">
              <a:solidFill>
                <a:srgbClr val="000000"/>
              </a:solidFill>
              <a:latin typeface="Calibri"/>
              <a:ea typeface="Calibri"/>
              <a:cs typeface="Calibri"/>
              <a:sym typeface="Calibri"/>
            </a:endParaRPr>
          </a:p>
        </p:txBody>
      </p:sp>
      <p:sp>
        <p:nvSpPr>
          <p:cNvPr id="5" name="TextBox 4">
            <a:extLst>
              <a:ext uri="{FF2B5EF4-FFF2-40B4-BE49-F238E27FC236}">
                <a16:creationId xmlns:a16="http://schemas.microsoft.com/office/drawing/2014/main" id="{BD577062-52F0-D46C-C7FA-EF72C8A757D5}"/>
              </a:ext>
            </a:extLst>
          </p:cNvPr>
          <p:cNvSpPr txBox="1"/>
          <p:nvPr/>
        </p:nvSpPr>
        <p:spPr>
          <a:xfrm>
            <a:off x="553404" y="1249369"/>
            <a:ext cx="3512820" cy="230832"/>
          </a:xfrm>
          <a:prstGeom prst="rect">
            <a:avLst/>
          </a:prstGeom>
          <a:noFill/>
        </p:spPr>
        <p:txBody>
          <a:bodyPr wrap="square">
            <a:spAutoFit/>
          </a:bodyPr>
          <a:lstStyle/>
          <a:p>
            <a:r>
              <a:rPr lang="el-GR" sz="900" b="1" dirty="0">
                <a:latin typeface="Calibri" panose="020F0502020204030204" pitchFamily="34" charset="0"/>
                <a:ea typeface="Calibri" panose="020F0502020204030204" pitchFamily="34" charset="0"/>
                <a:cs typeface="Calibri" panose="020F0502020204030204" pitchFamily="34" charset="0"/>
              </a:rPr>
              <a:t>Έλεγχος ειδικών περιπτώσεων: πρόγραμμα ΕΣΠΑ</a:t>
            </a:r>
          </a:p>
        </p:txBody>
      </p:sp>
      <p:sp>
        <p:nvSpPr>
          <p:cNvPr id="8" name="TextBox 7">
            <a:extLst>
              <a:ext uri="{FF2B5EF4-FFF2-40B4-BE49-F238E27FC236}">
                <a16:creationId xmlns:a16="http://schemas.microsoft.com/office/drawing/2014/main" id="{1DFEDFA9-C68C-BF69-0CA1-04F6797F7F9B}"/>
              </a:ext>
            </a:extLst>
          </p:cNvPr>
          <p:cNvSpPr txBox="1"/>
          <p:nvPr/>
        </p:nvSpPr>
        <p:spPr>
          <a:xfrm>
            <a:off x="553404" y="1637724"/>
            <a:ext cx="3759516" cy="2862322"/>
          </a:xfrm>
          <a:prstGeom prst="rect">
            <a:avLst/>
          </a:prstGeom>
          <a:noFill/>
        </p:spPr>
        <p:txBody>
          <a:bodyPr wrap="square">
            <a:spAutoFit/>
          </a:bodyPr>
          <a:lstStyle/>
          <a:p>
            <a:pPr>
              <a:buNone/>
            </a:pPr>
            <a:r>
              <a:rPr lang="el-GR" sz="900" dirty="0">
                <a:latin typeface="Calibri" panose="020F0502020204030204" pitchFamily="34" charset="0"/>
                <a:ea typeface="Calibri" panose="020F0502020204030204" pitchFamily="34" charset="0"/>
                <a:cs typeface="Calibri" panose="020F0502020204030204" pitchFamily="34" charset="0"/>
              </a:rPr>
              <a:t>Ξενοδοχείο 3 στην Ανάφη με πρόγραμμα ΕΣΠΑ </a:t>
            </a:r>
          </a:p>
          <a:p>
            <a:pPr>
              <a:buNone/>
            </a:pPr>
            <a:r>
              <a:rPr lang="el-GR" sz="900" b="1" dirty="0">
                <a:latin typeface="Calibri" panose="020F0502020204030204" pitchFamily="34" charset="0"/>
                <a:ea typeface="Calibri" panose="020F0502020204030204" pitchFamily="34" charset="0"/>
                <a:cs typeface="Calibri" panose="020F0502020204030204" pitchFamily="34" charset="0"/>
              </a:rPr>
              <a:t>(ενεργειακή/κτιριακή αναβάθμιση 2026)</a:t>
            </a:r>
          </a:p>
          <a:p>
            <a:pPr>
              <a:buNone/>
            </a:pPr>
            <a:endParaRPr lang="el-GR" sz="900" dirty="0">
              <a:latin typeface="Calibri" panose="020F0502020204030204" pitchFamily="34" charset="0"/>
              <a:ea typeface="Calibri" panose="020F0502020204030204" pitchFamily="34" charset="0"/>
              <a:cs typeface="Calibri" panose="020F0502020204030204" pitchFamily="34" charset="0"/>
            </a:endParaRPr>
          </a:p>
          <a:p>
            <a:r>
              <a:rPr lang="el-GR" sz="900" dirty="0">
                <a:latin typeface="Calibri" panose="020F0502020204030204" pitchFamily="34" charset="0"/>
                <a:ea typeface="Calibri" panose="020F0502020204030204" pitchFamily="34" charset="0"/>
                <a:cs typeface="Calibri" panose="020F0502020204030204" pitchFamily="34" charset="0"/>
              </a:rPr>
              <a:t>Ο Εσωτερικός Έλεγχος ελέγχει τη συμμόρφωση με τον Οδηγό του Προγράμματος και το Σύστημα Διαχείρισης &amp; Ελέγχου (</a:t>
            </a:r>
            <a:r>
              <a:rPr lang="el-GR" sz="900" dirty="0" err="1">
                <a:latin typeface="Calibri" panose="020F0502020204030204" pitchFamily="34" charset="0"/>
                <a:ea typeface="Calibri" panose="020F0502020204030204" pitchFamily="34" charset="0"/>
                <a:cs typeface="Calibri" panose="020F0502020204030204" pitchFamily="34" charset="0"/>
              </a:rPr>
              <a:t>επιλεξιμότητα</a:t>
            </a:r>
            <a:r>
              <a:rPr lang="el-GR" sz="900" dirty="0">
                <a:latin typeface="Calibri" panose="020F0502020204030204" pitchFamily="34" charset="0"/>
                <a:ea typeface="Calibri" panose="020F0502020204030204" pitchFamily="34" charset="0"/>
                <a:cs typeface="Calibri" panose="020F0502020204030204" pitchFamily="34" charset="0"/>
              </a:rPr>
              <a:t> δαπανών, τήρηση προθεσμιών, υποβολή δελτίων δήλωσης δαπανών, τήρηση φυσικού και οικονομικού αντικειμένου).</a:t>
            </a:r>
          </a:p>
          <a:p>
            <a:endParaRPr lang="el-GR" sz="900" dirty="0">
              <a:latin typeface="Calibri" panose="020F0502020204030204" pitchFamily="34" charset="0"/>
              <a:ea typeface="Calibri" panose="020F0502020204030204" pitchFamily="34" charset="0"/>
              <a:cs typeface="Calibri" panose="020F0502020204030204" pitchFamily="34" charset="0"/>
            </a:endParaRPr>
          </a:p>
          <a:p>
            <a:r>
              <a:rPr lang="el-GR" sz="900" dirty="0">
                <a:latin typeface="Calibri" panose="020F0502020204030204" pitchFamily="34" charset="0"/>
                <a:ea typeface="Calibri" panose="020F0502020204030204" pitchFamily="34" charset="0"/>
                <a:cs typeface="Calibri" panose="020F0502020204030204" pitchFamily="34" charset="0"/>
              </a:rPr>
              <a:t>Επαληθεύει ότι τηρούνται ξεχωριστές λογιστικές μερίδες/αναλυτική λογιστική για το έργο, ότι όλα τα παραστατικά είναι πλήρη, νόμιμα και διασταυρώνονται με συμβάσεις, προσφορές, πρακτικά αξιολόγησης κ.λπ.</a:t>
            </a:r>
          </a:p>
          <a:p>
            <a:endParaRPr lang="el-GR" sz="900" dirty="0">
              <a:latin typeface="Calibri" panose="020F0502020204030204" pitchFamily="34" charset="0"/>
              <a:ea typeface="Calibri" panose="020F0502020204030204" pitchFamily="34" charset="0"/>
              <a:cs typeface="Calibri" panose="020F0502020204030204" pitchFamily="34" charset="0"/>
            </a:endParaRPr>
          </a:p>
          <a:p>
            <a:r>
              <a:rPr lang="el-GR" sz="900" dirty="0">
                <a:latin typeface="Calibri" panose="020F0502020204030204" pitchFamily="34" charset="0"/>
                <a:ea typeface="Calibri" panose="020F0502020204030204" pitchFamily="34" charset="0"/>
                <a:cs typeface="Calibri" panose="020F0502020204030204" pitchFamily="34" charset="0"/>
              </a:rPr>
              <a:t>Εξετάζει τις διαδικασίες προμηθειών (όπου απαιτείται: κανόνες δημοσίων συμβάσεων, ν. 4412/2016, τεκμηρίωση επιλογής αναδόχων) και τους εσωτερικούς ελέγχους κατά της διπλής χρηματοδότησης ή τεχνητής διόγκωσης κόστους.</a:t>
            </a:r>
          </a:p>
          <a:p>
            <a:endParaRPr lang="el-GR" sz="900" dirty="0">
              <a:latin typeface="Calibri" panose="020F0502020204030204" pitchFamily="34" charset="0"/>
              <a:ea typeface="Calibri" panose="020F0502020204030204" pitchFamily="34" charset="0"/>
              <a:cs typeface="Calibri" panose="020F0502020204030204" pitchFamily="34" charset="0"/>
            </a:endParaRPr>
          </a:p>
          <a:p>
            <a:r>
              <a:rPr lang="el-GR" sz="900" dirty="0">
                <a:latin typeface="Calibri" panose="020F0502020204030204" pitchFamily="34" charset="0"/>
                <a:ea typeface="Calibri" panose="020F0502020204030204" pitchFamily="34" charset="0"/>
                <a:cs typeface="Calibri" panose="020F0502020204030204" pitchFamily="34" charset="0"/>
              </a:rPr>
              <a:t>Εκτιμά τον κίνδυνο δημοσιονομικής διόρθωσης (</a:t>
            </a:r>
            <a:r>
              <a:rPr lang="el-GR" sz="900" dirty="0" err="1">
                <a:latin typeface="Calibri" panose="020F0502020204030204" pitchFamily="34" charset="0"/>
                <a:ea typeface="Calibri" panose="020F0502020204030204" pitchFamily="34" charset="0"/>
                <a:cs typeface="Calibri" panose="020F0502020204030204" pitchFamily="34" charset="0"/>
              </a:rPr>
              <a:t>claw-back</a:t>
            </a:r>
            <a:r>
              <a:rPr lang="el-GR" sz="900" dirty="0">
                <a:latin typeface="Calibri" panose="020F0502020204030204" pitchFamily="34" charset="0"/>
                <a:ea typeface="Calibri" panose="020F0502020204030204" pitchFamily="34" charset="0"/>
                <a:cs typeface="Calibri" panose="020F0502020204030204" pitchFamily="34" charset="0"/>
              </a:rPr>
              <a:t>) και εισηγείται διορθωτικές ενέργειες πριν από επιτόπιους ελέγχους της Διαχειριστικής Αρχής ή άλλων οργάνων.</a:t>
            </a:r>
          </a:p>
        </p:txBody>
      </p:sp>
      <p:sp>
        <p:nvSpPr>
          <p:cNvPr id="10" name="TextBox 9">
            <a:extLst>
              <a:ext uri="{FF2B5EF4-FFF2-40B4-BE49-F238E27FC236}">
                <a16:creationId xmlns:a16="http://schemas.microsoft.com/office/drawing/2014/main" id="{919C264B-3F16-9F6B-23AB-93C13A646194}"/>
              </a:ext>
            </a:extLst>
          </p:cNvPr>
          <p:cNvSpPr txBox="1"/>
          <p:nvPr/>
        </p:nvSpPr>
        <p:spPr>
          <a:xfrm>
            <a:off x="4747081" y="1186488"/>
            <a:ext cx="3843516" cy="230832"/>
          </a:xfrm>
          <a:prstGeom prst="rect">
            <a:avLst/>
          </a:prstGeom>
          <a:noFill/>
        </p:spPr>
        <p:txBody>
          <a:bodyPr wrap="square">
            <a:spAutoFit/>
          </a:bodyPr>
          <a:lstStyle/>
          <a:p>
            <a:r>
              <a:rPr lang="el-GR" sz="900" b="1" dirty="0">
                <a:latin typeface="Calibri" panose="020F0502020204030204" pitchFamily="34" charset="0"/>
                <a:ea typeface="Calibri" panose="020F0502020204030204" pitchFamily="34" charset="0"/>
                <a:cs typeface="Calibri" panose="020F0502020204030204" pitchFamily="34" charset="0"/>
              </a:rPr>
              <a:t>Ανάθεση δράσης τουριστικής προβολής σε μη κερδοσκοπική εταιρία</a:t>
            </a:r>
          </a:p>
        </p:txBody>
      </p:sp>
      <p:sp>
        <p:nvSpPr>
          <p:cNvPr id="15" name="TextBox 14">
            <a:extLst>
              <a:ext uri="{FF2B5EF4-FFF2-40B4-BE49-F238E27FC236}">
                <a16:creationId xmlns:a16="http://schemas.microsoft.com/office/drawing/2014/main" id="{6A5F3DD4-1A83-3A0C-E429-8850EC38BC49}"/>
              </a:ext>
            </a:extLst>
          </p:cNvPr>
          <p:cNvSpPr txBox="1"/>
          <p:nvPr/>
        </p:nvSpPr>
        <p:spPr>
          <a:xfrm>
            <a:off x="4825662" y="1637724"/>
            <a:ext cx="3686353" cy="3000821"/>
          </a:xfrm>
          <a:prstGeom prst="rect">
            <a:avLst/>
          </a:prstGeom>
          <a:noFill/>
        </p:spPr>
        <p:txBody>
          <a:bodyPr wrap="square">
            <a:spAutoFit/>
          </a:bodyPr>
          <a:lstStyle/>
          <a:p>
            <a:pPr>
              <a:buNone/>
            </a:pPr>
            <a:r>
              <a:rPr lang="el-GR" sz="900" dirty="0">
                <a:latin typeface="Calibri" panose="020F0502020204030204" pitchFamily="34" charset="0"/>
                <a:ea typeface="Calibri" panose="020F0502020204030204" pitchFamily="34" charset="0"/>
                <a:cs typeface="Calibri" panose="020F0502020204030204" pitchFamily="34" charset="0"/>
              </a:rPr>
              <a:t>Ξενοδοχείο 3 στην Ανάφη με πρόγραμμα ΕΣΠΑ </a:t>
            </a:r>
          </a:p>
          <a:p>
            <a:pPr>
              <a:buNone/>
            </a:pPr>
            <a:r>
              <a:rPr lang="el-GR" sz="900" b="1" dirty="0">
                <a:latin typeface="Calibri" panose="020F0502020204030204" pitchFamily="34" charset="0"/>
                <a:ea typeface="Calibri" panose="020F0502020204030204" pitchFamily="34" charset="0"/>
                <a:cs typeface="Calibri" panose="020F0502020204030204" pitchFamily="34" charset="0"/>
              </a:rPr>
              <a:t>(ενεργειακή/κτιριακή αναβάθμιση 2026)</a:t>
            </a:r>
          </a:p>
          <a:p>
            <a:pPr>
              <a:buNone/>
            </a:pPr>
            <a:endParaRPr lang="el-GR" sz="900" dirty="0">
              <a:latin typeface="Calibri" panose="020F0502020204030204" pitchFamily="34" charset="0"/>
              <a:ea typeface="Calibri" panose="020F0502020204030204" pitchFamily="34" charset="0"/>
              <a:cs typeface="Calibri" panose="020F0502020204030204" pitchFamily="34" charset="0"/>
            </a:endParaRPr>
          </a:p>
          <a:p>
            <a:r>
              <a:rPr lang="el-GR" sz="900" dirty="0">
                <a:latin typeface="Calibri" panose="020F0502020204030204" pitchFamily="34" charset="0"/>
                <a:ea typeface="Calibri" panose="020F0502020204030204" pitchFamily="34" charset="0"/>
                <a:cs typeface="Calibri" panose="020F0502020204030204" pitchFamily="34" charset="0"/>
              </a:rPr>
              <a:t>Ο Εσωτερικός Έλεγχος εξετάζει το πλαίσιο συνεργασίας (σύμβαση, προγραμματική συμφωνία) μεταξύ ξενοδοχείου/φορέα και μη κερδοσκοπικής εταιρίας: σαφήνεια σκοπού, επιλέξιμες δράσεις, δείκτες αποτελεσματικότητας (π.χ. καμπάνιες, εκδηλώσεις, προβολή νησιού). </a:t>
            </a:r>
          </a:p>
          <a:p>
            <a:endParaRPr lang="el-GR" sz="900" dirty="0">
              <a:latin typeface="Calibri" panose="020F0502020204030204" pitchFamily="34" charset="0"/>
              <a:ea typeface="Calibri" panose="020F0502020204030204" pitchFamily="34" charset="0"/>
              <a:cs typeface="Calibri" panose="020F0502020204030204" pitchFamily="34" charset="0"/>
            </a:endParaRPr>
          </a:p>
          <a:p>
            <a:r>
              <a:rPr lang="el-GR" sz="900" dirty="0">
                <a:latin typeface="Calibri" panose="020F0502020204030204" pitchFamily="34" charset="0"/>
                <a:ea typeface="Calibri" panose="020F0502020204030204" pitchFamily="34" charset="0"/>
                <a:cs typeface="Calibri" panose="020F0502020204030204" pitchFamily="34" charset="0"/>
              </a:rPr>
              <a:t>Ελέγχει ότι τα κονδύλια χρησιμοποιούνται «σύμφωνα με τον σκοπό» (</a:t>
            </a:r>
            <a:r>
              <a:rPr lang="el-GR" sz="900" dirty="0" err="1">
                <a:latin typeface="Calibri" panose="020F0502020204030204" pitchFamily="34" charset="0"/>
                <a:ea typeface="Calibri" panose="020F0502020204030204" pitchFamily="34" charset="0"/>
                <a:cs typeface="Calibri" panose="020F0502020204030204" pitchFamily="34" charset="0"/>
              </a:rPr>
              <a:t>purpose-restricted</a:t>
            </a:r>
            <a:r>
              <a:rPr lang="el-GR" sz="900" dirty="0">
                <a:latin typeface="Calibri" panose="020F0502020204030204" pitchFamily="34" charset="0"/>
                <a:ea typeface="Calibri" panose="020F0502020204030204" pitchFamily="34" charset="0"/>
                <a:cs typeface="Calibri" panose="020F0502020204030204" pitchFamily="34" charset="0"/>
              </a:rPr>
              <a:t> </a:t>
            </a:r>
            <a:r>
              <a:rPr lang="el-GR" sz="900" dirty="0" err="1">
                <a:latin typeface="Calibri" panose="020F0502020204030204" pitchFamily="34" charset="0"/>
                <a:ea typeface="Calibri" panose="020F0502020204030204" pitchFamily="34" charset="0"/>
                <a:cs typeface="Calibri" panose="020F0502020204030204" pitchFamily="34" charset="0"/>
              </a:rPr>
              <a:t>funds</a:t>
            </a:r>
            <a:r>
              <a:rPr lang="el-GR" sz="900" dirty="0">
                <a:latin typeface="Calibri" panose="020F0502020204030204" pitchFamily="34" charset="0"/>
                <a:ea typeface="Calibri" panose="020F0502020204030204" pitchFamily="34" charset="0"/>
                <a:cs typeface="Calibri" panose="020F0502020204030204" pitchFamily="34" charset="0"/>
              </a:rPr>
              <a:t>): διασταύρωση εσόδων–εξόδων, απαγόρευση διανομής κέρδους, τεκμηρίωση δαπανών και διαδικασιών προμηθειών της μη κερδοσκοπικής. Αξιολογεί τη διακυβέρνηση της μη κερδοσκοπικής (σύνθεση ΔΣ, σύγκρουση συμφερόντων, αποφάσεις, πρακτικά), καθώς και τη διαφάνεια και λογοδοσία προς τους χρηματοδότες (</a:t>
            </a:r>
            <a:r>
              <a:rPr lang="el-GR" sz="900" dirty="0" err="1">
                <a:latin typeface="Calibri" panose="020F0502020204030204" pitchFamily="34" charset="0"/>
                <a:ea typeface="Calibri" panose="020F0502020204030204" pitchFamily="34" charset="0"/>
                <a:cs typeface="Calibri" panose="020F0502020204030204" pitchFamily="34" charset="0"/>
              </a:rPr>
              <a:t>reports</a:t>
            </a:r>
            <a:r>
              <a:rPr lang="el-GR" sz="900" dirty="0">
                <a:latin typeface="Calibri" panose="020F0502020204030204" pitchFamily="34" charset="0"/>
                <a:ea typeface="Calibri" panose="020F0502020204030204" pitchFamily="34" charset="0"/>
                <a:cs typeface="Calibri" panose="020F0502020204030204" pitchFamily="34" charset="0"/>
              </a:rPr>
              <a:t>, απολογισμοί δράσεων, δημοσίευση βασικών στοιχείων).</a:t>
            </a:r>
          </a:p>
          <a:p>
            <a:endParaRPr lang="el-GR" sz="900" dirty="0">
              <a:latin typeface="Calibri" panose="020F0502020204030204" pitchFamily="34" charset="0"/>
              <a:ea typeface="Calibri" panose="020F0502020204030204" pitchFamily="34" charset="0"/>
              <a:cs typeface="Calibri" panose="020F0502020204030204" pitchFamily="34" charset="0"/>
            </a:endParaRPr>
          </a:p>
          <a:p>
            <a:r>
              <a:rPr lang="el-GR" sz="900" dirty="0">
                <a:latin typeface="Calibri" panose="020F0502020204030204" pitchFamily="34" charset="0"/>
                <a:ea typeface="Calibri" panose="020F0502020204030204" pitchFamily="34" charset="0"/>
                <a:cs typeface="Calibri" panose="020F0502020204030204" pitchFamily="34" charset="0"/>
              </a:rPr>
              <a:t>Συνδέει τα ευρήματα με τον συνολικό χάρτη κινδύνων του ξενοδοχείου/φορέα (</a:t>
            </a:r>
            <a:r>
              <a:rPr lang="el-GR" sz="900" dirty="0" err="1">
                <a:latin typeface="Calibri" panose="020F0502020204030204" pitchFamily="34" charset="0"/>
                <a:ea typeface="Calibri" panose="020F0502020204030204" pitchFamily="34" charset="0"/>
                <a:cs typeface="Calibri" panose="020F0502020204030204" pitchFamily="34" charset="0"/>
              </a:rPr>
              <a:t>reputational</a:t>
            </a:r>
            <a:r>
              <a:rPr lang="el-GR" sz="900" dirty="0">
                <a:latin typeface="Calibri" panose="020F0502020204030204" pitchFamily="34" charset="0"/>
                <a:ea typeface="Calibri" panose="020F0502020204030204" pitchFamily="34" charset="0"/>
                <a:cs typeface="Calibri" panose="020F0502020204030204" pitchFamily="34" charset="0"/>
              </a:rPr>
              <a:t> </a:t>
            </a:r>
            <a:r>
              <a:rPr lang="el-GR" sz="900" dirty="0" err="1">
                <a:latin typeface="Calibri" panose="020F0502020204030204" pitchFamily="34" charset="0"/>
                <a:ea typeface="Calibri" panose="020F0502020204030204" pitchFamily="34" charset="0"/>
                <a:cs typeface="Calibri" panose="020F0502020204030204" pitchFamily="34" charset="0"/>
              </a:rPr>
              <a:t>risk</a:t>
            </a:r>
            <a:r>
              <a:rPr lang="el-GR" sz="900" dirty="0">
                <a:latin typeface="Calibri" panose="020F0502020204030204" pitchFamily="34" charset="0"/>
                <a:ea typeface="Calibri" panose="020F0502020204030204" pitchFamily="34" charset="0"/>
                <a:cs typeface="Calibri" panose="020F0502020204030204" pitchFamily="34" charset="0"/>
              </a:rPr>
              <a:t>, </a:t>
            </a:r>
            <a:r>
              <a:rPr lang="el-GR" sz="900" dirty="0" err="1">
                <a:latin typeface="Calibri" panose="020F0502020204030204" pitchFamily="34" charset="0"/>
                <a:ea typeface="Calibri" panose="020F0502020204030204" pitchFamily="34" charset="0"/>
                <a:cs typeface="Calibri" panose="020F0502020204030204" pitchFamily="34" charset="0"/>
              </a:rPr>
              <a:t>compliance</a:t>
            </a:r>
            <a:r>
              <a:rPr lang="el-GR" sz="900" dirty="0">
                <a:latin typeface="Calibri" panose="020F0502020204030204" pitchFamily="34" charset="0"/>
                <a:ea typeface="Calibri" panose="020F0502020204030204" pitchFamily="34" charset="0"/>
                <a:cs typeface="Calibri" panose="020F0502020204030204" pitchFamily="34" charset="0"/>
              </a:rPr>
              <a:t> </a:t>
            </a:r>
            <a:r>
              <a:rPr lang="el-GR" sz="900" dirty="0" err="1">
                <a:latin typeface="Calibri" panose="020F0502020204030204" pitchFamily="34" charset="0"/>
                <a:ea typeface="Calibri" panose="020F0502020204030204" pitchFamily="34" charset="0"/>
                <a:cs typeface="Calibri" panose="020F0502020204030204" pitchFamily="34" charset="0"/>
              </a:rPr>
              <a:t>risk</a:t>
            </a:r>
            <a:r>
              <a:rPr lang="el-GR" sz="900" dirty="0">
                <a:latin typeface="Calibri" panose="020F0502020204030204" pitchFamily="34" charset="0"/>
                <a:ea typeface="Calibri" panose="020F0502020204030204" pitchFamily="34" charset="0"/>
                <a:cs typeface="Calibri" panose="020F0502020204030204" pitchFamily="34" charset="0"/>
              </a:rPr>
              <a:t>, χρηματοοικονομικός κίνδυνος επιστροφής χρηματοδότησης) και προτείνει ενισχυμένους ελέγχους όπου χρειάζεται (π.χ. ανεξάρτητη πιστοποίηση δαπανών, τυποποιημένα πρότυπα </a:t>
            </a:r>
            <a:r>
              <a:rPr lang="el-GR" sz="900" dirty="0" err="1">
                <a:latin typeface="Calibri" panose="020F0502020204030204" pitchFamily="34" charset="0"/>
                <a:ea typeface="Calibri" panose="020F0502020204030204" pitchFamily="34" charset="0"/>
                <a:cs typeface="Calibri" panose="020F0502020204030204" pitchFamily="34" charset="0"/>
              </a:rPr>
              <a:t>reporting</a:t>
            </a:r>
            <a:r>
              <a:rPr lang="el-GR" sz="9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82894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solidFill>
            <a:schemeClr val="accent1">
              <a:alpha val="15000"/>
            </a:schemeClr>
          </a:solid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160" name="Google Shape;160;p3"/>
          <p:cNvSpPr txBox="1"/>
          <p:nvPr/>
        </p:nvSpPr>
        <p:spPr>
          <a:xfrm>
            <a:off x="843774" y="1007531"/>
            <a:ext cx="7456452"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2500"/>
              <a:buFont typeface="Arial"/>
              <a:buNone/>
            </a:pPr>
            <a:r>
              <a:rPr lang="el-GR" sz="2400" i="0" u="none" strike="noStrike" cap="none" dirty="0">
                <a:solidFill>
                  <a:srgbClr val="171616"/>
                </a:solidFill>
                <a:latin typeface="Calibri"/>
                <a:ea typeface="Calibri"/>
                <a:cs typeface="Calibri"/>
                <a:sym typeface="Calibri"/>
              </a:rPr>
              <a:t>Ενότητα Έλεγχος Ειδικών Περιπτώσεων:</a:t>
            </a:r>
          </a:p>
          <a:p>
            <a:pPr marL="0" marR="0" lvl="0" indent="0" algn="l" rtl="0">
              <a:spcBef>
                <a:spcPts val="0"/>
              </a:spcBef>
              <a:spcAft>
                <a:spcPts val="0"/>
              </a:spcAft>
              <a:buClr>
                <a:srgbClr val="000000"/>
              </a:buClr>
              <a:buSzPts val="2500"/>
              <a:buFont typeface="Arial"/>
              <a:buNone/>
            </a:pPr>
            <a:r>
              <a:rPr lang="el-GR" sz="2400" i="0" u="none" strike="noStrike" cap="none" dirty="0">
                <a:solidFill>
                  <a:srgbClr val="171616"/>
                </a:solidFill>
                <a:latin typeface="Calibri"/>
                <a:ea typeface="Calibri"/>
                <a:cs typeface="Calibri"/>
                <a:sym typeface="Calibri"/>
              </a:rPr>
              <a:t>Προγραμμάτων ΕΣΠΑ / Μη Κερδοσκοπικών Εταιριών</a:t>
            </a:r>
            <a:endParaRPr sz="2400" i="0" u="none" strike="noStrike" cap="none" dirty="0">
              <a:solidFill>
                <a:srgbClr val="000000"/>
              </a:solidFill>
              <a:latin typeface="Calibri"/>
              <a:ea typeface="Calibri"/>
              <a:cs typeface="Calibri"/>
              <a:sym typeface="Calibri"/>
            </a:endParaRPr>
          </a:p>
        </p:txBody>
      </p:sp>
      <p:sp>
        <p:nvSpPr>
          <p:cNvPr id="10" name="TextBox 9">
            <a:extLst>
              <a:ext uri="{FF2B5EF4-FFF2-40B4-BE49-F238E27FC236}">
                <a16:creationId xmlns:a16="http://schemas.microsoft.com/office/drawing/2014/main" id="{E167D2EE-C54A-70A8-ABC3-45FA3A17E1FA}"/>
              </a:ext>
            </a:extLst>
          </p:cNvPr>
          <p:cNvSpPr txBox="1"/>
          <p:nvPr/>
        </p:nvSpPr>
        <p:spPr>
          <a:xfrm>
            <a:off x="1062080" y="1820751"/>
            <a:ext cx="3509920" cy="2431435"/>
          </a:xfrm>
          <a:prstGeom prst="rect">
            <a:avLst/>
          </a:prstGeom>
          <a:noFill/>
        </p:spPr>
        <p:txBody>
          <a:bodyPr wrap="square">
            <a:spAutoFit/>
          </a:bodyPr>
          <a:lstStyle/>
          <a:p>
            <a:pPr>
              <a:buNone/>
            </a:pPr>
            <a:r>
              <a:rPr lang="el-GR" sz="800" b="1" dirty="0">
                <a:latin typeface="Calibri" panose="020F0502020204030204" pitchFamily="34" charset="0"/>
                <a:ea typeface="Calibri" panose="020F0502020204030204" pitchFamily="34" charset="0"/>
                <a:cs typeface="Calibri" panose="020F0502020204030204" pitchFamily="34" charset="0"/>
              </a:rPr>
              <a:t>Πρόγραμμα ΕΣΠΑ</a:t>
            </a:r>
          </a:p>
          <a:p>
            <a:pPr>
              <a:buNone/>
            </a:pP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Ξενοδοχείο 3 στην Ανάφη με πρόγραμμα ΕΣΠΑ</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(ενεργειακή/κτιριακή αναβάθμιση 2026)</a:t>
            </a:r>
          </a:p>
          <a:p>
            <a:pPr>
              <a:buNone/>
            </a:pPr>
            <a:endParaRPr lang="el-GR"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Ο Εσωτερικός Έλεγχος ελέγχει τη συμμόρφωση με τον Οδηγό του Προγράμματος και το Σύστημα Διαχείρισης &amp; Ελέγχου (</a:t>
            </a:r>
            <a:r>
              <a:rPr lang="el-GR" sz="800" dirty="0" err="1">
                <a:latin typeface="Calibri" panose="020F0502020204030204" pitchFamily="34" charset="0"/>
                <a:ea typeface="Calibri" panose="020F0502020204030204" pitchFamily="34" charset="0"/>
                <a:cs typeface="Calibri" panose="020F0502020204030204" pitchFamily="34" charset="0"/>
              </a:rPr>
              <a:t>επιλεξιμότητα</a:t>
            </a:r>
            <a:r>
              <a:rPr lang="el-GR" sz="800" dirty="0">
                <a:latin typeface="Calibri" panose="020F0502020204030204" pitchFamily="34" charset="0"/>
                <a:ea typeface="Calibri" panose="020F0502020204030204" pitchFamily="34" charset="0"/>
                <a:cs typeface="Calibri" panose="020F0502020204030204" pitchFamily="34" charset="0"/>
              </a:rPr>
              <a:t> δαπανών, τήρηση προθεσμιών, υποβολή δελτίων δήλωσης δαπανών, τήρηση φυσικού και οικονομικού αντικειμένου).</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Επαληθεύει ότι τηρούνται ξεχωριστές λογιστικές μερίδες/αναλυτική λογιστική για το έργο, ότι όλα τα παραστατικά είναι πλήρη, νόμιμα και διασταυρώνονται με συμβάσεις, προσφορές, πρακτικά αξιολόγησης κ.λπ.</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Εξετάζει τις διαδικασίες προμηθειών (όπου απαιτείται: κανόνες δημοσίων συμβάσεων, ν. 4412/2016, τεκμηρίωση επιλογής αναδόχων) και τους εσωτερικούς ελέγχους κατά της διπλής χρηματοδότησης ή τεχνητής διόγκωσης κόστους.</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Εκτιμά τον κίνδυνο δημοσιονομικής διόρθωσης (</a:t>
            </a:r>
            <a:r>
              <a:rPr lang="el-GR" sz="800" dirty="0" err="1">
                <a:latin typeface="Calibri" panose="020F0502020204030204" pitchFamily="34" charset="0"/>
                <a:ea typeface="Calibri" panose="020F0502020204030204" pitchFamily="34" charset="0"/>
                <a:cs typeface="Calibri" panose="020F0502020204030204" pitchFamily="34" charset="0"/>
              </a:rPr>
              <a:t>claw-back</a:t>
            </a:r>
            <a:r>
              <a:rPr lang="el-GR" sz="800" dirty="0">
                <a:latin typeface="Calibri" panose="020F0502020204030204" pitchFamily="34" charset="0"/>
                <a:ea typeface="Calibri" panose="020F0502020204030204" pitchFamily="34" charset="0"/>
                <a:cs typeface="Calibri" panose="020F0502020204030204" pitchFamily="34" charset="0"/>
              </a:rPr>
              <a:t>) και εισηγείται διορθωτικές ενέργειες πριν από επιτόπιους ελέγχους της Διαχειριστικής Αρχής ή άλλων οργάνων.</a:t>
            </a:r>
          </a:p>
        </p:txBody>
      </p:sp>
      <p:sp>
        <p:nvSpPr>
          <p:cNvPr id="11" name="TextBox 10">
            <a:extLst>
              <a:ext uri="{FF2B5EF4-FFF2-40B4-BE49-F238E27FC236}">
                <a16:creationId xmlns:a16="http://schemas.microsoft.com/office/drawing/2014/main" id="{D6A3412C-F395-C579-E9F4-F4F3F80E3720}"/>
              </a:ext>
            </a:extLst>
          </p:cNvPr>
          <p:cNvSpPr txBox="1"/>
          <p:nvPr/>
        </p:nvSpPr>
        <p:spPr>
          <a:xfrm>
            <a:off x="4790306" y="1862412"/>
            <a:ext cx="3509920" cy="2431435"/>
          </a:xfrm>
          <a:prstGeom prst="rect">
            <a:avLst/>
          </a:prstGeom>
          <a:noFill/>
        </p:spPr>
        <p:txBody>
          <a:bodyPr wrap="square">
            <a:spAutoFit/>
          </a:bodyPr>
          <a:lstStyle/>
          <a:p>
            <a:pPr>
              <a:buNone/>
            </a:pPr>
            <a:r>
              <a:rPr lang="el-GR" sz="800" b="1" dirty="0">
                <a:latin typeface="Calibri" panose="020F0502020204030204" pitchFamily="34" charset="0"/>
                <a:ea typeface="Calibri" panose="020F0502020204030204" pitchFamily="34" charset="0"/>
                <a:cs typeface="Calibri" panose="020F0502020204030204" pitchFamily="34" charset="0"/>
              </a:rPr>
              <a:t>Ανάθεση δράσης τουριστικής προβολής σε μη κερδοσκοπική εταιρία</a:t>
            </a:r>
          </a:p>
          <a:p>
            <a:pPr>
              <a:buNone/>
            </a:pPr>
            <a:endParaRPr lang="el-GR"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Ο Εσωτερικός Έλεγχος εξετάζει το πλαίσιο συνεργασίας (σύμβαση, προγραμματική συμφωνία) μεταξύ ξενοδοχείου/φορέα και μη κερδοσκοπικής εταιρίας: σαφήνεια σκοπού, επιλέξιμες δράσεις, δείκτες αποτελεσματικότητας (π.χ. καμπάνιες, εκδηλώσεις, προβολή νησιού).</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Ελέγχει ότι τα κονδύλια χρησιμοποιούνται «σύμφωνα με τον σκοπό» (</a:t>
            </a:r>
            <a:r>
              <a:rPr lang="el-GR" sz="800" dirty="0" err="1">
                <a:latin typeface="Calibri" panose="020F0502020204030204" pitchFamily="34" charset="0"/>
                <a:ea typeface="Calibri" panose="020F0502020204030204" pitchFamily="34" charset="0"/>
                <a:cs typeface="Calibri" panose="020F0502020204030204" pitchFamily="34" charset="0"/>
              </a:rPr>
              <a:t>purpose-restricted</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funds</a:t>
            </a:r>
            <a:r>
              <a:rPr lang="el-GR" sz="800" dirty="0">
                <a:latin typeface="Calibri" panose="020F0502020204030204" pitchFamily="34" charset="0"/>
                <a:ea typeface="Calibri" panose="020F0502020204030204" pitchFamily="34" charset="0"/>
                <a:cs typeface="Calibri" panose="020F0502020204030204" pitchFamily="34" charset="0"/>
              </a:rPr>
              <a:t>): διασταύρωση εσόδων–εξόδων, απαγόρευση διανομής κέρδους, τεκμηρίωση δαπανών και διαδικασιών προμηθειών της μη κερδοσκοπικής.</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Αξιολογεί τη διακυβέρνηση της μη κερδοσκοπικής (σύνθεση ΔΣ, σύγκρουση συμφερόντων, αποφάσεις, πρακτικά), καθώς και τη διαφάνεια και λογοδοσία προς τους χρηματοδότες (</a:t>
            </a:r>
            <a:r>
              <a:rPr lang="el-GR" sz="800" dirty="0" err="1">
                <a:latin typeface="Calibri" panose="020F0502020204030204" pitchFamily="34" charset="0"/>
                <a:ea typeface="Calibri" panose="020F0502020204030204" pitchFamily="34" charset="0"/>
                <a:cs typeface="Calibri" panose="020F0502020204030204" pitchFamily="34" charset="0"/>
              </a:rPr>
              <a:t>reports</a:t>
            </a:r>
            <a:r>
              <a:rPr lang="el-GR" sz="800" dirty="0">
                <a:latin typeface="Calibri" panose="020F0502020204030204" pitchFamily="34" charset="0"/>
                <a:ea typeface="Calibri" panose="020F0502020204030204" pitchFamily="34" charset="0"/>
                <a:cs typeface="Calibri" panose="020F0502020204030204" pitchFamily="34" charset="0"/>
              </a:rPr>
              <a:t>, απολογισμοί δράσεων, δημοσίευση βασικών στοιχείων).</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Συνδέει τα ευρήματα με τον συνολικό χάρτη κινδύνων του ξενοδοχείου/φορέα (</a:t>
            </a:r>
            <a:r>
              <a:rPr lang="el-GR" sz="800" dirty="0" err="1">
                <a:latin typeface="Calibri" panose="020F0502020204030204" pitchFamily="34" charset="0"/>
                <a:ea typeface="Calibri" panose="020F0502020204030204" pitchFamily="34" charset="0"/>
                <a:cs typeface="Calibri" panose="020F0502020204030204" pitchFamily="34" charset="0"/>
              </a:rPr>
              <a:t>reputational</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risk</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compliance</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risk</a:t>
            </a:r>
            <a:r>
              <a:rPr lang="el-GR" sz="800" dirty="0">
                <a:latin typeface="Calibri" panose="020F0502020204030204" pitchFamily="34" charset="0"/>
                <a:ea typeface="Calibri" panose="020F0502020204030204" pitchFamily="34" charset="0"/>
                <a:cs typeface="Calibri" panose="020F0502020204030204" pitchFamily="34" charset="0"/>
              </a:rPr>
              <a:t>, χρηματοοικονομικός κίνδυνος επιστροφής χρηματοδότησης) και προτείνει ενισχυμένους ελέγχους όπου χρειάζεται (π.χ. ανεξάρτητη πιστοποίηση δαπανών, τυποποιημένα πρότυπα </a:t>
            </a:r>
            <a:r>
              <a:rPr lang="el-GR" sz="800" dirty="0" err="1">
                <a:latin typeface="Calibri" panose="020F0502020204030204" pitchFamily="34" charset="0"/>
                <a:ea typeface="Calibri" panose="020F0502020204030204" pitchFamily="34" charset="0"/>
                <a:cs typeface="Calibri" panose="020F0502020204030204" pitchFamily="34" charset="0"/>
              </a:rPr>
              <a:t>reporting</a:t>
            </a:r>
            <a:r>
              <a:rPr lang="el-GR" sz="8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8664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160" name="Google Shape;160;p3"/>
          <p:cNvSpPr txBox="1"/>
          <p:nvPr/>
        </p:nvSpPr>
        <p:spPr>
          <a:xfrm>
            <a:off x="843773" y="1007531"/>
            <a:ext cx="7908651" cy="4616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500" b="0" i="0" u="none" strike="noStrike" cap="none" dirty="0">
                <a:solidFill>
                  <a:srgbClr val="171616"/>
                </a:solidFill>
                <a:latin typeface="Calibri"/>
                <a:ea typeface="Calibri"/>
                <a:cs typeface="Calibri"/>
                <a:sym typeface="Calibri"/>
              </a:rPr>
              <a:t>Εσωτερικός Έλεγχος Ειδικών Περιπτώσεων (π.χ. έργα ΕΣΠΑ)</a:t>
            </a:r>
            <a:endParaRPr sz="2500" b="0" i="0" u="none" strike="noStrike" cap="none" dirty="0">
              <a:solidFill>
                <a:srgbClr val="000000"/>
              </a:solidFill>
              <a:latin typeface="Calibri"/>
              <a:ea typeface="Calibri"/>
              <a:cs typeface="Calibri"/>
              <a:sym typeface="Calibri"/>
            </a:endParaRPr>
          </a:p>
        </p:txBody>
      </p:sp>
      <p:sp>
        <p:nvSpPr>
          <p:cNvPr id="5" name="TextBox 4">
            <a:extLst>
              <a:ext uri="{FF2B5EF4-FFF2-40B4-BE49-F238E27FC236}">
                <a16:creationId xmlns:a16="http://schemas.microsoft.com/office/drawing/2014/main" id="{8B63D279-2AA1-8FC1-48C0-CD6E918B978A}"/>
              </a:ext>
            </a:extLst>
          </p:cNvPr>
          <p:cNvSpPr txBox="1"/>
          <p:nvPr/>
        </p:nvSpPr>
        <p:spPr>
          <a:xfrm>
            <a:off x="926841" y="1810154"/>
            <a:ext cx="7412331" cy="2185214"/>
          </a:xfrm>
          <a:prstGeom prst="rect">
            <a:avLst/>
          </a:prstGeom>
          <a:noFill/>
        </p:spPr>
        <p:txBody>
          <a:bodyPr wrap="square">
            <a:spAutoFit/>
          </a:bodyPr>
          <a:lstStyle/>
          <a:p>
            <a:pPr>
              <a:buNone/>
            </a:pPr>
            <a:r>
              <a:rPr lang="el-GR" sz="800" b="1" dirty="0">
                <a:latin typeface="Calibri" panose="020F0502020204030204" pitchFamily="34" charset="0"/>
                <a:ea typeface="Calibri" panose="020F0502020204030204" pitchFamily="34" charset="0"/>
                <a:cs typeface="Calibri" panose="020F0502020204030204" pitchFamily="34" charset="0"/>
              </a:rPr>
              <a:t>Ιδιαιτερότητες έργων ΕΣΠΑ</a:t>
            </a:r>
          </a:p>
          <a:p>
            <a:pPr>
              <a:buNone/>
            </a:pPr>
            <a:endParaRPr lang="el-GR" sz="800" b="1"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Σε σχέση με μια «απλή» επιχειρηματική δραστηριότητα, ένα έργο ΕΣΠΑ έχει συγκεκριμένα χαρακτηριστικά που αλλάζουν τον τρόπο ελέγχου:</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Πολύ αυστηρό πλαίσιο </a:t>
            </a:r>
            <a:r>
              <a:rPr lang="el-GR" sz="800" b="1" dirty="0" err="1">
                <a:latin typeface="Calibri" panose="020F0502020204030204" pitchFamily="34" charset="0"/>
                <a:ea typeface="Calibri" panose="020F0502020204030204" pitchFamily="34" charset="0"/>
                <a:cs typeface="Calibri" panose="020F0502020204030204" pitchFamily="34" charset="0"/>
              </a:rPr>
              <a:t>επιλεξιμότητας</a:t>
            </a:r>
            <a:r>
              <a:rPr lang="el-GR" sz="800" b="1" dirty="0">
                <a:latin typeface="Calibri" panose="020F0502020204030204" pitchFamily="34" charset="0"/>
                <a:ea typeface="Calibri" panose="020F0502020204030204" pitchFamily="34" charset="0"/>
                <a:cs typeface="Calibri" panose="020F0502020204030204" pitchFamily="34" charset="0"/>
              </a:rPr>
              <a:t> δαπανών</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357188" lvl="1" indent="-17780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Τι είδους δαπάνες επιτρέπονται.</a:t>
            </a:r>
          </a:p>
          <a:p>
            <a:pPr marL="357188" lvl="1" indent="-17780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Μέχρι ποιο ύψος.</a:t>
            </a:r>
          </a:p>
          <a:p>
            <a:pPr marL="357188" lvl="1" indent="-17780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Ποια δικαιολογητικά απαιτούνται.</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Χρονική περίοδος </a:t>
            </a:r>
            <a:r>
              <a:rPr lang="el-GR" sz="800" b="1" dirty="0" err="1">
                <a:latin typeface="Calibri" panose="020F0502020204030204" pitchFamily="34" charset="0"/>
                <a:ea typeface="Calibri" panose="020F0502020204030204" pitchFamily="34" charset="0"/>
                <a:cs typeface="Calibri" panose="020F0502020204030204" pitchFamily="34" charset="0"/>
              </a:rPr>
              <a:t>επιλεξιμότητας</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350838" lvl="1" indent="-1714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Δαπάνες πριν από την ημερομηνία έναρξης ή μετά τη λήξη του έργου δεν είναι επιλέξιμες.</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Κανόνες προμηθειών</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350838" lvl="1" indent="-1714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Υποχρεωτικές διαδικασίες ανά ύψος δαπάνης (π.χ. 3 προσφορές, συλλογή προσφορών από αγορά, διαγωνισμός).</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Δείκτες φυσικού αντικειμένου</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350838" lvl="1" indent="-1714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ΟΧΙ μόνο σωστές δαπάνες, αλλά και επίτευξη αποτελεσμάτων (π.χ. αριθμός ωφελούμενων, ώρες κατάρτισης, ενέργειες προβολής).</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Απαγόρευση διπλής χρηματοδότησης</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350838" lvl="1" indent="-1714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Η ίδια δαπάνη να μην επιδοτείται και από άλλο πρόγραμμα.</a:t>
            </a:r>
          </a:p>
          <a:p>
            <a:pPr marL="350838" indent="-1714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Άρα, ο εσωτερικός έλεγχος δεν περιορίζεται μόνο στο «αν καταγράφηκε σωστά η δαπάνη», αλλά αν είναι και </a:t>
            </a:r>
            <a:r>
              <a:rPr lang="el-GR" sz="800" b="1" dirty="0">
                <a:latin typeface="Calibri" panose="020F0502020204030204" pitchFamily="34" charset="0"/>
                <a:ea typeface="Calibri" panose="020F0502020204030204" pitchFamily="34" charset="0"/>
                <a:cs typeface="Calibri" panose="020F0502020204030204" pitchFamily="34" charset="0"/>
              </a:rPr>
              <a:t>επιλέξιμη και σύμφωνη με τον Οδηγό του Προγράμματος</a:t>
            </a:r>
            <a:r>
              <a:rPr lang="el-GR" sz="8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2974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160" name="Google Shape;160;p3"/>
          <p:cNvSpPr txBox="1"/>
          <p:nvPr/>
        </p:nvSpPr>
        <p:spPr>
          <a:xfrm>
            <a:off x="843773" y="1007531"/>
            <a:ext cx="7908651" cy="4616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500" b="0" i="0" u="none" strike="noStrike" cap="none" dirty="0">
                <a:solidFill>
                  <a:srgbClr val="171616"/>
                </a:solidFill>
                <a:latin typeface="Calibri"/>
                <a:ea typeface="Calibri"/>
                <a:cs typeface="Calibri"/>
                <a:sym typeface="Calibri"/>
              </a:rPr>
              <a:t>Εσωτερικός Έλεγχος Ειδικών Περιπτώσεων (π.χ. έργα ΕΣΠΑ)</a:t>
            </a:r>
            <a:endParaRPr sz="2500" b="0" i="0" u="none" strike="noStrike" cap="none" dirty="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261B7403-6EC5-1E04-EBD1-D7CFFFC2428F}"/>
              </a:ext>
            </a:extLst>
          </p:cNvPr>
          <p:cNvSpPr txBox="1"/>
          <p:nvPr/>
        </p:nvSpPr>
        <p:spPr>
          <a:xfrm>
            <a:off x="945697" y="1642202"/>
            <a:ext cx="7252605" cy="2785378"/>
          </a:xfrm>
          <a:prstGeom prst="rect">
            <a:avLst/>
          </a:prstGeom>
          <a:noFill/>
        </p:spPr>
        <p:txBody>
          <a:bodyPr wrap="square">
            <a:spAutoFit/>
          </a:bodyPr>
          <a:lstStyle/>
          <a:p>
            <a:pPr>
              <a:buNone/>
            </a:pPr>
            <a:r>
              <a:rPr lang="el-GR" sz="700" b="1" dirty="0">
                <a:latin typeface="Calibri" panose="020F0502020204030204" pitchFamily="34" charset="0"/>
                <a:ea typeface="Calibri" panose="020F0502020204030204" pitchFamily="34" charset="0"/>
                <a:cs typeface="Calibri" panose="020F0502020204030204" pitchFamily="34" charset="0"/>
              </a:rPr>
              <a:t>Στόχοι του εσωτερικού ελέγχου σε έργα ΕΣΠΑ</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Ενδεικτικά:</a:t>
            </a:r>
          </a:p>
          <a:p>
            <a:pPr marL="171450" indent="-1714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Να διασφαλιστεί ότι </a:t>
            </a:r>
            <a:r>
              <a:rPr lang="el-GR" sz="700" b="1" dirty="0">
                <a:latin typeface="Calibri" panose="020F0502020204030204" pitchFamily="34" charset="0"/>
                <a:ea typeface="Calibri" panose="020F0502020204030204" pitchFamily="34" charset="0"/>
                <a:cs typeface="Calibri" panose="020F0502020204030204" pitchFamily="34" charset="0"/>
              </a:rPr>
              <a:t>όλες οι δηλωμένες δαπάνες</a:t>
            </a:r>
            <a:r>
              <a:rPr lang="el-GR" sz="700" dirty="0">
                <a:latin typeface="Calibri" panose="020F0502020204030204" pitchFamily="34" charset="0"/>
                <a:ea typeface="Calibri" panose="020F0502020204030204" pitchFamily="34" charset="0"/>
                <a:cs typeface="Calibri" panose="020F0502020204030204" pitchFamily="34" charset="0"/>
              </a:rPr>
              <a:t> είναι πραγματικές, συνδεδεμένες με το έργο, εντός περιόδου </a:t>
            </a:r>
            <a:r>
              <a:rPr lang="el-GR" sz="700" dirty="0" err="1">
                <a:latin typeface="Calibri" panose="020F0502020204030204" pitchFamily="34" charset="0"/>
                <a:ea typeface="Calibri" panose="020F0502020204030204" pitchFamily="34" charset="0"/>
                <a:cs typeface="Calibri" panose="020F0502020204030204" pitchFamily="34" charset="0"/>
              </a:rPr>
              <a:t>επιλεξιμότητας</a:t>
            </a:r>
            <a:r>
              <a:rPr lang="el-GR" sz="700" dirty="0">
                <a:latin typeface="Calibri" panose="020F0502020204030204" pitchFamily="34" charset="0"/>
                <a:ea typeface="Calibri" panose="020F0502020204030204" pitchFamily="34" charset="0"/>
                <a:cs typeface="Calibri" panose="020F0502020204030204" pitchFamily="34" charset="0"/>
              </a:rPr>
              <a:t>, με πλήρη δικαιολογητικά.</a:t>
            </a:r>
          </a:p>
          <a:p>
            <a:pPr marL="171450" indent="-1714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Να επιβεβαιωθεί ότι τηρούνται οι κανόνες προμηθειών, οι όροι της σύμβασης χρηματοδότησης, οι όροι δημοσιότητας (π.χ. χρήση λογοτύπων).</a:t>
            </a:r>
          </a:p>
          <a:p>
            <a:pPr marL="171450" indent="-1714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Να εντοπιστούν δαπάνες που η Διαχειριστική Αρχή θα μπορούσε να απορρίψει (μη επιλέξιμες) και να ληφθούν διορθωτικά μέτρα.</a:t>
            </a:r>
          </a:p>
          <a:p>
            <a:pPr>
              <a:buNone/>
            </a:pPr>
            <a:endParaRPr lang="el-GR" sz="700" b="1" dirty="0">
              <a:latin typeface="Calibri" panose="020F0502020204030204" pitchFamily="34" charset="0"/>
              <a:ea typeface="Calibri" panose="020F0502020204030204" pitchFamily="34" charset="0"/>
              <a:cs typeface="Calibri" panose="020F0502020204030204" pitchFamily="34" charset="0"/>
            </a:endParaRPr>
          </a:p>
          <a:p>
            <a:pPr>
              <a:buNone/>
            </a:pPr>
            <a:r>
              <a:rPr lang="el-GR" sz="700" b="1" dirty="0">
                <a:latin typeface="Calibri" panose="020F0502020204030204" pitchFamily="34" charset="0"/>
                <a:ea typeface="Calibri" panose="020F0502020204030204" pitchFamily="34" charset="0"/>
                <a:cs typeface="Calibri" panose="020F0502020204030204" pitchFamily="34" charset="0"/>
              </a:rPr>
              <a:t>Τρόπος προσέγγισης</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Τυπικά βήματα:</a:t>
            </a:r>
          </a:p>
          <a:p>
            <a:pPr>
              <a:buFont typeface="+mj-lt"/>
              <a:buAutoNum type="arabicPeriod"/>
            </a:pPr>
            <a:r>
              <a:rPr lang="el-GR" sz="700" b="1" dirty="0">
                <a:latin typeface="Calibri" panose="020F0502020204030204" pitchFamily="34" charset="0"/>
                <a:ea typeface="Calibri" panose="020F0502020204030204" pitchFamily="34" charset="0"/>
                <a:cs typeface="Calibri" panose="020F0502020204030204" pitchFamily="34" charset="0"/>
              </a:rPr>
              <a:t> Μελέτη εγγράφων έργου: </a:t>
            </a:r>
            <a:r>
              <a:rPr lang="el-GR" sz="700" dirty="0">
                <a:latin typeface="Calibri" panose="020F0502020204030204" pitchFamily="34" charset="0"/>
                <a:ea typeface="Calibri" panose="020F0502020204030204" pitchFamily="34" charset="0"/>
                <a:cs typeface="Calibri" panose="020F0502020204030204" pitchFamily="34" charset="0"/>
              </a:rPr>
              <a:t>Προκήρυξη, Οδηγός, απόφαση ένταξης, σύμβαση επιχορήγησης, τεχνικό δελτίο.</a:t>
            </a:r>
          </a:p>
          <a:p>
            <a:pPr>
              <a:buFont typeface="+mj-lt"/>
              <a:buAutoNum type="arabicPeriod"/>
            </a:pPr>
            <a:r>
              <a:rPr lang="el-GR" sz="700" b="1" dirty="0">
                <a:latin typeface="Calibri" panose="020F0502020204030204" pitchFamily="34" charset="0"/>
                <a:ea typeface="Calibri" panose="020F0502020204030204" pitchFamily="34" charset="0"/>
                <a:cs typeface="Calibri" panose="020F0502020204030204" pitchFamily="34" charset="0"/>
              </a:rPr>
              <a:t> Χαρτογράφηση διαδικασιών έργου: </a:t>
            </a:r>
            <a:r>
              <a:rPr lang="el-GR" sz="700" dirty="0">
                <a:latin typeface="Calibri" panose="020F0502020204030204" pitchFamily="34" charset="0"/>
                <a:ea typeface="Calibri" panose="020F0502020204030204" pitchFamily="34" charset="0"/>
                <a:cs typeface="Calibri" panose="020F0502020204030204" pitchFamily="34" charset="0"/>
              </a:rPr>
              <a:t>Προγραμματισμός δράσεων, ανάθεση προμηθειών, παραλαβή υπηρεσιών, πληρωμές, υποβολή δηλώσεων δαπανών.</a:t>
            </a:r>
          </a:p>
          <a:p>
            <a:pPr>
              <a:buFont typeface="+mj-lt"/>
              <a:buAutoNum type="arabicPeriod"/>
            </a:pPr>
            <a:r>
              <a:rPr lang="el-GR" sz="700" b="1" dirty="0">
                <a:latin typeface="Calibri" panose="020F0502020204030204" pitchFamily="34" charset="0"/>
                <a:ea typeface="Calibri" panose="020F0502020204030204" pitchFamily="34" charset="0"/>
                <a:cs typeface="Calibri" panose="020F0502020204030204" pitchFamily="34" charset="0"/>
              </a:rPr>
              <a:t> Ανάλυση κινδύνων: </a:t>
            </a:r>
            <a:endParaRPr lang="el-GR" sz="7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el-GR" sz="700" dirty="0">
                <a:latin typeface="Calibri" panose="020F0502020204030204" pitchFamily="34" charset="0"/>
                <a:ea typeface="Calibri" panose="020F0502020204030204" pitchFamily="34" charset="0"/>
                <a:cs typeface="Calibri" panose="020F0502020204030204" pitchFamily="34" charset="0"/>
              </a:rPr>
              <a:t>Μη επιλέξιμες δαπάνες (ημερομηνίες, είδος δαπάνης).</a:t>
            </a:r>
          </a:p>
          <a:p>
            <a:pPr marL="742950" lvl="1" indent="-285750">
              <a:buFont typeface="+mj-lt"/>
              <a:buAutoNum type="arabicPeriod"/>
            </a:pPr>
            <a:r>
              <a:rPr lang="el-GR" sz="700" dirty="0">
                <a:latin typeface="Calibri" panose="020F0502020204030204" pitchFamily="34" charset="0"/>
                <a:ea typeface="Calibri" panose="020F0502020204030204" pitchFamily="34" charset="0"/>
                <a:cs typeface="Calibri" panose="020F0502020204030204" pitchFamily="34" charset="0"/>
              </a:rPr>
              <a:t>Μη τήρηση κανόνων προμηθειών.</a:t>
            </a:r>
          </a:p>
          <a:p>
            <a:pPr marL="742950" lvl="1" indent="-285750">
              <a:buFont typeface="+mj-lt"/>
              <a:buAutoNum type="arabicPeriod"/>
            </a:pPr>
            <a:r>
              <a:rPr lang="el-GR" sz="700" dirty="0">
                <a:latin typeface="Calibri" panose="020F0502020204030204" pitchFamily="34" charset="0"/>
                <a:ea typeface="Calibri" panose="020F0502020204030204" pitchFamily="34" charset="0"/>
                <a:cs typeface="Calibri" panose="020F0502020204030204" pitchFamily="34" charset="0"/>
              </a:rPr>
              <a:t>Μη τήρηση ωραρίων/παρουσιών ωφελούμενων.</a:t>
            </a:r>
          </a:p>
          <a:p>
            <a:pPr marL="742950" lvl="1" indent="-285750">
              <a:buFont typeface="+mj-lt"/>
              <a:buAutoNum type="arabicPeriod"/>
            </a:pPr>
            <a:r>
              <a:rPr lang="el-GR" sz="700" dirty="0">
                <a:latin typeface="Calibri" panose="020F0502020204030204" pitchFamily="34" charset="0"/>
                <a:ea typeface="Calibri" panose="020F0502020204030204" pitchFamily="34" charset="0"/>
                <a:cs typeface="Calibri" panose="020F0502020204030204" pitchFamily="34" charset="0"/>
              </a:rPr>
              <a:t>Διπλή χρηματοδότηση.</a:t>
            </a:r>
          </a:p>
          <a:p>
            <a:pPr>
              <a:buFont typeface="+mj-lt"/>
              <a:buAutoNum type="arabicPeriod"/>
            </a:pPr>
            <a:r>
              <a:rPr lang="el-GR" sz="700" b="1" dirty="0">
                <a:latin typeface="Calibri" panose="020F0502020204030204" pitchFamily="34" charset="0"/>
                <a:ea typeface="Calibri" panose="020F0502020204030204" pitchFamily="34" charset="0"/>
                <a:cs typeface="Calibri" panose="020F0502020204030204" pitchFamily="34" charset="0"/>
              </a:rPr>
              <a:t> Έλεγχοι (δικλίδες) που θα έπρεπε να λειτουργούν:</a:t>
            </a:r>
            <a:endParaRPr lang="el-GR" sz="7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el-GR" sz="700" dirty="0" err="1">
                <a:latin typeface="Calibri" panose="020F0502020204030204" pitchFamily="34" charset="0"/>
                <a:ea typeface="Calibri" panose="020F0502020204030204" pitchFamily="34" charset="0"/>
                <a:cs typeface="Calibri" panose="020F0502020204030204" pitchFamily="34" charset="0"/>
              </a:rPr>
              <a:t>Checklists</a:t>
            </a:r>
            <a:r>
              <a:rPr lang="el-GR" sz="700" dirty="0">
                <a:latin typeface="Calibri" panose="020F0502020204030204" pitchFamily="34" charset="0"/>
                <a:ea typeface="Calibri" panose="020F0502020204030204" pitchFamily="34" charset="0"/>
                <a:cs typeface="Calibri" panose="020F0502020204030204" pitchFamily="34" charset="0"/>
              </a:rPr>
              <a:t> </a:t>
            </a:r>
            <a:r>
              <a:rPr lang="el-GR" sz="700" dirty="0" err="1">
                <a:latin typeface="Calibri" panose="020F0502020204030204" pitchFamily="34" charset="0"/>
                <a:ea typeface="Calibri" panose="020F0502020204030204" pitchFamily="34" charset="0"/>
                <a:cs typeface="Calibri" panose="020F0502020204030204" pitchFamily="34" charset="0"/>
              </a:rPr>
              <a:t>επιλεξιμότητας</a:t>
            </a:r>
            <a:r>
              <a:rPr lang="el-GR" sz="700" dirty="0">
                <a:latin typeface="Calibri" panose="020F0502020204030204" pitchFamily="34" charset="0"/>
                <a:ea typeface="Calibri" panose="020F0502020204030204" pitchFamily="34" charset="0"/>
                <a:cs typeface="Calibri" panose="020F0502020204030204" pitchFamily="34" charset="0"/>
              </a:rPr>
              <a:t> πριν την πληρωμή.</a:t>
            </a:r>
          </a:p>
          <a:p>
            <a:pPr marL="742950" lvl="1" indent="-285750">
              <a:buFont typeface="+mj-lt"/>
              <a:buAutoNum type="arabicPeriod"/>
            </a:pPr>
            <a:r>
              <a:rPr lang="el-GR" sz="700" dirty="0">
                <a:latin typeface="Calibri" panose="020F0502020204030204" pitchFamily="34" charset="0"/>
                <a:ea typeface="Calibri" panose="020F0502020204030204" pitchFamily="34" charset="0"/>
                <a:cs typeface="Calibri" panose="020F0502020204030204" pitchFamily="34" charset="0"/>
              </a:rPr>
              <a:t>Προέγκριση προμηθειών από υπεύθυνο έργου.</a:t>
            </a:r>
          </a:p>
          <a:p>
            <a:pPr marL="742950" lvl="1" indent="-285750">
              <a:buFont typeface="+mj-lt"/>
              <a:buAutoNum type="arabicPeriod"/>
            </a:pPr>
            <a:r>
              <a:rPr lang="el-GR" sz="700" dirty="0">
                <a:latin typeface="Calibri" panose="020F0502020204030204" pitchFamily="34" charset="0"/>
                <a:ea typeface="Calibri" panose="020F0502020204030204" pitchFamily="34" charset="0"/>
                <a:cs typeface="Calibri" panose="020F0502020204030204" pitchFamily="34" charset="0"/>
              </a:rPr>
              <a:t>Ξεχωριστό κέντρο κόστους στο λογιστήριο για το έργο.</a:t>
            </a:r>
          </a:p>
          <a:p>
            <a:pPr marL="742950" lvl="1" indent="-285750">
              <a:buFont typeface="+mj-lt"/>
              <a:buAutoNum type="arabicPeriod"/>
            </a:pPr>
            <a:r>
              <a:rPr lang="el-GR" sz="700" dirty="0">
                <a:latin typeface="Calibri" panose="020F0502020204030204" pitchFamily="34" charset="0"/>
                <a:ea typeface="Calibri" panose="020F0502020204030204" pitchFamily="34" charset="0"/>
                <a:cs typeface="Calibri" panose="020F0502020204030204" pitchFamily="34" charset="0"/>
              </a:rPr>
              <a:t>Διασταύρωση δηλωμένων δαπανών με φυσικό αντικείμενο (ημερολόγια δράσεων, </a:t>
            </a:r>
            <a:r>
              <a:rPr lang="el-GR" sz="700" dirty="0" err="1">
                <a:latin typeface="Calibri" panose="020F0502020204030204" pitchFamily="34" charset="0"/>
                <a:ea typeface="Calibri" panose="020F0502020204030204" pitchFamily="34" charset="0"/>
                <a:cs typeface="Calibri" panose="020F0502020204030204" pitchFamily="34" charset="0"/>
              </a:rPr>
              <a:t>παρουσιολόγια</a:t>
            </a:r>
            <a:r>
              <a:rPr lang="el-GR" sz="700" dirty="0">
                <a:latin typeface="Calibri" panose="020F0502020204030204" pitchFamily="34" charset="0"/>
                <a:ea typeface="Calibri" panose="020F0502020204030204" pitchFamily="34" charset="0"/>
                <a:cs typeface="Calibri" panose="020F0502020204030204" pitchFamily="34" charset="0"/>
              </a:rPr>
              <a:t>).</a:t>
            </a:r>
          </a:p>
          <a:p>
            <a:pPr>
              <a:buFont typeface="+mj-lt"/>
              <a:buAutoNum type="arabicPeriod"/>
            </a:pPr>
            <a:r>
              <a:rPr lang="el-GR" sz="700" b="1" dirty="0">
                <a:latin typeface="Calibri" panose="020F0502020204030204" pitchFamily="34" charset="0"/>
                <a:ea typeface="Calibri" panose="020F0502020204030204" pitchFamily="34" charset="0"/>
                <a:cs typeface="Calibri" panose="020F0502020204030204" pitchFamily="34" charset="0"/>
              </a:rPr>
              <a:t> Ελεγκτικές διαδικασίες:</a:t>
            </a:r>
            <a:endParaRPr lang="el-GR" sz="7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el-GR" sz="700" dirty="0">
                <a:latin typeface="Calibri" panose="020F0502020204030204" pitchFamily="34" charset="0"/>
                <a:ea typeface="Calibri" panose="020F0502020204030204" pitchFamily="34" charset="0"/>
                <a:cs typeface="Calibri" panose="020F0502020204030204" pitchFamily="34" charset="0"/>
              </a:rPr>
              <a:t>Δειγματοληψία δαπανών.</a:t>
            </a:r>
          </a:p>
          <a:p>
            <a:pPr marL="742950" lvl="1" indent="-285750">
              <a:buFont typeface="+mj-lt"/>
              <a:buAutoNum type="arabicPeriod"/>
            </a:pPr>
            <a:r>
              <a:rPr lang="el-GR" sz="700" dirty="0">
                <a:latin typeface="Calibri" panose="020F0502020204030204" pitchFamily="34" charset="0"/>
                <a:ea typeface="Calibri" panose="020F0502020204030204" pitchFamily="34" charset="0"/>
                <a:cs typeface="Calibri" panose="020F0502020204030204" pitchFamily="34" charset="0"/>
              </a:rPr>
              <a:t>Έλεγχος δικαιολογητικών (τιμολόγιο, σύμβαση, προσφορές, πρωτόκολλα παραλαβής).</a:t>
            </a:r>
          </a:p>
          <a:p>
            <a:pPr marL="742950" lvl="1" indent="-285750">
              <a:buFont typeface="+mj-lt"/>
              <a:buAutoNum type="arabicPeriod"/>
            </a:pPr>
            <a:r>
              <a:rPr lang="el-GR" sz="700" dirty="0">
                <a:latin typeface="Calibri" panose="020F0502020204030204" pitchFamily="34" charset="0"/>
                <a:ea typeface="Calibri" panose="020F0502020204030204" pitchFamily="34" charset="0"/>
                <a:cs typeface="Calibri" panose="020F0502020204030204" pitchFamily="34" charset="0"/>
              </a:rPr>
              <a:t>Έλεγχος χρονικής περιόδου.</a:t>
            </a:r>
          </a:p>
          <a:p>
            <a:pPr marL="742950" lvl="1" indent="-285750">
              <a:buFont typeface="+mj-lt"/>
              <a:buAutoNum type="arabicPeriod"/>
            </a:pPr>
            <a:r>
              <a:rPr lang="el-GR" sz="700" dirty="0">
                <a:latin typeface="Calibri" panose="020F0502020204030204" pitchFamily="34" charset="0"/>
                <a:ea typeface="Calibri" panose="020F0502020204030204" pitchFamily="34" charset="0"/>
                <a:cs typeface="Calibri" panose="020F0502020204030204" pitchFamily="34" charset="0"/>
              </a:rPr>
              <a:t>Συσχέτιση με αναφορές προς τη Διαχειριστική Αρχή.</a:t>
            </a:r>
          </a:p>
        </p:txBody>
      </p:sp>
    </p:spTree>
    <p:extLst>
      <p:ext uri="{BB962C8B-B14F-4D97-AF65-F5344CB8AC3E}">
        <p14:creationId xmlns:p14="http://schemas.microsoft.com/office/powerpoint/2010/main" val="31598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160" name="Google Shape;160;p3"/>
          <p:cNvSpPr txBox="1"/>
          <p:nvPr/>
        </p:nvSpPr>
        <p:spPr>
          <a:xfrm>
            <a:off x="843773" y="1007531"/>
            <a:ext cx="7908651" cy="4616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500" b="0" i="0" u="none" strike="noStrike" cap="none" dirty="0">
                <a:solidFill>
                  <a:srgbClr val="171616"/>
                </a:solidFill>
                <a:latin typeface="Calibri"/>
                <a:ea typeface="Calibri"/>
                <a:cs typeface="Calibri"/>
                <a:sym typeface="Calibri"/>
              </a:rPr>
              <a:t>Έλεγχος μη Κερδοσκοπικών Ε</a:t>
            </a:r>
            <a:r>
              <a:rPr lang="el-GR" sz="2500" dirty="0">
                <a:solidFill>
                  <a:srgbClr val="171616"/>
                </a:solidFill>
                <a:latin typeface="Calibri"/>
                <a:ea typeface="Calibri"/>
                <a:cs typeface="Calibri"/>
                <a:sym typeface="Calibri"/>
              </a:rPr>
              <a:t>ταιρειών</a:t>
            </a:r>
            <a:r>
              <a:rPr lang="el-GR" sz="1500" b="0" i="0" u="none" strike="noStrike" cap="none" dirty="0">
                <a:solidFill>
                  <a:srgbClr val="171616"/>
                </a:solidFill>
                <a:latin typeface="Calibri"/>
                <a:ea typeface="Calibri"/>
                <a:cs typeface="Calibri"/>
                <a:sym typeface="Calibri"/>
              </a:rPr>
              <a:t> </a:t>
            </a:r>
            <a:r>
              <a:rPr lang="el-GR" sz="1200" b="0" i="0" u="none" strike="noStrike" cap="none" dirty="0">
                <a:solidFill>
                  <a:srgbClr val="171616"/>
                </a:solidFill>
                <a:latin typeface="Calibri"/>
                <a:ea typeface="Calibri"/>
                <a:cs typeface="Calibri"/>
                <a:sym typeface="Calibri"/>
              </a:rPr>
              <a:t>(σωματείων, αστικών μη κερδοσκοπικών)</a:t>
            </a:r>
            <a:endParaRPr sz="1200" b="0" i="0" u="none" strike="noStrike" cap="none" dirty="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210D5E42-EBDA-BD11-89A5-3FD19E2E1A9C}"/>
              </a:ext>
            </a:extLst>
          </p:cNvPr>
          <p:cNvSpPr txBox="1"/>
          <p:nvPr/>
        </p:nvSpPr>
        <p:spPr>
          <a:xfrm>
            <a:off x="949193" y="1731089"/>
            <a:ext cx="3502381" cy="2462213"/>
          </a:xfrm>
          <a:prstGeom prst="rect">
            <a:avLst/>
          </a:prstGeom>
          <a:noFill/>
        </p:spPr>
        <p:txBody>
          <a:bodyPr wrap="square">
            <a:spAutoFit/>
          </a:bodyPr>
          <a:lstStyle/>
          <a:p>
            <a:pPr>
              <a:buNone/>
            </a:pPr>
            <a:r>
              <a:rPr lang="el-GR" sz="700" b="1" dirty="0">
                <a:latin typeface="Calibri" panose="020F0502020204030204" pitchFamily="34" charset="0"/>
                <a:ea typeface="Calibri" panose="020F0502020204030204" pitchFamily="34" charset="0"/>
                <a:cs typeface="Calibri" panose="020F0502020204030204" pitchFamily="34" charset="0"/>
              </a:rPr>
              <a:t>Ιδιαιτερότητες μη κερδοσκοπικών</a:t>
            </a:r>
          </a:p>
          <a:p>
            <a:pPr>
              <a:buNone/>
            </a:pPr>
            <a:endParaRPr lang="el-GR" sz="700" b="1" dirty="0">
              <a:latin typeface="Calibri" panose="020F0502020204030204" pitchFamily="34" charset="0"/>
              <a:ea typeface="Calibri" panose="020F0502020204030204" pitchFamily="34" charset="0"/>
              <a:cs typeface="Calibri" panose="020F0502020204030204" pitchFamily="34" charset="0"/>
            </a:endParaRPr>
          </a:p>
          <a:p>
            <a:pPr>
              <a:buFont typeface="+mj-lt"/>
              <a:buAutoNum type="arabicPeriod"/>
            </a:pPr>
            <a:r>
              <a:rPr lang="el-GR" sz="700" b="1" dirty="0">
                <a:latin typeface="Calibri" panose="020F0502020204030204" pitchFamily="34" charset="0"/>
                <a:ea typeface="Calibri" panose="020F0502020204030204" pitchFamily="34" charset="0"/>
                <a:cs typeface="Calibri" panose="020F0502020204030204" pitchFamily="34" charset="0"/>
              </a:rPr>
              <a:t> Σκοπός και όχι κέρδος</a:t>
            </a:r>
            <a:endParaRPr lang="el-GR" sz="700" dirty="0">
              <a:latin typeface="Calibri" panose="020F0502020204030204" pitchFamily="34" charset="0"/>
              <a:ea typeface="Calibri" panose="020F0502020204030204" pitchFamily="34" charset="0"/>
              <a:cs typeface="Calibri" panose="020F0502020204030204" pitchFamily="34" charset="0"/>
            </a:endParaRP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Ο βασικός στόχος είναι η επίτευξη κοινωνικού/πολιτιστικού/εκπαιδευτικού σκοπού, όχι το κέρδος των μετόχων.</a:t>
            </a:r>
          </a:p>
          <a:p>
            <a:pPr>
              <a:buFont typeface="+mj-lt"/>
              <a:buAutoNum type="arabicPeriod"/>
            </a:pPr>
            <a:r>
              <a:rPr lang="el-GR" sz="700" b="1" dirty="0">
                <a:latin typeface="Calibri" panose="020F0502020204030204" pitchFamily="34" charset="0"/>
                <a:ea typeface="Calibri" panose="020F0502020204030204" pitchFamily="34" charset="0"/>
                <a:cs typeface="Calibri" panose="020F0502020204030204" pitchFamily="34" charset="0"/>
              </a:rPr>
              <a:t> Πηγές χρηματοδότησης</a:t>
            </a:r>
            <a:endParaRPr lang="el-GR" sz="700" dirty="0">
              <a:latin typeface="Calibri" panose="020F0502020204030204" pitchFamily="34" charset="0"/>
              <a:ea typeface="Calibri" panose="020F0502020204030204" pitchFamily="34" charset="0"/>
              <a:cs typeface="Calibri" panose="020F0502020204030204" pitchFamily="34" charset="0"/>
            </a:endParaRP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Δωρεές φυσικών προσώπων/ιδρυμάτων.</a:t>
            </a: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Επιχορηγήσεις (ΕΣΠΑ, ΕΕ, Δήμοι, Υπουργεία).</a:t>
            </a: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Έσοδα από δράσεις (σεμινάρια, εκδηλώσεις).</a:t>
            </a:r>
          </a:p>
          <a:p>
            <a:pPr>
              <a:buFont typeface="+mj-lt"/>
              <a:buAutoNum type="arabicPeriod"/>
            </a:pPr>
            <a:r>
              <a:rPr lang="el-GR" sz="700" b="1" dirty="0">
                <a:latin typeface="Calibri" panose="020F0502020204030204" pitchFamily="34" charset="0"/>
                <a:ea typeface="Calibri" panose="020F0502020204030204" pitchFamily="34" charset="0"/>
                <a:cs typeface="Calibri" panose="020F0502020204030204" pitchFamily="34" charset="0"/>
              </a:rPr>
              <a:t> Υψηλή ανάγκη διαφάνειας</a:t>
            </a:r>
            <a:endParaRPr lang="el-GR" sz="700" dirty="0">
              <a:latin typeface="Calibri" panose="020F0502020204030204" pitchFamily="34" charset="0"/>
              <a:ea typeface="Calibri" panose="020F0502020204030204" pitchFamily="34" charset="0"/>
              <a:cs typeface="Calibri" panose="020F0502020204030204" pitchFamily="34" charset="0"/>
            </a:endParaRP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Οι δωρητές και η κοινωνία θέλουν σαφή εικόνα: πού πηγαίνουν τα χρήματα.</a:t>
            </a:r>
          </a:p>
          <a:p>
            <a:pPr>
              <a:buFont typeface="+mj-lt"/>
              <a:buAutoNum type="arabicPeriod"/>
            </a:pPr>
            <a:r>
              <a:rPr lang="el-GR" sz="700" b="1" dirty="0">
                <a:latin typeface="Calibri" panose="020F0502020204030204" pitchFamily="34" charset="0"/>
                <a:ea typeface="Calibri" panose="020F0502020204030204" pitchFamily="34" charset="0"/>
                <a:cs typeface="Calibri" panose="020F0502020204030204" pitchFamily="34" charset="0"/>
              </a:rPr>
              <a:t> Συχνά περιορισμένοι πόροι διοίκησης</a:t>
            </a:r>
            <a:endParaRPr lang="el-GR" sz="700" dirty="0">
              <a:latin typeface="Calibri" panose="020F0502020204030204" pitchFamily="34" charset="0"/>
              <a:ea typeface="Calibri" panose="020F0502020204030204" pitchFamily="34" charset="0"/>
              <a:cs typeface="Calibri" panose="020F0502020204030204" pitchFamily="34" charset="0"/>
            </a:endParaRP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Λίγο προσωπικό, εθελοντές, αδύναμο σύστημα εσωτερικού ελέγχου.</a:t>
            </a:r>
          </a:p>
          <a:p>
            <a:pPr>
              <a:buNone/>
            </a:pPr>
            <a:endParaRPr lang="el-GR" sz="700" b="1" dirty="0">
              <a:latin typeface="Calibri" panose="020F0502020204030204" pitchFamily="34" charset="0"/>
              <a:ea typeface="Calibri" panose="020F0502020204030204" pitchFamily="34" charset="0"/>
              <a:cs typeface="Calibri" panose="020F0502020204030204" pitchFamily="34" charset="0"/>
            </a:endParaRPr>
          </a:p>
          <a:p>
            <a:pPr>
              <a:buNone/>
            </a:pPr>
            <a:r>
              <a:rPr lang="el-GR" sz="700" b="1" dirty="0">
                <a:latin typeface="Calibri" panose="020F0502020204030204" pitchFamily="34" charset="0"/>
                <a:ea typeface="Calibri" panose="020F0502020204030204" pitchFamily="34" charset="0"/>
                <a:cs typeface="Calibri" panose="020F0502020204030204" pitchFamily="34" charset="0"/>
              </a:rPr>
              <a:t>Στόχοι εσωτερικού ελέγχου σε μη κερδοσκοπικούς</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 Διασφάλιση ότι τα χρήματα </a:t>
            </a:r>
            <a:r>
              <a:rPr lang="el-GR" sz="700" b="1" dirty="0">
                <a:latin typeface="Calibri" panose="020F0502020204030204" pitchFamily="34" charset="0"/>
                <a:ea typeface="Calibri" panose="020F0502020204030204" pitchFamily="34" charset="0"/>
                <a:cs typeface="Calibri" panose="020F0502020204030204" pitchFamily="34" charset="0"/>
              </a:rPr>
              <a:t>χρησιμοποιούνται για τον δηλωμένο σκοπό</a:t>
            </a:r>
            <a:r>
              <a:rPr lang="el-GR" sz="700" dirty="0">
                <a:latin typeface="Calibri" panose="020F0502020204030204" pitchFamily="34" charset="0"/>
                <a:ea typeface="Calibri" panose="020F0502020204030204" pitchFamily="34" charset="0"/>
                <a:cs typeface="Calibri" panose="020F0502020204030204" pitchFamily="34" charset="0"/>
              </a:rPr>
              <a:t>.</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 Πρόληψη:</a:t>
            </a: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απάτης (π.χ. ιδιοποίηση δωρεών),</a:t>
            </a: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κατασπατάλησης (υπερβολικά έξοδα διοίκησης, μη αναγκαίες δαπάνες),</a:t>
            </a: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μη συμμόρφωσης (φορολογική, εργατική, κανόνες δωρητών).</a:t>
            </a:r>
          </a:p>
          <a:p>
            <a:pPr marL="476250"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 Ενίσχυση εμπιστοσύνης Δ.Σ., δωρητών, εποπτικών αρχών.</a:t>
            </a:r>
          </a:p>
          <a:p>
            <a:pPr>
              <a:buNone/>
            </a:pPr>
            <a:endParaRPr lang="el-GR" sz="7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64FD37D-5451-09D1-6BB6-E87C631E9BA5}"/>
              </a:ext>
            </a:extLst>
          </p:cNvPr>
          <p:cNvSpPr txBox="1"/>
          <p:nvPr/>
        </p:nvSpPr>
        <p:spPr>
          <a:xfrm>
            <a:off x="4692426" y="1746551"/>
            <a:ext cx="3502381" cy="1923604"/>
          </a:xfrm>
          <a:prstGeom prst="rect">
            <a:avLst/>
          </a:prstGeom>
          <a:noFill/>
        </p:spPr>
        <p:txBody>
          <a:bodyPr wrap="square">
            <a:spAutoFit/>
          </a:bodyPr>
          <a:lstStyle/>
          <a:p>
            <a:pPr>
              <a:buNone/>
            </a:pPr>
            <a:r>
              <a:rPr lang="el-GR" sz="700" b="1" dirty="0">
                <a:latin typeface="Calibri" panose="020F0502020204030204" pitchFamily="34" charset="0"/>
                <a:ea typeface="Calibri" panose="020F0502020204030204" pitchFamily="34" charset="0"/>
                <a:cs typeface="Calibri" panose="020F0502020204030204" pitchFamily="34" charset="0"/>
              </a:rPr>
              <a:t>Τυπική προσέγγιση ελέγχου</a:t>
            </a:r>
          </a:p>
          <a:p>
            <a:pPr>
              <a:buNone/>
            </a:pPr>
            <a:endParaRPr lang="el-GR" sz="700" b="1" dirty="0">
              <a:latin typeface="Calibri" panose="020F0502020204030204" pitchFamily="34" charset="0"/>
              <a:ea typeface="Calibri" panose="020F0502020204030204" pitchFamily="34" charset="0"/>
              <a:cs typeface="Calibri" panose="020F0502020204030204" pitchFamily="34" charset="0"/>
            </a:endParaRPr>
          </a:p>
          <a:p>
            <a:pPr>
              <a:buFont typeface="+mj-lt"/>
              <a:buAutoNum type="arabicPeriod"/>
            </a:pPr>
            <a:r>
              <a:rPr lang="el-GR" sz="700" b="1" dirty="0">
                <a:latin typeface="Calibri" panose="020F0502020204030204" pitchFamily="34" charset="0"/>
                <a:ea typeface="Calibri" panose="020F0502020204030204" pitchFamily="34" charset="0"/>
                <a:cs typeface="Calibri" panose="020F0502020204030204" pitchFamily="34" charset="0"/>
              </a:rPr>
              <a:t> Κατανόηση καταστατικού και σκοπών</a:t>
            </a:r>
            <a:endParaRPr lang="el-GR" sz="700" dirty="0">
              <a:latin typeface="Calibri" panose="020F0502020204030204" pitchFamily="34" charset="0"/>
              <a:ea typeface="Calibri" panose="020F0502020204030204" pitchFamily="34" charset="0"/>
              <a:cs typeface="Calibri" panose="020F0502020204030204" pitchFamily="34" charset="0"/>
            </a:endParaRP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Τι επιτρέπεται/απαγορεύεται.</a:t>
            </a: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Πώς λαμβάνονται οι αποφάσεις στο Δ.Σ.</a:t>
            </a:r>
          </a:p>
          <a:p>
            <a:pPr>
              <a:buFont typeface="+mj-lt"/>
              <a:buAutoNum type="arabicPeriod"/>
            </a:pPr>
            <a:r>
              <a:rPr lang="el-GR" sz="700" b="1" dirty="0">
                <a:latin typeface="Calibri" panose="020F0502020204030204" pitchFamily="34" charset="0"/>
                <a:ea typeface="Calibri" panose="020F0502020204030204" pitchFamily="34" charset="0"/>
                <a:cs typeface="Calibri" panose="020F0502020204030204" pitchFamily="34" charset="0"/>
              </a:rPr>
              <a:t> Χαρτογράφηση </a:t>
            </a:r>
            <a:r>
              <a:rPr lang="el-GR" sz="700" b="1" dirty="0" err="1">
                <a:latin typeface="Calibri" panose="020F0502020204030204" pitchFamily="34" charset="0"/>
                <a:ea typeface="Calibri" panose="020F0502020204030204" pitchFamily="34" charset="0"/>
                <a:cs typeface="Calibri" panose="020F0502020204030204" pitchFamily="34" charset="0"/>
              </a:rPr>
              <a:t>χρηματοροών</a:t>
            </a:r>
            <a:endParaRPr lang="el-GR" sz="700" dirty="0">
              <a:latin typeface="Calibri" panose="020F0502020204030204" pitchFamily="34" charset="0"/>
              <a:ea typeface="Calibri" panose="020F0502020204030204" pitchFamily="34" charset="0"/>
              <a:cs typeface="Calibri" panose="020F0502020204030204" pitchFamily="34" charset="0"/>
            </a:endParaRP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Από δωρητές και προγράμματα → σε δράσεις.</a:t>
            </a:r>
          </a:p>
          <a:p>
            <a:pPr>
              <a:buFont typeface="+mj-lt"/>
              <a:buAutoNum type="arabicPeriod"/>
            </a:pPr>
            <a:r>
              <a:rPr lang="el-GR" sz="700" b="1" dirty="0">
                <a:latin typeface="Calibri" panose="020F0502020204030204" pitchFamily="34" charset="0"/>
                <a:ea typeface="Calibri" panose="020F0502020204030204" pitchFamily="34" charset="0"/>
                <a:cs typeface="Calibri" panose="020F0502020204030204" pitchFamily="34" charset="0"/>
              </a:rPr>
              <a:t> Κύριες περιοχές κινδύνου</a:t>
            </a:r>
            <a:endParaRPr lang="el-GR" sz="700" dirty="0">
              <a:latin typeface="Calibri" panose="020F0502020204030204" pitchFamily="34" charset="0"/>
              <a:ea typeface="Calibri" panose="020F0502020204030204" pitchFamily="34" charset="0"/>
              <a:cs typeface="Calibri" panose="020F0502020204030204" pitchFamily="34" charset="0"/>
            </a:endParaRP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Μετρητά/ταμείο.</a:t>
            </a: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Προμήθειες (ιδίως όταν ανατίθενται σε «φιλικές» εταιρείες).</a:t>
            </a: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Μισθοδοσία/αμοιβές συνεργατών.</a:t>
            </a: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Κόστη διοίκησης </a:t>
            </a:r>
            <a:r>
              <a:rPr lang="el-GR" sz="700" dirty="0" err="1">
                <a:latin typeface="Calibri" panose="020F0502020204030204" pitchFamily="34" charset="0"/>
                <a:ea typeface="Calibri" panose="020F0502020204030204" pitchFamily="34" charset="0"/>
                <a:cs typeface="Calibri" panose="020F0502020204030204" pitchFamily="34" charset="0"/>
              </a:rPr>
              <a:t>vs</a:t>
            </a:r>
            <a:r>
              <a:rPr lang="el-GR" sz="700" dirty="0">
                <a:latin typeface="Calibri" panose="020F0502020204030204" pitchFamily="34" charset="0"/>
                <a:ea typeface="Calibri" panose="020F0502020204030204" pitchFamily="34" charset="0"/>
                <a:cs typeface="Calibri" panose="020F0502020204030204" pitchFamily="34" charset="0"/>
              </a:rPr>
              <a:t> κόστη προγραμμάτων.</a:t>
            </a:r>
          </a:p>
          <a:p>
            <a:pPr>
              <a:buFont typeface="+mj-lt"/>
              <a:buAutoNum type="arabicPeriod"/>
            </a:pPr>
            <a:r>
              <a:rPr lang="el-GR" sz="700" b="1" dirty="0">
                <a:latin typeface="Calibri" panose="020F0502020204030204" pitchFamily="34" charset="0"/>
                <a:ea typeface="Calibri" panose="020F0502020204030204" pitchFamily="34" charset="0"/>
                <a:cs typeface="Calibri" panose="020F0502020204030204" pitchFamily="34" charset="0"/>
              </a:rPr>
              <a:t> Βασικές δικλίδες</a:t>
            </a:r>
            <a:endParaRPr lang="el-GR" sz="700" dirty="0">
              <a:latin typeface="Calibri" panose="020F0502020204030204" pitchFamily="34" charset="0"/>
              <a:ea typeface="Calibri" panose="020F0502020204030204" pitchFamily="34" charset="0"/>
              <a:cs typeface="Calibri" panose="020F0502020204030204" pitchFamily="34" charset="0"/>
            </a:endParaRP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Διπλή υπογραφή σε πληρωμές.</a:t>
            </a: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Εγκρίσεις δαπανών από Δ.Σ. ή εξουσιοδοτημένο όργανο.</a:t>
            </a: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Ξεχωριστή παρακολούθηση ανά έργο (κοστολογικά κέντρα).</a:t>
            </a:r>
          </a:p>
          <a:p>
            <a:pPr marL="476250" lvl="1" indent="-2095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Τακτικές αναφορές προς Δ.Σ. (</a:t>
            </a:r>
            <a:r>
              <a:rPr lang="el-GR" sz="700" dirty="0" err="1">
                <a:latin typeface="Calibri" panose="020F0502020204030204" pitchFamily="34" charset="0"/>
                <a:ea typeface="Calibri" panose="020F0502020204030204" pitchFamily="34" charset="0"/>
                <a:cs typeface="Calibri" panose="020F0502020204030204" pitchFamily="34" charset="0"/>
              </a:rPr>
              <a:t>budget</a:t>
            </a:r>
            <a:r>
              <a:rPr lang="el-GR" sz="700" dirty="0">
                <a:latin typeface="Calibri" panose="020F0502020204030204" pitchFamily="34" charset="0"/>
                <a:ea typeface="Calibri" panose="020F0502020204030204" pitchFamily="34" charset="0"/>
                <a:cs typeface="Calibri" panose="020F0502020204030204" pitchFamily="34" charset="0"/>
              </a:rPr>
              <a:t> </a:t>
            </a:r>
            <a:r>
              <a:rPr lang="el-GR" sz="700" dirty="0" err="1">
                <a:latin typeface="Calibri" panose="020F0502020204030204" pitchFamily="34" charset="0"/>
                <a:ea typeface="Calibri" panose="020F0502020204030204" pitchFamily="34" charset="0"/>
                <a:cs typeface="Calibri" panose="020F0502020204030204" pitchFamily="34" charset="0"/>
              </a:rPr>
              <a:t>vs</a:t>
            </a:r>
            <a:r>
              <a:rPr lang="el-GR" sz="700" dirty="0">
                <a:latin typeface="Calibri" panose="020F0502020204030204" pitchFamily="34" charset="0"/>
                <a:ea typeface="Calibri" panose="020F0502020204030204" pitchFamily="34" charset="0"/>
                <a:cs typeface="Calibri" panose="020F0502020204030204" pitchFamily="34" charset="0"/>
              </a:rPr>
              <a:t> </a:t>
            </a:r>
            <a:r>
              <a:rPr lang="el-GR" sz="700" dirty="0" err="1">
                <a:latin typeface="Calibri" panose="020F0502020204030204" pitchFamily="34" charset="0"/>
                <a:ea typeface="Calibri" panose="020F0502020204030204" pitchFamily="34" charset="0"/>
                <a:cs typeface="Calibri" panose="020F0502020204030204" pitchFamily="34" charset="0"/>
              </a:rPr>
              <a:t>actual</a:t>
            </a:r>
            <a:r>
              <a:rPr lang="el-GR" sz="7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96354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160" name="Google Shape;160;p3"/>
          <p:cNvSpPr txBox="1"/>
          <p:nvPr/>
        </p:nvSpPr>
        <p:spPr>
          <a:xfrm>
            <a:off x="843773" y="1007531"/>
            <a:ext cx="7908651" cy="4616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500" dirty="0">
                <a:solidFill>
                  <a:srgbClr val="171616"/>
                </a:solidFill>
                <a:latin typeface="Calibri"/>
                <a:ea typeface="Calibri"/>
                <a:cs typeface="Calibri"/>
                <a:sym typeface="Calibri"/>
              </a:rPr>
              <a:t>Όροι σχετικοί με ΕΣΠΑ και Συγχρηματοδοτούμενα Έργα</a:t>
            </a:r>
            <a:endParaRPr sz="1200" b="0" i="0" u="none" strike="noStrike" cap="none" dirty="0">
              <a:solidFill>
                <a:srgbClr val="000000"/>
              </a:solidFill>
              <a:latin typeface="Calibri"/>
              <a:ea typeface="Calibri"/>
              <a:cs typeface="Calibri"/>
              <a:sym typeface="Calibri"/>
            </a:endParaRPr>
          </a:p>
        </p:txBody>
      </p:sp>
      <p:sp>
        <p:nvSpPr>
          <p:cNvPr id="5" name="TextBox 4">
            <a:extLst>
              <a:ext uri="{FF2B5EF4-FFF2-40B4-BE49-F238E27FC236}">
                <a16:creationId xmlns:a16="http://schemas.microsoft.com/office/drawing/2014/main" id="{D5B898A7-E141-7F8C-5504-94C2576474D1}"/>
              </a:ext>
            </a:extLst>
          </p:cNvPr>
          <p:cNvSpPr txBox="1"/>
          <p:nvPr/>
        </p:nvSpPr>
        <p:spPr>
          <a:xfrm>
            <a:off x="932802" y="1463763"/>
            <a:ext cx="7819622" cy="3108543"/>
          </a:xfrm>
          <a:prstGeom prst="rect">
            <a:avLst/>
          </a:prstGeom>
          <a:noFill/>
        </p:spPr>
        <p:txBody>
          <a:bodyPr wrap="square">
            <a:spAutoFit/>
          </a:bodyPr>
          <a:lstStyle/>
          <a:p>
            <a:pPr>
              <a:buNone/>
            </a:pPr>
            <a:r>
              <a:rPr lang="el-GR" sz="700" b="1" dirty="0">
                <a:latin typeface="Calibri" panose="020F0502020204030204" pitchFamily="34" charset="0"/>
                <a:ea typeface="Calibri" panose="020F0502020204030204" pitchFamily="34" charset="0"/>
                <a:cs typeface="Calibri" panose="020F0502020204030204" pitchFamily="34" charset="0"/>
              </a:rPr>
              <a:t>ΕΣΠΑ</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Εθνικό Στρατηγικό Πλαίσιο Αναφοράς. Το κεντρικό πλαίσιο μέσω του οποίου διοχετεύονται στην Ελλάδα πόροι από τα Διαρθρωτικά Ταμεία της ΕΕ.</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Επιχειρησιακό Πρόγραμμα (ΕΠ)</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err="1">
                <a:latin typeface="Calibri" panose="020F0502020204030204" pitchFamily="34" charset="0"/>
                <a:ea typeface="Calibri" panose="020F0502020204030204" pitchFamily="34" charset="0"/>
                <a:cs typeface="Calibri" panose="020F0502020204030204" pitchFamily="34" charset="0"/>
              </a:rPr>
              <a:t>Υποπλαίσιο</a:t>
            </a:r>
            <a:r>
              <a:rPr lang="el-GR" sz="700" dirty="0">
                <a:latin typeface="Calibri" panose="020F0502020204030204" pitchFamily="34" charset="0"/>
                <a:ea typeface="Calibri" panose="020F0502020204030204" pitchFamily="34" charset="0"/>
                <a:cs typeface="Calibri" panose="020F0502020204030204" pitchFamily="34" charset="0"/>
              </a:rPr>
              <a:t> του ΕΣΠΑ (π.χ. «Ανταγωνιστικότητα», «Ανθρώπινο Δυναμικό») με συγκεκριμένους άξονες, δράσεις και προϋπολογισμό.</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Δικαιούχος</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Ο φορέας (επιχείρηση, δήμος, μη κερδοσκοπική κ.λπ.) που αναλαμβάνει να υλοποιήσει την πράξη/έργο που συγχρηματοδοτείται.</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Πράξη / Έργο</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Το συγκεκριμένο σύνολο δραστηριοτήτων που χρηματοδοτούνται (π.χ. «Κατάρτιση 50 ανέργων»), με δικό του προϋπολογισμό, φυσικό και οικονομικό αντικείμενο.</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Φυσικό αντικείμενο</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Τι «παράγει» το έργο σε πραγματικούς όρους: σεμινάρια, ώρες κατάρτισης, συμμετέχοντες, εξοπλισμός κ.λπ.</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Οικονομικό αντικείμενο</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Ο προϋπολογισμός και οι δαπάνες του έργου (τιμολόγια, μισθοδοσία, προμήθειες κ.λπ.).</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Επιλέξιμη δαπάνη</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err="1">
                <a:latin typeface="Calibri" panose="020F0502020204030204" pitchFamily="34" charset="0"/>
                <a:ea typeface="Calibri" panose="020F0502020204030204" pitchFamily="34" charset="0"/>
                <a:cs typeface="Calibri" panose="020F0502020204030204" pitchFamily="34" charset="0"/>
              </a:rPr>
              <a:t>Δαπάνη</a:t>
            </a:r>
            <a:r>
              <a:rPr lang="el-GR" sz="700" dirty="0">
                <a:latin typeface="Calibri" panose="020F0502020204030204" pitchFamily="34" charset="0"/>
                <a:ea typeface="Calibri" panose="020F0502020204030204" pitchFamily="34" charset="0"/>
                <a:cs typeface="Calibri" panose="020F0502020204030204" pitchFamily="34" charset="0"/>
              </a:rPr>
              <a:t> που πληροί τους κανόνες του προγράμματος (είδος, ποσό, περίοδος, διαδικασία προμηθειών, δικαιολογητικά), ώστε να χρηματοδοτηθεί.</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Περίοδος </a:t>
            </a:r>
            <a:r>
              <a:rPr lang="el-GR" sz="700" b="1" dirty="0" err="1">
                <a:latin typeface="Calibri" panose="020F0502020204030204" pitchFamily="34" charset="0"/>
                <a:ea typeface="Calibri" panose="020F0502020204030204" pitchFamily="34" charset="0"/>
                <a:cs typeface="Calibri" panose="020F0502020204030204" pitchFamily="34" charset="0"/>
              </a:rPr>
              <a:t>επιλεξιμότητας</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Το χρονικό διάστημα μέσα στο οποίο πρέπει να έχει γίνει η δαπάνη για να θεωρείται επιλέξιμη.</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Διπλή χρηματοδότηση</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Η ίδια δαπάνη δηλώνεται/χρηματοδοτείται από δύο πηγές (π.χ. δύο προγράμματα). Απαγορεύεται και αποτελεί σοβαρή παράβαση.</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Διαχειριστική Αρχή</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Η αρχή που διαχειρίζεται ένα Επιχειρησιακό Πρόγραμμα (έγκριση έργων, παρακολούθηση, έλεγχος).</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Αρχή Πιστοποίησης</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Φορέας που πιστοποιεί στις ευρωπαϊκές αρχές ότι οι δηλωθείσες δαπάνες είναι νόμιμες και κανονικές.</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Αρχή Ελέγχου / ΕΔΕΛ</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Ανεξάρτητη αρχή που διενεργεί ελέγχους στα συστήματα διαχείρισης και στις πράξεις (</a:t>
            </a:r>
            <a:r>
              <a:rPr lang="el-GR" sz="700" dirty="0" err="1">
                <a:latin typeface="Calibri" panose="020F0502020204030204" pitchFamily="34" charset="0"/>
                <a:ea typeface="Calibri" panose="020F0502020204030204" pitchFamily="34" charset="0"/>
                <a:cs typeface="Calibri" panose="020F0502020204030204" pitchFamily="34" charset="0"/>
              </a:rPr>
              <a:t>projects</a:t>
            </a:r>
            <a:r>
              <a:rPr lang="el-GR" sz="700" dirty="0">
                <a:latin typeface="Calibri" panose="020F0502020204030204" pitchFamily="34" charset="0"/>
                <a:ea typeface="Calibri" panose="020F0502020204030204" pitchFamily="34" charset="0"/>
                <a:cs typeface="Calibri" panose="020F0502020204030204" pitchFamily="34" charset="0"/>
              </a:rPr>
              <a:t>) για να διασφαλίσει ότι τηρούνται οι κανόνες των Ταμείων.</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Διοικητική επαλήθευση</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Έλεγχος δαπανών «στα χαρτιά» (δικαιολογητικά, τιμολόγια, συμβάσεις), χωρίς επιτόπια επίσκεψη.</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Επιτόπιος έλεγχος</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err="1">
                <a:latin typeface="Calibri" panose="020F0502020204030204" pitchFamily="34" charset="0"/>
                <a:ea typeface="Calibri" panose="020F0502020204030204" pitchFamily="34" charset="0"/>
                <a:cs typeface="Calibri" panose="020F0502020204030204" pitchFamily="34" charset="0"/>
              </a:rPr>
              <a:t>Έλεγχος</a:t>
            </a:r>
            <a:r>
              <a:rPr lang="el-GR" sz="700" dirty="0">
                <a:latin typeface="Calibri" panose="020F0502020204030204" pitchFamily="34" charset="0"/>
                <a:ea typeface="Calibri" panose="020F0502020204030204" pitchFamily="34" charset="0"/>
                <a:cs typeface="Calibri" panose="020F0502020204030204" pitchFamily="34" charset="0"/>
              </a:rPr>
              <a:t> στο χώρο υλοποίησης του έργου (π.χ. αίθουσα κατάρτισης, γραφεία δικαιούχου) για διασταύρωση φυσικού και οικονομικού αντικειμένου.</a:t>
            </a:r>
          </a:p>
        </p:txBody>
      </p:sp>
    </p:spTree>
    <p:extLst>
      <p:ext uri="{BB962C8B-B14F-4D97-AF65-F5344CB8AC3E}">
        <p14:creationId xmlns:p14="http://schemas.microsoft.com/office/powerpoint/2010/main" val="1283120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160" name="Google Shape;160;p3"/>
          <p:cNvSpPr txBox="1"/>
          <p:nvPr/>
        </p:nvSpPr>
        <p:spPr>
          <a:xfrm>
            <a:off x="843773" y="1007531"/>
            <a:ext cx="7908651" cy="4616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500" dirty="0">
                <a:solidFill>
                  <a:srgbClr val="171616"/>
                </a:solidFill>
                <a:latin typeface="Calibri"/>
                <a:ea typeface="Calibri"/>
                <a:cs typeface="Calibri"/>
                <a:sym typeface="Calibri"/>
              </a:rPr>
              <a:t>Όροι </a:t>
            </a:r>
            <a:r>
              <a:rPr lang="en-US" sz="2500" dirty="0">
                <a:solidFill>
                  <a:srgbClr val="171616"/>
                </a:solidFill>
                <a:latin typeface="Calibri"/>
                <a:ea typeface="Calibri"/>
                <a:cs typeface="Calibri"/>
                <a:sym typeface="Calibri"/>
              </a:rPr>
              <a:t>E</a:t>
            </a:r>
            <a:r>
              <a:rPr lang="el-GR" sz="2500" dirty="0" err="1">
                <a:solidFill>
                  <a:srgbClr val="171616"/>
                </a:solidFill>
                <a:latin typeface="Calibri"/>
                <a:ea typeface="Calibri"/>
                <a:cs typeface="Calibri"/>
                <a:sym typeface="Calibri"/>
              </a:rPr>
              <a:t>σωτερικού</a:t>
            </a:r>
            <a:r>
              <a:rPr lang="el-GR" sz="2500" dirty="0">
                <a:solidFill>
                  <a:srgbClr val="171616"/>
                </a:solidFill>
                <a:latin typeface="Calibri"/>
                <a:ea typeface="Calibri"/>
                <a:cs typeface="Calibri"/>
                <a:sym typeface="Calibri"/>
              </a:rPr>
              <a:t> </a:t>
            </a:r>
            <a:r>
              <a:rPr lang="en-US" sz="2500" dirty="0">
                <a:solidFill>
                  <a:srgbClr val="171616"/>
                </a:solidFill>
                <a:latin typeface="Calibri"/>
                <a:ea typeface="Calibri"/>
                <a:cs typeface="Calibri"/>
                <a:sym typeface="Calibri"/>
              </a:rPr>
              <a:t>E</a:t>
            </a:r>
            <a:r>
              <a:rPr lang="el-GR" sz="2500" dirty="0" err="1">
                <a:solidFill>
                  <a:srgbClr val="171616"/>
                </a:solidFill>
                <a:latin typeface="Calibri"/>
                <a:ea typeface="Calibri"/>
                <a:cs typeface="Calibri"/>
                <a:sym typeface="Calibri"/>
              </a:rPr>
              <a:t>λέγχου</a:t>
            </a:r>
            <a:r>
              <a:rPr lang="el-GR" sz="2500" dirty="0">
                <a:solidFill>
                  <a:srgbClr val="171616"/>
                </a:solidFill>
                <a:latin typeface="Calibri"/>
                <a:ea typeface="Calibri"/>
                <a:cs typeface="Calibri"/>
                <a:sym typeface="Calibri"/>
              </a:rPr>
              <a:t> &amp; Δειγματοληψίας</a:t>
            </a:r>
            <a:endParaRPr sz="1200" b="0" i="0" u="none" strike="noStrike" cap="none" dirty="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5930558E-0B57-6217-EEAD-DAE2D16B0F1E}"/>
              </a:ext>
            </a:extLst>
          </p:cNvPr>
          <p:cNvSpPr txBox="1"/>
          <p:nvPr/>
        </p:nvSpPr>
        <p:spPr>
          <a:xfrm>
            <a:off x="925686" y="1430882"/>
            <a:ext cx="6888173" cy="3431709"/>
          </a:xfrm>
          <a:prstGeom prst="rect">
            <a:avLst/>
          </a:prstGeom>
          <a:noFill/>
        </p:spPr>
        <p:txBody>
          <a:bodyPr wrap="square">
            <a:spAutoFit/>
          </a:bodyPr>
          <a:lstStyle/>
          <a:p>
            <a:pPr>
              <a:buNone/>
            </a:pPr>
            <a:r>
              <a:rPr lang="el-GR" sz="700" b="1" dirty="0">
                <a:latin typeface="Calibri" panose="020F0502020204030204" pitchFamily="34" charset="0"/>
                <a:ea typeface="Calibri" panose="020F0502020204030204" pitchFamily="34" charset="0"/>
                <a:cs typeface="Calibri" panose="020F0502020204030204" pitchFamily="34" charset="0"/>
              </a:rPr>
              <a:t>Εσωτερικός έλεγχος (Internal </a:t>
            </a:r>
            <a:r>
              <a:rPr lang="el-GR" sz="700" b="1" dirty="0" err="1">
                <a:latin typeface="Calibri" panose="020F0502020204030204" pitchFamily="34" charset="0"/>
                <a:ea typeface="Calibri" panose="020F0502020204030204" pitchFamily="34" charset="0"/>
                <a:cs typeface="Calibri" panose="020F0502020204030204" pitchFamily="34" charset="0"/>
              </a:rPr>
              <a:t>Audit</a:t>
            </a:r>
            <a:r>
              <a:rPr lang="el-GR" sz="700" b="1" dirty="0">
                <a:latin typeface="Calibri" panose="020F0502020204030204" pitchFamily="34" charset="0"/>
                <a:ea typeface="Calibri" panose="020F0502020204030204" pitchFamily="34" charset="0"/>
                <a:cs typeface="Calibri" panose="020F0502020204030204" pitchFamily="34" charset="0"/>
              </a:rPr>
              <a:t>)</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Ανεξάρτητη λειτουργία που παρέχει διασφάλιση και συμβουλευτικές υπηρεσίες για τη βελτίωση των διαδικασιών διακυβέρνησης, διαχείρισης κινδύνων και ελέγχου.</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Σύστημα εσωτερικού ελέγχου</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Σύνολο πολιτικών, διαδικασιών και δικλίδων που προστατεύουν τα περιουσιακά στοιχεία, διασφαλίζουν την αξιοπιστία των πληροφοριών και τη συμμόρφωση με νόμους/κανονισμούς.</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Δικλίδα ελέγχου (</a:t>
            </a:r>
            <a:r>
              <a:rPr lang="el-GR" sz="700" b="1" dirty="0" err="1">
                <a:latin typeface="Calibri" panose="020F0502020204030204" pitchFamily="34" charset="0"/>
                <a:ea typeface="Calibri" panose="020F0502020204030204" pitchFamily="34" charset="0"/>
                <a:cs typeface="Calibri" panose="020F0502020204030204" pitchFamily="34" charset="0"/>
              </a:rPr>
              <a:t>control</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activity</a:t>
            </a:r>
            <a:r>
              <a:rPr lang="el-GR" sz="700" b="1" dirty="0">
                <a:latin typeface="Calibri" panose="020F0502020204030204" pitchFamily="34" charset="0"/>
                <a:ea typeface="Calibri" panose="020F0502020204030204" pitchFamily="34" charset="0"/>
                <a:cs typeface="Calibri" panose="020F0502020204030204" pitchFamily="34" charset="0"/>
              </a:rPr>
              <a:t>)</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Συγκεκριμένο μέτρο/διαδικασία (π.χ. έγκριση, όριο, διαχωρισμός καθηκόντων) που μειώνει έναν κίνδυνο.</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Κίνδυνος (</a:t>
            </a:r>
            <a:r>
              <a:rPr lang="el-GR" sz="700" b="1" dirty="0" err="1">
                <a:latin typeface="Calibri" panose="020F0502020204030204" pitchFamily="34" charset="0"/>
                <a:ea typeface="Calibri" panose="020F0502020204030204" pitchFamily="34" charset="0"/>
                <a:cs typeface="Calibri" panose="020F0502020204030204" pitchFamily="34" charset="0"/>
              </a:rPr>
              <a:t>risk</a:t>
            </a:r>
            <a:r>
              <a:rPr lang="el-GR" sz="700" b="1" dirty="0">
                <a:latin typeface="Calibri" panose="020F0502020204030204" pitchFamily="34" charset="0"/>
                <a:ea typeface="Calibri" panose="020F0502020204030204" pitchFamily="34" charset="0"/>
                <a:cs typeface="Calibri" panose="020F0502020204030204" pitchFamily="34" charset="0"/>
              </a:rPr>
              <a:t>)</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Πιθανότητα να συμβεί ένα γεγονός που θα επηρεάσει αρνητικά στόχους (π.χ. μη επιλέξιμες δαπάνες, απώλεια χρηματοδότησης, φήμη).</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Απάτη (</a:t>
            </a:r>
            <a:r>
              <a:rPr lang="el-GR" sz="700" b="1" dirty="0" err="1">
                <a:latin typeface="Calibri" panose="020F0502020204030204" pitchFamily="34" charset="0"/>
                <a:ea typeface="Calibri" panose="020F0502020204030204" pitchFamily="34" charset="0"/>
                <a:cs typeface="Calibri" panose="020F0502020204030204" pitchFamily="34" charset="0"/>
              </a:rPr>
              <a:t>fraud</a:t>
            </a:r>
            <a:r>
              <a:rPr lang="el-GR" sz="700" b="1" dirty="0">
                <a:latin typeface="Calibri" panose="020F0502020204030204" pitchFamily="34" charset="0"/>
                <a:ea typeface="Calibri" panose="020F0502020204030204" pitchFamily="34" charset="0"/>
                <a:cs typeface="Calibri" panose="020F0502020204030204" pitchFamily="34" charset="0"/>
              </a:rPr>
              <a:t>)</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Σκόπιμη ενέργεια παραπλάνησης για προσωπικό ή εταιρικό όφελος (π.χ. πλαστά τιμολόγια, εικονικοί συμμετέχοντες).</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Κατασπατάληση πόρων (</a:t>
            </a:r>
            <a:r>
              <a:rPr lang="el-GR" sz="700" b="1" dirty="0" err="1">
                <a:latin typeface="Calibri" panose="020F0502020204030204" pitchFamily="34" charset="0"/>
                <a:ea typeface="Calibri" panose="020F0502020204030204" pitchFamily="34" charset="0"/>
                <a:cs typeface="Calibri" panose="020F0502020204030204" pitchFamily="34" charset="0"/>
              </a:rPr>
              <a:t>waste</a:t>
            </a:r>
            <a:r>
              <a:rPr lang="el-GR" sz="700" b="1" dirty="0">
                <a:latin typeface="Calibri" panose="020F0502020204030204" pitchFamily="34" charset="0"/>
                <a:ea typeface="Calibri" panose="020F0502020204030204" pitchFamily="34" charset="0"/>
                <a:cs typeface="Calibri" panose="020F0502020204030204" pitchFamily="34" charset="0"/>
              </a:rPr>
              <a:t>)</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Μη ορθολογική, υπερβολική ή αναποτελεσματική χρήση πόρων, ακόμα και χωρίς δόλο (π.χ. </a:t>
            </a:r>
            <a:r>
              <a:rPr lang="el-GR" sz="700" dirty="0" err="1">
                <a:latin typeface="Calibri" panose="020F0502020204030204" pitchFamily="34" charset="0"/>
                <a:ea typeface="Calibri" panose="020F0502020204030204" pitchFamily="34" charset="0"/>
                <a:cs typeface="Calibri" panose="020F0502020204030204" pitchFamily="34" charset="0"/>
              </a:rPr>
              <a:t>υπερκοστολογημένες</a:t>
            </a:r>
            <a:r>
              <a:rPr lang="el-GR" sz="700" dirty="0">
                <a:latin typeface="Calibri" panose="020F0502020204030204" pitchFamily="34" charset="0"/>
                <a:ea typeface="Calibri" panose="020F0502020204030204" pitchFamily="34" charset="0"/>
                <a:cs typeface="Calibri" panose="020F0502020204030204" pitchFamily="34" charset="0"/>
              </a:rPr>
              <a:t> υπηρεσίες, άχρηστες αγορές).</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Μη συμμόρφωση (non-</a:t>
            </a:r>
            <a:r>
              <a:rPr lang="el-GR" sz="700" b="1" dirty="0" err="1">
                <a:latin typeface="Calibri" panose="020F0502020204030204" pitchFamily="34" charset="0"/>
                <a:ea typeface="Calibri" panose="020F0502020204030204" pitchFamily="34" charset="0"/>
                <a:cs typeface="Calibri" panose="020F0502020204030204" pitchFamily="34" charset="0"/>
              </a:rPr>
              <a:t>compliance</a:t>
            </a:r>
            <a:r>
              <a:rPr lang="el-GR" sz="700" b="1" dirty="0">
                <a:latin typeface="Calibri" panose="020F0502020204030204" pitchFamily="34" charset="0"/>
                <a:ea typeface="Calibri" panose="020F0502020204030204" pitchFamily="34" charset="0"/>
                <a:cs typeface="Calibri" panose="020F0502020204030204" pitchFamily="34" charset="0"/>
              </a:rPr>
              <a:t>)</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Μη τήρηση νόμων, κανονισμών ή όρων χρηματοδότησης (π.χ. κανόνες προμηθειών ΕΣΠΑ, φορολογική νομοθεσία).</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Πληθυσμός (</a:t>
            </a:r>
            <a:r>
              <a:rPr lang="el-GR" sz="700" b="1" dirty="0" err="1">
                <a:latin typeface="Calibri" panose="020F0502020204030204" pitchFamily="34" charset="0"/>
                <a:ea typeface="Calibri" panose="020F0502020204030204" pitchFamily="34" charset="0"/>
                <a:cs typeface="Calibri" panose="020F0502020204030204" pitchFamily="34" charset="0"/>
              </a:rPr>
              <a:t>population</a:t>
            </a:r>
            <a:r>
              <a:rPr lang="el-GR" sz="700" b="1" dirty="0">
                <a:latin typeface="Calibri" panose="020F0502020204030204" pitchFamily="34" charset="0"/>
                <a:ea typeface="Calibri" panose="020F0502020204030204" pitchFamily="34" charset="0"/>
                <a:cs typeface="Calibri" panose="020F0502020204030204" pitchFamily="34" charset="0"/>
              </a:rPr>
              <a:t>)</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Όλο το σύνολο στοιχείων που μας ενδιαφέρει να ελέγξουμε (π.χ. όλες οι δαπάνες ενός έργου).</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Δείγμα (</a:t>
            </a:r>
            <a:r>
              <a:rPr lang="el-GR" sz="700" b="1" dirty="0" err="1">
                <a:latin typeface="Calibri" panose="020F0502020204030204" pitchFamily="34" charset="0"/>
                <a:ea typeface="Calibri" panose="020F0502020204030204" pitchFamily="34" charset="0"/>
                <a:cs typeface="Calibri" panose="020F0502020204030204" pitchFamily="34" charset="0"/>
              </a:rPr>
              <a:t>sample</a:t>
            </a:r>
            <a:r>
              <a:rPr lang="el-GR" sz="700" b="1" dirty="0">
                <a:latin typeface="Calibri" panose="020F0502020204030204" pitchFamily="34" charset="0"/>
                <a:ea typeface="Calibri" panose="020F0502020204030204" pitchFamily="34" charset="0"/>
                <a:cs typeface="Calibri" panose="020F0502020204030204" pitchFamily="34" charset="0"/>
              </a:rPr>
              <a:t>)</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Υποσύνολο του πληθυσμού που επιλέγεται για έλεγχο.</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Μονάδα δειγματοληψίας (</a:t>
            </a:r>
            <a:r>
              <a:rPr lang="el-GR" sz="700" b="1" dirty="0" err="1">
                <a:latin typeface="Calibri" panose="020F0502020204030204" pitchFamily="34" charset="0"/>
                <a:ea typeface="Calibri" panose="020F0502020204030204" pitchFamily="34" charset="0"/>
                <a:cs typeface="Calibri" panose="020F0502020204030204" pitchFamily="34" charset="0"/>
              </a:rPr>
              <a:t>sampling</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unit</a:t>
            </a:r>
            <a:r>
              <a:rPr lang="el-GR" sz="700" b="1" dirty="0">
                <a:latin typeface="Calibri" panose="020F0502020204030204" pitchFamily="34" charset="0"/>
                <a:ea typeface="Calibri" panose="020F0502020204030204" pitchFamily="34" charset="0"/>
                <a:cs typeface="Calibri" panose="020F0502020204030204" pitchFamily="34" charset="0"/>
              </a:rPr>
              <a:t>)</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Το στοιχείο που ελέγχεται (π.χ. ένα τιμολόγιο, ένα </a:t>
            </a:r>
            <a:r>
              <a:rPr lang="el-GR" sz="700" dirty="0" err="1">
                <a:latin typeface="Calibri" panose="020F0502020204030204" pitchFamily="34" charset="0"/>
                <a:ea typeface="Calibri" panose="020F0502020204030204" pitchFamily="34" charset="0"/>
                <a:cs typeface="Calibri" panose="020F0502020204030204" pitchFamily="34" charset="0"/>
              </a:rPr>
              <a:t>voucher</a:t>
            </a:r>
            <a:r>
              <a:rPr lang="el-GR" sz="700" dirty="0">
                <a:latin typeface="Calibri" panose="020F0502020204030204" pitchFamily="34" charset="0"/>
                <a:ea typeface="Calibri" panose="020F0502020204030204" pitchFamily="34" charset="0"/>
                <a:cs typeface="Calibri" panose="020F0502020204030204" pitchFamily="34" charset="0"/>
              </a:rPr>
              <a:t> εκπαιδευόμενου).</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Δειγματοληπτικός κίνδυνος</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err="1">
                <a:latin typeface="Calibri" panose="020F0502020204030204" pitchFamily="34" charset="0"/>
                <a:ea typeface="Calibri" panose="020F0502020204030204" pitchFamily="34" charset="0"/>
                <a:cs typeface="Calibri" panose="020F0502020204030204" pitchFamily="34" charset="0"/>
              </a:rPr>
              <a:t>Κίνδυνος</a:t>
            </a:r>
            <a:r>
              <a:rPr lang="el-GR" sz="700" dirty="0">
                <a:latin typeface="Calibri" panose="020F0502020204030204" pitchFamily="34" charset="0"/>
                <a:ea typeface="Calibri" panose="020F0502020204030204" pitchFamily="34" charset="0"/>
                <a:cs typeface="Calibri" panose="020F0502020204030204" pitchFamily="34" charset="0"/>
              </a:rPr>
              <a:t> το συμπέρασμα από το δείγμα να διαφέρει από αυτό που θα είχαμε αν ελέγχαμε το 100% του πληθυσμού.</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Ανοχή σφάλματος (</a:t>
            </a:r>
            <a:r>
              <a:rPr lang="el-GR" sz="700" b="1" dirty="0" err="1">
                <a:latin typeface="Calibri" panose="020F0502020204030204" pitchFamily="34" charset="0"/>
                <a:ea typeface="Calibri" panose="020F0502020204030204" pitchFamily="34" charset="0"/>
                <a:cs typeface="Calibri" panose="020F0502020204030204" pitchFamily="34" charset="0"/>
              </a:rPr>
              <a:t>tolerable</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error</a:t>
            </a:r>
            <a:r>
              <a:rPr lang="el-GR" sz="700" b="1" dirty="0">
                <a:latin typeface="Calibri" panose="020F0502020204030204" pitchFamily="34" charset="0"/>
                <a:ea typeface="Calibri" panose="020F0502020204030204" pitchFamily="34" charset="0"/>
                <a:cs typeface="Calibri" panose="020F0502020204030204" pitchFamily="34" charset="0"/>
              </a:rPr>
              <a:t> / </a:t>
            </a:r>
            <a:r>
              <a:rPr lang="el-GR" sz="700" b="1" dirty="0" err="1">
                <a:latin typeface="Calibri" panose="020F0502020204030204" pitchFamily="34" charset="0"/>
                <a:ea typeface="Calibri" panose="020F0502020204030204" pitchFamily="34" charset="0"/>
                <a:cs typeface="Calibri" panose="020F0502020204030204" pitchFamily="34" charset="0"/>
              </a:rPr>
              <a:t>deviation</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rate</a:t>
            </a:r>
            <a:r>
              <a:rPr lang="el-GR" sz="700" b="1" dirty="0">
                <a:latin typeface="Calibri" panose="020F0502020204030204" pitchFamily="34" charset="0"/>
                <a:ea typeface="Calibri" panose="020F0502020204030204" pitchFamily="34" charset="0"/>
                <a:cs typeface="Calibri" panose="020F0502020204030204" pitchFamily="34" charset="0"/>
              </a:rPr>
              <a:t>)</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Μέγιστο επίπεδο σφάλματος ή απόκλισης που η διοίκηση/ελεγκτής θεωρεί αποδεκτό.</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Αναμενόμενο σφάλμα (</a:t>
            </a:r>
            <a:r>
              <a:rPr lang="el-GR" sz="700" b="1" dirty="0" err="1">
                <a:latin typeface="Calibri" panose="020F0502020204030204" pitchFamily="34" charset="0"/>
                <a:ea typeface="Calibri" panose="020F0502020204030204" pitchFamily="34" charset="0"/>
                <a:cs typeface="Calibri" panose="020F0502020204030204" pitchFamily="34" charset="0"/>
              </a:rPr>
              <a:t>expected</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error</a:t>
            </a:r>
            <a:r>
              <a:rPr lang="el-GR" sz="700" b="1" dirty="0">
                <a:latin typeface="Calibri" panose="020F0502020204030204" pitchFamily="34" charset="0"/>
                <a:ea typeface="Calibri" panose="020F0502020204030204" pitchFamily="34" charset="0"/>
                <a:cs typeface="Calibri" panose="020F0502020204030204" pitchFamily="34" charset="0"/>
              </a:rPr>
              <a:t>)</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Εκτίμηση του ελεγκτή για το πιθανό ποσοστό σφάλματος πριν τον έλεγχο, που επηρεάζει το μέγεθος δείγματος.</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Στατιστική δειγματοληψία</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Επιλογή δείγματος με βάση πιθανότητες (τυχαία, συστηματική κ.λπ.) και χρήση στατιστικής για την εξαγωγή συμπερασμάτων.</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Μη στατιστική δειγματοληψία</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Επιλογή δείγματος με επαγγελματική κρίση (π.χ. «ελέγχω όλα τα μεγάλα ποσά»).</a:t>
            </a:r>
          </a:p>
        </p:txBody>
      </p:sp>
    </p:spTree>
    <p:extLst>
      <p:ext uri="{BB962C8B-B14F-4D97-AF65-F5344CB8AC3E}">
        <p14:creationId xmlns:p14="http://schemas.microsoft.com/office/powerpoint/2010/main" val="2941241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160" name="Google Shape;160;p3"/>
          <p:cNvSpPr txBox="1"/>
          <p:nvPr/>
        </p:nvSpPr>
        <p:spPr>
          <a:xfrm>
            <a:off x="843773" y="1007531"/>
            <a:ext cx="7908651" cy="4616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500" dirty="0">
                <a:solidFill>
                  <a:srgbClr val="171616"/>
                </a:solidFill>
                <a:latin typeface="Calibri"/>
                <a:ea typeface="Calibri"/>
                <a:cs typeface="Calibri"/>
                <a:sym typeface="Calibri"/>
              </a:rPr>
              <a:t>Όροι Μη Κερδοσκοπικών Οργανισμών</a:t>
            </a:r>
            <a:endParaRPr sz="1200" b="0" i="0" u="none" strike="noStrike" cap="none" dirty="0">
              <a:solidFill>
                <a:srgbClr val="000000"/>
              </a:solidFill>
              <a:latin typeface="Calibri"/>
              <a:ea typeface="Calibri"/>
              <a:cs typeface="Calibri"/>
              <a:sym typeface="Calibri"/>
            </a:endParaRPr>
          </a:p>
        </p:txBody>
      </p:sp>
      <p:sp>
        <p:nvSpPr>
          <p:cNvPr id="4" name="TextBox 3">
            <a:extLst>
              <a:ext uri="{FF2B5EF4-FFF2-40B4-BE49-F238E27FC236}">
                <a16:creationId xmlns:a16="http://schemas.microsoft.com/office/drawing/2014/main" id="{E8F9747B-754F-1678-A89D-06D62B8CF353}"/>
              </a:ext>
            </a:extLst>
          </p:cNvPr>
          <p:cNvSpPr txBox="1"/>
          <p:nvPr/>
        </p:nvSpPr>
        <p:spPr>
          <a:xfrm>
            <a:off x="1008344" y="1657917"/>
            <a:ext cx="6903204" cy="2246769"/>
          </a:xfrm>
          <a:prstGeom prst="rect">
            <a:avLst/>
          </a:prstGeom>
          <a:noFill/>
        </p:spPr>
        <p:txBody>
          <a:bodyPr wrap="square">
            <a:spAutoFit/>
          </a:bodyPr>
          <a:lstStyle/>
          <a:p>
            <a:pPr>
              <a:buNone/>
            </a:pPr>
            <a:r>
              <a:rPr lang="el-GR" sz="700" b="1" dirty="0">
                <a:latin typeface="Calibri" panose="020F0502020204030204" pitchFamily="34" charset="0"/>
                <a:ea typeface="Calibri" panose="020F0502020204030204" pitchFamily="34" charset="0"/>
                <a:cs typeface="Calibri" panose="020F0502020204030204" pitchFamily="34" charset="0"/>
              </a:rPr>
              <a:t>Μη κερδοσκοπικός οργανισμός (ΝΠΙΔ μη κερδοσκοπικού χαρακτήρα)</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Νομικό πρόσωπο που δεν έχει σκοπό το κέρδος για μετόχους/μέλη, αλλά την εξυπηρέτηση κοινωφελούς, πολιτιστικού, κοινωνικού κ.λπ. σκοπού.</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Αστική μη κερδοσκοπική εταιρεία (ΑΜΚΕ)</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Ειδική μορφή αστικής εταιρείας όπου τα μέλη επιδιώκουν μη κερδοσκοπικό σκοπό (π.χ. πολιτιστικός, εκπαιδευτικός, κοινωνικός).</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Δωρεά</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Παροχή περιουσιακού στοιχείου (χρήμα, είδος, υπηρεσία) χωρίς αντάλλαγμα, για την υποστήριξη του σκοπού του οργανισμού.</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Περιορισμένη δωρεά (</a:t>
            </a:r>
            <a:r>
              <a:rPr lang="el-GR" sz="700" b="1" dirty="0" err="1">
                <a:latin typeface="Calibri" panose="020F0502020204030204" pitchFamily="34" charset="0"/>
                <a:ea typeface="Calibri" panose="020F0502020204030204" pitchFamily="34" charset="0"/>
                <a:cs typeface="Calibri" panose="020F0502020204030204" pitchFamily="34" charset="0"/>
              </a:rPr>
              <a:t>restricted</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funds</a:t>
            </a:r>
            <a:r>
              <a:rPr lang="el-GR" sz="700" b="1" dirty="0">
                <a:latin typeface="Calibri" panose="020F0502020204030204" pitchFamily="34" charset="0"/>
                <a:ea typeface="Calibri" panose="020F0502020204030204" pitchFamily="34" charset="0"/>
                <a:cs typeface="Calibri" panose="020F0502020204030204" pitchFamily="34" charset="0"/>
              </a:rPr>
              <a:t>)</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Δωρεά που ο δωρητής την «δένει» με συγκεκριμένο σκοπό ή έργο (π.χ. «μόνο για υποτροφίες»). Δεν μπορεί να χρησιμοποιηθεί ελεύθερα.</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Έσοδα διοίκησης (</a:t>
            </a:r>
            <a:r>
              <a:rPr lang="el-GR" sz="700" b="1" dirty="0" err="1">
                <a:latin typeface="Calibri" panose="020F0502020204030204" pitchFamily="34" charset="0"/>
                <a:ea typeface="Calibri" panose="020F0502020204030204" pitchFamily="34" charset="0"/>
                <a:cs typeface="Calibri" panose="020F0502020204030204" pitchFamily="34" charset="0"/>
              </a:rPr>
              <a:t>administrative</a:t>
            </a:r>
            <a:r>
              <a:rPr lang="el-GR" sz="700" b="1" dirty="0">
                <a:latin typeface="Calibri" panose="020F0502020204030204" pitchFamily="34" charset="0"/>
                <a:ea typeface="Calibri" panose="020F0502020204030204" pitchFamily="34" charset="0"/>
                <a:cs typeface="Calibri" panose="020F0502020204030204" pitchFamily="34" charset="0"/>
              </a:rPr>
              <a:t> / </a:t>
            </a:r>
            <a:r>
              <a:rPr lang="el-GR" sz="700" b="1" dirty="0" err="1">
                <a:latin typeface="Calibri" panose="020F0502020204030204" pitchFamily="34" charset="0"/>
                <a:ea typeface="Calibri" panose="020F0502020204030204" pitchFamily="34" charset="0"/>
                <a:cs typeface="Calibri" panose="020F0502020204030204" pitchFamily="34" charset="0"/>
              </a:rPr>
              <a:t>overheads</a:t>
            </a:r>
            <a:r>
              <a:rPr lang="el-GR" sz="700" b="1" dirty="0">
                <a:latin typeface="Calibri" panose="020F0502020204030204" pitchFamily="34" charset="0"/>
                <a:ea typeface="Calibri" panose="020F0502020204030204" pitchFamily="34" charset="0"/>
                <a:cs typeface="Calibri" panose="020F0502020204030204" pitchFamily="34" charset="0"/>
              </a:rPr>
              <a:t>)</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Δαπάνες που σχετίζονται με λειτουργία γραφείων, διοίκηση, λογιστήριο, όχι άμεσα με δράσεις (π.χ. ενοίκιο, γραμματεία).</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Έσοδα/δαπάνες προγραμμάτων (</a:t>
            </a:r>
            <a:r>
              <a:rPr lang="el-GR" sz="700" b="1" dirty="0" err="1">
                <a:latin typeface="Calibri" panose="020F0502020204030204" pitchFamily="34" charset="0"/>
                <a:ea typeface="Calibri" panose="020F0502020204030204" pitchFamily="34" charset="0"/>
                <a:cs typeface="Calibri" panose="020F0502020204030204" pitchFamily="34" charset="0"/>
              </a:rPr>
              <a:t>program</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expenses</a:t>
            </a:r>
            <a:r>
              <a:rPr lang="el-GR" sz="700" b="1" dirty="0">
                <a:latin typeface="Calibri" panose="020F0502020204030204" pitchFamily="34" charset="0"/>
                <a:ea typeface="Calibri" panose="020F0502020204030204" pitchFamily="34" charset="0"/>
                <a:cs typeface="Calibri" panose="020F0502020204030204" pitchFamily="34" charset="0"/>
              </a:rPr>
              <a:t>)</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Δαπάνες που συνδέονται άμεσα με δράσεις προς τους ωφελούμενους (σεμινάρια, παροχές, εκδηλώσεις).</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Διαφάνεια (</a:t>
            </a:r>
            <a:r>
              <a:rPr lang="el-GR" sz="700" b="1" dirty="0" err="1">
                <a:latin typeface="Calibri" panose="020F0502020204030204" pitchFamily="34" charset="0"/>
                <a:ea typeface="Calibri" panose="020F0502020204030204" pitchFamily="34" charset="0"/>
                <a:cs typeface="Calibri" panose="020F0502020204030204" pitchFamily="34" charset="0"/>
              </a:rPr>
              <a:t>transparency</a:t>
            </a:r>
            <a:r>
              <a:rPr lang="el-GR" sz="700" b="1" dirty="0">
                <a:latin typeface="Calibri" panose="020F0502020204030204" pitchFamily="34" charset="0"/>
                <a:ea typeface="Calibri" panose="020F0502020204030204" pitchFamily="34" charset="0"/>
                <a:cs typeface="Calibri" panose="020F0502020204030204" pitchFamily="34" charset="0"/>
              </a:rPr>
              <a:t>)</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Βαθμός στον οποίο ο οργανισμός δημοσιοποιεί και τεκμηριώνει πώς χρησιμοποιεί τους πόρους του.</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Λογοδοσία (</a:t>
            </a:r>
            <a:r>
              <a:rPr lang="el-GR" sz="700" b="1" dirty="0" err="1">
                <a:latin typeface="Calibri" panose="020F0502020204030204" pitchFamily="34" charset="0"/>
                <a:ea typeface="Calibri" panose="020F0502020204030204" pitchFamily="34" charset="0"/>
                <a:cs typeface="Calibri" panose="020F0502020204030204" pitchFamily="34" charset="0"/>
              </a:rPr>
              <a:t>accountability</a:t>
            </a:r>
            <a:r>
              <a:rPr lang="el-GR" sz="700" b="1" dirty="0">
                <a:latin typeface="Calibri" panose="020F0502020204030204" pitchFamily="34" charset="0"/>
                <a:ea typeface="Calibri" panose="020F0502020204030204" pitchFamily="34" charset="0"/>
                <a:cs typeface="Calibri" panose="020F0502020204030204" pitchFamily="34" charset="0"/>
              </a:rPr>
              <a:t>)</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Υποχρέωση του οργανισμού να εξηγεί στους δωρητές, στο κοινό και στις αρχές πώς διαχειρίζεται τα χρήματα και αν επιτυγχάνει τον σκοπό του.</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Διοικητικό Συμβούλιο (Δ.Σ.)</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Το ανώτατο διοικητικό όργανο του μη κερδοσκοπικού, με ευθύνη για τη στρατηγική, την εποπτεία και τους κύριους ελέγχους.</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Σύγκρουση συμφερόντων (</a:t>
            </a:r>
            <a:r>
              <a:rPr lang="el-GR" sz="700" b="1" dirty="0" err="1">
                <a:latin typeface="Calibri" panose="020F0502020204030204" pitchFamily="34" charset="0"/>
                <a:ea typeface="Calibri" panose="020F0502020204030204" pitchFamily="34" charset="0"/>
                <a:cs typeface="Calibri" panose="020F0502020204030204" pitchFamily="34" charset="0"/>
              </a:rPr>
              <a:t>conflict</a:t>
            </a:r>
            <a:r>
              <a:rPr lang="el-GR" sz="700" b="1" dirty="0">
                <a:latin typeface="Calibri" panose="020F0502020204030204" pitchFamily="34" charset="0"/>
                <a:ea typeface="Calibri" panose="020F0502020204030204" pitchFamily="34" charset="0"/>
                <a:cs typeface="Calibri" panose="020F0502020204030204" pitchFamily="34" charset="0"/>
              </a:rPr>
              <a:t> of </a:t>
            </a:r>
            <a:r>
              <a:rPr lang="el-GR" sz="700" b="1" dirty="0" err="1">
                <a:latin typeface="Calibri" panose="020F0502020204030204" pitchFamily="34" charset="0"/>
                <a:ea typeface="Calibri" panose="020F0502020204030204" pitchFamily="34" charset="0"/>
                <a:cs typeface="Calibri" panose="020F0502020204030204" pitchFamily="34" charset="0"/>
              </a:rPr>
              <a:t>interest</a:t>
            </a:r>
            <a:r>
              <a:rPr lang="el-GR" sz="700" b="1" dirty="0">
                <a:latin typeface="Calibri" panose="020F0502020204030204" pitchFamily="34" charset="0"/>
                <a:ea typeface="Calibri" panose="020F0502020204030204" pitchFamily="34" charset="0"/>
                <a:cs typeface="Calibri" panose="020F0502020204030204" pitchFamily="34" charset="0"/>
              </a:rPr>
              <a:t>)</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Όταν ένα μέλος Δ.Σ. ή στέλεχος έχει προσωπικό συμφέρον σε απόφαση του οργανισμού (π.χ. αναθέσεις σε συγγενείς/δικές του εταιρείες). Θέμα-κλειδί για τον εσωτερικό έλεγχο.</a:t>
            </a:r>
          </a:p>
        </p:txBody>
      </p:sp>
    </p:spTree>
    <p:extLst>
      <p:ext uri="{BB962C8B-B14F-4D97-AF65-F5344CB8AC3E}">
        <p14:creationId xmlns:p14="http://schemas.microsoft.com/office/powerpoint/2010/main" val="43972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15"/>
          <p:cNvPicPr preferRelativeResize="0"/>
          <p:nvPr/>
        </p:nvPicPr>
        <p:blipFill rotWithShape="1">
          <a:blip r:embed="rId3">
            <a:alphaModFix amt="57000"/>
          </a:blip>
          <a:srcRect t="43901" r="21837"/>
          <a:stretch/>
        </p:blipFill>
        <p:spPr>
          <a:xfrm>
            <a:off x="0" y="0"/>
            <a:ext cx="9144000" cy="5143500"/>
          </a:xfrm>
          <a:prstGeom prst="rect">
            <a:avLst/>
          </a:prstGeom>
          <a:noFill/>
          <a:ln>
            <a:noFill/>
          </a:ln>
        </p:spPr>
      </p:pic>
      <p:pic>
        <p:nvPicPr>
          <p:cNvPr id="351" name="Google Shape;351;p15"/>
          <p:cNvPicPr preferRelativeResize="0"/>
          <p:nvPr/>
        </p:nvPicPr>
        <p:blipFill rotWithShape="1">
          <a:blip r:embed="rId4">
            <a:alphaModFix/>
          </a:blip>
          <a:srcRect/>
          <a:stretch/>
        </p:blipFill>
        <p:spPr>
          <a:xfrm>
            <a:off x="2256696" y="1402218"/>
            <a:ext cx="3896422" cy="1411411"/>
          </a:xfrm>
          <a:prstGeom prst="rect">
            <a:avLst/>
          </a:prstGeom>
          <a:noFill/>
          <a:ln>
            <a:noFill/>
          </a:ln>
        </p:spPr>
      </p:pic>
      <p:sp>
        <p:nvSpPr>
          <p:cNvPr id="352" name="Google Shape;352;p15"/>
          <p:cNvSpPr txBox="1">
            <a:spLocks noGrp="1"/>
          </p:cNvSpPr>
          <p:nvPr>
            <p:ph type="ftr" idx="11"/>
          </p:nvPr>
        </p:nvSpPr>
        <p:spPr>
          <a:xfrm>
            <a:off x="2690252" y="3021187"/>
            <a:ext cx="3763496" cy="152710"/>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sz="1200" b="1">
                <a:solidFill>
                  <a:srgbClr val="2C6063"/>
                </a:solidFill>
              </a:rPr>
              <a:t>Δρ. Σπυρίδων Λαμπρόπουλος</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graphicFrame>
        <p:nvGraphicFramePr>
          <p:cNvPr id="4" name="Object 3">
            <a:extLst>
              <a:ext uri="{FF2B5EF4-FFF2-40B4-BE49-F238E27FC236}">
                <a16:creationId xmlns:a16="http://schemas.microsoft.com/office/drawing/2014/main" id="{67BA71C1-792D-F1E6-AACA-992EA71E8635}"/>
              </a:ext>
            </a:extLst>
          </p:cNvPr>
          <p:cNvGraphicFramePr>
            <a:graphicFrameLocks noChangeAspect="1"/>
          </p:cNvGraphicFramePr>
          <p:nvPr/>
        </p:nvGraphicFramePr>
        <p:xfrm>
          <a:off x="6448443" y="3521524"/>
          <a:ext cx="914400" cy="792163"/>
        </p:xfrm>
        <a:graphic>
          <a:graphicData uri="http://schemas.openxmlformats.org/presentationml/2006/ole">
            <mc:AlternateContent xmlns:mc="http://schemas.openxmlformats.org/markup-compatibility/2006">
              <mc:Choice xmlns:v="urn:schemas-microsoft-com:vml" Requires="v">
                <p:oleObj name="Packager Shell Object" showAsIcon="1" r:id="rId6" imgW="914294" imgH="792338" progId="Package">
                  <p:embed/>
                </p:oleObj>
              </mc:Choice>
              <mc:Fallback>
                <p:oleObj name="Packager Shell Object" showAsIcon="1" r:id="rId6" imgW="914294" imgH="792338" progId="Package">
                  <p:embed/>
                  <p:pic>
                    <p:nvPicPr>
                      <p:cNvPr id="4" name="Object 3">
                        <a:extLst>
                          <a:ext uri="{FF2B5EF4-FFF2-40B4-BE49-F238E27FC236}">
                            <a16:creationId xmlns:a16="http://schemas.microsoft.com/office/drawing/2014/main" id="{67BA71C1-792D-F1E6-AACA-992EA71E8635}"/>
                          </a:ext>
                        </a:extLst>
                      </p:cNvPr>
                      <p:cNvPicPr/>
                      <p:nvPr/>
                    </p:nvPicPr>
                    <p:blipFill>
                      <a:blip r:embed="rId7"/>
                      <a:stretch>
                        <a:fillRect/>
                      </a:stretch>
                    </p:blipFill>
                    <p:spPr>
                      <a:xfrm>
                        <a:off x="6448443" y="3521524"/>
                        <a:ext cx="914400" cy="792163"/>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918B466F-3E0E-764F-E8AD-9E89C5C7AF81}"/>
              </a:ext>
            </a:extLst>
          </p:cNvPr>
          <p:cNvPicPr>
            <a:picLocks noChangeAspect="1"/>
          </p:cNvPicPr>
          <p:nvPr/>
        </p:nvPicPr>
        <p:blipFill>
          <a:blip r:embed="rId8"/>
          <a:stretch>
            <a:fillRect/>
          </a:stretch>
        </p:blipFill>
        <p:spPr>
          <a:xfrm>
            <a:off x="5807155" y="2022190"/>
            <a:ext cx="2196976" cy="1231338"/>
          </a:xfrm>
          <a:prstGeom prst="rect">
            <a:avLst/>
          </a:prstGeom>
        </p:spPr>
      </p:pic>
      <p:sp>
        <p:nvSpPr>
          <p:cNvPr id="8" name="TextBox 7">
            <a:extLst>
              <a:ext uri="{FF2B5EF4-FFF2-40B4-BE49-F238E27FC236}">
                <a16:creationId xmlns:a16="http://schemas.microsoft.com/office/drawing/2014/main" id="{62348EE2-32E0-07ED-F086-DC0A9AFD3EF9}"/>
              </a:ext>
            </a:extLst>
          </p:cNvPr>
          <p:cNvSpPr txBox="1"/>
          <p:nvPr/>
        </p:nvSpPr>
        <p:spPr>
          <a:xfrm>
            <a:off x="1021075" y="1945361"/>
            <a:ext cx="4110168" cy="1569660"/>
          </a:xfrm>
          <a:prstGeom prst="rect">
            <a:avLst/>
          </a:prstGeom>
          <a:noFill/>
        </p:spPr>
        <p:txBody>
          <a:bodyPr wrap="square">
            <a:spAutoFit/>
          </a:bodyPr>
          <a:lstStyle/>
          <a:p>
            <a:r>
              <a:rPr lang="el-GR" sz="1200" dirty="0">
                <a:latin typeface="Calibri" panose="020F0502020204030204" pitchFamily="34" charset="0"/>
                <a:ea typeface="Calibri" panose="020F0502020204030204" pitchFamily="34" charset="0"/>
                <a:cs typeface="Calibri" panose="020F0502020204030204" pitchFamily="34" charset="0"/>
              </a:rPr>
              <a:t>Η μελέτη υπογραμμίζει ότι η ανθεκτικότητα του ελληνικού τουρισμού απειλείται από τρεις κύριες κατηγορίες κινδύνου:</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l-GR" sz="1200" dirty="0">
                <a:latin typeface="Calibri" panose="020F0502020204030204" pitchFamily="34" charset="0"/>
                <a:ea typeface="Calibri" panose="020F0502020204030204" pitchFamily="34" charset="0"/>
                <a:cs typeface="Calibri" panose="020F0502020204030204" pitchFamily="34" charset="0"/>
              </a:rPr>
              <a:t>την εξάρτηση από λίγες αγορές και προορισμούς, </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l-GR" sz="1200" dirty="0">
                <a:latin typeface="Calibri" panose="020F0502020204030204" pitchFamily="34" charset="0"/>
                <a:ea typeface="Calibri" panose="020F0502020204030204" pitchFamily="34" charset="0"/>
                <a:cs typeface="Calibri" panose="020F0502020204030204" pitchFamily="34" charset="0"/>
              </a:rPr>
              <a:t>τις κλιματικές πιέσεις και </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l-GR" sz="1200" dirty="0">
                <a:latin typeface="Calibri" panose="020F0502020204030204" pitchFamily="34" charset="0"/>
                <a:ea typeface="Calibri" panose="020F0502020204030204" pitchFamily="34" charset="0"/>
                <a:cs typeface="Calibri" panose="020F0502020204030204" pitchFamily="34" charset="0"/>
              </a:rPr>
              <a:t>τα κενά σε ανθρώπινο δυναμικό. </a:t>
            </a:r>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l-GR" sz="1200" dirty="0">
                <a:latin typeface="Calibri" panose="020F0502020204030204" pitchFamily="34" charset="0"/>
                <a:ea typeface="Calibri" panose="020F0502020204030204" pitchFamily="34" charset="0"/>
                <a:cs typeface="Calibri" panose="020F0502020204030204" pitchFamily="34" charset="0"/>
              </a:rPr>
              <a:t>Η αντιμετώπιση αυτών των παραγόντων απαιτεί συστηματική παρακολούθηση δεδομένων, έγκαιρη αναγνώριση κινδύνων και συντονισμένη εφαρμογή μέτρων πολιτικής και διοίκησης</a:t>
            </a:r>
          </a:p>
        </p:txBody>
      </p:sp>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616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n-US" sz="2500" b="0" i="0" u="none" strike="noStrike" cap="none" dirty="0">
                <a:solidFill>
                  <a:srgbClr val="171616"/>
                </a:solidFill>
                <a:latin typeface="Calibri"/>
                <a:ea typeface="Calibri"/>
                <a:cs typeface="Calibri"/>
                <a:sym typeface="Calibri"/>
              </a:rPr>
              <a:t>Is Greek tourism resilient?</a:t>
            </a:r>
            <a:endParaRPr sz="25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41681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pic>
        <p:nvPicPr>
          <p:cNvPr id="6" name="Picture 5">
            <a:extLst>
              <a:ext uri="{FF2B5EF4-FFF2-40B4-BE49-F238E27FC236}">
                <a16:creationId xmlns:a16="http://schemas.microsoft.com/office/drawing/2014/main" id="{918B466F-3E0E-764F-E8AD-9E89C5C7AF81}"/>
              </a:ext>
            </a:extLst>
          </p:cNvPr>
          <p:cNvPicPr>
            <a:picLocks noChangeAspect="1"/>
          </p:cNvPicPr>
          <p:nvPr/>
        </p:nvPicPr>
        <p:blipFill>
          <a:blip r:embed="rId6"/>
          <a:stretch>
            <a:fillRect/>
          </a:stretch>
        </p:blipFill>
        <p:spPr>
          <a:xfrm>
            <a:off x="5807155" y="2022190"/>
            <a:ext cx="2196976" cy="1231338"/>
          </a:xfrm>
          <a:prstGeom prst="rect">
            <a:avLst/>
          </a:prstGeom>
        </p:spPr>
      </p:pic>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616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n-US" sz="2500" b="0" i="0" u="none" strike="noStrike" cap="none" dirty="0">
                <a:solidFill>
                  <a:srgbClr val="171616"/>
                </a:solidFill>
                <a:latin typeface="Calibri"/>
                <a:ea typeface="Calibri"/>
                <a:cs typeface="Calibri"/>
                <a:sym typeface="Calibri"/>
              </a:rPr>
              <a:t>Is Greek tourism resilient?</a:t>
            </a:r>
            <a:endParaRPr sz="2500" b="0" i="0" u="none" strike="noStrike" cap="none" dirty="0">
              <a:solidFill>
                <a:srgbClr val="000000"/>
              </a:solidFill>
              <a:latin typeface="Calibri"/>
              <a:ea typeface="Calibri"/>
              <a:cs typeface="Calibri"/>
              <a:sym typeface="Calibri"/>
            </a:endParaRPr>
          </a:p>
        </p:txBody>
      </p:sp>
      <p:sp>
        <p:nvSpPr>
          <p:cNvPr id="13" name="TextBox 12">
            <a:extLst>
              <a:ext uri="{FF2B5EF4-FFF2-40B4-BE49-F238E27FC236}">
                <a16:creationId xmlns:a16="http://schemas.microsoft.com/office/drawing/2014/main" id="{50477748-13EA-7C84-FA40-C08F8A84ADF8}"/>
              </a:ext>
            </a:extLst>
          </p:cNvPr>
          <p:cNvSpPr txBox="1"/>
          <p:nvPr/>
        </p:nvSpPr>
        <p:spPr>
          <a:xfrm>
            <a:off x="843774" y="1585413"/>
            <a:ext cx="5892072" cy="2785378"/>
          </a:xfrm>
          <a:prstGeom prst="rect">
            <a:avLst/>
          </a:prstGeom>
          <a:noFill/>
        </p:spPr>
        <p:txBody>
          <a:bodyPr wrap="square">
            <a:spAutoFit/>
          </a:bodyPr>
          <a:lstStyle/>
          <a:p>
            <a:r>
              <a:rPr lang="el-GR" sz="700" b="1" dirty="0">
                <a:latin typeface="Calibri" panose="020F0502020204030204" pitchFamily="34" charset="0"/>
                <a:ea typeface="Calibri" panose="020F0502020204030204" pitchFamily="34" charset="0"/>
                <a:cs typeface="Calibri" panose="020F0502020204030204" pitchFamily="34" charset="0"/>
              </a:rPr>
              <a:t>Βασικοί κίνδυνοι που αναδεικνύει η μελέτη </a:t>
            </a:r>
            <a:endParaRPr lang="el-GR" sz="7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el-GR" sz="700" dirty="0" err="1">
                <a:latin typeface="Calibri" panose="020F0502020204030204" pitchFamily="34" charset="0"/>
                <a:ea typeface="Calibri" panose="020F0502020204030204" pitchFamily="34" charset="0"/>
                <a:cs typeface="Calibri" panose="020F0502020204030204" pitchFamily="34" charset="0"/>
              </a:rPr>
              <a:t>Υπερ</a:t>
            </a:r>
            <a:r>
              <a:rPr lang="el-GR" sz="700" dirty="0">
                <a:latin typeface="Calibri" panose="020F0502020204030204" pitchFamily="34" charset="0"/>
                <a:ea typeface="Calibri" panose="020F0502020204030204" pitchFamily="34" charset="0"/>
                <a:cs typeface="Calibri" panose="020F0502020204030204" pitchFamily="34" charset="0"/>
              </a:rPr>
              <a:t>-εξάρτηση από λίγες αγορές προέλευσης και λίγους προορισμούς.</a:t>
            </a:r>
          </a:p>
          <a:p>
            <a:pPr marL="742950" lvl="1" indent="-285750">
              <a:buFont typeface="+mj-lt"/>
              <a:buAutoNum type="arabicPeriod"/>
            </a:pPr>
            <a:r>
              <a:rPr lang="el-GR" sz="700" dirty="0">
                <a:latin typeface="Calibri" panose="020F0502020204030204" pitchFamily="34" charset="0"/>
                <a:ea typeface="Calibri" panose="020F0502020204030204" pitchFamily="34" charset="0"/>
                <a:cs typeface="Calibri" panose="020F0502020204030204" pitchFamily="34" charset="0"/>
              </a:rPr>
              <a:t>Εξάρτηση από </a:t>
            </a:r>
            <a:r>
              <a:rPr lang="el-GR" sz="700" dirty="0" err="1">
                <a:latin typeface="Calibri" panose="020F0502020204030204" pitchFamily="34" charset="0"/>
                <a:ea typeface="Calibri" panose="020F0502020204030204" pitchFamily="34" charset="0"/>
                <a:cs typeface="Calibri" panose="020F0502020204030204" pitchFamily="34" charset="0"/>
              </a:rPr>
              <a:t>tour</a:t>
            </a:r>
            <a:r>
              <a:rPr lang="el-GR" sz="700" dirty="0">
                <a:latin typeface="Calibri" panose="020F0502020204030204" pitchFamily="34" charset="0"/>
                <a:ea typeface="Calibri" panose="020F0502020204030204" pitchFamily="34" charset="0"/>
                <a:cs typeface="Calibri" panose="020F0502020204030204" pitchFamily="34" charset="0"/>
              </a:rPr>
              <a:t> </a:t>
            </a:r>
            <a:r>
              <a:rPr lang="el-GR" sz="700" dirty="0" err="1">
                <a:latin typeface="Calibri" panose="020F0502020204030204" pitchFamily="34" charset="0"/>
                <a:ea typeface="Calibri" panose="020F0502020204030204" pitchFamily="34" charset="0"/>
                <a:cs typeface="Calibri" panose="020F0502020204030204" pitchFamily="34" charset="0"/>
              </a:rPr>
              <a:t>operators</a:t>
            </a:r>
            <a:r>
              <a:rPr lang="el-GR" sz="700" dirty="0">
                <a:latin typeface="Calibri" panose="020F0502020204030204" pitchFamily="34" charset="0"/>
                <a:ea typeface="Calibri" panose="020F0502020204030204" pitchFamily="34" charset="0"/>
                <a:cs typeface="Calibri" panose="020F0502020204030204" pitchFamily="34" charset="0"/>
              </a:rPr>
              <a:t> / OTA (ισχυρή διαπραγματευτική δύναμη τρίτων).</a:t>
            </a:r>
          </a:p>
          <a:p>
            <a:pPr marL="742950" lvl="1" indent="-285750">
              <a:buFont typeface="+mj-lt"/>
              <a:buAutoNum type="arabicPeriod"/>
            </a:pPr>
            <a:r>
              <a:rPr lang="el-GR" sz="700" dirty="0">
                <a:latin typeface="Calibri" panose="020F0502020204030204" pitchFamily="34" charset="0"/>
                <a:ea typeface="Calibri" panose="020F0502020204030204" pitchFamily="34" charset="0"/>
                <a:cs typeface="Calibri" panose="020F0502020204030204" pitchFamily="34" charset="0"/>
              </a:rPr>
              <a:t>Κλιματική κρίση και ακραία καιρικά φαινόμενα (</a:t>
            </a:r>
            <a:r>
              <a:rPr lang="el-GR" sz="700" dirty="0" err="1">
                <a:latin typeface="Calibri" panose="020F0502020204030204" pitchFamily="34" charset="0"/>
                <a:ea typeface="Calibri" panose="020F0502020204030204" pitchFamily="34" charset="0"/>
                <a:cs typeface="Calibri" panose="020F0502020204030204" pitchFamily="34" charset="0"/>
              </a:rPr>
              <a:t>heatwaves</a:t>
            </a:r>
            <a:r>
              <a:rPr lang="el-GR" sz="700" dirty="0">
                <a:latin typeface="Calibri" panose="020F0502020204030204" pitchFamily="34" charset="0"/>
                <a:ea typeface="Calibri" panose="020F0502020204030204" pitchFamily="34" charset="0"/>
                <a:cs typeface="Calibri" panose="020F0502020204030204" pitchFamily="34" charset="0"/>
              </a:rPr>
              <a:t>, πυρκαγιές κ.λπ.).</a:t>
            </a:r>
          </a:p>
          <a:p>
            <a:pPr marL="742950" lvl="1" indent="-285750">
              <a:buFont typeface="+mj-lt"/>
              <a:buAutoNum type="arabicPeriod"/>
            </a:pPr>
            <a:r>
              <a:rPr lang="el-GR" sz="700" dirty="0">
                <a:latin typeface="Calibri" panose="020F0502020204030204" pitchFamily="34" charset="0"/>
                <a:ea typeface="Calibri" panose="020F0502020204030204" pitchFamily="34" charset="0"/>
                <a:cs typeface="Calibri" panose="020F0502020204030204" pitchFamily="34" charset="0"/>
              </a:rPr>
              <a:t>Έλλειψη και «κούραση» ανθρώπινου δυναμικού στον τουρισμό.</a:t>
            </a:r>
          </a:p>
          <a:p>
            <a:pPr marL="742950" lvl="1" indent="-285750">
              <a:buFont typeface="+mj-lt"/>
              <a:buAutoNum type="arabicPeriod"/>
            </a:pPr>
            <a:r>
              <a:rPr lang="el-GR" sz="700" dirty="0">
                <a:latin typeface="Calibri" panose="020F0502020204030204" pitchFamily="34" charset="0"/>
                <a:ea typeface="Calibri" panose="020F0502020204030204" pitchFamily="34" charset="0"/>
                <a:cs typeface="Calibri" panose="020F0502020204030204" pitchFamily="34" charset="0"/>
              </a:rPr>
              <a:t>Πιέσεις σε υποδομές, ποιότητα υπηρεσιών και φήμη (</a:t>
            </a:r>
            <a:r>
              <a:rPr lang="el-GR" sz="700" dirty="0" err="1">
                <a:latin typeface="Calibri" panose="020F0502020204030204" pitchFamily="34" charset="0"/>
                <a:ea typeface="Calibri" panose="020F0502020204030204" pitchFamily="34" charset="0"/>
                <a:cs typeface="Calibri" panose="020F0502020204030204" pitchFamily="34" charset="0"/>
              </a:rPr>
              <a:t>over-tourism</a:t>
            </a:r>
            <a:r>
              <a:rPr lang="el-GR" sz="700" dirty="0">
                <a:latin typeface="Calibri" panose="020F0502020204030204" pitchFamily="34" charset="0"/>
                <a:ea typeface="Calibri" panose="020F0502020204030204" pitchFamily="34" charset="0"/>
                <a:cs typeface="Calibri" panose="020F0502020204030204" pitchFamily="34" charset="0"/>
              </a:rPr>
              <a:t>).</a:t>
            </a:r>
          </a:p>
          <a:p>
            <a:pPr marL="742950" lvl="1" indent="-285750">
              <a:buFont typeface="+mj-lt"/>
              <a:buAutoNum type="arabicPeriod"/>
            </a:pPr>
            <a:r>
              <a:rPr lang="el-GR" sz="700" dirty="0">
                <a:latin typeface="Calibri" panose="020F0502020204030204" pitchFamily="34" charset="0"/>
                <a:ea typeface="Calibri" panose="020F0502020204030204" pitchFamily="34" charset="0"/>
                <a:cs typeface="Calibri" panose="020F0502020204030204" pitchFamily="34" charset="0"/>
              </a:rPr>
              <a:t>Αυξανόμενες απαιτήσεις για ESG / βιωσιμότητα και ρυθμιστική συμμόρφωση.</a:t>
            </a:r>
          </a:p>
          <a:p>
            <a:endParaRPr lang="el-GR" sz="700" b="1" dirty="0">
              <a:latin typeface="Calibri" panose="020F0502020204030204" pitchFamily="34" charset="0"/>
              <a:ea typeface="Calibri" panose="020F0502020204030204" pitchFamily="34" charset="0"/>
              <a:cs typeface="Calibri" panose="020F0502020204030204" pitchFamily="34" charset="0"/>
            </a:endParaRPr>
          </a:p>
          <a:p>
            <a:r>
              <a:rPr lang="el-GR" sz="700" b="1" dirty="0">
                <a:latin typeface="Calibri" panose="020F0502020204030204" pitchFamily="34" charset="0"/>
                <a:ea typeface="Calibri" panose="020F0502020204030204" pitchFamily="34" charset="0"/>
                <a:cs typeface="Calibri" panose="020F0502020204030204" pitchFamily="34" charset="0"/>
              </a:rPr>
              <a:t>Ομαδοποίηση κινδύνων σε κατηγορίες:</a:t>
            </a:r>
            <a:endParaRPr lang="el-GR" sz="7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l-GR" sz="700" b="1" dirty="0">
                <a:latin typeface="Calibri" panose="020F0502020204030204" pitchFamily="34" charset="0"/>
                <a:ea typeface="Calibri" panose="020F0502020204030204" pitchFamily="34" charset="0"/>
                <a:cs typeface="Calibri" panose="020F0502020204030204" pitchFamily="34" charset="0"/>
              </a:rPr>
              <a:t> Στρατηγικοί κίνδυνοι</a:t>
            </a:r>
            <a:endParaRPr lang="el-GR" sz="7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Συγκέντρωση σε λίγες αγορές, λίγα νησιά, λίγα κανάλια πωλήσεων.</a:t>
            </a:r>
          </a:p>
          <a:p>
            <a:pPr marL="742950" lvl="1" indent="-2857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Μη έγκαιρη προσαρμογή σε κλιματική αλλαγή και νέα ταξιδιωτική ζήτηση.</a:t>
            </a:r>
          </a:p>
          <a:p>
            <a:pPr>
              <a:buFont typeface="Arial" panose="020B0604020202020204" pitchFamily="34" charset="0"/>
              <a:buChar char="•"/>
            </a:pPr>
            <a:r>
              <a:rPr lang="el-GR" sz="700" b="1" dirty="0">
                <a:latin typeface="Calibri" panose="020F0502020204030204" pitchFamily="34" charset="0"/>
                <a:ea typeface="Calibri" panose="020F0502020204030204" pitchFamily="34" charset="0"/>
                <a:cs typeface="Calibri" panose="020F0502020204030204" pitchFamily="34" charset="0"/>
              </a:rPr>
              <a:t> Λειτουργικοί κίνδυνοι</a:t>
            </a:r>
            <a:endParaRPr lang="el-GR" sz="7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Έλλειψη προσωπικού / υψηλή κινητικότητα προσωπικού.</a:t>
            </a:r>
          </a:p>
          <a:p>
            <a:pPr marL="742950" lvl="1" indent="-2857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Ανεπάρκεια υποδομών (νερό, ενέργεια, μεταφορές, IT συστήματα).</a:t>
            </a:r>
          </a:p>
          <a:p>
            <a:pPr marL="742950" lvl="1" indent="-2857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Ποιότητα εξυπηρέτησης και διαχείριση παραπόνων.</a:t>
            </a:r>
          </a:p>
          <a:p>
            <a:pPr>
              <a:buFont typeface="Arial" panose="020B0604020202020204" pitchFamily="34" charset="0"/>
              <a:buChar char="•"/>
            </a:pPr>
            <a:r>
              <a:rPr lang="el-GR" sz="700" b="1" dirty="0">
                <a:latin typeface="Calibri" panose="020F0502020204030204" pitchFamily="34" charset="0"/>
                <a:ea typeface="Calibri" panose="020F0502020204030204" pitchFamily="34" charset="0"/>
                <a:cs typeface="Calibri" panose="020F0502020204030204" pitchFamily="34" charset="0"/>
              </a:rPr>
              <a:t> Κίνδυνοι συμμόρφωσης (</a:t>
            </a:r>
            <a:r>
              <a:rPr lang="el-GR" sz="700" b="1" dirty="0" err="1">
                <a:latin typeface="Calibri" panose="020F0502020204030204" pitchFamily="34" charset="0"/>
                <a:ea typeface="Calibri" panose="020F0502020204030204" pitchFamily="34" charset="0"/>
                <a:cs typeface="Calibri" panose="020F0502020204030204" pitchFamily="34" charset="0"/>
              </a:rPr>
              <a:t>Compliance</a:t>
            </a:r>
            <a:r>
              <a:rPr lang="el-GR" sz="700" b="1" dirty="0">
                <a:latin typeface="Calibri" panose="020F0502020204030204" pitchFamily="34" charset="0"/>
                <a:ea typeface="Calibri" panose="020F0502020204030204" pitchFamily="34" charset="0"/>
                <a:cs typeface="Calibri" panose="020F0502020204030204" pitchFamily="34" charset="0"/>
              </a:rPr>
              <a:t>)</a:t>
            </a:r>
            <a:endParaRPr lang="el-GR" sz="7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Φορολογική, εργατική, περιβαλλοντική νομοθεσία.</a:t>
            </a:r>
          </a:p>
          <a:p>
            <a:pPr marL="742950" lvl="1" indent="-2857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Κανόνες κρατικών ενισχύσεων, ΕΣΠΑ, συμβάσεις με δημόσιους φορείς.</a:t>
            </a:r>
          </a:p>
          <a:p>
            <a:pPr>
              <a:buFont typeface="Arial" panose="020B0604020202020204" pitchFamily="34" charset="0"/>
              <a:buChar char="•"/>
            </a:pPr>
            <a:r>
              <a:rPr lang="el-GR" sz="700" b="1" dirty="0">
                <a:latin typeface="Calibri" panose="020F0502020204030204" pitchFamily="34" charset="0"/>
                <a:ea typeface="Calibri" panose="020F0502020204030204" pitchFamily="34" charset="0"/>
                <a:cs typeface="Calibri" panose="020F0502020204030204" pitchFamily="34" charset="0"/>
              </a:rPr>
              <a:t> ESG κίνδυνοι</a:t>
            </a:r>
            <a:endParaRPr lang="el-GR" sz="7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Περιβαλλοντικό αποτύπωμα (ενέργεια, νερό, απόβλητα).</a:t>
            </a:r>
          </a:p>
          <a:p>
            <a:pPr marL="742950" lvl="1" indent="-2857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Κοινωνικές συνθήκες εργασίας, υγεία &amp; ασφάλεια, τοπική κοινωνία.</a:t>
            </a:r>
          </a:p>
          <a:p>
            <a:pPr marL="742950" lvl="1" indent="-2857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Διακυβέρνηση, διαφάνεια, </a:t>
            </a:r>
            <a:r>
              <a:rPr lang="el-GR" sz="700" dirty="0" err="1">
                <a:latin typeface="Calibri" panose="020F0502020204030204" pitchFamily="34" charset="0"/>
                <a:ea typeface="Calibri" panose="020F0502020204030204" pitchFamily="34" charset="0"/>
                <a:cs typeface="Calibri" panose="020F0502020204030204" pitchFamily="34" charset="0"/>
              </a:rPr>
              <a:t>αντι</a:t>
            </a:r>
            <a:r>
              <a:rPr lang="el-GR" sz="700" dirty="0">
                <a:latin typeface="Calibri" panose="020F0502020204030204" pitchFamily="34" charset="0"/>
                <a:ea typeface="Calibri" panose="020F0502020204030204" pitchFamily="34" charset="0"/>
                <a:cs typeface="Calibri" panose="020F0502020204030204" pitchFamily="34" charset="0"/>
              </a:rPr>
              <a:t>-διαφθορά.</a:t>
            </a:r>
          </a:p>
          <a:p>
            <a:pPr>
              <a:buFont typeface="Arial" panose="020B0604020202020204" pitchFamily="34" charset="0"/>
              <a:buChar char="•"/>
            </a:pPr>
            <a:r>
              <a:rPr lang="el-GR" sz="700" b="1" dirty="0">
                <a:latin typeface="Calibri" panose="020F0502020204030204" pitchFamily="34" charset="0"/>
                <a:ea typeface="Calibri" panose="020F0502020204030204" pitchFamily="34" charset="0"/>
                <a:cs typeface="Calibri" panose="020F0502020204030204" pitchFamily="34" charset="0"/>
              </a:rPr>
              <a:t> Κίνδυνοι φήμης (</a:t>
            </a:r>
            <a:r>
              <a:rPr lang="el-GR" sz="700" b="1" dirty="0" err="1">
                <a:latin typeface="Calibri" panose="020F0502020204030204" pitchFamily="34" charset="0"/>
                <a:ea typeface="Calibri" panose="020F0502020204030204" pitchFamily="34" charset="0"/>
                <a:cs typeface="Calibri" panose="020F0502020204030204" pitchFamily="34" charset="0"/>
              </a:rPr>
              <a:t>Reputational</a:t>
            </a:r>
            <a:r>
              <a:rPr lang="el-GR" sz="700" b="1" dirty="0">
                <a:latin typeface="Calibri" panose="020F0502020204030204" pitchFamily="34" charset="0"/>
                <a:ea typeface="Calibri" panose="020F0502020204030204" pitchFamily="34" charset="0"/>
                <a:cs typeface="Calibri" panose="020F0502020204030204" pitchFamily="34" charset="0"/>
              </a:rPr>
              <a:t>)</a:t>
            </a:r>
            <a:endParaRPr lang="el-GR" sz="7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Χαμηλές βαθμολογίες </a:t>
            </a:r>
            <a:r>
              <a:rPr lang="el-GR" sz="700" dirty="0" err="1">
                <a:latin typeface="Calibri" panose="020F0502020204030204" pitchFamily="34" charset="0"/>
                <a:ea typeface="Calibri" panose="020F0502020204030204" pitchFamily="34" charset="0"/>
                <a:cs typeface="Calibri" panose="020F0502020204030204" pitchFamily="34" charset="0"/>
              </a:rPr>
              <a:t>online</a:t>
            </a:r>
            <a:r>
              <a:rPr lang="el-GR" sz="700" dirty="0">
                <a:latin typeface="Calibri" panose="020F0502020204030204" pitchFamily="34" charset="0"/>
                <a:ea typeface="Calibri" panose="020F0502020204030204" pitchFamily="34" charset="0"/>
                <a:cs typeface="Calibri" panose="020F0502020204030204" pitchFamily="34" charset="0"/>
              </a:rPr>
              <a:t>, περιστατικά κακής μεταχείρισης, περιβαλλοντικά συμβάντα.</a:t>
            </a:r>
          </a:p>
        </p:txBody>
      </p:sp>
    </p:spTree>
    <p:extLst>
      <p:ext uri="{BB962C8B-B14F-4D97-AF65-F5344CB8AC3E}">
        <p14:creationId xmlns:p14="http://schemas.microsoft.com/office/powerpoint/2010/main" val="2974878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pic>
        <p:nvPicPr>
          <p:cNvPr id="6" name="Picture 5">
            <a:extLst>
              <a:ext uri="{FF2B5EF4-FFF2-40B4-BE49-F238E27FC236}">
                <a16:creationId xmlns:a16="http://schemas.microsoft.com/office/drawing/2014/main" id="{918B466F-3E0E-764F-E8AD-9E89C5C7AF81}"/>
              </a:ext>
            </a:extLst>
          </p:cNvPr>
          <p:cNvPicPr>
            <a:picLocks noChangeAspect="1"/>
          </p:cNvPicPr>
          <p:nvPr/>
        </p:nvPicPr>
        <p:blipFill>
          <a:blip r:embed="rId6"/>
          <a:stretch>
            <a:fillRect/>
          </a:stretch>
        </p:blipFill>
        <p:spPr>
          <a:xfrm>
            <a:off x="5807155" y="2022190"/>
            <a:ext cx="2196976" cy="1231338"/>
          </a:xfrm>
          <a:prstGeom prst="rect">
            <a:avLst/>
          </a:prstGeom>
        </p:spPr>
      </p:pic>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616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n-US" sz="2500" b="0" i="0" u="none" strike="noStrike" cap="none" dirty="0">
                <a:solidFill>
                  <a:srgbClr val="171616"/>
                </a:solidFill>
                <a:latin typeface="Calibri"/>
                <a:ea typeface="Calibri"/>
                <a:cs typeface="Calibri"/>
                <a:sym typeface="Calibri"/>
              </a:rPr>
              <a:t>Is Greek tourism resilient?</a:t>
            </a:r>
            <a:endParaRPr sz="2500" b="0" i="0" u="none" strike="noStrike" cap="none" dirty="0">
              <a:solidFill>
                <a:srgbClr val="000000"/>
              </a:solidFill>
              <a:latin typeface="Calibri"/>
              <a:ea typeface="Calibri"/>
              <a:cs typeface="Calibri"/>
              <a:sym typeface="Calibri"/>
            </a:endParaRPr>
          </a:p>
        </p:txBody>
      </p:sp>
      <p:sp>
        <p:nvSpPr>
          <p:cNvPr id="7" name="TextBox 6">
            <a:extLst>
              <a:ext uri="{FF2B5EF4-FFF2-40B4-BE49-F238E27FC236}">
                <a16:creationId xmlns:a16="http://schemas.microsoft.com/office/drawing/2014/main" id="{4A383E84-57AF-44B9-8EE1-DF53C1AC0B8B}"/>
              </a:ext>
            </a:extLst>
          </p:cNvPr>
          <p:cNvSpPr txBox="1"/>
          <p:nvPr/>
        </p:nvSpPr>
        <p:spPr>
          <a:xfrm>
            <a:off x="895814" y="1634434"/>
            <a:ext cx="4773465" cy="2800767"/>
          </a:xfrm>
          <a:prstGeom prst="rect">
            <a:avLst/>
          </a:prstGeom>
          <a:noFill/>
        </p:spPr>
        <p:txBody>
          <a:bodyPr wrap="square">
            <a:spAutoFit/>
          </a:bodyPr>
          <a:lstStyle/>
          <a:p>
            <a:r>
              <a:rPr lang="el-GR" sz="800" b="1" dirty="0">
                <a:latin typeface="Calibri" panose="020F0502020204030204" pitchFamily="34" charset="0"/>
                <a:ea typeface="Calibri" panose="020F0502020204030204" pitchFamily="34" charset="0"/>
                <a:cs typeface="Calibri" panose="020F0502020204030204" pitchFamily="34" charset="0"/>
              </a:rPr>
              <a:t>Μονάδα Εσωτερικού Ελέγχου – περιοχές υψηλής προτεραιότητας σε μεγάλο ξενοδοχειακό όμιλο</a:t>
            </a: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Ενδεικτική πρώτη γραμμή ελέγχου με τα εξής θεματικά πεδία:</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Διαχείριση εσόδων &amp; καναλιών (</a:t>
            </a:r>
            <a:r>
              <a:rPr lang="el-GR" sz="800" b="1" dirty="0" err="1">
                <a:latin typeface="Calibri" panose="020F0502020204030204" pitchFamily="34" charset="0"/>
                <a:ea typeface="Calibri" panose="020F0502020204030204" pitchFamily="34" charset="0"/>
                <a:cs typeface="Calibri" panose="020F0502020204030204" pitchFamily="34" charset="0"/>
              </a:rPr>
              <a:t>Revenue</a:t>
            </a:r>
            <a:r>
              <a:rPr lang="el-GR" sz="800" b="1" dirty="0">
                <a:latin typeface="Calibri" panose="020F0502020204030204" pitchFamily="34" charset="0"/>
                <a:ea typeface="Calibri" panose="020F0502020204030204" pitchFamily="34" charset="0"/>
                <a:cs typeface="Calibri" panose="020F0502020204030204" pitchFamily="34" charset="0"/>
              </a:rPr>
              <a:t> / </a:t>
            </a:r>
            <a:r>
              <a:rPr lang="el-GR" sz="800" b="1" dirty="0" err="1">
                <a:latin typeface="Calibri" panose="020F0502020204030204" pitchFamily="34" charset="0"/>
                <a:ea typeface="Calibri" panose="020F0502020204030204" pitchFamily="34" charset="0"/>
                <a:cs typeface="Calibri" panose="020F0502020204030204" pitchFamily="34" charset="0"/>
              </a:rPr>
              <a:t>Channel</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Management</a:t>
            </a:r>
            <a:r>
              <a:rPr lang="el-GR" sz="800" b="1" dirty="0">
                <a:latin typeface="Calibri" panose="020F0502020204030204" pitchFamily="34" charset="0"/>
                <a:ea typeface="Calibri" panose="020F0502020204030204" pitchFamily="34" charset="0"/>
                <a:cs typeface="Calibri" panose="020F0502020204030204" pitchFamily="34" charset="0"/>
              </a:rPr>
              <a:t>)</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Πολιτικές τιμολόγησης, εκπτώσεων, </a:t>
            </a:r>
            <a:r>
              <a:rPr lang="el-GR" sz="800" dirty="0" err="1">
                <a:latin typeface="Calibri" panose="020F0502020204030204" pitchFamily="34" charset="0"/>
                <a:ea typeface="Calibri" panose="020F0502020204030204" pitchFamily="34" charset="0"/>
                <a:cs typeface="Calibri" panose="020F0502020204030204" pitchFamily="34" charset="0"/>
              </a:rPr>
              <a:t>overbooking</a:t>
            </a:r>
            <a:r>
              <a:rPr lang="el-GR" sz="800" dirty="0">
                <a:latin typeface="Calibri" panose="020F0502020204030204" pitchFamily="34" charset="0"/>
                <a:ea typeface="Calibri" panose="020F0502020204030204" pitchFamily="34" charset="0"/>
                <a:cs typeface="Calibri" panose="020F0502020204030204" pitchFamily="34" charset="0"/>
              </a:rPr>
              <a:t>, συμβάσεις με OTA / </a:t>
            </a:r>
            <a:r>
              <a:rPr lang="el-GR" sz="800" dirty="0" err="1">
                <a:latin typeface="Calibri" panose="020F0502020204030204" pitchFamily="34" charset="0"/>
                <a:ea typeface="Calibri" panose="020F0502020204030204" pitchFamily="34" charset="0"/>
                <a:cs typeface="Calibri" panose="020F0502020204030204" pitchFamily="34" charset="0"/>
              </a:rPr>
              <a:t>tour</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operators</a:t>
            </a:r>
            <a:r>
              <a:rPr lang="el-GR" sz="800" dirty="0">
                <a:latin typeface="Calibri" panose="020F0502020204030204" pitchFamily="34" charset="0"/>
                <a:ea typeface="Calibri" panose="020F0502020204030204" pitchFamily="34" charset="0"/>
                <a:cs typeface="Calibri" panose="020F0502020204030204" pitchFamily="34" charset="0"/>
              </a:rPr>
              <a:t>.</a:t>
            </a: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Ορθότητα αναγνώρισης εσόδων, συμφωνίες PMS–ERP–</a:t>
            </a:r>
            <a:r>
              <a:rPr lang="el-GR" sz="800" dirty="0" err="1">
                <a:latin typeface="Calibri" panose="020F0502020204030204" pitchFamily="34" charset="0"/>
                <a:ea typeface="Calibri" panose="020F0502020204030204" pitchFamily="34" charset="0"/>
                <a:cs typeface="Calibri" panose="020F0502020204030204" pitchFamily="34" charset="0"/>
              </a:rPr>
              <a:t>bank</a:t>
            </a:r>
            <a:r>
              <a:rPr lang="el-GR" sz="800" dirty="0">
                <a:latin typeface="Calibri" panose="020F0502020204030204" pitchFamily="34" charset="0"/>
                <a:ea typeface="Calibri" panose="020F0502020204030204" pitchFamily="34" charset="0"/>
                <a:cs typeface="Calibri" panose="020F0502020204030204" pitchFamily="34" charset="0"/>
              </a:rPr>
              <a:t>.</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Ανθρώπινο δυναμικό &amp; εργατική συμμόρφωση</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Προγραμματισμός βαρδιών, υπερωρίες, εποχικό προσωπικό, εξαρτημένη </a:t>
            </a:r>
            <a:r>
              <a:rPr lang="el-GR" sz="800" dirty="0" err="1">
                <a:latin typeface="Calibri" panose="020F0502020204030204" pitchFamily="34" charset="0"/>
                <a:ea typeface="Calibri" panose="020F0502020204030204" pitchFamily="34" charset="0"/>
                <a:cs typeface="Calibri" panose="020F0502020204030204" pitchFamily="34" charset="0"/>
              </a:rPr>
              <a:t>vs</a:t>
            </a:r>
            <a:r>
              <a:rPr lang="el-GR" sz="800" dirty="0">
                <a:latin typeface="Calibri" panose="020F0502020204030204" pitchFamily="34" charset="0"/>
                <a:ea typeface="Calibri" panose="020F0502020204030204" pitchFamily="34" charset="0"/>
                <a:cs typeface="Calibri" panose="020F0502020204030204" pitchFamily="34" charset="0"/>
              </a:rPr>
              <a:t> ανεξάρτητη εργασία.</a:t>
            </a: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Μισθοδοσία, ασφαλιστικές υποχρεώσεις, υγεία &amp; ασφάλεια στην εργασία.</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Ποιότητα υπηρεσιών &amp; εμπειρία πελάτη</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Διαδικασίες </a:t>
            </a:r>
            <a:r>
              <a:rPr lang="el-GR" sz="800" dirty="0" err="1">
                <a:latin typeface="Calibri" panose="020F0502020204030204" pitchFamily="34" charset="0"/>
                <a:ea typeface="Calibri" panose="020F0502020204030204" pitchFamily="34" charset="0"/>
                <a:cs typeface="Calibri" panose="020F0502020204030204" pitchFamily="34" charset="0"/>
              </a:rPr>
              <a:t>check</a:t>
            </a:r>
            <a:r>
              <a:rPr lang="el-GR" sz="800" dirty="0">
                <a:latin typeface="Calibri" panose="020F0502020204030204" pitchFamily="34" charset="0"/>
                <a:ea typeface="Calibri" panose="020F0502020204030204" pitchFamily="34" charset="0"/>
                <a:cs typeface="Calibri" panose="020F0502020204030204" pitchFamily="34" charset="0"/>
              </a:rPr>
              <a:t>-in / </a:t>
            </a:r>
            <a:r>
              <a:rPr lang="el-GR" sz="800" dirty="0" err="1">
                <a:latin typeface="Calibri" panose="020F0502020204030204" pitchFamily="34" charset="0"/>
                <a:ea typeface="Calibri" panose="020F0502020204030204" pitchFamily="34" charset="0"/>
                <a:cs typeface="Calibri" panose="020F0502020204030204" pitchFamily="34" charset="0"/>
              </a:rPr>
              <a:t>check-out</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housekeeping</a:t>
            </a:r>
            <a:r>
              <a:rPr lang="el-GR" sz="800" dirty="0">
                <a:latin typeface="Calibri" panose="020F0502020204030204" pitchFamily="34" charset="0"/>
                <a:ea typeface="Calibri" panose="020F0502020204030204" pitchFamily="34" charset="0"/>
                <a:cs typeface="Calibri" panose="020F0502020204030204" pitchFamily="34" charset="0"/>
              </a:rPr>
              <a:t>, F&amp;B, διαχείριση παραπόνων.</a:t>
            </a: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Παρακολούθηση </a:t>
            </a:r>
            <a:r>
              <a:rPr lang="el-GR" sz="800" dirty="0" err="1">
                <a:latin typeface="Calibri" panose="020F0502020204030204" pitchFamily="34" charset="0"/>
                <a:ea typeface="Calibri" panose="020F0502020204030204" pitchFamily="34" charset="0"/>
                <a:cs typeface="Calibri" panose="020F0502020204030204" pitchFamily="34" charset="0"/>
              </a:rPr>
              <a:t>online</a:t>
            </a:r>
            <a:r>
              <a:rPr lang="el-GR" sz="800" dirty="0">
                <a:latin typeface="Calibri" panose="020F0502020204030204" pitchFamily="34" charset="0"/>
                <a:ea typeface="Calibri" panose="020F0502020204030204" pitchFamily="34" charset="0"/>
                <a:cs typeface="Calibri" panose="020F0502020204030204" pitchFamily="34" charset="0"/>
              </a:rPr>
              <a:t> αξιολογήσεων και </a:t>
            </a:r>
            <a:r>
              <a:rPr lang="el-GR" sz="800" dirty="0" err="1">
                <a:latin typeface="Calibri" panose="020F0502020204030204" pitchFamily="34" charset="0"/>
                <a:ea typeface="Calibri" panose="020F0502020204030204" pitchFamily="34" charset="0"/>
                <a:cs typeface="Calibri" panose="020F0502020204030204" pitchFamily="34" charset="0"/>
              </a:rPr>
              <a:t>root-cause</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analysis</a:t>
            </a:r>
            <a:r>
              <a:rPr lang="el-GR" sz="800" dirty="0">
                <a:latin typeface="Calibri" panose="020F0502020204030204" pitchFamily="34" charset="0"/>
                <a:ea typeface="Calibri" panose="020F0502020204030204" pitchFamily="34" charset="0"/>
                <a:cs typeface="Calibri" panose="020F0502020204030204" pitchFamily="34" charset="0"/>
              </a:rPr>
              <a:t>.</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Προμήθειες, </a:t>
            </a:r>
            <a:r>
              <a:rPr lang="el-GR" sz="800" b="1" dirty="0" err="1">
                <a:latin typeface="Calibri" panose="020F0502020204030204" pitchFamily="34" charset="0"/>
                <a:ea typeface="Calibri" panose="020F0502020204030204" pitchFamily="34" charset="0"/>
                <a:cs typeface="Calibri" panose="020F0502020204030204" pitchFamily="34" charset="0"/>
              </a:rPr>
              <a:t>Capex</a:t>
            </a:r>
            <a:r>
              <a:rPr lang="el-GR" sz="800" b="1" dirty="0">
                <a:latin typeface="Calibri" panose="020F0502020204030204" pitchFamily="34" charset="0"/>
                <a:ea typeface="Calibri" panose="020F0502020204030204" pitchFamily="34" charset="0"/>
                <a:cs typeface="Calibri" panose="020F0502020204030204" pitchFamily="34" charset="0"/>
              </a:rPr>
              <a:t> &amp; έργα επιδότησης (π.χ. ΕΣΠΑ / ενεργειακές αναβαθμίσεις)</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Διαδικασίες επιλογής προμηθευτών, σύγκρουση συμφερόντων, συμβάσεις.</a:t>
            </a:r>
          </a:p>
          <a:p>
            <a:pPr marL="742950" lvl="1" indent="-285750">
              <a:buFont typeface="+mj-lt"/>
              <a:buAutoNum type="arabicPeriod"/>
            </a:pPr>
            <a:r>
              <a:rPr lang="el-GR" sz="800" dirty="0" err="1">
                <a:latin typeface="Calibri" panose="020F0502020204030204" pitchFamily="34" charset="0"/>
                <a:ea typeface="Calibri" panose="020F0502020204030204" pitchFamily="34" charset="0"/>
                <a:cs typeface="Calibri" panose="020F0502020204030204" pitchFamily="34" charset="0"/>
              </a:rPr>
              <a:t>Επιλεξιμότητα</a:t>
            </a:r>
            <a:r>
              <a:rPr lang="el-GR" sz="800" dirty="0">
                <a:latin typeface="Calibri" panose="020F0502020204030204" pitchFamily="34" charset="0"/>
                <a:ea typeface="Calibri" panose="020F0502020204030204" pitchFamily="34" charset="0"/>
                <a:cs typeface="Calibri" panose="020F0502020204030204" pitchFamily="34" charset="0"/>
              </a:rPr>
              <a:t> δαπανών, τήρηση οδηγών προγραμμάτων, αποφυγή διπλής χρηματοδότησης.</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ESG &amp; κανονιστική συμμόρφωση</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Συλλογή ESG δεδομένων, υπολογισμός δεικτών και αξιοπιστία </a:t>
            </a:r>
            <a:r>
              <a:rPr lang="el-GR" sz="800" dirty="0" err="1">
                <a:latin typeface="Calibri" panose="020F0502020204030204" pitchFamily="34" charset="0"/>
                <a:ea typeface="Calibri" panose="020F0502020204030204" pitchFamily="34" charset="0"/>
                <a:cs typeface="Calibri" panose="020F0502020204030204" pitchFamily="34" charset="0"/>
              </a:rPr>
              <a:t>reporting</a:t>
            </a:r>
            <a:r>
              <a:rPr lang="el-GR" sz="800" dirty="0">
                <a:latin typeface="Calibri" panose="020F0502020204030204" pitchFamily="34" charset="0"/>
                <a:ea typeface="Calibri" panose="020F0502020204030204" pitchFamily="34" charset="0"/>
                <a:cs typeface="Calibri" panose="020F0502020204030204" pitchFamily="34" charset="0"/>
              </a:rPr>
              <a:t>.</a:t>
            </a: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Συμμόρφωση με κανονισμούς περιβάλλοντος, υδάτων, αποβλήτων, πυρασφάλειας κ.λπ.</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IT &amp; ασφάλεια δεδομένων</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Πρόσβαση σε PMS/ERP, προστασία προσωπικών δεδομένων (GDPR).</a:t>
            </a: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Ανθεκτικότητα συστημάτων (</a:t>
            </a:r>
            <a:r>
              <a:rPr lang="el-GR" sz="800" dirty="0" err="1">
                <a:latin typeface="Calibri" panose="020F0502020204030204" pitchFamily="34" charset="0"/>
                <a:ea typeface="Calibri" panose="020F0502020204030204" pitchFamily="34" charset="0"/>
                <a:cs typeface="Calibri" panose="020F0502020204030204" pitchFamily="34" charset="0"/>
              </a:rPr>
              <a:t>back-ups</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business</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continuity</a:t>
            </a:r>
            <a:r>
              <a:rPr lang="el-GR" sz="8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9973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pic>
        <p:nvPicPr>
          <p:cNvPr id="6" name="Picture 5">
            <a:extLst>
              <a:ext uri="{FF2B5EF4-FFF2-40B4-BE49-F238E27FC236}">
                <a16:creationId xmlns:a16="http://schemas.microsoft.com/office/drawing/2014/main" id="{918B466F-3E0E-764F-E8AD-9E89C5C7AF81}"/>
              </a:ext>
            </a:extLst>
          </p:cNvPr>
          <p:cNvPicPr>
            <a:picLocks noChangeAspect="1"/>
          </p:cNvPicPr>
          <p:nvPr/>
        </p:nvPicPr>
        <p:blipFill>
          <a:blip r:embed="rId6"/>
          <a:stretch>
            <a:fillRect/>
          </a:stretch>
        </p:blipFill>
        <p:spPr>
          <a:xfrm>
            <a:off x="5807155" y="2022190"/>
            <a:ext cx="2196976" cy="1231338"/>
          </a:xfrm>
          <a:prstGeom prst="rect">
            <a:avLst/>
          </a:prstGeom>
        </p:spPr>
      </p:pic>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616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n-US" sz="2500" b="0" i="0" u="none" strike="noStrike" cap="none" dirty="0">
                <a:solidFill>
                  <a:srgbClr val="171616"/>
                </a:solidFill>
                <a:latin typeface="Calibri"/>
                <a:ea typeface="Calibri"/>
                <a:cs typeface="Calibri"/>
                <a:sym typeface="Calibri"/>
              </a:rPr>
              <a:t>Is Greek tourism resilient?</a:t>
            </a:r>
            <a:endParaRPr sz="2500" b="0" i="0" u="none" strike="noStrike" cap="none" dirty="0">
              <a:solidFill>
                <a:srgbClr val="000000"/>
              </a:solidFill>
              <a:latin typeface="Calibri"/>
              <a:ea typeface="Calibri"/>
              <a:cs typeface="Calibri"/>
              <a:sym typeface="Calibri"/>
            </a:endParaRPr>
          </a:p>
        </p:txBody>
      </p:sp>
      <p:sp>
        <p:nvSpPr>
          <p:cNvPr id="7" name="TextBox 6">
            <a:extLst>
              <a:ext uri="{FF2B5EF4-FFF2-40B4-BE49-F238E27FC236}">
                <a16:creationId xmlns:a16="http://schemas.microsoft.com/office/drawing/2014/main" id="{4A383E84-57AF-44B9-8EE1-DF53C1AC0B8B}"/>
              </a:ext>
            </a:extLst>
          </p:cNvPr>
          <p:cNvSpPr txBox="1"/>
          <p:nvPr/>
        </p:nvSpPr>
        <p:spPr>
          <a:xfrm>
            <a:off x="856186" y="1553337"/>
            <a:ext cx="4773465" cy="2800767"/>
          </a:xfrm>
          <a:prstGeom prst="rect">
            <a:avLst/>
          </a:prstGeom>
          <a:noFill/>
        </p:spPr>
        <p:txBody>
          <a:bodyPr wrap="square">
            <a:spAutoFit/>
          </a:bodyPr>
          <a:lstStyle/>
          <a:p>
            <a:r>
              <a:rPr lang="el-GR" sz="800" b="1" dirty="0">
                <a:latin typeface="Calibri" panose="020F0502020204030204" pitchFamily="34" charset="0"/>
                <a:ea typeface="Calibri" panose="020F0502020204030204" pitchFamily="34" charset="0"/>
                <a:cs typeface="Calibri" panose="020F0502020204030204" pitchFamily="34" charset="0"/>
              </a:rPr>
              <a:t>Δεδομένα για συνεχή παρακολούθηση (</a:t>
            </a:r>
            <a:r>
              <a:rPr lang="el-GR" sz="800" b="1" dirty="0" err="1">
                <a:latin typeface="Calibri" panose="020F0502020204030204" pitchFamily="34" charset="0"/>
                <a:ea typeface="Calibri" panose="020F0502020204030204" pitchFamily="34" charset="0"/>
                <a:cs typeface="Calibri" panose="020F0502020204030204" pitchFamily="34" charset="0"/>
              </a:rPr>
              <a:t>KPIs</a:t>
            </a:r>
            <a:r>
              <a:rPr lang="el-GR" sz="800" b="1" dirty="0">
                <a:latin typeface="Calibri" panose="020F0502020204030204" pitchFamily="34" charset="0"/>
                <a:ea typeface="Calibri" panose="020F0502020204030204" pitchFamily="34" charset="0"/>
                <a:cs typeface="Calibri" panose="020F0502020204030204" pitchFamily="34" charset="0"/>
              </a:rPr>
              <a:t> / </a:t>
            </a:r>
            <a:r>
              <a:rPr lang="el-GR" sz="800" b="1" dirty="0" err="1">
                <a:latin typeface="Calibri" panose="020F0502020204030204" pitchFamily="34" charset="0"/>
                <a:ea typeface="Calibri" panose="020F0502020204030204" pitchFamily="34" charset="0"/>
                <a:cs typeface="Calibri" panose="020F0502020204030204" pitchFamily="34" charset="0"/>
              </a:rPr>
              <a:t>KRIs</a:t>
            </a:r>
            <a:r>
              <a:rPr lang="el-GR" sz="800" b="1" dirty="0">
                <a:latin typeface="Calibri" panose="020F0502020204030204" pitchFamily="34" charset="0"/>
                <a:ea typeface="Calibri" panose="020F0502020204030204" pitchFamily="34" charset="0"/>
                <a:cs typeface="Calibri" panose="020F0502020204030204" pitchFamily="34" charset="0"/>
              </a:rPr>
              <a:t>)</a:t>
            </a: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Ενδεικτικά, ως «</a:t>
            </a:r>
            <a:r>
              <a:rPr lang="el-GR" sz="800" dirty="0" err="1">
                <a:latin typeface="Calibri" panose="020F0502020204030204" pitchFamily="34" charset="0"/>
                <a:ea typeface="Calibri" panose="020F0502020204030204" pitchFamily="34" charset="0"/>
                <a:cs typeface="Calibri" panose="020F0502020204030204" pitchFamily="34" charset="0"/>
              </a:rPr>
              <a:t>early</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warning</a:t>
            </a:r>
            <a:r>
              <a:rPr lang="el-GR" sz="800" dirty="0">
                <a:latin typeface="Calibri" panose="020F0502020204030204" pitchFamily="34" charset="0"/>
                <a:ea typeface="Calibri" panose="020F0502020204030204" pitchFamily="34" charset="0"/>
                <a:cs typeface="Calibri" panose="020F0502020204030204" pitchFamily="34" charset="0"/>
              </a:rPr>
              <a:t>» δείκτες για ανθεκτικότητα:</a:t>
            </a:r>
          </a:p>
          <a:p>
            <a:r>
              <a:rPr lang="el-GR" sz="800" b="1" dirty="0">
                <a:latin typeface="Calibri" panose="020F0502020204030204" pitchFamily="34" charset="0"/>
                <a:ea typeface="Calibri" panose="020F0502020204030204" pitchFamily="34" charset="0"/>
                <a:cs typeface="Calibri" panose="020F0502020204030204" pitchFamily="34" charset="0"/>
              </a:rPr>
              <a:t>Αγορά &amp; έσοδα</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Ποσοστό εσόδων ανά χώρα προέλευσης.</a:t>
            </a:r>
          </a:p>
          <a:p>
            <a:pPr marL="742950" lvl="1" indent="-2857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Ποσοστό εσόδων ανά κανάλι (</a:t>
            </a:r>
            <a:r>
              <a:rPr lang="el-GR" sz="800" dirty="0" err="1">
                <a:latin typeface="Calibri" panose="020F0502020204030204" pitchFamily="34" charset="0"/>
                <a:ea typeface="Calibri" panose="020F0502020204030204" pitchFamily="34" charset="0"/>
                <a:cs typeface="Calibri" panose="020F0502020204030204" pitchFamily="34" charset="0"/>
              </a:rPr>
              <a:t>direct</a:t>
            </a:r>
            <a:r>
              <a:rPr lang="el-GR" sz="800" dirty="0">
                <a:latin typeface="Calibri" panose="020F0502020204030204" pitchFamily="34" charset="0"/>
                <a:ea typeface="Calibri" panose="020F0502020204030204" pitchFamily="34" charset="0"/>
                <a:cs typeface="Calibri" panose="020F0502020204030204" pitchFamily="34" charset="0"/>
              </a:rPr>
              <a:t>, OTA, </a:t>
            </a:r>
            <a:r>
              <a:rPr lang="el-GR" sz="800" dirty="0" err="1">
                <a:latin typeface="Calibri" panose="020F0502020204030204" pitchFamily="34" charset="0"/>
                <a:ea typeface="Calibri" panose="020F0502020204030204" pitchFamily="34" charset="0"/>
                <a:cs typeface="Calibri" panose="020F0502020204030204" pitchFamily="34" charset="0"/>
              </a:rPr>
              <a:t>tour</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operators</a:t>
            </a:r>
            <a:r>
              <a:rPr lang="el-GR" sz="800" dirty="0">
                <a:latin typeface="Calibri" panose="020F0502020204030204" pitchFamily="34" charset="0"/>
                <a:ea typeface="Calibri" panose="020F0502020204030204" pitchFamily="34" charset="0"/>
                <a:cs typeface="Calibri" panose="020F0502020204030204" pitchFamily="34" charset="0"/>
              </a:rPr>
              <a:t>).</a:t>
            </a:r>
          </a:p>
          <a:p>
            <a:pPr marL="742950" lvl="1" indent="-285750">
              <a:buFont typeface="Arial" panose="020B0604020202020204" pitchFamily="34" charset="0"/>
              <a:buChar char="•"/>
            </a:pPr>
            <a:r>
              <a:rPr lang="el-GR" sz="800" dirty="0" err="1">
                <a:latin typeface="Calibri" panose="020F0502020204030204" pitchFamily="34" charset="0"/>
                <a:ea typeface="Calibri" panose="020F0502020204030204" pitchFamily="34" charset="0"/>
                <a:cs typeface="Calibri" panose="020F0502020204030204" pitchFamily="34" charset="0"/>
              </a:rPr>
              <a:t>RevPAR</a:t>
            </a:r>
            <a:r>
              <a:rPr lang="el-GR" sz="800" dirty="0">
                <a:latin typeface="Calibri" panose="020F0502020204030204" pitchFamily="34" charset="0"/>
                <a:ea typeface="Calibri" panose="020F0502020204030204" pitchFamily="34" charset="0"/>
                <a:cs typeface="Calibri" panose="020F0502020204030204" pitchFamily="34" charset="0"/>
              </a:rPr>
              <a:t>, ADR, πληρότητα ανά προορισμό και εποχή.</a:t>
            </a:r>
          </a:p>
          <a:p>
            <a:r>
              <a:rPr lang="el-GR" sz="800" b="1" dirty="0">
                <a:latin typeface="Calibri" panose="020F0502020204030204" pitchFamily="34" charset="0"/>
                <a:ea typeface="Calibri" panose="020F0502020204030204" pitchFamily="34" charset="0"/>
                <a:cs typeface="Calibri" panose="020F0502020204030204" pitchFamily="34" charset="0"/>
              </a:rPr>
              <a:t>Ανθρώπινο δυναμικό</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l-GR" sz="800" dirty="0" err="1">
                <a:latin typeface="Calibri" panose="020F0502020204030204" pitchFamily="34" charset="0"/>
                <a:ea typeface="Calibri" panose="020F0502020204030204" pitchFamily="34" charset="0"/>
                <a:cs typeface="Calibri" panose="020F0502020204030204" pitchFamily="34" charset="0"/>
              </a:rPr>
              <a:t>Staff-to-room</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ratio</a:t>
            </a:r>
            <a:r>
              <a:rPr lang="el-GR" sz="800" dirty="0">
                <a:latin typeface="Calibri" panose="020F0502020204030204" pitchFamily="34" charset="0"/>
                <a:ea typeface="Calibri" panose="020F0502020204030204" pitchFamily="34" charset="0"/>
                <a:cs typeface="Calibri" panose="020F0502020204030204" pitchFamily="34" charset="0"/>
              </a:rPr>
              <a:t> / </a:t>
            </a:r>
            <a:r>
              <a:rPr lang="el-GR" sz="800" dirty="0" err="1">
                <a:latin typeface="Calibri" panose="020F0502020204030204" pitchFamily="34" charset="0"/>
                <a:ea typeface="Calibri" panose="020F0502020204030204" pitchFamily="34" charset="0"/>
                <a:cs typeface="Calibri" panose="020F0502020204030204" pitchFamily="34" charset="0"/>
              </a:rPr>
              <a:t>staff-to-guest</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ratio</a:t>
            </a:r>
            <a:r>
              <a:rPr lang="el-GR" sz="800" dirty="0">
                <a:latin typeface="Calibri" panose="020F0502020204030204" pitchFamily="34" charset="0"/>
                <a:ea typeface="Calibri" panose="020F0502020204030204" pitchFamily="34" charset="0"/>
                <a:cs typeface="Calibri" panose="020F0502020204030204" pitchFamily="34" charset="0"/>
              </a:rPr>
              <a:t>.</a:t>
            </a:r>
          </a:p>
          <a:p>
            <a:pPr marL="742950" lvl="1" indent="-285750">
              <a:buFont typeface="Arial" panose="020B0604020202020204" pitchFamily="34" charset="0"/>
              <a:buChar char="•"/>
            </a:pPr>
            <a:r>
              <a:rPr lang="el-GR" sz="800" dirty="0" err="1">
                <a:latin typeface="Calibri" panose="020F0502020204030204" pitchFamily="34" charset="0"/>
                <a:ea typeface="Calibri" panose="020F0502020204030204" pitchFamily="34" charset="0"/>
                <a:cs typeface="Calibri" panose="020F0502020204030204" pitchFamily="34" charset="0"/>
              </a:rPr>
              <a:t>Turnover</a:t>
            </a:r>
            <a:r>
              <a:rPr lang="el-GR" sz="800" dirty="0">
                <a:latin typeface="Calibri" panose="020F0502020204030204" pitchFamily="34" charset="0"/>
                <a:ea typeface="Calibri" panose="020F0502020204030204" pitchFamily="34" charset="0"/>
                <a:cs typeface="Calibri" panose="020F0502020204030204" pitchFamily="34" charset="0"/>
              </a:rPr>
              <a:t> προσωπικού, απουσίες, ατυχήματα εργασίας.</a:t>
            </a:r>
          </a:p>
          <a:p>
            <a:pPr marL="742950" lvl="1" indent="-2857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Ώρες εκπαίδευσης ανά εργαζόμενο.</a:t>
            </a:r>
          </a:p>
          <a:p>
            <a:r>
              <a:rPr lang="el-GR" sz="800" b="1" dirty="0">
                <a:latin typeface="Calibri" panose="020F0502020204030204" pitchFamily="34" charset="0"/>
                <a:ea typeface="Calibri" panose="020F0502020204030204" pitchFamily="34" charset="0"/>
                <a:cs typeface="Calibri" panose="020F0502020204030204" pitchFamily="34" charset="0"/>
              </a:rPr>
              <a:t>Ποιότητα &amp; φήμη</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Μέσος όρος </a:t>
            </a:r>
            <a:r>
              <a:rPr lang="el-GR" sz="800" dirty="0" err="1">
                <a:latin typeface="Calibri" panose="020F0502020204030204" pitchFamily="34" charset="0"/>
                <a:ea typeface="Calibri" panose="020F0502020204030204" pitchFamily="34" charset="0"/>
                <a:cs typeface="Calibri" panose="020F0502020204030204" pitchFamily="34" charset="0"/>
              </a:rPr>
              <a:t>online</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rating</a:t>
            </a:r>
            <a:r>
              <a:rPr lang="el-GR" sz="800" dirty="0">
                <a:latin typeface="Calibri" panose="020F0502020204030204" pitchFamily="34" charset="0"/>
                <a:ea typeface="Calibri" panose="020F0502020204030204" pitchFamily="34" charset="0"/>
                <a:cs typeface="Calibri" panose="020F0502020204030204" pitchFamily="34" charset="0"/>
              </a:rPr>
              <a:t> (π.χ. </a:t>
            </a:r>
            <a:r>
              <a:rPr lang="el-GR" sz="800" dirty="0" err="1">
                <a:latin typeface="Calibri" panose="020F0502020204030204" pitchFamily="34" charset="0"/>
                <a:ea typeface="Calibri" panose="020F0502020204030204" pitchFamily="34" charset="0"/>
                <a:cs typeface="Calibri" panose="020F0502020204030204" pitchFamily="34" charset="0"/>
              </a:rPr>
              <a:t>Booking</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Google</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TripAdvisor</a:t>
            </a:r>
            <a:r>
              <a:rPr lang="el-GR" sz="800" dirty="0">
                <a:latin typeface="Calibri" panose="020F0502020204030204" pitchFamily="34" charset="0"/>
                <a:ea typeface="Calibri" panose="020F0502020204030204" pitchFamily="34" charset="0"/>
                <a:cs typeface="Calibri" panose="020F0502020204030204" pitchFamily="34" charset="0"/>
              </a:rPr>
              <a:t>).</a:t>
            </a:r>
          </a:p>
          <a:p>
            <a:pPr marL="742950" lvl="1" indent="-2857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Αριθμός και σοβαρότητα παραπόνων ανά 1.000 διανυκτερεύσεις.</a:t>
            </a:r>
          </a:p>
          <a:p>
            <a:pPr marL="742950" lvl="1" indent="-2857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NPS ή ισοδύναμος δείκτης ικανοποίησης.</a:t>
            </a:r>
          </a:p>
          <a:p>
            <a:r>
              <a:rPr lang="el-GR" sz="800" b="1" dirty="0">
                <a:latin typeface="Calibri" panose="020F0502020204030204" pitchFamily="34" charset="0"/>
                <a:ea typeface="Calibri" panose="020F0502020204030204" pitchFamily="34" charset="0"/>
                <a:cs typeface="Calibri" panose="020F0502020204030204" pitchFamily="34" charset="0"/>
              </a:rPr>
              <a:t>ESG / λειτουργικές αντοχές</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Κατανάλωση ενέργειας και νερού ανά διανυκτέρευση.</a:t>
            </a:r>
          </a:p>
          <a:p>
            <a:pPr marL="742950" lvl="1" indent="-2857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Ποσοστό ανακύκλωσης / παραγόμενα απόβλητα ανά πελάτη.</a:t>
            </a:r>
          </a:p>
          <a:p>
            <a:pPr marL="742950" lvl="1" indent="-2857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Αριθμός περιστατικών (π.χ. </a:t>
            </a:r>
            <a:r>
              <a:rPr lang="el-GR" sz="800" dirty="0" err="1">
                <a:latin typeface="Calibri" panose="020F0502020204030204" pitchFamily="34" charset="0"/>
                <a:ea typeface="Calibri" panose="020F0502020204030204" pitchFamily="34" charset="0"/>
                <a:cs typeface="Calibri" panose="020F0502020204030204" pitchFamily="34" charset="0"/>
              </a:rPr>
              <a:t>blackouts</a:t>
            </a:r>
            <a:r>
              <a:rPr lang="el-GR" sz="800" dirty="0">
                <a:latin typeface="Calibri" panose="020F0502020204030204" pitchFamily="34" charset="0"/>
                <a:ea typeface="Calibri" panose="020F0502020204030204" pitchFamily="34" charset="0"/>
                <a:cs typeface="Calibri" panose="020F0502020204030204" pitchFamily="34" charset="0"/>
              </a:rPr>
              <a:t>, διακοπές νερού, κλιματικά γεγονότα) που επηρέασαν λειτουργία.</a:t>
            </a:r>
          </a:p>
          <a:p>
            <a:r>
              <a:rPr lang="el-GR" sz="800" b="1" dirty="0">
                <a:latin typeface="Calibri" panose="020F0502020204030204" pitchFamily="34" charset="0"/>
                <a:ea typeface="Calibri" panose="020F0502020204030204" pitchFamily="34" charset="0"/>
                <a:cs typeface="Calibri" panose="020F0502020204030204" pitchFamily="34" charset="0"/>
              </a:rPr>
              <a:t>Συμμόρφωση</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Αριθμός ευρημάτων από εσωτερικούς/εξωτερικούς ελέγχους.</a:t>
            </a:r>
          </a:p>
          <a:p>
            <a:pPr marL="742950" lvl="1" indent="-2857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Πρόστιμα, προειδοποιήσεις αρχών, μη συμμορφώσεις σε επιδοτούμενα έργα.</a:t>
            </a:r>
          </a:p>
        </p:txBody>
      </p:sp>
    </p:spTree>
    <p:extLst>
      <p:ext uri="{BB962C8B-B14F-4D97-AF65-F5344CB8AC3E}">
        <p14:creationId xmlns:p14="http://schemas.microsoft.com/office/powerpoint/2010/main" val="264217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pic>
        <p:nvPicPr>
          <p:cNvPr id="6" name="Picture 5">
            <a:extLst>
              <a:ext uri="{FF2B5EF4-FFF2-40B4-BE49-F238E27FC236}">
                <a16:creationId xmlns:a16="http://schemas.microsoft.com/office/drawing/2014/main" id="{918B466F-3E0E-764F-E8AD-9E89C5C7AF81}"/>
              </a:ext>
            </a:extLst>
          </p:cNvPr>
          <p:cNvPicPr>
            <a:picLocks noChangeAspect="1"/>
          </p:cNvPicPr>
          <p:nvPr/>
        </p:nvPicPr>
        <p:blipFill>
          <a:blip r:embed="rId6"/>
          <a:stretch>
            <a:fillRect/>
          </a:stretch>
        </p:blipFill>
        <p:spPr>
          <a:xfrm>
            <a:off x="5807155" y="2022190"/>
            <a:ext cx="2196976" cy="1231338"/>
          </a:xfrm>
          <a:prstGeom prst="rect">
            <a:avLst/>
          </a:prstGeom>
        </p:spPr>
      </p:pic>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616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n-US" sz="2500" b="0" i="0" u="none" strike="noStrike" cap="none" dirty="0">
                <a:solidFill>
                  <a:srgbClr val="171616"/>
                </a:solidFill>
                <a:latin typeface="Calibri"/>
                <a:ea typeface="Calibri"/>
                <a:cs typeface="Calibri"/>
                <a:sym typeface="Calibri"/>
              </a:rPr>
              <a:t>Is Greek tourism resilient?</a:t>
            </a:r>
            <a:endParaRPr sz="2500" b="0" i="0" u="none" strike="noStrike" cap="none" dirty="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8A7FE3F4-45F7-7B35-70A4-B53350BC9066}"/>
              </a:ext>
            </a:extLst>
          </p:cNvPr>
          <p:cNvSpPr txBox="1"/>
          <p:nvPr/>
        </p:nvSpPr>
        <p:spPr>
          <a:xfrm>
            <a:off x="956918" y="1516134"/>
            <a:ext cx="4572000" cy="2893100"/>
          </a:xfrm>
          <a:prstGeom prst="rect">
            <a:avLst/>
          </a:prstGeom>
          <a:noFill/>
        </p:spPr>
        <p:txBody>
          <a:bodyPr wrap="square">
            <a:spAutoFit/>
          </a:bodyPr>
          <a:lstStyle/>
          <a:p>
            <a:r>
              <a:rPr lang="el-GR" sz="700" b="1" dirty="0">
                <a:latin typeface="Calibri" panose="020F0502020204030204" pitchFamily="34" charset="0"/>
                <a:ea typeface="Calibri" panose="020F0502020204030204" pitchFamily="34" charset="0"/>
                <a:cs typeface="Calibri" panose="020F0502020204030204" pitchFamily="34" charset="0"/>
              </a:rPr>
              <a:t>Σύνδεση ανθεκτικότητας (</a:t>
            </a:r>
            <a:r>
              <a:rPr lang="el-GR" sz="700" b="1" dirty="0" err="1">
                <a:latin typeface="Calibri" panose="020F0502020204030204" pitchFamily="34" charset="0"/>
                <a:ea typeface="Calibri" panose="020F0502020204030204" pitchFamily="34" charset="0"/>
                <a:cs typeface="Calibri" panose="020F0502020204030204" pitchFamily="34" charset="0"/>
              </a:rPr>
              <a:t>resilience</a:t>
            </a:r>
            <a:r>
              <a:rPr lang="el-GR" sz="700" b="1" dirty="0">
                <a:latin typeface="Calibri" panose="020F0502020204030204" pitchFamily="34" charset="0"/>
                <a:ea typeface="Calibri" panose="020F0502020204030204" pitchFamily="34" charset="0"/>
                <a:cs typeface="Calibri" panose="020F0502020204030204" pitchFamily="34" charset="0"/>
              </a:rPr>
              <a:t>) με τα πλαίσια COSO</a:t>
            </a:r>
          </a:p>
          <a:p>
            <a:endParaRPr lang="el-GR" sz="700" dirty="0">
              <a:latin typeface="Calibri" panose="020F0502020204030204" pitchFamily="34" charset="0"/>
              <a:ea typeface="Calibri" panose="020F0502020204030204" pitchFamily="34" charset="0"/>
              <a:cs typeface="Calibri" panose="020F0502020204030204" pitchFamily="34" charset="0"/>
            </a:endParaRPr>
          </a:p>
          <a:p>
            <a:pPr>
              <a:buNone/>
            </a:pPr>
            <a:r>
              <a:rPr lang="el-GR" sz="700" dirty="0">
                <a:latin typeface="Calibri" panose="020F0502020204030204" pitchFamily="34" charset="0"/>
                <a:ea typeface="Calibri" panose="020F0502020204030204" pitchFamily="34" charset="0"/>
                <a:cs typeface="Calibri" panose="020F0502020204030204" pitchFamily="34" charset="0"/>
              </a:rPr>
              <a:t>α) </a:t>
            </a:r>
            <a:r>
              <a:rPr lang="el-GR" sz="700" b="1" dirty="0">
                <a:latin typeface="Calibri" panose="020F0502020204030204" pitchFamily="34" charset="0"/>
                <a:ea typeface="Calibri" panose="020F0502020204030204" pitchFamily="34" charset="0"/>
                <a:cs typeface="Calibri" panose="020F0502020204030204" pitchFamily="34" charset="0"/>
              </a:rPr>
              <a:t>Σε επίπεδο COSO Internal </a:t>
            </a:r>
            <a:r>
              <a:rPr lang="el-GR" sz="700" b="1" dirty="0" err="1">
                <a:latin typeface="Calibri" panose="020F0502020204030204" pitchFamily="34" charset="0"/>
                <a:ea typeface="Calibri" panose="020F0502020204030204" pitchFamily="34" charset="0"/>
                <a:cs typeface="Calibri" panose="020F0502020204030204" pitchFamily="34" charset="0"/>
              </a:rPr>
              <a:t>Control</a:t>
            </a:r>
            <a:r>
              <a:rPr lang="el-GR" sz="700" b="1" dirty="0">
                <a:latin typeface="Calibri" panose="020F0502020204030204" pitchFamily="34" charset="0"/>
                <a:ea typeface="Calibri" panose="020F0502020204030204" pitchFamily="34" charset="0"/>
                <a:cs typeface="Calibri" panose="020F0502020204030204" pitchFamily="34" charset="0"/>
              </a:rPr>
              <a:t> – </a:t>
            </a:r>
            <a:r>
              <a:rPr lang="el-GR" sz="700" b="1" dirty="0" err="1">
                <a:latin typeface="Calibri" panose="020F0502020204030204" pitchFamily="34" charset="0"/>
                <a:ea typeface="Calibri" panose="020F0502020204030204" pitchFamily="34" charset="0"/>
                <a:cs typeface="Calibri" panose="020F0502020204030204" pitchFamily="34" charset="0"/>
              </a:rPr>
              <a:t>Integrated</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Framework</a:t>
            </a:r>
            <a:endParaRPr lang="el-GR" sz="700" dirty="0">
              <a:latin typeface="Calibri" panose="020F0502020204030204" pitchFamily="34" charset="0"/>
              <a:ea typeface="Calibri" panose="020F0502020204030204" pitchFamily="34" charset="0"/>
              <a:cs typeface="Calibri" panose="020F0502020204030204" pitchFamily="34" charset="0"/>
            </a:endParaRPr>
          </a:p>
          <a:p>
            <a:r>
              <a:rPr lang="el-GR" sz="700" dirty="0">
                <a:latin typeface="Calibri" panose="020F0502020204030204" pitchFamily="34" charset="0"/>
                <a:ea typeface="Calibri" panose="020F0502020204030204" pitchFamily="34" charset="0"/>
                <a:cs typeface="Calibri" panose="020F0502020204030204" pitchFamily="34" charset="0"/>
              </a:rPr>
              <a:t>Η ανθεκτικότητα επιτυγχάνεται όταν:</a:t>
            </a:r>
          </a:p>
          <a:p>
            <a:pPr marL="358775" lvl="1" indent="-176213">
              <a:buFont typeface="Arial" panose="020B0604020202020204" pitchFamily="34" charset="0"/>
              <a:buChar char="•"/>
            </a:pPr>
            <a:r>
              <a:rPr lang="el-GR" sz="700" b="1" dirty="0" err="1">
                <a:latin typeface="Calibri" panose="020F0502020204030204" pitchFamily="34" charset="0"/>
                <a:ea typeface="Calibri" panose="020F0502020204030204" pitchFamily="34" charset="0"/>
                <a:cs typeface="Calibri" panose="020F0502020204030204" pitchFamily="34" charset="0"/>
              </a:rPr>
              <a:t>Control</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Environment</a:t>
            </a:r>
            <a:r>
              <a:rPr lang="el-GR" sz="700" dirty="0">
                <a:latin typeface="Calibri" panose="020F0502020204030204" pitchFamily="34" charset="0"/>
                <a:ea typeface="Calibri" panose="020F0502020204030204" pitchFamily="34" charset="0"/>
                <a:cs typeface="Calibri" panose="020F0502020204030204" pitchFamily="34" charset="0"/>
              </a:rPr>
              <a:t>: η Διοίκηση αναγνωρίζει τον τουριστικό κίνδυνο, ορίζει σαφές </a:t>
            </a:r>
            <a:r>
              <a:rPr lang="el-GR" sz="700" dirty="0" err="1">
                <a:latin typeface="Calibri" panose="020F0502020204030204" pitchFamily="34" charset="0"/>
                <a:ea typeface="Calibri" panose="020F0502020204030204" pitchFamily="34" charset="0"/>
                <a:cs typeface="Calibri" panose="020F0502020204030204" pitchFamily="34" charset="0"/>
              </a:rPr>
              <a:t>risk</a:t>
            </a:r>
            <a:r>
              <a:rPr lang="el-GR" sz="700" dirty="0">
                <a:latin typeface="Calibri" panose="020F0502020204030204" pitchFamily="34" charset="0"/>
                <a:ea typeface="Calibri" panose="020F0502020204030204" pitchFamily="34" charset="0"/>
                <a:cs typeface="Calibri" panose="020F0502020204030204" pitchFamily="34" charset="0"/>
              </a:rPr>
              <a:t> </a:t>
            </a:r>
            <a:r>
              <a:rPr lang="el-GR" sz="700" dirty="0" err="1">
                <a:latin typeface="Calibri" panose="020F0502020204030204" pitchFamily="34" charset="0"/>
                <a:ea typeface="Calibri" panose="020F0502020204030204" pitchFamily="34" charset="0"/>
                <a:cs typeface="Calibri" panose="020F0502020204030204" pitchFamily="34" charset="0"/>
              </a:rPr>
              <a:t>appetite</a:t>
            </a:r>
            <a:r>
              <a:rPr lang="el-GR" sz="700" dirty="0">
                <a:latin typeface="Calibri" panose="020F0502020204030204" pitchFamily="34" charset="0"/>
                <a:ea typeface="Calibri" panose="020F0502020204030204" pitchFamily="34" charset="0"/>
                <a:cs typeface="Calibri" panose="020F0502020204030204" pitchFamily="34" charset="0"/>
              </a:rPr>
              <a:t> και κουλτούρα διαχείρισης κινδύνου.</a:t>
            </a:r>
          </a:p>
          <a:p>
            <a:pPr marL="358775" lvl="1" indent="-176213">
              <a:buFont typeface="Arial" panose="020B0604020202020204" pitchFamily="34" charset="0"/>
              <a:buChar char="•"/>
            </a:pPr>
            <a:r>
              <a:rPr lang="el-GR" sz="700" b="1" dirty="0" err="1">
                <a:latin typeface="Calibri" panose="020F0502020204030204" pitchFamily="34" charset="0"/>
                <a:ea typeface="Calibri" panose="020F0502020204030204" pitchFamily="34" charset="0"/>
                <a:cs typeface="Calibri" panose="020F0502020204030204" pitchFamily="34" charset="0"/>
              </a:rPr>
              <a:t>Risk</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Assessment</a:t>
            </a:r>
            <a:r>
              <a:rPr lang="el-GR" sz="700" dirty="0">
                <a:latin typeface="Calibri" panose="020F0502020204030204" pitchFamily="34" charset="0"/>
                <a:ea typeface="Calibri" panose="020F0502020204030204" pitchFamily="34" charset="0"/>
                <a:cs typeface="Calibri" panose="020F0502020204030204" pitchFamily="34" charset="0"/>
              </a:rPr>
              <a:t>: οι παραπάνω κίνδυνοι (αγορές, κλίμα, ανθρώπινο δυναμικό, ESG, συμμόρφωση) καταγράφονται, αξιολογούνται και ιεραρχούνται σε χάρτη κινδύνων.</a:t>
            </a:r>
          </a:p>
          <a:p>
            <a:pPr marL="358775" lvl="1" indent="-176213">
              <a:buFont typeface="Arial" panose="020B0604020202020204" pitchFamily="34" charset="0"/>
              <a:buChar char="•"/>
            </a:pPr>
            <a:r>
              <a:rPr lang="el-GR" sz="700" b="1" dirty="0" err="1">
                <a:latin typeface="Calibri" panose="020F0502020204030204" pitchFamily="34" charset="0"/>
                <a:ea typeface="Calibri" panose="020F0502020204030204" pitchFamily="34" charset="0"/>
                <a:cs typeface="Calibri" panose="020F0502020204030204" pitchFamily="34" charset="0"/>
              </a:rPr>
              <a:t>Control</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Activities</a:t>
            </a:r>
            <a:r>
              <a:rPr lang="el-GR" sz="700" dirty="0">
                <a:latin typeface="Calibri" panose="020F0502020204030204" pitchFamily="34" charset="0"/>
                <a:ea typeface="Calibri" panose="020F0502020204030204" pitchFamily="34" charset="0"/>
                <a:cs typeface="Calibri" panose="020F0502020204030204" pitchFamily="34" charset="0"/>
              </a:rPr>
              <a:t>: σχεδιάζονται και εφαρμόζονται συγκεκριμένα μέτρα (π.χ. όρια συγκέντρωσης ανά αγορά, πολιτικές προσωπικού, πολιτικές ESG, διαδικασίες προμηθειών).</a:t>
            </a:r>
          </a:p>
          <a:p>
            <a:pPr marL="358775" lvl="1" indent="-176213">
              <a:buFont typeface="Arial" panose="020B0604020202020204" pitchFamily="34" charset="0"/>
              <a:buChar char="•"/>
            </a:pPr>
            <a:r>
              <a:rPr lang="el-GR" sz="700" b="1" dirty="0">
                <a:latin typeface="Calibri" panose="020F0502020204030204" pitchFamily="34" charset="0"/>
                <a:ea typeface="Calibri" panose="020F0502020204030204" pitchFamily="34" charset="0"/>
                <a:cs typeface="Calibri" panose="020F0502020204030204" pitchFamily="34" charset="0"/>
              </a:rPr>
              <a:t>Information &amp; Communication</a:t>
            </a:r>
            <a:r>
              <a:rPr lang="el-GR" sz="700" dirty="0">
                <a:latin typeface="Calibri" panose="020F0502020204030204" pitchFamily="34" charset="0"/>
                <a:ea typeface="Calibri" panose="020F0502020204030204" pitchFamily="34" charset="0"/>
                <a:cs typeface="Calibri" panose="020F0502020204030204" pitchFamily="34" charset="0"/>
              </a:rPr>
              <a:t>: τα </a:t>
            </a:r>
            <a:r>
              <a:rPr lang="el-GR" sz="700" dirty="0" err="1">
                <a:latin typeface="Calibri" panose="020F0502020204030204" pitchFamily="34" charset="0"/>
                <a:ea typeface="Calibri" panose="020F0502020204030204" pitchFamily="34" charset="0"/>
                <a:cs typeface="Calibri" panose="020F0502020204030204" pitchFamily="34" charset="0"/>
              </a:rPr>
              <a:t>KPIs</a:t>
            </a:r>
            <a:r>
              <a:rPr lang="el-GR" sz="700" dirty="0">
                <a:latin typeface="Calibri" panose="020F0502020204030204" pitchFamily="34" charset="0"/>
                <a:ea typeface="Calibri" panose="020F0502020204030204" pitchFamily="34" charset="0"/>
                <a:cs typeface="Calibri" panose="020F0502020204030204" pitchFamily="34" charset="0"/>
              </a:rPr>
              <a:t>/</a:t>
            </a:r>
            <a:r>
              <a:rPr lang="el-GR" sz="700" dirty="0" err="1">
                <a:latin typeface="Calibri" panose="020F0502020204030204" pitchFamily="34" charset="0"/>
                <a:ea typeface="Calibri" panose="020F0502020204030204" pitchFamily="34" charset="0"/>
                <a:cs typeface="Calibri" panose="020F0502020204030204" pitchFamily="34" charset="0"/>
              </a:rPr>
              <a:t>KRIs</a:t>
            </a:r>
            <a:r>
              <a:rPr lang="el-GR" sz="700" dirty="0">
                <a:latin typeface="Calibri" panose="020F0502020204030204" pitchFamily="34" charset="0"/>
                <a:ea typeface="Calibri" panose="020F0502020204030204" pitchFamily="34" charset="0"/>
                <a:cs typeface="Calibri" panose="020F0502020204030204" pitchFamily="34" charset="0"/>
              </a:rPr>
              <a:t> συλλέγονται αξιόπιστα, αναλύονται και αναφέρονται εγκαίρως σε Διοίκηση, Επιτροπή Ελέγχου, μονάδα ESG.</a:t>
            </a:r>
          </a:p>
          <a:p>
            <a:pPr marL="358775" lvl="1" indent="-176213">
              <a:buFont typeface="Arial" panose="020B0604020202020204" pitchFamily="34" charset="0"/>
              <a:buChar char="•"/>
            </a:pPr>
            <a:r>
              <a:rPr lang="el-GR" sz="700" b="1" dirty="0" err="1">
                <a:latin typeface="Calibri" panose="020F0502020204030204" pitchFamily="34" charset="0"/>
                <a:ea typeface="Calibri" panose="020F0502020204030204" pitchFamily="34" charset="0"/>
                <a:cs typeface="Calibri" panose="020F0502020204030204" pitchFamily="34" charset="0"/>
              </a:rPr>
              <a:t>Monitoring</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Activities</a:t>
            </a:r>
            <a:r>
              <a:rPr lang="el-GR" sz="700" dirty="0">
                <a:latin typeface="Calibri" panose="020F0502020204030204" pitchFamily="34" charset="0"/>
                <a:ea typeface="Calibri" panose="020F0502020204030204" pitchFamily="34" charset="0"/>
                <a:cs typeface="Calibri" panose="020F0502020204030204" pitchFamily="34" charset="0"/>
              </a:rPr>
              <a:t>: ο Εσωτερικός Έλεγχος και οι γραμμές άμυνας παρακολουθούν αν οι έλεγχοι λειτουργούν και προτείνουν βελτιώσεις.</a:t>
            </a:r>
          </a:p>
          <a:p>
            <a:pPr>
              <a:buNone/>
            </a:pPr>
            <a:endParaRPr lang="el-GR" sz="700" dirty="0">
              <a:latin typeface="Calibri" panose="020F0502020204030204" pitchFamily="34" charset="0"/>
              <a:ea typeface="Calibri" panose="020F0502020204030204" pitchFamily="34" charset="0"/>
              <a:cs typeface="Calibri" panose="020F0502020204030204" pitchFamily="34" charset="0"/>
            </a:endParaRPr>
          </a:p>
          <a:p>
            <a:pPr>
              <a:buNone/>
            </a:pPr>
            <a:r>
              <a:rPr lang="el-GR" sz="700" dirty="0">
                <a:latin typeface="Calibri" panose="020F0502020204030204" pitchFamily="34" charset="0"/>
                <a:ea typeface="Calibri" panose="020F0502020204030204" pitchFamily="34" charset="0"/>
                <a:cs typeface="Calibri" panose="020F0502020204030204" pitchFamily="34" charset="0"/>
              </a:rPr>
              <a:t>β) </a:t>
            </a:r>
            <a:r>
              <a:rPr lang="el-GR" sz="700" b="1" dirty="0">
                <a:latin typeface="Calibri" panose="020F0502020204030204" pitchFamily="34" charset="0"/>
                <a:ea typeface="Calibri" panose="020F0502020204030204" pitchFamily="34" charset="0"/>
                <a:cs typeface="Calibri" panose="020F0502020204030204" pitchFamily="34" charset="0"/>
              </a:rPr>
              <a:t>Σε επίπεδο COSO ERM (</a:t>
            </a:r>
            <a:r>
              <a:rPr lang="el-GR" sz="700" b="1" dirty="0" err="1">
                <a:latin typeface="Calibri" panose="020F0502020204030204" pitchFamily="34" charset="0"/>
                <a:ea typeface="Calibri" panose="020F0502020204030204" pitchFamily="34" charset="0"/>
                <a:cs typeface="Calibri" panose="020F0502020204030204" pitchFamily="34" charset="0"/>
              </a:rPr>
              <a:t>Enterprise</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Risk</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Management</a:t>
            </a:r>
            <a:r>
              <a:rPr lang="el-GR" sz="700" b="1" dirty="0">
                <a:latin typeface="Calibri" panose="020F0502020204030204" pitchFamily="34" charset="0"/>
                <a:ea typeface="Calibri" panose="020F0502020204030204" pitchFamily="34" charset="0"/>
                <a:cs typeface="Calibri" panose="020F0502020204030204" pitchFamily="34" charset="0"/>
              </a:rPr>
              <a:t>)</a:t>
            </a:r>
            <a:endParaRPr lang="el-GR" sz="700" dirty="0">
              <a:latin typeface="Calibri" panose="020F0502020204030204" pitchFamily="34" charset="0"/>
              <a:ea typeface="Calibri" panose="020F0502020204030204" pitchFamily="34" charset="0"/>
              <a:cs typeface="Calibri" panose="020F0502020204030204" pitchFamily="34" charset="0"/>
            </a:endParaRPr>
          </a:p>
          <a:p>
            <a:r>
              <a:rPr lang="el-GR" sz="700" dirty="0">
                <a:latin typeface="Calibri" panose="020F0502020204030204" pitchFamily="34" charset="0"/>
                <a:ea typeface="Calibri" panose="020F0502020204030204" pitchFamily="34" charset="0"/>
                <a:cs typeface="Calibri" panose="020F0502020204030204" pitchFamily="34" charset="0"/>
              </a:rPr>
              <a:t>Οι ίδιοι κίνδυνοι εμφανίζονται κυρίως στα:</a:t>
            </a:r>
          </a:p>
          <a:p>
            <a:pPr marL="358775" lvl="1" indent="-176213">
              <a:buFont typeface="Arial" panose="020B0604020202020204" pitchFamily="34" charset="0"/>
              <a:buChar char="•"/>
            </a:pPr>
            <a:r>
              <a:rPr lang="el-GR" sz="700" b="1" dirty="0" err="1">
                <a:latin typeface="Calibri" panose="020F0502020204030204" pitchFamily="34" charset="0"/>
                <a:ea typeface="Calibri" panose="020F0502020204030204" pitchFamily="34" charset="0"/>
                <a:cs typeface="Calibri" panose="020F0502020204030204" pitchFamily="34" charset="0"/>
              </a:rPr>
              <a:t>Governance</a:t>
            </a:r>
            <a:r>
              <a:rPr lang="el-GR" sz="700" b="1" dirty="0">
                <a:latin typeface="Calibri" panose="020F0502020204030204" pitchFamily="34" charset="0"/>
                <a:ea typeface="Calibri" panose="020F0502020204030204" pitchFamily="34" charset="0"/>
                <a:cs typeface="Calibri" panose="020F0502020204030204" pitchFamily="34" charset="0"/>
              </a:rPr>
              <a:t> &amp; </a:t>
            </a:r>
            <a:r>
              <a:rPr lang="el-GR" sz="700" b="1" dirty="0" err="1">
                <a:latin typeface="Calibri" panose="020F0502020204030204" pitchFamily="34" charset="0"/>
                <a:ea typeface="Calibri" panose="020F0502020204030204" pitchFamily="34" charset="0"/>
                <a:cs typeface="Calibri" panose="020F0502020204030204" pitchFamily="34" charset="0"/>
              </a:rPr>
              <a:t>Culture</a:t>
            </a:r>
            <a:r>
              <a:rPr lang="el-GR" sz="700" dirty="0">
                <a:latin typeface="Calibri" panose="020F0502020204030204" pitchFamily="34" charset="0"/>
                <a:ea typeface="Calibri" panose="020F0502020204030204" pitchFamily="34" charset="0"/>
                <a:cs typeface="Calibri" panose="020F0502020204030204" pitchFamily="34" charset="0"/>
              </a:rPr>
              <a:t>: πώς το ΔΣ και η Διοίκηση αντιμετωπίζουν τον κίνδυνο και την ανθεκτικότητα ως στρατηγική προτεραιότητα.</a:t>
            </a:r>
          </a:p>
          <a:p>
            <a:pPr marL="358775" lvl="1" indent="-176213">
              <a:buFont typeface="Arial" panose="020B0604020202020204" pitchFamily="34" charset="0"/>
              <a:buChar char="•"/>
            </a:pPr>
            <a:r>
              <a:rPr lang="el-GR" sz="700" b="1" dirty="0" err="1">
                <a:latin typeface="Calibri" panose="020F0502020204030204" pitchFamily="34" charset="0"/>
                <a:ea typeface="Calibri" panose="020F0502020204030204" pitchFamily="34" charset="0"/>
                <a:cs typeface="Calibri" panose="020F0502020204030204" pitchFamily="34" charset="0"/>
              </a:rPr>
              <a:t>Strategy</a:t>
            </a:r>
            <a:r>
              <a:rPr lang="el-GR" sz="700" b="1" dirty="0">
                <a:latin typeface="Calibri" panose="020F0502020204030204" pitchFamily="34" charset="0"/>
                <a:ea typeface="Calibri" panose="020F0502020204030204" pitchFamily="34" charset="0"/>
                <a:cs typeface="Calibri" panose="020F0502020204030204" pitchFamily="34" charset="0"/>
              </a:rPr>
              <a:t> &amp; </a:t>
            </a:r>
            <a:r>
              <a:rPr lang="el-GR" sz="700" b="1" dirty="0" err="1">
                <a:latin typeface="Calibri" panose="020F0502020204030204" pitchFamily="34" charset="0"/>
                <a:ea typeface="Calibri" panose="020F0502020204030204" pitchFamily="34" charset="0"/>
                <a:cs typeface="Calibri" panose="020F0502020204030204" pitchFamily="34" charset="0"/>
              </a:rPr>
              <a:t>Objective-Setting</a:t>
            </a:r>
            <a:r>
              <a:rPr lang="el-GR" sz="700" dirty="0">
                <a:latin typeface="Calibri" panose="020F0502020204030204" pitchFamily="34" charset="0"/>
                <a:ea typeface="Calibri" panose="020F0502020204030204" pitchFamily="34" charset="0"/>
                <a:cs typeface="Calibri" panose="020F0502020204030204" pitchFamily="34" charset="0"/>
              </a:rPr>
              <a:t>: σύνδεση του τουριστικού μοντέλου (αγορές, προϊόν, ESG στόχοι) με αποδεκτό επίπεδο κινδύνου.</a:t>
            </a:r>
          </a:p>
          <a:p>
            <a:pPr marL="358775" lvl="1" indent="-176213">
              <a:buFont typeface="Arial" panose="020B0604020202020204" pitchFamily="34" charset="0"/>
              <a:buChar char="•"/>
            </a:pPr>
            <a:r>
              <a:rPr lang="el-GR" sz="700" b="1" dirty="0" err="1">
                <a:latin typeface="Calibri" panose="020F0502020204030204" pitchFamily="34" charset="0"/>
                <a:ea typeface="Calibri" panose="020F0502020204030204" pitchFamily="34" charset="0"/>
                <a:cs typeface="Calibri" panose="020F0502020204030204" pitchFamily="34" charset="0"/>
              </a:rPr>
              <a:t>Performance</a:t>
            </a:r>
            <a:r>
              <a:rPr lang="el-GR" sz="700" dirty="0">
                <a:latin typeface="Calibri" panose="020F0502020204030204" pitchFamily="34" charset="0"/>
                <a:ea typeface="Calibri" panose="020F0502020204030204" pitchFamily="34" charset="0"/>
                <a:cs typeface="Calibri" panose="020F0502020204030204" pitchFamily="34" charset="0"/>
              </a:rPr>
              <a:t>: χρήση δεικτών για να αξιολογείται αν η επιχείρηση αντέχει σε σοκ (π.χ. πτώση μιας αγοράς, </a:t>
            </a:r>
            <a:r>
              <a:rPr lang="el-GR" sz="700" dirty="0" err="1">
                <a:latin typeface="Calibri" panose="020F0502020204030204" pitchFamily="34" charset="0"/>
                <a:ea typeface="Calibri" panose="020F0502020204030204" pitchFamily="34" charset="0"/>
                <a:cs typeface="Calibri" panose="020F0502020204030204" pitchFamily="34" charset="0"/>
              </a:rPr>
              <a:t>heatwave</a:t>
            </a:r>
            <a:r>
              <a:rPr lang="el-GR" sz="700" dirty="0">
                <a:latin typeface="Calibri" panose="020F0502020204030204" pitchFamily="34" charset="0"/>
                <a:ea typeface="Calibri" panose="020F0502020204030204" pitchFamily="34" charset="0"/>
                <a:cs typeface="Calibri" panose="020F0502020204030204" pitchFamily="34" charset="0"/>
              </a:rPr>
              <a:t>, έλλειψη προσωπικού).</a:t>
            </a:r>
          </a:p>
          <a:p>
            <a:pPr marL="358775" lvl="1" indent="-176213">
              <a:buFont typeface="Arial" panose="020B0604020202020204" pitchFamily="34" charset="0"/>
              <a:buChar char="•"/>
            </a:pPr>
            <a:r>
              <a:rPr lang="el-GR" sz="700" b="1" dirty="0">
                <a:latin typeface="Calibri" panose="020F0502020204030204" pitchFamily="34" charset="0"/>
                <a:ea typeface="Calibri" panose="020F0502020204030204" pitchFamily="34" charset="0"/>
                <a:cs typeface="Calibri" panose="020F0502020204030204" pitchFamily="34" charset="0"/>
              </a:rPr>
              <a:t>Review &amp; </a:t>
            </a:r>
            <a:r>
              <a:rPr lang="el-GR" sz="700" b="1" dirty="0" err="1">
                <a:latin typeface="Calibri" panose="020F0502020204030204" pitchFamily="34" charset="0"/>
                <a:ea typeface="Calibri" panose="020F0502020204030204" pitchFamily="34" charset="0"/>
                <a:cs typeface="Calibri" panose="020F0502020204030204" pitchFamily="34" charset="0"/>
              </a:rPr>
              <a:t>Revision</a:t>
            </a:r>
            <a:r>
              <a:rPr lang="el-GR" sz="700" dirty="0">
                <a:latin typeface="Calibri" panose="020F0502020204030204" pitchFamily="34" charset="0"/>
                <a:ea typeface="Calibri" panose="020F0502020204030204" pitchFamily="34" charset="0"/>
                <a:cs typeface="Calibri" panose="020F0502020204030204" pitchFamily="34" charset="0"/>
              </a:rPr>
              <a:t>: αναθεώρηση στρατηγικής/ελέγχων μετά από κρίσεις ή σημαντικά συμβάντα.</a:t>
            </a:r>
          </a:p>
          <a:p>
            <a:pPr marL="358775" lvl="1" indent="-176213">
              <a:buFont typeface="Arial" panose="020B0604020202020204" pitchFamily="34" charset="0"/>
              <a:buChar char="•"/>
            </a:pPr>
            <a:r>
              <a:rPr lang="el-GR" sz="700" b="1" dirty="0">
                <a:latin typeface="Calibri" panose="020F0502020204030204" pitchFamily="34" charset="0"/>
                <a:ea typeface="Calibri" panose="020F0502020204030204" pitchFamily="34" charset="0"/>
                <a:cs typeface="Calibri" panose="020F0502020204030204" pitchFamily="34" charset="0"/>
              </a:rPr>
              <a:t>Information, Communication &amp; </a:t>
            </a:r>
            <a:r>
              <a:rPr lang="el-GR" sz="700" b="1" dirty="0" err="1">
                <a:latin typeface="Calibri" panose="020F0502020204030204" pitchFamily="34" charset="0"/>
                <a:ea typeface="Calibri" panose="020F0502020204030204" pitchFamily="34" charset="0"/>
                <a:cs typeface="Calibri" panose="020F0502020204030204" pitchFamily="34" charset="0"/>
              </a:rPr>
              <a:t>Reporting</a:t>
            </a:r>
            <a:r>
              <a:rPr lang="el-GR" sz="700" dirty="0">
                <a:latin typeface="Calibri" panose="020F0502020204030204" pitchFamily="34" charset="0"/>
                <a:ea typeface="Calibri" panose="020F0502020204030204" pitchFamily="34" charset="0"/>
                <a:cs typeface="Calibri" panose="020F0502020204030204" pitchFamily="34" charset="0"/>
              </a:rPr>
              <a:t>: αξιόπιστη αναφορά τόσο χρηματοοικονομικών όσο και ESG κινδύνων/δεικτών.</a:t>
            </a:r>
          </a:p>
        </p:txBody>
      </p:sp>
    </p:spTree>
    <p:extLst>
      <p:ext uri="{BB962C8B-B14F-4D97-AF65-F5344CB8AC3E}">
        <p14:creationId xmlns:p14="http://schemas.microsoft.com/office/powerpoint/2010/main" val="815572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22"/>
          <p:cNvPicPr preferRelativeResize="0"/>
          <p:nvPr/>
        </p:nvPicPr>
        <p:blipFill rotWithShape="1">
          <a:blip r:embed="rId3">
            <a:alphaModFix amt="57000"/>
          </a:blip>
          <a:srcRect l="34707" t="34901" b="18237"/>
          <a:stretch/>
        </p:blipFill>
        <p:spPr>
          <a:xfrm>
            <a:off x="0" y="0"/>
            <a:ext cx="9144000" cy="5143500"/>
          </a:xfrm>
          <a:prstGeom prst="rect">
            <a:avLst/>
          </a:prstGeom>
          <a:solidFill>
            <a:schemeClr val="accent5">
              <a:lumMod val="20000"/>
              <a:lumOff val="80000"/>
              <a:alpha val="66000"/>
            </a:schemeClr>
          </a:solidFill>
          <a:ln>
            <a:noFill/>
          </a:ln>
        </p:spPr>
      </p:pic>
      <p:pic>
        <p:nvPicPr>
          <p:cNvPr id="522" name="Google Shape;522;p22"/>
          <p:cNvPicPr preferRelativeResize="0"/>
          <p:nvPr/>
        </p:nvPicPr>
        <p:blipFill rotWithShape="1">
          <a:blip r:embed="rId4">
            <a:alphaModFix/>
          </a:blip>
          <a:srcRect b="12130"/>
          <a:stretch/>
        </p:blipFill>
        <p:spPr>
          <a:xfrm>
            <a:off x="4663082" y="2488557"/>
            <a:ext cx="4398213" cy="2220872"/>
          </a:xfrm>
          <a:prstGeom prst="rect">
            <a:avLst/>
          </a:prstGeom>
          <a:noFill/>
          <a:ln>
            <a:noFill/>
          </a:ln>
        </p:spPr>
      </p:pic>
      <p:sp>
        <p:nvSpPr>
          <p:cNvPr id="523" name="Google Shape;523;p22"/>
          <p:cNvSpPr txBox="1">
            <a:spLocks noGrp="1"/>
          </p:cNvSpPr>
          <p:nvPr>
            <p:ph type="ftr" idx="11"/>
          </p:nvPr>
        </p:nvSpPr>
        <p:spPr>
          <a:xfrm>
            <a:off x="7613495" y="4777099"/>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rgbClr val="2C6063"/>
                </a:solidFill>
              </a:rPr>
              <a:t>Δρ. Σπυρίδων Λαμπρόπουλος</a:t>
            </a:r>
            <a:endParaRPr/>
          </a:p>
        </p:txBody>
      </p:sp>
      <p:pic>
        <p:nvPicPr>
          <p:cNvPr id="524" name="Google Shape;524;p22"/>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526" name="Google Shape;526;p22"/>
          <p:cNvSpPr txBox="1"/>
          <p:nvPr/>
        </p:nvSpPr>
        <p:spPr>
          <a:xfrm>
            <a:off x="553404" y="694086"/>
            <a:ext cx="7456452" cy="424732"/>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700"/>
              <a:buFont typeface="Arial"/>
              <a:buNone/>
            </a:pPr>
            <a:r>
              <a:rPr lang="el-GR" sz="2300" dirty="0">
                <a:solidFill>
                  <a:srgbClr val="171616"/>
                </a:solidFill>
                <a:latin typeface="Calibri"/>
                <a:ea typeface="Calibri"/>
                <a:cs typeface="Calibri"/>
                <a:sym typeface="Calibri"/>
              </a:rPr>
              <a:t>Παράδειγμα Σύνδεσης Στρατηγικής με τον Εσωτερικό Έλεγχο</a:t>
            </a:r>
            <a:endParaRPr sz="2300" b="0" i="0" u="none" strike="noStrike" cap="none" dirty="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96A5D3E4-D814-66C0-485A-9AD3A537D5F9}"/>
              </a:ext>
            </a:extLst>
          </p:cNvPr>
          <p:cNvSpPr txBox="1"/>
          <p:nvPr/>
        </p:nvSpPr>
        <p:spPr>
          <a:xfrm>
            <a:off x="553404" y="1528863"/>
            <a:ext cx="7663670" cy="2631490"/>
          </a:xfrm>
          <a:prstGeom prst="rect">
            <a:avLst/>
          </a:prstGeom>
          <a:noFill/>
        </p:spPr>
        <p:txBody>
          <a:bodyPr wrap="square">
            <a:spAutoFit/>
          </a:bodyPr>
          <a:lstStyle/>
          <a:p>
            <a:r>
              <a:rPr lang="el-GR" sz="1100" b="1" dirty="0">
                <a:latin typeface="Calibri" panose="020F0502020204030204" pitchFamily="34" charset="0"/>
                <a:ea typeface="Calibri" panose="020F0502020204030204" pitchFamily="34" charset="0"/>
                <a:cs typeface="Calibri" panose="020F0502020204030204" pitchFamily="34" charset="0"/>
              </a:rPr>
              <a:t>Ξενοδοχείο 3* στην Ανάφη, Θερινή Περίοδος 2026</a:t>
            </a:r>
          </a:p>
          <a:p>
            <a:endParaRPr lang="el-GR" sz="1100" dirty="0">
              <a:latin typeface="Calibri" panose="020F0502020204030204" pitchFamily="34" charset="0"/>
              <a:ea typeface="Calibri" panose="020F0502020204030204" pitchFamily="34" charset="0"/>
              <a:cs typeface="Calibri" panose="020F0502020204030204" pitchFamily="34" charset="0"/>
            </a:endParaRPr>
          </a:p>
          <a:p>
            <a:r>
              <a:rPr lang="el-GR" sz="1100" b="1" dirty="0" err="1">
                <a:latin typeface="Calibri" panose="020F0502020204030204" pitchFamily="34" charset="0"/>
                <a:ea typeface="Calibri" panose="020F0502020204030204" pitchFamily="34" charset="0"/>
                <a:cs typeface="Calibri" panose="020F0502020204030204" pitchFamily="34" charset="0"/>
              </a:rPr>
              <a:t>Risk</a:t>
            </a:r>
            <a:r>
              <a:rPr lang="el-GR" sz="1100" b="1" dirty="0">
                <a:latin typeface="Calibri" panose="020F0502020204030204" pitchFamily="34" charset="0"/>
                <a:ea typeface="Calibri" panose="020F0502020204030204" pitchFamily="34" charset="0"/>
                <a:cs typeface="Calibri" panose="020F0502020204030204" pitchFamily="34" charset="0"/>
              </a:rPr>
              <a:t> </a:t>
            </a:r>
            <a:r>
              <a:rPr lang="el-GR" sz="1100" b="1" dirty="0" err="1">
                <a:latin typeface="Calibri" panose="020F0502020204030204" pitchFamily="34" charset="0"/>
                <a:ea typeface="Calibri" panose="020F0502020204030204" pitchFamily="34" charset="0"/>
                <a:cs typeface="Calibri" panose="020F0502020204030204" pitchFamily="34" charset="0"/>
              </a:rPr>
              <a:t>Assessment</a:t>
            </a:r>
            <a:endParaRPr lang="el-GR" sz="1100" b="1"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l-GR" sz="1100" dirty="0">
                <a:latin typeface="Calibri" panose="020F0502020204030204" pitchFamily="34" charset="0"/>
                <a:ea typeface="Calibri" panose="020F0502020204030204" pitchFamily="34" charset="0"/>
                <a:cs typeface="Calibri" panose="020F0502020204030204" pitchFamily="34" charset="0"/>
              </a:rPr>
              <a:t>Χάρτης κινδύνων (</a:t>
            </a:r>
            <a:r>
              <a:rPr lang="el-GR" sz="1100" dirty="0" err="1">
                <a:latin typeface="Calibri" panose="020F0502020204030204" pitchFamily="34" charset="0"/>
                <a:ea typeface="Calibri" panose="020F0502020204030204" pitchFamily="34" charset="0"/>
                <a:cs typeface="Calibri" panose="020F0502020204030204" pitchFamily="34" charset="0"/>
              </a:rPr>
              <a:t>risk</a:t>
            </a:r>
            <a:r>
              <a:rPr lang="el-GR" sz="1100" dirty="0">
                <a:latin typeface="Calibri" panose="020F0502020204030204" pitchFamily="34" charset="0"/>
                <a:ea typeface="Calibri" panose="020F0502020204030204" pitchFamily="34" charset="0"/>
                <a:cs typeface="Calibri" panose="020F0502020204030204" pitchFamily="34" charset="0"/>
              </a:rPr>
              <a:t> </a:t>
            </a:r>
            <a:r>
              <a:rPr lang="el-GR" sz="1100" dirty="0" err="1">
                <a:latin typeface="Calibri" panose="020F0502020204030204" pitchFamily="34" charset="0"/>
                <a:ea typeface="Calibri" panose="020F0502020204030204" pitchFamily="34" charset="0"/>
                <a:cs typeface="Calibri" panose="020F0502020204030204" pitchFamily="34" charset="0"/>
              </a:rPr>
              <a:t>heatmap</a:t>
            </a:r>
            <a:r>
              <a:rPr lang="el-GR" sz="1100" dirty="0">
                <a:latin typeface="Calibri" panose="020F0502020204030204" pitchFamily="34" charset="0"/>
                <a:ea typeface="Calibri" panose="020F0502020204030204" pitchFamily="34" charset="0"/>
                <a:cs typeface="Calibri" panose="020F0502020204030204" pitchFamily="34" charset="0"/>
              </a:rPr>
              <a:t>) για τουριστική επιχείρηση. </a:t>
            </a:r>
          </a:p>
          <a:p>
            <a:pPr marL="171450" indent="-171450">
              <a:buFont typeface="Arial" panose="020B0604020202020204" pitchFamily="34" charset="0"/>
              <a:buChar char="•"/>
            </a:pPr>
            <a:r>
              <a:rPr lang="el-GR" sz="1100" dirty="0">
                <a:latin typeface="Calibri" panose="020F0502020204030204" pitchFamily="34" charset="0"/>
                <a:ea typeface="Calibri" panose="020F0502020204030204" pitchFamily="34" charset="0"/>
                <a:cs typeface="Calibri" panose="020F0502020204030204" pitchFamily="34" charset="0"/>
              </a:rPr>
              <a:t>Εκτίμηση </a:t>
            </a:r>
            <a:r>
              <a:rPr lang="el-GR" sz="1100" dirty="0" err="1">
                <a:latin typeface="Calibri" panose="020F0502020204030204" pitchFamily="34" charset="0"/>
                <a:ea typeface="Calibri" panose="020F0502020204030204" pitchFamily="34" charset="0"/>
                <a:cs typeface="Calibri" panose="020F0502020204030204" pitchFamily="34" charset="0"/>
              </a:rPr>
              <a:t>inherent</a:t>
            </a:r>
            <a:r>
              <a:rPr lang="el-GR" sz="1100" dirty="0">
                <a:latin typeface="Calibri" panose="020F0502020204030204" pitchFamily="34" charset="0"/>
                <a:ea typeface="Calibri" panose="020F0502020204030204" pitchFamily="34" charset="0"/>
                <a:cs typeface="Calibri" panose="020F0502020204030204" pitchFamily="34" charset="0"/>
              </a:rPr>
              <a:t> </a:t>
            </a:r>
            <a:r>
              <a:rPr lang="el-GR" sz="1100" dirty="0" err="1">
                <a:latin typeface="Calibri" panose="020F0502020204030204" pitchFamily="34" charset="0"/>
                <a:ea typeface="Calibri" panose="020F0502020204030204" pitchFamily="34" charset="0"/>
                <a:cs typeface="Calibri" panose="020F0502020204030204" pitchFamily="34" charset="0"/>
              </a:rPr>
              <a:t>risk</a:t>
            </a:r>
            <a:r>
              <a:rPr lang="el-GR" sz="1100" dirty="0">
                <a:latin typeface="Calibri" panose="020F0502020204030204" pitchFamily="34" charset="0"/>
                <a:ea typeface="Calibri" panose="020F0502020204030204" pitchFamily="34" charset="0"/>
                <a:cs typeface="Calibri" panose="020F0502020204030204" pitchFamily="34" charset="0"/>
              </a:rPr>
              <a:t> </a:t>
            </a:r>
            <a:r>
              <a:rPr lang="el-GR" sz="1100" dirty="0" err="1">
                <a:latin typeface="Calibri" panose="020F0502020204030204" pitchFamily="34" charset="0"/>
                <a:ea typeface="Calibri" panose="020F0502020204030204" pitchFamily="34" charset="0"/>
                <a:cs typeface="Calibri" panose="020F0502020204030204" pitchFamily="34" charset="0"/>
              </a:rPr>
              <a:t>vs</a:t>
            </a:r>
            <a:r>
              <a:rPr lang="el-GR" sz="1100" dirty="0">
                <a:latin typeface="Calibri" panose="020F0502020204030204" pitchFamily="34" charset="0"/>
                <a:ea typeface="Calibri" panose="020F0502020204030204" pitchFamily="34" charset="0"/>
                <a:cs typeface="Calibri" panose="020F0502020204030204" pitchFamily="34" charset="0"/>
              </a:rPr>
              <a:t> </a:t>
            </a:r>
            <a:r>
              <a:rPr lang="el-GR" sz="1100" dirty="0" err="1">
                <a:latin typeface="Calibri" panose="020F0502020204030204" pitchFamily="34" charset="0"/>
                <a:ea typeface="Calibri" panose="020F0502020204030204" pitchFamily="34" charset="0"/>
                <a:cs typeface="Calibri" panose="020F0502020204030204" pitchFamily="34" charset="0"/>
              </a:rPr>
              <a:t>residual</a:t>
            </a:r>
            <a:r>
              <a:rPr lang="el-GR" sz="1100" dirty="0">
                <a:latin typeface="Calibri" panose="020F0502020204030204" pitchFamily="34" charset="0"/>
                <a:ea typeface="Calibri" panose="020F0502020204030204" pitchFamily="34" charset="0"/>
                <a:cs typeface="Calibri" panose="020F0502020204030204" pitchFamily="34" charset="0"/>
              </a:rPr>
              <a:t> </a:t>
            </a:r>
            <a:r>
              <a:rPr lang="el-GR" sz="1100" dirty="0" err="1">
                <a:latin typeface="Calibri" panose="020F0502020204030204" pitchFamily="34" charset="0"/>
                <a:ea typeface="Calibri" panose="020F0502020204030204" pitchFamily="34" charset="0"/>
                <a:cs typeface="Calibri" panose="020F0502020204030204" pitchFamily="34" charset="0"/>
              </a:rPr>
              <a:t>risk</a:t>
            </a:r>
            <a:r>
              <a:rPr lang="el-GR" sz="1100" dirty="0">
                <a:latin typeface="Calibri" panose="020F0502020204030204" pitchFamily="34" charset="0"/>
                <a:ea typeface="Calibri" panose="020F0502020204030204" pitchFamily="34" charset="0"/>
                <a:cs typeface="Calibri" panose="020F0502020204030204" pitchFamily="34" charset="0"/>
              </a:rPr>
              <a:t> για τους κινδύνους της </a:t>
            </a:r>
            <a:r>
              <a:rPr lang="el-GR" sz="1100" dirty="0" err="1">
                <a:latin typeface="Calibri" panose="020F0502020204030204" pitchFamily="34" charset="0"/>
                <a:ea typeface="Calibri" panose="020F0502020204030204" pitchFamily="34" charset="0"/>
                <a:cs typeface="Calibri" panose="020F0502020204030204" pitchFamily="34" charset="0"/>
              </a:rPr>
              <a:t>PwC</a:t>
            </a:r>
            <a:r>
              <a:rPr lang="el-GR" sz="1100" dirty="0">
                <a:latin typeface="Calibri" panose="020F0502020204030204" pitchFamily="34" charset="0"/>
                <a:ea typeface="Calibri" panose="020F0502020204030204" pitchFamily="34" charset="0"/>
                <a:cs typeface="Calibri" panose="020F0502020204030204" pitchFamily="34" charset="0"/>
              </a:rPr>
              <a:t> (εξάρτηση αγορών, </a:t>
            </a:r>
            <a:r>
              <a:rPr lang="el-GR" sz="1100" dirty="0" err="1">
                <a:latin typeface="Calibri" panose="020F0502020204030204" pitchFamily="34" charset="0"/>
                <a:ea typeface="Calibri" panose="020F0502020204030204" pitchFamily="34" charset="0"/>
                <a:cs typeface="Calibri" panose="020F0502020204030204" pitchFamily="34" charset="0"/>
              </a:rPr>
              <a:t>climate</a:t>
            </a:r>
            <a:r>
              <a:rPr lang="el-GR" sz="1100" dirty="0">
                <a:latin typeface="Calibri" panose="020F0502020204030204" pitchFamily="34" charset="0"/>
                <a:ea typeface="Calibri" panose="020F0502020204030204" pitchFamily="34" charset="0"/>
                <a:cs typeface="Calibri" panose="020F0502020204030204" pitchFamily="34" charset="0"/>
              </a:rPr>
              <a:t> </a:t>
            </a:r>
            <a:r>
              <a:rPr lang="el-GR" sz="1100" dirty="0" err="1">
                <a:latin typeface="Calibri" panose="020F0502020204030204" pitchFamily="34" charset="0"/>
                <a:ea typeface="Calibri" panose="020F0502020204030204" pitchFamily="34" charset="0"/>
                <a:cs typeface="Calibri" panose="020F0502020204030204" pitchFamily="34" charset="0"/>
              </a:rPr>
              <a:t>risk</a:t>
            </a:r>
            <a:r>
              <a:rPr lang="el-GR" sz="1100" dirty="0">
                <a:latin typeface="Calibri" panose="020F0502020204030204" pitchFamily="34" charset="0"/>
                <a:ea typeface="Calibri" panose="020F0502020204030204" pitchFamily="34" charset="0"/>
                <a:cs typeface="Calibri" panose="020F0502020204030204" pitchFamily="34" charset="0"/>
              </a:rPr>
              <a:t>, </a:t>
            </a:r>
            <a:r>
              <a:rPr lang="el-GR" sz="1100" dirty="0" err="1">
                <a:latin typeface="Calibri" panose="020F0502020204030204" pitchFamily="34" charset="0"/>
                <a:ea typeface="Calibri" panose="020F0502020204030204" pitchFamily="34" charset="0"/>
                <a:cs typeface="Calibri" panose="020F0502020204030204" pitchFamily="34" charset="0"/>
              </a:rPr>
              <a:t>workforce</a:t>
            </a:r>
            <a:r>
              <a:rPr lang="el-GR" sz="1100" dirty="0">
                <a:latin typeface="Calibri" panose="020F0502020204030204" pitchFamily="34" charset="0"/>
                <a:ea typeface="Calibri" panose="020F0502020204030204" pitchFamily="34" charset="0"/>
                <a:cs typeface="Calibri" panose="020F0502020204030204" pitchFamily="34" charset="0"/>
              </a:rPr>
              <a:t> </a:t>
            </a:r>
            <a:r>
              <a:rPr lang="el-GR" sz="1100" dirty="0" err="1">
                <a:latin typeface="Calibri" panose="020F0502020204030204" pitchFamily="34" charset="0"/>
                <a:ea typeface="Calibri" panose="020F0502020204030204" pitchFamily="34" charset="0"/>
                <a:cs typeface="Calibri" panose="020F0502020204030204" pitchFamily="34" charset="0"/>
              </a:rPr>
              <a:t>risk</a:t>
            </a:r>
            <a:r>
              <a:rPr lang="el-GR" sz="1100" dirty="0">
                <a:latin typeface="Calibri" panose="020F0502020204030204" pitchFamily="34" charset="0"/>
                <a:ea typeface="Calibri" panose="020F0502020204030204" pitchFamily="34" charset="0"/>
                <a:cs typeface="Calibri" panose="020F0502020204030204" pitchFamily="34" charset="0"/>
              </a:rPr>
              <a:t>).</a:t>
            </a:r>
          </a:p>
          <a:p>
            <a:r>
              <a:rPr lang="el-GR" sz="1100" b="1" dirty="0">
                <a:latin typeface="Calibri" panose="020F0502020204030204" pitchFamily="34" charset="0"/>
                <a:ea typeface="Calibri" panose="020F0502020204030204" pitchFamily="34" charset="0"/>
                <a:cs typeface="Calibri" panose="020F0502020204030204" pitchFamily="34" charset="0"/>
              </a:rPr>
              <a:t>Συστήματα εσωτερικού ελέγχου (Internal </a:t>
            </a:r>
            <a:r>
              <a:rPr lang="el-GR" sz="1100" b="1" dirty="0" err="1">
                <a:latin typeface="Calibri" panose="020F0502020204030204" pitchFamily="34" charset="0"/>
                <a:ea typeface="Calibri" panose="020F0502020204030204" pitchFamily="34" charset="0"/>
                <a:cs typeface="Calibri" panose="020F0502020204030204" pitchFamily="34" charset="0"/>
              </a:rPr>
              <a:t>Control</a:t>
            </a:r>
            <a:r>
              <a:rPr lang="el-GR" sz="1100" b="1" dirty="0">
                <a:latin typeface="Calibri" panose="020F0502020204030204" pitchFamily="34" charset="0"/>
                <a:ea typeface="Calibri" panose="020F0502020204030204" pitchFamily="34" charset="0"/>
                <a:cs typeface="Calibri" panose="020F0502020204030204" pitchFamily="34" charset="0"/>
              </a:rPr>
              <a:t> Systems)</a:t>
            </a:r>
            <a:r>
              <a:rPr lang="el-GR" sz="1100" dirty="0">
                <a:latin typeface="Calibri" panose="020F0502020204030204" pitchFamily="34" charset="0"/>
                <a:ea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l-GR" sz="1100" dirty="0">
                <a:latin typeface="Calibri" panose="020F0502020204030204" pitchFamily="34" charset="0"/>
                <a:ea typeface="Calibri" panose="020F0502020204030204" pitchFamily="34" charset="0"/>
                <a:cs typeface="Calibri" panose="020F0502020204030204" pitchFamily="34" charset="0"/>
              </a:rPr>
              <a:t>Πώς μετατρέπουμε ένα στρατηγικό </a:t>
            </a:r>
            <a:r>
              <a:rPr lang="el-GR" sz="1100" dirty="0" err="1">
                <a:latin typeface="Calibri" panose="020F0502020204030204" pitchFamily="34" charset="0"/>
                <a:ea typeface="Calibri" panose="020F0502020204030204" pitchFamily="34" charset="0"/>
                <a:cs typeface="Calibri" panose="020F0502020204030204" pitchFamily="34" charset="0"/>
              </a:rPr>
              <a:t>risk</a:t>
            </a:r>
            <a:r>
              <a:rPr lang="el-GR" sz="1100" dirty="0">
                <a:latin typeface="Calibri" panose="020F0502020204030204" pitchFamily="34" charset="0"/>
                <a:ea typeface="Calibri" panose="020F0502020204030204" pitchFamily="34" charset="0"/>
                <a:cs typeface="Calibri" panose="020F0502020204030204" pitchFamily="34" charset="0"/>
              </a:rPr>
              <a:t> (π.χ. </a:t>
            </a:r>
            <a:r>
              <a:rPr lang="el-GR" sz="1100" dirty="0" err="1">
                <a:latin typeface="Calibri" panose="020F0502020204030204" pitchFamily="34" charset="0"/>
                <a:ea typeface="Calibri" panose="020F0502020204030204" pitchFamily="34" charset="0"/>
                <a:cs typeface="Calibri" panose="020F0502020204030204" pitchFamily="34" charset="0"/>
              </a:rPr>
              <a:t>υπερ</a:t>
            </a:r>
            <a:r>
              <a:rPr lang="el-GR" sz="1100" dirty="0">
                <a:latin typeface="Calibri" panose="020F0502020204030204" pitchFamily="34" charset="0"/>
                <a:ea typeface="Calibri" panose="020F0502020204030204" pitchFamily="34" charset="0"/>
                <a:cs typeface="Calibri" panose="020F0502020204030204" pitchFamily="34" charset="0"/>
              </a:rPr>
              <a:t>-εξάρτηση από </a:t>
            </a:r>
            <a:r>
              <a:rPr lang="el-GR" sz="1100" dirty="0" err="1">
                <a:latin typeface="Calibri" panose="020F0502020204030204" pitchFamily="34" charset="0"/>
                <a:ea typeface="Calibri" panose="020F0502020204030204" pitchFamily="34" charset="0"/>
                <a:cs typeface="Calibri" panose="020F0502020204030204" pitchFamily="34" charset="0"/>
              </a:rPr>
              <a:t>tour</a:t>
            </a:r>
            <a:r>
              <a:rPr lang="el-GR" sz="1100" dirty="0">
                <a:latin typeface="Calibri" panose="020F0502020204030204" pitchFamily="34" charset="0"/>
                <a:ea typeface="Calibri" panose="020F0502020204030204" pitchFamily="34" charset="0"/>
                <a:cs typeface="Calibri" panose="020F0502020204030204" pitchFamily="34" charset="0"/>
              </a:rPr>
              <a:t> </a:t>
            </a:r>
            <a:r>
              <a:rPr lang="el-GR" sz="1100" dirty="0" err="1">
                <a:latin typeface="Calibri" panose="020F0502020204030204" pitchFamily="34" charset="0"/>
                <a:ea typeface="Calibri" panose="020F0502020204030204" pitchFamily="34" charset="0"/>
                <a:cs typeface="Calibri" panose="020F0502020204030204" pitchFamily="34" charset="0"/>
              </a:rPr>
              <a:t>operators</a:t>
            </a:r>
            <a:r>
              <a:rPr lang="el-GR" sz="1100" dirty="0">
                <a:latin typeface="Calibri" panose="020F0502020204030204" pitchFamily="34" charset="0"/>
                <a:ea typeface="Calibri" panose="020F0502020204030204" pitchFamily="34" charset="0"/>
                <a:cs typeface="Calibri" panose="020F0502020204030204" pitchFamily="34" charset="0"/>
              </a:rPr>
              <a:t>) σε συγκεκριμένους ελεγκτικούς μηχανισμούς: όρια σε ποσοστό πωλήσεων ανά κανάλι, πολιτική συμβολαίων, περιοδική αναφορά στη Διοίκηση.</a:t>
            </a:r>
          </a:p>
          <a:p>
            <a:r>
              <a:rPr lang="el-GR" sz="1100" b="1" dirty="0">
                <a:latin typeface="Calibri" panose="020F0502020204030204" pitchFamily="34" charset="0"/>
                <a:ea typeface="Calibri" panose="020F0502020204030204" pitchFamily="34" charset="0"/>
                <a:cs typeface="Calibri" panose="020F0502020204030204" pitchFamily="34" charset="0"/>
              </a:rPr>
              <a:t>Ρόλος του Εσωτερικού Ελέγχου</a:t>
            </a:r>
          </a:p>
          <a:p>
            <a:pPr marL="171450" indent="-171450">
              <a:buFont typeface="Arial" panose="020B0604020202020204" pitchFamily="34" charset="0"/>
              <a:buChar char="•"/>
            </a:pPr>
            <a:r>
              <a:rPr lang="el-GR" sz="1100" dirty="0" err="1">
                <a:latin typeface="Calibri" panose="020F0502020204030204" pitchFamily="34" charset="0"/>
                <a:ea typeface="Calibri" panose="020F0502020204030204" pitchFamily="34" charset="0"/>
                <a:cs typeface="Calibri" panose="020F0502020204030204" pitchFamily="34" charset="0"/>
              </a:rPr>
              <a:t>Assurance</a:t>
            </a:r>
            <a:r>
              <a:rPr lang="el-GR" sz="1100" dirty="0">
                <a:latin typeface="Calibri" panose="020F0502020204030204" pitchFamily="34" charset="0"/>
                <a:ea typeface="Calibri" panose="020F0502020204030204" pitchFamily="34" charset="0"/>
                <a:cs typeface="Calibri" panose="020F0502020204030204" pitchFamily="34" charset="0"/>
              </a:rPr>
              <a:t> προς ΔΣ / Διοίκηση ότι τα μέτρα στρατηγικής ανθεκτικότητας εφαρμόζονται στην πράξη. </a:t>
            </a:r>
          </a:p>
          <a:p>
            <a:pPr marL="171450" indent="-171450">
              <a:buFont typeface="Arial" panose="020B0604020202020204" pitchFamily="34" charset="0"/>
              <a:buChar char="•"/>
            </a:pPr>
            <a:r>
              <a:rPr lang="el-GR" sz="1100" dirty="0" err="1">
                <a:latin typeface="Calibri" panose="020F0502020204030204" pitchFamily="34" charset="0"/>
                <a:ea typeface="Calibri" panose="020F0502020204030204" pitchFamily="34" charset="0"/>
                <a:cs typeface="Calibri" panose="020F0502020204030204" pitchFamily="34" charset="0"/>
              </a:rPr>
              <a:t>Advisory</a:t>
            </a:r>
            <a:r>
              <a:rPr lang="el-GR" sz="1100" dirty="0">
                <a:latin typeface="Calibri" panose="020F0502020204030204" pitchFamily="34" charset="0"/>
                <a:ea typeface="Calibri" panose="020F0502020204030204" pitchFamily="34" charset="0"/>
                <a:cs typeface="Calibri" panose="020F0502020204030204" pitchFamily="34" charset="0"/>
              </a:rPr>
              <a:t> ρόλος: προτάσεις για βελτίωση δεικτών, διαδικασιών, </a:t>
            </a:r>
            <a:r>
              <a:rPr lang="el-GR" sz="1100" dirty="0" err="1">
                <a:latin typeface="Calibri" panose="020F0502020204030204" pitchFamily="34" charset="0"/>
                <a:ea typeface="Calibri" panose="020F0502020204030204" pitchFamily="34" charset="0"/>
                <a:cs typeface="Calibri" panose="020F0502020204030204" pitchFamily="34" charset="0"/>
              </a:rPr>
              <a:t>reporting</a:t>
            </a:r>
            <a:r>
              <a:rPr lang="el-GR" sz="1100" dirty="0">
                <a:latin typeface="Calibri" panose="020F0502020204030204" pitchFamily="34" charset="0"/>
                <a:ea typeface="Calibri" panose="020F0502020204030204" pitchFamily="34" charset="0"/>
                <a:cs typeface="Calibri" panose="020F0502020204030204" pitchFamily="34" charset="0"/>
              </a:rPr>
              <a:t>.</a:t>
            </a:r>
          </a:p>
          <a:p>
            <a:r>
              <a:rPr lang="el-GR" sz="1100" b="1" dirty="0">
                <a:latin typeface="Calibri" panose="020F0502020204030204" pitchFamily="34" charset="0"/>
                <a:ea typeface="Calibri" panose="020F0502020204030204" pitchFamily="34" charset="0"/>
                <a:cs typeface="Calibri" panose="020F0502020204030204" pitchFamily="34" charset="0"/>
              </a:rPr>
              <a:t>Σύνδεση με ESG</a:t>
            </a:r>
          </a:p>
          <a:p>
            <a:pPr marL="171450" indent="-171450">
              <a:buFont typeface="Arial" panose="020B0604020202020204" pitchFamily="34" charset="0"/>
              <a:buChar char="•"/>
            </a:pPr>
            <a:r>
              <a:rPr lang="el-GR" sz="1100" dirty="0">
                <a:latin typeface="Calibri" panose="020F0502020204030204" pitchFamily="34" charset="0"/>
                <a:ea typeface="Calibri" panose="020F0502020204030204" pitchFamily="34" charset="0"/>
                <a:cs typeface="Calibri" panose="020F0502020204030204" pitchFamily="34" charset="0"/>
              </a:rPr>
              <a:t>Ποιοι από τους κινδύνους της μελέτης είναι και ESG </a:t>
            </a:r>
            <a:r>
              <a:rPr lang="el-GR" sz="1100" dirty="0" err="1">
                <a:latin typeface="Calibri" panose="020F0502020204030204" pitchFamily="34" charset="0"/>
                <a:ea typeface="Calibri" panose="020F0502020204030204" pitchFamily="34" charset="0"/>
                <a:cs typeface="Calibri" panose="020F0502020204030204" pitchFamily="34" charset="0"/>
              </a:rPr>
              <a:t>risks</a:t>
            </a:r>
            <a:r>
              <a:rPr lang="el-GR" sz="1100" dirty="0">
                <a:latin typeface="Calibri" panose="020F0502020204030204" pitchFamily="34" charset="0"/>
                <a:ea typeface="Calibri" panose="020F0502020204030204" pitchFamily="34" charset="0"/>
                <a:cs typeface="Calibri" panose="020F0502020204030204" pitchFamily="34" charset="0"/>
              </a:rPr>
              <a:t> (</a:t>
            </a:r>
            <a:r>
              <a:rPr lang="el-GR" sz="1100" dirty="0" err="1">
                <a:latin typeface="Calibri" panose="020F0502020204030204" pitchFamily="34" charset="0"/>
                <a:ea typeface="Calibri" panose="020F0502020204030204" pitchFamily="34" charset="0"/>
                <a:cs typeface="Calibri" panose="020F0502020204030204" pitchFamily="34" charset="0"/>
              </a:rPr>
              <a:t>climate</a:t>
            </a:r>
            <a:r>
              <a:rPr lang="el-GR" sz="1100" dirty="0">
                <a:latin typeface="Calibri" panose="020F0502020204030204" pitchFamily="34" charset="0"/>
                <a:ea typeface="Calibri" panose="020F0502020204030204" pitchFamily="34" charset="0"/>
                <a:cs typeface="Calibri" panose="020F0502020204030204" pitchFamily="34" charset="0"/>
              </a:rPr>
              <a:t>, </a:t>
            </a:r>
            <a:r>
              <a:rPr lang="el-GR" sz="1100" dirty="0" err="1">
                <a:latin typeface="Calibri" panose="020F0502020204030204" pitchFamily="34" charset="0"/>
                <a:ea typeface="Calibri" panose="020F0502020204030204" pitchFamily="34" charset="0"/>
                <a:cs typeface="Calibri" panose="020F0502020204030204" pitchFamily="34" charset="0"/>
              </a:rPr>
              <a:t>social</a:t>
            </a:r>
            <a:r>
              <a:rPr lang="el-GR" sz="1100" dirty="0">
                <a:latin typeface="Calibri" panose="020F0502020204030204" pitchFamily="34" charset="0"/>
                <a:ea typeface="Calibri" panose="020F0502020204030204" pitchFamily="34" charset="0"/>
                <a:cs typeface="Calibri" panose="020F0502020204030204" pitchFamily="34" charset="0"/>
              </a:rPr>
              <a:t> – εργασιακές συνθήκες);</a:t>
            </a:r>
          </a:p>
          <a:p>
            <a:pPr marL="171450" indent="-171450">
              <a:buFont typeface="Arial" panose="020B0604020202020204" pitchFamily="34" charset="0"/>
              <a:buChar char="•"/>
            </a:pPr>
            <a:r>
              <a:rPr lang="el-GR" sz="1100" dirty="0">
                <a:latin typeface="Calibri" panose="020F0502020204030204" pitchFamily="34" charset="0"/>
                <a:ea typeface="Calibri" panose="020F0502020204030204" pitchFamily="34" charset="0"/>
                <a:cs typeface="Calibri" panose="020F0502020204030204" pitchFamily="34" charset="0"/>
              </a:rPr>
              <a:t>Πώς ο εσωτερικός έλεγχος υποστηρίζει την αξιοπιστία μη χρηματοοικονομικής πληροφόρησης (</a:t>
            </a:r>
            <a:r>
              <a:rPr lang="el-GR" sz="1100" dirty="0" err="1">
                <a:latin typeface="Calibri" panose="020F0502020204030204" pitchFamily="34" charset="0"/>
                <a:ea typeface="Calibri" panose="020F0502020204030204" pitchFamily="34" charset="0"/>
                <a:cs typeface="Calibri" panose="020F0502020204030204" pitchFamily="34" charset="0"/>
              </a:rPr>
              <a:t>KPIs</a:t>
            </a:r>
            <a:r>
              <a:rPr lang="el-GR" sz="1100" dirty="0">
                <a:latin typeface="Calibri" panose="020F0502020204030204" pitchFamily="34" charset="0"/>
                <a:ea typeface="Calibri" panose="020F0502020204030204" pitchFamily="34" charset="0"/>
                <a:cs typeface="Calibri" panose="020F0502020204030204" pitchFamily="34" charset="0"/>
              </a:rPr>
              <a:t> για τουρισμό, περιβάλλον, ανθρώπινο δυναμικό).</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22"/>
          <p:cNvPicPr preferRelativeResize="0"/>
          <p:nvPr/>
        </p:nvPicPr>
        <p:blipFill rotWithShape="1">
          <a:blip r:embed="rId3">
            <a:alphaModFix amt="57000"/>
          </a:blip>
          <a:srcRect l="34707" t="34901" b="18237"/>
          <a:stretch/>
        </p:blipFill>
        <p:spPr>
          <a:xfrm>
            <a:off x="0" y="0"/>
            <a:ext cx="9144000" cy="5143500"/>
          </a:xfrm>
          <a:prstGeom prst="rect">
            <a:avLst/>
          </a:prstGeom>
          <a:solidFill>
            <a:schemeClr val="accent5">
              <a:lumMod val="20000"/>
              <a:lumOff val="80000"/>
              <a:alpha val="66000"/>
            </a:schemeClr>
          </a:solidFill>
          <a:ln>
            <a:noFill/>
          </a:ln>
        </p:spPr>
      </p:pic>
      <p:pic>
        <p:nvPicPr>
          <p:cNvPr id="522" name="Google Shape;522;p22"/>
          <p:cNvPicPr preferRelativeResize="0"/>
          <p:nvPr/>
        </p:nvPicPr>
        <p:blipFill rotWithShape="1">
          <a:blip r:embed="rId4">
            <a:alphaModFix/>
          </a:blip>
          <a:srcRect b="12130"/>
          <a:stretch/>
        </p:blipFill>
        <p:spPr>
          <a:xfrm>
            <a:off x="4663082" y="2488557"/>
            <a:ext cx="4398213" cy="2220872"/>
          </a:xfrm>
          <a:prstGeom prst="rect">
            <a:avLst/>
          </a:prstGeom>
          <a:noFill/>
          <a:ln>
            <a:noFill/>
          </a:ln>
        </p:spPr>
      </p:pic>
      <p:sp>
        <p:nvSpPr>
          <p:cNvPr id="523" name="Google Shape;523;p22"/>
          <p:cNvSpPr txBox="1">
            <a:spLocks noGrp="1"/>
          </p:cNvSpPr>
          <p:nvPr>
            <p:ph type="ftr" idx="11"/>
          </p:nvPr>
        </p:nvSpPr>
        <p:spPr>
          <a:xfrm>
            <a:off x="7613495" y="4777099"/>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rgbClr val="2C6063"/>
                </a:solidFill>
              </a:rPr>
              <a:t>Δρ. Σπυρίδων Λαμπρόπουλος</a:t>
            </a:r>
            <a:endParaRPr/>
          </a:p>
        </p:txBody>
      </p:sp>
      <p:pic>
        <p:nvPicPr>
          <p:cNvPr id="524" name="Google Shape;524;p22"/>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526" name="Google Shape;526;p22"/>
          <p:cNvSpPr txBox="1"/>
          <p:nvPr/>
        </p:nvSpPr>
        <p:spPr>
          <a:xfrm>
            <a:off x="553404" y="694086"/>
            <a:ext cx="7456452" cy="424732"/>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700"/>
              <a:buFont typeface="Arial"/>
              <a:buNone/>
            </a:pPr>
            <a:r>
              <a:rPr lang="el-GR" sz="2300" dirty="0">
                <a:solidFill>
                  <a:srgbClr val="171616"/>
                </a:solidFill>
                <a:latin typeface="Calibri"/>
                <a:ea typeface="Calibri"/>
                <a:cs typeface="Calibri"/>
                <a:sym typeface="Calibri"/>
              </a:rPr>
              <a:t>Ενδεικτικές Απαντήσεις στο Παράδειγμα</a:t>
            </a:r>
            <a:endParaRPr sz="2300" b="0" i="0" u="none" strike="noStrike" cap="none" dirty="0">
              <a:solidFill>
                <a:srgbClr val="000000"/>
              </a:solidFill>
              <a:latin typeface="Calibri"/>
              <a:ea typeface="Calibri"/>
              <a:cs typeface="Calibri"/>
              <a:sym typeface="Calibri"/>
            </a:endParaRPr>
          </a:p>
        </p:txBody>
      </p:sp>
      <p:sp>
        <p:nvSpPr>
          <p:cNvPr id="5" name="TextBox 4">
            <a:extLst>
              <a:ext uri="{FF2B5EF4-FFF2-40B4-BE49-F238E27FC236}">
                <a16:creationId xmlns:a16="http://schemas.microsoft.com/office/drawing/2014/main" id="{23E4880F-600A-8E22-B68C-0F057CF43E27}"/>
              </a:ext>
            </a:extLst>
          </p:cNvPr>
          <p:cNvSpPr txBox="1"/>
          <p:nvPr/>
        </p:nvSpPr>
        <p:spPr>
          <a:xfrm>
            <a:off x="4738497" y="1486586"/>
            <a:ext cx="3486980" cy="2554545"/>
          </a:xfrm>
          <a:prstGeom prst="rect">
            <a:avLst/>
          </a:prstGeom>
          <a:noFill/>
        </p:spPr>
        <p:txBody>
          <a:bodyPr wrap="square">
            <a:spAutoFit/>
          </a:bodyPr>
          <a:lstStyle>
            <a:defPPr marR="0" lvl="0" algn="l" rtl="0">
              <a:lnSpc>
                <a:spcPct val="100000"/>
              </a:lnSpc>
              <a:spcBef>
                <a:spcPts val="0"/>
              </a:spcBef>
              <a:spcAft>
                <a:spcPts val="0"/>
              </a:spcAft>
            </a:defPPr>
            <a:lvl1pPr>
              <a:buNone/>
              <a:defRPr sz="1100" b="1">
                <a:latin typeface="Calibri" panose="020F0502020204030204" pitchFamily="34" charset="0"/>
                <a:ea typeface="Calibri" panose="020F0502020204030204" pitchFamily="34" charset="0"/>
                <a:cs typeface="Calibri" panose="020F0502020204030204" pitchFamily="34" charset="0"/>
              </a:defRPr>
            </a:lvl1pPr>
          </a:lstStyle>
          <a:p>
            <a:r>
              <a:rPr lang="el-GR" sz="1000" dirty="0"/>
              <a:t>Συστήματα Εσωτερικού Ελέγχου (Internal </a:t>
            </a:r>
            <a:r>
              <a:rPr lang="el-GR" sz="1000" dirty="0" err="1"/>
              <a:t>Control</a:t>
            </a:r>
            <a:r>
              <a:rPr lang="el-GR" sz="1000" dirty="0"/>
              <a:t> Systems)</a:t>
            </a:r>
          </a:p>
          <a:p>
            <a:endParaRPr lang="el-GR" sz="1000" dirty="0"/>
          </a:p>
          <a:p>
            <a:r>
              <a:rPr lang="el-GR" sz="1000" dirty="0"/>
              <a:t>Μεταφράζουμε τους στρατηγικούς κινδύνους σε συγκεκριμένους μηχανισμούς ελέγχου:</a:t>
            </a:r>
          </a:p>
          <a:p>
            <a:pPr marL="171450" lvl="1" indent="-171450">
              <a:buFont typeface="Arial" panose="020B0604020202020204" pitchFamily="34" charset="0"/>
              <a:buChar char="•"/>
            </a:pPr>
            <a:r>
              <a:rPr lang="el-GR" sz="1000" dirty="0">
                <a:latin typeface="Calibri" panose="020F0502020204030204" pitchFamily="34" charset="0"/>
                <a:ea typeface="Calibri" panose="020F0502020204030204" pitchFamily="34" charset="0"/>
                <a:cs typeface="Calibri" panose="020F0502020204030204" pitchFamily="34" charset="0"/>
              </a:rPr>
              <a:t>Για την εξάρτηση από λίγα κανάλια: πολιτική πωλήσεων με ανώτατο ποσοστό πωλήσεων ανά OTA, εβδομαδιαίο </a:t>
            </a:r>
            <a:r>
              <a:rPr lang="el-GR" sz="1000" dirty="0" err="1">
                <a:latin typeface="Calibri" panose="020F0502020204030204" pitchFamily="34" charset="0"/>
                <a:ea typeface="Calibri" panose="020F0502020204030204" pitchFamily="34" charset="0"/>
                <a:cs typeface="Calibri" panose="020F0502020204030204" pitchFamily="34" charset="0"/>
              </a:rPr>
              <a:t>reporting</a:t>
            </a:r>
            <a:r>
              <a:rPr lang="el-GR" sz="1000" dirty="0">
                <a:latin typeface="Calibri" panose="020F0502020204030204" pitchFamily="34" charset="0"/>
                <a:ea typeface="Calibri" panose="020F0502020204030204" pitchFamily="34" charset="0"/>
                <a:cs typeface="Calibri" panose="020F0502020204030204" pitchFamily="34" charset="0"/>
              </a:rPr>
              <a:t> καναλιών, έλεγχος περιθωρίων (ADR / προμήθειες).</a:t>
            </a:r>
          </a:p>
          <a:p>
            <a:pPr marL="171450" lvl="1" indent="-171450">
              <a:buFont typeface="Arial" panose="020B0604020202020204" pitchFamily="34" charset="0"/>
              <a:buChar char="•"/>
            </a:pPr>
            <a:r>
              <a:rPr lang="el-GR" sz="1000" dirty="0">
                <a:latin typeface="Calibri" panose="020F0502020204030204" pitchFamily="34" charset="0"/>
                <a:ea typeface="Calibri" panose="020F0502020204030204" pitchFamily="34" charset="0"/>
                <a:cs typeface="Calibri" panose="020F0502020204030204" pitchFamily="34" charset="0"/>
              </a:rPr>
              <a:t>Για την έλλειψη προσωπικού: εγκεκριμένο οργανόγραμμα σεζόν, διαδικασία έγκαιρης πρόσληψης/εκπαίδευσης, πίνακες βαρδιών με αρχή των τεσσάρων ματιών (έγκριση από υπεύθυνο τμήματος και διεύθυνση).</a:t>
            </a:r>
          </a:p>
          <a:p>
            <a:pPr marL="171450" lvl="1" indent="-171450">
              <a:buFont typeface="Arial" panose="020B0604020202020204" pitchFamily="34" charset="0"/>
              <a:buChar char="•"/>
            </a:pPr>
            <a:r>
              <a:rPr lang="el-GR" sz="1000" dirty="0">
                <a:latin typeface="Calibri" panose="020F0502020204030204" pitchFamily="34" charset="0"/>
                <a:ea typeface="Calibri" panose="020F0502020204030204" pitchFamily="34" charset="0"/>
                <a:cs typeface="Calibri" panose="020F0502020204030204" pitchFamily="34" charset="0"/>
              </a:rPr>
              <a:t>Για τη λειτουργική συνέχεια (διακοπές νερού/ρεύματος): σχέδιο επιχειρησιακής συνέχειας (</a:t>
            </a:r>
            <a:r>
              <a:rPr lang="el-GR" sz="1000" dirty="0" err="1">
                <a:latin typeface="Calibri" panose="020F0502020204030204" pitchFamily="34" charset="0"/>
                <a:ea typeface="Calibri" panose="020F0502020204030204" pitchFamily="34" charset="0"/>
                <a:cs typeface="Calibri" panose="020F0502020204030204" pitchFamily="34" charset="0"/>
              </a:rPr>
              <a:t>Business</a:t>
            </a:r>
            <a:r>
              <a:rPr lang="el-GR" sz="1000" dirty="0">
                <a:latin typeface="Calibri" panose="020F0502020204030204" pitchFamily="34" charset="0"/>
                <a:ea typeface="Calibri" panose="020F0502020204030204" pitchFamily="34" charset="0"/>
                <a:cs typeface="Calibri" panose="020F0502020204030204" pitchFamily="34" charset="0"/>
              </a:rPr>
              <a:t> </a:t>
            </a:r>
            <a:r>
              <a:rPr lang="el-GR" sz="1000" dirty="0" err="1">
                <a:latin typeface="Calibri" panose="020F0502020204030204" pitchFamily="34" charset="0"/>
                <a:ea typeface="Calibri" panose="020F0502020204030204" pitchFamily="34" charset="0"/>
                <a:cs typeface="Calibri" panose="020F0502020204030204" pitchFamily="34" charset="0"/>
              </a:rPr>
              <a:t>Continuity</a:t>
            </a:r>
            <a:r>
              <a:rPr lang="el-GR" sz="1000" dirty="0">
                <a:latin typeface="Calibri" panose="020F0502020204030204" pitchFamily="34" charset="0"/>
                <a:ea typeface="Calibri" panose="020F0502020204030204" pitchFamily="34" charset="0"/>
                <a:cs typeface="Calibri" panose="020F0502020204030204" pitchFamily="34" charset="0"/>
              </a:rPr>
              <a:t> </a:t>
            </a:r>
            <a:r>
              <a:rPr lang="el-GR" sz="1000" dirty="0" err="1">
                <a:latin typeface="Calibri" panose="020F0502020204030204" pitchFamily="34" charset="0"/>
                <a:ea typeface="Calibri" panose="020F0502020204030204" pitchFamily="34" charset="0"/>
                <a:cs typeface="Calibri" panose="020F0502020204030204" pitchFamily="34" charset="0"/>
              </a:rPr>
              <a:t>Plan</a:t>
            </a:r>
            <a:r>
              <a:rPr lang="el-GR" sz="1000" dirty="0">
                <a:latin typeface="Calibri" panose="020F0502020204030204" pitchFamily="34" charset="0"/>
                <a:ea typeface="Calibri" panose="020F0502020204030204" pitchFamily="34" charset="0"/>
                <a:cs typeface="Calibri" panose="020F0502020204030204" pitchFamily="34" charset="0"/>
              </a:rPr>
              <a:t>) με εναλλακτικούς προμηθευτές, αντλητικές/αποθηκευτικές λύσεις νερού, σαφείς ρόλους σε περιστατικά.</a:t>
            </a:r>
          </a:p>
        </p:txBody>
      </p:sp>
      <p:sp>
        <p:nvSpPr>
          <p:cNvPr id="8" name="TextBox 7">
            <a:extLst>
              <a:ext uri="{FF2B5EF4-FFF2-40B4-BE49-F238E27FC236}">
                <a16:creationId xmlns:a16="http://schemas.microsoft.com/office/drawing/2014/main" id="{8890E031-3C4A-C6BB-3C69-029F57556AE4}"/>
              </a:ext>
            </a:extLst>
          </p:cNvPr>
          <p:cNvSpPr txBox="1"/>
          <p:nvPr/>
        </p:nvSpPr>
        <p:spPr>
          <a:xfrm>
            <a:off x="746322" y="1486586"/>
            <a:ext cx="3659182" cy="2554545"/>
          </a:xfrm>
          <a:prstGeom prst="rect">
            <a:avLst/>
          </a:prstGeom>
          <a:noFill/>
        </p:spPr>
        <p:txBody>
          <a:bodyPr wrap="square">
            <a:spAutoFit/>
          </a:bodyPr>
          <a:lstStyle/>
          <a:p>
            <a:pPr>
              <a:buNone/>
            </a:pPr>
            <a:r>
              <a:rPr lang="el-GR" sz="1000" b="1" dirty="0">
                <a:latin typeface="Calibri" panose="020F0502020204030204" pitchFamily="34" charset="0"/>
                <a:ea typeface="Calibri" panose="020F0502020204030204" pitchFamily="34" charset="0"/>
                <a:cs typeface="Calibri" panose="020F0502020204030204" pitchFamily="34" charset="0"/>
              </a:rPr>
              <a:t>Ενδεικτική Εκτίμηση Κινδύνων (</a:t>
            </a:r>
            <a:r>
              <a:rPr lang="el-GR" sz="1000" b="1" dirty="0" err="1">
                <a:latin typeface="Calibri" panose="020F0502020204030204" pitchFamily="34" charset="0"/>
                <a:ea typeface="Calibri" panose="020F0502020204030204" pitchFamily="34" charset="0"/>
                <a:cs typeface="Calibri" panose="020F0502020204030204" pitchFamily="34" charset="0"/>
              </a:rPr>
              <a:t>Risk</a:t>
            </a:r>
            <a:r>
              <a:rPr lang="el-GR" sz="1000" b="1" dirty="0">
                <a:latin typeface="Calibri" panose="020F0502020204030204" pitchFamily="34" charset="0"/>
                <a:ea typeface="Calibri" panose="020F0502020204030204" pitchFamily="34" charset="0"/>
                <a:cs typeface="Calibri" panose="020F0502020204030204" pitchFamily="34" charset="0"/>
              </a:rPr>
              <a:t> </a:t>
            </a:r>
            <a:r>
              <a:rPr lang="el-GR" sz="1000" b="1" dirty="0" err="1">
                <a:latin typeface="Calibri" panose="020F0502020204030204" pitchFamily="34" charset="0"/>
                <a:ea typeface="Calibri" panose="020F0502020204030204" pitchFamily="34" charset="0"/>
                <a:cs typeface="Calibri" panose="020F0502020204030204" pitchFamily="34" charset="0"/>
              </a:rPr>
              <a:t>Assessment</a:t>
            </a:r>
            <a:r>
              <a:rPr lang="el-GR" sz="1000" b="1" dirty="0">
                <a:latin typeface="Calibri" panose="020F0502020204030204" pitchFamily="34" charset="0"/>
                <a:ea typeface="Calibri" panose="020F0502020204030204" pitchFamily="34" charset="0"/>
                <a:cs typeface="Calibri" panose="020F0502020204030204" pitchFamily="34" charset="0"/>
              </a:rPr>
              <a:t>)</a:t>
            </a:r>
          </a:p>
          <a:p>
            <a:pPr>
              <a:buNone/>
            </a:pPr>
            <a:endParaRPr lang="el-GR" sz="1000" dirty="0">
              <a:latin typeface="Calibri" panose="020F0502020204030204" pitchFamily="34" charset="0"/>
              <a:ea typeface="Calibri" panose="020F0502020204030204" pitchFamily="34" charset="0"/>
              <a:cs typeface="Calibri" panose="020F0502020204030204" pitchFamily="34" charset="0"/>
            </a:endParaRPr>
          </a:p>
          <a:p>
            <a:r>
              <a:rPr lang="el-GR" sz="1000" dirty="0">
                <a:latin typeface="Calibri" panose="020F0502020204030204" pitchFamily="34" charset="0"/>
                <a:ea typeface="Calibri" panose="020F0502020204030204" pitchFamily="34" charset="0"/>
                <a:cs typeface="Calibri" panose="020F0502020204030204" pitchFamily="34" charset="0"/>
              </a:rPr>
              <a:t>Διενεργούμε </a:t>
            </a:r>
            <a:r>
              <a:rPr lang="el-GR" sz="1000" b="1" dirty="0">
                <a:latin typeface="Calibri" panose="020F0502020204030204" pitchFamily="34" charset="0"/>
                <a:ea typeface="Calibri" panose="020F0502020204030204" pitchFamily="34" charset="0"/>
                <a:cs typeface="Calibri" panose="020F0502020204030204" pitchFamily="34" charset="0"/>
              </a:rPr>
              <a:t>ετήσια εκτίμηση κινδύνων </a:t>
            </a:r>
            <a:r>
              <a:rPr lang="el-GR" sz="1000" dirty="0">
                <a:latin typeface="Calibri" panose="020F0502020204030204" pitchFamily="34" charset="0"/>
                <a:ea typeface="Calibri" panose="020F0502020204030204" pitchFamily="34" charset="0"/>
                <a:cs typeface="Calibri" panose="020F0502020204030204" pitchFamily="34" charset="0"/>
              </a:rPr>
              <a:t>ειδικά για τη σεζόν (Μάιος-Οκτώβριος 2026), με χάρτη κινδύνων (</a:t>
            </a:r>
            <a:r>
              <a:rPr lang="el-GR" sz="1000" dirty="0" err="1">
                <a:latin typeface="Calibri" panose="020F0502020204030204" pitchFamily="34" charset="0"/>
                <a:ea typeface="Calibri" panose="020F0502020204030204" pitchFamily="34" charset="0"/>
                <a:cs typeface="Calibri" panose="020F0502020204030204" pitchFamily="34" charset="0"/>
              </a:rPr>
              <a:t>risk</a:t>
            </a:r>
            <a:r>
              <a:rPr lang="el-GR" sz="1000" dirty="0">
                <a:latin typeface="Calibri" panose="020F0502020204030204" pitchFamily="34" charset="0"/>
                <a:ea typeface="Calibri" panose="020F0502020204030204" pitchFamily="34" charset="0"/>
                <a:cs typeface="Calibri" panose="020F0502020204030204" pitchFamily="34" charset="0"/>
              </a:rPr>
              <a:t> </a:t>
            </a:r>
            <a:r>
              <a:rPr lang="el-GR" sz="1000" dirty="0" err="1">
                <a:latin typeface="Calibri" panose="020F0502020204030204" pitchFamily="34" charset="0"/>
                <a:ea typeface="Calibri" panose="020F0502020204030204" pitchFamily="34" charset="0"/>
                <a:cs typeface="Calibri" panose="020F0502020204030204" pitchFamily="34" charset="0"/>
              </a:rPr>
              <a:t>heatmap</a:t>
            </a:r>
            <a:r>
              <a:rPr lang="el-GR" sz="1000" dirty="0">
                <a:latin typeface="Calibri" panose="020F0502020204030204" pitchFamily="34" charset="0"/>
                <a:ea typeface="Calibri" panose="020F0502020204030204" pitchFamily="34" charset="0"/>
                <a:cs typeface="Calibri" panose="020F0502020204030204" pitchFamily="34" charset="0"/>
              </a:rPr>
              <a:t>) σε άξονες «πιθανότητα» – «επίπτωση».</a:t>
            </a:r>
          </a:p>
          <a:p>
            <a:endParaRPr lang="el-GR" sz="1000" dirty="0">
              <a:latin typeface="Calibri" panose="020F0502020204030204" pitchFamily="34" charset="0"/>
              <a:ea typeface="Calibri" panose="020F0502020204030204" pitchFamily="34" charset="0"/>
              <a:cs typeface="Calibri" panose="020F0502020204030204" pitchFamily="34" charset="0"/>
            </a:endParaRPr>
          </a:p>
          <a:p>
            <a:r>
              <a:rPr lang="el-GR" sz="1000" dirty="0">
                <a:latin typeface="Calibri" panose="020F0502020204030204" pitchFamily="34" charset="0"/>
                <a:ea typeface="Calibri" panose="020F0502020204030204" pitchFamily="34" charset="0"/>
                <a:cs typeface="Calibri" panose="020F0502020204030204" pitchFamily="34" charset="0"/>
              </a:rPr>
              <a:t>Κρίσιμοι </a:t>
            </a:r>
            <a:r>
              <a:rPr lang="el-GR" sz="1000" b="1" dirty="0">
                <a:latin typeface="Calibri" panose="020F0502020204030204" pitchFamily="34" charset="0"/>
                <a:ea typeface="Calibri" panose="020F0502020204030204" pitchFamily="34" charset="0"/>
                <a:cs typeface="Calibri" panose="020F0502020204030204" pitchFamily="34" charset="0"/>
              </a:rPr>
              <a:t>εγγενείς κίνδυνοι</a:t>
            </a:r>
            <a:r>
              <a:rPr lang="el-GR" sz="1000" dirty="0">
                <a:latin typeface="Calibri" panose="020F0502020204030204" pitchFamily="34" charset="0"/>
                <a:ea typeface="Calibri" panose="020F0502020204030204" pitchFamily="34" charset="0"/>
                <a:cs typeface="Calibri" panose="020F0502020204030204" pitchFamily="34" charset="0"/>
              </a:rPr>
              <a:t>: </a:t>
            </a:r>
            <a:r>
              <a:rPr lang="el-GR" sz="1000" dirty="0" err="1">
                <a:latin typeface="Calibri" panose="020F0502020204030204" pitchFamily="34" charset="0"/>
                <a:ea typeface="Calibri" panose="020F0502020204030204" pitchFamily="34" charset="0"/>
                <a:cs typeface="Calibri" panose="020F0502020204030204" pitchFamily="34" charset="0"/>
              </a:rPr>
              <a:t>υπερ</a:t>
            </a:r>
            <a:r>
              <a:rPr lang="el-GR" sz="1000" dirty="0">
                <a:latin typeface="Calibri" panose="020F0502020204030204" pitchFamily="34" charset="0"/>
                <a:ea typeface="Calibri" panose="020F0502020204030204" pitchFamily="34" charset="0"/>
                <a:cs typeface="Calibri" panose="020F0502020204030204" pitchFamily="34" charset="0"/>
              </a:rPr>
              <a:t>-εξάρτηση από 2 - 3 OTA, έλλειψη προσωπικού σε </a:t>
            </a:r>
            <a:r>
              <a:rPr lang="el-GR" sz="1000" dirty="0" err="1">
                <a:latin typeface="Calibri" panose="020F0502020204030204" pitchFamily="34" charset="0"/>
                <a:ea typeface="Calibri" panose="020F0502020204030204" pitchFamily="34" charset="0"/>
                <a:cs typeface="Calibri" panose="020F0502020204030204" pitchFamily="34" charset="0"/>
              </a:rPr>
              <a:t>housekeeping</a:t>
            </a:r>
            <a:r>
              <a:rPr lang="el-GR" sz="1000" dirty="0">
                <a:latin typeface="Calibri" panose="020F0502020204030204" pitchFamily="34" charset="0"/>
                <a:ea typeface="Calibri" panose="020F0502020204030204" pitchFamily="34" charset="0"/>
                <a:cs typeface="Calibri" panose="020F0502020204030204" pitchFamily="34" charset="0"/>
              </a:rPr>
              <a:t>/F&amp;B, διακοπές υδροδότησης ή ρεύματος λόγω αιχμής, ακραία θερμικά φαινόμενα, παράπονα πελατών που πλήττουν τη φήμη (</a:t>
            </a:r>
            <a:r>
              <a:rPr lang="el-GR" sz="1000" dirty="0" err="1">
                <a:latin typeface="Calibri" panose="020F0502020204030204" pitchFamily="34" charset="0"/>
                <a:ea typeface="Calibri" panose="020F0502020204030204" pitchFamily="34" charset="0"/>
                <a:cs typeface="Calibri" panose="020F0502020204030204" pitchFamily="34" charset="0"/>
              </a:rPr>
              <a:t>online</a:t>
            </a:r>
            <a:r>
              <a:rPr lang="el-GR" sz="1000" dirty="0">
                <a:latin typeface="Calibri" panose="020F0502020204030204" pitchFamily="34" charset="0"/>
                <a:ea typeface="Calibri" panose="020F0502020204030204" pitchFamily="34" charset="0"/>
                <a:cs typeface="Calibri" panose="020F0502020204030204" pitchFamily="34" charset="0"/>
              </a:rPr>
              <a:t> </a:t>
            </a:r>
            <a:r>
              <a:rPr lang="el-GR" sz="1000" dirty="0" err="1">
                <a:latin typeface="Calibri" panose="020F0502020204030204" pitchFamily="34" charset="0"/>
                <a:ea typeface="Calibri" panose="020F0502020204030204" pitchFamily="34" charset="0"/>
                <a:cs typeface="Calibri" panose="020F0502020204030204" pitchFamily="34" charset="0"/>
              </a:rPr>
              <a:t>reviews</a:t>
            </a:r>
            <a:r>
              <a:rPr lang="el-GR" sz="1000" dirty="0">
                <a:latin typeface="Calibri" panose="020F0502020204030204" pitchFamily="34" charset="0"/>
                <a:ea typeface="Calibri" panose="020F0502020204030204" pitchFamily="34" charset="0"/>
                <a:cs typeface="Calibri" panose="020F0502020204030204" pitchFamily="34" charset="0"/>
              </a:rPr>
              <a:t>).</a:t>
            </a:r>
          </a:p>
          <a:p>
            <a:pPr>
              <a:buFont typeface="Arial" panose="020B0604020202020204" pitchFamily="34" charset="0"/>
              <a:buChar char="•"/>
            </a:pPr>
            <a:endParaRPr lang="el-GR" sz="1000" dirty="0">
              <a:latin typeface="Calibri" panose="020F0502020204030204" pitchFamily="34" charset="0"/>
              <a:ea typeface="Calibri" panose="020F0502020204030204" pitchFamily="34" charset="0"/>
              <a:cs typeface="Calibri" panose="020F0502020204030204" pitchFamily="34" charset="0"/>
            </a:endParaRPr>
          </a:p>
          <a:p>
            <a:r>
              <a:rPr lang="el-GR" sz="1000" dirty="0">
                <a:latin typeface="Calibri" panose="020F0502020204030204" pitchFamily="34" charset="0"/>
                <a:ea typeface="Calibri" panose="020F0502020204030204" pitchFamily="34" charset="0"/>
                <a:cs typeface="Calibri" panose="020F0502020204030204" pitchFamily="34" charset="0"/>
              </a:rPr>
              <a:t>Εκτιμούμε τον </a:t>
            </a:r>
            <a:r>
              <a:rPr lang="el-GR" sz="1000" b="1" dirty="0">
                <a:latin typeface="Calibri" panose="020F0502020204030204" pitchFamily="34" charset="0"/>
                <a:ea typeface="Calibri" panose="020F0502020204030204" pitchFamily="34" charset="0"/>
                <a:cs typeface="Calibri" panose="020F0502020204030204" pitchFamily="34" charset="0"/>
              </a:rPr>
              <a:t>υπολειπόμενο κίνδυνο </a:t>
            </a:r>
            <a:r>
              <a:rPr lang="el-GR" sz="1000" dirty="0">
                <a:latin typeface="Calibri" panose="020F0502020204030204" pitchFamily="34" charset="0"/>
                <a:ea typeface="Calibri" panose="020F0502020204030204" pitchFamily="34" charset="0"/>
                <a:cs typeface="Calibri" panose="020F0502020204030204" pitchFamily="34" charset="0"/>
              </a:rPr>
              <a:t>μετά τα υπάρχοντα μέτρα (π.χ. συμβάσεις με δύο </a:t>
            </a:r>
            <a:r>
              <a:rPr lang="el-GR" sz="1000" dirty="0" err="1">
                <a:latin typeface="Calibri" panose="020F0502020204030204" pitchFamily="34" charset="0"/>
                <a:ea typeface="Calibri" panose="020F0502020204030204" pitchFamily="34" charset="0"/>
                <a:cs typeface="Calibri" panose="020F0502020204030204" pitchFamily="34" charset="0"/>
              </a:rPr>
              <a:t>παρόχους</a:t>
            </a:r>
            <a:r>
              <a:rPr lang="el-GR" sz="1000" dirty="0">
                <a:latin typeface="Calibri" panose="020F0502020204030204" pitchFamily="34" charset="0"/>
                <a:ea typeface="Calibri" panose="020F0502020204030204" pitchFamily="34" charset="0"/>
                <a:cs typeface="Calibri" panose="020F0502020204030204" pitchFamily="34" charset="0"/>
              </a:rPr>
              <a:t> ενέργειας/νερού, πολλαπλά κανάλια κρατήσεων, </a:t>
            </a:r>
            <a:r>
              <a:rPr lang="el-GR" sz="1000" dirty="0" err="1">
                <a:latin typeface="Calibri" panose="020F0502020204030204" pitchFamily="34" charset="0"/>
                <a:ea typeface="Calibri" panose="020F0502020204030204" pitchFamily="34" charset="0"/>
                <a:cs typeface="Calibri" panose="020F0502020204030204" pitchFamily="34" charset="0"/>
              </a:rPr>
              <a:t>minimum</a:t>
            </a:r>
            <a:r>
              <a:rPr lang="el-GR" sz="1000" dirty="0">
                <a:latin typeface="Calibri" panose="020F0502020204030204" pitchFamily="34" charset="0"/>
                <a:ea typeface="Calibri" panose="020F0502020204030204" pitchFamily="34" charset="0"/>
                <a:cs typeface="Calibri" panose="020F0502020204030204" pitchFamily="34" charset="0"/>
              </a:rPr>
              <a:t> </a:t>
            </a:r>
            <a:r>
              <a:rPr lang="el-GR" sz="1000" dirty="0" err="1">
                <a:latin typeface="Calibri" panose="020F0502020204030204" pitchFamily="34" charset="0"/>
                <a:ea typeface="Calibri" panose="020F0502020204030204" pitchFamily="34" charset="0"/>
                <a:cs typeface="Calibri" panose="020F0502020204030204" pitchFamily="34" charset="0"/>
              </a:rPr>
              <a:t>staffing</a:t>
            </a:r>
            <a:r>
              <a:rPr lang="el-GR" sz="1000" dirty="0">
                <a:latin typeface="Calibri" panose="020F0502020204030204" pitchFamily="34" charset="0"/>
                <a:ea typeface="Calibri" panose="020F0502020204030204" pitchFamily="34" charset="0"/>
                <a:cs typeface="Calibri" panose="020F0502020204030204" pitchFamily="34" charset="0"/>
              </a:rPr>
              <a:t> </a:t>
            </a:r>
            <a:r>
              <a:rPr lang="el-GR" sz="1000" dirty="0" err="1">
                <a:latin typeface="Calibri" panose="020F0502020204030204" pitchFamily="34" charset="0"/>
                <a:ea typeface="Calibri" panose="020F0502020204030204" pitchFamily="34" charset="0"/>
                <a:cs typeface="Calibri" panose="020F0502020204030204" pitchFamily="34" charset="0"/>
              </a:rPr>
              <a:t>plan</a:t>
            </a:r>
            <a:r>
              <a:rPr lang="el-GR" sz="1000" dirty="0">
                <a:latin typeface="Calibri" panose="020F0502020204030204" pitchFamily="34" charset="0"/>
                <a:ea typeface="Calibri" panose="020F0502020204030204" pitchFamily="34" charset="0"/>
                <a:cs typeface="Calibri" panose="020F0502020204030204" pitchFamily="34" charset="0"/>
              </a:rPr>
              <a:t>) και προσδιορίζουμε τα σημεία που χρειάζονται πρόσθετοι έλεγχοι.</a:t>
            </a:r>
          </a:p>
        </p:txBody>
      </p:sp>
    </p:spTree>
    <p:extLst>
      <p:ext uri="{BB962C8B-B14F-4D97-AF65-F5344CB8AC3E}">
        <p14:creationId xmlns:p14="http://schemas.microsoft.com/office/powerpoint/2010/main" val="2126808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22"/>
          <p:cNvPicPr preferRelativeResize="0"/>
          <p:nvPr/>
        </p:nvPicPr>
        <p:blipFill rotWithShape="1">
          <a:blip r:embed="rId3">
            <a:alphaModFix amt="57000"/>
          </a:blip>
          <a:srcRect l="34707" t="34901" b="18237"/>
          <a:stretch/>
        </p:blipFill>
        <p:spPr>
          <a:xfrm>
            <a:off x="0" y="0"/>
            <a:ext cx="9144000" cy="5143500"/>
          </a:xfrm>
          <a:prstGeom prst="rect">
            <a:avLst/>
          </a:prstGeom>
          <a:solidFill>
            <a:schemeClr val="accent5">
              <a:lumMod val="20000"/>
              <a:lumOff val="80000"/>
              <a:alpha val="66000"/>
            </a:schemeClr>
          </a:solidFill>
          <a:ln>
            <a:noFill/>
          </a:ln>
        </p:spPr>
      </p:pic>
      <p:pic>
        <p:nvPicPr>
          <p:cNvPr id="522" name="Google Shape;522;p22"/>
          <p:cNvPicPr preferRelativeResize="0"/>
          <p:nvPr/>
        </p:nvPicPr>
        <p:blipFill rotWithShape="1">
          <a:blip r:embed="rId4">
            <a:alphaModFix/>
          </a:blip>
          <a:srcRect b="12130"/>
          <a:stretch/>
        </p:blipFill>
        <p:spPr>
          <a:xfrm>
            <a:off x="4663082" y="2488557"/>
            <a:ext cx="4398213" cy="2220872"/>
          </a:xfrm>
          <a:prstGeom prst="rect">
            <a:avLst/>
          </a:prstGeom>
          <a:noFill/>
          <a:ln>
            <a:noFill/>
          </a:ln>
        </p:spPr>
      </p:pic>
      <p:sp>
        <p:nvSpPr>
          <p:cNvPr id="523" name="Google Shape;523;p22"/>
          <p:cNvSpPr txBox="1">
            <a:spLocks noGrp="1"/>
          </p:cNvSpPr>
          <p:nvPr>
            <p:ph type="ftr" idx="11"/>
          </p:nvPr>
        </p:nvSpPr>
        <p:spPr>
          <a:xfrm>
            <a:off x="7613495" y="4777099"/>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rgbClr val="2C6063"/>
                </a:solidFill>
              </a:rPr>
              <a:t>Δρ. Σπυρίδων Λαμπρόπουλος</a:t>
            </a:r>
            <a:endParaRPr/>
          </a:p>
        </p:txBody>
      </p:sp>
      <p:pic>
        <p:nvPicPr>
          <p:cNvPr id="524" name="Google Shape;524;p22"/>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3" name="TextBox 2">
            <a:extLst>
              <a:ext uri="{FF2B5EF4-FFF2-40B4-BE49-F238E27FC236}">
                <a16:creationId xmlns:a16="http://schemas.microsoft.com/office/drawing/2014/main" id="{B6DC36D1-6C1B-DB22-3337-7F65291578B8}"/>
              </a:ext>
            </a:extLst>
          </p:cNvPr>
          <p:cNvSpPr txBox="1"/>
          <p:nvPr/>
        </p:nvSpPr>
        <p:spPr>
          <a:xfrm>
            <a:off x="583974" y="1434618"/>
            <a:ext cx="3495135" cy="2400657"/>
          </a:xfrm>
          <a:prstGeom prst="rect">
            <a:avLst/>
          </a:prstGeom>
          <a:noFill/>
        </p:spPr>
        <p:txBody>
          <a:bodyPr wrap="square">
            <a:spAutoFit/>
          </a:bodyPr>
          <a:lstStyle/>
          <a:p>
            <a:r>
              <a:rPr lang="el-GR" sz="1000" b="1" dirty="0">
                <a:latin typeface="Calibri" panose="020F0502020204030204" pitchFamily="34" charset="0"/>
                <a:ea typeface="Calibri" panose="020F0502020204030204" pitchFamily="34" charset="0"/>
                <a:cs typeface="Calibri" panose="020F0502020204030204" pitchFamily="34" charset="0"/>
              </a:rPr>
              <a:t>Ρόλος του Εσωτερικού Ελέγχου</a:t>
            </a:r>
          </a:p>
          <a:p>
            <a:endParaRPr lang="el-GR" sz="1000" b="1" dirty="0">
              <a:latin typeface="Calibri" panose="020F0502020204030204" pitchFamily="34" charset="0"/>
              <a:ea typeface="Calibri" panose="020F0502020204030204" pitchFamily="34" charset="0"/>
              <a:cs typeface="Calibri" panose="020F0502020204030204" pitchFamily="34" charset="0"/>
            </a:endParaRPr>
          </a:p>
          <a:p>
            <a:r>
              <a:rPr lang="el-GR" sz="1000" dirty="0">
                <a:latin typeface="Calibri" panose="020F0502020204030204" pitchFamily="34" charset="0"/>
                <a:ea typeface="Calibri" panose="020F0502020204030204" pitchFamily="34" charset="0"/>
                <a:cs typeface="Calibri" panose="020F0502020204030204" pitchFamily="34" charset="0"/>
              </a:rPr>
              <a:t>Ως Μονάδα Εσωτερικού Ελέγχου παρέχουμε </a:t>
            </a:r>
            <a:r>
              <a:rPr lang="el-GR" sz="1000" b="1" dirty="0">
                <a:latin typeface="Calibri" panose="020F0502020204030204" pitchFamily="34" charset="0"/>
                <a:ea typeface="Calibri" panose="020F0502020204030204" pitchFamily="34" charset="0"/>
                <a:cs typeface="Calibri" panose="020F0502020204030204" pitchFamily="34" charset="0"/>
              </a:rPr>
              <a:t>διασφάλιση</a:t>
            </a:r>
            <a:r>
              <a:rPr lang="el-GR" sz="1000" dirty="0">
                <a:latin typeface="Calibri" panose="020F0502020204030204" pitchFamily="34" charset="0"/>
                <a:ea typeface="Calibri" panose="020F0502020204030204" pitchFamily="34" charset="0"/>
                <a:cs typeface="Calibri" panose="020F0502020204030204" pitchFamily="34" charset="0"/>
              </a:rPr>
              <a:t> προς τη Διοίκηση ότι:</a:t>
            </a:r>
          </a:p>
          <a:p>
            <a:pPr marL="363538" lvl="2" indent="-188913">
              <a:buFont typeface="Courier New" panose="02070309020205020404" pitchFamily="49" charset="0"/>
              <a:buChar char="o"/>
            </a:pPr>
            <a:r>
              <a:rPr lang="el-GR" sz="1000" dirty="0">
                <a:latin typeface="Calibri" panose="020F0502020204030204" pitchFamily="34" charset="0"/>
                <a:ea typeface="Calibri" panose="020F0502020204030204" pitchFamily="34" charset="0"/>
                <a:cs typeface="Calibri" panose="020F0502020204030204" pitchFamily="34" charset="0"/>
              </a:rPr>
              <a:t>η εκτίμηση κινδύνων έχει γίνει επαρκώς,</a:t>
            </a:r>
          </a:p>
          <a:p>
            <a:pPr marL="363538" indent="-188913">
              <a:buFont typeface="Courier New" panose="02070309020205020404" pitchFamily="49" charset="0"/>
              <a:buChar char="o"/>
            </a:pPr>
            <a:r>
              <a:rPr lang="el-GR" sz="1000" dirty="0">
                <a:latin typeface="Calibri" panose="020F0502020204030204" pitchFamily="34" charset="0"/>
                <a:ea typeface="Calibri" panose="020F0502020204030204" pitchFamily="34" charset="0"/>
                <a:cs typeface="Calibri" panose="020F0502020204030204" pitchFamily="34" charset="0"/>
              </a:rPr>
              <a:t> οι βασικοί έλεγχοι (κρατήσεις, τιμολόγηση, </a:t>
            </a:r>
            <a:r>
              <a:rPr lang="el-GR" sz="1000" dirty="0" err="1">
                <a:latin typeface="Calibri" panose="020F0502020204030204" pitchFamily="34" charset="0"/>
                <a:ea typeface="Calibri" panose="020F0502020204030204" pitchFamily="34" charset="0"/>
                <a:cs typeface="Calibri" panose="020F0502020204030204" pitchFamily="34" charset="0"/>
              </a:rPr>
              <a:t>cash</a:t>
            </a:r>
            <a:r>
              <a:rPr lang="el-GR" sz="1000" dirty="0">
                <a:latin typeface="Calibri" panose="020F0502020204030204" pitchFamily="34" charset="0"/>
                <a:ea typeface="Calibri" panose="020F0502020204030204" pitchFamily="34" charset="0"/>
                <a:cs typeface="Calibri" panose="020F0502020204030204" pitchFamily="34" charset="0"/>
              </a:rPr>
              <a:t> </a:t>
            </a:r>
            <a:r>
              <a:rPr lang="el-GR" sz="1000" dirty="0" err="1">
                <a:latin typeface="Calibri" panose="020F0502020204030204" pitchFamily="34" charset="0"/>
                <a:ea typeface="Calibri" panose="020F0502020204030204" pitchFamily="34" charset="0"/>
                <a:cs typeface="Calibri" panose="020F0502020204030204" pitchFamily="34" charset="0"/>
              </a:rPr>
              <a:t>handling</a:t>
            </a:r>
            <a:r>
              <a:rPr lang="el-GR" sz="1000" dirty="0">
                <a:latin typeface="Calibri" panose="020F0502020204030204" pitchFamily="34" charset="0"/>
                <a:ea typeface="Calibri" panose="020F0502020204030204" pitchFamily="34" charset="0"/>
                <a:cs typeface="Calibri" panose="020F0502020204030204" pitchFamily="34" charset="0"/>
              </a:rPr>
              <a:t>, διαχείριση παραπόνων, ασφάλεια προσωπικού/πελατών) είναι σχεδιασμένοι και λειτουργούν αποτελεσματικά κατά τη σεζόν 2026.</a:t>
            </a:r>
          </a:p>
          <a:p>
            <a:endParaRPr lang="el-GR" sz="1000" dirty="0">
              <a:latin typeface="Calibri" panose="020F0502020204030204" pitchFamily="34" charset="0"/>
              <a:ea typeface="Calibri" panose="020F0502020204030204" pitchFamily="34" charset="0"/>
              <a:cs typeface="Calibri" panose="020F0502020204030204" pitchFamily="34" charset="0"/>
            </a:endParaRPr>
          </a:p>
          <a:p>
            <a:r>
              <a:rPr lang="el-GR" sz="1000" dirty="0">
                <a:latin typeface="Calibri" panose="020F0502020204030204" pitchFamily="34" charset="0"/>
                <a:ea typeface="Calibri" panose="020F0502020204030204" pitchFamily="34" charset="0"/>
                <a:cs typeface="Calibri" panose="020F0502020204030204" pitchFamily="34" charset="0"/>
              </a:rPr>
              <a:t>Παράλληλα, σε </a:t>
            </a:r>
            <a:r>
              <a:rPr lang="el-GR" sz="1000" b="1" dirty="0">
                <a:latin typeface="Calibri" panose="020F0502020204030204" pitchFamily="34" charset="0"/>
                <a:ea typeface="Calibri" panose="020F0502020204030204" pitchFamily="34" charset="0"/>
                <a:cs typeface="Calibri" panose="020F0502020204030204" pitchFamily="34" charset="0"/>
              </a:rPr>
              <a:t>συμβουλευτικό ρόλο</a:t>
            </a:r>
            <a:r>
              <a:rPr lang="el-GR" sz="1000" dirty="0">
                <a:latin typeface="Calibri" panose="020F0502020204030204" pitchFamily="34" charset="0"/>
                <a:ea typeface="Calibri" panose="020F0502020204030204" pitchFamily="34" charset="0"/>
                <a:cs typeface="Calibri" panose="020F0502020204030204" pitchFamily="34" charset="0"/>
              </a:rPr>
              <a:t>, εισηγούμαστε βελτιώσεις: π.χ. καλύτερο </a:t>
            </a:r>
            <a:r>
              <a:rPr lang="el-GR" sz="1000" dirty="0" err="1">
                <a:latin typeface="Calibri" panose="020F0502020204030204" pitchFamily="34" charset="0"/>
                <a:ea typeface="Calibri" panose="020F0502020204030204" pitchFamily="34" charset="0"/>
                <a:cs typeface="Calibri" panose="020F0502020204030204" pitchFamily="34" charset="0"/>
              </a:rPr>
              <a:t>dashboard</a:t>
            </a:r>
            <a:r>
              <a:rPr lang="el-GR" sz="1000" dirty="0">
                <a:latin typeface="Calibri" panose="020F0502020204030204" pitchFamily="34" charset="0"/>
                <a:ea typeface="Calibri" panose="020F0502020204030204" pitchFamily="34" charset="0"/>
                <a:cs typeface="Calibri" panose="020F0502020204030204" pitchFamily="34" charset="0"/>
              </a:rPr>
              <a:t> δεικτών πληρότητας και προσωπικού, τυποποιημένη διαδικασία χειρισμού παραπόνων, ενισχυμένο </a:t>
            </a:r>
            <a:r>
              <a:rPr lang="el-GR" sz="1000" dirty="0" err="1">
                <a:latin typeface="Calibri" panose="020F0502020204030204" pitchFamily="34" charset="0"/>
                <a:ea typeface="Calibri" panose="020F0502020204030204" pitchFamily="34" charset="0"/>
                <a:cs typeface="Calibri" panose="020F0502020204030204" pitchFamily="34" charset="0"/>
              </a:rPr>
              <a:t>training</a:t>
            </a:r>
            <a:r>
              <a:rPr lang="el-GR" sz="1000" dirty="0">
                <a:latin typeface="Calibri" panose="020F0502020204030204" pitchFamily="34" charset="0"/>
                <a:ea typeface="Calibri" panose="020F0502020204030204" pitchFamily="34" charset="0"/>
                <a:cs typeface="Calibri" panose="020F0502020204030204" pitchFamily="34" charset="0"/>
              </a:rPr>
              <a:t> προσωπικού </a:t>
            </a:r>
            <a:r>
              <a:rPr lang="el-GR" sz="1000" dirty="0" err="1">
                <a:latin typeface="Calibri" panose="020F0502020204030204" pitchFamily="34" charset="0"/>
                <a:ea typeface="Calibri" panose="020F0502020204030204" pitchFamily="34" charset="0"/>
                <a:cs typeface="Calibri" panose="020F0502020204030204" pitchFamily="34" charset="0"/>
              </a:rPr>
              <a:t>front</a:t>
            </a:r>
            <a:r>
              <a:rPr lang="el-GR" sz="1000" dirty="0">
                <a:latin typeface="Calibri" panose="020F0502020204030204" pitchFamily="34" charset="0"/>
                <a:ea typeface="Calibri" panose="020F0502020204030204" pitchFamily="34" charset="0"/>
                <a:cs typeface="Calibri" panose="020F0502020204030204" pitchFamily="34" charset="0"/>
              </a:rPr>
              <a:t> </a:t>
            </a:r>
            <a:r>
              <a:rPr lang="el-GR" sz="1000" dirty="0" err="1">
                <a:latin typeface="Calibri" panose="020F0502020204030204" pitchFamily="34" charset="0"/>
                <a:ea typeface="Calibri" panose="020F0502020204030204" pitchFamily="34" charset="0"/>
                <a:cs typeface="Calibri" panose="020F0502020204030204" pitchFamily="34" charset="0"/>
              </a:rPr>
              <a:t>office</a:t>
            </a:r>
            <a:r>
              <a:rPr lang="el-GR" sz="1000" dirty="0">
                <a:latin typeface="Calibri" panose="020F0502020204030204" pitchFamily="34" charset="0"/>
                <a:ea typeface="Calibri" panose="020F0502020204030204" pitchFamily="34" charset="0"/>
                <a:cs typeface="Calibri" panose="020F0502020204030204" pitchFamily="34" charset="0"/>
              </a:rPr>
              <a:t> για διαχείριση κρίσεων (</a:t>
            </a:r>
            <a:r>
              <a:rPr lang="el-GR" sz="1000" dirty="0" err="1">
                <a:latin typeface="Calibri" panose="020F0502020204030204" pitchFamily="34" charset="0"/>
                <a:ea typeface="Calibri" panose="020F0502020204030204" pitchFamily="34" charset="0"/>
                <a:cs typeface="Calibri" panose="020F0502020204030204" pitchFamily="34" charset="0"/>
              </a:rPr>
              <a:t>overbooking</a:t>
            </a:r>
            <a:r>
              <a:rPr lang="el-GR" sz="1000" dirty="0">
                <a:latin typeface="Calibri" panose="020F0502020204030204" pitchFamily="34" charset="0"/>
                <a:ea typeface="Calibri" panose="020F0502020204030204" pitchFamily="34" charset="0"/>
                <a:cs typeface="Calibri" panose="020F0502020204030204" pitchFamily="34" charset="0"/>
              </a:rPr>
              <a:t>, ακυρώσεις πλοίων κ.λπ.).</a:t>
            </a:r>
          </a:p>
        </p:txBody>
      </p:sp>
      <p:sp>
        <p:nvSpPr>
          <p:cNvPr id="4" name="TextBox 3">
            <a:extLst>
              <a:ext uri="{FF2B5EF4-FFF2-40B4-BE49-F238E27FC236}">
                <a16:creationId xmlns:a16="http://schemas.microsoft.com/office/drawing/2014/main" id="{C2D798BE-63A5-8578-685C-99579F1FC438}"/>
              </a:ext>
            </a:extLst>
          </p:cNvPr>
          <p:cNvSpPr txBox="1"/>
          <p:nvPr/>
        </p:nvSpPr>
        <p:spPr>
          <a:xfrm>
            <a:off x="4572000" y="1434618"/>
            <a:ext cx="3722110" cy="2862322"/>
          </a:xfrm>
          <a:prstGeom prst="rect">
            <a:avLst/>
          </a:prstGeom>
          <a:noFill/>
        </p:spPr>
        <p:txBody>
          <a:bodyPr wrap="square">
            <a:spAutoFit/>
          </a:bodyPr>
          <a:lstStyle/>
          <a:p>
            <a:r>
              <a:rPr lang="el-GR" sz="1000" b="1" dirty="0">
                <a:latin typeface="Calibri" panose="020F0502020204030204" pitchFamily="34" charset="0"/>
                <a:ea typeface="Calibri" panose="020F0502020204030204" pitchFamily="34" charset="0"/>
                <a:cs typeface="Calibri" panose="020F0502020204030204" pitchFamily="34" charset="0"/>
              </a:rPr>
              <a:t>Σύνδεση με ESG και Μη Χρηματοοικονομικούς Δείκτες</a:t>
            </a:r>
          </a:p>
          <a:p>
            <a:endParaRPr lang="el-GR" sz="1000" b="1" dirty="0">
              <a:latin typeface="Calibri" panose="020F0502020204030204" pitchFamily="34" charset="0"/>
              <a:ea typeface="Calibri" panose="020F0502020204030204" pitchFamily="34" charset="0"/>
              <a:cs typeface="Calibri" panose="020F0502020204030204" pitchFamily="34" charset="0"/>
            </a:endParaRPr>
          </a:p>
          <a:p>
            <a:r>
              <a:rPr lang="el-GR" sz="1000" dirty="0">
                <a:latin typeface="Calibri" panose="020F0502020204030204" pitchFamily="34" charset="0"/>
                <a:ea typeface="Calibri" panose="020F0502020204030204" pitchFamily="34" charset="0"/>
                <a:cs typeface="Calibri" panose="020F0502020204030204" pitchFamily="34" charset="0"/>
              </a:rPr>
              <a:t>Τα βασικά ρίσκα του ξενοδοχείου είναι και ESG κίνδυνοι:</a:t>
            </a:r>
          </a:p>
          <a:p>
            <a:pPr marL="536575" lvl="2" indent="-179388">
              <a:buFont typeface="Courier New" panose="02070309020205020404" pitchFamily="49" charset="0"/>
              <a:buChar char="o"/>
            </a:pPr>
            <a:r>
              <a:rPr lang="el-GR" sz="1000" dirty="0">
                <a:latin typeface="Calibri" panose="020F0502020204030204" pitchFamily="34" charset="0"/>
                <a:ea typeface="Calibri" panose="020F0502020204030204" pitchFamily="34" charset="0"/>
                <a:cs typeface="Calibri" panose="020F0502020204030204" pitchFamily="34" charset="0"/>
              </a:rPr>
              <a:t>Περιβαλλοντικοί (E): κατανάλωση νερού/ενέργειας, διαχείριση αποβλήτων στην Ανάφη, πίεση στο τοπικό οικοσύστημα την αιχμή της σεζόν.</a:t>
            </a:r>
          </a:p>
          <a:p>
            <a:pPr marL="536575" lvl="2" indent="-179388">
              <a:buFont typeface="Courier New" panose="02070309020205020404" pitchFamily="49" charset="0"/>
              <a:buChar char="o"/>
            </a:pPr>
            <a:r>
              <a:rPr lang="el-GR" sz="1000" dirty="0">
                <a:latin typeface="Calibri" panose="020F0502020204030204" pitchFamily="34" charset="0"/>
                <a:ea typeface="Calibri" panose="020F0502020204030204" pitchFamily="34" charset="0"/>
                <a:cs typeface="Calibri" panose="020F0502020204030204" pitchFamily="34" charset="0"/>
              </a:rPr>
              <a:t>Κοινωνικοί (S): συνθήκες εργασίας προσωπικού, ωράρια, εποχικότητα, ασφάλεια και υγεία, ικανοποίηση πελατών.</a:t>
            </a:r>
          </a:p>
          <a:p>
            <a:pPr marL="536575" lvl="2" indent="-179388">
              <a:buFont typeface="Courier New" panose="02070309020205020404" pitchFamily="49" charset="0"/>
              <a:buChar char="o"/>
            </a:pPr>
            <a:r>
              <a:rPr lang="el-GR" sz="1000" dirty="0">
                <a:latin typeface="Calibri" panose="020F0502020204030204" pitchFamily="34" charset="0"/>
                <a:ea typeface="Calibri" panose="020F0502020204030204" pitchFamily="34" charset="0"/>
                <a:cs typeface="Calibri" panose="020F0502020204030204" pitchFamily="34" charset="0"/>
              </a:rPr>
              <a:t>Διακυβέρνηση (G): διαφάνεια στις συμβάσεις με </a:t>
            </a:r>
            <a:r>
              <a:rPr lang="el-GR" sz="1000" dirty="0" err="1">
                <a:latin typeface="Calibri" panose="020F0502020204030204" pitchFamily="34" charset="0"/>
                <a:ea typeface="Calibri" panose="020F0502020204030204" pitchFamily="34" charset="0"/>
                <a:cs typeface="Calibri" panose="020F0502020204030204" pitchFamily="34" charset="0"/>
              </a:rPr>
              <a:t>tour</a:t>
            </a:r>
            <a:r>
              <a:rPr lang="el-GR" sz="1000" dirty="0">
                <a:latin typeface="Calibri" panose="020F0502020204030204" pitchFamily="34" charset="0"/>
                <a:ea typeface="Calibri" panose="020F0502020204030204" pitchFamily="34" charset="0"/>
                <a:cs typeface="Calibri" panose="020F0502020204030204" pitchFamily="34" charset="0"/>
              </a:rPr>
              <a:t> </a:t>
            </a:r>
            <a:r>
              <a:rPr lang="el-GR" sz="1000" dirty="0" err="1">
                <a:latin typeface="Calibri" panose="020F0502020204030204" pitchFamily="34" charset="0"/>
                <a:ea typeface="Calibri" panose="020F0502020204030204" pitchFamily="34" charset="0"/>
                <a:cs typeface="Calibri" panose="020F0502020204030204" pitchFamily="34" charset="0"/>
              </a:rPr>
              <a:t>operators</a:t>
            </a:r>
            <a:r>
              <a:rPr lang="el-GR" sz="1000" dirty="0">
                <a:latin typeface="Calibri" panose="020F0502020204030204" pitchFamily="34" charset="0"/>
                <a:ea typeface="Calibri" panose="020F0502020204030204" pitchFamily="34" charset="0"/>
                <a:cs typeface="Calibri" panose="020F0502020204030204" pitchFamily="34" charset="0"/>
              </a:rPr>
              <a:t>, ορθή τιμολόγηση, συμμόρφωση με φορολογική/εργατική νομοθεσία.</a:t>
            </a:r>
          </a:p>
          <a:p>
            <a:pPr lvl="2"/>
            <a:endParaRPr lang="el-GR" sz="1000" dirty="0">
              <a:latin typeface="Calibri" panose="020F0502020204030204" pitchFamily="34" charset="0"/>
              <a:ea typeface="Calibri" panose="020F0502020204030204" pitchFamily="34" charset="0"/>
              <a:cs typeface="Calibri" panose="020F0502020204030204" pitchFamily="34" charset="0"/>
            </a:endParaRPr>
          </a:p>
          <a:p>
            <a:pPr lvl="2"/>
            <a:r>
              <a:rPr lang="el-GR" sz="1000" dirty="0">
                <a:latin typeface="Calibri" panose="020F0502020204030204" pitchFamily="34" charset="0"/>
                <a:ea typeface="Calibri" panose="020F0502020204030204" pitchFamily="34" charset="0"/>
                <a:cs typeface="Calibri" panose="020F0502020204030204" pitchFamily="34" charset="0"/>
              </a:rPr>
              <a:t>Ο Εσωτερικός Έλεγχος αξιολογεί τη </a:t>
            </a:r>
            <a:r>
              <a:rPr lang="el-GR" sz="1000" b="1" dirty="0">
                <a:latin typeface="Calibri" panose="020F0502020204030204" pitchFamily="34" charset="0"/>
                <a:ea typeface="Calibri" panose="020F0502020204030204" pitchFamily="34" charset="0"/>
                <a:cs typeface="Calibri" panose="020F0502020204030204" pitchFamily="34" charset="0"/>
              </a:rPr>
              <a:t>ποιότητα και αξιοπιστία</a:t>
            </a:r>
            <a:r>
              <a:rPr lang="el-GR" sz="1000" dirty="0">
                <a:latin typeface="Calibri" panose="020F0502020204030204" pitchFamily="34" charset="0"/>
                <a:ea typeface="Calibri" panose="020F0502020204030204" pitchFamily="34" charset="0"/>
                <a:cs typeface="Calibri" panose="020F0502020204030204" pitchFamily="34" charset="0"/>
              </a:rPr>
              <a:t> των μη χρηματοοικονομικών δεικτών (π.χ. </a:t>
            </a:r>
            <a:r>
              <a:rPr lang="el-GR" sz="1000" dirty="0" err="1">
                <a:latin typeface="Calibri" panose="020F0502020204030204" pitchFamily="34" charset="0"/>
                <a:ea typeface="Calibri" panose="020F0502020204030204" pitchFamily="34" charset="0"/>
                <a:cs typeface="Calibri" panose="020F0502020204030204" pitchFamily="34" charset="0"/>
              </a:rPr>
              <a:t>kWh</a:t>
            </a:r>
            <a:r>
              <a:rPr lang="el-GR" sz="1000" dirty="0">
                <a:latin typeface="Calibri" panose="020F0502020204030204" pitchFamily="34" charset="0"/>
                <a:ea typeface="Calibri" panose="020F0502020204030204" pitchFamily="34" charset="0"/>
                <a:cs typeface="Calibri" panose="020F0502020204030204" pitchFamily="34" charset="0"/>
              </a:rPr>
              <a:t>/διανυκτέρευση, λίτρα νερού/διανυκτέρευση, </a:t>
            </a:r>
            <a:r>
              <a:rPr lang="el-GR" sz="1000" dirty="0" err="1">
                <a:latin typeface="Calibri" panose="020F0502020204030204" pitchFamily="34" charset="0"/>
                <a:ea typeface="Calibri" panose="020F0502020204030204" pitchFamily="34" charset="0"/>
                <a:cs typeface="Calibri" panose="020F0502020204030204" pitchFamily="34" charset="0"/>
              </a:rPr>
              <a:t>staff</a:t>
            </a:r>
            <a:r>
              <a:rPr lang="el-GR" sz="1000" dirty="0">
                <a:latin typeface="Calibri" panose="020F0502020204030204" pitchFamily="34" charset="0"/>
                <a:ea typeface="Calibri" panose="020F0502020204030204" pitchFamily="34" charset="0"/>
                <a:cs typeface="Calibri" panose="020F0502020204030204" pitchFamily="34" charset="0"/>
              </a:rPr>
              <a:t> </a:t>
            </a:r>
            <a:r>
              <a:rPr lang="el-GR" sz="1000" dirty="0" err="1">
                <a:latin typeface="Calibri" panose="020F0502020204030204" pitchFamily="34" charset="0"/>
                <a:ea typeface="Calibri" panose="020F0502020204030204" pitchFamily="34" charset="0"/>
                <a:cs typeface="Calibri" panose="020F0502020204030204" pitchFamily="34" charset="0"/>
              </a:rPr>
              <a:t>turnover</a:t>
            </a:r>
            <a:r>
              <a:rPr lang="el-GR" sz="1000" dirty="0">
                <a:latin typeface="Calibri" panose="020F0502020204030204" pitchFamily="34" charset="0"/>
                <a:ea typeface="Calibri" panose="020F0502020204030204" pitchFamily="34" charset="0"/>
                <a:cs typeface="Calibri" panose="020F0502020204030204" pitchFamily="34" charset="0"/>
              </a:rPr>
              <a:t>, δείκτες εκπαίδευσης, NPS/</a:t>
            </a:r>
            <a:r>
              <a:rPr lang="el-GR" sz="1000" dirty="0" err="1">
                <a:latin typeface="Calibri" panose="020F0502020204030204" pitchFamily="34" charset="0"/>
                <a:ea typeface="Calibri" panose="020F0502020204030204" pitchFamily="34" charset="0"/>
                <a:cs typeface="Calibri" panose="020F0502020204030204" pitchFamily="34" charset="0"/>
              </a:rPr>
              <a:t>online</a:t>
            </a:r>
            <a:r>
              <a:rPr lang="el-GR" sz="1000" dirty="0">
                <a:latin typeface="Calibri" panose="020F0502020204030204" pitchFamily="34" charset="0"/>
                <a:ea typeface="Calibri" panose="020F0502020204030204" pitchFamily="34" charset="0"/>
                <a:cs typeface="Calibri" panose="020F0502020204030204" pitchFamily="34" charset="0"/>
              </a:rPr>
              <a:t> </a:t>
            </a:r>
            <a:r>
              <a:rPr lang="el-GR" sz="1000" dirty="0" err="1">
                <a:latin typeface="Calibri" panose="020F0502020204030204" pitchFamily="34" charset="0"/>
                <a:ea typeface="Calibri" panose="020F0502020204030204" pitchFamily="34" charset="0"/>
                <a:cs typeface="Calibri" panose="020F0502020204030204" pitchFamily="34" charset="0"/>
              </a:rPr>
              <a:t>rating</a:t>
            </a:r>
            <a:r>
              <a:rPr lang="el-GR" sz="1000" dirty="0">
                <a:latin typeface="Calibri" panose="020F0502020204030204" pitchFamily="34" charset="0"/>
                <a:ea typeface="Calibri" panose="020F0502020204030204" pitchFamily="34" charset="0"/>
                <a:cs typeface="Calibri" panose="020F0502020204030204" pitchFamily="34" charset="0"/>
              </a:rPr>
              <a:t>), ώστε από το 2026 και μετά το ξενοδοχείο να μπορεί να υποστηρίξει αξιόπιστη ESG/CSRD αναφορά σε όμιλο ή συνεργαζόμενους φορείς.</a:t>
            </a:r>
          </a:p>
        </p:txBody>
      </p:sp>
      <p:sp>
        <p:nvSpPr>
          <p:cNvPr id="6" name="Google Shape;526;p22">
            <a:extLst>
              <a:ext uri="{FF2B5EF4-FFF2-40B4-BE49-F238E27FC236}">
                <a16:creationId xmlns:a16="http://schemas.microsoft.com/office/drawing/2014/main" id="{E429115C-3A1A-3B65-6495-D6954649B724}"/>
              </a:ext>
            </a:extLst>
          </p:cNvPr>
          <p:cNvSpPr txBox="1"/>
          <p:nvPr/>
        </p:nvSpPr>
        <p:spPr>
          <a:xfrm>
            <a:off x="553404" y="694086"/>
            <a:ext cx="7456452" cy="424732"/>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700"/>
              <a:buFont typeface="Arial"/>
              <a:buNone/>
            </a:pPr>
            <a:r>
              <a:rPr lang="el-GR" sz="2300" dirty="0">
                <a:solidFill>
                  <a:srgbClr val="171616"/>
                </a:solidFill>
                <a:latin typeface="Calibri"/>
                <a:ea typeface="Calibri"/>
                <a:cs typeface="Calibri"/>
                <a:sym typeface="Calibri"/>
              </a:rPr>
              <a:t>Ενδεικτικές Απαντήσεις στο Παράδειγμα</a:t>
            </a:r>
            <a:endParaRPr sz="23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6851501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TotalTime>
  <Words>3972</Words>
  <Application>Microsoft Office PowerPoint</Application>
  <PresentationFormat>On-screen Show (16:9)</PresentationFormat>
  <Paragraphs>323</Paragraphs>
  <Slides>18</Slides>
  <Notes>18</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Courier New</vt:lpstr>
      <vt:lpstr>Office Theme</vt:lpstr>
      <vt:lpstr>Simple Light</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Charikleia Manousaki</dc:creator>
  <cp:lastModifiedBy>ΔΗΜΗΤΡΙΟΣ  ΑΓΓΕΛΙΔΗΣ</cp:lastModifiedBy>
  <cp:revision>76</cp:revision>
  <dcterms:modified xsi:type="dcterms:W3CDTF">2025-11-27T18:15:31Z</dcterms:modified>
</cp:coreProperties>
</file>