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82" r:id="rId5"/>
    <p:sldId id="284" r:id="rId6"/>
    <p:sldId id="306" r:id="rId7"/>
    <p:sldId id="295" r:id="rId8"/>
    <p:sldId id="307" r:id="rId9"/>
    <p:sldId id="308" r:id="rId10"/>
    <p:sldId id="309" r:id="rId11"/>
    <p:sldId id="310" r:id="rId12"/>
    <p:sldId id="311" r:id="rId13"/>
    <p:sldId id="312" r:id="rId14"/>
    <p:sldId id="305" r:id="rId15"/>
    <p:sldId id="313" r:id="rId16"/>
    <p:sldId id="314" r:id="rId17"/>
    <p:sldId id="315" r:id="rId18"/>
    <p:sldId id="316" r:id="rId19"/>
    <p:sldId id="281" r:id="rId20"/>
  </p:sldIdLst>
  <p:sldSz cx="9144000" cy="5143500" type="screen16x9"/>
  <p:notesSz cx="6858000" cy="9144000"/>
  <p:embeddedFontLst>
    <p:embeddedFont>
      <p:font typeface="Nunito Light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063"/>
    <a:srgbClr val="B5C7C4"/>
    <a:srgbClr val="799A94"/>
    <a:srgbClr val="D8A367"/>
    <a:srgbClr val="97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9EE90-3A45-4A97-9CD4-C892A9F0D94D}">
  <a:tblStyle styleId="{8349EE90-3A45-4A97-9CD4-C892A9F0D9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72C25-A582-410F-855B-D65DB8ACECB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038222-467C-4CD8-AB14-5A373D890257}">
      <dgm:prSet phldrT="[Text]"/>
      <dgm:spPr>
        <a:solidFill>
          <a:srgbClr val="2C6063"/>
        </a:soli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Εγγενής κίνδυνος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Inherent Risk)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BEDDAD-D521-4C29-81AE-CD7D1B95582A}" type="parTrans" cxnId="{26C07C31-313C-446D-9EBD-B95F50AEC36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EAF3F89-F01F-4F41-8FF9-83EE2543ABA3}" type="sibTrans" cxnId="{26C07C31-313C-446D-9EBD-B95F50AEC36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71BF16-C368-45F1-89A4-060F944FDA64}">
      <dgm:prSet phldrT="[Text]"/>
      <dgm:spPr>
        <a:solidFill>
          <a:srgbClr val="2C606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5250" tIns="47625" rIns="95250" bIns="47625" numCol="1" spcCol="1270" anchor="ctr" anchorCtr="0"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Κίνδυνος Εντοπισμού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Detection Risk)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34F786-E396-4FF7-BF4B-2C3DBD1E2237}" type="parTrans" cxnId="{269E8BA1-C287-4669-A818-A69FA3954FEE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7808849-E041-4D81-93E6-2D286C65A4FB}" type="sibTrans" cxnId="{269E8BA1-C287-4669-A818-A69FA3954FEE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809375-4BD0-40AA-9700-6B1C29CB9D6F}">
      <dgm:prSet phldrT="[Text]"/>
      <dgm:spPr>
        <a:solidFill>
          <a:srgbClr val="B5C7C4">
            <a:alpha val="90000"/>
          </a:srgbClr>
        </a:soli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 κίνδυνος ότι οι ίδιες οι ελεγκτικές διαδικασίες (π.χ. δειγματοληπτικός έλεγχος) δεν θα εντοπίσουν το πρόβλημα που έχει ξεφύγει.
Παράδειγμα: ο ελεγκτής ελέγχει μόνο 5 τυχαίες βάρδιες Αυγούστου, αλλά η παρατυπία συνέβαινε μόνο στα βραδινά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check-outs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του </a:t>
          </a:r>
          <a:r>
            <a:rPr lang="el-G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Σεπτεμβρίου.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072DD3-1954-421E-8C9F-1DF800913AE0}" type="parTrans" cxnId="{FEFA3F9D-E4D3-4CF0-BD55-49B56AB7029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3B2EA4-44B6-442E-A9EB-3C4DC4B4F1A8}" type="sibTrans" cxnId="{FEFA3F9D-E4D3-4CF0-BD55-49B56AB7029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6963B9-6BE9-421F-AD32-FFAE336268A6}">
      <dgm:prSet/>
      <dgm:spPr>
        <a:solidFill>
          <a:srgbClr val="2C606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5250" tIns="47625" rIns="95250" bIns="47625" numCol="1" spcCol="1270" anchor="ctr" anchorCtr="0"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Κίνδυνος Ελέγχου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Control Risk)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405F303-CA15-4B00-BF49-6F1B260C133E}" type="parTrans" cxnId="{92B73741-5BD2-4E89-B7F9-D92856661AF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AB9C18-30B7-4F57-AE47-4017446032CE}" type="sibTrans" cxnId="{92B73741-5BD2-4E89-B7F9-D92856661AF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604438-F591-45A5-BEB9-551CF6898E08}">
      <dgm:prSet phldrT="[Text]"/>
      <dgm:spPr>
        <a:solidFill>
          <a:srgbClr val="B5C7C4">
            <a:alpha val="89804"/>
          </a:srgbClr>
        </a:soli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πιθανότητα να υπάρξει ουσιώδες σφάλμα ή απάτη λόγω της φύσης της δραστηριότητας, πριν καν λάβουμε υπόψη ελέγχους.
Παράδειγμα στον τουρισμό: υψηλός όγκος μικρών συναλλαγών σε μετρητά στη ρεσεψιόν ή στο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bar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Αυτό από μόνο του είναι “επικίνδυνο” περιβάλλον.</a:t>
          </a:r>
        </a:p>
      </dgm:t>
    </dgm:pt>
    <dgm:pt modelId="{88DDC4A5-FECB-4734-8127-132758329827}" type="parTrans" cxnId="{AE9FC488-DA49-4B57-BFD8-6FAE6D013B40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7EB1D2-BDA1-4A86-8506-45DAF75FC461}" type="sibTrans" cxnId="{AE9FC488-DA49-4B57-BFD8-6FAE6D013B40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34C1DD-B443-42B7-B7F1-0F729A79B074}">
      <dgm:prSet/>
      <dgm:spPr>
        <a:solidFill>
          <a:srgbClr val="B5C7C4">
            <a:alpha val="90000"/>
          </a:srgbClr>
        </a:soli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 κίνδυνος ότι οι εσωτερικοί μηχανισμοί ελέγχου της διοίκησης δεν θα αποτρέψουν ή δεν θα εντοπίσουν εγκαίρως αυτό το σφάλμα/απάτη.
Παράδειγμα: δεν υπάρχει διαχωρισμός καθηκόντων (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segregation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of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duties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), το ίδιο άτομο κάνει κράτηση, εισπράττει, και ενημερώνει το σύστημα.</a:t>
          </a:r>
        </a:p>
      </dgm:t>
    </dgm:pt>
    <dgm:pt modelId="{5F48EA1E-AEBF-489A-B407-76704673F1B9}" type="parTrans" cxnId="{AB9173AA-0A76-4A45-B27C-60DD5BBBEF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C7AE67-FF75-40EC-A3A6-7365D9B68E45}" type="sibTrans" cxnId="{AB9173AA-0A76-4A45-B27C-60DD5BBBEF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4A5078-F3A5-4841-862A-6E50CC1EE6C6}" type="pres">
      <dgm:prSet presAssocID="{DB972C25-A582-410F-855B-D65DB8ACECB1}" presName="Name0" presStyleCnt="0">
        <dgm:presLayoutVars>
          <dgm:dir/>
          <dgm:animLvl val="lvl"/>
          <dgm:resizeHandles/>
        </dgm:presLayoutVars>
      </dgm:prSet>
      <dgm:spPr/>
    </dgm:pt>
    <dgm:pt modelId="{AD1C66BB-AFAD-4C6F-94A9-CAD531594B9F}" type="pres">
      <dgm:prSet presAssocID="{38038222-467C-4CD8-AB14-5A373D890257}" presName="linNode" presStyleCnt="0"/>
      <dgm:spPr/>
    </dgm:pt>
    <dgm:pt modelId="{24A29660-20AF-4BB0-8815-2F437E5ED608}" type="pres">
      <dgm:prSet presAssocID="{38038222-467C-4CD8-AB14-5A373D890257}" presName="parentShp" presStyleLbl="node1" presStyleIdx="0" presStyleCnt="3">
        <dgm:presLayoutVars>
          <dgm:bulletEnabled val="1"/>
        </dgm:presLayoutVars>
      </dgm:prSet>
      <dgm:spPr/>
    </dgm:pt>
    <dgm:pt modelId="{6DE831BD-C7A6-48C0-802F-76903E85887D}" type="pres">
      <dgm:prSet presAssocID="{38038222-467C-4CD8-AB14-5A373D890257}" presName="childShp" presStyleLbl="bgAccFollowNode1" presStyleIdx="0" presStyleCnt="3">
        <dgm:presLayoutVars>
          <dgm:bulletEnabled val="1"/>
        </dgm:presLayoutVars>
      </dgm:prSet>
      <dgm:spPr/>
    </dgm:pt>
    <dgm:pt modelId="{35A8DA45-0BD5-498F-A4F7-4AA3150E337D}" type="pres">
      <dgm:prSet presAssocID="{0EAF3F89-F01F-4F41-8FF9-83EE2543ABA3}" presName="spacing" presStyleCnt="0"/>
      <dgm:spPr/>
    </dgm:pt>
    <dgm:pt modelId="{96639426-E0A2-429E-AFE2-33A72143415E}" type="pres">
      <dgm:prSet presAssocID="{A86963B9-6BE9-421F-AD32-FFAE336268A6}" presName="linNode" presStyleCnt="0"/>
      <dgm:spPr/>
    </dgm:pt>
    <dgm:pt modelId="{7A31EB17-CFC2-442C-86B2-EABB49CAABC4}" type="pres">
      <dgm:prSet presAssocID="{A86963B9-6BE9-421F-AD32-FFAE336268A6}" presName="parentShp" presStyleLbl="node1" presStyleIdx="1" presStyleCnt="3">
        <dgm:presLayoutVars>
          <dgm:bulletEnabled val="1"/>
        </dgm:presLayoutVars>
      </dgm:prSet>
      <dgm:spPr>
        <a:xfrm>
          <a:off x="0" y="1397000"/>
          <a:ext cx="2438400" cy="1269999"/>
        </a:xfrm>
        <a:prstGeom prst="roundRect">
          <a:avLst/>
        </a:prstGeom>
      </dgm:spPr>
    </dgm:pt>
    <dgm:pt modelId="{094D3E6E-5BC9-4B1A-9011-F11D8809EE0D}" type="pres">
      <dgm:prSet presAssocID="{A86963B9-6BE9-421F-AD32-FFAE336268A6}" presName="childShp" presStyleLbl="bgAccFollowNode1" presStyleIdx="1" presStyleCnt="3">
        <dgm:presLayoutVars>
          <dgm:bulletEnabled val="1"/>
        </dgm:presLayoutVars>
      </dgm:prSet>
      <dgm:spPr/>
    </dgm:pt>
    <dgm:pt modelId="{F674EDD9-5721-4918-BA3D-7A648B69D1D3}" type="pres">
      <dgm:prSet presAssocID="{ECAB9C18-30B7-4F57-AE47-4017446032CE}" presName="spacing" presStyleCnt="0"/>
      <dgm:spPr/>
    </dgm:pt>
    <dgm:pt modelId="{323E2D68-C317-44B8-99BA-8E66E327FA2A}" type="pres">
      <dgm:prSet presAssocID="{E671BF16-C368-45F1-89A4-060F944FDA64}" presName="linNode" presStyleCnt="0"/>
      <dgm:spPr/>
    </dgm:pt>
    <dgm:pt modelId="{8913477E-BE40-4A33-B666-C6A2D74626E0}" type="pres">
      <dgm:prSet presAssocID="{E671BF16-C368-45F1-89A4-060F944FDA64}" presName="parentShp" presStyleLbl="node1" presStyleIdx="2" presStyleCnt="3">
        <dgm:presLayoutVars>
          <dgm:bulletEnabled val="1"/>
        </dgm:presLayoutVars>
      </dgm:prSet>
      <dgm:spPr>
        <a:xfrm>
          <a:off x="0" y="2793999"/>
          <a:ext cx="2438400" cy="1269999"/>
        </a:xfrm>
        <a:prstGeom prst="roundRect">
          <a:avLst/>
        </a:prstGeom>
      </dgm:spPr>
    </dgm:pt>
    <dgm:pt modelId="{A68A5CB3-C350-496F-A4DA-91F7FA18CAAE}" type="pres">
      <dgm:prSet presAssocID="{E671BF16-C368-45F1-89A4-060F944FDA6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E84471B-190F-4BAA-A74F-3DF2B844D27E}" type="presOf" srcId="{E671BF16-C368-45F1-89A4-060F944FDA64}" destId="{8913477E-BE40-4A33-B666-C6A2D74626E0}" srcOrd="0" destOrd="0" presId="urn:microsoft.com/office/officeart/2005/8/layout/vList6"/>
    <dgm:cxn modelId="{7239B21B-69B1-4C9C-80E1-571B73B2ADC0}" type="presOf" srcId="{A86963B9-6BE9-421F-AD32-FFAE336268A6}" destId="{7A31EB17-CFC2-442C-86B2-EABB49CAABC4}" srcOrd="0" destOrd="0" presId="urn:microsoft.com/office/officeart/2005/8/layout/vList6"/>
    <dgm:cxn modelId="{26C07C31-313C-446D-9EBD-B95F50AEC363}" srcId="{DB972C25-A582-410F-855B-D65DB8ACECB1}" destId="{38038222-467C-4CD8-AB14-5A373D890257}" srcOrd="0" destOrd="0" parTransId="{E7BEDDAD-D521-4C29-81AE-CD7D1B95582A}" sibTransId="{0EAF3F89-F01F-4F41-8FF9-83EE2543ABA3}"/>
    <dgm:cxn modelId="{65B8A035-6168-4169-9DDF-6E6EF9F20B0E}" type="presOf" srcId="{DB972C25-A582-410F-855B-D65DB8ACECB1}" destId="{374A5078-F3A5-4841-862A-6E50CC1EE6C6}" srcOrd="0" destOrd="0" presId="urn:microsoft.com/office/officeart/2005/8/layout/vList6"/>
    <dgm:cxn modelId="{92B73741-5BD2-4E89-B7F9-D92856661AF6}" srcId="{DB972C25-A582-410F-855B-D65DB8ACECB1}" destId="{A86963B9-6BE9-421F-AD32-FFAE336268A6}" srcOrd="1" destOrd="0" parTransId="{8405F303-CA15-4B00-BF49-6F1B260C133E}" sibTransId="{ECAB9C18-30B7-4F57-AE47-4017446032CE}"/>
    <dgm:cxn modelId="{031B634F-ABE7-4BBB-8A0F-209D0B77DDA5}" type="presOf" srcId="{89809375-4BD0-40AA-9700-6B1C29CB9D6F}" destId="{A68A5CB3-C350-496F-A4DA-91F7FA18CAAE}" srcOrd="0" destOrd="0" presId="urn:microsoft.com/office/officeart/2005/8/layout/vList6"/>
    <dgm:cxn modelId="{AE9FC488-DA49-4B57-BFD8-6FAE6D013B40}" srcId="{38038222-467C-4CD8-AB14-5A373D890257}" destId="{94604438-F591-45A5-BEB9-551CF6898E08}" srcOrd="0" destOrd="0" parTransId="{88DDC4A5-FECB-4734-8127-132758329827}" sibTransId="{B37EB1D2-BDA1-4A86-8506-45DAF75FC461}"/>
    <dgm:cxn modelId="{B145A798-2279-49F1-BC81-A94D68CDE694}" type="presOf" srcId="{94604438-F591-45A5-BEB9-551CF6898E08}" destId="{6DE831BD-C7A6-48C0-802F-76903E85887D}" srcOrd="0" destOrd="0" presId="urn:microsoft.com/office/officeart/2005/8/layout/vList6"/>
    <dgm:cxn modelId="{FEFA3F9D-E4D3-4CF0-BD55-49B56AB7029B}" srcId="{E671BF16-C368-45F1-89A4-060F944FDA64}" destId="{89809375-4BD0-40AA-9700-6B1C29CB9D6F}" srcOrd="0" destOrd="0" parTransId="{7E072DD3-1954-421E-8C9F-1DF800913AE0}" sibTransId="{873B2EA4-44B6-442E-A9EB-3C4DC4B4F1A8}"/>
    <dgm:cxn modelId="{269E8BA1-C287-4669-A818-A69FA3954FEE}" srcId="{DB972C25-A582-410F-855B-D65DB8ACECB1}" destId="{E671BF16-C368-45F1-89A4-060F944FDA64}" srcOrd="2" destOrd="0" parTransId="{6634F786-E396-4FF7-BF4B-2C3DBD1E2237}" sibTransId="{67808849-E041-4D81-93E6-2D286C65A4FB}"/>
    <dgm:cxn modelId="{AB9173AA-0A76-4A45-B27C-60DD5BBBEFC8}" srcId="{A86963B9-6BE9-421F-AD32-FFAE336268A6}" destId="{A734C1DD-B443-42B7-B7F1-0F729A79B074}" srcOrd="0" destOrd="0" parTransId="{5F48EA1E-AEBF-489A-B407-76704673F1B9}" sibTransId="{31C7AE67-FF75-40EC-A3A6-7365D9B68E45}"/>
    <dgm:cxn modelId="{7AB683B8-1F69-4E44-AFF0-0EA884795F8C}" type="presOf" srcId="{A734C1DD-B443-42B7-B7F1-0F729A79B074}" destId="{094D3E6E-5BC9-4B1A-9011-F11D8809EE0D}" srcOrd="0" destOrd="0" presId="urn:microsoft.com/office/officeart/2005/8/layout/vList6"/>
    <dgm:cxn modelId="{B60B94D9-3CA6-4047-924C-7892D90F5EA8}" type="presOf" srcId="{38038222-467C-4CD8-AB14-5A373D890257}" destId="{24A29660-20AF-4BB0-8815-2F437E5ED608}" srcOrd="0" destOrd="0" presId="urn:microsoft.com/office/officeart/2005/8/layout/vList6"/>
    <dgm:cxn modelId="{5E648FED-3412-4097-AC9B-EBB7196106E2}" type="presParOf" srcId="{374A5078-F3A5-4841-862A-6E50CC1EE6C6}" destId="{AD1C66BB-AFAD-4C6F-94A9-CAD531594B9F}" srcOrd="0" destOrd="0" presId="urn:microsoft.com/office/officeart/2005/8/layout/vList6"/>
    <dgm:cxn modelId="{946A9208-D3B0-40A0-9B38-0B732CD15632}" type="presParOf" srcId="{AD1C66BB-AFAD-4C6F-94A9-CAD531594B9F}" destId="{24A29660-20AF-4BB0-8815-2F437E5ED608}" srcOrd="0" destOrd="0" presId="urn:microsoft.com/office/officeart/2005/8/layout/vList6"/>
    <dgm:cxn modelId="{E91C3932-D477-4084-A0D3-7C79AEAAB9C9}" type="presParOf" srcId="{AD1C66BB-AFAD-4C6F-94A9-CAD531594B9F}" destId="{6DE831BD-C7A6-48C0-802F-76903E85887D}" srcOrd="1" destOrd="0" presId="urn:microsoft.com/office/officeart/2005/8/layout/vList6"/>
    <dgm:cxn modelId="{7AC174E7-8D93-49BA-B5B2-448F7D413468}" type="presParOf" srcId="{374A5078-F3A5-4841-862A-6E50CC1EE6C6}" destId="{35A8DA45-0BD5-498F-A4F7-4AA3150E337D}" srcOrd="1" destOrd="0" presId="urn:microsoft.com/office/officeart/2005/8/layout/vList6"/>
    <dgm:cxn modelId="{0753ECB2-39CF-4C78-87C8-16E955165583}" type="presParOf" srcId="{374A5078-F3A5-4841-862A-6E50CC1EE6C6}" destId="{96639426-E0A2-429E-AFE2-33A72143415E}" srcOrd="2" destOrd="0" presId="urn:microsoft.com/office/officeart/2005/8/layout/vList6"/>
    <dgm:cxn modelId="{CE4516B6-AD7F-4D97-8EEA-BD2865F36281}" type="presParOf" srcId="{96639426-E0A2-429E-AFE2-33A72143415E}" destId="{7A31EB17-CFC2-442C-86B2-EABB49CAABC4}" srcOrd="0" destOrd="0" presId="urn:microsoft.com/office/officeart/2005/8/layout/vList6"/>
    <dgm:cxn modelId="{5FC20F0C-606D-4EE8-91E9-41C6D35BB6AA}" type="presParOf" srcId="{96639426-E0A2-429E-AFE2-33A72143415E}" destId="{094D3E6E-5BC9-4B1A-9011-F11D8809EE0D}" srcOrd="1" destOrd="0" presId="urn:microsoft.com/office/officeart/2005/8/layout/vList6"/>
    <dgm:cxn modelId="{E9EC9F65-48CC-40D4-B273-F09604E55A0A}" type="presParOf" srcId="{374A5078-F3A5-4841-862A-6E50CC1EE6C6}" destId="{F674EDD9-5721-4918-BA3D-7A648B69D1D3}" srcOrd="3" destOrd="0" presId="urn:microsoft.com/office/officeart/2005/8/layout/vList6"/>
    <dgm:cxn modelId="{1D5EFF8D-4BA2-4FEC-B2E9-30C425A5E238}" type="presParOf" srcId="{374A5078-F3A5-4841-862A-6E50CC1EE6C6}" destId="{323E2D68-C317-44B8-99BA-8E66E327FA2A}" srcOrd="4" destOrd="0" presId="urn:microsoft.com/office/officeart/2005/8/layout/vList6"/>
    <dgm:cxn modelId="{5A869E54-5AC6-4170-9096-AE34EBE41FD6}" type="presParOf" srcId="{323E2D68-C317-44B8-99BA-8E66E327FA2A}" destId="{8913477E-BE40-4A33-B666-C6A2D74626E0}" srcOrd="0" destOrd="0" presId="urn:microsoft.com/office/officeart/2005/8/layout/vList6"/>
    <dgm:cxn modelId="{84A29D5E-7AF3-4C9C-A1DC-F4EB80EAA6EE}" type="presParOf" srcId="{323E2D68-C317-44B8-99BA-8E66E327FA2A}" destId="{A68A5CB3-C350-496F-A4DA-91F7FA18CA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831BD-C7A6-48C0-802F-76903E85887D}">
      <dsp:nvSpPr>
        <dsp:cNvPr id="0" name=""/>
        <dsp:cNvSpPr/>
      </dsp:nvSpPr>
      <dsp:spPr>
        <a:xfrm>
          <a:off x="2819983" y="0"/>
          <a:ext cx="4229976" cy="658272"/>
        </a:xfrm>
        <a:prstGeom prst="rightArrow">
          <a:avLst>
            <a:gd name="adj1" fmla="val 75000"/>
            <a:gd name="adj2" fmla="val 50000"/>
          </a:avLst>
        </a:prstGeom>
        <a:solidFill>
          <a:srgbClr val="B5C7C4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πιθανότητα να υπάρξει ουσιώδες σφάλμα ή απάτη λόγω της φύσης της δραστηριότητας, πριν καν λάβουμε υπόψη ελέγχους.
Παράδειγμα στον τουρισμό: υψηλός όγκος μικρών συναλλαγών σε μετρητά στη ρεσεψιόν ή στο 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bar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Αυτό από μόνο του είναι “επικίνδυνο” περιβάλλον.</a:t>
          </a:r>
        </a:p>
      </dsp:txBody>
      <dsp:txXfrm>
        <a:off x="2819983" y="82284"/>
        <a:ext cx="3983124" cy="493704"/>
      </dsp:txXfrm>
    </dsp:sp>
    <dsp:sp modelId="{24A29660-20AF-4BB0-8815-2F437E5ED608}">
      <dsp:nvSpPr>
        <dsp:cNvPr id="0" name=""/>
        <dsp:cNvSpPr/>
      </dsp:nvSpPr>
      <dsp:spPr>
        <a:xfrm>
          <a:off x="0" y="0"/>
          <a:ext cx="2819984" cy="658272"/>
        </a:xfrm>
        <a:prstGeom prst="roundRect">
          <a:avLst/>
        </a:prstGeom>
        <a:solidFill>
          <a:srgbClr val="2C60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Εγγενής κίνδυνος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Inherent Risk)</a:t>
          </a:r>
          <a:endParaRPr lang="el-GR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2134" y="32134"/>
        <a:ext cx="2755716" cy="594004"/>
      </dsp:txXfrm>
    </dsp:sp>
    <dsp:sp modelId="{094D3E6E-5BC9-4B1A-9011-F11D8809EE0D}">
      <dsp:nvSpPr>
        <dsp:cNvPr id="0" name=""/>
        <dsp:cNvSpPr/>
      </dsp:nvSpPr>
      <dsp:spPr>
        <a:xfrm>
          <a:off x="2819983" y="724100"/>
          <a:ext cx="4229976" cy="658272"/>
        </a:xfrm>
        <a:prstGeom prst="rightArrow">
          <a:avLst>
            <a:gd name="adj1" fmla="val 75000"/>
            <a:gd name="adj2" fmla="val 50000"/>
          </a:avLst>
        </a:prstGeom>
        <a:solidFill>
          <a:srgbClr val="B5C7C4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 κίνδυνος ότι οι εσωτερικοί μηχανισμοί ελέγχου της διοίκησης δεν θα αποτρέψουν ή δεν θα εντοπίσουν εγκαίρως αυτό το σφάλμα/απάτη.
Παράδειγμα: δεν υπάρχει διαχωρισμός καθηκόντων (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segregation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of 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duties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), το ίδιο άτομο κάνει κράτηση, εισπράττει, και ενημερώνει το σύστημα.</a:t>
          </a:r>
        </a:p>
      </dsp:txBody>
      <dsp:txXfrm>
        <a:off x="2819983" y="806384"/>
        <a:ext cx="3983124" cy="493704"/>
      </dsp:txXfrm>
    </dsp:sp>
    <dsp:sp modelId="{7A31EB17-CFC2-442C-86B2-EABB49CAABC4}">
      <dsp:nvSpPr>
        <dsp:cNvPr id="0" name=""/>
        <dsp:cNvSpPr/>
      </dsp:nvSpPr>
      <dsp:spPr>
        <a:xfrm>
          <a:off x="0" y="724100"/>
          <a:ext cx="2819984" cy="658272"/>
        </a:xfrm>
        <a:prstGeom prst="roundRect">
          <a:avLst/>
        </a:prstGeom>
        <a:solidFill>
          <a:srgbClr val="2C606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Κίνδυνος Ελέγχου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Control Risk)</a:t>
          </a:r>
          <a:endParaRPr lang="el-GR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2134" y="756234"/>
        <a:ext cx="2755716" cy="594004"/>
      </dsp:txXfrm>
    </dsp:sp>
    <dsp:sp modelId="{A68A5CB3-C350-496F-A4DA-91F7FA18CAAE}">
      <dsp:nvSpPr>
        <dsp:cNvPr id="0" name=""/>
        <dsp:cNvSpPr/>
      </dsp:nvSpPr>
      <dsp:spPr>
        <a:xfrm>
          <a:off x="2819983" y="1448200"/>
          <a:ext cx="4229976" cy="658272"/>
        </a:xfrm>
        <a:prstGeom prst="rightArrow">
          <a:avLst>
            <a:gd name="adj1" fmla="val 75000"/>
            <a:gd name="adj2" fmla="val 50000"/>
          </a:avLst>
        </a:prstGeom>
        <a:solidFill>
          <a:srgbClr val="B5C7C4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 κίνδυνος ότι οι ίδιες οι ελεγκτικές διαδικασίες (π.χ. δειγματοληπτικός έλεγχος) δεν θα εντοπίσουν το πρόβλημα που έχει ξεφύγει.
Παράδειγμα: ο ελεγκτής ελέγχει μόνο 5 τυχαίες βάρδιες Αυγούστου, αλλά η παρατυπία συνέβαινε μόνο στα βραδινά 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check-outs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του </a:t>
          </a:r>
          <a:r>
            <a:rPr lang="el-GR" sz="8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Σεπτεμβρίου.</a:t>
          </a:r>
          <a:endParaRPr lang="el-GR" sz="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9983" y="1530484"/>
        <a:ext cx="3983124" cy="493704"/>
      </dsp:txXfrm>
    </dsp:sp>
    <dsp:sp modelId="{8913477E-BE40-4A33-B666-C6A2D74626E0}">
      <dsp:nvSpPr>
        <dsp:cNvPr id="0" name=""/>
        <dsp:cNvSpPr/>
      </dsp:nvSpPr>
      <dsp:spPr>
        <a:xfrm>
          <a:off x="0" y="1448200"/>
          <a:ext cx="2819984" cy="658272"/>
        </a:xfrm>
        <a:prstGeom prst="roundRect">
          <a:avLst/>
        </a:prstGeom>
        <a:solidFill>
          <a:srgbClr val="2C606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Κίνδυνος Εντοπισμού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Detection Risk)</a:t>
          </a:r>
          <a:endParaRPr lang="el-GR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2134" y="1480334"/>
        <a:ext cx="2755716" cy="59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43675-4A32-D5DC-2EE0-3A3CFFAFA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2360-9EAD-6844-816A-6D3D77AFF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A66C-2EA9-4C7F-ACBF-E1D455640094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16A1-A088-6986-4297-3BCB643D1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9C3F-80A8-7E2B-998C-1F1240F02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504B-4555-4528-A3FC-876709EBEF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78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66552196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f66552196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13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87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73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1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74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665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876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38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f665521969_2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1f665521969_2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52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46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8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39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21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21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4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833582" y="3622757"/>
            <a:ext cx="2309830" cy="329297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06950" y="2125080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ExtraLight"/>
              </a:rPr>
              <a:t>Εσωτερικός Έλεγχος Τουριστικών Επιχειρήσεων</a:t>
            </a:r>
          </a:p>
        </p:txBody>
      </p:sp>
      <p:sp>
        <p:nvSpPr>
          <p:cNvPr id="141" name="Google Shape;141;p25"/>
          <p:cNvSpPr txBox="1"/>
          <p:nvPr/>
        </p:nvSpPr>
        <p:spPr>
          <a:xfrm>
            <a:off x="979548" y="3679505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Black"/>
              </a:rPr>
              <a:t>Δρ. Σπυρίδων Λαμπρόπουλος</a:t>
            </a:r>
            <a:endParaRPr sz="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0A706-CAF2-EBB0-F221-9AF5CA20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6" y="225825"/>
            <a:ext cx="1965275" cy="711887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E56BFFB3-0F10-ED31-C2D3-1ADD1A950A85}"/>
              </a:ext>
            </a:extLst>
          </p:cNvPr>
          <p:cNvSpPr txBox="1"/>
          <p:nvPr/>
        </p:nvSpPr>
        <p:spPr>
          <a:xfrm>
            <a:off x="0" y="3069419"/>
            <a:ext cx="39916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sz="1600" dirty="0">
                <a:solidFill>
                  <a:srgbClr val="799A94"/>
                </a:solidFill>
                <a:sym typeface="Nunito Light"/>
              </a:rPr>
              <a:t>Εταιρική Διακυβέρνηση &amp; </a:t>
            </a:r>
          </a:p>
          <a:p>
            <a:r>
              <a:rPr lang="el-GR" sz="1600" dirty="0">
                <a:solidFill>
                  <a:srgbClr val="799A94"/>
                </a:solidFill>
                <a:sym typeface="Nunito Light"/>
              </a:rPr>
              <a:t>Ελεγκτικός Κίνδυνος</a:t>
            </a:r>
            <a:endParaRPr sz="1600" dirty="0">
              <a:solidFill>
                <a:srgbClr val="799A9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04CE1-FAC7-187D-D5CB-87FAC575D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993" y="1034233"/>
            <a:ext cx="6227126" cy="3206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78680" y="916782"/>
            <a:ext cx="846531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“</a:t>
            </a:r>
            <a:r>
              <a:rPr lang="el-GR" sz="27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Tone</a:t>
            </a: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7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at</a:t>
            </a: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the Top” και Κουλτούρα Ελέγχου</a:t>
            </a:r>
            <a:endParaRPr lang="el-GR" sz="18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34820" y="1509054"/>
            <a:ext cx="3644583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Έννοια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b="1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Το “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tone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at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the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top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” είναι η 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στάση, οι αξίες και τα μηνύματα που εκπέμπει η ανώτατη διοίκηση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(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ιδοκτήτης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Διοικητικό Συμβούλιο, Γενικός Διευθυντής), τα οποία διαμορφώνουν την πραγματική κουλτούρα συμμόρφωσης και ακεραιότητας στην επιχείρηση. (Γαρεφαλάκης κ.ά.; IIA)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Εάν η ανώτατη διοίκηση: 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απαιτεί τήρηση διαδικασιών,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επιμένει σε διαφανή καταγραφή συναλλαγών,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δεν ανέχεται “μικρές παρατυπίες”,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τότε το προσωπικό καταλαβαίνει ότι ο έλεγχος και η ακεραιότητα είναι μη διαπραγματεύσιμα. Εάν αντίθετα η ίδια η κορυφή “παρακάμπτει” διαδικασίες, δικαιολογεί μετρητά “εκτός βιβλίων” ή αποθαρρύνει ελέγχους (“μην ανακατεύεσαι εκεί”), τότε κανένα εγχειρίδιο εσωτερικού ελέγχου δεν σώζει την κατάσταση. Η κουλτούρα υπερβαίνει το τυπικό. (IIA IPPF)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4" name="Google Shape;161;p26">
            <a:extLst>
              <a:ext uri="{FF2B5EF4-FFF2-40B4-BE49-F238E27FC236}">
                <a16:creationId xmlns:a16="http://schemas.microsoft.com/office/drawing/2014/main" id="{719E48D4-245D-7171-66FC-65306DFB66BD}"/>
              </a:ext>
            </a:extLst>
          </p:cNvPr>
          <p:cNvSpPr txBox="1"/>
          <p:nvPr/>
        </p:nvSpPr>
        <p:spPr>
          <a:xfrm>
            <a:off x="4664597" y="1492435"/>
            <a:ext cx="3644583" cy="174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Σύνδεση με τη διακυβέρνηση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κουλτούρα ελέγχου είναι ουσιαστικά η “ζωντανή” πλευρά της εταιρικής διακυβέρνησης. 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Χωρίς κουλτούρα ακεραιότητας, η διακυβέρνηση μένει σε επίπεδο εγγράφων. 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 κουλτούρα ακεραιότητας, ο εσωτερικός έλεγχος έχει στήριξη και πρόσβαση και μπορεί να λειτουργήσει ως πραγματικός μηχανισμός προστασίας του οργανισμού. (Γαρεφαλάκης κ.ά.)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B33CA4-FA14-C7EB-188E-3BA8A3D7CFBB}"/>
              </a:ext>
            </a:extLst>
          </p:cNvPr>
          <p:cNvCxnSpPr/>
          <p:nvPr/>
        </p:nvCxnSpPr>
        <p:spPr>
          <a:xfrm>
            <a:off x="4572000" y="1509054"/>
            <a:ext cx="0" cy="2729948"/>
          </a:xfrm>
          <a:prstGeom prst="line">
            <a:avLst/>
          </a:prstGeom>
          <a:ln w="15875">
            <a:solidFill>
              <a:srgbClr val="2C6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5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22677" y="915867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Ελεγκτικός Κίνδυνος (</a:t>
            </a:r>
            <a:r>
              <a:rPr lang="en-US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Audit Risk)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81936" y="1480834"/>
            <a:ext cx="763602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 ελεγκτικός κίνδυνος είναι ο κίνδυνος ότι ο ελεγκτής (εσωτερικός ή εξωτερικός) θα καταλήξει σε εσφαλμένο συμπέρασμα ότι “όλα είναι εντάξει”, ενώ στην πραγματικότητα υπάρχει ουσιώδες σφάλμα ή απάτη. Δηλαδή: ο ελεγκτής δεν εντοπίζει ένα σοβαρό πρόβλημα. (IIA IPPF)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A52A89B-C0E3-8C05-989B-53415CED3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807321"/>
              </p:ext>
            </p:extLst>
          </p:nvPr>
        </p:nvGraphicFramePr>
        <p:xfrm>
          <a:off x="1047020" y="2365346"/>
          <a:ext cx="7049960" cy="210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0845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22677" y="915867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Ελεγκτικός Κίνδυνος (</a:t>
            </a:r>
            <a:r>
              <a:rPr lang="en-US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Audit Risk)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81936" y="1480834"/>
            <a:ext cx="7636020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Τυπικά παρουσιάζεται ως: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Audit</a:t>
            </a:r>
            <a:r>
              <a:rPr lang="el-GR" sz="2000" b="1" i="0" u="none" strike="noStrike" cap="none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2000" b="1" i="0" u="none" strike="noStrike" cap="none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= </a:t>
            </a: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Inherent</a:t>
            </a:r>
            <a:r>
              <a:rPr lang="el-GR" sz="2000" b="1" i="0" u="none" strike="noStrike" cap="none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2000" b="1" i="0" u="none" strike="noStrike" cap="none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× </a:t>
            </a: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Control</a:t>
            </a:r>
            <a:r>
              <a:rPr lang="el-GR" sz="2000" b="1" i="0" u="none" strike="noStrike" cap="none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2000" b="1" i="0" u="none" strike="noStrike" cap="none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× </a:t>
            </a: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Detection</a:t>
            </a:r>
            <a:r>
              <a:rPr lang="el-GR" sz="2000" b="1" i="0" u="none" strike="noStrike" cap="none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000" b="1" i="0" u="none" strike="noStrike" cap="none" dirty="0" err="1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endParaRPr lang="el-GR" sz="2000" b="1" i="0" u="none" strike="noStrike" cap="none" dirty="0">
              <a:solidFill>
                <a:srgbClr val="2C606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1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(Κλασική τυποποίηση σε ελεγκτική θεωρία και εσωτερικό έλεγχο, </a:t>
            </a: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βλ. IIA IPPF και συναφή ελληνική βιβλιογραφία, π.χ. Γαρεφαλάκης κ.ά.)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</p:spTree>
    <p:extLst>
      <p:ext uri="{BB962C8B-B14F-4D97-AF65-F5344CB8AC3E}">
        <p14:creationId xmlns:p14="http://schemas.microsoft.com/office/powerpoint/2010/main" val="138644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5" name="Google Shape;158;p26">
            <a:extLst>
              <a:ext uri="{FF2B5EF4-FFF2-40B4-BE49-F238E27FC236}">
                <a16:creationId xmlns:a16="http://schemas.microsoft.com/office/drawing/2014/main" id="{24025638-996D-090E-1FA7-6E1441FFE566}"/>
              </a:ext>
            </a:extLst>
          </p:cNvPr>
          <p:cNvSpPr txBox="1"/>
          <p:nvPr/>
        </p:nvSpPr>
        <p:spPr>
          <a:xfrm>
            <a:off x="678680" y="916782"/>
            <a:ext cx="8465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Μικρή Μελέτη Περίπτωσης</a:t>
            </a:r>
          </a:p>
        </p:txBody>
      </p:sp>
      <p:sp>
        <p:nvSpPr>
          <p:cNvPr id="6" name="Google Shape;161;p26">
            <a:extLst>
              <a:ext uri="{FF2B5EF4-FFF2-40B4-BE49-F238E27FC236}">
                <a16:creationId xmlns:a16="http://schemas.microsoft.com/office/drawing/2014/main" id="{D93090ED-AF64-6A3D-F55E-84CF3A15A4A6}"/>
              </a:ext>
            </a:extLst>
          </p:cNvPr>
          <p:cNvSpPr txBox="1"/>
          <p:nvPr/>
        </p:nvSpPr>
        <p:spPr>
          <a:xfrm>
            <a:off x="678681" y="1474590"/>
            <a:ext cx="7585644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20"/>
              </a:lnSpc>
            </a:pPr>
            <a:r>
              <a:rPr lang="el-GR" sz="15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Σενάριο</a:t>
            </a: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</a:t>
            </a:r>
          </a:p>
          <a:p>
            <a:pPr lvl="1">
              <a:lnSpc>
                <a:spcPct val="140020"/>
              </a:lnSpc>
            </a:pP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Οικογενειακό ξενοδοχείο 60 δωματίων, εποχικής λειτουργίας. Οι κρατήσεις γίνονται τηλεφωνικά και μέσω </a:t>
            </a:r>
            <a:r>
              <a:rPr lang="el-GR" sz="15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πλατφορμών</a:t>
            </a: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</a:t>
            </a:r>
          </a:p>
          <a:p>
            <a:pPr lvl="1">
              <a:lnSpc>
                <a:spcPct val="140020"/>
              </a:lnSpc>
            </a:pP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Τα </a:t>
            </a:r>
            <a:r>
              <a:rPr lang="el-GR" sz="15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check</a:t>
            </a: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-in και οι πληρωμές γίνονται κυρίως στη ρεσεψιόν. </a:t>
            </a:r>
          </a:p>
          <a:p>
            <a:pPr lvl="1">
              <a:lnSpc>
                <a:spcPct val="140020"/>
              </a:lnSpc>
            </a:pP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Το ίδιο πρόσωπο (π.χ. η κόρη του ιδιοκτήτη) έχει πρόσβαση σε: σύστημα </a:t>
            </a:r>
            <a:r>
              <a:rPr lang="el-GR" sz="15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κρατήσεων,POS,τιμολόγηση,καταχώρηση</a:t>
            </a: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εσόδων. </a:t>
            </a:r>
          </a:p>
          <a:p>
            <a:pPr lvl="1">
              <a:lnSpc>
                <a:spcPct val="140020"/>
              </a:lnSpc>
            </a:pP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Δεν γίνεται καθημερινή συμφωνία ταμείου από δεύτερο άτομο.</a:t>
            </a:r>
          </a:p>
          <a:p>
            <a:pPr lvl="1">
              <a:lnSpc>
                <a:spcPct val="140020"/>
              </a:lnSpc>
            </a:pPr>
            <a:r>
              <a:rPr lang="el-GR" sz="1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 ιδιοκτήτης θεωρεί ότι “εμπιστεύεται την οικογένειά του”, άρα δεν χρειάζεται τυπικές διαδικασίες.</a:t>
            </a:r>
          </a:p>
          <a:p>
            <a:pPr lvl="1">
              <a:lnSpc>
                <a:spcPct val="140020"/>
              </a:lnSpc>
            </a:pPr>
            <a:endParaRPr lang="el-GR" sz="15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043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5" name="Google Shape;158;p26">
            <a:extLst>
              <a:ext uri="{FF2B5EF4-FFF2-40B4-BE49-F238E27FC236}">
                <a16:creationId xmlns:a16="http://schemas.microsoft.com/office/drawing/2014/main" id="{24025638-996D-090E-1FA7-6E1441FFE566}"/>
              </a:ext>
            </a:extLst>
          </p:cNvPr>
          <p:cNvSpPr txBox="1"/>
          <p:nvPr/>
        </p:nvSpPr>
        <p:spPr>
          <a:xfrm>
            <a:off x="678680" y="916782"/>
            <a:ext cx="8465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Μικρή Μελέτη Περίπτωσης</a:t>
            </a:r>
          </a:p>
        </p:txBody>
      </p:sp>
      <p:sp>
        <p:nvSpPr>
          <p:cNvPr id="6" name="Google Shape;161;p26">
            <a:extLst>
              <a:ext uri="{FF2B5EF4-FFF2-40B4-BE49-F238E27FC236}">
                <a16:creationId xmlns:a16="http://schemas.microsoft.com/office/drawing/2014/main" id="{D93090ED-AF64-6A3D-F55E-84CF3A15A4A6}"/>
              </a:ext>
            </a:extLst>
          </p:cNvPr>
          <p:cNvSpPr txBox="1"/>
          <p:nvPr/>
        </p:nvSpPr>
        <p:spPr>
          <a:xfrm>
            <a:off x="791432" y="1359390"/>
            <a:ext cx="7457623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lvl="1" indent="-228600">
              <a:lnSpc>
                <a:spcPct val="140020"/>
              </a:lnSpc>
              <a:buAutoNum type="arabicPeriod"/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Πού εντοπίζετε υψηλό εγγενή κίνδυνο; </a:t>
            </a:r>
          </a:p>
          <a:p>
            <a:pPr lvl="1">
              <a:lnSpc>
                <a:spcPct val="140020"/>
              </a:lnSpc>
            </a:pP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Υψηλός όγκος συναλλαγών σε μετρητά, εποχικό προσωπικό, πίεση από πελάτες για εκπτώσεις/μη έκδοση απόδειξης.</a:t>
            </a:r>
          </a:p>
          <a:p>
            <a:pPr lvl="1">
              <a:lnSpc>
                <a:spcPct val="140020"/>
              </a:lnSpc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2. Πού βλέπετε υψηλό κίνδυνο ελέγχου;</a:t>
            </a:r>
          </a:p>
          <a:p>
            <a:pPr lvl="1">
              <a:lnSpc>
                <a:spcPct val="140020"/>
              </a:lnSpc>
            </a:pP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Απουσία διαχωρισμού καθηκόντων, μη ύπαρξη δεύτερης υπογραφής, έλλειψη καθημερινής συμφωνίας ταμειακών ροών με το σύστημα κρατήσεων.</a:t>
            </a:r>
          </a:p>
          <a:p>
            <a:pPr lvl="1">
              <a:lnSpc>
                <a:spcPct val="140020"/>
              </a:lnSpc>
            </a:pPr>
            <a:endParaRPr lang="el-GR" sz="1100" b="1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3. Πώς μπορεί να αυξηθεί ο κίνδυνος εντοπισμού; </a:t>
            </a:r>
          </a:p>
          <a:p>
            <a:pPr lvl="1">
              <a:lnSpc>
                <a:spcPct val="140020"/>
              </a:lnSpc>
            </a:pP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 δεν υπάρχει επίσημη λειτουργία εσωτερικού ελέγχου, ή ο “ελεγκτής” είναι το ίδιο το άτομο που εμπλέκεται στις συναλλαγές, τότε τα προβλήματα δύσκολα αποκαλύπτονται προς τη διοίκηση ή τον ιδιοκτήτη.</a:t>
            </a:r>
          </a:p>
          <a:p>
            <a:pPr lvl="1">
              <a:lnSpc>
                <a:spcPct val="140020"/>
              </a:lnSpc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4. Ποιος είναι ο ρόλος της εταιρικής διακυβέρνησης εδώ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; 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Να θεσπίσει βασικές πολιτικές (ποιος εγκρίνει, ποιος καταγράφει, ποιος ελέγχει). 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Να απαιτήσει λογοδοσία (π.χ. καθημερινό </a:t>
            </a:r>
            <a:r>
              <a:rPr lang="el-GR" sz="11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reconciliation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ταμείου). 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Να δώσει στον εσωτερικό έλεγχο εντολή/πρόσβαση/κύρος για να ελέγχει χωρίς φόβο.               (Γαρεφαλάκης κ.ά.)</a:t>
            </a:r>
          </a:p>
        </p:txBody>
      </p:sp>
    </p:spTree>
    <p:extLst>
      <p:ext uri="{BB962C8B-B14F-4D97-AF65-F5344CB8AC3E}">
        <p14:creationId xmlns:p14="http://schemas.microsoft.com/office/powerpoint/2010/main" val="51402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5" name="Google Shape;158;p26">
            <a:extLst>
              <a:ext uri="{FF2B5EF4-FFF2-40B4-BE49-F238E27FC236}">
                <a16:creationId xmlns:a16="http://schemas.microsoft.com/office/drawing/2014/main" id="{24025638-996D-090E-1FA7-6E1441FFE566}"/>
              </a:ext>
            </a:extLst>
          </p:cNvPr>
          <p:cNvSpPr txBox="1"/>
          <p:nvPr/>
        </p:nvSpPr>
        <p:spPr>
          <a:xfrm>
            <a:off x="678680" y="916782"/>
            <a:ext cx="8465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Μικρή Μελέτη Περίπτωσης</a:t>
            </a:r>
          </a:p>
        </p:txBody>
      </p:sp>
      <p:sp>
        <p:nvSpPr>
          <p:cNvPr id="6" name="Google Shape;161;p26">
            <a:extLst>
              <a:ext uri="{FF2B5EF4-FFF2-40B4-BE49-F238E27FC236}">
                <a16:creationId xmlns:a16="http://schemas.microsoft.com/office/drawing/2014/main" id="{D93090ED-AF64-6A3D-F55E-84CF3A15A4A6}"/>
              </a:ext>
            </a:extLst>
          </p:cNvPr>
          <p:cNvSpPr txBox="1"/>
          <p:nvPr/>
        </p:nvSpPr>
        <p:spPr>
          <a:xfrm>
            <a:off x="787555" y="1480834"/>
            <a:ext cx="758564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20"/>
              </a:lnSpc>
            </a:pPr>
            <a:r>
              <a:rPr lang="el-GR" sz="12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Συζήτηση “</a:t>
            </a:r>
            <a:r>
              <a:rPr lang="el-GR" sz="12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tone</a:t>
            </a:r>
            <a:r>
              <a:rPr lang="el-GR" sz="12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12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at</a:t>
            </a:r>
            <a:r>
              <a:rPr lang="el-GR" sz="12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the </a:t>
            </a:r>
            <a:r>
              <a:rPr lang="el-GR" sz="12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top</a:t>
            </a:r>
            <a:r>
              <a:rPr lang="el-GR" sz="12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”: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 ο ιδιοκτήτης λέει “εγώ δεν θέλω πονοκεφάλους, δεν θέλω </a:t>
            </a:r>
            <a:r>
              <a:rPr lang="el-GR" sz="12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χαρτούρα</a:t>
            </a: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απλώς μη με κλέβετε”, τι μήνυμα περνά;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 ο ιδιοκτήτης λέει “θέλω πλήρη καταγραφή, δεν θέλω σκιές, και αν κάποιος πειράζει τα έσοδα φεύγει”, τι μήνυμα περνά;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Ποιο από τα δύο κάνει τον εσωτερικό έλεγχο πραγματικά δυνατό και άρα μειώνει τον συνολικό ελεγκτικό κίνδυνο;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endParaRPr lang="el-GR" sz="12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2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Σκοπός της συζήτησης: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Ότι ακόμα και μια μικρή τουριστική μονάδα έχει ανάγκη δομών διακυβέρνησης για να προστατεύσει τα έσοδά της και τη φήμη της.</a:t>
            </a:r>
          </a:p>
          <a:p>
            <a:pPr marL="171450" lvl="1" indent="-171450">
              <a:lnSpc>
                <a:spcPct val="14002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Ότι η κουλτούρα της κορυφής καθορίζει αν ο εσωτερικός έλεγχος θα είναι ουσιαστικός ή τυπικός.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5" name="Google Shape;158;p26">
            <a:extLst>
              <a:ext uri="{FF2B5EF4-FFF2-40B4-BE49-F238E27FC236}">
                <a16:creationId xmlns:a16="http://schemas.microsoft.com/office/drawing/2014/main" id="{24025638-996D-090E-1FA7-6E1441FFE566}"/>
              </a:ext>
            </a:extLst>
          </p:cNvPr>
          <p:cNvSpPr txBox="1"/>
          <p:nvPr/>
        </p:nvSpPr>
        <p:spPr>
          <a:xfrm>
            <a:off x="678680" y="916782"/>
            <a:ext cx="8465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Σύνοψη</a:t>
            </a:r>
          </a:p>
        </p:txBody>
      </p:sp>
      <p:sp>
        <p:nvSpPr>
          <p:cNvPr id="6" name="Google Shape;161;p26">
            <a:extLst>
              <a:ext uri="{FF2B5EF4-FFF2-40B4-BE49-F238E27FC236}">
                <a16:creationId xmlns:a16="http://schemas.microsoft.com/office/drawing/2014/main" id="{D93090ED-AF64-6A3D-F55E-84CF3A15A4A6}"/>
              </a:ext>
            </a:extLst>
          </p:cNvPr>
          <p:cNvSpPr txBox="1"/>
          <p:nvPr/>
        </p:nvSpPr>
        <p:spPr>
          <a:xfrm>
            <a:off x="678681" y="1474590"/>
            <a:ext cx="8056757" cy="331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20"/>
              </a:lnSpc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Εταιρική διακυβέρνηση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δεν είναι μόνο νομική συμμόρφωση· είναι το πλαίσιο μέσα στο οποίο λειτουργεί, ελέγχεται και λογοδοτεί μια επιχείρηση. Η καλή διακυβέρνηση διασφαλίζει διαφάνεια, λογοδοσία, ισοτιμία και υπευθυνότητα. (Γαρεφαλάκης κ.ά.)</a:t>
            </a:r>
          </a:p>
          <a:p>
            <a:pPr lvl="1">
              <a:lnSpc>
                <a:spcPct val="140020"/>
              </a:lnSpc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Εσωτερικός έλεγχος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λειτουργεί ως ανεξάρτητη πηγή διαβεβαίωσης προς την κορυφή της διοίκησης και/ή το ΔΣ, επιβεβαιώνοντας ότι τα συστήματα ελέγχου και η διαχείριση κινδύνων λειτουργούν όπως πρέπει. Είναι θεμέλιο στοιχείο της εταιρικής διακυβέρνησης, όχι “λογιστικός βοηθός”. (IIA IPPF)</a:t>
            </a:r>
          </a:p>
          <a:p>
            <a:pPr lvl="1">
              <a:lnSpc>
                <a:spcPct val="140020"/>
              </a:lnSpc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Διαχείριση κινδύνων: 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σε τουριστικές επιχειρήσεις οι κίνδυνοι είναι χειροπιαστοί (ρευστό, εποχικότητα, φήμη). Η χαρτογράφησή τους και η ανάθεση ευθύνης είναι προϋπόθεση επαγγελματικής διοίκησης. (COSO ERM)</a:t>
            </a:r>
          </a:p>
          <a:p>
            <a:pPr lvl="1">
              <a:lnSpc>
                <a:spcPct val="140020"/>
              </a:lnSpc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1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Tone</a:t>
            </a: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11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at</a:t>
            </a: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the </a:t>
            </a:r>
            <a:r>
              <a:rPr lang="el-GR" sz="11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top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η ηγεσία καθορίζει την κουλτούρα ελέγχου. Αν η ηγεσία δεν στηρίζει τον έλεγχο, ο έλεγχος νεκρώνει.</a:t>
            </a:r>
          </a:p>
          <a:p>
            <a:pPr lvl="1">
              <a:lnSpc>
                <a:spcPct val="140020"/>
              </a:lnSpc>
            </a:pPr>
            <a:endParaRPr lang="el-GR" sz="11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11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Ελεγκτικός κίνδυνος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</a:t>
            </a:r>
            <a:r>
              <a:rPr lang="el-GR" sz="11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inherent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– </a:t>
            </a:r>
            <a:r>
              <a:rPr lang="el-GR" sz="11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control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– </a:t>
            </a:r>
            <a:r>
              <a:rPr lang="el-GR" sz="11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detection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11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1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 “Πού μπορώ να χάσω χρήματα ή φήμη χωρίς να το καταλάβω εγκαίρως;” Αυτό είναι πρακτική διοικητική ικανότητα, όχι θεωρητικό παιχνίδι.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5" name="Google Shape;158;p26">
            <a:extLst>
              <a:ext uri="{FF2B5EF4-FFF2-40B4-BE49-F238E27FC236}">
                <a16:creationId xmlns:a16="http://schemas.microsoft.com/office/drawing/2014/main" id="{24025638-996D-090E-1FA7-6E1441FFE566}"/>
              </a:ext>
            </a:extLst>
          </p:cNvPr>
          <p:cNvSpPr txBox="1"/>
          <p:nvPr/>
        </p:nvSpPr>
        <p:spPr>
          <a:xfrm>
            <a:off x="678680" y="916782"/>
            <a:ext cx="8465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Τελικό μήνυμα</a:t>
            </a:r>
          </a:p>
        </p:txBody>
      </p:sp>
      <p:sp>
        <p:nvSpPr>
          <p:cNvPr id="6" name="Google Shape;161;p26">
            <a:extLst>
              <a:ext uri="{FF2B5EF4-FFF2-40B4-BE49-F238E27FC236}">
                <a16:creationId xmlns:a16="http://schemas.microsoft.com/office/drawing/2014/main" id="{D93090ED-AF64-6A3D-F55E-84CF3A15A4A6}"/>
              </a:ext>
            </a:extLst>
          </p:cNvPr>
          <p:cNvSpPr txBox="1"/>
          <p:nvPr/>
        </p:nvSpPr>
        <p:spPr>
          <a:xfrm>
            <a:off x="971416" y="1642416"/>
            <a:ext cx="3230933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20"/>
              </a:lnSpc>
            </a:pPr>
            <a:r>
              <a:rPr lang="el-GR" sz="1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 τουριστικός τομέας είναι έντασης ρευστότητας, φήμης και εποχικού προσωπικού.</a:t>
            </a:r>
          </a:p>
          <a:p>
            <a:pPr lvl="1" algn="ctr">
              <a:lnSpc>
                <a:spcPct val="140020"/>
              </a:lnSpc>
            </a:pPr>
            <a:r>
              <a:rPr lang="el-GR" sz="1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Χωρίς εταιρική διακυβέρνηση και χωρίς πραγματικό εσωτερικό έλεγχο, ο κίνδυνος ζημίας – και μάλιστα αόρατης μέχρι να είναι πολύ αργά – είναι εξαιρετικά υψηλός.</a:t>
            </a:r>
          </a:p>
          <a:p>
            <a:pPr lvl="1" algn="ctr">
              <a:lnSpc>
                <a:spcPct val="140020"/>
              </a:lnSpc>
            </a:pPr>
            <a:r>
              <a:rPr lang="el-GR" sz="1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 αυτά τα εργαλεία, ο μελλοντικός διοικητής φιλοξενίας δεν “τρέχει απλώς το ξενοδοχείο”. </a:t>
            </a:r>
          </a:p>
          <a:p>
            <a:pPr lvl="1" algn="ctr">
              <a:lnSpc>
                <a:spcPct val="140020"/>
              </a:lnSpc>
            </a:pPr>
            <a:r>
              <a:rPr lang="el-GR" sz="1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Το προστατεύει.</a:t>
            </a:r>
            <a:endParaRPr lang="el-GR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6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50"/>
          <p:cNvPicPr preferRelativeResize="0"/>
          <p:nvPr/>
        </p:nvPicPr>
        <p:blipFill rotWithShape="1">
          <a:blip r:embed="rId3">
            <a:alphaModFix amt="57000"/>
          </a:blip>
          <a:srcRect t="43901" r="218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4E3F8-EB35-9B20-A308-8E3B9FE41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96" y="1402218"/>
            <a:ext cx="3896422" cy="1411411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9D0A7B1-1D7E-D1F3-B0FB-5E5127A462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90252" y="3021187"/>
            <a:ext cx="3763496" cy="152710"/>
          </a:xfrm>
        </p:spPr>
        <p:txBody>
          <a:bodyPr/>
          <a:lstStyle/>
          <a:p>
            <a:r>
              <a:rPr lang="el-GR" sz="1200" b="1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479638" y="922082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Βιβλιογραφία</a:t>
            </a:r>
            <a:endParaRPr sz="700" dirty="0"/>
          </a:p>
        </p:txBody>
      </p:sp>
      <p:sp>
        <p:nvSpPr>
          <p:cNvPr id="161" name="Google Shape;161;p26"/>
          <p:cNvSpPr txBox="1"/>
          <p:nvPr/>
        </p:nvSpPr>
        <p:spPr>
          <a:xfrm>
            <a:off x="1566052" y="1694850"/>
            <a:ext cx="4327590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Γαρεφαλάκης, Α., 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Κουτούπης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Α., 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Κυριακόγκωνας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Π. Εταιρική Διακυβέρνηση, Διαχείριση Κινδύνων και Εσωτερικός Έλεγχος. Εκδόσεις ΑΛΕΞΑΝΔΡΟΣ Σ. Ι.Κ.Ε.(Ελληνική προσέγγιση στη διακυβέρνηση, δομές ελέγχου, ρόλος εσωτερικού ελέγχου, διαχείριση κινδύνων.)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The Institute of Internal Auditors (IIA). International Professional Practices Framework (IPPF).(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Επίσημος ορισμός εσωτερικού ελέγχου, αρχές ανεξαρτησίας, ρόλος στη διακυβέρνηση.)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COSO. Enterprise Risk Management – Integrating with Strategy and Performance.(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Πλαίσιο διαχείρισης κινδύνων, έννοια </a:t>
            </a:r>
            <a:r>
              <a:rPr lang="en-US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 appetite, 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σύνδεση κινδύνου με στρατηγική και διοίκηση.)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COSO. Internal Control – Integrated Framework.(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Θεμέλιο για τον σχεδιασμό και την αξιολόγηση εσωτερικών ελέγχων, ευρύτερα χρησιμοποιούμενο και στον τουριστικό κλάδο.)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486136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612141" y="926997"/>
            <a:ext cx="39916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Εισαγωγή στην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Εταιρική Διακυβέρνηση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1431902" y="2027249"/>
            <a:ext cx="4385099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εταιρική διακυβέρνηση (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corporate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governance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 είναι το </a:t>
            </a:r>
            <a:r>
              <a:rPr lang="el-GR" sz="11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σύστημα αρχών, δομών και μηχανισμών μέσω των οποίων μια επιχείρηση διοικείται και ελέγχεται, ώστε να διασφαλίζεται διαφάνεια, λογοδοσία, δικαιοσύνη προς τα ενδιαφερόμενα μέρη και βιώσιμη δημιουργία αξίας. </a:t>
            </a: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100" b="1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διακυβέρνηση καθορίζει “ποιος αποφασίζει τι, με ποια δικαιοδοσία και υπό ποια εποπτεία”. Η σύγχρονη θεωρία αντιμετωπίζει την εταιρική διακυβέρνηση όχι απλώς ως νομική υποχρέωση αλλά ως πλαίσιο ευθυγράμμισης στρατηγικής, κινδύνων και ελέγχων με τα συμφέροντα ιδιοκτητών και λοιπών 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stakeholders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 (Γαρεφαλάκης κ.ά.)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</p:spTree>
    <p:extLst>
      <p:ext uri="{BB962C8B-B14F-4D97-AF65-F5344CB8AC3E}">
        <p14:creationId xmlns:p14="http://schemas.microsoft.com/office/powerpoint/2010/main" val="107731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22677" y="915867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Βασικές αρχές εταιρικής διακυβέρνησης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81936" y="1480834"/>
            <a:ext cx="7318481" cy="308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Τυπικά αναγνωρίζονται τέσσερις θεμελιώδεις αρχές καλής διακυβέρνησης, οι οποίες εφαρμόζονται τόσο σε μεγάλους ομίλους όσο και σε μικρότερες επιχειρήσεις φιλοξενίας: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Διαφάνεια (</a:t>
            </a:r>
            <a:r>
              <a:rPr lang="el-GR" sz="1100" b="1" i="0" u="none" strike="noStrike" cap="none" dirty="0" err="1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transparency</a:t>
            </a: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</a:t>
            </a:r>
            <a:r>
              <a:rPr lang="el-GR"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σαφής και αξιόπιστη πληροφόρηση σχετικά με οικονομικά στοιχεία, διαδικασίες και αποφάσεις.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Λογοδοσία (</a:t>
            </a:r>
            <a:r>
              <a:rPr lang="el-GR" sz="1100" b="1" i="0" u="none" strike="noStrike" cap="none" dirty="0" err="1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accountability</a:t>
            </a: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</a:t>
            </a:r>
            <a:r>
              <a:rPr lang="el-GR"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κάθε θέση ευθύνης γνωρίζει σε ποιο όργανο λογοδοτεί και για ποια αποτελέσματα.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Δικαιοσύνη / Ισοτιμία (</a:t>
            </a:r>
            <a:r>
              <a:rPr lang="el-GR" sz="1100" b="1" i="0" u="none" strike="noStrike" cap="none" dirty="0" err="1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fairness</a:t>
            </a: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</a:t>
            </a:r>
            <a:r>
              <a:rPr lang="el-GR"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αποφυγή προνομιακής μεταχείρισης συμφερόντων συγκεκριμένων μετόχων, στελεχών ή προμηθευτών.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Υπευθυνότητα / Βιωσιμότητα (</a:t>
            </a:r>
            <a:r>
              <a:rPr lang="el-GR" sz="1100" b="1" i="0" u="none" strike="noStrike" cap="none" dirty="0" err="1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responsibility</a:t>
            </a:r>
            <a:r>
              <a:rPr lang="el-GR" sz="1100" b="1" i="0" u="none" strike="noStrike" cap="none" dirty="0">
                <a:solidFill>
                  <a:schemeClr val="tx1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</a:t>
            </a:r>
            <a:r>
              <a:rPr lang="el-GR"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διοίκηση οφείλει να ενεργεί όχι μόνο για το άμεσο κέρδος αλλά και για τη μακροπρόθεσμη ανθεκτικότητα και φήμη της επιχείρησης (ESG, κανονιστική συμμόρφωση, επιχειρησιακή συνέχεια). (Γαρεφαλάκης κ.ά., IIA, COSO ERM).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11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Αυτό έχει πρακτικό βάρος στον τουρισμό, όπου η φήμη και η εμπιστοσύνη είναι εύθραυστες: ένα περιστατικό κακής πρακτικής (απάτη στο ταμείο, παραπλανητική τιμολόγηση, φοροδιαφυγή, παραβίαση ασφάλειας πελατών) καταστρέφει όχι μόνο κέρδη αλλά και 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brand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αξιολογήσεις, συνεργασίες με 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tour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11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operators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</p:spTree>
    <p:extLst>
      <p:ext uri="{BB962C8B-B14F-4D97-AF65-F5344CB8AC3E}">
        <p14:creationId xmlns:p14="http://schemas.microsoft.com/office/powerpoint/2010/main" val="193574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22677" y="915867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Όργανα εταιρικής διακυβέρνησης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81936" y="1480834"/>
            <a:ext cx="763602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Σε ένα τυπικό εταιρικό σχήμα διακρίνουμε: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Διοικητικό Συμβούλιο (ΔΣ):  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θέτει στρατηγική, εγκρίνει πολιτικές, παρακολουθεί τη διοίκηση και προστατεύει τα συμφέροντα των μετόχων.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Επιτροπή Ελέγχου (</a:t>
            </a:r>
            <a:r>
              <a:rPr lang="el-GR" sz="1100" b="1" i="0" u="none" strike="noStrike" cap="none" dirty="0" err="1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Audit</a:t>
            </a: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Committee):  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όργανο του ΔΣ που εποπτεύει τα συστήματα εσωτερικού ελέγχου, τη διαδικασία διαχείρισης κινδύνων και την αξιοπιστία της οικονομικής πληροφόρησης. (IIA, COSO)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Εκτελεστική Διοίκηση (</a:t>
            </a:r>
            <a:r>
              <a:rPr lang="el-GR" sz="1100" b="1" i="0" u="none" strike="noStrike" cap="none" dirty="0" err="1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Management</a:t>
            </a: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 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Γενικός Διευθυντής ξενοδοχείου / οικονομική διεύθυνση / διεύθυνση λειτουργίας. Είναι υπεύθυνοι για την καθημερινή λειτουργία και την υλοποίηση των πολιτικών.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Λειτουργίες Ελέγχου (Internal </a:t>
            </a:r>
            <a:r>
              <a:rPr lang="el-GR" sz="1100" b="1" i="0" u="none" strike="noStrike" cap="none" dirty="0" err="1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Audit</a:t>
            </a: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</a:t>
            </a:r>
            <a:r>
              <a:rPr lang="el-GR" sz="1100" b="1" i="0" u="none" strike="noStrike" cap="none" dirty="0" err="1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1100" b="1" i="0" u="none" strike="noStrike" cap="none" dirty="0" err="1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Management</a:t>
            </a: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</a:t>
            </a:r>
            <a:r>
              <a:rPr lang="el-GR" sz="1100" b="1" i="0" u="none" strike="noStrike" cap="none" dirty="0" err="1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Compliance</a:t>
            </a:r>
            <a:r>
              <a:rPr lang="el-GR" sz="1100" b="1" i="0" u="none" strike="noStrike" cap="none" dirty="0">
                <a:solidFill>
                  <a:srgbClr val="171616"/>
                </a:solidFill>
                <a:highlight>
                  <a:srgbClr val="799A94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 </a:t>
            </a:r>
            <a:r>
              <a:rPr lang="el-GR" sz="11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εξειδικευμένες μονάδες που υποστηρίζουν τη διακυβέρνηση μέσω ελέγχων και αξιολόγησης κινδύνων, και αναφέρουν ευρήματα προς την ανώτατη διοίκηση και/ή το ΔΣ. (Γαρεφαλάκης κ.ά.)</a:t>
            </a: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</p:spTree>
    <p:extLst>
      <p:ext uri="{BB962C8B-B14F-4D97-AF65-F5344CB8AC3E}">
        <p14:creationId xmlns:p14="http://schemas.microsoft.com/office/powerpoint/2010/main" val="145943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78680" y="916782"/>
            <a:ext cx="846531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Εσωτερικός Έλεγχος ως Μηχανισμός Διακυβέρνησης</a:t>
            </a:r>
            <a:endParaRPr lang="el-GR" sz="18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34820" y="1509054"/>
            <a:ext cx="3644583" cy="271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Ορισμός εσωτερικού ελέγχου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b="1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 εσωτερικός έλεγχος (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internal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audit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 ορίζεται από το ΙΙΑ ως μια 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ανεξάρτητη και αντικειμενική λειτουργία παροχής διαβεβαίωσης και συμβουλών, σχεδιασμένη να προσθέτει αξία και να βελτιώνει τις λειτουργίες του οργανισμού.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Σκοπός του είναι να αξιολογεί την επάρκεια και αποτελεσματικότητα της διακυβέρνησης, της διαχείρισης κινδύνων και των μηχανισμών εσωτερικού ελέγχου. (IIA IPPF)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 πιο απλά λόγια για τον τουριστικό κλάδο: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 εσωτερικός έλεγχος δεν “κάνει τη δουλειά της διοίκησης”.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Δεν “κρατάει το ταμείο”, ούτε “κλείνει τη βάρδια υποδοχής”.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Αξιολογεί αν αυτά γίνονται σωστά, τεκμηριωμένα και χωρίς κενά που επιτρέπουν σφάλματα ή απάτη. (Γαρεφαλάκης κ.ά.)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4" name="Google Shape;161;p26">
            <a:extLst>
              <a:ext uri="{FF2B5EF4-FFF2-40B4-BE49-F238E27FC236}">
                <a16:creationId xmlns:a16="http://schemas.microsoft.com/office/drawing/2014/main" id="{719E48D4-245D-7171-66FC-65306DFB66BD}"/>
              </a:ext>
            </a:extLst>
          </p:cNvPr>
          <p:cNvSpPr txBox="1"/>
          <p:nvPr/>
        </p:nvSpPr>
        <p:spPr>
          <a:xfrm>
            <a:off x="4664597" y="1492435"/>
            <a:ext cx="3922733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Θέση του εσωτερικού ελέγχου στη διακυβέρνηση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b="1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 εσωτερικός έλεγχος θεωρείται μία από τις “γραμμές άμυνας” του οργανισμού. 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Σύγχρονη πρακτική διαχείρισης κινδύνων διακρίνει: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1η γραμμή άμυνας (First </a:t>
            </a:r>
            <a:r>
              <a:rPr lang="el-GR" sz="900" b="1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line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Λειτουργικές μονάδες 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– π.χ.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Front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desk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F&amp;B, κρατήσεις, λογιστήριο μονάδας. Εκεί που πραγματοποιούνται οι συναλλαγές και εφαρμόζονται οι καθημερινοί έλεγχοι.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2η γραμμή άμυνας (</a:t>
            </a:r>
            <a:r>
              <a:rPr lang="el-GR" sz="900" b="1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Second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b="1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line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Λειτουργίες διαχείρισης κινδύνων και κανονιστικής συμμόρφωσης. 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Αναπτύσσουν πολιτικές, διαδικασίες και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monitoring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3η γραμμή άμυνας (</a:t>
            </a:r>
            <a:r>
              <a:rPr lang="el-GR" sz="900" b="1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Third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b="1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line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Εσωτερικός έλεγχος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 Παρέχει ανεξάρτητη διαβεβαίωση προς την κορυφή της διοίκησης/το ΔΣ ότι οι πρώτες δύο γραμμές λειτουργούν επαρκώς. (IIA IPPF, COSO ERM)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Αυτό το πλαίσιο είναι κρίσιμο στη φιλοξενία διότι η “1η γραμμή” (π.χ. το προσωπικό υποδοχής) χειρίζεται: μετρητά, κάρτες, αλλαγές  κρατήσεων, εκπτώσεις επιτόπου, δωμάτια που δίνονται ή αναβαθμίζονται χωρίς σαφές ίχνος.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B33CA4-FA14-C7EB-188E-3BA8A3D7CFBB}"/>
              </a:ext>
            </a:extLst>
          </p:cNvPr>
          <p:cNvCxnSpPr/>
          <p:nvPr/>
        </p:nvCxnSpPr>
        <p:spPr>
          <a:xfrm>
            <a:off x="4572000" y="1509054"/>
            <a:ext cx="0" cy="2729948"/>
          </a:xfrm>
          <a:prstGeom prst="line">
            <a:avLst/>
          </a:prstGeom>
          <a:ln w="15875">
            <a:solidFill>
              <a:srgbClr val="2C6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2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78680" y="916782"/>
            <a:ext cx="846531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Εσωτερικός Έλεγχος ως Μηχανισμός Διακυβέρνησης</a:t>
            </a:r>
            <a:endParaRPr lang="el-GR" sz="18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34820" y="1509054"/>
            <a:ext cx="364458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Ανεξαρτησία και αντικειμενικότητα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b="1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βιβλιογραφία επιμένει ότι ο εσωτερικός έλεγχος πρέπει να έχει 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οργανωτική ανεξαρτησία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να αναφέρεται, από πλευράς εποπτείας, σε επίπεδο Διοικητικού Συμβουλίου ή Επιτροπής Ελέγχου και όχι στον ίδιο διευθυντή που ελέγχει. 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(IIA IPPF, Γαρεφαλάκης κ.ά.)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 ο εσωτερικός ελεγκτής “ανήκει” ιεραρχικά σε αυτόν που ελέγχει, χάνει την ανεξαρτησία του και άρα την αξιοπιστία του.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B33CA4-FA14-C7EB-188E-3BA8A3D7CFBB}"/>
              </a:ext>
            </a:extLst>
          </p:cNvPr>
          <p:cNvCxnSpPr/>
          <p:nvPr/>
        </p:nvCxnSpPr>
        <p:spPr>
          <a:xfrm>
            <a:off x="5410496" y="1771901"/>
            <a:ext cx="0" cy="2729948"/>
          </a:xfrm>
          <a:prstGeom prst="line">
            <a:avLst/>
          </a:prstGeom>
          <a:ln w="15875">
            <a:solidFill>
              <a:srgbClr val="2C6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2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78680" y="916782"/>
            <a:ext cx="8465319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Διαχείριση Κινδύνων (</a:t>
            </a:r>
            <a:r>
              <a:rPr lang="el-GR" sz="22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2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Management</a:t>
            </a: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 στον Τουριστικό Οργανισμό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834820" y="1509054"/>
            <a:ext cx="327311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Τι είναι “κίνδυνος” σε πλαίσιο διακυβέρνησης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b="1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Κίνδυνος είναι 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δυνατότητα ένα γεγονός 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(π.χ. λειτουργική αστοχία, απάτη, κακή τιμολόγηση, αθέμιτη πρακτική,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κυβερνοεπίθεση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αρνητική δημοσιότητα) να 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επηρεάσει αρνητικά την επίτευξη των στόχων του οργανισμού. 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σύγχρονη διαχείριση κινδύνων (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management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 βλέπει τον κίνδυνο όχι μόνο ως απειλή αλλά και ως κάτι που πρέπει να αναγνωριστεί, να μετρηθεί, να ανατεθεί σε υπεύθυνο και να ελεγχθεί με πολιτικές. 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(COSO ERM)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4" name="Google Shape;161;p26">
            <a:extLst>
              <a:ext uri="{FF2B5EF4-FFF2-40B4-BE49-F238E27FC236}">
                <a16:creationId xmlns:a16="http://schemas.microsoft.com/office/drawing/2014/main" id="{719E48D4-245D-7171-66FC-65306DFB66BD}"/>
              </a:ext>
            </a:extLst>
          </p:cNvPr>
          <p:cNvSpPr txBox="1"/>
          <p:nvPr/>
        </p:nvSpPr>
        <p:spPr>
          <a:xfrm>
            <a:off x="4355134" y="1492435"/>
            <a:ext cx="4414941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Κατηγορίες κινδύνων στον τουρισμό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Ενδεικτικά: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Χρηματοοικονομικός / Λογιστικός κίνδυνος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μη ορθή καταγραφή εσόδων, φορολογικοί κίνδυνοι, μη τιμολόγηση υπηρεσιών που παρέχονται.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Λειτουργικός κίνδυνος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λάθη στην υποδοχή, μη τήρηση διαδικασιών στο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check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-in/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out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απώλεια αποθεμάτων σε F&amp;B, κακή διαχείριση κρατήσεων.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Κανονιστικός κίνδυνος / συμμόρφωση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παραβίαση κανονισμών υγείας/ασφάλειας, φοροδιαφυγή, μη τήρηση κανόνων προστασίας δεδομένων πελατών (GDPR).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Κίνδυνος φήμης (</a:t>
            </a:r>
            <a:r>
              <a:rPr lang="el-GR" sz="900" b="1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reputational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b="1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): 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αρνητικές δημόσιες κριτικές, κοινωνικά δίκτυα, καταγγελίες που μπορούν να επηρεάσουν δραστικά τις κρατήσεις υψηλής περιόδου.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Κίνδυνος απάτης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“μαύρες” πληρωμές, μη καταχώριση εισπράξεων, μη διαχωρισμός καθηκόντων στο ταμείο.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λογική του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management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είναι ότι οι κίνδυνοι αυτοί πρέπει να έχουν σαφείς ιδιοκτήτες, να καταγράφονται και να παρακολουθούνται. Αυτό αποτελεί προϋπόθεση ώριμης εταιρικής διακυβέρνησης. (Γαρεφαλάκης κ.ά., COSO ERM)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B33CA4-FA14-C7EB-188E-3BA8A3D7CFBB}"/>
              </a:ext>
            </a:extLst>
          </p:cNvPr>
          <p:cNvCxnSpPr/>
          <p:nvPr/>
        </p:nvCxnSpPr>
        <p:spPr>
          <a:xfrm>
            <a:off x="4231532" y="1509054"/>
            <a:ext cx="0" cy="2729948"/>
          </a:xfrm>
          <a:prstGeom prst="line">
            <a:avLst/>
          </a:prstGeom>
          <a:ln w="15875">
            <a:solidFill>
              <a:srgbClr val="2C6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8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678680" y="916782"/>
            <a:ext cx="8465319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Διαχείριση Κινδύνων (</a:t>
            </a:r>
            <a:r>
              <a:rPr lang="el-GR" sz="22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</a:t>
            </a: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2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Management</a:t>
            </a: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) στον Τουριστικό Οργανισμό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834820" y="1509054"/>
            <a:ext cx="3644583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Ρόλος του εσωτερικού ελέγχου στη διαχείριση κινδύνων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b="1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 εσωτερικός έλεγχος δεν “τρέχει” τη διαχείριση κινδύνων (αυτό είναι δουλειά της διοίκησης και της 2ης γραμμής άμυνας), αλλά </a:t>
            </a:r>
            <a:r>
              <a:rPr lang="el-GR" sz="9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αξιολογεί</a:t>
            </a: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εάν: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οι κίνδυνοι έχουν όντως καταγραφεί,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οι έλεγχοι που υποτίθεται ότι τους περιορίζουν υπάρχουν και λειτουργούν,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οι αποκλίσεις αναφέρονται και διορθώνονται.</a:t>
            </a: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Αυτό τοποθετεί τον εσωτερικό έλεγχο ως κρίσιμο καταλύτη αξιοπιστίας μέσα στο πλαίσιο διακυβέρνησης. (IIA IPPF, Γαρεφαλάκης κ.ά.)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B33CA4-FA14-C7EB-188E-3BA8A3D7CFBB}"/>
              </a:ext>
            </a:extLst>
          </p:cNvPr>
          <p:cNvCxnSpPr/>
          <p:nvPr/>
        </p:nvCxnSpPr>
        <p:spPr>
          <a:xfrm>
            <a:off x="5410496" y="1771901"/>
            <a:ext cx="0" cy="2729948"/>
          </a:xfrm>
          <a:prstGeom prst="line">
            <a:avLst/>
          </a:prstGeom>
          <a:ln w="15875">
            <a:solidFill>
              <a:srgbClr val="2C6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1518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2365</Words>
  <Application>Microsoft Office PowerPoint</Application>
  <PresentationFormat>Προβολή στην οθόνη (16:9)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Calibri</vt:lpstr>
      <vt:lpstr>Arial</vt:lpstr>
      <vt:lpstr>Nunito Light</vt:lpstr>
      <vt:lpstr>Simple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  <cp:lastModifiedBy>Dakis Lampropoulos</cp:lastModifiedBy>
  <cp:revision>53</cp:revision>
  <dcterms:modified xsi:type="dcterms:W3CDTF">2025-11-02T19:06:01Z</dcterms:modified>
</cp:coreProperties>
</file>