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317" r:id="rId4"/>
    <p:sldId id="318" r:id="rId5"/>
    <p:sldId id="258" r:id="rId6"/>
    <p:sldId id="319" r:id="rId7"/>
    <p:sldId id="320" r:id="rId8"/>
    <p:sldId id="321" r:id="rId9"/>
    <p:sldId id="277" r:id="rId10"/>
    <p:sldId id="322" r:id="rId11"/>
    <p:sldId id="323" r:id="rId12"/>
    <p:sldId id="324" r:id="rId13"/>
    <p:sldId id="325" r:id="rId14"/>
    <p:sldId id="326" r:id="rId15"/>
    <p:sldId id="327" r:id="rId16"/>
    <p:sldId id="27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4OONDZ9bsvIAl/Cs6yCCJ+B2T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44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19" name="Google Shape;5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542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19" name="Google Shape;5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8551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19" name="Google Shape;5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4686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19" name="Google Shape;5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269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19" name="Google Shape;5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6224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8" name="Google Shape;3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405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8279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3021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477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0102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19" name="Google Shape;5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19" name="Google Shape;5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642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3" name="Google Shape;113;p3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p3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8" name="Google Shape;11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1" name="Google Shape;121;p3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kevrefo.gr/wp-content/uploads/2023/11/16_%CE%95%CE%93%CE%A7%CE%95%CE%99%CE%A1%CE%99%CE%94%CE%99%CE%9F_%CE%95%CE%A3%CE%A9%CE%A4%CE%95%CE%A1%CE%99%CE%9A%CE%9F%CE%A5_%CE%95%CE%9B%CE%95%CE%93%CE%A7%CE%9F%CE%A5.pdf?utm_source=chatgpt.com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www.elsyn.gr/sites/default/files/%CE%9A%CE%95%CE%A6.6%20%CE%A0%CE%A1%CE%91%CE%93%CE%9C%CE%91%CE%A4%CE%9F%CE%A0%CE%9F%CE%99%CE%97%CE%A3%CE%97%20%CE%95%CE%9B%CE%95%CE%93%CE%A7%CE%9F%CE%A5%203-8-16_signed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hyperlink" Target="https://ec.europa.eu/regional_policy/sources/guidance/guidance_sampling_method_en.pdf?utm_source=chatgpt.com" TargetMode="External"/><Relationship Id="rId5" Type="http://schemas.microsoft.com/office/2007/relationships/hdphoto" Target="../media/hdphoto1.wdp"/><Relationship Id="rId10" Type="http://schemas.openxmlformats.org/officeDocument/2006/relationships/hyperlink" Target="https://www.theiia.org/en/content/podcast/getting-started-with/2023/ep-0009/?utm_source=chatgpt.com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internalauditor.theiia.org/en/articles/2022/april/audit-sampling/?utm_source=chatgpt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"/>
          <p:cNvPicPr preferRelativeResize="0"/>
          <p:nvPr/>
        </p:nvPicPr>
        <p:blipFill rotWithShape="1">
          <a:blip r:embed="rId3">
            <a:alphaModFix amt="57000"/>
          </a:blip>
          <a:srcRect t="14114" b="14112"/>
          <a:stretch/>
        </p:blipFill>
        <p:spPr>
          <a:xfrm>
            <a:off x="0" y="0"/>
            <a:ext cx="9144002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"/>
          <p:cNvSpPr txBox="1"/>
          <p:nvPr/>
        </p:nvSpPr>
        <p:spPr>
          <a:xfrm>
            <a:off x="833582" y="3622757"/>
            <a:ext cx="2309830" cy="329297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"/>
          <p:cNvSpPr txBox="1"/>
          <p:nvPr/>
        </p:nvSpPr>
        <p:spPr>
          <a:xfrm>
            <a:off x="299616" y="1997387"/>
            <a:ext cx="337776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 dirty="0">
                <a:solidFill>
                  <a:srgbClr val="2C6063"/>
                </a:solidFill>
                <a:latin typeface="Calibri"/>
                <a:ea typeface="Calibri"/>
                <a:cs typeface="Calibri"/>
                <a:sym typeface="Calibri"/>
              </a:rPr>
              <a:t>Εσωτερικός Έλεγχος Τουριστικών Επιχειρήσεων</a:t>
            </a:r>
            <a:endParaRPr dirty="0"/>
          </a:p>
        </p:txBody>
      </p:sp>
      <p:sp>
        <p:nvSpPr>
          <p:cNvPr id="132" name="Google Shape;132;p1"/>
          <p:cNvSpPr txBox="1"/>
          <p:nvPr/>
        </p:nvSpPr>
        <p:spPr>
          <a:xfrm>
            <a:off x="979548" y="3679505"/>
            <a:ext cx="2017500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l-GR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Δρ. Σπυρίδων Λαμπρόπουλος</a:t>
            </a:r>
            <a:endParaRPr sz="7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816" y="225825"/>
            <a:ext cx="1965275" cy="71188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/>
          <p:nvPr/>
        </p:nvSpPr>
        <p:spPr>
          <a:xfrm>
            <a:off x="53009" y="2943943"/>
            <a:ext cx="399166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l-GR" sz="1300" b="0" i="0" u="none" strike="noStrike" cap="none" dirty="0">
                <a:solidFill>
                  <a:srgbClr val="799A94"/>
                </a:solidFill>
                <a:latin typeface="Calibri"/>
                <a:ea typeface="Calibri"/>
                <a:cs typeface="Calibri"/>
                <a:sym typeface="Calibri"/>
              </a:rPr>
              <a:t>Σχεδιασμός εσωτερικού ελέγχου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l-GR" sz="1300" b="0" i="0" u="none" strike="noStrike" cap="none" dirty="0">
                <a:solidFill>
                  <a:srgbClr val="799A94"/>
                </a:solidFill>
                <a:latin typeface="Calibri"/>
                <a:ea typeface="Calibri"/>
                <a:cs typeface="Calibri"/>
                <a:sym typeface="Calibri"/>
              </a:rPr>
              <a:t>Ελεγκτική δειγματοληψία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lang="el-GR" sz="500" b="0" i="0" u="none" strike="noStrike" cap="none" dirty="0">
              <a:solidFill>
                <a:srgbClr val="799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l-GR" sz="1300" dirty="0">
                <a:solidFill>
                  <a:srgbClr val="799A94"/>
                </a:solidFill>
                <a:latin typeface="Calibri"/>
                <a:ea typeface="Calibri"/>
                <a:cs typeface="Calibri"/>
                <a:sym typeface="Calibri"/>
              </a:rPr>
              <a:t>Παράδειγμα</a:t>
            </a:r>
            <a:endParaRPr sz="1300" b="0" i="0" u="none" strike="noStrike" cap="none" dirty="0">
              <a:solidFill>
                <a:srgbClr val="799A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76993" y="1034233"/>
            <a:ext cx="6227126" cy="320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22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2"/>
          <p:cNvPicPr preferRelativeResize="0"/>
          <p:nvPr/>
        </p:nvPicPr>
        <p:blipFill rotWithShape="1">
          <a:blip r:embed="rId4">
            <a:alphaModFix/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22"/>
          <p:cNvSpPr txBox="1"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l-GR">
                <a:solidFill>
                  <a:srgbClr val="2C6063"/>
                </a:solidFill>
              </a:rPr>
              <a:t>Δρ. Σπυρίδων Λαμπρόπουλος</a:t>
            </a:r>
            <a:endParaRPr/>
          </a:p>
        </p:txBody>
      </p:sp>
      <p:pic>
        <p:nvPicPr>
          <p:cNvPr id="524" name="Google Shape;52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844" y="229291"/>
            <a:ext cx="1194625" cy="432732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2"/>
          <p:cNvSpPr txBox="1"/>
          <p:nvPr/>
        </p:nvSpPr>
        <p:spPr>
          <a:xfrm>
            <a:off x="553404" y="694086"/>
            <a:ext cx="74564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l-GR" sz="2700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Γλωσσάρι Βασικών Όρων</a:t>
            </a:r>
            <a:endParaRPr sz="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258EB8-C437-3C80-30E4-E95625A0D30B}"/>
              </a:ext>
            </a:extLst>
          </p:cNvPr>
          <p:cNvSpPr txBox="1"/>
          <p:nvPr/>
        </p:nvSpPr>
        <p:spPr>
          <a:xfrm>
            <a:off x="438160" y="1279315"/>
            <a:ext cx="84498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Σχεδιασμός Εσωτερικού Ελέγχου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Εσωτερικός Έλεγχος (Internal 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Ανεξάρτητη, αντικειμενική λειτουργία διασφάλισης και συμβουλευτικών υπηρεσιών, σχεδιασμένη να προσθέτει αξία και να βελτιώνει τις λειτουργίες του οργανισμού.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Σύστημα Εσωτερικού Ελέγχου (Internal 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Σύνολο πολιτικών, διαδικασιών και δικλίδων για επίτευξη στόχων σε επίπεδο λειτουργίας, αναφορών και συμμόρφωσης (πλαίσιο COSO).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Ετήσιο Πλάνο / Πρόγραμμα Ελέγχων (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Εγκεκριμένο από Δ.Σ./Επιτροπή Ελέγχου σχέδιο όλων των ελέγχων που θα διενεργηθούν σε ένα έτος, βασισμένο σε εκτίμηση κινδύνου.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Universe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(Σύμπαν Ελέγχων)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Λίστα όλων των πιθανών αντικειμένων ελέγχου (διεργασίες, μονάδες, έργα).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Εκτίμηση κινδύνου (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Συστηματική αξιολόγηση κινδύνων ως προς πιθανότητα και επίπτωση.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Δικλίδα Ελέγχου (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Συγκεκριμένο μέτρο/διαδικασία που μειώνει έναν κίνδυνο (π.χ. εγκρίσεις, διαχωρισμός καθηκόντων).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(Πρόγραμμα Ελέγχου)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Αναλυτική λίστα εργασιών/βημάτων ελέγχου για συγκεκριμένη εμπλοκή (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engagement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Εύρημα (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Διαπιστωμένη απόκλιση ή αδυναμία, με στοιχεία/τεκμήρια.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Σύσταση (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Recommendation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Προτεινόμενη ενέργεια αντιμετώπισης αιτίου του ευρήματος.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Follow-up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Παρακολούθηση υλοποίησης συστάσεων.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Ελεγκτική Δειγματοληψία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Πληθυσμός (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Population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Σύνολο στοιχείων που θέλουμε να συμπεράνουμε (π.χ. όλα τα τιμολόγια ενός έτους).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Μονάδα δειγματοληψίας (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Sampling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Το στοιχείο που επιλέγεται (τιμολόγιο, γραμμή παραστατικού, νομισματική μονάδα).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Δείγμα (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Το υποσύνολο των μονάδων που εξετάζονται.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Δειγματοληπτική δειγματοληψία (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Sampling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Εφαρμογή ελεγκτικών διαδικασιών σε δείγμα, ώστε να εξαχθεί συμπέρασμα για τον πληθυσμό.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Δειγματοληπτικός κίνδυνος (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Sampling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Κίνδυνος να διαφέρει το συμπέρασμα με βάση το δείγμα από το συμπέρασμα που θα είχαμε αν ελέγχαμε όλο τον πληθυσμό.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Ανοχή σφάλματος (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Tolerable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Μέγιστο επίπεδο σφάλματος που ο ελεγκτής θεωρεί αποδεκτό χωρίς αλλαγή του συμπεράσματος.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Αναμενόμενο σφάλμα (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Εκτίμηση ελεγκτή για το επίπεδο σφάλματος πριν τον έλεγχο, που επηρεάζει το μέγεθος δείγματος.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Στατιστική δειγματοληψία (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Statistical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Sampling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Χρήση θεωρίας πιθανοτήτων για επιλογή δείγματος και αξιολόγηση αποτελεσμάτων.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Μη στατιστική δειγματοληψία (Non-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statistical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Sampling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Επιλογή δείγματος με επαγγελματική κρίση, χωρίς αυστηρή μαθηματική βάση.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PPS / MUS (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Probability-Proportional-to-Size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Monetary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Sampling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Μέθοδος όπου μονάδα δειγματοληψίας είναι η νομισματική μονάδα, και μεγαλύτερα ποσά έχουν μεγαλύτερη πιθανότητα επιλογής.</a:t>
            </a:r>
          </a:p>
        </p:txBody>
      </p:sp>
    </p:spTree>
    <p:extLst>
      <p:ext uri="{BB962C8B-B14F-4D97-AF65-F5344CB8AC3E}">
        <p14:creationId xmlns:p14="http://schemas.microsoft.com/office/powerpoint/2010/main" val="474515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22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  <a:ln>
            <a:noFill/>
          </a:ln>
        </p:spPr>
      </p:pic>
      <p:pic>
        <p:nvPicPr>
          <p:cNvPr id="522" name="Google Shape;522;p22"/>
          <p:cNvPicPr preferRelativeResize="0"/>
          <p:nvPr/>
        </p:nvPicPr>
        <p:blipFill rotWithShape="1">
          <a:blip r:embed="rId4">
            <a:alphaModFix/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22"/>
          <p:cNvSpPr txBox="1"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l-GR">
                <a:solidFill>
                  <a:srgbClr val="2C6063"/>
                </a:solidFill>
              </a:rPr>
              <a:t>Δρ. Σπυρίδων Λαμπρόπουλος</a:t>
            </a:r>
            <a:endParaRPr/>
          </a:p>
        </p:txBody>
      </p:sp>
      <p:pic>
        <p:nvPicPr>
          <p:cNvPr id="524" name="Google Shape;52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844" y="229291"/>
            <a:ext cx="1194625" cy="432732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2"/>
          <p:cNvSpPr txBox="1"/>
          <p:nvPr/>
        </p:nvSpPr>
        <p:spPr>
          <a:xfrm>
            <a:off x="553404" y="694086"/>
            <a:ext cx="74564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l-GR" sz="2700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Εκφώνηση Άσκησης</a:t>
            </a:r>
            <a:endParaRPr sz="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E940B-1175-6821-784B-A8226A796083}"/>
              </a:ext>
            </a:extLst>
          </p:cNvPr>
          <p:cNvSpPr txBox="1"/>
          <p:nvPr/>
        </p:nvSpPr>
        <p:spPr>
          <a:xfrm>
            <a:off x="497203" y="1217807"/>
            <a:ext cx="84979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Μικρό ξενοδοχείο 40 δωματίων στην Κρήτη διαθέτει τμήμα Προμηθειών.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Διοίκηση έχει θεσπίσει τρεις βασικούς μηχανισμούς ελέγχου (δικλίδες), για να αποτρέπει: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Απάτη στις προμήθειες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Κατασπατάληση πόρων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Μη συμμόρφωση με τη φορολογική νομοθεσία</a:t>
            </a:r>
          </a:p>
          <a:p>
            <a:pPr>
              <a:buNone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μηχανισμοί ελέγχου είναι:</a:t>
            </a:r>
          </a:p>
          <a:p>
            <a:pPr>
              <a:buFont typeface="+mj-lt"/>
              <a:buAutoNum type="arabicPeriod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Δικλίδα 1 – Έγκριση προμηθειών: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Κάθε τιμολόγιο αγορών άνω των 100 € πρέπει να φέρει υπογραφή έγκρισης από τον Διευθυντή (αποτροπή απάτης).</a:t>
            </a:r>
          </a:p>
          <a:p>
            <a:pPr>
              <a:buFont typeface="+mj-lt"/>
              <a:buAutoNum type="arabicPeriod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Δικλίδα 2 – Έλεγχος τιμής με βάση τη σύμβαση: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τιμή στην τιμολόγηση δεν πρέπει να υπερβαίνει την συμφωνημένη τιμή στη σύμβαση προμηθευτή (αποτροπή κατασπατάλησης πόρων).</a:t>
            </a:r>
          </a:p>
          <a:p>
            <a:pPr>
              <a:buFont typeface="+mj-lt"/>
              <a:buAutoNum type="arabicPeriod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Δικλίδα 3 – Φορολογική συμμόρφωση: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Κάθε δαπάνη πρέπει να συνοδεύεται από νόμιμο φορολογικό παραστατικό (αποτροπή μη συμμόρφωσης).</a:t>
            </a:r>
          </a:p>
          <a:p>
            <a:pPr>
              <a:buNone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Εσωτερικός Ελεγκτής διενεργεί 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δειγματοληπτικό έλεγχο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σε 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τιμολόγια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αγορών (όλα άνω των 100 €) από τον τελευταίο μήνα.</a:t>
            </a:r>
          </a:p>
          <a:p>
            <a:pPr>
              <a:buNone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Κατά τον έλεγχο, εντοπίζει τα εξής: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Πεδίο Α – Απάτη (δικλίδα 1):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τιμολόγιο 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χωρίς υπογραφή έγκρισης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Διευθυντή.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Πεδίο Β – Κατασπατάληση πόρων (δικλίδα 2):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τιμολόγια όπου η τιμή είναι 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υψηλότερη από τη συμφωνημένη κατά 10%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Πεδίο Γ – Μη συμμόρφωση (δικλίδα 3):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τιμολόγια χωρίς νόμιμο φορολογικό παραστατικό.</a:t>
            </a:r>
          </a:p>
          <a:p>
            <a:pPr>
              <a:buNone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Διοίκηση έχει θέσει τα ακόλουθα 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ανεκτά όρια απόκλισης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tolerable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deviation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rates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για τα δείγματα: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Για απουσία έγκρισης (απάτη): 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μέχρι 5%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θεωρείται αποδεκτό.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Για υπέρβαση τιμής (κατασπατάληση): 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μέχρι 5%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θεωρείται αποδεκτό.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Για έλλειψη νόμιμου παραστατικού (μη συμμόρφωση): 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0%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είναι το όριο (καμία απόκλιση).</a:t>
            </a:r>
          </a:p>
          <a:p>
            <a:pPr>
              <a:buNone/>
            </a:pP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Ζητούμενα</a:t>
            </a: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Να υπολογίσετε, με πολύ απλά βήματα, το 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ποσοστό απόκλισης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για κάθε μία από τις τρεις περιπτώσεις (Απάτη, Κατασπατάληση πόρων, Μη συμμόρφωση) στο δείγμα των 20 τιμολογίων.</a:t>
            </a:r>
          </a:p>
          <a:p>
            <a:pPr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Να συγκρίνετε τα ποσοστά που θα βρείτε με τα ανεκτά όρια απόκλισης της Διοίκησης.</a:t>
            </a:r>
          </a:p>
          <a:p>
            <a:pPr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Να αξιολογήσετε, με μία σύντομη φράση για κάθε πεδίο, αν οι μηχανισμοί ελέγχου: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αποτελεσματικοί,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οριακά αποδεκτοί, ή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χρειάζονται βελτίωση.</a:t>
            </a:r>
          </a:p>
        </p:txBody>
      </p:sp>
    </p:spTree>
    <p:extLst>
      <p:ext uri="{BB962C8B-B14F-4D97-AF65-F5344CB8AC3E}">
        <p14:creationId xmlns:p14="http://schemas.microsoft.com/office/powerpoint/2010/main" val="390635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22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  <a:ln>
            <a:noFill/>
          </a:ln>
        </p:spPr>
      </p:pic>
      <p:pic>
        <p:nvPicPr>
          <p:cNvPr id="522" name="Google Shape;522;p22"/>
          <p:cNvPicPr preferRelativeResize="0"/>
          <p:nvPr/>
        </p:nvPicPr>
        <p:blipFill rotWithShape="1">
          <a:blip r:embed="rId4">
            <a:alphaModFix/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22"/>
          <p:cNvSpPr txBox="1"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l-GR">
                <a:solidFill>
                  <a:srgbClr val="2C6063"/>
                </a:solidFill>
              </a:rPr>
              <a:t>Δρ. Σπυρίδων Λαμπρόπουλος</a:t>
            </a:r>
            <a:endParaRPr/>
          </a:p>
        </p:txBody>
      </p:sp>
      <p:pic>
        <p:nvPicPr>
          <p:cNvPr id="524" name="Google Shape;52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844" y="229291"/>
            <a:ext cx="1194625" cy="432732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2"/>
          <p:cNvSpPr txBox="1"/>
          <p:nvPr/>
        </p:nvSpPr>
        <p:spPr>
          <a:xfrm>
            <a:off x="553404" y="694086"/>
            <a:ext cx="74564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l-GR" sz="2700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Λύση – Αναλυτικά βήμα προς βήμα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E313A5-13B6-E918-7F08-3C250F7E0871}"/>
                  </a:ext>
                </a:extLst>
              </p:cNvPr>
              <p:cNvSpPr txBox="1"/>
              <p:nvPr/>
            </p:nvSpPr>
            <p:spPr>
              <a:xfrm>
                <a:off x="694156" y="1350136"/>
                <a:ext cx="3195357" cy="2658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l-GR" sz="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Βήμα 1: Κατανόηση των δεδομένων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Μέγεθος δείγματος: </a:t>
                </a:r>
                <a:r>
                  <a:rPr lang="el-GR" sz="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20 τιμολόγια</a:t>
                </a: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Αποκλίσεις που βρέθηκαν: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Απάτη (Δικλίδα 1 – υπογραφή έγκρισης):</a:t>
                </a:r>
              </a:p>
              <a:p>
                <a:pPr marL="1143000" lvl="2" indent="-228600">
                  <a:buFont typeface="Arial" panose="020B0604020202020204" pitchFamily="34" charset="0"/>
                  <a:buChar char="•"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 τιμολόγιο χωρίς υπογραφή.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Κατασπατάληση πόρων (Δικλίδα 2 – τιμή &gt; σύμβαση):</a:t>
                </a:r>
              </a:p>
              <a:p>
                <a:pPr marL="1143000" lvl="2" indent="-228600">
                  <a:buFont typeface="Arial" panose="020B0604020202020204" pitchFamily="34" charset="0"/>
                  <a:buChar char="•"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 τιμολόγια με τιμή υψηλότερη κατά 10%.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Μη συμμόρφωση (Δικλίδα 3 – νόμιμο παραστατικό):</a:t>
                </a:r>
              </a:p>
              <a:p>
                <a:pPr marL="1143000" lvl="2" indent="-228600">
                  <a:buFont typeface="Arial" panose="020B0604020202020204" pitchFamily="34" charset="0"/>
                  <a:buChar char="•"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0 τιμολόγια χωρίς νόμιμο παραστατικό.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Όρια ανοχής της Διοίκησης: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Απάτη: έως 5%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Κατασπατάληση πόρων: έως 5%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Μη συμμόρφωση: 0%</a:t>
                </a:r>
              </a:p>
              <a:p>
                <a:pPr>
                  <a:buNone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Θα μετατρέψουμε τις αποκλίσεις σε ποσοστά επί του δείγματος.</a:t>
                </a:r>
              </a:p>
              <a:p>
                <a:pPr>
                  <a:buNone/>
                </a:pPr>
                <a:b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sz="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None/>
                </a:pPr>
                <a:r>
                  <a:rPr lang="el-GR" sz="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Βήμα 2: Υπολογισμός ποσοστού απόκλισης για κάθε πεδίο</a:t>
                </a:r>
              </a:p>
              <a:p>
                <a:pPr>
                  <a:buNone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 γενικός τύπος που θα χρησιμοποιήσουμε: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Ποσοστ</m:t>
                      </m:r>
                      <m:limUpp>
                        <m:limUppPr>
                          <m:ctrlPr>
                            <a:rPr lang="ar-AE" sz="800" b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nor/>
                            </m:rPr>
                            <a:rPr lang="el-GR" sz="80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ο</m:t>
                          </m:r>
                        </m:e>
                        <m:lim>
                          <m:r>
                            <a:rPr lang="ar-AE" sz="800" b="0" i="0" smtClean="0">
                              <a:latin typeface="Cambria Math" panose="02040503050406030204" pitchFamily="18" charset="0"/>
                            </a:rPr>
                            <m:t>ˊ</m:t>
                          </m:r>
                        </m:lim>
                      </m:limUpp>
                      <m:r>
                        <m:rPr>
                          <m:nor/>
                        </m:rPr>
                        <a:rPr lang="ar-AE" sz="8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απ</m:t>
                      </m:r>
                      <m:limUpp>
                        <m:limUppPr>
                          <m:ctrlPr>
                            <a:rPr lang="ar-AE" sz="800" b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nor/>
                            </m:rPr>
                            <a:rPr lang="el-GR" sz="80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ο</m:t>
                          </m:r>
                        </m:e>
                        <m:lim>
                          <m:r>
                            <a:rPr lang="ar-AE" sz="800" b="0" i="0" smtClean="0">
                              <a:latin typeface="Cambria Math" panose="02040503050406030204" pitchFamily="18" charset="0"/>
                            </a:rPr>
                            <m:t>ˊ</m:t>
                          </m:r>
                        </m:lim>
                      </m:limUpp>
                      <m:r>
                        <m:rPr>
                          <m:nor/>
                        </m:rPr>
                        <a:rPr lang="el-GR" sz="8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κλισης</m:t>
                      </m:r>
                      <m:r>
                        <a:rPr lang="el-GR" sz="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800" b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80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Αριθμ</m:t>
                          </m:r>
                          <m:limUpp>
                            <m:limUppPr>
                              <m:ctrlPr>
                                <a:rPr lang="ar-AE" sz="800" b="0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nor/>
                                </m:rPr>
                                <a:rPr lang="el-GR" sz="800" b="0"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ο</m:t>
                              </m:r>
                            </m:e>
                            <m:lim>
                              <m:r>
                                <a:rPr lang="ar-AE" sz="800" b="0" i="0" smtClean="0">
                                  <a:latin typeface="Cambria Math" panose="02040503050406030204" pitchFamily="18" charset="0"/>
                                </a:rPr>
                                <m:t>ˊ</m:t>
                              </m:r>
                            </m:lim>
                          </m:limUpp>
                          <m:r>
                            <m:rPr>
                              <m:nor/>
                            </m:rPr>
                            <a:rPr lang="el-GR" sz="80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ς</m:t>
                          </m:r>
                          <m:r>
                            <m:rPr>
                              <m:nor/>
                            </m:rPr>
                            <a:rPr lang="el-GR" sz="80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sz="80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αποκλ</m:t>
                          </m:r>
                          <m:limUpp>
                            <m:limUppPr>
                              <m:ctrlPr>
                                <a:rPr lang="ar-AE" sz="800" b="0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nor/>
                                </m:rPr>
                                <a:rPr lang="el-GR" sz="800" b="0"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ι</m:t>
                              </m:r>
                            </m:e>
                            <m:lim>
                              <m:r>
                                <a:rPr lang="ar-AE" sz="800" b="0" i="0" smtClean="0">
                                  <a:latin typeface="Cambria Math" panose="02040503050406030204" pitchFamily="18" charset="0"/>
                                </a:rPr>
                                <m:t>ˊ</m:t>
                              </m:r>
                            </m:lim>
                          </m:limUpp>
                          <m:r>
                            <m:rPr>
                              <m:nor/>
                            </m:rPr>
                            <a:rPr lang="el-GR" sz="80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σεων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sz="80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Μ</m:t>
                          </m:r>
                          <m:limUpp>
                            <m:limUppPr>
                              <m:ctrlPr>
                                <a:rPr lang="ar-AE" sz="800" b="0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nor/>
                                </m:rPr>
                                <a:rPr lang="el-GR" sz="800" b="0"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ε</m:t>
                              </m:r>
                            </m:e>
                            <m:lim>
                              <m:r>
                                <a:rPr lang="ar-AE" sz="800" b="0" i="0" smtClean="0">
                                  <a:latin typeface="Cambria Math" panose="02040503050406030204" pitchFamily="18" charset="0"/>
                                </a:rPr>
                                <m:t>ˊ</m:t>
                              </m:r>
                            </m:lim>
                          </m:limUpp>
                          <m:r>
                            <m:rPr>
                              <m:nor/>
                            </m:rPr>
                            <a:rPr lang="el-GR" sz="80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γεθος</m:t>
                          </m:r>
                          <m:r>
                            <m:rPr>
                              <m:nor/>
                            </m:rPr>
                            <a:rPr lang="el-GR" sz="80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sz="80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δε</m:t>
                          </m:r>
                          <m:limUpp>
                            <m:limUppPr>
                              <m:ctrlPr>
                                <a:rPr lang="ar-AE" sz="800" b="0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m:rPr>
                                  <m:nor/>
                                </m:rPr>
                                <a:rPr lang="el-GR" sz="800" b="0"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ι</m:t>
                              </m:r>
                            </m:e>
                            <m:lim>
                              <m:r>
                                <a:rPr lang="ar-AE" sz="800" b="0" i="0" smtClean="0">
                                  <a:latin typeface="Cambria Math" panose="02040503050406030204" pitchFamily="18" charset="0"/>
                                </a:rPr>
                                <m:t>ˊ</m:t>
                              </m:r>
                            </m:lim>
                          </m:limUpp>
                          <m:r>
                            <m:rPr>
                              <m:nor/>
                            </m:rPr>
                            <a:rPr lang="el-GR" sz="80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γματος</m:t>
                          </m:r>
                        </m:den>
                      </m:f>
                      <m:r>
                        <a:rPr lang="ar-AE" sz="800" b="0" i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ar-AE" sz="800" b="0" i="0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ar-AE" sz="800" b="0" i="0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l-GR" sz="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E313A5-13B6-E918-7F08-3C250F7E0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56" y="1350136"/>
                <a:ext cx="3195357" cy="26583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737F28-423B-189B-0CBF-302E08051E10}"/>
                  </a:ext>
                </a:extLst>
              </p:cNvPr>
              <p:cNvSpPr txBox="1"/>
              <p:nvPr/>
            </p:nvSpPr>
            <p:spPr>
              <a:xfrm>
                <a:off x="4572000" y="1350136"/>
                <a:ext cx="3582300" cy="2524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l-GR" sz="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Πεδίο Α – Απάτη (υπογραφή έγκρισης)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Αριθμός αποκλίσεων: 1 τιμολόγιο χωρίς υπογραφή.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Μέγεθος δείγματος: 20 τιμολόγια.</a:t>
                </a:r>
              </a:p>
              <a:p>
                <a:pPr>
                  <a:buNone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Υπολογισμός κλάσματος: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80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80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sz="80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ar-AE" sz="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None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 αριθμός 1 διαιρείται με τον αριθμό 20:  1 ÷ 20 = 0,05 (πέντε εκατοστά).</a:t>
                </a:r>
              </a:p>
              <a:p>
                <a:pPr>
                  <a:buNone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Μετατροπή σε ποσοστό:  0,05 × 100% = 5%</a:t>
                </a:r>
              </a:p>
              <a:p>
                <a:pPr>
                  <a:buNone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Άρα: </a:t>
                </a:r>
                <a:r>
                  <a:rPr lang="el-GR" sz="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Ποσοστό απόκλισης στο πεδίο Α (απάτη): 5%</a:t>
                </a:r>
                <a:endParaRPr lang="el-GR" sz="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None/>
                </a:pPr>
                <a:endParaRPr lang="el-GR" sz="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None/>
                </a:pPr>
                <a:r>
                  <a:rPr lang="el-GR" sz="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Πεδίο Β – Κατασπατάληση πόρων (τιμή &gt; σύμβαση)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Αριθμός αποκλίσεων: 2 τιμολόγια.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Μέγεθος δείγματος: 20 τιμολόγια.</a:t>
                </a:r>
              </a:p>
              <a:p>
                <a:pPr>
                  <a:buNone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Υπολογισμός κλάσματος: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80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80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ar-AE" sz="80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ar-AE" sz="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None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Απλοποίηση:  2 / 20 = 1 / 10 (διαιρούμε και αριθμητή και παρονομαστή με 2).</a:t>
                </a:r>
              </a:p>
              <a:p>
                <a:pPr>
                  <a:buNone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Υπολογισμός:  1 ÷ 10 = 0,1</a:t>
                </a:r>
              </a:p>
              <a:p>
                <a:pPr>
                  <a:buNone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Μετατροπή σε ποσοστό:  0,1 × 100% = 10%</a:t>
                </a:r>
              </a:p>
              <a:p>
                <a:pPr>
                  <a:buNone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Άρα: </a:t>
                </a:r>
                <a:r>
                  <a:rPr lang="el-GR" sz="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Ποσοστό απόκλισης στο πεδίο Β (κατασπατάληση πόρων): 10%</a:t>
                </a:r>
                <a:endParaRPr lang="el-GR" sz="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737F28-423B-189B-0CBF-302E08051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50136"/>
                <a:ext cx="3582300" cy="25245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05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22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  <a:ln>
            <a:noFill/>
          </a:ln>
        </p:spPr>
      </p:pic>
      <p:pic>
        <p:nvPicPr>
          <p:cNvPr id="522" name="Google Shape;522;p22"/>
          <p:cNvPicPr preferRelativeResize="0"/>
          <p:nvPr/>
        </p:nvPicPr>
        <p:blipFill rotWithShape="1">
          <a:blip r:embed="rId4">
            <a:alphaModFix/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22"/>
          <p:cNvSpPr txBox="1"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l-GR">
                <a:solidFill>
                  <a:srgbClr val="2C6063"/>
                </a:solidFill>
              </a:rPr>
              <a:t>Δρ. Σπυρίδων Λαμπρόπουλος</a:t>
            </a:r>
            <a:endParaRPr/>
          </a:p>
        </p:txBody>
      </p:sp>
      <p:pic>
        <p:nvPicPr>
          <p:cNvPr id="524" name="Google Shape;52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844" y="229291"/>
            <a:ext cx="1194625" cy="432732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2"/>
          <p:cNvSpPr txBox="1"/>
          <p:nvPr/>
        </p:nvSpPr>
        <p:spPr>
          <a:xfrm>
            <a:off x="553404" y="694086"/>
            <a:ext cx="74564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l-GR" sz="2700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Λύση – Αναλυτικά βήμα προς βήμα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E8F71A-CFD6-9ED9-DF8F-C862DE0E3FE9}"/>
                  </a:ext>
                </a:extLst>
              </p:cNvPr>
              <p:cNvSpPr txBox="1"/>
              <p:nvPr/>
            </p:nvSpPr>
            <p:spPr>
              <a:xfrm>
                <a:off x="694156" y="1247276"/>
                <a:ext cx="3480279" cy="3310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l-GR" sz="7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Πεδίο Γ – Μη συμμόρφωση (νόμιμο παραστατικό)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Αριθμός αποκλίσεων: 0 τιμολόγια.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Μέγεθος δείγματος: 20 τιμολόγια.</a:t>
                </a:r>
              </a:p>
              <a:p>
                <a:pPr>
                  <a:buNone/>
                </a:pP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Υπολογισμός κλάσματος: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70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70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ar-AE" sz="70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ar-AE" sz="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ar-AE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0 ÷ 20 = </a:t>
                </a: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ar-AE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  <a:p>
                <a:pPr>
                  <a:buNone/>
                </a:pP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Μετατροπή σε ποσοστό:  0 × 100% = 0%</a:t>
                </a:r>
              </a:p>
              <a:p>
                <a:pPr>
                  <a:buNone/>
                </a:pP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Άρα: </a:t>
                </a:r>
                <a:r>
                  <a:rPr lang="el-GR" sz="7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Ποσοστό απόκλισης στο πεδίο Γ (μη συμμόρφωση): 0%</a:t>
                </a:r>
                <a:endParaRPr lang="el-GR" sz="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None/>
                </a:pPr>
                <a:b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7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Βήμα 3: Σύγκριση ποσοστών με τα ανεκτά όρια</a:t>
                </a:r>
              </a:p>
              <a:p>
                <a:pPr>
                  <a:buNone/>
                </a:pP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Τώρα, συγκρίνουμε τα ποσοστά που βρήκαμε με τα όρια ανοχής της Διοίκησης.</a:t>
                </a:r>
              </a:p>
              <a:p>
                <a:pPr>
                  <a:buFont typeface="+mj-lt"/>
                  <a:buAutoNum type="arabicPeriod"/>
                </a:pPr>
                <a:r>
                  <a:rPr lang="el-GR" sz="7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Απάτη – Πεδίο Α</a:t>
                </a:r>
                <a:endParaRPr lang="el-GR" sz="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Font typeface="+mj-lt"/>
                  <a:buAutoNum type="arabicPeriod"/>
                </a:pP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Ποσοστό απόκλισης: 5%</a:t>
                </a:r>
              </a:p>
              <a:p>
                <a:pPr marL="742950" lvl="1" indent="-285750">
                  <a:buFont typeface="+mj-lt"/>
                  <a:buAutoNum type="arabicPeriod"/>
                </a:pP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Όριο ανοχής: μέχρι 5%</a:t>
                </a:r>
              </a:p>
              <a:p>
                <a:pPr>
                  <a:buFont typeface="+mj-lt"/>
                  <a:buAutoNum type="arabicPeriod"/>
                </a:pP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Σύγκριση: 5% (πραγματικό) = 5% (όριο ανοχής)</a:t>
                </a:r>
              </a:p>
              <a:p>
                <a:pPr>
                  <a:buFont typeface="+mj-lt"/>
                  <a:buAutoNum type="arabicPeriod"/>
                </a:pP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Άρα, η κατάσταση είναι </a:t>
                </a:r>
                <a:r>
                  <a:rPr lang="el-GR" sz="7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οριακά αποδεκτή</a:t>
                </a: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Δεν υπερβαίνει το όριο, αλλά βρίσκεται στο ανώτατο επιτρεπτό σημείο.</a:t>
                </a:r>
              </a:p>
              <a:p>
                <a:pPr>
                  <a:buFont typeface="+mj-lt"/>
                  <a:buAutoNum type="arabicPeriod"/>
                </a:pPr>
                <a:r>
                  <a:rPr lang="el-GR" sz="7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Κατασπατάληση πόρων – Πεδίο Β</a:t>
                </a:r>
                <a:endParaRPr lang="el-GR" sz="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Font typeface="+mj-lt"/>
                  <a:buAutoNum type="arabicPeriod"/>
                </a:pP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Ποσοστό απόκλισης: 10%</a:t>
                </a:r>
              </a:p>
              <a:p>
                <a:pPr marL="742950" lvl="1" indent="-285750">
                  <a:buFont typeface="+mj-lt"/>
                  <a:buAutoNum type="arabicPeriod"/>
                </a:pP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Όριο ανοχής: μέχρι 5%</a:t>
                </a:r>
              </a:p>
              <a:p>
                <a:pPr>
                  <a:buFont typeface="+mj-lt"/>
                  <a:buAutoNum type="arabicPeriod"/>
                </a:pP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Σύγκριση: 10% (πραγματικό) &gt; 5% (όριο ανοχής)</a:t>
                </a:r>
              </a:p>
              <a:p>
                <a:pPr>
                  <a:buFont typeface="+mj-lt"/>
                  <a:buAutoNum type="arabicPeriod"/>
                </a:pP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Άρα, η απόκλιση </a:t>
                </a:r>
                <a:r>
                  <a:rPr lang="el-GR" sz="7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υπερβαίνει το ανεκτό όριο</a:t>
                </a: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Σε δείγμα 20 τιμολογίων, τα 2 είναι ακριβότερα από τη συμφωνημένη τιμή, κάτι που θεωρείται μη αποδεκτό.</a:t>
                </a:r>
              </a:p>
              <a:p>
                <a:pPr>
                  <a:buFont typeface="+mj-lt"/>
                  <a:buAutoNum type="arabicPeriod"/>
                </a:pPr>
                <a:r>
                  <a:rPr lang="el-GR" sz="7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Μη συμμόρφωση – Πεδίο Γ</a:t>
                </a:r>
                <a:endParaRPr lang="el-GR" sz="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lvl="1" indent="-285750">
                  <a:buFont typeface="+mj-lt"/>
                  <a:buAutoNum type="arabicPeriod"/>
                </a:pP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Ποσοστό απόκλισης: 0%</a:t>
                </a:r>
              </a:p>
              <a:p>
                <a:pPr marL="742950" lvl="1" indent="-285750">
                  <a:buFont typeface="+mj-lt"/>
                  <a:buAutoNum type="arabicPeriod"/>
                </a:pP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Όριο ανοχής: 0%</a:t>
                </a:r>
              </a:p>
              <a:p>
                <a:pPr>
                  <a:buFont typeface="+mj-lt"/>
                  <a:buAutoNum type="arabicPeriod"/>
                </a:pP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Σύγκριση: 0% (πραγματικό) = 0% (όριο ανοχής)</a:t>
                </a:r>
              </a:p>
              <a:p>
                <a:pPr>
                  <a:buFont typeface="+mj-lt"/>
                  <a:buAutoNum type="arabicPeriod"/>
                </a:pP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Άρα, η δικλίδα για φορολογική συμμόρφωση εμφανίζεται </a:t>
                </a:r>
                <a:r>
                  <a:rPr lang="el-GR" sz="7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πλήρως αποτελεσματική στο δείγμα</a:t>
                </a: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E8F71A-CFD6-9ED9-DF8F-C862DE0E3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56" y="1247276"/>
                <a:ext cx="3480279" cy="33109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B137A72-1E74-3FD0-4237-E641E454ED9E}"/>
              </a:ext>
            </a:extLst>
          </p:cNvPr>
          <p:cNvSpPr txBox="1"/>
          <p:nvPr/>
        </p:nvSpPr>
        <p:spPr>
          <a:xfrm>
            <a:off x="4373217" y="1224747"/>
            <a:ext cx="45720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Βήμα 4: Αξιολόγηση αποτελεσματικότητας μηχανισμών ελέγχου</a:t>
            </a:r>
          </a:p>
          <a:p>
            <a:pPr>
              <a:buNone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βάση τα παραπάνω:</a:t>
            </a:r>
          </a:p>
          <a:p>
            <a:pPr>
              <a:buFont typeface="+mj-lt"/>
              <a:buAutoNum type="arabicPeriod"/>
            </a:pPr>
            <a:r>
              <a:rPr lang="el-GR" sz="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Μηχανισμός κατά της απάτης (υπογραφή έγκρισης)</a:t>
            </a:r>
            <a:endParaRPr lang="el-GR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Ποσοστό απόκλισης: 5%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Όριο ανοχής: 5%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Ερμηνεία:</a:t>
            </a:r>
          </a:p>
          <a:p>
            <a:pPr marL="1143000" lvl="2" indent="-228600">
              <a:buFont typeface="+mj-lt"/>
              <a:buAutoNum type="arabicPeriod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υπογραφές έγκρισης μπαίνουν στο 95% των περιπτώσεων στο δείγμα.</a:t>
            </a:r>
          </a:p>
          <a:p>
            <a:pPr marL="1143000" lvl="2" indent="-228600">
              <a:buFont typeface="+mj-lt"/>
              <a:buAutoNum type="arabicPeriod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Βρισκόμαστε ακριβώς στο όριο ανοχής της Διοίκησης.</a:t>
            </a:r>
          </a:p>
          <a:p>
            <a:pPr>
              <a:buFont typeface="+mj-lt"/>
              <a:buAutoNum type="arabicPeriod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Συμπέρασμα (σε γλώσσα εσωτερικού ελέγχου): Ο μηχανισμός ελέγχου θεωρείται </a:t>
            </a:r>
            <a:r>
              <a:rPr lang="el-GR" sz="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οριακά επαρκής</a:t>
            </a: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αλλά απαιτείται </a:t>
            </a:r>
            <a:r>
              <a:rPr lang="el-GR" sz="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παρακολούθηση και υπενθύμιση</a:t>
            </a: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της διαδικασίας για να μειωθεί το ποσοστό αποκλίσεων κάτω από 5%.</a:t>
            </a:r>
          </a:p>
          <a:p>
            <a:pPr>
              <a:buFont typeface="+mj-lt"/>
              <a:buAutoNum type="arabicPeriod"/>
            </a:pPr>
            <a:r>
              <a:rPr lang="el-GR" sz="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Μηχανισμός κατά της κατασπατάλησης πόρων (έλεγχος τιμής </a:t>
            </a:r>
            <a:r>
              <a:rPr lang="el-GR" sz="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l-GR" sz="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σύμβαση)</a:t>
            </a:r>
            <a:endParaRPr lang="el-GR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Ποσοστό απόκλισης: 10%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Όριο ανοχής: 5%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Ερμηνεία:</a:t>
            </a:r>
          </a:p>
          <a:p>
            <a:pPr marL="1143000" lvl="2" indent="-228600">
              <a:buFont typeface="+mj-lt"/>
              <a:buAutoNum type="arabicPeriod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 90% των περιπτώσεων η τιμή είναι σωστή, αλλά στο 10% είναι υψηλότερη από τη συμφωνημένη.</a:t>
            </a:r>
          </a:p>
          <a:p>
            <a:pPr marL="1143000" lvl="2" indent="-228600">
              <a:buFont typeface="+mj-lt"/>
              <a:buAutoNum type="arabicPeriod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Αυτό διπλασιάζει το ανεκτό όριο.</a:t>
            </a:r>
          </a:p>
          <a:p>
            <a:pPr>
              <a:buFont typeface="+mj-lt"/>
              <a:buAutoNum type="arabicPeriod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Συμπέρασμα: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μηχανισμός ελέγχου κρίνεται </a:t>
            </a:r>
            <a:r>
              <a:rPr lang="el-GR" sz="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ανεπαρκής</a:t>
            </a: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ως προς την </a:t>
            </a:r>
            <a:r>
              <a:rPr lang="el-GR" sz="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αποτροπή κατασπατάλησης πόρων</a:t>
            </a: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Απαιτούνται </a:t>
            </a:r>
            <a:r>
              <a:rPr lang="el-GR" sz="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διορθωτικά μέτρα</a:t>
            </a: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(π.χ. αυστηρότερος έλεγχος πριν την πληρωμή, εκπαίδευση προσωπικού προμηθειών, ενημέρωση προμηθευτών ότι δεν θα γίνονται δεκτές τιμές άνω της συμφωνημένης).</a:t>
            </a:r>
          </a:p>
          <a:p>
            <a:pPr>
              <a:buFont typeface="+mj-lt"/>
              <a:buAutoNum type="arabicPeriod"/>
            </a:pPr>
            <a:r>
              <a:rPr lang="el-GR" sz="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Μηχανισμός μη συμμόρφωσης (νόμιμο φορολογικό παραστατικό)</a:t>
            </a:r>
            <a:endParaRPr lang="el-GR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Ποσοστό απόκλισης: 0%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Όριο ανοχής: 0%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Ερμηνεία: Στο δείγμα, όλες οι δαπάνες συνοδεύονται από νόμιμο παραστατικό.</a:t>
            </a:r>
          </a:p>
          <a:p>
            <a:pPr>
              <a:buFont typeface="+mj-lt"/>
              <a:buAutoNum type="arabicPeriod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Συμπέρασμα: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μηχανισμός ελέγχου για </a:t>
            </a:r>
            <a:r>
              <a:rPr lang="el-GR" sz="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φορολογική συμμόρφωση είναι αποτελεσματικός</a:t>
            </a: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στο συγκεκριμένο δείγμα.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Δεν υπάρχουν ενδείξεις παραβίασης της νομοθεσίας στο εξεταζόμενο χρονικό διάστημα.</a:t>
            </a:r>
          </a:p>
        </p:txBody>
      </p:sp>
    </p:spTree>
    <p:extLst>
      <p:ext uri="{BB962C8B-B14F-4D97-AF65-F5344CB8AC3E}">
        <p14:creationId xmlns:p14="http://schemas.microsoft.com/office/powerpoint/2010/main" val="770947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22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  <a:ln>
            <a:noFill/>
          </a:ln>
        </p:spPr>
      </p:pic>
      <p:pic>
        <p:nvPicPr>
          <p:cNvPr id="522" name="Google Shape;522;p22"/>
          <p:cNvPicPr preferRelativeResize="0"/>
          <p:nvPr/>
        </p:nvPicPr>
        <p:blipFill rotWithShape="1">
          <a:blip r:embed="rId4">
            <a:alphaModFix/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22"/>
          <p:cNvSpPr txBox="1"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l-GR">
                <a:solidFill>
                  <a:srgbClr val="2C6063"/>
                </a:solidFill>
              </a:rPr>
              <a:t>Δρ. Σπυρίδων Λαμπρόπουλος</a:t>
            </a:r>
            <a:endParaRPr/>
          </a:p>
        </p:txBody>
      </p:sp>
      <p:pic>
        <p:nvPicPr>
          <p:cNvPr id="524" name="Google Shape;52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844" y="229291"/>
            <a:ext cx="1194625" cy="432732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2"/>
          <p:cNvSpPr txBox="1"/>
          <p:nvPr/>
        </p:nvSpPr>
        <p:spPr>
          <a:xfrm>
            <a:off x="553404" y="694086"/>
            <a:ext cx="74564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l-GR" sz="2700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Λύση – Αναλυτικά βήμα προς βήμα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EF2748-44C9-5C36-CF82-2FCEE05FA7B0}"/>
              </a:ext>
            </a:extLst>
          </p:cNvPr>
          <p:cNvSpPr txBox="1"/>
          <p:nvPr/>
        </p:nvSpPr>
        <p:spPr>
          <a:xfrm>
            <a:off x="626485" y="1635392"/>
            <a:ext cx="6235703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Βήμα 5: Συνολική αξιολόγηση «αποτελεσματικότητας μηχανισμών ελέγχου»</a:t>
            </a:r>
          </a:p>
          <a:p>
            <a:pPr>
              <a:buNone/>
            </a:pPr>
            <a:endParaRPr lang="el-GR" sz="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Ως προς την αποτροπή απάτης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 ευρήματα δείχνουν ότι η δικλίδα έγκρισης λειτουργεί, αλλά όχι τέλεια.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Διοίκηση βρίσκεται στο όριό της (5%), άρα πρέπει να το πάρει στα σοβαρά, για να μη μετατραπεί σε συστηματικό πρόβλημα.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Ως προς την κατασπατάληση πόρων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εσωτερικός έλεγχος εντοπίζει 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υπερβάσεις τιμής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σε ποσοστό 10%.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Αυτό σημαίνει ότι η δικλίδα δεν είναι επαρκώς εφαρμόσιμη ή δεν είναι επαρκώς σχεδιασμένη.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κίνδυνος κατασπατάλησης πόρων είναι 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υψηλότερος από τον αποδεκτό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απαιτεί 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βελτιωτικές ενέργειες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Ως προς τη μη συμμόρφωση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Δεν εντοπίζονται αποκλίσεις στο δείγμα.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δικλίδα για φορολογικά παραστατικά εμφανίζεται 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πλήρως αποτελεσματική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Παρατηρούμε πώς, με ένα 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πολύ απλό δείγμα και τρεις στοιχειώδεις πράξεις (1/20, 2/20, 0/20)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μπορούμε να «μεταφράσουμε» την παρατήρηση των αποκλίσεων σε 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συγκεκριμένη αξιολόγηση της αποτελεσματικότητας των μηχανισμών ελέγχου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απέναντι: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στην απάτη,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στην κατασπατάληση πόρων,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στη μη συμμόρφωση.</a:t>
            </a:r>
          </a:p>
        </p:txBody>
      </p:sp>
    </p:spTree>
    <p:extLst>
      <p:ext uri="{BB962C8B-B14F-4D97-AF65-F5344CB8AC3E}">
        <p14:creationId xmlns:p14="http://schemas.microsoft.com/office/powerpoint/2010/main" val="3644516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15"/>
          <p:cNvPicPr preferRelativeResize="0"/>
          <p:nvPr/>
        </p:nvPicPr>
        <p:blipFill rotWithShape="1">
          <a:blip r:embed="rId3">
            <a:alphaModFix amt="57000"/>
          </a:blip>
          <a:srcRect t="43901" r="218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6696" y="1402218"/>
            <a:ext cx="3896422" cy="141141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5"/>
          <p:cNvSpPr txBox="1">
            <a:spLocks noGrp="1"/>
          </p:cNvSpPr>
          <p:nvPr>
            <p:ph type="ftr" idx="11"/>
          </p:nvPr>
        </p:nvSpPr>
        <p:spPr>
          <a:xfrm>
            <a:off x="2690252" y="3021187"/>
            <a:ext cx="3763496" cy="152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l-GR" sz="1200" b="1">
                <a:solidFill>
                  <a:srgbClr val="2C6063"/>
                </a:solidFill>
              </a:rPr>
              <a:t>Δρ. Σπυρίδων Λαμπρόπουλος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/>
          <p:cNvPicPr preferRelativeResize="0"/>
          <p:nvPr/>
        </p:nvPicPr>
        <p:blipFill rotWithShape="1">
          <a:blip r:embed="rId3">
            <a:alphaModFix amt="57000"/>
          </a:blip>
          <a:srcRect t="14114" b="14113"/>
          <a:stretch/>
        </p:blipFill>
        <p:spPr>
          <a:xfrm>
            <a:off x="-1" y="814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8" name="Google Shape;158;p26"/>
          <p:cNvSpPr txBox="1"/>
          <p:nvPr/>
        </p:nvSpPr>
        <p:spPr>
          <a:xfrm>
            <a:off x="1456593" y="914313"/>
            <a:ext cx="399166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b="0" i="0" u="none" strike="noStrike" cap="none" dirty="0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Περιεχόμενα</a:t>
            </a:r>
            <a:endParaRPr sz="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7435" y="952965"/>
            <a:ext cx="4874709" cy="3253868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4895DB-EA41-13F6-FA81-876220FFB7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83240" y="952965"/>
            <a:ext cx="4874709" cy="3253868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/>
              <a:t>Δρ. Σπυρίδων Λαμπρόπουλος</a:t>
            </a:r>
          </a:p>
        </p:txBody>
      </p:sp>
      <p:sp>
        <p:nvSpPr>
          <p:cNvPr id="8" name="Google Shape;157;p3">
            <a:extLst>
              <a:ext uri="{FF2B5EF4-FFF2-40B4-BE49-F238E27FC236}">
                <a16:creationId xmlns:a16="http://schemas.microsoft.com/office/drawing/2014/main" id="{B3440176-0BE8-BCFA-5AAA-64B911A40802}"/>
              </a:ext>
            </a:extLst>
          </p:cNvPr>
          <p:cNvSpPr txBox="1"/>
          <p:nvPr/>
        </p:nvSpPr>
        <p:spPr>
          <a:xfrm>
            <a:off x="5957434" y="4206833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57;p3">
            <a:extLst>
              <a:ext uri="{FF2B5EF4-FFF2-40B4-BE49-F238E27FC236}">
                <a16:creationId xmlns:a16="http://schemas.microsoft.com/office/drawing/2014/main" id="{3D8DFE2A-EA58-CA73-173F-6E4F88DA766E}"/>
              </a:ext>
            </a:extLst>
          </p:cNvPr>
          <p:cNvSpPr txBox="1"/>
          <p:nvPr/>
        </p:nvSpPr>
        <p:spPr>
          <a:xfrm>
            <a:off x="-9434" y="4206833"/>
            <a:ext cx="1300904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D4A43E-5938-4970-90A6-36F05DEF376C}"/>
              </a:ext>
            </a:extLst>
          </p:cNvPr>
          <p:cNvSpPr txBox="1"/>
          <p:nvPr/>
        </p:nvSpPr>
        <p:spPr>
          <a:xfrm>
            <a:off x="1456593" y="2850170"/>
            <a:ext cx="42176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Παραδείγματα προκειμένου να αξιολογηθεί η αποτελεσματικότητα των μηχανισμών ελέγχου ως προς την αποτροπή απάτης, κατασπατάλησης πόρων και μη συμμόρφωσης.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8F7D86-C889-068D-9F34-1008711A521D}"/>
              </a:ext>
            </a:extLst>
          </p:cNvPr>
          <p:cNvSpPr txBox="1"/>
          <p:nvPr/>
        </p:nvSpPr>
        <p:spPr>
          <a:xfrm>
            <a:off x="1456593" y="1623709"/>
            <a:ext cx="72400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Σχεδιασμός εσωτερικού ελέγχου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τι, πώς, βήματα, αποτελέσματα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Ελεγκτική δειγματοληψία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(γιατί, βασικές μέθοδοι, βήματα, αξιολόγηση)</a:t>
            </a:r>
          </a:p>
        </p:txBody>
      </p:sp>
    </p:spTree>
    <p:extLst>
      <p:ext uri="{BB962C8B-B14F-4D97-AF65-F5344CB8AC3E}">
        <p14:creationId xmlns:p14="http://schemas.microsoft.com/office/powerpoint/2010/main" val="184689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/>
          <p:cNvPicPr preferRelativeResize="0"/>
          <p:nvPr/>
        </p:nvPicPr>
        <p:blipFill rotWithShape="1">
          <a:blip r:embed="rId3">
            <a:alphaModFix amt="57000"/>
          </a:blip>
          <a:srcRect t="14114" b="14113"/>
          <a:stretch/>
        </p:blipFill>
        <p:spPr>
          <a:xfrm>
            <a:off x="-1" y="814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8" name="Google Shape;158;p26"/>
          <p:cNvSpPr txBox="1"/>
          <p:nvPr/>
        </p:nvSpPr>
        <p:spPr>
          <a:xfrm>
            <a:off x="1612141" y="911528"/>
            <a:ext cx="399166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b="0" i="0" u="none" strike="noStrike" cap="none" dirty="0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Βιβλιογραφία &amp; Αναφορές</a:t>
            </a:r>
            <a:endParaRPr sz="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7435" y="952965"/>
            <a:ext cx="4874709" cy="3253868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4895DB-EA41-13F6-FA81-876220FFB7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83240" y="952965"/>
            <a:ext cx="4874709" cy="3253868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/>
              <a:t>Δρ. Σπυρίδων Λαμπρόπουλος</a:t>
            </a:r>
          </a:p>
        </p:txBody>
      </p:sp>
      <p:sp>
        <p:nvSpPr>
          <p:cNvPr id="8" name="Google Shape;157;p3">
            <a:extLst>
              <a:ext uri="{FF2B5EF4-FFF2-40B4-BE49-F238E27FC236}">
                <a16:creationId xmlns:a16="http://schemas.microsoft.com/office/drawing/2014/main" id="{B3440176-0BE8-BCFA-5AAA-64B911A40802}"/>
              </a:ext>
            </a:extLst>
          </p:cNvPr>
          <p:cNvSpPr txBox="1"/>
          <p:nvPr/>
        </p:nvSpPr>
        <p:spPr>
          <a:xfrm>
            <a:off x="5957434" y="4206833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57;p3">
            <a:extLst>
              <a:ext uri="{FF2B5EF4-FFF2-40B4-BE49-F238E27FC236}">
                <a16:creationId xmlns:a16="http://schemas.microsoft.com/office/drawing/2014/main" id="{3D8DFE2A-EA58-CA73-173F-6E4F88DA766E}"/>
              </a:ext>
            </a:extLst>
          </p:cNvPr>
          <p:cNvSpPr txBox="1"/>
          <p:nvPr/>
        </p:nvSpPr>
        <p:spPr>
          <a:xfrm>
            <a:off x="-9434" y="4206833"/>
            <a:ext cx="1300904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E6697-0C3B-F0B3-A591-202F143E051B}"/>
              </a:ext>
            </a:extLst>
          </p:cNvPr>
          <p:cNvSpPr txBox="1"/>
          <p:nvPr/>
        </p:nvSpPr>
        <p:spPr>
          <a:xfrm>
            <a:off x="1358999" y="1584696"/>
            <a:ext cx="45403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Ελληνική βιβλιογραφία</a:t>
            </a: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Γαρεφαλάκης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Α.,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Κουτούπης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Α.,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Κυριακόγκωνας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Π. (2021).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«Εταιρική Διακυβέρνηση, Διαχείριση Κινδύνων και Εσωτερικός Έλεγχος», 2η έκδοση,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εκδ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Αλέξανδρος Σ. ΙΚΕ. Περιλαμβάνει πλήρες πλαίσιο σχεδιασμού εσωτερικού ελέγχου και σύνδεση με COSO,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risk-based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κ.λπ. </a:t>
            </a:r>
          </a:p>
          <a:p>
            <a:pPr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Υλικό Ελεγκτικού Συνεδρίου – «Κεφάλαιο 6: Πραγματοποίηση του ελέγχου», με ειδικό τμήμα 6.3 «Ελεγκτική δειγματοληψία» (διαδικασία, φάσεις, αξιολόγηση).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elsyn.gr+1</a:t>
            </a: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Εγχειρίδιο Εσωτερικού Ελέγχου ΚΕΒΡΕΦΟ (2023), διαθέσιμο δημόσια, με πρακτικά παραδείγματα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matrices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οδηγίες για δειγματοληπτικούς ελέγχους σε φορείς της Αυτοδιοίκησης.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kevrefo.gr</a:t>
            </a: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3B534B-FA6E-5ED1-8D59-A2A83A2BE47D}"/>
              </a:ext>
            </a:extLst>
          </p:cNvPr>
          <p:cNvSpPr txBox="1"/>
          <p:nvPr/>
        </p:nvSpPr>
        <p:spPr>
          <a:xfrm>
            <a:off x="1349565" y="2956810"/>
            <a:ext cx="45403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Διεθνείς πηγές (Δειγματοληψία)</a:t>
            </a: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IIA, «Audit Sampling», Internal Auditor Magazine, 2022.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internalauditor.theiia.org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IIA, podcast «Getting Started With: Audit Sampling», 2023 –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εισαγωγική παρουσίαση σκοπού, μεθόδων και μεγέθους δείγματος.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theiia.org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 Commission, «Guidance on sampling methods for audit authorities» (Cohesion Policy) –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πρακτική καθοδήγηση για στατιστική δειγματοληψία που μπορεί να αξιοποιηθεί εννοιολογικά και στον εσωτερικό έλεγχο.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European Commission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"/>
          <p:cNvPicPr preferRelativeResize="0"/>
          <p:nvPr/>
        </p:nvPicPr>
        <p:blipFill rotWithShape="1">
          <a:blip r:embed="rId3">
            <a:alphaModFix amt="18000"/>
          </a:blip>
          <a:srcRect/>
          <a:stretch/>
        </p:blipFill>
        <p:spPr>
          <a:xfrm>
            <a:off x="678681" y="891314"/>
            <a:ext cx="7908652" cy="369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 rotWithShape="1">
          <a:blip r:embed="rId4">
            <a:alphaModFix amt="57000"/>
          </a:blip>
          <a:srcRect t="14114" b="1411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844" y="229291"/>
            <a:ext cx="1194625" cy="43273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"/>
          <p:cNvSpPr txBox="1"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l-GR">
                <a:solidFill>
                  <a:schemeClr val="lt1"/>
                </a:solidFill>
              </a:rPr>
              <a:t>Δρ. Σπυρίδων Λαμπρόπουλος</a:t>
            </a:r>
            <a:endParaRPr/>
          </a:p>
        </p:txBody>
      </p:sp>
      <p:sp>
        <p:nvSpPr>
          <p:cNvPr id="160" name="Google Shape;160;p3"/>
          <p:cNvSpPr txBox="1"/>
          <p:nvPr/>
        </p:nvSpPr>
        <p:spPr>
          <a:xfrm>
            <a:off x="843774" y="1007531"/>
            <a:ext cx="74564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l-GR" sz="2500" b="0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Σχεδιασμός Εσωτερικού Ελέγχου</a:t>
            </a:r>
            <a:endParaRPr sz="2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25B41C-CB07-DCEF-504B-B450A4ADD7BD}"/>
              </a:ext>
            </a:extLst>
          </p:cNvPr>
          <p:cNvSpPr txBox="1"/>
          <p:nvPr/>
        </p:nvSpPr>
        <p:spPr>
          <a:xfrm>
            <a:off x="843774" y="1585413"/>
            <a:ext cx="37282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Τι σημαίνει «σχεδιασμός» στον εσωτερικό έλεγχο</a:t>
            </a: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σχεδιασμός αφορά τόσο στο ετήσιο πρόγραμμα ελέγχων 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όσο και στο σχέδιο για κάθε επιμέρους έλεγχο 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engagement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Ξεκινά από τους στρατηγικούς στόχους, εντοπίζει και ιεραρχεί τους κινδύνους. </a:t>
            </a:r>
            <a:r>
              <a:rPr lang="el-GR" sz="9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οπα</a:t>
            </a:r>
            <a:r>
              <a:rPr lang="el-GR" sz="9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 </a:t>
            </a:r>
            <a:r>
              <a:rPr lang="el-GR" sz="9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εκπα</a:t>
            </a:r>
            <a:endParaRPr lang="el-GR" sz="9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σχεδιασμός του ετήσιου πλάνου είναι η «πυξίδα» της λειτουργίας της Μονάδας Εσωτερικού Ελέγχου, με έμφαση: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στην αξιολόγηση και ιεράρχηση κινδύνων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στην κατανομή πόρων και χρόνου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στην τεκμηρίωση επιλογών. </a:t>
            </a:r>
            <a:r>
              <a:rPr lang="el-GR" sz="9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οπα</a:t>
            </a:r>
            <a:endParaRPr lang="el-GR" sz="9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sz="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Βασικά βήματα σχεδιασμού (σε επίπεδο ετήσιου πλάνου)</a:t>
            </a:r>
          </a:p>
          <a:p>
            <a:pPr>
              <a:buFont typeface="+mj-lt"/>
              <a:buAutoNum type="arabicPeriod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Κατανόηση οργανισμού και περιβάλλοντος</a:t>
            </a: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Στρατηγικοί στόχοι, επιχειρηματικό μοντέλο, κανονιστικό πλαίσιο, κρίσιμες λειτουργίες. </a:t>
            </a:r>
          </a:p>
          <a:p>
            <a:pPr>
              <a:buFont typeface="+mj-lt"/>
              <a:buAutoNum type="arabicPeriod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Χαρτογράφηση «σύμπαντος ελέγχων» (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universe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Λειτουργίες/διεργασίες: πωλήσεις, προμήθειες, μισθοδοσία, έργα ΕΣΠΑ, πληροφορική κ.λπ.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Εντάσσονται και οριζόντια θέματα (ESG, συμμόρφωση, ασφάλεια πληροφοριών).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7A5F6-77A6-8836-FB6D-3D7D02EEB110}"/>
              </a:ext>
            </a:extLst>
          </p:cNvPr>
          <p:cNvSpPr txBox="1"/>
          <p:nvPr/>
        </p:nvSpPr>
        <p:spPr>
          <a:xfrm>
            <a:off x="4751807" y="1698487"/>
            <a:ext cx="3728226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Εκτίμηση κινδύνου ανά δραστηριότητα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Συνήθως με απλή κλίμακα (π.χ. Χαμηλός / Μέτριος / Υψηλός) με βάση: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πιθανότητα 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επίπτωση 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οικονομική, κανονιστική, φήμης). 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Ιεράρχηση και επιλογή περιοχών ελέγχου</a:t>
            </a: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επιλέγονται κατά προτεραιότητα οι περιοχές με υψηλό συνδυασμένο κίνδυνο και υψηλή στρατηγική σημασία.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Σύνταξη ετήσιου πλάνου ελέγχων</a:t>
            </a: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ποια αντικείμενα θα ελεγχθούν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πότε (περίοδος)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πόσο (εκτίμηση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ανθρωποημερών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ποια ομάδα (σύνθεση). 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Έγκριση και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επικαιροποίηση</a:t>
            </a: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πλάνο εγκρίνεται από Επιτροπή Ελέγχου/Δ.Σ. και αναθεωρείται αν αλλάξουν ουσιωδώς οι κίνδυνοι (π.χ. νέα έργα, εξαγορές, κρίσεις).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"/>
          <p:cNvPicPr preferRelativeResize="0"/>
          <p:nvPr/>
        </p:nvPicPr>
        <p:blipFill rotWithShape="1">
          <a:blip r:embed="rId3">
            <a:alphaModFix amt="18000"/>
          </a:blip>
          <a:srcRect/>
          <a:stretch/>
        </p:blipFill>
        <p:spPr>
          <a:xfrm>
            <a:off x="678681" y="891314"/>
            <a:ext cx="7908652" cy="369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 rotWithShape="1">
          <a:blip r:embed="rId4">
            <a:alphaModFix amt="57000"/>
          </a:blip>
          <a:srcRect t="14114" b="1411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844" y="229291"/>
            <a:ext cx="1194625" cy="43273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"/>
          <p:cNvSpPr txBox="1"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l-GR">
                <a:solidFill>
                  <a:schemeClr val="lt1"/>
                </a:solidFill>
              </a:rPr>
              <a:t>Δρ. Σπυρίδων Λαμπρόπουλος</a:t>
            </a:r>
            <a:endParaRPr/>
          </a:p>
        </p:txBody>
      </p:sp>
      <p:sp>
        <p:nvSpPr>
          <p:cNvPr id="160" name="Google Shape;160;p3"/>
          <p:cNvSpPr txBox="1"/>
          <p:nvPr/>
        </p:nvSpPr>
        <p:spPr>
          <a:xfrm>
            <a:off x="843774" y="1007531"/>
            <a:ext cx="74564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l-GR" sz="2500" b="0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Σχεδιασμός Εσωτερικού Ελέγχου</a:t>
            </a:r>
            <a:endParaRPr sz="2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1C2F0-DE22-C0A9-BE92-F097DBA264C5}"/>
              </a:ext>
            </a:extLst>
          </p:cNvPr>
          <p:cNvSpPr txBox="1"/>
          <p:nvPr/>
        </p:nvSpPr>
        <p:spPr>
          <a:xfrm>
            <a:off x="843773" y="1478323"/>
            <a:ext cx="7743559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Σχεδιασμός σε επίπεδο συγκεκριμένου ελέγχου</a:t>
            </a: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κάθε επιμέρους έλεγχο (π.χ. «Έλεγχος κύκλου εσόδων ξενοδοχείου») ο εσωτερικός ελεγκτής συνήθως ακολουθεί την εξής ροή:</a:t>
            </a:r>
          </a:p>
          <a:p>
            <a:pPr>
              <a:buFont typeface="+mj-lt"/>
              <a:buAutoNum type="arabicPeriod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Καθορισμός σκοπού και στόχων ελέγχου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Παράδειγμα: «Να αξιολογηθεί αν οι διαδικασίες κρατήσεων και τιμολόγησης διασφαλίζουν την πλήρη και ορθή αναγνώριση εσόδων και την προστασία των ταμειακών ροών.»</a:t>
            </a:r>
          </a:p>
          <a:p>
            <a:pPr>
              <a:buFont typeface="+mj-lt"/>
              <a:buAutoNum type="arabicPeriod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Κατανόηση διαδικασίας και υφιστάμενων δικλίδων</a:t>
            </a: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Συνεντεύξεις με το προσωπικό, περιγραφές διαδικασιών 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narratives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διαγράμματα ροής, συντομεύσεις διαδικασίας (αν υπάρχουν).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Καταγραφή των βασικών σημείων κινδύνου 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buFont typeface="+mj-lt"/>
              <a:buAutoNum type="arabicPeriod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Ανάλυση κινδύνων &amp; χαρτογράφηση δικλίδων (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Matrix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RCM)</a:t>
            </a: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κάθε κίνδυνο (π.χ. ελλιπής χρέωση, διπλή χρέωση, μη εξουσιοδοτημένες εκπτώσεις) καταγράφονται οι δικλίδες (π.χ. αυτοματοποιημένη τιμολόγηση, έγκριση εκπτώσεων, συμφωνίες αναφορών). </a:t>
            </a:r>
          </a:p>
          <a:p>
            <a:pPr>
              <a:buFont typeface="+mj-lt"/>
              <a:buAutoNum type="arabicPeriod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Σχεδιασμός ελεγκτικών διαδικασιών</a:t>
            </a: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Δοκιμασίες δικλίδων 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controls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π.χ. έλεγχος δειγματοληπτικά αν όλες οι κρατήσεις έχουν χρεωθεί σύμφωνα με το εγκεκριμένο τιμοκατάλογο.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Ουσιαστικές δοκιμασίες 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substantive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συμφωνίες αναφορών,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επανυπολογισμοί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αναλυτικές διαδικασίες 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ratio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buFont typeface="+mj-lt"/>
              <a:buAutoNum type="arabicPeriod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Πλάνο εργασίας / Πρόγραμμα ελέγχου (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Συγκεκριμένα βήματα 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steps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πηγές δεδομένων, μέθοδος δειγματοληψίας, υπεύθυνος ανά βήμα. </a:t>
            </a:r>
          </a:p>
          <a:p>
            <a:pPr>
              <a:buFont typeface="+mj-lt"/>
              <a:buAutoNum type="arabicPeriod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Αναμενόμενα αποτελέσματα</a:t>
            </a: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Ευρήματα ταξινομημένα κατά σοβαρότητα και κίνδυνο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Συστάσεις με υπεύθυνο και προθεσμία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Δείκτες επιτυχίας (π.χ. ποσοστό υλοποίησης συστάσεων εντός προθεσμίας).</a:t>
            </a:r>
          </a:p>
        </p:txBody>
      </p:sp>
    </p:spTree>
    <p:extLst>
      <p:ext uri="{BB962C8B-B14F-4D97-AF65-F5344CB8AC3E}">
        <p14:creationId xmlns:p14="http://schemas.microsoft.com/office/powerpoint/2010/main" val="297487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"/>
          <p:cNvPicPr preferRelativeResize="0"/>
          <p:nvPr/>
        </p:nvPicPr>
        <p:blipFill rotWithShape="1">
          <a:blip r:embed="rId3">
            <a:alphaModFix amt="18000"/>
          </a:blip>
          <a:srcRect/>
          <a:stretch/>
        </p:blipFill>
        <p:spPr>
          <a:xfrm>
            <a:off x="678681" y="891314"/>
            <a:ext cx="7908652" cy="369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 rotWithShape="1">
          <a:blip r:embed="rId4">
            <a:alphaModFix amt="57000"/>
          </a:blip>
          <a:srcRect t="14114" b="1411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844" y="229291"/>
            <a:ext cx="1194625" cy="43273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"/>
          <p:cNvSpPr txBox="1"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l-GR">
                <a:solidFill>
                  <a:schemeClr val="lt1"/>
                </a:solidFill>
              </a:rPr>
              <a:t>Δρ. Σπυρίδων Λαμπρόπουλος</a:t>
            </a:r>
            <a:endParaRPr/>
          </a:p>
        </p:txBody>
      </p:sp>
      <p:sp>
        <p:nvSpPr>
          <p:cNvPr id="160" name="Google Shape;160;p3"/>
          <p:cNvSpPr txBox="1"/>
          <p:nvPr/>
        </p:nvSpPr>
        <p:spPr>
          <a:xfrm>
            <a:off x="843774" y="1007531"/>
            <a:ext cx="74564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l-GR" sz="2500" b="0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Ελεγκτική Δειγματοληψία</a:t>
            </a:r>
            <a:endParaRPr sz="2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3100AE-A044-4978-053B-AF586819D006}"/>
              </a:ext>
            </a:extLst>
          </p:cNvPr>
          <p:cNvSpPr txBox="1"/>
          <p:nvPr/>
        </p:nvSpPr>
        <p:spPr>
          <a:xfrm>
            <a:off x="843774" y="1662748"/>
            <a:ext cx="7689188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Γιατί χρησιμοποιείται</a:t>
            </a: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ελεγκτική δειγματοληψία είναι η χρήση ενός λογικά επιλεγμένου δείγματος συναλλαγών ή υπολοίπων, ώστε ο ελεγκτής να εξάγει συμπέρασμα για όλο τον πληθυσμό, χωρίς να εξετάσει 100% των στοιχείων. </a:t>
            </a: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Στην πράξη χρησιμοποιείται: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όταν ο όγκος συναλλαγών είναι μεγάλος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για δοκιμασίες δικλίδων 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compliance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για ουσιαστικές δοκιμασίες 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substantive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επί ποσών.</a:t>
            </a:r>
          </a:p>
          <a:p>
            <a:pPr>
              <a:buNone/>
            </a:pPr>
            <a:endParaRPr lang="el-GR" sz="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Βασικές έννοιες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Πληθυσμός (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population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Όλες οι συναλλαγές/στοιχεία που μας ενδιαφέρουν (π.χ. όλα τα τιμολόγια προμηθευτών Ιουνίου).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Μονάδα δειγματοληψίας (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sampling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Το «κομμάτι» που επιλέγουμε (π.χ. ένα τιμολόγιο, ένα παραστατικό, μία νομισματική μονάδα).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Δείγμα (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Το σύνολο των μονάδων που ελέγχουμε.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Δειγματοληπτικός κίνδυνος (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sampling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Ο κίνδυνος τα συμπεράσματα από το δείγμα να μην ισχύουν για όλο τον πληθυσμό.</a:t>
            </a:r>
          </a:p>
          <a:p>
            <a:pPr>
              <a:buNone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Κλασικά διακρίνουμε: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Στατιστική δειγματοληψία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(με χρήση πιθανοτήτων, π.χ. τυχαία ή συστηματική επιλογή)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Μη στατιστική δειγματοληψία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(βάσει επαγγελματικής κρίσης,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judgemental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30631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"/>
          <p:cNvPicPr preferRelativeResize="0"/>
          <p:nvPr/>
        </p:nvPicPr>
        <p:blipFill rotWithShape="1">
          <a:blip r:embed="rId3">
            <a:alphaModFix amt="18000"/>
          </a:blip>
          <a:srcRect/>
          <a:stretch/>
        </p:blipFill>
        <p:spPr>
          <a:xfrm>
            <a:off x="678681" y="891314"/>
            <a:ext cx="7908652" cy="369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 rotWithShape="1">
          <a:blip r:embed="rId4">
            <a:alphaModFix amt="57000"/>
          </a:blip>
          <a:srcRect t="14114" b="1411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844" y="229291"/>
            <a:ext cx="1194625" cy="43273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"/>
          <p:cNvSpPr txBox="1"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l-GR">
                <a:solidFill>
                  <a:schemeClr val="lt1"/>
                </a:solidFill>
              </a:rPr>
              <a:t>Δρ. Σπυρίδων Λαμπρόπουλος</a:t>
            </a:r>
            <a:endParaRPr/>
          </a:p>
        </p:txBody>
      </p:sp>
      <p:sp>
        <p:nvSpPr>
          <p:cNvPr id="160" name="Google Shape;160;p3"/>
          <p:cNvSpPr txBox="1"/>
          <p:nvPr/>
        </p:nvSpPr>
        <p:spPr>
          <a:xfrm>
            <a:off x="843774" y="1007531"/>
            <a:ext cx="74564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l-GR" sz="2500" b="0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Ελεγκτική Δειγματοληψία</a:t>
            </a:r>
            <a:endParaRPr sz="2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3100AE-A044-4978-053B-AF586819D006}"/>
              </a:ext>
            </a:extLst>
          </p:cNvPr>
          <p:cNvSpPr txBox="1"/>
          <p:nvPr/>
        </p:nvSpPr>
        <p:spPr>
          <a:xfrm>
            <a:off x="843774" y="1585413"/>
            <a:ext cx="7689188" cy="1007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8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Τύποι επιλογής δείγματος </a:t>
            </a:r>
          </a:p>
          <a:p>
            <a:pPr>
              <a:buFont typeface="+mj-lt"/>
              <a:buAutoNum type="arabicPeriod"/>
            </a:pPr>
            <a:r>
              <a:rPr lang="el-GR" sz="8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Απλή τυχαία (</a:t>
            </a:r>
            <a:r>
              <a:rPr lang="el-GR" sz="8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simple</a:t>
            </a:r>
            <a:r>
              <a:rPr lang="el-GR" sz="8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el-GR" sz="8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l-GR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Κάθε παραστατικό έχει την ίδια πιθανότητα να επιλεγεί (π.χ. με κλήρωση, </a:t>
            </a:r>
            <a:r>
              <a:rPr lang="el-GR" sz="8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el-GR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generator</a:t>
            </a:r>
            <a:r>
              <a:rPr lang="el-GR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buFont typeface="+mj-lt"/>
              <a:buAutoNum type="arabicPeriod"/>
            </a:pPr>
            <a:r>
              <a:rPr lang="el-GR" sz="8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Συστηματική (</a:t>
            </a:r>
            <a:r>
              <a:rPr lang="el-GR" sz="8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systematic</a:t>
            </a:r>
            <a:r>
              <a:rPr lang="el-GR" sz="8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l-GR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Επιλογή κάθε k-οστού στοιχείου (π.χ. κάθε 10ο τιμολόγιο, μετά από τυχαίο ξεκίνημα).</a:t>
            </a:r>
          </a:p>
          <a:p>
            <a:pPr>
              <a:buFont typeface="+mj-lt"/>
              <a:buAutoNum type="arabicPeriod"/>
            </a:pPr>
            <a:r>
              <a:rPr lang="el-GR" sz="8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Στρωματοποιημένη</a:t>
            </a:r>
            <a:r>
              <a:rPr lang="el-GR" sz="8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8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stratified</a:t>
            </a:r>
            <a:r>
              <a:rPr lang="el-GR" sz="8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l-GR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Χωρίζουμε τον πληθυσμό σε «στρώματα» (π.χ. τιμολόγια &gt;10.000€, 1.000-10.000€, &lt;1.000€) και </a:t>
            </a:r>
            <a:r>
              <a:rPr lang="el-GR" sz="8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δειγματοληπτούμε</a:t>
            </a:r>
            <a:r>
              <a:rPr lang="el-GR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από κάθε στρώμα.</a:t>
            </a:r>
          </a:p>
          <a:p>
            <a:pPr>
              <a:buFont typeface="+mj-lt"/>
              <a:buAutoNum type="arabicPeriod"/>
            </a:pPr>
            <a:r>
              <a:rPr lang="el-GR" sz="8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Κατά κρίση / </a:t>
            </a:r>
            <a:r>
              <a:rPr lang="el-GR" sz="8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στοχευμένη</a:t>
            </a:r>
            <a:r>
              <a:rPr lang="el-GR" sz="8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8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judgemental</a:t>
            </a:r>
            <a:r>
              <a:rPr lang="el-GR" sz="8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l-GR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Επιλογή στοιχείων με βάση τον κίνδυνο (π.χ. όλες οι μεγάλες συναλλαγές, συναλλαγές με νέους προμηθευτές κ.λπ.). Στα πρότυπα του ΙΙΑ και στα σχετικά άρθρα («</a:t>
            </a:r>
            <a:r>
              <a:rPr lang="el-GR" sz="8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</a:t>
            </a:r>
            <a:r>
              <a:rPr lang="el-GR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Sampling</a:t>
            </a:r>
            <a:r>
              <a:rPr lang="el-GR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», Internal </a:t>
            </a:r>
            <a:r>
              <a:rPr lang="el-GR" sz="8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Auditor</a:t>
            </a:r>
            <a:r>
              <a:rPr lang="el-GR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magazine</a:t>
            </a:r>
            <a:r>
              <a:rPr lang="el-GR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8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guidance</a:t>
            </a:r>
            <a:r>
              <a:rPr lang="el-GR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της IIA) επισημαίνεται ότι η τεκμηρίωση της μεθόδου επιλογής είναι κρίσιμη, ακόμη και όταν η δειγματοληψία είναι μη στατιστική.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601A7-C64C-FCA3-379E-5C02D6E428EA}"/>
              </a:ext>
            </a:extLst>
          </p:cNvPr>
          <p:cNvSpPr txBox="1"/>
          <p:nvPr/>
        </p:nvSpPr>
        <p:spPr>
          <a:xfrm>
            <a:off x="843774" y="2689915"/>
            <a:ext cx="7621545" cy="1792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8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Βασικά βήματα δειγματοληψίας</a:t>
            </a:r>
          </a:p>
          <a:p>
            <a:pPr>
              <a:buNone/>
            </a:pPr>
            <a:r>
              <a:rPr lang="el-GR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Εργαζόμαστε στη λογική «τρόπος ανάλυσης – εργασία – αποτέλεσμα»:</a:t>
            </a:r>
          </a:p>
          <a:p>
            <a:pPr>
              <a:buFont typeface="+mj-lt"/>
              <a:buAutoNum type="arabicPeriod"/>
            </a:pPr>
            <a:r>
              <a:rPr lang="el-GR" sz="8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Ορισμός σκοπού ελέγχου: </a:t>
            </a:r>
            <a:r>
              <a:rPr lang="el-GR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Π.χ. «Να ελεγχθεί αν όλα τα τιμολόγια προμηθευτών &gt;1.000€ έχουν υπογραφή εξουσιοδότησης».</a:t>
            </a:r>
          </a:p>
          <a:p>
            <a:pPr>
              <a:buFont typeface="+mj-lt"/>
              <a:buAutoNum type="arabicPeriod"/>
            </a:pPr>
            <a:r>
              <a:rPr lang="el-GR" sz="8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Καθορισμός πληθυσμού και περιόδου: </a:t>
            </a:r>
            <a:r>
              <a:rPr lang="el-GR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Π.χ. όλα τα τιμολόγια προμηθευτών &gt;1.000€ του Ιουνίου 20Χ1.</a:t>
            </a:r>
          </a:p>
          <a:p>
            <a:pPr>
              <a:buFont typeface="+mj-lt"/>
              <a:buAutoNum type="arabicPeriod"/>
            </a:pPr>
            <a:r>
              <a:rPr lang="el-GR" sz="8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Καθορισμός αποδεκτού κινδύνου και ανοχής σφάλματος: </a:t>
            </a:r>
            <a:r>
              <a:rPr lang="el-GR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Π.χ. ο ελεγκτής θεωρεί ανεκτή απόκλιση 5% (μέχρι 5 τιμολόγια στα 100 χωρίς υπογραφή, ανάλογα με την πολιτική). </a:t>
            </a:r>
          </a:p>
          <a:p>
            <a:pPr>
              <a:buFont typeface="+mj-lt"/>
              <a:buAutoNum type="arabicPeriod"/>
            </a:pPr>
            <a:r>
              <a:rPr lang="el-GR" sz="8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Επιλογή μεθόδου και μεγέθους δείγματος: </a:t>
            </a:r>
            <a:r>
              <a:rPr lang="el-GR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Επιλογή π.χ. απλής τυχαίας δειγματοληψίας, με μέγεθος δείγματος 20 τιμολόγια από 200 (10%), ως απλοποιημένη διδακτική υπόθεση.</a:t>
            </a:r>
          </a:p>
          <a:p>
            <a:pPr>
              <a:buFont typeface="+mj-lt"/>
              <a:buAutoNum type="arabicPeriod"/>
            </a:pPr>
            <a:r>
              <a:rPr lang="el-GR" sz="8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Εκτέλεση ελέγχου στο δείγμα: </a:t>
            </a:r>
            <a:r>
              <a:rPr lang="el-GR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Έλεγχος κάθε τιμολογίου για την ύπαρξη υπογραφής, ημερομηνίας έγκρισης κ.λπ.</a:t>
            </a:r>
          </a:p>
          <a:p>
            <a:pPr>
              <a:buFont typeface="+mj-lt"/>
              <a:buAutoNum type="arabicPeriod"/>
            </a:pPr>
            <a:r>
              <a:rPr lang="el-GR" sz="8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Υπολογισμός ποσοστού σφάλματος και προβολή στο σύνολο: </a:t>
            </a:r>
            <a:r>
              <a:rPr lang="el-GR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Π.χ. στο δείγμα 20 τιμολογίων βρίσκουμε 1 χωρίς υπογραφή → 5% σφάλμα δείγματος.</a:t>
            </a:r>
          </a:p>
          <a:p>
            <a:pPr>
              <a:buFont typeface="+mj-lt"/>
              <a:buAutoNum type="arabicPeriod"/>
            </a:pPr>
            <a:r>
              <a:rPr lang="el-GR" sz="8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Συμπεράσματα και επικοινωνία</a:t>
            </a:r>
            <a:endParaRPr lang="el-GR" sz="8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 το 5% είναι στο όριο ανοχής: πιθανόν «οριακά αποδεκτό» με σύσταση βελτίωσης.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 ξεπερνά την ανοχή, μπορεί να χρειαστεί επέκταση δείγματος ή αλλαγή συμπεράσματος.</a:t>
            </a:r>
          </a:p>
        </p:txBody>
      </p:sp>
    </p:spTree>
    <p:extLst>
      <p:ext uri="{BB962C8B-B14F-4D97-AF65-F5344CB8AC3E}">
        <p14:creationId xmlns:p14="http://schemas.microsoft.com/office/powerpoint/2010/main" val="1882523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22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  <a:ln>
            <a:noFill/>
          </a:ln>
        </p:spPr>
      </p:pic>
      <p:pic>
        <p:nvPicPr>
          <p:cNvPr id="522" name="Google Shape;522;p22"/>
          <p:cNvPicPr preferRelativeResize="0"/>
          <p:nvPr/>
        </p:nvPicPr>
        <p:blipFill rotWithShape="1">
          <a:blip r:embed="rId4">
            <a:alphaModFix/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22"/>
          <p:cNvSpPr txBox="1"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l-GR">
                <a:solidFill>
                  <a:srgbClr val="2C6063"/>
                </a:solidFill>
              </a:rPr>
              <a:t>Δρ. Σπυρίδων Λαμπρόπουλος</a:t>
            </a:r>
            <a:endParaRPr/>
          </a:p>
        </p:txBody>
      </p:sp>
      <p:pic>
        <p:nvPicPr>
          <p:cNvPr id="524" name="Google Shape;52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844" y="229291"/>
            <a:ext cx="1194625" cy="432732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2"/>
          <p:cNvSpPr txBox="1"/>
          <p:nvPr/>
        </p:nvSpPr>
        <p:spPr>
          <a:xfrm>
            <a:off x="553404" y="694086"/>
            <a:ext cx="74564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l-GR" sz="2700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Παράδειγμα Σχεδιασμού Ελέγχου</a:t>
            </a:r>
            <a:endParaRPr sz="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71CFC1-EE6A-9FEA-32B2-D71033109AE3}"/>
              </a:ext>
            </a:extLst>
          </p:cNvPr>
          <p:cNvSpPr txBox="1"/>
          <p:nvPr/>
        </p:nvSpPr>
        <p:spPr>
          <a:xfrm>
            <a:off x="553404" y="1224747"/>
            <a:ext cx="837765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Σενάριο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Μικρό ξενοδοχείο 40 δωματίων έχει μπαρ στην πισίνας. Τα μετρητά από το μπαρ παραδίδονται κάθε βράδυ στη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reception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κατατίθενται την επόμενη μέρα στην τράπεζα. Δεν υπάρχει Μονάδα Εσωτερικού Ελέγχου. Ανατίθεται σε εσωτερικό ελεγκτή να σχεδιάσει έναν απλό έλεγχο στη διαδικασία είσπραξης μετρητών από το μπαρ.</a:t>
            </a:r>
          </a:p>
          <a:p>
            <a:pPr>
              <a:buNone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Ζητούμενα </a:t>
            </a: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Εντοπίστε 3 βασικούς κινδύνους.</a:t>
            </a:r>
          </a:p>
          <a:p>
            <a:pPr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Προτείνετε 3 βασικές δικλίδες/ελέγχους.</a:t>
            </a:r>
          </a:p>
          <a:p>
            <a:pPr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Περιγράψτε σε βήματα πώς θα σχεδιάζατε τον έλεγχο (όχι αριθμητικά).</a:t>
            </a:r>
          </a:p>
          <a:p>
            <a:pPr>
              <a:buNone/>
            </a:pPr>
            <a:endParaRPr lang="el-GR" sz="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Ενδεικτική λύση (βήμα-βήμα):</a:t>
            </a: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Κίνδυνοι</a:t>
            </a: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Κ1: Να μην καταγραφούν όλες οι πωλήσεις στο POS/τιμολόγιο (κίνδυνος υπεξαίρεσης μετρητών).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Κ2: Να μην συμφωνούν τα μετρητά που παραδίδονται στη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reception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 τις αναφορές πωλήσεων.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Κ3: Να καθυστερούν ή να μην γίνονται καταθέσεις στην τράπεζα.</a:t>
            </a:r>
          </a:p>
          <a:p>
            <a:pPr>
              <a:buFont typeface="+mj-lt"/>
              <a:buAutoNum type="arabicPeriod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Βασικές δικλίδες</a:t>
            </a: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Δ1: Υποχρεωτική χρήση συστήματος POS/ταμειακής με αυτόματη έκδοση απόδειξης για κάθε πώληση.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Δ2: Κάθε βράδυ ο υπεύθυνος μπαρ εκτυπώνει αναφορά πωλήσεων και μετρά τα μετρητά παρουσία δεύτερου ατόμου (αρχή των 4 ματιών).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Δ3: Η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reception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καταχωρεί σε φύλλο συμφωνίας τα μετρητά που παραλαμβάνει και τα συγκρίνει με την αναφορά μπαρ. Διαφορά &gt;5€ αναφέρεται στον διευθυντή.</a:t>
            </a:r>
          </a:p>
          <a:p>
            <a:pPr>
              <a:buFont typeface="+mj-lt"/>
              <a:buAutoNum type="arabicPeriod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Σχεδιασμός ελέγχου από τον εσωτερικό ελεγκτή</a:t>
            </a: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Βήμα 1: Συνέντευξη με υπεύθυνο μπαρ και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reception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για να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περιγραφεί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η διαδικασία όπως γίνεται σήμερα.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Βήμα 2: Σχεδίαση ενός απλού διαγράμματος ροής (ποιος κάνει τι, πότε και με ποια έγγραφα).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Βήμα 3: Κατάρτιση πίνακα «Κίνδυνος – Δικλίδα – Δοκιμασία» για τους 3 κινδύνους και τις 3 δικλίδες.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Βήμα 4: Ορισμός πολύ απλών δοκιμασιών:</a:t>
            </a:r>
          </a:p>
          <a:p>
            <a:pPr marL="1143000" lvl="2" indent="-22860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Δ1: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walkthrough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1-2 βραδιών (διαδρομή από πώληση μέχρι καταγραφή).</a:t>
            </a:r>
          </a:p>
          <a:p>
            <a:pPr marL="1143000" lvl="2" indent="-22860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Δ2: δειγματοληπτικός έλεγχος 10 ημερών (αν υπάρχει υπογραφή και δεύτερο άτομο).</a:t>
            </a:r>
          </a:p>
          <a:p>
            <a:pPr marL="1143000" lvl="2" indent="-22860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Δ3: σύγκριση αναφορών μπαρ – φύλλων συμφωνίας – τραπεζικών καταθέσεων για 10 μέρες.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Βήμα 5: Προσδιορισμός αναμενόμενων αποτελεσμάτων (π.χ. 0 περιπτώσεις χωρίς αναφορά ή χωρίς υπογραφή).</a:t>
            </a:r>
          </a:p>
          <a:p>
            <a:pPr>
              <a:buNone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Αυτό καλύπτει «τρόπο ανάλυσης» (κίνδυνος/δικλίδα), «προσέγγιση/εργασία» (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steps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και «αποτελέσματα» (αναμενόμενες αποκλίσεις και συστάσεις).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22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  <a:ln>
            <a:noFill/>
          </a:ln>
        </p:spPr>
      </p:pic>
      <p:pic>
        <p:nvPicPr>
          <p:cNvPr id="522" name="Google Shape;522;p22"/>
          <p:cNvPicPr preferRelativeResize="0"/>
          <p:nvPr/>
        </p:nvPicPr>
        <p:blipFill rotWithShape="1">
          <a:blip r:embed="rId4">
            <a:alphaModFix/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22"/>
          <p:cNvSpPr txBox="1"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l-GR">
                <a:solidFill>
                  <a:srgbClr val="2C6063"/>
                </a:solidFill>
              </a:rPr>
              <a:t>Δρ. Σπυρίδων Λαμπρόπουλος</a:t>
            </a:r>
            <a:endParaRPr/>
          </a:p>
        </p:txBody>
      </p:sp>
      <p:pic>
        <p:nvPicPr>
          <p:cNvPr id="524" name="Google Shape;52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844" y="229291"/>
            <a:ext cx="1194625" cy="432732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2"/>
          <p:cNvSpPr txBox="1"/>
          <p:nvPr/>
        </p:nvSpPr>
        <p:spPr>
          <a:xfrm>
            <a:off x="553404" y="694086"/>
            <a:ext cx="74564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l-GR" sz="2700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Παράδειγμα Ελεγκτικής Δειγματοληψίας</a:t>
            </a:r>
            <a:endParaRPr sz="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F60AB2-EECD-E70F-A0B4-675A77288378}"/>
              </a:ext>
            </a:extLst>
          </p:cNvPr>
          <p:cNvSpPr txBox="1"/>
          <p:nvPr/>
        </p:nvSpPr>
        <p:spPr>
          <a:xfrm>
            <a:off x="553403" y="1251668"/>
            <a:ext cx="82774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Σενάριο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 ίδιο ξενοδοχείο, ο εσωτερικός ελεγκτής θέλει να ελέγξει αν όλες οι αποδείξεις του μπαρ πισίνας έχουν υπογραφή υπεύθυνου βάρδιας.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Πληθυσμός: 40 αποδείξεις μίας εβδομάδας.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Ο ελεγκτής αποφασίζει να ελέγξει 10 αποδείξεις (δειγματοληψία 25%) με απλή τυχαία επιλογή.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Στο δείγμα των 10 αποδείξεων βρίσκει 1 απόδειξη χωρίς υπογραφή.</a:t>
            </a:r>
          </a:p>
          <a:p>
            <a:pPr>
              <a:buNone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Ζητούμενα </a:t>
            </a: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Ποιο είναι το ποσοστό σφάλματος στο δείγμα;</a:t>
            </a:r>
          </a:p>
          <a:p>
            <a:pPr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Αν η διοίκηση έχει θέσει ανοχή 5% για τέτοια σφάλματα, τι συμπέρασμα θα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εξάγατε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Ποια ενέργεια θα προτείνατε;</a:t>
            </a:r>
          </a:p>
          <a:p>
            <a:pPr>
              <a:buNone/>
            </a:pPr>
            <a:endParaRPr lang="el-GR" sz="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sz="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Ενδεικτική λύση </a:t>
            </a: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Υπολογισμός σφάλματος δείγματος</a:t>
            </a: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απόδειξη χωρίς υπογραφή / 10 αποδείξεις δείγματος = 10% σφάλμα στο δείγμα.</a:t>
            </a:r>
          </a:p>
          <a:p>
            <a:pPr>
              <a:buFont typeface="+mj-lt"/>
              <a:buAutoNum type="arabicPeriod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Σύγκριση με ανοχή σφάλματος</a:t>
            </a: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Ανοχή διοίκησης: 5%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Διαπιστωθέν σφάλμα: 10% &gt; 5% → η διαδικασία δεν ικανοποιεί το αποδεκτό επίπεδο.</a:t>
            </a:r>
          </a:p>
          <a:p>
            <a:pPr>
              <a:buFont typeface="+mj-lt"/>
              <a:buAutoNum type="arabicPeriod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Απλό συμπέρασμα ελεγκτή</a:t>
            </a: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δικλίδα (υπογραφή υπεύθυνου) δεν εφαρμόζεται με συνέπεια. Υπάρχει αυξημένος κίνδυνος μη εξουσιοδοτημένων αλλαγών στα ποσά/εκπτώσεις.</a:t>
            </a:r>
          </a:p>
          <a:p>
            <a:pPr>
              <a:buFont typeface="+mj-lt"/>
              <a:buAutoNum type="arabicPeriod"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Προτεινόμενες ενέργειες</a:t>
            </a: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Ενημέρωση διοίκησης και υπευθύνων.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Βραχυπρόθεσμα: εκπαίδευση προσωπικού και υπενθύμιση υποχρέωσης υπογραφής.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Ενδεχόμενη επέκταση δείγματος (π.χ. άλλες 10 αποδείξεις) για τεκμηρίωση του ποσοστού σφάλματος.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επόμενο έλεγχο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follow-up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νέα δειγματοληψία για να διαπιστωθεί βελτίωση.</a:t>
            </a:r>
          </a:p>
        </p:txBody>
      </p:sp>
    </p:spTree>
    <p:extLst>
      <p:ext uri="{BB962C8B-B14F-4D97-AF65-F5344CB8AC3E}">
        <p14:creationId xmlns:p14="http://schemas.microsoft.com/office/powerpoint/2010/main" val="948880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3690</Words>
  <Application>Microsoft Office PowerPoint</Application>
  <PresentationFormat>On-screen Show (16:9)</PresentationFormat>
  <Paragraphs>322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Nunito Light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Charikleia Manousaki</dc:creator>
  <cp:lastModifiedBy>ΔΗΜΗΤΡΙΟΣ  ΑΓΓΕΛΙΔΗΣ</cp:lastModifiedBy>
  <cp:revision>42</cp:revision>
  <dcterms:modified xsi:type="dcterms:W3CDTF">2025-11-25T11:52:23Z</dcterms:modified>
</cp:coreProperties>
</file>