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sldIdLst>
    <p:sldId id="256" r:id="rId2"/>
    <p:sldId id="257" r:id="rId3"/>
    <p:sldId id="258" r:id="rId4"/>
    <p:sldId id="259" r:id="rId5"/>
    <p:sldId id="274" r:id="rId6"/>
    <p:sldId id="296" r:id="rId7"/>
    <p:sldId id="260" r:id="rId8"/>
    <p:sldId id="275" r:id="rId9"/>
    <p:sldId id="276" r:id="rId10"/>
    <p:sldId id="277" r:id="rId11"/>
    <p:sldId id="278" r:id="rId12"/>
    <p:sldId id="279" r:id="rId13"/>
    <p:sldId id="266" r:id="rId14"/>
    <p:sldId id="273" r:id="rId15"/>
    <p:sldId id="294" r:id="rId16"/>
    <p:sldId id="372" r:id="rId17"/>
    <p:sldId id="373" r:id="rId18"/>
    <p:sldId id="357" r:id="rId19"/>
    <p:sldId id="385" r:id="rId20"/>
    <p:sldId id="383" r:id="rId21"/>
    <p:sldId id="384" r:id="rId22"/>
    <p:sldId id="313" r:id="rId23"/>
    <p:sldId id="405" r:id="rId24"/>
    <p:sldId id="404" r:id="rId25"/>
    <p:sldId id="401" r:id="rId26"/>
    <p:sldId id="402" r:id="rId27"/>
    <p:sldId id="403" r:id="rId28"/>
    <p:sldId id="263" r:id="rId29"/>
    <p:sldId id="265" r:id="rId30"/>
    <p:sldId id="267" r:id="rId31"/>
    <p:sldId id="268" r:id="rId32"/>
    <p:sldId id="26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120"/>
      </p:cViewPr>
      <p:guideLst/>
    </p:cSldViewPr>
  </p:slideViewPr>
  <p:notesTextViewPr>
    <p:cViewPr>
      <p:scale>
        <a:sx n="1" d="1"/>
        <a:sy n="1" d="1"/>
      </p:scale>
      <p:origin x="0" y="0"/>
    </p:cViewPr>
  </p:notesTextViewPr>
  <p:sorterViewPr>
    <p:cViewPr varScale="1">
      <p:scale>
        <a:sx n="100" d="100"/>
        <a:sy n="100" d="100"/>
      </p:scale>
      <p:origin x="0" y="-4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8F5BE-3993-41FC-9B78-0CEB4880F95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9D416B2-F4B8-434A-A468-ADD85FB07B5B}">
      <dgm:prSet/>
      <dgm:spPr/>
      <dgm:t>
        <a:bodyPr/>
        <a:lstStyle/>
        <a:p>
          <a:r>
            <a:rPr lang="el-GR"/>
            <a:t>Απειλή Εκφοβισμού</a:t>
          </a:r>
          <a:r>
            <a:rPr lang="en-US"/>
            <a:t> (Intimidation Threat)</a:t>
          </a:r>
        </a:p>
      </dgm:t>
    </dgm:pt>
    <dgm:pt modelId="{3A8C5C07-1D9C-4C06-B03D-6819A6DF1565}" type="parTrans" cxnId="{D4A9B707-8802-4726-B419-661AC529EDCA}">
      <dgm:prSet/>
      <dgm:spPr/>
      <dgm:t>
        <a:bodyPr/>
        <a:lstStyle/>
        <a:p>
          <a:endParaRPr lang="en-US"/>
        </a:p>
      </dgm:t>
    </dgm:pt>
    <dgm:pt modelId="{31154D14-FCC9-48C7-B7FE-38373CC5F7D4}" type="sibTrans" cxnId="{D4A9B707-8802-4726-B419-661AC529EDCA}">
      <dgm:prSet/>
      <dgm:spPr/>
      <dgm:t>
        <a:bodyPr/>
        <a:lstStyle/>
        <a:p>
          <a:endParaRPr lang="en-US"/>
        </a:p>
      </dgm:t>
    </dgm:pt>
    <dgm:pt modelId="{223098A8-8E90-4922-8BB7-4FF35A9130A4}">
      <dgm:prSet/>
      <dgm:spPr/>
      <dgm:t>
        <a:bodyPr/>
        <a:lstStyle/>
        <a:p>
          <a:r>
            <a:rPr lang="el-GR"/>
            <a:t>Απειλή Εξοικείωσης – απειλή οικειότητας (</a:t>
          </a:r>
          <a:r>
            <a:rPr lang="en-US"/>
            <a:t>Familiarity Threat)</a:t>
          </a:r>
        </a:p>
      </dgm:t>
    </dgm:pt>
    <dgm:pt modelId="{06E8C07F-A57A-4C43-9779-9341F8628AC5}" type="parTrans" cxnId="{56B7ADDC-10D5-4A33-8370-D4667EB8BA06}">
      <dgm:prSet/>
      <dgm:spPr/>
      <dgm:t>
        <a:bodyPr/>
        <a:lstStyle/>
        <a:p>
          <a:endParaRPr lang="en-US"/>
        </a:p>
      </dgm:t>
    </dgm:pt>
    <dgm:pt modelId="{CC3ADB59-24D7-4FC1-BDA6-F7C2B048C1B7}" type="sibTrans" cxnId="{56B7ADDC-10D5-4A33-8370-D4667EB8BA06}">
      <dgm:prSet/>
      <dgm:spPr/>
      <dgm:t>
        <a:bodyPr/>
        <a:lstStyle/>
        <a:p>
          <a:endParaRPr lang="en-US"/>
        </a:p>
      </dgm:t>
    </dgm:pt>
    <dgm:pt modelId="{CEFFF677-DFD9-4E99-958B-1531299F5DA2}">
      <dgm:prSet/>
      <dgm:spPr/>
      <dgm:t>
        <a:bodyPr/>
        <a:lstStyle/>
        <a:p>
          <a:r>
            <a:rPr lang="el-GR"/>
            <a:t>Απειλή Προσωπικού συμφέροντος (</a:t>
          </a:r>
          <a:r>
            <a:rPr lang="en-US"/>
            <a:t>Self Interest Threat)</a:t>
          </a:r>
        </a:p>
      </dgm:t>
    </dgm:pt>
    <dgm:pt modelId="{DC2E06F2-0580-4834-BFA4-7CB8D83155DB}" type="parTrans" cxnId="{51272CA2-45FC-4C7D-B9C2-BC10A9CF4B7D}">
      <dgm:prSet/>
      <dgm:spPr/>
      <dgm:t>
        <a:bodyPr/>
        <a:lstStyle/>
        <a:p>
          <a:endParaRPr lang="en-US"/>
        </a:p>
      </dgm:t>
    </dgm:pt>
    <dgm:pt modelId="{905E3177-4E8E-4280-8D6C-4993F13D3034}" type="sibTrans" cxnId="{51272CA2-45FC-4C7D-B9C2-BC10A9CF4B7D}">
      <dgm:prSet/>
      <dgm:spPr/>
      <dgm:t>
        <a:bodyPr/>
        <a:lstStyle/>
        <a:p>
          <a:endParaRPr lang="en-US"/>
        </a:p>
      </dgm:t>
    </dgm:pt>
    <dgm:pt modelId="{89AB88EB-0AD3-44AC-989A-6C55280376D8}">
      <dgm:prSet/>
      <dgm:spPr/>
      <dgm:t>
        <a:bodyPr/>
        <a:lstStyle/>
        <a:p>
          <a:r>
            <a:rPr lang="el-GR"/>
            <a:t>Απειλή Αυτοανασκόπησης (</a:t>
          </a:r>
          <a:r>
            <a:rPr lang="en-US"/>
            <a:t>Self Review Threat)</a:t>
          </a:r>
        </a:p>
      </dgm:t>
    </dgm:pt>
    <dgm:pt modelId="{436022DF-8178-4B03-A7AB-C2CDAD23E5D8}" type="parTrans" cxnId="{CBBA5F59-E90E-41DE-97A8-EF5D82D3A03F}">
      <dgm:prSet/>
      <dgm:spPr/>
      <dgm:t>
        <a:bodyPr/>
        <a:lstStyle/>
        <a:p>
          <a:endParaRPr lang="en-US"/>
        </a:p>
      </dgm:t>
    </dgm:pt>
    <dgm:pt modelId="{169BBF93-4E01-4ED4-BE74-26B5FA30DAA0}" type="sibTrans" cxnId="{CBBA5F59-E90E-41DE-97A8-EF5D82D3A03F}">
      <dgm:prSet/>
      <dgm:spPr/>
      <dgm:t>
        <a:bodyPr/>
        <a:lstStyle/>
        <a:p>
          <a:endParaRPr lang="en-US"/>
        </a:p>
      </dgm:t>
    </dgm:pt>
    <dgm:pt modelId="{849C3172-DB55-4270-9847-5B050EA9D67F}">
      <dgm:prSet/>
      <dgm:spPr/>
      <dgm:t>
        <a:bodyPr/>
        <a:lstStyle/>
        <a:p>
          <a:r>
            <a:rPr lang="el-GR"/>
            <a:t>Απειλή υπεράσπισης (</a:t>
          </a:r>
          <a:r>
            <a:rPr lang="en-US"/>
            <a:t>Advocacy Threat)</a:t>
          </a:r>
        </a:p>
      </dgm:t>
    </dgm:pt>
    <dgm:pt modelId="{F108646F-D4FD-4244-999B-F4AFBB5F355F}" type="parTrans" cxnId="{33C3AA8E-04D3-4A4D-B47E-6B6DE11872FD}">
      <dgm:prSet/>
      <dgm:spPr/>
      <dgm:t>
        <a:bodyPr/>
        <a:lstStyle/>
        <a:p>
          <a:endParaRPr lang="en-US"/>
        </a:p>
      </dgm:t>
    </dgm:pt>
    <dgm:pt modelId="{1213CD17-7851-4CD1-B67F-0F28851662A3}" type="sibTrans" cxnId="{33C3AA8E-04D3-4A4D-B47E-6B6DE11872FD}">
      <dgm:prSet/>
      <dgm:spPr/>
      <dgm:t>
        <a:bodyPr/>
        <a:lstStyle/>
        <a:p>
          <a:endParaRPr lang="en-US"/>
        </a:p>
      </dgm:t>
    </dgm:pt>
    <dgm:pt modelId="{F5E23560-3AD5-424A-961A-92E7263EF54D}" type="pres">
      <dgm:prSet presAssocID="{22D8F5BE-3993-41FC-9B78-0CEB4880F952}" presName="diagram" presStyleCnt="0">
        <dgm:presLayoutVars>
          <dgm:dir/>
          <dgm:resizeHandles val="exact"/>
        </dgm:presLayoutVars>
      </dgm:prSet>
      <dgm:spPr/>
    </dgm:pt>
    <dgm:pt modelId="{ABD2FF59-B774-47A7-9142-32684F71F04C}" type="pres">
      <dgm:prSet presAssocID="{29D416B2-F4B8-434A-A468-ADD85FB07B5B}" presName="node" presStyleLbl="node1" presStyleIdx="0" presStyleCnt="5">
        <dgm:presLayoutVars>
          <dgm:bulletEnabled val="1"/>
        </dgm:presLayoutVars>
      </dgm:prSet>
      <dgm:spPr/>
    </dgm:pt>
    <dgm:pt modelId="{109750E2-95FF-4D84-AFD9-CA2BE5BA3776}" type="pres">
      <dgm:prSet presAssocID="{31154D14-FCC9-48C7-B7FE-38373CC5F7D4}" presName="sibTrans" presStyleCnt="0"/>
      <dgm:spPr/>
    </dgm:pt>
    <dgm:pt modelId="{CA65A5D0-DBC3-4185-965F-0644ACF49205}" type="pres">
      <dgm:prSet presAssocID="{223098A8-8E90-4922-8BB7-4FF35A9130A4}" presName="node" presStyleLbl="node1" presStyleIdx="1" presStyleCnt="5">
        <dgm:presLayoutVars>
          <dgm:bulletEnabled val="1"/>
        </dgm:presLayoutVars>
      </dgm:prSet>
      <dgm:spPr/>
    </dgm:pt>
    <dgm:pt modelId="{392AD0D7-FE56-442C-BBA8-3C82E9F9D87B}" type="pres">
      <dgm:prSet presAssocID="{CC3ADB59-24D7-4FC1-BDA6-F7C2B048C1B7}" presName="sibTrans" presStyleCnt="0"/>
      <dgm:spPr/>
    </dgm:pt>
    <dgm:pt modelId="{DD085EF6-E2FD-40CB-8CAC-A56FB9F5954F}" type="pres">
      <dgm:prSet presAssocID="{CEFFF677-DFD9-4E99-958B-1531299F5DA2}" presName="node" presStyleLbl="node1" presStyleIdx="2" presStyleCnt="5">
        <dgm:presLayoutVars>
          <dgm:bulletEnabled val="1"/>
        </dgm:presLayoutVars>
      </dgm:prSet>
      <dgm:spPr/>
    </dgm:pt>
    <dgm:pt modelId="{32F7BBD7-4321-4179-AB2E-0D48CD4E8F4D}" type="pres">
      <dgm:prSet presAssocID="{905E3177-4E8E-4280-8D6C-4993F13D3034}" presName="sibTrans" presStyleCnt="0"/>
      <dgm:spPr/>
    </dgm:pt>
    <dgm:pt modelId="{060FE5AC-A348-4724-A2DF-C8185A5138BC}" type="pres">
      <dgm:prSet presAssocID="{89AB88EB-0AD3-44AC-989A-6C55280376D8}" presName="node" presStyleLbl="node1" presStyleIdx="3" presStyleCnt="5">
        <dgm:presLayoutVars>
          <dgm:bulletEnabled val="1"/>
        </dgm:presLayoutVars>
      </dgm:prSet>
      <dgm:spPr/>
    </dgm:pt>
    <dgm:pt modelId="{99E9A6DB-61FD-40F1-A60F-F099F60A32B0}" type="pres">
      <dgm:prSet presAssocID="{169BBF93-4E01-4ED4-BE74-26B5FA30DAA0}" presName="sibTrans" presStyleCnt="0"/>
      <dgm:spPr/>
    </dgm:pt>
    <dgm:pt modelId="{34459D40-F8DC-4064-88B7-BAE09FDFED91}" type="pres">
      <dgm:prSet presAssocID="{849C3172-DB55-4270-9847-5B050EA9D67F}" presName="node" presStyleLbl="node1" presStyleIdx="4" presStyleCnt="5">
        <dgm:presLayoutVars>
          <dgm:bulletEnabled val="1"/>
        </dgm:presLayoutVars>
      </dgm:prSet>
      <dgm:spPr/>
    </dgm:pt>
  </dgm:ptLst>
  <dgm:cxnLst>
    <dgm:cxn modelId="{6FB0C606-7F31-4575-97C5-98DE6337A5C3}" type="presOf" srcId="{CEFFF677-DFD9-4E99-958B-1531299F5DA2}" destId="{DD085EF6-E2FD-40CB-8CAC-A56FB9F5954F}" srcOrd="0" destOrd="0" presId="urn:microsoft.com/office/officeart/2005/8/layout/default"/>
    <dgm:cxn modelId="{D4A9B707-8802-4726-B419-661AC529EDCA}" srcId="{22D8F5BE-3993-41FC-9B78-0CEB4880F952}" destId="{29D416B2-F4B8-434A-A468-ADD85FB07B5B}" srcOrd="0" destOrd="0" parTransId="{3A8C5C07-1D9C-4C06-B03D-6819A6DF1565}" sibTransId="{31154D14-FCC9-48C7-B7FE-38373CC5F7D4}"/>
    <dgm:cxn modelId="{AB5E2B36-D38C-4F05-9690-8B60AC2B28A9}" type="presOf" srcId="{223098A8-8E90-4922-8BB7-4FF35A9130A4}" destId="{CA65A5D0-DBC3-4185-965F-0644ACF49205}" srcOrd="0" destOrd="0" presId="urn:microsoft.com/office/officeart/2005/8/layout/default"/>
    <dgm:cxn modelId="{0A6AE13E-9E71-482C-959F-3ADB849EBEE7}" type="presOf" srcId="{29D416B2-F4B8-434A-A468-ADD85FB07B5B}" destId="{ABD2FF59-B774-47A7-9142-32684F71F04C}" srcOrd="0" destOrd="0" presId="urn:microsoft.com/office/officeart/2005/8/layout/default"/>
    <dgm:cxn modelId="{EEEDE141-3300-4BFD-ACCA-08953B61D764}" type="presOf" srcId="{89AB88EB-0AD3-44AC-989A-6C55280376D8}" destId="{060FE5AC-A348-4724-A2DF-C8185A5138BC}" srcOrd="0" destOrd="0" presId="urn:microsoft.com/office/officeart/2005/8/layout/default"/>
    <dgm:cxn modelId="{CBBA5F59-E90E-41DE-97A8-EF5D82D3A03F}" srcId="{22D8F5BE-3993-41FC-9B78-0CEB4880F952}" destId="{89AB88EB-0AD3-44AC-989A-6C55280376D8}" srcOrd="3" destOrd="0" parTransId="{436022DF-8178-4B03-A7AB-C2CDAD23E5D8}" sibTransId="{169BBF93-4E01-4ED4-BE74-26B5FA30DAA0}"/>
    <dgm:cxn modelId="{33C3AA8E-04D3-4A4D-B47E-6B6DE11872FD}" srcId="{22D8F5BE-3993-41FC-9B78-0CEB4880F952}" destId="{849C3172-DB55-4270-9847-5B050EA9D67F}" srcOrd="4" destOrd="0" parTransId="{F108646F-D4FD-4244-999B-F4AFBB5F355F}" sibTransId="{1213CD17-7851-4CD1-B67F-0F28851662A3}"/>
    <dgm:cxn modelId="{C65A4796-616F-48AF-A807-645F9965F7AC}" type="presOf" srcId="{849C3172-DB55-4270-9847-5B050EA9D67F}" destId="{34459D40-F8DC-4064-88B7-BAE09FDFED91}" srcOrd="0" destOrd="0" presId="urn:microsoft.com/office/officeart/2005/8/layout/default"/>
    <dgm:cxn modelId="{51272CA2-45FC-4C7D-B9C2-BC10A9CF4B7D}" srcId="{22D8F5BE-3993-41FC-9B78-0CEB4880F952}" destId="{CEFFF677-DFD9-4E99-958B-1531299F5DA2}" srcOrd="2" destOrd="0" parTransId="{DC2E06F2-0580-4834-BFA4-7CB8D83155DB}" sibTransId="{905E3177-4E8E-4280-8D6C-4993F13D3034}"/>
    <dgm:cxn modelId="{56B7ADDC-10D5-4A33-8370-D4667EB8BA06}" srcId="{22D8F5BE-3993-41FC-9B78-0CEB4880F952}" destId="{223098A8-8E90-4922-8BB7-4FF35A9130A4}" srcOrd="1" destOrd="0" parTransId="{06E8C07F-A57A-4C43-9779-9341F8628AC5}" sibTransId="{CC3ADB59-24D7-4FC1-BDA6-F7C2B048C1B7}"/>
    <dgm:cxn modelId="{63B3E8FB-16F9-457C-98AB-C58C3CC6E38C}" type="presOf" srcId="{22D8F5BE-3993-41FC-9B78-0CEB4880F952}" destId="{F5E23560-3AD5-424A-961A-92E7263EF54D}" srcOrd="0" destOrd="0" presId="urn:microsoft.com/office/officeart/2005/8/layout/default"/>
    <dgm:cxn modelId="{142C3EE9-4C79-4139-8E28-51E511941602}" type="presParOf" srcId="{F5E23560-3AD5-424A-961A-92E7263EF54D}" destId="{ABD2FF59-B774-47A7-9142-32684F71F04C}" srcOrd="0" destOrd="0" presId="urn:microsoft.com/office/officeart/2005/8/layout/default"/>
    <dgm:cxn modelId="{1018F166-1DD9-4652-B3A6-169E443D3D6D}" type="presParOf" srcId="{F5E23560-3AD5-424A-961A-92E7263EF54D}" destId="{109750E2-95FF-4D84-AFD9-CA2BE5BA3776}" srcOrd="1" destOrd="0" presId="urn:microsoft.com/office/officeart/2005/8/layout/default"/>
    <dgm:cxn modelId="{16C30A33-A546-4C9D-85DE-9F0AD11C81E2}" type="presParOf" srcId="{F5E23560-3AD5-424A-961A-92E7263EF54D}" destId="{CA65A5D0-DBC3-4185-965F-0644ACF49205}" srcOrd="2" destOrd="0" presId="urn:microsoft.com/office/officeart/2005/8/layout/default"/>
    <dgm:cxn modelId="{FC6968D0-E204-4E80-BCC1-5D06784FFA59}" type="presParOf" srcId="{F5E23560-3AD5-424A-961A-92E7263EF54D}" destId="{392AD0D7-FE56-442C-BBA8-3C82E9F9D87B}" srcOrd="3" destOrd="0" presId="urn:microsoft.com/office/officeart/2005/8/layout/default"/>
    <dgm:cxn modelId="{6172F0A3-A628-4065-8DE2-FB7715CF181B}" type="presParOf" srcId="{F5E23560-3AD5-424A-961A-92E7263EF54D}" destId="{DD085EF6-E2FD-40CB-8CAC-A56FB9F5954F}" srcOrd="4" destOrd="0" presId="urn:microsoft.com/office/officeart/2005/8/layout/default"/>
    <dgm:cxn modelId="{5AEC4397-B510-4334-B7D0-F13E9E134918}" type="presParOf" srcId="{F5E23560-3AD5-424A-961A-92E7263EF54D}" destId="{32F7BBD7-4321-4179-AB2E-0D48CD4E8F4D}" srcOrd="5" destOrd="0" presId="urn:microsoft.com/office/officeart/2005/8/layout/default"/>
    <dgm:cxn modelId="{1E7FD76C-BC96-466B-B0C3-6C790D513FCE}" type="presParOf" srcId="{F5E23560-3AD5-424A-961A-92E7263EF54D}" destId="{060FE5AC-A348-4724-A2DF-C8185A5138BC}" srcOrd="6" destOrd="0" presId="urn:microsoft.com/office/officeart/2005/8/layout/default"/>
    <dgm:cxn modelId="{A8614F79-F2EB-4F63-926D-0BE486625A0C}" type="presParOf" srcId="{F5E23560-3AD5-424A-961A-92E7263EF54D}" destId="{99E9A6DB-61FD-40F1-A60F-F099F60A32B0}" srcOrd="7" destOrd="0" presId="urn:microsoft.com/office/officeart/2005/8/layout/default"/>
    <dgm:cxn modelId="{A09F5FDE-62FB-4A12-99A7-54D79811B5D7}" type="presParOf" srcId="{F5E23560-3AD5-424A-961A-92E7263EF54D}" destId="{34459D40-F8DC-4064-88B7-BAE09FDFED9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66B52-12A0-45B6-BE25-739D6BE4F324}"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6F28DBEF-A8CC-4908-BB70-8F88A28F8C1B}">
      <dgm:prSet/>
      <dgm:spPr/>
      <dgm:t>
        <a:bodyPr/>
        <a:lstStyle/>
        <a:p>
          <a:r>
            <a:rPr lang="el-GR"/>
            <a:t>Προερχόμενα από το επάγγελμα, την νομοθεσία, και τους ισχύοντες κανονισμούς (π.χ. εταιρική διακυβέρνηση)</a:t>
          </a:r>
          <a:endParaRPr lang="en-US"/>
        </a:p>
      </dgm:t>
    </dgm:pt>
    <dgm:pt modelId="{878AE7C8-6B27-4644-96CE-CD6306465982}" type="parTrans" cxnId="{BB74883F-FA01-4B42-A161-292E7D0C08D2}">
      <dgm:prSet/>
      <dgm:spPr/>
      <dgm:t>
        <a:bodyPr/>
        <a:lstStyle/>
        <a:p>
          <a:endParaRPr lang="en-US"/>
        </a:p>
      </dgm:t>
    </dgm:pt>
    <dgm:pt modelId="{C33282C3-6D4C-4C50-81C4-06DCD75F6B88}" type="sibTrans" cxnId="{BB74883F-FA01-4B42-A161-292E7D0C08D2}">
      <dgm:prSet/>
      <dgm:spPr/>
      <dgm:t>
        <a:bodyPr/>
        <a:lstStyle/>
        <a:p>
          <a:endParaRPr lang="en-US"/>
        </a:p>
      </dgm:t>
    </dgm:pt>
    <dgm:pt modelId="{AD3A1BE2-3908-4102-BC05-7532E7FCC7E0}">
      <dgm:prSet/>
      <dgm:spPr/>
      <dgm:t>
        <a:bodyPr/>
        <a:lstStyle/>
        <a:p>
          <a:r>
            <a:rPr lang="el-GR"/>
            <a:t>Συστήματα και διαδικασίες της εταιρείας που παρακολουθεί λογιστικά την εταιρεία</a:t>
          </a:r>
          <a:endParaRPr lang="en-US"/>
        </a:p>
      </dgm:t>
    </dgm:pt>
    <dgm:pt modelId="{B493D0D0-E9E5-476F-9BE0-91C44B423300}" type="parTrans" cxnId="{16B53880-A149-4834-9AE3-D10EC5F01458}">
      <dgm:prSet/>
      <dgm:spPr/>
      <dgm:t>
        <a:bodyPr/>
        <a:lstStyle/>
        <a:p>
          <a:endParaRPr lang="en-US"/>
        </a:p>
      </dgm:t>
    </dgm:pt>
    <dgm:pt modelId="{CF9C31E3-7F00-43C8-90C7-FFA4902F8EC7}" type="sibTrans" cxnId="{16B53880-A149-4834-9AE3-D10EC5F01458}">
      <dgm:prSet/>
      <dgm:spPr/>
      <dgm:t>
        <a:bodyPr/>
        <a:lstStyle/>
        <a:p>
          <a:endParaRPr lang="en-US"/>
        </a:p>
      </dgm:t>
    </dgm:pt>
    <dgm:pt modelId="{9861E7BC-DF13-4064-9EA4-37BAD11C0BBE}">
      <dgm:prSet/>
      <dgm:spPr/>
      <dgm:t>
        <a:bodyPr/>
        <a:lstStyle/>
        <a:p>
          <a:r>
            <a:rPr lang="el-GR"/>
            <a:t>Εκπαίδευση και συνεχής ενημέρωση και εξειδίκευση</a:t>
          </a:r>
          <a:endParaRPr lang="en-US"/>
        </a:p>
      </dgm:t>
    </dgm:pt>
    <dgm:pt modelId="{2A1F26CB-D9B9-459C-83B3-35FB73725A7C}" type="parTrans" cxnId="{EEB2C83E-CBC8-497B-BA4F-CC5672F8DFDA}">
      <dgm:prSet/>
      <dgm:spPr/>
      <dgm:t>
        <a:bodyPr/>
        <a:lstStyle/>
        <a:p>
          <a:endParaRPr lang="en-US"/>
        </a:p>
      </dgm:t>
    </dgm:pt>
    <dgm:pt modelId="{DBD0B0FA-55AE-4428-92AA-CE117C25E2C5}" type="sibTrans" cxnId="{EEB2C83E-CBC8-497B-BA4F-CC5672F8DFDA}">
      <dgm:prSet/>
      <dgm:spPr/>
      <dgm:t>
        <a:bodyPr/>
        <a:lstStyle/>
        <a:p>
          <a:endParaRPr lang="en-US"/>
        </a:p>
      </dgm:t>
    </dgm:pt>
    <dgm:pt modelId="{8123FEB4-1BA0-4BC6-8971-5572F3B7C6E1}" type="pres">
      <dgm:prSet presAssocID="{09F66B52-12A0-45B6-BE25-739D6BE4F324}" presName="Name0" presStyleCnt="0">
        <dgm:presLayoutVars>
          <dgm:dir/>
          <dgm:animLvl val="lvl"/>
          <dgm:resizeHandles val="exact"/>
        </dgm:presLayoutVars>
      </dgm:prSet>
      <dgm:spPr/>
    </dgm:pt>
    <dgm:pt modelId="{E068C95F-EFAE-4091-9F6B-F6CC053F5D31}" type="pres">
      <dgm:prSet presAssocID="{6F28DBEF-A8CC-4908-BB70-8F88A28F8C1B}" presName="linNode" presStyleCnt="0"/>
      <dgm:spPr/>
    </dgm:pt>
    <dgm:pt modelId="{C9AB42C9-CB49-4FC8-B97D-B2E165F9E543}" type="pres">
      <dgm:prSet presAssocID="{6F28DBEF-A8CC-4908-BB70-8F88A28F8C1B}" presName="parentText" presStyleLbl="node1" presStyleIdx="0" presStyleCnt="3">
        <dgm:presLayoutVars>
          <dgm:chMax val="1"/>
          <dgm:bulletEnabled val="1"/>
        </dgm:presLayoutVars>
      </dgm:prSet>
      <dgm:spPr/>
    </dgm:pt>
    <dgm:pt modelId="{8126F039-02C9-42A8-BFF3-3999CB1A437D}" type="pres">
      <dgm:prSet presAssocID="{C33282C3-6D4C-4C50-81C4-06DCD75F6B88}" presName="sp" presStyleCnt="0"/>
      <dgm:spPr/>
    </dgm:pt>
    <dgm:pt modelId="{61B1702E-8188-469C-B6FE-B8576E597FCB}" type="pres">
      <dgm:prSet presAssocID="{AD3A1BE2-3908-4102-BC05-7532E7FCC7E0}" presName="linNode" presStyleCnt="0"/>
      <dgm:spPr/>
    </dgm:pt>
    <dgm:pt modelId="{43F75351-227B-4D64-8BE7-1B308941B14A}" type="pres">
      <dgm:prSet presAssocID="{AD3A1BE2-3908-4102-BC05-7532E7FCC7E0}" presName="parentText" presStyleLbl="node1" presStyleIdx="1" presStyleCnt="3">
        <dgm:presLayoutVars>
          <dgm:chMax val="1"/>
          <dgm:bulletEnabled val="1"/>
        </dgm:presLayoutVars>
      </dgm:prSet>
      <dgm:spPr/>
    </dgm:pt>
    <dgm:pt modelId="{ED362348-FFDC-4641-9A7F-00E66D3072E6}" type="pres">
      <dgm:prSet presAssocID="{CF9C31E3-7F00-43C8-90C7-FFA4902F8EC7}" presName="sp" presStyleCnt="0"/>
      <dgm:spPr/>
    </dgm:pt>
    <dgm:pt modelId="{037B04CE-C6B4-499A-8AD8-02FACE48A3DE}" type="pres">
      <dgm:prSet presAssocID="{9861E7BC-DF13-4064-9EA4-37BAD11C0BBE}" presName="linNode" presStyleCnt="0"/>
      <dgm:spPr/>
    </dgm:pt>
    <dgm:pt modelId="{0D53A13E-869F-4D9F-B19A-BE0F450126E4}" type="pres">
      <dgm:prSet presAssocID="{9861E7BC-DF13-4064-9EA4-37BAD11C0BBE}" presName="parentText" presStyleLbl="node1" presStyleIdx="2" presStyleCnt="3">
        <dgm:presLayoutVars>
          <dgm:chMax val="1"/>
          <dgm:bulletEnabled val="1"/>
        </dgm:presLayoutVars>
      </dgm:prSet>
      <dgm:spPr/>
    </dgm:pt>
  </dgm:ptLst>
  <dgm:cxnLst>
    <dgm:cxn modelId="{EEB2C83E-CBC8-497B-BA4F-CC5672F8DFDA}" srcId="{09F66B52-12A0-45B6-BE25-739D6BE4F324}" destId="{9861E7BC-DF13-4064-9EA4-37BAD11C0BBE}" srcOrd="2" destOrd="0" parTransId="{2A1F26CB-D9B9-459C-83B3-35FB73725A7C}" sibTransId="{DBD0B0FA-55AE-4428-92AA-CE117C25E2C5}"/>
    <dgm:cxn modelId="{BB74883F-FA01-4B42-A161-292E7D0C08D2}" srcId="{09F66B52-12A0-45B6-BE25-739D6BE4F324}" destId="{6F28DBEF-A8CC-4908-BB70-8F88A28F8C1B}" srcOrd="0" destOrd="0" parTransId="{878AE7C8-6B27-4644-96CE-CD6306465982}" sibTransId="{C33282C3-6D4C-4C50-81C4-06DCD75F6B88}"/>
    <dgm:cxn modelId="{16B53880-A149-4834-9AE3-D10EC5F01458}" srcId="{09F66B52-12A0-45B6-BE25-739D6BE4F324}" destId="{AD3A1BE2-3908-4102-BC05-7532E7FCC7E0}" srcOrd="1" destOrd="0" parTransId="{B493D0D0-E9E5-476F-9BE0-91C44B423300}" sibTransId="{CF9C31E3-7F00-43C8-90C7-FFA4902F8EC7}"/>
    <dgm:cxn modelId="{74065B94-C261-4F60-A325-42257CC81F95}" type="presOf" srcId="{09F66B52-12A0-45B6-BE25-739D6BE4F324}" destId="{8123FEB4-1BA0-4BC6-8971-5572F3B7C6E1}" srcOrd="0" destOrd="0" presId="urn:microsoft.com/office/officeart/2005/8/layout/vList5"/>
    <dgm:cxn modelId="{B40107D8-A6BF-4DF3-B26A-18F7F02006EF}" type="presOf" srcId="{9861E7BC-DF13-4064-9EA4-37BAD11C0BBE}" destId="{0D53A13E-869F-4D9F-B19A-BE0F450126E4}" srcOrd="0" destOrd="0" presId="urn:microsoft.com/office/officeart/2005/8/layout/vList5"/>
    <dgm:cxn modelId="{39FE1FDE-52C3-430D-9A18-487FCF4BFE5A}" type="presOf" srcId="{AD3A1BE2-3908-4102-BC05-7532E7FCC7E0}" destId="{43F75351-227B-4D64-8BE7-1B308941B14A}" srcOrd="0" destOrd="0" presId="urn:microsoft.com/office/officeart/2005/8/layout/vList5"/>
    <dgm:cxn modelId="{3E9865EA-D5C9-4393-A00B-2E3D45D79572}" type="presOf" srcId="{6F28DBEF-A8CC-4908-BB70-8F88A28F8C1B}" destId="{C9AB42C9-CB49-4FC8-B97D-B2E165F9E543}" srcOrd="0" destOrd="0" presId="urn:microsoft.com/office/officeart/2005/8/layout/vList5"/>
    <dgm:cxn modelId="{680771BD-FFF4-4277-A64D-11D86B5C1E94}" type="presParOf" srcId="{8123FEB4-1BA0-4BC6-8971-5572F3B7C6E1}" destId="{E068C95F-EFAE-4091-9F6B-F6CC053F5D31}" srcOrd="0" destOrd="0" presId="urn:microsoft.com/office/officeart/2005/8/layout/vList5"/>
    <dgm:cxn modelId="{5A94E4FB-EE4A-4C78-8C92-D468511C9562}" type="presParOf" srcId="{E068C95F-EFAE-4091-9F6B-F6CC053F5D31}" destId="{C9AB42C9-CB49-4FC8-B97D-B2E165F9E543}" srcOrd="0" destOrd="0" presId="urn:microsoft.com/office/officeart/2005/8/layout/vList5"/>
    <dgm:cxn modelId="{DBF16B43-F05F-4A67-ACA1-C595310693C2}" type="presParOf" srcId="{8123FEB4-1BA0-4BC6-8971-5572F3B7C6E1}" destId="{8126F039-02C9-42A8-BFF3-3999CB1A437D}" srcOrd="1" destOrd="0" presId="urn:microsoft.com/office/officeart/2005/8/layout/vList5"/>
    <dgm:cxn modelId="{9BCF934C-E3B6-475F-B4A8-AC8971AC897C}" type="presParOf" srcId="{8123FEB4-1BA0-4BC6-8971-5572F3B7C6E1}" destId="{61B1702E-8188-469C-B6FE-B8576E597FCB}" srcOrd="2" destOrd="0" presId="urn:microsoft.com/office/officeart/2005/8/layout/vList5"/>
    <dgm:cxn modelId="{3F93754E-9044-4251-8880-E5C40CEE03D7}" type="presParOf" srcId="{61B1702E-8188-469C-B6FE-B8576E597FCB}" destId="{43F75351-227B-4D64-8BE7-1B308941B14A}" srcOrd="0" destOrd="0" presId="urn:microsoft.com/office/officeart/2005/8/layout/vList5"/>
    <dgm:cxn modelId="{0D629CF0-3468-49F1-B51F-650EA8A15804}" type="presParOf" srcId="{8123FEB4-1BA0-4BC6-8971-5572F3B7C6E1}" destId="{ED362348-FFDC-4641-9A7F-00E66D3072E6}" srcOrd="3" destOrd="0" presId="urn:microsoft.com/office/officeart/2005/8/layout/vList5"/>
    <dgm:cxn modelId="{C81DCC32-250B-4E1D-9362-A5EAE759A9AE}" type="presParOf" srcId="{8123FEB4-1BA0-4BC6-8971-5572F3B7C6E1}" destId="{037B04CE-C6B4-499A-8AD8-02FACE48A3DE}" srcOrd="4" destOrd="0" presId="urn:microsoft.com/office/officeart/2005/8/layout/vList5"/>
    <dgm:cxn modelId="{F469AF9B-DB55-4792-ADA8-A0EE51391EA2}" type="presParOf" srcId="{037B04CE-C6B4-499A-8AD8-02FACE48A3DE}" destId="{0D53A13E-869F-4D9F-B19A-BE0F450126E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FF59-B774-47A7-9142-32684F71F04C}">
      <dsp:nvSpPr>
        <dsp:cNvPr id="0" name=""/>
        <dsp:cNvSpPr/>
      </dsp:nvSpPr>
      <dsp:spPr>
        <a:xfrm>
          <a:off x="377190" y="3160"/>
          <a:ext cx="2907506" cy="17445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Απειλή Εκφοβισμού</a:t>
          </a:r>
          <a:r>
            <a:rPr lang="en-US" sz="2700" kern="1200"/>
            <a:t> (Intimidation Threat)</a:t>
          </a:r>
        </a:p>
      </dsp:txBody>
      <dsp:txXfrm>
        <a:off x="377190" y="3160"/>
        <a:ext cx="2907506" cy="1744503"/>
      </dsp:txXfrm>
    </dsp:sp>
    <dsp:sp modelId="{CA65A5D0-DBC3-4185-965F-0644ACF49205}">
      <dsp:nvSpPr>
        <dsp:cNvPr id="0" name=""/>
        <dsp:cNvSpPr/>
      </dsp:nvSpPr>
      <dsp:spPr>
        <a:xfrm>
          <a:off x="3575446" y="3160"/>
          <a:ext cx="2907506" cy="17445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Απειλή Εξοικείωσης – απειλή οικειότητας (</a:t>
          </a:r>
          <a:r>
            <a:rPr lang="en-US" sz="2700" kern="1200"/>
            <a:t>Familiarity Threat)</a:t>
          </a:r>
        </a:p>
      </dsp:txBody>
      <dsp:txXfrm>
        <a:off x="3575446" y="3160"/>
        <a:ext cx="2907506" cy="1744503"/>
      </dsp:txXfrm>
    </dsp:sp>
    <dsp:sp modelId="{DD085EF6-E2FD-40CB-8CAC-A56FB9F5954F}">
      <dsp:nvSpPr>
        <dsp:cNvPr id="0" name=""/>
        <dsp:cNvSpPr/>
      </dsp:nvSpPr>
      <dsp:spPr>
        <a:xfrm>
          <a:off x="6773703" y="3160"/>
          <a:ext cx="2907506" cy="17445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Απειλή Προσωπικού συμφέροντος (</a:t>
          </a:r>
          <a:r>
            <a:rPr lang="en-US" sz="2700" kern="1200"/>
            <a:t>Self Interest Threat)</a:t>
          </a:r>
        </a:p>
      </dsp:txBody>
      <dsp:txXfrm>
        <a:off x="6773703" y="3160"/>
        <a:ext cx="2907506" cy="1744503"/>
      </dsp:txXfrm>
    </dsp:sp>
    <dsp:sp modelId="{060FE5AC-A348-4724-A2DF-C8185A5138BC}">
      <dsp:nvSpPr>
        <dsp:cNvPr id="0" name=""/>
        <dsp:cNvSpPr/>
      </dsp:nvSpPr>
      <dsp:spPr>
        <a:xfrm>
          <a:off x="1976318" y="2038415"/>
          <a:ext cx="2907506" cy="17445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Απειλή Αυτοανασκόπησης (</a:t>
          </a:r>
          <a:r>
            <a:rPr lang="en-US" sz="2700" kern="1200"/>
            <a:t>Self Review Threat)</a:t>
          </a:r>
        </a:p>
      </dsp:txBody>
      <dsp:txXfrm>
        <a:off x="1976318" y="2038415"/>
        <a:ext cx="2907506" cy="1744503"/>
      </dsp:txXfrm>
    </dsp:sp>
    <dsp:sp modelId="{34459D40-F8DC-4064-88B7-BAE09FDFED91}">
      <dsp:nvSpPr>
        <dsp:cNvPr id="0" name=""/>
        <dsp:cNvSpPr/>
      </dsp:nvSpPr>
      <dsp:spPr>
        <a:xfrm>
          <a:off x="5174575" y="2038415"/>
          <a:ext cx="2907506" cy="17445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Απειλή υπεράσπισης (</a:t>
          </a:r>
          <a:r>
            <a:rPr lang="en-US" sz="2700" kern="1200"/>
            <a:t>Advocacy Threat)</a:t>
          </a:r>
        </a:p>
      </dsp:txBody>
      <dsp:txXfrm>
        <a:off x="5174575" y="2038415"/>
        <a:ext cx="2907506" cy="1744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B42C9-CB49-4FC8-B97D-B2E165F9E543}">
      <dsp:nvSpPr>
        <dsp:cNvPr id="0" name=""/>
        <dsp:cNvSpPr/>
      </dsp:nvSpPr>
      <dsp:spPr>
        <a:xfrm>
          <a:off x="3218687" y="1848"/>
          <a:ext cx="3621024" cy="122012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kern="1200"/>
            <a:t>Προερχόμενα από το επάγγελμα, την νομοθεσία, και τους ισχύοντες κανονισμούς (π.χ. εταιρική διακυβέρνηση)</a:t>
          </a:r>
          <a:endParaRPr lang="en-US" sz="1800" kern="1200"/>
        </a:p>
      </dsp:txBody>
      <dsp:txXfrm>
        <a:off x="3278248" y="61409"/>
        <a:ext cx="3501902" cy="1101001"/>
      </dsp:txXfrm>
    </dsp:sp>
    <dsp:sp modelId="{43F75351-227B-4D64-8BE7-1B308941B14A}">
      <dsp:nvSpPr>
        <dsp:cNvPr id="0" name=""/>
        <dsp:cNvSpPr/>
      </dsp:nvSpPr>
      <dsp:spPr>
        <a:xfrm>
          <a:off x="3218687" y="1282978"/>
          <a:ext cx="3621024" cy="122012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kern="1200"/>
            <a:t>Συστήματα και διαδικασίες της εταιρείας που παρακολουθεί λογιστικά την εταιρεία</a:t>
          </a:r>
          <a:endParaRPr lang="en-US" sz="1800" kern="1200"/>
        </a:p>
      </dsp:txBody>
      <dsp:txXfrm>
        <a:off x="3278248" y="1342539"/>
        <a:ext cx="3501902" cy="1101001"/>
      </dsp:txXfrm>
    </dsp:sp>
    <dsp:sp modelId="{0D53A13E-869F-4D9F-B19A-BE0F450126E4}">
      <dsp:nvSpPr>
        <dsp:cNvPr id="0" name=""/>
        <dsp:cNvSpPr/>
      </dsp:nvSpPr>
      <dsp:spPr>
        <a:xfrm>
          <a:off x="3218687" y="2564107"/>
          <a:ext cx="3621024" cy="122012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l-GR" sz="1800" kern="1200"/>
            <a:t>Εκπαίδευση και συνεχής ενημέρωση και εξειδίκευση</a:t>
          </a:r>
          <a:endParaRPr lang="en-US" sz="1800" kern="1200"/>
        </a:p>
      </dsp:txBody>
      <dsp:txXfrm>
        <a:off x="3278248" y="2623668"/>
        <a:ext cx="3501902" cy="1101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2BED48D-3123-4AA3-A815-DB3CE31E76E1}"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B6D3-E93C-4896-A1B8-4ECE9217FE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2BED48D-3123-4AA3-A815-DB3CE31E76E1}"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72501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2BED48D-3123-4AA3-A815-DB3CE31E76E1}"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108872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AGE_1_GR">
    <p:spTree>
      <p:nvGrpSpPr>
        <p:cNvPr id="1" name=""/>
        <p:cNvGrpSpPr/>
        <p:nvPr/>
      </p:nvGrpSpPr>
      <p:grpSpPr>
        <a:xfrm>
          <a:off x="0" y="0"/>
          <a:ext cx="0" cy="0"/>
          <a:chOff x="0" y="0"/>
          <a:chExt cx="0" cy="0"/>
        </a:xfrm>
      </p:grpSpPr>
      <p:pic>
        <p:nvPicPr>
          <p:cNvPr id="22" name="Image" descr="Image"/>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halkSketch/>
                    </a14:imgEffect>
                    <a14:imgEffect>
                      <a14:saturation sat="119000"/>
                    </a14:imgEffect>
                  </a14:imgLayer>
                </a14:imgProps>
              </a:ext>
            </a:extLst>
          </a:blip>
          <a:stretch>
            <a:fillRect/>
          </a:stretch>
        </p:blipFill>
        <p:spPr>
          <a:xfrm>
            <a:off x="-3175" y="0"/>
            <a:ext cx="666750" cy="6858001"/>
          </a:xfrm>
          <a:prstGeom prst="rect">
            <a:avLst/>
          </a:prstGeom>
          <a:ln w="12700">
            <a:miter lim="400000"/>
          </a:ln>
        </p:spPr>
      </p:pic>
      <p:pic>
        <p:nvPicPr>
          <p:cNvPr id="23" name="Image" descr="Image"/>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6467"/>
                    </a14:imgEffect>
                    <a14:imgEffect>
                      <a14:saturation sat="0"/>
                    </a14:imgEffect>
                  </a14:imgLayer>
                </a14:imgProps>
              </a:ext>
            </a:extLst>
          </a:blip>
          <a:stretch>
            <a:fillRect/>
          </a:stretch>
        </p:blipFill>
        <p:spPr>
          <a:xfrm>
            <a:off x="8286750" y="4337222"/>
            <a:ext cx="3924300" cy="2528910"/>
          </a:xfrm>
          <a:prstGeom prst="rect">
            <a:avLst/>
          </a:prstGeom>
          <a:ln w="12700">
            <a:miter lim="400000"/>
          </a:ln>
        </p:spPr>
      </p:pic>
      <p:sp>
        <p:nvSpPr>
          <p:cNvPr id="25" name="Slide Number"/>
          <p:cNvSpPr txBox="1">
            <a:spLocks noGrp="1"/>
          </p:cNvSpPr>
          <p:nvPr>
            <p:ph type="sldNum" sz="quarter" idx="2"/>
          </p:nvPr>
        </p:nvSpPr>
        <p:spPr>
          <a:xfrm>
            <a:off x="271139" y="6461061"/>
            <a:ext cx="151484" cy="266740"/>
          </a:xfrm>
          <a:prstGeom prst="rect">
            <a:avLst/>
          </a:prstGeom>
        </p:spPr>
        <p:txBody>
          <a:bodyPr/>
          <a:lstStyle>
            <a:lvl1pPr>
              <a:defRPr sz="1400" b="1">
                <a:latin typeface="Roboto Black"/>
              </a:defRPr>
            </a:lvl1pPr>
          </a:lstStyle>
          <a:p>
            <a:r>
              <a:rPr lang="el-GR" dirty="0"/>
              <a:t>1</a:t>
            </a:r>
          </a:p>
        </p:txBody>
      </p:sp>
      <p:pic>
        <p:nvPicPr>
          <p:cNvPr id="6" name="Εικόνα 5">
            <a:extLst>
              <a:ext uri="{FF2B5EF4-FFF2-40B4-BE49-F238E27FC236}">
                <a16:creationId xmlns:a16="http://schemas.microsoft.com/office/drawing/2014/main" id="{488284EF-E848-4AC2-A336-E6AC63FD7E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81959" y="5686033"/>
            <a:ext cx="1932177" cy="1105465"/>
          </a:xfrm>
          <a:prstGeom prst="rect">
            <a:avLst/>
          </a:prstGeom>
        </p:spPr>
      </p:pic>
      <p:sp>
        <p:nvSpPr>
          <p:cNvPr id="7" name="Presentation Title">
            <a:extLst>
              <a:ext uri="{FF2B5EF4-FFF2-40B4-BE49-F238E27FC236}">
                <a16:creationId xmlns:a16="http://schemas.microsoft.com/office/drawing/2014/main" id="{6CD0EC64-E07B-4519-9B70-DE986421C118}"/>
              </a:ext>
            </a:extLst>
          </p:cNvPr>
          <p:cNvSpPr txBox="1">
            <a:spLocks noGrp="1"/>
          </p:cNvSpPr>
          <p:nvPr>
            <p:ph type="title" hasCustomPrompt="1"/>
          </p:nvPr>
        </p:nvSpPr>
        <p:spPr>
          <a:xfrm>
            <a:off x="663575" y="1"/>
            <a:ext cx="11528425" cy="864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defRPr sz="3600">
                <a:solidFill>
                  <a:srgbClr val="002060"/>
                </a:solidFill>
                <a:latin typeface="Roboto Black"/>
              </a:defRPr>
            </a:lvl1pPr>
          </a:lstStyle>
          <a:p>
            <a:r>
              <a:rPr lang="en-US" dirty="0"/>
              <a:t>Slide</a:t>
            </a:r>
            <a:r>
              <a:rPr dirty="0"/>
              <a:t> Title</a:t>
            </a:r>
          </a:p>
        </p:txBody>
      </p:sp>
      <p:sp>
        <p:nvSpPr>
          <p:cNvPr id="8" name="Body Level One…">
            <a:extLst>
              <a:ext uri="{FF2B5EF4-FFF2-40B4-BE49-F238E27FC236}">
                <a16:creationId xmlns:a16="http://schemas.microsoft.com/office/drawing/2014/main" id="{454AD657-089F-4DA2-B65E-F6E86D156934}"/>
              </a:ext>
            </a:extLst>
          </p:cNvPr>
          <p:cNvSpPr txBox="1">
            <a:spLocks noGrp="1"/>
          </p:cNvSpPr>
          <p:nvPr>
            <p:ph idx="1" hasCustomPrompt="1"/>
          </p:nvPr>
        </p:nvSpPr>
        <p:spPr>
          <a:xfrm>
            <a:off x="663575" y="988541"/>
            <a:ext cx="9421470" cy="4633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1600" b="0">
                <a:solidFill>
                  <a:srgbClr val="002060"/>
                </a:solidFill>
                <a:latin typeface="Roboto Black"/>
              </a:defRPr>
            </a:lvl1pPr>
          </a:lstStyle>
          <a:p>
            <a:r>
              <a:rPr lang="en-US" dirty="0"/>
              <a:t>Content</a:t>
            </a:r>
            <a:endParaRPr dirty="0"/>
          </a:p>
          <a:p>
            <a:pPr lvl="1"/>
            <a:endParaRPr dirty="0"/>
          </a:p>
          <a:p>
            <a:pPr lvl="2"/>
            <a:endParaRPr dirty="0"/>
          </a:p>
          <a:p>
            <a:pPr lvl="3"/>
            <a:endParaRPr dirty="0"/>
          </a:p>
          <a:p>
            <a:pPr lvl="4"/>
            <a:endParaRPr dirty="0"/>
          </a:p>
        </p:txBody>
      </p:sp>
    </p:spTree>
    <p:extLst>
      <p:ext uri="{BB962C8B-B14F-4D97-AF65-F5344CB8AC3E}">
        <p14:creationId xmlns:p14="http://schemas.microsoft.com/office/powerpoint/2010/main" val="12133168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2BED48D-3123-4AA3-A815-DB3CE31E76E1}"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249784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2BED48D-3123-4AA3-A815-DB3CE31E76E1}"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B6D3-E93C-4896-A1B8-4ECE9217FE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97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2BED48D-3123-4AA3-A815-DB3CE31E76E1}"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413144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2BED48D-3123-4AA3-A815-DB3CE31E76E1}" type="datetimeFigureOut">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136988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2BED48D-3123-4AA3-A815-DB3CE31E76E1}"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92804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BED48D-3123-4AA3-A815-DB3CE31E76E1}" type="datetimeFigureOut">
              <a:rPr lang="en-US" smtClean="0"/>
              <a:t>9/29/2025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328740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BED48D-3123-4AA3-A815-DB3CE31E76E1}" type="datetimeFigureOut">
              <a:rPr lang="en-US" smtClean="0"/>
              <a:t>9/29/2025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A4B6D3-E93C-4896-A1B8-4ECE9217FEB2}" type="slidenum">
              <a:rPr lang="en-US" smtClean="0"/>
              <a:t>‹#›</a:t>
            </a:fld>
            <a:endParaRPr lang="en-US"/>
          </a:p>
        </p:txBody>
      </p:sp>
    </p:spTree>
    <p:extLst>
      <p:ext uri="{BB962C8B-B14F-4D97-AF65-F5344CB8AC3E}">
        <p14:creationId xmlns:p14="http://schemas.microsoft.com/office/powerpoint/2010/main" val="235710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2BED48D-3123-4AA3-A815-DB3CE31E76E1}"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B6D3-E93C-4896-A1B8-4ECE9217FEB2}" type="slidenum">
              <a:rPr lang="en-US" smtClean="0"/>
              <a:t>‹#›</a:t>
            </a:fld>
            <a:endParaRPr lang="en-US"/>
          </a:p>
        </p:txBody>
      </p:sp>
    </p:spTree>
    <p:extLst>
      <p:ext uri="{BB962C8B-B14F-4D97-AF65-F5344CB8AC3E}">
        <p14:creationId xmlns:p14="http://schemas.microsoft.com/office/powerpoint/2010/main" val="329584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BED48D-3123-4AA3-A815-DB3CE31E76E1}" type="datetimeFigureOut">
              <a:rPr lang="en-US" smtClean="0"/>
              <a:t>9/29/2025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A4B6D3-E93C-4896-A1B8-4ECE9217FEB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14418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06C6FB-02FE-4720-8993-A03F05B633FC}"/>
              </a:ext>
            </a:extLst>
          </p:cNvPr>
          <p:cNvSpPr>
            <a:spLocks noGrp="1"/>
          </p:cNvSpPr>
          <p:nvPr>
            <p:ph type="ctrTitle"/>
          </p:nvPr>
        </p:nvSpPr>
        <p:spPr/>
        <p:txBody>
          <a:bodyPr/>
          <a:lstStyle/>
          <a:p>
            <a:r>
              <a:rPr lang="el-GR" dirty="0"/>
              <a:t>Εισαγωγή στον εσωτερικό έλεγχο</a:t>
            </a:r>
            <a:endParaRPr lang="en-US" dirty="0"/>
          </a:p>
        </p:txBody>
      </p:sp>
      <p:sp>
        <p:nvSpPr>
          <p:cNvPr id="3" name="Υπότιτλος 2">
            <a:extLst>
              <a:ext uri="{FF2B5EF4-FFF2-40B4-BE49-F238E27FC236}">
                <a16:creationId xmlns:a16="http://schemas.microsoft.com/office/drawing/2014/main" id="{C8E02D47-EB75-49BF-A3CE-85ADE507E279}"/>
              </a:ext>
            </a:extLst>
          </p:cNvPr>
          <p:cNvSpPr>
            <a:spLocks noGrp="1"/>
          </p:cNvSpPr>
          <p:nvPr>
            <p:ph type="subTitle" idx="1"/>
          </p:nvPr>
        </p:nvSpPr>
        <p:spPr/>
        <p:txBody>
          <a:bodyPr/>
          <a:lstStyle/>
          <a:p>
            <a:r>
              <a:rPr lang="el-GR" dirty="0" err="1"/>
              <a:t>Μπαλλα</a:t>
            </a:r>
            <a:r>
              <a:rPr lang="el-GR" dirty="0"/>
              <a:t> </a:t>
            </a:r>
            <a:r>
              <a:rPr lang="el-GR" dirty="0" err="1"/>
              <a:t>βασιλικη</a:t>
            </a:r>
            <a:endParaRPr lang="en-US" dirty="0"/>
          </a:p>
        </p:txBody>
      </p:sp>
    </p:spTree>
    <p:extLst>
      <p:ext uri="{BB962C8B-B14F-4D97-AF65-F5344CB8AC3E}">
        <p14:creationId xmlns:p14="http://schemas.microsoft.com/office/powerpoint/2010/main" val="346347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D3C0DD-2EB3-3B84-D104-400FE52A5AF2}"/>
              </a:ext>
            </a:extLst>
          </p:cNvPr>
          <p:cNvSpPr>
            <a:spLocks noGrp="1"/>
          </p:cNvSpPr>
          <p:nvPr>
            <p:ph type="title"/>
          </p:nvPr>
        </p:nvSpPr>
        <p:spPr/>
        <p:txBody>
          <a:bodyPr/>
          <a:lstStyle/>
          <a:p>
            <a:r>
              <a:rPr lang="el-GR" dirty="0"/>
              <a:t>Ειδικοί ελεγκτές δημόσιας διοίκησης</a:t>
            </a:r>
          </a:p>
        </p:txBody>
      </p:sp>
      <p:sp>
        <p:nvSpPr>
          <p:cNvPr id="3" name="Θέση περιεχομένου 2">
            <a:extLst>
              <a:ext uri="{FF2B5EF4-FFF2-40B4-BE49-F238E27FC236}">
                <a16:creationId xmlns:a16="http://schemas.microsoft.com/office/drawing/2014/main" id="{1C75FA3F-CC91-4625-7944-52CD76C9DB34}"/>
              </a:ext>
            </a:extLst>
          </p:cNvPr>
          <p:cNvSpPr>
            <a:spLocks noGrp="1"/>
          </p:cNvSpPr>
          <p:nvPr>
            <p:ph idx="1"/>
          </p:nvPr>
        </p:nvSpPr>
        <p:spPr/>
        <p:txBody>
          <a:bodyPr/>
          <a:lstStyle/>
          <a:p>
            <a:r>
              <a:rPr lang="el-GR" sz="2400" dirty="0"/>
              <a:t>Ορκωτοί εξωτερικοί ελεγκτές</a:t>
            </a:r>
          </a:p>
          <a:p>
            <a:r>
              <a:rPr lang="el-GR" sz="2400" dirty="0"/>
              <a:t>Φορολογικοί ελεγκτές</a:t>
            </a:r>
          </a:p>
          <a:p>
            <a:r>
              <a:rPr lang="el-GR" sz="2400" dirty="0"/>
              <a:t>Ελεγκτικό συνέδριο</a:t>
            </a:r>
          </a:p>
          <a:p>
            <a:r>
              <a:rPr lang="el-GR" sz="2400" dirty="0"/>
              <a:t>Γενικό Λογιστήριο Κράτους</a:t>
            </a:r>
          </a:p>
          <a:p>
            <a:r>
              <a:rPr lang="el-GR" sz="2400" dirty="0"/>
              <a:t>Γενικός Επιθεωρητής Δημόσιας Διοίκησης</a:t>
            </a:r>
          </a:p>
          <a:p>
            <a:r>
              <a:rPr lang="el-GR" sz="2400" dirty="0"/>
              <a:t>Σώμα Επιθεωρητών-Ελεγκτών Δημόσιας Διοίκησης</a:t>
            </a:r>
          </a:p>
          <a:p>
            <a:r>
              <a:rPr lang="el-GR" sz="2400" dirty="0"/>
              <a:t>Σώμα Δίωξης Οικονομικού Εγκλήματος </a:t>
            </a:r>
          </a:p>
          <a:p>
            <a:endParaRPr lang="el-GR" dirty="0"/>
          </a:p>
        </p:txBody>
      </p:sp>
    </p:spTree>
    <p:extLst>
      <p:ext uri="{BB962C8B-B14F-4D97-AF65-F5344CB8AC3E}">
        <p14:creationId xmlns:p14="http://schemas.microsoft.com/office/powerpoint/2010/main" val="118779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90559-8B34-AC66-519B-A9123980639E}"/>
              </a:ext>
            </a:extLst>
          </p:cNvPr>
          <p:cNvSpPr>
            <a:spLocks noGrp="1"/>
          </p:cNvSpPr>
          <p:nvPr>
            <p:ph type="title"/>
          </p:nvPr>
        </p:nvSpPr>
        <p:spPr/>
        <p:txBody>
          <a:bodyPr/>
          <a:lstStyle/>
          <a:p>
            <a:r>
              <a:rPr lang="el-GR" dirty="0"/>
              <a:t>Ελεγκτικό Συνέδριο</a:t>
            </a:r>
          </a:p>
        </p:txBody>
      </p:sp>
      <p:sp>
        <p:nvSpPr>
          <p:cNvPr id="3" name="Θέση περιεχομένου 2">
            <a:extLst>
              <a:ext uri="{FF2B5EF4-FFF2-40B4-BE49-F238E27FC236}">
                <a16:creationId xmlns:a16="http://schemas.microsoft.com/office/drawing/2014/main" id="{4085D79A-8201-A790-F28A-2B0CE427F888}"/>
              </a:ext>
            </a:extLst>
          </p:cNvPr>
          <p:cNvSpPr>
            <a:spLocks noGrp="1"/>
          </p:cNvSpPr>
          <p:nvPr>
            <p:ph idx="1"/>
          </p:nvPr>
        </p:nvSpPr>
        <p:spPr/>
        <p:txBody>
          <a:bodyPr>
            <a:normAutofit lnSpcReduction="10000"/>
          </a:bodyPr>
          <a:lstStyle/>
          <a:p>
            <a:r>
              <a:rPr lang="el-GR" sz="2400" dirty="0"/>
              <a:t>Έλεγχος δαπανών κράτους</a:t>
            </a:r>
          </a:p>
          <a:p>
            <a:r>
              <a:rPr lang="el-GR" sz="2400" dirty="0"/>
              <a:t>Έκθεση προς Βουλή Ελλήνων για απολογισμό και ισολογισμό κράτους</a:t>
            </a:r>
          </a:p>
          <a:p>
            <a:r>
              <a:rPr lang="el-GR" sz="2400" dirty="0"/>
              <a:t>Έλεγχος συμβάσεων μεγάλης οικονομικής αξίας (με αντισυμβαλλόμενο το Δημόσιο)</a:t>
            </a:r>
          </a:p>
          <a:p>
            <a:r>
              <a:rPr lang="el-GR" sz="2400" dirty="0"/>
              <a:t>Γνωμοδότηση για νομοσχέδια που έχουν αντικείμενο τις συντάξεις</a:t>
            </a:r>
          </a:p>
          <a:p>
            <a:r>
              <a:rPr lang="el-GR" sz="2400" dirty="0"/>
              <a:t>Εκδίκαση υποθέσεων που αναφέρονται στην ευθύνη πολιτικών ή στρατιωτικών δημοσίων υπαλλήλων</a:t>
            </a:r>
          </a:p>
          <a:p>
            <a:r>
              <a:rPr lang="el-GR" sz="2400" dirty="0"/>
              <a:t>Έλεγχος για εφαρμογή διατάξεων πολυθεσίας</a:t>
            </a:r>
          </a:p>
          <a:p>
            <a:r>
              <a:rPr lang="el-GR" sz="2400" dirty="0"/>
              <a:t>Έλεγχος «Ειδικού Λογαριασμού εγγυήσεων γεωργικών προϊόντων» </a:t>
            </a:r>
          </a:p>
          <a:p>
            <a:endParaRPr lang="el-GR" dirty="0"/>
          </a:p>
        </p:txBody>
      </p:sp>
    </p:spTree>
    <p:extLst>
      <p:ext uri="{BB962C8B-B14F-4D97-AF65-F5344CB8AC3E}">
        <p14:creationId xmlns:p14="http://schemas.microsoft.com/office/powerpoint/2010/main" val="177559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28BAB9-90E5-BF42-F6F1-BE57D50FB9AB}"/>
              </a:ext>
            </a:extLst>
          </p:cNvPr>
          <p:cNvSpPr>
            <a:spLocks noGrp="1"/>
          </p:cNvSpPr>
          <p:nvPr>
            <p:ph type="title"/>
          </p:nvPr>
        </p:nvSpPr>
        <p:spPr/>
        <p:txBody>
          <a:bodyPr/>
          <a:lstStyle/>
          <a:p>
            <a:r>
              <a:rPr lang="el-GR" dirty="0"/>
              <a:t>Γενικό Λογιστήριο Κράτους</a:t>
            </a:r>
          </a:p>
        </p:txBody>
      </p:sp>
      <p:sp>
        <p:nvSpPr>
          <p:cNvPr id="3" name="Θέση περιεχομένου 2">
            <a:extLst>
              <a:ext uri="{FF2B5EF4-FFF2-40B4-BE49-F238E27FC236}">
                <a16:creationId xmlns:a16="http://schemas.microsoft.com/office/drawing/2014/main" id="{2153F996-D6AF-0C95-B02B-507DB0483889}"/>
              </a:ext>
            </a:extLst>
          </p:cNvPr>
          <p:cNvSpPr>
            <a:spLocks noGrp="1"/>
          </p:cNvSpPr>
          <p:nvPr>
            <p:ph idx="1"/>
          </p:nvPr>
        </p:nvSpPr>
        <p:spPr>
          <a:xfrm>
            <a:off x="1097280" y="1845733"/>
            <a:ext cx="10406462" cy="4456743"/>
          </a:xfrm>
        </p:spPr>
        <p:txBody>
          <a:bodyPr>
            <a:normAutofit fontScale="92500" lnSpcReduction="10000"/>
          </a:bodyPr>
          <a:lstStyle/>
          <a:p>
            <a:r>
              <a:rPr lang="el-GR" sz="2200" dirty="0"/>
              <a:t>Καταρτίζει προϋπολογισμό, απολογισμό και ισολογισμό κράτους</a:t>
            </a:r>
          </a:p>
          <a:p>
            <a:r>
              <a:rPr lang="el-GR" sz="2200" dirty="0"/>
              <a:t>Παρακολουθεί την εκτέλεση του κρατικού προϋπολογισμού</a:t>
            </a:r>
          </a:p>
          <a:p>
            <a:r>
              <a:rPr lang="el-GR" sz="2200" dirty="0"/>
              <a:t>Ασκεί έλεγχο στις δημόσιες δαπάνες</a:t>
            </a:r>
          </a:p>
          <a:p>
            <a:r>
              <a:rPr lang="el-GR" sz="2200" dirty="0"/>
              <a:t>Συμπράττει υποχρεωτικά στην έκδοση κανονιστικών πράξεων</a:t>
            </a:r>
          </a:p>
          <a:p>
            <a:r>
              <a:rPr lang="el-GR" sz="2200" dirty="0"/>
              <a:t>Ασκεί δημοσιονομικό έλεγχο σε συγχρηματοδοτούμενα προγράμματα από την Ε.Ε.</a:t>
            </a:r>
          </a:p>
          <a:p>
            <a:r>
              <a:rPr lang="el-GR" sz="2200" dirty="0"/>
              <a:t>Ασκεί έλεγχο στην οικονομική διαχείριση των ΔΕΚΟ, ΟΤΑ, ΝΠΔΔ, ΝΠΙΔ</a:t>
            </a:r>
          </a:p>
          <a:p>
            <a:r>
              <a:rPr lang="el-GR" sz="2200" dirty="0"/>
              <a:t>Συντονίζει χρηματικές ροές από τον κεντρικό λογαριασμό του Δημοσίου</a:t>
            </a:r>
          </a:p>
          <a:p>
            <a:r>
              <a:rPr lang="el-GR" sz="2200" dirty="0"/>
              <a:t>Συνάπτει δάνεια και εξυπηρετεί δανειακές υποχρεώσεις της Κεντρικής Κυβέρνησης</a:t>
            </a:r>
          </a:p>
          <a:p>
            <a:r>
              <a:rPr lang="el-GR" sz="2200" dirty="0"/>
              <a:t>Καταρτίζει και εφαρμόζει μισθολογικές διατάξεις για τους λειτουργούς και υπαλλήλους του δημοσίου</a:t>
            </a:r>
          </a:p>
          <a:p>
            <a:r>
              <a:rPr lang="el-GR" sz="2200" dirty="0"/>
              <a:t>Ρυθμίζει, ελέγχει και εγκρίνει την πληρωμή των συντάξεων του δημοσίου τομέα</a:t>
            </a:r>
          </a:p>
          <a:p>
            <a:endParaRPr lang="el-GR" dirty="0"/>
          </a:p>
        </p:txBody>
      </p:sp>
    </p:spTree>
    <p:extLst>
      <p:ext uri="{BB962C8B-B14F-4D97-AF65-F5344CB8AC3E}">
        <p14:creationId xmlns:p14="http://schemas.microsoft.com/office/powerpoint/2010/main" val="195451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DB1358-C3D9-434A-B0F6-908BB07C98DA}"/>
              </a:ext>
            </a:extLst>
          </p:cNvPr>
          <p:cNvSpPr>
            <a:spLocks noGrp="1"/>
          </p:cNvSpPr>
          <p:nvPr>
            <p:ph type="title"/>
          </p:nvPr>
        </p:nvSpPr>
        <p:spPr/>
        <p:txBody>
          <a:bodyPr/>
          <a:lstStyle/>
          <a:p>
            <a:pPr algn="ctr"/>
            <a:r>
              <a:rPr lang="en-US" b="1" u="sng" dirty="0"/>
              <a:t>Audit committee </a:t>
            </a:r>
          </a:p>
        </p:txBody>
      </p:sp>
      <p:sp>
        <p:nvSpPr>
          <p:cNvPr id="3" name="Θέση περιεχομένου 2">
            <a:extLst>
              <a:ext uri="{FF2B5EF4-FFF2-40B4-BE49-F238E27FC236}">
                <a16:creationId xmlns:a16="http://schemas.microsoft.com/office/drawing/2014/main" id="{ADF23764-8BF2-4CFE-AB2B-6E18B4F28688}"/>
              </a:ext>
            </a:extLst>
          </p:cNvPr>
          <p:cNvSpPr>
            <a:spLocks noGrp="1"/>
          </p:cNvSpPr>
          <p:nvPr>
            <p:ph idx="1"/>
          </p:nvPr>
        </p:nvSpPr>
        <p:spPr>
          <a:xfrm>
            <a:off x="680321" y="1737360"/>
            <a:ext cx="11274612" cy="4900507"/>
          </a:xfrm>
        </p:spPr>
        <p:txBody>
          <a:bodyPr anchor="ctr">
            <a:normAutofit/>
          </a:bodyPr>
          <a:lstStyle/>
          <a:p>
            <a:pPr marL="0" indent="0" algn="just">
              <a:buNone/>
            </a:pPr>
            <a:r>
              <a:rPr lang="el-GR" sz="2400" dirty="0"/>
              <a:t>Η Επιτροπή Ελέγχου (</a:t>
            </a:r>
            <a:r>
              <a:rPr lang="en-GB" sz="2400" dirty="0"/>
              <a:t>Audit Committee</a:t>
            </a:r>
            <a:r>
              <a:rPr lang="el-GR" sz="2400" dirty="0"/>
              <a:t>), είναι μια ανεξάρτητη, αντικειμενική και συμβουλευτική επιτροπή, η οποία εισάγει μια συστηματική και πειθαρχημένη προσέγγιση στην εκτίμηση της αποτελεσματικότητας της διαχείρισης των κινδύνων, των εσωτερικών μηχανισμών ελέγχου και της εταιρικής διακυβέρνησης. Επιβλέπει την εφαρμογή των διορθωτικών ενεργειών, συμπληρώνοντας την αποτελεσματικότητα της εποπτείας του συστήματος εσωτερικού ελέγχου. Αποτελούμενη από τρεις μη εκτελεστικούς διευθυντές και από τουλάχιστον ένα μέλος με ανάλογη επαγγελματική εμπειρία, αποτελεί ένα κατάλληλο κανάλι επικοινωνίας με τους εξωτερικούς ελεγκτές (ορκωτούς) καθώς επίσης συμβάλλει στην αύξηση της εμπιστοσύνης των ενδιαφερομένων (</a:t>
            </a:r>
            <a:r>
              <a:rPr lang="en-GB" sz="2400" dirty="0"/>
              <a:t>stakeholders</a:t>
            </a:r>
            <a:r>
              <a:rPr lang="el-GR" sz="2400" dirty="0"/>
              <a:t>), σχετικά με τις οικονομικές καταστάσεις της τράπεζας.</a:t>
            </a:r>
            <a:endParaRPr lang="en-US" sz="2400" dirty="0"/>
          </a:p>
          <a:p>
            <a:endParaRPr lang="en-US" dirty="0"/>
          </a:p>
        </p:txBody>
      </p:sp>
    </p:spTree>
    <p:extLst>
      <p:ext uri="{BB962C8B-B14F-4D97-AF65-F5344CB8AC3E}">
        <p14:creationId xmlns:p14="http://schemas.microsoft.com/office/powerpoint/2010/main" val="80468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rganization Chart 15">
            <a:extLst>
              <a:ext uri="{FF2B5EF4-FFF2-40B4-BE49-F238E27FC236}">
                <a16:creationId xmlns:a16="http://schemas.microsoft.com/office/drawing/2014/main" id="{1560454E-3E8C-4FDF-B895-3B126069B60D}"/>
              </a:ext>
            </a:extLst>
          </p:cNvPr>
          <p:cNvGrpSpPr>
            <a:grpSpLocks noChangeAspect="1"/>
          </p:cNvGrpSpPr>
          <p:nvPr/>
        </p:nvGrpSpPr>
        <p:grpSpPr bwMode="auto">
          <a:xfrm>
            <a:off x="2145102" y="543469"/>
            <a:ext cx="7159326" cy="5619191"/>
            <a:chOff x="1373" y="-792"/>
            <a:chExt cx="5258" cy="4132"/>
          </a:xfrm>
        </p:grpSpPr>
        <p:cxnSp>
          <p:nvCxnSpPr>
            <p:cNvPr id="5" name="_s4118">
              <a:extLst>
                <a:ext uri="{FF2B5EF4-FFF2-40B4-BE49-F238E27FC236}">
                  <a16:creationId xmlns:a16="http://schemas.microsoft.com/office/drawing/2014/main" id="{300A8106-FCBB-4E54-8C09-0C5714FD9727}"/>
                </a:ext>
              </a:extLst>
            </p:cNvPr>
            <p:cNvCxnSpPr>
              <a:cxnSpLocks noChangeShapeType="1"/>
              <a:stCxn id="11" idx="1"/>
              <a:endCxn id="9" idx="2"/>
            </p:cNvCxnSpPr>
            <p:nvPr/>
          </p:nvCxnSpPr>
          <p:spPr bwMode="auto">
            <a:xfrm rot="10800000">
              <a:off x="4003" y="2235"/>
              <a:ext cx="359" cy="730"/>
            </a:xfrm>
            <a:prstGeom prst="bentConnector2">
              <a:avLst/>
            </a:prstGeom>
            <a:noFill/>
            <a:ln w="25400">
              <a:solidFill>
                <a:srgbClr val="666699"/>
              </a:solidFill>
              <a:miter lim="800000"/>
              <a:headEnd/>
              <a:tailEnd/>
            </a:ln>
          </p:spPr>
        </p:cxnSp>
        <p:cxnSp>
          <p:nvCxnSpPr>
            <p:cNvPr id="6" name="_s4117">
              <a:extLst>
                <a:ext uri="{FF2B5EF4-FFF2-40B4-BE49-F238E27FC236}">
                  <a16:creationId xmlns:a16="http://schemas.microsoft.com/office/drawing/2014/main" id="{430E7F7B-2A4D-4640-8062-8819DC87D624}"/>
                </a:ext>
              </a:extLst>
            </p:cNvPr>
            <p:cNvCxnSpPr>
              <a:cxnSpLocks noChangeShapeType="1"/>
              <a:stCxn id="10" idx="3"/>
              <a:endCxn id="8" idx="2"/>
            </p:cNvCxnSpPr>
            <p:nvPr/>
          </p:nvCxnSpPr>
          <p:spPr bwMode="auto">
            <a:xfrm flipV="1">
              <a:off x="3646" y="-20"/>
              <a:ext cx="356" cy="731"/>
            </a:xfrm>
            <a:prstGeom prst="bentConnector2">
              <a:avLst/>
            </a:prstGeom>
            <a:noFill/>
            <a:ln w="25400">
              <a:solidFill>
                <a:srgbClr val="666699"/>
              </a:solidFill>
              <a:miter lim="800000"/>
              <a:headEnd/>
              <a:tailEnd/>
            </a:ln>
          </p:spPr>
        </p:cxnSp>
        <p:cxnSp>
          <p:nvCxnSpPr>
            <p:cNvPr id="7" name="_s4116">
              <a:extLst>
                <a:ext uri="{FF2B5EF4-FFF2-40B4-BE49-F238E27FC236}">
                  <a16:creationId xmlns:a16="http://schemas.microsoft.com/office/drawing/2014/main" id="{90196F67-D1DB-48E1-A613-61C9E83D66E2}"/>
                </a:ext>
              </a:extLst>
            </p:cNvPr>
            <p:cNvCxnSpPr>
              <a:cxnSpLocks noChangeShapeType="1"/>
              <a:stCxn id="9" idx="0"/>
              <a:endCxn id="8" idx="2"/>
            </p:cNvCxnSpPr>
            <p:nvPr/>
          </p:nvCxnSpPr>
          <p:spPr bwMode="auto">
            <a:xfrm rot="-5400000">
              <a:off x="3273" y="710"/>
              <a:ext cx="1462" cy="1"/>
            </a:xfrm>
            <a:prstGeom prst="straightConnector1">
              <a:avLst/>
            </a:prstGeom>
            <a:noFill/>
            <a:ln w="25400">
              <a:solidFill>
                <a:srgbClr val="666699"/>
              </a:solidFill>
              <a:round/>
              <a:headEnd/>
              <a:tailEnd/>
            </a:ln>
          </p:spPr>
        </p:cxnSp>
        <p:sp>
          <p:nvSpPr>
            <p:cNvPr id="8" name="_s4115">
              <a:extLst>
                <a:ext uri="{FF2B5EF4-FFF2-40B4-BE49-F238E27FC236}">
                  <a16:creationId xmlns:a16="http://schemas.microsoft.com/office/drawing/2014/main" id="{18476E15-A1DB-4052-A708-5D3E13AF018A}"/>
                </a:ext>
              </a:extLst>
            </p:cNvPr>
            <p:cNvSpPr>
              <a:spLocks noChangeArrowheads="1"/>
            </p:cNvSpPr>
            <p:nvPr/>
          </p:nvSpPr>
          <p:spPr bwMode="auto">
            <a:xfrm>
              <a:off x="2875" y="-792"/>
              <a:ext cx="2254" cy="751"/>
            </a:xfrm>
            <a:prstGeom prst="roundRect">
              <a:avLst>
                <a:gd name="adj" fmla="val 50000"/>
              </a:avLst>
            </a:prstGeom>
            <a:noFill/>
            <a:ln w="47625">
              <a:solidFill>
                <a:srgbClr val="FF0000"/>
              </a:solidFill>
              <a:round/>
              <a:headEnd/>
              <a:tailEnd/>
            </a:ln>
          </p:spPr>
          <p:txBody>
            <a:bodyPr lIns="0" tIns="0" rIns="0" bIns="0" anchor="ctr"/>
            <a:lstStyle/>
            <a:p>
              <a:pPr algn="ctr"/>
              <a:r>
                <a:rPr lang="el-GR" b="1" dirty="0">
                  <a:latin typeface="Arial Unicode MS" pitchFamily="34" charset="-128"/>
                  <a:cs typeface="Times New Roman" pitchFamily="18" charset="0"/>
                </a:rPr>
                <a:t>Διοικητικό Συμβούλιο</a:t>
              </a:r>
              <a:endParaRPr lang="el-GR" dirty="0">
                <a:latin typeface="Arial Unicode MS" pitchFamily="34" charset="-128"/>
              </a:endParaRPr>
            </a:p>
          </p:txBody>
        </p:sp>
        <p:sp>
          <p:nvSpPr>
            <p:cNvPr id="9" name="_s4114">
              <a:extLst>
                <a:ext uri="{FF2B5EF4-FFF2-40B4-BE49-F238E27FC236}">
                  <a16:creationId xmlns:a16="http://schemas.microsoft.com/office/drawing/2014/main" id="{E9B890E2-E000-4F39-8D77-5D8562558BFA}"/>
                </a:ext>
              </a:extLst>
            </p:cNvPr>
            <p:cNvSpPr>
              <a:spLocks noChangeArrowheads="1"/>
            </p:cNvSpPr>
            <p:nvPr/>
          </p:nvSpPr>
          <p:spPr bwMode="auto">
            <a:xfrm>
              <a:off x="2876" y="1462"/>
              <a:ext cx="2253" cy="751"/>
            </a:xfrm>
            <a:prstGeom prst="roundRect">
              <a:avLst>
                <a:gd name="adj" fmla="val 50000"/>
              </a:avLst>
            </a:prstGeom>
            <a:noFill/>
            <a:ln w="47625">
              <a:solidFill>
                <a:srgbClr val="0000FF"/>
              </a:solidFill>
              <a:round/>
              <a:headEnd/>
              <a:tailEnd/>
            </a:ln>
          </p:spPr>
          <p:txBody>
            <a:bodyPr lIns="0" tIns="0" rIns="0" bIns="0" anchor="ctr"/>
            <a:lstStyle/>
            <a:p>
              <a:pPr algn="ctr"/>
              <a:r>
                <a:rPr lang="el-GR" b="1">
                  <a:latin typeface="Arial Unicode MS" pitchFamily="34" charset="-128"/>
                  <a:cs typeface="Times New Roman" pitchFamily="18" charset="0"/>
                </a:rPr>
                <a:t>Επιτροπή Διαχείρισης Κινδύνων</a:t>
              </a:r>
              <a:endParaRPr lang="el-GR">
                <a:latin typeface="Arial Unicode MS" pitchFamily="34" charset="-128"/>
              </a:endParaRPr>
            </a:p>
          </p:txBody>
        </p:sp>
        <p:sp>
          <p:nvSpPr>
            <p:cNvPr id="10" name="_s4113">
              <a:extLst>
                <a:ext uri="{FF2B5EF4-FFF2-40B4-BE49-F238E27FC236}">
                  <a16:creationId xmlns:a16="http://schemas.microsoft.com/office/drawing/2014/main" id="{1C28A8B9-8FCC-4D2D-A243-9CEE8A7D80CD}"/>
                </a:ext>
              </a:extLst>
            </p:cNvPr>
            <p:cNvSpPr>
              <a:spLocks noChangeArrowheads="1"/>
            </p:cNvSpPr>
            <p:nvPr/>
          </p:nvSpPr>
          <p:spPr bwMode="auto">
            <a:xfrm>
              <a:off x="1373" y="335"/>
              <a:ext cx="2253" cy="751"/>
            </a:xfrm>
            <a:prstGeom prst="roundRect">
              <a:avLst>
                <a:gd name="adj" fmla="val 50000"/>
              </a:avLst>
            </a:prstGeom>
            <a:noFill/>
            <a:ln w="47625">
              <a:solidFill>
                <a:srgbClr val="FFFF00"/>
              </a:solidFill>
              <a:round/>
              <a:headEnd/>
              <a:tailEnd/>
            </a:ln>
          </p:spPr>
          <p:txBody>
            <a:bodyPr lIns="0" tIns="0" rIns="0" bIns="0" anchor="ctr"/>
            <a:lstStyle/>
            <a:p>
              <a:pPr algn="ctr"/>
              <a:r>
                <a:rPr lang="el-GR" b="1">
                  <a:latin typeface="Arial Unicode MS" pitchFamily="34" charset="-128"/>
                  <a:cs typeface="Times New Roman" pitchFamily="18" charset="0"/>
                </a:rPr>
                <a:t>Επιτροπή Ελέγχου</a:t>
              </a:r>
              <a:endParaRPr lang="el-GR">
                <a:latin typeface="Arial Unicode MS" pitchFamily="34" charset="-128"/>
              </a:endParaRPr>
            </a:p>
          </p:txBody>
        </p:sp>
        <p:sp>
          <p:nvSpPr>
            <p:cNvPr id="11" name="_s4112">
              <a:extLst>
                <a:ext uri="{FF2B5EF4-FFF2-40B4-BE49-F238E27FC236}">
                  <a16:creationId xmlns:a16="http://schemas.microsoft.com/office/drawing/2014/main" id="{D9DB2F08-3A14-41DA-A57E-919987EB901F}"/>
                </a:ext>
              </a:extLst>
            </p:cNvPr>
            <p:cNvSpPr>
              <a:spLocks noChangeArrowheads="1"/>
            </p:cNvSpPr>
            <p:nvPr/>
          </p:nvSpPr>
          <p:spPr bwMode="auto">
            <a:xfrm>
              <a:off x="4378" y="2589"/>
              <a:ext cx="2253" cy="751"/>
            </a:xfrm>
            <a:prstGeom prst="roundRect">
              <a:avLst>
                <a:gd name="adj" fmla="val 50000"/>
              </a:avLst>
            </a:prstGeom>
            <a:noFill/>
            <a:ln w="47625">
              <a:solidFill>
                <a:srgbClr val="800080"/>
              </a:solidFill>
              <a:round/>
              <a:headEnd/>
              <a:tailEnd/>
            </a:ln>
          </p:spPr>
          <p:txBody>
            <a:bodyPr lIns="0" tIns="0" rIns="0" bIns="0" anchor="ctr"/>
            <a:lstStyle/>
            <a:p>
              <a:pPr algn="ctr"/>
              <a:r>
                <a:rPr lang="el-GR" b="1">
                  <a:latin typeface="Arial Unicode MS" pitchFamily="34" charset="-128"/>
                  <a:cs typeface="Times New Roman" pitchFamily="18" charset="0"/>
                </a:rPr>
                <a:t>Γενικός Διευθυντής Διαχείρισης Κινδύνων</a:t>
              </a:r>
              <a:endParaRPr lang="el-GR">
                <a:latin typeface="Arial Unicode MS" pitchFamily="34" charset="-128"/>
              </a:endParaRPr>
            </a:p>
          </p:txBody>
        </p:sp>
      </p:grpSp>
    </p:spTree>
    <p:extLst>
      <p:ext uri="{BB962C8B-B14F-4D97-AF65-F5344CB8AC3E}">
        <p14:creationId xmlns:p14="http://schemas.microsoft.com/office/powerpoint/2010/main" val="375692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Rectangle 3">
            <a:extLst>
              <a:ext uri="{FF2B5EF4-FFF2-40B4-BE49-F238E27FC236}">
                <a16:creationId xmlns:a16="http://schemas.microsoft.com/office/drawing/2014/main" id="{9E6DD52F-7133-1CE0-06BD-B452E86CDBF2}"/>
              </a:ext>
            </a:extLst>
          </p:cNvPr>
          <p:cNvSpPr>
            <a:spLocks noChangeArrowheads="1"/>
          </p:cNvSpPr>
          <p:nvPr/>
        </p:nvSpPr>
        <p:spPr bwMode="auto">
          <a:xfrm>
            <a:off x="2640014" y="146050"/>
            <a:ext cx="6911975"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6436" name="Text Box 4">
            <a:extLst>
              <a:ext uri="{FF2B5EF4-FFF2-40B4-BE49-F238E27FC236}">
                <a16:creationId xmlns:a16="http://schemas.microsoft.com/office/drawing/2014/main" id="{FC5BF408-7A47-4280-ABD8-7D55A6B156CE}"/>
              </a:ext>
            </a:extLst>
          </p:cNvPr>
          <p:cNvSpPr txBox="1">
            <a:spLocks noChangeArrowheads="1"/>
          </p:cNvSpPr>
          <p:nvPr/>
        </p:nvSpPr>
        <p:spPr bwMode="auto">
          <a:xfrm>
            <a:off x="2516188" y="69850"/>
            <a:ext cx="71802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3200">
                <a:latin typeface="Arial" panose="020B0604020202020204" pitchFamily="34" charset="0"/>
              </a:rPr>
              <a:t>Διάκριση ελέγχων</a:t>
            </a:r>
          </a:p>
          <a:p>
            <a:pPr algn="ctr"/>
            <a:r>
              <a:rPr lang="el-GR" altLang="el-GR" sz="3200">
                <a:latin typeface="Arial" panose="020B0604020202020204" pitchFamily="34" charset="0"/>
              </a:rPr>
              <a:t>χρηματοοικονομικών πληροφοριών</a:t>
            </a:r>
            <a:endParaRPr lang="en-GB" altLang="el-GR" sz="3200">
              <a:latin typeface="Arial" panose="020B0604020202020204" pitchFamily="34" charset="0"/>
            </a:endParaRPr>
          </a:p>
        </p:txBody>
      </p:sp>
      <p:sp>
        <p:nvSpPr>
          <p:cNvPr id="146437" name="Rectangle 5">
            <a:extLst>
              <a:ext uri="{FF2B5EF4-FFF2-40B4-BE49-F238E27FC236}">
                <a16:creationId xmlns:a16="http://schemas.microsoft.com/office/drawing/2014/main" id="{42FD0448-4413-605C-986E-297B5B291D3D}"/>
              </a:ext>
            </a:extLst>
          </p:cNvPr>
          <p:cNvSpPr>
            <a:spLocks noChangeArrowheads="1"/>
          </p:cNvSpPr>
          <p:nvPr/>
        </p:nvSpPr>
        <p:spPr bwMode="auto">
          <a:xfrm>
            <a:off x="1703389" y="2420938"/>
            <a:ext cx="4198937" cy="39608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6438" name="Text Box 6">
            <a:extLst>
              <a:ext uri="{FF2B5EF4-FFF2-40B4-BE49-F238E27FC236}">
                <a16:creationId xmlns:a16="http://schemas.microsoft.com/office/drawing/2014/main" id="{5363F869-39D1-A560-534F-CEF99A49F419}"/>
              </a:ext>
            </a:extLst>
          </p:cNvPr>
          <p:cNvSpPr txBox="1">
            <a:spLocks noChangeArrowheads="1"/>
          </p:cNvSpPr>
          <p:nvPr/>
        </p:nvSpPr>
        <p:spPr bwMode="auto">
          <a:xfrm>
            <a:off x="1703388" y="2378076"/>
            <a:ext cx="4248150"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2800" b="1">
                <a:latin typeface="Arial" panose="020B0604020202020204" pitchFamily="34" charset="0"/>
              </a:rPr>
              <a:t>Εξωτερικοί Έλεγχοι </a:t>
            </a:r>
          </a:p>
          <a:p>
            <a:pPr algn="ctr"/>
            <a:endParaRPr lang="el-GR" altLang="el-GR" sz="1000" b="1">
              <a:latin typeface="Arial" panose="020B0604020202020204" pitchFamily="34" charset="0"/>
            </a:endParaRPr>
          </a:p>
          <a:p>
            <a:pPr algn="ctr"/>
            <a:r>
              <a:rPr lang="el-GR" altLang="el-GR" sz="3000">
                <a:latin typeface="Arial" panose="020B0604020202020204" pitchFamily="34" charset="0"/>
              </a:rPr>
              <a:t>Έλεγχοι που διενεργούνται από ανεξάρτητους ειδικούς επαγγελματίες (εξωτερικοί ελεγκτές) για λογαριασμό των χρηστών</a:t>
            </a:r>
            <a:endParaRPr lang="en-GB" altLang="el-GR" sz="3000">
              <a:latin typeface="Arial" panose="020B0604020202020204" pitchFamily="34" charset="0"/>
            </a:endParaRPr>
          </a:p>
        </p:txBody>
      </p:sp>
      <p:sp>
        <p:nvSpPr>
          <p:cNvPr id="146439" name="Rectangle 7">
            <a:extLst>
              <a:ext uri="{FF2B5EF4-FFF2-40B4-BE49-F238E27FC236}">
                <a16:creationId xmlns:a16="http://schemas.microsoft.com/office/drawing/2014/main" id="{B448640C-418A-BAEF-863E-AFA461C192BF}"/>
              </a:ext>
            </a:extLst>
          </p:cNvPr>
          <p:cNvSpPr>
            <a:spLocks noChangeArrowheads="1"/>
          </p:cNvSpPr>
          <p:nvPr/>
        </p:nvSpPr>
        <p:spPr bwMode="auto">
          <a:xfrm>
            <a:off x="6096000" y="2420938"/>
            <a:ext cx="4343400" cy="39608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6440" name="Text Box 8">
            <a:extLst>
              <a:ext uri="{FF2B5EF4-FFF2-40B4-BE49-F238E27FC236}">
                <a16:creationId xmlns:a16="http://schemas.microsoft.com/office/drawing/2014/main" id="{D91C2187-F509-DA71-961F-8DAF2C23056D}"/>
              </a:ext>
            </a:extLst>
          </p:cNvPr>
          <p:cNvSpPr txBox="1">
            <a:spLocks noChangeArrowheads="1"/>
          </p:cNvSpPr>
          <p:nvPr/>
        </p:nvSpPr>
        <p:spPr bwMode="auto">
          <a:xfrm>
            <a:off x="6024564" y="2381250"/>
            <a:ext cx="4321175" cy="339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2800" b="1">
                <a:latin typeface="Arial" panose="020B0604020202020204" pitchFamily="34" charset="0"/>
              </a:rPr>
              <a:t>Εσωτερικοί Έλεγχοι </a:t>
            </a:r>
          </a:p>
          <a:p>
            <a:pPr algn="ctr"/>
            <a:endParaRPr lang="el-GR" altLang="el-GR" sz="900">
              <a:latin typeface="Arial" panose="020B0604020202020204" pitchFamily="34" charset="0"/>
            </a:endParaRPr>
          </a:p>
          <a:p>
            <a:pPr algn="ctr"/>
            <a:r>
              <a:rPr lang="el-GR" altLang="el-GR" sz="3000">
                <a:latin typeface="Arial" panose="020B0604020202020204" pitchFamily="34" charset="0"/>
              </a:rPr>
              <a:t>Έλεγχοι που διενεργούνται από υπαλλήλους της διοίκησης          (εσωτερικοί ελεγκτές) για δικό της λογαριασμό</a:t>
            </a:r>
            <a:endParaRPr lang="en-GB" altLang="el-GR" sz="3000">
              <a:latin typeface="Arial" panose="020B0604020202020204" pitchFamily="34" charset="0"/>
            </a:endParaRPr>
          </a:p>
        </p:txBody>
      </p:sp>
      <p:sp>
        <p:nvSpPr>
          <p:cNvPr id="146441" name="Line 9">
            <a:extLst>
              <a:ext uri="{FF2B5EF4-FFF2-40B4-BE49-F238E27FC236}">
                <a16:creationId xmlns:a16="http://schemas.microsoft.com/office/drawing/2014/main" id="{FB63A771-3655-A83E-2288-3EE78C17E96B}"/>
              </a:ext>
            </a:extLst>
          </p:cNvPr>
          <p:cNvSpPr>
            <a:spLocks noChangeShapeType="1"/>
          </p:cNvSpPr>
          <p:nvPr/>
        </p:nvSpPr>
        <p:spPr bwMode="auto">
          <a:xfrm flipH="1">
            <a:off x="4079876" y="1136651"/>
            <a:ext cx="1939925" cy="1139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42" name="Line 10">
            <a:extLst>
              <a:ext uri="{FF2B5EF4-FFF2-40B4-BE49-F238E27FC236}">
                <a16:creationId xmlns:a16="http://schemas.microsoft.com/office/drawing/2014/main" id="{2BED74BA-486A-8F99-B265-1E99DC5B8FA5}"/>
              </a:ext>
            </a:extLst>
          </p:cNvPr>
          <p:cNvSpPr>
            <a:spLocks noChangeShapeType="1"/>
          </p:cNvSpPr>
          <p:nvPr/>
        </p:nvSpPr>
        <p:spPr bwMode="auto">
          <a:xfrm>
            <a:off x="6019801" y="1136651"/>
            <a:ext cx="2163763" cy="1139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9C4B5A-59AE-4CB5-979A-96D0D12DAA34}"/>
              </a:ext>
            </a:extLst>
          </p:cNvPr>
          <p:cNvSpPr>
            <a:spLocks noGrp="1"/>
          </p:cNvSpPr>
          <p:nvPr>
            <p:ph type="title"/>
          </p:nvPr>
        </p:nvSpPr>
        <p:spPr/>
        <p:txBody>
          <a:bodyPr/>
          <a:lstStyle/>
          <a:p>
            <a:r>
              <a:rPr lang="el-GR" dirty="0"/>
              <a:t>Εσωτερικός Έλεγχος</a:t>
            </a:r>
          </a:p>
        </p:txBody>
      </p:sp>
      <p:sp>
        <p:nvSpPr>
          <p:cNvPr id="3" name="Θέση περιεχομένου 2">
            <a:extLst>
              <a:ext uri="{FF2B5EF4-FFF2-40B4-BE49-F238E27FC236}">
                <a16:creationId xmlns:a16="http://schemas.microsoft.com/office/drawing/2014/main" id="{E73EBCA9-2056-4310-ACD0-6C631CD40308}"/>
              </a:ext>
            </a:extLst>
          </p:cNvPr>
          <p:cNvSpPr>
            <a:spLocks noGrp="1"/>
          </p:cNvSpPr>
          <p:nvPr>
            <p:ph idx="1"/>
          </p:nvPr>
        </p:nvSpPr>
        <p:spPr>
          <a:xfrm>
            <a:off x="663575" y="988541"/>
            <a:ext cx="9465945" cy="5696739"/>
          </a:xfrm>
        </p:spPr>
        <p:txBody>
          <a:bodyPr>
            <a:normAutofit fontScale="92500" lnSpcReduction="20000"/>
          </a:bodyPr>
          <a:lstStyle/>
          <a:p>
            <a:pPr algn="just"/>
            <a:r>
              <a:rPr lang="el-GR" sz="2400" dirty="0">
                <a:solidFill>
                  <a:srgbClr val="000000"/>
                </a:solidFill>
                <a:latin typeface="Times New Roman" panose="02020603050405020304" pitchFamily="18" charset="0"/>
              </a:rPr>
              <a:t>Με τον όρο </a:t>
            </a:r>
            <a:r>
              <a:rPr lang="el-GR" sz="2400" b="1" u="sng" dirty="0">
                <a:solidFill>
                  <a:srgbClr val="000000"/>
                </a:solidFill>
                <a:latin typeface="Times New Roman" panose="02020603050405020304" pitchFamily="18" charset="0"/>
              </a:rPr>
              <a:t>εσωτερικό έλεγχο </a:t>
            </a:r>
            <a:r>
              <a:rPr lang="el-GR" sz="2400" dirty="0">
                <a:solidFill>
                  <a:srgbClr val="000000"/>
                </a:solidFill>
                <a:latin typeface="Times New Roman" panose="02020603050405020304" pitchFamily="18" charset="0"/>
              </a:rPr>
              <a:t>εννοούμε</a:t>
            </a:r>
            <a:r>
              <a:rPr lang="en-US" sz="2400" dirty="0">
                <a:solidFill>
                  <a:srgbClr val="000000"/>
                </a:solidFill>
                <a:latin typeface="Times New Roman" panose="02020603050405020304" pitchFamily="18" charset="0"/>
              </a:rPr>
              <a:t>:</a:t>
            </a:r>
            <a:r>
              <a:rPr lang="el-GR" sz="2400" dirty="0">
                <a:solidFill>
                  <a:srgbClr val="000000"/>
                </a:solidFill>
                <a:latin typeface="Times New Roman" panose="02020603050405020304" pitchFamily="18" charset="0"/>
              </a:rPr>
              <a:t> </a:t>
            </a:r>
          </a:p>
          <a:p>
            <a:pPr marL="457200" indent="-457200" algn="just">
              <a:buFont typeface="+mj-lt"/>
              <a:buAutoNum type="arabicPeriod"/>
            </a:pPr>
            <a:r>
              <a:rPr lang="el-GR" sz="2400" dirty="0">
                <a:solidFill>
                  <a:srgbClr val="000000"/>
                </a:solidFill>
                <a:latin typeface="Times New Roman" panose="02020603050405020304" pitchFamily="18" charset="0"/>
              </a:rPr>
              <a:t>Την κατάλληλη οργάνωση των οικονομικών λογιστικών μηχανογραφικών και λοιπών υπηρεσιών της οικονομικής μονάδας</a:t>
            </a:r>
          </a:p>
          <a:p>
            <a:pPr marL="457200" indent="-457200" algn="just">
              <a:buFont typeface="+mj-lt"/>
              <a:buAutoNum type="arabicPeriod"/>
            </a:pPr>
            <a:r>
              <a:rPr lang="el-GR" sz="2400" dirty="0">
                <a:solidFill>
                  <a:srgbClr val="000000"/>
                </a:solidFill>
                <a:latin typeface="Times New Roman" panose="02020603050405020304" pitchFamily="18" charset="0"/>
              </a:rPr>
              <a:t>Την κατάλληλη κατανομή αρμοδιοτήτων και ευθυνών προσωπικού</a:t>
            </a:r>
          </a:p>
          <a:p>
            <a:pPr marL="457200" indent="-457200" algn="just">
              <a:buFont typeface="+mj-lt"/>
              <a:buAutoNum type="arabicPeriod"/>
            </a:pPr>
            <a:r>
              <a:rPr lang="el-GR" sz="2400" dirty="0">
                <a:solidFill>
                  <a:srgbClr val="000000"/>
                </a:solidFill>
                <a:latin typeface="Times New Roman" panose="02020603050405020304" pitchFamily="18" charset="0"/>
              </a:rPr>
              <a:t>Την εφαρμογή κανόνων και διαδικασιών μέτρων και ελέγχων ώστε </a:t>
            </a:r>
          </a:p>
          <a:p>
            <a:pPr marL="457200" indent="-457200" algn="just">
              <a:buFont typeface="Arial" panose="020B0604020202020204" pitchFamily="34" charset="0"/>
              <a:buChar char="•"/>
            </a:pPr>
            <a:r>
              <a:rPr lang="el-GR" sz="2400" dirty="0">
                <a:solidFill>
                  <a:srgbClr val="000000"/>
                </a:solidFill>
                <a:latin typeface="Times New Roman" panose="02020603050405020304" pitchFamily="18" charset="0"/>
              </a:rPr>
              <a:t>να περιορίζονται οι κίνδυνοι λαθών και άλλων ανωμαλιών κατά την εκτέλεση συναλλαγών</a:t>
            </a:r>
          </a:p>
          <a:p>
            <a:pPr marL="342900" indent="-342900" algn="just">
              <a:buFont typeface="Arial" panose="020B0604020202020204" pitchFamily="34" charset="0"/>
              <a:buChar char="•"/>
            </a:pPr>
            <a:r>
              <a:rPr lang="el-GR" sz="2400" dirty="0">
                <a:solidFill>
                  <a:srgbClr val="000000"/>
                </a:solidFill>
                <a:latin typeface="Times New Roman" panose="02020603050405020304" pitchFamily="18" charset="0"/>
              </a:rPr>
              <a:t>Να αποκτούν μεγαλύτερη ακρίβεια και αξιοπιστία τα λογιστικά βιβλία και στοιχεία της εταιρείας</a:t>
            </a:r>
          </a:p>
          <a:p>
            <a:pPr marL="342900" indent="-342900" algn="just">
              <a:buFont typeface="Arial" panose="020B0604020202020204" pitchFamily="34" charset="0"/>
              <a:buChar char="•"/>
            </a:pPr>
            <a:r>
              <a:rPr lang="el-GR" sz="2400" dirty="0">
                <a:solidFill>
                  <a:srgbClr val="000000"/>
                </a:solidFill>
                <a:latin typeface="Times New Roman" panose="02020603050405020304" pitchFamily="18" charset="0"/>
              </a:rPr>
              <a:t>Να φυλάσσονται αποτελεσματικά τα περιουσιακά της στοιχεία.</a:t>
            </a:r>
            <a:endParaRPr lang="en-US" sz="2400" dirty="0">
              <a:solidFill>
                <a:srgbClr val="000000"/>
              </a:solidFill>
              <a:latin typeface="Times New Roman" panose="02020603050405020304" pitchFamily="18" charset="0"/>
            </a:endParaRPr>
          </a:p>
          <a:p>
            <a:pPr marL="342900" indent="-342900" algn="just">
              <a:buFont typeface="Arial" panose="020B0604020202020204" pitchFamily="34" charset="0"/>
              <a:buChar char="•"/>
            </a:pPr>
            <a:endParaRPr lang="en-US" sz="2400" dirty="0">
              <a:solidFill>
                <a:srgbClr val="000000"/>
              </a:solidFill>
              <a:latin typeface="Times New Roman" panose="02020603050405020304" pitchFamily="18" charset="0"/>
            </a:endParaRPr>
          </a:p>
          <a:p>
            <a:pPr algn="just"/>
            <a:r>
              <a:rPr lang="el-GR" sz="2400" b="1" dirty="0">
                <a:solidFill>
                  <a:srgbClr val="000000"/>
                </a:solidFill>
                <a:latin typeface="Times New Roman" panose="02020603050405020304" pitchFamily="18" charset="0"/>
              </a:rPr>
              <a:t>Διασφάλιση εσωτερικού ελέγχου (</a:t>
            </a:r>
            <a:r>
              <a:rPr lang="en-US" sz="2400" b="1" dirty="0">
                <a:solidFill>
                  <a:srgbClr val="000000"/>
                </a:solidFill>
                <a:latin typeface="Times New Roman" panose="02020603050405020304" pitchFamily="18" charset="0"/>
              </a:rPr>
              <a:t>Internal Audit</a:t>
            </a:r>
            <a:r>
              <a:rPr lang="el-GR" sz="2400" b="1" dirty="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Assurance):</a:t>
            </a:r>
            <a:r>
              <a:rPr lang="el-GR" sz="2400" b="1"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Το σύστημα δικλείδων ασφαλείας μέσω λεπτομερών διαδικασιών η εφαρμογή των οποίων ελαχιστοποιούν την πιθανότητα να υπάρξει κενό στην αλυσίδα διαδικασίας το οποίο θα μπορεί δυνητικά να επιτρέψει την πραγματοποίηση τέτοιου σφάλματος με αποτέλεσμα την διαστρέβλωση των οικονομικών καταστάσεων επηρεάζοντας την επενδυτική απόφαση.</a:t>
            </a:r>
          </a:p>
        </p:txBody>
      </p:sp>
    </p:spTree>
    <p:extLst>
      <p:ext uri="{BB962C8B-B14F-4D97-AF65-F5344CB8AC3E}">
        <p14:creationId xmlns:p14="http://schemas.microsoft.com/office/powerpoint/2010/main" val="34463962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9C4B5A-59AE-4CB5-979A-96D0D12DAA34}"/>
              </a:ext>
            </a:extLst>
          </p:cNvPr>
          <p:cNvSpPr>
            <a:spLocks noGrp="1"/>
          </p:cNvSpPr>
          <p:nvPr>
            <p:ph type="title"/>
          </p:nvPr>
        </p:nvSpPr>
        <p:spPr/>
        <p:txBody>
          <a:bodyPr/>
          <a:lstStyle/>
          <a:p>
            <a:r>
              <a:rPr lang="el-GR" dirty="0"/>
              <a:t>Εσωτερικός Έλεγχος</a:t>
            </a:r>
          </a:p>
        </p:txBody>
      </p:sp>
      <p:sp>
        <p:nvSpPr>
          <p:cNvPr id="3" name="Θέση περιεχομένου 2">
            <a:extLst>
              <a:ext uri="{FF2B5EF4-FFF2-40B4-BE49-F238E27FC236}">
                <a16:creationId xmlns:a16="http://schemas.microsoft.com/office/drawing/2014/main" id="{E73EBCA9-2056-4310-ACD0-6C631CD40308}"/>
              </a:ext>
            </a:extLst>
          </p:cNvPr>
          <p:cNvSpPr>
            <a:spLocks noGrp="1"/>
          </p:cNvSpPr>
          <p:nvPr>
            <p:ph idx="1"/>
          </p:nvPr>
        </p:nvSpPr>
        <p:spPr>
          <a:xfrm>
            <a:off x="663574" y="988541"/>
            <a:ext cx="10918825" cy="5605299"/>
          </a:xfrm>
        </p:spPr>
        <p:txBody>
          <a:bodyPr>
            <a:normAutofit fontScale="32500" lnSpcReduction="20000"/>
          </a:bodyPr>
          <a:lstStyle/>
          <a:p>
            <a:pPr algn="just"/>
            <a:r>
              <a:rPr lang="el-GR" sz="4800" dirty="0">
                <a:solidFill>
                  <a:srgbClr val="000000"/>
                </a:solidFill>
                <a:latin typeface="Times New Roman" panose="02020603050405020304" pitchFamily="18" charset="0"/>
              </a:rPr>
              <a:t>Εσωτερικός έλεγχος είναι το σύνολο των διαδικασιών εγκεκριμένων από το Δ.Σ. μιας εταιρείας σχεδιασμένες για την επίτευξη των εξής στόχων</a:t>
            </a:r>
            <a:r>
              <a:rPr lang="en-US" sz="4800" dirty="0">
                <a:solidFill>
                  <a:srgbClr val="000000"/>
                </a:solidFill>
                <a:latin typeface="Times New Roman" panose="02020603050405020304" pitchFamily="18" charset="0"/>
              </a:rPr>
              <a:t>:</a:t>
            </a:r>
            <a:endParaRPr lang="el-GR" sz="4800" dirty="0">
              <a:solidFill>
                <a:srgbClr val="000000"/>
              </a:solidFill>
              <a:latin typeface="Times New Roman" panose="02020603050405020304" pitchFamily="18" charset="0"/>
            </a:endParaRPr>
          </a:p>
          <a:p>
            <a:pPr marL="342900" indent="-342900" algn="just">
              <a:buFont typeface="Arial" panose="020B0604020202020204" pitchFamily="34" charset="0"/>
              <a:buChar char="•"/>
            </a:pPr>
            <a:r>
              <a:rPr lang="el-GR" sz="4800" dirty="0">
                <a:solidFill>
                  <a:srgbClr val="000000"/>
                </a:solidFill>
                <a:latin typeface="Times New Roman" panose="02020603050405020304" pitchFamily="18" charset="0"/>
              </a:rPr>
              <a:t>Αποτελεσματικότητα και αποδοτικότητα των λειτουργιών</a:t>
            </a:r>
          </a:p>
          <a:p>
            <a:pPr marL="342900" indent="-342900" algn="just">
              <a:buFont typeface="Arial" panose="020B0604020202020204" pitchFamily="34" charset="0"/>
              <a:buChar char="•"/>
            </a:pPr>
            <a:r>
              <a:rPr lang="el-GR" sz="4800" dirty="0">
                <a:solidFill>
                  <a:srgbClr val="000000"/>
                </a:solidFill>
                <a:latin typeface="Times New Roman" panose="02020603050405020304" pitchFamily="18" charset="0"/>
              </a:rPr>
              <a:t>Αξιοπιστία των οικονομικών καταστάσεων</a:t>
            </a:r>
          </a:p>
          <a:p>
            <a:pPr marL="342900" indent="-342900" algn="just">
              <a:buFont typeface="Arial" panose="020B0604020202020204" pitchFamily="34" charset="0"/>
              <a:buChar char="•"/>
            </a:pPr>
            <a:r>
              <a:rPr lang="el-GR" sz="4800" dirty="0">
                <a:solidFill>
                  <a:srgbClr val="000000"/>
                </a:solidFill>
                <a:latin typeface="Times New Roman" panose="02020603050405020304" pitchFamily="18" charset="0"/>
              </a:rPr>
              <a:t>Συμμόρφωση με την ισχύουσα νομοθεσία και τους κανονισμούς</a:t>
            </a:r>
            <a:endParaRPr lang="en-US" sz="4800" dirty="0">
              <a:solidFill>
                <a:srgbClr val="000000"/>
              </a:solidFill>
              <a:latin typeface="Times New Roman" panose="02020603050405020304" pitchFamily="18" charset="0"/>
            </a:endParaRPr>
          </a:p>
          <a:p>
            <a:pPr algn="l">
              <a:buFont typeface="Arial" panose="020B0604020202020204" pitchFamily="34" charset="0"/>
              <a:buChar char="•"/>
            </a:pPr>
            <a:endParaRPr lang="en-US" sz="3200" dirty="0">
              <a:solidFill>
                <a:schemeClr val="tx1"/>
              </a:solidFill>
              <a:latin typeface="arial" panose="020B0604020202020204" pitchFamily="34" charset="0"/>
            </a:endParaRPr>
          </a:p>
          <a:p>
            <a:pPr marL="285750" indent="-285750">
              <a:buFont typeface="Wingdings" panose="05000000000000000000" pitchFamily="2" charset="2"/>
              <a:buChar char="v"/>
            </a:pPr>
            <a:r>
              <a:rPr lang="en-US" sz="3600" b="1" dirty="0">
                <a:solidFill>
                  <a:srgbClr val="FF0000"/>
                </a:solidFill>
                <a:latin typeface="arial" panose="020B0604020202020204" pitchFamily="34" charset="0"/>
              </a:rPr>
              <a:t>COSO</a:t>
            </a:r>
            <a:r>
              <a:rPr lang="en-US" sz="3600" dirty="0">
                <a:solidFill>
                  <a:schemeClr val="tx1"/>
                </a:solidFill>
                <a:latin typeface="arial" panose="020B0604020202020204" pitchFamily="34" charset="0"/>
              </a:rPr>
              <a:t> </a:t>
            </a:r>
            <a:r>
              <a:rPr lang="el-GR" sz="3600" dirty="0">
                <a:solidFill>
                  <a:schemeClr val="tx1"/>
                </a:solidFill>
                <a:latin typeface="arial" panose="020B0604020202020204" pitchFamily="34" charset="0"/>
              </a:rPr>
              <a:t>		</a:t>
            </a:r>
            <a:r>
              <a:rPr lang="en-US" sz="3600" dirty="0">
                <a:solidFill>
                  <a:schemeClr val="tx1"/>
                </a:solidFill>
                <a:latin typeface="arial" panose="020B0604020202020204" pitchFamily="34" charset="0"/>
              </a:rPr>
              <a:t>Enterprise Risk Management – Integrated Framework</a:t>
            </a:r>
          </a:p>
          <a:p>
            <a:pPr marL="285750" indent="-285750">
              <a:buFont typeface="Wingdings" panose="05000000000000000000" pitchFamily="2" charset="2"/>
              <a:buChar char="v"/>
            </a:pPr>
            <a:r>
              <a:rPr lang="en-US" sz="3600" b="1" dirty="0">
                <a:solidFill>
                  <a:srgbClr val="FF0000"/>
                </a:solidFill>
                <a:latin typeface="arial" panose="020B0604020202020204" pitchFamily="34" charset="0"/>
              </a:rPr>
              <a:t>ISO 31000 </a:t>
            </a:r>
            <a:r>
              <a:rPr lang="el-GR" sz="3600" b="1" dirty="0">
                <a:solidFill>
                  <a:srgbClr val="FF0000"/>
                </a:solidFill>
                <a:latin typeface="arial" panose="020B0604020202020204" pitchFamily="34" charset="0"/>
              </a:rPr>
              <a:t>	</a:t>
            </a:r>
            <a:r>
              <a:rPr lang="en-US" sz="3600" dirty="0">
                <a:solidFill>
                  <a:schemeClr val="tx1"/>
                </a:solidFill>
                <a:latin typeface="arial" panose="020B0604020202020204" pitchFamily="34" charset="0"/>
              </a:rPr>
              <a:t>Risk Management – Principles and Guidelines on Implementation</a:t>
            </a:r>
          </a:p>
          <a:p>
            <a:pPr marL="285750" indent="-285750">
              <a:buFont typeface="Wingdings" panose="05000000000000000000" pitchFamily="2" charset="2"/>
              <a:buChar char="v"/>
            </a:pPr>
            <a:r>
              <a:rPr lang="en-US" sz="3600" b="1" dirty="0">
                <a:solidFill>
                  <a:srgbClr val="FF0000"/>
                </a:solidFill>
                <a:latin typeface="arial" panose="020B0604020202020204" pitchFamily="34" charset="0"/>
              </a:rPr>
              <a:t>BS 31100 </a:t>
            </a:r>
            <a:r>
              <a:rPr lang="el-GR" sz="3600" b="1" dirty="0">
                <a:solidFill>
                  <a:srgbClr val="FF0000"/>
                </a:solidFill>
                <a:latin typeface="arial" panose="020B0604020202020204" pitchFamily="34" charset="0"/>
              </a:rPr>
              <a:t>	</a:t>
            </a:r>
            <a:r>
              <a:rPr lang="en-US" sz="3600" dirty="0">
                <a:solidFill>
                  <a:schemeClr val="tx1"/>
                </a:solidFill>
                <a:latin typeface="arial" panose="020B0604020202020204" pitchFamily="34" charset="0"/>
              </a:rPr>
              <a:t>Code of Practice for Risk Management</a:t>
            </a:r>
          </a:p>
          <a:p>
            <a:pPr marL="285750" indent="-285750">
              <a:buFont typeface="Wingdings" panose="05000000000000000000" pitchFamily="2" charset="2"/>
              <a:buChar char="v"/>
            </a:pPr>
            <a:r>
              <a:rPr lang="en-US" sz="3600" b="1" dirty="0">
                <a:solidFill>
                  <a:srgbClr val="FF0000"/>
                </a:solidFill>
                <a:latin typeface="arial" panose="020B0604020202020204" pitchFamily="34" charset="0"/>
              </a:rPr>
              <a:t>FERMA</a:t>
            </a:r>
            <a:r>
              <a:rPr lang="en-US" sz="3600" dirty="0">
                <a:solidFill>
                  <a:schemeClr val="tx1"/>
                </a:solidFill>
                <a:latin typeface="arial" panose="020B0604020202020204" pitchFamily="34" charset="0"/>
              </a:rPr>
              <a:t> </a:t>
            </a:r>
            <a:r>
              <a:rPr lang="el-GR" sz="3600" dirty="0">
                <a:solidFill>
                  <a:schemeClr val="tx1"/>
                </a:solidFill>
                <a:latin typeface="arial" panose="020B0604020202020204" pitchFamily="34" charset="0"/>
              </a:rPr>
              <a:t>		</a:t>
            </a:r>
            <a:r>
              <a:rPr lang="en-US" sz="3600" dirty="0">
                <a:solidFill>
                  <a:schemeClr val="tx1"/>
                </a:solidFill>
                <a:latin typeface="arial" panose="020B0604020202020204" pitchFamily="34" charset="0"/>
              </a:rPr>
              <a:t>A Risk Management Standard</a:t>
            </a:r>
          </a:p>
          <a:p>
            <a:pPr marL="285750" indent="-285750">
              <a:buFont typeface="Wingdings" panose="05000000000000000000" pitchFamily="2" charset="2"/>
              <a:buChar char="v"/>
            </a:pPr>
            <a:r>
              <a:rPr lang="en-US" sz="3600" b="1" dirty="0">
                <a:solidFill>
                  <a:srgbClr val="FF0000"/>
                </a:solidFill>
                <a:latin typeface="arial" panose="020B0604020202020204" pitchFamily="34" charset="0"/>
              </a:rPr>
              <a:t>OCEG</a:t>
            </a:r>
            <a:r>
              <a:rPr lang="en-US" sz="3600" dirty="0">
                <a:solidFill>
                  <a:schemeClr val="tx1"/>
                </a:solidFill>
                <a:latin typeface="arial" panose="020B0604020202020204" pitchFamily="34" charset="0"/>
              </a:rPr>
              <a:t> </a:t>
            </a:r>
            <a:r>
              <a:rPr lang="el-GR" sz="3600" dirty="0">
                <a:solidFill>
                  <a:schemeClr val="tx1"/>
                </a:solidFill>
                <a:latin typeface="arial" panose="020B0604020202020204" pitchFamily="34" charset="0"/>
              </a:rPr>
              <a:t>		</a:t>
            </a:r>
            <a:r>
              <a:rPr lang="en-US" sz="3600" dirty="0">
                <a:solidFill>
                  <a:schemeClr val="tx1"/>
                </a:solidFill>
                <a:latin typeface="arial" panose="020B0604020202020204" pitchFamily="34" charset="0"/>
              </a:rPr>
              <a:t>Red Book 2.0 (GRC Capability Model)</a:t>
            </a:r>
          </a:p>
          <a:p>
            <a:pPr marL="0" indent="0" algn="just">
              <a:buNone/>
            </a:pPr>
            <a:endParaRPr lang="en-US" sz="4800" dirty="0">
              <a:solidFill>
                <a:srgbClr val="000000"/>
              </a:solidFill>
              <a:latin typeface="Times New Roman" panose="02020603050405020304" pitchFamily="18" charset="0"/>
            </a:endParaRPr>
          </a:p>
          <a:p>
            <a:pPr algn="just"/>
            <a:r>
              <a:rPr lang="el-GR" sz="4800" dirty="0">
                <a:solidFill>
                  <a:srgbClr val="000000"/>
                </a:solidFill>
                <a:latin typeface="Times New Roman" panose="02020603050405020304" pitchFamily="18" charset="0"/>
              </a:rPr>
              <a:t>Η διασφάλιση που προσφέρεται από την λειτουργία του συνόλου των εγκεκριμένων διαδικασιών ενισχύει την αξιοπιστία σε </a:t>
            </a:r>
            <a:r>
              <a:rPr lang="el-GR" sz="4800" b="1" i="1" dirty="0">
                <a:solidFill>
                  <a:srgbClr val="000000"/>
                </a:solidFill>
                <a:latin typeface="Times New Roman" panose="02020603050405020304" pitchFamily="18" charset="0"/>
              </a:rPr>
              <a:t>εύλογο επίπεδο και όχι σε απόλυτο.</a:t>
            </a:r>
          </a:p>
          <a:p>
            <a:pPr algn="just"/>
            <a:r>
              <a:rPr lang="el-GR" sz="4800" b="1" u="sng" dirty="0">
                <a:solidFill>
                  <a:srgbClr val="000000"/>
                </a:solidFill>
                <a:latin typeface="Times New Roman" panose="02020603050405020304" pitchFamily="18" charset="0"/>
              </a:rPr>
              <a:t>Εύλογη διαβεβαίωση</a:t>
            </a:r>
            <a:r>
              <a:rPr lang="en-US" sz="4800" b="1" u="sng" dirty="0">
                <a:solidFill>
                  <a:srgbClr val="000000"/>
                </a:solidFill>
                <a:latin typeface="Times New Roman" panose="02020603050405020304" pitchFamily="18" charset="0"/>
              </a:rPr>
              <a:t>:</a:t>
            </a:r>
            <a:r>
              <a:rPr lang="el-GR" sz="4800" dirty="0">
                <a:solidFill>
                  <a:srgbClr val="000000"/>
                </a:solidFill>
                <a:latin typeface="Times New Roman" panose="02020603050405020304" pitchFamily="18" charset="0"/>
              </a:rPr>
              <a:t> ένα ικανοποιητικό, πλην όμως όχι απόλυτο, επίπεδο διαβεβαίωσης και εμπιστοσύνης, λαμβάνοντας υπόψη ιδίως το κόστος, τα οφέλη και τους κινδύνους.</a:t>
            </a:r>
          </a:p>
          <a:p>
            <a:pPr algn="just"/>
            <a:r>
              <a:rPr lang="el-GR" sz="4800" dirty="0">
                <a:solidFill>
                  <a:srgbClr val="000000"/>
                </a:solidFill>
                <a:latin typeface="Times New Roman" panose="02020603050405020304" pitchFamily="18" charset="0"/>
              </a:rPr>
              <a:t> </a:t>
            </a:r>
            <a:r>
              <a:rPr lang="el-GR" sz="4800" b="1" u="sng" dirty="0">
                <a:solidFill>
                  <a:srgbClr val="000000"/>
                </a:solidFill>
                <a:latin typeface="Times New Roman" panose="02020603050405020304" pitchFamily="18" charset="0"/>
              </a:rPr>
              <a:t>Υπηρεσίες διαβεβαίωσης:</a:t>
            </a:r>
            <a:r>
              <a:rPr lang="en-US" sz="4800" dirty="0">
                <a:solidFill>
                  <a:srgbClr val="000000"/>
                </a:solidFill>
                <a:latin typeface="Times New Roman" panose="02020603050405020304" pitchFamily="18" charset="0"/>
              </a:rPr>
              <a:t> </a:t>
            </a:r>
            <a:r>
              <a:rPr lang="el-GR" sz="4800" dirty="0">
                <a:solidFill>
                  <a:srgbClr val="000000"/>
                </a:solidFill>
                <a:latin typeface="Times New Roman" panose="02020603050405020304" pitchFamily="18" charset="0"/>
              </a:rPr>
              <a:t>οι ελεγκτικές υπηρεσίες που παρέχονται με αντικειμενική εξέταση αποδεικτικών στοιχείων, με σκοπό την ανεξάρτητη αξιολόγηση της διακυβέρνησης, της διαχείρισης κινδύνων και των διαδικασιών ελέγχου του φορέα.</a:t>
            </a:r>
          </a:p>
          <a:p>
            <a:pPr marL="342900" indent="-342900" algn="just">
              <a:buFont typeface="Arial" panose="020B0604020202020204" pitchFamily="34" charset="0"/>
              <a:buChar char="•"/>
            </a:pPr>
            <a:endParaRPr lang="el-GR" sz="2400" b="1"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632397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EC37D0D-E854-4F83-BF48-FD02FCAA9332}"/>
              </a:ext>
            </a:extLst>
          </p:cNvPr>
          <p:cNvPicPr>
            <a:picLocks noChangeAspect="1"/>
          </p:cNvPicPr>
          <p:nvPr/>
        </p:nvPicPr>
        <p:blipFill rotWithShape="1">
          <a:blip r:embed="rId2"/>
          <a:srcRect l="39667" t="20272" r="19110" b="12371"/>
          <a:stretch/>
        </p:blipFill>
        <p:spPr>
          <a:xfrm>
            <a:off x="894080" y="91687"/>
            <a:ext cx="7995920" cy="6620952"/>
          </a:xfrm>
          <a:prstGeom prst="rect">
            <a:avLst/>
          </a:prstGeom>
        </p:spPr>
      </p:pic>
    </p:spTree>
    <p:extLst>
      <p:ext uri="{BB962C8B-B14F-4D97-AF65-F5344CB8AC3E}">
        <p14:creationId xmlns:p14="http://schemas.microsoft.com/office/powerpoint/2010/main" val="412456713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36BA17-6A5F-457C-A375-66C74E609BFC}"/>
              </a:ext>
            </a:extLst>
          </p:cNvPr>
          <p:cNvSpPr>
            <a:spLocks noGrp="1"/>
          </p:cNvSpPr>
          <p:nvPr>
            <p:ph type="title"/>
          </p:nvPr>
        </p:nvSpPr>
        <p:spPr/>
        <p:txBody>
          <a:bodyPr>
            <a:normAutofit/>
          </a:bodyPr>
          <a:lstStyle/>
          <a:p>
            <a:r>
              <a:rPr lang="el-GR" u="sng" dirty="0"/>
              <a:t>Συχνότητα ελέγχου</a:t>
            </a:r>
          </a:p>
        </p:txBody>
      </p:sp>
      <p:sp>
        <p:nvSpPr>
          <p:cNvPr id="3" name="Θέση περιεχομένου 2">
            <a:extLst>
              <a:ext uri="{FF2B5EF4-FFF2-40B4-BE49-F238E27FC236}">
                <a16:creationId xmlns:a16="http://schemas.microsoft.com/office/drawing/2014/main" id="{09952FD3-677F-481B-928B-44D29559A129}"/>
              </a:ext>
            </a:extLst>
          </p:cNvPr>
          <p:cNvSpPr>
            <a:spLocks noGrp="1"/>
          </p:cNvSpPr>
          <p:nvPr>
            <p:ph idx="1"/>
          </p:nvPr>
        </p:nvSpPr>
        <p:spPr/>
        <p:txBody>
          <a:bodyPr/>
          <a:lstStyle/>
          <a:p>
            <a:r>
              <a:rPr lang="el-GR" sz="2400" dirty="0">
                <a:solidFill>
                  <a:srgbClr val="000000"/>
                </a:solidFill>
                <a:latin typeface="Times New Roman" panose="02020603050405020304" pitchFamily="18" charset="0"/>
              </a:rPr>
              <a:t>Εξαρτάται από</a:t>
            </a:r>
            <a:r>
              <a:rPr lang="en-US" sz="2400" dirty="0">
                <a:solidFill>
                  <a:srgbClr val="000000"/>
                </a:solidFill>
                <a:latin typeface="Times New Roman" panose="02020603050405020304" pitchFamily="18" charset="0"/>
              </a:rPr>
              <a:t>:</a:t>
            </a:r>
            <a:r>
              <a:rPr lang="el-GR" sz="2400" dirty="0">
                <a:solidFill>
                  <a:srgbClr val="000000"/>
                </a:solidFill>
                <a:latin typeface="Times New Roman" panose="02020603050405020304" pitchFamily="18" charset="0"/>
              </a:rPr>
              <a:t> </a:t>
            </a:r>
          </a:p>
          <a:p>
            <a:pPr marL="342900" indent="-342900">
              <a:buFont typeface="Wingdings" panose="05000000000000000000" pitchFamily="2" charset="2"/>
              <a:buChar char="q"/>
            </a:pPr>
            <a:r>
              <a:rPr lang="el-GR" sz="2400" dirty="0">
                <a:solidFill>
                  <a:srgbClr val="000000"/>
                </a:solidFill>
                <a:latin typeface="Times New Roman" panose="02020603050405020304" pitchFamily="18" charset="0"/>
              </a:rPr>
              <a:t>τις αδυναμίες του συστήματος Εσωτερικού Ελέγχου, </a:t>
            </a:r>
          </a:p>
          <a:p>
            <a:pPr marL="342900" indent="-342900">
              <a:buFont typeface="Wingdings" panose="05000000000000000000" pitchFamily="2" charset="2"/>
              <a:buChar char="q"/>
            </a:pPr>
            <a:r>
              <a:rPr lang="el-GR" sz="2400" dirty="0">
                <a:solidFill>
                  <a:srgbClr val="000000"/>
                </a:solidFill>
                <a:latin typeface="Times New Roman" panose="02020603050405020304" pitchFamily="18" charset="0"/>
              </a:rPr>
              <a:t>τους κινδύνους και </a:t>
            </a:r>
          </a:p>
          <a:p>
            <a:pPr marL="342900" indent="-342900">
              <a:buFont typeface="Wingdings" panose="05000000000000000000" pitchFamily="2" charset="2"/>
              <a:buChar char="q"/>
            </a:pPr>
            <a:r>
              <a:rPr lang="el-GR" sz="2400" dirty="0">
                <a:solidFill>
                  <a:srgbClr val="000000"/>
                </a:solidFill>
                <a:latin typeface="Times New Roman" panose="02020603050405020304" pitchFamily="18" charset="0"/>
              </a:rPr>
              <a:t>το βαθμό που επηρεάζουν τα οικονομικά αποτελέσματα της εταιρείας. </a:t>
            </a:r>
          </a:p>
          <a:p>
            <a:endParaRPr lang="el-GR" sz="2400" dirty="0">
              <a:solidFill>
                <a:srgbClr val="000000"/>
              </a:solidFill>
              <a:latin typeface="Times New Roman" panose="02020603050405020304" pitchFamily="18" charset="0"/>
            </a:endParaRPr>
          </a:p>
          <a:p>
            <a:r>
              <a:rPr lang="el-GR" sz="2400" b="1" dirty="0">
                <a:solidFill>
                  <a:srgbClr val="000000"/>
                </a:solidFill>
                <a:latin typeface="Times New Roman" panose="02020603050405020304" pitchFamily="18" charset="0"/>
              </a:rPr>
              <a:t>Επαρκείς</a:t>
            </a:r>
            <a:r>
              <a:rPr lang="el-GR" sz="2400" dirty="0">
                <a:solidFill>
                  <a:srgbClr val="000000"/>
                </a:solidFill>
                <a:latin typeface="Times New Roman" panose="02020603050405020304" pitchFamily="18" charset="0"/>
              </a:rPr>
              <a:t> και </a:t>
            </a:r>
            <a:r>
              <a:rPr lang="el-GR" sz="2400" b="1" dirty="0">
                <a:solidFill>
                  <a:srgbClr val="000000"/>
                </a:solidFill>
                <a:latin typeface="Times New Roman" panose="02020603050405020304" pitchFamily="18" charset="0"/>
              </a:rPr>
              <a:t>αποτελεσματικές</a:t>
            </a:r>
            <a:r>
              <a:rPr lang="el-GR" sz="2400" dirty="0">
                <a:solidFill>
                  <a:srgbClr val="000000"/>
                </a:solidFill>
                <a:latin typeface="Times New Roman" panose="02020603050405020304" pitchFamily="18" charset="0"/>
              </a:rPr>
              <a:t> δικλείδες ασφαλείας, μειώνουν την συχνότητα των ελέγχων. </a:t>
            </a:r>
          </a:p>
          <a:p>
            <a:endParaRPr lang="el-GR" dirty="0"/>
          </a:p>
        </p:txBody>
      </p:sp>
    </p:spTree>
    <p:extLst>
      <p:ext uri="{BB962C8B-B14F-4D97-AF65-F5344CB8AC3E}">
        <p14:creationId xmlns:p14="http://schemas.microsoft.com/office/powerpoint/2010/main" val="41061832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0FF934-0E87-4DC3-A45E-C8B6B9EDFF5B}"/>
              </a:ext>
            </a:extLst>
          </p:cNvPr>
          <p:cNvSpPr>
            <a:spLocks noGrp="1"/>
          </p:cNvSpPr>
          <p:nvPr>
            <p:ph type="title"/>
          </p:nvPr>
        </p:nvSpPr>
        <p:spPr/>
        <p:txBody>
          <a:bodyPr anchor="ctr"/>
          <a:lstStyle/>
          <a:p>
            <a:r>
              <a:rPr lang="el-GR" dirty="0"/>
              <a:t>Βασικοί σκοποί ελέγχου</a:t>
            </a:r>
            <a:endParaRPr lang="en-US" dirty="0"/>
          </a:p>
        </p:txBody>
      </p:sp>
      <p:sp>
        <p:nvSpPr>
          <p:cNvPr id="3" name="Θέση περιεχομένου 2">
            <a:extLst>
              <a:ext uri="{FF2B5EF4-FFF2-40B4-BE49-F238E27FC236}">
                <a16:creationId xmlns:a16="http://schemas.microsoft.com/office/drawing/2014/main" id="{CC65C80B-8A2F-4BA5-ACDF-86844A9F1945}"/>
              </a:ext>
            </a:extLst>
          </p:cNvPr>
          <p:cNvSpPr>
            <a:spLocks noGrp="1"/>
          </p:cNvSpPr>
          <p:nvPr>
            <p:ph idx="1"/>
          </p:nvPr>
        </p:nvSpPr>
        <p:spPr/>
        <p:txBody>
          <a:bodyPr>
            <a:normAutofit lnSpcReduction="10000"/>
          </a:bodyPr>
          <a:lstStyle/>
          <a:p>
            <a:r>
              <a:rPr lang="el-GR"/>
              <a:t>Εντοπισμός και πρόληψη ηθελημένων ή αθέλητων λογιστικών λαθών</a:t>
            </a:r>
          </a:p>
          <a:p>
            <a:r>
              <a:rPr lang="el-GR"/>
              <a:t>Διερεύνηση, αποκάλυψη και καταστολή ακούσιων ή εκούσιων σφαλμάτων ως προς τις διαδικασίες</a:t>
            </a:r>
          </a:p>
          <a:p>
            <a:r>
              <a:rPr lang="el-GR"/>
              <a:t>Έκκριση, ανάλυση και σχολιασμός της ακρίβειας και πιστότητας των διαφόρων οικονομικών καταστάσεων στο σύνολο τους</a:t>
            </a:r>
          </a:p>
          <a:p>
            <a:r>
              <a:rPr lang="el-GR"/>
              <a:t>Αξιολόγηση της σύνταξης και της παράθεσης διαφόρων επιμέρους σημείων των οικονομικών καταστάσεων που συνήθως αποτελούν ενδιαφέροντα και κατατοπιστικά στοιχεία για την πορεία και τις τάσεις που επικρατούν μέσα στην επιχείρηση</a:t>
            </a:r>
          </a:p>
          <a:p>
            <a:r>
              <a:rPr lang="el-GR"/>
              <a:t>Πιστοποίηση της επάρκειας ή ανεπάρκειας της διαχρονικής κατάρτισης των κάθε είδους αριθμοδεικτών για την εξαγωγή των ανάλογων χρήσιμων συμπερασμάτων</a:t>
            </a:r>
          </a:p>
          <a:p>
            <a:r>
              <a:rPr lang="el-GR"/>
              <a:t>Υπογράμμιση των ατελειών και καθορισμός των αδυναμιών στο όλο κύκλωμα της επιχειρηματικής και διαχειριστικής απεικόνισης</a:t>
            </a:r>
            <a:endParaRPr lang="en-US" dirty="0"/>
          </a:p>
        </p:txBody>
      </p:sp>
    </p:spTree>
    <p:extLst>
      <p:ext uri="{BB962C8B-B14F-4D97-AF65-F5344CB8AC3E}">
        <p14:creationId xmlns:p14="http://schemas.microsoft.com/office/powerpoint/2010/main" val="196660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734274-01B5-4853-91F2-1FF1EA301601}"/>
              </a:ext>
            </a:extLst>
          </p:cNvPr>
          <p:cNvSpPr>
            <a:spLocks noGrp="1"/>
          </p:cNvSpPr>
          <p:nvPr>
            <p:ph type="title"/>
          </p:nvPr>
        </p:nvSpPr>
        <p:spPr/>
        <p:txBody>
          <a:bodyPr anchor="ctr">
            <a:normAutofit/>
          </a:bodyPr>
          <a:lstStyle/>
          <a:p>
            <a:r>
              <a:rPr lang="el-GR" sz="2700" u="sng" dirty="0"/>
              <a:t>Διεθνή πρότυπα για την επαγγελματική πρακτική του εσωτερικού ελέγχου</a:t>
            </a:r>
          </a:p>
        </p:txBody>
      </p:sp>
      <p:sp>
        <p:nvSpPr>
          <p:cNvPr id="3" name="Θέση περιεχομένου 2">
            <a:extLst>
              <a:ext uri="{FF2B5EF4-FFF2-40B4-BE49-F238E27FC236}">
                <a16:creationId xmlns:a16="http://schemas.microsoft.com/office/drawing/2014/main" id="{4FBA1B4D-AC1F-48D8-B901-A8E4C2E6DA20}"/>
              </a:ext>
            </a:extLst>
          </p:cNvPr>
          <p:cNvSpPr>
            <a:spLocks noGrp="1"/>
          </p:cNvSpPr>
          <p:nvPr>
            <p:ph idx="1"/>
          </p:nvPr>
        </p:nvSpPr>
        <p:spPr>
          <a:xfrm>
            <a:off x="663575" y="988541"/>
            <a:ext cx="10614025" cy="5391939"/>
          </a:xfrm>
        </p:spPr>
        <p:txBody>
          <a:bodyPr>
            <a:normAutofit/>
          </a:bodyPr>
          <a:lstStyle/>
          <a:p>
            <a:pPr algn="just"/>
            <a:r>
              <a:rPr lang="el-GR" sz="2000" dirty="0">
                <a:latin typeface="TimesNewRomanPSMT"/>
              </a:rPr>
              <a:t>Τα πρότυπα περιγράφουν τις ακόλουθες απαιτήσεις για το στάδιο εκτέλεσης:</a:t>
            </a:r>
          </a:p>
          <a:p>
            <a:pPr marL="285750" indent="-285750" algn="just">
              <a:buFont typeface="Wingdings" panose="05000000000000000000" pitchFamily="2" charset="2"/>
              <a:buChar char="q"/>
            </a:pPr>
            <a:r>
              <a:rPr lang="el-GR" sz="2000" b="1" dirty="0">
                <a:latin typeface="TimesNewRomanPS-BoldMT"/>
              </a:rPr>
              <a:t>Πρότυπο 2300 (Διεξαγωγή του έργου): </a:t>
            </a:r>
            <a:r>
              <a:rPr lang="el-GR" sz="2000" dirty="0">
                <a:latin typeface="TimesNewRomanPSMT"/>
              </a:rPr>
              <a:t>Οι εσωτερικοί ελεγκτές πρέπει να αναγνωρίζουν, να αναλύουν, να αξιολογούν και να καταγράφουν επαρκείς πληροφορίες, έτσι ώστε να επιτύχουν τους αντικειμενικούς σκοπούς του έργου. </a:t>
            </a:r>
          </a:p>
          <a:p>
            <a:pPr marL="285750" indent="-285750" algn="just">
              <a:buFont typeface="Wingdings" panose="05000000000000000000" pitchFamily="2" charset="2"/>
              <a:buChar char="q"/>
            </a:pPr>
            <a:r>
              <a:rPr lang="el-GR" sz="2000" b="1" dirty="0">
                <a:latin typeface="TimesNewRomanPS-BoldMT"/>
              </a:rPr>
              <a:t>Πρότυπο 2310 (Εντοπισμός πληροφοριών): </a:t>
            </a:r>
            <a:r>
              <a:rPr lang="el-GR" sz="2000" dirty="0">
                <a:latin typeface="TimesNewRomanPSMT"/>
              </a:rPr>
              <a:t>Οι εσωτερικοί ελεγκτές πρέπει να εντοπίζουν επαρκείς, αξιόπιστες, σχετικές και χρήσιμες πληροφορίες, έτσι ώστε να επιτύχουν τους αντικειμενικούς σκοπούς του έργου.</a:t>
            </a:r>
          </a:p>
          <a:p>
            <a:pPr marL="285750" indent="-285750" algn="just">
              <a:buFont typeface="Wingdings" panose="05000000000000000000" pitchFamily="2" charset="2"/>
              <a:buChar char="q"/>
            </a:pPr>
            <a:r>
              <a:rPr lang="el-GR" sz="2000" b="1" dirty="0">
                <a:latin typeface="TimesNewRomanPS-BoldMT"/>
              </a:rPr>
              <a:t>Πρότυπα 2320 (Ανάλυση και Αξιολόγηση): </a:t>
            </a:r>
            <a:r>
              <a:rPr lang="el-GR" sz="2000" dirty="0">
                <a:latin typeface="TimesNewRomanPSMT"/>
              </a:rPr>
              <a:t>Οι εσωτερικοί ελεγκτές πρέπει να βασίζουν τα συμπεράσματα και τα αποτελέσματα των έργων ελέγχου σε κατάλληλες αναλύσεις και αξιολογήσεις.</a:t>
            </a:r>
          </a:p>
          <a:p>
            <a:pPr marL="285750" indent="-285750" algn="just">
              <a:buFont typeface="Wingdings" panose="05000000000000000000" pitchFamily="2" charset="2"/>
              <a:buChar char="q"/>
            </a:pPr>
            <a:r>
              <a:rPr lang="el-GR" sz="2000" b="1" dirty="0">
                <a:latin typeface="TimesNewRomanPS-BoldMT"/>
              </a:rPr>
              <a:t>Πρότυπα 2330 (Καταγραφή πληροφοριών): </a:t>
            </a:r>
            <a:r>
              <a:rPr lang="el-GR" sz="2000" dirty="0">
                <a:latin typeface="TimesNewRomanPSMT"/>
              </a:rPr>
              <a:t>Οι εσωτερικοί ελεγκτές πρέπει να καταγράφουν τις κατάλληλες πληροφορίες για την υποστήριξη των συμπερασμάτων και των αποτελεσμάτων των έργων.</a:t>
            </a:r>
          </a:p>
          <a:p>
            <a:pPr marL="285750" indent="-285750" algn="just">
              <a:buFont typeface="Wingdings" panose="05000000000000000000" pitchFamily="2" charset="2"/>
              <a:buChar char="q"/>
            </a:pPr>
            <a:r>
              <a:rPr lang="el-GR" sz="2000" b="1" dirty="0">
                <a:latin typeface="TimesNewRomanPS-BoldMT"/>
              </a:rPr>
              <a:t>Πρότυπα 2340 (Εποπτεία έργων): </a:t>
            </a:r>
            <a:r>
              <a:rPr lang="el-GR" sz="2000" dirty="0">
                <a:latin typeface="TimesNewRomanPSMT"/>
              </a:rPr>
              <a:t>Η υλοποίηση των αποστολών ελέγχου πρέπει να εποπτεύονται κατάλληλα, ώστε να διασφαλίζεται η επίτευξη των στόχων, η ποιότητα των εργασιών και η επαγγελματική εξέλιξη του προσωπικού.</a:t>
            </a:r>
          </a:p>
        </p:txBody>
      </p:sp>
    </p:spTree>
    <p:extLst>
      <p:ext uri="{BB962C8B-B14F-4D97-AF65-F5344CB8AC3E}">
        <p14:creationId xmlns:p14="http://schemas.microsoft.com/office/powerpoint/2010/main" val="12447679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734274-01B5-4853-91F2-1FF1EA301601}"/>
              </a:ext>
            </a:extLst>
          </p:cNvPr>
          <p:cNvSpPr>
            <a:spLocks noGrp="1"/>
          </p:cNvSpPr>
          <p:nvPr>
            <p:ph type="title"/>
          </p:nvPr>
        </p:nvSpPr>
        <p:spPr/>
        <p:txBody>
          <a:bodyPr anchor="ctr">
            <a:normAutofit/>
          </a:bodyPr>
          <a:lstStyle/>
          <a:p>
            <a:r>
              <a:rPr lang="el-GR" sz="2700" u="sng" dirty="0"/>
              <a:t>Διεθνή πρότυπα για την επαγγελματική πρακτική του εσωτερικού ελέγχου</a:t>
            </a:r>
          </a:p>
        </p:txBody>
      </p:sp>
      <p:sp>
        <p:nvSpPr>
          <p:cNvPr id="3" name="Θέση περιεχομένου 2">
            <a:extLst>
              <a:ext uri="{FF2B5EF4-FFF2-40B4-BE49-F238E27FC236}">
                <a16:creationId xmlns:a16="http://schemas.microsoft.com/office/drawing/2014/main" id="{4FBA1B4D-AC1F-48D8-B901-A8E4C2E6DA20}"/>
              </a:ext>
            </a:extLst>
          </p:cNvPr>
          <p:cNvSpPr>
            <a:spLocks noGrp="1"/>
          </p:cNvSpPr>
          <p:nvPr>
            <p:ph idx="1"/>
          </p:nvPr>
        </p:nvSpPr>
        <p:spPr>
          <a:xfrm>
            <a:off x="663575" y="988541"/>
            <a:ext cx="9973945" cy="5747539"/>
          </a:xfrm>
        </p:spPr>
        <p:txBody>
          <a:bodyPr>
            <a:normAutofit lnSpcReduction="10000"/>
          </a:bodyPr>
          <a:lstStyle/>
          <a:p>
            <a:pPr marL="285750" indent="-285750" algn="just">
              <a:buFont typeface="Wingdings" panose="05000000000000000000" pitchFamily="2" charset="2"/>
              <a:buChar char="q"/>
            </a:pPr>
            <a:r>
              <a:rPr lang="el-GR" sz="2200" b="1" dirty="0">
                <a:latin typeface="TimesNewRomanPS-BoldMT"/>
              </a:rPr>
              <a:t>Πρότυπο 2400 (Κοινοποίηση αποτελεσμάτων): </a:t>
            </a:r>
            <a:r>
              <a:rPr lang="el-GR" sz="2200" dirty="0">
                <a:latin typeface="TimesNewRomanPSMT"/>
              </a:rPr>
              <a:t>Οι Εσωτερικοί Ελεγκτές πρέπει να κοινοποιούν τα αποτελέσματα των έργων.</a:t>
            </a:r>
          </a:p>
          <a:p>
            <a:pPr marL="285750" indent="-285750" algn="just">
              <a:buFont typeface="Wingdings" panose="05000000000000000000" pitchFamily="2" charset="2"/>
              <a:buChar char="q"/>
            </a:pPr>
            <a:r>
              <a:rPr lang="el-GR" sz="2200" b="1" dirty="0">
                <a:latin typeface="TimesNewRomanPS-BoldMT"/>
              </a:rPr>
              <a:t>Πρότυπο 2410 (Κριτήρια Κοινοποιήσεων): </a:t>
            </a:r>
            <a:r>
              <a:rPr lang="el-GR" sz="2200" dirty="0">
                <a:latin typeface="TimesNewRomanPSMT"/>
              </a:rPr>
              <a:t>Στις κοινοποιήσεις πρέπει να περιλαμβάνονται οι στόχοι της αποστολής ελέγχου, το επιχειρησιακό πεδίο, καθώς επίσης και τα σχετικά συμπεράσματα, οι εισηγήσεις και τα σχέδια δράσης.</a:t>
            </a:r>
          </a:p>
          <a:p>
            <a:pPr marL="285750" indent="-285750" algn="just">
              <a:buFont typeface="Wingdings" panose="05000000000000000000" pitchFamily="2" charset="2"/>
              <a:buChar char="q"/>
            </a:pPr>
            <a:r>
              <a:rPr lang="el-GR" sz="2200" b="1" dirty="0">
                <a:latin typeface="TimesNewRomanPS-BoldMT"/>
              </a:rPr>
              <a:t>Πρότυπο 2420 (Ποιότητα Κοινοποιήσεων): </a:t>
            </a:r>
            <a:r>
              <a:rPr lang="el-GR" sz="2200" dirty="0">
                <a:latin typeface="TimesNewRomanPSMT"/>
              </a:rPr>
              <a:t>Οι κοινοποιήσεις πρέπει να είναι ακριβείς, αντικειμενικές, σαφείς, περιεκτικές, εποικοδομητικές, ολοκληρωμένες και έγκαιρες.</a:t>
            </a:r>
          </a:p>
          <a:p>
            <a:pPr marL="285750" indent="-285750" algn="just">
              <a:buFont typeface="Wingdings" panose="05000000000000000000" pitchFamily="2" charset="2"/>
              <a:buChar char="q"/>
            </a:pPr>
            <a:r>
              <a:rPr lang="el-GR" sz="2200" b="1" dirty="0">
                <a:latin typeface="TimesNewRomanPS-BoldMT"/>
              </a:rPr>
              <a:t>Πρότυπο 2430 (Χρήση φράσης συμμόρφωσης): </a:t>
            </a:r>
            <a:r>
              <a:rPr lang="el-GR" sz="2200" dirty="0">
                <a:latin typeface="TimesNewRomanPSMT"/>
              </a:rPr>
              <a:t>Οι εσωτερικοί ελεγκτές μπορούν να αναφέρουν ότι τα έργα στα οποία συμμετείχαν </a:t>
            </a:r>
            <a:r>
              <a:rPr lang="el-GR" sz="2200" b="1" i="1" dirty="0">
                <a:latin typeface="TimesNewRomanPSMT"/>
              </a:rPr>
              <a:t>«διενεργήθηκαν σύμφωνα με τα Διεθνή Πρότυπα για την Επαγγελματική Εφαρμογή του Εσωτερικού Ελέγχου»</a:t>
            </a:r>
            <a:r>
              <a:rPr lang="el-GR" sz="2200" dirty="0">
                <a:latin typeface="TimesNewRomanPSMT"/>
              </a:rPr>
              <a:t>, μόνο εφόσον τα αποτελέσματα από την αξιολόγηση του προγράμματος διασφάλισης και βελτίωσης ποιότητας (</a:t>
            </a:r>
            <a:r>
              <a:rPr lang="el-GR" sz="2200" dirty="0">
                <a:latin typeface="Times New Roman" panose="02020603050405020304" pitchFamily="18" charset="0"/>
              </a:rPr>
              <a:t>QAIP</a:t>
            </a:r>
            <a:r>
              <a:rPr lang="el-GR" sz="2200" dirty="0">
                <a:latin typeface="TimesNewRomanPSMT"/>
              </a:rPr>
              <a:t>) υποστηρίζουν τη δήλωση αυτή.</a:t>
            </a:r>
          </a:p>
          <a:p>
            <a:pPr marL="285750" indent="-285750" algn="just">
              <a:buFont typeface="Wingdings" panose="05000000000000000000" pitchFamily="2" charset="2"/>
              <a:buChar char="q"/>
            </a:pPr>
            <a:endParaRPr lang="el-GR" sz="2200" dirty="0">
              <a:latin typeface="TimesNewRomanPSMT"/>
            </a:endParaRPr>
          </a:p>
          <a:p>
            <a:pPr algn="just"/>
            <a:r>
              <a:rPr lang="en-US" sz="2200" i="1" dirty="0" err="1">
                <a:latin typeface="TimesNewRomanPS-ItalicMT"/>
              </a:rPr>
              <a:t>Πηγή</a:t>
            </a:r>
            <a:r>
              <a:rPr lang="en-US" sz="2200" i="1" dirty="0">
                <a:latin typeface="Times New Roman" panose="02020603050405020304" pitchFamily="18" charset="0"/>
              </a:rPr>
              <a:t>: </a:t>
            </a:r>
            <a:r>
              <a:rPr lang="en-US" sz="2200" dirty="0">
                <a:latin typeface="Times New Roman" panose="02020603050405020304" pitchFamily="18" charset="0"/>
              </a:rPr>
              <a:t>IIA (2016), International Professional Practices Framework, Institute of Internal Auditors.</a:t>
            </a:r>
            <a:endParaRPr lang="el-GR" sz="4000" dirty="0">
              <a:latin typeface="TimesNewRomanPSMT"/>
            </a:endParaRPr>
          </a:p>
        </p:txBody>
      </p:sp>
    </p:spTree>
    <p:extLst>
      <p:ext uri="{BB962C8B-B14F-4D97-AF65-F5344CB8AC3E}">
        <p14:creationId xmlns:p14="http://schemas.microsoft.com/office/powerpoint/2010/main" val="4152581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85E8E1-0159-4BC3-B1AF-31B99AA12D5B}"/>
              </a:ext>
            </a:extLst>
          </p:cNvPr>
          <p:cNvSpPr>
            <a:spLocks noGrp="1"/>
          </p:cNvSpPr>
          <p:nvPr>
            <p:ph type="title"/>
          </p:nvPr>
        </p:nvSpPr>
        <p:spPr/>
        <p:txBody>
          <a:bodyPr>
            <a:normAutofit/>
          </a:bodyPr>
          <a:lstStyle/>
          <a:p>
            <a:pPr algn="ctr"/>
            <a:r>
              <a:rPr lang="el-GR" u="sng" dirty="0"/>
              <a:t>Αναθέσεις διασφάλισης</a:t>
            </a:r>
          </a:p>
        </p:txBody>
      </p:sp>
      <p:sp>
        <p:nvSpPr>
          <p:cNvPr id="3" name="Θέση περιεχομένου 2">
            <a:extLst>
              <a:ext uri="{FF2B5EF4-FFF2-40B4-BE49-F238E27FC236}">
                <a16:creationId xmlns:a16="http://schemas.microsoft.com/office/drawing/2014/main" id="{9A5BBD22-1939-48CB-86A5-0BE5FDDF04BF}"/>
              </a:ext>
            </a:extLst>
          </p:cNvPr>
          <p:cNvSpPr>
            <a:spLocks noGrp="1"/>
          </p:cNvSpPr>
          <p:nvPr>
            <p:ph idx="1"/>
          </p:nvPr>
        </p:nvSpPr>
        <p:spPr>
          <a:xfrm>
            <a:off x="663575" y="988541"/>
            <a:ext cx="9421470" cy="5473219"/>
          </a:xfrm>
        </p:spPr>
        <p:txBody>
          <a:bodyPr>
            <a:normAutofit fontScale="92500" lnSpcReduction="20000"/>
          </a:bodyPr>
          <a:lstStyle/>
          <a:p>
            <a:pPr algn="just"/>
            <a:r>
              <a:rPr lang="el-GR" sz="2400" dirty="0">
                <a:solidFill>
                  <a:srgbClr val="000000"/>
                </a:solidFill>
                <a:latin typeface="Times New Roman" panose="02020603050405020304" pitchFamily="18" charset="0"/>
              </a:rPr>
              <a:t>Η διασφάλιση εκτός των άλλων περιλαμβάνει </a:t>
            </a:r>
            <a:r>
              <a:rPr lang="el-GR" sz="2400" b="1" dirty="0">
                <a:solidFill>
                  <a:srgbClr val="000000"/>
                </a:solidFill>
                <a:latin typeface="Times New Roman" panose="02020603050405020304" pitchFamily="18" charset="0"/>
              </a:rPr>
              <a:t>εκτίμηση</a:t>
            </a:r>
            <a:r>
              <a:rPr lang="el-GR" sz="2400" dirty="0">
                <a:solidFill>
                  <a:srgbClr val="000000"/>
                </a:solidFill>
                <a:latin typeface="Times New Roman" panose="02020603050405020304" pitchFamily="18" charset="0"/>
              </a:rPr>
              <a:t>, </a:t>
            </a:r>
            <a:r>
              <a:rPr lang="el-GR" sz="2400" b="1" dirty="0">
                <a:solidFill>
                  <a:srgbClr val="000000"/>
                </a:solidFill>
                <a:latin typeface="Times New Roman" panose="02020603050405020304" pitchFamily="18" charset="0"/>
              </a:rPr>
              <a:t>ανάλυση</a:t>
            </a:r>
            <a:r>
              <a:rPr lang="el-GR" sz="2400" dirty="0">
                <a:solidFill>
                  <a:srgbClr val="000000"/>
                </a:solidFill>
                <a:latin typeface="Times New Roman" panose="02020603050405020304" pitchFamily="18" charset="0"/>
              </a:rPr>
              <a:t> </a:t>
            </a:r>
            <a:r>
              <a:rPr lang="el-GR" sz="2400" b="1" dirty="0">
                <a:solidFill>
                  <a:srgbClr val="000000"/>
                </a:solidFill>
                <a:latin typeface="Times New Roman" panose="02020603050405020304" pitchFamily="18" charset="0"/>
              </a:rPr>
              <a:t>διαφορετικών λειτουργιών</a:t>
            </a:r>
            <a:r>
              <a:rPr lang="el-GR" sz="2400" dirty="0">
                <a:solidFill>
                  <a:srgbClr val="000000"/>
                </a:solidFill>
                <a:latin typeface="Times New Roman" panose="02020603050405020304" pitchFamily="18" charset="0"/>
              </a:rPr>
              <a:t>, </a:t>
            </a:r>
            <a:r>
              <a:rPr lang="el-GR" sz="2400" b="1" dirty="0">
                <a:solidFill>
                  <a:srgbClr val="000000"/>
                </a:solidFill>
                <a:latin typeface="Times New Roman" panose="02020603050405020304" pitchFamily="18" charset="0"/>
              </a:rPr>
              <a:t>διαδικασιών</a:t>
            </a:r>
            <a:r>
              <a:rPr lang="el-GR" sz="2400" dirty="0">
                <a:solidFill>
                  <a:srgbClr val="000000"/>
                </a:solidFill>
                <a:latin typeface="Times New Roman" panose="02020603050405020304" pitchFamily="18" charset="0"/>
              </a:rPr>
              <a:t> (</a:t>
            </a:r>
            <a:r>
              <a:rPr lang="en-US" sz="2400" b="1" dirty="0">
                <a:solidFill>
                  <a:srgbClr val="FF0000"/>
                </a:solidFill>
                <a:latin typeface="Times New Roman" panose="02020603050405020304" pitchFamily="18" charset="0"/>
              </a:rPr>
              <a:t>processes </a:t>
            </a:r>
            <a:r>
              <a:rPr lang="en-US" sz="2400" b="1" dirty="0">
                <a:solidFill>
                  <a:schemeClr val="tx1"/>
                </a:solidFill>
                <a:latin typeface="Times New Roman" panose="02020603050405020304" pitchFamily="18" charset="0"/>
              </a:rPr>
              <a:t>&amp;</a:t>
            </a:r>
            <a:r>
              <a:rPr lang="en-US" sz="2400" b="1" dirty="0">
                <a:solidFill>
                  <a:srgbClr val="FF0000"/>
                </a:solidFill>
                <a:latin typeface="Times New Roman" panose="02020603050405020304" pitchFamily="18" charset="0"/>
              </a:rPr>
              <a:t> procedures</a:t>
            </a:r>
            <a:r>
              <a:rPr lang="en-US" sz="2400" dirty="0">
                <a:solidFill>
                  <a:srgbClr val="000000"/>
                </a:solidFill>
                <a:latin typeface="Times New Roman" panose="02020603050405020304" pitchFamily="18" charset="0"/>
              </a:rPr>
              <a:t>)</a:t>
            </a:r>
            <a:r>
              <a:rPr lang="el-GR" sz="2400" dirty="0">
                <a:solidFill>
                  <a:srgbClr val="000000"/>
                </a:solidFill>
                <a:latin typeface="Times New Roman" panose="02020603050405020304" pitchFamily="18" charset="0"/>
              </a:rPr>
              <a:t>.</a:t>
            </a:r>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Χρηματοοικονομικοί έλεγχοι εσωτερικών δικλείδων ασφαλείας</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Έλεγχοι Συμμόρφωσης</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Λειτουργικοί Έλεγχοι</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Έλεγχοι κατασκευής</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Integrated Audits</a:t>
            </a: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Έλεγχοι πληροφοριακών συστημάτων</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Ειδικής Έρευνας Έλεγχοι/Εγκληματολογικοί</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Έλεγχοι μισθοδοσίας</a:t>
            </a:r>
          </a:p>
          <a:p>
            <a:pPr marL="342900" indent="-342900">
              <a:buFont typeface="Wingdings" panose="05000000000000000000" pitchFamily="2" charset="2"/>
              <a:buChar char="Ø"/>
            </a:pPr>
            <a:r>
              <a:rPr lang="el-GR" sz="2400" dirty="0">
                <a:solidFill>
                  <a:srgbClr val="000000"/>
                </a:solidFill>
                <a:latin typeface="Times New Roman" panose="02020603050405020304" pitchFamily="18" charset="0"/>
              </a:rPr>
              <a:t>Έλεγχοι ασφάλειας</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Follow-up Audits (follow up review/follow up report) and Validation Testing</a:t>
            </a:r>
          </a:p>
          <a:p>
            <a:pPr marL="342900" indent="-342900">
              <a:buFont typeface="Wingdings" panose="05000000000000000000" pitchFamily="2" charset="2"/>
              <a:buChar char="Ø"/>
            </a:pPr>
            <a:endParaRPr lang="el-G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183713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BD57DBE-56F9-9FA0-63E0-28C2D6E8A40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78053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295250F-21D4-5350-C1A9-BC73CF5E505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798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965030" y="963997"/>
            <a:ext cx="3254691" cy="4938361"/>
          </a:xfrm>
        </p:spPr>
        <p:txBody>
          <a:bodyPr anchor="ctr">
            <a:normAutofit/>
          </a:bodyPr>
          <a:lstStyle/>
          <a:p>
            <a:pPr algn="r"/>
            <a:r>
              <a:rPr lang="el-GR" sz="3700"/>
              <a:t>Βασικές Αρχές Επαγγελματικής Ηθικής </a:t>
            </a:r>
            <a:endParaRPr lang="en-US" sz="3700"/>
          </a:p>
        </p:txBody>
      </p:sp>
      <p:cxnSp>
        <p:nvCxnSpPr>
          <p:cNvPr id="16"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2 - Θέση περιεχομένου"/>
          <p:cNvSpPr>
            <a:spLocks noGrp="1"/>
          </p:cNvSpPr>
          <p:nvPr>
            <p:ph idx="1"/>
          </p:nvPr>
        </p:nvSpPr>
        <p:spPr>
          <a:xfrm>
            <a:off x="5134882" y="963507"/>
            <a:ext cx="6135097" cy="4938851"/>
          </a:xfrm>
        </p:spPr>
        <p:txBody>
          <a:bodyPr anchor="ctr">
            <a:normAutofit/>
          </a:bodyPr>
          <a:lstStyle/>
          <a:p>
            <a:r>
              <a:rPr lang="el-GR" sz="1800"/>
              <a:t>Ακεραιότητα (ειλικρίνεια, ευθύτητα)</a:t>
            </a:r>
            <a:r>
              <a:rPr lang="en-US" sz="1800"/>
              <a:t> - integrity</a:t>
            </a:r>
            <a:endParaRPr lang="el-GR" sz="1800"/>
          </a:p>
          <a:p>
            <a:r>
              <a:rPr lang="el-GR" sz="1800"/>
              <a:t>Αντικειμενικότητα </a:t>
            </a:r>
            <a:r>
              <a:rPr lang="en-US" sz="1800"/>
              <a:t>- objectivity</a:t>
            </a:r>
            <a:endParaRPr lang="el-GR" sz="1800"/>
          </a:p>
          <a:p>
            <a:r>
              <a:rPr lang="el-GR" sz="1800"/>
              <a:t>Εμπιστευτικότητα</a:t>
            </a:r>
            <a:r>
              <a:rPr lang="en-US" sz="1800"/>
              <a:t> - confidentiality</a:t>
            </a:r>
            <a:endParaRPr lang="el-GR" sz="1800"/>
          </a:p>
          <a:p>
            <a:r>
              <a:rPr lang="el-GR" sz="1800"/>
              <a:t>Επαγγελματισμός (διατήρηση επαγγελματικού επιπέδου, επαγγελματική συμπεριφορά, συμμόρφωση με ισχύοντες κανονισμούς)</a:t>
            </a:r>
            <a:r>
              <a:rPr lang="en-US" sz="1800"/>
              <a:t> – professional behavior</a:t>
            </a:r>
            <a:endParaRPr lang="el-GR" sz="1800"/>
          </a:p>
          <a:p>
            <a:r>
              <a:rPr lang="el-GR" sz="1800"/>
              <a:t>Επαγγελματική επάρκεια (συνεχής ενημέρωση για εξελίξεις του επαγγέλματος)</a:t>
            </a:r>
            <a:r>
              <a:rPr lang="en-US" sz="1800"/>
              <a:t> – professional due care</a:t>
            </a:r>
          </a:p>
          <a:p>
            <a:r>
              <a:rPr lang="el-GR" sz="1800"/>
              <a:t>Τεχνικά και επαγγελματικά κριτήρια – </a:t>
            </a:r>
            <a:r>
              <a:rPr lang="en-US" sz="1800"/>
              <a:t>technical and professional standards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97280" y="286603"/>
            <a:ext cx="10058400" cy="1450757"/>
          </a:xfrm>
        </p:spPr>
        <p:txBody>
          <a:bodyPr>
            <a:normAutofit/>
          </a:bodyPr>
          <a:lstStyle/>
          <a:p>
            <a:r>
              <a:rPr lang="el-GR" u="sng" dirty="0"/>
              <a:t>Απειλές των Βασικών Αρχών</a:t>
            </a:r>
            <a:endParaRPr lang="en-US" u="sng"/>
          </a:p>
        </p:txBody>
      </p:sp>
      <p:graphicFrame>
        <p:nvGraphicFramePr>
          <p:cNvPr id="5" name="2 - Θέση περιεχομένου">
            <a:extLst>
              <a:ext uri="{FF2B5EF4-FFF2-40B4-BE49-F238E27FC236}">
                <a16:creationId xmlns:a16="http://schemas.microsoft.com/office/drawing/2014/main" id="{5B37EEE4-C49F-8781-C081-F09AD0C22C16}"/>
              </a:ext>
            </a:extLst>
          </p:cNvPr>
          <p:cNvGraphicFramePr>
            <a:graphicFrameLocks noGrp="1"/>
          </p:cNvGraphicFramePr>
          <p:nvPr>
            <p:ph idx="1"/>
            <p:extLst>
              <p:ext uri="{D42A27DB-BD31-4B8C-83A1-F6EECF244321}">
                <p14:modId xmlns:p14="http://schemas.microsoft.com/office/powerpoint/2010/main" val="189752704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97280" y="286603"/>
            <a:ext cx="10058400" cy="1450757"/>
          </a:xfrm>
        </p:spPr>
        <p:txBody>
          <a:bodyPr>
            <a:normAutofit/>
          </a:bodyPr>
          <a:lstStyle/>
          <a:p>
            <a:r>
              <a:rPr lang="el-GR" u="sng" dirty="0"/>
              <a:t>Μέτρα προστασίας απειλών</a:t>
            </a:r>
            <a:endParaRPr lang="en-US" u="sng"/>
          </a:p>
        </p:txBody>
      </p:sp>
      <p:graphicFrame>
        <p:nvGraphicFramePr>
          <p:cNvPr id="5" name="2 - Θέση περιεχομένου">
            <a:extLst>
              <a:ext uri="{FF2B5EF4-FFF2-40B4-BE49-F238E27FC236}">
                <a16:creationId xmlns:a16="http://schemas.microsoft.com/office/drawing/2014/main" id="{5022BEA7-6285-6854-7B01-2749558559E4}"/>
              </a:ext>
            </a:extLst>
          </p:cNvPr>
          <p:cNvGraphicFramePr>
            <a:graphicFrameLocks noGrp="1"/>
          </p:cNvGraphicFramePr>
          <p:nvPr>
            <p:ph idx="1"/>
            <p:extLst>
              <p:ext uri="{D42A27DB-BD31-4B8C-83A1-F6EECF244321}">
                <p14:modId xmlns:p14="http://schemas.microsoft.com/office/powerpoint/2010/main" val="74610570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05665" y="125446"/>
            <a:ext cx="6719055" cy="849915"/>
          </a:xfrm>
        </p:spPr>
        <p:txBody>
          <a:bodyPr/>
          <a:lstStyle/>
          <a:p>
            <a:pPr algn="ctr"/>
            <a:r>
              <a:rPr lang="el-GR" b="1" u="sng" dirty="0"/>
              <a:t>Σημαντικό - </a:t>
            </a:r>
            <a:r>
              <a:rPr lang="en-US" b="1" u="sng" dirty="0"/>
              <a:t>Materiality</a:t>
            </a:r>
            <a:endParaRPr lang="en-US" u="sng" dirty="0"/>
          </a:p>
        </p:txBody>
      </p:sp>
      <p:sp>
        <p:nvSpPr>
          <p:cNvPr id="3" name="2 - Θέση περιεχομένου"/>
          <p:cNvSpPr>
            <a:spLocks noGrp="1"/>
          </p:cNvSpPr>
          <p:nvPr>
            <p:ph idx="1"/>
          </p:nvPr>
        </p:nvSpPr>
        <p:spPr>
          <a:xfrm>
            <a:off x="1130339" y="1188720"/>
            <a:ext cx="10458412" cy="5823936"/>
          </a:xfrm>
        </p:spPr>
        <p:txBody>
          <a:bodyPr>
            <a:normAutofit/>
          </a:bodyPr>
          <a:lstStyle/>
          <a:p>
            <a:pPr algn="just">
              <a:buNone/>
            </a:pPr>
            <a:r>
              <a:rPr lang="el-GR" dirty="0"/>
              <a:t>Οι παραλείψεις και οι ανακρίβειες είναι σημαντικές αν θα μπορούσαν, μεμονωμένα ή συλλογικά, να επηρεάσουν τις οικονομικές αποφάσεις των χρηστών, που λαμβάνονται βάσει των οικονομικών καταστάσεων. Η σημαντικότητα εξαρτάται από το μέγεθος και το είδος της παράλειψης ή της κακής διατύπωσης, κρινόμενη βάσει των συνθηκών που την περιστοιχίζουν. Το είδος ή το μέγεθος του στοιχείου ή ένας συνδυασμός των δύο, θα μπορούσε να είναι ο καθοριστικός παράγοντας.</a:t>
            </a:r>
            <a:endParaRPr lang="en-US" dirty="0"/>
          </a:p>
          <a:p>
            <a:pPr algn="just">
              <a:buNone/>
            </a:pPr>
            <a:r>
              <a:rPr lang="el-GR" dirty="0"/>
              <a:t>Το επίπεδο σημαντικότητας ορίζεται από το τμήμα εσωτερικού ελέγχου (στην περίπτωση των εσωτερικών ελεγκτών) και από την ελεγκτική εταιρεία (στην περίπτωση των εξωτερικών ελεγκτών)</a:t>
            </a:r>
          </a:p>
          <a:p>
            <a:pPr algn="just"/>
            <a:r>
              <a:rPr lang="el-GR" dirty="0"/>
              <a:t>	Εσωτερικοί ελεγκτές</a:t>
            </a:r>
            <a:r>
              <a:rPr lang="el-GR" dirty="0">
                <a:sym typeface="Wingdings" panose="05000000000000000000" pitchFamily="2" charset="2"/>
              </a:rPr>
              <a:t> κατά περίπτωση ανοχή στο σφάλμα</a:t>
            </a:r>
            <a:endParaRPr lang="el-GR" dirty="0"/>
          </a:p>
          <a:p>
            <a:pPr algn="just"/>
            <a:r>
              <a:rPr lang="el-GR" dirty="0"/>
              <a:t>	Εξωτερικοί ελεγκτές</a:t>
            </a:r>
            <a:r>
              <a:rPr lang="el-GR" dirty="0">
                <a:sym typeface="Wingdings" panose="05000000000000000000" pitchFamily="2" charset="2"/>
              </a:rPr>
              <a:t> π.χ. 5% του τζίρου – ανοχή στο σφάλμα</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5 - Πίνακας">
            <a:extLst>
              <a:ext uri="{FF2B5EF4-FFF2-40B4-BE49-F238E27FC236}">
                <a16:creationId xmlns:a16="http://schemas.microsoft.com/office/drawing/2014/main" id="{6B6436AA-92E2-6FFB-9DD5-B06425984E7F}"/>
              </a:ext>
            </a:extLst>
          </p:cNvPr>
          <p:cNvGraphicFramePr>
            <a:graphicFrameLocks noGrp="1"/>
          </p:cNvGraphicFramePr>
          <p:nvPr>
            <p:extLst>
              <p:ext uri="{D42A27DB-BD31-4B8C-83A1-F6EECF244321}">
                <p14:modId xmlns:p14="http://schemas.microsoft.com/office/powerpoint/2010/main" val="523665427"/>
              </p:ext>
            </p:extLst>
          </p:nvPr>
        </p:nvGraphicFramePr>
        <p:xfrm>
          <a:off x="927685" y="801793"/>
          <a:ext cx="10336631" cy="5273061"/>
        </p:xfrm>
        <a:graphic>
          <a:graphicData uri="http://schemas.openxmlformats.org/drawingml/2006/table">
            <a:tbl>
              <a:tblPr firstRow="1" bandRow="1"/>
              <a:tblGrid>
                <a:gridCol w="3754816">
                  <a:extLst>
                    <a:ext uri="{9D8B030D-6E8A-4147-A177-3AD203B41FA5}">
                      <a16:colId xmlns:a16="http://schemas.microsoft.com/office/drawing/2014/main" val="20000"/>
                    </a:ext>
                  </a:extLst>
                </a:gridCol>
                <a:gridCol w="2310658">
                  <a:extLst>
                    <a:ext uri="{9D8B030D-6E8A-4147-A177-3AD203B41FA5}">
                      <a16:colId xmlns:a16="http://schemas.microsoft.com/office/drawing/2014/main" val="20001"/>
                    </a:ext>
                  </a:extLst>
                </a:gridCol>
                <a:gridCol w="1923636">
                  <a:extLst>
                    <a:ext uri="{9D8B030D-6E8A-4147-A177-3AD203B41FA5}">
                      <a16:colId xmlns:a16="http://schemas.microsoft.com/office/drawing/2014/main" val="20002"/>
                    </a:ext>
                  </a:extLst>
                </a:gridCol>
                <a:gridCol w="2347521">
                  <a:extLst>
                    <a:ext uri="{9D8B030D-6E8A-4147-A177-3AD203B41FA5}">
                      <a16:colId xmlns:a16="http://schemas.microsoft.com/office/drawing/2014/main" val="20003"/>
                    </a:ext>
                  </a:extLst>
                </a:gridCol>
              </a:tblGrid>
              <a:tr h="497886">
                <a:tc>
                  <a:txBody>
                    <a:bodyPr/>
                    <a:lstStyle/>
                    <a:p>
                      <a:pPr marL="0" marR="0" algn="ctr">
                        <a:spcBef>
                          <a:spcPts val="0"/>
                        </a:spcBef>
                        <a:spcAft>
                          <a:spcPts val="0"/>
                        </a:spcAft>
                        <a:tabLst>
                          <a:tab pos="2019935" algn="l"/>
                        </a:tabLst>
                      </a:pPr>
                      <a:r>
                        <a:rPr lang="en-US" sz="3000" b="1">
                          <a:latin typeface="Times New Roman"/>
                          <a:ea typeface="Times New Roman"/>
                        </a:rPr>
                        <a:t>Assertions</a:t>
                      </a: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019935" algn="l"/>
                        </a:tabLst>
                      </a:pPr>
                      <a:r>
                        <a:rPr lang="en-US" sz="3000" b="1">
                          <a:latin typeface="Times New Roman"/>
                          <a:ea typeface="Times New Roman"/>
                        </a:rPr>
                        <a:t>IAS</a:t>
                      </a: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tabLst>
                          <a:tab pos="4486910" algn="l"/>
                          <a:tab pos="4816475" algn="l"/>
                        </a:tabLst>
                      </a:pPr>
                      <a:r>
                        <a:rPr lang="el-GR" sz="3000" b="1">
                          <a:latin typeface="Times New Roman"/>
                          <a:ea typeface="Times New Roman"/>
                        </a:rPr>
                        <a:t>Ελεγκτική Διαδικασία </a:t>
                      </a:r>
                      <a:endParaRPr lang="en-US" sz="30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tabLst>
                          <a:tab pos="4486910" algn="l"/>
                          <a:tab pos="4816475" algn="l"/>
                        </a:tabLs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4197">
                <a:tc>
                  <a:txBody>
                    <a:bodyPr/>
                    <a:lstStyle/>
                    <a:p>
                      <a:pPr marL="0" marR="0" algn="l">
                        <a:spcBef>
                          <a:spcPts val="0"/>
                        </a:spcBef>
                        <a:spcAft>
                          <a:spcPts val="0"/>
                        </a:spcAft>
                        <a:tabLst>
                          <a:tab pos="2019935" algn="l"/>
                        </a:tabLst>
                      </a:pPr>
                      <a:r>
                        <a:rPr lang="el-GR" sz="2200" b="1">
                          <a:latin typeface="Times New Roman"/>
                          <a:ea typeface="Times New Roman"/>
                        </a:rPr>
                        <a:t>Πραγματοποίηση</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019935" algn="l"/>
                        </a:tabLst>
                        <a:defRPr/>
                      </a:pPr>
                      <a:r>
                        <a:rPr lang="el-GR" sz="2200" b="1">
                          <a:latin typeface="Times New Roman"/>
                          <a:ea typeface="Times New Roman"/>
                        </a:rPr>
                        <a:t>(</a:t>
                      </a:r>
                      <a:r>
                        <a:rPr lang="en-US" sz="2200" b="1">
                          <a:latin typeface="Times New Roman"/>
                          <a:ea typeface="Times New Roman"/>
                        </a:rPr>
                        <a:t>Occurrence</a:t>
                      </a:r>
                      <a:r>
                        <a:rPr lang="el-GR" sz="2200" b="1">
                          <a:latin typeface="Times New Roman"/>
                          <a:ea typeface="Times New Roman"/>
                        </a:rPr>
                        <a:t>)</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Παραλαβή</a:t>
                      </a:r>
                      <a:r>
                        <a:rPr lang="el-GR" sz="2200" baseline="0">
                          <a:latin typeface="Times New Roman"/>
                          <a:ea typeface="Times New Roman"/>
                        </a:rPr>
                        <a:t> </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Ελεγκτικό</a:t>
                      </a:r>
                      <a:r>
                        <a:rPr lang="el-GR" sz="2200" baseline="0">
                          <a:latin typeface="Times New Roman"/>
                          <a:ea typeface="Times New Roman"/>
                        </a:rPr>
                        <a:t> Τεκμήριο</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4197">
                <a:tc>
                  <a:txBody>
                    <a:bodyPr/>
                    <a:lstStyle/>
                    <a:p>
                      <a:pPr marL="0" marR="0" algn="l">
                        <a:spcBef>
                          <a:spcPts val="0"/>
                        </a:spcBef>
                        <a:spcAft>
                          <a:spcPts val="0"/>
                        </a:spcAft>
                        <a:tabLst>
                          <a:tab pos="2019935" algn="l"/>
                        </a:tabLst>
                      </a:pPr>
                      <a:r>
                        <a:rPr lang="el-GR" sz="2200" b="1">
                          <a:latin typeface="Times New Roman"/>
                          <a:ea typeface="Times New Roman"/>
                        </a:rPr>
                        <a:t>Ταξινόμηση</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019935" algn="l"/>
                        </a:tabLst>
                        <a:defRPr/>
                      </a:pPr>
                      <a:r>
                        <a:rPr lang="el-GR" sz="2200" b="1">
                          <a:latin typeface="Times New Roman"/>
                          <a:ea typeface="Times New Roman"/>
                        </a:rPr>
                        <a:t>(</a:t>
                      </a:r>
                      <a:r>
                        <a:rPr lang="en-US" sz="2200" b="1">
                          <a:latin typeface="Times New Roman"/>
                          <a:ea typeface="Times New Roman"/>
                        </a:rPr>
                        <a:t>Classification</a:t>
                      </a:r>
                      <a:r>
                        <a:rPr lang="el-GR" sz="2200" b="1">
                          <a:latin typeface="Times New Roman"/>
                          <a:ea typeface="Times New Roman"/>
                        </a:rPr>
                        <a:t>)</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n-US" sz="2200">
                          <a:latin typeface="Times New Roman"/>
                          <a:ea typeface="Times New Roman"/>
                        </a:rPr>
                        <a:t>Cross check</a:t>
                      </a: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486910" algn="l"/>
                          <a:tab pos="4816475" algn="l"/>
                        </a:tabLst>
                        <a:defRPr/>
                      </a:pPr>
                      <a:r>
                        <a:rPr lang="el-GR" sz="2200">
                          <a:latin typeface="Times New Roman"/>
                          <a:ea typeface="Times New Roman"/>
                        </a:rPr>
                        <a:t>Ελεγκτικό</a:t>
                      </a:r>
                      <a:r>
                        <a:rPr lang="el-GR" sz="2200" baseline="0">
                          <a:latin typeface="Times New Roman"/>
                          <a:ea typeface="Times New Roman"/>
                        </a:rPr>
                        <a:t> Τεκμήριο</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730">
                <a:tc>
                  <a:txBody>
                    <a:bodyPr/>
                    <a:lstStyle/>
                    <a:p>
                      <a:pPr marL="0" marR="0" algn="l">
                        <a:spcBef>
                          <a:spcPts val="0"/>
                        </a:spcBef>
                        <a:spcAft>
                          <a:spcPts val="0"/>
                        </a:spcAft>
                        <a:tabLst>
                          <a:tab pos="2019935" algn="l"/>
                        </a:tabLst>
                      </a:pPr>
                      <a:r>
                        <a:rPr lang="el-GR" sz="2200" b="1">
                          <a:latin typeface="Times New Roman"/>
                          <a:ea typeface="Times New Roman"/>
                        </a:rPr>
                        <a:t>Αναλογικότητα στον χρόνο</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2019935" algn="l"/>
                        </a:tabLst>
                      </a:pPr>
                      <a:r>
                        <a:rPr lang="el-GR" sz="2200" b="1">
                          <a:latin typeface="Times New Roman"/>
                          <a:ea typeface="Times New Roman"/>
                        </a:rPr>
                        <a:t>(</a:t>
                      </a:r>
                      <a:r>
                        <a:rPr lang="en-US" sz="2200" b="1">
                          <a:latin typeface="Times New Roman"/>
                          <a:ea typeface="Times New Roman"/>
                        </a:rPr>
                        <a:t>Cut off)</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Υπολογισμός</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Ορθός λογισμός</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4197">
                <a:tc>
                  <a:txBody>
                    <a:bodyPr/>
                    <a:lstStyle/>
                    <a:p>
                      <a:pPr marL="0" marR="0" algn="l">
                        <a:spcBef>
                          <a:spcPts val="0"/>
                        </a:spcBef>
                        <a:spcAft>
                          <a:spcPts val="0"/>
                        </a:spcAft>
                        <a:tabLst>
                          <a:tab pos="2019935" algn="l"/>
                        </a:tabLst>
                      </a:pPr>
                      <a:r>
                        <a:rPr lang="el-GR" sz="2200" b="1">
                          <a:latin typeface="Times New Roman"/>
                          <a:ea typeface="Times New Roman"/>
                        </a:rPr>
                        <a:t>Ακρίβεια</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019935" algn="l"/>
                        </a:tabLst>
                        <a:defRPr/>
                      </a:pPr>
                      <a:r>
                        <a:rPr lang="el-GR" sz="2200" b="1">
                          <a:latin typeface="Times New Roman"/>
                          <a:ea typeface="Times New Roman"/>
                        </a:rPr>
                        <a:t>(</a:t>
                      </a:r>
                      <a:r>
                        <a:rPr lang="en-US" sz="2200" b="1">
                          <a:latin typeface="Times New Roman"/>
                          <a:ea typeface="Times New Roman"/>
                        </a:rPr>
                        <a:t>Accuracy</a:t>
                      </a:r>
                      <a:r>
                        <a:rPr lang="el-GR" sz="2200" b="1">
                          <a:latin typeface="Times New Roman"/>
                          <a:ea typeface="Times New Roman"/>
                        </a:rPr>
                        <a:t>)</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486910" algn="l"/>
                          <a:tab pos="4816475" algn="l"/>
                        </a:tabLst>
                        <a:defRPr/>
                      </a:pPr>
                      <a:r>
                        <a:rPr lang="en-US" sz="2200">
                          <a:latin typeface="Times New Roman"/>
                          <a:ea typeface="Times New Roman"/>
                        </a:rPr>
                        <a:t>Cross check</a:t>
                      </a: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486910" algn="l"/>
                          <a:tab pos="4816475" algn="l"/>
                        </a:tabLst>
                        <a:defRPr/>
                      </a:pPr>
                      <a:r>
                        <a:rPr lang="el-GR" sz="2200">
                          <a:latin typeface="Times New Roman"/>
                          <a:ea typeface="Times New Roman"/>
                        </a:rPr>
                        <a:t>Ελεγκτικό</a:t>
                      </a:r>
                      <a:r>
                        <a:rPr lang="el-GR" sz="2200" baseline="0">
                          <a:latin typeface="Times New Roman"/>
                          <a:ea typeface="Times New Roman"/>
                        </a:rPr>
                        <a:t> Τεκμήριο</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4197">
                <a:tc>
                  <a:txBody>
                    <a:bodyPr/>
                    <a:lstStyle/>
                    <a:p>
                      <a:pPr marL="0" marR="0" algn="l">
                        <a:spcBef>
                          <a:spcPts val="0"/>
                        </a:spcBef>
                        <a:spcAft>
                          <a:spcPts val="0"/>
                        </a:spcAft>
                        <a:tabLst>
                          <a:tab pos="2019935" algn="l"/>
                        </a:tabLst>
                      </a:pPr>
                      <a:r>
                        <a:rPr lang="el-GR" sz="2200" b="1">
                          <a:latin typeface="Times New Roman"/>
                          <a:ea typeface="Times New Roman"/>
                        </a:rPr>
                        <a:t>Παρουσίαση</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019935" algn="l"/>
                        </a:tabLst>
                        <a:defRPr/>
                      </a:pPr>
                      <a:r>
                        <a:rPr lang="el-GR" sz="2200" b="1">
                          <a:latin typeface="Times New Roman"/>
                          <a:ea typeface="Times New Roman"/>
                        </a:rPr>
                        <a:t>(</a:t>
                      </a:r>
                      <a:r>
                        <a:rPr lang="en-US" sz="2200" b="1">
                          <a:latin typeface="Times New Roman"/>
                          <a:ea typeface="Times New Roman"/>
                        </a:rPr>
                        <a:t>Presentation</a:t>
                      </a:r>
                      <a:r>
                        <a:rPr lang="el-GR" sz="2200" b="1">
                          <a:latin typeface="Times New Roman"/>
                          <a:ea typeface="Times New Roman"/>
                        </a:rPr>
                        <a:t>) </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Παραλαβή</a:t>
                      </a:r>
                      <a:r>
                        <a:rPr lang="el-GR" sz="2200" baseline="0">
                          <a:latin typeface="Times New Roman"/>
                          <a:ea typeface="Times New Roman"/>
                        </a:rPr>
                        <a:t> κατάστασης</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1700">
                          <a:latin typeface="Times New Roman"/>
                          <a:ea typeface="Times New Roman"/>
                        </a:rPr>
                        <a:t>Καταγραφή σύμφων</a:t>
                      </a:r>
                      <a:r>
                        <a:rPr lang="el-GR" sz="1700" baseline="0">
                          <a:latin typeface="Times New Roman"/>
                          <a:ea typeface="Times New Roman"/>
                        </a:rPr>
                        <a:t>α με τα Πρότυπα</a:t>
                      </a:r>
                      <a:endParaRPr lang="en-US" sz="17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4730">
                <a:tc>
                  <a:txBody>
                    <a:bodyPr/>
                    <a:lstStyle/>
                    <a:p>
                      <a:pPr marL="0" marR="0" algn="l">
                        <a:spcBef>
                          <a:spcPts val="0"/>
                        </a:spcBef>
                        <a:spcAft>
                          <a:spcPts val="0"/>
                        </a:spcAft>
                        <a:tabLst>
                          <a:tab pos="2019935" algn="l"/>
                        </a:tabLst>
                      </a:pPr>
                      <a:r>
                        <a:rPr lang="el-GR" sz="2200" b="1">
                          <a:latin typeface="Times New Roman"/>
                          <a:ea typeface="Times New Roman"/>
                        </a:rPr>
                        <a:t>Ύπαρξη</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019935" algn="l"/>
                        </a:tabLst>
                        <a:defRPr/>
                      </a:pPr>
                      <a:r>
                        <a:rPr lang="el-GR" sz="2200" b="1">
                          <a:latin typeface="Times New Roman"/>
                          <a:ea typeface="Times New Roman"/>
                        </a:rPr>
                        <a:t>(</a:t>
                      </a:r>
                      <a:r>
                        <a:rPr lang="en-US" sz="2200" b="1">
                          <a:latin typeface="Times New Roman"/>
                          <a:ea typeface="Times New Roman"/>
                        </a:rPr>
                        <a:t>Existence)</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Επικοινωνία</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Παγίου /Ροή</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4730">
                <a:tc>
                  <a:txBody>
                    <a:bodyPr/>
                    <a:lstStyle/>
                    <a:p>
                      <a:pPr marL="0" marR="0" algn="l">
                        <a:spcBef>
                          <a:spcPts val="0"/>
                        </a:spcBef>
                        <a:spcAft>
                          <a:spcPts val="0"/>
                        </a:spcAft>
                        <a:tabLst>
                          <a:tab pos="2019935" algn="l"/>
                        </a:tabLst>
                      </a:pPr>
                      <a:r>
                        <a:rPr lang="el-GR" sz="2200" b="1">
                          <a:latin typeface="Times New Roman"/>
                          <a:ea typeface="Times New Roman"/>
                        </a:rPr>
                        <a:t>Πληρότητα</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019935" algn="l"/>
                        </a:tabLst>
                        <a:defRPr/>
                      </a:pPr>
                      <a:r>
                        <a:rPr lang="en-US" sz="2200" b="1">
                          <a:latin typeface="Times New Roman"/>
                          <a:ea typeface="Times New Roman"/>
                        </a:rPr>
                        <a:t>(Completeness)</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n-US" sz="2200">
                          <a:latin typeface="Times New Roman"/>
                          <a:ea typeface="Times New Roman"/>
                        </a:rPr>
                        <a:t>Cross</a:t>
                      </a:r>
                      <a:r>
                        <a:rPr lang="en-US" sz="2200" baseline="0">
                          <a:latin typeface="Times New Roman"/>
                          <a:ea typeface="Times New Roman"/>
                        </a:rPr>
                        <a:t> check</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Ενιαύσιος</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24197">
                <a:tc>
                  <a:txBody>
                    <a:bodyPr/>
                    <a:lstStyle/>
                    <a:p>
                      <a:pPr marL="0" marR="0" algn="l">
                        <a:spcBef>
                          <a:spcPts val="0"/>
                        </a:spcBef>
                        <a:spcAft>
                          <a:spcPts val="0"/>
                        </a:spcAft>
                        <a:tabLst>
                          <a:tab pos="2019935" algn="l"/>
                        </a:tabLst>
                      </a:pPr>
                      <a:r>
                        <a:rPr lang="el-GR" sz="2200" b="1">
                          <a:latin typeface="Times New Roman"/>
                          <a:ea typeface="Times New Roman"/>
                        </a:rPr>
                        <a:t>Δικαιώματα και Υποχρεώσεις</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019935" algn="l"/>
                        </a:tabLst>
                        <a:defRPr/>
                      </a:pPr>
                      <a:r>
                        <a:rPr lang="el-GR" sz="2200" b="1">
                          <a:latin typeface="Times New Roman"/>
                          <a:ea typeface="Times New Roman"/>
                        </a:rPr>
                        <a:t>(</a:t>
                      </a:r>
                      <a:r>
                        <a:rPr lang="en-US" sz="2200" b="1">
                          <a:latin typeface="Times New Roman"/>
                          <a:ea typeface="Times New Roman"/>
                        </a:rPr>
                        <a:t>Rights and obligations)</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Αναζήτηση </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86910" algn="l"/>
                          <a:tab pos="4816475" algn="l"/>
                        </a:tabLst>
                      </a:pPr>
                      <a:r>
                        <a:rPr lang="el-GR" sz="2200">
                          <a:latin typeface="Times New Roman"/>
                          <a:ea typeface="Times New Roman"/>
                        </a:rPr>
                        <a:t>Συμβόλαια</a:t>
                      </a:r>
                    </a:p>
                    <a:p>
                      <a:pPr marL="0" marR="0" algn="ctr">
                        <a:spcBef>
                          <a:spcPts val="0"/>
                        </a:spcBef>
                        <a:spcAft>
                          <a:spcPts val="0"/>
                        </a:spcAft>
                        <a:tabLst>
                          <a:tab pos="4486910" algn="l"/>
                          <a:tab pos="4816475" algn="l"/>
                        </a:tabLst>
                      </a:pPr>
                      <a:r>
                        <a:rPr lang="el-GR" sz="2200">
                          <a:latin typeface="Times New Roman"/>
                          <a:ea typeface="Times New Roman"/>
                        </a:rPr>
                        <a:t>/ Συμφωνίες</a:t>
                      </a:r>
                      <a:endParaRPr lang="en-US" sz="2200">
                        <a:latin typeface="Times New Roman"/>
                        <a:ea typeface="Times New Roman"/>
                      </a:endParaRPr>
                    </a:p>
                  </a:txBody>
                  <a:tcPr marL="84867" marR="84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995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9E87EA-E72F-4049-B715-90E5D6FB29AD}"/>
              </a:ext>
            </a:extLst>
          </p:cNvPr>
          <p:cNvSpPr>
            <a:spLocks noGrp="1"/>
          </p:cNvSpPr>
          <p:nvPr>
            <p:ph type="title"/>
          </p:nvPr>
        </p:nvSpPr>
        <p:spPr/>
        <p:txBody>
          <a:bodyPr anchor="ctr"/>
          <a:lstStyle/>
          <a:p>
            <a:r>
              <a:rPr lang="el-GR" dirty="0"/>
              <a:t>Ενδιαφερόμενοι για την διενέργεια του ελέγχου</a:t>
            </a:r>
            <a:endParaRPr lang="en-US" dirty="0"/>
          </a:p>
        </p:txBody>
      </p:sp>
      <p:sp>
        <p:nvSpPr>
          <p:cNvPr id="3" name="Θέση περιεχομένου 2">
            <a:extLst>
              <a:ext uri="{FF2B5EF4-FFF2-40B4-BE49-F238E27FC236}">
                <a16:creationId xmlns:a16="http://schemas.microsoft.com/office/drawing/2014/main" id="{12D8943C-0676-4C4C-98A6-1E46189C21BB}"/>
              </a:ext>
            </a:extLst>
          </p:cNvPr>
          <p:cNvSpPr>
            <a:spLocks noGrp="1"/>
          </p:cNvSpPr>
          <p:nvPr>
            <p:ph idx="1"/>
          </p:nvPr>
        </p:nvSpPr>
        <p:spPr/>
        <p:txBody>
          <a:bodyPr/>
          <a:lstStyle/>
          <a:p>
            <a:pPr marL="457200" indent="-457200">
              <a:buFont typeface="+mj-lt"/>
              <a:buAutoNum type="arabicPeriod"/>
            </a:pPr>
            <a:r>
              <a:rPr lang="el-GR" dirty="0"/>
              <a:t>Οι διοικούντες της οικονομικής μονάδας</a:t>
            </a:r>
          </a:p>
          <a:p>
            <a:pPr marL="457200" indent="-457200">
              <a:buFont typeface="+mj-lt"/>
              <a:buAutoNum type="arabicPeriod"/>
            </a:pPr>
            <a:r>
              <a:rPr lang="el-GR" dirty="0"/>
              <a:t>Οι διευθυντές της οικονομικής μονάδας </a:t>
            </a:r>
          </a:p>
          <a:p>
            <a:pPr marL="457200" indent="-457200">
              <a:buFont typeface="+mj-lt"/>
              <a:buAutoNum type="arabicPeriod"/>
            </a:pPr>
            <a:r>
              <a:rPr lang="el-GR" dirty="0"/>
              <a:t>Οι μέτοχοι</a:t>
            </a:r>
          </a:p>
          <a:p>
            <a:pPr marL="457200" indent="-457200">
              <a:buFont typeface="+mj-lt"/>
              <a:buAutoNum type="arabicPeriod"/>
            </a:pPr>
            <a:r>
              <a:rPr lang="el-GR" dirty="0"/>
              <a:t>Οι επενδυτές της οικονομικής μονάδας</a:t>
            </a:r>
          </a:p>
          <a:p>
            <a:pPr marL="457200" indent="-457200">
              <a:buFont typeface="+mj-lt"/>
              <a:buAutoNum type="arabicPeriod"/>
            </a:pPr>
            <a:r>
              <a:rPr lang="el-GR" dirty="0"/>
              <a:t>Οι πιστωτές</a:t>
            </a:r>
          </a:p>
          <a:p>
            <a:pPr marL="457200" indent="-457200">
              <a:buFont typeface="+mj-lt"/>
              <a:buAutoNum type="arabicPeriod"/>
            </a:pPr>
            <a:r>
              <a:rPr lang="el-GR" dirty="0"/>
              <a:t>Οι μελλοντικοί επενδυτές</a:t>
            </a:r>
          </a:p>
          <a:p>
            <a:pPr marL="457200" indent="-457200">
              <a:buFont typeface="+mj-lt"/>
              <a:buAutoNum type="arabicPeriod"/>
            </a:pPr>
            <a:r>
              <a:rPr lang="el-GR" dirty="0"/>
              <a:t>Το κράτος</a:t>
            </a:r>
            <a:endParaRPr lang="en-US" dirty="0"/>
          </a:p>
        </p:txBody>
      </p:sp>
    </p:spTree>
    <p:extLst>
      <p:ext uri="{BB962C8B-B14F-4D97-AF65-F5344CB8AC3E}">
        <p14:creationId xmlns:p14="http://schemas.microsoft.com/office/powerpoint/2010/main" val="3456456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0FF934-0E87-4DC3-A45E-C8B6B9EDFF5B}"/>
              </a:ext>
            </a:extLst>
          </p:cNvPr>
          <p:cNvSpPr>
            <a:spLocks noGrp="1"/>
          </p:cNvSpPr>
          <p:nvPr>
            <p:ph type="title"/>
          </p:nvPr>
        </p:nvSpPr>
        <p:spPr>
          <a:xfrm>
            <a:off x="1975978" y="620688"/>
            <a:ext cx="8229600" cy="1066800"/>
          </a:xfrm>
        </p:spPr>
        <p:txBody>
          <a:bodyPr anchor="ctr"/>
          <a:lstStyle/>
          <a:p>
            <a:r>
              <a:rPr lang="el-GR" dirty="0"/>
              <a:t>Βασικοί σκοποί ελέγχου</a:t>
            </a:r>
            <a:endParaRPr lang="en-US" dirty="0"/>
          </a:p>
        </p:txBody>
      </p:sp>
      <p:sp>
        <p:nvSpPr>
          <p:cNvPr id="3" name="Θέση περιεχομένου 2">
            <a:extLst>
              <a:ext uri="{FF2B5EF4-FFF2-40B4-BE49-F238E27FC236}">
                <a16:creationId xmlns:a16="http://schemas.microsoft.com/office/drawing/2014/main" id="{CC65C80B-8A2F-4BA5-ACDF-86844A9F1945}"/>
              </a:ext>
            </a:extLst>
          </p:cNvPr>
          <p:cNvSpPr>
            <a:spLocks noGrp="1"/>
          </p:cNvSpPr>
          <p:nvPr>
            <p:ph idx="1"/>
          </p:nvPr>
        </p:nvSpPr>
        <p:spPr>
          <a:xfrm>
            <a:off x="1969328" y="1702941"/>
            <a:ext cx="8229600" cy="4822403"/>
          </a:xfrm>
        </p:spPr>
        <p:txBody>
          <a:bodyPr>
            <a:normAutofit/>
          </a:bodyPr>
          <a:lstStyle/>
          <a:p>
            <a:pPr algn="just"/>
            <a:r>
              <a:rPr lang="el-GR" dirty="0"/>
              <a:t>Εντοπισμός και πρόληψη ηθελημένων ή αθέλητων λογιστικών λαθών</a:t>
            </a:r>
          </a:p>
          <a:p>
            <a:pPr algn="just"/>
            <a:r>
              <a:rPr lang="el-GR" dirty="0"/>
              <a:t>Διερεύνηση, αποκάλυψη και καταστολή ακούσιων ή εκούσιων σφαλμάτων ως προς τις διαδικασίες</a:t>
            </a:r>
          </a:p>
          <a:p>
            <a:pPr algn="just"/>
            <a:r>
              <a:rPr lang="el-GR" dirty="0"/>
              <a:t>Έγκριση, ανάλυση και σχολιασμός της ακρίβειας και πιστότητας των διαφόρων οικονομικών καταστάσεων στο σύνολο τους</a:t>
            </a:r>
          </a:p>
          <a:p>
            <a:pPr algn="just"/>
            <a:r>
              <a:rPr lang="el-GR" dirty="0"/>
              <a:t>Αξιολόγηση της σύνταξης και της παράθεσης διαφόρων επιμέρους σημείων των οικονομικών καταστάσεων που συνήθως αποτελούν ενδιαφέροντα και κατατοπιστικά στοιχεία για την πορεία και τις τάσεις που επικρατούν μέσα στην επιχείρηση</a:t>
            </a:r>
          </a:p>
          <a:p>
            <a:pPr algn="just"/>
            <a:r>
              <a:rPr lang="el-GR" dirty="0"/>
              <a:t>Πιστοποίηση της επάρκειας ή ανεπάρκειας της διαχρονικής κατάρτισης των κάθε είδους αριθμοδεικτών για την εξαγωγή των ανάλογων χρήσιμων συμπερασμάτων</a:t>
            </a:r>
          </a:p>
          <a:p>
            <a:pPr algn="just"/>
            <a:r>
              <a:rPr lang="el-GR" dirty="0"/>
              <a:t>Υπογράμμιση των ατελειών και καθορισμός των αδυναμιών στο όλο κύκλωμα της επιχειρηματικής και διαχειριστικής απεικόνισης</a:t>
            </a:r>
            <a:endParaRPr lang="en-US" dirty="0"/>
          </a:p>
        </p:txBody>
      </p:sp>
    </p:spTree>
    <p:extLst>
      <p:ext uri="{BB962C8B-B14F-4D97-AF65-F5344CB8AC3E}">
        <p14:creationId xmlns:p14="http://schemas.microsoft.com/office/powerpoint/2010/main" val="200869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DB9E87EA-E72F-4049-B715-90E5D6FB29AD}"/>
              </a:ext>
            </a:extLst>
          </p:cNvPr>
          <p:cNvSpPr>
            <a:spLocks noGrp="1"/>
          </p:cNvSpPr>
          <p:nvPr>
            <p:ph type="title"/>
          </p:nvPr>
        </p:nvSpPr>
        <p:spPr>
          <a:xfrm>
            <a:off x="492370" y="605896"/>
            <a:ext cx="3084844" cy="5646208"/>
          </a:xfrm>
        </p:spPr>
        <p:txBody>
          <a:bodyPr anchor="ctr">
            <a:normAutofit/>
          </a:bodyPr>
          <a:lstStyle/>
          <a:p>
            <a:r>
              <a:rPr lang="el-GR" sz="3300">
                <a:solidFill>
                  <a:srgbClr val="FFFFFF"/>
                </a:solidFill>
              </a:rPr>
              <a:t>Ενδιαφερόμενοι για την διενέργεια του ελέγχου</a:t>
            </a:r>
            <a:endParaRPr lang="en-US" sz="33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12D8943C-0676-4C4C-98A6-1E46189C21BB}"/>
              </a:ext>
            </a:extLst>
          </p:cNvPr>
          <p:cNvSpPr>
            <a:spLocks noGrp="1"/>
          </p:cNvSpPr>
          <p:nvPr>
            <p:ph idx="1"/>
          </p:nvPr>
        </p:nvSpPr>
        <p:spPr>
          <a:xfrm>
            <a:off x="4742016" y="605896"/>
            <a:ext cx="6413663" cy="5646208"/>
          </a:xfrm>
        </p:spPr>
        <p:txBody>
          <a:bodyPr anchor="ctr">
            <a:normAutofit/>
          </a:bodyPr>
          <a:lstStyle/>
          <a:p>
            <a:pPr marL="342900" indent="-342900">
              <a:buFont typeface="+mj-lt"/>
              <a:buAutoNum type="arabicPeriod"/>
            </a:pPr>
            <a:r>
              <a:rPr lang="el-GR" dirty="0"/>
              <a:t>Οι διοικούντες της οικονομικής μονάδας</a:t>
            </a:r>
          </a:p>
          <a:p>
            <a:pPr marL="342900" indent="-342900">
              <a:buFont typeface="+mj-lt"/>
              <a:buAutoNum type="arabicPeriod"/>
            </a:pPr>
            <a:r>
              <a:rPr lang="el-GR" dirty="0"/>
              <a:t>Οι διευθυντές της οικονομικής μονάδας </a:t>
            </a:r>
          </a:p>
          <a:p>
            <a:pPr marL="342900" indent="-342900">
              <a:buFont typeface="+mj-lt"/>
              <a:buAutoNum type="arabicPeriod"/>
            </a:pPr>
            <a:r>
              <a:rPr lang="el-GR" dirty="0"/>
              <a:t>Οι μέτοχοι</a:t>
            </a:r>
          </a:p>
          <a:p>
            <a:pPr marL="342900" indent="-342900">
              <a:buFont typeface="+mj-lt"/>
              <a:buAutoNum type="arabicPeriod"/>
            </a:pPr>
            <a:r>
              <a:rPr lang="el-GR" dirty="0"/>
              <a:t>Οι επενδυτές της οικονομικής μονάδας</a:t>
            </a:r>
          </a:p>
          <a:p>
            <a:pPr marL="342900" indent="-342900">
              <a:buFont typeface="+mj-lt"/>
              <a:buAutoNum type="arabicPeriod"/>
            </a:pPr>
            <a:r>
              <a:rPr lang="el-GR" dirty="0"/>
              <a:t>Οι πιστωτές</a:t>
            </a:r>
          </a:p>
          <a:p>
            <a:pPr marL="342900" indent="-342900">
              <a:buFont typeface="+mj-lt"/>
              <a:buAutoNum type="arabicPeriod"/>
            </a:pPr>
            <a:r>
              <a:rPr lang="el-GR" dirty="0"/>
              <a:t>Οι μελλοντικοί επενδυτές</a:t>
            </a:r>
          </a:p>
          <a:p>
            <a:pPr marL="342900" indent="-342900">
              <a:buFont typeface="+mj-lt"/>
              <a:buAutoNum type="arabicPeriod"/>
            </a:pPr>
            <a:r>
              <a:rPr lang="el-GR" dirty="0"/>
              <a:t>Το κράτος</a:t>
            </a:r>
            <a:endParaRPr lang="en-US" dirty="0"/>
          </a:p>
        </p:txBody>
      </p:sp>
    </p:spTree>
    <p:extLst>
      <p:ext uri="{BB962C8B-B14F-4D97-AF65-F5344CB8AC3E}">
        <p14:creationId xmlns:p14="http://schemas.microsoft.com/office/powerpoint/2010/main" val="60110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5129C622-6ED6-4AB9-9266-81624D313320}"/>
              </a:ext>
            </a:extLst>
          </p:cNvPr>
          <p:cNvSpPr>
            <a:spLocks noGrp="1"/>
          </p:cNvSpPr>
          <p:nvPr>
            <p:ph type="title"/>
          </p:nvPr>
        </p:nvSpPr>
        <p:spPr>
          <a:xfrm>
            <a:off x="492370" y="605896"/>
            <a:ext cx="3084844" cy="5646208"/>
          </a:xfrm>
        </p:spPr>
        <p:txBody>
          <a:bodyPr anchor="ctr">
            <a:normAutofit/>
          </a:bodyPr>
          <a:lstStyle/>
          <a:p>
            <a:r>
              <a:rPr lang="el-GR" sz="3600">
                <a:solidFill>
                  <a:srgbClr val="FFFFFF"/>
                </a:solidFill>
              </a:rPr>
              <a:t>Διακρίσεις ελέγχων</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0214DBD1-EA07-40BF-A45A-59723C94DBFF}"/>
              </a:ext>
            </a:extLst>
          </p:cNvPr>
          <p:cNvSpPr>
            <a:spLocks noGrp="1"/>
          </p:cNvSpPr>
          <p:nvPr>
            <p:ph idx="1"/>
          </p:nvPr>
        </p:nvSpPr>
        <p:spPr>
          <a:xfrm>
            <a:off x="4742016" y="605896"/>
            <a:ext cx="6413663" cy="5646208"/>
          </a:xfrm>
        </p:spPr>
        <p:txBody>
          <a:bodyPr numCol="2" anchor="ctr">
            <a:normAutofit/>
          </a:bodyPr>
          <a:lstStyle/>
          <a:p>
            <a:pPr marL="228600" indent="-228600">
              <a:buFont typeface="Arial" panose="020B0604020202020204" pitchFamily="34" charset="0"/>
              <a:buChar char="•"/>
            </a:pPr>
            <a:r>
              <a:rPr lang="el-GR"/>
              <a:t>Ανάλογα με την εξάρτηση του προσώπου από την ελεγχόμενη εταιρεία</a:t>
            </a:r>
          </a:p>
          <a:p>
            <a:pPr lvl="1"/>
            <a:r>
              <a:rPr lang="el-GR"/>
              <a:t>Εξωτερικός έλεγχος</a:t>
            </a:r>
          </a:p>
          <a:p>
            <a:pPr lvl="1"/>
            <a:r>
              <a:rPr lang="el-GR"/>
              <a:t>Εσωτερικός έλεγχος</a:t>
            </a:r>
            <a:endParaRPr lang="en-US"/>
          </a:p>
          <a:p>
            <a:pPr lvl="1"/>
            <a:endParaRPr lang="el-GR"/>
          </a:p>
          <a:p>
            <a:pPr marL="228600" indent="-228600">
              <a:buFont typeface="Arial" panose="020B0604020202020204" pitchFamily="34" charset="0"/>
              <a:buChar char="•"/>
            </a:pPr>
            <a:r>
              <a:rPr lang="el-GR"/>
              <a:t>Ανάλογα με το εύρος</a:t>
            </a:r>
          </a:p>
          <a:p>
            <a:pPr marL="365189" lvl="1" indent="-214313"/>
            <a:r>
              <a:rPr lang="el-GR"/>
              <a:t>Γενικοί έλεγχοι</a:t>
            </a:r>
          </a:p>
          <a:p>
            <a:pPr marL="365189" lvl="1" indent="-214313"/>
            <a:r>
              <a:rPr lang="el-GR"/>
              <a:t>Ειδικοί έλεγχοι</a:t>
            </a:r>
            <a:endParaRPr lang="en-US"/>
          </a:p>
          <a:p>
            <a:pPr marL="365189" lvl="1" indent="-214313"/>
            <a:endParaRPr lang="el-GR"/>
          </a:p>
          <a:p>
            <a:pPr marL="228600" indent="-228600">
              <a:buFont typeface="Arial" panose="020B0604020202020204" pitchFamily="34" charset="0"/>
              <a:buChar char="•"/>
            </a:pPr>
            <a:r>
              <a:rPr lang="el-GR"/>
              <a:t>Ανάλογα με την περιοδικότητα</a:t>
            </a:r>
          </a:p>
          <a:p>
            <a:pPr marL="365189" lvl="1" indent="-214313"/>
            <a:r>
              <a:rPr lang="el-GR"/>
              <a:t>Μόνιμοι</a:t>
            </a:r>
          </a:p>
          <a:p>
            <a:pPr marL="365189" lvl="1" indent="-214313"/>
            <a:r>
              <a:rPr lang="el-GR"/>
              <a:t>Τακτικοί</a:t>
            </a:r>
          </a:p>
          <a:p>
            <a:pPr marL="365189" lvl="1" indent="-214313"/>
            <a:r>
              <a:rPr lang="el-GR"/>
              <a:t>Έκτακτοι </a:t>
            </a:r>
          </a:p>
          <a:p>
            <a:pPr marL="365189" lvl="1" indent="-214313"/>
            <a:endParaRPr lang="el-GR"/>
          </a:p>
          <a:p>
            <a:pPr marL="379476" lvl="1" indent="-228600">
              <a:buFont typeface="Arial" panose="020B0604020202020204" pitchFamily="34" charset="0"/>
              <a:buChar char="•"/>
            </a:pPr>
            <a:r>
              <a:rPr lang="el-GR"/>
              <a:t>Ανάλογα με το σκοπό που επιτελούν</a:t>
            </a:r>
          </a:p>
          <a:p>
            <a:pPr marL="502349" lvl="2" indent="-214313"/>
            <a:r>
              <a:rPr lang="el-GR"/>
              <a:t>Προληπτικούς</a:t>
            </a:r>
          </a:p>
          <a:p>
            <a:pPr marL="502349" lvl="2" indent="-214313"/>
            <a:r>
              <a:rPr lang="el-GR"/>
              <a:t>Κατασταλτικούς </a:t>
            </a:r>
          </a:p>
          <a:p>
            <a:pPr marL="288036" lvl="2"/>
            <a:endParaRPr lang="el-GR"/>
          </a:p>
          <a:p>
            <a:pPr marL="288036" lvl="2"/>
            <a:endParaRPr lang="el-GR"/>
          </a:p>
          <a:p>
            <a:pPr marL="379476" lvl="1" indent="-228600">
              <a:buFont typeface="Arial" panose="020B0604020202020204" pitchFamily="34" charset="0"/>
              <a:buChar char="•"/>
            </a:pPr>
            <a:r>
              <a:rPr lang="el-GR"/>
              <a:t>Ανάλογα με το νομοθετικό πλαίσιο</a:t>
            </a:r>
          </a:p>
          <a:p>
            <a:pPr marL="502349" lvl="2" indent="-214313"/>
            <a:r>
              <a:rPr lang="el-GR"/>
              <a:t>Υποχρεωτικοί</a:t>
            </a:r>
          </a:p>
          <a:p>
            <a:pPr marL="502349" lvl="2" indent="-214313"/>
            <a:r>
              <a:rPr lang="el-GR"/>
              <a:t>Προαιρετικοί</a:t>
            </a:r>
          </a:p>
          <a:p>
            <a:pPr marL="150876" lvl="1"/>
            <a:endParaRPr lang="el-GR"/>
          </a:p>
          <a:p>
            <a:pPr marL="379476" lvl="1" indent="-228600">
              <a:buFont typeface="Arial" panose="020B0604020202020204" pitchFamily="34" charset="0"/>
              <a:buChar char="•"/>
            </a:pPr>
            <a:r>
              <a:rPr lang="el-GR"/>
              <a:t>Ανάλογα με τον τομέα που διερευνούν</a:t>
            </a:r>
          </a:p>
          <a:p>
            <a:pPr marL="639509" lvl="3" indent="-214313"/>
            <a:r>
              <a:rPr lang="el-GR"/>
              <a:t>Διαχειριστικοί</a:t>
            </a:r>
          </a:p>
          <a:p>
            <a:pPr marL="639509" lvl="3" indent="-214313"/>
            <a:r>
              <a:rPr lang="el-GR"/>
              <a:t>Διοικητικοί</a:t>
            </a:r>
          </a:p>
          <a:p>
            <a:pPr marL="639509" lvl="3" indent="-214313"/>
            <a:r>
              <a:rPr lang="el-GR"/>
              <a:t>φορολογικοί</a:t>
            </a:r>
          </a:p>
          <a:p>
            <a:pPr marL="639509" lvl="3" indent="-214313"/>
            <a:endParaRPr lang="en-US"/>
          </a:p>
        </p:txBody>
      </p:sp>
    </p:spTree>
    <p:extLst>
      <p:ext uri="{BB962C8B-B14F-4D97-AF65-F5344CB8AC3E}">
        <p14:creationId xmlns:p14="http://schemas.microsoft.com/office/powerpoint/2010/main" val="231968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C622-6ED6-4AB9-9266-81624D313320}"/>
              </a:ext>
            </a:extLst>
          </p:cNvPr>
          <p:cNvSpPr>
            <a:spLocks noGrp="1"/>
          </p:cNvSpPr>
          <p:nvPr>
            <p:ph type="title"/>
          </p:nvPr>
        </p:nvSpPr>
        <p:spPr/>
        <p:txBody>
          <a:bodyPr anchor="ctr"/>
          <a:lstStyle/>
          <a:p>
            <a:r>
              <a:rPr lang="el-GR" dirty="0"/>
              <a:t>Διακρίσεις ελέγχων</a:t>
            </a:r>
            <a:endParaRPr lang="en-US" dirty="0"/>
          </a:p>
        </p:txBody>
      </p:sp>
      <p:sp>
        <p:nvSpPr>
          <p:cNvPr id="3" name="Θέση περιεχομένου 2">
            <a:extLst>
              <a:ext uri="{FF2B5EF4-FFF2-40B4-BE49-F238E27FC236}">
                <a16:creationId xmlns:a16="http://schemas.microsoft.com/office/drawing/2014/main" id="{0214DBD1-EA07-40BF-A45A-59723C94DBFF}"/>
              </a:ext>
            </a:extLst>
          </p:cNvPr>
          <p:cNvSpPr>
            <a:spLocks noGrp="1"/>
          </p:cNvSpPr>
          <p:nvPr>
            <p:ph idx="1"/>
          </p:nvPr>
        </p:nvSpPr>
        <p:spPr/>
        <p:txBody>
          <a:bodyPr numCol="2">
            <a:normAutofit lnSpcReduction="10000"/>
          </a:bodyPr>
          <a:lstStyle/>
          <a:p>
            <a:pPr marL="0" indent="0">
              <a:buNone/>
            </a:pPr>
            <a:r>
              <a:rPr lang="el-GR" dirty="0"/>
              <a:t>Ανάλογα με την εξάρτηση του προσώπου από την ελεγχόμενη εταιρεία</a:t>
            </a:r>
          </a:p>
          <a:p>
            <a:pPr lvl="1"/>
            <a:r>
              <a:rPr lang="el-GR" dirty="0"/>
              <a:t>Εξωτερικός έλεγχος</a:t>
            </a:r>
          </a:p>
          <a:p>
            <a:pPr lvl="1"/>
            <a:r>
              <a:rPr lang="el-GR" dirty="0"/>
              <a:t>Εσωτερικός έλεγχος</a:t>
            </a:r>
          </a:p>
          <a:p>
            <a:pPr marL="0">
              <a:buNone/>
            </a:pPr>
            <a:r>
              <a:rPr lang="el-GR" dirty="0"/>
              <a:t>Ανάλογα με το εύρος</a:t>
            </a:r>
          </a:p>
          <a:p>
            <a:pPr marL="486918" lvl="1" indent="-285750"/>
            <a:r>
              <a:rPr lang="el-GR" sz="1600" dirty="0"/>
              <a:t>Γενικοί έλεγχοι</a:t>
            </a:r>
          </a:p>
          <a:p>
            <a:pPr marL="486918" lvl="1" indent="-285750"/>
            <a:r>
              <a:rPr lang="el-GR" sz="1600" dirty="0"/>
              <a:t>Ειδικοί έλεγχοι</a:t>
            </a:r>
          </a:p>
          <a:p>
            <a:pPr marL="0">
              <a:buNone/>
            </a:pPr>
            <a:r>
              <a:rPr lang="el-GR" dirty="0"/>
              <a:t>Ανάλογα με την περιοδικότητα</a:t>
            </a:r>
          </a:p>
          <a:p>
            <a:pPr marL="486918" lvl="1" indent="-285750"/>
            <a:r>
              <a:rPr lang="el-GR" sz="1600" dirty="0"/>
              <a:t>Μόνιμοι</a:t>
            </a:r>
          </a:p>
          <a:p>
            <a:pPr marL="486918" lvl="1" indent="-285750"/>
            <a:r>
              <a:rPr lang="el-GR" sz="1600" dirty="0"/>
              <a:t>Τακτικοί</a:t>
            </a:r>
          </a:p>
          <a:p>
            <a:pPr marL="486918" lvl="1" indent="-285750"/>
            <a:r>
              <a:rPr lang="el-GR" sz="1600" dirty="0"/>
              <a:t>Έκτακτοι </a:t>
            </a:r>
          </a:p>
          <a:p>
            <a:pPr marL="486918" lvl="1" indent="-285750"/>
            <a:endParaRPr lang="el-GR" sz="1600" dirty="0"/>
          </a:p>
          <a:p>
            <a:pPr marL="201168" lvl="1" indent="0">
              <a:buNone/>
            </a:pPr>
            <a:r>
              <a:rPr lang="el-GR" sz="2000" dirty="0"/>
              <a:t>Ανάλογα με το σκοπό που επιτελούν</a:t>
            </a:r>
          </a:p>
          <a:p>
            <a:pPr marL="669798" lvl="2" indent="-285750"/>
            <a:r>
              <a:rPr lang="el-GR" sz="1800" dirty="0"/>
              <a:t>Προληπτικούς</a:t>
            </a:r>
          </a:p>
          <a:p>
            <a:pPr marL="669798" lvl="2" indent="-285750"/>
            <a:r>
              <a:rPr lang="el-GR" sz="1800" dirty="0"/>
              <a:t>Κατασταλτικούς </a:t>
            </a:r>
          </a:p>
          <a:p>
            <a:pPr marL="384048" lvl="2" indent="0">
              <a:buNone/>
            </a:pPr>
            <a:endParaRPr lang="el-GR" sz="1800" dirty="0"/>
          </a:p>
          <a:p>
            <a:pPr marL="201168" lvl="1" indent="0">
              <a:buNone/>
            </a:pPr>
            <a:r>
              <a:rPr lang="el-GR" sz="2000" dirty="0"/>
              <a:t>Ανάλογα με το νομοθετικό πλαίσιο</a:t>
            </a:r>
          </a:p>
          <a:p>
            <a:pPr marL="669798" lvl="2" indent="-285750"/>
            <a:r>
              <a:rPr lang="el-GR" sz="1800" dirty="0"/>
              <a:t>Υποχρεωτικοί</a:t>
            </a:r>
          </a:p>
          <a:p>
            <a:pPr marL="669798" lvl="2" indent="-285750"/>
            <a:r>
              <a:rPr lang="el-GR" sz="1800" dirty="0"/>
              <a:t>Προαιρετικοί</a:t>
            </a:r>
          </a:p>
          <a:p>
            <a:pPr marL="201168" lvl="1" indent="0">
              <a:buNone/>
            </a:pPr>
            <a:endParaRPr lang="el-GR" sz="2400" dirty="0"/>
          </a:p>
          <a:p>
            <a:pPr marL="201168" lvl="1" indent="0">
              <a:buNone/>
            </a:pPr>
            <a:r>
              <a:rPr lang="el-GR" sz="2000" dirty="0"/>
              <a:t>Ανάλογα με τον τομέα που διερευνούν</a:t>
            </a:r>
          </a:p>
          <a:p>
            <a:pPr marL="852678" lvl="3" indent="-285750"/>
            <a:r>
              <a:rPr lang="el-GR" sz="1800" dirty="0"/>
              <a:t>Διαχειριστικοί</a:t>
            </a:r>
          </a:p>
          <a:p>
            <a:pPr marL="852678" lvl="3" indent="-285750"/>
            <a:r>
              <a:rPr lang="el-GR" sz="1800" dirty="0"/>
              <a:t>Διοικητικοί</a:t>
            </a:r>
          </a:p>
          <a:p>
            <a:pPr marL="852678" lvl="3" indent="-285750"/>
            <a:r>
              <a:rPr lang="el-GR" sz="1800" dirty="0"/>
              <a:t>φορολογικοί</a:t>
            </a:r>
          </a:p>
          <a:p>
            <a:pPr marL="852678" lvl="3" indent="-285750"/>
            <a:endParaRPr lang="en-US" sz="1800" dirty="0"/>
          </a:p>
        </p:txBody>
      </p:sp>
    </p:spTree>
    <p:extLst>
      <p:ext uri="{BB962C8B-B14F-4D97-AF65-F5344CB8AC3E}">
        <p14:creationId xmlns:p14="http://schemas.microsoft.com/office/powerpoint/2010/main" val="403769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672A85-6DBC-7362-1E81-C1E222FAEE64}"/>
              </a:ext>
            </a:extLst>
          </p:cNvPr>
          <p:cNvSpPr>
            <a:spLocks noGrp="1"/>
          </p:cNvSpPr>
          <p:nvPr>
            <p:ph type="title"/>
          </p:nvPr>
        </p:nvSpPr>
        <p:spPr/>
        <p:txBody>
          <a:bodyPr/>
          <a:lstStyle/>
          <a:p>
            <a:r>
              <a:rPr lang="el-GR" dirty="0"/>
              <a:t>Ιστορική επισκόπηση ελέγχου και ελεγκτικής διαδικασίας</a:t>
            </a:r>
          </a:p>
        </p:txBody>
      </p:sp>
      <p:sp>
        <p:nvSpPr>
          <p:cNvPr id="3" name="Θέση περιεχομένου 2">
            <a:extLst>
              <a:ext uri="{FF2B5EF4-FFF2-40B4-BE49-F238E27FC236}">
                <a16:creationId xmlns:a16="http://schemas.microsoft.com/office/drawing/2014/main" id="{6912AB5F-6903-9AC8-BD8A-EE3F254BBF33}"/>
              </a:ext>
            </a:extLst>
          </p:cNvPr>
          <p:cNvSpPr>
            <a:spLocks noGrp="1"/>
          </p:cNvSpPr>
          <p:nvPr>
            <p:ph idx="1"/>
          </p:nvPr>
        </p:nvSpPr>
        <p:spPr/>
        <p:txBody>
          <a:bodyPr>
            <a:normAutofit fontScale="92500" lnSpcReduction="20000"/>
          </a:bodyPr>
          <a:lstStyle/>
          <a:p>
            <a:r>
              <a:rPr lang="el-GR" dirty="0" err="1"/>
              <a:t>Νινευίτες</a:t>
            </a:r>
            <a:r>
              <a:rPr lang="el-GR" dirty="0"/>
              <a:t> και Αίγυπτος</a:t>
            </a:r>
          </a:p>
          <a:p>
            <a:r>
              <a:rPr lang="el-GR" dirty="0"/>
              <a:t>Αρχαία Αθήνα-Εποχή Περικλή</a:t>
            </a:r>
          </a:p>
          <a:p>
            <a:r>
              <a:rPr lang="el-GR" dirty="0"/>
              <a:t>Ρωμαϊκή αυτοκρατορία</a:t>
            </a:r>
          </a:p>
          <a:p>
            <a:r>
              <a:rPr lang="el-GR" dirty="0"/>
              <a:t>Μεσαίωνας</a:t>
            </a:r>
          </a:p>
          <a:p>
            <a:r>
              <a:rPr lang="el-GR" dirty="0"/>
              <a:t>Αγγλία και Ιταλία</a:t>
            </a:r>
          </a:p>
          <a:p>
            <a:r>
              <a:rPr lang="el-GR" dirty="0"/>
              <a:t>Περίοδος 1844-1900 (έλεγχος ανωνύμων εταιρειών)</a:t>
            </a:r>
          </a:p>
          <a:p>
            <a:r>
              <a:rPr lang="el-GR" dirty="0"/>
              <a:t>Περίοδος 1945</a:t>
            </a:r>
          </a:p>
          <a:p>
            <a:r>
              <a:rPr lang="el-GR" dirty="0"/>
              <a:t>Περίοδος 1976</a:t>
            </a:r>
          </a:p>
          <a:p>
            <a:r>
              <a:rPr lang="el-GR" dirty="0"/>
              <a:t>Περίοδος 1989</a:t>
            </a:r>
          </a:p>
          <a:p>
            <a:r>
              <a:rPr lang="el-GR" dirty="0"/>
              <a:t>Ηνωμένο Βασίλειο και ελεγκτικοί φορείς</a:t>
            </a:r>
          </a:p>
          <a:p>
            <a:endParaRPr lang="el-GR" dirty="0"/>
          </a:p>
        </p:txBody>
      </p:sp>
    </p:spTree>
    <p:extLst>
      <p:ext uri="{BB962C8B-B14F-4D97-AF65-F5344CB8AC3E}">
        <p14:creationId xmlns:p14="http://schemas.microsoft.com/office/powerpoint/2010/main" val="180746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6BBB694-FD0F-7162-6A3C-456669529BB2}"/>
              </a:ext>
            </a:extLst>
          </p:cNvPr>
          <p:cNvSpPr>
            <a:spLocks noGrp="1" noChangeArrowheads="1"/>
          </p:cNvSpPr>
          <p:nvPr>
            <p:ph type="title"/>
          </p:nvPr>
        </p:nvSpPr>
        <p:spPr>
          <a:xfrm>
            <a:off x="1981200" y="893148"/>
            <a:ext cx="8229600" cy="533400"/>
          </a:xfrm>
        </p:spPr>
        <p:txBody>
          <a:bodyPr>
            <a:normAutofit fontScale="90000"/>
          </a:bodyPr>
          <a:lstStyle/>
          <a:p>
            <a:pPr algn="l"/>
            <a:r>
              <a:rPr lang="el-GR" altLang="el-GR" sz="4000" dirty="0"/>
              <a:t>Ο ορκωτός ελεγκτής / λογιστής</a:t>
            </a:r>
          </a:p>
        </p:txBody>
      </p:sp>
      <p:sp>
        <p:nvSpPr>
          <p:cNvPr id="115715" name="Rectangle 3">
            <a:extLst>
              <a:ext uri="{FF2B5EF4-FFF2-40B4-BE49-F238E27FC236}">
                <a16:creationId xmlns:a16="http://schemas.microsoft.com/office/drawing/2014/main" id="{9BC10156-F41B-C3CC-63DA-A88A97192442}"/>
              </a:ext>
            </a:extLst>
          </p:cNvPr>
          <p:cNvSpPr>
            <a:spLocks noGrp="1" noChangeArrowheads="1"/>
          </p:cNvSpPr>
          <p:nvPr>
            <p:ph type="body" idx="1"/>
          </p:nvPr>
        </p:nvSpPr>
        <p:spPr>
          <a:xfrm>
            <a:off x="1981200" y="2015613"/>
            <a:ext cx="8229600" cy="4115312"/>
          </a:xfrm>
        </p:spPr>
        <p:txBody>
          <a:bodyPr/>
          <a:lstStyle/>
          <a:p>
            <a:r>
              <a:rPr lang="el-GR" altLang="el-GR" sz="2400" dirty="0"/>
              <a:t>Επάγγελμα με ρίζες στην αρχαιότητα</a:t>
            </a:r>
          </a:p>
          <a:p>
            <a:r>
              <a:rPr lang="el-GR" altLang="el-GR" sz="2400" dirty="0"/>
              <a:t>Πιστοποιημένος επαγγελματίας αυξημένων προσόντων</a:t>
            </a:r>
          </a:p>
          <a:p>
            <a:r>
              <a:rPr lang="el-GR" altLang="el-GR" sz="2400" dirty="0"/>
              <a:t>Γνώσεις υψηλού επιπέδου στη διοίκηση των επιχειρήσεων</a:t>
            </a:r>
          </a:p>
          <a:p>
            <a:r>
              <a:rPr lang="el-GR" altLang="el-GR" sz="2400" dirty="0"/>
              <a:t>Μοχλός στη λειτουργία των αγορών</a:t>
            </a:r>
          </a:p>
          <a:p>
            <a:r>
              <a:rPr lang="el-GR" altLang="el-GR" sz="2400" dirty="0"/>
              <a:t>Δυναμικό επάγγελμα / κοσμοπολίτικα χαρακτηριστικά</a:t>
            </a:r>
            <a:endParaRPr lang="en-GB" alt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A5188-ED1E-4E14-AAEB-CA0B30DFDE3E}"/>
              </a:ext>
            </a:extLst>
          </p:cNvPr>
          <p:cNvSpPr>
            <a:spLocks noGrp="1"/>
          </p:cNvSpPr>
          <p:nvPr>
            <p:ph type="title"/>
          </p:nvPr>
        </p:nvSpPr>
        <p:spPr/>
        <p:txBody>
          <a:bodyPr anchor="ctr"/>
          <a:lstStyle/>
          <a:p>
            <a:r>
              <a:rPr lang="el-GR" dirty="0"/>
              <a:t>Ελεγκτικό επάγγελμα</a:t>
            </a:r>
            <a:endParaRPr lang="en-US" dirty="0"/>
          </a:p>
        </p:txBody>
      </p:sp>
      <p:sp>
        <p:nvSpPr>
          <p:cNvPr id="3" name="Θέση περιεχομένου 2">
            <a:extLst>
              <a:ext uri="{FF2B5EF4-FFF2-40B4-BE49-F238E27FC236}">
                <a16:creationId xmlns:a16="http://schemas.microsoft.com/office/drawing/2014/main" id="{3E4B413F-D82A-4372-966F-E8D183B69E7C}"/>
              </a:ext>
            </a:extLst>
          </p:cNvPr>
          <p:cNvSpPr>
            <a:spLocks noGrp="1"/>
          </p:cNvSpPr>
          <p:nvPr>
            <p:ph idx="1"/>
          </p:nvPr>
        </p:nvSpPr>
        <p:spPr>
          <a:xfrm>
            <a:off x="1097280" y="1845734"/>
            <a:ext cx="10058400" cy="4306710"/>
          </a:xfrm>
        </p:spPr>
        <p:txBody>
          <a:bodyPr>
            <a:normAutofit fontScale="92500" lnSpcReduction="20000"/>
          </a:bodyPr>
          <a:lstStyle/>
          <a:p>
            <a:r>
              <a:rPr lang="el-GR" dirty="0"/>
              <a:t>Σώμα ορκωτών λογιστών ελεγκτών ΣΟΛ</a:t>
            </a:r>
          </a:p>
          <a:p>
            <a:r>
              <a:rPr lang="el-GR" dirty="0"/>
              <a:t>Επιτροπή λογιστικής τυποποίησης</a:t>
            </a:r>
          </a:p>
          <a:p>
            <a:r>
              <a:rPr lang="el-GR" dirty="0"/>
              <a:t>Επιτροπή κεφαλαιαγοράς</a:t>
            </a:r>
          </a:p>
          <a:p>
            <a:r>
              <a:rPr lang="el-GR" dirty="0"/>
              <a:t>Ειδικοί ελεγκτές δημόσιας διοίκησης</a:t>
            </a:r>
          </a:p>
          <a:p>
            <a:r>
              <a:rPr lang="el-GR" dirty="0"/>
              <a:t>Ελεγκτές βεβαίωσης και αναγκαστικής είσπραξης εσόδων ελληνικού δημοσίου</a:t>
            </a:r>
          </a:p>
          <a:p>
            <a:r>
              <a:rPr lang="el-GR" dirty="0"/>
              <a:t>Έλεγχος και φοροδιαφυγή</a:t>
            </a:r>
          </a:p>
          <a:p>
            <a:r>
              <a:rPr lang="el-GR" dirty="0"/>
              <a:t>Ελεγκτικό συνέδριο</a:t>
            </a:r>
          </a:p>
          <a:p>
            <a:r>
              <a:rPr lang="el-GR" dirty="0"/>
              <a:t>Γενικό λογιστήριο κράτους</a:t>
            </a:r>
          </a:p>
          <a:p>
            <a:r>
              <a:rPr lang="el-GR" dirty="0"/>
              <a:t>Γενικός επιθεωρητής δημόσιας διοίκησης</a:t>
            </a:r>
          </a:p>
          <a:p>
            <a:r>
              <a:rPr lang="el-GR" dirty="0"/>
              <a:t>Γενική γραμματεία δημοσίων εσόδων</a:t>
            </a:r>
          </a:p>
          <a:p>
            <a:r>
              <a:rPr lang="el-GR" dirty="0"/>
              <a:t>Ανεξάρτητη αρχή δημοσίων εσόδων</a:t>
            </a:r>
          </a:p>
          <a:p>
            <a:endParaRPr lang="en-US" dirty="0"/>
          </a:p>
        </p:txBody>
      </p:sp>
    </p:spTree>
    <p:extLst>
      <p:ext uri="{BB962C8B-B14F-4D97-AF65-F5344CB8AC3E}">
        <p14:creationId xmlns:p14="http://schemas.microsoft.com/office/powerpoint/2010/main" val="100076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F71098-CAB6-0226-EC6D-496143B0B974}"/>
              </a:ext>
            </a:extLst>
          </p:cNvPr>
          <p:cNvSpPr>
            <a:spLocks noGrp="1"/>
          </p:cNvSpPr>
          <p:nvPr>
            <p:ph type="title"/>
          </p:nvPr>
        </p:nvSpPr>
        <p:spPr/>
        <p:txBody>
          <a:bodyPr/>
          <a:lstStyle/>
          <a:p>
            <a:r>
              <a:rPr lang="el-GR" dirty="0"/>
              <a:t>Επιτροπή λογιστικής τυποποίησης και ελέγχων (Ε.Λ.Τ.Ε.)</a:t>
            </a:r>
          </a:p>
        </p:txBody>
      </p:sp>
      <p:sp>
        <p:nvSpPr>
          <p:cNvPr id="3" name="Θέση περιεχομένου 2">
            <a:extLst>
              <a:ext uri="{FF2B5EF4-FFF2-40B4-BE49-F238E27FC236}">
                <a16:creationId xmlns:a16="http://schemas.microsoft.com/office/drawing/2014/main" id="{54C1FFAA-ED89-F355-B540-A8BA59F4EA1B}"/>
              </a:ext>
            </a:extLst>
          </p:cNvPr>
          <p:cNvSpPr>
            <a:spLocks noGrp="1"/>
          </p:cNvSpPr>
          <p:nvPr>
            <p:ph idx="1"/>
          </p:nvPr>
        </p:nvSpPr>
        <p:spPr/>
        <p:txBody>
          <a:bodyPr>
            <a:normAutofit fontScale="92500" lnSpcReduction="20000"/>
          </a:bodyPr>
          <a:lstStyle/>
          <a:p>
            <a:r>
              <a:rPr lang="el-GR" dirty="0"/>
              <a:t>Εφαρμογή λογιστικής τυποποίησης</a:t>
            </a:r>
          </a:p>
          <a:p>
            <a:r>
              <a:rPr lang="el-GR" dirty="0"/>
              <a:t>Διασφάλιση ποιότητας λογιστικών ελέγχων</a:t>
            </a:r>
          </a:p>
          <a:p>
            <a:r>
              <a:rPr lang="el-GR" dirty="0"/>
              <a:t>Εθνική εποπτική αρχή </a:t>
            </a:r>
            <a:r>
              <a:rPr lang="el-GR" dirty="0" err="1"/>
              <a:t>ελεγκτικο</a:t>
            </a:r>
            <a:r>
              <a:rPr lang="el-GR" dirty="0"/>
              <a:t>-λογιστικού επαγγέλματος</a:t>
            </a:r>
          </a:p>
          <a:p>
            <a:r>
              <a:rPr lang="el-GR" dirty="0"/>
              <a:t>Εισηγείται και εφαρμόζει θέματα λογιστικής τυποποίησης</a:t>
            </a:r>
          </a:p>
          <a:p>
            <a:r>
              <a:rPr lang="el-GR" dirty="0"/>
              <a:t>Μεριμνά έλεγχο ποιότητας υποχρεωτικών λογιστικών ελέγχων</a:t>
            </a:r>
          </a:p>
          <a:p>
            <a:r>
              <a:rPr lang="el-GR" dirty="0"/>
              <a:t>Γνωμοδοτεί προς Υπουργό πάνω σε θέματα λογιστικής τυποποίησης</a:t>
            </a:r>
          </a:p>
          <a:p>
            <a:r>
              <a:rPr lang="el-GR" dirty="0"/>
              <a:t>Ασκεί εποπτεία στο ΣΟΕΛ</a:t>
            </a:r>
          </a:p>
          <a:p>
            <a:r>
              <a:rPr lang="el-GR" dirty="0"/>
              <a:t>Αξιολογεί πορίσματα ελέγχου διαχείρισης του ΣΟΕΛ</a:t>
            </a:r>
          </a:p>
          <a:p>
            <a:r>
              <a:rPr lang="el-GR" dirty="0"/>
              <a:t>Θεσπίζει κανόνες δεοντολογίας</a:t>
            </a:r>
          </a:p>
          <a:p>
            <a:r>
              <a:rPr lang="el-GR" dirty="0"/>
              <a:t>Συνεργάζεται με την εθνική αρχή καταπολέμησης και νομιμοποίησης εσόδων από εγκληματικές ενέργειες</a:t>
            </a:r>
          </a:p>
        </p:txBody>
      </p:sp>
    </p:spTree>
    <p:extLst>
      <p:ext uri="{BB962C8B-B14F-4D97-AF65-F5344CB8AC3E}">
        <p14:creationId xmlns:p14="http://schemas.microsoft.com/office/powerpoint/2010/main" val="362147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8C7DA-CD4C-BDEC-3AA6-E6EBCA2C88F8}"/>
              </a:ext>
            </a:extLst>
          </p:cNvPr>
          <p:cNvSpPr>
            <a:spLocks noGrp="1"/>
          </p:cNvSpPr>
          <p:nvPr>
            <p:ph type="title"/>
          </p:nvPr>
        </p:nvSpPr>
        <p:spPr/>
        <p:txBody>
          <a:bodyPr/>
          <a:lstStyle/>
          <a:p>
            <a:r>
              <a:rPr lang="el-GR" dirty="0"/>
              <a:t>Επιτροπή κεφαλαιαγοράς</a:t>
            </a:r>
          </a:p>
        </p:txBody>
      </p:sp>
      <p:sp>
        <p:nvSpPr>
          <p:cNvPr id="3" name="Θέση περιεχομένου 2">
            <a:extLst>
              <a:ext uri="{FF2B5EF4-FFF2-40B4-BE49-F238E27FC236}">
                <a16:creationId xmlns:a16="http://schemas.microsoft.com/office/drawing/2014/main" id="{6CF4031A-24C6-1F55-5D1D-5DACAA3B0668}"/>
              </a:ext>
            </a:extLst>
          </p:cNvPr>
          <p:cNvSpPr>
            <a:spLocks noGrp="1"/>
          </p:cNvSpPr>
          <p:nvPr>
            <p:ph idx="1"/>
          </p:nvPr>
        </p:nvSpPr>
        <p:spPr/>
        <p:txBody>
          <a:bodyPr>
            <a:normAutofit/>
          </a:bodyPr>
          <a:lstStyle/>
          <a:p>
            <a:r>
              <a:rPr lang="el-GR" sz="2400" dirty="0"/>
              <a:t>Αρμόδια για τήρηση χρηματιστηριακής νομοθεσίας καθώς και για νομιμότητα συναλλαγών</a:t>
            </a:r>
          </a:p>
          <a:p>
            <a:r>
              <a:rPr lang="el-GR" sz="2400" dirty="0"/>
              <a:t>Σκοπός η προστασία δημοσίου συμφέροντος </a:t>
            </a:r>
          </a:p>
          <a:p>
            <a:r>
              <a:rPr lang="el-GR" sz="2400" dirty="0"/>
              <a:t>Διασφάλιση ακεραιότητας και ομαλής λειτουργίας χρηματιστηριακής αγοράς, περιορισμός συστημικού κινδύνου, προστασία επενδυτικού κοινού</a:t>
            </a:r>
          </a:p>
          <a:p>
            <a:r>
              <a:rPr lang="el-GR" sz="2400" dirty="0"/>
              <a:t>Επιβάλλει κυρώσεις, επιπλήξεις, πρόστιμα, αναστολή λειτουργίας, αφαίρεση άδειας σε εποπτεύοντα νομικά και φυσικά πρόσωπα που παραβαίνουν την νομοθεσία για την κεφαλαιαγορά</a:t>
            </a:r>
          </a:p>
        </p:txBody>
      </p:sp>
    </p:spTree>
    <p:extLst>
      <p:ext uri="{BB962C8B-B14F-4D97-AF65-F5344CB8AC3E}">
        <p14:creationId xmlns:p14="http://schemas.microsoft.com/office/powerpoint/2010/main" val="1098738645"/>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113</TotalTime>
  <Words>2025</Words>
  <Application>Microsoft Office PowerPoint</Application>
  <PresentationFormat>Ευρεία οθόνη</PresentationFormat>
  <Paragraphs>286</Paragraphs>
  <Slides>32</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32</vt:i4>
      </vt:variant>
    </vt:vector>
  </HeadingPairs>
  <TitlesOfParts>
    <vt:vector size="44" baseType="lpstr">
      <vt:lpstr>Arial</vt:lpstr>
      <vt:lpstr>Arial</vt:lpstr>
      <vt:lpstr>Arial Unicode MS</vt:lpstr>
      <vt:lpstr>Calibri</vt:lpstr>
      <vt:lpstr>Calibri Light</vt:lpstr>
      <vt:lpstr>Roboto Black</vt:lpstr>
      <vt:lpstr>Times New Roman</vt:lpstr>
      <vt:lpstr>TimesNewRomanPS-BoldMT</vt:lpstr>
      <vt:lpstr>TimesNewRomanPS-ItalicMT</vt:lpstr>
      <vt:lpstr>TimesNewRomanPSMT</vt:lpstr>
      <vt:lpstr>Wingdings</vt:lpstr>
      <vt:lpstr>Ανασκόπηση</vt:lpstr>
      <vt:lpstr>Εισαγωγή στον εσωτερικό έλεγχο</vt:lpstr>
      <vt:lpstr>Βασικοί σκοποί ελέγχου</vt:lpstr>
      <vt:lpstr>Ενδιαφερόμενοι για την διενέργεια του ελέγχου</vt:lpstr>
      <vt:lpstr>Διακρίσεις ελέγχων</vt:lpstr>
      <vt:lpstr>Ιστορική επισκόπηση ελέγχου και ελεγκτικής διαδικασίας</vt:lpstr>
      <vt:lpstr>Ο ορκωτός ελεγκτής / λογιστής</vt:lpstr>
      <vt:lpstr>Ελεγκτικό επάγγελμα</vt:lpstr>
      <vt:lpstr>Επιτροπή λογιστικής τυποποίησης και ελέγχων (Ε.Λ.Τ.Ε.)</vt:lpstr>
      <vt:lpstr>Επιτροπή κεφαλαιαγοράς</vt:lpstr>
      <vt:lpstr>Ειδικοί ελεγκτές δημόσιας διοίκησης</vt:lpstr>
      <vt:lpstr>Ελεγκτικό Συνέδριο</vt:lpstr>
      <vt:lpstr>Γενικό Λογιστήριο Κράτους</vt:lpstr>
      <vt:lpstr>Audit committee </vt:lpstr>
      <vt:lpstr>Παρουσίαση του PowerPoint</vt:lpstr>
      <vt:lpstr>Παρουσίαση του PowerPoint</vt:lpstr>
      <vt:lpstr>Εσωτερικός Έλεγχος</vt:lpstr>
      <vt:lpstr>Εσωτερικός Έλεγχος</vt:lpstr>
      <vt:lpstr>Παρουσίαση του PowerPoint</vt:lpstr>
      <vt:lpstr>Συχνότητα ελέγχου</vt:lpstr>
      <vt:lpstr>Διεθνή πρότυπα για την επαγγελματική πρακτική του εσωτερικού ελέγχου</vt:lpstr>
      <vt:lpstr>Διεθνή πρότυπα για την επαγγελματική πρακτική του εσωτερικού ελέγχου</vt:lpstr>
      <vt:lpstr>Αναθέσεις διασφάλισης</vt:lpstr>
      <vt:lpstr>Παρουσίαση του PowerPoint</vt:lpstr>
      <vt:lpstr>Παρουσίαση του PowerPoint</vt:lpstr>
      <vt:lpstr>Βασικές Αρχές Επαγγελματικής Ηθικής </vt:lpstr>
      <vt:lpstr>Απειλές των Βασικών Αρχών</vt:lpstr>
      <vt:lpstr>Μέτρα προστασίας απειλών</vt:lpstr>
      <vt:lpstr>Σημαντικό - Materiality</vt:lpstr>
      <vt:lpstr>Παρουσίαση του PowerPoint</vt:lpstr>
      <vt:lpstr>Βασικοί σκοποί ελέγχου</vt:lpstr>
      <vt:lpstr>Ενδιαφερόμενοι για την διενέργεια του ελέγχου</vt:lpstr>
      <vt:lpstr>Διακρίσεις ελέγχων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στον εσωτερικό έλεγχο</dc:title>
  <dc:creator>Μπάλλα Βασιλική</dc:creator>
  <cp:lastModifiedBy>Μπάλλα Βασιλική</cp:lastModifiedBy>
  <cp:revision>25</cp:revision>
  <dcterms:created xsi:type="dcterms:W3CDTF">2021-10-01T19:30:54Z</dcterms:created>
  <dcterms:modified xsi:type="dcterms:W3CDTF">2025-09-29T05:50:38Z</dcterms:modified>
</cp:coreProperties>
</file>