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6" r:id="rId2"/>
    <p:sldId id="381" r:id="rId3"/>
    <p:sldId id="395" r:id="rId4"/>
    <p:sldId id="396" r:id="rId5"/>
    <p:sldId id="377" r:id="rId6"/>
    <p:sldId id="397" r:id="rId7"/>
    <p:sldId id="398" r:id="rId8"/>
    <p:sldId id="399" r:id="rId9"/>
    <p:sldId id="400" r:id="rId1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jpg"/><Relationship Id="rId5" Type="http://schemas.microsoft.com/office/2007/relationships/hdphoto" Target="../media/hdphoto2.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1F671B-77AF-230F-54A3-D504D34ECCD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49E324F4-FA2A-14C3-4AC1-543AAFA613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28862523-27C0-24BB-60B8-8D7EB2EBC725}"/>
              </a:ext>
            </a:extLst>
          </p:cNvPr>
          <p:cNvSpPr>
            <a:spLocks noGrp="1"/>
          </p:cNvSpPr>
          <p:nvPr>
            <p:ph type="dt" sz="half" idx="10"/>
          </p:nvPr>
        </p:nvSpPr>
        <p:spPr/>
        <p:txBody>
          <a:bodyPr/>
          <a:lstStyle/>
          <a:p>
            <a:fld id="{60EACC3B-2313-4C06-A74B-CD424CB3AD0C}" type="datetimeFigureOut">
              <a:rPr lang="el-GR" smtClean="0"/>
              <a:t>21/10/2024</a:t>
            </a:fld>
            <a:endParaRPr lang="el-GR"/>
          </a:p>
        </p:txBody>
      </p:sp>
      <p:sp>
        <p:nvSpPr>
          <p:cNvPr id="5" name="Θέση υποσέλιδου 4">
            <a:extLst>
              <a:ext uri="{FF2B5EF4-FFF2-40B4-BE49-F238E27FC236}">
                <a16:creationId xmlns:a16="http://schemas.microsoft.com/office/drawing/2014/main" id="{95B10F87-252E-B65A-601A-E068A2D83C2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04AC2EF-8931-B96B-3C7C-BAA8F92DCF34}"/>
              </a:ext>
            </a:extLst>
          </p:cNvPr>
          <p:cNvSpPr>
            <a:spLocks noGrp="1"/>
          </p:cNvSpPr>
          <p:nvPr>
            <p:ph type="sldNum" sz="quarter" idx="12"/>
          </p:nvPr>
        </p:nvSpPr>
        <p:spPr/>
        <p:txBody>
          <a:bodyPr/>
          <a:lstStyle/>
          <a:p>
            <a:fld id="{ABD2CA15-BABD-4A63-8359-E39B0970404E}" type="slidenum">
              <a:rPr lang="el-GR" smtClean="0"/>
              <a:t>‹#›</a:t>
            </a:fld>
            <a:endParaRPr lang="el-GR"/>
          </a:p>
        </p:txBody>
      </p:sp>
    </p:spTree>
    <p:extLst>
      <p:ext uri="{BB962C8B-B14F-4D97-AF65-F5344CB8AC3E}">
        <p14:creationId xmlns:p14="http://schemas.microsoft.com/office/powerpoint/2010/main" val="2816521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2F353E-6AB1-D4DA-C4FD-B9042E35D2B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EBA13C6-6046-F363-7468-04ADC750A4B3}"/>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51E6E12-CF8B-B4CB-5DA3-616448517788}"/>
              </a:ext>
            </a:extLst>
          </p:cNvPr>
          <p:cNvSpPr>
            <a:spLocks noGrp="1"/>
          </p:cNvSpPr>
          <p:nvPr>
            <p:ph type="dt" sz="half" idx="10"/>
          </p:nvPr>
        </p:nvSpPr>
        <p:spPr/>
        <p:txBody>
          <a:bodyPr/>
          <a:lstStyle/>
          <a:p>
            <a:fld id="{60EACC3B-2313-4C06-A74B-CD424CB3AD0C}" type="datetimeFigureOut">
              <a:rPr lang="el-GR" smtClean="0"/>
              <a:t>21/10/2024</a:t>
            </a:fld>
            <a:endParaRPr lang="el-GR"/>
          </a:p>
        </p:txBody>
      </p:sp>
      <p:sp>
        <p:nvSpPr>
          <p:cNvPr id="5" name="Θέση υποσέλιδου 4">
            <a:extLst>
              <a:ext uri="{FF2B5EF4-FFF2-40B4-BE49-F238E27FC236}">
                <a16:creationId xmlns:a16="http://schemas.microsoft.com/office/drawing/2014/main" id="{4172F925-49AE-9D0E-5C18-0CF0C96209F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4D242FE-A413-70D6-46A9-D8DF096FD707}"/>
              </a:ext>
            </a:extLst>
          </p:cNvPr>
          <p:cNvSpPr>
            <a:spLocks noGrp="1"/>
          </p:cNvSpPr>
          <p:nvPr>
            <p:ph type="sldNum" sz="quarter" idx="12"/>
          </p:nvPr>
        </p:nvSpPr>
        <p:spPr/>
        <p:txBody>
          <a:bodyPr/>
          <a:lstStyle/>
          <a:p>
            <a:fld id="{ABD2CA15-BABD-4A63-8359-E39B0970404E}" type="slidenum">
              <a:rPr lang="el-GR" smtClean="0"/>
              <a:t>‹#›</a:t>
            </a:fld>
            <a:endParaRPr lang="el-GR"/>
          </a:p>
        </p:txBody>
      </p:sp>
    </p:spTree>
    <p:extLst>
      <p:ext uri="{BB962C8B-B14F-4D97-AF65-F5344CB8AC3E}">
        <p14:creationId xmlns:p14="http://schemas.microsoft.com/office/powerpoint/2010/main" val="3961320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3D6A2A12-5551-DAC3-E036-5395C8317ABB}"/>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591D748-1B07-0072-0241-DB8294841822}"/>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1FE5D76-0254-3E0A-0DB6-5AC013669129}"/>
              </a:ext>
            </a:extLst>
          </p:cNvPr>
          <p:cNvSpPr>
            <a:spLocks noGrp="1"/>
          </p:cNvSpPr>
          <p:nvPr>
            <p:ph type="dt" sz="half" idx="10"/>
          </p:nvPr>
        </p:nvSpPr>
        <p:spPr/>
        <p:txBody>
          <a:bodyPr/>
          <a:lstStyle/>
          <a:p>
            <a:fld id="{60EACC3B-2313-4C06-A74B-CD424CB3AD0C}" type="datetimeFigureOut">
              <a:rPr lang="el-GR" smtClean="0"/>
              <a:t>21/10/2024</a:t>
            </a:fld>
            <a:endParaRPr lang="el-GR"/>
          </a:p>
        </p:txBody>
      </p:sp>
      <p:sp>
        <p:nvSpPr>
          <p:cNvPr id="5" name="Θέση υποσέλιδου 4">
            <a:extLst>
              <a:ext uri="{FF2B5EF4-FFF2-40B4-BE49-F238E27FC236}">
                <a16:creationId xmlns:a16="http://schemas.microsoft.com/office/drawing/2014/main" id="{27342AC0-4E9F-992D-80DA-71F57550B22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8E97437-449F-7D7D-499E-EF3534831320}"/>
              </a:ext>
            </a:extLst>
          </p:cNvPr>
          <p:cNvSpPr>
            <a:spLocks noGrp="1"/>
          </p:cNvSpPr>
          <p:nvPr>
            <p:ph type="sldNum" sz="quarter" idx="12"/>
          </p:nvPr>
        </p:nvSpPr>
        <p:spPr/>
        <p:txBody>
          <a:bodyPr/>
          <a:lstStyle/>
          <a:p>
            <a:fld id="{ABD2CA15-BABD-4A63-8359-E39B0970404E}" type="slidenum">
              <a:rPr lang="el-GR" smtClean="0"/>
              <a:t>‹#›</a:t>
            </a:fld>
            <a:endParaRPr lang="el-GR"/>
          </a:p>
        </p:txBody>
      </p:sp>
    </p:spTree>
    <p:extLst>
      <p:ext uri="{BB962C8B-B14F-4D97-AF65-F5344CB8AC3E}">
        <p14:creationId xmlns:p14="http://schemas.microsoft.com/office/powerpoint/2010/main" val="3909238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PAGE_1_GR">
    <p:spTree>
      <p:nvGrpSpPr>
        <p:cNvPr id="1" name=""/>
        <p:cNvGrpSpPr/>
        <p:nvPr/>
      </p:nvGrpSpPr>
      <p:grpSpPr>
        <a:xfrm>
          <a:off x="0" y="0"/>
          <a:ext cx="0" cy="0"/>
          <a:chOff x="0" y="0"/>
          <a:chExt cx="0" cy="0"/>
        </a:xfrm>
      </p:grpSpPr>
      <p:pic>
        <p:nvPicPr>
          <p:cNvPr id="22" name="Image" descr="Image"/>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ChalkSketch/>
                    </a14:imgEffect>
                    <a14:imgEffect>
                      <a14:saturation sat="119000"/>
                    </a14:imgEffect>
                  </a14:imgLayer>
                </a14:imgProps>
              </a:ext>
            </a:extLst>
          </a:blip>
          <a:stretch>
            <a:fillRect/>
          </a:stretch>
        </p:blipFill>
        <p:spPr>
          <a:xfrm>
            <a:off x="-3175" y="0"/>
            <a:ext cx="666750" cy="6858001"/>
          </a:xfrm>
          <a:prstGeom prst="rect">
            <a:avLst/>
          </a:prstGeom>
          <a:ln w="12700">
            <a:miter lim="400000"/>
          </a:ln>
        </p:spPr>
      </p:pic>
      <p:pic>
        <p:nvPicPr>
          <p:cNvPr id="23" name="Image" descr="Image"/>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artisticChalkSketch/>
                    </a14:imgEffect>
                    <a14:imgEffect>
                      <a14:colorTemperature colorTemp="6467"/>
                    </a14:imgEffect>
                    <a14:imgEffect>
                      <a14:saturation sat="0"/>
                    </a14:imgEffect>
                  </a14:imgLayer>
                </a14:imgProps>
              </a:ext>
            </a:extLst>
          </a:blip>
          <a:stretch>
            <a:fillRect/>
          </a:stretch>
        </p:blipFill>
        <p:spPr>
          <a:xfrm>
            <a:off x="8286750" y="4337222"/>
            <a:ext cx="3924300" cy="2528910"/>
          </a:xfrm>
          <a:prstGeom prst="rect">
            <a:avLst/>
          </a:prstGeom>
          <a:ln w="12700">
            <a:miter lim="400000"/>
          </a:ln>
        </p:spPr>
      </p:pic>
      <p:sp>
        <p:nvSpPr>
          <p:cNvPr id="25" name="Slide Number"/>
          <p:cNvSpPr txBox="1">
            <a:spLocks noGrp="1"/>
          </p:cNvSpPr>
          <p:nvPr>
            <p:ph type="sldNum" sz="quarter" idx="2"/>
          </p:nvPr>
        </p:nvSpPr>
        <p:spPr>
          <a:xfrm>
            <a:off x="271139" y="6461061"/>
            <a:ext cx="151484" cy="266740"/>
          </a:xfrm>
          <a:prstGeom prst="rect">
            <a:avLst/>
          </a:prstGeom>
        </p:spPr>
        <p:txBody>
          <a:bodyPr/>
          <a:lstStyle>
            <a:lvl1pPr>
              <a:defRPr sz="1400" b="1">
                <a:latin typeface="Roboto Black"/>
              </a:defRPr>
            </a:lvl1pPr>
          </a:lstStyle>
          <a:p>
            <a:r>
              <a:rPr lang="el-GR" dirty="0"/>
              <a:t>1</a:t>
            </a:r>
          </a:p>
        </p:txBody>
      </p:sp>
      <p:pic>
        <p:nvPicPr>
          <p:cNvPr id="6" name="Εικόνα 5">
            <a:extLst>
              <a:ext uri="{FF2B5EF4-FFF2-40B4-BE49-F238E27FC236}">
                <a16:creationId xmlns:a16="http://schemas.microsoft.com/office/drawing/2014/main" id="{488284EF-E848-4AC2-A336-E6AC63FD7E9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81959" y="5686033"/>
            <a:ext cx="1932177" cy="1105465"/>
          </a:xfrm>
          <a:prstGeom prst="rect">
            <a:avLst/>
          </a:prstGeom>
        </p:spPr>
      </p:pic>
      <p:sp>
        <p:nvSpPr>
          <p:cNvPr id="7" name="Presentation Title">
            <a:extLst>
              <a:ext uri="{FF2B5EF4-FFF2-40B4-BE49-F238E27FC236}">
                <a16:creationId xmlns:a16="http://schemas.microsoft.com/office/drawing/2014/main" id="{6CD0EC64-E07B-4519-9B70-DE986421C118}"/>
              </a:ext>
            </a:extLst>
          </p:cNvPr>
          <p:cNvSpPr txBox="1">
            <a:spLocks noGrp="1"/>
          </p:cNvSpPr>
          <p:nvPr>
            <p:ph type="title" hasCustomPrompt="1"/>
          </p:nvPr>
        </p:nvSpPr>
        <p:spPr>
          <a:xfrm>
            <a:off x="663575" y="1"/>
            <a:ext cx="11528425" cy="8649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a:defRPr sz="3600">
                <a:solidFill>
                  <a:srgbClr val="002060"/>
                </a:solidFill>
                <a:latin typeface="Roboto Black"/>
              </a:defRPr>
            </a:lvl1pPr>
          </a:lstStyle>
          <a:p>
            <a:r>
              <a:rPr lang="en-US" dirty="0"/>
              <a:t>Slide</a:t>
            </a:r>
            <a:r>
              <a:rPr dirty="0"/>
              <a:t> Title</a:t>
            </a:r>
          </a:p>
        </p:txBody>
      </p:sp>
      <p:sp>
        <p:nvSpPr>
          <p:cNvPr id="8" name="Body Level One…">
            <a:extLst>
              <a:ext uri="{FF2B5EF4-FFF2-40B4-BE49-F238E27FC236}">
                <a16:creationId xmlns:a16="http://schemas.microsoft.com/office/drawing/2014/main" id="{454AD657-089F-4DA2-B65E-F6E86D156934}"/>
              </a:ext>
            </a:extLst>
          </p:cNvPr>
          <p:cNvSpPr txBox="1">
            <a:spLocks noGrp="1"/>
          </p:cNvSpPr>
          <p:nvPr>
            <p:ph idx="1" hasCustomPrompt="1"/>
          </p:nvPr>
        </p:nvSpPr>
        <p:spPr>
          <a:xfrm>
            <a:off x="663575" y="988541"/>
            <a:ext cx="9421470" cy="46337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defRPr sz="1600" b="0">
                <a:solidFill>
                  <a:srgbClr val="002060"/>
                </a:solidFill>
                <a:latin typeface="Roboto Black"/>
              </a:defRPr>
            </a:lvl1pPr>
          </a:lstStyle>
          <a:p>
            <a:r>
              <a:rPr lang="en-US" dirty="0"/>
              <a:t>Content</a:t>
            </a:r>
            <a:endParaRPr dirty="0"/>
          </a:p>
          <a:p>
            <a:pPr lvl="1"/>
            <a:endParaRPr dirty="0"/>
          </a:p>
          <a:p>
            <a:pPr lvl="2"/>
            <a:endParaRPr dirty="0"/>
          </a:p>
          <a:p>
            <a:pPr lvl="3"/>
            <a:endParaRPr dirty="0"/>
          </a:p>
          <a:p>
            <a:pPr lvl="4"/>
            <a:endParaRPr dirty="0"/>
          </a:p>
        </p:txBody>
      </p:sp>
    </p:spTree>
    <p:extLst>
      <p:ext uri="{BB962C8B-B14F-4D97-AF65-F5344CB8AC3E}">
        <p14:creationId xmlns:p14="http://schemas.microsoft.com/office/powerpoint/2010/main" val="82533573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4E0BE9-2015-2E05-514C-A0B6AFD491A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429B408-C9E9-469E-5C9C-256E2BFD486C}"/>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5EC3997-1F94-0360-2847-21306A2831D3}"/>
              </a:ext>
            </a:extLst>
          </p:cNvPr>
          <p:cNvSpPr>
            <a:spLocks noGrp="1"/>
          </p:cNvSpPr>
          <p:nvPr>
            <p:ph type="dt" sz="half" idx="10"/>
          </p:nvPr>
        </p:nvSpPr>
        <p:spPr/>
        <p:txBody>
          <a:bodyPr/>
          <a:lstStyle/>
          <a:p>
            <a:fld id="{60EACC3B-2313-4C06-A74B-CD424CB3AD0C}" type="datetimeFigureOut">
              <a:rPr lang="el-GR" smtClean="0"/>
              <a:t>21/10/2024</a:t>
            </a:fld>
            <a:endParaRPr lang="el-GR"/>
          </a:p>
        </p:txBody>
      </p:sp>
      <p:sp>
        <p:nvSpPr>
          <p:cNvPr id="5" name="Θέση υποσέλιδου 4">
            <a:extLst>
              <a:ext uri="{FF2B5EF4-FFF2-40B4-BE49-F238E27FC236}">
                <a16:creationId xmlns:a16="http://schemas.microsoft.com/office/drawing/2014/main" id="{DF2AC2E8-EC10-02CD-A6EA-F51D3DA6225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09AFC60-2FFD-CD1A-8B1F-A68B264040E7}"/>
              </a:ext>
            </a:extLst>
          </p:cNvPr>
          <p:cNvSpPr>
            <a:spLocks noGrp="1"/>
          </p:cNvSpPr>
          <p:nvPr>
            <p:ph type="sldNum" sz="quarter" idx="12"/>
          </p:nvPr>
        </p:nvSpPr>
        <p:spPr/>
        <p:txBody>
          <a:bodyPr/>
          <a:lstStyle/>
          <a:p>
            <a:fld id="{ABD2CA15-BABD-4A63-8359-E39B0970404E}" type="slidenum">
              <a:rPr lang="el-GR" smtClean="0"/>
              <a:t>‹#›</a:t>
            </a:fld>
            <a:endParaRPr lang="el-GR"/>
          </a:p>
        </p:txBody>
      </p:sp>
    </p:spTree>
    <p:extLst>
      <p:ext uri="{BB962C8B-B14F-4D97-AF65-F5344CB8AC3E}">
        <p14:creationId xmlns:p14="http://schemas.microsoft.com/office/powerpoint/2010/main" val="1085427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795398-748D-5D5D-4682-AAA0F32D0D2A}"/>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572578F-75B8-5DB7-D48C-F9AF4DDF18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17F62D5B-1057-AEE5-7087-75C87F7D77B4}"/>
              </a:ext>
            </a:extLst>
          </p:cNvPr>
          <p:cNvSpPr>
            <a:spLocks noGrp="1"/>
          </p:cNvSpPr>
          <p:nvPr>
            <p:ph type="dt" sz="half" idx="10"/>
          </p:nvPr>
        </p:nvSpPr>
        <p:spPr/>
        <p:txBody>
          <a:bodyPr/>
          <a:lstStyle/>
          <a:p>
            <a:fld id="{60EACC3B-2313-4C06-A74B-CD424CB3AD0C}" type="datetimeFigureOut">
              <a:rPr lang="el-GR" smtClean="0"/>
              <a:t>21/10/2024</a:t>
            </a:fld>
            <a:endParaRPr lang="el-GR"/>
          </a:p>
        </p:txBody>
      </p:sp>
      <p:sp>
        <p:nvSpPr>
          <p:cNvPr id="5" name="Θέση υποσέλιδου 4">
            <a:extLst>
              <a:ext uri="{FF2B5EF4-FFF2-40B4-BE49-F238E27FC236}">
                <a16:creationId xmlns:a16="http://schemas.microsoft.com/office/drawing/2014/main" id="{4F69807F-FCC0-9794-EFB5-17BCFA1FB59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049EE64-E629-ED77-81E8-81E0EAC2AA3A}"/>
              </a:ext>
            </a:extLst>
          </p:cNvPr>
          <p:cNvSpPr>
            <a:spLocks noGrp="1"/>
          </p:cNvSpPr>
          <p:nvPr>
            <p:ph type="sldNum" sz="quarter" idx="12"/>
          </p:nvPr>
        </p:nvSpPr>
        <p:spPr/>
        <p:txBody>
          <a:bodyPr/>
          <a:lstStyle/>
          <a:p>
            <a:fld id="{ABD2CA15-BABD-4A63-8359-E39B0970404E}" type="slidenum">
              <a:rPr lang="el-GR" smtClean="0"/>
              <a:t>‹#›</a:t>
            </a:fld>
            <a:endParaRPr lang="el-GR"/>
          </a:p>
        </p:txBody>
      </p:sp>
    </p:spTree>
    <p:extLst>
      <p:ext uri="{BB962C8B-B14F-4D97-AF65-F5344CB8AC3E}">
        <p14:creationId xmlns:p14="http://schemas.microsoft.com/office/powerpoint/2010/main" val="204012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F095A1-081F-C1A3-2743-08C395BE12A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6A5AC4E-ADA9-76E7-D4E3-2A86A969A334}"/>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51EB98AE-8E10-FA36-F430-793459247CE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73F140AA-E5AA-EFFC-D274-B7C8A4D940C3}"/>
              </a:ext>
            </a:extLst>
          </p:cNvPr>
          <p:cNvSpPr>
            <a:spLocks noGrp="1"/>
          </p:cNvSpPr>
          <p:nvPr>
            <p:ph type="dt" sz="half" idx="10"/>
          </p:nvPr>
        </p:nvSpPr>
        <p:spPr/>
        <p:txBody>
          <a:bodyPr/>
          <a:lstStyle/>
          <a:p>
            <a:fld id="{60EACC3B-2313-4C06-A74B-CD424CB3AD0C}" type="datetimeFigureOut">
              <a:rPr lang="el-GR" smtClean="0"/>
              <a:t>21/10/2024</a:t>
            </a:fld>
            <a:endParaRPr lang="el-GR"/>
          </a:p>
        </p:txBody>
      </p:sp>
      <p:sp>
        <p:nvSpPr>
          <p:cNvPr id="6" name="Θέση υποσέλιδου 5">
            <a:extLst>
              <a:ext uri="{FF2B5EF4-FFF2-40B4-BE49-F238E27FC236}">
                <a16:creationId xmlns:a16="http://schemas.microsoft.com/office/drawing/2014/main" id="{DBF171BF-178B-C2D5-47E4-35A38B65203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76AC229-218F-72A0-9DB1-D4E0853E14C4}"/>
              </a:ext>
            </a:extLst>
          </p:cNvPr>
          <p:cNvSpPr>
            <a:spLocks noGrp="1"/>
          </p:cNvSpPr>
          <p:nvPr>
            <p:ph type="sldNum" sz="quarter" idx="12"/>
          </p:nvPr>
        </p:nvSpPr>
        <p:spPr/>
        <p:txBody>
          <a:bodyPr/>
          <a:lstStyle/>
          <a:p>
            <a:fld id="{ABD2CA15-BABD-4A63-8359-E39B0970404E}" type="slidenum">
              <a:rPr lang="el-GR" smtClean="0"/>
              <a:t>‹#›</a:t>
            </a:fld>
            <a:endParaRPr lang="el-GR"/>
          </a:p>
        </p:txBody>
      </p:sp>
    </p:spTree>
    <p:extLst>
      <p:ext uri="{BB962C8B-B14F-4D97-AF65-F5344CB8AC3E}">
        <p14:creationId xmlns:p14="http://schemas.microsoft.com/office/powerpoint/2010/main" val="218527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A9B14D-5B97-7274-424F-F8DC96544553}"/>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97D55B6-C87B-153D-42A7-C2E0EFE9E0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445D802-73E4-A4A7-CC54-6464A90BB6D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E126AD29-53ED-11C8-34E0-BDA6406EF4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532280B5-A846-D18F-8329-179C0DFD9DDD}"/>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2FC9E3A-3C75-DB2A-B20D-BC74AF853D46}"/>
              </a:ext>
            </a:extLst>
          </p:cNvPr>
          <p:cNvSpPr>
            <a:spLocks noGrp="1"/>
          </p:cNvSpPr>
          <p:nvPr>
            <p:ph type="dt" sz="half" idx="10"/>
          </p:nvPr>
        </p:nvSpPr>
        <p:spPr/>
        <p:txBody>
          <a:bodyPr/>
          <a:lstStyle/>
          <a:p>
            <a:fld id="{60EACC3B-2313-4C06-A74B-CD424CB3AD0C}" type="datetimeFigureOut">
              <a:rPr lang="el-GR" smtClean="0"/>
              <a:t>21/10/2024</a:t>
            </a:fld>
            <a:endParaRPr lang="el-GR"/>
          </a:p>
        </p:txBody>
      </p:sp>
      <p:sp>
        <p:nvSpPr>
          <p:cNvPr id="8" name="Θέση υποσέλιδου 7">
            <a:extLst>
              <a:ext uri="{FF2B5EF4-FFF2-40B4-BE49-F238E27FC236}">
                <a16:creationId xmlns:a16="http://schemas.microsoft.com/office/drawing/2014/main" id="{FF67C977-2500-75E4-5ED1-468DE28AE9BF}"/>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DE31ED49-803E-6984-BB4C-90CA6381C852}"/>
              </a:ext>
            </a:extLst>
          </p:cNvPr>
          <p:cNvSpPr>
            <a:spLocks noGrp="1"/>
          </p:cNvSpPr>
          <p:nvPr>
            <p:ph type="sldNum" sz="quarter" idx="12"/>
          </p:nvPr>
        </p:nvSpPr>
        <p:spPr/>
        <p:txBody>
          <a:bodyPr/>
          <a:lstStyle/>
          <a:p>
            <a:fld id="{ABD2CA15-BABD-4A63-8359-E39B0970404E}" type="slidenum">
              <a:rPr lang="el-GR" smtClean="0"/>
              <a:t>‹#›</a:t>
            </a:fld>
            <a:endParaRPr lang="el-GR"/>
          </a:p>
        </p:txBody>
      </p:sp>
    </p:spTree>
    <p:extLst>
      <p:ext uri="{BB962C8B-B14F-4D97-AF65-F5344CB8AC3E}">
        <p14:creationId xmlns:p14="http://schemas.microsoft.com/office/powerpoint/2010/main" val="323006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495A34-AFFF-5A53-3858-6180413AD7F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D2300EE5-7767-B5A3-27EF-934FFD8C273B}"/>
              </a:ext>
            </a:extLst>
          </p:cNvPr>
          <p:cNvSpPr>
            <a:spLocks noGrp="1"/>
          </p:cNvSpPr>
          <p:nvPr>
            <p:ph type="dt" sz="half" idx="10"/>
          </p:nvPr>
        </p:nvSpPr>
        <p:spPr/>
        <p:txBody>
          <a:bodyPr/>
          <a:lstStyle/>
          <a:p>
            <a:fld id="{60EACC3B-2313-4C06-A74B-CD424CB3AD0C}" type="datetimeFigureOut">
              <a:rPr lang="el-GR" smtClean="0"/>
              <a:t>21/10/2024</a:t>
            </a:fld>
            <a:endParaRPr lang="el-GR"/>
          </a:p>
        </p:txBody>
      </p:sp>
      <p:sp>
        <p:nvSpPr>
          <p:cNvPr id="4" name="Θέση υποσέλιδου 3">
            <a:extLst>
              <a:ext uri="{FF2B5EF4-FFF2-40B4-BE49-F238E27FC236}">
                <a16:creationId xmlns:a16="http://schemas.microsoft.com/office/drawing/2014/main" id="{C2083150-0B14-69B5-6F67-42E6D987121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055F4A9-D109-3077-9C60-C7720B419CC3}"/>
              </a:ext>
            </a:extLst>
          </p:cNvPr>
          <p:cNvSpPr>
            <a:spLocks noGrp="1"/>
          </p:cNvSpPr>
          <p:nvPr>
            <p:ph type="sldNum" sz="quarter" idx="12"/>
          </p:nvPr>
        </p:nvSpPr>
        <p:spPr/>
        <p:txBody>
          <a:bodyPr/>
          <a:lstStyle/>
          <a:p>
            <a:fld id="{ABD2CA15-BABD-4A63-8359-E39B0970404E}" type="slidenum">
              <a:rPr lang="el-GR" smtClean="0"/>
              <a:t>‹#›</a:t>
            </a:fld>
            <a:endParaRPr lang="el-GR"/>
          </a:p>
        </p:txBody>
      </p:sp>
    </p:spTree>
    <p:extLst>
      <p:ext uri="{BB962C8B-B14F-4D97-AF65-F5344CB8AC3E}">
        <p14:creationId xmlns:p14="http://schemas.microsoft.com/office/powerpoint/2010/main" val="43473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1EAB6A4D-2427-AAD5-642C-3FC8136B09A9}"/>
              </a:ext>
            </a:extLst>
          </p:cNvPr>
          <p:cNvSpPr>
            <a:spLocks noGrp="1"/>
          </p:cNvSpPr>
          <p:nvPr>
            <p:ph type="dt" sz="half" idx="10"/>
          </p:nvPr>
        </p:nvSpPr>
        <p:spPr/>
        <p:txBody>
          <a:bodyPr/>
          <a:lstStyle/>
          <a:p>
            <a:fld id="{60EACC3B-2313-4C06-A74B-CD424CB3AD0C}" type="datetimeFigureOut">
              <a:rPr lang="el-GR" smtClean="0"/>
              <a:t>21/10/2024</a:t>
            </a:fld>
            <a:endParaRPr lang="el-GR"/>
          </a:p>
        </p:txBody>
      </p:sp>
      <p:sp>
        <p:nvSpPr>
          <p:cNvPr id="3" name="Θέση υποσέλιδου 2">
            <a:extLst>
              <a:ext uri="{FF2B5EF4-FFF2-40B4-BE49-F238E27FC236}">
                <a16:creationId xmlns:a16="http://schemas.microsoft.com/office/drawing/2014/main" id="{BBE88E30-AC56-A15B-D1B8-9CB3DA56A9BD}"/>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5A3B82C5-BAF1-7CE1-2900-7A9134826655}"/>
              </a:ext>
            </a:extLst>
          </p:cNvPr>
          <p:cNvSpPr>
            <a:spLocks noGrp="1"/>
          </p:cNvSpPr>
          <p:nvPr>
            <p:ph type="sldNum" sz="quarter" idx="12"/>
          </p:nvPr>
        </p:nvSpPr>
        <p:spPr/>
        <p:txBody>
          <a:bodyPr/>
          <a:lstStyle/>
          <a:p>
            <a:fld id="{ABD2CA15-BABD-4A63-8359-E39B0970404E}" type="slidenum">
              <a:rPr lang="el-GR" smtClean="0"/>
              <a:t>‹#›</a:t>
            </a:fld>
            <a:endParaRPr lang="el-GR"/>
          </a:p>
        </p:txBody>
      </p:sp>
    </p:spTree>
    <p:extLst>
      <p:ext uri="{BB962C8B-B14F-4D97-AF65-F5344CB8AC3E}">
        <p14:creationId xmlns:p14="http://schemas.microsoft.com/office/powerpoint/2010/main" val="3166634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82A2B6-112C-428B-2FF0-5014EBA4EA0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F2963CD-98E9-D888-5FBB-01872A598E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A57C6D6E-F897-621B-E5A5-2CF35CF74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64170C2-5477-0F79-A258-8FFBE50EAB9C}"/>
              </a:ext>
            </a:extLst>
          </p:cNvPr>
          <p:cNvSpPr>
            <a:spLocks noGrp="1"/>
          </p:cNvSpPr>
          <p:nvPr>
            <p:ph type="dt" sz="half" idx="10"/>
          </p:nvPr>
        </p:nvSpPr>
        <p:spPr/>
        <p:txBody>
          <a:bodyPr/>
          <a:lstStyle/>
          <a:p>
            <a:fld id="{60EACC3B-2313-4C06-A74B-CD424CB3AD0C}" type="datetimeFigureOut">
              <a:rPr lang="el-GR" smtClean="0"/>
              <a:t>21/10/2024</a:t>
            </a:fld>
            <a:endParaRPr lang="el-GR"/>
          </a:p>
        </p:txBody>
      </p:sp>
      <p:sp>
        <p:nvSpPr>
          <p:cNvPr id="6" name="Θέση υποσέλιδου 5">
            <a:extLst>
              <a:ext uri="{FF2B5EF4-FFF2-40B4-BE49-F238E27FC236}">
                <a16:creationId xmlns:a16="http://schemas.microsoft.com/office/drawing/2014/main" id="{560A6486-B401-D045-78FA-CF836EFCD98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F4C0D6D-4D8E-5506-354C-555EB3589CF0}"/>
              </a:ext>
            </a:extLst>
          </p:cNvPr>
          <p:cNvSpPr>
            <a:spLocks noGrp="1"/>
          </p:cNvSpPr>
          <p:nvPr>
            <p:ph type="sldNum" sz="quarter" idx="12"/>
          </p:nvPr>
        </p:nvSpPr>
        <p:spPr/>
        <p:txBody>
          <a:bodyPr/>
          <a:lstStyle/>
          <a:p>
            <a:fld id="{ABD2CA15-BABD-4A63-8359-E39B0970404E}" type="slidenum">
              <a:rPr lang="el-GR" smtClean="0"/>
              <a:t>‹#›</a:t>
            </a:fld>
            <a:endParaRPr lang="el-GR"/>
          </a:p>
        </p:txBody>
      </p:sp>
    </p:spTree>
    <p:extLst>
      <p:ext uri="{BB962C8B-B14F-4D97-AF65-F5344CB8AC3E}">
        <p14:creationId xmlns:p14="http://schemas.microsoft.com/office/powerpoint/2010/main" val="182503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62EF4D-31C1-06B2-85D1-C23C9FC61D9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25CE7480-9202-A47B-B8EB-05D52CD3BD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4A56A64C-D9C5-8EFC-85DD-B493991711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C029A90-0333-9A2F-8B54-31DF07607F00}"/>
              </a:ext>
            </a:extLst>
          </p:cNvPr>
          <p:cNvSpPr>
            <a:spLocks noGrp="1"/>
          </p:cNvSpPr>
          <p:nvPr>
            <p:ph type="dt" sz="half" idx="10"/>
          </p:nvPr>
        </p:nvSpPr>
        <p:spPr/>
        <p:txBody>
          <a:bodyPr/>
          <a:lstStyle/>
          <a:p>
            <a:fld id="{60EACC3B-2313-4C06-A74B-CD424CB3AD0C}" type="datetimeFigureOut">
              <a:rPr lang="el-GR" smtClean="0"/>
              <a:t>21/10/2024</a:t>
            </a:fld>
            <a:endParaRPr lang="el-GR"/>
          </a:p>
        </p:txBody>
      </p:sp>
      <p:sp>
        <p:nvSpPr>
          <p:cNvPr id="6" name="Θέση υποσέλιδου 5">
            <a:extLst>
              <a:ext uri="{FF2B5EF4-FFF2-40B4-BE49-F238E27FC236}">
                <a16:creationId xmlns:a16="http://schemas.microsoft.com/office/drawing/2014/main" id="{AF8E3FC2-9E11-8435-AE95-425CDB5DC1F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F554C75-DA52-14AF-9A22-2605FDE5A69B}"/>
              </a:ext>
            </a:extLst>
          </p:cNvPr>
          <p:cNvSpPr>
            <a:spLocks noGrp="1"/>
          </p:cNvSpPr>
          <p:nvPr>
            <p:ph type="sldNum" sz="quarter" idx="12"/>
          </p:nvPr>
        </p:nvSpPr>
        <p:spPr/>
        <p:txBody>
          <a:bodyPr/>
          <a:lstStyle/>
          <a:p>
            <a:fld id="{ABD2CA15-BABD-4A63-8359-E39B0970404E}" type="slidenum">
              <a:rPr lang="el-GR" smtClean="0"/>
              <a:t>‹#›</a:t>
            </a:fld>
            <a:endParaRPr lang="el-GR"/>
          </a:p>
        </p:txBody>
      </p:sp>
    </p:spTree>
    <p:extLst>
      <p:ext uri="{BB962C8B-B14F-4D97-AF65-F5344CB8AC3E}">
        <p14:creationId xmlns:p14="http://schemas.microsoft.com/office/powerpoint/2010/main" val="1134515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40E641F-A4CF-3D01-FC1A-5CA180BCAB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CD28C21-EEB4-0175-C698-6F97A9751A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516BCBB-D770-EA39-9012-298E1ACFF7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ACC3B-2313-4C06-A74B-CD424CB3AD0C}" type="datetimeFigureOut">
              <a:rPr lang="el-GR" smtClean="0"/>
              <a:t>21/10/2024</a:t>
            </a:fld>
            <a:endParaRPr lang="el-GR"/>
          </a:p>
        </p:txBody>
      </p:sp>
      <p:sp>
        <p:nvSpPr>
          <p:cNvPr id="5" name="Θέση υποσέλιδου 4">
            <a:extLst>
              <a:ext uri="{FF2B5EF4-FFF2-40B4-BE49-F238E27FC236}">
                <a16:creationId xmlns:a16="http://schemas.microsoft.com/office/drawing/2014/main" id="{25351CF9-9807-E322-6925-D65BA2A3D0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8BD751C1-CAC6-6E1B-84DC-720C082A96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2CA15-BABD-4A63-8359-E39B0970404E}" type="slidenum">
              <a:rPr lang="el-GR" smtClean="0"/>
              <a:t>‹#›</a:t>
            </a:fld>
            <a:endParaRPr lang="el-GR"/>
          </a:p>
        </p:txBody>
      </p:sp>
    </p:spTree>
    <p:extLst>
      <p:ext uri="{BB962C8B-B14F-4D97-AF65-F5344CB8AC3E}">
        <p14:creationId xmlns:p14="http://schemas.microsoft.com/office/powerpoint/2010/main" val="223078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10A01A-7B57-4C11-8229-102463B4BBBD}"/>
              </a:ext>
            </a:extLst>
          </p:cNvPr>
          <p:cNvSpPr>
            <a:spLocks noGrp="1"/>
          </p:cNvSpPr>
          <p:nvPr>
            <p:ph type="title"/>
          </p:nvPr>
        </p:nvSpPr>
        <p:spPr/>
        <p:txBody>
          <a:bodyPr/>
          <a:lstStyle/>
          <a:p>
            <a:r>
              <a:rPr lang="el-GR" dirty="0"/>
              <a:t>Εσωτερικός έλεγχος – Ναυτιλιακοί Οργανισμοί</a:t>
            </a:r>
          </a:p>
        </p:txBody>
      </p:sp>
      <p:sp>
        <p:nvSpPr>
          <p:cNvPr id="3" name="Θέση περιεχομένου 2">
            <a:extLst>
              <a:ext uri="{FF2B5EF4-FFF2-40B4-BE49-F238E27FC236}">
                <a16:creationId xmlns:a16="http://schemas.microsoft.com/office/drawing/2014/main" id="{A87F4801-E830-46D4-A541-8BB87532142F}"/>
              </a:ext>
            </a:extLst>
          </p:cNvPr>
          <p:cNvSpPr>
            <a:spLocks noGrp="1"/>
          </p:cNvSpPr>
          <p:nvPr>
            <p:ph idx="1"/>
          </p:nvPr>
        </p:nvSpPr>
        <p:spPr>
          <a:xfrm>
            <a:off x="663575" y="988541"/>
            <a:ext cx="10786745" cy="5595139"/>
          </a:xfrm>
        </p:spPr>
        <p:txBody>
          <a:bodyPr>
            <a:normAutofit/>
          </a:bodyPr>
          <a:lstStyle/>
          <a:p>
            <a:pPr algn="just"/>
            <a:r>
              <a:rPr lang="el-GR" sz="1800" dirty="0">
                <a:solidFill>
                  <a:srgbClr val="000000"/>
                </a:solidFill>
                <a:latin typeface="Times New Roman" panose="02020603050405020304" pitchFamily="18" charset="0"/>
              </a:rPr>
              <a:t>Η </a:t>
            </a:r>
            <a:r>
              <a:rPr lang="en-US" sz="1800" dirty="0">
                <a:solidFill>
                  <a:srgbClr val="000000"/>
                </a:solidFill>
                <a:latin typeface="Times New Roman" panose="02020603050405020304" pitchFamily="18" charset="0"/>
              </a:rPr>
              <a:t>MEDITERRANEAN TANKERS S.A. </a:t>
            </a:r>
            <a:r>
              <a:rPr lang="el-GR" sz="1800" dirty="0">
                <a:solidFill>
                  <a:srgbClr val="000000"/>
                </a:solidFill>
                <a:latin typeface="Times New Roman" panose="02020603050405020304" pitchFamily="18" charset="0"/>
              </a:rPr>
              <a:t>έχει στην κατοχή της 5 τάνκερ και απασχολεί 800 άτομα (70% είναι μηχανικοί και τεχνικοί.</a:t>
            </a:r>
            <a:r>
              <a:rPr lang="en-US" sz="1800" dirty="0">
                <a:solidFill>
                  <a:srgbClr val="000000"/>
                </a:solidFill>
                <a:latin typeface="Times New Roman" panose="02020603050405020304" pitchFamily="18" charset="0"/>
              </a:rPr>
              <a:t> </a:t>
            </a:r>
            <a:r>
              <a:rPr lang="el-GR" sz="1800" dirty="0">
                <a:solidFill>
                  <a:srgbClr val="000000"/>
                </a:solidFill>
                <a:latin typeface="Times New Roman" panose="02020603050405020304" pitchFamily="18" charset="0"/>
              </a:rPr>
              <a:t>Ένα από αυτά τα πλοία ταξιδεύει με το όνομα ZEUS. Ο ZEUS διασχίζει τον Ατλαντικό Ωκεανό μία φορά το χρόνο για να παραδώσει εμπορεύματα, ενώ είναι πολύ συνηθισμένο να παραμένει σταθερός έξω από τα λιμάνια στην ανοιχτή θάλασσα.</a:t>
            </a:r>
          </a:p>
          <a:p>
            <a:pPr algn="just"/>
            <a:r>
              <a:rPr lang="el-GR" sz="1800" dirty="0">
                <a:solidFill>
                  <a:srgbClr val="000000"/>
                </a:solidFill>
                <a:latin typeface="Times New Roman" panose="02020603050405020304" pitchFamily="18" charset="0"/>
              </a:rPr>
              <a:t> </a:t>
            </a:r>
          </a:p>
          <a:p>
            <a:pPr algn="just"/>
            <a:r>
              <a:rPr lang="el-GR" sz="1800" dirty="0">
                <a:solidFill>
                  <a:srgbClr val="000000"/>
                </a:solidFill>
                <a:latin typeface="Times New Roman" panose="02020603050405020304" pitchFamily="18" charset="0"/>
              </a:rPr>
              <a:t>Όλοι οι εργαζόμενοι μένουν στο πλοίο ενώ τα πλοία βρίσκονται σε λειτουργία. Όταν τα πλοία αγκυροβολούν στα λιμάνια προορισμού, οι μηχανικοί και οι τεχνικοί δεν επιτρέπεται να εγκαταλείψουν το πλοίο (παρόλο που έχει λήξει η βάρδια τους) καθώς είναι συνεχώς απαραίτητοι σε περίπτωση βλάβης των μηχανημάτων. Ως αποτέλεσμα, όλοι οι εργαζόμενοι περιπλανιόνται πάνω στο πλοίο συνεχώς και είναι δύσκολο να διαχωρίσει κανείς ποιος κάνει τη βάρδια του και ποιος όχι.</a:t>
            </a:r>
          </a:p>
          <a:p>
            <a:pPr algn="just"/>
            <a:endParaRPr lang="el-GR" sz="1800" dirty="0">
              <a:solidFill>
                <a:srgbClr val="000000"/>
              </a:solidFill>
              <a:latin typeface="Times New Roman" panose="02020603050405020304" pitchFamily="18" charset="0"/>
            </a:endParaRPr>
          </a:p>
          <a:p>
            <a:pPr algn="just"/>
            <a:r>
              <a:rPr lang="el-GR" sz="1800" dirty="0">
                <a:solidFill>
                  <a:srgbClr val="000000"/>
                </a:solidFill>
                <a:latin typeface="Times New Roman" panose="02020603050405020304" pitchFamily="18" charset="0"/>
              </a:rPr>
              <a:t>Κάθε βάρδια αποτελείται από 70 άτομα, αλλά επειδή η επισκευή του κινητήρα του πλοίου είναι μια συνεχής διαδικασία, οι βάρδιες τείνουν να διασταυρώνονται. Το σύστημα σάρωσης που διαβάζει τις ταυτότητες για τη βάρδια χαλάει πολύ συχνά (λόγω υγρασίας). Είναι σύνηθες φαινόμενο οι εργαζόμενοι να αρρωσταίνουν, αφού τα ταξίδια διαρκούν πολύ, λόγω της </a:t>
            </a:r>
            <a:r>
              <a:rPr lang="el-GR" sz="1800">
                <a:solidFill>
                  <a:srgbClr val="000000"/>
                </a:solidFill>
                <a:latin typeface="Times New Roman" panose="02020603050405020304" pitchFamily="18" charset="0"/>
              </a:rPr>
              <a:t>θάλασσας ενώ </a:t>
            </a:r>
            <a:r>
              <a:rPr lang="el-GR" sz="1800" dirty="0">
                <a:solidFill>
                  <a:srgbClr val="000000"/>
                </a:solidFill>
                <a:latin typeface="Times New Roman" panose="02020603050405020304" pitchFamily="18" charset="0"/>
              </a:rPr>
              <a:t>οι συνθήκες αυξάνουν τα προβλήματα υγείας τους. Ο επιστάτης βάρδιας δεν επιθεωρεί στενά τους εργαζόμενους π.χ. Εάν κάποιος αρρωστήσει, ο συνάδελφος θα ενημερώσει τον επιστάτη βάρδιας για την ασθένειά του και συνεπώς την απουσία του. Σε αυτή την περίπτωση, άλλος εργαζόμενος από την επόμενη βάρδια θα αναπληρώσει τον άρρωστο αλλάζοντας τη σύσταση της επόμενης βάρδιας. Ο επιστάτης βάρδιας δεν απαιτείται να παρακολουθεί τις υπερωρίες, τα διαλείμματα. Οι εργαζόμενοι σαρώνουν την ταυτότητά τους στο τέλος της βάρδιας τους.</a:t>
            </a:r>
          </a:p>
          <a:p>
            <a:pPr algn="just"/>
            <a:endParaRPr lang="el-GR"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927336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10A01A-7B57-4C11-8229-102463B4BBBD}"/>
              </a:ext>
            </a:extLst>
          </p:cNvPr>
          <p:cNvSpPr>
            <a:spLocks noGrp="1"/>
          </p:cNvSpPr>
          <p:nvPr>
            <p:ph type="title"/>
          </p:nvPr>
        </p:nvSpPr>
        <p:spPr/>
        <p:txBody>
          <a:bodyPr/>
          <a:lstStyle/>
          <a:p>
            <a:r>
              <a:rPr lang="el-GR" dirty="0"/>
              <a:t>Εσωτερικός έλεγχος – Ναυτιλιακοί Οργανισμοί</a:t>
            </a:r>
          </a:p>
        </p:txBody>
      </p:sp>
      <p:sp>
        <p:nvSpPr>
          <p:cNvPr id="3" name="Θέση περιεχομένου 2">
            <a:extLst>
              <a:ext uri="{FF2B5EF4-FFF2-40B4-BE49-F238E27FC236}">
                <a16:creationId xmlns:a16="http://schemas.microsoft.com/office/drawing/2014/main" id="{A87F4801-E830-46D4-A541-8BB87532142F}"/>
              </a:ext>
            </a:extLst>
          </p:cNvPr>
          <p:cNvSpPr>
            <a:spLocks noGrp="1"/>
          </p:cNvSpPr>
          <p:nvPr>
            <p:ph idx="1"/>
          </p:nvPr>
        </p:nvSpPr>
        <p:spPr>
          <a:xfrm>
            <a:off x="663575" y="988541"/>
            <a:ext cx="10786745" cy="5595139"/>
          </a:xfrm>
        </p:spPr>
        <p:txBody>
          <a:bodyPr>
            <a:normAutofit/>
          </a:bodyPr>
          <a:lstStyle/>
          <a:p>
            <a:pPr algn="just"/>
            <a:endParaRPr lang="el-GR" dirty="0">
              <a:solidFill>
                <a:srgbClr val="000000"/>
              </a:solidFill>
              <a:latin typeface="Times New Roman" panose="02020603050405020304" pitchFamily="18" charset="0"/>
            </a:endParaRPr>
          </a:p>
          <a:p>
            <a:pPr algn="just"/>
            <a:r>
              <a:rPr lang="el-GR" sz="1800" dirty="0">
                <a:solidFill>
                  <a:srgbClr val="000000"/>
                </a:solidFill>
                <a:latin typeface="Times New Roman" panose="02020603050405020304" pitchFamily="18" charset="0"/>
              </a:rPr>
              <a:t>Το τμήμα μισθοδοσίας αποτελείται από 2 άτομα που τις περισσότερες φορές είναι ίδια σε όλη τη διάρκεια του ταξιδιού. Κατανέμουν τις ώρες από τα συστήματα σάρωσης στο μηχανογραφημένο σύστημα μισθοδοσίας τους. Ο κωδικός για το σύστημα μισθοδοσίας λογισμικού πρέπει να είναι πάντα κρυμμένος στο συρτάρι του κύριου ντουλαπιού, έτσι ώστε ακόμα κι αν αλλάξουν τα άτομα από το τμήμα μισθοδοσίας, οι αντικαταστάτες συνάδελφοί τους να συνεχίσουν την εργασία τους. Οι ώρες εργασίας από το σύστημα σάρωσης εισάγονται χειροκίνητα στο σύστημα μισθοδοσίας. Ο κατάλογος της καθαρής αμοιβής για κάθε εργαζόμενο αποστέλλεται με email στη ναυτιλιακή εταιρεία για έλεγχο. Μερικές φορές αυτό συμβαίνει με σημαντική καθυστέρηση γιατί χάνεται το σήμα του διαδικτύου. Όλοι οι υπεύθυνοι βάρδιας πληρώνονται σταθερό μισθό στο τέλος του μήνα.</a:t>
            </a:r>
            <a:endParaRPr lang="en-US" sz="1800" dirty="0">
              <a:solidFill>
                <a:srgbClr val="000000"/>
              </a:solidFill>
              <a:latin typeface="Times New Roman" panose="02020603050405020304" pitchFamily="18" charset="0"/>
            </a:endParaRPr>
          </a:p>
          <a:p>
            <a:pPr algn="just"/>
            <a:endParaRPr lang="en-US" sz="1800" dirty="0">
              <a:solidFill>
                <a:srgbClr val="000000"/>
              </a:solidFill>
              <a:latin typeface="Times New Roman" panose="02020603050405020304" pitchFamily="18" charset="0"/>
            </a:endParaRPr>
          </a:p>
          <a:p>
            <a:pPr algn="just"/>
            <a:r>
              <a:rPr lang="el-GR" sz="1800" dirty="0">
                <a:solidFill>
                  <a:srgbClr val="000000"/>
                </a:solidFill>
                <a:latin typeface="Times New Roman" panose="02020603050405020304" pitchFamily="18" charset="0"/>
              </a:rPr>
              <a:t>Η καταγραφή των σταλιών-</a:t>
            </a:r>
            <a:r>
              <a:rPr lang="el-GR" sz="1800" dirty="0" err="1">
                <a:solidFill>
                  <a:srgbClr val="000000"/>
                </a:solidFill>
                <a:latin typeface="Times New Roman" panose="02020603050405020304" pitchFamily="18" charset="0"/>
              </a:rPr>
              <a:t>επισταλιών</a:t>
            </a:r>
            <a:r>
              <a:rPr lang="el-GR" sz="1800" dirty="0">
                <a:solidFill>
                  <a:srgbClr val="000000"/>
                </a:solidFill>
                <a:latin typeface="Times New Roman" panose="02020603050405020304" pitchFamily="18" charset="0"/>
              </a:rPr>
              <a:t> κ.α. γίνεται από έναν εργάτη ο οποίος θα βρίσκεται την στιγμή της εκφόρτωσης στη γέφυρα. Αυτός γράφει στο κινητό του την ώρα (παραλείποντας τα λεπτά). Η εκφόρτωση μπορεί να κρατήσει αρκετές ώρες, ειδικά όταν παρεμβάλλεται βροχή η διάρκεια της οποίας μπορεί να κρατήσει αρκετές ώρες. Η καταγραφή της ώρας λήξης της εκφόρτωσης γίνεται από διαφορετικό υπάλληλο αν έχει λήξη η βάρδια του πρώτου.</a:t>
            </a:r>
            <a:endParaRPr lang="el-GR" dirty="0"/>
          </a:p>
        </p:txBody>
      </p:sp>
    </p:spTree>
    <p:extLst>
      <p:ext uri="{BB962C8B-B14F-4D97-AF65-F5344CB8AC3E}">
        <p14:creationId xmlns:p14="http://schemas.microsoft.com/office/powerpoint/2010/main" val="23664626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60DF04-DD8B-092D-425B-6B3D76B582CA}"/>
              </a:ext>
            </a:extLst>
          </p:cNvPr>
          <p:cNvSpPr>
            <a:spLocks noGrp="1"/>
          </p:cNvSpPr>
          <p:nvPr>
            <p:ph type="title"/>
          </p:nvPr>
        </p:nvSpPr>
        <p:spPr/>
        <p:txBody>
          <a:bodyPr/>
          <a:lstStyle/>
          <a:p>
            <a:r>
              <a:rPr lang="el-GR" dirty="0"/>
              <a:t>Εσωτερικός έλεγχος – Ναυτιλιακοί Οργανισμοί</a:t>
            </a:r>
          </a:p>
        </p:txBody>
      </p:sp>
      <p:sp>
        <p:nvSpPr>
          <p:cNvPr id="3" name="Θέση περιεχομένου 2">
            <a:extLst>
              <a:ext uri="{FF2B5EF4-FFF2-40B4-BE49-F238E27FC236}">
                <a16:creationId xmlns:a16="http://schemas.microsoft.com/office/drawing/2014/main" id="{B8881F10-498C-2F36-14FB-8900334A011A}"/>
              </a:ext>
            </a:extLst>
          </p:cNvPr>
          <p:cNvSpPr>
            <a:spLocks noGrp="1"/>
          </p:cNvSpPr>
          <p:nvPr>
            <p:ph idx="1"/>
          </p:nvPr>
        </p:nvSpPr>
        <p:spPr>
          <a:xfrm>
            <a:off x="663575" y="988541"/>
            <a:ext cx="9421470" cy="5513859"/>
          </a:xfrm>
        </p:spPr>
        <p:txBody>
          <a:bodyPr>
            <a:normAutofit fontScale="85000" lnSpcReduction="20000"/>
          </a:bodyPr>
          <a:lstStyle/>
          <a:p>
            <a:r>
              <a:rPr lang="el-GR" sz="2000" b="1" u="sng" dirty="0">
                <a:solidFill>
                  <a:srgbClr val="000000"/>
                </a:solidFill>
                <a:latin typeface="Times New Roman" panose="02020603050405020304" pitchFamily="18" charset="0"/>
              </a:rPr>
              <a:t>Προβλήματα εσωτερικού συστήματος</a:t>
            </a:r>
            <a:r>
              <a:rPr lang="en-US" sz="2000" b="1" u="sng" dirty="0">
                <a:solidFill>
                  <a:srgbClr val="000000"/>
                </a:solidFill>
                <a:latin typeface="Times New Roman" panose="02020603050405020304" pitchFamily="18" charset="0"/>
              </a:rPr>
              <a:t> </a:t>
            </a:r>
            <a:r>
              <a:rPr lang="el-GR" sz="2000" b="1" u="sng" dirty="0">
                <a:solidFill>
                  <a:srgbClr val="000000"/>
                </a:solidFill>
                <a:latin typeface="Times New Roman" panose="02020603050405020304" pitchFamily="18" charset="0"/>
              </a:rPr>
              <a:t>που επηρεάζουν το επίπεδο διασφάλισης</a:t>
            </a:r>
          </a:p>
          <a:p>
            <a:pPr marL="257175" indent="-257175" algn="just">
              <a:buFont typeface="+mj-lt"/>
              <a:buAutoNum type="arabicPeriod"/>
            </a:pPr>
            <a:r>
              <a:rPr lang="el-GR" sz="2000" dirty="0">
                <a:solidFill>
                  <a:srgbClr val="000000"/>
                </a:solidFill>
                <a:latin typeface="Times New Roman" panose="02020603050405020304" pitchFamily="18" charset="0"/>
              </a:rPr>
              <a:t>Αριθμός ατόμων βάρδιας – 70 άτομα</a:t>
            </a:r>
            <a:r>
              <a:rPr lang="en-US" sz="2000" dirty="0">
                <a:solidFill>
                  <a:srgbClr val="000000"/>
                </a:solidFill>
                <a:latin typeface="Times New Roman" panose="02020603050405020304" pitchFamily="18" charset="0"/>
              </a:rPr>
              <a:t>; </a:t>
            </a:r>
            <a:r>
              <a:rPr lang="el-GR" sz="2000" dirty="0">
                <a:solidFill>
                  <a:srgbClr val="000000"/>
                </a:solidFill>
                <a:latin typeface="Times New Roman" panose="02020603050405020304" pitchFamily="18" charset="0"/>
              </a:rPr>
              <a:t>Από που καθορίζεται αυτό</a:t>
            </a:r>
            <a:r>
              <a:rPr lang="en-US" sz="2000" dirty="0">
                <a:solidFill>
                  <a:srgbClr val="000000"/>
                </a:solidFill>
                <a:latin typeface="Times New Roman" panose="02020603050405020304" pitchFamily="18" charset="0"/>
              </a:rPr>
              <a:t>;</a:t>
            </a:r>
            <a:r>
              <a:rPr lang="el-GR" sz="2000" dirty="0">
                <a:solidFill>
                  <a:srgbClr val="000000"/>
                </a:solidFill>
                <a:latin typeface="Times New Roman" panose="02020603050405020304" pitchFamily="18" charset="0"/>
              </a:rPr>
              <a:t> Το έχει ζητήσει ο α’ μηχανικός</a:t>
            </a:r>
            <a:r>
              <a:rPr lang="en-US" sz="2000" dirty="0">
                <a:solidFill>
                  <a:srgbClr val="000000"/>
                </a:solidFill>
                <a:latin typeface="Times New Roman" panose="02020603050405020304" pitchFamily="18" charset="0"/>
              </a:rPr>
              <a:t>; </a:t>
            </a:r>
            <a:r>
              <a:rPr lang="el-GR" sz="2000" dirty="0">
                <a:solidFill>
                  <a:srgbClr val="000000"/>
                </a:solidFill>
                <a:latin typeface="Times New Roman" panose="02020603050405020304" pitchFamily="18" charset="0"/>
              </a:rPr>
              <a:t>Η εταιρεία</a:t>
            </a:r>
            <a:r>
              <a:rPr lang="en-US" sz="2000" dirty="0">
                <a:solidFill>
                  <a:srgbClr val="000000"/>
                </a:solidFill>
                <a:latin typeface="Times New Roman" panose="02020603050405020304" pitchFamily="18" charset="0"/>
              </a:rPr>
              <a:t>;</a:t>
            </a:r>
            <a:endParaRPr lang="el-GR" sz="2000" dirty="0">
              <a:solidFill>
                <a:srgbClr val="000000"/>
              </a:solidFill>
              <a:latin typeface="Times New Roman" panose="02020603050405020304" pitchFamily="18" charset="0"/>
            </a:endParaRPr>
          </a:p>
          <a:p>
            <a:pPr marL="257175" indent="-257175" algn="just">
              <a:buFont typeface="+mj-lt"/>
              <a:buAutoNum type="arabicPeriod"/>
            </a:pPr>
            <a:r>
              <a:rPr lang="el-GR" sz="2000" dirty="0">
                <a:solidFill>
                  <a:srgbClr val="000000"/>
                </a:solidFill>
                <a:latin typeface="Times New Roman" panose="02020603050405020304" pitchFamily="18" charset="0"/>
              </a:rPr>
              <a:t>Μπορεί ανάμεσα στις βάρδιες να υπάρχει διάλειμμα</a:t>
            </a:r>
            <a:r>
              <a:rPr lang="en-US" sz="2000" dirty="0">
                <a:solidFill>
                  <a:srgbClr val="000000"/>
                </a:solidFill>
                <a:latin typeface="Times New Roman" panose="02020603050405020304" pitchFamily="18" charset="0"/>
              </a:rPr>
              <a:t> 1 </a:t>
            </a:r>
            <a:r>
              <a:rPr lang="el-GR" sz="2000" dirty="0">
                <a:solidFill>
                  <a:srgbClr val="000000"/>
                </a:solidFill>
                <a:latin typeface="Times New Roman" panose="02020603050405020304" pitchFamily="18" charset="0"/>
              </a:rPr>
              <a:t>τετάρτου</a:t>
            </a:r>
            <a:r>
              <a:rPr lang="en-US" sz="2000" dirty="0">
                <a:solidFill>
                  <a:srgbClr val="000000"/>
                </a:solidFill>
                <a:latin typeface="Times New Roman" panose="02020603050405020304" pitchFamily="18" charset="0"/>
              </a:rPr>
              <a:t>; </a:t>
            </a:r>
            <a:endParaRPr lang="el-GR" sz="2000" dirty="0">
              <a:solidFill>
                <a:srgbClr val="000000"/>
              </a:solidFill>
              <a:latin typeface="Times New Roman" panose="02020603050405020304" pitchFamily="18" charset="0"/>
            </a:endParaRPr>
          </a:p>
          <a:p>
            <a:pPr marL="257175" indent="-257175" algn="just">
              <a:buFont typeface="+mj-lt"/>
              <a:buAutoNum type="arabicPeriod"/>
            </a:pPr>
            <a:r>
              <a:rPr lang="el-GR" sz="2000" dirty="0">
                <a:solidFill>
                  <a:srgbClr val="000000"/>
                </a:solidFill>
                <a:latin typeface="Times New Roman" panose="02020603050405020304" pitchFamily="18" charset="0"/>
              </a:rPr>
              <a:t>Κατά την διάρκεια υπηρεσίας υποχρεωτική στολή και κάποιο σήμα στη στολή ότι είναι εν ώρα υπηρεσίας</a:t>
            </a:r>
          </a:p>
          <a:p>
            <a:pPr marL="257175" indent="-257175" algn="just">
              <a:buFont typeface="+mj-lt"/>
              <a:buAutoNum type="arabicPeriod"/>
            </a:pPr>
            <a:r>
              <a:rPr lang="el-GR" sz="2000" dirty="0">
                <a:solidFill>
                  <a:srgbClr val="000000"/>
                </a:solidFill>
                <a:latin typeface="Times New Roman" panose="02020603050405020304" pitchFamily="18" charset="0"/>
              </a:rPr>
              <a:t>Ο συνάδελφος δεν πιστοποιεί την απουσία ή παρουσία ενός συναδέλφου</a:t>
            </a:r>
          </a:p>
          <a:p>
            <a:pPr marL="257175" indent="-257175" algn="just">
              <a:buFont typeface="+mj-lt"/>
              <a:buAutoNum type="arabicPeriod"/>
            </a:pPr>
            <a:r>
              <a:rPr lang="el-GR" sz="2000" dirty="0">
                <a:solidFill>
                  <a:srgbClr val="000000"/>
                </a:solidFill>
                <a:latin typeface="Times New Roman" panose="02020603050405020304" pitchFamily="18" charset="0"/>
              </a:rPr>
              <a:t>Πέρα από το σύστημα σάρωσης θα έπρεπε να υπάρχει και άλλο μέσο διασφάλισης καταγραφής της υπηρεσίας ενός μηχανικού</a:t>
            </a:r>
          </a:p>
          <a:p>
            <a:pPr marL="257175" indent="-257175" algn="just">
              <a:buFont typeface="+mj-lt"/>
              <a:buAutoNum type="arabicPeriod"/>
            </a:pPr>
            <a:r>
              <a:rPr lang="el-GR" sz="2000" dirty="0">
                <a:solidFill>
                  <a:srgbClr val="000000"/>
                </a:solidFill>
                <a:latin typeface="Times New Roman" panose="02020603050405020304" pitchFamily="18" charset="0"/>
              </a:rPr>
              <a:t>Η σάρωση πρέπει να γίνεται και την αρχή και στο τέλος (</a:t>
            </a:r>
            <a:r>
              <a:rPr lang="en-US" sz="2000" dirty="0">
                <a:solidFill>
                  <a:srgbClr val="000000"/>
                </a:solidFill>
                <a:latin typeface="Times New Roman" panose="02020603050405020304" pitchFamily="18" charset="0"/>
              </a:rPr>
              <a:t>check in check out)</a:t>
            </a:r>
          </a:p>
          <a:p>
            <a:pPr marL="257175" indent="-257175" algn="just">
              <a:buFont typeface="+mj-lt"/>
              <a:buAutoNum type="arabicPeriod"/>
            </a:pPr>
            <a:r>
              <a:rPr lang="el-GR" sz="2000" dirty="0">
                <a:solidFill>
                  <a:srgbClr val="000000"/>
                </a:solidFill>
                <a:latin typeface="Times New Roman" panose="02020603050405020304" pitchFamily="18" charset="0"/>
              </a:rPr>
              <a:t>Το τμήμα μισθοδοσίας δεν έχει βάρδιες</a:t>
            </a:r>
            <a:r>
              <a:rPr lang="en-US" sz="2000" dirty="0">
                <a:solidFill>
                  <a:srgbClr val="000000"/>
                </a:solidFill>
                <a:latin typeface="Times New Roman" panose="02020603050405020304" pitchFamily="18" charset="0"/>
              </a:rPr>
              <a:t>;</a:t>
            </a:r>
          </a:p>
          <a:p>
            <a:pPr marL="257175" indent="-257175" algn="just">
              <a:buFont typeface="+mj-lt"/>
              <a:buAutoNum type="arabicPeriod"/>
            </a:pPr>
            <a:r>
              <a:rPr lang="el-GR" sz="2000" dirty="0">
                <a:solidFill>
                  <a:srgbClr val="000000"/>
                </a:solidFill>
                <a:latin typeface="Times New Roman" panose="02020603050405020304" pitchFamily="18" charset="0"/>
              </a:rPr>
              <a:t>Κωδικός σε συρτάρι</a:t>
            </a:r>
            <a:r>
              <a:rPr lang="en-US" sz="2000" dirty="0">
                <a:solidFill>
                  <a:srgbClr val="000000"/>
                </a:solidFill>
                <a:latin typeface="Times New Roman" panose="02020603050405020304" pitchFamily="18" charset="0"/>
              </a:rPr>
              <a:t>; </a:t>
            </a:r>
            <a:r>
              <a:rPr lang="el-GR" sz="2000" dirty="0">
                <a:solidFill>
                  <a:srgbClr val="000000"/>
                </a:solidFill>
                <a:latin typeface="Times New Roman" panose="02020603050405020304" pitchFamily="18" charset="0"/>
              </a:rPr>
              <a:t>Σταθερός σε όλο το ταξίδι</a:t>
            </a:r>
            <a:r>
              <a:rPr lang="en-US" sz="2000" dirty="0">
                <a:solidFill>
                  <a:srgbClr val="000000"/>
                </a:solidFill>
                <a:latin typeface="Times New Roman" panose="02020603050405020304" pitchFamily="18" charset="0"/>
              </a:rPr>
              <a:t>;</a:t>
            </a:r>
          </a:p>
          <a:p>
            <a:pPr marL="257175" indent="-257175" algn="just">
              <a:buFont typeface="+mj-lt"/>
              <a:buAutoNum type="arabicPeriod"/>
            </a:pPr>
            <a:r>
              <a:rPr lang="el-GR" sz="2000" dirty="0">
                <a:solidFill>
                  <a:srgbClr val="000000"/>
                </a:solidFill>
                <a:latin typeface="Times New Roman" panose="02020603050405020304" pitchFamily="18" charset="0"/>
              </a:rPr>
              <a:t>Ποιος επικυρώνει την μισθοδοσία</a:t>
            </a:r>
            <a:r>
              <a:rPr lang="en-US" sz="2000" dirty="0">
                <a:solidFill>
                  <a:srgbClr val="000000"/>
                </a:solidFill>
                <a:latin typeface="Times New Roman" panose="02020603050405020304" pitchFamily="18" charset="0"/>
              </a:rPr>
              <a:t>;</a:t>
            </a:r>
            <a:r>
              <a:rPr lang="el-GR" sz="2000" dirty="0">
                <a:solidFill>
                  <a:srgbClr val="000000"/>
                </a:solidFill>
                <a:latin typeface="Times New Roman" panose="02020603050405020304" pitchFamily="18" charset="0"/>
              </a:rPr>
              <a:t> Ο λογιστής ή ο πλοίαρχος</a:t>
            </a:r>
            <a:r>
              <a:rPr lang="en-US" sz="2000" dirty="0">
                <a:solidFill>
                  <a:srgbClr val="000000"/>
                </a:solidFill>
                <a:latin typeface="Times New Roman" panose="02020603050405020304" pitchFamily="18" charset="0"/>
              </a:rPr>
              <a:t>;</a:t>
            </a:r>
            <a:endParaRPr lang="el-GR" sz="2000" dirty="0">
              <a:solidFill>
                <a:srgbClr val="000000"/>
              </a:solidFill>
              <a:latin typeface="Times New Roman" panose="02020603050405020304" pitchFamily="18" charset="0"/>
            </a:endParaRPr>
          </a:p>
          <a:p>
            <a:pPr marL="257175" indent="-257175" algn="just">
              <a:buFont typeface="+mj-lt"/>
              <a:buAutoNum type="arabicPeriod"/>
            </a:pPr>
            <a:r>
              <a:rPr lang="el-GR" sz="2000" dirty="0">
                <a:solidFill>
                  <a:srgbClr val="000000"/>
                </a:solidFill>
                <a:latin typeface="Times New Roman" panose="02020603050405020304" pitchFamily="18" charset="0"/>
              </a:rPr>
              <a:t>Καταγραφή σταλιών από διαφορετικό άτομο</a:t>
            </a:r>
            <a:r>
              <a:rPr lang="en-US" sz="2000" dirty="0">
                <a:solidFill>
                  <a:srgbClr val="000000"/>
                </a:solidFill>
                <a:latin typeface="Times New Roman" panose="02020603050405020304" pitchFamily="18" charset="0"/>
              </a:rPr>
              <a:t>;</a:t>
            </a:r>
            <a:r>
              <a:rPr lang="el-GR" sz="2000" dirty="0">
                <a:solidFill>
                  <a:srgbClr val="000000"/>
                </a:solidFill>
                <a:latin typeface="Times New Roman" panose="02020603050405020304" pitchFamily="18" charset="0"/>
              </a:rPr>
              <a:t> Μήπως πρέπει ο πλοίαρχος</a:t>
            </a:r>
            <a:r>
              <a:rPr lang="en-US" sz="2000" dirty="0">
                <a:solidFill>
                  <a:srgbClr val="000000"/>
                </a:solidFill>
                <a:latin typeface="Times New Roman" panose="02020603050405020304" pitchFamily="18" charset="0"/>
              </a:rPr>
              <a:t>;</a:t>
            </a:r>
            <a:endParaRPr lang="el-GR" sz="2000" dirty="0">
              <a:solidFill>
                <a:srgbClr val="000000"/>
              </a:solidFill>
              <a:latin typeface="Times New Roman" panose="02020603050405020304" pitchFamily="18" charset="0"/>
            </a:endParaRPr>
          </a:p>
          <a:p>
            <a:pPr marL="257175" indent="-257175" algn="just">
              <a:buFont typeface="+mj-lt"/>
              <a:buAutoNum type="arabicPeriod"/>
            </a:pPr>
            <a:endParaRPr lang="el-GR" sz="2000" dirty="0">
              <a:solidFill>
                <a:srgbClr val="000000"/>
              </a:solidFill>
              <a:latin typeface="Times New Roman" panose="02020603050405020304" pitchFamily="18" charset="0"/>
            </a:endParaRPr>
          </a:p>
          <a:p>
            <a:pPr algn="ctr"/>
            <a:r>
              <a:rPr lang="el-GR" sz="2000" b="1" dirty="0">
                <a:solidFill>
                  <a:srgbClr val="000000"/>
                </a:solidFill>
                <a:latin typeface="Times New Roman" panose="02020603050405020304" pitchFamily="18" charset="0"/>
              </a:rPr>
              <a:t>Γιατί είναι προβλήματα όλα αυτά</a:t>
            </a:r>
            <a:r>
              <a:rPr lang="en-US" sz="2000" b="1" dirty="0">
                <a:solidFill>
                  <a:srgbClr val="000000"/>
                </a:solidFill>
                <a:latin typeface="Times New Roman" panose="02020603050405020304" pitchFamily="18" charset="0"/>
              </a:rPr>
              <a:t>;</a:t>
            </a:r>
            <a:r>
              <a:rPr lang="el-GR" sz="2000" b="1" dirty="0">
                <a:solidFill>
                  <a:srgbClr val="000000"/>
                </a:solidFill>
                <a:latin typeface="Times New Roman" panose="02020603050405020304" pitchFamily="18" charset="0"/>
              </a:rPr>
              <a:t> </a:t>
            </a:r>
            <a:endParaRPr lang="en-US" sz="2000" b="1" dirty="0">
              <a:solidFill>
                <a:srgbClr val="000000"/>
              </a:solidFill>
              <a:latin typeface="Times New Roman" panose="02020603050405020304" pitchFamily="18" charset="0"/>
            </a:endParaRPr>
          </a:p>
          <a:p>
            <a:pPr algn="ctr"/>
            <a:r>
              <a:rPr lang="el-GR" sz="2000" b="1" dirty="0">
                <a:solidFill>
                  <a:srgbClr val="000000"/>
                </a:solidFill>
                <a:latin typeface="Times New Roman" panose="02020603050405020304" pitchFamily="18" charset="0"/>
              </a:rPr>
              <a:t>Είναι το ίδιο σημαντικά όλα</a:t>
            </a:r>
            <a:r>
              <a:rPr lang="en-US" sz="2000" b="1" dirty="0">
                <a:solidFill>
                  <a:srgbClr val="000000"/>
                </a:solidFill>
                <a:latin typeface="Times New Roman" panose="02020603050405020304" pitchFamily="18" charset="0"/>
              </a:rPr>
              <a:t>;</a:t>
            </a:r>
            <a:r>
              <a:rPr lang="el-GR" sz="2000" b="1" dirty="0">
                <a:solidFill>
                  <a:srgbClr val="000000"/>
                </a:solidFill>
                <a:latin typeface="Times New Roman" panose="02020603050405020304" pitchFamily="18" charset="0"/>
              </a:rPr>
              <a:t> </a:t>
            </a:r>
            <a:endParaRPr lang="en-US" sz="2000" b="1" dirty="0">
              <a:solidFill>
                <a:srgbClr val="000000"/>
              </a:solidFill>
              <a:latin typeface="Times New Roman" panose="02020603050405020304" pitchFamily="18" charset="0"/>
            </a:endParaRPr>
          </a:p>
          <a:p>
            <a:pPr algn="ctr"/>
            <a:r>
              <a:rPr lang="el-GR" sz="2000" b="1" dirty="0">
                <a:solidFill>
                  <a:srgbClr val="000000"/>
                </a:solidFill>
                <a:latin typeface="Times New Roman" panose="02020603050405020304" pitchFamily="18" charset="0"/>
              </a:rPr>
              <a:t>Υπάρχει εύκολη λύση για όλα</a:t>
            </a:r>
            <a:r>
              <a:rPr lang="en-US" sz="2000" b="1" dirty="0">
                <a:solidFill>
                  <a:srgbClr val="000000"/>
                </a:solidFill>
                <a:latin typeface="Times New Roman" panose="02020603050405020304" pitchFamily="18" charset="0"/>
              </a:rPr>
              <a:t>;</a:t>
            </a:r>
            <a:endParaRPr lang="el-GR" sz="2000" b="1" dirty="0">
              <a:solidFill>
                <a:srgbClr val="000000"/>
              </a:solidFill>
              <a:latin typeface="Times New Roman" panose="02020603050405020304" pitchFamily="18" charset="0"/>
            </a:endParaRPr>
          </a:p>
          <a:p>
            <a:pPr marL="257175" indent="-257175" algn="just">
              <a:buFont typeface="+mj-lt"/>
              <a:buAutoNum type="arabicPeriod"/>
            </a:pPr>
            <a:endParaRPr lang="el-GR" sz="2000" dirty="0"/>
          </a:p>
          <a:p>
            <a:pPr marL="257175" indent="-257175" algn="just">
              <a:buFont typeface="+mj-lt"/>
              <a:buAutoNum type="arabicPeriod"/>
            </a:pPr>
            <a:endParaRPr lang="el-GR" sz="2000" dirty="0"/>
          </a:p>
          <a:p>
            <a:pPr marL="257175" indent="-257175" algn="just">
              <a:buFont typeface="+mj-lt"/>
              <a:buAutoNum type="arabicPeriod"/>
            </a:pPr>
            <a:endParaRPr lang="el-GR" sz="2000" dirty="0"/>
          </a:p>
          <a:p>
            <a:pPr marL="257175" indent="-257175" algn="just">
              <a:buFont typeface="+mj-lt"/>
              <a:buAutoNum type="arabicPeriod"/>
            </a:pPr>
            <a:endParaRPr lang="el-GR" sz="2000" dirty="0"/>
          </a:p>
        </p:txBody>
      </p:sp>
    </p:spTree>
    <p:extLst>
      <p:ext uri="{BB962C8B-B14F-4D97-AF65-F5344CB8AC3E}">
        <p14:creationId xmlns:p14="http://schemas.microsoft.com/office/powerpoint/2010/main" val="29168104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C:\Users\user\Downloads\IMG_3413.jpg">
            <a:extLst>
              <a:ext uri="{FF2B5EF4-FFF2-40B4-BE49-F238E27FC236}">
                <a16:creationId xmlns:a16="http://schemas.microsoft.com/office/drawing/2014/main" id="{DDB94517-7645-0B23-33BA-1116117768B0}"/>
              </a:ext>
            </a:extLst>
          </p:cNvPr>
          <p:cNvPicPr>
            <a:picLocks noChangeAspect="1" noChangeArrowheads="1"/>
          </p:cNvPicPr>
          <p:nvPr/>
        </p:nvPicPr>
        <p:blipFill>
          <a:blip r:embed="rId2" cstate="print">
            <a:biLevel thresh="50000"/>
          </a:blip>
          <a:srcRect t="3801" b="19550"/>
          <a:stretch>
            <a:fillRect/>
          </a:stretch>
        </p:blipFill>
        <p:spPr bwMode="auto">
          <a:xfrm>
            <a:off x="1351280" y="0"/>
            <a:ext cx="7193280" cy="6712175"/>
          </a:xfrm>
          <a:prstGeom prst="rect">
            <a:avLst/>
          </a:prstGeom>
          <a:noFill/>
        </p:spPr>
      </p:pic>
    </p:spTree>
    <p:extLst>
      <p:ext uri="{BB962C8B-B14F-4D97-AF65-F5344CB8AC3E}">
        <p14:creationId xmlns:p14="http://schemas.microsoft.com/office/powerpoint/2010/main" val="82404732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10A01A-7B57-4C11-8229-102463B4BBBD}"/>
              </a:ext>
            </a:extLst>
          </p:cNvPr>
          <p:cNvSpPr>
            <a:spLocks noGrp="1"/>
          </p:cNvSpPr>
          <p:nvPr>
            <p:ph type="title"/>
          </p:nvPr>
        </p:nvSpPr>
        <p:spPr/>
        <p:txBody>
          <a:bodyPr/>
          <a:lstStyle/>
          <a:p>
            <a:r>
              <a:rPr lang="el-GR" dirty="0"/>
              <a:t>Εσωτερικός έλεγχος – Ξενοδοχειακοί Όμιλοι</a:t>
            </a:r>
          </a:p>
        </p:txBody>
      </p:sp>
      <p:sp>
        <p:nvSpPr>
          <p:cNvPr id="3" name="Θέση περιεχομένου 2">
            <a:extLst>
              <a:ext uri="{FF2B5EF4-FFF2-40B4-BE49-F238E27FC236}">
                <a16:creationId xmlns:a16="http://schemas.microsoft.com/office/drawing/2014/main" id="{A87F4801-E830-46D4-A541-8BB87532142F}"/>
              </a:ext>
            </a:extLst>
          </p:cNvPr>
          <p:cNvSpPr>
            <a:spLocks noGrp="1"/>
          </p:cNvSpPr>
          <p:nvPr>
            <p:ph idx="1"/>
          </p:nvPr>
        </p:nvSpPr>
        <p:spPr>
          <a:xfrm>
            <a:off x="663575" y="988541"/>
            <a:ext cx="10786745" cy="5595139"/>
          </a:xfrm>
        </p:spPr>
        <p:txBody>
          <a:bodyPr>
            <a:normAutofit/>
          </a:bodyPr>
          <a:lstStyle/>
          <a:p>
            <a:pPr algn="just"/>
            <a:r>
              <a:rPr lang="el-GR" sz="1800" dirty="0">
                <a:solidFill>
                  <a:srgbClr val="000000"/>
                </a:solidFill>
                <a:latin typeface="Times New Roman" panose="02020603050405020304" pitchFamily="18" charset="0"/>
              </a:rPr>
              <a:t>Το LOCAL είναι ένα ξενοδοχείο τριών αστέρων που βρίσκεται στα Μάλια Κρήτης. Γίνεται πλήρης κράτηση από τα μέσα Απριλίου έως τα μέσα Νοεμβρίου κάθε έτους. Η πλειοψηφία των πελατών της είναι πολύ νέοι τουρίστες που έρχονται στα Μάλια κυρίως για τη νυχτερινή ζωή και τις διαφορετικές επιλογές φαγητού που έχει να προσφέρει η Κρήτη. Απασχολεί 200 άτομα όπου οι περισσότεροι είναι πολύ νέοι ώστε να είναι σύμφωνοι με το </a:t>
            </a:r>
            <a:r>
              <a:rPr lang="el-GR" sz="1800" dirty="0" err="1">
                <a:solidFill>
                  <a:srgbClr val="000000"/>
                </a:solidFill>
                <a:latin typeface="Times New Roman" panose="02020603050405020304" pitchFamily="18" charset="0"/>
              </a:rPr>
              <a:t>target</a:t>
            </a:r>
            <a:r>
              <a:rPr lang="el-GR" sz="1800" dirty="0">
                <a:solidFill>
                  <a:srgbClr val="000000"/>
                </a:solidFill>
                <a:latin typeface="Times New Roman" panose="02020603050405020304" pitchFamily="18" charset="0"/>
              </a:rPr>
              <a:t> </a:t>
            </a:r>
            <a:r>
              <a:rPr lang="el-GR" sz="1800" dirty="0" err="1">
                <a:solidFill>
                  <a:srgbClr val="000000"/>
                </a:solidFill>
                <a:latin typeface="Times New Roman" panose="02020603050405020304" pitchFamily="18" charset="0"/>
              </a:rPr>
              <a:t>group</a:t>
            </a:r>
            <a:r>
              <a:rPr lang="el-GR" sz="1800" dirty="0">
                <a:solidFill>
                  <a:srgbClr val="000000"/>
                </a:solidFill>
                <a:latin typeface="Times New Roman" panose="02020603050405020304" pitchFamily="18" charset="0"/>
              </a:rPr>
              <a:t> στο οποίο απευθύνεται.</a:t>
            </a:r>
          </a:p>
          <a:p>
            <a:pPr algn="just"/>
            <a:endParaRPr lang="el-GR" sz="1800" dirty="0">
              <a:solidFill>
                <a:srgbClr val="000000"/>
              </a:solidFill>
              <a:latin typeface="Times New Roman" panose="02020603050405020304" pitchFamily="18" charset="0"/>
            </a:endParaRPr>
          </a:p>
          <a:p>
            <a:pPr algn="just"/>
            <a:r>
              <a:rPr lang="el-GR" sz="1800" dirty="0">
                <a:solidFill>
                  <a:srgbClr val="000000"/>
                </a:solidFill>
                <a:latin typeface="Times New Roman" panose="02020603050405020304" pitchFamily="18" charset="0"/>
              </a:rPr>
              <a:t>Κάθε μέρα ο υπεύθυνος τροφίμων και ποτών (διευθυντής F&amp;B) ορίζει την παραγγελία για τα άμεσα υλικά για να καλύψει τις ανάγκες της κουζίνας για την επόμενη μέρα. Για να το κάνει αυτό παίρνει μια λίστα από τον </a:t>
            </a:r>
            <a:r>
              <a:rPr lang="el-GR" sz="1800" dirty="0" err="1">
                <a:solidFill>
                  <a:srgbClr val="000000"/>
                </a:solidFill>
                <a:latin typeface="Times New Roman" panose="02020603050405020304" pitchFamily="18" charset="0"/>
              </a:rPr>
              <a:t>chef</a:t>
            </a:r>
            <a:r>
              <a:rPr lang="el-GR" sz="1800" dirty="0">
                <a:solidFill>
                  <a:srgbClr val="000000"/>
                </a:solidFill>
                <a:latin typeface="Times New Roman" panose="02020603050405020304" pitchFamily="18" charset="0"/>
              </a:rPr>
              <a:t> που είναι υπεύθυνος για το μενού της επόμενης μέρας. Ο κατάλογος των προϊόντων είναι γραμμένος σε ένα χαρτί και δίνεται στον υπεύθυνο του F&amp;B κάποια ώρα μέσα στην ημέρα. Είναι σύνηθες ότι ο σεφ ξεχνά να γράψει τις ακριβείς ποσότητες κάθε προϊόντος με αποτέλεσμα ο διευθυντής του F&amp;B να ρωτά αργότερα τις ποσότητες και να συμπληρώνει τη λίστα μόνος του. Παρόλο που αυτή η διαδικασία είναι βολική για τον σεφ καθώς είναι γεμάτος πιάτα για παράδοση, υπάρχουν πολλές φορές που ο αριθμός των προϊόντων που έλαβε ήταν λανθασμένος. Επιπλέον, τα προϊόντα που χρησιμοποιεί ο σεφ μερικές φορές είναι πολύ ακριβά π.χ. εισαγόμενη ινδική καρύδα, εισαγόμενο χαβιάρι, ειδικές ποικιλίες ρούμι κ.λπ.</a:t>
            </a:r>
          </a:p>
          <a:p>
            <a:pPr algn="just"/>
            <a:endParaRPr lang="el-GR" sz="1800" dirty="0">
              <a:solidFill>
                <a:srgbClr val="000000"/>
              </a:solidFill>
              <a:latin typeface="Times New Roman" panose="02020603050405020304" pitchFamily="18" charset="0"/>
            </a:endParaRPr>
          </a:p>
          <a:p>
            <a:pPr algn="just"/>
            <a:r>
              <a:rPr lang="el-GR" sz="1800" dirty="0">
                <a:solidFill>
                  <a:srgbClr val="000000"/>
                </a:solidFill>
                <a:latin typeface="Times New Roman" panose="02020603050405020304" pitchFamily="18" charset="0"/>
              </a:rPr>
              <a:t>Όταν έρχεται η παραγγελία με το φορτηγό, ο διευθυντής του F&amp;B ζητά από έναν νεαρό εργαζόμενο να παραλάβει και να υπογράψει τα προϊόντα που έφτασαν στην είσοδο του ξενοδοχείου και στη συνέχεια με τη βοήθεια δύο άλλων ανδρών από τη ρεσεψιόν τα μεταφέρουν στην αποθήκη πίσω από την κουζίνα . Ο σεφ ζητά από έναν μάγειρα να ελέγξει τα προϊόντα.</a:t>
            </a:r>
            <a:endParaRPr lang="en-US" sz="1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0936597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10A01A-7B57-4C11-8229-102463B4BBBD}"/>
              </a:ext>
            </a:extLst>
          </p:cNvPr>
          <p:cNvSpPr>
            <a:spLocks noGrp="1"/>
          </p:cNvSpPr>
          <p:nvPr>
            <p:ph type="title"/>
          </p:nvPr>
        </p:nvSpPr>
        <p:spPr/>
        <p:txBody>
          <a:bodyPr/>
          <a:lstStyle/>
          <a:p>
            <a:r>
              <a:rPr lang="el-GR" dirty="0"/>
              <a:t>Εσωτερικός έλεγχος – Ξενοδοχειακοί Όμιλοι</a:t>
            </a:r>
          </a:p>
        </p:txBody>
      </p:sp>
      <p:sp>
        <p:nvSpPr>
          <p:cNvPr id="3" name="Θέση περιεχομένου 2">
            <a:extLst>
              <a:ext uri="{FF2B5EF4-FFF2-40B4-BE49-F238E27FC236}">
                <a16:creationId xmlns:a16="http://schemas.microsoft.com/office/drawing/2014/main" id="{A87F4801-E830-46D4-A541-8BB87532142F}"/>
              </a:ext>
            </a:extLst>
          </p:cNvPr>
          <p:cNvSpPr>
            <a:spLocks noGrp="1"/>
          </p:cNvSpPr>
          <p:nvPr>
            <p:ph idx="1"/>
          </p:nvPr>
        </p:nvSpPr>
        <p:spPr>
          <a:xfrm>
            <a:off x="663575" y="988541"/>
            <a:ext cx="10786745" cy="5595139"/>
          </a:xfrm>
        </p:spPr>
        <p:txBody>
          <a:bodyPr>
            <a:normAutofit/>
          </a:bodyPr>
          <a:lstStyle/>
          <a:p>
            <a:pPr algn="just"/>
            <a:r>
              <a:rPr lang="el-GR" sz="1800" b="1" u="sng" dirty="0">
                <a:solidFill>
                  <a:srgbClr val="000000"/>
                </a:solidFill>
                <a:latin typeface="Times New Roman" panose="02020603050405020304" pitchFamily="18" charset="0"/>
              </a:rPr>
              <a:t>Προβλήματα εσωτερικού συστήματος</a:t>
            </a:r>
            <a:r>
              <a:rPr lang="en-US" sz="1800" b="1" u="sng" dirty="0">
                <a:solidFill>
                  <a:srgbClr val="000000"/>
                </a:solidFill>
                <a:latin typeface="Times New Roman" panose="02020603050405020304" pitchFamily="18" charset="0"/>
              </a:rPr>
              <a:t> </a:t>
            </a:r>
            <a:r>
              <a:rPr lang="el-GR" sz="1800" b="1" u="sng" dirty="0">
                <a:solidFill>
                  <a:srgbClr val="000000"/>
                </a:solidFill>
                <a:latin typeface="Times New Roman" panose="02020603050405020304" pitchFamily="18" charset="0"/>
              </a:rPr>
              <a:t>που επηρεάζουν το επίπεδο διασφάλισης</a:t>
            </a:r>
            <a:endParaRPr lang="en-US" sz="1800" b="1" u="sng" dirty="0">
              <a:solidFill>
                <a:srgbClr val="000000"/>
              </a:solidFill>
              <a:latin typeface="Times New Roman" panose="02020603050405020304" pitchFamily="18" charset="0"/>
            </a:endParaRPr>
          </a:p>
          <a:p>
            <a:pPr algn="just"/>
            <a:endParaRPr lang="el-GR" sz="1800" b="1" u="sng" dirty="0">
              <a:solidFill>
                <a:srgbClr val="000000"/>
              </a:solidFill>
              <a:latin typeface="Times New Roman" panose="02020603050405020304" pitchFamily="18" charset="0"/>
            </a:endParaRPr>
          </a:p>
          <a:p>
            <a:pPr marL="371475" indent="-371475" algn="just">
              <a:buFont typeface="+mj-lt"/>
              <a:buAutoNum type="arabicPeriod"/>
            </a:pPr>
            <a:r>
              <a:rPr lang="el-GR" sz="2000" dirty="0">
                <a:solidFill>
                  <a:srgbClr val="000000"/>
                </a:solidFill>
                <a:latin typeface="Times New Roman" panose="02020603050405020304" pitchFamily="18" charset="0"/>
              </a:rPr>
              <a:t>Αγορά</a:t>
            </a:r>
            <a:r>
              <a:rPr lang="el-GR" sz="1800" dirty="0">
                <a:solidFill>
                  <a:srgbClr val="000000"/>
                </a:solidFill>
                <a:latin typeface="Times New Roman" panose="02020603050405020304" pitchFamily="18" charset="0"/>
              </a:rPr>
              <a:t> ακριβών α’ και β’ υλών επηρεάζουν σημαντικά το κόστος πωληθέντων</a:t>
            </a:r>
            <a:r>
              <a:rPr lang="el-GR" sz="1800" dirty="0">
                <a:solidFill>
                  <a:srgbClr val="000000"/>
                </a:solidFill>
                <a:latin typeface="Times New Roman" panose="02020603050405020304" pitchFamily="18" charset="0"/>
                <a:sym typeface="Wingdings" panose="05000000000000000000" pitchFamily="2" charset="2"/>
              </a:rPr>
              <a:t> τα κέρδη</a:t>
            </a:r>
          </a:p>
          <a:p>
            <a:pPr marL="371475" indent="-371475" algn="just">
              <a:buFont typeface="+mj-lt"/>
              <a:buAutoNum type="arabicPeriod"/>
            </a:pPr>
            <a:r>
              <a:rPr lang="el-GR" sz="1800" dirty="0">
                <a:solidFill>
                  <a:srgbClr val="000000"/>
                </a:solidFill>
                <a:latin typeface="Times New Roman" panose="02020603050405020304" pitchFamily="18" charset="0"/>
                <a:sym typeface="Wingdings" panose="05000000000000000000" pitchFamily="2" charset="2"/>
              </a:rPr>
              <a:t>Η </a:t>
            </a:r>
            <a:r>
              <a:rPr lang="en-US" sz="1800" dirty="0">
                <a:solidFill>
                  <a:srgbClr val="000000"/>
                </a:solidFill>
                <a:latin typeface="Times New Roman" panose="02020603050405020304" pitchFamily="18" charset="0"/>
                <a:sym typeface="Wingdings" panose="05000000000000000000" pitchFamily="2" charset="2"/>
              </a:rPr>
              <a:t>main courante </a:t>
            </a:r>
            <a:r>
              <a:rPr lang="el-GR" sz="1800" dirty="0">
                <a:solidFill>
                  <a:srgbClr val="000000"/>
                </a:solidFill>
                <a:latin typeface="Times New Roman" panose="02020603050405020304" pitchFamily="18" charset="0"/>
                <a:sym typeface="Wingdings" panose="05000000000000000000" pitchFamily="2" charset="2"/>
              </a:rPr>
              <a:t>χρησιμοποιείται από όλους τους υπεύθυνους σωστά ώστε να δίνει τις σωστές αναλώσεις</a:t>
            </a:r>
            <a:r>
              <a:rPr lang="en-US" sz="1800" dirty="0">
                <a:solidFill>
                  <a:srgbClr val="000000"/>
                </a:solidFill>
                <a:latin typeface="Times New Roman" panose="02020603050405020304" pitchFamily="18" charset="0"/>
                <a:sym typeface="Wingdings" panose="05000000000000000000" pitchFamily="2" charset="2"/>
              </a:rPr>
              <a:t>;</a:t>
            </a:r>
          </a:p>
          <a:p>
            <a:pPr marL="371475" indent="-371475" algn="just">
              <a:buFont typeface="+mj-lt"/>
              <a:buAutoNum type="arabicPeriod"/>
            </a:pPr>
            <a:r>
              <a:rPr lang="el-GR" sz="1800" dirty="0">
                <a:solidFill>
                  <a:srgbClr val="000000"/>
                </a:solidFill>
                <a:latin typeface="Times New Roman" panose="02020603050405020304" pitchFamily="18" charset="0"/>
                <a:sym typeface="Wingdings" panose="05000000000000000000" pitchFamily="2" charset="2"/>
              </a:rPr>
              <a:t>Ποιος παραλαμβάνει τις παραγγελίες</a:t>
            </a:r>
            <a:r>
              <a:rPr lang="en-US" sz="1800" dirty="0">
                <a:solidFill>
                  <a:srgbClr val="000000"/>
                </a:solidFill>
                <a:latin typeface="Times New Roman" panose="02020603050405020304" pitchFamily="18" charset="0"/>
                <a:sym typeface="Wingdings" panose="05000000000000000000" pitchFamily="2" charset="2"/>
              </a:rPr>
              <a:t>;</a:t>
            </a:r>
          </a:p>
          <a:p>
            <a:pPr marL="371475" indent="-371475" algn="just">
              <a:buFont typeface="+mj-lt"/>
              <a:buAutoNum type="arabicPeriod"/>
            </a:pPr>
            <a:r>
              <a:rPr lang="el-GR" sz="1800" dirty="0">
                <a:solidFill>
                  <a:srgbClr val="000000"/>
                </a:solidFill>
                <a:latin typeface="Times New Roman" panose="02020603050405020304" pitchFamily="18" charset="0"/>
                <a:sym typeface="Wingdings" panose="05000000000000000000" pitchFamily="2" charset="2"/>
              </a:rPr>
              <a:t>Ο έλεγχος των προϊόντων γίνεται από έναν μάγειρα</a:t>
            </a:r>
            <a:r>
              <a:rPr lang="en-US" sz="1800" dirty="0">
                <a:solidFill>
                  <a:srgbClr val="000000"/>
                </a:solidFill>
                <a:latin typeface="Times New Roman" panose="02020603050405020304" pitchFamily="18" charset="0"/>
                <a:sym typeface="Wingdings" panose="05000000000000000000" pitchFamily="2" charset="2"/>
              </a:rPr>
              <a:t>;</a:t>
            </a:r>
            <a:endParaRPr lang="el-GR" sz="1800" dirty="0">
              <a:solidFill>
                <a:srgbClr val="000000"/>
              </a:solidFill>
              <a:latin typeface="Times New Roman" panose="02020603050405020304" pitchFamily="18" charset="0"/>
              <a:sym typeface="Wingdings" panose="05000000000000000000" pitchFamily="2" charset="2"/>
            </a:endParaRPr>
          </a:p>
          <a:p>
            <a:pPr marL="371475" indent="-371475" algn="just">
              <a:buFont typeface="+mj-lt"/>
              <a:buAutoNum type="arabicPeriod"/>
            </a:pPr>
            <a:r>
              <a:rPr lang="el-GR" sz="1800" dirty="0">
                <a:solidFill>
                  <a:srgbClr val="000000"/>
                </a:solidFill>
                <a:latin typeface="Times New Roman" panose="02020603050405020304" pitchFamily="18" charset="0"/>
                <a:sym typeface="Wingdings" panose="05000000000000000000" pitchFamily="2" charset="2"/>
              </a:rPr>
              <a:t>Η συχνότητα παραγγελιών είναι αυτή που ορίζεται από την διοίκηση</a:t>
            </a:r>
            <a:r>
              <a:rPr lang="en-US" sz="1800" dirty="0">
                <a:solidFill>
                  <a:srgbClr val="000000"/>
                </a:solidFill>
                <a:latin typeface="Times New Roman" panose="02020603050405020304" pitchFamily="18" charset="0"/>
                <a:sym typeface="Wingdings" panose="05000000000000000000" pitchFamily="2" charset="2"/>
              </a:rPr>
              <a:t>;</a:t>
            </a:r>
          </a:p>
          <a:p>
            <a:pPr marL="371475" indent="-371475" algn="just">
              <a:buFont typeface="+mj-lt"/>
              <a:buAutoNum type="arabicPeriod"/>
            </a:pPr>
            <a:r>
              <a:rPr lang="el-GR" sz="1800" dirty="0">
                <a:solidFill>
                  <a:srgbClr val="000000"/>
                </a:solidFill>
                <a:latin typeface="Times New Roman" panose="02020603050405020304" pitchFamily="18" charset="0"/>
                <a:sym typeface="Wingdings" panose="05000000000000000000" pitchFamily="2" charset="2"/>
              </a:rPr>
              <a:t>Υπάρχει ευελιξία στα υλικά που μπορεί να ζητήσει</a:t>
            </a:r>
            <a:r>
              <a:rPr lang="en-US" sz="1800" dirty="0">
                <a:solidFill>
                  <a:srgbClr val="000000"/>
                </a:solidFill>
                <a:latin typeface="Times New Roman" panose="02020603050405020304" pitchFamily="18" charset="0"/>
                <a:sym typeface="Wingdings" panose="05000000000000000000" pitchFamily="2" charset="2"/>
              </a:rPr>
              <a:t> </a:t>
            </a:r>
            <a:r>
              <a:rPr lang="el-GR" sz="1800" dirty="0">
                <a:solidFill>
                  <a:srgbClr val="000000"/>
                </a:solidFill>
                <a:latin typeface="Times New Roman" panose="02020603050405020304" pitchFamily="18" charset="0"/>
                <a:sym typeface="Wingdings" panose="05000000000000000000" pitchFamily="2" charset="2"/>
              </a:rPr>
              <a:t>ο </a:t>
            </a:r>
            <a:r>
              <a:rPr lang="en-US" sz="1800" dirty="0">
                <a:solidFill>
                  <a:srgbClr val="000000"/>
                </a:solidFill>
                <a:latin typeface="Times New Roman" panose="02020603050405020304" pitchFamily="18" charset="0"/>
                <a:sym typeface="Wingdings" panose="05000000000000000000" pitchFamily="2" charset="2"/>
              </a:rPr>
              <a:t>chef; </a:t>
            </a:r>
            <a:r>
              <a:rPr lang="el-GR" sz="1800" dirty="0">
                <a:solidFill>
                  <a:srgbClr val="000000"/>
                </a:solidFill>
                <a:latin typeface="Times New Roman" panose="02020603050405020304" pitchFamily="18" charset="0"/>
                <a:sym typeface="Wingdings" panose="05000000000000000000" pitchFamily="2" charset="2"/>
              </a:rPr>
              <a:t>Αν ένας καλός πελάτης ζητήσει κάτι εξειδικευμένο πρέπει να το παρέχει το ξενοδοχείο</a:t>
            </a:r>
            <a:r>
              <a:rPr lang="en-US" sz="1800" dirty="0">
                <a:solidFill>
                  <a:srgbClr val="000000"/>
                </a:solidFill>
                <a:latin typeface="Times New Roman" panose="02020603050405020304" pitchFamily="18" charset="0"/>
                <a:sym typeface="Wingdings" panose="05000000000000000000" pitchFamily="2" charset="2"/>
              </a:rPr>
              <a:t>; </a:t>
            </a:r>
            <a:r>
              <a:rPr lang="el-GR" sz="1800" dirty="0">
                <a:solidFill>
                  <a:srgbClr val="000000"/>
                </a:solidFill>
                <a:latin typeface="Times New Roman" panose="02020603050405020304" pitchFamily="18" charset="0"/>
                <a:sym typeface="Wingdings" panose="05000000000000000000" pitchFamily="2" charset="2"/>
              </a:rPr>
              <a:t>Προβλέπεται</a:t>
            </a:r>
            <a:r>
              <a:rPr lang="en-US" sz="1800" dirty="0">
                <a:solidFill>
                  <a:srgbClr val="000000"/>
                </a:solidFill>
                <a:latin typeface="Times New Roman" panose="02020603050405020304" pitchFamily="18" charset="0"/>
                <a:sym typeface="Wingdings" panose="05000000000000000000" pitchFamily="2" charset="2"/>
              </a:rPr>
              <a:t>;</a:t>
            </a:r>
          </a:p>
          <a:p>
            <a:pPr marL="371475" indent="-371475" algn="just">
              <a:buFont typeface="+mj-lt"/>
              <a:buAutoNum type="arabicPeriod"/>
            </a:pPr>
            <a:endParaRPr lang="en-US" sz="1800" dirty="0">
              <a:solidFill>
                <a:srgbClr val="000000"/>
              </a:solidFill>
              <a:latin typeface="Times New Roman" panose="02020603050405020304" pitchFamily="18" charset="0"/>
              <a:sym typeface="Wingdings" panose="05000000000000000000" pitchFamily="2" charset="2"/>
            </a:endParaRPr>
          </a:p>
          <a:p>
            <a:pPr marL="371475" indent="-371475" algn="just">
              <a:buFont typeface="+mj-lt"/>
              <a:buAutoNum type="arabicPeriod"/>
            </a:pPr>
            <a:endParaRPr lang="en-US" sz="1800" dirty="0">
              <a:solidFill>
                <a:srgbClr val="000000"/>
              </a:solidFill>
              <a:latin typeface="Times New Roman" panose="02020603050405020304" pitchFamily="18" charset="0"/>
              <a:sym typeface="Wingdings" panose="05000000000000000000" pitchFamily="2" charset="2"/>
            </a:endParaRPr>
          </a:p>
          <a:p>
            <a:pPr marL="371475" indent="-371475" algn="just">
              <a:buFont typeface="+mj-lt"/>
              <a:buAutoNum type="arabicPeriod"/>
            </a:pPr>
            <a:endParaRPr lang="en-US" sz="1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05191055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861E38-CDEC-5C9A-2280-A50211F6B3B6}"/>
              </a:ext>
            </a:extLst>
          </p:cNvPr>
          <p:cNvSpPr>
            <a:spLocks noGrp="1"/>
          </p:cNvSpPr>
          <p:nvPr>
            <p:ph type="title"/>
          </p:nvPr>
        </p:nvSpPr>
        <p:spPr>
          <a:xfrm>
            <a:off x="838200" y="365126"/>
            <a:ext cx="10515600" cy="598436"/>
          </a:xfrm>
        </p:spPr>
        <p:txBody>
          <a:bodyPr/>
          <a:lstStyle/>
          <a:p>
            <a:r>
              <a:rPr lang="el-GR" sz="3600" dirty="0">
                <a:solidFill>
                  <a:srgbClr val="002060"/>
                </a:solidFill>
                <a:latin typeface="Roboto Black"/>
              </a:rPr>
              <a:t>Εσωτερικός έλεγχος - Ψυχαγωγία</a:t>
            </a:r>
          </a:p>
        </p:txBody>
      </p:sp>
      <p:sp>
        <p:nvSpPr>
          <p:cNvPr id="3" name="Θέση περιεχομένου 2">
            <a:extLst>
              <a:ext uri="{FF2B5EF4-FFF2-40B4-BE49-F238E27FC236}">
                <a16:creationId xmlns:a16="http://schemas.microsoft.com/office/drawing/2014/main" id="{CA070C48-E847-8DE0-CF4B-18A5E24CC577}"/>
              </a:ext>
            </a:extLst>
          </p:cNvPr>
          <p:cNvSpPr>
            <a:spLocks noGrp="1"/>
          </p:cNvSpPr>
          <p:nvPr>
            <p:ph idx="1"/>
          </p:nvPr>
        </p:nvSpPr>
        <p:spPr>
          <a:xfrm>
            <a:off x="285135" y="963562"/>
            <a:ext cx="11759381" cy="5722373"/>
          </a:xfrm>
        </p:spPr>
        <p:txBody>
          <a:bodyPr>
            <a:normAutofit fontScale="77500" lnSpcReduction="20000"/>
          </a:bodyPr>
          <a:lstStyle/>
          <a:p>
            <a:pPr marL="0" indent="0" algn="just">
              <a:buNone/>
            </a:pPr>
            <a:r>
              <a:rPr lang="el-GR" dirty="0"/>
              <a:t>Είστε ο ελεγκτής στην Accounting Solutions και σας έχει ανατεθεί ο έλεγχος Η Express Co. Η Express Co είναι μια μεγάλη εταιρεία στον τομέα της ψυχαγωγίας που διοργανώνει ψυχαγωγικές εκδηλώσεις κυρίως το καλοκαίρι κατόπιν συμφωνίας με ταξιδιωτικούς πράκτορες και έχει δύο θυγατρικές. </a:t>
            </a:r>
          </a:p>
          <a:p>
            <a:pPr marL="0" indent="0" algn="just">
              <a:buNone/>
            </a:pPr>
            <a:r>
              <a:rPr lang="el-GR" dirty="0"/>
              <a:t>Το πρώτο είναι το </a:t>
            </a:r>
            <a:r>
              <a:rPr lang="el-GR" dirty="0">
                <a:highlight>
                  <a:srgbClr val="FFFF00"/>
                </a:highlight>
              </a:rPr>
              <a:t>Express Dance (τοπικό θέατρο) </a:t>
            </a:r>
            <a:r>
              <a:rPr lang="el-GR" dirty="0"/>
              <a:t>και το δεύτερο είναι το </a:t>
            </a:r>
            <a:r>
              <a:rPr lang="el-GR" dirty="0">
                <a:highlight>
                  <a:srgbClr val="FFFF00"/>
                </a:highlight>
              </a:rPr>
              <a:t>Express </a:t>
            </a:r>
            <a:r>
              <a:rPr lang="el-GR" dirty="0" err="1">
                <a:highlight>
                  <a:srgbClr val="FFFF00"/>
                </a:highlight>
              </a:rPr>
              <a:t>Style</a:t>
            </a:r>
            <a:r>
              <a:rPr lang="el-GR" dirty="0">
                <a:highlight>
                  <a:srgbClr val="FFFF00"/>
                </a:highlight>
              </a:rPr>
              <a:t> (ένα στούντιο τοπικού χορού)</a:t>
            </a:r>
            <a:r>
              <a:rPr lang="el-GR" dirty="0"/>
              <a:t>. Βρίσκεται στο κέντρο μιας μικρής πόλης με αυξημένο τουρισμό τους καλοκαιρινούς μήνες, ενώ την περίοδο ανάπαυσης έχει μειωμένη ζήτηση που προέρχεται από ντόπιους πελάτες. </a:t>
            </a:r>
          </a:p>
          <a:p>
            <a:pPr marL="0" indent="0" algn="just">
              <a:buNone/>
            </a:pPr>
            <a:r>
              <a:rPr lang="el-GR" dirty="0"/>
              <a:t>Το Express </a:t>
            </a:r>
            <a:r>
              <a:rPr lang="el-GR" dirty="0" err="1"/>
              <a:t>Style</a:t>
            </a:r>
            <a:r>
              <a:rPr lang="el-GR" dirty="0"/>
              <a:t> λειτουργεί με πέντε χορευτές (ένα μόνιμο και τέσσερις έκτακτο προσωπικό για την καλοκαιρινή περίοδο). Ο μόνιμος χορευτής, ο Τζακ, είναι αυτός που ασχολείται με τις περισσότερες δραστηριότητες των εταιρειών. Έχει τα κλειδιά για το άνοιγμα κάθε μέρα των χώρων (ξεκλειδώνει και κλειδώνει το στούντιο) και οργανώνει τα μαθήματα, το πρόγραμμά του κλπ. Πέρα από αυτό ασχολείται με τα δίδακτρα (τα δίδακτρα τα παίρνει στην τσέπη του, κάνει το μάθημα χορού του και κάποια στιγμή μέσα στη μέρα θα επιστρέψει τα χρήματα στο χρηματοκιβώτιο). Κανονίζει ακόμη και εκπτώσεις κατά την κρίση του όταν ο πελάτης είναι συγγενής ή γνωστός φίλος του. Όταν έχει περισσότερο ελεύθερο χρόνο μεταξύ των μαθημάτων, θα καταγράφει τα δίδακτρα στο σύστημα. Μερικές φορές, ξεχνάει επειδή τον απασχολούν πολλά πράγματα που μαζεύει όλες τις αμοιβές, τα έξοδα και τα καταγράφει μια φορά στο τέλος του μήνα. Πριν το κλείσιμο καθαρίζει όλο τον χώρο γιατί η καθαρίστρια τις περισσότερες φορές απουσιάζει. Ο λόγος της απουσίας της είναι ότι μένει σε μια απομακρυσμένη περιοχή όπου το λεωφορείο δεν περνάει μετά το κλείσιμο του στούντιο και δεδομένου ότι έχει σχέση με τον Τζακ (είναι ο ξάδερφός της), κάνει αυτού του είδους τη διευθέτηση μαζί του. Ο διευθυντής του Express </a:t>
            </a:r>
            <a:r>
              <a:rPr lang="el-GR" dirty="0" err="1"/>
              <a:t>Style</a:t>
            </a:r>
            <a:r>
              <a:rPr lang="el-GR" dirty="0"/>
              <a:t> γνώριζε πώς λειτουργούσε το στούντιο εικονικά, αλλά είχε μικρή ικανότητα να το αλλάξει αυτό, καθώς είναι μια μικρή κοινότητα και δεν ήθελε να δυσαρεστήσει το προσωπικό του.</a:t>
            </a:r>
          </a:p>
        </p:txBody>
      </p:sp>
    </p:spTree>
    <p:extLst>
      <p:ext uri="{BB962C8B-B14F-4D97-AF65-F5344CB8AC3E}">
        <p14:creationId xmlns:p14="http://schemas.microsoft.com/office/powerpoint/2010/main" val="3585851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4959F-4A74-AB4C-932B-EBA098B5991A}"/>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F5D57762-4D89-F650-FB4A-62054CE81423}"/>
              </a:ext>
            </a:extLst>
          </p:cNvPr>
          <p:cNvSpPr>
            <a:spLocks noGrp="1"/>
          </p:cNvSpPr>
          <p:nvPr>
            <p:ph type="title"/>
          </p:nvPr>
        </p:nvSpPr>
        <p:spPr>
          <a:xfrm>
            <a:off x="838200" y="365126"/>
            <a:ext cx="10515600" cy="598436"/>
          </a:xfrm>
        </p:spPr>
        <p:txBody>
          <a:bodyPr/>
          <a:lstStyle/>
          <a:p>
            <a:r>
              <a:rPr lang="el-GR" sz="3600" dirty="0">
                <a:solidFill>
                  <a:srgbClr val="002060"/>
                </a:solidFill>
                <a:latin typeface="Roboto Black"/>
              </a:rPr>
              <a:t>Εσωτερικός έλεγχος - Ψυχαγωγία</a:t>
            </a:r>
          </a:p>
        </p:txBody>
      </p:sp>
      <p:sp>
        <p:nvSpPr>
          <p:cNvPr id="3" name="Θέση περιεχομένου 2">
            <a:extLst>
              <a:ext uri="{FF2B5EF4-FFF2-40B4-BE49-F238E27FC236}">
                <a16:creationId xmlns:a16="http://schemas.microsoft.com/office/drawing/2014/main" id="{F8740A21-F8B2-3BE5-9493-98B3FC243173}"/>
              </a:ext>
            </a:extLst>
          </p:cNvPr>
          <p:cNvSpPr>
            <a:spLocks noGrp="1"/>
          </p:cNvSpPr>
          <p:nvPr>
            <p:ph idx="1"/>
          </p:nvPr>
        </p:nvSpPr>
        <p:spPr>
          <a:xfrm>
            <a:off x="285135" y="963562"/>
            <a:ext cx="11759381" cy="5722373"/>
          </a:xfrm>
        </p:spPr>
        <p:txBody>
          <a:bodyPr>
            <a:normAutofit/>
          </a:bodyPr>
          <a:lstStyle/>
          <a:p>
            <a:pPr marL="0" indent="0" algn="just">
              <a:buNone/>
            </a:pPr>
            <a:r>
              <a:rPr lang="el-GR" sz="2200" dirty="0"/>
              <a:t>Ωστόσο, η διοίκηση αποφάσισε ότι η καταγραφή των εισροών και εκροών της Express Co είναι μια ουσιώδης δραστηριότητα που θα πρέπει να διασφαλίσει για την προστασία των συμφερόντων της.</a:t>
            </a:r>
          </a:p>
          <a:p>
            <a:pPr marL="0" indent="0" algn="just">
              <a:buNone/>
            </a:pPr>
            <a:r>
              <a:rPr lang="el-GR" sz="2200" dirty="0"/>
              <a:t> Γι' αυτό την 01/03/20X1 η διοίκηση υπέγραψε συμφωνία με την Accounting Deals για την ανάληψη του λογιστικού τους τμήματος. Λέγεται ότι ο Jack εξέφρασε την ανακούφισή του όταν άκουσε ότι αυτό θα σήμαινε μείωση της ευθύνης του, αλλά ο διευθυντής του Accounting Deals εκφράζει συνεχώς τις ανησυχίες του στη διοίκηση της Express Co καθώς δυσκολεύονται να συνεργαστούν μαζί του. Δεν παρέχει όλα τα έγγραφα και κάνει τις δικές του εκπτώσεις με τους πελάτες χωρίς να ενημερώσει κανέναν. Ο διευθυντής της Accounting Solutions είναι στενός φίλος του διευθυντή της Express Co καθώς είναι γείτονες και τα παιδιά τους πηγαίνουν στο ίδιο σχολείο και παίζουν μαζί τα απογεύματα. Το περασμένο Σαββατοκύριακο ο διευθυντής της Express Co κάλεσε τον διευθυντή του Accounting Deals για μπάρμπεκιου μαζί, για να του εξηγήσει ότι ο Jack έχει προσφέρει πολλά στην εταιρεία όλα αυτά τα 15 χρόνια που είναι αφοσιωμένος στην εταιρεία.</a:t>
            </a:r>
          </a:p>
        </p:txBody>
      </p:sp>
    </p:spTree>
    <p:extLst>
      <p:ext uri="{BB962C8B-B14F-4D97-AF65-F5344CB8AC3E}">
        <p14:creationId xmlns:p14="http://schemas.microsoft.com/office/powerpoint/2010/main" val="3632126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4AD78-A9F3-88A8-0BBD-CB4C26ED07B2}"/>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F6FD9D4-65C5-54D3-2D21-C59CB99EB883}"/>
              </a:ext>
            </a:extLst>
          </p:cNvPr>
          <p:cNvSpPr>
            <a:spLocks noGrp="1"/>
          </p:cNvSpPr>
          <p:nvPr>
            <p:ph type="title"/>
          </p:nvPr>
        </p:nvSpPr>
        <p:spPr>
          <a:xfrm>
            <a:off x="838200" y="365126"/>
            <a:ext cx="10515600" cy="598436"/>
          </a:xfrm>
        </p:spPr>
        <p:txBody>
          <a:bodyPr/>
          <a:lstStyle/>
          <a:p>
            <a:r>
              <a:rPr lang="el-GR" sz="3600" dirty="0">
                <a:solidFill>
                  <a:srgbClr val="002060"/>
                </a:solidFill>
                <a:latin typeface="Roboto Black"/>
              </a:rPr>
              <a:t>Εσωτερικός έλεγχος - Ψυχαγωγία</a:t>
            </a:r>
          </a:p>
        </p:txBody>
      </p:sp>
      <p:sp>
        <p:nvSpPr>
          <p:cNvPr id="3" name="Θέση περιεχομένου 2">
            <a:extLst>
              <a:ext uri="{FF2B5EF4-FFF2-40B4-BE49-F238E27FC236}">
                <a16:creationId xmlns:a16="http://schemas.microsoft.com/office/drawing/2014/main" id="{2BB18FBE-E69E-88DA-A731-3972EDC1C394}"/>
              </a:ext>
            </a:extLst>
          </p:cNvPr>
          <p:cNvSpPr>
            <a:spLocks noGrp="1"/>
          </p:cNvSpPr>
          <p:nvPr>
            <p:ph idx="1"/>
          </p:nvPr>
        </p:nvSpPr>
        <p:spPr>
          <a:xfrm>
            <a:off x="285135" y="963562"/>
            <a:ext cx="11759381" cy="5722373"/>
          </a:xfrm>
        </p:spPr>
        <p:txBody>
          <a:bodyPr>
            <a:normAutofit/>
          </a:bodyPr>
          <a:lstStyle/>
          <a:p>
            <a:pPr marL="0" indent="0" algn="just">
              <a:buNone/>
            </a:pPr>
            <a:r>
              <a:rPr lang="el-GR" sz="2200" dirty="0"/>
              <a:t>1. Αυτήν τη στιγμή σχεδιάζετε τον έλεγχο τέλους χρήσης για το έτος που λήγει στις 31/12/20X1. Περιγράψτε 3 κινδύνους ελέγχου και για καθέναν από αυτούς τους κινδύνους εξηγήστε την απάντηση του ελεγκτή κατά τον σχεδιασμό του ελέγχου. 				5 Βαθμοί</a:t>
            </a:r>
          </a:p>
          <a:p>
            <a:pPr marL="0" indent="0" algn="just">
              <a:buNone/>
            </a:pPr>
            <a:r>
              <a:rPr lang="el-GR" sz="2200" dirty="0"/>
              <a:t>2. Περιγράψτε τις ευθύνες της Accounting Solutions σε σχέση με την πρόληψη και τον εντοπισμό απάτης και λάθους. 									5 Βαθμοί</a:t>
            </a:r>
          </a:p>
          <a:p>
            <a:pPr marL="0" indent="0" algn="just">
              <a:buNone/>
            </a:pPr>
            <a:r>
              <a:rPr lang="el-GR" sz="2200" dirty="0"/>
              <a:t>3. Προσδιορίστε και εξηγήστε τις δεοντολογικές απειλές που θα επηρεάσουν την ανεξαρτησία του ελέγχου της Express Co της Accounting </a:t>
            </a:r>
            <a:r>
              <a:rPr lang="el-GR" sz="2200" dirty="0" err="1"/>
              <a:t>Solution</a:t>
            </a:r>
            <a:r>
              <a:rPr lang="el-GR" sz="2200" dirty="0"/>
              <a:t> και για καθεμία προτείνετε μια κατάλληλη διασφάλιση για τη μείωση της απειλής σε αποδεκτό επίπεδο. 				5 Βαθμοί</a:t>
            </a:r>
          </a:p>
          <a:p>
            <a:pPr marL="0" indent="0" algn="just">
              <a:buNone/>
            </a:pPr>
            <a:r>
              <a:rPr lang="el-GR" sz="2200" dirty="0"/>
              <a:t>4. Περιγράψτε τις ουσιαστικές αναλυτικές διαδικασίες που πρέπει να εκτελέσει ο ελεγκτής για να αποκτήσει επαρκή και κατάλληλα ελεγκτικά τεκμήρια σε σχέση με τα έσοδα της Express Co.												5 Βαθμοί</a:t>
            </a:r>
          </a:p>
          <a:p>
            <a:pPr marL="0" indent="0" algn="just">
              <a:buNone/>
            </a:pPr>
            <a:r>
              <a:rPr lang="el-GR" sz="2200" dirty="0"/>
              <a:t>5. Ορίστε τον επαγγελματικό σκεπτικισμό και εξηγήστε δύο τομείς όπου εσείς ως επόπτης ελέγχου θα πρέπει να εφαρμόσετε επαγγελματικό σκεπτικισμό. 																	5 Βαθμοί</a:t>
            </a:r>
          </a:p>
          <a:p>
            <a:pPr marL="0" indent="0" algn="just">
              <a:buNone/>
            </a:pPr>
            <a:r>
              <a:rPr lang="el-GR" sz="2200" dirty="0"/>
              <a:t>6. Συζητήστε εάν η Express Co θα ωφεληθεί από την εξωτερική ανάθεση του λογιστηρίου. 5 Βαθμοί</a:t>
            </a:r>
          </a:p>
        </p:txBody>
      </p:sp>
    </p:spTree>
    <p:extLst>
      <p:ext uri="{BB962C8B-B14F-4D97-AF65-F5344CB8AC3E}">
        <p14:creationId xmlns:p14="http://schemas.microsoft.com/office/powerpoint/2010/main" val="338635265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1855</Words>
  <Application>Microsoft Office PowerPoint</Application>
  <PresentationFormat>Ευρεία οθόνη</PresentationFormat>
  <Paragraphs>59</Paragraphs>
  <Slides>9</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9</vt:i4>
      </vt:variant>
    </vt:vector>
  </HeadingPairs>
  <TitlesOfParts>
    <vt:vector size="15" baseType="lpstr">
      <vt:lpstr>Arial</vt:lpstr>
      <vt:lpstr>Calibri</vt:lpstr>
      <vt:lpstr>Calibri Light</vt:lpstr>
      <vt:lpstr>Roboto Black</vt:lpstr>
      <vt:lpstr>Times New Roman</vt:lpstr>
      <vt:lpstr>Θέμα του Office</vt:lpstr>
      <vt:lpstr>Εσωτερικός έλεγχος – Ναυτιλιακοί Οργανισμοί</vt:lpstr>
      <vt:lpstr>Εσωτερικός έλεγχος – Ναυτιλιακοί Οργανισμοί</vt:lpstr>
      <vt:lpstr>Εσωτερικός έλεγχος – Ναυτιλιακοί Οργανισμοί</vt:lpstr>
      <vt:lpstr>Παρουσίαση του PowerPoint</vt:lpstr>
      <vt:lpstr>Εσωτερικός έλεγχος – Ξενοδοχειακοί Όμιλοι</vt:lpstr>
      <vt:lpstr>Εσωτερικός έλεγχος – Ξενοδοχειακοί Όμιλοι</vt:lpstr>
      <vt:lpstr>Εσωτερικός έλεγχος - Ψυχαγωγία</vt:lpstr>
      <vt:lpstr>Εσωτερικός έλεγχος - Ψυχαγωγία</vt:lpstr>
      <vt:lpstr>Εσωτερικός έλεγχος - Ψυχαγωγία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Εσωτερικός έλεγχος – Ναυτιλιακοί Οργανισμοί</dc:title>
  <dc:creator>Μπάλλα Βασιλική</dc:creator>
  <cp:lastModifiedBy>Μπάλλα Βασιλική</cp:lastModifiedBy>
  <cp:revision>3</cp:revision>
  <dcterms:created xsi:type="dcterms:W3CDTF">2022-10-18T07:47:26Z</dcterms:created>
  <dcterms:modified xsi:type="dcterms:W3CDTF">2024-10-21T06:27:40Z</dcterms:modified>
</cp:coreProperties>
</file>