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0"/>
  </p:notesMasterIdLst>
  <p:sldIdLst>
    <p:sldId id="256" r:id="rId2"/>
    <p:sldId id="257" r:id="rId3"/>
    <p:sldId id="258" r:id="rId4"/>
    <p:sldId id="259" r:id="rId5"/>
    <p:sldId id="260" r:id="rId6"/>
    <p:sldId id="261" r:id="rId7"/>
    <p:sldId id="262" r:id="rId8"/>
    <p:sldId id="263" r:id="rId9"/>
    <p:sldId id="274" r:id="rId10"/>
    <p:sldId id="271" r:id="rId11"/>
    <p:sldId id="265" r:id="rId12"/>
    <p:sldId id="267" r:id="rId13"/>
    <p:sldId id="268" r:id="rId14"/>
    <p:sldId id="269" r:id="rId15"/>
    <p:sldId id="270" r:id="rId16"/>
    <p:sldId id="275" r:id="rId17"/>
    <p:sldId id="279" r:id="rId18"/>
    <p:sldId id="276" r:id="rId19"/>
    <p:sldId id="278" r:id="rId20"/>
    <p:sldId id="280" r:id="rId21"/>
    <p:sldId id="281" r:id="rId22"/>
    <p:sldId id="282" r:id="rId23"/>
    <p:sldId id="287" r:id="rId24"/>
    <p:sldId id="288" r:id="rId25"/>
    <p:sldId id="289" r:id="rId26"/>
    <p:sldId id="290" r:id="rId27"/>
    <p:sldId id="291" r:id="rId28"/>
    <p:sldId id="292" r:id="rId2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265" autoAdjust="0"/>
    <p:restoredTop sz="94660"/>
  </p:normalViewPr>
  <p:slideViewPr>
    <p:cSldViewPr>
      <p:cViewPr varScale="1">
        <p:scale>
          <a:sx n="78" d="100"/>
          <a:sy n="78" d="100"/>
        </p:scale>
        <p:origin x="1013" y="6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1A64E3-71EF-45B3-9292-4641E0DF5C09}" type="datetimeFigureOut">
              <a:rPr lang="en-US" smtClean="0"/>
              <a:pPr/>
              <a:t>10/7/2024</a:t>
            </a:fld>
            <a:endParaRPr lang="en-US"/>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F223A9D-C7DE-443B-9FB0-DE987BF5C81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23" name="22 - Ορθογώνιο"/>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23 - Ορθογώνιο"/>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24 - Ορθογώνιο"/>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25 - Ορθογώνιο"/>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 Ορθογώνιο"/>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29 - Στρογγυλεμένο ορθογώνιο"/>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30 - Στρογγυλεμένο ορθογώνιο"/>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Ορθογώνιο"/>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 Ορθογώνιο"/>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l-GR"/>
              <a:t>Kλικ για επεξεργασία του τίτλου</a:t>
            </a:r>
            <a:endParaRPr kumimoji="0" lang="en-US"/>
          </a:p>
        </p:txBody>
      </p:sp>
      <p:sp>
        <p:nvSpPr>
          <p:cNvPr id="9" name="8 - Υπότιτλος"/>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6705600" y="4206240"/>
            <a:ext cx="960120" cy="457200"/>
          </a:xfrm>
        </p:spPr>
        <p:txBody>
          <a:bodyPr/>
          <a:lstStyle/>
          <a:p>
            <a:fld id="{2342CEA3-3058-4D43-AE35-B3DA76CB4003}" type="datetimeFigureOut">
              <a:rPr lang="el-GR" smtClean="0"/>
              <a:pPr/>
              <a:t>7/10/2024</a:t>
            </a:fld>
            <a:endParaRPr lang="el-GR"/>
          </a:p>
        </p:txBody>
      </p:sp>
      <p:sp>
        <p:nvSpPr>
          <p:cNvPr id="17" name="16 - Θέση υποσέλιδου"/>
          <p:cNvSpPr>
            <a:spLocks noGrp="1"/>
          </p:cNvSpPr>
          <p:nvPr>
            <p:ph type="ftr" sz="quarter" idx="11"/>
          </p:nvPr>
        </p:nvSpPr>
        <p:spPr>
          <a:xfrm>
            <a:off x="5410200" y="4205288"/>
            <a:ext cx="1295400" cy="457200"/>
          </a:xfrm>
        </p:spPr>
        <p:txBody>
          <a:bodyPr/>
          <a:lstStyle/>
          <a:p>
            <a:endParaRPr lang="el-GR"/>
          </a:p>
        </p:txBody>
      </p:sp>
      <p:sp>
        <p:nvSpPr>
          <p:cNvPr id="29" name="28 - Θέση αριθμού διαφάνειας"/>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7/10/2024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781800" y="1143000"/>
            <a:ext cx="1905000" cy="5486400"/>
          </a:xfrm>
        </p:spPr>
        <p:txBody>
          <a:bodyPr vert="eaVert"/>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1143000"/>
            <a:ext cx="6248400" cy="5486400"/>
          </a:xfrm>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7/10/2024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7/10/2024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7/10/2024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περιεχομένου"/>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7/10/2024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381000" y="1143000"/>
            <a:ext cx="8382000" cy="1069848"/>
          </a:xfrm>
        </p:spPr>
        <p:txBody>
          <a:bodyPr anchor="ctr"/>
          <a:lstStyle>
            <a:lvl1pPr>
              <a:defRPr sz="4000" b="0" i="0" cap="none" baseline="0"/>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4" name="3 - Θέση κειμένου"/>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5" name="4 - Θέση περιεχομένου"/>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6" name="5 - Θέση περιεχομένου"/>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26" name="25 - Θέση ημερομηνίας"/>
          <p:cNvSpPr>
            <a:spLocks noGrp="1"/>
          </p:cNvSpPr>
          <p:nvPr>
            <p:ph type="dt" sz="half" idx="10"/>
          </p:nvPr>
        </p:nvSpPr>
        <p:spPr/>
        <p:txBody>
          <a:bodyPr rtlCol="0"/>
          <a:lstStyle/>
          <a:p>
            <a:fld id="{2342CEA3-3058-4D43-AE35-B3DA76CB4003}" type="datetimeFigureOut">
              <a:rPr lang="el-GR" smtClean="0"/>
              <a:pPr/>
              <a:t>7/10/2024</a:t>
            </a:fld>
            <a:endParaRPr lang="el-GR"/>
          </a:p>
        </p:txBody>
      </p:sp>
      <p:sp>
        <p:nvSpPr>
          <p:cNvPr id="27" name="26 - Θέση αριθμού διαφάνειας"/>
          <p:cNvSpPr>
            <a:spLocks noGrp="1"/>
          </p:cNvSpPr>
          <p:nvPr>
            <p:ph type="sldNum" sz="quarter" idx="11"/>
          </p:nvPr>
        </p:nvSpPr>
        <p:spPr/>
        <p:txBody>
          <a:bodyPr rtlCol="0"/>
          <a:lstStyle/>
          <a:p>
            <a:fld id="{D3F1D1C4-C2D9-4231-9FB2-B2D9D97AA41D}" type="slidenum">
              <a:rPr lang="el-GR" smtClean="0"/>
              <a:pPr/>
              <a:t>‹#›</a:t>
            </a:fld>
            <a:endParaRPr lang="el-GR"/>
          </a:p>
        </p:txBody>
      </p:sp>
      <p:sp>
        <p:nvSpPr>
          <p:cNvPr id="28" name="27 - Θέση υποσέλιδου"/>
          <p:cNvSpPr>
            <a:spLocks noGrp="1"/>
          </p:cNvSpPr>
          <p:nvPr>
            <p:ph type="ftr" sz="quarter" idx="12"/>
          </p:nvPr>
        </p:nvSpPr>
        <p:spPr/>
        <p:txBody>
          <a:bodyPr rtlCol="0"/>
          <a:lstStyle/>
          <a:p>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l-GR"/>
              <a:t>Kλικ για επεξεργασία του τίτλου</a:t>
            </a:r>
            <a:endParaRPr kumimoji="0" lang="en-US"/>
          </a:p>
        </p:txBody>
      </p:sp>
      <p:sp>
        <p:nvSpPr>
          <p:cNvPr id="3" name="2 - Θέση ημερομηνίας"/>
          <p:cNvSpPr>
            <a:spLocks noGrp="1"/>
          </p:cNvSpPr>
          <p:nvPr>
            <p:ph type="dt" sz="half" idx="10"/>
          </p:nvPr>
        </p:nvSpPr>
        <p:spPr>
          <a:xfrm>
            <a:off x="6583680" y="612648"/>
            <a:ext cx="957264" cy="457200"/>
          </a:xfrm>
        </p:spPr>
        <p:txBody>
          <a:bodyPr/>
          <a:lstStyle/>
          <a:p>
            <a:fld id="{2342CEA3-3058-4D43-AE35-B3DA76CB4003}" type="datetimeFigureOut">
              <a:rPr lang="el-GR" smtClean="0"/>
              <a:pPr/>
              <a:t>7/10/2024</a:t>
            </a:fld>
            <a:endParaRPr lang="el-GR"/>
          </a:p>
        </p:txBody>
      </p:sp>
      <p:sp>
        <p:nvSpPr>
          <p:cNvPr id="4" name="3 - Θέση υποσέλιδου"/>
          <p:cNvSpPr>
            <a:spLocks noGrp="1"/>
          </p:cNvSpPr>
          <p:nvPr>
            <p:ph type="ftr" sz="quarter" idx="11"/>
          </p:nvPr>
        </p:nvSpPr>
        <p:spPr>
          <a:xfrm>
            <a:off x="5257800" y="612648"/>
            <a:ext cx="1325880" cy="457200"/>
          </a:xfrm>
        </p:spPr>
        <p:txBody>
          <a:bodyPr/>
          <a:lstStyle/>
          <a:p>
            <a:endParaRPr lang="el-GR"/>
          </a:p>
        </p:txBody>
      </p:sp>
      <p:sp>
        <p:nvSpPr>
          <p:cNvPr id="5" name="4 - Θέση αριθμού διαφάνειας"/>
          <p:cNvSpPr>
            <a:spLocks noGrp="1"/>
          </p:cNvSpPr>
          <p:nvPr>
            <p:ph type="sldNum" sz="quarter" idx="12"/>
          </p:nvPr>
        </p:nvSpPr>
        <p:spPr>
          <a:xfrm>
            <a:off x="8174736" y="2272"/>
            <a:ext cx="762000" cy="365760"/>
          </a:xfrm>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7/10/2024</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353496" y="1101970"/>
            <a:ext cx="3383280" cy="877824"/>
          </a:xfrm>
        </p:spPr>
        <p:txBody>
          <a:bodyPr anchor="b"/>
          <a:lstStyle>
            <a:lvl1pPr algn="l">
              <a:buNone/>
              <a:defRPr sz="1800" b="1"/>
            </a:lvl1pPr>
          </a:lstStyle>
          <a:p>
            <a:r>
              <a:rPr kumimoji="0" lang="el-GR"/>
              <a:t>Kλικ για επεξεργασία του τίτλου</a:t>
            </a:r>
            <a:endParaRPr kumimoji="0" lang="en-US"/>
          </a:p>
        </p:txBody>
      </p:sp>
      <p:sp>
        <p:nvSpPr>
          <p:cNvPr id="3" name="2 - Θέση κειμένου"/>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a:t>Kλικ για επεξεργασία των στυλ του υποδείγματος</a:t>
            </a:r>
          </a:p>
        </p:txBody>
      </p:sp>
      <p:sp>
        <p:nvSpPr>
          <p:cNvPr id="4" name="3 - Θέση περιεχομένου"/>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7/10/2024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l-GR"/>
              <a:t>Kλικ για επεξεργασία του τίτλου</a:t>
            </a:r>
            <a:endParaRPr kumimoji="0" lang="en-US"/>
          </a:p>
        </p:txBody>
      </p:sp>
      <p:sp>
        <p:nvSpPr>
          <p:cNvPr id="3" name="2 - Θέση εικόνας"/>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l-GR"/>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7/10/2024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27 - Ορθογώνιο"/>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 Ορθογώνιο"/>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29 - Ορθογώνιο"/>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30 - Ορθογώνιο"/>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 Ορθογώνιο"/>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32 - Στρογγυλεμένο ορθογώνιο"/>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33 - Στρογγυλεμένο ορθογώνιο"/>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34 - Ορθογώνιο"/>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35 - Ορθογώνιο"/>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36 - Ορθογώνιο"/>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37 - Ορθογώνιο"/>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38 - Ορθογώνιο"/>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39 - Ορθογώνιο"/>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 Θέση τίτλου"/>
          <p:cNvSpPr>
            <a:spLocks noGrp="1"/>
          </p:cNvSpPr>
          <p:nvPr>
            <p:ph type="title"/>
          </p:nvPr>
        </p:nvSpPr>
        <p:spPr>
          <a:xfrm>
            <a:off x="457200" y="1143000"/>
            <a:ext cx="8229600" cy="1066800"/>
          </a:xfrm>
          <a:prstGeom prst="rect">
            <a:avLst/>
          </a:prstGeom>
        </p:spPr>
        <p:txBody>
          <a:bodyPr vert="horz" anchor="ctr">
            <a:normAutofit/>
          </a:bodyPr>
          <a:lstStyle/>
          <a:p>
            <a:r>
              <a:rPr kumimoji="0" lang="el-GR"/>
              <a:t>Kλικ για επεξεργασία του τίτλου</a:t>
            </a:r>
            <a:endParaRPr kumimoji="0" lang="en-US"/>
          </a:p>
        </p:txBody>
      </p:sp>
      <p:sp>
        <p:nvSpPr>
          <p:cNvPr id="13" name="12 - Θέση κειμένου"/>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l-GR"/>
              <a:t>Kλικ για επεξεργασία των στυλ του υποδείγματος</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4" name="13 - Θέση ημερομηνίας"/>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2342CEA3-3058-4D43-AE35-B3DA76CB4003}" type="datetimeFigureOut">
              <a:rPr lang="el-GR" smtClean="0"/>
              <a:pPr/>
              <a:t>7/10/2024</a:t>
            </a:fld>
            <a:endParaRPr lang="el-GR"/>
          </a:p>
        </p:txBody>
      </p:sp>
      <p:sp>
        <p:nvSpPr>
          <p:cNvPr id="3" name="2 - Θέση υποσέλιδου"/>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l-GR"/>
          </a:p>
        </p:txBody>
      </p:sp>
      <p:sp>
        <p:nvSpPr>
          <p:cNvPr id="23" name="22 - Θέση αριθμού διαφάνειας"/>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www.moneyreview.gr/like-today/58148/ti-kanei-simera-o-anthropos-poy-katestrepse-tin-pio-istoriki-trapeza-toy-kosmoy/nickleeson.com"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m.naftemporiki.gr/story/217582/societe-generale-sta-50-dis-euro-oi-paranomes-topothetiseis-tou-diapragmateuti" TargetMode="External"/><Relationship Id="rId2" Type="http://schemas.openxmlformats.org/officeDocument/2006/relationships/hyperlink" Target="https://m.naftemporiki.gr/story/45568/gia-upeksairesi-800-ekat-euro-apo-tin-parmalat-katigoreitai-o-kalisto-tanzi"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m.naftemporiki.gr/story/315324/iaponia-salos-apo-etairiko-skandalo-stin-olympus"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m.naftemporiki.gr/story/184107/to-fainomeno-mantof"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m.naftemporiki.gr/story/194006/ipa-sxedio-gia-ti-diasosi-tou-xrimatopistotikou-sustimatos" TargetMode="External"/><Relationship Id="rId2" Type="http://schemas.openxmlformats.org/officeDocument/2006/relationships/hyperlink" Target="https://m.naftemporiki.gr/story/194990/zimies-39-dis-dol-gia-ti-lehman-brothers-sto-gkai8217-trimino" TargetMode="External"/><Relationship Id="rId1" Type="http://schemas.openxmlformats.org/officeDocument/2006/relationships/slideLayout" Target="../slideLayouts/slideLayout2.xml"/><Relationship Id="rId4" Type="http://schemas.openxmlformats.org/officeDocument/2006/relationships/hyperlink" Target="https://m.naftemporiki.gr/story/240247/deutsche-bank-duo-apoluseis-gia-upothesi-kataskopeia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dirty="0"/>
              <a:t>Κώδικας ηθικής και συμπεριφοράς</a:t>
            </a:r>
            <a:endParaRPr lang="en-US" dirty="0"/>
          </a:p>
        </p:txBody>
      </p:sp>
      <p:sp>
        <p:nvSpPr>
          <p:cNvPr id="3" name="2 - Υπότιτλος"/>
          <p:cNvSpPr>
            <a:spLocks noGrp="1"/>
          </p:cNvSpPr>
          <p:nvPr>
            <p:ph type="subTitle" idx="1"/>
          </p:nvPr>
        </p:nvSpPr>
        <p:spPr/>
        <p:txBody>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C862F8B-F554-337F-AEAD-CD7D3FDDA020}"/>
              </a:ext>
            </a:extLst>
          </p:cNvPr>
          <p:cNvSpPr>
            <a:spLocks noGrp="1"/>
          </p:cNvSpPr>
          <p:nvPr>
            <p:ph type="title"/>
          </p:nvPr>
        </p:nvSpPr>
        <p:spPr>
          <a:xfrm>
            <a:off x="539552" y="764704"/>
            <a:ext cx="8229600" cy="1066800"/>
          </a:xfrm>
        </p:spPr>
        <p:txBody>
          <a:bodyPr>
            <a:normAutofit/>
          </a:bodyPr>
          <a:lstStyle/>
          <a:p>
            <a:r>
              <a:rPr lang="el-GR" b="0" i="0" dirty="0">
                <a:solidFill>
                  <a:srgbClr val="313131"/>
                </a:solidFill>
                <a:effectLst/>
                <a:latin typeface="Montserrat" panose="00000500000000000000" pitchFamily="2" charset="0"/>
              </a:rPr>
              <a:t>Επαγγελματικός σκεπτικισμός</a:t>
            </a:r>
            <a:endParaRPr lang="el-GR" dirty="0"/>
          </a:p>
        </p:txBody>
      </p:sp>
      <p:sp>
        <p:nvSpPr>
          <p:cNvPr id="3" name="Θέση περιεχομένου 2">
            <a:extLst>
              <a:ext uri="{FF2B5EF4-FFF2-40B4-BE49-F238E27FC236}">
                <a16:creationId xmlns:a16="http://schemas.microsoft.com/office/drawing/2014/main" id="{B8ED070D-C380-505E-2B98-CFD37C1D5700}"/>
              </a:ext>
            </a:extLst>
          </p:cNvPr>
          <p:cNvSpPr>
            <a:spLocks noGrp="1"/>
          </p:cNvSpPr>
          <p:nvPr>
            <p:ph idx="1"/>
          </p:nvPr>
        </p:nvSpPr>
        <p:spPr/>
        <p:txBody>
          <a:bodyPr>
            <a:normAutofit/>
          </a:bodyPr>
          <a:lstStyle/>
          <a:p>
            <a:pPr algn="l"/>
            <a:r>
              <a:rPr lang="el-GR" dirty="0">
                <a:solidFill>
                  <a:srgbClr val="313131"/>
                </a:solidFill>
                <a:latin typeface="Muli"/>
              </a:rPr>
              <a:t>Αναφέρεται στον </a:t>
            </a:r>
            <a:r>
              <a:rPr lang="el-GR" b="0" i="0" dirty="0">
                <a:solidFill>
                  <a:srgbClr val="313131"/>
                </a:solidFill>
                <a:effectLst/>
                <a:latin typeface="Muli"/>
              </a:rPr>
              <a:t>επαγγελματία λογιστή ο οποίος πριν προχωρήσει στον έλεγχο θα πρέπει να </a:t>
            </a:r>
          </a:p>
          <a:p>
            <a:pPr algn="l"/>
            <a:r>
              <a:rPr lang="el-GR" dirty="0">
                <a:solidFill>
                  <a:srgbClr val="313131"/>
                </a:solidFill>
                <a:latin typeface="Muli"/>
              </a:rPr>
              <a:t>Ανακρίνει</a:t>
            </a:r>
          </a:p>
          <a:p>
            <a:pPr algn="l"/>
            <a:r>
              <a:rPr lang="el-GR" dirty="0">
                <a:solidFill>
                  <a:srgbClr val="313131"/>
                </a:solidFill>
                <a:latin typeface="Muli"/>
              </a:rPr>
              <a:t>Κριτικά αξιολογήσει τα αποδεικτικά στοιχεία</a:t>
            </a:r>
            <a:r>
              <a:rPr lang="el-GR" b="0" i="0" dirty="0">
                <a:solidFill>
                  <a:srgbClr val="313131"/>
                </a:solidFill>
                <a:effectLst/>
                <a:latin typeface="Muli"/>
              </a:rPr>
              <a:t>, χωρίς να υποθέσει κάτι που δεν μπορεί να αποδειχθεί από τα αποδεικτικά στοιχεία. </a:t>
            </a:r>
          </a:p>
          <a:p>
            <a:pPr algn="l"/>
            <a:r>
              <a:rPr lang="el-GR" b="0" i="0" dirty="0">
                <a:solidFill>
                  <a:srgbClr val="313131"/>
                </a:solidFill>
                <a:effectLst/>
                <a:latin typeface="Muli"/>
              </a:rPr>
              <a:t>Ο στόχος ως έχει είναι να συλλέξει και να αξιολογήσει αντικειμενικά τα στοιχεία.</a:t>
            </a:r>
          </a:p>
          <a:p>
            <a:endParaRPr lang="el-GR" dirty="0"/>
          </a:p>
        </p:txBody>
      </p:sp>
    </p:spTree>
    <p:extLst>
      <p:ext uri="{BB962C8B-B14F-4D97-AF65-F5344CB8AC3E}">
        <p14:creationId xmlns:p14="http://schemas.microsoft.com/office/powerpoint/2010/main" val="9403699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5 - Πίνακας">
            <a:extLst>
              <a:ext uri="{FF2B5EF4-FFF2-40B4-BE49-F238E27FC236}">
                <a16:creationId xmlns:a16="http://schemas.microsoft.com/office/drawing/2014/main" id="{6B6436AA-92E2-6FFB-9DD5-B06425984E7F}"/>
              </a:ext>
            </a:extLst>
          </p:cNvPr>
          <p:cNvGraphicFramePr>
            <a:graphicFrameLocks noGrp="1"/>
          </p:cNvGraphicFramePr>
          <p:nvPr/>
        </p:nvGraphicFramePr>
        <p:xfrm>
          <a:off x="611560" y="1700812"/>
          <a:ext cx="8352927" cy="4632030"/>
        </p:xfrm>
        <a:graphic>
          <a:graphicData uri="http://schemas.openxmlformats.org/drawingml/2006/table">
            <a:tbl>
              <a:tblPr/>
              <a:tblGrid>
                <a:gridCol w="3034229">
                  <a:extLst>
                    <a:ext uri="{9D8B030D-6E8A-4147-A177-3AD203B41FA5}">
                      <a16:colId xmlns:a16="http://schemas.microsoft.com/office/drawing/2014/main" val="20000"/>
                    </a:ext>
                  </a:extLst>
                </a:gridCol>
                <a:gridCol w="1867219">
                  <a:extLst>
                    <a:ext uri="{9D8B030D-6E8A-4147-A177-3AD203B41FA5}">
                      <a16:colId xmlns:a16="http://schemas.microsoft.com/office/drawing/2014/main" val="20001"/>
                    </a:ext>
                  </a:extLst>
                </a:gridCol>
                <a:gridCol w="1554471">
                  <a:extLst>
                    <a:ext uri="{9D8B030D-6E8A-4147-A177-3AD203B41FA5}">
                      <a16:colId xmlns:a16="http://schemas.microsoft.com/office/drawing/2014/main" val="20002"/>
                    </a:ext>
                  </a:extLst>
                </a:gridCol>
                <a:gridCol w="1897008">
                  <a:extLst>
                    <a:ext uri="{9D8B030D-6E8A-4147-A177-3AD203B41FA5}">
                      <a16:colId xmlns:a16="http://schemas.microsoft.com/office/drawing/2014/main" val="20003"/>
                    </a:ext>
                  </a:extLst>
                </a:gridCol>
              </a:tblGrid>
              <a:tr h="442192">
                <a:tc>
                  <a:txBody>
                    <a:bodyPr/>
                    <a:lstStyle/>
                    <a:p>
                      <a:pPr marL="0" marR="0" algn="ctr">
                        <a:spcBef>
                          <a:spcPts val="0"/>
                        </a:spcBef>
                        <a:spcAft>
                          <a:spcPts val="0"/>
                        </a:spcAft>
                        <a:tabLst>
                          <a:tab pos="2019935" algn="l"/>
                        </a:tabLst>
                      </a:pPr>
                      <a:r>
                        <a:rPr lang="en-US" sz="2400" b="1" dirty="0">
                          <a:latin typeface="Times New Roman"/>
                          <a:ea typeface="Times New Roman"/>
                        </a:rPr>
                        <a:t>Assertions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tabLst>
                          <a:tab pos="2019935" algn="l"/>
                        </a:tabLst>
                      </a:pPr>
                      <a:r>
                        <a:rPr lang="en-US" sz="2400" b="1" dirty="0">
                          <a:latin typeface="Times New Roman"/>
                          <a:ea typeface="Times New Roman"/>
                        </a:rPr>
                        <a:t>IAS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gn="ctr">
                        <a:spcBef>
                          <a:spcPts val="0"/>
                        </a:spcBef>
                        <a:spcAft>
                          <a:spcPts val="0"/>
                        </a:spcAft>
                        <a:tabLst>
                          <a:tab pos="4486910" algn="l"/>
                          <a:tab pos="4816475" algn="l"/>
                        </a:tabLst>
                      </a:pPr>
                      <a:r>
                        <a:rPr lang="el-GR" sz="2400" b="1" dirty="0">
                          <a:latin typeface="Times New Roman"/>
                          <a:ea typeface="Times New Roman"/>
                        </a:rPr>
                        <a:t>Ελεγκτική Διαδικασία </a:t>
                      </a:r>
                      <a:endParaRPr lang="en-US" sz="24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algn="l">
                        <a:spcBef>
                          <a:spcPts val="0"/>
                        </a:spcBef>
                        <a:spcAft>
                          <a:spcPts val="0"/>
                        </a:spcAft>
                        <a:tabLst>
                          <a:tab pos="4486910" algn="l"/>
                          <a:tab pos="4816475" algn="l"/>
                        </a:tabLst>
                      </a:pPr>
                      <a:endParaRPr lang="en-US" sz="12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673033">
                <a:tc>
                  <a:txBody>
                    <a:bodyPr/>
                    <a:lstStyle/>
                    <a:p>
                      <a:pPr marL="0" marR="0" algn="l">
                        <a:spcBef>
                          <a:spcPts val="0"/>
                        </a:spcBef>
                        <a:spcAft>
                          <a:spcPts val="0"/>
                        </a:spcAft>
                        <a:tabLst>
                          <a:tab pos="2019935" algn="l"/>
                        </a:tabLst>
                      </a:pPr>
                      <a:r>
                        <a:rPr lang="el-GR" sz="1800" b="1" dirty="0">
                          <a:latin typeface="Times New Roman"/>
                          <a:ea typeface="Times New Roman"/>
                        </a:rPr>
                        <a:t>Πραγματοποίηση</a:t>
                      </a:r>
                      <a:endParaRPr lang="en-US" sz="18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tab pos="2019935" algn="l"/>
                        </a:tabLst>
                        <a:defRPr/>
                      </a:pPr>
                      <a:r>
                        <a:rPr lang="el-GR" sz="1800" b="1" dirty="0">
                          <a:latin typeface="Times New Roman"/>
                          <a:ea typeface="Times New Roman"/>
                        </a:rPr>
                        <a:t>(</a:t>
                      </a:r>
                      <a:r>
                        <a:rPr lang="en-US" sz="1800" b="1" dirty="0">
                          <a:latin typeface="Times New Roman"/>
                          <a:ea typeface="Times New Roman"/>
                        </a:rPr>
                        <a:t>Occurrence</a:t>
                      </a:r>
                      <a:r>
                        <a:rPr lang="el-GR" sz="1800" b="1" dirty="0">
                          <a:latin typeface="Times New Roman"/>
                          <a:ea typeface="Times New Roman"/>
                        </a:rPr>
                        <a:t>)</a:t>
                      </a:r>
                      <a:endParaRPr lang="en-US" sz="18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tabLst>
                          <a:tab pos="4486910" algn="l"/>
                          <a:tab pos="4816475" algn="l"/>
                        </a:tabLst>
                      </a:pPr>
                      <a:r>
                        <a:rPr lang="el-GR" sz="1800" dirty="0">
                          <a:latin typeface="Times New Roman"/>
                          <a:ea typeface="Times New Roman"/>
                        </a:rPr>
                        <a:t>Παραλαβή</a:t>
                      </a:r>
                      <a:r>
                        <a:rPr lang="el-GR" sz="1800" baseline="0" dirty="0">
                          <a:latin typeface="Times New Roman"/>
                          <a:ea typeface="Times New Roman"/>
                        </a:rPr>
                        <a:t> </a:t>
                      </a:r>
                      <a:endParaRPr lang="en-US" sz="18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tabLst>
                          <a:tab pos="4486910" algn="l"/>
                          <a:tab pos="4816475" algn="l"/>
                        </a:tabLst>
                      </a:pPr>
                      <a:r>
                        <a:rPr lang="el-GR" sz="1800" dirty="0">
                          <a:latin typeface="Times New Roman"/>
                          <a:ea typeface="Times New Roman"/>
                        </a:rPr>
                        <a:t>Ελεγκτικό</a:t>
                      </a:r>
                      <a:r>
                        <a:rPr lang="el-GR" sz="1800" baseline="0" dirty="0">
                          <a:latin typeface="Times New Roman"/>
                          <a:ea typeface="Times New Roman"/>
                        </a:rPr>
                        <a:t> Τεκμήριο</a:t>
                      </a:r>
                      <a:endParaRPr lang="en-US" sz="18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605291">
                <a:tc>
                  <a:txBody>
                    <a:bodyPr/>
                    <a:lstStyle/>
                    <a:p>
                      <a:pPr marL="0" marR="0" algn="l">
                        <a:spcBef>
                          <a:spcPts val="0"/>
                        </a:spcBef>
                        <a:spcAft>
                          <a:spcPts val="0"/>
                        </a:spcAft>
                        <a:tabLst>
                          <a:tab pos="2019935" algn="l"/>
                        </a:tabLst>
                      </a:pPr>
                      <a:r>
                        <a:rPr lang="el-GR" sz="1800" b="1" dirty="0">
                          <a:latin typeface="Times New Roman"/>
                          <a:ea typeface="Times New Roman"/>
                        </a:rPr>
                        <a:t>Ταξινόμηση</a:t>
                      </a:r>
                      <a:endParaRPr lang="en-US" sz="18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tab pos="2019935" algn="l"/>
                        </a:tabLst>
                        <a:defRPr/>
                      </a:pPr>
                      <a:r>
                        <a:rPr lang="el-GR" sz="1800" b="1" dirty="0">
                          <a:latin typeface="Times New Roman"/>
                          <a:ea typeface="Times New Roman"/>
                        </a:rPr>
                        <a:t>(</a:t>
                      </a:r>
                      <a:r>
                        <a:rPr lang="en-US" sz="1800" b="1" dirty="0">
                          <a:latin typeface="Times New Roman"/>
                          <a:ea typeface="Times New Roman"/>
                        </a:rPr>
                        <a:t>Classification</a:t>
                      </a:r>
                      <a:r>
                        <a:rPr lang="el-GR" sz="1800" b="1" dirty="0">
                          <a:latin typeface="Times New Roman"/>
                          <a:ea typeface="Times New Roman"/>
                        </a:rPr>
                        <a:t>)</a:t>
                      </a:r>
                      <a:endParaRPr lang="en-US" sz="18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tabLst>
                          <a:tab pos="4486910" algn="l"/>
                          <a:tab pos="4816475" algn="l"/>
                        </a:tabLst>
                      </a:pPr>
                      <a:r>
                        <a:rPr lang="en-US" sz="1800" dirty="0">
                          <a:latin typeface="Times New Roman"/>
                          <a:ea typeface="Times New Roman"/>
                        </a:rPr>
                        <a:t>Cross check</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tab pos="4486910" algn="l"/>
                          <a:tab pos="4816475" algn="l"/>
                        </a:tabLst>
                        <a:defRPr/>
                      </a:pPr>
                      <a:r>
                        <a:rPr lang="el-GR" sz="1800" dirty="0">
                          <a:latin typeface="Times New Roman"/>
                          <a:ea typeface="Times New Roman"/>
                        </a:rPr>
                        <a:t>Ελεγκτικό</a:t>
                      </a:r>
                      <a:r>
                        <a:rPr lang="el-GR" sz="1800" baseline="0" dirty="0">
                          <a:latin typeface="Times New Roman"/>
                          <a:ea typeface="Times New Roman"/>
                        </a:rPr>
                        <a:t> Τεκμήριο</a:t>
                      </a:r>
                      <a:endParaRPr lang="en-US" sz="18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54865">
                <a:tc>
                  <a:txBody>
                    <a:bodyPr/>
                    <a:lstStyle/>
                    <a:p>
                      <a:pPr marL="0" marR="0" algn="l">
                        <a:spcBef>
                          <a:spcPts val="0"/>
                        </a:spcBef>
                        <a:spcAft>
                          <a:spcPts val="0"/>
                        </a:spcAft>
                        <a:tabLst>
                          <a:tab pos="2019935" algn="l"/>
                        </a:tabLst>
                      </a:pPr>
                      <a:r>
                        <a:rPr lang="el-GR" sz="1800" b="1" dirty="0">
                          <a:latin typeface="Times New Roman"/>
                          <a:ea typeface="Times New Roman"/>
                        </a:rPr>
                        <a:t>Αναλογικότητα στον χρόνο</a:t>
                      </a:r>
                      <a:endParaRPr lang="en-US" sz="18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tabLst>
                          <a:tab pos="2019935" algn="l"/>
                        </a:tabLst>
                      </a:pPr>
                      <a:r>
                        <a:rPr lang="el-GR" sz="1800" b="1" dirty="0">
                          <a:latin typeface="Times New Roman"/>
                          <a:ea typeface="Times New Roman"/>
                        </a:rPr>
                        <a:t>(</a:t>
                      </a:r>
                      <a:r>
                        <a:rPr lang="en-US" sz="1800" b="1" dirty="0">
                          <a:latin typeface="Times New Roman"/>
                          <a:ea typeface="Times New Roman"/>
                        </a:rPr>
                        <a:t>Cut off)</a:t>
                      </a:r>
                      <a:endParaRPr lang="en-US" sz="18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tabLst>
                          <a:tab pos="4486910" algn="l"/>
                          <a:tab pos="4816475" algn="l"/>
                        </a:tabLst>
                      </a:pPr>
                      <a:r>
                        <a:rPr lang="el-GR" sz="1800" dirty="0">
                          <a:latin typeface="Times New Roman"/>
                          <a:ea typeface="Times New Roman"/>
                        </a:rPr>
                        <a:t>Υπολογισμός</a:t>
                      </a:r>
                      <a:endParaRPr lang="en-US" sz="18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tabLst>
                          <a:tab pos="4486910" algn="l"/>
                          <a:tab pos="4816475" algn="l"/>
                        </a:tabLst>
                      </a:pPr>
                      <a:r>
                        <a:rPr lang="el-GR" sz="1800" dirty="0">
                          <a:latin typeface="Times New Roman"/>
                          <a:ea typeface="Times New Roman"/>
                        </a:rPr>
                        <a:t>Ορθός λογισμός</a:t>
                      </a:r>
                      <a:endParaRPr lang="en-US" sz="18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605291">
                <a:tc>
                  <a:txBody>
                    <a:bodyPr/>
                    <a:lstStyle/>
                    <a:p>
                      <a:pPr marL="0" marR="0" algn="l">
                        <a:spcBef>
                          <a:spcPts val="0"/>
                        </a:spcBef>
                        <a:spcAft>
                          <a:spcPts val="0"/>
                        </a:spcAft>
                        <a:tabLst>
                          <a:tab pos="2019935" algn="l"/>
                        </a:tabLst>
                      </a:pPr>
                      <a:r>
                        <a:rPr lang="el-GR" sz="1800" b="1" dirty="0">
                          <a:latin typeface="Times New Roman"/>
                          <a:ea typeface="Times New Roman"/>
                        </a:rPr>
                        <a:t>Ακρίβεια</a:t>
                      </a:r>
                      <a:endParaRPr lang="en-US" sz="18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tab pos="2019935" algn="l"/>
                        </a:tabLst>
                        <a:defRPr/>
                      </a:pPr>
                      <a:r>
                        <a:rPr lang="el-GR" sz="1800" b="1" dirty="0">
                          <a:latin typeface="Times New Roman"/>
                          <a:ea typeface="Times New Roman"/>
                        </a:rPr>
                        <a:t>(</a:t>
                      </a:r>
                      <a:r>
                        <a:rPr lang="en-US" sz="1800" b="1" dirty="0">
                          <a:latin typeface="Times New Roman"/>
                          <a:ea typeface="Times New Roman"/>
                        </a:rPr>
                        <a:t>Accuracy</a:t>
                      </a:r>
                      <a:r>
                        <a:rPr lang="el-GR" sz="1800" b="1" dirty="0">
                          <a:latin typeface="Times New Roman"/>
                          <a:ea typeface="Times New Roman"/>
                        </a:rPr>
                        <a:t>)</a:t>
                      </a:r>
                      <a:endParaRPr lang="en-US" sz="18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tab pos="4486910" algn="l"/>
                          <a:tab pos="4816475" algn="l"/>
                        </a:tabLst>
                        <a:defRPr/>
                      </a:pPr>
                      <a:r>
                        <a:rPr lang="en-US" sz="1800" dirty="0">
                          <a:latin typeface="Times New Roman"/>
                          <a:ea typeface="Times New Roman"/>
                        </a:rPr>
                        <a:t>Cross check</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tab pos="4486910" algn="l"/>
                          <a:tab pos="4816475" algn="l"/>
                        </a:tabLst>
                        <a:defRPr/>
                      </a:pPr>
                      <a:r>
                        <a:rPr lang="el-GR" sz="1800" dirty="0">
                          <a:latin typeface="Times New Roman"/>
                          <a:ea typeface="Times New Roman"/>
                        </a:rPr>
                        <a:t>Ελεγκτικό</a:t>
                      </a:r>
                      <a:r>
                        <a:rPr lang="el-GR" sz="1800" baseline="0" dirty="0">
                          <a:latin typeface="Times New Roman"/>
                          <a:ea typeface="Times New Roman"/>
                        </a:rPr>
                        <a:t> Τεκμήριο</a:t>
                      </a:r>
                      <a:endParaRPr lang="en-US" sz="18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605291">
                <a:tc>
                  <a:txBody>
                    <a:bodyPr/>
                    <a:lstStyle/>
                    <a:p>
                      <a:pPr marL="0" marR="0" algn="l">
                        <a:spcBef>
                          <a:spcPts val="0"/>
                        </a:spcBef>
                        <a:spcAft>
                          <a:spcPts val="0"/>
                        </a:spcAft>
                        <a:tabLst>
                          <a:tab pos="2019935" algn="l"/>
                        </a:tabLst>
                      </a:pPr>
                      <a:r>
                        <a:rPr lang="el-GR" sz="1800" b="1" dirty="0">
                          <a:latin typeface="Times New Roman"/>
                          <a:ea typeface="Times New Roman"/>
                        </a:rPr>
                        <a:t>Παρουσίαση</a:t>
                      </a:r>
                      <a:endParaRPr lang="en-US" sz="18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tab pos="2019935" algn="l"/>
                        </a:tabLst>
                        <a:defRPr/>
                      </a:pPr>
                      <a:r>
                        <a:rPr lang="el-GR" sz="1800" b="1" dirty="0">
                          <a:latin typeface="Times New Roman"/>
                          <a:ea typeface="Times New Roman"/>
                        </a:rPr>
                        <a:t>(</a:t>
                      </a:r>
                      <a:r>
                        <a:rPr lang="en-US" sz="1800" b="1" dirty="0">
                          <a:latin typeface="Times New Roman"/>
                          <a:ea typeface="Times New Roman"/>
                        </a:rPr>
                        <a:t>Presentation</a:t>
                      </a:r>
                      <a:r>
                        <a:rPr lang="el-GR" sz="1800" b="1" dirty="0">
                          <a:latin typeface="Times New Roman"/>
                          <a:ea typeface="Times New Roman"/>
                        </a:rPr>
                        <a:t>) </a:t>
                      </a:r>
                      <a:endParaRPr lang="en-US" sz="18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tabLst>
                          <a:tab pos="4486910" algn="l"/>
                          <a:tab pos="4816475" algn="l"/>
                        </a:tabLst>
                      </a:pPr>
                      <a:r>
                        <a:rPr lang="el-GR" sz="1800" dirty="0">
                          <a:latin typeface="Times New Roman"/>
                          <a:ea typeface="Times New Roman"/>
                        </a:rPr>
                        <a:t>Παραλαβή</a:t>
                      </a:r>
                      <a:r>
                        <a:rPr lang="el-GR" sz="1800" baseline="0" dirty="0">
                          <a:latin typeface="Times New Roman"/>
                          <a:ea typeface="Times New Roman"/>
                        </a:rPr>
                        <a:t> κατάστασης</a:t>
                      </a:r>
                      <a:endParaRPr lang="en-US" sz="18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tabLst>
                          <a:tab pos="4486910" algn="l"/>
                          <a:tab pos="4816475" algn="l"/>
                        </a:tabLst>
                      </a:pPr>
                      <a:r>
                        <a:rPr lang="el-GR" sz="1400" dirty="0">
                          <a:latin typeface="Times New Roman"/>
                          <a:ea typeface="Times New Roman"/>
                        </a:rPr>
                        <a:t>Καταγραφή σύμφων</a:t>
                      </a:r>
                      <a:r>
                        <a:rPr lang="el-GR" sz="1400" baseline="0" dirty="0">
                          <a:latin typeface="Times New Roman"/>
                          <a:ea typeface="Times New Roman"/>
                        </a:rPr>
                        <a:t>α με τα Πρότυπα</a:t>
                      </a:r>
                      <a:endParaRPr lang="en-US" sz="14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336517">
                <a:tc>
                  <a:txBody>
                    <a:bodyPr/>
                    <a:lstStyle/>
                    <a:p>
                      <a:pPr marL="0" marR="0" algn="l">
                        <a:spcBef>
                          <a:spcPts val="0"/>
                        </a:spcBef>
                        <a:spcAft>
                          <a:spcPts val="0"/>
                        </a:spcAft>
                        <a:tabLst>
                          <a:tab pos="2019935" algn="l"/>
                        </a:tabLst>
                      </a:pPr>
                      <a:r>
                        <a:rPr lang="el-GR" sz="1800" b="1" dirty="0">
                          <a:latin typeface="Times New Roman"/>
                          <a:ea typeface="Times New Roman"/>
                        </a:rPr>
                        <a:t>Ύπαρξη</a:t>
                      </a:r>
                      <a:endParaRPr lang="en-US" sz="18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tab pos="2019935" algn="l"/>
                        </a:tabLst>
                        <a:defRPr/>
                      </a:pPr>
                      <a:r>
                        <a:rPr lang="el-GR" sz="1800" b="1" dirty="0">
                          <a:latin typeface="Times New Roman"/>
                          <a:ea typeface="Times New Roman"/>
                        </a:rPr>
                        <a:t>(</a:t>
                      </a:r>
                      <a:r>
                        <a:rPr lang="en-US" sz="1800" b="1" dirty="0">
                          <a:latin typeface="Times New Roman"/>
                          <a:ea typeface="Times New Roman"/>
                        </a:rPr>
                        <a:t>Existence)</a:t>
                      </a:r>
                      <a:endParaRPr lang="en-US" sz="18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tabLst>
                          <a:tab pos="4486910" algn="l"/>
                          <a:tab pos="4816475" algn="l"/>
                        </a:tabLst>
                      </a:pPr>
                      <a:r>
                        <a:rPr lang="el-GR" sz="1800" dirty="0">
                          <a:latin typeface="Times New Roman"/>
                          <a:ea typeface="Times New Roman"/>
                        </a:rPr>
                        <a:t>Επικοινωνία</a:t>
                      </a:r>
                      <a:endParaRPr lang="en-US" sz="18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tabLst>
                          <a:tab pos="4486910" algn="l"/>
                          <a:tab pos="4816475" algn="l"/>
                        </a:tabLst>
                      </a:pPr>
                      <a:r>
                        <a:rPr lang="el-GR" sz="1800" dirty="0">
                          <a:latin typeface="Times New Roman"/>
                          <a:ea typeface="Times New Roman"/>
                        </a:rPr>
                        <a:t>Παγίου /Ροή</a:t>
                      </a:r>
                      <a:endParaRPr lang="en-US" sz="18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336517">
                <a:tc>
                  <a:txBody>
                    <a:bodyPr/>
                    <a:lstStyle/>
                    <a:p>
                      <a:pPr marL="0" marR="0" algn="l">
                        <a:spcBef>
                          <a:spcPts val="0"/>
                        </a:spcBef>
                        <a:spcAft>
                          <a:spcPts val="0"/>
                        </a:spcAft>
                        <a:tabLst>
                          <a:tab pos="2019935" algn="l"/>
                        </a:tabLst>
                      </a:pPr>
                      <a:r>
                        <a:rPr lang="el-GR" sz="1800" b="1" dirty="0">
                          <a:latin typeface="Times New Roman"/>
                          <a:ea typeface="Times New Roman"/>
                        </a:rPr>
                        <a:t>Πληρότητα</a:t>
                      </a:r>
                      <a:endParaRPr lang="en-US" sz="18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tab pos="2019935" algn="l"/>
                        </a:tabLst>
                        <a:defRPr/>
                      </a:pPr>
                      <a:r>
                        <a:rPr lang="en-US" sz="1800" b="1" dirty="0">
                          <a:latin typeface="Times New Roman"/>
                          <a:ea typeface="Times New Roman"/>
                        </a:rPr>
                        <a:t>(Completeness)</a:t>
                      </a:r>
                      <a:endParaRPr lang="en-US" sz="18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tabLst>
                          <a:tab pos="4486910" algn="l"/>
                          <a:tab pos="4816475" algn="l"/>
                        </a:tabLst>
                      </a:pPr>
                      <a:r>
                        <a:rPr lang="en-US" sz="1800" dirty="0">
                          <a:latin typeface="Times New Roman"/>
                          <a:ea typeface="Times New Roman"/>
                        </a:rPr>
                        <a:t>Cross</a:t>
                      </a:r>
                      <a:r>
                        <a:rPr lang="en-US" sz="1800" baseline="0" dirty="0">
                          <a:latin typeface="Times New Roman"/>
                          <a:ea typeface="Times New Roman"/>
                        </a:rPr>
                        <a:t> check</a:t>
                      </a:r>
                      <a:endParaRPr lang="en-US" sz="18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tabLst>
                          <a:tab pos="4486910" algn="l"/>
                          <a:tab pos="4816475" algn="l"/>
                        </a:tabLst>
                      </a:pPr>
                      <a:r>
                        <a:rPr lang="el-GR" sz="1800" dirty="0">
                          <a:latin typeface="Times New Roman"/>
                          <a:ea typeface="Times New Roman"/>
                        </a:rPr>
                        <a:t>Ενιαύσιος</a:t>
                      </a:r>
                      <a:endParaRPr lang="en-US" sz="18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673033">
                <a:tc>
                  <a:txBody>
                    <a:bodyPr/>
                    <a:lstStyle/>
                    <a:p>
                      <a:pPr marL="0" marR="0" algn="l">
                        <a:spcBef>
                          <a:spcPts val="0"/>
                        </a:spcBef>
                        <a:spcAft>
                          <a:spcPts val="0"/>
                        </a:spcAft>
                        <a:tabLst>
                          <a:tab pos="2019935" algn="l"/>
                        </a:tabLst>
                      </a:pPr>
                      <a:r>
                        <a:rPr lang="el-GR" sz="1800" b="1" dirty="0">
                          <a:latin typeface="Times New Roman"/>
                          <a:ea typeface="Times New Roman"/>
                        </a:rPr>
                        <a:t>Δικαιώματα και Υποχρεώσεις</a:t>
                      </a:r>
                      <a:endParaRPr lang="en-US" sz="18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tab pos="2019935" algn="l"/>
                        </a:tabLst>
                        <a:defRPr/>
                      </a:pPr>
                      <a:r>
                        <a:rPr lang="el-GR" sz="1800" b="1" dirty="0">
                          <a:latin typeface="Times New Roman"/>
                          <a:ea typeface="Times New Roman"/>
                        </a:rPr>
                        <a:t>(</a:t>
                      </a:r>
                      <a:r>
                        <a:rPr lang="en-US" sz="1800" b="1" dirty="0">
                          <a:latin typeface="Times New Roman"/>
                          <a:ea typeface="Times New Roman"/>
                        </a:rPr>
                        <a:t>Rights and obligations)</a:t>
                      </a:r>
                      <a:endParaRPr lang="en-US" sz="18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tabLst>
                          <a:tab pos="4486910" algn="l"/>
                          <a:tab pos="4816475" algn="l"/>
                        </a:tabLst>
                      </a:pPr>
                      <a:r>
                        <a:rPr lang="el-GR" sz="1800" dirty="0">
                          <a:latin typeface="Times New Roman"/>
                          <a:ea typeface="Times New Roman"/>
                        </a:rPr>
                        <a:t>Αναζήτηση </a:t>
                      </a:r>
                      <a:endParaRPr lang="en-US" sz="18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tabLst>
                          <a:tab pos="4486910" algn="l"/>
                          <a:tab pos="4816475" algn="l"/>
                        </a:tabLst>
                      </a:pPr>
                      <a:r>
                        <a:rPr lang="el-GR" sz="1800" dirty="0">
                          <a:latin typeface="Times New Roman"/>
                          <a:ea typeface="Times New Roman"/>
                        </a:rPr>
                        <a:t>Συμβόλαια</a:t>
                      </a:r>
                    </a:p>
                    <a:p>
                      <a:pPr marL="0" marR="0" algn="ctr">
                        <a:spcBef>
                          <a:spcPts val="0"/>
                        </a:spcBef>
                        <a:spcAft>
                          <a:spcPts val="0"/>
                        </a:spcAft>
                        <a:tabLst>
                          <a:tab pos="4486910" algn="l"/>
                          <a:tab pos="4816475" algn="l"/>
                        </a:tabLst>
                      </a:pPr>
                      <a:r>
                        <a:rPr lang="el-GR" sz="1800" dirty="0">
                          <a:latin typeface="Times New Roman"/>
                          <a:ea typeface="Times New Roman"/>
                        </a:rPr>
                        <a:t>/ Συμφωνίες</a:t>
                      </a:r>
                      <a:endParaRPr lang="en-US" sz="18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9399512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A0FF934-0E87-4DC3-A45E-C8B6B9EDFF5B}"/>
              </a:ext>
            </a:extLst>
          </p:cNvPr>
          <p:cNvSpPr>
            <a:spLocks noGrp="1"/>
          </p:cNvSpPr>
          <p:nvPr>
            <p:ph type="title"/>
          </p:nvPr>
        </p:nvSpPr>
        <p:spPr>
          <a:xfrm>
            <a:off x="451978" y="620688"/>
            <a:ext cx="8229600" cy="1066800"/>
          </a:xfrm>
        </p:spPr>
        <p:txBody>
          <a:bodyPr anchor="ctr"/>
          <a:lstStyle/>
          <a:p>
            <a:r>
              <a:rPr lang="el-GR" dirty="0"/>
              <a:t>Βασικοί σκοποί ελέγχου</a:t>
            </a:r>
            <a:endParaRPr lang="en-US" dirty="0"/>
          </a:p>
        </p:txBody>
      </p:sp>
      <p:sp>
        <p:nvSpPr>
          <p:cNvPr id="3" name="Θέση περιεχομένου 2">
            <a:extLst>
              <a:ext uri="{FF2B5EF4-FFF2-40B4-BE49-F238E27FC236}">
                <a16:creationId xmlns:a16="http://schemas.microsoft.com/office/drawing/2014/main" id="{CC65C80B-8A2F-4BA5-ACDF-86844A9F1945}"/>
              </a:ext>
            </a:extLst>
          </p:cNvPr>
          <p:cNvSpPr>
            <a:spLocks noGrp="1"/>
          </p:cNvSpPr>
          <p:nvPr>
            <p:ph idx="1"/>
          </p:nvPr>
        </p:nvSpPr>
        <p:spPr>
          <a:xfrm>
            <a:off x="445328" y="1702940"/>
            <a:ext cx="8229600" cy="4822403"/>
          </a:xfrm>
        </p:spPr>
        <p:txBody>
          <a:bodyPr>
            <a:normAutofit lnSpcReduction="10000"/>
          </a:bodyPr>
          <a:lstStyle/>
          <a:p>
            <a:pPr algn="just"/>
            <a:r>
              <a:rPr lang="el-GR" sz="2000" dirty="0"/>
              <a:t>Εντοπισμός και πρόληψη ηθελημένων ή αθέλητων λογιστικών λαθών</a:t>
            </a:r>
          </a:p>
          <a:p>
            <a:pPr algn="just"/>
            <a:r>
              <a:rPr lang="el-GR" sz="2000" dirty="0"/>
              <a:t>Διερεύνηση, αποκάλυψη και καταστολή ακούσιων ή εκούσιων σφαλμάτων ως προς τις διαδικασίες</a:t>
            </a:r>
          </a:p>
          <a:p>
            <a:pPr algn="just"/>
            <a:r>
              <a:rPr lang="el-GR" sz="2000" dirty="0"/>
              <a:t>Έγκριση, ανάλυση και σχολιασμός της ακρίβειας και πιστότητας των διαφόρων οικονομικών καταστάσεων στο σύνολο τους</a:t>
            </a:r>
          </a:p>
          <a:p>
            <a:pPr algn="just"/>
            <a:r>
              <a:rPr lang="el-GR" sz="2000" dirty="0"/>
              <a:t>Αξιολόγηση της σύνταξης και της παράθεσης διαφόρων επιμέρους σημείων των οικονομικών καταστάσεων που συνήθως αποτελούν ενδιαφέροντα και κατατοπιστικά στοιχεία για την πορεία και τις τάσεις που επικρατούν μέσα στην επιχείρηση</a:t>
            </a:r>
          </a:p>
          <a:p>
            <a:pPr algn="just"/>
            <a:r>
              <a:rPr lang="el-GR" sz="2000" dirty="0"/>
              <a:t>Πιστοποίηση της επάρκειας ή ανεπάρκειας της διαχρονικής κατάρτισης των κάθε είδους αριθμοδεικτών για την εξαγωγή των ανάλογων χρήσιμων συμπερασμάτων</a:t>
            </a:r>
          </a:p>
          <a:p>
            <a:pPr algn="just"/>
            <a:r>
              <a:rPr lang="el-GR" sz="2000" dirty="0"/>
              <a:t>Υπογράμμιση των ατελειών και καθορισμός των αδυναμιών στο όλο κύκλωμα της επιχειρηματικής και διαχειριστικής απεικόνισης</a:t>
            </a:r>
            <a:endParaRPr lang="en-US" sz="2000" dirty="0"/>
          </a:p>
        </p:txBody>
      </p:sp>
    </p:spTree>
    <p:extLst>
      <p:ext uri="{BB962C8B-B14F-4D97-AF65-F5344CB8AC3E}">
        <p14:creationId xmlns:p14="http://schemas.microsoft.com/office/powerpoint/2010/main" val="19666048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B9E87EA-E72F-4049-B715-90E5D6FB29AD}"/>
              </a:ext>
            </a:extLst>
          </p:cNvPr>
          <p:cNvSpPr>
            <a:spLocks noGrp="1"/>
          </p:cNvSpPr>
          <p:nvPr>
            <p:ph type="title"/>
          </p:nvPr>
        </p:nvSpPr>
        <p:spPr/>
        <p:txBody>
          <a:bodyPr anchor="ctr">
            <a:noAutofit/>
          </a:bodyPr>
          <a:lstStyle/>
          <a:p>
            <a:pPr algn="ctr"/>
            <a:r>
              <a:rPr lang="el-GR" sz="3200" dirty="0"/>
              <a:t>Ενδιαφερόμενοι για την διενέργεια του ελέγχου</a:t>
            </a:r>
            <a:endParaRPr lang="en-US" sz="3200" dirty="0"/>
          </a:p>
        </p:txBody>
      </p:sp>
      <p:sp>
        <p:nvSpPr>
          <p:cNvPr id="3" name="Θέση περιεχομένου 2">
            <a:extLst>
              <a:ext uri="{FF2B5EF4-FFF2-40B4-BE49-F238E27FC236}">
                <a16:creationId xmlns:a16="http://schemas.microsoft.com/office/drawing/2014/main" id="{12D8943C-0676-4C4C-98A6-1E46189C21BB}"/>
              </a:ext>
            </a:extLst>
          </p:cNvPr>
          <p:cNvSpPr>
            <a:spLocks noGrp="1"/>
          </p:cNvSpPr>
          <p:nvPr>
            <p:ph idx="1"/>
          </p:nvPr>
        </p:nvSpPr>
        <p:spPr/>
        <p:txBody>
          <a:bodyPr/>
          <a:lstStyle/>
          <a:p>
            <a:pPr marL="342900" indent="-342900">
              <a:buFont typeface="+mj-lt"/>
              <a:buAutoNum type="arabicPeriod"/>
            </a:pPr>
            <a:r>
              <a:rPr lang="el-GR" dirty="0"/>
              <a:t>Οι διοικούντες της οικονομικής μονάδας</a:t>
            </a:r>
          </a:p>
          <a:p>
            <a:pPr marL="342900" indent="-342900">
              <a:buFont typeface="+mj-lt"/>
              <a:buAutoNum type="arabicPeriod"/>
            </a:pPr>
            <a:r>
              <a:rPr lang="el-GR" dirty="0"/>
              <a:t>Οι διευθυντές της οικονομικής μονάδας </a:t>
            </a:r>
          </a:p>
          <a:p>
            <a:pPr marL="342900" indent="-342900">
              <a:buFont typeface="+mj-lt"/>
              <a:buAutoNum type="arabicPeriod"/>
            </a:pPr>
            <a:r>
              <a:rPr lang="el-GR" dirty="0"/>
              <a:t>Οι μέτοχοι</a:t>
            </a:r>
          </a:p>
          <a:p>
            <a:pPr marL="342900" indent="-342900">
              <a:buFont typeface="+mj-lt"/>
              <a:buAutoNum type="arabicPeriod"/>
            </a:pPr>
            <a:r>
              <a:rPr lang="el-GR" dirty="0"/>
              <a:t>Οι επενδυτές της οικονομικής μονάδας</a:t>
            </a:r>
          </a:p>
          <a:p>
            <a:pPr marL="342900" indent="-342900">
              <a:buFont typeface="+mj-lt"/>
              <a:buAutoNum type="arabicPeriod"/>
            </a:pPr>
            <a:r>
              <a:rPr lang="el-GR" dirty="0"/>
              <a:t>Οι πιστωτές</a:t>
            </a:r>
          </a:p>
          <a:p>
            <a:pPr marL="342900" indent="-342900">
              <a:buFont typeface="+mj-lt"/>
              <a:buAutoNum type="arabicPeriod"/>
            </a:pPr>
            <a:r>
              <a:rPr lang="el-GR" dirty="0"/>
              <a:t>Οι μελλοντικοί επενδυτές</a:t>
            </a:r>
          </a:p>
          <a:p>
            <a:pPr marL="342900" indent="-342900">
              <a:buFont typeface="+mj-lt"/>
              <a:buAutoNum type="arabicPeriod"/>
            </a:pPr>
            <a:r>
              <a:rPr lang="el-GR" dirty="0"/>
              <a:t>Το κράτος</a:t>
            </a:r>
            <a:endParaRPr lang="en-US" dirty="0"/>
          </a:p>
        </p:txBody>
      </p:sp>
    </p:spTree>
    <p:extLst>
      <p:ext uri="{BB962C8B-B14F-4D97-AF65-F5344CB8AC3E}">
        <p14:creationId xmlns:p14="http://schemas.microsoft.com/office/powerpoint/2010/main" val="34564566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129C622-6ED6-4AB9-9266-81624D313320}"/>
              </a:ext>
            </a:extLst>
          </p:cNvPr>
          <p:cNvSpPr>
            <a:spLocks noGrp="1"/>
          </p:cNvSpPr>
          <p:nvPr>
            <p:ph type="title"/>
          </p:nvPr>
        </p:nvSpPr>
        <p:spPr>
          <a:xfrm>
            <a:off x="457200" y="548680"/>
            <a:ext cx="8229600" cy="1066800"/>
          </a:xfrm>
        </p:spPr>
        <p:txBody>
          <a:bodyPr anchor="ctr"/>
          <a:lstStyle/>
          <a:p>
            <a:r>
              <a:rPr lang="el-GR" dirty="0"/>
              <a:t>Διακρίσεις ελέγχων</a:t>
            </a:r>
            <a:endParaRPr lang="en-US" dirty="0"/>
          </a:p>
        </p:txBody>
      </p:sp>
      <p:sp>
        <p:nvSpPr>
          <p:cNvPr id="3" name="Θέση περιεχομένου 2">
            <a:extLst>
              <a:ext uri="{FF2B5EF4-FFF2-40B4-BE49-F238E27FC236}">
                <a16:creationId xmlns:a16="http://schemas.microsoft.com/office/drawing/2014/main" id="{0214DBD1-EA07-40BF-A45A-59723C94DBFF}"/>
              </a:ext>
            </a:extLst>
          </p:cNvPr>
          <p:cNvSpPr>
            <a:spLocks noGrp="1"/>
          </p:cNvSpPr>
          <p:nvPr>
            <p:ph idx="1"/>
          </p:nvPr>
        </p:nvSpPr>
        <p:spPr>
          <a:xfrm>
            <a:off x="457200" y="1615480"/>
            <a:ext cx="8229600" cy="4959056"/>
          </a:xfrm>
        </p:spPr>
        <p:txBody>
          <a:bodyPr numCol="2">
            <a:normAutofit/>
          </a:bodyPr>
          <a:lstStyle/>
          <a:p>
            <a:pPr marL="0" indent="0">
              <a:buNone/>
            </a:pPr>
            <a:r>
              <a:rPr lang="el-GR" sz="1600" dirty="0">
                <a:solidFill>
                  <a:schemeClr val="accent2"/>
                </a:solidFill>
              </a:rPr>
              <a:t>Ανάλογα με την εξάρτηση του προσώπου από την ελεγχόμενη εταιρεία</a:t>
            </a:r>
          </a:p>
          <a:p>
            <a:pPr lvl="1"/>
            <a:r>
              <a:rPr lang="el-GR" sz="1400" dirty="0">
                <a:solidFill>
                  <a:schemeClr val="accent1"/>
                </a:solidFill>
              </a:rPr>
              <a:t>Εξωτερικός έλεγχος</a:t>
            </a:r>
          </a:p>
          <a:p>
            <a:pPr lvl="1"/>
            <a:r>
              <a:rPr lang="el-GR" sz="1400" dirty="0">
                <a:solidFill>
                  <a:schemeClr val="accent1"/>
                </a:solidFill>
              </a:rPr>
              <a:t>Εσωτερικός έλεγχος</a:t>
            </a:r>
          </a:p>
          <a:p>
            <a:pPr marL="0">
              <a:buNone/>
            </a:pPr>
            <a:r>
              <a:rPr lang="el-GR" sz="1600" dirty="0">
                <a:solidFill>
                  <a:schemeClr val="accent2"/>
                </a:solidFill>
              </a:rPr>
              <a:t>Ανάλογα με το εύρος</a:t>
            </a:r>
          </a:p>
          <a:p>
            <a:pPr marL="365189" lvl="1" indent="-214313"/>
            <a:r>
              <a:rPr lang="el-GR" sz="1400" dirty="0">
                <a:solidFill>
                  <a:schemeClr val="accent1"/>
                </a:solidFill>
              </a:rPr>
              <a:t>Γενικοί έλεγχοι</a:t>
            </a:r>
          </a:p>
          <a:p>
            <a:pPr marL="365189" lvl="1" indent="-214313"/>
            <a:r>
              <a:rPr lang="el-GR" sz="1400" dirty="0">
                <a:solidFill>
                  <a:schemeClr val="accent1"/>
                </a:solidFill>
              </a:rPr>
              <a:t>Ειδικοί έλεγχοι</a:t>
            </a:r>
          </a:p>
          <a:p>
            <a:pPr marL="0">
              <a:buNone/>
            </a:pPr>
            <a:r>
              <a:rPr lang="el-GR" sz="1600" dirty="0">
                <a:solidFill>
                  <a:schemeClr val="accent2"/>
                </a:solidFill>
              </a:rPr>
              <a:t>Ανάλογα με την περιοδικότητα</a:t>
            </a:r>
          </a:p>
          <a:p>
            <a:pPr marL="365189" lvl="1" indent="-214313"/>
            <a:r>
              <a:rPr lang="el-GR" sz="1400" dirty="0">
                <a:solidFill>
                  <a:schemeClr val="accent1"/>
                </a:solidFill>
              </a:rPr>
              <a:t>Μόνιμοι</a:t>
            </a:r>
          </a:p>
          <a:p>
            <a:pPr marL="365189" lvl="1" indent="-214313"/>
            <a:r>
              <a:rPr lang="el-GR" sz="1400" dirty="0">
                <a:solidFill>
                  <a:schemeClr val="accent1"/>
                </a:solidFill>
              </a:rPr>
              <a:t>Τακτικοί</a:t>
            </a:r>
          </a:p>
          <a:p>
            <a:pPr marL="365189" lvl="1" indent="-214313"/>
            <a:r>
              <a:rPr lang="el-GR" sz="1400" dirty="0">
                <a:solidFill>
                  <a:schemeClr val="accent1"/>
                </a:solidFill>
              </a:rPr>
              <a:t>Έκτακτοι </a:t>
            </a:r>
          </a:p>
          <a:p>
            <a:pPr marL="365189" lvl="1" indent="-214313"/>
            <a:endParaRPr lang="el-GR" sz="1400" dirty="0"/>
          </a:p>
          <a:p>
            <a:pPr marL="150876" lvl="1" indent="0">
              <a:buNone/>
            </a:pPr>
            <a:r>
              <a:rPr lang="el-GR" sz="1600" dirty="0"/>
              <a:t>Ανάλογα με το σκοπό που επιτελούν</a:t>
            </a:r>
          </a:p>
          <a:p>
            <a:pPr marL="502349" lvl="2" indent="-214313"/>
            <a:r>
              <a:rPr lang="el-GR" sz="1400" dirty="0"/>
              <a:t>Προληπτικούς</a:t>
            </a:r>
          </a:p>
          <a:p>
            <a:pPr marL="502349" lvl="2" indent="-214313"/>
            <a:r>
              <a:rPr lang="el-GR" sz="1400" dirty="0"/>
              <a:t>Κατασταλτικούς </a:t>
            </a:r>
          </a:p>
          <a:p>
            <a:pPr marL="288036" lvl="2" indent="0">
              <a:buNone/>
            </a:pPr>
            <a:endParaRPr lang="el-GR" sz="1400" dirty="0"/>
          </a:p>
          <a:p>
            <a:pPr marL="288036" lvl="2" indent="0">
              <a:buNone/>
            </a:pPr>
            <a:endParaRPr lang="el-GR" sz="1400" dirty="0"/>
          </a:p>
          <a:p>
            <a:pPr marL="288036" lvl="2" indent="0">
              <a:buNone/>
            </a:pPr>
            <a:endParaRPr lang="el-GR" sz="1400" dirty="0"/>
          </a:p>
          <a:p>
            <a:pPr marL="150876" lvl="1" indent="0">
              <a:buNone/>
            </a:pPr>
            <a:r>
              <a:rPr lang="el-GR" sz="1600" dirty="0"/>
              <a:t>Ανάλογα με το νομοθετικό πλαίσιο</a:t>
            </a:r>
          </a:p>
          <a:p>
            <a:pPr marL="502349" lvl="2" indent="-214313"/>
            <a:r>
              <a:rPr lang="el-GR" sz="1400" dirty="0"/>
              <a:t>Υποχρεωτικοί</a:t>
            </a:r>
          </a:p>
          <a:p>
            <a:pPr marL="502349" lvl="2" indent="-214313"/>
            <a:r>
              <a:rPr lang="el-GR" sz="1400" dirty="0"/>
              <a:t>Προαιρετικοί</a:t>
            </a:r>
          </a:p>
          <a:p>
            <a:pPr marL="150876" lvl="1" indent="0">
              <a:buNone/>
            </a:pPr>
            <a:endParaRPr lang="el-GR" sz="2000" dirty="0"/>
          </a:p>
          <a:p>
            <a:pPr marL="150876" lvl="1" indent="0">
              <a:buNone/>
            </a:pPr>
            <a:r>
              <a:rPr lang="el-GR" sz="1600" dirty="0"/>
              <a:t>Ανάλογα με τον τομέα που διερευνούν</a:t>
            </a:r>
          </a:p>
          <a:p>
            <a:pPr marL="639509" lvl="3" indent="-214313"/>
            <a:r>
              <a:rPr lang="el-GR" sz="1400" dirty="0"/>
              <a:t>Διαχειριστικοί</a:t>
            </a:r>
          </a:p>
          <a:p>
            <a:pPr marL="639509" lvl="3" indent="-214313"/>
            <a:r>
              <a:rPr lang="el-GR" sz="1400" dirty="0"/>
              <a:t>Διοικητικοί</a:t>
            </a:r>
          </a:p>
          <a:p>
            <a:pPr marL="639509" lvl="3" indent="-214313"/>
            <a:r>
              <a:rPr lang="el-GR" sz="1400" dirty="0"/>
              <a:t>φορολογικοί</a:t>
            </a:r>
          </a:p>
          <a:p>
            <a:pPr marL="639509" lvl="3" indent="-214313"/>
            <a:endParaRPr lang="en-US" sz="1350" dirty="0"/>
          </a:p>
        </p:txBody>
      </p:sp>
    </p:spTree>
    <p:extLst>
      <p:ext uri="{BB962C8B-B14F-4D97-AF65-F5344CB8AC3E}">
        <p14:creationId xmlns:p14="http://schemas.microsoft.com/office/powerpoint/2010/main" val="40376992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31A5188-ED1E-4E14-AAEB-CA0B30DFDE3E}"/>
              </a:ext>
            </a:extLst>
          </p:cNvPr>
          <p:cNvSpPr>
            <a:spLocks noGrp="1"/>
          </p:cNvSpPr>
          <p:nvPr>
            <p:ph type="title"/>
          </p:nvPr>
        </p:nvSpPr>
        <p:spPr/>
        <p:txBody>
          <a:bodyPr anchor="ctr"/>
          <a:lstStyle/>
          <a:p>
            <a:r>
              <a:rPr lang="el-GR" dirty="0"/>
              <a:t>Ελεγκτικό επάγγελμα</a:t>
            </a:r>
            <a:endParaRPr lang="en-US" dirty="0"/>
          </a:p>
        </p:txBody>
      </p:sp>
      <p:sp>
        <p:nvSpPr>
          <p:cNvPr id="3" name="Θέση περιεχομένου 2">
            <a:extLst>
              <a:ext uri="{FF2B5EF4-FFF2-40B4-BE49-F238E27FC236}">
                <a16:creationId xmlns:a16="http://schemas.microsoft.com/office/drawing/2014/main" id="{3E4B413F-D82A-4372-966F-E8D183B69E7C}"/>
              </a:ext>
            </a:extLst>
          </p:cNvPr>
          <p:cNvSpPr>
            <a:spLocks noGrp="1"/>
          </p:cNvSpPr>
          <p:nvPr>
            <p:ph idx="1"/>
          </p:nvPr>
        </p:nvSpPr>
        <p:spPr>
          <a:xfrm>
            <a:off x="822960" y="2241550"/>
            <a:ext cx="7543800" cy="3230033"/>
          </a:xfrm>
        </p:spPr>
        <p:txBody>
          <a:bodyPr>
            <a:normAutofit fontScale="62500" lnSpcReduction="20000"/>
          </a:bodyPr>
          <a:lstStyle/>
          <a:p>
            <a:r>
              <a:rPr lang="el-GR" dirty="0"/>
              <a:t>Σώμα ορκωτών λογιστών ελεγκτών ΣΟΛ</a:t>
            </a:r>
          </a:p>
          <a:p>
            <a:r>
              <a:rPr lang="el-GR" dirty="0"/>
              <a:t>Επιτροπή λογιστικής τυποποίησης</a:t>
            </a:r>
          </a:p>
          <a:p>
            <a:r>
              <a:rPr lang="el-GR" dirty="0"/>
              <a:t>Επιτροπή κεφαλαιαγοράς</a:t>
            </a:r>
          </a:p>
          <a:p>
            <a:r>
              <a:rPr lang="el-GR" dirty="0"/>
              <a:t>Ειδικοί ελεγκτές δημόσιας διοίκησης</a:t>
            </a:r>
          </a:p>
          <a:p>
            <a:r>
              <a:rPr lang="el-GR" dirty="0"/>
              <a:t>Ελεγκτές βεβαίωσης και αναγκαστικής είσπραξης εσόδων ελληνικού δημοσίου</a:t>
            </a:r>
          </a:p>
          <a:p>
            <a:r>
              <a:rPr lang="el-GR" dirty="0"/>
              <a:t>Έλεγχος και φοροδιαφυγή</a:t>
            </a:r>
          </a:p>
          <a:p>
            <a:r>
              <a:rPr lang="el-GR" dirty="0"/>
              <a:t>Ελεγκτικό συνέδριο</a:t>
            </a:r>
          </a:p>
          <a:p>
            <a:r>
              <a:rPr lang="el-GR" dirty="0"/>
              <a:t>Γενικό λογιστήριο κράτους</a:t>
            </a:r>
          </a:p>
          <a:p>
            <a:r>
              <a:rPr lang="el-GR" dirty="0"/>
              <a:t>Γενικός επιθεωρητής δημόσιας διοίκησης</a:t>
            </a:r>
          </a:p>
          <a:p>
            <a:r>
              <a:rPr lang="el-GR" dirty="0"/>
              <a:t>Γενική γραμματεία δημοσίων εσόδων</a:t>
            </a:r>
          </a:p>
          <a:p>
            <a:r>
              <a:rPr lang="el-GR" dirty="0"/>
              <a:t>Ανεξάρτητη αρχή δημοσίων εσόδων</a:t>
            </a:r>
          </a:p>
          <a:p>
            <a:endParaRPr lang="en-US" dirty="0"/>
          </a:p>
        </p:txBody>
      </p:sp>
    </p:spTree>
    <p:extLst>
      <p:ext uri="{BB962C8B-B14F-4D97-AF65-F5344CB8AC3E}">
        <p14:creationId xmlns:p14="http://schemas.microsoft.com/office/powerpoint/2010/main" val="10007612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F5B5590-B1F6-4A2B-8E2A-042BE112EA20}"/>
              </a:ext>
            </a:extLst>
          </p:cNvPr>
          <p:cNvSpPr>
            <a:spLocks noGrp="1"/>
          </p:cNvSpPr>
          <p:nvPr>
            <p:ph type="title"/>
          </p:nvPr>
        </p:nvSpPr>
        <p:spPr>
          <a:xfrm>
            <a:off x="457200" y="548680"/>
            <a:ext cx="8229600" cy="1066800"/>
          </a:xfrm>
        </p:spPr>
        <p:txBody>
          <a:bodyPr/>
          <a:lstStyle/>
          <a:p>
            <a:r>
              <a:rPr lang="el-GR" u="sng" dirty="0">
                <a:latin typeface="Calibri" panose="020F0502020204030204" pitchFamily="34" charset="0"/>
                <a:cs typeface="Calibri" panose="020F0502020204030204" pitchFamily="34" charset="0"/>
              </a:rPr>
              <a:t>Περίπτωση της ΑΣΠΙΣ</a:t>
            </a:r>
          </a:p>
        </p:txBody>
      </p:sp>
      <p:sp>
        <p:nvSpPr>
          <p:cNvPr id="3" name="Θέση περιεχομένου 2">
            <a:extLst>
              <a:ext uri="{FF2B5EF4-FFF2-40B4-BE49-F238E27FC236}">
                <a16:creationId xmlns:a16="http://schemas.microsoft.com/office/drawing/2014/main" id="{58F47F16-9CC7-D072-6E5D-0F809A2319C4}"/>
              </a:ext>
            </a:extLst>
          </p:cNvPr>
          <p:cNvSpPr>
            <a:spLocks noGrp="1"/>
          </p:cNvSpPr>
          <p:nvPr>
            <p:ph idx="1"/>
          </p:nvPr>
        </p:nvSpPr>
        <p:spPr>
          <a:xfrm>
            <a:off x="457200" y="1615480"/>
            <a:ext cx="8229600" cy="4959056"/>
          </a:xfrm>
        </p:spPr>
        <p:txBody>
          <a:bodyPr>
            <a:normAutofit lnSpcReduction="10000"/>
          </a:bodyPr>
          <a:lstStyle/>
          <a:p>
            <a:pPr algn="just"/>
            <a:r>
              <a:rPr lang="en-US" sz="2000" b="0" i="0" u="none" strike="noStrike" baseline="0" dirty="0">
                <a:solidFill>
                  <a:srgbClr val="000000"/>
                </a:solidFill>
                <a:latin typeface="Times New Roman" panose="02020603050405020304" pitchFamily="18" charset="0"/>
              </a:rPr>
              <a:t>H </a:t>
            </a:r>
            <a:r>
              <a:rPr lang="el-GR" sz="2000" b="0" i="0" u="none" strike="noStrike" baseline="0" dirty="0">
                <a:solidFill>
                  <a:srgbClr val="000000"/>
                </a:solidFill>
                <a:latin typeface="Times New Roman" panose="02020603050405020304" pitchFamily="18" charset="0"/>
              </a:rPr>
              <a:t>ίδρυση της </a:t>
            </a:r>
            <a:r>
              <a:rPr lang="el-GR" sz="2000" b="0" i="0" u="none" strike="noStrike" baseline="0" dirty="0" err="1">
                <a:solidFill>
                  <a:srgbClr val="000000"/>
                </a:solidFill>
                <a:latin typeface="Times New Roman" panose="02020603050405020304" pitchFamily="18" charset="0"/>
              </a:rPr>
              <a:t>Ασπίς</a:t>
            </a:r>
            <a:r>
              <a:rPr lang="el-GR" sz="2000" b="0" i="0" u="none" strike="noStrike" baseline="0" dirty="0">
                <a:solidFill>
                  <a:srgbClr val="000000"/>
                </a:solidFill>
                <a:latin typeface="Times New Roman" panose="02020603050405020304" pitchFamily="18" charset="0"/>
              </a:rPr>
              <a:t> </a:t>
            </a:r>
            <a:r>
              <a:rPr lang="el-GR" sz="2000" b="0" i="0" u="none" strike="noStrike" baseline="0" dirty="0" err="1">
                <a:solidFill>
                  <a:srgbClr val="000000"/>
                </a:solidFill>
                <a:latin typeface="Times New Roman" panose="02020603050405020304" pitchFamily="18" charset="0"/>
              </a:rPr>
              <a:t>Πρόν</a:t>
            </a:r>
            <a:r>
              <a:rPr lang="en-US" sz="2000" b="0" i="0" u="none" strike="noStrike" baseline="0" dirty="0">
                <a:solidFill>
                  <a:srgbClr val="000000"/>
                </a:solidFill>
                <a:latin typeface="Times New Roman" panose="02020603050405020304" pitchFamily="18" charset="0"/>
              </a:rPr>
              <a:t>o</a:t>
            </a:r>
            <a:r>
              <a:rPr lang="el-GR" sz="2000" b="0" i="0" u="none" strike="noStrike" baseline="0" dirty="0" err="1">
                <a:solidFill>
                  <a:srgbClr val="000000"/>
                </a:solidFill>
                <a:latin typeface="Times New Roman" panose="02020603050405020304" pitchFamily="18" charset="0"/>
              </a:rPr>
              <a:t>ια</a:t>
            </a:r>
            <a:r>
              <a:rPr lang="el-GR" sz="2000" b="0" i="0" u="none" strike="noStrike" baseline="0" dirty="0">
                <a:solidFill>
                  <a:srgbClr val="000000"/>
                </a:solidFill>
                <a:latin typeface="Times New Roman" panose="02020603050405020304" pitchFamily="18" charset="0"/>
              </a:rPr>
              <a:t> </a:t>
            </a:r>
            <a:r>
              <a:rPr lang="el-GR" sz="2000" b="0" i="0" u="none" strike="noStrike" baseline="0" dirty="0" err="1">
                <a:solidFill>
                  <a:srgbClr val="000000"/>
                </a:solidFill>
                <a:latin typeface="Times New Roman" panose="02020603050405020304" pitchFamily="18" charset="0"/>
              </a:rPr>
              <a:t>πραγματ</a:t>
            </a:r>
            <a:r>
              <a:rPr lang="en-US" sz="2000" b="0" i="0" u="none" strike="noStrike" baseline="0" dirty="0">
                <a:solidFill>
                  <a:srgbClr val="000000"/>
                </a:solidFill>
                <a:latin typeface="Times New Roman" panose="02020603050405020304" pitchFamily="18" charset="0"/>
              </a:rPr>
              <a:t>o</a:t>
            </a:r>
            <a:r>
              <a:rPr lang="el-GR" sz="2000" b="0" i="0" u="none" strike="noStrike" baseline="0" dirty="0">
                <a:solidFill>
                  <a:srgbClr val="000000"/>
                </a:solidFill>
                <a:latin typeface="Times New Roman" panose="02020603050405020304" pitchFamily="18" charset="0"/>
              </a:rPr>
              <a:t>π</a:t>
            </a:r>
            <a:r>
              <a:rPr lang="en-US" sz="2000" b="0" i="0" u="none" strike="noStrike" baseline="0" dirty="0">
                <a:solidFill>
                  <a:srgbClr val="000000"/>
                </a:solidFill>
                <a:latin typeface="Times New Roman" panose="02020603050405020304" pitchFamily="18" charset="0"/>
              </a:rPr>
              <a:t>o</a:t>
            </a:r>
            <a:r>
              <a:rPr lang="el-GR" sz="2000" b="0" i="0" u="none" strike="noStrike" baseline="0" dirty="0" err="1">
                <a:solidFill>
                  <a:srgbClr val="000000"/>
                </a:solidFill>
                <a:latin typeface="Times New Roman" panose="02020603050405020304" pitchFamily="18" charset="0"/>
              </a:rPr>
              <a:t>ιήθηκε</a:t>
            </a:r>
            <a:r>
              <a:rPr lang="el-GR" sz="2000" b="0" i="0" u="none" strike="noStrike" baseline="0" dirty="0">
                <a:solidFill>
                  <a:srgbClr val="000000"/>
                </a:solidFill>
                <a:latin typeface="Times New Roman" panose="02020603050405020304" pitchFamily="18" charset="0"/>
              </a:rPr>
              <a:t> τ</a:t>
            </a:r>
            <a:r>
              <a:rPr lang="en-US" sz="2000" b="0" i="0" u="none" strike="noStrike" baseline="0" dirty="0">
                <a:solidFill>
                  <a:srgbClr val="000000"/>
                </a:solidFill>
                <a:latin typeface="Times New Roman" panose="02020603050405020304" pitchFamily="18" charset="0"/>
              </a:rPr>
              <a:t>o </a:t>
            </a:r>
            <a:r>
              <a:rPr lang="el-GR" sz="2000" b="0" i="0" u="none" strike="noStrike" baseline="0" dirty="0">
                <a:solidFill>
                  <a:srgbClr val="000000"/>
                </a:solidFill>
                <a:latin typeface="Times New Roman" panose="02020603050405020304" pitchFamily="18" charset="0"/>
              </a:rPr>
              <a:t>1944. </a:t>
            </a:r>
          </a:p>
          <a:p>
            <a:pPr algn="just"/>
            <a:r>
              <a:rPr lang="en-US" sz="2000" b="1" i="0" u="none" strike="noStrike" baseline="0" dirty="0">
                <a:solidFill>
                  <a:srgbClr val="000000"/>
                </a:solidFill>
                <a:latin typeface="Times New Roman" panose="02020603050405020304" pitchFamily="18" charset="0"/>
              </a:rPr>
              <a:t>1945</a:t>
            </a:r>
            <a:r>
              <a:rPr lang="en-US" sz="2000" b="0" i="0" u="none" strike="noStrike" baseline="0" dirty="0">
                <a:solidFill>
                  <a:srgbClr val="000000"/>
                </a:solidFill>
                <a:latin typeface="Times New Roman" panose="02020603050405020304" pitchFamily="18" charset="0"/>
              </a:rPr>
              <a:t> </a:t>
            </a:r>
            <a:r>
              <a:rPr lang="el-GR" sz="2000" b="0" i="0" u="none" strike="noStrike" baseline="0" dirty="0">
                <a:solidFill>
                  <a:srgbClr val="000000"/>
                </a:solidFill>
                <a:latin typeface="Times New Roman" panose="02020603050405020304" pitchFamily="18" charset="0"/>
              </a:rPr>
              <a:t>Ξεκινά η </a:t>
            </a:r>
            <a:r>
              <a:rPr lang="el-GR" sz="2000" b="0" i="0" u="none" strike="noStrike" baseline="0" dirty="0" err="1">
                <a:solidFill>
                  <a:srgbClr val="000000"/>
                </a:solidFill>
                <a:latin typeface="Times New Roman" panose="02020603050405020304" pitchFamily="18" charset="0"/>
              </a:rPr>
              <a:t>λειτ</a:t>
            </a:r>
            <a:r>
              <a:rPr lang="en-US" sz="2000" b="0" i="0" u="none" strike="noStrike" baseline="0" dirty="0">
                <a:solidFill>
                  <a:srgbClr val="000000"/>
                </a:solidFill>
                <a:latin typeface="Times New Roman" panose="02020603050405020304" pitchFamily="18" charset="0"/>
              </a:rPr>
              <a:t>o</a:t>
            </a:r>
            <a:r>
              <a:rPr lang="el-GR" sz="2000" b="0" i="0" u="none" strike="noStrike" baseline="0" dirty="0" err="1">
                <a:solidFill>
                  <a:srgbClr val="000000"/>
                </a:solidFill>
                <a:latin typeface="Times New Roman" panose="02020603050405020304" pitchFamily="18" charset="0"/>
              </a:rPr>
              <a:t>υργία</a:t>
            </a:r>
            <a:r>
              <a:rPr lang="el-GR" sz="2000" b="0" i="0" u="none" strike="noStrike" baseline="0" dirty="0">
                <a:solidFill>
                  <a:srgbClr val="000000"/>
                </a:solidFill>
                <a:latin typeface="Times New Roman" panose="02020603050405020304" pitchFamily="18" charset="0"/>
              </a:rPr>
              <a:t> της εταιρείας, εκδίδοντας τ</a:t>
            </a:r>
            <a:r>
              <a:rPr lang="en-US" sz="2000" b="0" i="0" u="none" strike="noStrike" baseline="0" dirty="0">
                <a:solidFill>
                  <a:srgbClr val="000000"/>
                </a:solidFill>
                <a:latin typeface="Times New Roman" panose="02020603050405020304" pitchFamily="18" charset="0"/>
              </a:rPr>
              <a:t>o </a:t>
            </a:r>
            <a:r>
              <a:rPr lang="el-GR" sz="2000" b="0" i="0" u="none" strike="noStrike" baseline="0" dirty="0" err="1">
                <a:solidFill>
                  <a:srgbClr val="000000"/>
                </a:solidFill>
                <a:latin typeface="Times New Roman" panose="02020603050405020304" pitchFamily="18" charset="0"/>
              </a:rPr>
              <a:t>πρώτ</a:t>
            </a:r>
            <a:r>
              <a:rPr lang="en-US" sz="2000" b="0" i="0" u="none" strike="noStrike" baseline="0" dirty="0">
                <a:solidFill>
                  <a:srgbClr val="000000"/>
                </a:solidFill>
                <a:latin typeface="Times New Roman" panose="02020603050405020304" pitchFamily="18" charset="0"/>
              </a:rPr>
              <a:t>o </a:t>
            </a:r>
            <a:r>
              <a:rPr lang="en-US" sz="2000" b="0" i="0" u="none" strike="noStrike" baseline="0" dirty="0" err="1">
                <a:solidFill>
                  <a:srgbClr val="000000"/>
                </a:solidFill>
                <a:latin typeface="Times New Roman" panose="02020603050405020304" pitchFamily="18" charset="0"/>
              </a:rPr>
              <a:t>o</a:t>
            </a:r>
            <a:r>
              <a:rPr lang="el-GR" sz="2000" b="0" i="0" u="none" strike="noStrike" baseline="0" dirty="0" err="1">
                <a:solidFill>
                  <a:srgbClr val="000000"/>
                </a:solidFill>
                <a:latin typeface="Times New Roman" panose="02020603050405020304" pitchFamily="18" charset="0"/>
              </a:rPr>
              <a:t>μαδικό</a:t>
            </a:r>
            <a:r>
              <a:rPr lang="el-GR" sz="2000" b="0" i="0" u="none" strike="noStrike" baseline="0" dirty="0">
                <a:solidFill>
                  <a:srgbClr val="000000"/>
                </a:solidFill>
                <a:latin typeface="Times New Roman" panose="02020603050405020304" pitchFamily="18" charset="0"/>
              </a:rPr>
              <a:t> </a:t>
            </a:r>
            <a:r>
              <a:rPr lang="el-GR" sz="2000" b="0" i="0" u="none" strike="noStrike" baseline="0" dirty="0" err="1">
                <a:solidFill>
                  <a:srgbClr val="000000"/>
                </a:solidFill>
                <a:latin typeface="Times New Roman" panose="02020603050405020304" pitchFamily="18" charset="0"/>
              </a:rPr>
              <a:t>ασφαλιστήρι</a:t>
            </a:r>
            <a:r>
              <a:rPr lang="en-US" sz="2000" b="0" i="0" u="none" strike="noStrike" baseline="0" dirty="0">
                <a:solidFill>
                  <a:srgbClr val="000000"/>
                </a:solidFill>
                <a:latin typeface="Times New Roman" panose="02020603050405020304" pitchFamily="18" charset="0"/>
              </a:rPr>
              <a:t>o </a:t>
            </a:r>
            <a:r>
              <a:rPr lang="el-GR" sz="2000" b="0" i="0" u="none" strike="noStrike" baseline="0" dirty="0">
                <a:solidFill>
                  <a:srgbClr val="000000"/>
                </a:solidFill>
                <a:latin typeface="Times New Roman" panose="02020603050405020304" pitchFamily="18" charset="0"/>
              </a:rPr>
              <a:t>Ζωής στην ελληνική επικράτεια. </a:t>
            </a:r>
          </a:p>
          <a:p>
            <a:pPr algn="just"/>
            <a:r>
              <a:rPr lang="en-US" sz="2000" b="1" i="0" u="none" strike="noStrike" baseline="0" dirty="0">
                <a:solidFill>
                  <a:srgbClr val="000000"/>
                </a:solidFill>
                <a:latin typeface="Times New Roman" panose="02020603050405020304" pitchFamily="18" charset="0"/>
              </a:rPr>
              <a:t>1971</a:t>
            </a:r>
            <a:r>
              <a:rPr lang="en-US" sz="2000" b="0" i="0" u="none" strike="noStrike" baseline="0" dirty="0">
                <a:solidFill>
                  <a:srgbClr val="000000"/>
                </a:solidFill>
                <a:latin typeface="Times New Roman" panose="02020603050405020304" pitchFamily="18" charset="0"/>
              </a:rPr>
              <a:t> </a:t>
            </a:r>
            <a:r>
              <a:rPr lang="el-GR" sz="2000" b="0" i="0" u="none" strike="noStrike" baseline="0" dirty="0" err="1">
                <a:solidFill>
                  <a:srgbClr val="000000"/>
                </a:solidFill>
                <a:latin typeface="Times New Roman" panose="02020603050405020304" pitchFamily="18" charset="0"/>
              </a:rPr>
              <a:t>Ασπίς</a:t>
            </a:r>
            <a:r>
              <a:rPr lang="el-GR" sz="2000" b="0" i="0" u="none" strike="noStrike" baseline="0" dirty="0">
                <a:solidFill>
                  <a:srgbClr val="000000"/>
                </a:solidFill>
                <a:latin typeface="Times New Roman" panose="02020603050405020304" pitchFamily="18" charset="0"/>
              </a:rPr>
              <a:t> και </a:t>
            </a:r>
            <a:r>
              <a:rPr lang="en-US" sz="2000" b="0" i="0" u="none" strike="noStrike" baseline="0" dirty="0">
                <a:solidFill>
                  <a:srgbClr val="000000"/>
                </a:solidFill>
                <a:latin typeface="Times New Roman" panose="02020603050405020304" pitchFamily="18" charset="0"/>
              </a:rPr>
              <a:t>Insurance Company of North America </a:t>
            </a:r>
            <a:r>
              <a:rPr lang="el-GR" sz="2000" b="0" i="0" u="none" strike="noStrike" baseline="0" dirty="0" err="1">
                <a:solidFill>
                  <a:srgbClr val="000000"/>
                </a:solidFill>
                <a:latin typeface="Times New Roman" panose="02020603050405020304" pitchFamily="18" charset="0"/>
              </a:rPr>
              <a:t>ιδρύ</a:t>
            </a:r>
            <a:r>
              <a:rPr lang="en-US" sz="2000" b="0" i="0" u="none" strike="noStrike" baseline="0" dirty="0">
                <a:solidFill>
                  <a:srgbClr val="000000"/>
                </a:solidFill>
                <a:latin typeface="Times New Roman" panose="02020603050405020304" pitchFamily="18" charset="0"/>
              </a:rPr>
              <a:t>o</a:t>
            </a:r>
            <a:r>
              <a:rPr lang="el-GR" sz="2000" b="0" i="0" u="none" strike="noStrike" baseline="0" dirty="0" err="1">
                <a:solidFill>
                  <a:srgbClr val="000000"/>
                </a:solidFill>
                <a:latin typeface="Times New Roman" panose="02020603050405020304" pitchFamily="18" charset="0"/>
              </a:rPr>
              <a:t>υν</a:t>
            </a:r>
            <a:r>
              <a:rPr lang="el-GR" sz="2000" b="0" i="0" u="none" strike="noStrike" baseline="0" dirty="0">
                <a:solidFill>
                  <a:srgbClr val="000000"/>
                </a:solidFill>
                <a:latin typeface="Times New Roman" panose="02020603050405020304" pitchFamily="18" charset="0"/>
              </a:rPr>
              <a:t> </a:t>
            </a:r>
            <a:r>
              <a:rPr lang="el-GR" sz="2000" dirty="0">
                <a:solidFill>
                  <a:srgbClr val="000000"/>
                </a:solidFill>
                <a:latin typeface="Times New Roman" panose="02020603050405020304" pitchFamily="18" charset="0"/>
              </a:rPr>
              <a:t>΄κοινοπρακτικά </a:t>
            </a:r>
            <a:r>
              <a:rPr lang="el-GR" sz="2000" b="0" i="0" u="none" strike="noStrike" baseline="0" dirty="0">
                <a:solidFill>
                  <a:srgbClr val="000000"/>
                </a:solidFill>
                <a:latin typeface="Times New Roman" panose="02020603050405020304" pitchFamily="18" charset="0"/>
              </a:rPr>
              <a:t>την </a:t>
            </a:r>
            <a:r>
              <a:rPr lang="en-US" sz="2000" b="0" i="0" u="none" strike="noStrike" baseline="0" dirty="0">
                <a:solidFill>
                  <a:srgbClr val="000000"/>
                </a:solidFill>
                <a:latin typeface="Times New Roman" panose="02020603050405020304" pitchFamily="18" charset="0"/>
              </a:rPr>
              <a:t>Interamerican </a:t>
            </a:r>
            <a:r>
              <a:rPr lang="el-GR" sz="2000" b="0" i="0" u="none" strike="noStrike" baseline="0" dirty="0">
                <a:solidFill>
                  <a:srgbClr val="000000"/>
                </a:solidFill>
                <a:latin typeface="Times New Roman" panose="02020603050405020304" pitchFamily="18" charset="0"/>
              </a:rPr>
              <a:t>Ζωής, </a:t>
            </a:r>
          </a:p>
          <a:p>
            <a:pPr algn="just"/>
            <a:r>
              <a:rPr lang="el-GR" sz="2000" b="1" dirty="0">
                <a:solidFill>
                  <a:srgbClr val="000000"/>
                </a:solidFill>
                <a:latin typeface="Times New Roman" panose="02020603050405020304" pitchFamily="18" charset="0"/>
              </a:rPr>
              <a:t>1</a:t>
            </a:r>
            <a:r>
              <a:rPr lang="en-US" sz="2000" b="1" i="0" u="none" strike="noStrike" baseline="0" dirty="0">
                <a:solidFill>
                  <a:srgbClr val="000000"/>
                </a:solidFill>
                <a:latin typeface="Times New Roman" panose="02020603050405020304" pitchFamily="18" charset="0"/>
              </a:rPr>
              <a:t>973 </a:t>
            </a:r>
            <a:r>
              <a:rPr lang="el-GR" sz="2000" dirty="0">
                <a:solidFill>
                  <a:srgbClr val="000000"/>
                </a:solidFill>
                <a:latin typeface="Times New Roman" panose="02020603050405020304" pitchFamily="18" charset="0"/>
              </a:rPr>
              <a:t>Η</a:t>
            </a:r>
            <a:r>
              <a:rPr lang="el-GR" sz="2000" b="0" i="0" u="none" strike="noStrike" baseline="0" dirty="0">
                <a:solidFill>
                  <a:srgbClr val="000000"/>
                </a:solidFill>
                <a:latin typeface="Times New Roman" panose="02020603050405020304" pitchFamily="18" charset="0"/>
              </a:rPr>
              <a:t> </a:t>
            </a:r>
            <a:r>
              <a:rPr lang="el-GR" sz="2000" b="0" i="0" u="none" strike="noStrike" baseline="0" dirty="0" err="1">
                <a:solidFill>
                  <a:srgbClr val="000000"/>
                </a:solidFill>
                <a:latin typeface="Times New Roman" panose="02020603050405020304" pitchFamily="18" charset="0"/>
              </a:rPr>
              <a:t>Ασπίς</a:t>
            </a:r>
            <a:r>
              <a:rPr lang="el-GR" sz="2000" b="0" i="0" u="none" strike="noStrike" baseline="0" dirty="0">
                <a:solidFill>
                  <a:srgbClr val="000000"/>
                </a:solidFill>
                <a:latin typeface="Times New Roman" panose="02020603050405020304" pitchFamily="18" charset="0"/>
              </a:rPr>
              <a:t> </a:t>
            </a:r>
            <a:r>
              <a:rPr lang="el-GR" sz="2000" b="0" i="0" u="none" strike="noStrike" baseline="0" dirty="0" err="1">
                <a:solidFill>
                  <a:srgbClr val="000000"/>
                </a:solidFill>
                <a:latin typeface="Times New Roman" panose="02020603050405020304" pitchFamily="18" charset="0"/>
              </a:rPr>
              <a:t>απ</a:t>
            </a:r>
            <a:r>
              <a:rPr lang="en-US" sz="2000" b="0" i="0" u="none" strike="noStrike" baseline="0" dirty="0">
                <a:solidFill>
                  <a:srgbClr val="000000"/>
                </a:solidFill>
                <a:latin typeface="Times New Roman" panose="02020603050405020304" pitchFamily="18" charset="0"/>
              </a:rPr>
              <a:t>o</a:t>
            </a:r>
            <a:r>
              <a:rPr lang="el-GR" sz="2000" b="0" i="0" u="none" strike="noStrike" baseline="0" dirty="0">
                <a:solidFill>
                  <a:srgbClr val="000000"/>
                </a:solidFill>
                <a:latin typeface="Times New Roman" panose="02020603050405020304" pitchFamily="18" charset="0"/>
              </a:rPr>
              <a:t>χωρεί από την επένδυση της στην </a:t>
            </a:r>
            <a:r>
              <a:rPr lang="en-US" sz="2000" b="0" i="0" u="none" strike="noStrike" baseline="0" dirty="0">
                <a:solidFill>
                  <a:srgbClr val="000000"/>
                </a:solidFill>
                <a:latin typeface="Times New Roman" panose="02020603050405020304" pitchFamily="18" charset="0"/>
              </a:rPr>
              <a:t>Interamerican </a:t>
            </a:r>
            <a:r>
              <a:rPr lang="el-GR" sz="2000" b="0" i="0" u="none" strike="noStrike" baseline="0" dirty="0">
                <a:solidFill>
                  <a:srgbClr val="000000"/>
                </a:solidFill>
                <a:latin typeface="Times New Roman" panose="02020603050405020304" pitchFamily="18" charset="0"/>
              </a:rPr>
              <a:t>Ζωής και μεταβιβάζει τ</a:t>
            </a:r>
            <a:r>
              <a:rPr lang="en-US" sz="2000" b="0" i="0" u="none" strike="noStrike" baseline="0" dirty="0">
                <a:solidFill>
                  <a:srgbClr val="000000"/>
                </a:solidFill>
                <a:latin typeface="Times New Roman" panose="02020603050405020304" pitchFamily="18" charset="0"/>
              </a:rPr>
              <a:t>o </a:t>
            </a:r>
            <a:r>
              <a:rPr lang="el-GR" sz="2000" b="0" i="0" u="none" strike="noStrike" baseline="0" dirty="0">
                <a:solidFill>
                  <a:srgbClr val="000000"/>
                </a:solidFill>
                <a:latin typeface="Times New Roman" panose="02020603050405020304" pitchFamily="18" charset="0"/>
              </a:rPr>
              <a:t>μερίδιό της στην </a:t>
            </a:r>
            <a:r>
              <a:rPr lang="en-US" sz="2000" b="0" i="0" u="none" strike="noStrike" baseline="0" dirty="0">
                <a:solidFill>
                  <a:srgbClr val="000000"/>
                </a:solidFill>
                <a:latin typeface="Times New Roman" panose="02020603050405020304" pitchFamily="18" charset="0"/>
              </a:rPr>
              <a:t>INA. </a:t>
            </a:r>
            <a:endParaRPr lang="el-GR" sz="2000" b="0" i="0" u="none" strike="noStrike" baseline="0" dirty="0">
              <a:solidFill>
                <a:srgbClr val="000000"/>
              </a:solidFill>
              <a:latin typeface="Times New Roman" panose="02020603050405020304" pitchFamily="18" charset="0"/>
            </a:endParaRPr>
          </a:p>
          <a:p>
            <a:pPr algn="just"/>
            <a:r>
              <a:rPr lang="el-GR" sz="2000" b="1" i="0" u="none" strike="noStrike" baseline="0" dirty="0">
                <a:solidFill>
                  <a:srgbClr val="000000"/>
                </a:solidFill>
                <a:latin typeface="Times New Roman" panose="02020603050405020304" pitchFamily="18" charset="0"/>
              </a:rPr>
              <a:t>1986</a:t>
            </a:r>
            <a:r>
              <a:rPr lang="el-GR" sz="2000" b="0" i="0" u="none" strike="noStrike" baseline="0" dirty="0">
                <a:solidFill>
                  <a:srgbClr val="000000"/>
                </a:solidFill>
                <a:latin typeface="Times New Roman" panose="02020603050405020304" pitchFamily="18" charset="0"/>
              </a:rPr>
              <a:t> </a:t>
            </a:r>
            <a:r>
              <a:rPr lang="el-GR" sz="2000" b="0" i="0" u="none" strike="noStrike" baseline="0" dirty="0" err="1">
                <a:solidFill>
                  <a:srgbClr val="000000"/>
                </a:solidFill>
                <a:latin typeface="Times New Roman" panose="02020603050405020304" pitchFamily="18" charset="0"/>
              </a:rPr>
              <a:t>Παύλoς</a:t>
            </a:r>
            <a:r>
              <a:rPr lang="el-GR" sz="2000" b="0" i="0" u="none" strike="noStrike" baseline="0" dirty="0">
                <a:solidFill>
                  <a:srgbClr val="000000"/>
                </a:solidFill>
                <a:latin typeface="Times New Roman" panose="02020603050405020304" pitchFamily="18" charset="0"/>
              </a:rPr>
              <a:t> Ψωμιάδης γίνεται ο κύριος μέτοχος της </a:t>
            </a:r>
            <a:r>
              <a:rPr lang="el-GR" sz="2000" b="0" i="0" u="none" strike="noStrike" baseline="0" dirty="0" err="1">
                <a:solidFill>
                  <a:srgbClr val="000000"/>
                </a:solidFill>
                <a:latin typeface="Times New Roman" panose="02020603050405020304" pitchFamily="18" charset="0"/>
              </a:rPr>
              <a:t>Aσπίς</a:t>
            </a:r>
            <a:r>
              <a:rPr lang="el-GR" sz="2000" b="0" i="0" u="none" strike="noStrike" baseline="0" dirty="0">
                <a:solidFill>
                  <a:srgbClr val="000000"/>
                </a:solidFill>
                <a:latin typeface="Times New Roman" panose="02020603050405020304" pitchFamily="18" charset="0"/>
              </a:rPr>
              <a:t> Πρόνοια, μετά από μεταβίβαση σε αυτόν των μετοχών του Ταμπουρά, ο οποίος και αποχωρεί οριστικά.</a:t>
            </a:r>
          </a:p>
          <a:p>
            <a:pPr algn="just"/>
            <a:r>
              <a:rPr lang="el-GR" sz="2000" b="1" i="0" u="none" strike="noStrike" baseline="0" dirty="0">
                <a:solidFill>
                  <a:srgbClr val="000000"/>
                </a:solidFill>
                <a:latin typeface="Times New Roman" panose="02020603050405020304" pitchFamily="18" charset="0"/>
              </a:rPr>
              <a:t>1990</a:t>
            </a:r>
            <a:r>
              <a:rPr lang="el-GR" sz="2000" b="0" i="0" u="none" strike="noStrike" baseline="0" dirty="0">
                <a:solidFill>
                  <a:srgbClr val="000000"/>
                </a:solidFill>
                <a:latin typeface="Times New Roman" panose="02020603050405020304" pitchFamily="18" charset="0"/>
              </a:rPr>
              <a:t> Δομείται ο </a:t>
            </a:r>
            <a:r>
              <a:rPr lang="el-GR" sz="2000" b="0" i="0" u="none" strike="noStrike" baseline="0" dirty="0" err="1">
                <a:solidFill>
                  <a:srgbClr val="000000"/>
                </a:solidFill>
                <a:latin typeface="Times New Roman" panose="02020603050405020304" pitchFamily="18" charset="0"/>
              </a:rPr>
              <a:t>Ομίλος</a:t>
            </a:r>
            <a:r>
              <a:rPr lang="el-GR" sz="2000" b="0" i="0" u="none" strike="noStrike" baseline="0" dirty="0">
                <a:solidFill>
                  <a:srgbClr val="000000"/>
                </a:solidFill>
                <a:latin typeface="Times New Roman" panose="02020603050405020304" pitchFamily="18" charset="0"/>
              </a:rPr>
              <a:t> </a:t>
            </a:r>
            <a:r>
              <a:rPr lang="el-GR" sz="2000" b="0" i="0" u="none" strike="noStrike" baseline="0" dirty="0" err="1">
                <a:solidFill>
                  <a:srgbClr val="000000"/>
                </a:solidFill>
                <a:latin typeface="Times New Roman" panose="02020603050405020304" pitchFamily="18" charset="0"/>
              </a:rPr>
              <a:t>Aσπίς</a:t>
            </a:r>
            <a:r>
              <a:rPr lang="el-GR" sz="2000" dirty="0">
                <a:solidFill>
                  <a:srgbClr val="000000"/>
                </a:solidFill>
                <a:latin typeface="Times New Roman" panose="02020603050405020304" pitchFamily="18" charset="0"/>
              </a:rPr>
              <a:t>, ενώ</a:t>
            </a:r>
            <a:r>
              <a:rPr lang="el-GR" sz="2000" b="0" i="0" u="none" strike="noStrike" baseline="0" dirty="0">
                <a:solidFill>
                  <a:srgbClr val="000000"/>
                </a:solidFill>
                <a:latin typeface="Times New Roman" panose="02020603050405020304" pitchFamily="18" charset="0"/>
              </a:rPr>
              <a:t> ιδρύονται με τη σειρά οι κάτωθι </a:t>
            </a:r>
            <a:r>
              <a:rPr lang="el-GR" sz="2000" dirty="0">
                <a:solidFill>
                  <a:srgbClr val="000000"/>
                </a:solidFill>
                <a:latin typeface="Times New Roman" panose="02020603050405020304" pitchFamily="18" charset="0"/>
              </a:rPr>
              <a:t>εταιρείες</a:t>
            </a:r>
          </a:p>
          <a:p>
            <a:pPr lvl="1" algn="just"/>
            <a:r>
              <a:rPr lang="el-GR" sz="1800" b="0" i="0" u="none" strike="noStrike" baseline="0" dirty="0">
                <a:solidFill>
                  <a:srgbClr val="000000"/>
                </a:solidFill>
                <a:latin typeface="Times New Roman" panose="02020603050405020304" pitchFamily="18" charset="0"/>
              </a:rPr>
              <a:t>η AΣΠIΣ ΠPONOIA </a:t>
            </a:r>
            <a:r>
              <a:rPr lang="el-GR" sz="1800" b="0" i="0" u="none" strike="noStrike" baseline="0" dirty="0" err="1">
                <a:solidFill>
                  <a:srgbClr val="000000"/>
                </a:solidFill>
                <a:latin typeface="Times New Roman" panose="02020603050405020304" pitchFamily="18" charset="0"/>
              </a:rPr>
              <a:t>Zημιών</a:t>
            </a:r>
            <a:r>
              <a:rPr lang="el-GR" sz="1800" b="0" i="0" u="none" strike="noStrike" baseline="0" dirty="0">
                <a:solidFill>
                  <a:srgbClr val="000000"/>
                </a:solidFill>
                <a:latin typeface="Times New Roman" panose="02020603050405020304" pitchFamily="18" charset="0"/>
              </a:rPr>
              <a:t>, </a:t>
            </a:r>
          </a:p>
          <a:p>
            <a:pPr lvl="1" algn="just"/>
            <a:r>
              <a:rPr lang="el-GR" sz="1800" b="0" i="0" u="none" strike="noStrike" baseline="0" dirty="0">
                <a:solidFill>
                  <a:srgbClr val="000000"/>
                </a:solidFill>
                <a:latin typeface="Times New Roman" panose="02020603050405020304" pitchFamily="18" charset="0"/>
              </a:rPr>
              <a:t>η AΣΠIΣ ΠPONOIA Αμοιβαίων Κεφαλαίων, </a:t>
            </a:r>
          </a:p>
          <a:p>
            <a:pPr lvl="1" algn="just"/>
            <a:r>
              <a:rPr lang="el-GR" sz="1800" b="0" i="0" u="none" strike="noStrike" baseline="0" dirty="0">
                <a:solidFill>
                  <a:srgbClr val="000000"/>
                </a:solidFill>
                <a:latin typeface="Times New Roman" panose="02020603050405020304" pitchFamily="18" charset="0"/>
              </a:rPr>
              <a:t>η ASPIS BANK και </a:t>
            </a:r>
          </a:p>
          <a:p>
            <a:pPr lvl="1" algn="just"/>
            <a:r>
              <a:rPr lang="el-GR" sz="1800" b="0" i="0" u="none" strike="noStrike" baseline="0" dirty="0">
                <a:solidFill>
                  <a:srgbClr val="000000"/>
                </a:solidFill>
                <a:latin typeface="Times New Roman" panose="02020603050405020304" pitchFamily="18" charset="0"/>
              </a:rPr>
              <a:t>η AΣΠIΣ </a:t>
            </a:r>
            <a:r>
              <a:rPr lang="el-GR" sz="1800" b="0" i="0" u="none" strike="noStrike" baseline="0" dirty="0" err="1">
                <a:solidFill>
                  <a:srgbClr val="000000"/>
                </a:solidFill>
                <a:latin typeface="Times New Roman" panose="02020603050405020304" pitchFamily="18" charset="0"/>
              </a:rPr>
              <a:t>Xρηματιστηριακή</a:t>
            </a:r>
            <a:r>
              <a:rPr lang="el-GR" sz="1800" b="0" i="0" u="none" strike="noStrike" baseline="0" dirty="0">
                <a:solidFill>
                  <a:srgbClr val="000000"/>
                </a:solidFill>
                <a:latin typeface="Times New Roman" panose="02020603050405020304" pitchFamily="18" charset="0"/>
              </a:rPr>
              <a:t>. </a:t>
            </a:r>
            <a:endParaRPr lang="el-GR" sz="180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305044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F5B5590-B1F6-4A2B-8E2A-042BE112EA20}"/>
              </a:ext>
            </a:extLst>
          </p:cNvPr>
          <p:cNvSpPr>
            <a:spLocks noGrp="1"/>
          </p:cNvSpPr>
          <p:nvPr>
            <p:ph type="title"/>
          </p:nvPr>
        </p:nvSpPr>
        <p:spPr>
          <a:xfrm>
            <a:off x="457200" y="548680"/>
            <a:ext cx="8229600" cy="1066800"/>
          </a:xfrm>
        </p:spPr>
        <p:txBody>
          <a:bodyPr/>
          <a:lstStyle/>
          <a:p>
            <a:r>
              <a:rPr lang="el-GR" dirty="0"/>
              <a:t>Περίπτωση της ΑΣΠΙΣ</a:t>
            </a:r>
          </a:p>
        </p:txBody>
      </p:sp>
      <p:sp>
        <p:nvSpPr>
          <p:cNvPr id="3" name="Θέση περιεχομένου 2">
            <a:extLst>
              <a:ext uri="{FF2B5EF4-FFF2-40B4-BE49-F238E27FC236}">
                <a16:creationId xmlns:a16="http://schemas.microsoft.com/office/drawing/2014/main" id="{58F47F16-9CC7-D072-6E5D-0F809A2319C4}"/>
              </a:ext>
            </a:extLst>
          </p:cNvPr>
          <p:cNvSpPr>
            <a:spLocks noGrp="1"/>
          </p:cNvSpPr>
          <p:nvPr>
            <p:ph idx="1"/>
          </p:nvPr>
        </p:nvSpPr>
        <p:spPr>
          <a:xfrm>
            <a:off x="457200" y="1615480"/>
            <a:ext cx="8229600" cy="4959056"/>
          </a:xfrm>
        </p:spPr>
        <p:txBody>
          <a:bodyPr>
            <a:normAutofit fontScale="92500" lnSpcReduction="10000"/>
          </a:bodyPr>
          <a:lstStyle/>
          <a:p>
            <a:pPr algn="just"/>
            <a:r>
              <a:rPr lang="el-GR" sz="2000" b="1" i="0" u="none" strike="noStrike" baseline="0" dirty="0">
                <a:solidFill>
                  <a:srgbClr val="000000"/>
                </a:solidFill>
                <a:latin typeface="Times New Roman" panose="02020603050405020304" pitchFamily="18" charset="0"/>
              </a:rPr>
              <a:t>1997</a:t>
            </a:r>
            <a:r>
              <a:rPr lang="el-GR" sz="2000" b="0" i="0" u="none" strike="noStrike" baseline="0" dirty="0">
                <a:solidFill>
                  <a:srgbClr val="000000"/>
                </a:solidFill>
                <a:latin typeface="Times New Roman" panose="02020603050405020304" pitchFamily="18" charset="0"/>
              </a:rPr>
              <a:t> εξαγοράζεται η εταιρεία Λαϊκή Ζωής και ενοποιείται με την </a:t>
            </a:r>
            <a:r>
              <a:rPr lang="en-US" sz="2000" b="0" i="0" u="none" strike="noStrike" baseline="0" dirty="0">
                <a:solidFill>
                  <a:srgbClr val="000000"/>
                </a:solidFill>
                <a:latin typeface="Times New Roman" panose="02020603050405020304" pitchFamily="18" charset="0"/>
              </a:rPr>
              <a:t>A</a:t>
            </a:r>
            <a:r>
              <a:rPr lang="el-GR" sz="2000" b="0" i="0" u="none" strike="noStrike" baseline="0" dirty="0" err="1">
                <a:solidFill>
                  <a:srgbClr val="000000"/>
                </a:solidFill>
                <a:latin typeface="Times New Roman" panose="02020603050405020304" pitchFamily="18" charset="0"/>
              </a:rPr>
              <a:t>σπίς</a:t>
            </a:r>
            <a:r>
              <a:rPr lang="el-GR" sz="2000" b="0" i="0" u="none" strike="noStrike" baseline="0" dirty="0">
                <a:solidFill>
                  <a:srgbClr val="000000"/>
                </a:solidFill>
                <a:latin typeface="Times New Roman" panose="02020603050405020304" pitchFamily="18" charset="0"/>
              </a:rPr>
              <a:t> Πρόνοια. </a:t>
            </a:r>
          </a:p>
          <a:p>
            <a:pPr algn="just"/>
            <a:r>
              <a:rPr lang="el-GR" sz="2000" b="1" i="0" u="none" strike="noStrike" baseline="0" dirty="0">
                <a:solidFill>
                  <a:srgbClr val="000000"/>
                </a:solidFill>
                <a:latin typeface="Times New Roman" panose="02020603050405020304" pitchFamily="18" charset="0"/>
              </a:rPr>
              <a:t>2000</a:t>
            </a:r>
            <a:r>
              <a:rPr lang="el-GR" sz="2000" b="0" i="0" u="none" strike="noStrike" baseline="0" dirty="0">
                <a:solidFill>
                  <a:srgbClr val="000000"/>
                </a:solidFill>
                <a:latin typeface="Times New Roman" panose="02020603050405020304" pitchFamily="18" charset="0"/>
              </a:rPr>
              <a:t> εξαγοράζονται οι εταιρίες </a:t>
            </a:r>
          </a:p>
          <a:p>
            <a:pPr lvl="1" algn="just"/>
            <a:r>
              <a:rPr lang="el-GR" sz="1800" b="0" i="0" u="none" strike="noStrike" baseline="0" dirty="0" err="1">
                <a:solidFill>
                  <a:srgbClr val="000000"/>
                </a:solidFill>
                <a:latin typeface="Times New Roman" panose="02020603050405020304" pitchFamily="18" charset="0"/>
              </a:rPr>
              <a:t>Γκοταέρ</a:t>
            </a:r>
            <a:r>
              <a:rPr lang="el-GR" sz="1800" b="0" i="0" u="none" strike="noStrike" baseline="0" dirty="0">
                <a:solidFill>
                  <a:srgbClr val="000000"/>
                </a:solidFill>
                <a:latin typeface="Times New Roman" panose="02020603050405020304" pitchFamily="18" charset="0"/>
              </a:rPr>
              <a:t> Ελλάς, </a:t>
            </a:r>
          </a:p>
          <a:p>
            <a:pPr lvl="1" algn="just"/>
            <a:r>
              <a:rPr lang="en-US" sz="1800" b="0" i="0" u="none" strike="noStrike" baseline="0" dirty="0" err="1">
                <a:solidFill>
                  <a:srgbClr val="000000"/>
                </a:solidFill>
                <a:latin typeface="Times New Roman" panose="02020603050405020304" pitchFamily="18" charset="0"/>
              </a:rPr>
              <a:t>Nordstern</a:t>
            </a:r>
            <a:r>
              <a:rPr lang="en-US" sz="1800" b="0" i="0" u="none" strike="noStrike" baseline="0" dirty="0">
                <a:solidFill>
                  <a:srgbClr val="000000"/>
                </a:solidFill>
                <a:latin typeface="Times New Roman" panose="02020603050405020304" pitchFamily="18" charset="0"/>
              </a:rPr>
              <a:t> Colonia Hellas, </a:t>
            </a:r>
            <a:endParaRPr lang="el-GR" sz="1800" b="0" i="0" u="none" strike="noStrike" baseline="0" dirty="0">
              <a:solidFill>
                <a:srgbClr val="000000"/>
              </a:solidFill>
              <a:latin typeface="Times New Roman" panose="02020603050405020304" pitchFamily="18" charset="0"/>
            </a:endParaRPr>
          </a:p>
          <a:p>
            <a:pPr lvl="1" algn="just"/>
            <a:r>
              <a:rPr lang="en-US" sz="1800" b="0" i="0" u="none" strike="noStrike" baseline="0" dirty="0" err="1">
                <a:solidFill>
                  <a:srgbClr val="000000"/>
                </a:solidFill>
                <a:latin typeface="Times New Roman" panose="02020603050405020304" pitchFamily="18" charset="0"/>
              </a:rPr>
              <a:t>Nordstern</a:t>
            </a:r>
            <a:r>
              <a:rPr lang="en-US" sz="1800" b="0" i="0" u="none" strike="noStrike" baseline="0" dirty="0">
                <a:solidFill>
                  <a:srgbClr val="000000"/>
                </a:solidFill>
                <a:latin typeface="Times New Roman" panose="02020603050405020304" pitchFamily="18" charset="0"/>
              </a:rPr>
              <a:t> Colonia Hellas Life </a:t>
            </a:r>
            <a:r>
              <a:rPr lang="el-GR" sz="1800" b="0" i="0" u="none" strike="noStrike" baseline="0" dirty="0">
                <a:solidFill>
                  <a:srgbClr val="000000"/>
                </a:solidFill>
                <a:latin typeface="Times New Roman" panose="02020603050405020304" pitchFamily="18" charset="0"/>
              </a:rPr>
              <a:t>και η </a:t>
            </a:r>
          </a:p>
          <a:p>
            <a:pPr lvl="1" algn="just"/>
            <a:r>
              <a:rPr lang="en-US" sz="1800" b="0" i="0" u="none" strike="noStrike" baseline="0" dirty="0">
                <a:solidFill>
                  <a:srgbClr val="000000"/>
                </a:solidFill>
                <a:latin typeface="Times New Roman" panose="02020603050405020304" pitchFamily="18" charset="0"/>
              </a:rPr>
              <a:t>Commercial Union Life </a:t>
            </a:r>
            <a:r>
              <a:rPr lang="el-GR" sz="1800" b="0" i="0" u="none" strike="noStrike" baseline="0" dirty="0">
                <a:solidFill>
                  <a:srgbClr val="000000"/>
                </a:solidFill>
                <a:latin typeface="Times New Roman" panose="02020603050405020304" pitchFamily="18" charset="0"/>
              </a:rPr>
              <a:t>Α.Ε.Α.Ζ. </a:t>
            </a:r>
          </a:p>
          <a:p>
            <a:pPr algn="just"/>
            <a:r>
              <a:rPr lang="el-GR" sz="2000" b="1" i="0" u="none" strike="noStrike" baseline="0" dirty="0">
                <a:solidFill>
                  <a:srgbClr val="000000"/>
                </a:solidFill>
                <a:latin typeface="Times New Roman" panose="02020603050405020304" pitchFamily="18" charset="0"/>
              </a:rPr>
              <a:t>2001</a:t>
            </a:r>
            <a:r>
              <a:rPr lang="el-GR" sz="2000" b="0" i="0" u="none" strike="noStrike" baseline="0" dirty="0">
                <a:solidFill>
                  <a:srgbClr val="000000"/>
                </a:solidFill>
                <a:latin typeface="Times New Roman" panose="02020603050405020304" pitchFamily="18" charset="0"/>
              </a:rPr>
              <a:t> </a:t>
            </a:r>
            <a:r>
              <a:rPr lang="el-GR" sz="2000" dirty="0">
                <a:solidFill>
                  <a:srgbClr val="000000"/>
                </a:solidFill>
                <a:latin typeface="Times New Roman" panose="02020603050405020304" pitchFamily="18" charset="0"/>
              </a:rPr>
              <a:t>Ι</a:t>
            </a:r>
            <a:r>
              <a:rPr lang="el-GR" sz="2000" i="0" u="none" strike="noStrike" baseline="0" dirty="0">
                <a:solidFill>
                  <a:srgbClr val="000000"/>
                </a:solidFill>
                <a:latin typeface="Times New Roman" panose="02020603050405020304" pitchFamily="18" charset="0"/>
              </a:rPr>
              <a:t>δ</a:t>
            </a:r>
            <a:r>
              <a:rPr lang="el-GR" sz="2000" b="0" i="0" u="none" strike="noStrike" baseline="0" dirty="0">
                <a:solidFill>
                  <a:srgbClr val="000000"/>
                </a:solidFill>
                <a:latin typeface="Times New Roman" panose="02020603050405020304" pitchFamily="18" charset="0"/>
              </a:rPr>
              <a:t>ρύεται η </a:t>
            </a:r>
            <a:r>
              <a:rPr lang="el-GR" sz="2000" b="0" i="0" u="none" strike="noStrike" baseline="0" dirty="0" err="1">
                <a:solidFill>
                  <a:srgbClr val="000000"/>
                </a:solidFill>
                <a:latin typeface="Times New Roman" panose="02020603050405020304" pitchFamily="18" charset="0"/>
              </a:rPr>
              <a:t>Ασπίς</a:t>
            </a:r>
            <a:r>
              <a:rPr lang="el-GR" sz="2000" b="0" i="0" u="none" strike="noStrike" baseline="0" dirty="0">
                <a:solidFill>
                  <a:srgbClr val="000000"/>
                </a:solidFill>
                <a:latin typeface="Times New Roman" panose="02020603050405020304" pitchFamily="18" charset="0"/>
              </a:rPr>
              <a:t> Εστία </a:t>
            </a:r>
          </a:p>
          <a:p>
            <a:pPr algn="just"/>
            <a:r>
              <a:rPr lang="en-US" sz="2000" b="1" i="0" u="none" strike="noStrike" baseline="0" dirty="0">
                <a:solidFill>
                  <a:srgbClr val="000000"/>
                </a:solidFill>
                <a:latin typeface="Times New Roman" panose="02020603050405020304" pitchFamily="18" charset="0"/>
              </a:rPr>
              <a:t>2002</a:t>
            </a:r>
            <a:r>
              <a:rPr lang="en-US" sz="2000" b="0" i="0" u="none" strike="noStrike" baseline="0" dirty="0">
                <a:solidFill>
                  <a:srgbClr val="000000"/>
                </a:solidFill>
                <a:latin typeface="Times New Roman" panose="02020603050405020304" pitchFamily="18" charset="0"/>
              </a:rPr>
              <a:t> </a:t>
            </a:r>
            <a:r>
              <a:rPr lang="el-GR" sz="2000" b="0" i="0" u="none" strike="noStrike" baseline="0" dirty="0">
                <a:solidFill>
                  <a:srgbClr val="000000"/>
                </a:solidFill>
                <a:latin typeface="Times New Roman" panose="02020603050405020304" pitchFamily="18" charset="0"/>
              </a:rPr>
              <a:t>Εξαγοράζεται το δίκτυο λιανικής τράπεζας της </a:t>
            </a:r>
            <a:r>
              <a:rPr lang="en-US" sz="2000" b="0" i="0" u="none" strike="noStrike" baseline="0" dirty="0">
                <a:solidFill>
                  <a:srgbClr val="000000"/>
                </a:solidFill>
                <a:latin typeface="Times New Roman" panose="02020603050405020304" pitchFamily="18" charset="0"/>
              </a:rPr>
              <a:t>ABN </a:t>
            </a:r>
            <a:r>
              <a:rPr lang="en-US" sz="2000" dirty="0">
                <a:solidFill>
                  <a:srgbClr val="000000"/>
                </a:solidFill>
                <a:latin typeface="Times New Roman" panose="02020603050405020304" pitchFamily="18" charset="0"/>
              </a:rPr>
              <a:t>AMRO</a:t>
            </a:r>
            <a:r>
              <a:rPr lang="el-GR" sz="2000" b="0" i="0" u="none" strike="noStrike" baseline="0" dirty="0">
                <a:solidFill>
                  <a:srgbClr val="000000"/>
                </a:solidFill>
                <a:latin typeface="Times New Roman" panose="02020603050405020304" pitchFamily="18" charset="0"/>
              </a:rPr>
              <a:t> ΒΑΝΚ</a:t>
            </a:r>
            <a:r>
              <a:rPr lang="en-US" sz="2000" b="0" i="0" u="none" strike="noStrike" baseline="0" dirty="0">
                <a:solidFill>
                  <a:srgbClr val="000000"/>
                </a:solidFill>
                <a:latin typeface="Times New Roman" panose="02020603050405020304" pitchFamily="18" charset="0"/>
              </a:rPr>
              <a:t> </a:t>
            </a:r>
            <a:r>
              <a:rPr lang="el-GR" sz="2000" b="0" i="0" u="none" strike="noStrike" baseline="0" dirty="0">
                <a:solidFill>
                  <a:srgbClr val="000000"/>
                </a:solidFill>
                <a:latin typeface="Times New Roman" panose="02020603050405020304" pitchFamily="18" charset="0"/>
              </a:rPr>
              <a:t>στην </a:t>
            </a:r>
            <a:r>
              <a:rPr lang="en-US" sz="2000" b="0" i="0" u="none" strike="noStrike" baseline="0" dirty="0">
                <a:solidFill>
                  <a:srgbClr val="000000"/>
                </a:solidFill>
                <a:latin typeface="Times New Roman" panose="02020603050405020304" pitchFamily="18" charset="0"/>
              </a:rPr>
              <a:t>E</a:t>
            </a:r>
            <a:r>
              <a:rPr lang="el-GR" sz="2000" b="0" i="0" u="none" strike="noStrike" baseline="0" dirty="0" err="1">
                <a:solidFill>
                  <a:srgbClr val="000000"/>
                </a:solidFill>
                <a:latin typeface="Times New Roman" panose="02020603050405020304" pitchFamily="18" charset="0"/>
              </a:rPr>
              <a:t>λλάδα</a:t>
            </a:r>
            <a:r>
              <a:rPr lang="el-GR" sz="2000" b="0" i="0" u="none" strike="noStrike" baseline="0" dirty="0">
                <a:solidFill>
                  <a:srgbClr val="000000"/>
                </a:solidFill>
                <a:latin typeface="Times New Roman" panose="02020603050405020304" pitchFamily="18" charset="0"/>
              </a:rPr>
              <a:t>.</a:t>
            </a:r>
            <a:endParaRPr lang="en-US" sz="2000" b="0" i="0" u="none" strike="noStrike" baseline="0" dirty="0">
              <a:solidFill>
                <a:srgbClr val="000000"/>
              </a:solidFill>
              <a:latin typeface="Times New Roman" panose="02020603050405020304" pitchFamily="18" charset="0"/>
            </a:endParaRPr>
          </a:p>
          <a:p>
            <a:pPr algn="just"/>
            <a:r>
              <a:rPr lang="el-GR" sz="2000" dirty="0">
                <a:solidFill>
                  <a:srgbClr val="000000"/>
                </a:solidFill>
                <a:latin typeface="Times New Roman" panose="02020603050405020304" pitchFamily="18" charset="0"/>
              </a:rPr>
              <a:t>Η </a:t>
            </a:r>
            <a:r>
              <a:rPr lang="el-GR" sz="2000" dirty="0" err="1">
                <a:solidFill>
                  <a:srgbClr val="000000"/>
                </a:solidFill>
                <a:latin typeface="Times New Roman" panose="02020603050405020304" pitchFamily="18" charset="0"/>
              </a:rPr>
              <a:t>Ασπίς</a:t>
            </a:r>
            <a:r>
              <a:rPr lang="el-GR" sz="2000" dirty="0">
                <a:solidFill>
                  <a:srgbClr val="000000"/>
                </a:solidFill>
                <a:latin typeface="Times New Roman" panose="02020603050405020304" pitchFamily="18" charset="0"/>
              </a:rPr>
              <a:t> Πρόνοια εξαγοράζει την </a:t>
            </a:r>
            <a:r>
              <a:rPr lang="el-GR" sz="2000" dirty="0" err="1">
                <a:solidFill>
                  <a:srgbClr val="000000"/>
                </a:solidFill>
                <a:latin typeface="Times New Roman" panose="02020603050405020304" pitchFamily="18" charset="0"/>
              </a:rPr>
              <a:t>Ασπίς</a:t>
            </a:r>
            <a:r>
              <a:rPr lang="el-GR" sz="2000" dirty="0">
                <a:solidFill>
                  <a:srgbClr val="000000"/>
                </a:solidFill>
                <a:latin typeface="Times New Roman" panose="02020603050405020304" pitchFamily="18" charset="0"/>
              </a:rPr>
              <a:t> Επενδυτική και ιδρύεται η </a:t>
            </a:r>
            <a:r>
              <a:rPr lang="el-GR" sz="2000" dirty="0" err="1">
                <a:solidFill>
                  <a:srgbClr val="000000"/>
                </a:solidFill>
                <a:latin typeface="Times New Roman" panose="02020603050405020304" pitchFamily="18" charset="0"/>
              </a:rPr>
              <a:t>Aspis</a:t>
            </a:r>
            <a:r>
              <a:rPr lang="el-GR" sz="2000" dirty="0">
                <a:solidFill>
                  <a:srgbClr val="000000"/>
                </a:solidFill>
                <a:latin typeface="Times New Roman" panose="02020603050405020304" pitchFamily="18" charset="0"/>
              </a:rPr>
              <a:t> Leasing.</a:t>
            </a:r>
          </a:p>
          <a:p>
            <a:pPr algn="just"/>
            <a:r>
              <a:rPr lang="el-GR" sz="2000" dirty="0">
                <a:solidFill>
                  <a:srgbClr val="000000"/>
                </a:solidFill>
                <a:latin typeface="Times New Roman" panose="02020603050405020304" pitchFamily="18" charset="0"/>
              </a:rPr>
              <a:t>Επίσης, ιδρύονται οι εταιρίες </a:t>
            </a:r>
            <a:r>
              <a:rPr lang="el-GR" sz="2000" dirty="0" err="1">
                <a:solidFill>
                  <a:srgbClr val="000000"/>
                </a:solidFill>
                <a:latin typeface="Times New Roman" panose="02020603050405020304" pitchFamily="18" charset="0"/>
              </a:rPr>
              <a:t>Aspis</a:t>
            </a:r>
            <a:r>
              <a:rPr lang="el-GR" sz="2000" dirty="0">
                <a:solidFill>
                  <a:srgbClr val="000000"/>
                </a:solidFill>
                <a:latin typeface="Times New Roman" panose="02020603050405020304" pitchFamily="18" charset="0"/>
              </a:rPr>
              <a:t> </a:t>
            </a:r>
            <a:r>
              <a:rPr lang="el-GR" sz="2000" dirty="0" err="1">
                <a:solidFill>
                  <a:srgbClr val="000000"/>
                </a:solidFill>
                <a:latin typeface="Times New Roman" panose="02020603050405020304" pitchFamily="18" charset="0"/>
              </a:rPr>
              <a:t>Credit</a:t>
            </a:r>
            <a:r>
              <a:rPr lang="el-GR" sz="2000" dirty="0">
                <a:solidFill>
                  <a:srgbClr val="000000"/>
                </a:solidFill>
                <a:latin typeface="Times New Roman" panose="02020603050405020304" pitchFamily="18" charset="0"/>
              </a:rPr>
              <a:t> και </a:t>
            </a:r>
            <a:r>
              <a:rPr lang="el-GR" sz="2000" dirty="0" err="1">
                <a:solidFill>
                  <a:srgbClr val="000000"/>
                </a:solidFill>
                <a:latin typeface="Times New Roman" panose="02020603050405020304" pitchFamily="18" charset="0"/>
              </a:rPr>
              <a:t>Aspis</a:t>
            </a:r>
            <a:r>
              <a:rPr lang="el-GR" sz="2000" dirty="0">
                <a:solidFill>
                  <a:srgbClr val="000000"/>
                </a:solidFill>
                <a:latin typeface="Times New Roman" panose="02020603050405020304" pitchFamily="18" charset="0"/>
              </a:rPr>
              <a:t> Real Estate. </a:t>
            </a:r>
          </a:p>
          <a:p>
            <a:pPr algn="just"/>
            <a:r>
              <a:rPr lang="el-GR" sz="2000" dirty="0">
                <a:solidFill>
                  <a:srgbClr val="000000"/>
                </a:solidFill>
                <a:latin typeface="Times New Roman" panose="02020603050405020304" pitchFamily="18" charset="0"/>
              </a:rPr>
              <a:t>Εξαγοράζεται, το δίκτυο λιανικής τράπεζας στην Ελλάδα της </a:t>
            </a:r>
            <a:r>
              <a:rPr lang="el-GR" sz="2000" dirty="0" err="1">
                <a:solidFill>
                  <a:srgbClr val="000000"/>
                </a:solidFill>
                <a:latin typeface="Times New Roman" panose="02020603050405020304" pitchFamily="18" charset="0"/>
              </a:rPr>
              <a:t>Grindlays</a:t>
            </a:r>
            <a:r>
              <a:rPr lang="el-GR" sz="2000" dirty="0">
                <a:solidFill>
                  <a:srgbClr val="000000"/>
                </a:solidFill>
                <a:latin typeface="Times New Roman" panose="02020603050405020304" pitchFamily="18" charset="0"/>
              </a:rPr>
              <a:t> Bank. </a:t>
            </a:r>
          </a:p>
          <a:p>
            <a:pPr algn="just"/>
            <a:r>
              <a:rPr lang="el-GR" sz="2000" b="1" dirty="0">
                <a:solidFill>
                  <a:srgbClr val="000000"/>
                </a:solidFill>
                <a:latin typeface="Times New Roman" panose="02020603050405020304" pitchFamily="18" charset="0"/>
              </a:rPr>
              <a:t>2004</a:t>
            </a:r>
            <a:r>
              <a:rPr lang="el-GR" sz="2000" dirty="0">
                <a:solidFill>
                  <a:srgbClr val="000000"/>
                </a:solidFill>
                <a:latin typeface="Times New Roman" panose="02020603050405020304" pitchFamily="18" charset="0"/>
              </a:rPr>
              <a:t> </a:t>
            </a:r>
            <a:r>
              <a:rPr lang="el-GR" sz="2000" dirty="0" err="1">
                <a:solidFill>
                  <a:srgbClr val="000000"/>
                </a:solidFill>
                <a:latin typeface="Times New Roman" panose="02020603050405020304" pitchFamily="18" charset="0"/>
              </a:rPr>
              <a:t>Ασπίς</a:t>
            </a:r>
            <a:r>
              <a:rPr lang="el-GR" sz="2000" dirty="0">
                <a:solidFill>
                  <a:srgbClr val="000000"/>
                </a:solidFill>
                <a:latin typeface="Times New Roman" panose="02020603050405020304" pitchFamily="18" charset="0"/>
              </a:rPr>
              <a:t> ΑΕΔΑΚ και ABN Amro ΑΕΔΑΚ συγχωνεύονται με νέα επωνυμία την </a:t>
            </a:r>
            <a:r>
              <a:rPr lang="el-GR" sz="2000" dirty="0" err="1">
                <a:solidFill>
                  <a:srgbClr val="000000"/>
                </a:solidFill>
                <a:latin typeface="Times New Roman" panose="02020603050405020304" pitchFamily="18" charset="0"/>
              </a:rPr>
              <a:t>Aspis</a:t>
            </a:r>
            <a:r>
              <a:rPr lang="el-GR" sz="2000" dirty="0">
                <a:solidFill>
                  <a:srgbClr val="000000"/>
                </a:solidFill>
                <a:latin typeface="Times New Roman" panose="02020603050405020304" pitchFamily="18" charset="0"/>
              </a:rPr>
              <a:t> International ΑΕΔΑΚ. </a:t>
            </a:r>
          </a:p>
          <a:p>
            <a:pPr algn="just"/>
            <a:endParaRPr lang="el-GR" sz="3000" dirty="0"/>
          </a:p>
        </p:txBody>
      </p:sp>
    </p:spTree>
    <p:extLst>
      <p:ext uri="{BB962C8B-B14F-4D97-AF65-F5344CB8AC3E}">
        <p14:creationId xmlns:p14="http://schemas.microsoft.com/office/powerpoint/2010/main" val="30724223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F5B5590-B1F6-4A2B-8E2A-042BE112EA20}"/>
              </a:ext>
            </a:extLst>
          </p:cNvPr>
          <p:cNvSpPr>
            <a:spLocks noGrp="1"/>
          </p:cNvSpPr>
          <p:nvPr>
            <p:ph type="title"/>
          </p:nvPr>
        </p:nvSpPr>
        <p:spPr>
          <a:xfrm>
            <a:off x="457200" y="620688"/>
            <a:ext cx="8229600" cy="1066800"/>
          </a:xfrm>
        </p:spPr>
        <p:txBody>
          <a:bodyPr/>
          <a:lstStyle/>
          <a:p>
            <a:r>
              <a:rPr lang="el-GR" dirty="0"/>
              <a:t>Περίπτωση της ΑΣΠΙΣ</a:t>
            </a:r>
          </a:p>
        </p:txBody>
      </p:sp>
      <p:sp>
        <p:nvSpPr>
          <p:cNvPr id="3" name="Θέση περιεχομένου 2">
            <a:extLst>
              <a:ext uri="{FF2B5EF4-FFF2-40B4-BE49-F238E27FC236}">
                <a16:creationId xmlns:a16="http://schemas.microsoft.com/office/drawing/2014/main" id="{58F47F16-9CC7-D072-6E5D-0F809A2319C4}"/>
              </a:ext>
            </a:extLst>
          </p:cNvPr>
          <p:cNvSpPr>
            <a:spLocks noGrp="1"/>
          </p:cNvSpPr>
          <p:nvPr>
            <p:ph idx="1"/>
          </p:nvPr>
        </p:nvSpPr>
        <p:spPr>
          <a:xfrm>
            <a:off x="457200" y="1556792"/>
            <a:ext cx="8229600" cy="5017744"/>
          </a:xfrm>
        </p:spPr>
        <p:txBody>
          <a:bodyPr>
            <a:normAutofit fontScale="92500" lnSpcReduction="10000"/>
          </a:bodyPr>
          <a:lstStyle/>
          <a:p>
            <a:r>
              <a:rPr lang="el-GR" sz="1800" b="1" i="0" u="none" strike="noStrike" baseline="0" dirty="0">
                <a:solidFill>
                  <a:srgbClr val="000000"/>
                </a:solidFill>
                <a:latin typeface="Times New Roman" panose="02020603050405020304" pitchFamily="18" charset="0"/>
              </a:rPr>
              <a:t>2005</a:t>
            </a:r>
            <a:r>
              <a:rPr lang="el-GR" sz="1800" b="0" i="0" u="none" strike="noStrike" baseline="0" dirty="0">
                <a:solidFill>
                  <a:srgbClr val="000000"/>
                </a:solidFill>
                <a:latin typeface="Times New Roman" panose="02020603050405020304" pitchFamily="18" charset="0"/>
              </a:rPr>
              <a:t> Η </a:t>
            </a:r>
            <a:r>
              <a:rPr lang="el-GR" sz="1800" b="0" i="0" u="none" strike="noStrike" baseline="0" dirty="0" err="1">
                <a:solidFill>
                  <a:srgbClr val="000000"/>
                </a:solidFill>
                <a:latin typeface="Times New Roman" panose="02020603050405020304" pitchFamily="18" charset="0"/>
              </a:rPr>
              <a:t>Ασπίς</a:t>
            </a:r>
            <a:r>
              <a:rPr lang="el-GR" sz="1800" b="0" i="0" u="none" strike="noStrike" baseline="0" dirty="0">
                <a:solidFill>
                  <a:srgbClr val="000000"/>
                </a:solidFill>
                <a:latin typeface="Times New Roman" panose="02020603050405020304" pitchFamily="18" charset="0"/>
              </a:rPr>
              <a:t> Πρόνοια κλείνει τα 60 χρόνια επιχειρηματικής ζωής, ενώ </a:t>
            </a:r>
            <a:r>
              <a:rPr lang="el-GR" sz="1800" b="0" i="0" u="none" strike="noStrike" baseline="0" dirty="0" err="1">
                <a:solidFill>
                  <a:srgbClr val="000000"/>
                </a:solidFill>
                <a:latin typeface="Times New Roman" panose="02020603050405020304" pitchFamily="18" charset="0"/>
              </a:rPr>
              <a:t>κατατάγεται</a:t>
            </a:r>
            <a:r>
              <a:rPr lang="el-GR" sz="1800" b="0" i="0" u="none" strike="noStrike" baseline="0" dirty="0">
                <a:solidFill>
                  <a:srgbClr val="000000"/>
                </a:solidFill>
                <a:latin typeface="Times New Roman" panose="02020603050405020304" pitchFamily="18" charset="0"/>
              </a:rPr>
              <a:t> ως μια από τις μακροβιότερες ασφαλιστικές εταιρίες της Ελλάδας. </a:t>
            </a:r>
          </a:p>
          <a:p>
            <a:r>
              <a:rPr lang="el-GR" sz="1800" b="1" i="0" u="none" strike="noStrike" baseline="0" dirty="0">
                <a:solidFill>
                  <a:srgbClr val="000000"/>
                </a:solidFill>
                <a:latin typeface="Times New Roman" panose="02020603050405020304" pitchFamily="18" charset="0"/>
              </a:rPr>
              <a:t>2009</a:t>
            </a:r>
            <a:r>
              <a:rPr lang="el-GR" sz="1800" b="0" i="0" u="none" strike="noStrike" baseline="0" dirty="0">
                <a:solidFill>
                  <a:srgbClr val="000000"/>
                </a:solidFill>
                <a:latin typeface="Times New Roman" panose="02020603050405020304" pitchFamily="18" charset="0"/>
              </a:rPr>
              <a:t> </a:t>
            </a:r>
            <a:r>
              <a:rPr lang="el-GR" sz="1800" dirty="0">
                <a:solidFill>
                  <a:srgbClr val="000000"/>
                </a:solidFill>
                <a:latin typeface="Times New Roman" panose="02020603050405020304" pitchFamily="18" charset="0"/>
              </a:rPr>
              <a:t>Ο</a:t>
            </a:r>
            <a:r>
              <a:rPr lang="el-GR" sz="1800" b="0" i="0" u="none" strike="noStrike" baseline="0" dirty="0">
                <a:solidFill>
                  <a:srgbClr val="000000"/>
                </a:solidFill>
                <a:latin typeface="Times New Roman" panose="02020603050405020304" pitchFamily="18" charset="0"/>
              </a:rPr>
              <a:t>ριστική ανάκληση της άδειας των ασφαλιστικών εταιρειών </a:t>
            </a:r>
          </a:p>
          <a:p>
            <a:pPr lvl="1"/>
            <a:r>
              <a:rPr lang="el-GR" sz="1600" b="0" i="0" u="none" strike="noStrike" baseline="0" dirty="0">
                <a:solidFill>
                  <a:srgbClr val="000000"/>
                </a:solidFill>
                <a:latin typeface="Times New Roman" panose="02020603050405020304" pitchFamily="18" charset="0"/>
              </a:rPr>
              <a:t>ΑΣΠΙΣ ΠΡOΝOΙΑ ΑΕΓΑ, </a:t>
            </a:r>
          </a:p>
          <a:p>
            <a:pPr lvl="1"/>
            <a:r>
              <a:rPr lang="el-GR" sz="1600" b="0" i="0" u="none" strike="noStrike" baseline="0" dirty="0">
                <a:solidFill>
                  <a:srgbClr val="000000"/>
                </a:solidFill>
                <a:latin typeface="Times New Roman" panose="02020603050405020304" pitchFamily="18" charset="0"/>
              </a:rPr>
              <a:t>ΑΣΠΙΣ ΠΡOΝOIΑ ΑΕΑΖ, </a:t>
            </a:r>
          </a:p>
          <a:p>
            <a:pPr lvl="1"/>
            <a:r>
              <a:rPr lang="el-GR" sz="1600" b="0" i="0" u="none" strike="noStrike" baseline="0" dirty="0">
                <a:solidFill>
                  <a:srgbClr val="000000"/>
                </a:solidFill>
                <a:latin typeface="Times New Roman" panose="02020603050405020304" pitchFamily="18" charset="0"/>
              </a:rPr>
              <a:t>ΓΕΝΙΚΗ ΕΝΩΣΗ ΑΕΕΓΑ (General Union), </a:t>
            </a:r>
          </a:p>
          <a:p>
            <a:pPr lvl="1"/>
            <a:r>
              <a:rPr lang="el-GR" sz="1600" b="0" i="0" u="none" strike="noStrike" baseline="0" dirty="0">
                <a:solidFill>
                  <a:srgbClr val="000000"/>
                </a:solidFill>
                <a:latin typeface="Times New Roman" panose="02020603050405020304" pitchFamily="18" charset="0"/>
              </a:rPr>
              <a:t>ΓΕΝΙΚΗ ΠΙΣΤΗ ΑΕΕΓΑ (General </a:t>
            </a:r>
            <a:r>
              <a:rPr lang="el-GR" sz="1600" b="0" i="0" u="none" strike="noStrike" baseline="0" dirty="0" err="1">
                <a:solidFill>
                  <a:srgbClr val="000000"/>
                </a:solidFill>
                <a:latin typeface="Times New Roman" panose="02020603050405020304" pitchFamily="18" charset="0"/>
              </a:rPr>
              <a:t>Trust</a:t>
            </a:r>
            <a:r>
              <a:rPr lang="el-GR" sz="1600" b="0" i="0" u="none" strike="noStrike" baseline="0" dirty="0">
                <a:solidFill>
                  <a:srgbClr val="000000"/>
                </a:solidFill>
                <a:latin typeface="Times New Roman" panose="02020603050405020304" pitchFamily="18" charset="0"/>
              </a:rPr>
              <a:t>) και </a:t>
            </a:r>
          </a:p>
          <a:p>
            <a:pPr lvl="1"/>
            <a:r>
              <a:rPr lang="el-GR" sz="1600" b="0" i="0" u="none" strike="noStrike" baseline="0" dirty="0">
                <a:solidFill>
                  <a:srgbClr val="000000"/>
                </a:solidFill>
                <a:latin typeface="Times New Roman" panose="02020603050405020304" pitchFamily="18" charset="0"/>
              </a:rPr>
              <a:t>Γ.Η. ΣΚOΥΡΤΗΣ ΑΕΕΓΑ, </a:t>
            </a:r>
          </a:p>
          <a:p>
            <a:pPr algn="just"/>
            <a:r>
              <a:rPr lang="el-GR" sz="1800" b="0" i="0" u="none" strike="noStrike" baseline="0" dirty="0">
                <a:solidFill>
                  <a:srgbClr val="000000"/>
                </a:solidFill>
                <a:latin typeface="Times New Roman" panose="02020603050405020304" pitchFamily="18" charset="0"/>
              </a:rPr>
              <a:t>Το </a:t>
            </a:r>
            <a:r>
              <a:rPr lang="el-GR" sz="1800" b="0" i="0" u="none" strike="noStrike" baseline="0" dirty="0" err="1">
                <a:solidFill>
                  <a:srgbClr val="000000"/>
                </a:solidFill>
                <a:latin typeface="Times New Roman" panose="02020603050405020304" pitchFamily="18" charset="0"/>
              </a:rPr>
              <a:t>Διoικητικό</a:t>
            </a:r>
            <a:r>
              <a:rPr lang="el-GR" sz="1800" b="0" i="0" u="none" strike="noStrike" baseline="0" dirty="0">
                <a:solidFill>
                  <a:srgbClr val="000000"/>
                </a:solidFill>
                <a:latin typeface="Times New Roman" panose="02020603050405020304" pitchFamily="18" charset="0"/>
              </a:rPr>
              <a:t> </a:t>
            </a:r>
            <a:r>
              <a:rPr lang="el-GR" sz="1800" b="0" i="0" u="none" strike="noStrike" baseline="0" dirty="0" err="1">
                <a:solidFill>
                  <a:srgbClr val="000000"/>
                </a:solidFill>
                <a:latin typeface="Times New Roman" panose="02020603050405020304" pitchFamily="18" charset="0"/>
              </a:rPr>
              <a:t>Συμβoύλιo</a:t>
            </a:r>
            <a:r>
              <a:rPr lang="el-GR" sz="1800" b="0" i="0" u="none" strike="noStrike" baseline="0" dirty="0">
                <a:solidFill>
                  <a:srgbClr val="000000"/>
                </a:solidFill>
                <a:latin typeface="Times New Roman" panose="02020603050405020304" pitchFamily="18" charset="0"/>
              </a:rPr>
              <a:t> της </a:t>
            </a:r>
            <a:r>
              <a:rPr lang="el-GR" sz="1800" b="0" i="0" u="none" strike="noStrike" baseline="0" dirty="0" err="1">
                <a:solidFill>
                  <a:srgbClr val="000000"/>
                </a:solidFill>
                <a:latin typeface="Times New Roman" panose="02020603050405020304" pitchFamily="18" charset="0"/>
              </a:rPr>
              <a:t>Επιτρoπής</a:t>
            </a:r>
            <a:r>
              <a:rPr lang="el-GR" sz="1800" b="0" i="0" u="none" strike="noStrike" baseline="0" dirty="0">
                <a:solidFill>
                  <a:srgbClr val="000000"/>
                </a:solidFill>
                <a:latin typeface="Times New Roman" panose="02020603050405020304" pitchFamily="18" charset="0"/>
              </a:rPr>
              <a:t> </a:t>
            </a:r>
            <a:r>
              <a:rPr lang="el-GR" sz="1800" b="0" i="0" u="none" strike="noStrike" baseline="0" dirty="0" err="1">
                <a:solidFill>
                  <a:srgbClr val="000000"/>
                </a:solidFill>
                <a:latin typeface="Times New Roman" panose="02020603050405020304" pitchFamily="18" charset="0"/>
              </a:rPr>
              <a:t>Επoπτείας</a:t>
            </a:r>
            <a:r>
              <a:rPr lang="el-GR" sz="1800" b="0" i="0" u="none" strike="noStrike" baseline="0" dirty="0">
                <a:solidFill>
                  <a:srgbClr val="000000"/>
                </a:solidFill>
                <a:latin typeface="Times New Roman" panose="02020603050405020304" pitchFamily="18" charset="0"/>
              </a:rPr>
              <a:t> Ιδιωτικής Ασφάλισης που συνεδρίασε, αποφάσισε ότι ανακαλούνται οι άδειες </a:t>
            </a:r>
            <a:r>
              <a:rPr lang="el-GR" sz="1800" b="0" i="0" u="none" strike="noStrike" baseline="0" dirty="0" err="1">
                <a:solidFill>
                  <a:srgbClr val="000000"/>
                </a:solidFill>
                <a:latin typeface="Times New Roman" panose="02020603050405020304" pitchFamily="18" charset="0"/>
              </a:rPr>
              <a:t>επείδή</a:t>
            </a:r>
            <a:r>
              <a:rPr lang="el-GR" sz="1800" b="0" i="0" u="none" strike="noStrike" baseline="0" dirty="0">
                <a:solidFill>
                  <a:srgbClr val="000000"/>
                </a:solidFill>
                <a:latin typeface="Times New Roman" panose="02020603050405020304" pitchFamily="18" charset="0"/>
              </a:rPr>
              <a:t> οι εν λόγω εταιρείες δεν κατάφεραν να ανταποκριθούν στις υποχρεώσεις τους προκειμένου να καλύψουν τα απαιτούμενα περιθώρια φερεγγυότητας.</a:t>
            </a:r>
          </a:p>
          <a:p>
            <a:pPr algn="just"/>
            <a:r>
              <a:rPr lang="el-GR" sz="1800" b="0" i="0" u="none" strike="noStrike" baseline="0" dirty="0">
                <a:solidFill>
                  <a:srgbClr val="000000"/>
                </a:solidFill>
                <a:latin typeface="Times New Roman" panose="02020603050405020304" pitchFamily="18" charset="0"/>
              </a:rPr>
              <a:t>Ακάλυπτοι </a:t>
            </a:r>
            <a:r>
              <a:rPr lang="el-GR" sz="1800" b="0" i="0" u="none" strike="noStrike" baseline="0" dirty="0" err="1">
                <a:solidFill>
                  <a:srgbClr val="000000"/>
                </a:solidFill>
                <a:latin typeface="Times New Roman" panose="02020603050405020304" pitchFamily="18" charset="0"/>
              </a:rPr>
              <a:t>περίπoυ</a:t>
            </a:r>
            <a:r>
              <a:rPr lang="el-GR" sz="1800" b="0" i="0" u="none" strike="noStrike" baseline="0" dirty="0">
                <a:solidFill>
                  <a:srgbClr val="000000"/>
                </a:solidFill>
                <a:latin typeface="Times New Roman" panose="02020603050405020304" pitchFamily="18" charset="0"/>
              </a:rPr>
              <a:t> 1.000.000 </a:t>
            </a:r>
            <a:r>
              <a:rPr lang="el-GR" sz="1800" b="0" i="0" u="none" strike="noStrike" baseline="0" dirty="0" err="1">
                <a:solidFill>
                  <a:srgbClr val="000000"/>
                </a:solidFill>
                <a:latin typeface="Times New Roman" panose="02020603050405020304" pitchFamily="18" charset="0"/>
              </a:rPr>
              <a:t>ασφαλισμένoι</a:t>
            </a:r>
            <a:r>
              <a:rPr lang="el-GR" sz="1800" b="0" i="0" u="none" strike="noStrike" baseline="0" dirty="0">
                <a:solidFill>
                  <a:srgbClr val="000000"/>
                </a:solidFill>
                <a:latin typeface="Times New Roman" panose="02020603050405020304" pitchFamily="18" charset="0"/>
              </a:rPr>
              <a:t> λόγω της ανάκλησης αδείας πέντε ασφαλιστικών εταιρειών. </a:t>
            </a:r>
          </a:p>
          <a:p>
            <a:pPr algn="just"/>
            <a:r>
              <a:rPr lang="el-GR" sz="1800" dirty="0">
                <a:solidFill>
                  <a:srgbClr val="000000"/>
                </a:solidFill>
                <a:latin typeface="Times New Roman" panose="02020603050405020304" pitchFamily="18" charset="0"/>
              </a:rPr>
              <a:t>Ακάλυπτοι και οι εργαζόμενοι σε αυτές.</a:t>
            </a:r>
          </a:p>
          <a:p>
            <a:pPr marL="365760" marR="0" lvl="0" indent="-256032" algn="just" defTabSz="914400" rtl="0" eaLnBrk="1" fontAlgn="auto" latinLnBrk="0" hangingPunct="1">
              <a:lnSpc>
                <a:spcPct val="100000"/>
              </a:lnSpc>
              <a:spcBef>
                <a:spcPts val="300"/>
              </a:spcBef>
              <a:spcAft>
                <a:spcPts val="0"/>
              </a:spcAft>
              <a:buClr>
                <a:srgbClr val="A04DA3"/>
              </a:buClr>
              <a:buSzTx/>
              <a:buFont typeface="Georgia"/>
              <a:buChar char="•"/>
              <a:tabLst/>
              <a:defRPr/>
            </a:pPr>
            <a:r>
              <a:rPr kumimoji="0" lang="el-GR"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Οι εν λόγω εταιρείες παρουσίαζαν αδυναμία να εκπληρώσουν τις υποχρεώσεις τους έναντι των ασφαλισμένων τους, αλλά και των εργαζομένων τους, εξαιτίας της </a:t>
            </a:r>
            <a:r>
              <a:rPr kumimoji="0" lang="el-GR" sz="18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mn-cs"/>
              </a:rPr>
              <a:t>μη γνήσιας εγγυητικής επιστολής </a:t>
            </a:r>
            <a:r>
              <a:rPr kumimoji="0" lang="el-GR"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ύψους 550 εκατ. Ευρώ της Τράπεζας HSBC που κατέθεσε ο Προέδρος και Διευθύνον Σύμβουλος της ΑΣΠΙΣ ΠΡΟΝΟΙΑ).</a:t>
            </a:r>
          </a:p>
        </p:txBody>
      </p:sp>
    </p:spTree>
    <p:extLst>
      <p:ext uri="{BB962C8B-B14F-4D97-AF65-F5344CB8AC3E}">
        <p14:creationId xmlns:p14="http://schemas.microsoft.com/office/powerpoint/2010/main" val="15696743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F5B5590-B1F6-4A2B-8E2A-042BE112EA20}"/>
              </a:ext>
            </a:extLst>
          </p:cNvPr>
          <p:cNvSpPr>
            <a:spLocks noGrp="1"/>
          </p:cNvSpPr>
          <p:nvPr>
            <p:ph type="title"/>
          </p:nvPr>
        </p:nvSpPr>
        <p:spPr>
          <a:xfrm>
            <a:off x="457200" y="620688"/>
            <a:ext cx="8229600" cy="1066800"/>
          </a:xfrm>
        </p:spPr>
        <p:txBody>
          <a:bodyPr/>
          <a:lstStyle/>
          <a:p>
            <a:r>
              <a:rPr lang="el-GR" dirty="0"/>
              <a:t>Περίπτωση της ΑΣΠΙΣ</a:t>
            </a:r>
          </a:p>
        </p:txBody>
      </p:sp>
      <p:sp>
        <p:nvSpPr>
          <p:cNvPr id="3" name="Θέση περιεχομένου 2">
            <a:extLst>
              <a:ext uri="{FF2B5EF4-FFF2-40B4-BE49-F238E27FC236}">
                <a16:creationId xmlns:a16="http://schemas.microsoft.com/office/drawing/2014/main" id="{58F47F16-9CC7-D072-6E5D-0F809A2319C4}"/>
              </a:ext>
            </a:extLst>
          </p:cNvPr>
          <p:cNvSpPr>
            <a:spLocks noGrp="1"/>
          </p:cNvSpPr>
          <p:nvPr>
            <p:ph idx="1"/>
          </p:nvPr>
        </p:nvSpPr>
        <p:spPr>
          <a:xfrm>
            <a:off x="457200" y="1556792"/>
            <a:ext cx="8229600" cy="5017744"/>
          </a:xfrm>
        </p:spPr>
        <p:txBody>
          <a:bodyPr>
            <a:normAutofit/>
          </a:bodyPr>
          <a:lstStyle/>
          <a:p>
            <a:pPr algn="just"/>
            <a:r>
              <a:rPr lang="el-GR" sz="2000" b="0" i="0" u="none" strike="noStrike" baseline="0" dirty="0">
                <a:solidFill>
                  <a:srgbClr val="000000"/>
                </a:solidFill>
                <a:latin typeface="Calibri" panose="020F0502020204030204" pitchFamily="34" charset="0"/>
                <a:cs typeface="Calibri" panose="020F0502020204030204" pitchFamily="34" charset="0"/>
              </a:rPr>
              <a:t>Το σκάνδαλο είχε σαν </a:t>
            </a:r>
            <a:r>
              <a:rPr lang="el-GR" sz="2000" b="0" i="0" u="none" strike="noStrike" baseline="0" dirty="0" err="1">
                <a:solidFill>
                  <a:srgbClr val="000000"/>
                </a:solidFill>
                <a:latin typeface="Calibri" panose="020F0502020204030204" pitchFamily="34" charset="0"/>
                <a:cs typeface="Calibri" panose="020F0502020204030204" pitchFamily="34" charset="0"/>
              </a:rPr>
              <a:t>απότέλεσμα</a:t>
            </a:r>
            <a:r>
              <a:rPr lang="el-GR" sz="2000" b="0" i="0" u="none" strike="noStrike" baseline="0" dirty="0">
                <a:solidFill>
                  <a:srgbClr val="000000"/>
                </a:solidFill>
                <a:latin typeface="Calibri" panose="020F0502020204030204" pitchFamily="34" charset="0"/>
                <a:cs typeface="Calibri" panose="020F0502020204030204" pitchFamily="34" charset="0"/>
              </a:rPr>
              <a:t> ο επιχειρηματίας να οδηγήσει στη φυλακή όλη </a:t>
            </a:r>
            <a:r>
              <a:rPr lang="el-GR" sz="2000" b="0" i="0" u="none" strike="noStrike" baseline="0" dirty="0" err="1">
                <a:solidFill>
                  <a:srgbClr val="000000"/>
                </a:solidFill>
                <a:latin typeface="Calibri" panose="020F0502020204030204" pitchFamily="34" charset="0"/>
                <a:cs typeface="Calibri" panose="020F0502020204030204" pitchFamily="34" charset="0"/>
              </a:rPr>
              <a:t>τoυ</a:t>
            </a:r>
            <a:r>
              <a:rPr lang="el-GR" sz="2000" b="0" i="0" u="none" strike="noStrike" baseline="0" dirty="0">
                <a:solidFill>
                  <a:srgbClr val="000000"/>
                </a:solidFill>
                <a:latin typeface="Calibri" panose="020F0502020204030204" pitchFamily="34" charset="0"/>
                <a:cs typeface="Calibri" panose="020F0502020204030204" pitchFamily="34" charset="0"/>
              </a:rPr>
              <a:t> την </a:t>
            </a:r>
            <a:r>
              <a:rPr lang="el-GR" sz="2000" b="0" i="0" u="none" strike="noStrike" baseline="0" dirty="0" err="1">
                <a:solidFill>
                  <a:srgbClr val="000000"/>
                </a:solidFill>
                <a:latin typeface="Calibri" panose="020F0502020204030204" pitchFamily="34" charset="0"/>
                <a:cs typeface="Calibri" panose="020F0502020204030204" pitchFamily="34" charset="0"/>
              </a:rPr>
              <a:t>oικoγένεια</a:t>
            </a:r>
            <a:r>
              <a:rPr lang="el-GR" sz="2000" b="0" i="0" u="none" strike="noStrike" baseline="0" dirty="0">
                <a:solidFill>
                  <a:srgbClr val="000000"/>
                </a:solidFill>
                <a:latin typeface="Calibri" panose="020F0502020204030204" pitchFamily="34" charset="0"/>
                <a:cs typeface="Calibri" panose="020F0502020204030204" pitchFamily="34" charset="0"/>
              </a:rPr>
              <a:t>. </a:t>
            </a:r>
          </a:p>
          <a:p>
            <a:pPr algn="just"/>
            <a:r>
              <a:rPr lang="el-GR" sz="2000" dirty="0">
                <a:solidFill>
                  <a:srgbClr val="000000"/>
                </a:solidFill>
                <a:latin typeface="Calibri" panose="020F0502020204030204" pitchFamily="34" charset="0"/>
                <a:cs typeface="Calibri" panose="020F0502020204030204" pitchFamily="34" charset="0"/>
              </a:rPr>
              <a:t>Η αγορά </a:t>
            </a:r>
            <a:r>
              <a:rPr lang="el-GR" sz="2000" b="0" i="0" u="none" strike="noStrike" baseline="0" dirty="0">
                <a:solidFill>
                  <a:srgbClr val="000000"/>
                </a:solidFill>
                <a:latin typeface="Calibri" panose="020F0502020204030204" pitchFamily="34" charset="0"/>
                <a:cs typeface="Calibri" panose="020F0502020204030204" pitchFamily="34" charset="0"/>
              </a:rPr>
              <a:t>άλλαξε καθολικά.</a:t>
            </a:r>
          </a:p>
          <a:p>
            <a:pPr algn="just"/>
            <a:r>
              <a:rPr lang="el-GR" sz="2000" b="0" i="0" u="none" strike="noStrike" baseline="0" dirty="0">
                <a:solidFill>
                  <a:srgbClr val="000000"/>
                </a:solidFill>
                <a:latin typeface="Calibri" panose="020F0502020204030204" pitchFamily="34" charset="0"/>
                <a:cs typeface="Calibri" panose="020F0502020204030204" pitchFamily="34" charset="0"/>
              </a:rPr>
              <a:t>Επικαλούμενος την ιδιότητά του προέτρεπε ασφαλισμένους να καταθέσουν ποσά ασφαλίστρων σε προσωπικούς του λογαριασμούς. </a:t>
            </a:r>
          </a:p>
          <a:p>
            <a:pPr algn="just"/>
            <a:r>
              <a:rPr lang="el-GR" sz="2000" b="0" i="0" u="none" strike="noStrike" baseline="0" dirty="0">
                <a:solidFill>
                  <a:srgbClr val="000000"/>
                </a:solidFill>
                <a:latin typeface="Calibri" panose="020F0502020204030204" pitchFamily="34" charset="0"/>
                <a:cs typeface="Calibri" panose="020F0502020204030204" pitchFamily="34" charset="0"/>
              </a:rPr>
              <a:t>Η ζημία από την υπεξαίρεση ανήλθε στα 200 εκατ. Ευρώ.</a:t>
            </a:r>
            <a:endParaRPr lang="el-GR" sz="2000" b="0" i="0" u="none" strike="noStrike" baseline="0" dirty="0">
              <a:latin typeface="Calibri" panose="020F0502020204030204" pitchFamily="34" charset="0"/>
              <a:cs typeface="Calibri" panose="020F0502020204030204" pitchFamily="34" charset="0"/>
            </a:endParaRPr>
          </a:p>
          <a:p>
            <a:pPr algn="just"/>
            <a:r>
              <a:rPr lang="el-GR" sz="2000" dirty="0">
                <a:latin typeface="Calibri" panose="020F0502020204030204" pitchFamily="34" charset="0"/>
                <a:cs typeface="Calibri" panose="020F0502020204030204" pitchFamily="34" charset="0"/>
              </a:rPr>
              <a:t>Ο</a:t>
            </a:r>
            <a:r>
              <a:rPr lang="el-GR" sz="2000" b="0" i="0" u="none" strike="noStrike" baseline="0" dirty="0">
                <a:latin typeface="Calibri" panose="020F0502020204030204" pitchFamily="34" charset="0"/>
                <a:cs typeface="Calibri" panose="020F0502020204030204" pitchFamily="34" charset="0"/>
              </a:rPr>
              <a:t> </a:t>
            </a:r>
            <a:r>
              <a:rPr lang="el-GR" sz="2000" b="0" i="0" u="none" strike="noStrike" baseline="0" dirty="0" err="1">
                <a:latin typeface="Calibri" panose="020F0502020204030204" pitchFamily="34" charset="0"/>
                <a:cs typeface="Calibri" panose="020F0502020204030204" pitchFamily="34" charset="0"/>
              </a:rPr>
              <a:t>ίδιoς</a:t>
            </a:r>
            <a:r>
              <a:rPr lang="el-GR" sz="2000" b="0" i="0" u="none" strike="noStrike" baseline="0" dirty="0">
                <a:latin typeface="Calibri" panose="020F0502020204030204" pitchFamily="34" charset="0"/>
                <a:cs typeface="Calibri" panose="020F0502020204030204" pitchFamily="34" charset="0"/>
              </a:rPr>
              <a:t> οδηγήθηκε στην φυλακή, ενώ </a:t>
            </a:r>
            <a:r>
              <a:rPr lang="el-GR" sz="2000" dirty="0">
                <a:latin typeface="Calibri" panose="020F0502020204030204" pitchFamily="34" charset="0"/>
                <a:cs typeface="Calibri" panose="020F0502020204030204" pitchFamily="34" charset="0"/>
              </a:rPr>
              <a:t>οι πελάτες ακόμα </a:t>
            </a:r>
            <a:r>
              <a:rPr lang="el-GR" sz="2000" b="0" i="0" u="none" strike="noStrike" baseline="0" dirty="0">
                <a:latin typeface="Calibri" panose="020F0502020204030204" pitchFamily="34" charset="0"/>
                <a:cs typeface="Calibri" panose="020F0502020204030204" pitchFamily="34" charset="0"/>
              </a:rPr>
              <a:t>προσπαθούν να </a:t>
            </a:r>
            <a:r>
              <a:rPr lang="el-GR" sz="2000" b="0" i="0" u="none" strike="noStrike" baseline="0" dirty="0" err="1">
                <a:latin typeface="Calibri" panose="020F0502020204030204" pitchFamily="34" charset="0"/>
                <a:cs typeface="Calibri" panose="020F0502020204030204" pitchFamily="34" charset="0"/>
              </a:rPr>
              <a:t>εισράξουν</a:t>
            </a:r>
            <a:r>
              <a:rPr lang="el-GR" sz="2000" b="0" i="0" u="none" strike="noStrike" baseline="0" dirty="0">
                <a:latin typeface="Calibri" panose="020F0502020204030204" pitchFamily="34" charset="0"/>
                <a:cs typeface="Calibri" panose="020F0502020204030204" pitchFamily="34" charset="0"/>
              </a:rPr>
              <a:t> τις νόμιμες </a:t>
            </a:r>
            <a:r>
              <a:rPr lang="el-GR" sz="2000" b="0" i="0" u="none" strike="noStrike" baseline="0" dirty="0" err="1">
                <a:latin typeface="Calibri" panose="020F0502020204030204" pitchFamily="34" charset="0"/>
                <a:cs typeface="Calibri" panose="020F0502020204030204" pitchFamily="34" charset="0"/>
              </a:rPr>
              <a:t>απoζημιώσεις</a:t>
            </a:r>
            <a:r>
              <a:rPr lang="el-GR" sz="2000" b="0" i="0" u="none" strike="noStrike" baseline="0" dirty="0">
                <a:latin typeface="Calibri" panose="020F0502020204030204" pitchFamily="34" charset="0"/>
                <a:cs typeface="Calibri" panose="020F0502020204030204" pitchFamily="34" charset="0"/>
              </a:rPr>
              <a:t> </a:t>
            </a:r>
            <a:r>
              <a:rPr lang="el-GR" sz="2000" b="0" i="0" u="none" strike="noStrike" baseline="0" dirty="0" err="1">
                <a:latin typeface="Calibri" panose="020F0502020204030204" pitchFamily="34" charset="0"/>
                <a:cs typeface="Calibri" panose="020F0502020204030204" pitchFamily="34" charset="0"/>
              </a:rPr>
              <a:t>τoυς</a:t>
            </a:r>
            <a:r>
              <a:rPr lang="el-GR" sz="2000" b="0" i="0" u="none" strike="noStrike" baseline="0" dirty="0">
                <a:latin typeface="Calibri" panose="020F0502020204030204" pitchFamily="34" charset="0"/>
                <a:cs typeface="Calibri" panose="020F0502020204030204" pitchFamily="34" charset="0"/>
              </a:rPr>
              <a:t>. </a:t>
            </a:r>
            <a:endParaRPr lang="el-GR"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171789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lgn="ctr"/>
            <a:r>
              <a:rPr lang="el-GR" u="sng" dirty="0"/>
              <a:t>Βασικές Αρχές Επαγγελματικής Ηθικής </a:t>
            </a:r>
            <a:endParaRPr lang="en-US" u="sng" dirty="0"/>
          </a:p>
        </p:txBody>
      </p:sp>
      <p:sp>
        <p:nvSpPr>
          <p:cNvPr id="3" name="2 - Θέση περιεχομένου"/>
          <p:cNvSpPr>
            <a:spLocks noGrp="1"/>
          </p:cNvSpPr>
          <p:nvPr>
            <p:ph idx="1"/>
          </p:nvPr>
        </p:nvSpPr>
        <p:spPr/>
        <p:txBody>
          <a:bodyPr>
            <a:normAutofit fontScale="92500" lnSpcReduction="20000"/>
          </a:bodyPr>
          <a:lstStyle/>
          <a:p>
            <a:pPr marL="624078" indent="-514350">
              <a:buFont typeface="+mj-lt"/>
              <a:buAutoNum type="arabicPeriod"/>
            </a:pPr>
            <a:r>
              <a:rPr lang="el-GR" dirty="0"/>
              <a:t>Ακεραιότητα (ειλικρίνεια, ευθύτητα)</a:t>
            </a:r>
            <a:r>
              <a:rPr lang="en-US" dirty="0"/>
              <a:t> - integrity</a:t>
            </a:r>
            <a:endParaRPr lang="el-GR" dirty="0"/>
          </a:p>
          <a:p>
            <a:pPr marL="624078" indent="-514350">
              <a:buFont typeface="+mj-lt"/>
              <a:buAutoNum type="arabicPeriod"/>
            </a:pPr>
            <a:r>
              <a:rPr lang="el-GR" dirty="0"/>
              <a:t>Αντικειμενικότητα </a:t>
            </a:r>
            <a:r>
              <a:rPr lang="en-US" dirty="0"/>
              <a:t>- objectivity</a:t>
            </a:r>
            <a:endParaRPr lang="el-GR" dirty="0"/>
          </a:p>
          <a:p>
            <a:pPr marL="624078" indent="-514350">
              <a:buFont typeface="+mj-lt"/>
              <a:buAutoNum type="arabicPeriod"/>
            </a:pPr>
            <a:r>
              <a:rPr lang="el-GR" dirty="0"/>
              <a:t>Εμπιστευτικότητα</a:t>
            </a:r>
            <a:r>
              <a:rPr lang="en-US" dirty="0"/>
              <a:t> - confidentiality</a:t>
            </a:r>
            <a:endParaRPr lang="el-GR" dirty="0"/>
          </a:p>
          <a:p>
            <a:pPr marL="624078" indent="-514350">
              <a:buFont typeface="+mj-lt"/>
              <a:buAutoNum type="arabicPeriod"/>
            </a:pPr>
            <a:r>
              <a:rPr lang="el-GR" dirty="0"/>
              <a:t>Επαγγελματισμός (διατήρηση επαγγελματικού επιπέδου, επαγγελματική συμπεριφορά, συμμόρφωση με ισχύοντες κανονισμούς)</a:t>
            </a:r>
            <a:r>
              <a:rPr lang="en-US" dirty="0"/>
              <a:t> – professional behavior</a:t>
            </a:r>
            <a:endParaRPr lang="el-GR" dirty="0"/>
          </a:p>
          <a:p>
            <a:pPr marL="624078" indent="-514350">
              <a:buFont typeface="+mj-lt"/>
              <a:buAutoNum type="arabicPeriod"/>
            </a:pPr>
            <a:r>
              <a:rPr lang="el-GR" dirty="0"/>
              <a:t>Επαγγελματική επάρκεια (συνεχής ενημέρωση για εξελίξεις του επαγγέλματος)</a:t>
            </a:r>
            <a:r>
              <a:rPr lang="en-US" dirty="0"/>
              <a:t> – professional due care</a:t>
            </a:r>
          </a:p>
          <a:p>
            <a:pPr marL="624078" indent="-514350">
              <a:buFont typeface="+mj-lt"/>
              <a:buAutoNum type="arabicPeriod"/>
            </a:pPr>
            <a:r>
              <a:rPr lang="el-GR" dirty="0"/>
              <a:t>Τεχνικά και επαγγελματικά κριτήρια – </a:t>
            </a:r>
            <a:r>
              <a:rPr lang="en-US" dirty="0"/>
              <a:t>technical and professional standards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3FC3CF2-EE27-79C2-A45D-3985AD935EA1}"/>
              </a:ext>
            </a:extLst>
          </p:cNvPr>
          <p:cNvSpPr>
            <a:spLocks noGrp="1"/>
          </p:cNvSpPr>
          <p:nvPr>
            <p:ph type="title"/>
          </p:nvPr>
        </p:nvSpPr>
        <p:spPr/>
        <p:txBody>
          <a:bodyPr/>
          <a:lstStyle/>
          <a:p>
            <a:r>
              <a:rPr lang="el-GR" dirty="0"/>
              <a:t>Η Περίπτωση της </a:t>
            </a:r>
            <a:r>
              <a:rPr lang="en-US" dirty="0"/>
              <a:t>Enron </a:t>
            </a:r>
            <a:endParaRPr lang="el-GR" dirty="0"/>
          </a:p>
        </p:txBody>
      </p:sp>
      <p:sp>
        <p:nvSpPr>
          <p:cNvPr id="3" name="Θέση περιεχομένου 2">
            <a:extLst>
              <a:ext uri="{FF2B5EF4-FFF2-40B4-BE49-F238E27FC236}">
                <a16:creationId xmlns:a16="http://schemas.microsoft.com/office/drawing/2014/main" id="{63EF9538-89E8-6364-B4D7-C22B2ABF27D2}"/>
              </a:ext>
            </a:extLst>
          </p:cNvPr>
          <p:cNvSpPr>
            <a:spLocks noGrp="1"/>
          </p:cNvSpPr>
          <p:nvPr>
            <p:ph idx="1"/>
          </p:nvPr>
        </p:nvSpPr>
        <p:spPr/>
        <p:txBody>
          <a:bodyPr>
            <a:normAutofit/>
          </a:bodyPr>
          <a:lstStyle/>
          <a:p>
            <a:pPr algn="just"/>
            <a:r>
              <a:rPr lang="en-US" sz="2000" b="1" i="0" u="none" strike="noStrike" baseline="0" dirty="0">
                <a:solidFill>
                  <a:srgbClr val="000000"/>
                </a:solidFill>
                <a:latin typeface="Times New Roman" panose="02020603050405020304" pitchFamily="18" charset="0"/>
              </a:rPr>
              <a:t>1930</a:t>
            </a:r>
            <a:r>
              <a:rPr lang="en-US" sz="2000" b="0" i="0" u="none" strike="noStrike" baseline="0" dirty="0">
                <a:solidFill>
                  <a:srgbClr val="000000"/>
                </a:solidFill>
                <a:latin typeface="Times New Roman" panose="02020603050405020304" pitchFamily="18" charset="0"/>
              </a:rPr>
              <a:t> </a:t>
            </a:r>
            <a:r>
              <a:rPr lang="el-GR" sz="2000" b="0" i="0" u="none" strike="noStrike" baseline="0" dirty="0">
                <a:solidFill>
                  <a:srgbClr val="000000"/>
                </a:solidFill>
                <a:latin typeface="Times New Roman" panose="02020603050405020304" pitchFamily="18" charset="0"/>
              </a:rPr>
              <a:t>Ιδρύθηκε η </a:t>
            </a:r>
            <a:r>
              <a:rPr lang="el-GR" sz="2000" b="0" i="0" u="none" strike="noStrike" baseline="0" dirty="0" err="1">
                <a:solidFill>
                  <a:srgbClr val="000000"/>
                </a:solidFill>
                <a:latin typeface="Times New Roman" panose="02020603050405020304" pitchFamily="18" charset="0"/>
              </a:rPr>
              <a:t>Northern</a:t>
            </a:r>
            <a:r>
              <a:rPr lang="el-GR" sz="2000" b="0" i="0" u="none" strike="noStrike" baseline="0" dirty="0">
                <a:solidFill>
                  <a:srgbClr val="000000"/>
                </a:solidFill>
                <a:latin typeface="Times New Roman" panose="02020603050405020304" pitchFamily="18" charset="0"/>
              </a:rPr>
              <a:t> ως Εταιρεία Φυσικού Αερίου.</a:t>
            </a:r>
          </a:p>
          <a:p>
            <a:pPr algn="just"/>
            <a:r>
              <a:rPr lang="el-GR" sz="2000" b="0" i="0" u="none" strike="noStrike" baseline="0" dirty="0">
                <a:solidFill>
                  <a:srgbClr val="000000"/>
                </a:solidFill>
                <a:latin typeface="Times New Roman" panose="02020603050405020304" pitchFamily="18" charset="0"/>
              </a:rPr>
              <a:t>Κατά τη διάρκεια της Μεγάλης Ύφεσης, το φθηνό κόστος του φυσικού αερίου ώθησε την ανάπτυξη του Βορρά. Η εταιρεία δημιούργησε ένα δίκτυο αγωγών μεταφοράς φυσικού αερίου στις αγορές. </a:t>
            </a:r>
          </a:p>
          <a:p>
            <a:pPr algn="just"/>
            <a:r>
              <a:rPr lang="el-GR" sz="2000" b="1" dirty="0">
                <a:solidFill>
                  <a:srgbClr val="000000"/>
                </a:solidFill>
                <a:latin typeface="Times New Roman" panose="02020603050405020304" pitchFamily="18" charset="0"/>
              </a:rPr>
              <a:t>1947</a:t>
            </a:r>
            <a:r>
              <a:rPr lang="el-GR" sz="2000" dirty="0">
                <a:solidFill>
                  <a:srgbClr val="000000"/>
                </a:solidFill>
                <a:latin typeface="Times New Roman" panose="02020603050405020304" pitchFamily="18" charset="0"/>
              </a:rPr>
              <a:t> Έγινε εισηγμένη </a:t>
            </a:r>
            <a:r>
              <a:rPr lang="el-GR" sz="2000" b="0" i="0" u="none" strike="noStrike" baseline="0" dirty="0">
                <a:solidFill>
                  <a:srgbClr val="000000"/>
                </a:solidFill>
                <a:latin typeface="Times New Roman" panose="02020603050405020304" pitchFamily="18" charset="0"/>
              </a:rPr>
              <a:t>στο Χρηματιστήριο της Νέας Υόρκης, ενώ η εταιρεία ήταν βασικός παράγοντας στην ανάπτυξη του αγωγού της Αλάσκας σε όλη τη δεκαετία του '70. </a:t>
            </a:r>
          </a:p>
          <a:p>
            <a:pPr algn="just"/>
            <a:r>
              <a:rPr lang="el-GR" sz="2000" b="1" i="0" u="none" strike="noStrike" baseline="0" dirty="0">
                <a:solidFill>
                  <a:srgbClr val="000000"/>
                </a:solidFill>
                <a:latin typeface="Times New Roman" panose="02020603050405020304" pitchFamily="18" charset="0"/>
              </a:rPr>
              <a:t>1980</a:t>
            </a:r>
            <a:r>
              <a:rPr lang="el-GR" sz="2000" b="0" i="0" u="none" strike="noStrike" baseline="0" dirty="0">
                <a:solidFill>
                  <a:srgbClr val="000000"/>
                </a:solidFill>
                <a:latin typeface="Times New Roman" panose="02020603050405020304" pitchFamily="18" charset="0"/>
              </a:rPr>
              <a:t> Η </a:t>
            </a:r>
            <a:r>
              <a:rPr lang="el-GR" sz="2000" b="0" i="0" u="none" strike="noStrike" baseline="0" dirty="0" err="1">
                <a:solidFill>
                  <a:srgbClr val="000000"/>
                </a:solidFill>
                <a:latin typeface="Times New Roman" panose="02020603050405020304" pitchFamily="18" charset="0"/>
              </a:rPr>
              <a:t>Northern</a:t>
            </a:r>
            <a:r>
              <a:rPr lang="el-GR" sz="2000" b="0" i="0" u="none" strike="noStrike" baseline="0" dirty="0">
                <a:solidFill>
                  <a:srgbClr val="000000"/>
                </a:solidFill>
                <a:latin typeface="Times New Roman" panose="02020603050405020304" pitchFamily="18" charset="0"/>
              </a:rPr>
              <a:t> μετονομάστηκε σε </a:t>
            </a:r>
            <a:r>
              <a:rPr lang="el-GR" sz="2000" b="0" i="0" u="none" strike="noStrike" baseline="0" dirty="0" err="1">
                <a:solidFill>
                  <a:srgbClr val="000000"/>
                </a:solidFill>
                <a:latin typeface="Times New Roman" panose="02020603050405020304" pitchFamily="18" charset="0"/>
              </a:rPr>
              <a:t>InterNorth</a:t>
            </a:r>
            <a:r>
              <a:rPr lang="el-GR" sz="2000" b="0" i="0" u="none" strike="noStrike" baseline="0" dirty="0">
                <a:solidFill>
                  <a:srgbClr val="000000"/>
                </a:solidFill>
                <a:latin typeface="Times New Roman" panose="02020603050405020304" pitchFamily="18" charset="0"/>
              </a:rPr>
              <a:t> Inc. Η εταιρεία άρχισε να διαφοροποιείται επενδύοντας στην έρευνα πετρελαίου, στις χημικές ουσίες, στην εξόρυξη άνθρακα και στις δραστηριότητες εμπορίας καυσίμων. </a:t>
            </a:r>
          </a:p>
          <a:p>
            <a:pPr algn="just"/>
            <a:r>
              <a:rPr lang="el-GR" sz="2000" b="1" i="0" u="none" strike="noStrike" baseline="0" dirty="0">
                <a:solidFill>
                  <a:srgbClr val="000000"/>
                </a:solidFill>
                <a:latin typeface="Times New Roman" panose="02020603050405020304" pitchFamily="18" charset="0"/>
              </a:rPr>
              <a:t>1985</a:t>
            </a:r>
            <a:r>
              <a:rPr lang="el-GR" sz="2000" b="0" i="0" u="none" strike="noStrike" baseline="0" dirty="0">
                <a:solidFill>
                  <a:srgbClr val="000000"/>
                </a:solidFill>
                <a:latin typeface="Times New Roman" panose="02020603050405020304" pitchFamily="18" charset="0"/>
              </a:rPr>
              <a:t> Η </a:t>
            </a:r>
            <a:r>
              <a:rPr lang="el-GR" sz="2000" b="0" i="0" u="none" strike="noStrike" baseline="0" dirty="0" err="1">
                <a:solidFill>
                  <a:srgbClr val="000000"/>
                </a:solidFill>
                <a:latin typeface="Times New Roman" panose="02020603050405020304" pitchFamily="18" charset="0"/>
              </a:rPr>
              <a:t>InterNorth</a:t>
            </a:r>
            <a:r>
              <a:rPr lang="el-GR" sz="2000" b="0" i="0" u="none" strike="noStrike" baseline="0" dirty="0">
                <a:solidFill>
                  <a:srgbClr val="000000"/>
                </a:solidFill>
                <a:latin typeface="Times New Roman" panose="02020603050405020304" pitchFamily="18" charset="0"/>
              </a:rPr>
              <a:t> εξαγόρασε την εταιρεία φυσικού αερίου του Χιούστον, δίνοντας στον </a:t>
            </a:r>
            <a:r>
              <a:rPr lang="el-GR" sz="2000" b="0" i="0" u="none" strike="noStrike" baseline="0" dirty="0" err="1">
                <a:solidFill>
                  <a:srgbClr val="000000"/>
                </a:solidFill>
                <a:latin typeface="Times New Roman" panose="02020603050405020304" pitchFamily="18" charset="0"/>
              </a:rPr>
              <a:t>InterNorth</a:t>
            </a:r>
            <a:r>
              <a:rPr lang="el-GR" sz="2000" b="0" i="0" u="none" strike="noStrike" baseline="0" dirty="0">
                <a:solidFill>
                  <a:srgbClr val="000000"/>
                </a:solidFill>
                <a:latin typeface="Times New Roman" panose="02020603050405020304" pitchFamily="18" charset="0"/>
              </a:rPr>
              <a:t> έλεγχο περίπου 40.000 μιλίων αγωγού. </a:t>
            </a:r>
            <a:endParaRPr lang="el-GR" sz="3200" dirty="0"/>
          </a:p>
        </p:txBody>
      </p:sp>
    </p:spTree>
    <p:extLst>
      <p:ext uri="{BB962C8B-B14F-4D97-AF65-F5344CB8AC3E}">
        <p14:creationId xmlns:p14="http://schemas.microsoft.com/office/powerpoint/2010/main" val="39304361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3FC3CF2-EE27-79C2-A45D-3985AD935EA1}"/>
              </a:ext>
            </a:extLst>
          </p:cNvPr>
          <p:cNvSpPr>
            <a:spLocks noGrp="1"/>
          </p:cNvSpPr>
          <p:nvPr>
            <p:ph type="title"/>
          </p:nvPr>
        </p:nvSpPr>
        <p:spPr>
          <a:xfrm>
            <a:off x="457200" y="548680"/>
            <a:ext cx="8229600" cy="1066800"/>
          </a:xfrm>
        </p:spPr>
        <p:txBody>
          <a:bodyPr/>
          <a:lstStyle/>
          <a:p>
            <a:r>
              <a:rPr lang="el-GR" dirty="0"/>
              <a:t>Η Περίπτωση της </a:t>
            </a:r>
            <a:r>
              <a:rPr lang="en-US" dirty="0"/>
              <a:t>Enron </a:t>
            </a:r>
            <a:endParaRPr lang="el-GR" dirty="0"/>
          </a:p>
        </p:txBody>
      </p:sp>
      <p:sp>
        <p:nvSpPr>
          <p:cNvPr id="3" name="Θέση περιεχομένου 2">
            <a:extLst>
              <a:ext uri="{FF2B5EF4-FFF2-40B4-BE49-F238E27FC236}">
                <a16:creationId xmlns:a16="http://schemas.microsoft.com/office/drawing/2014/main" id="{63EF9538-89E8-6364-B4D7-C22B2ABF27D2}"/>
              </a:ext>
            </a:extLst>
          </p:cNvPr>
          <p:cNvSpPr>
            <a:spLocks noGrp="1"/>
          </p:cNvSpPr>
          <p:nvPr>
            <p:ph idx="1"/>
          </p:nvPr>
        </p:nvSpPr>
        <p:spPr>
          <a:xfrm>
            <a:off x="457200" y="1484784"/>
            <a:ext cx="8229600" cy="5089752"/>
          </a:xfrm>
        </p:spPr>
        <p:txBody>
          <a:bodyPr>
            <a:normAutofit fontScale="92500" lnSpcReduction="10000"/>
          </a:bodyPr>
          <a:lstStyle/>
          <a:p>
            <a:pPr algn="just"/>
            <a:r>
              <a:rPr lang="el-GR" sz="1800" b="1" i="0" u="none" strike="noStrike" baseline="0" dirty="0">
                <a:solidFill>
                  <a:srgbClr val="000000"/>
                </a:solidFill>
                <a:latin typeface="Times New Roman" panose="02020603050405020304" pitchFamily="18" charset="0"/>
              </a:rPr>
              <a:t>1986</a:t>
            </a:r>
            <a:r>
              <a:rPr lang="el-GR" sz="1800" b="0" i="0" u="none" strike="noStrike" baseline="0" dirty="0">
                <a:solidFill>
                  <a:srgbClr val="000000"/>
                </a:solidFill>
                <a:latin typeface="Times New Roman" panose="02020603050405020304" pitchFamily="18" charset="0"/>
              </a:rPr>
              <a:t>, Η </a:t>
            </a:r>
            <a:r>
              <a:rPr lang="el-GR" sz="1800" b="0" i="0" u="none" strike="noStrike" baseline="0" dirty="0" err="1">
                <a:solidFill>
                  <a:srgbClr val="000000"/>
                </a:solidFill>
                <a:latin typeface="Times New Roman" panose="02020603050405020304" pitchFamily="18" charset="0"/>
              </a:rPr>
              <a:t>InterNorth</a:t>
            </a:r>
            <a:r>
              <a:rPr lang="el-GR" sz="1800" b="0" i="0" u="none" strike="noStrike" baseline="0" dirty="0">
                <a:solidFill>
                  <a:srgbClr val="000000"/>
                </a:solidFill>
                <a:latin typeface="Times New Roman" panose="02020603050405020304" pitchFamily="18" charset="0"/>
              </a:rPr>
              <a:t> μετονομάζεται σε </a:t>
            </a:r>
            <a:r>
              <a:rPr lang="el-GR" sz="1800" b="0" i="0" u="none" strike="noStrike" baseline="0" dirty="0" err="1">
                <a:solidFill>
                  <a:srgbClr val="000000"/>
                </a:solidFill>
                <a:latin typeface="Times New Roman" panose="02020603050405020304" pitchFamily="18" charset="0"/>
              </a:rPr>
              <a:t>Enron</a:t>
            </a:r>
            <a:r>
              <a:rPr lang="el-GR" sz="1800" b="0" i="0" u="none" strike="noStrike" baseline="0" dirty="0">
                <a:solidFill>
                  <a:srgbClr val="000000"/>
                </a:solidFill>
                <a:latin typeface="Times New Roman" panose="02020603050405020304" pitchFamily="18" charset="0"/>
              </a:rPr>
              <a:t>. Ο </a:t>
            </a:r>
            <a:r>
              <a:rPr lang="el-GR" sz="1800" b="0" i="0" u="none" strike="noStrike" baseline="0" dirty="0" err="1">
                <a:solidFill>
                  <a:srgbClr val="000000"/>
                </a:solidFill>
                <a:latin typeface="Times New Roman" panose="02020603050405020304" pitchFamily="18" charset="0"/>
              </a:rPr>
              <a:t>Kenneth</a:t>
            </a:r>
            <a:r>
              <a:rPr lang="el-GR" sz="1800" b="0" i="0" u="none" strike="noStrike" baseline="0" dirty="0">
                <a:solidFill>
                  <a:srgbClr val="000000"/>
                </a:solidFill>
                <a:latin typeface="Times New Roman" panose="02020603050405020304" pitchFamily="18" charset="0"/>
              </a:rPr>
              <a:t> </a:t>
            </a:r>
            <a:r>
              <a:rPr lang="el-GR" sz="1800" b="0" i="0" u="none" strike="noStrike" baseline="0" dirty="0" err="1">
                <a:solidFill>
                  <a:srgbClr val="000000"/>
                </a:solidFill>
                <a:latin typeface="Times New Roman" panose="02020603050405020304" pitchFamily="18" charset="0"/>
              </a:rPr>
              <a:t>Lay</a:t>
            </a:r>
            <a:r>
              <a:rPr lang="el-GR" sz="1800" b="0" i="0" u="none" strike="noStrike" baseline="0" dirty="0">
                <a:solidFill>
                  <a:srgbClr val="000000"/>
                </a:solidFill>
                <a:latin typeface="Times New Roman" panose="02020603050405020304" pitchFamily="18" charset="0"/>
              </a:rPr>
              <a:t>, πρώην πρόεδρος του φυσικού αερίου του Χιούστον, έγινε CEO της εταιρείας, ενώ μέσω αυτού ήρθε στην εταιρεία ο </a:t>
            </a:r>
            <a:r>
              <a:rPr lang="el-GR" sz="1800" b="0" i="0" u="none" strike="noStrike" baseline="0" dirty="0" err="1">
                <a:solidFill>
                  <a:srgbClr val="000000"/>
                </a:solidFill>
                <a:latin typeface="Times New Roman" panose="02020603050405020304" pitchFamily="18" charset="0"/>
              </a:rPr>
              <a:t>Jeffrey</a:t>
            </a:r>
            <a:r>
              <a:rPr lang="el-GR" sz="1800" b="0" i="0" u="none" strike="noStrike" baseline="0" dirty="0">
                <a:solidFill>
                  <a:srgbClr val="000000"/>
                </a:solidFill>
                <a:latin typeface="Times New Roman" panose="02020603050405020304" pitchFamily="18" charset="0"/>
              </a:rPr>
              <a:t> </a:t>
            </a:r>
            <a:r>
              <a:rPr lang="el-GR" sz="1800" b="0" i="0" u="none" strike="noStrike" baseline="0" dirty="0" err="1">
                <a:solidFill>
                  <a:srgbClr val="000000"/>
                </a:solidFill>
                <a:latin typeface="Times New Roman" panose="02020603050405020304" pitchFamily="18" charset="0"/>
              </a:rPr>
              <a:t>Skilling</a:t>
            </a:r>
            <a:r>
              <a:rPr lang="el-GR" sz="1800" b="0" i="0" u="none" strike="noStrike" baseline="0" dirty="0">
                <a:solidFill>
                  <a:srgbClr val="000000"/>
                </a:solidFill>
                <a:latin typeface="Times New Roman" panose="02020603050405020304" pitchFamily="18" charset="0"/>
              </a:rPr>
              <a:t>, πρώην σύμβουλος της </a:t>
            </a:r>
            <a:r>
              <a:rPr lang="el-GR" sz="1800" b="0" i="0" u="none" strike="noStrike" baseline="0" dirty="0" err="1">
                <a:solidFill>
                  <a:srgbClr val="000000"/>
                </a:solidFill>
                <a:latin typeface="Times New Roman" panose="02020603050405020304" pitchFamily="18" charset="0"/>
              </a:rPr>
              <a:t>McKinsey</a:t>
            </a:r>
            <a:r>
              <a:rPr lang="el-GR" sz="1800" b="0" i="0" u="none" strike="noStrike" baseline="0" dirty="0">
                <a:solidFill>
                  <a:srgbClr val="000000"/>
                </a:solidFill>
                <a:latin typeface="Times New Roman" panose="02020603050405020304" pitchFamily="18" charset="0"/>
              </a:rPr>
              <a:t> &amp; Co. </a:t>
            </a:r>
          </a:p>
          <a:p>
            <a:pPr algn="just">
              <a:buClr>
                <a:srgbClr val="A04DA3"/>
              </a:buClr>
              <a:defRPr/>
            </a:pPr>
            <a:r>
              <a:rPr lang="el-GR" sz="1800" b="0" i="0" u="none" strike="noStrike" baseline="0" dirty="0">
                <a:solidFill>
                  <a:srgbClr val="000000"/>
                </a:solidFill>
                <a:latin typeface="Times New Roman" panose="02020603050405020304" pitchFamily="18" charset="0"/>
              </a:rPr>
              <a:t>Μέσω της απελευθέρωσης των αγορών ηλεκτρικής ενέργειας, τα στελέχη ενήργησαν ως διαμεσολαβητές μεταξύ παραγωγών και χρηστών ενεργειακών προϊόντων, όπως η ηλεκτρική ενέργεια και το φυσικό αέριο. Η χρήση των φορέων ειδικού σκοπού </a:t>
            </a:r>
            <a:r>
              <a:rPr lang="en-US" sz="1800" b="0" i="0" u="none" strike="noStrike" baseline="0" dirty="0">
                <a:solidFill>
                  <a:srgbClr val="000000"/>
                </a:solidFill>
                <a:latin typeface="Times New Roman" panose="02020603050405020304" pitchFamily="18" charset="0"/>
              </a:rPr>
              <a:t>(</a:t>
            </a:r>
            <a:r>
              <a:rPr lang="en-US" sz="1800" b="1" dirty="0">
                <a:solidFill>
                  <a:srgbClr val="000000"/>
                </a:solidFill>
                <a:latin typeface="Times New Roman" panose="02020603050405020304" pitchFamily="18" charset="0"/>
              </a:rPr>
              <a:t>Special Purpose Entities -</a:t>
            </a:r>
            <a:r>
              <a:rPr lang="el-GR" sz="1800" b="1" i="0" u="none" strike="noStrike" baseline="0" dirty="0" err="1">
                <a:solidFill>
                  <a:srgbClr val="000000"/>
                </a:solidFill>
                <a:latin typeface="Times New Roman" panose="02020603050405020304" pitchFamily="18" charset="0"/>
              </a:rPr>
              <a:t>SPEs</a:t>
            </a:r>
            <a:r>
              <a:rPr lang="el-GR" sz="1800" b="0" i="0" u="none" strike="noStrike" baseline="0" dirty="0">
                <a:solidFill>
                  <a:srgbClr val="000000"/>
                </a:solidFill>
                <a:latin typeface="Times New Roman" panose="02020603050405020304" pitchFamily="18" charset="0"/>
              </a:rPr>
              <a:t>) ήταν βασική για την απάτη </a:t>
            </a:r>
            <a:r>
              <a:rPr lang="el-GR" sz="1800" b="0" i="0" u="none" strike="noStrike" baseline="0" dirty="0" err="1">
                <a:solidFill>
                  <a:srgbClr val="000000"/>
                </a:solidFill>
                <a:latin typeface="Times New Roman" panose="02020603050405020304" pitchFamily="18" charset="0"/>
              </a:rPr>
              <a:t>Enron</a:t>
            </a:r>
            <a:r>
              <a:rPr lang="el-GR" sz="1800" b="0" i="0" u="none" strike="noStrike" baseline="0" dirty="0">
                <a:solidFill>
                  <a:srgbClr val="000000"/>
                </a:solidFill>
                <a:latin typeface="Times New Roman" panose="02020603050405020304" pitchFamily="18" charset="0"/>
              </a:rPr>
              <a:t>. </a:t>
            </a:r>
            <a:r>
              <a:rPr lang="en-US" sz="1800" b="0" i="0" u="none" strike="noStrike" baseline="0" dirty="0">
                <a:solidFill>
                  <a:srgbClr val="000000"/>
                </a:solidFill>
                <a:latin typeface="Times New Roman" panose="02020603050405020304" pitchFamily="18" charset="0"/>
              </a:rPr>
              <a:t>SPEs: </a:t>
            </a:r>
            <a:r>
              <a:rPr lang="el-GR" sz="1800" b="0" i="0" u="none" strike="noStrike" baseline="0" dirty="0" err="1">
                <a:solidFill>
                  <a:srgbClr val="000000"/>
                </a:solidFill>
                <a:latin typeface="Times New Roman" panose="02020603050405020304" pitchFamily="18" charset="0"/>
              </a:rPr>
              <a:t>Braveheart</a:t>
            </a:r>
            <a:r>
              <a:rPr lang="el-GR" sz="1800" b="0" i="0" u="none" strike="noStrike" baseline="0" dirty="0">
                <a:solidFill>
                  <a:srgbClr val="000000"/>
                </a:solidFill>
                <a:latin typeface="Times New Roman" panose="02020603050405020304" pitchFamily="18" charset="0"/>
              </a:rPr>
              <a:t>, </a:t>
            </a:r>
            <a:r>
              <a:rPr lang="el-GR" sz="1800" b="0" i="0" u="none" strike="noStrike" baseline="0" dirty="0" err="1">
                <a:solidFill>
                  <a:srgbClr val="000000"/>
                </a:solidFill>
                <a:latin typeface="Times New Roman" panose="02020603050405020304" pitchFamily="18" charset="0"/>
              </a:rPr>
              <a:t>Rawhide</a:t>
            </a:r>
            <a:r>
              <a:rPr lang="el-GR" sz="1800" b="0" i="0" u="none" strike="noStrike" baseline="0" dirty="0">
                <a:solidFill>
                  <a:srgbClr val="000000"/>
                </a:solidFill>
                <a:latin typeface="Times New Roman" panose="02020603050405020304" pitchFamily="18" charset="0"/>
              </a:rPr>
              <a:t>, </a:t>
            </a:r>
            <a:r>
              <a:rPr lang="el-GR" sz="1800" b="0" i="0" u="none" strike="noStrike" baseline="0" dirty="0" err="1">
                <a:solidFill>
                  <a:srgbClr val="000000"/>
                </a:solidFill>
                <a:latin typeface="Times New Roman" panose="02020603050405020304" pitchFamily="18" charset="0"/>
              </a:rPr>
              <a:t>Raptor</a:t>
            </a:r>
            <a:r>
              <a:rPr lang="el-GR" sz="1800" b="0" i="0" u="none" strike="noStrike" baseline="0" dirty="0">
                <a:solidFill>
                  <a:srgbClr val="000000"/>
                </a:solidFill>
                <a:latin typeface="Times New Roman" panose="02020603050405020304" pitchFamily="18" charset="0"/>
              </a:rPr>
              <a:t>, </a:t>
            </a:r>
            <a:r>
              <a:rPr lang="el-GR" sz="1800" b="0" i="0" u="none" strike="noStrike" baseline="0" dirty="0" err="1">
                <a:solidFill>
                  <a:srgbClr val="000000"/>
                </a:solidFill>
                <a:latin typeface="Times New Roman" panose="02020603050405020304" pitchFamily="18" charset="0"/>
              </a:rPr>
              <a:t>Condor</a:t>
            </a:r>
            <a:r>
              <a:rPr lang="el-GR" sz="1800" b="0" i="0" u="none" strike="noStrike" baseline="0" dirty="0">
                <a:solidFill>
                  <a:srgbClr val="000000"/>
                </a:solidFill>
                <a:latin typeface="Times New Roman" panose="02020603050405020304" pitchFamily="18" charset="0"/>
              </a:rPr>
              <a:t>, </a:t>
            </a:r>
            <a:r>
              <a:rPr lang="el-GR" sz="1800" b="0" i="0" u="none" strike="noStrike" baseline="0" dirty="0" err="1">
                <a:solidFill>
                  <a:srgbClr val="000000"/>
                </a:solidFill>
                <a:latin typeface="Times New Roman" panose="02020603050405020304" pitchFamily="18" charset="0"/>
              </a:rPr>
              <a:t>Talon</a:t>
            </a:r>
            <a:r>
              <a:rPr lang="el-GR" sz="1800" b="0" i="0" u="none" strike="noStrike" baseline="0" dirty="0">
                <a:solidFill>
                  <a:srgbClr val="000000"/>
                </a:solidFill>
                <a:latin typeface="Times New Roman" panose="02020603050405020304" pitchFamily="18" charset="0"/>
              </a:rPr>
              <a:t>, LJM2, </a:t>
            </a:r>
            <a:r>
              <a:rPr lang="el-GR" sz="1800" b="0" i="0" u="none" strike="noStrike" baseline="0" dirty="0" err="1">
                <a:solidFill>
                  <a:srgbClr val="000000"/>
                </a:solidFill>
                <a:latin typeface="Times New Roman" panose="02020603050405020304" pitchFamily="18" charset="0"/>
              </a:rPr>
              <a:t>Chewco</a:t>
            </a:r>
            <a:r>
              <a:rPr lang="el-GR" sz="1800" b="0" i="0" u="none" strike="noStrike" baseline="0" dirty="0">
                <a:solidFill>
                  <a:srgbClr val="000000"/>
                </a:solidFill>
                <a:latin typeface="Times New Roman" panose="02020603050405020304" pitchFamily="18" charset="0"/>
              </a:rPr>
              <a:t> και </a:t>
            </a:r>
            <a:r>
              <a:rPr lang="el-GR" sz="1800" b="0" i="0" u="none" strike="noStrike" baseline="0" dirty="0" err="1">
                <a:solidFill>
                  <a:srgbClr val="000000"/>
                </a:solidFill>
                <a:latin typeface="Times New Roman" panose="02020603050405020304" pitchFamily="18" charset="0"/>
              </a:rPr>
              <a:t>Whitewing</a:t>
            </a:r>
            <a:r>
              <a:rPr lang="el-GR" sz="1800" b="0" i="0" u="none" strike="noStrike" baseline="0" dirty="0">
                <a:solidFill>
                  <a:srgbClr val="000000"/>
                </a:solidFill>
                <a:latin typeface="Times New Roman" panose="02020603050405020304" pitchFamily="18" charset="0"/>
              </a:rPr>
              <a:t>, μεταξύ άλλων, χρησιμοποιήθηκαν για να μεταφέρουν το χρέος της </a:t>
            </a:r>
            <a:r>
              <a:rPr lang="en-US" sz="1800" b="0" i="0" u="none" strike="noStrike" baseline="0" dirty="0">
                <a:solidFill>
                  <a:srgbClr val="000000"/>
                </a:solidFill>
                <a:latin typeface="Times New Roman" panose="02020603050405020304" pitchFamily="18" charset="0"/>
              </a:rPr>
              <a:t>Enron</a:t>
            </a:r>
            <a:r>
              <a:rPr lang="el-GR" sz="1800" b="0" i="0" u="none" strike="noStrike" baseline="0" dirty="0">
                <a:solidFill>
                  <a:srgbClr val="000000"/>
                </a:solidFill>
                <a:latin typeface="Times New Roman" panose="02020603050405020304" pitchFamily="18" charset="0"/>
              </a:rPr>
              <a:t> </a:t>
            </a:r>
            <a:r>
              <a:rPr lang="el-GR" sz="1800" dirty="0">
                <a:solidFill>
                  <a:srgbClr val="000000"/>
                </a:solidFill>
                <a:latin typeface="Times New Roman" panose="02020603050405020304" pitchFamily="18" charset="0"/>
              </a:rPr>
              <a:t>σε αυτές</a:t>
            </a:r>
            <a:r>
              <a:rPr lang="el-GR" sz="1800" b="0" i="0" u="none" strike="noStrike" baseline="0" dirty="0">
                <a:solidFill>
                  <a:srgbClr val="000000"/>
                </a:solidFill>
                <a:latin typeface="Times New Roman" panose="02020603050405020304" pitchFamily="18" charset="0"/>
              </a:rPr>
              <a:t>. Επιπλέον, ορισμένες από τις συμφωνίες διαρθρώθηκαν έτσι ώστε </a:t>
            </a:r>
            <a:r>
              <a:rPr lang="el-GR" sz="1800" dirty="0">
                <a:solidFill>
                  <a:srgbClr val="000000"/>
                </a:solidFill>
                <a:latin typeface="Times New Roman" panose="02020603050405020304" pitchFamily="18" charset="0"/>
              </a:rPr>
              <a:t>η </a:t>
            </a:r>
            <a:r>
              <a:rPr lang="el-GR" sz="1800" dirty="0" err="1">
                <a:solidFill>
                  <a:srgbClr val="000000"/>
                </a:solidFill>
                <a:latin typeface="Times New Roman" panose="02020603050405020304" pitchFamily="18" charset="0"/>
              </a:rPr>
              <a:t>Enron</a:t>
            </a:r>
            <a:r>
              <a:rPr lang="el-GR" sz="1800" dirty="0">
                <a:solidFill>
                  <a:srgbClr val="000000"/>
                </a:solidFill>
                <a:latin typeface="Times New Roman" panose="02020603050405020304" pitchFamily="18" charset="0"/>
              </a:rPr>
              <a:t> να μπορεί να λαμβάνει δανειακά κεφάλαια από αυτές και να τα καταγράφει ως έσοδα, αγνοώντας κάθε σχετική υποχρέωση προς αυτές. </a:t>
            </a:r>
          </a:p>
          <a:p>
            <a:pPr algn="just">
              <a:buClr>
                <a:srgbClr val="A04DA3"/>
              </a:buClr>
              <a:defRPr/>
            </a:pPr>
            <a:r>
              <a:rPr lang="el-GR" sz="1800" dirty="0">
                <a:solidFill>
                  <a:srgbClr val="000000"/>
                </a:solidFill>
                <a:latin typeface="Times New Roman" panose="02020603050405020304" pitchFamily="18" charset="0"/>
              </a:rPr>
              <a:t>Χρησιμοποιώντας τις SPE και προστατεύοντας το χρέος από τον ισολογισμό, η </a:t>
            </a:r>
            <a:r>
              <a:rPr lang="el-GR" sz="1800" dirty="0" err="1">
                <a:solidFill>
                  <a:srgbClr val="000000"/>
                </a:solidFill>
                <a:latin typeface="Times New Roman" panose="02020603050405020304" pitchFamily="18" charset="0"/>
              </a:rPr>
              <a:t>Enron</a:t>
            </a:r>
            <a:r>
              <a:rPr lang="el-GR" sz="1800" dirty="0">
                <a:solidFill>
                  <a:srgbClr val="000000"/>
                </a:solidFill>
                <a:latin typeface="Times New Roman" panose="02020603050405020304" pitchFamily="18" charset="0"/>
              </a:rPr>
              <a:t> κατάφερε να διατηρήσει υψηλή πιστοληπτική διαβάθμιση, η οποία έπρεπε να συνεχίσει να εξασφαλίζει δάνεια για την ανάπτυξη της εταιρείας και την επέκταση των πολλών νέων δραστηριοτήτων της. Πριν από το 2001, με τη συνεχή χρήση των SPE σε ακόμη μεγαλύτερο βαθμό, η </a:t>
            </a:r>
            <a:r>
              <a:rPr lang="el-GR" sz="1800" dirty="0" err="1">
                <a:solidFill>
                  <a:srgbClr val="000000"/>
                </a:solidFill>
                <a:latin typeface="Times New Roman" panose="02020603050405020304" pitchFamily="18" charset="0"/>
              </a:rPr>
              <a:t>Enron</a:t>
            </a:r>
            <a:r>
              <a:rPr lang="el-GR" sz="1800" dirty="0">
                <a:solidFill>
                  <a:srgbClr val="000000"/>
                </a:solidFill>
                <a:latin typeface="Times New Roman" panose="02020603050405020304" pitchFamily="18" charset="0"/>
              </a:rPr>
              <a:t> μπόρεσε να εμφανιστεί ολοένα και πιο κερδοφόρα</a:t>
            </a:r>
            <a:r>
              <a:rPr lang="en-US" sz="1800" dirty="0">
                <a:solidFill>
                  <a:srgbClr val="000000"/>
                </a:solidFill>
                <a:latin typeface="Times New Roman" panose="02020603050405020304" pitchFamily="18" charset="0"/>
              </a:rPr>
              <a:t>. </a:t>
            </a:r>
            <a:r>
              <a:rPr lang="el-GR" sz="1800" dirty="0">
                <a:solidFill>
                  <a:srgbClr val="000000"/>
                </a:solidFill>
                <a:latin typeface="Times New Roman" panose="02020603050405020304" pitchFamily="18" charset="0"/>
              </a:rPr>
              <a:t>Η </a:t>
            </a:r>
            <a:r>
              <a:rPr lang="el-GR" sz="1800" dirty="0" err="1">
                <a:solidFill>
                  <a:srgbClr val="000000"/>
                </a:solidFill>
                <a:latin typeface="Times New Roman" panose="02020603050405020304" pitchFamily="18" charset="0"/>
              </a:rPr>
              <a:t>Enron</a:t>
            </a:r>
            <a:r>
              <a:rPr lang="el-GR" sz="1800" dirty="0">
                <a:solidFill>
                  <a:srgbClr val="000000"/>
                </a:solidFill>
                <a:latin typeface="Times New Roman" panose="02020603050405020304" pitchFamily="18" charset="0"/>
              </a:rPr>
              <a:t> έκανε συχνά μη ρεαλιστικές προβλέψεις, υποτιμώντας τα έξοδα και υπερεκτιμώντας τα κέρδη. </a:t>
            </a:r>
            <a:endParaRPr lang="en-US" sz="1800" dirty="0">
              <a:solidFill>
                <a:srgbClr val="000000"/>
              </a:solidFill>
              <a:latin typeface="Times New Roman" panose="02020603050405020304" pitchFamily="18" charset="0"/>
            </a:endParaRPr>
          </a:p>
          <a:p>
            <a:pPr algn="just"/>
            <a:endParaRPr lang="el-GR" sz="1800" b="0" i="0" u="none" strike="noStrike" baseline="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3728995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3FC3CF2-EE27-79C2-A45D-3985AD935EA1}"/>
              </a:ext>
            </a:extLst>
          </p:cNvPr>
          <p:cNvSpPr>
            <a:spLocks noGrp="1"/>
          </p:cNvSpPr>
          <p:nvPr>
            <p:ph type="title"/>
          </p:nvPr>
        </p:nvSpPr>
        <p:spPr>
          <a:xfrm>
            <a:off x="539552" y="620688"/>
            <a:ext cx="8229600" cy="1066800"/>
          </a:xfrm>
        </p:spPr>
        <p:txBody>
          <a:bodyPr/>
          <a:lstStyle/>
          <a:p>
            <a:r>
              <a:rPr lang="el-GR" dirty="0"/>
              <a:t>Η Περίπτωση της </a:t>
            </a:r>
            <a:r>
              <a:rPr lang="en-US" dirty="0"/>
              <a:t>Enron </a:t>
            </a:r>
            <a:endParaRPr lang="el-GR" dirty="0"/>
          </a:p>
        </p:txBody>
      </p:sp>
      <p:sp>
        <p:nvSpPr>
          <p:cNvPr id="3" name="Θέση περιεχομένου 2">
            <a:extLst>
              <a:ext uri="{FF2B5EF4-FFF2-40B4-BE49-F238E27FC236}">
                <a16:creationId xmlns:a16="http://schemas.microsoft.com/office/drawing/2014/main" id="{63EF9538-89E8-6364-B4D7-C22B2ABF27D2}"/>
              </a:ext>
            </a:extLst>
          </p:cNvPr>
          <p:cNvSpPr>
            <a:spLocks noGrp="1"/>
          </p:cNvSpPr>
          <p:nvPr>
            <p:ph idx="1"/>
          </p:nvPr>
        </p:nvSpPr>
        <p:spPr>
          <a:xfrm>
            <a:off x="457200" y="1628800"/>
            <a:ext cx="8229600" cy="4945736"/>
          </a:xfrm>
        </p:spPr>
        <p:txBody>
          <a:bodyPr>
            <a:normAutofit/>
          </a:bodyPr>
          <a:lstStyle/>
          <a:p>
            <a:pPr algn="just"/>
            <a:r>
              <a:rPr lang="el-GR" sz="1800" b="1" i="0" u="none" strike="noStrike" baseline="0" dirty="0">
                <a:solidFill>
                  <a:srgbClr val="000000"/>
                </a:solidFill>
                <a:latin typeface="Times New Roman" panose="02020603050405020304" pitchFamily="18" charset="0"/>
              </a:rPr>
              <a:t>2001</a:t>
            </a:r>
            <a:r>
              <a:rPr lang="el-GR" sz="1800" b="0" i="0" u="none" strike="noStrike" baseline="0" dirty="0">
                <a:solidFill>
                  <a:srgbClr val="000000"/>
                </a:solidFill>
                <a:latin typeface="Times New Roman" panose="02020603050405020304" pitchFamily="18" charset="0"/>
              </a:rPr>
              <a:t>, </a:t>
            </a:r>
            <a:r>
              <a:rPr lang="el-GR" sz="1800" dirty="0">
                <a:solidFill>
                  <a:srgbClr val="000000"/>
                </a:solidFill>
                <a:latin typeface="Times New Roman" panose="02020603050405020304" pitchFamily="18" charset="0"/>
              </a:rPr>
              <a:t>η τιμή </a:t>
            </a:r>
            <a:r>
              <a:rPr lang="el-GR" sz="1800" b="0" i="0" u="none" strike="noStrike" baseline="0" dirty="0">
                <a:solidFill>
                  <a:srgbClr val="000000"/>
                </a:solidFill>
                <a:latin typeface="Times New Roman" panose="02020603050405020304" pitchFamily="18" charset="0"/>
              </a:rPr>
              <a:t>της </a:t>
            </a:r>
            <a:r>
              <a:rPr lang="el-GR" sz="1800" b="0" i="0" u="none" strike="noStrike" baseline="0" dirty="0" err="1">
                <a:solidFill>
                  <a:srgbClr val="000000"/>
                </a:solidFill>
                <a:latin typeface="Times New Roman" panose="02020603050405020304" pitchFamily="18" charset="0"/>
              </a:rPr>
              <a:t>Enron</a:t>
            </a:r>
            <a:r>
              <a:rPr lang="el-GR" sz="1800" b="0" i="0" u="none" strike="noStrike" baseline="0" dirty="0">
                <a:solidFill>
                  <a:srgbClr val="000000"/>
                </a:solidFill>
                <a:latin typeface="Times New Roman" panose="02020603050405020304" pitchFamily="18" charset="0"/>
              </a:rPr>
              <a:t> άρχισε να πέφτει, πέφτοντας από 80 δολάρια ανά μετοχή τον Οκτώβριο του 2000 σε 30 δολάρια το χρόνο αργότερα. </a:t>
            </a:r>
          </a:p>
          <a:p>
            <a:pPr algn="just"/>
            <a:r>
              <a:rPr lang="el-GR" sz="1800" b="0" i="0" u="none" strike="noStrike" baseline="0" dirty="0">
                <a:solidFill>
                  <a:srgbClr val="000000"/>
                </a:solidFill>
                <a:latin typeface="Times New Roman" panose="02020603050405020304" pitchFamily="18" charset="0"/>
              </a:rPr>
              <a:t>Μετά από μόλις έξι μήνες, ο </a:t>
            </a:r>
            <a:r>
              <a:rPr lang="el-GR" sz="1800" b="0" i="0" u="none" strike="noStrike" baseline="0" dirty="0" err="1">
                <a:solidFill>
                  <a:srgbClr val="000000"/>
                </a:solidFill>
                <a:latin typeface="Times New Roman" panose="02020603050405020304" pitchFamily="18" charset="0"/>
              </a:rPr>
              <a:t>Jeff</a:t>
            </a:r>
            <a:r>
              <a:rPr lang="el-GR" sz="1800" b="0" i="0" u="none" strike="noStrike" baseline="0" dirty="0">
                <a:solidFill>
                  <a:srgbClr val="000000"/>
                </a:solidFill>
                <a:latin typeface="Times New Roman" panose="02020603050405020304" pitchFamily="18" charset="0"/>
              </a:rPr>
              <a:t> </a:t>
            </a:r>
            <a:r>
              <a:rPr lang="el-GR" sz="1800" b="0" i="0" u="none" strike="noStrike" baseline="0" dirty="0" err="1">
                <a:solidFill>
                  <a:srgbClr val="000000"/>
                </a:solidFill>
                <a:latin typeface="Times New Roman" panose="02020603050405020304" pitchFamily="18" charset="0"/>
              </a:rPr>
              <a:t>Skilling</a:t>
            </a:r>
            <a:r>
              <a:rPr lang="el-GR" sz="1800" b="0" i="0" u="none" strike="noStrike" baseline="0" dirty="0">
                <a:solidFill>
                  <a:srgbClr val="000000"/>
                </a:solidFill>
                <a:latin typeface="Times New Roman" panose="02020603050405020304" pitchFamily="18" charset="0"/>
              </a:rPr>
              <a:t> παραιτήθηκε από CEO για "προσωπικούς λόγους" και ο </a:t>
            </a:r>
            <a:r>
              <a:rPr lang="el-GR" sz="1800" b="0" i="0" u="none" strike="noStrike" baseline="0" dirty="0" err="1">
                <a:solidFill>
                  <a:srgbClr val="000000"/>
                </a:solidFill>
                <a:latin typeface="Times New Roman" panose="02020603050405020304" pitchFamily="18" charset="0"/>
              </a:rPr>
              <a:t>Ken</a:t>
            </a:r>
            <a:r>
              <a:rPr lang="el-GR" sz="1800" b="0" i="0" u="none" strike="noStrike" baseline="0" dirty="0">
                <a:solidFill>
                  <a:srgbClr val="000000"/>
                </a:solidFill>
                <a:latin typeface="Times New Roman" panose="02020603050405020304" pitchFamily="18" charset="0"/>
              </a:rPr>
              <a:t> </a:t>
            </a:r>
            <a:r>
              <a:rPr lang="el-GR" sz="1800" b="0" i="0" u="none" strike="noStrike" baseline="0" dirty="0" err="1">
                <a:solidFill>
                  <a:srgbClr val="000000"/>
                </a:solidFill>
                <a:latin typeface="Times New Roman" panose="02020603050405020304" pitchFamily="18" charset="0"/>
              </a:rPr>
              <a:t>Lay</a:t>
            </a:r>
            <a:r>
              <a:rPr lang="el-GR" sz="1800" b="0" i="0" u="none" strike="noStrike" baseline="0" dirty="0">
                <a:solidFill>
                  <a:srgbClr val="000000"/>
                </a:solidFill>
                <a:latin typeface="Times New Roman" panose="02020603050405020304" pitchFamily="18" charset="0"/>
              </a:rPr>
              <a:t> αναγκάστηκε να επιστρέψει στη θέση του CEO.</a:t>
            </a:r>
          </a:p>
          <a:p>
            <a:pPr algn="just"/>
            <a:r>
              <a:rPr lang="el-GR" sz="1800" b="1" i="0" u="none" strike="noStrike" baseline="0" dirty="0">
                <a:solidFill>
                  <a:srgbClr val="000000"/>
                </a:solidFill>
                <a:latin typeface="Times New Roman" panose="02020603050405020304" pitchFamily="18" charset="0"/>
              </a:rPr>
              <a:t>Οκτώβριος 2001</a:t>
            </a:r>
            <a:r>
              <a:rPr lang="el-GR" sz="1800" b="0" i="0" u="none" strike="noStrike" baseline="0" dirty="0">
                <a:solidFill>
                  <a:srgbClr val="000000"/>
                </a:solidFill>
                <a:latin typeface="Times New Roman" panose="02020603050405020304" pitchFamily="18" charset="0"/>
              </a:rPr>
              <a:t>, τα κέρδη της εταιρείας για το τρίτο τρίμηνο αποκάλυψαν τεράστια ζημιά και ανεξήγητη μείωση των ιδίων κεφαλαίων και περιουσιακών στοιχείων των ιδίων κεφαλαίων κατά 1,2 δισ. Δολάρια. </a:t>
            </a:r>
            <a:endParaRPr lang="el-GR" sz="1800" dirty="0"/>
          </a:p>
          <a:p>
            <a:pPr>
              <a:buClr>
                <a:srgbClr val="A04DA3"/>
              </a:buClr>
              <a:defRPr/>
            </a:pPr>
            <a:r>
              <a:rPr lang="el-GR" sz="1800" b="1" dirty="0">
                <a:solidFill>
                  <a:srgbClr val="000000"/>
                </a:solidFill>
                <a:latin typeface="Times New Roman" panose="02020603050405020304" pitchFamily="18" charset="0"/>
              </a:rPr>
              <a:t>Ιούλιος 2004</a:t>
            </a:r>
            <a:r>
              <a:rPr lang="el-GR" sz="1800" dirty="0">
                <a:solidFill>
                  <a:srgbClr val="000000"/>
                </a:solidFill>
                <a:latin typeface="Times New Roman" panose="02020603050405020304" pitchFamily="18" charset="0"/>
              </a:rPr>
              <a:t>, το δικαστήριο του Χιούστον απήγγειλε σε βάρος του </a:t>
            </a:r>
            <a:r>
              <a:rPr lang="el-GR" sz="1800" dirty="0" err="1">
                <a:solidFill>
                  <a:srgbClr val="000000"/>
                </a:solidFill>
                <a:latin typeface="Times New Roman" panose="02020603050405020304" pitchFamily="18" charset="0"/>
              </a:rPr>
              <a:t>Skilling</a:t>
            </a:r>
            <a:r>
              <a:rPr lang="el-GR" sz="1800" dirty="0">
                <a:solidFill>
                  <a:srgbClr val="000000"/>
                </a:solidFill>
                <a:latin typeface="Times New Roman" panose="02020603050405020304" pitchFamily="18" charset="0"/>
              </a:rPr>
              <a:t> 35 κατηγορίες απάτης, συνωμοσίας και </a:t>
            </a:r>
            <a:r>
              <a:rPr lang="el-GR" sz="1800" dirty="0" err="1">
                <a:solidFill>
                  <a:srgbClr val="000000"/>
                </a:solidFill>
                <a:latin typeface="Times New Roman" panose="02020603050405020304" pitchFamily="18" charset="0"/>
              </a:rPr>
              <a:t>insider</a:t>
            </a:r>
            <a:r>
              <a:rPr lang="el-GR" sz="1800" dirty="0">
                <a:solidFill>
                  <a:srgbClr val="000000"/>
                </a:solidFill>
                <a:latin typeface="Times New Roman" panose="02020603050405020304" pitchFamily="18" charset="0"/>
              </a:rPr>
              <a:t> </a:t>
            </a:r>
            <a:r>
              <a:rPr lang="el-GR" sz="1800" dirty="0" err="1">
                <a:solidFill>
                  <a:srgbClr val="000000"/>
                </a:solidFill>
                <a:latin typeface="Times New Roman" panose="02020603050405020304" pitchFamily="18" charset="0"/>
              </a:rPr>
              <a:t>trading</a:t>
            </a:r>
            <a:r>
              <a:rPr lang="el-GR" sz="1800" dirty="0">
                <a:solidFill>
                  <a:srgbClr val="000000"/>
                </a:solidFill>
                <a:latin typeface="Times New Roman" panose="02020603050405020304" pitchFamily="18" charset="0"/>
              </a:rPr>
              <a:t>. Ο </a:t>
            </a:r>
            <a:r>
              <a:rPr lang="el-GR" sz="1800" dirty="0" err="1">
                <a:solidFill>
                  <a:srgbClr val="000000"/>
                </a:solidFill>
                <a:latin typeface="Times New Roman" panose="02020603050405020304" pitchFamily="18" charset="0"/>
              </a:rPr>
              <a:t>Lay</a:t>
            </a:r>
            <a:r>
              <a:rPr lang="el-GR" sz="1800" dirty="0">
                <a:solidFill>
                  <a:srgbClr val="000000"/>
                </a:solidFill>
                <a:latin typeface="Times New Roman" panose="02020603050405020304" pitchFamily="18" charset="0"/>
              </a:rPr>
              <a:t> κατηγορήθηκε για 11 παρόμοια εγκλήματα</a:t>
            </a:r>
          </a:p>
          <a:p>
            <a:pPr>
              <a:buClr>
                <a:srgbClr val="A04DA3"/>
              </a:buClr>
              <a:defRPr/>
            </a:pPr>
            <a:endParaRPr lang="el-GR" sz="1800" dirty="0">
              <a:solidFill>
                <a:srgbClr val="000000"/>
              </a:solidFill>
              <a:latin typeface="Times New Roman" panose="02020603050405020304" pitchFamily="18" charset="0"/>
            </a:endParaRPr>
          </a:p>
          <a:p>
            <a:pPr marL="365760" marR="0" lvl="0" indent="-256032" algn="l" defTabSz="914400" rtl="0" eaLnBrk="1" fontAlgn="auto" latinLnBrk="0" hangingPunct="1">
              <a:lnSpc>
                <a:spcPct val="100000"/>
              </a:lnSpc>
              <a:spcBef>
                <a:spcPts val="300"/>
              </a:spcBef>
              <a:spcAft>
                <a:spcPts val="0"/>
              </a:spcAft>
              <a:buClr>
                <a:srgbClr val="A04DA3"/>
              </a:buClr>
              <a:buSzTx/>
              <a:buFont typeface="Georgia"/>
              <a:buChar char="•"/>
              <a:tabLst/>
              <a:defRPr/>
            </a:pPr>
            <a:endParaRPr lang="en-US" sz="180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4283704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FF38E73-9DA2-94B3-B848-DB203586D0D3}"/>
              </a:ext>
            </a:extLst>
          </p:cNvPr>
          <p:cNvSpPr>
            <a:spLocks noGrp="1"/>
          </p:cNvSpPr>
          <p:nvPr>
            <p:ph type="title"/>
          </p:nvPr>
        </p:nvSpPr>
        <p:spPr>
          <a:xfrm>
            <a:off x="457200" y="620688"/>
            <a:ext cx="8229600" cy="1066800"/>
          </a:xfrm>
        </p:spPr>
        <p:txBody>
          <a:bodyPr/>
          <a:lstStyle/>
          <a:p>
            <a:r>
              <a:rPr lang="en-US" dirty="0"/>
              <a:t>Barings Bank</a:t>
            </a:r>
            <a:endParaRPr lang="el-GR" dirty="0"/>
          </a:p>
        </p:txBody>
      </p:sp>
      <p:sp>
        <p:nvSpPr>
          <p:cNvPr id="3" name="Θέση περιεχομένου 2">
            <a:extLst>
              <a:ext uri="{FF2B5EF4-FFF2-40B4-BE49-F238E27FC236}">
                <a16:creationId xmlns:a16="http://schemas.microsoft.com/office/drawing/2014/main" id="{B134913A-F414-5C4E-5EF8-2D6E96FA38AE}"/>
              </a:ext>
            </a:extLst>
          </p:cNvPr>
          <p:cNvSpPr>
            <a:spLocks noGrp="1"/>
          </p:cNvSpPr>
          <p:nvPr>
            <p:ph idx="1"/>
          </p:nvPr>
        </p:nvSpPr>
        <p:spPr>
          <a:xfrm>
            <a:off x="457200" y="1556792"/>
            <a:ext cx="8229600" cy="5017744"/>
          </a:xfrm>
        </p:spPr>
        <p:txBody>
          <a:bodyPr>
            <a:normAutofit fontScale="62500" lnSpcReduction="20000"/>
          </a:bodyPr>
          <a:lstStyle/>
          <a:p>
            <a:pPr marL="109728" indent="0" algn="just">
              <a:buNone/>
            </a:pPr>
            <a:r>
              <a:rPr lang="el-GR" b="0" i="0" dirty="0">
                <a:solidFill>
                  <a:srgbClr val="212529"/>
                </a:solidFill>
                <a:effectLst/>
                <a:latin typeface="GothamGreekBook"/>
              </a:rPr>
              <a:t>Ο </a:t>
            </a:r>
            <a:r>
              <a:rPr lang="el-GR" sz="3200" b="0" i="0" dirty="0">
                <a:solidFill>
                  <a:srgbClr val="212529"/>
                </a:solidFill>
                <a:effectLst/>
                <a:latin typeface="Calibri" panose="020F0502020204030204" pitchFamily="34" charset="0"/>
                <a:cs typeface="Calibri" panose="020F0502020204030204" pitchFamily="34" charset="0"/>
              </a:rPr>
              <a:t>πρώην </a:t>
            </a:r>
            <a:r>
              <a:rPr lang="el-GR" sz="3200" b="0" i="0" dirty="0" err="1">
                <a:solidFill>
                  <a:srgbClr val="212529"/>
                </a:solidFill>
                <a:effectLst/>
                <a:latin typeface="Calibri" panose="020F0502020204030204" pitchFamily="34" charset="0"/>
                <a:cs typeface="Calibri" panose="020F0502020204030204" pitchFamily="34" charset="0"/>
              </a:rPr>
              <a:t>trader</a:t>
            </a:r>
            <a:r>
              <a:rPr lang="el-GR" sz="3200" b="0" i="0" dirty="0">
                <a:solidFill>
                  <a:srgbClr val="212529"/>
                </a:solidFill>
                <a:effectLst/>
                <a:latin typeface="Calibri" panose="020F0502020204030204" pitchFamily="34" charset="0"/>
                <a:cs typeface="Calibri" panose="020F0502020204030204" pitchFamily="34" charset="0"/>
              </a:rPr>
              <a:t> της </a:t>
            </a:r>
            <a:r>
              <a:rPr lang="el-GR" sz="3200" b="0" i="0" dirty="0" err="1">
                <a:solidFill>
                  <a:srgbClr val="212529"/>
                </a:solidFill>
                <a:effectLst/>
                <a:latin typeface="Calibri" panose="020F0502020204030204" pitchFamily="34" charset="0"/>
                <a:cs typeface="Calibri" panose="020F0502020204030204" pitchFamily="34" charset="0"/>
              </a:rPr>
              <a:t>Barings</a:t>
            </a:r>
            <a:r>
              <a:rPr lang="el-GR" sz="3200" b="0" i="0" dirty="0">
                <a:solidFill>
                  <a:srgbClr val="212529"/>
                </a:solidFill>
                <a:effectLst/>
                <a:latin typeface="Calibri" panose="020F0502020204030204" pitchFamily="34" charset="0"/>
                <a:cs typeface="Calibri" panose="020F0502020204030204" pitchFamily="34" charset="0"/>
              </a:rPr>
              <a:t> Bank, </a:t>
            </a:r>
            <a:r>
              <a:rPr lang="el-GR" sz="3200" b="0" i="0" dirty="0" err="1">
                <a:solidFill>
                  <a:srgbClr val="212529"/>
                </a:solidFill>
                <a:effectLst/>
                <a:latin typeface="Calibri" panose="020F0502020204030204" pitchFamily="34" charset="0"/>
                <a:cs typeface="Calibri" panose="020F0502020204030204" pitchFamily="34" charset="0"/>
              </a:rPr>
              <a:t>Nick</a:t>
            </a:r>
            <a:r>
              <a:rPr lang="el-GR" sz="3200" b="0" i="0" dirty="0">
                <a:solidFill>
                  <a:srgbClr val="212529"/>
                </a:solidFill>
                <a:effectLst/>
                <a:latin typeface="Calibri" panose="020F0502020204030204" pitchFamily="34" charset="0"/>
                <a:cs typeface="Calibri" panose="020F0502020204030204" pitchFamily="34" charset="0"/>
              </a:rPr>
              <a:t> </a:t>
            </a:r>
            <a:r>
              <a:rPr lang="el-GR" sz="3200" b="0" i="0" dirty="0" err="1">
                <a:solidFill>
                  <a:srgbClr val="212529"/>
                </a:solidFill>
                <a:effectLst/>
                <a:latin typeface="Calibri" panose="020F0502020204030204" pitchFamily="34" charset="0"/>
                <a:cs typeface="Calibri" panose="020F0502020204030204" pitchFamily="34" charset="0"/>
              </a:rPr>
              <a:t>Leeson</a:t>
            </a:r>
            <a:r>
              <a:rPr lang="el-GR" sz="3200" b="0" i="0" dirty="0">
                <a:solidFill>
                  <a:srgbClr val="212529"/>
                </a:solidFill>
                <a:effectLst/>
                <a:latin typeface="Calibri" panose="020F0502020204030204" pitchFamily="34" charset="0"/>
                <a:cs typeface="Calibri" panose="020F0502020204030204" pitchFamily="34" charset="0"/>
              </a:rPr>
              <a:t>, δηλώνει ένοχος ενώπιον δικαστηρίου της Σιγκαπούρης για δύο κατηγορίες</a:t>
            </a:r>
            <a:r>
              <a:rPr lang="el-GR" sz="3200" b="0" i="0" dirty="0">
                <a:effectLst/>
                <a:latin typeface="Calibri" panose="020F0502020204030204" pitchFamily="34" charset="0"/>
                <a:cs typeface="Calibri" panose="020F0502020204030204" pitchFamily="34" charset="0"/>
              </a:rPr>
              <a:t> </a:t>
            </a:r>
            <a:r>
              <a:rPr lang="el-GR" sz="3200" b="0" i="0" u="none" strike="noStrike" dirty="0">
                <a:effectLst/>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απάτης</a:t>
            </a:r>
            <a:r>
              <a:rPr lang="el-GR" sz="3200" b="0" i="0" dirty="0">
                <a:effectLst/>
                <a:latin typeface="Calibri" panose="020F0502020204030204" pitchFamily="34" charset="0"/>
                <a:cs typeface="Calibri" panose="020F0502020204030204" pitchFamily="34" charset="0"/>
              </a:rPr>
              <a:t>, που </a:t>
            </a:r>
            <a:r>
              <a:rPr lang="el-GR" sz="3200" b="0" i="0" dirty="0">
                <a:solidFill>
                  <a:srgbClr val="212529"/>
                </a:solidFill>
                <a:effectLst/>
                <a:latin typeface="Calibri" panose="020F0502020204030204" pitchFamily="34" charset="0"/>
                <a:cs typeface="Calibri" panose="020F0502020204030204" pitchFamily="34" charset="0"/>
              </a:rPr>
              <a:t>σχετίζονται με τις ζημιές ύψους 1,4 δισ. δολαρίων τις οποίες ο ίδιος προκάλεσε, οδηγώντας την τράπεζα στη χρεοκοπία.</a:t>
            </a:r>
          </a:p>
          <a:p>
            <a:pPr marL="109728" indent="0" algn="just">
              <a:buNone/>
            </a:pPr>
            <a:r>
              <a:rPr lang="el-GR" sz="3200" b="0" i="0" dirty="0">
                <a:solidFill>
                  <a:srgbClr val="212529"/>
                </a:solidFill>
                <a:effectLst/>
                <a:latin typeface="Calibri" panose="020F0502020204030204" pitchFamily="34" charset="0"/>
                <a:cs typeface="Calibri" panose="020F0502020204030204" pitchFamily="34" charset="0"/>
              </a:rPr>
              <a:t>Τον ονόμασαν «ο χρηματιστής που κατέστρεψε την τράπεζα». Και δεν ήταν μία οποιαδήποτε τράπεζα, αλλά η παλαιότερη εμπορική τράπεζα της Βρετανίας.  Η κατάρρευση της </a:t>
            </a:r>
            <a:r>
              <a:rPr lang="el-GR" sz="3200" b="0" i="0" dirty="0" err="1">
                <a:solidFill>
                  <a:srgbClr val="212529"/>
                </a:solidFill>
                <a:effectLst/>
                <a:latin typeface="Calibri" panose="020F0502020204030204" pitchFamily="34" charset="0"/>
                <a:cs typeface="Calibri" panose="020F0502020204030204" pitchFamily="34" charset="0"/>
              </a:rPr>
              <a:t>Barings</a:t>
            </a:r>
            <a:r>
              <a:rPr lang="el-GR" sz="3200" b="0" i="0" dirty="0">
                <a:solidFill>
                  <a:srgbClr val="212529"/>
                </a:solidFill>
                <a:effectLst/>
                <a:latin typeface="Calibri" panose="020F0502020204030204" pitchFamily="34" charset="0"/>
                <a:cs typeface="Calibri" panose="020F0502020204030204" pitchFamily="34" charset="0"/>
              </a:rPr>
              <a:t> άλλαξε για πάντα την εικόνα του βρετανικού χρηματοοικονομικού κλάδου.</a:t>
            </a:r>
          </a:p>
          <a:p>
            <a:pPr marL="109728" indent="0" algn="just">
              <a:buNone/>
            </a:pPr>
            <a:r>
              <a:rPr lang="el-GR" sz="3200" b="0" i="0" dirty="0">
                <a:solidFill>
                  <a:srgbClr val="212529"/>
                </a:solidFill>
                <a:effectLst/>
                <a:latin typeface="Calibri" panose="020F0502020204030204" pitchFamily="34" charset="0"/>
                <a:cs typeface="Calibri" panose="020F0502020204030204" pitchFamily="34" charset="0"/>
              </a:rPr>
              <a:t>Η ιστορία της </a:t>
            </a:r>
            <a:r>
              <a:rPr lang="el-GR" sz="3200" b="0" i="0" dirty="0" err="1">
                <a:solidFill>
                  <a:srgbClr val="212529"/>
                </a:solidFill>
                <a:effectLst/>
                <a:latin typeface="Calibri" panose="020F0502020204030204" pitchFamily="34" charset="0"/>
                <a:cs typeface="Calibri" panose="020F0502020204030204" pitchFamily="34" charset="0"/>
              </a:rPr>
              <a:t>Barings</a:t>
            </a:r>
            <a:r>
              <a:rPr lang="el-GR" sz="3200" b="0" i="0" dirty="0">
                <a:solidFill>
                  <a:srgbClr val="212529"/>
                </a:solidFill>
                <a:effectLst/>
                <a:latin typeface="Calibri" panose="020F0502020204030204" pitchFamily="34" charset="0"/>
                <a:cs typeface="Calibri" panose="020F0502020204030204" pitchFamily="34" charset="0"/>
              </a:rPr>
              <a:t>, που ήταν η παλαιότερη εμπορική τράπεζα της Βρετανίας, είναι η κλασική περίπτωση όπου η ύβρις, η αδύναμη εποπτεία και η έλλειψη εσωτερικών ελέγχων οδηγεί στην καταστροφή. Μέσα σε μερικές μόνο εβδομάδες, ο </a:t>
            </a:r>
            <a:r>
              <a:rPr lang="el-GR" sz="3200" b="0" i="0" dirty="0" err="1">
                <a:solidFill>
                  <a:srgbClr val="212529"/>
                </a:solidFill>
                <a:effectLst/>
                <a:latin typeface="Calibri" panose="020F0502020204030204" pitchFamily="34" charset="0"/>
                <a:cs typeface="Calibri" panose="020F0502020204030204" pitchFamily="34" charset="0"/>
              </a:rPr>
              <a:t>Nick</a:t>
            </a:r>
            <a:r>
              <a:rPr lang="el-GR" sz="3200" b="0" i="0" dirty="0">
                <a:solidFill>
                  <a:srgbClr val="212529"/>
                </a:solidFill>
                <a:effectLst/>
                <a:latin typeface="Calibri" panose="020F0502020204030204" pitchFamily="34" charset="0"/>
                <a:cs typeface="Calibri" panose="020F0502020204030204" pitchFamily="34" charset="0"/>
              </a:rPr>
              <a:t> </a:t>
            </a:r>
            <a:r>
              <a:rPr lang="el-GR" sz="3200" b="0" i="0" dirty="0" err="1">
                <a:solidFill>
                  <a:srgbClr val="212529"/>
                </a:solidFill>
                <a:effectLst/>
                <a:latin typeface="Calibri" panose="020F0502020204030204" pitchFamily="34" charset="0"/>
                <a:cs typeface="Calibri" panose="020F0502020204030204" pitchFamily="34" charset="0"/>
              </a:rPr>
              <a:t>Leeson</a:t>
            </a:r>
            <a:r>
              <a:rPr lang="el-GR" sz="3200" b="0" i="0" dirty="0">
                <a:solidFill>
                  <a:srgbClr val="212529"/>
                </a:solidFill>
                <a:effectLst/>
                <a:latin typeface="Calibri" panose="020F0502020204030204" pitchFamily="34" charset="0"/>
                <a:cs typeface="Calibri" panose="020F0502020204030204" pitchFamily="34" charset="0"/>
              </a:rPr>
              <a:t>, ένας </a:t>
            </a:r>
            <a:r>
              <a:rPr lang="el-GR" sz="3200" b="0" i="0" dirty="0" err="1">
                <a:solidFill>
                  <a:srgbClr val="212529"/>
                </a:solidFill>
                <a:effectLst/>
                <a:latin typeface="Calibri" panose="020F0502020204030204" pitchFamily="34" charset="0"/>
                <a:cs typeface="Calibri" panose="020F0502020204030204" pitchFamily="34" charset="0"/>
              </a:rPr>
              <a:t>trader</a:t>
            </a:r>
            <a:r>
              <a:rPr lang="el-GR" sz="3200" b="0" i="0" dirty="0">
                <a:solidFill>
                  <a:srgbClr val="212529"/>
                </a:solidFill>
                <a:effectLst/>
                <a:latin typeface="Calibri" panose="020F0502020204030204" pitchFamily="34" charset="0"/>
                <a:cs typeface="Calibri" panose="020F0502020204030204" pitchFamily="34" charset="0"/>
              </a:rPr>
              <a:t> με έδρα τη Σιγκαπούρη, συσσώρευσε ζημιές αξίας εκατομμυρίων στερλινών, επιχείρησε να τις «μεταμφιέσει» σε κέρδη και μετά εξαφανίστηκε για να γλιτώσει από τις αρχές.</a:t>
            </a:r>
          </a:p>
          <a:p>
            <a:pPr marL="109728" indent="0" algn="just">
              <a:buNone/>
            </a:pPr>
            <a:r>
              <a:rPr lang="el-GR" sz="3200" b="0" i="0" dirty="0">
                <a:solidFill>
                  <a:srgbClr val="212529"/>
                </a:solidFill>
                <a:effectLst/>
                <a:latin typeface="Calibri" panose="020F0502020204030204" pitchFamily="34" charset="0"/>
                <a:cs typeface="Calibri" panose="020F0502020204030204" pitchFamily="34" charset="0"/>
              </a:rPr>
              <a:t>Σήμερα, ότι έχει απομείνει από την </a:t>
            </a:r>
            <a:r>
              <a:rPr lang="el-GR" sz="3200" b="0" i="0" dirty="0" err="1">
                <a:solidFill>
                  <a:srgbClr val="212529"/>
                </a:solidFill>
                <a:effectLst/>
                <a:latin typeface="Calibri" panose="020F0502020204030204" pitchFamily="34" charset="0"/>
                <a:cs typeface="Calibri" panose="020F0502020204030204" pitchFamily="34" charset="0"/>
              </a:rPr>
              <a:t>Barings</a:t>
            </a:r>
            <a:r>
              <a:rPr lang="el-GR" sz="3200" b="0" i="0" dirty="0">
                <a:solidFill>
                  <a:srgbClr val="212529"/>
                </a:solidFill>
                <a:effectLst/>
                <a:latin typeface="Calibri" panose="020F0502020204030204" pitchFamily="34" charset="0"/>
                <a:cs typeface="Calibri" panose="020F0502020204030204" pitchFamily="34" charset="0"/>
              </a:rPr>
              <a:t> είναι διασκορπισμένο ανά τον κόσμο. Το όνομα επιζεί μόνο στη μονάδα </a:t>
            </a:r>
            <a:r>
              <a:rPr lang="el-GR" sz="3200" b="0" i="0" dirty="0" err="1">
                <a:solidFill>
                  <a:srgbClr val="212529"/>
                </a:solidFill>
                <a:effectLst/>
                <a:latin typeface="Calibri" panose="020F0502020204030204" pitchFamily="34" charset="0"/>
                <a:cs typeface="Calibri" panose="020F0502020204030204" pitchFamily="34" charset="0"/>
              </a:rPr>
              <a:t>asset</a:t>
            </a:r>
            <a:r>
              <a:rPr lang="el-GR" sz="3200" b="0" i="0" dirty="0">
                <a:solidFill>
                  <a:srgbClr val="212529"/>
                </a:solidFill>
                <a:effectLst/>
                <a:latin typeface="Calibri" panose="020F0502020204030204" pitchFamily="34" charset="0"/>
                <a:cs typeface="Calibri" panose="020F0502020204030204" pitchFamily="34" charset="0"/>
              </a:rPr>
              <a:t> </a:t>
            </a:r>
            <a:r>
              <a:rPr lang="el-GR" sz="3200" b="0" i="0" dirty="0" err="1">
                <a:solidFill>
                  <a:srgbClr val="212529"/>
                </a:solidFill>
                <a:effectLst/>
                <a:latin typeface="Calibri" panose="020F0502020204030204" pitchFamily="34" charset="0"/>
                <a:cs typeface="Calibri" panose="020F0502020204030204" pitchFamily="34" charset="0"/>
              </a:rPr>
              <a:t>management</a:t>
            </a:r>
            <a:r>
              <a:rPr lang="el-GR" sz="3200" b="0" i="0" dirty="0">
                <a:solidFill>
                  <a:srgbClr val="212529"/>
                </a:solidFill>
                <a:effectLst/>
                <a:latin typeface="Calibri" panose="020F0502020204030204" pitchFamily="34" charset="0"/>
                <a:cs typeface="Calibri" panose="020F0502020204030204" pitchFamily="34" charset="0"/>
              </a:rPr>
              <a:t>, η οποία πουλήθηκε σε μια αμερικανική ασφαλιστική, ενώ τα απομεινάρια της επενδυτικής τράπεζας </a:t>
            </a:r>
            <a:r>
              <a:rPr lang="el-GR" sz="3200" b="0" i="0" dirty="0" err="1">
                <a:solidFill>
                  <a:srgbClr val="212529"/>
                </a:solidFill>
                <a:effectLst/>
                <a:latin typeface="Calibri" panose="020F0502020204030204" pitchFamily="34" charset="0"/>
                <a:cs typeface="Calibri" panose="020F0502020204030204" pitchFamily="34" charset="0"/>
              </a:rPr>
              <a:t>απορροφήθηκαν</a:t>
            </a:r>
            <a:r>
              <a:rPr lang="el-GR" sz="3200" b="0" i="0" dirty="0">
                <a:solidFill>
                  <a:srgbClr val="212529"/>
                </a:solidFill>
                <a:effectLst/>
                <a:latin typeface="Calibri" panose="020F0502020204030204" pitchFamily="34" charset="0"/>
                <a:cs typeface="Calibri" panose="020F0502020204030204" pitchFamily="34" charset="0"/>
              </a:rPr>
              <a:t> από την ING</a:t>
            </a:r>
            <a:r>
              <a:rPr lang="en-US" sz="3200" b="0" i="0" dirty="0">
                <a:solidFill>
                  <a:srgbClr val="212529"/>
                </a:solidFill>
                <a:effectLst/>
                <a:latin typeface="Calibri" panose="020F0502020204030204" pitchFamily="34" charset="0"/>
                <a:cs typeface="Calibri" panose="020F0502020204030204" pitchFamily="34" charset="0"/>
              </a:rPr>
              <a:t>.</a:t>
            </a:r>
            <a:endParaRPr lang="el-GR" sz="3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923672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DC8F4E34-8C9D-125F-D781-72508DE53583}"/>
              </a:ext>
            </a:extLst>
          </p:cNvPr>
          <p:cNvSpPr>
            <a:spLocks noGrp="1"/>
          </p:cNvSpPr>
          <p:nvPr>
            <p:ph idx="1"/>
          </p:nvPr>
        </p:nvSpPr>
        <p:spPr>
          <a:xfrm>
            <a:off x="457200" y="764704"/>
            <a:ext cx="8229600" cy="5809832"/>
          </a:xfrm>
        </p:spPr>
        <p:txBody>
          <a:bodyPr>
            <a:normAutofit fontScale="55000" lnSpcReduction="20000"/>
          </a:bodyPr>
          <a:lstStyle/>
          <a:p>
            <a:pPr>
              <a:buFont typeface="Wingdings" panose="05000000000000000000" pitchFamily="2" charset="2"/>
              <a:buChar char="q"/>
            </a:pPr>
            <a:r>
              <a:rPr lang="el-GR" sz="3700" b="1" i="0" dirty="0">
                <a:solidFill>
                  <a:srgbClr val="000000"/>
                </a:solidFill>
                <a:effectLst/>
                <a:latin typeface="Calibri" panose="020F0502020204030204" pitchFamily="34" charset="0"/>
                <a:cs typeface="Calibri" panose="020F0502020204030204" pitchFamily="34" charset="0"/>
              </a:rPr>
              <a:t>Οι ανακλήσεις της General </a:t>
            </a:r>
            <a:r>
              <a:rPr lang="el-GR" sz="3700" b="1" i="0" dirty="0" err="1">
                <a:solidFill>
                  <a:srgbClr val="000000"/>
                </a:solidFill>
                <a:effectLst/>
                <a:latin typeface="Calibri" panose="020F0502020204030204" pitchFamily="34" charset="0"/>
                <a:cs typeface="Calibri" panose="020F0502020204030204" pitchFamily="34" charset="0"/>
              </a:rPr>
              <a:t>Motors</a:t>
            </a:r>
            <a:endParaRPr lang="el-GR" sz="3700" b="1" i="0" dirty="0">
              <a:solidFill>
                <a:srgbClr val="000000"/>
              </a:solidFill>
              <a:effectLst/>
              <a:latin typeface="Calibri" panose="020F0502020204030204" pitchFamily="34" charset="0"/>
              <a:cs typeface="Calibri" panose="020F0502020204030204" pitchFamily="34" charset="0"/>
            </a:endParaRPr>
          </a:p>
          <a:p>
            <a:pPr>
              <a:buFont typeface="Wingdings" panose="05000000000000000000" pitchFamily="2" charset="2"/>
              <a:buChar char="q"/>
            </a:pPr>
            <a:endParaRPr lang="el-GR" sz="3700" dirty="0">
              <a:solidFill>
                <a:srgbClr val="000000"/>
              </a:solidFill>
              <a:latin typeface="Calibri" panose="020F0502020204030204" pitchFamily="34" charset="0"/>
              <a:cs typeface="Calibri" panose="020F0502020204030204" pitchFamily="34" charset="0"/>
            </a:endParaRPr>
          </a:p>
          <a:p>
            <a:pPr marL="109728" indent="0" algn="just">
              <a:buNone/>
            </a:pPr>
            <a:r>
              <a:rPr lang="el-GR" sz="3700" b="0" i="0" dirty="0">
                <a:solidFill>
                  <a:srgbClr val="000000"/>
                </a:solidFill>
                <a:effectLst/>
                <a:latin typeface="Calibri" panose="020F0502020204030204" pitchFamily="34" charset="0"/>
                <a:cs typeface="Calibri" panose="020F0502020204030204" pitchFamily="34" charset="0"/>
              </a:rPr>
              <a:t>Η αμερικανική εταιρεία αναγκάστηκε πέρυσι σε ανάκληση πολλών εκατομμυρίων οχημάτων για πιθανό πρόβλημα στη μίζα. Πολλές μεγάλες αυτοκινητοβιομηχανίες έχουν έλθει τα τελευταία χρόνια αντιμέτωπες με μαζικές ανακλήσεις (χαρακτηριστικότερο το παράδειγμα της Toyota) για πιθανά προβλήματα ασφαλείας. Το ιδιαίτερο στοιχείο στην περίπτωση της GM είναι πως αποκαλύφθηκε ότι στελέχη της γνώριζαν για το συγκεκριμένο πρόβλημα, που συνδέεται με 12 θανάτους, από το 2004.</a:t>
            </a:r>
          </a:p>
          <a:p>
            <a:pPr marL="109728" indent="0" algn="just">
              <a:buNone/>
            </a:pPr>
            <a:endParaRPr lang="el-GR" sz="3700" dirty="0">
              <a:solidFill>
                <a:srgbClr val="000000"/>
              </a:solidFill>
              <a:latin typeface="Calibri" panose="020F0502020204030204" pitchFamily="34" charset="0"/>
              <a:cs typeface="Calibri" panose="020F0502020204030204" pitchFamily="34" charset="0"/>
            </a:endParaRPr>
          </a:p>
          <a:p>
            <a:pPr>
              <a:buFont typeface="Wingdings" panose="05000000000000000000" pitchFamily="2" charset="2"/>
              <a:buChar char="q"/>
            </a:pPr>
            <a:r>
              <a:rPr lang="el-GR" sz="3700" b="1" i="0" dirty="0">
                <a:solidFill>
                  <a:srgbClr val="000000"/>
                </a:solidFill>
                <a:effectLst/>
                <a:latin typeface="Calibri" panose="020F0502020204030204" pitchFamily="34" charset="0"/>
                <a:cs typeface="Calibri" panose="020F0502020204030204" pitchFamily="34" charset="0"/>
              </a:rPr>
              <a:t>Η απότομη προσγείωση της </a:t>
            </a:r>
            <a:r>
              <a:rPr lang="el-GR" sz="3700" b="1" i="0" dirty="0" err="1">
                <a:solidFill>
                  <a:srgbClr val="000000"/>
                </a:solidFill>
                <a:effectLst/>
                <a:latin typeface="Calibri" panose="020F0502020204030204" pitchFamily="34" charset="0"/>
                <a:cs typeface="Calibri" panose="020F0502020204030204" pitchFamily="34" charset="0"/>
              </a:rPr>
              <a:t>Swissair</a:t>
            </a:r>
            <a:endParaRPr lang="el-GR" sz="3700" b="1" i="0" dirty="0">
              <a:solidFill>
                <a:srgbClr val="000000"/>
              </a:solidFill>
              <a:effectLst/>
              <a:latin typeface="Calibri" panose="020F0502020204030204" pitchFamily="34" charset="0"/>
              <a:cs typeface="Calibri" panose="020F0502020204030204" pitchFamily="34" charset="0"/>
            </a:endParaRPr>
          </a:p>
          <a:p>
            <a:pPr>
              <a:buFont typeface="Wingdings" panose="05000000000000000000" pitchFamily="2" charset="2"/>
              <a:buChar char="q"/>
            </a:pPr>
            <a:endParaRPr lang="el-GR" sz="3700" b="0" i="0" dirty="0">
              <a:solidFill>
                <a:srgbClr val="000000"/>
              </a:solidFill>
              <a:effectLst/>
              <a:latin typeface="Calibri" panose="020F0502020204030204" pitchFamily="34" charset="0"/>
              <a:cs typeface="Calibri" panose="020F0502020204030204" pitchFamily="34" charset="0"/>
            </a:endParaRPr>
          </a:p>
          <a:p>
            <a:pPr marL="109728" indent="0" algn="just">
              <a:buNone/>
            </a:pPr>
            <a:r>
              <a:rPr lang="el-GR" sz="3700" b="0" i="0" dirty="0">
                <a:solidFill>
                  <a:srgbClr val="000000"/>
                </a:solidFill>
                <a:effectLst/>
                <a:latin typeface="Calibri" panose="020F0502020204030204" pitchFamily="34" charset="0"/>
                <a:cs typeface="Calibri" panose="020F0502020204030204" pitchFamily="34" charset="0"/>
              </a:rPr>
              <a:t>O κρατικά ελεγχόμενος αερομεταφορέας της Ελβετίας- και ένας από τους πιο σημαντικούς παγκοσμίως- ακολούθησε ένα παράτολμο σχέδιο επέκτασης, το οποίο μέσα σε λιγότερο από ένα χρόνο αντί να φέρει το υψηλότερο κέρδος, που επιθυμούσε, τον έπληξε σε τέτοιο βαθμό, ώστε να καθηλώσει όλα τα αεροσκάφη του τον Οκτώβριο του 2001 και να αρχίσει μία επώδυνη διαδικασία </a:t>
            </a:r>
            <a:r>
              <a:rPr lang="el-GR" sz="3700" b="0" i="0" dirty="0" err="1">
                <a:solidFill>
                  <a:srgbClr val="000000"/>
                </a:solidFill>
                <a:effectLst/>
                <a:latin typeface="Calibri" panose="020F0502020204030204" pitchFamily="34" charset="0"/>
                <a:cs typeface="Calibri" panose="020F0502020204030204" pitchFamily="34" charset="0"/>
              </a:rPr>
              <a:t>ρευστοποιήσης</a:t>
            </a:r>
            <a:r>
              <a:rPr lang="el-GR" sz="3700" b="0" i="0" dirty="0">
                <a:solidFill>
                  <a:srgbClr val="000000"/>
                </a:solidFill>
                <a:effectLst/>
                <a:latin typeface="Calibri" panose="020F0502020204030204" pitchFamily="34" charset="0"/>
                <a:cs typeface="Calibri" panose="020F0502020204030204" pitchFamily="34" charset="0"/>
              </a:rPr>
              <a:t>, που ολοκληρώθηκε το Μάρτιο του 2002, αφήνοντας τα σημάδια της και στην ελβετική οικονομία.</a:t>
            </a:r>
          </a:p>
          <a:p>
            <a:endParaRPr lang="el-GR" dirty="0"/>
          </a:p>
        </p:txBody>
      </p:sp>
    </p:spTree>
    <p:extLst>
      <p:ext uri="{BB962C8B-B14F-4D97-AF65-F5344CB8AC3E}">
        <p14:creationId xmlns:p14="http://schemas.microsoft.com/office/powerpoint/2010/main" val="14478945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DC8F4E34-8C9D-125F-D781-72508DE53583}"/>
              </a:ext>
            </a:extLst>
          </p:cNvPr>
          <p:cNvSpPr>
            <a:spLocks noGrp="1"/>
          </p:cNvSpPr>
          <p:nvPr>
            <p:ph idx="1"/>
          </p:nvPr>
        </p:nvSpPr>
        <p:spPr>
          <a:xfrm>
            <a:off x="457200" y="620688"/>
            <a:ext cx="8229600" cy="5953848"/>
          </a:xfrm>
        </p:spPr>
        <p:txBody>
          <a:bodyPr>
            <a:normAutofit lnSpcReduction="10000"/>
          </a:bodyPr>
          <a:lstStyle/>
          <a:p>
            <a:pPr algn="l">
              <a:buFont typeface="Wingdings" panose="05000000000000000000" pitchFamily="2" charset="2"/>
              <a:buChar char="q"/>
            </a:pPr>
            <a:r>
              <a:rPr lang="el-GR" sz="2200" b="1" dirty="0">
                <a:solidFill>
                  <a:srgbClr val="000000"/>
                </a:solidFill>
                <a:latin typeface="Calibri" panose="020F0502020204030204" pitchFamily="34" charset="0"/>
                <a:cs typeface="Calibri" panose="020F0502020204030204" pitchFamily="34" charset="0"/>
              </a:rPr>
              <a:t>Η τρύπα της </a:t>
            </a:r>
            <a:r>
              <a:rPr lang="el-GR" sz="2200" b="1" dirty="0" err="1">
                <a:solidFill>
                  <a:srgbClr val="000000"/>
                </a:solidFill>
                <a:latin typeface="Calibri" panose="020F0502020204030204" pitchFamily="34" charset="0"/>
                <a:cs typeface="Calibri" panose="020F0502020204030204" pitchFamily="34" charset="0"/>
              </a:rPr>
              <a:t>Parmalat</a:t>
            </a:r>
            <a:endParaRPr lang="el-GR" sz="2200" b="1" dirty="0">
              <a:solidFill>
                <a:srgbClr val="000000"/>
              </a:solidFill>
              <a:latin typeface="Calibri" panose="020F0502020204030204" pitchFamily="34" charset="0"/>
              <a:cs typeface="Calibri" panose="020F0502020204030204" pitchFamily="34" charset="0"/>
            </a:endParaRPr>
          </a:p>
          <a:p>
            <a:pPr marL="109728" indent="0" algn="just">
              <a:buNone/>
            </a:pPr>
            <a:r>
              <a:rPr lang="el-GR" sz="2200" dirty="0">
                <a:solidFill>
                  <a:srgbClr val="000000"/>
                </a:solidFill>
                <a:latin typeface="Calibri" panose="020F0502020204030204" pitchFamily="34" charset="0"/>
                <a:cs typeface="Calibri" panose="020F0502020204030204" pitchFamily="34" charset="0"/>
              </a:rPr>
              <a:t>Η ιταλική βιομηχανία τροφίμων ήταν  από τους κορυφαίους παίχτες στον τομέα των </a:t>
            </a:r>
            <a:r>
              <a:rPr lang="el-GR" sz="2200" dirty="0" err="1">
                <a:solidFill>
                  <a:srgbClr val="000000"/>
                </a:solidFill>
                <a:latin typeface="Calibri" panose="020F0502020204030204" pitchFamily="34" charset="0"/>
                <a:cs typeface="Calibri" panose="020F0502020204030204" pitchFamily="34" charset="0"/>
              </a:rPr>
              <a:t>γαλακτομικών</a:t>
            </a:r>
            <a:r>
              <a:rPr lang="el-GR" sz="2200" dirty="0">
                <a:solidFill>
                  <a:srgbClr val="000000"/>
                </a:solidFill>
                <a:latin typeface="Calibri" panose="020F0502020204030204" pitchFamily="34" charset="0"/>
                <a:cs typeface="Calibri" panose="020F0502020204030204" pitchFamily="34" charset="0"/>
              </a:rPr>
              <a:t> προϊόντων, αλλά έπεσε θύμα του... ιδρυτή της, </a:t>
            </a:r>
            <a:r>
              <a:rPr lang="el-GR" sz="2200" dirty="0" err="1">
                <a:solidFill>
                  <a:srgbClr val="000000"/>
                </a:solidFill>
                <a:latin typeface="Calibri" panose="020F0502020204030204" pitchFamily="34" charset="0"/>
                <a:cs typeface="Calibri" panose="020F0502020204030204" pitchFamily="34" charset="0"/>
              </a:rPr>
              <a:t>Καλίστο</a:t>
            </a:r>
            <a:r>
              <a:rPr lang="el-GR" sz="2200" dirty="0">
                <a:solidFill>
                  <a:srgbClr val="000000"/>
                </a:solidFill>
                <a:latin typeface="Calibri" panose="020F0502020204030204" pitchFamily="34" charset="0"/>
                <a:cs typeface="Calibri" panose="020F0502020204030204" pitchFamily="34" charset="0"/>
              </a:rPr>
              <a:t> </a:t>
            </a:r>
            <a:r>
              <a:rPr lang="el-GR" sz="2200" dirty="0" err="1">
                <a:solidFill>
                  <a:srgbClr val="000000"/>
                </a:solidFill>
                <a:latin typeface="Calibri" panose="020F0502020204030204" pitchFamily="34" charset="0"/>
                <a:cs typeface="Calibri" panose="020F0502020204030204" pitchFamily="34" charset="0"/>
              </a:rPr>
              <a:t>Τάντσι</a:t>
            </a:r>
            <a:r>
              <a:rPr lang="el-GR" sz="2200" dirty="0">
                <a:solidFill>
                  <a:srgbClr val="000000"/>
                </a:solidFill>
                <a:latin typeface="Calibri" panose="020F0502020204030204" pitchFamily="34" charset="0"/>
                <a:cs typeface="Calibri" panose="020F0502020204030204" pitchFamily="34" charset="0"/>
              </a:rPr>
              <a:t>. </a:t>
            </a:r>
            <a:r>
              <a:rPr lang="el-GR" sz="2200" dirty="0">
                <a:solidFill>
                  <a:srgbClr val="000000"/>
                </a:solidFill>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Το 2003 ανακαλύφθηκε μία «τρύπα» 14 δισ. ευρώ στα ταμεία της</a:t>
            </a:r>
            <a:r>
              <a:rPr lang="el-GR" sz="2200" dirty="0">
                <a:solidFill>
                  <a:srgbClr val="000000"/>
                </a:solidFill>
                <a:latin typeface="Calibri" panose="020F0502020204030204" pitchFamily="34" charset="0"/>
                <a:cs typeface="Calibri" panose="020F0502020204030204" pitchFamily="34" charset="0"/>
              </a:rPr>
              <a:t>, οφειλόμενη σε απάτες του </a:t>
            </a:r>
            <a:r>
              <a:rPr lang="el-GR" sz="2200" dirty="0" err="1">
                <a:solidFill>
                  <a:srgbClr val="000000"/>
                </a:solidFill>
                <a:latin typeface="Calibri" panose="020F0502020204030204" pitchFamily="34" charset="0"/>
                <a:cs typeface="Calibri" panose="020F0502020204030204" pitchFamily="34" charset="0"/>
              </a:rPr>
              <a:t>Τάντσι</a:t>
            </a:r>
            <a:r>
              <a:rPr lang="el-GR" sz="2200" dirty="0">
                <a:solidFill>
                  <a:srgbClr val="000000"/>
                </a:solidFill>
                <a:latin typeface="Calibri" panose="020F0502020204030204" pitchFamily="34" charset="0"/>
                <a:cs typeface="Calibri" panose="020F0502020204030204" pitchFamily="34" charset="0"/>
              </a:rPr>
              <a:t>, ο οποίος και καταδικάστηκε το 2010 σε κάθειρξη 18 ετών.</a:t>
            </a:r>
          </a:p>
          <a:p>
            <a:pPr marL="109728" indent="0" algn="l">
              <a:buNone/>
            </a:pPr>
            <a:endParaRPr lang="el-GR" sz="2200" dirty="0">
              <a:solidFill>
                <a:srgbClr val="000000"/>
              </a:solidFill>
              <a:latin typeface="Calibri" panose="020F0502020204030204" pitchFamily="34" charset="0"/>
              <a:cs typeface="Calibri" panose="020F0502020204030204" pitchFamily="34" charset="0"/>
            </a:endParaRPr>
          </a:p>
          <a:p>
            <a:pPr algn="l">
              <a:buFont typeface="Wingdings" panose="05000000000000000000" pitchFamily="2" charset="2"/>
              <a:buChar char="q"/>
            </a:pPr>
            <a:r>
              <a:rPr lang="el-GR" sz="2200" b="1" dirty="0">
                <a:solidFill>
                  <a:srgbClr val="000000"/>
                </a:solidFill>
                <a:latin typeface="Calibri" panose="020F0502020204030204" pitchFamily="34" charset="0"/>
                <a:cs typeface="Calibri" panose="020F0502020204030204" pitchFamily="34" charset="0"/>
              </a:rPr>
              <a:t>Ο -όχι και τόσο ταλαντούχος- κ. </a:t>
            </a:r>
            <a:r>
              <a:rPr lang="el-GR" sz="2200" b="1" dirty="0" err="1">
                <a:solidFill>
                  <a:srgbClr val="000000"/>
                </a:solidFill>
                <a:latin typeface="Calibri" panose="020F0502020204030204" pitchFamily="34" charset="0"/>
                <a:cs typeface="Calibri" panose="020F0502020204030204" pitchFamily="34" charset="0"/>
              </a:rPr>
              <a:t>Κερβιέλ</a:t>
            </a:r>
            <a:endParaRPr lang="el-GR" sz="2200" b="1" dirty="0">
              <a:solidFill>
                <a:srgbClr val="000000"/>
              </a:solidFill>
              <a:latin typeface="Calibri" panose="020F0502020204030204" pitchFamily="34" charset="0"/>
              <a:cs typeface="Calibri" panose="020F0502020204030204" pitchFamily="34" charset="0"/>
            </a:endParaRPr>
          </a:p>
          <a:p>
            <a:pPr marL="109728" indent="0" algn="just">
              <a:buNone/>
            </a:pPr>
            <a:r>
              <a:rPr lang="el-GR" sz="2200" dirty="0">
                <a:solidFill>
                  <a:srgbClr val="000000"/>
                </a:solidFill>
                <a:latin typeface="Calibri" panose="020F0502020204030204" pitchFamily="34" charset="0"/>
                <a:cs typeface="Calibri" panose="020F0502020204030204" pitchFamily="34" charset="0"/>
              </a:rPr>
              <a:t>Πόσο μπορούν να στοιχίσουν οι ενέργειες ενός και μόνο προσώπου σε μία επιχείρηση; Στην περίπτωση της </a:t>
            </a:r>
            <a:r>
              <a:rPr lang="el-GR" sz="2200" dirty="0" err="1">
                <a:solidFill>
                  <a:srgbClr val="000000"/>
                </a:solidFill>
                <a:latin typeface="Calibri" panose="020F0502020204030204" pitchFamily="34" charset="0"/>
                <a:cs typeface="Calibri" panose="020F0502020204030204" pitchFamily="34" charset="0"/>
              </a:rPr>
              <a:t>Societe</a:t>
            </a:r>
            <a:r>
              <a:rPr lang="el-GR" sz="2200" dirty="0">
                <a:solidFill>
                  <a:srgbClr val="000000"/>
                </a:solidFill>
                <a:latin typeface="Calibri" panose="020F0502020204030204" pitchFamily="34" charset="0"/>
                <a:cs typeface="Calibri" panose="020F0502020204030204" pitchFamily="34" charset="0"/>
              </a:rPr>
              <a:t> </a:t>
            </a:r>
            <a:r>
              <a:rPr lang="el-GR" sz="2200" dirty="0" err="1">
                <a:solidFill>
                  <a:srgbClr val="000000"/>
                </a:solidFill>
                <a:latin typeface="Calibri" panose="020F0502020204030204" pitchFamily="34" charset="0"/>
                <a:cs typeface="Calibri" panose="020F0502020204030204" pitchFamily="34" charset="0"/>
              </a:rPr>
              <a:t>Generale</a:t>
            </a:r>
            <a:r>
              <a:rPr lang="el-GR" sz="2200" dirty="0">
                <a:solidFill>
                  <a:srgbClr val="000000"/>
                </a:solidFill>
                <a:latin typeface="Calibri" panose="020F0502020204030204" pitchFamily="34" charset="0"/>
                <a:cs typeface="Calibri" panose="020F0502020204030204" pitchFamily="34" charset="0"/>
              </a:rPr>
              <a:t> ο «λογαριασμός»" </a:t>
            </a:r>
            <a:r>
              <a:rPr lang="el-GR" sz="2200" dirty="0">
                <a:solidFill>
                  <a:srgbClr val="000000"/>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από μη εγκεκριμένες συναλλαγές του </a:t>
            </a:r>
            <a:r>
              <a:rPr lang="el-GR" sz="2200" dirty="0" err="1">
                <a:solidFill>
                  <a:srgbClr val="000000"/>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trader</a:t>
            </a:r>
            <a:r>
              <a:rPr lang="el-GR" sz="2200" dirty="0">
                <a:solidFill>
                  <a:srgbClr val="000000"/>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 </a:t>
            </a:r>
            <a:r>
              <a:rPr lang="el-GR" sz="2200" dirty="0" err="1">
                <a:solidFill>
                  <a:srgbClr val="000000"/>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Ζερόμ</a:t>
            </a:r>
            <a:r>
              <a:rPr lang="el-GR" sz="2200" dirty="0">
                <a:solidFill>
                  <a:srgbClr val="000000"/>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 </a:t>
            </a:r>
            <a:r>
              <a:rPr lang="el-GR" sz="2200" dirty="0" err="1">
                <a:solidFill>
                  <a:srgbClr val="000000"/>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Κερβιέλ</a:t>
            </a:r>
            <a:r>
              <a:rPr lang="el-GR" sz="2200" dirty="0">
                <a:solidFill>
                  <a:srgbClr val="000000"/>
                </a:solidFill>
                <a:latin typeface="Calibri" panose="020F0502020204030204" pitchFamily="34" charset="0"/>
                <a:cs typeface="Calibri" panose="020F0502020204030204" pitchFamily="34" charset="0"/>
              </a:rPr>
              <a:t> ήταν 4,9 δισ. ευρώ. Οι επιπτώσεις δεν περιορίστηκαν στη γαλλική τράπεζα, καθώς η αποκάλυψη του σκανδάλου πυροδότησε για ένα διάστημα πανικό στις αγορές διεθνώς. Οι αρχές έκριναν ότι υπεύθυνος ήταν αποκλειστικά ο ίδιος. Άνοιξε, ωστόσο, μία παγκόσμια συζήτηση για τις πρακτικές και νοοτροπίες στους κόλπους χρηματοπιστωτικών κολοσσών, που ενθαρρύνουν την αλόγιστη ανάληψη ρίσκου.</a:t>
            </a:r>
          </a:p>
          <a:p>
            <a:endParaRPr lang="el-GR" dirty="0"/>
          </a:p>
        </p:txBody>
      </p:sp>
    </p:spTree>
    <p:extLst>
      <p:ext uri="{BB962C8B-B14F-4D97-AF65-F5344CB8AC3E}">
        <p14:creationId xmlns:p14="http://schemas.microsoft.com/office/powerpoint/2010/main" val="40147479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DC8F4E34-8C9D-125F-D781-72508DE53583}"/>
              </a:ext>
            </a:extLst>
          </p:cNvPr>
          <p:cNvSpPr>
            <a:spLocks noGrp="1"/>
          </p:cNvSpPr>
          <p:nvPr>
            <p:ph idx="1"/>
          </p:nvPr>
        </p:nvSpPr>
        <p:spPr>
          <a:xfrm>
            <a:off x="457200" y="620688"/>
            <a:ext cx="8229600" cy="5953848"/>
          </a:xfrm>
        </p:spPr>
        <p:txBody>
          <a:bodyPr>
            <a:normAutofit fontScale="62500" lnSpcReduction="20000"/>
          </a:bodyPr>
          <a:lstStyle/>
          <a:p>
            <a:pPr algn="l">
              <a:buFont typeface="Wingdings" panose="05000000000000000000" pitchFamily="2" charset="2"/>
              <a:buChar char="q"/>
            </a:pPr>
            <a:r>
              <a:rPr lang="el-GR" sz="2800" b="1" i="0" dirty="0">
                <a:solidFill>
                  <a:srgbClr val="000000"/>
                </a:solidFill>
                <a:effectLst/>
                <a:latin typeface="Gotham Narrow A"/>
              </a:rPr>
              <a:t> </a:t>
            </a:r>
            <a:r>
              <a:rPr lang="el-GR" sz="3800" b="1" dirty="0" err="1">
                <a:solidFill>
                  <a:srgbClr val="000000"/>
                </a:solidFill>
                <a:latin typeface="Calibri" panose="020F0502020204030204" pitchFamily="34" charset="0"/>
                <a:cs typeface="Calibri" panose="020F0502020204030204" pitchFamily="34" charset="0"/>
              </a:rPr>
              <a:t>Japan</a:t>
            </a:r>
            <a:r>
              <a:rPr lang="el-GR" sz="3800" b="1" dirty="0">
                <a:solidFill>
                  <a:srgbClr val="000000"/>
                </a:solidFill>
                <a:latin typeface="Calibri" panose="020F0502020204030204" pitchFamily="34" charset="0"/>
                <a:cs typeface="Calibri" panose="020F0502020204030204" pitchFamily="34" charset="0"/>
              </a:rPr>
              <a:t>... </a:t>
            </a:r>
            <a:r>
              <a:rPr lang="el-GR" sz="3800" b="1" dirty="0" err="1">
                <a:solidFill>
                  <a:srgbClr val="000000"/>
                </a:solidFill>
                <a:latin typeface="Calibri" panose="020F0502020204030204" pitchFamily="34" charset="0"/>
                <a:cs typeface="Calibri" panose="020F0502020204030204" pitchFamily="34" charset="0"/>
              </a:rPr>
              <a:t>statistics</a:t>
            </a:r>
            <a:endParaRPr lang="el-GR" sz="3100" b="1" dirty="0">
              <a:solidFill>
                <a:srgbClr val="000000"/>
              </a:solidFill>
              <a:latin typeface="Calibri" panose="020F0502020204030204" pitchFamily="34" charset="0"/>
              <a:cs typeface="Calibri" panose="020F0502020204030204" pitchFamily="34" charset="0"/>
            </a:endParaRPr>
          </a:p>
          <a:p>
            <a:pPr marL="109728" indent="0" algn="just">
              <a:buNone/>
            </a:pPr>
            <a:r>
              <a:rPr lang="el-GR" sz="3200" dirty="0">
                <a:solidFill>
                  <a:srgbClr val="000000"/>
                </a:solidFill>
                <a:latin typeface="Calibri" panose="020F0502020204030204" pitchFamily="34" charset="0"/>
                <a:cs typeface="Calibri" panose="020F0502020204030204" pitchFamily="34" charset="0"/>
              </a:rPr>
              <a:t>Ένα από τα κορυφαία στελέχη της στη Βρετανία, άνοιξε το φακό και η </a:t>
            </a:r>
            <a:r>
              <a:rPr lang="el-GR" sz="3200" dirty="0" err="1">
                <a:solidFill>
                  <a:srgbClr val="000000"/>
                </a:solidFill>
                <a:latin typeface="Calibri" panose="020F0502020204030204" pitchFamily="34" charset="0"/>
                <a:cs typeface="Calibri" panose="020F0502020204030204" pitchFamily="34" charset="0"/>
              </a:rPr>
              <a:t>Οlympus</a:t>
            </a:r>
            <a:r>
              <a:rPr lang="el-GR" sz="3200" dirty="0">
                <a:solidFill>
                  <a:srgbClr val="000000"/>
                </a:solidFill>
                <a:latin typeface="Calibri" panose="020F0502020204030204" pitchFamily="34" charset="0"/>
                <a:cs typeface="Calibri" panose="020F0502020204030204" pitchFamily="34" charset="0"/>
              </a:rPr>
              <a:t> </a:t>
            </a:r>
            <a:r>
              <a:rPr lang="el-GR" sz="3200" dirty="0">
                <a:solidFill>
                  <a:srgbClr val="000000"/>
                </a:solidFill>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αναγκάστηκε να παραδεχθεί το 2011 ότι </a:t>
            </a:r>
            <a:r>
              <a:rPr lang="el-GR" sz="3200" dirty="0" err="1">
                <a:solidFill>
                  <a:srgbClr val="000000"/>
                </a:solidFill>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απέκρυβε</a:t>
            </a:r>
            <a:r>
              <a:rPr lang="el-GR" sz="3200" dirty="0">
                <a:solidFill>
                  <a:srgbClr val="000000"/>
                </a:solidFill>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 με λογιστικές παρατυπίες, ζημίες επί 20 χρόνια</a:t>
            </a:r>
            <a:r>
              <a:rPr lang="el-GR" sz="3200" dirty="0">
                <a:solidFill>
                  <a:srgbClr val="000000"/>
                </a:solidFill>
                <a:latin typeface="Calibri" panose="020F0502020204030204" pitchFamily="34" charset="0"/>
                <a:cs typeface="Calibri" panose="020F0502020204030204" pitchFamily="34" charset="0"/>
              </a:rPr>
              <a:t>. Ήταν μία απάτη ύψους 1,7 δισ. δολαρίων και μία κηλίδα στη φήμη της γνωστής κατασκευάστριας φωτογραφικών μηχανών και του ιαπωνικού </a:t>
            </a:r>
            <a:r>
              <a:rPr lang="el-GR" sz="3200" dirty="0" err="1">
                <a:solidFill>
                  <a:srgbClr val="000000"/>
                </a:solidFill>
                <a:latin typeface="Calibri" panose="020F0502020204030204" pitchFamily="34" charset="0"/>
                <a:cs typeface="Calibri" panose="020F0502020204030204" pitchFamily="34" charset="0"/>
              </a:rPr>
              <a:t>επιχειρείν</a:t>
            </a:r>
            <a:r>
              <a:rPr lang="el-GR" sz="3200" dirty="0">
                <a:solidFill>
                  <a:srgbClr val="000000"/>
                </a:solidFill>
                <a:latin typeface="Calibri" panose="020F0502020204030204" pitchFamily="34" charset="0"/>
                <a:cs typeface="Calibri" panose="020F0502020204030204" pitchFamily="34" charset="0"/>
              </a:rPr>
              <a:t>. Δεν ήταν, όμως, μεμονωμένο περιστατικό. Η </a:t>
            </a:r>
            <a:r>
              <a:rPr lang="el-GR" sz="3200" dirty="0" err="1">
                <a:solidFill>
                  <a:srgbClr val="000000"/>
                </a:solidFill>
                <a:latin typeface="Calibri" panose="020F0502020204030204" pitchFamily="34" charset="0"/>
                <a:cs typeface="Calibri" panose="020F0502020204030204" pitchFamily="34" charset="0"/>
              </a:rPr>
              <a:t>Τoshiba</a:t>
            </a:r>
            <a:r>
              <a:rPr lang="el-GR" sz="3200" dirty="0">
                <a:solidFill>
                  <a:srgbClr val="000000"/>
                </a:solidFill>
                <a:latin typeface="Calibri" panose="020F0502020204030204" pitchFamily="34" charset="0"/>
                <a:cs typeface="Calibri" panose="020F0502020204030204" pitchFamily="34" charset="0"/>
              </a:rPr>
              <a:t> παραδέχθηκε φέτος ότι την τελευταία επταετία "φούσκωσε" τα κέρδη στον ισολογισμό της κατά συνολικά 1,9 δισ. δολάρια.</a:t>
            </a:r>
          </a:p>
          <a:p>
            <a:pPr marL="109728" indent="0" algn="just">
              <a:buNone/>
            </a:pPr>
            <a:endParaRPr lang="el-GR" sz="3100" dirty="0">
              <a:solidFill>
                <a:srgbClr val="000000"/>
              </a:solidFill>
              <a:latin typeface="Calibri" panose="020F0502020204030204" pitchFamily="34" charset="0"/>
              <a:cs typeface="Calibri" panose="020F0502020204030204" pitchFamily="34" charset="0"/>
            </a:endParaRPr>
          </a:p>
          <a:p>
            <a:pPr>
              <a:buFont typeface="Wingdings" panose="05000000000000000000" pitchFamily="2" charset="2"/>
              <a:buChar char="q"/>
            </a:pPr>
            <a:r>
              <a:rPr lang="el-GR" sz="3800" b="1" dirty="0">
                <a:solidFill>
                  <a:srgbClr val="000000"/>
                </a:solidFill>
                <a:latin typeface="Calibri" panose="020F0502020204030204" pitchFamily="34" charset="0"/>
                <a:cs typeface="Calibri" panose="020F0502020204030204" pitchFamily="34" charset="0"/>
              </a:rPr>
              <a:t>H τράπεζα, που ξέπλενε χρήμα</a:t>
            </a:r>
          </a:p>
          <a:p>
            <a:pPr marL="109728" indent="0" algn="just">
              <a:buNone/>
            </a:pPr>
            <a:r>
              <a:rPr lang="el-GR" sz="3200" dirty="0">
                <a:solidFill>
                  <a:srgbClr val="000000"/>
                </a:solidFill>
                <a:latin typeface="Calibri" panose="020F0502020204030204" pitchFamily="34" charset="0"/>
                <a:cs typeface="Calibri" panose="020F0502020204030204" pitchFamily="34" charset="0"/>
              </a:rPr>
              <a:t>Ήταν ένα από τα πρώτα μεγάλα τραπεζικά σκάνδαλα. Η Bank of </a:t>
            </a:r>
            <a:r>
              <a:rPr lang="el-GR" sz="3200" dirty="0" err="1">
                <a:solidFill>
                  <a:srgbClr val="000000"/>
                </a:solidFill>
                <a:latin typeface="Calibri" panose="020F0502020204030204" pitchFamily="34" charset="0"/>
                <a:cs typeface="Calibri" panose="020F0502020204030204" pitchFamily="34" charset="0"/>
              </a:rPr>
              <a:t>Credit</a:t>
            </a:r>
            <a:r>
              <a:rPr lang="el-GR" sz="3200" dirty="0">
                <a:solidFill>
                  <a:srgbClr val="000000"/>
                </a:solidFill>
                <a:latin typeface="Calibri" panose="020F0502020204030204" pitchFamily="34" charset="0"/>
                <a:cs typeface="Calibri" panose="020F0502020204030204" pitchFamily="34" charset="0"/>
              </a:rPr>
              <a:t> and </a:t>
            </a:r>
            <a:r>
              <a:rPr lang="el-GR" sz="3200" dirty="0" err="1">
                <a:solidFill>
                  <a:srgbClr val="000000"/>
                </a:solidFill>
                <a:latin typeface="Calibri" panose="020F0502020204030204" pitchFamily="34" charset="0"/>
                <a:cs typeface="Calibri" panose="020F0502020204030204" pitchFamily="34" charset="0"/>
              </a:rPr>
              <a:t>Commerce</a:t>
            </a:r>
            <a:r>
              <a:rPr lang="el-GR" sz="3200" dirty="0">
                <a:solidFill>
                  <a:srgbClr val="000000"/>
                </a:solidFill>
                <a:latin typeface="Calibri" panose="020F0502020204030204" pitchFamily="34" charset="0"/>
                <a:cs typeface="Calibri" panose="020F0502020204030204" pitchFamily="34" charset="0"/>
              </a:rPr>
              <a:t> International, με έδρα στο Λουξεμβούργο και κεντρικά γραφεία  στο </a:t>
            </a:r>
            <a:r>
              <a:rPr lang="el-GR" sz="3200" dirty="0" err="1">
                <a:solidFill>
                  <a:srgbClr val="000000"/>
                </a:solidFill>
                <a:latin typeface="Calibri" panose="020F0502020204030204" pitchFamily="34" charset="0"/>
                <a:cs typeface="Calibri" panose="020F0502020204030204" pitchFamily="34" charset="0"/>
              </a:rPr>
              <a:t>Καράτσι</a:t>
            </a:r>
            <a:r>
              <a:rPr lang="el-GR" sz="3200" dirty="0">
                <a:solidFill>
                  <a:srgbClr val="000000"/>
                </a:solidFill>
                <a:latin typeface="Calibri" panose="020F0502020204030204" pitchFamily="34" charset="0"/>
                <a:cs typeface="Calibri" panose="020F0502020204030204" pitchFamily="34" charset="0"/>
              </a:rPr>
              <a:t> και το Λονδίνο ήταν ένας από τους μεγαλύτερους οργανισμούς </a:t>
            </a:r>
            <a:r>
              <a:rPr lang="el-GR" sz="3200" dirty="0" err="1">
                <a:solidFill>
                  <a:srgbClr val="000000"/>
                </a:solidFill>
                <a:latin typeface="Calibri" panose="020F0502020204030204" pitchFamily="34" charset="0"/>
                <a:cs typeface="Calibri" panose="020F0502020204030204" pitchFamily="34" charset="0"/>
              </a:rPr>
              <a:t>private</a:t>
            </a:r>
            <a:r>
              <a:rPr lang="el-GR" sz="3200" dirty="0">
                <a:solidFill>
                  <a:srgbClr val="000000"/>
                </a:solidFill>
                <a:latin typeface="Calibri" panose="020F0502020204030204" pitchFamily="34" charset="0"/>
                <a:cs typeface="Calibri" panose="020F0502020204030204" pitchFamily="34" charset="0"/>
              </a:rPr>
              <a:t> </a:t>
            </a:r>
            <a:r>
              <a:rPr lang="el-GR" sz="3200" dirty="0" err="1">
                <a:solidFill>
                  <a:srgbClr val="000000"/>
                </a:solidFill>
                <a:latin typeface="Calibri" panose="020F0502020204030204" pitchFamily="34" charset="0"/>
                <a:cs typeface="Calibri" panose="020F0502020204030204" pitchFamily="34" charset="0"/>
              </a:rPr>
              <a:t>banking</a:t>
            </a:r>
            <a:r>
              <a:rPr lang="el-GR" sz="3200" dirty="0">
                <a:solidFill>
                  <a:srgbClr val="000000"/>
                </a:solidFill>
                <a:latin typeface="Calibri" panose="020F0502020204030204" pitchFamily="34" charset="0"/>
                <a:cs typeface="Calibri" panose="020F0502020204030204" pitchFamily="34" charset="0"/>
              </a:rPr>
              <a:t>, με περισσότερα από 400 υποκαταστήματα ανά τον κόσμο. Έγινε γνωστή ως Bank of </a:t>
            </a:r>
            <a:r>
              <a:rPr lang="el-GR" sz="3200" dirty="0" err="1">
                <a:solidFill>
                  <a:srgbClr val="000000"/>
                </a:solidFill>
                <a:latin typeface="Calibri" panose="020F0502020204030204" pitchFamily="34" charset="0"/>
                <a:cs typeface="Calibri" panose="020F0502020204030204" pitchFamily="34" charset="0"/>
              </a:rPr>
              <a:t>Cocaine</a:t>
            </a:r>
            <a:r>
              <a:rPr lang="el-GR" sz="3200" dirty="0">
                <a:solidFill>
                  <a:srgbClr val="000000"/>
                </a:solidFill>
                <a:latin typeface="Calibri" panose="020F0502020204030204" pitchFamily="34" charset="0"/>
                <a:cs typeface="Calibri" panose="020F0502020204030204" pitchFamily="34" charset="0"/>
              </a:rPr>
              <a:t> and </a:t>
            </a:r>
            <a:r>
              <a:rPr lang="el-GR" sz="3200" dirty="0" err="1">
                <a:solidFill>
                  <a:srgbClr val="000000"/>
                </a:solidFill>
                <a:latin typeface="Calibri" panose="020F0502020204030204" pitchFamily="34" charset="0"/>
                <a:cs typeface="Calibri" panose="020F0502020204030204" pitchFamily="34" charset="0"/>
              </a:rPr>
              <a:t>Criminals</a:t>
            </a:r>
            <a:r>
              <a:rPr lang="el-GR" sz="3200" dirty="0">
                <a:solidFill>
                  <a:srgbClr val="000000"/>
                </a:solidFill>
                <a:latin typeface="Calibri" panose="020F0502020204030204" pitchFamily="34" charset="0"/>
                <a:cs typeface="Calibri" panose="020F0502020204030204" pitchFamily="34" charset="0"/>
              </a:rPr>
              <a:t> International, όταν ήρθαν στο φως το 1991 υποθέσεις εκτεταμένης απάτης και ξεπλύματος μαύρου χρήματος σε επτά χώρες. Κήρυξε χρεοκοπία, με οφειλές άνω των 10 δισ. στερλινών στους πιστωτές της. Το σκάνδαλο οδήγησε στην ενίσχυση του πλαισίου εταιρικής διακυβέρνησης και εσωτερικών ελέγχων στη Βρετανία.</a:t>
            </a:r>
          </a:p>
          <a:p>
            <a:endParaRPr lang="el-GR" dirty="0"/>
          </a:p>
        </p:txBody>
      </p:sp>
    </p:spTree>
    <p:extLst>
      <p:ext uri="{BB962C8B-B14F-4D97-AF65-F5344CB8AC3E}">
        <p14:creationId xmlns:p14="http://schemas.microsoft.com/office/powerpoint/2010/main" val="25923378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E257E0B1-4E8A-1396-FF02-F00564CE2C8F}"/>
              </a:ext>
            </a:extLst>
          </p:cNvPr>
          <p:cNvSpPr>
            <a:spLocks noGrp="1"/>
          </p:cNvSpPr>
          <p:nvPr>
            <p:ph idx="1"/>
          </p:nvPr>
        </p:nvSpPr>
        <p:spPr>
          <a:xfrm>
            <a:off x="457200" y="620688"/>
            <a:ext cx="8229600" cy="5953848"/>
          </a:xfrm>
        </p:spPr>
        <p:txBody>
          <a:bodyPr>
            <a:normAutofit fontScale="47500" lnSpcReduction="20000"/>
          </a:bodyPr>
          <a:lstStyle/>
          <a:p>
            <a:pPr algn="l">
              <a:buFont typeface="Wingdings" panose="05000000000000000000" pitchFamily="2" charset="2"/>
              <a:buChar char="q"/>
            </a:pPr>
            <a:r>
              <a:rPr lang="el-GR" sz="5100" b="1" dirty="0">
                <a:solidFill>
                  <a:srgbClr val="000000"/>
                </a:solidFill>
                <a:latin typeface="Calibri" panose="020F0502020204030204" pitchFamily="34" charset="0"/>
                <a:cs typeface="Calibri" panose="020F0502020204030204" pitchFamily="34" charset="0"/>
              </a:rPr>
              <a:t>Σκάνδαλο Siemens</a:t>
            </a:r>
          </a:p>
          <a:p>
            <a:pPr marL="109728" indent="0" algn="just">
              <a:buNone/>
            </a:pPr>
            <a:r>
              <a:rPr lang="el-GR" sz="4200" dirty="0">
                <a:solidFill>
                  <a:srgbClr val="000000"/>
                </a:solidFill>
                <a:latin typeface="Calibri" panose="020F0502020204030204" pitchFamily="34" charset="0"/>
                <a:cs typeface="Calibri" panose="020F0502020204030204" pitchFamily="34" charset="0"/>
              </a:rPr>
              <a:t>Ένα παγκόσμιο σκάνδαλο ελληνικής προέλευσης. Από το 1990 έως και το 2006 η Siemens χρημάτιζε πολιτικούς και οργανισμούς σε διάφορες χώρες για να εξασφαλίσει συμβόλαια 1,3 δισ. ευρώ. Σύμφωνα με καταθέσεις στελεχών της εταιρείας ποσό της τάξης των 100 εκατ. μάρκων έχει δοθεί σε Έλληνες: πολιτικούς, επιχειρηματίες, στελέχη δημοσίων οργανισμών. Στη χώρας μα είναι ίσως το μεγαλύτερο πολιτικό και οικονομικό σκάνδαλο της μεταπολίτευσης.</a:t>
            </a:r>
          </a:p>
          <a:p>
            <a:pPr marL="109728" indent="0" algn="just">
              <a:buNone/>
            </a:pPr>
            <a:endParaRPr lang="el-GR" sz="5100" dirty="0">
              <a:solidFill>
                <a:srgbClr val="000000"/>
              </a:solidFill>
              <a:latin typeface="Calibri" panose="020F0502020204030204" pitchFamily="34" charset="0"/>
              <a:cs typeface="Calibri" panose="020F0502020204030204" pitchFamily="34" charset="0"/>
            </a:endParaRPr>
          </a:p>
          <a:p>
            <a:pPr algn="l">
              <a:buFont typeface="Wingdings" panose="05000000000000000000" pitchFamily="2" charset="2"/>
              <a:buChar char="q"/>
            </a:pPr>
            <a:r>
              <a:rPr lang="el-GR" sz="5100" b="1" i="0" dirty="0">
                <a:solidFill>
                  <a:srgbClr val="000000"/>
                </a:solidFill>
                <a:effectLst/>
                <a:latin typeface="Calibri" panose="020F0502020204030204" pitchFamily="34" charset="0"/>
                <a:cs typeface="Calibri" panose="020F0502020204030204" pitchFamily="34" charset="0"/>
              </a:rPr>
              <a:t>Η «πυραμίδα»</a:t>
            </a:r>
          </a:p>
          <a:p>
            <a:pPr algn="l">
              <a:buFont typeface="Wingdings" panose="05000000000000000000" pitchFamily="2" charset="2"/>
              <a:buChar char="q"/>
            </a:pPr>
            <a:endParaRPr lang="el-GR" sz="4200" b="0" i="0" dirty="0">
              <a:solidFill>
                <a:srgbClr val="000000"/>
              </a:solidFill>
              <a:effectLst/>
              <a:latin typeface="Gotham Narrow A"/>
            </a:endParaRPr>
          </a:p>
          <a:p>
            <a:pPr marL="109728" indent="0" algn="just">
              <a:buNone/>
            </a:pPr>
            <a:r>
              <a:rPr lang="el-GR" sz="4200" dirty="0">
                <a:solidFill>
                  <a:srgbClr val="000000"/>
                </a:solidFill>
                <a:latin typeface="Calibri" panose="020F0502020204030204" pitchFamily="34" charset="0"/>
                <a:cs typeface="Calibri" panose="020F0502020204030204" pitchFamily="34" charset="0"/>
              </a:rPr>
              <a:t>Το </a:t>
            </a:r>
            <a:r>
              <a:rPr lang="el-GR" sz="4200" dirty="0">
                <a:solidFill>
                  <a:srgbClr val="000000"/>
                </a:solidFill>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2008 ήρθε στο φως το σκάνδαλο της «πυραμίδας» </a:t>
            </a:r>
            <a:r>
              <a:rPr lang="el-GR" sz="4200" dirty="0" err="1">
                <a:solidFill>
                  <a:srgbClr val="000000"/>
                </a:solidFill>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Μέιντοφ</a:t>
            </a:r>
            <a:r>
              <a:rPr lang="el-GR" sz="4200" dirty="0">
                <a:solidFill>
                  <a:srgbClr val="000000"/>
                </a:solidFill>
                <a:latin typeface="Calibri" panose="020F0502020204030204" pitchFamily="34" charset="0"/>
                <a:cs typeface="Calibri" panose="020F0502020204030204" pitchFamily="34" charset="0"/>
              </a:rPr>
              <a:t>, για το οποίο ο Μπέρναρντ </a:t>
            </a:r>
            <a:r>
              <a:rPr lang="el-GR" sz="4200" dirty="0" err="1">
                <a:solidFill>
                  <a:srgbClr val="000000"/>
                </a:solidFill>
                <a:latin typeface="Calibri" panose="020F0502020204030204" pitchFamily="34" charset="0"/>
                <a:cs typeface="Calibri" panose="020F0502020204030204" pitchFamily="34" charset="0"/>
              </a:rPr>
              <a:t>Μέιντοφ</a:t>
            </a:r>
            <a:r>
              <a:rPr lang="el-GR" sz="4200" dirty="0">
                <a:solidFill>
                  <a:srgbClr val="000000"/>
                </a:solidFill>
                <a:latin typeface="Calibri" panose="020F0502020204030204" pitchFamily="34" charset="0"/>
                <a:cs typeface="Calibri" panose="020F0502020204030204" pitchFamily="34" charset="0"/>
              </a:rPr>
              <a:t> καταδικάστηκε σε κάθειρξη 150 ετών. Εκατοντάδες τα θύματά του, με τις συνολικές ζημίες να υπολογίζονται σε 65 δισ. δολάρια. Η υπόθεση μας θύμισε βέβαια τα όσα δραματικά εξελίχθηκαν στην Αλβανία στα μέσα της δεκαετίας του 90, τα οποία και δεν μπορούν να θεωρηθούν ένα απλό επιχειρηματικό σκάνδαλο. Η γειτονική χώρα συνταράχθηκε το 1996 από την κατάρρευση των πυραμίδων, στις οποίες είχαν επενδύσει τα 2/3 του πληθυσμού. Ο αντίκτυπος- οικονομικός, κοινωνικός και πολιτικός- ήταν τεράστιος.</a:t>
            </a:r>
          </a:p>
          <a:p>
            <a:pPr marL="109728" indent="0" algn="l">
              <a:buNone/>
            </a:pPr>
            <a:endParaRPr lang="el-GR" sz="4200" dirty="0">
              <a:solidFill>
                <a:srgbClr val="000000"/>
              </a:solidFill>
              <a:latin typeface="Calibri" panose="020F0502020204030204" pitchFamily="34" charset="0"/>
              <a:cs typeface="Calibri" panose="020F0502020204030204" pitchFamily="34" charset="0"/>
            </a:endParaRPr>
          </a:p>
          <a:p>
            <a:endParaRPr lang="el-GR" dirty="0"/>
          </a:p>
        </p:txBody>
      </p:sp>
    </p:spTree>
    <p:extLst>
      <p:ext uri="{BB962C8B-B14F-4D97-AF65-F5344CB8AC3E}">
        <p14:creationId xmlns:p14="http://schemas.microsoft.com/office/powerpoint/2010/main" val="7159407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E257E0B1-4E8A-1396-FF02-F00564CE2C8F}"/>
              </a:ext>
            </a:extLst>
          </p:cNvPr>
          <p:cNvSpPr>
            <a:spLocks noGrp="1"/>
          </p:cNvSpPr>
          <p:nvPr>
            <p:ph idx="1"/>
          </p:nvPr>
        </p:nvSpPr>
        <p:spPr>
          <a:xfrm>
            <a:off x="457200" y="620688"/>
            <a:ext cx="8229600" cy="5953848"/>
          </a:xfrm>
        </p:spPr>
        <p:txBody>
          <a:bodyPr>
            <a:normAutofit fontScale="62500" lnSpcReduction="20000"/>
          </a:bodyPr>
          <a:lstStyle/>
          <a:p>
            <a:pPr algn="just">
              <a:buFont typeface="Wingdings" panose="05000000000000000000" pitchFamily="2" charset="2"/>
              <a:buChar char="q"/>
            </a:pPr>
            <a:r>
              <a:rPr lang="el-GR" b="1" i="0" dirty="0">
                <a:solidFill>
                  <a:srgbClr val="000000"/>
                </a:solidFill>
                <a:effectLst/>
                <a:latin typeface="Calibri" panose="020F0502020204030204" pitchFamily="34" charset="0"/>
                <a:cs typeface="Calibri" panose="020F0502020204030204" pitchFamily="34" charset="0"/>
              </a:rPr>
              <a:t>Η κατάρρευση της </a:t>
            </a:r>
            <a:r>
              <a:rPr lang="el-GR" b="1" i="0" dirty="0" err="1">
                <a:solidFill>
                  <a:srgbClr val="000000"/>
                </a:solidFill>
                <a:effectLst/>
                <a:latin typeface="Calibri" panose="020F0502020204030204" pitchFamily="34" charset="0"/>
                <a:cs typeface="Calibri" panose="020F0502020204030204" pitchFamily="34" charset="0"/>
              </a:rPr>
              <a:t>Lehman</a:t>
            </a:r>
            <a:r>
              <a:rPr lang="el-GR" b="1" i="0" dirty="0">
                <a:solidFill>
                  <a:srgbClr val="000000"/>
                </a:solidFill>
                <a:effectLst/>
                <a:latin typeface="Calibri" panose="020F0502020204030204" pitchFamily="34" charset="0"/>
                <a:cs typeface="Calibri" panose="020F0502020204030204" pitchFamily="34" charset="0"/>
              </a:rPr>
              <a:t> </a:t>
            </a:r>
            <a:r>
              <a:rPr lang="el-GR" b="1" i="0" dirty="0" err="1">
                <a:solidFill>
                  <a:srgbClr val="000000"/>
                </a:solidFill>
                <a:effectLst/>
                <a:latin typeface="Calibri" panose="020F0502020204030204" pitchFamily="34" charset="0"/>
                <a:cs typeface="Calibri" panose="020F0502020204030204" pitchFamily="34" charset="0"/>
              </a:rPr>
              <a:t>Brothers</a:t>
            </a:r>
            <a:endParaRPr lang="el-GR" b="0" i="0" dirty="0">
              <a:solidFill>
                <a:srgbClr val="000000"/>
              </a:solidFill>
              <a:effectLst/>
              <a:latin typeface="Calibri" panose="020F0502020204030204" pitchFamily="34" charset="0"/>
              <a:cs typeface="Calibri" panose="020F0502020204030204" pitchFamily="34" charset="0"/>
            </a:endParaRPr>
          </a:p>
          <a:p>
            <a:pPr marL="109728" indent="0" algn="just">
              <a:buNone/>
            </a:pPr>
            <a:r>
              <a:rPr lang="el-GR" b="0" i="0" dirty="0">
                <a:solidFill>
                  <a:srgbClr val="000000"/>
                </a:solidFill>
                <a:effectLst/>
                <a:latin typeface="Calibri" panose="020F0502020204030204" pitchFamily="34" charset="0"/>
                <a:cs typeface="Calibri" panose="020F0502020204030204" pitchFamily="34" charset="0"/>
              </a:rPr>
              <a:t>H </a:t>
            </a:r>
            <a:r>
              <a:rPr lang="el-GR" b="0" i="0" dirty="0" err="1">
                <a:solidFill>
                  <a:srgbClr val="000000"/>
                </a:solidFill>
                <a:effectLst/>
                <a:latin typeface="Calibri" panose="020F0502020204030204" pitchFamily="34" charset="0"/>
                <a:cs typeface="Calibri" panose="020F0502020204030204" pitchFamily="34" charset="0"/>
              </a:rPr>
              <a:t>Lehman</a:t>
            </a:r>
            <a:r>
              <a:rPr lang="el-GR" b="0" i="0" dirty="0">
                <a:solidFill>
                  <a:srgbClr val="000000"/>
                </a:solidFill>
                <a:effectLst/>
                <a:latin typeface="Calibri" panose="020F0502020204030204" pitchFamily="34" charset="0"/>
                <a:cs typeface="Calibri" panose="020F0502020204030204" pitchFamily="34" charset="0"/>
              </a:rPr>
              <a:t> </a:t>
            </a:r>
            <a:r>
              <a:rPr lang="el-GR" b="0" i="0" dirty="0" err="1">
                <a:solidFill>
                  <a:srgbClr val="000000"/>
                </a:solidFill>
                <a:effectLst/>
                <a:latin typeface="Calibri" panose="020F0502020204030204" pitchFamily="34" charset="0"/>
                <a:cs typeface="Calibri" panose="020F0502020204030204" pitchFamily="34" charset="0"/>
              </a:rPr>
              <a:t>Brothers</a:t>
            </a:r>
            <a:r>
              <a:rPr lang="el-GR" b="0" i="0" dirty="0">
                <a:solidFill>
                  <a:srgbClr val="000000"/>
                </a:solidFill>
                <a:effectLst/>
                <a:latin typeface="Calibri" panose="020F0502020204030204" pitchFamily="34" charset="0"/>
                <a:cs typeface="Calibri" panose="020F0502020204030204" pitchFamily="34" charset="0"/>
              </a:rPr>
              <a:t> </a:t>
            </a:r>
            <a:r>
              <a:rPr lang="el-GR" b="0" i="0" dirty="0">
                <a:effectLst/>
                <a:latin typeface="Calibri" panose="020F0502020204030204" pitchFamily="34" charset="0"/>
                <a:cs typeface="Calibri" panose="020F0502020204030204" pitchFamily="34" charset="0"/>
              </a:rPr>
              <a:t>ήταν από τους μεγαλύτερους αγοραστές «τοξικού χρέους»- δηλαδή </a:t>
            </a:r>
            <a:r>
              <a:rPr lang="el-GR" b="0" i="0" dirty="0" err="1">
                <a:effectLst/>
                <a:latin typeface="Calibri" panose="020F0502020204030204" pitchFamily="34" charset="0"/>
                <a:cs typeface="Calibri" panose="020F0502020204030204" pitchFamily="34" charset="0"/>
              </a:rPr>
              <a:t>τιτλοποιημένων</a:t>
            </a:r>
            <a:r>
              <a:rPr lang="el-GR" b="0" i="0" dirty="0">
                <a:effectLst/>
                <a:latin typeface="Calibri" panose="020F0502020204030204" pitchFamily="34" charset="0"/>
                <a:cs typeface="Calibri" panose="020F0502020204030204" pitchFamily="34" charset="0"/>
              </a:rPr>
              <a:t> δανείων προς αφερέγγυους δανειολήπτες (</a:t>
            </a:r>
            <a:r>
              <a:rPr lang="el-GR" b="0" i="0" dirty="0" err="1">
                <a:effectLst/>
                <a:latin typeface="Calibri" panose="020F0502020204030204" pitchFamily="34" charset="0"/>
                <a:cs typeface="Calibri" panose="020F0502020204030204" pitchFamily="34" charset="0"/>
              </a:rPr>
              <a:t>subprime</a:t>
            </a:r>
            <a:r>
              <a:rPr lang="el-GR" b="0" i="0" dirty="0">
                <a:effectLst/>
                <a:latin typeface="Calibri" panose="020F0502020204030204" pitchFamily="34" charset="0"/>
                <a:cs typeface="Calibri" panose="020F0502020204030204" pitchFamily="34" charset="0"/>
              </a:rPr>
              <a:t> </a:t>
            </a:r>
            <a:r>
              <a:rPr lang="el-GR" b="0" i="0" dirty="0" err="1">
                <a:effectLst/>
                <a:latin typeface="Calibri" panose="020F0502020204030204" pitchFamily="34" charset="0"/>
                <a:cs typeface="Calibri" panose="020F0502020204030204" pitchFamily="34" charset="0"/>
              </a:rPr>
              <a:t>loans</a:t>
            </a:r>
            <a:r>
              <a:rPr lang="el-GR" b="0" i="0" dirty="0">
                <a:effectLst/>
                <a:latin typeface="Calibri" panose="020F0502020204030204" pitchFamily="34" charset="0"/>
                <a:cs typeface="Calibri" panose="020F0502020204030204" pitchFamily="34" charset="0"/>
              </a:rPr>
              <a:t>) κατά την περίοδο της «φούσκας» στην αμερικανική αγορά στέγης. </a:t>
            </a:r>
            <a:r>
              <a:rPr lang="el-GR" b="0" i="0" strike="noStrike" dirty="0">
                <a:effectLst/>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Όταν αυτή έσπασε, αναγκάστηκε να αποκαλύψει τις τεράστιες ζημίες της</a:t>
            </a:r>
            <a:r>
              <a:rPr lang="el-GR" b="0" i="0" dirty="0">
                <a:effectLst/>
                <a:latin typeface="Calibri" panose="020F0502020204030204" pitchFamily="34" charset="0"/>
                <a:cs typeface="Calibri" panose="020F0502020204030204" pitchFamily="34" charset="0"/>
              </a:rPr>
              <a:t>. Ο τότε υπουργός Οικονομικών, </a:t>
            </a:r>
            <a:r>
              <a:rPr lang="el-GR" b="0" i="0" dirty="0" err="1">
                <a:effectLst/>
                <a:latin typeface="Calibri" panose="020F0502020204030204" pitchFamily="34" charset="0"/>
                <a:cs typeface="Calibri" panose="020F0502020204030204" pitchFamily="34" charset="0"/>
              </a:rPr>
              <a:t>Χανκ</a:t>
            </a:r>
            <a:r>
              <a:rPr lang="el-GR" b="0" i="0" dirty="0">
                <a:effectLst/>
                <a:latin typeface="Calibri" panose="020F0502020204030204" pitchFamily="34" charset="0"/>
                <a:cs typeface="Calibri" panose="020F0502020204030204" pitchFamily="34" charset="0"/>
              </a:rPr>
              <a:t> </a:t>
            </a:r>
            <a:r>
              <a:rPr lang="el-GR" b="0" i="0" dirty="0" err="1">
                <a:effectLst/>
                <a:latin typeface="Calibri" panose="020F0502020204030204" pitchFamily="34" charset="0"/>
                <a:cs typeface="Calibri" panose="020F0502020204030204" pitchFamily="34" charset="0"/>
              </a:rPr>
              <a:t>Πόλσον</a:t>
            </a:r>
            <a:r>
              <a:rPr lang="el-GR" b="0" i="0" dirty="0">
                <a:effectLst/>
                <a:latin typeface="Calibri" panose="020F0502020204030204" pitchFamily="34" charset="0"/>
                <a:cs typeface="Calibri" panose="020F0502020204030204" pitchFamily="34" charset="0"/>
              </a:rPr>
              <a:t>, </a:t>
            </a:r>
            <a:r>
              <a:rPr lang="el-GR" b="0" i="0" strike="noStrike" dirty="0">
                <a:effectLst/>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σε μία συνάντηση με τα κορυφαία στελέχη της </a:t>
            </a:r>
            <a:r>
              <a:rPr lang="el-GR" b="0" i="0" strike="noStrike" dirty="0" err="1">
                <a:effectLst/>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Wall</a:t>
            </a:r>
            <a:r>
              <a:rPr lang="el-GR" b="0" i="0" strike="noStrike" dirty="0">
                <a:effectLst/>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 </a:t>
            </a:r>
            <a:r>
              <a:rPr lang="el-GR" b="0" i="0" strike="noStrike" dirty="0" err="1">
                <a:effectLst/>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Street</a:t>
            </a:r>
            <a:r>
              <a:rPr lang="el-GR" b="0" i="0" strike="noStrike" dirty="0">
                <a:effectLst/>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 προσπάθησε το 2008 να βρει αγοραστή της</a:t>
            </a:r>
            <a:r>
              <a:rPr lang="el-GR" b="0" i="0" dirty="0">
                <a:effectLst/>
                <a:latin typeface="Calibri" panose="020F0502020204030204" pitchFamily="34" charset="0"/>
                <a:cs typeface="Calibri" panose="020F0502020204030204" pitchFamily="34" charset="0"/>
              </a:rPr>
              <a:t>. Κανείς δεν ανταποκρίθηκε, με αποτέλεσμα μία χρεοκοπία 691 δισ. δολαρίων- τη μεγαλύτερη στην ιστορία των ΗΠΑ- με ισχυρότατους τριγμούς παγκοσμίως. Ήταν το γεγονός, που πυροδότησε την παγκόσμια χρηματοπιστωτική κρίση.</a:t>
            </a:r>
            <a:r>
              <a:rPr lang="el-GR" sz="2800" b="1" i="0" dirty="0">
                <a:effectLst/>
                <a:latin typeface="Calibri" panose="020F0502020204030204" pitchFamily="34" charset="0"/>
                <a:cs typeface="Calibri" panose="020F0502020204030204" pitchFamily="34" charset="0"/>
              </a:rPr>
              <a:t> </a:t>
            </a:r>
            <a:endParaRPr lang="en-US" sz="2800" b="1" i="0" dirty="0">
              <a:effectLst/>
              <a:latin typeface="Calibri" panose="020F0502020204030204" pitchFamily="34" charset="0"/>
              <a:cs typeface="Calibri" panose="020F0502020204030204" pitchFamily="34" charset="0"/>
            </a:endParaRPr>
          </a:p>
          <a:p>
            <a:pPr marL="109728" indent="0" algn="just">
              <a:buNone/>
            </a:pPr>
            <a:endParaRPr lang="el-GR" sz="2800" b="1" i="0" dirty="0">
              <a:effectLst/>
              <a:latin typeface="Calibri" panose="020F0502020204030204" pitchFamily="34" charset="0"/>
              <a:cs typeface="Calibri" panose="020F0502020204030204" pitchFamily="34" charset="0"/>
            </a:endParaRPr>
          </a:p>
          <a:p>
            <a:pPr algn="just">
              <a:buFont typeface="Wingdings" panose="05000000000000000000" pitchFamily="2" charset="2"/>
              <a:buChar char="q"/>
            </a:pPr>
            <a:r>
              <a:rPr lang="el-GR" sz="2800" b="1" i="0" dirty="0">
                <a:effectLst/>
                <a:latin typeface="Calibri" panose="020F0502020204030204" pitchFamily="34" charset="0"/>
                <a:cs typeface="Calibri" panose="020F0502020204030204" pitchFamily="34" charset="0"/>
              </a:rPr>
              <a:t>Οι ντετέκτιβ της </a:t>
            </a:r>
            <a:r>
              <a:rPr lang="el-GR" sz="2800" b="1" i="0" dirty="0" err="1">
                <a:effectLst/>
                <a:latin typeface="Calibri" panose="020F0502020204030204" pitchFamily="34" charset="0"/>
                <a:cs typeface="Calibri" panose="020F0502020204030204" pitchFamily="34" charset="0"/>
              </a:rPr>
              <a:t>Deutsche</a:t>
            </a:r>
            <a:r>
              <a:rPr lang="el-GR" sz="2800" b="1" i="0" dirty="0">
                <a:effectLst/>
                <a:latin typeface="Calibri" panose="020F0502020204030204" pitchFamily="34" charset="0"/>
                <a:cs typeface="Calibri" panose="020F0502020204030204" pitchFamily="34" charset="0"/>
              </a:rPr>
              <a:t> Bank</a:t>
            </a:r>
            <a:endParaRPr lang="el-GR" sz="2800" b="0" i="0" dirty="0">
              <a:effectLst/>
              <a:latin typeface="Calibri" panose="020F0502020204030204" pitchFamily="34" charset="0"/>
              <a:cs typeface="Calibri" panose="020F0502020204030204" pitchFamily="34" charset="0"/>
            </a:endParaRPr>
          </a:p>
          <a:p>
            <a:pPr marL="109728" indent="0" algn="just">
              <a:buNone/>
            </a:pPr>
            <a:r>
              <a:rPr lang="el-GR" sz="3200" b="0" i="0" dirty="0">
                <a:effectLst/>
                <a:latin typeface="Calibri" panose="020F0502020204030204" pitchFamily="34" charset="0"/>
                <a:cs typeface="Calibri" panose="020F0502020204030204" pitchFamily="34" charset="0"/>
              </a:rPr>
              <a:t>Η μεγαλύτερη γερμανική τράπεζα και μία από τις ισχυρότερες όχι μόνο στην Ευρώπη, </a:t>
            </a:r>
            <a:r>
              <a:rPr lang="el-GR" sz="3200" i="0" dirty="0">
                <a:effectLst/>
                <a:latin typeface="Calibri" panose="020F0502020204030204" pitchFamily="34" charset="0"/>
                <a:cs typeface="Calibri" panose="020F0502020204030204" pitchFamily="34" charset="0"/>
              </a:rPr>
              <a:t>αλλά και διεθνώς, το 2009 είδε τους προβολείς να πέφτουν πάνω της, αλλά όχι για καλό λόγο. </a:t>
            </a:r>
            <a:r>
              <a:rPr lang="el-GR" sz="3200" dirty="0">
                <a:latin typeface="Calibri" panose="020F0502020204030204" pitchFamily="34" charset="0"/>
                <a:cs typeface="Calibri" panose="020F0502020204030204" pitchFamily="34" charset="0"/>
              </a:rPr>
              <a:t>Όπως έγινε γνωστό το 2006 είχε προσλάβει εταιρεία ιδιωτικών ερευνητών, </a:t>
            </a:r>
            <a:r>
              <a:rPr lang="el-GR" sz="3200" dirty="0">
                <a:latin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προκειμένου να κατασκοπεύει τις επαφές στελεχών της με τον μεγιστάνα Λέο </a:t>
            </a:r>
            <a:r>
              <a:rPr lang="el-GR" sz="3200" dirty="0" err="1">
                <a:latin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Κιρχ</a:t>
            </a:r>
            <a:r>
              <a:rPr lang="el-GR" sz="3200" dirty="0">
                <a:latin typeface="Calibri" panose="020F0502020204030204" pitchFamily="34" charset="0"/>
                <a:cs typeface="Calibri" panose="020F0502020204030204" pitchFamily="34" charset="0"/>
              </a:rPr>
              <a:t> και </a:t>
            </a:r>
            <a:r>
              <a:rPr lang="el-GR" sz="3200" i="0" dirty="0">
                <a:effectLst/>
                <a:latin typeface="Calibri" panose="020F0502020204030204" pitchFamily="34" charset="0"/>
                <a:cs typeface="Calibri" panose="020F0502020204030204" pitchFamily="34" charset="0"/>
              </a:rPr>
              <a:t>τους συνεργάτες του. Το σκάνδαλο οδήγησε στην ψήφιση νέου νόμου στη Γερμανία για την προστασία της </a:t>
            </a:r>
            <a:r>
              <a:rPr lang="el-GR" sz="3200" i="0" dirty="0" err="1">
                <a:effectLst/>
                <a:latin typeface="Calibri" panose="020F0502020204030204" pitchFamily="34" charset="0"/>
                <a:cs typeface="Calibri" panose="020F0502020204030204" pitchFamily="34" charset="0"/>
              </a:rPr>
              <a:t>ιδιωτικότητας</a:t>
            </a:r>
            <a:r>
              <a:rPr lang="el-GR" sz="3200" i="0" dirty="0">
                <a:effectLst/>
                <a:latin typeface="Calibri" panose="020F0502020204030204" pitchFamily="34" charset="0"/>
                <a:cs typeface="Calibri" panose="020F0502020204030204" pitchFamily="34" charset="0"/>
              </a:rPr>
              <a:t> των εργαζομένων.</a:t>
            </a:r>
          </a:p>
          <a:p>
            <a:pPr marL="109728" indent="0" algn="just">
              <a:buNone/>
            </a:pPr>
            <a:endParaRPr lang="el-GR" dirty="0">
              <a:latin typeface="Calibri" panose="020F0502020204030204" pitchFamily="34" charset="0"/>
              <a:cs typeface="Calibri" panose="020F0502020204030204" pitchFamily="34" charset="0"/>
            </a:endParaRPr>
          </a:p>
          <a:p>
            <a:pPr marL="109728" indent="0" algn="just">
              <a:buNone/>
            </a:pPr>
            <a:endParaRPr lang="el-GR" sz="2800" i="0" dirty="0">
              <a:effectLst/>
              <a:latin typeface="Calibri" panose="020F0502020204030204" pitchFamily="34" charset="0"/>
              <a:cs typeface="Calibri" panose="020F0502020204030204" pitchFamily="34" charset="0"/>
            </a:endParaRPr>
          </a:p>
          <a:p>
            <a:pPr algn="just"/>
            <a:r>
              <a:rPr lang="el-GR" sz="2600" b="0" i="0" dirty="0">
                <a:solidFill>
                  <a:srgbClr val="000000"/>
                </a:solidFill>
                <a:effectLst/>
                <a:latin typeface="Calibri" panose="020F0502020204030204" pitchFamily="34" charset="0"/>
                <a:cs typeface="Calibri" panose="020F0502020204030204" pitchFamily="34" charset="0"/>
              </a:rPr>
              <a:t>Πηγή</a:t>
            </a:r>
            <a:r>
              <a:rPr lang="en-US" sz="2600" b="0" i="0" dirty="0">
                <a:solidFill>
                  <a:srgbClr val="000000"/>
                </a:solidFill>
                <a:effectLst/>
                <a:latin typeface="Calibri" panose="020F0502020204030204" pitchFamily="34" charset="0"/>
                <a:cs typeface="Calibri" panose="020F0502020204030204" pitchFamily="34" charset="0"/>
              </a:rPr>
              <a:t>: </a:t>
            </a:r>
            <a:r>
              <a:rPr lang="el-GR" sz="2600" b="0" i="0" dirty="0">
                <a:solidFill>
                  <a:srgbClr val="000000"/>
                </a:solidFill>
                <a:effectLst/>
                <a:latin typeface="Calibri" panose="020F0502020204030204" pitchFamily="34" charset="0"/>
                <a:cs typeface="Calibri" panose="020F0502020204030204" pitchFamily="34" charset="0"/>
              </a:rPr>
              <a:t>Εφημερίδα </a:t>
            </a:r>
            <a:r>
              <a:rPr lang="el-GR" sz="2600" b="0" i="0" dirty="0" err="1">
                <a:solidFill>
                  <a:srgbClr val="000000"/>
                </a:solidFill>
                <a:effectLst/>
                <a:latin typeface="Calibri" panose="020F0502020204030204" pitchFamily="34" charset="0"/>
                <a:cs typeface="Calibri" panose="020F0502020204030204" pitchFamily="34" charset="0"/>
              </a:rPr>
              <a:t>Ναυτεμπορική</a:t>
            </a:r>
            <a:r>
              <a:rPr lang="el-GR" sz="2600" b="0" i="0" dirty="0">
                <a:solidFill>
                  <a:srgbClr val="000000"/>
                </a:solidFill>
                <a:effectLst/>
                <a:latin typeface="Calibri" panose="020F0502020204030204" pitchFamily="34" charset="0"/>
                <a:cs typeface="Calibri" panose="020F0502020204030204" pitchFamily="34" charset="0"/>
              </a:rPr>
              <a:t> - </a:t>
            </a:r>
            <a:r>
              <a:rPr lang="en-US" sz="2600" b="0" i="0" dirty="0">
                <a:solidFill>
                  <a:srgbClr val="000000"/>
                </a:solidFill>
                <a:effectLst/>
                <a:latin typeface="Calibri" panose="020F0502020204030204" pitchFamily="34" charset="0"/>
                <a:cs typeface="Calibri" panose="020F0502020204030204" pitchFamily="34" charset="0"/>
              </a:rPr>
              <a:t>https://m.naftemporiki.gr/story/1006927/ta-11-megalutera-epixeirimatika-skandala-stin-istoria</a:t>
            </a:r>
            <a:endParaRPr lang="el-GR" sz="2600" b="0" i="0" dirty="0">
              <a:solidFill>
                <a:srgbClr val="000000"/>
              </a:solidFill>
              <a:effectLst/>
              <a:latin typeface="Calibri" panose="020F0502020204030204" pitchFamily="34" charset="0"/>
              <a:cs typeface="Calibri" panose="020F0502020204030204" pitchFamily="34" charset="0"/>
            </a:endParaRPr>
          </a:p>
          <a:p>
            <a:endParaRPr lang="el-GR" dirty="0"/>
          </a:p>
        </p:txBody>
      </p:sp>
    </p:spTree>
    <p:extLst>
      <p:ext uri="{BB962C8B-B14F-4D97-AF65-F5344CB8AC3E}">
        <p14:creationId xmlns:p14="http://schemas.microsoft.com/office/powerpoint/2010/main" val="38944461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u="sng" dirty="0"/>
              <a:t>Απειλές των Βασικών Αρχών</a:t>
            </a:r>
            <a:endParaRPr lang="en-US" u="sng" dirty="0"/>
          </a:p>
        </p:txBody>
      </p:sp>
      <p:sp>
        <p:nvSpPr>
          <p:cNvPr id="3" name="2 - Θέση περιεχομένου"/>
          <p:cNvSpPr>
            <a:spLocks noGrp="1"/>
          </p:cNvSpPr>
          <p:nvPr>
            <p:ph idx="1"/>
          </p:nvPr>
        </p:nvSpPr>
        <p:spPr/>
        <p:txBody>
          <a:bodyPr>
            <a:normAutofit/>
          </a:bodyPr>
          <a:lstStyle/>
          <a:p>
            <a:pPr marL="624078" indent="-514350">
              <a:lnSpc>
                <a:spcPct val="200000"/>
              </a:lnSpc>
              <a:buFont typeface="+mj-lt"/>
              <a:buAutoNum type="arabicPeriod"/>
            </a:pPr>
            <a:r>
              <a:rPr lang="el-GR" sz="2000" dirty="0"/>
              <a:t>Απειλή Εκφοβισμού</a:t>
            </a:r>
            <a:r>
              <a:rPr lang="en-US" sz="2000" dirty="0"/>
              <a:t> (Intimidation Threat)</a:t>
            </a:r>
            <a:endParaRPr lang="el-GR" sz="2000" dirty="0"/>
          </a:p>
          <a:p>
            <a:pPr marL="624078" indent="-514350">
              <a:lnSpc>
                <a:spcPct val="200000"/>
              </a:lnSpc>
              <a:buFont typeface="+mj-lt"/>
              <a:buAutoNum type="arabicPeriod"/>
            </a:pPr>
            <a:r>
              <a:rPr lang="el-GR" sz="2000" dirty="0"/>
              <a:t>Απειλή Εξοικείωσης – απειλή οικειότητας (</a:t>
            </a:r>
            <a:r>
              <a:rPr lang="en-US" sz="2000" dirty="0"/>
              <a:t>Familiarity Threat)</a:t>
            </a:r>
          </a:p>
          <a:p>
            <a:pPr marL="624078" indent="-514350">
              <a:lnSpc>
                <a:spcPct val="200000"/>
              </a:lnSpc>
              <a:buFont typeface="+mj-lt"/>
              <a:buAutoNum type="arabicPeriod"/>
            </a:pPr>
            <a:r>
              <a:rPr lang="el-GR" sz="2000" dirty="0"/>
              <a:t>Απειλή Προσωπικού συμφέροντος (</a:t>
            </a:r>
            <a:r>
              <a:rPr lang="en-US" sz="2000" dirty="0"/>
              <a:t>Self Interest Threat)</a:t>
            </a:r>
          </a:p>
          <a:p>
            <a:pPr marL="624078" indent="-514350">
              <a:lnSpc>
                <a:spcPct val="200000"/>
              </a:lnSpc>
              <a:buFont typeface="+mj-lt"/>
              <a:buAutoNum type="arabicPeriod"/>
            </a:pPr>
            <a:r>
              <a:rPr lang="el-GR" sz="2000" dirty="0"/>
              <a:t>Απειλή </a:t>
            </a:r>
            <a:r>
              <a:rPr lang="el-GR" sz="2000" dirty="0" err="1"/>
              <a:t>Αυτοανασκόπησης</a:t>
            </a:r>
            <a:r>
              <a:rPr lang="el-GR" sz="2000" dirty="0"/>
              <a:t> (</a:t>
            </a:r>
            <a:r>
              <a:rPr lang="en-US" sz="2000" dirty="0"/>
              <a:t>Self Review Threat)</a:t>
            </a:r>
          </a:p>
          <a:p>
            <a:pPr marL="624078" indent="-514350">
              <a:lnSpc>
                <a:spcPct val="200000"/>
              </a:lnSpc>
              <a:buFont typeface="+mj-lt"/>
              <a:buAutoNum type="arabicPeriod"/>
            </a:pPr>
            <a:r>
              <a:rPr lang="el-GR" sz="2000" dirty="0"/>
              <a:t>Απειλή υπεράσπισης (</a:t>
            </a:r>
            <a:r>
              <a:rPr lang="en-US" sz="2000" dirty="0"/>
              <a:t>Advocacy Threat)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u="sng" dirty="0"/>
              <a:t>Μέτρα προστασίας απειλών</a:t>
            </a:r>
            <a:endParaRPr lang="en-US" u="sng" dirty="0"/>
          </a:p>
        </p:txBody>
      </p:sp>
      <p:sp>
        <p:nvSpPr>
          <p:cNvPr id="3" name="2 - Θέση περιεχομένου"/>
          <p:cNvSpPr>
            <a:spLocks noGrp="1"/>
          </p:cNvSpPr>
          <p:nvPr>
            <p:ph idx="1"/>
          </p:nvPr>
        </p:nvSpPr>
        <p:spPr/>
        <p:txBody>
          <a:bodyPr/>
          <a:lstStyle/>
          <a:p>
            <a:r>
              <a:rPr lang="el-GR" sz="2400" dirty="0"/>
              <a:t>Προερχόμενα από το επάγγελμα, την νομοθεσία, και τους ισχύοντες κανονισμούς (π.χ. εταιρική διακυβέρνηση)</a:t>
            </a:r>
          </a:p>
          <a:p>
            <a:r>
              <a:rPr lang="el-GR" sz="2400" dirty="0"/>
              <a:t>Συστήματα και διαδικασίες της εταιρείας που παρακολουθεί λογιστικά την εταιρεία</a:t>
            </a:r>
          </a:p>
          <a:p>
            <a:r>
              <a:rPr lang="el-GR" sz="2400" dirty="0"/>
              <a:t>Εκπαίδευση και συνεχής ενημέρωση και εξειδίκευση</a:t>
            </a:r>
          </a:p>
          <a:p>
            <a:endParaRPr lang="el-GR" dirty="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ctr"/>
            <a:r>
              <a:rPr lang="el-GR" sz="3200" u="sng" dirty="0"/>
              <a:t>Ηθική φιλοσοφία και θεωρία της ηθικής</a:t>
            </a:r>
            <a:endParaRPr lang="en-US" sz="3200" u="sng" dirty="0"/>
          </a:p>
        </p:txBody>
      </p:sp>
      <p:sp>
        <p:nvSpPr>
          <p:cNvPr id="3" name="2 - Θέση περιεχομένου"/>
          <p:cNvSpPr>
            <a:spLocks noGrp="1"/>
          </p:cNvSpPr>
          <p:nvPr>
            <p:ph idx="1"/>
          </p:nvPr>
        </p:nvSpPr>
        <p:spPr>
          <a:xfrm>
            <a:off x="457200" y="2249424"/>
            <a:ext cx="8229600" cy="1683632"/>
          </a:xfrm>
        </p:spPr>
        <p:txBody>
          <a:bodyPr>
            <a:normAutofit fontScale="70000" lnSpcReduction="20000"/>
          </a:bodyPr>
          <a:lstStyle/>
          <a:p>
            <a:r>
              <a:rPr lang="el-GR" dirty="0"/>
              <a:t>Η ηθική αλλάζει ανάλογα με τον χρόνο και ανάλογα με τον τόπο</a:t>
            </a:r>
            <a:r>
              <a:rPr lang="en-US" dirty="0"/>
              <a:t>;</a:t>
            </a:r>
            <a:endParaRPr lang="el-GR" dirty="0"/>
          </a:p>
          <a:p>
            <a:r>
              <a:rPr lang="el-GR" dirty="0"/>
              <a:t>Ηθική σχετικότητα = ΝΑΙ (η ηθική ποικίλει ανάλογα με την ηλικία και την κοινωνία)</a:t>
            </a:r>
          </a:p>
          <a:p>
            <a:r>
              <a:rPr lang="el-GR" dirty="0"/>
              <a:t>Ηθική απολυταρχία = ΌΧΙ (κάποιες πράξεις είναι ΠΑΝΤΑ σωστές και κάποιες ΠΑΝΤΑ λάθος)</a:t>
            </a:r>
          </a:p>
          <a:p>
            <a:endParaRPr lang="el-GR" dirty="0"/>
          </a:p>
        </p:txBody>
      </p:sp>
      <p:graphicFrame>
        <p:nvGraphicFramePr>
          <p:cNvPr id="4" name="3 - Πίνακας"/>
          <p:cNvGraphicFramePr>
            <a:graphicFrameLocks noGrp="1"/>
          </p:cNvGraphicFramePr>
          <p:nvPr/>
        </p:nvGraphicFramePr>
        <p:xfrm>
          <a:off x="827584" y="4077072"/>
          <a:ext cx="7704856" cy="2291080"/>
        </p:xfrm>
        <a:graphic>
          <a:graphicData uri="http://schemas.openxmlformats.org/drawingml/2006/table">
            <a:tbl>
              <a:tblPr firstRow="1" bandRow="1">
                <a:tableStyleId>{5C22544A-7EE6-4342-B048-85BDC9FD1C3A}</a:tableStyleId>
              </a:tblPr>
              <a:tblGrid>
                <a:gridCol w="3852428">
                  <a:extLst>
                    <a:ext uri="{9D8B030D-6E8A-4147-A177-3AD203B41FA5}">
                      <a16:colId xmlns:a16="http://schemas.microsoft.com/office/drawing/2014/main" val="20000"/>
                    </a:ext>
                  </a:extLst>
                </a:gridCol>
                <a:gridCol w="3852428">
                  <a:extLst>
                    <a:ext uri="{9D8B030D-6E8A-4147-A177-3AD203B41FA5}">
                      <a16:colId xmlns:a16="http://schemas.microsoft.com/office/drawing/2014/main" val="20001"/>
                    </a:ext>
                  </a:extLst>
                </a:gridCol>
              </a:tblGrid>
              <a:tr h="370840">
                <a:tc>
                  <a:txBody>
                    <a:bodyPr/>
                    <a:lstStyle/>
                    <a:p>
                      <a:pPr algn="ctr"/>
                      <a:r>
                        <a:rPr lang="el-GR" dirty="0"/>
                        <a:t>Λιγότερο εξελιγμένες κοινωνίες</a:t>
                      </a:r>
                      <a:endParaRPr lang="en-US" dirty="0"/>
                    </a:p>
                  </a:txBody>
                  <a:tcPr anchor="ctr"/>
                </a:tc>
                <a:tc>
                  <a:txBody>
                    <a:bodyPr/>
                    <a:lstStyle/>
                    <a:p>
                      <a:pPr algn="ctr"/>
                      <a:r>
                        <a:rPr lang="el-GR" dirty="0"/>
                        <a:t>Περισσότερο εξελιγμένες κοινωνίες</a:t>
                      </a:r>
                      <a:endParaRPr lang="en-US" dirty="0"/>
                    </a:p>
                  </a:txBody>
                  <a:tcPr anchor="ctr"/>
                </a:tc>
                <a:extLst>
                  <a:ext uri="{0D108BD9-81ED-4DB2-BD59-A6C34878D82A}">
                    <a16:rowId xmlns:a16="http://schemas.microsoft.com/office/drawing/2014/main" val="10000"/>
                  </a:ext>
                </a:extLst>
              </a:tr>
              <a:tr h="370840">
                <a:tc rowSpan="3">
                  <a:txBody>
                    <a:bodyPr/>
                    <a:lstStyle/>
                    <a:p>
                      <a:pPr algn="ctr"/>
                      <a:r>
                        <a:rPr lang="el-GR" dirty="0"/>
                        <a:t>Πρέπει να φερόμαστε ηθικά</a:t>
                      </a:r>
                      <a:endParaRPr lang="en-US" dirty="0"/>
                    </a:p>
                  </a:txBody>
                  <a:tcPr anchor="ctr"/>
                </a:tc>
                <a:tc>
                  <a:txBody>
                    <a:bodyPr/>
                    <a:lstStyle/>
                    <a:p>
                      <a:r>
                        <a:rPr lang="el-GR" dirty="0"/>
                        <a:t>Επειδή αλλιώς</a:t>
                      </a:r>
                      <a:r>
                        <a:rPr lang="el-GR" baseline="0" dirty="0"/>
                        <a:t> θα σε τιμωρήσουν</a:t>
                      </a:r>
                      <a:endParaRPr lang="en-US" dirty="0"/>
                    </a:p>
                  </a:txBody>
                  <a:tcPr/>
                </a:tc>
                <a:extLst>
                  <a:ext uri="{0D108BD9-81ED-4DB2-BD59-A6C34878D82A}">
                    <a16:rowId xmlns:a16="http://schemas.microsoft.com/office/drawing/2014/main" val="10001"/>
                  </a:ext>
                </a:extLst>
              </a:tr>
              <a:tr h="370840">
                <a:tc vMerge="1">
                  <a:txBody>
                    <a:bodyPr/>
                    <a:lstStyle/>
                    <a:p>
                      <a:endParaRPr lang="en-US" dirty="0"/>
                    </a:p>
                  </a:txBody>
                  <a:tcPr/>
                </a:tc>
                <a:tc>
                  <a:txBody>
                    <a:bodyPr/>
                    <a:lstStyle/>
                    <a:p>
                      <a:r>
                        <a:rPr lang="el-GR" dirty="0"/>
                        <a:t>Επειδή το λένε οι κανόνες της κοινωνίας</a:t>
                      </a:r>
                      <a:endParaRPr lang="en-US" dirty="0"/>
                    </a:p>
                  </a:txBody>
                  <a:tcPr/>
                </a:tc>
                <a:extLst>
                  <a:ext uri="{0D108BD9-81ED-4DB2-BD59-A6C34878D82A}">
                    <a16:rowId xmlns:a16="http://schemas.microsoft.com/office/drawing/2014/main" val="10002"/>
                  </a:ext>
                </a:extLst>
              </a:tr>
              <a:tr h="370840">
                <a:tc vMerge="1">
                  <a:txBody>
                    <a:bodyPr/>
                    <a:lstStyle/>
                    <a:p>
                      <a:endParaRPr lang="en-US" dirty="0"/>
                    </a:p>
                  </a:txBody>
                  <a:tcPr/>
                </a:tc>
                <a:tc>
                  <a:txBody>
                    <a:bodyPr/>
                    <a:lstStyle/>
                    <a:p>
                      <a:r>
                        <a:rPr lang="el-GR" dirty="0"/>
                        <a:t>Επειδή</a:t>
                      </a:r>
                      <a:r>
                        <a:rPr lang="el-GR" baseline="0" dirty="0"/>
                        <a:t> είναι το σωστό ανεξαρτήτως τις συνέπειες</a:t>
                      </a:r>
                      <a:endParaRPr lang="en-US" dirty="0"/>
                    </a:p>
                  </a:txBody>
                  <a:tcPr/>
                </a:tc>
                <a:extLst>
                  <a:ext uri="{0D108BD9-81ED-4DB2-BD59-A6C34878D82A}">
                    <a16:rowId xmlns:a16="http://schemas.microsoft.com/office/drawing/2014/main" val="10003"/>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u="sng" dirty="0"/>
              <a:t>Τα επίπεδα ηθικής τα επηρεάζουν</a:t>
            </a:r>
            <a:endParaRPr lang="en-US" u="sng" dirty="0"/>
          </a:p>
        </p:txBody>
      </p:sp>
      <p:sp>
        <p:nvSpPr>
          <p:cNvPr id="3" name="2 - Θέση περιεχομένου"/>
          <p:cNvSpPr>
            <a:spLocks noGrp="1"/>
          </p:cNvSpPr>
          <p:nvPr>
            <p:ph idx="1"/>
          </p:nvPr>
        </p:nvSpPr>
        <p:spPr/>
        <p:txBody>
          <a:bodyPr>
            <a:normAutofit fontScale="92500" lnSpcReduction="10000"/>
          </a:bodyPr>
          <a:lstStyle/>
          <a:p>
            <a:pPr marL="624078" indent="-514350">
              <a:buFont typeface="+mj-lt"/>
              <a:buAutoNum type="alphaUcPeriod"/>
            </a:pPr>
            <a:r>
              <a:rPr lang="el-GR" u="sng" dirty="0"/>
              <a:t>Εξατομικευμένοι παράγοντες</a:t>
            </a:r>
          </a:p>
          <a:p>
            <a:pPr lvl="1"/>
            <a:r>
              <a:rPr lang="el-GR" dirty="0"/>
              <a:t>Ηλικία, φύλο</a:t>
            </a:r>
          </a:p>
          <a:p>
            <a:pPr lvl="1"/>
            <a:r>
              <a:rPr lang="el-GR" dirty="0"/>
              <a:t>Εθνικότητα, κουλτούρα</a:t>
            </a:r>
          </a:p>
          <a:p>
            <a:pPr lvl="1"/>
            <a:r>
              <a:rPr lang="el-GR" dirty="0"/>
              <a:t>Μόρφωση, εργασία</a:t>
            </a:r>
          </a:p>
          <a:p>
            <a:pPr lvl="1"/>
            <a:r>
              <a:rPr lang="el-GR" dirty="0"/>
              <a:t>Ψυχολογικοί παράγοντες</a:t>
            </a:r>
          </a:p>
          <a:p>
            <a:pPr lvl="1"/>
            <a:r>
              <a:rPr lang="el-GR" dirty="0"/>
              <a:t>Θρησκεία</a:t>
            </a:r>
          </a:p>
          <a:p>
            <a:pPr lvl="1"/>
            <a:r>
              <a:rPr lang="el-GR" dirty="0"/>
              <a:t>Προσωπική ακεραιότητα</a:t>
            </a:r>
          </a:p>
          <a:p>
            <a:pPr marL="624078" lvl="1" indent="-514350">
              <a:buClr>
                <a:schemeClr val="accent3"/>
              </a:buClr>
              <a:buFont typeface="+mj-lt"/>
              <a:buAutoNum type="alphaUcPeriod" startAt="2"/>
            </a:pPr>
            <a:r>
              <a:rPr lang="el-GR" sz="2800" u="sng" dirty="0">
                <a:solidFill>
                  <a:schemeClr val="tx1"/>
                </a:solidFill>
              </a:rPr>
              <a:t>Περιστασιακοί παράγοντες</a:t>
            </a:r>
          </a:p>
          <a:p>
            <a:pPr lvl="1"/>
            <a:r>
              <a:rPr lang="el-GR" dirty="0"/>
              <a:t>Περιστάσεις- Ένα γεγονός που έγινε στην εταιρεία</a:t>
            </a:r>
          </a:p>
          <a:p>
            <a:pPr lvl="1"/>
            <a:r>
              <a:rPr lang="el-GR" dirty="0"/>
              <a:t>Οργανωσιακή κουλτούρα εταιρείας, σύστημα αμοιβών, ηγεσία, γραφειοκρατία κτλ</a:t>
            </a:r>
          </a:p>
          <a:p>
            <a:pPr marL="630936" lvl="2" indent="-256032">
              <a:buClr>
                <a:schemeClr val="accent3"/>
              </a:buClr>
              <a:buFont typeface="Georgia"/>
              <a:buChar char="•"/>
            </a:pPr>
            <a:endParaRPr lang="el-GR" u="sng" dirty="0">
              <a:solidFill>
                <a:schemeClr val="tx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u="sng" dirty="0"/>
              <a:t>Συστήματα Ηθικής </a:t>
            </a:r>
            <a:endParaRPr lang="en-US" u="sng" dirty="0"/>
          </a:p>
        </p:txBody>
      </p:sp>
      <p:sp>
        <p:nvSpPr>
          <p:cNvPr id="3" name="2 - Θέση περιεχομένου"/>
          <p:cNvSpPr>
            <a:spLocks noGrp="1"/>
          </p:cNvSpPr>
          <p:nvPr>
            <p:ph idx="1"/>
          </p:nvPr>
        </p:nvSpPr>
        <p:spPr/>
        <p:txBody>
          <a:bodyPr/>
          <a:lstStyle/>
          <a:p>
            <a:r>
              <a:rPr lang="el-GR" dirty="0"/>
              <a:t>Προσωπική ηθική</a:t>
            </a:r>
          </a:p>
          <a:p>
            <a:r>
              <a:rPr lang="el-GR" dirty="0"/>
              <a:t>Επαγγελματική ηθική</a:t>
            </a:r>
          </a:p>
          <a:p>
            <a:r>
              <a:rPr lang="el-GR" dirty="0"/>
              <a:t>Εταιρική κουλτούρα</a:t>
            </a:r>
          </a:p>
          <a:p>
            <a:r>
              <a:rPr lang="el-GR" dirty="0"/>
              <a:t>Συστήματα οργάνωσης – Οργανωσιακή κουλτούρα</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b="1" u="sng" dirty="0"/>
              <a:t>Σημαντικό - </a:t>
            </a:r>
            <a:r>
              <a:rPr lang="en-US" b="1" u="sng" dirty="0"/>
              <a:t>Materiality</a:t>
            </a:r>
            <a:endParaRPr lang="en-US" u="sng" dirty="0"/>
          </a:p>
        </p:txBody>
      </p:sp>
      <p:sp>
        <p:nvSpPr>
          <p:cNvPr id="3" name="2 - Θέση περιεχομένου"/>
          <p:cNvSpPr>
            <a:spLocks noGrp="1"/>
          </p:cNvSpPr>
          <p:nvPr>
            <p:ph idx="1"/>
          </p:nvPr>
        </p:nvSpPr>
        <p:spPr/>
        <p:txBody>
          <a:bodyPr>
            <a:normAutofit/>
          </a:bodyPr>
          <a:lstStyle/>
          <a:p>
            <a:pPr algn="just">
              <a:buNone/>
            </a:pPr>
            <a:r>
              <a:rPr lang="el-GR" sz="2000" dirty="0"/>
              <a:t>Οι παραλείψεις και οι ανακρίβειες είναι σημαντικές αν θα μπορούσαν, μεμονωμένα ή συλλογικά, να επηρεάσουν τις οικονομικές αποφάσεις των χρηστών, που λαμβάνονται βάσει των οικονομικών καταστάσεων. Η σημαντικότητα εξαρτάται από το μέγεθος και το είδος της παράλειψης ή της κακής διατύπωσης, κρινόμενη βάσει των συνθηκών που την περιστοιχίζουν. Το είδος ή το μέγεθος του στοιχείου ή ένας συνδυασμός των δύο, θα μπορούσε να είναι ο καθοριστικός παράγοντας.</a:t>
            </a:r>
            <a:endParaRPr lang="en-US" sz="2000" dirty="0"/>
          </a:p>
          <a:p>
            <a:pPr algn="just">
              <a:buNone/>
            </a:pPr>
            <a:r>
              <a:rPr lang="el-GR" sz="2000" dirty="0"/>
              <a:t>Το επίπεδο σημαντικότητας ορίζεται από το τμήμα εσωτερικού ελέγχου (στην περίπτωση των εσωτερικών ελεγκτών) και από την ελεγκτική εταιρεία (στην περίπτωση των εξωτερικών ελεγκτών)</a:t>
            </a:r>
          </a:p>
          <a:p>
            <a:pPr algn="just"/>
            <a:r>
              <a:rPr lang="el-GR" sz="2000" dirty="0"/>
              <a:t>	Εσωτερικοί ελεγκτές</a:t>
            </a:r>
            <a:r>
              <a:rPr lang="el-GR" sz="2000" dirty="0">
                <a:sym typeface="Wingdings" panose="05000000000000000000" pitchFamily="2" charset="2"/>
              </a:rPr>
              <a:t> κατά περίπτωση ανοχή στο σφάλμα</a:t>
            </a:r>
            <a:endParaRPr lang="el-GR" sz="2000" dirty="0"/>
          </a:p>
          <a:p>
            <a:pPr algn="just"/>
            <a:r>
              <a:rPr lang="el-GR" sz="2000" dirty="0"/>
              <a:t>	Εξωτερικοί ελεγκτές</a:t>
            </a:r>
            <a:r>
              <a:rPr lang="el-GR" sz="2000" dirty="0">
                <a:sym typeface="Wingdings" panose="05000000000000000000" pitchFamily="2" charset="2"/>
              </a:rPr>
              <a:t> π.χ. 5% του τζίρου – ανοχή στο σφάλμα</a:t>
            </a:r>
            <a:endParaRPr lang="en-US"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E2EECB1-30C6-1D1B-BCBF-545BA3BF8FE7}"/>
              </a:ext>
            </a:extLst>
          </p:cNvPr>
          <p:cNvSpPr>
            <a:spLocks noGrp="1"/>
          </p:cNvSpPr>
          <p:nvPr>
            <p:ph type="title"/>
          </p:nvPr>
        </p:nvSpPr>
        <p:spPr>
          <a:xfrm>
            <a:off x="539552" y="836712"/>
            <a:ext cx="8229600" cy="1066800"/>
          </a:xfrm>
        </p:spPr>
        <p:txBody>
          <a:bodyPr/>
          <a:lstStyle/>
          <a:p>
            <a:r>
              <a:rPr lang="el-GR" dirty="0"/>
              <a:t>Σκεπτικισμός</a:t>
            </a:r>
          </a:p>
        </p:txBody>
      </p:sp>
      <p:sp>
        <p:nvSpPr>
          <p:cNvPr id="3" name="Θέση περιεχομένου 2">
            <a:extLst>
              <a:ext uri="{FF2B5EF4-FFF2-40B4-BE49-F238E27FC236}">
                <a16:creationId xmlns:a16="http://schemas.microsoft.com/office/drawing/2014/main" id="{16E1127D-6D74-1B4C-D93C-FEA47053CD7D}"/>
              </a:ext>
            </a:extLst>
          </p:cNvPr>
          <p:cNvSpPr>
            <a:spLocks noGrp="1"/>
          </p:cNvSpPr>
          <p:nvPr>
            <p:ph idx="1"/>
          </p:nvPr>
        </p:nvSpPr>
        <p:spPr>
          <a:xfrm>
            <a:off x="457200" y="1772816"/>
            <a:ext cx="8229600" cy="4801720"/>
          </a:xfrm>
        </p:spPr>
        <p:txBody>
          <a:bodyPr>
            <a:normAutofit fontScale="85000" lnSpcReduction="10000"/>
          </a:bodyPr>
          <a:lstStyle/>
          <a:p>
            <a:pPr marL="109728" indent="0">
              <a:buNone/>
            </a:pPr>
            <a:r>
              <a:rPr lang="el-GR" dirty="0"/>
              <a:t>Στάση δυσπιστίας ή αμφιβολιών που εκδηλώθηκε πριν από την αλήθεια ή την αποτελεσματικότητα του κάτι</a:t>
            </a:r>
          </a:p>
          <a:p>
            <a:pPr marL="109728" indent="0">
              <a:buNone/>
            </a:pPr>
            <a:r>
              <a:rPr lang="el-GR" dirty="0"/>
              <a:t>Σκεπτικός </a:t>
            </a:r>
            <a:r>
              <a:rPr lang="el-GR" dirty="0">
                <a:sym typeface="Wingdings" panose="05000000000000000000" pitchFamily="2" charset="2"/>
              </a:rPr>
              <a:t></a:t>
            </a:r>
            <a:r>
              <a:rPr lang="el-GR" dirty="0"/>
              <a:t> «αυτός που εξετάζει».</a:t>
            </a:r>
          </a:p>
          <a:p>
            <a:pPr marL="109728" indent="0">
              <a:buNone/>
            </a:pPr>
            <a:endParaRPr lang="el-GR" dirty="0"/>
          </a:p>
          <a:p>
            <a:pPr marL="109728" indent="0">
              <a:buNone/>
            </a:pPr>
            <a:r>
              <a:rPr lang="el-GR" dirty="0"/>
              <a:t>Ο σκεπτικισμός πηγάζει από τη φιλοσοφική σκέψη ότι αμφισβητούμε όλα τα πράγματα, τα φαινόμενα και τα γεγονότα.</a:t>
            </a:r>
          </a:p>
          <a:p>
            <a:pPr marL="109728" indent="0">
              <a:buNone/>
            </a:pPr>
            <a:endParaRPr lang="el-GR" dirty="0"/>
          </a:p>
          <a:p>
            <a:pPr marL="109728" indent="0">
              <a:buNone/>
            </a:pPr>
            <a:r>
              <a:rPr lang="el-GR" dirty="0"/>
              <a:t>Ο σκεπτικισμός συνδέεται με αρνητική έννοια. Εμπεριέχει την «καχυποψία», την απαισιόδοξη προσέγγιση. </a:t>
            </a:r>
          </a:p>
          <a:p>
            <a:pPr marL="109728" indent="0">
              <a:buNone/>
            </a:pPr>
            <a:endParaRPr lang="el-GR" dirty="0"/>
          </a:p>
          <a:p>
            <a:pPr marL="109728" indent="0">
              <a:buNone/>
            </a:pPr>
            <a:r>
              <a:rPr lang="el-GR" dirty="0"/>
              <a:t>Ομοίως, ο σκεπτικισμός μπορεί να συνδέεται με τον φόβο σχετικά με την καθαρότητα και την ηθική.</a:t>
            </a:r>
          </a:p>
        </p:txBody>
      </p:sp>
    </p:spTree>
    <p:extLst>
      <p:ext uri="{BB962C8B-B14F-4D97-AF65-F5344CB8AC3E}">
        <p14:creationId xmlns:p14="http://schemas.microsoft.com/office/powerpoint/2010/main" val="13177987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στικό">
  <a:themeElements>
    <a:clrScheme name="Προσαρμοσμένος 8">
      <a:dk1>
        <a:sysClr val="windowText" lastClr="000000"/>
      </a:dk1>
      <a:lt1>
        <a:sysClr val="window" lastClr="FFFFFF"/>
      </a:lt1>
      <a:dk2>
        <a:srgbClr val="002060"/>
      </a:dk2>
      <a:lt2>
        <a:srgbClr val="002060"/>
      </a:lt2>
      <a:accent1>
        <a:srgbClr val="002060"/>
      </a:accent1>
      <a:accent2>
        <a:srgbClr val="FF0000"/>
      </a:accent2>
      <a:accent3>
        <a:srgbClr val="A04DA3"/>
      </a:accent3>
      <a:accent4>
        <a:srgbClr val="C4652D"/>
      </a:accent4>
      <a:accent5>
        <a:srgbClr val="8B5D3D"/>
      </a:accent5>
      <a:accent6>
        <a:srgbClr val="5C92B5"/>
      </a:accent6>
      <a:hlink>
        <a:srgbClr val="67AFBD"/>
      </a:hlink>
      <a:folHlink>
        <a:srgbClr val="C2A874"/>
      </a:folHlink>
    </a:clrScheme>
    <a:fontScheme name="Αστικό">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Αστικό">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276</TotalTime>
  <Words>2937</Words>
  <Application>Microsoft Office PowerPoint</Application>
  <PresentationFormat>Προβολή στην οθόνη (4:3)</PresentationFormat>
  <Paragraphs>245</Paragraphs>
  <Slides>28</Slides>
  <Notes>0</Notes>
  <HiddenSlides>0</HiddenSlides>
  <MMClips>0</MMClips>
  <ScaleCrop>false</ScaleCrop>
  <HeadingPairs>
    <vt:vector size="6" baseType="variant">
      <vt:variant>
        <vt:lpstr>Γραμματοσειρές που χρησιμοποιούνται</vt:lpstr>
      </vt:variant>
      <vt:variant>
        <vt:i4>10</vt:i4>
      </vt:variant>
      <vt:variant>
        <vt:lpstr>Θέμα</vt:lpstr>
      </vt:variant>
      <vt:variant>
        <vt:i4>1</vt:i4>
      </vt:variant>
      <vt:variant>
        <vt:lpstr>Τίτλοι διαφανειών</vt:lpstr>
      </vt:variant>
      <vt:variant>
        <vt:i4>28</vt:i4>
      </vt:variant>
    </vt:vector>
  </HeadingPairs>
  <TitlesOfParts>
    <vt:vector size="39" baseType="lpstr">
      <vt:lpstr>Calibri</vt:lpstr>
      <vt:lpstr>Georgia</vt:lpstr>
      <vt:lpstr>Gotham Narrow A</vt:lpstr>
      <vt:lpstr>GothamGreekBook</vt:lpstr>
      <vt:lpstr>Montserrat</vt:lpstr>
      <vt:lpstr>Muli</vt:lpstr>
      <vt:lpstr>Times New Roman</vt:lpstr>
      <vt:lpstr>Trebuchet MS</vt:lpstr>
      <vt:lpstr>Wingdings</vt:lpstr>
      <vt:lpstr>Wingdings 2</vt:lpstr>
      <vt:lpstr>Αστικό</vt:lpstr>
      <vt:lpstr>Κώδικας ηθικής και συμπεριφοράς</vt:lpstr>
      <vt:lpstr>Βασικές Αρχές Επαγγελματικής Ηθικής </vt:lpstr>
      <vt:lpstr>Απειλές των Βασικών Αρχών</vt:lpstr>
      <vt:lpstr>Μέτρα προστασίας απειλών</vt:lpstr>
      <vt:lpstr>Ηθική φιλοσοφία και θεωρία της ηθικής</vt:lpstr>
      <vt:lpstr>Τα επίπεδα ηθικής τα επηρεάζουν</vt:lpstr>
      <vt:lpstr>Συστήματα Ηθικής </vt:lpstr>
      <vt:lpstr>Σημαντικό - Materiality</vt:lpstr>
      <vt:lpstr>Σκεπτικισμός</vt:lpstr>
      <vt:lpstr>Επαγγελματικός σκεπτικισμός</vt:lpstr>
      <vt:lpstr>Παρουσίαση του PowerPoint</vt:lpstr>
      <vt:lpstr>Βασικοί σκοποί ελέγχου</vt:lpstr>
      <vt:lpstr>Ενδιαφερόμενοι για την διενέργεια του ελέγχου</vt:lpstr>
      <vt:lpstr>Διακρίσεις ελέγχων</vt:lpstr>
      <vt:lpstr>Ελεγκτικό επάγγελμα</vt:lpstr>
      <vt:lpstr>Περίπτωση της ΑΣΠΙΣ</vt:lpstr>
      <vt:lpstr>Περίπτωση της ΑΣΠΙΣ</vt:lpstr>
      <vt:lpstr>Περίπτωση της ΑΣΠΙΣ</vt:lpstr>
      <vt:lpstr>Περίπτωση της ΑΣΠΙΣ</vt:lpstr>
      <vt:lpstr>Η Περίπτωση της Enron </vt:lpstr>
      <vt:lpstr>Η Περίπτωση της Enron </vt:lpstr>
      <vt:lpstr>Η Περίπτωση της Enron </vt:lpstr>
      <vt:lpstr>Barings Bank</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Vassiliki</dc:creator>
  <cp:lastModifiedBy>Μπάλλα Βασιλική</cp:lastModifiedBy>
  <cp:revision>69</cp:revision>
  <dcterms:created xsi:type="dcterms:W3CDTF">2018-10-29T17:35:25Z</dcterms:created>
  <dcterms:modified xsi:type="dcterms:W3CDTF">2024-10-07T07:47:05Z</dcterms:modified>
</cp:coreProperties>
</file>