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7"/>
  </p:notesMasterIdLst>
  <p:handoutMasterIdLst>
    <p:handoutMasterId r:id="rId28"/>
  </p:handoutMasterIdLst>
  <p:sldIdLst>
    <p:sldId id="256" r:id="rId3"/>
    <p:sldId id="344" r:id="rId4"/>
    <p:sldId id="345" r:id="rId5"/>
    <p:sldId id="346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6" r:id="rId14"/>
    <p:sldId id="355" r:id="rId15"/>
    <p:sldId id="357" r:id="rId16"/>
    <p:sldId id="359" r:id="rId17"/>
    <p:sldId id="363" r:id="rId18"/>
    <p:sldId id="367" r:id="rId19"/>
    <p:sldId id="360" r:id="rId20"/>
    <p:sldId id="364" r:id="rId21"/>
    <p:sldId id="365" r:id="rId22"/>
    <p:sldId id="362" r:id="rId23"/>
    <p:sldId id="366" r:id="rId24"/>
    <p:sldId id="368" r:id="rId25"/>
    <p:sldId id="281" r:id="rId26"/>
  </p:sldIdLst>
  <p:sldSz cx="9144000" cy="5143500" type="screen16x9"/>
  <p:notesSz cx="6858000" cy="9144000"/>
  <p:embeddedFontLst>
    <p:embeddedFont>
      <p:font typeface="Nunito Light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014"/>
    <a:srgbClr val="97413C"/>
    <a:srgbClr val="D8A367"/>
    <a:srgbClr val="B1722D"/>
    <a:srgbClr val="EED7D6"/>
    <a:srgbClr val="DDADAB"/>
    <a:srgbClr val="905D24"/>
    <a:srgbClr val="F0DAC2"/>
    <a:srgbClr val="DB6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49EE90-3A45-4A97-9CD4-C892A9F0D94D}">
  <a:tblStyle styleId="{8349EE90-3A45-4A97-9CD4-C892A9F0D9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94660"/>
  </p:normalViewPr>
  <p:slideViewPr>
    <p:cSldViewPr snapToGrid="0">
      <p:cViewPr>
        <p:scale>
          <a:sx n="100" d="100"/>
          <a:sy n="100" d="100"/>
        </p:scale>
        <p:origin x="379" y="31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9F5B1-DF35-44D8-B508-EC0F9104F5BD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ED0A8C08-5AED-4D50-A5FE-FC3D9C10EB3C}">
      <dgm:prSet phldrT="[Text]" phldr="0"/>
      <dgm:spPr/>
      <dgm:t>
        <a:bodyPr/>
        <a:lstStyle/>
        <a:p>
          <a:r>
            <a:rPr lang="el-GR" dirty="0"/>
            <a:t>Ανάλυση περιβάλλοντος</a:t>
          </a:r>
        </a:p>
      </dgm:t>
    </dgm:pt>
    <dgm:pt modelId="{E48CFAE2-C96F-4493-AA15-579620ABD792}" type="parTrans" cxnId="{CECEE8F5-A82D-47BF-BD4E-E24A79C48B90}">
      <dgm:prSet/>
      <dgm:spPr/>
      <dgm:t>
        <a:bodyPr/>
        <a:lstStyle/>
        <a:p>
          <a:endParaRPr lang="el-GR"/>
        </a:p>
      </dgm:t>
    </dgm:pt>
    <dgm:pt modelId="{F59D1405-4B27-4CC5-9B0A-6620C7B8BFA8}" type="sibTrans" cxnId="{CECEE8F5-A82D-47BF-BD4E-E24A79C48B90}">
      <dgm:prSet/>
      <dgm:spPr/>
      <dgm:t>
        <a:bodyPr/>
        <a:lstStyle/>
        <a:p>
          <a:endParaRPr lang="el-GR"/>
        </a:p>
      </dgm:t>
    </dgm:pt>
    <dgm:pt modelId="{518C000D-A4F7-4C9A-B4B6-EB7AD6C6D636}">
      <dgm:prSet phldrT="[Text]" phldr="0"/>
      <dgm:spPr/>
      <dgm:t>
        <a:bodyPr/>
        <a:lstStyle/>
        <a:p>
          <a:r>
            <a:rPr lang="el-GR" dirty="0"/>
            <a:t>Καθορισμός στόχων</a:t>
          </a:r>
        </a:p>
      </dgm:t>
    </dgm:pt>
    <dgm:pt modelId="{4B759816-7C19-4691-8168-AE3A5B0D0AF8}" type="parTrans" cxnId="{73A76FC7-21FC-4F02-96A2-C1F900CA9B87}">
      <dgm:prSet/>
      <dgm:spPr/>
      <dgm:t>
        <a:bodyPr/>
        <a:lstStyle/>
        <a:p>
          <a:endParaRPr lang="el-GR"/>
        </a:p>
      </dgm:t>
    </dgm:pt>
    <dgm:pt modelId="{61135CEE-E3BF-421F-9544-783ED7348525}" type="sibTrans" cxnId="{73A76FC7-21FC-4F02-96A2-C1F900CA9B87}">
      <dgm:prSet/>
      <dgm:spPr/>
      <dgm:t>
        <a:bodyPr/>
        <a:lstStyle/>
        <a:p>
          <a:endParaRPr lang="el-GR"/>
        </a:p>
      </dgm:t>
    </dgm:pt>
    <dgm:pt modelId="{37B225ED-49BD-4DBA-99A4-1973698F6175}">
      <dgm:prSet phldrT="[Text]" phldr="0"/>
      <dgm:spPr/>
      <dgm:t>
        <a:bodyPr/>
        <a:lstStyle/>
        <a:p>
          <a:r>
            <a:rPr lang="el-GR" dirty="0"/>
            <a:t>Εκτίμηση πωλήσεων</a:t>
          </a:r>
        </a:p>
      </dgm:t>
    </dgm:pt>
    <dgm:pt modelId="{4CE6788E-0A57-4A62-A5B8-AC41F576615C}" type="parTrans" cxnId="{93880D56-687E-4A75-B337-34CDE7295BE6}">
      <dgm:prSet/>
      <dgm:spPr/>
      <dgm:t>
        <a:bodyPr/>
        <a:lstStyle/>
        <a:p>
          <a:endParaRPr lang="el-GR"/>
        </a:p>
      </dgm:t>
    </dgm:pt>
    <dgm:pt modelId="{DDC05B32-280D-45C6-A1BC-86E3B5C428E2}" type="sibTrans" cxnId="{93880D56-687E-4A75-B337-34CDE7295BE6}">
      <dgm:prSet/>
      <dgm:spPr/>
      <dgm:t>
        <a:bodyPr/>
        <a:lstStyle/>
        <a:p>
          <a:endParaRPr lang="el-GR"/>
        </a:p>
      </dgm:t>
    </dgm:pt>
    <dgm:pt modelId="{77455353-F311-47A8-97B2-AD3A6F2F7F7D}">
      <dgm:prSet phldrT="[Text]" phldr="0"/>
      <dgm:spPr/>
      <dgm:t>
        <a:bodyPr/>
        <a:lstStyle/>
        <a:p>
          <a:r>
            <a:rPr lang="el-GR"/>
            <a:t>Προυπολογισμοί λειτουργιών</a:t>
          </a:r>
          <a:endParaRPr lang="el-GR" dirty="0"/>
        </a:p>
      </dgm:t>
    </dgm:pt>
    <dgm:pt modelId="{E205C1C0-C9A0-4B89-B1F7-9C5B65F8E381}" type="parTrans" cxnId="{5A8FF8EE-42BE-469F-8C84-C1F3FAE17FE6}">
      <dgm:prSet/>
      <dgm:spPr/>
      <dgm:t>
        <a:bodyPr/>
        <a:lstStyle/>
        <a:p>
          <a:endParaRPr lang="el-GR"/>
        </a:p>
      </dgm:t>
    </dgm:pt>
    <dgm:pt modelId="{758A5D6B-E75D-472F-B1E0-656F6BF1B7B7}" type="sibTrans" cxnId="{5A8FF8EE-42BE-469F-8C84-C1F3FAE17FE6}">
      <dgm:prSet/>
      <dgm:spPr/>
      <dgm:t>
        <a:bodyPr/>
        <a:lstStyle/>
        <a:p>
          <a:endParaRPr lang="el-GR"/>
        </a:p>
      </dgm:t>
    </dgm:pt>
    <dgm:pt modelId="{2E1A15E6-BAEB-420F-B521-DED70B5EED5F}">
      <dgm:prSet phldrT="[Text]" phldr="0"/>
      <dgm:spPr/>
      <dgm:t>
        <a:bodyPr/>
        <a:lstStyle/>
        <a:p>
          <a:r>
            <a:rPr lang="el-GR"/>
            <a:t>Προυπολογισμοί επενδύσεων</a:t>
          </a:r>
          <a:endParaRPr lang="el-GR" dirty="0"/>
        </a:p>
      </dgm:t>
    </dgm:pt>
    <dgm:pt modelId="{695DE5FF-7DCC-42B0-B108-E4B67FD3060C}" type="parTrans" cxnId="{61E33BFE-7756-48FF-AEA0-69FCA9FA0708}">
      <dgm:prSet/>
      <dgm:spPr/>
      <dgm:t>
        <a:bodyPr/>
        <a:lstStyle/>
        <a:p>
          <a:endParaRPr lang="el-GR"/>
        </a:p>
      </dgm:t>
    </dgm:pt>
    <dgm:pt modelId="{5A2272AA-B1D1-4B86-A6C2-DF5E3F74DD4B}" type="sibTrans" cxnId="{61E33BFE-7756-48FF-AEA0-69FCA9FA0708}">
      <dgm:prSet/>
      <dgm:spPr/>
      <dgm:t>
        <a:bodyPr/>
        <a:lstStyle/>
        <a:p>
          <a:endParaRPr lang="el-GR"/>
        </a:p>
      </dgm:t>
    </dgm:pt>
    <dgm:pt modelId="{D6BBD25F-98DB-4AB2-8288-802D418677CA}">
      <dgm:prSet phldrT="[Text]" phldr="0"/>
      <dgm:spPr/>
      <dgm:t>
        <a:bodyPr/>
        <a:lstStyle/>
        <a:p>
          <a:r>
            <a:rPr lang="el-GR"/>
            <a:t>Χρηματοοικονομικοί προυπολογισμοί</a:t>
          </a:r>
          <a:endParaRPr lang="el-GR" dirty="0"/>
        </a:p>
      </dgm:t>
    </dgm:pt>
    <dgm:pt modelId="{5F90781E-025C-4CF9-91D1-4AA8848E2FB0}" type="parTrans" cxnId="{92FB1478-4F9C-4D2B-8725-E826D9905197}">
      <dgm:prSet/>
      <dgm:spPr/>
      <dgm:t>
        <a:bodyPr/>
        <a:lstStyle/>
        <a:p>
          <a:endParaRPr lang="el-GR"/>
        </a:p>
      </dgm:t>
    </dgm:pt>
    <dgm:pt modelId="{FFF4BE20-D1C5-4346-8882-6EB70A67767F}" type="sibTrans" cxnId="{92FB1478-4F9C-4D2B-8725-E826D9905197}">
      <dgm:prSet/>
      <dgm:spPr/>
      <dgm:t>
        <a:bodyPr/>
        <a:lstStyle/>
        <a:p>
          <a:endParaRPr lang="el-GR"/>
        </a:p>
      </dgm:t>
    </dgm:pt>
    <dgm:pt modelId="{D700B89E-AE96-4171-B4AC-12A90D92AA91}">
      <dgm:prSet phldrT="[Text]" phldr="0"/>
      <dgm:spPr/>
      <dgm:t>
        <a:bodyPr/>
        <a:lstStyle/>
        <a:p>
          <a:r>
            <a:rPr lang="el-GR"/>
            <a:t>Συνολικός προυπολογισμός</a:t>
          </a:r>
          <a:endParaRPr lang="el-GR" dirty="0"/>
        </a:p>
      </dgm:t>
    </dgm:pt>
    <dgm:pt modelId="{C37B04C2-57FE-4DC4-87AF-6A3526D21B0A}" type="parTrans" cxnId="{DC403450-4DDD-4404-B0DB-B0DDDFCFEB7F}">
      <dgm:prSet/>
      <dgm:spPr/>
      <dgm:t>
        <a:bodyPr/>
        <a:lstStyle/>
        <a:p>
          <a:endParaRPr lang="el-GR"/>
        </a:p>
      </dgm:t>
    </dgm:pt>
    <dgm:pt modelId="{C2DF1913-CC9E-4EB0-BFB4-C248CF8EAE39}" type="sibTrans" cxnId="{DC403450-4DDD-4404-B0DB-B0DDDFCFEB7F}">
      <dgm:prSet/>
      <dgm:spPr/>
      <dgm:t>
        <a:bodyPr/>
        <a:lstStyle/>
        <a:p>
          <a:endParaRPr lang="el-GR"/>
        </a:p>
      </dgm:t>
    </dgm:pt>
    <dgm:pt modelId="{349D5A88-7D68-4151-BF55-C6540DADD89E}">
      <dgm:prSet phldrT="[Text]" phldr="0"/>
      <dgm:spPr/>
      <dgm:t>
        <a:bodyPr/>
        <a:lstStyle/>
        <a:p>
          <a:r>
            <a:rPr lang="el-GR"/>
            <a:t>Έλεγχος, Ανάλυση αποκλίσεων, Αναθεώρηση </a:t>
          </a:r>
          <a:endParaRPr lang="el-GR" dirty="0"/>
        </a:p>
      </dgm:t>
    </dgm:pt>
    <dgm:pt modelId="{FE340211-6CF6-4D54-BF2F-B86CB7729EB6}" type="parTrans" cxnId="{0D474643-1EB3-411D-AF96-CCB349454F55}">
      <dgm:prSet/>
      <dgm:spPr/>
      <dgm:t>
        <a:bodyPr/>
        <a:lstStyle/>
        <a:p>
          <a:endParaRPr lang="el-GR"/>
        </a:p>
      </dgm:t>
    </dgm:pt>
    <dgm:pt modelId="{35635175-1BB4-4DFF-B208-BCEFF73E133E}" type="sibTrans" cxnId="{0D474643-1EB3-411D-AF96-CCB349454F55}">
      <dgm:prSet/>
      <dgm:spPr/>
      <dgm:t>
        <a:bodyPr/>
        <a:lstStyle/>
        <a:p>
          <a:endParaRPr lang="el-GR"/>
        </a:p>
      </dgm:t>
    </dgm:pt>
    <dgm:pt modelId="{37B91AE9-A6CB-4AE9-B6B7-E052760B4847}" type="pres">
      <dgm:prSet presAssocID="{CA59F5B1-DF35-44D8-B508-EC0F9104F5BD}" presName="linearFlow" presStyleCnt="0">
        <dgm:presLayoutVars>
          <dgm:resizeHandles val="exact"/>
        </dgm:presLayoutVars>
      </dgm:prSet>
      <dgm:spPr/>
    </dgm:pt>
    <dgm:pt modelId="{3E9FD14B-F52B-479C-8D84-4DFBEC57FEB3}" type="pres">
      <dgm:prSet presAssocID="{ED0A8C08-5AED-4D50-A5FE-FC3D9C10EB3C}" presName="node" presStyleLbl="node1" presStyleIdx="0" presStyleCnt="8">
        <dgm:presLayoutVars>
          <dgm:bulletEnabled val="1"/>
        </dgm:presLayoutVars>
      </dgm:prSet>
      <dgm:spPr/>
    </dgm:pt>
    <dgm:pt modelId="{5139ABF3-BC90-4366-B18B-88CBB7360D23}" type="pres">
      <dgm:prSet presAssocID="{F59D1405-4B27-4CC5-9B0A-6620C7B8BFA8}" presName="sibTrans" presStyleLbl="sibTrans2D1" presStyleIdx="0" presStyleCnt="7"/>
      <dgm:spPr/>
    </dgm:pt>
    <dgm:pt modelId="{7E99D1E2-6286-4BF2-82EB-675AF0847EEF}" type="pres">
      <dgm:prSet presAssocID="{F59D1405-4B27-4CC5-9B0A-6620C7B8BFA8}" presName="connectorText" presStyleLbl="sibTrans2D1" presStyleIdx="0" presStyleCnt="7"/>
      <dgm:spPr/>
    </dgm:pt>
    <dgm:pt modelId="{943E6073-CCB1-4114-9E04-098CC4A23053}" type="pres">
      <dgm:prSet presAssocID="{518C000D-A4F7-4C9A-B4B6-EB7AD6C6D636}" presName="node" presStyleLbl="node1" presStyleIdx="1" presStyleCnt="8">
        <dgm:presLayoutVars>
          <dgm:bulletEnabled val="1"/>
        </dgm:presLayoutVars>
      </dgm:prSet>
      <dgm:spPr/>
    </dgm:pt>
    <dgm:pt modelId="{C95BD4A8-0FE4-478F-94D7-C4ADB958D30F}" type="pres">
      <dgm:prSet presAssocID="{61135CEE-E3BF-421F-9544-783ED7348525}" presName="sibTrans" presStyleLbl="sibTrans2D1" presStyleIdx="1" presStyleCnt="7"/>
      <dgm:spPr/>
    </dgm:pt>
    <dgm:pt modelId="{2E3AA2EB-987D-40CB-BC9F-6D6076CBF68C}" type="pres">
      <dgm:prSet presAssocID="{61135CEE-E3BF-421F-9544-783ED7348525}" presName="connectorText" presStyleLbl="sibTrans2D1" presStyleIdx="1" presStyleCnt="7"/>
      <dgm:spPr/>
    </dgm:pt>
    <dgm:pt modelId="{C0304A9E-67ED-41F3-81F6-D8E055815A05}" type="pres">
      <dgm:prSet presAssocID="{37B225ED-49BD-4DBA-99A4-1973698F6175}" presName="node" presStyleLbl="node1" presStyleIdx="2" presStyleCnt="8">
        <dgm:presLayoutVars>
          <dgm:bulletEnabled val="1"/>
        </dgm:presLayoutVars>
      </dgm:prSet>
      <dgm:spPr/>
    </dgm:pt>
    <dgm:pt modelId="{F7E2875F-9CA7-48F2-8540-90AE7F23D9E6}" type="pres">
      <dgm:prSet presAssocID="{DDC05B32-280D-45C6-A1BC-86E3B5C428E2}" presName="sibTrans" presStyleLbl="sibTrans2D1" presStyleIdx="2" presStyleCnt="7"/>
      <dgm:spPr/>
    </dgm:pt>
    <dgm:pt modelId="{FB7185B6-D807-433B-90F6-24CA11D184C3}" type="pres">
      <dgm:prSet presAssocID="{DDC05B32-280D-45C6-A1BC-86E3B5C428E2}" presName="connectorText" presStyleLbl="sibTrans2D1" presStyleIdx="2" presStyleCnt="7"/>
      <dgm:spPr/>
    </dgm:pt>
    <dgm:pt modelId="{4461CA20-6CF3-4D3B-B2F3-2C163CFC3F54}" type="pres">
      <dgm:prSet presAssocID="{77455353-F311-47A8-97B2-AD3A6F2F7F7D}" presName="node" presStyleLbl="node1" presStyleIdx="3" presStyleCnt="8">
        <dgm:presLayoutVars>
          <dgm:bulletEnabled val="1"/>
        </dgm:presLayoutVars>
      </dgm:prSet>
      <dgm:spPr/>
    </dgm:pt>
    <dgm:pt modelId="{28E2EAEE-6EB5-4124-AE23-4C424ADB0A7D}" type="pres">
      <dgm:prSet presAssocID="{758A5D6B-E75D-472F-B1E0-656F6BF1B7B7}" presName="sibTrans" presStyleLbl="sibTrans2D1" presStyleIdx="3" presStyleCnt="7"/>
      <dgm:spPr/>
    </dgm:pt>
    <dgm:pt modelId="{4C31E60E-A20A-4407-AAD8-F71E5F52FBD9}" type="pres">
      <dgm:prSet presAssocID="{758A5D6B-E75D-472F-B1E0-656F6BF1B7B7}" presName="connectorText" presStyleLbl="sibTrans2D1" presStyleIdx="3" presStyleCnt="7"/>
      <dgm:spPr/>
    </dgm:pt>
    <dgm:pt modelId="{031B8317-2763-4630-AD37-C1985D31C55C}" type="pres">
      <dgm:prSet presAssocID="{2E1A15E6-BAEB-420F-B521-DED70B5EED5F}" presName="node" presStyleLbl="node1" presStyleIdx="4" presStyleCnt="8">
        <dgm:presLayoutVars>
          <dgm:bulletEnabled val="1"/>
        </dgm:presLayoutVars>
      </dgm:prSet>
      <dgm:spPr/>
    </dgm:pt>
    <dgm:pt modelId="{680B200D-E17E-4741-8673-2DF604617657}" type="pres">
      <dgm:prSet presAssocID="{5A2272AA-B1D1-4B86-A6C2-DF5E3F74DD4B}" presName="sibTrans" presStyleLbl="sibTrans2D1" presStyleIdx="4" presStyleCnt="7"/>
      <dgm:spPr/>
    </dgm:pt>
    <dgm:pt modelId="{50623DD6-A6D9-429C-9F05-E1A2104B811B}" type="pres">
      <dgm:prSet presAssocID="{5A2272AA-B1D1-4B86-A6C2-DF5E3F74DD4B}" presName="connectorText" presStyleLbl="sibTrans2D1" presStyleIdx="4" presStyleCnt="7"/>
      <dgm:spPr/>
    </dgm:pt>
    <dgm:pt modelId="{A7F2AAD0-24E6-4F41-83CC-1CF03FB6F1FE}" type="pres">
      <dgm:prSet presAssocID="{D6BBD25F-98DB-4AB2-8288-802D418677CA}" presName="node" presStyleLbl="node1" presStyleIdx="5" presStyleCnt="8">
        <dgm:presLayoutVars>
          <dgm:bulletEnabled val="1"/>
        </dgm:presLayoutVars>
      </dgm:prSet>
      <dgm:spPr/>
    </dgm:pt>
    <dgm:pt modelId="{14877EB9-FF93-46FB-985C-9AE241D78ACA}" type="pres">
      <dgm:prSet presAssocID="{FFF4BE20-D1C5-4346-8882-6EB70A67767F}" presName="sibTrans" presStyleLbl="sibTrans2D1" presStyleIdx="5" presStyleCnt="7"/>
      <dgm:spPr/>
    </dgm:pt>
    <dgm:pt modelId="{6D4B43C3-1BFF-491B-AA4E-4E53D8FF401F}" type="pres">
      <dgm:prSet presAssocID="{FFF4BE20-D1C5-4346-8882-6EB70A67767F}" presName="connectorText" presStyleLbl="sibTrans2D1" presStyleIdx="5" presStyleCnt="7"/>
      <dgm:spPr/>
    </dgm:pt>
    <dgm:pt modelId="{3FA95892-A13A-46E0-A498-3BB20C97B36A}" type="pres">
      <dgm:prSet presAssocID="{D700B89E-AE96-4171-B4AC-12A90D92AA91}" presName="node" presStyleLbl="node1" presStyleIdx="6" presStyleCnt="8">
        <dgm:presLayoutVars>
          <dgm:bulletEnabled val="1"/>
        </dgm:presLayoutVars>
      </dgm:prSet>
      <dgm:spPr/>
    </dgm:pt>
    <dgm:pt modelId="{092E405F-1F8C-4B4A-90D7-190228C64F3F}" type="pres">
      <dgm:prSet presAssocID="{C2DF1913-CC9E-4EB0-BFB4-C248CF8EAE39}" presName="sibTrans" presStyleLbl="sibTrans2D1" presStyleIdx="6" presStyleCnt="7"/>
      <dgm:spPr/>
    </dgm:pt>
    <dgm:pt modelId="{F34A8A3D-C76A-4121-A8FE-390C09C67AE2}" type="pres">
      <dgm:prSet presAssocID="{C2DF1913-CC9E-4EB0-BFB4-C248CF8EAE39}" presName="connectorText" presStyleLbl="sibTrans2D1" presStyleIdx="6" presStyleCnt="7"/>
      <dgm:spPr/>
    </dgm:pt>
    <dgm:pt modelId="{7EBFFDC0-CE52-46E5-A4B2-164F2BC0745B}" type="pres">
      <dgm:prSet presAssocID="{349D5A88-7D68-4151-BF55-C6540DADD89E}" presName="node" presStyleLbl="node1" presStyleIdx="7" presStyleCnt="8">
        <dgm:presLayoutVars>
          <dgm:bulletEnabled val="1"/>
        </dgm:presLayoutVars>
      </dgm:prSet>
      <dgm:spPr/>
    </dgm:pt>
  </dgm:ptLst>
  <dgm:cxnLst>
    <dgm:cxn modelId="{93496514-01E9-4B2D-9ED7-7762FE7E2822}" type="presOf" srcId="{D6BBD25F-98DB-4AB2-8288-802D418677CA}" destId="{A7F2AAD0-24E6-4F41-83CC-1CF03FB6F1FE}" srcOrd="0" destOrd="0" presId="urn:microsoft.com/office/officeart/2005/8/layout/process2"/>
    <dgm:cxn modelId="{08ADB461-176C-4ED2-A9E7-6ACEF0BAC4FF}" type="presOf" srcId="{37B225ED-49BD-4DBA-99A4-1973698F6175}" destId="{C0304A9E-67ED-41F3-81F6-D8E055815A05}" srcOrd="0" destOrd="0" presId="urn:microsoft.com/office/officeart/2005/8/layout/process2"/>
    <dgm:cxn modelId="{0D474643-1EB3-411D-AF96-CCB349454F55}" srcId="{CA59F5B1-DF35-44D8-B508-EC0F9104F5BD}" destId="{349D5A88-7D68-4151-BF55-C6540DADD89E}" srcOrd="7" destOrd="0" parTransId="{FE340211-6CF6-4D54-BF2F-B86CB7729EB6}" sibTransId="{35635175-1BB4-4DFF-B208-BCEFF73E133E}"/>
    <dgm:cxn modelId="{4DFE1247-DB2D-4FFE-9942-6CDE0BBCA63F}" type="presOf" srcId="{2E1A15E6-BAEB-420F-B521-DED70B5EED5F}" destId="{031B8317-2763-4630-AD37-C1985D31C55C}" srcOrd="0" destOrd="0" presId="urn:microsoft.com/office/officeart/2005/8/layout/process2"/>
    <dgm:cxn modelId="{E4487247-9C22-4A2E-A069-602770235A79}" type="presOf" srcId="{349D5A88-7D68-4151-BF55-C6540DADD89E}" destId="{7EBFFDC0-CE52-46E5-A4B2-164F2BC0745B}" srcOrd="0" destOrd="0" presId="urn:microsoft.com/office/officeart/2005/8/layout/process2"/>
    <dgm:cxn modelId="{2981F568-27E2-4308-A948-4CB69F9DE831}" type="presOf" srcId="{F59D1405-4B27-4CC5-9B0A-6620C7B8BFA8}" destId="{7E99D1E2-6286-4BF2-82EB-675AF0847EEF}" srcOrd="1" destOrd="0" presId="urn:microsoft.com/office/officeart/2005/8/layout/process2"/>
    <dgm:cxn modelId="{299F5F49-8A07-4DC0-AD37-D40CF6AB28F0}" type="presOf" srcId="{FFF4BE20-D1C5-4346-8882-6EB70A67767F}" destId="{6D4B43C3-1BFF-491B-AA4E-4E53D8FF401F}" srcOrd="1" destOrd="0" presId="urn:microsoft.com/office/officeart/2005/8/layout/process2"/>
    <dgm:cxn modelId="{4B5A854A-E432-40E0-B662-6F09B290EC44}" type="presOf" srcId="{ED0A8C08-5AED-4D50-A5FE-FC3D9C10EB3C}" destId="{3E9FD14B-F52B-479C-8D84-4DFBEC57FEB3}" srcOrd="0" destOrd="0" presId="urn:microsoft.com/office/officeart/2005/8/layout/process2"/>
    <dgm:cxn modelId="{C909B96C-91EC-4CC7-966A-57AF0CE1F588}" type="presOf" srcId="{C2DF1913-CC9E-4EB0-BFB4-C248CF8EAE39}" destId="{F34A8A3D-C76A-4121-A8FE-390C09C67AE2}" srcOrd="1" destOrd="0" presId="urn:microsoft.com/office/officeart/2005/8/layout/process2"/>
    <dgm:cxn modelId="{3EAF776E-48ED-42BF-8737-546C2519408C}" type="presOf" srcId="{5A2272AA-B1D1-4B86-A6C2-DF5E3F74DD4B}" destId="{680B200D-E17E-4741-8673-2DF604617657}" srcOrd="0" destOrd="0" presId="urn:microsoft.com/office/officeart/2005/8/layout/process2"/>
    <dgm:cxn modelId="{DC403450-4DDD-4404-B0DB-B0DDDFCFEB7F}" srcId="{CA59F5B1-DF35-44D8-B508-EC0F9104F5BD}" destId="{D700B89E-AE96-4171-B4AC-12A90D92AA91}" srcOrd="6" destOrd="0" parTransId="{C37B04C2-57FE-4DC4-87AF-6A3526D21B0A}" sibTransId="{C2DF1913-CC9E-4EB0-BFB4-C248CF8EAE39}"/>
    <dgm:cxn modelId="{D400FF71-BFA9-40FE-87A4-9CAB171574AC}" type="presOf" srcId="{DDC05B32-280D-45C6-A1BC-86E3B5C428E2}" destId="{F7E2875F-9CA7-48F2-8540-90AE7F23D9E6}" srcOrd="0" destOrd="0" presId="urn:microsoft.com/office/officeart/2005/8/layout/process2"/>
    <dgm:cxn modelId="{28FBDC73-3D41-4609-B298-DCEB42E36ACE}" type="presOf" srcId="{FFF4BE20-D1C5-4346-8882-6EB70A67767F}" destId="{14877EB9-FF93-46FB-985C-9AE241D78ACA}" srcOrd="0" destOrd="0" presId="urn:microsoft.com/office/officeart/2005/8/layout/process2"/>
    <dgm:cxn modelId="{C59ADA55-0E10-40AA-B4FA-F979ED164BB1}" type="presOf" srcId="{518C000D-A4F7-4C9A-B4B6-EB7AD6C6D636}" destId="{943E6073-CCB1-4114-9E04-098CC4A23053}" srcOrd="0" destOrd="0" presId="urn:microsoft.com/office/officeart/2005/8/layout/process2"/>
    <dgm:cxn modelId="{93880D56-687E-4A75-B337-34CDE7295BE6}" srcId="{CA59F5B1-DF35-44D8-B508-EC0F9104F5BD}" destId="{37B225ED-49BD-4DBA-99A4-1973698F6175}" srcOrd="2" destOrd="0" parTransId="{4CE6788E-0A57-4A62-A5B8-AC41F576615C}" sibTransId="{DDC05B32-280D-45C6-A1BC-86E3B5C428E2}"/>
    <dgm:cxn modelId="{92FB1478-4F9C-4D2B-8725-E826D9905197}" srcId="{CA59F5B1-DF35-44D8-B508-EC0F9104F5BD}" destId="{D6BBD25F-98DB-4AB2-8288-802D418677CA}" srcOrd="5" destOrd="0" parTransId="{5F90781E-025C-4CF9-91D1-4AA8848E2FB0}" sibTransId="{FFF4BE20-D1C5-4346-8882-6EB70A67767F}"/>
    <dgm:cxn modelId="{7B4CFD8A-39CE-4052-A472-305916F1A105}" type="presOf" srcId="{5A2272AA-B1D1-4B86-A6C2-DF5E3F74DD4B}" destId="{50623DD6-A6D9-429C-9F05-E1A2104B811B}" srcOrd="1" destOrd="0" presId="urn:microsoft.com/office/officeart/2005/8/layout/process2"/>
    <dgm:cxn modelId="{BA422397-0D6A-482E-9A0E-6C889085ED6A}" type="presOf" srcId="{61135CEE-E3BF-421F-9544-783ED7348525}" destId="{C95BD4A8-0FE4-478F-94D7-C4ADB958D30F}" srcOrd="0" destOrd="0" presId="urn:microsoft.com/office/officeart/2005/8/layout/process2"/>
    <dgm:cxn modelId="{2D0DC99C-42A4-4A21-A38E-71E4BEABD5B9}" type="presOf" srcId="{F59D1405-4B27-4CC5-9B0A-6620C7B8BFA8}" destId="{5139ABF3-BC90-4366-B18B-88CBB7360D23}" srcOrd="0" destOrd="0" presId="urn:microsoft.com/office/officeart/2005/8/layout/process2"/>
    <dgm:cxn modelId="{FC0AD6AC-DF3D-45EE-A2BF-3BF217E39C6F}" type="presOf" srcId="{77455353-F311-47A8-97B2-AD3A6F2F7F7D}" destId="{4461CA20-6CF3-4D3B-B2F3-2C163CFC3F54}" srcOrd="0" destOrd="0" presId="urn:microsoft.com/office/officeart/2005/8/layout/process2"/>
    <dgm:cxn modelId="{60E096B6-A50D-4AE5-80A2-FD3F579B67EF}" type="presOf" srcId="{758A5D6B-E75D-472F-B1E0-656F6BF1B7B7}" destId="{28E2EAEE-6EB5-4124-AE23-4C424ADB0A7D}" srcOrd="0" destOrd="0" presId="urn:microsoft.com/office/officeart/2005/8/layout/process2"/>
    <dgm:cxn modelId="{542964BE-6E77-432B-A862-19FD2C7B0CE6}" type="presOf" srcId="{DDC05B32-280D-45C6-A1BC-86E3B5C428E2}" destId="{FB7185B6-D807-433B-90F6-24CA11D184C3}" srcOrd="1" destOrd="0" presId="urn:microsoft.com/office/officeart/2005/8/layout/process2"/>
    <dgm:cxn modelId="{A091B5C5-EDF6-4AD9-834C-56800963ED79}" type="presOf" srcId="{D700B89E-AE96-4171-B4AC-12A90D92AA91}" destId="{3FA95892-A13A-46E0-A498-3BB20C97B36A}" srcOrd="0" destOrd="0" presId="urn:microsoft.com/office/officeart/2005/8/layout/process2"/>
    <dgm:cxn modelId="{73A76FC7-21FC-4F02-96A2-C1F900CA9B87}" srcId="{CA59F5B1-DF35-44D8-B508-EC0F9104F5BD}" destId="{518C000D-A4F7-4C9A-B4B6-EB7AD6C6D636}" srcOrd="1" destOrd="0" parTransId="{4B759816-7C19-4691-8168-AE3A5B0D0AF8}" sibTransId="{61135CEE-E3BF-421F-9544-783ED7348525}"/>
    <dgm:cxn modelId="{6EEC28D3-8602-4255-9C34-3271FBC96B2E}" type="presOf" srcId="{CA59F5B1-DF35-44D8-B508-EC0F9104F5BD}" destId="{37B91AE9-A6CB-4AE9-B6B7-E052760B4847}" srcOrd="0" destOrd="0" presId="urn:microsoft.com/office/officeart/2005/8/layout/process2"/>
    <dgm:cxn modelId="{135F4FD6-F3F4-490B-9431-0BABC52C1012}" type="presOf" srcId="{758A5D6B-E75D-472F-B1E0-656F6BF1B7B7}" destId="{4C31E60E-A20A-4407-AAD8-F71E5F52FBD9}" srcOrd="1" destOrd="0" presId="urn:microsoft.com/office/officeart/2005/8/layout/process2"/>
    <dgm:cxn modelId="{4C23CBDB-A130-461C-A253-25F7D0DEA3D9}" type="presOf" srcId="{61135CEE-E3BF-421F-9544-783ED7348525}" destId="{2E3AA2EB-987D-40CB-BC9F-6D6076CBF68C}" srcOrd="1" destOrd="0" presId="urn:microsoft.com/office/officeart/2005/8/layout/process2"/>
    <dgm:cxn modelId="{C510BAE6-D708-4E61-BE89-AFDCBB80E6CD}" type="presOf" srcId="{C2DF1913-CC9E-4EB0-BFB4-C248CF8EAE39}" destId="{092E405F-1F8C-4B4A-90D7-190228C64F3F}" srcOrd="0" destOrd="0" presId="urn:microsoft.com/office/officeart/2005/8/layout/process2"/>
    <dgm:cxn modelId="{5A8FF8EE-42BE-469F-8C84-C1F3FAE17FE6}" srcId="{CA59F5B1-DF35-44D8-B508-EC0F9104F5BD}" destId="{77455353-F311-47A8-97B2-AD3A6F2F7F7D}" srcOrd="3" destOrd="0" parTransId="{E205C1C0-C9A0-4B89-B1F7-9C5B65F8E381}" sibTransId="{758A5D6B-E75D-472F-B1E0-656F6BF1B7B7}"/>
    <dgm:cxn modelId="{CECEE8F5-A82D-47BF-BD4E-E24A79C48B90}" srcId="{CA59F5B1-DF35-44D8-B508-EC0F9104F5BD}" destId="{ED0A8C08-5AED-4D50-A5FE-FC3D9C10EB3C}" srcOrd="0" destOrd="0" parTransId="{E48CFAE2-C96F-4493-AA15-579620ABD792}" sibTransId="{F59D1405-4B27-4CC5-9B0A-6620C7B8BFA8}"/>
    <dgm:cxn modelId="{61E33BFE-7756-48FF-AEA0-69FCA9FA0708}" srcId="{CA59F5B1-DF35-44D8-B508-EC0F9104F5BD}" destId="{2E1A15E6-BAEB-420F-B521-DED70B5EED5F}" srcOrd="4" destOrd="0" parTransId="{695DE5FF-7DCC-42B0-B108-E4B67FD3060C}" sibTransId="{5A2272AA-B1D1-4B86-A6C2-DF5E3F74DD4B}"/>
    <dgm:cxn modelId="{9285B189-EB7D-4FD1-A8EE-A156B7200328}" type="presParOf" srcId="{37B91AE9-A6CB-4AE9-B6B7-E052760B4847}" destId="{3E9FD14B-F52B-479C-8D84-4DFBEC57FEB3}" srcOrd="0" destOrd="0" presId="urn:microsoft.com/office/officeart/2005/8/layout/process2"/>
    <dgm:cxn modelId="{A236563A-BB32-45FC-8718-97D8F98C4B06}" type="presParOf" srcId="{37B91AE9-A6CB-4AE9-B6B7-E052760B4847}" destId="{5139ABF3-BC90-4366-B18B-88CBB7360D23}" srcOrd="1" destOrd="0" presId="urn:microsoft.com/office/officeart/2005/8/layout/process2"/>
    <dgm:cxn modelId="{7EB01223-D4A5-4C16-939D-7AD6AD1CA426}" type="presParOf" srcId="{5139ABF3-BC90-4366-B18B-88CBB7360D23}" destId="{7E99D1E2-6286-4BF2-82EB-675AF0847EEF}" srcOrd="0" destOrd="0" presId="urn:microsoft.com/office/officeart/2005/8/layout/process2"/>
    <dgm:cxn modelId="{6E5B5A50-882F-4C2C-8498-6526F5F728ED}" type="presParOf" srcId="{37B91AE9-A6CB-4AE9-B6B7-E052760B4847}" destId="{943E6073-CCB1-4114-9E04-098CC4A23053}" srcOrd="2" destOrd="0" presId="urn:microsoft.com/office/officeart/2005/8/layout/process2"/>
    <dgm:cxn modelId="{60D53F81-6314-4F08-A33B-08B946DA103A}" type="presParOf" srcId="{37B91AE9-A6CB-4AE9-B6B7-E052760B4847}" destId="{C95BD4A8-0FE4-478F-94D7-C4ADB958D30F}" srcOrd="3" destOrd="0" presId="urn:microsoft.com/office/officeart/2005/8/layout/process2"/>
    <dgm:cxn modelId="{12150862-5E9B-42EE-8382-4D474D022B89}" type="presParOf" srcId="{C95BD4A8-0FE4-478F-94D7-C4ADB958D30F}" destId="{2E3AA2EB-987D-40CB-BC9F-6D6076CBF68C}" srcOrd="0" destOrd="0" presId="urn:microsoft.com/office/officeart/2005/8/layout/process2"/>
    <dgm:cxn modelId="{2566C109-B1FD-469F-8D47-8E014D1DC5BE}" type="presParOf" srcId="{37B91AE9-A6CB-4AE9-B6B7-E052760B4847}" destId="{C0304A9E-67ED-41F3-81F6-D8E055815A05}" srcOrd="4" destOrd="0" presId="urn:microsoft.com/office/officeart/2005/8/layout/process2"/>
    <dgm:cxn modelId="{15FBF356-79F5-4976-A758-16A906585B67}" type="presParOf" srcId="{37B91AE9-A6CB-4AE9-B6B7-E052760B4847}" destId="{F7E2875F-9CA7-48F2-8540-90AE7F23D9E6}" srcOrd="5" destOrd="0" presId="urn:microsoft.com/office/officeart/2005/8/layout/process2"/>
    <dgm:cxn modelId="{A2DFD423-2F13-4A1C-B87F-C74E148B6D89}" type="presParOf" srcId="{F7E2875F-9CA7-48F2-8540-90AE7F23D9E6}" destId="{FB7185B6-D807-433B-90F6-24CA11D184C3}" srcOrd="0" destOrd="0" presId="urn:microsoft.com/office/officeart/2005/8/layout/process2"/>
    <dgm:cxn modelId="{19C27BED-4C6C-4C6F-8DA2-B9FA5554E06F}" type="presParOf" srcId="{37B91AE9-A6CB-4AE9-B6B7-E052760B4847}" destId="{4461CA20-6CF3-4D3B-B2F3-2C163CFC3F54}" srcOrd="6" destOrd="0" presId="urn:microsoft.com/office/officeart/2005/8/layout/process2"/>
    <dgm:cxn modelId="{A16B8B03-175E-4EB2-A748-2A97079185B6}" type="presParOf" srcId="{37B91AE9-A6CB-4AE9-B6B7-E052760B4847}" destId="{28E2EAEE-6EB5-4124-AE23-4C424ADB0A7D}" srcOrd="7" destOrd="0" presId="urn:microsoft.com/office/officeart/2005/8/layout/process2"/>
    <dgm:cxn modelId="{2DCBE04D-F364-4C8B-8660-825B784ABC71}" type="presParOf" srcId="{28E2EAEE-6EB5-4124-AE23-4C424ADB0A7D}" destId="{4C31E60E-A20A-4407-AAD8-F71E5F52FBD9}" srcOrd="0" destOrd="0" presId="urn:microsoft.com/office/officeart/2005/8/layout/process2"/>
    <dgm:cxn modelId="{57926E20-AE97-4119-ADB4-87E98109F367}" type="presParOf" srcId="{37B91AE9-A6CB-4AE9-B6B7-E052760B4847}" destId="{031B8317-2763-4630-AD37-C1985D31C55C}" srcOrd="8" destOrd="0" presId="urn:microsoft.com/office/officeart/2005/8/layout/process2"/>
    <dgm:cxn modelId="{C180C77F-341B-4FF5-8A6B-38DFEA9BD572}" type="presParOf" srcId="{37B91AE9-A6CB-4AE9-B6B7-E052760B4847}" destId="{680B200D-E17E-4741-8673-2DF604617657}" srcOrd="9" destOrd="0" presId="urn:microsoft.com/office/officeart/2005/8/layout/process2"/>
    <dgm:cxn modelId="{8DCD15BF-36E7-4137-8A82-38307FEC1213}" type="presParOf" srcId="{680B200D-E17E-4741-8673-2DF604617657}" destId="{50623DD6-A6D9-429C-9F05-E1A2104B811B}" srcOrd="0" destOrd="0" presId="urn:microsoft.com/office/officeart/2005/8/layout/process2"/>
    <dgm:cxn modelId="{8C1D2584-4D53-4CBC-B936-4F809AD4406D}" type="presParOf" srcId="{37B91AE9-A6CB-4AE9-B6B7-E052760B4847}" destId="{A7F2AAD0-24E6-4F41-83CC-1CF03FB6F1FE}" srcOrd="10" destOrd="0" presId="urn:microsoft.com/office/officeart/2005/8/layout/process2"/>
    <dgm:cxn modelId="{29E3BC40-25A0-4E73-A0B3-3A4B52D640AE}" type="presParOf" srcId="{37B91AE9-A6CB-4AE9-B6B7-E052760B4847}" destId="{14877EB9-FF93-46FB-985C-9AE241D78ACA}" srcOrd="11" destOrd="0" presId="urn:microsoft.com/office/officeart/2005/8/layout/process2"/>
    <dgm:cxn modelId="{B125265F-C938-4528-8C08-5F9D40318F7B}" type="presParOf" srcId="{14877EB9-FF93-46FB-985C-9AE241D78ACA}" destId="{6D4B43C3-1BFF-491B-AA4E-4E53D8FF401F}" srcOrd="0" destOrd="0" presId="urn:microsoft.com/office/officeart/2005/8/layout/process2"/>
    <dgm:cxn modelId="{74686B34-7C3E-4159-A113-625A5DA076B4}" type="presParOf" srcId="{37B91AE9-A6CB-4AE9-B6B7-E052760B4847}" destId="{3FA95892-A13A-46E0-A498-3BB20C97B36A}" srcOrd="12" destOrd="0" presId="urn:microsoft.com/office/officeart/2005/8/layout/process2"/>
    <dgm:cxn modelId="{214C23ED-586D-4A5A-AE65-2331FE48D1D5}" type="presParOf" srcId="{37B91AE9-A6CB-4AE9-B6B7-E052760B4847}" destId="{092E405F-1F8C-4B4A-90D7-190228C64F3F}" srcOrd="13" destOrd="0" presId="urn:microsoft.com/office/officeart/2005/8/layout/process2"/>
    <dgm:cxn modelId="{679ADD04-0F4B-45BA-9321-6D5852D5532F}" type="presParOf" srcId="{092E405F-1F8C-4B4A-90D7-190228C64F3F}" destId="{F34A8A3D-C76A-4121-A8FE-390C09C67AE2}" srcOrd="0" destOrd="0" presId="urn:microsoft.com/office/officeart/2005/8/layout/process2"/>
    <dgm:cxn modelId="{8543629B-2B75-455F-9C39-3815B431AD76}" type="presParOf" srcId="{37B91AE9-A6CB-4AE9-B6B7-E052760B4847}" destId="{7EBFFDC0-CE52-46E5-A4B2-164F2BC0745B}" srcOrd="1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9FD14B-F52B-479C-8D84-4DFBEC57FEB3}">
      <dsp:nvSpPr>
        <dsp:cNvPr id="0" name=""/>
        <dsp:cNvSpPr/>
      </dsp:nvSpPr>
      <dsp:spPr>
        <a:xfrm>
          <a:off x="314178" y="715"/>
          <a:ext cx="958578" cy="2547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00" kern="1200" dirty="0"/>
            <a:t>Ανάλυση περιβάλλοντος</a:t>
          </a:r>
        </a:p>
      </dsp:txBody>
      <dsp:txXfrm>
        <a:off x="321639" y="8176"/>
        <a:ext cx="943656" cy="239824"/>
      </dsp:txXfrm>
    </dsp:sp>
    <dsp:sp modelId="{5139ABF3-BC90-4366-B18B-88CBB7360D23}">
      <dsp:nvSpPr>
        <dsp:cNvPr id="0" name=""/>
        <dsp:cNvSpPr/>
      </dsp:nvSpPr>
      <dsp:spPr>
        <a:xfrm rot="5400000">
          <a:off x="745702" y="261830"/>
          <a:ext cx="95529" cy="114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 rot="-5400000">
        <a:off x="759077" y="271383"/>
        <a:ext cx="68781" cy="66870"/>
      </dsp:txXfrm>
    </dsp:sp>
    <dsp:sp modelId="{943E6073-CCB1-4114-9E04-098CC4A23053}">
      <dsp:nvSpPr>
        <dsp:cNvPr id="0" name=""/>
        <dsp:cNvSpPr/>
      </dsp:nvSpPr>
      <dsp:spPr>
        <a:xfrm>
          <a:off x="314178" y="382835"/>
          <a:ext cx="958578" cy="2547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00" kern="1200" dirty="0"/>
            <a:t>Καθορισμός στόχων</a:t>
          </a:r>
        </a:p>
      </dsp:txBody>
      <dsp:txXfrm>
        <a:off x="321639" y="390296"/>
        <a:ext cx="943656" cy="239824"/>
      </dsp:txXfrm>
    </dsp:sp>
    <dsp:sp modelId="{C95BD4A8-0FE4-478F-94D7-C4ADB958D30F}">
      <dsp:nvSpPr>
        <dsp:cNvPr id="0" name=""/>
        <dsp:cNvSpPr/>
      </dsp:nvSpPr>
      <dsp:spPr>
        <a:xfrm rot="5400000">
          <a:off x="745702" y="643950"/>
          <a:ext cx="95529" cy="114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 rot="-5400000">
        <a:off x="759077" y="653503"/>
        <a:ext cx="68781" cy="66870"/>
      </dsp:txXfrm>
    </dsp:sp>
    <dsp:sp modelId="{C0304A9E-67ED-41F3-81F6-D8E055815A05}">
      <dsp:nvSpPr>
        <dsp:cNvPr id="0" name=""/>
        <dsp:cNvSpPr/>
      </dsp:nvSpPr>
      <dsp:spPr>
        <a:xfrm>
          <a:off x="314178" y="764955"/>
          <a:ext cx="958578" cy="2547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00" kern="1200" dirty="0"/>
            <a:t>Εκτίμηση πωλήσεων</a:t>
          </a:r>
        </a:p>
      </dsp:txBody>
      <dsp:txXfrm>
        <a:off x="321639" y="772416"/>
        <a:ext cx="943656" cy="239824"/>
      </dsp:txXfrm>
    </dsp:sp>
    <dsp:sp modelId="{F7E2875F-9CA7-48F2-8540-90AE7F23D9E6}">
      <dsp:nvSpPr>
        <dsp:cNvPr id="0" name=""/>
        <dsp:cNvSpPr/>
      </dsp:nvSpPr>
      <dsp:spPr>
        <a:xfrm rot="5400000">
          <a:off x="745702" y="1026070"/>
          <a:ext cx="95529" cy="114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 rot="-5400000">
        <a:off x="759077" y="1035623"/>
        <a:ext cx="68781" cy="66870"/>
      </dsp:txXfrm>
    </dsp:sp>
    <dsp:sp modelId="{4461CA20-6CF3-4D3B-B2F3-2C163CFC3F54}">
      <dsp:nvSpPr>
        <dsp:cNvPr id="0" name=""/>
        <dsp:cNvSpPr/>
      </dsp:nvSpPr>
      <dsp:spPr>
        <a:xfrm>
          <a:off x="314178" y="1147074"/>
          <a:ext cx="958578" cy="2547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00" kern="1200"/>
            <a:t>Προυπολογισμοί λειτουργιών</a:t>
          </a:r>
          <a:endParaRPr lang="el-GR" sz="600" kern="1200" dirty="0"/>
        </a:p>
      </dsp:txBody>
      <dsp:txXfrm>
        <a:off x="321639" y="1154535"/>
        <a:ext cx="943656" cy="239824"/>
      </dsp:txXfrm>
    </dsp:sp>
    <dsp:sp modelId="{28E2EAEE-6EB5-4124-AE23-4C424ADB0A7D}">
      <dsp:nvSpPr>
        <dsp:cNvPr id="0" name=""/>
        <dsp:cNvSpPr/>
      </dsp:nvSpPr>
      <dsp:spPr>
        <a:xfrm rot="5400000">
          <a:off x="745702" y="1408190"/>
          <a:ext cx="95529" cy="114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 rot="-5400000">
        <a:off x="759077" y="1417743"/>
        <a:ext cx="68781" cy="66870"/>
      </dsp:txXfrm>
    </dsp:sp>
    <dsp:sp modelId="{031B8317-2763-4630-AD37-C1985D31C55C}">
      <dsp:nvSpPr>
        <dsp:cNvPr id="0" name=""/>
        <dsp:cNvSpPr/>
      </dsp:nvSpPr>
      <dsp:spPr>
        <a:xfrm>
          <a:off x="314178" y="1529194"/>
          <a:ext cx="958578" cy="2547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00" kern="1200"/>
            <a:t>Προυπολογισμοί επενδύσεων</a:t>
          </a:r>
          <a:endParaRPr lang="el-GR" sz="600" kern="1200" dirty="0"/>
        </a:p>
      </dsp:txBody>
      <dsp:txXfrm>
        <a:off x="321639" y="1536655"/>
        <a:ext cx="943656" cy="239824"/>
      </dsp:txXfrm>
    </dsp:sp>
    <dsp:sp modelId="{680B200D-E17E-4741-8673-2DF604617657}">
      <dsp:nvSpPr>
        <dsp:cNvPr id="0" name=""/>
        <dsp:cNvSpPr/>
      </dsp:nvSpPr>
      <dsp:spPr>
        <a:xfrm rot="5400000">
          <a:off x="745702" y="1790309"/>
          <a:ext cx="95529" cy="114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 rot="-5400000">
        <a:off x="759077" y="1799862"/>
        <a:ext cx="68781" cy="66870"/>
      </dsp:txXfrm>
    </dsp:sp>
    <dsp:sp modelId="{A7F2AAD0-24E6-4F41-83CC-1CF03FB6F1FE}">
      <dsp:nvSpPr>
        <dsp:cNvPr id="0" name=""/>
        <dsp:cNvSpPr/>
      </dsp:nvSpPr>
      <dsp:spPr>
        <a:xfrm>
          <a:off x="314178" y="1911314"/>
          <a:ext cx="958578" cy="2547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00" kern="1200"/>
            <a:t>Χρηματοοικονομικοί προυπολογισμοί</a:t>
          </a:r>
          <a:endParaRPr lang="el-GR" sz="600" kern="1200" dirty="0"/>
        </a:p>
      </dsp:txBody>
      <dsp:txXfrm>
        <a:off x="321639" y="1918775"/>
        <a:ext cx="943656" cy="239824"/>
      </dsp:txXfrm>
    </dsp:sp>
    <dsp:sp modelId="{14877EB9-FF93-46FB-985C-9AE241D78ACA}">
      <dsp:nvSpPr>
        <dsp:cNvPr id="0" name=""/>
        <dsp:cNvSpPr/>
      </dsp:nvSpPr>
      <dsp:spPr>
        <a:xfrm rot="5400000">
          <a:off x="745702" y="2172429"/>
          <a:ext cx="95529" cy="114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 rot="-5400000">
        <a:off x="759077" y="2181982"/>
        <a:ext cx="68781" cy="66870"/>
      </dsp:txXfrm>
    </dsp:sp>
    <dsp:sp modelId="{3FA95892-A13A-46E0-A498-3BB20C97B36A}">
      <dsp:nvSpPr>
        <dsp:cNvPr id="0" name=""/>
        <dsp:cNvSpPr/>
      </dsp:nvSpPr>
      <dsp:spPr>
        <a:xfrm>
          <a:off x="314178" y="2293434"/>
          <a:ext cx="958578" cy="2547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00" kern="1200"/>
            <a:t>Συνολικός προυπολογισμός</a:t>
          </a:r>
          <a:endParaRPr lang="el-GR" sz="600" kern="1200" dirty="0"/>
        </a:p>
      </dsp:txBody>
      <dsp:txXfrm>
        <a:off x="321639" y="2300895"/>
        <a:ext cx="943656" cy="239824"/>
      </dsp:txXfrm>
    </dsp:sp>
    <dsp:sp modelId="{092E405F-1F8C-4B4A-90D7-190228C64F3F}">
      <dsp:nvSpPr>
        <dsp:cNvPr id="0" name=""/>
        <dsp:cNvSpPr/>
      </dsp:nvSpPr>
      <dsp:spPr>
        <a:xfrm rot="5400000">
          <a:off x="745702" y="2554549"/>
          <a:ext cx="95529" cy="1146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 rot="-5400000">
        <a:off x="759077" y="2564102"/>
        <a:ext cx="68781" cy="66870"/>
      </dsp:txXfrm>
    </dsp:sp>
    <dsp:sp modelId="{7EBFFDC0-CE52-46E5-A4B2-164F2BC0745B}">
      <dsp:nvSpPr>
        <dsp:cNvPr id="0" name=""/>
        <dsp:cNvSpPr/>
      </dsp:nvSpPr>
      <dsp:spPr>
        <a:xfrm>
          <a:off x="314178" y="2675553"/>
          <a:ext cx="958578" cy="2547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600" kern="1200"/>
            <a:t>Έλεγχος, Ανάλυση αποκλίσεων, Αναθεώρηση </a:t>
          </a:r>
          <a:endParaRPr lang="el-GR" sz="600" kern="1200" dirty="0"/>
        </a:p>
      </dsp:txBody>
      <dsp:txXfrm>
        <a:off x="321639" y="2683014"/>
        <a:ext cx="943656" cy="239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B43675-4A32-D5DC-2EE0-3A3CFFAFA9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142360-9EAD-6844-816A-6D3D77AFF9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4A66C-2EA9-4C7F-ACBF-E1D455640094}" type="datetimeFigureOut">
              <a:rPr lang="el-GR" smtClean="0"/>
              <a:t>23/11/2025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416A1-A088-6986-4297-3BCB643D13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959C3F-80A8-7E2B-998C-1F1240F022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E504B-4555-4528-A3FC-876709EBEF0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77897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f665521969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1f66552196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347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8096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177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5536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44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9694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391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3255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21784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6567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71763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8965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0049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0077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1f665521969_2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1" name="Google Shape;461;g1f665521969_2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5953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1f665521969_2_6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g1f665521969_2_6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477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8175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9688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365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292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7961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f665521969_2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1f665521969_2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6680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>
            <a:spLocks noGrp="1"/>
          </p:cNvSpPr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1pPr>
            <a:lvl2pPr marL="914400" lvl="1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 b="1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 b="1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marL="914400" lvl="1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marL="1828800" lvl="3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marL="2286000" lvl="4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marL="2743200" lvl="5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marL="3200400" lvl="6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marL="3657600" lvl="7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marL="4114800" lvl="8" indent="-279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330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marL="2286000" lvl="4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marL="2743200" lvl="5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marL="3200400" lvl="6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marL="3657600" lvl="7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marL="4114800" lvl="8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marL="914400" lvl="1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lvl="0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marL="914400" lvl="1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marL="1371600" lvl="2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marL="1828800" lvl="3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marL="2286000" lvl="4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marL="2743200" lvl="5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marL="3200400" lvl="6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marL="3657600" lvl="7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marL="4114800" lvl="8" indent="-28575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rmAutofit/>
          </a:bodyPr>
          <a:lstStyle>
            <a:lvl1pPr marL="457200" marR="0" lvl="0" indent="-3302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700"/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7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l-GR"/>
              <a:t>Δρ. Σπυρίδων Λαμπρόπουλος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microsoft.com/office/2007/relationships/diagramDrawing" Target="../diagrams/drawing1.xml"/><Relationship Id="rId5" Type="http://schemas.openxmlformats.org/officeDocument/2006/relationships/image" Target="../media/image5.jpg"/><Relationship Id="rId10" Type="http://schemas.openxmlformats.org/officeDocument/2006/relationships/diagramColors" Target="../diagrams/colors1.xml"/><Relationship Id="rId4" Type="http://schemas.microsoft.com/office/2007/relationships/hdphoto" Target="../media/hdphoto1.wdp"/><Relationship Id="rId9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 amt="57000"/>
          </a:blip>
          <a:srcRect t="14114" b="14113"/>
          <a:stretch/>
        </p:blipFill>
        <p:spPr>
          <a:xfrm>
            <a:off x="0" y="0"/>
            <a:ext cx="9144002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905981" y="3735225"/>
            <a:ext cx="2309830" cy="329297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319006" y="1699659"/>
            <a:ext cx="337776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Sans ExtraLight"/>
              </a:rPr>
              <a:t>Διοικητική Λογιστική Τουριστικών Επιχειρήσεων</a:t>
            </a:r>
            <a:endParaRPr sz="2400" dirty="0">
              <a:solidFill>
                <a:srgbClr val="97413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1052146" y="3794064"/>
            <a:ext cx="2017500" cy="193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900" b="1" i="0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Sans Black"/>
              </a:rPr>
              <a:t>Δρ. Σπυρίδων Λαμπρόπουλος</a:t>
            </a:r>
            <a:endParaRPr sz="7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0A706-CAF2-EBB0-F221-9AF5CA204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16" y="225825"/>
            <a:ext cx="1965275" cy="711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255F5C-45D7-FD0A-CE7F-011C30DD82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773" y="649356"/>
            <a:ext cx="5588745" cy="3730487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E56BFFB3-0F10-ED31-C2D3-1ADD1A950A85}"/>
              </a:ext>
            </a:extLst>
          </p:cNvPr>
          <p:cNvSpPr txBox="1"/>
          <p:nvPr/>
        </p:nvSpPr>
        <p:spPr>
          <a:xfrm>
            <a:off x="164795" y="2765729"/>
            <a:ext cx="3792201" cy="96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40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sz="900" dirty="0">
                <a:solidFill>
                  <a:srgbClr val="D8A367"/>
                </a:solidFill>
                <a:sym typeface="Nunito Light"/>
              </a:rPr>
              <a:t>Κατάσταση Αποτελεσμάτων Χρήσης</a:t>
            </a:r>
          </a:p>
          <a:p>
            <a:r>
              <a:rPr lang="el-GR" sz="900" dirty="0">
                <a:solidFill>
                  <a:srgbClr val="D8A367"/>
                </a:solidFill>
                <a:sym typeface="Nunito Light"/>
              </a:rPr>
              <a:t>Βασικά Στοιχεία Προϋπολογισμών (λειτουργικών και χρηματοοικονομικών)</a:t>
            </a:r>
          </a:p>
          <a:p>
            <a:r>
              <a:rPr lang="el-GR" sz="900" dirty="0">
                <a:solidFill>
                  <a:srgbClr val="D8A367"/>
                </a:solidFill>
                <a:sym typeface="Nunito Light"/>
              </a:rPr>
              <a:t>Τύποι και Διαδικασία Κατάρτισης Προϋπολογισμών</a:t>
            </a:r>
          </a:p>
          <a:p>
            <a:r>
              <a:rPr lang="el-GR" sz="900" dirty="0">
                <a:solidFill>
                  <a:srgbClr val="D8A367"/>
                </a:solidFill>
                <a:sym typeface="Nunito Light"/>
              </a:rPr>
              <a:t>Κεφαλαιακός Προϋπολογισμός και μη Συνεχόμενες Ταμειακές Ροές</a:t>
            </a:r>
          </a:p>
          <a:p>
            <a:r>
              <a:rPr lang="el-GR" sz="900" dirty="0">
                <a:solidFill>
                  <a:srgbClr val="D8A367"/>
                </a:solidFill>
                <a:sym typeface="Nunito Light"/>
              </a:rPr>
              <a:t>Συμπεριφορικά Θέματα Προϋπολογισμού</a:t>
            </a:r>
          </a:p>
          <a:p>
            <a:endParaRPr lang="el-GR" sz="900" dirty="0">
              <a:solidFill>
                <a:srgbClr val="D8A367"/>
              </a:solidFill>
              <a:sym typeface="Nunito Light"/>
            </a:endParaRPr>
          </a:p>
          <a:p>
            <a:r>
              <a:rPr lang="el-GR" sz="900" dirty="0">
                <a:solidFill>
                  <a:srgbClr val="D8A367"/>
                </a:solidFill>
                <a:sym typeface="Nunito Light"/>
              </a:rPr>
              <a:t>Συγκεντρωτικό Παράδειγμα</a:t>
            </a:r>
            <a:endParaRPr lang="el-GR" sz="900" dirty="0">
              <a:solidFill>
                <a:srgbClr val="D8A36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Κεφαλαιακός Προϋπολογισμός και </a:t>
            </a:r>
            <a:r>
              <a:rPr lang="el-GR" sz="2200" u="sng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Συνεχόμενες</a:t>
            </a: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Ταμειακές Ροές </a:t>
            </a:r>
          </a:p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στον Τουρισμό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91CE4-8DEE-C3EE-1E4A-02C14B9738C4}"/>
              </a:ext>
            </a:extLst>
          </p:cNvPr>
          <p:cNvSpPr txBox="1"/>
          <p:nvPr/>
        </p:nvSpPr>
        <p:spPr>
          <a:xfrm>
            <a:off x="985037" y="1824540"/>
            <a:ext cx="729594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Στον τουρισμό, «συνεχόμενες» (κανονικές/περιοδικές) ταμειακές ροές είναι εκείνες που: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Έχουν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μία μόνο αρχική εκροή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(επένδυση στο t0) και στη συνέχεια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μόνο εισροές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κάθε περίοδο: μοτίβο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−, +, +, + … , +, (+ υπολειμματική αξία)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Εμφανίζονται σε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ίσα χρονικά διαστήματα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(μήνας/τρίμηνο/έτος). Το μέγεθος μπορεί να διαφέρει λόγω εποχικότητας, αλλά το πρόσημο παραμένει θετικό μετά το t0.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Δεν περιλαμβάνουν ενδιάμεσες μεγάλες εκροές (ανακαίνιση, ρήτρα, απορρύπανση κ.λπ.). Αν υπάρξει δεύτερη σοβαρή εκροή, το προφίλ παύει να είναι συνεχές/κανονικό.</a:t>
            </a: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Ενδεικτικό παράδειγμα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Beach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bar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/εστίαση σε νησί με ετήσιες άδειες.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t0: αρχική διαμόρφωση χώρου (−).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Κάθε καλοκαίρι: καθαρές εισροές (+).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Χειμώνας: μηδενική δραστηριότητα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δεν υπάρχουν επιπλέον εφάπαξ εκροές, το ετήσιο προφίλ παραμένει κανονικό.</a:t>
            </a: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0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Συμπεριφορικά Θέματα Προϋπολογισμού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91CE4-8DEE-C3EE-1E4A-02C14B9738C4}"/>
              </a:ext>
            </a:extLst>
          </p:cNvPr>
          <p:cNvSpPr txBox="1"/>
          <p:nvPr/>
        </p:nvSpPr>
        <p:spPr>
          <a:xfrm>
            <a:off x="1080237" y="1820142"/>
            <a:ext cx="72959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Έννοια</a:t>
            </a:r>
          </a:p>
          <a:p>
            <a:endParaRPr lang="el-GR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προϋπολογισμός δεν είναι μόνο ένα οικονομικό εργαλείο, αλλά κι ένας μηχανισμός συμπεριφοράς που επηρεάζει τον τρόπο που σκέπτονται και ενεργούν οι άνθρωποι μέσα στην επιχείρηση.</a:t>
            </a:r>
          </a:p>
          <a:p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εργαζόμενοι και τα στελέχη δεν βλέπουν τον προϋπολογισμό μόνο υπό το πρίσμα της στοχοθεσίας, αλλά ως κριτήριο αξιολόγησης, ανταμοιβής ή πίεσης. </a:t>
            </a:r>
          </a:p>
          <a:p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Αυτό μπορεί να ενισχύσει τη δέσμευση ή να δημιουργήσει άγχος, φόβο και συγκρούσεις, ανάλογα με τον τρόπο που η διοίκηση εφαρμόζει τη διαδικασία κατάρτισης του προϋπολογισμού.</a:t>
            </a:r>
          </a:p>
        </p:txBody>
      </p:sp>
    </p:spTree>
    <p:extLst>
      <p:ext uri="{BB962C8B-B14F-4D97-AF65-F5344CB8AC3E}">
        <p14:creationId xmlns:p14="http://schemas.microsoft.com/office/powerpoint/2010/main" val="383238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Κύριες </a:t>
            </a:r>
            <a:r>
              <a:rPr lang="el-GR" sz="2200" dirty="0" err="1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Συμπεριφορικές</a:t>
            </a: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 Διαστάσεις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91CE4-8DEE-C3EE-1E4A-02C14B9738C4}"/>
              </a:ext>
            </a:extLst>
          </p:cNvPr>
          <p:cNvSpPr txBox="1"/>
          <p:nvPr/>
        </p:nvSpPr>
        <p:spPr>
          <a:xfrm>
            <a:off x="985037" y="1467753"/>
            <a:ext cx="7295940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α) Συμμετοχή (</a:t>
            </a:r>
            <a:r>
              <a:rPr lang="el-GR" sz="9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Participation</a:t>
            </a:r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Όταν τα στελέχη συμμετέχουν ενεργά στη διαμόρφωση του προϋπολογισμού: αισθάνονται μεγαλύτερη δέσμευση στους στόχους. </a:t>
            </a:r>
          </a:p>
          <a:p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ο προϋπολογισμός είναι αυστηρά «από πάνω προς τα κάτω», μπορεί να δημιουργήσει αντίσταση ή αδιαφορία.</a:t>
            </a:r>
          </a:p>
          <a:p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β) Budgetary </a:t>
            </a:r>
            <a:r>
              <a:rPr lang="el-GR" sz="9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Slack</a:t>
            </a:r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(Χαλαρότητα / «μαξιλάρι» στον προϋπολογισμό)</a:t>
            </a:r>
          </a:p>
          <a:p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στελέχη μπορεί σκόπιμα να υποτιμούν τα έσοδα ή να υπερεκτιμούν τα έξοδα ώστε να φανούν αργότερα ότι «πέτυχαν τον στόχο».</a:t>
            </a:r>
          </a:p>
          <a:p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Ονομάζεται προϋπολογιστική χαλαρότητα.</a:t>
            </a:r>
          </a:p>
          <a:p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Δημιουργείται όταν ο προϋπολογισμός χρησιμοποιείται </a:t>
            </a:r>
            <a:r>
              <a:rPr lang="el-GR" sz="9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τιμωρητικά</a:t>
            </a:r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ή για πριμ επίτευξης χωρίς εμπιστοσύνη και διαφάνεια.</a:t>
            </a:r>
          </a:p>
          <a:p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Μειώνεται με ρεαλιστικούς στόχους, διαβούλευση και δίκαιη αξιολόγηση.</a:t>
            </a:r>
          </a:p>
          <a:p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γ) Κίνητρα και απόδοση (</a:t>
            </a:r>
            <a:r>
              <a:rPr lang="el-GR" sz="9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l-GR" sz="9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Performance</a:t>
            </a:r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Ένας καλά σχεδιασμένος προϋπολογισμός </a:t>
            </a:r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παρακινεί</a:t>
            </a:r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τα στελέχη, προσφέροντας σαφή στόχο και μέτρο επιτυχίας.</a:t>
            </a:r>
          </a:p>
          <a:p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όμως οι στόχοι είναι υπερβολικοί ή επιβάλλονται αυθαίρετα, προκαλούν </a:t>
            </a:r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αποθάρρυνση ή αμυντικές συμπεριφορές</a:t>
            </a:r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Συνιστάται ο συνδυασμός </a:t>
            </a:r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ρεαλισμού και παρακίνησης </a:t>
            </a:r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στον καθορισμό στόχων.</a:t>
            </a:r>
          </a:p>
          <a:p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δ) Επικοινωνία και Συντονισμός (Communication &amp; </a:t>
            </a:r>
            <a:r>
              <a:rPr lang="el-GR" sz="9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Coordination</a:t>
            </a:r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προϋπολογισμός είναι μηχανισμός </a:t>
            </a:r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συνεννόησης</a:t>
            </a:r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ανάμεσα στα τμήματα.</a:t>
            </a:r>
          </a:p>
          <a:p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Όταν υπάρχει ανοιχτός διάλογος, μειώνονται οι συγκρούσεις (π.χ. </a:t>
            </a:r>
            <a:r>
              <a:rPr lang="el-GR" sz="9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</a:t>
            </a:r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έναντι παραγωγής, </a:t>
            </a:r>
            <a:r>
              <a:rPr lang="el-GR" sz="9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front</a:t>
            </a:r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office</a:t>
            </a:r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έναντι </a:t>
            </a:r>
            <a:r>
              <a:rPr lang="el-GR" sz="95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housekeeping</a:t>
            </a:r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Όταν η επικοινωνία απουσιάζει, τα τμήματα «εργάζονται το καθένα για τον εαυτό του, κι όχι ως ένα ενιαίο σύνολο».</a:t>
            </a:r>
          </a:p>
          <a:p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ε) Έλεγχος και άγχος (</a:t>
            </a:r>
            <a:r>
              <a:rPr lang="el-GR" sz="9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</a:t>
            </a:r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l-GR" sz="95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Stress</a:t>
            </a:r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προϋπολογισμός συχνά χρησιμοποιείται ως εργαλείο </a:t>
            </a:r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απόδοσης κι ελέγχου</a:t>
            </a:r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Όταν συνοδεύεται από υπερβολική πίεση ή απειλή ποινών, δημιουργεί </a:t>
            </a:r>
            <a:r>
              <a:rPr lang="el-GR" sz="9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άγχος, ενοχές ή χειραγώγηση στοιχείων</a:t>
            </a:r>
            <a:r>
              <a:rPr lang="el-GR" sz="9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245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Πρακτικά Παραδείγματα από τον Τουρισμό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A30E7366-E961-6A77-8342-31CA8CAFE6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742881"/>
              </p:ext>
            </p:extLst>
          </p:nvPr>
        </p:nvGraphicFramePr>
        <p:xfrm>
          <a:off x="1174440" y="1510342"/>
          <a:ext cx="6917133" cy="2234833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2305711">
                  <a:extLst>
                    <a:ext uri="{9D8B030D-6E8A-4147-A177-3AD203B41FA5}">
                      <a16:colId xmlns:a16="http://schemas.microsoft.com/office/drawing/2014/main" val="476455924"/>
                    </a:ext>
                  </a:extLst>
                </a:gridCol>
                <a:gridCol w="2398390">
                  <a:extLst>
                    <a:ext uri="{9D8B030D-6E8A-4147-A177-3AD203B41FA5}">
                      <a16:colId xmlns:a16="http://schemas.microsoft.com/office/drawing/2014/main" val="1009143739"/>
                    </a:ext>
                  </a:extLst>
                </a:gridCol>
                <a:gridCol w="2213032">
                  <a:extLst>
                    <a:ext uri="{9D8B030D-6E8A-4147-A177-3AD203B41FA5}">
                      <a16:colId xmlns:a16="http://schemas.microsoft.com/office/drawing/2014/main" val="2972533669"/>
                    </a:ext>
                  </a:extLst>
                </a:gridCol>
              </a:tblGrid>
              <a:tr h="3673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Περίπτωση</a:t>
                      </a:r>
                    </a:p>
                  </a:txBody>
                  <a:tcPr marL="29273" marR="29273" marT="14636" marB="1463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A3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Συμπεριφορικό</a:t>
                      </a:r>
                      <a:r>
                        <a:rPr lang="el-GR" sz="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ζήτημα</a:t>
                      </a:r>
                    </a:p>
                  </a:txBody>
                  <a:tcPr marL="29273" marR="29273" marT="14636" marB="146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A36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Πρακτική επίδραση</a:t>
                      </a:r>
                    </a:p>
                  </a:txBody>
                  <a:tcPr marL="29273" marR="29273" marT="14636" marB="14636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A3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183889"/>
                  </a:ext>
                </a:extLst>
              </a:tr>
              <a:tr h="5124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Διευθυντής ξενοδοχείου θέτει μη ρεαλιστικό στόχο πληρότητας 95% για το χειμώνα</a:t>
                      </a:r>
                    </a:p>
                  </a:txBody>
                  <a:tcPr marL="29273" marR="29273" marT="14636" marB="146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Υπερβολική πίεση → </a:t>
                      </a:r>
                    </a:p>
                    <a:p>
                      <a:pPr>
                        <a:buNone/>
                      </a:pPr>
                      <a:r>
                        <a:rPr lang="el-GR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άγχος, απογοήτευση προσωπικού</a:t>
                      </a:r>
                    </a:p>
                  </a:txBody>
                  <a:tcPr marL="29273" marR="29273" marT="14636" marB="146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Μείωση ηθικού και ποιότητας εξυπηρέτησης</a:t>
                      </a:r>
                    </a:p>
                  </a:txBody>
                  <a:tcPr marL="29273" marR="29273" marT="14636" marB="146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67536012"/>
                  </a:ext>
                </a:extLst>
              </a:tr>
              <a:tr h="3908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Υπεύθυνος προμηθειών υπερεκτιμά έξοδα </a:t>
                      </a:r>
                    </a:p>
                    <a:p>
                      <a:pPr>
                        <a:buNone/>
                      </a:pPr>
                      <a:r>
                        <a:rPr lang="el-GR" sz="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για να «έχει περιθώριο»</a:t>
                      </a:r>
                    </a:p>
                  </a:txBody>
                  <a:tcPr marL="29273" marR="29273" marT="14636" marB="146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A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Προϋπολογιστική χαλαρότητα</a:t>
                      </a:r>
                    </a:p>
                  </a:txBody>
                  <a:tcPr marL="29273" marR="29273" marT="14636" marB="146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A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Μειωμένη διαφάνεια, σπατάλη</a:t>
                      </a:r>
                    </a:p>
                  </a:txBody>
                  <a:tcPr marL="29273" marR="29273" marT="14636" marB="146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249683"/>
                  </a:ext>
                </a:extLst>
              </a:tr>
              <a:tr h="51247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Συμμετοχή όλων των τμηματαρχών στη διαμόρφωση του προϋπολογισμού</a:t>
                      </a:r>
                    </a:p>
                  </a:txBody>
                  <a:tcPr marL="29273" marR="29273" marT="14636" marB="146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Συμμετοχικός προϋπολογισμός</a:t>
                      </a:r>
                    </a:p>
                  </a:txBody>
                  <a:tcPr marL="29273" marR="29273" marT="14636" marB="146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Αυξημένη δέσμευση, συνεργασία</a:t>
                      </a:r>
                    </a:p>
                  </a:txBody>
                  <a:tcPr marL="29273" marR="29273" marT="14636" marB="146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0974918"/>
                  </a:ext>
                </a:extLst>
              </a:tr>
              <a:tr h="45167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b="1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Marketing</a:t>
                      </a:r>
                      <a:r>
                        <a:rPr lang="el-GR" sz="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και Οικονομικό Τμήμα συζητούν </a:t>
                      </a:r>
                    </a:p>
                    <a:p>
                      <a:pPr>
                        <a:buNone/>
                      </a:pPr>
                      <a:r>
                        <a:rPr lang="el-GR" sz="900" b="1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μαζί τον προϋπολογισμό καμπάνιας</a:t>
                      </a:r>
                    </a:p>
                  </a:txBody>
                  <a:tcPr marL="29273" marR="29273" marT="14636" marB="146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A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Επικοινωνία και συντονισμός</a:t>
                      </a:r>
                    </a:p>
                  </a:txBody>
                  <a:tcPr marL="29273" marR="29273" marT="14636" marB="146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AC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l-GR" sz="9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Ρεαλιστική πρόβλεψη κόστους και εσόδων</a:t>
                      </a:r>
                    </a:p>
                  </a:txBody>
                  <a:tcPr marL="29273" marR="29273" marT="14636" marB="1463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DA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3893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7E8C7E72-E6C4-9DC1-08CE-C73CB55C16CE}"/>
              </a:ext>
            </a:extLst>
          </p:cNvPr>
          <p:cNvSpPr txBox="1"/>
          <p:nvPr/>
        </p:nvSpPr>
        <p:spPr>
          <a:xfrm>
            <a:off x="1174440" y="3886430"/>
            <a:ext cx="6917134" cy="507831"/>
          </a:xfrm>
          <a:prstGeom prst="rect">
            <a:avLst/>
          </a:prstGeom>
          <a:solidFill>
            <a:srgbClr val="D8A367"/>
          </a:solidFill>
        </p:spPr>
        <p:txBody>
          <a:bodyPr wrap="square">
            <a:spAutoFit/>
          </a:bodyPr>
          <a:lstStyle/>
          <a:p>
            <a:pPr algn="ctr"/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«Συμπεριφορικά Θέματα Προϋπολογισμού» αφορούν τον τρόπο με τον οποίο η διαδικασία προϋπολογισμού </a:t>
            </a:r>
            <a:r>
              <a:rPr lang="el-GR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επηρεάζει τα κίνητρα, τη στάση, τη συνεργασία και την ηθική των στελεχών</a:t>
            </a:r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καθώς και το πώς οι ανθρώπινες συμπεριφορές με τη σειρά τους επηρεάζουν την </a:t>
            </a:r>
            <a:r>
              <a:rPr lang="el-GR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ακρίβεια, αξιοπιστία και αποτελεσματικότητα</a:t>
            </a:r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του προϋπολογισμού.</a:t>
            </a:r>
          </a:p>
        </p:txBody>
      </p:sp>
    </p:spTree>
    <p:extLst>
      <p:ext uri="{BB962C8B-B14F-4D97-AF65-F5344CB8AC3E}">
        <p14:creationId xmlns:p14="http://schemas.microsoft.com/office/powerpoint/2010/main" val="35875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Πρακτικά Παραδείγματα από τον Τουρισμό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996CF3-3B17-EEE9-AC7E-C365522A6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644732"/>
              </p:ext>
            </p:extLst>
          </p:nvPr>
        </p:nvGraphicFramePr>
        <p:xfrm>
          <a:off x="694156" y="1513881"/>
          <a:ext cx="7839274" cy="2833912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42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3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00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2893">
                <a:tc>
                  <a:txBody>
                    <a:bodyPr/>
                    <a:lstStyle/>
                    <a:p>
                      <a:pPr algn="ctr">
                        <a:defRPr sz="1300" b="1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Θέμ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</a:t>
                      </a:r>
                    </a:p>
                  </a:txBody>
                  <a:tcPr marL="68580" marR="68580" marT="34290" marB="34290" anchor="ctr">
                    <a:solidFill>
                      <a:srgbClr val="D8A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 b="1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Κίνδυνος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Ανε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πιθύμητο φαινόμενο</a:t>
                      </a:r>
                    </a:p>
                  </a:txBody>
                  <a:tcPr marL="68580" marR="68580" marT="34290" marB="34290" anchor="ctr">
                    <a:solidFill>
                      <a:srgbClr val="D8A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 b="1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Ενδεικτικά συμπτώματα</a:t>
                      </a:r>
                    </a:p>
                  </a:txBody>
                  <a:tcPr marL="68580" marR="68580" marT="34290" marB="34290" anchor="ctr">
                    <a:solidFill>
                      <a:srgbClr val="D8A3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300" b="1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Αντιμετώ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πιση (πρακτικές)</a:t>
                      </a:r>
                    </a:p>
                  </a:txBody>
                  <a:tcPr marL="68580" marR="68580" marT="34290" marB="34290" anchor="ctr">
                    <a:solidFill>
                      <a:srgbClr val="D8A3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892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Συμμετοχή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στη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σύντ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αξη (participative budgeting)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Χα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μηλή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δέσμευση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ότ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αν ο προϋπολογισμός επιβάλλεται από πάνω προς τα κάτω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Τμήμ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ατα αδιαφορούν για στόχους, «δεν είναι δικοί μας»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Ενσωμάτωση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bottom‑up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στοιχείων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αβούλευση, ευθύνη ανά κέντρο κόστους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686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Budgetary slack («μαξιλάρι»)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Σκό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πιμη υποτίμηση εσόδων ή υπερεκτίμηση δαπανών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Συνεχείς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ευχάριστες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εκ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πλήξεις», ασαφή τεκμηρίωση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Ρε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αλιστικοί/απαιτητικοί στόχοι, διαφάνεια υποθέσεων, έλεγχοι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686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Στόχοι υπερβολικοί ή ασαφείς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Απ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οθάρρυνση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άγχος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α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μυντικές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συμ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περιφορές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Πτώση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π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οιότητ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ας, προσχηματικές αιτιολογήσεις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SMART στόχοι, διαβάθμιση στόχων (minimum/target/stretch)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686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Συστήματα κινήτρων/μπόνους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Εστίαση στο «νούμερο» εις βάρος της ουσίας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Short‑termism,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μετ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αφορά εσόδων/δαπανών στο χρόνο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Ισορρο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πία ποσοτικών‑ποιοτικών KPIs, έλεγχοι ακεραιότητας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0216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Επικοινωνία &amp; συντονισμός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Σύγκρουση τμημάτων, διπλές κρατήσεις πόρων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Marketing vs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Οικονομικό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Front Office vs Housekeeping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Τα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κτικά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budget reviews, cross‑functional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συσκέψεις</a:t>
                      </a:r>
                      <a:endParaRPr sz="7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4686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Έλεγχος αποκλίσεων ως «τιμωρία»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Φόβος/αποσιώπηση προβλημάτων, χειραγώγηση στοιχείων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Κα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θυστερημένη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ελλι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πής αναφορά αποκλίσεων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Learning mindset, root‑cause analysis,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διορθωτικές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ενέργειες</a:t>
                      </a:r>
                      <a:endParaRPr sz="7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686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Εποχικότητα στον τουρισμό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Στόχοι που αγνοούν τη χαμηλή περίοδο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Υπ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ερκοστολόγηση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χειμών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 ή εκπτώσεις πανικού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Κυλιόμενοι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ευέλικτοι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π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ροϋ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πολογισμοί, μηνιαία αναθεώρηση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216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Ηγεσία &amp; κουλτούρα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Μειωμένη εμπιστοσύνη, «σιωπηλή αντίσταση»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Χαμηλή συμμετοχή σε συναντήσεις budget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Role‑modeling,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αφάνεια, κοινή γλώσσα κόστους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547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Ηθικοί κίνδυνοι (ethical issues)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Λογιστική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«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δημιουργικότητ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α», </a:t>
                      </a:r>
                      <a:endParaRPr lang="el-GR" sz="7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defRPr sz="1200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μη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τεκμηριωμένες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υπ</a:t>
                      </a: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οθέσεις</a:t>
                      </a:r>
                      <a:endParaRPr sz="7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Ασυνέπειες μεταξύ σχεδίου και πραγματικών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rPr sz="7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Κώδικ</a:t>
                      </a:r>
                      <a:r>
                        <a:rPr sz="7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ας δεοντολογίας, τεκμηρίωση, περιοδικός εσωτερικός έλεγχος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392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solidFill>
              <a:srgbClr val="97413C"/>
            </a:solidFill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Από τον Έλεγχο στη Δέσμευση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DFC2BF-550E-BA4E-1690-2EC493F338D1}"/>
              </a:ext>
            </a:extLst>
          </p:cNvPr>
          <p:cNvSpPr txBox="1"/>
          <p:nvPr/>
        </p:nvSpPr>
        <p:spPr>
          <a:xfrm>
            <a:off x="764918" y="1725011"/>
            <a:ext cx="7822416" cy="2279727"/>
          </a:xfrm>
          <a:prstGeom prst="rect">
            <a:avLst/>
          </a:prstGeom>
          <a:noFill/>
          <a:ln>
            <a:solidFill>
              <a:srgbClr val="97413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sz="2000">
                <a:solidFill>
                  <a:srgbClr val="222222"/>
                </a:solidFill>
              </a:defRPr>
            </a:pP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Ενσωματώστε τη συμμετοχή   →  έτσι θα αυξηθεί η δέσμευση των στελεχών των τμημάτων</a:t>
            </a:r>
            <a:b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Ζητήστε τεκμηρίωση υποθέσεων  (</a:t>
            </a:r>
            <a:r>
              <a:rPr lang="en-US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assumptions)  </a:t>
            </a: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έτσι θα μειωθεί το Budgetary </a:t>
            </a:r>
            <a:r>
              <a:rPr lang="el-GR" sz="1200" b="1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Slack</a:t>
            </a: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6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(Χαλαρότητα / «μαξιλάρι» στον προϋπολογισμό)</a:t>
            </a:r>
          </a:p>
          <a:p>
            <a:pPr>
              <a:lnSpc>
                <a:spcPct val="150000"/>
              </a:lnSpc>
              <a:defRPr sz="2000">
                <a:solidFill>
                  <a:srgbClr val="222222"/>
                </a:solidFill>
              </a:defRPr>
            </a:pP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Ισορροπήστε τα </a:t>
            </a:r>
            <a:r>
              <a:rPr lang="el-GR" sz="1200" b="1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KPIs</a:t>
            </a: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να εκφράζουν εφικτό αποτέλεσμα, ποιότητα, κι ικανοποίηση πελάτη</a:t>
            </a:r>
            <a:b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Αντιμετωπίστε τις αποκλίσεις ως μάθηση, όχι ως επίπληξη προς τα αρμόδια τμήματα</a:t>
            </a:r>
            <a:b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Κάνετε </a:t>
            </a:r>
            <a:r>
              <a:rPr lang="el-GR" sz="1200" b="1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rolling</a:t>
            </a: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1200" b="1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flexible</a:t>
            </a: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σε έντονη εποχικότητα, ώστε να διορθώνονται αποκλίσεις που δεν είχαν προβλεφθεί</a:t>
            </a:r>
            <a:b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Θέστε ξεκάθαρους ρόλους κι ευθύνες ανά κέντρο κόστους ή τμήμα</a:t>
            </a:r>
            <a:b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7) Ενισχύστε την </a:t>
            </a:r>
            <a:r>
              <a:rPr lang="el-GR" sz="1200" b="1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διατμηματική</a:t>
            </a: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επικοινωνία με τακτικά </a:t>
            </a:r>
            <a:r>
              <a:rPr lang="el-GR" sz="1200" b="1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dirty="0" err="1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reviews</a:t>
            </a: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συναντήσεις οικονομικής προόδου</a:t>
            </a:r>
            <a:b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200" b="1" dirty="0">
                <a:solidFill>
                  <a:srgbClr val="97413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8) Διασφαλίστε ηθική/διαφάνεια με την κατάρτιση των κατάλληλων Πολιτικών κι Ελέγχων</a:t>
            </a:r>
          </a:p>
        </p:txBody>
      </p:sp>
    </p:spTree>
    <p:extLst>
      <p:ext uri="{BB962C8B-B14F-4D97-AF65-F5344CB8AC3E}">
        <p14:creationId xmlns:p14="http://schemas.microsoft.com/office/powerpoint/2010/main" val="3284375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67B79AF3-E4B8-DC94-1506-5B48BF8EA632}"/>
              </a:ext>
            </a:extLst>
          </p:cNvPr>
          <p:cNvSpPr txBox="1"/>
          <p:nvPr/>
        </p:nvSpPr>
        <p:spPr>
          <a:xfrm>
            <a:off x="764917" y="729693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Συγκεντρωτικό Παράδειγμα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9FE4EC8-A9CE-1D4F-36CB-4ECE88829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00" y="1247458"/>
            <a:ext cx="4398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l-GR" altLang="el-GR" sz="9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Λειτουργικοί προϋπολογισμοί </a:t>
            </a:r>
            <a:r>
              <a:rPr lang="en-US" altLang="el-GR" sz="9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l-GR" sz="9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έσοδα &amp; μεταβλητά)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endParaRPr lang="el-GR" altLang="el-GR" sz="900" b="1" dirty="0">
              <a:solidFill>
                <a:srgbClr val="BE50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43ED5E6-87A5-8E25-6486-A4EED93D9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56" y="1264652"/>
            <a:ext cx="373408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l-GR" altLang="el-GR" sz="900" b="1" i="0" u="none" strike="noStrike" cap="none" normalizeH="0" baseline="0" dirty="0">
                <a:ln>
                  <a:noFill/>
                </a:ln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Σενάριο &amp; βασικές υποθέσεις (λειτουργικοί προϋπολογισμοί)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CAE018-BEC7-852F-C49F-EFD9211FD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331546"/>
              </p:ext>
            </p:extLst>
          </p:nvPr>
        </p:nvGraphicFramePr>
        <p:xfrm>
          <a:off x="764915" y="1602900"/>
          <a:ext cx="3734086" cy="2932347"/>
        </p:xfrm>
        <a:graphic>
          <a:graphicData uri="http://schemas.openxmlformats.org/drawingml/2006/table">
            <a:tbl>
              <a:tblPr/>
              <a:tblGrid>
                <a:gridCol w="1840747">
                  <a:extLst>
                    <a:ext uri="{9D8B030D-6E8A-4147-A177-3AD203B41FA5}">
                      <a16:colId xmlns:a16="http://schemas.microsoft.com/office/drawing/2014/main" val="3023350162"/>
                    </a:ext>
                  </a:extLst>
                </a:gridCol>
                <a:gridCol w="1220152">
                  <a:extLst>
                    <a:ext uri="{9D8B030D-6E8A-4147-A177-3AD203B41FA5}">
                      <a16:colId xmlns:a16="http://schemas.microsoft.com/office/drawing/2014/main" val="2706351848"/>
                    </a:ext>
                  </a:extLst>
                </a:gridCol>
                <a:gridCol w="673187">
                  <a:extLst>
                    <a:ext uri="{9D8B030D-6E8A-4147-A177-3AD203B41FA5}">
                      <a16:colId xmlns:a16="http://schemas.microsoft.com/office/drawing/2014/main" val="1428054944"/>
                    </a:ext>
                  </a:extLst>
                </a:gridCol>
              </a:tblGrid>
              <a:tr h="27738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Παράμετρος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Υπολογισμός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Τιμή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06025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Δωμάτια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237145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Ημέρες μήνα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567120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Διαθέσιμες διανυκτερεύσεις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Δωμάτια × Ημέρες μήνα = 30 × 30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740618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Προϋπολογισθείσα πληρότητα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91493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Κατειλημμένες διανυκτερεύσεις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Διαθέσιμες × Πληρότητα = 900 × 70%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324161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 (€/</a:t>
                      </a: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δωμάτιο)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9679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Μέση κατανάλωση F&amp;B/δωμάτιο (€/νύχτα)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607979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Housekeeping/προμήθειες ανά κατειλημμένο δωμάτιο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19408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cost (% </a:t>
                      </a: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επί πωλήσεων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F&amp;B)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39059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Προμήθεια OTA (% επί πωλήσεων δωματίων)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70386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Τέλη καρτών (% επί συνολικών πωλήσεων)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893684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Σταθερά λειτουργικά (μισθοί, ΔΕΚΟ, ενοίκιο κ.λπ.)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22.000,00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122882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Αποσβέσεις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4.000,00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997413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Τόκοι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1.500,00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55498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Φόρος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 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395606"/>
                  </a:ext>
                </a:extLst>
              </a:tr>
              <a:tr h="27738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12356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09DDCF3-9368-B131-5527-EC7B15094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979680"/>
              </p:ext>
            </p:extLst>
          </p:nvPr>
        </p:nvGraphicFramePr>
        <p:xfrm>
          <a:off x="4813794" y="1602900"/>
          <a:ext cx="3484386" cy="2328808"/>
        </p:xfrm>
        <a:graphic>
          <a:graphicData uri="http://schemas.openxmlformats.org/drawingml/2006/table">
            <a:tbl>
              <a:tblPr/>
              <a:tblGrid>
                <a:gridCol w="1622500">
                  <a:extLst>
                    <a:ext uri="{9D8B030D-6E8A-4147-A177-3AD203B41FA5}">
                      <a16:colId xmlns:a16="http://schemas.microsoft.com/office/drawing/2014/main" val="2408389011"/>
                    </a:ext>
                  </a:extLst>
                </a:gridCol>
                <a:gridCol w="930943">
                  <a:extLst>
                    <a:ext uri="{9D8B030D-6E8A-4147-A177-3AD203B41FA5}">
                      <a16:colId xmlns:a16="http://schemas.microsoft.com/office/drawing/2014/main" val="779837380"/>
                    </a:ext>
                  </a:extLst>
                </a:gridCol>
                <a:gridCol w="930943">
                  <a:extLst>
                    <a:ext uri="{9D8B030D-6E8A-4147-A177-3AD203B41FA5}">
                      <a16:colId xmlns:a16="http://schemas.microsoft.com/office/drawing/2014/main" val="1023872827"/>
                    </a:ext>
                  </a:extLst>
                </a:gridCol>
              </a:tblGrid>
              <a:tr h="2487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Περιγραφή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Υπολογισμός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Ποσό (€)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65348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Πωλήσεις δωματίων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× 80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50.400,00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258379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Πωλήσεις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F&amp;B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× 10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6.300,00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753533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 Πωλήσεων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56.700,00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515519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75654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Housekeeping/</a:t>
                      </a: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αναλώσιμα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× 13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8.190,00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190230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cost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 × 6.300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2.520,00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196395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Προμήθεια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OTA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 × 50.400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6.048,00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1276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Τέλη καρτών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 × 56.700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62976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 Μεταβλητών Κοστών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17.325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680778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32047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Συνεισφορά (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CM)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56.700 − 17.325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39.375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26696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Ποσοστό Συνεισφοράς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39.375 / 56.700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69,44%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733744"/>
                  </a:ext>
                </a:extLst>
              </a:tr>
              <a:tr h="190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6555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A124FB4-C836-B102-43D9-092E48147A07}"/>
              </a:ext>
            </a:extLst>
          </p:cNvPr>
          <p:cNvSpPr txBox="1"/>
          <p:nvPr/>
        </p:nvSpPr>
        <p:spPr>
          <a:xfrm>
            <a:off x="4753017" y="3941701"/>
            <a:ext cx="37128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5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Συνεισφορά (</a:t>
            </a:r>
            <a:r>
              <a:rPr lang="el-GR" sz="500" b="1" dirty="0" err="1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Contribution</a:t>
            </a:r>
            <a:r>
              <a:rPr lang="el-GR" sz="5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500" b="1" dirty="0" err="1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Margin</a:t>
            </a:r>
            <a:r>
              <a:rPr lang="el-GR" sz="5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None/>
            </a:pPr>
            <a:r>
              <a:rPr lang="el-GR" sz="500" u="sng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Ορισμός</a:t>
            </a:r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buNone/>
            </a:pPr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ποσό των πωλήσεων που </a:t>
            </a:r>
            <a:r>
              <a:rPr lang="el-GR" sz="5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απομένει μετά την αφαίρεση των μεταβλητών κοστών</a:t>
            </a:r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που «συνεισφέρει» στην κάλυψη των σταθερών εξόδων και στο κέρδος.</a:t>
            </a:r>
          </a:p>
          <a:p>
            <a:pPr>
              <a:buNone/>
            </a:pPr>
            <a:r>
              <a:rPr lang="el-GR" sz="500" u="sng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Τύποι:</a:t>
            </a:r>
          </a:p>
          <a:p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Ολική συνεισφορά: </a:t>
            </a:r>
            <a:r>
              <a:rPr lang="el-GR" sz="5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 = Πωλήσεις − Μεταβλητά κόστη</a:t>
            </a:r>
            <a:endParaRPr lang="el-GR" sz="500" dirty="0">
              <a:solidFill>
                <a:srgbClr val="BE50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Συνεισφορά ανά μονάδα: </a:t>
            </a:r>
            <a:r>
              <a:rPr lang="el-GR" sz="5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Σ/μονάδα = Τιμή − Μεταβλητό κόστος/μονάδα</a:t>
            </a:r>
            <a:endParaRPr lang="el-GR" sz="500" dirty="0">
              <a:solidFill>
                <a:srgbClr val="BE50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Ποσοστό συνεισφοράς (CM </a:t>
            </a:r>
            <a:r>
              <a:rPr lang="el-GR" sz="500" dirty="0" err="1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</a:t>
            </a:r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l-GR" sz="5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Σ% = Σ / Πωλήσεις</a:t>
            </a:r>
            <a:endParaRPr lang="el-GR" sz="500" dirty="0">
              <a:solidFill>
                <a:srgbClr val="BE50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500" u="sng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Χρήσεις</a:t>
            </a:r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CVP/νεκρό σημείο (</a:t>
            </a:r>
            <a:r>
              <a:rPr lang="el-GR" sz="500" dirty="0" err="1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break-even</a:t>
            </a:r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τιμολόγηση, ανάλυση «τι-αν», αξιολόγηση τμημάτων/καναλιών.</a:t>
            </a:r>
          </a:p>
        </p:txBody>
      </p:sp>
    </p:spTree>
    <p:extLst>
      <p:ext uri="{BB962C8B-B14F-4D97-AF65-F5344CB8AC3E}">
        <p14:creationId xmlns:p14="http://schemas.microsoft.com/office/powerpoint/2010/main" val="165914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67B79AF3-E4B8-DC94-1506-5B48BF8EA632}"/>
              </a:ext>
            </a:extLst>
          </p:cNvPr>
          <p:cNvSpPr txBox="1"/>
          <p:nvPr/>
        </p:nvSpPr>
        <p:spPr>
          <a:xfrm>
            <a:off x="764917" y="729693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Συγκεντρωτικό Παράδειγμα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9FE4EC8-A9CE-1D4F-36CB-4ECE88829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000" y="1247458"/>
            <a:ext cx="43982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l-GR" altLang="el-GR" sz="9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Λειτουργικοί προϋπολογισμοί </a:t>
            </a:r>
            <a:r>
              <a:rPr lang="en-US" altLang="el-GR" sz="9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l-GR" sz="9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έσοδα &amp; μεταβλητά)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endParaRPr lang="el-GR" altLang="el-GR" sz="900" b="1" dirty="0">
              <a:solidFill>
                <a:srgbClr val="BE50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43ED5E6-87A5-8E25-6486-A4EED93D9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56" y="1264652"/>
            <a:ext cx="373408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l-GR" altLang="el-GR" sz="900" b="1" i="0" u="none" strike="noStrike" cap="none" normalizeH="0" baseline="0" dirty="0">
                <a:ln>
                  <a:noFill/>
                </a:ln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Σενάριο &amp; βασικές υποθέσεις (λειτουργικοί προϋπολογισμοί)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CAE018-BEC7-852F-C49F-EFD9211FDC4C}"/>
              </a:ext>
            </a:extLst>
          </p:cNvPr>
          <p:cNvGraphicFramePr>
            <a:graphicFrameLocks noGrp="1"/>
          </p:cNvGraphicFramePr>
          <p:nvPr/>
        </p:nvGraphicFramePr>
        <p:xfrm>
          <a:off x="764915" y="1602900"/>
          <a:ext cx="3734086" cy="2932347"/>
        </p:xfrm>
        <a:graphic>
          <a:graphicData uri="http://schemas.openxmlformats.org/drawingml/2006/table">
            <a:tbl>
              <a:tblPr/>
              <a:tblGrid>
                <a:gridCol w="1840747">
                  <a:extLst>
                    <a:ext uri="{9D8B030D-6E8A-4147-A177-3AD203B41FA5}">
                      <a16:colId xmlns:a16="http://schemas.microsoft.com/office/drawing/2014/main" val="3023350162"/>
                    </a:ext>
                  </a:extLst>
                </a:gridCol>
                <a:gridCol w="1220152">
                  <a:extLst>
                    <a:ext uri="{9D8B030D-6E8A-4147-A177-3AD203B41FA5}">
                      <a16:colId xmlns:a16="http://schemas.microsoft.com/office/drawing/2014/main" val="2706351848"/>
                    </a:ext>
                  </a:extLst>
                </a:gridCol>
                <a:gridCol w="673187">
                  <a:extLst>
                    <a:ext uri="{9D8B030D-6E8A-4147-A177-3AD203B41FA5}">
                      <a16:colId xmlns:a16="http://schemas.microsoft.com/office/drawing/2014/main" val="1428054944"/>
                    </a:ext>
                  </a:extLst>
                </a:gridCol>
              </a:tblGrid>
              <a:tr h="27738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Παράμετρος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Υπολογισμός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Τιμή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606025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Δωμάτια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8237145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Ημέρες μήνα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567120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Διαθέσιμες διανυκτερεύσεις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Δωμάτια × Ημέρες μήνα = 30 × 30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1740618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Προϋπολογισθείσα πληρότητα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91493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Κατειλημμένες διανυκτερεύσεις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Διαθέσιμες × Πληρότητα = 900 × 70%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3324161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ADR (€/</a:t>
                      </a: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δωμάτιο)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9679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Μέση κατανάλωση F&amp;B/δωμάτιο (€/νύχτα)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8607979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Housekeeping/προμήθειες ανά κατειλημμένο δωμάτιο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19408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cost (% </a:t>
                      </a: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επί πωλήσεων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F&amp;B)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39059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Προμήθεια OTA (% επί πωλήσεων δωματίων)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670386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Τέλη καρτών (% επί συνολικών πωλήσεων)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0893684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Σταθερά λειτουργικά (μισθοί, ΔΕΚΟ, ενοίκιο κ.λπ.)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22.000,00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122882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Αποσβέσεις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4.000,00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997413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Τόκοι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1.500,00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855498"/>
                  </a:ext>
                </a:extLst>
              </a:tr>
              <a:tr h="15850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Φόρος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Δεδομένο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 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395606"/>
                  </a:ext>
                </a:extLst>
              </a:tr>
              <a:tr h="27738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55" marR="6955" marT="695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12356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09DDCF3-9368-B131-5527-EC7B150944D9}"/>
              </a:ext>
            </a:extLst>
          </p:cNvPr>
          <p:cNvGraphicFramePr>
            <a:graphicFrameLocks noGrp="1"/>
          </p:cNvGraphicFramePr>
          <p:nvPr/>
        </p:nvGraphicFramePr>
        <p:xfrm>
          <a:off x="4813794" y="1602900"/>
          <a:ext cx="3484386" cy="2328808"/>
        </p:xfrm>
        <a:graphic>
          <a:graphicData uri="http://schemas.openxmlformats.org/drawingml/2006/table">
            <a:tbl>
              <a:tblPr/>
              <a:tblGrid>
                <a:gridCol w="1622500">
                  <a:extLst>
                    <a:ext uri="{9D8B030D-6E8A-4147-A177-3AD203B41FA5}">
                      <a16:colId xmlns:a16="http://schemas.microsoft.com/office/drawing/2014/main" val="2408389011"/>
                    </a:ext>
                  </a:extLst>
                </a:gridCol>
                <a:gridCol w="930943">
                  <a:extLst>
                    <a:ext uri="{9D8B030D-6E8A-4147-A177-3AD203B41FA5}">
                      <a16:colId xmlns:a16="http://schemas.microsoft.com/office/drawing/2014/main" val="779837380"/>
                    </a:ext>
                  </a:extLst>
                </a:gridCol>
                <a:gridCol w="930943">
                  <a:extLst>
                    <a:ext uri="{9D8B030D-6E8A-4147-A177-3AD203B41FA5}">
                      <a16:colId xmlns:a16="http://schemas.microsoft.com/office/drawing/2014/main" val="1023872827"/>
                    </a:ext>
                  </a:extLst>
                </a:gridCol>
              </a:tblGrid>
              <a:tr h="2487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Περιγραφή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Υπολογισμός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Ποσό (€)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265348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Πωλήσεις δωματίων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× 80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50.400,00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0258379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Πωλήσεις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F&amp;B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× 10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6.300,00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753533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 Πωλήσεων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56.700,00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515519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75654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Housekeeping/</a:t>
                      </a: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αναλώσιμα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 × 13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8.190,00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190230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cost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 × 6.300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2.520,00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196395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Προμήθεια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OTA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 × 50.400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6.048,00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3741276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Τέλη καρτών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 × 56.700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962976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 Μεταβλητών Κοστών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17.325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680778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132047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Συνεισφορά (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CM)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56.700 − 17.325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39.375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926696"/>
                  </a:ext>
                </a:extLst>
              </a:tr>
              <a:tr h="15748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Ποσοστό Συνεισφοράς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39.375 / 56.700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69,44%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733744"/>
                  </a:ext>
                </a:extLst>
              </a:tr>
              <a:tr h="19028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562" marR="6562" marT="65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6555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A124FB4-C836-B102-43D9-092E48147A07}"/>
              </a:ext>
            </a:extLst>
          </p:cNvPr>
          <p:cNvSpPr txBox="1"/>
          <p:nvPr/>
        </p:nvSpPr>
        <p:spPr>
          <a:xfrm>
            <a:off x="4753017" y="3941701"/>
            <a:ext cx="37128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5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Συνεισφορά (</a:t>
            </a:r>
            <a:r>
              <a:rPr lang="el-GR" sz="500" b="1" dirty="0" err="1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Contribution</a:t>
            </a:r>
            <a:r>
              <a:rPr lang="el-GR" sz="5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500" b="1" dirty="0" err="1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Margin</a:t>
            </a:r>
            <a:r>
              <a:rPr lang="el-GR" sz="5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None/>
            </a:pPr>
            <a:r>
              <a:rPr lang="el-GR" sz="500" u="sng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Ορισμός</a:t>
            </a:r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buNone/>
            </a:pPr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ποσό των πωλήσεων που </a:t>
            </a:r>
            <a:r>
              <a:rPr lang="el-GR" sz="5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απομένει μετά την αφαίρεση των μεταβλητών κοστών</a:t>
            </a:r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που «συνεισφέρει» στην κάλυψη των σταθερών εξόδων και στο κέρδος.</a:t>
            </a:r>
          </a:p>
          <a:p>
            <a:pPr>
              <a:buNone/>
            </a:pPr>
            <a:r>
              <a:rPr lang="el-GR" sz="500" u="sng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Τύποι:</a:t>
            </a:r>
          </a:p>
          <a:p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Ολική συνεισφορά: </a:t>
            </a:r>
            <a:r>
              <a:rPr lang="el-GR" sz="5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 = Πωλήσεις − Μεταβλητά κόστη</a:t>
            </a:r>
            <a:endParaRPr lang="el-GR" sz="500" dirty="0">
              <a:solidFill>
                <a:srgbClr val="BE50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Συνεισφορά ανά μονάδα: </a:t>
            </a:r>
            <a:r>
              <a:rPr lang="el-GR" sz="5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Σ/μονάδα = Τιμή − Μεταβλητό κόστος/μονάδα</a:t>
            </a:r>
            <a:endParaRPr lang="el-GR" sz="500" dirty="0">
              <a:solidFill>
                <a:srgbClr val="BE50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Ποσοστό συνεισφοράς (CM </a:t>
            </a:r>
            <a:r>
              <a:rPr lang="el-GR" sz="500" dirty="0" err="1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</a:t>
            </a:r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l-GR" sz="5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Σ% = Σ / Πωλήσεις</a:t>
            </a:r>
            <a:endParaRPr lang="el-GR" sz="500" dirty="0">
              <a:solidFill>
                <a:srgbClr val="BE50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500" u="sng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Χρήσεις</a:t>
            </a:r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CVP/νεκρό σημείο (</a:t>
            </a:r>
            <a:r>
              <a:rPr lang="el-GR" sz="500" dirty="0" err="1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break-even</a:t>
            </a:r>
            <a:r>
              <a:rPr lang="el-GR" sz="5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τιμολόγηση, ανάλυση «τι-αν», αξιολόγηση τμημάτων/καναλιών.</a:t>
            </a:r>
          </a:p>
        </p:txBody>
      </p:sp>
    </p:spTree>
    <p:extLst>
      <p:ext uri="{BB962C8B-B14F-4D97-AF65-F5344CB8AC3E}">
        <p14:creationId xmlns:p14="http://schemas.microsoft.com/office/powerpoint/2010/main" val="356978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67B79AF3-E4B8-DC94-1506-5B48BF8EA632}"/>
              </a:ext>
            </a:extLst>
          </p:cNvPr>
          <p:cNvSpPr txBox="1"/>
          <p:nvPr/>
        </p:nvSpPr>
        <p:spPr>
          <a:xfrm>
            <a:off x="764917" y="729693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Συγκεντρωτικό Παράδειγμα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4CFEA4-354A-B4AD-CFED-0BDF2F0FAB42}"/>
              </a:ext>
            </a:extLst>
          </p:cNvPr>
          <p:cNvSpPr txBox="1"/>
          <p:nvPr/>
        </p:nvSpPr>
        <p:spPr>
          <a:xfrm>
            <a:off x="764917" y="1259028"/>
            <a:ext cx="371600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Συνεισφορά (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 </a:t>
            </a: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 </a:t>
            </a:r>
            <a:r>
              <a:rPr lang="el-GR" sz="12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Contribution</a:t>
            </a: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2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Margin</a:t>
            </a:r>
            <a:r>
              <a:rPr lang="el-GR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None/>
            </a:pPr>
            <a:r>
              <a:rPr lang="el-GR" sz="10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Ορισμός</a:t>
            </a:r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buNone/>
            </a:pPr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ποσό των πωλήσεων που </a:t>
            </a:r>
            <a:r>
              <a:rPr lang="el-GR" sz="1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μένει μετά την αφαίρεση των μεταβλητών κοστών</a:t>
            </a:r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και που «συνεισφέρει» στην κάλυψη των σταθερών εξόδων και στο κέρδος.</a:t>
            </a:r>
          </a:p>
          <a:p>
            <a:pPr>
              <a:buNone/>
            </a:pPr>
            <a:r>
              <a:rPr lang="el-GR" sz="10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Τύποι:</a:t>
            </a:r>
          </a:p>
          <a:p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Ολική συνεισφορά: </a:t>
            </a:r>
            <a:r>
              <a:rPr lang="el-GR" sz="1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 = Πωλήσεις − Μεταβλητά κόστη</a:t>
            </a:r>
            <a:endParaRPr lang="el-GR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Συνεισφορά ανά μονάδα: </a:t>
            </a:r>
            <a:r>
              <a:rPr lang="el-GR" sz="1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Σ/μονάδα = Τιμή − Μεταβλητό κόστος/μονάδα</a:t>
            </a:r>
            <a:endParaRPr lang="el-GR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Ποσοστό συνεισφοράς (CM </a:t>
            </a:r>
            <a:r>
              <a:rPr lang="el-GR" sz="1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ratio</a:t>
            </a:r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l-GR" sz="1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Σ% = Σ / Πωλήσεις</a:t>
            </a:r>
            <a:endParaRPr lang="el-GR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0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Χρήσεις</a:t>
            </a:r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CVP/νεκρό σημείο (</a:t>
            </a:r>
            <a:r>
              <a:rPr lang="el-GR" sz="10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break-even</a:t>
            </a:r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), τιμολόγηση, ανάλυση «τι-αν», αξιολόγηση τμημάτων/καναλιών.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4211D4-5424-964F-165E-81C104F6D3B8}"/>
              </a:ext>
            </a:extLst>
          </p:cNvPr>
          <p:cNvSpPr txBox="1"/>
          <p:nvPr/>
        </p:nvSpPr>
        <p:spPr>
          <a:xfrm>
            <a:off x="4663082" y="1191358"/>
            <a:ext cx="3844825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Σύνδεση με κέρδος και νεκρό σημείο</a:t>
            </a:r>
          </a:p>
          <a:p>
            <a:pPr>
              <a:buNone/>
            </a:pPr>
            <a:endParaRPr lang="el-GR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Κέρδος προ τόκων/φόρων (EBIT)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≈ </a:t>
            </a: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Συνεισφορά − Σταθερά λειτουργικά − Αποσβέσεις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Νεκρό σημείο (μονάδες)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Σταθερά κόστη / Συνεισφορά ανά μονάδα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None/>
            </a:pPr>
            <a:endParaRPr lang="el-G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σταθερά λειτουργικά 22.000 €: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Break-even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κατειλημμένες διανυκτερεύσεις = 22.000 / 62,5 = </a:t>
            </a: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352</a:t>
            </a:r>
            <a:endParaRPr lang="el-G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Απαιτούμενη πληρότητα στο μήνα (900 διαθέσιμες </a:t>
            </a:r>
            <a:r>
              <a:rPr lang="el-G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διανυκτ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352 / 900 = </a:t>
            </a: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39,1%</a:t>
            </a:r>
            <a:endParaRPr lang="el-G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 θέλουμε κάλυψη και αποσβέσεων (22.000 + 4.000 = 26.000):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Break-even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26.000 / 62,5 = </a:t>
            </a: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416</a:t>
            </a:r>
            <a:endParaRPr lang="el-G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Πληρότητα: 416 / 900 = </a:t>
            </a: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46,2%</a:t>
            </a:r>
            <a:endParaRPr lang="el-G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συνεισφορά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είναι ο «μοχλός» που καλύπτει τα σταθερά κόστη</a:t>
            </a:r>
          </a:p>
          <a:p>
            <a:pPr>
              <a:buNone/>
            </a:pP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Ό,τι περισσεύει, γίνεται κέρδος.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1E3E77-29F7-5244-48FC-24E4F16FB5ED}"/>
              </a:ext>
            </a:extLst>
          </p:cNvPr>
          <p:cNvSpPr txBox="1"/>
          <p:nvPr/>
        </p:nvSpPr>
        <p:spPr>
          <a:xfrm>
            <a:off x="764917" y="3405359"/>
            <a:ext cx="3716002" cy="1200329"/>
          </a:xfrm>
          <a:prstGeom prst="rect">
            <a:avLst/>
          </a:prstGeom>
          <a:noFill/>
          <a:ln>
            <a:solidFill>
              <a:srgbClr val="D8A367"/>
            </a:solidFill>
          </a:ln>
        </p:spPr>
        <p:txBody>
          <a:bodyPr wrap="square">
            <a:spAutoFit/>
          </a:bodyPr>
          <a:lstStyle/>
          <a:p>
            <a:r>
              <a:rPr lang="el-G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Συνεισφορά ανά κατειλημμένο δωμάτιο:</a:t>
            </a:r>
            <a:br>
              <a:rPr lang="el-GR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Τιμή δωματίου 80 +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F&amp;B 10 = 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90 €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πώληση</a:t>
            </a:r>
            <a:b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Μεταβλητά/δωμάτιο: 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housekeeping 13 + food cost 4 + OTA 9,6 + 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κάρτες 0,9 = </a:t>
            </a: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27,5 €</a:t>
            </a:r>
            <a:b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Συνεισφορά/δωμάτιο: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πωλήσεις – μεταβλητά = 90 − 27,5 = </a:t>
            </a: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62,5 €</a:t>
            </a:r>
          </a:p>
          <a:p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Κάθε δωμάτιο συμμετέχει στα σταθερά έξοδα και το κέρδος κατά 62,5 €</a:t>
            </a:r>
            <a:endParaRPr lang="el-G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81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67B79AF3-E4B8-DC94-1506-5B48BF8EA632}"/>
              </a:ext>
            </a:extLst>
          </p:cNvPr>
          <p:cNvSpPr txBox="1"/>
          <p:nvPr/>
        </p:nvSpPr>
        <p:spPr>
          <a:xfrm>
            <a:off x="764917" y="729693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Συγκεντρωτικό Παράδειγμα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43ED5E6-87A5-8E25-6486-A4EED93D9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56" y="1195402"/>
            <a:ext cx="3734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900" b="1" i="0" u="none" strike="noStrike" cap="none" normalizeH="0" baseline="0" dirty="0">
                <a:ln>
                  <a:noFill/>
                </a:ln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Χρηματοοικονομικοί προϋπολογισμοί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900" b="1" i="0" u="none" strike="noStrike" cap="none" normalizeH="0" baseline="0" dirty="0">
                <a:ln>
                  <a:noFill/>
                </a:ln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3.1 Προϋπολογιστική Κατάσταση Αποτελεσμάτων Χρήσης (ΚΑΧ)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DE3D59A-B269-F7A2-3ABF-D3F68D33E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745" y="1223727"/>
            <a:ext cx="3734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900" b="1" i="0" u="none" strike="noStrike" cap="none" normalizeH="0" baseline="0" dirty="0">
                <a:ln>
                  <a:noFill/>
                </a:ln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Χρηματοοικονομικοί προϋπολογισμοί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900" b="1" i="0" u="none" strike="noStrike" cap="none" normalizeH="0" baseline="0" dirty="0">
                <a:ln>
                  <a:noFill/>
                </a:ln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3.2 Ταμειακός Προϋπολογισμός (Cash </a:t>
            </a:r>
            <a:r>
              <a:rPr kumimoji="0" lang="el-GR" altLang="el-GR" sz="900" b="1" i="0" u="none" strike="noStrike" cap="none" normalizeH="0" baseline="0" dirty="0" err="1">
                <a:ln>
                  <a:noFill/>
                </a:ln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kumimoji="0" lang="el-GR" altLang="el-GR" sz="900" b="1" i="0" u="none" strike="noStrike" cap="none" normalizeH="0" baseline="0" dirty="0">
                <a:ln>
                  <a:noFill/>
                </a:ln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απλοποιημένος)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06BBF6E-9BCC-35B9-FD38-92634DDDCB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659922"/>
              </p:ext>
            </p:extLst>
          </p:nvPr>
        </p:nvGraphicFramePr>
        <p:xfrm>
          <a:off x="867038" y="1781673"/>
          <a:ext cx="3102982" cy="2632136"/>
        </p:xfrm>
        <a:graphic>
          <a:graphicData uri="http://schemas.openxmlformats.org/drawingml/2006/table">
            <a:tbl>
              <a:tblPr/>
              <a:tblGrid>
                <a:gridCol w="2000607">
                  <a:extLst>
                    <a:ext uri="{9D8B030D-6E8A-4147-A177-3AD203B41FA5}">
                      <a16:colId xmlns:a16="http://schemas.microsoft.com/office/drawing/2014/main" val="3062046536"/>
                    </a:ext>
                  </a:extLst>
                </a:gridCol>
                <a:gridCol w="1102375">
                  <a:extLst>
                    <a:ext uri="{9D8B030D-6E8A-4147-A177-3AD203B41FA5}">
                      <a16:colId xmlns:a16="http://schemas.microsoft.com/office/drawing/2014/main" val="429459369"/>
                    </a:ext>
                  </a:extLst>
                </a:gridCol>
              </a:tblGrid>
              <a:tr h="2274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Περιγραφή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Ποσό (€)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197020"/>
                  </a:ext>
                </a:extLst>
              </a:tr>
              <a:tr h="1949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Πωλήσεις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56.700,00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466340"/>
                  </a:ext>
                </a:extLst>
              </a:tr>
              <a:tr h="1949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Μείον: Μεταβλητά κόστη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-17.325,00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128806"/>
                  </a:ext>
                </a:extLst>
              </a:tr>
              <a:tr h="1949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Συνεισφορά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39.375,00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752663"/>
                  </a:ext>
                </a:extLst>
              </a:tr>
              <a:tr h="1949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Μείον: Σταθερά λειτουργικά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-22.000,00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4020652"/>
                  </a:ext>
                </a:extLst>
              </a:tr>
              <a:tr h="1949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17.375,00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614201"/>
                  </a:ext>
                </a:extLst>
              </a:tr>
              <a:tr h="1949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Μείον: Αποσβέσεις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-4.000,00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196588"/>
                  </a:ext>
                </a:extLst>
              </a:tr>
              <a:tr h="1949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13.375,00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313159"/>
                  </a:ext>
                </a:extLst>
              </a:tr>
              <a:tr h="1949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Μείον: Τόκοι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-1.500,00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121260"/>
                  </a:ext>
                </a:extLst>
              </a:tr>
              <a:tr h="1949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Κέρδη προ φόρων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EBT)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11.875,00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2504709"/>
                  </a:ext>
                </a:extLst>
              </a:tr>
              <a:tr h="1949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Φόρος (22%)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-2.612,50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465857"/>
                  </a:ext>
                </a:extLst>
              </a:tr>
              <a:tr h="19497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Καθαρά κέρδη μήνα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9.262,50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211447"/>
                  </a:ext>
                </a:extLst>
              </a:tr>
              <a:tr h="25996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466922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DBF6255-83AE-A7DB-A137-5A4C39B41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883157"/>
              </p:ext>
            </p:extLst>
          </p:nvPr>
        </p:nvGraphicFramePr>
        <p:xfrm>
          <a:off x="4954459" y="1781673"/>
          <a:ext cx="3322504" cy="2632132"/>
        </p:xfrm>
        <a:graphic>
          <a:graphicData uri="http://schemas.openxmlformats.org/drawingml/2006/table">
            <a:tbl>
              <a:tblPr/>
              <a:tblGrid>
                <a:gridCol w="1586868">
                  <a:extLst>
                    <a:ext uri="{9D8B030D-6E8A-4147-A177-3AD203B41FA5}">
                      <a16:colId xmlns:a16="http://schemas.microsoft.com/office/drawing/2014/main" val="2476134679"/>
                    </a:ext>
                  </a:extLst>
                </a:gridCol>
                <a:gridCol w="867818">
                  <a:extLst>
                    <a:ext uri="{9D8B030D-6E8A-4147-A177-3AD203B41FA5}">
                      <a16:colId xmlns:a16="http://schemas.microsoft.com/office/drawing/2014/main" val="2481939387"/>
                    </a:ext>
                  </a:extLst>
                </a:gridCol>
                <a:gridCol w="867818">
                  <a:extLst>
                    <a:ext uri="{9D8B030D-6E8A-4147-A177-3AD203B41FA5}">
                      <a16:colId xmlns:a16="http://schemas.microsoft.com/office/drawing/2014/main" val="2524571561"/>
                    </a:ext>
                  </a:extLst>
                </a:gridCol>
              </a:tblGrid>
              <a:tr h="28676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Περιγραφή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Υπολογισμός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Ποσό (€)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442577"/>
                  </a:ext>
                </a:extLst>
              </a:tr>
              <a:tr h="1901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Αρχικό ταμείο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10.000,00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87414"/>
                  </a:ext>
                </a:extLst>
              </a:tr>
              <a:tr h="1901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Εισπράξεις μήνα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 × 56.700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45.360,00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4706"/>
                  </a:ext>
                </a:extLst>
              </a:tr>
              <a:tr h="1901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0877659"/>
                  </a:ext>
                </a:extLst>
              </a:tr>
              <a:tr h="1901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Πληρωμές μεταβλητών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 × 17.325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14.726,25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502294"/>
                  </a:ext>
                </a:extLst>
              </a:tr>
              <a:tr h="1901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Πληρωμές σταθερών (εκτός αποσβέσεων)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22.000,00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68945"/>
                  </a:ext>
                </a:extLst>
              </a:tr>
              <a:tr h="1901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Τόκοι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1.500,00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333774"/>
                  </a:ext>
                </a:extLst>
              </a:tr>
              <a:tr h="1901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Χρεολύσιο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2.000,00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994847"/>
                  </a:ext>
                </a:extLst>
              </a:tr>
              <a:tr h="1901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 πληρωμών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40.226,25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414563"/>
                  </a:ext>
                </a:extLst>
              </a:tr>
              <a:tr h="1901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381436"/>
                  </a:ext>
                </a:extLst>
              </a:tr>
              <a:tr h="1901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Καθαρή ταμειακή μεταβολή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45.360 − 40.226,25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5.133,75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537641"/>
                  </a:ext>
                </a:extLst>
              </a:tr>
              <a:tr h="19016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Τελικό ταμείο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+ 5.133,75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15.133,75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72660"/>
                  </a:ext>
                </a:extLst>
              </a:tr>
              <a:tr h="25355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987" marR="6987" marT="69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063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66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Κατάσταση Αποτελεσμάτων Χρήσης (ΚΑΧ)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77A88-6A26-F5C1-DF83-EFBFC2F9CEE3}"/>
              </a:ext>
            </a:extLst>
          </p:cNvPr>
          <p:cNvSpPr txBox="1"/>
          <p:nvPr/>
        </p:nvSpPr>
        <p:spPr>
          <a:xfrm>
            <a:off x="968806" y="1693296"/>
            <a:ext cx="4742518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Ορισμός</a:t>
            </a: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Κατάσταση Αποτελεσμάτων Χρήσης (ΚΑΧ) είναι η οικονομική κατάσταση που, για μια συγκεκριμένη περίοδο (μήνα, εξάμηνο ή έτος), συνοψίζει τα έσοδα, τα έξοδα και καταλήγει στο αποτέλεσμα περιόδου/χρήσης (κέρδος ή ζημία). 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 της είναι να δείξει πώς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δημιουργήθηκε το αποτέλεσμα μέσα στην περίοδο/χρήση. </a:t>
            </a:r>
            <a:endParaRPr lang="el-GR" sz="9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ΚΑΧ μπορεί να παρουσιαστεί σε εκδοχές όπως: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μιας βαθμίδας (όλα τα έσοδα – όλα τα έξοδα)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αναλυτική ή πολλαπλών βαθμίδων (μικτό κέρδος, λειτουργικό αποτέλεσμα, κέρδη προ φόρων κ.λπ.). </a:t>
            </a:r>
          </a:p>
          <a:p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ορισμένες περιπτώσεις η ανάλυση των μεγεθών εκφράζεται ως ποσοστό των πωλήσεων προκειμένου να διευκολυνθεί η σύγκριση μεταξύ των περιόδων/χρήσεων. </a:t>
            </a:r>
          </a:p>
          <a:p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Βασική σχέση αποτελέσματος </a:t>
            </a: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Αποτέλεσμα περιόδου/χρήσης  =  Έσοδα − Έξοδα</a:t>
            </a:r>
            <a:endParaRPr lang="el-GR" sz="9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0F725B-732C-87D1-6F50-67462A125922}"/>
              </a:ext>
            </a:extLst>
          </p:cNvPr>
          <p:cNvSpPr txBox="1"/>
          <p:nvPr/>
        </p:nvSpPr>
        <p:spPr>
          <a:xfrm>
            <a:off x="5699785" y="2455794"/>
            <a:ext cx="274074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7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Μικτό κέρδος: </a:t>
            </a:r>
            <a:r>
              <a:rPr lang="el-GR" sz="7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Πωλήσεις μείον κόστος παροχής/</a:t>
            </a:r>
            <a:r>
              <a:rPr lang="el-GR" sz="700" dirty="0" err="1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πωληθέντων</a:t>
            </a:r>
            <a:r>
              <a:rPr lang="el-GR" sz="7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l-GR" sz="7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Λειτουργικά έξοδα: </a:t>
            </a:r>
            <a:r>
              <a:rPr lang="el-GR" sz="7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Έξοδα διοίκησης &amp; διάθεσης που δεν εντάσσονται στο κόστος παροχής.</a:t>
            </a:r>
          </a:p>
          <a:p>
            <a:r>
              <a:rPr lang="el-GR" sz="7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EBIT: </a:t>
            </a:r>
            <a:r>
              <a:rPr lang="el-GR" sz="7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Κέρδη προ Τόκων και Φόρων</a:t>
            </a:r>
            <a:r>
              <a:rPr lang="en-US" sz="7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 Λειτουργικό αποτέλεσμα πριν από τόκους και φόρους.</a:t>
            </a:r>
            <a:endParaRPr lang="en-US" sz="700" dirty="0">
              <a:solidFill>
                <a:srgbClr val="B172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7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Earnings Before Interest and Taxes (operating profit</a:t>
            </a:r>
            <a:r>
              <a:rPr lang="el-GR" sz="7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sz="7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includes depreciation and amortization; excludes interest expense and income taxes).</a:t>
            </a:r>
          </a:p>
          <a:p>
            <a:r>
              <a:rPr lang="en-US" sz="7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EBIT = Revenue − COGS − Operating Expenses (excluding interest &amp; taxes) </a:t>
            </a:r>
            <a:endParaRPr lang="el-GR" sz="700" dirty="0">
              <a:solidFill>
                <a:srgbClr val="B172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7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Καθαρά κέρδη χρήσης: </a:t>
            </a:r>
            <a:r>
              <a:rPr lang="el-GR" sz="7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Αποτέλεσμα μετά την αφαίρεση τόκων και φόρου. </a:t>
            </a:r>
          </a:p>
          <a:p>
            <a:r>
              <a:rPr lang="el-GR" sz="7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 (</a:t>
            </a:r>
            <a:r>
              <a:rPr lang="el-GR" sz="700" b="1" dirty="0" err="1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</a:t>
            </a:r>
            <a:r>
              <a:rPr lang="el-GR" sz="7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00" b="1" dirty="0" err="1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Daily</a:t>
            </a:r>
            <a:r>
              <a:rPr lang="el-GR" sz="7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00" b="1" dirty="0" err="1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Rate</a:t>
            </a:r>
            <a:r>
              <a:rPr lang="el-GR" sz="7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el-GR" sz="7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μέση τιμή ανά κατειλημμένο δωμάτιο/διανυκτέρευση.</a:t>
            </a:r>
          </a:p>
          <a:p>
            <a:r>
              <a:rPr lang="el-GR" sz="7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Κόστος παροχής υπηρεσίας</a:t>
            </a:r>
            <a:r>
              <a:rPr lang="el-GR" sz="7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άμεσα/μεταβλητά κόστη που συνδέονται με τη διαμονή (λινά, αναλώσιμα, ενέργεια καθαρισμού).</a:t>
            </a:r>
          </a:p>
          <a:p>
            <a:r>
              <a:rPr lang="el-GR" sz="7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Λειτουργικά έξοδα (σταθερά): </a:t>
            </a:r>
            <a:r>
              <a:rPr lang="el-GR" sz="7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έξοδα που δεν μεταβάλλονται άμεσα με τον όγκο (διοίκηση, ενοίκιο, λογιστήριο).</a:t>
            </a:r>
          </a:p>
        </p:txBody>
      </p:sp>
    </p:spTree>
    <p:extLst>
      <p:ext uri="{BB962C8B-B14F-4D97-AF65-F5344CB8AC3E}">
        <p14:creationId xmlns:p14="http://schemas.microsoft.com/office/powerpoint/2010/main" val="3935649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67B79AF3-E4B8-DC94-1506-5B48BF8EA632}"/>
              </a:ext>
            </a:extLst>
          </p:cNvPr>
          <p:cNvSpPr txBox="1"/>
          <p:nvPr/>
        </p:nvSpPr>
        <p:spPr>
          <a:xfrm>
            <a:off x="764917" y="729693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Συγκεντρωτικό Παράδειγμα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43ED5E6-87A5-8E25-6486-A4EED93D9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156" y="1264652"/>
            <a:ext cx="373408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900" b="1" i="0" u="none" strike="noStrike" cap="none" normalizeH="0" baseline="0" dirty="0">
                <a:ln>
                  <a:noFill/>
                </a:ln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Ευέλικτος προϋπολογισμός (</a:t>
            </a:r>
            <a:r>
              <a:rPr kumimoji="0" lang="el-GR" altLang="el-GR" sz="900" b="1" i="0" u="none" strike="noStrike" cap="none" normalizeH="0" baseline="0" dirty="0" err="1">
                <a:ln>
                  <a:noFill/>
                </a:ln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Flexible</a:t>
            </a:r>
            <a:r>
              <a:rPr kumimoji="0" lang="el-GR" altLang="el-GR" sz="900" b="1" i="0" u="none" strike="noStrike" cap="none" normalizeH="0" baseline="0" dirty="0">
                <a:ln>
                  <a:noFill/>
                </a:ln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με πληρότητα 60%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986ADF7-CEEF-F5F4-D1A4-B056000C9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153186"/>
              </p:ext>
            </p:extLst>
          </p:nvPr>
        </p:nvGraphicFramePr>
        <p:xfrm>
          <a:off x="877360" y="1656827"/>
          <a:ext cx="3694640" cy="2889648"/>
        </p:xfrm>
        <a:graphic>
          <a:graphicData uri="http://schemas.openxmlformats.org/drawingml/2006/table">
            <a:tbl>
              <a:tblPr/>
              <a:tblGrid>
                <a:gridCol w="1534032">
                  <a:extLst>
                    <a:ext uri="{9D8B030D-6E8A-4147-A177-3AD203B41FA5}">
                      <a16:colId xmlns:a16="http://schemas.microsoft.com/office/drawing/2014/main" val="2308524839"/>
                    </a:ext>
                  </a:extLst>
                </a:gridCol>
                <a:gridCol w="1080304">
                  <a:extLst>
                    <a:ext uri="{9D8B030D-6E8A-4147-A177-3AD203B41FA5}">
                      <a16:colId xmlns:a16="http://schemas.microsoft.com/office/drawing/2014/main" val="3377386808"/>
                    </a:ext>
                  </a:extLst>
                </a:gridCol>
                <a:gridCol w="1080304">
                  <a:extLst>
                    <a:ext uri="{9D8B030D-6E8A-4147-A177-3AD203B41FA5}">
                      <a16:colId xmlns:a16="http://schemas.microsoft.com/office/drawing/2014/main" val="1298012510"/>
                    </a:ext>
                  </a:extLst>
                </a:gridCol>
              </a:tblGrid>
              <a:tr h="16630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Περιγραφή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Υπολογισμός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Ποσό (€)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6564019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Κατειλημμένες διανυκτερεύσεις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 × 60%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85353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Πωλήσεις δωματίων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 × 80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43.200,00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327901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Πωλήσεις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F&amp;B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 × 10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5.400,00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4019560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 Πωλήσεων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48.600,00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640193"/>
                  </a:ext>
                </a:extLst>
              </a:tr>
              <a:tr h="8909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6616137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Housekeeping/</a:t>
                      </a: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αναλώσιμα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 × 13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7.020,00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010957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cost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 × 5.400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4224787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Προμήθεια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OTA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 × 43.200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5.184,00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69394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Τέλη καρτών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 × 48.600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625455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 Μεταβλητών Κοστών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14.850,00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743422"/>
                  </a:ext>
                </a:extLst>
              </a:tr>
              <a:tr h="8909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5274665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Συνεισφορά (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CM)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48.600 − 14.850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33.750,00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6914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33.750 − 22.000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11.750,00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2496167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11.750 − 4.000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7.750,00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876215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EBT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7.750 − 1.500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480838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Φόρος (22%)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 × 22%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1.375,00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557483"/>
                  </a:ext>
                </a:extLst>
              </a:tr>
              <a:tr h="154427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Καθαρά κέρδη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6.250 − 1.375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4.875,00  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070550"/>
                  </a:ext>
                </a:extLst>
              </a:tr>
              <a:tr h="18412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26" marR="4726" marT="47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841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753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67B79AF3-E4B8-DC94-1506-5B48BF8EA632}"/>
              </a:ext>
            </a:extLst>
          </p:cNvPr>
          <p:cNvSpPr txBox="1"/>
          <p:nvPr/>
        </p:nvSpPr>
        <p:spPr>
          <a:xfrm>
            <a:off x="764917" y="729693"/>
            <a:ext cx="8379083" cy="94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Συγκεντρωτικό Παράδειγμα</a:t>
            </a:r>
          </a:p>
          <a:p>
            <a:r>
              <a:rPr lang="el-GR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Σύνδεση με «Τύποι και Διαδικασία Κατάρτισης Προϋπολογισμών»</a:t>
            </a:r>
          </a:p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l-GR" sz="1800" dirty="0">
              <a:solidFill>
                <a:srgbClr val="17161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Nunito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F9CC1E-6A6F-CC5F-A820-A0AE119F7EC8}"/>
              </a:ext>
            </a:extLst>
          </p:cNvPr>
          <p:cNvSpPr txBox="1"/>
          <p:nvPr/>
        </p:nvSpPr>
        <p:spPr>
          <a:xfrm>
            <a:off x="1116478" y="1493019"/>
            <a:ext cx="649701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Τύποι που εφαρμόστηκαν στο παράδειγμα:</a:t>
            </a:r>
            <a:endParaRPr lang="el-G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Λειτουργικοί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(πωλήσεις, μεταβλητά, σταθερά).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Χρηματοοικονομικοί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(ΚΑΧ, ταμειακός).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Ευέλικτος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προϋπολογισμός (αναπροσαρμογή με 60% πληρότητα).</a:t>
            </a:r>
          </a:p>
          <a:p>
            <a:endParaRPr lang="el-GR" sz="1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Διαδικασία (βήματα):</a:t>
            </a:r>
            <a:endParaRPr lang="el-GR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Ορισμός περιόδου και επιτροπής προϋπολογισμού.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Παραδοχές ζήτησης/τιμών/ποσοστών κόστους.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Σύνταξη λειτουργικών προϋπολογισμών ανά τμήμα.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Σύνοψη σε χρηματοοικονομικούς (ΚΑΧ, </a:t>
            </a:r>
            <a:r>
              <a:rPr lang="el-G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cash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Έγκριση </a:t>
            </a:r>
            <a:r>
              <a:rPr lang="el-G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Μηνιαίος έλεγχος αποκλίσεων – εδώ δείξαμε το </a:t>
            </a:r>
            <a:r>
              <a:rPr lang="el-GR" sz="1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flexible</a:t>
            </a:r>
            <a:r>
              <a:rPr lang="el-GR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σενάριο 60%.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BB9E95-CD23-ADEE-0501-47397CBCC9B1}"/>
              </a:ext>
            </a:extLst>
          </p:cNvPr>
          <p:cNvSpPr txBox="1"/>
          <p:nvPr/>
        </p:nvSpPr>
        <p:spPr>
          <a:xfrm>
            <a:off x="1116478" y="3473481"/>
            <a:ext cx="7015468" cy="991810"/>
          </a:xfrm>
          <a:prstGeom prst="rect">
            <a:avLst/>
          </a:prstGeom>
          <a:noFill/>
          <a:ln>
            <a:solidFill>
              <a:srgbClr val="D8A367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BE5014"/>
              </a:buClr>
            </a:pPr>
            <a:r>
              <a:rPr lang="el-GR" sz="10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να κρατήσετε</a:t>
            </a:r>
          </a:p>
          <a:p>
            <a:pPr marL="615950" indent="-171450">
              <a:lnSpc>
                <a:spcPct val="150000"/>
              </a:lnSpc>
              <a:buClr>
                <a:srgbClr val="BE5014"/>
              </a:buClr>
              <a:buFont typeface="Arial" panose="020B0604020202020204" pitchFamily="34" charset="0"/>
              <a:buChar char="•"/>
            </a:pPr>
            <a:r>
              <a:rPr lang="el-GR" sz="10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Οι </a:t>
            </a:r>
            <a:r>
              <a:rPr lang="el-GR" sz="10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λειτουργικοί</a:t>
            </a:r>
            <a:r>
              <a:rPr lang="el-GR" sz="10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προϋπολογισμοί δίνουν ποσότητες/τιμές/κόστη.</a:t>
            </a:r>
          </a:p>
          <a:p>
            <a:pPr marL="615950" indent="-171450">
              <a:lnSpc>
                <a:spcPct val="150000"/>
              </a:lnSpc>
              <a:buClr>
                <a:srgbClr val="BE5014"/>
              </a:buClr>
              <a:buFont typeface="Arial" panose="020B0604020202020204" pitchFamily="34" charset="0"/>
              <a:buChar char="•"/>
            </a:pPr>
            <a:r>
              <a:rPr lang="el-GR" sz="10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Οι </a:t>
            </a:r>
            <a:r>
              <a:rPr lang="el-GR" sz="10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χρηματοοικονομικοί</a:t>
            </a:r>
            <a:r>
              <a:rPr lang="el-GR" sz="10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μετατρέπουν τα παραπάνω σε κερδοφορία και ρευστότητα (ΚΑΧ + </a:t>
            </a:r>
            <a:r>
              <a:rPr lang="el-GR" sz="1000" dirty="0" err="1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cash</a:t>
            </a:r>
            <a:r>
              <a:rPr lang="el-GR" sz="10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000" dirty="0" err="1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lang="el-GR" sz="10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615950" indent="-171450">
              <a:lnSpc>
                <a:spcPct val="150000"/>
              </a:lnSpc>
              <a:buClr>
                <a:srgbClr val="BE5014"/>
              </a:buClr>
              <a:buFont typeface="Arial" panose="020B0604020202020204" pitchFamily="34" charset="0"/>
              <a:buChar char="•"/>
            </a:pPr>
            <a:r>
              <a:rPr lang="el-GR" sz="10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 </a:t>
            </a:r>
            <a:r>
              <a:rPr lang="el-GR" sz="10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ευέλικτος</a:t>
            </a:r>
            <a:r>
              <a:rPr lang="el-GR" sz="10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προϋπολογισμός δείχνει άμεσα την επίπτωση των αλλαγών όγκου (πληρότητα) σε κέρδη και ταμείο.</a:t>
            </a:r>
          </a:p>
        </p:txBody>
      </p:sp>
    </p:spTree>
    <p:extLst>
      <p:ext uri="{BB962C8B-B14F-4D97-AF65-F5344CB8AC3E}">
        <p14:creationId xmlns:p14="http://schemas.microsoft.com/office/powerpoint/2010/main" val="71175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67B79AF3-E4B8-DC94-1506-5B48BF8EA632}"/>
              </a:ext>
            </a:extLst>
          </p:cNvPr>
          <p:cNvSpPr txBox="1"/>
          <p:nvPr/>
        </p:nvSpPr>
        <p:spPr>
          <a:xfrm>
            <a:off x="764917" y="729693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Συγκεντρωτικό Παράδειγμα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2F558-959F-BC41-1E6A-189358AA2973}"/>
              </a:ext>
            </a:extLst>
          </p:cNvPr>
          <p:cNvSpPr txBox="1"/>
          <p:nvPr/>
        </p:nvSpPr>
        <p:spPr>
          <a:xfrm>
            <a:off x="764916" y="1332126"/>
            <a:ext cx="51253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9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Προαιρετική σύγκριση (70% έναντι 60% πληρότητα) σε πίνακες με σαφείς υπολογισμούς </a:t>
            </a:r>
            <a:endParaRPr lang="el-GR" sz="900" dirty="0">
              <a:solidFill>
                <a:srgbClr val="BE50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B8FAA78-48FD-C7C4-0E0E-E28668654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67210"/>
              </p:ext>
            </p:extLst>
          </p:nvPr>
        </p:nvGraphicFramePr>
        <p:xfrm>
          <a:off x="843842" y="1921051"/>
          <a:ext cx="4073521" cy="2492760"/>
        </p:xfrm>
        <a:graphic>
          <a:graphicData uri="http://schemas.openxmlformats.org/drawingml/2006/table">
            <a:tbl>
              <a:tblPr/>
              <a:tblGrid>
                <a:gridCol w="1143445">
                  <a:extLst>
                    <a:ext uri="{9D8B030D-6E8A-4147-A177-3AD203B41FA5}">
                      <a16:colId xmlns:a16="http://schemas.microsoft.com/office/drawing/2014/main" val="1937092585"/>
                    </a:ext>
                  </a:extLst>
                </a:gridCol>
                <a:gridCol w="571722">
                  <a:extLst>
                    <a:ext uri="{9D8B030D-6E8A-4147-A177-3AD203B41FA5}">
                      <a16:colId xmlns:a16="http://schemas.microsoft.com/office/drawing/2014/main" val="2512849185"/>
                    </a:ext>
                  </a:extLst>
                </a:gridCol>
                <a:gridCol w="571722">
                  <a:extLst>
                    <a:ext uri="{9D8B030D-6E8A-4147-A177-3AD203B41FA5}">
                      <a16:colId xmlns:a16="http://schemas.microsoft.com/office/drawing/2014/main" val="2513251958"/>
                    </a:ext>
                  </a:extLst>
                </a:gridCol>
                <a:gridCol w="571722">
                  <a:extLst>
                    <a:ext uri="{9D8B030D-6E8A-4147-A177-3AD203B41FA5}">
                      <a16:colId xmlns:a16="http://schemas.microsoft.com/office/drawing/2014/main" val="3064071363"/>
                    </a:ext>
                  </a:extLst>
                </a:gridCol>
                <a:gridCol w="1214910">
                  <a:extLst>
                    <a:ext uri="{9D8B030D-6E8A-4147-A177-3AD203B41FA5}">
                      <a16:colId xmlns:a16="http://schemas.microsoft.com/office/drawing/2014/main" val="826308687"/>
                    </a:ext>
                  </a:extLst>
                </a:gridCol>
              </a:tblGrid>
              <a:tr h="24170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Μετρικό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Διαφορά (60%−70%)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Υπολογισμός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034063"/>
                  </a:ext>
                </a:extLst>
              </a:tr>
              <a:tr h="2051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Κατειλημμένες διανυκτερεύσεις (μονάδες)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  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−90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540 − 630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854724"/>
                  </a:ext>
                </a:extLst>
              </a:tr>
              <a:tr h="1998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Πωλήσεις δωματίων (€)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50.400,00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43.200,00  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−7.200,00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43.200 − 50.400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6003"/>
                  </a:ext>
                </a:extLst>
              </a:tr>
              <a:tr h="1998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Πωλήσεις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F&amp;B (€)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6.300,00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5.400,00  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−900,00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5.400 − 6.300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0110547"/>
                  </a:ext>
                </a:extLst>
              </a:tr>
              <a:tr h="1998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 Πωλήσεων (€)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56.700,00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48.600,00  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−8.100,00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48.600 − 56.700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151739"/>
                  </a:ext>
                </a:extLst>
              </a:tr>
              <a:tr h="1998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Housekeeping/</a:t>
                      </a: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αναλώσιμα (€)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8.190,00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7.020,00  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−1.170,00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7.020 − 8.190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36242"/>
                  </a:ext>
                </a:extLst>
              </a:tr>
              <a:tr h="1998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cost (€)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2.520,00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2.160,00  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−360,00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2.160 − 2.520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692863"/>
                  </a:ext>
                </a:extLst>
              </a:tr>
              <a:tr h="1998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Προμήθεια </a:t>
                      </a: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OTA (€)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6.048,00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5.184,00  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−864,00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5.184 − 6.048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6697308"/>
                  </a:ext>
                </a:extLst>
              </a:tr>
              <a:tr h="1998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Τέλη καρτών (€)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486,00  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−81,00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486 − 567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822167"/>
                  </a:ext>
                </a:extLst>
              </a:tr>
              <a:tr h="19987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 Μεταβλητών (€)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17.325,00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14.850,00  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−2.475,00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14.850 − 17.325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464305"/>
                  </a:ext>
                </a:extLst>
              </a:tr>
              <a:tr h="20517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Συνεισφορά (</a:t>
                      </a:r>
                      <a:r>
                        <a:rPr lang="en-U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CM) (€)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39.375,00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33.750,00  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−5.625,00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(48.600−14.850) − (56.700−17.325) = −8.100 − (−2.475)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429784"/>
                  </a:ext>
                </a:extLst>
              </a:tr>
              <a:tr h="24170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239" marR="4239" marT="423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53999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4B5374-6B3F-D091-DA49-861C799C965F}"/>
              </a:ext>
            </a:extLst>
          </p:cNvPr>
          <p:cNvSpPr txBox="1"/>
          <p:nvPr/>
        </p:nvSpPr>
        <p:spPr>
          <a:xfrm>
            <a:off x="843843" y="1549451"/>
            <a:ext cx="38192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9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Α) Όγκοι – Πωλήσεις – Μεταβλητά κόστη</a:t>
            </a:r>
            <a:endParaRPr lang="el-GR" sz="900" dirty="0">
              <a:solidFill>
                <a:srgbClr val="BE50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EE11BD-8593-93CE-DA1C-4023D6A5F838}"/>
              </a:ext>
            </a:extLst>
          </p:cNvPr>
          <p:cNvSpPr txBox="1"/>
          <p:nvPr/>
        </p:nvSpPr>
        <p:spPr>
          <a:xfrm>
            <a:off x="5188410" y="1562958"/>
            <a:ext cx="38192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9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Β) Κερδοφορία – Φορολογία</a:t>
            </a:r>
            <a:endParaRPr lang="el-GR" sz="900" dirty="0">
              <a:solidFill>
                <a:srgbClr val="BE50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BE58D-0CFF-1B54-9887-1B71A892C639}"/>
              </a:ext>
            </a:extLst>
          </p:cNvPr>
          <p:cNvSpPr txBox="1"/>
          <p:nvPr/>
        </p:nvSpPr>
        <p:spPr>
          <a:xfrm>
            <a:off x="5206248" y="4004573"/>
            <a:ext cx="34747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700" u="sng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Σημείωση: </a:t>
            </a:r>
          </a:p>
          <a:p>
            <a:r>
              <a:rPr lang="el-GR" sz="700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σταθερά έξοδα, αποσβέσεις και τόκοι παραμένουν ίδια και στα δύο σενάρια, άρα οι διαφορές στο EBITDA/EBIT/EBT ισούνται με τη διαφορά της συνεισφοράς.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20296F0-0BA2-1DF6-1465-5CAE9AB6A4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3070"/>
              </p:ext>
            </p:extLst>
          </p:nvPr>
        </p:nvGraphicFramePr>
        <p:xfrm>
          <a:off x="5299593" y="1921050"/>
          <a:ext cx="3288030" cy="1723766"/>
        </p:xfrm>
        <a:graphic>
          <a:graphicData uri="http://schemas.openxmlformats.org/drawingml/2006/table">
            <a:tbl>
              <a:tblPr/>
              <a:tblGrid>
                <a:gridCol w="404915">
                  <a:extLst>
                    <a:ext uri="{9D8B030D-6E8A-4147-A177-3AD203B41FA5}">
                      <a16:colId xmlns:a16="http://schemas.microsoft.com/office/drawing/2014/main" val="1052188177"/>
                    </a:ext>
                  </a:extLst>
                </a:gridCol>
                <a:gridCol w="474938">
                  <a:extLst>
                    <a:ext uri="{9D8B030D-6E8A-4147-A177-3AD203B41FA5}">
                      <a16:colId xmlns:a16="http://schemas.microsoft.com/office/drawing/2014/main" val="1445663326"/>
                    </a:ext>
                  </a:extLst>
                </a:gridCol>
                <a:gridCol w="438404">
                  <a:extLst>
                    <a:ext uri="{9D8B030D-6E8A-4147-A177-3AD203B41FA5}">
                      <a16:colId xmlns:a16="http://schemas.microsoft.com/office/drawing/2014/main" val="3922704655"/>
                    </a:ext>
                  </a:extLst>
                </a:gridCol>
                <a:gridCol w="493204">
                  <a:extLst>
                    <a:ext uri="{9D8B030D-6E8A-4147-A177-3AD203B41FA5}">
                      <a16:colId xmlns:a16="http://schemas.microsoft.com/office/drawing/2014/main" val="2004007546"/>
                    </a:ext>
                  </a:extLst>
                </a:gridCol>
                <a:gridCol w="1476569">
                  <a:extLst>
                    <a:ext uri="{9D8B030D-6E8A-4147-A177-3AD203B41FA5}">
                      <a16:colId xmlns:a16="http://schemas.microsoft.com/office/drawing/2014/main" val="187700630"/>
                    </a:ext>
                  </a:extLst>
                </a:gridCol>
              </a:tblGrid>
              <a:tr h="28914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Μετρικό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70% (€)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60% (€)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Διαφορά (60%−70%) (€)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Υπολογισμός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598477"/>
                  </a:ext>
                </a:extLst>
              </a:tr>
              <a:tr h="23910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17.375,00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11.750,00  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−5.625,00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33.750 − 22.000 − (39.375 − 22.000)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3416294"/>
                  </a:ext>
                </a:extLst>
              </a:tr>
              <a:tr h="23910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13.375,00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7.750,00  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−5.625,00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(EBITDA − 4.000) </a:t>
                      </a: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διαφορά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105396"/>
                  </a:ext>
                </a:extLst>
              </a:tr>
              <a:tr h="23910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EBT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11.875,00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6.250,00  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−5.625,00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(EBIT − 1.500) </a:t>
                      </a: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διαφορά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09466"/>
                  </a:ext>
                </a:extLst>
              </a:tr>
              <a:tr h="23910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Φόρος (22%)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2.612,50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1.375,00  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−1.237,50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1.375 − 2.612,50 = 22% × (−5.625)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815302"/>
                  </a:ext>
                </a:extLst>
              </a:tr>
              <a:tr h="23910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Καθαρά κέρδη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9.262,50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4.875,00  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−4.387,50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(EBT − Φόρος) διαφορά = −5.625 − (−1.237,50)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698657"/>
                  </a:ext>
                </a:extLst>
              </a:tr>
              <a:tr h="239103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61" marR="5561" marT="55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869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095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41"/>
          <p:cNvPicPr preferRelativeResize="0"/>
          <p:nvPr/>
        </p:nvPicPr>
        <p:blipFill rotWithShape="1">
          <a:blip r:embed="rId3">
            <a:alphaModFix amt="57000"/>
          </a:blip>
          <a:srcRect l="34707" t="34901" b="182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41"/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b="12130"/>
          <a:stretch/>
        </p:blipFill>
        <p:spPr>
          <a:xfrm>
            <a:off x="4663082" y="2488557"/>
            <a:ext cx="4398213" cy="222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6">
            <a:extLst>
              <a:ext uri="{FF2B5EF4-FFF2-40B4-BE49-F238E27FC236}">
                <a16:creationId xmlns:a16="http://schemas.microsoft.com/office/drawing/2014/main" id="{8A3DB088-58AB-D21B-92C9-FF339F34E9A2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613495" y="4777099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F731A-DD53-8FCF-FBE5-553F4222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6" name="Google Shape;158;p26">
            <a:extLst>
              <a:ext uri="{FF2B5EF4-FFF2-40B4-BE49-F238E27FC236}">
                <a16:creationId xmlns:a16="http://schemas.microsoft.com/office/drawing/2014/main" id="{67B79AF3-E4B8-DC94-1506-5B48BF8EA632}"/>
              </a:ext>
            </a:extLst>
          </p:cNvPr>
          <p:cNvSpPr txBox="1"/>
          <p:nvPr/>
        </p:nvSpPr>
        <p:spPr>
          <a:xfrm>
            <a:off x="764917" y="729693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Συγκεντρωτικό Παράδειγμα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72F558-959F-BC41-1E6A-189358AA2973}"/>
              </a:ext>
            </a:extLst>
          </p:cNvPr>
          <p:cNvSpPr txBox="1"/>
          <p:nvPr/>
        </p:nvSpPr>
        <p:spPr>
          <a:xfrm>
            <a:off x="633196" y="1243019"/>
            <a:ext cx="512534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9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Προαιρετική σύγκριση (70% έναντι 60% πληρότητα)</a:t>
            </a:r>
            <a:r>
              <a:rPr lang="en-US" sz="9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>
                <a:solidFill>
                  <a:srgbClr val="BE501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Εξήγηση</a:t>
            </a:r>
            <a:endParaRPr lang="el-GR" sz="900" dirty="0">
              <a:solidFill>
                <a:srgbClr val="BE501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4828A03D-88F6-C159-9B9E-EF4C0DA057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720662"/>
              </p:ext>
            </p:extLst>
          </p:nvPr>
        </p:nvGraphicFramePr>
        <p:xfrm>
          <a:off x="694156" y="1557530"/>
          <a:ext cx="4604105" cy="2733886"/>
        </p:xfrm>
        <a:graphic>
          <a:graphicData uri="http://schemas.openxmlformats.org/drawingml/2006/table">
            <a:tbl>
              <a:tblPr/>
              <a:tblGrid>
                <a:gridCol w="1201840">
                  <a:extLst>
                    <a:ext uri="{9D8B030D-6E8A-4147-A177-3AD203B41FA5}">
                      <a16:colId xmlns:a16="http://schemas.microsoft.com/office/drawing/2014/main" val="509446172"/>
                    </a:ext>
                  </a:extLst>
                </a:gridCol>
                <a:gridCol w="521386">
                  <a:extLst>
                    <a:ext uri="{9D8B030D-6E8A-4147-A177-3AD203B41FA5}">
                      <a16:colId xmlns:a16="http://schemas.microsoft.com/office/drawing/2014/main" val="2434835570"/>
                    </a:ext>
                  </a:extLst>
                </a:gridCol>
                <a:gridCol w="521386">
                  <a:extLst>
                    <a:ext uri="{9D8B030D-6E8A-4147-A177-3AD203B41FA5}">
                      <a16:colId xmlns:a16="http://schemas.microsoft.com/office/drawing/2014/main" val="1969458351"/>
                    </a:ext>
                  </a:extLst>
                </a:gridCol>
                <a:gridCol w="521386">
                  <a:extLst>
                    <a:ext uri="{9D8B030D-6E8A-4147-A177-3AD203B41FA5}">
                      <a16:colId xmlns:a16="http://schemas.microsoft.com/office/drawing/2014/main" val="4277359098"/>
                    </a:ext>
                  </a:extLst>
                </a:gridCol>
                <a:gridCol w="1838107">
                  <a:extLst>
                    <a:ext uri="{9D8B030D-6E8A-4147-A177-3AD203B41FA5}">
                      <a16:colId xmlns:a16="http://schemas.microsoft.com/office/drawing/2014/main" val="3391967802"/>
                    </a:ext>
                  </a:extLst>
                </a:gridCol>
              </a:tblGrid>
              <a:tr h="26726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Μέγεθος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70% (βάση)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Διαφορά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Εξήγηση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096798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Κατειλημμένες διανυκτερεύσεις (μονάδες)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−90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Μείωση πληρότητας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282634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Πωλήσεις δωματίων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50.400,00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43.200,00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−7.200,00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−90 νύχτες × 80,00 € ADR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732696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Πωλήσεις F&amp;B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6.300,00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5.400,00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−900,00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−90 νύχτες × 10,00 €/νύχτα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3615795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 πωλήσεων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56.700,00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48.600,00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−8.100,00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Άθροισμα δωματίων + F&amp;B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245670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Housekeeping/αναλώσιμα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8.190,00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7.020,00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−1.170,00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−90 × 13,00 € ανά κατειλημμένο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177842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Food cost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2.520,00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−360,00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 × μεταβολή πωλήσεων F&amp;B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037931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Προμήθεια OTA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6.048,00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5.184,00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−864,00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 × μεταβολή πωλήσεων δωματίων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861043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Τέλη καρτών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−81,00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 × μεταβολή συνολικών πωλήσεων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279415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Σύνολο μεταβλητών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17.325,00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14.850,00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−2.475,00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Άθροισμα μεταβλητών κοστών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1542817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Συνεισφορά (CM)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39.375,00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33.750,00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−5.625,00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Απώλεια 90 νυχτ. × 62,50 € CM/νύχτα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836087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Σταθερά λειτουργικά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22.000,00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22.000,00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Δεν επηρεάζονται από τον όγκο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596719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EBITDA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17.375,00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−5.625,00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CM − σταθερά (ίδια στα δύο σενάρια)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969988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Αποσβέσεις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4.000,00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Σταθερές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751645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13.375,00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7.750,00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−5.625,00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Περνά αυτούσια η μείωση της CM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339665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Τόκοι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Σταθεροί για τον μήνα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596544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EBT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11.875,00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6.250,00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−5.625,00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EBIT − τόκοι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783087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Φόρος (22%)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2.612,50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1.375,00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−1.237,50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 × διαφορά EBT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712854"/>
                  </a:ext>
                </a:extLst>
              </a:tr>
              <a:tr h="11821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Καθαρά κέρδη (€)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9.262,50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4.875,00  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−4.387,50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Μείωση EBT μερικώς «αντισταθμίζεται» από λιγότερο φόρο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23738"/>
                  </a:ext>
                </a:extLst>
              </a:tr>
              <a:tr h="20045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l-GR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483" marR="4483" marT="44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E50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501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3808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9F8FB59-DF15-7D9E-CB62-341E90D17B1C}"/>
              </a:ext>
            </a:extLst>
          </p:cNvPr>
          <p:cNvSpPr txBox="1"/>
          <p:nvPr/>
        </p:nvSpPr>
        <p:spPr>
          <a:xfrm>
            <a:off x="5605360" y="1473851"/>
            <a:ext cx="3066200" cy="2901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Clr>
                <a:srgbClr val="BE5014"/>
              </a:buClr>
            </a:pPr>
            <a:r>
              <a:rPr lang="el-GR" sz="800" b="1" kern="100" dirty="0"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υψηλότερη πληρότητα αυξάνει τα κέρδη μόνο αν η συνεισφορά ανά διανυκτέρευση (τιμή − μεταβλητά κόστη/προμήθειες) μένει σταθερή ή ανεβαίνει. </a:t>
            </a:r>
            <a:endParaRPr lang="el-GR" sz="800" kern="100" dirty="0">
              <a:solidFill>
                <a:srgbClr val="BE501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Clr>
                <a:srgbClr val="BE5014"/>
              </a:buClr>
            </a:pPr>
            <a:r>
              <a:rPr lang="el-GR" sz="800" b="1" kern="100" dirty="0"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Αν, για να έχουμε πληρότητα, μειώνουμε πολύ την τιμή, ή αλλάζουμε τα κανάλια προς  υψηλές προμήθειες/κόστη, η συνεισφορά/νύχτα μειώνεται και πιθανώς να μειωθεί και το κέρδος παρότι ανεβαίνει η πληρότητα.</a:t>
            </a:r>
            <a:endParaRPr lang="el-GR" sz="800" kern="100" dirty="0">
              <a:solidFill>
                <a:srgbClr val="BE501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Clr>
                <a:srgbClr val="BE5014"/>
              </a:buClr>
            </a:pPr>
            <a:r>
              <a:rPr lang="el-GR" sz="800" b="1" kern="100" dirty="0"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l-GR" sz="800" kern="100" dirty="0">
              <a:solidFill>
                <a:srgbClr val="BE501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Clr>
                <a:srgbClr val="BE5014"/>
              </a:buClr>
            </a:pPr>
            <a:r>
              <a:rPr lang="el-GR" sz="800" b="1" kern="100" dirty="0"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Γιατί μπορεί να συμβεί:</a:t>
            </a:r>
            <a:endParaRPr lang="el-GR" sz="800" kern="100" dirty="0">
              <a:solidFill>
                <a:srgbClr val="BE501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buClr>
                <a:srgbClr val="BE5014"/>
              </a:buClr>
              <a:buFont typeface="+mj-lt"/>
              <a:buAutoNum type="arabicPeriod"/>
            </a:pPr>
            <a:r>
              <a:rPr lang="el-GR" sz="800" kern="100" dirty="0"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Έντονες εκπτώσεις → χαμηλότερο ADR → μικρότερη συνεισφορά/νύχτα.</a:t>
            </a:r>
          </a:p>
          <a:p>
            <a:pPr marL="342900" lvl="0" indent="-342900">
              <a:lnSpc>
                <a:spcPct val="115000"/>
              </a:lnSpc>
              <a:buClr>
                <a:srgbClr val="BE5014"/>
              </a:buClr>
              <a:buFont typeface="+mj-lt"/>
              <a:buAutoNum type="arabicPeriod"/>
            </a:pPr>
            <a:r>
              <a:rPr lang="el-GR" sz="800" kern="100" dirty="0"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Κανάλι με υψηλό κόστος (OTA, κάρτες, κουπόνια) → περισσότερες προμήθειες.</a:t>
            </a:r>
          </a:p>
          <a:p>
            <a:pPr marL="342900" lvl="0" indent="-342900">
              <a:lnSpc>
                <a:spcPct val="115000"/>
              </a:lnSpc>
              <a:buClr>
                <a:srgbClr val="BE5014"/>
              </a:buClr>
              <a:buFont typeface="+mj-lt"/>
              <a:buAutoNum type="arabicPeriod"/>
            </a:pPr>
            <a:r>
              <a:rPr lang="el-GR" sz="800" kern="100" dirty="0"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Κόστη αιχμής για να εξυπηρετηθεί ο πρόσθετος όγκος (υπερωρίες, </a:t>
            </a:r>
            <a:r>
              <a:rPr lang="el-GR" sz="800" kern="100" dirty="0" err="1"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outsourcing</a:t>
            </a:r>
            <a:r>
              <a:rPr lang="el-GR" sz="800" kern="100" dirty="0"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ενέργεια).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Clr>
                <a:srgbClr val="BE5014"/>
              </a:buClr>
              <a:buFont typeface="+mj-lt"/>
              <a:buAutoNum type="arabicPeriod"/>
            </a:pPr>
            <a:r>
              <a:rPr lang="el-GR" sz="800" kern="100" dirty="0"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Μίγμα χαμηλού περιθωρίου (</a:t>
            </a:r>
            <a:r>
              <a:rPr lang="el-GR" sz="800" kern="100" dirty="0" err="1"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groups</a:t>
            </a:r>
            <a:r>
              <a:rPr lang="el-GR" sz="800" kern="100" dirty="0"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800" kern="100" dirty="0" err="1"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wholesale</a:t>
            </a:r>
            <a:r>
              <a:rPr lang="el-GR" sz="800" kern="100" dirty="0">
                <a:solidFill>
                  <a:srgbClr val="BE501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πακέτα με F&amp;B χαμηλής απόδοσης).</a:t>
            </a:r>
          </a:p>
        </p:txBody>
      </p:sp>
    </p:spTree>
    <p:extLst>
      <p:ext uri="{BB962C8B-B14F-4D97-AF65-F5344CB8AC3E}">
        <p14:creationId xmlns:p14="http://schemas.microsoft.com/office/powerpoint/2010/main" val="381242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6" name="Google Shape;756;p50"/>
          <p:cNvPicPr preferRelativeResize="0"/>
          <p:nvPr/>
        </p:nvPicPr>
        <p:blipFill rotWithShape="1">
          <a:blip r:embed="rId3">
            <a:alphaModFix amt="57000"/>
          </a:blip>
          <a:srcRect t="43901" r="21837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74E3F8-EB35-9B20-A308-8E3B9FE41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6696" y="1402218"/>
            <a:ext cx="3896422" cy="1411411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19D0A7B1-1D7E-D1F3-B0FB-5E5127A4625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690252" y="3021187"/>
            <a:ext cx="3763496" cy="152710"/>
          </a:xfrm>
        </p:spPr>
        <p:txBody>
          <a:bodyPr/>
          <a:lstStyle/>
          <a:p>
            <a:r>
              <a:rPr lang="el-GR" sz="1200" dirty="0">
                <a:solidFill>
                  <a:srgbClr val="97413C"/>
                </a:solidFill>
              </a:rPr>
              <a:t>Δρ. Σπυρίδων Λαμπρόπουλος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Παράδειγμα Κατάρτισης ΚΑΧ Μικρού Καταλύματος </a:t>
            </a:r>
            <a:endParaRPr sz="2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77A88-6A26-F5C1-DF83-EFBFC2F9CEE3}"/>
              </a:ext>
            </a:extLst>
          </p:cNvPr>
          <p:cNvSpPr txBox="1"/>
          <p:nvPr/>
        </p:nvSpPr>
        <p:spPr>
          <a:xfrm>
            <a:off x="1001419" y="1559566"/>
            <a:ext cx="714116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Δεδομένα περιόδου (έστω μήνας)</a:t>
            </a:r>
          </a:p>
          <a:p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Διανυκτερεύσεις (κατειλημμένα δωμάτια): 100 </a:t>
            </a:r>
          </a:p>
          <a:p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ADR (</a:t>
            </a:r>
            <a:r>
              <a:rPr lang="en-US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Average Daily Rate, </a:t>
            </a:r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 μέση τιμή/διανυκτέρευση): 50 €</a:t>
            </a:r>
          </a:p>
          <a:p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Μεταβλητό κόστος παροχής ανά διανυκτέρευση (λινά, καθαριότητα, ενέργεια): 10 €</a:t>
            </a:r>
          </a:p>
          <a:p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Σταθερά διοικητικά/λειτουργικά έξοδα (μισθοδοσία διοίκησης, ενοίκιο, λογιστήριο κ.λπ.): 1.000 €</a:t>
            </a:r>
          </a:p>
          <a:p>
            <a:endParaRPr lang="el-GR" sz="9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Υπολογισμοί </a:t>
            </a:r>
          </a:p>
          <a:p>
            <a:r>
              <a:rPr lang="el-GR" sz="9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Έσοδα</a:t>
            </a:r>
          </a:p>
          <a:p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Πωλήσεις = Διανυκτερεύσεις × ADR: 100 × 50 = 5.000 € </a:t>
            </a:r>
          </a:p>
          <a:p>
            <a:r>
              <a:rPr lang="el-GR" sz="9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Έξοδα</a:t>
            </a:r>
            <a:r>
              <a:rPr lang="el-GR" sz="9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Κόστος παροχής υπηρεσίας: Μεταβλητό κόστος = Διανυκτερεύσεις × Μεταβλητό κόστος/διανυκτέρευση: 100×10=1.000 €</a:t>
            </a:r>
          </a:p>
          <a:p>
            <a:r>
              <a:rPr lang="el-GR" sz="9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Μικτό</a:t>
            </a:r>
            <a:r>
              <a:rPr lang="el-GR" sz="9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κέρδος</a:t>
            </a:r>
            <a:r>
              <a:rPr lang="el-GR" sz="9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Μικτό κέρδος = </a:t>
            </a:r>
            <a:r>
              <a:rPr lang="el-GR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Πωλήσεις − Κόστος παροχής</a:t>
            </a:r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5.000−1.000=4.000 €</a:t>
            </a:r>
          </a:p>
          <a:p>
            <a:r>
              <a:rPr lang="en-US" sz="9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EBIT</a:t>
            </a:r>
            <a:endParaRPr lang="el-GR" sz="900" b="1" u="sng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Λειτουργικά έξοδα (σταθερά διοικητικά) 1.000 € </a:t>
            </a:r>
          </a:p>
          <a:p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Λειτουργικό αποτέλεσμα (EBIT): </a:t>
            </a:r>
            <a:r>
              <a:rPr lang="el-GR" sz="9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Μικτό κέρδος − Λειτουργικά έξοδα</a:t>
            </a:r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4.000−1.000=3.000 €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8997E-F16C-14C3-0025-C6CE20B45111}"/>
              </a:ext>
            </a:extLst>
          </p:cNvPr>
          <p:cNvSpPr txBox="1"/>
          <p:nvPr/>
        </p:nvSpPr>
        <p:spPr>
          <a:xfrm>
            <a:off x="1446172" y="3894097"/>
            <a:ext cx="7141161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9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Συνοπτική ΚΑΧ </a:t>
            </a:r>
            <a:r>
              <a:rPr lang="el-GR" sz="9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(πολλαπλών βαθμίδων)</a:t>
            </a:r>
          </a:p>
          <a:p>
            <a:pPr algn="r"/>
            <a:r>
              <a:rPr lang="el-GR" sz="900" b="1" u="sng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Πωλήσεις</a:t>
            </a:r>
            <a:r>
              <a:rPr lang="el-GR" sz="9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5.000 € </a:t>
            </a:r>
          </a:p>
          <a:p>
            <a:pPr algn="r"/>
            <a:r>
              <a:rPr lang="el-GR" sz="9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Μείον το Κόστος παροχής υπηρεσίας: 1.000 € = </a:t>
            </a:r>
            <a:r>
              <a:rPr lang="el-GR" sz="900" b="1" u="sng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Μικτό κέρδος</a:t>
            </a:r>
            <a:r>
              <a:rPr lang="el-GR" sz="9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4.000 €</a:t>
            </a:r>
          </a:p>
          <a:p>
            <a:pPr algn="r"/>
            <a:r>
              <a:rPr lang="el-GR" sz="900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Μείον τα Λειτουργικά έξοδα (σταθερά διοικητικά): 1.000 € = </a:t>
            </a:r>
            <a:r>
              <a:rPr lang="el-GR" sz="900" b="1" u="sng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Λειτουργικό αποτέλεσμα (EBIT</a:t>
            </a:r>
            <a:r>
              <a:rPr lang="el-GR" sz="900" b="1" dirty="0">
                <a:solidFill>
                  <a:srgbClr val="B1722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3.000 €</a:t>
            </a:r>
          </a:p>
          <a:p>
            <a:pPr algn="r"/>
            <a:endParaRPr lang="el-GR" sz="900" dirty="0">
              <a:solidFill>
                <a:srgbClr val="B1722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6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Βασικά Στοιχεία Προϋπολογισμών </a:t>
            </a:r>
            <a:r>
              <a:rPr lang="el-GR" sz="16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(λειτουργικών και χρηματοοικονομικών)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77A88-6A26-F5C1-DF83-EFBFC2F9CEE3}"/>
              </a:ext>
            </a:extLst>
          </p:cNvPr>
          <p:cNvSpPr txBox="1"/>
          <p:nvPr/>
        </p:nvSpPr>
        <p:spPr>
          <a:xfrm>
            <a:off x="933294" y="1421206"/>
            <a:ext cx="7532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Ορισμός</a:t>
            </a:r>
          </a:p>
          <a:p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Προϋπολογισμός είναι από τα βασικά εργαλεία διοίκησης.  Ορίζεται ως η: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ποσοτική (με νούμερα) έκφραση ενός προγράμματος δράσης της διοίκησης για μια συγκεκριμένη περίοδο,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εργαλείο για σχεδιασμό (τι θέλω να πετύχω) και έλεγχο (αν τελικά το πέτυχα). </a:t>
            </a:r>
            <a:endParaRPr lang="el-GR" sz="9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9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απλά λόγια: είναι το «επίσημο» σχέδιο σε αριθμούς για τα έσοδα, τα έξοδα, τις επενδύσεις και τις ταμειακές ροές της επιχείρησης, για μελλοντικό χρονικό διάστημα (έτος, εξάμηνο, τρίμηνο).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5DA880-C95F-CB99-EB20-0D0A9606037A}"/>
              </a:ext>
            </a:extLst>
          </p:cNvPr>
          <p:cNvSpPr txBox="1"/>
          <p:nvPr/>
        </p:nvSpPr>
        <p:spPr>
          <a:xfrm>
            <a:off x="905239" y="2388298"/>
            <a:ext cx="36614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Λειτουργικοί προϋπολογισμοί (</a:t>
            </a:r>
            <a:r>
              <a:rPr lang="el-GR" sz="8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operational</a:t>
            </a:r>
            <a:r>
              <a:rPr lang="el-GR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Αρχικά καταρτίζονται οι λειτουργικοί προϋπολογισμοί, που αφορούν στην εκμετάλλευση, δηλαδή την καθημερινή λειτουργία. </a:t>
            </a:r>
            <a:endParaRPr lang="en-US" sz="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Συνήθως καλύπτουν μία χρήση (12 μήνες), έχουν ανάλυση 3μήνων και μηνών.</a:t>
            </a:r>
          </a:p>
          <a:p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Εκφράζονται σε </a:t>
            </a:r>
            <a:r>
              <a:rPr lang="el-GR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ποσότητες</a:t>
            </a: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(π.χ. τεμάχια, διανυκτερεύσεις, γεύματα) και αξίες (€). Συνδέονται με συγκεκριμένα τμήματα / κέντρα ευθύνης (πωλήσεις, παραγωγή, διοίκηση κ.λπ.). </a:t>
            </a:r>
          </a:p>
          <a:p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Λειτουργικοί προϋπολογισμοί, μπορεί να είναι: </a:t>
            </a:r>
          </a:p>
          <a:p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Προϋπολογισμός πωλήσεων, Προϋπολογισμός παραγωγής / παροχής υπηρεσιών, Προϋπολογισμός αγορών άμεσων υλικών, Προϋπολογισμός χρήσης άμεσων υλικών, Προϋπολογισμός άμεσης εργασίας, Προϋπολογισμός γενικών εξόδων (π.χ. ΓΒΕ), Προϋπολογισμός εξόδων πωλήσεων, Προϋπολογισμός διοικητικών εξόδων, Προϋπολογισμός κόστους παραχθέντων προϊόντων ή υπηρεσιών.</a:t>
            </a:r>
          </a:p>
          <a:p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Σκεφτείτε τους λειτουργικούς προϋπολογισμούς σαν ένα «λεπτομερές σχέδιο» του τι θα πουλήσουμε, τι θα παράγουμε/εξυπηρετήσουμε και τι θα ξοδέψουμε για να πετύχουμε τον επιχειρηματικό στόχο που έχουμε θέσει.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8ED6C3-C583-990D-47B3-A103F98239CE}"/>
              </a:ext>
            </a:extLst>
          </p:cNvPr>
          <p:cNvSpPr txBox="1"/>
          <p:nvPr/>
        </p:nvSpPr>
        <p:spPr>
          <a:xfrm>
            <a:off x="4636087" y="2371805"/>
            <a:ext cx="388186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Χρηματοοικονομικοί προϋπολογισμοί (</a:t>
            </a:r>
            <a:r>
              <a:rPr lang="el-GR" sz="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χρηματοοικονομικοί προϋπολογισμοί χρησιμοποιούν τα ποσοτικά στοιχεία των λειτουργικών. Με τα έσοδα και τα έξοδα που περιγράφονται στους λειτουργικούς προϋπολογισμούς, ένας οργανισμός καταρτίζει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προβλέψεις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για τα χρηματοοικονομικά αποτελέσματα και τη ρευστότητά του. </a:t>
            </a:r>
          </a:p>
          <a:p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κύριες ενότητες των χρηματοοικονομικών προϋπολογισμών είναι: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Προϋπολογιστική κατάσταση αποτελεσμάτων χρήσης: δείχνει το αναμενόμενο κέρδος/ζημία της περιόδου.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Προϋπολογισμός κεφαλαιουχικών δαπανών / επενδύσεων: τι πάγια/επενδύσεις θα πραγματοποιηθούν, πότε και με ποιο κόστος.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Ταμειακός προϋπολογισμός: προβλέπει εισπράξεις και πληρωμές ανά μήνα/τρίμηνο και ελέγχει αν οι εισπράξεις αρκούν για το χρονικό διάστημα που εξετάζεται.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Προϋπολογιστικός ισολογισμός: πώς θα φαίνονται περιουσιακά στοιχεία και υποχρεώσεις στο τέλος της περιόδου.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Συνολικός προϋπολογισμός περιγράφεται ως σύνοψη των σχεδίων της εταιρίας, που καταλήγει ακριβώς σε ταμειακό προϋπολογισμό, προϋπολογισμένη κατάσταση αποτελεσμάτων και προϋπολογισμένο ισολογισμό. </a:t>
            </a:r>
          </a:p>
        </p:txBody>
      </p:sp>
    </p:spTree>
    <p:extLst>
      <p:ext uri="{BB962C8B-B14F-4D97-AF65-F5344CB8AC3E}">
        <p14:creationId xmlns:p14="http://schemas.microsoft.com/office/powerpoint/2010/main" val="148921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Βασικά Στοιχεία Προϋπολογισμών </a:t>
            </a:r>
            <a:r>
              <a:rPr lang="el-GR" sz="16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(λειτουργικών και χρηματοοικονομικών)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5DA880-C95F-CB99-EB20-0D0A9606037A}"/>
              </a:ext>
            </a:extLst>
          </p:cNvPr>
          <p:cNvSpPr txBox="1"/>
          <p:nvPr/>
        </p:nvSpPr>
        <p:spPr>
          <a:xfrm>
            <a:off x="836515" y="1675515"/>
            <a:ext cx="351669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 </a:t>
            </a:r>
            <a:r>
              <a:rPr lang="el-GR" sz="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βασικά συστατικά που οφείλει να έχει ένας ορθός προϋπολογισμός είναι </a:t>
            </a: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Κωσταρέλος</a:t>
            </a: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2021):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Σαφής χρονική περίοδος: συνήθως 1 έτος, αναλυμένο σε τρίμηνα και μήνες.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Ποσοτικά και </a:t>
            </a:r>
            <a:r>
              <a:rPr lang="el-GR" sz="8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αξιακά</a:t>
            </a: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μεγέθη:  ποσότητες (π.χ. πελάτες, διανυκτερεύσεις, γεύματα) και τιμές/ποσά σε €.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Σαφείς παραδοχές (υποθέσεις/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assumptions</a:t>
            </a: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π.χ. αναμενόμενη πληρότητα, μέση τιμή πώλησης, μισθολογικές αυξήσεις, αναμενόμενος πληθωρισμός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τεκμηρίωση των υποθέσεων είναι ιδιαίτερα σημαντική.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Σύνδεση με στρατηγικούς στόχους: ο προϋπολογισμός οφείλει να αποτυπώνει τους επιχειρησιακούς στόχους (μερίδιο αγοράς, κερδοφορία, ρευστότητα).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Κατανομή σε κέντρα ευθύνης, ή τμήματα (πωλήσεις, παραγωγή, διοίκηση κ.λπ.) έχει τον δικό του προϋπολογισμό και υπεύθυνο.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Σύστημα προϋπολογιστικού ελέγχου: σύγκριση «πραγματικά έναντι προϋπολογισμένα νούμερα» και ανάλυση αποκλίσεων, ώστε να διορθώνονται προβλήματα έγκαιρα.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Ρεαλιστικοί αλλά απαιτητικοί στόχοι: ούτε υπερβολικά αισιόδοξοι (που απογοητεύουν) ούτε υπερβολικά χαμηλοί (που δεν κινητοποιούν).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7EFB2-F4DD-CB2F-AA28-C7AA41EA99D7}"/>
              </a:ext>
            </a:extLst>
          </p:cNvPr>
          <p:cNvSpPr txBox="1"/>
          <p:nvPr/>
        </p:nvSpPr>
        <p:spPr>
          <a:xfrm>
            <a:off x="4511041" y="1771245"/>
            <a:ext cx="3954278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Μικρό παράδειγμα (ξενοδοχείο 30 δωματίων)</a:t>
            </a:r>
          </a:p>
          <a:p>
            <a:pPr>
              <a:buNone/>
            </a:pP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Λειτουργικοί προϋπολογισμοί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57188" lvl="1" indent="-17780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Προϋπολογισμός πωλήσεων: εκτίμηση διανυκτερεύσεων ανά μήνα × μέση τιμή δωματίου.</a:t>
            </a:r>
          </a:p>
          <a:p>
            <a:pPr marL="357188" lvl="1" indent="-17780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Προϋπολογισμός εστίασης: γεύματα, ποτά,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7188" lvl="1" indent="-17780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Προϋπολογισμός μισθοδοσίας: ρεσεψιόν, καμαριέρες, κουζίνα, συντήρηση.</a:t>
            </a:r>
          </a:p>
          <a:p>
            <a:pPr marL="357188" lvl="1" indent="-17780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Προϋπολογισμός προμηθειών: τρόφιμα, καθαριστικά, αναλώσιμα.</a:t>
            </a:r>
          </a:p>
          <a:p>
            <a:pPr marL="357188" lvl="1" indent="-17780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Προϋπολογισμός λοιπών εξόδων: ρεύμα, νερό, OTA προμήθειες,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διοίκηση.</a:t>
            </a:r>
          </a:p>
          <a:p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βάση αυτά, η διοίκηση συντάσσει τους </a:t>
            </a:r>
            <a:r>
              <a:rPr lang="el-GR" sz="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χρηματοοικονομικούς προϋπολογισμούς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57188" lvl="1" indent="-17780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Προϋπολογιστική κατάσταση αποτελεσμάτων: συνολικά έσοδα – συνολικά λειτουργικά έξοδα – αποσβέσεις – τόκοι = αναμενόμενο κέρδος.</a:t>
            </a:r>
          </a:p>
          <a:p>
            <a:pPr marL="357188" lvl="1" indent="-17780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Ταμειακό προϋπολογισμό: πότε θα «μπουν» τα χρήματα (κρατήσεις, συμβόλαια πρακτόρων) και πότε θα «βγουν» (μισθοί, ΔΕΚΟ, δάνεια) από το ταμείο.</a:t>
            </a:r>
          </a:p>
          <a:p>
            <a:pPr marL="357188" lvl="1" indent="-177800">
              <a:buFont typeface="+mj-lt"/>
              <a:buAutoNum type="arabicPeriod"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Προϋπολογιστικό ισολογισμό: πώς θα διαμορφωθούν πάγια, αποθέματα, απαιτήσεις, δάνεια και ίδια κεφάλαια στο τέλος της σεζόν.</a:t>
            </a:r>
          </a:p>
          <a:p>
            <a:pPr>
              <a:buNone/>
            </a:pP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λειτουργικοί προϋπολογισμοί συλλέγονται από τα τμήματα κι αφορούν την καθημερινότητα, ενώ οι χρηματοοικονομικοί δείχνουν τη συνολική οικονομική εικόνα και τη βιωσιμότητα ενός οργανισμού ενώ </a:t>
            </a:r>
            <a:r>
              <a:rPr lang="el-GR" sz="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διέπονται</a:t>
            </a:r>
            <a:r>
              <a:rPr lang="el-GR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από αυστηρά λογιστικά κριτήρια.</a:t>
            </a:r>
          </a:p>
        </p:txBody>
      </p:sp>
    </p:spTree>
    <p:extLst>
      <p:ext uri="{BB962C8B-B14F-4D97-AF65-F5344CB8AC3E}">
        <p14:creationId xmlns:p14="http://schemas.microsoft.com/office/powerpoint/2010/main" val="206622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153" name="Google Shape;153;p26"/>
          <p:cNvSpPr/>
          <p:nvPr/>
        </p:nvSpPr>
        <p:spPr>
          <a:xfrm>
            <a:off x="2582938" y="2257017"/>
            <a:ext cx="2293818" cy="216659"/>
          </a:xfrm>
          <a:custGeom>
            <a:avLst/>
            <a:gdLst/>
            <a:ahLst/>
            <a:cxnLst/>
            <a:rect l="l" t="t" r="r" b="b"/>
            <a:pathLst>
              <a:path w="1208290" h="114127" extrusionOk="0">
                <a:moveTo>
                  <a:pt x="0" y="0"/>
                </a:moveTo>
                <a:lnTo>
                  <a:pt x="1208290" y="0"/>
                </a:lnTo>
                <a:lnTo>
                  <a:pt x="1208290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Τύποι και Διαδικασία Κατάρτισης Προϋπολογισμών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5DA880-C95F-CB99-EB20-0D0A9606037A}"/>
              </a:ext>
            </a:extLst>
          </p:cNvPr>
          <p:cNvSpPr txBox="1"/>
          <p:nvPr/>
        </p:nvSpPr>
        <p:spPr>
          <a:xfrm>
            <a:off x="1115872" y="1767002"/>
            <a:ext cx="703427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Σύντομη επανάληψη:</a:t>
            </a:r>
          </a:p>
          <a:p>
            <a:r>
              <a:rPr lang="el-GR" sz="1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 Προϋπολογισμός είναι εργαλείο προγραμματισμού και ελέγχου.</a:t>
            </a:r>
          </a:p>
          <a:p>
            <a:endParaRPr lang="el-GR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κατάρτισή του είναι μία συστηματική διαδικασία, κατά την οποία η επιχείρηση προβλέπει, εγκρίνει και κατανέμει πόρους (ανθρώπινους, οικονομικούς, υλικούς) σε συγκεκριμένες δραστηριότητες, για μια χρονική περίοδο.</a:t>
            </a:r>
          </a:p>
          <a:p>
            <a:endParaRPr lang="el-GR" sz="1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διαδικασία αυτή εξασφαλίζει: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συντονισμό μεταξύ τμημάτων,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σαφή ανάληψη ευθύνης,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αξιολόγηση της αποδοτικότητας,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έγκαιρο έλεγχο αποκλίσεων.</a:t>
            </a:r>
          </a:p>
        </p:txBody>
      </p:sp>
    </p:spTree>
    <p:extLst>
      <p:ext uri="{BB962C8B-B14F-4D97-AF65-F5344CB8AC3E}">
        <p14:creationId xmlns:p14="http://schemas.microsoft.com/office/powerpoint/2010/main" val="2787754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Τύποι και Διαδικασία Κατάρτισης Προϋπολογισμών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5DA880-C95F-CB99-EB20-0D0A9606037A}"/>
              </a:ext>
            </a:extLst>
          </p:cNvPr>
          <p:cNvSpPr txBox="1"/>
          <p:nvPr/>
        </p:nvSpPr>
        <p:spPr>
          <a:xfrm>
            <a:off x="694156" y="1388698"/>
            <a:ext cx="70342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ταξινόμηση ποικίλλει ανάλογα με το κριτήριο (σκοπός, περιεχόμενο, χρονικός ορίζοντας, ευελιξία, επίπεδο διοίκησης).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87FB64-93B0-2638-023D-C2F07EC025C6}"/>
              </a:ext>
            </a:extLst>
          </p:cNvPr>
          <p:cNvGrpSpPr/>
          <p:nvPr/>
        </p:nvGrpSpPr>
        <p:grpSpPr>
          <a:xfrm>
            <a:off x="591180" y="1711218"/>
            <a:ext cx="8083653" cy="2917276"/>
            <a:chOff x="764917" y="1707905"/>
            <a:chExt cx="8083653" cy="2917276"/>
          </a:xfrm>
        </p:grpSpPr>
        <p:sp>
          <p:nvSpPr>
            <p:cNvPr id="153" name="Google Shape;153;p26"/>
            <p:cNvSpPr/>
            <p:nvPr/>
          </p:nvSpPr>
          <p:spPr>
            <a:xfrm>
              <a:off x="2582938" y="2257017"/>
              <a:ext cx="2293818" cy="216659"/>
            </a:xfrm>
            <a:custGeom>
              <a:avLst/>
              <a:gdLst/>
              <a:ahLst/>
              <a:cxnLst/>
              <a:rect l="l" t="t" r="r" b="b"/>
              <a:pathLst>
                <a:path w="1208290" h="114127" extrusionOk="0">
                  <a:moveTo>
                    <a:pt x="0" y="0"/>
                  </a:moveTo>
                  <a:lnTo>
                    <a:pt x="1208290" y="0"/>
                  </a:lnTo>
                  <a:lnTo>
                    <a:pt x="1208290" y="114127"/>
                  </a:lnTo>
                  <a:lnTo>
                    <a:pt x="0" y="1141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>
              <a:noFill/>
            </a:ln>
          </p:spPr>
          <p:txBody>
            <a:bodyPr/>
            <a:lstStyle/>
            <a:p>
              <a:endParaRPr lang="el-GR" sz="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D8D0D0-F721-5554-FC8C-E15D42F5C8E2}"/>
                </a:ext>
              </a:extLst>
            </p:cNvPr>
            <p:cNvGrpSpPr/>
            <p:nvPr/>
          </p:nvGrpSpPr>
          <p:grpSpPr>
            <a:xfrm>
              <a:off x="764917" y="1714531"/>
              <a:ext cx="1565341" cy="2910650"/>
              <a:chOff x="977840" y="1806101"/>
              <a:chExt cx="1565341" cy="291065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A22848-3C8C-6ACC-78E3-E2A17048BE87}"/>
                  </a:ext>
                </a:extLst>
              </p:cNvPr>
              <p:cNvSpPr txBox="1"/>
              <p:nvPr/>
            </p:nvSpPr>
            <p:spPr>
              <a:xfrm>
                <a:off x="977840" y="1806101"/>
                <a:ext cx="1565341" cy="215444"/>
              </a:xfrm>
              <a:prstGeom prst="rect">
                <a:avLst/>
              </a:prstGeom>
              <a:solidFill>
                <a:srgbClr val="97413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8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Α. Με βάση τον σκοπό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A1CA79-8341-FE9D-A794-CCC756599862}"/>
                  </a:ext>
                </a:extLst>
              </p:cNvPr>
              <p:cNvSpPr txBox="1"/>
              <p:nvPr/>
            </p:nvSpPr>
            <p:spPr>
              <a:xfrm>
                <a:off x="977840" y="2039095"/>
                <a:ext cx="1565341" cy="2677656"/>
              </a:xfrm>
              <a:prstGeom prst="rect">
                <a:avLst/>
              </a:prstGeom>
              <a:solidFill>
                <a:srgbClr val="D8A36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Λειτουργικοί 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Operational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Budgets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Αφορούν τις καθημερινές δραστηριότητες (πωλήσεις, παραγωγή, αγορές, εργατικά, διοίκηση.</a:t>
                </a:r>
              </a:p>
              <a:p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Χρηματοοικονομικοί 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Financial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Budgets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Αφορούν το συνολικό οικονομικό αποτέλεσμα και τη ρευστότητα. Περιλαμβάνουν:</a:t>
                </a:r>
              </a:p>
              <a:p>
                <a:pPr marL="171450" indent="-171450">
                  <a:buFontTx/>
                  <a:buChar char="-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Προϋπολογιστική κατάσταση αποτελεσμάτων</a:t>
                </a:r>
              </a:p>
              <a:p>
                <a:pPr marL="171450" indent="-171450">
                  <a:buFontTx/>
                  <a:buChar char="-"/>
                </a:pP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Προϋπολογιστικό ισολογισμό Ταμειακό προϋπολογισμό</a:t>
                </a:r>
              </a:p>
              <a:p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Κεφαλαιουχικοί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(Capital </a:t>
                </a:r>
                <a:r>
                  <a:rPr lang="el-GR" sz="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Budgets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Αναφέρονται σε επενδύσεις σε πάγια στοιχεία (μηχανήματα, ξενοδοχειακό εξοπλισμό).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D09EC19-A429-8EB7-1927-58DE27CF4875}"/>
                </a:ext>
              </a:extLst>
            </p:cNvPr>
            <p:cNvGrpSpPr/>
            <p:nvPr/>
          </p:nvGrpSpPr>
          <p:grpSpPr>
            <a:xfrm>
              <a:off x="2408142" y="1714531"/>
              <a:ext cx="1565341" cy="2541318"/>
              <a:chOff x="977840" y="1806101"/>
              <a:chExt cx="1565341" cy="2541318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66138DC-C9B0-F6E7-ED49-42876C4CD00B}"/>
                  </a:ext>
                </a:extLst>
              </p:cNvPr>
              <p:cNvSpPr txBox="1"/>
              <p:nvPr/>
            </p:nvSpPr>
            <p:spPr>
              <a:xfrm>
                <a:off x="977840" y="1806101"/>
                <a:ext cx="1565341" cy="215444"/>
              </a:xfrm>
              <a:prstGeom prst="rect">
                <a:avLst/>
              </a:prstGeom>
              <a:solidFill>
                <a:srgbClr val="97413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8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Β. Με βάση τη μεταβλητότητα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CC1B380-1554-200D-2082-07794E54B601}"/>
                  </a:ext>
                </a:extLst>
              </p:cNvPr>
              <p:cNvSpPr txBox="1"/>
              <p:nvPr/>
            </p:nvSpPr>
            <p:spPr>
              <a:xfrm>
                <a:off x="977840" y="2039095"/>
                <a:ext cx="1565341" cy="2308324"/>
              </a:xfrm>
              <a:prstGeom prst="rect">
                <a:avLst/>
              </a:prstGeom>
              <a:solidFill>
                <a:srgbClr val="D8A36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Στατικοί ή Σταθεροί Προϋπολογισμοί </a:t>
                </a:r>
              </a:p>
              <a:p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Static</a:t>
                </a:r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/ </a:t>
                </a:r>
                <a:r>
                  <a:rPr lang="el-GR" sz="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Fixed</a:t>
                </a:r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800" b="1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Budgets</a:t>
                </a:r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Καταρτίζονται για ένα προκαθορισμένο επίπεδο δραστηριότητας. Δεν μεταβάλλονται, ακόμη κι αν οι </a:t>
                </a:r>
                <a:r>
                  <a:rPr lang="el-GR" sz="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συνθήκεςαλλάξουν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Χρησιμοποιούνται σε σταθερές επιχειρησιακές δομές (π.χ. δημόσιες υπηρεσίες).</a:t>
                </a:r>
              </a:p>
              <a:p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Ευέλικτοι Προϋπολογισμοί 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Flexible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Budgets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Αναπροσαρμόζονται ανάλογα με τον όγκο δραστηριότητας (π.χ. πληρότητα ξενοδοχείου). Επιτρέπουν ακριβέστερη ανάλυση αποκλίσεων.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D433BF8-326F-307C-E4E1-546A7E9C8F5A}"/>
                </a:ext>
              </a:extLst>
            </p:cNvPr>
            <p:cNvGrpSpPr/>
            <p:nvPr/>
          </p:nvGrpSpPr>
          <p:grpSpPr>
            <a:xfrm>
              <a:off x="4033171" y="1714531"/>
              <a:ext cx="1565341" cy="1802654"/>
              <a:chOff x="977840" y="1806101"/>
              <a:chExt cx="1565341" cy="180265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74FB009-8BDF-FAB6-46E0-A534FDF8A779}"/>
                  </a:ext>
                </a:extLst>
              </p:cNvPr>
              <p:cNvSpPr txBox="1"/>
              <p:nvPr/>
            </p:nvSpPr>
            <p:spPr>
              <a:xfrm>
                <a:off x="977840" y="1806101"/>
                <a:ext cx="1565341" cy="215444"/>
              </a:xfrm>
              <a:prstGeom prst="rect">
                <a:avLst/>
              </a:prstGeom>
              <a:solidFill>
                <a:srgbClr val="97413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8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Γ. Με βάση τον χρόνο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511DD13-E755-34F0-6748-C0F7BD7D4FFF}"/>
                  </a:ext>
                </a:extLst>
              </p:cNvPr>
              <p:cNvSpPr txBox="1"/>
              <p:nvPr/>
            </p:nvSpPr>
            <p:spPr>
              <a:xfrm>
                <a:off x="977840" y="2039095"/>
                <a:ext cx="1565341" cy="1569660"/>
              </a:xfrm>
              <a:prstGeom prst="rect">
                <a:avLst/>
              </a:prstGeom>
              <a:solidFill>
                <a:srgbClr val="D8A36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Βραχυχρόνιοι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Short-term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Συνήθως ετήσιοι ή τριμηνιαίοι.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Επικεντρώνονται στην τρέχουσα λειτουργία.</a:t>
                </a:r>
              </a:p>
              <a:p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Μακροχρόνιοι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Long-term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Συνδέονται με τη στρατηγική της επιχείρησης (3–5 έτη).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Χρησιμοποιούνται για επενδύσεις ή αναπτυξιακά σχέδια.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5ED3BC8-E321-9906-A942-8F5298CCB410}"/>
                </a:ext>
              </a:extLst>
            </p:cNvPr>
            <p:cNvGrpSpPr/>
            <p:nvPr/>
          </p:nvGrpSpPr>
          <p:grpSpPr>
            <a:xfrm>
              <a:off x="5658200" y="1714531"/>
              <a:ext cx="1565341" cy="2695207"/>
              <a:chOff x="977840" y="1806101"/>
              <a:chExt cx="1565341" cy="269520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D85C88-7816-2CF1-3F53-79EFE914E442}"/>
                  </a:ext>
                </a:extLst>
              </p:cNvPr>
              <p:cNvSpPr txBox="1"/>
              <p:nvPr/>
            </p:nvSpPr>
            <p:spPr>
              <a:xfrm>
                <a:off x="977840" y="1806101"/>
                <a:ext cx="1565341" cy="215444"/>
              </a:xfrm>
              <a:prstGeom prst="rect">
                <a:avLst/>
              </a:prstGeom>
              <a:solidFill>
                <a:srgbClr val="97413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8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Δ. Με βάση τη μέθοδο σύνταξης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0D2D4D-F17F-4FD6-D439-7217179743C5}"/>
                  </a:ext>
                </a:extLst>
              </p:cNvPr>
              <p:cNvSpPr txBox="1"/>
              <p:nvPr/>
            </p:nvSpPr>
            <p:spPr>
              <a:xfrm>
                <a:off x="977840" y="2039095"/>
                <a:ext cx="1565341" cy="2462213"/>
              </a:xfrm>
              <a:prstGeom prst="rect">
                <a:avLst/>
              </a:prstGeom>
              <a:solidFill>
                <a:srgbClr val="D8A36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Προϋπολογισμοί “Από Πάνω προς τα Κάτω” </a:t>
                </a:r>
              </a:p>
              <a:p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(Top-</a:t>
                </a:r>
                <a:r>
                  <a:rPr lang="el-GR" sz="7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down</a:t>
                </a: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  <a:p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Η ανώτατη διοίκηση θέτει στόχους και καταρτίζει τα μεγέθη για όλα τα τμήματα.</a:t>
                </a:r>
              </a:p>
              <a:p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Πλεονέκτημα: ταχύτητα Μειονέκτημα: μικρότερη συμμετοχή των στελεχών. </a:t>
                </a:r>
                <a:r>
                  <a:rPr lang="el-GR" sz="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Προϋπολογισμοί “Από Κάτω προς τα Πάνω” </a:t>
                </a:r>
              </a:p>
              <a:p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7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Bottom-up</a:t>
                </a: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  <a:p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Τα τμήματα υποβάλλουν προτάσεις που ενοποιούνται κεντρικά.</a:t>
                </a:r>
              </a:p>
              <a:p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Πλεονέκτημα: ρεαλιστικότερες προβλέψεις</a:t>
                </a:r>
              </a:p>
              <a:p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Μειονέκτημα: μεγαλύτερος χρόνος σύνταξης.</a:t>
                </a:r>
              </a:p>
              <a:p>
                <a:r>
                  <a:rPr lang="el-GR" sz="7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Συνδυαστικοί ή Συμμετοχικοί </a:t>
                </a: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7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Participative</a:t>
                </a: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7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Budgets</a:t>
                </a:r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  <a:p>
                <a:r>
                  <a:rPr lang="el-GR" sz="7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Μείγμα των δύο παραπάνω, με συμμετοχή διοίκησης και επιμέρους στελεχών.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9306C58-F79C-68EF-1A58-1C0E6CD56148}"/>
                </a:ext>
              </a:extLst>
            </p:cNvPr>
            <p:cNvGrpSpPr/>
            <p:nvPr/>
          </p:nvGrpSpPr>
          <p:grpSpPr>
            <a:xfrm>
              <a:off x="7283229" y="1707905"/>
              <a:ext cx="1565341" cy="2664429"/>
              <a:chOff x="977840" y="1806101"/>
              <a:chExt cx="1565341" cy="266442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DF86D1-AF29-3FDB-710E-194FDDD041F5}"/>
                  </a:ext>
                </a:extLst>
              </p:cNvPr>
              <p:cNvSpPr txBox="1"/>
              <p:nvPr/>
            </p:nvSpPr>
            <p:spPr>
              <a:xfrm>
                <a:off x="977840" y="1806101"/>
                <a:ext cx="1565341" cy="215444"/>
              </a:xfrm>
              <a:prstGeom prst="rect">
                <a:avLst/>
              </a:prstGeom>
              <a:solidFill>
                <a:srgbClr val="97413C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800" b="1" dirty="0">
                    <a:solidFill>
                      <a:schemeClr val="bg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Ε. Ειδικοί τύποι 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A6B8CBB-B9A2-EA4A-119E-42FE29B7D46F}"/>
                  </a:ext>
                </a:extLst>
              </p:cNvPr>
              <p:cNvSpPr txBox="1"/>
              <p:nvPr/>
            </p:nvSpPr>
            <p:spPr>
              <a:xfrm>
                <a:off x="977840" y="2039095"/>
                <a:ext cx="1565341" cy="2431435"/>
              </a:xfrm>
              <a:prstGeom prst="rect">
                <a:avLst/>
              </a:prstGeom>
              <a:solidFill>
                <a:srgbClr val="D8A36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Προϋπολογισμός Μηδενικής Βάσης 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Zero-Based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Budget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Κάθε δραστηριότητα δικαιολογείται από μηδενική βάση, ανεξαρτήτως παρελθόντος. 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Εφαρμόζεται σε περιβάλλοντα περιορισμένων πόρων (π.χ. δημόσιος τομέας, ΜΚΟ).</a:t>
                </a:r>
              </a:p>
              <a:p>
                <a:r>
                  <a:rPr lang="el-GR" sz="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Κυλιόμενος Προϋπολογισμός 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l-GR" sz="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Rolling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sz="800" dirty="0" err="1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Budget</a:t>
                </a:r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Ενημερώνεται συνεχώς (π.χ. κάθε τρίμηνο προστίθεται νέο τρίμηνο).</a:t>
                </a:r>
              </a:p>
              <a:p>
                <a:r>
                  <a:rPr lang="el-GR" sz="8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Παρέχει δυναμική προσαρμογή σε ταχέως μεταβαλλόμενες αγορές (τουρισμός, αερομεταφορές).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06395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5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Τύποι και Διαδικασία Κατάρτισης Προϋπολογισμών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91CE4-8DEE-C3EE-1E4A-02C14B9738C4}"/>
              </a:ext>
            </a:extLst>
          </p:cNvPr>
          <p:cNvSpPr txBox="1"/>
          <p:nvPr/>
        </p:nvSpPr>
        <p:spPr>
          <a:xfrm>
            <a:off x="764917" y="1377532"/>
            <a:ext cx="664280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Διαδικασία Κατάρτισης Προϋπολογισμού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διαδικασία διαφέρει ανά επιχείρηση, αλλά τα στάδια είναι κοινά στις περισσότερες ελληνικές πηγές 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Στάδιο 1: Προκαταρκτική οργάνωση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Ορισμός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περιόδου προϋπολογισμού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(π.χ. 1/1 – 31/12).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Δημιουργία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επιτροπής προϋπολογισμού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Committee).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Καθορισμός υπευθύνων ανά τμήμα.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Στάδιο 2: Καθορισμός υποθέσεων και στόχων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Ανάλυση προηγούμενων αποτελεσμάτων.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Εκτίμηση οικονομικών συνθηκών, ζήτησης, πληθωρισμού, επιτοκίων.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Θέσπιση ποσοτικών στόχων (πωλήσεις, πληρότητα, έξοδα, επενδύσεις).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Στάδιο 3: Σύνταξη λειτουργικών προϋπολογισμών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Κάθε τμήμα (πωλήσεων, παραγωγής, προμηθειών, ανθρώπινου δυναμικού) καταρτίζει επιμέρους προϋπολογισμούς.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Στάδιο 4: Σύνταξη χρηματοοικονομικών προϋπολογισμών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λειτουργικοί συγκεντρώνονται και σχηματίζουν: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Προϋπολογιστική κατάσταση αποτελεσμάτων,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Ταμειακό προϋπολογισμό,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Προϋπολογιστικό ισολογισμό.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Στάδιο 5: Ενοποίηση και έγκριση 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διοίκηση ελέγχει τη συνέπεια των στοιχείων, εγκρίνει τον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κύριο προϋπολογισμό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master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budget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και τον κοινοποιεί στα τμήματα.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Στάδιο 6: Παρακολούθηση και Έλεγχος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Σε τακτά διαστήματα συγκρίνονται τα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πραγματικά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 τα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προϋπολογισμένα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μεγέθη.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Αναλύονται οι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αποκλίσεις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εντοπίζονται οι αιτίες και γίνονται διορθωτικές ενέργειες.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82E92A4-D171-ED4D-9C00-16D3D77606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0157096"/>
              </p:ext>
            </p:extLst>
          </p:nvPr>
        </p:nvGraphicFramePr>
        <p:xfrm>
          <a:off x="6869804" y="1473675"/>
          <a:ext cx="1586935" cy="2931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1863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BDD2A9-A73C-C885-AC4E-BE39D3145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681" y="891314"/>
            <a:ext cx="7908652" cy="3690369"/>
          </a:xfrm>
          <a:prstGeom prst="rect">
            <a:avLst/>
          </a:prstGeom>
          <a:scene3d>
            <a:camera prst="orthographicFront">
              <a:rot lat="0" lon="10799977" rev="0"/>
            </a:camera>
            <a:lightRig rig="threePt" dir="t"/>
          </a:scene3d>
        </p:spPr>
      </p:pic>
      <p:pic>
        <p:nvPicPr>
          <p:cNvPr id="146" name="Google Shape;146;p26"/>
          <p:cNvPicPr preferRelativeResize="0"/>
          <p:nvPr/>
        </p:nvPicPr>
        <p:blipFill rotWithShape="1">
          <a:blip r:embed="rId5">
            <a:alphaModFix amt="57000"/>
          </a:blip>
          <a:srcRect t="14114" b="14113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582938" y="1196252"/>
            <a:ext cx="2050069" cy="216659"/>
          </a:xfrm>
          <a:custGeom>
            <a:avLst/>
            <a:gdLst/>
            <a:ahLst/>
            <a:cxnLst/>
            <a:rect l="l" t="t" r="r" b="b"/>
            <a:pathLst>
              <a:path w="1079893" h="114127" extrusionOk="0">
                <a:moveTo>
                  <a:pt x="0" y="0"/>
                </a:moveTo>
                <a:lnTo>
                  <a:pt x="1079893" y="0"/>
                </a:lnTo>
                <a:lnTo>
                  <a:pt x="1079893" y="114127"/>
                </a:lnTo>
                <a:lnTo>
                  <a:pt x="0" y="114127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>
            <a:noFill/>
          </a:ln>
        </p:spPr>
        <p:txBody>
          <a:bodyPr/>
          <a:lstStyle/>
          <a:p>
            <a:endParaRPr lang="el-GR"/>
          </a:p>
        </p:txBody>
      </p:sp>
      <p:sp>
        <p:nvSpPr>
          <p:cNvPr id="5" name="Google Shape;132;p25">
            <a:extLst>
              <a:ext uri="{FF2B5EF4-FFF2-40B4-BE49-F238E27FC236}">
                <a16:creationId xmlns:a16="http://schemas.microsoft.com/office/drawing/2014/main" id="{550A19A6-425D-4AE0-464B-B6CA2F496DEC}"/>
              </a:ext>
            </a:extLst>
          </p:cNvPr>
          <p:cNvSpPr txBox="1"/>
          <p:nvPr/>
        </p:nvSpPr>
        <p:spPr>
          <a:xfrm>
            <a:off x="5400768" y="4583885"/>
            <a:ext cx="3186565" cy="386428"/>
          </a:xfrm>
          <a:prstGeom prst="rect">
            <a:avLst/>
          </a:prstGeom>
          <a:solidFill>
            <a:srgbClr val="D8A367"/>
          </a:solidFill>
          <a:ln>
            <a:noFill/>
          </a:ln>
        </p:spPr>
        <p:txBody>
          <a:bodyPr spcFirstLastPara="1" wrap="square" lIns="25400" tIns="25400" rIns="25400" bIns="25400" anchor="ctr" anchorCtr="0">
            <a:noAutofit/>
          </a:bodyPr>
          <a:lstStyle/>
          <a:p>
            <a:pPr marL="0" marR="0" lvl="0" indent="0" algn="ctr" rtl="0">
              <a:lnSpc>
                <a:spcPct val="164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DBE9F7-48E9-D22D-EC41-E549E9A701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44" y="229291"/>
            <a:ext cx="1194625" cy="43273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245B22-0D3A-3F3B-9A5C-CE6DEA237AE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070156" y="4680028"/>
            <a:ext cx="1447800" cy="182563"/>
          </a:xfrm>
        </p:spPr>
        <p:txBody>
          <a:bodyPr/>
          <a:lstStyle/>
          <a:p>
            <a:r>
              <a:rPr lang="el-GR" dirty="0">
                <a:solidFill>
                  <a:schemeClr val="bg1"/>
                </a:solidFill>
              </a:rPr>
              <a:t>Δρ. Σπυρίδων Λαμπρόπουλος</a:t>
            </a:r>
          </a:p>
        </p:txBody>
      </p:sp>
      <p:sp>
        <p:nvSpPr>
          <p:cNvPr id="3" name="Google Shape;158;p26">
            <a:extLst>
              <a:ext uri="{FF2B5EF4-FFF2-40B4-BE49-F238E27FC236}">
                <a16:creationId xmlns:a16="http://schemas.microsoft.com/office/drawing/2014/main" id="{CE97C654-C234-B670-8EAA-7C5CB4C63421}"/>
              </a:ext>
            </a:extLst>
          </p:cNvPr>
          <p:cNvSpPr txBox="1"/>
          <p:nvPr/>
        </p:nvSpPr>
        <p:spPr>
          <a:xfrm>
            <a:off x="764917" y="915867"/>
            <a:ext cx="8379083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200" dirty="0">
                <a:solidFill>
                  <a:srgbClr val="17161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Nunito Light"/>
              </a:rPr>
              <a:t>Κεφαλαιακός Προϋπολογισμός και μη Συνεχόμενες Ταμειακές Ροές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891CE4-8DEE-C3EE-1E4A-02C14B9738C4}"/>
              </a:ext>
            </a:extLst>
          </p:cNvPr>
          <p:cNvSpPr txBox="1"/>
          <p:nvPr/>
        </p:nvSpPr>
        <p:spPr>
          <a:xfrm>
            <a:off x="1077635" y="1704635"/>
            <a:ext cx="72959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Ορισμός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Κεφαλαιακός προϋπολογισμός είναι η διαδικασία με την οποία μια επιχείρηση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αξιολογεί και επιλέγει μακροχρόνιες επενδύσεις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(πάγια/έργα) βάσει των προσδοκώμενων καθαρών ταμειακών ροών που δημιουργούν στο χρόνο. 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Στόχος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 δεσμευτεί κεφάλαιο μόνο σε έργα που έχουν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θετική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καθαρή παρούσα αξία (ΚΠΑ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ή 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net present value (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NPV). </a:t>
            </a: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Βασική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αρχή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Χρησιμοποιούμε προσαυξητικές (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incremental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ταμειακές ροές (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cash flows)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μετά από φόρους</a:t>
            </a:r>
            <a:r>
              <a: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(συμπεριλαμβάνονται κεφάλαιο κίνησης, φορολογικές ασπίδες αποσβέσεων, υπολειμματική αξία). </a:t>
            </a: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l-GR" sz="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«Μη συνεχόμενες» ταμειακές ροές: τι εννοούμε 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Υπάρχουν δύο ειδών «μη συνεχόμενες»: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Α. </a:t>
            </a:r>
            <a:r>
              <a:rPr lang="el-GR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Μη περιοδικές/άνισου χρονισμού ροές (</a:t>
            </a:r>
            <a:r>
              <a:rPr lang="el-GR" sz="9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irregular</a:t>
            </a:r>
            <a:r>
              <a:rPr lang="el-GR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900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timing</a:t>
            </a:r>
            <a:r>
              <a:rPr lang="el-GR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el-GR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 εισροές/εκροές δεν απέχουν ίσα χρονικά διαστήματα (π.χ. 45, 120, 280 ημέρες). </a:t>
            </a:r>
          </a:p>
          <a:p>
            <a:pPr>
              <a:buNone/>
            </a:pP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Β. </a:t>
            </a:r>
            <a:r>
              <a:rPr lang="el-GR" sz="900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Μη κανονικά προφίλ ροών 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(non-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non-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conventional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b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Υπάρχουν πολλαπλές αλλαγές πρόσημου (π.χ. αρνητικές–θετικές–αρνητικές </a:t>
            </a:r>
            <a:r>
              <a:rPr lang="el-GR" sz="9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δηλ</a:t>
            </a:r>
            <a:r>
              <a:rPr lang="el-GR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ακανόνιστη ροή χρημάτων). </a:t>
            </a: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endParaRPr lang="el-GR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239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10958</TotalTime>
  <Words>5265</Words>
  <Application>Microsoft Office PowerPoint</Application>
  <PresentationFormat>On-screen Show (16:9)</PresentationFormat>
  <Paragraphs>920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Wingdings</vt:lpstr>
      <vt:lpstr>Arial</vt:lpstr>
      <vt:lpstr>Nunito Light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Charikleia Manousaki</dc:creator>
  <cp:lastModifiedBy>ΔΗΜΗΤΡΙΟΣ  ΑΓΓΕΛΙΔΗΣ</cp:lastModifiedBy>
  <cp:revision>175</cp:revision>
  <dcterms:modified xsi:type="dcterms:W3CDTF">2025-11-23T22:25:50Z</dcterms:modified>
</cp:coreProperties>
</file>