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7" r:id="rId4"/>
    <p:sldId id="342" r:id="rId5"/>
    <p:sldId id="343" r:id="rId6"/>
    <p:sldId id="344" r:id="rId7"/>
    <p:sldId id="345" r:id="rId8"/>
    <p:sldId id="346" r:id="rId9"/>
    <p:sldId id="305" r:id="rId10"/>
    <p:sldId id="281" r:id="rId11"/>
  </p:sldIdLst>
  <p:sldSz cx="9144000" cy="5143500" type="screen16x9"/>
  <p:notesSz cx="6858000" cy="9144000"/>
  <p:embeddedFontLst>
    <p:embeddedFont>
      <p:font typeface="Nunito Light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13C"/>
    <a:srgbClr val="D8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napToGrid="0">
      <p:cViewPr>
        <p:scale>
          <a:sx n="100" d="100"/>
          <a:sy n="100" d="100"/>
        </p:scale>
        <p:origin x="1118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0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06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14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38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41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17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1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905981" y="3735225"/>
            <a:ext cx="2309830" cy="329297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19006" y="1699659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Διοικητική Λογιστική Τουριστικών Επιχειρήσεων</a:t>
            </a:r>
            <a:endParaRPr sz="24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052146" y="3794064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5F5C-45D7-FD0A-CE7F-011C30DD8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73" y="649356"/>
            <a:ext cx="5588745" cy="3730487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445463" y="3022026"/>
            <a:ext cx="31097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1800" dirty="0">
                <a:solidFill>
                  <a:srgbClr val="D8A367"/>
                </a:solidFill>
                <a:sym typeface="Nunito Light"/>
              </a:rPr>
              <a:t>Προτυποποίηση Κόστους &amp; Διαχείριση Αποκλίσεων</a:t>
            </a:r>
            <a:endParaRPr lang="el-GR" sz="500" dirty="0">
              <a:solidFill>
                <a:srgbClr val="D8A367"/>
              </a:solidFill>
              <a:sym typeface="Nuni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56593" y="629996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B905E-9761-8F3F-7FA5-3CFF34B99F17}"/>
              </a:ext>
            </a:extLst>
          </p:cNvPr>
          <p:cNvSpPr txBox="1"/>
          <p:nvPr/>
        </p:nvSpPr>
        <p:spPr>
          <a:xfrm>
            <a:off x="1291469" y="1794160"/>
            <a:ext cx="4874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Dopson, L. R., &amp; Hayes, D. K. – Managerial Accounting for the Hospitality Industry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Schmidgall, R. – Hospitality Industry Managerial Accounting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Drury, C. – Management and Cost Accounting (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γενική Διοικητική Λογιστική)</a:t>
            </a:r>
          </a:p>
        </p:txBody>
      </p:sp>
    </p:spTree>
    <p:extLst>
      <p:ext uri="{BB962C8B-B14F-4D97-AF65-F5344CB8AC3E}">
        <p14:creationId xmlns:p14="http://schemas.microsoft.com/office/powerpoint/2010/main" val="184689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Προτυποποίηση Κόστους και Διαχείριση Αποκλίσεων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A28FA-611B-0451-C783-6D43AEEA74DE}"/>
              </a:ext>
            </a:extLst>
          </p:cNvPr>
          <p:cNvSpPr txBox="1"/>
          <p:nvPr/>
        </p:nvSpPr>
        <p:spPr>
          <a:xfrm>
            <a:off x="1636299" y="2182500"/>
            <a:ext cx="59934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l-GR" sz="11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 είναι κλασικό εργαλείο Διοικητικής Λογιστικής Ελέγχου.</a:t>
            </a:r>
          </a:p>
          <a:p>
            <a:pPr lvl="1" algn="ctr"/>
            <a:endParaRPr lang="el-GR" sz="11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1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Τομέα του Τουρισμού </a:t>
            </a:r>
          </a:p>
          <a:p>
            <a:pPr lvl="1" algn="ctr"/>
            <a:r>
              <a:rPr lang="el-GR" sz="11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(ξενοδοχεία, εστιατόρια, ταξιδιωτικά γραφεία, εταιρίες συνεδρίων) </a:t>
            </a:r>
          </a:p>
          <a:p>
            <a:pPr lvl="1" algn="ctr"/>
            <a:r>
              <a:rPr lang="el-GR" sz="11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εξαιρετικά χρήσιμο, γιατί οι μονάδες υπηρεσίας επαναλαμβάνονται </a:t>
            </a:r>
          </a:p>
          <a:p>
            <a:pPr lvl="1" algn="ctr"/>
            <a:r>
              <a:rPr lang="el-GR" sz="11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(δωμάτιο, διανυκτέρευση, πρωινό, συνέδριο, εκδρομή).</a:t>
            </a:r>
          </a:p>
        </p:txBody>
      </p:sp>
    </p:spTree>
    <p:extLst>
      <p:ext uri="{BB962C8B-B14F-4D97-AF65-F5344CB8AC3E}">
        <p14:creationId xmlns:p14="http://schemas.microsoft.com/office/powerpoint/2010/main" val="28483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Τι σημαίνει «Προτυποποίηση Κόστους»</a:t>
            </a:r>
            <a:r>
              <a:rPr lang="en-US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και ποια τα Είδη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83B68-3C9F-8128-1E23-B80D3ABC1DC4}"/>
              </a:ext>
            </a:extLst>
          </p:cNvPr>
          <p:cNvSpPr txBox="1"/>
          <p:nvPr/>
        </p:nvSpPr>
        <p:spPr>
          <a:xfrm>
            <a:off x="804965" y="1642202"/>
            <a:ext cx="413277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Προτυποποίηση κόστους = οργάνωση του κόστους με βάση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Πρότυπα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δηλαδή: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Πρότυπη ποσότητα (πόσο πρέπει να καταναλώνω ανά μονάδα υπηρεσίας)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Πρότυπη τιμή (πόσο πρέπει να πληρώνω ανά μονάδα πόρου)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Πρότυπο κόστος ανά μονάδα (προϊόντος ή υπηρεσίας)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Στόχος: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Να ξέρω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 των προτέρων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πόσο πρέπει να κοστίζει μια υπηρεσία,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Να συγκρίνω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τελικά συνέβη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αυτό που είχα σχεδιάσει,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Να εντοπίζω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αποκλίσεις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να παίρνω διορθωτικά μέτρα.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από Προϋπολογισμό: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 προϋπολογισμός δουλεύει σε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σύνολα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(έτος, σεζόν, μήνα: συνολικό κόστος F&amp;B, μισθοδοσία κ.λπ.)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πρότυπο κόστος δουλεύει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 μονάδα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υπηρεσίας (ανά διανυκτέρευση, ανά μερίδα, ανά συνέδριο, ανά εκδρομή)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πράξη συνδέονται: τα πρότυπα κόστη «χτίζουν» τον προϋπολογισμό.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7DB01-28E7-89D0-C672-84734E7F9601}"/>
              </a:ext>
            </a:extLst>
          </p:cNvPr>
          <p:cNvSpPr txBox="1"/>
          <p:nvPr/>
        </p:nvSpPr>
        <p:spPr>
          <a:xfrm>
            <a:off x="4977804" y="1513086"/>
            <a:ext cx="360952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l-GR" sz="900" dirty="0"/>
          </a:p>
          <a:p>
            <a:r>
              <a:rPr lang="el-GR" sz="900" b="1" dirty="0"/>
              <a:t>Ιδανικά πρότυπα</a:t>
            </a:r>
            <a:br>
              <a:rPr lang="el-GR" sz="900" b="1" dirty="0"/>
            </a:br>
            <a:r>
              <a:rPr lang="el-GR" sz="900" dirty="0"/>
              <a:t>– Προϋποθέτουν βέλτιστη απόδοση, χωρίς λάθη, χωρίς καθυστερήσεις, χωρίς άσκοπες δαπάνες (σπατάλες).</a:t>
            </a:r>
            <a:br>
              <a:rPr lang="el-GR" sz="900" dirty="0"/>
            </a:br>
            <a:r>
              <a:rPr lang="el-GR" sz="900" dirty="0"/>
              <a:t>– Έχουν κίνδυνο να είναι τόσο αυστηρά, ώστε να «τιμωρούν» διαρκώς τα στελέχη.</a:t>
            </a:r>
          </a:p>
          <a:p>
            <a:endParaRPr lang="el-GR" sz="900" dirty="0"/>
          </a:p>
          <a:p>
            <a:r>
              <a:rPr lang="el-GR" sz="900" b="1" dirty="0"/>
              <a:t>Πρακτικά/Εφικτά πρότυπα</a:t>
            </a:r>
            <a:br>
              <a:rPr lang="el-GR" sz="900" dirty="0"/>
            </a:br>
            <a:r>
              <a:rPr lang="el-GR" sz="900" dirty="0"/>
              <a:t>– Λαμβάνουν υπόψη φυσικές απώλειες, ρεαλιστικά επίπεδα αποδοτικότητας, καμπύλη μάθησης.</a:t>
            </a:r>
            <a:br>
              <a:rPr lang="el-GR" sz="900" dirty="0"/>
            </a:br>
            <a:r>
              <a:rPr lang="el-GR" sz="900" dirty="0"/>
              <a:t>– Χρησιμοποιούνται συχνότερα, γιατί συνδέονται καλύτερα με κίνητρα επίδοσης.</a:t>
            </a:r>
          </a:p>
          <a:p>
            <a:endParaRPr lang="el-GR" sz="900" dirty="0"/>
          </a:p>
          <a:p>
            <a:r>
              <a:rPr lang="el-GR" sz="900" dirty="0"/>
              <a:t>Στον τουρισμό, ένα ξενοδοχείο 4* συνήθως θέλει: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900" dirty="0"/>
              <a:t>Να αποφεύγει σπατάλες (π.χ. </a:t>
            </a:r>
            <a:r>
              <a:rPr lang="el-GR" sz="900" dirty="0" err="1"/>
              <a:t>food</a:t>
            </a:r>
            <a:r>
              <a:rPr lang="el-GR" sz="900" dirty="0"/>
              <a:t> </a:t>
            </a:r>
            <a:r>
              <a:rPr lang="el-GR" sz="900" dirty="0" err="1"/>
              <a:t>cost</a:t>
            </a:r>
            <a:r>
              <a:rPr lang="el-GR" sz="900" dirty="0"/>
              <a:t>, </a:t>
            </a:r>
            <a:r>
              <a:rPr lang="el-GR" sz="900" dirty="0" err="1"/>
              <a:t>utilities</a:t>
            </a:r>
            <a:r>
              <a:rPr lang="el-GR" sz="900" dirty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900" dirty="0"/>
              <a:t>Αλλά να μην αγνοεί εποχικό προσωπικό, εκπαιδευόμενους, κι εποχική ζήτηση.</a:t>
            </a:r>
          </a:p>
        </p:txBody>
      </p:sp>
    </p:spTree>
    <p:extLst>
      <p:ext uri="{BB962C8B-B14F-4D97-AF65-F5344CB8AC3E}">
        <p14:creationId xmlns:p14="http://schemas.microsoft.com/office/powerpoint/2010/main" val="383697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Πώς εργαζόμαστε με τα Πρότυπα Κόστη σε Επιχειρήσεις Τουρισμού</a:t>
            </a:r>
            <a:endParaRPr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01B7C-4F9D-9A74-AB98-1B092F1851E7}"/>
              </a:ext>
            </a:extLst>
          </p:cNvPr>
          <p:cNvSpPr txBox="1"/>
          <p:nvPr/>
        </p:nvSpPr>
        <p:spPr>
          <a:xfrm>
            <a:off x="841073" y="1788512"/>
            <a:ext cx="3730927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Βάση προτυποποίησης: μονάδα υπηρεσίας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Ενδεικτικά: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Ξενοδοχείο: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κατειλημμένο δωμάτιο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occupied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διανυκτέρευση με πρωινό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διανυκτέρευση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all-inclusive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Εστιατόριο/ξενοδοχειακό F&amp;B: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μερίδα (πιάτο), πρωινό,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πιάτων,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coffee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Εταιρία συνεδρίων: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συνέδριο μίας ημέρας, συμμετέχων/ημέρα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Ταξιδιωτικό γραφείο: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Μονάδα: πακέτο 3 ημερών, εκδρομή μισής ημέρας,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ατόμων</a:t>
            </a:r>
          </a:p>
          <a:p>
            <a:pPr>
              <a:buNone/>
            </a:pPr>
            <a:endParaRPr lang="el-G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3623F-DE41-DFD0-BD0F-056E9711E766}"/>
              </a:ext>
            </a:extLst>
          </p:cNvPr>
          <p:cNvSpPr txBox="1"/>
          <p:nvPr/>
        </p:nvSpPr>
        <p:spPr>
          <a:xfrm>
            <a:off x="4736458" y="1649858"/>
            <a:ext cx="3764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Στοιχεία κόστους που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προτυποποιούνται</a:t>
            </a:r>
            <a:endParaRPr lang="el-G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Τυπικά: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Άμεσα υλικά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Τρόφιμα &amp; ποτά για πρωινά, ημιδιατροφή,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Amenities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δωματίων (σαπούνια, σαμπουάν, εμφιαλωμένο νερό)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Υλικά καθαριότητας, έντυπα, γραφική ύλη για συνέδρια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Άμεση εργασία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(ώρες ανά δωμάτιο)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Σερβιτόροι (ώρες ανά 50 καλύμματα)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Μάγειρες (ώρες ανά συγκεκριμένο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banquet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Τεχνική υποστήριξη συνεδρίου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AV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technician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ανά εκδήλωση)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Έξοδα γενικής λειτουργίας / «γενικά έξοδα»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Ενέργεια ανά κατειλημμένο δωμάτιο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Πλυντήρια – λινοθήκη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Συντήρηση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Διοικητικά –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(συνήθως με βάση κάποιο κλειδί κατανομής)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021E-A3F0-7A16-2C3C-3B5BE563779F}"/>
              </a:ext>
            </a:extLst>
          </p:cNvPr>
          <p:cNvSpPr txBox="1"/>
          <p:nvPr/>
        </p:nvSpPr>
        <p:spPr>
          <a:xfrm>
            <a:off x="754523" y="4183609"/>
            <a:ext cx="376432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Πηγές για τον καθορισμό προτύπων: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Ιστορικά στοιχεία (προηγούμενες σεζόν)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Τεχνικές προδιαγραφές (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recipes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blueprints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Συμβάσεις προμηθευτών (τιμοκατάλογοι)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Benchmarks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κλάδου (π.χ.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% στην εστίαση, CPOR στον ξενοδοχειακό κλάδο)</a:t>
            </a:r>
          </a:p>
        </p:txBody>
      </p:sp>
    </p:spTree>
    <p:extLst>
      <p:ext uri="{BB962C8B-B14F-4D97-AF65-F5344CB8AC3E}">
        <p14:creationId xmlns:p14="http://schemas.microsoft.com/office/powerpoint/2010/main" val="204824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Διαχείριση αποκλίσεων (</a:t>
            </a:r>
            <a:r>
              <a:rPr lang="en-US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variance analysis)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4B10B-AE48-F72A-1482-86E1A2F1E229}"/>
              </a:ext>
            </a:extLst>
          </p:cNvPr>
          <p:cNvSpPr txBox="1"/>
          <p:nvPr/>
        </p:nvSpPr>
        <p:spPr>
          <a:xfrm>
            <a:off x="1158889" y="1473675"/>
            <a:ext cx="694823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Βασική ιδέα: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= Πραγματικό κόστος – Πρότυπο κόστος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πραγματικό &gt; πρότυπο → δυσμενής απόκλιση (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unfavourable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πραγματικό &lt; πρότυπο → ευνοϊκή απόκλιση (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favourable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μετά: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Αναλύουμε σε 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-αποκλίσεις (τιμή, ποσότητα, αποδοτικότητα, όγκος κ.λπ.)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Αναζητούμε αιτίες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Λαμβάνουμε διορθωτικές ενέργειες</a:t>
            </a:r>
          </a:p>
          <a:p>
            <a:pPr>
              <a:buNone/>
            </a:pPr>
            <a:endParaRPr lang="el-GR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Κλασικός διαχωρισμός</a:t>
            </a:r>
          </a:p>
          <a:p>
            <a:pPr>
              <a:buFont typeface="+mj-lt"/>
              <a:buAutoNum type="arabicPeriod"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τιμής (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Πληρώσαμε διαφορετική τιμή από την πρότυπη.</a:t>
            </a:r>
          </a:p>
          <a:p>
            <a:pPr>
              <a:buFont typeface="+mj-lt"/>
              <a:buAutoNum type="arabicPeriod"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ποσότητας / αποδοτικότητας (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Χρησιμοποιήσαμε διαφορετική ποσότητα πόρου από την πρότυπη για τον πραγματικό όγκο υπηρεσίας.</a:t>
            </a:r>
          </a:p>
          <a:p>
            <a:pPr>
              <a:buFont typeface="+mj-lt"/>
              <a:buAutoNum type="arabicPeriod"/>
            </a:pP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όγκου (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πραγματικός όγκος υπηρεσίας (δωμάτια, 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συμμετέχοντες) ήταν διαφορετικός από τον προϋπολογισμένο.</a:t>
            </a:r>
          </a:p>
        </p:txBody>
      </p:sp>
    </p:spTree>
    <p:extLst>
      <p:ext uri="{BB962C8B-B14F-4D97-AF65-F5344CB8AC3E}">
        <p14:creationId xmlns:p14="http://schemas.microsoft.com/office/powerpoint/2010/main" val="291772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Ταξιδιωτικό γραφείο – Πρότυπο Κόστος Εκδρομής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1E9BB-A20C-46E7-9085-5569F10E29A7}"/>
              </a:ext>
            </a:extLst>
          </p:cNvPr>
          <p:cNvSpPr txBox="1"/>
          <p:nvPr/>
        </p:nvSpPr>
        <p:spPr>
          <a:xfrm>
            <a:off x="835475" y="1642202"/>
            <a:ext cx="250208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Μονοήμερη εκδρομή για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ατόμων.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Πρότυπα: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Κόστος λεωφορείου: 420 € (σταθερό για έως 50 άτομα)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Ξεναγός: 150 €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Είσοδοι μουσείων: 10 €/άτομο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15 €/άτομο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Πρότυπο συνολικό κόστος: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Σταθερό: 420 + 150 = 570 €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Μεταβλητό ανά άτομο: (10 + 15) = 25 €/άτομο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Πρότυπο για 40 άτομα: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Μεταβλητό: 40 × 25 = 1.000 €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Σύνολο: 1.000 + 570 = 1.570 €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39,25 €/άτομο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2E59B-7E1E-DD02-AA39-FB46EEDF5D3B}"/>
              </a:ext>
            </a:extLst>
          </p:cNvPr>
          <p:cNvSpPr txBox="1"/>
          <p:nvPr/>
        </p:nvSpPr>
        <p:spPr>
          <a:xfrm>
            <a:off x="3564144" y="2049879"/>
            <a:ext cx="26252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Πραγματικά: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Συμμετείχαν 30 άτομα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Λεωφορείο: 450 € (διαφορά τιμής ή επιπλέον διόδια)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Ξεναγός: 150 €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Entrance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meals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30 × 28 € (λόγω αύξησης τιμής/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840 €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Πραγματικό κόστος: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Σταθερό: 450 + 150 = 600 €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Μεταβλητό: 840 €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Σύνολο: 1.440 €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48 €/άτομο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42502-CB12-F97C-F12D-12E2B5C03B76}"/>
              </a:ext>
            </a:extLst>
          </p:cNvPr>
          <p:cNvSpPr txBox="1"/>
          <p:nvPr/>
        </p:nvSpPr>
        <p:spPr>
          <a:xfrm>
            <a:off x="6094839" y="1911379"/>
            <a:ext cx="2293818" cy="2308324"/>
          </a:xfrm>
          <a:prstGeom prst="rect">
            <a:avLst/>
          </a:prstGeom>
          <a:noFill/>
          <a:ln>
            <a:solidFill>
              <a:srgbClr val="D8A367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Αναλύσεις: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Απόκλιση όγκου: λιγότεροι συμμετέχοντες → ανεβαίνει το κόστος ανά άτομο.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Διαφορά τιμής: λεωφορείο +30 €,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menus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+3 €/άτομο →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Διαφορά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δεν υπάρχει ιδιαίτερα στα εισιτήρια/γεύματα (αγορά για όσους ήρθαν).</a:t>
            </a:r>
          </a:p>
          <a:p>
            <a:pPr>
              <a:buNone/>
            </a:pPr>
            <a:endParaRPr lang="el-GR" sz="9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Διορθώσεις: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clause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(χρέωση/κόστος με βάση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35 άτομα)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Αύξηση τιμής πώλησης ή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progressive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Διαπραγμάτευση καλύτερων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restaurants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museums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7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4" name="Google Shape;158;p26">
            <a:extLst>
              <a:ext uri="{FF2B5EF4-FFF2-40B4-BE49-F238E27FC236}">
                <a16:creationId xmlns:a16="http://schemas.microsoft.com/office/drawing/2014/main" id="{36A5F7EA-395C-19F7-15FA-96AA4741B50F}"/>
              </a:ext>
            </a:extLst>
          </p:cNvPr>
          <p:cNvSpPr txBox="1"/>
          <p:nvPr/>
        </p:nvSpPr>
        <p:spPr>
          <a:xfrm>
            <a:off x="764917" y="915867"/>
            <a:ext cx="83790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Πώς ενσωματώνεται στο </a:t>
            </a:r>
            <a:r>
              <a:rPr lang="el-GR" sz="2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management</a:t>
            </a:r>
            <a:r>
              <a:rPr lang="el-GR" sz="2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&amp; στη συμπεριφορά στελεχών</a:t>
            </a:r>
            <a:endParaRPr sz="20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212CE-1576-DFA7-4A7F-A32ECCA3338C}"/>
              </a:ext>
            </a:extLst>
          </p:cNvPr>
          <p:cNvSpPr txBox="1"/>
          <p:nvPr/>
        </p:nvSpPr>
        <p:spPr>
          <a:xfrm>
            <a:off x="948233" y="1471600"/>
            <a:ext cx="66652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7413C"/>
              </a:buClr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προτυποποίηση κόστους και η ανάλυση αποκλίσεων επηρεάζει άμεσα τη συμπεριφορά:</a:t>
            </a: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endParaRPr lang="el-GR" sz="10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r>
              <a:rPr lang="el-GR" sz="10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Δίνει σαφείς στόχους κόστους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F&amp;B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ξέρει το επιτρεπτό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%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rooms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ξέρει το στόχο CPOR (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occupied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ξέρει το στόχο κόστους ανά συμμετέχοντα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endParaRPr lang="el-GR" sz="10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r>
              <a:rPr lang="el-GR" sz="10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Λειτουργεί ως σύστημα έγκαιρης προειδοποίησης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2–3 μήνες συνεχόμενη → δομικό πρόβλημα (τιμολόγηση, διαδικασίες, προμήθειες)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Μονοεστιακή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απόκλιση 1 μήνα → πιθανό τυχαίο γεγονός (εκδήλωση, έκτακτη βλάβη)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endParaRPr lang="el-GR" sz="10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r>
              <a:rPr lang="el-GR" sz="10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Συνδέεται με κίνητρα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F&amp;B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 κρατά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μέσα σε όρια</a:t>
            </a:r>
          </a:p>
          <a:p>
            <a:pPr marL="742950" lvl="1" indent="-28575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βάση ώρες/δωμάτιο κ.λπ.</a:t>
            </a: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endParaRPr lang="el-GR" sz="10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7413C"/>
              </a:buClr>
            </a:pPr>
            <a:r>
              <a:rPr lang="el-GR" sz="10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Σημαντικό:</a:t>
            </a: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 τα πρότυπα είναι μη ρεαλιστικά, τα στελέχη μαθαίνουν να τα παραβλέπουν, ή να «μαγειρεύουν» αριθμούς.</a:t>
            </a:r>
          </a:p>
          <a:p>
            <a:pPr marL="228600" indent="-228600">
              <a:buClr>
                <a:srgbClr val="97413C"/>
              </a:buClr>
              <a:buFont typeface="+mj-lt"/>
              <a:buAutoNum type="arabicPeriod"/>
            </a:pP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 είναι ρεαλιστικά και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συζητημένα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τα </a:t>
            </a:r>
            <a:r>
              <a:rPr lang="el-GR" sz="10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el-GR" sz="10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γίνονται εργαλείο βελτίωσης και μάθησης.</a:t>
            </a:r>
          </a:p>
        </p:txBody>
      </p:sp>
    </p:spTree>
    <p:extLst>
      <p:ext uri="{BB962C8B-B14F-4D97-AF65-F5344CB8AC3E}">
        <p14:creationId xmlns:p14="http://schemas.microsoft.com/office/powerpoint/2010/main" val="156043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6" y="1402218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</p:spPr>
        <p:txBody>
          <a:bodyPr/>
          <a:lstStyle/>
          <a:p>
            <a:r>
              <a:rPr lang="el-GR" sz="1200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1189</Words>
  <Application>Microsoft Office PowerPoint</Application>
  <PresentationFormat>On-screen Show (16:9)</PresentationFormat>
  <Paragraphs>145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Nunito Light</vt:lpstr>
      <vt:lpstr>Calibri</vt:lpstr>
      <vt:lpstr>Wingdings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ΔΗΜΗΤΡΙΟΣ  ΑΓΓΕΛΙΔΗΣ</cp:lastModifiedBy>
  <cp:revision>112</cp:revision>
  <dcterms:modified xsi:type="dcterms:W3CDTF">2025-11-16T11:45:23Z</dcterms:modified>
</cp:coreProperties>
</file>