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3" r:id="rId4"/>
    <p:sldId id="317" r:id="rId5"/>
    <p:sldId id="305" r:id="rId6"/>
    <p:sldId id="342" r:id="rId7"/>
    <p:sldId id="344" r:id="rId8"/>
    <p:sldId id="341" r:id="rId9"/>
    <p:sldId id="345" r:id="rId10"/>
    <p:sldId id="309" r:id="rId11"/>
    <p:sldId id="334" r:id="rId12"/>
    <p:sldId id="335" r:id="rId13"/>
    <p:sldId id="336" r:id="rId14"/>
    <p:sldId id="281" r:id="rId15"/>
  </p:sldIdLst>
  <p:sldSz cx="9144000" cy="5143500" type="screen16x9"/>
  <p:notesSz cx="6858000" cy="9144000"/>
  <p:embeddedFontLst>
    <p:embeddedFont>
      <p:font typeface="Nunito Light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836"/>
    <a:srgbClr val="D8A367"/>
    <a:srgbClr val="97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9EE90-3A45-4A97-9CD4-C892A9F0D94D}">
  <a:tblStyle styleId="{8349EE90-3A45-4A97-9CD4-C892A9F0D9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0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E650D-ACB2-43AB-98B4-E43EEAFAA408}" type="doc">
      <dgm:prSet loTypeId="urn:microsoft.com/office/officeart/2005/8/layout/radial6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1EB0F72C-99C5-469A-BB8F-B97E277C0462}">
      <dgm:prSet phldrT="[Text]" phldr="0" custT="1"/>
      <dgm:spPr>
        <a:gradFill rotWithShape="0">
          <a:gsLst>
            <a:gs pos="0">
              <a:schemeClr val="accent6">
                <a:lumMod val="75000"/>
              </a:schemeClr>
            </a:gs>
            <a:gs pos="100000">
              <a:srgbClr val="97413C"/>
            </a:gs>
          </a:gsLst>
        </a:gradFill>
      </dgm:spPr>
      <dgm:t>
        <a:bodyPr/>
        <a:lstStyle/>
        <a:p>
          <a:r>
            <a:rPr lang="el-GR" sz="13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Λήψη Αποφάσεων</a:t>
          </a:r>
        </a:p>
      </dgm:t>
    </dgm:pt>
    <dgm:pt modelId="{97E19378-122C-4E0B-B9CE-9A1528384C12}" type="parTrans" cxnId="{960D69A8-7610-4107-A9E3-1BBBE70907DD}">
      <dgm:prSet/>
      <dgm:spPr/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CB79DD-87BE-4E4F-A20B-83A2B6A3B90B}" type="sibTrans" cxnId="{960D69A8-7610-4107-A9E3-1BBBE70907DD}">
      <dgm:prSet/>
      <dgm:spPr/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D6AE2A-E0B3-4E61-9F04-375BE0C21D72}">
      <dgm:prSet phldrT="[Text]" phldr="0" custT="1"/>
      <dgm:spPr>
        <a:solidFill>
          <a:srgbClr val="D8A367"/>
        </a:solidFill>
      </dgm:spPr>
      <dgm:t>
        <a:bodyPr/>
        <a:lstStyle/>
        <a:p>
          <a:r>
            <a: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Σχεδιασμός</a:t>
          </a:r>
        </a:p>
      </dgm:t>
    </dgm:pt>
    <dgm:pt modelId="{CFA4D40F-936D-48D7-90DF-9EEA9E6D3631}" type="parTrans" cxnId="{4C275116-1DF8-43DB-BB72-7DDDDBE196D6}">
      <dgm:prSet/>
      <dgm:spPr/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09A8E5F-E313-4415-81FF-2FFE661D82F0}" type="sibTrans" cxnId="{4C275116-1DF8-43DB-BB72-7DDDDBE196D6}">
      <dgm:prSet/>
      <dgm:spPr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E96232-0517-4F9C-A07E-9FC1E1A3D95F}">
      <dgm:prSet phldrT="[Text]" phldr="0" custT="1"/>
      <dgm:spPr>
        <a:solidFill>
          <a:srgbClr val="D8A367"/>
        </a:solidFill>
      </dgm:spPr>
      <dgm:t>
        <a:bodyPr/>
        <a:lstStyle/>
        <a:p>
          <a:r>
            <a: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Διοίκηση και Λειτουργίες</a:t>
          </a:r>
        </a:p>
      </dgm:t>
    </dgm:pt>
    <dgm:pt modelId="{5A834219-529B-4C75-A8A3-2C511934FEE2}" type="parTrans" cxnId="{2964EAD9-4EBB-419B-9DE7-F5A5D2021236}">
      <dgm:prSet/>
      <dgm:spPr/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CB2BFF-E155-4153-A9D0-391E629C289E}" type="sibTrans" cxnId="{2964EAD9-4EBB-419B-9DE7-F5A5D2021236}">
      <dgm:prSet/>
      <dgm:spPr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BB859E-A021-437C-AFF6-AF6B45F5D181}">
      <dgm:prSet phldrT="[Text]" phldr="0" custT="1"/>
      <dgm:spPr>
        <a:solidFill>
          <a:srgbClr val="D8A367"/>
        </a:solidFill>
      </dgm:spPr>
      <dgm:t>
        <a:bodyPr/>
        <a:lstStyle/>
        <a:p>
          <a:r>
            <a: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Έλεγχος</a:t>
          </a:r>
        </a:p>
      </dgm:t>
    </dgm:pt>
    <dgm:pt modelId="{E2810EDF-4B61-41D6-943B-F6BA955CBBF8}" type="parTrans" cxnId="{D0C1E374-7D88-40A2-825C-408591758762}">
      <dgm:prSet/>
      <dgm:spPr/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8D5E6C-386C-486B-88C0-6F956D78F0D9}" type="sibTrans" cxnId="{D0C1E374-7D88-40A2-825C-408591758762}">
      <dgm:prSet/>
      <dgm:spPr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E2BE08-E9F9-4EEC-BA3E-EF26C63C5A95}">
      <dgm:prSet phldrT="[Text]" phldr="0" custT="1"/>
      <dgm:spPr>
        <a:solidFill>
          <a:srgbClr val="D8A367"/>
        </a:solidFill>
      </dgm:spPr>
      <dgm:t>
        <a:bodyPr/>
        <a:lstStyle/>
        <a:p>
          <a:r>
            <a: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Δείκτες Απόδοσης και Ανατροφοδότησης</a:t>
          </a:r>
        </a:p>
      </dgm:t>
    </dgm:pt>
    <dgm:pt modelId="{55A7DF0E-89DD-4052-8DA2-048668FDB8F3}" type="parTrans" cxnId="{105DA89B-5D6F-48BB-8D2C-EF9FF89ED02F}">
      <dgm:prSet/>
      <dgm:spPr/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779420-D3A6-4B8A-B3F6-D11E2FD5B437}" type="sibTrans" cxnId="{105DA89B-5D6F-48BB-8D2C-EF9FF89ED02F}">
      <dgm:prSet/>
      <dgm:spPr>
        <a:gradFill rotWithShape="0">
          <a:gsLst>
            <a:gs pos="0">
              <a:srgbClr val="DB6836"/>
            </a:gs>
            <a:gs pos="100000">
              <a:srgbClr val="DB6836"/>
            </a:gs>
          </a:gsLst>
        </a:gradFill>
      </dgm:spPr>
      <dgm:t>
        <a:bodyPr/>
        <a:lstStyle/>
        <a:p>
          <a:endParaRPr lang="el-GR" sz="1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27E143-7015-4E76-A6A4-C407603A31B9}" type="pres">
      <dgm:prSet presAssocID="{84EE650D-ACB2-43AB-98B4-E43EEAFAA40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DC4C30-7723-470E-BBB9-727EFF5BDA0D}" type="pres">
      <dgm:prSet presAssocID="{1EB0F72C-99C5-469A-BB8F-B97E277C0462}" presName="centerShape" presStyleLbl="node0" presStyleIdx="0" presStyleCnt="1" custScaleX="124398" custScaleY="116458"/>
      <dgm:spPr/>
    </dgm:pt>
    <dgm:pt modelId="{21BFEB76-C39B-4DD3-84C8-FDD41F41FF59}" type="pres">
      <dgm:prSet presAssocID="{E8D6AE2A-E0B3-4E61-9F04-375BE0C21D72}" presName="node" presStyleLbl="node1" presStyleIdx="0" presStyleCnt="4" custScaleX="170367">
        <dgm:presLayoutVars>
          <dgm:bulletEnabled val="1"/>
        </dgm:presLayoutVars>
      </dgm:prSet>
      <dgm:spPr/>
    </dgm:pt>
    <dgm:pt modelId="{D146EFA8-4C07-44EA-8367-50B911D79110}" type="pres">
      <dgm:prSet presAssocID="{E8D6AE2A-E0B3-4E61-9F04-375BE0C21D72}" presName="dummy" presStyleCnt="0"/>
      <dgm:spPr/>
    </dgm:pt>
    <dgm:pt modelId="{34D783B0-5E8E-4160-ADF5-237DB7A6B20D}" type="pres">
      <dgm:prSet presAssocID="{A09A8E5F-E313-4415-81FF-2FFE661D82F0}" presName="sibTrans" presStyleLbl="sibTrans2D1" presStyleIdx="0" presStyleCnt="4"/>
      <dgm:spPr>
        <a:xfrm>
          <a:off x="2099753" y="402921"/>
          <a:ext cx="2680312" cy="2680312"/>
        </a:xfrm>
        <a:prstGeom prst="blockArc">
          <a:avLst>
            <a:gd name="adj1" fmla="val 16200000"/>
            <a:gd name="adj2" fmla="val 0"/>
            <a:gd name="adj3" fmla="val 4643"/>
          </a:avLst>
        </a:prstGeom>
      </dgm:spPr>
    </dgm:pt>
    <dgm:pt modelId="{1A9EE069-F44A-421A-92E1-9FCF66194DBC}" type="pres">
      <dgm:prSet presAssocID="{F1E96232-0517-4F9C-A07E-9FC1E1A3D95F}" presName="node" presStyleLbl="node1" presStyleIdx="1" presStyleCnt="4" custScaleX="170367">
        <dgm:presLayoutVars>
          <dgm:bulletEnabled val="1"/>
        </dgm:presLayoutVars>
      </dgm:prSet>
      <dgm:spPr/>
    </dgm:pt>
    <dgm:pt modelId="{76FAEE60-9EE3-4F06-98BA-FEA8F33DC308}" type="pres">
      <dgm:prSet presAssocID="{F1E96232-0517-4F9C-A07E-9FC1E1A3D95F}" presName="dummy" presStyleCnt="0"/>
      <dgm:spPr/>
    </dgm:pt>
    <dgm:pt modelId="{7F2DE312-9613-4844-BF40-4258C12F5E13}" type="pres">
      <dgm:prSet presAssocID="{74CB2BFF-E155-4153-A9D0-391E629C289E}" presName="sibTrans" presStyleLbl="sibTrans2D1" presStyleIdx="1" presStyleCnt="4"/>
      <dgm:spPr>
        <a:xfrm>
          <a:off x="2099753" y="402921"/>
          <a:ext cx="2680312" cy="2680312"/>
        </a:xfrm>
        <a:prstGeom prst="blockArc">
          <a:avLst>
            <a:gd name="adj1" fmla="val 0"/>
            <a:gd name="adj2" fmla="val 5400000"/>
            <a:gd name="adj3" fmla="val 4643"/>
          </a:avLst>
        </a:prstGeom>
      </dgm:spPr>
    </dgm:pt>
    <dgm:pt modelId="{E901C6C4-2B6F-42B6-8305-6FB0D4E98C7D}" type="pres">
      <dgm:prSet presAssocID="{7ABB859E-A021-437C-AFF6-AF6B45F5D181}" presName="node" presStyleLbl="node1" presStyleIdx="2" presStyleCnt="4" custScaleX="170367">
        <dgm:presLayoutVars>
          <dgm:bulletEnabled val="1"/>
        </dgm:presLayoutVars>
      </dgm:prSet>
      <dgm:spPr/>
    </dgm:pt>
    <dgm:pt modelId="{D1E626B8-DB62-4035-9ACE-C012062030B7}" type="pres">
      <dgm:prSet presAssocID="{7ABB859E-A021-437C-AFF6-AF6B45F5D181}" presName="dummy" presStyleCnt="0"/>
      <dgm:spPr/>
    </dgm:pt>
    <dgm:pt modelId="{3EA837CE-C560-45A1-85DE-5350AE113CF9}" type="pres">
      <dgm:prSet presAssocID="{EE8D5E6C-386C-486B-88C0-6F956D78F0D9}" presName="sibTrans" presStyleLbl="sibTrans2D1" presStyleIdx="2" presStyleCnt="4"/>
      <dgm:spPr>
        <a:xfrm>
          <a:off x="2099753" y="402921"/>
          <a:ext cx="2680312" cy="268031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</dgm:spPr>
    </dgm:pt>
    <dgm:pt modelId="{8722E8DB-4080-4D22-B2CF-3482A17FEA6A}" type="pres">
      <dgm:prSet presAssocID="{17E2BE08-E9F9-4EEC-BA3E-EF26C63C5A95}" presName="node" presStyleLbl="node1" presStyleIdx="3" presStyleCnt="4" custScaleX="170367">
        <dgm:presLayoutVars>
          <dgm:bulletEnabled val="1"/>
        </dgm:presLayoutVars>
      </dgm:prSet>
      <dgm:spPr/>
    </dgm:pt>
    <dgm:pt modelId="{51FC75FB-918F-4754-A0A2-9CBC0285C71F}" type="pres">
      <dgm:prSet presAssocID="{17E2BE08-E9F9-4EEC-BA3E-EF26C63C5A95}" presName="dummy" presStyleCnt="0"/>
      <dgm:spPr/>
    </dgm:pt>
    <dgm:pt modelId="{69F51FC2-DE51-4B84-9021-D933BE58DCDC}" type="pres">
      <dgm:prSet presAssocID="{93779420-D3A6-4B8A-B3F6-D11E2FD5B437}" presName="sibTrans" presStyleLbl="sibTrans2D1" presStyleIdx="3" presStyleCnt="4"/>
      <dgm:spPr/>
    </dgm:pt>
  </dgm:ptLst>
  <dgm:cxnLst>
    <dgm:cxn modelId="{4C275116-1DF8-43DB-BB72-7DDDDBE196D6}" srcId="{1EB0F72C-99C5-469A-BB8F-B97E277C0462}" destId="{E8D6AE2A-E0B3-4E61-9F04-375BE0C21D72}" srcOrd="0" destOrd="0" parTransId="{CFA4D40F-936D-48D7-90DF-9EEA9E6D3631}" sibTransId="{A09A8E5F-E313-4415-81FF-2FFE661D82F0}"/>
    <dgm:cxn modelId="{F608F017-F990-4134-8758-FA56D4688D42}" type="presOf" srcId="{93779420-D3A6-4B8A-B3F6-D11E2FD5B437}" destId="{69F51FC2-DE51-4B84-9021-D933BE58DCDC}" srcOrd="0" destOrd="0" presId="urn:microsoft.com/office/officeart/2005/8/layout/radial6"/>
    <dgm:cxn modelId="{5D179639-E2FD-4B81-9790-E52E409C2D2E}" type="presOf" srcId="{EE8D5E6C-386C-486B-88C0-6F956D78F0D9}" destId="{3EA837CE-C560-45A1-85DE-5350AE113CF9}" srcOrd="0" destOrd="0" presId="urn:microsoft.com/office/officeart/2005/8/layout/radial6"/>
    <dgm:cxn modelId="{AD4D335B-E10F-421C-831C-5F1B8795FE3C}" type="presOf" srcId="{1EB0F72C-99C5-469A-BB8F-B97E277C0462}" destId="{49DC4C30-7723-470E-BBB9-727EFF5BDA0D}" srcOrd="0" destOrd="0" presId="urn:microsoft.com/office/officeart/2005/8/layout/radial6"/>
    <dgm:cxn modelId="{48C9434C-3B3C-4646-BE2C-2B9E28BD2C85}" type="presOf" srcId="{7ABB859E-A021-437C-AFF6-AF6B45F5D181}" destId="{E901C6C4-2B6F-42B6-8305-6FB0D4E98C7D}" srcOrd="0" destOrd="0" presId="urn:microsoft.com/office/officeart/2005/8/layout/radial6"/>
    <dgm:cxn modelId="{D0C1E374-7D88-40A2-825C-408591758762}" srcId="{1EB0F72C-99C5-469A-BB8F-B97E277C0462}" destId="{7ABB859E-A021-437C-AFF6-AF6B45F5D181}" srcOrd="2" destOrd="0" parTransId="{E2810EDF-4B61-41D6-943B-F6BA955CBBF8}" sibTransId="{EE8D5E6C-386C-486B-88C0-6F956D78F0D9}"/>
    <dgm:cxn modelId="{21503593-57E0-47F5-8DC4-13C184EEE483}" type="presOf" srcId="{74CB2BFF-E155-4153-A9D0-391E629C289E}" destId="{7F2DE312-9613-4844-BF40-4258C12F5E13}" srcOrd="0" destOrd="0" presId="urn:microsoft.com/office/officeart/2005/8/layout/radial6"/>
    <dgm:cxn modelId="{F497ED99-5DA0-4D7C-8C3F-1AC0A20058B1}" type="presOf" srcId="{F1E96232-0517-4F9C-A07E-9FC1E1A3D95F}" destId="{1A9EE069-F44A-421A-92E1-9FCF66194DBC}" srcOrd="0" destOrd="0" presId="urn:microsoft.com/office/officeart/2005/8/layout/radial6"/>
    <dgm:cxn modelId="{105DA89B-5D6F-48BB-8D2C-EF9FF89ED02F}" srcId="{1EB0F72C-99C5-469A-BB8F-B97E277C0462}" destId="{17E2BE08-E9F9-4EEC-BA3E-EF26C63C5A95}" srcOrd="3" destOrd="0" parTransId="{55A7DF0E-89DD-4052-8DA2-048668FDB8F3}" sibTransId="{93779420-D3A6-4B8A-B3F6-D11E2FD5B437}"/>
    <dgm:cxn modelId="{7877B09D-28C6-4BD9-AE6A-BE98D6559471}" type="presOf" srcId="{84EE650D-ACB2-43AB-98B4-E43EEAFAA408}" destId="{4D27E143-7015-4E76-A6A4-C407603A31B9}" srcOrd="0" destOrd="0" presId="urn:microsoft.com/office/officeart/2005/8/layout/radial6"/>
    <dgm:cxn modelId="{B9AA95A3-AF07-4698-972C-88E89C22C782}" type="presOf" srcId="{E8D6AE2A-E0B3-4E61-9F04-375BE0C21D72}" destId="{21BFEB76-C39B-4DD3-84C8-FDD41F41FF59}" srcOrd="0" destOrd="0" presId="urn:microsoft.com/office/officeart/2005/8/layout/radial6"/>
    <dgm:cxn modelId="{960D69A8-7610-4107-A9E3-1BBBE70907DD}" srcId="{84EE650D-ACB2-43AB-98B4-E43EEAFAA408}" destId="{1EB0F72C-99C5-469A-BB8F-B97E277C0462}" srcOrd="0" destOrd="0" parTransId="{97E19378-122C-4E0B-B9CE-9A1528384C12}" sibTransId="{E9CB79DD-87BE-4E4F-A20B-83A2B6A3B90B}"/>
    <dgm:cxn modelId="{46C6D8BD-33B6-4589-8EF0-A11BDCC884A1}" type="presOf" srcId="{A09A8E5F-E313-4415-81FF-2FFE661D82F0}" destId="{34D783B0-5E8E-4160-ADF5-237DB7A6B20D}" srcOrd="0" destOrd="0" presId="urn:microsoft.com/office/officeart/2005/8/layout/radial6"/>
    <dgm:cxn modelId="{CD3E65D3-F37B-4E8D-8923-FF06B051CCA6}" type="presOf" srcId="{17E2BE08-E9F9-4EEC-BA3E-EF26C63C5A95}" destId="{8722E8DB-4080-4D22-B2CF-3482A17FEA6A}" srcOrd="0" destOrd="0" presId="urn:microsoft.com/office/officeart/2005/8/layout/radial6"/>
    <dgm:cxn modelId="{2964EAD9-4EBB-419B-9DE7-F5A5D2021236}" srcId="{1EB0F72C-99C5-469A-BB8F-B97E277C0462}" destId="{F1E96232-0517-4F9C-A07E-9FC1E1A3D95F}" srcOrd="1" destOrd="0" parTransId="{5A834219-529B-4C75-A8A3-2C511934FEE2}" sibTransId="{74CB2BFF-E155-4153-A9D0-391E629C289E}"/>
    <dgm:cxn modelId="{715ED655-D2EB-4C74-83CC-F108D940B31D}" type="presParOf" srcId="{4D27E143-7015-4E76-A6A4-C407603A31B9}" destId="{49DC4C30-7723-470E-BBB9-727EFF5BDA0D}" srcOrd="0" destOrd="0" presId="urn:microsoft.com/office/officeart/2005/8/layout/radial6"/>
    <dgm:cxn modelId="{A93D1AE6-4263-429A-952F-B31C56723F0C}" type="presParOf" srcId="{4D27E143-7015-4E76-A6A4-C407603A31B9}" destId="{21BFEB76-C39B-4DD3-84C8-FDD41F41FF59}" srcOrd="1" destOrd="0" presId="urn:microsoft.com/office/officeart/2005/8/layout/radial6"/>
    <dgm:cxn modelId="{5F63E59B-27AA-42AA-BC43-A1AAC3E4C7C6}" type="presParOf" srcId="{4D27E143-7015-4E76-A6A4-C407603A31B9}" destId="{D146EFA8-4C07-44EA-8367-50B911D79110}" srcOrd="2" destOrd="0" presId="urn:microsoft.com/office/officeart/2005/8/layout/radial6"/>
    <dgm:cxn modelId="{7B6ACD4D-67AF-4993-869A-C91A90A4854F}" type="presParOf" srcId="{4D27E143-7015-4E76-A6A4-C407603A31B9}" destId="{34D783B0-5E8E-4160-ADF5-237DB7A6B20D}" srcOrd="3" destOrd="0" presId="urn:microsoft.com/office/officeart/2005/8/layout/radial6"/>
    <dgm:cxn modelId="{408B458B-53CA-4054-812D-6C0BC8033EAD}" type="presParOf" srcId="{4D27E143-7015-4E76-A6A4-C407603A31B9}" destId="{1A9EE069-F44A-421A-92E1-9FCF66194DBC}" srcOrd="4" destOrd="0" presId="urn:microsoft.com/office/officeart/2005/8/layout/radial6"/>
    <dgm:cxn modelId="{D5E84377-EA90-43B8-86E0-22285231E68F}" type="presParOf" srcId="{4D27E143-7015-4E76-A6A4-C407603A31B9}" destId="{76FAEE60-9EE3-4F06-98BA-FEA8F33DC308}" srcOrd="5" destOrd="0" presId="urn:microsoft.com/office/officeart/2005/8/layout/radial6"/>
    <dgm:cxn modelId="{FDE0509B-AE81-4775-B943-BF59722FF926}" type="presParOf" srcId="{4D27E143-7015-4E76-A6A4-C407603A31B9}" destId="{7F2DE312-9613-4844-BF40-4258C12F5E13}" srcOrd="6" destOrd="0" presId="urn:microsoft.com/office/officeart/2005/8/layout/radial6"/>
    <dgm:cxn modelId="{4643F6D3-30D2-482E-A2A0-C143F397E634}" type="presParOf" srcId="{4D27E143-7015-4E76-A6A4-C407603A31B9}" destId="{E901C6C4-2B6F-42B6-8305-6FB0D4E98C7D}" srcOrd="7" destOrd="0" presId="urn:microsoft.com/office/officeart/2005/8/layout/radial6"/>
    <dgm:cxn modelId="{8F4898B7-18E7-45D5-8C73-D8ACD9630D9A}" type="presParOf" srcId="{4D27E143-7015-4E76-A6A4-C407603A31B9}" destId="{D1E626B8-DB62-4035-9ACE-C012062030B7}" srcOrd="8" destOrd="0" presId="urn:microsoft.com/office/officeart/2005/8/layout/radial6"/>
    <dgm:cxn modelId="{FF350E13-CD9F-4D73-B94C-02835F12DF97}" type="presParOf" srcId="{4D27E143-7015-4E76-A6A4-C407603A31B9}" destId="{3EA837CE-C560-45A1-85DE-5350AE113CF9}" srcOrd="9" destOrd="0" presId="urn:microsoft.com/office/officeart/2005/8/layout/radial6"/>
    <dgm:cxn modelId="{94842FD6-52EA-408B-803F-AD96D8C91AD0}" type="presParOf" srcId="{4D27E143-7015-4E76-A6A4-C407603A31B9}" destId="{8722E8DB-4080-4D22-B2CF-3482A17FEA6A}" srcOrd="10" destOrd="0" presId="urn:microsoft.com/office/officeart/2005/8/layout/radial6"/>
    <dgm:cxn modelId="{2DB6378A-78C7-4C81-AEDD-4E6C28677602}" type="presParOf" srcId="{4D27E143-7015-4E76-A6A4-C407603A31B9}" destId="{51FC75FB-918F-4754-A0A2-9CBC0285C71F}" srcOrd="11" destOrd="0" presId="urn:microsoft.com/office/officeart/2005/8/layout/radial6"/>
    <dgm:cxn modelId="{A49E8386-85DB-4944-B5DC-1B1E958B34F4}" type="presParOf" srcId="{4D27E143-7015-4E76-A6A4-C407603A31B9}" destId="{69F51FC2-DE51-4B84-9021-D933BE58DCD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51FC2-DE51-4B84-9021-D933BE58DCDC}">
      <dsp:nvSpPr>
        <dsp:cNvPr id="0" name=""/>
        <dsp:cNvSpPr/>
      </dsp:nvSpPr>
      <dsp:spPr>
        <a:xfrm>
          <a:off x="2099753" y="402921"/>
          <a:ext cx="2680312" cy="268031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A837CE-C560-45A1-85DE-5350AE113CF9}">
      <dsp:nvSpPr>
        <dsp:cNvPr id="0" name=""/>
        <dsp:cNvSpPr/>
      </dsp:nvSpPr>
      <dsp:spPr>
        <a:xfrm>
          <a:off x="2099753" y="402921"/>
          <a:ext cx="2680312" cy="268031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2DE312-9613-4844-BF40-4258C12F5E13}">
      <dsp:nvSpPr>
        <dsp:cNvPr id="0" name=""/>
        <dsp:cNvSpPr/>
      </dsp:nvSpPr>
      <dsp:spPr>
        <a:xfrm>
          <a:off x="2099753" y="402921"/>
          <a:ext cx="2680312" cy="2680312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D783B0-5E8E-4160-ADF5-237DB7A6B20D}">
      <dsp:nvSpPr>
        <dsp:cNvPr id="0" name=""/>
        <dsp:cNvSpPr/>
      </dsp:nvSpPr>
      <dsp:spPr>
        <a:xfrm>
          <a:off x="2099753" y="402921"/>
          <a:ext cx="2680312" cy="2680312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rgbClr val="DB6836"/>
            </a:gs>
            <a:gs pos="100000">
              <a:srgbClr val="DB68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C4C30-7723-470E-BBB9-727EFF5BDA0D}">
      <dsp:nvSpPr>
        <dsp:cNvPr id="0" name=""/>
        <dsp:cNvSpPr/>
      </dsp:nvSpPr>
      <dsp:spPr>
        <a:xfrm>
          <a:off x="2672039" y="1024218"/>
          <a:ext cx="1535740" cy="1437718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100000">
              <a:srgbClr val="97413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Λήψη Αποφάσεων</a:t>
          </a:r>
        </a:p>
      </dsp:txBody>
      <dsp:txXfrm>
        <a:off x="2896943" y="1234767"/>
        <a:ext cx="1085932" cy="1016620"/>
      </dsp:txXfrm>
    </dsp:sp>
    <dsp:sp modelId="{21BFEB76-C39B-4DD3-84C8-FDD41F41FF59}">
      <dsp:nvSpPr>
        <dsp:cNvPr id="0" name=""/>
        <dsp:cNvSpPr/>
      </dsp:nvSpPr>
      <dsp:spPr>
        <a:xfrm>
          <a:off x="2703774" y="1943"/>
          <a:ext cx="1472271" cy="864176"/>
        </a:xfrm>
        <a:prstGeom prst="ellipse">
          <a:avLst/>
        </a:prstGeom>
        <a:solidFill>
          <a:srgbClr val="D8A3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Σχεδιασμός</a:t>
          </a:r>
        </a:p>
      </dsp:txBody>
      <dsp:txXfrm>
        <a:off x="2919383" y="128499"/>
        <a:ext cx="1041053" cy="611064"/>
      </dsp:txXfrm>
    </dsp:sp>
    <dsp:sp modelId="{1A9EE069-F44A-421A-92E1-9FCF66194DBC}">
      <dsp:nvSpPr>
        <dsp:cNvPr id="0" name=""/>
        <dsp:cNvSpPr/>
      </dsp:nvSpPr>
      <dsp:spPr>
        <a:xfrm>
          <a:off x="4012819" y="1310989"/>
          <a:ext cx="1472271" cy="864176"/>
        </a:xfrm>
        <a:prstGeom prst="ellipse">
          <a:avLst/>
        </a:prstGeom>
        <a:solidFill>
          <a:srgbClr val="D8A3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Διοίκηση και Λειτουργίες</a:t>
          </a:r>
        </a:p>
      </dsp:txBody>
      <dsp:txXfrm>
        <a:off x="4228428" y="1437545"/>
        <a:ext cx="1041053" cy="611064"/>
      </dsp:txXfrm>
    </dsp:sp>
    <dsp:sp modelId="{E901C6C4-2B6F-42B6-8305-6FB0D4E98C7D}">
      <dsp:nvSpPr>
        <dsp:cNvPr id="0" name=""/>
        <dsp:cNvSpPr/>
      </dsp:nvSpPr>
      <dsp:spPr>
        <a:xfrm>
          <a:off x="2703774" y="2620034"/>
          <a:ext cx="1472271" cy="864176"/>
        </a:xfrm>
        <a:prstGeom prst="ellipse">
          <a:avLst/>
        </a:prstGeom>
        <a:solidFill>
          <a:srgbClr val="D8A3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Έλεγχος</a:t>
          </a:r>
        </a:p>
      </dsp:txBody>
      <dsp:txXfrm>
        <a:off x="2919383" y="2746590"/>
        <a:ext cx="1041053" cy="611064"/>
      </dsp:txXfrm>
    </dsp:sp>
    <dsp:sp modelId="{8722E8DB-4080-4D22-B2CF-3482A17FEA6A}">
      <dsp:nvSpPr>
        <dsp:cNvPr id="0" name=""/>
        <dsp:cNvSpPr/>
      </dsp:nvSpPr>
      <dsp:spPr>
        <a:xfrm>
          <a:off x="1394728" y="1310989"/>
          <a:ext cx="1472271" cy="864176"/>
        </a:xfrm>
        <a:prstGeom prst="ellipse">
          <a:avLst/>
        </a:prstGeom>
        <a:solidFill>
          <a:srgbClr val="D8A3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Δείκτες Απόδοσης και Ανατροφοδότησης</a:t>
          </a:r>
        </a:p>
      </dsp:txBody>
      <dsp:txXfrm>
        <a:off x="1610337" y="1437545"/>
        <a:ext cx="1041053" cy="61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43675-4A32-D5DC-2EE0-3A3CFFAF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2360-9EAD-6844-816A-6D3D77AFF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66C-2EA9-4C7F-ACBF-E1D455640094}" type="datetimeFigureOut">
              <a:rPr lang="el-GR" smtClean="0"/>
              <a:t>17/11/2025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16A1-A088-6986-4297-3BCB643D1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C3F-80A8-7E2B-998C-1F1240F02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504B-4555-4528-A3FC-876709EBEF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8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6552196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6552196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6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446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f665521969_2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1f665521969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39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0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1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06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17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97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10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905981" y="3735225"/>
            <a:ext cx="2309830" cy="329297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19006" y="1699659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ExtraLight"/>
              </a:rPr>
              <a:t>Διοικητική Λογιστική Τουριστικών Επιχειρήσεων</a:t>
            </a:r>
            <a:endParaRPr sz="24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052146" y="3794064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Black"/>
              </a:rPr>
              <a:t>Δρ. Σπυρίδων Λαμπρόπουλος</a:t>
            </a:r>
            <a:endParaRPr sz="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A706-CAF2-EBB0-F221-9AF5CA2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6" y="225825"/>
            <a:ext cx="1965275" cy="71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55F5C-45D7-FD0A-CE7F-011C30DD8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73" y="649356"/>
            <a:ext cx="5588745" cy="3730487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E56BFFB3-0F10-ED31-C2D3-1ADD1A950A85}"/>
              </a:ext>
            </a:extLst>
          </p:cNvPr>
          <p:cNvSpPr txBox="1"/>
          <p:nvPr/>
        </p:nvSpPr>
        <p:spPr>
          <a:xfrm>
            <a:off x="445463" y="2823243"/>
            <a:ext cx="3109794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1800" dirty="0">
                <a:solidFill>
                  <a:srgbClr val="D8A367"/>
                </a:solidFill>
                <a:sym typeface="Nunito Light"/>
              </a:rPr>
              <a:t>Θεωρητικό Υπόβαθρο Διοικητικής Λογιστικής</a:t>
            </a:r>
          </a:p>
          <a:p>
            <a:endParaRPr lang="el-GR" sz="500" dirty="0">
              <a:solidFill>
                <a:srgbClr val="D8A367"/>
              </a:solidFill>
              <a:sym typeface="Nunito Light"/>
            </a:endParaRPr>
          </a:p>
          <a:p>
            <a:r>
              <a:rPr lang="el-GR" sz="1200" dirty="0">
                <a:solidFill>
                  <a:srgbClr val="D8A367"/>
                </a:solidFill>
                <a:sym typeface="Nunito Light"/>
              </a:rPr>
              <a:t>(Προσεγγίσεις, Βασικές Έννοιες)</a:t>
            </a:r>
            <a:endParaRPr lang="el-GR" sz="1200" dirty="0">
              <a:solidFill>
                <a:srgbClr val="D8A36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782768" y="916713"/>
            <a:ext cx="87503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Κλασσικές ή Κριτικές Προσεγγίσεις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875613" y="1823438"/>
            <a:ext cx="7514788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Κλασσικές Προσεγγίσεις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Ιδέα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Υποθέτουν σχετικά σταθερές σχέσεις κόστους, σαφή αιτιότητα και δυνατότητα αντικειμενικής μέτρησης.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Εργαλεία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πρότυπο κόστος, αναλύσεις αποκλίσεων, προϋπολογισμοί, κέντρα ευθύνης, ανάλυση κόστους-όγκου-κέρδους.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Πλεονεκτήματα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πειθαρχία, έλεγχος κόστους, σαφήνεια ρόλων.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Όρια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δυσκολία σε περιβάλλοντα με υψηλά έμμεσα κόστη.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-GR" sz="10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Κριτικές Προσεγγίσεις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Ιδέα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Βλέπουν τη λογιστική ως μέρος της στρατηγικής της εταιρίας.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Εργαλεία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κοστολόγηση βάσει δραστηριοτήτων, διοίκηση βάσει δραστηριοτήτων, κοστολόγηση-στόχος, κοστολόγηση κύκλου ζωής, 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ανάλυση «κόστους εξυπηρέτησης» πελατών.</a:t>
            </a: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Κριτική οπτική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υπάρχει ο κίνδυνος οι δείκτες απόδοσης να γίνονται αυτοσκοπός.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D9BDE-4011-109E-45C0-CBA31AC058EB}"/>
              </a:ext>
            </a:extLst>
          </p:cNvPr>
          <p:cNvSpPr txBox="1"/>
          <p:nvPr/>
        </p:nvSpPr>
        <p:spPr>
          <a:xfrm>
            <a:off x="1695516" y="3765122"/>
            <a:ext cx="6362480" cy="461665"/>
          </a:xfrm>
          <a:prstGeom prst="rect">
            <a:avLst/>
          </a:prstGeom>
          <a:noFill/>
          <a:ln>
            <a:solidFill>
              <a:srgbClr val="97413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rgbClr val="D8A3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Καμία μέθοδος δεν αποτελεί πανάκεια.</a:t>
            </a:r>
          </a:p>
          <a:p>
            <a:pPr algn="ctr"/>
            <a:r>
              <a:rPr lang="el-GR" sz="1200" dirty="0">
                <a:solidFill>
                  <a:srgbClr val="D8A3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Επιλέγουμε εργαλείο, ανάλογα με το περιβάλλον, τη στρατηγική και τα διαθέσιμα δεδομένα.</a:t>
            </a:r>
          </a:p>
        </p:txBody>
      </p:sp>
    </p:spTree>
    <p:extLst>
      <p:ext uri="{BB962C8B-B14F-4D97-AF65-F5344CB8AC3E}">
        <p14:creationId xmlns:p14="http://schemas.microsoft.com/office/powerpoint/2010/main" val="394561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782768" y="916713"/>
            <a:ext cx="87503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Βασικές Έννοιες Κόστους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997833" y="1902166"/>
            <a:ext cx="7646765" cy="197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Άμεσο κόστος: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συνδέεται ευθέως με προϊόν ή υπηρεσία (πρώτες ύλες, άμεση εργασία)</a:t>
            </a:r>
          </a:p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Έμμεσο κόστος: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δεν συνδέεται άμεσα με προϊόν, απαιτεί επιμερισμό (λογαριασμοί ρεύματος, συντηρήσεις)</a:t>
            </a:r>
          </a:p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Μεταβλητό κόστος: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μεταβάλλεται με τον όγκο (υλικό ανά μονάδα)</a:t>
            </a:r>
          </a:p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Σταθερό κόστος: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δεν αλλάζει βραχυπρόθεσμα με τον όγκο (ενοίκιο, μισθοδοσία)</a:t>
            </a: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Γενικά έξοδα παραγωγής: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σταθερά + μεταβλητά γενικά κόστη παραγωγής (ενέργεια, συντήρηση, επίβλεψη, απόσβεση παραγωγικού εξοπλισμού)</a:t>
            </a:r>
          </a:p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Μικτό κόστος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σταθερό + μεταβλητό μέρος</a:t>
            </a:r>
          </a:p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Κόστη μετατροπής: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άμεση εργασία και συστηματική κατανομή γενικών εξόδων παραγωγής που μετατρέπουν υλικά σε έτοιμα προϊόντα</a:t>
            </a: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Κόστη περιόδου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: διοικητικά και διάθεσης που δεν φέρνουν τα αποθέματα στην παρούσα θέση και κατάσταση</a:t>
            </a:r>
          </a:p>
          <a:p>
            <a:pPr marL="171450" marR="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95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Κόστος ευκαιρίας: </a:t>
            </a:r>
            <a:r>
              <a:rPr lang="el-GR" sz="95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όφελος της εναλλακτικής που εγκαταλείπεται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405269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782768" y="916713"/>
            <a:ext cx="74397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Πλήρης και Μεταβλητή Κοστολόγηση </a:t>
            </a:r>
            <a:endParaRPr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D54D3-53FF-2B5A-58AF-BF214424E600}"/>
              </a:ext>
            </a:extLst>
          </p:cNvPr>
          <p:cNvSpPr txBox="1"/>
          <p:nvPr/>
        </p:nvSpPr>
        <p:spPr>
          <a:xfrm>
            <a:off x="894819" y="1583139"/>
            <a:ext cx="345209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Πλήρης Κοστολόγηση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Costing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Πλήρης κοστολόγηση σημαίνει ότι στο κόστος μιας μονάδας προϊόντος ή υπηρεσίας περιλαμβάνονται: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άμεσα υλικά,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άμεση εργασία,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μεταβλητά γενικά βιομηχανικά έξοδα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μερίδιο των </a:t>
            </a:r>
            <a:r>
              <a:rPr lang="el-GR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σταθερών</a:t>
            </a: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γενικών εξόδων παραγωγής (ενοίκιο, μόνιμο προσωπικό, αποσβέσεις κ.λπ.).</a:t>
            </a:r>
          </a:p>
          <a:p>
            <a:pPr>
              <a:buNone/>
            </a:pP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Δηλαδή, κάθε μονάδα φέρει και ένα μέρος από τα σταθερά κόστη της παραγωγής π.χ. κουζίνας.</a:t>
            </a:r>
            <a:b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Πότε χρησιμοποιείται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εξωτερική χρηματοοικονομική πληροφόρηση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(ισολογισμός, αποτελέσματα χρήσης).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αποτίμηση αποθεμάτων (π.χ. έτοιμα γεύματα, κατεψυγμένα προϊόντα, F&amp;B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stock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F2FD8-919D-9651-55E4-3620C06B7B83}"/>
              </a:ext>
            </a:extLst>
          </p:cNvPr>
          <p:cNvSpPr txBox="1"/>
          <p:nvPr/>
        </p:nvSpPr>
        <p:spPr>
          <a:xfrm>
            <a:off x="4619783" y="1583139"/>
            <a:ext cx="36946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Μεταβλητή Κοστολόγηση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Costing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Μεταβλητή κοστολόγηση σημαίνει ότι στο κόστος μιας μονάδας περιλαμβάνονται μόνο τα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μεταβλητά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κόστη παραγωγής: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άμεσα υλικά,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άμεση εργασία,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μεταβλητά γενικά έξοδα.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σταθερά</a:t>
            </a: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γενικά έξοδα (ενοίκιο, μόνιμοι μισθοί, αποσβέσεις) αντιμετωπίζονται ως </a:t>
            </a:r>
            <a:r>
              <a:rPr lang="el-GR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κόστος περιόδου.</a:t>
            </a:r>
          </a:p>
          <a:p>
            <a:pPr>
              <a:buNone/>
            </a:pPr>
            <a:r>
              <a:rPr lang="el-GR" sz="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Δηλαδή </a:t>
            </a: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μοιράζονται </a:t>
            </a:r>
            <a:r>
              <a:rPr lang="el-GR" sz="9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μερίδες, </a:t>
            </a: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πρόκειται για κουζίνα.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Πότε χρησιμοποιείται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Κυρίως για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εσωτερική διοικητική πληροφόρηση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accounting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αποφάσεις όπως: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«Να αποδεχθούμε μια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παραγγελία σε χαμηλή τιμή;»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«Ποιο είναι το νεκρό σημείο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του εστιατορίου;»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«Ποια πιάτα συμβάλλουν πραγματικά στην κάλυψη των σταθερών εξόδων;»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ανάλυση περιθωρίου συνεισφοράς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407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4E3F8-EB35-9B20-A308-8E3B9FE4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96" y="1402218"/>
            <a:ext cx="3896422" cy="1411411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9D0A7B1-1D7E-D1F3-B0FB-5E5127A462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90252" y="3021187"/>
            <a:ext cx="3763496" cy="152710"/>
          </a:xfrm>
        </p:spPr>
        <p:txBody>
          <a:bodyPr/>
          <a:lstStyle/>
          <a:p>
            <a:r>
              <a:rPr lang="el-GR" sz="1200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79638" y="922082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chemeClr val="tx1"/>
                </a:solidFill>
                <a:latin typeface="Nunito Light"/>
                <a:ea typeface="Nunito Light"/>
                <a:cs typeface="Nunito Light"/>
                <a:sym typeface="Nunito Light"/>
              </a:rPr>
              <a:t>Περιεχόμενα</a:t>
            </a:r>
            <a:endParaRPr sz="700" dirty="0">
              <a:solidFill>
                <a:schemeClr val="tx1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1619461" y="1744240"/>
            <a:ext cx="422077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el-G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Πραγματικό Παράδειγμα Επιλογής Πολιτικής (εκτός Τουρισμού)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Συμπεριφορικές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Πτυχές Κοστολόγησης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και Καθαρό Περιθώριο Κέρδους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και Χρηματοοικονομική Λογιστική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Κλασσικές ή Κριτικές Προσεγγίσεις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Βασικές Έννοιες Κόστους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Πλήρης, Μεταβλητή Κοστολόγηση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3288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303287" y="4206833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</p:spTree>
    <p:extLst>
      <p:ext uri="{BB962C8B-B14F-4D97-AF65-F5344CB8AC3E}">
        <p14:creationId xmlns:p14="http://schemas.microsoft.com/office/powerpoint/2010/main" val="104339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56593" y="629996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Βιβλιογραφία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1456593" y="1059079"/>
            <a:ext cx="672039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1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8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Ορθολογικές/Κλασική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Horngren, Datar, Rajan (2015). Cost Accounting: A Managerial Emphasis. Pearson.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Anthony, R. N. (1965). Planning and Control Systems. HBS.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Jensen, M. C., &amp; Meckling, W. H. (1976). “Theory of the firm.” Journal of Financial Economics.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R="0" lvl="1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8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Στρατηγικές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Shank, J., &amp; Govindarajan, V. (1993). Strategic Cost Management. Free Press.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Porter, M. (1985). Competitive Advantage. Free Press.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Kaplan, R., &amp; Norton, D. (1996). The Balanced Scorecard. HBS Press.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Cooper, R., &amp; Kaplan, R. (1991). “Profit priorities from ABC.” Harvard Business Review.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Barney, J. (1991). “Firm resources and sustained competitive advantage.” J. of Management.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Teece, D. J. et al. (1997). “Dynamic capabilities.” Strategic Management Journal.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Bromwich, M. (1990). “The case for SMA.” Accounting, Organizations and Society.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Simmonds, K. (1981). “Strategic management accounting.” Management Accounting.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R="0" lvl="1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800" b="1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Κριτικές–Θεσμικές</a:t>
            </a: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Hopwood, A. (1983). “On trying to study accounting in the contexts.” Accounting, Organizations and Society.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Miller, P., &amp; O’Leary, T. (1987). “Accounting and the construction of the governable person.” AOS.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Chua, W. F. (1986). “Radical developments in accounting thought.” The Accounting Review.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Scapens</a:t>
            </a: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R. (1994). “Never mind the gap: institutional perspectives.” Management Accounting Research.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Otley, D. (1999). “Performance management framework.” MAR.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Merchant, K., &amp; Van der Stede, W. (2017). Management Control Systems. Pearson.</a:t>
            </a:r>
            <a:endParaRPr lang="el-GR" sz="8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689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DAB55-CD0E-5588-2B36-90DA1F6EB2D3}"/>
              </a:ext>
            </a:extLst>
          </p:cNvPr>
          <p:cNvSpPr txBox="1"/>
          <p:nvPr/>
        </p:nvSpPr>
        <p:spPr>
          <a:xfrm>
            <a:off x="4713200" y="2325905"/>
            <a:ext cx="3331541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Zara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Σύντομοι κύκλοι (ροές) εργασίας από τη σχεδίαση στο κατάστημα, με μικρές παρτίδες και χαμηλή παραμονή αποθεμάτων. </a:t>
            </a:r>
          </a:p>
          <a:p>
            <a:pPr algn="ctr"/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ταχύτητα, ανανέωση συλλογών, πολύ μικρές εκπτώσεις εκκαθάρισης.</a:t>
            </a:r>
          </a:p>
          <a:p>
            <a:pPr algn="ctr"/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Λογική κόστους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Μικρές παρτίδες μειώνουν τον κίνδυνο απαξίωσης, ακόμη κι αν αυξάνουν ελαφρά το κόστος ανά μονάδα.</a:t>
            </a:r>
          </a:p>
          <a:p>
            <a:pPr algn="ctr"/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9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Αστοχίες</a:t>
            </a:r>
            <a:r>
              <a:rPr lang="en-US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Επανάληψη τεχνικών χωρίς προσαρμογή σε τοπική εφοδιαστική, σύγχυση «χαμηλών αποθεμάτων» </a:t>
            </a:r>
          </a:p>
          <a:p>
            <a:pPr algn="ctr"/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«συχνές ελλείψεις».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1E1407-D8A5-60CB-2599-B8BD7CE84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523" y="613848"/>
            <a:ext cx="4900735" cy="1392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8BB27-8355-8187-7436-D3FD0ADBE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150" y="1600911"/>
            <a:ext cx="668998" cy="369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E724F1-0589-70C5-ED18-16D68B2DC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565" y="1020226"/>
            <a:ext cx="1500169" cy="315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E57BBC-76B8-6116-FF1E-D6BAEBEE3CD6}"/>
              </a:ext>
            </a:extLst>
          </p:cNvPr>
          <p:cNvSpPr txBox="1"/>
          <p:nvPr/>
        </p:nvSpPr>
        <p:spPr>
          <a:xfrm>
            <a:off x="708992" y="2228905"/>
            <a:ext cx="37719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TOYOTA</a:t>
            </a:r>
          </a:p>
          <a:p>
            <a:pPr algn="ctr"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να επιτευχθεί το απαιτούμενο περιθώριο κέρδους, προσδιορίζεται στόχος Κοστολόγησης, δηλαδή το «επιτρεπτό κόστος» ανά προϊόν, πριν ακόμα ξεκινήσει η βιομηχανική παραγωγή.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Βήματα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 algn="ctr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Τιμή αγοράς που η αγορά μπορεί να αποδεχθεί.</a:t>
            </a:r>
          </a:p>
          <a:p>
            <a:pPr marL="171450" indent="-171450" algn="ctr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Απαιτούμενο περιθώριο κέρδους (πολιτική εταιρείας).</a:t>
            </a:r>
          </a:p>
          <a:p>
            <a:pPr marL="171450" indent="-171450" algn="ctr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Επιτρεπτό κόστος = Τιμή αγοράς − Απαιτούμενο περιθώριο.</a:t>
            </a:r>
          </a:p>
          <a:p>
            <a:pPr marL="171450" indent="-171450" algn="ctr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«Αποδόμηση» κόστους σε υποσυστήματα και δραστηριότητες, και συνεχής ανασχεδιασμός μέχρι να επιτευχθεί το επιτρεπτό κόστος.</a:t>
            </a:r>
          </a:p>
          <a:p>
            <a:pPr algn="ctr">
              <a:buNone/>
            </a:pP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Δείκτες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κόστος ανά υποσύστημα, χρόνος μέχρι την έναρξη παραγωγής, ποσοστό επίτευξης επιτρεπτού κόστους.</a:t>
            </a:r>
          </a:p>
          <a:p>
            <a:pPr algn="ctr"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sz="9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Αστοχίες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επίτευξη κόστους με θυσία ποιότητας, </a:t>
            </a:r>
          </a:p>
          <a:p>
            <a:pPr algn="ctr">
              <a:buNone/>
            </a:pP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ανεπαρκής συμμετοχή προμηθευτών στη φάση σχεδίασης.</a:t>
            </a:r>
          </a:p>
        </p:txBody>
      </p:sp>
    </p:spTree>
    <p:extLst>
      <p:ext uri="{BB962C8B-B14F-4D97-AF65-F5344CB8AC3E}">
        <p14:creationId xmlns:p14="http://schemas.microsoft.com/office/powerpoint/2010/main" val="156043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0C46CD-405C-4649-E323-F54EBE8687F9}"/>
              </a:ext>
            </a:extLst>
          </p:cNvPr>
          <p:cNvCxnSpPr>
            <a:cxnSpLocks/>
          </p:cNvCxnSpPr>
          <p:nvPr/>
        </p:nvCxnSpPr>
        <p:spPr>
          <a:xfrm>
            <a:off x="6632713" y="2287110"/>
            <a:ext cx="0" cy="14840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Συμπεριφορικές Πτυχές της Κοστολόγησης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02D02-B3E0-C9B2-B1E9-B97C387B8E80}"/>
              </a:ext>
            </a:extLst>
          </p:cNvPr>
          <p:cNvSpPr txBox="1"/>
          <p:nvPr/>
        </p:nvSpPr>
        <p:spPr>
          <a:xfrm>
            <a:off x="879797" y="1517615"/>
            <a:ext cx="57000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κοστολόγηση δεν είναι μόνο τεχνικό εργαλείο, αλλά λειτουργεί και ως μηχανισμός συμπεριφοράς μίας επιχείρησης. 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Μέθοδοι κοστολόγησης που θα επιλεχθούν επηρεάζουν κι επηρεάζονται από ανθρώπινες αποφάσεις και σχέσεις ευθύνης μέσα στην επιχείρηση.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Συμπεριφορικές</a:t>
            </a: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επιδράσεις σε μικρό Εστιατόριο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δείκτες κόστους και οι προϋπολογισμοί καθοδηγούν συμπεριφορές επίτευξης στόχων, ανά τμήμα μέσα στην ίδια Επιχείρηση.</a:t>
            </a:r>
          </a:p>
          <a:p>
            <a:pPr marL="171450" lvl="2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Στόχος Διοίκησης: Κόστος τροφίμων ≤ 30 % των πωλήσεων φαγητού </a:t>
            </a:r>
          </a:p>
          <a:p>
            <a:pPr marL="171450" lvl="2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επίδραση: Ο σεφ, για να πετύχει το 30%, μειώνει τα γραμμάρια μερίδας ή/και αγοράζει φθηνότερες πρώτες ύλες.</a:t>
            </a:r>
          </a:p>
          <a:p>
            <a:pPr marL="171450" lvl="2"/>
            <a:endParaRPr lang="el-G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ή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-εκτίμηση στοιχείων προϋπολογισμού για «ευκολότερη» επίτευξη αποτελεσμάτων.</a:t>
            </a:r>
          </a:p>
          <a:p>
            <a:pPr marL="171450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Προϋπολογισμός κόστους φαγητού 40% επί των Πωλήσεων, ενώ ο πραγματικός είναι 30%</a:t>
            </a:r>
          </a:p>
          <a:p>
            <a:pPr marL="171450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τμήμα θα φαίνεται ότι «ξεπέρασε τους στόχους» και «έκανε οικονομία», ενώ στην πραγματικότητα ο προϋπολογισμός ήταν σκόπιμα «υπερεκτιμημένος» για να είναι πιο εύκολη η επίτευξη του επιμέρους στόχου.</a:t>
            </a:r>
          </a:p>
          <a:p>
            <a:pPr marL="171450"/>
            <a:endParaRPr lang="el-G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μεταξύ προσωπικών στόχων των στελεχών και των στρατηγικών στόχων επιχείρησης.</a:t>
            </a:r>
          </a:p>
          <a:p>
            <a:pPr marL="171450" lvl="2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Στρατηγικός στόχος η αυθεντική εμπειρία πελάτη, με στόχο τις καλές κριτικές στα 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lvl="2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επίδραση: Δεν εγκρίνονται δαπάνες για εκπαίδευση προσωπικού ή για βελτιώσεις του χώρου.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Επικέντρωση σε βραχυπρόθεσμα αποτελέσματα εις βάρος μακροπρόθεσμης αξίας της Επιχείρησης.</a:t>
            </a:r>
          </a:p>
          <a:p>
            <a:pPr marL="171450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Δεν γίνεται σωστά η συντήρηση κουζίνας (φούρνοι, ψυγεία) για οικονομία κεφαλαίου </a:t>
            </a:r>
          </a:p>
          <a:p>
            <a:pPr marL="171450" indent="7938">
              <a:buFont typeface="Courier New" panose="02070309020205020404" pitchFamily="49" charset="0"/>
              <a:buChar char="o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επίδραση: Ο εξοπλισμός παρουσιάζει βλάβες με αποτέλεσμα καθυστερήσεις και υψηλότερα έξοδα επισκευής.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A28FA-611B-0451-C783-6D43AEEA74DE}"/>
              </a:ext>
            </a:extLst>
          </p:cNvPr>
          <p:cNvSpPr txBox="1"/>
          <p:nvPr/>
        </p:nvSpPr>
        <p:spPr>
          <a:xfrm>
            <a:off x="6632713" y="2287110"/>
            <a:ext cx="183260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l-GR" sz="11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κοστολόγηση καθοδηγεί συμπεριφορές όσο και αριθμούς.</a:t>
            </a:r>
          </a:p>
          <a:p>
            <a:pPr lvl="1" algn="ctr"/>
            <a:endParaRPr lang="el-GR" sz="1100" b="1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l-GR" sz="11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ηγεσία οφείλει να σχεδιάζει τα συστήματα κόστους με επίγνωση των ανθρώπινων κινήτρων που ενεργοποιούν.</a:t>
            </a:r>
            <a:endParaRPr lang="el-GR" sz="11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5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0C46CD-405C-4649-E323-F54EBE8687F9}"/>
              </a:ext>
            </a:extLst>
          </p:cNvPr>
          <p:cNvCxnSpPr>
            <a:cxnSpLocks/>
          </p:cNvCxnSpPr>
          <p:nvPr/>
        </p:nvCxnSpPr>
        <p:spPr>
          <a:xfrm>
            <a:off x="6632713" y="2287110"/>
            <a:ext cx="0" cy="14840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Συμπεριφορικές Πτυχές της Κοστολόγησης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A28FA-611B-0451-C783-6D43AEEA74DE}"/>
              </a:ext>
            </a:extLst>
          </p:cNvPr>
          <p:cNvSpPr txBox="1"/>
          <p:nvPr/>
        </p:nvSpPr>
        <p:spPr>
          <a:xfrm>
            <a:off x="6632713" y="2287110"/>
            <a:ext cx="183260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l-GR" sz="11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κοστολόγηση καθοδηγεί συμπεριφορές όσο και αριθμούς.</a:t>
            </a:r>
          </a:p>
          <a:p>
            <a:pPr lvl="1" algn="ctr"/>
            <a:endParaRPr lang="el-GR" sz="1100" b="1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l-GR" sz="11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ηγεσία οφείλει να σχεδιάζει τα συστήματα κόστους με επίγνωση των ανθρώπινων κινήτρων που ενεργοποιούν.</a:t>
            </a:r>
            <a:endParaRPr lang="el-GR" sz="11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50048-57CE-056F-9309-923021D5BD28}"/>
              </a:ext>
            </a:extLst>
          </p:cNvPr>
          <p:cNvSpPr txBox="1"/>
          <p:nvPr/>
        </p:nvSpPr>
        <p:spPr>
          <a:xfrm>
            <a:off x="891400" y="2257017"/>
            <a:ext cx="604611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Διαχείριση </a:t>
            </a:r>
            <a:r>
              <a:rPr lang="el-GR" sz="11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Συμπεριφορικού</a:t>
            </a:r>
            <a:r>
              <a:rPr lang="el-GR" sz="11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Κινδύνου</a:t>
            </a:r>
          </a:p>
          <a:p>
            <a:endParaRPr lang="el-GR" sz="11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Ισορροπία κόστους - ποιότητας - χρόνου στους δείκτες.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Καθορισμός κέντρων ευθύνης και σαφών ρόλων.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Εσωτερικοί έλεγχοι και δεοντολογία στη χρήση των δεδομένων κόστους.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Συνδυασμός ποσοτικών και ποιοτικών KPI (π.χ. ικανοποίηση πελατών, ποιότητα διαδικασιών).</a:t>
            </a:r>
          </a:p>
        </p:txBody>
      </p:sp>
    </p:spTree>
    <p:extLst>
      <p:ext uri="{BB962C8B-B14F-4D97-AF65-F5344CB8AC3E}">
        <p14:creationId xmlns:p14="http://schemas.microsoft.com/office/powerpoint/2010/main" val="393564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0C46CD-405C-4649-E323-F54EBE8687F9}"/>
              </a:ext>
            </a:extLst>
          </p:cNvPr>
          <p:cNvCxnSpPr>
            <a:cxnSpLocks/>
          </p:cNvCxnSpPr>
          <p:nvPr/>
        </p:nvCxnSpPr>
        <p:spPr>
          <a:xfrm>
            <a:off x="4633007" y="2028013"/>
            <a:ext cx="0" cy="14840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622676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Περιθώριο Κέρδους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02D02-B3E0-C9B2-B1E9-B97C387B8E80}"/>
              </a:ext>
            </a:extLst>
          </p:cNvPr>
          <p:cNvSpPr txBox="1"/>
          <p:nvPr/>
        </p:nvSpPr>
        <p:spPr>
          <a:xfrm>
            <a:off x="768575" y="1748599"/>
            <a:ext cx="387415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περιθώριο κέρδους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δείχνει πόσο κέρδος αποφέρει κάθε ευρώ πωλήσεων. Αποτελεί βασικό δείκτη αποδοτικότητας και χρησιμοποιείται στη διοικητική λογιστική για τον έλεγχο κόστους και τη λήψη αποφάσεων.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δύο βασικές μορφές: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περιθώριο κέρδους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Δείχνει τη σχέση πωλήσεων με το άμεσο κόστος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πωληθέντων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Καθαρό περιθώριο κέρδους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Απεικονίζει το τελικό αποτέλεσμα μετά από όλα τα έξοδα.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A28FA-611B-0451-C783-6D43AEEA74DE}"/>
              </a:ext>
            </a:extLst>
          </p:cNvPr>
          <p:cNvSpPr txBox="1"/>
          <p:nvPr/>
        </p:nvSpPr>
        <p:spPr>
          <a:xfrm>
            <a:off x="4713177" y="1229768"/>
            <a:ext cx="434458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ξενοδοχείο “</a:t>
            </a:r>
            <a:r>
              <a:rPr lang="el-GR" sz="9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Αιγαιοθέα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έχει τα εξής δεδομένα για τον μήνα Ιούλιο:</a:t>
            </a:r>
          </a:p>
          <a:p>
            <a:pPr lvl="1"/>
            <a:r>
              <a:rPr lang="el-GR" sz="9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Περιγραφή			Ποσό (€)</a:t>
            </a:r>
          </a:p>
          <a:p>
            <a:pPr lvl="1"/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Πωλήσεις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(έσοδα από διανυκτερεύσεις,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	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60.000</a:t>
            </a:r>
          </a:p>
          <a:p>
            <a:pPr lvl="1"/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Άμεσα κόστη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(προμήθειες δωματίων, καθαριότητα, προμήθειες F&amp;B)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25.000</a:t>
            </a:r>
          </a:p>
          <a:p>
            <a:pPr lvl="1"/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Έξοδα λειτουργίας 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(μισθοί, ρεύμα, ενοίκιο, αποσβέσεις)	</a:t>
            </a:r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20.000</a:t>
            </a:r>
          </a:p>
          <a:p>
            <a:pPr lvl="1"/>
            <a:r>
              <a:rPr lang="el-GR" sz="9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Φόροι και λοιπά έξοδα		   5.000</a:t>
            </a:r>
          </a:p>
          <a:p>
            <a:pPr lvl="1"/>
            <a:endParaRPr lang="el-GR" sz="9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8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Υπολογισμός:</a:t>
            </a:r>
          </a:p>
          <a:p>
            <a:pPr lvl="1"/>
            <a:r>
              <a:rPr lang="el-GR" sz="8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Κέρδος		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60.000 – 25.000 = 35.000 €  </a:t>
            </a:r>
          </a:p>
          <a:p>
            <a:pPr lvl="1"/>
            <a:r>
              <a:rPr lang="el-GR" sz="8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Περιθώριο 		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35.000 / 60.000 × 100 = 58,3 %</a:t>
            </a:r>
          </a:p>
          <a:p>
            <a:pPr lvl="1"/>
            <a:r>
              <a:rPr lang="el-GR" sz="8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Καθαρό Κέρδος		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60.000 – (25.000 + 20.000 + 5.000) = 10.000 €  </a:t>
            </a:r>
          </a:p>
          <a:p>
            <a:pPr lvl="1"/>
            <a:r>
              <a:rPr lang="el-GR" sz="800" u="sng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Καθαρό Περιθώριο		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10.000 / 60.000 × 100 = 16,7 %</a:t>
            </a:r>
          </a:p>
          <a:p>
            <a:pPr lvl="1"/>
            <a:endParaRPr lang="el-GR" sz="800" u="sng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8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ξενοδοχείο διατηρεί υψηλό μικτό περιθώριο (58%), που δείχνει 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καλή σχέση κόστους–εσόδων, αλλά το τελικό καθαρό περιθώριο (17%) αποκαλύπτει τη μείωση λόγω λειτουργικών και φορολογικών 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επιβαρύνσεων.</a:t>
            </a:r>
          </a:p>
          <a:p>
            <a:pPr lvl="1"/>
            <a:endParaRPr lang="el-GR" sz="8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8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 μπορεί να εξετάσει</a:t>
            </a:r>
          </a:p>
          <a:p>
            <a:pPr lvl="1"/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μείωση ενεργειακών δαπανών, καλύτερη τιμολόγηση ανά περίοδο, ενίσχυση βοηθητικών εσόδων -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ancillary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revenues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(π.χ.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800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tours</a:t>
            </a:r>
            <a:r>
              <a:rPr lang="el-GR" sz="8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C12FB1-4C64-FFE9-5BF6-666BC825D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26" y="2809364"/>
            <a:ext cx="3414056" cy="419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08A88-B3AA-0CE8-5DBC-09670F6A0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7089" y="3639992"/>
            <a:ext cx="2537680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13ACFA-6C26-EC87-98AA-1BE00DC62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064777"/>
              </p:ext>
            </p:extLst>
          </p:nvPr>
        </p:nvGraphicFramePr>
        <p:xfrm>
          <a:off x="1132090" y="1049658"/>
          <a:ext cx="6879820" cy="348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101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782768" y="916713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Διοικητική έναντι Χρηματοοικονομικής Λογιστικής</a:t>
            </a:r>
            <a:endParaRPr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1006057" y="1921279"/>
            <a:ext cx="480323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</a:t>
            </a:r>
            <a:r>
              <a:rPr lang="el-GR" sz="10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Διοικητική Λογιστική παράγει Εσωτερική Πληροφόρηση 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προκειμένου να γίνει σωστός  σχεδιασμός για τη λήψη αποφάσεων και τον έλεγχο ή την αξιολόγηση της απόδοσης της επιχείρησης.</a:t>
            </a: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endParaRPr lang="el-GR" sz="10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Διαφορά από Χρηματοοικονομική Λογιστική</a:t>
            </a: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</a:t>
            </a:r>
            <a:r>
              <a:rPr lang="en-US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X</a:t>
            </a:r>
            <a:r>
              <a:rPr lang="el-GR" sz="10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ρηματοοικονομική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απευθύνεται σε </a:t>
            </a:r>
            <a:r>
              <a:rPr lang="en-US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E</a:t>
            </a:r>
            <a:r>
              <a:rPr lang="el-GR" sz="10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ξωτερικούς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n-US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X</a:t>
            </a:r>
            <a:r>
              <a:rPr lang="el-GR" sz="10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ρήστες</a:t>
            </a: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και περιγράφει το παρελθόν. </a:t>
            </a: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Η Διοικητική απευθύνεται στη Διοίκηση και τις Ομάδες εργασίας, ενώ εστιάζει στο μέλλον, στην επιλογή δράσεων και στη βελτίωση των υφιστάμενων διαδικασιών.</a:t>
            </a: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endParaRPr lang="el-GR" sz="10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Γιατί έχει σημασία</a:t>
            </a:r>
          </a:p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Χωρίς αξιόπιστη κοστολόγηση και κατάλληλους δείκτες, οι επιχειρήσεις δεν μπορούν να τιμολογήσουν τα προϊόντα και τις υπηρεσίες τους σωστά κι ως εκ τούτου ενδέχεται να επενδύουν σε ασύμφορα προϊόντα ή να επιδιώκουν στόχους που δεν αυξάνουν την αξία της επιχείρησης μελλοντικά.</a:t>
            </a:r>
            <a:endParaRPr lang="el-GR" sz="100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BF53B-952F-B0DF-6223-5353C13EE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405" y="1992081"/>
            <a:ext cx="2293818" cy="1770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5FAE5-1BEA-AF51-2CB0-C04C7E5967A8}"/>
              </a:ext>
            </a:extLst>
          </p:cNvPr>
          <p:cNvSpPr txBox="1"/>
          <p:nvPr/>
        </p:nvSpPr>
        <p:spPr>
          <a:xfrm>
            <a:off x="6000051" y="3993548"/>
            <a:ext cx="239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srgbClr val="D8A3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Λογιστικό κατάστιχο της δεκαετίας του ‘30</a:t>
            </a:r>
          </a:p>
          <a:p>
            <a:pPr algn="ctr"/>
            <a:r>
              <a:rPr lang="el-GR" sz="900" dirty="0">
                <a:solidFill>
                  <a:srgbClr val="D8A3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Μουσείο της Βυρτεμβέργης</a:t>
            </a:r>
          </a:p>
        </p:txBody>
      </p:sp>
    </p:spTree>
    <p:extLst>
      <p:ext uri="{BB962C8B-B14F-4D97-AF65-F5344CB8AC3E}">
        <p14:creationId xmlns:p14="http://schemas.microsoft.com/office/powerpoint/2010/main" val="24497907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1864</Words>
  <Application>Microsoft Office PowerPoint</Application>
  <PresentationFormat>On-screen Show (16:9)</PresentationFormat>
  <Paragraphs>200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Nunito Light</vt:lpstr>
      <vt:lpstr>Arial</vt:lpstr>
      <vt:lpstr>Courier New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ΔΗΜΗΤΡΙΟΣ  ΑΓΓΕΛΙΔΗΣ</cp:lastModifiedBy>
  <cp:revision>112</cp:revision>
  <dcterms:modified xsi:type="dcterms:W3CDTF">2025-11-17T20:39:38Z</dcterms:modified>
</cp:coreProperties>
</file>