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7" r:id="rId4"/>
    <p:sldId id="345" r:id="rId5"/>
    <p:sldId id="363" r:id="rId6"/>
    <p:sldId id="364" r:id="rId7"/>
    <p:sldId id="367" r:id="rId8"/>
    <p:sldId id="377" r:id="rId9"/>
    <p:sldId id="368" r:id="rId10"/>
    <p:sldId id="369" r:id="rId11"/>
    <p:sldId id="370" r:id="rId12"/>
    <p:sldId id="372" r:id="rId13"/>
    <p:sldId id="378" r:id="rId14"/>
    <p:sldId id="373" r:id="rId15"/>
    <p:sldId id="374" r:id="rId16"/>
    <p:sldId id="375" r:id="rId17"/>
    <p:sldId id="376" r:id="rId18"/>
    <p:sldId id="365" r:id="rId19"/>
    <p:sldId id="366" r:id="rId20"/>
    <p:sldId id="360" r:id="rId21"/>
    <p:sldId id="281" r:id="rId22"/>
  </p:sldIdLst>
  <p:sldSz cx="9144000" cy="5143500" type="screen16x9"/>
  <p:notesSz cx="6858000" cy="9144000"/>
  <p:embeddedFontLst>
    <p:embeddedFont>
      <p:font typeface="Nunito Light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22D"/>
    <a:srgbClr val="BE5014"/>
    <a:srgbClr val="97413C"/>
    <a:srgbClr val="D8A367"/>
    <a:srgbClr val="EED7D6"/>
    <a:srgbClr val="DDADAB"/>
    <a:srgbClr val="905D24"/>
    <a:srgbClr val="F0DAC2"/>
    <a:srgbClr val="DB6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4660"/>
  </p:normalViewPr>
  <p:slideViewPr>
    <p:cSldViewPr snapToGrid="0">
      <p:cViewPr>
        <p:scale>
          <a:sx n="100" d="100"/>
          <a:sy n="100" d="100"/>
        </p:scale>
        <p:origin x="1118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9/12/2025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86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84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32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56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85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96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99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205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96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17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05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77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30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56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18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41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2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2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905981" y="3735225"/>
            <a:ext cx="2309830" cy="329297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72014" y="2536062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Διοικητική Λογιστική Τουριστικών Επιχειρήσεων</a:t>
            </a:r>
            <a:endParaRPr sz="24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052146" y="3794064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5F5C-45D7-FD0A-CE7F-011C30DD8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73" y="649356"/>
            <a:ext cx="5588745" cy="3730487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164795" y="3405723"/>
            <a:ext cx="379220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1300" dirty="0">
                <a:solidFill>
                  <a:srgbClr val="D8A367"/>
                </a:solidFill>
                <a:sym typeface="Nunito Light"/>
              </a:rPr>
              <a:t>Επανάληψη Ύλης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Β': ΚΟΣΤΟΛΟΓΗΣΗ - Ο ΠΥΡΗΝΑΣ ΤΗΣ ΔΙΟΙΚΗΤΙΚΗΣ ΛΟΓΙΣΤΙΚΗΣ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DBC1F-60E5-573B-7741-C89FA5161471}"/>
              </a:ext>
            </a:extLst>
          </p:cNvPr>
          <p:cNvSpPr txBox="1"/>
          <p:nvPr/>
        </p:nvSpPr>
        <p:spPr>
          <a:xfrm>
            <a:off x="855857" y="1587536"/>
            <a:ext cx="2451224" cy="1772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ΑΣΚΗΣΗ 2: Ανάλυση Κέρδους για Εστιατόριο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Δεδομένα: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τουριστικό εστιατόριο έχει: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Μέση τιμή γεύματος: 30€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Μεταβλητό κόστος ανά γεύμα: 12€ (τρόφιμα, αναλώσιμα)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Σταθερά κόστη μηνιαίως: 27.000€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Επιθυμητό μηνιαίο κέρδος: 9.000€</a:t>
            </a:r>
          </a:p>
          <a:p>
            <a:pPr>
              <a:spcBef>
                <a:spcPts val="900"/>
              </a:spcBef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Ερώτηση: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Πόσα γεύματα πρέπει να σερβίρει μηνιαίως για να πετύχει το επιθυμητό κέρδος;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34BD1A-F6CB-354A-F001-51BD25911EC4}"/>
              </a:ext>
            </a:extLst>
          </p:cNvPr>
          <p:cNvCxnSpPr/>
          <p:nvPr/>
        </p:nvCxnSpPr>
        <p:spPr>
          <a:xfrm>
            <a:off x="3497580" y="1760667"/>
            <a:ext cx="0" cy="2255520"/>
          </a:xfrm>
          <a:prstGeom prst="line">
            <a:avLst/>
          </a:prstGeom>
          <a:ln>
            <a:solidFill>
              <a:srgbClr val="B17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D69520-D91B-B439-0972-066DCAA6C528}"/>
              </a:ext>
            </a:extLst>
          </p:cNvPr>
          <p:cNvSpPr txBox="1"/>
          <p:nvPr/>
        </p:nvSpPr>
        <p:spPr>
          <a:xfrm>
            <a:off x="3924453" y="1557293"/>
            <a:ext cx="4403053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u="sng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Λύση (Βήμα προς Βήμα):</a:t>
            </a:r>
            <a:endParaRPr lang="el-GR" sz="900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1: Υπολογισμός Περιθωρίου Συνεισφοράς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Περιθώριο Συνεισφοράς = 30€ - 12€ = 18€ ανά γεύμα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2: Υπολογισμός Απαιτούμενων Μονάδων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επιτύχουμε το επιθυμητό κέρδος, πρέπει: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Απαιτούμενα Γεύματα = (Σταθερά Κόστη + Επιθυμητό Κέρδος) / Περιθώριο Συνεισφοράς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Απαιτούμενα Γεύματα = (27.000€ + 9.000€) / 18€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Απαιτούμενα Γεύματα = 36.000€ / 18€ = 2.000 γεύματα</a:t>
            </a:r>
          </a:p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3: Μέση Ημερήσια Απαίτηση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Μέσος αριθμός γευμάτων ανά ημέρα = 2.000 / 30 ημέρες ≈ 67 γεύματα/ημέρα</a:t>
            </a:r>
          </a:p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Συμπέρασμα: Το εστιατόριο χρειάζεται να σερβίρει περίπου 67 γεύματα την ημέρα για να πετύχει το επιθυμητό μηνιαίο κέρδος των 9.000€.</a:t>
            </a:r>
          </a:p>
        </p:txBody>
      </p:sp>
    </p:spTree>
    <p:extLst>
      <p:ext uri="{BB962C8B-B14F-4D97-AF65-F5344CB8AC3E}">
        <p14:creationId xmlns:p14="http://schemas.microsoft.com/office/powerpoint/2010/main" val="236165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Γ': ΠΡΟΫΠΟΛΟΓΙΣΜΟΣ ΚΑΙ ΕΛΕΓΧΟΣ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C1AB4-F9C6-9D5E-D287-4A9982E55D37}"/>
              </a:ext>
            </a:extLst>
          </p:cNvPr>
          <p:cNvSpPr txBox="1"/>
          <p:nvPr/>
        </p:nvSpPr>
        <p:spPr>
          <a:xfrm>
            <a:off x="1022335" y="1412911"/>
            <a:ext cx="7221344" cy="311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Έννοια και Σημασία του Προϋπολογισμού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ένα ποσοτικό σχέδιο δράσης που εκφράζεται σε χρηματικές μονάδες και καλύπτει μια συγκεκριμένη μελλοντική περίοδο (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Βενιέρης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Κοέν, 2007). Αποτελεί το κύριο εργαλείο σχεδιασμού και ελέγχου της διοίκησης.</a:t>
            </a:r>
          </a:p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Σκοποί του Προϋπολογισμού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Καθορισμός στόχων και προσδιορισμός πόρων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Συντονισμός: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Εναρμόνιση των δραστηριοτήτων διαφόρων τμημάτων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Επικοινωνία: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Διάχυση πληροφοριών για στόχους και προσδοκίες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Κίνητρο: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Παρακίνηση του προσωπικού για επίτευξη στόχων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Έλεγχος: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Σύγκριση πραγματικών με προϋπολογισμένα και ανάλυση αποκλίσεων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Μέτρηση απόδοσης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managers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τμημάτων</a:t>
            </a:r>
          </a:p>
          <a:p>
            <a:pPr>
              <a:spcBef>
                <a:spcPts val="12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Προϋπολογισμών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Λειτουργικοί Προϋπολογισμοί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Σχετίζονται με τις καθημερινές λειτουργίες της επιχείρησης: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Πωλήσεων (έσοδα)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Παραγωγής/Υπηρεσιών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Αγορών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Λειτουργικών Εξόδων</a:t>
            </a:r>
          </a:p>
        </p:txBody>
      </p:sp>
    </p:spTree>
    <p:extLst>
      <p:ext uri="{BB962C8B-B14F-4D97-AF65-F5344CB8AC3E}">
        <p14:creationId xmlns:p14="http://schemas.microsoft.com/office/powerpoint/2010/main" val="291252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Γ': ΠΡΟΫΠΟΛΟΓΙΣΜΟΣ ΚΑΙ ΕΛΕΓΧΟΣ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C1AB4-F9C6-9D5E-D287-4A9982E55D37}"/>
              </a:ext>
            </a:extLst>
          </p:cNvPr>
          <p:cNvSpPr txBox="1"/>
          <p:nvPr/>
        </p:nvSpPr>
        <p:spPr>
          <a:xfrm>
            <a:off x="900414" y="1391923"/>
            <a:ext cx="7786385" cy="301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9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Προϋπολογισμών</a:t>
            </a:r>
          </a:p>
          <a:p>
            <a:pPr>
              <a:spcAft>
                <a:spcPts val="600"/>
              </a:spcAft>
            </a:pPr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Χρηματοοικονομικοί Προϋπολογισμοί</a:t>
            </a: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Σχετίζονται με τη χρηματοοικονομική θέση: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Ταμειακών Ροών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Προβλεπόμενος Ισολογισμός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Προβλεπόμενη Κατάσταση Αποτελεσμάτων</a:t>
            </a:r>
          </a:p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Γ. Κεφαλαιακός Προϋπολογισμός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Αφορά μακροπρόθεσμες επενδύσεις σε πάγια περιουσιακά στοιχεία (π.χ., αγορά νέου κτιρίου, ανακαίνιση ξενοδοχείου).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Αποκλίσεων</a:t>
            </a:r>
          </a:p>
          <a:p>
            <a:pPr>
              <a:spcAft>
                <a:spcPts val="6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αποκλίσεων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η σύγκριση των πραγματικών αποτελεσμάτων με τα προϋπολογισμένα και ο προσδιορισμός των διαφορών (αποκλίσεων). Βοηθά τη διοίκηση να κατανοήσει γιατί η απόδοση διαφέρει από το σχέδιο.</a:t>
            </a:r>
          </a:p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Αποκλίσεων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Ευνοϊκή Απόκλιση: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Όταν τα πραγματικά αποτελέσματα είναι καλύτερα από τα προϋπολογισμένα (π.χ., χαμηλότερα έξοδα, υψηλότερα έσοδα)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Δυσμενής Απόκλιση: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Όταν τα πραγματικά αποτελέσματα είναι χειρότερα από τα προϋπολογισμένα (π.χ., υψηλότερα έξοδα, χαμηλότερα έσοδα)</a:t>
            </a:r>
          </a:p>
        </p:txBody>
      </p:sp>
    </p:spTree>
    <p:extLst>
      <p:ext uri="{BB962C8B-B14F-4D97-AF65-F5344CB8AC3E}">
        <p14:creationId xmlns:p14="http://schemas.microsoft.com/office/powerpoint/2010/main" val="170286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Γ': ΠΡΟΫΠΟΛΟΓΙΣΜΟΣ ΚΑΙ ΕΛΕΓΧΟΣ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C7B5B-A0DA-1A94-A479-3294234C0B83}"/>
              </a:ext>
            </a:extLst>
          </p:cNvPr>
          <p:cNvSpPr txBox="1"/>
          <p:nvPr/>
        </p:nvSpPr>
        <p:spPr>
          <a:xfrm>
            <a:off x="764917" y="1412911"/>
            <a:ext cx="2382643" cy="285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ΑΣΚΗΣΗ 3: Ανάλυση Απόκλισης Εσόδων για Ξενοδοχείο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Δεδομένα: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boutique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ξενοδοχείο είχε προϋπολογίσει για τον Ιούνιο: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Προϋπολογισμένες διανυκτερεύσεις: 900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Προϋπολογισμένη μέση τιμή δωματίου (ADR): 120€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Προϋπολογισμένα έσοδα: 900 × 120€ = 108.000€</a:t>
            </a:r>
          </a:p>
          <a:p>
            <a:pPr>
              <a:spcBef>
                <a:spcPts val="600"/>
              </a:spcBef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πραγματικά αποτελέσματα ήταν: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Πραγματικές διανυκτερεύσεις: 950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Πραγματική μέση τιμή δωματίου: 115€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Πραγματικά έσοδα: 950 × 115€ = 109.250€</a:t>
            </a:r>
          </a:p>
          <a:p>
            <a:pPr>
              <a:spcBef>
                <a:spcPts val="900"/>
              </a:spcBef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Ερώτηση: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Αναλύστε την απόκλιση εσόδων.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CD1F61-2266-AB28-AD59-1DBFB4E8CE6B}"/>
              </a:ext>
            </a:extLst>
          </p:cNvPr>
          <p:cNvCxnSpPr/>
          <p:nvPr/>
        </p:nvCxnSpPr>
        <p:spPr>
          <a:xfrm>
            <a:off x="3284220" y="1771433"/>
            <a:ext cx="0" cy="2255520"/>
          </a:xfrm>
          <a:prstGeom prst="line">
            <a:avLst/>
          </a:prstGeom>
          <a:ln>
            <a:solidFill>
              <a:srgbClr val="B17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C8D26C-AAB0-0ED8-D06F-DFFCF1684985}"/>
              </a:ext>
            </a:extLst>
          </p:cNvPr>
          <p:cNvSpPr txBox="1"/>
          <p:nvPr/>
        </p:nvSpPr>
        <p:spPr>
          <a:xfrm>
            <a:off x="3412303" y="1412911"/>
            <a:ext cx="517503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800" b="1" u="sng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Λύση (Βήμα προς Βήμα):</a:t>
            </a:r>
            <a:endParaRPr lang="el-GR" sz="800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1: Συνολική Απόκλιση Εσόδων</a:t>
            </a: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Συνολική Απόκλιση = Πραγματικά Έσοδα - Προϋπολογισμένα Έσοδα</a:t>
            </a:r>
          </a:p>
          <a:p>
            <a:pPr marL="457200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Συνολική Απόκλιση = 109.250€ - 108.000€ = +1.250€ (Ευνοϊκή)</a:t>
            </a:r>
          </a:p>
          <a:p>
            <a:pPr>
              <a:buNone/>
            </a:pP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2: Ανάλυση σε Απόκλιση Όγκου και Απόκλιση Τιμής</a:t>
            </a: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None/>
            </a:pP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Όγκου</a:t>
            </a: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(Volume Variance):</a:t>
            </a: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Μετρά την επίδραση της διαφοράς στον αριθμό διανυκτερεύσεων</a:t>
            </a: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Όγκου = (Πραγματικές Μονάδες - Προϋπολογισμένες Μονάδες) × Προϋπολογισμένη Τιμή</a:t>
            </a: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Όγκου = (950 - 900) × 120€ = 50 × 120€ = +6.000€ (Ευνοϊκή)</a:t>
            </a:r>
          </a:p>
          <a:p>
            <a:pPr marL="541338">
              <a:buNone/>
            </a:pPr>
            <a:r>
              <a:rPr lang="el-GR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ξενοδοχείο είχε 50 περισσότερες διανυκτερεύσεις από ό,τι προϋπολόγισε, αυξάνοντας τα έσοδα κατά 6.000€.</a:t>
            </a:r>
          </a:p>
          <a:p>
            <a:pPr marL="457200">
              <a:buNone/>
            </a:pP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β) Απόκλιση Τιμής (</a:t>
            </a:r>
            <a:r>
              <a:rPr lang="el-GR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Μετρά την επίδραση της διαφοράς στην τιμή</a:t>
            </a: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Τιμής = (Πραγματική Τιμή - Προϋπολογισμένη Τιμή) × Πραγματικές Μονάδες</a:t>
            </a:r>
          </a:p>
          <a:p>
            <a:pPr marL="541338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Απόκλιση Τιμής = (115€ - 120€) × 950 = -5€ × 950 = -4.750€ (Δυσμενής)</a:t>
            </a:r>
          </a:p>
          <a:p>
            <a:pPr marL="541338">
              <a:buNone/>
            </a:pPr>
            <a:r>
              <a:rPr lang="el-GR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 μέση τιμή δωματίου ήταν 5€ χαμηλότερη από ό,τι προϋπολόγισε, μειώνοντας τα έσοδα κατά 4.750€.</a:t>
            </a:r>
          </a:p>
          <a:p>
            <a:pPr>
              <a:buNone/>
            </a:pPr>
            <a:r>
              <a:rPr lang="el-G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3: Επαλήθευση</a:t>
            </a: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Συνολική Απόκλιση = Απόκλιση Όγκου + Απόκλιση Τιμής</a:t>
            </a:r>
          </a:p>
          <a:p>
            <a:pPr marL="457200">
              <a:buNone/>
            </a:pPr>
            <a:r>
              <a:rPr lang="el-G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+1.250€ = +6.000€ + (-4.750€) ✓</a:t>
            </a:r>
          </a:p>
          <a:p>
            <a:pPr marL="457200">
              <a:buNone/>
            </a:pPr>
            <a:endParaRPr lang="el-G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Συμπέρασμα: Το ξενοδοχείο είχε συνολική ευνοϊκή απόκλιση 1.250€ λόγω αυξημένου όγκου (+6.000€), παρά τη μείωση της μέσης τιμής (-4.750€). Η διοίκηση θα πρέπει να διερευνήσει γιατί η τιμή ήταν χαμηλότερη (π.χ., προσφορές, ανταγωνισμός).</a:t>
            </a:r>
          </a:p>
        </p:txBody>
      </p:sp>
    </p:spTree>
    <p:extLst>
      <p:ext uri="{BB962C8B-B14F-4D97-AF65-F5344CB8AC3E}">
        <p14:creationId xmlns:p14="http://schemas.microsoft.com/office/powerpoint/2010/main" val="192625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Δ': ΜΕΤΡΗΣΗ ΑΠΟΔΟΣΗΣ ΚΑΙ ΣΤΡΑΤΗΓΙΚΗ ΔΙΑΣΤΑΣΗ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45BFA-9614-153A-AD41-54686FDF2A93}"/>
              </a:ext>
            </a:extLst>
          </p:cNvPr>
          <p:cNvSpPr txBox="1"/>
          <p:nvPr/>
        </p:nvSpPr>
        <p:spPr>
          <a:xfrm>
            <a:off x="1039850" y="1532956"/>
            <a:ext cx="7174509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Βασικοί Δείκτες Απόδοσης στον Τουρισμό</a:t>
            </a:r>
          </a:p>
          <a:p>
            <a:pPr>
              <a:spcAft>
                <a:spcPts val="600"/>
              </a:spcAft>
              <a:buNone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μέτρηση της απόδοσης είναι κρίσιμη για την αξιολόγηση της επιτυχίας και τη λήψη διοικητικών αποφάσεων. </a:t>
            </a:r>
          </a:p>
          <a:p>
            <a:pPr>
              <a:spcAft>
                <a:spcPts val="600"/>
              </a:spcAft>
              <a:buNone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τουριστικό κλάδο, χρησιμοποιούνται συγκεκριμένοι δείκτες που παρακολουθούνται συνεχώς.</a:t>
            </a:r>
          </a:p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Δείκτες Ξενοδοχειακών Επιχειρήσεων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90F229-05AE-448B-4471-5212E594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74441"/>
              </p:ext>
            </p:extLst>
          </p:nvPr>
        </p:nvGraphicFramePr>
        <p:xfrm>
          <a:off x="1245294" y="2816382"/>
          <a:ext cx="6763620" cy="1281871"/>
        </p:xfrm>
        <a:graphic>
          <a:graphicData uri="http://schemas.openxmlformats.org/drawingml/2006/table">
            <a:tbl>
              <a:tblPr firstRow="1" firstCol="1" bandRow="1"/>
              <a:tblGrid>
                <a:gridCol w="2254540">
                  <a:extLst>
                    <a:ext uri="{9D8B030D-6E8A-4147-A177-3AD203B41FA5}">
                      <a16:colId xmlns:a16="http://schemas.microsoft.com/office/drawing/2014/main" val="1549002887"/>
                    </a:ext>
                  </a:extLst>
                </a:gridCol>
                <a:gridCol w="2254540">
                  <a:extLst>
                    <a:ext uri="{9D8B030D-6E8A-4147-A177-3AD203B41FA5}">
                      <a16:colId xmlns:a16="http://schemas.microsoft.com/office/drawing/2014/main" val="121280529"/>
                    </a:ext>
                  </a:extLst>
                </a:gridCol>
                <a:gridCol w="2254540">
                  <a:extLst>
                    <a:ext uri="{9D8B030D-6E8A-4147-A177-3AD203B41FA5}">
                      <a16:colId xmlns:a16="http://schemas.microsoft.com/office/drawing/2014/main" val="2204927314"/>
                    </a:ext>
                  </a:extLst>
                </a:gridCol>
              </a:tblGrid>
              <a:tr h="1963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Δείκτης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Τύπος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Σημασία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43123"/>
                  </a:ext>
                </a:extLst>
              </a:tr>
              <a:tr h="308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Πληρότητα (</a:t>
                      </a:r>
                      <a:r>
                        <a:rPr lang="el-GR" sz="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Occupancy</a:t>
                      </a:r>
                      <a:r>
                        <a:rPr lang="el-GR" sz="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l-GR" sz="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Rate</a:t>
                      </a:r>
                      <a:r>
                        <a:rPr lang="el-GR" sz="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)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(Πωληθέντα δωμάτια / Διαθέσιμα δωμάτια) × 100%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Μετρά την αποδοτικότητα χρήσης δυναμικότητας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020819"/>
                  </a:ext>
                </a:extLst>
              </a:tr>
              <a:tr h="3121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ADR (Average Daily Rate)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Έσοδα δωματίων / </a:t>
                      </a:r>
                      <a:r>
                        <a:rPr lang="el-GR" sz="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Πωληθέντα</a:t>
                      </a: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δωμάτια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Μετρά τη μέση τιμή ανά </a:t>
                      </a:r>
                      <a:r>
                        <a:rPr lang="el-GR" sz="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πωληθέν</a:t>
                      </a: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δωμάτιο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167310"/>
                  </a:ext>
                </a:extLst>
              </a:tr>
              <a:tr h="42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RevPAR (Revenue per Available Room)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Έσοδα δωματίων / Διαθέσιμα δωμάτια ή ADR × Πληρότητα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Ο πιο σημαντικός δείκτης - συνδυάζει τιμή και όγκο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77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0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Δ': ΜΕΤΡΗΣΗ ΑΠΟΔΟΣΗΣ ΚΑΙ ΣΤΡΑΤΗΓΙΚΗ ΔΙΑΣΤΑΣΗ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54444-1DAC-5800-C999-E9252BD4E023}"/>
              </a:ext>
            </a:extLst>
          </p:cNvPr>
          <p:cNvSpPr txBox="1"/>
          <p:nvPr/>
        </p:nvSpPr>
        <p:spPr>
          <a:xfrm>
            <a:off x="825376" y="1469373"/>
            <a:ext cx="2253104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ΑΣΚΗΣΗ 4: </a:t>
            </a:r>
          </a:p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Υπολογισμός Δεικτών Απόδοσης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Δεδομένα: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ξενοδοχείο 40 δωματίων είχε τα εξής στοιχεία για τον Ιούλιο (31 ημέρες):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Πωληθέντα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δωμάτια: 930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Έσοδα από δωμάτια: 111.600€</a:t>
            </a:r>
          </a:p>
          <a:p>
            <a:pPr>
              <a:spcBef>
                <a:spcPts val="900"/>
              </a:spcBef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Ερώτηση: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Υπολογίστε την Πληρότητα, το ADR και το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A3CF46-4D48-CD78-A061-E04852082455}"/>
              </a:ext>
            </a:extLst>
          </p:cNvPr>
          <p:cNvCxnSpPr/>
          <p:nvPr/>
        </p:nvCxnSpPr>
        <p:spPr>
          <a:xfrm>
            <a:off x="3154680" y="1744099"/>
            <a:ext cx="0" cy="2255520"/>
          </a:xfrm>
          <a:prstGeom prst="line">
            <a:avLst/>
          </a:prstGeom>
          <a:ln>
            <a:solidFill>
              <a:srgbClr val="B17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C3B0C-2A03-A581-89BA-C01E680C6F70}"/>
              </a:ext>
            </a:extLst>
          </p:cNvPr>
          <p:cNvSpPr txBox="1"/>
          <p:nvPr/>
        </p:nvSpPr>
        <p:spPr>
          <a:xfrm>
            <a:off x="3380680" y="1418264"/>
            <a:ext cx="4163120" cy="319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u="sng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Λύση (Βήμα προς Βήμα):</a:t>
            </a:r>
            <a:endParaRPr lang="el-GR" sz="900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1: Υπολογισμός Διαθέσιμων Δωματίων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Διαθέσιμα δωμάτια = 40 δωμάτια × 31 ημέρες = 1.240 δωμάτια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2: Πληρότητα (</a:t>
            </a:r>
            <a:r>
              <a:rPr lang="el-GR" sz="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</a:t>
            </a: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Πληρότητα = (930 / 1.240) × 100% = 75%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ξενοδοχείο λειτούργησε με μέση πληρότητα 75% τον Ιούλιο.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</a:t>
            </a: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ADR (Average Daily Rate)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 = 111.600€ / 930 = 120€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 μέση τιμή ανά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πωληθέν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δωμάτιο ήταν 120€.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</a:t>
            </a: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RevPAR (Revenue per Available Room)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Μέθοδος 1: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Έσοδα / Διαθέσιμα δωμάτια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111.600€ / 1.240 = 90€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Μέθοδος 2 (Επαλήθευση):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ADR × Πληρότητα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120€ × 0,75 = 90€ ✓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Κάθε διαθέσιμο δωμάτιο (είτε πωληθεί είτε όχι) απέφερε κατά μέσο όρο 90€ έσοδα.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AC2D3-FFF5-1057-70AE-B0F96447AC97}"/>
              </a:ext>
            </a:extLst>
          </p:cNvPr>
          <p:cNvSpPr txBox="1"/>
          <p:nvPr/>
        </p:nvSpPr>
        <p:spPr>
          <a:xfrm>
            <a:off x="7600595" y="1621101"/>
            <a:ext cx="929942" cy="28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Συμπέρασμα:</a:t>
            </a:r>
          </a:p>
          <a:p>
            <a:pPr algn="ctr"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900" b="1" dirty="0" err="1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9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ο πιο χρήσιμος δείκτης γιατί συνδυάζει τόσο την τιμή (ADR) όσο και την πληρότητα. Μπορεί να αυξηθεί είτε αυξάνοντας τις τιμές είτε βελτιώνοντας την πληρότητα.</a:t>
            </a:r>
          </a:p>
          <a:p>
            <a:pPr algn="ctr">
              <a:spcBef>
                <a:spcPts val="1800"/>
              </a:spcBef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157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Δ': ΜΕΤΡΗΣΗ ΑΠΟΔΟΣΗΣ ΚΑΙ ΣΤΡΑΤΗΓΙΚΗ ΔΙΑΣΤΑΣΗ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81B7A-6F8A-8EAF-333F-4DCA6A17BBB8}"/>
              </a:ext>
            </a:extLst>
          </p:cNvPr>
          <p:cNvSpPr txBox="1"/>
          <p:nvPr/>
        </p:nvSpPr>
        <p:spPr>
          <a:xfrm>
            <a:off x="806921" y="1385213"/>
            <a:ext cx="7530157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Σύνδεση με Στρατηγικό Σχεδιασμό</a:t>
            </a:r>
          </a:p>
          <a:p>
            <a:pPr>
              <a:spcAft>
                <a:spcPts val="600"/>
              </a:spcAft>
              <a:buNone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Διοικητική Λογιστική δεν είναι απλώς αριθμοί - είναι στρατηγικό εργαλείο. Τα στοιχεία κόστους, τα περιθώρια κέρδους, οι προϋπολογισμοί και οι δείκτες απόδοσης βοηθούν τη διοίκηση να λαμβάνει κρίσιμες στρατηγικές αποφάσεις.</a:t>
            </a:r>
          </a:p>
          <a:p>
            <a:pPr>
              <a:spcBef>
                <a:spcPts val="900"/>
              </a:spcBef>
              <a:spcAft>
                <a:spcPts val="500"/>
              </a:spcAft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Στρατηγικές Εφαρμογές στον Τουρισμό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Στρατηγικές Τιμολόγησης: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Χρήση CVP ανάλυσης για καθορισμό τιμών που μεγιστοποιούν το κέρδος</a:t>
            </a:r>
          </a:p>
          <a:p>
            <a:pPr marL="628650" indent="-171450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Ένα ξενοδοχείο μπορεί να προσφέρει χαμηλότερες τιμές την χαμηλή περίοδο, αρκεί να καλύπτει τα μεταβλητά κόστη και να συνεισφέρει στα σταθερά.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Αποφάσεις Επένδυσης: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Αξιολόγηση κεφαλαιακών επενδύσεων (π.χ., ανακαίνιση, επέκταση)</a:t>
            </a:r>
          </a:p>
          <a:p>
            <a:pPr marL="628650" indent="-171450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Υπολογισμός αν μια ανακαίνιση που κοστίζει 200.000€ θα δικαιολογηθεί από αύξηση του ADR και της πληρότητας.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Μείωση Κόστους: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Εντοπισμός περιοχών όπου το κόστος μπορεί να μειωθεί χωρίς να επηρεαστεί η ποιότητα</a:t>
            </a:r>
          </a:p>
          <a:p>
            <a:pPr marL="628650" indent="-171450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Ανάλυση κόστους ενέργειας και επένδυση σε ενεργειακά αποδοτικά συστήματα.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Απόδοσης: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Παρακολούθηση δεικτών για μέτρηση επιτυχίας και σύγκριση με ανταγωνισμό</a:t>
            </a:r>
          </a:p>
          <a:p>
            <a:pPr marL="628650" indent="-171450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Σύγκριση του </a:t>
            </a:r>
            <a:r>
              <a:rPr lang="el-GR" sz="1000" i="1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RevPAR</a:t>
            </a: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άλλα ξενοδοχεία στην περιοχή για αξιολόγηση ανταγωνιστικότητας.</a:t>
            </a:r>
          </a:p>
        </p:txBody>
      </p:sp>
    </p:spTree>
    <p:extLst>
      <p:ext uri="{BB962C8B-B14F-4D97-AF65-F5344CB8AC3E}">
        <p14:creationId xmlns:p14="http://schemas.microsoft.com/office/powerpoint/2010/main" val="119153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ΣΥΜΠΕΡΑΣΜΑΤΑ ΚΑΙ ΒΑΣΙΚΑ ΣΗΜΕΙΑ</a:t>
            </a:r>
            <a:endParaRPr lang="el-GR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D2E9C-7EDE-ED5D-3406-92E884BE1368}"/>
              </a:ext>
            </a:extLst>
          </p:cNvPr>
          <p:cNvSpPr txBox="1"/>
          <p:nvPr/>
        </p:nvSpPr>
        <p:spPr>
          <a:xfrm>
            <a:off x="925551" y="1673647"/>
            <a:ext cx="729289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1100" b="1" dirty="0">
                <a:solidFill>
                  <a:srgbClr val="B1722D"/>
                </a:solidFill>
                <a:effectLst/>
                <a:latin typeface="Calibri" panose="020F0502020204030204" pitchFamily="34" charset="0"/>
              </a:rPr>
              <a:t>Συνοπτική Επανάληψη</a:t>
            </a:r>
            <a:endParaRPr lang="el-GR" sz="1100" b="1" dirty="0">
              <a:solidFill>
                <a:srgbClr val="B1722D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Η Διοικητική Λογιστική είναι απαραίτητο εργαλείο για κάθε επαγγελματία του τουρισμού. Τα βασικά στοιχεία που πρέπει να θυμάστε: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Φύση &amp; Σκοπός: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Η Διοικητική Λογιστική απευθύνεται στη διοίκηση, είναι προσανατολισμένη στο μέλλον και υποστηρίζει τη λήψη αποφάσεων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Κόστος: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Η διάκριση μεταξύ σταθερού και μεταβλητού κόστους είναι κρίσιμη για την ανάλυση και το σχεδιασμό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CVP Ανάλυση: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Το σημείο νεκρού και το περιθώριο συνεισφοράς βοηθούν στον καθορισμό τιμών και στόχων πωλήσεων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Προϋπολογισμός: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Απαραίτητο εργαλείο προγραμματισμού και ελέγχου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Ανάλυση Αποκλίσεων: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Βοηθά στην κατανόηση απόδοσης και στη λήψη διορθωτικών μέτρων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Δείκτες Απόδοσης: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Πληρότητα, ADR, και ειδικά το </a:t>
            </a:r>
            <a:r>
              <a:rPr lang="el-GR" sz="11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RevPAR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είναι καθοριστικοί στον τουρισμό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4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ΣΥΜΠΕΡΑΣΜΑΤΑ ΚΑΙ ΒΑΣΙΚΑ ΣΗΜΕΙΑ</a:t>
            </a:r>
            <a:endParaRPr lang="el-GR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D2E9C-7EDE-ED5D-3406-92E884BE1368}"/>
              </a:ext>
            </a:extLst>
          </p:cNvPr>
          <p:cNvSpPr txBox="1"/>
          <p:nvPr/>
        </p:nvSpPr>
        <p:spPr>
          <a:xfrm>
            <a:off x="1077998" y="1781341"/>
            <a:ext cx="7292898" cy="158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l-GR" sz="1100" b="1" dirty="0">
                <a:solidFill>
                  <a:srgbClr val="B1722D"/>
                </a:solidFill>
                <a:effectLst/>
                <a:latin typeface="Calibri" panose="020F0502020204030204" pitchFamily="34" charset="0"/>
              </a:rPr>
              <a:t>Πρακτικές Συμβουλές για τη Χρήση της Διοικητικής Λογιστικής</a:t>
            </a:r>
            <a:endParaRPr lang="el-GR" sz="1100" b="1" dirty="0">
              <a:solidFill>
                <a:srgbClr val="B1722D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Να είστε πάντα ενήμεροι: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Παρακολουθείτε τακτικά τους δείκτες απόδοσης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Να κατανοείτε τα κόστη: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Ξέρετε ποια κόστη είναι σταθερά και ποια μεταβλητά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Να χρησιμοποιείτε προϋπολογισμούς: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Σχεδιάστε εκ των προτέρων και ελέγχετε την εκτέλεση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Να αναλύετε αποκλίσεις: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Μην αρκείστε στους αριθμούς - κατανοήστε το 'γιατί'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1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Να συνδέετε με στρατηγική:</a:t>
            </a:r>
            <a:r>
              <a:rPr lang="el-GR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Χρησιμοποιήστε τις πληροφορίες για στρατηγικές αποφάσεις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694156" y="66202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Βιβλιογραφία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90D9F-DB55-30A1-4B53-8F6CE20AD3BE}"/>
              </a:ext>
            </a:extLst>
          </p:cNvPr>
          <p:cNvSpPr txBox="1"/>
          <p:nvPr/>
        </p:nvSpPr>
        <p:spPr>
          <a:xfrm>
            <a:off x="637491" y="1502378"/>
            <a:ext cx="805118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Βενιέρης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Γ. &amp; Κοέν, Σ. (2007).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Αθήνα: P.I. 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Garrison, R., Noreen, E. &amp; Brewer, P. (2015).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(15η 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έκδ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Αθήνα: Εκδόσεις Κλειδάριθμος.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Δημητράς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Α. &amp; Μπάλλας, Α. (2009).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 για Προγραμματισμό και Έλεγχο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Αθήνα: Εκδόσεις 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Gutenberg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Νίκλης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Δ. (2019).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 και Έννοιες του Κόστους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Σημειώσεις Μαθήματος, Δεκέμβριος 2019. Διαθέσιμο στο: eclass.teiwm.gr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Κοέν, Σ. (2024).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Management Accounting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Αθήνα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Εκδόσεις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Diplographia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Οικονομικό Πανεπιστήμιο Αθηνών (2024).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 - Περιγραφή Μαθήματος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Διαθέσιμο στο: www.dept.aueb.gr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Πανεπιστήμιο Πειραιώς (2025). </a:t>
            </a:r>
            <a:r>
              <a:rPr lang="el-G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Διοικητική Λογιστική (E-MBA)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Eclass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Platform. 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Διαθέσιμο στο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eclass.unipi.gr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586546" y="805983"/>
            <a:ext cx="60428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Οδηγός Σπουδών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92DA4-172F-17EC-CBC4-8E12A49E5BA6}"/>
              </a:ext>
            </a:extLst>
          </p:cNvPr>
          <p:cNvSpPr txBox="1"/>
          <p:nvPr/>
        </p:nvSpPr>
        <p:spPr>
          <a:xfrm>
            <a:off x="1420260" y="1469073"/>
            <a:ext cx="5955528" cy="260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υλικό καλύπτει πλήρως τις απαιτήσεις του οδηγού σπουδών: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Έννοια Διοικητικής Λογιστικής και διαφορές από ΧΛ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Κοστολόγηση: συμπεριφορά, μέτρηση, είδη και μέθοδοι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Ανάλυση Κόστους-Όγκου-Κέρδους (CVP)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Διοικητική Λογιστική και έλεγχος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Στρατηγικές τιμολόγησης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Προϋπολογισμοί (τύποι, διαδικασία κατάρτισης)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Ανάλυση και διαχείριση αποκλίσεων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Μέτρηση απόδοσης (δείκτες και εφαρμογή)</a:t>
            </a:r>
          </a:p>
          <a:p>
            <a:pPr>
              <a:lnSpc>
                <a:spcPct val="150000"/>
              </a:lnSpc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Θεωρητικό υπόβαθρο διοικητικής λογιστικής</a:t>
            </a:r>
          </a:p>
        </p:txBody>
      </p:sp>
    </p:spTree>
    <p:extLst>
      <p:ext uri="{BB962C8B-B14F-4D97-AF65-F5344CB8AC3E}">
        <p14:creationId xmlns:p14="http://schemas.microsoft.com/office/powerpoint/2010/main" val="184689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789" y="1164936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890974" y="3741283"/>
            <a:ext cx="3763496" cy="152710"/>
          </a:xfrm>
        </p:spPr>
        <p:txBody>
          <a:bodyPr/>
          <a:lstStyle/>
          <a:p>
            <a:r>
              <a:rPr lang="el-GR" sz="1200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4A16435-D691-FBC7-39BC-220903379920}"/>
              </a:ext>
            </a:extLst>
          </p:cNvPr>
          <p:cNvSpPr txBox="1">
            <a:spLocks/>
          </p:cNvSpPr>
          <p:nvPr/>
        </p:nvSpPr>
        <p:spPr>
          <a:xfrm>
            <a:off x="2890974" y="2929750"/>
            <a:ext cx="3763496" cy="15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 sz="1800" dirty="0">
                <a:solidFill>
                  <a:srgbClr val="97413C"/>
                </a:solidFill>
              </a:rPr>
              <a:t>Καλή Επιτυχία στις Σπουδές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Εισαγωγή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7A603-1EEB-88CA-AEE1-98357504EFFD}"/>
              </a:ext>
            </a:extLst>
          </p:cNvPr>
          <p:cNvSpPr txBox="1"/>
          <p:nvPr/>
        </p:nvSpPr>
        <p:spPr>
          <a:xfrm>
            <a:off x="1291469" y="1770137"/>
            <a:ext cx="65701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παρούσα διάλεξη αποτελεί συγκεντρωτική και επαναληπτική παρουσίαση των θεμελιωδών εννοιών της Διοικητικής Λογιστικής, με ειδική εστίαση στον κλάδο του τουρισμού. </a:t>
            </a:r>
          </a:p>
          <a:p>
            <a:pPr>
              <a:buNone/>
            </a:pPr>
            <a:r>
              <a:rPr lang="el-GR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διάλεξη καλύπτει τις βασικές θεματικές ενότητες που είναι απαραίτητες για την κατανόηση του αντικειμένου.</a:t>
            </a:r>
          </a:p>
        </p:txBody>
      </p:sp>
    </p:spTree>
    <p:extLst>
      <p:ext uri="{BB962C8B-B14F-4D97-AF65-F5344CB8AC3E}">
        <p14:creationId xmlns:p14="http://schemas.microsoft.com/office/powerpoint/2010/main" val="382096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Α': ΘΕΩΡΗΤΙΚΟ ΠΛΑΙΣΙΟ ΔΙΟΙΚΗΤΙΚΗΣ ΛΟΓΙΣΤΙΚΗΣ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32727-02ED-8B09-C968-9C3D4CB7EDA3}"/>
              </a:ext>
            </a:extLst>
          </p:cNvPr>
          <p:cNvSpPr txBox="1"/>
          <p:nvPr/>
        </p:nvSpPr>
        <p:spPr>
          <a:xfrm>
            <a:off x="885425" y="1592378"/>
            <a:ext cx="749516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2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Έννοια και Σκοπός της Διοικητικής Λογιστικής</a:t>
            </a:r>
          </a:p>
          <a:p>
            <a:pPr>
              <a:buNone/>
            </a:pPr>
            <a:r>
              <a:rPr lang="el-GR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Η Διοικητική Λογιστική αποτελεί τον κλάδο της Λογιστικής που περιλαμβάνει τον προσδιορισμό, τη συγκέντρωση, την ανάλυση, την επεξεργασία και την παρουσίαση δεδομένων χρηματοοικονομικού ή μη χαρακτήρα, προκειμένου να χρησιμοποιηθούν από τη διοίκηση μιας οικονομικής μονάδας για το σχεδιασμό, την αξιολόγηση και τον έλεγχο των δραστηριοτήτων της (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Δημητράς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Μπάλλας, 2009).</a:t>
            </a:r>
          </a:p>
          <a:p>
            <a:pPr>
              <a:buNone/>
            </a:pPr>
            <a:r>
              <a:rPr lang="el-GR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Σημαντική Διευκρίνιση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Η Διοικητική Λογιστική απευθύνεται κυρίως σε εσωτερικούς χρήστες (διοίκηση, 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managers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και όχι σε εξωτερικούς (επενδυτές, δανειστές).</a:t>
            </a:r>
          </a:p>
          <a:p>
            <a:pPr>
              <a:buNone/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2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Βασικοί Σκοποί της Διοικητικής Λογιστικής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Υποστήριξη στη λήψη αποφάσεων: Παρέχει πληροφορίες για στρατηγικές και επιχειρησιακές αποφάσεις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Προγραμματισμός: Διευκολύνει τον βραχυπρόθεσμο και μακροπρόθεσμο σχεδιασμό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Έλεγχος: Επιτρέπει την παρακολούθηση της απόδοσης και τον εντοπισμό αποκλίσεων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Αξιολόγηση: Μετρά την αποτελεσματικότητα και την αποδοτικότητα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79214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Α': ΘΕΩΡΗΤΙΚΟ ΠΛΑΙΣΙΟ ΔΙΟΙΚΗΤΙΚΗΣ ΛΟΓΙΣΤΙΚΗΣ</a:t>
            </a:r>
            <a:endParaRPr lang="el-GR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32727-02ED-8B09-C968-9C3D4CB7EDA3}"/>
              </a:ext>
            </a:extLst>
          </p:cNvPr>
          <p:cNvSpPr txBox="1"/>
          <p:nvPr/>
        </p:nvSpPr>
        <p:spPr>
          <a:xfrm>
            <a:off x="885425" y="1592378"/>
            <a:ext cx="7495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Διαφορές Διοικητικής και Χρηματοοικονομικής Λογιστικής</a:t>
            </a:r>
          </a:p>
          <a:p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κατανόηση των διαφορών μεταξύ Διοικητικής και Χρηματοοικονομικής Λογιστικής είναι θεμελιώδης. Ο παρακάτω πίνακας συνοψίζει τις κύριες διαφοροποιήσεις (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Βενιέρης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Κοέν, 2007):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9850E7-89F9-9B1D-BFDF-7E6CF25C2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90076"/>
              </p:ext>
            </p:extLst>
          </p:nvPr>
        </p:nvGraphicFramePr>
        <p:xfrm>
          <a:off x="1148576" y="2425878"/>
          <a:ext cx="4114800" cy="1920241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86623258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7141276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75789934"/>
                    </a:ext>
                  </a:extLst>
                </a:gridCol>
              </a:tblGrid>
              <a:tr h="341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Κριτήριο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72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Χρηματοοικονομική Λογιστική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72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Διοικητική Λογιστική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72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76064"/>
                  </a:ext>
                </a:extLst>
              </a:tr>
              <a:tr h="4677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Χρήστες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Εξωτερικοί (επενδυτές, δανειστές, φορολογικές αρχές)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Εσωτερικοί (διοίκηση, managers)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257247"/>
                  </a:ext>
                </a:extLst>
              </a:tr>
              <a:tr h="3411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Προσανατολισμός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Ιστορικός (παρελθόν)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Μελλοντικός (προγραμματισμός)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773386"/>
                  </a:ext>
                </a:extLst>
              </a:tr>
              <a:tr h="214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Κανονιστικό Πλαίσιο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Υποχρεωτικό (ΔΠΧΑ, ΕΛΠ)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Προαιρετικό, ευέλικτο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37654"/>
                  </a:ext>
                </a:extLst>
              </a:tr>
              <a:tr h="214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Συχνότητα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Περιοδική (τρίμηνο, έτος)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Συνεχής (ανά περίπτωση)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290462"/>
                  </a:ext>
                </a:extLst>
              </a:tr>
              <a:tr h="3411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Βαθμός Ακρίβειας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Υψηλός (αντικειμενικότητα)</a:t>
                      </a:r>
                      <a:endParaRPr lang="el-GR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Μέτριος (εκτιμήσεις αποδεκτές)</a:t>
                      </a:r>
                      <a:endParaRPr lang="el-GR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131" marR="79131" marT="43962" marB="4396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594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8B255B8-D0B0-337E-7B78-476E274CBB54}"/>
              </a:ext>
            </a:extLst>
          </p:cNvPr>
          <p:cNvSpPr txBox="1"/>
          <p:nvPr/>
        </p:nvSpPr>
        <p:spPr>
          <a:xfrm>
            <a:off x="5794278" y="2878166"/>
            <a:ext cx="2262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</a:p>
          <a:p>
            <a:r>
              <a:rPr lang="el-GR" sz="10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ξενοδοχείο καταρτίζει Ισολογισμό (Χρηματοοικονομική Λογιστική) για τους τραπεζίτες, αλλά χρησιμοποιεί ανάλυση κόστους δωματίου (Διοικητική Λογιστική) για να αποφασίσει τις τιμές.</a:t>
            </a:r>
          </a:p>
        </p:txBody>
      </p:sp>
    </p:spTree>
    <p:extLst>
      <p:ext uri="{BB962C8B-B14F-4D97-AF65-F5344CB8AC3E}">
        <p14:creationId xmlns:p14="http://schemas.microsoft.com/office/powerpoint/2010/main" val="291782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Β': ΚΟΣΤΟΛΟΓΗΣΗ - Ο ΠΥΡΗΝΑΣ ΤΗΣ ΔΙΟΙΚΗΤΙΚΗΣ ΛΟΓΙΣΤΙΚΗΣ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5DD52-6FB5-1334-9890-8ED821A2405D}"/>
              </a:ext>
            </a:extLst>
          </p:cNvPr>
          <p:cNvSpPr txBox="1"/>
          <p:nvPr/>
        </p:nvSpPr>
        <p:spPr>
          <a:xfrm>
            <a:off x="949694" y="1607953"/>
            <a:ext cx="73666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2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Βασικές Έννοιες Κόστους</a:t>
            </a:r>
          </a:p>
          <a:p>
            <a:pPr>
              <a:buNone/>
            </a:pPr>
            <a:endParaRPr lang="el-GR" sz="1200" b="1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2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είναι το Κόστος;</a:t>
            </a:r>
          </a:p>
          <a:p>
            <a:pPr>
              <a:buNone/>
            </a:pPr>
            <a:r>
              <a:rPr lang="el-G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Κόστος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η αξία (σε χρηματικές μονάδες) των πόρων που θυσιάζει μια επιχείρηση για να αποκτήσει ή να παράγει ένα αγαθό ή μια υπηρεσία (</a:t>
            </a:r>
            <a:r>
              <a:rPr lang="el-G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Νίκλης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2019).</a:t>
            </a:r>
          </a:p>
          <a:p>
            <a:pPr>
              <a:buNone/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2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Διευκρίνιση Όρων:</a:t>
            </a:r>
            <a:endParaRPr lang="el-GR" sz="1200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Κόστος: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 θυσία πόρων (π.χ., αγοράζουμε πρώτες ύλες)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Δαπάνη: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 διαδικασία πραγματοποίησης του κόστους (π.χ., η πληρωμή)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Έξοδο: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κόστος που βαρύνει τα αποτελέσματα της περιόδου (π.χ., όταν το προϊόν πωληθεί)</a:t>
            </a:r>
          </a:p>
          <a:p>
            <a:pPr>
              <a:buNone/>
            </a:pPr>
            <a:endParaRPr lang="el-GR" sz="1200" b="1" dirty="0">
              <a:solidFill>
                <a:srgbClr val="2E75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8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Β': ΚΟΣΤΟΛΟΓΗΣΗ - Ο ΠΥΡΗΝΑΣ ΤΗΣ ΔΙΟΙΚΗΤΙΚΗΣ ΛΟΓΙΣΤΙΚΗΣ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5DD52-6FB5-1334-9890-8ED821A2405D}"/>
              </a:ext>
            </a:extLst>
          </p:cNvPr>
          <p:cNvSpPr txBox="1"/>
          <p:nvPr/>
        </p:nvSpPr>
        <p:spPr>
          <a:xfrm>
            <a:off x="949694" y="1447273"/>
            <a:ext cx="73666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1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Βασικές Έννοιες Κόστους</a:t>
            </a:r>
          </a:p>
          <a:p>
            <a:pPr>
              <a:buNone/>
            </a:pPr>
            <a:endParaRPr lang="el-GR" sz="1100" b="1" dirty="0">
              <a:solidFill>
                <a:srgbClr val="2E75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1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Κατηγορίες Κόστους</a:t>
            </a:r>
          </a:p>
          <a:p>
            <a:pPr>
              <a:buNone/>
            </a:pPr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Κατά τη Σχέση με τον Όγκο Παραγωγής (Συμπεριφορά Κόστους)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Αυτή είναι η πιο σημαντική κατηγοριοποίηση για τη Διοικητική Λογιστική: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Σταθερό (Πάγιο) Κόστος: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Παραμένει σταθερό στο σύνολό του, ανεξάρτητα από τον όγκο παραγωγής/δραστηριότητας μέσα σε ένα συγκεκριμένο εύρος.</a:t>
            </a:r>
          </a:p>
          <a:p>
            <a:pPr marL="628650" indent="-171450"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(Ξενοδοχείο): Το ενοίκιο του κτιρίου, οι μισθοί μόνιμου προσωπικού, η ασφάλεια. Ακόμα κι αν το ξενοδοχείο έχει 30% ή 90% πληρότητα, αυτά τα κόστη παραμένουν τα ίδια.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Μεταβλητό Κόστος: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Μεταβάλλεται ανάλογα με τον όγκο παραγωγής/δραστηριότητας.</a:t>
            </a:r>
          </a:p>
          <a:p>
            <a:pPr marL="628650" indent="-171450"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(</a:t>
            </a:r>
            <a:r>
              <a:rPr lang="el-GR" sz="1000" i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Ξενοδοχείο</a:t>
            </a: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Τα είδη καθαριότητας για τα δωμάτια, το κόστος πρωινού, η ενέργεια που καταναλώνεται στα δωμάτια. Όσο περισσότεροι πελάτες, τόσο μεγαλύτερο το κόστος.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Ημιμεταβλητό</a:t>
            </a:r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(Μικτό) Κόστος: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Περιέχει τόσο σταθερό όσο και μεταβλητό στοιχείο.</a:t>
            </a:r>
          </a:p>
          <a:p>
            <a:pPr marL="628650" indent="-171450">
              <a:buClr>
                <a:srgbClr val="336600"/>
              </a:buClr>
              <a:buFont typeface="Wingdings" panose="05000000000000000000" pitchFamily="2" charset="2"/>
              <a:buChar char="Ø"/>
            </a:pPr>
            <a:r>
              <a:rPr lang="el-GR" sz="1000" i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(Ξενοδοχείο): Ο λογαριασμός ηλεκτρικής ενέργειας έχει ένα σταθερό μέρος (πάγια χρέωση) και ένα μεταβλητό (ανάλογα με την κατανάλωση).</a:t>
            </a:r>
          </a:p>
          <a:p>
            <a:pPr>
              <a:buNone/>
            </a:pPr>
            <a:endParaRPr lang="el-GR" sz="1100" b="1" dirty="0">
              <a:solidFill>
                <a:srgbClr val="C05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1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Σημαντικό: Η διάκριση μεταξύ σταθερού και μεταβλητού κόστους είναι κρίσιμη για την ανάλυση κόστους-όγκου-κέρδους (CVP) που θα δούμε παρακάτω.</a:t>
            </a:r>
          </a:p>
        </p:txBody>
      </p:sp>
    </p:spTree>
    <p:extLst>
      <p:ext uri="{BB962C8B-B14F-4D97-AF65-F5344CB8AC3E}">
        <p14:creationId xmlns:p14="http://schemas.microsoft.com/office/powerpoint/2010/main" val="285600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Β': ΚΟΣΤΟΛΟΓΗΣΗ - Ο ΠΥΡΗΝΑΣ ΤΗΣ ΔΙΟΙΚΗΤΙΚΗΣ ΛΟΓΙΣΤΙΚΗΣ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65327-9362-183E-6F04-997BB1C70C3E}"/>
              </a:ext>
            </a:extLst>
          </p:cNvPr>
          <p:cNvSpPr txBox="1"/>
          <p:nvPr/>
        </p:nvSpPr>
        <p:spPr>
          <a:xfrm>
            <a:off x="906576" y="1399808"/>
            <a:ext cx="74528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Κατηγορίες Κόστους</a:t>
            </a:r>
          </a:p>
          <a:p>
            <a:endParaRPr lang="el-GR" sz="1000" b="1" dirty="0">
              <a:solidFill>
                <a:srgbClr val="B172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Κατά τη Σχέση με το Προϊόν/Υπηρεσία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Άμεσο Κόστος: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Μπορεί να προσδιοριστεί άμεσα και με ακρίβεια στο προϊόν (π.χ., υλικά για ένα δωμάτιο)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Έμμεσο Κόστος: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Δεν μπορεί να προσδιοριστεί άμεσα, απαιτεί κατανομή (π.χ., ηλεκτρική ενέργεια για ολόκληρο το ξενοδοχείο)</a:t>
            </a:r>
          </a:p>
          <a:p>
            <a:pPr>
              <a:buNone/>
            </a:pPr>
            <a:endParaRPr lang="el-GR" sz="1000" b="1" dirty="0">
              <a:solidFill>
                <a:srgbClr val="2E75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Κόστους-Όγκου-Κέρδους (CVP </a:t>
            </a:r>
            <a:r>
              <a:rPr lang="el-GR" sz="1000" b="1" dirty="0" err="1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ανάλυση CVP (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Cost-Volume-Profit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είναι ένα από τα πιο χρήσιμα εργαλεία της Διοικητικής Λογιστικής. Εξετάζει τη σχέση μεταξύ κόστους, όγκου πωλήσεων και κέρδους (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Garrison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2015).</a:t>
            </a:r>
          </a:p>
          <a:p>
            <a:pPr>
              <a:buNone/>
            </a:pPr>
            <a:endParaRPr lang="el-GR" sz="1000" b="1" dirty="0">
              <a:solidFill>
                <a:srgbClr val="2E75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Σημείο Νεκρού (</a:t>
            </a:r>
            <a:r>
              <a:rPr lang="el-GR" sz="1000" b="1" dirty="0" err="1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b="1" dirty="0" err="1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el-GR" sz="10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Σημείο Νεκρού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το σημείο στο οποίο τα συνολικά έσοδα ισούνται με τα συνολικά κόστη. Σε αυτό το σημείο, η επιχείρηση δεν έχει ούτε κέρδος ούτε ζημία.</a:t>
            </a:r>
          </a:p>
          <a:p>
            <a:pPr>
              <a:buNone/>
            </a:pPr>
            <a:r>
              <a:rPr lang="el-GR" sz="1000" b="1" dirty="0"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Τύπος Σημείου Νεκρού (σε μονάδες):</a:t>
            </a:r>
          </a:p>
          <a:p>
            <a:pPr algn="ctr"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Σημείο Νεκρού = Σταθερά Κόστη / (Τιμή Πώλησης - Μεταβλητό Κόστος ανά Μονάδα)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Σημείο Νεκρού = Σταθερά Κόστη / Περιθώριο Συνεισφοράς ανά Μονάδα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Περιθώριο Συνεισφοράς (</a:t>
            </a:r>
            <a:r>
              <a:rPr lang="el-G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l-G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το ποσό που απομένει από τα έσοδα αφού αφαιρεθούν τα μεταβλητά κόστη. Χρησιμοποιείται για την κάλυψη των σταθερών κοστών και τη δημιουργία κέρδους.</a:t>
            </a:r>
          </a:p>
          <a:p>
            <a:pPr algn="ctr">
              <a:buNone/>
            </a:pPr>
            <a:r>
              <a:rPr lang="el-G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Περιθώριο Συνεισφοράς = Τιμή Πώλησης - Μεταβλητό Κόστος ανά Μονάδα</a:t>
            </a:r>
            <a:endParaRPr lang="el-G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4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905776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ΜΕΡΟΣ Β': ΚΟΣΤΟΛΟΓΗΣΗ - Ο ΠΥΡΗΝΑΣ ΤΗΣ ΔΙΟΙΚΗΤΙΚΗΣ ΛΟΓΙΣΤΙΚΗΣ</a:t>
            </a:r>
            <a:endParaRPr lang="el-GR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1C408-676F-4575-4884-766786CD0190}"/>
              </a:ext>
            </a:extLst>
          </p:cNvPr>
          <p:cNvSpPr txBox="1"/>
          <p:nvPr/>
        </p:nvSpPr>
        <p:spPr>
          <a:xfrm>
            <a:off x="818015" y="1412910"/>
            <a:ext cx="2442843" cy="260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500"/>
              </a:spcAft>
              <a:buNone/>
            </a:pPr>
            <a:r>
              <a:rPr lang="el-GR" sz="900" b="1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ΑΣΚΗΣΗ 1: Υπολογισμός Σημείου Νεκρού για Ξενοδοχείο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Δεδομένα: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ξενοδοχείο 50 δωματίων έχει τα ακόλουθα οικονομικά στοιχεία για το επόμενο έτος: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Μέση τιμή δωματίου (ADR): 100€ ανά διανυκτέρευση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Μεταβλητό κόστος ανά διανυκτέρευση: 25€ (καθαριότητα, είδη υγιεινής, πρωινό)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Σταθερά κόστη ετησίως: 547.500€ (ενοίκιο, μισθοί, ασφάλεια, απόσβεση εξοπλισμού)</a:t>
            </a:r>
          </a:p>
          <a:p>
            <a:pPr>
              <a:spcBef>
                <a:spcPts val="900"/>
              </a:spcBef>
              <a:spcAft>
                <a:spcPts val="3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Ερώτηση: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Πόσες διανυκτερεύσεις πρέπει να πραγματοποιήσει το ξενοδοχείο για να φτάσει στο σημείο νεκρού;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8F6A7-0B86-BAC6-7E20-BE3A8A68A481}"/>
              </a:ext>
            </a:extLst>
          </p:cNvPr>
          <p:cNvSpPr txBox="1"/>
          <p:nvPr/>
        </p:nvSpPr>
        <p:spPr>
          <a:xfrm>
            <a:off x="3680461" y="1412910"/>
            <a:ext cx="483749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None/>
            </a:pPr>
            <a:r>
              <a:rPr lang="el-GR" sz="900" b="1" u="sng" dirty="0">
                <a:solidFill>
                  <a:srgbClr val="B17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Λύση (Βήμα προς Βήμα):</a:t>
            </a:r>
            <a:endParaRPr lang="el-GR" sz="900" dirty="0">
              <a:solidFill>
                <a:srgbClr val="B172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1: Υπολογισμός Περιθωρίου Συνεισφοράς ανά Διανυκτέρευση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Περιθώριο Συνεισφοράς = Τιμή Πώλησης - Μεταβλητό Κόστος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Περιθώριο Συνεισφοράς = 100€ - 25€ = 75€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Κάθε διανυκτέρευση συνεισφέρει 75€ για την κάλυψη των σταθερών κοστών και τη δημιουργία κέρδους.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2: Υπολογισμός Σημείου Νεκρού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Σημείο Νεκρού = Σταθερά Κόστη / Περιθώριο Συνεισφοράς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Σημείο Νεκρού = 547.500€ / 75€ = 7.300 διανυκτερεύσεις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ξενοδοχείο χρειάζεται να πραγματοποιήσει 7.300 διανυκτερεύσεις το χρόνο για να μην έχει ούτε κέρδος ούτε ζημία.</a:t>
            </a:r>
          </a:p>
          <a:p>
            <a:pPr>
              <a:spcAft>
                <a:spcPts val="600"/>
              </a:spcAft>
              <a:buNone/>
            </a:pPr>
            <a:r>
              <a:rPr lang="el-G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3: Υπολογισμός Μέσης Ημερήσιας Πληρότητας</a:t>
            </a:r>
            <a:endParaRPr lang="el-G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Διαθέσιμα δωμάτια ετησίως = 50 δωμάτια × 365 ημέρες = 18.250 δωμάτια</a:t>
            </a:r>
          </a:p>
          <a:p>
            <a:pPr marL="457200">
              <a:spcAft>
                <a:spcPts val="300"/>
              </a:spcAft>
              <a:buNone/>
            </a:pP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Απαιτούμενη πληρότητα = 7.300 / 18.250 = 40%</a:t>
            </a:r>
          </a:p>
          <a:p>
            <a:pPr marL="457200">
              <a:spcAft>
                <a:spcPts val="900"/>
              </a:spcAft>
              <a:buNone/>
            </a:pPr>
            <a:r>
              <a:rPr lang="el-GR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  <a:r>
              <a:rPr lang="el-G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ξενοδοχείο χρειάζεται μέση ετήσια πληρότητα 40% για να φτάσει στο σημείο νεκρού.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0DE352-067F-554E-6F23-0B2A340AD28D}"/>
              </a:ext>
            </a:extLst>
          </p:cNvPr>
          <p:cNvCxnSpPr/>
          <p:nvPr/>
        </p:nvCxnSpPr>
        <p:spPr>
          <a:xfrm>
            <a:off x="3497580" y="1760667"/>
            <a:ext cx="0" cy="2255520"/>
          </a:xfrm>
          <a:prstGeom prst="line">
            <a:avLst/>
          </a:prstGeom>
          <a:ln>
            <a:solidFill>
              <a:srgbClr val="B17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447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11175</TotalTime>
  <Words>2908</Words>
  <Application>Microsoft Office PowerPoint</Application>
  <PresentationFormat>On-screen Show (16:9)</PresentationFormat>
  <Paragraphs>295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Calibri</vt:lpstr>
      <vt:lpstr>Nunito Light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ΔΗΜΗΤΡΙΟΣ  ΑΓΓΕΛΙΔΗΣ</cp:lastModifiedBy>
  <cp:revision>214</cp:revision>
  <dcterms:modified xsi:type="dcterms:W3CDTF">2025-12-09T09:59:19Z</dcterms:modified>
</cp:coreProperties>
</file>