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0" r:id="rId1"/>
    <p:sldMasterId id="2147483671" r:id="rId2"/>
  </p:sldMasterIdLst>
  <p:notesMasterIdLst>
    <p:notesMasterId r:id="rId19"/>
  </p:notesMasterIdLst>
  <p:handoutMasterIdLst>
    <p:handoutMasterId r:id="rId20"/>
  </p:handoutMasterIdLst>
  <p:sldIdLst>
    <p:sldId id="256" r:id="rId3"/>
    <p:sldId id="317" r:id="rId4"/>
    <p:sldId id="345" r:id="rId5"/>
    <p:sldId id="363" r:id="rId6"/>
    <p:sldId id="364" r:id="rId7"/>
    <p:sldId id="365" r:id="rId8"/>
    <p:sldId id="366" r:id="rId9"/>
    <p:sldId id="368" r:id="rId10"/>
    <p:sldId id="369" r:id="rId11"/>
    <p:sldId id="370" r:id="rId12"/>
    <p:sldId id="372" r:id="rId13"/>
    <p:sldId id="371" r:id="rId14"/>
    <p:sldId id="360" r:id="rId15"/>
    <p:sldId id="361" r:id="rId16"/>
    <p:sldId id="362" r:id="rId17"/>
    <p:sldId id="281" r:id="rId18"/>
  </p:sldIdLst>
  <p:sldSz cx="9144000" cy="5143500" type="screen16x9"/>
  <p:notesSz cx="6858000" cy="9144000"/>
  <p:embeddedFontLst>
    <p:embeddedFont>
      <p:font typeface="Cambria Math" panose="02040503050406030204" pitchFamily="18" charset="0"/>
      <p:regular r:id="rId21"/>
    </p:embeddedFont>
    <p:embeddedFont>
      <p:font typeface="Nunito Light" pitchFamily="2" charset="0"/>
      <p:regular r:id="rId22"/>
      <p:bold r:id="rId23"/>
      <p:italic r:id="rId24"/>
      <p:boldItalic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1722D"/>
    <a:srgbClr val="BE5014"/>
    <a:srgbClr val="97413C"/>
    <a:srgbClr val="D8A367"/>
    <a:srgbClr val="EED7D6"/>
    <a:srgbClr val="DDADAB"/>
    <a:srgbClr val="905D24"/>
    <a:srgbClr val="F0DAC2"/>
    <a:srgbClr val="DB683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349EE90-3A45-4A97-9CD4-C892A9F0D94D}">
  <a:tblStyle styleId="{8349EE90-3A45-4A97-9CD4-C892A9F0D94D}"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293" autoAdjust="0"/>
    <p:restoredTop sz="94660"/>
  </p:normalViewPr>
  <p:slideViewPr>
    <p:cSldViewPr snapToGrid="0">
      <p:cViewPr>
        <p:scale>
          <a:sx n="75" d="100"/>
          <a:sy n="75" d="100"/>
        </p:scale>
        <p:origin x="-19" y="557"/>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font" Target="fonts/font1.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5.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handoutMaster" Target="handoutMasters/handoutMaster1.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4.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3.fntdata"/><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2.fntdata"/><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0B43675-4A32-D5DC-2EE0-3A3CFFAFA9A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Date Placeholder 2">
            <a:extLst>
              <a:ext uri="{FF2B5EF4-FFF2-40B4-BE49-F238E27FC236}">
                <a16:creationId xmlns:a16="http://schemas.microsoft.com/office/drawing/2014/main" id="{52142360-9EAD-6844-816A-6D3D77AFF9E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E24A66C-2EA9-4C7F-ACBF-E1D455640094}" type="datetimeFigureOut">
              <a:rPr lang="el-GR" smtClean="0"/>
              <a:t>29/11/2025</a:t>
            </a:fld>
            <a:endParaRPr lang="el-GR"/>
          </a:p>
        </p:txBody>
      </p:sp>
      <p:sp>
        <p:nvSpPr>
          <p:cNvPr id="4" name="Footer Placeholder 3">
            <a:extLst>
              <a:ext uri="{FF2B5EF4-FFF2-40B4-BE49-F238E27FC236}">
                <a16:creationId xmlns:a16="http://schemas.microsoft.com/office/drawing/2014/main" id="{BF5416A1-A088-6986-4297-3BCB643D136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5" name="Slide Number Placeholder 4">
            <a:extLst>
              <a:ext uri="{FF2B5EF4-FFF2-40B4-BE49-F238E27FC236}">
                <a16:creationId xmlns:a16="http://schemas.microsoft.com/office/drawing/2014/main" id="{42959C3F-80A8-7E2B-998C-1F1240F0225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C1E504B-4555-4528-A3FC-876709EBEF04}" type="slidenum">
              <a:rPr lang="el-GR" smtClean="0"/>
              <a:t>‹#›</a:t>
            </a:fld>
            <a:endParaRPr lang="el-GR"/>
          </a:p>
        </p:txBody>
      </p:sp>
    </p:spTree>
    <p:extLst>
      <p:ext uri="{BB962C8B-B14F-4D97-AF65-F5344CB8AC3E}">
        <p14:creationId xmlns:p14="http://schemas.microsoft.com/office/powerpoint/2010/main" val="291778974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txBody>
          <a:bodyPr/>
          <a:lstStyle/>
          <a:p>
            <a:endParaRPr lang="el-GR"/>
          </a:p>
        </p:txBody>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hf hdr="0" ftr="0" dt="0"/>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1f665521969_2_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7" name="Google Shape;127;g1f665521969_2_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l-G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1f665521969_2_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4" name="Google Shape;144;g1f665521969_2_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l-GR"/>
          </a:p>
        </p:txBody>
      </p:sp>
    </p:spTree>
    <p:extLst>
      <p:ext uri="{BB962C8B-B14F-4D97-AF65-F5344CB8AC3E}">
        <p14:creationId xmlns:p14="http://schemas.microsoft.com/office/powerpoint/2010/main" val="29232838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1f665521969_2_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4" name="Google Shape;144;g1f665521969_2_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l-GR"/>
          </a:p>
        </p:txBody>
      </p:sp>
    </p:spTree>
    <p:extLst>
      <p:ext uri="{BB962C8B-B14F-4D97-AF65-F5344CB8AC3E}">
        <p14:creationId xmlns:p14="http://schemas.microsoft.com/office/powerpoint/2010/main" val="35347134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1f665521969_2_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4" name="Google Shape;144;g1f665521969_2_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l-GR"/>
          </a:p>
        </p:txBody>
      </p:sp>
    </p:spTree>
    <p:extLst>
      <p:ext uri="{BB962C8B-B14F-4D97-AF65-F5344CB8AC3E}">
        <p14:creationId xmlns:p14="http://schemas.microsoft.com/office/powerpoint/2010/main" val="22182435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
        <p:cNvGrpSpPr/>
        <p:nvPr/>
      </p:nvGrpSpPr>
      <p:grpSpPr>
        <a:xfrm>
          <a:off x="0" y="0"/>
          <a:ext cx="0" cy="0"/>
          <a:chOff x="0" y="0"/>
          <a:chExt cx="0" cy="0"/>
        </a:xfrm>
      </p:grpSpPr>
      <p:sp>
        <p:nvSpPr>
          <p:cNvPr id="460" name="Google Shape;460;g1f665521969_2_3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61" name="Google Shape;461;g1f665521969_2_3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l-GR"/>
          </a:p>
        </p:txBody>
      </p:sp>
    </p:spTree>
    <p:extLst>
      <p:ext uri="{BB962C8B-B14F-4D97-AF65-F5344CB8AC3E}">
        <p14:creationId xmlns:p14="http://schemas.microsoft.com/office/powerpoint/2010/main" val="38321784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
        <p:cNvGrpSpPr/>
        <p:nvPr/>
      </p:nvGrpSpPr>
      <p:grpSpPr>
        <a:xfrm>
          <a:off x="0" y="0"/>
          <a:ext cx="0" cy="0"/>
          <a:chOff x="0" y="0"/>
          <a:chExt cx="0" cy="0"/>
        </a:xfrm>
      </p:grpSpPr>
      <p:sp>
        <p:nvSpPr>
          <p:cNvPr id="460" name="Google Shape;460;g1f665521969_2_3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61" name="Google Shape;461;g1f665521969_2_3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l-GR"/>
          </a:p>
        </p:txBody>
      </p:sp>
    </p:spTree>
    <p:extLst>
      <p:ext uri="{BB962C8B-B14F-4D97-AF65-F5344CB8AC3E}">
        <p14:creationId xmlns:p14="http://schemas.microsoft.com/office/powerpoint/2010/main" val="29963853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
        <p:cNvGrpSpPr/>
        <p:nvPr/>
      </p:nvGrpSpPr>
      <p:grpSpPr>
        <a:xfrm>
          <a:off x="0" y="0"/>
          <a:ext cx="0" cy="0"/>
          <a:chOff x="0" y="0"/>
          <a:chExt cx="0" cy="0"/>
        </a:xfrm>
      </p:grpSpPr>
      <p:sp>
        <p:nvSpPr>
          <p:cNvPr id="460" name="Google Shape;460;g1f665521969_2_3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61" name="Google Shape;461;g1f665521969_2_3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l-GR"/>
          </a:p>
        </p:txBody>
      </p:sp>
    </p:spTree>
    <p:extLst>
      <p:ext uri="{BB962C8B-B14F-4D97-AF65-F5344CB8AC3E}">
        <p14:creationId xmlns:p14="http://schemas.microsoft.com/office/powerpoint/2010/main" val="23442452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2"/>
        <p:cNvGrpSpPr/>
        <p:nvPr/>
      </p:nvGrpSpPr>
      <p:grpSpPr>
        <a:xfrm>
          <a:off x="0" y="0"/>
          <a:ext cx="0" cy="0"/>
          <a:chOff x="0" y="0"/>
          <a:chExt cx="0" cy="0"/>
        </a:xfrm>
      </p:grpSpPr>
      <p:sp>
        <p:nvSpPr>
          <p:cNvPr id="753" name="Google Shape;753;g1f665521969_2_6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54" name="Google Shape;754;g1f665521969_2_6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l-G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1f665521969_2_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4" name="Google Shape;144;g1f665521969_2_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l-GR"/>
          </a:p>
        </p:txBody>
      </p:sp>
    </p:spTree>
    <p:extLst>
      <p:ext uri="{BB962C8B-B14F-4D97-AF65-F5344CB8AC3E}">
        <p14:creationId xmlns:p14="http://schemas.microsoft.com/office/powerpoint/2010/main" val="1134057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1f665521969_2_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4" name="Google Shape;144;g1f665521969_2_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l-GR"/>
          </a:p>
        </p:txBody>
      </p:sp>
    </p:spTree>
    <p:extLst>
      <p:ext uri="{BB962C8B-B14F-4D97-AF65-F5344CB8AC3E}">
        <p14:creationId xmlns:p14="http://schemas.microsoft.com/office/powerpoint/2010/main" val="26347756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1f665521969_2_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4" name="Google Shape;144;g1f665521969_2_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l-GR"/>
          </a:p>
        </p:txBody>
      </p:sp>
    </p:spTree>
    <p:extLst>
      <p:ext uri="{BB962C8B-B14F-4D97-AF65-F5344CB8AC3E}">
        <p14:creationId xmlns:p14="http://schemas.microsoft.com/office/powerpoint/2010/main" val="8933076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1f665521969_2_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4" name="Google Shape;144;g1f665521969_2_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l-GR"/>
          </a:p>
        </p:txBody>
      </p:sp>
    </p:spTree>
    <p:extLst>
      <p:ext uri="{BB962C8B-B14F-4D97-AF65-F5344CB8AC3E}">
        <p14:creationId xmlns:p14="http://schemas.microsoft.com/office/powerpoint/2010/main" val="42934403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1f665521969_2_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4" name="Google Shape;144;g1f665521969_2_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l-GR"/>
          </a:p>
        </p:txBody>
      </p:sp>
    </p:spTree>
    <p:extLst>
      <p:ext uri="{BB962C8B-B14F-4D97-AF65-F5344CB8AC3E}">
        <p14:creationId xmlns:p14="http://schemas.microsoft.com/office/powerpoint/2010/main" val="28854550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1f665521969_2_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4" name="Google Shape;144;g1f665521969_2_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l-GR"/>
          </a:p>
        </p:txBody>
      </p:sp>
    </p:spTree>
    <p:extLst>
      <p:ext uri="{BB962C8B-B14F-4D97-AF65-F5344CB8AC3E}">
        <p14:creationId xmlns:p14="http://schemas.microsoft.com/office/powerpoint/2010/main" val="29717834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1f665521969_2_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4" name="Google Shape;144;g1f665521969_2_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l-GR"/>
          </a:p>
        </p:txBody>
      </p:sp>
    </p:spTree>
    <p:extLst>
      <p:ext uri="{BB962C8B-B14F-4D97-AF65-F5344CB8AC3E}">
        <p14:creationId xmlns:p14="http://schemas.microsoft.com/office/powerpoint/2010/main" val="36367364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1f665521969_2_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4" name="Google Shape;144;g1f665521969_2_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l-GR"/>
          </a:p>
        </p:txBody>
      </p:sp>
    </p:spTree>
    <p:extLst>
      <p:ext uri="{BB962C8B-B14F-4D97-AF65-F5344CB8AC3E}">
        <p14:creationId xmlns:p14="http://schemas.microsoft.com/office/powerpoint/2010/main" val="12302438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6"/>
        <p:cNvGrpSpPr/>
        <p:nvPr/>
      </p:nvGrpSpPr>
      <p:grpSpPr>
        <a:xfrm>
          <a:off x="0" y="0"/>
          <a:ext cx="0" cy="0"/>
          <a:chOff x="0" y="0"/>
          <a:chExt cx="0" cy="0"/>
        </a:xfrm>
      </p:grpSpPr>
      <p:sp>
        <p:nvSpPr>
          <p:cNvPr id="57" name="Google Shape;57;p14"/>
          <p:cNvSpPr txBox="1">
            <a:spLocks noGrp="1"/>
          </p:cNvSpPr>
          <p:nvPr>
            <p:ph type="dt" idx="10"/>
          </p:nvPr>
        </p:nvSpPr>
        <p:spPr>
          <a:xfrm>
            <a:off x="228600" y="3178175"/>
            <a:ext cx="1066800" cy="182563"/>
          </a:xfrm>
          <a:prstGeom prst="rect">
            <a:avLst/>
          </a:prstGeom>
          <a:noFill/>
          <a:ln>
            <a:noFill/>
          </a:ln>
        </p:spPr>
        <p:txBody>
          <a:bodyPr spcFirstLastPara="1" wrap="square" lIns="45725" tIns="22850" rIns="45725" bIns="22850" anchor="ctr" anchorCtr="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a:endParaRPr/>
          </a:p>
        </p:txBody>
      </p:sp>
      <p:sp>
        <p:nvSpPr>
          <p:cNvPr id="58" name="Google Shape;58;p14"/>
          <p:cNvSpPr txBox="1">
            <a:spLocks noGrp="1"/>
          </p:cNvSpPr>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a:r>
              <a:rPr lang="el-GR"/>
              <a:t>Δρ. Σπυρίδων Λαμπρόπουλος</a:t>
            </a:r>
            <a:endParaRPr/>
          </a:p>
        </p:txBody>
      </p:sp>
      <p:sp>
        <p:nvSpPr>
          <p:cNvPr id="59" name="Google Shape;59;p14"/>
          <p:cNvSpPr txBox="1">
            <a:spLocks noGrp="1"/>
          </p:cNvSpPr>
          <p:nvPr>
            <p:ph type="sldNum" idx="12"/>
          </p:nvPr>
        </p:nvSpPr>
        <p:spPr>
          <a:xfrm>
            <a:off x="3276600" y="3178175"/>
            <a:ext cx="1066800" cy="182563"/>
          </a:xfrm>
          <a:prstGeom prst="rect">
            <a:avLst/>
          </a:prstGeom>
          <a:noFill/>
          <a:ln>
            <a:noFill/>
          </a:ln>
        </p:spPr>
        <p:txBody>
          <a:bodyPr spcFirstLastPara="1" wrap="square" lIns="45725" tIns="22850" rIns="45725" bIns="2285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60"/>
        <p:cNvGrpSpPr/>
        <p:nvPr/>
      </p:nvGrpSpPr>
      <p:grpSpPr>
        <a:xfrm>
          <a:off x="0" y="0"/>
          <a:ext cx="0" cy="0"/>
          <a:chOff x="0" y="0"/>
          <a:chExt cx="0" cy="0"/>
        </a:xfrm>
      </p:grpSpPr>
      <p:sp>
        <p:nvSpPr>
          <p:cNvPr id="61" name="Google Shape;61;p15"/>
          <p:cNvSpPr txBox="1">
            <a:spLocks noGrp="1"/>
          </p:cNvSpPr>
          <p:nvPr>
            <p:ph type="ctrTitle"/>
          </p:nvPr>
        </p:nvSpPr>
        <p:spPr>
          <a:xfrm>
            <a:off x="342900" y="1065213"/>
            <a:ext cx="3886200" cy="735013"/>
          </a:xfrm>
          <a:prstGeom prst="rect">
            <a:avLst/>
          </a:prstGeom>
          <a:noFill/>
          <a:ln>
            <a:noFill/>
          </a:ln>
        </p:spPr>
        <p:txBody>
          <a:bodyPr spcFirstLastPara="1" wrap="square" lIns="45725" tIns="22850" rIns="45725" bIns="22850" anchor="ctr" anchorCtr="0">
            <a:normAutofit/>
          </a:bodyPr>
          <a:lstStyle>
            <a:lvl1pPr lvl="0" algn="ctr">
              <a:spcBef>
                <a:spcPts val="0"/>
              </a:spcBef>
              <a:spcAft>
                <a:spcPts val="0"/>
              </a:spcAft>
              <a:buClr>
                <a:schemeClr val="dk1"/>
              </a:buClr>
              <a:buSzPts val="900"/>
              <a:buNone/>
              <a:defRPr/>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a:endParaRPr/>
          </a:p>
        </p:txBody>
      </p:sp>
      <p:sp>
        <p:nvSpPr>
          <p:cNvPr id="62" name="Google Shape;62;p15"/>
          <p:cNvSpPr txBox="1">
            <a:spLocks noGrp="1"/>
          </p:cNvSpPr>
          <p:nvPr>
            <p:ph type="subTitle" idx="1"/>
          </p:nvPr>
        </p:nvSpPr>
        <p:spPr>
          <a:xfrm>
            <a:off x="685800" y="1943100"/>
            <a:ext cx="3200400" cy="876300"/>
          </a:xfrm>
          <a:prstGeom prst="rect">
            <a:avLst/>
          </a:prstGeom>
          <a:noFill/>
          <a:ln>
            <a:noFill/>
          </a:ln>
        </p:spPr>
        <p:txBody>
          <a:bodyPr spcFirstLastPara="1" wrap="square" lIns="45725" tIns="22850" rIns="45725" bIns="22850" anchor="t" anchorCtr="0">
            <a:normAutofit/>
          </a:bodyPr>
          <a:lstStyle>
            <a:lvl1pPr lvl="0" algn="ctr">
              <a:spcBef>
                <a:spcPts val="300"/>
              </a:spcBef>
              <a:spcAft>
                <a:spcPts val="0"/>
              </a:spcAft>
              <a:buClr>
                <a:srgbClr val="888888"/>
              </a:buClr>
              <a:buSzPts val="1600"/>
              <a:buNone/>
              <a:defRPr>
                <a:solidFill>
                  <a:srgbClr val="888888"/>
                </a:solidFill>
              </a:defRPr>
            </a:lvl1pPr>
            <a:lvl2pPr lvl="1" algn="ctr">
              <a:spcBef>
                <a:spcPts val="300"/>
              </a:spcBef>
              <a:spcAft>
                <a:spcPts val="0"/>
              </a:spcAft>
              <a:buClr>
                <a:srgbClr val="888888"/>
              </a:buClr>
              <a:buSzPts val="1400"/>
              <a:buNone/>
              <a:defRPr>
                <a:solidFill>
                  <a:srgbClr val="888888"/>
                </a:solidFill>
              </a:defRPr>
            </a:lvl2pPr>
            <a:lvl3pPr lvl="2" algn="ctr">
              <a:spcBef>
                <a:spcPts val="200"/>
              </a:spcBef>
              <a:spcAft>
                <a:spcPts val="0"/>
              </a:spcAft>
              <a:buClr>
                <a:srgbClr val="888888"/>
              </a:buClr>
              <a:buSzPts val="1200"/>
              <a:buNone/>
              <a:defRPr>
                <a:solidFill>
                  <a:srgbClr val="888888"/>
                </a:solidFill>
              </a:defRPr>
            </a:lvl3pPr>
            <a:lvl4pPr lvl="3" algn="ctr">
              <a:spcBef>
                <a:spcPts val="200"/>
              </a:spcBef>
              <a:spcAft>
                <a:spcPts val="0"/>
              </a:spcAft>
              <a:buClr>
                <a:srgbClr val="888888"/>
              </a:buClr>
              <a:buSzPts val="1000"/>
              <a:buNone/>
              <a:defRPr>
                <a:solidFill>
                  <a:srgbClr val="888888"/>
                </a:solidFill>
              </a:defRPr>
            </a:lvl4pPr>
            <a:lvl5pPr lvl="4" algn="ctr">
              <a:spcBef>
                <a:spcPts val="200"/>
              </a:spcBef>
              <a:spcAft>
                <a:spcPts val="0"/>
              </a:spcAft>
              <a:buClr>
                <a:srgbClr val="888888"/>
              </a:buClr>
              <a:buSzPts val="1000"/>
              <a:buNone/>
              <a:defRPr>
                <a:solidFill>
                  <a:srgbClr val="888888"/>
                </a:solidFill>
              </a:defRPr>
            </a:lvl5pPr>
            <a:lvl6pPr lvl="5" algn="ctr">
              <a:spcBef>
                <a:spcPts val="200"/>
              </a:spcBef>
              <a:spcAft>
                <a:spcPts val="0"/>
              </a:spcAft>
              <a:buClr>
                <a:srgbClr val="888888"/>
              </a:buClr>
              <a:buSzPts val="1000"/>
              <a:buNone/>
              <a:defRPr>
                <a:solidFill>
                  <a:srgbClr val="888888"/>
                </a:solidFill>
              </a:defRPr>
            </a:lvl6pPr>
            <a:lvl7pPr lvl="6" algn="ctr">
              <a:spcBef>
                <a:spcPts val="200"/>
              </a:spcBef>
              <a:spcAft>
                <a:spcPts val="0"/>
              </a:spcAft>
              <a:buClr>
                <a:srgbClr val="888888"/>
              </a:buClr>
              <a:buSzPts val="1000"/>
              <a:buNone/>
              <a:defRPr>
                <a:solidFill>
                  <a:srgbClr val="888888"/>
                </a:solidFill>
              </a:defRPr>
            </a:lvl7pPr>
            <a:lvl8pPr lvl="7" algn="ctr">
              <a:spcBef>
                <a:spcPts val="200"/>
              </a:spcBef>
              <a:spcAft>
                <a:spcPts val="0"/>
              </a:spcAft>
              <a:buClr>
                <a:srgbClr val="888888"/>
              </a:buClr>
              <a:buSzPts val="1000"/>
              <a:buNone/>
              <a:defRPr>
                <a:solidFill>
                  <a:srgbClr val="888888"/>
                </a:solidFill>
              </a:defRPr>
            </a:lvl8pPr>
            <a:lvl9pPr lvl="8" algn="ctr">
              <a:spcBef>
                <a:spcPts val="200"/>
              </a:spcBef>
              <a:spcAft>
                <a:spcPts val="0"/>
              </a:spcAft>
              <a:buClr>
                <a:srgbClr val="888888"/>
              </a:buClr>
              <a:buSzPts val="1000"/>
              <a:buNone/>
              <a:defRPr>
                <a:solidFill>
                  <a:srgbClr val="888888"/>
                </a:solidFill>
              </a:defRPr>
            </a:lvl9pPr>
          </a:lstStyle>
          <a:p>
            <a:endParaRPr/>
          </a:p>
        </p:txBody>
      </p:sp>
      <p:sp>
        <p:nvSpPr>
          <p:cNvPr id="63" name="Google Shape;63;p15"/>
          <p:cNvSpPr txBox="1">
            <a:spLocks noGrp="1"/>
          </p:cNvSpPr>
          <p:nvPr>
            <p:ph type="dt" idx="10"/>
          </p:nvPr>
        </p:nvSpPr>
        <p:spPr>
          <a:xfrm>
            <a:off x="228600" y="3178175"/>
            <a:ext cx="1066800" cy="182563"/>
          </a:xfrm>
          <a:prstGeom prst="rect">
            <a:avLst/>
          </a:prstGeom>
          <a:noFill/>
          <a:ln>
            <a:noFill/>
          </a:ln>
        </p:spPr>
        <p:txBody>
          <a:bodyPr spcFirstLastPara="1" wrap="square" lIns="45725" tIns="22850" rIns="45725" bIns="22850" anchor="ctr" anchorCtr="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a:endParaRPr/>
          </a:p>
        </p:txBody>
      </p:sp>
      <p:sp>
        <p:nvSpPr>
          <p:cNvPr id="64" name="Google Shape;64;p15"/>
          <p:cNvSpPr txBox="1">
            <a:spLocks noGrp="1"/>
          </p:cNvSpPr>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a:r>
              <a:rPr lang="el-GR"/>
              <a:t>Δρ. Σπυρίδων Λαμπρόπουλος</a:t>
            </a:r>
            <a:endParaRPr/>
          </a:p>
        </p:txBody>
      </p:sp>
      <p:sp>
        <p:nvSpPr>
          <p:cNvPr id="65" name="Google Shape;65;p15"/>
          <p:cNvSpPr txBox="1">
            <a:spLocks noGrp="1"/>
          </p:cNvSpPr>
          <p:nvPr>
            <p:ph type="sldNum" idx="12"/>
          </p:nvPr>
        </p:nvSpPr>
        <p:spPr>
          <a:xfrm>
            <a:off x="3276600" y="3178175"/>
            <a:ext cx="1066800" cy="182563"/>
          </a:xfrm>
          <a:prstGeom prst="rect">
            <a:avLst/>
          </a:prstGeom>
          <a:noFill/>
          <a:ln>
            <a:noFill/>
          </a:ln>
        </p:spPr>
        <p:txBody>
          <a:bodyPr spcFirstLastPara="1" wrap="square" lIns="45725" tIns="22850" rIns="45725" bIns="2285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66"/>
        <p:cNvGrpSpPr/>
        <p:nvPr/>
      </p:nvGrpSpPr>
      <p:grpSpPr>
        <a:xfrm>
          <a:off x="0" y="0"/>
          <a:ext cx="0" cy="0"/>
          <a:chOff x="0" y="0"/>
          <a:chExt cx="0" cy="0"/>
        </a:xfrm>
      </p:grpSpPr>
      <p:sp>
        <p:nvSpPr>
          <p:cNvPr id="67" name="Google Shape;67;p16"/>
          <p:cNvSpPr txBox="1">
            <a:spLocks noGrp="1"/>
          </p:cNvSpPr>
          <p:nvPr>
            <p:ph type="title"/>
          </p:nvPr>
        </p:nvSpPr>
        <p:spPr>
          <a:xfrm>
            <a:off x="228600" y="137319"/>
            <a:ext cx="4114800" cy="571500"/>
          </a:xfrm>
          <a:prstGeom prst="rect">
            <a:avLst/>
          </a:prstGeom>
          <a:noFill/>
          <a:ln>
            <a:noFill/>
          </a:ln>
        </p:spPr>
        <p:txBody>
          <a:bodyPr spcFirstLastPara="1" wrap="square" lIns="45725" tIns="22850" rIns="45725" bIns="22850" anchor="ctr" anchorCtr="0">
            <a:normAutofit/>
          </a:bodyPr>
          <a:lstStyle>
            <a:lvl1pPr lvl="0" algn="ctr">
              <a:spcBef>
                <a:spcPts val="0"/>
              </a:spcBef>
              <a:spcAft>
                <a:spcPts val="0"/>
              </a:spcAft>
              <a:buClr>
                <a:schemeClr val="dk1"/>
              </a:buClr>
              <a:buSzPts val="900"/>
              <a:buNone/>
              <a:defRPr/>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a:endParaRPr/>
          </a:p>
        </p:txBody>
      </p:sp>
      <p:sp>
        <p:nvSpPr>
          <p:cNvPr id="68" name="Google Shape;68;p16"/>
          <p:cNvSpPr txBox="1">
            <a:spLocks noGrp="1"/>
          </p:cNvSpPr>
          <p:nvPr>
            <p:ph type="body" idx="1"/>
          </p:nvPr>
        </p:nvSpPr>
        <p:spPr>
          <a:xfrm>
            <a:off x="228600" y="800100"/>
            <a:ext cx="4114800" cy="2262982"/>
          </a:xfrm>
          <a:prstGeom prst="rect">
            <a:avLst/>
          </a:prstGeom>
          <a:noFill/>
          <a:ln>
            <a:noFill/>
          </a:ln>
        </p:spPr>
        <p:txBody>
          <a:bodyPr spcFirstLastPara="1" wrap="square" lIns="45725" tIns="22850" rIns="45725" bIns="22850" anchor="t" anchorCtr="0">
            <a:normAutofit/>
          </a:bodyPr>
          <a:lstStyle>
            <a:lvl1pPr marL="457200" lvl="0" indent="-285750" algn="l">
              <a:spcBef>
                <a:spcPts val="200"/>
              </a:spcBef>
              <a:spcAft>
                <a:spcPts val="0"/>
              </a:spcAft>
              <a:buClr>
                <a:schemeClr val="dk1"/>
              </a:buClr>
              <a:buSzPts val="900"/>
              <a:buChar char="•"/>
              <a:defRPr/>
            </a:lvl1pPr>
            <a:lvl2pPr marL="914400" lvl="1" indent="-285750" algn="l">
              <a:spcBef>
                <a:spcPts val="200"/>
              </a:spcBef>
              <a:spcAft>
                <a:spcPts val="0"/>
              </a:spcAft>
              <a:buClr>
                <a:schemeClr val="dk1"/>
              </a:buClr>
              <a:buSzPts val="900"/>
              <a:buChar char="–"/>
              <a:defRPr/>
            </a:lvl2pPr>
            <a:lvl3pPr marL="1371600" lvl="2" indent="-285750" algn="l">
              <a:spcBef>
                <a:spcPts val="200"/>
              </a:spcBef>
              <a:spcAft>
                <a:spcPts val="0"/>
              </a:spcAft>
              <a:buClr>
                <a:schemeClr val="dk1"/>
              </a:buClr>
              <a:buSzPts val="900"/>
              <a:buChar char="•"/>
              <a:defRPr/>
            </a:lvl3pPr>
            <a:lvl4pPr marL="1828800" lvl="3" indent="-285750" algn="l">
              <a:spcBef>
                <a:spcPts val="200"/>
              </a:spcBef>
              <a:spcAft>
                <a:spcPts val="0"/>
              </a:spcAft>
              <a:buClr>
                <a:schemeClr val="dk1"/>
              </a:buClr>
              <a:buSzPts val="900"/>
              <a:buChar char="–"/>
              <a:defRPr/>
            </a:lvl4pPr>
            <a:lvl5pPr marL="2286000" lvl="4" indent="-285750" algn="l">
              <a:spcBef>
                <a:spcPts val="200"/>
              </a:spcBef>
              <a:spcAft>
                <a:spcPts val="0"/>
              </a:spcAft>
              <a:buClr>
                <a:schemeClr val="dk1"/>
              </a:buClr>
              <a:buSzPts val="900"/>
              <a:buChar char="»"/>
              <a:defRPr/>
            </a:lvl5pPr>
            <a:lvl6pPr marL="2743200" lvl="5" indent="-285750" algn="l">
              <a:spcBef>
                <a:spcPts val="200"/>
              </a:spcBef>
              <a:spcAft>
                <a:spcPts val="0"/>
              </a:spcAft>
              <a:buClr>
                <a:schemeClr val="dk1"/>
              </a:buClr>
              <a:buSzPts val="900"/>
              <a:buChar char="•"/>
              <a:defRPr/>
            </a:lvl6pPr>
            <a:lvl7pPr marL="3200400" lvl="6" indent="-285750" algn="l">
              <a:spcBef>
                <a:spcPts val="200"/>
              </a:spcBef>
              <a:spcAft>
                <a:spcPts val="0"/>
              </a:spcAft>
              <a:buClr>
                <a:schemeClr val="dk1"/>
              </a:buClr>
              <a:buSzPts val="900"/>
              <a:buChar char="•"/>
              <a:defRPr/>
            </a:lvl7pPr>
            <a:lvl8pPr marL="3657600" lvl="7" indent="-285750" algn="l">
              <a:spcBef>
                <a:spcPts val="200"/>
              </a:spcBef>
              <a:spcAft>
                <a:spcPts val="0"/>
              </a:spcAft>
              <a:buClr>
                <a:schemeClr val="dk1"/>
              </a:buClr>
              <a:buSzPts val="900"/>
              <a:buChar char="•"/>
              <a:defRPr/>
            </a:lvl8pPr>
            <a:lvl9pPr marL="4114800" lvl="8" indent="-285750" algn="l">
              <a:spcBef>
                <a:spcPts val="200"/>
              </a:spcBef>
              <a:spcAft>
                <a:spcPts val="0"/>
              </a:spcAft>
              <a:buClr>
                <a:schemeClr val="dk1"/>
              </a:buClr>
              <a:buSzPts val="900"/>
              <a:buChar char="•"/>
              <a:defRPr/>
            </a:lvl9pPr>
          </a:lstStyle>
          <a:p>
            <a:endParaRPr/>
          </a:p>
        </p:txBody>
      </p:sp>
      <p:sp>
        <p:nvSpPr>
          <p:cNvPr id="69" name="Google Shape;69;p16"/>
          <p:cNvSpPr txBox="1">
            <a:spLocks noGrp="1"/>
          </p:cNvSpPr>
          <p:nvPr>
            <p:ph type="dt" idx="10"/>
          </p:nvPr>
        </p:nvSpPr>
        <p:spPr>
          <a:xfrm>
            <a:off x="228600" y="3178175"/>
            <a:ext cx="1066800" cy="182563"/>
          </a:xfrm>
          <a:prstGeom prst="rect">
            <a:avLst/>
          </a:prstGeom>
          <a:noFill/>
          <a:ln>
            <a:noFill/>
          </a:ln>
        </p:spPr>
        <p:txBody>
          <a:bodyPr spcFirstLastPara="1" wrap="square" lIns="45725" tIns="22850" rIns="45725" bIns="22850" anchor="ctr" anchorCtr="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a:endParaRPr/>
          </a:p>
        </p:txBody>
      </p:sp>
      <p:sp>
        <p:nvSpPr>
          <p:cNvPr id="70" name="Google Shape;70;p16"/>
          <p:cNvSpPr txBox="1">
            <a:spLocks noGrp="1"/>
          </p:cNvSpPr>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a:r>
              <a:rPr lang="el-GR"/>
              <a:t>Δρ. Σπυρίδων Λαμπρόπουλος</a:t>
            </a:r>
            <a:endParaRPr/>
          </a:p>
        </p:txBody>
      </p:sp>
      <p:sp>
        <p:nvSpPr>
          <p:cNvPr id="71" name="Google Shape;71;p16"/>
          <p:cNvSpPr txBox="1">
            <a:spLocks noGrp="1"/>
          </p:cNvSpPr>
          <p:nvPr>
            <p:ph type="sldNum" idx="12"/>
          </p:nvPr>
        </p:nvSpPr>
        <p:spPr>
          <a:xfrm>
            <a:off x="3276600" y="3178175"/>
            <a:ext cx="1066800" cy="182563"/>
          </a:xfrm>
          <a:prstGeom prst="rect">
            <a:avLst/>
          </a:prstGeom>
          <a:noFill/>
          <a:ln>
            <a:noFill/>
          </a:ln>
        </p:spPr>
        <p:txBody>
          <a:bodyPr spcFirstLastPara="1" wrap="square" lIns="45725" tIns="22850" rIns="45725" bIns="2285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72"/>
        <p:cNvGrpSpPr/>
        <p:nvPr/>
      </p:nvGrpSpPr>
      <p:grpSpPr>
        <a:xfrm>
          <a:off x="0" y="0"/>
          <a:ext cx="0" cy="0"/>
          <a:chOff x="0" y="0"/>
          <a:chExt cx="0" cy="0"/>
        </a:xfrm>
      </p:grpSpPr>
      <p:sp>
        <p:nvSpPr>
          <p:cNvPr id="73" name="Google Shape;73;p17"/>
          <p:cNvSpPr txBox="1">
            <a:spLocks noGrp="1"/>
          </p:cNvSpPr>
          <p:nvPr>
            <p:ph type="title"/>
          </p:nvPr>
        </p:nvSpPr>
        <p:spPr>
          <a:xfrm>
            <a:off x="361156" y="2203450"/>
            <a:ext cx="3886200" cy="681038"/>
          </a:xfrm>
          <a:prstGeom prst="rect">
            <a:avLst/>
          </a:prstGeom>
          <a:noFill/>
          <a:ln>
            <a:noFill/>
          </a:ln>
        </p:spPr>
        <p:txBody>
          <a:bodyPr spcFirstLastPara="1" wrap="square" lIns="45725" tIns="22850" rIns="45725" bIns="22850" anchor="t" anchorCtr="0">
            <a:normAutofit/>
          </a:bodyPr>
          <a:lstStyle>
            <a:lvl1pPr lvl="0" algn="l">
              <a:spcBef>
                <a:spcPts val="0"/>
              </a:spcBef>
              <a:spcAft>
                <a:spcPts val="0"/>
              </a:spcAft>
              <a:buClr>
                <a:schemeClr val="dk1"/>
              </a:buClr>
              <a:buSzPts val="2000"/>
              <a:buFont typeface="Calibri"/>
              <a:buNone/>
              <a:defRPr sz="2000" b="1" cap="none"/>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a:endParaRPr/>
          </a:p>
        </p:txBody>
      </p:sp>
      <p:sp>
        <p:nvSpPr>
          <p:cNvPr id="74" name="Google Shape;74;p17"/>
          <p:cNvSpPr txBox="1">
            <a:spLocks noGrp="1"/>
          </p:cNvSpPr>
          <p:nvPr>
            <p:ph type="body" idx="1"/>
          </p:nvPr>
        </p:nvSpPr>
        <p:spPr>
          <a:xfrm>
            <a:off x="361156" y="1453357"/>
            <a:ext cx="3886200" cy="750094"/>
          </a:xfrm>
          <a:prstGeom prst="rect">
            <a:avLst/>
          </a:prstGeom>
          <a:noFill/>
          <a:ln>
            <a:noFill/>
          </a:ln>
        </p:spPr>
        <p:txBody>
          <a:bodyPr spcFirstLastPara="1" wrap="square" lIns="45725" tIns="22850" rIns="45725" bIns="22850" anchor="b" anchorCtr="0">
            <a:normAutofit/>
          </a:bodyPr>
          <a:lstStyle>
            <a:lvl1pPr marL="457200" lvl="0" indent="-228600" algn="l">
              <a:spcBef>
                <a:spcPts val="200"/>
              </a:spcBef>
              <a:spcAft>
                <a:spcPts val="0"/>
              </a:spcAft>
              <a:buClr>
                <a:srgbClr val="888888"/>
              </a:buClr>
              <a:buSzPts val="1000"/>
              <a:buNone/>
              <a:defRPr sz="1000">
                <a:solidFill>
                  <a:srgbClr val="888888"/>
                </a:solidFill>
              </a:defRPr>
            </a:lvl1pPr>
            <a:lvl2pPr marL="914400" lvl="1" indent="-228600" algn="l">
              <a:spcBef>
                <a:spcPts val="200"/>
              </a:spcBef>
              <a:spcAft>
                <a:spcPts val="0"/>
              </a:spcAft>
              <a:buClr>
                <a:srgbClr val="888888"/>
              </a:buClr>
              <a:buSzPts val="900"/>
              <a:buNone/>
              <a:defRPr sz="900">
                <a:solidFill>
                  <a:srgbClr val="888888"/>
                </a:solidFill>
              </a:defRPr>
            </a:lvl2pPr>
            <a:lvl3pPr marL="1371600" lvl="2" indent="-228600" algn="l">
              <a:spcBef>
                <a:spcPts val="200"/>
              </a:spcBef>
              <a:spcAft>
                <a:spcPts val="0"/>
              </a:spcAft>
              <a:buClr>
                <a:srgbClr val="888888"/>
              </a:buClr>
              <a:buSzPts val="800"/>
              <a:buNone/>
              <a:defRPr sz="800">
                <a:solidFill>
                  <a:srgbClr val="888888"/>
                </a:solidFill>
              </a:defRPr>
            </a:lvl3pPr>
            <a:lvl4pPr marL="1828800" lvl="3" indent="-228600" algn="l">
              <a:spcBef>
                <a:spcPts val="100"/>
              </a:spcBef>
              <a:spcAft>
                <a:spcPts val="0"/>
              </a:spcAft>
              <a:buClr>
                <a:srgbClr val="888888"/>
              </a:buClr>
              <a:buSzPts val="700"/>
              <a:buNone/>
              <a:defRPr sz="700">
                <a:solidFill>
                  <a:srgbClr val="888888"/>
                </a:solidFill>
              </a:defRPr>
            </a:lvl4pPr>
            <a:lvl5pPr marL="2286000" lvl="4" indent="-228600" algn="l">
              <a:spcBef>
                <a:spcPts val="100"/>
              </a:spcBef>
              <a:spcAft>
                <a:spcPts val="0"/>
              </a:spcAft>
              <a:buClr>
                <a:srgbClr val="888888"/>
              </a:buClr>
              <a:buSzPts val="700"/>
              <a:buNone/>
              <a:defRPr sz="700">
                <a:solidFill>
                  <a:srgbClr val="888888"/>
                </a:solidFill>
              </a:defRPr>
            </a:lvl5pPr>
            <a:lvl6pPr marL="2743200" lvl="5" indent="-228600" algn="l">
              <a:spcBef>
                <a:spcPts val="100"/>
              </a:spcBef>
              <a:spcAft>
                <a:spcPts val="0"/>
              </a:spcAft>
              <a:buClr>
                <a:srgbClr val="888888"/>
              </a:buClr>
              <a:buSzPts val="700"/>
              <a:buNone/>
              <a:defRPr sz="700">
                <a:solidFill>
                  <a:srgbClr val="888888"/>
                </a:solidFill>
              </a:defRPr>
            </a:lvl6pPr>
            <a:lvl7pPr marL="3200400" lvl="6" indent="-228600" algn="l">
              <a:spcBef>
                <a:spcPts val="100"/>
              </a:spcBef>
              <a:spcAft>
                <a:spcPts val="0"/>
              </a:spcAft>
              <a:buClr>
                <a:srgbClr val="888888"/>
              </a:buClr>
              <a:buSzPts val="700"/>
              <a:buNone/>
              <a:defRPr sz="700">
                <a:solidFill>
                  <a:srgbClr val="888888"/>
                </a:solidFill>
              </a:defRPr>
            </a:lvl7pPr>
            <a:lvl8pPr marL="3657600" lvl="7" indent="-228600" algn="l">
              <a:spcBef>
                <a:spcPts val="100"/>
              </a:spcBef>
              <a:spcAft>
                <a:spcPts val="0"/>
              </a:spcAft>
              <a:buClr>
                <a:srgbClr val="888888"/>
              </a:buClr>
              <a:buSzPts val="700"/>
              <a:buNone/>
              <a:defRPr sz="700">
                <a:solidFill>
                  <a:srgbClr val="888888"/>
                </a:solidFill>
              </a:defRPr>
            </a:lvl8pPr>
            <a:lvl9pPr marL="4114800" lvl="8" indent="-228600" algn="l">
              <a:spcBef>
                <a:spcPts val="100"/>
              </a:spcBef>
              <a:spcAft>
                <a:spcPts val="0"/>
              </a:spcAft>
              <a:buClr>
                <a:srgbClr val="888888"/>
              </a:buClr>
              <a:buSzPts val="700"/>
              <a:buNone/>
              <a:defRPr sz="700">
                <a:solidFill>
                  <a:srgbClr val="888888"/>
                </a:solidFill>
              </a:defRPr>
            </a:lvl9pPr>
          </a:lstStyle>
          <a:p>
            <a:endParaRPr/>
          </a:p>
        </p:txBody>
      </p:sp>
      <p:sp>
        <p:nvSpPr>
          <p:cNvPr id="75" name="Google Shape;75;p17"/>
          <p:cNvSpPr txBox="1">
            <a:spLocks noGrp="1"/>
          </p:cNvSpPr>
          <p:nvPr>
            <p:ph type="dt" idx="10"/>
          </p:nvPr>
        </p:nvSpPr>
        <p:spPr>
          <a:xfrm>
            <a:off x="228600" y="3178175"/>
            <a:ext cx="1066800" cy="182563"/>
          </a:xfrm>
          <a:prstGeom prst="rect">
            <a:avLst/>
          </a:prstGeom>
          <a:noFill/>
          <a:ln>
            <a:noFill/>
          </a:ln>
        </p:spPr>
        <p:txBody>
          <a:bodyPr spcFirstLastPara="1" wrap="square" lIns="45725" tIns="22850" rIns="45725" bIns="22850" anchor="ctr" anchorCtr="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a:endParaRPr/>
          </a:p>
        </p:txBody>
      </p:sp>
      <p:sp>
        <p:nvSpPr>
          <p:cNvPr id="76" name="Google Shape;76;p17"/>
          <p:cNvSpPr txBox="1">
            <a:spLocks noGrp="1"/>
          </p:cNvSpPr>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a:r>
              <a:rPr lang="el-GR"/>
              <a:t>Δρ. Σπυρίδων Λαμπρόπουλος</a:t>
            </a:r>
            <a:endParaRPr/>
          </a:p>
        </p:txBody>
      </p:sp>
      <p:sp>
        <p:nvSpPr>
          <p:cNvPr id="77" name="Google Shape;77;p17"/>
          <p:cNvSpPr txBox="1">
            <a:spLocks noGrp="1"/>
          </p:cNvSpPr>
          <p:nvPr>
            <p:ph type="sldNum" idx="12"/>
          </p:nvPr>
        </p:nvSpPr>
        <p:spPr>
          <a:xfrm>
            <a:off x="3276600" y="3178175"/>
            <a:ext cx="1066800" cy="182563"/>
          </a:xfrm>
          <a:prstGeom prst="rect">
            <a:avLst/>
          </a:prstGeom>
          <a:noFill/>
          <a:ln>
            <a:noFill/>
          </a:ln>
        </p:spPr>
        <p:txBody>
          <a:bodyPr spcFirstLastPara="1" wrap="square" lIns="45725" tIns="22850" rIns="45725" bIns="2285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78"/>
        <p:cNvGrpSpPr/>
        <p:nvPr/>
      </p:nvGrpSpPr>
      <p:grpSpPr>
        <a:xfrm>
          <a:off x="0" y="0"/>
          <a:ext cx="0" cy="0"/>
          <a:chOff x="0" y="0"/>
          <a:chExt cx="0" cy="0"/>
        </a:xfrm>
      </p:grpSpPr>
      <p:sp>
        <p:nvSpPr>
          <p:cNvPr id="79" name="Google Shape;79;p18"/>
          <p:cNvSpPr txBox="1">
            <a:spLocks noGrp="1"/>
          </p:cNvSpPr>
          <p:nvPr>
            <p:ph type="title"/>
          </p:nvPr>
        </p:nvSpPr>
        <p:spPr>
          <a:xfrm>
            <a:off x="228600" y="137319"/>
            <a:ext cx="4114800" cy="571500"/>
          </a:xfrm>
          <a:prstGeom prst="rect">
            <a:avLst/>
          </a:prstGeom>
          <a:noFill/>
          <a:ln>
            <a:noFill/>
          </a:ln>
        </p:spPr>
        <p:txBody>
          <a:bodyPr spcFirstLastPara="1" wrap="square" lIns="45725" tIns="22850" rIns="45725" bIns="22850" anchor="ctr" anchorCtr="0">
            <a:normAutofit/>
          </a:bodyPr>
          <a:lstStyle>
            <a:lvl1pPr lvl="0" algn="ctr">
              <a:spcBef>
                <a:spcPts val="0"/>
              </a:spcBef>
              <a:spcAft>
                <a:spcPts val="0"/>
              </a:spcAft>
              <a:buClr>
                <a:schemeClr val="dk1"/>
              </a:buClr>
              <a:buSzPts val="900"/>
              <a:buNone/>
              <a:defRPr/>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a:endParaRPr/>
          </a:p>
        </p:txBody>
      </p:sp>
      <p:sp>
        <p:nvSpPr>
          <p:cNvPr id="80" name="Google Shape;80;p18"/>
          <p:cNvSpPr txBox="1">
            <a:spLocks noGrp="1"/>
          </p:cNvSpPr>
          <p:nvPr>
            <p:ph type="body" idx="1"/>
          </p:nvPr>
        </p:nvSpPr>
        <p:spPr>
          <a:xfrm>
            <a:off x="228600" y="800100"/>
            <a:ext cx="2019300" cy="2262982"/>
          </a:xfrm>
          <a:prstGeom prst="rect">
            <a:avLst/>
          </a:prstGeom>
          <a:noFill/>
          <a:ln>
            <a:noFill/>
          </a:ln>
        </p:spPr>
        <p:txBody>
          <a:bodyPr spcFirstLastPara="1" wrap="square" lIns="45725" tIns="22850" rIns="45725" bIns="22850" anchor="t" anchorCtr="0">
            <a:normAutofit/>
          </a:bodyPr>
          <a:lstStyle>
            <a:lvl1pPr marL="457200" lvl="0" indent="-317500" algn="l">
              <a:spcBef>
                <a:spcPts val="300"/>
              </a:spcBef>
              <a:spcAft>
                <a:spcPts val="0"/>
              </a:spcAft>
              <a:buClr>
                <a:schemeClr val="dk1"/>
              </a:buClr>
              <a:buSzPts val="1400"/>
              <a:buChar char="•"/>
              <a:defRPr sz="1400"/>
            </a:lvl1pPr>
            <a:lvl2pPr marL="914400" lvl="1" indent="-304800" algn="l">
              <a:spcBef>
                <a:spcPts val="200"/>
              </a:spcBef>
              <a:spcAft>
                <a:spcPts val="0"/>
              </a:spcAft>
              <a:buClr>
                <a:schemeClr val="dk1"/>
              </a:buClr>
              <a:buSzPts val="1200"/>
              <a:buChar char="–"/>
              <a:defRPr sz="1200"/>
            </a:lvl2pPr>
            <a:lvl3pPr marL="1371600" lvl="2" indent="-292100" algn="l">
              <a:spcBef>
                <a:spcPts val="200"/>
              </a:spcBef>
              <a:spcAft>
                <a:spcPts val="0"/>
              </a:spcAft>
              <a:buClr>
                <a:schemeClr val="dk1"/>
              </a:buClr>
              <a:buSzPts val="1000"/>
              <a:buChar char="•"/>
              <a:defRPr sz="1000"/>
            </a:lvl3pPr>
            <a:lvl4pPr marL="1828800" lvl="3" indent="-285750" algn="l">
              <a:spcBef>
                <a:spcPts val="200"/>
              </a:spcBef>
              <a:spcAft>
                <a:spcPts val="0"/>
              </a:spcAft>
              <a:buClr>
                <a:schemeClr val="dk1"/>
              </a:buClr>
              <a:buSzPts val="900"/>
              <a:buChar char="–"/>
              <a:defRPr sz="900"/>
            </a:lvl4pPr>
            <a:lvl5pPr marL="2286000" lvl="4" indent="-285750" algn="l">
              <a:spcBef>
                <a:spcPts val="200"/>
              </a:spcBef>
              <a:spcAft>
                <a:spcPts val="0"/>
              </a:spcAft>
              <a:buClr>
                <a:schemeClr val="dk1"/>
              </a:buClr>
              <a:buSzPts val="900"/>
              <a:buChar char="»"/>
              <a:defRPr sz="900"/>
            </a:lvl5pPr>
            <a:lvl6pPr marL="2743200" lvl="5" indent="-285750" algn="l">
              <a:spcBef>
                <a:spcPts val="200"/>
              </a:spcBef>
              <a:spcAft>
                <a:spcPts val="0"/>
              </a:spcAft>
              <a:buClr>
                <a:schemeClr val="dk1"/>
              </a:buClr>
              <a:buSzPts val="900"/>
              <a:buChar char="•"/>
              <a:defRPr sz="900"/>
            </a:lvl6pPr>
            <a:lvl7pPr marL="3200400" lvl="6" indent="-285750" algn="l">
              <a:spcBef>
                <a:spcPts val="200"/>
              </a:spcBef>
              <a:spcAft>
                <a:spcPts val="0"/>
              </a:spcAft>
              <a:buClr>
                <a:schemeClr val="dk1"/>
              </a:buClr>
              <a:buSzPts val="900"/>
              <a:buChar char="•"/>
              <a:defRPr sz="900"/>
            </a:lvl7pPr>
            <a:lvl8pPr marL="3657600" lvl="7" indent="-285750" algn="l">
              <a:spcBef>
                <a:spcPts val="200"/>
              </a:spcBef>
              <a:spcAft>
                <a:spcPts val="0"/>
              </a:spcAft>
              <a:buClr>
                <a:schemeClr val="dk1"/>
              </a:buClr>
              <a:buSzPts val="900"/>
              <a:buChar char="•"/>
              <a:defRPr sz="900"/>
            </a:lvl8pPr>
            <a:lvl9pPr marL="4114800" lvl="8" indent="-285750" algn="l">
              <a:spcBef>
                <a:spcPts val="200"/>
              </a:spcBef>
              <a:spcAft>
                <a:spcPts val="0"/>
              </a:spcAft>
              <a:buClr>
                <a:schemeClr val="dk1"/>
              </a:buClr>
              <a:buSzPts val="900"/>
              <a:buChar char="•"/>
              <a:defRPr sz="900"/>
            </a:lvl9pPr>
          </a:lstStyle>
          <a:p>
            <a:endParaRPr/>
          </a:p>
        </p:txBody>
      </p:sp>
      <p:sp>
        <p:nvSpPr>
          <p:cNvPr id="81" name="Google Shape;81;p18"/>
          <p:cNvSpPr txBox="1">
            <a:spLocks noGrp="1"/>
          </p:cNvSpPr>
          <p:nvPr>
            <p:ph type="body" idx="2"/>
          </p:nvPr>
        </p:nvSpPr>
        <p:spPr>
          <a:xfrm>
            <a:off x="2324100" y="800100"/>
            <a:ext cx="2019300" cy="2262982"/>
          </a:xfrm>
          <a:prstGeom prst="rect">
            <a:avLst/>
          </a:prstGeom>
          <a:noFill/>
          <a:ln>
            <a:noFill/>
          </a:ln>
        </p:spPr>
        <p:txBody>
          <a:bodyPr spcFirstLastPara="1" wrap="square" lIns="45725" tIns="22850" rIns="45725" bIns="22850" anchor="t" anchorCtr="0">
            <a:normAutofit/>
          </a:bodyPr>
          <a:lstStyle>
            <a:lvl1pPr marL="457200" lvl="0" indent="-317500" algn="l">
              <a:spcBef>
                <a:spcPts val="300"/>
              </a:spcBef>
              <a:spcAft>
                <a:spcPts val="0"/>
              </a:spcAft>
              <a:buClr>
                <a:schemeClr val="dk1"/>
              </a:buClr>
              <a:buSzPts val="1400"/>
              <a:buChar char="•"/>
              <a:defRPr sz="1400"/>
            </a:lvl1pPr>
            <a:lvl2pPr marL="914400" lvl="1" indent="-304800" algn="l">
              <a:spcBef>
                <a:spcPts val="200"/>
              </a:spcBef>
              <a:spcAft>
                <a:spcPts val="0"/>
              </a:spcAft>
              <a:buClr>
                <a:schemeClr val="dk1"/>
              </a:buClr>
              <a:buSzPts val="1200"/>
              <a:buChar char="–"/>
              <a:defRPr sz="1200"/>
            </a:lvl2pPr>
            <a:lvl3pPr marL="1371600" lvl="2" indent="-292100" algn="l">
              <a:spcBef>
                <a:spcPts val="200"/>
              </a:spcBef>
              <a:spcAft>
                <a:spcPts val="0"/>
              </a:spcAft>
              <a:buClr>
                <a:schemeClr val="dk1"/>
              </a:buClr>
              <a:buSzPts val="1000"/>
              <a:buChar char="•"/>
              <a:defRPr sz="1000"/>
            </a:lvl3pPr>
            <a:lvl4pPr marL="1828800" lvl="3" indent="-285750" algn="l">
              <a:spcBef>
                <a:spcPts val="200"/>
              </a:spcBef>
              <a:spcAft>
                <a:spcPts val="0"/>
              </a:spcAft>
              <a:buClr>
                <a:schemeClr val="dk1"/>
              </a:buClr>
              <a:buSzPts val="900"/>
              <a:buChar char="–"/>
              <a:defRPr sz="900"/>
            </a:lvl4pPr>
            <a:lvl5pPr marL="2286000" lvl="4" indent="-285750" algn="l">
              <a:spcBef>
                <a:spcPts val="200"/>
              </a:spcBef>
              <a:spcAft>
                <a:spcPts val="0"/>
              </a:spcAft>
              <a:buClr>
                <a:schemeClr val="dk1"/>
              </a:buClr>
              <a:buSzPts val="900"/>
              <a:buChar char="»"/>
              <a:defRPr sz="900"/>
            </a:lvl5pPr>
            <a:lvl6pPr marL="2743200" lvl="5" indent="-285750" algn="l">
              <a:spcBef>
                <a:spcPts val="200"/>
              </a:spcBef>
              <a:spcAft>
                <a:spcPts val="0"/>
              </a:spcAft>
              <a:buClr>
                <a:schemeClr val="dk1"/>
              </a:buClr>
              <a:buSzPts val="900"/>
              <a:buChar char="•"/>
              <a:defRPr sz="900"/>
            </a:lvl6pPr>
            <a:lvl7pPr marL="3200400" lvl="6" indent="-285750" algn="l">
              <a:spcBef>
                <a:spcPts val="200"/>
              </a:spcBef>
              <a:spcAft>
                <a:spcPts val="0"/>
              </a:spcAft>
              <a:buClr>
                <a:schemeClr val="dk1"/>
              </a:buClr>
              <a:buSzPts val="900"/>
              <a:buChar char="•"/>
              <a:defRPr sz="900"/>
            </a:lvl7pPr>
            <a:lvl8pPr marL="3657600" lvl="7" indent="-285750" algn="l">
              <a:spcBef>
                <a:spcPts val="200"/>
              </a:spcBef>
              <a:spcAft>
                <a:spcPts val="0"/>
              </a:spcAft>
              <a:buClr>
                <a:schemeClr val="dk1"/>
              </a:buClr>
              <a:buSzPts val="900"/>
              <a:buChar char="•"/>
              <a:defRPr sz="900"/>
            </a:lvl8pPr>
            <a:lvl9pPr marL="4114800" lvl="8" indent="-285750" algn="l">
              <a:spcBef>
                <a:spcPts val="200"/>
              </a:spcBef>
              <a:spcAft>
                <a:spcPts val="0"/>
              </a:spcAft>
              <a:buClr>
                <a:schemeClr val="dk1"/>
              </a:buClr>
              <a:buSzPts val="900"/>
              <a:buChar char="•"/>
              <a:defRPr sz="900"/>
            </a:lvl9pPr>
          </a:lstStyle>
          <a:p>
            <a:endParaRPr/>
          </a:p>
        </p:txBody>
      </p:sp>
      <p:sp>
        <p:nvSpPr>
          <p:cNvPr id="82" name="Google Shape;82;p18"/>
          <p:cNvSpPr txBox="1">
            <a:spLocks noGrp="1"/>
          </p:cNvSpPr>
          <p:nvPr>
            <p:ph type="dt" idx="10"/>
          </p:nvPr>
        </p:nvSpPr>
        <p:spPr>
          <a:xfrm>
            <a:off x="228600" y="3178175"/>
            <a:ext cx="1066800" cy="182563"/>
          </a:xfrm>
          <a:prstGeom prst="rect">
            <a:avLst/>
          </a:prstGeom>
          <a:noFill/>
          <a:ln>
            <a:noFill/>
          </a:ln>
        </p:spPr>
        <p:txBody>
          <a:bodyPr spcFirstLastPara="1" wrap="square" lIns="45725" tIns="22850" rIns="45725" bIns="22850" anchor="ctr" anchorCtr="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a:endParaRPr/>
          </a:p>
        </p:txBody>
      </p:sp>
      <p:sp>
        <p:nvSpPr>
          <p:cNvPr id="83" name="Google Shape;83;p18"/>
          <p:cNvSpPr txBox="1">
            <a:spLocks noGrp="1"/>
          </p:cNvSpPr>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a:r>
              <a:rPr lang="el-GR"/>
              <a:t>Δρ. Σπυρίδων Λαμπρόπουλος</a:t>
            </a:r>
            <a:endParaRPr/>
          </a:p>
        </p:txBody>
      </p:sp>
      <p:sp>
        <p:nvSpPr>
          <p:cNvPr id="84" name="Google Shape;84;p18"/>
          <p:cNvSpPr txBox="1">
            <a:spLocks noGrp="1"/>
          </p:cNvSpPr>
          <p:nvPr>
            <p:ph type="sldNum" idx="12"/>
          </p:nvPr>
        </p:nvSpPr>
        <p:spPr>
          <a:xfrm>
            <a:off x="3276600" y="3178175"/>
            <a:ext cx="1066800" cy="182563"/>
          </a:xfrm>
          <a:prstGeom prst="rect">
            <a:avLst/>
          </a:prstGeom>
          <a:noFill/>
          <a:ln>
            <a:noFill/>
          </a:ln>
        </p:spPr>
        <p:txBody>
          <a:bodyPr spcFirstLastPara="1" wrap="square" lIns="45725" tIns="22850" rIns="45725" bIns="2285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85"/>
        <p:cNvGrpSpPr/>
        <p:nvPr/>
      </p:nvGrpSpPr>
      <p:grpSpPr>
        <a:xfrm>
          <a:off x="0" y="0"/>
          <a:ext cx="0" cy="0"/>
          <a:chOff x="0" y="0"/>
          <a:chExt cx="0" cy="0"/>
        </a:xfrm>
      </p:grpSpPr>
      <p:sp>
        <p:nvSpPr>
          <p:cNvPr id="86" name="Google Shape;86;p19"/>
          <p:cNvSpPr txBox="1">
            <a:spLocks noGrp="1"/>
          </p:cNvSpPr>
          <p:nvPr>
            <p:ph type="title"/>
          </p:nvPr>
        </p:nvSpPr>
        <p:spPr>
          <a:xfrm>
            <a:off x="228600" y="137319"/>
            <a:ext cx="4114800" cy="571500"/>
          </a:xfrm>
          <a:prstGeom prst="rect">
            <a:avLst/>
          </a:prstGeom>
          <a:noFill/>
          <a:ln>
            <a:noFill/>
          </a:ln>
        </p:spPr>
        <p:txBody>
          <a:bodyPr spcFirstLastPara="1" wrap="square" lIns="45725" tIns="22850" rIns="45725" bIns="22850" anchor="ctr" anchorCtr="0">
            <a:normAutofit/>
          </a:bodyPr>
          <a:lstStyle>
            <a:lvl1pPr lvl="0" algn="ctr">
              <a:spcBef>
                <a:spcPts val="0"/>
              </a:spcBef>
              <a:spcAft>
                <a:spcPts val="0"/>
              </a:spcAft>
              <a:buClr>
                <a:schemeClr val="dk1"/>
              </a:buClr>
              <a:buSzPts val="2200"/>
              <a:buFont typeface="Calibri"/>
              <a:buNone/>
              <a:defRPr/>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a:endParaRPr/>
          </a:p>
        </p:txBody>
      </p:sp>
      <p:sp>
        <p:nvSpPr>
          <p:cNvPr id="87" name="Google Shape;87;p19"/>
          <p:cNvSpPr txBox="1">
            <a:spLocks noGrp="1"/>
          </p:cNvSpPr>
          <p:nvPr>
            <p:ph type="body" idx="1"/>
          </p:nvPr>
        </p:nvSpPr>
        <p:spPr>
          <a:xfrm>
            <a:off x="228600" y="767556"/>
            <a:ext cx="2020094" cy="319881"/>
          </a:xfrm>
          <a:prstGeom prst="rect">
            <a:avLst/>
          </a:prstGeom>
          <a:noFill/>
          <a:ln>
            <a:noFill/>
          </a:ln>
        </p:spPr>
        <p:txBody>
          <a:bodyPr spcFirstLastPara="1" wrap="square" lIns="45725" tIns="22850" rIns="45725" bIns="22850" anchor="b" anchorCtr="0">
            <a:normAutofit/>
          </a:bodyPr>
          <a:lstStyle>
            <a:lvl1pPr marL="457200" lvl="0" indent="-228600" algn="l">
              <a:spcBef>
                <a:spcPts val="200"/>
              </a:spcBef>
              <a:spcAft>
                <a:spcPts val="0"/>
              </a:spcAft>
              <a:buClr>
                <a:schemeClr val="dk1"/>
              </a:buClr>
              <a:buSzPts val="1200"/>
              <a:buNone/>
              <a:defRPr sz="1200" b="1"/>
            </a:lvl1pPr>
            <a:lvl2pPr marL="914400" lvl="1" indent="-228600" algn="l">
              <a:spcBef>
                <a:spcPts val="200"/>
              </a:spcBef>
              <a:spcAft>
                <a:spcPts val="0"/>
              </a:spcAft>
              <a:buClr>
                <a:schemeClr val="dk1"/>
              </a:buClr>
              <a:buSzPts val="1000"/>
              <a:buNone/>
              <a:defRPr sz="1000" b="1"/>
            </a:lvl2pPr>
            <a:lvl3pPr marL="1371600" lvl="2" indent="-228600" algn="l">
              <a:spcBef>
                <a:spcPts val="200"/>
              </a:spcBef>
              <a:spcAft>
                <a:spcPts val="0"/>
              </a:spcAft>
              <a:buClr>
                <a:schemeClr val="dk1"/>
              </a:buClr>
              <a:buSzPts val="900"/>
              <a:buNone/>
              <a:defRPr sz="900" b="1"/>
            </a:lvl3pPr>
            <a:lvl4pPr marL="1828800" lvl="3" indent="-228600" algn="l">
              <a:spcBef>
                <a:spcPts val="200"/>
              </a:spcBef>
              <a:spcAft>
                <a:spcPts val="0"/>
              </a:spcAft>
              <a:buClr>
                <a:schemeClr val="dk1"/>
              </a:buClr>
              <a:buSzPts val="800"/>
              <a:buNone/>
              <a:defRPr sz="800" b="1"/>
            </a:lvl4pPr>
            <a:lvl5pPr marL="2286000" lvl="4" indent="-228600" algn="l">
              <a:spcBef>
                <a:spcPts val="200"/>
              </a:spcBef>
              <a:spcAft>
                <a:spcPts val="0"/>
              </a:spcAft>
              <a:buClr>
                <a:schemeClr val="dk1"/>
              </a:buClr>
              <a:buSzPts val="800"/>
              <a:buNone/>
              <a:defRPr sz="800" b="1"/>
            </a:lvl5pPr>
            <a:lvl6pPr marL="2743200" lvl="5" indent="-228600" algn="l">
              <a:spcBef>
                <a:spcPts val="200"/>
              </a:spcBef>
              <a:spcAft>
                <a:spcPts val="0"/>
              </a:spcAft>
              <a:buClr>
                <a:schemeClr val="dk1"/>
              </a:buClr>
              <a:buSzPts val="800"/>
              <a:buNone/>
              <a:defRPr sz="800" b="1"/>
            </a:lvl6pPr>
            <a:lvl7pPr marL="3200400" lvl="6" indent="-228600" algn="l">
              <a:spcBef>
                <a:spcPts val="200"/>
              </a:spcBef>
              <a:spcAft>
                <a:spcPts val="0"/>
              </a:spcAft>
              <a:buClr>
                <a:schemeClr val="dk1"/>
              </a:buClr>
              <a:buSzPts val="800"/>
              <a:buNone/>
              <a:defRPr sz="800" b="1"/>
            </a:lvl7pPr>
            <a:lvl8pPr marL="3657600" lvl="7" indent="-228600" algn="l">
              <a:spcBef>
                <a:spcPts val="200"/>
              </a:spcBef>
              <a:spcAft>
                <a:spcPts val="0"/>
              </a:spcAft>
              <a:buClr>
                <a:schemeClr val="dk1"/>
              </a:buClr>
              <a:buSzPts val="800"/>
              <a:buNone/>
              <a:defRPr sz="800" b="1"/>
            </a:lvl8pPr>
            <a:lvl9pPr marL="4114800" lvl="8" indent="-228600" algn="l">
              <a:spcBef>
                <a:spcPts val="200"/>
              </a:spcBef>
              <a:spcAft>
                <a:spcPts val="0"/>
              </a:spcAft>
              <a:buClr>
                <a:schemeClr val="dk1"/>
              </a:buClr>
              <a:buSzPts val="800"/>
              <a:buNone/>
              <a:defRPr sz="800" b="1"/>
            </a:lvl9pPr>
          </a:lstStyle>
          <a:p>
            <a:endParaRPr/>
          </a:p>
        </p:txBody>
      </p:sp>
      <p:sp>
        <p:nvSpPr>
          <p:cNvPr id="88" name="Google Shape;88;p19"/>
          <p:cNvSpPr txBox="1">
            <a:spLocks noGrp="1"/>
          </p:cNvSpPr>
          <p:nvPr>
            <p:ph type="body" idx="2"/>
          </p:nvPr>
        </p:nvSpPr>
        <p:spPr>
          <a:xfrm>
            <a:off x="228600" y="1087438"/>
            <a:ext cx="2020094" cy="1975644"/>
          </a:xfrm>
          <a:prstGeom prst="rect">
            <a:avLst/>
          </a:prstGeom>
          <a:noFill/>
          <a:ln>
            <a:noFill/>
          </a:ln>
        </p:spPr>
        <p:txBody>
          <a:bodyPr spcFirstLastPara="1" wrap="square" lIns="45725" tIns="22850" rIns="45725" bIns="22850" anchor="t" anchorCtr="0">
            <a:normAutofit/>
          </a:bodyPr>
          <a:lstStyle>
            <a:lvl1pPr marL="457200" lvl="0" indent="-304800" algn="l">
              <a:spcBef>
                <a:spcPts val="200"/>
              </a:spcBef>
              <a:spcAft>
                <a:spcPts val="0"/>
              </a:spcAft>
              <a:buClr>
                <a:schemeClr val="dk1"/>
              </a:buClr>
              <a:buSzPts val="1200"/>
              <a:buChar char="•"/>
              <a:defRPr sz="1200"/>
            </a:lvl1pPr>
            <a:lvl2pPr marL="914400" lvl="1" indent="-292100" algn="l">
              <a:spcBef>
                <a:spcPts val="200"/>
              </a:spcBef>
              <a:spcAft>
                <a:spcPts val="0"/>
              </a:spcAft>
              <a:buClr>
                <a:schemeClr val="dk1"/>
              </a:buClr>
              <a:buSzPts val="1000"/>
              <a:buChar char="–"/>
              <a:defRPr sz="1000"/>
            </a:lvl2pPr>
            <a:lvl3pPr marL="1371600" lvl="2" indent="-285750" algn="l">
              <a:spcBef>
                <a:spcPts val="200"/>
              </a:spcBef>
              <a:spcAft>
                <a:spcPts val="0"/>
              </a:spcAft>
              <a:buClr>
                <a:schemeClr val="dk1"/>
              </a:buClr>
              <a:buSzPts val="900"/>
              <a:buChar char="•"/>
              <a:defRPr sz="900"/>
            </a:lvl3pPr>
            <a:lvl4pPr marL="1828800" lvl="3" indent="-279400" algn="l">
              <a:spcBef>
                <a:spcPts val="200"/>
              </a:spcBef>
              <a:spcAft>
                <a:spcPts val="0"/>
              </a:spcAft>
              <a:buClr>
                <a:schemeClr val="dk1"/>
              </a:buClr>
              <a:buSzPts val="800"/>
              <a:buChar char="–"/>
              <a:defRPr sz="800"/>
            </a:lvl4pPr>
            <a:lvl5pPr marL="2286000" lvl="4" indent="-279400" algn="l">
              <a:spcBef>
                <a:spcPts val="200"/>
              </a:spcBef>
              <a:spcAft>
                <a:spcPts val="0"/>
              </a:spcAft>
              <a:buClr>
                <a:schemeClr val="dk1"/>
              </a:buClr>
              <a:buSzPts val="800"/>
              <a:buChar char="»"/>
              <a:defRPr sz="800"/>
            </a:lvl5pPr>
            <a:lvl6pPr marL="2743200" lvl="5" indent="-279400" algn="l">
              <a:spcBef>
                <a:spcPts val="200"/>
              </a:spcBef>
              <a:spcAft>
                <a:spcPts val="0"/>
              </a:spcAft>
              <a:buClr>
                <a:schemeClr val="dk1"/>
              </a:buClr>
              <a:buSzPts val="800"/>
              <a:buChar char="•"/>
              <a:defRPr sz="800"/>
            </a:lvl6pPr>
            <a:lvl7pPr marL="3200400" lvl="6" indent="-279400" algn="l">
              <a:spcBef>
                <a:spcPts val="200"/>
              </a:spcBef>
              <a:spcAft>
                <a:spcPts val="0"/>
              </a:spcAft>
              <a:buClr>
                <a:schemeClr val="dk1"/>
              </a:buClr>
              <a:buSzPts val="800"/>
              <a:buChar char="•"/>
              <a:defRPr sz="800"/>
            </a:lvl7pPr>
            <a:lvl8pPr marL="3657600" lvl="7" indent="-279400" algn="l">
              <a:spcBef>
                <a:spcPts val="200"/>
              </a:spcBef>
              <a:spcAft>
                <a:spcPts val="0"/>
              </a:spcAft>
              <a:buClr>
                <a:schemeClr val="dk1"/>
              </a:buClr>
              <a:buSzPts val="800"/>
              <a:buChar char="•"/>
              <a:defRPr sz="800"/>
            </a:lvl8pPr>
            <a:lvl9pPr marL="4114800" lvl="8" indent="-279400" algn="l">
              <a:spcBef>
                <a:spcPts val="200"/>
              </a:spcBef>
              <a:spcAft>
                <a:spcPts val="0"/>
              </a:spcAft>
              <a:buClr>
                <a:schemeClr val="dk1"/>
              </a:buClr>
              <a:buSzPts val="800"/>
              <a:buChar char="•"/>
              <a:defRPr sz="800"/>
            </a:lvl9pPr>
          </a:lstStyle>
          <a:p>
            <a:endParaRPr/>
          </a:p>
        </p:txBody>
      </p:sp>
      <p:sp>
        <p:nvSpPr>
          <p:cNvPr id="89" name="Google Shape;89;p19"/>
          <p:cNvSpPr txBox="1">
            <a:spLocks noGrp="1"/>
          </p:cNvSpPr>
          <p:nvPr>
            <p:ph type="body" idx="3"/>
          </p:nvPr>
        </p:nvSpPr>
        <p:spPr>
          <a:xfrm>
            <a:off x="2322513" y="767556"/>
            <a:ext cx="2020888" cy="319881"/>
          </a:xfrm>
          <a:prstGeom prst="rect">
            <a:avLst/>
          </a:prstGeom>
          <a:noFill/>
          <a:ln>
            <a:noFill/>
          </a:ln>
        </p:spPr>
        <p:txBody>
          <a:bodyPr spcFirstLastPara="1" wrap="square" lIns="45725" tIns="22850" rIns="45725" bIns="22850" anchor="b" anchorCtr="0">
            <a:normAutofit/>
          </a:bodyPr>
          <a:lstStyle>
            <a:lvl1pPr marL="457200" lvl="0" indent="-228600" algn="l">
              <a:spcBef>
                <a:spcPts val="200"/>
              </a:spcBef>
              <a:spcAft>
                <a:spcPts val="0"/>
              </a:spcAft>
              <a:buClr>
                <a:schemeClr val="dk1"/>
              </a:buClr>
              <a:buSzPts val="1200"/>
              <a:buNone/>
              <a:defRPr sz="1200" b="1"/>
            </a:lvl1pPr>
            <a:lvl2pPr marL="914400" lvl="1" indent="-228600" algn="l">
              <a:spcBef>
                <a:spcPts val="200"/>
              </a:spcBef>
              <a:spcAft>
                <a:spcPts val="0"/>
              </a:spcAft>
              <a:buClr>
                <a:schemeClr val="dk1"/>
              </a:buClr>
              <a:buSzPts val="1000"/>
              <a:buNone/>
              <a:defRPr sz="1000" b="1"/>
            </a:lvl2pPr>
            <a:lvl3pPr marL="1371600" lvl="2" indent="-228600" algn="l">
              <a:spcBef>
                <a:spcPts val="200"/>
              </a:spcBef>
              <a:spcAft>
                <a:spcPts val="0"/>
              </a:spcAft>
              <a:buClr>
                <a:schemeClr val="dk1"/>
              </a:buClr>
              <a:buSzPts val="900"/>
              <a:buNone/>
              <a:defRPr sz="900" b="1"/>
            </a:lvl3pPr>
            <a:lvl4pPr marL="1828800" lvl="3" indent="-228600" algn="l">
              <a:spcBef>
                <a:spcPts val="200"/>
              </a:spcBef>
              <a:spcAft>
                <a:spcPts val="0"/>
              </a:spcAft>
              <a:buClr>
                <a:schemeClr val="dk1"/>
              </a:buClr>
              <a:buSzPts val="800"/>
              <a:buNone/>
              <a:defRPr sz="800" b="1"/>
            </a:lvl4pPr>
            <a:lvl5pPr marL="2286000" lvl="4" indent="-228600" algn="l">
              <a:spcBef>
                <a:spcPts val="200"/>
              </a:spcBef>
              <a:spcAft>
                <a:spcPts val="0"/>
              </a:spcAft>
              <a:buClr>
                <a:schemeClr val="dk1"/>
              </a:buClr>
              <a:buSzPts val="800"/>
              <a:buNone/>
              <a:defRPr sz="800" b="1"/>
            </a:lvl5pPr>
            <a:lvl6pPr marL="2743200" lvl="5" indent="-228600" algn="l">
              <a:spcBef>
                <a:spcPts val="200"/>
              </a:spcBef>
              <a:spcAft>
                <a:spcPts val="0"/>
              </a:spcAft>
              <a:buClr>
                <a:schemeClr val="dk1"/>
              </a:buClr>
              <a:buSzPts val="800"/>
              <a:buNone/>
              <a:defRPr sz="800" b="1"/>
            </a:lvl6pPr>
            <a:lvl7pPr marL="3200400" lvl="6" indent="-228600" algn="l">
              <a:spcBef>
                <a:spcPts val="200"/>
              </a:spcBef>
              <a:spcAft>
                <a:spcPts val="0"/>
              </a:spcAft>
              <a:buClr>
                <a:schemeClr val="dk1"/>
              </a:buClr>
              <a:buSzPts val="800"/>
              <a:buNone/>
              <a:defRPr sz="800" b="1"/>
            </a:lvl7pPr>
            <a:lvl8pPr marL="3657600" lvl="7" indent="-228600" algn="l">
              <a:spcBef>
                <a:spcPts val="200"/>
              </a:spcBef>
              <a:spcAft>
                <a:spcPts val="0"/>
              </a:spcAft>
              <a:buClr>
                <a:schemeClr val="dk1"/>
              </a:buClr>
              <a:buSzPts val="800"/>
              <a:buNone/>
              <a:defRPr sz="800" b="1"/>
            </a:lvl8pPr>
            <a:lvl9pPr marL="4114800" lvl="8" indent="-228600" algn="l">
              <a:spcBef>
                <a:spcPts val="200"/>
              </a:spcBef>
              <a:spcAft>
                <a:spcPts val="0"/>
              </a:spcAft>
              <a:buClr>
                <a:schemeClr val="dk1"/>
              </a:buClr>
              <a:buSzPts val="800"/>
              <a:buNone/>
              <a:defRPr sz="800" b="1"/>
            </a:lvl9pPr>
          </a:lstStyle>
          <a:p>
            <a:endParaRPr/>
          </a:p>
        </p:txBody>
      </p:sp>
      <p:sp>
        <p:nvSpPr>
          <p:cNvPr id="90" name="Google Shape;90;p19"/>
          <p:cNvSpPr txBox="1">
            <a:spLocks noGrp="1"/>
          </p:cNvSpPr>
          <p:nvPr>
            <p:ph type="body" idx="4"/>
          </p:nvPr>
        </p:nvSpPr>
        <p:spPr>
          <a:xfrm>
            <a:off x="2322513" y="1087438"/>
            <a:ext cx="2020888" cy="1975644"/>
          </a:xfrm>
          <a:prstGeom prst="rect">
            <a:avLst/>
          </a:prstGeom>
          <a:noFill/>
          <a:ln>
            <a:noFill/>
          </a:ln>
        </p:spPr>
        <p:txBody>
          <a:bodyPr spcFirstLastPara="1" wrap="square" lIns="45725" tIns="22850" rIns="45725" bIns="22850" anchor="t" anchorCtr="0">
            <a:normAutofit/>
          </a:bodyPr>
          <a:lstStyle>
            <a:lvl1pPr marL="457200" lvl="0" indent="-304800" algn="l">
              <a:spcBef>
                <a:spcPts val="200"/>
              </a:spcBef>
              <a:spcAft>
                <a:spcPts val="0"/>
              </a:spcAft>
              <a:buClr>
                <a:schemeClr val="dk1"/>
              </a:buClr>
              <a:buSzPts val="1200"/>
              <a:buChar char="•"/>
              <a:defRPr sz="1200"/>
            </a:lvl1pPr>
            <a:lvl2pPr marL="914400" lvl="1" indent="-292100" algn="l">
              <a:spcBef>
                <a:spcPts val="200"/>
              </a:spcBef>
              <a:spcAft>
                <a:spcPts val="0"/>
              </a:spcAft>
              <a:buClr>
                <a:schemeClr val="dk1"/>
              </a:buClr>
              <a:buSzPts val="1000"/>
              <a:buChar char="–"/>
              <a:defRPr sz="1000"/>
            </a:lvl2pPr>
            <a:lvl3pPr marL="1371600" lvl="2" indent="-285750" algn="l">
              <a:spcBef>
                <a:spcPts val="200"/>
              </a:spcBef>
              <a:spcAft>
                <a:spcPts val="0"/>
              </a:spcAft>
              <a:buClr>
                <a:schemeClr val="dk1"/>
              </a:buClr>
              <a:buSzPts val="900"/>
              <a:buChar char="•"/>
              <a:defRPr sz="900"/>
            </a:lvl3pPr>
            <a:lvl4pPr marL="1828800" lvl="3" indent="-279400" algn="l">
              <a:spcBef>
                <a:spcPts val="200"/>
              </a:spcBef>
              <a:spcAft>
                <a:spcPts val="0"/>
              </a:spcAft>
              <a:buClr>
                <a:schemeClr val="dk1"/>
              </a:buClr>
              <a:buSzPts val="800"/>
              <a:buChar char="–"/>
              <a:defRPr sz="800"/>
            </a:lvl4pPr>
            <a:lvl5pPr marL="2286000" lvl="4" indent="-279400" algn="l">
              <a:spcBef>
                <a:spcPts val="200"/>
              </a:spcBef>
              <a:spcAft>
                <a:spcPts val="0"/>
              </a:spcAft>
              <a:buClr>
                <a:schemeClr val="dk1"/>
              </a:buClr>
              <a:buSzPts val="800"/>
              <a:buChar char="»"/>
              <a:defRPr sz="800"/>
            </a:lvl5pPr>
            <a:lvl6pPr marL="2743200" lvl="5" indent="-279400" algn="l">
              <a:spcBef>
                <a:spcPts val="200"/>
              </a:spcBef>
              <a:spcAft>
                <a:spcPts val="0"/>
              </a:spcAft>
              <a:buClr>
                <a:schemeClr val="dk1"/>
              </a:buClr>
              <a:buSzPts val="800"/>
              <a:buChar char="•"/>
              <a:defRPr sz="800"/>
            </a:lvl6pPr>
            <a:lvl7pPr marL="3200400" lvl="6" indent="-279400" algn="l">
              <a:spcBef>
                <a:spcPts val="200"/>
              </a:spcBef>
              <a:spcAft>
                <a:spcPts val="0"/>
              </a:spcAft>
              <a:buClr>
                <a:schemeClr val="dk1"/>
              </a:buClr>
              <a:buSzPts val="800"/>
              <a:buChar char="•"/>
              <a:defRPr sz="800"/>
            </a:lvl7pPr>
            <a:lvl8pPr marL="3657600" lvl="7" indent="-279400" algn="l">
              <a:spcBef>
                <a:spcPts val="200"/>
              </a:spcBef>
              <a:spcAft>
                <a:spcPts val="0"/>
              </a:spcAft>
              <a:buClr>
                <a:schemeClr val="dk1"/>
              </a:buClr>
              <a:buSzPts val="800"/>
              <a:buChar char="•"/>
              <a:defRPr sz="800"/>
            </a:lvl8pPr>
            <a:lvl9pPr marL="4114800" lvl="8" indent="-279400" algn="l">
              <a:spcBef>
                <a:spcPts val="200"/>
              </a:spcBef>
              <a:spcAft>
                <a:spcPts val="0"/>
              </a:spcAft>
              <a:buClr>
                <a:schemeClr val="dk1"/>
              </a:buClr>
              <a:buSzPts val="800"/>
              <a:buChar char="•"/>
              <a:defRPr sz="800"/>
            </a:lvl9pPr>
          </a:lstStyle>
          <a:p>
            <a:endParaRPr/>
          </a:p>
        </p:txBody>
      </p:sp>
      <p:sp>
        <p:nvSpPr>
          <p:cNvPr id="91" name="Google Shape;91;p19"/>
          <p:cNvSpPr txBox="1">
            <a:spLocks noGrp="1"/>
          </p:cNvSpPr>
          <p:nvPr>
            <p:ph type="dt" idx="10"/>
          </p:nvPr>
        </p:nvSpPr>
        <p:spPr>
          <a:xfrm>
            <a:off x="228600" y="3178175"/>
            <a:ext cx="1066800" cy="182563"/>
          </a:xfrm>
          <a:prstGeom prst="rect">
            <a:avLst/>
          </a:prstGeom>
          <a:noFill/>
          <a:ln>
            <a:noFill/>
          </a:ln>
        </p:spPr>
        <p:txBody>
          <a:bodyPr spcFirstLastPara="1" wrap="square" lIns="45725" tIns="22850" rIns="45725" bIns="22850" anchor="ctr" anchorCtr="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a:endParaRPr/>
          </a:p>
        </p:txBody>
      </p:sp>
      <p:sp>
        <p:nvSpPr>
          <p:cNvPr id="92" name="Google Shape;92;p19"/>
          <p:cNvSpPr txBox="1">
            <a:spLocks noGrp="1"/>
          </p:cNvSpPr>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a:r>
              <a:rPr lang="el-GR"/>
              <a:t>Δρ. Σπυρίδων Λαμπρόπουλος</a:t>
            </a:r>
            <a:endParaRPr/>
          </a:p>
        </p:txBody>
      </p:sp>
      <p:sp>
        <p:nvSpPr>
          <p:cNvPr id="93" name="Google Shape;93;p19"/>
          <p:cNvSpPr txBox="1">
            <a:spLocks noGrp="1"/>
          </p:cNvSpPr>
          <p:nvPr>
            <p:ph type="sldNum" idx="12"/>
          </p:nvPr>
        </p:nvSpPr>
        <p:spPr>
          <a:xfrm>
            <a:off x="3276600" y="3178175"/>
            <a:ext cx="1066800" cy="182563"/>
          </a:xfrm>
          <a:prstGeom prst="rect">
            <a:avLst/>
          </a:prstGeom>
          <a:noFill/>
          <a:ln>
            <a:noFill/>
          </a:ln>
        </p:spPr>
        <p:txBody>
          <a:bodyPr spcFirstLastPara="1" wrap="square" lIns="45725" tIns="22850" rIns="45725" bIns="2285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99"/>
        <p:cNvGrpSpPr/>
        <p:nvPr/>
      </p:nvGrpSpPr>
      <p:grpSpPr>
        <a:xfrm>
          <a:off x="0" y="0"/>
          <a:ext cx="0" cy="0"/>
          <a:chOff x="0" y="0"/>
          <a:chExt cx="0" cy="0"/>
        </a:xfrm>
      </p:grpSpPr>
      <p:sp>
        <p:nvSpPr>
          <p:cNvPr id="100" name="Google Shape;100;p21"/>
          <p:cNvSpPr txBox="1">
            <a:spLocks noGrp="1"/>
          </p:cNvSpPr>
          <p:nvPr>
            <p:ph type="title"/>
          </p:nvPr>
        </p:nvSpPr>
        <p:spPr>
          <a:xfrm>
            <a:off x="228600" y="136525"/>
            <a:ext cx="1504157" cy="581025"/>
          </a:xfrm>
          <a:prstGeom prst="rect">
            <a:avLst/>
          </a:prstGeom>
          <a:noFill/>
          <a:ln>
            <a:noFill/>
          </a:ln>
        </p:spPr>
        <p:txBody>
          <a:bodyPr spcFirstLastPara="1" wrap="square" lIns="45725" tIns="22850" rIns="45725" bIns="22850" anchor="b" anchorCtr="0">
            <a:normAutofit/>
          </a:bodyPr>
          <a:lstStyle>
            <a:lvl1pPr lvl="0" algn="l">
              <a:spcBef>
                <a:spcPts val="0"/>
              </a:spcBef>
              <a:spcAft>
                <a:spcPts val="0"/>
              </a:spcAft>
              <a:buClr>
                <a:schemeClr val="dk1"/>
              </a:buClr>
              <a:buSzPts val="1000"/>
              <a:buFont typeface="Calibri"/>
              <a:buNone/>
              <a:defRPr sz="1000" b="1"/>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a:endParaRPr/>
          </a:p>
        </p:txBody>
      </p:sp>
      <p:sp>
        <p:nvSpPr>
          <p:cNvPr id="101" name="Google Shape;101;p21"/>
          <p:cNvSpPr txBox="1">
            <a:spLocks noGrp="1"/>
          </p:cNvSpPr>
          <p:nvPr>
            <p:ph type="body" idx="1"/>
          </p:nvPr>
        </p:nvSpPr>
        <p:spPr>
          <a:xfrm>
            <a:off x="1787525" y="136525"/>
            <a:ext cx="2555875" cy="2926557"/>
          </a:xfrm>
          <a:prstGeom prst="rect">
            <a:avLst/>
          </a:prstGeom>
          <a:noFill/>
          <a:ln>
            <a:noFill/>
          </a:ln>
        </p:spPr>
        <p:txBody>
          <a:bodyPr spcFirstLastPara="1" wrap="square" lIns="45725" tIns="22850" rIns="45725" bIns="22850" anchor="t" anchorCtr="0">
            <a:normAutofit/>
          </a:bodyPr>
          <a:lstStyle>
            <a:lvl1pPr marL="457200" lvl="0" indent="-330200" algn="l">
              <a:spcBef>
                <a:spcPts val="300"/>
              </a:spcBef>
              <a:spcAft>
                <a:spcPts val="0"/>
              </a:spcAft>
              <a:buClr>
                <a:schemeClr val="dk1"/>
              </a:buClr>
              <a:buSzPts val="1600"/>
              <a:buChar char="•"/>
              <a:defRPr sz="1600"/>
            </a:lvl1pPr>
            <a:lvl2pPr marL="914400" lvl="1" indent="-317500" algn="l">
              <a:spcBef>
                <a:spcPts val="300"/>
              </a:spcBef>
              <a:spcAft>
                <a:spcPts val="0"/>
              </a:spcAft>
              <a:buClr>
                <a:schemeClr val="dk1"/>
              </a:buClr>
              <a:buSzPts val="1400"/>
              <a:buChar char="–"/>
              <a:defRPr sz="1400"/>
            </a:lvl2pPr>
            <a:lvl3pPr marL="1371600" lvl="2" indent="-304800" algn="l">
              <a:spcBef>
                <a:spcPts val="200"/>
              </a:spcBef>
              <a:spcAft>
                <a:spcPts val="0"/>
              </a:spcAft>
              <a:buClr>
                <a:schemeClr val="dk1"/>
              </a:buClr>
              <a:buSzPts val="1200"/>
              <a:buChar char="•"/>
              <a:defRPr sz="1200"/>
            </a:lvl3pPr>
            <a:lvl4pPr marL="1828800" lvl="3" indent="-292100" algn="l">
              <a:spcBef>
                <a:spcPts val="200"/>
              </a:spcBef>
              <a:spcAft>
                <a:spcPts val="0"/>
              </a:spcAft>
              <a:buClr>
                <a:schemeClr val="dk1"/>
              </a:buClr>
              <a:buSzPts val="1000"/>
              <a:buChar char="–"/>
              <a:defRPr sz="1000"/>
            </a:lvl4pPr>
            <a:lvl5pPr marL="2286000" lvl="4" indent="-292100" algn="l">
              <a:spcBef>
                <a:spcPts val="200"/>
              </a:spcBef>
              <a:spcAft>
                <a:spcPts val="0"/>
              </a:spcAft>
              <a:buClr>
                <a:schemeClr val="dk1"/>
              </a:buClr>
              <a:buSzPts val="1000"/>
              <a:buChar char="»"/>
              <a:defRPr sz="1000"/>
            </a:lvl5pPr>
            <a:lvl6pPr marL="2743200" lvl="5" indent="-292100" algn="l">
              <a:spcBef>
                <a:spcPts val="200"/>
              </a:spcBef>
              <a:spcAft>
                <a:spcPts val="0"/>
              </a:spcAft>
              <a:buClr>
                <a:schemeClr val="dk1"/>
              </a:buClr>
              <a:buSzPts val="1000"/>
              <a:buChar char="•"/>
              <a:defRPr sz="1000"/>
            </a:lvl6pPr>
            <a:lvl7pPr marL="3200400" lvl="6" indent="-292100" algn="l">
              <a:spcBef>
                <a:spcPts val="200"/>
              </a:spcBef>
              <a:spcAft>
                <a:spcPts val="0"/>
              </a:spcAft>
              <a:buClr>
                <a:schemeClr val="dk1"/>
              </a:buClr>
              <a:buSzPts val="1000"/>
              <a:buChar char="•"/>
              <a:defRPr sz="1000"/>
            </a:lvl7pPr>
            <a:lvl8pPr marL="3657600" lvl="7" indent="-292100" algn="l">
              <a:spcBef>
                <a:spcPts val="200"/>
              </a:spcBef>
              <a:spcAft>
                <a:spcPts val="0"/>
              </a:spcAft>
              <a:buClr>
                <a:schemeClr val="dk1"/>
              </a:buClr>
              <a:buSzPts val="1000"/>
              <a:buChar char="•"/>
              <a:defRPr sz="1000"/>
            </a:lvl8pPr>
            <a:lvl9pPr marL="4114800" lvl="8" indent="-292100" algn="l">
              <a:spcBef>
                <a:spcPts val="200"/>
              </a:spcBef>
              <a:spcAft>
                <a:spcPts val="0"/>
              </a:spcAft>
              <a:buClr>
                <a:schemeClr val="dk1"/>
              </a:buClr>
              <a:buSzPts val="1000"/>
              <a:buChar char="•"/>
              <a:defRPr sz="1000"/>
            </a:lvl9pPr>
          </a:lstStyle>
          <a:p>
            <a:endParaRPr/>
          </a:p>
        </p:txBody>
      </p:sp>
      <p:sp>
        <p:nvSpPr>
          <p:cNvPr id="102" name="Google Shape;102;p21"/>
          <p:cNvSpPr txBox="1">
            <a:spLocks noGrp="1"/>
          </p:cNvSpPr>
          <p:nvPr>
            <p:ph type="body" idx="2"/>
          </p:nvPr>
        </p:nvSpPr>
        <p:spPr>
          <a:xfrm>
            <a:off x="228600" y="717550"/>
            <a:ext cx="1504157" cy="2345532"/>
          </a:xfrm>
          <a:prstGeom prst="rect">
            <a:avLst/>
          </a:prstGeom>
          <a:noFill/>
          <a:ln>
            <a:noFill/>
          </a:ln>
        </p:spPr>
        <p:txBody>
          <a:bodyPr spcFirstLastPara="1" wrap="square" lIns="45725" tIns="22850" rIns="45725" bIns="22850" anchor="t" anchorCtr="0">
            <a:normAutofit/>
          </a:bodyPr>
          <a:lstStyle>
            <a:lvl1pPr marL="457200" lvl="0" indent="-228600" algn="l">
              <a:spcBef>
                <a:spcPts val="100"/>
              </a:spcBef>
              <a:spcAft>
                <a:spcPts val="0"/>
              </a:spcAft>
              <a:buClr>
                <a:schemeClr val="dk1"/>
              </a:buClr>
              <a:buSzPts val="700"/>
              <a:buNone/>
              <a:defRPr sz="700"/>
            </a:lvl1pPr>
            <a:lvl2pPr marL="914400" lvl="1" indent="-228600" algn="l">
              <a:spcBef>
                <a:spcPts val="100"/>
              </a:spcBef>
              <a:spcAft>
                <a:spcPts val="0"/>
              </a:spcAft>
              <a:buClr>
                <a:schemeClr val="dk1"/>
              </a:buClr>
              <a:buSzPts val="600"/>
              <a:buNone/>
              <a:defRPr sz="600"/>
            </a:lvl2pPr>
            <a:lvl3pPr marL="1371600" lvl="2" indent="-228600" algn="l">
              <a:spcBef>
                <a:spcPts val="100"/>
              </a:spcBef>
              <a:spcAft>
                <a:spcPts val="0"/>
              </a:spcAft>
              <a:buClr>
                <a:schemeClr val="dk1"/>
              </a:buClr>
              <a:buSzPts val="500"/>
              <a:buNone/>
              <a:defRPr sz="500"/>
            </a:lvl3pPr>
            <a:lvl4pPr marL="1828800" lvl="3" indent="-228600" algn="l">
              <a:spcBef>
                <a:spcPts val="100"/>
              </a:spcBef>
              <a:spcAft>
                <a:spcPts val="0"/>
              </a:spcAft>
              <a:buClr>
                <a:schemeClr val="dk1"/>
              </a:buClr>
              <a:buSzPts val="500"/>
              <a:buNone/>
              <a:defRPr sz="500"/>
            </a:lvl4pPr>
            <a:lvl5pPr marL="2286000" lvl="4" indent="-228600" algn="l">
              <a:spcBef>
                <a:spcPts val="100"/>
              </a:spcBef>
              <a:spcAft>
                <a:spcPts val="0"/>
              </a:spcAft>
              <a:buClr>
                <a:schemeClr val="dk1"/>
              </a:buClr>
              <a:buSzPts val="500"/>
              <a:buNone/>
              <a:defRPr sz="500"/>
            </a:lvl5pPr>
            <a:lvl6pPr marL="2743200" lvl="5" indent="-228600" algn="l">
              <a:spcBef>
                <a:spcPts val="100"/>
              </a:spcBef>
              <a:spcAft>
                <a:spcPts val="0"/>
              </a:spcAft>
              <a:buClr>
                <a:schemeClr val="dk1"/>
              </a:buClr>
              <a:buSzPts val="500"/>
              <a:buNone/>
              <a:defRPr sz="500"/>
            </a:lvl6pPr>
            <a:lvl7pPr marL="3200400" lvl="6" indent="-228600" algn="l">
              <a:spcBef>
                <a:spcPts val="100"/>
              </a:spcBef>
              <a:spcAft>
                <a:spcPts val="0"/>
              </a:spcAft>
              <a:buClr>
                <a:schemeClr val="dk1"/>
              </a:buClr>
              <a:buSzPts val="500"/>
              <a:buNone/>
              <a:defRPr sz="500"/>
            </a:lvl7pPr>
            <a:lvl8pPr marL="3657600" lvl="7" indent="-228600" algn="l">
              <a:spcBef>
                <a:spcPts val="100"/>
              </a:spcBef>
              <a:spcAft>
                <a:spcPts val="0"/>
              </a:spcAft>
              <a:buClr>
                <a:schemeClr val="dk1"/>
              </a:buClr>
              <a:buSzPts val="500"/>
              <a:buNone/>
              <a:defRPr sz="500"/>
            </a:lvl8pPr>
            <a:lvl9pPr marL="4114800" lvl="8" indent="-228600" algn="l">
              <a:spcBef>
                <a:spcPts val="100"/>
              </a:spcBef>
              <a:spcAft>
                <a:spcPts val="0"/>
              </a:spcAft>
              <a:buClr>
                <a:schemeClr val="dk1"/>
              </a:buClr>
              <a:buSzPts val="500"/>
              <a:buNone/>
              <a:defRPr sz="500"/>
            </a:lvl9pPr>
          </a:lstStyle>
          <a:p>
            <a:endParaRPr/>
          </a:p>
        </p:txBody>
      </p:sp>
      <p:sp>
        <p:nvSpPr>
          <p:cNvPr id="103" name="Google Shape;103;p21"/>
          <p:cNvSpPr txBox="1">
            <a:spLocks noGrp="1"/>
          </p:cNvSpPr>
          <p:nvPr>
            <p:ph type="dt" idx="10"/>
          </p:nvPr>
        </p:nvSpPr>
        <p:spPr>
          <a:xfrm>
            <a:off x="228600" y="3178175"/>
            <a:ext cx="1066800" cy="182563"/>
          </a:xfrm>
          <a:prstGeom prst="rect">
            <a:avLst/>
          </a:prstGeom>
          <a:noFill/>
          <a:ln>
            <a:noFill/>
          </a:ln>
        </p:spPr>
        <p:txBody>
          <a:bodyPr spcFirstLastPara="1" wrap="square" lIns="45725" tIns="22850" rIns="45725" bIns="22850" anchor="ctr" anchorCtr="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a:endParaRPr/>
          </a:p>
        </p:txBody>
      </p:sp>
      <p:sp>
        <p:nvSpPr>
          <p:cNvPr id="104" name="Google Shape;104;p21"/>
          <p:cNvSpPr txBox="1">
            <a:spLocks noGrp="1"/>
          </p:cNvSpPr>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a:r>
              <a:rPr lang="el-GR"/>
              <a:t>Δρ. Σπυρίδων Λαμπρόπουλος</a:t>
            </a:r>
            <a:endParaRPr/>
          </a:p>
        </p:txBody>
      </p:sp>
      <p:sp>
        <p:nvSpPr>
          <p:cNvPr id="105" name="Google Shape;105;p21"/>
          <p:cNvSpPr txBox="1">
            <a:spLocks noGrp="1"/>
          </p:cNvSpPr>
          <p:nvPr>
            <p:ph type="sldNum" idx="12"/>
          </p:nvPr>
        </p:nvSpPr>
        <p:spPr>
          <a:xfrm>
            <a:off x="3276600" y="3178175"/>
            <a:ext cx="1066800" cy="182563"/>
          </a:xfrm>
          <a:prstGeom prst="rect">
            <a:avLst/>
          </a:prstGeom>
          <a:noFill/>
          <a:ln>
            <a:noFill/>
          </a:ln>
        </p:spPr>
        <p:txBody>
          <a:bodyPr spcFirstLastPara="1" wrap="square" lIns="45725" tIns="22850" rIns="45725" bIns="2285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06"/>
        <p:cNvGrpSpPr/>
        <p:nvPr/>
      </p:nvGrpSpPr>
      <p:grpSpPr>
        <a:xfrm>
          <a:off x="0" y="0"/>
          <a:ext cx="0" cy="0"/>
          <a:chOff x="0" y="0"/>
          <a:chExt cx="0" cy="0"/>
        </a:xfrm>
      </p:grpSpPr>
      <p:sp>
        <p:nvSpPr>
          <p:cNvPr id="107" name="Google Shape;107;p22"/>
          <p:cNvSpPr txBox="1">
            <a:spLocks noGrp="1"/>
          </p:cNvSpPr>
          <p:nvPr>
            <p:ph type="title"/>
          </p:nvPr>
        </p:nvSpPr>
        <p:spPr>
          <a:xfrm>
            <a:off x="896144" y="2400300"/>
            <a:ext cx="2743200" cy="283369"/>
          </a:xfrm>
          <a:prstGeom prst="rect">
            <a:avLst/>
          </a:prstGeom>
          <a:noFill/>
          <a:ln>
            <a:noFill/>
          </a:ln>
        </p:spPr>
        <p:txBody>
          <a:bodyPr spcFirstLastPara="1" wrap="square" lIns="45725" tIns="22850" rIns="45725" bIns="22850" anchor="b" anchorCtr="0">
            <a:normAutofit/>
          </a:bodyPr>
          <a:lstStyle>
            <a:lvl1pPr lvl="0" algn="l">
              <a:spcBef>
                <a:spcPts val="0"/>
              </a:spcBef>
              <a:spcAft>
                <a:spcPts val="0"/>
              </a:spcAft>
              <a:buClr>
                <a:schemeClr val="dk1"/>
              </a:buClr>
              <a:buSzPts val="1000"/>
              <a:buFont typeface="Calibri"/>
              <a:buNone/>
              <a:defRPr sz="1000" b="1"/>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a:endParaRPr/>
          </a:p>
        </p:txBody>
      </p:sp>
      <p:sp>
        <p:nvSpPr>
          <p:cNvPr id="108" name="Google Shape;108;p22"/>
          <p:cNvSpPr>
            <a:spLocks noGrp="1"/>
          </p:cNvSpPr>
          <p:nvPr>
            <p:ph type="pic" idx="2"/>
          </p:nvPr>
        </p:nvSpPr>
        <p:spPr>
          <a:xfrm>
            <a:off x="896144" y="306388"/>
            <a:ext cx="2743200" cy="2057400"/>
          </a:xfrm>
          <a:prstGeom prst="rect">
            <a:avLst/>
          </a:prstGeom>
          <a:noFill/>
          <a:ln>
            <a:noFill/>
          </a:ln>
        </p:spPr>
        <p:txBody>
          <a:bodyPr/>
          <a:lstStyle/>
          <a:p>
            <a:endParaRPr lang="el-GR"/>
          </a:p>
        </p:txBody>
      </p:sp>
      <p:sp>
        <p:nvSpPr>
          <p:cNvPr id="109" name="Google Shape;109;p22"/>
          <p:cNvSpPr txBox="1">
            <a:spLocks noGrp="1"/>
          </p:cNvSpPr>
          <p:nvPr>
            <p:ph type="body" idx="1"/>
          </p:nvPr>
        </p:nvSpPr>
        <p:spPr>
          <a:xfrm>
            <a:off x="896144" y="2683669"/>
            <a:ext cx="2743200" cy="402431"/>
          </a:xfrm>
          <a:prstGeom prst="rect">
            <a:avLst/>
          </a:prstGeom>
          <a:noFill/>
          <a:ln>
            <a:noFill/>
          </a:ln>
        </p:spPr>
        <p:txBody>
          <a:bodyPr spcFirstLastPara="1" wrap="square" lIns="45725" tIns="22850" rIns="45725" bIns="22850" anchor="t" anchorCtr="0">
            <a:normAutofit/>
          </a:bodyPr>
          <a:lstStyle>
            <a:lvl1pPr marL="457200" lvl="0" indent="-228600" algn="l">
              <a:spcBef>
                <a:spcPts val="100"/>
              </a:spcBef>
              <a:spcAft>
                <a:spcPts val="0"/>
              </a:spcAft>
              <a:buClr>
                <a:schemeClr val="dk1"/>
              </a:buClr>
              <a:buSzPts val="700"/>
              <a:buNone/>
              <a:defRPr sz="700"/>
            </a:lvl1pPr>
            <a:lvl2pPr marL="914400" lvl="1" indent="-228600" algn="l">
              <a:spcBef>
                <a:spcPts val="100"/>
              </a:spcBef>
              <a:spcAft>
                <a:spcPts val="0"/>
              </a:spcAft>
              <a:buClr>
                <a:schemeClr val="dk1"/>
              </a:buClr>
              <a:buSzPts val="600"/>
              <a:buNone/>
              <a:defRPr sz="600"/>
            </a:lvl2pPr>
            <a:lvl3pPr marL="1371600" lvl="2" indent="-228600" algn="l">
              <a:spcBef>
                <a:spcPts val="100"/>
              </a:spcBef>
              <a:spcAft>
                <a:spcPts val="0"/>
              </a:spcAft>
              <a:buClr>
                <a:schemeClr val="dk1"/>
              </a:buClr>
              <a:buSzPts val="500"/>
              <a:buNone/>
              <a:defRPr sz="500"/>
            </a:lvl3pPr>
            <a:lvl4pPr marL="1828800" lvl="3" indent="-228600" algn="l">
              <a:spcBef>
                <a:spcPts val="100"/>
              </a:spcBef>
              <a:spcAft>
                <a:spcPts val="0"/>
              </a:spcAft>
              <a:buClr>
                <a:schemeClr val="dk1"/>
              </a:buClr>
              <a:buSzPts val="500"/>
              <a:buNone/>
              <a:defRPr sz="500"/>
            </a:lvl4pPr>
            <a:lvl5pPr marL="2286000" lvl="4" indent="-228600" algn="l">
              <a:spcBef>
                <a:spcPts val="100"/>
              </a:spcBef>
              <a:spcAft>
                <a:spcPts val="0"/>
              </a:spcAft>
              <a:buClr>
                <a:schemeClr val="dk1"/>
              </a:buClr>
              <a:buSzPts val="500"/>
              <a:buNone/>
              <a:defRPr sz="500"/>
            </a:lvl5pPr>
            <a:lvl6pPr marL="2743200" lvl="5" indent="-228600" algn="l">
              <a:spcBef>
                <a:spcPts val="100"/>
              </a:spcBef>
              <a:spcAft>
                <a:spcPts val="0"/>
              </a:spcAft>
              <a:buClr>
                <a:schemeClr val="dk1"/>
              </a:buClr>
              <a:buSzPts val="500"/>
              <a:buNone/>
              <a:defRPr sz="500"/>
            </a:lvl6pPr>
            <a:lvl7pPr marL="3200400" lvl="6" indent="-228600" algn="l">
              <a:spcBef>
                <a:spcPts val="100"/>
              </a:spcBef>
              <a:spcAft>
                <a:spcPts val="0"/>
              </a:spcAft>
              <a:buClr>
                <a:schemeClr val="dk1"/>
              </a:buClr>
              <a:buSzPts val="500"/>
              <a:buNone/>
              <a:defRPr sz="500"/>
            </a:lvl7pPr>
            <a:lvl8pPr marL="3657600" lvl="7" indent="-228600" algn="l">
              <a:spcBef>
                <a:spcPts val="100"/>
              </a:spcBef>
              <a:spcAft>
                <a:spcPts val="0"/>
              </a:spcAft>
              <a:buClr>
                <a:schemeClr val="dk1"/>
              </a:buClr>
              <a:buSzPts val="500"/>
              <a:buNone/>
              <a:defRPr sz="500"/>
            </a:lvl8pPr>
            <a:lvl9pPr marL="4114800" lvl="8" indent="-228600" algn="l">
              <a:spcBef>
                <a:spcPts val="100"/>
              </a:spcBef>
              <a:spcAft>
                <a:spcPts val="0"/>
              </a:spcAft>
              <a:buClr>
                <a:schemeClr val="dk1"/>
              </a:buClr>
              <a:buSzPts val="500"/>
              <a:buNone/>
              <a:defRPr sz="500"/>
            </a:lvl9pPr>
          </a:lstStyle>
          <a:p>
            <a:endParaRPr/>
          </a:p>
        </p:txBody>
      </p:sp>
      <p:sp>
        <p:nvSpPr>
          <p:cNvPr id="110" name="Google Shape;110;p22"/>
          <p:cNvSpPr txBox="1">
            <a:spLocks noGrp="1"/>
          </p:cNvSpPr>
          <p:nvPr>
            <p:ph type="dt" idx="10"/>
          </p:nvPr>
        </p:nvSpPr>
        <p:spPr>
          <a:xfrm>
            <a:off x="228600" y="3178175"/>
            <a:ext cx="1066800" cy="182563"/>
          </a:xfrm>
          <a:prstGeom prst="rect">
            <a:avLst/>
          </a:prstGeom>
          <a:noFill/>
          <a:ln>
            <a:noFill/>
          </a:ln>
        </p:spPr>
        <p:txBody>
          <a:bodyPr spcFirstLastPara="1" wrap="square" lIns="45725" tIns="22850" rIns="45725" bIns="22850" anchor="ctr" anchorCtr="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a:endParaRPr/>
          </a:p>
        </p:txBody>
      </p:sp>
      <p:sp>
        <p:nvSpPr>
          <p:cNvPr id="111" name="Google Shape;111;p22"/>
          <p:cNvSpPr txBox="1">
            <a:spLocks noGrp="1"/>
          </p:cNvSpPr>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a:r>
              <a:rPr lang="el-GR"/>
              <a:t>Δρ. Σπυρίδων Λαμπρόπουλος</a:t>
            </a:r>
            <a:endParaRPr/>
          </a:p>
        </p:txBody>
      </p:sp>
      <p:sp>
        <p:nvSpPr>
          <p:cNvPr id="112" name="Google Shape;112;p22"/>
          <p:cNvSpPr txBox="1">
            <a:spLocks noGrp="1"/>
          </p:cNvSpPr>
          <p:nvPr>
            <p:ph type="sldNum" idx="12"/>
          </p:nvPr>
        </p:nvSpPr>
        <p:spPr>
          <a:xfrm>
            <a:off x="3276600" y="3178175"/>
            <a:ext cx="1066800" cy="182563"/>
          </a:xfrm>
          <a:prstGeom prst="rect">
            <a:avLst/>
          </a:prstGeom>
          <a:noFill/>
          <a:ln>
            <a:noFill/>
          </a:ln>
        </p:spPr>
        <p:txBody>
          <a:bodyPr spcFirstLastPara="1" wrap="square" lIns="45725" tIns="22850" rIns="45725" bIns="2285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13"/>
        <p:cNvGrpSpPr/>
        <p:nvPr/>
      </p:nvGrpSpPr>
      <p:grpSpPr>
        <a:xfrm>
          <a:off x="0" y="0"/>
          <a:ext cx="0" cy="0"/>
          <a:chOff x="0" y="0"/>
          <a:chExt cx="0" cy="0"/>
        </a:xfrm>
      </p:grpSpPr>
      <p:sp>
        <p:nvSpPr>
          <p:cNvPr id="114" name="Google Shape;114;p23"/>
          <p:cNvSpPr txBox="1">
            <a:spLocks noGrp="1"/>
          </p:cNvSpPr>
          <p:nvPr>
            <p:ph type="title"/>
          </p:nvPr>
        </p:nvSpPr>
        <p:spPr>
          <a:xfrm>
            <a:off x="228600" y="137319"/>
            <a:ext cx="4114800" cy="571500"/>
          </a:xfrm>
          <a:prstGeom prst="rect">
            <a:avLst/>
          </a:prstGeom>
          <a:noFill/>
          <a:ln>
            <a:noFill/>
          </a:ln>
        </p:spPr>
        <p:txBody>
          <a:bodyPr spcFirstLastPara="1" wrap="square" lIns="45725" tIns="22850" rIns="45725" bIns="22850" anchor="ctr" anchorCtr="0">
            <a:normAutofit/>
          </a:bodyPr>
          <a:lstStyle>
            <a:lvl1pPr lvl="0" algn="ctr">
              <a:spcBef>
                <a:spcPts val="0"/>
              </a:spcBef>
              <a:spcAft>
                <a:spcPts val="0"/>
              </a:spcAft>
              <a:buClr>
                <a:schemeClr val="dk1"/>
              </a:buClr>
              <a:buSzPts val="900"/>
              <a:buNone/>
              <a:defRPr/>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a:endParaRPr/>
          </a:p>
        </p:txBody>
      </p:sp>
      <p:sp>
        <p:nvSpPr>
          <p:cNvPr id="115" name="Google Shape;115;p23"/>
          <p:cNvSpPr txBox="1">
            <a:spLocks noGrp="1"/>
          </p:cNvSpPr>
          <p:nvPr>
            <p:ph type="body" idx="1"/>
          </p:nvPr>
        </p:nvSpPr>
        <p:spPr>
          <a:xfrm rot="5400000">
            <a:off x="1154509" y="-125809"/>
            <a:ext cx="2262982" cy="4114800"/>
          </a:xfrm>
          <a:prstGeom prst="rect">
            <a:avLst/>
          </a:prstGeom>
          <a:noFill/>
          <a:ln>
            <a:noFill/>
          </a:ln>
        </p:spPr>
        <p:txBody>
          <a:bodyPr spcFirstLastPara="1" wrap="square" lIns="45725" tIns="22850" rIns="45725" bIns="22850" anchor="t" anchorCtr="0">
            <a:normAutofit/>
          </a:bodyPr>
          <a:lstStyle>
            <a:lvl1pPr marL="457200" lvl="0" indent="-285750" algn="l">
              <a:spcBef>
                <a:spcPts val="200"/>
              </a:spcBef>
              <a:spcAft>
                <a:spcPts val="0"/>
              </a:spcAft>
              <a:buClr>
                <a:schemeClr val="dk1"/>
              </a:buClr>
              <a:buSzPts val="900"/>
              <a:buChar char="•"/>
              <a:defRPr/>
            </a:lvl1pPr>
            <a:lvl2pPr marL="914400" lvl="1" indent="-285750" algn="l">
              <a:spcBef>
                <a:spcPts val="200"/>
              </a:spcBef>
              <a:spcAft>
                <a:spcPts val="0"/>
              </a:spcAft>
              <a:buClr>
                <a:schemeClr val="dk1"/>
              </a:buClr>
              <a:buSzPts val="900"/>
              <a:buChar char="–"/>
              <a:defRPr/>
            </a:lvl2pPr>
            <a:lvl3pPr marL="1371600" lvl="2" indent="-285750" algn="l">
              <a:spcBef>
                <a:spcPts val="200"/>
              </a:spcBef>
              <a:spcAft>
                <a:spcPts val="0"/>
              </a:spcAft>
              <a:buClr>
                <a:schemeClr val="dk1"/>
              </a:buClr>
              <a:buSzPts val="900"/>
              <a:buChar char="•"/>
              <a:defRPr/>
            </a:lvl3pPr>
            <a:lvl4pPr marL="1828800" lvl="3" indent="-285750" algn="l">
              <a:spcBef>
                <a:spcPts val="200"/>
              </a:spcBef>
              <a:spcAft>
                <a:spcPts val="0"/>
              </a:spcAft>
              <a:buClr>
                <a:schemeClr val="dk1"/>
              </a:buClr>
              <a:buSzPts val="900"/>
              <a:buChar char="–"/>
              <a:defRPr/>
            </a:lvl4pPr>
            <a:lvl5pPr marL="2286000" lvl="4" indent="-285750" algn="l">
              <a:spcBef>
                <a:spcPts val="200"/>
              </a:spcBef>
              <a:spcAft>
                <a:spcPts val="0"/>
              </a:spcAft>
              <a:buClr>
                <a:schemeClr val="dk1"/>
              </a:buClr>
              <a:buSzPts val="900"/>
              <a:buChar char="»"/>
              <a:defRPr/>
            </a:lvl5pPr>
            <a:lvl6pPr marL="2743200" lvl="5" indent="-285750" algn="l">
              <a:spcBef>
                <a:spcPts val="200"/>
              </a:spcBef>
              <a:spcAft>
                <a:spcPts val="0"/>
              </a:spcAft>
              <a:buClr>
                <a:schemeClr val="dk1"/>
              </a:buClr>
              <a:buSzPts val="900"/>
              <a:buChar char="•"/>
              <a:defRPr/>
            </a:lvl6pPr>
            <a:lvl7pPr marL="3200400" lvl="6" indent="-285750" algn="l">
              <a:spcBef>
                <a:spcPts val="200"/>
              </a:spcBef>
              <a:spcAft>
                <a:spcPts val="0"/>
              </a:spcAft>
              <a:buClr>
                <a:schemeClr val="dk1"/>
              </a:buClr>
              <a:buSzPts val="900"/>
              <a:buChar char="•"/>
              <a:defRPr/>
            </a:lvl7pPr>
            <a:lvl8pPr marL="3657600" lvl="7" indent="-285750" algn="l">
              <a:spcBef>
                <a:spcPts val="200"/>
              </a:spcBef>
              <a:spcAft>
                <a:spcPts val="0"/>
              </a:spcAft>
              <a:buClr>
                <a:schemeClr val="dk1"/>
              </a:buClr>
              <a:buSzPts val="900"/>
              <a:buChar char="•"/>
              <a:defRPr/>
            </a:lvl8pPr>
            <a:lvl9pPr marL="4114800" lvl="8" indent="-285750" algn="l">
              <a:spcBef>
                <a:spcPts val="200"/>
              </a:spcBef>
              <a:spcAft>
                <a:spcPts val="0"/>
              </a:spcAft>
              <a:buClr>
                <a:schemeClr val="dk1"/>
              </a:buClr>
              <a:buSzPts val="900"/>
              <a:buChar char="•"/>
              <a:defRPr/>
            </a:lvl9pPr>
          </a:lstStyle>
          <a:p>
            <a:endParaRPr/>
          </a:p>
        </p:txBody>
      </p:sp>
      <p:sp>
        <p:nvSpPr>
          <p:cNvPr id="116" name="Google Shape;116;p23"/>
          <p:cNvSpPr txBox="1">
            <a:spLocks noGrp="1"/>
          </p:cNvSpPr>
          <p:nvPr>
            <p:ph type="dt" idx="10"/>
          </p:nvPr>
        </p:nvSpPr>
        <p:spPr>
          <a:xfrm>
            <a:off x="228600" y="3178175"/>
            <a:ext cx="1066800" cy="182563"/>
          </a:xfrm>
          <a:prstGeom prst="rect">
            <a:avLst/>
          </a:prstGeom>
          <a:noFill/>
          <a:ln>
            <a:noFill/>
          </a:ln>
        </p:spPr>
        <p:txBody>
          <a:bodyPr spcFirstLastPara="1" wrap="square" lIns="45725" tIns="22850" rIns="45725" bIns="22850" anchor="ctr" anchorCtr="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a:endParaRPr/>
          </a:p>
        </p:txBody>
      </p:sp>
      <p:sp>
        <p:nvSpPr>
          <p:cNvPr id="117" name="Google Shape;117;p23"/>
          <p:cNvSpPr txBox="1">
            <a:spLocks noGrp="1"/>
          </p:cNvSpPr>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a:r>
              <a:rPr lang="el-GR"/>
              <a:t>Δρ. Σπυρίδων Λαμπρόπουλος</a:t>
            </a:r>
            <a:endParaRPr/>
          </a:p>
        </p:txBody>
      </p:sp>
      <p:sp>
        <p:nvSpPr>
          <p:cNvPr id="118" name="Google Shape;118;p23"/>
          <p:cNvSpPr txBox="1">
            <a:spLocks noGrp="1"/>
          </p:cNvSpPr>
          <p:nvPr>
            <p:ph type="sldNum" idx="12"/>
          </p:nvPr>
        </p:nvSpPr>
        <p:spPr>
          <a:xfrm>
            <a:off x="3276600" y="3178175"/>
            <a:ext cx="1066800" cy="182563"/>
          </a:xfrm>
          <a:prstGeom prst="rect">
            <a:avLst/>
          </a:prstGeom>
          <a:noFill/>
          <a:ln>
            <a:noFill/>
          </a:ln>
        </p:spPr>
        <p:txBody>
          <a:bodyPr spcFirstLastPara="1" wrap="square" lIns="45725" tIns="22850" rIns="45725" bIns="2285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19"/>
        <p:cNvGrpSpPr/>
        <p:nvPr/>
      </p:nvGrpSpPr>
      <p:grpSpPr>
        <a:xfrm>
          <a:off x="0" y="0"/>
          <a:ext cx="0" cy="0"/>
          <a:chOff x="0" y="0"/>
          <a:chExt cx="0" cy="0"/>
        </a:xfrm>
      </p:grpSpPr>
      <p:sp>
        <p:nvSpPr>
          <p:cNvPr id="120" name="Google Shape;120;p24"/>
          <p:cNvSpPr txBox="1">
            <a:spLocks noGrp="1"/>
          </p:cNvSpPr>
          <p:nvPr>
            <p:ph type="title"/>
          </p:nvPr>
        </p:nvSpPr>
        <p:spPr>
          <a:xfrm rot="5400000">
            <a:off x="2366169" y="1085850"/>
            <a:ext cx="2925763" cy="1028700"/>
          </a:xfrm>
          <a:prstGeom prst="rect">
            <a:avLst/>
          </a:prstGeom>
          <a:noFill/>
          <a:ln>
            <a:noFill/>
          </a:ln>
        </p:spPr>
        <p:txBody>
          <a:bodyPr spcFirstLastPara="1" wrap="square" lIns="45725" tIns="22850" rIns="45725" bIns="22850" anchor="ctr" anchorCtr="0">
            <a:normAutofit/>
          </a:bodyPr>
          <a:lstStyle>
            <a:lvl1pPr lvl="0" algn="ctr">
              <a:spcBef>
                <a:spcPts val="0"/>
              </a:spcBef>
              <a:spcAft>
                <a:spcPts val="0"/>
              </a:spcAft>
              <a:buClr>
                <a:schemeClr val="dk1"/>
              </a:buClr>
              <a:buSzPts val="900"/>
              <a:buNone/>
              <a:defRPr/>
            </a:lvl1pPr>
            <a:lvl2pPr lvl="1">
              <a:spcBef>
                <a:spcPts val="0"/>
              </a:spcBef>
              <a:spcAft>
                <a:spcPts val="0"/>
              </a:spcAft>
              <a:buSzPts val="700"/>
              <a:buNone/>
              <a:defRPr/>
            </a:lvl2pPr>
            <a:lvl3pPr lvl="2">
              <a:spcBef>
                <a:spcPts val="0"/>
              </a:spcBef>
              <a:spcAft>
                <a:spcPts val="0"/>
              </a:spcAft>
              <a:buSzPts val="700"/>
              <a:buNone/>
              <a:defRPr/>
            </a:lvl3pPr>
            <a:lvl4pPr lvl="3">
              <a:spcBef>
                <a:spcPts val="0"/>
              </a:spcBef>
              <a:spcAft>
                <a:spcPts val="0"/>
              </a:spcAft>
              <a:buSzPts val="700"/>
              <a:buNone/>
              <a:defRPr/>
            </a:lvl4pPr>
            <a:lvl5pPr lvl="4">
              <a:spcBef>
                <a:spcPts val="0"/>
              </a:spcBef>
              <a:spcAft>
                <a:spcPts val="0"/>
              </a:spcAft>
              <a:buSzPts val="700"/>
              <a:buNone/>
              <a:defRPr/>
            </a:lvl5pPr>
            <a:lvl6pPr lvl="5">
              <a:spcBef>
                <a:spcPts val="0"/>
              </a:spcBef>
              <a:spcAft>
                <a:spcPts val="0"/>
              </a:spcAft>
              <a:buSzPts val="700"/>
              <a:buNone/>
              <a:defRPr/>
            </a:lvl6pPr>
            <a:lvl7pPr lvl="6">
              <a:spcBef>
                <a:spcPts val="0"/>
              </a:spcBef>
              <a:spcAft>
                <a:spcPts val="0"/>
              </a:spcAft>
              <a:buSzPts val="700"/>
              <a:buNone/>
              <a:defRPr/>
            </a:lvl7pPr>
            <a:lvl8pPr lvl="7">
              <a:spcBef>
                <a:spcPts val="0"/>
              </a:spcBef>
              <a:spcAft>
                <a:spcPts val="0"/>
              </a:spcAft>
              <a:buSzPts val="700"/>
              <a:buNone/>
              <a:defRPr/>
            </a:lvl8pPr>
            <a:lvl9pPr lvl="8">
              <a:spcBef>
                <a:spcPts val="0"/>
              </a:spcBef>
              <a:spcAft>
                <a:spcPts val="0"/>
              </a:spcAft>
              <a:buSzPts val="700"/>
              <a:buNone/>
              <a:defRPr/>
            </a:lvl9pPr>
          </a:lstStyle>
          <a:p>
            <a:endParaRPr/>
          </a:p>
        </p:txBody>
      </p:sp>
      <p:sp>
        <p:nvSpPr>
          <p:cNvPr id="121" name="Google Shape;121;p24"/>
          <p:cNvSpPr txBox="1">
            <a:spLocks noGrp="1"/>
          </p:cNvSpPr>
          <p:nvPr>
            <p:ph type="body" idx="1"/>
          </p:nvPr>
        </p:nvSpPr>
        <p:spPr>
          <a:xfrm rot="5400000">
            <a:off x="270669" y="95250"/>
            <a:ext cx="2925763" cy="3009900"/>
          </a:xfrm>
          <a:prstGeom prst="rect">
            <a:avLst/>
          </a:prstGeom>
          <a:noFill/>
          <a:ln>
            <a:noFill/>
          </a:ln>
        </p:spPr>
        <p:txBody>
          <a:bodyPr spcFirstLastPara="1" wrap="square" lIns="45725" tIns="22850" rIns="45725" bIns="22850" anchor="t" anchorCtr="0">
            <a:normAutofit/>
          </a:bodyPr>
          <a:lstStyle>
            <a:lvl1pPr marL="457200" lvl="0" indent="-285750" algn="l">
              <a:spcBef>
                <a:spcPts val="200"/>
              </a:spcBef>
              <a:spcAft>
                <a:spcPts val="0"/>
              </a:spcAft>
              <a:buClr>
                <a:schemeClr val="dk1"/>
              </a:buClr>
              <a:buSzPts val="900"/>
              <a:buChar char="•"/>
              <a:defRPr/>
            </a:lvl1pPr>
            <a:lvl2pPr marL="914400" lvl="1" indent="-285750" algn="l">
              <a:spcBef>
                <a:spcPts val="200"/>
              </a:spcBef>
              <a:spcAft>
                <a:spcPts val="0"/>
              </a:spcAft>
              <a:buClr>
                <a:schemeClr val="dk1"/>
              </a:buClr>
              <a:buSzPts val="900"/>
              <a:buChar char="–"/>
              <a:defRPr/>
            </a:lvl2pPr>
            <a:lvl3pPr marL="1371600" lvl="2" indent="-285750" algn="l">
              <a:spcBef>
                <a:spcPts val="200"/>
              </a:spcBef>
              <a:spcAft>
                <a:spcPts val="0"/>
              </a:spcAft>
              <a:buClr>
                <a:schemeClr val="dk1"/>
              </a:buClr>
              <a:buSzPts val="900"/>
              <a:buChar char="•"/>
              <a:defRPr/>
            </a:lvl3pPr>
            <a:lvl4pPr marL="1828800" lvl="3" indent="-285750" algn="l">
              <a:spcBef>
                <a:spcPts val="200"/>
              </a:spcBef>
              <a:spcAft>
                <a:spcPts val="0"/>
              </a:spcAft>
              <a:buClr>
                <a:schemeClr val="dk1"/>
              </a:buClr>
              <a:buSzPts val="900"/>
              <a:buChar char="–"/>
              <a:defRPr/>
            </a:lvl4pPr>
            <a:lvl5pPr marL="2286000" lvl="4" indent="-285750" algn="l">
              <a:spcBef>
                <a:spcPts val="200"/>
              </a:spcBef>
              <a:spcAft>
                <a:spcPts val="0"/>
              </a:spcAft>
              <a:buClr>
                <a:schemeClr val="dk1"/>
              </a:buClr>
              <a:buSzPts val="900"/>
              <a:buChar char="»"/>
              <a:defRPr/>
            </a:lvl5pPr>
            <a:lvl6pPr marL="2743200" lvl="5" indent="-285750" algn="l">
              <a:spcBef>
                <a:spcPts val="200"/>
              </a:spcBef>
              <a:spcAft>
                <a:spcPts val="0"/>
              </a:spcAft>
              <a:buClr>
                <a:schemeClr val="dk1"/>
              </a:buClr>
              <a:buSzPts val="900"/>
              <a:buChar char="•"/>
              <a:defRPr/>
            </a:lvl6pPr>
            <a:lvl7pPr marL="3200400" lvl="6" indent="-285750" algn="l">
              <a:spcBef>
                <a:spcPts val="200"/>
              </a:spcBef>
              <a:spcAft>
                <a:spcPts val="0"/>
              </a:spcAft>
              <a:buClr>
                <a:schemeClr val="dk1"/>
              </a:buClr>
              <a:buSzPts val="900"/>
              <a:buChar char="•"/>
              <a:defRPr/>
            </a:lvl7pPr>
            <a:lvl8pPr marL="3657600" lvl="7" indent="-285750" algn="l">
              <a:spcBef>
                <a:spcPts val="200"/>
              </a:spcBef>
              <a:spcAft>
                <a:spcPts val="0"/>
              </a:spcAft>
              <a:buClr>
                <a:schemeClr val="dk1"/>
              </a:buClr>
              <a:buSzPts val="900"/>
              <a:buChar char="•"/>
              <a:defRPr/>
            </a:lvl8pPr>
            <a:lvl9pPr marL="4114800" lvl="8" indent="-285750" algn="l">
              <a:spcBef>
                <a:spcPts val="200"/>
              </a:spcBef>
              <a:spcAft>
                <a:spcPts val="0"/>
              </a:spcAft>
              <a:buClr>
                <a:schemeClr val="dk1"/>
              </a:buClr>
              <a:buSzPts val="900"/>
              <a:buChar char="•"/>
              <a:defRPr/>
            </a:lvl9pPr>
          </a:lstStyle>
          <a:p>
            <a:endParaRPr/>
          </a:p>
        </p:txBody>
      </p:sp>
      <p:sp>
        <p:nvSpPr>
          <p:cNvPr id="122" name="Google Shape;122;p24"/>
          <p:cNvSpPr txBox="1">
            <a:spLocks noGrp="1"/>
          </p:cNvSpPr>
          <p:nvPr>
            <p:ph type="dt" idx="10"/>
          </p:nvPr>
        </p:nvSpPr>
        <p:spPr>
          <a:xfrm>
            <a:off x="228600" y="3178175"/>
            <a:ext cx="1066800" cy="182563"/>
          </a:xfrm>
          <a:prstGeom prst="rect">
            <a:avLst/>
          </a:prstGeom>
          <a:noFill/>
          <a:ln>
            <a:noFill/>
          </a:ln>
        </p:spPr>
        <p:txBody>
          <a:bodyPr spcFirstLastPara="1" wrap="square" lIns="45725" tIns="22850" rIns="45725" bIns="22850" anchor="ctr" anchorCtr="0">
            <a:noAutofit/>
          </a:bodyPr>
          <a:lstStyle>
            <a:lvl1pPr lvl="0" algn="l">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a:endParaRPr/>
          </a:p>
        </p:txBody>
      </p:sp>
      <p:sp>
        <p:nvSpPr>
          <p:cNvPr id="123" name="Google Shape;123;p24"/>
          <p:cNvSpPr txBox="1">
            <a:spLocks noGrp="1"/>
          </p:cNvSpPr>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lvl1pPr lvl="0" algn="ctr">
              <a:spcBef>
                <a:spcPts val="0"/>
              </a:spcBef>
              <a:spcAft>
                <a:spcPts val="0"/>
              </a:spcAft>
              <a:buSzPts val="700"/>
              <a:buNone/>
              <a:defRPr/>
            </a:lvl1pPr>
            <a:lvl2pPr lvl="1" algn="l">
              <a:spcBef>
                <a:spcPts val="0"/>
              </a:spcBef>
              <a:spcAft>
                <a:spcPts val="0"/>
              </a:spcAft>
              <a:buSzPts val="700"/>
              <a:buNone/>
              <a:defRPr/>
            </a:lvl2pPr>
            <a:lvl3pPr lvl="2" algn="l">
              <a:spcBef>
                <a:spcPts val="0"/>
              </a:spcBef>
              <a:spcAft>
                <a:spcPts val="0"/>
              </a:spcAft>
              <a:buSzPts val="700"/>
              <a:buNone/>
              <a:defRPr/>
            </a:lvl3pPr>
            <a:lvl4pPr lvl="3" algn="l">
              <a:spcBef>
                <a:spcPts val="0"/>
              </a:spcBef>
              <a:spcAft>
                <a:spcPts val="0"/>
              </a:spcAft>
              <a:buSzPts val="700"/>
              <a:buNone/>
              <a:defRPr/>
            </a:lvl4pPr>
            <a:lvl5pPr lvl="4" algn="l">
              <a:spcBef>
                <a:spcPts val="0"/>
              </a:spcBef>
              <a:spcAft>
                <a:spcPts val="0"/>
              </a:spcAft>
              <a:buSzPts val="700"/>
              <a:buNone/>
              <a:defRPr/>
            </a:lvl5pPr>
            <a:lvl6pPr lvl="5" algn="l">
              <a:spcBef>
                <a:spcPts val="0"/>
              </a:spcBef>
              <a:spcAft>
                <a:spcPts val="0"/>
              </a:spcAft>
              <a:buSzPts val="700"/>
              <a:buNone/>
              <a:defRPr/>
            </a:lvl6pPr>
            <a:lvl7pPr lvl="6" algn="l">
              <a:spcBef>
                <a:spcPts val="0"/>
              </a:spcBef>
              <a:spcAft>
                <a:spcPts val="0"/>
              </a:spcAft>
              <a:buSzPts val="700"/>
              <a:buNone/>
              <a:defRPr/>
            </a:lvl7pPr>
            <a:lvl8pPr lvl="7" algn="l">
              <a:spcBef>
                <a:spcPts val="0"/>
              </a:spcBef>
              <a:spcAft>
                <a:spcPts val="0"/>
              </a:spcAft>
              <a:buSzPts val="700"/>
              <a:buNone/>
              <a:defRPr/>
            </a:lvl8pPr>
            <a:lvl9pPr lvl="8" algn="l">
              <a:spcBef>
                <a:spcPts val="0"/>
              </a:spcBef>
              <a:spcAft>
                <a:spcPts val="0"/>
              </a:spcAft>
              <a:buSzPts val="700"/>
              <a:buNone/>
              <a:defRPr/>
            </a:lvl9pPr>
          </a:lstStyle>
          <a:p>
            <a:r>
              <a:rPr lang="el-GR"/>
              <a:t>Δρ. Σπυρίδων Λαμπρόπουλος</a:t>
            </a:r>
            <a:endParaRPr/>
          </a:p>
        </p:txBody>
      </p:sp>
      <p:sp>
        <p:nvSpPr>
          <p:cNvPr id="124" name="Google Shape;124;p24"/>
          <p:cNvSpPr txBox="1">
            <a:spLocks noGrp="1"/>
          </p:cNvSpPr>
          <p:nvPr>
            <p:ph type="sldNum" idx="12"/>
          </p:nvPr>
        </p:nvSpPr>
        <p:spPr>
          <a:xfrm>
            <a:off x="3276600" y="3178175"/>
            <a:ext cx="1066800" cy="182563"/>
          </a:xfrm>
          <a:prstGeom prst="rect">
            <a:avLst/>
          </a:prstGeom>
          <a:noFill/>
          <a:ln>
            <a:noFill/>
          </a:ln>
        </p:spPr>
        <p:txBody>
          <a:bodyPr spcFirstLastPara="1" wrap="square" lIns="45725" tIns="22850" rIns="45725" bIns="2285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228600" y="137319"/>
            <a:ext cx="4114800" cy="571500"/>
          </a:xfrm>
          <a:prstGeom prst="rect">
            <a:avLst/>
          </a:prstGeom>
          <a:noFill/>
          <a:ln>
            <a:noFill/>
          </a:ln>
        </p:spPr>
        <p:txBody>
          <a:bodyPr spcFirstLastPara="1" wrap="square" lIns="45725" tIns="22850" rIns="45725" bIns="22850" anchor="ctr" anchorCtr="0">
            <a:normAutofit/>
          </a:bodyPr>
          <a:lstStyle>
            <a:lvl1pPr marR="0" lvl="0" algn="ctr" rtl="0">
              <a:spcBef>
                <a:spcPts val="0"/>
              </a:spcBef>
              <a:spcAft>
                <a:spcPts val="0"/>
              </a:spcAft>
              <a:buClr>
                <a:schemeClr val="dk1"/>
              </a:buClr>
              <a:buSzPts val="2200"/>
              <a:buFont typeface="Calibri"/>
              <a:buNone/>
              <a:defRPr sz="2200" b="0" i="0" u="none" strike="noStrike" cap="none">
                <a:solidFill>
                  <a:schemeClr val="dk1"/>
                </a:solidFill>
                <a:latin typeface="Calibri"/>
                <a:ea typeface="Calibri"/>
                <a:cs typeface="Calibri"/>
                <a:sym typeface="Calibri"/>
              </a:defRPr>
            </a:lvl1pPr>
            <a:lvl2pPr lvl="1">
              <a:spcBef>
                <a:spcPts val="0"/>
              </a:spcBef>
              <a:spcAft>
                <a:spcPts val="0"/>
              </a:spcAft>
              <a:buSzPts val="700"/>
              <a:buNone/>
              <a:defRPr sz="900"/>
            </a:lvl2pPr>
            <a:lvl3pPr lvl="2">
              <a:spcBef>
                <a:spcPts val="0"/>
              </a:spcBef>
              <a:spcAft>
                <a:spcPts val="0"/>
              </a:spcAft>
              <a:buSzPts val="700"/>
              <a:buNone/>
              <a:defRPr sz="900"/>
            </a:lvl3pPr>
            <a:lvl4pPr lvl="3">
              <a:spcBef>
                <a:spcPts val="0"/>
              </a:spcBef>
              <a:spcAft>
                <a:spcPts val="0"/>
              </a:spcAft>
              <a:buSzPts val="700"/>
              <a:buNone/>
              <a:defRPr sz="900"/>
            </a:lvl4pPr>
            <a:lvl5pPr lvl="4">
              <a:spcBef>
                <a:spcPts val="0"/>
              </a:spcBef>
              <a:spcAft>
                <a:spcPts val="0"/>
              </a:spcAft>
              <a:buSzPts val="700"/>
              <a:buNone/>
              <a:defRPr sz="900"/>
            </a:lvl5pPr>
            <a:lvl6pPr lvl="5">
              <a:spcBef>
                <a:spcPts val="0"/>
              </a:spcBef>
              <a:spcAft>
                <a:spcPts val="0"/>
              </a:spcAft>
              <a:buSzPts val="700"/>
              <a:buNone/>
              <a:defRPr sz="900"/>
            </a:lvl6pPr>
            <a:lvl7pPr lvl="6">
              <a:spcBef>
                <a:spcPts val="0"/>
              </a:spcBef>
              <a:spcAft>
                <a:spcPts val="0"/>
              </a:spcAft>
              <a:buSzPts val="700"/>
              <a:buNone/>
              <a:defRPr sz="900"/>
            </a:lvl7pPr>
            <a:lvl8pPr lvl="7">
              <a:spcBef>
                <a:spcPts val="0"/>
              </a:spcBef>
              <a:spcAft>
                <a:spcPts val="0"/>
              </a:spcAft>
              <a:buSzPts val="700"/>
              <a:buNone/>
              <a:defRPr sz="900"/>
            </a:lvl8pPr>
            <a:lvl9pPr lvl="8">
              <a:spcBef>
                <a:spcPts val="0"/>
              </a:spcBef>
              <a:spcAft>
                <a:spcPts val="0"/>
              </a:spcAft>
              <a:buSzPts val="700"/>
              <a:buNone/>
              <a:defRPr sz="900"/>
            </a:lvl9pPr>
          </a:lstStyle>
          <a:p>
            <a:endParaRPr/>
          </a:p>
        </p:txBody>
      </p:sp>
      <p:sp>
        <p:nvSpPr>
          <p:cNvPr id="52" name="Google Shape;52;p13"/>
          <p:cNvSpPr txBox="1">
            <a:spLocks noGrp="1"/>
          </p:cNvSpPr>
          <p:nvPr>
            <p:ph type="body" idx="1"/>
          </p:nvPr>
        </p:nvSpPr>
        <p:spPr>
          <a:xfrm>
            <a:off x="228600" y="800100"/>
            <a:ext cx="4114800" cy="2262982"/>
          </a:xfrm>
          <a:prstGeom prst="rect">
            <a:avLst/>
          </a:prstGeom>
          <a:noFill/>
          <a:ln>
            <a:noFill/>
          </a:ln>
        </p:spPr>
        <p:txBody>
          <a:bodyPr spcFirstLastPara="1" wrap="square" lIns="45725" tIns="22850" rIns="45725" bIns="22850" anchor="t" anchorCtr="0">
            <a:normAutofit/>
          </a:bodyPr>
          <a:lstStyle>
            <a:lvl1pPr marL="457200" marR="0" lvl="0" indent="-330200" algn="l" rtl="0">
              <a:spcBef>
                <a:spcPts val="3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1pPr>
            <a:lvl2pPr marL="914400" marR="0" lvl="1" indent="-317500" algn="l" rtl="0">
              <a:spcBef>
                <a:spcPts val="3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2pPr>
            <a:lvl3pPr marL="1371600" marR="0" lvl="2" indent="-304800" algn="l" rtl="0">
              <a:spcBef>
                <a:spcPts val="2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3pPr>
            <a:lvl4pPr marL="1828800" marR="0" lvl="3" indent="-292100" algn="l" rtl="0">
              <a:spcBef>
                <a:spcPts val="200"/>
              </a:spcBef>
              <a:spcAft>
                <a:spcPts val="0"/>
              </a:spcAft>
              <a:buClr>
                <a:schemeClr val="dk1"/>
              </a:buClr>
              <a:buSzPts val="1000"/>
              <a:buFont typeface="Arial"/>
              <a:buChar char="–"/>
              <a:defRPr sz="1000" b="0" i="0" u="none" strike="noStrike" cap="none">
                <a:solidFill>
                  <a:schemeClr val="dk1"/>
                </a:solidFill>
                <a:latin typeface="Calibri"/>
                <a:ea typeface="Calibri"/>
                <a:cs typeface="Calibri"/>
                <a:sym typeface="Calibri"/>
              </a:defRPr>
            </a:lvl4pPr>
            <a:lvl5pPr marL="2286000" marR="0" lvl="4" indent="-292100" algn="l" rtl="0">
              <a:spcBef>
                <a:spcPts val="200"/>
              </a:spcBef>
              <a:spcAft>
                <a:spcPts val="0"/>
              </a:spcAft>
              <a:buClr>
                <a:schemeClr val="dk1"/>
              </a:buClr>
              <a:buSzPts val="1000"/>
              <a:buFont typeface="Arial"/>
              <a:buChar char="»"/>
              <a:defRPr sz="1000" b="0" i="0" u="none" strike="noStrike" cap="none">
                <a:solidFill>
                  <a:schemeClr val="dk1"/>
                </a:solidFill>
                <a:latin typeface="Calibri"/>
                <a:ea typeface="Calibri"/>
                <a:cs typeface="Calibri"/>
                <a:sym typeface="Calibri"/>
              </a:defRPr>
            </a:lvl5pPr>
            <a:lvl6pPr marL="2743200" marR="0" lvl="5" indent="-292100" algn="l" rtl="0">
              <a:spcBef>
                <a:spcPts val="200"/>
              </a:spcBef>
              <a:spcAft>
                <a:spcPts val="0"/>
              </a:spcAft>
              <a:buClr>
                <a:schemeClr val="dk1"/>
              </a:buClr>
              <a:buSzPts val="1000"/>
              <a:buFont typeface="Arial"/>
              <a:buChar char="•"/>
              <a:defRPr sz="1000" b="0" i="0" u="none" strike="noStrike" cap="none">
                <a:solidFill>
                  <a:schemeClr val="dk1"/>
                </a:solidFill>
                <a:latin typeface="Calibri"/>
                <a:ea typeface="Calibri"/>
                <a:cs typeface="Calibri"/>
                <a:sym typeface="Calibri"/>
              </a:defRPr>
            </a:lvl6pPr>
            <a:lvl7pPr marL="3200400" marR="0" lvl="6" indent="-292100" algn="l" rtl="0">
              <a:spcBef>
                <a:spcPts val="200"/>
              </a:spcBef>
              <a:spcAft>
                <a:spcPts val="0"/>
              </a:spcAft>
              <a:buClr>
                <a:schemeClr val="dk1"/>
              </a:buClr>
              <a:buSzPts val="1000"/>
              <a:buFont typeface="Arial"/>
              <a:buChar char="•"/>
              <a:defRPr sz="1000" b="0" i="0" u="none" strike="noStrike" cap="none">
                <a:solidFill>
                  <a:schemeClr val="dk1"/>
                </a:solidFill>
                <a:latin typeface="Calibri"/>
                <a:ea typeface="Calibri"/>
                <a:cs typeface="Calibri"/>
                <a:sym typeface="Calibri"/>
              </a:defRPr>
            </a:lvl7pPr>
            <a:lvl8pPr marL="3657600" marR="0" lvl="7" indent="-292100" algn="l" rtl="0">
              <a:spcBef>
                <a:spcPts val="200"/>
              </a:spcBef>
              <a:spcAft>
                <a:spcPts val="0"/>
              </a:spcAft>
              <a:buClr>
                <a:schemeClr val="dk1"/>
              </a:buClr>
              <a:buSzPts val="1000"/>
              <a:buFont typeface="Arial"/>
              <a:buChar char="•"/>
              <a:defRPr sz="1000" b="0" i="0" u="none" strike="noStrike" cap="none">
                <a:solidFill>
                  <a:schemeClr val="dk1"/>
                </a:solidFill>
                <a:latin typeface="Calibri"/>
                <a:ea typeface="Calibri"/>
                <a:cs typeface="Calibri"/>
                <a:sym typeface="Calibri"/>
              </a:defRPr>
            </a:lvl8pPr>
            <a:lvl9pPr marL="4114800" marR="0" lvl="8" indent="-292100" algn="l" rtl="0">
              <a:spcBef>
                <a:spcPts val="200"/>
              </a:spcBef>
              <a:spcAft>
                <a:spcPts val="0"/>
              </a:spcAft>
              <a:buClr>
                <a:schemeClr val="dk1"/>
              </a:buClr>
              <a:buSzPts val="1000"/>
              <a:buFont typeface="Arial"/>
              <a:buChar char="•"/>
              <a:defRPr sz="1000" b="0" i="0" u="none" strike="noStrike" cap="none">
                <a:solidFill>
                  <a:schemeClr val="dk1"/>
                </a:solidFill>
                <a:latin typeface="Calibri"/>
                <a:ea typeface="Calibri"/>
                <a:cs typeface="Calibri"/>
                <a:sym typeface="Calibri"/>
              </a:defRPr>
            </a:lvl9pPr>
          </a:lstStyle>
          <a:p>
            <a:endParaRPr/>
          </a:p>
        </p:txBody>
      </p:sp>
      <p:sp>
        <p:nvSpPr>
          <p:cNvPr id="53" name="Google Shape;53;p13"/>
          <p:cNvSpPr txBox="1">
            <a:spLocks noGrp="1"/>
          </p:cNvSpPr>
          <p:nvPr>
            <p:ph type="dt" idx="10"/>
          </p:nvPr>
        </p:nvSpPr>
        <p:spPr>
          <a:xfrm>
            <a:off x="228600" y="3178175"/>
            <a:ext cx="1066800" cy="182563"/>
          </a:xfrm>
          <a:prstGeom prst="rect">
            <a:avLst/>
          </a:prstGeom>
          <a:noFill/>
          <a:ln>
            <a:noFill/>
          </a:ln>
        </p:spPr>
        <p:txBody>
          <a:bodyPr spcFirstLastPara="1" wrap="square" lIns="45725" tIns="22850" rIns="45725" bIns="22850" anchor="ctr" anchorCtr="0">
            <a:noAutofit/>
          </a:bodyPr>
          <a:lstStyle>
            <a:lvl1pPr marR="0" lvl="0" algn="l" rtl="0">
              <a:spcBef>
                <a:spcPts val="0"/>
              </a:spcBef>
              <a:spcAft>
                <a:spcPts val="0"/>
              </a:spcAft>
              <a:buSzPts val="700"/>
              <a:buNone/>
              <a:defRPr sz="6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700"/>
              <a:buNone/>
              <a:defRPr sz="9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700"/>
              <a:buNone/>
              <a:defRPr sz="9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700"/>
              <a:buNone/>
              <a:defRPr sz="9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700"/>
              <a:buNone/>
              <a:defRPr sz="9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700"/>
              <a:buNone/>
              <a:defRPr sz="9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700"/>
              <a:buNone/>
              <a:defRPr sz="9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700"/>
              <a:buNone/>
              <a:defRPr sz="9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700"/>
              <a:buNone/>
              <a:defRPr sz="900" b="0" i="0" u="none" strike="noStrike" cap="none">
                <a:solidFill>
                  <a:schemeClr val="dk1"/>
                </a:solidFill>
                <a:latin typeface="Calibri"/>
                <a:ea typeface="Calibri"/>
                <a:cs typeface="Calibri"/>
                <a:sym typeface="Calibri"/>
              </a:defRPr>
            </a:lvl9pPr>
          </a:lstStyle>
          <a:p>
            <a:endParaRPr/>
          </a:p>
        </p:txBody>
      </p:sp>
      <p:sp>
        <p:nvSpPr>
          <p:cNvPr id="54" name="Google Shape;54;p13"/>
          <p:cNvSpPr txBox="1">
            <a:spLocks noGrp="1"/>
          </p:cNvSpPr>
          <p:nvPr>
            <p:ph type="ftr" idx="11"/>
          </p:nvPr>
        </p:nvSpPr>
        <p:spPr>
          <a:xfrm>
            <a:off x="1562100" y="3178175"/>
            <a:ext cx="1447800" cy="182563"/>
          </a:xfrm>
          <a:prstGeom prst="rect">
            <a:avLst/>
          </a:prstGeom>
          <a:noFill/>
          <a:ln>
            <a:noFill/>
          </a:ln>
        </p:spPr>
        <p:txBody>
          <a:bodyPr spcFirstLastPara="1" wrap="square" lIns="45725" tIns="22850" rIns="45725" bIns="22850" anchor="ctr" anchorCtr="0">
            <a:noAutofit/>
          </a:bodyPr>
          <a:lstStyle>
            <a:lvl1pPr marR="0" lvl="0" algn="ctr" rtl="0">
              <a:spcBef>
                <a:spcPts val="0"/>
              </a:spcBef>
              <a:spcAft>
                <a:spcPts val="0"/>
              </a:spcAft>
              <a:buSzPts val="700"/>
              <a:buNone/>
              <a:defRPr sz="6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700"/>
              <a:buNone/>
              <a:defRPr sz="9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700"/>
              <a:buNone/>
              <a:defRPr sz="9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700"/>
              <a:buNone/>
              <a:defRPr sz="9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700"/>
              <a:buNone/>
              <a:defRPr sz="9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700"/>
              <a:buNone/>
              <a:defRPr sz="9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700"/>
              <a:buNone/>
              <a:defRPr sz="9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700"/>
              <a:buNone/>
              <a:defRPr sz="9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700"/>
              <a:buNone/>
              <a:defRPr sz="900" b="0" i="0" u="none" strike="noStrike" cap="none">
                <a:solidFill>
                  <a:schemeClr val="dk1"/>
                </a:solidFill>
                <a:latin typeface="Calibri"/>
                <a:ea typeface="Calibri"/>
                <a:cs typeface="Calibri"/>
                <a:sym typeface="Calibri"/>
              </a:defRPr>
            </a:lvl9pPr>
          </a:lstStyle>
          <a:p>
            <a:r>
              <a:rPr lang="el-GR"/>
              <a:t>Δρ. Σπυρίδων Λαμπρόπουλος</a:t>
            </a:r>
            <a:endParaRPr/>
          </a:p>
        </p:txBody>
      </p:sp>
      <p:sp>
        <p:nvSpPr>
          <p:cNvPr id="55" name="Google Shape;55;p13"/>
          <p:cNvSpPr txBox="1">
            <a:spLocks noGrp="1"/>
          </p:cNvSpPr>
          <p:nvPr>
            <p:ph type="sldNum" idx="12"/>
          </p:nvPr>
        </p:nvSpPr>
        <p:spPr>
          <a:xfrm>
            <a:off x="3276600" y="3178175"/>
            <a:ext cx="1066800" cy="182563"/>
          </a:xfrm>
          <a:prstGeom prst="rect">
            <a:avLst/>
          </a:prstGeom>
          <a:noFill/>
          <a:ln>
            <a:noFill/>
          </a:ln>
        </p:spPr>
        <p:txBody>
          <a:bodyPr spcFirstLastPara="1" wrap="square" lIns="45725" tIns="22850" rIns="45725" bIns="22850" anchor="ctr" anchorCtr="0">
            <a:noAutofit/>
          </a:bodyPr>
          <a:lstStyle>
            <a:lvl1pPr marL="0" marR="0" lvl="0" indent="0" algn="r" rtl="0">
              <a:spcBef>
                <a:spcPts val="0"/>
              </a:spcBef>
              <a:buNone/>
              <a:defRPr sz="600" b="0" i="0" u="none" strike="noStrike" cap="none">
                <a:solidFill>
                  <a:srgbClr val="888888"/>
                </a:solidFill>
                <a:latin typeface="Calibri"/>
                <a:ea typeface="Calibri"/>
                <a:cs typeface="Calibri"/>
                <a:sym typeface="Calibri"/>
              </a:defRPr>
            </a:lvl1pPr>
            <a:lvl2pPr marL="0" marR="0" lvl="1" indent="0" algn="r" rtl="0">
              <a:spcBef>
                <a:spcPts val="0"/>
              </a:spcBef>
              <a:buNone/>
              <a:defRPr sz="600" b="0" i="0" u="none" strike="noStrike" cap="none">
                <a:solidFill>
                  <a:srgbClr val="888888"/>
                </a:solidFill>
                <a:latin typeface="Calibri"/>
                <a:ea typeface="Calibri"/>
                <a:cs typeface="Calibri"/>
                <a:sym typeface="Calibri"/>
              </a:defRPr>
            </a:lvl2pPr>
            <a:lvl3pPr marL="0" marR="0" lvl="2" indent="0" algn="r" rtl="0">
              <a:spcBef>
                <a:spcPts val="0"/>
              </a:spcBef>
              <a:buNone/>
              <a:defRPr sz="600" b="0" i="0" u="none" strike="noStrike" cap="none">
                <a:solidFill>
                  <a:srgbClr val="888888"/>
                </a:solidFill>
                <a:latin typeface="Calibri"/>
                <a:ea typeface="Calibri"/>
                <a:cs typeface="Calibri"/>
                <a:sym typeface="Calibri"/>
              </a:defRPr>
            </a:lvl3pPr>
            <a:lvl4pPr marL="0" marR="0" lvl="3" indent="0" algn="r" rtl="0">
              <a:spcBef>
                <a:spcPts val="0"/>
              </a:spcBef>
              <a:buNone/>
              <a:defRPr sz="600" b="0" i="0" u="none" strike="noStrike" cap="none">
                <a:solidFill>
                  <a:srgbClr val="888888"/>
                </a:solidFill>
                <a:latin typeface="Calibri"/>
                <a:ea typeface="Calibri"/>
                <a:cs typeface="Calibri"/>
                <a:sym typeface="Calibri"/>
              </a:defRPr>
            </a:lvl4pPr>
            <a:lvl5pPr marL="0" marR="0" lvl="4" indent="0" algn="r" rtl="0">
              <a:spcBef>
                <a:spcPts val="0"/>
              </a:spcBef>
              <a:buNone/>
              <a:defRPr sz="600" b="0" i="0" u="none" strike="noStrike" cap="none">
                <a:solidFill>
                  <a:srgbClr val="888888"/>
                </a:solidFill>
                <a:latin typeface="Calibri"/>
                <a:ea typeface="Calibri"/>
                <a:cs typeface="Calibri"/>
                <a:sym typeface="Calibri"/>
              </a:defRPr>
            </a:lvl5pPr>
            <a:lvl6pPr marL="0" marR="0" lvl="5" indent="0" algn="r" rtl="0">
              <a:spcBef>
                <a:spcPts val="0"/>
              </a:spcBef>
              <a:buNone/>
              <a:defRPr sz="600" b="0" i="0" u="none" strike="noStrike" cap="none">
                <a:solidFill>
                  <a:srgbClr val="888888"/>
                </a:solidFill>
                <a:latin typeface="Calibri"/>
                <a:ea typeface="Calibri"/>
                <a:cs typeface="Calibri"/>
                <a:sym typeface="Calibri"/>
              </a:defRPr>
            </a:lvl6pPr>
            <a:lvl7pPr marL="0" marR="0" lvl="6" indent="0" algn="r" rtl="0">
              <a:spcBef>
                <a:spcPts val="0"/>
              </a:spcBef>
              <a:buNone/>
              <a:defRPr sz="600" b="0" i="0" u="none" strike="noStrike" cap="none">
                <a:solidFill>
                  <a:srgbClr val="888888"/>
                </a:solidFill>
                <a:latin typeface="Calibri"/>
                <a:ea typeface="Calibri"/>
                <a:cs typeface="Calibri"/>
                <a:sym typeface="Calibri"/>
              </a:defRPr>
            </a:lvl7pPr>
            <a:lvl8pPr marL="0" marR="0" lvl="7" indent="0" algn="r" rtl="0">
              <a:spcBef>
                <a:spcPts val="0"/>
              </a:spcBef>
              <a:buNone/>
              <a:defRPr sz="600" b="0" i="0" u="none" strike="noStrike" cap="none">
                <a:solidFill>
                  <a:srgbClr val="888888"/>
                </a:solidFill>
                <a:latin typeface="Calibri"/>
                <a:ea typeface="Calibri"/>
                <a:cs typeface="Calibri"/>
                <a:sym typeface="Calibri"/>
              </a:defRPr>
            </a:lvl8pPr>
            <a:lvl9pPr marL="0" marR="0" lvl="8" indent="0" algn="r" rtl="0">
              <a:spcBef>
                <a:spcPts val="0"/>
              </a:spcBef>
              <a:buNone/>
              <a:defRPr sz="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6" r:id="rId7"/>
    <p:sldLayoutId id="2147483667" r:id="rId8"/>
    <p:sldLayoutId id="2147483668" r:id="rId9"/>
    <p:sldLayoutId id="2147483669" r:id="rId10"/>
  </p:sldLayoutIdLst>
  <p:hf sldNum="0" hd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image" Target="../media/image2.png"/><Relationship Id="rId5" Type="http://schemas.openxmlformats.org/officeDocument/2006/relationships/image" Target="../media/image4.jpg"/><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5.png"/><Relationship Id="rId7"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image" Target="../media/image2.png"/><Relationship Id="rId5" Type="http://schemas.openxmlformats.org/officeDocument/2006/relationships/image" Target="../media/image4.jpg"/><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image" Target="../media/image2.png"/><Relationship Id="rId5" Type="http://schemas.openxmlformats.org/officeDocument/2006/relationships/image" Target="../media/image4.jpg"/><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3.xml"/><Relationship Id="rId1" Type="http://schemas.openxmlformats.org/officeDocument/2006/relationships/slideLayout" Target="../slideLayouts/slideLayout12.xml"/><Relationship Id="rId5" Type="http://schemas.openxmlformats.org/officeDocument/2006/relationships/image" Target="../media/image2.pn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4.xml"/><Relationship Id="rId1" Type="http://schemas.openxmlformats.org/officeDocument/2006/relationships/slideLayout" Target="../slideLayouts/slideLayout12.xml"/><Relationship Id="rId5" Type="http://schemas.openxmlformats.org/officeDocument/2006/relationships/image" Target="../media/image2.png"/><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5.xml"/><Relationship Id="rId1" Type="http://schemas.openxmlformats.org/officeDocument/2006/relationships/slideLayout" Target="../slideLayouts/slideLayout12.xml"/><Relationship Id="rId5" Type="http://schemas.openxmlformats.org/officeDocument/2006/relationships/image" Target="../media/image2.png"/><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6.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2.png"/><Relationship Id="rId5" Type="http://schemas.microsoft.com/office/2007/relationships/hdphoto" Target="../media/hdphoto1.wdp"/><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2.png"/><Relationship Id="rId5" Type="http://schemas.openxmlformats.org/officeDocument/2006/relationships/image" Target="../media/image4.jp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2.png"/><Relationship Id="rId5" Type="http://schemas.openxmlformats.org/officeDocument/2006/relationships/image" Target="../media/image4.jp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2.png"/><Relationship Id="rId5" Type="http://schemas.openxmlformats.org/officeDocument/2006/relationships/image" Target="../media/image4.jpg"/><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2.png"/><Relationship Id="rId5" Type="http://schemas.openxmlformats.org/officeDocument/2006/relationships/image" Target="../media/image4.jpg"/><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2.png"/><Relationship Id="rId5" Type="http://schemas.openxmlformats.org/officeDocument/2006/relationships/image" Target="../media/image4.jpg"/><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5.png"/><Relationship Id="rId7"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image" Target="../media/image2.png"/><Relationship Id="rId5" Type="http://schemas.openxmlformats.org/officeDocument/2006/relationships/image" Target="../media/image4.jpg"/><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image" Target="../media/image2.png"/><Relationship Id="rId5" Type="http://schemas.openxmlformats.org/officeDocument/2006/relationships/image" Target="../media/image4.jp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pic>
        <p:nvPicPr>
          <p:cNvPr id="129" name="Google Shape;129;p25"/>
          <p:cNvPicPr preferRelativeResize="0"/>
          <p:nvPr/>
        </p:nvPicPr>
        <p:blipFill rotWithShape="1">
          <a:blip r:embed="rId3">
            <a:alphaModFix amt="57000"/>
          </a:blip>
          <a:srcRect t="14114" b="14113"/>
          <a:stretch/>
        </p:blipFill>
        <p:spPr>
          <a:xfrm>
            <a:off x="0" y="0"/>
            <a:ext cx="9144002" cy="5143503"/>
          </a:xfrm>
          <a:prstGeom prst="rect">
            <a:avLst/>
          </a:prstGeom>
          <a:noFill/>
          <a:ln>
            <a:noFill/>
          </a:ln>
        </p:spPr>
      </p:pic>
      <p:sp>
        <p:nvSpPr>
          <p:cNvPr id="132" name="Google Shape;132;p25"/>
          <p:cNvSpPr txBox="1"/>
          <p:nvPr/>
        </p:nvSpPr>
        <p:spPr>
          <a:xfrm>
            <a:off x="905981" y="3735225"/>
            <a:ext cx="2309830" cy="329297"/>
          </a:xfrm>
          <a:prstGeom prst="rect">
            <a:avLst/>
          </a:prstGeom>
          <a:solidFill>
            <a:srgbClr val="D8A367"/>
          </a:solidFill>
          <a:ln>
            <a:noFill/>
          </a:ln>
        </p:spPr>
        <p:txBody>
          <a:bodyPr spcFirstLastPara="1" wrap="square" lIns="25400" tIns="25400" rIns="25400" bIns="25400" anchor="ctr" anchorCtr="0">
            <a:noAutofit/>
          </a:bodyPr>
          <a:lstStyle/>
          <a:p>
            <a:pPr marL="0" marR="0" lvl="0" indent="0" algn="ctr" rtl="0">
              <a:lnSpc>
                <a:spcPct val="164611"/>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sp>
        <p:nvSpPr>
          <p:cNvPr id="140" name="Google Shape;140;p25"/>
          <p:cNvSpPr txBox="1"/>
          <p:nvPr/>
        </p:nvSpPr>
        <p:spPr>
          <a:xfrm>
            <a:off x="319006" y="1699659"/>
            <a:ext cx="3377761" cy="738664"/>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l-GR" sz="2400" dirty="0">
                <a:solidFill>
                  <a:srgbClr val="97413C"/>
                </a:solidFill>
                <a:latin typeface="Calibri" panose="020F0502020204030204" pitchFamily="34" charset="0"/>
                <a:ea typeface="Calibri" panose="020F0502020204030204" pitchFamily="34" charset="0"/>
                <a:cs typeface="Calibri" panose="020F0502020204030204" pitchFamily="34" charset="0"/>
                <a:sym typeface="Nunito Sans ExtraLight"/>
              </a:rPr>
              <a:t>Διοικητική Λογιστική Τουριστικών Επιχειρήσεων</a:t>
            </a:r>
            <a:endParaRPr sz="2400" dirty="0">
              <a:solidFill>
                <a:srgbClr val="97413C"/>
              </a:solidFill>
              <a:latin typeface="Calibri" panose="020F0502020204030204" pitchFamily="34" charset="0"/>
              <a:ea typeface="Calibri" panose="020F0502020204030204" pitchFamily="34" charset="0"/>
              <a:cs typeface="Calibri" panose="020F0502020204030204" pitchFamily="34" charset="0"/>
            </a:endParaRPr>
          </a:p>
        </p:txBody>
      </p:sp>
      <p:sp>
        <p:nvSpPr>
          <p:cNvPr id="141" name="Google Shape;141;p25"/>
          <p:cNvSpPr txBox="1"/>
          <p:nvPr/>
        </p:nvSpPr>
        <p:spPr>
          <a:xfrm>
            <a:off x="1052146" y="3794064"/>
            <a:ext cx="2017500" cy="193899"/>
          </a:xfrm>
          <a:prstGeom prst="rect">
            <a:avLst/>
          </a:prstGeom>
          <a:noFill/>
          <a:ln>
            <a:noFill/>
          </a:ln>
        </p:spPr>
        <p:txBody>
          <a:bodyPr spcFirstLastPara="1" wrap="square" lIns="0" tIns="0" rIns="0" bIns="0" anchor="t" anchorCtr="0">
            <a:spAutoFit/>
          </a:bodyPr>
          <a:lstStyle/>
          <a:p>
            <a:pPr marL="0" marR="0" lvl="0" indent="0" algn="ctr" rtl="0">
              <a:lnSpc>
                <a:spcPct val="140033"/>
              </a:lnSpc>
              <a:spcBef>
                <a:spcPts val="0"/>
              </a:spcBef>
              <a:spcAft>
                <a:spcPts val="0"/>
              </a:spcAft>
              <a:buNone/>
            </a:pPr>
            <a:r>
              <a:rPr lang="el-GR" sz="900" b="1" i="0" u="none" strike="noStrike" cap="none" dirty="0">
                <a:solidFill>
                  <a:schemeClr val="bg1"/>
                </a:solidFill>
                <a:latin typeface="Calibri" panose="020F0502020204030204" pitchFamily="34" charset="0"/>
                <a:ea typeface="Calibri" panose="020F0502020204030204" pitchFamily="34" charset="0"/>
                <a:cs typeface="Calibri" panose="020F0502020204030204" pitchFamily="34" charset="0"/>
                <a:sym typeface="Nunito Sans Black"/>
              </a:rPr>
              <a:t>Δρ. Σπυρίδων Λαμπρόπουλος</a:t>
            </a:r>
            <a:endParaRPr sz="7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3470A706-CAF2-EBB0-F221-9AF5CA204A97}"/>
              </a:ext>
            </a:extLst>
          </p:cNvPr>
          <p:cNvPicPr>
            <a:picLocks noChangeAspect="1"/>
          </p:cNvPicPr>
          <p:nvPr/>
        </p:nvPicPr>
        <p:blipFill>
          <a:blip r:embed="rId4"/>
          <a:stretch>
            <a:fillRect/>
          </a:stretch>
        </p:blipFill>
        <p:spPr>
          <a:xfrm>
            <a:off x="231816" y="225825"/>
            <a:ext cx="1965275" cy="711887"/>
          </a:xfrm>
          <a:prstGeom prst="rect">
            <a:avLst/>
          </a:prstGeom>
        </p:spPr>
      </p:pic>
      <p:pic>
        <p:nvPicPr>
          <p:cNvPr id="4" name="Picture 3">
            <a:extLst>
              <a:ext uri="{FF2B5EF4-FFF2-40B4-BE49-F238E27FC236}">
                <a16:creationId xmlns:a16="http://schemas.microsoft.com/office/drawing/2014/main" id="{A9255F5C-45D7-FD0A-CE7F-011C30DD828D}"/>
              </a:ext>
            </a:extLst>
          </p:cNvPr>
          <p:cNvPicPr>
            <a:picLocks noChangeAspect="1"/>
          </p:cNvPicPr>
          <p:nvPr/>
        </p:nvPicPr>
        <p:blipFill>
          <a:blip r:embed="rId5"/>
          <a:stretch>
            <a:fillRect/>
          </a:stretch>
        </p:blipFill>
        <p:spPr>
          <a:xfrm>
            <a:off x="4015773" y="649356"/>
            <a:ext cx="5588745" cy="3730487"/>
          </a:xfrm>
          <a:prstGeom prst="rect">
            <a:avLst/>
          </a:prstGeom>
          <a:scene3d>
            <a:camera prst="orthographicFront">
              <a:rot lat="0" lon="10799977" rev="0"/>
            </a:camera>
            <a:lightRig rig="threePt" dir="t"/>
          </a:scene3d>
        </p:spPr>
      </p:pic>
      <p:sp>
        <p:nvSpPr>
          <p:cNvPr id="6" name="Google Shape;158;p26">
            <a:extLst>
              <a:ext uri="{FF2B5EF4-FFF2-40B4-BE49-F238E27FC236}">
                <a16:creationId xmlns:a16="http://schemas.microsoft.com/office/drawing/2014/main" id="{E56BFFB3-0F10-ED31-C2D3-1ADD1A950A85}"/>
              </a:ext>
            </a:extLst>
          </p:cNvPr>
          <p:cNvSpPr txBox="1"/>
          <p:nvPr/>
        </p:nvSpPr>
        <p:spPr>
          <a:xfrm>
            <a:off x="164795" y="2765729"/>
            <a:ext cx="3792201" cy="969496"/>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marL="0" indent="0" algn="ctr">
              <a:buNone/>
              <a:defRPr sz="2400">
                <a:solidFill>
                  <a:srgbClr val="97413C"/>
                </a:solidFill>
                <a:latin typeface="Calibri" panose="020F0502020204030204" pitchFamily="34" charset="0"/>
                <a:ea typeface="Calibri" panose="020F0502020204030204" pitchFamily="34" charset="0"/>
                <a:cs typeface="Calibri" panose="020F0502020204030204" pitchFamily="34" charset="0"/>
              </a:defRPr>
            </a:lvl1pPr>
          </a:lstStyle>
          <a:p>
            <a:r>
              <a:rPr lang="el-GR" sz="900" dirty="0">
                <a:solidFill>
                  <a:srgbClr val="D8A367"/>
                </a:solidFill>
                <a:sym typeface="Nunito Light"/>
              </a:rPr>
              <a:t>Ανάλυση Δεδομένων και Στατιστικές Τεχνικές (δειγματοληπτικές, πρόβλεψης) Μεθοδολογία Πρόβλεψης </a:t>
            </a:r>
          </a:p>
          <a:p>
            <a:r>
              <a:rPr lang="el-GR" sz="900" dirty="0">
                <a:solidFill>
                  <a:srgbClr val="D8A367"/>
                </a:solidFill>
                <a:sym typeface="Nunito Light"/>
              </a:rPr>
              <a:t>(ζήτησης, πωλήσεων, κόστους με στατιστικά εργαλεία) </a:t>
            </a:r>
          </a:p>
          <a:p>
            <a:r>
              <a:rPr lang="el-GR" sz="900" dirty="0">
                <a:solidFill>
                  <a:srgbClr val="D8A367"/>
                </a:solidFill>
                <a:sym typeface="Nunito Light"/>
              </a:rPr>
              <a:t>Δείκτες Κόστους - Απόδοσης κι Αναλύσεις Κόστους-Όγκου-Κέρδους (CVP) Διοικητική Λογιστική και Έλεγχος</a:t>
            </a:r>
          </a:p>
          <a:p>
            <a:endParaRPr lang="el-GR" sz="900" dirty="0">
              <a:solidFill>
                <a:srgbClr val="D8A367"/>
              </a:solidFill>
              <a:sym typeface="Nunito Light"/>
            </a:endParaRPr>
          </a:p>
          <a:p>
            <a:r>
              <a:rPr lang="el-GR" sz="900" dirty="0">
                <a:solidFill>
                  <a:srgbClr val="D8A367"/>
                </a:solidFill>
                <a:sym typeface="Nunito Light"/>
              </a:rPr>
              <a:t>Συγκεντρωτικό Παράδειγμα</a:t>
            </a:r>
            <a:endParaRPr lang="el-GR" sz="900" dirty="0">
              <a:solidFill>
                <a:srgbClr val="D8A367"/>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pic>
        <p:nvPicPr>
          <p:cNvPr id="2" name="Picture 1">
            <a:extLst>
              <a:ext uri="{FF2B5EF4-FFF2-40B4-BE49-F238E27FC236}">
                <a16:creationId xmlns:a16="http://schemas.microsoft.com/office/drawing/2014/main" id="{F1BDD2A9-A73C-C885-AC4E-BE39D31453DF}"/>
              </a:ext>
            </a:extLst>
          </p:cNvPr>
          <p:cNvPicPr>
            <a:picLocks noChangeAspect="1"/>
          </p:cNvPicPr>
          <p:nvPr/>
        </p:nvPicPr>
        <p:blipFill>
          <a:blip r:embed="rId3">
            <a:alphaModFix amt="18000"/>
            <a:extLst>
              <a:ext uri="{BEBA8EAE-BF5A-486C-A8C5-ECC9F3942E4B}">
                <a14:imgProps xmlns:a14="http://schemas.microsoft.com/office/drawing/2010/main">
                  <a14:imgLayer r:embed="rId4">
                    <a14:imgEffect>
                      <a14:saturation sat="0"/>
                    </a14:imgEffect>
                  </a14:imgLayer>
                </a14:imgProps>
              </a:ext>
            </a:extLst>
          </a:blip>
          <a:stretch>
            <a:fillRect/>
          </a:stretch>
        </p:blipFill>
        <p:spPr>
          <a:xfrm>
            <a:off x="678681" y="891314"/>
            <a:ext cx="7908652" cy="3690369"/>
          </a:xfrm>
          <a:prstGeom prst="rect">
            <a:avLst/>
          </a:prstGeom>
          <a:scene3d>
            <a:camera prst="orthographicFront">
              <a:rot lat="0" lon="10799977" rev="0"/>
            </a:camera>
            <a:lightRig rig="threePt" dir="t"/>
          </a:scene3d>
        </p:spPr>
      </p:pic>
      <p:pic>
        <p:nvPicPr>
          <p:cNvPr id="146" name="Google Shape;146;p26"/>
          <p:cNvPicPr preferRelativeResize="0"/>
          <p:nvPr/>
        </p:nvPicPr>
        <p:blipFill rotWithShape="1">
          <a:blip r:embed="rId5">
            <a:alphaModFix amt="57000"/>
          </a:blip>
          <a:srcRect t="14114" b="14113"/>
          <a:stretch/>
        </p:blipFill>
        <p:spPr>
          <a:xfrm>
            <a:off x="0" y="0"/>
            <a:ext cx="9144000" cy="5143500"/>
          </a:xfrm>
          <a:prstGeom prst="rect">
            <a:avLst/>
          </a:prstGeom>
          <a:noFill/>
          <a:ln>
            <a:noFill/>
          </a:ln>
        </p:spPr>
      </p:pic>
      <p:sp>
        <p:nvSpPr>
          <p:cNvPr id="153" name="Google Shape;153;p26"/>
          <p:cNvSpPr/>
          <p:nvPr/>
        </p:nvSpPr>
        <p:spPr>
          <a:xfrm>
            <a:off x="2582938" y="2257017"/>
            <a:ext cx="2293818" cy="216659"/>
          </a:xfrm>
          <a:custGeom>
            <a:avLst/>
            <a:gdLst/>
            <a:ahLst/>
            <a:cxnLst/>
            <a:rect l="l" t="t" r="r" b="b"/>
            <a:pathLst>
              <a:path w="1208290" h="114127" extrusionOk="0">
                <a:moveTo>
                  <a:pt x="0" y="0"/>
                </a:moveTo>
                <a:lnTo>
                  <a:pt x="1208290" y="0"/>
                </a:lnTo>
                <a:lnTo>
                  <a:pt x="1208290" y="114127"/>
                </a:lnTo>
                <a:lnTo>
                  <a:pt x="0" y="114127"/>
                </a:lnTo>
                <a:close/>
              </a:path>
            </a:pathLst>
          </a:custGeom>
          <a:solidFill>
            <a:srgbClr val="000000">
              <a:alpha val="0"/>
            </a:srgbClr>
          </a:solidFill>
          <a:ln>
            <a:noFill/>
          </a:ln>
        </p:spPr>
        <p:txBody>
          <a:bodyPr/>
          <a:lstStyle/>
          <a:p>
            <a:endParaRPr lang="el-GR"/>
          </a:p>
        </p:txBody>
      </p:sp>
      <p:sp>
        <p:nvSpPr>
          <p:cNvPr id="5" name="Google Shape;132;p25">
            <a:extLst>
              <a:ext uri="{FF2B5EF4-FFF2-40B4-BE49-F238E27FC236}">
                <a16:creationId xmlns:a16="http://schemas.microsoft.com/office/drawing/2014/main" id="{550A19A6-425D-4AE0-464B-B6CA2F496DEC}"/>
              </a:ext>
            </a:extLst>
          </p:cNvPr>
          <p:cNvSpPr txBox="1"/>
          <p:nvPr/>
        </p:nvSpPr>
        <p:spPr>
          <a:xfrm>
            <a:off x="5400768" y="4583885"/>
            <a:ext cx="3186565" cy="386428"/>
          </a:xfrm>
          <a:prstGeom prst="rect">
            <a:avLst/>
          </a:prstGeom>
          <a:solidFill>
            <a:srgbClr val="D8A367"/>
          </a:solidFill>
          <a:ln>
            <a:noFill/>
          </a:ln>
        </p:spPr>
        <p:txBody>
          <a:bodyPr spcFirstLastPara="1" wrap="square" lIns="25400" tIns="25400" rIns="25400" bIns="25400" anchor="ctr" anchorCtr="0">
            <a:noAutofit/>
          </a:bodyPr>
          <a:lstStyle/>
          <a:p>
            <a:pPr marL="0" marR="0" lvl="0" indent="0" algn="ctr" rtl="0">
              <a:lnSpc>
                <a:spcPct val="164611"/>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pic>
        <p:nvPicPr>
          <p:cNvPr id="6" name="Picture 5">
            <a:extLst>
              <a:ext uri="{FF2B5EF4-FFF2-40B4-BE49-F238E27FC236}">
                <a16:creationId xmlns:a16="http://schemas.microsoft.com/office/drawing/2014/main" id="{E0DBE9F7-48E9-D22D-EC41-E549E9A701C3}"/>
              </a:ext>
            </a:extLst>
          </p:cNvPr>
          <p:cNvPicPr>
            <a:picLocks noChangeAspect="1"/>
          </p:cNvPicPr>
          <p:nvPr/>
        </p:nvPicPr>
        <p:blipFill>
          <a:blip r:embed="rId6"/>
          <a:stretch>
            <a:fillRect/>
          </a:stretch>
        </p:blipFill>
        <p:spPr>
          <a:xfrm>
            <a:off x="96844" y="229291"/>
            <a:ext cx="1194625" cy="432732"/>
          </a:xfrm>
          <a:prstGeom prst="rect">
            <a:avLst/>
          </a:prstGeom>
        </p:spPr>
      </p:pic>
      <p:sp>
        <p:nvSpPr>
          <p:cNvPr id="7" name="Footer Placeholder 6">
            <a:extLst>
              <a:ext uri="{FF2B5EF4-FFF2-40B4-BE49-F238E27FC236}">
                <a16:creationId xmlns:a16="http://schemas.microsoft.com/office/drawing/2014/main" id="{75245B22-0D3A-3F3B-9A5C-CE6DEA237AEF}"/>
              </a:ext>
            </a:extLst>
          </p:cNvPr>
          <p:cNvSpPr>
            <a:spLocks noGrp="1"/>
          </p:cNvSpPr>
          <p:nvPr>
            <p:ph type="ftr" idx="11"/>
          </p:nvPr>
        </p:nvSpPr>
        <p:spPr>
          <a:xfrm>
            <a:off x="7070156" y="4680028"/>
            <a:ext cx="1447800" cy="182563"/>
          </a:xfrm>
        </p:spPr>
        <p:txBody>
          <a:bodyPr/>
          <a:lstStyle/>
          <a:p>
            <a:r>
              <a:rPr lang="el-GR" dirty="0">
                <a:solidFill>
                  <a:schemeClr val="bg1"/>
                </a:solidFill>
              </a:rPr>
              <a:t>Δρ. Σπυρίδων Λαμπρόπουλος</a:t>
            </a:r>
          </a:p>
        </p:txBody>
      </p:sp>
      <p:sp>
        <p:nvSpPr>
          <p:cNvPr id="3" name="Google Shape;158;p26">
            <a:extLst>
              <a:ext uri="{FF2B5EF4-FFF2-40B4-BE49-F238E27FC236}">
                <a16:creationId xmlns:a16="http://schemas.microsoft.com/office/drawing/2014/main" id="{CE97C654-C234-B670-8EAA-7C5CB4C63421}"/>
              </a:ext>
            </a:extLst>
          </p:cNvPr>
          <p:cNvSpPr txBox="1"/>
          <p:nvPr/>
        </p:nvSpPr>
        <p:spPr>
          <a:xfrm>
            <a:off x="764918" y="915867"/>
            <a:ext cx="7627242" cy="443198"/>
          </a:xfrm>
          <a:prstGeom prst="rect">
            <a:avLst/>
          </a:prstGeom>
          <a:noFill/>
          <a:ln>
            <a:noFill/>
          </a:ln>
        </p:spPr>
        <p:txBody>
          <a:bodyPr spcFirstLastPara="1" wrap="square" lIns="0" tIns="0" rIns="0" bIns="0" anchor="t" anchorCtr="0">
            <a:spAutoFit/>
          </a:bodyPr>
          <a:lstStyle/>
          <a:p>
            <a:pPr marL="0" marR="0" lvl="0" indent="0" rtl="0">
              <a:lnSpc>
                <a:spcPct val="120003"/>
              </a:lnSpc>
              <a:spcBef>
                <a:spcPts val="0"/>
              </a:spcBef>
              <a:spcAft>
                <a:spcPts val="0"/>
              </a:spcAft>
              <a:buNone/>
            </a:pPr>
            <a:r>
              <a:rPr lang="el-GR" sz="2400" dirty="0">
                <a:solidFill>
                  <a:srgbClr val="171616"/>
                </a:solidFill>
                <a:latin typeface="Calibri" panose="020F0502020204030204" pitchFamily="34" charset="0"/>
                <a:ea typeface="Calibri" panose="020F0502020204030204" pitchFamily="34" charset="0"/>
                <a:cs typeface="Calibri" panose="020F0502020204030204" pitchFamily="34" charset="0"/>
                <a:sym typeface="Nunito Light"/>
              </a:rPr>
              <a:t>Παράδειγμα 2 - CVP σε τουριστικό πρακτορείο</a:t>
            </a:r>
            <a:endParaRPr sz="2400" dirty="0">
              <a:latin typeface="Calibri" panose="020F0502020204030204" pitchFamily="34" charset="0"/>
              <a:ea typeface="Calibri" panose="020F0502020204030204" pitchFamily="34" charset="0"/>
              <a:cs typeface="Calibri" panose="020F0502020204030204" pitchFamily="34" charset="0"/>
            </a:endParaRPr>
          </a:p>
        </p:txBody>
      </p:sp>
      <p:sp>
        <p:nvSpPr>
          <p:cNvPr id="8" name="TextBox 7">
            <a:extLst>
              <a:ext uri="{FF2B5EF4-FFF2-40B4-BE49-F238E27FC236}">
                <a16:creationId xmlns:a16="http://schemas.microsoft.com/office/drawing/2014/main" id="{1DCF6A36-1A63-CB51-3E79-7925F3BD862F}"/>
              </a:ext>
            </a:extLst>
          </p:cNvPr>
          <p:cNvSpPr txBox="1"/>
          <p:nvPr/>
        </p:nvSpPr>
        <p:spPr>
          <a:xfrm>
            <a:off x="920278" y="1553337"/>
            <a:ext cx="3468842" cy="2862322"/>
          </a:xfrm>
          <a:prstGeom prst="rect">
            <a:avLst/>
          </a:prstGeom>
          <a:noFill/>
        </p:spPr>
        <p:txBody>
          <a:bodyPr wrap="square">
            <a:spAutoFit/>
          </a:bodyPr>
          <a:lstStyle/>
          <a:p>
            <a:pPr>
              <a:buNone/>
            </a:pPr>
            <a:r>
              <a:rPr lang="el-GR" sz="900" b="1" dirty="0">
                <a:latin typeface="Calibri" panose="020F0502020204030204" pitchFamily="34" charset="0"/>
                <a:ea typeface="Calibri" panose="020F0502020204030204" pitchFamily="34" charset="0"/>
                <a:cs typeface="Calibri" panose="020F0502020204030204" pitchFamily="34" charset="0"/>
              </a:rPr>
              <a:t>Εκφώνηση</a:t>
            </a:r>
          </a:p>
          <a:p>
            <a:pPr>
              <a:buNone/>
            </a:pPr>
            <a:br>
              <a:rPr lang="el-GR" sz="900" dirty="0">
                <a:latin typeface="Calibri" panose="020F0502020204030204" pitchFamily="34" charset="0"/>
                <a:ea typeface="Calibri" panose="020F0502020204030204" pitchFamily="34" charset="0"/>
                <a:cs typeface="Calibri" panose="020F0502020204030204" pitchFamily="34" charset="0"/>
              </a:rPr>
            </a:br>
            <a:r>
              <a:rPr lang="el-GR" sz="900" dirty="0">
                <a:latin typeface="Calibri" panose="020F0502020204030204" pitchFamily="34" charset="0"/>
                <a:ea typeface="Calibri" panose="020F0502020204030204" pitchFamily="34" charset="0"/>
                <a:cs typeface="Calibri" panose="020F0502020204030204" pitchFamily="34" charset="0"/>
              </a:rPr>
              <a:t>Ένα τουριστικό πρακτορείο στην Αθήνα ειδικεύεται σε πακέτα «7 μέρες Νάξος.</a:t>
            </a:r>
          </a:p>
          <a:p>
            <a:pPr>
              <a:buNone/>
            </a:pPr>
            <a:r>
              <a:rPr lang="el-GR" sz="900" dirty="0">
                <a:latin typeface="Calibri" panose="020F0502020204030204" pitchFamily="34" charset="0"/>
                <a:ea typeface="Calibri" panose="020F0502020204030204" pitchFamily="34" charset="0"/>
                <a:cs typeface="Calibri" panose="020F0502020204030204" pitchFamily="34" charset="0"/>
              </a:rPr>
              <a:t>Δίνονται τα εξής στοιχεία για το έτος:</a:t>
            </a:r>
          </a:p>
          <a:p>
            <a:pPr>
              <a:buFont typeface="Arial" panose="020B0604020202020204" pitchFamily="34" charset="0"/>
              <a:buChar char="•"/>
            </a:pPr>
            <a:r>
              <a:rPr lang="el-GR" sz="900" dirty="0">
                <a:latin typeface="Calibri" panose="020F0502020204030204" pitchFamily="34" charset="0"/>
                <a:ea typeface="Calibri" panose="020F0502020204030204" pitchFamily="34" charset="0"/>
                <a:cs typeface="Calibri" panose="020F0502020204030204" pitchFamily="34" charset="0"/>
              </a:rPr>
              <a:t> Μέση </a:t>
            </a:r>
            <a:r>
              <a:rPr lang="el-GR" sz="900" b="1" dirty="0">
                <a:latin typeface="Calibri" panose="020F0502020204030204" pitchFamily="34" charset="0"/>
                <a:ea typeface="Calibri" panose="020F0502020204030204" pitchFamily="34" charset="0"/>
                <a:cs typeface="Calibri" panose="020F0502020204030204" pitchFamily="34" charset="0"/>
              </a:rPr>
              <a:t>τιμή πακέτου</a:t>
            </a:r>
            <a:r>
              <a:rPr lang="el-GR" sz="900" dirty="0">
                <a:latin typeface="Calibri" panose="020F0502020204030204" pitchFamily="34" charset="0"/>
                <a:ea typeface="Calibri" panose="020F0502020204030204" pitchFamily="34" charset="0"/>
                <a:cs typeface="Calibri" panose="020F0502020204030204" pitchFamily="34" charset="0"/>
              </a:rPr>
              <a:t> προς τον πελάτη: 700 €</a:t>
            </a:r>
          </a:p>
          <a:p>
            <a:pPr>
              <a:buFont typeface="Arial" panose="020B0604020202020204" pitchFamily="34" charset="0"/>
              <a:buChar char="•"/>
            </a:pPr>
            <a:r>
              <a:rPr lang="el-GR" sz="900" b="1" dirty="0">
                <a:latin typeface="Calibri" panose="020F0502020204030204" pitchFamily="34" charset="0"/>
                <a:ea typeface="Calibri" panose="020F0502020204030204" pitchFamily="34" charset="0"/>
                <a:cs typeface="Calibri" panose="020F0502020204030204" pitchFamily="34" charset="0"/>
              </a:rPr>
              <a:t> Προμήθεια πρακτορείου</a:t>
            </a:r>
            <a:r>
              <a:rPr lang="el-GR" sz="900" dirty="0">
                <a:latin typeface="Calibri" panose="020F0502020204030204" pitchFamily="34" charset="0"/>
                <a:ea typeface="Calibri" panose="020F0502020204030204" pitchFamily="34" charset="0"/>
                <a:cs typeface="Calibri" panose="020F0502020204030204" pitchFamily="34" charset="0"/>
              </a:rPr>
              <a:t>: 12% επί της τιμής πακέτου</a:t>
            </a:r>
          </a:p>
          <a:p>
            <a:pPr>
              <a:buFont typeface="Arial" panose="020B0604020202020204" pitchFamily="34" charset="0"/>
              <a:buChar char="•"/>
            </a:pPr>
            <a:r>
              <a:rPr lang="el-GR" sz="900" b="1" dirty="0">
                <a:latin typeface="Calibri" panose="020F0502020204030204" pitchFamily="34" charset="0"/>
                <a:ea typeface="Calibri" panose="020F0502020204030204" pitchFamily="34" charset="0"/>
                <a:cs typeface="Calibri" panose="020F0502020204030204" pitchFamily="34" charset="0"/>
              </a:rPr>
              <a:t> Μεταβλητό κόστος</a:t>
            </a:r>
            <a:r>
              <a:rPr lang="el-GR" sz="900" dirty="0">
                <a:latin typeface="Calibri" panose="020F0502020204030204" pitchFamily="34" charset="0"/>
                <a:ea typeface="Calibri" panose="020F0502020204030204" pitchFamily="34" charset="0"/>
                <a:cs typeface="Calibri" panose="020F0502020204030204" pitchFamily="34" charset="0"/>
              </a:rPr>
              <a:t> ανά πακέτο (GDS, κάρτες, έντυπα, μικρά δώρα): 9 €</a:t>
            </a:r>
          </a:p>
          <a:p>
            <a:pPr>
              <a:buFont typeface="Arial" panose="020B0604020202020204" pitchFamily="34" charset="0"/>
              <a:buChar char="•"/>
            </a:pPr>
            <a:r>
              <a:rPr lang="el-GR" sz="900" b="1" dirty="0">
                <a:latin typeface="Calibri" panose="020F0502020204030204" pitchFamily="34" charset="0"/>
                <a:ea typeface="Calibri" panose="020F0502020204030204" pitchFamily="34" charset="0"/>
                <a:cs typeface="Calibri" panose="020F0502020204030204" pitchFamily="34" charset="0"/>
              </a:rPr>
              <a:t> Σταθερά κόστη</a:t>
            </a:r>
            <a:r>
              <a:rPr lang="el-GR" sz="900" dirty="0">
                <a:latin typeface="Calibri" panose="020F0502020204030204" pitchFamily="34" charset="0"/>
                <a:ea typeface="Calibri" panose="020F0502020204030204" pitchFamily="34" charset="0"/>
                <a:cs typeface="Calibri" panose="020F0502020204030204" pitchFamily="34" charset="0"/>
              </a:rPr>
              <a:t> γραφείου (ενοίκια, μισθοί, λογαριασμοί κ.λπ.): 150.000 €/έτος</a:t>
            </a:r>
          </a:p>
          <a:p>
            <a:pPr>
              <a:buNone/>
            </a:pPr>
            <a:endParaRPr lang="el-GR" sz="900" dirty="0">
              <a:latin typeface="Calibri" panose="020F0502020204030204" pitchFamily="34" charset="0"/>
              <a:ea typeface="Calibri" panose="020F0502020204030204" pitchFamily="34" charset="0"/>
              <a:cs typeface="Calibri" panose="020F0502020204030204" pitchFamily="34" charset="0"/>
            </a:endParaRPr>
          </a:p>
          <a:p>
            <a:pPr>
              <a:buNone/>
            </a:pPr>
            <a:r>
              <a:rPr lang="el-GR" sz="900" b="1" dirty="0">
                <a:latin typeface="Calibri" panose="020F0502020204030204" pitchFamily="34" charset="0"/>
                <a:ea typeface="Calibri" panose="020F0502020204030204" pitchFamily="34" charset="0"/>
                <a:cs typeface="Calibri" panose="020F0502020204030204" pitchFamily="34" charset="0"/>
              </a:rPr>
              <a:t>Ζητούνται</a:t>
            </a:r>
          </a:p>
          <a:p>
            <a:pPr>
              <a:buNone/>
            </a:pPr>
            <a:endParaRPr lang="el-GR" sz="900" b="1" dirty="0">
              <a:latin typeface="Calibri" panose="020F0502020204030204" pitchFamily="34" charset="0"/>
              <a:ea typeface="Calibri" panose="020F0502020204030204" pitchFamily="34" charset="0"/>
              <a:cs typeface="Calibri" panose="020F0502020204030204" pitchFamily="34" charset="0"/>
            </a:endParaRPr>
          </a:p>
          <a:p>
            <a:pPr>
              <a:buFont typeface="+mj-lt"/>
              <a:buAutoNum type="arabicPeriod"/>
            </a:pPr>
            <a:r>
              <a:rPr lang="el-GR" sz="900" dirty="0">
                <a:latin typeface="Calibri" panose="020F0502020204030204" pitchFamily="34" charset="0"/>
                <a:ea typeface="Calibri" panose="020F0502020204030204" pitchFamily="34" charset="0"/>
                <a:cs typeface="Calibri" panose="020F0502020204030204" pitchFamily="34" charset="0"/>
              </a:rPr>
              <a:t> Να υπολογιστεί η </a:t>
            </a:r>
            <a:r>
              <a:rPr lang="el-GR" sz="900" b="1" dirty="0">
                <a:latin typeface="Calibri" panose="020F0502020204030204" pitchFamily="34" charset="0"/>
                <a:ea typeface="Calibri" panose="020F0502020204030204" pitchFamily="34" charset="0"/>
                <a:cs typeface="Calibri" panose="020F0502020204030204" pitchFamily="34" charset="0"/>
              </a:rPr>
              <a:t>συνεισφορά</a:t>
            </a:r>
            <a:r>
              <a:rPr lang="el-GR" sz="900" dirty="0">
                <a:latin typeface="Calibri" panose="020F0502020204030204" pitchFamily="34" charset="0"/>
                <a:ea typeface="Calibri" panose="020F0502020204030204" pitchFamily="34" charset="0"/>
                <a:cs typeface="Calibri" panose="020F0502020204030204" pitchFamily="34" charset="0"/>
              </a:rPr>
              <a:t> ανά πακέτο.</a:t>
            </a:r>
          </a:p>
          <a:p>
            <a:pPr>
              <a:buFont typeface="+mj-lt"/>
              <a:buAutoNum type="arabicPeriod"/>
            </a:pPr>
            <a:r>
              <a:rPr lang="el-GR" sz="900" dirty="0">
                <a:latin typeface="Calibri" panose="020F0502020204030204" pitchFamily="34" charset="0"/>
                <a:ea typeface="Calibri" panose="020F0502020204030204" pitchFamily="34" charset="0"/>
                <a:cs typeface="Calibri" panose="020F0502020204030204" pitchFamily="34" charset="0"/>
              </a:rPr>
              <a:t> Να βρεθεί το </a:t>
            </a:r>
            <a:r>
              <a:rPr lang="el-GR" sz="900" b="1" dirty="0">
                <a:latin typeface="Calibri" panose="020F0502020204030204" pitchFamily="34" charset="0"/>
                <a:ea typeface="Calibri" panose="020F0502020204030204" pitchFamily="34" charset="0"/>
                <a:cs typeface="Calibri" panose="020F0502020204030204" pitchFamily="34" charset="0"/>
              </a:rPr>
              <a:t>νεκρό σημείο </a:t>
            </a:r>
            <a:r>
              <a:rPr lang="el-GR" sz="900" dirty="0">
                <a:latin typeface="Calibri" panose="020F0502020204030204" pitchFamily="34" charset="0"/>
                <a:ea typeface="Calibri" panose="020F0502020204030204" pitchFamily="34" charset="0"/>
                <a:cs typeface="Calibri" panose="020F0502020204030204" pitchFamily="34" charset="0"/>
              </a:rPr>
              <a:t>σε αριθμό πακέτων.</a:t>
            </a:r>
          </a:p>
          <a:p>
            <a:pPr>
              <a:buFont typeface="+mj-lt"/>
              <a:buAutoNum type="arabicPeriod"/>
            </a:pPr>
            <a:r>
              <a:rPr lang="el-GR" sz="900" dirty="0">
                <a:latin typeface="Calibri" panose="020F0502020204030204" pitchFamily="34" charset="0"/>
                <a:ea typeface="Calibri" panose="020F0502020204030204" pitchFamily="34" charset="0"/>
                <a:cs typeface="Calibri" panose="020F0502020204030204" pitchFamily="34" charset="0"/>
              </a:rPr>
              <a:t> Αν το πρακτορείο πωλήσει 2.500 πακέτα, ποιο θα είναι το </a:t>
            </a:r>
            <a:r>
              <a:rPr lang="el-GR" sz="900" b="1" dirty="0">
                <a:latin typeface="Calibri" panose="020F0502020204030204" pitchFamily="34" charset="0"/>
                <a:ea typeface="Calibri" panose="020F0502020204030204" pitchFamily="34" charset="0"/>
                <a:cs typeface="Calibri" panose="020F0502020204030204" pitchFamily="34" charset="0"/>
              </a:rPr>
              <a:t>ετήσιο κέρδος</a:t>
            </a:r>
            <a:r>
              <a:rPr lang="el-GR" sz="900" dirty="0">
                <a:latin typeface="Calibri" panose="020F0502020204030204" pitchFamily="34" charset="0"/>
                <a:ea typeface="Calibri" panose="020F0502020204030204" pitchFamily="34" charset="0"/>
                <a:cs typeface="Calibri" panose="020F0502020204030204" pitchFamily="34" charset="0"/>
              </a:rPr>
              <a:t>;</a:t>
            </a:r>
          </a:p>
          <a:p>
            <a:pPr>
              <a:buFont typeface="+mj-lt"/>
              <a:buAutoNum type="arabicPeriod"/>
            </a:pPr>
            <a:r>
              <a:rPr lang="el-GR" sz="900" dirty="0">
                <a:latin typeface="Calibri" panose="020F0502020204030204" pitchFamily="34" charset="0"/>
                <a:ea typeface="Calibri" panose="020F0502020204030204" pitchFamily="34" charset="0"/>
                <a:cs typeface="Calibri" panose="020F0502020204030204" pitchFamily="34" charset="0"/>
              </a:rPr>
              <a:t> Αν η προμήθεια μειωθεί στο 10%, πόσα πακέτα χρειάζεται πλέον για να «αντισταθμίσει»; (συγκριτική συζήτηση)</a:t>
            </a:r>
          </a:p>
        </p:txBody>
      </p:sp>
      <p:sp>
        <p:nvSpPr>
          <p:cNvPr id="9" name="TextBox 8">
            <a:extLst>
              <a:ext uri="{FF2B5EF4-FFF2-40B4-BE49-F238E27FC236}">
                <a16:creationId xmlns:a16="http://schemas.microsoft.com/office/drawing/2014/main" id="{9B4D0729-83A5-A1AF-285C-D820AB7847B8}"/>
              </a:ext>
            </a:extLst>
          </p:cNvPr>
          <p:cNvSpPr txBox="1"/>
          <p:nvPr/>
        </p:nvSpPr>
        <p:spPr>
          <a:xfrm>
            <a:off x="4996477" y="1553337"/>
            <a:ext cx="3468842" cy="1615827"/>
          </a:xfrm>
          <a:prstGeom prst="rect">
            <a:avLst/>
          </a:prstGeom>
          <a:noFill/>
        </p:spPr>
        <p:txBody>
          <a:bodyPr wrap="square">
            <a:spAutoFit/>
          </a:bodyPr>
          <a:lstStyle/>
          <a:p>
            <a:pPr>
              <a:buNone/>
            </a:pPr>
            <a:r>
              <a:rPr lang="el-GR" sz="900" b="1" dirty="0">
                <a:latin typeface="Calibri" panose="020F0502020204030204" pitchFamily="34" charset="0"/>
                <a:ea typeface="Calibri" panose="020F0502020204030204" pitchFamily="34" charset="0"/>
                <a:cs typeface="Calibri" panose="020F0502020204030204" pitchFamily="34" charset="0"/>
              </a:rPr>
              <a:t>Λύση </a:t>
            </a:r>
          </a:p>
          <a:p>
            <a:pPr>
              <a:buNone/>
            </a:pPr>
            <a:endParaRPr lang="el-GR" sz="900" b="1" dirty="0">
              <a:latin typeface="Calibri" panose="020F0502020204030204" pitchFamily="34" charset="0"/>
              <a:ea typeface="Calibri" panose="020F0502020204030204" pitchFamily="34" charset="0"/>
              <a:cs typeface="Calibri" panose="020F0502020204030204" pitchFamily="34" charset="0"/>
            </a:endParaRPr>
          </a:p>
          <a:p>
            <a:pPr>
              <a:buNone/>
            </a:pPr>
            <a:r>
              <a:rPr lang="el-GR" sz="900" b="1" dirty="0">
                <a:latin typeface="Calibri" panose="020F0502020204030204" pitchFamily="34" charset="0"/>
                <a:ea typeface="Calibri" panose="020F0502020204030204" pitchFamily="34" charset="0"/>
                <a:cs typeface="Calibri" panose="020F0502020204030204" pitchFamily="34" charset="0"/>
              </a:rPr>
              <a:t>Βήμα 1: Υπολογίζουμε την προμήθεια ανά πακέτο</a:t>
            </a:r>
            <a:endParaRPr lang="el-GR" sz="900" dirty="0">
              <a:latin typeface="Calibri" panose="020F0502020204030204" pitchFamily="34" charset="0"/>
              <a:ea typeface="Calibri" panose="020F0502020204030204" pitchFamily="34" charset="0"/>
              <a:cs typeface="Calibri" panose="020F0502020204030204" pitchFamily="34" charset="0"/>
            </a:endParaRPr>
          </a:p>
          <a:p>
            <a:pPr>
              <a:buNone/>
            </a:pPr>
            <a:r>
              <a:rPr lang="el-GR" sz="900" dirty="0">
                <a:latin typeface="Calibri" panose="020F0502020204030204" pitchFamily="34" charset="0"/>
                <a:ea typeface="Calibri" panose="020F0502020204030204" pitchFamily="34" charset="0"/>
                <a:cs typeface="Calibri" panose="020F0502020204030204" pitchFamily="34" charset="0"/>
              </a:rPr>
              <a:t>Προμήθεια = 12% × 700 €</a:t>
            </a:r>
          </a:p>
          <a:p>
            <a:pPr>
              <a:buNone/>
            </a:pPr>
            <a:r>
              <a:rPr lang="el-GR" sz="900" dirty="0">
                <a:latin typeface="Calibri" panose="020F0502020204030204" pitchFamily="34" charset="0"/>
                <a:ea typeface="Calibri" panose="020F0502020204030204" pitchFamily="34" charset="0"/>
                <a:cs typeface="Calibri" panose="020F0502020204030204" pitchFamily="34" charset="0"/>
              </a:rPr>
              <a:t>Πρώτα υπολογίζουμε το 10%:  10% του 700 = 70 €</a:t>
            </a:r>
          </a:p>
          <a:p>
            <a:pPr>
              <a:buNone/>
            </a:pPr>
            <a:r>
              <a:rPr lang="el-GR" sz="900" dirty="0">
                <a:latin typeface="Calibri" panose="020F0502020204030204" pitchFamily="34" charset="0"/>
                <a:ea typeface="Calibri" panose="020F0502020204030204" pitchFamily="34" charset="0"/>
                <a:cs typeface="Calibri" panose="020F0502020204030204" pitchFamily="34" charset="0"/>
              </a:rPr>
              <a:t>Το 2%: 1% του 700 = 7 €</a:t>
            </a:r>
          </a:p>
          <a:p>
            <a:r>
              <a:rPr lang="el-GR" sz="900" dirty="0">
                <a:latin typeface="Calibri" panose="020F0502020204030204" pitchFamily="34" charset="0"/>
                <a:ea typeface="Calibri" panose="020F0502020204030204" pitchFamily="34" charset="0"/>
                <a:cs typeface="Calibri" panose="020F0502020204030204" pitchFamily="34" charset="0"/>
              </a:rPr>
              <a:t>Άρα 2% = 2 × 7 = 14 €</a:t>
            </a:r>
          </a:p>
          <a:p>
            <a:pPr>
              <a:buNone/>
            </a:pPr>
            <a:endParaRPr lang="el-GR" sz="900" dirty="0">
              <a:latin typeface="Calibri" panose="020F0502020204030204" pitchFamily="34" charset="0"/>
              <a:ea typeface="Calibri" panose="020F0502020204030204" pitchFamily="34" charset="0"/>
              <a:cs typeface="Calibri" panose="020F0502020204030204" pitchFamily="34" charset="0"/>
            </a:endParaRPr>
          </a:p>
          <a:p>
            <a:pPr>
              <a:buNone/>
            </a:pPr>
            <a:r>
              <a:rPr lang="el-GR" sz="900" dirty="0">
                <a:latin typeface="Calibri" panose="020F0502020204030204" pitchFamily="34" charset="0"/>
                <a:ea typeface="Calibri" panose="020F0502020204030204" pitchFamily="34" charset="0"/>
                <a:cs typeface="Calibri" panose="020F0502020204030204" pitchFamily="34" charset="0"/>
              </a:rPr>
              <a:t>Συνολική προμήθεια 12%:   70 + 14 = 84 €</a:t>
            </a:r>
          </a:p>
          <a:p>
            <a:pPr>
              <a:buNone/>
            </a:pPr>
            <a:endParaRPr lang="el-GR" sz="900" dirty="0">
              <a:latin typeface="Calibri" panose="020F0502020204030204" pitchFamily="34" charset="0"/>
              <a:ea typeface="Calibri" panose="020F0502020204030204" pitchFamily="34" charset="0"/>
              <a:cs typeface="Calibri" panose="020F0502020204030204" pitchFamily="34" charset="0"/>
            </a:endParaRPr>
          </a:p>
          <a:p>
            <a:pPr>
              <a:buNone/>
            </a:pPr>
            <a:r>
              <a:rPr lang="el-GR" sz="900" dirty="0">
                <a:latin typeface="Calibri" panose="020F0502020204030204" pitchFamily="34" charset="0"/>
                <a:ea typeface="Calibri" panose="020F0502020204030204" pitchFamily="34" charset="0"/>
                <a:cs typeface="Calibri" panose="020F0502020204030204" pitchFamily="34" charset="0"/>
              </a:rPr>
              <a:t>Άρα: Προμήθεια πρακτορείου ανά πακέτο = </a:t>
            </a:r>
            <a:r>
              <a:rPr lang="el-GR" sz="900" b="1" dirty="0">
                <a:latin typeface="Calibri" panose="020F0502020204030204" pitchFamily="34" charset="0"/>
                <a:ea typeface="Calibri" panose="020F0502020204030204" pitchFamily="34" charset="0"/>
                <a:cs typeface="Calibri" panose="020F0502020204030204" pitchFamily="34" charset="0"/>
              </a:rPr>
              <a:t>84 €</a:t>
            </a:r>
            <a:endParaRPr lang="el-GR" sz="9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862412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pic>
        <p:nvPicPr>
          <p:cNvPr id="2" name="Picture 1">
            <a:extLst>
              <a:ext uri="{FF2B5EF4-FFF2-40B4-BE49-F238E27FC236}">
                <a16:creationId xmlns:a16="http://schemas.microsoft.com/office/drawing/2014/main" id="{F1BDD2A9-A73C-C885-AC4E-BE39D31453DF}"/>
              </a:ext>
            </a:extLst>
          </p:cNvPr>
          <p:cNvPicPr>
            <a:picLocks noChangeAspect="1"/>
          </p:cNvPicPr>
          <p:nvPr/>
        </p:nvPicPr>
        <p:blipFill>
          <a:blip r:embed="rId3">
            <a:alphaModFix amt="18000"/>
            <a:extLst>
              <a:ext uri="{BEBA8EAE-BF5A-486C-A8C5-ECC9F3942E4B}">
                <a14:imgProps xmlns:a14="http://schemas.microsoft.com/office/drawing/2010/main">
                  <a14:imgLayer r:embed="rId4">
                    <a14:imgEffect>
                      <a14:saturation sat="0"/>
                    </a14:imgEffect>
                  </a14:imgLayer>
                </a14:imgProps>
              </a:ext>
            </a:extLst>
          </a:blip>
          <a:stretch>
            <a:fillRect/>
          </a:stretch>
        </p:blipFill>
        <p:spPr>
          <a:xfrm>
            <a:off x="678681" y="891314"/>
            <a:ext cx="7908652" cy="3690369"/>
          </a:xfrm>
          <a:prstGeom prst="rect">
            <a:avLst/>
          </a:prstGeom>
          <a:scene3d>
            <a:camera prst="orthographicFront">
              <a:rot lat="0" lon="10799977" rev="0"/>
            </a:camera>
            <a:lightRig rig="threePt" dir="t"/>
          </a:scene3d>
        </p:spPr>
      </p:pic>
      <p:pic>
        <p:nvPicPr>
          <p:cNvPr id="146" name="Google Shape;146;p26"/>
          <p:cNvPicPr preferRelativeResize="0"/>
          <p:nvPr/>
        </p:nvPicPr>
        <p:blipFill rotWithShape="1">
          <a:blip r:embed="rId5">
            <a:alphaModFix amt="57000"/>
          </a:blip>
          <a:srcRect t="14114" b="14113"/>
          <a:stretch/>
        </p:blipFill>
        <p:spPr>
          <a:xfrm>
            <a:off x="0" y="0"/>
            <a:ext cx="9144000" cy="5143500"/>
          </a:xfrm>
          <a:prstGeom prst="rect">
            <a:avLst/>
          </a:prstGeom>
          <a:noFill/>
          <a:ln>
            <a:noFill/>
          </a:ln>
        </p:spPr>
      </p:pic>
      <p:sp>
        <p:nvSpPr>
          <p:cNvPr id="153" name="Google Shape;153;p26"/>
          <p:cNvSpPr/>
          <p:nvPr/>
        </p:nvSpPr>
        <p:spPr>
          <a:xfrm>
            <a:off x="2582938" y="2257017"/>
            <a:ext cx="2293818" cy="216659"/>
          </a:xfrm>
          <a:custGeom>
            <a:avLst/>
            <a:gdLst/>
            <a:ahLst/>
            <a:cxnLst/>
            <a:rect l="l" t="t" r="r" b="b"/>
            <a:pathLst>
              <a:path w="1208290" h="114127" extrusionOk="0">
                <a:moveTo>
                  <a:pt x="0" y="0"/>
                </a:moveTo>
                <a:lnTo>
                  <a:pt x="1208290" y="0"/>
                </a:lnTo>
                <a:lnTo>
                  <a:pt x="1208290" y="114127"/>
                </a:lnTo>
                <a:lnTo>
                  <a:pt x="0" y="114127"/>
                </a:lnTo>
                <a:close/>
              </a:path>
            </a:pathLst>
          </a:custGeom>
          <a:solidFill>
            <a:srgbClr val="000000">
              <a:alpha val="0"/>
            </a:srgbClr>
          </a:solidFill>
          <a:ln>
            <a:noFill/>
          </a:ln>
        </p:spPr>
        <p:txBody>
          <a:bodyPr/>
          <a:lstStyle/>
          <a:p>
            <a:endParaRPr lang="el-GR"/>
          </a:p>
        </p:txBody>
      </p:sp>
      <p:sp>
        <p:nvSpPr>
          <p:cNvPr id="5" name="Google Shape;132;p25">
            <a:extLst>
              <a:ext uri="{FF2B5EF4-FFF2-40B4-BE49-F238E27FC236}">
                <a16:creationId xmlns:a16="http://schemas.microsoft.com/office/drawing/2014/main" id="{550A19A6-425D-4AE0-464B-B6CA2F496DEC}"/>
              </a:ext>
            </a:extLst>
          </p:cNvPr>
          <p:cNvSpPr txBox="1"/>
          <p:nvPr/>
        </p:nvSpPr>
        <p:spPr>
          <a:xfrm>
            <a:off x="5400768" y="4583885"/>
            <a:ext cx="3186565" cy="386428"/>
          </a:xfrm>
          <a:prstGeom prst="rect">
            <a:avLst/>
          </a:prstGeom>
          <a:solidFill>
            <a:srgbClr val="D8A367"/>
          </a:solidFill>
          <a:ln>
            <a:noFill/>
          </a:ln>
        </p:spPr>
        <p:txBody>
          <a:bodyPr spcFirstLastPara="1" wrap="square" lIns="25400" tIns="25400" rIns="25400" bIns="25400" anchor="ctr" anchorCtr="0">
            <a:noAutofit/>
          </a:bodyPr>
          <a:lstStyle/>
          <a:p>
            <a:pPr marL="0" marR="0" lvl="0" indent="0" algn="ctr" rtl="0">
              <a:lnSpc>
                <a:spcPct val="164611"/>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pic>
        <p:nvPicPr>
          <p:cNvPr id="6" name="Picture 5">
            <a:extLst>
              <a:ext uri="{FF2B5EF4-FFF2-40B4-BE49-F238E27FC236}">
                <a16:creationId xmlns:a16="http://schemas.microsoft.com/office/drawing/2014/main" id="{E0DBE9F7-48E9-D22D-EC41-E549E9A701C3}"/>
              </a:ext>
            </a:extLst>
          </p:cNvPr>
          <p:cNvPicPr>
            <a:picLocks noChangeAspect="1"/>
          </p:cNvPicPr>
          <p:nvPr/>
        </p:nvPicPr>
        <p:blipFill>
          <a:blip r:embed="rId6"/>
          <a:stretch>
            <a:fillRect/>
          </a:stretch>
        </p:blipFill>
        <p:spPr>
          <a:xfrm>
            <a:off x="96844" y="229291"/>
            <a:ext cx="1194625" cy="432732"/>
          </a:xfrm>
          <a:prstGeom prst="rect">
            <a:avLst/>
          </a:prstGeom>
        </p:spPr>
      </p:pic>
      <p:sp>
        <p:nvSpPr>
          <p:cNvPr id="7" name="Footer Placeholder 6">
            <a:extLst>
              <a:ext uri="{FF2B5EF4-FFF2-40B4-BE49-F238E27FC236}">
                <a16:creationId xmlns:a16="http://schemas.microsoft.com/office/drawing/2014/main" id="{75245B22-0D3A-3F3B-9A5C-CE6DEA237AEF}"/>
              </a:ext>
            </a:extLst>
          </p:cNvPr>
          <p:cNvSpPr>
            <a:spLocks noGrp="1"/>
          </p:cNvSpPr>
          <p:nvPr>
            <p:ph type="ftr" idx="11"/>
          </p:nvPr>
        </p:nvSpPr>
        <p:spPr>
          <a:xfrm>
            <a:off x="7070156" y="4680028"/>
            <a:ext cx="1447800" cy="182563"/>
          </a:xfrm>
        </p:spPr>
        <p:txBody>
          <a:bodyPr/>
          <a:lstStyle/>
          <a:p>
            <a:r>
              <a:rPr lang="el-GR" dirty="0">
                <a:solidFill>
                  <a:schemeClr val="bg1"/>
                </a:solidFill>
              </a:rPr>
              <a:t>Δρ. Σπυρίδων Λαμπρόπουλος</a:t>
            </a:r>
          </a:p>
        </p:txBody>
      </p:sp>
      <p:sp>
        <p:nvSpPr>
          <p:cNvPr id="3" name="Google Shape;158;p26">
            <a:extLst>
              <a:ext uri="{FF2B5EF4-FFF2-40B4-BE49-F238E27FC236}">
                <a16:creationId xmlns:a16="http://schemas.microsoft.com/office/drawing/2014/main" id="{CE97C654-C234-B670-8EAA-7C5CB4C63421}"/>
              </a:ext>
            </a:extLst>
          </p:cNvPr>
          <p:cNvSpPr txBox="1"/>
          <p:nvPr/>
        </p:nvSpPr>
        <p:spPr>
          <a:xfrm>
            <a:off x="764918" y="915867"/>
            <a:ext cx="7627242" cy="443198"/>
          </a:xfrm>
          <a:prstGeom prst="rect">
            <a:avLst/>
          </a:prstGeom>
          <a:noFill/>
          <a:ln>
            <a:noFill/>
          </a:ln>
        </p:spPr>
        <p:txBody>
          <a:bodyPr spcFirstLastPara="1" wrap="square" lIns="0" tIns="0" rIns="0" bIns="0" anchor="t" anchorCtr="0">
            <a:spAutoFit/>
          </a:bodyPr>
          <a:lstStyle/>
          <a:p>
            <a:pPr marL="0" marR="0" lvl="0" indent="0" rtl="0">
              <a:lnSpc>
                <a:spcPct val="120003"/>
              </a:lnSpc>
              <a:spcBef>
                <a:spcPts val="0"/>
              </a:spcBef>
              <a:spcAft>
                <a:spcPts val="0"/>
              </a:spcAft>
              <a:buNone/>
            </a:pPr>
            <a:r>
              <a:rPr lang="el-GR" sz="2400" dirty="0">
                <a:solidFill>
                  <a:srgbClr val="171616"/>
                </a:solidFill>
                <a:latin typeface="Calibri" panose="020F0502020204030204" pitchFamily="34" charset="0"/>
                <a:ea typeface="Calibri" panose="020F0502020204030204" pitchFamily="34" charset="0"/>
                <a:cs typeface="Calibri" panose="020F0502020204030204" pitchFamily="34" charset="0"/>
                <a:sym typeface="Nunito Light"/>
              </a:rPr>
              <a:t>Παράδειγμα 2 - CVP σε τουριστικό πρακτορείο</a:t>
            </a:r>
            <a:endParaRPr sz="2400" dirty="0">
              <a:latin typeface="Calibri" panose="020F0502020204030204" pitchFamily="34" charset="0"/>
              <a:ea typeface="Calibri" panose="020F0502020204030204" pitchFamily="34" charset="0"/>
              <a:cs typeface="Calibri" panose="020F0502020204030204" pitchFamily="34" charset="0"/>
            </a:endParaRPr>
          </a:p>
        </p:txBody>
      </p:sp>
      <mc:AlternateContent xmlns:mc="http://schemas.openxmlformats.org/markup-compatibility/2006">
        <mc:Choice xmlns:a14="http://schemas.microsoft.com/office/drawing/2010/main" Requires="a14">
          <p:sp>
            <p:nvSpPr>
              <p:cNvPr id="10" name="TextBox 9">
                <a:extLst>
                  <a:ext uri="{FF2B5EF4-FFF2-40B4-BE49-F238E27FC236}">
                    <a16:creationId xmlns:a16="http://schemas.microsoft.com/office/drawing/2014/main" id="{F5EFC52F-86C1-D26A-5C6C-4ADADF0BBB51}"/>
                  </a:ext>
                </a:extLst>
              </p:cNvPr>
              <p:cNvSpPr txBox="1"/>
              <p:nvPr/>
            </p:nvSpPr>
            <p:spPr>
              <a:xfrm>
                <a:off x="902728" y="1490706"/>
                <a:ext cx="3360420" cy="2959336"/>
              </a:xfrm>
              <a:prstGeom prst="rect">
                <a:avLst/>
              </a:prstGeom>
              <a:noFill/>
            </p:spPr>
            <p:txBody>
              <a:bodyPr wrap="square">
                <a:spAutoFit/>
              </a:bodyPr>
              <a:lstStyle/>
              <a:p>
                <a:pPr>
                  <a:buNone/>
                </a:pPr>
                <a:r>
                  <a:rPr lang="el-GR" sz="800" b="1" dirty="0">
                    <a:latin typeface="Calibri" panose="020F0502020204030204" pitchFamily="34" charset="0"/>
                    <a:ea typeface="Calibri" panose="020F0502020204030204" pitchFamily="34" charset="0"/>
                    <a:cs typeface="Calibri" panose="020F0502020204030204" pitchFamily="34" charset="0"/>
                  </a:rPr>
                  <a:t>Βήμα 2: Υπολογίζουμε τη συνεισφορά ανά πακέτο</a:t>
                </a:r>
              </a:p>
              <a:p>
                <a:pPr>
                  <a:buNone/>
                </a:pPr>
                <a:endParaRPr lang="el-GR" sz="200" dirty="0">
                  <a:latin typeface="Calibri" panose="020F0502020204030204" pitchFamily="34" charset="0"/>
                  <a:ea typeface="Calibri" panose="020F0502020204030204" pitchFamily="34" charset="0"/>
                  <a:cs typeface="Calibri" panose="020F0502020204030204" pitchFamily="34" charset="0"/>
                </a:endParaRPr>
              </a:p>
              <a:p>
                <a:pPr>
                  <a:buNone/>
                </a:pPr>
                <a:r>
                  <a:rPr lang="el-GR" sz="800" dirty="0">
                    <a:latin typeface="Calibri" panose="020F0502020204030204" pitchFamily="34" charset="0"/>
                    <a:ea typeface="Calibri" panose="020F0502020204030204" pitchFamily="34" charset="0"/>
                    <a:cs typeface="Calibri" panose="020F0502020204030204" pitchFamily="34" charset="0"/>
                  </a:rPr>
                  <a:t>Συνεισφορά = Προμήθεια – Μεταβλητό κόστος = 84 – 9 = 75 €</a:t>
                </a:r>
              </a:p>
              <a:p>
                <a:pPr>
                  <a:buNone/>
                </a:pPr>
                <a:r>
                  <a:rPr lang="el-GR" sz="800" dirty="0">
                    <a:latin typeface="Calibri" panose="020F0502020204030204" pitchFamily="34" charset="0"/>
                    <a:ea typeface="Calibri" panose="020F0502020204030204" pitchFamily="34" charset="0"/>
                    <a:cs typeface="Calibri" panose="020F0502020204030204" pitchFamily="34" charset="0"/>
                  </a:rPr>
                  <a:t>Συνεισφορά ανά πακέτο = </a:t>
                </a:r>
                <a:r>
                  <a:rPr lang="el-GR" sz="800" b="1" dirty="0">
                    <a:latin typeface="Calibri" panose="020F0502020204030204" pitchFamily="34" charset="0"/>
                    <a:ea typeface="Calibri" panose="020F0502020204030204" pitchFamily="34" charset="0"/>
                    <a:cs typeface="Calibri" panose="020F0502020204030204" pitchFamily="34" charset="0"/>
                  </a:rPr>
                  <a:t>75 €</a:t>
                </a:r>
                <a:endParaRPr lang="el-GR" sz="800" dirty="0">
                  <a:latin typeface="Calibri" panose="020F0502020204030204" pitchFamily="34" charset="0"/>
                  <a:ea typeface="Calibri" panose="020F0502020204030204" pitchFamily="34" charset="0"/>
                  <a:cs typeface="Calibri" panose="020F0502020204030204" pitchFamily="34" charset="0"/>
                </a:endParaRPr>
              </a:p>
              <a:p>
                <a:pPr>
                  <a:buNone/>
                </a:pPr>
                <a:br>
                  <a:rPr lang="el-GR" sz="800" dirty="0">
                    <a:latin typeface="Calibri" panose="020F0502020204030204" pitchFamily="34" charset="0"/>
                    <a:ea typeface="Calibri" panose="020F0502020204030204" pitchFamily="34" charset="0"/>
                    <a:cs typeface="Calibri" panose="020F0502020204030204" pitchFamily="34" charset="0"/>
                  </a:rPr>
                </a:br>
                <a:r>
                  <a:rPr lang="el-GR" sz="800" b="1" dirty="0">
                    <a:latin typeface="Calibri" panose="020F0502020204030204" pitchFamily="34" charset="0"/>
                    <a:ea typeface="Calibri" panose="020F0502020204030204" pitchFamily="34" charset="0"/>
                    <a:cs typeface="Calibri" panose="020F0502020204030204" pitchFamily="34" charset="0"/>
                  </a:rPr>
                  <a:t>Βήμα 3: Νεκρό σημείο (</a:t>
                </a:r>
                <a:r>
                  <a:rPr lang="en-US" sz="800" b="1" dirty="0">
                    <a:latin typeface="Calibri" panose="020F0502020204030204" pitchFamily="34" charset="0"/>
                    <a:ea typeface="Calibri" panose="020F0502020204030204" pitchFamily="34" charset="0"/>
                    <a:cs typeface="Calibri" panose="020F0502020204030204" pitchFamily="34" charset="0"/>
                  </a:rPr>
                  <a:t>Break-even) </a:t>
                </a:r>
                <a:r>
                  <a:rPr lang="el-GR" sz="800" b="1" dirty="0">
                    <a:latin typeface="Calibri" panose="020F0502020204030204" pitchFamily="34" charset="0"/>
                    <a:ea typeface="Calibri" panose="020F0502020204030204" pitchFamily="34" charset="0"/>
                    <a:cs typeface="Calibri" panose="020F0502020204030204" pitchFamily="34" charset="0"/>
                  </a:rPr>
                  <a:t>σε πακέτα</a:t>
                </a:r>
                <a:endParaRPr lang="el-GR" sz="800" dirty="0">
                  <a:latin typeface="Calibri" panose="020F0502020204030204" pitchFamily="34" charset="0"/>
                  <a:ea typeface="Calibri" panose="020F0502020204030204" pitchFamily="34" charset="0"/>
                  <a:cs typeface="Calibri" panose="020F0502020204030204" pitchFamily="34" charset="0"/>
                </a:endParaRPr>
              </a:p>
              <a:p>
                <a:pPr>
                  <a:buNone/>
                </a:pPr>
                <a:r>
                  <a:rPr lang="el-GR" sz="800" dirty="0">
                    <a:latin typeface="Calibri" panose="020F0502020204030204" pitchFamily="34" charset="0"/>
                    <a:ea typeface="Calibri" panose="020F0502020204030204" pitchFamily="34" charset="0"/>
                    <a:cs typeface="Calibri" panose="020F0502020204030204" pitchFamily="34" charset="0"/>
                  </a:rPr>
                  <a:t>Τύπος:</a:t>
                </a:r>
                <a14:m>
                  <m:oMath xmlns:m="http://schemas.openxmlformats.org/officeDocument/2006/math">
                    <m:r>
                      <a:rPr lang="el-GR" sz="800" b="0" i="0" smtClean="0">
                        <a:latin typeface="Cambria Math" panose="02040503050406030204" pitchFamily="18" charset="0"/>
                        <a:ea typeface="Calibri" panose="020F0502020204030204" pitchFamily="34" charset="0"/>
                        <a:cs typeface="Calibri" panose="020F0502020204030204" pitchFamily="34" charset="0"/>
                      </a:rPr>
                      <m:t>   </m:t>
                    </m:r>
                    <m:r>
                      <m:rPr>
                        <m:nor/>
                      </m:rPr>
                      <a:rPr lang="el-GR" sz="800" b="0">
                        <a:latin typeface="Calibri" panose="020F0502020204030204" pitchFamily="34" charset="0"/>
                        <a:ea typeface="Calibri" panose="020F0502020204030204" pitchFamily="34" charset="0"/>
                        <a:cs typeface="Calibri" panose="020F0502020204030204" pitchFamily="34" charset="0"/>
                      </a:rPr>
                      <m:t>Νεκρ</m:t>
                    </m:r>
                    <m:limUpp>
                      <m:limUppPr>
                        <m:ctrlPr>
                          <a:rPr lang="ar-AE" sz="800" b="0">
                            <a:latin typeface="Cambria Math" panose="02040503050406030204" pitchFamily="18" charset="0"/>
                          </a:rPr>
                        </m:ctrlPr>
                      </m:limUppPr>
                      <m:e>
                        <m:r>
                          <m:rPr>
                            <m:nor/>
                          </m:rPr>
                          <a:rPr lang="el-GR" sz="800" b="0">
                            <a:latin typeface="Calibri" panose="020F0502020204030204" pitchFamily="34" charset="0"/>
                            <a:ea typeface="Calibri" panose="020F0502020204030204" pitchFamily="34" charset="0"/>
                            <a:cs typeface="Calibri" panose="020F0502020204030204" pitchFamily="34" charset="0"/>
                          </a:rPr>
                          <m:t>ο</m:t>
                        </m:r>
                      </m:e>
                      <m:lim>
                        <m:r>
                          <a:rPr lang="ar-AE" sz="800" b="0" i="0" smtClean="0">
                            <a:latin typeface="Cambria Math" panose="02040503050406030204" pitchFamily="18" charset="0"/>
                          </a:rPr>
                          <m:t>ˊ</m:t>
                        </m:r>
                      </m:lim>
                    </m:limUpp>
                    <m:r>
                      <m:rPr>
                        <m:nor/>
                      </m:rPr>
                      <a:rPr lang="ar-AE" sz="800" b="0">
                        <a:latin typeface="Calibri" panose="020F0502020204030204" pitchFamily="34" charset="0"/>
                        <a:ea typeface="Calibri" panose="020F0502020204030204" pitchFamily="34" charset="0"/>
                        <a:cs typeface="Calibri" panose="020F0502020204030204" pitchFamily="34" charset="0"/>
                      </a:rPr>
                      <m:t> </m:t>
                    </m:r>
                    <m:r>
                      <m:rPr>
                        <m:nor/>
                      </m:rPr>
                      <a:rPr lang="el-GR" sz="800" b="0">
                        <a:latin typeface="Calibri" panose="020F0502020204030204" pitchFamily="34" charset="0"/>
                        <a:ea typeface="Calibri" panose="020F0502020204030204" pitchFamily="34" charset="0"/>
                        <a:cs typeface="Calibri" panose="020F0502020204030204" pitchFamily="34" charset="0"/>
                      </a:rPr>
                      <m:t>σημε</m:t>
                    </m:r>
                    <m:limUpp>
                      <m:limUppPr>
                        <m:ctrlPr>
                          <a:rPr lang="ar-AE" sz="800" b="0">
                            <a:latin typeface="Cambria Math" panose="02040503050406030204" pitchFamily="18" charset="0"/>
                          </a:rPr>
                        </m:ctrlPr>
                      </m:limUppPr>
                      <m:e>
                        <m:r>
                          <m:rPr>
                            <m:nor/>
                          </m:rPr>
                          <a:rPr lang="el-GR" sz="800" b="0">
                            <a:latin typeface="Calibri" panose="020F0502020204030204" pitchFamily="34" charset="0"/>
                            <a:ea typeface="Calibri" panose="020F0502020204030204" pitchFamily="34" charset="0"/>
                            <a:cs typeface="Calibri" panose="020F0502020204030204" pitchFamily="34" charset="0"/>
                          </a:rPr>
                          <m:t>ι</m:t>
                        </m:r>
                      </m:e>
                      <m:lim>
                        <m:r>
                          <a:rPr lang="ar-AE" sz="800" b="0" i="0" smtClean="0">
                            <a:latin typeface="Cambria Math" panose="02040503050406030204" pitchFamily="18" charset="0"/>
                          </a:rPr>
                          <m:t>ˊ</m:t>
                        </m:r>
                      </m:lim>
                    </m:limUpp>
                    <m:r>
                      <m:rPr>
                        <m:nor/>
                      </m:rPr>
                      <a:rPr lang="el-GR" sz="800" b="0">
                        <a:latin typeface="Calibri" panose="020F0502020204030204" pitchFamily="34" charset="0"/>
                        <a:ea typeface="Calibri" panose="020F0502020204030204" pitchFamily="34" charset="0"/>
                        <a:cs typeface="Calibri" panose="020F0502020204030204" pitchFamily="34" charset="0"/>
                      </a:rPr>
                      <m:t>ο</m:t>
                    </m:r>
                    <m:r>
                      <m:rPr>
                        <m:nor/>
                      </m:rPr>
                      <a:rPr lang="el-GR" sz="800" b="0">
                        <a:latin typeface="Calibri" panose="020F0502020204030204" pitchFamily="34" charset="0"/>
                        <a:ea typeface="Calibri" panose="020F0502020204030204" pitchFamily="34" charset="0"/>
                        <a:cs typeface="Calibri" panose="020F0502020204030204" pitchFamily="34" charset="0"/>
                      </a:rPr>
                      <m:t> (</m:t>
                    </m:r>
                    <m:r>
                      <m:rPr>
                        <m:nor/>
                      </m:rPr>
                      <a:rPr lang="el-GR" sz="800" b="0">
                        <a:latin typeface="Calibri" panose="020F0502020204030204" pitchFamily="34" charset="0"/>
                        <a:ea typeface="Calibri" panose="020F0502020204030204" pitchFamily="34" charset="0"/>
                        <a:cs typeface="Calibri" panose="020F0502020204030204" pitchFamily="34" charset="0"/>
                      </a:rPr>
                      <m:t>σε</m:t>
                    </m:r>
                    <m:r>
                      <m:rPr>
                        <m:nor/>
                      </m:rPr>
                      <a:rPr lang="el-GR" sz="800" b="0">
                        <a:latin typeface="Calibri" panose="020F0502020204030204" pitchFamily="34" charset="0"/>
                        <a:ea typeface="Calibri" panose="020F0502020204030204" pitchFamily="34" charset="0"/>
                        <a:cs typeface="Calibri" panose="020F0502020204030204" pitchFamily="34" charset="0"/>
                      </a:rPr>
                      <m:t> </m:t>
                    </m:r>
                    <m:r>
                      <m:rPr>
                        <m:nor/>
                      </m:rPr>
                      <a:rPr lang="el-GR" sz="800" b="0">
                        <a:latin typeface="Calibri" panose="020F0502020204030204" pitchFamily="34" charset="0"/>
                        <a:ea typeface="Calibri" panose="020F0502020204030204" pitchFamily="34" charset="0"/>
                        <a:cs typeface="Calibri" panose="020F0502020204030204" pitchFamily="34" charset="0"/>
                      </a:rPr>
                      <m:t>πακ</m:t>
                    </m:r>
                    <m:limUpp>
                      <m:limUppPr>
                        <m:ctrlPr>
                          <a:rPr lang="ar-AE" sz="800" b="0">
                            <a:latin typeface="Cambria Math" panose="02040503050406030204" pitchFamily="18" charset="0"/>
                          </a:rPr>
                        </m:ctrlPr>
                      </m:limUppPr>
                      <m:e>
                        <m:r>
                          <m:rPr>
                            <m:nor/>
                          </m:rPr>
                          <a:rPr lang="el-GR" sz="800" b="0">
                            <a:latin typeface="Calibri" panose="020F0502020204030204" pitchFamily="34" charset="0"/>
                            <a:ea typeface="Calibri" panose="020F0502020204030204" pitchFamily="34" charset="0"/>
                            <a:cs typeface="Calibri" panose="020F0502020204030204" pitchFamily="34" charset="0"/>
                          </a:rPr>
                          <m:t>ε</m:t>
                        </m:r>
                      </m:e>
                      <m:lim>
                        <m:r>
                          <a:rPr lang="ar-AE" sz="800" b="0" i="0" smtClean="0">
                            <a:latin typeface="Cambria Math" panose="02040503050406030204" pitchFamily="18" charset="0"/>
                          </a:rPr>
                          <m:t>ˊ</m:t>
                        </m:r>
                      </m:lim>
                    </m:limUpp>
                    <m:r>
                      <m:rPr>
                        <m:nor/>
                      </m:rPr>
                      <a:rPr lang="el-GR" sz="800" b="0">
                        <a:latin typeface="Calibri" panose="020F0502020204030204" pitchFamily="34" charset="0"/>
                        <a:ea typeface="Calibri" panose="020F0502020204030204" pitchFamily="34" charset="0"/>
                        <a:cs typeface="Calibri" panose="020F0502020204030204" pitchFamily="34" charset="0"/>
                      </a:rPr>
                      <m:t>τα</m:t>
                    </m:r>
                    <m:r>
                      <m:rPr>
                        <m:nor/>
                      </m:rPr>
                      <a:rPr lang="el-GR" sz="800" b="0">
                        <a:latin typeface="Calibri" panose="020F0502020204030204" pitchFamily="34" charset="0"/>
                        <a:ea typeface="Calibri" panose="020F0502020204030204" pitchFamily="34" charset="0"/>
                        <a:cs typeface="Calibri" panose="020F0502020204030204" pitchFamily="34" charset="0"/>
                      </a:rPr>
                      <m:t>)</m:t>
                    </m:r>
                    <m:r>
                      <a:rPr lang="el-GR" sz="800" b="0" i="0" smtClean="0">
                        <a:latin typeface="Cambria Math" panose="02040503050406030204" pitchFamily="18" charset="0"/>
                      </a:rPr>
                      <m:t>=</m:t>
                    </m:r>
                    <m:f>
                      <m:fPr>
                        <m:ctrlPr>
                          <a:rPr lang="ar-AE" sz="800" b="0">
                            <a:latin typeface="Cambria Math" panose="02040503050406030204" pitchFamily="18" charset="0"/>
                          </a:rPr>
                        </m:ctrlPr>
                      </m:fPr>
                      <m:num>
                        <m:r>
                          <m:rPr>
                            <m:nor/>
                          </m:rPr>
                          <a:rPr lang="el-GR" sz="800" b="0">
                            <a:latin typeface="Calibri" panose="020F0502020204030204" pitchFamily="34" charset="0"/>
                            <a:ea typeface="Calibri" panose="020F0502020204030204" pitchFamily="34" charset="0"/>
                            <a:cs typeface="Calibri" panose="020F0502020204030204" pitchFamily="34" charset="0"/>
                          </a:rPr>
                          <m:t>Σταθερ</m:t>
                        </m:r>
                        <m:limUpp>
                          <m:limUppPr>
                            <m:ctrlPr>
                              <a:rPr lang="ar-AE" sz="800" b="0">
                                <a:latin typeface="Cambria Math" panose="02040503050406030204" pitchFamily="18" charset="0"/>
                              </a:rPr>
                            </m:ctrlPr>
                          </m:limUppPr>
                          <m:e>
                            <m:r>
                              <m:rPr>
                                <m:nor/>
                              </m:rPr>
                              <a:rPr lang="el-GR" sz="800" b="0">
                                <a:latin typeface="Calibri" panose="020F0502020204030204" pitchFamily="34" charset="0"/>
                                <a:ea typeface="Calibri" panose="020F0502020204030204" pitchFamily="34" charset="0"/>
                                <a:cs typeface="Calibri" panose="020F0502020204030204" pitchFamily="34" charset="0"/>
                              </a:rPr>
                              <m:t>α</m:t>
                            </m:r>
                          </m:e>
                          <m:lim>
                            <m:r>
                              <a:rPr lang="ar-AE" sz="800" b="0" i="0" smtClean="0">
                                <a:latin typeface="Cambria Math" panose="02040503050406030204" pitchFamily="18" charset="0"/>
                              </a:rPr>
                              <m:t>ˊ</m:t>
                            </m:r>
                          </m:lim>
                        </m:limUpp>
                        <m:r>
                          <m:rPr>
                            <m:nor/>
                          </m:rPr>
                          <a:rPr lang="ar-AE" sz="800" b="0">
                            <a:latin typeface="Calibri" panose="020F0502020204030204" pitchFamily="34" charset="0"/>
                            <a:ea typeface="Calibri" panose="020F0502020204030204" pitchFamily="34" charset="0"/>
                            <a:cs typeface="Calibri" panose="020F0502020204030204" pitchFamily="34" charset="0"/>
                          </a:rPr>
                          <m:t> </m:t>
                        </m:r>
                        <m:r>
                          <m:rPr>
                            <m:nor/>
                          </m:rPr>
                          <a:rPr lang="el-GR" sz="800" b="0">
                            <a:latin typeface="Calibri" panose="020F0502020204030204" pitchFamily="34" charset="0"/>
                            <a:ea typeface="Calibri" panose="020F0502020204030204" pitchFamily="34" charset="0"/>
                            <a:cs typeface="Calibri" panose="020F0502020204030204" pitchFamily="34" charset="0"/>
                          </a:rPr>
                          <m:t>κ</m:t>
                        </m:r>
                        <m:limUpp>
                          <m:limUppPr>
                            <m:ctrlPr>
                              <a:rPr lang="ar-AE" sz="800" b="0">
                                <a:latin typeface="Cambria Math" panose="02040503050406030204" pitchFamily="18" charset="0"/>
                              </a:rPr>
                            </m:ctrlPr>
                          </m:limUppPr>
                          <m:e>
                            <m:r>
                              <m:rPr>
                                <m:nor/>
                              </m:rPr>
                              <a:rPr lang="el-GR" sz="800" b="0">
                                <a:latin typeface="Calibri" panose="020F0502020204030204" pitchFamily="34" charset="0"/>
                                <a:ea typeface="Calibri" panose="020F0502020204030204" pitchFamily="34" charset="0"/>
                                <a:cs typeface="Calibri" panose="020F0502020204030204" pitchFamily="34" charset="0"/>
                              </a:rPr>
                              <m:t>ο</m:t>
                            </m:r>
                          </m:e>
                          <m:lim>
                            <m:r>
                              <a:rPr lang="ar-AE" sz="800" b="0" i="0" smtClean="0">
                                <a:latin typeface="Cambria Math" panose="02040503050406030204" pitchFamily="18" charset="0"/>
                              </a:rPr>
                              <m:t>ˊ</m:t>
                            </m:r>
                          </m:lim>
                        </m:limUpp>
                        <m:r>
                          <m:rPr>
                            <m:nor/>
                          </m:rPr>
                          <a:rPr lang="el-GR" sz="800" b="0">
                            <a:latin typeface="Calibri" panose="020F0502020204030204" pitchFamily="34" charset="0"/>
                            <a:ea typeface="Calibri" panose="020F0502020204030204" pitchFamily="34" charset="0"/>
                            <a:cs typeface="Calibri" panose="020F0502020204030204" pitchFamily="34" charset="0"/>
                          </a:rPr>
                          <m:t>στη</m:t>
                        </m:r>
                      </m:num>
                      <m:den>
                        <m:r>
                          <m:rPr>
                            <m:nor/>
                          </m:rPr>
                          <a:rPr lang="el-GR" sz="800" b="0">
                            <a:latin typeface="Calibri" panose="020F0502020204030204" pitchFamily="34" charset="0"/>
                            <a:ea typeface="Calibri" panose="020F0502020204030204" pitchFamily="34" charset="0"/>
                            <a:cs typeface="Calibri" panose="020F0502020204030204" pitchFamily="34" charset="0"/>
                          </a:rPr>
                          <m:t>Συνεισφορ</m:t>
                        </m:r>
                        <m:limUpp>
                          <m:limUppPr>
                            <m:ctrlPr>
                              <a:rPr lang="ar-AE" sz="800" b="0">
                                <a:latin typeface="Cambria Math" panose="02040503050406030204" pitchFamily="18" charset="0"/>
                              </a:rPr>
                            </m:ctrlPr>
                          </m:limUppPr>
                          <m:e>
                            <m:r>
                              <m:rPr>
                                <m:nor/>
                              </m:rPr>
                              <a:rPr lang="el-GR" sz="800" b="0">
                                <a:latin typeface="Calibri" panose="020F0502020204030204" pitchFamily="34" charset="0"/>
                                <a:ea typeface="Calibri" panose="020F0502020204030204" pitchFamily="34" charset="0"/>
                                <a:cs typeface="Calibri" panose="020F0502020204030204" pitchFamily="34" charset="0"/>
                              </a:rPr>
                              <m:t>α</m:t>
                            </m:r>
                          </m:e>
                          <m:lim>
                            <m:r>
                              <a:rPr lang="ar-AE" sz="800" b="0" i="0" smtClean="0">
                                <a:latin typeface="Cambria Math" panose="02040503050406030204" pitchFamily="18" charset="0"/>
                              </a:rPr>
                              <m:t>ˊ</m:t>
                            </m:r>
                          </m:lim>
                        </m:limUpp>
                        <m:r>
                          <m:rPr>
                            <m:nor/>
                          </m:rPr>
                          <a:rPr lang="ar-AE" sz="800" b="0">
                            <a:latin typeface="Calibri" panose="020F0502020204030204" pitchFamily="34" charset="0"/>
                            <a:ea typeface="Calibri" panose="020F0502020204030204" pitchFamily="34" charset="0"/>
                            <a:cs typeface="Calibri" panose="020F0502020204030204" pitchFamily="34" charset="0"/>
                          </a:rPr>
                          <m:t> </m:t>
                        </m:r>
                        <m:r>
                          <m:rPr>
                            <m:nor/>
                          </m:rPr>
                          <a:rPr lang="el-GR" sz="800" b="0">
                            <a:latin typeface="Calibri" panose="020F0502020204030204" pitchFamily="34" charset="0"/>
                            <a:ea typeface="Calibri" panose="020F0502020204030204" pitchFamily="34" charset="0"/>
                            <a:cs typeface="Calibri" panose="020F0502020204030204" pitchFamily="34" charset="0"/>
                          </a:rPr>
                          <m:t>αν</m:t>
                        </m:r>
                        <m:limUpp>
                          <m:limUppPr>
                            <m:ctrlPr>
                              <a:rPr lang="ar-AE" sz="800" b="0">
                                <a:latin typeface="Cambria Math" panose="02040503050406030204" pitchFamily="18" charset="0"/>
                              </a:rPr>
                            </m:ctrlPr>
                          </m:limUppPr>
                          <m:e>
                            <m:r>
                              <m:rPr>
                                <m:nor/>
                              </m:rPr>
                              <a:rPr lang="el-GR" sz="800" b="0">
                                <a:latin typeface="Calibri" panose="020F0502020204030204" pitchFamily="34" charset="0"/>
                                <a:ea typeface="Calibri" panose="020F0502020204030204" pitchFamily="34" charset="0"/>
                                <a:cs typeface="Calibri" panose="020F0502020204030204" pitchFamily="34" charset="0"/>
                              </a:rPr>
                              <m:t>α</m:t>
                            </m:r>
                          </m:e>
                          <m:lim>
                            <m:r>
                              <a:rPr lang="ar-AE" sz="800" b="0" i="0" smtClean="0">
                                <a:latin typeface="Cambria Math" panose="02040503050406030204" pitchFamily="18" charset="0"/>
                              </a:rPr>
                              <m:t>ˊ</m:t>
                            </m:r>
                          </m:lim>
                        </m:limUpp>
                        <m:r>
                          <m:rPr>
                            <m:nor/>
                          </m:rPr>
                          <a:rPr lang="ar-AE" sz="800" b="0">
                            <a:latin typeface="Calibri" panose="020F0502020204030204" pitchFamily="34" charset="0"/>
                            <a:ea typeface="Calibri" panose="020F0502020204030204" pitchFamily="34" charset="0"/>
                            <a:cs typeface="Calibri" panose="020F0502020204030204" pitchFamily="34" charset="0"/>
                          </a:rPr>
                          <m:t> </m:t>
                        </m:r>
                        <m:r>
                          <m:rPr>
                            <m:nor/>
                          </m:rPr>
                          <a:rPr lang="el-GR" sz="800" b="0">
                            <a:latin typeface="Calibri" panose="020F0502020204030204" pitchFamily="34" charset="0"/>
                            <a:ea typeface="Calibri" panose="020F0502020204030204" pitchFamily="34" charset="0"/>
                            <a:cs typeface="Calibri" panose="020F0502020204030204" pitchFamily="34" charset="0"/>
                          </a:rPr>
                          <m:t>πακ</m:t>
                        </m:r>
                        <m:limUpp>
                          <m:limUppPr>
                            <m:ctrlPr>
                              <a:rPr lang="ar-AE" sz="800" b="0">
                                <a:latin typeface="Cambria Math" panose="02040503050406030204" pitchFamily="18" charset="0"/>
                              </a:rPr>
                            </m:ctrlPr>
                          </m:limUppPr>
                          <m:e>
                            <m:r>
                              <m:rPr>
                                <m:nor/>
                              </m:rPr>
                              <a:rPr lang="el-GR" sz="800" b="0">
                                <a:latin typeface="Calibri" panose="020F0502020204030204" pitchFamily="34" charset="0"/>
                                <a:ea typeface="Calibri" panose="020F0502020204030204" pitchFamily="34" charset="0"/>
                                <a:cs typeface="Calibri" panose="020F0502020204030204" pitchFamily="34" charset="0"/>
                              </a:rPr>
                              <m:t>ε</m:t>
                            </m:r>
                          </m:e>
                          <m:lim>
                            <m:r>
                              <a:rPr lang="ar-AE" sz="800" b="0" i="0" smtClean="0">
                                <a:latin typeface="Cambria Math" panose="02040503050406030204" pitchFamily="18" charset="0"/>
                              </a:rPr>
                              <m:t>ˊ</m:t>
                            </m:r>
                          </m:lim>
                        </m:limUpp>
                        <m:r>
                          <m:rPr>
                            <m:nor/>
                          </m:rPr>
                          <a:rPr lang="el-GR" sz="800" b="0">
                            <a:latin typeface="Calibri" panose="020F0502020204030204" pitchFamily="34" charset="0"/>
                            <a:ea typeface="Calibri" panose="020F0502020204030204" pitchFamily="34" charset="0"/>
                            <a:cs typeface="Calibri" panose="020F0502020204030204" pitchFamily="34" charset="0"/>
                          </a:rPr>
                          <m:t>το</m:t>
                        </m:r>
                      </m:den>
                    </m:f>
                  </m:oMath>
                </a14:m>
                <a:endParaRPr lang="ar-AE" sz="800" b="0" dirty="0">
                  <a:latin typeface="Calibri" panose="020F0502020204030204" pitchFamily="34" charset="0"/>
                  <a:ea typeface="Calibri" panose="020F0502020204030204" pitchFamily="34" charset="0"/>
                  <a:cs typeface="Calibri" panose="020F0502020204030204" pitchFamily="34" charset="0"/>
                </a:endParaRPr>
              </a:p>
              <a:p>
                <a:pPr>
                  <a:buNone/>
                </a:pPr>
                <a:r>
                  <a:rPr lang="el-GR" sz="800" dirty="0">
                    <a:latin typeface="Calibri" panose="020F0502020204030204" pitchFamily="34" charset="0"/>
                    <a:ea typeface="Calibri" panose="020F0502020204030204" pitchFamily="34" charset="0"/>
                    <a:cs typeface="Calibri" panose="020F0502020204030204" pitchFamily="34" charset="0"/>
                  </a:rPr>
                  <a:t>Άρα: </a:t>
                </a:r>
                <a14:m>
                  <m:oMath xmlns:m="http://schemas.openxmlformats.org/officeDocument/2006/math">
                    <m:r>
                      <a:rPr lang="el-GR" sz="800" b="0" i="0" smtClean="0">
                        <a:latin typeface="Cambria Math" panose="02040503050406030204" pitchFamily="18" charset="0"/>
                        <a:ea typeface="Calibri" panose="020F0502020204030204" pitchFamily="34" charset="0"/>
                        <a:cs typeface="Calibri" panose="020F0502020204030204" pitchFamily="34" charset="0"/>
                      </a:rPr>
                      <m:t>  </m:t>
                    </m:r>
                    <m:r>
                      <m:rPr>
                        <m:nor/>
                      </m:rPr>
                      <a:rPr lang="el-GR" sz="800" b="0">
                        <a:latin typeface="Calibri" panose="020F0502020204030204" pitchFamily="34" charset="0"/>
                        <a:ea typeface="Calibri" panose="020F0502020204030204" pitchFamily="34" charset="0"/>
                        <a:cs typeface="Calibri" panose="020F0502020204030204" pitchFamily="34" charset="0"/>
                      </a:rPr>
                      <m:t>Νεκρ</m:t>
                    </m:r>
                    <m:limUpp>
                      <m:limUppPr>
                        <m:ctrlPr>
                          <a:rPr lang="ar-AE" sz="800" b="0">
                            <a:latin typeface="Cambria Math" panose="02040503050406030204" pitchFamily="18" charset="0"/>
                          </a:rPr>
                        </m:ctrlPr>
                      </m:limUppPr>
                      <m:e>
                        <m:r>
                          <m:rPr>
                            <m:nor/>
                          </m:rPr>
                          <a:rPr lang="el-GR" sz="800" b="0">
                            <a:latin typeface="Calibri" panose="020F0502020204030204" pitchFamily="34" charset="0"/>
                            <a:ea typeface="Calibri" panose="020F0502020204030204" pitchFamily="34" charset="0"/>
                            <a:cs typeface="Calibri" panose="020F0502020204030204" pitchFamily="34" charset="0"/>
                          </a:rPr>
                          <m:t>ο</m:t>
                        </m:r>
                      </m:e>
                      <m:lim>
                        <m:r>
                          <a:rPr lang="ar-AE" sz="800" b="0" i="0" smtClean="0">
                            <a:latin typeface="Cambria Math" panose="02040503050406030204" pitchFamily="18" charset="0"/>
                          </a:rPr>
                          <m:t>ˊ</m:t>
                        </m:r>
                      </m:lim>
                    </m:limUpp>
                    <m:r>
                      <m:rPr>
                        <m:nor/>
                      </m:rPr>
                      <a:rPr lang="ar-AE" sz="800" b="0">
                        <a:latin typeface="Calibri" panose="020F0502020204030204" pitchFamily="34" charset="0"/>
                        <a:ea typeface="Calibri" panose="020F0502020204030204" pitchFamily="34" charset="0"/>
                        <a:cs typeface="Calibri" panose="020F0502020204030204" pitchFamily="34" charset="0"/>
                      </a:rPr>
                      <m:t> </m:t>
                    </m:r>
                    <m:r>
                      <m:rPr>
                        <m:nor/>
                      </m:rPr>
                      <a:rPr lang="el-GR" sz="800" b="0">
                        <a:latin typeface="Calibri" panose="020F0502020204030204" pitchFamily="34" charset="0"/>
                        <a:ea typeface="Calibri" panose="020F0502020204030204" pitchFamily="34" charset="0"/>
                        <a:cs typeface="Calibri" panose="020F0502020204030204" pitchFamily="34" charset="0"/>
                      </a:rPr>
                      <m:t>σημε</m:t>
                    </m:r>
                    <m:limUpp>
                      <m:limUppPr>
                        <m:ctrlPr>
                          <a:rPr lang="ar-AE" sz="800" b="0">
                            <a:latin typeface="Cambria Math" panose="02040503050406030204" pitchFamily="18" charset="0"/>
                          </a:rPr>
                        </m:ctrlPr>
                      </m:limUppPr>
                      <m:e>
                        <m:r>
                          <m:rPr>
                            <m:nor/>
                          </m:rPr>
                          <a:rPr lang="el-GR" sz="800" b="0">
                            <a:latin typeface="Calibri" panose="020F0502020204030204" pitchFamily="34" charset="0"/>
                            <a:ea typeface="Calibri" panose="020F0502020204030204" pitchFamily="34" charset="0"/>
                            <a:cs typeface="Calibri" panose="020F0502020204030204" pitchFamily="34" charset="0"/>
                          </a:rPr>
                          <m:t>ι</m:t>
                        </m:r>
                      </m:e>
                      <m:lim>
                        <m:r>
                          <a:rPr lang="ar-AE" sz="800" b="0" i="0" smtClean="0">
                            <a:latin typeface="Cambria Math" panose="02040503050406030204" pitchFamily="18" charset="0"/>
                          </a:rPr>
                          <m:t>ˊ</m:t>
                        </m:r>
                      </m:lim>
                    </m:limUpp>
                    <m:r>
                      <m:rPr>
                        <m:nor/>
                      </m:rPr>
                      <a:rPr lang="el-GR" sz="800" b="0">
                        <a:latin typeface="Calibri" panose="020F0502020204030204" pitchFamily="34" charset="0"/>
                        <a:ea typeface="Calibri" panose="020F0502020204030204" pitchFamily="34" charset="0"/>
                        <a:cs typeface="Calibri" panose="020F0502020204030204" pitchFamily="34" charset="0"/>
                      </a:rPr>
                      <m:t>ο</m:t>
                    </m:r>
                    <m:r>
                      <a:rPr lang="el-GR" sz="800" b="0" i="0" smtClean="0">
                        <a:latin typeface="Cambria Math" panose="02040503050406030204" pitchFamily="18" charset="0"/>
                      </a:rPr>
                      <m:t>=</m:t>
                    </m:r>
                    <m:f>
                      <m:fPr>
                        <m:ctrlPr>
                          <a:rPr lang="ar-AE" sz="800" b="0">
                            <a:latin typeface="Cambria Math" panose="02040503050406030204" pitchFamily="18" charset="0"/>
                          </a:rPr>
                        </m:ctrlPr>
                      </m:fPr>
                      <m:num>
                        <m:r>
                          <a:rPr lang="ar-AE" sz="800" b="0" i="0" smtClean="0">
                            <a:latin typeface="Cambria Math" panose="02040503050406030204" pitchFamily="18" charset="0"/>
                          </a:rPr>
                          <m:t>150</m:t>
                        </m:r>
                        <m:r>
                          <a:rPr lang="ar-AE" sz="800" b="0" i="0" smtClean="0">
                            <a:latin typeface="Cambria Math" panose="02040503050406030204" pitchFamily="18" charset="0"/>
                          </a:rPr>
                          <m:t>.</m:t>
                        </m:r>
                        <m:r>
                          <a:rPr lang="ar-AE" sz="800" b="0" i="0" smtClean="0">
                            <a:latin typeface="Cambria Math" panose="02040503050406030204" pitchFamily="18" charset="0"/>
                          </a:rPr>
                          <m:t>000</m:t>
                        </m:r>
                      </m:num>
                      <m:den>
                        <m:r>
                          <a:rPr lang="ar-AE" sz="800" b="0" i="0" smtClean="0">
                            <a:latin typeface="Cambria Math" panose="02040503050406030204" pitchFamily="18" charset="0"/>
                          </a:rPr>
                          <m:t>75</m:t>
                        </m:r>
                      </m:den>
                    </m:f>
                  </m:oMath>
                </a14:m>
                <a:endParaRPr lang="ar-AE" sz="800" b="0" dirty="0">
                  <a:latin typeface="Calibri" panose="020F0502020204030204" pitchFamily="34" charset="0"/>
                  <a:ea typeface="Calibri" panose="020F0502020204030204" pitchFamily="34" charset="0"/>
                  <a:cs typeface="Calibri" panose="020F0502020204030204" pitchFamily="34" charset="0"/>
                </a:endParaRPr>
              </a:p>
              <a:p>
                <a:pPr>
                  <a:buNone/>
                </a:pPr>
                <a:r>
                  <a:rPr lang="el-GR" sz="800" dirty="0">
                    <a:latin typeface="Calibri" panose="020F0502020204030204" pitchFamily="34" charset="0"/>
                    <a:ea typeface="Calibri" panose="020F0502020204030204" pitchFamily="34" charset="0"/>
                    <a:cs typeface="Calibri" panose="020F0502020204030204" pitchFamily="34" charset="0"/>
                  </a:rPr>
                  <a:t>Υπολογισμός: 75 = 3 × 25     150.000 / 3 = 50.000     50.000 / 25 = 2.000</a:t>
                </a:r>
              </a:p>
              <a:p>
                <a:pPr>
                  <a:buNone/>
                </a:pPr>
                <a:r>
                  <a:rPr lang="el-GR" sz="800" dirty="0">
                    <a:latin typeface="Calibri" panose="020F0502020204030204" pitchFamily="34" charset="0"/>
                    <a:ea typeface="Calibri" panose="020F0502020204030204" pitchFamily="34" charset="0"/>
                    <a:cs typeface="Calibri" panose="020F0502020204030204" pitchFamily="34" charset="0"/>
                  </a:rPr>
                  <a:t>Νεκρό σημείο = </a:t>
                </a:r>
                <a:r>
                  <a:rPr lang="el-GR" sz="800" b="1" dirty="0">
                    <a:latin typeface="Calibri" panose="020F0502020204030204" pitchFamily="34" charset="0"/>
                    <a:ea typeface="Calibri" panose="020F0502020204030204" pitchFamily="34" charset="0"/>
                    <a:cs typeface="Calibri" panose="020F0502020204030204" pitchFamily="34" charset="0"/>
                  </a:rPr>
                  <a:t>2.000 πακέτα</a:t>
                </a:r>
                <a:endParaRPr lang="el-GR" sz="800" dirty="0">
                  <a:latin typeface="Calibri" panose="020F0502020204030204" pitchFamily="34" charset="0"/>
                  <a:ea typeface="Calibri" panose="020F0502020204030204" pitchFamily="34" charset="0"/>
                  <a:cs typeface="Calibri" panose="020F0502020204030204" pitchFamily="34" charset="0"/>
                </a:endParaRPr>
              </a:p>
              <a:p>
                <a:pPr>
                  <a:buNone/>
                </a:pPr>
                <a:r>
                  <a:rPr lang="el-GR" sz="800" dirty="0">
                    <a:latin typeface="Calibri" panose="020F0502020204030204" pitchFamily="34" charset="0"/>
                    <a:ea typeface="Calibri" panose="020F0502020204030204" pitchFamily="34" charset="0"/>
                    <a:cs typeface="Calibri" panose="020F0502020204030204" pitchFamily="34" charset="0"/>
                  </a:rPr>
                  <a:t>Δηλαδή, με 2.000 πακέτα η συνολική συνεισφορά καλύπτει ακριβώς τα 150.000 € σταθερά κόστη, χωρίς κέρδος ή ζημία.</a:t>
                </a:r>
              </a:p>
              <a:p>
                <a:pPr>
                  <a:buNone/>
                </a:pPr>
                <a:endParaRPr lang="el-GR" sz="800" dirty="0">
                  <a:latin typeface="Calibri" panose="020F0502020204030204" pitchFamily="34" charset="0"/>
                  <a:ea typeface="Calibri" panose="020F0502020204030204" pitchFamily="34" charset="0"/>
                  <a:cs typeface="Calibri" panose="020F0502020204030204" pitchFamily="34" charset="0"/>
                </a:endParaRPr>
              </a:p>
              <a:p>
                <a:pPr>
                  <a:buNone/>
                </a:pPr>
                <a:r>
                  <a:rPr lang="el-GR" sz="800" b="1" dirty="0">
                    <a:latin typeface="Calibri" panose="020F0502020204030204" pitchFamily="34" charset="0"/>
                    <a:ea typeface="Calibri" panose="020F0502020204030204" pitchFamily="34" charset="0"/>
                    <a:cs typeface="Calibri" panose="020F0502020204030204" pitchFamily="34" charset="0"/>
                  </a:rPr>
                  <a:t>Βήμα 4: Κέρδος αν πουληθούν 2.500 πακέτα</a:t>
                </a:r>
                <a:endParaRPr lang="el-GR" sz="800" dirty="0">
                  <a:latin typeface="Calibri" panose="020F0502020204030204" pitchFamily="34" charset="0"/>
                  <a:ea typeface="Calibri" panose="020F0502020204030204" pitchFamily="34" charset="0"/>
                  <a:cs typeface="Calibri" panose="020F0502020204030204" pitchFamily="34" charset="0"/>
                </a:endParaRPr>
              </a:p>
              <a:p>
                <a:pPr>
                  <a:buNone/>
                </a:pPr>
                <a:r>
                  <a:rPr lang="el-GR" sz="800" dirty="0">
                    <a:latin typeface="Calibri" panose="020F0502020204030204" pitchFamily="34" charset="0"/>
                    <a:ea typeface="Calibri" panose="020F0502020204030204" pitchFamily="34" charset="0"/>
                    <a:cs typeface="Calibri" panose="020F0502020204030204" pitchFamily="34" charset="0"/>
                  </a:rPr>
                  <a:t>Πρώτα υπολογίζουμε τη συνολική συνεισφορά: </a:t>
                </a:r>
                <a14:m>
                  <m:oMath xmlns:m="http://schemas.openxmlformats.org/officeDocument/2006/math">
                    <m:r>
                      <a:rPr lang="el-GR" sz="800" b="0" i="0" smtClean="0">
                        <a:latin typeface="Cambria Math" panose="02040503050406030204" pitchFamily="18" charset="0"/>
                        <a:ea typeface="Calibri" panose="020F0502020204030204" pitchFamily="34" charset="0"/>
                        <a:cs typeface="Calibri" panose="020F0502020204030204" pitchFamily="34" charset="0"/>
                      </a:rPr>
                      <m:t> </m:t>
                    </m:r>
                    <m:r>
                      <m:rPr>
                        <m:nor/>
                      </m:rPr>
                      <a:rPr lang="el-GR" sz="800" b="0">
                        <a:latin typeface="Calibri" panose="020F0502020204030204" pitchFamily="34" charset="0"/>
                        <a:ea typeface="Calibri" panose="020F0502020204030204" pitchFamily="34" charset="0"/>
                        <a:cs typeface="Calibri" panose="020F0502020204030204" pitchFamily="34" charset="0"/>
                      </a:rPr>
                      <m:t>Συνεισφορ</m:t>
                    </m:r>
                    <m:limUpp>
                      <m:limUppPr>
                        <m:ctrlPr>
                          <a:rPr lang="ar-AE" sz="800" b="0">
                            <a:latin typeface="Cambria Math" panose="02040503050406030204" pitchFamily="18" charset="0"/>
                          </a:rPr>
                        </m:ctrlPr>
                      </m:limUppPr>
                      <m:e>
                        <m:r>
                          <m:rPr>
                            <m:nor/>
                          </m:rPr>
                          <a:rPr lang="el-GR" sz="800" b="0">
                            <a:latin typeface="Calibri" panose="020F0502020204030204" pitchFamily="34" charset="0"/>
                            <a:ea typeface="Calibri" panose="020F0502020204030204" pitchFamily="34" charset="0"/>
                            <a:cs typeface="Calibri" panose="020F0502020204030204" pitchFamily="34" charset="0"/>
                          </a:rPr>
                          <m:t>α</m:t>
                        </m:r>
                      </m:e>
                      <m:lim>
                        <m:r>
                          <a:rPr lang="ar-AE" sz="800" b="0" i="0" smtClean="0">
                            <a:latin typeface="Cambria Math" panose="02040503050406030204" pitchFamily="18" charset="0"/>
                          </a:rPr>
                          <m:t>ˊ</m:t>
                        </m:r>
                      </m:lim>
                    </m:limUpp>
                    <m:r>
                      <a:rPr lang="ar-AE" sz="800" b="0" i="0" smtClean="0">
                        <a:latin typeface="Cambria Math" panose="02040503050406030204" pitchFamily="18" charset="0"/>
                      </a:rPr>
                      <m:t>=</m:t>
                    </m:r>
                    <m:r>
                      <a:rPr lang="ar-AE" sz="800" b="0" i="0" smtClean="0">
                        <a:latin typeface="Cambria Math" panose="02040503050406030204" pitchFamily="18" charset="0"/>
                      </a:rPr>
                      <m:t>2</m:t>
                    </m:r>
                    <m:r>
                      <a:rPr lang="ar-AE" sz="800" b="0" i="0" smtClean="0">
                        <a:latin typeface="Cambria Math" panose="02040503050406030204" pitchFamily="18" charset="0"/>
                      </a:rPr>
                      <m:t>.</m:t>
                    </m:r>
                    <m:r>
                      <a:rPr lang="ar-AE" sz="800" b="0" i="0" smtClean="0">
                        <a:latin typeface="Cambria Math" panose="02040503050406030204" pitchFamily="18" charset="0"/>
                      </a:rPr>
                      <m:t>500</m:t>
                    </m:r>
                    <m:r>
                      <a:rPr lang="ar-AE" sz="800" b="0" i="0" smtClean="0">
                        <a:latin typeface="Cambria Math" panose="02040503050406030204" pitchFamily="18" charset="0"/>
                      </a:rPr>
                      <m:t>×</m:t>
                    </m:r>
                    <m:r>
                      <a:rPr lang="ar-AE" sz="800" b="0" i="0" smtClean="0">
                        <a:latin typeface="Cambria Math" panose="02040503050406030204" pitchFamily="18" charset="0"/>
                      </a:rPr>
                      <m:t>75</m:t>
                    </m:r>
                  </m:oMath>
                </a14:m>
                <a:endParaRPr lang="ar-AE" sz="800" b="0" dirty="0">
                  <a:latin typeface="Calibri" panose="020F0502020204030204" pitchFamily="34" charset="0"/>
                  <a:ea typeface="Calibri" panose="020F0502020204030204" pitchFamily="34" charset="0"/>
                  <a:cs typeface="Calibri" panose="020F0502020204030204" pitchFamily="34" charset="0"/>
                </a:endParaRPr>
              </a:p>
              <a:p>
                <a:pPr>
                  <a:buNone/>
                </a:pPr>
                <a:r>
                  <a:rPr lang="el-GR" sz="800" dirty="0">
                    <a:latin typeface="Calibri" panose="020F0502020204030204" pitchFamily="34" charset="0"/>
                    <a:ea typeface="Calibri" panose="020F0502020204030204" pitchFamily="34" charset="0"/>
                    <a:cs typeface="Calibri" panose="020F0502020204030204" pitchFamily="34" charset="0"/>
                  </a:rPr>
                  <a:t>Υπολογισμός: 2.500 × 75 = 2.500 × (3 × 25)    2.500 × 3 = 7.500   </a:t>
                </a:r>
              </a:p>
              <a:p>
                <a:r>
                  <a:rPr lang="el-GR" sz="800" dirty="0">
                    <a:latin typeface="Calibri" panose="020F0502020204030204" pitchFamily="34" charset="0"/>
                    <a:ea typeface="Calibri" panose="020F0502020204030204" pitchFamily="34" charset="0"/>
                    <a:cs typeface="Calibri" panose="020F0502020204030204" pitchFamily="34" charset="0"/>
                  </a:rPr>
                  <a:t>7.500 × 25 = 187.500</a:t>
                </a:r>
              </a:p>
              <a:p>
                <a:pPr>
                  <a:buNone/>
                </a:pPr>
                <a:r>
                  <a:rPr lang="el-GR" sz="800" dirty="0">
                    <a:latin typeface="Calibri" panose="020F0502020204030204" pitchFamily="34" charset="0"/>
                    <a:ea typeface="Calibri" panose="020F0502020204030204" pitchFamily="34" charset="0"/>
                    <a:cs typeface="Calibri" panose="020F0502020204030204" pitchFamily="34" charset="0"/>
                  </a:rPr>
                  <a:t>Άρα η συνολική συνεισφορά = </a:t>
                </a:r>
                <a:r>
                  <a:rPr lang="el-GR" sz="800" b="1" dirty="0">
                    <a:latin typeface="Calibri" panose="020F0502020204030204" pitchFamily="34" charset="0"/>
                    <a:ea typeface="Calibri" panose="020F0502020204030204" pitchFamily="34" charset="0"/>
                    <a:cs typeface="Calibri" panose="020F0502020204030204" pitchFamily="34" charset="0"/>
                  </a:rPr>
                  <a:t>187.500 €</a:t>
                </a:r>
                <a:endParaRPr lang="el-GR" sz="800" dirty="0">
                  <a:latin typeface="Calibri" panose="020F0502020204030204" pitchFamily="34" charset="0"/>
                  <a:ea typeface="Calibri" panose="020F0502020204030204" pitchFamily="34" charset="0"/>
                  <a:cs typeface="Calibri" panose="020F0502020204030204" pitchFamily="34" charset="0"/>
                </a:endParaRPr>
              </a:p>
              <a:p>
                <a:pPr>
                  <a:buNone/>
                </a:pPr>
                <a:r>
                  <a:rPr lang="el-GR" sz="800" dirty="0">
                    <a:latin typeface="Calibri" panose="020F0502020204030204" pitchFamily="34" charset="0"/>
                    <a:ea typeface="Calibri" panose="020F0502020204030204" pitchFamily="34" charset="0"/>
                    <a:cs typeface="Calibri" panose="020F0502020204030204" pitchFamily="34" charset="0"/>
                  </a:rPr>
                  <a:t>Κέρδος = Συνολική συνεισφορά – Σταθερά κόστη  = 187.500 – 150.000 = 37.500 €</a:t>
                </a:r>
              </a:p>
              <a:p>
                <a:pPr>
                  <a:buNone/>
                </a:pPr>
                <a:r>
                  <a:rPr lang="el-GR" sz="800" dirty="0">
                    <a:latin typeface="Calibri" panose="020F0502020204030204" pitchFamily="34" charset="0"/>
                    <a:ea typeface="Calibri" panose="020F0502020204030204" pitchFamily="34" charset="0"/>
                    <a:cs typeface="Calibri" panose="020F0502020204030204" pitchFamily="34" charset="0"/>
                  </a:rPr>
                  <a:t>Ετήσιο κέρδος = </a:t>
                </a:r>
                <a:r>
                  <a:rPr lang="el-GR" sz="800" b="1" dirty="0">
                    <a:latin typeface="Calibri" panose="020F0502020204030204" pitchFamily="34" charset="0"/>
                    <a:ea typeface="Calibri" panose="020F0502020204030204" pitchFamily="34" charset="0"/>
                    <a:cs typeface="Calibri" panose="020F0502020204030204" pitchFamily="34" charset="0"/>
                  </a:rPr>
                  <a:t>37.500 €</a:t>
                </a:r>
                <a:endParaRPr lang="el-GR" sz="800" dirty="0">
                  <a:latin typeface="Calibri" panose="020F0502020204030204" pitchFamily="34" charset="0"/>
                  <a:ea typeface="Calibri" panose="020F0502020204030204" pitchFamily="34" charset="0"/>
                  <a:cs typeface="Calibri" panose="020F0502020204030204" pitchFamily="34" charset="0"/>
                </a:endParaRPr>
              </a:p>
            </p:txBody>
          </p:sp>
        </mc:Choice>
        <mc:Fallback>
          <p:sp>
            <p:nvSpPr>
              <p:cNvPr id="10" name="TextBox 9">
                <a:extLst>
                  <a:ext uri="{FF2B5EF4-FFF2-40B4-BE49-F238E27FC236}">
                    <a16:creationId xmlns:a16="http://schemas.microsoft.com/office/drawing/2014/main" id="{F5EFC52F-86C1-D26A-5C6C-4ADADF0BBB51}"/>
                  </a:ext>
                </a:extLst>
              </p:cNvPr>
              <p:cNvSpPr txBox="1">
                <a:spLocks noRot="1" noChangeAspect="1" noMove="1" noResize="1" noEditPoints="1" noAdjustHandles="1" noChangeArrowheads="1" noChangeShapeType="1" noTextEdit="1"/>
              </p:cNvSpPr>
              <p:nvPr/>
            </p:nvSpPr>
            <p:spPr>
              <a:xfrm>
                <a:off x="902728" y="1490706"/>
                <a:ext cx="3360420" cy="2959336"/>
              </a:xfrm>
              <a:prstGeom prst="rect">
                <a:avLst/>
              </a:prstGeom>
              <a:blipFill>
                <a:blip r:embed="rId7"/>
                <a:stretch>
                  <a:fillRect/>
                </a:stretch>
              </a:blipFill>
            </p:spPr>
            <p:txBody>
              <a:bodyPr/>
              <a:lstStyle/>
              <a:p>
                <a:r>
                  <a:rPr lang="el-GR">
                    <a:noFill/>
                  </a:rPr>
                  <a:t> </a:t>
                </a:r>
              </a:p>
            </p:txBody>
          </p:sp>
        </mc:Fallback>
      </mc:AlternateContent>
      <mc:AlternateContent xmlns:mc="http://schemas.openxmlformats.org/markup-compatibility/2006">
        <mc:Choice xmlns:a14="http://schemas.microsoft.com/office/drawing/2010/main" Requires="a14">
          <p:sp>
            <p:nvSpPr>
              <p:cNvPr id="12" name="TextBox 11">
                <a:extLst>
                  <a:ext uri="{FF2B5EF4-FFF2-40B4-BE49-F238E27FC236}">
                    <a16:creationId xmlns:a16="http://schemas.microsoft.com/office/drawing/2014/main" id="{7EEBBD1C-0693-B886-926A-12EAAB1B5FB4}"/>
                  </a:ext>
                </a:extLst>
              </p:cNvPr>
              <p:cNvSpPr txBox="1"/>
              <p:nvPr/>
            </p:nvSpPr>
            <p:spPr>
              <a:xfrm>
                <a:off x="4572000" y="1490706"/>
                <a:ext cx="4015333" cy="2932662"/>
              </a:xfrm>
              <a:prstGeom prst="rect">
                <a:avLst/>
              </a:prstGeom>
              <a:noFill/>
            </p:spPr>
            <p:txBody>
              <a:bodyPr wrap="square">
                <a:spAutoFit/>
              </a:bodyPr>
              <a:lstStyle/>
              <a:p>
                <a:pPr>
                  <a:buNone/>
                </a:pPr>
                <a:r>
                  <a:rPr lang="el-GR" sz="800" b="1" dirty="0">
                    <a:latin typeface="Calibri" panose="020F0502020204030204" pitchFamily="34" charset="0"/>
                    <a:ea typeface="Calibri" panose="020F0502020204030204" pitchFamily="34" charset="0"/>
                    <a:cs typeface="Calibri" panose="020F0502020204030204" pitchFamily="34" charset="0"/>
                  </a:rPr>
                  <a:t>Βήμα 5: Τι γίνεται αν η προμήθεια μειωθεί στο 10%;</a:t>
                </a:r>
              </a:p>
              <a:p>
                <a:pPr>
                  <a:buNone/>
                </a:pPr>
                <a:endParaRPr lang="el-GR" sz="200" dirty="0">
                  <a:latin typeface="Calibri" panose="020F0502020204030204" pitchFamily="34" charset="0"/>
                  <a:ea typeface="Calibri" panose="020F0502020204030204" pitchFamily="34" charset="0"/>
                  <a:cs typeface="Calibri" panose="020F0502020204030204" pitchFamily="34" charset="0"/>
                </a:endParaRPr>
              </a:p>
              <a:p>
                <a:pPr>
                  <a:buNone/>
                </a:pPr>
                <a:r>
                  <a:rPr lang="el-GR" sz="800" dirty="0">
                    <a:latin typeface="Calibri" panose="020F0502020204030204" pitchFamily="34" charset="0"/>
                    <a:ea typeface="Calibri" panose="020F0502020204030204" pitchFamily="34" charset="0"/>
                    <a:cs typeface="Calibri" panose="020F0502020204030204" pitchFamily="34" charset="0"/>
                  </a:rPr>
                  <a:t>Νέα προμήθεια = 10% × 700 € = 70 €</a:t>
                </a:r>
              </a:p>
              <a:p>
                <a:pPr>
                  <a:buNone/>
                </a:pPr>
                <a:r>
                  <a:rPr lang="el-GR" sz="800" dirty="0">
                    <a:latin typeface="Calibri" panose="020F0502020204030204" pitchFamily="34" charset="0"/>
                    <a:ea typeface="Calibri" panose="020F0502020204030204" pitchFamily="34" charset="0"/>
                    <a:cs typeface="Calibri" panose="020F0502020204030204" pitchFamily="34" charset="0"/>
                  </a:rPr>
                  <a:t>Νέα συνεισφορά ανά πακέτο: </a:t>
                </a:r>
                <a14:m>
                  <m:oMath xmlns:m="http://schemas.openxmlformats.org/officeDocument/2006/math">
                    <m:r>
                      <a:rPr lang="el-GR" sz="800" b="0" i="0" smtClean="0">
                        <a:latin typeface="Cambria Math" panose="02040503050406030204" pitchFamily="18" charset="0"/>
                      </a:rPr>
                      <m:t> </m:t>
                    </m:r>
                    <m:r>
                      <a:rPr lang="el-GR" sz="800">
                        <a:latin typeface="Cambria Math" panose="02040503050406030204" pitchFamily="18" charset="0"/>
                      </a:rPr>
                      <m:t>70</m:t>
                    </m:r>
                    <m:r>
                      <a:rPr lang="el-GR" sz="800" i="0">
                        <a:latin typeface="Cambria Math" panose="02040503050406030204" pitchFamily="18" charset="0"/>
                      </a:rPr>
                      <m:t>−</m:t>
                    </m:r>
                    <m:r>
                      <a:rPr lang="el-GR" sz="800" i="0">
                        <a:latin typeface="Cambria Math" panose="02040503050406030204" pitchFamily="18" charset="0"/>
                      </a:rPr>
                      <m:t>9</m:t>
                    </m:r>
                    <m:r>
                      <a:rPr lang="el-GR" sz="800" i="0">
                        <a:latin typeface="Cambria Math" panose="02040503050406030204" pitchFamily="18" charset="0"/>
                      </a:rPr>
                      <m:t>=</m:t>
                    </m:r>
                    <m:r>
                      <a:rPr lang="el-GR" sz="800" i="0">
                        <a:latin typeface="Cambria Math" panose="02040503050406030204" pitchFamily="18" charset="0"/>
                      </a:rPr>
                      <m:t>61</m:t>
                    </m:r>
                    <m:r>
                      <m:rPr>
                        <m:nor/>
                      </m:rPr>
                      <a:rPr lang="el-GR" sz="800" b="0" i="1">
                        <a:latin typeface="Calibri" panose="020F0502020204030204" pitchFamily="34" charset="0"/>
                        <a:ea typeface="Calibri" panose="020F0502020204030204" pitchFamily="34" charset="0"/>
                        <a:cs typeface="Calibri" panose="020F0502020204030204" pitchFamily="34" charset="0"/>
                      </a:rPr>
                      <m:t> €</m:t>
                    </m:r>
                  </m:oMath>
                </a14:m>
                <a:endParaRPr lang="el-GR" sz="800" b="0" dirty="0">
                  <a:latin typeface="Calibri" panose="020F0502020204030204" pitchFamily="34" charset="0"/>
                  <a:ea typeface="Calibri" panose="020F0502020204030204" pitchFamily="34" charset="0"/>
                  <a:cs typeface="Calibri" panose="020F0502020204030204" pitchFamily="34" charset="0"/>
                </a:endParaRPr>
              </a:p>
              <a:p>
                <a:pPr>
                  <a:buNone/>
                </a:pPr>
                <a:r>
                  <a:rPr lang="el-GR" sz="800" dirty="0">
                    <a:latin typeface="Calibri" panose="020F0502020204030204" pitchFamily="34" charset="0"/>
                    <a:ea typeface="Calibri" panose="020F0502020204030204" pitchFamily="34" charset="0"/>
                    <a:cs typeface="Calibri" panose="020F0502020204030204" pitchFamily="34" charset="0"/>
                  </a:rPr>
                  <a:t>Νέο νεκρό σημείο: </a:t>
                </a:r>
                <a14:m>
                  <m:oMath xmlns:m="http://schemas.openxmlformats.org/officeDocument/2006/math">
                    <m:r>
                      <a:rPr lang="el-GR" sz="800" b="0" i="0" smtClean="0">
                        <a:latin typeface="Cambria Math" panose="02040503050406030204" pitchFamily="18" charset="0"/>
                        <a:ea typeface="Calibri" panose="020F0502020204030204" pitchFamily="34" charset="0"/>
                        <a:cs typeface="Calibri" panose="020F0502020204030204" pitchFamily="34" charset="0"/>
                      </a:rPr>
                      <m:t>  </m:t>
                    </m:r>
                    <m:r>
                      <m:rPr>
                        <m:nor/>
                      </m:rPr>
                      <a:rPr lang="el-GR" sz="800" b="0">
                        <a:latin typeface="Calibri" panose="020F0502020204030204" pitchFamily="34" charset="0"/>
                        <a:ea typeface="Calibri" panose="020F0502020204030204" pitchFamily="34" charset="0"/>
                        <a:cs typeface="Calibri" panose="020F0502020204030204" pitchFamily="34" charset="0"/>
                      </a:rPr>
                      <m:t>Νεκρ</m:t>
                    </m:r>
                    <m:limUpp>
                      <m:limUppPr>
                        <m:ctrlPr>
                          <a:rPr lang="ar-AE" sz="800" b="0" i="1">
                            <a:latin typeface="Cambria Math" panose="02040503050406030204" pitchFamily="18" charset="0"/>
                          </a:rPr>
                        </m:ctrlPr>
                      </m:limUppPr>
                      <m:e>
                        <m:r>
                          <m:rPr>
                            <m:nor/>
                          </m:rPr>
                          <a:rPr lang="el-GR" sz="800" b="0" i="1">
                            <a:latin typeface="Calibri" panose="020F0502020204030204" pitchFamily="34" charset="0"/>
                            <a:ea typeface="Calibri" panose="020F0502020204030204" pitchFamily="34" charset="0"/>
                            <a:cs typeface="Calibri" panose="020F0502020204030204" pitchFamily="34" charset="0"/>
                          </a:rPr>
                          <m:t>ο</m:t>
                        </m:r>
                      </m:e>
                      <m:lim>
                        <m:r>
                          <a:rPr lang="ar-AE" sz="800" b="0" i="0">
                            <a:latin typeface="Cambria Math" panose="02040503050406030204" pitchFamily="18" charset="0"/>
                          </a:rPr>
                          <m:t>ˊ</m:t>
                        </m:r>
                      </m:lim>
                    </m:limUpp>
                    <m:r>
                      <m:rPr>
                        <m:nor/>
                      </m:rPr>
                      <a:rPr lang="ar-AE" sz="800" b="0" i="1">
                        <a:latin typeface="Calibri" panose="020F0502020204030204" pitchFamily="34" charset="0"/>
                        <a:ea typeface="Calibri" panose="020F0502020204030204" pitchFamily="34" charset="0"/>
                        <a:cs typeface="Calibri" panose="020F0502020204030204" pitchFamily="34" charset="0"/>
                      </a:rPr>
                      <m:t> </m:t>
                    </m:r>
                    <m:r>
                      <m:rPr>
                        <m:nor/>
                      </m:rPr>
                      <a:rPr lang="el-GR" sz="800" b="0" i="1">
                        <a:latin typeface="Calibri" panose="020F0502020204030204" pitchFamily="34" charset="0"/>
                        <a:ea typeface="Calibri" panose="020F0502020204030204" pitchFamily="34" charset="0"/>
                        <a:cs typeface="Calibri" panose="020F0502020204030204" pitchFamily="34" charset="0"/>
                      </a:rPr>
                      <m:t>σημε</m:t>
                    </m:r>
                    <m:limUpp>
                      <m:limUppPr>
                        <m:ctrlPr>
                          <a:rPr lang="ar-AE" sz="800" b="0" i="1">
                            <a:latin typeface="Cambria Math" panose="02040503050406030204" pitchFamily="18" charset="0"/>
                          </a:rPr>
                        </m:ctrlPr>
                      </m:limUppPr>
                      <m:e>
                        <m:r>
                          <m:rPr>
                            <m:nor/>
                          </m:rPr>
                          <a:rPr lang="el-GR" sz="800" b="0" i="1">
                            <a:latin typeface="Calibri" panose="020F0502020204030204" pitchFamily="34" charset="0"/>
                            <a:ea typeface="Calibri" panose="020F0502020204030204" pitchFamily="34" charset="0"/>
                            <a:cs typeface="Calibri" panose="020F0502020204030204" pitchFamily="34" charset="0"/>
                          </a:rPr>
                          <m:t>ι</m:t>
                        </m:r>
                      </m:e>
                      <m:lim>
                        <m:r>
                          <a:rPr lang="ar-AE" sz="800" b="0" i="0">
                            <a:latin typeface="Cambria Math" panose="02040503050406030204" pitchFamily="18" charset="0"/>
                          </a:rPr>
                          <m:t>ˊ</m:t>
                        </m:r>
                      </m:lim>
                    </m:limUpp>
                    <m:r>
                      <m:rPr>
                        <m:nor/>
                      </m:rPr>
                      <a:rPr lang="el-GR" sz="800" b="0" i="1">
                        <a:latin typeface="Calibri" panose="020F0502020204030204" pitchFamily="34" charset="0"/>
                        <a:ea typeface="Calibri" panose="020F0502020204030204" pitchFamily="34" charset="0"/>
                        <a:cs typeface="Calibri" panose="020F0502020204030204" pitchFamily="34" charset="0"/>
                      </a:rPr>
                      <m:t>ο</m:t>
                    </m:r>
                    <m:r>
                      <a:rPr lang="el-GR" sz="800" b="0" i="0">
                        <a:latin typeface="Cambria Math" panose="02040503050406030204" pitchFamily="18" charset="0"/>
                      </a:rPr>
                      <m:t>=</m:t>
                    </m:r>
                    <m:f>
                      <m:fPr>
                        <m:ctrlPr>
                          <a:rPr lang="ar-AE" sz="800" b="0" i="1">
                            <a:latin typeface="Cambria Math" panose="02040503050406030204" pitchFamily="18" charset="0"/>
                          </a:rPr>
                        </m:ctrlPr>
                      </m:fPr>
                      <m:num>
                        <m:r>
                          <a:rPr lang="ar-AE" sz="800" b="0" i="0">
                            <a:latin typeface="Cambria Math" panose="02040503050406030204" pitchFamily="18" charset="0"/>
                          </a:rPr>
                          <m:t>150</m:t>
                        </m:r>
                        <m:r>
                          <a:rPr lang="ar-AE" sz="800" b="0" i="0">
                            <a:latin typeface="Cambria Math" panose="02040503050406030204" pitchFamily="18" charset="0"/>
                          </a:rPr>
                          <m:t>.</m:t>
                        </m:r>
                        <m:r>
                          <a:rPr lang="ar-AE" sz="800" b="0" i="0">
                            <a:latin typeface="Cambria Math" panose="02040503050406030204" pitchFamily="18" charset="0"/>
                          </a:rPr>
                          <m:t>000</m:t>
                        </m:r>
                      </m:num>
                      <m:den>
                        <m:r>
                          <a:rPr lang="ar-AE" sz="800" b="0" i="0">
                            <a:latin typeface="Cambria Math" panose="02040503050406030204" pitchFamily="18" charset="0"/>
                          </a:rPr>
                          <m:t>61</m:t>
                        </m:r>
                      </m:den>
                    </m:f>
                  </m:oMath>
                </a14:m>
                <a:endParaRPr lang="ar-AE" sz="800" b="0" dirty="0">
                  <a:latin typeface="Calibri" panose="020F0502020204030204" pitchFamily="34" charset="0"/>
                  <a:ea typeface="Calibri" panose="020F0502020204030204" pitchFamily="34" charset="0"/>
                  <a:cs typeface="Calibri" panose="020F0502020204030204" pitchFamily="34" charset="0"/>
                </a:endParaRPr>
              </a:p>
              <a:p>
                <a:pPr>
                  <a:buNone/>
                </a:pPr>
                <a:r>
                  <a:rPr lang="el-GR" sz="800" dirty="0">
                    <a:latin typeface="Calibri" panose="020F0502020204030204" pitchFamily="34" charset="0"/>
                    <a:ea typeface="Calibri" panose="020F0502020204030204" pitchFamily="34" charset="0"/>
                    <a:cs typeface="Calibri" panose="020F0502020204030204" pitchFamily="34" charset="0"/>
                  </a:rPr>
                  <a:t>Προσεγγιστικός υπολογισμός:   61 × 2.000 = 122.000</a:t>
                </a:r>
              </a:p>
              <a:p>
                <a:pPr>
                  <a:buFont typeface="Arial" panose="020B0604020202020204" pitchFamily="34" charset="0"/>
                  <a:buChar char="•"/>
                </a:pPr>
                <a:r>
                  <a:rPr lang="el-GR" sz="800" dirty="0">
                    <a:latin typeface="Calibri" panose="020F0502020204030204" pitchFamily="34" charset="0"/>
                    <a:ea typeface="Calibri" panose="020F0502020204030204" pitchFamily="34" charset="0"/>
                    <a:cs typeface="Calibri" panose="020F0502020204030204" pitchFamily="34" charset="0"/>
                  </a:rPr>
                  <a:t> Διαφορά έως 150.000 = 28.000</a:t>
                </a:r>
              </a:p>
              <a:p>
                <a:pPr>
                  <a:buFont typeface="Arial" panose="020B0604020202020204" pitchFamily="34" charset="0"/>
                  <a:buChar char="•"/>
                </a:pPr>
                <a:r>
                  <a:rPr lang="el-GR" sz="800" dirty="0">
                    <a:latin typeface="Calibri" panose="020F0502020204030204" pitchFamily="34" charset="0"/>
                    <a:ea typeface="Calibri" panose="020F0502020204030204" pitchFamily="34" charset="0"/>
                    <a:cs typeface="Calibri" panose="020F0502020204030204" pitchFamily="34" charset="0"/>
                  </a:rPr>
                  <a:t> 61 × 400 = 24.400 → σύνολο 146.400</a:t>
                </a:r>
              </a:p>
              <a:p>
                <a:pPr>
                  <a:buFont typeface="Arial" panose="020B0604020202020204" pitchFamily="34" charset="0"/>
                  <a:buChar char="•"/>
                </a:pPr>
                <a:r>
                  <a:rPr lang="el-GR" sz="800" dirty="0">
                    <a:latin typeface="Calibri" panose="020F0502020204030204" pitchFamily="34" charset="0"/>
                    <a:ea typeface="Calibri" panose="020F0502020204030204" pitchFamily="34" charset="0"/>
                    <a:cs typeface="Calibri" panose="020F0502020204030204" pitchFamily="34" charset="0"/>
                  </a:rPr>
                  <a:t> Υπολείπεται ~3.600</a:t>
                </a:r>
              </a:p>
              <a:p>
                <a:pPr>
                  <a:buFont typeface="Arial" panose="020B0604020202020204" pitchFamily="34" charset="0"/>
                  <a:buChar char="•"/>
                </a:pPr>
                <a:r>
                  <a:rPr lang="el-GR" sz="800" dirty="0">
                    <a:latin typeface="Calibri" panose="020F0502020204030204" pitchFamily="34" charset="0"/>
                    <a:ea typeface="Calibri" panose="020F0502020204030204" pitchFamily="34" charset="0"/>
                    <a:cs typeface="Calibri" panose="020F0502020204030204" pitchFamily="34" charset="0"/>
                  </a:rPr>
                  <a:t> 61 × 60 = 3.660 → σύνολο 150.060</a:t>
                </a:r>
              </a:p>
              <a:p>
                <a:pPr>
                  <a:buNone/>
                </a:pPr>
                <a:r>
                  <a:rPr lang="el-GR" sz="800" dirty="0">
                    <a:latin typeface="Calibri" panose="020F0502020204030204" pitchFamily="34" charset="0"/>
                    <a:ea typeface="Calibri" panose="020F0502020204030204" pitchFamily="34" charset="0"/>
                    <a:cs typeface="Calibri" panose="020F0502020204030204" pitchFamily="34" charset="0"/>
                  </a:rPr>
                  <a:t>Άρα περίπου:   Νέο νεκρό σημείο ≈ </a:t>
                </a:r>
                <a:r>
                  <a:rPr lang="el-GR" sz="800" b="1" dirty="0">
                    <a:latin typeface="Calibri" panose="020F0502020204030204" pitchFamily="34" charset="0"/>
                    <a:ea typeface="Calibri" panose="020F0502020204030204" pitchFamily="34" charset="0"/>
                    <a:cs typeface="Calibri" panose="020F0502020204030204" pitchFamily="34" charset="0"/>
                  </a:rPr>
                  <a:t>2.460 πακέτα</a:t>
                </a:r>
                <a:endParaRPr lang="el-GR" sz="800" dirty="0">
                  <a:latin typeface="Calibri" panose="020F0502020204030204" pitchFamily="34" charset="0"/>
                  <a:ea typeface="Calibri" panose="020F0502020204030204" pitchFamily="34" charset="0"/>
                  <a:cs typeface="Calibri" panose="020F0502020204030204" pitchFamily="34" charset="0"/>
                </a:endParaRPr>
              </a:p>
              <a:p>
                <a:pPr>
                  <a:buNone/>
                </a:pPr>
                <a:endParaRPr lang="el-GR" sz="800" b="1" dirty="0">
                  <a:latin typeface="Calibri" panose="020F0502020204030204" pitchFamily="34" charset="0"/>
                  <a:ea typeface="Calibri" panose="020F0502020204030204" pitchFamily="34" charset="0"/>
                  <a:cs typeface="Calibri" panose="020F0502020204030204" pitchFamily="34" charset="0"/>
                </a:endParaRPr>
              </a:p>
              <a:p>
                <a:pPr>
                  <a:buNone/>
                </a:pPr>
                <a:r>
                  <a:rPr lang="el-GR" sz="800" b="1" dirty="0">
                    <a:latin typeface="Calibri" panose="020F0502020204030204" pitchFamily="34" charset="0"/>
                    <a:ea typeface="Calibri" panose="020F0502020204030204" pitchFamily="34" charset="0"/>
                    <a:cs typeface="Calibri" panose="020F0502020204030204" pitchFamily="34" charset="0"/>
                  </a:rPr>
                  <a:t>Συζήτηση</a:t>
                </a:r>
              </a:p>
              <a:p>
                <a:pPr>
                  <a:buNone/>
                </a:pPr>
                <a:endParaRPr lang="el-GR" sz="200" dirty="0">
                  <a:latin typeface="Calibri" panose="020F0502020204030204" pitchFamily="34" charset="0"/>
                  <a:ea typeface="Calibri" panose="020F0502020204030204" pitchFamily="34" charset="0"/>
                  <a:cs typeface="Calibri" panose="020F0502020204030204" pitchFamily="34" charset="0"/>
                </a:endParaRPr>
              </a:p>
              <a:p>
                <a:pPr>
                  <a:buFont typeface="Arial" panose="020B0604020202020204" pitchFamily="34" charset="0"/>
                  <a:buChar char="•"/>
                </a:pPr>
                <a:r>
                  <a:rPr lang="el-GR" sz="800" dirty="0">
                    <a:latin typeface="Calibri" panose="020F0502020204030204" pitchFamily="34" charset="0"/>
                    <a:ea typeface="Calibri" panose="020F0502020204030204" pitchFamily="34" charset="0"/>
                    <a:cs typeface="Calibri" panose="020F0502020204030204" pitchFamily="34" charset="0"/>
                  </a:rPr>
                  <a:t> Πριν: </a:t>
                </a:r>
                <a:r>
                  <a:rPr lang="en-US" sz="800" dirty="0">
                    <a:latin typeface="Calibri" panose="020F0502020204030204" pitchFamily="34" charset="0"/>
                    <a:ea typeface="Calibri" panose="020F0502020204030204" pitchFamily="34" charset="0"/>
                    <a:cs typeface="Calibri" panose="020F0502020204030204" pitchFamily="34" charset="0"/>
                  </a:rPr>
                  <a:t>break-even = 2.000 </a:t>
                </a:r>
                <a:r>
                  <a:rPr lang="el-GR" sz="800" dirty="0">
                    <a:latin typeface="Calibri" panose="020F0502020204030204" pitchFamily="34" charset="0"/>
                    <a:ea typeface="Calibri" panose="020F0502020204030204" pitchFamily="34" charset="0"/>
                    <a:cs typeface="Calibri" panose="020F0502020204030204" pitchFamily="34" charset="0"/>
                  </a:rPr>
                  <a:t>πακέτα</a:t>
                </a:r>
              </a:p>
              <a:p>
                <a:pPr>
                  <a:buFont typeface="Arial" panose="020B0604020202020204" pitchFamily="34" charset="0"/>
                  <a:buChar char="•"/>
                </a:pPr>
                <a:r>
                  <a:rPr lang="el-GR" sz="800" dirty="0">
                    <a:latin typeface="Calibri" panose="020F0502020204030204" pitchFamily="34" charset="0"/>
                    <a:ea typeface="Calibri" panose="020F0502020204030204" pitchFamily="34" charset="0"/>
                    <a:cs typeface="Calibri" panose="020F0502020204030204" pitchFamily="34" charset="0"/>
                  </a:rPr>
                  <a:t> Τώρα: ~2.460 πακέτα</a:t>
                </a:r>
              </a:p>
              <a:p>
                <a:pPr>
                  <a:buNone/>
                </a:pPr>
                <a:r>
                  <a:rPr lang="el-GR" sz="800" dirty="0">
                    <a:latin typeface="Calibri" panose="020F0502020204030204" pitchFamily="34" charset="0"/>
                    <a:ea typeface="Calibri" panose="020F0502020204030204" pitchFamily="34" charset="0"/>
                    <a:cs typeface="Calibri" panose="020F0502020204030204" pitchFamily="34" charset="0"/>
                  </a:rPr>
                  <a:t>Η μείωση της προμήθειας πιέζει το νεκρό σημείο προς τα πάνω. </a:t>
                </a:r>
              </a:p>
              <a:p>
                <a:pPr>
                  <a:buNone/>
                </a:pPr>
                <a:r>
                  <a:rPr lang="el-GR" sz="800" dirty="0">
                    <a:latin typeface="Calibri" panose="020F0502020204030204" pitchFamily="34" charset="0"/>
                    <a:ea typeface="Calibri" panose="020F0502020204030204" pitchFamily="34" charset="0"/>
                    <a:cs typeface="Calibri" panose="020F0502020204030204" pitchFamily="34" charset="0"/>
                  </a:rPr>
                  <a:t>Η διοίκηση πρέπει είτε:</a:t>
                </a:r>
              </a:p>
              <a:p>
                <a:pPr marL="171450" indent="-171450">
                  <a:buFont typeface="Courier New" panose="02070309020205020404" pitchFamily="49" charset="0"/>
                  <a:buChar char="o"/>
                </a:pPr>
                <a:r>
                  <a:rPr lang="el-GR" sz="800" dirty="0">
                    <a:latin typeface="Calibri" panose="020F0502020204030204" pitchFamily="34" charset="0"/>
                    <a:ea typeface="Calibri" panose="020F0502020204030204" pitchFamily="34" charset="0"/>
                    <a:cs typeface="Calibri" panose="020F0502020204030204" pitchFamily="34" charset="0"/>
                  </a:rPr>
                  <a:t>να αυξήσει όγκο πωλήσεων,</a:t>
                </a:r>
              </a:p>
              <a:p>
                <a:pPr marL="171450" indent="-171450">
                  <a:buFont typeface="Courier New" panose="02070309020205020404" pitchFamily="49" charset="0"/>
                  <a:buChar char="o"/>
                </a:pPr>
                <a:r>
                  <a:rPr lang="el-GR" sz="800" dirty="0">
                    <a:latin typeface="Calibri" panose="020F0502020204030204" pitchFamily="34" charset="0"/>
                    <a:ea typeface="Calibri" panose="020F0502020204030204" pitchFamily="34" charset="0"/>
                    <a:cs typeface="Calibri" panose="020F0502020204030204" pitchFamily="34" charset="0"/>
                  </a:rPr>
                  <a:t>είτε να μειώσει σταθερά/μεταβλητά κόστη,</a:t>
                </a:r>
              </a:p>
              <a:p>
                <a:pPr marL="171450" indent="-171450">
                  <a:buFont typeface="Courier New" panose="02070309020205020404" pitchFamily="49" charset="0"/>
                  <a:buChar char="o"/>
                </a:pPr>
                <a:r>
                  <a:rPr lang="el-GR" sz="800" dirty="0">
                    <a:latin typeface="Calibri" panose="020F0502020204030204" pitchFamily="34" charset="0"/>
                    <a:ea typeface="Calibri" panose="020F0502020204030204" pitchFamily="34" charset="0"/>
                    <a:cs typeface="Calibri" panose="020F0502020204030204" pitchFamily="34" charset="0"/>
                  </a:rPr>
                  <a:t>είτε να αναζητήσει άλλα προϊόντα με καλύτερο περιθώριο.</a:t>
                </a:r>
              </a:p>
              <a:p>
                <a:endParaRPr lang="el-GR" sz="800" dirty="0">
                  <a:latin typeface="Calibri" panose="020F0502020204030204" pitchFamily="34" charset="0"/>
                  <a:ea typeface="Calibri" panose="020F0502020204030204" pitchFamily="34" charset="0"/>
                  <a:cs typeface="Calibri" panose="020F0502020204030204" pitchFamily="34" charset="0"/>
                </a:endParaRPr>
              </a:p>
              <a:p>
                <a:pPr>
                  <a:buNone/>
                </a:pPr>
                <a:r>
                  <a:rPr lang="el-GR" sz="800" dirty="0">
                    <a:latin typeface="Calibri" panose="020F0502020204030204" pitchFamily="34" charset="0"/>
                    <a:ea typeface="Calibri" panose="020F0502020204030204" pitchFamily="34" charset="0"/>
                    <a:cs typeface="Calibri" panose="020F0502020204030204" pitchFamily="34" charset="0"/>
                  </a:rPr>
                  <a:t>Το παράδειγμα αποτελεί το είδος της ανάλυσης που χρησιμοποιούν οι ξενοδοχειακές/τουριστικές επιχειρήσεις στα σύγχρονα συστήματα διοικητικής λογιστικής. </a:t>
                </a:r>
              </a:p>
            </p:txBody>
          </p:sp>
        </mc:Choice>
        <mc:Fallback>
          <p:sp>
            <p:nvSpPr>
              <p:cNvPr id="12" name="TextBox 11">
                <a:extLst>
                  <a:ext uri="{FF2B5EF4-FFF2-40B4-BE49-F238E27FC236}">
                    <a16:creationId xmlns:a16="http://schemas.microsoft.com/office/drawing/2014/main" id="{7EEBBD1C-0693-B886-926A-12EAAB1B5FB4}"/>
                  </a:ext>
                </a:extLst>
              </p:cNvPr>
              <p:cNvSpPr txBox="1">
                <a:spLocks noRot="1" noChangeAspect="1" noMove="1" noResize="1" noEditPoints="1" noAdjustHandles="1" noChangeArrowheads="1" noChangeShapeType="1" noTextEdit="1"/>
              </p:cNvSpPr>
              <p:nvPr/>
            </p:nvSpPr>
            <p:spPr>
              <a:xfrm>
                <a:off x="4572000" y="1490706"/>
                <a:ext cx="4015333" cy="2932662"/>
              </a:xfrm>
              <a:prstGeom prst="rect">
                <a:avLst/>
              </a:prstGeom>
              <a:blipFill>
                <a:blip r:embed="rId8"/>
                <a:stretch>
                  <a:fillRect/>
                </a:stretch>
              </a:blipFill>
            </p:spPr>
            <p:txBody>
              <a:bodyPr/>
              <a:lstStyle/>
              <a:p>
                <a:r>
                  <a:rPr lang="el-GR">
                    <a:noFill/>
                  </a:rPr>
                  <a:t> </a:t>
                </a:r>
              </a:p>
            </p:txBody>
          </p:sp>
        </mc:Fallback>
      </mc:AlternateContent>
    </p:spTree>
    <p:extLst>
      <p:ext uri="{BB962C8B-B14F-4D97-AF65-F5344CB8AC3E}">
        <p14:creationId xmlns:p14="http://schemas.microsoft.com/office/powerpoint/2010/main" val="6327347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pic>
        <p:nvPicPr>
          <p:cNvPr id="2" name="Picture 1">
            <a:extLst>
              <a:ext uri="{FF2B5EF4-FFF2-40B4-BE49-F238E27FC236}">
                <a16:creationId xmlns:a16="http://schemas.microsoft.com/office/drawing/2014/main" id="{F1BDD2A9-A73C-C885-AC4E-BE39D31453DF}"/>
              </a:ext>
            </a:extLst>
          </p:cNvPr>
          <p:cNvPicPr>
            <a:picLocks noChangeAspect="1"/>
          </p:cNvPicPr>
          <p:nvPr/>
        </p:nvPicPr>
        <p:blipFill>
          <a:blip r:embed="rId3">
            <a:alphaModFix amt="18000"/>
            <a:extLst>
              <a:ext uri="{BEBA8EAE-BF5A-486C-A8C5-ECC9F3942E4B}">
                <a14:imgProps xmlns:a14="http://schemas.microsoft.com/office/drawing/2010/main">
                  <a14:imgLayer r:embed="rId4">
                    <a14:imgEffect>
                      <a14:saturation sat="0"/>
                    </a14:imgEffect>
                  </a14:imgLayer>
                </a14:imgProps>
              </a:ext>
            </a:extLst>
          </a:blip>
          <a:stretch>
            <a:fillRect/>
          </a:stretch>
        </p:blipFill>
        <p:spPr>
          <a:xfrm>
            <a:off x="678681" y="891314"/>
            <a:ext cx="7908652" cy="3690369"/>
          </a:xfrm>
          <a:prstGeom prst="rect">
            <a:avLst/>
          </a:prstGeom>
          <a:scene3d>
            <a:camera prst="orthographicFront">
              <a:rot lat="0" lon="10799977" rev="0"/>
            </a:camera>
            <a:lightRig rig="threePt" dir="t"/>
          </a:scene3d>
        </p:spPr>
      </p:pic>
      <p:pic>
        <p:nvPicPr>
          <p:cNvPr id="146" name="Google Shape;146;p26"/>
          <p:cNvPicPr preferRelativeResize="0"/>
          <p:nvPr/>
        </p:nvPicPr>
        <p:blipFill rotWithShape="1">
          <a:blip r:embed="rId5">
            <a:alphaModFix amt="57000"/>
          </a:blip>
          <a:srcRect t="14114" b="14113"/>
          <a:stretch/>
        </p:blipFill>
        <p:spPr>
          <a:xfrm>
            <a:off x="0" y="0"/>
            <a:ext cx="9144000" cy="5143500"/>
          </a:xfrm>
          <a:prstGeom prst="rect">
            <a:avLst/>
          </a:prstGeom>
          <a:noFill/>
          <a:ln>
            <a:noFill/>
          </a:ln>
        </p:spPr>
      </p:pic>
      <p:sp>
        <p:nvSpPr>
          <p:cNvPr id="153" name="Google Shape;153;p26"/>
          <p:cNvSpPr/>
          <p:nvPr/>
        </p:nvSpPr>
        <p:spPr>
          <a:xfrm>
            <a:off x="2582938" y="2257017"/>
            <a:ext cx="2293818" cy="216659"/>
          </a:xfrm>
          <a:custGeom>
            <a:avLst/>
            <a:gdLst/>
            <a:ahLst/>
            <a:cxnLst/>
            <a:rect l="l" t="t" r="r" b="b"/>
            <a:pathLst>
              <a:path w="1208290" h="114127" extrusionOk="0">
                <a:moveTo>
                  <a:pt x="0" y="0"/>
                </a:moveTo>
                <a:lnTo>
                  <a:pt x="1208290" y="0"/>
                </a:lnTo>
                <a:lnTo>
                  <a:pt x="1208290" y="114127"/>
                </a:lnTo>
                <a:lnTo>
                  <a:pt x="0" y="114127"/>
                </a:lnTo>
                <a:close/>
              </a:path>
            </a:pathLst>
          </a:custGeom>
          <a:solidFill>
            <a:srgbClr val="000000">
              <a:alpha val="0"/>
            </a:srgbClr>
          </a:solidFill>
          <a:ln>
            <a:noFill/>
          </a:ln>
        </p:spPr>
        <p:txBody>
          <a:bodyPr/>
          <a:lstStyle/>
          <a:p>
            <a:endParaRPr lang="el-GR"/>
          </a:p>
        </p:txBody>
      </p:sp>
      <p:sp>
        <p:nvSpPr>
          <p:cNvPr id="5" name="Google Shape;132;p25">
            <a:extLst>
              <a:ext uri="{FF2B5EF4-FFF2-40B4-BE49-F238E27FC236}">
                <a16:creationId xmlns:a16="http://schemas.microsoft.com/office/drawing/2014/main" id="{550A19A6-425D-4AE0-464B-B6CA2F496DEC}"/>
              </a:ext>
            </a:extLst>
          </p:cNvPr>
          <p:cNvSpPr txBox="1"/>
          <p:nvPr/>
        </p:nvSpPr>
        <p:spPr>
          <a:xfrm>
            <a:off x="5400768" y="4583885"/>
            <a:ext cx="3186565" cy="386428"/>
          </a:xfrm>
          <a:prstGeom prst="rect">
            <a:avLst/>
          </a:prstGeom>
          <a:solidFill>
            <a:srgbClr val="D8A367"/>
          </a:solidFill>
          <a:ln>
            <a:noFill/>
          </a:ln>
        </p:spPr>
        <p:txBody>
          <a:bodyPr spcFirstLastPara="1" wrap="square" lIns="25400" tIns="25400" rIns="25400" bIns="25400" anchor="ctr" anchorCtr="0">
            <a:noAutofit/>
          </a:bodyPr>
          <a:lstStyle/>
          <a:p>
            <a:pPr marL="0" marR="0" lvl="0" indent="0" algn="ctr" rtl="0">
              <a:lnSpc>
                <a:spcPct val="164611"/>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pic>
        <p:nvPicPr>
          <p:cNvPr id="6" name="Picture 5">
            <a:extLst>
              <a:ext uri="{FF2B5EF4-FFF2-40B4-BE49-F238E27FC236}">
                <a16:creationId xmlns:a16="http://schemas.microsoft.com/office/drawing/2014/main" id="{E0DBE9F7-48E9-D22D-EC41-E549E9A701C3}"/>
              </a:ext>
            </a:extLst>
          </p:cNvPr>
          <p:cNvPicPr>
            <a:picLocks noChangeAspect="1"/>
          </p:cNvPicPr>
          <p:nvPr/>
        </p:nvPicPr>
        <p:blipFill>
          <a:blip r:embed="rId6"/>
          <a:stretch>
            <a:fillRect/>
          </a:stretch>
        </p:blipFill>
        <p:spPr>
          <a:xfrm>
            <a:off x="96844" y="229291"/>
            <a:ext cx="1194625" cy="432732"/>
          </a:xfrm>
          <a:prstGeom prst="rect">
            <a:avLst/>
          </a:prstGeom>
        </p:spPr>
      </p:pic>
      <p:sp>
        <p:nvSpPr>
          <p:cNvPr id="7" name="Footer Placeholder 6">
            <a:extLst>
              <a:ext uri="{FF2B5EF4-FFF2-40B4-BE49-F238E27FC236}">
                <a16:creationId xmlns:a16="http://schemas.microsoft.com/office/drawing/2014/main" id="{75245B22-0D3A-3F3B-9A5C-CE6DEA237AEF}"/>
              </a:ext>
            </a:extLst>
          </p:cNvPr>
          <p:cNvSpPr>
            <a:spLocks noGrp="1"/>
          </p:cNvSpPr>
          <p:nvPr>
            <p:ph type="ftr" idx="11"/>
          </p:nvPr>
        </p:nvSpPr>
        <p:spPr>
          <a:xfrm>
            <a:off x="7070156" y="4680028"/>
            <a:ext cx="1447800" cy="182563"/>
          </a:xfrm>
        </p:spPr>
        <p:txBody>
          <a:bodyPr/>
          <a:lstStyle/>
          <a:p>
            <a:r>
              <a:rPr lang="el-GR" dirty="0">
                <a:solidFill>
                  <a:schemeClr val="bg1"/>
                </a:solidFill>
              </a:rPr>
              <a:t>Δρ. Σπυρίδων Λαμπρόπουλος</a:t>
            </a:r>
          </a:p>
        </p:txBody>
      </p:sp>
      <p:sp>
        <p:nvSpPr>
          <p:cNvPr id="3" name="Google Shape;158;p26">
            <a:extLst>
              <a:ext uri="{FF2B5EF4-FFF2-40B4-BE49-F238E27FC236}">
                <a16:creationId xmlns:a16="http://schemas.microsoft.com/office/drawing/2014/main" id="{CE97C654-C234-B670-8EAA-7C5CB4C63421}"/>
              </a:ext>
            </a:extLst>
          </p:cNvPr>
          <p:cNvSpPr txBox="1"/>
          <p:nvPr/>
        </p:nvSpPr>
        <p:spPr>
          <a:xfrm>
            <a:off x="764918" y="915867"/>
            <a:ext cx="7627242" cy="443198"/>
          </a:xfrm>
          <a:prstGeom prst="rect">
            <a:avLst/>
          </a:prstGeom>
          <a:noFill/>
          <a:ln>
            <a:noFill/>
          </a:ln>
        </p:spPr>
        <p:txBody>
          <a:bodyPr spcFirstLastPara="1" wrap="square" lIns="0" tIns="0" rIns="0" bIns="0" anchor="t" anchorCtr="0">
            <a:spAutoFit/>
          </a:bodyPr>
          <a:lstStyle/>
          <a:p>
            <a:pPr marL="0" marR="0" lvl="0" indent="0" rtl="0">
              <a:lnSpc>
                <a:spcPct val="120003"/>
              </a:lnSpc>
              <a:spcBef>
                <a:spcPts val="0"/>
              </a:spcBef>
              <a:spcAft>
                <a:spcPts val="0"/>
              </a:spcAft>
              <a:buNone/>
            </a:pPr>
            <a:r>
              <a:rPr lang="el-GR" sz="2400" dirty="0">
                <a:solidFill>
                  <a:srgbClr val="171616"/>
                </a:solidFill>
                <a:latin typeface="Calibri" panose="020F0502020204030204" pitchFamily="34" charset="0"/>
                <a:ea typeface="Calibri" panose="020F0502020204030204" pitchFamily="34" charset="0"/>
                <a:cs typeface="Calibri" panose="020F0502020204030204" pitchFamily="34" charset="0"/>
                <a:sym typeface="Nunito Light"/>
              </a:rPr>
              <a:t>Διοικητική Λογιστική και Έλεγχος</a:t>
            </a:r>
            <a:endParaRPr sz="2400" dirty="0">
              <a:latin typeface="Calibri" panose="020F0502020204030204" pitchFamily="34" charset="0"/>
              <a:ea typeface="Calibri" panose="020F0502020204030204" pitchFamily="34" charset="0"/>
              <a:cs typeface="Calibri" panose="020F0502020204030204" pitchFamily="34" charset="0"/>
            </a:endParaRPr>
          </a:p>
        </p:txBody>
      </p:sp>
      <p:sp>
        <p:nvSpPr>
          <p:cNvPr id="8" name="TextBox 7">
            <a:extLst>
              <a:ext uri="{FF2B5EF4-FFF2-40B4-BE49-F238E27FC236}">
                <a16:creationId xmlns:a16="http://schemas.microsoft.com/office/drawing/2014/main" id="{9563EEFA-88E8-A8AE-FA3D-FB5BD7D22C2E}"/>
              </a:ext>
            </a:extLst>
          </p:cNvPr>
          <p:cNvSpPr txBox="1"/>
          <p:nvPr/>
        </p:nvSpPr>
        <p:spPr>
          <a:xfrm>
            <a:off x="883513" y="1588356"/>
            <a:ext cx="7703820" cy="2446824"/>
          </a:xfrm>
          <a:prstGeom prst="rect">
            <a:avLst/>
          </a:prstGeom>
          <a:noFill/>
        </p:spPr>
        <p:txBody>
          <a:bodyPr wrap="square">
            <a:spAutoFit/>
          </a:bodyPr>
          <a:lstStyle/>
          <a:p>
            <a:pPr>
              <a:buNone/>
            </a:pPr>
            <a:r>
              <a:rPr lang="el-GR" sz="900" dirty="0">
                <a:latin typeface="Calibri" panose="020F0502020204030204" pitchFamily="34" charset="0"/>
                <a:ea typeface="Calibri" panose="020F0502020204030204" pitchFamily="34" charset="0"/>
                <a:cs typeface="Calibri" panose="020F0502020204030204" pitchFamily="34" charset="0"/>
              </a:rPr>
              <a:t>Η χρήση πληροφοριών κόστους για </a:t>
            </a:r>
            <a:r>
              <a:rPr lang="el-GR" sz="900" b="1" dirty="0">
                <a:latin typeface="Calibri" panose="020F0502020204030204" pitchFamily="34" charset="0"/>
                <a:ea typeface="Calibri" panose="020F0502020204030204" pitchFamily="34" charset="0"/>
                <a:cs typeface="Calibri" panose="020F0502020204030204" pitchFamily="34" charset="0"/>
              </a:rPr>
              <a:t>προγραμματισμό, έλεγχο και βελτίωση αποδοτικότητας</a:t>
            </a:r>
            <a:r>
              <a:rPr lang="el-GR" sz="900" dirty="0">
                <a:latin typeface="Calibri" panose="020F0502020204030204" pitchFamily="34" charset="0"/>
                <a:ea typeface="Calibri" panose="020F0502020204030204" pitchFamily="34" charset="0"/>
                <a:cs typeface="Calibri" panose="020F0502020204030204" pitchFamily="34" charset="0"/>
              </a:rPr>
              <a:t> αποτελεί βασικό εργαλείο στην Τουριστική Βιομηχανία.</a:t>
            </a:r>
          </a:p>
          <a:p>
            <a:pPr>
              <a:buNone/>
            </a:pPr>
            <a:r>
              <a:rPr lang="el-GR" sz="900" dirty="0">
                <a:latin typeface="Calibri" panose="020F0502020204030204" pitchFamily="34" charset="0"/>
                <a:ea typeface="Calibri" panose="020F0502020204030204" pitchFamily="34" charset="0"/>
                <a:cs typeface="Calibri" panose="020F0502020204030204" pitchFamily="34" charset="0"/>
              </a:rPr>
              <a:t>Τα κύρια σημεία της είναι τα εξής:</a:t>
            </a:r>
          </a:p>
          <a:p>
            <a:pPr>
              <a:buNone/>
            </a:pPr>
            <a:endParaRPr lang="el-GR" sz="300" b="1" dirty="0">
              <a:latin typeface="Calibri" panose="020F0502020204030204" pitchFamily="34" charset="0"/>
              <a:ea typeface="Calibri" panose="020F0502020204030204" pitchFamily="34" charset="0"/>
              <a:cs typeface="Calibri" panose="020F0502020204030204" pitchFamily="34" charset="0"/>
            </a:endParaRPr>
          </a:p>
          <a:p>
            <a:pPr marL="228600" indent="-228600">
              <a:buFont typeface="+mj-lt"/>
              <a:buAutoNum type="arabicPeriod"/>
            </a:pPr>
            <a:r>
              <a:rPr lang="el-GR" sz="900" b="1" dirty="0">
                <a:latin typeface="Calibri" panose="020F0502020204030204" pitchFamily="34" charset="0"/>
                <a:ea typeface="Calibri" panose="020F0502020204030204" pitchFamily="34" charset="0"/>
                <a:cs typeface="Calibri" panose="020F0502020204030204" pitchFamily="34" charset="0"/>
              </a:rPr>
              <a:t>Ανάλυση δεδομένων &amp; δείκτες</a:t>
            </a:r>
            <a:endParaRPr lang="el-GR" sz="900" dirty="0">
              <a:latin typeface="Calibri" panose="020F0502020204030204" pitchFamily="34" charset="0"/>
              <a:ea typeface="Calibri" panose="020F0502020204030204" pitchFamily="34" charset="0"/>
              <a:cs typeface="Calibri" panose="020F0502020204030204" pitchFamily="34" charset="0"/>
            </a:endParaRPr>
          </a:p>
          <a:p>
            <a:pPr marL="628650" lvl="1" indent="-171450">
              <a:buFont typeface="Courier New" panose="02070309020205020404" pitchFamily="49" charset="0"/>
              <a:buChar char="o"/>
            </a:pPr>
            <a:r>
              <a:rPr lang="el-GR" sz="900" dirty="0">
                <a:latin typeface="Calibri" panose="020F0502020204030204" pitchFamily="34" charset="0"/>
                <a:ea typeface="Calibri" panose="020F0502020204030204" pitchFamily="34" charset="0"/>
                <a:cs typeface="Calibri" panose="020F0502020204030204" pitchFamily="34" charset="0"/>
              </a:rPr>
              <a:t>Μας δείχνουν «πού βρισκόμαστε» (τρέχουσα εικόνα, απόδοση, κόστος ανά κράτηση)</a:t>
            </a:r>
          </a:p>
          <a:p>
            <a:pPr marL="228600" indent="-228600">
              <a:buFont typeface="+mj-lt"/>
              <a:buAutoNum type="arabicPeriod"/>
            </a:pPr>
            <a:r>
              <a:rPr lang="el-GR" sz="900" b="1" dirty="0">
                <a:latin typeface="Calibri" panose="020F0502020204030204" pitchFamily="34" charset="0"/>
                <a:ea typeface="Calibri" panose="020F0502020204030204" pitchFamily="34" charset="0"/>
                <a:cs typeface="Calibri" panose="020F0502020204030204" pitchFamily="34" charset="0"/>
              </a:rPr>
              <a:t>Προβλέψεις ζήτησης/πωλήσεων/κόστους</a:t>
            </a:r>
            <a:endParaRPr lang="el-GR" sz="900" dirty="0">
              <a:latin typeface="Calibri" panose="020F0502020204030204" pitchFamily="34" charset="0"/>
              <a:ea typeface="Calibri" panose="020F0502020204030204" pitchFamily="34" charset="0"/>
              <a:cs typeface="Calibri" panose="020F0502020204030204" pitchFamily="34" charset="0"/>
            </a:endParaRPr>
          </a:p>
          <a:p>
            <a:pPr marL="628650" lvl="1" indent="-171450">
              <a:buFont typeface="Courier New" panose="02070309020205020404" pitchFamily="49" charset="0"/>
              <a:buChar char="o"/>
            </a:pPr>
            <a:r>
              <a:rPr lang="el-GR" sz="900" dirty="0">
                <a:latin typeface="Calibri" panose="020F0502020204030204" pitchFamily="34" charset="0"/>
                <a:ea typeface="Calibri" panose="020F0502020204030204" pitchFamily="34" charset="0"/>
                <a:cs typeface="Calibri" panose="020F0502020204030204" pitchFamily="34" charset="0"/>
              </a:rPr>
              <a:t>Μας βοηθούν στον </a:t>
            </a:r>
            <a:r>
              <a:rPr lang="el-GR" sz="900" b="1" dirty="0">
                <a:latin typeface="Calibri" panose="020F0502020204030204" pitchFamily="34" charset="0"/>
                <a:ea typeface="Calibri" panose="020F0502020204030204" pitchFamily="34" charset="0"/>
                <a:cs typeface="Calibri" panose="020F0502020204030204" pitchFamily="34" charset="0"/>
              </a:rPr>
              <a:t>προϋπολογισμό</a:t>
            </a:r>
            <a:r>
              <a:rPr lang="el-GR" sz="900" dirty="0">
                <a:latin typeface="Calibri" panose="020F0502020204030204" pitchFamily="34" charset="0"/>
                <a:ea typeface="Calibri" panose="020F0502020204030204" pitchFamily="34" charset="0"/>
                <a:cs typeface="Calibri" panose="020F0502020204030204" pitchFamily="34" charset="0"/>
              </a:rPr>
              <a:t> (</a:t>
            </a:r>
            <a:r>
              <a:rPr lang="el-GR" sz="900" dirty="0" err="1">
                <a:latin typeface="Calibri" panose="020F0502020204030204" pitchFamily="34" charset="0"/>
                <a:ea typeface="Calibri" panose="020F0502020204030204" pitchFamily="34" charset="0"/>
                <a:cs typeface="Calibri" panose="020F0502020204030204" pitchFamily="34" charset="0"/>
              </a:rPr>
              <a:t>budget</a:t>
            </a:r>
            <a:r>
              <a:rPr lang="el-GR" sz="900" dirty="0">
                <a:latin typeface="Calibri" panose="020F0502020204030204" pitchFamily="34" charset="0"/>
                <a:ea typeface="Calibri" panose="020F0502020204030204" pitchFamily="34" charset="0"/>
                <a:cs typeface="Calibri" panose="020F0502020204030204" pitchFamily="34" charset="0"/>
              </a:rPr>
              <a:t>)</a:t>
            </a:r>
          </a:p>
          <a:p>
            <a:pPr marL="628650" lvl="1" indent="-171450">
              <a:buFont typeface="Courier New" panose="02070309020205020404" pitchFamily="49" charset="0"/>
              <a:buChar char="o"/>
            </a:pPr>
            <a:r>
              <a:rPr lang="el-GR" sz="900" dirty="0">
                <a:latin typeface="Calibri" panose="020F0502020204030204" pitchFamily="34" charset="0"/>
                <a:ea typeface="Calibri" panose="020F0502020204030204" pitchFamily="34" charset="0"/>
                <a:cs typeface="Calibri" panose="020F0502020204030204" pitchFamily="34" charset="0"/>
              </a:rPr>
              <a:t>Στον προγραμματισμό προσωπικού</a:t>
            </a:r>
          </a:p>
          <a:p>
            <a:pPr marL="628650" lvl="1" indent="-171450">
              <a:buFont typeface="Courier New" panose="02070309020205020404" pitchFamily="49" charset="0"/>
              <a:buChar char="o"/>
            </a:pPr>
            <a:r>
              <a:rPr lang="el-GR" sz="900" dirty="0">
                <a:latin typeface="Calibri" panose="020F0502020204030204" pitchFamily="34" charset="0"/>
                <a:ea typeface="Calibri" panose="020F0502020204030204" pitchFamily="34" charset="0"/>
                <a:cs typeface="Calibri" panose="020F0502020204030204" pitchFamily="34" charset="0"/>
              </a:rPr>
              <a:t>Στην οργάνωση συνεργασιών με ξενοδοχεία/αεροπορικές</a:t>
            </a:r>
          </a:p>
          <a:p>
            <a:pPr marL="228600" indent="-228600">
              <a:buFont typeface="+mj-lt"/>
              <a:buAutoNum type="arabicPeriod"/>
            </a:pPr>
            <a:r>
              <a:rPr lang="el-GR" sz="900" b="1" dirty="0">
                <a:latin typeface="Calibri" panose="020F0502020204030204" pitchFamily="34" charset="0"/>
                <a:ea typeface="Calibri" panose="020F0502020204030204" pitchFamily="34" charset="0"/>
                <a:cs typeface="Calibri" panose="020F0502020204030204" pitchFamily="34" charset="0"/>
              </a:rPr>
              <a:t>CVP - Νεκρό σημείο, περιθώριο ασφαλείας</a:t>
            </a:r>
            <a:endParaRPr lang="el-GR" sz="900" dirty="0">
              <a:latin typeface="Calibri" panose="020F0502020204030204" pitchFamily="34" charset="0"/>
              <a:ea typeface="Calibri" panose="020F0502020204030204" pitchFamily="34" charset="0"/>
              <a:cs typeface="Calibri" panose="020F0502020204030204" pitchFamily="34" charset="0"/>
            </a:endParaRPr>
          </a:p>
          <a:p>
            <a:pPr marL="628650" lvl="1" indent="-171450">
              <a:buFont typeface="Courier New" panose="02070309020205020404" pitchFamily="49" charset="0"/>
              <a:buChar char="o"/>
            </a:pPr>
            <a:r>
              <a:rPr lang="el-GR" sz="900" dirty="0">
                <a:latin typeface="Calibri" panose="020F0502020204030204" pitchFamily="34" charset="0"/>
                <a:ea typeface="Calibri" panose="020F0502020204030204" pitchFamily="34" charset="0"/>
                <a:cs typeface="Calibri" panose="020F0502020204030204" pitchFamily="34" charset="0"/>
              </a:rPr>
              <a:t>Δείχνουν πόσο «χώρο» έχει η επιχείρηση πριν περάσει σε ζημίες</a:t>
            </a:r>
          </a:p>
          <a:p>
            <a:pPr marL="628650" lvl="1" indent="-171450">
              <a:buFont typeface="Courier New" panose="02070309020205020404" pitchFamily="49" charset="0"/>
              <a:buChar char="o"/>
            </a:pPr>
            <a:r>
              <a:rPr lang="el-GR" sz="900" dirty="0">
                <a:latin typeface="Calibri" panose="020F0502020204030204" pitchFamily="34" charset="0"/>
                <a:ea typeface="Calibri" panose="020F0502020204030204" pitchFamily="34" charset="0"/>
                <a:cs typeface="Calibri" panose="020F0502020204030204" pitchFamily="34" charset="0"/>
              </a:rPr>
              <a:t>Πώς επηρεάζουν τα αποτελέσματα αλλαγές σε τιμές, κόστη, όγκο</a:t>
            </a:r>
          </a:p>
          <a:p>
            <a:pPr marL="228600" indent="-228600">
              <a:buFont typeface="+mj-lt"/>
              <a:buAutoNum type="arabicPeriod"/>
            </a:pPr>
            <a:r>
              <a:rPr lang="el-GR" sz="900" b="1" dirty="0">
                <a:latin typeface="Calibri" panose="020F0502020204030204" pitchFamily="34" charset="0"/>
                <a:ea typeface="Calibri" panose="020F0502020204030204" pitchFamily="34" charset="0"/>
                <a:cs typeface="Calibri" panose="020F0502020204030204" pitchFamily="34" charset="0"/>
              </a:rPr>
              <a:t>Έλεγχος (</a:t>
            </a:r>
            <a:r>
              <a:rPr lang="el-GR" sz="900" b="1" dirty="0" err="1">
                <a:latin typeface="Calibri" panose="020F0502020204030204" pitchFamily="34" charset="0"/>
                <a:ea typeface="Calibri" panose="020F0502020204030204" pitchFamily="34" charset="0"/>
                <a:cs typeface="Calibri" panose="020F0502020204030204" pitchFamily="34" charset="0"/>
              </a:rPr>
              <a:t>Control</a:t>
            </a:r>
            <a:r>
              <a:rPr lang="el-GR" sz="900" b="1" dirty="0">
                <a:latin typeface="Calibri" panose="020F0502020204030204" pitchFamily="34" charset="0"/>
                <a:ea typeface="Calibri" panose="020F0502020204030204" pitchFamily="34" charset="0"/>
                <a:cs typeface="Calibri" panose="020F0502020204030204" pitchFamily="34" charset="0"/>
              </a:rPr>
              <a:t>)</a:t>
            </a:r>
            <a:endParaRPr lang="el-GR" sz="900" dirty="0">
              <a:latin typeface="Calibri" panose="020F0502020204030204" pitchFamily="34" charset="0"/>
              <a:ea typeface="Calibri" panose="020F0502020204030204" pitchFamily="34" charset="0"/>
              <a:cs typeface="Calibri" panose="020F0502020204030204" pitchFamily="34" charset="0"/>
            </a:endParaRPr>
          </a:p>
          <a:p>
            <a:pPr marL="628650" lvl="1" indent="-171450">
              <a:buFont typeface="Courier New" panose="02070309020205020404" pitchFamily="49" charset="0"/>
              <a:buChar char="o"/>
            </a:pPr>
            <a:r>
              <a:rPr lang="el-GR" sz="900" dirty="0">
                <a:latin typeface="Calibri" panose="020F0502020204030204" pitchFamily="34" charset="0"/>
                <a:ea typeface="Calibri" panose="020F0502020204030204" pitchFamily="34" charset="0"/>
                <a:cs typeface="Calibri" panose="020F0502020204030204" pitchFamily="34" charset="0"/>
              </a:rPr>
              <a:t>Στόχοι → Προϋπολογισμός → Πραγματικά αποτελέσματα → Σύγκριση &amp; ανάλυση αποκλίσεων,</a:t>
            </a:r>
          </a:p>
          <a:p>
            <a:pPr marL="628650" lvl="1" indent="-171450">
              <a:buFont typeface="Courier New" panose="02070309020205020404" pitchFamily="49" charset="0"/>
              <a:buChar char="o"/>
            </a:pPr>
            <a:r>
              <a:rPr lang="el-GR" sz="900" dirty="0">
                <a:latin typeface="Calibri" panose="020F0502020204030204" pitchFamily="34" charset="0"/>
                <a:ea typeface="Calibri" panose="020F0502020204030204" pitchFamily="34" charset="0"/>
                <a:cs typeface="Calibri" panose="020F0502020204030204" pitchFamily="34" charset="0"/>
              </a:rPr>
              <a:t>Δράσεις διόρθωσης (π.χ. </a:t>
            </a:r>
            <a:r>
              <a:rPr lang="el-GR" sz="900" dirty="0" err="1">
                <a:latin typeface="Calibri" panose="020F0502020204030204" pitchFamily="34" charset="0"/>
                <a:ea typeface="Calibri" panose="020F0502020204030204" pitchFamily="34" charset="0"/>
                <a:cs typeface="Calibri" panose="020F0502020204030204" pitchFamily="34" charset="0"/>
              </a:rPr>
              <a:t>re-negotiation</a:t>
            </a:r>
            <a:r>
              <a:rPr lang="el-GR" sz="900" dirty="0">
                <a:latin typeface="Calibri" panose="020F0502020204030204" pitchFamily="34" charset="0"/>
                <a:ea typeface="Calibri" panose="020F0502020204030204" pitchFamily="34" charset="0"/>
                <a:cs typeface="Calibri" panose="020F0502020204030204" pitchFamily="34" charset="0"/>
              </a:rPr>
              <a:t> προμηθειών, έμφαση σε πιο κερδοφόρα πακέτα)</a:t>
            </a:r>
          </a:p>
          <a:p>
            <a:pPr marL="742950" lvl="1" indent="-285750">
              <a:buFont typeface="+mj-lt"/>
              <a:buAutoNum type="arabicPeriod"/>
            </a:pPr>
            <a:endParaRPr lang="el-GR" sz="900" dirty="0">
              <a:latin typeface="Calibri" panose="020F0502020204030204" pitchFamily="34" charset="0"/>
              <a:ea typeface="Calibri" panose="020F0502020204030204" pitchFamily="34" charset="0"/>
              <a:cs typeface="Calibri" panose="020F0502020204030204" pitchFamily="34" charset="0"/>
            </a:endParaRPr>
          </a:p>
          <a:p>
            <a:pPr>
              <a:buNone/>
            </a:pPr>
            <a:r>
              <a:rPr lang="el-GR" sz="900" dirty="0">
                <a:latin typeface="Calibri" panose="020F0502020204030204" pitchFamily="34" charset="0"/>
                <a:ea typeface="Calibri" panose="020F0502020204030204" pitchFamily="34" charset="0"/>
                <a:cs typeface="Calibri" panose="020F0502020204030204" pitchFamily="34" charset="0"/>
              </a:rPr>
              <a:t>Η διοικητική λογιστική δεν είναι απλώς ένα μάθημα λογιστικής, αλλά ένα </a:t>
            </a:r>
            <a:r>
              <a:rPr lang="el-GR" sz="900" b="1" dirty="0">
                <a:latin typeface="Calibri" panose="020F0502020204030204" pitchFamily="34" charset="0"/>
                <a:ea typeface="Calibri" panose="020F0502020204030204" pitchFamily="34" charset="0"/>
                <a:cs typeface="Calibri" panose="020F0502020204030204" pitchFamily="34" charset="0"/>
              </a:rPr>
              <a:t>σύστημα στήριξης αποφάσεων</a:t>
            </a:r>
            <a:r>
              <a:rPr lang="el-GR" sz="900" dirty="0">
                <a:latin typeface="Calibri" panose="020F0502020204030204" pitchFamily="34" charset="0"/>
                <a:ea typeface="Calibri" panose="020F0502020204030204" pitchFamily="34" charset="0"/>
                <a:cs typeface="Calibri" panose="020F0502020204030204" pitchFamily="34" charset="0"/>
              </a:rPr>
              <a:t> για τουριστικές επιχειρήσεις.</a:t>
            </a:r>
          </a:p>
        </p:txBody>
      </p:sp>
    </p:spTree>
    <p:extLst>
      <p:ext uri="{BB962C8B-B14F-4D97-AF65-F5344CB8AC3E}">
        <p14:creationId xmlns:p14="http://schemas.microsoft.com/office/powerpoint/2010/main" val="1309230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62"/>
        <p:cNvGrpSpPr/>
        <p:nvPr/>
      </p:nvGrpSpPr>
      <p:grpSpPr>
        <a:xfrm>
          <a:off x="0" y="0"/>
          <a:ext cx="0" cy="0"/>
          <a:chOff x="0" y="0"/>
          <a:chExt cx="0" cy="0"/>
        </a:xfrm>
      </p:grpSpPr>
      <p:pic>
        <p:nvPicPr>
          <p:cNvPr id="463" name="Google Shape;463;p41"/>
          <p:cNvPicPr preferRelativeResize="0"/>
          <p:nvPr/>
        </p:nvPicPr>
        <p:blipFill rotWithShape="1">
          <a:blip r:embed="rId3">
            <a:alphaModFix amt="57000"/>
          </a:blip>
          <a:srcRect l="34707" t="34901" b="18237"/>
          <a:stretch/>
        </p:blipFill>
        <p:spPr>
          <a:xfrm>
            <a:off x="0" y="0"/>
            <a:ext cx="9144000" cy="5143500"/>
          </a:xfrm>
          <a:prstGeom prst="rect">
            <a:avLst/>
          </a:prstGeom>
          <a:noFill/>
          <a:ln>
            <a:noFill/>
          </a:ln>
        </p:spPr>
      </p:pic>
      <p:pic>
        <p:nvPicPr>
          <p:cNvPr id="464" name="Google Shape;464;p41"/>
          <p:cNvPicPr preferRelativeResize="0"/>
          <p:nvPr/>
        </p:nvPicPr>
        <p:blipFill rotWithShape="1">
          <a:blip r:embed="rId4">
            <a:alphaModFix/>
            <a:duotone>
              <a:schemeClr val="accent6">
                <a:shade val="45000"/>
                <a:satMod val="135000"/>
              </a:schemeClr>
              <a:prstClr val="white"/>
            </a:duotone>
          </a:blip>
          <a:srcRect b="12130"/>
          <a:stretch/>
        </p:blipFill>
        <p:spPr>
          <a:xfrm>
            <a:off x="4663082" y="2488557"/>
            <a:ext cx="4398213" cy="2220872"/>
          </a:xfrm>
          <a:prstGeom prst="rect">
            <a:avLst/>
          </a:prstGeom>
          <a:noFill/>
          <a:ln>
            <a:noFill/>
          </a:ln>
        </p:spPr>
      </p:pic>
      <p:sp>
        <p:nvSpPr>
          <p:cNvPr id="2" name="Footer Placeholder 6">
            <a:extLst>
              <a:ext uri="{FF2B5EF4-FFF2-40B4-BE49-F238E27FC236}">
                <a16:creationId xmlns:a16="http://schemas.microsoft.com/office/drawing/2014/main" id="{8A3DB088-58AB-D21B-92C9-FF339F34E9A2}"/>
              </a:ext>
            </a:extLst>
          </p:cNvPr>
          <p:cNvSpPr>
            <a:spLocks noGrp="1"/>
          </p:cNvSpPr>
          <p:nvPr>
            <p:ph type="ftr" idx="11"/>
          </p:nvPr>
        </p:nvSpPr>
        <p:spPr>
          <a:xfrm>
            <a:off x="7613495" y="4777099"/>
            <a:ext cx="1447800" cy="182563"/>
          </a:xfrm>
        </p:spPr>
        <p:txBody>
          <a:bodyPr/>
          <a:lstStyle/>
          <a:p>
            <a:r>
              <a:rPr lang="el-GR" dirty="0">
                <a:solidFill>
                  <a:srgbClr val="97413C"/>
                </a:solidFill>
              </a:rPr>
              <a:t>Δρ. Σπυρίδων Λαμπρόπουλος</a:t>
            </a:r>
          </a:p>
        </p:txBody>
      </p:sp>
      <p:pic>
        <p:nvPicPr>
          <p:cNvPr id="3" name="Picture 2">
            <a:extLst>
              <a:ext uri="{FF2B5EF4-FFF2-40B4-BE49-F238E27FC236}">
                <a16:creationId xmlns:a16="http://schemas.microsoft.com/office/drawing/2014/main" id="{311F731A-DD53-8FCF-FBE5-553F42228610}"/>
              </a:ext>
            </a:extLst>
          </p:cNvPr>
          <p:cNvPicPr>
            <a:picLocks noChangeAspect="1"/>
          </p:cNvPicPr>
          <p:nvPr/>
        </p:nvPicPr>
        <p:blipFill>
          <a:blip r:embed="rId5"/>
          <a:stretch>
            <a:fillRect/>
          </a:stretch>
        </p:blipFill>
        <p:spPr>
          <a:xfrm>
            <a:off x="96844" y="229291"/>
            <a:ext cx="1194625" cy="432732"/>
          </a:xfrm>
          <a:prstGeom prst="rect">
            <a:avLst/>
          </a:prstGeom>
        </p:spPr>
      </p:pic>
      <p:sp>
        <p:nvSpPr>
          <p:cNvPr id="6" name="Google Shape;158;p26">
            <a:extLst>
              <a:ext uri="{FF2B5EF4-FFF2-40B4-BE49-F238E27FC236}">
                <a16:creationId xmlns:a16="http://schemas.microsoft.com/office/drawing/2014/main" id="{67B79AF3-E4B8-DC94-1506-5B48BF8EA632}"/>
              </a:ext>
            </a:extLst>
          </p:cNvPr>
          <p:cNvSpPr txBox="1"/>
          <p:nvPr/>
        </p:nvSpPr>
        <p:spPr>
          <a:xfrm>
            <a:off x="694156" y="662023"/>
            <a:ext cx="8379083" cy="461665"/>
          </a:xfrm>
          <a:prstGeom prst="rect">
            <a:avLst/>
          </a:prstGeom>
          <a:noFill/>
          <a:ln>
            <a:noFill/>
          </a:ln>
        </p:spPr>
        <p:txBody>
          <a:bodyPr spcFirstLastPara="1" wrap="square" lIns="0" tIns="0" rIns="0" bIns="0" anchor="t" anchorCtr="0">
            <a:spAutoFit/>
          </a:bodyPr>
          <a:lstStyle/>
          <a:p>
            <a:pPr marL="0" marR="0" lvl="0" indent="0" rtl="0">
              <a:lnSpc>
                <a:spcPct val="120003"/>
              </a:lnSpc>
              <a:spcBef>
                <a:spcPts val="0"/>
              </a:spcBef>
              <a:spcAft>
                <a:spcPts val="0"/>
              </a:spcAft>
              <a:buNone/>
            </a:pPr>
            <a:r>
              <a:rPr lang="el-GR" sz="2500" dirty="0">
                <a:solidFill>
                  <a:srgbClr val="171616"/>
                </a:solidFill>
                <a:latin typeface="Calibri" panose="020F0502020204030204" pitchFamily="34" charset="0"/>
                <a:ea typeface="Calibri" panose="020F0502020204030204" pitchFamily="34" charset="0"/>
                <a:cs typeface="Calibri" panose="020F0502020204030204" pitchFamily="34" charset="0"/>
                <a:sym typeface="Nunito Light"/>
              </a:rPr>
              <a:t>Γλωσσάριο Βασικών Όρων</a:t>
            </a:r>
          </a:p>
        </p:txBody>
      </p:sp>
      <p:sp>
        <p:nvSpPr>
          <p:cNvPr id="5" name="TextBox 4">
            <a:extLst>
              <a:ext uri="{FF2B5EF4-FFF2-40B4-BE49-F238E27FC236}">
                <a16:creationId xmlns:a16="http://schemas.microsoft.com/office/drawing/2014/main" id="{1EC942A0-5D1D-0349-D58F-DC6E0188B1FA}"/>
              </a:ext>
            </a:extLst>
          </p:cNvPr>
          <p:cNvSpPr txBox="1"/>
          <p:nvPr/>
        </p:nvSpPr>
        <p:spPr>
          <a:xfrm>
            <a:off x="693268" y="1303789"/>
            <a:ext cx="7757464" cy="3293209"/>
          </a:xfrm>
          <a:prstGeom prst="rect">
            <a:avLst/>
          </a:prstGeom>
          <a:noFill/>
        </p:spPr>
        <p:txBody>
          <a:bodyPr wrap="square">
            <a:spAutoFit/>
          </a:bodyPr>
          <a:lstStyle/>
          <a:p>
            <a:pPr>
              <a:buNone/>
            </a:pPr>
            <a:r>
              <a:rPr lang="el-GR" sz="1000" b="1" dirty="0">
                <a:latin typeface="Calibri" panose="020F0502020204030204" pitchFamily="34" charset="0"/>
                <a:ea typeface="Calibri" panose="020F0502020204030204" pitchFamily="34" charset="0"/>
                <a:cs typeface="Calibri" panose="020F0502020204030204" pitchFamily="34" charset="0"/>
              </a:rPr>
              <a:t>Στατιστική ανάλυση και προβλέψεις</a:t>
            </a:r>
          </a:p>
          <a:p>
            <a:pPr>
              <a:buNone/>
            </a:pPr>
            <a:endParaRPr lang="el-GR" sz="800" b="1" dirty="0">
              <a:latin typeface="Calibri" panose="020F0502020204030204" pitchFamily="34" charset="0"/>
              <a:ea typeface="Calibri" panose="020F0502020204030204" pitchFamily="34" charset="0"/>
              <a:cs typeface="Calibri" panose="020F0502020204030204" pitchFamily="34" charset="0"/>
            </a:endParaRPr>
          </a:p>
          <a:p>
            <a:pPr>
              <a:buFont typeface="+mj-lt"/>
              <a:buAutoNum type="arabicPeriod"/>
            </a:pPr>
            <a:r>
              <a:rPr lang="el-GR" sz="800" b="1" dirty="0">
                <a:latin typeface="Calibri" panose="020F0502020204030204" pitchFamily="34" charset="0"/>
                <a:ea typeface="Calibri" panose="020F0502020204030204" pitchFamily="34" charset="0"/>
                <a:cs typeface="Calibri" panose="020F0502020204030204" pitchFamily="34" charset="0"/>
              </a:rPr>
              <a:t> Πληθυσμός (</a:t>
            </a:r>
            <a:r>
              <a:rPr lang="el-GR" sz="800" b="1" dirty="0" err="1">
                <a:latin typeface="Calibri" panose="020F0502020204030204" pitchFamily="34" charset="0"/>
                <a:ea typeface="Calibri" panose="020F0502020204030204" pitchFamily="34" charset="0"/>
                <a:cs typeface="Calibri" panose="020F0502020204030204" pitchFamily="34" charset="0"/>
              </a:rPr>
              <a:t>population</a:t>
            </a:r>
            <a:r>
              <a:rPr lang="el-GR" sz="800" b="1" dirty="0">
                <a:latin typeface="Calibri" panose="020F0502020204030204" pitchFamily="34" charset="0"/>
                <a:ea typeface="Calibri" panose="020F0502020204030204" pitchFamily="34" charset="0"/>
                <a:cs typeface="Calibri" panose="020F0502020204030204" pitchFamily="34" charset="0"/>
              </a:rPr>
              <a:t>)</a:t>
            </a:r>
            <a:br>
              <a:rPr lang="el-GR" sz="800" dirty="0">
                <a:latin typeface="Calibri" panose="020F0502020204030204" pitchFamily="34" charset="0"/>
                <a:ea typeface="Calibri" panose="020F0502020204030204" pitchFamily="34" charset="0"/>
                <a:cs typeface="Calibri" panose="020F0502020204030204" pitchFamily="34" charset="0"/>
              </a:rPr>
            </a:br>
            <a:r>
              <a:rPr lang="el-GR" sz="800" dirty="0">
                <a:latin typeface="Calibri" panose="020F0502020204030204" pitchFamily="34" charset="0"/>
                <a:ea typeface="Calibri" panose="020F0502020204030204" pitchFamily="34" charset="0"/>
                <a:cs typeface="Calibri" panose="020F0502020204030204" pitchFamily="34" charset="0"/>
              </a:rPr>
              <a:t>Το σύνολο των μονάδων που μας ενδιαφέρει (π.χ. όλοι οι πελάτες ενός πρακτορείου σε μια σεζόν).</a:t>
            </a:r>
          </a:p>
          <a:p>
            <a:pPr>
              <a:buFont typeface="+mj-lt"/>
              <a:buAutoNum type="arabicPeriod"/>
            </a:pPr>
            <a:r>
              <a:rPr lang="el-GR" sz="800" b="1" dirty="0">
                <a:latin typeface="Calibri" panose="020F0502020204030204" pitchFamily="34" charset="0"/>
                <a:ea typeface="Calibri" panose="020F0502020204030204" pitchFamily="34" charset="0"/>
                <a:cs typeface="Calibri" panose="020F0502020204030204" pitchFamily="34" charset="0"/>
              </a:rPr>
              <a:t> Δείγμα (</a:t>
            </a:r>
            <a:r>
              <a:rPr lang="el-GR" sz="800" b="1" dirty="0" err="1">
                <a:latin typeface="Calibri" panose="020F0502020204030204" pitchFamily="34" charset="0"/>
                <a:ea typeface="Calibri" panose="020F0502020204030204" pitchFamily="34" charset="0"/>
                <a:cs typeface="Calibri" panose="020F0502020204030204" pitchFamily="34" charset="0"/>
              </a:rPr>
              <a:t>sample</a:t>
            </a:r>
            <a:r>
              <a:rPr lang="el-GR" sz="800" b="1" dirty="0">
                <a:latin typeface="Calibri" panose="020F0502020204030204" pitchFamily="34" charset="0"/>
                <a:ea typeface="Calibri" panose="020F0502020204030204" pitchFamily="34" charset="0"/>
                <a:cs typeface="Calibri" panose="020F0502020204030204" pitchFamily="34" charset="0"/>
              </a:rPr>
              <a:t>)</a:t>
            </a:r>
            <a:br>
              <a:rPr lang="el-GR" sz="800" dirty="0">
                <a:latin typeface="Calibri" panose="020F0502020204030204" pitchFamily="34" charset="0"/>
                <a:ea typeface="Calibri" panose="020F0502020204030204" pitchFamily="34" charset="0"/>
                <a:cs typeface="Calibri" panose="020F0502020204030204" pitchFamily="34" charset="0"/>
              </a:rPr>
            </a:br>
            <a:r>
              <a:rPr lang="el-GR" sz="800" dirty="0">
                <a:latin typeface="Calibri" panose="020F0502020204030204" pitchFamily="34" charset="0"/>
                <a:ea typeface="Calibri" panose="020F0502020204030204" pitchFamily="34" charset="0"/>
                <a:cs typeface="Calibri" panose="020F0502020204030204" pitchFamily="34" charset="0"/>
              </a:rPr>
              <a:t>Υποσύνολο του πληθυσμού, που επιλέγεται με κάποιον κανόνα (ιδανικά τυχαίο) για να εξαχθούν συμπεράσματα για όλο τον πληθυσμό.</a:t>
            </a:r>
          </a:p>
          <a:p>
            <a:pPr>
              <a:buFont typeface="+mj-lt"/>
              <a:buAutoNum type="arabicPeriod"/>
            </a:pPr>
            <a:r>
              <a:rPr lang="el-GR" sz="800" b="1" dirty="0">
                <a:latin typeface="Calibri" panose="020F0502020204030204" pitchFamily="34" charset="0"/>
                <a:ea typeface="Calibri" panose="020F0502020204030204" pitchFamily="34" charset="0"/>
                <a:cs typeface="Calibri" panose="020F0502020204030204" pitchFamily="34" charset="0"/>
              </a:rPr>
              <a:t> Δειγματοληψία (</a:t>
            </a:r>
            <a:r>
              <a:rPr lang="el-GR" sz="800" b="1" dirty="0" err="1">
                <a:latin typeface="Calibri" panose="020F0502020204030204" pitchFamily="34" charset="0"/>
                <a:ea typeface="Calibri" panose="020F0502020204030204" pitchFamily="34" charset="0"/>
                <a:cs typeface="Calibri" panose="020F0502020204030204" pitchFamily="34" charset="0"/>
              </a:rPr>
              <a:t>sampling</a:t>
            </a:r>
            <a:r>
              <a:rPr lang="el-GR" sz="800" b="1" dirty="0">
                <a:latin typeface="Calibri" panose="020F0502020204030204" pitchFamily="34" charset="0"/>
                <a:ea typeface="Calibri" panose="020F0502020204030204" pitchFamily="34" charset="0"/>
                <a:cs typeface="Calibri" panose="020F0502020204030204" pitchFamily="34" charset="0"/>
              </a:rPr>
              <a:t>)</a:t>
            </a:r>
            <a:br>
              <a:rPr lang="el-GR" sz="800" dirty="0">
                <a:latin typeface="Calibri" panose="020F0502020204030204" pitchFamily="34" charset="0"/>
                <a:ea typeface="Calibri" panose="020F0502020204030204" pitchFamily="34" charset="0"/>
                <a:cs typeface="Calibri" panose="020F0502020204030204" pitchFamily="34" charset="0"/>
              </a:rPr>
            </a:br>
            <a:r>
              <a:rPr lang="el-GR" sz="800" dirty="0">
                <a:latin typeface="Calibri" panose="020F0502020204030204" pitchFamily="34" charset="0"/>
                <a:ea typeface="Calibri" panose="020F0502020204030204" pitchFamily="34" charset="0"/>
                <a:cs typeface="Calibri" panose="020F0502020204030204" pitchFamily="34" charset="0"/>
              </a:rPr>
              <a:t>Η διαδικασία επιλογής του δείγματος. Σε πρακτορείο: π.χ. στέλνουμε ερωτηματολόγιο ικανοποίησης σε 300 από τους 3.000 πελάτες.</a:t>
            </a:r>
          </a:p>
          <a:p>
            <a:pPr>
              <a:buFont typeface="+mj-lt"/>
              <a:buAutoNum type="arabicPeriod"/>
            </a:pPr>
            <a:r>
              <a:rPr lang="el-GR" sz="800" b="1" dirty="0">
                <a:latin typeface="Calibri" panose="020F0502020204030204" pitchFamily="34" charset="0"/>
                <a:ea typeface="Calibri" panose="020F0502020204030204" pitchFamily="34" charset="0"/>
                <a:cs typeface="Calibri" panose="020F0502020204030204" pitchFamily="34" charset="0"/>
              </a:rPr>
              <a:t> </a:t>
            </a:r>
            <a:r>
              <a:rPr lang="el-GR" sz="800" b="1" dirty="0" err="1">
                <a:latin typeface="Calibri" panose="020F0502020204030204" pitchFamily="34" charset="0"/>
                <a:ea typeface="Calibri" panose="020F0502020204030204" pitchFamily="34" charset="0"/>
                <a:cs typeface="Calibri" panose="020F0502020204030204" pitchFamily="34" charset="0"/>
              </a:rPr>
              <a:t>Χρονοσειρά</a:t>
            </a:r>
            <a:r>
              <a:rPr lang="el-GR" sz="800" b="1" dirty="0">
                <a:latin typeface="Calibri" panose="020F0502020204030204" pitchFamily="34" charset="0"/>
                <a:ea typeface="Calibri" panose="020F0502020204030204" pitchFamily="34" charset="0"/>
                <a:cs typeface="Calibri" panose="020F0502020204030204" pitchFamily="34" charset="0"/>
              </a:rPr>
              <a:t> (</a:t>
            </a:r>
            <a:r>
              <a:rPr lang="el-GR" sz="800" b="1" dirty="0" err="1">
                <a:latin typeface="Calibri" panose="020F0502020204030204" pitchFamily="34" charset="0"/>
                <a:ea typeface="Calibri" panose="020F0502020204030204" pitchFamily="34" charset="0"/>
                <a:cs typeface="Calibri" panose="020F0502020204030204" pitchFamily="34" charset="0"/>
              </a:rPr>
              <a:t>time</a:t>
            </a:r>
            <a:r>
              <a:rPr lang="el-GR" sz="800" b="1" dirty="0">
                <a:latin typeface="Calibri" panose="020F0502020204030204" pitchFamily="34" charset="0"/>
                <a:ea typeface="Calibri" panose="020F0502020204030204" pitchFamily="34" charset="0"/>
                <a:cs typeface="Calibri" panose="020F0502020204030204" pitchFamily="34" charset="0"/>
              </a:rPr>
              <a:t> </a:t>
            </a:r>
            <a:r>
              <a:rPr lang="el-GR" sz="800" b="1" dirty="0" err="1">
                <a:latin typeface="Calibri" panose="020F0502020204030204" pitchFamily="34" charset="0"/>
                <a:ea typeface="Calibri" panose="020F0502020204030204" pitchFamily="34" charset="0"/>
                <a:cs typeface="Calibri" panose="020F0502020204030204" pitchFamily="34" charset="0"/>
              </a:rPr>
              <a:t>series</a:t>
            </a:r>
            <a:r>
              <a:rPr lang="el-GR" sz="800" b="1" dirty="0">
                <a:latin typeface="Calibri" panose="020F0502020204030204" pitchFamily="34" charset="0"/>
                <a:ea typeface="Calibri" panose="020F0502020204030204" pitchFamily="34" charset="0"/>
                <a:cs typeface="Calibri" panose="020F0502020204030204" pitchFamily="34" charset="0"/>
              </a:rPr>
              <a:t>)</a:t>
            </a:r>
            <a:br>
              <a:rPr lang="el-GR" sz="800" dirty="0">
                <a:latin typeface="Calibri" panose="020F0502020204030204" pitchFamily="34" charset="0"/>
                <a:ea typeface="Calibri" panose="020F0502020204030204" pitchFamily="34" charset="0"/>
                <a:cs typeface="Calibri" panose="020F0502020204030204" pitchFamily="34" charset="0"/>
              </a:rPr>
            </a:br>
            <a:r>
              <a:rPr lang="el-GR" sz="800" dirty="0">
                <a:latin typeface="Calibri" panose="020F0502020204030204" pitchFamily="34" charset="0"/>
                <a:ea typeface="Calibri" panose="020F0502020204030204" pitchFamily="34" charset="0"/>
                <a:cs typeface="Calibri" panose="020F0502020204030204" pitchFamily="34" charset="0"/>
              </a:rPr>
              <a:t>Ακολουθία παρατηρήσεων ενός μεγέθους στο χρόνο (π.χ. μηνιαίες κρατήσεις για πακέτα Κρήτης 2020–2025).</a:t>
            </a:r>
          </a:p>
          <a:p>
            <a:pPr>
              <a:buFont typeface="+mj-lt"/>
              <a:buAutoNum type="arabicPeriod"/>
            </a:pPr>
            <a:r>
              <a:rPr lang="el-GR" sz="800" b="1" dirty="0">
                <a:latin typeface="Calibri" panose="020F0502020204030204" pitchFamily="34" charset="0"/>
                <a:ea typeface="Calibri" panose="020F0502020204030204" pitchFamily="34" charset="0"/>
                <a:cs typeface="Calibri" panose="020F0502020204030204" pitchFamily="34" charset="0"/>
              </a:rPr>
              <a:t> Μέσος όρος (</a:t>
            </a:r>
            <a:r>
              <a:rPr lang="el-GR" sz="800" b="1" dirty="0" err="1">
                <a:latin typeface="Calibri" panose="020F0502020204030204" pitchFamily="34" charset="0"/>
                <a:ea typeface="Calibri" panose="020F0502020204030204" pitchFamily="34" charset="0"/>
                <a:cs typeface="Calibri" panose="020F0502020204030204" pitchFamily="34" charset="0"/>
              </a:rPr>
              <a:t>mean</a:t>
            </a:r>
            <a:r>
              <a:rPr lang="el-GR" sz="800" b="1" dirty="0">
                <a:latin typeface="Calibri" panose="020F0502020204030204" pitchFamily="34" charset="0"/>
                <a:ea typeface="Calibri" panose="020F0502020204030204" pitchFamily="34" charset="0"/>
                <a:cs typeface="Calibri" panose="020F0502020204030204" pitchFamily="34" charset="0"/>
              </a:rPr>
              <a:t> / </a:t>
            </a:r>
            <a:r>
              <a:rPr lang="el-GR" sz="800" b="1" dirty="0" err="1">
                <a:latin typeface="Calibri" panose="020F0502020204030204" pitchFamily="34" charset="0"/>
                <a:ea typeface="Calibri" panose="020F0502020204030204" pitchFamily="34" charset="0"/>
                <a:cs typeface="Calibri" panose="020F0502020204030204" pitchFamily="34" charset="0"/>
              </a:rPr>
              <a:t>average</a:t>
            </a:r>
            <a:r>
              <a:rPr lang="el-GR" sz="800" b="1" dirty="0">
                <a:latin typeface="Calibri" panose="020F0502020204030204" pitchFamily="34" charset="0"/>
                <a:ea typeface="Calibri" panose="020F0502020204030204" pitchFamily="34" charset="0"/>
                <a:cs typeface="Calibri" panose="020F0502020204030204" pitchFamily="34" charset="0"/>
              </a:rPr>
              <a:t>)</a:t>
            </a:r>
            <a:br>
              <a:rPr lang="el-GR" sz="800" dirty="0">
                <a:latin typeface="Calibri" panose="020F0502020204030204" pitchFamily="34" charset="0"/>
                <a:ea typeface="Calibri" panose="020F0502020204030204" pitchFamily="34" charset="0"/>
                <a:cs typeface="Calibri" panose="020F0502020204030204" pitchFamily="34" charset="0"/>
              </a:rPr>
            </a:br>
            <a:r>
              <a:rPr lang="el-GR" sz="800" dirty="0">
                <a:latin typeface="Calibri" panose="020F0502020204030204" pitchFamily="34" charset="0"/>
                <a:ea typeface="Calibri" panose="020F0502020204030204" pitchFamily="34" charset="0"/>
                <a:cs typeface="Calibri" panose="020F0502020204030204" pitchFamily="34" charset="0"/>
              </a:rPr>
              <a:t>Άθροισμα όλων των τιμών διαιρούμενο με τον αριθμό των παρατηρήσεων. Δείχνει το “τυπικό” επίπεδο ενός μεγέθους.</a:t>
            </a:r>
          </a:p>
          <a:p>
            <a:pPr>
              <a:buFont typeface="+mj-lt"/>
              <a:buAutoNum type="arabicPeriod"/>
            </a:pPr>
            <a:r>
              <a:rPr lang="el-GR" sz="800" b="1" dirty="0">
                <a:latin typeface="Calibri" panose="020F0502020204030204" pitchFamily="34" charset="0"/>
                <a:ea typeface="Calibri" panose="020F0502020204030204" pitchFamily="34" charset="0"/>
                <a:cs typeface="Calibri" panose="020F0502020204030204" pitchFamily="34" charset="0"/>
              </a:rPr>
              <a:t> Διακύμανση – Τυπική απόκλιση (</a:t>
            </a:r>
            <a:r>
              <a:rPr lang="el-GR" sz="800" b="1" dirty="0" err="1">
                <a:latin typeface="Calibri" panose="020F0502020204030204" pitchFamily="34" charset="0"/>
                <a:ea typeface="Calibri" panose="020F0502020204030204" pitchFamily="34" charset="0"/>
                <a:cs typeface="Calibri" panose="020F0502020204030204" pitchFamily="34" charset="0"/>
              </a:rPr>
              <a:t>variance</a:t>
            </a:r>
            <a:r>
              <a:rPr lang="el-GR" sz="800" b="1" dirty="0">
                <a:latin typeface="Calibri" panose="020F0502020204030204" pitchFamily="34" charset="0"/>
                <a:ea typeface="Calibri" panose="020F0502020204030204" pitchFamily="34" charset="0"/>
                <a:cs typeface="Calibri" panose="020F0502020204030204" pitchFamily="34" charset="0"/>
              </a:rPr>
              <a:t> – </a:t>
            </a:r>
            <a:r>
              <a:rPr lang="el-GR" sz="800" b="1" dirty="0" err="1">
                <a:latin typeface="Calibri" panose="020F0502020204030204" pitchFamily="34" charset="0"/>
                <a:ea typeface="Calibri" panose="020F0502020204030204" pitchFamily="34" charset="0"/>
                <a:cs typeface="Calibri" panose="020F0502020204030204" pitchFamily="34" charset="0"/>
              </a:rPr>
              <a:t>standard</a:t>
            </a:r>
            <a:r>
              <a:rPr lang="el-GR" sz="800" b="1" dirty="0">
                <a:latin typeface="Calibri" panose="020F0502020204030204" pitchFamily="34" charset="0"/>
                <a:ea typeface="Calibri" panose="020F0502020204030204" pitchFamily="34" charset="0"/>
                <a:cs typeface="Calibri" panose="020F0502020204030204" pitchFamily="34" charset="0"/>
              </a:rPr>
              <a:t> </a:t>
            </a:r>
            <a:r>
              <a:rPr lang="el-GR" sz="800" b="1" dirty="0" err="1">
                <a:latin typeface="Calibri" panose="020F0502020204030204" pitchFamily="34" charset="0"/>
                <a:ea typeface="Calibri" panose="020F0502020204030204" pitchFamily="34" charset="0"/>
                <a:cs typeface="Calibri" panose="020F0502020204030204" pitchFamily="34" charset="0"/>
              </a:rPr>
              <a:t>deviation</a:t>
            </a:r>
            <a:r>
              <a:rPr lang="el-GR" sz="800" b="1" dirty="0">
                <a:latin typeface="Calibri" panose="020F0502020204030204" pitchFamily="34" charset="0"/>
                <a:ea typeface="Calibri" panose="020F0502020204030204" pitchFamily="34" charset="0"/>
                <a:cs typeface="Calibri" panose="020F0502020204030204" pitchFamily="34" charset="0"/>
              </a:rPr>
              <a:t>)</a:t>
            </a:r>
            <a:br>
              <a:rPr lang="el-GR" sz="800" dirty="0">
                <a:latin typeface="Calibri" panose="020F0502020204030204" pitchFamily="34" charset="0"/>
                <a:ea typeface="Calibri" panose="020F0502020204030204" pitchFamily="34" charset="0"/>
                <a:cs typeface="Calibri" panose="020F0502020204030204" pitchFamily="34" charset="0"/>
              </a:rPr>
            </a:br>
            <a:r>
              <a:rPr lang="el-GR" sz="800" dirty="0" err="1">
                <a:latin typeface="Calibri" panose="020F0502020204030204" pitchFamily="34" charset="0"/>
                <a:ea typeface="Calibri" panose="020F0502020204030204" pitchFamily="34" charset="0"/>
                <a:cs typeface="Calibri" panose="020F0502020204030204" pitchFamily="34" charset="0"/>
              </a:rPr>
              <a:t>Μετρές</a:t>
            </a:r>
            <a:r>
              <a:rPr lang="el-GR" sz="800" dirty="0">
                <a:latin typeface="Calibri" panose="020F0502020204030204" pitchFamily="34" charset="0"/>
                <a:ea typeface="Calibri" panose="020F0502020204030204" pitchFamily="34" charset="0"/>
                <a:cs typeface="Calibri" panose="020F0502020204030204" pitchFamily="34" charset="0"/>
              </a:rPr>
              <a:t> διασποράς. Δείχνουν πόσο “απλωμένες” είναι οι τιμές γύρω από τον μέσο όρο (δηλαδή πόσο σταθερή ή ασταθής είναι η ζήτηση).</a:t>
            </a:r>
          </a:p>
          <a:p>
            <a:pPr>
              <a:buFont typeface="+mj-lt"/>
              <a:buAutoNum type="arabicPeriod"/>
            </a:pPr>
            <a:r>
              <a:rPr lang="el-GR" sz="800" b="1" dirty="0">
                <a:latin typeface="Calibri" panose="020F0502020204030204" pitchFamily="34" charset="0"/>
                <a:ea typeface="Calibri" panose="020F0502020204030204" pitchFamily="34" charset="0"/>
                <a:cs typeface="Calibri" panose="020F0502020204030204" pitchFamily="34" charset="0"/>
              </a:rPr>
              <a:t> Τάση (</a:t>
            </a:r>
            <a:r>
              <a:rPr lang="el-GR" sz="800" b="1" dirty="0" err="1">
                <a:latin typeface="Calibri" panose="020F0502020204030204" pitchFamily="34" charset="0"/>
                <a:ea typeface="Calibri" panose="020F0502020204030204" pitchFamily="34" charset="0"/>
                <a:cs typeface="Calibri" panose="020F0502020204030204" pitchFamily="34" charset="0"/>
              </a:rPr>
              <a:t>trend</a:t>
            </a:r>
            <a:r>
              <a:rPr lang="el-GR" sz="800" b="1" dirty="0">
                <a:latin typeface="Calibri" panose="020F0502020204030204" pitchFamily="34" charset="0"/>
                <a:ea typeface="Calibri" panose="020F0502020204030204" pitchFamily="34" charset="0"/>
                <a:cs typeface="Calibri" panose="020F0502020204030204" pitchFamily="34" charset="0"/>
              </a:rPr>
              <a:t>)</a:t>
            </a:r>
            <a:br>
              <a:rPr lang="el-GR" sz="800" dirty="0">
                <a:latin typeface="Calibri" panose="020F0502020204030204" pitchFamily="34" charset="0"/>
                <a:ea typeface="Calibri" panose="020F0502020204030204" pitchFamily="34" charset="0"/>
                <a:cs typeface="Calibri" panose="020F0502020204030204" pitchFamily="34" charset="0"/>
              </a:rPr>
            </a:br>
            <a:r>
              <a:rPr lang="el-GR" sz="800" dirty="0">
                <a:latin typeface="Calibri" panose="020F0502020204030204" pitchFamily="34" charset="0"/>
                <a:ea typeface="Calibri" panose="020F0502020204030204" pitchFamily="34" charset="0"/>
                <a:cs typeface="Calibri" panose="020F0502020204030204" pitchFamily="34" charset="0"/>
              </a:rPr>
              <a:t>Η μακροχρόνια κατεύθυνση μιας </a:t>
            </a:r>
            <a:r>
              <a:rPr lang="el-GR" sz="800" dirty="0" err="1">
                <a:latin typeface="Calibri" panose="020F0502020204030204" pitchFamily="34" charset="0"/>
                <a:ea typeface="Calibri" panose="020F0502020204030204" pitchFamily="34" charset="0"/>
                <a:cs typeface="Calibri" panose="020F0502020204030204" pitchFamily="34" charset="0"/>
              </a:rPr>
              <a:t>χρονοσειράς</a:t>
            </a:r>
            <a:r>
              <a:rPr lang="el-GR" sz="800" dirty="0">
                <a:latin typeface="Calibri" panose="020F0502020204030204" pitchFamily="34" charset="0"/>
                <a:ea typeface="Calibri" panose="020F0502020204030204" pitchFamily="34" charset="0"/>
                <a:cs typeface="Calibri" panose="020F0502020204030204" pitchFamily="34" charset="0"/>
              </a:rPr>
              <a:t> (γενικά αυξάνεται ή μειώνεται το μέγεθος, πέρα από εποχικότητα και τυχαίο θόρυβο).</a:t>
            </a:r>
          </a:p>
          <a:p>
            <a:pPr>
              <a:buFont typeface="+mj-lt"/>
              <a:buAutoNum type="arabicPeriod"/>
            </a:pPr>
            <a:r>
              <a:rPr lang="el-GR" sz="800" b="1" dirty="0">
                <a:latin typeface="Calibri" panose="020F0502020204030204" pitchFamily="34" charset="0"/>
                <a:ea typeface="Calibri" panose="020F0502020204030204" pitchFamily="34" charset="0"/>
                <a:cs typeface="Calibri" panose="020F0502020204030204" pitchFamily="34" charset="0"/>
              </a:rPr>
              <a:t> Εποχικότητα (</a:t>
            </a:r>
            <a:r>
              <a:rPr lang="el-GR" sz="800" b="1" dirty="0" err="1">
                <a:latin typeface="Calibri" panose="020F0502020204030204" pitchFamily="34" charset="0"/>
                <a:ea typeface="Calibri" panose="020F0502020204030204" pitchFamily="34" charset="0"/>
                <a:cs typeface="Calibri" panose="020F0502020204030204" pitchFamily="34" charset="0"/>
              </a:rPr>
              <a:t>seasonality</a:t>
            </a:r>
            <a:r>
              <a:rPr lang="el-GR" sz="800" b="1" dirty="0">
                <a:latin typeface="Calibri" panose="020F0502020204030204" pitchFamily="34" charset="0"/>
                <a:ea typeface="Calibri" panose="020F0502020204030204" pitchFamily="34" charset="0"/>
                <a:cs typeface="Calibri" panose="020F0502020204030204" pitchFamily="34" charset="0"/>
              </a:rPr>
              <a:t>)</a:t>
            </a:r>
            <a:br>
              <a:rPr lang="el-GR" sz="800" dirty="0">
                <a:latin typeface="Calibri" panose="020F0502020204030204" pitchFamily="34" charset="0"/>
                <a:ea typeface="Calibri" panose="020F0502020204030204" pitchFamily="34" charset="0"/>
                <a:cs typeface="Calibri" panose="020F0502020204030204" pitchFamily="34" charset="0"/>
              </a:rPr>
            </a:br>
            <a:r>
              <a:rPr lang="el-GR" sz="800" dirty="0">
                <a:latin typeface="Calibri" panose="020F0502020204030204" pitchFamily="34" charset="0"/>
                <a:ea typeface="Calibri" panose="020F0502020204030204" pitchFamily="34" charset="0"/>
                <a:cs typeface="Calibri" panose="020F0502020204030204" pitchFamily="34" charset="0"/>
              </a:rPr>
              <a:t>Επαναλαμβανόμενο μοτίβο εντός του έτους (π.χ. υψηλή ζήτηση Ιούλιο–Αύγουστο, χαμηλή Ιανουάριο–Φεβρουάριο στον ελληνικό τουρισμό).</a:t>
            </a:r>
          </a:p>
          <a:p>
            <a:pPr>
              <a:buFont typeface="+mj-lt"/>
              <a:buAutoNum type="arabicPeriod"/>
            </a:pPr>
            <a:r>
              <a:rPr lang="el-GR" sz="800" b="1" dirty="0">
                <a:latin typeface="Calibri" panose="020F0502020204030204" pitchFamily="34" charset="0"/>
                <a:ea typeface="Calibri" panose="020F0502020204030204" pitchFamily="34" charset="0"/>
                <a:cs typeface="Calibri" panose="020F0502020204030204" pitchFamily="34" charset="0"/>
              </a:rPr>
              <a:t> Κινούμενος μέσος όρος (</a:t>
            </a:r>
            <a:r>
              <a:rPr lang="el-GR" sz="800" b="1" dirty="0" err="1">
                <a:latin typeface="Calibri" panose="020F0502020204030204" pitchFamily="34" charset="0"/>
                <a:ea typeface="Calibri" panose="020F0502020204030204" pitchFamily="34" charset="0"/>
                <a:cs typeface="Calibri" panose="020F0502020204030204" pitchFamily="34" charset="0"/>
              </a:rPr>
              <a:t>moving</a:t>
            </a:r>
            <a:r>
              <a:rPr lang="el-GR" sz="800" b="1" dirty="0">
                <a:latin typeface="Calibri" panose="020F0502020204030204" pitchFamily="34" charset="0"/>
                <a:ea typeface="Calibri" panose="020F0502020204030204" pitchFamily="34" charset="0"/>
                <a:cs typeface="Calibri" panose="020F0502020204030204" pitchFamily="34" charset="0"/>
              </a:rPr>
              <a:t> </a:t>
            </a:r>
            <a:r>
              <a:rPr lang="el-GR" sz="800" b="1" dirty="0" err="1">
                <a:latin typeface="Calibri" panose="020F0502020204030204" pitchFamily="34" charset="0"/>
                <a:ea typeface="Calibri" panose="020F0502020204030204" pitchFamily="34" charset="0"/>
                <a:cs typeface="Calibri" panose="020F0502020204030204" pitchFamily="34" charset="0"/>
              </a:rPr>
              <a:t>average</a:t>
            </a:r>
            <a:r>
              <a:rPr lang="el-GR" sz="800" b="1" dirty="0">
                <a:latin typeface="Calibri" panose="020F0502020204030204" pitchFamily="34" charset="0"/>
                <a:ea typeface="Calibri" panose="020F0502020204030204" pitchFamily="34" charset="0"/>
                <a:cs typeface="Calibri" panose="020F0502020204030204" pitchFamily="34" charset="0"/>
              </a:rPr>
              <a:t>)</a:t>
            </a:r>
            <a:br>
              <a:rPr lang="el-GR" sz="800" dirty="0">
                <a:latin typeface="Calibri" panose="020F0502020204030204" pitchFamily="34" charset="0"/>
                <a:ea typeface="Calibri" panose="020F0502020204030204" pitchFamily="34" charset="0"/>
                <a:cs typeface="Calibri" panose="020F0502020204030204" pitchFamily="34" charset="0"/>
              </a:rPr>
            </a:br>
            <a:r>
              <a:rPr lang="el-GR" sz="800" dirty="0">
                <a:latin typeface="Calibri" panose="020F0502020204030204" pitchFamily="34" charset="0"/>
                <a:ea typeface="Calibri" panose="020F0502020204030204" pitchFamily="34" charset="0"/>
                <a:cs typeface="Calibri" panose="020F0502020204030204" pitchFamily="34" charset="0"/>
              </a:rPr>
              <a:t>Μέσος όρος ενός σταθερού αριθμού πρόσφατων περιόδων (π.χ. 3 μηνών), που “κινείται” καθώς προχωράει ο χρόνος. Χρησιμοποιείται για εξομάλυνση και απλές προβλέψεις.</a:t>
            </a:r>
          </a:p>
          <a:p>
            <a:pPr>
              <a:buFont typeface="+mj-lt"/>
              <a:buAutoNum type="arabicPeriod"/>
            </a:pPr>
            <a:r>
              <a:rPr lang="el-GR" sz="800" b="1" dirty="0">
                <a:latin typeface="Calibri" panose="020F0502020204030204" pitchFamily="34" charset="0"/>
                <a:ea typeface="Calibri" panose="020F0502020204030204" pitchFamily="34" charset="0"/>
                <a:cs typeface="Calibri" panose="020F0502020204030204" pitchFamily="34" charset="0"/>
              </a:rPr>
              <a:t> Εκθετική εξομάλυνση (</a:t>
            </a:r>
            <a:r>
              <a:rPr lang="el-GR" sz="800" b="1" dirty="0" err="1">
                <a:latin typeface="Calibri" panose="020F0502020204030204" pitchFamily="34" charset="0"/>
                <a:ea typeface="Calibri" panose="020F0502020204030204" pitchFamily="34" charset="0"/>
                <a:cs typeface="Calibri" panose="020F0502020204030204" pitchFamily="34" charset="0"/>
              </a:rPr>
              <a:t>exponential</a:t>
            </a:r>
            <a:r>
              <a:rPr lang="el-GR" sz="800" b="1" dirty="0">
                <a:latin typeface="Calibri" panose="020F0502020204030204" pitchFamily="34" charset="0"/>
                <a:ea typeface="Calibri" panose="020F0502020204030204" pitchFamily="34" charset="0"/>
                <a:cs typeface="Calibri" panose="020F0502020204030204" pitchFamily="34" charset="0"/>
              </a:rPr>
              <a:t> </a:t>
            </a:r>
            <a:r>
              <a:rPr lang="el-GR" sz="800" b="1" dirty="0" err="1">
                <a:latin typeface="Calibri" panose="020F0502020204030204" pitchFamily="34" charset="0"/>
                <a:ea typeface="Calibri" panose="020F0502020204030204" pitchFamily="34" charset="0"/>
                <a:cs typeface="Calibri" panose="020F0502020204030204" pitchFamily="34" charset="0"/>
              </a:rPr>
              <a:t>smoothing</a:t>
            </a:r>
            <a:r>
              <a:rPr lang="el-GR" sz="800" b="1" dirty="0">
                <a:latin typeface="Calibri" panose="020F0502020204030204" pitchFamily="34" charset="0"/>
                <a:ea typeface="Calibri" panose="020F0502020204030204" pitchFamily="34" charset="0"/>
                <a:cs typeface="Calibri" panose="020F0502020204030204" pitchFamily="34" charset="0"/>
              </a:rPr>
              <a:t>)</a:t>
            </a:r>
            <a:br>
              <a:rPr lang="el-GR" sz="800" dirty="0">
                <a:latin typeface="Calibri" panose="020F0502020204030204" pitchFamily="34" charset="0"/>
                <a:ea typeface="Calibri" panose="020F0502020204030204" pitchFamily="34" charset="0"/>
                <a:cs typeface="Calibri" panose="020F0502020204030204" pitchFamily="34" charset="0"/>
              </a:rPr>
            </a:br>
            <a:r>
              <a:rPr lang="el-GR" sz="800" dirty="0">
                <a:latin typeface="Calibri" panose="020F0502020204030204" pitchFamily="34" charset="0"/>
                <a:ea typeface="Calibri" panose="020F0502020204030204" pitchFamily="34" charset="0"/>
                <a:cs typeface="Calibri" panose="020F0502020204030204" pitchFamily="34" charset="0"/>
              </a:rPr>
              <a:t>Μέθοδος πρόβλεψης όπου ο πρόσφατος μήνας έχει μεγαλύτερο βάρος από τους παλιότερους. Χρησιμοποιείται ευρέως σε επιχειρησιακές προβλέψεις ζήτησης.</a:t>
            </a:r>
          </a:p>
          <a:p>
            <a:pPr>
              <a:buFont typeface="+mj-lt"/>
              <a:buAutoNum type="arabicPeriod"/>
            </a:pPr>
            <a:r>
              <a:rPr lang="el-GR" sz="800" b="1" dirty="0">
                <a:latin typeface="Calibri" panose="020F0502020204030204" pitchFamily="34" charset="0"/>
                <a:ea typeface="Calibri" panose="020F0502020204030204" pitchFamily="34" charset="0"/>
                <a:cs typeface="Calibri" panose="020F0502020204030204" pitchFamily="34" charset="0"/>
              </a:rPr>
              <a:t> Σφάλμα πρόβλεψης (</a:t>
            </a:r>
            <a:r>
              <a:rPr lang="el-GR" sz="800" b="1" dirty="0" err="1">
                <a:latin typeface="Calibri" panose="020F0502020204030204" pitchFamily="34" charset="0"/>
                <a:ea typeface="Calibri" panose="020F0502020204030204" pitchFamily="34" charset="0"/>
                <a:cs typeface="Calibri" panose="020F0502020204030204" pitchFamily="34" charset="0"/>
              </a:rPr>
              <a:t>forecast</a:t>
            </a:r>
            <a:r>
              <a:rPr lang="el-GR" sz="800" b="1" dirty="0">
                <a:latin typeface="Calibri" panose="020F0502020204030204" pitchFamily="34" charset="0"/>
                <a:ea typeface="Calibri" panose="020F0502020204030204" pitchFamily="34" charset="0"/>
                <a:cs typeface="Calibri" panose="020F0502020204030204" pitchFamily="34" charset="0"/>
              </a:rPr>
              <a:t> </a:t>
            </a:r>
            <a:r>
              <a:rPr lang="el-GR" sz="800" b="1" dirty="0" err="1">
                <a:latin typeface="Calibri" panose="020F0502020204030204" pitchFamily="34" charset="0"/>
                <a:ea typeface="Calibri" panose="020F0502020204030204" pitchFamily="34" charset="0"/>
                <a:cs typeface="Calibri" panose="020F0502020204030204" pitchFamily="34" charset="0"/>
              </a:rPr>
              <a:t>error</a:t>
            </a:r>
            <a:r>
              <a:rPr lang="el-GR" sz="800" b="1" dirty="0">
                <a:latin typeface="Calibri" panose="020F0502020204030204" pitchFamily="34" charset="0"/>
                <a:ea typeface="Calibri" panose="020F0502020204030204" pitchFamily="34" charset="0"/>
                <a:cs typeface="Calibri" panose="020F0502020204030204" pitchFamily="34" charset="0"/>
              </a:rPr>
              <a:t>)</a:t>
            </a:r>
            <a:br>
              <a:rPr lang="el-GR" sz="800" dirty="0">
                <a:latin typeface="Calibri" panose="020F0502020204030204" pitchFamily="34" charset="0"/>
                <a:ea typeface="Calibri" panose="020F0502020204030204" pitchFamily="34" charset="0"/>
                <a:cs typeface="Calibri" panose="020F0502020204030204" pitchFamily="34" charset="0"/>
              </a:rPr>
            </a:br>
            <a:r>
              <a:rPr lang="el-GR" sz="800" dirty="0">
                <a:latin typeface="Calibri" panose="020F0502020204030204" pitchFamily="34" charset="0"/>
                <a:ea typeface="Calibri" panose="020F0502020204030204" pitchFamily="34" charset="0"/>
                <a:cs typeface="Calibri" panose="020F0502020204030204" pitchFamily="34" charset="0"/>
              </a:rPr>
              <a:t>Διαφορά μεταξύ πραγματικής τιμής και προβλεπόμενης τιμής (π.χ. πραγματικές κρατήσεις – προβλεπόμενες κρατήσεις). Δείχνει πόσο “καλή” ήταν η μέθοδος πρόβλεψης.</a:t>
            </a:r>
          </a:p>
          <a:p>
            <a:pPr>
              <a:buFont typeface="+mj-lt"/>
              <a:buAutoNum type="arabicPeriod"/>
            </a:pPr>
            <a:r>
              <a:rPr lang="el-GR" sz="800" b="1" dirty="0">
                <a:latin typeface="Calibri" panose="020F0502020204030204" pitchFamily="34" charset="0"/>
                <a:ea typeface="Calibri" panose="020F0502020204030204" pitchFamily="34" charset="0"/>
                <a:cs typeface="Calibri" panose="020F0502020204030204" pitchFamily="34" charset="0"/>
              </a:rPr>
              <a:t> Μέσα απόλυτα σφάλματα / MAPE κ.λπ. (MAE, MAPE)</a:t>
            </a:r>
            <a:br>
              <a:rPr lang="el-GR" sz="800" dirty="0">
                <a:latin typeface="Calibri" panose="020F0502020204030204" pitchFamily="34" charset="0"/>
                <a:ea typeface="Calibri" panose="020F0502020204030204" pitchFamily="34" charset="0"/>
                <a:cs typeface="Calibri" panose="020F0502020204030204" pitchFamily="34" charset="0"/>
              </a:rPr>
            </a:br>
            <a:r>
              <a:rPr lang="el-GR" sz="800" dirty="0">
                <a:latin typeface="Calibri" panose="020F0502020204030204" pitchFamily="34" charset="0"/>
                <a:ea typeface="Calibri" panose="020F0502020204030204" pitchFamily="34" charset="0"/>
                <a:cs typeface="Calibri" panose="020F0502020204030204" pitchFamily="34" charset="0"/>
              </a:rPr>
              <a:t>Μέτρα ακρίβειας προβλέψεων. Συνοψίζουν σε ένα νούμερο “πόσο” κάνουν λάθος κατά μέσο όρο οι προβλέψεις.</a:t>
            </a:r>
          </a:p>
        </p:txBody>
      </p:sp>
    </p:spTree>
    <p:extLst>
      <p:ext uri="{BB962C8B-B14F-4D97-AF65-F5344CB8AC3E}">
        <p14:creationId xmlns:p14="http://schemas.microsoft.com/office/powerpoint/2010/main" val="34581816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62"/>
        <p:cNvGrpSpPr/>
        <p:nvPr/>
      </p:nvGrpSpPr>
      <p:grpSpPr>
        <a:xfrm>
          <a:off x="0" y="0"/>
          <a:ext cx="0" cy="0"/>
          <a:chOff x="0" y="0"/>
          <a:chExt cx="0" cy="0"/>
        </a:xfrm>
      </p:grpSpPr>
      <p:pic>
        <p:nvPicPr>
          <p:cNvPr id="463" name="Google Shape;463;p41"/>
          <p:cNvPicPr preferRelativeResize="0"/>
          <p:nvPr/>
        </p:nvPicPr>
        <p:blipFill rotWithShape="1">
          <a:blip r:embed="rId3">
            <a:alphaModFix amt="57000"/>
          </a:blip>
          <a:srcRect l="34707" t="34901" b="18237"/>
          <a:stretch/>
        </p:blipFill>
        <p:spPr>
          <a:xfrm>
            <a:off x="0" y="0"/>
            <a:ext cx="9144000" cy="5143500"/>
          </a:xfrm>
          <a:prstGeom prst="rect">
            <a:avLst/>
          </a:prstGeom>
          <a:noFill/>
          <a:ln>
            <a:noFill/>
          </a:ln>
        </p:spPr>
      </p:pic>
      <p:pic>
        <p:nvPicPr>
          <p:cNvPr id="464" name="Google Shape;464;p41"/>
          <p:cNvPicPr preferRelativeResize="0"/>
          <p:nvPr/>
        </p:nvPicPr>
        <p:blipFill rotWithShape="1">
          <a:blip r:embed="rId4">
            <a:alphaModFix/>
            <a:duotone>
              <a:schemeClr val="accent6">
                <a:shade val="45000"/>
                <a:satMod val="135000"/>
              </a:schemeClr>
              <a:prstClr val="white"/>
            </a:duotone>
          </a:blip>
          <a:srcRect b="12130"/>
          <a:stretch/>
        </p:blipFill>
        <p:spPr>
          <a:xfrm>
            <a:off x="4663082" y="2488557"/>
            <a:ext cx="4398213" cy="2220872"/>
          </a:xfrm>
          <a:prstGeom prst="rect">
            <a:avLst/>
          </a:prstGeom>
          <a:noFill/>
          <a:ln>
            <a:noFill/>
          </a:ln>
        </p:spPr>
      </p:pic>
      <p:sp>
        <p:nvSpPr>
          <p:cNvPr id="2" name="Footer Placeholder 6">
            <a:extLst>
              <a:ext uri="{FF2B5EF4-FFF2-40B4-BE49-F238E27FC236}">
                <a16:creationId xmlns:a16="http://schemas.microsoft.com/office/drawing/2014/main" id="{8A3DB088-58AB-D21B-92C9-FF339F34E9A2}"/>
              </a:ext>
            </a:extLst>
          </p:cNvPr>
          <p:cNvSpPr>
            <a:spLocks noGrp="1"/>
          </p:cNvSpPr>
          <p:nvPr>
            <p:ph type="ftr" idx="11"/>
          </p:nvPr>
        </p:nvSpPr>
        <p:spPr>
          <a:xfrm>
            <a:off x="7613495" y="4777099"/>
            <a:ext cx="1447800" cy="182563"/>
          </a:xfrm>
        </p:spPr>
        <p:txBody>
          <a:bodyPr/>
          <a:lstStyle/>
          <a:p>
            <a:r>
              <a:rPr lang="el-GR" dirty="0">
                <a:solidFill>
                  <a:srgbClr val="97413C"/>
                </a:solidFill>
              </a:rPr>
              <a:t>Δρ. Σπυρίδων Λαμπρόπουλος</a:t>
            </a:r>
          </a:p>
        </p:txBody>
      </p:sp>
      <p:pic>
        <p:nvPicPr>
          <p:cNvPr id="3" name="Picture 2">
            <a:extLst>
              <a:ext uri="{FF2B5EF4-FFF2-40B4-BE49-F238E27FC236}">
                <a16:creationId xmlns:a16="http://schemas.microsoft.com/office/drawing/2014/main" id="{311F731A-DD53-8FCF-FBE5-553F42228610}"/>
              </a:ext>
            </a:extLst>
          </p:cNvPr>
          <p:cNvPicPr>
            <a:picLocks noChangeAspect="1"/>
          </p:cNvPicPr>
          <p:nvPr/>
        </p:nvPicPr>
        <p:blipFill>
          <a:blip r:embed="rId5"/>
          <a:stretch>
            <a:fillRect/>
          </a:stretch>
        </p:blipFill>
        <p:spPr>
          <a:xfrm>
            <a:off x="96844" y="229291"/>
            <a:ext cx="1194625" cy="432732"/>
          </a:xfrm>
          <a:prstGeom prst="rect">
            <a:avLst/>
          </a:prstGeom>
        </p:spPr>
      </p:pic>
      <p:sp>
        <p:nvSpPr>
          <p:cNvPr id="6" name="Google Shape;158;p26">
            <a:extLst>
              <a:ext uri="{FF2B5EF4-FFF2-40B4-BE49-F238E27FC236}">
                <a16:creationId xmlns:a16="http://schemas.microsoft.com/office/drawing/2014/main" id="{67B79AF3-E4B8-DC94-1506-5B48BF8EA632}"/>
              </a:ext>
            </a:extLst>
          </p:cNvPr>
          <p:cNvSpPr txBox="1"/>
          <p:nvPr/>
        </p:nvSpPr>
        <p:spPr>
          <a:xfrm>
            <a:off x="694156" y="662023"/>
            <a:ext cx="8379083" cy="461665"/>
          </a:xfrm>
          <a:prstGeom prst="rect">
            <a:avLst/>
          </a:prstGeom>
          <a:noFill/>
          <a:ln>
            <a:noFill/>
          </a:ln>
        </p:spPr>
        <p:txBody>
          <a:bodyPr spcFirstLastPara="1" wrap="square" lIns="0" tIns="0" rIns="0" bIns="0" anchor="t" anchorCtr="0">
            <a:spAutoFit/>
          </a:bodyPr>
          <a:lstStyle/>
          <a:p>
            <a:pPr marL="0" marR="0" lvl="0" indent="0" rtl="0">
              <a:lnSpc>
                <a:spcPct val="120003"/>
              </a:lnSpc>
              <a:spcBef>
                <a:spcPts val="0"/>
              </a:spcBef>
              <a:spcAft>
                <a:spcPts val="0"/>
              </a:spcAft>
              <a:buNone/>
            </a:pPr>
            <a:r>
              <a:rPr lang="el-GR" sz="2500" dirty="0">
                <a:solidFill>
                  <a:srgbClr val="171616"/>
                </a:solidFill>
                <a:latin typeface="Calibri" panose="020F0502020204030204" pitchFamily="34" charset="0"/>
                <a:ea typeface="Calibri" panose="020F0502020204030204" pitchFamily="34" charset="0"/>
                <a:cs typeface="Calibri" panose="020F0502020204030204" pitchFamily="34" charset="0"/>
                <a:sym typeface="Nunito Light"/>
              </a:rPr>
              <a:t>Γλωσσάριο Βασικών Όρων</a:t>
            </a:r>
          </a:p>
        </p:txBody>
      </p:sp>
      <p:sp>
        <p:nvSpPr>
          <p:cNvPr id="7" name="TextBox 6">
            <a:extLst>
              <a:ext uri="{FF2B5EF4-FFF2-40B4-BE49-F238E27FC236}">
                <a16:creationId xmlns:a16="http://schemas.microsoft.com/office/drawing/2014/main" id="{74EAA05C-DA18-72C8-AD66-6576F03B4E51}"/>
              </a:ext>
            </a:extLst>
          </p:cNvPr>
          <p:cNvSpPr txBox="1"/>
          <p:nvPr/>
        </p:nvSpPr>
        <p:spPr>
          <a:xfrm>
            <a:off x="694155" y="1291728"/>
            <a:ext cx="7727601" cy="2954655"/>
          </a:xfrm>
          <a:prstGeom prst="rect">
            <a:avLst/>
          </a:prstGeom>
          <a:noFill/>
        </p:spPr>
        <p:txBody>
          <a:bodyPr wrap="square">
            <a:spAutoFit/>
          </a:bodyPr>
          <a:lstStyle/>
          <a:p>
            <a:pPr>
              <a:buNone/>
            </a:pPr>
            <a:r>
              <a:rPr lang="el-GR" sz="1000" b="1" dirty="0">
                <a:latin typeface="Calibri" panose="020F0502020204030204" pitchFamily="34" charset="0"/>
                <a:ea typeface="Calibri" panose="020F0502020204030204" pitchFamily="34" charset="0"/>
                <a:cs typeface="Calibri" panose="020F0502020204030204" pitchFamily="34" charset="0"/>
              </a:rPr>
              <a:t>Κόστος, συμπεριφορά κόστους και δείκτες</a:t>
            </a:r>
          </a:p>
          <a:p>
            <a:pPr>
              <a:buFont typeface="+mj-lt"/>
              <a:buAutoNum type="arabicPeriod" startAt="13"/>
            </a:pPr>
            <a:endParaRPr lang="el-GR" sz="800" b="1" dirty="0">
              <a:latin typeface="Calibri" panose="020F0502020204030204" pitchFamily="34" charset="0"/>
              <a:ea typeface="Calibri" panose="020F0502020204030204" pitchFamily="34" charset="0"/>
              <a:cs typeface="Calibri" panose="020F0502020204030204" pitchFamily="34" charset="0"/>
            </a:endParaRPr>
          </a:p>
          <a:p>
            <a:pPr>
              <a:buFont typeface="+mj-lt"/>
              <a:buAutoNum type="arabicPeriod" startAt="13"/>
            </a:pPr>
            <a:r>
              <a:rPr lang="el-GR" sz="800" b="1" dirty="0">
                <a:latin typeface="Calibri" panose="020F0502020204030204" pitchFamily="34" charset="0"/>
                <a:ea typeface="Calibri" panose="020F0502020204030204" pitchFamily="34" charset="0"/>
                <a:cs typeface="Calibri" panose="020F0502020204030204" pitchFamily="34" charset="0"/>
              </a:rPr>
              <a:t> Διοικητική λογιστική (</a:t>
            </a:r>
            <a:r>
              <a:rPr lang="el-GR" sz="800" b="1" dirty="0" err="1">
                <a:latin typeface="Calibri" panose="020F0502020204030204" pitchFamily="34" charset="0"/>
                <a:ea typeface="Calibri" panose="020F0502020204030204" pitchFamily="34" charset="0"/>
                <a:cs typeface="Calibri" panose="020F0502020204030204" pitchFamily="34" charset="0"/>
              </a:rPr>
              <a:t>management</a:t>
            </a:r>
            <a:r>
              <a:rPr lang="el-GR" sz="800" b="1" dirty="0">
                <a:latin typeface="Calibri" panose="020F0502020204030204" pitchFamily="34" charset="0"/>
                <a:ea typeface="Calibri" panose="020F0502020204030204" pitchFamily="34" charset="0"/>
                <a:cs typeface="Calibri" panose="020F0502020204030204" pitchFamily="34" charset="0"/>
              </a:rPr>
              <a:t> </a:t>
            </a:r>
            <a:r>
              <a:rPr lang="el-GR" sz="800" b="1" dirty="0" err="1">
                <a:latin typeface="Calibri" panose="020F0502020204030204" pitchFamily="34" charset="0"/>
                <a:ea typeface="Calibri" panose="020F0502020204030204" pitchFamily="34" charset="0"/>
                <a:cs typeface="Calibri" panose="020F0502020204030204" pitchFamily="34" charset="0"/>
              </a:rPr>
              <a:t>accounting</a:t>
            </a:r>
            <a:r>
              <a:rPr lang="el-GR" sz="800" b="1" dirty="0">
                <a:latin typeface="Calibri" panose="020F0502020204030204" pitchFamily="34" charset="0"/>
                <a:ea typeface="Calibri" panose="020F0502020204030204" pitchFamily="34" charset="0"/>
                <a:cs typeface="Calibri" panose="020F0502020204030204" pitchFamily="34" charset="0"/>
              </a:rPr>
              <a:t>)</a:t>
            </a:r>
            <a:br>
              <a:rPr lang="el-GR" sz="800" dirty="0">
                <a:latin typeface="Calibri" panose="020F0502020204030204" pitchFamily="34" charset="0"/>
                <a:ea typeface="Calibri" panose="020F0502020204030204" pitchFamily="34" charset="0"/>
                <a:cs typeface="Calibri" panose="020F0502020204030204" pitchFamily="34" charset="0"/>
              </a:rPr>
            </a:br>
            <a:r>
              <a:rPr lang="el-GR" sz="800" dirty="0">
                <a:latin typeface="Calibri" panose="020F0502020204030204" pitchFamily="34" charset="0"/>
                <a:ea typeface="Calibri" panose="020F0502020204030204" pitchFamily="34" charset="0"/>
                <a:cs typeface="Calibri" panose="020F0502020204030204" pitchFamily="34" charset="0"/>
              </a:rPr>
              <a:t>Κλάδος της λογιστικής που ασχολείται με τη συλλογή, ανάλυση και παρουσίαση οικονομικών και μη οικονομικών πληροφοριών, για να υποστηρίζει τον σχεδιασμό, τον έλεγχο και τη λήψη αποφάσεων μέσα στην επιχείρηση. </a:t>
            </a:r>
          </a:p>
          <a:p>
            <a:pPr>
              <a:buFont typeface="+mj-lt"/>
              <a:buAutoNum type="arabicPeriod" startAt="13"/>
            </a:pPr>
            <a:r>
              <a:rPr lang="el-GR" sz="800" b="1" dirty="0">
                <a:latin typeface="Calibri" panose="020F0502020204030204" pitchFamily="34" charset="0"/>
                <a:ea typeface="Calibri" panose="020F0502020204030204" pitchFamily="34" charset="0"/>
                <a:cs typeface="Calibri" panose="020F0502020204030204" pitchFamily="34" charset="0"/>
              </a:rPr>
              <a:t> Κόστος (</a:t>
            </a:r>
            <a:r>
              <a:rPr lang="el-GR" sz="800" b="1" dirty="0" err="1">
                <a:latin typeface="Calibri" panose="020F0502020204030204" pitchFamily="34" charset="0"/>
                <a:ea typeface="Calibri" panose="020F0502020204030204" pitchFamily="34" charset="0"/>
                <a:cs typeface="Calibri" panose="020F0502020204030204" pitchFamily="34" charset="0"/>
              </a:rPr>
              <a:t>cost</a:t>
            </a:r>
            <a:r>
              <a:rPr lang="el-GR" sz="800" b="1" dirty="0">
                <a:latin typeface="Calibri" panose="020F0502020204030204" pitchFamily="34" charset="0"/>
                <a:ea typeface="Calibri" panose="020F0502020204030204" pitchFamily="34" charset="0"/>
                <a:cs typeface="Calibri" panose="020F0502020204030204" pitchFamily="34" charset="0"/>
              </a:rPr>
              <a:t>)</a:t>
            </a:r>
            <a:br>
              <a:rPr lang="el-GR" sz="800" dirty="0">
                <a:latin typeface="Calibri" panose="020F0502020204030204" pitchFamily="34" charset="0"/>
                <a:ea typeface="Calibri" panose="020F0502020204030204" pitchFamily="34" charset="0"/>
                <a:cs typeface="Calibri" panose="020F0502020204030204" pitchFamily="34" charset="0"/>
              </a:rPr>
            </a:br>
            <a:r>
              <a:rPr lang="el-GR" sz="800" dirty="0">
                <a:latin typeface="Calibri" panose="020F0502020204030204" pitchFamily="34" charset="0"/>
                <a:ea typeface="Calibri" panose="020F0502020204030204" pitchFamily="34" charset="0"/>
                <a:cs typeface="Calibri" panose="020F0502020204030204" pitchFamily="34" charset="0"/>
              </a:rPr>
              <a:t>Η θυσία πόρων (σε χρήμα ή άλλα μέσα) για την απόκτηση αγαθών ή υπηρεσιών. Στη διοικητική λογιστική μας ενδιαφέρει πώς συμπεριφέρεται όταν αλλάζει ο όγκος δραστηριότητας.</a:t>
            </a:r>
          </a:p>
          <a:p>
            <a:pPr>
              <a:buFont typeface="+mj-lt"/>
              <a:buAutoNum type="arabicPeriod" startAt="13"/>
            </a:pPr>
            <a:r>
              <a:rPr lang="el-GR" sz="800" b="1" dirty="0">
                <a:latin typeface="Calibri" panose="020F0502020204030204" pitchFamily="34" charset="0"/>
                <a:ea typeface="Calibri" panose="020F0502020204030204" pitchFamily="34" charset="0"/>
                <a:cs typeface="Calibri" panose="020F0502020204030204" pitchFamily="34" charset="0"/>
              </a:rPr>
              <a:t> Σταθερό κόστος (</a:t>
            </a:r>
            <a:r>
              <a:rPr lang="el-GR" sz="800" b="1" dirty="0" err="1">
                <a:latin typeface="Calibri" panose="020F0502020204030204" pitchFamily="34" charset="0"/>
                <a:ea typeface="Calibri" panose="020F0502020204030204" pitchFamily="34" charset="0"/>
                <a:cs typeface="Calibri" panose="020F0502020204030204" pitchFamily="34" charset="0"/>
              </a:rPr>
              <a:t>fixed</a:t>
            </a:r>
            <a:r>
              <a:rPr lang="el-GR" sz="800" b="1" dirty="0">
                <a:latin typeface="Calibri" panose="020F0502020204030204" pitchFamily="34" charset="0"/>
                <a:ea typeface="Calibri" panose="020F0502020204030204" pitchFamily="34" charset="0"/>
                <a:cs typeface="Calibri" panose="020F0502020204030204" pitchFamily="34" charset="0"/>
              </a:rPr>
              <a:t> </a:t>
            </a:r>
            <a:r>
              <a:rPr lang="el-GR" sz="800" b="1" dirty="0" err="1">
                <a:latin typeface="Calibri" panose="020F0502020204030204" pitchFamily="34" charset="0"/>
                <a:ea typeface="Calibri" panose="020F0502020204030204" pitchFamily="34" charset="0"/>
                <a:cs typeface="Calibri" panose="020F0502020204030204" pitchFamily="34" charset="0"/>
              </a:rPr>
              <a:t>cost</a:t>
            </a:r>
            <a:r>
              <a:rPr lang="el-GR" sz="800" b="1" dirty="0">
                <a:latin typeface="Calibri" panose="020F0502020204030204" pitchFamily="34" charset="0"/>
                <a:ea typeface="Calibri" panose="020F0502020204030204" pitchFamily="34" charset="0"/>
                <a:cs typeface="Calibri" panose="020F0502020204030204" pitchFamily="34" charset="0"/>
              </a:rPr>
              <a:t>)</a:t>
            </a:r>
            <a:br>
              <a:rPr lang="el-GR" sz="800" dirty="0">
                <a:latin typeface="Calibri" panose="020F0502020204030204" pitchFamily="34" charset="0"/>
                <a:ea typeface="Calibri" panose="020F0502020204030204" pitchFamily="34" charset="0"/>
                <a:cs typeface="Calibri" panose="020F0502020204030204" pitchFamily="34" charset="0"/>
              </a:rPr>
            </a:br>
            <a:r>
              <a:rPr lang="el-GR" sz="800" dirty="0">
                <a:latin typeface="Calibri" panose="020F0502020204030204" pitchFamily="34" charset="0"/>
                <a:ea typeface="Calibri" panose="020F0502020204030204" pitchFamily="34" charset="0"/>
                <a:cs typeface="Calibri" panose="020F0502020204030204" pitchFamily="34" charset="0"/>
              </a:rPr>
              <a:t>Παραμένει σταθερό στο σύνολό του σε ένα εύρος δραστηριότητας (π.χ. ενοίκιο, μισθός διευθυντή πρακτορείου), ανεξάρτητα από το αν έχουμε 1.000 ή 2.000 κρατήσεις.</a:t>
            </a:r>
          </a:p>
          <a:p>
            <a:pPr>
              <a:buFont typeface="+mj-lt"/>
              <a:buAutoNum type="arabicPeriod" startAt="13"/>
            </a:pPr>
            <a:r>
              <a:rPr lang="el-GR" sz="800" b="1" dirty="0">
                <a:latin typeface="Calibri" panose="020F0502020204030204" pitchFamily="34" charset="0"/>
                <a:ea typeface="Calibri" panose="020F0502020204030204" pitchFamily="34" charset="0"/>
                <a:cs typeface="Calibri" panose="020F0502020204030204" pitchFamily="34" charset="0"/>
              </a:rPr>
              <a:t> Μεταβλητό κόστος (</a:t>
            </a:r>
            <a:r>
              <a:rPr lang="el-GR" sz="800" b="1" dirty="0" err="1">
                <a:latin typeface="Calibri" panose="020F0502020204030204" pitchFamily="34" charset="0"/>
                <a:ea typeface="Calibri" panose="020F0502020204030204" pitchFamily="34" charset="0"/>
                <a:cs typeface="Calibri" panose="020F0502020204030204" pitchFamily="34" charset="0"/>
              </a:rPr>
              <a:t>variable</a:t>
            </a:r>
            <a:r>
              <a:rPr lang="el-GR" sz="800" b="1" dirty="0">
                <a:latin typeface="Calibri" panose="020F0502020204030204" pitchFamily="34" charset="0"/>
                <a:ea typeface="Calibri" panose="020F0502020204030204" pitchFamily="34" charset="0"/>
                <a:cs typeface="Calibri" panose="020F0502020204030204" pitchFamily="34" charset="0"/>
              </a:rPr>
              <a:t> </a:t>
            </a:r>
            <a:r>
              <a:rPr lang="el-GR" sz="800" b="1" dirty="0" err="1">
                <a:latin typeface="Calibri" panose="020F0502020204030204" pitchFamily="34" charset="0"/>
                <a:ea typeface="Calibri" panose="020F0502020204030204" pitchFamily="34" charset="0"/>
                <a:cs typeface="Calibri" panose="020F0502020204030204" pitchFamily="34" charset="0"/>
              </a:rPr>
              <a:t>cost</a:t>
            </a:r>
            <a:r>
              <a:rPr lang="el-GR" sz="800" b="1" dirty="0">
                <a:latin typeface="Calibri" panose="020F0502020204030204" pitchFamily="34" charset="0"/>
                <a:ea typeface="Calibri" panose="020F0502020204030204" pitchFamily="34" charset="0"/>
                <a:cs typeface="Calibri" panose="020F0502020204030204" pitchFamily="34" charset="0"/>
              </a:rPr>
              <a:t>)</a:t>
            </a:r>
            <a:br>
              <a:rPr lang="el-GR" sz="800" dirty="0">
                <a:latin typeface="Calibri" panose="020F0502020204030204" pitchFamily="34" charset="0"/>
                <a:ea typeface="Calibri" panose="020F0502020204030204" pitchFamily="34" charset="0"/>
                <a:cs typeface="Calibri" panose="020F0502020204030204" pitchFamily="34" charset="0"/>
              </a:rPr>
            </a:br>
            <a:r>
              <a:rPr lang="el-GR" sz="800" dirty="0">
                <a:latin typeface="Calibri" panose="020F0502020204030204" pitchFamily="34" charset="0"/>
                <a:ea typeface="Calibri" panose="020F0502020204030204" pitchFamily="34" charset="0"/>
                <a:cs typeface="Calibri" panose="020F0502020204030204" pitchFamily="34" charset="0"/>
              </a:rPr>
              <a:t>Μεταβάλλεται ανάλογα με τον όγκο (π.χ. προμήθειες πλατφόρμας, χρεώσεις καρτών, έξοδα έκδοσης ανά κράτηση).</a:t>
            </a:r>
          </a:p>
          <a:p>
            <a:pPr>
              <a:buFont typeface="+mj-lt"/>
              <a:buAutoNum type="arabicPeriod" startAt="13"/>
            </a:pPr>
            <a:r>
              <a:rPr lang="el-GR" sz="800" b="1" dirty="0">
                <a:latin typeface="Calibri" panose="020F0502020204030204" pitchFamily="34" charset="0"/>
                <a:ea typeface="Calibri" panose="020F0502020204030204" pitchFamily="34" charset="0"/>
                <a:cs typeface="Calibri" panose="020F0502020204030204" pitchFamily="34" charset="0"/>
              </a:rPr>
              <a:t> Μικτό (</a:t>
            </a:r>
            <a:r>
              <a:rPr lang="el-GR" sz="800" b="1" dirty="0" err="1">
                <a:latin typeface="Calibri" panose="020F0502020204030204" pitchFamily="34" charset="0"/>
                <a:ea typeface="Calibri" panose="020F0502020204030204" pitchFamily="34" charset="0"/>
                <a:cs typeface="Calibri" panose="020F0502020204030204" pitchFamily="34" charset="0"/>
              </a:rPr>
              <a:t>ημι</a:t>
            </a:r>
            <a:r>
              <a:rPr lang="el-GR" sz="800" b="1" dirty="0">
                <a:latin typeface="Calibri" panose="020F0502020204030204" pitchFamily="34" charset="0"/>
                <a:ea typeface="Calibri" panose="020F0502020204030204" pitchFamily="34" charset="0"/>
                <a:cs typeface="Calibri" panose="020F0502020204030204" pitchFamily="34" charset="0"/>
              </a:rPr>
              <a:t>-σταθερό) κόστος (</a:t>
            </a:r>
            <a:r>
              <a:rPr lang="el-GR" sz="800" b="1" dirty="0" err="1">
                <a:latin typeface="Calibri" panose="020F0502020204030204" pitchFamily="34" charset="0"/>
                <a:ea typeface="Calibri" panose="020F0502020204030204" pitchFamily="34" charset="0"/>
                <a:cs typeface="Calibri" panose="020F0502020204030204" pitchFamily="34" charset="0"/>
              </a:rPr>
              <a:t>mixed</a:t>
            </a:r>
            <a:r>
              <a:rPr lang="el-GR" sz="800" b="1" dirty="0">
                <a:latin typeface="Calibri" panose="020F0502020204030204" pitchFamily="34" charset="0"/>
                <a:ea typeface="Calibri" panose="020F0502020204030204" pitchFamily="34" charset="0"/>
                <a:cs typeface="Calibri" panose="020F0502020204030204" pitchFamily="34" charset="0"/>
              </a:rPr>
              <a:t>/</a:t>
            </a:r>
            <a:r>
              <a:rPr lang="el-GR" sz="800" b="1" dirty="0" err="1">
                <a:latin typeface="Calibri" panose="020F0502020204030204" pitchFamily="34" charset="0"/>
                <a:ea typeface="Calibri" panose="020F0502020204030204" pitchFamily="34" charset="0"/>
                <a:cs typeface="Calibri" panose="020F0502020204030204" pitchFamily="34" charset="0"/>
              </a:rPr>
              <a:t>semi-variable</a:t>
            </a:r>
            <a:r>
              <a:rPr lang="el-GR" sz="800" b="1" dirty="0">
                <a:latin typeface="Calibri" panose="020F0502020204030204" pitchFamily="34" charset="0"/>
                <a:ea typeface="Calibri" panose="020F0502020204030204" pitchFamily="34" charset="0"/>
                <a:cs typeface="Calibri" panose="020F0502020204030204" pitchFamily="34" charset="0"/>
              </a:rPr>
              <a:t> </a:t>
            </a:r>
            <a:r>
              <a:rPr lang="el-GR" sz="800" b="1" dirty="0" err="1">
                <a:latin typeface="Calibri" panose="020F0502020204030204" pitchFamily="34" charset="0"/>
                <a:ea typeface="Calibri" panose="020F0502020204030204" pitchFamily="34" charset="0"/>
                <a:cs typeface="Calibri" panose="020F0502020204030204" pitchFamily="34" charset="0"/>
              </a:rPr>
              <a:t>cost</a:t>
            </a:r>
            <a:r>
              <a:rPr lang="el-GR" sz="800" b="1" dirty="0">
                <a:latin typeface="Calibri" panose="020F0502020204030204" pitchFamily="34" charset="0"/>
                <a:ea typeface="Calibri" panose="020F0502020204030204" pitchFamily="34" charset="0"/>
                <a:cs typeface="Calibri" panose="020F0502020204030204" pitchFamily="34" charset="0"/>
              </a:rPr>
              <a:t>)</a:t>
            </a:r>
            <a:br>
              <a:rPr lang="el-GR" sz="800" dirty="0">
                <a:latin typeface="Calibri" panose="020F0502020204030204" pitchFamily="34" charset="0"/>
                <a:ea typeface="Calibri" panose="020F0502020204030204" pitchFamily="34" charset="0"/>
                <a:cs typeface="Calibri" panose="020F0502020204030204" pitchFamily="34" charset="0"/>
              </a:rPr>
            </a:br>
            <a:r>
              <a:rPr lang="el-GR" sz="800" dirty="0">
                <a:latin typeface="Calibri" panose="020F0502020204030204" pitchFamily="34" charset="0"/>
                <a:ea typeface="Calibri" panose="020F0502020204030204" pitchFamily="34" charset="0"/>
                <a:cs typeface="Calibri" panose="020F0502020204030204" pitchFamily="34" charset="0"/>
              </a:rPr>
              <a:t>Έχει και σταθερό και μεταβλητό τμήμα (π.χ. βασικό πάγιο τηλεπικοινωνιών + χρέωση ανά κλήση).</a:t>
            </a:r>
          </a:p>
          <a:p>
            <a:pPr>
              <a:buFont typeface="+mj-lt"/>
              <a:buAutoNum type="arabicPeriod" startAt="13"/>
            </a:pPr>
            <a:r>
              <a:rPr lang="el-GR" sz="800" b="1" dirty="0">
                <a:latin typeface="Calibri" panose="020F0502020204030204" pitchFamily="34" charset="0"/>
                <a:ea typeface="Calibri" panose="020F0502020204030204" pitchFamily="34" charset="0"/>
                <a:cs typeface="Calibri" panose="020F0502020204030204" pitchFamily="34" charset="0"/>
              </a:rPr>
              <a:t> Άμεσο – έμμεσο κόστος (</a:t>
            </a:r>
            <a:r>
              <a:rPr lang="el-GR" sz="800" b="1" dirty="0" err="1">
                <a:latin typeface="Calibri" panose="020F0502020204030204" pitchFamily="34" charset="0"/>
                <a:ea typeface="Calibri" panose="020F0502020204030204" pitchFamily="34" charset="0"/>
                <a:cs typeface="Calibri" panose="020F0502020204030204" pitchFamily="34" charset="0"/>
              </a:rPr>
              <a:t>direct</a:t>
            </a:r>
            <a:r>
              <a:rPr lang="el-GR" sz="800" b="1" dirty="0">
                <a:latin typeface="Calibri" panose="020F0502020204030204" pitchFamily="34" charset="0"/>
                <a:ea typeface="Calibri" panose="020F0502020204030204" pitchFamily="34" charset="0"/>
                <a:cs typeface="Calibri" panose="020F0502020204030204" pitchFamily="34" charset="0"/>
              </a:rPr>
              <a:t> – </a:t>
            </a:r>
            <a:r>
              <a:rPr lang="el-GR" sz="800" b="1" dirty="0" err="1">
                <a:latin typeface="Calibri" panose="020F0502020204030204" pitchFamily="34" charset="0"/>
                <a:ea typeface="Calibri" panose="020F0502020204030204" pitchFamily="34" charset="0"/>
                <a:cs typeface="Calibri" panose="020F0502020204030204" pitchFamily="34" charset="0"/>
              </a:rPr>
              <a:t>indirect</a:t>
            </a:r>
            <a:r>
              <a:rPr lang="el-GR" sz="800" b="1" dirty="0">
                <a:latin typeface="Calibri" panose="020F0502020204030204" pitchFamily="34" charset="0"/>
                <a:ea typeface="Calibri" panose="020F0502020204030204" pitchFamily="34" charset="0"/>
                <a:cs typeface="Calibri" panose="020F0502020204030204" pitchFamily="34" charset="0"/>
              </a:rPr>
              <a:t> </a:t>
            </a:r>
            <a:r>
              <a:rPr lang="el-GR" sz="800" b="1" dirty="0" err="1">
                <a:latin typeface="Calibri" panose="020F0502020204030204" pitchFamily="34" charset="0"/>
                <a:ea typeface="Calibri" panose="020F0502020204030204" pitchFamily="34" charset="0"/>
                <a:cs typeface="Calibri" panose="020F0502020204030204" pitchFamily="34" charset="0"/>
              </a:rPr>
              <a:t>cost</a:t>
            </a:r>
            <a:r>
              <a:rPr lang="el-GR" sz="800" b="1" dirty="0">
                <a:latin typeface="Calibri" panose="020F0502020204030204" pitchFamily="34" charset="0"/>
                <a:ea typeface="Calibri" panose="020F0502020204030204" pitchFamily="34" charset="0"/>
                <a:cs typeface="Calibri" panose="020F0502020204030204" pitchFamily="34" charset="0"/>
              </a:rPr>
              <a:t>)</a:t>
            </a:r>
            <a:br>
              <a:rPr lang="el-GR" sz="800" dirty="0">
                <a:latin typeface="Calibri" panose="020F0502020204030204" pitchFamily="34" charset="0"/>
                <a:ea typeface="Calibri" panose="020F0502020204030204" pitchFamily="34" charset="0"/>
                <a:cs typeface="Calibri" panose="020F0502020204030204" pitchFamily="34" charset="0"/>
              </a:rPr>
            </a:br>
            <a:r>
              <a:rPr lang="el-GR" sz="800" dirty="0">
                <a:latin typeface="Calibri" panose="020F0502020204030204" pitchFamily="34" charset="0"/>
                <a:ea typeface="Calibri" panose="020F0502020204030204" pitchFamily="34" charset="0"/>
                <a:cs typeface="Calibri" panose="020F0502020204030204" pitchFamily="34" charset="0"/>
              </a:rPr>
              <a:t>Άμεσο: μπορεί να συνδεθεί εύκολα με συγκεκριμένη υπηρεσία/πακέτο (π.χ. προμήθεια </a:t>
            </a:r>
            <a:r>
              <a:rPr lang="el-GR" sz="800" dirty="0" err="1">
                <a:latin typeface="Calibri" panose="020F0502020204030204" pitchFamily="34" charset="0"/>
                <a:ea typeface="Calibri" panose="020F0502020204030204" pitchFamily="34" charset="0"/>
                <a:cs typeface="Calibri" panose="020F0502020204030204" pitchFamily="34" charset="0"/>
              </a:rPr>
              <a:t>tour</a:t>
            </a:r>
            <a:r>
              <a:rPr lang="el-GR" sz="800" dirty="0">
                <a:latin typeface="Calibri" panose="020F0502020204030204" pitchFamily="34" charset="0"/>
                <a:ea typeface="Calibri" panose="020F0502020204030204" pitchFamily="34" charset="0"/>
                <a:cs typeface="Calibri" panose="020F0502020204030204" pitchFamily="34" charset="0"/>
              </a:rPr>
              <a:t> </a:t>
            </a:r>
            <a:r>
              <a:rPr lang="el-GR" sz="800" dirty="0" err="1">
                <a:latin typeface="Calibri" panose="020F0502020204030204" pitchFamily="34" charset="0"/>
                <a:ea typeface="Calibri" panose="020F0502020204030204" pitchFamily="34" charset="0"/>
                <a:cs typeface="Calibri" panose="020F0502020204030204" pitchFamily="34" charset="0"/>
              </a:rPr>
              <a:t>leader</a:t>
            </a:r>
            <a:r>
              <a:rPr lang="el-GR" sz="800" dirty="0">
                <a:latin typeface="Calibri" panose="020F0502020204030204" pitchFamily="34" charset="0"/>
                <a:ea typeface="Calibri" panose="020F0502020204030204" pitchFamily="34" charset="0"/>
                <a:cs typeface="Calibri" panose="020F0502020204030204" pitchFamily="34" charset="0"/>
              </a:rPr>
              <a:t> για συγκεκριμένο </a:t>
            </a:r>
            <a:r>
              <a:rPr lang="el-GR" sz="800" dirty="0" err="1">
                <a:latin typeface="Calibri" panose="020F0502020204030204" pitchFamily="34" charset="0"/>
                <a:ea typeface="Calibri" panose="020F0502020204030204" pitchFamily="34" charset="0"/>
                <a:cs typeface="Calibri" panose="020F0502020204030204" pitchFamily="34" charset="0"/>
              </a:rPr>
              <a:t>group</a:t>
            </a:r>
            <a:r>
              <a:rPr lang="el-GR" sz="800" dirty="0">
                <a:latin typeface="Calibri" panose="020F0502020204030204" pitchFamily="34" charset="0"/>
                <a:ea typeface="Calibri" panose="020F0502020204030204" pitchFamily="34" charset="0"/>
                <a:cs typeface="Calibri" panose="020F0502020204030204" pitchFamily="34" charset="0"/>
              </a:rPr>
              <a:t>).</a:t>
            </a:r>
            <a:br>
              <a:rPr lang="el-GR" sz="800" dirty="0">
                <a:latin typeface="Calibri" panose="020F0502020204030204" pitchFamily="34" charset="0"/>
                <a:ea typeface="Calibri" panose="020F0502020204030204" pitchFamily="34" charset="0"/>
                <a:cs typeface="Calibri" panose="020F0502020204030204" pitchFamily="34" charset="0"/>
              </a:rPr>
            </a:br>
            <a:r>
              <a:rPr lang="el-GR" sz="800" dirty="0">
                <a:latin typeface="Calibri" panose="020F0502020204030204" pitchFamily="34" charset="0"/>
                <a:ea typeface="Calibri" panose="020F0502020204030204" pitchFamily="34" charset="0"/>
                <a:cs typeface="Calibri" panose="020F0502020204030204" pitchFamily="34" charset="0"/>
              </a:rPr>
              <a:t>Έμμεσο: αφορά γενικά τη λειτουργία της επιχείρησης (π.χ. μισθός λογιστηρίου) και απαιτεί μεθόδους επιμερισμού.</a:t>
            </a:r>
          </a:p>
          <a:p>
            <a:pPr>
              <a:buFont typeface="+mj-lt"/>
              <a:buAutoNum type="arabicPeriod" startAt="13"/>
            </a:pPr>
            <a:r>
              <a:rPr lang="el-GR" sz="800" b="1" dirty="0">
                <a:latin typeface="Calibri" panose="020F0502020204030204" pitchFamily="34" charset="0"/>
                <a:ea typeface="Calibri" panose="020F0502020204030204" pitchFamily="34" charset="0"/>
                <a:cs typeface="Calibri" panose="020F0502020204030204" pitchFamily="34" charset="0"/>
              </a:rPr>
              <a:t> Κέντρο κόστους (</a:t>
            </a:r>
            <a:r>
              <a:rPr lang="el-GR" sz="800" b="1" dirty="0" err="1">
                <a:latin typeface="Calibri" panose="020F0502020204030204" pitchFamily="34" charset="0"/>
                <a:ea typeface="Calibri" panose="020F0502020204030204" pitchFamily="34" charset="0"/>
                <a:cs typeface="Calibri" panose="020F0502020204030204" pitchFamily="34" charset="0"/>
              </a:rPr>
              <a:t>cost</a:t>
            </a:r>
            <a:r>
              <a:rPr lang="el-GR" sz="800" b="1" dirty="0">
                <a:latin typeface="Calibri" panose="020F0502020204030204" pitchFamily="34" charset="0"/>
                <a:ea typeface="Calibri" panose="020F0502020204030204" pitchFamily="34" charset="0"/>
                <a:cs typeface="Calibri" panose="020F0502020204030204" pitchFamily="34" charset="0"/>
              </a:rPr>
              <a:t> </a:t>
            </a:r>
            <a:r>
              <a:rPr lang="el-GR" sz="800" b="1" dirty="0" err="1">
                <a:latin typeface="Calibri" panose="020F0502020204030204" pitchFamily="34" charset="0"/>
                <a:ea typeface="Calibri" panose="020F0502020204030204" pitchFamily="34" charset="0"/>
                <a:cs typeface="Calibri" panose="020F0502020204030204" pitchFamily="34" charset="0"/>
              </a:rPr>
              <a:t>center</a:t>
            </a:r>
            <a:r>
              <a:rPr lang="el-GR" sz="800" b="1" dirty="0">
                <a:latin typeface="Calibri" panose="020F0502020204030204" pitchFamily="34" charset="0"/>
                <a:ea typeface="Calibri" panose="020F0502020204030204" pitchFamily="34" charset="0"/>
                <a:cs typeface="Calibri" panose="020F0502020204030204" pitchFamily="34" charset="0"/>
              </a:rPr>
              <a:t>)</a:t>
            </a:r>
            <a:br>
              <a:rPr lang="el-GR" sz="800" dirty="0">
                <a:latin typeface="Calibri" panose="020F0502020204030204" pitchFamily="34" charset="0"/>
                <a:ea typeface="Calibri" panose="020F0502020204030204" pitchFamily="34" charset="0"/>
                <a:cs typeface="Calibri" panose="020F0502020204030204" pitchFamily="34" charset="0"/>
              </a:rPr>
            </a:br>
            <a:r>
              <a:rPr lang="el-GR" sz="800" dirty="0">
                <a:latin typeface="Calibri" panose="020F0502020204030204" pitchFamily="34" charset="0"/>
                <a:ea typeface="Calibri" panose="020F0502020204030204" pitchFamily="34" charset="0"/>
                <a:cs typeface="Calibri" panose="020F0502020204030204" pitchFamily="34" charset="0"/>
              </a:rPr>
              <a:t>Τμήμα ή δραστηριότητα για την οποία συγκεντρώνονται κόστη (π.χ. τμήμα εξερχόμενου τουρισμού, τμήμα συνεδρίων, </a:t>
            </a:r>
            <a:r>
              <a:rPr lang="el-GR" sz="800" dirty="0" err="1">
                <a:latin typeface="Calibri" panose="020F0502020204030204" pitchFamily="34" charset="0"/>
                <a:ea typeface="Calibri" panose="020F0502020204030204" pitchFamily="34" charset="0"/>
                <a:cs typeface="Calibri" panose="020F0502020204030204" pitchFamily="34" charset="0"/>
              </a:rPr>
              <a:t>online</a:t>
            </a:r>
            <a:r>
              <a:rPr lang="el-GR" sz="800" dirty="0">
                <a:latin typeface="Calibri" panose="020F0502020204030204" pitchFamily="34" charset="0"/>
                <a:ea typeface="Calibri" panose="020F0502020204030204" pitchFamily="34" charset="0"/>
                <a:cs typeface="Calibri" panose="020F0502020204030204" pitchFamily="34" charset="0"/>
              </a:rPr>
              <a:t> κανάλι).</a:t>
            </a:r>
          </a:p>
          <a:p>
            <a:pPr>
              <a:buFont typeface="+mj-lt"/>
              <a:buAutoNum type="arabicPeriod" startAt="13"/>
            </a:pPr>
            <a:r>
              <a:rPr lang="el-GR" sz="800" b="1" dirty="0">
                <a:latin typeface="Calibri" panose="020F0502020204030204" pitchFamily="34" charset="0"/>
                <a:ea typeface="Calibri" panose="020F0502020204030204" pitchFamily="34" charset="0"/>
                <a:cs typeface="Calibri" panose="020F0502020204030204" pitchFamily="34" charset="0"/>
              </a:rPr>
              <a:t> Δείκτες κόστους–απόδοσης (</a:t>
            </a:r>
            <a:r>
              <a:rPr lang="el-GR" sz="800" b="1" dirty="0" err="1">
                <a:latin typeface="Calibri" panose="020F0502020204030204" pitchFamily="34" charset="0"/>
                <a:ea typeface="Calibri" panose="020F0502020204030204" pitchFamily="34" charset="0"/>
                <a:cs typeface="Calibri" panose="020F0502020204030204" pitchFamily="34" charset="0"/>
              </a:rPr>
              <a:t>cost</a:t>
            </a:r>
            <a:r>
              <a:rPr lang="el-GR" sz="800" b="1" dirty="0">
                <a:latin typeface="Calibri" panose="020F0502020204030204" pitchFamily="34" charset="0"/>
                <a:ea typeface="Calibri" panose="020F0502020204030204" pitchFamily="34" charset="0"/>
                <a:cs typeface="Calibri" panose="020F0502020204030204" pitchFamily="34" charset="0"/>
              </a:rPr>
              <a:t>–</a:t>
            </a:r>
            <a:r>
              <a:rPr lang="el-GR" sz="800" b="1" dirty="0" err="1">
                <a:latin typeface="Calibri" panose="020F0502020204030204" pitchFamily="34" charset="0"/>
                <a:ea typeface="Calibri" panose="020F0502020204030204" pitchFamily="34" charset="0"/>
                <a:cs typeface="Calibri" panose="020F0502020204030204" pitchFamily="34" charset="0"/>
              </a:rPr>
              <a:t>performance</a:t>
            </a:r>
            <a:r>
              <a:rPr lang="el-GR" sz="800" b="1" dirty="0">
                <a:latin typeface="Calibri" panose="020F0502020204030204" pitchFamily="34" charset="0"/>
                <a:ea typeface="Calibri" panose="020F0502020204030204" pitchFamily="34" charset="0"/>
                <a:cs typeface="Calibri" panose="020F0502020204030204" pitchFamily="34" charset="0"/>
              </a:rPr>
              <a:t> </a:t>
            </a:r>
            <a:r>
              <a:rPr lang="el-GR" sz="800" b="1" dirty="0" err="1">
                <a:latin typeface="Calibri" panose="020F0502020204030204" pitchFamily="34" charset="0"/>
                <a:ea typeface="Calibri" panose="020F0502020204030204" pitchFamily="34" charset="0"/>
                <a:cs typeface="Calibri" panose="020F0502020204030204" pitchFamily="34" charset="0"/>
              </a:rPr>
              <a:t>indicators</a:t>
            </a:r>
            <a:r>
              <a:rPr lang="el-GR" sz="800" b="1" dirty="0">
                <a:latin typeface="Calibri" panose="020F0502020204030204" pitchFamily="34" charset="0"/>
                <a:ea typeface="Calibri" panose="020F0502020204030204" pitchFamily="34" charset="0"/>
                <a:cs typeface="Calibri" panose="020F0502020204030204" pitchFamily="34" charset="0"/>
              </a:rPr>
              <a:t>)</a:t>
            </a:r>
            <a:br>
              <a:rPr lang="el-GR" sz="800" dirty="0">
                <a:latin typeface="Calibri" panose="020F0502020204030204" pitchFamily="34" charset="0"/>
                <a:ea typeface="Calibri" panose="020F0502020204030204" pitchFamily="34" charset="0"/>
                <a:cs typeface="Calibri" panose="020F0502020204030204" pitchFamily="34" charset="0"/>
              </a:rPr>
            </a:br>
            <a:r>
              <a:rPr lang="el-GR" sz="800" dirty="0">
                <a:latin typeface="Calibri" panose="020F0502020204030204" pitchFamily="34" charset="0"/>
                <a:ea typeface="Calibri" panose="020F0502020204030204" pitchFamily="34" charset="0"/>
                <a:cs typeface="Calibri" panose="020F0502020204030204" pitchFamily="34" charset="0"/>
              </a:rPr>
              <a:t>Αναλογίες που συνδέουν κόστος και απόδοση (π.χ. κόστος ανά κράτηση, περιθώριο συνεισφοράς ανά κανάλι, έσοδα προμηθειών ανά υπάλληλο).</a:t>
            </a:r>
          </a:p>
          <a:p>
            <a:pPr>
              <a:buFont typeface="+mj-lt"/>
              <a:buAutoNum type="arabicPeriod" startAt="13"/>
            </a:pPr>
            <a:r>
              <a:rPr lang="el-GR" sz="800" b="1" dirty="0">
                <a:latin typeface="Calibri" panose="020F0502020204030204" pitchFamily="34" charset="0"/>
                <a:ea typeface="Calibri" panose="020F0502020204030204" pitchFamily="34" charset="0"/>
                <a:cs typeface="Calibri" panose="020F0502020204030204" pitchFamily="34" charset="0"/>
              </a:rPr>
              <a:t> Δείκτες απόδοσης (</a:t>
            </a:r>
            <a:r>
              <a:rPr lang="el-GR" sz="800" b="1" dirty="0" err="1">
                <a:latin typeface="Calibri" panose="020F0502020204030204" pitchFamily="34" charset="0"/>
                <a:ea typeface="Calibri" panose="020F0502020204030204" pitchFamily="34" charset="0"/>
                <a:cs typeface="Calibri" panose="020F0502020204030204" pitchFamily="34" charset="0"/>
              </a:rPr>
              <a:t>Key</a:t>
            </a:r>
            <a:r>
              <a:rPr lang="el-GR" sz="800" b="1" dirty="0">
                <a:latin typeface="Calibri" panose="020F0502020204030204" pitchFamily="34" charset="0"/>
                <a:ea typeface="Calibri" panose="020F0502020204030204" pitchFamily="34" charset="0"/>
                <a:cs typeface="Calibri" panose="020F0502020204030204" pitchFamily="34" charset="0"/>
              </a:rPr>
              <a:t> </a:t>
            </a:r>
            <a:r>
              <a:rPr lang="el-GR" sz="800" b="1" dirty="0" err="1">
                <a:latin typeface="Calibri" panose="020F0502020204030204" pitchFamily="34" charset="0"/>
                <a:ea typeface="Calibri" panose="020F0502020204030204" pitchFamily="34" charset="0"/>
                <a:cs typeface="Calibri" panose="020F0502020204030204" pitchFamily="34" charset="0"/>
              </a:rPr>
              <a:t>Performance</a:t>
            </a:r>
            <a:r>
              <a:rPr lang="el-GR" sz="800" b="1" dirty="0">
                <a:latin typeface="Calibri" panose="020F0502020204030204" pitchFamily="34" charset="0"/>
                <a:ea typeface="Calibri" panose="020F0502020204030204" pitchFamily="34" charset="0"/>
                <a:cs typeface="Calibri" panose="020F0502020204030204" pitchFamily="34" charset="0"/>
              </a:rPr>
              <a:t> </a:t>
            </a:r>
            <a:r>
              <a:rPr lang="el-GR" sz="800" b="1" dirty="0" err="1">
                <a:latin typeface="Calibri" panose="020F0502020204030204" pitchFamily="34" charset="0"/>
                <a:ea typeface="Calibri" panose="020F0502020204030204" pitchFamily="34" charset="0"/>
                <a:cs typeface="Calibri" panose="020F0502020204030204" pitchFamily="34" charset="0"/>
              </a:rPr>
              <a:t>Indicators</a:t>
            </a:r>
            <a:r>
              <a:rPr lang="el-GR" sz="800" b="1" dirty="0">
                <a:latin typeface="Calibri" panose="020F0502020204030204" pitchFamily="34" charset="0"/>
                <a:ea typeface="Calibri" panose="020F0502020204030204" pitchFamily="34" charset="0"/>
                <a:cs typeface="Calibri" panose="020F0502020204030204" pitchFamily="34" charset="0"/>
              </a:rPr>
              <a:t> – </a:t>
            </a:r>
            <a:r>
              <a:rPr lang="el-GR" sz="800" b="1" dirty="0" err="1">
                <a:latin typeface="Calibri" panose="020F0502020204030204" pitchFamily="34" charset="0"/>
                <a:ea typeface="Calibri" panose="020F0502020204030204" pitchFamily="34" charset="0"/>
                <a:cs typeface="Calibri" panose="020F0502020204030204" pitchFamily="34" charset="0"/>
              </a:rPr>
              <a:t>KPIs</a:t>
            </a:r>
            <a:r>
              <a:rPr lang="el-GR" sz="800" b="1" dirty="0">
                <a:latin typeface="Calibri" panose="020F0502020204030204" pitchFamily="34" charset="0"/>
                <a:ea typeface="Calibri" panose="020F0502020204030204" pitchFamily="34" charset="0"/>
                <a:cs typeface="Calibri" panose="020F0502020204030204" pitchFamily="34" charset="0"/>
              </a:rPr>
              <a:t>)</a:t>
            </a:r>
            <a:br>
              <a:rPr lang="el-GR" sz="800" dirty="0">
                <a:latin typeface="Calibri" panose="020F0502020204030204" pitchFamily="34" charset="0"/>
                <a:ea typeface="Calibri" panose="020F0502020204030204" pitchFamily="34" charset="0"/>
                <a:cs typeface="Calibri" panose="020F0502020204030204" pitchFamily="34" charset="0"/>
              </a:rPr>
            </a:br>
            <a:r>
              <a:rPr lang="el-GR" sz="800" dirty="0">
                <a:latin typeface="Calibri" panose="020F0502020204030204" pitchFamily="34" charset="0"/>
                <a:ea typeface="Calibri" panose="020F0502020204030204" pitchFamily="34" charset="0"/>
                <a:cs typeface="Calibri" panose="020F0502020204030204" pitchFamily="34" charset="0"/>
              </a:rPr>
              <a:t>Βασικοί δείκτες που παρακολουθεί η διοίκηση (π.χ. αριθμός κρατήσεων/μήνα, ακυρώσεις %, μέση προμήθεια, ικανοποίηση πελατών, εργατικά παράπονα).</a:t>
            </a:r>
          </a:p>
        </p:txBody>
      </p:sp>
    </p:spTree>
    <p:extLst>
      <p:ext uri="{BB962C8B-B14F-4D97-AF65-F5344CB8AC3E}">
        <p14:creationId xmlns:p14="http://schemas.microsoft.com/office/powerpoint/2010/main" val="40890677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62"/>
        <p:cNvGrpSpPr/>
        <p:nvPr/>
      </p:nvGrpSpPr>
      <p:grpSpPr>
        <a:xfrm>
          <a:off x="0" y="0"/>
          <a:ext cx="0" cy="0"/>
          <a:chOff x="0" y="0"/>
          <a:chExt cx="0" cy="0"/>
        </a:xfrm>
      </p:grpSpPr>
      <p:pic>
        <p:nvPicPr>
          <p:cNvPr id="463" name="Google Shape;463;p41"/>
          <p:cNvPicPr preferRelativeResize="0"/>
          <p:nvPr/>
        </p:nvPicPr>
        <p:blipFill rotWithShape="1">
          <a:blip r:embed="rId3">
            <a:alphaModFix amt="57000"/>
          </a:blip>
          <a:srcRect l="34707" t="34901" b="18237"/>
          <a:stretch/>
        </p:blipFill>
        <p:spPr>
          <a:xfrm>
            <a:off x="0" y="0"/>
            <a:ext cx="9144000" cy="5143500"/>
          </a:xfrm>
          <a:prstGeom prst="rect">
            <a:avLst/>
          </a:prstGeom>
          <a:noFill/>
          <a:ln>
            <a:noFill/>
          </a:ln>
        </p:spPr>
      </p:pic>
      <p:pic>
        <p:nvPicPr>
          <p:cNvPr id="464" name="Google Shape;464;p41"/>
          <p:cNvPicPr preferRelativeResize="0"/>
          <p:nvPr/>
        </p:nvPicPr>
        <p:blipFill rotWithShape="1">
          <a:blip r:embed="rId4">
            <a:alphaModFix/>
            <a:duotone>
              <a:schemeClr val="accent6">
                <a:shade val="45000"/>
                <a:satMod val="135000"/>
              </a:schemeClr>
              <a:prstClr val="white"/>
            </a:duotone>
          </a:blip>
          <a:srcRect b="12130"/>
          <a:stretch/>
        </p:blipFill>
        <p:spPr>
          <a:xfrm>
            <a:off x="4663082" y="2488557"/>
            <a:ext cx="4398213" cy="2220872"/>
          </a:xfrm>
          <a:prstGeom prst="rect">
            <a:avLst/>
          </a:prstGeom>
          <a:noFill/>
          <a:ln>
            <a:noFill/>
          </a:ln>
        </p:spPr>
      </p:pic>
      <p:sp>
        <p:nvSpPr>
          <p:cNvPr id="2" name="Footer Placeholder 6">
            <a:extLst>
              <a:ext uri="{FF2B5EF4-FFF2-40B4-BE49-F238E27FC236}">
                <a16:creationId xmlns:a16="http://schemas.microsoft.com/office/drawing/2014/main" id="{8A3DB088-58AB-D21B-92C9-FF339F34E9A2}"/>
              </a:ext>
            </a:extLst>
          </p:cNvPr>
          <p:cNvSpPr>
            <a:spLocks noGrp="1"/>
          </p:cNvSpPr>
          <p:nvPr>
            <p:ph type="ftr" idx="11"/>
          </p:nvPr>
        </p:nvSpPr>
        <p:spPr>
          <a:xfrm>
            <a:off x="7613495" y="4777099"/>
            <a:ext cx="1447800" cy="182563"/>
          </a:xfrm>
        </p:spPr>
        <p:txBody>
          <a:bodyPr/>
          <a:lstStyle/>
          <a:p>
            <a:r>
              <a:rPr lang="el-GR" dirty="0">
                <a:solidFill>
                  <a:srgbClr val="97413C"/>
                </a:solidFill>
              </a:rPr>
              <a:t>Δρ. Σπυρίδων Λαμπρόπουλος</a:t>
            </a:r>
          </a:p>
        </p:txBody>
      </p:sp>
      <p:pic>
        <p:nvPicPr>
          <p:cNvPr id="3" name="Picture 2">
            <a:extLst>
              <a:ext uri="{FF2B5EF4-FFF2-40B4-BE49-F238E27FC236}">
                <a16:creationId xmlns:a16="http://schemas.microsoft.com/office/drawing/2014/main" id="{311F731A-DD53-8FCF-FBE5-553F42228610}"/>
              </a:ext>
            </a:extLst>
          </p:cNvPr>
          <p:cNvPicPr>
            <a:picLocks noChangeAspect="1"/>
          </p:cNvPicPr>
          <p:nvPr/>
        </p:nvPicPr>
        <p:blipFill>
          <a:blip r:embed="rId5"/>
          <a:stretch>
            <a:fillRect/>
          </a:stretch>
        </p:blipFill>
        <p:spPr>
          <a:xfrm>
            <a:off x="96844" y="229291"/>
            <a:ext cx="1194625" cy="432732"/>
          </a:xfrm>
          <a:prstGeom prst="rect">
            <a:avLst/>
          </a:prstGeom>
        </p:spPr>
      </p:pic>
      <p:sp>
        <p:nvSpPr>
          <p:cNvPr id="6" name="Google Shape;158;p26">
            <a:extLst>
              <a:ext uri="{FF2B5EF4-FFF2-40B4-BE49-F238E27FC236}">
                <a16:creationId xmlns:a16="http://schemas.microsoft.com/office/drawing/2014/main" id="{67B79AF3-E4B8-DC94-1506-5B48BF8EA632}"/>
              </a:ext>
            </a:extLst>
          </p:cNvPr>
          <p:cNvSpPr txBox="1"/>
          <p:nvPr/>
        </p:nvSpPr>
        <p:spPr>
          <a:xfrm>
            <a:off x="694156" y="662023"/>
            <a:ext cx="8379083" cy="461665"/>
          </a:xfrm>
          <a:prstGeom prst="rect">
            <a:avLst/>
          </a:prstGeom>
          <a:noFill/>
          <a:ln>
            <a:noFill/>
          </a:ln>
        </p:spPr>
        <p:txBody>
          <a:bodyPr spcFirstLastPara="1" wrap="square" lIns="0" tIns="0" rIns="0" bIns="0" anchor="t" anchorCtr="0">
            <a:spAutoFit/>
          </a:bodyPr>
          <a:lstStyle/>
          <a:p>
            <a:pPr marL="0" marR="0" lvl="0" indent="0" rtl="0">
              <a:lnSpc>
                <a:spcPct val="120003"/>
              </a:lnSpc>
              <a:spcBef>
                <a:spcPts val="0"/>
              </a:spcBef>
              <a:spcAft>
                <a:spcPts val="0"/>
              </a:spcAft>
              <a:buNone/>
            </a:pPr>
            <a:r>
              <a:rPr lang="el-GR" sz="2500" dirty="0">
                <a:solidFill>
                  <a:srgbClr val="171616"/>
                </a:solidFill>
                <a:latin typeface="Calibri" panose="020F0502020204030204" pitchFamily="34" charset="0"/>
                <a:ea typeface="Calibri" panose="020F0502020204030204" pitchFamily="34" charset="0"/>
                <a:cs typeface="Calibri" panose="020F0502020204030204" pitchFamily="34" charset="0"/>
                <a:sym typeface="Nunito Light"/>
              </a:rPr>
              <a:t>Γλωσσάριο Βασικών Όρων</a:t>
            </a:r>
          </a:p>
        </p:txBody>
      </p:sp>
      <p:sp>
        <p:nvSpPr>
          <p:cNvPr id="5" name="TextBox 4">
            <a:extLst>
              <a:ext uri="{FF2B5EF4-FFF2-40B4-BE49-F238E27FC236}">
                <a16:creationId xmlns:a16="http://schemas.microsoft.com/office/drawing/2014/main" id="{F40599D2-2CE1-5351-7CEE-E9D88A123384}"/>
              </a:ext>
            </a:extLst>
          </p:cNvPr>
          <p:cNvSpPr txBox="1"/>
          <p:nvPr/>
        </p:nvSpPr>
        <p:spPr>
          <a:xfrm>
            <a:off x="709952" y="1324046"/>
            <a:ext cx="7857577" cy="3539430"/>
          </a:xfrm>
          <a:prstGeom prst="rect">
            <a:avLst/>
          </a:prstGeom>
          <a:noFill/>
        </p:spPr>
        <p:txBody>
          <a:bodyPr wrap="square">
            <a:spAutoFit/>
          </a:bodyPr>
          <a:lstStyle/>
          <a:p>
            <a:pPr>
              <a:buNone/>
            </a:pPr>
            <a:r>
              <a:rPr lang="el-GR" sz="1000" b="1" dirty="0">
                <a:latin typeface="Calibri" panose="020F0502020204030204" pitchFamily="34" charset="0"/>
                <a:ea typeface="Calibri" panose="020F0502020204030204" pitchFamily="34" charset="0"/>
                <a:cs typeface="Calibri" panose="020F0502020204030204" pitchFamily="34" charset="0"/>
              </a:rPr>
              <a:t>Ανάλυση Κόστους–Όγκου–Κέρδους (CVP) και έλεγχος</a:t>
            </a:r>
          </a:p>
          <a:p>
            <a:pPr>
              <a:buNone/>
            </a:pPr>
            <a:endParaRPr lang="el-GR" sz="800" b="1" dirty="0">
              <a:latin typeface="Calibri" panose="020F0502020204030204" pitchFamily="34" charset="0"/>
              <a:ea typeface="Calibri" panose="020F0502020204030204" pitchFamily="34" charset="0"/>
              <a:cs typeface="Calibri" panose="020F0502020204030204" pitchFamily="34" charset="0"/>
            </a:endParaRPr>
          </a:p>
          <a:p>
            <a:pPr>
              <a:buFont typeface="+mj-lt"/>
              <a:buAutoNum type="arabicPeriod" startAt="22"/>
            </a:pPr>
            <a:r>
              <a:rPr lang="el-GR" sz="800" b="1" dirty="0">
                <a:latin typeface="Calibri" panose="020F0502020204030204" pitchFamily="34" charset="0"/>
                <a:ea typeface="Calibri" panose="020F0502020204030204" pitchFamily="34" charset="0"/>
                <a:cs typeface="Calibri" panose="020F0502020204030204" pitchFamily="34" charset="0"/>
              </a:rPr>
              <a:t> Ανάλυση Κόστους–Όγκου–Κέρδους (</a:t>
            </a:r>
            <a:r>
              <a:rPr lang="el-GR" sz="800" b="1" dirty="0" err="1">
                <a:latin typeface="Calibri" panose="020F0502020204030204" pitchFamily="34" charset="0"/>
                <a:ea typeface="Calibri" panose="020F0502020204030204" pitchFamily="34" charset="0"/>
                <a:cs typeface="Calibri" panose="020F0502020204030204" pitchFamily="34" charset="0"/>
              </a:rPr>
              <a:t>Cost</a:t>
            </a:r>
            <a:r>
              <a:rPr lang="el-GR" sz="800" b="1" dirty="0">
                <a:latin typeface="Calibri" panose="020F0502020204030204" pitchFamily="34" charset="0"/>
                <a:ea typeface="Calibri" panose="020F0502020204030204" pitchFamily="34" charset="0"/>
                <a:cs typeface="Calibri" panose="020F0502020204030204" pitchFamily="34" charset="0"/>
              </a:rPr>
              <a:t>–</a:t>
            </a:r>
            <a:r>
              <a:rPr lang="el-GR" sz="800" b="1" dirty="0" err="1">
                <a:latin typeface="Calibri" panose="020F0502020204030204" pitchFamily="34" charset="0"/>
                <a:ea typeface="Calibri" panose="020F0502020204030204" pitchFamily="34" charset="0"/>
                <a:cs typeface="Calibri" panose="020F0502020204030204" pitchFamily="34" charset="0"/>
              </a:rPr>
              <a:t>Volume</a:t>
            </a:r>
            <a:r>
              <a:rPr lang="el-GR" sz="800" b="1" dirty="0">
                <a:latin typeface="Calibri" panose="020F0502020204030204" pitchFamily="34" charset="0"/>
                <a:ea typeface="Calibri" panose="020F0502020204030204" pitchFamily="34" charset="0"/>
                <a:cs typeface="Calibri" panose="020F0502020204030204" pitchFamily="34" charset="0"/>
              </a:rPr>
              <a:t>–</a:t>
            </a:r>
            <a:r>
              <a:rPr lang="el-GR" sz="800" b="1" dirty="0" err="1">
                <a:latin typeface="Calibri" panose="020F0502020204030204" pitchFamily="34" charset="0"/>
                <a:ea typeface="Calibri" panose="020F0502020204030204" pitchFamily="34" charset="0"/>
                <a:cs typeface="Calibri" panose="020F0502020204030204" pitchFamily="34" charset="0"/>
              </a:rPr>
              <a:t>Profit</a:t>
            </a:r>
            <a:r>
              <a:rPr lang="el-GR" sz="800" b="1" dirty="0">
                <a:latin typeface="Calibri" panose="020F0502020204030204" pitchFamily="34" charset="0"/>
                <a:ea typeface="Calibri" panose="020F0502020204030204" pitchFamily="34" charset="0"/>
                <a:cs typeface="Calibri" panose="020F0502020204030204" pitchFamily="34" charset="0"/>
              </a:rPr>
              <a:t> </a:t>
            </a:r>
            <a:r>
              <a:rPr lang="el-GR" sz="800" b="1" dirty="0" err="1">
                <a:latin typeface="Calibri" panose="020F0502020204030204" pitchFamily="34" charset="0"/>
                <a:ea typeface="Calibri" panose="020F0502020204030204" pitchFamily="34" charset="0"/>
                <a:cs typeface="Calibri" panose="020F0502020204030204" pitchFamily="34" charset="0"/>
              </a:rPr>
              <a:t>analysis</a:t>
            </a:r>
            <a:r>
              <a:rPr lang="el-GR" sz="800" b="1" dirty="0">
                <a:latin typeface="Calibri" panose="020F0502020204030204" pitchFamily="34" charset="0"/>
                <a:ea typeface="Calibri" panose="020F0502020204030204" pitchFamily="34" charset="0"/>
                <a:cs typeface="Calibri" panose="020F0502020204030204" pitchFamily="34" charset="0"/>
              </a:rPr>
              <a:t>, CVP)</a:t>
            </a:r>
            <a:br>
              <a:rPr lang="el-GR" sz="800" dirty="0">
                <a:latin typeface="Calibri" panose="020F0502020204030204" pitchFamily="34" charset="0"/>
                <a:ea typeface="Calibri" panose="020F0502020204030204" pitchFamily="34" charset="0"/>
                <a:cs typeface="Calibri" panose="020F0502020204030204" pitchFamily="34" charset="0"/>
              </a:rPr>
            </a:br>
            <a:r>
              <a:rPr lang="el-GR" sz="800" dirty="0">
                <a:latin typeface="Calibri" panose="020F0502020204030204" pitchFamily="34" charset="0"/>
                <a:ea typeface="Calibri" panose="020F0502020204030204" pitchFamily="34" charset="0"/>
                <a:cs typeface="Calibri" panose="020F0502020204030204" pitchFamily="34" charset="0"/>
              </a:rPr>
              <a:t>Τεχνική που εξετάζει πώς επηρεάζεται το κέρδος όταν αλλάζουν ο όγκος πωλήσεων, οι τιμές, το μεταβλητό κόστος και τα σταθερά κόστη. Χρησιμοποιείται για αποφάσεις τιμολόγησης, στόχους πωλήσεων και αξιολόγηση κινδύνου.</a:t>
            </a:r>
          </a:p>
          <a:p>
            <a:pPr>
              <a:buFont typeface="+mj-lt"/>
              <a:buAutoNum type="arabicPeriod" startAt="22"/>
            </a:pPr>
            <a:r>
              <a:rPr lang="el-GR" sz="800" b="1" dirty="0">
                <a:latin typeface="Calibri" panose="020F0502020204030204" pitchFamily="34" charset="0"/>
                <a:ea typeface="Calibri" panose="020F0502020204030204" pitchFamily="34" charset="0"/>
                <a:cs typeface="Calibri" panose="020F0502020204030204" pitchFamily="34" charset="0"/>
              </a:rPr>
              <a:t> Συνεισφορά (</a:t>
            </a:r>
            <a:r>
              <a:rPr lang="el-GR" sz="800" b="1" dirty="0" err="1">
                <a:latin typeface="Calibri" panose="020F0502020204030204" pitchFamily="34" charset="0"/>
                <a:ea typeface="Calibri" panose="020F0502020204030204" pitchFamily="34" charset="0"/>
                <a:cs typeface="Calibri" panose="020F0502020204030204" pitchFamily="34" charset="0"/>
              </a:rPr>
              <a:t>contribution</a:t>
            </a:r>
            <a:r>
              <a:rPr lang="el-GR" sz="800" b="1" dirty="0">
                <a:latin typeface="Calibri" panose="020F0502020204030204" pitchFamily="34" charset="0"/>
                <a:ea typeface="Calibri" panose="020F0502020204030204" pitchFamily="34" charset="0"/>
                <a:cs typeface="Calibri" panose="020F0502020204030204" pitchFamily="34" charset="0"/>
              </a:rPr>
              <a:t>)</a:t>
            </a:r>
            <a:br>
              <a:rPr lang="el-GR" sz="800" dirty="0">
                <a:latin typeface="Calibri" panose="020F0502020204030204" pitchFamily="34" charset="0"/>
                <a:ea typeface="Calibri" panose="020F0502020204030204" pitchFamily="34" charset="0"/>
                <a:cs typeface="Calibri" panose="020F0502020204030204" pitchFamily="34" charset="0"/>
              </a:rPr>
            </a:br>
            <a:r>
              <a:rPr lang="el-GR" sz="800" dirty="0">
                <a:latin typeface="Calibri" panose="020F0502020204030204" pitchFamily="34" charset="0"/>
                <a:ea typeface="Calibri" panose="020F0502020204030204" pitchFamily="34" charset="0"/>
                <a:cs typeface="Calibri" panose="020F0502020204030204" pitchFamily="34" charset="0"/>
              </a:rPr>
              <a:t>Διαφορά μεταξύ τιμής/προμήθειας και μεταβλητού κόστους ανά μονάδα. Δείχνει πόσο “περισσεύει” από κάθε μονάδα (κράτηση) για να καλύψει τα σταθερά κόστη και να δημιουργήσει κέρδος.</a:t>
            </a:r>
          </a:p>
          <a:p>
            <a:pPr>
              <a:buFont typeface="+mj-lt"/>
              <a:buAutoNum type="arabicPeriod" startAt="22"/>
            </a:pPr>
            <a:r>
              <a:rPr lang="el-GR" sz="800" b="1" dirty="0">
                <a:latin typeface="Calibri" panose="020F0502020204030204" pitchFamily="34" charset="0"/>
                <a:ea typeface="Calibri" panose="020F0502020204030204" pitchFamily="34" charset="0"/>
                <a:cs typeface="Calibri" panose="020F0502020204030204" pitchFamily="34" charset="0"/>
              </a:rPr>
              <a:t> Περιθώριο συνεισφοράς ανά μονάδα (</a:t>
            </a:r>
            <a:r>
              <a:rPr lang="el-GR" sz="800" b="1" dirty="0" err="1">
                <a:latin typeface="Calibri" panose="020F0502020204030204" pitchFamily="34" charset="0"/>
                <a:ea typeface="Calibri" panose="020F0502020204030204" pitchFamily="34" charset="0"/>
                <a:cs typeface="Calibri" panose="020F0502020204030204" pitchFamily="34" charset="0"/>
              </a:rPr>
              <a:t>contribution</a:t>
            </a:r>
            <a:r>
              <a:rPr lang="el-GR" sz="800" b="1" dirty="0">
                <a:latin typeface="Calibri" panose="020F0502020204030204" pitchFamily="34" charset="0"/>
                <a:ea typeface="Calibri" panose="020F0502020204030204" pitchFamily="34" charset="0"/>
                <a:cs typeface="Calibri" panose="020F0502020204030204" pitchFamily="34" charset="0"/>
              </a:rPr>
              <a:t> </a:t>
            </a:r>
            <a:r>
              <a:rPr lang="el-GR" sz="800" b="1" dirty="0" err="1">
                <a:latin typeface="Calibri" panose="020F0502020204030204" pitchFamily="34" charset="0"/>
                <a:ea typeface="Calibri" panose="020F0502020204030204" pitchFamily="34" charset="0"/>
                <a:cs typeface="Calibri" panose="020F0502020204030204" pitchFamily="34" charset="0"/>
              </a:rPr>
              <a:t>margin</a:t>
            </a:r>
            <a:r>
              <a:rPr lang="el-GR" sz="800" b="1" dirty="0">
                <a:latin typeface="Calibri" panose="020F0502020204030204" pitchFamily="34" charset="0"/>
                <a:ea typeface="Calibri" panose="020F0502020204030204" pitchFamily="34" charset="0"/>
                <a:cs typeface="Calibri" panose="020F0502020204030204" pitchFamily="34" charset="0"/>
              </a:rPr>
              <a:t> per </a:t>
            </a:r>
            <a:r>
              <a:rPr lang="el-GR" sz="800" b="1" dirty="0" err="1">
                <a:latin typeface="Calibri" panose="020F0502020204030204" pitchFamily="34" charset="0"/>
                <a:ea typeface="Calibri" panose="020F0502020204030204" pitchFamily="34" charset="0"/>
                <a:cs typeface="Calibri" panose="020F0502020204030204" pitchFamily="34" charset="0"/>
              </a:rPr>
              <a:t>unit</a:t>
            </a:r>
            <a:r>
              <a:rPr lang="el-GR" sz="800" b="1" dirty="0">
                <a:latin typeface="Calibri" panose="020F0502020204030204" pitchFamily="34" charset="0"/>
                <a:ea typeface="Calibri" panose="020F0502020204030204" pitchFamily="34" charset="0"/>
                <a:cs typeface="Calibri" panose="020F0502020204030204" pitchFamily="34" charset="0"/>
              </a:rPr>
              <a:t>)</a:t>
            </a:r>
            <a:br>
              <a:rPr lang="el-GR" sz="800" dirty="0">
                <a:latin typeface="Calibri" panose="020F0502020204030204" pitchFamily="34" charset="0"/>
                <a:ea typeface="Calibri" panose="020F0502020204030204" pitchFamily="34" charset="0"/>
                <a:cs typeface="Calibri" panose="020F0502020204030204" pitchFamily="34" charset="0"/>
              </a:rPr>
            </a:br>
            <a:r>
              <a:rPr lang="el-GR" sz="800" dirty="0">
                <a:latin typeface="Calibri" panose="020F0502020204030204" pitchFamily="34" charset="0"/>
                <a:ea typeface="Calibri" panose="020F0502020204030204" pitchFamily="34" charset="0"/>
                <a:cs typeface="Calibri" panose="020F0502020204030204" pitchFamily="34" charset="0"/>
              </a:rPr>
              <a:t>Συνεισφορά ανά προϊόν/κράτηση. Π.χ. προμήθεια ανά πακέτο – μεταβλητό κόστος ανά πακέτο.</a:t>
            </a:r>
          </a:p>
          <a:p>
            <a:pPr>
              <a:buFont typeface="+mj-lt"/>
              <a:buAutoNum type="arabicPeriod" startAt="22"/>
            </a:pPr>
            <a:r>
              <a:rPr lang="el-GR" sz="800" b="1" dirty="0">
                <a:latin typeface="Calibri" panose="020F0502020204030204" pitchFamily="34" charset="0"/>
                <a:ea typeface="Calibri" panose="020F0502020204030204" pitchFamily="34" charset="0"/>
                <a:cs typeface="Calibri" panose="020F0502020204030204" pitchFamily="34" charset="0"/>
              </a:rPr>
              <a:t> Περιθώριο συνεισφοράς σε % (</a:t>
            </a:r>
            <a:r>
              <a:rPr lang="el-GR" sz="800" b="1" dirty="0" err="1">
                <a:latin typeface="Calibri" panose="020F0502020204030204" pitchFamily="34" charset="0"/>
                <a:ea typeface="Calibri" panose="020F0502020204030204" pitchFamily="34" charset="0"/>
                <a:cs typeface="Calibri" panose="020F0502020204030204" pitchFamily="34" charset="0"/>
              </a:rPr>
              <a:t>contribution</a:t>
            </a:r>
            <a:r>
              <a:rPr lang="el-GR" sz="800" b="1" dirty="0">
                <a:latin typeface="Calibri" panose="020F0502020204030204" pitchFamily="34" charset="0"/>
                <a:ea typeface="Calibri" panose="020F0502020204030204" pitchFamily="34" charset="0"/>
                <a:cs typeface="Calibri" panose="020F0502020204030204" pitchFamily="34" charset="0"/>
              </a:rPr>
              <a:t> </a:t>
            </a:r>
            <a:r>
              <a:rPr lang="el-GR" sz="800" b="1" dirty="0" err="1">
                <a:latin typeface="Calibri" panose="020F0502020204030204" pitchFamily="34" charset="0"/>
                <a:ea typeface="Calibri" panose="020F0502020204030204" pitchFamily="34" charset="0"/>
                <a:cs typeface="Calibri" panose="020F0502020204030204" pitchFamily="34" charset="0"/>
              </a:rPr>
              <a:t>margin</a:t>
            </a:r>
            <a:r>
              <a:rPr lang="el-GR" sz="800" b="1" dirty="0">
                <a:latin typeface="Calibri" panose="020F0502020204030204" pitchFamily="34" charset="0"/>
                <a:ea typeface="Calibri" panose="020F0502020204030204" pitchFamily="34" charset="0"/>
                <a:cs typeface="Calibri" panose="020F0502020204030204" pitchFamily="34" charset="0"/>
              </a:rPr>
              <a:t> </a:t>
            </a:r>
            <a:r>
              <a:rPr lang="el-GR" sz="800" b="1" dirty="0" err="1">
                <a:latin typeface="Calibri" panose="020F0502020204030204" pitchFamily="34" charset="0"/>
                <a:ea typeface="Calibri" panose="020F0502020204030204" pitchFamily="34" charset="0"/>
                <a:cs typeface="Calibri" panose="020F0502020204030204" pitchFamily="34" charset="0"/>
              </a:rPr>
              <a:t>ratio</a:t>
            </a:r>
            <a:r>
              <a:rPr lang="el-GR" sz="800" b="1" dirty="0">
                <a:latin typeface="Calibri" panose="020F0502020204030204" pitchFamily="34" charset="0"/>
                <a:ea typeface="Calibri" panose="020F0502020204030204" pitchFamily="34" charset="0"/>
                <a:cs typeface="Calibri" panose="020F0502020204030204" pitchFamily="34" charset="0"/>
              </a:rPr>
              <a:t>)</a:t>
            </a:r>
            <a:br>
              <a:rPr lang="el-GR" sz="800" dirty="0">
                <a:latin typeface="Calibri" panose="020F0502020204030204" pitchFamily="34" charset="0"/>
                <a:ea typeface="Calibri" panose="020F0502020204030204" pitchFamily="34" charset="0"/>
                <a:cs typeface="Calibri" panose="020F0502020204030204" pitchFamily="34" charset="0"/>
              </a:rPr>
            </a:br>
            <a:r>
              <a:rPr lang="el-GR" sz="800" dirty="0">
                <a:latin typeface="Calibri" panose="020F0502020204030204" pitchFamily="34" charset="0"/>
                <a:ea typeface="Calibri" panose="020F0502020204030204" pitchFamily="34" charset="0"/>
                <a:cs typeface="Calibri" panose="020F0502020204030204" pitchFamily="34" charset="0"/>
              </a:rPr>
              <a:t>Συνεισφορά ως ποσοστό της τιμής/προμήθειας. Χρήσιμο όταν κάνουμε σενάρια για αλλαγές τιμών.</a:t>
            </a:r>
          </a:p>
          <a:p>
            <a:pPr>
              <a:buFont typeface="+mj-lt"/>
              <a:buAutoNum type="arabicPeriod" startAt="22"/>
            </a:pPr>
            <a:r>
              <a:rPr lang="el-GR" sz="800" b="1" dirty="0">
                <a:latin typeface="Calibri" panose="020F0502020204030204" pitchFamily="34" charset="0"/>
                <a:ea typeface="Calibri" panose="020F0502020204030204" pitchFamily="34" charset="0"/>
                <a:cs typeface="Calibri" panose="020F0502020204030204" pitchFamily="34" charset="0"/>
              </a:rPr>
              <a:t> Νεκρό σημείο (</a:t>
            </a:r>
            <a:r>
              <a:rPr lang="el-GR" sz="800" b="1" dirty="0" err="1">
                <a:latin typeface="Calibri" panose="020F0502020204030204" pitchFamily="34" charset="0"/>
                <a:ea typeface="Calibri" panose="020F0502020204030204" pitchFamily="34" charset="0"/>
                <a:cs typeface="Calibri" panose="020F0502020204030204" pitchFamily="34" charset="0"/>
              </a:rPr>
              <a:t>break-even</a:t>
            </a:r>
            <a:r>
              <a:rPr lang="el-GR" sz="800" b="1" dirty="0">
                <a:latin typeface="Calibri" panose="020F0502020204030204" pitchFamily="34" charset="0"/>
                <a:ea typeface="Calibri" panose="020F0502020204030204" pitchFamily="34" charset="0"/>
                <a:cs typeface="Calibri" panose="020F0502020204030204" pitchFamily="34" charset="0"/>
              </a:rPr>
              <a:t> </a:t>
            </a:r>
            <a:r>
              <a:rPr lang="el-GR" sz="800" b="1" dirty="0" err="1">
                <a:latin typeface="Calibri" panose="020F0502020204030204" pitchFamily="34" charset="0"/>
                <a:ea typeface="Calibri" panose="020F0502020204030204" pitchFamily="34" charset="0"/>
                <a:cs typeface="Calibri" panose="020F0502020204030204" pitchFamily="34" charset="0"/>
              </a:rPr>
              <a:t>point</a:t>
            </a:r>
            <a:r>
              <a:rPr lang="el-GR" sz="800" b="1" dirty="0">
                <a:latin typeface="Calibri" panose="020F0502020204030204" pitchFamily="34" charset="0"/>
                <a:ea typeface="Calibri" panose="020F0502020204030204" pitchFamily="34" charset="0"/>
                <a:cs typeface="Calibri" panose="020F0502020204030204" pitchFamily="34" charset="0"/>
              </a:rPr>
              <a:t>)</a:t>
            </a:r>
            <a:br>
              <a:rPr lang="el-GR" sz="800" dirty="0">
                <a:latin typeface="Calibri" panose="020F0502020204030204" pitchFamily="34" charset="0"/>
                <a:ea typeface="Calibri" panose="020F0502020204030204" pitchFamily="34" charset="0"/>
                <a:cs typeface="Calibri" panose="020F0502020204030204" pitchFamily="34" charset="0"/>
              </a:rPr>
            </a:br>
            <a:r>
              <a:rPr lang="el-GR" sz="800" dirty="0">
                <a:latin typeface="Calibri" panose="020F0502020204030204" pitchFamily="34" charset="0"/>
                <a:ea typeface="Calibri" panose="020F0502020204030204" pitchFamily="34" charset="0"/>
                <a:cs typeface="Calibri" panose="020F0502020204030204" pitchFamily="34" charset="0"/>
              </a:rPr>
              <a:t>Επίπεδο πωλήσεων (σε μονάδες ή σε αξία) στο οποίο τα συνολικά έσοδα ίσα που καλύπτουν τα συνολικά κόστη, χωρίς κέρδος ή ζημία.</a:t>
            </a:r>
          </a:p>
          <a:p>
            <a:pPr>
              <a:buFont typeface="+mj-lt"/>
              <a:buAutoNum type="arabicPeriod" startAt="22"/>
            </a:pPr>
            <a:r>
              <a:rPr lang="el-GR" sz="800" b="1" dirty="0">
                <a:latin typeface="Calibri" panose="020F0502020204030204" pitchFamily="34" charset="0"/>
                <a:ea typeface="Calibri" panose="020F0502020204030204" pitchFamily="34" charset="0"/>
                <a:cs typeface="Calibri" panose="020F0502020204030204" pitchFamily="34" charset="0"/>
              </a:rPr>
              <a:t> Περιθώριο ασφαλείας (</a:t>
            </a:r>
            <a:r>
              <a:rPr lang="el-GR" sz="800" b="1" dirty="0" err="1">
                <a:latin typeface="Calibri" panose="020F0502020204030204" pitchFamily="34" charset="0"/>
                <a:ea typeface="Calibri" panose="020F0502020204030204" pitchFamily="34" charset="0"/>
                <a:cs typeface="Calibri" panose="020F0502020204030204" pitchFamily="34" charset="0"/>
              </a:rPr>
              <a:t>margin</a:t>
            </a:r>
            <a:r>
              <a:rPr lang="el-GR" sz="800" b="1" dirty="0">
                <a:latin typeface="Calibri" panose="020F0502020204030204" pitchFamily="34" charset="0"/>
                <a:ea typeface="Calibri" panose="020F0502020204030204" pitchFamily="34" charset="0"/>
                <a:cs typeface="Calibri" panose="020F0502020204030204" pitchFamily="34" charset="0"/>
              </a:rPr>
              <a:t> of </a:t>
            </a:r>
            <a:r>
              <a:rPr lang="el-GR" sz="800" b="1" dirty="0" err="1">
                <a:latin typeface="Calibri" panose="020F0502020204030204" pitchFamily="34" charset="0"/>
                <a:ea typeface="Calibri" panose="020F0502020204030204" pitchFamily="34" charset="0"/>
                <a:cs typeface="Calibri" panose="020F0502020204030204" pitchFamily="34" charset="0"/>
              </a:rPr>
              <a:t>safety</a:t>
            </a:r>
            <a:r>
              <a:rPr lang="el-GR" sz="800" b="1" dirty="0">
                <a:latin typeface="Calibri" panose="020F0502020204030204" pitchFamily="34" charset="0"/>
                <a:ea typeface="Calibri" panose="020F0502020204030204" pitchFamily="34" charset="0"/>
                <a:cs typeface="Calibri" panose="020F0502020204030204" pitchFamily="34" charset="0"/>
              </a:rPr>
              <a:t>)</a:t>
            </a:r>
            <a:br>
              <a:rPr lang="el-GR" sz="800" dirty="0">
                <a:latin typeface="Calibri" panose="020F0502020204030204" pitchFamily="34" charset="0"/>
                <a:ea typeface="Calibri" panose="020F0502020204030204" pitchFamily="34" charset="0"/>
                <a:cs typeface="Calibri" panose="020F0502020204030204" pitchFamily="34" charset="0"/>
              </a:rPr>
            </a:br>
            <a:r>
              <a:rPr lang="el-GR" sz="800" dirty="0">
                <a:latin typeface="Calibri" panose="020F0502020204030204" pitchFamily="34" charset="0"/>
                <a:ea typeface="Calibri" panose="020F0502020204030204" pitchFamily="34" charset="0"/>
                <a:cs typeface="Calibri" panose="020F0502020204030204" pitchFamily="34" charset="0"/>
              </a:rPr>
              <a:t>Η “απόσταση” που έχει η επιχείρηση πάνω από το νεκρό σημείο. Υπολογίζεται ως διαφορά μεταξύ αναμενόμενων πωλήσεων και πωλήσεων στο </a:t>
            </a:r>
            <a:r>
              <a:rPr lang="el-GR" sz="800" dirty="0" err="1">
                <a:latin typeface="Calibri" panose="020F0502020204030204" pitchFamily="34" charset="0"/>
                <a:ea typeface="Calibri" panose="020F0502020204030204" pitchFamily="34" charset="0"/>
                <a:cs typeface="Calibri" panose="020F0502020204030204" pitchFamily="34" charset="0"/>
              </a:rPr>
              <a:t>break-even</a:t>
            </a:r>
            <a:r>
              <a:rPr lang="el-GR" sz="800" dirty="0">
                <a:latin typeface="Calibri" panose="020F0502020204030204" pitchFamily="34" charset="0"/>
                <a:ea typeface="Calibri" panose="020F0502020204030204" pitchFamily="34" charset="0"/>
                <a:cs typeface="Calibri" panose="020F0502020204030204" pitchFamily="34" charset="0"/>
              </a:rPr>
              <a:t>, είτε σε μονάδες είτε σε %. Δείχνει πόσο μπορεί να “πέσει” ο όγκος πριν εμφανιστούν ζημίες.</a:t>
            </a:r>
          </a:p>
          <a:p>
            <a:pPr>
              <a:buFont typeface="+mj-lt"/>
              <a:buAutoNum type="arabicPeriod" startAt="22"/>
            </a:pPr>
            <a:r>
              <a:rPr lang="el-GR" sz="800" b="1" dirty="0">
                <a:latin typeface="Calibri" panose="020F0502020204030204" pitchFamily="34" charset="0"/>
                <a:ea typeface="Calibri" panose="020F0502020204030204" pitchFamily="34" charset="0"/>
                <a:cs typeface="Calibri" panose="020F0502020204030204" pitchFamily="34" charset="0"/>
              </a:rPr>
              <a:t> Σενάρια </a:t>
            </a:r>
            <a:r>
              <a:rPr lang="el-GR" sz="800" b="1" dirty="0" err="1">
                <a:latin typeface="Calibri" panose="020F0502020204030204" pitchFamily="34" charset="0"/>
                <a:ea typeface="Calibri" panose="020F0502020204030204" pitchFamily="34" charset="0"/>
                <a:cs typeface="Calibri" panose="020F0502020204030204" pitchFamily="34" charset="0"/>
              </a:rPr>
              <a:t>what-if</a:t>
            </a:r>
            <a:r>
              <a:rPr lang="el-GR" sz="800" b="1" dirty="0">
                <a:latin typeface="Calibri" panose="020F0502020204030204" pitchFamily="34" charset="0"/>
                <a:ea typeface="Calibri" panose="020F0502020204030204" pitchFamily="34" charset="0"/>
                <a:cs typeface="Calibri" panose="020F0502020204030204" pitchFamily="34" charset="0"/>
              </a:rPr>
              <a:t> (</a:t>
            </a:r>
            <a:r>
              <a:rPr lang="el-GR" sz="800" b="1" dirty="0" err="1">
                <a:latin typeface="Calibri" panose="020F0502020204030204" pitchFamily="34" charset="0"/>
                <a:ea typeface="Calibri" panose="020F0502020204030204" pitchFamily="34" charset="0"/>
                <a:cs typeface="Calibri" panose="020F0502020204030204" pitchFamily="34" charset="0"/>
              </a:rPr>
              <a:t>sensitivity</a:t>
            </a:r>
            <a:r>
              <a:rPr lang="el-GR" sz="800" b="1" dirty="0">
                <a:latin typeface="Calibri" panose="020F0502020204030204" pitchFamily="34" charset="0"/>
                <a:ea typeface="Calibri" panose="020F0502020204030204" pitchFamily="34" charset="0"/>
                <a:cs typeface="Calibri" panose="020F0502020204030204" pitchFamily="34" charset="0"/>
              </a:rPr>
              <a:t> </a:t>
            </a:r>
            <a:r>
              <a:rPr lang="el-GR" sz="800" b="1" dirty="0" err="1">
                <a:latin typeface="Calibri" panose="020F0502020204030204" pitchFamily="34" charset="0"/>
                <a:ea typeface="Calibri" panose="020F0502020204030204" pitchFamily="34" charset="0"/>
                <a:cs typeface="Calibri" panose="020F0502020204030204" pitchFamily="34" charset="0"/>
              </a:rPr>
              <a:t>analysis</a:t>
            </a:r>
            <a:r>
              <a:rPr lang="el-GR" sz="800" b="1" dirty="0">
                <a:latin typeface="Calibri" panose="020F0502020204030204" pitchFamily="34" charset="0"/>
                <a:ea typeface="Calibri" panose="020F0502020204030204" pitchFamily="34" charset="0"/>
                <a:cs typeface="Calibri" panose="020F0502020204030204" pitchFamily="34" charset="0"/>
              </a:rPr>
              <a:t>)</a:t>
            </a:r>
            <a:br>
              <a:rPr lang="el-GR" sz="800" dirty="0">
                <a:latin typeface="Calibri" panose="020F0502020204030204" pitchFamily="34" charset="0"/>
                <a:ea typeface="Calibri" panose="020F0502020204030204" pitchFamily="34" charset="0"/>
                <a:cs typeface="Calibri" panose="020F0502020204030204" pitchFamily="34" charset="0"/>
              </a:rPr>
            </a:br>
            <a:r>
              <a:rPr lang="el-GR" sz="800" dirty="0">
                <a:latin typeface="Calibri" panose="020F0502020204030204" pitchFamily="34" charset="0"/>
                <a:ea typeface="Calibri" panose="020F0502020204030204" pitchFamily="34" charset="0"/>
                <a:cs typeface="Calibri" panose="020F0502020204030204" pitchFamily="34" charset="0"/>
              </a:rPr>
              <a:t>Δοκιμή διαφορετικών σεναρίων (π.χ. μείωση προμήθειας, αύξηση μεταβλητού κόστους, αλλαγή όγκου) για να δούμε πώς επηρεάζεται το κέρδος.</a:t>
            </a:r>
          </a:p>
          <a:p>
            <a:pPr>
              <a:buFont typeface="+mj-lt"/>
              <a:buAutoNum type="arabicPeriod" startAt="22"/>
            </a:pPr>
            <a:r>
              <a:rPr lang="el-GR" sz="800" b="1" dirty="0">
                <a:latin typeface="Calibri" panose="020F0502020204030204" pitchFamily="34" charset="0"/>
                <a:ea typeface="Calibri" panose="020F0502020204030204" pitchFamily="34" charset="0"/>
                <a:cs typeface="Calibri" panose="020F0502020204030204" pitchFamily="34" charset="0"/>
              </a:rPr>
              <a:t> Προϋπολογισμός (</a:t>
            </a:r>
            <a:r>
              <a:rPr lang="el-GR" sz="800" b="1" dirty="0" err="1">
                <a:latin typeface="Calibri" panose="020F0502020204030204" pitchFamily="34" charset="0"/>
                <a:ea typeface="Calibri" panose="020F0502020204030204" pitchFamily="34" charset="0"/>
                <a:cs typeface="Calibri" panose="020F0502020204030204" pitchFamily="34" charset="0"/>
              </a:rPr>
              <a:t>budget</a:t>
            </a:r>
            <a:r>
              <a:rPr lang="el-GR" sz="800" b="1" dirty="0">
                <a:latin typeface="Calibri" panose="020F0502020204030204" pitchFamily="34" charset="0"/>
                <a:ea typeface="Calibri" panose="020F0502020204030204" pitchFamily="34" charset="0"/>
                <a:cs typeface="Calibri" panose="020F0502020204030204" pitchFamily="34" charset="0"/>
              </a:rPr>
              <a:t>)</a:t>
            </a:r>
            <a:br>
              <a:rPr lang="el-GR" sz="800" dirty="0">
                <a:latin typeface="Calibri" panose="020F0502020204030204" pitchFamily="34" charset="0"/>
                <a:ea typeface="Calibri" panose="020F0502020204030204" pitchFamily="34" charset="0"/>
                <a:cs typeface="Calibri" panose="020F0502020204030204" pitchFamily="34" charset="0"/>
              </a:rPr>
            </a:br>
            <a:r>
              <a:rPr lang="el-GR" sz="800" dirty="0">
                <a:latin typeface="Calibri" panose="020F0502020204030204" pitchFamily="34" charset="0"/>
                <a:ea typeface="Calibri" panose="020F0502020204030204" pitchFamily="34" charset="0"/>
                <a:cs typeface="Calibri" panose="020F0502020204030204" pitchFamily="34" charset="0"/>
              </a:rPr>
              <a:t>Προγραμματιστικό εργαλείο που αποτυπώνει σε χρήμα τα σχέδια της διοίκησης για μια περίοδο (έσοδα, κόστη, επενδύσεις). Στη διοικητική λογιστική συνδέεται στενά με CVP και προβλέψεις.</a:t>
            </a:r>
          </a:p>
          <a:p>
            <a:pPr>
              <a:buFont typeface="+mj-lt"/>
              <a:buAutoNum type="arabicPeriod" startAt="22"/>
            </a:pPr>
            <a:r>
              <a:rPr lang="el-GR" sz="800" b="1" dirty="0">
                <a:latin typeface="Calibri" panose="020F0502020204030204" pitchFamily="34" charset="0"/>
                <a:ea typeface="Calibri" panose="020F0502020204030204" pitchFamily="34" charset="0"/>
                <a:cs typeface="Calibri" panose="020F0502020204030204" pitchFamily="34" charset="0"/>
              </a:rPr>
              <a:t> Απόκλιση (</a:t>
            </a:r>
            <a:r>
              <a:rPr lang="el-GR" sz="800" b="1" dirty="0" err="1">
                <a:latin typeface="Calibri" panose="020F0502020204030204" pitchFamily="34" charset="0"/>
                <a:ea typeface="Calibri" panose="020F0502020204030204" pitchFamily="34" charset="0"/>
                <a:cs typeface="Calibri" panose="020F0502020204030204" pitchFamily="34" charset="0"/>
              </a:rPr>
              <a:t>variance</a:t>
            </a:r>
            <a:r>
              <a:rPr lang="el-GR" sz="800" b="1" dirty="0">
                <a:latin typeface="Calibri" panose="020F0502020204030204" pitchFamily="34" charset="0"/>
                <a:ea typeface="Calibri" panose="020F0502020204030204" pitchFamily="34" charset="0"/>
                <a:cs typeface="Calibri" panose="020F0502020204030204" pitchFamily="34" charset="0"/>
              </a:rPr>
              <a:t>)</a:t>
            </a:r>
            <a:br>
              <a:rPr lang="el-GR" sz="800" dirty="0">
                <a:latin typeface="Calibri" panose="020F0502020204030204" pitchFamily="34" charset="0"/>
                <a:ea typeface="Calibri" panose="020F0502020204030204" pitchFamily="34" charset="0"/>
                <a:cs typeface="Calibri" panose="020F0502020204030204" pitchFamily="34" charset="0"/>
              </a:rPr>
            </a:br>
            <a:r>
              <a:rPr lang="el-GR" sz="800" dirty="0">
                <a:latin typeface="Calibri" panose="020F0502020204030204" pitchFamily="34" charset="0"/>
                <a:ea typeface="Calibri" panose="020F0502020204030204" pitchFamily="34" charset="0"/>
                <a:cs typeface="Calibri" panose="020F0502020204030204" pitchFamily="34" charset="0"/>
              </a:rPr>
              <a:t>Διαφορά μεταξύ προϋπολογισμένων και πραγματικών μεγεθών (π.χ. προϋπολογισμένο – πραγματικό κόστος). Ανάλυση αποκλίσεων χρησιμοποιείται για έλεγχο και εντοπισμό αιτιών.</a:t>
            </a:r>
          </a:p>
          <a:p>
            <a:pPr>
              <a:buFont typeface="+mj-lt"/>
              <a:buAutoNum type="arabicPeriod" startAt="22"/>
            </a:pPr>
            <a:r>
              <a:rPr lang="el-GR" sz="800" b="1" dirty="0">
                <a:latin typeface="Calibri" panose="020F0502020204030204" pitchFamily="34" charset="0"/>
                <a:ea typeface="Calibri" panose="020F0502020204030204" pitchFamily="34" charset="0"/>
                <a:cs typeface="Calibri" panose="020F0502020204030204" pitchFamily="34" charset="0"/>
              </a:rPr>
              <a:t> Έλεγχος (</a:t>
            </a:r>
            <a:r>
              <a:rPr lang="el-GR" sz="800" b="1" dirty="0" err="1">
                <a:latin typeface="Calibri" panose="020F0502020204030204" pitchFamily="34" charset="0"/>
                <a:ea typeface="Calibri" panose="020F0502020204030204" pitchFamily="34" charset="0"/>
                <a:cs typeface="Calibri" panose="020F0502020204030204" pitchFamily="34" charset="0"/>
              </a:rPr>
              <a:t>control</a:t>
            </a:r>
            <a:r>
              <a:rPr lang="el-GR" sz="800" b="1" dirty="0">
                <a:latin typeface="Calibri" panose="020F0502020204030204" pitchFamily="34" charset="0"/>
                <a:ea typeface="Calibri" panose="020F0502020204030204" pitchFamily="34" charset="0"/>
                <a:cs typeface="Calibri" panose="020F0502020204030204" pitchFamily="34" charset="0"/>
              </a:rPr>
              <a:t>)</a:t>
            </a:r>
            <a:br>
              <a:rPr lang="el-GR" sz="800" dirty="0">
                <a:latin typeface="Calibri" panose="020F0502020204030204" pitchFamily="34" charset="0"/>
                <a:ea typeface="Calibri" panose="020F0502020204030204" pitchFamily="34" charset="0"/>
                <a:cs typeface="Calibri" panose="020F0502020204030204" pitchFamily="34" charset="0"/>
              </a:rPr>
            </a:br>
            <a:r>
              <a:rPr lang="el-GR" sz="800" dirty="0">
                <a:latin typeface="Calibri" panose="020F0502020204030204" pitchFamily="34" charset="0"/>
                <a:ea typeface="Calibri" panose="020F0502020204030204" pitchFamily="34" charset="0"/>
                <a:cs typeface="Calibri" panose="020F0502020204030204" pitchFamily="34" charset="0"/>
              </a:rPr>
              <a:t>Διαδικασία σύγκρισης σχεδίου–πραγματικότητας και λήψης διορθωτικών μέτρων. Στη διοικητική λογιστική περιλαμβάνει: προϋπολογισμούς, αναφορές αποκλίσεων, </a:t>
            </a:r>
            <a:r>
              <a:rPr lang="el-GR" sz="800" dirty="0" err="1">
                <a:latin typeface="Calibri" panose="020F0502020204030204" pitchFamily="34" charset="0"/>
                <a:ea typeface="Calibri" panose="020F0502020204030204" pitchFamily="34" charset="0"/>
                <a:cs typeface="Calibri" panose="020F0502020204030204" pitchFamily="34" charset="0"/>
              </a:rPr>
              <a:t>KPIs</a:t>
            </a:r>
            <a:r>
              <a:rPr lang="el-GR" sz="800" dirty="0">
                <a:latin typeface="Calibri" panose="020F0502020204030204" pitchFamily="34" charset="0"/>
                <a:ea typeface="Calibri" panose="020F0502020204030204" pitchFamily="34" charset="0"/>
                <a:cs typeface="Calibri" panose="020F0502020204030204" pitchFamily="34" charset="0"/>
              </a:rPr>
              <a:t> και CVP αναλύσεις για έγκαιρες παρεμβάσεις.</a:t>
            </a:r>
          </a:p>
        </p:txBody>
      </p:sp>
    </p:spTree>
    <p:extLst>
      <p:ext uri="{BB962C8B-B14F-4D97-AF65-F5344CB8AC3E}">
        <p14:creationId xmlns:p14="http://schemas.microsoft.com/office/powerpoint/2010/main" val="9109968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755"/>
        <p:cNvGrpSpPr/>
        <p:nvPr/>
      </p:nvGrpSpPr>
      <p:grpSpPr>
        <a:xfrm>
          <a:off x="0" y="0"/>
          <a:ext cx="0" cy="0"/>
          <a:chOff x="0" y="0"/>
          <a:chExt cx="0" cy="0"/>
        </a:xfrm>
      </p:grpSpPr>
      <p:pic>
        <p:nvPicPr>
          <p:cNvPr id="756" name="Google Shape;756;p50"/>
          <p:cNvPicPr preferRelativeResize="0"/>
          <p:nvPr/>
        </p:nvPicPr>
        <p:blipFill rotWithShape="1">
          <a:blip r:embed="rId3">
            <a:alphaModFix amt="57000"/>
          </a:blip>
          <a:srcRect t="43901" r="21837"/>
          <a:stretch/>
        </p:blipFill>
        <p:spPr>
          <a:xfrm>
            <a:off x="0" y="0"/>
            <a:ext cx="9144000" cy="5143500"/>
          </a:xfrm>
          <a:prstGeom prst="rect">
            <a:avLst/>
          </a:prstGeom>
          <a:noFill/>
          <a:ln>
            <a:noFill/>
          </a:ln>
        </p:spPr>
      </p:pic>
      <p:pic>
        <p:nvPicPr>
          <p:cNvPr id="3" name="Picture 2">
            <a:extLst>
              <a:ext uri="{FF2B5EF4-FFF2-40B4-BE49-F238E27FC236}">
                <a16:creationId xmlns:a16="http://schemas.microsoft.com/office/drawing/2014/main" id="{2C74E3F8-EB35-9B20-A308-8E3B9FE417B1}"/>
              </a:ext>
            </a:extLst>
          </p:cNvPr>
          <p:cNvPicPr>
            <a:picLocks noChangeAspect="1"/>
          </p:cNvPicPr>
          <p:nvPr/>
        </p:nvPicPr>
        <p:blipFill>
          <a:blip r:embed="rId4"/>
          <a:stretch>
            <a:fillRect/>
          </a:stretch>
        </p:blipFill>
        <p:spPr>
          <a:xfrm>
            <a:off x="2256696" y="1402218"/>
            <a:ext cx="3896422" cy="1411411"/>
          </a:xfrm>
          <a:prstGeom prst="rect">
            <a:avLst/>
          </a:prstGeom>
        </p:spPr>
      </p:pic>
      <p:sp>
        <p:nvSpPr>
          <p:cNvPr id="5" name="Footer Placeholder 6">
            <a:extLst>
              <a:ext uri="{FF2B5EF4-FFF2-40B4-BE49-F238E27FC236}">
                <a16:creationId xmlns:a16="http://schemas.microsoft.com/office/drawing/2014/main" id="{19D0A7B1-1D7E-D1F3-B0FB-5E5127A46258}"/>
              </a:ext>
            </a:extLst>
          </p:cNvPr>
          <p:cNvSpPr>
            <a:spLocks noGrp="1"/>
          </p:cNvSpPr>
          <p:nvPr>
            <p:ph type="ftr" idx="11"/>
          </p:nvPr>
        </p:nvSpPr>
        <p:spPr>
          <a:xfrm>
            <a:off x="2690252" y="3021187"/>
            <a:ext cx="3763496" cy="152710"/>
          </a:xfrm>
        </p:spPr>
        <p:txBody>
          <a:bodyPr/>
          <a:lstStyle/>
          <a:p>
            <a:r>
              <a:rPr lang="el-GR" sz="1200" dirty="0">
                <a:solidFill>
                  <a:srgbClr val="97413C"/>
                </a:solidFill>
              </a:rPr>
              <a:t>Δρ. Σπυρίδων Λαμπρόπουλος</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pic>
        <p:nvPicPr>
          <p:cNvPr id="146" name="Google Shape;146;p26"/>
          <p:cNvPicPr preferRelativeResize="0"/>
          <p:nvPr/>
        </p:nvPicPr>
        <p:blipFill rotWithShape="1">
          <a:blip r:embed="rId3">
            <a:alphaModFix amt="57000"/>
          </a:blip>
          <a:srcRect t="14114" b="14113"/>
          <a:stretch/>
        </p:blipFill>
        <p:spPr>
          <a:xfrm>
            <a:off x="-1" y="8149"/>
            <a:ext cx="9144000" cy="5143500"/>
          </a:xfrm>
          <a:prstGeom prst="rect">
            <a:avLst/>
          </a:prstGeom>
          <a:noFill/>
          <a:ln>
            <a:noFill/>
          </a:ln>
        </p:spPr>
      </p:pic>
      <p:sp>
        <p:nvSpPr>
          <p:cNvPr id="150" name="Google Shape;150;p26"/>
          <p:cNvSpPr/>
          <p:nvPr/>
        </p:nvSpPr>
        <p:spPr>
          <a:xfrm>
            <a:off x="2582938" y="1196252"/>
            <a:ext cx="2050069" cy="216659"/>
          </a:xfrm>
          <a:custGeom>
            <a:avLst/>
            <a:gdLst/>
            <a:ahLst/>
            <a:cxnLst/>
            <a:rect l="l" t="t" r="r" b="b"/>
            <a:pathLst>
              <a:path w="1079893" h="114127" extrusionOk="0">
                <a:moveTo>
                  <a:pt x="0" y="0"/>
                </a:moveTo>
                <a:lnTo>
                  <a:pt x="1079893" y="0"/>
                </a:lnTo>
                <a:lnTo>
                  <a:pt x="1079893" y="114127"/>
                </a:lnTo>
                <a:lnTo>
                  <a:pt x="0" y="114127"/>
                </a:lnTo>
                <a:close/>
              </a:path>
            </a:pathLst>
          </a:custGeom>
          <a:solidFill>
            <a:srgbClr val="000000">
              <a:alpha val="0"/>
            </a:srgbClr>
          </a:solidFill>
          <a:ln>
            <a:noFill/>
          </a:ln>
        </p:spPr>
        <p:txBody>
          <a:bodyPr/>
          <a:lstStyle/>
          <a:p>
            <a:endParaRPr lang="el-GR"/>
          </a:p>
        </p:txBody>
      </p:sp>
      <p:sp>
        <p:nvSpPr>
          <p:cNvPr id="158" name="Google Shape;158;p26"/>
          <p:cNvSpPr txBox="1"/>
          <p:nvPr/>
        </p:nvSpPr>
        <p:spPr>
          <a:xfrm>
            <a:off x="1013041" y="805983"/>
            <a:ext cx="6042852" cy="498598"/>
          </a:xfrm>
          <a:prstGeom prst="rect">
            <a:avLst/>
          </a:prstGeom>
          <a:noFill/>
          <a:ln>
            <a:noFill/>
          </a:ln>
        </p:spPr>
        <p:txBody>
          <a:bodyPr spcFirstLastPara="1" wrap="square" lIns="0" tIns="0" rIns="0" bIns="0" anchor="t" anchorCtr="0">
            <a:spAutoFit/>
          </a:bodyPr>
          <a:lstStyle/>
          <a:p>
            <a:pPr marL="0" marR="0" lvl="0" indent="0" algn="ctr" rtl="0">
              <a:lnSpc>
                <a:spcPct val="120003"/>
              </a:lnSpc>
              <a:spcBef>
                <a:spcPts val="0"/>
              </a:spcBef>
              <a:spcAft>
                <a:spcPts val="0"/>
              </a:spcAft>
              <a:buNone/>
            </a:pPr>
            <a:r>
              <a:rPr lang="el-GR" sz="2700" b="0" i="0" u="none" strike="noStrike" cap="none" dirty="0">
                <a:solidFill>
                  <a:srgbClr val="171616"/>
                </a:solidFill>
                <a:latin typeface="Nunito Light"/>
                <a:ea typeface="Nunito Light"/>
                <a:cs typeface="Nunito Light"/>
                <a:sym typeface="Nunito Light"/>
              </a:rPr>
              <a:t>Επιπλέον Βιβλιογραφία για Μελέτη</a:t>
            </a:r>
            <a:endParaRPr sz="700" dirty="0"/>
          </a:p>
        </p:txBody>
      </p:sp>
      <p:pic>
        <p:nvPicPr>
          <p:cNvPr id="2" name="Picture 1">
            <a:extLst>
              <a:ext uri="{FF2B5EF4-FFF2-40B4-BE49-F238E27FC236}">
                <a16:creationId xmlns:a16="http://schemas.microsoft.com/office/drawing/2014/main" id="{F1BDD2A9-A73C-C885-AC4E-BE39D31453DF}"/>
              </a:ext>
            </a:extLst>
          </p:cNvPr>
          <p:cNvPicPr>
            <a:picLocks noChangeAspect="1"/>
          </p:cNvPicPr>
          <p:nvPr/>
        </p:nvPicPr>
        <p:blipFill>
          <a:blip r:embed="rId4">
            <a:alphaModFix amt="18000"/>
            <a:extLst>
              <a:ext uri="{BEBA8EAE-BF5A-486C-A8C5-ECC9F3942E4B}">
                <a14:imgProps xmlns:a14="http://schemas.microsoft.com/office/drawing/2010/main">
                  <a14:imgLayer r:embed="rId5">
                    <a14:imgEffect>
                      <a14:saturation sat="0"/>
                    </a14:imgEffect>
                  </a14:imgLayer>
                </a14:imgProps>
              </a:ext>
            </a:extLst>
          </a:blip>
          <a:stretch>
            <a:fillRect/>
          </a:stretch>
        </p:blipFill>
        <p:spPr>
          <a:xfrm>
            <a:off x="5957435" y="952965"/>
            <a:ext cx="4874709" cy="3253868"/>
          </a:xfrm>
          <a:prstGeom prst="rect">
            <a:avLst/>
          </a:prstGeom>
          <a:scene3d>
            <a:camera prst="orthographicFront">
              <a:rot lat="0" lon="10799977" rev="0"/>
            </a:camera>
            <a:lightRig rig="threePt" dir="t"/>
          </a:scene3d>
        </p:spPr>
      </p:pic>
      <p:pic>
        <p:nvPicPr>
          <p:cNvPr id="3" name="Picture 2">
            <a:extLst>
              <a:ext uri="{FF2B5EF4-FFF2-40B4-BE49-F238E27FC236}">
                <a16:creationId xmlns:a16="http://schemas.microsoft.com/office/drawing/2014/main" id="{374895DB-EA41-13F6-FA81-876220FFB79B}"/>
              </a:ext>
            </a:extLst>
          </p:cNvPr>
          <p:cNvPicPr>
            <a:picLocks noChangeAspect="1"/>
          </p:cNvPicPr>
          <p:nvPr/>
        </p:nvPicPr>
        <p:blipFill>
          <a:blip r:embed="rId4">
            <a:alphaModFix amt="18000"/>
            <a:extLst>
              <a:ext uri="{BEBA8EAE-BF5A-486C-A8C5-ECC9F3942E4B}">
                <a14:imgProps xmlns:a14="http://schemas.microsoft.com/office/drawing/2010/main">
                  <a14:imgLayer r:embed="rId5">
                    <a14:imgEffect>
                      <a14:saturation sat="0"/>
                    </a14:imgEffect>
                  </a14:imgLayer>
                </a14:imgProps>
              </a:ext>
            </a:extLst>
          </a:blip>
          <a:stretch>
            <a:fillRect/>
          </a:stretch>
        </p:blipFill>
        <p:spPr>
          <a:xfrm>
            <a:off x="-3583240" y="952965"/>
            <a:ext cx="4874709" cy="3253868"/>
          </a:xfrm>
          <a:prstGeom prst="rect">
            <a:avLst/>
          </a:prstGeom>
          <a:scene3d>
            <a:camera prst="orthographicFront">
              <a:rot lat="0" lon="10799977" rev="0"/>
            </a:camera>
            <a:lightRig rig="threePt" dir="t"/>
          </a:scene3d>
        </p:spPr>
      </p:pic>
      <p:sp>
        <p:nvSpPr>
          <p:cNvPr id="4" name="Google Shape;132;p25">
            <a:extLst>
              <a:ext uri="{FF2B5EF4-FFF2-40B4-BE49-F238E27FC236}">
                <a16:creationId xmlns:a16="http://schemas.microsoft.com/office/drawing/2014/main" id="{88971F3F-0C78-C325-0D2A-259087900E60}"/>
              </a:ext>
            </a:extLst>
          </p:cNvPr>
          <p:cNvSpPr txBox="1"/>
          <p:nvPr/>
        </p:nvSpPr>
        <p:spPr>
          <a:xfrm>
            <a:off x="-1018361" y="4190535"/>
            <a:ext cx="2309830" cy="386428"/>
          </a:xfrm>
          <a:prstGeom prst="rect">
            <a:avLst/>
          </a:prstGeom>
          <a:solidFill>
            <a:srgbClr val="D8A367"/>
          </a:solidFill>
          <a:ln>
            <a:noFill/>
          </a:ln>
        </p:spPr>
        <p:txBody>
          <a:bodyPr spcFirstLastPara="1" wrap="square" lIns="25400" tIns="25400" rIns="25400" bIns="25400" anchor="ctr" anchorCtr="0">
            <a:noAutofit/>
          </a:bodyPr>
          <a:lstStyle/>
          <a:p>
            <a:pPr marL="0" marR="0" lvl="0" indent="0" algn="ctr" rtl="0">
              <a:lnSpc>
                <a:spcPct val="164611"/>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sp>
        <p:nvSpPr>
          <p:cNvPr id="5" name="Google Shape;132;p25">
            <a:extLst>
              <a:ext uri="{FF2B5EF4-FFF2-40B4-BE49-F238E27FC236}">
                <a16:creationId xmlns:a16="http://schemas.microsoft.com/office/drawing/2014/main" id="{550A19A6-425D-4AE0-464B-B6CA2F496DEC}"/>
              </a:ext>
            </a:extLst>
          </p:cNvPr>
          <p:cNvSpPr txBox="1"/>
          <p:nvPr/>
        </p:nvSpPr>
        <p:spPr>
          <a:xfrm>
            <a:off x="5957434" y="4206833"/>
            <a:ext cx="3186565" cy="386428"/>
          </a:xfrm>
          <a:prstGeom prst="rect">
            <a:avLst/>
          </a:prstGeom>
          <a:solidFill>
            <a:srgbClr val="D8A367"/>
          </a:solidFill>
          <a:ln>
            <a:noFill/>
          </a:ln>
        </p:spPr>
        <p:txBody>
          <a:bodyPr spcFirstLastPara="1" wrap="square" lIns="25400" tIns="25400" rIns="25400" bIns="25400" anchor="ctr" anchorCtr="0">
            <a:noAutofit/>
          </a:bodyPr>
          <a:lstStyle/>
          <a:p>
            <a:pPr marL="0" marR="0" lvl="0" indent="0" algn="ctr" rtl="0">
              <a:lnSpc>
                <a:spcPct val="164611"/>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pic>
        <p:nvPicPr>
          <p:cNvPr id="6" name="Picture 5">
            <a:extLst>
              <a:ext uri="{FF2B5EF4-FFF2-40B4-BE49-F238E27FC236}">
                <a16:creationId xmlns:a16="http://schemas.microsoft.com/office/drawing/2014/main" id="{E0DBE9F7-48E9-D22D-EC41-E549E9A701C3}"/>
              </a:ext>
            </a:extLst>
          </p:cNvPr>
          <p:cNvPicPr>
            <a:picLocks noChangeAspect="1"/>
          </p:cNvPicPr>
          <p:nvPr/>
        </p:nvPicPr>
        <p:blipFill>
          <a:blip r:embed="rId6"/>
          <a:stretch>
            <a:fillRect/>
          </a:stretch>
        </p:blipFill>
        <p:spPr>
          <a:xfrm>
            <a:off x="96844" y="229291"/>
            <a:ext cx="1194625" cy="432732"/>
          </a:xfrm>
          <a:prstGeom prst="rect">
            <a:avLst/>
          </a:prstGeom>
        </p:spPr>
      </p:pic>
      <p:sp>
        <p:nvSpPr>
          <p:cNvPr id="7" name="Footer Placeholder 6">
            <a:extLst>
              <a:ext uri="{FF2B5EF4-FFF2-40B4-BE49-F238E27FC236}">
                <a16:creationId xmlns:a16="http://schemas.microsoft.com/office/drawing/2014/main" id="{75245B22-0D3A-3F3B-9A5C-CE6DEA237AEF}"/>
              </a:ext>
            </a:extLst>
          </p:cNvPr>
          <p:cNvSpPr>
            <a:spLocks noGrp="1"/>
          </p:cNvSpPr>
          <p:nvPr>
            <p:ph type="ftr" idx="11"/>
          </p:nvPr>
        </p:nvSpPr>
        <p:spPr>
          <a:xfrm>
            <a:off x="7613495" y="4777099"/>
            <a:ext cx="1447800" cy="182563"/>
          </a:xfrm>
        </p:spPr>
        <p:txBody>
          <a:bodyPr/>
          <a:lstStyle/>
          <a:p>
            <a:r>
              <a:rPr lang="el-GR" dirty="0"/>
              <a:t>Δρ. Σπυρίδων Λαμπρόπουλος</a:t>
            </a:r>
          </a:p>
        </p:txBody>
      </p:sp>
      <p:sp>
        <p:nvSpPr>
          <p:cNvPr id="9" name="TextBox 8">
            <a:extLst>
              <a:ext uri="{FF2B5EF4-FFF2-40B4-BE49-F238E27FC236}">
                <a16:creationId xmlns:a16="http://schemas.microsoft.com/office/drawing/2014/main" id="{C3692DA4-172F-17EC-CBC4-8E12A49E5BA6}"/>
              </a:ext>
            </a:extLst>
          </p:cNvPr>
          <p:cNvSpPr txBox="1"/>
          <p:nvPr/>
        </p:nvSpPr>
        <p:spPr>
          <a:xfrm>
            <a:off x="1352848" y="1389768"/>
            <a:ext cx="5955528" cy="2800767"/>
          </a:xfrm>
          <a:prstGeom prst="rect">
            <a:avLst/>
          </a:prstGeom>
          <a:noFill/>
        </p:spPr>
        <p:txBody>
          <a:bodyPr wrap="square">
            <a:spAutoFit/>
          </a:bodyPr>
          <a:lstStyle/>
          <a:p>
            <a:pPr>
              <a:buNone/>
            </a:pPr>
            <a:r>
              <a:rPr lang="el-GR" sz="800" b="1" dirty="0">
                <a:latin typeface="Calibri" panose="020F0502020204030204" pitchFamily="34" charset="0"/>
                <a:ea typeface="Calibri" panose="020F0502020204030204" pitchFamily="34" charset="0"/>
                <a:cs typeface="Calibri" panose="020F0502020204030204" pitchFamily="34" charset="0"/>
              </a:rPr>
              <a:t>Διοικητική Λογιστική </a:t>
            </a:r>
            <a:r>
              <a:rPr lang="en-US" sz="800" b="1" dirty="0">
                <a:latin typeface="Calibri" panose="020F0502020204030204" pitchFamily="34" charset="0"/>
                <a:ea typeface="Calibri" panose="020F0502020204030204" pitchFamily="34" charset="0"/>
                <a:cs typeface="Calibri" panose="020F0502020204030204" pitchFamily="34" charset="0"/>
              </a:rPr>
              <a:t>-</a:t>
            </a:r>
            <a:r>
              <a:rPr lang="el-GR" sz="800" b="1" dirty="0">
                <a:latin typeface="Calibri" panose="020F0502020204030204" pitchFamily="34" charset="0"/>
                <a:ea typeface="Calibri" panose="020F0502020204030204" pitchFamily="34" charset="0"/>
                <a:cs typeface="Calibri" panose="020F0502020204030204" pitchFamily="34" charset="0"/>
              </a:rPr>
              <a:t> Γενικό πλαίσιο</a:t>
            </a:r>
            <a:endParaRPr lang="en-US" sz="800" b="1" dirty="0">
              <a:latin typeface="Calibri" panose="020F0502020204030204" pitchFamily="34" charset="0"/>
              <a:ea typeface="Calibri" panose="020F0502020204030204" pitchFamily="34" charset="0"/>
              <a:cs typeface="Calibri" panose="020F0502020204030204" pitchFamily="34" charset="0"/>
            </a:endParaRPr>
          </a:p>
          <a:p>
            <a:pPr marL="171450" indent="-171450">
              <a:buFont typeface="Wingdings" panose="05000000000000000000" pitchFamily="2" charset="2"/>
              <a:buChar char="Ø"/>
            </a:pPr>
            <a:r>
              <a:rPr lang="en-US" sz="800" b="1" dirty="0">
                <a:latin typeface="Calibri" panose="020F0502020204030204" pitchFamily="34" charset="0"/>
                <a:ea typeface="Calibri" panose="020F0502020204030204" pitchFamily="34" charset="0"/>
                <a:cs typeface="Calibri" panose="020F0502020204030204" pitchFamily="34" charset="0"/>
              </a:rPr>
              <a:t> </a:t>
            </a:r>
            <a:r>
              <a:rPr lang="el-GR" sz="800" b="1" dirty="0" err="1">
                <a:latin typeface="Calibri" panose="020F0502020204030204" pitchFamily="34" charset="0"/>
                <a:ea typeface="Calibri" panose="020F0502020204030204" pitchFamily="34" charset="0"/>
                <a:cs typeface="Calibri" panose="020F0502020204030204" pitchFamily="34" charset="0"/>
              </a:rPr>
              <a:t>Garrison</a:t>
            </a:r>
            <a:r>
              <a:rPr lang="el-GR" sz="800" b="1" dirty="0">
                <a:latin typeface="Calibri" panose="020F0502020204030204" pitchFamily="34" charset="0"/>
                <a:ea typeface="Calibri" panose="020F0502020204030204" pitchFamily="34" charset="0"/>
                <a:cs typeface="Calibri" panose="020F0502020204030204" pitchFamily="34" charset="0"/>
              </a:rPr>
              <a:t>, R., </a:t>
            </a:r>
            <a:r>
              <a:rPr lang="el-GR" sz="800" b="1" dirty="0" err="1">
                <a:latin typeface="Calibri" panose="020F0502020204030204" pitchFamily="34" charset="0"/>
                <a:ea typeface="Calibri" panose="020F0502020204030204" pitchFamily="34" charset="0"/>
                <a:cs typeface="Calibri" panose="020F0502020204030204" pitchFamily="34" charset="0"/>
              </a:rPr>
              <a:t>Noreen</a:t>
            </a:r>
            <a:r>
              <a:rPr lang="el-GR" sz="800" b="1" dirty="0">
                <a:latin typeface="Calibri" panose="020F0502020204030204" pitchFamily="34" charset="0"/>
                <a:ea typeface="Calibri" panose="020F0502020204030204" pitchFamily="34" charset="0"/>
                <a:cs typeface="Calibri" panose="020F0502020204030204" pitchFamily="34" charset="0"/>
              </a:rPr>
              <a:t>, E., </a:t>
            </a:r>
            <a:r>
              <a:rPr lang="el-GR" sz="800" b="1" dirty="0" err="1">
                <a:latin typeface="Calibri" panose="020F0502020204030204" pitchFamily="34" charset="0"/>
                <a:ea typeface="Calibri" panose="020F0502020204030204" pitchFamily="34" charset="0"/>
                <a:cs typeface="Calibri" panose="020F0502020204030204" pitchFamily="34" charset="0"/>
              </a:rPr>
              <a:t>Brewer</a:t>
            </a:r>
            <a:r>
              <a:rPr lang="el-GR" sz="800" b="1" dirty="0">
                <a:latin typeface="Calibri" panose="020F0502020204030204" pitchFamily="34" charset="0"/>
                <a:ea typeface="Calibri" panose="020F0502020204030204" pitchFamily="34" charset="0"/>
                <a:cs typeface="Calibri" panose="020F0502020204030204" pitchFamily="34" charset="0"/>
              </a:rPr>
              <a:t>, P. (τελευταία ελληνική έκδοση).</a:t>
            </a:r>
            <a:br>
              <a:rPr lang="el-GR" sz="800" b="1" dirty="0">
                <a:latin typeface="Calibri" panose="020F0502020204030204" pitchFamily="34" charset="0"/>
                <a:ea typeface="Calibri" panose="020F0502020204030204" pitchFamily="34" charset="0"/>
                <a:cs typeface="Calibri" panose="020F0502020204030204" pitchFamily="34" charset="0"/>
              </a:rPr>
            </a:br>
            <a:r>
              <a:rPr lang="el-GR" sz="800" b="1" dirty="0">
                <a:latin typeface="Calibri" panose="020F0502020204030204" pitchFamily="34" charset="0"/>
                <a:ea typeface="Calibri" panose="020F0502020204030204" pitchFamily="34" charset="0"/>
                <a:cs typeface="Calibri" panose="020F0502020204030204" pitchFamily="34" charset="0"/>
              </a:rPr>
              <a:t>«Διοικητική Λογιστική»</a:t>
            </a:r>
            <a:r>
              <a:rPr lang="el-GR" sz="800" dirty="0">
                <a:latin typeface="Calibri" panose="020F0502020204030204" pitchFamily="34" charset="0"/>
                <a:ea typeface="Calibri" panose="020F0502020204030204" pitchFamily="34" charset="0"/>
                <a:cs typeface="Calibri" panose="020F0502020204030204" pitchFamily="34" charset="0"/>
              </a:rPr>
              <a:t>, </a:t>
            </a:r>
            <a:r>
              <a:rPr lang="el-GR" sz="800" dirty="0" err="1">
                <a:latin typeface="Calibri" panose="020F0502020204030204" pitchFamily="34" charset="0"/>
                <a:ea typeface="Calibri" panose="020F0502020204030204" pitchFamily="34" charset="0"/>
                <a:cs typeface="Calibri" panose="020F0502020204030204" pitchFamily="34" charset="0"/>
              </a:rPr>
              <a:t>εκδ</a:t>
            </a:r>
            <a:r>
              <a:rPr lang="el-GR" sz="800" dirty="0">
                <a:latin typeface="Calibri" panose="020F0502020204030204" pitchFamily="34" charset="0"/>
                <a:ea typeface="Calibri" panose="020F0502020204030204" pitchFamily="34" charset="0"/>
                <a:cs typeface="Calibri" panose="020F0502020204030204" pitchFamily="34" charset="0"/>
              </a:rPr>
              <a:t>. Κλειδάριθμος. </a:t>
            </a:r>
            <a:r>
              <a:rPr lang="en-US" sz="800" dirty="0">
                <a:latin typeface="Calibri" panose="020F0502020204030204" pitchFamily="34" charset="0"/>
                <a:ea typeface="Calibri" panose="020F0502020204030204" pitchFamily="34" charset="0"/>
                <a:cs typeface="Calibri" panose="020F0502020204030204" pitchFamily="34" charset="0"/>
              </a:rPr>
              <a:t> A</a:t>
            </a:r>
            <a:r>
              <a:rPr lang="el-GR" sz="800" dirty="0" err="1">
                <a:latin typeface="Calibri" panose="020F0502020204030204" pitchFamily="34" charset="0"/>
                <a:ea typeface="Calibri" panose="020F0502020204030204" pitchFamily="34" charset="0"/>
                <a:cs typeface="Calibri" panose="020F0502020204030204" pitchFamily="34" charset="0"/>
              </a:rPr>
              <a:t>νάλυση</a:t>
            </a:r>
            <a:r>
              <a:rPr lang="el-GR" sz="800" dirty="0">
                <a:latin typeface="Calibri" panose="020F0502020204030204" pitchFamily="34" charset="0"/>
                <a:ea typeface="Calibri" panose="020F0502020204030204" pitchFamily="34" charset="0"/>
                <a:cs typeface="Calibri" panose="020F0502020204030204" pitchFamily="34" charset="0"/>
              </a:rPr>
              <a:t> κόστους–όγκου–κέρδους (CVP), προϋπολογισμούς, αποκλίσεις, δείκτες απόδοσης. </a:t>
            </a:r>
          </a:p>
          <a:p>
            <a:pPr marL="171450" indent="-171450">
              <a:buFont typeface="Wingdings" panose="05000000000000000000" pitchFamily="2" charset="2"/>
              <a:buChar char="Ø"/>
            </a:pPr>
            <a:r>
              <a:rPr lang="en-US" sz="800" b="1" dirty="0">
                <a:latin typeface="Calibri" panose="020F0502020204030204" pitchFamily="34" charset="0"/>
                <a:ea typeface="Calibri" panose="020F0502020204030204" pitchFamily="34" charset="0"/>
                <a:cs typeface="Calibri" panose="020F0502020204030204" pitchFamily="34" charset="0"/>
              </a:rPr>
              <a:t> </a:t>
            </a:r>
            <a:r>
              <a:rPr lang="el-GR" sz="800" b="1" dirty="0" err="1">
                <a:latin typeface="Calibri" panose="020F0502020204030204" pitchFamily="34" charset="0"/>
                <a:ea typeface="Calibri" panose="020F0502020204030204" pitchFamily="34" charset="0"/>
                <a:cs typeface="Calibri" panose="020F0502020204030204" pitchFamily="34" charset="0"/>
              </a:rPr>
              <a:t>Δημητράς</a:t>
            </a:r>
            <a:r>
              <a:rPr lang="el-GR" sz="800" b="1" dirty="0">
                <a:latin typeface="Calibri" panose="020F0502020204030204" pitchFamily="34" charset="0"/>
                <a:ea typeface="Calibri" panose="020F0502020204030204" pitchFamily="34" charset="0"/>
                <a:cs typeface="Calibri" panose="020F0502020204030204" pitchFamily="34" charset="0"/>
              </a:rPr>
              <a:t>, Α. Ι., Μπάλλας, Α. Α.</a:t>
            </a:r>
            <a:r>
              <a:rPr lang="en-US" sz="800" b="1" dirty="0">
                <a:latin typeface="Calibri" panose="020F0502020204030204" pitchFamily="34" charset="0"/>
                <a:ea typeface="Calibri" panose="020F0502020204030204" pitchFamily="34" charset="0"/>
                <a:cs typeface="Calibri" panose="020F0502020204030204" pitchFamily="34" charset="0"/>
              </a:rPr>
              <a:t> </a:t>
            </a:r>
            <a:r>
              <a:rPr lang="el-GR" sz="800" b="1" dirty="0">
                <a:latin typeface="Calibri" panose="020F0502020204030204" pitchFamily="34" charset="0"/>
                <a:ea typeface="Calibri" panose="020F0502020204030204" pitchFamily="34" charset="0"/>
                <a:cs typeface="Calibri" panose="020F0502020204030204" pitchFamily="34" charset="0"/>
              </a:rPr>
              <a:t>«Διοικητική Λογιστική – Για προγραμματισμό και έλεγχο»</a:t>
            </a:r>
            <a:r>
              <a:rPr lang="el-GR" sz="800" dirty="0">
                <a:latin typeface="Calibri" panose="020F0502020204030204" pitchFamily="34" charset="0"/>
                <a:ea typeface="Calibri" panose="020F0502020204030204" pitchFamily="34" charset="0"/>
                <a:cs typeface="Calibri" panose="020F0502020204030204" pitchFamily="34" charset="0"/>
              </a:rPr>
              <a:t>, </a:t>
            </a:r>
            <a:r>
              <a:rPr lang="el-GR" sz="800" dirty="0" err="1">
                <a:latin typeface="Calibri" panose="020F0502020204030204" pitchFamily="34" charset="0"/>
                <a:ea typeface="Calibri" panose="020F0502020204030204" pitchFamily="34" charset="0"/>
                <a:cs typeface="Calibri" panose="020F0502020204030204" pitchFamily="34" charset="0"/>
              </a:rPr>
              <a:t>εκδ</a:t>
            </a:r>
            <a:r>
              <a:rPr lang="el-GR" sz="800" dirty="0">
                <a:latin typeface="Calibri" panose="020F0502020204030204" pitchFamily="34" charset="0"/>
                <a:ea typeface="Calibri" panose="020F0502020204030204" pitchFamily="34" charset="0"/>
                <a:cs typeface="Calibri" panose="020F0502020204030204" pitchFamily="34" charset="0"/>
              </a:rPr>
              <a:t>. </a:t>
            </a:r>
            <a:r>
              <a:rPr lang="el-GR" sz="800" dirty="0" err="1">
                <a:latin typeface="Calibri" panose="020F0502020204030204" pitchFamily="34" charset="0"/>
                <a:ea typeface="Calibri" panose="020F0502020204030204" pitchFamily="34" charset="0"/>
                <a:cs typeface="Calibri" panose="020F0502020204030204" pitchFamily="34" charset="0"/>
              </a:rPr>
              <a:t>Gutenberg</a:t>
            </a:r>
            <a:r>
              <a:rPr lang="el-GR" sz="800" dirty="0">
                <a:latin typeface="Calibri" panose="020F0502020204030204" pitchFamily="34" charset="0"/>
                <a:ea typeface="Calibri" panose="020F0502020204030204" pitchFamily="34" charset="0"/>
                <a:cs typeface="Calibri" panose="020F0502020204030204" pitchFamily="34" charset="0"/>
              </a:rPr>
              <a:t>. </a:t>
            </a:r>
            <a:r>
              <a:rPr lang="en-US" sz="800" dirty="0">
                <a:latin typeface="Calibri" panose="020F0502020204030204" pitchFamily="34" charset="0"/>
                <a:ea typeface="Calibri" panose="020F0502020204030204" pitchFamily="34" charset="0"/>
                <a:cs typeface="Calibri" panose="020F0502020204030204" pitchFamily="34" charset="0"/>
              </a:rPr>
              <a:t>A</a:t>
            </a:r>
            <a:r>
              <a:rPr lang="el-GR" sz="800" dirty="0" err="1">
                <a:latin typeface="Calibri" panose="020F0502020204030204" pitchFamily="34" charset="0"/>
                <a:ea typeface="Calibri" panose="020F0502020204030204" pitchFamily="34" charset="0"/>
                <a:cs typeface="Calibri" panose="020F0502020204030204" pitchFamily="34" charset="0"/>
              </a:rPr>
              <a:t>ναφορές</a:t>
            </a:r>
            <a:r>
              <a:rPr lang="el-GR" sz="800" dirty="0">
                <a:latin typeface="Calibri" panose="020F0502020204030204" pitchFamily="34" charset="0"/>
                <a:ea typeface="Calibri" panose="020F0502020204030204" pitchFamily="34" charset="0"/>
                <a:cs typeface="Calibri" panose="020F0502020204030204" pitchFamily="34" charset="0"/>
              </a:rPr>
              <a:t> σε </a:t>
            </a:r>
            <a:r>
              <a:rPr lang="el-GR" sz="800" dirty="0" err="1">
                <a:latin typeface="Calibri" panose="020F0502020204030204" pitchFamily="34" charset="0"/>
                <a:ea typeface="Calibri" panose="020F0502020204030204" pitchFamily="34" charset="0"/>
                <a:cs typeface="Calibri" panose="020F0502020204030204" pitchFamily="34" charset="0"/>
              </a:rPr>
              <a:t>cost-volume-profit</a:t>
            </a:r>
            <a:r>
              <a:rPr lang="el-GR" sz="800" dirty="0">
                <a:latin typeface="Calibri" panose="020F0502020204030204" pitchFamily="34" charset="0"/>
                <a:ea typeface="Calibri" panose="020F0502020204030204" pitchFamily="34" charset="0"/>
                <a:cs typeface="Calibri" panose="020F0502020204030204" pitchFamily="34" charset="0"/>
              </a:rPr>
              <a:t>, προϋπολογισμούς και ανάλυση αποκλίσεων, με ελληνικές ασκήσεις.</a:t>
            </a:r>
          </a:p>
          <a:p>
            <a:pPr>
              <a:buNone/>
            </a:pPr>
            <a:br>
              <a:rPr lang="el-GR" sz="800" dirty="0">
                <a:latin typeface="Calibri" panose="020F0502020204030204" pitchFamily="34" charset="0"/>
                <a:ea typeface="Calibri" panose="020F0502020204030204" pitchFamily="34" charset="0"/>
                <a:cs typeface="Calibri" panose="020F0502020204030204" pitchFamily="34" charset="0"/>
              </a:rPr>
            </a:br>
            <a:endParaRPr lang="el-GR" sz="800" dirty="0">
              <a:latin typeface="Calibri" panose="020F0502020204030204" pitchFamily="34" charset="0"/>
              <a:ea typeface="Calibri" panose="020F0502020204030204" pitchFamily="34" charset="0"/>
              <a:cs typeface="Calibri" panose="020F0502020204030204" pitchFamily="34" charset="0"/>
            </a:endParaRPr>
          </a:p>
          <a:p>
            <a:pPr>
              <a:buNone/>
            </a:pPr>
            <a:r>
              <a:rPr lang="el-GR" sz="800" b="1" dirty="0">
                <a:latin typeface="Calibri" panose="020F0502020204030204" pitchFamily="34" charset="0"/>
                <a:ea typeface="Calibri" panose="020F0502020204030204" pitchFamily="34" charset="0"/>
                <a:cs typeface="Calibri" panose="020F0502020204030204" pitchFamily="34" charset="0"/>
              </a:rPr>
              <a:t>Κόστος και λογιστική στον τουρισμό</a:t>
            </a:r>
          </a:p>
          <a:p>
            <a:pPr marL="171450" indent="-171450">
              <a:buFont typeface="Wingdings" panose="05000000000000000000" pitchFamily="2" charset="2"/>
              <a:buChar char="Ø"/>
            </a:pPr>
            <a:r>
              <a:rPr lang="el-GR" sz="800" b="1" dirty="0" err="1">
                <a:latin typeface="Calibri" panose="020F0502020204030204" pitchFamily="34" charset="0"/>
                <a:ea typeface="Calibri" panose="020F0502020204030204" pitchFamily="34" charset="0"/>
                <a:cs typeface="Calibri" panose="020F0502020204030204" pitchFamily="34" charset="0"/>
              </a:rPr>
              <a:t>Διακομιχάλης</a:t>
            </a:r>
            <a:r>
              <a:rPr lang="el-GR" sz="800" b="1" dirty="0">
                <a:latin typeface="Calibri" panose="020F0502020204030204" pitchFamily="34" charset="0"/>
                <a:ea typeface="Calibri" panose="020F0502020204030204" pitchFamily="34" charset="0"/>
                <a:cs typeface="Calibri" panose="020F0502020204030204" pitchFamily="34" charset="0"/>
              </a:rPr>
              <a:t>, Ν. Μ.</a:t>
            </a:r>
            <a:r>
              <a:rPr lang="en-US" sz="800" b="1" dirty="0">
                <a:latin typeface="Calibri" panose="020F0502020204030204" pitchFamily="34" charset="0"/>
                <a:ea typeface="Calibri" panose="020F0502020204030204" pitchFamily="34" charset="0"/>
                <a:cs typeface="Calibri" panose="020F0502020204030204" pitchFamily="34" charset="0"/>
              </a:rPr>
              <a:t> </a:t>
            </a:r>
            <a:r>
              <a:rPr lang="el-GR" sz="800" b="1" dirty="0">
                <a:latin typeface="Calibri" panose="020F0502020204030204" pitchFamily="34" charset="0"/>
                <a:ea typeface="Calibri" panose="020F0502020204030204" pitchFamily="34" charset="0"/>
                <a:cs typeface="Calibri" panose="020F0502020204030204" pitchFamily="34" charset="0"/>
              </a:rPr>
              <a:t>«Λογιστική του τουρισμού με το Ε.Γ.Λ.Σ. και το Ε.Λ.Π.»</a:t>
            </a:r>
            <a:r>
              <a:rPr lang="en-US" sz="800" b="1" dirty="0">
                <a:latin typeface="Calibri" panose="020F0502020204030204" pitchFamily="34" charset="0"/>
                <a:ea typeface="Calibri" panose="020F0502020204030204" pitchFamily="34" charset="0"/>
                <a:cs typeface="Calibri" panose="020F0502020204030204" pitchFamily="34" charset="0"/>
              </a:rPr>
              <a:t> </a:t>
            </a:r>
            <a:r>
              <a:rPr lang="el-GR" sz="800" dirty="0">
                <a:latin typeface="Calibri" panose="020F0502020204030204" pitchFamily="34" charset="0"/>
                <a:ea typeface="Calibri" panose="020F0502020204030204" pitchFamily="34" charset="0"/>
                <a:cs typeface="Calibri" panose="020F0502020204030204" pitchFamily="34" charset="0"/>
              </a:rPr>
              <a:t>Ειδική προσέγγιση της λογιστικής στον τουρισμό, με έμφαση σε τουριστικές ροές, κλαδικές ιδιαιτερότητες και ελληνικό θεσμικό πλαίσιο.</a:t>
            </a:r>
            <a:endParaRPr lang="en-US" sz="800" dirty="0">
              <a:latin typeface="Calibri" panose="020F0502020204030204" pitchFamily="34" charset="0"/>
              <a:ea typeface="Calibri" panose="020F0502020204030204" pitchFamily="34" charset="0"/>
              <a:cs typeface="Calibri" panose="020F0502020204030204" pitchFamily="34" charset="0"/>
            </a:endParaRPr>
          </a:p>
          <a:p>
            <a:pPr marL="171450" indent="-171450">
              <a:buFont typeface="Wingdings" panose="05000000000000000000" pitchFamily="2" charset="2"/>
              <a:buChar char="Ø"/>
            </a:pPr>
            <a:r>
              <a:rPr lang="el-GR" sz="800" b="1" dirty="0" err="1">
                <a:latin typeface="Calibri" panose="020F0502020204030204" pitchFamily="34" charset="0"/>
                <a:ea typeface="Calibri" panose="020F0502020204030204" pitchFamily="34" charset="0"/>
                <a:cs typeface="Calibri" panose="020F0502020204030204" pitchFamily="34" charset="0"/>
              </a:rPr>
              <a:t>Λεκαράκου</a:t>
            </a:r>
            <a:r>
              <a:rPr lang="el-GR" sz="800" b="1" dirty="0">
                <a:latin typeface="Calibri" panose="020F0502020204030204" pitchFamily="34" charset="0"/>
                <a:ea typeface="Calibri" panose="020F0502020204030204" pitchFamily="34" charset="0"/>
                <a:cs typeface="Calibri" panose="020F0502020204030204" pitchFamily="34" charset="0"/>
              </a:rPr>
              <a:t>, Κ.</a:t>
            </a:r>
            <a:r>
              <a:rPr lang="en-US" sz="800" b="1" dirty="0">
                <a:latin typeface="Calibri" panose="020F0502020204030204" pitchFamily="34" charset="0"/>
                <a:ea typeface="Calibri" panose="020F0502020204030204" pitchFamily="34" charset="0"/>
                <a:cs typeface="Calibri" panose="020F0502020204030204" pitchFamily="34" charset="0"/>
              </a:rPr>
              <a:t> </a:t>
            </a:r>
            <a:r>
              <a:rPr lang="el-GR" sz="800" b="1" dirty="0">
                <a:latin typeface="Calibri" panose="020F0502020204030204" pitchFamily="34" charset="0"/>
                <a:ea typeface="Calibri" panose="020F0502020204030204" pitchFamily="34" charset="0"/>
                <a:cs typeface="Calibri" panose="020F0502020204030204" pitchFamily="34" charset="0"/>
              </a:rPr>
              <a:t>«Ξενοδοχειακή Λογιστική»</a:t>
            </a:r>
            <a:r>
              <a:rPr lang="el-GR" sz="800" dirty="0">
                <a:latin typeface="Calibri" panose="020F0502020204030204" pitchFamily="34" charset="0"/>
                <a:ea typeface="Calibri" panose="020F0502020204030204" pitchFamily="34" charset="0"/>
                <a:cs typeface="Calibri" panose="020F0502020204030204" pitchFamily="34" charset="0"/>
              </a:rPr>
              <a:t>, </a:t>
            </a:r>
            <a:r>
              <a:rPr lang="el-GR" sz="800" dirty="0" err="1">
                <a:latin typeface="Calibri" panose="020F0502020204030204" pitchFamily="34" charset="0"/>
                <a:ea typeface="Calibri" panose="020F0502020204030204" pitchFamily="34" charset="0"/>
                <a:cs typeface="Calibri" panose="020F0502020204030204" pitchFamily="34" charset="0"/>
              </a:rPr>
              <a:t>εκδ</a:t>
            </a:r>
            <a:r>
              <a:rPr lang="el-GR" sz="800" dirty="0">
                <a:latin typeface="Calibri" panose="020F0502020204030204" pitchFamily="34" charset="0"/>
                <a:ea typeface="Calibri" panose="020F0502020204030204" pitchFamily="34" charset="0"/>
                <a:cs typeface="Calibri" panose="020F0502020204030204" pitchFamily="34" charset="0"/>
              </a:rPr>
              <a:t>. Σταμούλης / Εξέλιξη. Προσανατολισμένο περισσότερο στα ξενοδοχεία, αλλά χρήσιμο για κατανόηση </a:t>
            </a:r>
            <a:r>
              <a:rPr lang="el-GR" sz="800" dirty="0" err="1">
                <a:latin typeface="Calibri" panose="020F0502020204030204" pitchFamily="34" charset="0"/>
                <a:ea typeface="Calibri" panose="020F0502020204030204" pitchFamily="34" charset="0"/>
                <a:cs typeface="Calibri" panose="020F0502020204030204" pitchFamily="34" charset="0"/>
              </a:rPr>
              <a:t>cost</a:t>
            </a:r>
            <a:r>
              <a:rPr lang="el-GR" sz="800" dirty="0">
                <a:latin typeface="Calibri" panose="020F0502020204030204" pitchFamily="34" charset="0"/>
                <a:ea typeface="Calibri" panose="020F0502020204030204" pitchFamily="34" charset="0"/>
                <a:cs typeface="Calibri" panose="020F0502020204030204" pitchFamily="34" charset="0"/>
              </a:rPr>
              <a:t> </a:t>
            </a:r>
            <a:r>
              <a:rPr lang="el-GR" sz="800" dirty="0" err="1">
                <a:latin typeface="Calibri" panose="020F0502020204030204" pitchFamily="34" charset="0"/>
                <a:ea typeface="Calibri" panose="020F0502020204030204" pitchFamily="34" charset="0"/>
                <a:cs typeface="Calibri" panose="020F0502020204030204" pitchFamily="34" charset="0"/>
              </a:rPr>
              <a:t>drivers</a:t>
            </a:r>
            <a:r>
              <a:rPr lang="el-GR" sz="800" dirty="0">
                <a:latin typeface="Calibri" panose="020F0502020204030204" pitchFamily="34" charset="0"/>
                <a:ea typeface="Calibri" panose="020F0502020204030204" pitchFamily="34" charset="0"/>
                <a:cs typeface="Calibri" panose="020F0502020204030204" pitchFamily="34" charset="0"/>
              </a:rPr>
              <a:t>, δεικτών πληρότητας, ADR, κοστολόγηση πακέτων κ.λπ., που συνδέονται άμεσα με πρακτορεία και τουριστική ζήτηση.</a:t>
            </a:r>
            <a:br>
              <a:rPr lang="el-GR" sz="800" dirty="0">
                <a:latin typeface="Calibri" panose="020F0502020204030204" pitchFamily="34" charset="0"/>
                <a:ea typeface="Calibri" panose="020F0502020204030204" pitchFamily="34" charset="0"/>
                <a:cs typeface="Calibri" panose="020F0502020204030204" pitchFamily="34" charset="0"/>
              </a:rPr>
            </a:br>
            <a:endParaRPr lang="el-GR" sz="800" dirty="0">
              <a:latin typeface="Calibri" panose="020F0502020204030204" pitchFamily="34" charset="0"/>
              <a:ea typeface="Calibri" panose="020F0502020204030204" pitchFamily="34" charset="0"/>
              <a:cs typeface="Calibri" panose="020F0502020204030204" pitchFamily="34" charset="0"/>
            </a:endParaRPr>
          </a:p>
          <a:p>
            <a:pPr>
              <a:buNone/>
            </a:pPr>
            <a:r>
              <a:rPr lang="el-GR" sz="800" b="1" dirty="0">
                <a:latin typeface="Calibri" panose="020F0502020204030204" pitchFamily="34" charset="0"/>
                <a:ea typeface="Calibri" panose="020F0502020204030204" pitchFamily="34" charset="0"/>
                <a:cs typeface="Calibri" panose="020F0502020204030204" pitchFamily="34" charset="0"/>
              </a:rPr>
              <a:t>Προβλέψεις, στατιστικές τεχνικές και τουριστική ζήτηση</a:t>
            </a:r>
          </a:p>
          <a:p>
            <a:pPr marL="171450" indent="-171450">
              <a:buFont typeface="Wingdings" panose="05000000000000000000" pitchFamily="2" charset="2"/>
              <a:buChar char="Ø"/>
            </a:pPr>
            <a:r>
              <a:rPr lang="el-GR" sz="800" b="1" dirty="0" err="1">
                <a:latin typeface="Calibri" panose="020F0502020204030204" pitchFamily="34" charset="0"/>
                <a:ea typeface="Calibri" panose="020F0502020204030204" pitchFamily="34" charset="0"/>
                <a:cs typeface="Calibri" panose="020F0502020204030204" pitchFamily="34" charset="0"/>
              </a:rPr>
              <a:t>Makridakis</a:t>
            </a:r>
            <a:r>
              <a:rPr lang="el-GR" sz="800" b="1" dirty="0">
                <a:latin typeface="Calibri" panose="020F0502020204030204" pitchFamily="34" charset="0"/>
                <a:ea typeface="Calibri" panose="020F0502020204030204" pitchFamily="34" charset="0"/>
                <a:cs typeface="Calibri" panose="020F0502020204030204" pitchFamily="34" charset="0"/>
              </a:rPr>
              <a:t>, S., </a:t>
            </a:r>
            <a:r>
              <a:rPr lang="el-GR" sz="800" b="1" dirty="0" err="1">
                <a:latin typeface="Calibri" panose="020F0502020204030204" pitchFamily="34" charset="0"/>
                <a:ea typeface="Calibri" panose="020F0502020204030204" pitchFamily="34" charset="0"/>
                <a:cs typeface="Calibri" panose="020F0502020204030204" pitchFamily="34" charset="0"/>
              </a:rPr>
              <a:t>Wheelwright</a:t>
            </a:r>
            <a:r>
              <a:rPr lang="el-GR" sz="800" b="1" dirty="0">
                <a:latin typeface="Calibri" panose="020F0502020204030204" pitchFamily="34" charset="0"/>
                <a:ea typeface="Calibri" panose="020F0502020204030204" pitchFamily="34" charset="0"/>
                <a:cs typeface="Calibri" panose="020F0502020204030204" pitchFamily="34" charset="0"/>
              </a:rPr>
              <a:t>, S., </a:t>
            </a:r>
            <a:r>
              <a:rPr lang="el-GR" sz="800" b="1" dirty="0" err="1">
                <a:latin typeface="Calibri" panose="020F0502020204030204" pitchFamily="34" charset="0"/>
                <a:ea typeface="Calibri" panose="020F0502020204030204" pitchFamily="34" charset="0"/>
                <a:cs typeface="Calibri" panose="020F0502020204030204" pitchFamily="34" charset="0"/>
              </a:rPr>
              <a:t>Hyndman</a:t>
            </a:r>
            <a:r>
              <a:rPr lang="el-GR" sz="800" b="1" dirty="0">
                <a:latin typeface="Calibri" panose="020F0502020204030204" pitchFamily="34" charset="0"/>
                <a:ea typeface="Calibri" panose="020F0502020204030204" pitchFamily="34" charset="0"/>
                <a:cs typeface="Calibri" panose="020F0502020204030204" pitchFamily="34" charset="0"/>
              </a:rPr>
              <a:t>, R.</a:t>
            </a:r>
            <a:r>
              <a:rPr lang="en-US" sz="800" b="1" dirty="0">
                <a:latin typeface="Calibri" panose="020F0502020204030204" pitchFamily="34" charset="0"/>
                <a:ea typeface="Calibri" panose="020F0502020204030204" pitchFamily="34" charset="0"/>
                <a:cs typeface="Calibri" panose="020F0502020204030204" pitchFamily="34" charset="0"/>
              </a:rPr>
              <a:t> </a:t>
            </a:r>
            <a:r>
              <a:rPr lang="el-GR" sz="800" b="1" dirty="0">
                <a:latin typeface="Calibri" panose="020F0502020204030204" pitchFamily="34" charset="0"/>
                <a:ea typeface="Calibri" panose="020F0502020204030204" pitchFamily="34" charset="0"/>
                <a:cs typeface="Calibri" panose="020F0502020204030204" pitchFamily="34" charset="0"/>
              </a:rPr>
              <a:t>«</a:t>
            </a:r>
            <a:r>
              <a:rPr lang="el-GR" sz="800" b="1" dirty="0" err="1">
                <a:latin typeface="Calibri" panose="020F0502020204030204" pitchFamily="34" charset="0"/>
                <a:ea typeface="Calibri" panose="020F0502020204030204" pitchFamily="34" charset="0"/>
                <a:cs typeface="Calibri" panose="020F0502020204030204" pitchFamily="34" charset="0"/>
              </a:rPr>
              <a:t>Forecasting</a:t>
            </a:r>
            <a:r>
              <a:rPr lang="el-GR" sz="800" b="1" dirty="0">
                <a:latin typeface="Calibri" panose="020F0502020204030204" pitchFamily="34" charset="0"/>
                <a:ea typeface="Calibri" panose="020F0502020204030204" pitchFamily="34" charset="0"/>
                <a:cs typeface="Calibri" panose="020F0502020204030204" pitchFamily="34" charset="0"/>
              </a:rPr>
              <a:t>: </a:t>
            </a:r>
            <a:r>
              <a:rPr lang="el-GR" sz="800" b="1" dirty="0" err="1">
                <a:latin typeface="Calibri" panose="020F0502020204030204" pitchFamily="34" charset="0"/>
                <a:ea typeface="Calibri" panose="020F0502020204030204" pitchFamily="34" charset="0"/>
                <a:cs typeface="Calibri" panose="020F0502020204030204" pitchFamily="34" charset="0"/>
              </a:rPr>
              <a:t>Methods</a:t>
            </a:r>
            <a:r>
              <a:rPr lang="el-GR" sz="800" b="1" dirty="0">
                <a:latin typeface="Calibri" panose="020F0502020204030204" pitchFamily="34" charset="0"/>
                <a:ea typeface="Calibri" panose="020F0502020204030204" pitchFamily="34" charset="0"/>
                <a:cs typeface="Calibri" panose="020F0502020204030204" pitchFamily="34" charset="0"/>
              </a:rPr>
              <a:t> and </a:t>
            </a:r>
            <a:r>
              <a:rPr lang="el-GR" sz="800" b="1" dirty="0" err="1">
                <a:latin typeface="Calibri" panose="020F0502020204030204" pitchFamily="34" charset="0"/>
                <a:ea typeface="Calibri" panose="020F0502020204030204" pitchFamily="34" charset="0"/>
                <a:cs typeface="Calibri" panose="020F0502020204030204" pitchFamily="34" charset="0"/>
              </a:rPr>
              <a:t>Applications</a:t>
            </a:r>
            <a:r>
              <a:rPr lang="el-GR" sz="800" b="1" dirty="0">
                <a:latin typeface="Calibri" panose="020F0502020204030204" pitchFamily="34" charset="0"/>
                <a:ea typeface="Calibri" panose="020F0502020204030204" pitchFamily="34" charset="0"/>
                <a:cs typeface="Calibri" panose="020F0502020204030204" pitchFamily="34" charset="0"/>
              </a:rPr>
              <a:t>»</a:t>
            </a:r>
            <a:r>
              <a:rPr lang="el-GR" sz="800" dirty="0">
                <a:latin typeface="Calibri" panose="020F0502020204030204" pitchFamily="34" charset="0"/>
                <a:ea typeface="Calibri" panose="020F0502020204030204" pitchFamily="34" charset="0"/>
                <a:cs typeface="Calibri" panose="020F0502020204030204" pitchFamily="34" charset="0"/>
              </a:rPr>
              <a:t>, </a:t>
            </a:r>
            <a:r>
              <a:rPr lang="el-GR" sz="800" dirty="0" err="1">
                <a:latin typeface="Calibri" panose="020F0502020204030204" pitchFamily="34" charset="0"/>
                <a:ea typeface="Calibri" panose="020F0502020204030204" pitchFamily="34" charset="0"/>
                <a:cs typeface="Calibri" panose="020F0502020204030204" pitchFamily="34" charset="0"/>
              </a:rPr>
              <a:t>John</a:t>
            </a:r>
            <a:r>
              <a:rPr lang="el-GR" sz="800" dirty="0">
                <a:latin typeface="Calibri" panose="020F0502020204030204" pitchFamily="34" charset="0"/>
                <a:ea typeface="Calibri" panose="020F0502020204030204" pitchFamily="34" charset="0"/>
                <a:cs typeface="Calibri" panose="020F0502020204030204" pitchFamily="34" charset="0"/>
              </a:rPr>
              <a:t> </a:t>
            </a:r>
            <a:r>
              <a:rPr lang="el-GR" sz="800" dirty="0" err="1">
                <a:latin typeface="Calibri" panose="020F0502020204030204" pitchFamily="34" charset="0"/>
                <a:ea typeface="Calibri" panose="020F0502020204030204" pitchFamily="34" charset="0"/>
                <a:cs typeface="Calibri" panose="020F0502020204030204" pitchFamily="34" charset="0"/>
              </a:rPr>
              <a:t>Wiley</a:t>
            </a:r>
            <a:r>
              <a:rPr lang="el-GR" sz="800" dirty="0">
                <a:latin typeface="Calibri" panose="020F0502020204030204" pitchFamily="34" charset="0"/>
                <a:ea typeface="Calibri" panose="020F0502020204030204" pitchFamily="34" charset="0"/>
                <a:cs typeface="Calibri" panose="020F0502020204030204" pitchFamily="34" charset="0"/>
              </a:rPr>
              <a:t> &amp; Sons. Κλασικό διεθνές σύγγραμμα για </a:t>
            </a:r>
            <a:r>
              <a:rPr lang="el-GR" sz="800" dirty="0" err="1">
                <a:latin typeface="Calibri" panose="020F0502020204030204" pitchFamily="34" charset="0"/>
                <a:ea typeface="Calibri" panose="020F0502020204030204" pitchFamily="34" charset="0"/>
                <a:cs typeface="Calibri" panose="020F0502020204030204" pitchFamily="34" charset="0"/>
              </a:rPr>
              <a:t>χρονοσειρές</a:t>
            </a:r>
            <a:r>
              <a:rPr lang="el-GR" sz="800" dirty="0">
                <a:latin typeface="Calibri" panose="020F0502020204030204" pitchFamily="34" charset="0"/>
                <a:ea typeface="Calibri" panose="020F0502020204030204" pitchFamily="34" charset="0"/>
                <a:cs typeface="Calibri" panose="020F0502020204030204" pitchFamily="34" charset="0"/>
              </a:rPr>
              <a:t> και προβλέψεις. Εξηγεί με σαφήνεια μεθόδους όπως κινούμενοι μέσοι όροι, εκθετική εξομάλυνση, παλινδρόμηση κ.λπ. Μπορείτε να αντλήσετε απλά παραδείγματα και να τα “μεταφράσετε” σε τουριστικά δεδομένα.</a:t>
            </a:r>
          </a:p>
          <a:p>
            <a:pPr marL="171450" indent="-171450">
              <a:buFont typeface="Wingdings" panose="05000000000000000000" pitchFamily="2" charset="2"/>
              <a:buChar char="Ø"/>
            </a:pPr>
            <a:r>
              <a:rPr lang="el-GR" sz="800" b="1" dirty="0">
                <a:latin typeface="Calibri" panose="020F0502020204030204" pitchFamily="34" charset="0"/>
                <a:ea typeface="Calibri" panose="020F0502020204030204" pitchFamily="34" charset="0"/>
                <a:cs typeface="Calibri" panose="020F0502020204030204" pitchFamily="34" charset="0"/>
              </a:rPr>
              <a:t>Πετρόπουλος, Φ., Ασημακόπουλος, Β.</a:t>
            </a:r>
            <a:r>
              <a:rPr lang="en-US" sz="800" b="1" dirty="0">
                <a:latin typeface="Calibri" panose="020F0502020204030204" pitchFamily="34" charset="0"/>
                <a:ea typeface="Calibri" panose="020F0502020204030204" pitchFamily="34" charset="0"/>
                <a:cs typeface="Calibri" panose="020F0502020204030204" pitchFamily="34" charset="0"/>
              </a:rPr>
              <a:t> </a:t>
            </a:r>
            <a:r>
              <a:rPr lang="el-GR" sz="800" b="1" dirty="0">
                <a:latin typeface="Calibri" panose="020F0502020204030204" pitchFamily="34" charset="0"/>
                <a:ea typeface="Calibri" panose="020F0502020204030204" pitchFamily="34" charset="0"/>
                <a:cs typeface="Calibri" panose="020F0502020204030204" pitchFamily="34" charset="0"/>
              </a:rPr>
              <a:t>«Επιχειρησιακές Προβλέψεις»</a:t>
            </a:r>
            <a:r>
              <a:rPr lang="el-GR" sz="800" dirty="0">
                <a:latin typeface="Calibri" panose="020F0502020204030204" pitchFamily="34" charset="0"/>
                <a:ea typeface="Calibri" panose="020F0502020204030204" pitchFamily="34" charset="0"/>
                <a:cs typeface="Calibri" panose="020F0502020204030204" pitchFamily="34" charset="0"/>
              </a:rPr>
              <a:t>, </a:t>
            </a:r>
            <a:r>
              <a:rPr lang="el-GR" sz="800" dirty="0" err="1">
                <a:latin typeface="Calibri" panose="020F0502020204030204" pitchFamily="34" charset="0"/>
                <a:ea typeface="Calibri" panose="020F0502020204030204" pitchFamily="34" charset="0"/>
                <a:cs typeface="Calibri" panose="020F0502020204030204" pitchFamily="34" charset="0"/>
              </a:rPr>
              <a:t>εκδ</a:t>
            </a:r>
            <a:r>
              <a:rPr lang="el-GR" sz="800" dirty="0">
                <a:latin typeface="Calibri" panose="020F0502020204030204" pitchFamily="34" charset="0"/>
                <a:ea typeface="Calibri" panose="020F0502020204030204" pitchFamily="34" charset="0"/>
                <a:cs typeface="Calibri" panose="020F0502020204030204" pitchFamily="34" charset="0"/>
              </a:rPr>
              <a:t>. Συμμετρία. Ελληνικό σύγγραμμα για προβλέψεις στη διοίκηση επιχειρήσεων. Κατάλληλο για την εξήγηση πώς από ιστορικά δεδομένα κρατήσεων φτάνουμε σε απλές επιχειρησιακές προβλέψεις.</a:t>
            </a:r>
          </a:p>
        </p:txBody>
      </p:sp>
    </p:spTree>
    <p:extLst>
      <p:ext uri="{BB962C8B-B14F-4D97-AF65-F5344CB8AC3E}">
        <p14:creationId xmlns:p14="http://schemas.microsoft.com/office/powerpoint/2010/main" val="18468980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pic>
        <p:nvPicPr>
          <p:cNvPr id="2" name="Picture 1">
            <a:extLst>
              <a:ext uri="{FF2B5EF4-FFF2-40B4-BE49-F238E27FC236}">
                <a16:creationId xmlns:a16="http://schemas.microsoft.com/office/drawing/2014/main" id="{F1BDD2A9-A73C-C885-AC4E-BE39D31453DF}"/>
              </a:ext>
            </a:extLst>
          </p:cNvPr>
          <p:cNvPicPr>
            <a:picLocks noChangeAspect="1"/>
          </p:cNvPicPr>
          <p:nvPr/>
        </p:nvPicPr>
        <p:blipFill>
          <a:blip r:embed="rId3">
            <a:alphaModFix amt="18000"/>
            <a:extLst>
              <a:ext uri="{BEBA8EAE-BF5A-486C-A8C5-ECC9F3942E4B}">
                <a14:imgProps xmlns:a14="http://schemas.microsoft.com/office/drawing/2010/main">
                  <a14:imgLayer r:embed="rId4">
                    <a14:imgEffect>
                      <a14:saturation sat="0"/>
                    </a14:imgEffect>
                  </a14:imgLayer>
                </a14:imgProps>
              </a:ext>
            </a:extLst>
          </a:blip>
          <a:stretch>
            <a:fillRect/>
          </a:stretch>
        </p:blipFill>
        <p:spPr>
          <a:xfrm>
            <a:off x="678681" y="891314"/>
            <a:ext cx="7908652" cy="3690369"/>
          </a:xfrm>
          <a:prstGeom prst="rect">
            <a:avLst/>
          </a:prstGeom>
          <a:scene3d>
            <a:camera prst="orthographicFront">
              <a:rot lat="0" lon="10799977" rev="0"/>
            </a:camera>
            <a:lightRig rig="threePt" dir="t"/>
          </a:scene3d>
        </p:spPr>
      </p:pic>
      <p:pic>
        <p:nvPicPr>
          <p:cNvPr id="146" name="Google Shape;146;p26"/>
          <p:cNvPicPr preferRelativeResize="0"/>
          <p:nvPr/>
        </p:nvPicPr>
        <p:blipFill rotWithShape="1">
          <a:blip r:embed="rId5">
            <a:alphaModFix amt="57000"/>
          </a:blip>
          <a:srcRect t="14114" b="14113"/>
          <a:stretch/>
        </p:blipFill>
        <p:spPr>
          <a:xfrm>
            <a:off x="0" y="0"/>
            <a:ext cx="9144000" cy="5143500"/>
          </a:xfrm>
          <a:prstGeom prst="rect">
            <a:avLst/>
          </a:prstGeom>
          <a:noFill/>
          <a:ln>
            <a:noFill/>
          </a:ln>
        </p:spPr>
      </p:pic>
      <p:sp>
        <p:nvSpPr>
          <p:cNvPr id="150" name="Google Shape;150;p26"/>
          <p:cNvSpPr/>
          <p:nvPr/>
        </p:nvSpPr>
        <p:spPr>
          <a:xfrm>
            <a:off x="2582938" y="1196252"/>
            <a:ext cx="2050069" cy="216659"/>
          </a:xfrm>
          <a:custGeom>
            <a:avLst/>
            <a:gdLst/>
            <a:ahLst/>
            <a:cxnLst/>
            <a:rect l="l" t="t" r="r" b="b"/>
            <a:pathLst>
              <a:path w="1079893" h="114127" extrusionOk="0">
                <a:moveTo>
                  <a:pt x="0" y="0"/>
                </a:moveTo>
                <a:lnTo>
                  <a:pt x="1079893" y="0"/>
                </a:lnTo>
                <a:lnTo>
                  <a:pt x="1079893" y="114127"/>
                </a:lnTo>
                <a:lnTo>
                  <a:pt x="0" y="114127"/>
                </a:lnTo>
                <a:close/>
              </a:path>
            </a:pathLst>
          </a:custGeom>
          <a:solidFill>
            <a:srgbClr val="000000">
              <a:alpha val="0"/>
            </a:srgbClr>
          </a:solidFill>
          <a:ln>
            <a:noFill/>
          </a:ln>
        </p:spPr>
        <p:txBody>
          <a:bodyPr/>
          <a:lstStyle/>
          <a:p>
            <a:endParaRPr lang="el-GR"/>
          </a:p>
        </p:txBody>
      </p:sp>
      <p:sp>
        <p:nvSpPr>
          <p:cNvPr id="153" name="Google Shape;153;p26"/>
          <p:cNvSpPr/>
          <p:nvPr/>
        </p:nvSpPr>
        <p:spPr>
          <a:xfrm>
            <a:off x="2582938" y="2257017"/>
            <a:ext cx="2293818" cy="216659"/>
          </a:xfrm>
          <a:custGeom>
            <a:avLst/>
            <a:gdLst/>
            <a:ahLst/>
            <a:cxnLst/>
            <a:rect l="l" t="t" r="r" b="b"/>
            <a:pathLst>
              <a:path w="1208290" h="114127" extrusionOk="0">
                <a:moveTo>
                  <a:pt x="0" y="0"/>
                </a:moveTo>
                <a:lnTo>
                  <a:pt x="1208290" y="0"/>
                </a:lnTo>
                <a:lnTo>
                  <a:pt x="1208290" y="114127"/>
                </a:lnTo>
                <a:lnTo>
                  <a:pt x="0" y="114127"/>
                </a:lnTo>
                <a:close/>
              </a:path>
            </a:pathLst>
          </a:custGeom>
          <a:solidFill>
            <a:srgbClr val="000000">
              <a:alpha val="0"/>
            </a:srgbClr>
          </a:solidFill>
          <a:ln>
            <a:noFill/>
          </a:ln>
        </p:spPr>
        <p:txBody>
          <a:bodyPr/>
          <a:lstStyle/>
          <a:p>
            <a:endParaRPr lang="el-GR"/>
          </a:p>
        </p:txBody>
      </p:sp>
      <p:sp>
        <p:nvSpPr>
          <p:cNvPr id="5" name="Google Shape;132;p25">
            <a:extLst>
              <a:ext uri="{FF2B5EF4-FFF2-40B4-BE49-F238E27FC236}">
                <a16:creationId xmlns:a16="http://schemas.microsoft.com/office/drawing/2014/main" id="{550A19A6-425D-4AE0-464B-B6CA2F496DEC}"/>
              </a:ext>
            </a:extLst>
          </p:cNvPr>
          <p:cNvSpPr txBox="1"/>
          <p:nvPr/>
        </p:nvSpPr>
        <p:spPr>
          <a:xfrm>
            <a:off x="5400768" y="4583885"/>
            <a:ext cx="3186565" cy="386428"/>
          </a:xfrm>
          <a:prstGeom prst="rect">
            <a:avLst/>
          </a:prstGeom>
          <a:solidFill>
            <a:srgbClr val="D8A367"/>
          </a:solidFill>
          <a:ln>
            <a:noFill/>
          </a:ln>
        </p:spPr>
        <p:txBody>
          <a:bodyPr spcFirstLastPara="1" wrap="square" lIns="25400" tIns="25400" rIns="25400" bIns="25400" anchor="ctr" anchorCtr="0">
            <a:noAutofit/>
          </a:bodyPr>
          <a:lstStyle/>
          <a:p>
            <a:pPr marL="0" marR="0" lvl="0" indent="0" algn="ctr" rtl="0">
              <a:lnSpc>
                <a:spcPct val="164611"/>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pic>
        <p:nvPicPr>
          <p:cNvPr id="6" name="Picture 5">
            <a:extLst>
              <a:ext uri="{FF2B5EF4-FFF2-40B4-BE49-F238E27FC236}">
                <a16:creationId xmlns:a16="http://schemas.microsoft.com/office/drawing/2014/main" id="{E0DBE9F7-48E9-D22D-EC41-E549E9A701C3}"/>
              </a:ext>
            </a:extLst>
          </p:cNvPr>
          <p:cNvPicPr>
            <a:picLocks noChangeAspect="1"/>
          </p:cNvPicPr>
          <p:nvPr/>
        </p:nvPicPr>
        <p:blipFill>
          <a:blip r:embed="rId6"/>
          <a:stretch>
            <a:fillRect/>
          </a:stretch>
        </p:blipFill>
        <p:spPr>
          <a:xfrm>
            <a:off x="96844" y="229291"/>
            <a:ext cx="1194625" cy="432732"/>
          </a:xfrm>
          <a:prstGeom prst="rect">
            <a:avLst/>
          </a:prstGeom>
        </p:spPr>
      </p:pic>
      <p:sp>
        <p:nvSpPr>
          <p:cNvPr id="7" name="Footer Placeholder 6">
            <a:extLst>
              <a:ext uri="{FF2B5EF4-FFF2-40B4-BE49-F238E27FC236}">
                <a16:creationId xmlns:a16="http://schemas.microsoft.com/office/drawing/2014/main" id="{75245B22-0D3A-3F3B-9A5C-CE6DEA237AEF}"/>
              </a:ext>
            </a:extLst>
          </p:cNvPr>
          <p:cNvSpPr>
            <a:spLocks noGrp="1"/>
          </p:cNvSpPr>
          <p:nvPr>
            <p:ph type="ftr" idx="11"/>
          </p:nvPr>
        </p:nvSpPr>
        <p:spPr>
          <a:xfrm>
            <a:off x="7070156" y="4680028"/>
            <a:ext cx="1447800" cy="182563"/>
          </a:xfrm>
        </p:spPr>
        <p:txBody>
          <a:bodyPr/>
          <a:lstStyle/>
          <a:p>
            <a:r>
              <a:rPr lang="el-GR" dirty="0">
                <a:solidFill>
                  <a:schemeClr val="bg1"/>
                </a:solidFill>
              </a:rPr>
              <a:t>Δρ. Σπυρίδων Λαμπρόπουλος</a:t>
            </a:r>
          </a:p>
        </p:txBody>
      </p:sp>
      <p:sp>
        <p:nvSpPr>
          <p:cNvPr id="3" name="Google Shape;158;p26">
            <a:extLst>
              <a:ext uri="{FF2B5EF4-FFF2-40B4-BE49-F238E27FC236}">
                <a16:creationId xmlns:a16="http://schemas.microsoft.com/office/drawing/2014/main" id="{CE97C654-C234-B670-8EAA-7C5CB4C63421}"/>
              </a:ext>
            </a:extLst>
          </p:cNvPr>
          <p:cNvSpPr txBox="1"/>
          <p:nvPr/>
        </p:nvSpPr>
        <p:spPr>
          <a:xfrm>
            <a:off x="764917" y="915867"/>
            <a:ext cx="8379083" cy="461665"/>
          </a:xfrm>
          <a:prstGeom prst="rect">
            <a:avLst/>
          </a:prstGeom>
          <a:noFill/>
          <a:ln>
            <a:noFill/>
          </a:ln>
        </p:spPr>
        <p:txBody>
          <a:bodyPr spcFirstLastPara="1" wrap="square" lIns="0" tIns="0" rIns="0" bIns="0" anchor="t" anchorCtr="0">
            <a:spAutoFit/>
          </a:bodyPr>
          <a:lstStyle/>
          <a:p>
            <a:pPr marL="0" marR="0" lvl="0" indent="0" rtl="0">
              <a:lnSpc>
                <a:spcPct val="120003"/>
              </a:lnSpc>
              <a:spcBef>
                <a:spcPts val="0"/>
              </a:spcBef>
              <a:spcAft>
                <a:spcPts val="0"/>
              </a:spcAft>
              <a:buNone/>
            </a:pPr>
            <a:r>
              <a:rPr lang="el-GR" sz="2500" dirty="0">
                <a:solidFill>
                  <a:srgbClr val="171616"/>
                </a:solidFill>
                <a:latin typeface="Calibri" panose="020F0502020204030204" pitchFamily="34" charset="0"/>
                <a:ea typeface="Calibri" panose="020F0502020204030204" pitchFamily="34" charset="0"/>
                <a:cs typeface="Calibri" panose="020F0502020204030204" pitchFamily="34" charset="0"/>
                <a:sym typeface="Nunito Light"/>
              </a:rPr>
              <a:t>Περιεχόμενα Διάλεξης</a:t>
            </a:r>
            <a:endParaRPr sz="2500" dirty="0">
              <a:latin typeface="Calibri" panose="020F0502020204030204" pitchFamily="34" charset="0"/>
              <a:ea typeface="Calibri" panose="020F0502020204030204" pitchFamily="34" charset="0"/>
              <a:cs typeface="Calibri" panose="020F0502020204030204" pitchFamily="34" charset="0"/>
            </a:endParaRPr>
          </a:p>
        </p:txBody>
      </p:sp>
      <p:sp>
        <p:nvSpPr>
          <p:cNvPr id="4" name="Rectangle 1">
            <a:extLst>
              <a:ext uri="{FF2B5EF4-FFF2-40B4-BE49-F238E27FC236}">
                <a16:creationId xmlns:a16="http://schemas.microsoft.com/office/drawing/2014/main" id="{CBFF65D3-9EC3-3C87-4462-81CB0CE0C1A9}"/>
              </a:ext>
            </a:extLst>
          </p:cNvPr>
          <p:cNvSpPr>
            <a:spLocks noChangeArrowheads="1"/>
          </p:cNvSpPr>
          <p:nvPr/>
        </p:nvSpPr>
        <p:spPr bwMode="auto">
          <a:xfrm>
            <a:off x="990855" y="1814739"/>
            <a:ext cx="6154249" cy="1843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171450" marR="0" lvl="0" indent="-171450" algn="l" defTabSz="914400" rtl="0" eaLnBrk="0" fontAlgn="base" latinLnBrk="0" hangingPunct="0">
              <a:lnSpc>
                <a:spcPct val="150000"/>
              </a:lnSpc>
              <a:spcBef>
                <a:spcPct val="0"/>
              </a:spcBef>
              <a:spcAft>
                <a:spcPct val="0"/>
              </a:spcAft>
              <a:buClrTx/>
              <a:buSzTx/>
              <a:buFont typeface="Wingdings" panose="05000000000000000000" pitchFamily="2" charset="2"/>
              <a:buChar char="ü"/>
              <a:tabLst/>
            </a:pPr>
            <a:r>
              <a:rPr kumimoji="0" lang="el-GR" altLang="el-GR"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Ποια δεδομένα συλλέγει ένα τουριστικό πρακτορείο και πώς τα «μεταφράζει» σε πληροφορία</a:t>
            </a:r>
          </a:p>
          <a:p>
            <a:pPr marL="171450" marR="0" lvl="0" indent="-171450" algn="l" defTabSz="914400" rtl="0" eaLnBrk="0" fontAlgn="base" latinLnBrk="0" hangingPunct="0">
              <a:lnSpc>
                <a:spcPct val="150000"/>
              </a:lnSpc>
              <a:spcBef>
                <a:spcPct val="0"/>
              </a:spcBef>
              <a:spcAft>
                <a:spcPct val="0"/>
              </a:spcAft>
              <a:buClrTx/>
              <a:buSzTx/>
              <a:buFont typeface="Wingdings" panose="05000000000000000000" pitchFamily="2" charset="2"/>
              <a:buChar char="ü"/>
              <a:tabLst/>
            </a:pPr>
            <a:r>
              <a:rPr kumimoji="0" lang="el-GR" altLang="el-GR"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Ποιες οι βασικές στατιστικές έννοιες (μέσος όρος, τάση, εποχικότητα) πάνω σε τουριστικά δεδομένα</a:t>
            </a:r>
          </a:p>
          <a:p>
            <a:pPr marL="171450" marR="0" lvl="0" indent="-171450" algn="l" defTabSz="914400" rtl="0" eaLnBrk="0" fontAlgn="base" latinLnBrk="0" hangingPunct="0">
              <a:lnSpc>
                <a:spcPct val="150000"/>
              </a:lnSpc>
              <a:spcBef>
                <a:spcPct val="0"/>
              </a:spcBef>
              <a:spcAft>
                <a:spcPct val="0"/>
              </a:spcAft>
              <a:buClrTx/>
              <a:buSzTx/>
              <a:buFont typeface="Wingdings" panose="05000000000000000000" pitchFamily="2" charset="2"/>
              <a:buChar char="ü"/>
              <a:tabLst/>
            </a:pPr>
            <a:r>
              <a:rPr lang="el-GR" altLang="el-GR" sz="1100" dirty="0">
                <a:solidFill>
                  <a:schemeClr val="tx1"/>
                </a:solidFill>
                <a:latin typeface="Calibri" panose="020F0502020204030204" pitchFamily="34" charset="0"/>
                <a:ea typeface="Calibri" panose="020F0502020204030204" pitchFamily="34" charset="0"/>
                <a:cs typeface="Calibri" panose="020F0502020204030204" pitchFamily="34" charset="0"/>
              </a:rPr>
              <a:t>Α</a:t>
            </a:r>
            <a:r>
              <a:rPr kumimoji="0" lang="el-GR" altLang="el-GR"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πλές δειγματοληπτικές τεχνικές (π.χ. έρευνα ικανοποίησης πελατών)</a:t>
            </a:r>
          </a:p>
          <a:p>
            <a:pPr marL="171450" marR="0" lvl="0" indent="-171450" algn="l" defTabSz="914400" rtl="0" eaLnBrk="0" fontAlgn="base" latinLnBrk="0" hangingPunct="0">
              <a:lnSpc>
                <a:spcPct val="150000"/>
              </a:lnSpc>
              <a:spcBef>
                <a:spcPct val="0"/>
              </a:spcBef>
              <a:spcAft>
                <a:spcPct val="0"/>
              </a:spcAft>
              <a:buClrTx/>
              <a:buSzTx/>
              <a:buFont typeface="Wingdings" panose="05000000000000000000" pitchFamily="2" charset="2"/>
              <a:buChar char="ü"/>
              <a:tabLst/>
            </a:pPr>
            <a:r>
              <a:rPr kumimoji="0" lang="el-GR" altLang="el-GR"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Εφαρμογή απλής μεθόδου πρόβλεψης ζήτησης (κινούμενος μέσος όρος)</a:t>
            </a:r>
          </a:p>
          <a:p>
            <a:pPr marL="171450" marR="0" lvl="0" indent="-171450" algn="l" defTabSz="914400" rtl="0" eaLnBrk="0" fontAlgn="base" latinLnBrk="0" hangingPunct="0">
              <a:lnSpc>
                <a:spcPct val="150000"/>
              </a:lnSpc>
              <a:spcBef>
                <a:spcPct val="0"/>
              </a:spcBef>
              <a:spcAft>
                <a:spcPct val="0"/>
              </a:spcAft>
              <a:buClrTx/>
              <a:buSzTx/>
              <a:buFont typeface="Wingdings" panose="05000000000000000000" pitchFamily="2" charset="2"/>
              <a:buChar char="ü"/>
              <a:tabLst/>
            </a:pPr>
            <a:r>
              <a:rPr kumimoji="0" lang="el-GR" altLang="el-GR"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Υπολογισμός βασικών δεικτών κόστους–απόδοσης για τουριστικό πρακτορείο.</a:t>
            </a:r>
          </a:p>
          <a:p>
            <a:pPr marL="171450" marR="0" lvl="0" indent="-171450" algn="l" defTabSz="914400" rtl="0" eaLnBrk="0" fontAlgn="base" latinLnBrk="0" hangingPunct="0">
              <a:lnSpc>
                <a:spcPct val="150000"/>
              </a:lnSpc>
              <a:spcBef>
                <a:spcPct val="0"/>
              </a:spcBef>
              <a:spcAft>
                <a:spcPct val="0"/>
              </a:spcAft>
              <a:buClrTx/>
              <a:buSzTx/>
              <a:buFont typeface="Wingdings" panose="05000000000000000000" pitchFamily="2" charset="2"/>
              <a:buChar char="ü"/>
              <a:tabLst/>
            </a:pPr>
            <a:r>
              <a:rPr lang="el-GR" altLang="el-GR" sz="1100" dirty="0">
                <a:solidFill>
                  <a:schemeClr val="tx1"/>
                </a:solidFill>
                <a:latin typeface="Calibri" panose="020F0502020204030204" pitchFamily="34" charset="0"/>
                <a:ea typeface="Calibri" panose="020F0502020204030204" pitchFamily="34" charset="0"/>
                <a:cs typeface="Calibri" panose="020F0502020204030204" pitchFamily="34" charset="0"/>
              </a:rPr>
              <a:t>Α</a:t>
            </a:r>
            <a:r>
              <a:rPr kumimoji="0" lang="el-GR" altLang="el-GR"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πλή ανάλυση </a:t>
            </a:r>
            <a:r>
              <a:rPr kumimoji="0" lang="el-GR" altLang="el-GR" sz="110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Κόστους–Όγκου–Κέρδους (CVP)</a:t>
            </a:r>
            <a:r>
              <a:rPr kumimoji="0" lang="el-GR" altLang="el-GR"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και υπολογισμού νεκρού σημείου (</a:t>
            </a:r>
            <a:r>
              <a:rPr kumimoji="0" lang="el-GR" altLang="el-GR" sz="11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break-even</a:t>
            </a:r>
            <a:r>
              <a:rPr kumimoji="0" lang="el-GR" altLang="el-GR"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a:t>
            </a:r>
          </a:p>
          <a:p>
            <a:pPr marL="171450" marR="0" lvl="0" indent="-171450" algn="l" defTabSz="914400" rtl="0" eaLnBrk="0" fontAlgn="base" latinLnBrk="0" hangingPunct="0">
              <a:lnSpc>
                <a:spcPct val="150000"/>
              </a:lnSpc>
              <a:spcBef>
                <a:spcPct val="0"/>
              </a:spcBef>
              <a:spcAft>
                <a:spcPct val="0"/>
              </a:spcAft>
              <a:buClrTx/>
              <a:buSzTx/>
              <a:buFont typeface="Wingdings" panose="05000000000000000000" pitchFamily="2" charset="2"/>
              <a:buChar char="ü"/>
              <a:tabLst/>
            </a:pPr>
            <a:r>
              <a:rPr kumimoji="0" lang="el-GR" altLang="el-GR"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Σύνδεση των παραπάνω με τον </a:t>
            </a:r>
            <a:r>
              <a:rPr kumimoji="0" lang="el-GR" altLang="el-GR" sz="110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έλεγχο</a:t>
            </a:r>
            <a:r>
              <a:rPr kumimoji="0" lang="el-GR" altLang="el-GR"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και τη λήψη αποφάσεων </a:t>
            </a:r>
            <a:r>
              <a:rPr lang="el-GR" altLang="el-GR" sz="1100" dirty="0">
                <a:solidFill>
                  <a:schemeClr val="tx1"/>
                </a:solidFill>
                <a:latin typeface="Calibri" panose="020F0502020204030204" pitchFamily="34" charset="0"/>
                <a:ea typeface="Calibri" panose="020F0502020204030204" pitchFamily="34" charset="0"/>
                <a:cs typeface="Calibri" panose="020F0502020204030204" pitchFamily="34" charset="0"/>
              </a:rPr>
              <a:t>στη Δ</a:t>
            </a:r>
            <a:r>
              <a:rPr kumimoji="0" lang="el-GR" altLang="el-GR"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ιοίκηση</a:t>
            </a:r>
          </a:p>
        </p:txBody>
      </p:sp>
    </p:spTree>
    <p:extLst>
      <p:ext uri="{BB962C8B-B14F-4D97-AF65-F5344CB8AC3E}">
        <p14:creationId xmlns:p14="http://schemas.microsoft.com/office/powerpoint/2010/main" val="38209658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pic>
        <p:nvPicPr>
          <p:cNvPr id="2" name="Picture 1">
            <a:extLst>
              <a:ext uri="{FF2B5EF4-FFF2-40B4-BE49-F238E27FC236}">
                <a16:creationId xmlns:a16="http://schemas.microsoft.com/office/drawing/2014/main" id="{F1BDD2A9-A73C-C885-AC4E-BE39D31453DF}"/>
              </a:ext>
            </a:extLst>
          </p:cNvPr>
          <p:cNvPicPr>
            <a:picLocks noChangeAspect="1"/>
          </p:cNvPicPr>
          <p:nvPr/>
        </p:nvPicPr>
        <p:blipFill>
          <a:blip r:embed="rId3">
            <a:alphaModFix amt="18000"/>
            <a:extLst>
              <a:ext uri="{BEBA8EAE-BF5A-486C-A8C5-ECC9F3942E4B}">
                <a14:imgProps xmlns:a14="http://schemas.microsoft.com/office/drawing/2010/main">
                  <a14:imgLayer r:embed="rId4">
                    <a14:imgEffect>
                      <a14:saturation sat="0"/>
                    </a14:imgEffect>
                  </a14:imgLayer>
                </a14:imgProps>
              </a:ext>
            </a:extLst>
          </a:blip>
          <a:stretch>
            <a:fillRect/>
          </a:stretch>
        </p:blipFill>
        <p:spPr>
          <a:xfrm>
            <a:off x="678681" y="891314"/>
            <a:ext cx="7908652" cy="3690369"/>
          </a:xfrm>
          <a:prstGeom prst="rect">
            <a:avLst/>
          </a:prstGeom>
          <a:scene3d>
            <a:camera prst="orthographicFront">
              <a:rot lat="0" lon="10799977" rev="0"/>
            </a:camera>
            <a:lightRig rig="threePt" dir="t"/>
          </a:scene3d>
        </p:spPr>
      </p:pic>
      <p:pic>
        <p:nvPicPr>
          <p:cNvPr id="146" name="Google Shape;146;p26"/>
          <p:cNvPicPr preferRelativeResize="0"/>
          <p:nvPr/>
        </p:nvPicPr>
        <p:blipFill rotWithShape="1">
          <a:blip r:embed="rId5">
            <a:alphaModFix amt="57000"/>
          </a:blip>
          <a:srcRect t="14114" b="14113"/>
          <a:stretch/>
        </p:blipFill>
        <p:spPr>
          <a:xfrm>
            <a:off x="0" y="0"/>
            <a:ext cx="9144000" cy="5143500"/>
          </a:xfrm>
          <a:prstGeom prst="rect">
            <a:avLst/>
          </a:prstGeom>
          <a:noFill/>
          <a:ln>
            <a:noFill/>
          </a:ln>
        </p:spPr>
      </p:pic>
      <p:sp>
        <p:nvSpPr>
          <p:cNvPr id="150" name="Google Shape;150;p26"/>
          <p:cNvSpPr/>
          <p:nvPr/>
        </p:nvSpPr>
        <p:spPr>
          <a:xfrm>
            <a:off x="2582938" y="1196252"/>
            <a:ext cx="2050069" cy="216659"/>
          </a:xfrm>
          <a:custGeom>
            <a:avLst/>
            <a:gdLst/>
            <a:ahLst/>
            <a:cxnLst/>
            <a:rect l="l" t="t" r="r" b="b"/>
            <a:pathLst>
              <a:path w="1079893" h="114127" extrusionOk="0">
                <a:moveTo>
                  <a:pt x="0" y="0"/>
                </a:moveTo>
                <a:lnTo>
                  <a:pt x="1079893" y="0"/>
                </a:lnTo>
                <a:lnTo>
                  <a:pt x="1079893" y="114127"/>
                </a:lnTo>
                <a:lnTo>
                  <a:pt x="0" y="114127"/>
                </a:lnTo>
                <a:close/>
              </a:path>
            </a:pathLst>
          </a:custGeom>
          <a:solidFill>
            <a:srgbClr val="000000">
              <a:alpha val="0"/>
            </a:srgbClr>
          </a:solidFill>
          <a:ln>
            <a:noFill/>
          </a:ln>
        </p:spPr>
        <p:txBody>
          <a:bodyPr/>
          <a:lstStyle/>
          <a:p>
            <a:endParaRPr lang="el-GR"/>
          </a:p>
        </p:txBody>
      </p:sp>
      <p:sp>
        <p:nvSpPr>
          <p:cNvPr id="153" name="Google Shape;153;p26"/>
          <p:cNvSpPr/>
          <p:nvPr/>
        </p:nvSpPr>
        <p:spPr>
          <a:xfrm>
            <a:off x="2582938" y="2257017"/>
            <a:ext cx="2293818" cy="216659"/>
          </a:xfrm>
          <a:custGeom>
            <a:avLst/>
            <a:gdLst/>
            <a:ahLst/>
            <a:cxnLst/>
            <a:rect l="l" t="t" r="r" b="b"/>
            <a:pathLst>
              <a:path w="1208290" h="114127" extrusionOk="0">
                <a:moveTo>
                  <a:pt x="0" y="0"/>
                </a:moveTo>
                <a:lnTo>
                  <a:pt x="1208290" y="0"/>
                </a:lnTo>
                <a:lnTo>
                  <a:pt x="1208290" y="114127"/>
                </a:lnTo>
                <a:lnTo>
                  <a:pt x="0" y="114127"/>
                </a:lnTo>
                <a:close/>
              </a:path>
            </a:pathLst>
          </a:custGeom>
          <a:solidFill>
            <a:srgbClr val="000000">
              <a:alpha val="0"/>
            </a:srgbClr>
          </a:solidFill>
          <a:ln>
            <a:noFill/>
          </a:ln>
        </p:spPr>
        <p:txBody>
          <a:bodyPr/>
          <a:lstStyle/>
          <a:p>
            <a:endParaRPr lang="el-GR"/>
          </a:p>
        </p:txBody>
      </p:sp>
      <p:sp>
        <p:nvSpPr>
          <p:cNvPr id="5" name="Google Shape;132;p25">
            <a:extLst>
              <a:ext uri="{FF2B5EF4-FFF2-40B4-BE49-F238E27FC236}">
                <a16:creationId xmlns:a16="http://schemas.microsoft.com/office/drawing/2014/main" id="{550A19A6-425D-4AE0-464B-B6CA2F496DEC}"/>
              </a:ext>
            </a:extLst>
          </p:cNvPr>
          <p:cNvSpPr txBox="1"/>
          <p:nvPr/>
        </p:nvSpPr>
        <p:spPr>
          <a:xfrm>
            <a:off x="5400768" y="4583885"/>
            <a:ext cx="3186565" cy="386428"/>
          </a:xfrm>
          <a:prstGeom prst="rect">
            <a:avLst/>
          </a:prstGeom>
          <a:solidFill>
            <a:srgbClr val="D8A367"/>
          </a:solidFill>
          <a:ln>
            <a:noFill/>
          </a:ln>
        </p:spPr>
        <p:txBody>
          <a:bodyPr spcFirstLastPara="1" wrap="square" lIns="25400" tIns="25400" rIns="25400" bIns="25400" anchor="ctr" anchorCtr="0">
            <a:noAutofit/>
          </a:bodyPr>
          <a:lstStyle/>
          <a:p>
            <a:pPr marL="0" marR="0" lvl="0" indent="0" algn="ctr" rtl="0">
              <a:lnSpc>
                <a:spcPct val="164611"/>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pic>
        <p:nvPicPr>
          <p:cNvPr id="6" name="Picture 5">
            <a:extLst>
              <a:ext uri="{FF2B5EF4-FFF2-40B4-BE49-F238E27FC236}">
                <a16:creationId xmlns:a16="http://schemas.microsoft.com/office/drawing/2014/main" id="{E0DBE9F7-48E9-D22D-EC41-E549E9A701C3}"/>
              </a:ext>
            </a:extLst>
          </p:cNvPr>
          <p:cNvPicPr>
            <a:picLocks noChangeAspect="1"/>
          </p:cNvPicPr>
          <p:nvPr/>
        </p:nvPicPr>
        <p:blipFill>
          <a:blip r:embed="rId6"/>
          <a:stretch>
            <a:fillRect/>
          </a:stretch>
        </p:blipFill>
        <p:spPr>
          <a:xfrm>
            <a:off x="96844" y="229291"/>
            <a:ext cx="1194625" cy="432732"/>
          </a:xfrm>
          <a:prstGeom prst="rect">
            <a:avLst/>
          </a:prstGeom>
        </p:spPr>
      </p:pic>
      <p:sp>
        <p:nvSpPr>
          <p:cNvPr id="7" name="Footer Placeholder 6">
            <a:extLst>
              <a:ext uri="{FF2B5EF4-FFF2-40B4-BE49-F238E27FC236}">
                <a16:creationId xmlns:a16="http://schemas.microsoft.com/office/drawing/2014/main" id="{75245B22-0D3A-3F3B-9A5C-CE6DEA237AEF}"/>
              </a:ext>
            </a:extLst>
          </p:cNvPr>
          <p:cNvSpPr>
            <a:spLocks noGrp="1"/>
          </p:cNvSpPr>
          <p:nvPr>
            <p:ph type="ftr" idx="11"/>
          </p:nvPr>
        </p:nvSpPr>
        <p:spPr>
          <a:xfrm>
            <a:off x="7070156" y="4680028"/>
            <a:ext cx="1447800" cy="182563"/>
          </a:xfrm>
        </p:spPr>
        <p:txBody>
          <a:bodyPr/>
          <a:lstStyle/>
          <a:p>
            <a:r>
              <a:rPr lang="el-GR" dirty="0">
                <a:solidFill>
                  <a:schemeClr val="bg1"/>
                </a:solidFill>
              </a:rPr>
              <a:t>Δρ. Σπυρίδων Λαμπρόπουλος</a:t>
            </a:r>
          </a:p>
        </p:txBody>
      </p:sp>
      <p:sp>
        <p:nvSpPr>
          <p:cNvPr id="3" name="Google Shape;158;p26">
            <a:extLst>
              <a:ext uri="{FF2B5EF4-FFF2-40B4-BE49-F238E27FC236}">
                <a16:creationId xmlns:a16="http://schemas.microsoft.com/office/drawing/2014/main" id="{CE97C654-C234-B670-8EAA-7C5CB4C63421}"/>
              </a:ext>
            </a:extLst>
          </p:cNvPr>
          <p:cNvSpPr txBox="1"/>
          <p:nvPr/>
        </p:nvSpPr>
        <p:spPr>
          <a:xfrm>
            <a:off x="764917" y="915867"/>
            <a:ext cx="8379083" cy="461665"/>
          </a:xfrm>
          <a:prstGeom prst="rect">
            <a:avLst/>
          </a:prstGeom>
          <a:noFill/>
          <a:ln>
            <a:noFill/>
          </a:ln>
        </p:spPr>
        <p:txBody>
          <a:bodyPr spcFirstLastPara="1" wrap="square" lIns="0" tIns="0" rIns="0" bIns="0" anchor="t" anchorCtr="0">
            <a:spAutoFit/>
          </a:bodyPr>
          <a:lstStyle/>
          <a:p>
            <a:pPr marL="0" marR="0" lvl="0" indent="0" rtl="0">
              <a:lnSpc>
                <a:spcPct val="120003"/>
              </a:lnSpc>
              <a:spcBef>
                <a:spcPts val="0"/>
              </a:spcBef>
              <a:spcAft>
                <a:spcPts val="0"/>
              </a:spcAft>
              <a:buNone/>
            </a:pPr>
            <a:r>
              <a:rPr lang="el-GR" sz="2500" dirty="0">
                <a:solidFill>
                  <a:srgbClr val="171616"/>
                </a:solidFill>
                <a:latin typeface="Calibri" panose="020F0502020204030204" pitchFamily="34" charset="0"/>
                <a:ea typeface="Calibri" panose="020F0502020204030204" pitchFamily="34" charset="0"/>
                <a:cs typeface="Calibri" panose="020F0502020204030204" pitchFamily="34" charset="0"/>
                <a:sym typeface="Nunito Light"/>
              </a:rPr>
              <a:t>Ανάλυση δεδομένων σε τουριστικό πρακτορείο</a:t>
            </a:r>
            <a:endParaRPr sz="2500" dirty="0">
              <a:latin typeface="Calibri" panose="020F0502020204030204" pitchFamily="34" charset="0"/>
              <a:ea typeface="Calibri" panose="020F0502020204030204" pitchFamily="34" charset="0"/>
              <a:cs typeface="Calibri" panose="020F0502020204030204" pitchFamily="34" charset="0"/>
            </a:endParaRPr>
          </a:p>
        </p:txBody>
      </p:sp>
      <p:sp>
        <p:nvSpPr>
          <p:cNvPr id="9" name="TextBox 8">
            <a:extLst>
              <a:ext uri="{FF2B5EF4-FFF2-40B4-BE49-F238E27FC236}">
                <a16:creationId xmlns:a16="http://schemas.microsoft.com/office/drawing/2014/main" id="{A5D3C1EA-8A3C-4A13-54F0-87F996CDBBB9}"/>
              </a:ext>
            </a:extLst>
          </p:cNvPr>
          <p:cNvSpPr txBox="1"/>
          <p:nvPr/>
        </p:nvSpPr>
        <p:spPr>
          <a:xfrm>
            <a:off x="926123" y="1657917"/>
            <a:ext cx="7291754" cy="2462213"/>
          </a:xfrm>
          <a:prstGeom prst="rect">
            <a:avLst/>
          </a:prstGeom>
          <a:noFill/>
        </p:spPr>
        <p:txBody>
          <a:bodyPr wrap="square">
            <a:spAutoFit/>
          </a:bodyPr>
          <a:lstStyle/>
          <a:p>
            <a:pPr>
              <a:buNone/>
            </a:pPr>
            <a:r>
              <a:rPr lang="el-GR" sz="1200" b="1" dirty="0">
                <a:latin typeface="Calibri" panose="020F0502020204030204" pitchFamily="34" charset="0"/>
                <a:ea typeface="Calibri" panose="020F0502020204030204" pitchFamily="34" charset="0"/>
                <a:cs typeface="Calibri" panose="020F0502020204030204" pitchFamily="34" charset="0"/>
              </a:rPr>
              <a:t>Τι δεδομένα έχει ένα τουριστικό πρακτορείο;</a:t>
            </a:r>
          </a:p>
          <a:p>
            <a:pPr>
              <a:buNone/>
            </a:pPr>
            <a:endParaRPr lang="el-GR" sz="1200" b="1" dirty="0">
              <a:latin typeface="Calibri" panose="020F0502020204030204" pitchFamily="34" charset="0"/>
              <a:ea typeface="Calibri" panose="020F0502020204030204" pitchFamily="34" charset="0"/>
              <a:cs typeface="Calibri" panose="020F0502020204030204" pitchFamily="34" charset="0"/>
            </a:endParaRPr>
          </a:p>
          <a:p>
            <a:pPr>
              <a:buNone/>
            </a:pPr>
            <a:r>
              <a:rPr lang="el-GR" sz="1000" dirty="0">
                <a:latin typeface="Calibri" panose="020F0502020204030204" pitchFamily="34" charset="0"/>
                <a:ea typeface="Calibri" panose="020F0502020204030204" pitchFamily="34" charset="0"/>
                <a:cs typeface="Calibri" panose="020F0502020204030204" pitchFamily="34" charset="0"/>
              </a:rPr>
              <a:t>Ένα ελληνικό τουριστικό πρακτορείο (π.χ. στην Αθήνα ή σε νησί) συλλέγει καθημερινά:</a:t>
            </a:r>
          </a:p>
          <a:p>
            <a:pPr marL="171450" indent="-171450">
              <a:buFont typeface="Wingdings" panose="05000000000000000000" pitchFamily="2" charset="2"/>
              <a:buChar char="Ø"/>
            </a:pPr>
            <a:r>
              <a:rPr lang="el-GR" sz="1000" dirty="0">
                <a:latin typeface="Calibri" panose="020F0502020204030204" pitchFamily="34" charset="0"/>
                <a:ea typeface="Calibri" panose="020F0502020204030204" pitchFamily="34" charset="0"/>
                <a:cs typeface="Calibri" panose="020F0502020204030204" pitchFamily="34" charset="0"/>
              </a:rPr>
              <a:t>Αριθμό κρατήσεων ανά:</a:t>
            </a:r>
          </a:p>
          <a:p>
            <a:pPr marL="742950" lvl="1" indent="-285750">
              <a:buFont typeface="Courier New" panose="02070309020205020404" pitchFamily="49" charset="0"/>
              <a:buChar char="o"/>
            </a:pPr>
            <a:r>
              <a:rPr lang="el-GR" sz="1000" dirty="0">
                <a:latin typeface="Calibri" panose="020F0502020204030204" pitchFamily="34" charset="0"/>
                <a:ea typeface="Calibri" panose="020F0502020204030204" pitchFamily="34" charset="0"/>
                <a:cs typeface="Calibri" panose="020F0502020204030204" pitchFamily="34" charset="0"/>
              </a:rPr>
              <a:t>προορισμό (Κρήτη, Σαντορίνη, Πάρος),</a:t>
            </a:r>
          </a:p>
          <a:p>
            <a:pPr marL="742950" lvl="1" indent="-285750">
              <a:buFont typeface="Courier New" panose="02070309020205020404" pitchFamily="49" charset="0"/>
              <a:buChar char="o"/>
            </a:pPr>
            <a:r>
              <a:rPr lang="el-GR" sz="1000" dirty="0">
                <a:latin typeface="Calibri" panose="020F0502020204030204" pitchFamily="34" charset="0"/>
                <a:ea typeface="Calibri" panose="020F0502020204030204" pitchFamily="34" charset="0"/>
                <a:cs typeface="Calibri" panose="020F0502020204030204" pitchFamily="34" charset="0"/>
              </a:rPr>
              <a:t>κανάλι (γραφείο, τηλέφωνο, ιστοσελίδα, OTA),</a:t>
            </a:r>
          </a:p>
          <a:p>
            <a:pPr marL="742950" lvl="1" indent="-285750">
              <a:buFont typeface="Courier New" panose="02070309020205020404" pitchFamily="49" charset="0"/>
              <a:buChar char="o"/>
            </a:pPr>
            <a:r>
              <a:rPr lang="el-GR" sz="1000" dirty="0">
                <a:latin typeface="Calibri" panose="020F0502020204030204" pitchFamily="34" charset="0"/>
                <a:ea typeface="Calibri" panose="020F0502020204030204" pitchFamily="34" charset="0"/>
                <a:cs typeface="Calibri" panose="020F0502020204030204" pitchFamily="34" charset="0"/>
              </a:rPr>
              <a:t>τύπο προϊόντος (πακέτο, αεροπορικό, κρουαζιέρα).</a:t>
            </a:r>
          </a:p>
          <a:p>
            <a:pPr marL="171450" indent="-171450">
              <a:buFont typeface="Wingdings" panose="05000000000000000000" pitchFamily="2" charset="2"/>
              <a:buChar char="Ø"/>
            </a:pPr>
            <a:r>
              <a:rPr lang="el-GR" sz="1000" dirty="0">
                <a:latin typeface="Calibri" panose="020F0502020204030204" pitchFamily="34" charset="0"/>
                <a:ea typeface="Calibri" panose="020F0502020204030204" pitchFamily="34" charset="0"/>
                <a:cs typeface="Calibri" panose="020F0502020204030204" pitchFamily="34" charset="0"/>
              </a:rPr>
              <a:t>Έσοδα ανά κράτηση (τιμή πακέτου, προμήθεια).</a:t>
            </a:r>
          </a:p>
          <a:p>
            <a:pPr marL="171450" indent="-171450">
              <a:buFont typeface="Wingdings" panose="05000000000000000000" pitchFamily="2" charset="2"/>
              <a:buChar char="Ø"/>
            </a:pPr>
            <a:r>
              <a:rPr lang="el-GR" sz="1000" dirty="0">
                <a:latin typeface="Calibri" panose="020F0502020204030204" pitchFamily="34" charset="0"/>
                <a:ea typeface="Calibri" panose="020F0502020204030204" pitchFamily="34" charset="0"/>
                <a:cs typeface="Calibri" panose="020F0502020204030204" pitchFamily="34" charset="0"/>
              </a:rPr>
              <a:t>Κόστη: προμήθειες συνεργατών, έξοδα έκδοσης (GDS </a:t>
            </a:r>
            <a:r>
              <a:rPr lang="el-GR" sz="1000" dirty="0" err="1">
                <a:latin typeface="Calibri" panose="020F0502020204030204" pitchFamily="34" charset="0"/>
                <a:ea typeface="Calibri" panose="020F0502020204030204" pitchFamily="34" charset="0"/>
                <a:cs typeface="Calibri" panose="020F0502020204030204" pitchFamily="34" charset="0"/>
              </a:rPr>
              <a:t>fees</a:t>
            </a:r>
            <a:r>
              <a:rPr lang="el-GR" sz="1000" dirty="0">
                <a:latin typeface="Calibri" panose="020F0502020204030204" pitchFamily="34" charset="0"/>
                <a:ea typeface="Calibri" panose="020F0502020204030204" pitchFamily="34" charset="0"/>
                <a:cs typeface="Calibri" panose="020F0502020204030204" pitchFamily="34" charset="0"/>
              </a:rPr>
              <a:t>, κάρτες), μισθοί, ενοίκια κ.λπ.</a:t>
            </a:r>
          </a:p>
          <a:p>
            <a:pPr marL="171450" indent="-171450">
              <a:buFont typeface="Wingdings" panose="05000000000000000000" pitchFamily="2" charset="2"/>
              <a:buChar char="Ø"/>
            </a:pPr>
            <a:r>
              <a:rPr lang="el-GR" sz="1000" dirty="0">
                <a:latin typeface="Calibri" panose="020F0502020204030204" pitchFamily="34" charset="0"/>
                <a:ea typeface="Calibri" panose="020F0502020204030204" pitchFamily="34" charset="0"/>
                <a:cs typeface="Calibri" panose="020F0502020204030204" pitchFamily="34" charset="0"/>
              </a:rPr>
              <a:t>Δείκτες ικανοποίησης πελατών (</a:t>
            </a:r>
            <a:r>
              <a:rPr lang="el-GR" sz="1000" dirty="0" err="1">
                <a:latin typeface="Calibri" panose="020F0502020204030204" pitchFamily="34" charset="0"/>
                <a:ea typeface="Calibri" panose="020F0502020204030204" pitchFamily="34" charset="0"/>
                <a:cs typeface="Calibri" panose="020F0502020204030204" pitchFamily="34" charset="0"/>
              </a:rPr>
              <a:t>ratings</a:t>
            </a:r>
            <a:r>
              <a:rPr lang="el-GR" sz="1000" dirty="0">
                <a:latin typeface="Calibri" panose="020F0502020204030204" pitchFamily="34" charset="0"/>
                <a:ea typeface="Calibri" panose="020F0502020204030204" pitchFamily="34" charset="0"/>
                <a:cs typeface="Calibri" panose="020F0502020204030204" pitchFamily="34" charset="0"/>
              </a:rPr>
              <a:t>, ερωτηματολόγια).</a:t>
            </a:r>
          </a:p>
          <a:p>
            <a:pPr marL="171450" indent="-171450">
              <a:buFont typeface="Wingdings" panose="05000000000000000000" pitchFamily="2" charset="2"/>
              <a:buChar char="Ø"/>
            </a:pPr>
            <a:r>
              <a:rPr lang="el-GR" sz="1000" dirty="0">
                <a:latin typeface="Calibri" panose="020F0502020204030204" pitchFamily="34" charset="0"/>
                <a:ea typeface="Calibri" panose="020F0502020204030204" pitchFamily="34" charset="0"/>
                <a:cs typeface="Calibri" panose="020F0502020204030204" pitchFamily="34" charset="0"/>
              </a:rPr>
              <a:t>Ακυρώσεις, </a:t>
            </a:r>
            <a:r>
              <a:rPr lang="el-GR" sz="1000" dirty="0" err="1">
                <a:latin typeface="Calibri" panose="020F0502020204030204" pitchFamily="34" charset="0"/>
                <a:ea typeface="Calibri" panose="020F0502020204030204" pitchFamily="34" charset="0"/>
                <a:cs typeface="Calibri" panose="020F0502020204030204" pitchFamily="34" charset="0"/>
              </a:rPr>
              <a:t>no-show</a:t>
            </a:r>
            <a:r>
              <a:rPr lang="el-GR" sz="1000" dirty="0">
                <a:latin typeface="Calibri" panose="020F0502020204030204" pitchFamily="34" charset="0"/>
                <a:ea typeface="Calibri" panose="020F0502020204030204" pitchFamily="34" charset="0"/>
                <a:cs typeface="Calibri" panose="020F0502020204030204" pitchFamily="34" charset="0"/>
              </a:rPr>
              <a:t>, αλλαγές.</a:t>
            </a:r>
          </a:p>
          <a:p>
            <a:pPr>
              <a:buNone/>
            </a:pPr>
            <a:endParaRPr lang="el-GR" sz="1000" dirty="0">
              <a:latin typeface="Calibri" panose="020F0502020204030204" pitchFamily="34" charset="0"/>
              <a:ea typeface="Calibri" panose="020F0502020204030204" pitchFamily="34" charset="0"/>
              <a:cs typeface="Calibri" panose="020F0502020204030204" pitchFamily="34" charset="0"/>
            </a:endParaRPr>
          </a:p>
          <a:p>
            <a:pPr>
              <a:buNone/>
            </a:pPr>
            <a:r>
              <a:rPr lang="el-GR" sz="1000" dirty="0">
                <a:latin typeface="Calibri" panose="020F0502020204030204" pitchFamily="34" charset="0"/>
                <a:ea typeface="Calibri" panose="020F0502020204030204" pitchFamily="34" charset="0"/>
                <a:cs typeface="Calibri" panose="020F0502020204030204" pitchFamily="34" charset="0"/>
              </a:rPr>
              <a:t>Η </a:t>
            </a:r>
            <a:r>
              <a:rPr lang="el-GR" sz="1000" b="1" dirty="0">
                <a:latin typeface="Calibri" panose="020F0502020204030204" pitchFamily="34" charset="0"/>
                <a:ea typeface="Calibri" panose="020F0502020204030204" pitchFamily="34" charset="0"/>
                <a:cs typeface="Calibri" panose="020F0502020204030204" pitchFamily="34" charset="0"/>
              </a:rPr>
              <a:t>διοικητική λογιστική</a:t>
            </a:r>
            <a:r>
              <a:rPr lang="el-GR" sz="1000" dirty="0">
                <a:latin typeface="Calibri" panose="020F0502020204030204" pitchFamily="34" charset="0"/>
                <a:ea typeface="Calibri" panose="020F0502020204030204" pitchFamily="34" charset="0"/>
                <a:cs typeface="Calibri" panose="020F0502020204030204" pitchFamily="34" charset="0"/>
              </a:rPr>
              <a:t> δεν ενδιαφέρεται μόνο για τη λογιστική καταχώριση, αλλά για το πώς αυτά τα στοιχεία βοηθούν τη διοίκηση να προγραμματίζει, να ελέγχει και να βελτιώνει την απόδοση. Αυτό είναι το πλαίσιο που περιγράφεται και στα βασικά εγχειρίδια διοικητικής λογιστικής (π.χ. </a:t>
            </a:r>
            <a:r>
              <a:rPr lang="el-GR" sz="1000" dirty="0" err="1">
                <a:latin typeface="Calibri" panose="020F0502020204030204" pitchFamily="34" charset="0"/>
                <a:ea typeface="Calibri" panose="020F0502020204030204" pitchFamily="34" charset="0"/>
                <a:cs typeface="Calibri" panose="020F0502020204030204" pitchFamily="34" charset="0"/>
              </a:rPr>
              <a:t>Garrison</a:t>
            </a:r>
            <a:r>
              <a:rPr lang="el-GR" sz="1000" dirty="0">
                <a:latin typeface="Calibri" panose="020F0502020204030204" pitchFamily="34" charset="0"/>
                <a:ea typeface="Calibri" panose="020F0502020204030204" pitchFamily="34" charset="0"/>
                <a:cs typeface="Calibri" panose="020F0502020204030204" pitchFamily="34" charset="0"/>
              </a:rPr>
              <a:t> &amp; </a:t>
            </a:r>
            <a:r>
              <a:rPr lang="el-GR" sz="1000" dirty="0" err="1">
                <a:latin typeface="Calibri" panose="020F0502020204030204" pitchFamily="34" charset="0"/>
                <a:ea typeface="Calibri" panose="020F0502020204030204" pitchFamily="34" charset="0"/>
                <a:cs typeface="Calibri" panose="020F0502020204030204" pitchFamily="34" charset="0"/>
              </a:rPr>
              <a:t>Noreen</a:t>
            </a:r>
            <a:r>
              <a:rPr lang="el-GR" sz="1000" dirty="0">
                <a:latin typeface="Calibri" panose="020F0502020204030204" pitchFamily="34" charset="0"/>
                <a:ea typeface="Calibri" panose="020F0502020204030204" pitchFamily="34" charset="0"/>
                <a:cs typeface="Calibri" panose="020F0502020204030204" pitchFamily="34" charset="0"/>
              </a:rPr>
              <a:t>, ελληνική έκδοση).</a:t>
            </a:r>
          </a:p>
        </p:txBody>
      </p:sp>
    </p:spTree>
    <p:extLst>
      <p:ext uri="{BB962C8B-B14F-4D97-AF65-F5344CB8AC3E}">
        <p14:creationId xmlns:p14="http://schemas.microsoft.com/office/powerpoint/2010/main" val="7921497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pic>
        <p:nvPicPr>
          <p:cNvPr id="2" name="Picture 1">
            <a:extLst>
              <a:ext uri="{FF2B5EF4-FFF2-40B4-BE49-F238E27FC236}">
                <a16:creationId xmlns:a16="http://schemas.microsoft.com/office/drawing/2014/main" id="{F1BDD2A9-A73C-C885-AC4E-BE39D31453DF}"/>
              </a:ext>
            </a:extLst>
          </p:cNvPr>
          <p:cNvPicPr>
            <a:picLocks noChangeAspect="1"/>
          </p:cNvPicPr>
          <p:nvPr/>
        </p:nvPicPr>
        <p:blipFill>
          <a:blip r:embed="rId3">
            <a:alphaModFix amt="18000"/>
            <a:extLst>
              <a:ext uri="{BEBA8EAE-BF5A-486C-A8C5-ECC9F3942E4B}">
                <a14:imgProps xmlns:a14="http://schemas.microsoft.com/office/drawing/2010/main">
                  <a14:imgLayer r:embed="rId4">
                    <a14:imgEffect>
                      <a14:saturation sat="0"/>
                    </a14:imgEffect>
                  </a14:imgLayer>
                </a14:imgProps>
              </a:ext>
            </a:extLst>
          </a:blip>
          <a:stretch>
            <a:fillRect/>
          </a:stretch>
        </p:blipFill>
        <p:spPr>
          <a:xfrm>
            <a:off x="678681" y="891314"/>
            <a:ext cx="7908652" cy="3690369"/>
          </a:xfrm>
          <a:prstGeom prst="rect">
            <a:avLst/>
          </a:prstGeom>
          <a:scene3d>
            <a:camera prst="orthographicFront">
              <a:rot lat="0" lon="10799977" rev="0"/>
            </a:camera>
            <a:lightRig rig="threePt" dir="t"/>
          </a:scene3d>
        </p:spPr>
      </p:pic>
      <p:pic>
        <p:nvPicPr>
          <p:cNvPr id="146" name="Google Shape;146;p26"/>
          <p:cNvPicPr preferRelativeResize="0"/>
          <p:nvPr/>
        </p:nvPicPr>
        <p:blipFill rotWithShape="1">
          <a:blip r:embed="rId5">
            <a:alphaModFix amt="57000"/>
          </a:blip>
          <a:srcRect t="14114" b="14113"/>
          <a:stretch/>
        </p:blipFill>
        <p:spPr>
          <a:xfrm>
            <a:off x="0" y="0"/>
            <a:ext cx="9144000" cy="5143500"/>
          </a:xfrm>
          <a:prstGeom prst="rect">
            <a:avLst/>
          </a:prstGeom>
          <a:noFill/>
          <a:ln>
            <a:noFill/>
          </a:ln>
        </p:spPr>
      </p:pic>
      <p:sp>
        <p:nvSpPr>
          <p:cNvPr id="150" name="Google Shape;150;p26"/>
          <p:cNvSpPr/>
          <p:nvPr/>
        </p:nvSpPr>
        <p:spPr>
          <a:xfrm>
            <a:off x="2582938" y="1196252"/>
            <a:ext cx="2050069" cy="216659"/>
          </a:xfrm>
          <a:custGeom>
            <a:avLst/>
            <a:gdLst/>
            <a:ahLst/>
            <a:cxnLst/>
            <a:rect l="l" t="t" r="r" b="b"/>
            <a:pathLst>
              <a:path w="1079893" h="114127" extrusionOk="0">
                <a:moveTo>
                  <a:pt x="0" y="0"/>
                </a:moveTo>
                <a:lnTo>
                  <a:pt x="1079893" y="0"/>
                </a:lnTo>
                <a:lnTo>
                  <a:pt x="1079893" y="114127"/>
                </a:lnTo>
                <a:lnTo>
                  <a:pt x="0" y="114127"/>
                </a:lnTo>
                <a:close/>
              </a:path>
            </a:pathLst>
          </a:custGeom>
          <a:solidFill>
            <a:srgbClr val="000000">
              <a:alpha val="0"/>
            </a:srgbClr>
          </a:solidFill>
          <a:ln>
            <a:noFill/>
          </a:ln>
        </p:spPr>
        <p:txBody>
          <a:bodyPr/>
          <a:lstStyle/>
          <a:p>
            <a:endParaRPr lang="el-GR"/>
          </a:p>
        </p:txBody>
      </p:sp>
      <p:sp>
        <p:nvSpPr>
          <p:cNvPr id="153" name="Google Shape;153;p26"/>
          <p:cNvSpPr/>
          <p:nvPr/>
        </p:nvSpPr>
        <p:spPr>
          <a:xfrm>
            <a:off x="2582938" y="2257017"/>
            <a:ext cx="2293818" cy="216659"/>
          </a:xfrm>
          <a:custGeom>
            <a:avLst/>
            <a:gdLst/>
            <a:ahLst/>
            <a:cxnLst/>
            <a:rect l="l" t="t" r="r" b="b"/>
            <a:pathLst>
              <a:path w="1208290" h="114127" extrusionOk="0">
                <a:moveTo>
                  <a:pt x="0" y="0"/>
                </a:moveTo>
                <a:lnTo>
                  <a:pt x="1208290" y="0"/>
                </a:lnTo>
                <a:lnTo>
                  <a:pt x="1208290" y="114127"/>
                </a:lnTo>
                <a:lnTo>
                  <a:pt x="0" y="114127"/>
                </a:lnTo>
                <a:close/>
              </a:path>
            </a:pathLst>
          </a:custGeom>
          <a:solidFill>
            <a:srgbClr val="000000">
              <a:alpha val="0"/>
            </a:srgbClr>
          </a:solidFill>
          <a:ln>
            <a:noFill/>
          </a:ln>
        </p:spPr>
        <p:txBody>
          <a:bodyPr/>
          <a:lstStyle/>
          <a:p>
            <a:endParaRPr lang="el-GR"/>
          </a:p>
        </p:txBody>
      </p:sp>
      <p:sp>
        <p:nvSpPr>
          <p:cNvPr id="5" name="Google Shape;132;p25">
            <a:extLst>
              <a:ext uri="{FF2B5EF4-FFF2-40B4-BE49-F238E27FC236}">
                <a16:creationId xmlns:a16="http://schemas.microsoft.com/office/drawing/2014/main" id="{550A19A6-425D-4AE0-464B-B6CA2F496DEC}"/>
              </a:ext>
            </a:extLst>
          </p:cNvPr>
          <p:cNvSpPr txBox="1"/>
          <p:nvPr/>
        </p:nvSpPr>
        <p:spPr>
          <a:xfrm>
            <a:off x="5400768" y="4583885"/>
            <a:ext cx="3186565" cy="386428"/>
          </a:xfrm>
          <a:prstGeom prst="rect">
            <a:avLst/>
          </a:prstGeom>
          <a:solidFill>
            <a:srgbClr val="D8A367"/>
          </a:solidFill>
          <a:ln>
            <a:noFill/>
          </a:ln>
        </p:spPr>
        <p:txBody>
          <a:bodyPr spcFirstLastPara="1" wrap="square" lIns="25400" tIns="25400" rIns="25400" bIns="25400" anchor="ctr" anchorCtr="0">
            <a:noAutofit/>
          </a:bodyPr>
          <a:lstStyle/>
          <a:p>
            <a:pPr marL="0" marR="0" lvl="0" indent="0" algn="ctr" rtl="0">
              <a:lnSpc>
                <a:spcPct val="164611"/>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pic>
        <p:nvPicPr>
          <p:cNvPr id="6" name="Picture 5">
            <a:extLst>
              <a:ext uri="{FF2B5EF4-FFF2-40B4-BE49-F238E27FC236}">
                <a16:creationId xmlns:a16="http://schemas.microsoft.com/office/drawing/2014/main" id="{E0DBE9F7-48E9-D22D-EC41-E549E9A701C3}"/>
              </a:ext>
            </a:extLst>
          </p:cNvPr>
          <p:cNvPicPr>
            <a:picLocks noChangeAspect="1"/>
          </p:cNvPicPr>
          <p:nvPr/>
        </p:nvPicPr>
        <p:blipFill>
          <a:blip r:embed="rId6"/>
          <a:stretch>
            <a:fillRect/>
          </a:stretch>
        </p:blipFill>
        <p:spPr>
          <a:xfrm>
            <a:off x="96844" y="229291"/>
            <a:ext cx="1194625" cy="432732"/>
          </a:xfrm>
          <a:prstGeom prst="rect">
            <a:avLst/>
          </a:prstGeom>
        </p:spPr>
      </p:pic>
      <p:sp>
        <p:nvSpPr>
          <p:cNvPr id="7" name="Footer Placeholder 6">
            <a:extLst>
              <a:ext uri="{FF2B5EF4-FFF2-40B4-BE49-F238E27FC236}">
                <a16:creationId xmlns:a16="http://schemas.microsoft.com/office/drawing/2014/main" id="{75245B22-0D3A-3F3B-9A5C-CE6DEA237AEF}"/>
              </a:ext>
            </a:extLst>
          </p:cNvPr>
          <p:cNvSpPr>
            <a:spLocks noGrp="1"/>
          </p:cNvSpPr>
          <p:nvPr>
            <p:ph type="ftr" idx="11"/>
          </p:nvPr>
        </p:nvSpPr>
        <p:spPr>
          <a:xfrm>
            <a:off x="7070156" y="4680028"/>
            <a:ext cx="1447800" cy="182563"/>
          </a:xfrm>
        </p:spPr>
        <p:txBody>
          <a:bodyPr/>
          <a:lstStyle/>
          <a:p>
            <a:r>
              <a:rPr lang="el-GR" dirty="0">
                <a:solidFill>
                  <a:schemeClr val="bg1"/>
                </a:solidFill>
              </a:rPr>
              <a:t>Δρ. Σπυρίδων Λαμπρόπουλος</a:t>
            </a:r>
          </a:p>
        </p:txBody>
      </p:sp>
      <p:sp>
        <p:nvSpPr>
          <p:cNvPr id="3" name="Google Shape;158;p26">
            <a:extLst>
              <a:ext uri="{FF2B5EF4-FFF2-40B4-BE49-F238E27FC236}">
                <a16:creationId xmlns:a16="http://schemas.microsoft.com/office/drawing/2014/main" id="{CE97C654-C234-B670-8EAA-7C5CB4C63421}"/>
              </a:ext>
            </a:extLst>
          </p:cNvPr>
          <p:cNvSpPr txBox="1"/>
          <p:nvPr/>
        </p:nvSpPr>
        <p:spPr>
          <a:xfrm>
            <a:off x="764917" y="915867"/>
            <a:ext cx="8379083" cy="461665"/>
          </a:xfrm>
          <a:prstGeom prst="rect">
            <a:avLst/>
          </a:prstGeom>
          <a:noFill/>
          <a:ln>
            <a:noFill/>
          </a:ln>
        </p:spPr>
        <p:txBody>
          <a:bodyPr spcFirstLastPara="1" wrap="square" lIns="0" tIns="0" rIns="0" bIns="0" anchor="t" anchorCtr="0">
            <a:spAutoFit/>
          </a:bodyPr>
          <a:lstStyle/>
          <a:p>
            <a:pPr marL="0" marR="0" lvl="0" indent="0" rtl="0">
              <a:lnSpc>
                <a:spcPct val="120003"/>
              </a:lnSpc>
              <a:spcBef>
                <a:spcPts val="0"/>
              </a:spcBef>
              <a:spcAft>
                <a:spcPts val="0"/>
              </a:spcAft>
              <a:buNone/>
            </a:pPr>
            <a:r>
              <a:rPr lang="el-GR" sz="2500" dirty="0">
                <a:solidFill>
                  <a:srgbClr val="171616"/>
                </a:solidFill>
                <a:latin typeface="Calibri" panose="020F0502020204030204" pitchFamily="34" charset="0"/>
                <a:ea typeface="Calibri" panose="020F0502020204030204" pitchFamily="34" charset="0"/>
                <a:cs typeface="Calibri" panose="020F0502020204030204" pitchFamily="34" charset="0"/>
                <a:sym typeface="Nunito Light"/>
              </a:rPr>
              <a:t>Ανάλυση δεδομένων σε τουριστικό πρακτορείο</a:t>
            </a:r>
            <a:endParaRPr sz="2500" dirty="0">
              <a:latin typeface="Calibri" panose="020F0502020204030204" pitchFamily="34" charset="0"/>
              <a:ea typeface="Calibri" panose="020F0502020204030204" pitchFamily="34" charset="0"/>
              <a:cs typeface="Calibri" panose="020F0502020204030204" pitchFamily="34" charset="0"/>
            </a:endParaRPr>
          </a:p>
        </p:txBody>
      </p:sp>
      <p:sp>
        <p:nvSpPr>
          <p:cNvPr id="8" name="TextBox 7">
            <a:extLst>
              <a:ext uri="{FF2B5EF4-FFF2-40B4-BE49-F238E27FC236}">
                <a16:creationId xmlns:a16="http://schemas.microsoft.com/office/drawing/2014/main" id="{1B73E846-05B7-F71C-B87A-54B6A65D0BE3}"/>
              </a:ext>
            </a:extLst>
          </p:cNvPr>
          <p:cNvSpPr txBox="1"/>
          <p:nvPr/>
        </p:nvSpPr>
        <p:spPr>
          <a:xfrm>
            <a:off x="954154" y="1919310"/>
            <a:ext cx="7013970" cy="1846659"/>
          </a:xfrm>
          <a:prstGeom prst="rect">
            <a:avLst/>
          </a:prstGeom>
          <a:noFill/>
        </p:spPr>
        <p:txBody>
          <a:bodyPr wrap="square">
            <a:spAutoFit/>
          </a:bodyPr>
          <a:lstStyle/>
          <a:p>
            <a:pPr>
              <a:buNone/>
            </a:pPr>
            <a:r>
              <a:rPr lang="el-GR" sz="1200" b="1" dirty="0">
                <a:latin typeface="Calibri" panose="020F0502020204030204" pitchFamily="34" charset="0"/>
                <a:ea typeface="Calibri" panose="020F0502020204030204" pitchFamily="34" charset="0"/>
                <a:cs typeface="Calibri" panose="020F0502020204030204" pitchFamily="34" charset="0"/>
              </a:rPr>
              <a:t>Βασικές στατιστικές έννοιες με απλά λόγια</a:t>
            </a:r>
          </a:p>
          <a:p>
            <a:pPr>
              <a:buNone/>
            </a:pPr>
            <a:endParaRPr lang="el-GR" sz="1200" b="1" dirty="0">
              <a:latin typeface="Calibri" panose="020F0502020204030204" pitchFamily="34" charset="0"/>
              <a:ea typeface="Calibri" panose="020F0502020204030204" pitchFamily="34" charset="0"/>
              <a:cs typeface="Calibri" panose="020F0502020204030204" pitchFamily="34" charset="0"/>
            </a:endParaRPr>
          </a:p>
          <a:p>
            <a:pPr>
              <a:buNone/>
            </a:pPr>
            <a:r>
              <a:rPr lang="el-GR" sz="1000" dirty="0">
                <a:latin typeface="Calibri" panose="020F0502020204030204" pitchFamily="34" charset="0"/>
                <a:ea typeface="Calibri" panose="020F0502020204030204" pitchFamily="34" charset="0"/>
                <a:cs typeface="Calibri" panose="020F0502020204030204" pitchFamily="34" charset="0"/>
              </a:rPr>
              <a:t>Χρησιμοποιούμε μία </a:t>
            </a:r>
            <a:r>
              <a:rPr lang="el-GR" sz="1000" b="1" dirty="0">
                <a:latin typeface="Calibri" panose="020F0502020204030204" pitchFamily="34" charset="0"/>
                <a:ea typeface="Calibri" panose="020F0502020204030204" pitchFamily="34" charset="0"/>
                <a:cs typeface="Calibri" panose="020F0502020204030204" pitchFamily="34" charset="0"/>
              </a:rPr>
              <a:t>πολύ ήπια στατιστική</a:t>
            </a:r>
            <a:r>
              <a:rPr lang="el-GR" sz="1000" dirty="0">
                <a:latin typeface="Calibri" panose="020F0502020204030204" pitchFamily="34" charset="0"/>
                <a:ea typeface="Calibri" panose="020F0502020204030204" pitchFamily="34" charset="0"/>
                <a:cs typeface="Calibri" panose="020F0502020204030204" pitchFamily="34" charset="0"/>
              </a:rPr>
              <a:t>, για να μας βοηθήσει στη λογιστική σκέψη.</a:t>
            </a:r>
          </a:p>
          <a:p>
            <a:pPr>
              <a:buFont typeface="+mj-lt"/>
              <a:buAutoNum type="arabicPeriod"/>
            </a:pPr>
            <a:r>
              <a:rPr lang="el-GR" sz="1000" b="1" dirty="0">
                <a:latin typeface="Calibri" panose="020F0502020204030204" pitchFamily="34" charset="0"/>
                <a:ea typeface="Calibri" panose="020F0502020204030204" pitchFamily="34" charset="0"/>
                <a:cs typeface="Calibri" panose="020F0502020204030204" pitchFamily="34" charset="0"/>
              </a:rPr>
              <a:t> Μέσος όρος (</a:t>
            </a:r>
            <a:r>
              <a:rPr lang="el-GR" sz="1000" b="1" dirty="0" err="1">
                <a:latin typeface="Calibri" panose="020F0502020204030204" pitchFamily="34" charset="0"/>
                <a:ea typeface="Calibri" panose="020F0502020204030204" pitchFamily="34" charset="0"/>
                <a:cs typeface="Calibri" panose="020F0502020204030204" pitchFamily="34" charset="0"/>
              </a:rPr>
              <a:t>average</a:t>
            </a:r>
            <a:r>
              <a:rPr lang="el-GR" sz="1000" b="1" dirty="0">
                <a:latin typeface="Calibri" panose="020F0502020204030204" pitchFamily="34" charset="0"/>
                <a:ea typeface="Calibri" panose="020F0502020204030204" pitchFamily="34" charset="0"/>
                <a:cs typeface="Calibri" panose="020F0502020204030204" pitchFamily="34" charset="0"/>
              </a:rPr>
              <a:t>):</a:t>
            </a:r>
            <a:br>
              <a:rPr lang="el-GR" sz="1000" dirty="0">
                <a:latin typeface="Calibri" panose="020F0502020204030204" pitchFamily="34" charset="0"/>
                <a:ea typeface="Calibri" panose="020F0502020204030204" pitchFamily="34" charset="0"/>
                <a:cs typeface="Calibri" panose="020F0502020204030204" pitchFamily="34" charset="0"/>
              </a:rPr>
            </a:br>
            <a:r>
              <a:rPr lang="el-GR" sz="1000" dirty="0">
                <a:latin typeface="Calibri" panose="020F0502020204030204" pitchFamily="34" charset="0"/>
                <a:ea typeface="Calibri" panose="020F0502020204030204" pitchFamily="34" charset="0"/>
                <a:cs typeface="Calibri" panose="020F0502020204030204" pitchFamily="34" charset="0"/>
              </a:rPr>
              <a:t>Το «τυπικό» επίπεδο ενός μεγέθους.</a:t>
            </a:r>
          </a:p>
          <a:p>
            <a:pPr marL="457200" lvl="1"/>
            <a:r>
              <a:rPr lang="el-GR" sz="1000" dirty="0">
                <a:latin typeface="Calibri" panose="020F0502020204030204" pitchFamily="34" charset="0"/>
                <a:ea typeface="Calibri" panose="020F0502020204030204" pitchFamily="34" charset="0"/>
                <a:cs typeface="Calibri" panose="020F0502020204030204" pitchFamily="34" charset="0"/>
              </a:rPr>
              <a:t>Παράδειγμα: μέσος όρος μηνιαίων κρατήσεων για πακέτα Σαντορίνης.</a:t>
            </a:r>
          </a:p>
          <a:p>
            <a:pPr>
              <a:buFont typeface="+mj-lt"/>
              <a:buAutoNum type="arabicPeriod"/>
            </a:pPr>
            <a:r>
              <a:rPr lang="el-GR" sz="1000" b="1" dirty="0">
                <a:latin typeface="Calibri" panose="020F0502020204030204" pitchFamily="34" charset="0"/>
                <a:ea typeface="Calibri" panose="020F0502020204030204" pitchFamily="34" charset="0"/>
                <a:cs typeface="Calibri" panose="020F0502020204030204" pitchFamily="34" charset="0"/>
              </a:rPr>
              <a:t> Τάση (</a:t>
            </a:r>
            <a:r>
              <a:rPr lang="el-GR" sz="1000" b="1" dirty="0" err="1">
                <a:latin typeface="Calibri" panose="020F0502020204030204" pitchFamily="34" charset="0"/>
                <a:ea typeface="Calibri" panose="020F0502020204030204" pitchFamily="34" charset="0"/>
                <a:cs typeface="Calibri" panose="020F0502020204030204" pitchFamily="34" charset="0"/>
              </a:rPr>
              <a:t>trend</a:t>
            </a:r>
            <a:r>
              <a:rPr lang="el-GR" sz="1000" b="1" dirty="0">
                <a:latin typeface="Calibri" panose="020F0502020204030204" pitchFamily="34" charset="0"/>
                <a:ea typeface="Calibri" panose="020F0502020204030204" pitchFamily="34" charset="0"/>
                <a:cs typeface="Calibri" panose="020F0502020204030204" pitchFamily="34" charset="0"/>
              </a:rPr>
              <a:t>):</a:t>
            </a:r>
            <a:br>
              <a:rPr lang="el-GR" sz="1000" dirty="0">
                <a:latin typeface="Calibri" panose="020F0502020204030204" pitchFamily="34" charset="0"/>
                <a:ea typeface="Calibri" panose="020F0502020204030204" pitchFamily="34" charset="0"/>
                <a:cs typeface="Calibri" panose="020F0502020204030204" pitchFamily="34" charset="0"/>
              </a:rPr>
            </a:br>
            <a:r>
              <a:rPr lang="el-GR" sz="1000" dirty="0">
                <a:latin typeface="Calibri" panose="020F0502020204030204" pitchFamily="34" charset="0"/>
                <a:ea typeface="Calibri" panose="020F0502020204030204" pitchFamily="34" charset="0"/>
                <a:cs typeface="Calibri" panose="020F0502020204030204" pitchFamily="34" charset="0"/>
              </a:rPr>
              <a:t>Αν, γενικά, οι κρατήσεις ανεβαίνουν ή πέφτουν, μέσα στον χρόνο.</a:t>
            </a:r>
          </a:p>
          <a:p>
            <a:pPr>
              <a:buFont typeface="+mj-lt"/>
              <a:buAutoNum type="arabicPeriod"/>
            </a:pPr>
            <a:r>
              <a:rPr lang="el-GR" sz="1000" b="1" dirty="0">
                <a:latin typeface="Calibri" panose="020F0502020204030204" pitchFamily="34" charset="0"/>
                <a:ea typeface="Calibri" panose="020F0502020204030204" pitchFamily="34" charset="0"/>
                <a:cs typeface="Calibri" panose="020F0502020204030204" pitchFamily="34" charset="0"/>
              </a:rPr>
              <a:t> Εποχικότητα (</a:t>
            </a:r>
            <a:r>
              <a:rPr lang="el-GR" sz="1000" b="1" dirty="0" err="1">
                <a:latin typeface="Calibri" panose="020F0502020204030204" pitchFamily="34" charset="0"/>
                <a:ea typeface="Calibri" panose="020F0502020204030204" pitchFamily="34" charset="0"/>
                <a:cs typeface="Calibri" panose="020F0502020204030204" pitchFamily="34" charset="0"/>
              </a:rPr>
              <a:t>seasonality</a:t>
            </a:r>
            <a:r>
              <a:rPr lang="el-GR" sz="1000" b="1" dirty="0">
                <a:latin typeface="Calibri" panose="020F0502020204030204" pitchFamily="34" charset="0"/>
                <a:ea typeface="Calibri" panose="020F0502020204030204" pitchFamily="34" charset="0"/>
                <a:cs typeface="Calibri" panose="020F0502020204030204" pitchFamily="34" charset="0"/>
              </a:rPr>
              <a:t>):</a:t>
            </a:r>
            <a:br>
              <a:rPr lang="el-GR" sz="1000" dirty="0">
                <a:latin typeface="Calibri" panose="020F0502020204030204" pitchFamily="34" charset="0"/>
                <a:ea typeface="Calibri" panose="020F0502020204030204" pitchFamily="34" charset="0"/>
                <a:cs typeface="Calibri" panose="020F0502020204030204" pitchFamily="34" charset="0"/>
              </a:rPr>
            </a:br>
            <a:r>
              <a:rPr lang="el-GR" sz="1000" dirty="0">
                <a:latin typeface="Calibri" panose="020F0502020204030204" pitchFamily="34" charset="0"/>
                <a:ea typeface="Calibri" panose="020F0502020204030204" pitchFamily="34" charset="0"/>
                <a:cs typeface="Calibri" panose="020F0502020204030204" pitchFamily="34" charset="0"/>
              </a:rPr>
              <a:t>Το «μοτίβο» που επαναλαμβάνεται κάθε χρόνο (π.χ. υψηλή ζήτηση Ιούλιο-Αύγουστο, χαμηλή Ιανουάριο). </a:t>
            </a:r>
          </a:p>
          <a:p>
            <a:r>
              <a:rPr lang="el-GR" sz="1000" dirty="0">
                <a:latin typeface="Calibri" panose="020F0502020204030204" pitchFamily="34" charset="0"/>
                <a:ea typeface="Calibri" panose="020F0502020204030204" pitchFamily="34" charset="0"/>
                <a:cs typeface="Calibri" panose="020F0502020204030204" pitchFamily="34" charset="0"/>
              </a:rPr>
              <a:t>Στην τουριστική ζήτηση η εποχικότητα είναι βασικό χαρακτηριστικό.</a:t>
            </a:r>
          </a:p>
        </p:txBody>
      </p:sp>
    </p:spTree>
    <p:extLst>
      <p:ext uri="{BB962C8B-B14F-4D97-AF65-F5344CB8AC3E}">
        <p14:creationId xmlns:p14="http://schemas.microsoft.com/office/powerpoint/2010/main" val="32094832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pic>
        <p:nvPicPr>
          <p:cNvPr id="2" name="Picture 1">
            <a:extLst>
              <a:ext uri="{FF2B5EF4-FFF2-40B4-BE49-F238E27FC236}">
                <a16:creationId xmlns:a16="http://schemas.microsoft.com/office/drawing/2014/main" id="{F1BDD2A9-A73C-C885-AC4E-BE39D31453DF}"/>
              </a:ext>
            </a:extLst>
          </p:cNvPr>
          <p:cNvPicPr>
            <a:picLocks noChangeAspect="1"/>
          </p:cNvPicPr>
          <p:nvPr/>
        </p:nvPicPr>
        <p:blipFill>
          <a:blip r:embed="rId3">
            <a:alphaModFix amt="18000"/>
            <a:extLst>
              <a:ext uri="{BEBA8EAE-BF5A-486C-A8C5-ECC9F3942E4B}">
                <a14:imgProps xmlns:a14="http://schemas.microsoft.com/office/drawing/2010/main">
                  <a14:imgLayer r:embed="rId4">
                    <a14:imgEffect>
                      <a14:saturation sat="0"/>
                    </a14:imgEffect>
                  </a14:imgLayer>
                </a14:imgProps>
              </a:ext>
            </a:extLst>
          </a:blip>
          <a:stretch>
            <a:fillRect/>
          </a:stretch>
        </p:blipFill>
        <p:spPr>
          <a:xfrm>
            <a:off x="678681" y="891314"/>
            <a:ext cx="7908652" cy="3690369"/>
          </a:xfrm>
          <a:prstGeom prst="rect">
            <a:avLst/>
          </a:prstGeom>
          <a:scene3d>
            <a:camera prst="orthographicFront">
              <a:rot lat="0" lon="10799977" rev="0"/>
            </a:camera>
            <a:lightRig rig="threePt" dir="t"/>
          </a:scene3d>
        </p:spPr>
      </p:pic>
      <p:pic>
        <p:nvPicPr>
          <p:cNvPr id="146" name="Google Shape;146;p26"/>
          <p:cNvPicPr preferRelativeResize="0"/>
          <p:nvPr/>
        </p:nvPicPr>
        <p:blipFill rotWithShape="1">
          <a:blip r:embed="rId5">
            <a:alphaModFix amt="57000"/>
          </a:blip>
          <a:srcRect t="14114" b="14113"/>
          <a:stretch/>
        </p:blipFill>
        <p:spPr>
          <a:xfrm>
            <a:off x="0" y="0"/>
            <a:ext cx="9144000" cy="5143500"/>
          </a:xfrm>
          <a:prstGeom prst="rect">
            <a:avLst/>
          </a:prstGeom>
          <a:noFill/>
          <a:ln>
            <a:noFill/>
          </a:ln>
        </p:spPr>
      </p:pic>
      <p:sp>
        <p:nvSpPr>
          <p:cNvPr id="150" name="Google Shape;150;p26"/>
          <p:cNvSpPr/>
          <p:nvPr/>
        </p:nvSpPr>
        <p:spPr>
          <a:xfrm>
            <a:off x="2582938" y="1196252"/>
            <a:ext cx="2050069" cy="216659"/>
          </a:xfrm>
          <a:custGeom>
            <a:avLst/>
            <a:gdLst/>
            <a:ahLst/>
            <a:cxnLst/>
            <a:rect l="l" t="t" r="r" b="b"/>
            <a:pathLst>
              <a:path w="1079893" h="114127" extrusionOk="0">
                <a:moveTo>
                  <a:pt x="0" y="0"/>
                </a:moveTo>
                <a:lnTo>
                  <a:pt x="1079893" y="0"/>
                </a:lnTo>
                <a:lnTo>
                  <a:pt x="1079893" y="114127"/>
                </a:lnTo>
                <a:lnTo>
                  <a:pt x="0" y="114127"/>
                </a:lnTo>
                <a:close/>
              </a:path>
            </a:pathLst>
          </a:custGeom>
          <a:solidFill>
            <a:srgbClr val="000000">
              <a:alpha val="0"/>
            </a:srgbClr>
          </a:solidFill>
          <a:ln>
            <a:noFill/>
          </a:ln>
        </p:spPr>
        <p:txBody>
          <a:bodyPr/>
          <a:lstStyle/>
          <a:p>
            <a:endParaRPr lang="el-GR"/>
          </a:p>
        </p:txBody>
      </p:sp>
      <p:sp>
        <p:nvSpPr>
          <p:cNvPr id="153" name="Google Shape;153;p26"/>
          <p:cNvSpPr/>
          <p:nvPr/>
        </p:nvSpPr>
        <p:spPr>
          <a:xfrm>
            <a:off x="2582938" y="2257017"/>
            <a:ext cx="2293818" cy="216659"/>
          </a:xfrm>
          <a:custGeom>
            <a:avLst/>
            <a:gdLst/>
            <a:ahLst/>
            <a:cxnLst/>
            <a:rect l="l" t="t" r="r" b="b"/>
            <a:pathLst>
              <a:path w="1208290" h="114127" extrusionOk="0">
                <a:moveTo>
                  <a:pt x="0" y="0"/>
                </a:moveTo>
                <a:lnTo>
                  <a:pt x="1208290" y="0"/>
                </a:lnTo>
                <a:lnTo>
                  <a:pt x="1208290" y="114127"/>
                </a:lnTo>
                <a:lnTo>
                  <a:pt x="0" y="114127"/>
                </a:lnTo>
                <a:close/>
              </a:path>
            </a:pathLst>
          </a:custGeom>
          <a:solidFill>
            <a:srgbClr val="000000">
              <a:alpha val="0"/>
            </a:srgbClr>
          </a:solidFill>
          <a:ln>
            <a:noFill/>
          </a:ln>
        </p:spPr>
        <p:txBody>
          <a:bodyPr/>
          <a:lstStyle/>
          <a:p>
            <a:endParaRPr lang="el-GR"/>
          </a:p>
        </p:txBody>
      </p:sp>
      <p:sp>
        <p:nvSpPr>
          <p:cNvPr id="5" name="Google Shape;132;p25">
            <a:extLst>
              <a:ext uri="{FF2B5EF4-FFF2-40B4-BE49-F238E27FC236}">
                <a16:creationId xmlns:a16="http://schemas.microsoft.com/office/drawing/2014/main" id="{550A19A6-425D-4AE0-464B-B6CA2F496DEC}"/>
              </a:ext>
            </a:extLst>
          </p:cNvPr>
          <p:cNvSpPr txBox="1"/>
          <p:nvPr/>
        </p:nvSpPr>
        <p:spPr>
          <a:xfrm>
            <a:off x="5400768" y="4583885"/>
            <a:ext cx="3186565" cy="386428"/>
          </a:xfrm>
          <a:prstGeom prst="rect">
            <a:avLst/>
          </a:prstGeom>
          <a:solidFill>
            <a:srgbClr val="D8A367"/>
          </a:solidFill>
          <a:ln>
            <a:noFill/>
          </a:ln>
        </p:spPr>
        <p:txBody>
          <a:bodyPr spcFirstLastPara="1" wrap="square" lIns="25400" tIns="25400" rIns="25400" bIns="25400" anchor="ctr" anchorCtr="0">
            <a:noAutofit/>
          </a:bodyPr>
          <a:lstStyle/>
          <a:p>
            <a:pPr marL="0" marR="0" lvl="0" indent="0" algn="ctr" rtl="0">
              <a:lnSpc>
                <a:spcPct val="164611"/>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pic>
        <p:nvPicPr>
          <p:cNvPr id="6" name="Picture 5">
            <a:extLst>
              <a:ext uri="{FF2B5EF4-FFF2-40B4-BE49-F238E27FC236}">
                <a16:creationId xmlns:a16="http://schemas.microsoft.com/office/drawing/2014/main" id="{E0DBE9F7-48E9-D22D-EC41-E549E9A701C3}"/>
              </a:ext>
            </a:extLst>
          </p:cNvPr>
          <p:cNvPicPr>
            <a:picLocks noChangeAspect="1"/>
          </p:cNvPicPr>
          <p:nvPr/>
        </p:nvPicPr>
        <p:blipFill>
          <a:blip r:embed="rId6"/>
          <a:stretch>
            <a:fillRect/>
          </a:stretch>
        </p:blipFill>
        <p:spPr>
          <a:xfrm>
            <a:off x="96844" y="229291"/>
            <a:ext cx="1194625" cy="432732"/>
          </a:xfrm>
          <a:prstGeom prst="rect">
            <a:avLst/>
          </a:prstGeom>
        </p:spPr>
      </p:pic>
      <p:sp>
        <p:nvSpPr>
          <p:cNvPr id="7" name="Footer Placeholder 6">
            <a:extLst>
              <a:ext uri="{FF2B5EF4-FFF2-40B4-BE49-F238E27FC236}">
                <a16:creationId xmlns:a16="http://schemas.microsoft.com/office/drawing/2014/main" id="{75245B22-0D3A-3F3B-9A5C-CE6DEA237AEF}"/>
              </a:ext>
            </a:extLst>
          </p:cNvPr>
          <p:cNvSpPr>
            <a:spLocks noGrp="1"/>
          </p:cNvSpPr>
          <p:nvPr>
            <p:ph type="ftr" idx="11"/>
          </p:nvPr>
        </p:nvSpPr>
        <p:spPr>
          <a:xfrm>
            <a:off x="7070156" y="4680028"/>
            <a:ext cx="1447800" cy="182563"/>
          </a:xfrm>
        </p:spPr>
        <p:txBody>
          <a:bodyPr/>
          <a:lstStyle/>
          <a:p>
            <a:r>
              <a:rPr lang="el-GR" dirty="0">
                <a:solidFill>
                  <a:schemeClr val="bg1"/>
                </a:solidFill>
              </a:rPr>
              <a:t>Δρ. Σπυρίδων Λαμπρόπουλος</a:t>
            </a:r>
          </a:p>
        </p:txBody>
      </p:sp>
      <p:sp>
        <p:nvSpPr>
          <p:cNvPr id="3" name="Google Shape;158;p26">
            <a:extLst>
              <a:ext uri="{FF2B5EF4-FFF2-40B4-BE49-F238E27FC236}">
                <a16:creationId xmlns:a16="http://schemas.microsoft.com/office/drawing/2014/main" id="{CE97C654-C234-B670-8EAA-7C5CB4C63421}"/>
              </a:ext>
            </a:extLst>
          </p:cNvPr>
          <p:cNvSpPr txBox="1"/>
          <p:nvPr/>
        </p:nvSpPr>
        <p:spPr>
          <a:xfrm>
            <a:off x="764918" y="915867"/>
            <a:ext cx="3666406" cy="646331"/>
          </a:xfrm>
          <a:prstGeom prst="rect">
            <a:avLst/>
          </a:prstGeom>
          <a:noFill/>
          <a:ln>
            <a:noFill/>
          </a:ln>
        </p:spPr>
        <p:txBody>
          <a:bodyPr spcFirstLastPara="1" wrap="square" lIns="0" tIns="0" rIns="0" bIns="0" anchor="t" anchorCtr="0">
            <a:spAutoFit/>
          </a:bodyPr>
          <a:lstStyle/>
          <a:p>
            <a:pPr marL="0" marR="0" lvl="0" indent="0" rtl="0">
              <a:spcBef>
                <a:spcPts val="0"/>
              </a:spcBef>
              <a:spcAft>
                <a:spcPts val="0"/>
              </a:spcAft>
              <a:buNone/>
            </a:pPr>
            <a:r>
              <a:rPr lang="el-GR" sz="2100" dirty="0">
                <a:solidFill>
                  <a:srgbClr val="171616"/>
                </a:solidFill>
                <a:latin typeface="Calibri" panose="020F0502020204030204" pitchFamily="34" charset="0"/>
                <a:ea typeface="Calibri" panose="020F0502020204030204" pitchFamily="34" charset="0"/>
                <a:cs typeface="Calibri" panose="020F0502020204030204" pitchFamily="34" charset="0"/>
                <a:sym typeface="Nunito Light"/>
              </a:rPr>
              <a:t>Δειγματοληπτικές τεχνικές και απλές προβλέψεις</a:t>
            </a:r>
            <a:endParaRPr sz="2100" dirty="0">
              <a:latin typeface="Calibri" panose="020F0502020204030204" pitchFamily="34" charset="0"/>
              <a:ea typeface="Calibri" panose="020F0502020204030204" pitchFamily="34" charset="0"/>
              <a:cs typeface="Calibri" panose="020F0502020204030204" pitchFamily="34" charset="0"/>
            </a:endParaRPr>
          </a:p>
        </p:txBody>
      </p:sp>
      <p:sp>
        <p:nvSpPr>
          <p:cNvPr id="9" name="TextBox 8">
            <a:extLst>
              <a:ext uri="{FF2B5EF4-FFF2-40B4-BE49-F238E27FC236}">
                <a16:creationId xmlns:a16="http://schemas.microsoft.com/office/drawing/2014/main" id="{D4D1246D-2C0B-8B1E-1F83-3BCB9B100ACD}"/>
              </a:ext>
            </a:extLst>
          </p:cNvPr>
          <p:cNvSpPr txBox="1"/>
          <p:nvPr/>
        </p:nvSpPr>
        <p:spPr>
          <a:xfrm>
            <a:off x="807892" y="1791489"/>
            <a:ext cx="3207441" cy="2308324"/>
          </a:xfrm>
          <a:prstGeom prst="rect">
            <a:avLst/>
          </a:prstGeom>
          <a:noFill/>
        </p:spPr>
        <p:txBody>
          <a:bodyPr wrap="square">
            <a:spAutoFit/>
          </a:bodyPr>
          <a:lstStyle/>
          <a:p>
            <a:pPr>
              <a:buNone/>
            </a:pPr>
            <a:r>
              <a:rPr lang="el-GR" sz="900" b="1" dirty="0">
                <a:latin typeface="Calibri" panose="020F0502020204030204" pitchFamily="34" charset="0"/>
                <a:ea typeface="Calibri" panose="020F0502020204030204" pitchFamily="34" charset="0"/>
                <a:cs typeface="Calibri" panose="020F0502020204030204" pitchFamily="34" charset="0"/>
              </a:rPr>
              <a:t>Δειγματοληπτική έρευνα σε πρακτορείο</a:t>
            </a:r>
          </a:p>
          <a:p>
            <a:pPr>
              <a:buNone/>
            </a:pPr>
            <a:r>
              <a:rPr lang="el-GR" sz="900" dirty="0">
                <a:latin typeface="Calibri" panose="020F0502020204030204" pitchFamily="34" charset="0"/>
                <a:ea typeface="Calibri" panose="020F0502020204030204" pitchFamily="34" charset="0"/>
                <a:cs typeface="Calibri" panose="020F0502020204030204" pitchFamily="34" charset="0"/>
              </a:rPr>
              <a:t>Η </a:t>
            </a:r>
            <a:r>
              <a:rPr lang="el-GR" sz="900" b="1" dirty="0">
                <a:latin typeface="Calibri" panose="020F0502020204030204" pitchFamily="34" charset="0"/>
                <a:ea typeface="Calibri" panose="020F0502020204030204" pitchFamily="34" charset="0"/>
                <a:cs typeface="Calibri" panose="020F0502020204030204" pitchFamily="34" charset="0"/>
              </a:rPr>
              <a:t>δειγματοληψία</a:t>
            </a:r>
            <a:r>
              <a:rPr lang="el-GR" sz="900" dirty="0">
                <a:latin typeface="Calibri" panose="020F0502020204030204" pitchFamily="34" charset="0"/>
                <a:ea typeface="Calibri" panose="020F0502020204030204" pitchFamily="34" charset="0"/>
                <a:cs typeface="Calibri" panose="020F0502020204030204" pitchFamily="34" charset="0"/>
              </a:rPr>
              <a:t> είναι απλώς η λήψη στοιχείων από ένα μέρος των πελατών, όχι από όλους.</a:t>
            </a:r>
          </a:p>
          <a:p>
            <a:pPr>
              <a:buNone/>
            </a:pPr>
            <a:r>
              <a:rPr lang="el-GR" sz="900" dirty="0">
                <a:latin typeface="Calibri" panose="020F0502020204030204" pitchFamily="34" charset="0"/>
                <a:ea typeface="Calibri" panose="020F0502020204030204" pitchFamily="34" charset="0"/>
                <a:cs typeface="Calibri" panose="020F0502020204030204" pitchFamily="34" charset="0"/>
              </a:rPr>
              <a:t>Παράδειγμα (ποιοτικό, χωρίς αριθμούς):</a:t>
            </a:r>
          </a:p>
          <a:p>
            <a:pPr>
              <a:buFont typeface="Arial" panose="020B0604020202020204" pitchFamily="34" charset="0"/>
              <a:buChar char="•"/>
            </a:pPr>
            <a:r>
              <a:rPr lang="el-GR" sz="900" dirty="0">
                <a:latin typeface="Calibri" panose="020F0502020204030204" pitchFamily="34" charset="0"/>
                <a:ea typeface="Calibri" panose="020F0502020204030204" pitchFamily="34" charset="0"/>
                <a:cs typeface="Calibri" panose="020F0502020204030204" pitchFamily="34" charset="0"/>
              </a:rPr>
              <a:t>Το πρακτορείο είχε 3.000 πελάτες το καλοκαίρι.</a:t>
            </a:r>
          </a:p>
          <a:p>
            <a:pPr>
              <a:buFont typeface="Arial" panose="020B0604020202020204" pitchFamily="34" charset="0"/>
              <a:buChar char="•"/>
            </a:pPr>
            <a:r>
              <a:rPr lang="el-GR" sz="900" dirty="0">
                <a:latin typeface="Calibri" panose="020F0502020204030204" pitchFamily="34" charset="0"/>
                <a:ea typeface="Calibri" panose="020F0502020204030204" pitchFamily="34" charset="0"/>
                <a:cs typeface="Calibri" panose="020F0502020204030204" pitchFamily="34" charset="0"/>
              </a:rPr>
              <a:t>Δεν χρειάζεται να ρωτήσει και τους 3.000. Επιλέγει </a:t>
            </a:r>
            <a:r>
              <a:rPr lang="el-GR" sz="900" b="1" dirty="0">
                <a:latin typeface="Calibri" panose="020F0502020204030204" pitchFamily="34" charset="0"/>
                <a:ea typeface="Calibri" panose="020F0502020204030204" pitchFamily="34" charset="0"/>
                <a:cs typeface="Calibri" panose="020F0502020204030204" pitchFamily="34" charset="0"/>
              </a:rPr>
              <a:t>τυχαία</a:t>
            </a:r>
            <a:r>
              <a:rPr lang="el-GR" sz="900" dirty="0">
                <a:latin typeface="Calibri" panose="020F0502020204030204" pitchFamily="34" charset="0"/>
                <a:ea typeface="Calibri" panose="020F0502020204030204" pitchFamily="34" charset="0"/>
                <a:cs typeface="Calibri" panose="020F0502020204030204" pitchFamily="34" charset="0"/>
              </a:rPr>
              <a:t> 300 πελάτες (10%) και τους στέλνει ερωτηματολόγιο ικανοποίησης.</a:t>
            </a:r>
          </a:p>
          <a:p>
            <a:pPr>
              <a:buFont typeface="Arial" panose="020B0604020202020204" pitchFamily="34" charset="0"/>
              <a:buChar char="•"/>
            </a:pPr>
            <a:r>
              <a:rPr lang="el-GR" sz="900" dirty="0">
                <a:latin typeface="Calibri" panose="020F0502020204030204" pitchFamily="34" charset="0"/>
                <a:ea typeface="Calibri" panose="020F0502020204030204" pitchFamily="34" charset="0"/>
                <a:cs typeface="Calibri" panose="020F0502020204030204" pitchFamily="34" charset="0"/>
              </a:rPr>
              <a:t>Από τις απαντήσεις υπολογίζει:</a:t>
            </a:r>
          </a:p>
          <a:p>
            <a:pPr marL="742950" lvl="1" indent="-285750">
              <a:buFont typeface="Arial" panose="020B0604020202020204" pitchFamily="34" charset="0"/>
              <a:buChar char="•"/>
            </a:pPr>
            <a:r>
              <a:rPr lang="el-GR" sz="900" dirty="0">
                <a:latin typeface="Calibri" panose="020F0502020204030204" pitchFamily="34" charset="0"/>
                <a:ea typeface="Calibri" panose="020F0502020204030204" pitchFamily="34" charset="0"/>
                <a:cs typeface="Calibri" panose="020F0502020204030204" pitchFamily="34" charset="0"/>
              </a:rPr>
              <a:t>μέσο βαθμό ικανοποίησης,</a:t>
            </a:r>
          </a:p>
          <a:p>
            <a:pPr marL="742950" lvl="1" indent="-285750">
              <a:buFont typeface="Arial" panose="020B0604020202020204" pitchFamily="34" charset="0"/>
              <a:buChar char="•"/>
            </a:pPr>
            <a:r>
              <a:rPr lang="el-GR" sz="900" dirty="0">
                <a:latin typeface="Calibri" panose="020F0502020204030204" pitchFamily="34" charset="0"/>
                <a:ea typeface="Calibri" panose="020F0502020204030204" pitchFamily="34" charset="0"/>
                <a:cs typeface="Calibri" panose="020F0502020204030204" pitchFamily="34" charset="0"/>
              </a:rPr>
              <a:t>ποσοστό που θα ξαναέκανε κράτηση,</a:t>
            </a:r>
          </a:p>
          <a:p>
            <a:pPr marL="742950" lvl="1" indent="-285750">
              <a:buFont typeface="Arial" panose="020B0604020202020204" pitchFamily="34" charset="0"/>
              <a:buChar char="•"/>
            </a:pPr>
            <a:r>
              <a:rPr lang="el-GR" sz="900" dirty="0">
                <a:latin typeface="Calibri" panose="020F0502020204030204" pitchFamily="34" charset="0"/>
                <a:ea typeface="Calibri" panose="020F0502020204030204" pitchFamily="34" charset="0"/>
                <a:cs typeface="Calibri" panose="020F0502020204030204" pitchFamily="34" charset="0"/>
              </a:rPr>
              <a:t>κύρια παράπονα (καθυστερήσεις </a:t>
            </a:r>
            <a:r>
              <a:rPr lang="el-GR" sz="900" dirty="0" err="1">
                <a:latin typeface="Calibri" panose="020F0502020204030204" pitchFamily="34" charset="0"/>
                <a:ea typeface="Calibri" panose="020F0502020204030204" pitchFamily="34" charset="0"/>
                <a:cs typeface="Calibri" panose="020F0502020204030204" pitchFamily="34" charset="0"/>
              </a:rPr>
              <a:t>transfers</a:t>
            </a:r>
            <a:r>
              <a:rPr lang="el-GR" sz="900" dirty="0">
                <a:latin typeface="Calibri" panose="020F0502020204030204" pitchFamily="34" charset="0"/>
                <a:ea typeface="Calibri" panose="020F0502020204030204" pitchFamily="34" charset="0"/>
                <a:cs typeface="Calibri" panose="020F0502020204030204" pitchFamily="34" charset="0"/>
              </a:rPr>
              <a:t>, αισθητική ξενοδοχείου κ.λπ.).</a:t>
            </a:r>
          </a:p>
          <a:p>
            <a:pPr>
              <a:buNone/>
            </a:pPr>
            <a:r>
              <a:rPr lang="el-GR" sz="900" dirty="0">
                <a:latin typeface="Calibri" panose="020F0502020204030204" pitchFamily="34" charset="0"/>
                <a:ea typeface="Calibri" panose="020F0502020204030204" pitchFamily="34" charset="0"/>
                <a:cs typeface="Calibri" panose="020F0502020204030204" pitchFamily="34" charset="0"/>
              </a:rPr>
              <a:t>Εδώ ο φοιτητής πρέπει να καταλάβει:</a:t>
            </a:r>
          </a:p>
          <a:p>
            <a:pPr>
              <a:buFont typeface="Arial" panose="020B0604020202020204" pitchFamily="34" charset="0"/>
              <a:buChar char="•"/>
            </a:pPr>
            <a:r>
              <a:rPr lang="el-GR" sz="900" dirty="0">
                <a:latin typeface="Calibri" panose="020F0502020204030204" pitchFamily="34" charset="0"/>
                <a:ea typeface="Calibri" panose="020F0502020204030204" pitchFamily="34" charset="0"/>
                <a:cs typeface="Calibri" panose="020F0502020204030204" pitchFamily="34" charset="0"/>
              </a:rPr>
              <a:t>γιατί </a:t>
            </a:r>
            <a:r>
              <a:rPr lang="el-GR" sz="900" b="1" dirty="0">
                <a:latin typeface="Calibri" panose="020F0502020204030204" pitchFamily="34" charset="0"/>
                <a:ea typeface="Calibri" panose="020F0502020204030204" pitchFamily="34" charset="0"/>
                <a:cs typeface="Calibri" panose="020F0502020204030204" pitchFamily="34" charset="0"/>
              </a:rPr>
              <a:t>αρκεί</a:t>
            </a:r>
            <a:r>
              <a:rPr lang="el-GR" sz="900" dirty="0">
                <a:latin typeface="Calibri" panose="020F0502020204030204" pitchFamily="34" charset="0"/>
                <a:ea typeface="Calibri" panose="020F0502020204030204" pitchFamily="34" charset="0"/>
                <a:cs typeface="Calibri" panose="020F0502020204030204" pitchFamily="34" charset="0"/>
              </a:rPr>
              <a:t> ένα σωστό δείγμα,</a:t>
            </a:r>
          </a:p>
          <a:p>
            <a:pPr>
              <a:buFont typeface="Arial" panose="020B0604020202020204" pitchFamily="34" charset="0"/>
              <a:buChar char="•"/>
            </a:pPr>
            <a:r>
              <a:rPr lang="el-GR" sz="900" dirty="0">
                <a:latin typeface="Calibri" panose="020F0502020204030204" pitchFamily="34" charset="0"/>
                <a:ea typeface="Calibri" panose="020F0502020204030204" pitchFamily="34" charset="0"/>
                <a:cs typeface="Calibri" panose="020F0502020204030204" pitchFamily="34" charset="0"/>
              </a:rPr>
              <a:t>ότι τα αποτελέσματα του δείγματος “εκπροσωπούν” το σύνολο, αν η δειγματοληψία είναι σωστή.</a:t>
            </a:r>
          </a:p>
        </p:txBody>
      </p:sp>
      <p:sp>
        <p:nvSpPr>
          <p:cNvPr id="10" name="Google Shape;158;p26">
            <a:extLst>
              <a:ext uri="{FF2B5EF4-FFF2-40B4-BE49-F238E27FC236}">
                <a16:creationId xmlns:a16="http://schemas.microsoft.com/office/drawing/2014/main" id="{B029BFA9-9E42-F819-99F7-3A5C2AC4D4C9}"/>
              </a:ext>
            </a:extLst>
          </p:cNvPr>
          <p:cNvSpPr txBox="1"/>
          <p:nvPr/>
        </p:nvSpPr>
        <p:spPr>
          <a:xfrm>
            <a:off x="4517561" y="889112"/>
            <a:ext cx="3666406" cy="646331"/>
          </a:xfrm>
          <a:prstGeom prst="rect">
            <a:avLst/>
          </a:prstGeom>
          <a:noFill/>
          <a:ln>
            <a:noFill/>
          </a:ln>
        </p:spPr>
        <p:txBody>
          <a:bodyPr spcFirstLastPara="1" wrap="square" lIns="0" tIns="0" rIns="0" bIns="0" anchor="t" anchorCtr="0">
            <a:spAutoFit/>
          </a:bodyPr>
          <a:lstStyle/>
          <a:p>
            <a:pPr marL="0" marR="0" lvl="0" indent="0" rtl="0">
              <a:spcBef>
                <a:spcPts val="0"/>
              </a:spcBef>
              <a:spcAft>
                <a:spcPts val="0"/>
              </a:spcAft>
              <a:buNone/>
            </a:pPr>
            <a:r>
              <a:rPr lang="el-GR" sz="2100" dirty="0">
                <a:solidFill>
                  <a:srgbClr val="171616"/>
                </a:solidFill>
                <a:latin typeface="Calibri" panose="020F0502020204030204" pitchFamily="34" charset="0"/>
                <a:ea typeface="Calibri" panose="020F0502020204030204" pitchFamily="34" charset="0"/>
                <a:cs typeface="Calibri" panose="020F0502020204030204" pitchFamily="34" charset="0"/>
                <a:sym typeface="Nunito Light"/>
              </a:rPr>
              <a:t>Μεθοδολογία πρόβλεψης ζήτησης / πωλήσεων / κόστους</a:t>
            </a:r>
            <a:endParaRPr sz="2100" dirty="0">
              <a:latin typeface="Calibri" panose="020F0502020204030204" pitchFamily="34" charset="0"/>
              <a:ea typeface="Calibri" panose="020F0502020204030204" pitchFamily="34" charset="0"/>
              <a:cs typeface="Calibri" panose="020F0502020204030204" pitchFamily="34" charset="0"/>
            </a:endParaRPr>
          </a:p>
        </p:txBody>
      </p:sp>
      <p:sp>
        <p:nvSpPr>
          <p:cNvPr id="12" name="TextBox 11">
            <a:extLst>
              <a:ext uri="{FF2B5EF4-FFF2-40B4-BE49-F238E27FC236}">
                <a16:creationId xmlns:a16="http://schemas.microsoft.com/office/drawing/2014/main" id="{E8A897DF-1F6C-1933-0991-873D95F9421F}"/>
              </a:ext>
            </a:extLst>
          </p:cNvPr>
          <p:cNvSpPr txBox="1"/>
          <p:nvPr/>
        </p:nvSpPr>
        <p:spPr>
          <a:xfrm>
            <a:off x="4446045" y="1752340"/>
            <a:ext cx="4572000" cy="2723823"/>
          </a:xfrm>
          <a:prstGeom prst="rect">
            <a:avLst/>
          </a:prstGeom>
          <a:noFill/>
        </p:spPr>
        <p:txBody>
          <a:bodyPr wrap="square">
            <a:spAutoFit/>
          </a:bodyPr>
          <a:lstStyle/>
          <a:p>
            <a:pPr>
              <a:buNone/>
            </a:pPr>
            <a:r>
              <a:rPr lang="el-GR" sz="900" dirty="0">
                <a:latin typeface="Calibri" panose="020F0502020204030204" pitchFamily="34" charset="0"/>
                <a:ea typeface="Calibri" panose="020F0502020204030204" pitchFamily="34" charset="0"/>
                <a:cs typeface="Calibri" panose="020F0502020204030204" pitchFamily="34" charset="0"/>
              </a:rPr>
              <a:t>Θα επιλέξουμε μία  απλή κι εφαρμόσιμη προσέγγιση.</a:t>
            </a:r>
          </a:p>
          <a:p>
            <a:pPr>
              <a:buNone/>
            </a:pPr>
            <a:r>
              <a:rPr lang="el-GR" sz="900" b="1" dirty="0">
                <a:latin typeface="Calibri" panose="020F0502020204030204" pitchFamily="34" charset="0"/>
                <a:ea typeface="Calibri" panose="020F0502020204030204" pitchFamily="34" charset="0"/>
                <a:cs typeface="Calibri" panose="020F0502020204030204" pitchFamily="34" charset="0"/>
              </a:rPr>
              <a:t>Βασικά βήματα μεθοδολογίας</a:t>
            </a:r>
          </a:p>
          <a:p>
            <a:pPr marL="228600" indent="-228600">
              <a:buFont typeface="+mj-lt"/>
              <a:buAutoNum type="arabicPeriod"/>
            </a:pPr>
            <a:r>
              <a:rPr lang="el-GR" sz="900" dirty="0">
                <a:latin typeface="Calibri" panose="020F0502020204030204" pitchFamily="34" charset="0"/>
                <a:ea typeface="Calibri" panose="020F0502020204030204" pitchFamily="34" charset="0"/>
                <a:cs typeface="Calibri" panose="020F0502020204030204" pitchFamily="34" charset="0"/>
              </a:rPr>
              <a:t> Ορίζουμε </a:t>
            </a:r>
            <a:r>
              <a:rPr lang="el-GR" sz="900" b="1" dirty="0">
                <a:latin typeface="Calibri" panose="020F0502020204030204" pitchFamily="34" charset="0"/>
                <a:ea typeface="Calibri" panose="020F0502020204030204" pitchFamily="34" charset="0"/>
                <a:cs typeface="Calibri" panose="020F0502020204030204" pitchFamily="34" charset="0"/>
              </a:rPr>
              <a:t>τι θέλουμε να προβλέψουμε </a:t>
            </a:r>
          </a:p>
          <a:p>
            <a:pPr marL="265113"/>
            <a:r>
              <a:rPr lang="el-GR" sz="900" dirty="0">
                <a:latin typeface="Calibri" panose="020F0502020204030204" pitchFamily="34" charset="0"/>
                <a:ea typeface="Calibri" panose="020F0502020204030204" pitchFamily="34" charset="0"/>
                <a:cs typeface="Calibri" panose="020F0502020204030204" pitchFamily="34" charset="0"/>
              </a:rPr>
              <a:t>π.χ. «κρατήσεις πακέτων Κρήτης ανά μήνα για το 2026»</a:t>
            </a:r>
          </a:p>
          <a:p>
            <a:pPr marL="228600" indent="-228600">
              <a:buFont typeface="+mj-lt"/>
              <a:buAutoNum type="arabicPeriod"/>
            </a:pPr>
            <a:r>
              <a:rPr lang="el-GR" sz="900" dirty="0">
                <a:latin typeface="Calibri" panose="020F0502020204030204" pitchFamily="34" charset="0"/>
                <a:ea typeface="Calibri" panose="020F0502020204030204" pitchFamily="34" charset="0"/>
                <a:cs typeface="Calibri" panose="020F0502020204030204" pitchFamily="34" charset="0"/>
              </a:rPr>
              <a:t>Συλλέγουμε </a:t>
            </a:r>
            <a:r>
              <a:rPr lang="el-GR" sz="900" b="1" dirty="0">
                <a:latin typeface="Calibri" panose="020F0502020204030204" pitchFamily="34" charset="0"/>
                <a:ea typeface="Calibri" panose="020F0502020204030204" pitchFamily="34" charset="0"/>
                <a:cs typeface="Calibri" panose="020F0502020204030204" pitchFamily="34" charset="0"/>
              </a:rPr>
              <a:t>ιστορικά δεδομένα</a:t>
            </a:r>
            <a:br>
              <a:rPr lang="el-GR" sz="900" dirty="0">
                <a:latin typeface="Calibri" panose="020F0502020204030204" pitchFamily="34" charset="0"/>
                <a:ea typeface="Calibri" panose="020F0502020204030204" pitchFamily="34" charset="0"/>
                <a:cs typeface="Calibri" panose="020F0502020204030204" pitchFamily="34" charset="0"/>
              </a:rPr>
            </a:br>
            <a:r>
              <a:rPr lang="el-GR" sz="900" dirty="0">
                <a:latin typeface="Calibri" panose="020F0502020204030204" pitchFamily="34" charset="0"/>
                <a:ea typeface="Calibri" panose="020F0502020204030204" pitchFamily="34" charset="0"/>
                <a:cs typeface="Calibri" panose="020F0502020204030204" pitchFamily="34" charset="0"/>
              </a:rPr>
              <a:t>π.χ. μηνιαίες κρατήσεις 2022-2025</a:t>
            </a:r>
          </a:p>
          <a:p>
            <a:pPr marL="228600" indent="-228600">
              <a:buFont typeface="+mj-lt"/>
              <a:buAutoNum type="arabicPeriod"/>
            </a:pPr>
            <a:r>
              <a:rPr lang="el-GR" sz="900" b="1" dirty="0">
                <a:latin typeface="Calibri" panose="020F0502020204030204" pitchFamily="34" charset="0"/>
                <a:ea typeface="Calibri" panose="020F0502020204030204" pitchFamily="34" charset="0"/>
                <a:cs typeface="Calibri" panose="020F0502020204030204" pitchFamily="34" charset="0"/>
              </a:rPr>
              <a:t>Ελέγχουμε</a:t>
            </a:r>
            <a:r>
              <a:rPr lang="el-GR" sz="900" dirty="0">
                <a:latin typeface="Calibri" panose="020F0502020204030204" pitchFamily="34" charset="0"/>
                <a:ea typeface="Calibri" panose="020F0502020204030204" pitchFamily="34" charset="0"/>
                <a:cs typeface="Calibri" panose="020F0502020204030204" pitchFamily="34" charset="0"/>
              </a:rPr>
              <a:t> τα δεδομένα</a:t>
            </a:r>
          </a:p>
          <a:p>
            <a:pPr marL="742950" lvl="1" indent="-285750">
              <a:buFont typeface="Courier New" panose="02070309020205020404" pitchFamily="49" charset="0"/>
              <a:buChar char="o"/>
            </a:pPr>
            <a:r>
              <a:rPr lang="el-GR" sz="900" dirty="0">
                <a:latin typeface="Calibri" panose="020F0502020204030204" pitchFamily="34" charset="0"/>
                <a:ea typeface="Calibri" panose="020F0502020204030204" pitchFamily="34" charset="0"/>
                <a:cs typeface="Calibri" panose="020F0502020204030204" pitchFamily="34" charset="0"/>
              </a:rPr>
              <a:t>ακραίες τιμές (π.χ. COVID έτη, ειδικά γεγονότα),</a:t>
            </a:r>
          </a:p>
          <a:p>
            <a:pPr marL="742950" lvl="1" indent="-285750">
              <a:buFont typeface="Courier New" panose="02070309020205020404" pitchFamily="49" charset="0"/>
              <a:buChar char="o"/>
            </a:pPr>
            <a:r>
              <a:rPr lang="el-GR" sz="900" dirty="0">
                <a:latin typeface="Calibri" panose="020F0502020204030204" pitchFamily="34" charset="0"/>
                <a:ea typeface="Calibri" panose="020F0502020204030204" pitchFamily="34" charset="0"/>
                <a:cs typeface="Calibri" panose="020F0502020204030204" pitchFamily="34" charset="0"/>
              </a:rPr>
              <a:t>αν λείπουν μήνες</a:t>
            </a:r>
          </a:p>
          <a:p>
            <a:pPr marL="228600" indent="-228600">
              <a:buFont typeface="+mj-lt"/>
              <a:buAutoNum type="arabicPeriod"/>
            </a:pPr>
            <a:r>
              <a:rPr lang="el-GR" sz="900" dirty="0">
                <a:latin typeface="Calibri" panose="020F0502020204030204" pitchFamily="34" charset="0"/>
                <a:ea typeface="Calibri" panose="020F0502020204030204" pitchFamily="34" charset="0"/>
                <a:cs typeface="Calibri" panose="020F0502020204030204" pitchFamily="34" charset="0"/>
              </a:rPr>
              <a:t>Επιλέγουμε μία </a:t>
            </a:r>
            <a:r>
              <a:rPr lang="el-GR" sz="900" b="1" dirty="0">
                <a:latin typeface="Calibri" panose="020F0502020204030204" pitchFamily="34" charset="0"/>
                <a:ea typeface="Calibri" panose="020F0502020204030204" pitchFamily="34" charset="0"/>
                <a:cs typeface="Calibri" panose="020F0502020204030204" pitchFamily="34" charset="0"/>
              </a:rPr>
              <a:t>απλή</a:t>
            </a:r>
            <a:r>
              <a:rPr lang="el-GR" sz="900" dirty="0">
                <a:latin typeface="Calibri" panose="020F0502020204030204" pitchFamily="34" charset="0"/>
                <a:ea typeface="Calibri" panose="020F0502020204030204" pitchFamily="34" charset="0"/>
                <a:cs typeface="Calibri" panose="020F0502020204030204" pitchFamily="34" charset="0"/>
              </a:rPr>
              <a:t> μέθοδο:</a:t>
            </a:r>
          </a:p>
          <a:p>
            <a:pPr marL="742950" lvl="1" indent="-285750">
              <a:buFont typeface="Courier New" panose="02070309020205020404" pitchFamily="49" charset="0"/>
              <a:buChar char="o"/>
            </a:pPr>
            <a:r>
              <a:rPr lang="el-GR" sz="900" dirty="0">
                <a:latin typeface="Calibri" panose="020F0502020204030204" pitchFamily="34" charset="0"/>
                <a:ea typeface="Calibri" panose="020F0502020204030204" pitchFamily="34" charset="0"/>
                <a:cs typeface="Calibri" panose="020F0502020204030204" pitchFamily="34" charset="0"/>
              </a:rPr>
              <a:t>Κινούμενος μέσος όρος (</a:t>
            </a:r>
            <a:r>
              <a:rPr lang="el-GR" sz="900" dirty="0" err="1">
                <a:latin typeface="Calibri" panose="020F0502020204030204" pitchFamily="34" charset="0"/>
                <a:ea typeface="Calibri" panose="020F0502020204030204" pitchFamily="34" charset="0"/>
                <a:cs typeface="Calibri" panose="020F0502020204030204" pitchFamily="34" charset="0"/>
              </a:rPr>
              <a:t>moving</a:t>
            </a:r>
            <a:r>
              <a:rPr lang="el-GR" sz="900" dirty="0">
                <a:latin typeface="Calibri" panose="020F0502020204030204" pitchFamily="34" charset="0"/>
                <a:ea typeface="Calibri" panose="020F0502020204030204" pitchFamily="34" charset="0"/>
                <a:cs typeface="Calibri" panose="020F0502020204030204" pitchFamily="34" charset="0"/>
              </a:rPr>
              <a:t> </a:t>
            </a:r>
            <a:r>
              <a:rPr lang="el-GR" sz="900" dirty="0" err="1">
                <a:latin typeface="Calibri" panose="020F0502020204030204" pitchFamily="34" charset="0"/>
                <a:ea typeface="Calibri" panose="020F0502020204030204" pitchFamily="34" charset="0"/>
                <a:cs typeface="Calibri" panose="020F0502020204030204" pitchFamily="34" charset="0"/>
              </a:rPr>
              <a:t>average</a:t>
            </a:r>
            <a:r>
              <a:rPr lang="el-GR" sz="900" dirty="0">
                <a:latin typeface="Calibri" panose="020F0502020204030204" pitchFamily="34" charset="0"/>
                <a:ea typeface="Calibri" panose="020F0502020204030204" pitchFamily="34" charset="0"/>
                <a:cs typeface="Calibri" panose="020F0502020204030204" pitchFamily="34" charset="0"/>
              </a:rPr>
              <a:t>),</a:t>
            </a:r>
          </a:p>
          <a:p>
            <a:pPr marL="742950" lvl="1" indent="-285750">
              <a:buFont typeface="Courier New" panose="02070309020205020404" pitchFamily="49" charset="0"/>
              <a:buChar char="o"/>
            </a:pPr>
            <a:r>
              <a:rPr lang="el-GR" sz="900" dirty="0">
                <a:latin typeface="Calibri" panose="020F0502020204030204" pitchFamily="34" charset="0"/>
                <a:ea typeface="Calibri" panose="020F0502020204030204" pitchFamily="34" charset="0"/>
                <a:cs typeface="Calibri" panose="020F0502020204030204" pitchFamily="34" charset="0"/>
              </a:rPr>
              <a:t>Εκθετική εξομάλυνση (</a:t>
            </a:r>
            <a:r>
              <a:rPr lang="el-GR" sz="900" dirty="0" err="1">
                <a:latin typeface="Calibri" panose="020F0502020204030204" pitchFamily="34" charset="0"/>
                <a:ea typeface="Calibri" panose="020F0502020204030204" pitchFamily="34" charset="0"/>
                <a:cs typeface="Calibri" panose="020F0502020204030204" pitchFamily="34" charset="0"/>
              </a:rPr>
              <a:t>exponential</a:t>
            </a:r>
            <a:r>
              <a:rPr lang="el-GR" sz="900" dirty="0">
                <a:latin typeface="Calibri" panose="020F0502020204030204" pitchFamily="34" charset="0"/>
                <a:ea typeface="Calibri" panose="020F0502020204030204" pitchFamily="34" charset="0"/>
                <a:cs typeface="Calibri" panose="020F0502020204030204" pitchFamily="34" charset="0"/>
              </a:rPr>
              <a:t> </a:t>
            </a:r>
            <a:r>
              <a:rPr lang="el-GR" sz="900" dirty="0" err="1">
                <a:latin typeface="Calibri" panose="020F0502020204030204" pitchFamily="34" charset="0"/>
                <a:ea typeface="Calibri" panose="020F0502020204030204" pitchFamily="34" charset="0"/>
                <a:cs typeface="Calibri" panose="020F0502020204030204" pitchFamily="34" charset="0"/>
              </a:rPr>
              <a:t>smoothing</a:t>
            </a:r>
            <a:r>
              <a:rPr lang="el-GR" sz="900" dirty="0">
                <a:latin typeface="Calibri" panose="020F0502020204030204" pitchFamily="34" charset="0"/>
                <a:ea typeface="Calibri" panose="020F0502020204030204" pitchFamily="34" charset="0"/>
                <a:cs typeface="Calibri" panose="020F0502020204030204" pitchFamily="34" charset="0"/>
              </a:rPr>
              <a:t>),</a:t>
            </a:r>
          </a:p>
          <a:p>
            <a:pPr marL="742950" lvl="1" indent="-285750">
              <a:buFont typeface="Courier New" panose="02070309020205020404" pitchFamily="49" charset="0"/>
              <a:buChar char="o"/>
            </a:pPr>
            <a:r>
              <a:rPr lang="el-GR" sz="900" dirty="0">
                <a:latin typeface="Calibri" panose="020F0502020204030204" pitchFamily="34" charset="0"/>
                <a:ea typeface="Calibri" panose="020F0502020204030204" pitchFamily="34" charset="0"/>
                <a:cs typeface="Calibri" panose="020F0502020204030204" pitchFamily="34" charset="0"/>
              </a:rPr>
              <a:t>Γραμμική τάση (απλή παλινδρόμηση - μόνο εννοιολογικά).</a:t>
            </a:r>
          </a:p>
          <a:p>
            <a:pPr marL="228600" indent="-228600">
              <a:buFont typeface="+mj-lt"/>
              <a:buAutoNum type="arabicPeriod"/>
            </a:pPr>
            <a:r>
              <a:rPr lang="el-GR" sz="900" dirty="0">
                <a:latin typeface="Calibri" panose="020F0502020204030204" pitchFamily="34" charset="0"/>
                <a:ea typeface="Calibri" panose="020F0502020204030204" pitchFamily="34" charset="0"/>
                <a:cs typeface="Calibri" panose="020F0502020204030204" pitchFamily="34" charset="0"/>
              </a:rPr>
              <a:t>Υπολογίζουμε το </a:t>
            </a:r>
            <a:r>
              <a:rPr lang="el-GR" sz="900" b="1" dirty="0">
                <a:latin typeface="Calibri" panose="020F0502020204030204" pitchFamily="34" charset="0"/>
                <a:ea typeface="Calibri" panose="020F0502020204030204" pitchFamily="34" charset="0"/>
                <a:cs typeface="Calibri" panose="020F0502020204030204" pitchFamily="34" charset="0"/>
              </a:rPr>
              <a:t>σφάλμα πρόβλεψης</a:t>
            </a:r>
            <a:r>
              <a:rPr lang="el-GR" sz="900" dirty="0">
                <a:latin typeface="Calibri" panose="020F0502020204030204" pitchFamily="34" charset="0"/>
                <a:ea typeface="Calibri" panose="020F0502020204030204" pitchFamily="34" charset="0"/>
                <a:cs typeface="Calibri" panose="020F0502020204030204" pitchFamily="34" charset="0"/>
              </a:rPr>
              <a:t> (</a:t>
            </a:r>
            <a:r>
              <a:rPr lang="el-GR" sz="900" dirty="0" err="1">
                <a:latin typeface="Calibri" panose="020F0502020204030204" pitchFamily="34" charset="0"/>
                <a:ea typeface="Calibri" panose="020F0502020204030204" pitchFamily="34" charset="0"/>
                <a:cs typeface="Calibri" panose="020F0502020204030204" pitchFamily="34" charset="0"/>
              </a:rPr>
              <a:t>ex</a:t>
            </a:r>
            <a:r>
              <a:rPr lang="el-GR" sz="900" dirty="0">
                <a:latin typeface="Calibri" panose="020F0502020204030204" pitchFamily="34" charset="0"/>
                <a:ea typeface="Calibri" panose="020F0502020204030204" pitchFamily="34" charset="0"/>
                <a:cs typeface="Calibri" panose="020F0502020204030204" pitchFamily="34" charset="0"/>
              </a:rPr>
              <a:t> post) όταν έχουμε</a:t>
            </a:r>
          </a:p>
          <a:p>
            <a:pPr marL="265113"/>
            <a:r>
              <a:rPr lang="el-GR" sz="900" dirty="0">
                <a:latin typeface="Calibri" panose="020F0502020204030204" pitchFamily="34" charset="0"/>
                <a:ea typeface="Calibri" panose="020F0502020204030204" pitchFamily="34" charset="0"/>
                <a:cs typeface="Calibri" panose="020F0502020204030204" pitchFamily="34" charset="0"/>
              </a:rPr>
              <a:t>τα πραγματικά στοιχεία, για να βελτιώσω τη μέθοδο.</a:t>
            </a:r>
          </a:p>
          <a:p>
            <a:pPr>
              <a:buNone/>
            </a:pPr>
            <a:endParaRPr lang="el-GR" sz="900" b="1" dirty="0">
              <a:latin typeface="Calibri" panose="020F0502020204030204" pitchFamily="34" charset="0"/>
              <a:ea typeface="Calibri" panose="020F0502020204030204" pitchFamily="34" charset="0"/>
              <a:cs typeface="Calibri" panose="020F0502020204030204" pitchFamily="34" charset="0"/>
            </a:endParaRPr>
          </a:p>
          <a:p>
            <a:pPr>
              <a:buNone/>
            </a:pPr>
            <a:r>
              <a:rPr lang="el-GR" sz="900" b="1" dirty="0">
                <a:latin typeface="Calibri" panose="020F0502020204030204" pitchFamily="34" charset="0"/>
                <a:ea typeface="Calibri" panose="020F0502020204030204" pitchFamily="34" charset="0"/>
                <a:cs typeface="Calibri" panose="020F0502020204030204" pitchFamily="34" charset="0"/>
              </a:rPr>
              <a:t>Απλή μέθοδος: Κινούμενος μέσος όρος (</a:t>
            </a:r>
            <a:r>
              <a:rPr lang="el-GR" sz="900" b="1" dirty="0" err="1">
                <a:latin typeface="Calibri" panose="020F0502020204030204" pitchFamily="34" charset="0"/>
                <a:ea typeface="Calibri" panose="020F0502020204030204" pitchFamily="34" charset="0"/>
                <a:cs typeface="Calibri" panose="020F0502020204030204" pitchFamily="34" charset="0"/>
              </a:rPr>
              <a:t>moving</a:t>
            </a:r>
            <a:r>
              <a:rPr lang="el-GR" sz="900" b="1" dirty="0">
                <a:latin typeface="Calibri" panose="020F0502020204030204" pitchFamily="34" charset="0"/>
                <a:ea typeface="Calibri" panose="020F0502020204030204" pitchFamily="34" charset="0"/>
                <a:cs typeface="Calibri" panose="020F0502020204030204" pitchFamily="34" charset="0"/>
              </a:rPr>
              <a:t> </a:t>
            </a:r>
            <a:r>
              <a:rPr lang="el-GR" sz="900" b="1" dirty="0" err="1">
                <a:latin typeface="Calibri" panose="020F0502020204030204" pitchFamily="34" charset="0"/>
                <a:ea typeface="Calibri" panose="020F0502020204030204" pitchFamily="34" charset="0"/>
                <a:cs typeface="Calibri" panose="020F0502020204030204" pitchFamily="34" charset="0"/>
              </a:rPr>
              <a:t>average</a:t>
            </a:r>
            <a:r>
              <a:rPr lang="el-GR" sz="900" b="1" dirty="0">
                <a:latin typeface="Calibri" panose="020F0502020204030204" pitchFamily="34" charset="0"/>
                <a:ea typeface="Calibri" panose="020F0502020204030204" pitchFamily="34" charset="0"/>
                <a:cs typeface="Calibri" panose="020F0502020204030204" pitchFamily="34" charset="0"/>
              </a:rPr>
              <a:t>)</a:t>
            </a:r>
          </a:p>
          <a:p>
            <a:pPr>
              <a:buNone/>
            </a:pPr>
            <a:r>
              <a:rPr lang="el-GR" sz="900" dirty="0">
                <a:latin typeface="Calibri" panose="020F0502020204030204" pitchFamily="34" charset="0"/>
                <a:ea typeface="Calibri" panose="020F0502020204030204" pitchFamily="34" charset="0"/>
                <a:cs typeface="Calibri" panose="020F0502020204030204" pitchFamily="34" charset="0"/>
              </a:rPr>
              <a:t>Σκέψη: Αντί να κοιτάξουμε μόνο τον τελευταίο μήνα, κοιτάζουμε και τον μέσο όρο </a:t>
            </a:r>
          </a:p>
          <a:p>
            <a:pPr>
              <a:buNone/>
            </a:pPr>
            <a:r>
              <a:rPr lang="el-GR" sz="900" dirty="0">
                <a:latin typeface="Calibri" panose="020F0502020204030204" pitchFamily="34" charset="0"/>
                <a:ea typeface="Calibri" panose="020F0502020204030204" pitchFamily="34" charset="0"/>
                <a:cs typeface="Calibri" panose="020F0502020204030204" pitchFamily="34" charset="0"/>
              </a:rPr>
              <a:t>των π.χ. τελευταίων 3 μηνών, ώστε να «εξομαλύνουμε» τυχαίες αυξομειώσεις.</a:t>
            </a:r>
          </a:p>
        </p:txBody>
      </p:sp>
    </p:spTree>
    <p:extLst>
      <p:ext uri="{BB962C8B-B14F-4D97-AF65-F5344CB8AC3E}">
        <p14:creationId xmlns:p14="http://schemas.microsoft.com/office/powerpoint/2010/main" val="526053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pic>
        <p:nvPicPr>
          <p:cNvPr id="2" name="Picture 1">
            <a:extLst>
              <a:ext uri="{FF2B5EF4-FFF2-40B4-BE49-F238E27FC236}">
                <a16:creationId xmlns:a16="http://schemas.microsoft.com/office/drawing/2014/main" id="{F1BDD2A9-A73C-C885-AC4E-BE39D31453DF}"/>
              </a:ext>
            </a:extLst>
          </p:cNvPr>
          <p:cNvPicPr>
            <a:picLocks noChangeAspect="1"/>
          </p:cNvPicPr>
          <p:nvPr/>
        </p:nvPicPr>
        <p:blipFill>
          <a:blip r:embed="rId3">
            <a:alphaModFix amt="18000"/>
            <a:extLst>
              <a:ext uri="{BEBA8EAE-BF5A-486C-A8C5-ECC9F3942E4B}">
                <a14:imgProps xmlns:a14="http://schemas.microsoft.com/office/drawing/2010/main">
                  <a14:imgLayer r:embed="rId4">
                    <a14:imgEffect>
                      <a14:saturation sat="0"/>
                    </a14:imgEffect>
                  </a14:imgLayer>
                </a14:imgProps>
              </a:ext>
            </a:extLst>
          </a:blip>
          <a:stretch>
            <a:fillRect/>
          </a:stretch>
        </p:blipFill>
        <p:spPr>
          <a:xfrm>
            <a:off x="678681" y="891314"/>
            <a:ext cx="7908652" cy="3690369"/>
          </a:xfrm>
          <a:prstGeom prst="rect">
            <a:avLst/>
          </a:prstGeom>
          <a:scene3d>
            <a:camera prst="orthographicFront">
              <a:rot lat="0" lon="10799977" rev="0"/>
            </a:camera>
            <a:lightRig rig="threePt" dir="t"/>
          </a:scene3d>
        </p:spPr>
      </p:pic>
      <p:pic>
        <p:nvPicPr>
          <p:cNvPr id="146" name="Google Shape;146;p26"/>
          <p:cNvPicPr preferRelativeResize="0"/>
          <p:nvPr/>
        </p:nvPicPr>
        <p:blipFill rotWithShape="1">
          <a:blip r:embed="rId5">
            <a:alphaModFix amt="57000"/>
          </a:blip>
          <a:srcRect t="14114" b="14113"/>
          <a:stretch/>
        </p:blipFill>
        <p:spPr>
          <a:xfrm>
            <a:off x="0" y="0"/>
            <a:ext cx="9144000" cy="5143500"/>
          </a:xfrm>
          <a:prstGeom prst="rect">
            <a:avLst/>
          </a:prstGeom>
          <a:noFill/>
          <a:ln>
            <a:noFill/>
          </a:ln>
        </p:spPr>
      </p:pic>
      <p:sp>
        <p:nvSpPr>
          <p:cNvPr id="150" name="Google Shape;150;p26"/>
          <p:cNvSpPr/>
          <p:nvPr/>
        </p:nvSpPr>
        <p:spPr>
          <a:xfrm>
            <a:off x="2582938" y="1196252"/>
            <a:ext cx="2050069" cy="216659"/>
          </a:xfrm>
          <a:custGeom>
            <a:avLst/>
            <a:gdLst/>
            <a:ahLst/>
            <a:cxnLst/>
            <a:rect l="l" t="t" r="r" b="b"/>
            <a:pathLst>
              <a:path w="1079893" h="114127" extrusionOk="0">
                <a:moveTo>
                  <a:pt x="0" y="0"/>
                </a:moveTo>
                <a:lnTo>
                  <a:pt x="1079893" y="0"/>
                </a:lnTo>
                <a:lnTo>
                  <a:pt x="1079893" y="114127"/>
                </a:lnTo>
                <a:lnTo>
                  <a:pt x="0" y="114127"/>
                </a:lnTo>
                <a:close/>
              </a:path>
            </a:pathLst>
          </a:custGeom>
          <a:solidFill>
            <a:srgbClr val="000000">
              <a:alpha val="0"/>
            </a:srgbClr>
          </a:solidFill>
          <a:ln>
            <a:noFill/>
          </a:ln>
        </p:spPr>
        <p:txBody>
          <a:bodyPr/>
          <a:lstStyle/>
          <a:p>
            <a:endParaRPr lang="el-GR"/>
          </a:p>
        </p:txBody>
      </p:sp>
      <p:sp>
        <p:nvSpPr>
          <p:cNvPr id="153" name="Google Shape;153;p26"/>
          <p:cNvSpPr/>
          <p:nvPr/>
        </p:nvSpPr>
        <p:spPr>
          <a:xfrm>
            <a:off x="2582938" y="2257017"/>
            <a:ext cx="2293818" cy="216659"/>
          </a:xfrm>
          <a:custGeom>
            <a:avLst/>
            <a:gdLst/>
            <a:ahLst/>
            <a:cxnLst/>
            <a:rect l="l" t="t" r="r" b="b"/>
            <a:pathLst>
              <a:path w="1208290" h="114127" extrusionOk="0">
                <a:moveTo>
                  <a:pt x="0" y="0"/>
                </a:moveTo>
                <a:lnTo>
                  <a:pt x="1208290" y="0"/>
                </a:lnTo>
                <a:lnTo>
                  <a:pt x="1208290" y="114127"/>
                </a:lnTo>
                <a:lnTo>
                  <a:pt x="0" y="114127"/>
                </a:lnTo>
                <a:close/>
              </a:path>
            </a:pathLst>
          </a:custGeom>
          <a:solidFill>
            <a:srgbClr val="000000">
              <a:alpha val="0"/>
            </a:srgbClr>
          </a:solidFill>
          <a:ln>
            <a:noFill/>
          </a:ln>
        </p:spPr>
        <p:txBody>
          <a:bodyPr/>
          <a:lstStyle/>
          <a:p>
            <a:endParaRPr lang="el-GR"/>
          </a:p>
        </p:txBody>
      </p:sp>
      <p:sp>
        <p:nvSpPr>
          <p:cNvPr id="5" name="Google Shape;132;p25">
            <a:extLst>
              <a:ext uri="{FF2B5EF4-FFF2-40B4-BE49-F238E27FC236}">
                <a16:creationId xmlns:a16="http://schemas.microsoft.com/office/drawing/2014/main" id="{550A19A6-425D-4AE0-464B-B6CA2F496DEC}"/>
              </a:ext>
            </a:extLst>
          </p:cNvPr>
          <p:cNvSpPr txBox="1"/>
          <p:nvPr/>
        </p:nvSpPr>
        <p:spPr>
          <a:xfrm>
            <a:off x="5400768" y="4583885"/>
            <a:ext cx="3186565" cy="386428"/>
          </a:xfrm>
          <a:prstGeom prst="rect">
            <a:avLst/>
          </a:prstGeom>
          <a:solidFill>
            <a:srgbClr val="D8A367"/>
          </a:solidFill>
          <a:ln>
            <a:noFill/>
          </a:ln>
        </p:spPr>
        <p:txBody>
          <a:bodyPr spcFirstLastPara="1" wrap="square" lIns="25400" tIns="25400" rIns="25400" bIns="25400" anchor="ctr" anchorCtr="0">
            <a:noAutofit/>
          </a:bodyPr>
          <a:lstStyle/>
          <a:p>
            <a:pPr marL="0" marR="0" lvl="0" indent="0" algn="ctr" rtl="0">
              <a:lnSpc>
                <a:spcPct val="164611"/>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pic>
        <p:nvPicPr>
          <p:cNvPr id="6" name="Picture 5">
            <a:extLst>
              <a:ext uri="{FF2B5EF4-FFF2-40B4-BE49-F238E27FC236}">
                <a16:creationId xmlns:a16="http://schemas.microsoft.com/office/drawing/2014/main" id="{E0DBE9F7-48E9-D22D-EC41-E549E9A701C3}"/>
              </a:ext>
            </a:extLst>
          </p:cNvPr>
          <p:cNvPicPr>
            <a:picLocks noChangeAspect="1"/>
          </p:cNvPicPr>
          <p:nvPr/>
        </p:nvPicPr>
        <p:blipFill>
          <a:blip r:embed="rId6"/>
          <a:stretch>
            <a:fillRect/>
          </a:stretch>
        </p:blipFill>
        <p:spPr>
          <a:xfrm>
            <a:off x="96844" y="229291"/>
            <a:ext cx="1194625" cy="432732"/>
          </a:xfrm>
          <a:prstGeom prst="rect">
            <a:avLst/>
          </a:prstGeom>
        </p:spPr>
      </p:pic>
      <p:sp>
        <p:nvSpPr>
          <p:cNvPr id="7" name="Footer Placeholder 6">
            <a:extLst>
              <a:ext uri="{FF2B5EF4-FFF2-40B4-BE49-F238E27FC236}">
                <a16:creationId xmlns:a16="http://schemas.microsoft.com/office/drawing/2014/main" id="{75245B22-0D3A-3F3B-9A5C-CE6DEA237AEF}"/>
              </a:ext>
            </a:extLst>
          </p:cNvPr>
          <p:cNvSpPr>
            <a:spLocks noGrp="1"/>
          </p:cNvSpPr>
          <p:nvPr>
            <p:ph type="ftr" idx="11"/>
          </p:nvPr>
        </p:nvSpPr>
        <p:spPr>
          <a:xfrm>
            <a:off x="7070156" y="4680028"/>
            <a:ext cx="1447800" cy="182563"/>
          </a:xfrm>
        </p:spPr>
        <p:txBody>
          <a:bodyPr/>
          <a:lstStyle/>
          <a:p>
            <a:r>
              <a:rPr lang="el-GR" dirty="0">
                <a:solidFill>
                  <a:schemeClr val="bg1"/>
                </a:solidFill>
              </a:rPr>
              <a:t>Δρ. Σπυρίδων Λαμπρόπουλος</a:t>
            </a:r>
          </a:p>
        </p:txBody>
      </p:sp>
      <p:sp>
        <p:nvSpPr>
          <p:cNvPr id="3" name="Google Shape;158;p26">
            <a:extLst>
              <a:ext uri="{FF2B5EF4-FFF2-40B4-BE49-F238E27FC236}">
                <a16:creationId xmlns:a16="http://schemas.microsoft.com/office/drawing/2014/main" id="{CE97C654-C234-B670-8EAA-7C5CB4C63421}"/>
              </a:ext>
            </a:extLst>
          </p:cNvPr>
          <p:cNvSpPr txBox="1"/>
          <p:nvPr/>
        </p:nvSpPr>
        <p:spPr>
          <a:xfrm>
            <a:off x="764918" y="915867"/>
            <a:ext cx="7627242" cy="406265"/>
          </a:xfrm>
          <a:prstGeom prst="rect">
            <a:avLst/>
          </a:prstGeom>
          <a:noFill/>
          <a:ln>
            <a:noFill/>
          </a:ln>
        </p:spPr>
        <p:txBody>
          <a:bodyPr spcFirstLastPara="1" wrap="square" lIns="0" tIns="0" rIns="0" bIns="0" anchor="t" anchorCtr="0">
            <a:spAutoFit/>
          </a:bodyPr>
          <a:lstStyle/>
          <a:p>
            <a:pPr marL="0" marR="0" lvl="0" indent="0" rtl="0">
              <a:lnSpc>
                <a:spcPct val="120003"/>
              </a:lnSpc>
              <a:spcBef>
                <a:spcPts val="0"/>
              </a:spcBef>
              <a:spcAft>
                <a:spcPts val="0"/>
              </a:spcAft>
              <a:buNone/>
            </a:pPr>
            <a:r>
              <a:rPr lang="el-GR" sz="2200" dirty="0">
                <a:solidFill>
                  <a:srgbClr val="171616"/>
                </a:solidFill>
                <a:latin typeface="Calibri" panose="020F0502020204030204" pitchFamily="34" charset="0"/>
                <a:ea typeface="Calibri" panose="020F0502020204030204" pitchFamily="34" charset="0"/>
                <a:cs typeface="Calibri" panose="020F0502020204030204" pitchFamily="34" charset="0"/>
                <a:sym typeface="Nunito Light"/>
              </a:rPr>
              <a:t>Παράδειγμα 1 - Πρόβλεψη κρατήσεων με κινούμενο μέσο όρο</a:t>
            </a:r>
            <a:endParaRPr sz="2200" dirty="0">
              <a:latin typeface="Calibri" panose="020F0502020204030204" pitchFamily="34" charset="0"/>
              <a:ea typeface="Calibri" panose="020F0502020204030204" pitchFamily="34" charset="0"/>
              <a:cs typeface="Calibri" panose="020F0502020204030204" pitchFamily="34" charset="0"/>
            </a:endParaRPr>
          </a:p>
        </p:txBody>
      </p:sp>
      <mc:AlternateContent xmlns:mc="http://schemas.openxmlformats.org/markup-compatibility/2006">
        <mc:Choice xmlns:a14="http://schemas.microsoft.com/office/drawing/2010/main" Requires="a14">
          <p:sp>
            <p:nvSpPr>
              <p:cNvPr id="8" name="TextBox 7">
                <a:extLst>
                  <a:ext uri="{FF2B5EF4-FFF2-40B4-BE49-F238E27FC236}">
                    <a16:creationId xmlns:a16="http://schemas.microsoft.com/office/drawing/2014/main" id="{4545EA13-8856-ED40-D6D8-528686F44D2F}"/>
                  </a:ext>
                </a:extLst>
              </p:cNvPr>
              <p:cNvSpPr txBox="1"/>
              <p:nvPr/>
            </p:nvSpPr>
            <p:spPr>
              <a:xfrm>
                <a:off x="965502" y="1365033"/>
                <a:ext cx="7053535" cy="3216650"/>
              </a:xfrm>
              <a:prstGeom prst="rect">
                <a:avLst/>
              </a:prstGeom>
              <a:noFill/>
            </p:spPr>
            <p:txBody>
              <a:bodyPr wrap="square">
                <a:spAutoFit/>
              </a:bodyPr>
              <a:lstStyle/>
              <a:p>
                <a:pPr>
                  <a:buNone/>
                </a:pPr>
                <a:r>
                  <a:rPr lang="el-GR" sz="1000" b="1" dirty="0">
                    <a:latin typeface="Calibri" panose="020F0502020204030204" pitchFamily="34" charset="0"/>
                    <a:ea typeface="Calibri" panose="020F0502020204030204" pitchFamily="34" charset="0"/>
                    <a:cs typeface="Calibri" panose="020F0502020204030204" pitchFamily="34" charset="0"/>
                  </a:rPr>
                  <a:t>Εκφώνηση </a:t>
                </a:r>
              </a:p>
              <a:p>
                <a:pPr>
                  <a:buNone/>
                </a:pPr>
                <a:r>
                  <a:rPr lang="el-GR" sz="800" dirty="0">
                    <a:latin typeface="Calibri" panose="020F0502020204030204" pitchFamily="34" charset="0"/>
                    <a:ea typeface="Calibri" panose="020F0502020204030204" pitchFamily="34" charset="0"/>
                    <a:cs typeface="Calibri" panose="020F0502020204030204" pitchFamily="34" charset="0"/>
                  </a:rPr>
                  <a:t>Ένα τουριστικό πρακτορείο στην Αθήνα διαθέτει προς πακέτα «Σαββατοκύριακο στη Σαντορίνη». Οι μηνιαίες κρατήσεις του 2025 (Ιαν-</a:t>
                </a:r>
                <a:r>
                  <a:rPr lang="el-GR" sz="800" dirty="0" err="1">
                    <a:latin typeface="Calibri" panose="020F0502020204030204" pitchFamily="34" charset="0"/>
                    <a:ea typeface="Calibri" panose="020F0502020204030204" pitchFamily="34" charset="0"/>
                    <a:cs typeface="Calibri" panose="020F0502020204030204" pitchFamily="34" charset="0"/>
                  </a:rPr>
                  <a:t>Ιούν</a:t>
                </a:r>
                <a:r>
                  <a:rPr lang="el-GR" sz="800" dirty="0">
                    <a:latin typeface="Calibri" panose="020F0502020204030204" pitchFamily="34" charset="0"/>
                    <a:ea typeface="Calibri" panose="020F0502020204030204" pitchFamily="34" charset="0"/>
                    <a:cs typeface="Calibri" panose="020F0502020204030204" pitchFamily="34" charset="0"/>
                  </a:rPr>
                  <a:t>) είναι:</a:t>
                </a:r>
              </a:p>
              <a:p>
                <a:r>
                  <a:rPr lang="el-GR" sz="800" dirty="0">
                    <a:latin typeface="Calibri" panose="020F0502020204030204" pitchFamily="34" charset="0"/>
                    <a:ea typeface="Calibri" panose="020F0502020204030204" pitchFamily="34" charset="0"/>
                    <a:cs typeface="Calibri" panose="020F0502020204030204" pitchFamily="34" charset="0"/>
                  </a:rPr>
                  <a:t>Ιανουάριος: 40,  Φεβρουάριος: 60,  Μάρτιος: 80,  Απρίλιος: 100,  Μάιος: 120,  Ιούνιος: 140</a:t>
                </a:r>
              </a:p>
              <a:p>
                <a:pPr>
                  <a:buNone/>
                </a:pPr>
                <a:r>
                  <a:rPr lang="el-GR" sz="800" dirty="0">
                    <a:latin typeface="Calibri" panose="020F0502020204030204" pitchFamily="34" charset="0"/>
                    <a:ea typeface="Calibri" panose="020F0502020204030204" pitchFamily="34" charset="0"/>
                    <a:cs typeface="Calibri" panose="020F0502020204030204" pitchFamily="34" charset="0"/>
                  </a:rPr>
                  <a:t>Θέλουμε να κάνουμε </a:t>
                </a:r>
                <a:r>
                  <a:rPr lang="el-GR" sz="800" b="1" dirty="0">
                    <a:latin typeface="Calibri" panose="020F0502020204030204" pitchFamily="34" charset="0"/>
                    <a:ea typeface="Calibri" panose="020F0502020204030204" pitchFamily="34" charset="0"/>
                    <a:cs typeface="Calibri" panose="020F0502020204030204" pitchFamily="34" charset="0"/>
                  </a:rPr>
                  <a:t>απλή πρόβλεψη</a:t>
                </a:r>
                <a:r>
                  <a:rPr lang="el-GR" sz="800" dirty="0">
                    <a:latin typeface="Calibri" panose="020F0502020204030204" pitchFamily="34" charset="0"/>
                    <a:ea typeface="Calibri" panose="020F0502020204030204" pitchFamily="34" charset="0"/>
                    <a:cs typeface="Calibri" panose="020F0502020204030204" pitchFamily="34" charset="0"/>
                  </a:rPr>
                  <a:t> για τις κρατήσεις Ιουλίου 2025, χρησιμοποιώντας </a:t>
                </a:r>
                <a:r>
                  <a:rPr lang="el-GR" sz="800" b="1" dirty="0">
                    <a:latin typeface="Calibri" panose="020F0502020204030204" pitchFamily="34" charset="0"/>
                    <a:ea typeface="Calibri" panose="020F0502020204030204" pitchFamily="34" charset="0"/>
                    <a:cs typeface="Calibri" panose="020F0502020204030204" pitchFamily="34" charset="0"/>
                  </a:rPr>
                  <a:t>κινούμενο μέσο όρο 3 μηνών</a:t>
                </a:r>
                <a:r>
                  <a:rPr lang="el-GR" sz="800" dirty="0">
                    <a:latin typeface="Calibri" panose="020F0502020204030204" pitchFamily="34" charset="0"/>
                    <a:ea typeface="Calibri" panose="020F0502020204030204" pitchFamily="34" charset="0"/>
                    <a:cs typeface="Calibri" panose="020F0502020204030204" pitchFamily="34" charset="0"/>
                  </a:rPr>
                  <a:t>.</a:t>
                </a:r>
              </a:p>
              <a:p>
                <a:pPr>
                  <a:buNone/>
                </a:pPr>
                <a:r>
                  <a:rPr lang="el-GR" sz="800" dirty="0">
                    <a:latin typeface="Calibri" panose="020F0502020204030204" pitchFamily="34" charset="0"/>
                    <a:ea typeface="Calibri" panose="020F0502020204030204" pitchFamily="34" charset="0"/>
                    <a:cs typeface="Calibri" panose="020F0502020204030204" pitchFamily="34" charset="0"/>
                  </a:rPr>
                  <a:t>Ζητείται:</a:t>
                </a:r>
              </a:p>
              <a:p>
                <a:pPr>
                  <a:buFont typeface="+mj-lt"/>
                  <a:buAutoNum type="arabicPeriod"/>
                </a:pPr>
                <a:r>
                  <a:rPr lang="el-GR" sz="800" dirty="0">
                    <a:latin typeface="Calibri" panose="020F0502020204030204" pitchFamily="34" charset="0"/>
                    <a:ea typeface="Calibri" panose="020F0502020204030204" pitchFamily="34" charset="0"/>
                    <a:cs typeface="Calibri" panose="020F0502020204030204" pitchFamily="34" charset="0"/>
                  </a:rPr>
                  <a:t> Να υπολογίσετε τον κινούμενο μέσο όρο 3 μηνών για τον Ιούλιο.</a:t>
                </a:r>
              </a:p>
              <a:p>
                <a:pPr>
                  <a:buFont typeface="+mj-lt"/>
                  <a:buAutoNum type="arabicPeriod"/>
                </a:pPr>
                <a:r>
                  <a:rPr lang="el-GR" sz="800" dirty="0">
                    <a:latin typeface="Calibri" panose="020F0502020204030204" pitchFamily="34" charset="0"/>
                    <a:ea typeface="Calibri" panose="020F0502020204030204" pitchFamily="34" charset="0"/>
                    <a:cs typeface="Calibri" panose="020F0502020204030204" pitchFamily="34" charset="0"/>
                  </a:rPr>
                  <a:t> Να εξηγήσετε με λόγια τι σημαίνει η πρόβλεψη αυτή για τη διοίκηση του πρακτορείου.</a:t>
                </a:r>
              </a:p>
              <a:p>
                <a:pPr>
                  <a:buNone/>
                </a:pPr>
                <a:br>
                  <a:rPr lang="el-GR" sz="800" dirty="0">
                    <a:latin typeface="Calibri" panose="020F0502020204030204" pitchFamily="34" charset="0"/>
                    <a:ea typeface="Calibri" panose="020F0502020204030204" pitchFamily="34" charset="0"/>
                    <a:cs typeface="Calibri" panose="020F0502020204030204" pitchFamily="34" charset="0"/>
                  </a:rPr>
                </a:br>
                <a:r>
                  <a:rPr lang="el-GR" sz="1000" b="1" dirty="0">
                    <a:latin typeface="Calibri" panose="020F0502020204030204" pitchFamily="34" charset="0"/>
                    <a:ea typeface="Calibri" panose="020F0502020204030204" pitchFamily="34" charset="0"/>
                    <a:cs typeface="Calibri" panose="020F0502020204030204" pitchFamily="34" charset="0"/>
                  </a:rPr>
                  <a:t>Λύση</a:t>
                </a:r>
                <a:endParaRPr lang="el-GR" sz="1000" dirty="0">
                  <a:latin typeface="Calibri" panose="020F0502020204030204" pitchFamily="34" charset="0"/>
                  <a:ea typeface="Calibri" panose="020F0502020204030204" pitchFamily="34" charset="0"/>
                  <a:cs typeface="Calibri" panose="020F0502020204030204" pitchFamily="34" charset="0"/>
                </a:endParaRPr>
              </a:p>
              <a:p>
                <a:pPr>
                  <a:buNone/>
                </a:pPr>
                <a:r>
                  <a:rPr lang="el-GR" sz="800" b="1" dirty="0">
                    <a:latin typeface="Calibri" panose="020F0502020204030204" pitchFamily="34" charset="0"/>
                    <a:ea typeface="Calibri" panose="020F0502020204030204" pitchFamily="34" charset="0"/>
                    <a:cs typeface="Calibri" panose="020F0502020204030204" pitchFamily="34" charset="0"/>
                  </a:rPr>
                  <a:t>Βήμα 1: Τι σημαίνει «κινούμενος μέσος όρος 3 μηνών»;</a:t>
                </a:r>
                <a:br>
                  <a:rPr lang="el-GR" sz="800" dirty="0">
                    <a:latin typeface="Calibri" panose="020F0502020204030204" pitchFamily="34" charset="0"/>
                    <a:ea typeface="Calibri" panose="020F0502020204030204" pitchFamily="34" charset="0"/>
                    <a:cs typeface="Calibri" panose="020F0502020204030204" pitchFamily="34" charset="0"/>
                  </a:rPr>
                </a:br>
                <a:r>
                  <a:rPr lang="el-GR" sz="800" dirty="0">
                    <a:latin typeface="Calibri" panose="020F0502020204030204" pitchFamily="34" charset="0"/>
                    <a:ea typeface="Calibri" panose="020F0502020204030204" pitchFamily="34" charset="0"/>
                    <a:cs typeface="Calibri" panose="020F0502020204030204" pitchFamily="34" charset="0"/>
                  </a:rPr>
                  <a:t>Για κάθε μήνα, παρατηρούμε τις κρατήσεις των </a:t>
                </a:r>
                <a:r>
                  <a:rPr lang="el-GR" sz="800" b="1" dirty="0">
                    <a:latin typeface="Calibri" panose="020F0502020204030204" pitchFamily="34" charset="0"/>
                    <a:ea typeface="Calibri" panose="020F0502020204030204" pitchFamily="34" charset="0"/>
                    <a:cs typeface="Calibri" panose="020F0502020204030204" pitchFamily="34" charset="0"/>
                  </a:rPr>
                  <a:t>3 αμέσως προηγούμενων μηνών</a:t>
                </a:r>
                <a:r>
                  <a:rPr lang="el-GR" sz="800" dirty="0">
                    <a:latin typeface="Calibri" panose="020F0502020204030204" pitchFamily="34" charset="0"/>
                    <a:ea typeface="Calibri" panose="020F0502020204030204" pitchFamily="34" charset="0"/>
                    <a:cs typeface="Calibri" panose="020F0502020204030204" pitchFamily="34" charset="0"/>
                  </a:rPr>
                  <a:t> και παίρνουμε τον μέσο όρο. Άρα, για τον Ιούλιο, θα παρατηρήσουμε τους μήνες:</a:t>
                </a:r>
              </a:p>
              <a:p>
                <a:r>
                  <a:rPr lang="el-GR" sz="800" dirty="0">
                    <a:latin typeface="Calibri" panose="020F0502020204030204" pitchFamily="34" charset="0"/>
                    <a:ea typeface="Calibri" panose="020F0502020204030204" pitchFamily="34" charset="0"/>
                    <a:cs typeface="Calibri" panose="020F0502020204030204" pitchFamily="34" charset="0"/>
                  </a:rPr>
                  <a:t>Απρίλιο, Μάιο, Ιούνιο.</a:t>
                </a:r>
              </a:p>
              <a:p>
                <a:pPr>
                  <a:buNone/>
                </a:pPr>
                <a:r>
                  <a:rPr lang="el-GR" sz="800" b="1" dirty="0">
                    <a:latin typeface="Calibri" panose="020F0502020204030204" pitchFamily="34" charset="0"/>
                    <a:ea typeface="Calibri" panose="020F0502020204030204" pitchFamily="34" charset="0"/>
                    <a:cs typeface="Calibri" panose="020F0502020204030204" pitchFamily="34" charset="0"/>
                  </a:rPr>
                  <a:t>Βήμα 2: Γράφουμε τα δεδομένα που χρειαζόμαστε</a:t>
                </a:r>
                <a:endParaRPr lang="el-GR" sz="800" dirty="0">
                  <a:latin typeface="Calibri" panose="020F0502020204030204" pitchFamily="34" charset="0"/>
                  <a:ea typeface="Calibri" panose="020F0502020204030204" pitchFamily="34" charset="0"/>
                  <a:cs typeface="Calibri" panose="020F0502020204030204" pitchFamily="34" charset="0"/>
                </a:endParaRPr>
              </a:p>
              <a:p>
                <a:r>
                  <a:rPr lang="el-GR" sz="800" dirty="0">
                    <a:latin typeface="Calibri" panose="020F0502020204030204" pitchFamily="34" charset="0"/>
                    <a:ea typeface="Calibri" panose="020F0502020204030204" pitchFamily="34" charset="0"/>
                    <a:cs typeface="Calibri" panose="020F0502020204030204" pitchFamily="34" charset="0"/>
                  </a:rPr>
                  <a:t>Απρίλιος: 100, Μάιος: 120, Ιούνιος: 140</a:t>
                </a:r>
              </a:p>
              <a:p>
                <a:pPr>
                  <a:buNone/>
                </a:pPr>
                <a:r>
                  <a:rPr lang="el-GR" sz="800" b="1" dirty="0">
                    <a:latin typeface="Calibri" panose="020F0502020204030204" pitchFamily="34" charset="0"/>
                    <a:ea typeface="Calibri" panose="020F0502020204030204" pitchFamily="34" charset="0"/>
                    <a:cs typeface="Calibri" panose="020F0502020204030204" pitchFamily="34" charset="0"/>
                  </a:rPr>
                  <a:t>Βήμα 3: Υπολογίζουμε τον μέσο όρο</a:t>
                </a:r>
                <a:endParaRPr lang="el-GR" sz="800" dirty="0">
                  <a:latin typeface="Calibri" panose="020F0502020204030204" pitchFamily="34" charset="0"/>
                  <a:ea typeface="Calibri" panose="020F0502020204030204" pitchFamily="34" charset="0"/>
                  <a:cs typeface="Calibri" panose="020F0502020204030204" pitchFamily="34" charset="0"/>
                </a:endParaRPr>
              </a:p>
              <a:p>
                <a:pPr>
                  <a:buNone/>
                </a:pPr>
                <a14:m>
                  <m:oMathPara xmlns:m="http://schemas.openxmlformats.org/officeDocument/2006/math">
                    <m:oMathParaPr>
                      <m:jc m:val="centerGroup"/>
                    </m:oMathParaPr>
                    <m:oMath xmlns:m="http://schemas.openxmlformats.org/officeDocument/2006/math">
                      <m:r>
                        <m:rPr>
                          <m:nor/>
                        </m:rPr>
                        <a:rPr lang="el-GR" sz="800" b="0">
                          <a:latin typeface="Calibri" panose="020F0502020204030204" pitchFamily="34" charset="0"/>
                          <a:ea typeface="Calibri" panose="020F0502020204030204" pitchFamily="34" charset="0"/>
                          <a:cs typeface="Calibri" panose="020F0502020204030204" pitchFamily="34" charset="0"/>
                        </a:rPr>
                        <m:t>Πρ</m:t>
                      </m:r>
                      <m:limUpp>
                        <m:limUppPr>
                          <m:ctrlPr>
                            <a:rPr lang="ar-AE" sz="800" b="0">
                              <a:latin typeface="Cambria Math" panose="02040503050406030204" pitchFamily="18" charset="0"/>
                            </a:rPr>
                          </m:ctrlPr>
                        </m:limUppPr>
                        <m:e>
                          <m:r>
                            <m:rPr>
                              <m:nor/>
                            </m:rPr>
                            <a:rPr lang="el-GR" sz="800" b="0">
                              <a:latin typeface="Calibri" panose="020F0502020204030204" pitchFamily="34" charset="0"/>
                              <a:ea typeface="Calibri" panose="020F0502020204030204" pitchFamily="34" charset="0"/>
                              <a:cs typeface="Calibri" panose="020F0502020204030204" pitchFamily="34" charset="0"/>
                            </a:rPr>
                            <m:t>ο</m:t>
                          </m:r>
                        </m:e>
                        <m:lim>
                          <m:r>
                            <a:rPr lang="ar-AE" sz="800" b="0" i="0" smtClean="0">
                              <a:latin typeface="Cambria Math" panose="02040503050406030204" pitchFamily="18" charset="0"/>
                            </a:rPr>
                            <m:t>ˊ</m:t>
                          </m:r>
                        </m:lim>
                      </m:limUpp>
                      <m:r>
                        <m:rPr>
                          <m:nor/>
                        </m:rPr>
                        <a:rPr lang="el-GR" sz="800" b="0">
                          <a:latin typeface="Calibri" panose="020F0502020204030204" pitchFamily="34" charset="0"/>
                          <a:ea typeface="Calibri" panose="020F0502020204030204" pitchFamily="34" charset="0"/>
                          <a:cs typeface="Calibri" panose="020F0502020204030204" pitchFamily="34" charset="0"/>
                        </a:rPr>
                        <m:t>βλεψη</m:t>
                      </m:r>
                      <m:r>
                        <m:rPr>
                          <m:nor/>
                        </m:rPr>
                        <a:rPr lang="el-GR" sz="800" b="0">
                          <a:latin typeface="Calibri" panose="020F0502020204030204" pitchFamily="34" charset="0"/>
                          <a:ea typeface="Calibri" panose="020F0502020204030204" pitchFamily="34" charset="0"/>
                          <a:cs typeface="Calibri" panose="020F0502020204030204" pitchFamily="34" charset="0"/>
                        </a:rPr>
                        <m:t> </m:t>
                      </m:r>
                      <m:r>
                        <m:rPr>
                          <m:nor/>
                        </m:rPr>
                        <a:rPr lang="el-GR" sz="800" b="0">
                          <a:latin typeface="Calibri" panose="020F0502020204030204" pitchFamily="34" charset="0"/>
                          <a:ea typeface="Calibri" panose="020F0502020204030204" pitchFamily="34" charset="0"/>
                          <a:cs typeface="Calibri" panose="020F0502020204030204" pitchFamily="34" charset="0"/>
                        </a:rPr>
                        <m:t>Ιουλ</m:t>
                      </m:r>
                      <m:limUpp>
                        <m:limUppPr>
                          <m:ctrlPr>
                            <a:rPr lang="ar-AE" sz="800" b="0">
                              <a:latin typeface="Cambria Math" panose="02040503050406030204" pitchFamily="18" charset="0"/>
                            </a:rPr>
                          </m:ctrlPr>
                        </m:limUppPr>
                        <m:e>
                          <m:r>
                            <m:rPr>
                              <m:nor/>
                            </m:rPr>
                            <a:rPr lang="el-GR" sz="800" b="0">
                              <a:latin typeface="Calibri" panose="020F0502020204030204" pitchFamily="34" charset="0"/>
                              <a:ea typeface="Calibri" panose="020F0502020204030204" pitchFamily="34" charset="0"/>
                              <a:cs typeface="Calibri" panose="020F0502020204030204" pitchFamily="34" charset="0"/>
                            </a:rPr>
                            <m:t>ι</m:t>
                          </m:r>
                        </m:e>
                        <m:lim>
                          <m:r>
                            <a:rPr lang="ar-AE" sz="800" b="0" i="0" smtClean="0">
                              <a:latin typeface="Cambria Math" panose="02040503050406030204" pitchFamily="18" charset="0"/>
                            </a:rPr>
                            <m:t>ˊ</m:t>
                          </m:r>
                        </m:lim>
                      </m:limUpp>
                      <m:r>
                        <m:rPr>
                          <m:nor/>
                        </m:rPr>
                        <a:rPr lang="el-GR" sz="800" b="0">
                          <a:latin typeface="Calibri" panose="020F0502020204030204" pitchFamily="34" charset="0"/>
                          <a:ea typeface="Calibri" panose="020F0502020204030204" pitchFamily="34" charset="0"/>
                          <a:cs typeface="Calibri" panose="020F0502020204030204" pitchFamily="34" charset="0"/>
                        </a:rPr>
                        <m:t>ου</m:t>
                      </m:r>
                      <m:r>
                        <a:rPr lang="el-GR" sz="800" b="0" i="0" smtClean="0">
                          <a:latin typeface="Cambria Math" panose="02040503050406030204" pitchFamily="18" charset="0"/>
                        </a:rPr>
                        <m:t>=</m:t>
                      </m:r>
                      <m:f>
                        <m:fPr>
                          <m:ctrlPr>
                            <a:rPr lang="ar-AE" sz="800" b="0">
                              <a:latin typeface="Cambria Math" panose="02040503050406030204" pitchFamily="18" charset="0"/>
                            </a:rPr>
                          </m:ctrlPr>
                        </m:fPr>
                        <m:num>
                          <m:r>
                            <a:rPr lang="ar-AE" sz="800" b="0" i="0" smtClean="0">
                              <a:latin typeface="Cambria Math" panose="02040503050406030204" pitchFamily="18" charset="0"/>
                            </a:rPr>
                            <m:t>100</m:t>
                          </m:r>
                          <m:r>
                            <a:rPr lang="ar-AE" sz="800" b="0" i="0" smtClean="0">
                              <a:latin typeface="Cambria Math" panose="02040503050406030204" pitchFamily="18" charset="0"/>
                            </a:rPr>
                            <m:t>+</m:t>
                          </m:r>
                          <m:r>
                            <a:rPr lang="ar-AE" sz="800" b="0" i="0" smtClean="0">
                              <a:latin typeface="Cambria Math" panose="02040503050406030204" pitchFamily="18" charset="0"/>
                            </a:rPr>
                            <m:t>120</m:t>
                          </m:r>
                          <m:r>
                            <a:rPr lang="ar-AE" sz="800" b="0" i="0" smtClean="0">
                              <a:latin typeface="Cambria Math" panose="02040503050406030204" pitchFamily="18" charset="0"/>
                            </a:rPr>
                            <m:t>+</m:t>
                          </m:r>
                          <m:r>
                            <a:rPr lang="ar-AE" sz="800" b="0" i="0" smtClean="0">
                              <a:latin typeface="Cambria Math" panose="02040503050406030204" pitchFamily="18" charset="0"/>
                            </a:rPr>
                            <m:t>140</m:t>
                          </m:r>
                        </m:num>
                        <m:den>
                          <m:r>
                            <a:rPr lang="ar-AE" sz="800" b="0" i="0" smtClean="0">
                              <a:latin typeface="Cambria Math" panose="02040503050406030204" pitchFamily="18" charset="0"/>
                            </a:rPr>
                            <m:t>3</m:t>
                          </m:r>
                        </m:den>
                      </m:f>
                      <m:r>
                        <a:rPr lang="el-GR" sz="800" b="0" i="0" smtClean="0">
                          <a:latin typeface="Cambria Math" panose="02040503050406030204" pitchFamily="18" charset="0"/>
                        </a:rPr>
                        <m:t>       =     </m:t>
                      </m:r>
                      <m:r>
                        <a:rPr lang="el-GR" sz="800" i="0" smtClean="0">
                          <a:latin typeface="Cambria Math" panose="02040503050406030204" pitchFamily="18" charset="0"/>
                        </a:rPr>
                        <m:t>360</m:t>
                      </m:r>
                      <m:r>
                        <a:rPr lang="el-GR" sz="800" i="0" smtClean="0">
                          <a:latin typeface="Cambria Math" panose="02040503050406030204" pitchFamily="18" charset="0"/>
                        </a:rPr>
                        <m:t>:</m:t>
                      </m:r>
                      <m:r>
                        <a:rPr lang="el-GR" sz="800" i="0" smtClean="0">
                          <a:latin typeface="Cambria Math" panose="02040503050406030204" pitchFamily="18" charset="0"/>
                        </a:rPr>
                        <m:t>3</m:t>
                      </m:r>
                      <m:r>
                        <a:rPr lang="el-GR" sz="800" b="0" i="0" smtClean="0">
                          <a:latin typeface="Cambria Math" panose="02040503050406030204" pitchFamily="18" charset="0"/>
                        </a:rPr>
                        <m:t>  </m:t>
                      </m:r>
                      <m:r>
                        <a:rPr lang="el-GR" sz="800" i="0" smtClean="0">
                          <a:latin typeface="Cambria Math" panose="02040503050406030204" pitchFamily="18" charset="0"/>
                        </a:rPr>
                        <m:t>=</m:t>
                      </m:r>
                      <m:r>
                        <a:rPr lang="el-GR" sz="800" b="0" i="0" smtClean="0">
                          <a:latin typeface="Cambria Math" panose="02040503050406030204" pitchFamily="18" charset="0"/>
                        </a:rPr>
                        <m:t> </m:t>
                      </m:r>
                      <m:r>
                        <a:rPr lang="el-GR" sz="800" i="0" smtClean="0">
                          <a:latin typeface="Cambria Math" panose="02040503050406030204" pitchFamily="18" charset="0"/>
                        </a:rPr>
                        <m:t>120</m:t>
                      </m:r>
                    </m:oMath>
                  </m:oMathPara>
                </a14:m>
                <a:endParaRPr lang="el-GR" sz="800" dirty="0">
                  <a:latin typeface="Calibri" panose="020F0502020204030204" pitchFamily="34" charset="0"/>
                  <a:ea typeface="Calibri" panose="020F0502020204030204" pitchFamily="34" charset="0"/>
                  <a:cs typeface="Calibri" panose="020F0502020204030204" pitchFamily="34" charset="0"/>
                </a:endParaRPr>
              </a:p>
              <a:p>
                <a:pPr>
                  <a:buNone/>
                </a:pPr>
                <a:r>
                  <a:rPr lang="el-GR" sz="800" dirty="0">
                    <a:latin typeface="Calibri" panose="020F0502020204030204" pitchFamily="34" charset="0"/>
                    <a:ea typeface="Calibri" panose="020F0502020204030204" pitchFamily="34" charset="0"/>
                    <a:cs typeface="Calibri" panose="020F0502020204030204" pitchFamily="34" charset="0"/>
                  </a:rPr>
                  <a:t>Συνεπώς, η </a:t>
                </a:r>
                <a:r>
                  <a:rPr lang="el-GR" sz="800" b="1" dirty="0">
                    <a:latin typeface="Calibri" panose="020F0502020204030204" pitchFamily="34" charset="0"/>
                    <a:ea typeface="Calibri" panose="020F0502020204030204" pitchFamily="34" charset="0"/>
                    <a:cs typeface="Calibri" panose="020F0502020204030204" pitchFamily="34" charset="0"/>
                  </a:rPr>
                  <a:t>πρόβλεψη</a:t>
                </a:r>
                <a:r>
                  <a:rPr lang="el-GR" sz="800" dirty="0">
                    <a:latin typeface="Calibri" panose="020F0502020204030204" pitchFamily="34" charset="0"/>
                    <a:ea typeface="Calibri" panose="020F0502020204030204" pitchFamily="34" charset="0"/>
                    <a:cs typeface="Calibri" panose="020F0502020204030204" pitchFamily="34" charset="0"/>
                  </a:rPr>
                  <a:t> για τις κρατήσεις Ιουλίου = </a:t>
                </a:r>
                <a:r>
                  <a:rPr lang="el-GR" sz="800" b="1" dirty="0">
                    <a:latin typeface="Calibri" panose="020F0502020204030204" pitchFamily="34" charset="0"/>
                    <a:ea typeface="Calibri" panose="020F0502020204030204" pitchFamily="34" charset="0"/>
                    <a:cs typeface="Calibri" panose="020F0502020204030204" pitchFamily="34" charset="0"/>
                  </a:rPr>
                  <a:t>120 κρατήσεις</a:t>
                </a:r>
                <a:r>
                  <a:rPr lang="el-GR" sz="800" dirty="0">
                    <a:latin typeface="Calibri" panose="020F0502020204030204" pitchFamily="34" charset="0"/>
                    <a:ea typeface="Calibri" panose="020F0502020204030204" pitchFamily="34" charset="0"/>
                    <a:cs typeface="Calibri" panose="020F0502020204030204" pitchFamily="34" charset="0"/>
                  </a:rPr>
                  <a:t>.</a:t>
                </a:r>
              </a:p>
              <a:p>
                <a:pPr>
                  <a:buNone/>
                </a:pPr>
                <a:r>
                  <a:rPr lang="el-GR" sz="800" b="1" dirty="0">
                    <a:latin typeface="Calibri" panose="020F0502020204030204" pitchFamily="34" charset="0"/>
                    <a:ea typeface="Calibri" panose="020F0502020204030204" pitchFamily="34" charset="0"/>
                    <a:cs typeface="Calibri" panose="020F0502020204030204" pitchFamily="34" charset="0"/>
                  </a:rPr>
                  <a:t>Βήμα 4: Ερμηνεία για τη διοίκηση</a:t>
                </a:r>
                <a:endParaRPr lang="el-GR" sz="800" dirty="0">
                  <a:latin typeface="Calibri" panose="020F0502020204030204" pitchFamily="34" charset="0"/>
                  <a:ea typeface="Calibri" panose="020F0502020204030204" pitchFamily="34" charset="0"/>
                  <a:cs typeface="Calibri" panose="020F0502020204030204" pitchFamily="34" charset="0"/>
                </a:endParaRPr>
              </a:p>
              <a:p>
                <a:r>
                  <a:rPr lang="el-GR" sz="800" dirty="0">
                    <a:latin typeface="Calibri" panose="020F0502020204030204" pitchFamily="34" charset="0"/>
                    <a:ea typeface="Calibri" panose="020F0502020204030204" pitchFamily="34" charset="0"/>
                    <a:cs typeface="Calibri" panose="020F0502020204030204" pitchFamily="34" charset="0"/>
                  </a:rPr>
                  <a:t>Το πρακτορείο μπορεί να περιμένει περίπου </a:t>
                </a:r>
                <a:r>
                  <a:rPr lang="el-GR" sz="800" b="1" dirty="0">
                    <a:latin typeface="Calibri" panose="020F0502020204030204" pitchFamily="34" charset="0"/>
                    <a:ea typeface="Calibri" panose="020F0502020204030204" pitchFamily="34" charset="0"/>
                    <a:cs typeface="Calibri" panose="020F0502020204030204" pitchFamily="34" charset="0"/>
                  </a:rPr>
                  <a:t>120 κρατήσεις</a:t>
                </a:r>
                <a:r>
                  <a:rPr lang="el-GR" sz="800" dirty="0">
                    <a:latin typeface="Calibri" panose="020F0502020204030204" pitchFamily="34" charset="0"/>
                    <a:ea typeface="Calibri" panose="020F0502020204030204" pitchFamily="34" charset="0"/>
                    <a:cs typeface="Calibri" panose="020F0502020204030204" pitchFamily="34" charset="0"/>
                  </a:rPr>
                  <a:t> για τον Ιούλιο, αν οι συνθήκες μείνουν παρόμοιες.</a:t>
                </a:r>
              </a:p>
              <a:p>
                <a:r>
                  <a:rPr lang="el-GR" sz="800" dirty="0">
                    <a:latin typeface="Calibri" panose="020F0502020204030204" pitchFamily="34" charset="0"/>
                    <a:ea typeface="Calibri" panose="020F0502020204030204" pitchFamily="34" charset="0"/>
                    <a:cs typeface="Calibri" panose="020F0502020204030204" pitchFamily="34" charset="0"/>
                  </a:rPr>
                  <a:t>Η πληροφορία αυτή βοηθά:</a:t>
                </a:r>
              </a:p>
              <a:p>
                <a:pPr marL="742950" lvl="1" indent="-285750">
                  <a:buFont typeface="Arial" panose="020B0604020202020204" pitchFamily="34" charset="0"/>
                  <a:buChar char="•"/>
                </a:pPr>
                <a:r>
                  <a:rPr lang="el-GR" sz="800" dirty="0">
                    <a:latin typeface="Calibri" panose="020F0502020204030204" pitchFamily="34" charset="0"/>
                    <a:ea typeface="Calibri" panose="020F0502020204030204" pitchFamily="34" charset="0"/>
                    <a:cs typeface="Calibri" panose="020F0502020204030204" pitchFamily="34" charset="0"/>
                  </a:rPr>
                  <a:t>να προγραμματιστούν οι θέσεις σε πλοία/αεροπλάνα,</a:t>
                </a:r>
              </a:p>
              <a:p>
                <a:pPr marL="742950" lvl="1" indent="-285750">
                  <a:buFont typeface="Arial" panose="020B0604020202020204" pitchFamily="34" charset="0"/>
                  <a:buChar char="•"/>
                </a:pPr>
                <a:r>
                  <a:rPr lang="el-GR" sz="800" dirty="0">
                    <a:latin typeface="Calibri" panose="020F0502020204030204" pitchFamily="34" charset="0"/>
                    <a:ea typeface="Calibri" panose="020F0502020204030204" pitchFamily="34" charset="0"/>
                    <a:cs typeface="Calibri" panose="020F0502020204030204" pitchFamily="34" charset="0"/>
                  </a:rPr>
                  <a:t>να γίνει προϋπολογισμός εσόδων/προμηθειών,</a:t>
                </a:r>
              </a:p>
              <a:p>
                <a:pPr marL="742950" lvl="1" indent="-285750">
                  <a:buFont typeface="Arial" panose="020B0604020202020204" pitchFamily="34" charset="0"/>
                  <a:buChar char="•"/>
                </a:pPr>
                <a:r>
                  <a:rPr lang="el-GR" sz="800" dirty="0">
                    <a:latin typeface="Calibri" panose="020F0502020204030204" pitchFamily="34" charset="0"/>
                    <a:ea typeface="Calibri" panose="020F0502020204030204" pitchFamily="34" charset="0"/>
                    <a:cs typeface="Calibri" panose="020F0502020204030204" pitchFamily="34" charset="0"/>
                  </a:rPr>
                  <a:t>να οργανωθεί το προσωπικό (π.χ. πόσοι υπάλληλοι εξυπηρέτησης χρειάζονται).</a:t>
                </a:r>
              </a:p>
            </p:txBody>
          </p:sp>
        </mc:Choice>
        <mc:Fallback>
          <p:sp>
            <p:nvSpPr>
              <p:cNvPr id="8" name="TextBox 7">
                <a:extLst>
                  <a:ext uri="{FF2B5EF4-FFF2-40B4-BE49-F238E27FC236}">
                    <a16:creationId xmlns:a16="http://schemas.microsoft.com/office/drawing/2014/main" id="{4545EA13-8856-ED40-D6D8-528686F44D2F}"/>
                  </a:ext>
                </a:extLst>
              </p:cNvPr>
              <p:cNvSpPr txBox="1">
                <a:spLocks noRot="1" noChangeAspect="1" noMove="1" noResize="1" noEditPoints="1" noAdjustHandles="1" noChangeArrowheads="1" noChangeShapeType="1" noTextEdit="1"/>
              </p:cNvSpPr>
              <p:nvPr/>
            </p:nvSpPr>
            <p:spPr>
              <a:xfrm>
                <a:off x="965502" y="1365033"/>
                <a:ext cx="7053535" cy="3216650"/>
              </a:xfrm>
              <a:prstGeom prst="rect">
                <a:avLst/>
              </a:prstGeom>
              <a:blipFill>
                <a:blip r:embed="rId7"/>
                <a:stretch>
                  <a:fillRect/>
                </a:stretch>
              </a:blipFill>
            </p:spPr>
            <p:txBody>
              <a:bodyPr/>
              <a:lstStyle/>
              <a:p>
                <a:r>
                  <a:rPr lang="el-GR">
                    <a:noFill/>
                  </a:rPr>
                  <a:t> </a:t>
                </a:r>
              </a:p>
            </p:txBody>
          </p:sp>
        </mc:Fallback>
      </mc:AlternateContent>
    </p:spTree>
    <p:extLst>
      <p:ext uri="{BB962C8B-B14F-4D97-AF65-F5344CB8AC3E}">
        <p14:creationId xmlns:p14="http://schemas.microsoft.com/office/powerpoint/2010/main" val="10301534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pic>
        <p:nvPicPr>
          <p:cNvPr id="2" name="Picture 1">
            <a:extLst>
              <a:ext uri="{FF2B5EF4-FFF2-40B4-BE49-F238E27FC236}">
                <a16:creationId xmlns:a16="http://schemas.microsoft.com/office/drawing/2014/main" id="{F1BDD2A9-A73C-C885-AC4E-BE39D31453DF}"/>
              </a:ext>
            </a:extLst>
          </p:cNvPr>
          <p:cNvPicPr>
            <a:picLocks noChangeAspect="1"/>
          </p:cNvPicPr>
          <p:nvPr/>
        </p:nvPicPr>
        <p:blipFill>
          <a:blip r:embed="rId3">
            <a:alphaModFix amt="18000"/>
            <a:extLst>
              <a:ext uri="{BEBA8EAE-BF5A-486C-A8C5-ECC9F3942E4B}">
                <a14:imgProps xmlns:a14="http://schemas.microsoft.com/office/drawing/2010/main">
                  <a14:imgLayer r:embed="rId4">
                    <a14:imgEffect>
                      <a14:saturation sat="0"/>
                    </a14:imgEffect>
                  </a14:imgLayer>
                </a14:imgProps>
              </a:ext>
            </a:extLst>
          </a:blip>
          <a:stretch>
            <a:fillRect/>
          </a:stretch>
        </p:blipFill>
        <p:spPr>
          <a:xfrm>
            <a:off x="678681" y="891314"/>
            <a:ext cx="7908652" cy="3690369"/>
          </a:xfrm>
          <a:prstGeom prst="rect">
            <a:avLst/>
          </a:prstGeom>
          <a:scene3d>
            <a:camera prst="orthographicFront">
              <a:rot lat="0" lon="10799977" rev="0"/>
            </a:camera>
            <a:lightRig rig="threePt" dir="t"/>
          </a:scene3d>
        </p:spPr>
      </p:pic>
      <p:pic>
        <p:nvPicPr>
          <p:cNvPr id="146" name="Google Shape;146;p26"/>
          <p:cNvPicPr preferRelativeResize="0"/>
          <p:nvPr/>
        </p:nvPicPr>
        <p:blipFill rotWithShape="1">
          <a:blip r:embed="rId5">
            <a:alphaModFix amt="57000"/>
          </a:blip>
          <a:srcRect t="14114" b="14113"/>
          <a:stretch/>
        </p:blipFill>
        <p:spPr>
          <a:xfrm>
            <a:off x="0" y="0"/>
            <a:ext cx="9144000" cy="5143500"/>
          </a:xfrm>
          <a:prstGeom prst="rect">
            <a:avLst/>
          </a:prstGeom>
          <a:noFill/>
          <a:ln>
            <a:noFill/>
          </a:ln>
        </p:spPr>
      </p:pic>
      <p:sp>
        <p:nvSpPr>
          <p:cNvPr id="153" name="Google Shape;153;p26"/>
          <p:cNvSpPr/>
          <p:nvPr/>
        </p:nvSpPr>
        <p:spPr>
          <a:xfrm>
            <a:off x="2582938" y="2257017"/>
            <a:ext cx="2293818" cy="216659"/>
          </a:xfrm>
          <a:custGeom>
            <a:avLst/>
            <a:gdLst/>
            <a:ahLst/>
            <a:cxnLst/>
            <a:rect l="l" t="t" r="r" b="b"/>
            <a:pathLst>
              <a:path w="1208290" h="114127" extrusionOk="0">
                <a:moveTo>
                  <a:pt x="0" y="0"/>
                </a:moveTo>
                <a:lnTo>
                  <a:pt x="1208290" y="0"/>
                </a:lnTo>
                <a:lnTo>
                  <a:pt x="1208290" y="114127"/>
                </a:lnTo>
                <a:lnTo>
                  <a:pt x="0" y="114127"/>
                </a:lnTo>
                <a:close/>
              </a:path>
            </a:pathLst>
          </a:custGeom>
          <a:solidFill>
            <a:srgbClr val="000000">
              <a:alpha val="0"/>
            </a:srgbClr>
          </a:solidFill>
          <a:ln>
            <a:noFill/>
          </a:ln>
        </p:spPr>
        <p:txBody>
          <a:bodyPr/>
          <a:lstStyle/>
          <a:p>
            <a:endParaRPr lang="el-GR"/>
          </a:p>
        </p:txBody>
      </p:sp>
      <p:sp>
        <p:nvSpPr>
          <p:cNvPr id="5" name="Google Shape;132;p25">
            <a:extLst>
              <a:ext uri="{FF2B5EF4-FFF2-40B4-BE49-F238E27FC236}">
                <a16:creationId xmlns:a16="http://schemas.microsoft.com/office/drawing/2014/main" id="{550A19A6-425D-4AE0-464B-B6CA2F496DEC}"/>
              </a:ext>
            </a:extLst>
          </p:cNvPr>
          <p:cNvSpPr txBox="1"/>
          <p:nvPr/>
        </p:nvSpPr>
        <p:spPr>
          <a:xfrm>
            <a:off x="5400768" y="4583885"/>
            <a:ext cx="3186565" cy="386428"/>
          </a:xfrm>
          <a:prstGeom prst="rect">
            <a:avLst/>
          </a:prstGeom>
          <a:solidFill>
            <a:srgbClr val="D8A367"/>
          </a:solidFill>
          <a:ln>
            <a:noFill/>
          </a:ln>
        </p:spPr>
        <p:txBody>
          <a:bodyPr spcFirstLastPara="1" wrap="square" lIns="25400" tIns="25400" rIns="25400" bIns="25400" anchor="ctr" anchorCtr="0">
            <a:noAutofit/>
          </a:bodyPr>
          <a:lstStyle/>
          <a:p>
            <a:pPr marL="0" marR="0" lvl="0" indent="0" algn="ctr" rtl="0">
              <a:lnSpc>
                <a:spcPct val="164611"/>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pic>
        <p:nvPicPr>
          <p:cNvPr id="6" name="Picture 5">
            <a:extLst>
              <a:ext uri="{FF2B5EF4-FFF2-40B4-BE49-F238E27FC236}">
                <a16:creationId xmlns:a16="http://schemas.microsoft.com/office/drawing/2014/main" id="{E0DBE9F7-48E9-D22D-EC41-E549E9A701C3}"/>
              </a:ext>
            </a:extLst>
          </p:cNvPr>
          <p:cNvPicPr>
            <a:picLocks noChangeAspect="1"/>
          </p:cNvPicPr>
          <p:nvPr/>
        </p:nvPicPr>
        <p:blipFill>
          <a:blip r:embed="rId6"/>
          <a:stretch>
            <a:fillRect/>
          </a:stretch>
        </p:blipFill>
        <p:spPr>
          <a:xfrm>
            <a:off x="96844" y="229291"/>
            <a:ext cx="1194625" cy="432732"/>
          </a:xfrm>
          <a:prstGeom prst="rect">
            <a:avLst/>
          </a:prstGeom>
        </p:spPr>
      </p:pic>
      <p:sp>
        <p:nvSpPr>
          <p:cNvPr id="7" name="Footer Placeholder 6">
            <a:extLst>
              <a:ext uri="{FF2B5EF4-FFF2-40B4-BE49-F238E27FC236}">
                <a16:creationId xmlns:a16="http://schemas.microsoft.com/office/drawing/2014/main" id="{75245B22-0D3A-3F3B-9A5C-CE6DEA237AEF}"/>
              </a:ext>
            </a:extLst>
          </p:cNvPr>
          <p:cNvSpPr>
            <a:spLocks noGrp="1"/>
          </p:cNvSpPr>
          <p:nvPr>
            <p:ph type="ftr" idx="11"/>
          </p:nvPr>
        </p:nvSpPr>
        <p:spPr>
          <a:xfrm>
            <a:off x="7070156" y="4680028"/>
            <a:ext cx="1447800" cy="182563"/>
          </a:xfrm>
        </p:spPr>
        <p:txBody>
          <a:bodyPr/>
          <a:lstStyle/>
          <a:p>
            <a:r>
              <a:rPr lang="el-GR" dirty="0">
                <a:solidFill>
                  <a:schemeClr val="bg1"/>
                </a:solidFill>
              </a:rPr>
              <a:t>Δρ. Σπυρίδων Λαμπρόπουλος</a:t>
            </a:r>
          </a:p>
        </p:txBody>
      </p:sp>
      <p:sp>
        <p:nvSpPr>
          <p:cNvPr id="3" name="Google Shape;158;p26">
            <a:extLst>
              <a:ext uri="{FF2B5EF4-FFF2-40B4-BE49-F238E27FC236}">
                <a16:creationId xmlns:a16="http://schemas.microsoft.com/office/drawing/2014/main" id="{CE97C654-C234-B670-8EAA-7C5CB4C63421}"/>
              </a:ext>
            </a:extLst>
          </p:cNvPr>
          <p:cNvSpPr txBox="1"/>
          <p:nvPr/>
        </p:nvSpPr>
        <p:spPr>
          <a:xfrm>
            <a:off x="764918" y="915867"/>
            <a:ext cx="7627242" cy="443198"/>
          </a:xfrm>
          <a:prstGeom prst="rect">
            <a:avLst/>
          </a:prstGeom>
          <a:noFill/>
          <a:ln>
            <a:noFill/>
          </a:ln>
        </p:spPr>
        <p:txBody>
          <a:bodyPr spcFirstLastPara="1" wrap="square" lIns="0" tIns="0" rIns="0" bIns="0" anchor="t" anchorCtr="0">
            <a:spAutoFit/>
          </a:bodyPr>
          <a:lstStyle/>
          <a:p>
            <a:pPr marL="0" marR="0" lvl="0" indent="0" rtl="0">
              <a:lnSpc>
                <a:spcPct val="120003"/>
              </a:lnSpc>
              <a:spcBef>
                <a:spcPts val="0"/>
              </a:spcBef>
              <a:spcAft>
                <a:spcPts val="0"/>
              </a:spcAft>
              <a:buNone/>
            </a:pPr>
            <a:r>
              <a:rPr lang="el-GR" sz="2400" dirty="0">
                <a:solidFill>
                  <a:srgbClr val="171616"/>
                </a:solidFill>
                <a:latin typeface="Calibri" panose="020F0502020204030204" pitchFamily="34" charset="0"/>
                <a:ea typeface="Calibri" panose="020F0502020204030204" pitchFamily="34" charset="0"/>
                <a:cs typeface="Calibri" panose="020F0502020204030204" pitchFamily="34" charset="0"/>
                <a:sym typeface="Nunito Light"/>
              </a:rPr>
              <a:t>Δείκτες Κόστους - Απόδοσης σε Τουριστικό Πρακτορείο</a:t>
            </a:r>
            <a:endParaRPr sz="2400" dirty="0">
              <a:latin typeface="Calibri" panose="020F0502020204030204" pitchFamily="34" charset="0"/>
              <a:ea typeface="Calibri" panose="020F0502020204030204" pitchFamily="34" charset="0"/>
              <a:cs typeface="Calibri" panose="020F0502020204030204" pitchFamily="34" charset="0"/>
            </a:endParaRPr>
          </a:p>
        </p:txBody>
      </p:sp>
      <mc:AlternateContent xmlns:mc="http://schemas.openxmlformats.org/markup-compatibility/2006">
        <mc:Choice xmlns:a14="http://schemas.microsoft.com/office/drawing/2010/main" Requires="a14">
          <p:sp>
            <p:nvSpPr>
              <p:cNvPr id="9" name="TextBox 8">
                <a:extLst>
                  <a:ext uri="{FF2B5EF4-FFF2-40B4-BE49-F238E27FC236}">
                    <a16:creationId xmlns:a16="http://schemas.microsoft.com/office/drawing/2014/main" id="{08C5BBBF-0726-BF80-5E09-8DAAF3C3FF33}"/>
                  </a:ext>
                </a:extLst>
              </p:cNvPr>
              <p:cNvSpPr txBox="1"/>
              <p:nvPr/>
            </p:nvSpPr>
            <p:spPr>
              <a:xfrm>
                <a:off x="991136" y="1482502"/>
                <a:ext cx="7399867" cy="2152128"/>
              </a:xfrm>
              <a:prstGeom prst="rect">
                <a:avLst/>
              </a:prstGeom>
              <a:noFill/>
            </p:spPr>
            <p:txBody>
              <a:bodyPr wrap="square">
                <a:spAutoFit/>
              </a:bodyPr>
              <a:lstStyle/>
              <a:p>
                <a:pPr>
                  <a:buNone/>
                </a:pPr>
                <a:r>
                  <a:rPr lang="el-GR" sz="900" b="1" dirty="0">
                    <a:latin typeface="Calibri" panose="020F0502020204030204" pitchFamily="34" charset="0"/>
                    <a:ea typeface="Calibri" panose="020F0502020204030204" pitchFamily="34" charset="0"/>
                    <a:cs typeface="Calibri" panose="020F0502020204030204" pitchFamily="34" charset="0"/>
                  </a:rPr>
                  <a:t>Σε ορισμούς καθαρής Διοικητικής Λογιστικής</a:t>
                </a:r>
                <a:r>
                  <a:rPr lang="el-GR" sz="900" dirty="0">
                    <a:latin typeface="Calibri" panose="020F0502020204030204" pitchFamily="34" charset="0"/>
                    <a:ea typeface="Calibri" panose="020F0502020204030204" pitchFamily="34" charset="0"/>
                    <a:cs typeface="Calibri" panose="020F0502020204030204" pitchFamily="34" charset="0"/>
                  </a:rPr>
                  <a:t>: από τα δεδομένα μετακινούμαστε σε </a:t>
                </a:r>
                <a:r>
                  <a:rPr lang="el-GR" sz="900" b="1" dirty="0">
                    <a:latin typeface="Calibri" panose="020F0502020204030204" pitchFamily="34" charset="0"/>
                    <a:ea typeface="Calibri" panose="020F0502020204030204" pitchFamily="34" charset="0"/>
                    <a:cs typeface="Calibri" panose="020F0502020204030204" pitchFamily="34" charset="0"/>
                  </a:rPr>
                  <a:t>δείκτες</a:t>
                </a:r>
                <a:r>
                  <a:rPr lang="el-GR" sz="900" dirty="0">
                    <a:latin typeface="Calibri" panose="020F0502020204030204" pitchFamily="34" charset="0"/>
                    <a:ea typeface="Calibri" panose="020F0502020204030204" pitchFamily="34" charset="0"/>
                    <a:cs typeface="Calibri" panose="020F0502020204030204" pitchFamily="34" charset="0"/>
                  </a:rPr>
                  <a:t> για να έχουμε έλεγχο των δεδομένων και να λάβουμε απόφαση. Στη διεθνή και ελληνική βιβλιογραφία </a:t>
                </a:r>
                <a:r>
                  <a:rPr lang="en-US" sz="900" dirty="0">
                    <a:latin typeface="Calibri" panose="020F0502020204030204" pitchFamily="34" charset="0"/>
                    <a:ea typeface="Calibri" panose="020F0502020204030204" pitchFamily="34" charset="0"/>
                    <a:cs typeface="Calibri" panose="020F0502020204030204" pitchFamily="34" charset="0"/>
                  </a:rPr>
                  <a:t>management accounting (</a:t>
                </a:r>
                <a:r>
                  <a:rPr lang="el-GR" sz="900" dirty="0">
                    <a:latin typeface="Calibri" panose="020F0502020204030204" pitchFamily="34" charset="0"/>
                    <a:ea typeface="Calibri" panose="020F0502020204030204" pitchFamily="34" charset="0"/>
                    <a:cs typeface="Calibri" panose="020F0502020204030204" pitchFamily="34" charset="0"/>
                  </a:rPr>
                  <a:t>π.χ. </a:t>
                </a:r>
                <a:r>
                  <a:rPr lang="el-GR" sz="900" dirty="0" err="1">
                    <a:latin typeface="Calibri" panose="020F0502020204030204" pitchFamily="34" charset="0"/>
                    <a:ea typeface="Calibri" panose="020F0502020204030204" pitchFamily="34" charset="0"/>
                    <a:cs typeface="Calibri" panose="020F0502020204030204" pitchFamily="34" charset="0"/>
                  </a:rPr>
                  <a:t>Δημητράς</a:t>
                </a:r>
                <a:r>
                  <a:rPr lang="el-GR" sz="900" dirty="0">
                    <a:latin typeface="Calibri" panose="020F0502020204030204" pitchFamily="34" charset="0"/>
                    <a:ea typeface="Calibri" panose="020F0502020204030204" pitchFamily="34" charset="0"/>
                    <a:cs typeface="Calibri" panose="020F0502020204030204" pitchFamily="34" charset="0"/>
                  </a:rPr>
                  <a:t> &amp; Μπάλλας, </a:t>
                </a:r>
                <a:r>
                  <a:rPr lang="el-GR" sz="900" dirty="0" err="1">
                    <a:latin typeface="Calibri" panose="020F0502020204030204" pitchFamily="34" charset="0"/>
                    <a:ea typeface="Calibri" panose="020F0502020204030204" pitchFamily="34" charset="0"/>
                    <a:cs typeface="Calibri" panose="020F0502020204030204" pitchFamily="34" charset="0"/>
                  </a:rPr>
                  <a:t>Τσιτσάκης</a:t>
                </a:r>
                <a:r>
                  <a:rPr lang="el-GR" sz="900" dirty="0">
                    <a:latin typeface="Calibri" panose="020F0502020204030204" pitchFamily="34" charset="0"/>
                    <a:ea typeface="Calibri" panose="020F0502020204030204" pitchFamily="34" charset="0"/>
                    <a:cs typeface="Calibri" panose="020F0502020204030204" pitchFamily="34" charset="0"/>
                  </a:rPr>
                  <a:t>, </a:t>
                </a:r>
                <a:r>
                  <a:rPr lang="en-US" sz="900" dirty="0">
                    <a:latin typeface="Calibri" panose="020F0502020204030204" pitchFamily="34" charset="0"/>
                    <a:ea typeface="Calibri" panose="020F0502020204030204" pitchFamily="34" charset="0"/>
                    <a:cs typeface="Calibri" panose="020F0502020204030204" pitchFamily="34" charset="0"/>
                  </a:rPr>
                  <a:t>Garrison &amp; Noreen) </a:t>
                </a:r>
                <a:r>
                  <a:rPr lang="el-GR" sz="900" dirty="0">
                    <a:latin typeface="Calibri" panose="020F0502020204030204" pitchFamily="34" charset="0"/>
                    <a:ea typeface="Calibri" panose="020F0502020204030204" pitchFamily="34" charset="0"/>
                    <a:cs typeface="Calibri" panose="020F0502020204030204" pitchFamily="34" charset="0"/>
                  </a:rPr>
                  <a:t>δίνονται ανάλογοι δείκτες για διαφόρους κλάδους. </a:t>
                </a:r>
              </a:p>
              <a:p>
                <a:pPr>
                  <a:buNone/>
                </a:pPr>
                <a:endParaRPr lang="el-GR" sz="900" b="1" dirty="0">
                  <a:latin typeface="Calibri" panose="020F0502020204030204" pitchFamily="34" charset="0"/>
                  <a:ea typeface="Calibri" panose="020F0502020204030204" pitchFamily="34" charset="0"/>
                  <a:cs typeface="Calibri" panose="020F0502020204030204" pitchFamily="34" charset="0"/>
                </a:endParaRPr>
              </a:p>
              <a:p>
                <a:pPr>
                  <a:buNone/>
                </a:pPr>
                <a:r>
                  <a:rPr lang="el-GR" sz="900" b="1" dirty="0">
                    <a:latin typeface="Calibri" panose="020F0502020204030204" pitchFamily="34" charset="0"/>
                    <a:ea typeface="Calibri" panose="020F0502020204030204" pitchFamily="34" charset="0"/>
                    <a:cs typeface="Calibri" panose="020F0502020204030204" pitchFamily="34" charset="0"/>
                  </a:rPr>
                  <a:t>Τυπικοί δείκτες για πρακτορείο</a:t>
                </a:r>
              </a:p>
              <a:p>
                <a:pPr>
                  <a:buFont typeface="+mj-lt"/>
                  <a:buAutoNum type="arabicPeriod"/>
                </a:pPr>
                <a:r>
                  <a:rPr lang="el-GR" sz="900" b="1" dirty="0">
                    <a:latin typeface="Calibri" panose="020F0502020204030204" pitchFamily="34" charset="0"/>
                    <a:ea typeface="Calibri" panose="020F0502020204030204" pitchFamily="34" charset="0"/>
                    <a:cs typeface="Calibri" panose="020F0502020204030204" pitchFamily="34" charset="0"/>
                  </a:rPr>
                  <a:t> Κόστος ανά κράτηση (</a:t>
                </a:r>
                <a:r>
                  <a:rPr lang="en-US" sz="900" b="1" dirty="0">
                    <a:latin typeface="Calibri" panose="020F0502020204030204" pitchFamily="34" charset="0"/>
                    <a:ea typeface="Calibri" panose="020F0502020204030204" pitchFamily="34" charset="0"/>
                    <a:cs typeface="Calibri" panose="020F0502020204030204" pitchFamily="34" charset="0"/>
                  </a:rPr>
                  <a:t>Cost per Booking):</a:t>
                </a:r>
                <a:r>
                  <a:rPr lang="el-GR" sz="900" dirty="0">
                    <a:latin typeface="Calibri" panose="020F0502020204030204" pitchFamily="34" charset="0"/>
                    <a:ea typeface="Calibri" panose="020F0502020204030204" pitchFamily="34" charset="0"/>
                    <a:cs typeface="Calibri" panose="020F0502020204030204" pitchFamily="34" charset="0"/>
                  </a:rPr>
                  <a:t> </a:t>
                </a:r>
                <a14:m>
                  <m:oMath xmlns:m="http://schemas.openxmlformats.org/officeDocument/2006/math">
                    <m:r>
                      <m:rPr>
                        <m:nor/>
                      </m:rPr>
                      <a:rPr lang="el-GR" sz="900" b="0">
                        <a:latin typeface="Calibri" panose="020F0502020204030204" pitchFamily="34" charset="0"/>
                        <a:ea typeface="Calibri" panose="020F0502020204030204" pitchFamily="34" charset="0"/>
                        <a:cs typeface="Calibri" panose="020F0502020204030204" pitchFamily="34" charset="0"/>
                      </a:rPr>
                      <m:t>Συνολικ</m:t>
                    </m:r>
                    <m:limUpp>
                      <m:limUppPr>
                        <m:ctrlPr>
                          <a:rPr lang="ar-AE" sz="900" b="0">
                            <a:latin typeface="Cambria Math" panose="02040503050406030204" pitchFamily="18" charset="0"/>
                          </a:rPr>
                        </m:ctrlPr>
                      </m:limUppPr>
                      <m:e>
                        <m:r>
                          <m:rPr>
                            <m:nor/>
                          </m:rPr>
                          <a:rPr lang="el-GR" sz="900" b="0">
                            <a:latin typeface="Calibri" panose="020F0502020204030204" pitchFamily="34" charset="0"/>
                            <a:ea typeface="Calibri" panose="020F0502020204030204" pitchFamily="34" charset="0"/>
                            <a:cs typeface="Calibri" panose="020F0502020204030204" pitchFamily="34" charset="0"/>
                          </a:rPr>
                          <m:t>α</m:t>
                        </m:r>
                      </m:e>
                      <m:lim>
                        <m:r>
                          <a:rPr lang="ar-AE" sz="900" b="0" i="0" smtClean="0">
                            <a:latin typeface="Cambria Math" panose="02040503050406030204" pitchFamily="18" charset="0"/>
                          </a:rPr>
                          <m:t>ˊ</m:t>
                        </m:r>
                      </m:lim>
                    </m:limUpp>
                    <m:r>
                      <m:rPr>
                        <m:nor/>
                      </m:rPr>
                      <a:rPr lang="ar-AE" sz="900" b="0">
                        <a:latin typeface="Calibri" panose="020F0502020204030204" pitchFamily="34" charset="0"/>
                        <a:ea typeface="Calibri" panose="020F0502020204030204" pitchFamily="34" charset="0"/>
                        <a:cs typeface="Calibri" panose="020F0502020204030204" pitchFamily="34" charset="0"/>
                      </a:rPr>
                      <m:t> </m:t>
                    </m:r>
                    <m:r>
                      <m:rPr>
                        <m:nor/>
                      </m:rPr>
                      <a:rPr lang="el-GR" sz="900" b="0">
                        <a:latin typeface="Calibri" panose="020F0502020204030204" pitchFamily="34" charset="0"/>
                        <a:ea typeface="Calibri" panose="020F0502020204030204" pitchFamily="34" charset="0"/>
                        <a:cs typeface="Calibri" panose="020F0502020204030204" pitchFamily="34" charset="0"/>
                      </a:rPr>
                      <m:t>κ</m:t>
                    </m:r>
                    <m:limUpp>
                      <m:limUppPr>
                        <m:ctrlPr>
                          <a:rPr lang="ar-AE" sz="900" b="0">
                            <a:latin typeface="Cambria Math" panose="02040503050406030204" pitchFamily="18" charset="0"/>
                          </a:rPr>
                        </m:ctrlPr>
                      </m:limUppPr>
                      <m:e>
                        <m:r>
                          <m:rPr>
                            <m:nor/>
                          </m:rPr>
                          <a:rPr lang="el-GR" sz="900" b="0">
                            <a:latin typeface="Calibri" panose="020F0502020204030204" pitchFamily="34" charset="0"/>
                            <a:ea typeface="Calibri" panose="020F0502020204030204" pitchFamily="34" charset="0"/>
                            <a:cs typeface="Calibri" panose="020F0502020204030204" pitchFamily="34" charset="0"/>
                          </a:rPr>
                          <m:t>ο</m:t>
                        </m:r>
                      </m:e>
                      <m:lim>
                        <m:r>
                          <a:rPr lang="ar-AE" sz="900" b="0" i="0" smtClean="0">
                            <a:latin typeface="Cambria Math" panose="02040503050406030204" pitchFamily="18" charset="0"/>
                          </a:rPr>
                          <m:t>ˊ</m:t>
                        </m:r>
                      </m:lim>
                    </m:limUpp>
                    <m:r>
                      <m:rPr>
                        <m:nor/>
                      </m:rPr>
                      <a:rPr lang="el-GR" sz="900" b="0">
                        <a:latin typeface="Calibri" panose="020F0502020204030204" pitchFamily="34" charset="0"/>
                        <a:ea typeface="Calibri" panose="020F0502020204030204" pitchFamily="34" charset="0"/>
                        <a:cs typeface="Calibri" panose="020F0502020204030204" pitchFamily="34" charset="0"/>
                      </a:rPr>
                      <m:t>στη</m:t>
                    </m:r>
                    <m:r>
                      <m:rPr>
                        <m:nor/>
                      </m:rPr>
                      <a:rPr lang="el-GR" sz="900" b="0">
                        <a:latin typeface="Calibri" panose="020F0502020204030204" pitchFamily="34" charset="0"/>
                        <a:ea typeface="Calibri" panose="020F0502020204030204" pitchFamily="34" charset="0"/>
                        <a:cs typeface="Calibri" panose="020F0502020204030204" pitchFamily="34" charset="0"/>
                      </a:rPr>
                      <m:t> </m:t>
                    </m:r>
                    <m:r>
                      <m:rPr>
                        <m:nor/>
                      </m:rPr>
                      <a:rPr lang="el-GR" sz="900" b="0">
                        <a:latin typeface="Calibri" panose="020F0502020204030204" pitchFamily="34" charset="0"/>
                        <a:ea typeface="Calibri" panose="020F0502020204030204" pitchFamily="34" charset="0"/>
                        <a:cs typeface="Calibri" panose="020F0502020204030204" pitchFamily="34" charset="0"/>
                      </a:rPr>
                      <m:t>εξυπηρ</m:t>
                    </m:r>
                    <m:limUpp>
                      <m:limUppPr>
                        <m:ctrlPr>
                          <a:rPr lang="ar-AE" sz="900" b="0">
                            <a:latin typeface="Cambria Math" panose="02040503050406030204" pitchFamily="18" charset="0"/>
                          </a:rPr>
                        </m:ctrlPr>
                      </m:limUppPr>
                      <m:e>
                        <m:r>
                          <m:rPr>
                            <m:nor/>
                          </m:rPr>
                          <a:rPr lang="el-GR" sz="900" b="0">
                            <a:latin typeface="Calibri" panose="020F0502020204030204" pitchFamily="34" charset="0"/>
                            <a:ea typeface="Calibri" panose="020F0502020204030204" pitchFamily="34" charset="0"/>
                            <a:cs typeface="Calibri" panose="020F0502020204030204" pitchFamily="34" charset="0"/>
                          </a:rPr>
                          <m:t>ε</m:t>
                        </m:r>
                      </m:e>
                      <m:lim>
                        <m:r>
                          <a:rPr lang="ar-AE" sz="900" b="0" i="0" smtClean="0">
                            <a:latin typeface="Cambria Math" panose="02040503050406030204" pitchFamily="18" charset="0"/>
                          </a:rPr>
                          <m:t>ˊ</m:t>
                        </m:r>
                      </m:lim>
                    </m:limUpp>
                    <m:r>
                      <m:rPr>
                        <m:nor/>
                      </m:rPr>
                      <a:rPr lang="el-GR" sz="900" b="0">
                        <a:latin typeface="Calibri" panose="020F0502020204030204" pitchFamily="34" charset="0"/>
                        <a:ea typeface="Calibri" panose="020F0502020204030204" pitchFamily="34" charset="0"/>
                        <a:cs typeface="Calibri" panose="020F0502020204030204" pitchFamily="34" charset="0"/>
                      </a:rPr>
                      <m:t>τησης</m:t>
                    </m:r>
                    <m:r>
                      <m:rPr>
                        <m:nor/>
                      </m:rPr>
                      <a:rPr lang="el-GR" sz="900" b="0">
                        <a:latin typeface="Calibri" panose="020F0502020204030204" pitchFamily="34" charset="0"/>
                        <a:ea typeface="Calibri" panose="020F0502020204030204" pitchFamily="34" charset="0"/>
                        <a:cs typeface="Calibri" panose="020F0502020204030204" pitchFamily="34" charset="0"/>
                      </a:rPr>
                      <m:t> </m:t>
                    </m:r>
                    <m:r>
                      <m:rPr>
                        <m:nor/>
                      </m:rPr>
                      <a:rPr lang="el-GR" sz="900" b="0">
                        <a:latin typeface="Calibri" panose="020F0502020204030204" pitchFamily="34" charset="0"/>
                        <a:ea typeface="Calibri" panose="020F0502020204030204" pitchFamily="34" charset="0"/>
                        <a:cs typeface="Calibri" panose="020F0502020204030204" pitchFamily="34" charset="0"/>
                      </a:rPr>
                      <m:t>πρακτορε</m:t>
                    </m:r>
                    <m:limUpp>
                      <m:limUppPr>
                        <m:ctrlPr>
                          <a:rPr lang="ar-AE" sz="900" b="0">
                            <a:latin typeface="Cambria Math" panose="02040503050406030204" pitchFamily="18" charset="0"/>
                          </a:rPr>
                        </m:ctrlPr>
                      </m:limUppPr>
                      <m:e>
                        <m:r>
                          <m:rPr>
                            <m:nor/>
                          </m:rPr>
                          <a:rPr lang="el-GR" sz="900" b="0">
                            <a:latin typeface="Calibri" panose="020F0502020204030204" pitchFamily="34" charset="0"/>
                            <a:ea typeface="Calibri" panose="020F0502020204030204" pitchFamily="34" charset="0"/>
                            <a:cs typeface="Calibri" panose="020F0502020204030204" pitchFamily="34" charset="0"/>
                          </a:rPr>
                          <m:t>ι</m:t>
                        </m:r>
                      </m:e>
                      <m:lim>
                        <m:r>
                          <a:rPr lang="ar-AE" sz="900" b="0" i="0" smtClean="0">
                            <a:latin typeface="Cambria Math" panose="02040503050406030204" pitchFamily="18" charset="0"/>
                          </a:rPr>
                          <m:t>ˊ</m:t>
                        </m:r>
                      </m:lim>
                    </m:limUpp>
                    <m:r>
                      <m:rPr>
                        <m:nor/>
                      </m:rPr>
                      <a:rPr lang="el-GR" sz="900" b="0">
                        <a:latin typeface="Calibri" panose="020F0502020204030204" pitchFamily="34" charset="0"/>
                        <a:ea typeface="Calibri" panose="020F0502020204030204" pitchFamily="34" charset="0"/>
                        <a:cs typeface="Calibri" panose="020F0502020204030204" pitchFamily="34" charset="0"/>
                      </a:rPr>
                      <m:t>ου</m:t>
                    </m:r>
                    <m:r>
                      <a:rPr lang="el-GR" sz="900" b="0" i="0" smtClean="0">
                        <a:latin typeface="Cambria Math" panose="02040503050406030204" pitchFamily="18" charset="0"/>
                      </a:rPr>
                      <m:t>/</m:t>
                    </m:r>
                    <m:r>
                      <m:rPr>
                        <m:nor/>
                      </m:rPr>
                      <a:rPr lang="el-GR" sz="900" b="0">
                        <a:latin typeface="Calibri" panose="020F0502020204030204" pitchFamily="34" charset="0"/>
                        <a:ea typeface="Calibri" panose="020F0502020204030204" pitchFamily="34" charset="0"/>
                        <a:cs typeface="Calibri" panose="020F0502020204030204" pitchFamily="34" charset="0"/>
                      </a:rPr>
                      <m:t>Αριθμ</m:t>
                    </m:r>
                    <m:limUpp>
                      <m:limUppPr>
                        <m:ctrlPr>
                          <a:rPr lang="ar-AE" sz="900" b="0">
                            <a:latin typeface="Cambria Math" panose="02040503050406030204" pitchFamily="18" charset="0"/>
                          </a:rPr>
                        </m:ctrlPr>
                      </m:limUppPr>
                      <m:e>
                        <m:r>
                          <m:rPr>
                            <m:nor/>
                          </m:rPr>
                          <a:rPr lang="el-GR" sz="900" b="0">
                            <a:latin typeface="Calibri" panose="020F0502020204030204" pitchFamily="34" charset="0"/>
                            <a:ea typeface="Calibri" panose="020F0502020204030204" pitchFamily="34" charset="0"/>
                            <a:cs typeface="Calibri" panose="020F0502020204030204" pitchFamily="34" charset="0"/>
                          </a:rPr>
                          <m:t>ο</m:t>
                        </m:r>
                      </m:e>
                      <m:lim>
                        <m:r>
                          <a:rPr lang="ar-AE" sz="900" b="0" i="0" smtClean="0">
                            <a:latin typeface="Cambria Math" panose="02040503050406030204" pitchFamily="18" charset="0"/>
                          </a:rPr>
                          <m:t>ˊ</m:t>
                        </m:r>
                      </m:lim>
                    </m:limUpp>
                    <m:r>
                      <m:rPr>
                        <m:nor/>
                      </m:rPr>
                      <a:rPr lang="el-GR" sz="900" b="0">
                        <a:latin typeface="Calibri" panose="020F0502020204030204" pitchFamily="34" charset="0"/>
                        <a:ea typeface="Calibri" panose="020F0502020204030204" pitchFamily="34" charset="0"/>
                        <a:cs typeface="Calibri" panose="020F0502020204030204" pitchFamily="34" charset="0"/>
                      </a:rPr>
                      <m:t>ς</m:t>
                    </m:r>
                    <m:r>
                      <m:rPr>
                        <m:nor/>
                      </m:rPr>
                      <a:rPr lang="el-GR" sz="900" b="0">
                        <a:latin typeface="Calibri" panose="020F0502020204030204" pitchFamily="34" charset="0"/>
                        <a:ea typeface="Calibri" panose="020F0502020204030204" pitchFamily="34" charset="0"/>
                        <a:cs typeface="Calibri" panose="020F0502020204030204" pitchFamily="34" charset="0"/>
                      </a:rPr>
                      <m:t> </m:t>
                    </m:r>
                    <m:r>
                      <m:rPr>
                        <m:nor/>
                      </m:rPr>
                      <a:rPr lang="el-GR" sz="900" b="0">
                        <a:latin typeface="Calibri" panose="020F0502020204030204" pitchFamily="34" charset="0"/>
                        <a:ea typeface="Calibri" panose="020F0502020204030204" pitchFamily="34" charset="0"/>
                        <a:cs typeface="Calibri" panose="020F0502020204030204" pitchFamily="34" charset="0"/>
                      </a:rPr>
                      <m:t>κρατ</m:t>
                    </m:r>
                    <m:limUpp>
                      <m:limUppPr>
                        <m:ctrlPr>
                          <a:rPr lang="ar-AE" sz="900" b="0">
                            <a:latin typeface="Cambria Math" panose="02040503050406030204" pitchFamily="18" charset="0"/>
                          </a:rPr>
                        </m:ctrlPr>
                      </m:limUppPr>
                      <m:e>
                        <m:r>
                          <m:rPr>
                            <m:nor/>
                          </m:rPr>
                          <a:rPr lang="el-GR" sz="900" b="0">
                            <a:latin typeface="Calibri" panose="020F0502020204030204" pitchFamily="34" charset="0"/>
                            <a:ea typeface="Calibri" panose="020F0502020204030204" pitchFamily="34" charset="0"/>
                            <a:cs typeface="Calibri" panose="020F0502020204030204" pitchFamily="34" charset="0"/>
                          </a:rPr>
                          <m:t>η</m:t>
                        </m:r>
                      </m:e>
                      <m:lim>
                        <m:r>
                          <a:rPr lang="ar-AE" sz="900" b="0" i="0" smtClean="0">
                            <a:latin typeface="Cambria Math" panose="02040503050406030204" pitchFamily="18" charset="0"/>
                          </a:rPr>
                          <m:t>ˊ</m:t>
                        </m:r>
                      </m:lim>
                    </m:limUpp>
                    <m:r>
                      <m:rPr>
                        <m:nor/>
                      </m:rPr>
                      <a:rPr lang="el-GR" sz="900" b="0">
                        <a:latin typeface="Calibri" panose="020F0502020204030204" pitchFamily="34" charset="0"/>
                        <a:ea typeface="Calibri" panose="020F0502020204030204" pitchFamily="34" charset="0"/>
                        <a:cs typeface="Calibri" panose="020F0502020204030204" pitchFamily="34" charset="0"/>
                      </a:rPr>
                      <m:t>σεων</m:t>
                    </m:r>
                  </m:oMath>
                </a14:m>
                <a:endParaRPr lang="el-GR" sz="900" b="0" dirty="0">
                  <a:latin typeface="Calibri" panose="020F0502020204030204" pitchFamily="34" charset="0"/>
                  <a:ea typeface="Calibri" panose="020F0502020204030204" pitchFamily="34" charset="0"/>
                  <a:cs typeface="Calibri" panose="020F0502020204030204" pitchFamily="34" charset="0"/>
                </a:endParaRPr>
              </a:p>
              <a:p>
                <a:pPr>
                  <a:buFont typeface="+mj-lt"/>
                  <a:buAutoNum type="arabicPeriod"/>
                </a:pPr>
                <a:r>
                  <a:rPr lang="el-GR" sz="900" b="1" dirty="0">
                    <a:latin typeface="Calibri" panose="020F0502020204030204" pitchFamily="34" charset="0"/>
                    <a:ea typeface="Calibri" panose="020F0502020204030204" pitchFamily="34" charset="0"/>
                    <a:cs typeface="Calibri" panose="020F0502020204030204" pitchFamily="34" charset="0"/>
                  </a:rPr>
                  <a:t> Προμήθεια ανά κράτηση (</a:t>
                </a:r>
                <a:r>
                  <a:rPr lang="en-US" sz="900" b="1" dirty="0">
                    <a:latin typeface="Calibri" panose="020F0502020204030204" pitchFamily="34" charset="0"/>
                    <a:ea typeface="Calibri" panose="020F0502020204030204" pitchFamily="34" charset="0"/>
                    <a:cs typeface="Calibri" panose="020F0502020204030204" pitchFamily="34" charset="0"/>
                  </a:rPr>
                  <a:t>Commission per Booking):</a:t>
                </a:r>
                <a:r>
                  <a:rPr lang="el-GR" sz="900" b="1" dirty="0">
                    <a:latin typeface="Calibri" panose="020F0502020204030204" pitchFamily="34" charset="0"/>
                    <a:ea typeface="Calibri" panose="020F0502020204030204" pitchFamily="34" charset="0"/>
                    <a:cs typeface="Calibri" panose="020F0502020204030204" pitchFamily="34" charset="0"/>
                  </a:rPr>
                  <a:t> </a:t>
                </a:r>
                <a14:m>
                  <m:oMath xmlns:m="http://schemas.openxmlformats.org/officeDocument/2006/math">
                    <m:r>
                      <a:rPr lang="el-GR" sz="900" b="1" i="0" smtClean="0">
                        <a:latin typeface="Cambria Math" panose="02040503050406030204" pitchFamily="18" charset="0"/>
                        <a:ea typeface="Calibri" panose="020F0502020204030204" pitchFamily="34" charset="0"/>
                        <a:cs typeface="Calibri" panose="020F0502020204030204" pitchFamily="34" charset="0"/>
                      </a:rPr>
                      <m:t>  </m:t>
                    </m:r>
                    <m:r>
                      <m:rPr>
                        <m:nor/>
                      </m:rPr>
                      <a:rPr lang="el-GR" sz="900" b="0">
                        <a:latin typeface="Calibri" panose="020F0502020204030204" pitchFamily="34" charset="0"/>
                        <a:ea typeface="Calibri" panose="020F0502020204030204" pitchFamily="34" charset="0"/>
                        <a:cs typeface="Calibri" panose="020F0502020204030204" pitchFamily="34" charset="0"/>
                      </a:rPr>
                      <m:t>Έ</m:t>
                    </m:r>
                    <m:r>
                      <m:rPr>
                        <m:nor/>
                      </m:rPr>
                      <a:rPr lang="el-GR" sz="900" b="0">
                        <a:latin typeface="Calibri" panose="020F0502020204030204" pitchFamily="34" charset="0"/>
                        <a:ea typeface="Calibri" panose="020F0502020204030204" pitchFamily="34" charset="0"/>
                        <a:cs typeface="Calibri" panose="020F0502020204030204" pitchFamily="34" charset="0"/>
                      </a:rPr>
                      <m:t>σοδα</m:t>
                    </m:r>
                    <m:r>
                      <m:rPr>
                        <m:nor/>
                      </m:rPr>
                      <a:rPr lang="el-GR" sz="900" b="0">
                        <a:latin typeface="Calibri" panose="020F0502020204030204" pitchFamily="34" charset="0"/>
                        <a:ea typeface="Calibri" panose="020F0502020204030204" pitchFamily="34" charset="0"/>
                        <a:cs typeface="Calibri" panose="020F0502020204030204" pitchFamily="34" charset="0"/>
                      </a:rPr>
                      <m:t> </m:t>
                    </m:r>
                    <m:r>
                      <m:rPr>
                        <m:nor/>
                      </m:rPr>
                      <a:rPr lang="el-GR" sz="900" b="0">
                        <a:latin typeface="Calibri" panose="020F0502020204030204" pitchFamily="34" charset="0"/>
                        <a:ea typeface="Calibri" panose="020F0502020204030204" pitchFamily="34" charset="0"/>
                        <a:cs typeface="Calibri" panose="020F0502020204030204" pitchFamily="34" charset="0"/>
                      </a:rPr>
                      <m:t>προμηθει</m:t>
                    </m:r>
                    <m:limUpp>
                      <m:limUppPr>
                        <m:ctrlPr>
                          <a:rPr lang="ar-AE" sz="900" b="0">
                            <a:latin typeface="Cambria Math" panose="02040503050406030204" pitchFamily="18" charset="0"/>
                          </a:rPr>
                        </m:ctrlPr>
                      </m:limUppPr>
                      <m:e>
                        <m:r>
                          <m:rPr>
                            <m:nor/>
                          </m:rPr>
                          <a:rPr lang="el-GR" sz="900" b="0">
                            <a:latin typeface="Calibri" panose="020F0502020204030204" pitchFamily="34" charset="0"/>
                            <a:ea typeface="Calibri" panose="020F0502020204030204" pitchFamily="34" charset="0"/>
                            <a:cs typeface="Calibri" panose="020F0502020204030204" pitchFamily="34" charset="0"/>
                          </a:rPr>
                          <m:t>ω</m:t>
                        </m:r>
                      </m:e>
                      <m:lim>
                        <m:r>
                          <a:rPr lang="ar-AE" sz="900" b="0" i="0" smtClean="0">
                            <a:latin typeface="Cambria Math" panose="02040503050406030204" pitchFamily="18" charset="0"/>
                          </a:rPr>
                          <m:t>ˊ</m:t>
                        </m:r>
                      </m:lim>
                    </m:limUpp>
                    <m:r>
                      <m:rPr>
                        <m:nor/>
                      </m:rPr>
                      <a:rPr lang="el-GR" sz="900" b="0">
                        <a:latin typeface="Calibri" panose="020F0502020204030204" pitchFamily="34" charset="0"/>
                        <a:ea typeface="Calibri" panose="020F0502020204030204" pitchFamily="34" charset="0"/>
                        <a:cs typeface="Calibri" panose="020F0502020204030204" pitchFamily="34" charset="0"/>
                      </a:rPr>
                      <m:t>ν</m:t>
                    </m:r>
                    <m:r>
                      <a:rPr lang="el-GR" sz="900" b="0" i="0" smtClean="0">
                        <a:latin typeface="Cambria Math" panose="02040503050406030204" pitchFamily="18" charset="0"/>
                      </a:rPr>
                      <m:t>/</m:t>
                    </m:r>
                    <m:r>
                      <m:rPr>
                        <m:nor/>
                      </m:rPr>
                      <a:rPr lang="el-GR" sz="900" b="0">
                        <a:latin typeface="Calibri" panose="020F0502020204030204" pitchFamily="34" charset="0"/>
                        <a:ea typeface="Calibri" panose="020F0502020204030204" pitchFamily="34" charset="0"/>
                        <a:cs typeface="Calibri" panose="020F0502020204030204" pitchFamily="34" charset="0"/>
                      </a:rPr>
                      <m:t>Αριθμ</m:t>
                    </m:r>
                    <m:limUpp>
                      <m:limUppPr>
                        <m:ctrlPr>
                          <a:rPr lang="ar-AE" sz="900" b="0">
                            <a:latin typeface="Cambria Math" panose="02040503050406030204" pitchFamily="18" charset="0"/>
                          </a:rPr>
                        </m:ctrlPr>
                      </m:limUppPr>
                      <m:e>
                        <m:r>
                          <m:rPr>
                            <m:nor/>
                          </m:rPr>
                          <a:rPr lang="el-GR" sz="900" b="0">
                            <a:latin typeface="Calibri" panose="020F0502020204030204" pitchFamily="34" charset="0"/>
                            <a:ea typeface="Calibri" panose="020F0502020204030204" pitchFamily="34" charset="0"/>
                            <a:cs typeface="Calibri" panose="020F0502020204030204" pitchFamily="34" charset="0"/>
                          </a:rPr>
                          <m:t>ο</m:t>
                        </m:r>
                      </m:e>
                      <m:lim>
                        <m:r>
                          <a:rPr lang="ar-AE" sz="900" b="0" i="0" smtClean="0">
                            <a:latin typeface="Cambria Math" panose="02040503050406030204" pitchFamily="18" charset="0"/>
                          </a:rPr>
                          <m:t>ˊ</m:t>
                        </m:r>
                      </m:lim>
                    </m:limUpp>
                    <m:r>
                      <m:rPr>
                        <m:nor/>
                      </m:rPr>
                      <a:rPr lang="el-GR" sz="900" b="0">
                        <a:latin typeface="Calibri" panose="020F0502020204030204" pitchFamily="34" charset="0"/>
                        <a:ea typeface="Calibri" panose="020F0502020204030204" pitchFamily="34" charset="0"/>
                        <a:cs typeface="Calibri" panose="020F0502020204030204" pitchFamily="34" charset="0"/>
                      </a:rPr>
                      <m:t>ς</m:t>
                    </m:r>
                    <m:r>
                      <m:rPr>
                        <m:nor/>
                      </m:rPr>
                      <a:rPr lang="el-GR" sz="900" b="0">
                        <a:latin typeface="Calibri" panose="020F0502020204030204" pitchFamily="34" charset="0"/>
                        <a:ea typeface="Calibri" panose="020F0502020204030204" pitchFamily="34" charset="0"/>
                        <a:cs typeface="Calibri" panose="020F0502020204030204" pitchFamily="34" charset="0"/>
                      </a:rPr>
                      <m:t> </m:t>
                    </m:r>
                    <m:r>
                      <m:rPr>
                        <m:nor/>
                      </m:rPr>
                      <a:rPr lang="el-GR" sz="900" b="0">
                        <a:latin typeface="Calibri" panose="020F0502020204030204" pitchFamily="34" charset="0"/>
                        <a:ea typeface="Calibri" panose="020F0502020204030204" pitchFamily="34" charset="0"/>
                        <a:cs typeface="Calibri" panose="020F0502020204030204" pitchFamily="34" charset="0"/>
                      </a:rPr>
                      <m:t>κρατ</m:t>
                    </m:r>
                    <m:limUpp>
                      <m:limUppPr>
                        <m:ctrlPr>
                          <a:rPr lang="ar-AE" sz="900" b="0">
                            <a:latin typeface="Cambria Math" panose="02040503050406030204" pitchFamily="18" charset="0"/>
                          </a:rPr>
                        </m:ctrlPr>
                      </m:limUppPr>
                      <m:e>
                        <m:r>
                          <m:rPr>
                            <m:nor/>
                          </m:rPr>
                          <a:rPr lang="el-GR" sz="900" b="0">
                            <a:latin typeface="Calibri" panose="020F0502020204030204" pitchFamily="34" charset="0"/>
                            <a:ea typeface="Calibri" panose="020F0502020204030204" pitchFamily="34" charset="0"/>
                            <a:cs typeface="Calibri" panose="020F0502020204030204" pitchFamily="34" charset="0"/>
                          </a:rPr>
                          <m:t>η</m:t>
                        </m:r>
                      </m:e>
                      <m:lim>
                        <m:r>
                          <a:rPr lang="ar-AE" sz="900" b="0" i="0" smtClean="0">
                            <a:latin typeface="Cambria Math" panose="02040503050406030204" pitchFamily="18" charset="0"/>
                          </a:rPr>
                          <m:t>ˊ</m:t>
                        </m:r>
                      </m:lim>
                    </m:limUpp>
                    <m:r>
                      <m:rPr>
                        <m:nor/>
                      </m:rPr>
                      <a:rPr lang="el-GR" sz="900" b="0">
                        <a:latin typeface="Calibri" panose="020F0502020204030204" pitchFamily="34" charset="0"/>
                        <a:ea typeface="Calibri" panose="020F0502020204030204" pitchFamily="34" charset="0"/>
                        <a:cs typeface="Calibri" panose="020F0502020204030204" pitchFamily="34" charset="0"/>
                      </a:rPr>
                      <m:t>σεων</m:t>
                    </m:r>
                  </m:oMath>
                </a14:m>
                <a:endParaRPr lang="el-GR" sz="900" b="0" dirty="0">
                  <a:latin typeface="Calibri" panose="020F0502020204030204" pitchFamily="34" charset="0"/>
                  <a:ea typeface="Calibri" panose="020F0502020204030204" pitchFamily="34" charset="0"/>
                  <a:cs typeface="Calibri" panose="020F0502020204030204" pitchFamily="34" charset="0"/>
                </a:endParaRPr>
              </a:p>
              <a:p>
                <a:pPr>
                  <a:buFont typeface="+mj-lt"/>
                  <a:buAutoNum type="arabicPeriod"/>
                </a:pPr>
                <a:r>
                  <a:rPr lang="el-GR" sz="900" b="1" dirty="0">
                    <a:latin typeface="Calibri" panose="020F0502020204030204" pitchFamily="34" charset="0"/>
                    <a:ea typeface="Calibri" panose="020F0502020204030204" pitchFamily="34" charset="0"/>
                    <a:cs typeface="Calibri" panose="020F0502020204030204" pitchFamily="34" charset="0"/>
                  </a:rPr>
                  <a:t> Περιθώριο συνεισφοράς ανά κράτηση (</a:t>
                </a:r>
                <a:r>
                  <a:rPr lang="en-US" sz="900" b="1" dirty="0">
                    <a:latin typeface="Calibri" panose="020F0502020204030204" pitchFamily="34" charset="0"/>
                    <a:ea typeface="Calibri" panose="020F0502020204030204" pitchFamily="34" charset="0"/>
                    <a:cs typeface="Calibri" panose="020F0502020204030204" pitchFamily="34" charset="0"/>
                  </a:rPr>
                  <a:t>Contribution per Booking):</a:t>
                </a:r>
                <a:r>
                  <a:rPr lang="el-GR" sz="900" b="1" dirty="0">
                    <a:latin typeface="Calibri" panose="020F0502020204030204" pitchFamily="34" charset="0"/>
                    <a:ea typeface="Calibri" panose="020F0502020204030204" pitchFamily="34" charset="0"/>
                    <a:cs typeface="Calibri" panose="020F0502020204030204" pitchFamily="34" charset="0"/>
                  </a:rPr>
                  <a:t>   </a:t>
                </a:r>
                <a:r>
                  <a:rPr lang="el-GR" sz="900" dirty="0">
                    <a:latin typeface="Calibri" panose="020F0502020204030204" pitchFamily="34" charset="0"/>
                    <a:ea typeface="Calibri" panose="020F0502020204030204" pitchFamily="34" charset="0"/>
                    <a:cs typeface="Calibri" panose="020F0502020204030204" pitchFamily="34" charset="0"/>
                  </a:rPr>
                  <a:t>Προμήθεια – Μεταβλητό κόστος ανά κράτηση.</a:t>
                </a:r>
              </a:p>
              <a:p>
                <a:pPr>
                  <a:buFont typeface="+mj-lt"/>
                  <a:buAutoNum type="arabicPeriod"/>
                </a:pPr>
                <a:r>
                  <a:rPr lang="el-GR" sz="900" b="1" dirty="0">
                    <a:latin typeface="Calibri" panose="020F0502020204030204" pitchFamily="34" charset="0"/>
                    <a:ea typeface="Calibri" panose="020F0502020204030204" pitchFamily="34" charset="0"/>
                    <a:cs typeface="Calibri" panose="020F0502020204030204" pitchFamily="34" charset="0"/>
                  </a:rPr>
                  <a:t> Δείκτες παραγωγικότητας προσωπικού:</a:t>
                </a:r>
                <a:endParaRPr lang="el-GR" sz="900" dirty="0">
                  <a:latin typeface="Calibri" panose="020F0502020204030204" pitchFamily="34" charset="0"/>
                  <a:ea typeface="Calibri" panose="020F0502020204030204" pitchFamily="34" charset="0"/>
                  <a:cs typeface="Calibri" panose="020F0502020204030204" pitchFamily="34" charset="0"/>
                </a:endParaRPr>
              </a:p>
              <a:p>
                <a:pPr marL="742950" lvl="1" indent="-285750">
                  <a:buFont typeface="Wingdings" panose="05000000000000000000" pitchFamily="2" charset="2"/>
                  <a:buChar char="Ø"/>
                </a:pPr>
                <a:r>
                  <a:rPr lang="el-GR" sz="900" dirty="0">
                    <a:latin typeface="Calibri" panose="020F0502020204030204" pitchFamily="34" charset="0"/>
                    <a:ea typeface="Calibri" panose="020F0502020204030204" pitchFamily="34" charset="0"/>
                    <a:cs typeface="Calibri" panose="020F0502020204030204" pitchFamily="34" charset="0"/>
                  </a:rPr>
                  <a:t>Κρατήσεις ανά υπάλληλο/ημέρα,</a:t>
                </a:r>
              </a:p>
              <a:p>
                <a:pPr marL="742950" lvl="1" indent="-285750">
                  <a:buFont typeface="Wingdings" panose="05000000000000000000" pitchFamily="2" charset="2"/>
                  <a:buChar char="Ø"/>
                </a:pPr>
                <a:r>
                  <a:rPr lang="el-GR" sz="900" dirty="0">
                    <a:latin typeface="Calibri" panose="020F0502020204030204" pitchFamily="34" charset="0"/>
                    <a:ea typeface="Calibri" panose="020F0502020204030204" pitchFamily="34" charset="0"/>
                    <a:cs typeface="Calibri" panose="020F0502020204030204" pitchFamily="34" charset="0"/>
                  </a:rPr>
                  <a:t>Έσοδα προμηθειών ανά υπάλληλο</a:t>
                </a:r>
              </a:p>
              <a:p>
                <a:pPr>
                  <a:buFont typeface="+mj-lt"/>
                  <a:buAutoNum type="arabicPeriod"/>
                </a:pPr>
                <a:r>
                  <a:rPr lang="el-GR" sz="900" b="1" dirty="0">
                    <a:latin typeface="Calibri" panose="020F0502020204030204" pitchFamily="34" charset="0"/>
                    <a:ea typeface="Calibri" panose="020F0502020204030204" pitchFamily="34" charset="0"/>
                    <a:cs typeface="Calibri" panose="020F0502020204030204" pitchFamily="34" charset="0"/>
                  </a:rPr>
                  <a:t> Δείκτες πελατών:</a:t>
                </a:r>
                <a:endParaRPr lang="el-GR" sz="900" dirty="0">
                  <a:latin typeface="Calibri" panose="020F0502020204030204" pitchFamily="34" charset="0"/>
                  <a:ea typeface="Calibri" panose="020F0502020204030204" pitchFamily="34" charset="0"/>
                  <a:cs typeface="Calibri" panose="020F0502020204030204" pitchFamily="34" charset="0"/>
                </a:endParaRPr>
              </a:p>
              <a:p>
                <a:pPr marL="742950" lvl="1" indent="-285750">
                  <a:buFont typeface="Wingdings" panose="05000000000000000000" pitchFamily="2" charset="2"/>
                  <a:buChar char="Ø"/>
                </a:pPr>
                <a:r>
                  <a:rPr lang="el-GR" sz="900" dirty="0">
                    <a:latin typeface="Calibri" panose="020F0502020204030204" pitchFamily="34" charset="0"/>
                    <a:ea typeface="Calibri" panose="020F0502020204030204" pitchFamily="34" charset="0"/>
                    <a:cs typeface="Calibri" panose="020F0502020204030204" pitchFamily="34" charset="0"/>
                  </a:rPr>
                  <a:t>Ποσοστό επαναλαμβανόμενων πελατών,</a:t>
                </a:r>
              </a:p>
              <a:p>
                <a:pPr marL="742950" lvl="1" indent="-285750">
                  <a:buFont typeface="Wingdings" panose="05000000000000000000" pitchFamily="2" charset="2"/>
                  <a:buChar char="Ø"/>
                </a:pPr>
                <a:r>
                  <a:rPr lang="el-GR" sz="900" dirty="0">
                    <a:latin typeface="Calibri" panose="020F0502020204030204" pitchFamily="34" charset="0"/>
                    <a:ea typeface="Calibri" panose="020F0502020204030204" pitchFamily="34" charset="0"/>
                    <a:cs typeface="Calibri" panose="020F0502020204030204" pitchFamily="34" charset="0"/>
                  </a:rPr>
                  <a:t>Ποσοστό ακυρώσεων</a:t>
                </a:r>
              </a:p>
            </p:txBody>
          </p:sp>
        </mc:Choice>
        <mc:Fallback>
          <p:sp>
            <p:nvSpPr>
              <p:cNvPr id="9" name="TextBox 8">
                <a:extLst>
                  <a:ext uri="{FF2B5EF4-FFF2-40B4-BE49-F238E27FC236}">
                    <a16:creationId xmlns:a16="http://schemas.microsoft.com/office/drawing/2014/main" id="{08C5BBBF-0726-BF80-5E09-8DAAF3C3FF33}"/>
                  </a:ext>
                </a:extLst>
              </p:cNvPr>
              <p:cNvSpPr txBox="1">
                <a:spLocks noRot="1" noChangeAspect="1" noMove="1" noResize="1" noEditPoints="1" noAdjustHandles="1" noChangeArrowheads="1" noChangeShapeType="1" noTextEdit="1"/>
              </p:cNvSpPr>
              <p:nvPr/>
            </p:nvSpPr>
            <p:spPr>
              <a:xfrm>
                <a:off x="991136" y="1482502"/>
                <a:ext cx="7399867" cy="2152128"/>
              </a:xfrm>
              <a:prstGeom prst="rect">
                <a:avLst/>
              </a:prstGeom>
              <a:blipFill>
                <a:blip r:embed="rId7"/>
                <a:stretch>
                  <a:fillRect/>
                </a:stretch>
              </a:blipFill>
            </p:spPr>
            <p:txBody>
              <a:bodyPr/>
              <a:lstStyle/>
              <a:p>
                <a:r>
                  <a:rPr lang="el-GR">
                    <a:noFill/>
                  </a:rPr>
                  <a:t> </a:t>
                </a:r>
              </a:p>
            </p:txBody>
          </p:sp>
        </mc:Fallback>
      </mc:AlternateContent>
      <mc:AlternateContent xmlns:mc="http://schemas.openxmlformats.org/markup-compatibility/2006">
        <mc:Choice xmlns:a14="http://schemas.microsoft.com/office/drawing/2010/main" Requires="a14">
          <p:sp>
            <p:nvSpPr>
              <p:cNvPr id="8" name="TextBox 7">
                <a:extLst>
                  <a:ext uri="{FF2B5EF4-FFF2-40B4-BE49-F238E27FC236}">
                    <a16:creationId xmlns:a16="http://schemas.microsoft.com/office/drawing/2014/main" id="{0F4C2AF7-727D-DA7A-85B5-3001E5A621FA}"/>
                  </a:ext>
                </a:extLst>
              </p:cNvPr>
              <p:cNvSpPr txBox="1"/>
              <p:nvPr/>
            </p:nvSpPr>
            <p:spPr>
              <a:xfrm>
                <a:off x="991136" y="3637060"/>
                <a:ext cx="7627241" cy="830677"/>
              </a:xfrm>
              <a:prstGeom prst="rect">
                <a:avLst/>
              </a:prstGeom>
              <a:noFill/>
            </p:spPr>
            <p:txBody>
              <a:bodyPr wrap="square">
                <a:spAutoFit/>
              </a:bodyPr>
              <a:lstStyle/>
              <a:p>
                <a:pPr>
                  <a:buNone/>
                </a:pPr>
                <a:r>
                  <a:rPr lang="el-GR" sz="900" b="1" dirty="0">
                    <a:solidFill>
                      <a:srgbClr val="B1722D"/>
                    </a:solidFill>
                    <a:latin typeface="Calibri" panose="020F0502020204030204" pitchFamily="34" charset="0"/>
                    <a:ea typeface="Calibri" panose="020F0502020204030204" pitchFamily="34" charset="0"/>
                    <a:cs typeface="Calibri" panose="020F0502020204030204" pitchFamily="34" charset="0"/>
                  </a:rPr>
                  <a:t>Μικρό αριθμητικό παράδειγμα </a:t>
                </a:r>
                <a:r>
                  <a:rPr lang="el-GR" sz="900" dirty="0">
                    <a:solidFill>
                      <a:srgbClr val="B1722D"/>
                    </a:solidFill>
                    <a:latin typeface="Calibri" panose="020F0502020204030204" pitchFamily="34" charset="0"/>
                    <a:ea typeface="Calibri" panose="020F0502020204030204" pitchFamily="34" charset="0"/>
                    <a:cs typeface="Calibri" panose="020F0502020204030204" pitchFamily="34" charset="0"/>
                  </a:rPr>
                  <a:t>(χωρίς πλήρη ανάλυση)</a:t>
                </a:r>
              </a:p>
              <a:p>
                <a:r>
                  <a:rPr lang="el-GR" sz="900" dirty="0">
                    <a:solidFill>
                      <a:srgbClr val="B1722D"/>
                    </a:solidFill>
                    <a:latin typeface="Calibri" panose="020F0502020204030204" pitchFamily="34" charset="0"/>
                    <a:ea typeface="Calibri" panose="020F0502020204030204" pitchFamily="34" charset="0"/>
                    <a:cs typeface="Calibri" panose="020F0502020204030204" pitchFamily="34" charset="0"/>
                  </a:rPr>
                  <a:t>Συνολικά λειτουργικά κόστη πρακτορείου για το έτος:  200.000 €</a:t>
                </a:r>
              </a:p>
              <a:p>
                <a:r>
                  <a:rPr lang="el-GR" sz="900" dirty="0">
                    <a:solidFill>
                      <a:srgbClr val="B1722D"/>
                    </a:solidFill>
                    <a:latin typeface="Calibri" panose="020F0502020204030204" pitchFamily="34" charset="0"/>
                    <a:ea typeface="Calibri" panose="020F0502020204030204" pitchFamily="34" charset="0"/>
                    <a:cs typeface="Calibri" panose="020F0502020204030204" pitchFamily="34" charset="0"/>
                  </a:rPr>
                  <a:t>Αριθμός κρατήσεων:  4.000</a:t>
                </a:r>
              </a:p>
              <a:p>
                <a:pPr>
                  <a:buNone/>
                </a:pPr>
                <a:r>
                  <a:rPr lang="el-GR" sz="900" b="1" dirty="0">
                    <a:solidFill>
                      <a:srgbClr val="B1722D"/>
                    </a:solidFill>
                    <a:latin typeface="Calibri" panose="020F0502020204030204" pitchFamily="34" charset="0"/>
                    <a:ea typeface="Calibri" panose="020F0502020204030204" pitchFamily="34" charset="0"/>
                    <a:cs typeface="Calibri" panose="020F0502020204030204" pitchFamily="34" charset="0"/>
                  </a:rPr>
                  <a:t>Κόστος ανά κράτηση:   </a:t>
                </a:r>
                <a14:m>
                  <m:oMath xmlns:m="http://schemas.openxmlformats.org/officeDocument/2006/math">
                    <m:r>
                      <a:rPr lang="el-GR" sz="900" b="1" i="0" smtClean="0">
                        <a:solidFill>
                          <a:srgbClr val="B1722D"/>
                        </a:solidFill>
                        <a:latin typeface="Cambria Math" panose="02040503050406030204" pitchFamily="18" charset="0"/>
                      </a:rPr>
                      <m:t>   </m:t>
                    </m:r>
                    <m:r>
                      <a:rPr lang="el-GR" sz="900">
                        <a:solidFill>
                          <a:srgbClr val="B1722D"/>
                        </a:solidFill>
                        <a:latin typeface="Cambria Math" panose="02040503050406030204" pitchFamily="18" charset="0"/>
                      </a:rPr>
                      <m:t>200</m:t>
                    </m:r>
                    <m:r>
                      <a:rPr lang="el-GR" sz="900">
                        <a:solidFill>
                          <a:srgbClr val="B1722D"/>
                        </a:solidFill>
                        <a:latin typeface="Cambria Math" panose="02040503050406030204" pitchFamily="18" charset="0"/>
                      </a:rPr>
                      <m:t>.</m:t>
                    </m:r>
                    <m:r>
                      <a:rPr lang="el-GR" sz="900">
                        <a:solidFill>
                          <a:srgbClr val="B1722D"/>
                        </a:solidFill>
                        <a:latin typeface="Cambria Math" panose="02040503050406030204" pitchFamily="18" charset="0"/>
                      </a:rPr>
                      <m:t>000</m:t>
                    </m:r>
                    <m:r>
                      <a:rPr lang="el-GR" sz="900" i="0">
                        <a:solidFill>
                          <a:srgbClr val="B1722D"/>
                        </a:solidFill>
                        <a:latin typeface="Cambria Math" panose="02040503050406030204" pitchFamily="18" charset="0"/>
                      </a:rPr>
                      <m:t>/</m:t>
                    </m:r>
                    <m:r>
                      <a:rPr lang="el-GR" sz="900" i="0">
                        <a:solidFill>
                          <a:srgbClr val="B1722D"/>
                        </a:solidFill>
                        <a:latin typeface="Cambria Math" panose="02040503050406030204" pitchFamily="18" charset="0"/>
                      </a:rPr>
                      <m:t>4</m:t>
                    </m:r>
                    <m:r>
                      <a:rPr lang="el-GR" sz="900" i="0">
                        <a:solidFill>
                          <a:srgbClr val="B1722D"/>
                        </a:solidFill>
                        <a:latin typeface="Cambria Math" panose="02040503050406030204" pitchFamily="18" charset="0"/>
                      </a:rPr>
                      <m:t>.</m:t>
                    </m:r>
                    <m:r>
                      <a:rPr lang="el-GR" sz="900" i="0">
                        <a:solidFill>
                          <a:srgbClr val="B1722D"/>
                        </a:solidFill>
                        <a:latin typeface="Cambria Math" panose="02040503050406030204" pitchFamily="18" charset="0"/>
                      </a:rPr>
                      <m:t>000</m:t>
                    </m:r>
                    <m:r>
                      <a:rPr lang="el-GR" sz="900" i="0">
                        <a:solidFill>
                          <a:srgbClr val="B1722D"/>
                        </a:solidFill>
                        <a:latin typeface="Cambria Math" panose="02040503050406030204" pitchFamily="18" charset="0"/>
                      </a:rPr>
                      <m:t>=</m:t>
                    </m:r>
                    <m:r>
                      <a:rPr lang="el-GR" sz="900" i="0">
                        <a:solidFill>
                          <a:srgbClr val="B1722D"/>
                        </a:solidFill>
                        <a:latin typeface="Cambria Math" panose="02040503050406030204" pitchFamily="18" charset="0"/>
                      </a:rPr>
                      <m:t>50</m:t>
                    </m:r>
                    <m:r>
                      <m:rPr>
                        <m:nor/>
                      </m:rPr>
                      <a:rPr lang="el-GR" sz="900" b="0" i="1">
                        <a:solidFill>
                          <a:srgbClr val="B1722D"/>
                        </a:solidFill>
                        <a:latin typeface="Calibri" panose="020F0502020204030204" pitchFamily="34" charset="0"/>
                        <a:ea typeface="Calibri" panose="020F0502020204030204" pitchFamily="34" charset="0"/>
                        <a:cs typeface="Calibri" panose="020F0502020204030204" pitchFamily="34" charset="0"/>
                      </a:rPr>
                      <m:t> € </m:t>
                    </m:r>
                    <m:r>
                      <m:rPr>
                        <m:nor/>
                      </m:rPr>
                      <a:rPr lang="el-GR" sz="900" b="0" i="1">
                        <a:solidFill>
                          <a:srgbClr val="B1722D"/>
                        </a:solidFill>
                        <a:latin typeface="Calibri" panose="020F0502020204030204" pitchFamily="34" charset="0"/>
                        <a:ea typeface="Calibri" panose="020F0502020204030204" pitchFamily="34" charset="0"/>
                        <a:cs typeface="Calibri" panose="020F0502020204030204" pitchFamily="34" charset="0"/>
                      </a:rPr>
                      <m:t>αν</m:t>
                    </m:r>
                    <m:limUpp>
                      <m:limUppPr>
                        <m:ctrlPr>
                          <a:rPr lang="ar-AE" sz="900" b="0" i="1">
                            <a:solidFill>
                              <a:srgbClr val="B1722D"/>
                            </a:solidFill>
                            <a:latin typeface="Cambria Math" panose="02040503050406030204" pitchFamily="18" charset="0"/>
                          </a:rPr>
                        </m:ctrlPr>
                      </m:limUppPr>
                      <m:e>
                        <m:r>
                          <m:rPr>
                            <m:nor/>
                          </m:rPr>
                          <a:rPr lang="el-GR" sz="900" b="0" i="1">
                            <a:solidFill>
                              <a:srgbClr val="B1722D"/>
                            </a:solidFill>
                            <a:latin typeface="Calibri" panose="020F0502020204030204" pitchFamily="34" charset="0"/>
                            <a:ea typeface="Calibri" panose="020F0502020204030204" pitchFamily="34" charset="0"/>
                            <a:cs typeface="Calibri" panose="020F0502020204030204" pitchFamily="34" charset="0"/>
                          </a:rPr>
                          <m:t>α</m:t>
                        </m:r>
                      </m:e>
                      <m:lim>
                        <m:r>
                          <a:rPr lang="ar-AE" sz="900" b="0" i="0">
                            <a:solidFill>
                              <a:srgbClr val="B1722D"/>
                            </a:solidFill>
                            <a:latin typeface="Cambria Math" panose="02040503050406030204" pitchFamily="18" charset="0"/>
                          </a:rPr>
                          <m:t>ˊ</m:t>
                        </m:r>
                      </m:lim>
                    </m:limUpp>
                    <m:r>
                      <m:rPr>
                        <m:nor/>
                      </m:rPr>
                      <a:rPr lang="ar-AE" sz="900" b="0" i="1">
                        <a:solidFill>
                          <a:srgbClr val="B1722D"/>
                        </a:solidFill>
                        <a:latin typeface="Calibri" panose="020F0502020204030204" pitchFamily="34" charset="0"/>
                        <a:ea typeface="Calibri" panose="020F0502020204030204" pitchFamily="34" charset="0"/>
                        <a:cs typeface="Calibri" panose="020F0502020204030204" pitchFamily="34" charset="0"/>
                      </a:rPr>
                      <m:t> </m:t>
                    </m:r>
                    <m:r>
                      <m:rPr>
                        <m:nor/>
                      </m:rPr>
                      <a:rPr lang="el-GR" sz="900" b="0" i="1">
                        <a:solidFill>
                          <a:srgbClr val="B1722D"/>
                        </a:solidFill>
                        <a:latin typeface="Calibri" panose="020F0502020204030204" pitchFamily="34" charset="0"/>
                        <a:ea typeface="Calibri" panose="020F0502020204030204" pitchFamily="34" charset="0"/>
                        <a:cs typeface="Calibri" panose="020F0502020204030204" pitchFamily="34" charset="0"/>
                      </a:rPr>
                      <m:t>κρ</m:t>
                    </m:r>
                    <m:limUpp>
                      <m:limUppPr>
                        <m:ctrlPr>
                          <a:rPr lang="ar-AE" sz="900" b="0" i="1">
                            <a:solidFill>
                              <a:srgbClr val="B1722D"/>
                            </a:solidFill>
                            <a:latin typeface="Cambria Math" panose="02040503050406030204" pitchFamily="18" charset="0"/>
                          </a:rPr>
                        </m:ctrlPr>
                      </m:limUppPr>
                      <m:e>
                        <m:r>
                          <m:rPr>
                            <m:nor/>
                          </m:rPr>
                          <a:rPr lang="el-GR" sz="900" b="0" i="1">
                            <a:solidFill>
                              <a:srgbClr val="B1722D"/>
                            </a:solidFill>
                            <a:latin typeface="Calibri" panose="020F0502020204030204" pitchFamily="34" charset="0"/>
                            <a:ea typeface="Calibri" panose="020F0502020204030204" pitchFamily="34" charset="0"/>
                            <a:cs typeface="Calibri" panose="020F0502020204030204" pitchFamily="34" charset="0"/>
                          </a:rPr>
                          <m:t>α</m:t>
                        </m:r>
                      </m:e>
                      <m:lim>
                        <m:r>
                          <a:rPr lang="ar-AE" sz="900" b="0" i="0">
                            <a:solidFill>
                              <a:srgbClr val="B1722D"/>
                            </a:solidFill>
                            <a:latin typeface="Cambria Math" panose="02040503050406030204" pitchFamily="18" charset="0"/>
                          </a:rPr>
                          <m:t>ˊ</m:t>
                        </m:r>
                      </m:lim>
                    </m:limUpp>
                    <m:r>
                      <m:rPr>
                        <m:nor/>
                      </m:rPr>
                      <a:rPr lang="el-GR" sz="900" b="0" i="1">
                        <a:solidFill>
                          <a:srgbClr val="B1722D"/>
                        </a:solidFill>
                        <a:latin typeface="Calibri" panose="020F0502020204030204" pitchFamily="34" charset="0"/>
                        <a:ea typeface="Calibri" panose="020F0502020204030204" pitchFamily="34" charset="0"/>
                        <a:cs typeface="Calibri" panose="020F0502020204030204" pitchFamily="34" charset="0"/>
                      </a:rPr>
                      <m:t>τηση</m:t>
                    </m:r>
                  </m:oMath>
                </a14:m>
                <a:endParaRPr lang="el-GR" sz="900" b="0" dirty="0">
                  <a:solidFill>
                    <a:srgbClr val="B1722D"/>
                  </a:solidFill>
                  <a:latin typeface="Calibri" panose="020F0502020204030204" pitchFamily="34" charset="0"/>
                  <a:ea typeface="Calibri" panose="020F0502020204030204" pitchFamily="34" charset="0"/>
                  <a:cs typeface="Calibri" panose="020F0502020204030204" pitchFamily="34" charset="0"/>
                </a:endParaRPr>
              </a:p>
              <a:p>
                <a:pPr>
                  <a:buNone/>
                </a:pPr>
                <a:r>
                  <a:rPr lang="el-GR" sz="900" dirty="0">
                    <a:solidFill>
                      <a:srgbClr val="B1722D"/>
                    </a:solidFill>
                    <a:latin typeface="Calibri" panose="020F0502020204030204" pitchFamily="34" charset="0"/>
                    <a:ea typeface="Calibri" panose="020F0502020204030204" pitchFamily="34" charset="0"/>
                    <a:cs typeface="Calibri" panose="020F0502020204030204" pitchFamily="34" charset="0"/>
                  </a:rPr>
                  <a:t>Αυτό το νούμερο θα χρησιμοποιηθεί και στην ανάλυση </a:t>
                </a:r>
                <a:r>
                  <a:rPr lang="en-US" sz="900" dirty="0">
                    <a:solidFill>
                      <a:srgbClr val="B1722D"/>
                    </a:solidFill>
                    <a:latin typeface="Calibri" panose="020F0502020204030204" pitchFamily="34" charset="0"/>
                    <a:ea typeface="Calibri" panose="020F0502020204030204" pitchFamily="34" charset="0"/>
                    <a:cs typeface="Calibri" panose="020F0502020204030204" pitchFamily="34" charset="0"/>
                  </a:rPr>
                  <a:t>CVP</a:t>
                </a:r>
                <a:r>
                  <a:rPr lang="el-GR" sz="900" dirty="0">
                    <a:solidFill>
                      <a:srgbClr val="B1722D"/>
                    </a:solidFill>
                    <a:latin typeface="Calibri" panose="020F0502020204030204" pitchFamily="34" charset="0"/>
                    <a:ea typeface="Calibri" panose="020F0502020204030204" pitchFamily="34" charset="0"/>
                    <a:cs typeface="Calibri" panose="020F0502020204030204" pitchFamily="34" charset="0"/>
                  </a:rPr>
                  <a:t>,</a:t>
                </a:r>
                <a:r>
                  <a:rPr lang="en-US" sz="900" dirty="0">
                    <a:solidFill>
                      <a:srgbClr val="B1722D"/>
                    </a:solidFill>
                    <a:latin typeface="Calibri" panose="020F0502020204030204" pitchFamily="34" charset="0"/>
                    <a:ea typeface="Calibri" panose="020F0502020204030204" pitchFamily="34" charset="0"/>
                    <a:cs typeface="Calibri" panose="020F0502020204030204" pitchFamily="34" charset="0"/>
                  </a:rPr>
                  <a:t> </a:t>
                </a:r>
                <a:r>
                  <a:rPr lang="el-GR" sz="900" dirty="0">
                    <a:solidFill>
                      <a:srgbClr val="B1722D"/>
                    </a:solidFill>
                    <a:latin typeface="Calibri" panose="020F0502020204030204" pitchFamily="34" charset="0"/>
                    <a:ea typeface="Calibri" panose="020F0502020204030204" pitchFamily="34" charset="0"/>
                    <a:cs typeface="Calibri" panose="020F0502020204030204" pitchFamily="34" charset="0"/>
                  </a:rPr>
                  <a:t>στο επόμενο κεφάλαιο.</a:t>
                </a:r>
              </a:p>
            </p:txBody>
          </p:sp>
        </mc:Choice>
        <mc:Fallback>
          <p:sp>
            <p:nvSpPr>
              <p:cNvPr id="8" name="TextBox 7">
                <a:extLst>
                  <a:ext uri="{FF2B5EF4-FFF2-40B4-BE49-F238E27FC236}">
                    <a16:creationId xmlns:a16="http://schemas.microsoft.com/office/drawing/2014/main" id="{0F4C2AF7-727D-DA7A-85B5-3001E5A621FA}"/>
                  </a:ext>
                </a:extLst>
              </p:cNvPr>
              <p:cNvSpPr txBox="1">
                <a:spLocks noRot="1" noChangeAspect="1" noMove="1" noResize="1" noEditPoints="1" noAdjustHandles="1" noChangeArrowheads="1" noChangeShapeType="1" noTextEdit="1"/>
              </p:cNvSpPr>
              <p:nvPr/>
            </p:nvSpPr>
            <p:spPr>
              <a:xfrm>
                <a:off x="991136" y="3637060"/>
                <a:ext cx="7627241" cy="830677"/>
              </a:xfrm>
              <a:prstGeom prst="rect">
                <a:avLst/>
              </a:prstGeom>
              <a:blipFill>
                <a:blip r:embed="rId8"/>
                <a:stretch>
                  <a:fillRect b="-2206"/>
                </a:stretch>
              </a:blipFill>
            </p:spPr>
            <p:txBody>
              <a:bodyPr/>
              <a:lstStyle/>
              <a:p>
                <a:r>
                  <a:rPr lang="el-GR">
                    <a:noFill/>
                  </a:rPr>
                  <a:t> </a:t>
                </a:r>
              </a:p>
            </p:txBody>
          </p:sp>
        </mc:Fallback>
      </mc:AlternateContent>
    </p:spTree>
    <p:extLst>
      <p:ext uri="{BB962C8B-B14F-4D97-AF65-F5344CB8AC3E}">
        <p14:creationId xmlns:p14="http://schemas.microsoft.com/office/powerpoint/2010/main" val="14654926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pic>
        <p:nvPicPr>
          <p:cNvPr id="2" name="Picture 1">
            <a:extLst>
              <a:ext uri="{FF2B5EF4-FFF2-40B4-BE49-F238E27FC236}">
                <a16:creationId xmlns:a16="http://schemas.microsoft.com/office/drawing/2014/main" id="{F1BDD2A9-A73C-C885-AC4E-BE39D31453DF}"/>
              </a:ext>
            </a:extLst>
          </p:cNvPr>
          <p:cNvPicPr>
            <a:picLocks noChangeAspect="1"/>
          </p:cNvPicPr>
          <p:nvPr/>
        </p:nvPicPr>
        <p:blipFill>
          <a:blip r:embed="rId3">
            <a:alphaModFix amt="18000"/>
            <a:extLst>
              <a:ext uri="{BEBA8EAE-BF5A-486C-A8C5-ECC9F3942E4B}">
                <a14:imgProps xmlns:a14="http://schemas.microsoft.com/office/drawing/2010/main">
                  <a14:imgLayer r:embed="rId4">
                    <a14:imgEffect>
                      <a14:saturation sat="0"/>
                    </a14:imgEffect>
                  </a14:imgLayer>
                </a14:imgProps>
              </a:ext>
            </a:extLst>
          </a:blip>
          <a:stretch>
            <a:fillRect/>
          </a:stretch>
        </p:blipFill>
        <p:spPr>
          <a:xfrm>
            <a:off x="678681" y="891314"/>
            <a:ext cx="7908652" cy="3690369"/>
          </a:xfrm>
          <a:prstGeom prst="rect">
            <a:avLst/>
          </a:prstGeom>
          <a:scene3d>
            <a:camera prst="orthographicFront">
              <a:rot lat="0" lon="10799977" rev="0"/>
            </a:camera>
            <a:lightRig rig="threePt" dir="t"/>
          </a:scene3d>
        </p:spPr>
      </p:pic>
      <p:pic>
        <p:nvPicPr>
          <p:cNvPr id="146" name="Google Shape;146;p26"/>
          <p:cNvPicPr preferRelativeResize="0"/>
          <p:nvPr/>
        </p:nvPicPr>
        <p:blipFill rotWithShape="1">
          <a:blip r:embed="rId5">
            <a:alphaModFix amt="57000"/>
          </a:blip>
          <a:srcRect t="14114" b="14113"/>
          <a:stretch/>
        </p:blipFill>
        <p:spPr>
          <a:xfrm>
            <a:off x="0" y="0"/>
            <a:ext cx="9144000" cy="5143500"/>
          </a:xfrm>
          <a:prstGeom prst="rect">
            <a:avLst/>
          </a:prstGeom>
          <a:noFill/>
          <a:ln>
            <a:noFill/>
          </a:ln>
        </p:spPr>
      </p:pic>
      <p:sp>
        <p:nvSpPr>
          <p:cNvPr id="153" name="Google Shape;153;p26"/>
          <p:cNvSpPr/>
          <p:nvPr/>
        </p:nvSpPr>
        <p:spPr>
          <a:xfrm>
            <a:off x="2582938" y="2257017"/>
            <a:ext cx="2293818" cy="216659"/>
          </a:xfrm>
          <a:custGeom>
            <a:avLst/>
            <a:gdLst/>
            <a:ahLst/>
            <a:cxnLst/>
            <a:rect l="l" t="t" r="r" b="b"/>
            <a:pathLst>
              <a:path w="1208290" h="114127" extrusionOk="0">
                <a:moveTo>
                  <a:pt x="0" y="0"/>
                </a:moveTo>
                <a:lnTo>
                  <a:pt x="1208290" y="0"/>
                </a:lnTo>
                <a:lnTo>
                  <a:pt x="1208290" y="114127"/>
                </a:lnTo>
                <a:lnTo>
                  <a:pt x="0" y="114127"/>
                </a:lnTo>
                <a:close/>
              </a:path>
            </a:pathLst>
          </a:custGeom>
          <a:solidFill>
            <a:srgbClr val="000000">
              <a:alpha val="0"/>
            </a:srgbClr>
          </a:solidFill>
          <a:ln>
            <a:noFill/>
          </a:ln>
        </p:spPr>
        <p:txBody>
          <a:bodyPr/>
          <a:lstStyle/>
          <a:p>
            <a:endParaRPr lang="el-GR"/>
          </a:p>
        </p:txBody>
      </p:sp>
      <p:sp>
        <p:nvSpPr>
          <p:cNvPr id="5" name="Google Shape;132;p25">
            <a:extLst>
              <a:ext uri="{FF2B5EF4-FFF2-40B4-BE49-F238E27FC236}">
                <a16:creationId xmlns:a16="http://schemas.microsoft.com/office/drawing/2014/main" id="{550A19A6-425D-4AE0-464B-B6CA2F496DEC}"/>
              </a:ext>
            </a:extLst>
          </p:cNvPr>
          <p:cNvSpPr txBox="1"/>
          <p:nvPr/>
        </p:nvSpPr>
        <p:spPr>
          <a:xfrm>
            <a:off x="5400768" y="4583885"/>
            <a:ext cx="3186565" cy="386428"/>
          </a:xfrm>
          <a:prstGeom prst="rect">
            <a:avLst/>
          </a:prstGeom>
          <a:solidFill>
            <a:srgbClr val="D8A367"/>
          </a:solidFill>
          <a:ln>
            <a:noFill/>
          </a:ln>
        </p:spPr>
        <p:txBody>
          <a:bodyPr spcFirstLastPara="1" wrap="square" lIns="25400" tIns="25400" rIns="25400" bIns="25400" anchor="ctr" anchorCtr="0">
            <a:noAutofit/>
          </a:bodyPr>
          <a:lstStyle/>
          <a:p>
            <a:pPr marL="0" marR="0" lvl="0" indent="0" algn="ctr" rtl="0">
              <a:lnSpc>
                <a:spcPct val="164611"/>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pic>
        <p:nvPicPr>
          <p:cNvPr id="6" name="Picture 5">
            <a:extLst>
              <a:ext uri="{FF2B5EF4-FFF2-40B4-BE49-F238E27FC236}">
                <a16:creationId xmlns:a16="http://schemas.microsoft.com/office/drawing/2014/main" id="{E0DBE9F7-48E9-D22D-EC41-E549E9A701C3}"/>
              </a:ext>
            </a:extLst>
          </p:cNvPr>
          <p:cNvPicPr>
            <a:picLocks noChangeAspect="1"/>
          </p:cNvPicPr>
          <p:nvPr/>
        </p:nvPicPr>
        <p:blipFill>
          <a:blip r:embed="rId6"/>
          <a:stretch>
            <a:fillRect/>
          </a:stretch>
        </p:blipFill>
        <p:spPr>
          <a:xfrm>
            <a:off x="96844" y="229291"/>
            <a:ext cx="1194625" cy="432732"/>
          </a:xfrm>
          <a:prstGeom prst="rect">
            <a:avLst/>
          </a:prstGeom>
        </p:spPr>
      </p:pic>
      <p:sp>
        <p:nvSpPr>
          <p:cNvPr id="7" name="Footer Placeholder 6">
            <a:extLst>
              <a:ext uri="{FF2B5EF4-FFF2-40B4-BE49-F238E27FC236}">
                <a16:creationId xmlns:a16="http://schemas.microsoft.com/office/drawing/2014/main" id="{75245B22-0D3A-3F3B-9A5C-CE6DEA237AEF}"/>
              </a:ext>
            </a:extLst>
          </p:cNvPr>
          <p:cNvSpPr>
            <a:spLocks noGrp="1"/>
          </p:cNvSpPr>
          <p:nvPr>
            <p:ph type="ftr" idx="11"/>
          </p:nvPr>
        </p:nvSpPr>
        <p:spPr>
          <a:xfrm>
            <a:off x="7070156" y="4680028"/>
            <a:ext cx="1447800" cy="182563"/>
          </a:xfrm>
        </p:spPr>
        <p:txBody>
          <a:bodyPr/>
          <a:lstStyle/>
          <a:p>
            <a:r>
              <a:rPr lang="el-GR" dirty="0">
                <a:solidFill>
                  <a:schemeClr val="bg1"/>
                </a:solidFill>
              </a:rPr>
              <a:t>Δρ. Σπυρίδων Λαμπρόπουλος</a:t>
            </a:r>
          </a:p>
        </p:txBody>
      </p:sp>
      <p:sp>
        <p:nvSpPr>
          <p:cNvPr id="3" name="Google Shape;158;p26">
            <a:extLst>
              <a:ext uri="{FF2B5EF4-FFF2-40B4-BE49-F238E27FC236}">
                <a16:creationId xmlns:a16="http://schemas.microsoft.com/office/drawing/2014/main" id="{CE97C654-C234-B670-8EAA-7C5CB4C63421}"/>
              </a:ext>
            </a:extLst>
          </p:cNvPr>
          <p:cNvSpPr txBox="1"/>
          <p:nvPr/>
        </p:nvSpPr>
        <p:spPr>
          <a:xfrm>
            <a:off x="764918" y="915867"/>
            <a:ext cx="7627242" cy="443198"/>
          </a:xfrm>
          <a:prstGeom prst="rect">
            <a:avLst/>
          </a:prstGeom>
          <a:noFill/>
          <a:ln>
            <a:noFill/>
          </a:ln>
        </p:spPr>
        <p:txBody>
          <a:bodyPr spcFirstLastPara="1" wrap="square" lIns="0" tIns="0" rIns="0" bIns="0" anchor="t" anchorCtr="0">
            <a:spAutoFit/>
          </a:bodyPr>
          <a:lstStyle/>
          <a:p>
            <a:pPr marL="0" marR="0" lvl="0" indent="0" rtl="0">
              <a:lnSpc>
                <a:spcPct val="120003"/>
              </a:lnSpc>
              <a:spcBef>
                <a:spcPts val="0"/>
              </a:spcBef>
              <a:spcAft>
                <a:spcPts val="0"/>
              </a:spcAft>
              <a:buNone/>
            </a:pPr>
            <a:r>
              <a:rPr lang="el-GR" sz="2400" dirty="0">
                <a:solidFill>
                  <a:srgbClr val="171616"/>
                </a:solidFill>
                <a:latin typeface="Calibri" panose="020F0502020204030204" pitchFamily="34" charset="0"/>
                <a:ea typeface="Calibri" panose="020F0502020204030204" pitchFamily="34" charset="0"/>
                <a:cs typeface="Calibri" panose="020F0502020204030204" pitchFamily="34" charset="0"/>
                <a:sym typeface="Nunito Light"/>
              </a:rPr>
              <a:t>Δείκτες Κόστους - Απόδοσης σε Τουριστικό Πρακτορείο</a:t>
            </a:r>
            <a:endParaRPr sz="2400" dirty="0">
              <a:latin typeface="Calibri" panose="020F0502020204030204" pitchFamily="34" charset="0"/>
              <a:ea typeface="Calibri" panose="020F0502020204030204" pitchFamily="34" charset="0"/>
              <a:cs typeface="Calibri" panose="020F0502020204030204" pitchFamily="34" charset="0"/>
            </a:endParaRPr>
          </a:p>
        </p:txBody>
      </p:sp>
      <mc:AlternateContent xmlns:mc="http://schemas.openxmlformats.org/markup-compatibility/2006">
        <mc:Choice xmlns:a14="http://schemas.microsoft.com/office/drawing/2010/main" Requires="a14">
          <p:sp>
            <p:nvSpPr>
              <p:cNvPr id="10" name="TextBox 9">
                <a:extLst>
                  <a:ext uri="{FF2B5EF4-FFF2-40B4-BE49-F238E27FC236}">
                    <a16:creationId xmlns:a16="http://schemas.microsoft.com/office/drawing/2014/main" id="{9699442C-B93F-6008-322E-70C9AA122BD7}"/>
                  </a:ext>
                </a:extLst>
              </p:cNvPr>
              <p:cNvSpPr txBox="1"/>
              <p:nvPr/>
            </p:nvSpPr>
            <p:spPr>
              <a:xfrm>
                <a:off x="902314" y="1588356"/>
                <a:ext cx="8070803" cy="2353850"/>
              </a:xfrm>
              <a:prstGeom prst="rect">
                <a:avLst/>
              </a:prstGeom>
              <a:noFill/>
            </p:spPr>
            <p:txBody>
              <a:bodyPr wrap="square">
                <a:spAutoFit/>
              </a:bodyPr>
              <a:lstStyle/>
              <a:p>
                <a:pPr>
                  <a:lnSpc>
                    <a:spcPct val="150000"/>
                  </a:lnSpc>
                  <a:buNone/>
                </a:pPr>
                <a:r>
                  <a:rPr lang="el-GR" sz="1100" b="1" dirty="0">
                    <a:latin typeface="Calibri" panose="020F0502020204030204" pitchFamily="34" charset="0"/>
                    <a:ea typeface="Calibri" panose="020F0502020204030204" pitchFamily="34" charset="0"/>
                    <a:cs typeface="Calibri" panose="020F0502020204030204" pitchFamily="34" charset="0"/>
                  </a:rPr>
                  <a:t>Κόστους - Όγκου - Κέρδους (</a:t>
                </a:r>
                <a:r>
                  <a:rPr lang="en-US" sz="1100" b="1" dirty="0">
                    <a:latin typeface="Calibri" panose="020F0502020204030204" pitchFamily="34" charset="0"/>
                    <a:ea typeface="Calibri" panose="020F0502020204030204" pitchFamily="34" charset="0"/>
                    <a:cs typeface="Calibri" panose="020F0502020204030204" pitchFamily="34" charset="0"/>
                  </a:rPr>
                  <a:t>Cost</a:t>
                </a:r>
                <a:r>
                  <a:rPr lang="el-GR" sz="1100" b="1" dirty="0">
                    <a:latin typeface="Calibri" panose="020F0502020204030204" pitchFamily="34" charset="0"/>
                    <a:ea typeface="Calibri" panose="020F0502020204030204" pitchFamily="34" charset="0"/>
                    <a:cs typeface="Calibri" panose="020F0502020204030204" pitchFamily="34" charset="0"/>
                  </a:rPr>
                  <a:t>-</a:t>
                </a:r>
                <a:r>
                  <a:rPr lang="en-US" sz="1100" b="1" dirty="0">
                    <a:latin typeface="Calibri" panose="020F0502020204030204" pitchFamily="34" charset="0"/>
                    <a:ea typeface="Calibri" panose="020F0502020204030204" pitchFamily="34" charset="0"/>
                    <a:cs typeface="Calibri" panose="020F0502020204030204" pitchFamily="34" charset="0"/>
                  </a:rPr>
                  <a:t>Volume</a:t>
                </a:r>
                <a:r>
                  <a:rPr lang="el-GR" sz="1100" b="1" dirty="0">
                    <a:latin typeface="Calibri" panose="020F0502020204030204" pitchFamily="34" charset="0"/>
                    <a:ea typeface="Calibri" panose="020F0502020204030204" pitchFamily="34" charset="0"/>
                    <a:cs typeface="Calibri" panose="020F0502020204030204" pitchFamily="34" charset="0"/>
                  </a:rPr>
                  <a:t>-</a:t>
                </a:r>
                <a:r>
                  <a:rPr lang="en-US" sz="1100" b="1" dirty="0">
                    <a:latin typeface="Calibri" panose="020F0502020204030204" pitchFamily="34" charset="0"/>
                    <a:ea typeface="Calibri" panose="020F0502020204030204" pitchFamily="34" charset="0"/>
                    <a:cs typeface="Calibri" panose="020F0502020204030204" pitchFamily="34" charset="0"/>
                  </a:rPr>
                  <a:t>Profit, CVP)</a:t>
                </a:r>
                <a:r>
                  <a:rPr lang="en-US" sz="1100" dirty="0">
                    <a:latin typeface="Calibri" panose="020F0502020204030204" pitchFamily="34" charset="0"/>
                    <a:ea typeface="Calibri" panose="020F0502020204030204" pitchFamily="34" charset="0"/>
                    <a:cs typeface="Calibri" panose="020F0502020204030204" pitchFamily="34" charset="0"/>
                  </a:rPr>
                  <a:t> </a:t>
                </a:r>
                <a:endParaRPr lang="el-GR" sz="1100" dirty="0">
                  <a:latin typeface="Calibri" panose="020F0502020204030204" pitchFamily="34" charset="0"/>
                  <a:ea typeface="Calibri" panose="020F0502020204030204" pitchFamily="34" charset="0"/>
                  <a:cs typeface="Calibri" panose="020F0502020204030204" pitchFamily="34" charset="0"/>
                </a:endParaRPr>
              </a:p>
              <a:p>
                <a:pPr>
                  <a:buNone/>
                </a:pPr>
                <a:r>
                  <a:rPr lang="el-GR" sz="900" dirty="0">
                    <a:latin typeface="Calibri" panose="020F0502020204030204" pitchFamily="34" charset="0"/>
                    <a:ea typeface="Calibri" panose="020F0502020204030204" pitchFamily="34" charset="0"/>
                    <a:cs typeface="Calibri" panose="020F0502020204030204" pitchFamily="34" charset="0"/>
                  </a:rPr>
                  <a:t>Στόχος: Να κατανοήσουμε πώς αλλάζει το κέρδος όταν αλλάζει:</a:t>
                </a:r>
              </a:p>
              <a:p>
                <a:pPr marL="171450" indent="-171450">
                  <a:buFont typeface="Wingdings" panose="05000000000000000000" pitchFamily="2" charset="2"/>
                  <a:buChar char="Ø"/>
                </a:pPr>
                <a:r>
                  <a:rPr lang="el-GR" sz="900" dirty="0">
                    <a:latin typeface="Calibri" panose="020F0502020204030204" pitchFamily="34" charset="0"/>
                    <a:ea typeface="Calibri" panose="020F0502020204030204" pitchFamily="34" charset="0"/>
                    <a:cs typeface="Calibri" panose="020F0502020204030204" pitchFamily="34" charset="0"/>
                  </a:rPr>
                  <a:t> ο </a:t>
                </a:r>
                <a:r>
                  <a:rPr lang="el-GR" sz="900" b="1" dirty="0">
                    <a:latin typeface="Calibri" panose="020F0502020204030204" pitchFamily="34" charset="0"/>
                    <a:ea typeface="Calibri" panose="020F0502020204030204" pitchFamily="34" charset="0"/>
                    <a:cs typeface="Calibri" panose="020F0502020204030204" pitchFamily="34" charset="0"/>
                  </a:rPr>
                  <a:t>όγκος</a:t>
                </a:r>
                <a:r>
                  <a:rPr lang="el-GR" sz="900" dirty="0">
                    <a:latin typeface="Calibri" panose="020F0502020204030204" pitchFamily="34" charset="0"/>
                    <a:ea typeface="Calibri" panose="020F0502020204030204" pitchFamily="34" charset="0"/>
                    <a:cs typeface="Calibri" panose="020F0502020204030204" pitchFamily="34" charset="0"/>
                  </a:rPr>
                  <a:t> (αριθμός πακέτων/κρατήσεων),</a:t>
                </a:r>
              </a:p>
              <a:p>
                <a:pPr marL="171450" indent="-171450">
                  <a:buFont typeface="Wingdings" panose="05000000000000000000" pitchFamily="2" charset="2"/>
                  <a:buChar char="Ø"/>
                </a:pPr>
                <a:r>
                  <a:rPr lang="el-GR" sz="900" dirty="0">
                    <a:latin typeface="Calibri" panose="020F0502020204030204" pitchFamily="34" charset="0"/>
                    <a:ea typeface="Calibri" panose="020F0502020204030204" pitchFamily="34" charset="0"/>
                    <a:cs typeface="Calibri" panose="020F0502020204030204" pitchFamily="34" charset="0"/>
                  </a:rPr>
                  <a:t> η </a:t>
                </a:r>
                <a:r>
                  <a:rPr lang="el-GR" sz="900" b="1" dirty="0">
                    <a:latin typeface="Calibri" panose="020F0502020204030204" pitchFamily="34" charset="0"/>
                    <a:ea typeface="Calibri" panose="020F0502020204030204" pitchFamily="34" charset="0"/>
                    <a:cs typeface="Calibri" panose="020F0502020204030204" pitchFamily="34" charset="0"/>
                  </a:rPr>
                  <a:t>τιμή/προμήθεια</a:t>
                </a:r>
                <a:r>
                  <a:rPr lang="el-GR" sz="900" dirty="0">
                    <a:latin typeface="Calibri" panose="020F0502020204030204" pitchFamily="34" charset="0"/>
                    <a:ea typeface="Calibri" panose="020F0502020204030204" pitchFamily="34" charset="0"/>
                    <a:cs typeface="Calibri" panose="020F0502020204030204" pitchFamily="34" charset="0"/>
                  </a:rPr>
                  <a:t>,</a:t>
                </a:r>
              </a:p>
              <a:p>
                <a:pPr marL="171450" indent="-171450">
                  <a:buFont typeface="Wingdings" panose="05000000000000000000" pitchFamily="2" charset="2"/>
                  <a:buChar char="Ø"/>
                </a:pPr>
                <a:r>
                  <a:rPr lang="el-GR" sz="900" dirty="0">
                    <a:latin typeface="Calibri" panose="020F0502020204030204" pitchFamily="34" charset="0"/>
                    <a:ea typeface="Calibri" panose="020F0502020204030204" pitchFamily="34" charset="0"/>
                    <a:cs typeface="Calibri" panose="020F0502020204030204" pitchFamily="34" charset="0"/>
                  </a:rPr>
                  <a:t> τα </a:t>
                </a:r>
                <a:r>
                  <a:rPr lang="el-GR" sz="900" b="1" dirty="0">
                    <a:latin typeface="Calibri" panose="020F0502020204030204" pitchFamily="34" charset="0"/>
                    <a:ea typeface="Calibri" panose="020F0502020204030204" pitchFamily="34" charset="0"/>
                    <a:cs typeface="Calibri" panose="020F0502020204030204" pitchFamily="34" charset="0"/>
                  </a:rPr>
                  <a:t>σταθερά</a:t>
                </a:r>
                <a:r>
                  <a:rPr lang="el-GR" sz="900" dirty="0">
                    <a:latin typeface="Calibri" panose="020F0502020204030204" pitchFamily="34" charset="0"/>
                    <a:ea typeface="Calibri" panose="020F0502020204030204" pitchFamily="34" charset="0"/>
                    <a:cs typeface="Calibri" panose="020F0502020204030204" pitchFamily="34" charset="0"/>
                  </a:rPr>
                  <a:t> και </a:t>
                </a:r>
                <a:r>
                  <a:rPr lang="el-GR" sz="900" b="1" dirty="0">
                    <a:latin typeface="Calibri" panose="020F0502020204030204" pitchFamily="34" charset="0"/>
                    <a:ea typeface="Calibri" panose="020F0502020204030204" pitchFamily="34" charset="0"/>
                    <a:cs typeface="Calibri" panose="020F0502020204030204" pitchFamily="34" charset="0"/>
                  </a:rPr>
                  <a:t>μεταβλητά</a:t>
                </a:r>
                <a:r>
                  <a:rPr lang="el-GR" sz="900" dirty="0">
                    <a:latin typeface="Calibri" panose="020F0502020204030204" pitchFamily="34" charset="0"/>
                    <a:ea typeface="Calibri" panose="020F0502020204030204" pitchFamily="34" charset="0"/>
                    <a:cs typeface="Calibri" panose="020F0502020204030204" pitchFamily="34" charset="0"/>
                  </a:rPr>
                  <a:t> κόστη</a:t>
                </a:r>
              </a:p>
              <a:p>
                <a:pPr marL="171450" indent="-171450">
                  <a:buFont typeface="Wingdings" panose="05000000000000000000" pitchFamily="2" charset="2"/>
                  <a:buChar char="Ø"/>
                </a:pPr>
                <a:endParaRPr lang="el-GR" sz="900" dirty="0">
                  <a:latin typeface="Calibri" panose="020F0502020204030204" pitchFamily="34" charset="0"/>
                  <a:ea typeface="Calibri" panose="020F0502020204030204" pitchFamily="34" charset="0"/>
                  <a:cs typeface="Calibri" panose="020F0502020204030204" pitchFamily="34" charset="0"/>
                </a:endParaRPr>
              </a:p>
              <a:p>
                <a:pPr>
                  <a:lnSpc>
                    <a:spcPct val="150000"/>
                  </a:lnSpc>
                  <a:buNone/>
                </a:pPr>
                <a:r>
                  <a:rPr lang="el-GR" sz="1100" b="1" dirty="0">
                    <a:latin typeface="Calibri" panose="020F0502020204030204" pitchFamily="34" charset="0"/>
                    <a:ea typeface="Calibri" panose="020F0502020204030204" pitchFamily="34" charset="0"/>
                    <a:cs typeface="Calibri" panose="020F0502020204030204" pitchFamily="34" charset="0"/>
                  </a:rPr>
                  <a:t>Βασικές έννοιες με απλά λόγια:</a:t>
                </a:r>
              </a:p>
              <a:p>
                <a:pPr>
                  <a:buFont typeface="+mj-lt"/>
                  <a:buAutoNum type="arabicPeriod"/>
                </a:pPr>
                <a:r>
                  <a:rPr lang="el-GR" sz="900" b="1" dirty="0">
                    <a:latin typeface="Calibri" panose="020F0502020204030204" pitchFamily="34" charset="0"/>
                    <a:ea typeface="Calibri" panose="020F0502020204030204" pitchFamily="34" charset="0"/>
                    <a:cs typeface="Calibri" panose="020F0502020204030204" pitchFamily="34" charset="0"/>
                  </a:rPr>
                  <a:t> Σταθερά κόστη (</a:t>
                </a:r>
                <a:r>
                  <a:rPr lang="en-US" sz="900" b="1" dirty="0">
                    <a:latin typeface="Calibri" panose="020F0502020204030204" pitchFamily="34" charset="0"/>
                    <a:ea typeface="Calibri" panose="020F0502020204030204" pitchFamily="34" charset="0"/>
                    <a:cs typeface="Calibri" panose="020F0502020204030204" pitchFamily="34" charset="0"/>
                  </a:rPr>
                  <a:t>Fixed costs):</a:t>
                </a:r>
                <a:r>
                  <a:rPr lang="el-GR" sz="900" b="1" dirty="0">
                    <a:latin typeface="Calibri" panose="020F0502020204030204" pitchFamily="34" charset="0"/>
                    <a:ea typeface="Calibri" panose="020F0502020204030204" pitchFamily="34" charset="0"/>
                    <a:cs typeface="Calibri" panose="020F0502020204030204" pitchFamily="34" charset="0"/>
                  </a:rPr>
                  <a:t> </a:t>
                </a:r>
                <a:r>
                  <a:rPr lang="el-GR" sz="900" dirty="0">
                    <a:latin typeface="Calibri" panose="020F0502020204030204" pitchFamily="34" charset="0"/>
                    <a:ea typeface="Calibri" panose="020F0502020204030204" pitchFamily="34" charset="0"/>
                    <a:cs typeface="Calibri" panose="020F0502020204030204" pitchFamily="34" charset="0"/>
                  </a:rPr>
                  <a:t>Δεν αλλάζουν με το πόσες κρατήσεις έχω, σε βραχυπρόθεσμο ορίζοντα. π.χ. ενοίκιο γραφείου, μισθοί μόνιμων υπαλλήλων.</a:t>
                </a:r>
              </a:p>
              <a:p>
                <a:pPr>
                  <a:buFont typeface="+mj-lt"/>
                  <a:buAutoNum type="arabicPeriod"/>
                </a:pPr>
                <a:r>
                  <a:rPr lang="el-GR" sz="900" b="1" dirty="0">
                    <a:latin typeface="Calibri" panose="020F0502020204030204" pitchFamily="34" charset="0"/>
                    <a:ea typeface="Calibri" panose="020F0502020204030204" pitchFamily="34" charset="0"/>
                    <a:cs typeface="Calibri" panose="020F0502020204030204" pitchFamily="34" charset="0"/>
                  </a:rPr>
                  <a:t> Μεταβλητά κόστη (</a:t>
                </a:r>
                <a:r>
                  <a:rPr lang="en-US" sz="900" b="1" dirty="0">
                    <a:latin typeface="Calibri" panose="020F0502020204030204" pitchFamily="34" charset="0"/>
                    <a:ea typeface="Calibri" panose="020F0502020204030204" pitchFamily="34" charset="0"/>
                    <a:cs typeface="Calibri" panose="020F0502020204030204" pitchFamily="34" charset="0"/>
                  </a:rPr>
                  <a:t>Variable costs):</a:t>
                </a:r>
                <a:r>
                  <a:rPr lang="el-GR" sz="900" b="1" dirty="0">
                    <a:latin typeface="Calibri" panose="020F0502020204030204" pitchFamily="34" charset="0"/>
                    <a:ea typeface="Calibri" panose="020F0502020204030204" pitchFamily="34" charset="0"/>
                    <a:cs typeface="Calibri" panose="020F0502020204030204" pitchFamily="34" charset="0"/>
                  </a:rPr>
                  <a:t> </a:t>
                </a:r>
                <a:r>
                  <a:rPr lang="el-GR" sz="900" dirty="0">
                    <a:latin typeface="Calibri" panose="020F0502020204030204" pitchFamily="34" charset="0"/>
                    <a:ea typeface="Calibri" panose="020F0502020204030204" pitchFamily="34" charset="0"/>
                    <a:cs typeface="Calibri" panose="020F0502020204030204" pitchFamily="34" charset="0"/>
                  </a:rPr>
                  <a:t>Αυξάνονται όταν αυξάνονται οι κρατήσεις. π.χ. προμήθειες </a:t>
                </a:r>
                <a:r>
                  <a:rPr lang="el-GR" sz="900" dirty="0" err="1">
                    <a:latin typeface="Calibri" panose="020F0502020204030204" pitchFamily="34" charset="0"/>
                    <a:ea typeface="Calibri" panose="020F0502020204030204" pitchFamily="34" charset="0"/>
                    <a:cs typeface="Calibri" panose="020F0502020204030204" pitchFamily="34" charset="0"/>
                  </a:rPr>
                  <a:t>πλατφορμών</a:t>
                </a:r>
                <a:r>
                  <a:rPr lang="el-GR" sz="900" dirty="0">
                    <a:latin typeface="Calibri" panose="020F0502020204030204" pitchFamily="34" charset="0"/>
                    <a:ea typeface="Calibri" panose="020F0502020204030204" pitchFamily="34" charset="0"/>
                    <a:cs typeface="Calibri" panose="020F0502020204030204" pitchFamily="34" charset="0"/>
                  </a:rPr>
                  <a:t>, χρεώσεις καρτών, κόστος έκδοσης εισιτηρίων.</a:t>
                </a:r>
              </a:p>
              <a:p>
                <a:pPr>
                  <a:buFont typeface="+mj-lt"/>
                  <a:buAutoNum type="arabicPeriod"/>
                </a:pPr>
                <a:r>
                  <a:rPr lang="el-GR" sz="900" b="1" dirty="0">
                    <a:latin typeface="Calibri" panose="020F0502020204030204" pitchFamily="34" charset="0"/>
                    <a:ea typeface="Calibri" panose="020F0502020204030204" pitchFamily="34" charset="0"/>
                    <a:cs typeface="Calibri" panose="020F0502020204030204" pitchFamily="34" charset="0"/>
                  </a:rPr>
                  <a:t> Τιμή / Προμήθεια ανά πακέτο (</a:t>
                </a:r>
                <a:r>
                  <a:rPr lang="en-US" sz="900" b="1" dirty="0">
                    <a:latin typeface="Calibri" panose="020F0502020204030204" pitchFamily="34" charset="0"/>
                    <a:ea typeface="Calibri" panose="020F0502020204030204" pitchFamily="34" charset="0"/>
                    <a:cs typeface="Calibri" panose="020F0502020204030204" pitchFamily="34" charset="0"/>
                  </a:rPr>
                  <a:t>Revenue per unit):</a:t>
                </a:r>
                <a:r>
                  <a:rPr lang="el-GR" sz="900" b="1" dirty="0">
                    <a:latin typeface="Calibri" panose="020F0502020204030204" pitchFamily="34" charset="0"/>
                    <a:ea typeface="Calibri" panose="020F0502020204030204" pitchFamily="34" charset="0"/>
                    <a:cs typeface="Calibri" panose="020F0502020204030204" pitchFamily="34" charset="0"/>
                  </a:rPr>
                  <a:t> </a:t>
                </a:r>
                <a:r>
                  <a:rPr lang="el-GR" sz="900" dirty="0">
                    <a:latin typeface="Calibri" panose="020F0502020204030204" pitchFamily="34" charset="0"/>
                    <a:ea typeface="Calibri" panose="020F0502020204030204" pitchFamily="34" charset="0"/>
                    <a:cs typeface="Calibri" panose="020F0502020204030204" pitchFamily="34" charset="0"/>
                  </a:rPr>
                  <a:t>Αυτό που κερδίζει το πρακτορείο </a:t>
                </a:r>
                <a:r>
                  <a:rPr lang="el-GR" sz="900" b="1" dirty="0">
                    <a:latin typeface="Calibri" panose="020F0502020204030204" pitchFamily="34" charset="0"/>
                    <a:ea typeface="Calibri" panose="020F0502020204030204" pitchFamily="34" charset="0"/>
                    <a:cs typeface="Calibri" panose="020F0502020204030204" pitchFamily="34" charset="0"/>
                  </a:rPr>
                  <a:t>ως προμήθεια</a:t>
                </a:r>
                <a:r>
                  <a:rPr lang="el-GR" sz="900" dirty="0">
                    <a:latin typeface="Calibri" panose="020F0502020204030204" pitchFamily="34" charset="0"/>
                    <a:ea typeface="Calibri" panose="020F0502020204030204" pitchFamily="34" charset="0"/>
                    <a:cs typeface="Calibri" panose="020F0502020204030204" pitchFamily="34" charset="0"/>
                  </a:rPr>
                  <a:t>, όχι όλη η τιμή πακέτου.</a:t>
                </a:r>
              </a:p>
              <a:p>
                <a:pPr>
                  <a:buFont typeface="+mj-lt"/>
                  <a:buAutoNum type="arabicPeriod"/>
                </a:pPr>
                <a:r>
                  <a:rPr lang="el-GR" sz="900" b="1" dirty="0">
                    <a:latin typeface="Calibri" panose="020F0502020204030204" pitchFamily="34" charset="0"/>
                    <a:ea typeface="Calibri" panose="020F0502020204030204" pitchFamily="34" charset="0"/>
                    <a:cs typeface="Calibri" panose="020F0502020204030204" pitchFamily="34" charset="0"/>
                  </a:rPr>
                  <a:t> Συνεισφορά ανά μονάδα (</a:t>
                </a:r>
                <a:r>
                  <a:rPr lang="en-US" sz="900" b="1" dirty="0">
                    <a:latin typeface="Calibri" panose="020F0502020204030204" pitchFamily="34" charset="0"/>
                    <a:ea typeface="Calibri" panose="020F0502020204030204" pitchFamily="34" charset="0"/>
                    <a:cs typeface="Calibri" panose="020F0502020204030204" pitchFamily="34" charset="0"/>
                  </a:rPr>
                  <a:t>Contribution per unit):</a:t>
                </a:r>
                <a:r>
                  <a:rPr lang="el-GR" sz="900" b="1" dirty="0">
                    <a:latin typeface="Calibri" panose="020F0502020204030204" pitchFamily="34" charset="0"/>
                    <a:ea typeface="Calibri" panose="020F0502020204030204" pitchFamily="34" charset="0"/>
                    <a:cs typeface="Calibri" panose="020F0502020204030204" pitchFamily="34" charset="0"/>
                  </a:rPr>
                  <a:t> </a:t>
                </a:r>
                <a14:m>
                  <m:oMath xmlns:m="http://schemas.openxmlformats.org/officeDocument/2006/math">
                    <m:r>
                      <a:rPr lang="el-GR" sz="900" b="1" i="0" smtClean="0">
                        <a:latin typeface="Cambria Math" panose="02040503050406030204" pitchFamily="18" charset="0"/>
                        <a:ea typeface="Calibri" panose="020F0502020204030204" pitchFamily="34" charset="0"/>
                        <a:cs typeface="Calibri" panose="020F0502020204030204" pitchFamily="34" charset="0"/>
                      </a:rPr>
                      <m:t> </m:t>
                    </m:r>
                    <m:r>
                      <m:rPr>
                        <m:nor/>
                      </m:rPr>
                      <a:rPr lang="el-GR" sz="900" b="0">
                        <a:latin typeface="Calibri" panose="020F0502020204030204" pitchFamily="34" charset="0"/>
                        <a:ea typeface="Calibri" panose="020F0502020204030204" pitchFamily="34" charset="0"/>
                        <a:cs typeface="Calibri" panose="020F0502020204030204" pitchFamily="34" charset="0"/>
                      </a:rPr>
                      <m:t>Προμ</m:t>
                    </m:r>
                    <m:limUpp>
                      <m:limUppPr>
                        <m:ctrlPr>
                          <a:rPr lang="ar-AE" sz="900" b="0">
                            <a:latin typeface="Cambria Math" panose="02040503050406030204" pitchFamily="18" charset="0"/>
                          </a:rPr>
                        </m:ctrlPr>
                      </m:limUppPr>
                      <m:e>
                        <m:r>
                          <m:rPr>
                            <m:nor/>
                          </m:rPr>
                          <a:rPr lang="el-GR" sz="900" b="0">
                            <a:latin typeface="Calibri" panose="020F0502020204030204" pitchFamily="34" charset="0"/>
                            <a:ea typeface="Calibri" panose="020F0502020204030204" pitchFamily="34" charset="0"/>
                            <a:cs typeface="Calibri" panose="020F0502020204030204" pitchFamily="34" charset="0"/>
                          </a:rPr>
                          <m:t>η</m:t>
                        </m:r>
                      </m:e>
                      <m:lim>
                        <m:r>
                          <a:rPr lang="ar-AE" sz="900" b="0" i="0" smtClean="0">
                            <a:latin typeface="Cambria Math" panose="02040503050406030204" pitchFamily="18" charset="0"/>
                          </a:rPr>
                          <m:t>ˊ</m:t>
                        </m:r>
                      </m:lim>
                    </m:limUpp>
                    <m:r>
                      <m:rPr>
                        <m:nor/>
                      </m:rPr>
                      <a:rPr lang="el-GR" sz="900" b="0">
                        <a:latin typeface="Calibri" panose="020F0502020204030204" pitchFamily="34" charset="0"/>
                        <a:ea typeface="Calibri" panose="020F0502020204030204" pitchFamily="34" charset="0"/>
                        <a:cs typeface="Calibri" panose="020F0502020204030204" pitchFamily="34" charset="0"/>
                      </a:rPr>
                      <m:t>θεια</m:t>
                    </m:r>
                    <m:r>
                      <m:rPr>
                        <m:nor/>
                      </m:rPr>
                      <a:rPr lang="el-GR" sz="900" b="0">
                        <a:latin typeface="Calibri" panose="020F0502020204030204" pitchFamily="34" charset="0"/>
                        <a:ea typeface="Calibri" panose="020F0502020204030204" pitchFamily="34" charset="0"/>
                        <a:cs typeface="Calibri" panose="020F0502020204030204" pitchFamily="34" charset="0"/>
                      </a:rPr>
                      <m:t> </m:t>
                    </m:r>
                    <m:r>
                      <m:rPr>
                        <m:nor/>
                      </m:rPr>
                      <a:rPr lang="el-GR" sz="900" b="0">
                        <a:latin typeface="Calibri" panose="020F0502020204030204" pitchFamily="34" charset="0"/>
                        <a:ea typeface="Calibri" panose="020F0502020204030204" pitchFamily="34" charset="0"/>
                        <a:cs typeface="Calibri" panose="020F0502020204030204" pitchFamily="34" charset="0"/>
                      </a:rPr>
                      <m:t>αν</m:t>
                    </m:r>
                    <m:limUpp>
                      <m:limUppPr>
                        <m:ctrlPr>
                          <a:rPr lang="ar-AE" sz="900" b="0">
                            <a:latin typeface="Cambria Math" panose="02040503050406030204" pitchFamily="18" charset="0"/>
                          </a:rPr>
                        </m:ctrlPr>
                      </m:limUppPr>
                      <m:e>
                        <m:r>
                          <m:rPr>
                            <m:nor/>
                          </m:rPr>
                          <a:rPr lang="el-GR" sz="900" b="0">
                            <a:latin typeface="Calibri" panose="020F0502020204030204" pitchFamily="34" charset="0"/>
                            <a:ea typeface="Calibri" panose="020F0502020204030204" pitchFamily="34" charset="0"/>
                            <a:cs typeface="Calibri" panose="020F0502020204030204" pitchFamily="34" charset="0"/>
                          </a:rPr>
                          <m:t>α</m:t>
                        </m:r>
                      </m:e>
                      <m:lim>
                        <m:r>
                          <a:rPr lang="ar-AE" sz="900" b="0" i="0" smtClean="0">
                            <a:latin typeface="Cambria Math" panose="02040503050406030204" pitchFamily="18" charset="0"/>
                          </a:rPr>
                          <m:t>ˊ</m:t>
                        </m:r>
                      </m:lim>
                    </m:limUpp>
                    <m:r>
                      <m:rPr>
                        <m:nor/>
                      </m:rPr>
                      <a:rPr lang="ar-AE" sz="900" b="0">
                        <a:latin typeface="Calibri" panose="020F0502020204030204" pitchFamily="34" charset="0"/>
                        <a:ea typeface="Calibri" panose="020F0502020204030204" pitchFamily="34" charset="0"/>
                        <a:cs typeface="Calibri" panose="020F0502020204030204" pitchFamily="34" charset="0"/>
                      </a:rPr>
                      <m:t> </m:t>
                    </m:r>
                    <m:r>
                      <m:rPr>
                        <m:nor/>
                      </m:rPr>
                      <a:rPr lang="el-GR" sz="900" b="0">
                        <a:latin typeface="Calibri" panose="020F0502020204030204" pitchFamily="34" charset="0"/>
                        <a:ea typeface="Calibri" panose="020F0502020204030204" pitchFamily="34" charset="0"/>
                        <a:cs typeface="Calibri" panose="020F0502020204030204" pitchFamily="34" charset="0"/>
                      </a:rPr>
                      <m:t>πακ</m:t>
                    </m:r>
                    <m:limUpp>
                      <m:limUppPr>
                        <m:ctrlPr>
                          <a:rPr lang="ar-AE" sz="900" b="0">
                            <a:latin typeface="Cambria Math" panose="02040503050406030204" pitchFamily="18" charset="0"/>
                          </a:rPr>
                        </m:ctrlPr>
                      </m:limUppPr>
                      <m:e>
                        <m:r>
                          <m:rPr>
                            <m:nor/>
                          </m:rPr>
                          <a:rPr lang="el-GR" sz="900" b="0">
                            <a:latin typeface="Calibri" panose="020F0502020204030204" pitchFamily="34" charset="0"/>
                            <a:ea typeface="Calibri" panose="020F0502020204030204" pitchFamily="34" charset="0"/>
                            <a:cs typeface="Calibri" panose="020F0502020204030204" pitchFamily="34" charset="0"/>
                          </a:rPr>
                          <m:t>ε</m:t>
                        </m:r>
                      </m:e>
                      <m:lim>
                        <m:r>
                          <a:rPr lang="ar-AE" sz="900" b="0" i="0" smtClean="0">
                            <a:latin typeface="Cambria Math" panose="02040503050406030204" pitchFamily="18" charset="0"/>
                          </a:rPr>
                          <m:t>ˊ</m:t>
                        </m:r>
                      </m:lim>
                    </m:limUpp>
                    <m:r>
                      <m:rPr>
                        <m:nor/>
                      </m:rPr>
                      <a:rPr lang="el-GR" sz="900" b="0">
                        <a:latin typeface="Calibri" panose="020F0502020204030204" pitchFamily="34" charset="0"/>
                        <a:ea typeface="Calibri" panose="020F0502020204030204" pitchFamily="34" charset="0"/>
                        <a:cs typeface="Calibri" panose="020F0502020204030204" pitchFamily="34" charset="0"/>
                      </a:rPr>
                      <m:t>το</m:t>
                    </m:r>
                    <m:r>
                      <a:rPr lang="el-GR" sz="900" b="0" i="0" smtClean="0">
                        <a:latin typeface="Cambria Math" panose="02040503050406030204" pitchFamily="18" charset="0"/>
                      </a:rPr>
                      <m:t>−</m:t>
                    </m:r>
                    <m:r>
                      <m:rPr>
                        <m:nor/>
                      </m:rPr>
                      <a:rPr lang="el-GR" sz="900" b="0">
                        <a:latin typeface="Calibri" panose="020F0502020204030204" pitchFamily="34" charset="0"/>
                        <a:ea typeface="Calibri" panose="020F0502020204030204" pitchFamily="34" charset="0"/>
                        <a:cs typeface="Calibri" panose="020F0502020204030204" pitchFamily="34" charset="0"/>
                      </a:rPr>
                      <m:t>Μεταβλητ</m:t>
                    </m:r>
                    <m:limUpp>
                      <m:limUppPr>
                        <m:ctrlPr>
                          <a:rPr lang="ar-AE" sz="900" b="0">
                            <a:latin typeface="Cambria Math" panose="02040503050406030204" pitchFamily="18" charset="0"/>
                          </a:rPr>
                        </m:ctrlPr>
                      </m:limUppPr>
                      <m:e>
                        <m:r>
                          <m:rPr>
                            <m:nor/>
                          </m:rPr>
                          <a:rPr lang="el-GR" sz="900" b="0">
                            <a:latin typeface="Calibri" panose="020F0502020204030204" pitchFamily="34" charset="0"/>
                            <a:ea typeface="Calibri" panose="020F0502020204030204" pitchFamily="34" charset="0"/>
                            <a:cs typeface="Calibri" panose="020F0502020204030204" pitchFamily="34" charset="0"/>
                          </a:rPr>
                          <m:t>ο</m:t>
                        </m:r>
                      </m:e>
                      <m:lim>
                        <m:r>
                          <a:rPr lang="ar-AE" sz="900" b="0" i="0" smtClean="0">
                            <a:latin typeface="Cambria Math" panose="02040503050406030204" pitchFamily="18" charset="0"/>
                          </a:rPr>
                          <m:t>ˊ</m:t>
                        </m:r>
                      </m:lim>
                    </m:limUpp>
                    <m:r>
                      <m:rPr>
                        <m:nor/>
                      </m:rPr>
                      <a:rPr lang="ar-AE" sz="900" b="0">
                        <a:latin typeface="Calibri" panose="020F0502020204030204" pitchFamily="34" charset="0"/>
                        <a:ea typeface="Calibri" panose="020F0502020204030204" pitchFamily="34" charset="0"/>
                        <a:cs typeface="Calibri" panose="020F0502020204030204" pitchFamily="34" charset="0"/>
                      </a:rPr>
                      <m:t> </m:t>
                    </m:r>
                    <m:r>
                      <m:rPr>
                        <m:nor/>
                      </m:rPr>
                      <a:rPr lang="el-GR" sz="900" b="0">
                        <a:latin typeface="Calibri" panose="020F0502020204030204" pitchFamily="34" charset="0"/>
                        <a:ea typeface="Calibri" panose="020F0502020204030204" pitchFamily="34" charset="0"/>
                        <a:cs typeface="Calibri" panose="020F0502020204030204" pitchFamily="34" charset="0"/>
                      </a:rPr>
                      <m:t>κ</m:t>
                    </m:r>
                    <m:limUpp>
                      <m:limUppPr>
                        <m:ctrlPr>
                          <a:rPr lang="ar-AE" sz="900" b="0">
                            <a:latin typeface="Cambria Math" panose="02040503050406030204" pitchFamily="18" charset="0"/>
                          </a:rPr>
                        </m:ctrlPr>
                      </m:limUppPr>
                      <m:e>
                        <m:r>
                          <m:rPr>
                            <m:nor/>
                          </m:rPr>
                          <a:rPr lang="el-GR" sz="900" b="0">
                            <a:latin typeface="Calibri" panose="020F0502020204030204" pitchFamily="34" charset="0"/>
                            <a:ea typeface="Calibri" panose="020F0502020204030204" pitchFamily="34" charset="0"/>
                            <a:cs typeface="Calibri" panose="020F0502020204030204" pitchFamily="34" charset="0"/>
                          </a:rPr>
                          <m:t>ο</m:t>
                        </m:r>
                      </m:e>
                      <m:lim>
                        <m:r>
                          <a:rPr lang="ar-AE" sz="900" b="0" i="0" smtClean="0">
                            <a:latin typeface="Cambria Math" panose="02040503050406030204" pitchFamily="18" charset="0"/>
                          </a:rPr>
                          <m:t>ˊ</m:t>
                        </m:r>
                      </m:lim>
                    </m:limUpp>
                    <m:r>
                      <m:rPr>
                        <m:nor/>
                      </m:rPr>
                      <a:rPr lang="el-GR" sz="900" b="0">
                        <a:latin typeface="Calibri" panose="020F0502020204030204" pitchFamily="34" charset="0"/>
                        <a:ea typeface="Calibri" panose="020F0502020204030204" pitchFamily="34" charset="0"/>
                        <a:cs typeface="Calibri" panose="020F0502020204030204" pitchFamily="34" charset="0"/>
                      </a:rPr>
                      <m:t>στος</m:t>
                    </m:r>
                    <m:r>
                      <m:rPr>
                        <m:nor/>
                      </m:rPr>
                      <a:rPr lang="el-GR" sz="900" b="0">
                        <a:latin typeface="Calibri" panose="020F0502020204030204" pitchFamily="34" charset="0"/>
                        <a:ea typeface="Calibri" panose="020F0502020204030204" pitchFamily="34" charset="0"/>
                        <a:cs typeface="Calibri" panose="020F0502020204030204" pitchFamily="34" charset="0"/>
                      </a:rPr>
                      <m:t> </m:t>
                    </m:r>
                    <m:r>
                      <m:rPr>
                        <m:nor/>
                      </m:rPr>
                      <a:rPr lang="el-GR" sz="900" b="0">
                        <a:latin typeface="Calibri" panose="020F0502020204030204" pitchFamily="34" charset="0"/>
                        <a:ea typeface="Calibri" panose="020F0502020204030204" pitchFamily="34" charset="0"/>
                        <a:cs typeface="Calibri" panose="020F0502020204030204" pitchFamily="34" charset="0"/>
                      </a:rPr>
                      <m:t>αν</m:t>
                    </m:r>
                    <m:limUpp>
                      <m:limUppPr>
                        <m:ctrlPr>
                          <a:rPr lang="ar-AE" sz="900" b="0">
                            <a:latin typeface="Cambria Math" panose="02040503050406030204" pitchFamily="18" charset="0"/>
                          </a:rPr>
                        </m:ctrlPr>
                      </m:limUppPr>
                      <m:e>
                        <m:r>
                          <m:rPr>
                            <m:nor/>
                          </m:rPr>
                          <a:rPr lang="el-GR" sz="900" b="0">
                            <a:latin typeface="Calibri" panose="020F0502020204030204" pitchFamily="34" charset="0"/>
                            <a:ea typeface="Calibri" panose="020F0502020204030204" pitchFamily="34" charset="0"/>
                            <a:cs typeface="Calibri" panose="020F0502020204030204" pitchFamily="34" charset="0"/>
                          </a:rPr>
                          <m:t>α</m:t>
                        </m:r>
                      </m:e>
                      <m:lim>
                        <m:r>
                          <a:rPr lang="ar-AE" sz="900" b="0" i="0" smtClean="0">
                            <a:latin typeface="Cambria Math" panose="02040503050406030204" pitchFamily="18" charset="0"/>
                          </a:rPr>
                          <m:t>ˊ</m:t>
                        </m:r>
                      </m:lim>
                    </m:limUpp>
                    <m:r>
                      <m:rPr>
                        <m:nor/>
                      </m:rPr>
                      <a:rPr lang="ar-AE" sz="900" b="0">
                        <a:latin typeface="Calibri" panose="020F0502020204030204" pitchFamily="34" charset="0"/>
                        <a:ea typeface="Calibri" panose="020F0502020204030204" pitchFamily="34" charset="0"/>
                        <a:cs typeface="Calibri" panose="020F0502020204030204" pitchFamily="34" charset="0"/>
                      </a:rPr>
                      <m:t> </m:t>
                    </m:r>
                    <m:r>
                      <m:rPr>
                        <m:nor/>
                      </m:rPr>
                      <a:rPr lang="el-GR" sz="900" b="0">
                        <a:latin typeface="Calibri" panose="020F0502020204030204" pitchFamily="34" charset="0"/>
                        <a:ea typeface="Calibri" panose="020F0502020204030204" pitchFamily="34" charset="0"/>
                        <a:cs typeface="Calibri" panose="020F0502020204030204" pitchFamily="34" charset="0"/>
                      </a:rPr>
                      <m:t>πακ</m:t>
                    </m:r>
                    <m:limUpp>
                      <m:limUppPr>
                        <m:ctrlPr>
                          <a:rPr lang="ar-AE" sz="900" b="0">
                            <a:latin typeface="Cambria Math" panose="02040503050406030204" pitchFamily="18" charset="0"/>
                          </a:rPr>
                        </m:ctrlPr>
                      </m:limUppPr>
                      <m:e>
                        <m:r>
                          <m:rPr>
                            <m:nor/>
                          </m:rPr>
                          <a:rPr lang="el-GR" sz="900" b="0">
                            <a:latin typeface="Calibri" panose="020F0502020204030204" pitchFamily="34" charset="0"/>
                            <a:ea typeface="Calibri" panose="020F0502020204030204" pitchFamily="34" charset="0"/>
                            <a:cs typeface="Calibri" panose="020F0502020204030204" pitchFamily="34" charset="0"/>
                          </a:rPr>
                          <m:t>ε</m:t>
                        </m:r>
                      </m:e>
                      <m:lim>
                        <m:r>
                          <a:rPr lang="ar-AE" sz="900" b="0" i="0" smtClean="0">
                            <a:latin typeface="Cambria Math" panose="02040503050406030204" pitchFamily="18" charset="0"/>
                          </a:rPr>
                          <m:t>ˊ</m:t>
                        </m:r>
                      </m:lim>
                    </m:limUpp>
                    <m:r>
                      <m:rPr>
                        <m:nor/>
                      </m:rPr>
                      <a:rPr lang="el-GR" sz="900" b="0">
                        <a:latin typeface="Calibri" panose="020F0502020204030204" pitchFamily="34" charset="0"/>
                        <a:ea typeface="Calibri" panose="020F0502020204030204" pitchFamily="34" charset="0"/>
                        <a:cs typeface="Calibri" panose="020F0502020204030204" pitchFamily="34" charset="0"/>
                      </a:rPr>
                      <m:t>το</m:t>
                    </m:r>
                  </m:oMath>
                </a14:m>
                <a:endParaRPr lang="el-GR" sz="900" b="0" dirty="0">
                  <a:latin typeface="Calibri" panose="020F0502020204030204" pitchFamily="34" charset="0"/>
                  <a:ea typeface="Calibri" panose="020F0502020204030204" pitchFamily="34" charset="0"/>
                  <a:cs typeface="Calibri" panose="020F0502020204030204" pitchFamily="34" charset="0"/>
                </a:endParaRPr>
              </a:p>
              <a:p>
                <a:pPr>
                  <a:buFont typeface="+mj-lt"/>
                  <a:buAutoNum type="arabicPeriod"/>
                </a:pPr>
                <a:r>
                  <a:rPr lang="el-GR" sz="900" b="1" dirty="0">
                    <a:latin typeface="Calibri" panose="020F0502020204030204" pitchFamily="34" charset="0"/>
                    <a:ea typeface="Calibri" panose="020F0502020204030204" pitchFamily="34" charset="0"/>
                    <a:cs typeface="Calibri" panose="020F0502020204030204" pitchFamily="34" charset="0"/>
                  </a:rPr>
                  <a:t> Νεκρό σημείο (</a:t>
                </a:r>
                <a:r>
                  <a:rPr lang="en-US" sz="900" b="1" dirty="0">
                    <a:latin typeface="Calibri" panose="020F0502020204030204" pitchFamily="34" charset="0"/>
                    <a:ea typeface="Calibri" panose="020F0502020204030204" pitchFamily="34" charset="0"/>
                    <a:cs typeface="Calibri" panose="020F0502020204030204" pitchFamily="34" charset="0"/>
                  </a:rPr>
                  <a:t>Break-even point):</a:t>
                </a:r>
                <a:br>
                  <a:rPr lang="en-US" sz="900" dirty="0">
                    <a:latin typeface="Calibri" panose="020F0502020204030204" pitchFamily="34" charset="0"/>
                    <a:ea typeface="Calibri" panose="020F0502020204030204" pitchFamily="34" charset="0"/>
                    <a:cs typeface="Calibri" panose="020F0502020204030204" pitchFamily="34" charset="0"/>
                  </a:rPr>
                </a:br>
                <a:r>
                  <a:rPr lang="el-GR" sz="900" dirty="0">
                    <a:latin typeface="Calibri" panose="020F0502020204030204" pitchFamily="34" charset="0"/>
                    <a:ea typeface="Calibri" panose="020F0502020204030204" pitchFamily="34" charset="0"/>
                    <a:cs typeface="Calibri" panose="020F0502020204030204" pitchFamily="34" charset="0"/>
                  </a:rPr>
                  <a:t>Το επίπεδο κρατήσεων στο οποίο: </a:t>
                </a:r>
                <a14:m>
                  <m:oMath xmlns:m="http://schemas.openxmlformats.org/officeDocument/2006/math">
                    <m:r>
                      <a:rPr lang="el-GR" sz="900" b="0" i="0" smtClean="0">
                        <a:latin typeface="Cambria Math" panose="02040503050406030204" pitchFamily="18" charset="0"/>
                        <a:ea typeface="Calibri" panose="020F0502020204030204" pitchFamily="34" charset="0"/>
                        <a:cs typeface="Calibri" panose="020F0502020204030204" pitchFamily="34" charset="0"/>
                      </a:rPr>
                      <m:t> </m:t>
                    </m:r>
                    <m:r>
                      <m:rPr>
                        <m:nor/>
                      </m:rPr>
                      <a:rPr lang="el-GR" sz="900" b="0">
                        <a:latin typeface="Calibri" panose="020F0502020204030204" pitchFamily="34" charset="0"/>
                        <a:ea typeface="Calibri" panose="020F0502020204030204" pitchFamily="34" charset="0"/>
                        <a:cs typeface="Calibri" panose="020F0502020204030204" pitchFamily="34" charset="0"/>
                      </a:rPr>
                      <m:t>Συνολικ</m:t>
                    </m:r>
                    <m:limUpp>
                      <m:limUppPr>
                        <m:ctrlPr>
                          <a:rPr lang="ar-AE" sz="900" b="0">
                            <a:latin typeface="Cambria Math" panose="02040503050406030204" pitchFamily="18" charset="0"/>
                          </a:rPr>
                        </m:ctrlPr>
                      </m:limUppPr>
                      <m:e>
                        <m:r>
                          <m:rPr>
                            <m:nor/>
                          </m:rPr>
                          <a:rPr lang="el-GR" sz="900" b="0">
                            <a:latin typeface="Calibri" panose="020F0502020204030204" pitchFamily="34" charset="0"/>
                            <a:ea typeface="Calibri" panose="020F0502020204030204" pitchFamily="34" charset="0"/>
                            <a:cs typeface="Calibri" panose="020F0502020204030204" pitchFamily="34" charset="0"/>
                          </a:rPr>
                          <m:t>η</m:t>
                        </m:r>
                      </m:e>
                      <m:lim>
                        <m:r>
                          <a:rPr lang="ar-AE" sz="900" b="0" i="0" smtClean="0">
                            <a:latin typeface="Cambria Math" panose="02040503050406030204" pitchFamily="18" charset="0"/>
                          </a:rPr>
                          <m:t>ˊ</m:t>
                        </m:r>
                      </m:lim>
                    </m:limUpp>
                    <m:r>
                      <m:rPr>
                        <m:nor/>
                      </m:rPr>
                      <a:rPr lang="ar-AE" sz="900" b="0">
                        <a:latin typeface="Calibri" panose="020F0502020204030204" pitchFamily="34" charset="0"/>
                        <a:ea typeface="Calibri" panose="020F0502020204030204" pitchFamily="34" charset="0"/>
                        <a:cs typeface="Calibri" panose="020F0502020204030204" pitchFamily="34" charset="0"/>
                      </a:rPr>
                      <m:t> </m:t>
                    </m:r>
                    <m:r>
                      <m:rPr>
                        <m:nor/>
                      </m:rPr>
                      <a:rPr lang="el-GR" sz="900" b="0">
                        <a:latin typeface="Calibri" panose="020F0502020204030204" pitchFamily="34" charset="0"/>
                        <a:ea typeface="Calibri" panose="020F0502020204030204" pitchFamily="34" charset="0"/>
                        <a:cs typeface="Calibri" panose="020F0502020204030204" pitchFamily="34" charset="0"/>
                      </a:rPr>
                      <m:t>συνεισφορ</m:t>
                    </m:r>
                    <m:limUpp>
                      <m:limUppPr>
                        <m:ctrlPr>
                          <a:rPr lang="ar-AE" sz="900" b="0">
                            <a:latin typeface="Cambria Math" panose="02040503050406030204" pitchFamily="18" charset="0"/>
                          </a:rPr>
                        </m:ctrlPr>
                      </m:limUppPr>
                      <m:e>
                        <m:r>
                          <m:rPr>
                            <m:nor/>
                          </m:rPr>
                          <a:rPr lang="el-GR" sz="900" b="0">
                            <a:latin typeface="Calibri" panose="020F0502020204030204" pitchFamily="34" charset="0"/>
                            <a:ea typeface="Calibri" panose="020F0502020204030204" pitchFamily="34" charset="0"/>
                            <a:cs typeface="Calibri" panose="020F0502020204030204" pitchFamily="34" charset="0"/>
                          </a:rPr>
                          <m:t>α</m:t>
                        </m:r>
                      </m:e>
                      <m:lim>
                        <m:r>
                          <a:rPr lang="ar-AE" sz="900" b="0" i="0" smtClean="0">
                            <a:latin typeface="Cambria Math" panose="02040503050406030204" pitchFamily="18" charset="0"/>
                          </a:rPr>
                          <m:t>ˊ</m:t>
                        </m:r>
                      </m:lim>
                    </m:limUpp>
                    <m:r>
                      <a:rPr lang="ar-AE" sz="900" b="0" i="0" smtClean="0">
                        <a:latin typeface="Cambria Math" panose="02040503050406030204" pitchFamily="18" charset="0"/>
                      </a:rPr>
                      <m:t>=</m:t>
                    </m:r>
                    <m:r>
                      <m:rPr>
                        <m:nor/>
                      </m:rPr>
                      <a:rPr lang="el-GR" sz="900" b="0">
                        <a:latin typeface="Calibri" panose="020F0502020204030204" pitchFamily="34" charset="0"/>
                        <a:ea typeface="Calibri" panose="020F0502020204030204" pitchFamily="34" charset="0"/>
                        <a:cs typeface="Calibri" panose="020F0502020204030204" pitchFamily="34" charset="0"/>
                      </a:rPr>
                      <m:t>Σταθερ</m:t>
                    </m:r>
                    <m:limUpp>
                      <m:limUppPr>
                        <m:ctrlPr>
                          <a:rPr lang="ar-AE" sz="900" b="0">
                            <a:latin typeface="Cambria Math" panose="02040503050406030204" pitchFamily="18" charset="0"/>
                          </a:rPr>
                        </m:ctrlPr>
                      </m:limUppPr>
                      <m:e>
                        <m:r>
                          <m:rPr>
                            <m:nor/>
                          </m:rPr>
                          <a:rPr lang="el-GR" sz="900" b="0">
                            <a:latin typeface="Calibri" panose="020F0502020204030204" pitchFamily="34" charset="0"/>
                            <a:ea typeface="Calibri" panose="020F0502020204030204" pitchFamily="34" charset="0"/>
                            <a:cs typeface="Calibri" panose="020F0502020204030204" pitchFamily="34" charset="0"/>
                          </a:rPr>
                          <m:t>α</m:t>
                        </m:r>
                      </m:e>
                      <m:lim>
                        <m:r>
                          <a:rPr lang="ar-AE" sz="900" b="0" i="0" smtClean="0">
                            <a:latin typeface="Cambria Math" panose="02040503050406030204" pitchFamily="18" charset="0"/>
                          </a:rPr>
                          <m:t>ˊ</m:t>
                        </m:r>
                      </m:lim>
                    </m:limUpp>
                    <m:r>
                      <m:rPr>
                        <m:nor/>
                      </m:rPr>
                      <a:rPr lang="ar-AE" sz="900" b="0">
                        <a:latin typeface="Calibri" panose="020F0502020204030204" pitchFamily="34" charset="0"/>
                        <a:ea typeface="Calibri" panose="020F0502020204030204" pitchFamily="34" charset="0"/>
                        <a:cs typeface="Calibri" panose="020F0502020204030204" pitchFamily="34" charset="0"/>
                      </a:rPr>
                      <m:t> </m:t>
                    </m:r>
                    <m:r>
                      <m:rPr>
                        <m:nor/>
                      </m:rPr>
                      <a:rPr lang="el-GR" sz="900" b="0">
                        <a:latin typeface="Calibri" panose="020F0502020204030204" pitchFamily="34" charset="0"/>
                        <a:ea typeface="Calibri" panose="020F0502020204030204" pitchFamily="34" charset="0"/>
                        <a:cs typeface="Calibri" panose="020F0502020204030204" pitchFamily="34" charset="0"/>
                      </a:rPr>
                      <m:t>κ</m:t>
                    </m:r>
                    <m:limUpp>
                      <m:limUppPr>
                        <m:ctrlPr>
                          <a:rPr lang="ar-AE" sz="900" b="0">
                            <a:latin typeface="Cambria Math" panose="02040503050406030204" pitchFamily="18" charset="0"/>
                          </a:rPr>
                        </m:ctrlPr>
                      </m:limUppPr>
                      <m:e>
                        <m:r>
                          <m:rPr>
                            <m:nor/>
                          </m:rPr>
                          <a:rPr lang="el-GR" sz="900" b="0">
                            <a:latin typeface="Calibri" panose="020F0502020204030204" pitchFamily="34" charset="0"/>
                            <a:ea typeface="Calibri" panose="020F0502020204030204" pitchFamily="34" charset="0"/>
                            <a:cs typeface="Calibri" panose="020F0502020204030204" pitchFamily="34" charset="0"/>
                          </a:rPr>
                          <m:t>ο</m:t>
                        </m:r>
                      </m:e>
                      <m:lim>
                        <m:r>
                          <a:rPr lang="ar-AE" sz="900" b="0" i="0" smtClean="0">
                            <a:latin typeface="Cambria Math" panose="02040503050406030204" pitchFamily="18" charset="0"/>
                          </a:rPr>
                          <m:t>ˊ</m:t>
                        </m:r>
                      </m:lim>
                    </m:limUpp>
                    <m:r>
                      <m:rPr>
                        <m:nor/>
                      </m:rPr>
                      <a:rPr lang="el-GR" sz="900" b="0">
                        <a:latin typeface="Calibri" panose="020F0502020204030204" pitchFamily="34" charset="0"/>
                        <a:ea typeface="Calibri" panose="020F0502020204030204" pitchFamily="34" charset="0"/>
                        <a:cs typeface="Calibri" panose="020F0502020204030204" pitchFamily="34" charset="0"/>
                      </a:rPr>
                      <m:t>στη</m:t>
                    </m:r>
                  </m:oMath>
                </a14:m>
                <a:endParaRPr lang="el-GR" sz="900" b="0" dirty="0">
                  <a:latin typeface="Calibri" panose="020F0502020204030204" pitchFamily="34" charset="0"/>
                  <a:ea typeface="Calibri" panose="020F0502020204030204" pitchFamily="34" charset="0"/>
                  <a:cs typeface="Calibri" panose="020F0502020204030204" pitchFamily="34" charset="0"/>
                </a:endParaRPr>
              </a:p>
              <a:p>
                <a:pPr>
                  <a:buFont typeface="+mj-lt"/>
                  <a:buAutoNum type="arabicPeriod"/>
                </a:pPr>
                <a:r>
                  <a:rPr lang="el-GR" sz="900" dirty="0">
                    <a:latin typeface="Calibri" panose="020F0502020204030204" pitchFamily="34" charset="0"/>
                    <a:ea typeface="Calibri" panose="020F0502020204030204" pitchFamily="34" charset="0"/>
                    <a:cs typeface="Calibri" panose="020F0502020204030204" pitchFamily="34" charset="0"/>
                  </a:rPr>
                  <a:t> Δηλαδή το πρακτορείο </a:t>
                </a:r>
                <a:r>
                  <a:rPr lang="el-GR" sz="900" b="1" dirty="0">
                    <a:latin typeface="Calibri" panose="020F0502020204030204" pitchFamily="34" charset="0"/>
                    <a:ea typeface="Calibri" panose="020F0502020204030204" pitchFamily="34" charset="0"/>
                    <a:cs typeface="Calibri" panose="020F0502020204030204" pitchFamily="34" charset="0"/>
                  </a:rPr>
                  <a:t>ούτε κερδίζει, ούτε χάνει</a:t>
                </a:r>
                <a:r>
                  <a:rPr lang="el-GR" sz="900" dirty="0">
                    <a:latin typeface="Calibri" panose="020F0502020204030204" pitchFamily="34" charset="0"/>
                    <a:ea typeface="Calibri" panose="020F0502020204030204" pitchFamily="34" charset="0"/>
                    <a:cs typeface="Calibri" panose="020F0502020204030204" pitchFamily="34" charset="0"/>
                  </a:rPr>
                  <a:t>.</a:t>
                </a:r>
              </a:p>
            </p:txBody>
          </p:sp>
        </mc:Choice>
        <mc:Fallback>
          <p:sp>
            <p:nvSpPr>
              <p:cNvPr id="10" name="TextBox 9">
                <a:extLst>
                  <a:ext uri="{FF2B5EF4-FFF2-40B4-BE49-F238E27FC236}">
                    <a16:creationId xmlns:a16="http://schemas.microsoft.com/office/drawing/2014/main" id="{9699442C-B93F-6008-322E-70C9AA122BD7}"/>
                  </a:ext>
                </a:extLst>
              </p:cNvPr>
              <p:cNvSpPr txBox="1">
                <a:spLocks noRot="1" noChangeAspect="1" noMove="1" noResize="1" noEditPoints="1" noAdjustHandles="1" noChangeArrowheads="1" noChangeShapeType="1" noTextEdit="1"/>
              </p:cNvSpPr>
              <p:nvPr/>
            </p:nvSpPr>
            <p:spPr>
              <a:xfrm>
                <a:off x="902314" y="1588356"/>
                <a:ext cx="8070803" cy="2353850"/>
              </a:xfrm>
              <a:prstGeom prst="rect">
                <a:avLst/>
              </a:prstGeom>
              <a:blipFill>
                <a:blip r:embed="rId7"/>
                <a:stretch>
                  <a:fillRect/>
                </a:stretch>
              </a:blipFill>
            </p:spPr>
            <p:txBody>
              <a:bodyPr/>
              <a:lstStyle/>
              <a:p>
                <a:r>
                  <a:rPr lang="el-GR">
                    <a:noFill/>
                  </a:rPr>
                  <a:t> </a:t>
                </a:r>
              </a:p>
            </p:txBody>
          </p:sp>
        </mc:Fallback>
      </mc:AlternateContent>
    </p:spTree>
    <p:extLst>
      <p:ext uri="{BB962C8B-B14F-4D97-AF65-F5344CB8AC3E}">
        <p14:creationId xmlns:p14="http://schemas.microsoft.com/office/powerpoint/2010/main" val="2220797669"/>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11104</TotalTime>
  <Words>3525</Words>
  <Application>Microsoft Office PowerPoint</Application>
  <PresentationFormat>On-screen Show (16:9)</PresentationFormat>
  <Paragraphs>276</Paragraphs>
  <Slides>16</Slides>
  <Notes>16</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16</vt:i4>
      </vt:variant>
    </vt:vector>
  </HeadingPairs>
  <TitlesOfParts>
    <vt:vector size="24" baseType="lpstr">
      <vt:lpstr>Calibri</vt:lpstr>
      <vt:lpstr>Wingdings</vt:lpstr>
      <vt:lpstr>Arial</vt:lpstr>
      <vt:lpstr>Cambria Math</vt:lpstr>
      <vt:lpstr>Courier New</vt:lpstr>
      <vt:lpstr>Nunito Light</vt:lpstr>
      <vt:lpstr>Simple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Charikleia Manousaki</dc:creator>
  <cp:lastModifiedBy>ΔΗΜΗΤΡΙΟΣ  ΑΓΓΕΛΙΔΗΣ</cp:lastModifiedBy>
  <cp:revision>198</cp:revision>
  <dcterms:modified xsi:type="dcterms:W3CDTF">2025-11-29T21:03:10Z</dcterms:modified>
</cp:coreProperties>
</file>