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6" r:id="rId10"/>
    <p:sldId id="262" r:id="rId11"/>
    <p:sldId id="270" r:id="rId12"/>
    <p:sldId id="271" r:id="rId13"/>
    <p:sldId id="267" r:id="rId14"/>
    <p:sldId id="268" r:id="rId15"/>
    <p:sldId id="269" r:id="rId16"/>
    <p:sldId id="26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3560C2-DC1D-4809-815D-37E2F877394B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5DA538E-C64E-4EC3-92E6-543132FD20A7}">
      <dgm:prSet/>
      <dgm:spPr/>
      <dgm:t>
        <a:bodyPr/>
        <a:lstStyle/>
        <a:p>
          <a:pPr algn="ctr"/>
          <a:r>
            <a:rPr lang="el-GR" dirty="0"/>
            <a:t>1. Δυνατά και αδύνατα σημεία εναλλακτικών μοντέλων </a:t>
          </a:r>
          <a:r>
            <a:rPr lang="en-US" dirty="0"/>
            <a:t>budget</a:t>
          </a:r>
        </a:p>
      </dgm:t>
    </dgm:pt>
    <dgm:pt modelId="{91D4180A-6DED-4307-BB8E-D96E92F588C0}" type="parTrans" cxnId="{56CB38F6-F659-4AA3-B917-F8E914DD15CB}">
      <dgm:prSet/>
      <dgm:spPr/>
      <dgm:t>
        <a:bodyPr/>
        <a:lstStyle/>
        <a:p>
          <a:endParaRPr lang="en-US"/>
        </a:p>
      </dgm:t>
    </dgm:pt>
    <dgm:pt modelId="{E564A698-F7A2-4AA1-8422-0E04C77C2D5A}" type="sibTrans" cxnId="{56CB38F6-F659-4AA3-B917-F8E914DD15CB}">
      <dgm:prSet/>
      <dgm:spPr/>
      <dgm:t>
        <a:bodyPr/>
        <a:lstStyle/>
        <a:p>
          <a:endParaRPr lang="en-US"/>
        </a:p>
      </dgm:t>
    </dgm:pt>
    <dgm:pt modelId="{4E182C63-6928-4AC0-8F15-62F1CD0CB7DE}">
      <dgm:prSet/>
      <dgm:spPr/>
      <dgm:t>
        <a:bodyPr anchor="ctr"/>
        <a:lstStyle/>
        <a:p>
          <a:pPr algn="ctr"/>
          <a:r>
            <a:rPr lang="el-GR" dirty="0"/>
            <a:t>2. </a:t>
          </a:r>
          <a:r>
            <a:rPr lang="en-US" dirty="0"/>
            <a:t>Budgeting in NFP organisations</a:t>
          </a:r>
        </a:p>
      </dgm:t>
    </dgm:pt>
    <dgm:pt modelId="{4F6C63ED-94C3-4A76-BDAF-C714787C4E1E}" type="parTrans" cxnId="{3040269F-389B-4388-A49F-76CD3E256734}">
      <dgm:prSet/>
      <dgm:spPr/>
      <dgm:t>
        <a:bodyPr/>
        <a:lstStyle/>
        <a:p>
          <a:endParaRPr lang="en-US"/>
        </a:p>
      </dgm:t>
    </dgm:pt>
    <dgm:pt modelId="{FF647781-8DBC-42BF-A499-D1EE04D40DBD}" type="sibTrans" cxnId="{3040269F-389B-4388-A49F-76CD3E256734}">
      <dgm:prSet/>
      <dgm:spPr/>
      <dgm:t>
        <a:bodyPr/>
        <a:lstStyle/>
        <a:p>
          <a:endParaRPr lang="en-US"/>
        </a:p>
      </dgm:t>
    </dgm:pt>
    <dgm:pt modelId="{CBD04C47-DB8D-4ADA-BB0D-82922C3ED7C8}">
      <dgm:prSet/>
      <dgm:spPr/>
      <dgm:t>
        <a:bodyPr/>
        <a:lstStyle/>
        <a:p>
          <a:pPr algn="ctr"/>
          <a:r>
            <a:rPr lang="el-GR" dirty="0"/>
            <a:t>3. </a:t>
          </a:r>
          <a:r>
            <a:rPr lang="en-US" dirty="0"/>
            <a:t>Beyond budget</a:t>
          </a:r>
        </a:p>
      </dgm:t>
    </dgm:pt>
    <dgm:pt modelId="{4AE963FC-4AB3-4DBA-B4C3-6B1AFA0E78CB}" type="parTrans" cxnId="{B1905D41-75D0-41C2-B1E3-D157A8243370}">
      <dgm:prSet/>
      <dgm:spPr/>
      <dgm:t>
        <a:bodyPr/>
        <a:lstStyle/>
        <a:p>
          <a:endParaRPr lang="en-US"/>
        </a:p>
      </dgm:t>
    </dgm:pt>
    <dgm:pt modelId="{15A39BA7-C705-4B3C-B146-5A32E87C9DC9}" type="sibTrans" cxnId="{B1905D41-75D0-41C2-B1E3-D157A8243370}">
      <dgm:prSet/>
      <dgm:spPr/>
      <dgm:t>
        <a:bodyPr/>
        <a:lstStyle/>
        <a:p>
          <a:endParaRPr lang="en-US"/>
        </a:p>
      </dgm:t>
    </dgm:pt>
    <dgm:pt modelId="{E74E5A73-F3A7-49F4-8459-B756DB99DB5A}" type="pres">
      <dgm:prSet presAssocID="{C63560C2-DC1D-4809-815D-37E2F877394B}" presName="vert0" presStyleCnt="0">
        <dgm:presLayoutVars>
          <dgm:dir/>
          <dgm:animOne val="branch"/>
          <dgm:animLvl val="lvl"/>
        </dgm:presLayoutVars>
      </dgm:prSet>
      <dgm:spPr/>
    </dgm:pt>
    <dgm:pt modelId="{95DD5355-60D8-4B40-B30B-572B4195FA0D}" type="pres">
      <dgm:prSet presAssocID="{A5DA538E-C64E-4EC3-92E6-543132FD20A7}" presName="thickLine" presStyleLbl="alignNode1" presStyleIdx="0" presStyleCnt="3"/>
      <dgm:spPr/>
    </dgm:pt>
    <dgm:pt modelId="{095D50BD-7B30-41B8-A275-0F53C3AF1969}" type="pres">
      <dgm:prSet presAssocID="{A5DA538E-C64E-4EC3-92E6-543132FD20A7}" presName="horz1" presStyleCnt="0"/>
      <dgm:spPr/>
    </dgm:pt>
    <dgm:pt modelId="{97CC0764-888F-4196-AB5F-1AE2312B9C9F}" type="pres">
      <dgm:prSet presAssocID="{A5DA538E-C64E-4EC3-92E6-543132FD20A7}" presName="tx1" presStyleLbl="revTx" presStyleIdx="0" presStyleCnt="3"/>
      <dgm:spPr/>
    </dgm:pt>
    <dgm:pt modelId="{7AE8565A-B4EA-4353-8130-94C6830B9CB5}" type="pres">
      <dgm:prSet presAssocID="{A5DA538E-C64E-4EC3-92E6-543132FD20A7}" presName="vert1" presStyleCnt="0"/>
      <dgm:spPr/>
    </dgm:pt>
    <dgm:pt modelId="{844FEFCF-5162-436C-A9BD-1B99F744385B}" type="pres">
      <dgm:prSet presAssocID="{4E182C63-6928-4AC0-8F15-62F1CD0CB7DE}" presName="thickLine" presStyleLbl="alignNode1" presStyleIdx="1" presStyleCnt="3"/>
      <dgm:spPr/>
    </dgm:pt>
    <dgm:pt modelId="{51ED0BD2-1AD3-493B-A09A-1CBF12BB8350}" type="pres">
      <dgm:prSet presAssocID="{4E182C63-6928-4AC0-8F15-62F1CD0CB7DE}" presName="horz1" presStyleCnt="0"/>
      <dgm:spPr/>
    </dgm:pt>
    <dgm:pt modelId="{DCF3FB5F-920B-4F8B-B58B-4B162EDB2CC0}" type="pres">
      <dgm:prSet presAssocID="{4E182C63-6928-4AC0-8F15-62F1CD0CB7DE}" presName="tx1" presStyleLbl="revTx" presStyleIdx="1" presStyleCnt="3"/>
      <dgm:spPr/>
    </dgm:pt>
    <dgm:pt modelId="{F5529DA8-9A79-4765-93E1-D55F1BA47FF1}" type="pres">
      <dgm:prSet presAssocID="{4E182C63-6928-4AC0-8F15-62F1CD0CB7DE}" presName="vert1" presStyleCnt="0"/>
      <dgm:spPr/>
    </dgm:pt>
    <dgm:pt modelId="{553E79D7-AABE-464C-BCAD-409862F5C36E}" type="pres">
      <dgm:prSet presAssocID="{CBD04C47-DB8D-4ADA-BB0D-82922C3ED7C8}" presName="thickLine" presStyleLbl="alignNode1" presStyleIdx="2" presStyleCnt="3"/>
      <dgm:spPr/>
    </dgm:pt>
    <dgm:pt modelId="{3DB16148-20F4-486B-AC3B-3FCD6E4FE36E}" type="pres">
      <dgm:prSet presAssocID="{CBD04C47-DB8D-4ADA-BB0D-82922C3ED7C8}" presName="horz1" presStyleCnt="0"/>
      <dgm:spPr/>
    </dgm:pt>
    <dgm:pt modelId="{20F57FD5-4B17-4E5C-982F-EDA5B803CC5E}" type="pres">
      <dgm:prSet presAssocID="{CBD04C47-DB8D-4ADA-BB0D-82922C3ED7C8}" presName="tx1" presStyleLbl="revTx" presStyleIdx="2" presStyleCnt="3"/>
      <dgm:spPr/>
    </dgm:pt>
    <dgm:pt modelId="{4E79B2B5-AA89-4C8A-A3A0-A258C5015668}" type="pres">
      <dgm:prSet presAssocID="{CBD04C47-DB8D-4ADA-BB0D-82922C3ED7C8}" presName="vert1" presStyleCnt="0"/>
      <dgm:spPr/>
    </dgm:pt>
  </dgm:ptLst>
  <dgm:cxnLst>
    <dgm:cxn modelId="{93EC1228-982F-4034-9992-3C09AA91D7B3}" type="presOf" srcId="{4E182C63-6928-4AC0-8F15-62F1CD0CB7DE}" destId="{DCF3FB5F-920B-4F8B-B58B-4B162EDB2CC0}" srcOrd="0" destOrd="0" presId="urn:microsoft.com/office/officeart/2008/layout/LinedList"/>
    <dgm:cxn modelId="{B1905D41-75D0-41C2-B1E3-D157A8243370}" srcId="{C63560C2-DC1D-4809-815D-37E2F877394B}" destId="{CBD04C47-DB8D-4ADA-BB0D-82922C3ED7C8}" srcOrd="2" destOrd="0" parTransId="{4AE963FC-4AB3-4DBA-B4C3-6B1AFA0E78CB}" sibTransId="{15A39BA7-C705-4B3C-B146-5A32E87C9DC9}"/>
    <dgm:cxn modelId="{1BF79F7B-BF57-4E55-A4B9-16765D3CC08B}" type="presOf" srcId="{A5DA538E-C64E-4EC3-92E6-543132FD20A7}" destId="{97CC0764-888F-4196-AB5F-1AE2312B9C9F}" srcOrd="0" destOrd="0" presId="urn:microsoft.com/office/officeart/2008/layout/LinedList"/>
    <dgm:cxn modelId="{CE265480-901A-48FE-A915-F0279E08CE10}" type="presOf" srcId="{C63560C2-DC1D-4809-815D-37E2F877394B}" destId="{E74E5A73-F3A7-49F4-8459-B756DB99DB5A}" srcOrd="0" destOrd="0" presId="urn:microsoft.com/office/officeart/2008/layout/LinedList"/>
    <dgm:cxn modelId="{3040269F-389B-4388-A49F-76CD3E256734}" srcId="{C63560C2-DC1D-4809-815D-37E2F877394B}" destId="{4E182C63-6928-4AC0-8F15-62F1CD0CB7DE}" srcOrd="1" destOrd="0" parTransId="{4F6C63ED-94C3-4A76-BDAF-C714787C4E1E}" sibTransId="{FF647781-8DBC-42BF-A499-D1EE04D40DBD}"/>
    <dgm:cxn modelId="{13142BE2-39E0-4DF6-AB53-0972112FFAEA}" type="presOf" srcId="{CBD04C47-DB8D-4ADA-BB0D-82922C3ED7C8}" destId="{20F57FD5-4B17-4E5C-982F-EDA5B803CC5E}" srcOrd="0" destOrd="0" presId="urn:microsoft.com/office/officeart/2008/layout/LinedList"/>
    <dgm:cxn modelId="{56CB38F6-F659-4AA3-B917-F8E914DD15CB}" srcId="{C63560C2-DC1D-4809-815D-37E2F877394B}" destId="{A5DA538E-C64E-4EC3-92E6-543132FD20A7}" srcOrd="0" destOrd="0" parTransId="{91D4180A-6DED-4307-BB8E-D96E92F588C0}" sibTransId="{E564A698-F7A2-4AA1-8422-0E04C77C2D5A}"/>
    <dgm:cxn modelId="{E72E637E-B3DB-44CD-A74F-B85899908FF3}" type="presParOf" srcId="{E74E5A73-F3A7-49F4-8459-B756DB99DB5A}" destId="{95DD5355-60D8-4B40-B30B-572B4195FA0D}" srcOrd="0" destOrd="0" presId="urn:microsoft.com/office/officeart/2008/layout/LinedList"/>
    <dgm:cxn modelId="{D4886124-7712-48F6-9FA8-D1A82CBDA6B4}" type="presParOf" srcId="{E74E5A73-F3A7-49F4-8459-B756DB99DB5A}" destId="{095D50BD-7B30-41B8-A275-0F53C3AF1969}" srcOrd="1" destOrd="0" presId="urn:microsoft.com/office/officeart/2008/layout/LinedList"/>
    <dgm:cxn modelId="{1C313A0C-638F-4FF4-B767-BCEA558477B9}" type="presParOf" srcId="{095D50BD-7B30-41B8-A275-0F53C3AF1969}" destId="{97CC0764-888F-4196-AB5F-1AE2312B9C9F}" srcOrd="0" destOrd="0" presId="urn:microsoft.com/office/officeart/2008/layout/LinedList"/>
    <dgm:cxn modelId="{EE1962EC-3027-41D0-B533-D25C682B3104}" type="presParOf" srcId="{095D50BD-7B30-41B8-A275-0F53C3AF1969}" destId="{7AE8565A-B4EA-4353-8130-94C6830B9CB5}" srcOrd="1" destOrd="0" presId="urn:microsoft.com/office/officeart/2008/layout/LinedList"/>
    <dgm:cxn modelId="{39A3E4CF-7CDC-4146-BCB0-493872A15122}" type="presParOf" srcId="{E74E5A73-F3A7-49F4-8459-B756DB99DB5A}" destId="{844FEFCF-5162-436C-A9BD-1B99F744385B}" srcOrd="2" destOrd="0" presId="urn:microsoft.com/office/officeart/2008/layout/LinedList"/>
    <dgm:cxn modelId="{E5C216B3-F6B0-46EA-AD9C-E7C8D7E6BD2B}" type="presParOf" srcId="{E74E5A73-F3A7-49F4-8459-B756DB99DB5A}" destId="{51ED0BD2-1AD3-493B-A09A-1CBF12BB8350}" srcOrd="3" destOrd="0" presId="urn:microsoft.com/office/officeart/2008/layout/LinedList"/>
    <dgm:cxn modelId="{A7968946-CE62-41B7-AC35-1085FD5CA46C}" type="presParOf" srcId="{51ED0BD2-1AD3-493B-A09A-1CBF12BB8350}" destId="{DCF3FB5F-920B-4F8B-B58B-4B162EDB2CC0}" srcOrd="0" destOrd="0" presId="urn:microsoft.com/office/officeart/2008/layout/LinedList"/>
    <dgm:cxn modelId="{93FB0641-466D-45EA-A36C-3F29F1DB7D4F}" type="presParOf" srcId="{51ED0BD2-1AD3-493B-A09A-1CBF12BB8350}" destId="{F5529DA8-9A79-4765-93E1-D55F1BA47FF1}" srcOrd="1" destOrd="0" presId="urn:microsoft.com/office/officeart/2008/layout/LinedList"/>
    <dgm:cxn modelId="{6361EC8D-192B-4123-9A78-3E2B0B836EAE}" type="presParOf" srcId="{E74E5A73-F3A7-49F4-8459-B756DB99DB5A}" destId="{553E79D7-AABE-464C-BCAD-409862F5C36E}" srcOrd="4" destOrd="0" presId="urn:microsoft.com/office/officeart/2008/layout/LinedList"/>
    <dgm:cxn modelId="{6BF42E5C-29AF-4DC0-B016-701A43448D7C}" type="presParOf" srcId="{E74E5A73-F3A7-49F4-8459-B756DB99DB5A}" destId="{3DB16148-20F4-486B-AC3B-3FCD6E4FE36E}" srcOrd="5" destOrd="0" presId="urn:microsoft.com/office/officeart/2008/layout/LinedList"/>
    <dgm:cxn modelId="{F4B41E48-EBCC-4828-84CA-8165F93F2128}" type="presParOf" srcId="{3DB16148-20F4-486B-AC3B-3FCD6E4FE36E}" destId="{20F57FD5-4B17-4E5C-982F-EDA5B803CC5E}" srcOrd="0" destOrd="0" presId="urn:microsoft.com/office/officeart/2008/layout/LinedList"/>
    <dgm:cxn modelId="{7BE33191-DF1C-4ABD-946D-415D2FA4CABD}" type="presParOf" srcId="{3DB16148-20F4-486B-AC3B-3FCD6E4FE36E}" destId="{4E79B2B5-AA89-4C8A-A3A0-A258C501566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794F14-4A8F-491B-9D2D-CEFF993546AE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43C9CF4-320A-411D-A601-18C9023AA95A}">
      <dgm:prSet/>
      <dgm:spPr/>
      <dgm:t>
        <a:bodyPr/>
        <a:lstStyle/>
        <a:p>
          <a:r>
            <a:rPr lang="el-GR"/>
            <a:t>Αριθμός παραπόνων</a:t>
          </a:r>
          <a:endParaRPr lang="en-US"/>
        </a:p>
      </dgm:t>
    </dgm:pt>
    <dgm:pt modelId="{47B3D7B4-99C9-4B67-B882-6674AC93CCD2}" type="parTrans" cxnId="{D3C5492B-AD0E-4F8B-90E2-7F1BBF694C05}">
      <dgm:prSet/>
      <dgm:spPr/>
      <dgm:t>
        <a:bodyPr/>
        <a:lstStyle/>
        <a:p>
          <a:endParaRPr lang="en-US"/>
        </a:p>
      </dgm:t>
    </dgm:pt>
    <dgm:pt modelId="{46337329-4075-4C17-A6E3-D47F0B5F5DED}" type="sibTrans" cxnId="{D3C5492B-AD0E-4F8B-90E2-7F1BBF694C05}">
      <dgm:prSet/>
      <dgm:spPr/>
      <dgm:t>
        <a:bodyPr/>
        <a:lstStyle/>
        <a:p>
          <a:endParaRPr lang="en-US"/>
        </a:p>
      </dgm:t>
    </dgm:pt>
    <dgm:pt modelId="{75F97AD3-26EC-4322-A32E-04B5A0D614E5}">
      <dgm:prSet/>
      <dgm:spPr/>
      <dgm:t>
        <a:bodyPr/>
        <a:lstStyle/>
        <a:p>
          <a:r>
            <a:rPr lang="el-GR"/>
            <a:t>Ποσοστό συναλλαγών που ολοκληρώνονται σε ένα συγκεκριμένο εύρος χρόνου</a:t>
          </a:r>
          <a:endParaRPr lang="en-US"/>
        </a:p>
      </dgm:t>
    </dgm:pt>
    <dgm:pt modelId="{9EA5D08F-5A32-40C2-B95E-F7C383B32AA8}" type="parTrans" cxnId="{091A1788-338A-48C9-876B-C9CC9FEBC130}">
      <dgm:prSet/>
      <dgm:spPr/>
      <dgm:t>
        <a:bodyPr/>
        <a:lstStyle/>
        <a:p>
          <a:endParaRPr lang="en-US"/>
        </a:p>
      </dgm:t>
    </dgm:pt>
    <dgm:pt modelId="{D1B9B384-FF9B-456B-9E5E-00E3C6679FB8}" type="sibTrans" cxnId="{091A1788-338A-48C9-876B-C9CC9FEBC130}">
      <dgm:prSet/>
      <dgm:spPr/>
      <dgm:t>
        <a:bodyPr/>
        <a:lstStyle/>
        <a:p>
          <a:endParaRPr lang="en-US"/>
        </a:p>
      </dgm:t>
    </dgm:pt>
    <dgm:pt modelId="{0B51B0B4-2610-4C1A-94D6-B008933F744B}" type="pres">
      <dgm:prSet presAssocID="{D9794F14-4A8F-491B-9D2D-CEFF993546AE}" presName="outerComposite" presStyleCnt="0">
        <dgm:presLayoutVars>
          <dgm:chMax val="5"/>
          <dgm:dir/>
          <dgm:resizeHandles val="exact"/>
        </dgm:presLayoutVars>
      </dgm:prSet>
      <dgm:spPr/>
    </dgm:pt>
    <dgm:pt modelId="{7B111B0A-7A57-429A-BC35-45F5EACA9BE5}" type="pres">
      <dgm:prSet presAssocID="{D9794F14-4A8F-491B-9D2D-CEFF993546AE}" presName="dummyMaxCanvas" presStyleCnt="0">
        <dgm:presLayoutVars/>
      </dgm:prSet>
      <dgm:spPr/>
    </dgm:pt>
    <dgm:pt modelId="{52579D3F-F365-402B-A9C6-4FB3584F0FBF}" type="pres">
      <dgm:prSet presAssocID="{D9794F14-4A8F-491B-9D2D-CEFF993546AE}" presName="TwoNodes_1" presStyleLbl="node1" presStyleIdx="0" presStyleCnt="2">
        <dgm:presLayoutVars>
          <dgm:bulletEnabled val="1"/>
        </dgm:presLayoutVars>
      </dgm:prSet>
      <dgm:spPr/>
    </dgm:pt>
    <dgm:pt modelId="{534584F4-7970-473A-B635-C1BEF9D1F5B5}" type="pres">
      <dgm:prSet presAssocID="{D9794F14-4A8F-491B-9D2D-CEFF993546AE}" presName="TwoNodes_2" presStyleLbl="node1" presStyleIdx="1" presStyleCnt="2">
        <dgm:presLayoutVars>
          <dgm:bulletEnabled val="1"/>
        </dgm:presLayoutVars>
      </dgm:prSet>
      <dgm:spPr/>
    </dgm:pt>
    <dgm:pt modelId="{AFA0825D-677C-405F-A450-2F487D78DA2E}" type="pres">
      <dgm:prSet presAssocID="{D9794F14-4A8F-491B-9D2D-CEFF993546AE}" presName="TwoConn_1-2" presStyleLbl="fgAccFollowNode1" presStyleIdx="0" presStyleCnt="1">
        <dgm:presLayoutVars>
          <dgm:bulletEnabled val="1"/>
        </dgm:presLayoutVars>
      </dgm:prSet>
      <dgm:spPr/>
    </dgm:pt>
    <dgm:pt modelId="{43971314-6B41-442F-BDE0-B2FA57EEB845}" type="pres">
      <dgm:prSet presAssocID="{D9794F14-4A8F-491B-9D2D-CEFF993546AE}" presName="TwoNodes_1_text" presStyleLbl="node1" presStyleIdx="1" presStyleCnt="2">
        <dgm:presLayoutVars>
          <dgm:bulletEnabled val="1"/>
        </dgm:presLayoutVars>
      </dgm:prSet>
      <dgm:spPr/>
    </dgm:pt>
    <dgm:pt modelId="{3CBAA0A6-7CDC-491F-9F3E-10FF2FDCF282}" type="pres">
      <dgm:prSet presAssocID="{D9794F14-4A8F-491B-9D2D-CEFF993546AE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F5B8DE22-297E-49A4-952A-D38B179BBFD9}" type="presOf" srcId="{C43C9CF4-320A-411D-A601-18C9023AA95A}" destId="{52579D3F-F365-402B-A9C6-4FB3584F0FBF}" srcOrd="0" destOrd="0" presId="urn:microsoft.com/office/officeart/2005/8/layout/vProcess5"/>
    <dgm:cxn modelId="{D3C5492B-AD0E-4F8B-90E2-7F1BBF694C05}" srcId="{D9794F14-4A8F-491B-9D2D-CEFF993546AE}" destId="{C43C9CF4-320A-411D-A601-18C9023AA95A}" srcOrd="0" destOrd="0" parTransId="{47B3D7B4-99C9-4B67-B882-6674AC93CCD2}" sibTransId="{46337329-4075-4C17-A6E3-D47F0B5F5DED}"/>
    <dgm:cxn modelId="{5599096C-545B-4C3B-8A7E-D08605090F57}" type="presOf" srcId="{75F97AD3-26EC-4322-A32E-04B5A0D614E5}" destId="{534584F4-7970-473A-B635-C1BEF9D1F5B5}" srcOrd="0" destOrd="0" presId="urn:microsoft.com/office/officeart/2005/8/layout/vProcess5"/>
    <dgm:cxn modelId="{091A1788-338A-48C9-876B-C9CC9FEBC130}" srcId="{D9794F14-4A8F-491B-9D2D-CEFF993546AE}" destId="{75F97AD3-26EC-4322-A32E-04B5A0D614E5}" srcOrd="1" destOrd="0" parTransId="{9EA5D08F-5A32-40C2-B95E-F7C383B32AA8}" sibTransId="{D1B9B384-FF9B-456B-9E5E-00E3C6679FB8}"/>
    <dgm:cxn modelId="{3ACD818C-93D2-489E-9143-8F553D38969D}" type="presOf" srcId="{46337329-4075-4C17-A6E3-D47F0B5F5DED}" destId="{AFA0825D-677C-405F-A450-2F487D78DA2E}" srcOrd="0" destOrd="0" presId="urn:microsoft.com/office/officeart/2005/8/layout/vProcess5"/>
    <dgm:cxn modelId="{3998738E-9868-4F0C-9689-5998037B5941}" type="presOf" srcId="{75F97AD3-26EC-4322-A32E-04B5A0D614E5}" destId="{3CBAA0A6-7CDC-491F-9F3E-10FF2FDCF282}" srcOrd="1" destOrd="0" presId="urn:microsoft.com/office/officeart/2005/8/layout/vProcess5"/>
    <dgm:cxn modelId="{22F0BCDB-F0A8-4888-A12B-5B06A3F1C7B3}" type="presOf" srcId="{D9794F14-4A8F-491B-9D2D-CEFF993546AE}" destId="{0B51B0B4-2610-4C1A-94D6-B008933F744B}" srcOrd="0" destOrd="0" presId="urn:microsoft.com/office/officeart/2005/8/layout/vProcess5"/>
    <dgm:cxn modelId="{FBE331F4-FB04-445A-97C5-7CC0C3AD976C}" type="presOf" srcId="{C43C9CF4-320A-411D-A601-18C9023AA95A}" destId="{43971314-6B41-442F-BDE0-B2FA57EEB845}" srcOrd="1" destOrd="0" presId="urn:microsoft.com/office/officeart/2005/8/layout/vProcess5"/>
    <dgm:cxn modelId="{FB486F55-3B14-4787-9952-29F723F9954F}" type="presParOf" srcId="{0B51B0B4-2610-4C1A-94D6-B008933F744B}" destId="{7B111B0A-7A57-429A-BC35-45F5EACA9BE5}" srcOrd="0" destOrd="0" presId="urn:microsoft.com/office/officeart/2005/8/layout/vProcess5"/>
    <dgm:cxn modelId="{4DC2AE37-A656-4DC5-836C-CE22B4D73FC2}" type="presParOf" srcId="{0B51B0B4-2610-4C1A-94D6-B008933F744B}" destId="{52579D3F-F365-402B-A9C6-4FB3584F0FBF}" srcOrd="1" destOrd="0" presId="urn:microsoft.com/office/officeart/2005/8/layout/vProcess5"/>
    <dgm:cxn modelId="{B296402A-F863-4A8C-AF6E-8688BB2596E7}" type="presParOf" srcId="{0B51B0B4-2610-4C1A-94D6-B008933F744B}" destId="{534584F4-7970-473A-B635-C1BEF9D1F5B5}" srcOrd="2" destOrd="0" presId="urn:microsoft.com/office/officeart/2005/8/layout/vProcess5"/>
    <dgm:cxn modelId="{9919C630-B5FA-43FF-B35E-2A1955A7DD54}" type="presParOf" srcId="{0B51B0B4-2610-4C1A-94D6-B008933F744B}" destId="{AFA0825D-677C-405F-A450-2F487D78DA2E}" srcOrd="3" destOrd="0" presId="urn:microsoft.com/office/officeart/2005/8/layout/vProcess5"/>
    <dgm:cxn modelId="{DA39AF78-BC33-45CB-A403-A56C75919646}" type="presParOf" srcId="{0B51B0B4-2610-4C1A-94D6-B008933F744B}" destId="{43971314-6B41-442F-BDE0-B2FA57EEB845}" srcOrd="4" destOrd="0" presId="urn:microsoft.com/office/officeart/2005/8/layout/vProcess5"/>
    <dgm:cxn modelId="{6CD200E6-B53E-4E90-B051-BF389B8EE72A}" type="presParOf" srcId="{0B51B0B4-2610-4C1A-94D6-B008933F744B}" destId="{3CBAA0A6-7CDC-491F-9F3E-10FF2FDCF282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DD5355-60D8-4B40-B30B-572B4195FA0D}">
      <dsp:nvSpPr>
        <dsp:cNvPr id="0" name=""/>
        <dsp:cNvSpPr/>
      </dsp:nvSpPr>
      <dsp:spPr>
        <a:xfrm>
          <a:off x="0" y="1801"/>
          <a:ext cx="1092782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CC0764-888F-4196-AB5F-1AE2312B9C9F}">
      <dsp:nvSpPr>
        <dsp:cNvPr id="0" name=""/>
        <dsp:cNvSpPr/>
      </dsp:nvSpPr>
      <dsp:spPr>
        <a:xfrm>
          <a:off x="0" y="1801"/>
          <a:ext cx="10927829" cy="1228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500" kern="1200" dirty="0"/>
            <a:t>1. Δυνατά και αδύνατα σημεία εναλλακτικών μοντέλων </a:t>
          </a:r>
          <a:r>
            <a:rPr lang="en-US" sz="3500" kern="1200" dirty="0"/>
            <a:t>budget</a:t>
          </a:r>
        </a:p>
      </dsp:txBody>
      <dsp:txXfrm>
        <a:off x="0" y="1801"/>
        <a:ext cx="10927829" cy="1228600"/>
      </dsp:txXfrm>
    </dsp:sp>
    <dsp:sp modelId="{844FEFCF-5162-436C-A9BD-1B99F744385B}">
      <dsp:nvSpPr>
        <dsp:cNvPr id="0" name=""/>
        <dsp:cNvSpPr/>
      </dsp:nvSpPr>
      <dsp:spPr>
        <a:xfrm>
          <a:off x="0" y="1230402"/>
          <a:ext cx="1092782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F3FB5F-920B-4F8B-B58B-4B162EDB2CC0}">
      <dsp:nvSpPr>
        <dsp:cNvPr id="0" name=""/>
        <dsp:cNvSpPr/>
      </dsp:nvSpPr>
      <dsp:spPr>
        <a:xfrm>
          <a:off x="0" y="1230402"/>
          <a:ext cx="10927829" cy="1228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500" kern="1200" dirty="0"/>
            <a:t>2. </a:t>
          </a:r>
          <a:r>
            <a:rPr lang="en-US" sz="3500" kern="1200" dirty="0"/>
            <a:t>Budgeting in NFP organisations</a:t>
          </a:r>
        </a:p>
      </dsp:txBody>
      <dsp:txXfrm>
        <a:off x="0" y="1230402"/>
        <a:ext cx="10927829" cy="1228600"/>
      </dsp:txXfrm>
    </dsp:sp>
    <dsp:sp modelId="{553E79D7-AABE-464C-BCAD-409862F5C36E}">
      <dsp:nvSpPr>
        <dsp:cNvPr id="0" name=""/>
        <dsp:cNvSpPr/>
      </dsp:nvSpPr>
      <dsp:spPr>
        <a:xfrm>
          <a:off x="0" y="2459002"/>
          <a:ext cx="1092782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F57FD5-4B17-4E5C-982F-EDA5B803CC5E}">
      <dsp:nvSpPr>
        <dsp:cNvPr id="0" name=""/>
        <dsp:cNvSpPr/>
      </dsp:nvSpPr>
      <dsp:spPr>
        <a:xfrm>
          <a:off x="0" y="2459002"/>
          <a:ext cx="10927829" cy="1228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500" kern="1200" dirty="0"/>
            <a:t>3. </a:t>
          </a:r>
          <a:r>
            <a:rPr lang="en-US" sz="3500" kern="1200" dirty="0"/>
            <a:t>Beyond budget</a:t>
          </a:r>
        </a:p>
      </dsp:txBody>
      <dsp:txXfrm>
        <a:off x="0" y="2459002"/>
        <a:ext cx="10927829" cy="1228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579D3F-F365-402B-A9C6-4FB3584F0FBF}">
      <dsp:nvSpPr>
        <dsp:cNvPr id="0" name=""/>
        <dsp:cNvSpPr/>
      </dsp:nvSpPr>
      <dsp:spPr>
        <a:xfrm>
          <a:off x="0" y="0"/>
          <a:ext cx="9288654" cy="166023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kern="1200"/>
            <a:t>Αριθμός παραπόνων</a:t>
          </a:r>
          <a:endParaRPr lang="en-US" sz="3100" kern="1200"/>
        </a:p>
      </dsp:txBody>
      <dsp:txXfrm>
        <a:off x="48627" y="48627"/>
        <a:ext cx="7572674" cy="1562978"/>
      </dsp:txXfrm>
    </dsp:sp>
    <dsp:sp modelId="{534584F4-7970-473A-B635-C1BEF9D1F5B5}">
      <dsp:nvSpPr>
        <dsp:cNvPr id="0" name=""/>
        <dsp:cNvSpPr/>
      </dsp:nvSpPr>
      <dsp:spPr>
        <a:xfrm>
          <a:off x="1639174" y="2029172"/>
          <a:ext cx="9288654" cy="16602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kern="1200"/>
            <a:t>Ποσοστό συναλλαγών που ολοκληρώνονται σε ένα συγκεκριμένο εύρος χρόνου</a:t>
          </a:r>
          <a:endParaRPr lang="en-US" sz="3100" kern="1200"/>
        </a:p>
      </dsp:txBody>
      <dsp:txXfrm>
        <a:off x="1687801" y="2077799"/>
        <a:ext cx="6473075" cy="1562978"/>
      </dsp:txXfrm>
    </dsp:sp>
    <dsp:sp modelId="{AFA0825D-677C-405F-A450-2F487D78DA2E}">
      <dsp:nvSpPr>
        <dsp:cNvPr id="0" name=""/>
        <dsp:cNvSpPr/>
      </dsp:nvSpPr>
      <dsp:spPr>
        <a:xfrm>
          <a:off x="8209503" y="1305127"/>
          <a:ext cx="1079150" cy="107915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452312" y="1305127"/>
        <a:ext cx="593532" cy="8120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92A2512-5A8F-4216-BE56-97D0D318448C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AF9260-4332-4613-9847-8FA4B0EC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17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512-5A8F-4216-BE56-97D0D318448C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F9260-4332-4613-9847-8FA4B0EC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834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92A2512-5A8F-4216-BE56-97D0D318448C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AF9260-4332-4613-9847-8FA4B0EC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824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512-5A8F-4216-BE56-97D0D318448C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C1AF9260-4332-4613-9847-8FA4B0EC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3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92A2512-5A8F-4216-BE56-97D0D318448C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AF9260-4332-4613-9847-8FA4B0EC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36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512-5A8F-4216-BE56-97D0D318448C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F9260-4332-4613-9847-8FA4B0EC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60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512-5A8F-4216-BE56-97D0D318448C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F9260-4332-4613-9847-8FA4B0EC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29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512-5A8F-4216-BE56-97D0D318448C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F9260-4332-4613-9847-8FA4B0EC43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6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512-5A8F-4216-BE56-97D0D318448C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F9260-4332-4613-9847-8FA4B0EC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92A2512-5A8F-4216-BE56-97D0D318448C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AF9260-4332-4613-9847-8FA4B0EC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7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512-5A8F-4216-BE56-97D0D318448C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F9260-4332-4613-9847-8FA4B0EC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80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92A2512-5A8F-4216-BE56-97D0D318448C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1AF9260-4332-4613-9847-8FA4B0EC439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97109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A4CA5A-77A7-40FA-9D04-59EE9D51A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pPr algn="ctr"/>
            <a:r>
              <a:rPr lang="el-GR" sz="3600" b="1" dirty="0">
                <a:solidFill>
                  <a:srgbClr val="FFFFFF"/>
                </a:solidFill>
              </a:rPr>
              <a:t>ΔΙΟΙΚΗΤΙΚΗ </a:t>
            </a:r>
            <a:r>
              <a:rPr lang="el-GR" sz="3600" b="1" dirty="0" err="1">
                <a:solidFill>
                  <a:srgbClr val="FFFFFF"/>
                </a:solidFill>
              </a:rPr>
              <a:t>Αποδοση</a:t>
            </a:r>
            <a:r>
              <a:rPr lang="el-GR" sz="3600" b="1" dirty="0">
                <a:solidFill>
                  <a:srgbClr val="FFFFFF"/>
                </a:solidFill>
              </a:rPr>
              <a:t> </a:t>
            </a:r>
            <a:br>
              <a:rPr lang="en-US" sz="3600" b="1" dirty="0">
                <a:solidFill>
                  <a:srgbClr val="FFFFFF"/>
                </a:solidFill>
              </a:rPr>
            </a:br>
            <a:r>
              <a:rPr lang="en-US" sz="3600" b="1" dirty="0">
                <a:solidFill>
                  <a:srgbClr val="FFFFFF"/>
                </a:solidFill>
              </a:rPr>
              <a:t>&amp;</a:t>
            </a:r>
            <a:r>
              <a:rPr lang="el-GR" sz="3600" b="1" dirty="0">
                <a:solidFill>
                  <a:srgbClr val="FFFFFF"/>
                </a:solidFill>
              </a:rPr>
              <a:t> </a:t>
            </a:r>
            <a:r>
              <a:rPr lang="el-GR" sz="3600" b="1" dirty="0" err="1">
                <a:solidFill>
                  <a:srgbClr val="FFFFFF"/>
                </a:solidFill>
              </a:rPr>
              <a:t>Ελεγχος</a:t>
            </a:r>
            <a:r>
              <a:rPr lang="el-GR" sz="3600" b="1" dirty="0">
                <a:solidFill>
                  <a:srgbClr val="FFFFFF"/>
                </a:solidFill>
              </a:rPr>
              <a:t> </a:t>
            </a:r>
            <a:r>
              <a:rPr lang="el-GR" sz="3600" b="1" dirty="0" err="1">
                <a:solidFill>
                  <a:srgbClr val="FFFFFF"/>
                </a:solidFill>
              </a:rPr>
              <a:t>Επιχειρησης</a:t>
            </a:r>
            <a:endParaRPr lang="en-US" sz="3600" b="1" dirty="0">
              <a:solidFill>
                <a:srgbClr val="FFFFFF"/>
              </a:solidFill>
            </a:endParaRP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0CABEF84-3DA6-4316-98B5-6C3C88959D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4182604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8746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448655-2C10-4FB7-B558-7BB51EE21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b="1" u="sng" dirty="0"/>
              <a:t>Critical success factors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54E2699-DAD0-4890-8693-65C50AB2B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34793"/>
          </a:xfrm>
        </p:spPr>
        <p:txBody>
          <a:bodyPr>
            <a:normAutofit/>
          </a:bodyPr>
          <a:lstStyle/>
          <a:p>
            <a:r>
              <a:rPr lang="el-GR" sz="2400" dirty="0"/>
              <a:t>Παράγοντες οι οποίοι καθορίζουν την επιτυχία μιας παραμέτρου ή ολόκληρης της επιχείρησης</a:t>
            </a:r>
          </a:p>
          <a:p>
            <a:pPr marL="0" indent="0">
              <a:buNone/>
            </a:pPr>
            <a:r>
              <a:rPr lang="el-GR" sz="2400" dirty="0" err="1"/>
              <a:t>Π.χ</a:t>
            </a:r>
            <a:endParaRPr lang="el-GR" sz="2400" dirty="0"/>
          </a:p>
          <a:p>
            <a:r>
              <a:rPr lang="el-GR" sz="2400" dirty="0"/>
              <a:t>Για την αύξηση της αποδοτικότητας</a:t>
            </a:r>
          </a:p>
          <a:p>
            <a:pPr lvl="1"/>
            <a:r>
              <a:rPr lang="el-GR" sz="2000" dirty="0"/>
              <a:t>Μείωση κόστους – αύξηση κερδοφορίας 	(Διασφάλιση μείωσης κόστους)</a:t>
            </a:r>
          </a:p>
          <a:p>
            <a:pPr lvl="1"/>
            <a:r>
              <a:rPr lang="el-GR" sz="2000" dirty="0"/>
              <a:t>Ενίσχυση ποιότητας 					(Εκπαίδευση δυναμικού)</a:t>
            </a:r>
          </a:p>
          <a:p>
            <a:pPr lvl="1"/>
            <a:r>
              <a:rPr lang="el-GR" sz="2000" dirty="0"/>
              <a:t>Συμμόρφωση με κανονισμούς			(Διασφάλιση με την συμμόρφωση)</a:t>
            </a:r>
          </a:p>
          <a:p>
            <a:pPr lvl="1"/>
            <a:r>
              <a:rPr lang="el-GR" sz="2000" dirty="0"/>
              <a:t>Εύρος ποικιλίας 						(Διασφάλιση ποικιλίας στην παραγωγή του προϊόντος)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41640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F478BE-512B-4DF4-AEAB-79E0B8897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Key performance indicators</a:t>
            </a: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876093A5-0D2B-4DE7-844C-25698BB235D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031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CA59EF-5384-4A72-8682-B7B4642F1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>
                <a:solidFill>
                  <a:srgbClr val="FFFFFF"/>
                </a:solidFill>
              </a:rPr>
              <a:t>Key performance indicators</a:t>
            </a:r>
            <a:endParaRPr lang="en-US" dirty="0"/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964C5AA3-E6B2-495F-90A1-D31347C8AF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0649426"/>
              </p:ext>
            </p:extLst>
          </p:nvPr>
        </p:nvGraphicFramePr>
        <p:xfrm>
          <a:off x="581025" y="2181225"/>
          <a:ext cx="11029950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6650">
                  <a:extLst>
                    <a:ext uri="{9D8B030D-6E8A-4147-A177-3AD203B41FA5}">
                      <a16:colId xmlns:a16="http://schemas.microsoft.com/office/drawing/2014/main" val="3697809735"/>
                    </a:ext>
                  </a:extLst>
                </a:gridCol>
                <a:gridCol w="3676650">
                  <a:extLst>
                    <a:ext uri="{9D8B030D-6E8A-4147-A177-3AD203B41FA5}">
                      <a16:colId xmlns:a16="http://schemas.microsoft.com/office/drawing/2014/main" val="4231951149"/>
                    </a:ext>
                  </a:extLst>
                </a:gridCol>
                <a:gridCol w="3676650">
                  <a:extLst>
                    <a:ext uri="{9D8B030D-6E8A-4147-A177-3AD203B41FA5}">
                      <a16:colId xmlns:a16="http://schemas.microsoft.com/office/drawing/2014/main" val="368679547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CSF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KPI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9340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Αύξηση αποδοτικότητας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Συμμόρφωση με κανονισμούς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Διασφάλιση με την συμμόρφωση/ Αριθμός συμφωνητικών συμμόρφωσης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0131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Αύξηση αποδοτικότητας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Εύρος ποικιλίας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800" dirty="0"/>
                        <a:t>Διασφάλιση ποικιλίας στην παραγωγή του προϊόντος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695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Επιτυχία απόδοσης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Γνώμη πελατών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Αριθμός καταγεγραμμένων παραπόνων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8103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Ενίσχυση ποιότητας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Εκπαίδευση δυναμικού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Διασφάλιση ενεργού εκπαιδευτικού προγράμματος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826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Μείωση κόστους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Διασφάλιση μείωσης κόστους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Διασφάλιση μείωσης εξόδων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1567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758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A5C327-E9A5-4186-8D17-9947CE26E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b="1" u="sng" dirty="0"/>
              <a:t>BUDGET IN NFP ORGANISATIONS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11B479D-4ED0-4A7E-8A7A-77CAC77BB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79948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Πηγές χρήματος</a:t>
            </a:r>
            <a:r>
              <a:rPr lang="en-US" dirty="0"/>
              <a:t>:</a:t>
            </a:r>
            <a:r>
              <a:rPr lang="el-GR" dirty="0"/>
              <a:t> χορηγίες, δωρεές, δημόσιοι φορείς που προσφέρουν αγαθά δωρεάν (π.χ. συγκοινωνία) </a:t>
            </a:r>
          </a:p>
          <a:p>
            <a:r>
              <a:rPr lang="el-GR" dirty="0"/>
              <a:t>Ο δημόσιος τομέας πρέπει να προσφέρει υπηρεσίες ανεξαρτήτως αν είναι «με οικονομία» ή αποδοτικές</a:t>
            </a:r>
          </a:p>
          <a:p>
            <a:r>
              <a:rPr lang="el-GR" dirty="0"/>
              <a:t>Οι υπηρεσίες πρέπει ν προσφέρονται σε ΟΛΟΥΣ τους πολίτες. Π.χ. το νοσοκομείο δεν μπορεί να σταματήσει τα επείγοντα</a:t>
            </a:r>
          </a:p>
          <a:p>
            <a:r>
              <a:rPr lang="el-GR" dirty="0"/>
              <a:t>Πρέπει να προσφέρει την καλύτερη δυνατή εξυπηρέτηση με δεδομένα</a:t>
            </a:r>
            <a:r>
              <a:rPr lang="en-US" dirty="0"/>
              <a:t> budget</a:t>
            </a:r>
          </a:p>
          <a:p>
            <a:r>
              <a:rPr lang="el-GR" dirty="0"/>
              <a:t>Οι πόροι πρέπει να λειτουργούν με βάση τα 3</a:t>
            </a:r>
            <a:r>
              <a:rPr lang="en-US" dirty="0"/>
              <a:t>Es</a:t>
            </a:r>
            <a:r>
              <a:rPr lang="el-GR" dirty="0"/>
              <a:t> (</a:t>
            </a:r>
            <a:r>
              <a:rPr lang="en-US" dirty="0"/>
              <a:t>Economy, Efficiency, Effectiveness)</a:t>
            </a:r>
            <a:endParaRPr lang="el-GR" dirty="0"/>
          </a:p>
          <a:p>
            <a:pPr marL="0" indent="0">
              <a:buNone/>
            </a:pPr>
            <a:r>
              <a:rPr lang="el-GR" b="1" dirty="0"/>
              <a:t>Ιδιαιτερότητες σε </a:t>
            </a:r>
            <a:r>
              <a:rPr lang="en-US" b="1" dirty="0"/>
              <a:t>NFP</a:t>
            </a:r>
          </a:p>
          <a:p>
            <a:r>
              <a:rPr lang="el-GR" dirty="0"/>
              <a:t>Αποφεύγεται η μεταφορά κονδυλίων από μια δραστηριότητα σε άλλη, χωρίς την συμμόρφωση και την νομική κάλυψη του κράτους</a:t>
            </a:r>
          </a:p>
          <a:p>
            <a:r>
              <a:rPr lang="el-GR" dirty="0"/>
              <a:t>Τα </a:t>
            </a:r>
            <a:r>
              <a:rPr lang="en-US" dirty="0"/>
              <a:t>budget</a:t>
            </a:r>
            <a:r>
              <a:rPr lang="el-GR" dirty="0"/>
              <a:t> στο δημόσιο τομέα καταρτίζονται πολύ νωρίτερα (ένα χρόνο πριν). Έτσι, δεν μπορούν να ανταποκρίνονται σε αλλαγές βραχυχρόνιες</a:t>
            </a:r>
          </a:p>
          <a:p>
            <a:r>
              <a:rPr lang="el-GR" dirty="0"/>
              <a:t>Συστήνεται ο σταδιακός τρόπος </a:t>
            </a:r>
            <a:r>
              <a:rPr lang="en-US" dirty="0"/>
              <a:t>budget</a:t>
            </a:r>
            <a:r>
              <a:rPr lang="el-GR" dirty="0"/>
              <a:t> «</a:t>
            </a:r>
            <a:r>
              <a:rPr lang="en-US" dirty="0"/>
              <a:t>incremental</a:t>
            </a:r>
            <a:r>
              <a:rPr lang="el-GR" dirty="0"/>
              <a:t>»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985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8044A7-8520-4D55-9023-E2BEC9FF6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b="1" u="sng" dirty="0"/>
              <a:t>Beyond budgeting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F6DB29-768E-4747-8041-11D5701FD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Πιο προσαρμοστικός τρόπος κατάρτισης </a:t>
            </a:r>
            <a:r>
              <a:rPr lang="en-US" sz="2400" dirty="0"/>
              <a:t>budget</a:t>
            </a:r>
            <a:r>
              <a:rPr lang="el-GR" sz="2400" dirty="0"/>
              <a:t> διότι αναδιαμορφώνεται συνεχώς.</a:t>
            </a:r>
          </a:p>
          <a:p>
            <a:r>
              <a:rPr lang="el-GR" sz="2400" dirty="0"/>
              <a:t>Ευνοεί τον αποκεντρωτικό τρόπο διοίκησης. Οδηγεί σε </a:t>
            </a:r>
            <a:r>
              <a:rPr lang="en-US" sz="2400" dirty="0"/>
              <a:t>self-management.</a:t>
            </a:r>
            <a:endParaRPr lang="el-GR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30692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8044A7-8520-4D55-9023-E2BEC9FF6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u="sng" dirty="0"/>
              <a:t>Beyond budgeting</a:t>
            </a:r>
            <a:r>
              <a:rPr lang="el-GR" b="1" u="sng" dirty="0"/>
              <a:t> </a:t>
            </a:r>
            <a:r>
              <a:rPr lang="en-US" b="1" u="sng" dirty="0"/>
              <a:t>vs traditional models</a:t>
            </a:r>
          </a:p>
        </p:txBody>
      </p:sp>
      <p:graphicFrame>
        <p:nvGraphicFramePr>
          <p:cNvPr id="9" name="Πίνακας 9">
            <a:extLst>
              <a:ext uri="{FF2B5EF4-FFF2-40B4-BE49-F238E27FC236}">
                <a16:creationId xmlns:a16="http://schemas.microsoft.com/office/drawing/2014/main" id="{F0A9319E-FEC9-459D-A3E6-FB3BB89975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7583831"/>
              </p:ext>
            </p:extLst>
          </p:nvPr>
        </p:nvGraphicFramePr>
        <p:xfrm>
          <a:off x="581025" y="2181224"/>
          <a:ext cx="11148131" cy="4366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8937">
                  <a:extLst>
                    <a:ext uri="{9D8B030D-6E8A-4147-A177-3AD203B41FA5}">
                      <a16:colId xmlns:a16="http://schemas.microsoft.com/office/drawing/2014/main" val="4118730769"/>
                    </a:ext>
                  </a:extLst>
                </a:gridCol>
                <a:gridCol w="4344597">
                  <a:extLst>
                    <a:ext uri="{9D8B030D-6E8A-4147-A177-3AD203B41FA5}">
                      <a16:colId xmlns:a16="http://schemas.microsoft.com/office/drawing/2014/main" val="296916211"/>
                    </a:ext>
                  </a:extLst>
                </a:gridCol>
                <a:gridCol w="4344597">
                  <a:extLst>
                    <a:ext uri="{9D8B030D-6E8A-4147-A177-3AD203B41FA5}">
                      <a16:colId xmlns:a16="http://schemas.microsoft.com/office/drawing/2014/main" val="969158391"/>
                    </a:ext>
                  </a:extLst>
                </a:gridCol>
              </a:tblGrid>
              <a:tr h="47502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ΠΑΡΑΔΟΣΙΑΚΕΣ ΤΕΧΝΙΚΕΣ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BEYOND BUDGETING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1338626"/>
                  </a:ext>
                </a:extLst>
              </a:tr>
              <a:tr h="475026">
                <a:tc>
                  <a:txBody>
                    <a:bodyPr/>
                    <a:lstStyle/>
                    <a:p>
                      <a:r>
                        <a:rPr lang="el-GR" dirty="0"/>
                        <a:t>Στόχοι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Βραχυχρόνιος προσανατολισμός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Μακροχρόνιος προσανατολισμός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8546140"/>
                  </a:ext>
                </a:extLst>
              </a:tr>
              <a:tr h="475026">
                <a:tc>
                  <a:txBody>
                    <a:bodyPr/>
                    <a:lstStyle/>
                    <a:p>
                      <a:r>
                        <a:rPr lang="el-GR" dirty="0"/>
                        <a:t>Επιβράβευση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Το κάθε τμήμα ξεχωριστά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Όλοι σα μια ομάδα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4083033"/>
                  </a:ext>
                </a:extLst>
              </a:tr>
              <a:tr h="475026">
                <a:tc>
                  <a:txBody>
                    <a:bodyPr/>
                    <a:lstStyle/>
                    <a:p>
                      <a:r>
                        <a:rPr lang="el-GR" dirty="0"/>
                        <a:t>Προγραμματισμός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Company led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Custom led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3945348"/>
                  </a:ext>
                </a:extLst>
              </a:tr>
              <a:tr h="1171296">
                <a:tc>
                  <a:txBody>
                    <a:bodyPr/>
                    <a:lstStyle/>
                    <a:p>
                      <a:r>
                        <a:rPr lang="el-GR" dirty="0"/>
                        <a:t>Πόροι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err="1"/>
                        <a:t>Κεντροποίηση</a:t>
                      </a:r>
                      <a:r>
                        <a:rPr lang="el-GR" dirty="0"/>
                        <a:t> μέσω κέντρων κόστους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Οι πόροι κατανέμονται σε στρατηγικές πρωτοβουλίες παρά σε τμήματα-κέντρα κόστους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0608615"/>
                  </a:ext>
                </a:extLst>
              </a:tr>
              <a:tr h="475026">
                <a:tc>
                  <a:txBody>
                    <a:bodyPr/>
                    <a:lstStyle/>
                    <a:p>
                      <a:r>
                        <a:rPr lang="el-GR" dirty="0"/>
                        <a:t>Συνεργασία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Σύνδεση τωρινού </a:t>
                      </a:r>
                      <a:r>
                        <a:rPr lang="en-US" dirty="0"/>
                        <a:t>budget </a:t>
                      </a:r>
                      <a:r>
                        <a:rPr lang="el-GR" dirty="0"/>
                        <a:t>με παλαιότερο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Δυναμική σύνδεση με ανάγκες πελάτη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5702582"/>
                  </a:ext>
                </a:extLst>
              </a:tr>
              <a:tr h="819907">
                <a:tc>
                  <a:txBody>
                    <a:bodyPr/>
                    <a:lstStyle/>
                    <a:p>
                      <a:r>
                        <a:rPr lang="el-GR" dirty="0"/>
                        <a:t>Έλεγχος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Μέσω χρηματοοικονομικών δεικτών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Μέσω πολύπλευρης και πολύ επίπεδης πληροφορίας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4460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483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A32149-854A-42F6-9DCC-17C7D2B66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Πως </a:t>
            </a:r>
            <a:r>
              <a:rPr lang="el-GR" dirty="0" err="1"/>
              <a:t>βοηθαει</a:t>
            </a:r>
            <a:r>
              <a:rPr lang="el-GR" dirty="0"/>
              <a:t> το </a:t>
            </a:r>
            <a:r>
              <a:rPr lang="en-US" dirty="0" err="1"/>
              <a:t>erp</a:t>
            </a:r>
            <a:r>
              <a:rPr lang="en-US" dirty="0"/>
              <a:t> (</a:t>
            </a:r>
            <a:r>
              <a:rPr lang="el-GR" dirty="0" err="1"/>
              <a:t>συστημα</a:t>
            </a:r>
            <a:r>
              <a:rPr lang="el-GR" dirty="0"/>
              <a:t> </a:t>
            </a:r>
            <a:r>
              <a:rPr lang="el-GR" dirty="0" err="1"/>
              <a:t>ενδοεπιχειρησιακου</a:t>
            </a:r>
            <a:r>
              <a:rPr lang="el-GR" dirty="0"/>
              <a:t> </a:t>
            </a:r>
            <a:r>
              <a:rPr lang="el-GR" dirty="0" err="1"/>
              <a:t>σχεδισμου</a:t>
            </a:r>
            <a:r>
              <a:rPr lang="el-GR" dirty="0"/>
              <a:t>)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70DCA5D-E004-4916-8F23-F409922E4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Μοναδικό σημείο πρόσβασης σε όλα τα δεδομένα και τις πληροφορίες</a:t>
            </a:r>
          </a:p>
          <a:p>
            <a:r>
              <a:rPr lang="el-GR" sz="2400" dirty="0"/>
              <a:t>Επιτρέπει σε ΟΛΟΥΣ να «τραβήξουν» κάποιο </a:t>
            </a:r>
            <a:r>
              <a:rPr lang="en-US" sz="2400" dirty="0"/>
              <a:t>report</a:t>
            </a:r>
          </a:p>
          <a:p>
            <a:r>
              <a:rPr lang="el-GR" sz="2400" dirty="0"/>
              <a:t>Ενισχύει σε στρατηγικό επίπεδο την παράδοση </a:t>
            </a:r>
            <a:r>
              <a:rPr lang="en-US" sz="2400" dirty="0"/>
              <a:t>report </a:t>
            </a:r>
            <a:r>
              <a:rPr lang="el-GR" sz="2400" dirty="0"/>
              <a:t>στο </a:t>
            </a:r>
            <a:r>
              <a:rPr lang="en-US" sz="2400" dirty="0"/>
              <a:t>board</a:t>
            </a:r>
          </a:p>
          <a:p>
            <a:r>
              <a:rPr lang="el-GR" sz="2400" dirty="0"/>
              <a:t>Ενισχύει την ποιότητα του ελέγχου, με το να παράγονται </a:t>
            </a:r>
            <a:r>
              <a:rPr lang="en-US" sz="2400" dirty="0"/>
              <a:t>report</a:t>
            </a:r>
            <a:r>
              <a:rPr lang="el-GR" sz="2400" dirty="0"/>
              <a:t> τα οποία είναι </a:t>
            </a:r>
            <a:r>
              <a:rPr lang="en-US" sz="2400" dirty="0"/>
              <a:t>accurate </a:t>
            </a:r>
            <a:r>
              <a:rPr lang="el-GR" sz="2400" dirty="0"/>
              <a:t>και </a:t>
            </a:r>
            <a:r>
              <a:rPr lang="en-US" sz="2400" dirty="0"/>
              <a:t>update</a:t>
            </a:r>
          </a:p>
        </p:txBody>
      </p:sp>
    </p:spTree>
    <p:extLst>
      <p:ext uri="{BB962C8B-B14F-4D97-AF65-F5344CB8AC3E}">
        <p14:creationId xmlns:p14="http://schemas.microsoft.com/office/powerpoint/2010/main" val="814216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E7E0F0E1-E68B-4129-B87E-B784E9D1B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l-GR" b="1" dirty="0"/>
              <a:t>ΕΝΑΛΛΑΚΤΙΚΑ ΣΥΣΤΗΜΑΤΑ </a:t>
            </a:r>
            <a:r>
              <a:rPr lang="en-US" b="1" dirty="0"/>
              <a:t>budget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6C57898-1575-4B1E-B153-48EC47E825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r>
              <a:rPr lang="en-US" b="1" dirty="0"/>
              <a:t>Top-down budget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D422C4E-CD31-44D7-8A01-D9A865F7468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l-GR" dirty="0"/>
              <a:t>Προετοιμάζονται από την διοίκηση</a:t>
            </a:r>
          </a:p>
          <a:p>
            <a:r>
              <a:rPr lang="el-GR" dirty="0"/>
              <a:t>Συνέπεια με το όραμα και τους μακροπρόθεσμους στόχους της επιχείρησης</a:t>
            </a:r>
            <a:endParaRPr lang="en-US" dirty="0"/>
          </a:p>
          <a:p>
            <a:r>
              <a:rPr lang="el-GR" dirty="0"/>
              <a:t>Δεν παίρνουν μέρος κατώτερα στελέχη</a:t>
            </a:r>
            <a:r>
              <a:rPr lang="el-GR" dirty="0">
                <a:sym typeface="Wingdings" panose="05000000000000000000" pitchFamily="2" charset="2"/>
              </a:rPr>
              <a:t> χάνεται το κίνητρο</a:t>
            </a:r>
            <a:endParaRPr lang="en-US" dirty="0"/>
          </a:p>
        </p:txBody>
      </p:sp>
      <p:sp>
        <p:nvSpPr>
          <p:cNvPr id="7" name="Θέση κειμένου 6">
            <a:extLst>
              <a:ext uri="{FF2B5EF4-FFF2-40B4-BE49-F238E27FC236}">
                <a16:creationId xmlns:a16="http://schemas.microsoft.com/office/drawing/2014/main" id="{85AB3125-65DF-4A9F-9407-BA97FA400F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ctr"/>
          <a:lstStyle/>
          <a:p>
            <a:r>
              <a:rPr lang="en-US" b="1" dirty="0"/>
              <a:t>Bottom-up budget</a:t>
            </a:r>
          </a:p>
        </p:txBody>
      </p:sp>
      <p:sp>
        <p:nvSpPr>
          <p:cNvPr id="8" name="Θέση περιεχομένου 7">
            <a:extLst>
              <a:ext uri="{FF2B5EF4-FFF2-40B4-BE49-F238E27FC236}">
                <a16:creationId xmlns:a16="http://schemas.microsoft.com/office/drawing/2014/main" id="{41D7A2B7-B2BD-4FF3-99AA-213B875A2C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3497897"/>
          </a:xfrm>
        </p:spPr>
        <p:txBody>
          <a:bodyPr>
            <a:normAutofit/>
          </a:bodyPr>
          <a:lstStyle/>
          <a:p>
            <a:r>
              <a:rPr lang="el-GR" dirty="0"/>
              <a:t>Οι μάνατζερ ετοιμάζουν ο κάθε ένας ξεχωριστά για το δικό του τμήμα</a:t>
            </a:r>
          </a:p>
          <a:p>
            <a:r>
              <a:rPr lang="el-GR" dirty="0"/>
              <a:t>Πιο ρεαλιστικά και πιο εφικτοί οι στόχοι του </a:t>
            </a:r>
            <a:r>
              <a:rPr lang="en-US" dirty="0"/>
              <a:t>budget</a:t>
            </a:r>
            <a:endParaRPr lang="el-GR" dirty="0"/>
          </a:p>
          <a:p>
            <a:r>
              <a:rPr lang="el-GR" dirty="0"/>
              <a:t>Κίνητρο σε στελέχη, παίρνουν μέρος έμμεσα στην στρατηγική της επιχείρησης</a:t>
            </a:r>
          </a:p>
          <a:p>
            <a:r>
              <a:rPr lang="el-GR" dirty="0"/>
              <a:t>Μπορεί να θέσουν εξαιρετικά χαμηλά </a:t>
            </a:r>
            <a:r>
              <a:rPr lang="en-US" dirty="0"/>
              <a:t>budget</a:t>
            </a:r>
            <a:r>
              <a:rPr lang="el-GR" dirty="0"/>
              <a:t> στόχους ώστε να τους πετύχουν εύκολα</a:t>
            </a:r>
          </a:p>
          <a:p>
            <a:r>
              <a:rPr lang="el-GR" dirty="0"/>
              <a:t>Κατασκευάζουν </a:t>
            </a:r>
            <a:r>
              <a:rPr lang="en-US" dirty="0"/>
              <a:t>budget</a:t>
            </a:r>
            <a:r>
              <a:rPr lang="el-GR" dirty="0"/>
              <a:t> αγνοώντας τις ανάγκες άλλων τμημάτων</a:t>
            </a:r>
            <a:endParaRPr lang="en-US" dirty="0"/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9A6021-2C9C-4B94-9093-70C2AAFB39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3827" y="4837045"/>
            <a:ext cx="3802173" cy="1872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939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A8E63B-E990-4260-B3EF-D0CCFA33B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l-GR" dirty="0"/>
              <a:t>ΜΟΝΤΕΛΑ </a:t>
            </a:r>
            <a:r>
              <a:rPr lang="en-US" dirty="0"/>
              <a:t>budget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0EE436A-7C39-4F57-876E-678A6D129F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/>
              <a:t>Incremental budgeting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E8CCAE1-D140-461E-A1A3-EC26A1A1489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/>
              <a:t>Σταδιακή προσέγγιση-παραδοσιακός τρόπος</a:t>
            </a:r>
          </a:p>
          <a:p>
            <a:r>
              <a:rPr lang="el-GR" dirty="0"/>
              <a:t>Βασιζόμενοι στο περσινό </a:t>
            </a:r>
            <a:r>
              <a:rPr lang="en-US" dirty="0"/>
              <a:t>budget</a:t>
            </a:r>
            <a:r>
              <a:rPr lang="el-GR" dirty="0"/>
              <a:t> προσθέτοντας λίγο</a:t>
            </a:r>
          </a:p>
          <a:p>
            <a:r>
              <a:rPr lang="el-GR" dirty="0"/>
              <a:t>Πρέπει οι μάνατζερ να προσθέσουν αρκετά ώστε να μην κατηγορηθούν για υπερβολική κατανάλωση χρημάτων</a:t>
            </a:r>
            <a:endParaRPr lang="en-US" dirty="0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6A1748B-B6FA-41B4-AB9D-848106CDF4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u="sng" dirty="0"/>
              <a:t>Zero based budgeting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1E7FFC9-8840-48A0-8EE2-42EAC420AFF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 dirty="0"/>
              <a:t>Γράψτε το μηνιαίο εισόδημά σας. ...</a:t>
            </a:r>
          </a:p>
          <a:p>
            <a:r>
              <a:rPr lang="el-GR" dirty="0"/>
              <a:t>Γράψτε τα μηνιαία έξοδά σας. ...</a:t>
            </a:r>
          </a:p>
          <a:p>
            <a:r>
              <a:rPr lang="el-GR" dirty="0"/>
              <a:t>Γράψτε τα εποχιακά σας έξοδα. ...</a:t>
            </a:r>
          </a:p>
          <a:p>
            <a:r>
              <a:rPr lang="el-GR" dirty="0"/>
              <a:t>Αφαιρέστε το εισόδημά σας από τα έξοδά σας</a:t>
            </a:r>
          </a:p>
          <a:p>
            <a:r>
              <a:rPr lang="el-GR" dirty="0"/>
              <a:t>Παρακολουθήστε τις δαπάνες σας </a:t>
            </a:r>
            <a:r>
              <a:rPr lang="el-GR" dirty="0" err="1"/>
              <a:t>καθ</a:t>
            </a:r>
            <a:r>
              <a:rPr lang="el-GR" dirty="0"/>
              <a:t> 'όλη τη διάρκεια του μήνα.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651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A8E63B-E990-4260-B3EF-D0CCFA33B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l-GR" dirty="0"/>
              <a:t>ΜΟΝΤΕΛΑ </a:t>
            </a:r>
            <a:r>
              <a:rPr lang="en-US" dirty="0"/>
              <a:t>budget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0EE436A-7C39-4F57-876E-678A6D129F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r>
              <a:rPr lang="en-US" b="1" dirty="0"/>
              <a:t>Rolling budget</a:t>
            </a:r>
          </a:p>
        </p:txBody>
      </p:sp>
      <p:pic>
        <p:nvPicPr>
          <p:cNvPr id="7" name="Θέση περιεχομένου 6">
            <a:extLst>
              <a:ext uri="{FF2B5EF4-FFF2-40B4-BE49-F238E27FC236}">
                <a16:creationId xmlns:a16="http://schemas.microsoft.com/office/drawing/2014/main" id="{25D18F95-E592-4CE0-BC0F-628DB4DC93B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54177" y="2868004"/>
            <a:ext cx="6365115" cy="2674840"/>
          </a:xfrm>
          <a:prstGeom prst="rect">
            <a:avLst/>
          </a:prstGeom>
        </p:spPr>
      </p:pic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6A1748B-B6FA-41B4-AB9D-848106CDF4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66844" y="2250892"/>
            <a:ext cx="4543964" cy="553373"/>
          </a:xfrm>
        </p:spPr>
        <p:txBody>
          <a:bodyPr anchor="ctr"/>
          <a:lstStyle/>
          <a:p>
            <a:r>
              <a:rPr lang="en-US" b="1" dirty="0"/>
              <a:t>Fixed budget</a:t>
            </a:r>
          </a:p>
        </p:txBody>
      </p:sp>
      <p:pic>
        <p:nvPicPr>
          <p:cNvPr id="8" name="Θέση περιεχομένου 7">
            <a:extLst>
              <a:ext uri="{FF2B5EF4-FFF2-40B4-BE49-F238E27FC236}">
                <a16:creationId xmlns:a16="http://schemas.microsoft.com/office/drawing/2014/main" id="{34E226E0-C5C9-4522-A2EF-7DDE949FFCCE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981115" y="3337167"/>
            <a:ext cx="4137239" cy="195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620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A8E63B-E990-4260-B3EF-D0CCFA33B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l-GR" dirty="0"/>
              <a:t>ΜΟΝΤΕΛΑ </a:t>
            </a:r>
            <a:r>
              <a:rPr lang="en-US" dirty="0"/>
              <a:t>budget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0EE436A-7C39-4F57-876E-678A6D129F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Flexible budget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E8CCAE1-D140-461E-A1A3-EC26A1A1489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/>
              <a:t>Ενσωματώνει το πραγματικό επίπεδο δραστηριότητας και εκροής πόρων</a:t>
            </a:r>
          </a:p>
          <a:p>
            <a:r>
              <a:rPr lang="el-GR" dirty="0"/>
              <a:t>Μπορεί να το δει κανείς ως διαδοχικά </a:t>
            </a:r>
            <a:r>
              <a:rPr lang="en-US" dirty="0"/>
              <a:t>fixed budgets</a:t>
            </a:r>
            <a:r>
              <a:rPr lang="el-GR" dirty="0"/>
              <a:t> το κάθε ένα για διαφορετικό επίπεδο δραστηριότητας</a:t>
            </a:r>
            <a:endParaRPr lang="en-US" dirty="0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6A1748B-B6FA-41B4-AB9D-848106CDF4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/>
              <a:t>Activity based budget</a:t>
            </a:r>
            <a:r>
              <a:rPr lang="el-GR" b="1" dirty="0"/>
              <a:t> ΑΒΒ</a:t>
            </a:r>
            <a:endParaRPr lang="en-US" b="1" dirty="0"/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1E7FFC9-8840-48A0-8EE2-42EAC420AFF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 dirty="0"/>
              <a:t>Πόσοι πόροι κατανέμονται σε διαφορετικά επίπεδα δραστηριότητας</a:t>
            </a:r>
          </a:p>
          <a:p>
            <a:r>
              <a:rPr lang="el-GR" dirty="0"/>
              <a:t>Δεν προσφέρουν όλες οι δραστηριότητες στην συνολική αξία της επιχείρησης το ίδιο.</a:t>
            </a:r>
          </a:p>
          <a:p>
            <a:r>
              <a:rPr lang="el-GR" dirty="0"/>
              <a:t>Πρόκειται για δραστηριότητες οι οποίες οδηγούν σε κόστη και ο σκοπός είναι να ελεγχθεί ο λόγος που πραγματοποιείται το κόστος παρά να ελαττωθεί το κόστος.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338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F6CD8D-E13B-4F1E-874C-E87CC43AB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b="1" dirty="0"/>
              <a:t>Activity based budget</a:t>
            </a:r>
            <a:endParaRPr lang="en-US" dirty="0"/>
          </a:p>
        </p:txBody>
      </p:sp>
      <p:sp>
        <p:nvSpPr>
          <p:cNvPr id="7" name="Θέση περιεχομένου 6">
            <a:extLst>
              <a:ext uri="{FF2B5EF4-FFF2-40B4-BE49-F238E27FC236}">
                <a16:creationId xmlns:a16="http://schemas.microsoft.com/office/drawing/2014/main" id="{95C80101-DADB-4C91-8C25-856890057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57918"/>
            <a:ext cx="11029615" cy="3678303"/>
          </a:xfrm>
        </p:spPr>
        <p:txBody>
          <a:bodyPr/>
          <a:lstStyle/>
          <a:p>
            <a:pPr algn="just"/>
            <a:r>
              <a:rPr lang="el-GR" dirty="0"/>
              <a:t>Ένα κατάστημα έχει δύο βασικές δραστηριότητες. Η πρώτη είναι η </a:t>
            </a:r>
            <a:r>
              <a:rPr lang="el-GR" dirty="0">
                <a:highlight>
                  <a:srgbClr val="FFFF00"/>
                </a:highlight>
              </a:rPr>
              <a:t>παραλαβή παραγγελιών </a:t>
            </a:r>
            <a:r>
              <a:rPr lang="el-GR" dirty="0"/>
              <a:t>πρώτων και βοηθητικών υλών και η δεύτερη είναι </a:t>
            </a:r>
            <a:r>
              <a:rPr lang="el-GR" dirty="0">
                <a:highlight>
                  <a:srgbClr val="FFFF00"/>
                </a:highlight>
              </a:rPr>
              <a:t>κατασκευή</a:t>
            </a:r>
            <a:r>
              <a:rPr lang="el-GR" dirty="0"/>
              <a:t> υλικών έτοιμων (έτοιμα προϊόντα) τα τμήματα παραγωγής. Οι δύο κύριοι υποκινητές κόστους (</a:t>
            </a:r>
            <a:r>
              <a:rPr lang="en-US" dirty="0"/>
              <a:t>cost drivers)</a:t>
            </a:r>
            <a:r>
              <a:rPr lang="el-GR" dirty="0"/>
              <a:t> είναι</a:t>
            </a:r>
            <a:r>
              <a:rPr lang="en-US" dirty="0"/>
              <a:t>:</a:t>
            </a:r>
            <a:r>
              <a:rPr lang="el-GR" dirty="0"/>
              <a:t> </a:t>
            </a:r>
          </a:p>
          <a:p>
            <a:pPr marL="666900" lvl="1" indent="-342900">
              <a:buFont typeface="+mj-lt"/>
              <a:buAutoNum type="arabicPeriod"/>
            </a:pPr>
            <a:r>
              <a:rPr lang="el-GR" dirty="0"/>
              <a:t>Ο αριθμός παραγγελιών πρώτων και βοηθητικών υλών</a:t>
            </a:r>
          </a:p>
          <a:p>
            <a:pPr marL="666900" lvl="1" indent="-342900">
              <a:buFont typeface="+mj-lt"/>
              <a:buAutoNum type="arabicPeriod"/>
            </a:pPr>
            <a:r>
              <a:rPr lang="el-GR" dirty="0"/>
              <a:t>Ο αριθμός κύκλων παραγωγής προϊόντων. </a:t>
            </a:r>
          </a:p>
          <a:p>
            <a:pPr marL="666900" lvl="1" indent="-342900">
              <a:buFont typeface="+mj-lt"/>
              <a:buAutoNum type="arabicPeriod"/>
            </a:pPr>
            <a:endParaRPr lang="el-GR" dirty="0"/>
          </a:p>
          <a:p>
            <a:r>
              <a:rPr lang="el-GR" dirty="0"/>
              <a:t>Έχει υπολογιστεί ότι θα πραγματοποιηθούν 500 παραλαβές παραγγελιών</a:t>
            </a:r>
          </a:p>
          <a:p>
            <a:r>
              <a:rPr lang="el-GR" dirty="0"/>
              <a:t>Έχει υπολογιστεί ότι θα πραγματοποιηθούν 60 κύκλοι παραγωγής</a:t>
            </a:r>
          </a:p>
        </p:txBody>
      </p:sp>
    </p:spTree>
    <p:extLst>
      <p:ext uri="{BB962C8B-B14F-4D97-AF65-F5344CB8AC3E}">
        <p14:creationId xmlns:p14="http://schemas.microsoft.com/office/powerpoint/2010/main" val="3358441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F6CD8D-E13B-4F1E-874C-E87CC43AB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b="1" dirty="0"/>
              <a:t>Activity based budget</a:t>
            </a:r>
            <a:endParaRPr lang="en-US" dirty="0"/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85F57FDD-E066-4DB5-BF0D-05BB99A164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4738035"/>
              </p:ext>
            </p:extLst>
          </p:nvPr>
        </p:nvGraphicFramePr>
        <p:xfrm>
          <a:off x="428977" y="1921581"/>
          <a:ext cx="11356624" cy="4730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1685">
                  <a:extLst>
                    <a:ext uri="{9D8B030D-6E8A-4147-A177-3AD203B41FA5}">
                      <a16:colId xmlns:a16="http://schemas.microsoft.com/office/drawing/2014/main" val="3854638450"/>
                    </a:ext>
                  </a:extLst>
                </a:gridCol>
                <a:gridCol w="1320666">
                  <a:extLst>
                    <a:ext uri="{9D8B030D-6E8A-4147-A177-3AD203B41FA5}">
                      <a16:colId xmlns:a16="http://schemas.microsoft.com/office/drawing/2014/main" val="2808378458"/>
                    </a:ext>
                  </a:extLst>
                </a:gridCol>
                <a:gridCol w="3013633">
                  <a:extLst>
                    <a:ext uri="{9D8B030D-6E8A-4147-A177-3AD203B41FA5}">
                      <a16:colId xmlns:a16="http://schemas.microsoft.com/office/drawing/2014/main" val="2145138648"/>
                    </a:ext>
                  </a:extLst>
                </a:gridCol>
                <a:gridCol w="3013633">
                  <a:extLst>
                    <a:ext uri="{9D8B030D-6E8A-4147-A177-3AD203B41FA5}">
                      <a16:colId xmlns:a16="http://schemas.microsoft.com/office/drawing/2014/main" val="494851664"/>
                    </a:ext>
                  </a:extLst>
                </a:gridCol>
                <a:gridCol w="1787007">
                  <a:extLst>
                    <a:ext uri="{9D8B030D-6E8A-4147-A177-3AD203B41FA5}">
                      <a16:colId xmlns:a16="http://schemas.microsoft.com/office/drawing/2014/main" val="1020203357"/>
                    </a:ext>
                  </a:extLst>
                </a:gridCol>
              </a:tblGrid>
              <a:tr h="850719">
                <a:tc>
                  <a:txBody>
                    <a:bodyPr/>
                    <a:lstStyle/>
                    <a:p>
                      <a:r>
                        <a:rPr lang="el-GR" dirty="0"/>
                        <a:t>Κόστη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Συνολικά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/>
                        <a:t>Κέντρο κόστους </a:t>
                      </a:r>
                    </a:p>
                    <a:p>
                      <a:pPr algn="ctr"/>
                      <a:r>
                        <a:rPr lang="el-GR" sz="1600" dirty="0"/>
                        <a:t>παραλαβή των προμηθειών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/>
                        <a:t>Κέντρο κόστους </a:t>
                      </a:r>
                    </a:p>
                    <a:p>
                      <a:pPr algn="ctr"/>
                      <a:r>
                        <a:rPr lang="el-GR" sz="1600" dirty="0"/>
                        <a:t>κατασκευή των υλικών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Τρέχοντα </a:t>
                      </a:r>
                    </a:p>
                    <a:p>
                      <a:pPr algn="ctr"/>
                      <a:r>
                        <a:rPr lang="el-GR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κόστη τμήματος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0899477"/>
                  </a:ext>
                </a:extLst>
              </a:tr>
              <a:tr h="368645">
                <a:tc>
                  <a:txBody>
                    <a:bodyPr/>
                    <a:lstStyle/>
                    <a:p>
                      <a:r>
                        <a:rPr lang="el-GR" dirty="0"/>
                        <a:t>Μισθοί - Διοίκηση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25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8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12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5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4427904"/>
                  </a:ext>
                </a:extLst>
              </a:tr>
              <a:tr h="36864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Μισθοί - Εργάτες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27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13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12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2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25815"/>
                  </a:ext>
                </a:extLst>
              </a:tr>
              <a:tr h="36864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Μισθοί - Διοικητικοί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15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4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5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6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0882753"/>
                  </a:ext>
                </a:extLst>
              </a:tr>
              <a:tr h="368645">
                <a:tc>
                  <a:txBody>
                    <a:bodyPr/>
                    <a:lstStyle/>
                    <a:p>
                      <a:r>
                        <a:rPr lang="el-GR" dirty="0"/>
                        <a:t>Αναλώσιμα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11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5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3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8766557"/>
                  </a:ext>
                </a:extLst>
              </a:tr>
              <a:tr h="368645">
                <a:tc>
                  <a:txBody>
                    <a:bodyPr/>
                    <a:lstStyle/>
                    <a:p>
                      <a:r>
                        <a:rPr lang="el-GR" dirty="0"/>
                        <a:t>ΙΤ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14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5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8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1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595316"/>
                  </a:ext>
                </a:extLst>
              </a:tr>
              <a:tr h="368645">
                <a:tc>
                  <a:txBody>
                    <a:bodyPr/>
                    <a:lstStyle/>
                    <a:p>
                      <a:r>
                        <a:rPr lang="el-GR" dirty="0"/>
                        <a:t>Άλλα κόστη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u="sng" dirty="0"/>
                        <a:t>19</a:t>
                      </a:r>
                      <a:endParaRPr lang="en-US" sz="2000" u="sn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u="sng" dirty="0"/>
                        <a:t>10</a:t>
                      </a:r>
                      <a:endParaRPr lang="en-US" sz="2000" u="sn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u="sng" dirty="0"/>
                        <a:t>6</a:t>
                      </a:r>
                      <a:endParaRPr lang="en-US" sz="2000" u="sn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u="sng" dirty="0"/>
                        <a:t>3</a:t>
                      </a:r>
                      <a:endParaRPr lang="en-US" sz="2000" u="sn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0538160"/>
                  </a:ext>
                </a:extLst>
              </a:tr>
              <a:tr h="368645">
                <a:tc>
                  <a:txBody>
                    <a:bodyPr/>
                    <a:lstStyle/>
                    <a:p>
                      <a:pPr algn="r"/>
                      <a:r>
                        <a:rPr lang="el-GR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Σύνολο</a:t>
                      </a:r>
                      <a:endParaRPr lang="en-US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111</a:t>
                      </a:r>
                      <a:endParaRPr lang="en-US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43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48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20</a:t>
                      </a:r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2290358"/>
                  </a:ext>
                </a:extLst>
              </a:tr>
              <a:tr h="380687">
                <a:tc gridSpan="2">
                  <a:txBody>
                    <a:bodyPr/>
                    <a:lstStyle/>
                    <a:p>
                      <a:r>
                        <a:rPr lang="el-GR" sz="1600" dirty="0"/>
                        <a:t>Όγκος δραστηριότητας</a:t>
                      </a:r>
                      <a:endParaRPr lang="en-US" sz="1600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/>
                        <a:t>500</a:t>
                      </a:r>
                      <a:endParaRPr lang="en-US" sz="2000" b="1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/>
                        <a:t>60</a:t>
                      </a:r>
                      <a:endParaRPr lang="en-US" sz="2000" b="1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844946"/>
                  </a:ext>
                </a:extLst>
              </a:tr>
              <a:tr h="709429">
                <a:tc gridSpan="2">
                  <a:txBody>
                    <a:bodyPr/>
                    <a:lstStyle/>
                    <a:p>
                      <a:r>
                        <a:rPr lang="el-GR" sz="1600" strike="noStrike" baseline="0" dirty="0"/>
                        <a:t>Ανά μονάδα </a:t>
                      </a:r>
                    </a:p>
                    <a:p>
                      <a:r>
                        <a:rPr lang="el-GR" sz="1600" strike="noStrike" baseline="0" dirty="0"/>
                        <a:t>κόστος δραστηριότητας</a:t>
                      </a:r>
                      <a:endParaRPr lang="en-US" sz="1600" strike="noStrike" baseline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43/500*1000</a:t>
                      </a:r>
                    </a:p>
                    <a:p>
                      <a:pPr algn="ctr"/>
                      <a:r>
                        <a:rPr lang="el-GR" sz="1600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  <a:endParaRPr lang="en-US" sz="1600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48/60*1000</a:t>
                      </a:r>
                    </a:p>
                    <a:p>
                      <a:pPr algn="ctr"/>
                      <a:r>
                        <a:rPr lang="el-GR" sz="1600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800</a:t>
                      </a:r>
                      <a:endParaRPr lang="en-US" sz="1600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5727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3908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25ADE1-1879-4966-9AFD-094473E45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l-GR" dirty="0"/>
              <a:t>ΠΛΕΟΝΕΚΤΗΜΑΤΑ και ΜΕΙΟΝΕΚΤΗΜΑΤΑ </a:t>
            </a:r>
            <a:r>
              <a:rPr lang="el-GR" dirty="0" err="1"/>
              <a:t>μοντελων</a:t>
            </a:r>
            <a:r>
              <a:rPr lang="en-US" dirty="0"/>
              <a:t> budget</a:t>
            </a:r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D1400195-A9F1-4DAF-B5E8-DD7579D0FB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2730801"/>
              </p:ext>
            </p:extLst>
          </p:nvPr>
        </p:nvGraphicFramePr>
        <p:xfrm>
          <a:off x="451556" y="2181225"/>
          <a:ext cx="11300177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2573">
                  <a:extLst>
                    <a:ext uri="{9D8B030D-6E8A-4147-A177-3AD203B41FA5}">
                      <a16:colId xmlns:a16="http://schemas.microsoft.com/office/drawing/2014/main" val="817914945"/>
                    </a:ext>
                  </a:extLst>
                </a:gridCol>
                <a:gridCol w="4428802">
                  <a:extLst>
                    <a:ext uri="{9D8B030D-6E8A-4147-A177-3AD203B41FA5}">
                      <a16:colId xmlns:a16="http://schemas.microsoft.com/office/drawing/2014/main" val="488771437"/>
                    </a:ext>
                  </a:extLst>
                </a:gridCol>
                <a:gridCol w="4428802">
                  <a:extLst>
                    <a:ext uri="{9D8B030D-6E8A-4147-A177-3AD203B41FA5}">
                      <a16:colId xmlns:a16="http://schemas.microsoft.com/office/drawing/2014/main" val="1942279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ΠΛΕΟΝΕΚΤΗΜΑΤΑ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ΜΕΙΟΝΕΚΤΗΜΑΤΑ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470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Incremental budget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/>
                        <a:t>Εύκολα στην κατασκευή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/>
                        <a:t>Μπορούν να προσαρμοστούν σε πραγματικούς όρους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/>
                        <a:t>Δεν λαμβάνουν υπόψιν εναλλακτικές επιλογές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/>
                        <a:t>Δεν διαφαίνονται στοιχεία που να βοηθούν στην καινοτομία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/>
                        <a:t>Λειτουργεί αποτελεσματικά μόνο αν η επιχείρηση βρίσκεται στο σημείο 3Ε</a:t>
                      </a:r>
                      <a:r>
                        <a:rPr lang="en-US" dirty="0"/>
                        <a:t>s</a:t>
                      </a:r>
                      <a:endParaRPr lang="el-GR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/>
                        <a:t>Ενθαρρύνεται χαλαρότητα στην διαδικασία του </a:t>
                      </a:r>
                      <a:r>
                        <a:rPr lang="en-US" dirty="0"/>
                        <a:t>budget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5979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ZBB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/>
                        <a:t>Ανταποκρίνεται σε αλλαγές του επιχειρησιακού περιβάλλοντος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/>
                        <a:t>Βελτιώνει την κατανόηση του συμπεριφορικού προτύπου αναφορικά με το κόστος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/>
                        <a:t>Αναγνωρίζει αναποτελεσματικότητες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/>
                        <a:t>Ελαχιστοποιεί αχρείαστα κόστη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/>
                        <a:t>Χρονοβόρο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/>
                        <a:t>Απαιτεί εξειδίκευση για να το κατασκευάσει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/>
                        <a:t>Απαιτεί την συνεργασία με άλλα τμήματα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062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4973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25ADE1-1879-4966-9AFD-094473E45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l-GR" dirty="0"/>
              <a:t>ΠΛΕΟΝΕΚΤΗΜΑΤΑ και ΜΕΙΟΝΕΚΤΗΜΑΤΑ ΜΟΝΤΕΛΩΝ</a:t>
            </a:r>
            <a:r>
              <a:rPr lang="en-US" dirty="0"/>
              <a:t> budget</a:t>
            </a:r>
          </a:p>
        </p:txBody>
      </p:sp>
      <p:graphicFrame>
        <p:nvGraphicFramePr>
          <p:cNvPr id="5" name="Πίνακας 5">
            <a:extLst>
              <a:ext uri="{FF2B5EF4-FFF2-40B4-BE49-F238E27FC236}">
                <a16:creationId xmlns:a16="http://schemas.microsoft.com/office/drawing/2014/main" id="{E7B13FB6-8935-43C5-A123-473CC2A3D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012970"/>
              </p:ext>
            </p:extLst>
          </p:nvPr>
        </p:nvGraphicFramePr>
        <p:xfrm>
          <a:off x="440267" y="2048920"/>
          <a:ext cx="11277600" cy="4687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9200">
                  <a:extLst>
                    <a:ext uri="{9D8B030D-6E8A-4147-A177-3AD203B41FA5}">
                      <a16:colId xmlns:a16="http://schemas.microsoft.com/office/drawing/2014/main" val="1194333505"/>
                    </a:ext>
                  </a:extLst>
                </a:gridCol>
                <a:gridCol w="3759200">
                  <a:extLst>
                    <a:ext uri="{9D8B030D-6E8A-4147-A177-3AD203B41FA5}">
                      <a16:colId xmlns:a16="http://schemas.microsoft.com/office/drawing/2014/main" val="4251397004"/>
                    </a:ext>
                  </a:extLst>
                </a:gridCol>
                <a:gridCol w="3759200">
                  <a:extLst>
                    <a:ext uri="{9D8B030D-6E8A-4147-A177-3AD203B41FA5}">
                      <a16:colId xmlns:a16="http://schemas.microsoft.com/office/drawing/2014/main" val="1002688312"/>
                    </a:ext>
                  </a:extLst>
                </a:gridCol>
              </a:tblGrid>
              <a:tr h="2682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ΠΛΕΟΝΕΚΤΗΜΑΤΑ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ΜΕΙΟΝΕΚΤΗΜΑΤΑ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320699"/>
                  </a:ext>
                </a:extLst>
              </a:tr>
              <a:tr h="1877763">
                <a:tc>
                  <a:txBody>
                    <a:bodyPr/>
                    <a:lstStyle/>
                    <a:p>
                      <a:r>
                        <a:rPr lang="en-US" dirty="0"/>
                        <a:t>Rolling budget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/>
                        <a:t>Μειώνουν την αβεβαιότητα σε ασταθή περιβάλλοντα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/>
                        <a:t>Το </a:t>
                      </a:r>
                      <a:r>
                        <a:rPr lang="en-US" sz="1600" dirty="0"/>
                        <a:t>budget</a:t>
                      </a:r>
                      <a:r>
                        <a:rPr lang="el-GR" sz="1600" dirty="0"/>
                        <a:t> βασίζεται σε πρόσφατα στοιχεία </a:t>
                      </a:r>
                      <a:r>
                        <a:rPr lang="el-GR" sz="160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l-GR" sz="1600" dirty="0"/>
                        <a:t> πιο ρεαλιστικό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/>
                        <a:t>Αναγνωρίζει πρόσφατες αλλαγές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/>
                        <a:t>Βοηθάει στην διοίκηση από το Δ.Σ.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/>
                        <a:t>Είναι χρονοβόρα, </a:t>
                      </a:r>
                      <a:r>
                        <a:rPr lang="el-GR" sz="1600" dirty="0" err="1"/>
                        <a:t>κοστοβόρα</a:t>
                      </a:r>
                      <a:r>
                        <a:rPr lang="el-GR" sz="1600" dirty="0"/>
                        <a:t> και δύσκολα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/>
                        <a:t>Οι μάνατζερ δεν μπορούν να ανιχνεύσουν την αξία της επιχείρησης όταν αυτή αλλάζει συχνά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/>
                        <a:t>Σε σταθερά περιβάλλοντα, δεν βοηθάει η αλλαγή των</a:t>
                      </a:r>
                      <a:r>
                        <a:rPr lang="en-US" sz="1600" dirty="0"/>
                        <a:t> budget</a:t>
                      </a:r>
                      <a:endParaRPr lang="el-GR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5830887"/>
                  </a:ext>
                </a:extLst>
              </a:tr>
              <a:tr h="1072827">
                <a:tc>
                  <a:txBody>
                    <a:bodyPr/>
                    <a:lstStyle/>
                    <a:p>
                      <a:r>
                        <a:rPr lang="en-US" dirty="0"/>
                        <a:t>Flexible budget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/>
                        <a:t>Βοηθάει στον προγραμματισμό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/>
                        <a:t>Ανιχνεύονται γρήγορα ασυνέπειες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1600" dirty="0"/>
                        <a:t>Κάποια κόστη εκ φύσεως είναι σταθερά, οπότε και ελαχιστοποιείται η σκοπιμότητα των </a:t>
                      </a:r>
                      <a:r>
                        <a:rPr lang="en-US" sz="1600" dirty="0"/>
                        <a:t>flexible budget</a:t>
                      </a:r>
                      <a:endParaRPr lang="el-GR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4358175"/>
                  </a:ext>
                </a:extLst>
              </a:tr>
              <a:tr h="268207">
                <a:tc>
                  <a:txBody>
                    <a:bodyPr/>
                    <a:lstStyle/>
                    <a:p>
                      <a:r>
                        <a:rPr lang="el-G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ΑΒΒ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budget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1400" dirty="0"/>
                        <a:t>Αναγνωρίζει </a:t>
                      </a:r>
                      <a:r>
                        <a:rPr lang="en-US" sz="1400" dirty="0"/>
                        <a:t>CSF (KPI)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1400" dirty="0"/>
                        <a:t>Λαμβάνεται υπόψιν όλες οι αλλαγές στην στρατηγική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1400" dirty="0"/>
                        <a:t>Είναι χρονοβόρα και δύσκολα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1400" dirty="0"/>
                        <a:t>Δύσκολη συλλογή δεδομένων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1400" dirty="0"/>
                        <a:t>Είναι δύσκολο να αναγνωριστούν/επιλεγούν τα κέντρα κόστους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1400" dirty="0"/>
                        <a:t>Δυσκολία στον διαχωρισμό </a:t>
                      </a:r>
                      <a:r>
                        <a:rPr lang="en-US" sz="1400" dirty="0"/>
                        <a:t>fixed/variables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931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583145"/>
      </p:ext>
    </p:extLst>
  </p:cSld>
  <p:clrMapOvr>
    <a:masterClrMapping/>
  </p:clrMapOvr>
</p:sld>
</file>

<file path=ppt/theme/theme1.xml><?xml version="1.0" encoding="utf-8"?>
<a:theme xmlns:a="http://schemas.openxmlformats.org/drawingml/2006/main" name="Μέρισμα">
  <a:themeElements>
    <a:clrScheme name="Μέρισμ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Μέρισμα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Μέρισμ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1033</Words>
  <Application>Microsoft Office PowerPoint</Application>
  <PresentationFormat>Ευρεία οθόνη</PresentationFormat>
  <Paragraphs>205</Paragraphs>
  <Slides>16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2" baseType="lpstr">
      <vt:lpstr>Arial</vt:lpstr>
      <vt:lpstr>Corbel</vt:lpstr>
      <vt:lpstr>Gill Sans MT</vt:lpstr>
      <vt:lpstr>Wingdings</vt:lpstr>
      <vt:lpstr>Wingdings 2</vt:lpstr>
      <vt:lpstr>Μέρισμα</vt:lpstr>
      <vt:lpstr>ΔΙΟΙΚΗΤΙΚΗ Αποδοση  &amp; Ελεγχος Επιχειρησης</vt:lpstr>
      <vt:lpstr>ΕΝΑΛΛΑΚΤΙΚΑ ΣΥΣΤΗΜΑΤΑ budget</vt:lpstr>
      <vt:lpstr>ΜΟΝΤΕΛΑ budget</vt:lpstr>
      <vt:lpstr>ΜΟΝΤΕΛΑ budget</vt:lpstr>
      <vt:lpstr>ΜΟΝΤΕΛΑ budget</vt:lpstr>
      <vt:lpstr>Activity based budget</vt:lpstr>
      <vt:lpstr>Activity based budget</vt:lpstr>
      <vt:lpstr>ΠΛΕΟΝΕΚΤΗΜΑΤΑ και ΜΕΙΟΝΕΚΤΗΜΑΤΑ μοντελων budget</vt:lpstr>
      <vt:lpstr>ΠΛΕΟΝΕΚΤΗΜΑΤΑ και ΜΕΙΟΝΕΚΤΗΜΑΤΑ ΜΟΝΤΕΛΩΝ budget</vt:lpstr>
      <vt:lpstr>Critical success factors</vt:lpstr>
      <vt:lpstr>Key performance indicators</vt:lpstr>
      <vt:lpstr>Key performance indicators</vt:lpstr>
      <vt:lpstr>BUDGET IN NFP ORGANISATIONS</vt:lpstr>
      <vt:lpstr>Beyond budgeting</vt:lpstr>
      <vt:lpstr>Beyond budgeting vs traditional models</vt:lpstr>
      <vt:lpstr>Πως βοηθαει το erp (συστημα ενδοεπιχειρησιακου σχεδισμου)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Διοικητικη αποδοση  &amp; ελεγχος επιχειρησης</dc:title>
  <dc:creator>Μπάλλα Βασιλική</dc:creator>
  <cp:lastModifiedBy>Μπάλλα Βασιλική</cp:lastModifiedBy>
  <cp:revision>58</cp:revision>
  <dcterms:created xsi:type="dcterms:W3CDTF">2021-09-16T10:41:20Z</dcterms:created>
  <dcterms:modified xsi:type="dcterms:W3CDTF">2025-05-11T09:41:39Z</dcterms:modified>
</cp:coreProperties>
</file>