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9" r:id="rId2"/>
    <p:sldId id="256" r:id="rId3"/>
    <p:sldId id="257" r:id="rId4"/>
    <p:sldId id="259" r:id="rId5"/>
    <p:sldId id="291" r:id="rId6"/>
    <p:sldId id="292" r:id="rId7"/>
    <p:sldId id="258" r:id="rId8"/>
    <p:sldId id="260" r:id="rId9"/>
    <p:sldId id="261" r:id="rId10"/>
    <p:sldId id="262" r:id="rId11"/>
    <p:sldId id="264" r:id="rId12"/>
    <p:sldId id="266" r:id="rId13"/>
    <p:sldId id="267" r:id="rId14"/>
    <p:sldId id="270" r:id="rId15"/>
    <p:sldId id="271" r:id="rId16"/>
    <p:sldId id="272" r:id="rId17"/>
    <p:sldId id="277" r:id="rId18"/>
    <p:sldId id="278" r:id="rId19"/>
    <p:sldId id="279" r:id="rId20"/>
    <p:sldId id="273" r:id="rId21"/>
    <p:sldId id="274" r:id="rId22"/>
    <p:sldId id="275" r:id="rId23"/>
    <p:sldId id="276" r:id="rId24"/>
    <p:sldId id="280" r:id="rId25"/>
    <p:sldId id="281" r:id="rId26"/>
    <p:sldId id="282" r:id="rId27"/>
    <p:sldId id="284" r:id="rId28"/>
    <p:sldId id="285" r:id="rId29"/>
    <p:sldId id="286" r:id="rId30"/>
    <p:sldId id="287" r:id="rId31"/>
    <p:sldId id="288" r:id="rId32"/>
    <p:sldId id="28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85" autoAdjust="0"/>
    <p:restoredTop sz="94660"/>
  </p:normalViewPr>
  <p:slideViewPr>
    <p:cSldViewPr snapToGrid="0">
      <p:cViewPr varScale="1">
        <p:scale>
          <a:sx n="85" d="100"/>
          <a:sy n="85" d="100"/>
        </p:scale>
        <p:origin x="414" y="84"/>
      </p:cViewPr>
      <p:guideLst/>
    </p:cSldViewPr>
  </p:slideViewPr>
  <p:notesTextViewPr>
    <p:cViewPr>
      <p:scale>
        <a:sx n="3" d="2"/>
        <a:sy n="3" d="2"/>
      </p:scale>
      <p:origin x="0" y="0"/>
    </p:cViewPr>
  </p:notesTextViewPr>
  <p:sorterViewPr>
    <p:cViewPr varScale="1">
      <p:scale>
        <a:sx n="100" d="100"/>
        <a:sy n="100" d="100"/>
      </p:scale>
      <p:origin x="0" y="-2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44E4F1-C345-48E5-8DB1-3C97D5246A7B}"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14A7DBBF-D11A-4BFA-8B90-E2BD067EC91F}">
      <dgm:prSet custT="1"/>
      <dgm:spPr/>
      <dgm:t>
        <a:bodyPr/>
        <a:lstStyle/>
        <a:p>
          <a:pPr algn="just"/>
          <a:r>
            <a:rPr lang="en-US" sz="2000" b="1" u="sng" dirty="0"/>
            <a:t>Strategic planning: </a:t>
          </a:r>
          <a:r>
            <a:rPr lang="el-GR" sz="1800" dirty="0"/>
            <a:t>η διαδικασία με την οποία αποφασίζουμε για τους στόχους της επιχείρησης, τους πόρους που θα χρησιμοποιηθούν για αυτούς τους στόχους και τις πολιτικές που θα συνοδεύσουν την αγορά – χρήση – πώληση των πόρων αυτών για την επίτευξη των στόχων</a:t>
          </a:r>
          <a:endParaRPr lang="en-US" sz="1800" dirty="0"/>
        </a:p>
      </dgm:t>
    </dgm:pt>
    <dgm:pt modelId="{AA3318E6-F78E-4B1F-8479-B79643205AFB}" type="parTrans" cxnId="{AE992A19-A32D-4717-B728-F780364DFD9E}">
      <dgm:prSet/>
      <dgm:spPr/>
      <dgm:t>
        <a:bodyPr/>
        <a:lstStyle/>
        <a:p>
          <a:endParaRPr lang="en-US" sz="2000"/>
        </a:p>
      </dgm:t>
    </dgm:pt>
    <dgm:pt modelId="{DD88DA49-F24E-4F77-BEC0-3DB955140E94}" type="sibTrans" cxnId="{AE992A19-A32D-4717-B728-F780364DFD9E}">
      <dgm:prSet/>
      <dgm:spPr/>
      <dgm:t>
        <a:bodyPr/>
        <a:lstStyle/>
        <a:p>
          <a:endParaRPr lang="en-US" sz="2000"/>
        </a:p>
      </dgm:t>
    </dgm:pt>
    <dgm:pt modelId="{830724F3-69AA-4B0C-B83D-AA380989A130}">
      <dgm:prSet custT="1"/>
      <dgm:spPr/>
      <dgm:t>
        <a:bodyPr/>
        <a:lstStyle/>
        <a:p>
          <a:pPr algn="just"/>
          <a:r>
            <a:rPr lang="en-US" sz="2000" b="1" u="sng" kern="1200" dirty="0">
              <a:solidFill>
                <a:srgbClr val="2E2B21">
                  <a:hueOff val="0"/>
                  <a:satOff val="0"/>
                  <a:lumOff val="0"/>
                  <a:alphaOff val="0"/>
                </a:srgbClr>
              </a:solidFill>
              <a:latin typeface="Tw Cen MT" panose="020B0602020104020603"/>
              <a:ea typeface="+mn-ea"/>
              <a:cs typeface="+mn-cs"/>
            </a:rPr>
            <a:t>Management control:</a:t>
          </a:r>
          <a:r>
            <a:rPr lang="en-US" sz="1800" b="1" kern="1200" dirty="0"/>
            <a:t> </a:t>
          </a:r>
          <a:r>
            <a:rPr lang="el-GR" sz="1800" kern="1200" dirty="0"/>
            <a:t>η διαδικασία με την οποία οι </a:t>
          </a:r>
          <a:r>
            <a:rPr lang="en-US" sz="1800" kern="1200" dirty="0"/>
            <a:t>managers</a:t>
          </a:r>
          <a:r>
            <a:rPr lang="el-GR" sz="1800" kern="1200" dirty="0"/>
            <a:t> διασφαλίζουν ότι πόροι θα αποκτηθούν και θα χρησιμοποιηθούν με βάση τα </a:t>
          </a:r>
          <a:r>
            <a:rPr lang="en-US" sz="1800" kern="1200" dirty="0"/>
            <a:t>3Es . Tactics-Tactical Planning</a:t>
          </a:r>
        </a:p>
      </dgm:t>
    </dgm:pt>
    <dgm:pt modelId="{1A06EE89-0C54-44CB-BB0C-DCB9CD15E937}" type="parTrans" cxnId="{26A74966-96C5-41AE-810C-54A7DE570969}">
      <dgm:prSet/>
      <dgm:spPr/>
      <dgm:t>
        <a:bodyPr/>
        <a:lstStyle/>
        <a:p>
          <a:endParaRPr lang="en-US" sz="2000"/>
        </a:p>
      </dgm:t>
    </dgm:pt>
    <dgm:pt modelId="{A243061D-781E-413B-A8F0-518D68ABF590}" type="sibTrans" cxnId="{26A74966-96C5-41AE-810C-54A7DE570969}">
      <dgm:prSet/>
      <dgm:spPr/>
      <dgm:t>
        <a:bodyPr/>
        <a:lstStyle/>
        <a:p>
          <a:endParaRPr lang="en-US" sz="2000"/>
        </a:p>
      </dgm:t>
    </dgm:pt>
    <dgm:pt modelId="{894CF97F-69D0-4AFD-891F-581910792A85}">
      <dgm:prSet custT="1"/>
      <dgm:spPr/>
      <dgm:t>
        <a:bodyPr/>
        <a:lstStyle/>
        <a:p>
          <a:pPr algn="just"/>
          <a:r>
            <a:rPr lang="en-US" sz="2000" b="1" u="sng" kern="1200" dirty="0">
              <a:solidFill>
                <a:srgbClr val="2E2B21">
                  <a:hueOff val="0"/>
                  <a:satOff val="0"/>
                  <a:lumOff val="0"/>
                  <a:alphaOff val="0"/>
                </a:srgbClr>
              </a:solidFill>
              <a:latin typeface="Tw Cen MT" panose="020B0602020104020603"/>
              <a:ea typeface="+mn-ea"/>
              <a:cs typeface="+mn-cs"/>
            </a:rPr>
            <a:t>Operational control (operational planning): </a:t>
          </a:r>
          <a:r>
            <a:rPr lang="el-GR" sz="1800" kern="1200" dirty="0"/>
            <a:t>η διαδικασία με την οποία διασφαλίζεται ότι τα διάφορα </a:t>
          </a:r>
          <a:r>
            <a:rPr lang="en-US" sz="1800" kern="1200" dirty="0"/>
            <a:t>tasks </a:t>
          </a:r>
          <a:r>
            <a:rPr lang="el-GR" sz="1800" kern="1200" dirty="0"/>
            <a:t>έχουν πραγματοποιηθεί αποδοτικά και αποτελεσματικά.</a:t>
          </a:r>
          <a:endParaRPr lang="en-US" sz="1800" kern="1200" dirty="0"/>
        </a:p>
      </dgm:t>
    </dgm:pt>
    <dgm:pt modelId="{D8784BA0-D7F2-4DDD-BD82-05709CBAE7F7}" type="parTrans" cxnId="{310823AE-0DAA-4074-9FB7-0C11669DF8EC}">
      <dgm:prSet/>
      <dgm:spPr/>
      <dgm:t>
        <a:bodyPr/>
        <a:lstStyle/>
        <a:p>
          <a:endParaRPr lang="en-US" sz="2000"/>
        </a:p>
      </dgm:t>
    </dgm:pt>
    <dgm:pt modelId="{35A4ADE5-9074-4701-B258-C1500FDF8E0E}" type="sibTrans" cxnId="{310823AE-0DAA-4074-9FB7-0C11669DF8EC}">
      <dgm:prSet/>
      <dgm:spPr/>
      <dgm:t>
        <a:bodyPr/>
        <a:lstStyle/>
        <a:p>
          <a:endParaRPr lang="en-US" sz="2000"/>
        </a:p>
      </dgm:t>
    </dgm:pt>
    <dgm:pt modelId="{FB7FF645-F82A-48A7-8EE6-1CFA1C8304AB}" type="pres">
      <dgm:prSet presAssocID="{1944E4F1-C345-48E5-8DB1-3C97D5246A7B}" presName="vert0" presStyleCnt="0">
        <dgm:presLayoutVars>
          <dgm:dir/>
          <dgm:animOne val="branch"/>
          <dgm:animLvl val="lvl"/>
        </dgm:presLayoutVars>
      </dgm:prSet>
      <dgm:spPr/>
    </dgm:pt>
    <dgm:pt modelId="{1BE278CA-8BC7-407E-8977-1AA506DAC201}" type="pres">
      <dgm:prSet presAssocID="{14A7DBBF-D11A-4BFA-8B90-E2BD067EC91F}" presName="thickLine" presStyleLbl="alignNode1" presStyleIdx="0" presStyleCnt="3"/>
      <dgm:spPr/>
    </dgm:pt>
    <dgm:pt modelId="{3140DD58-FBF8-4487-A2CD-3D119D39FD0F}" type="pres">
      <dgm:prSet presAssocID="{14A7DBBF-D11A-4BFA-8B90-E2BD067EC91F}" presName="horz1" presStyleCnt="0"/>
      <dgm:spPr/>
    </dgm:pt>
    <dgm:pt modelId="{C32BF7AD-09EE-4CFE-B876-06F5101E993B}" type="pres">
      <dgm:prSet presAssocID="{14A7DBBF-D11A-4BFA-8B90-E2BD067EC91F}" presName="tx1" presStyleLbl="revTx" presStyleIdx="0" presStyleCnt="3"/>
      <dgm:spPr/>
    </dgm:pt>
    <dgm:pt modelId="{97883FBD-1D37-40D0-AEE4-6BE332D7AABC}" type="pres">
      <dgm:prSet presAssocID="{14A7DBBF-D11A-4BFA-8B90-E2BD067EC91F}" presName="vert1" presStyleCnt="0"/>
      <dgm:spPr/>
    </dgm:pt>
    <dgm:pt modelId="{C1D4E7A1-AA92-4000-BF83-848DC458CFB1}" type="pres">
      <dgm:prSet presAssocID="{830724F3-69AA-4B0C-B83D-AA380989A130}" presName="thickLine" presStyleLbl="alignNode1" presStyleIdx="1" presStyleCnt="3"/>
      <dgm:spPr/>
    </dgm:pt>
    <dgm:pt modelId="{9D1181B3-8390-4979-821F-18FDF3B209E9}" type="pres">
      <dgm:prSet presAssocID="{830724F3-69AA-4B0C-B83D-AA380989A130}" presName="horz1" presStyleCnt="0"/>
      <dgm:spPr/>
    </dgm:pt>
    <dgm:pt modelId="{2D5A0217-4CDF-4F7B-BF5B-CF8DCAB34C90}" type="pres">
      <dgm:prSet presAssocID="{830724F3-69AA-4B0C-B83D-AA380989A130}" presName="tx1" presStyleLbl="revTx" presStyleIdx="1" presStyleCnt="3"/>
      <dgm:spPr/>
    </dgm:pt>
    <dgm:pt modelId="{3561E5D2-95B4-484F-99EC-BC116D1E5018}" type="pres">
      <dgm:prSet presAssocID="{830724F3-69AA-4B0C-B83D-AA380989A130}" presName="vert1" presStyleCnt="0"/>
      <dgm:spPr/>
    </dgm:pt>
    <dgm:pt modelId="{D2C72305-7D24-4EB4-BEF4-91DDC489B593}" type="pres">
      <dgm:prSet presAssocID="{894CF97F-69D0-4AFD-891F-581910792A85}" presName="thickLine" presStyleLbl="alignNode1" presStyleIdx="2" presStyleCnt="3"/>
      <dgm:spPr/>
    </dgm:pt>
    <dgm:pt modelId="{265255C5-676B-4F93-9B46-522C5C6935BF}" type="pres">
      <dgm:prSet presAssocID="{894CF97F-69D0-4AFD-891F-581910792A85}" presName="horz1" presStyleCnt="0"/>
      <dgm:spPr/>
    </dgm:pt>
    <dgm:pt modelId="{5BE1513B-819A-4C06-9EFA-1AA6D07CECC9}" type="pres">
      <dgm:prSet presAssocID="{894CF97F-69D0-4AFD-891F-581910792A85}" presName="tx1" presStyleLbl="revTx" presStyleIdx="2" presStyleCnt="3"/>
      <dgm:spPr/>
    </dgm:pt>
    <dgm:pt modelId="{EBA88582-6763-4D1E-A756-4AD6C0F55E5B}" type="pres">
      <dgm:prSet presAssocID="{894CF97F-69D0-4AFD-891F-581910792A85}" presName="vert1" presStyleCnt="0"/>
      <dgm:spPr/>
    </dgm:pt>
  </dgm:ptLst>
  <dgm:cxnLst>
    <dgm:cxn modelId="{AE992A19-A32D-4717-B728-F780364DFD9E}" srcId="{1944E4F1-C345-48E5-8DB1-3C97D5246A7B}" destId="{14A7DBBF-D11A-4BFA-8B90-E2BD067EC91F}" srcOrd="0" destOrd="0" parTransId="{AA3318E6-F78E-4B1F-8479-B79643205AFB}" sibTransId="{DD88DA49-F24E-4F77-BEC0-3DB955140E94}"/>
    <dgm:cxn modelId="{58233C65-7B88-45F1-8E4D-713BF2460A8C}" type="presOf" srcId="{894CF97F-69D0-4AFD-891F-581910792A85}" destId="{5BE1513B-819A-4C06-9EFA-1AA6D07CECC9}" srcOrd="0" destOrd="0" presId="urn:microsoft.com/office/officeart/2008/layout/LinedList"/>
    <dgm:cxn modelId="{26A74966-96C5-41AE-810C-54A7DE570969}" srcId="{1944E4F1-C345-48E5-8DB1-3C97D5246A7B}" destId="{830724F3-69AA-4B0C-B83D-AA380989A130}" srcOrd="1" destOrd="0" parTransId="{1A06EE89-0C54-44CB-BB0C-DCB9CD15E937}" sibTransId="{A243061D-781E-413B-A8F0-518D68ABF590}"/>
    <dgm:cxn modelId="{14A1378D-A548-4738-8843-5F03B06B0F6F}" type="presOf" srcId="{1944E4F1-C345-48E5-8DB1-3C97D5246A7B}" destId="{FB7FF645-F82A-48A7-8EE6-1CFA1C8304AB}" srcOrd="0" destOrd="0" presId="urn:microsoft.com/office/officeart/2008/layout/LinedList"/>
    <dgm:cxn modelId="{310823AE-0DAA-4074-9FB7-0C11669DF8EC}" srcId="{1944E4F1-C345-48E5-8DB1-3C97D5246A7B}" destId="{894CF97F-69D0-4AFD-891F-581910792A85}" srcOrd="2" destOrd="0" parTransId="{D8784BA0-D7F2-4DDD-BD82-05709CBAE7F7}" sibTransId="{35A4ADE5-9074-4701-B258-C1500FDF8E0E}"/>
    <dgm:cxn modelId="{4FA980D2-9543-4E10-A334-A0908F5C3A9A}" type="presOf" srcId="{14A7DBBF-D11A-4BFA-8B90-E2BD067EC91F}" destId="{C32BF7AD-09EE-4CFE-B876-06F5101E993B}" srcOrd="0" destOrd="0" presId="urn:microsoft.com/office/officeart/2008/layout/LinedList"/>
    <dgm:cxn modelId="{61DB5AE8-0D84-45D2-A7BF-BC159C9E7C89}" type="presOf" srcId="{830724F3-69AA-4B0C-B83D-AA380989A130}" destId="{2D5A0217-4CDF-4F7B-BF5B-CF8DCAB34C90}" srcOrd="0" destOrd="0" presId="urn:microsoft.com/office/officeart/2008/layout/LinedList"/>
    <dgm:cxn modelId="{BE171E57-6CEB-4797-AA03-496E26ECEED5}" type="presParOf" srcId="{FB7FF645-F82A-48A7-8EE6-1CFA1C8304AB}" destId="{1BE278CA-8BC7-407E-8977-1AA506DAC201}" srcOrd="0" destOrd="0" presId="urn:microsoft.com/office/officeart/2008/layout/LinedList"/>
    <dgm:cxn modelId="{410751B8-B5F9-4C7C-81E7-10122BBD0DD4}" type="presParOf" srcId="{FB7FF645-F82A-48A7-8EE6-1CFA1C8304AB}" destId="{3140DD58-FBF8-4487-A2CD-3D119D39FD0F}" srcOrd="1" destOrd="0" presId="urn:microsoft.com/office/officeart/2008/layout/LinedList"/>
    <dgm:cxn modelId="{503F5DCA-5223-4584-B833-BD0688FF1B98}" type="presParOf" srcId="{3140DD58-FBF8-4487-A2CD-3D119D39FD0F}" destId="{C32BF7AD-09EE-4CFE-B876-06F5101E993B}" srcOrd="0" destOrd="0" presId="urn:microsoft.com/office/officeart/2008/layout/LinedList"/>
    <dgm:cxn modelId="{EBA6A2DA-046E-4E01-B386-9F36A8B6599A}" type="presParOf" srcId="{3140DD58-FBF8-4487-A2CD-3D119D39FD0F}" destId="{97883FBD-1D37-40D0-AEE4-6BE332D7AABC}" srcOrd="1" destOrd="0" presId="urn:microsoft.com/office/officeart/2008/layout/LinedList"/>
    <dgm:cxn modelId="{1DDB3D59-0047-4505-BCE9-234C5E4B652C}" type="presParOf" srcId="{FB7FF645-F82A-48A7-8EE6-1CFA1C8304AB}" destId="{C1D4E7A1-AA92-4000-BF83-848DC458CFB1}" srcOrd="2" destOrd="0" presId="urn:microsoft.com/office/officeart/2008/layout/LinedList"/>
    <dgm:cxn modelId="{70C16AD8-B03D-4F8C-992C-86F0DDBCF73B}" type="presParOf" srcId="{FB7FF645-F82A-48A7-8EE6-1CFA1C8304AB}" destId="{9D1181B3-8390-4979-821F-18FDF3B209E9}" srcOrd="3" destOrd="0" presId="urn:microsoft.com/office/officeart/2008/layout/LinedList"/>
    <dgm:cxn modelId="{B1E474A3-39B5-4ABD-900D-45BF083D7FBF}" type="presParOf" srcId="{9D1181B3-8390-4979-821F-18FDF3B209E9}" destId="{2D5A0217-4CDF-4F7B-BF5B-CF8DCAB34C90}" srcOrd="0" destOrd="0" presId="urn:microsoft.com/office/officeart/2008/layout/LinedList"/>
    <dgm:cxn modelId="{FE7039E0-FF45-4CA9-8F9A-799B6D730C75}" type="presParOf" srcId="{9D1181B3-8390-4979-821F-18FDF3B209E9}" destId="{3561E5D2-95B4-484F-99EC-BC116D1E5018}" srcOrd="1" destOrd="0" presId="urn:microsoft.com/office/officeart/2008/layout/LinedList"/>
    <dgm:cxn modelId="{1C7335AD-CAD7-4E60-8642-B015FC735B32}" type="presParOf" srcId="{FB7FF645-F82A-48A7-8EE6-1CFA1C8304AB}" destId="{D2C72305-7D24-4EB4-BEF4-91DDC489B593}" srcOrd="4" destOrd="0" presId="urn:microsoft.com/office/officeart/2008/layout/LinedList"/>
    <dgm:cxn modelId="{9EC9A90D-2E8D-44A7-AFCB-C611531C28FA}" type="presParOf" srcId="{FB7FF645-F82A-48A7-8EE6-1CFA1C8304AB}" destId="{265255C5-676B-4F93-9B46-522C5C6935BF}" srcOrd="5" destOrd="0" presId="urn:microsoft.com/office/officeart/2008/layout/LinedList"/>
    <dgm:cxn modelId="{B0BA3C44-EEA2-4379-94A4-74D6805B4EE8}" type="presParOf" srcId="{265255C5-676B-4F93-9B46-522C5C6935BF}" destId="{5BE1513B-819A-4C06-9EFA-1AA6D07CECC9}" srcOrd="0" destOrd="0" presId="urn:microsoft.com/office/officeart/2008/layout/LinedList"/>
    <dgm:cxn modelId="{D0EA55C2-3C2E-4A9B-92D0-5C941BF4D1D8}" type="presParOf" srcId="{265255C5-676B-4F93-9B46-522C5C6935BF}" destId="{EBA88582-6763-4D1E-A756-4AD6C0F55E5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B3D393-D03A-411F-B35C-C0A951E34EE7}"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C77B086-8ABC-43EB-B188-B8FBA2C175D2}">
      <dgm:prSet custT="1"/>
      <dgm:spPr/>
      <dgm:t>
        <a:bodyPr/>
        <a:lstStyle/>
        <a:p>
          <a:r>
            <a:rPr lang="en-US" sz="2000" b="1" u="sng" kern="1200" dirty="0">
              <a:solidFill>
                <a:srgbClr val="2E2B21">
                  <a:hueOff val="0"/>
                  <a:satOff val="0"/>
                  <a:lumOff val="0"/>
                  <a:alphaOff val="0"/>
                </a:srgbClr>
              </a:solidFill>
              <a:latin typeface="Tw Cen MT" panose="020B0602020104020603"/>
              <a:ea typeface="+mn-ea"/>
              <a:cs typeface="+mn-cs"/>
            </a:rPr>
            <a:t>Planning :</a:t>
          </a:r>
          <a:r>
            <a:rPr lang="el-GR" sz="2000" b="1" u="sng" kern="1200" dirty="0">
              <a:solidFill>
                <a:srgbClr val="2E2B21">
                  <a:hueOff val="0"/>
                  <a:satOff val="0"/>
                  <a:lumOff val="0"/>
                  <a:alphaOff val="0"/>
                </a:srgbClr>
              </a:solidFill>
              <a:latin typeface="Tw Cen MT" panose="020B0602020104020603"/>
              <a:ea typeface="+mn-ea"/>
              <a:cs typeface="+mn-cs"/>
            </a:rPr>
            <a:t> </a:t>
          </a:r>
          <a:r>
            <a:rPr lang="el-GR" sz="2000" kern="1200" dirty="0"/>
            <a:t>Διαμόρφωση διαδικασιών</a:t>
          </a:r>
          <a:endParaRPr lang="en-US" sz="2000" kern="1200" dirty="0"/>
        </a:p>
      </dgm:t>
    </dgm:pt>
    <dgm:pt modelId="{D53FA7E3-2A93-4BA3-93C6-7451505D1AA1}" type="parTrans" cxnId="{91478645-8A67-416B-95E8-BA635C3232B6}">
      <dgm:prSet/>
      <dgm:spPr/>
      <dgm:t>
        <a:bodyPr/>
        <a:lstStyle/>
        <a:p>
          <a:endParaRPr lang="en-US"/>
        </a:p>
      </dgm:t>
    </dgm:pt>
    <dgm:pt modelId="{A6103957-3A03-4AC3-B8D8-C823A27BAE94}" type="sibTrans" cxnId="{91478645-8A67-416B-95E8-BA635C3232B6}">
      <dgm:prSet/>
      <dgm:spPr/>
      <dgm:t>
        <a:bodyPr/>
        <a:lstStyle/>
        <a:p>
          <a:endParaRPr lang="en-US"/>
        </a:p>
      </dgm:t>
    </dgm:pt>
    <dgm:pt modelId="{A75C9C34-A136-47D1-AE86-F3173D1309B4}">
      <dgm:prSet custT="1"/>
      <dgm:spPr/>
      <dgm:t>
        <a:bodyPr/>
        <a:lstStyle/>
        <a:p>
          <a:r>
            <a:rPr lang="en-US" sz="2000" b="1" u="sng" kern="1200" dirty="0">
              <a:solidFill>
                <a:srgbClr val="2E2B21">
                  <a:hueOff val="0"/>
                  <a:satOff val="0"/>
                  <a:lumOff val="0"/>
                  <a:alphaOff val="0"/>
                </a:srgbClr>
              </a:solidFill>
              <a:latin typeface="Tw Cen MT" panose="020B0602020104020603"/>
              <a:ea typeface="+mn-ea"/>
              <a:cs typeface="+mn-cs"/>
            </a:rPr>
            <a:t>Decision making: </a:t>
          </a:r>
          <a:r>
            <a:rPr lang="el-GR" sz="2000" kern="1200" dirty="0"/>
            <a:t>επιλογή ανάμεσα σε εναλλακτικές</a:t>
          </a:r>
          <a:endParaRPr lang="en-US" sz="2000" kern="1200" dirty="0"/>
        </a:p>
      </dgm:t>
    </dgm:pt>
    <dgm:pt modelId="{CD766C27-1752-47C9-B31E-11C179078BC5}" type="parTrans" cxnId="{C30A39BF-6511-4E1F-92D9-80048FC7E036}">
      <dgm:prSet/>
      <dgm:spPr/>
      <dgm:t>
        <a:bodyPr/>
        <a:lstStyle/>
        <a:p>
          <a:endParaRPr lang="en-US"/>
        </a:p>
      </dgm:t>
    </dgm:pt>
    <dgm:pt modelId="{0C4A2691-B313-472B-ABC2-01CDAB44C9E2}" type="sibTrans" cxnId="{C30A39BF-6511-4E1F-92D9-80048FC7E036}">
      <dgm:prSet/>
      <dgm:spPr/>
      <dgm:t>
        <a:bodyPr/>
        <a:lstStyle/>
        <a:p>
          <a:endParaRPr lang="en-US"/>
        </a:p>
      </dgm:t>
    </dgm:pt>
    <dgm:pt modelId="{35FD158A-0058-4577-A61E-05142E4BFBBA}">
      <dgm:prSet custT="1"/>
      <dgm:spPr/>
      <dgm:t>
        <a:bodyPr/>
        <a:lstStyle/>
        <a:p>
          <a:r>
            <a:rPr lang="en-US" sz="2000" b="1" u="sng" kern="1200" dirty="0">
              <a:solidFill>
                <a:srgbClr val="2E2B21">
                  <a:hueOff val="0"/>
                  <a:satOff val="0"/>
                  <a:lumOff val="0"/>
                  <a:alphaOff val="0"/>
                </a:srgbClr>
              </a:solidFill>
              <a:latin typeface="Tw Cen MT" panose="020B0602020104020603"/>
              <a:ea typeface="+mn-ea"/>
              <a:cs typeface="+mn-cs"/>
            </a:rPr>
            <a:t>Strategic decisions: </a:t>
          </a:r>
          <a:r>
            <a:rPr lang="el-GR" sz="2000" kern="1200" dirty="0"/>
            <a:t>μακροχρόνιες αποφάσεις οι οποίες χαρακτηρίζονται από ευρύ σκοπό, μεγάλη επιρροή, σχετική αβεβαιότητα και επιπλοκή.</a:t>
          </a:r>
          <a:endParaRPr lang="en-US" sz="2000" kern="1200" dirty="0"/>
        </a:p>
      </dgm:t>
    </dgm:pt>
    <dgm:pt modelId="{3357097D-6D32-4F2B-893D-ED3E59A25E8B}" type="parTrans" cxnId="{E66D7DC5-1106-4E71-B1A5-068BB0EE12AA}">
      <dgm:prSet/>
      <dgm:spPr/>
      <dgm:t>
        <a:bodyPr/>
        <a:lstStyle/>
        <a:p>
          <a:endParaRPr lang="en-US"/>
        </a:p>
      </dgm:t>
    </dgm:pt>
    <dgm:pt modelId="{4C0CB4C3-891E-4EB0-BD4A-BE17124F582E}" type="sibTrans" cxnId="{E66D7DC5-1106-4E71-B1A5-068BB0EE12AA}">
      <dgm:prSet/>
      <dgm:spPr/>
      <dgm:t>
        <a:bodyPr/>
        <a:lstStyle/>
        <a:p>
          <a:endParaRPr lang="en-US"/>
        </a:p>
      </dgm:t>
    </dgm:pt>
    <dgm:pt modelId="{F0F9D7A3-4049-4AED-AFF9-5AC83E18678E}">
      <dgm:prSet custT="1"/>
      <dgm:spPr/>
      <dgm:t>
        <a:bodyPr/>
        <a:lstStyle/>
        <a:p>
          <a:r>
            <a:rPr lang="en-US" sz="2000" b="1" u="sng" kern="1200" dirty="0">
              <a:solidFill>
                <a:srgbClr val="2E2B21">
                  <a:hueOff val="0"/>
                  <a:satOff val="0"/>
                  <a:lumOff val="0"/>
                  <a:alphaOff val="0"/>
                </a:srgbClr>
              </a:solidFill>
              <a:latin typeface="Tw Cen MT" panose="020B0602020104020603"/>
              <a:ea typeface="+mn-ea"/>
              <a:cs typeface="+mn-cs"/>
            </a:rPr>
            <a:t>Control:</a:t>
          </a:r>
          <a:r>
            <a:rPr lang="el-GR" sz="2000" b="1" u="sng" kern="1200" dirty="0">
              <a:solidFill>
                <a:srgbClr val="2E2B21">
                  <a:hueOff val="0"/>
                  <a:satOff val="0"/>
                  <a:lumOff val="0"/>
                  <a:alphaOff val="0"/>
                </a:srgbClr>
              </a:solidFill>
              <a:latin typeface="Tw Cen MT" panose="020B0602020104020603"/>
              <a:ea typeface="+mn-ea"/>
              <a:cs typeface="+mn-cs"/>
            </a:rPr>
            <a:t> </a:t>
          </a:r>
          <a:r>
            <a:rPr lang="el-GR" sz="2000" kern="1200" dirty="0">
              <a:solidFill>
                <a:srgbClr val="FFFFFF"/>
              </a:solidFill>
              <a:latin typeface="Calibri" panose="020F0502020204030204" pitchFamily="34" charset="0"/>
              <a:ea typeface="+mn-ea"/>
              <a:cs typeface="+mn-cs"/>
            </a:rPr>
            <a:t>Παρακολουθώ κάτι ώστε να εξασφαλίζω την λειτουργία του.</a:t>
          </a:r>
          <a:endParaRPr lang="en-US" sz="2000" kern="1200" dirty="0">
            <a:solidFill>
              <a:srgbClr val="FFFFFF"/>
            </a:solidFill>
            <a:latin typeface="Calibri" panose="020F0502020204030204" pitchFamily="34" charset="0"/>
            <a:ea typeface="+mn-ea"/>
            <a:cs typeface="+mn-cs"/>
          </a:endParaRPr>
        </a:p>
      </dgm:t>
    </dgm:pt>
    <dgm:pt modelId="{8E4891CA-7B06-47D5-AA0D-29BD7D753000}" type="parTrans" cxnId="{F03ED9C1-2423-4CFC-8BD4-8FFFDECE9EC4}">
      <dgm:prSet/>
      <dgm:spPr/>
      <dgm:t>
        <a:bodyPr/>
        <a:lstStyle/>
        <a:p>
          <a:endParaRPr lang="en-US"/>
        </a:p>
      </dgm:t>
    </dgm:pt>
    <dgm:pt modelId="{FE33B454-4029-4A67-9271-4FE8971C7230}" type="sibTrans" cxnId="{F03ED9C1-2423-4CFC-8BD4-8FFFDECE9EC4}">
      <dgm:prSet/>
      <dgm:spPr/>
      <dgm:t>
        <a:bodyPr/>
        <a:lstStyle/>
        <a:p>
          <a:endParaRPr lang="en-US"/>
        </a:p>
      </dgm:t>
    </dgm:pt>
    <dgm:pt modelId="{094286E6-AEC3-4735-83D3-0EEAE2F071B4}" type="pres">
      <dgm:prSet presAssocID="{B3B3D393-D03A-411F-B35C-C0A951E34EE7}" presName="linear" presStyleCnt="0">
        <dgm:presLayoutVars>
          <dgm:animLvl val="lvl"/>
          <dgm:resizeHandles val="exact"/>
        </dgm:presLayoutVars>
      </dgm:prSet>
      <dgm:spPr/>
    </dgm:pt>
    <dgm:pt modelId="{9C11E8AB-88ED-4173-9F65-EDE7ABDA3692}" type="pres">
      <dgm:prSet presAssocID="{0C77B086-8ABC-43EB-B188-B8FBA2C175D2}" presName="parentText" presStyleLbl="node1" presStyleIdx="0" presStyleCnt="4">
        <dgm:presLayoutVars>
          <dgm:chMax val="0"/>
          <dgm:bulletEnabled val="1"/>
        </dgm:presLayoutVars>
      </dgm:prSet>
      <dgm:spPr/>
    </dgm:pt>
    <dgm:pt modelId="{9DD7AAFF-4CA2-4ADE-AE17-E3CFE3F1B68A}" type="pres">
      <dgm:prSet presAssocID="{A6103957-3A03-4AC3-B8D8-C823A27BAE94}" presName="spacer" presStyleCnt="0"/>
      <dgm:spPr/>
    </dgm:pt>
    <dgm:pt modelId="{751B7A25-1868-4A77-9A20-7163277DB1B7}" type="pres">
      <dgm:prSet presAssocID="{A75C9C34-A136-47D1-AE86-F3173D1309B4}" presName="parentText" presStyleLbl="node1" presStyleIdx="1" presStyleCnt="4">
        <dgm:presLayoutVars>
          <dgm:chMax val="0"/>
          <dgm:bulletEnabled val="1"/>
        </dgm:presLayoutVars>
      </dgm:prSet>
      <dgm:spPr/>
    </dgm:pt>
    <dgm:pt modelId="{3CA93A7E-A40A-4EF1-8131-8814538D55EE}" type="pres">
      <dgm:prSet presAssocID="{0C4A2691-B313-472B-ABC2-01CDAB44C9E2}" presName="spacer" presStyleCnt="0"/>
      <dgm:spPr/>
    </dgm:pt>
    <dgm:pt modelId="{D5DDA4BD-5CBA-4EB4-A1A4-E09099F25DB1}" type="pres">
      <dgm:prSet presAssocID="{35FD158A-0058-4577-A61E-05142E4BFBBA}" presName="parentText" presStyleLbl="node1" presStyleIdx="2" presStyleCnt="4">
        <dgm:presLayoutVars>
          <dgm:chMax val="0"/>
          <dgm:bulletEnabled val="1"/>
        </dgm:presLayoutVars>
      </dgm:prSet>
      <dgm:spPr/>
    </dgm:pt>
    <dgm:pt modelId="{65FAA3F8-FA04-4327-9968-FF661BC1AE68}" type="pres">
      <dgm:prSet presAssocID="{4C0CB4C3-891E-4EB0-BD4A-BE17124F582E}" presName="spacer" presStyleCnt="0"/>
      <dgm:spPr/>
    </dgm:pt>
    <dgm:pt modelId="{86FE402C-3100-424E-A6E3-F955217AF567}" type="pres">
      <dgm:prSet presAssocID="{F0F9D7A3-4049-4AED-AFF9-5AC83E18678E}" presName="parentText" presStyleLbl="node1" presStyleIdx="3" presStyleCnt="4">
        <dgm:presLayoutVars>
          <dgm:chMax val="0"/>
          <dgm:bulletEnabled val="1"/>
        </dgm:presLayoutVars>
      </dgm:prSet>
      <dgm:spPr/>
    </dgm:pt>
  </dgm:ptLst>
  <dgm:cxnLst>
    <dgm:cxn modelId="{A8FE940B-FBD0-406D-B346-BD12EE256330}" type="presOf" srcId="{35FD158A-0058-4577-A61E-05142E4BFBBA}" destId="{D5DDA4BD-5CBA-4EB4-A1A4-E09099F25DB1}" srcOrd="0" destOrd="0" presId="urn:microsoft.com/office/officeart/2005/8/layout/vList2"/>
    <dgm:cxn modelId="{2F6D9B0C-6BCB-456E-BEBE-4DE3CEDCA168}" type="presOf" srcId="{F0F9D7A3-4049-4AED-AFF9-5AC83E18678E}" destId="{86FE402C-3100-424E-A6E3-F955217AF567}" srcOrd="0" destOrd="0" presId="urn:microsoft.com/office/officeart/2005/8/layout/vList2"/>
    <dgm:cxn modelId="{91478645-8A67-416B-95E8-BA635C3232B6}" srcId="{B3B3D393-D03A-411F-B35C-C0A951E34EE7}" destId="{0C77B086-8ABC-43EB-B188-B8FBA2C175D2}" srcOrd="0" destOrd="0" parTransId="{D53FA7E3-2A93-4BA3-93C6-7451505D1AA1}" sibTransId="{A6103957-3A03-4AC3-B8D8-C823A27BAE94}"/>
    <dgm:cxn modelId="{794EDF48-9637-45BF-821F-4EE0A0CB3636}" type="presOf" srcId="{B3B3D393-D03A-411F-B35C-C0A951E34EE7}" destId="{094286E6-AEC3-4735-83D3-0EEAE2F071B4}" srcOrd="0" destOrd="0" presId="urn:microsoft.com/office/officeart/2005/8/layout/vList2"/>
    <dgm:cxn modelId="{F9EBD3AF-83F7-4715-A839-12D5FB923ED9}" type="presOf" srcId="{A75C9C34-A136-47D1-AE86-F3173D1309B4}" destId="{751B7A25-1868-4A77-9A20-7163277DB1B7}" srcOrd="0" destOrd="0" presId="urn:microsoft.com/office/officeart/2005/8/layout/vList2"/>
    <dgm:cxn modelId="{C30A39BF-6511-4E1F-92D9-80048FC7E036}" srcId="{B3B3D393-D03A-411F-B35C-C0A951E34EE7}" destId="{A75C9C34-A136-47D1-AE86-F3173D1309B4}" srcOrd="1" destOrd="0" parTransId="{CD766C27-1752-47C9-B31E-11C179078BC5}" sibTransId="{0C4A2691-B313-472B-ABC2-01CDAB44C9E2}"/>
    <dgm:cxn modelId="{F03ED9C1-2423-4CFC-8BD4-8FFFDECE9EC4}" srcId="{B3B3D393-D03A-411F-B35C-C0A951E34EE7}" destId="{F0F9D7A3-4049-4AED-AFF9-5AC83E18678E}" srcOrd="3" destOrd="0" parTransId="{8E4891CA-7B06-47D5-AA0D-29BD7D753000}" sibTransId="{FE33B454-4029-4A67-9271-4FE8971C7230}"/>
    <dgm:cxn modelId="{E66D7DC5-1106-4E71-B1A5-068BB0EE12AA}" srcId="{B3B3D393-D03A-411F-B35C-C0A951E34EE7}" destId="{35FD158A-0058-4577-A61E-05142E4BFBBA}" srcOrd="2" destOrd="0" parTransId="{3357097D-6D32-4F2B-893D-ED3E59A25E8B}" sibTransId="{4C0CB4C3-891E-4EB0-BD4A-BE17124F582E}"/>
    <dgm:cxn modelId="{6FC4D0D3-0999-421F-8824-171340219280}" type="presOf" srcId="{0C77B086-8ABC-43EB-B188-B8FBA2C175D2}" destId="{9C11E8AB-88ED-4173-9F65-EDE7ABDA3692}" srcOrd="0" destOrd="0" presId="urn:microsoft.com/office/officeart/2005/8/layout/vList2"/>
    <dgm:cxn modelId="{3B654B70-3695-4686-A81F-F17AD4422F36}" type="presParOf" srcId="{094286E6-AEC3-4735-83D3-0EEAE2F071B4}" destId="{9C11E8AB-88ED-4173-9F65-EDE7ABDA3692}" srcOrd="0" destOrd="0" presId="urn:microsoft.com/office/officeart/2005/8/layout/vList2"/>
    <dgm:cxn modelId="{B6EAA11C-FFB5-4E9B-B710-D5F037C9CA52}" type="presParOf" srcId="{094286E6-AEC3-4735-83D3-0EEAE2F071B4}" destId="{9DD7AAFF-4CA2-4ADE-AE17-E3CFE3F1B68A}" srcOrd="1" destOrd="0" presId="urn:microsoft.com/office/officeart/2005/8/layout/vList2"/>
    <dgm:cxn modelId="{0F991C97-C197-4093-955B-DE29B36676FA}" type="presParOf" srcId="{094286E6-AEC3-4735-83D3-0EEAE2F071B4}" destId="{751B7A25-1868-4A77-9A20-7163277DB1B7}" srcOrd="2" destOrd="0" presId="urn:microsoft.com/office/officeart/2005/8/layout/vList2"/>
    <dgm:cxn modelId="{1E8DF919-0218-4828-AB21-B7ADE34E27C6}" type="presParOf" srcId="{094286E6-AEC3-4735-83D3-0EEAE2F071B4}" destId="{3CA93A7E-A40A-4EF1-8131-8814538D55EE}" srcOrd="3" destOrd="0" presId="urn:microsoft.com/office/officeart/2005/8/layout/vList2"/>
    <dgm:cxn modelId="{CA1EB959-C53A-4BA4-8D16-1F01135D4707}" type="presParOf" srcId="{094286E6-AEC3-4735-83D3-0EEAE2F071B4}" destId="{D5DDA4BD-5CBA-4EB4-A1A4-E09099F25DB1}" srcOrd="4" destOrd="0" presId="urn:microsoft.com/office/officeart/2005/8/layout/vList2"/>
    <dgm:cxn modelId="{F41DAD25-B481-42AF-8281-7B266BB719E9}" type="presParOf" srcId="{094286E6-AEC3-4735-83D3-0EEAE2F071B4}" destId="{65FAA3F8-FA04-4327-9968-FF661BC1AE68}" srcOrd="5" destOrd="0" presId="urn:microsoft.com/office/officeart/2005/8/layout/vList2"/>
    <dgm:cxn modelId="{734FCF5A-FCDA-4DD9-A7EA-8E91700E1258}" type="presParOf" srcId="{094286E6-AEC3-4735-83D3-0EEAE2F071B4}" destId="{86FE402C-3100-424E-A6E3-F955217AF56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BB1641-104F-46AD-A3AC-3A39357EA2BE}"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3E3BF179-F90A-4A19-A071-511444162A9D}">
      <dgm:prSet/>
      <dgm:spPr/>
      <dgm:t>
        <a:bodyPr/>
        <a:lstStyle/>
        <a:p>
          <a:pPr>
            <a:defRPr cap="all"/>
          </a:pPr>
          <a:r>
            <a:rPr lang="en-US"/>
            <a:t>Strategic Planning &amp; Control</a:t>
          </a:r>
        </a:p>
      </dgm:t>
    </dgm:pt>
    <dgm:pt modelId="{5A7CF433-08AA-4F56-BE97-FAD5EAB455BB}" type="parTrans" cxnId="{5B826A96-28AF-455B-A3E8-1DDA1910BE9D}">
      <dgm:prSet/>
      <dgm:spPr/>
      <dgm:t>
        <a:bodyPr/>
        <a:lstStyle/>
        <a:p>
          <a:endParaRPr lang="en-US"/>
        </a:p>
      </dgm:t>
    </dgm:pt>
    <dgm:pt modelId="{F172539A-8C27-4CB7-8774-B97812732872}" type="sibTrans" cxnId="{5B826A96-28AF-455B-A3E8-1DDA1910BE9D}">
      <dgm:prSet/>
      <dgm:spPr/>
      <dgm:t>
        <a:bodyPr/>
        <a:lstStyle/>
        <a:p>
          <a:endParaRPr lang="en-US"/>
        </a:p>
      </dgm:t>
    </dgm:pt>
    <dgm:pt modelId="{96B396CF-D007-42A8-8618-A38ECF9E732E}">
      <dgm:prSet/>
      <dgm:spPr/>
      <dgm:t>
        <a:bodyPr/>
        <a:lstStyle/>
        <a:p>
          <a:pPr>
            <a:defRPr cap="all"/>
          </a:pPr>
          <a:r>
            <a:rPr lang="en-US"/>
            <a:t>Performance measurement</a:t>
          </a:r>
        </a:p>
      </dgm:t>
    </dgm:pt>
    <dgm:pt modelId="{AED6F630-D538-4390-906F-95C49BD99573}" type="parTrans" cxnId="{211E63F9-10D2-49F9-85AC-C8CE2DD8D360}">
      <dgm:prSet/>
      <dgm:spPr/>
      <dgm:t>
        <a:bodyPr/>
        <a:lstStyle/>
        <a:p>
          <a:endParaRPr lang="en-US"/>
        </a:p>
      </dgm:t>
    </dgm:pt>
    <dgm:pt modelId="{10FEEED0-EFB7-4912-8986-686A2DC1FF86}" type="sibTrans" cxnId="{211E63F9-10D2-49F9-85AC-C8CE2DD8D360}">
      <dgm:prSet/>
      <dgm:spPr/>
      <dgm:t>
        <a:bodyPr/>
        <a:lstStyle/>
        <a:p>
          <a:endParaRPr lang="en-US"/>
        </a:p>
      </dgm:t>
    </dgm:pt>
    <dgm:pt modelId="{1B5A5B6D-659C-4DDB-8F28-30F7B0950E1E}" type="pres">
      <dgm:prSet presAssocID="{2BBB1641-104F-46AD-A3AC-3A39357EA2BE}" presName="diagram" presStyleCnt="0">
        <dgm:presLayoutVars>
          <dgm:dir/>
          <dgm:resizeHandles val="exact"/>
        </dgm:presLayoutVars>
      </dgm:prSet>
      <dgm:spPr/>
    </dgm:pt>
    <dgm:pt modelId="{C9CA17A9-6244-4985-84B0-9ADCCE0DD6A5}" type="pres">
      <dgm:prSet presAssocID="{3E3BF179-F90A-4A19-A071-511444162A9D}" presName="node" presStyleLbl="node1" presStyleIdx="0" presStyleCnt="2">
        <dgm:presLayoutVars>
          <dgm:bulletEnabled val="1"/>
        </dgm:presLayoutVars>
      </dgm:prSet>
      <dgm:spPr/>
    </dgm:pt>
    <dgm:pt modelId="{C38B673B-990D-4EB2-A148-706E9108872B}" type="pres">
      <dgm:prSet presAssocID="{F172539A-8C27-4CB7-8774-B97812732872}" presName="sibTrans" presStyleCnt="0"/>
      <dgm:spPr/>
    </dgm:pt>
    <dgm:pt modelId="{082D0FC6-AC01-4B36-BFFC-42F739CD83EE}" type="pres">
      <dgm:prSet presAssocID="{96B396CF-D007-42A8-8618-A38ECF9E732E}" presName="node" presStyleLbl="node1" presStyleIdx="1" presStyleCnt="2">
        <dgm:presLayoutVars>
          <dgm:bulletEnabled val="1"/>
        </dgm:presLayoutVars>
      </dgm:prSet>
      <dgm:spPr/>
    </dgm:pt>
  </dgm:ptLst>
  <dgm:cxnLst>
    <dgm:cxn modelId="{7234971B-AF9E-4468-8283-0F89EB8F169B}" type="presOf" srcId="{2BBB1641-104F-46AD-A3AC-3A39357EA2BE}" destId="{1B5A5B6D-659C-4DDB-8F28-30F7B0950E1E}" srcOrd="0" destOrd="0" presId="urn:microsoft.com/office/officeart/2005/8/layout/default"/>
    <dgm:cxn modelId="{C9EB0E2F-8A6A-452D-AF10-896D6BE1BD44}" type="presOf" srcId="{96B396CF-D007-42A8-8618-A38ECF9E732E}" destId="{082D0FC6-AC01-4B36-BFFC-42F739CD83EE}" srcOrd="0" destOrd="0" presId="urn:microsoft.com/office/officeart/2005/8/layout/default"/>
    <dgm:cxn modelId="{5B826A96-28AF-455B-A3E8-1DDA1910BE9D}" srcId="{2BBB1641-104F-46AD-A3AC-3A39357EA2BE}" destId="{3E3BF179-F90A-4A19-A071-511444162A9D}" srcOrd="0" destOrd="0" parTransId="{5A7CF433-08AA-4F56-BE97-FAD5EAB455BB}" sibTransId="{F172539A-8C27-4CB7-8774-B97812732872}"/>
    <dgm:cxn modelId="{FEA4E5D9-76F0-4EA1-AC42-72145DCCAAFE}" type="presOf" srcId="{3E3BF179-F90A-4A19-A071-511444162A9D}" destId="{C9CA17A9-6244-4985-84B0-9ADCCE0DD6A5}" srcOrd="0" destOrd="0" presId="urn:microsoft.com/office/officeart/2005/8/layout/default"/>
    <dgm:cxn modelId="{211E63F9-10D2-49F9-85AC-C8CE2DD8D360}" srcId="{2BBB1641-104F-46AD-A3AC-3A39357EA2BE}" destId="{96B396CF-D007-42A8-8618-A38ECF9E732E}" srcOrd="1" destOrd="0" parTransId="{AED6F630-D538-4390-906F-95C49BD99573}" sibTransId="{10FEEED0-EFB7-4912-8986-686A2DC1FF86}"/>
    <dgm:cxn modelId="{30075BA5-54CA-4608-8EF7-20286FEE5CB4}" type="presParOf" srcId="{1B5A5B6D-659C-4DDB-8F28-30F7B0950E1E}" destId="{C9CA17A9-6244-4985-84B0-9ADCCE0DD6A5}" srcOrd="0" destOrd="0" presId="urn:microsoft.com/office/officeart/2005/8/layout/default"/>
    <dgm:cxn modelId="{37D51400-7B67-4DF9-8461-E682BAC07167}" type="presParOf" srcId="{1B5A5B6D-659C-4DDB-8F28-30F7B0950E1E}" destId="{C38B673B-990D-4EB2-A148-706E9108872B}" srcOrd="1" destOrd="0" presId="urn:microsoft.com/office/officeart/2005/8/layout/default"/>
    <dgm:cxn modelId="{DD922D67-5D70-415F-85B3-753F9A267A94}" type="presParOf" srcId="{1B5A5B6D-659C-4DDB-8F28-30F7B0950E1E}" destId="{082D0FC6-AC01-4B36-BFFC-42F739CD83EE}"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E278CA-8BC7-407E-8977-1AA506DAC201}">
      <dsp:nvSpPr>
        <dsp:cNvPr id="0" name=""/>
        <dsp:cNvSpPr/>
      </dsp:nvSpPr>
      <dsp:spPr>
        <a:xfrm>
          <a:off x="0" y="2185"/>
          <a:ext cx="6457246"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2BF7AD-09EE-4CFE-B876-06F5101E993B}">
      <dsp:nvSpPr>
        <dsp:cNvPr id="0" name=""/>
        <dsp:cNvSpPr/>
      </dsp:nvSpPr>
      <dsp:spPr>
        <a:xfrm>
          <a:off x="0" y="2185"/>
          <a:ext cx="6457246" cy="149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en-US" sz="2000" b="1" u="sng" kern="1200" dirty="0"/>
            <a:t>Strategic planning: </a:t>
          </a:r>
          <a:r>
            <a:rPr lang="el-GR" sz="1800" kern="1200" dirty="0"/>
            <a:t>η διαδικασία με την οποία αποφασίζουμε για τους στόχους της επιχείρησης, τους πόρους που θα χρησιμοποιηθούν για αυτούς τους στόχους και τις πολιτικές που θα συνοδεύσουν την αγορά – χρήση – πώληση των πόρων αυτών για την επίτευξη των στόχων</a:t>
          </a:r>
          <a:endParaRPr lang="en-US" sz="1800" kern="1200" dirty="0"/>
        </a:p>
      </dsp:txBody>
      <dsp:txXfrm>
        <a:off x="0" y="2185"/>
        <a:ext cx="6457246" cy="1490381"/>
      </dsp:txXfrm>
    </dsp:sp>
    <dsp:sp modelId="{C1D4E7A1-AA92-4000-BF83-848DC458CFB1}">
      <dsp:nvSpPr>
        <dsp:cNvPr id="0" name=""/>
        <dsp:cNvSpPr/>
      </dsp:nvSpPr>
      <dsp:spPr>
        <a:xfrm>
          <a:off x="0" y="1492567"/>
          <a:ext cx="6457246" cy="0"/>
        </a:xfrm>
        <a:prstGeom prst="line">
          <a:avLst/>
        </a:prstGeom>
        <a:solidFill>
          <a:schemeClr val="accent2">
            <a:hueOff val="-3670562"/>
            <a:satOff val="16196"/>
            <a:lumOff val="-2745"/>
            <a:alphaOff val="0"/>
          </a:schemeClr>
        </a:solidFill>
        <a:ln w="15875" cap="flat" cmpd="sng" algn="ctr">
          <a:solidFill>
            <a:schemeClr val="accent2">
              <a:hueOff val="-3670562"/>
              <a:satOff val="16196"/>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5A0217-4CDF-4F7B-BF5B-CF8DCAB34C90}">
      <dsp:nvSpPr>
        <dsp:cNvPr id="0" name=""/>
        <dsp:cNvSpPr/>
      </dsp:nvSpPr>
      <dsp:spPr>
        <a:xfrm>
          <a:off x="0" y="1492567"/>
          <a:ext cx="6457246" cy="149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en-US" sz="2000" b="1" u="sng" kern="1200" dirty="0">
              <a:solidFill>
                <a:srgbClr val="2E2B21">
                  <a:hueOff val="0"/>
                  <a:satOff val="0"/>
                  <a:lumOff val="0"/>
                  <a:alphaOff val="0"/>
                </a:srgbClr>
              </a:solidFill>
              <a:latin typeface="Tw Cen MT" panose="020B0602020104020603"/>
              <a:ea typeface="+mn-ea"/>
              <a:cs typeface="+mn-cs"/>
            </a:rPr>
            <a:t>Management control:</a:t>
          </a:r>
          <a:r>
            <a:rPr lang="en-US" sz="1800" b="1" kern="1200" dirty="0"/>
            <a:t> </a:t>
          </a:r>
          <a:r>
            <a:rPr lang="el-GR" sz="1800" kern="1200" dirty="0"/>
            <a:t>η διαδικασία με την οποία οι </a:t>
          </a:r>
          <a:r>
            <a:rPr lang="en-US" sz="1800" kern="1200" dirty="0"/>
            <a:t>managers</a:t>
          </a:r>
          <a:r>
            <a:rPr lang="el-GR" sz="1800" kern="1200" dirty="0"/>
            <a:t> διασφαλίζουν ότι πόροι θα αποκτηθούν και θα χρησιμοποιηθούν με βάση τα </a:t>
          </a:r>
          <a:r>
            <a:rPr lang="en-US" sz="1800" kern="1200" dirty="0"/>
            <a:t>3Es . Tactics-Tactical Planning</a:t>
          </a:r>
        </a:p>
      </dsp:txBody>
      <dsp:txXfrm>
        <a:off x="0" y="1492567"/>
        <a:ext cx="6457246" cy="1490381"/>
      </dsp:txXfrm>
    </dsp:sp>
    <dsp:sp modelId="{D2C72305-7D24-4EB4-BEF4-91DDC489B593}">
      <dsp:nvSpPr>
        <dsp:cNvPr id="0" name=""/>
        <dsp:cNvSpPr/>
      </dsp:nvSpPr>
      <dsp:spPr>
        <a:xfrm>
          <a:off x="0" y="2982948"/>
          <a:ext cx="6457246" cy="0"/>
        </a:xfrm>
        <a:prstGeom prst="line">
          <a:avLst/>
        </a:prstGeom>
        <a:solidFill>
          <a:schemeClr val="accent2">
            <a:hueOff val="-7341125"/>
            <a:satOff val="32393"/>
            <a:lumOff val="-5490"/>
            <a:alphaOff val="0"/>
          </a:schemeClr>
        </a:solidFill>
        <a:ln w="15875" cap="flat" cmpd="sng" algn="ctr">
          <a:solidFill>
            <a:schemeClr val="accent2">
              <a:hueOff val="-7341125"/>
              <a:satOff val="32393"/>
              <a:lumOff val="-54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E1513B-819A-4C06-9EFA-1AA6D07CECC9}">
      <dsp:nvSpPr>
        <dsp:cNvPr id="0" name=""/>
        <dsp:cNvSpPr/>
      </dsp:nvSpPr>
      <dsp:spPr>
        <a:xfrm>
          <a:off x="0" y="2982948"/>
          <a:ext cx="6457246" cy="149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en-US" sz="2000" b="1" u="sng" kern="1200" dirty="0">
              <a:solidFill>
                <a:srgbClr val="2E2B21">
                  <a:hueOff val="0"/>
                  <a:satOff val="0"/>
                  <a:lumOff val="0"/>
                  <a:alphaOff val="0"/>
                </a:srgbClr>
              </a:solidFill>
              <a:latin typeface="Tw Cen MT" panose="020B0602020104020603"/>
              <a:ea typeface="+mn-ea"/>
              <a:cs typeface="+mn-cs"/>
            </a:rPr>
            <a:t>Operational control (operational planning): </a:t>
          </a:r>
          <a:r>
            <a:rPr lang="el-GR" sz="1800" kern="1200" dirty="0"/>
            <a:t>η διαδικασία με την οποία διασφαλίζεται ότι τα διάφορα </a:t>
          </a:r>
          <a:r>
            <a:rPr lang="en-US" sz="1800" kern="1200" dirty="0"/>
            <a:t>tasks </a:t>
          </a:r>
          <a:r>
            <a:rPr lang="el-GR" sz="1800" kern="1200" dirty="0"/>
            <a:t>έχουν πραγματοποιηθεί αποδοτικά και αποτελεσματικά.</a:t>
          </a:r>
          <a:endParaRPr lang="en-US" sz="1800" kern="1200" dirty="0"/>
        </a:p>
      </dsp:txBody>
      <dsp:txXfrm>
        <a:off x="0" y="2982948"/>
        <a:ext cx="6457246" cy="14903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11E8AB-88ED-4173-9F65-EDE7ABDA3692}">
      <dsp:nvSpPr>
        <dsp:cNvPr id="0" name=""/>
        <dsp:cNvSpPr/>
      </dsp:nvSpPr>
      <dsp:spPr>
        <a:xfrm>
          <a:off x="0" y="265866"/>
          <a:ext cx="6457245" cy="121680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u="sng" kern="1200" dirty="0">
              <a:solidFill>
                <a:srgbClr val="2E2B21">
                  <a:hueOff val="0"/>
                  <a:satOff val="0"/>
                  <a:lumOff val="0"/>
                  <a:alphaOff val="0"/>
                </a:srgbClr>
              </a:solidFill>
              <a:latin typeface="Tw Cen MT" panose="020B0602020104020603"/>
              <a:ea typeface="+mn-ea"/>
              <a:cs typeface="+mn-cs"/>
            </a:rPr>
            <a:t>Planning :</a:t>
          </a:r>
          <a:r>
            <a:rPr lang="el-GR" sz="2000" b="1" u="sng" kern="1200" dirty="0">
              <a:solidFill>
                <a:srgbClr val="2E2B21">
                  <a:hueOff val="0"/>
                  <a:satOff val="0"/>
                  <a:lumOff val="0"/>
                  <a:alphaOff val="0"/>
                </a:srgbClr>
              </a:solidFill>
              <a:latin typeface="Tw Cen MT" panose="020B0602020104020603"/>
              <a:ea typeface="+mn-ea"/>
              <a:cs typeface="+mn-cs"/>
            </a:rPr>
            <a:t> </a:t>
          </a:r>
          <a:r>
            <a:rPr lang="el-GR" sz="2000" kern="1200" dirty="0"/>
            <a:t>Διαμόρφωση διαδικασιών</a:t>
          </a:r>
          <a:endParaRPr lang="en-US" sz="2000" kern="1200" dirty="0"/>
        </a:p>
      </dsp:txBody>
      <dsp:txXfrm>
        <a:off x="59399" y="325265"/>
        <a:ext cx="6338447" cy="1098002"/>
      </dsp:txXfrm>
    </dsp:sp>
    <dsp:sp modelId="{751B7A25-1868-4A77-9A20-7163277DB1B7}">
      <dsp:nvSpPr>
        <dsp:cNvPr id="0" name=""/>
        <dsp:cNvSpPr/>
      </dsp:nvSpPr>
      <dsp:spPr>
        <a:xfrm>
          <a:off x="0" y="1669866"/>
          <a:ext cx="6457245" cy="1216800"/>
        </a:xfrm>
        <a:prstGeom prst="roundRect">
          <a:avLst/>
        </a:prstGeom>
        <a:solidFill>
          <a:schemeClr val="accent5">
            <a:hueOff val="-50212"/>
            <a:satOff val="-9634"/>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u="sng" kern="1200" dirty="0">
              <a:solidFill>
                <a:srgbClr val="2E2B21">
                  <a:hueOff val="0"/>
                  <a:satOff val="0"/>
                  <a:lumOff val="0"/>
                  <a:alphaOff val="0"/>
                </a:srgbClr>
              </a:solidFill>
              <a:latin typeface="Tw Cen MT" panose="020B0602020104020603"/>
              <a:ea typeface="+mn-ea"/>
              <a:cs typeface="+mn-cs"/>
            </a:rPr>
            <a:t>Decision making: </a:t>
          </a:r>
          <a:r>
            <a:rPr lang="el-GR" sz="2000" kern="1200" dirty="0"/>
            <a:t>επιλογή ανάμεσα σε εναλλακτικές</a:t>
          </a:r>
          <a:endParaRPr lang="en-US" sz="2000" kern="1200" dirty="0"/>
        </a:p>
      </dsp:txBody>
      <dsp:txXfrm>
        <a:off x="59399" y="1729265"/>
        <a:ext cx="6338447" cy="1098002"/>
      </dsp:txXfrm>
    </dsp:sp>
    <dsp:sp modelId="{D5DDA4BD-5CBA-4EB4-A1A4-E09099F25DB1}">
      <dsp:nvSpPr>
        <dsp:cNvPr id="0" name=""/>
        <dsp:cNvSpPr/>
      </dsp:nvSpPr>
      <dsp:spPr>
        <a:xfrm>
          <a:off x="0" y="3073866"/>
          <a:ext cx="6457245" cy="1216800"/>
        </a:xfrm>
        <a:prstGeom prst="roundRect">
          <a:avLst/>
        </a:prstGeom>
        <a:solidFill>
          <a:schemeClr val="accent5">
            <a:hueOff val="-100423"/>
            <a:satOff val="-19267"/>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u="sng" kern="1200" dirty="0">
              <a:solidFill>
                <a:srgbClr val="2E2B21">
                  <a:hueOff val="0"/>
                  <a:satOff val="0"/>
                  <a:lumOff val="0"/>
                  <a:alphaOff val="0"/>
                </a:srgbClr>
              </a:solidFill>
              <a:latin typeface="Tw Cen MT" panose="020B0602020104020603"/>
              <a:ea typeface="+mn-ea"/>
              <a:cs typeface="+mn-cs"/>
            </a:rPr>
            <a:t>Strategic decisions: </a:t>
          </a:r>
          <a:r>
            <a:rPr lang="el-GR" sz="2000" kern="1200" dirty="0"/>
            <a:t>μακροχρόνιες αποφάσεις οι οποίες χαρακτηρίζονται από ευρύ σκοπό, μεγάλη επιρροή, σχετική αβεβαιότητα και επιπλοκή.</a:t>
          </a:r>
          <a:endParaRPr lang="en-US" sz="2000" kern="1200" dirty="0"/>
        </a:p>
      </dsp:txBody>
      <dsp:txXfrm>
        <a:off x="59399" y="3133265"/>
        <a:ext cx="6338447" cy="1098002"/>
      </dsp:txXfrm>
    </dsp:sp>
    <dsp:sp modelId="{86FE402C-3100-424E-A6E3-F955217AF567}">
      <dsp:nvSpPr>
        <dsp:cNvPr id="0" name=""/>
        <dsp:cNvSpPr/>
      </dsp:nvSpPr>
      <dsp:spPr>
        <a:xfrm>
          <a:off x="0" y="4477866"/>
          <a:ext cx="6457245" cy="1216800"/>
        </a:xfrm>
        <a:prstGeom prst="roundRect">
          <a:avLst/>
        </a:prstGeom>
        <a:solidFill>
          <a:schemeClr val="accent5">
            <a:hueOff val="-150635"/>
            <a:satOff val="-28901"/>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u="sng" kern="1200" dirty="0">
              <a:solidFill>
                <a:srgbClr val="2E2B21">
                  <a:hueOff val="0"/>
                  <a:satOff val="0"/>
                  <a:lumOff val="0"/>
                  <a:alphaOff val="0"/>
                </a:srgbClr>
              </a:solidFill>
              <a:latin typeface="Tw Cen MT" panose="020B0602020104020603"/>
              <a:ea typeface="+mn-ea"/>
              <a:cs typeface="+mn-cs"/>
            </a:rPr>
            <a:t>Control:</a:t>
          </a:r>
          <a:r>
            <a:rPr lang="el-GR" sz="2000" b="1" u="sng" kern="1200" dirty="0">
              <a:solidFill>
                <a:srgbClr val="2E2B21">
                  <a:hueOff val="0"/>
                  <a:satOff val="0"/>
                  <a:lumOff val="0"/>
                  <a:alphaOff val="0"/>
                </a:srgbClr>
              </a:solidFill>
              <a:latin typeface="Tw Cen MT" panose="020B0602020104020603"/>
              <a:ea typeface="+mn-ea"/>
              <a:cs typeface="+mn-cs"/>
            </a:rPr>
            <a:t> </a:t>
          </a:r>
          <a:r>
            <a:rPr lang="el-GR" sz="2000" kern="1200" dirty="0">
              <a:solidFill>
                <a:srgbClr val="FFFFFF"/>
              </a:solidFill>
              <a:latin typeface="Calibri" panose="020F0502020204030204" pitchFamily="34" charset="0"/>
              <a:ea typeface="+mn-ea"/>
              <a:cs typeface="+mn-cs"/>
            </a:rPr>
            <a:t>Παρακολουθώ κάτι ώστε να εξασφαλίζω την λειτουργία του.</a:t>
          </a:r>
          <a:endParaRPr lang="en-US" sz="2000" kern="1200" dirty="0">
            <a:solidFill>
              <a:srgbClr val="FFFFFF"/>
            </a:solidFill>
            <a:latin typeface="Calibri" panose="020F0502020204030204" pitchFamily="34" charset="0"/>
            <a:ea typeface="+mn-ea"/>
            <a:cs typeface="+mn-cs"/>
          </a:endParaRPr>
        </a:p>
      </dsp:txBody>
      <dsp:txXfrm>
        <a:off x="59399" y="4537265"/>
        <a:ext cx="6338447"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A17A9-6244-4985-84B0-9ADCCE0DD6A5}">
      <dsp:nvSpPr>
        <dsp:cNvPr id="0" name=""/>
        <dsp:cNvSpPr/>
      </dsp:nvSpPr>
      <dsp:spPr>
        <a:xfrm>
          <a:off x="885981" y="2992"/>
          <a:ext cx="4484901" cy="269094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defRPr cap="all"/>
          </a:pPr>
          <a:r>
            <a:rPr lang="en-US" sz="5100" kern="1200"/>
            <a:t>Strategic Planning &amp; Control</a:t>
          </a:r>
        </a:p>
      </dsp:txBody>
      <dsp:txXfrm>
        <a:off x="885981" y="2992"/>
        <a:ext cx="4484901" cy="2690940"/>
      </dsp:txXfrm>
    </dsp:sp>
    <dsp:sp modelId="{082D0FC6-AC01-4B36-BFFC-42F739CD83EE}">
      <dsp:nvSpPr>
        <dsp:cNvPr id="0" name=""/>
        <dsp:cNvSpPr/>
      </dsp:nvSpPr>
      <dsp:spPr>
        <a:xfrm>
          <a:off x="885981" y="3142423"/>
          <a:ext cx="4484901" cy="2690940"/>
        </a:xfrm>
        <a:prstGeom prst="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defRPr cap="all"/>
          </a:pPr>
          <a:r>
            <a:rPr lang="en-US" sz="5100" kern="1200"/>
            <a:t>Performance measurement</a:t>
          </a:r>
        </a:p>
      </dsp:txBody>
      <dsp:txXfrm>
        <a:off x="885981" y="3142423"/>
        <a:ext cx="4484901" cy="269094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lvl1pPr algn="l">
              <a:defRPr/>
            </a:lvl1pPr>
          </a:lstStyle>
          <a:p>
            <a:fld id="{80EF94AC-CB77-4935-99BE-05DE3CF8AF5A}" type="datetimeFigureOut">
              <a:rPr lang="en-US" smtClean="0"/>
              <a:t>22-Oct-21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EF24EF-3854-4C86-AA2B-CA1966D0338E}"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191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0EF94AC-CB77-4935-99BE-05DE3CF8AF5A}" type="datetimeFigureOut">
              <a:rPr lang="en-US" smtClean="0"/>
              <a:t>22-Oct-21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157666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0EF94AC-CB77-4935-99BE-05DE3CF8AF5A}" type="datetimeFigureOut">
              <a:rPr lang="en-US" smtClean="0"/>
              <a:t>22-Oct-21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EF24EF-3854-4C86-AA2B-CA1966D0338E}"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3775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0EF94AC-CB77-4935-99BE-05DE3CF8AF5A}" type="datetimeFigureOut">
              <a:rPr lang="en-US" smtClean="0"/>
              <a:t>22-Oct-21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426612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0EF94AC-CB77-4935-99BE-05DE3CF8AF5A}" type="datetimeFigureOut">
              <a:rPr lang="en-US" smtClean="0"/>
              <a:t>22-Oct-21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EF24EF-3854-4C86-AA2B-CA1966D0338E}"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2669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0EF94AC-CB77-4935-99BE-05DE3CF8AF5A}" type="datetimeFigureOut">
              <a:rPr lang="en-US" smtClean="0"/>
              <a:t>22-Oct-21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2930370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l-GR"/>
              <a:t>Στυλ κειμένου υποδείγματος</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0EF94AC-CB77-4935-99BE-05DE3CF8AF5A}" type="datetimeFigureOut">
              <a:rPr lang="en-US" smtClean="0"/>
              <a:t>22-Oct-21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3962291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0EF94AC-CB77-4935-99BE-05DE3CF8AF5A}" type="datetimeFigureOut">
              <a:rPr lang="en-US" smtClean="0"/>
              <a:t>22-Oct-21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2367325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F94AC-CB77-4935-99BE-05DE3CF8AF5A}" type="datetimeFigureOut">
              <a:rPr lang="en-US" smtClean="0"/>
              <a:t>22-Oct-21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3622000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0EF94AC-CB77-4935-99BE-05DE3CF8AF5A}" type="datetimeFigureOut">
              <a:rPr lang="en-US" smtClean="0"/>
              <a:t>22-Oct-21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EF24EF-3854-4C86-AA2B-CA1966D0338E}" type="slidenum">
              <a:rPr lang="en-US" smtClean="0"/>
              <a:t>‹#›</a:t>
            </a:fld>
            <a:endParaRPr lang="en-US"/>
          </a:p>
        </p:txBody>
      </p:sp>
    </p:spTree>
    <p:extLst>
      <p:ext uri="{BB962C8B-B14F-4D97-AF65-F5344CB8AC3E}">
        <p14:creationId xmlns:p14="http://schemas.microsoft.com/office/powerpoint/2010/main" val="161719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0EF94AC-CB77-4935-99BE-05DE3CF8AF5A}" type="datetimeFigureOut">
              <a:rPr lang="en-US" smtClean="0"/>
              <a:t>22-Oct-21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EF24EF-3854-4C86-AA2B-CA1966D0338E}" type="slidenum">
              <a:rPr lang="en-US" smtClean="0"/>
              <a:t>‹#›</a:t>
            </a:fld>
            <a:endParaRPr lang="en-US"/>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262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80EF94AC-CB77-4935-99BE-05DE3CF8AF5A}" type="datetimeFigureOut">
              <a:rPr lang="en-US" smtClean="0"/>
              <a:t>22-Oct-21</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E4EF24EF-3854-4C86-AA2B-CA1966D0338E}"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8870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F7FAA46-F63C-45FE-B4F0-A7E677E9F4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DA9B7795-7E78-4F68-B6FE-6ECC916562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001EBEE-7F7A-4EEE-8CD5-9B3740ECB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5281BC8-9061-4C9E-88FC-2B98B09A3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33E2416-D754-4C40-B575-A247DCE5451D}"/>
              </a:ext>
            </a:extLst>
          </p:cNvPr>
          <p:cNvSpPr>
            <a:spLocks noGrp="1"/>
          </p:cNvSpPr>
          <p:nvPr>
            <p:ph type="title"/>
          </p:nvPr>
        </p:nvSpPr>
        <p:spPr>
          <a:xfrm>
            <a:off x="634276" y="640080"/>
            <a:ext cx="4208656" cy="3034857"/>
          </a:xfrm>
        </p:spPr>
        <p:txBody>
          <a:bodyPr vert="horz" lIns="91440" tIns="45720" rIns="91440" bIns="45720" rtlCol="0" anchor="b">
            <a:normAutofit/>
          </a:bodyPr>
          <a:lstStyle/>
          <a:p>
            <a:pPr algn="r"/>
            <a:r>
              <a:rPr lang="el-GR" sz="4400" spc="200" dirty="0">
                <a:solidFill>
                  <a:srgbClr val="FFFFFF"/>
                </a:solidFill>
              </a:rPr>
              <a:t>Εισαγωγη στη Στρατηγικη </a:t>
            </a:r>
            <a:r>
              <a:rPr lang="el-GR" sz="4400" spc="200" dirty="0" err="1">
                <a:solidFill>
                  <a:srgbClr val="FFFFFF"/>
                </a:solidFill>
              </a:rPr>
              <a:t>δοικητικη</a:t>
            </a:r>
            <a:r>
              <a:rPr lang="el-GR" sz="4400" spc="200" dirty="0">
                <a:solidFill>
                  <a:srgbClr val="FFFFFF"/>
                </a:solidFill>
              </a:rPr>
              <a:t> λογιστικη</a:t>
            </a:r>
            <a:endParaRPr lang="en-US" sz="4400" spc="200" dirty="0">
              <a:solidFill>
                <a:srgbClr val="FFFFFF"/>
              </a:solidFill>
            </a:endParaRPr>
          </a:p>
        </p:txBody>
      </p:sp>
      <p:cxnSp>
        <p:nvCxnSpPr>
          <p:cNvPr id="18" name="Straight Connector 17">
            <a:extLst>
              <a:ext uri="{FF2B5EF4-FFF2-40B4-BE49-F238E27FC236}">
                <a16:creationId xmlns:a16="http://schemas.microsoft.com/office/drawing/2014/main" id="{E54F8B4D-C74B-4907-B2CC-F7C50DC571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Light bulb on yellow background with sketched light beams and cord">
            <a:extLst>
              <a:ext uri="{FF2B5EF4-FFF2-40B4-BE49-F238E27FC236}">
                <a16:creationId xmlns:a16="http://schemas.microsoft.com/office/drawing/2014/main" id="{D89F6741-0790-45A2-878F-68C4C2AE4F32}"/>
              </a:ext>
            </a:extLst>
          </p:cNvPr>
          <p:cNvPicPr>
            <a:picLocks noChangeAspect="1"/>
          </p:cNvPicPr>
          <p:nvPr/>
        </p:nvPicPr>
        <p:blipFill rotWithShape="1">
          <a:blip r:embed="rId2"/>
          <a:srcRect l="39816" r="-1" b="-1"/>
          <a:stretch/>
        </p:blipFill>
        <p:spPr>
          <a:xfrm>
            <a:off x="6096000" y="640080"/>
            <a:ext cx="5459470" cy="5578816"/>
          </a:xfrm>
          <a:prstGeom prst="rect">
            <a:avLst/>
          </a:prstGeom>
        </p:spPr>
      </p:pic>
    </p:spTree>
    <p:extLst>
      <p:ext uri="{BB962C8B-B14F-4D97-AF65-F5344CB8AC3E}">
        <p14:creationId xmlns:p14="http://schemas.microsoft.com/office/powerpoint/2010/main" val="3566930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A0330A-0D13-4CE8-8C10-3096B6B789B7}"/>
              </a:ext>
            </a:extLst>
          </p:cNvPr>
          <p:cNvSpPr>
            <a:spLocks noGrp="1"/>
          </p:cNvSpPr>
          <p:nvPr>
            <p:ph type="title"/>
          </p:nvPr>
        </p:nvSpPr>
        <p:spPr>
          <a:xfrm>
            <a:off x="874793" y="212683"/>
            <a:ext cx="9720072" cy="1499616"/>
          </a:xfrm>
        </p:spPr>
        <p:txBody>
          <a:bodyPr>
            <a:normAutofit/>
          </a:bodyPr>
          <a:lstStyle/>
          <a:p>
            <a:r>
              <a:rPr lang="en-US" dirty="0"/>
              <a:t>Strategic choice</a:t>
            </a:r>
          </a:p>
        </p:txBody>
      </p:sp>
      <p:graphicFrame>
        <p:nvGraphicFramePr>
          <p:cNvPr id="4" name="Πίνακας 4">
            <a:extLst>
              <a:ext uri="{FF2B5EF4-FFF2-40B4-BE49-F238E27FC236}">
                <a16:creationId xmlns:a16="http://schemas.microsoft.com/office/drawing/2014/main" id="{379A18C3-EB67-426B-B31C-7FA2BEE90333}"/>
              </a:ext>
            </a:extLst>
          </p:cNvPr>
          <p:cNvGraphicFramePr>
            <a:graphicFrameLocks noGrp="1"/>
          </p:cNvGraphicFramePr>
          <p:nvPr>
            <p:ph idx="1"/>
            <p:extLst>
              <p:ext uri="{D42A27DB-BD31-4B8C-83A1-F6EECF244321}">
                <p14:modId xmlns:p14="http://schemas.microsoft.com/office/powerpoint/2010/main" val="3154911759"/>
              </p:ext>
            </p:extLst>
          </p:nvPr>
        </p:nvGraphicFramePr>
        <p:xfrm>
          <a:off x="756356" y="1328476"/>
          <a:ext cx="11153422" cy="5196502"/>
        </p:xfrm>
        <a:graphic>
          <a:graphicData uri="http://schemas.openxmlformats.org/drawingml/2006/table">
            <a:tbl>
              <a:tblPr firstRow="1" bandRow="1">
                <a:tableStyleId>{073A0DAA-6AF3-43AB-8588-CEC1D06C72B9}</a:tableStyleId>
              </a:tblPr>
              <a:tblGrid>
                <a:gridCol w="1880457">
                  <a:extLst>
                    <a:ext uri="{9D8B030D-6E8A-4147-A177-3AD203B41FA5}">
                      <a16:colId xmlns:a16="http://schemas.microsoft.com/office/drawing/2014/main" val="3730738097"/>
                    </a:ext>
                  </a:extLst>
                </a:gridCol>
                <a:gridCol w="4558619">
                  <a:extLst>
                    <a:ext uri="{9D8B030D-6E8A-4147-A177-3AD203B41FA5}">
                      <a16:colId xmlns:a16="http://schemas.microsoft.com/office/drawing/2014/main" val="1190720181"/>
                    </a:ext>
                  </a:extLst>
                </a:gridCol>
                <a:gridCol w="4714346">
                  <a:extLst>
                    <a:ext uri="{9D8B030D-6E8A-4147-A177-3AD203B41FA5}">
                      <a16:colId xmlns:a16="http://schemas.microsoft.com/office/drawing/2014/main" val="3798854634"/>
                    </a:ext>
                  </a:extLst>
                </a:gridCol>
              </a:tblGrid>
              <a:tr h="397541">
                <a:tc>
                  <a:txBody>
                    <a:bodyPr/>
                    <a:lstStyle/>
                    <a:p>
                      <a:pPr algn="ctr"/>
                      <a:r>
                        <a:rPr lang="el-GR" sz="1600" dirty="0"/>
                        <a:t>Στάδιο</a:t>
                      </a:r>
                      <a:endParaRPr lang="en-US" sz="1600" dirty="0"/>
                    </a:p>
                  </a:txBody>
                  <a:tcPr marL="75051" marR="75051" marT="37525" marB="37525" anchor="ctr"/>
                </a:tc>
                <a:tc>
                  <a:txBody>
                    <a:bodyPr/>
                    <a:lstStyle/>
                    <a:p>
                      <a:pPr algn="ctr"/>
                      <a:r>
                        <a:rPr lang="el-GR" sz="1600" dirty="0"/>
                        <a:t>Περιγραφή</a:t>
                      </a:r>
                      <a:endParaRPr lang="en-US" sz="1600" dirty="0"/>
                    </a:p>
                  </a:txBody>
                  <a:tcPr marL="75051" marR="75051" marT="37525" marB="37525" anchor="ctr"/>
                </a:tc>
                <a:tc>
                  <a:txBody>
                    <a:bodyPr/>
                    <a:lstStyle/>
                    <a:p>
                      <a:pPr algn="ctr"/>
                      <a:r>
                        <a:rPr lang="el-GR" sz="1600" dirty="0"/>
                        <a:t>Εργαλεία, μοντέλα, τεχνικές</a:t>
                      </a:r>
                      <a:endParaRPr lang="en-US" sz="1600" dirty="0"/>
                    </a:p>
                  </a:txBody>
                  <a:tcPr marL="75051" marR="75051" marT="37525" marB="37525" anchor="ctr"/>
                </a:tc>
                <a:extLst>
                  <a:ext uri="{0D108BD9-81ED-4DB2-BD59-A6C34878D82A}">
                    <a16:rowId xmlns:a16="http://schemas.microsoft.com/office/drawing/2014/main" val="318577536"/>
                  </a:ext>
                </a:extLst>
              </a:tr>
              <a:tr h="1029584">
                <a:tc>
                  <a:txBody>
                    <a:bodyPr/>
                    <a:lstStyle/>
                    <a:p>
                      <a:r>
                        <a:rPr lang="el-GR" sz="1800" kern="1200" dirty="0"/>
                        <a:t>Δημιουργία στρατηγικών επιλογών</a:t>
                      </a:r>
                      <a:endParaRPr lang="en-US" sz="1800" kern="1200" dirty="0">
                        <a:solidFill>
                          <a:schemeClr val="dk1"/>
                        </a:solidFill>
                        <a:latin typeface="+mn-lt"/>
                        <a:ea typeface="+mn-ea"/>
                        <a:cs typeface="+mn-cs"/>
                      </a:endParaRPr>
                    </a:p>
                  </a:txBody>
                  <a:tcPr marL="75051" marR="75051" marT="37525" marB="37525" anchor="ctr"/>
                </a:tc>
                <a:tc>
                  <a:txBody>
                    <a:bodyPr/>
                    <a:lstStyle/>
                    <a:p>
                      <a:r>
                        <a:rPr lang="en-US" sz="1800" kern="1200" dirty="0"/>
                        <a:t>Brainstorming</a:t>
                      </a:r>
                      <a:r>
                        <a:rPr lang="el-GR" sz="1800" kern="1200" dirty="0"/>
                        <a:t> για συγκριτικό πλεονέκτημα</a:t>
                      </a:r>
                      <a:endParaRPr lang="en-US" sz="1800" kern="1200" dirty="0">
                        <a:solidFill>
                          <a:schemeClr val="dk1"/>
                        </a:solidFill>
                        <a:latin typeface="+mn-lt"/>
                        <a:ea typeface="+mn-ea"/>
                        <a:cs typeface="+mn-cs"/>
                      </a:endParaRPr>
                    </a:p>
                  </a:txBody>
                  <a:tcPr marL="75051" marR="75051" marT="37525" marB="37525" anchor="ctr"/>
                </a:tc>
                <a:tc>
                  <a:txBody>
                    <a:bodyPr/>
                    <a:lstStyle/>
                    <a:p>
                      <a:pPr marL="342900" indent="-342900">
                        <a:buFont typeface="Arial" panose="020B0604020202020204" pitchFamily="34" charset="0"/>
                        <a:buChar char="•"/>
                      </a:pPr>
                      <a:r>
                        <a:rPr lang="en-US" sz="1800" kern="1200" dirty="0"/>
                        <a:t>Value chain analysis</a:t>
                      </a:r>
                    </a:p>
                    <a:p>
                      <a:pPr marL="342900" indent="-342900">
                        <a:buFont typeface="Arial" panose="020B0604020202020204" pitchFamily="34" charset="0"/>
                        <a:buChar char="•"/>
                      </a:pPr>
                      <a:r>
                        <a:rPr lang="en-US" sz="1800" kern="1200" dirty="0"/>
                        <a:t>Scenario Building</a:t>
                      </a:r>
                    </a:p>
                    <a:p>
                      <a:pPr marL="342900" indent="-342900">
                        <a:buFont typeface="Arial" panose="020B0604020202020204" pitchFamily="34" charset="0"/>
                        <a:buChar char="•"/>
                      </a:pPr>
                      <a:r>
                        <a:rPr lang="en-US" sz="1800" kern="1200" dirty="0"/>
                        <a:t>Acquisition vs organic growth</a:t>
                      </a:r>
                      <a:endParaRPr lang="en-US" sz="1800" kern="1200" dirty="0">
                        <a:solidFill>
                          <a:schemeClr val="dk1"/>
                        </a:solidFill>
                        <a:latin typeface="+mn-lt"/>
                        <a:ea typeface="+mn-ea"/>
                        <a:cs typeface="+mn-cs"/>
                      </a:endParaRPr>
                    </a:p>
                  </a:txBody>
                  <a:tcPr marL="75051" marR="75051" marT="37525" marB="37525" anchor="ctr"/>
                </a:tc>
                <a:extLst>
                  <a:ext uri="{0D108BD9-81ED-4DB2-BD59-A6C34878D82A}">
                    <a16:rowId xmlns:a16="http://schemas.microsoft.com/office/drawing/2014/main" val="1578263220"/>
                  </a:ext>
                </a:extLst>
              </a:tr>
              <a:tr h="2287635">
                <a:tc>
                  <a:txBody>
                    <a:bodyPr/>
                    <a:lstStyle/>
                    <a:p>
                      <a:r>
                        <a:rPr lang="el-GR" sz="1800" kern="1200" dirty="0"/>
                        <a:t>Εκτίμηση στρατηγικών επιλογών</a:t>
                      </a:r>
                      <a:endParaRPr lang="en-US" sz="1800" kern="1200" dirty="0">
                        <a:solidFill>
                          <a:schemeClr val="dk1"/>
                        </a:solidFill>
                        <a:latin typeface="+mn-lt"/>
                        <a:ea typeface="+mn-ea"/>
                        <a:cs typeface="+mn-cs"/>
                      </a:endParaRPr>
                    </a:p>
                  </a:txBody>
                  <a:tcPr marL="75051" marR="75051" marT="37525" marB="37525" anchor="ctr"/>
                </a:tc>
                <a:tc>
                  <a:txBody>
                    <a:bodyPr/>
                    <a:lstStyle/>
                    <a:p>
                      <a:r>
                        <a:rPr lang="el-GR" sz="1800" kern="1200" dirty="0"/>
                        <a:t>Κάθε στρατηγική αξιολογείται με βάση</a:t>
                      </a:r>
                      <a:r>
                        <a:rPr lang="en-US" sz="1800" kern="1200" dirty="0"/>
                        <a:t>:</a:t>
                      </a:r>
                      <a:r>
                        <a:rPr lang="el-GR" sz="1800" kern="1200" dirty="0"/>
                        <a:t> </a:t>
                      </a:r>
                    </a:p>
                    <a:p>
                      <a:pPr marL="342900" indent="-342900">
                        <a:buFont typeface="Arial" panose="020B0604020202020204" pitchFamily="34" charset="0"/>
                        <a:buChar char="•"/>
                      </a:pPr>
                      <a:r>
                        <a:rPr lang="en-US" sz="1800" kern="1200" dirty="0"/>
                        <a:t>Acceptability (</a:t>
                      </a:r>
                      <a:r>
                        <a:rPr lang="el-GR" sz="1800" kern="1200" dirty="0"/>
                        <a:t>Αποδοχή)</a:t>
                      </a:r>
                      <a:endParaRPr lang="en-US" sz="1800" kern="1200" dirty="0"/>
                    </a:p>
                    <a:p>
                      <a:pPr marL="342900" indent="-342900">
                        <a:buFont typeface="Arial" panose="020B0604020202020204" pitchFamily="34" charset="0"/>
                        <a:buChar char="•"/>
                      </a:pPr>
                      <a:r>
                        <a:rPr lang="en-US" sz="1800" kern="1200" dirty="0"/>
                        <a:t>Suitability</a:t>
                      </a:r>
                      <a:r>
                        <a:rPr lang="el-GR" sz="1800" kern="1200" dirty="0"/>
                        <a:t> (Καταλληλότητα)</a:t>
                      </a:r>
                      <a:endParaRPr lang="en-US" sz="1800" kern="1200" dirty="0"/>
                    </a:p>
                    <a:p>
                      <a:pPr marL="342900" indent="-342900">
                        <a:buFont typeface="Arial" panose="020B0604020202020204" pitchFamily="34" charset="0"/>
                        <a:buChar char="•"/>
                      </a:pPr>
                      <a:r>
                        <a:rPr lang="en-US" sz="1800" kern="1200" dirty="0"/>
                        <a:t>Feasibility</a:t>
                      </a:r>
                      <a:r>
                        <a:rPr lang="el-GR" sz="1800" kern="1200" dirty="0"/>
                        <a:t> (Εφικτότητα)</a:t>
                      </a:r>
                      <a:endParaRPr lang="en-US" sz="1800" kern="1200" dirty="0"/>
                    </a:p>
                    <a:p>
                      <a:pPr marL="342900" indent="-342900">
                        <a:buFont typeface="Arial" panose="020B0604020202020204" pitchFamily="34" charset="0"/>
                        <a:buChar char="•"/>
                      </a:pPr>
                      <a:r>
                        <a:rPr lang="en-US" sz="1800" kern="1200" dirty="0"/>
                        <a:t>Environmental Fit</a:t>
                      </a:r>
                      <a:r>
                        <a:rPr lang="el-GR" sz="1800" kern="1200" dirty="0"/>
                        <a:t> (Περιβαλλοντικό αποτύπωμα)</a:t>
                      </a:r>
                      <a:endParaRPr lang="en-US" sz="1800" kern="1200" dirty="0"/>
                    </a:p>
                    <a:p>
                      <a:r>
                        <a:rPr lang="en-US" sz="1800" kern="1200" dirty="0"/>
                        <a:t>[SAF(E) TEST]</a:t>
                      </a:r>
                      <a:endParaRPr lang="en-US" sz="1800" kern="1200" dirty="0">
                        <a:solidFill>
                          <a:schemeClr val="dk1"/>
                        </a:solidFill>
                        <a:latin typeface="+mn-lt"/>
                        <a:ea typeface="+mn-ea"/>
                        <a:cs typeface="+mn-cs"/>
                      </a:endParaRPr>
                    </a:p>
                  </a:txBody>
                  <a:tcPr marL="75051" marR="75051" marT="37525" marB="37525" anchor="ctr"/>
                </a:tc>
                <a:tc>
                  <a:txBody>
                    <a:bodyPr/>
                    <a:lstStyle/>
                    <a:p>
                      <a:pPr marL="342900" indent="-342900">
                        <a:buFont typeface="Arial" panose="020B0604020202020204" pitchFamily="34" charset="0"/>
                        <a:buChar char="•"/>
                      </a:pPr>
                      <a:r>
                        <a:rPr lang="en-US" sz="1800" kern="1200" dirty="0"/>
                        <a:t>Stakeholder analysis</a:t>
                      </a:r>
                    </a:p>
                    <a:p>
                      <a:pPr marL="342900" indent="-342900">
                        <a:buFont typeface="Arial" panose="020B0604020202020204" pitchFamily="34" charset="0"/>
                        <a:buChar char="•"/>
                      </a:pPr>
                      <a:r>
                        <a:rPr lang="en-US" sz="1800" kern="1200" dirty="0"/>
                        <a:t>Risk Analysis</a:t>
                      </a:r>
                    </a:p>
                    <a:p>
                      <a:pPr marL="342900" indent="-342900">
                        <a:buFont typeface="Arial" panose="020B0604020202020204" pitchFamily="34" charset="0"/>
                        <a:buChar char="•"/>
                      </a:pPr>
                      <a:r>
                        <a:rPr lang="en-US" sz="1800" kern="1200" dirty="0"/>
                        <a:t>Decision making tools </a:t>
                      </a:r>
                    </a:p>
                    <a:p>
                      <a:pPr marL="342900" indent="-342900">
                        <a:buFont typeface="Arial" panose="020B0604020202020204" pitchFamily="34" charset="0"/>
                        <a:buChar char="•"/>
                      </a:pPr>
                      <a:r>
                        <a:rPr lang="en-US" sz="1800" kern="1200" dirty="0"/>
                        <a:t>(decision trees, matrices, ranking, scoring methods)</a:t>
                      </a:r>
                    </a:p>
                    <a:p>
                      <a:pPr marL="342900" indent="-342900">
                        <a:buFont typeface="Arial" panose="020B0604020202020204" pitchFamily="34" charset="0"/>
                        <a:buChar char="•"/>
                      </a:pPr>
                      <a:r>
                        <a:rPr lang="en-US" sz="1800" kern="1200" dirty="0"/>
                        <a:t>Financial measures (ROCE, DCF etc.)</a:t>
                      </a:r>
                      <a:endParaRPr lang="en-US" sz="1800" kern="1200" dirty="0">
                        <a:solidFill>
                          <a:schemeClr val="dk1"/>
                        </a:solidFill>
                        <a:latin typeface="+mn-lt"/>
                        <a:ea typeface="+mn-ea"/>
                        <a:cs typeface="+mn-cs"/>
                      </a:endParaRPr>
                    </a:p>
                  </a:txBody>
                  <a:tcPr marL="75051" marR="75051" marT="37525" marB="37525" anchor="ctr"/>
                </a:tc>
                <a:extLst>
                  <a:ext uri="{0D108BD9-81ED-4DB2-BD59-A6C34878D82A}">
                    <a16:rowId xmlns:a16="http://schemas.microsoft.com/office/drawing/2014/main" val="601721069"/>
                  </a:ext>
                </a:extLst>
              </a:tr>
              <a:tr h="1481742">
                <a:tc>
                  <a:txBody>
                    <a:bodyPr/>
                    <a:lstStyle/>
                    <a:p>
                      <a:r>
                        <a:rPr lang="el-GR" sz="1800" kern="1200" dirty="0"/>
                        <a:t>Επιλογή στρατηγικής</a:t>
                      </a:r>
                      <a:endParaRPr lang="en-US" sz="1800" kern="1200" dirty="0">
                        <a:solidFill>
                          <a:schemeClr val="dk1"/>
                        </a:solidFill>
                        <a:latin typeface="+mn-lt"/>
                        <a:ea typeface="+mn-ea"/>
                        <a:cs typeface="+mn-cs"/>
                      </a:endParaRPr>
                    </a:p>
                  </a:txBody>
                  <a:tcPr marL="75051" marR="75051" marT="37525" marB="37525" anchor="ctr"/>
                </a:tc>
                <a:tc>
                  <a:txBody>
                    <a:bodyPr/>
                    <a:lstStyle/>
                    <a:p>
                      <a:pPr marL="342900" indent="-342900">
                        <a:buFont typeface="Arial" panose="020B0604020202020204" pitchFamily="34" charset="0"/>
                        <a:buChar char="•"/>
                      </a:pPr>
                      <a:r>
                        <a:rPr lang="en-US" sz="1800" kern="1200" dirty="0"/>
                        <a:t>Competitive strategies </a:t>
                      </a:r>
                      <a:r>
                        <a:rPr lang="el-GR" sz="1800" kern="1200" dirty="0"/>
                        <a:t>(</a:t>
                      </a:r>
                      <a:r>
                        <a:rPr lang="en-US" sz="1800" kern="1200" dirty="0"/>
                        <a:t>How you compete)</a:t>
                      </a:r>
                    </a:p>
                    <a:p>
                      <a:pPr marL="342900" indent="-342900">
                        <a:buFont typeface="Arial" panose="020B0604020202020204" pitchFamily="34" charset="0"/>
                        <a:buChar char="•"/>
                      </a:pPr>
                      <a:r>
                        <a:rPr lang="en-US" sz="1800" kern="1200" dirty="0"/>
                        <a:t>Product – Market strategies (Where  you compete)</a:t>
                      </a:r>
                    </a:p>
                    <a:p>
                      <a:pPr marL="342900" indent="-342900">
                        <a:buFont typeface="Arial" panose="020B0604020202020204" pitchFamily="34" charset="0"/>
                        <a:buChar char="•"/>
                      </a:pPr>
                      <a:r>
                        <a:rPr lang="en-US" sz="1800" kern="1200" dirty="0"/>
                        <a:t>Institutional strategies (Method of growth)</a:t>
                      </a:r>
                      <a:endParaRPr lang="el-GR" sz="1800" kern="1200" dirty="0">
                        <a:solidFill>
                          <a:schemeClr val="dk1"/>
                        </a:solidFill>
                        <a:latin typeface="+mn-lt"/>
                        <a:ea typeface="+mn-ea"/>
                        <a:cs typeface="+mn-cs"/>
                      </a:endParaRPr>
                    </a:p>
                  </a:txBody>
                  <a:tcPr marL="75051" marR="75051" marT="37525" marB="37525" anchor="ctr"/>
                </a:tc>
                <a:tc>
                  <a:txBody>
                    <a:bodyPr/>
                    <a:lstStyle/>
                    <a:p>
                      <a:endParaRPr lang="en-US" sz="1800" kern="1200" dirty="0">
                        <a:solidFill>
                          <a:schemeClr val="dk1"/>
                        </a:solidFill>
                        <a:latin typeface="+mn-lt"/>
                        <a:ea typeface="+mn-ea"/>
                        <a:cs typeface="+mn-cs"/>
                      </a:endParaRPr>
                    </a:p>
                  </a:txBody>
                  <a:tcPr marL="75051" marR="75051" marT="37525" marB="37525" anchor="ctr"/>
                </a:tc>
                <a:extLst>
                  <a:ext uri="{0D108BD9-81ED-4DB2-BD59-A6C34878D82A}">
                    <a16:rowId xmlns:a16="http://schemas.microsoft.com/office/drawing/2014/main" val="3017292141"/>
                  </a:ext>
                </a:extLst>
              </a:tr>
            </a:tbl>
          </a:graphicData>
        </a:graphic>
      </p:graphicFrame>
    </p:spTree>
    <p:extLst>
      <p:ext uri="{BB962C8B-B14F-4D97-AF65-F5344CB8AC3E}">
        <p14:creationId xmlns:p14="http://schemas.microsoft.com/office/powerpoint/2010/main" val="36153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Δεν υπάρχει διαθέσιμη περιγραφή.">
            <a:extLst>
              <a:ext uri="{FF2B5EF4-FFF2-40B4-BE49-F238E27FC236}">
                <a16:creationId xmlns:a16="http://schemas.microsoft.com/office/drawing/2014/main" id="{A72B8747-8D84-49E1-A53E-85FE493EA65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3745"/>
          <a:stretch/>
        </p:blipFill>
        <p:spPr bwMode="auto">
          <a:xfrm>
            <a:off x="110243" y="172155"/>
            <a:ext cx="6217060" cy="631895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Δεν υπάρχει διαθέσιμη περιγραφή.">
            <a:extLst>
              <a:ext uri="{FF2B5EF4-FFF2-40B4-BE49-F238E27FC236}">
                <a16:creationId xmlns:a16="http://schemas.microsoft.com/office/drawing/2014/main" id="{27C90C99-947F-4CDF-B917-D69C9E91B4A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5514"/>
          <a:stretch/>
        </p:blipFill>
        <p:spPr bwMode="auto">
          <a:xfrm>
            <a:off x="6096000" y="172155"/>
            <a:ext cx="5347934" cy="64027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7128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05F87B-D15B-41A1-8363-B80429FB64EB}"/>
              </a:ext>
            </a:extLst>
          </p:cNvPr>
          <p:cNvSpPr>
            <a:spLocks noGrp="1"/>
          </p:cNvSpPr>
          <p:nvPr>
            <p:ph type="title"/>
          </p:nvPr>
        </p:nvSpPr>
        <p:spPr/>
        <p:txBody>
          <a:bodyPr>
            <a:normAutofit/>
          </a:bodyPr>
          <a:lstStyle/>
          <a:p>
            <a:pPr algn="ctr"/>
            <a:r>
              <a:rPr lang="el-GR" b="1" u="sng" dirty="0"/>
              <a:t>ΤΥΠΟΙ ΣΤΡΑΤΗΓΙΚΗΣ</a:t>
            </a:r>
            <a:endParaRPr lang="en-US" b="1" u="sng" dirty="0"/>
          </a:p>
        </p:txBody>
      </p:sp>
      <p:sp>
        <p:nvSpPr>
          <p:cNvPr id="4" name="Θέση κειμένου 3">
            <a:extLst>
              <a:ext uri="{FF2B5EF4-FFF2-40B4-BE49-F238E27FC236}">
                <a16:creationId xmlns:a16="http://schemas.microsoft.com/office/drawing/2014/main" id="{CA393D31-2D69-4B1C-A937-003033C9DE3B}"/>
              </a:ext>
            </a:extLst>
          </p:cNvPr>
          <p:cNvSpPr>
            <a:spLocks noGrp="1"/>
          </p:cNvSpPr>
          <p:nvPr>
            <p:ph type="body" idx="1"/>
          </p:nvPr>
        </p:nvSpPr>
        <p:spPr>
          <a:ln>
            <a:solidFill>
              <a:schemeClr val="accent1"/>
            </a:solidFill>
          </a:ln>
        </p:spPr>
        <p:txBody>
          <a:bodyPr>
            <a:normAutofit fontScale="92500"/>
          </a:bodyPr>
          <a:lstStyle/>
          <a:p>
            <a:pPr algn="ctr"/>
            <a:r>
              <a:rPr lang="el-GR" sz="2400" b="1" u="sng" dirty="0"/>
              <a:t>ΕΤΑΙΡΙΚΗ ΣΤΡΑΤΗΓΙΚΗ (</a:t>
            </a:r>
            <a:r>
              <a:rPr lang="en-US" sz="2400" b="1" u="sng" dirty="0"/>
              <a:t>CORPORATE)</a:t>
            </a:r>
          </a:p>
        </p:txBody>
      </p:sp>
      <p:sp>
        <p:nvSpPr>
          <p:cNvPr id="3" name="Θέση περιεχομένου 2">
            <a:extLst>
              <a:ext uri="{FF2B5EF4-FFF2-40B4-BE49-F238E27FC236}">
                <a16:creationId xmlns:a16="http://schemas.microsoft.com/office/drawing/2014/main" id="{B1C6283F-6A0D-4B5F-88C2-F846A79FF181}"/>
              </a:ext>
            </a:extLst>
          </p:cNvPr>
          <p:cNvSpPr>
            <a:spLocks noGrp="1"/>
          </p:cNvSpPr>
          <p:nvPr>
            <p:ph sz="half" idx="2"/>
          </p:nvPr>
        </p:nvSpPr>
        <p:spPr>
          <a:ln>
            <a:solidFill>
              <a:schemeClr val="accent1"/>
            </a:solidFill>
          </a:ln>
        </p:spPr>
        <p:txBody>
          <a:bodyPr anchor="ctr">
            <a:normAutofit/>
          </a:bodyPr>
          <a:lstStyle/>
          <a:p>
            <a:pPr marL="457200" indent="-457200">
              <a:buFont typeface="+mj-lt"/>
              <a:buAutoNum type="arabicPeriod"/>
            </a:pPr>
            <a:r>
              <a:rPr lang="en-US" dirty="0"/>
              <a:t>Diversifying/limiting activities</a:t>
            </a:r>
          </a:p>
          <a:p>
            <a:pPr marL="457200" indent="-457200">
              <a:buFont typeface="+mj-lt"/>
              <a:buAutoNum type="arabicPeriod"/>
            </a:pPr>
            <a:r>
              <a:rPr lang="en-US" dirty="0"/>
              <a:t>Investing</a:t>
            </a:r>
          </a:p>
          <a:p>
            <a:pPr marL="457200" indent="-457200">
              <a:buFont typeface="+mj-lt"/>
              <a:buAutoNum type="arabicPeriod"/>
            </a:pPr>
            <a:r>
              <a:rPr lang="en-US" dirty="0"/>
              <a:t>Surviving</a:t>
            </a:r>
          </a:p>
        </p:txBody>
      </p:sp>
      <p:sp>
        <p:nvSpPr>
          <p:cNvPr id="5" name="Θέση κειμένου 4">
            <a:extLst>
              <a:ext uri="{FF2B5EF4-FFF2-40B4-BE49-F238E27FC236}">
                <a16:creationId xmlns:a16="http://schemas.microsoft.com/office/drawing/2014/main" id="{760E9827-5903-4A9A-B72F-9908FA1AF6FC}"/>
              </a:ext>
            </a:extLst>
          </p:cNvPr>
          <p:cNvSpPr>
            <a:spLocks noGrp="1"/>
          </p:cNvSpPr>
          <p:nvPr>
            <p:ph type="body" sz="quarter" idx="3"/>
          </p:nvPr>
        </p:nvSpPr>
        <p:spPr>
          <a:ln>
            <a:solidFill>
              <a:schemeClr val="accent1"/>
            </a:solidFill>
          </a:ln>
        </p:spPr>
        <p:txBody>
          <a:bodyPr>
            <a:normAutofit fontScale="92500"/>
          </a:bodyPr>
          <a:lstStyle/>
          <a:p>
            <a:pPr algn="ctr"/>
            <a:r>
              <a:rPr lang="el-GR" sz="2400" b="1" u="sng" dirty="0"/>
              <a:t>ΣΤΡΑΤΗΓΙΚΗ ΣΕ ΛΕΙΤΟΥΡΓΙΚΟ ΕΠΙΠΕΔΟ (</a:t>
            </a:r>
            <a:r>
              <a:rPr lang="en-US" sz="2400" b="1" u="sng" dirty="0"/>
              <a:t>BUSINESS LEVEL SRATEGY)</a:t>
            </a:r>
          </a:p>
        </p:txBody>
      </p:sp>
      <p:sp>
        <p:nvSpPr>
          <p:cNvPr id="6" name="Θέση περιεχομένου 5">
            <a:extLst>
              <a:ext uri="{FF2B5EF4-FFF2-40B4-BE49-F238E27FC236}">
                <a16:creationId xmlns:a16="http://schemas.microsoft.com/office/drawing/2014/main" id="{160E3C9A-1A00-4B7C-A077-71EB50E048C9}"/>
              </a:ext>
            </a:extLst>
          </p:cNvPr>
          <p:cNvSpPr>
            <a:spLocks noGrp="1"/>
          </p:cNvSpPr>
          <p:nvPr>
            <p:ph sz="quarter" idx="4"/>
          </p:nvPr>
        </p:nvSpPr>
        <p:spPr>
          <a:ln>
            <a:solidFill>
              <a:schemeClr val="accent1"/>
            </a:solidFill>
          </a:ln>
        </p:spPr>
        <p:txBody>
          <a:bodyPr anchor="ctr"/>
          <a:lstStyle/>
          <a:p>
            <a:pPr marL="457200" indent="-457200">
              <a:buFont typeface="+mj-lt"/>
              <a:buAutoNum type="arabicPeriod"/>
            </a:pPr>
            <a:endParaRPr lang="en-US" dirty="0"/>
          </a:p>
          <a:p>
            <a:pPr marL="457200" indent="-457200">
              <a:buFont typeface="+mj-lt"/>
              <a:buAutoNum type="arabicPeriod"/>
            </a:pPr>
            <a:r>
              <a:rPr lang="en-US" dirty="0"/>
              <a:t>Cost leadership</a:t>
            </a:r>
          </a:p>
          <a:p>
            <a:pPr marL="457200" indent="-457200">
              <a:buFont typeface="+mj-lt"/>
              <a:buAutoNum type="arabicPeriod"/>
            </a:pPr>
            <a:r>
              <a:rPr lang="el-GR" dirty="0"/>
              <a:t>Διαφοροποίηση - </a:t>
            </a:r>
            <a:r>
              <a:rPr lang="en-US" dirty="0"/>
              <a:t>Differentiation </a:t>
            </a:r>
          </a:p>
          <a:p>
            <a:pPr marL="457200" indent="-457200">
              <a:buFont typeface="+mj-lt"/>
              <a:buAutoNum type="arabicPeriod"/>
            </a:pPr>
            <a:r>
              <a:rPr lang="en-US" dirty="0"/>
              <a:t>Focus (cost focus-differentiation focus)</a:t>
            </a:r>
          </a:p>
          <a:p>
            <a:pPr marL="0" indent="0">
              <a:buNone/>
            </a:pPr>
            <a:endParaRPr lang="en-US" dirty="0"/>
          </a:p>
        </p:txBody>
      </p:sp>
    </p:spTree>
    <p:extLst>
      <p:ext uri="{BB962C8B-B14F-4D97-AF65-F5344CB8AC3E}">
        <p14:creationId xmlns:p14="http://schemas.microsoft.com/office/powerpoint/2010/main" val="3043748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5F7A42-2418-439D-A96D-8B82A353FCD5}"/>
              </a:ext>
            </a:extLst>
          </p:cNvPr>
          <p:cNvSpPr>
            <a:spLocks noGrp="1"/>
          </p:cNvSpPr>
          <p:nvPr>
            <p:ph type="title"/>
          </p:nvPr>
        </p:nvSpPr>
        <p:spPr/>
        <p:txBody>
          <a:bodyPr>
            <a:normAutofit/>
          </a:bodyPr>
          <a:lstStyle/>
          <a:p>
            <a:pPr algn="ctr"/>
            <a:r>
              <a:rPr lang="el-GR" sz="3600" b="1" dirty="0" err="1"/>
              <a:t>Διαφορες</a:t>
            </a:r>
            <a:r>
              <a:rPr lang="el-GR" sz="3600" b="1" dirty="0"/>
              <a:t> </a:t>
            </a:r>
            <a:r>
              <a:rPr lang="el-GR" sz="3600" b="1" dirty="0" err="1"/>
              <a:t>μεταξυ</a:t>
            </a:r>
            <a:r>
              <a:rPr lang="el-GR" sz="3600" b="1" dirty="0"/>
              <a:t> </a:t>
            </a:r>
            <a:r>
              <a:rPr lang="el-GR" sz="3600" b="1" dirty="0" err="1"/>
              <a:t>στρατηγικου</a:t>
            </a:r>
            <a:r>
              <a:rPr lang="el-GR" sz="3600" b="1" dirty="0"/>
              <a:t> </a:t>
            </a:r>
            <a:r>
              <a:rPr lang="en-US" sz="3600" b="1" dirty="0"/>
              <a:t>&amp;</a:t>
            </a:r>
            <a:r>
              <a:rPr lang="el-GR" sz="3600" b="1" dirty="0"/>
              <a:t> </a:t>
            </a:r>
            <a:r>
              <a:rPr lang="el-GR" sz="3600" b="1" dirty="0" err="1"/>
              <a:t>λειτουργικου</a:t>
            </a:r>
            <a:r>
              <a:rPr lang="el-GR" sz="3600" b="1" dirty="0"/>
              <a:t> </a:t>
            </a:r>
            <a:r>
              <a:rPr lang="el-GR" sz="3600" b="1" dirty="0" err="1"/>
              <a:t>επιπεδου</a:t>
            </a:r>
            <a:endParaRPr lang="en-US" sz="3600" b="1" dirty="0"/>
          </a:p>
        </p:txBody>
      </p:sp>
      <p:graphicFrame>
        <p:nvGraphicFramePr>
          <p:cNvPr id="4" name="Πίνακας 4">
            <a:extLst>
              <a:ext uri="{FF2B5EF4-FFF2-40B4-BE49-F238E27FC236}">
                <a16:creationId xmlns:a16="http://schemas.microsoft.com/office/drawing/2014/main" id="{C2FAD08C-660A-4A8B-A63E-84263129F740}"/>
              </a:ext>
            </a:extLst>
          </p:cNvPr>
          <p:cNvGraphicFramePr>
            <a:graphicFrameLocks noGrp="1"/>
          </p:cNvGraphicFramePr>
          <p:nvPr>
            <p:ph idx="1"/>
            <p:extLst>
              <p:ext uri="{D42A27DB-BD31-4B8C-83A1-F6EECF244321}">
                <p14:modId xmlns:p14="http://schemas.microsoft.com/office/powerpoint/2010/main" val="472254100"/>
              </p:ext>
            </p:extLst>
          </p:nvPr>
        </p:nvGraphicFramePr>
        <p:xfrm>
          <a:off x="790222" y="2246489"/>
          <a:ext cx="10498666" cy="3830109"/>
        </p:xfrm>
        <a:graphic>
          <a:graphicData uri="http://schemas.openxmlformats.org/drawingml/2006/table">
            <a:tbl>
              <a:tblPr firstRow="1" bandRow="1">
                <a:tableStyleId>{073A0DAA-6AF3-43AB-8588-CEC1D06C72B9}</a:tableStyleId>
              </a:tblPr>
              <a:tblGrid>
                <a:gridCol w="5249333">
                  <a:extLst>
                    <a:ext uri="{9D8B030D-6E8A-4147-A177-3AD203B41FA5}">
                      <a16:colId xmlns:a16="http://schemas.microsoft.com/office/drawing/2014/main" val="1485465405"/>
                    </a:ext>
                  </a:extLst>
                </a:gridCol>
                <a:gridCol w="5249333">
                  <a:extLst>
                    <a:ext uri="{9D8B030D-6E8A-4147-A177-3AD203B41FA5}">
                      <a16:colId xmlns:a16="http://schemas.microsoft.com/office/drawing/2014/main" val="2990783420"/>
                    </a:ext>
                  </a:extLst>
                </a:gridCol>
              </a:tblGrid>
              <a:tr h="492408">
                <a:tc>
                  <a:txBody>
                    <a:bodyPr/>
                    <a:lstStyle/>
                    <a:p>
                      <a:r>
                        <a:rPr lang="en-US" sz="2800" dirty="0"/>
                        <a:t>Strategic </a:t>
                      </a:r>
                    </a:p>
                  </a:txBody>
                  <a:tcPr/>
                </a:tc>
                <a:tc>
                  <a:txBody>
                    <a:bodyPr/>
                    <a:lstStyle/>
                    <a:p>
                      <a:r>
                        <a:rPr lang="en-US" sz="2800" dirty="0"/>
                        <a:t>Operational</a:t>
                      </a:r>
                    </a:p>
                  </a:txBody>
                  <a:tcPr/>
                </a:tc>
                <a:extLst>
                  <a:ext uri="{0D108BD9-81ED-4DB2-BD59-A6C34878D82A}">
                    <a16:rowId xmlns:a16="http://schemas.microsoft.com/office/drawing/2014/main" val="2753246637"/>
                  </a:ext>
                </a:extLst>
              </a:tr>
              <a:tr h="492408">
                <a:tc>
                  <a:txBody>
                    <a:bodyPr/>
                    <a:lstStyle/>
                    <a:p>
                      <a:r>
                        <a:rPr lang="el-GR" sz="2400" dirty="0"/>
                        <a:t>Γενικός στόχος</a:t>
                      </a:r>
                      <a:endParaRPr lang="en-US" sz="2400" dirty="0"/>
                    </a:p>
                  </a:txBody>
                  <a:tcPr/>
                </a:tc>
                <a:tc>
                  <a:txBody>
                    <a:bodyPr/>
                    <a:lstStyle/>
                    <a:p>
                      <a:r>
                        <a:rPr lang="el-GR" sz="2400" dirty="0"/>
                        <a:t>Λεπτομερής</a:t>
                      </a:r>
                      <a:endParaRPr lang="en-US" sz="2400" dirty="0"/>
                    </a:p>
                  </a:txBody>
                  <a:tcPr/>
                </a:tc>
                <a:extLst>
                  <a:ext uri="{0D108BD9-81ED-4DB2-BD59-A6C34878D82A}">
                    <a16:rowId xmlns:a16="http://schemas.microsoft.com/office/drawing/2014/main" val="1054902833"/>
                  </a:ext>
                </a:extLst>
              </a:tr>
              <a:tr h="492408">
                <a:tc>
                  <a:txBody>
                    <a:bodyPr/>
                    <a:lstStyle/>
                    <a:p>
                      <a:r>
                        <a:rPr lang="el-GR" sz="2400" dirty="0"/>
                        <a:t>Όλος ο οργανισμός</a:t>
                      </a:r>
                      <a:endParaRPr lang="en-US" sz="2400" dirty="0"/>
                    </a:p>
                  </a:txBody>
                  <a:tcPr/>
                </a:tc>
                <a:tc>
                  <a:txBody>
                    <a:bodyPr/>
                    <a:lstStyle/>
                    <a:p>
                      <a:r>
                        <a:rPr lang="el-GR" sz="2400" dirty="0"/>
                        <a:t>Τμήμα</a:t>
                      </a:r>
                      <a:endParaRPr lang="en-US" sz="2400" dirty="0"/>
                    </a:p>
                  </a:txBody>
                  <a:tcPr/>
                </a:tc>
                <a:extLst>
                  <a:ext uri="{0D108BD9-81ED-4DB2-BD59-A6C34878D82A}">
                    <a16:rowId xmlns:a16="http://schemas.microsoft.com/office/drawing/2014/main" val="2763370684"/>
                  </a:ext>
                </a:extLst>
              </a:tr>
              <a:tr h="492408">
                <a:tc>
                  <a:txBody>
                    <a:bodyPr/>
                    <a:lstStyle/>
                    <a:p>
                      <a:r>
                        <a:rPr lang="el-GR" sz="2400" dirty="0"/>
                        <a:t>Εξωτερικές πηγές</a:t>
                      </a:r>
                      <a:endParaRPr lang="en-US" sz="2400" dirty="0"/>
                    </a:p>
                  </a:txBody>
                  <a:tcPr/>
                </a:tc>
                <a:tc>
                  <a:txBody>
                    <a:bodyPr/>
                    <a:lstStyle/>
                    <a:p>
                      <a:r>
                        <a:rPr lang="el-GR" sz="2400" dirty="0"/>
                        <a:t>Εσωτερικές πηγές</a:t>
                      </a:r>
                      <a:endParaRPr lang="en-US" sz="2400" dirty="0"/>
                    </a:p>
                  </a:txBody>
                  <a:tcPr/>
                </a:tc>
                <a:extLst>
                  <a:ext uri="{0D108BD9-81ED-4DB2-BD59-A6C34878D82A}">
                    <a16:rowId xmlns:a16="http://schemas.microsoft.com/office/drawing/2014/main" val="2494954146"/>
                  </a:ext>
                </a:extLst>
              </a:tr>
              <a:tr h="492408">
                <a:tc>
                  <a:txBody>
                    <a:bodyPr/>
                    <a:lstStyle/>
                    <a:p>
                      <a:r>
                        <a:rPr lang="el-GR" sz="2400" dirty="0"/>
                        <a:t>Εξωτερικός προσανατολισμός</a:t>
                      </a:r>
                      <a:endParaRPr lang="en-US" sz="2400" dirty="0"/>
                    </a:p>
                  </a:txBody>
                  <a:tcPr/>
                </a:tc>
                <a:tc>
                  <a:txBody>
                    <a:bodyPr/>
                    <a:lstStyle/>
                    <a:p>
                      <a:r>
                        <a:rPr lang="el-GR" sz="2400" dirty="0"/>
                        <a:t>Εσωτερικός προσανατολισμός</a:t>
                      </a:r>
                      <a:endParaRPr lang="en-US" sz="2400" dirty="0"/>
                    </a:p>
                  </a:txBody>
                  <a:tcPr/>
                </a:tc>
                <a:extLst>
                  <a:ext uri="{0D108BD9-81ED-4DB2-BD59-A6C34878D82A}">
                    <a16:rowId xmlns:a16="http://schemas.microsoft.com/office/drawing/2014/main" val="14745461"/>
                  </a:ext>
                </a:extLst>
              </a:tr>
              <a:tr h="492408">
                <a:tc>
                  <a:txBody>
                    <a:bodyPr/>
                    <a:lstStyle/>
                    <a:p>
                      <a:r>
                        <a:rPr lang="el-GR" sz="2400" dirty="0"/>
                        <a:t>Μακροχρόνιος</a:t>
                      </a:r>
                      <a:endParaRPr lang="en-US" sz="2400" dirty="0"/>
                    </a:p>
                  </a:txBody>
                  <a:tcPr/>
                </a:tc>
                <a:tc>
                  <a:txBody>
                    <a:bodyPr/>
                    <a:lstStyle/>
                    <a:p>
                      <a:r>
                        <a:rPr lang="el-GR" sz="2400" dirty="0"/>
                        <a:t>Βραχυχρόνιος</a:t>
                      </a:r>
                      <a:endParaRPr lang="en-US" sz="2400" dirty="0"/>
                    </a:p>
                  </a:txBody>
                  <a:tcPr/>
                </a:tc>
                <a:extLst>
                  <a:ext uri="{0D108BD9-81ED-4DB2-BD59-A6C34878D82A}">
                    <a16:rowId xmlns:a16="http://schemas.microsoft.com/office/drawing/2014/main" val="4068190317"/>
                  </a:ext>
                </a:extLst>
              </a:tr>
              <a:tr h="849909">
                <a:tc>
                  <a:txBody>
                    <a:bodyPr/>
                    <a:lstStyle/>
                    <a:p>
                      <a:r>
                        <a:rPr lang="el-GR" sz="2400" dirty="0"/>
                        <a:t>Για μελλοντικό προορισμό (</a:t>
                      </a:r>
                      <a:r>
                        <a:rPr lang="en-US" sz="2400" dirty="0"/>
                        <a:t>future oriented, feed forward control)</a:t>
                      </a:r>
                    </a:p>
                  </a:txBody>
                  <a:tcPr/>
                </a:tc>
                <a:tc>
                  <a:txBody>
                    <a:bodyPr/>
                    <a:lstStyle/>
                    <a:p>
                      <a:r>
                        <a:rPr lang="el-GR" sz="2400" dirty="0"/>
                        <a:t>Ισχύον πλάνο</a:t>
                      </a:r>
                      <a:endParaRPr lang="en-US" sz="2400" dirty="0"/>
                    </a:p>
                  </a:txBody>
                  <a:tcPr/>
                </a:tc>
                <a:extLst>
                  <a:ext uri="{0D108BD9-81ED-4DB2-BD59-A6C34878D82A}">
                    <a16:rowId xmlns:a16="http://schemas.microsoft.com/office/drawing/2014/main" val="2607664721"/>
                  </a:ext>
                </a:extLst>
              </a:tr>
            </a:tbl>
          </a:graphicData>
        </a:graphic>
      </p:graphicFrame>
    </p:spTree>
    <p:extLst>
      <p:ext uri="{BB962C8B-B14F-4D97-AF65-F5344CB8AC3E}">
        <p14:creationId xmlns:p14="http://schemas.microsoft.com/office/powerpoint/2010/main" val="327608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DC9B09-C5A1-4D90-B074-BFEDC76EF359}"/>
              </a:ext>
            </a:extLst>
          </p:cNvPr>
          <p:cNvSpPr>
            <a:spLocks noGrp="1"/>
          </p:cNvSpPr>
          <p:nvPr>
            <p:ph type="title"/>
          </p:nvPr>
        </p:nvSpPr>
        <p:spPr/>
        <p:txBody>
          <a:bodyPr>
            <a:normAutofit/>
          </a:bodyPr>
          <a:lstStyle/>
          <a:p>
            <a:pPr algn="ctr"/>
            <a:r>
              <a:rPr lang="el-GR" sz="3600" b="1" dirty="0" err="1"/>
              <a:t>Χαρακτηριστικα</a:t>
            </a:r>
            <a:r>
              <a:rPr lang="el-GR" sz="3600" b="1" dirty="0"/>
              <a:t> </a:t>
            </a:r>
            <a:r>
              <a:rPr lang="el-GR" sz="3600" b="1" dirty="0" err="1"/>
              <a:t>στρατηγικων</a:t>
            </a:r>
            <a:r>
              <a:rPr lang="el-GR" sz="3600" b="1" dirty="0"/>
              <a:t> </a:t>
            </a:r>
            <a:br>
              <a:rPr lang="en-US" sz="3600" b="1" dirty="0"/>
            </a:br>
            <a:r>
              <a:rPr lang="el-GR" sz="3600" b="1" dirty="0" err="1"/>
              <a:t>μετρων</a:t>
            </a:r>
            <a:r>
              <a:rPr lang="el-GR" sz="3600" b="1" dirty="0"/>
              <a:t> </a:t>
            </a:r>
            <a:r>
              <a:rPr lang="el-GR" sz="3600" b="1" dirty="0" err="1"/>
              <a:t>αποδοσησ</a:t>
            </a:r>
            <a:endParaRPr lang="en-US" sz="3600" b="1" dirty="0"/>
          </a:p>
        </p:txBody>
      </p:sp>
      <p:sp>
        <p:nvSpPr>
          <p:cNvPr id="3" name="Θέση περιεχομένου 2">
            <a:extLst>
              <a:ext uri="{FF2B5EF4-FFF2-40B4-BE49-F238E27FC236}">
                <a16:creationId xmlns:a16="http://schemas.microsoft.com/office/drawing/2014/main" id="{5A8AC18D-5641-44CE-8EE0-C48725F621FC}"/>
              </a:ext>
            </a:extLst>
          </p:cNvPr>
          <p:cNvSpPr>
            <a:spLocks noGrp="1"/>
          </p:cNvSpPr>
          <p:nvPr>
            <p:ph idx="1"/>
          </p:nvPr>
        </p:nvSpPr>
        <p:spPr/>
        <p:txBody>
          <a:bodyPr anchor="ctr">
            <a:normAutofit/>
          </a:bodyPr>
          <a:lstStyle/>
          <a:p>
            <a:pPr marL="457200" indent="-457200">
              <a:buFont typeface="+mj-lt"/>
              <a:buAutoNum type="arabicPeriod"/>
            </a:pPr>
            <a:r>
              <a:rPr lang="el-GR" sz="2400" dirty="0"/>
              <a:t>ΜΕΤΡΗΣΙΜΑ </a:t>
            </a:r>
            <a:r>
              <a:rPr lang="en-US" sz="2400" dirty="0"/>
              <a:t>			</a:t>
            </a:r>
            <a:r>
              <a:rPr lang="el-GR" sz="2400" dirty="0"/>
              <a:t>	</a:t>
            </a:r>
            <a:r>
              <a:rPr lang="en-US" sz="2400" dirty="0"/>
              <a:t>(MEASURABLE)</a:t>
            </a:r>
            <a:endParaRPr lang="el-GR" sz="2400" dirty="0"/>
          </a:p>
          <a:p>
            <a:pPr marL="457200" indent="-457200">
              <a:buFont typeface="+mj-lt"/>
              <a:buAutoNum type="arabicPeriod"/>
            </a:pPr>
            <a:r>
              <a:rPr lang="el-GR" sz="2400" dirty="0"/>
              <a:t>ΜΕ ΕΡΜΗΝΕΥΤΙΚΗ ΙΚΑΝΟΤΗΤΑ  </a:t>
            </a:r>
            <a:r>
              <a:rPr lang="en-US" sz="2400" dirty="0"/>
              <a:t>	</a:t>
            </a:r>
            <a:r>
              <a:rPr lang="el-GR" sz="2400" dirty="0"/>
              <a:t>	</a:t>
            </a:r>
            <a:r>
              <a:rPr lang="en-US" sz="2400" dirty="0"/>
              <a:t>(MEANINGFUL)</a:t>
            </a:r>
          </a:p>
          <a:p>
            <a:pPr marL="457200" indent="-457200">
              <a:buFont typeface="+mj-lt"/>
              <a:buAutoNum type="arabicPeriod"/>
            </a:pPr>
            <a:r>
              <a:rPr lang="el-GR" sz="2400" dirty="0"/>
              <a:t>ΣΧΕΤΙΚΑ ΜΕ ΤΗΝ ΣΤΡΑΤΗΓΙΚΗ </a:t>
            </a:r>
            <a:r>
              <a:rPr lang="en-US" sz="2400" dirty="0"/>
              <a:t>	</a:t>
            </a:r>
            <a:r>
              <a:rPr lang="el-GR" sz="2400" dirty="0"/>
              <a:t>	(</a:t>
            </a:r>
            <a:r>
              <a:rPr lang="en-US" sz="2400" dirty="0"/>
              <a:t>RELEVANT TO THE STRATEGY</a:t>
            </a:r>
            <a:r>
              <a:rPr lang="el-GR" sz="2400" dirty="0"/>
              <a:t>)</a:t>
            </a:r>
          </a:p>
          <a:p>
            <a:pPr marL="457200" indent="-457200">
              <a:buFont typeface="+mj-lt"/>
              <a:buAutoNum type="arabicPeriod"/>
            </a:pPr>
            <a:r>
              <a:rPr lang="el-GR" sz="2400" dirty="0"/>
              <a:t>ΣΥΣΤΗΜΑΤΙΚΑ ΜΕΤΡΗΣΙΜΑ </a:t>
            </a:r>
            <a:r>
              <a:rPr lang="en-US" sz="2400" dirty="0"/>
              <a:t>		</a:t>
            </a:r>
            <a:r>
              <a:rPr lang="el-GR" sz="2400" dirty="0"/>
              <a:t>(</a:t>
            </a:r>
            <a:r>
              <a:rPr lang="en-US" sz="2400" dirty="0"/>
              <a:t>CONSISTENTLY MEASURED)</a:t>
            </a:r>
          </a:p>
          <a:p>
            <a:pPr marL="457200" indent="-457200">
              <a:buFont typeface="+mj-lt"/>
              <a:buAutoNum type="arabicPeriod"/>
            </a:pPr>
            <a:r>
              <a:rPr lang="el-GR" sz="2400" dirty="0"/>
              <a:t>ΣΥΣΤΗΜΑΤΙΚΗ ΕΠΑΝΕΚΤΙΜΗΣΗ </a:t>
            </a:r>
            <a:r>
              <a:rPr lang="en-US" sz="2400" dirty="0"/>
              <a:t>	</a:t>
            </a:r>
            <a:r>
              <a:rPr lang="el-GR" sz="2400" dirty="0"/>
              <a:t>	(</a:t>
            </a:r>
            <a:r>
              <a:rPr lang="en-US" sz="2400" dirty="0"/>
              <a:t>RE EVALUTED REGULARLY)</a:t>
            </a:r>
          </a:p>
          <a:p>
            <a:pPr marL="457200" indent="-457200">
              <a:buFont typeface="+mj-lt"/>
              <a:buAutoNum type="arabicPeriod"/>
            </a:pPr>
            <a:r>
              <a:rPr lang="el-GR" sz="2400" dirty="0"/>
              <a:t>ΑΠΟΔΕΚΤΗ από τους ενδιαφερόμενους (</a:t>
            </a:r>
            <a:r>
              <a:rPr lang="en-US" sz="2400" dirty="0"/>
              <a:t>ACCEPTABLE TO STAKEHOLDERS)</a:t>
            </a:r>
          </a:p>
        </p:txBody>
      </p:sp>
    </p:spTree>
    <p:extLst>
      <p:ext uri="{BB962C8B-B14F-4D97-AF65-F5344CB8AC3E}">
        <p14:creationId xmlns:p14="http://schemas.microsoft.com/office/powerpoint/2010/main" val="1832092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89751A-DC4D-4EBB-8C43-597DBBFC545B}"/>
              </a:ext>
            </a:extLst>
          </p:cNvPr>
          <p:cNvSpPr>
            <a:spLocks noGrp="1"/>
          </p:cNvSpPr>
          <p:nvPr>
            <p:ph type="title"/>
          </p:nvPr>
        </p:nvSpPr>
        <p:spPr/>
        <p:txBody>
          <a:bodyPr>
            <a:noAutofit/>
          </a:bodyPr>
          <a:lstStyle/>
          <a:p>
            <a:pPr algn="ctr"/>
            <a:r>
              <a:rPr lang="el-GR" sz="3200" b="1" dirty="0"/>
              <a:t>ΕΛΕΓΚΤΙΚΟΣ ΜΗΧΑΝΙΣΜΟΣ ΣΥΝΔΕΣΗΣ ΣΤΡΑΤΗΓΙΚΗΣ ΜΕ ΛΕΙΤΟΥΡΓΙΚΟΤΗΤΑ ΕΠΙΧΕΙΡΗΣΗΣ -</a:t>
            </a:r>
            <a:r>
              <a:rPr lang="en-US" sz="3200" b="1" dirty="0"/>
              <a:t>BUDGET</a:t>
            </a:r>
          </a:p>
        </p:txBody>
      </p:sp>
      <p:graphicFrame>
        <p:nvGraphicFramePr>
          <p:cNvPr id="4" name="Πίνακας 4">
            <a:extLst>
              <a:ext uri="{FF2B5EF4-FFF2-40B4-BE49-F238E27FC236}">
                <a16:creationId xmlns:a16="http://schemas.microsoft.com/office/drawing/2014/main" id="{0A004914-E46C-4AC5-8CF5-7198CF8C551C}"/>
              </a:ext>
            </a:extLst>
          </p:cNvPr>
          <p:cNvGraphicFramePr>
            <a:graphicFrameLocks noGrp="1"/>
          </p:cNvGraphicFramePr>
          <p:nvPr>
            <p:ph idx="1"/>
            <p:extLst>
              <p:ext uri="{D42A27DB-BD31-4B8C-83A1-F6EECF244321}">
                <p14:modId xmlns:p14="http://schemas.microsoft.com/office/powerpoint/2010/main" val="1172325292"/>
              </p:ext>
            </p:extLst>
          </p:nvPr>
        </p:nvGraphicFramePr>
        <p:xfrm>
          <a:off x="2105378" y="2084832"/>
          <a:ext cx="7981244" cy="2743200"/>
        </p:xfrm>
        <a:graphic>
          <a:graphicData uri="http://schemas.openxmlformats.org/drawingml/2006/table">
            <a:tbl>
              <a:tblPr firstRow="1" bandRow="1">
                <a:tableStyleId>{073A0DAA-6AF3-43AB-8588-CEC1D06C72B9}</a:tableStyleId>
              </a:tblPr>
              <a:tblGrid>
                <a:gridCol w="7981244">
                  <a:extLst>
                    <a:ext uri="{9D8B030D-6E8A-4147-A177-3AD203B41FA5}">
                      <a16:colId xmlns:a16="http://schemas.microsoft.com/office/drawing/2014/main" val="449994281"/>
                    </a:ext>
                  </a:extLst>
                </a:gridCol>
              </a:tblGrid>
              <a:tr h="370840">
                <a:tc>
                  <a:txBody>
                    <a:bodyPr/>
                    <a:lstStyle/>
                    <a:p>
                      <a:pPr algn="ctr"/>
                      <a:r>
                        <a:rPr lang="en-US" sz="2400" dirty="0"/>
                        <a:t>(PRIME)</a:t>
                      </a:r>
                    </a:p>
                  </a:txBody>
                  <a:tcPr/>
                </a:tc>
                <a:extLst>
                  <a:ext uri="{0D108BD9-81ED-4DB2-BD59-A6C34878D82A}">
                    <a16:rowId xmlns:a16="http://schemas.microsoft.com/office/drawing/2014/main" val="2565267882"/>
                  </a:ext>
                </a:extLst>
              </a:tr>
              <a:tr h="370840">
                <a:tc>
                  <a:txBody>
                    <a:bodyPr/>
                    <a:lstStyle/>
                    <a:p>
                      <a:pPr algn="l"/>
                      <a:r>
                        <a:rPr lang="el-GR" sz="2400" dirty="0"/>
                        <a:t>ΠΡΟΓΡΑΜΜΑΤΙΣΜΟΣ  (</a:t>
                      </a:r>
                      <a:r>
                        <a:rPr lang="en-US" sz="2400" b="1" dirty="0">
                          <a:solidFill>
                            <a:srgbClr val="FF0000"/>
                          </a:solidFill>
                        </a:rPr>
                        <a:t>P</a:t>
                      </a:r>
                      <a:r>
                        <a:rPr lang="en-US" sz="2400" dirty="0"/>
                        <a:t>LANNING</a:t>
                      </a:r>
                      <a:r>
                        <a:rPr lang="el-GR" sz="2400" dirty="0"/>
                        <a:t>)</a:t>
                      </a:r>
                      <a:endParaRPr lang="en-US" sz="2400" dirty="0"/>
                    </a:p>
                  </a:txBody>
                  <a:tcPr/>
                </a:tc>
                <a:extLst>
                  <a:ext uri="{0D108BD9-81ED-4DB2-BD59-A6C34878D82A}">
                    <a16:rowId xmlns:a16="http://schemas.microsoft.com/office/drawing/2014/main" val="912628558"/>
                  </a:ext>
                </a:extLst>
              </a:tr>
              <a:tr h="370840">
                <a:tc>
                  <a:txBody>
                    <a:bodyPr/>
                    <a:lstStyle/>
                    <a:p>
                      <a:pPr algn="l"/>
                      <a:r>
                        <a:rPr lang="el-GR" sz="2400" dirty="0"/>
                        <a:t>ΥΠΕΥΘΥΝΟΤΗΤΑ           (</a:t>
                      </a:r>
                      <a:r>
                        <a:rPr lang="en-US" sz="2400" b="1" dirty="0">
                          <a:solidFill>
                            <a:srgbClr val="FF0000"/>
                          </a:solidFill>
                        </a:rPr>
                        <a:t>R</a:t>
                      </a:r>
                      <a:r>
                        <a:rPr lang="en-US" sz="2400" dirty="0"/>
                        <a:t>ESPONSIBILTY</a:t>
                      </a:r>
                      <a:r>
                        <a:rPr lang="el-GR" sz="2400" dirty="0"/>
                        <a:t>)</a:t>
                      </a:r>
                      <a:endParaRPr lang="en-US" sz="2400" dirty="0"/>
                    </a:p>
                  </a:txBody>
                  <a:tcPr/>
                </a:tc>
                <a:extLst>
                  <a:ext uri="{0D108BD9-81ED-4DB2-BD59-A6C34878D82A}">
                    <a16:rowId xmlns:a16="http://schemas.microsoft.com/office/drawing/2014/main" val="1539010431"/>
                  </a:ext>
                </a:extLst>
              </a:tr>
              <a:tr h="370840">
                <a:tc>
                  <a:txBody>
                    <a:bodyPr/>
                    <a:lstStyle/>
                    <a:p>
                      <a:pPr algn="l"/>
                      <a:r>
                        <a:rPr lang="el-GR" sz="2400" dirty="0"/>
                        <a:t>ΕΝΣΩΜΑΤΩΣΗ              (</a:t>
                      </a:r>
                      <a:r>
                        <a:rPr lang="en-US" sz="2400" b="1" dirty="0">
                          <a:solidFill>
                            <a:srgbClr val="FF0000"/>
                          </a:solidFill>
                        </a:rPr>
                        <a:t>I</a:t>
                      </a:r>
                      <a:r>
                        <a:rPr lang="en-US" sz="2400" dirty="0"/>
                        <a:t>NTEGRATION</a:t>
                      </a:r>
                      <a:r>
                        <a:rPr lang="el-GR" sz="2400" dirty="0"/>
                        <a:t>)</a:t>
                      </a:r>
                      <a:endParaRPr lang="en-US" sz="2400" dirty="0"/>
                    </a:p>
                  </a:txBody>
                  <a:tcPr/>
                </a:tc>
                <a:extLst>
                  <a:ext uri="{0D108BD9-81ED-4DB2-BD59-A6C34878D82A}">
                    <a16:rowId xmlns:a16="http://schemas.microsoft.com/office/drawing/2014/main" val="1668795028"/>
                  </a:ext>
                </a:extLst>
              </a:tr>
              <a:tr h="370840">
                <a:tc>
                  <a:txBody>
                    <a:bodyPr/>
                    <a:lstStyle/>
                    <a:p>
                      <a:pPr algn="l"/>
                      <a:r>
                        <a:rPr lang="el-GR" sz="2400" dirty="0"/>
                        <a:t>ΚΙΝΗΤΡΟ                       (</a:t>
                      </a:r>
                      <a:r>
                        <a:rPr lang="en-US" sz="2400" b="1" dirty="0">
                          <a:solidFill>
                            <a:srgbClr val="FF0000"/>
                          </a:solidFill>
                        </a:rPr>
                        <a:t>M</a:t>
                      </a:r>
                      <a:r>
                        <a:rPr lang="en-US" sz="2400" dirty="0"/>
                        <a:t>OTIVATION</a:t>
                      </a:r>
                      <a:r>
                        <a:rPr lang="el-GR" sz="2400" dirty="0"/>
                        <a:t>)</a:t>
                      </a:r>
                      <a:endParaRPr lang="en-US" sz="2400" dirty="0"/>
                    </a:p>
                  </a:txBody>
                  <a:tcPr/>
                </a:tc>
                <a:extLst>
                  <a:ext uri="{0D108BD9-81ED-4DB2-BD59-A6C34878D82A}">
                    <a16:rowId xmlns:a16="http://schemas.microsoft.com/office/drawing/2014/main" val="1222772098"/>
                  </a:ext>
                </a:extLst>
              </a:tr>
              <a:tr h="370840">
                <a:tc>
                  <a:txBody>
                    <a:bodyPr/>
                    <a:lstStyle/>
                    <a:p>
                      <a:pPr algn="l"/>
                      <a:r>
                        <a:rPr lang="el-GR" sz="2400" dirty="0"/>
                        <a:t>ΕΚΤΙΜΗΣΗ                     (</a:t>
                      </a:r>
                      <a:r>
                        <a:rPr lang="en-US" sz="2400" b="1" dirty="0">
                          <a:solidFill>
                            <a:srgbClr val="FF0000"/>
                          </a:solidFill>
                        </a:rPr>
                        <a:t>E</a:t>
                      </a:r>
                      <a:r>
                        <a:rPr lang="en-US" sz="2400" dirty="0"/>
                        <a:t>VALUATION</a:t>
                      </a:r>
                      <a:r>
                        <a:rPr lang="el-GR" sz="2400" dirty="0"/>
                        <a:t>)</a:t>
                      </a:r>
                      <a:endParaRPr lang="en-US" sz="2400" dirty="0"/>
                    </a:p>
                  </a:txBody>
                  <a:tcPr/>
                </a:tc>
                <a:extLst>
                  <a:ext uri="{0D108BD9-81ED-4DB2-BD59-A6C34878D82A}">
                    <a16:rowId xmlns:a16="http://schemas.microsoft.com/office/drawing/2014/main" val="413316806"/>
                  </a:ext>
                </a:extLst>
              </a:tr>
            </a:tbl>
          </a:graphicData>
        </a:graphic>
      </p:graphicFrame>
      <p:sp>
        <p:nvSpPr>
          <p:cNvPr id="3" name="Ορθογώνιο 2">
            <a:extLst>
              <a:ext uri="{FF2B5EF4-FFF2-40B4-BE49-F238E27FC236}">
                <a16:creationId xmlns:a16="http://schemas.microsoft.com/office/drawing/2014/main" id="{ACFE7DC9-3052-4AEF-8C60-428A8A181021}"/>
              </a:ext>
            </a:extLst>
          </p:cNvPr>
          <p:cNvSpPr/>
          <p:nvPr/>
        </p:nvSpPr>
        <p:spPr>
          <a:xfrm>
            <a:off x="1196622" y="5210792"/>
            <a:ext cx="9347200" cy="1015663"/>
          </a:xfrm>
          <a:prstGeom prst="rect">
            <a:avLst/>
          </a:prstGeom>
        </p:spPr>
        <p:txBody>
          <a:bodyPr wrap="square">
            <a:spAutoFit/>
          </a:bodyPr>
          <a:lstStyle/>
          <a:p>
            <a:pPr algn="just"/>
            <a:r>
              <a:rPr lang="el-GR" sz="2000" dirty="0"/>
              <a:t>Τα </a:t>
            </a:r>
            <a:r>
              <a:rPr lang="en-US" sz="2000" dirty="0"/>
              <a:t>budget </a:t>
            </a:r>
            <a:r>
              <a:rPr lang="el-GR" sz="2000" dirty="0"/>
              <a:t>μπορούν να χρησιμοποιηθούν για </a:t>
            </a:r>
            <a:r>
              <a:rPr lang="el-GR" sz="2000" b="1" dirty="0"/>
              <a:t>προγραμματισμό</a:t>
            </a:r>
            <a:r>
              <a:rPr lang="el-GR" sz="2000" dirty="0"/>
              <a:t> και για </a:t>
            </a:r>
            <a:r>
              <a:rPr lang="el-GR" sz="2000" b="1" dirty="0"/>
              <a:t>έλεγχο</a:t>
            </a:r>
            <a:r>
              <a:rPr lang="el-GR" sz="2000" dirty="0"/>
              <a:t> από την διοίκηση, ενώ ευρέως μπορούν να αναγνωριστούν ως </a:t>
            </a:r>
            <a:r>
              <a:rPr lang="el-GR" sz="2000" b="1" dirty="0"/>
              <a:t>διοικητικά εργαλεία </a:t>
            </a:r>
            <a:r>
              <a:rPr lang="el-GR" sz="2000" dirty="0"/>
              <a:t>τα οποί</a:t>
            </a:r>
            <a:r>
              <a:rPr lang="en-US" sz="2000" dirty="0"/>
              <a:t>a</a:t>
            </a:r>
            <a:r>
              <a:rPr lang="el-GR" sz="2000" dirty="0"/>
              <a:t> μπορούν να βοηθήσουν την επιχείρηση να πετύχει τους στόχους της.</a:t>
            </a:r>
          </a:p>
        </p:txBody>
      </p:sp>
    </p:spTree>
    <p:extLst>
      <p:ext uri="{BB962C8B-B14F-4D97-AF65-F5344CB8AC3E}">
        <p14:creationId xmlns:p14="http://schemas.microsoft.com/office/powerpoint/2010/main" val="2950504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Τίτλος 8">
            <a:extLst>
              <a:ext uri="{FF2B5EF4-FFF2-40B4-BE49-F238E27FC236}">
                <a16:creationId xmlns:a16="http://schemas.microsoft.com/office/drawing/2014/main" id="{C1E9AA14-979A-490A-88C0-B5304EA27DB9}"/>
              </a:ext>
            </a:extLst>
          </p:cNvPr>
          <p:cNvSpPr>
            <a:spLocks noGrp="1"/>
          </p:cNvSpPr>
          <p:nvPr>
            <p:ph type="title"/>
          </p:nvPr>
        </p:nvSpPr>
        <p:spPr>
          <a:xfrm>
            <a:off x="964788" y="804333"/>
            <a:ext cx="3302412" cy="5249334"/>
          </a:xfrm>
        </p:spPr>
        <p:txBody>
          <a:bodyPr>
            <a:normAutofit/>
          </a:bodyPr>
          <a:lstStyle/>
          <a:p>
            <a:pPr algn="r"/>
            <a:r>
              <a:rPr lang="el-GR" sz="2800" b="1" dirty="0">
                <a:solidFill>
                  <a:srgbClr val="FFFFFF"/>
                </a:solidFill>
              </a:rPr>
              <a:t>ΜΕΙΟΝΕΚΤΗΜΑΤΑ </a:t>
            </a:r>
            <a:r>
              <a:rPr lang="en-US" sz="2800" b="1" dirty="0">
                <a:solidFill>
                  <a:srgbClr val="FFFFFF"/>
                </a:solidFill>
              </a:rPr>
              <a:t>BUDGET</a:t>
            </a:r>
          </a:p>
        </p:txBody>
      </p:sp>
      <p:sp>
        <p:nvSpPr>
          <p:cNvPr id="10" name="Θέση περιεχομένου 9">
            <a:extLst>
              <a:ext uri="{FF2B5EF4-FFF2-40B4-BE49-F238E27FC236}">
                <a16:creationId xmlns:a16="http://schemas.microsoft.com/office/drawing/2014/main" id="{72610C7D-FF14-4917-97EB-BC316F4AD3C7}"/>
              </a:ext>
            </a:extLst>
          </p:cNvPr>
          <p:cNvSpPr>
            <a:spLocks noGrp="1"/>
          </p:cNvSpPr>
          <p:nvPr>
            <p:ph idx="1"/>
          </p:nvPr>
        </p:nvSpPr>
        <p:spPr>
          <a:xfrm>
            <a:off x="5109882" y="804333"/>
            <a:ext cx="6314474" cy="5483578"/>
          </a:xfrm>
        </p:spPr>
        <p:txBody>
          <a:bodyPr anchor="ctr">
            <a:normAutofit/>
          </a:bodyPr>
          <a:lstStyle/>
          <a:p>
            <a:pPr marL="457200" indent="-457200">
              <a:buFont typeface="+mj-lt"/>
              <a:buAutoNum type="arabicPeriod"/>
            </a:pPr>
            <a:r>
              <a:rPr lang="el-GR" dirty="0"/>
              <a:t>Δεν δημιουργείται κίνητρο να προσπαθήσεις να πετύχεις ένα μη ρεαλιστικό </a:t>
            </a:r>
            <a:r>
              <a:rPr lang="en-US" dirty="0"/>
              <a:t>budget</a:t>
            </a:r>
          </a:p>
          <a:p>
            <a:pPr marL="457200" indent="-457200">
              <a:buFont typeface="+mj-lt"/>
              <a:buAutoNum type="arabicPeriod"/>
            </a:pPr>
            <a:r>
              <a:rPr lang="el-GR" dirty="0"/>
              <a:t>Προσθήκη εξτρά δαπανών, ώστε να «πέσει» μέσα στην πρόβλεψη</a:t>
            </a:r>
          </a:p>
          <a:p>
            <a:pPr marL="457200" indent="-457200">
              <a:buFont typeface="+mj-lt"/>
              <a:buAutoNum type="arabicPeriod"/>
            </a:pPr>
            <a:r>
              <a:rPr lang="el-GR" dirty="0"/>
              <a:t>Ένας </a:t>
            </a:r>
            <a:r>
              <a:rPr lang="en-US" dirty="0"/>
              <a:t>manager</a:t>
            </a:r>
            <a:r>
              <a:rPr lang="el-GR" dirty="0"/>
              <a:t> μπορεί να δουλέψει ίσα ίσα να πετύχει τον στόχο και τίποτα παραπάνω</a:t>
            </a:r>
          </a:p>
          <a:p>
            <a:pPr marL="457200" indent="-457200">
              <a:buFont typeface="+mj-lt"/>
              <a:buAutoNum type="arabicPeriod"/>
            </a:pPr>
            <a:r>
              <a:rPr lang="el-GR" dirty="0"/>
              <a:t>Ένας </a:t>
            </a:r>
            <a:r>
              <a:rPr lang="en-US" dirty="0"/>
              <a:t>manager</a:t>
            </a:r>
            <a:r>
              <a:rPr lang="el-GR" dirty="0"/>
              <a:t> μπορεί να καταναλώσει («φάει») το κονδύλι του </a:t>
            </a:r>
            <a:r>
              <a:rPr lang="en-US" dirty="0"/>
              <a:t>budget </a:t>
            </a:r>
            <a:r>
              <a:rPr lang="el-GR" dirty="0"/>
              <a:t>που δεν έχει ξοδευτεί ακόμα</a:t>
            </a:r>
          </a:p>
          <a:p>
            <a:pPr marL="457200" indent="-457200">
              <a:buFont typeface="+mj-lt"/>
              <a:buAutoNum type="arabicPeriod"/>
            </a:pPr>
            <a:r>
              <a:rPr lang="el-GR" dirty="0"/>
              <a:t>Το </a:t>
            </a:r>
            <a:r>
              <a:rPr lang="en-US" dirty="0"/>
              <a:t>budget</a:t>
            </a:r>
            <a:r>
              <a:rPr lang="el-GR" dirty="0"/>
              <a:t> επικεντρώνεται σε βραχυπρόθεσμο ορίζοντα </a:t>
            </a:r>
          </a:p>
          <a:p>
            <a:pPr marL="457200" indent="-457200">
              <a:buFont typeface="+mj-lt"/>
              <a:buAutoNum type="arabicPeriod"/>
            </a:pPr>
            <a:r>
              <a:rPr lang="el-GR" dirty="0"/>
              <a:t>Αυτοί οι οποίοι κατασκευάζουν το </a:t>
            </a:r>
            <a:r>
              <a:rPr lang="en-US" dirty="0"/>
              <a:t>budget </a:t>
            </a:r>
            <a:r>
              <a:rPr lang="el-GR" dirty="0"/>
              <a:t>δεν είναι τις περισσότερες φορές οι ίδιοι που θα προσπαθήσουν να το λειτουργήσουν</a:t>
            </a:r>
            <a:endParaRPr lang="en-US" dirty="0"/>
          </a:p>
        </p:txBody>
      </p:sp>
    </p:spTree>
    <p:extLst>
      <p:ext uri="{BB962C8B-B14F-4D97-AF65-F5344CB8AC3E}">
        <p14:creationId xmlns:p14="http://schemas.microsoft.com/office/powerpoint/2010/main" val="4087595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74F5DE-85D8-468A-9762-6BC7B6AE5040}"/>
              </a:ext>
            </a:extLst>
          </p:cNvPr>
          <p:cNvSpPr>
            <a:spLocks noGrp="1"/>
          </p:cNvSpPr>
          <p:nvPr>
            <p:ph type="title"/>
          </p:nvPr>
        </p:nvSpPr>
        <p:spPr/>
        <p:txBody>
          <a:bodyPr>
            <a:normAutofit/>
          </a:bodyPr>
          <a:lstStyle/>
          <a:p>
            <a:pPr algn="ctr"/>
            <a:r>
              <a:rPr lang="el-GR" dirty="0"/>
              <a:t>Στρατηγικη διοικητικη λογιστικη σε πολυεθνικεσ</a:t>
            </a:r>
            <a:endParaRPr lang="en-US" dirty="0"/>
          </a:p>
        </p:txBody>
      </p:sp>
      <p:sp>
        <p:nvSpPr>
          <p:cNvPr id="3" name="Θέση περιεχομένου 2">
            <a:extLst>
              <a:ext uri="{FF2B5EF4-FFF2-40B4-BE49-F238E27FC236}">
                <a16:creationId xmlns:a16="http://schemas.microsoft.com/office/drawing/2014/main" id="{36CE501E-5455-48F0-9489-BBD98BE886AF}"/>
              </a:ext>
            </a:extLst>
          </p:cNvPr>
          <p:cNvSpPr>
            <a:spLocks noGrp="1"/>
          </p:cNvSpPr>
          <p:nvPr>
            <p:ph idx="1"/>
          </p:nvPr>
        </p:nvSpPr>
        <p:spPr/>
        <p:txBody>
          <a:bodyPr>
            <a:normAutofit lnSpcReduction="10000"/>
          </a:bodyPr>
          <a:lstStyle/>
          <a:p>
            <a:r>
              <a:rPr lang="el-GR" dirty="0"/>
              <a:t>Πολυεθνική </a:t>
            </a:r>
            <a:r>
              <a:rPr lang="el-GR" dirty="0">
                <a:sym typeface="Wingdings" panose="05000000000000000000" pitchFamily="2" charset="2"/>
              </a:rPr>
              <a:t> οργανισμός ο οποίος έχει κεντρική διοίκηση σε μια χώρα και θυγατρικές σε μια ή περισσότερες χώρες.</a:t>
            </a:r>
          </a:p>
          <a:p>
            <a:r>
              <a:rPr lang="el-GR" u="sng" dirty="0">
                <a:solidFill>
                  <a:srgbClr val="FF0000"/>
                </a:solidFill>
                <a:sym typeface="Wingdings" panose="05000000000000000000" pitchFamily="2" charset="2"/>
              </a:rPr>
              <a:t>Γιατί μια επιχείρηση επιχειρεί να έχει θυγατρική σε άλλη χώρα</a:t>
            </a:r>
            <a:r>
              <a:rPr lang="en-US" u="sng" dirty="0">
                <a:solidFill>
                  <a:srgbClr val="FF0000"/>
                </a:solidFill>
                <a:sym typeface="Wingdings" panose="05000000000000000000" pitchFamily="2" charset="2"/>
              </a:rPr>
              <a:t>;</a:t>
            </a:r>
            <a:endParaRPr lang="el-GR" u="sng" dirty="0">
              <a:solidFill>
                <a:srgbClr val="FF0000"/>
              </a:solidFill>
              <a:sym typeface="Wingdings" panose="05000000000000000000" pitchFamily="2" charset="2"/>
            </a:endParaRPr>
          </a:p>
          <a:p>
            <a:pPr lvl="1"/>
            <a:r>
              <a:rPr lang="el-GR" sz="2000" dirty="0">
                <a:sym typeface="Wingdings" panose="05000000000000000000" pitchFamily="2" charset="2"/>
              </a:rPr>
              <a:t>Στην εγχώρια αγορά μπορεί να υπάρχει αυξημένο ρίσκο</a:t>
            </a:r>
          </a:p>
          <a:p>
            <a:pPr lvl="1"/>
            <a:r>
              <a:rPr lang="el-GR" sz="2000" dirty="0">
                <a:sym typeface="Wingdings" panose="05000000000000000000" pitchFamily="2" charset="2"/>
              </a:rPr>
              <a:t>Στην εγχώρια αγορά μπορεί να υπάρχει χαμηλή ανάπτυξη</a:t>
            </a:r>
          </a:p>
          <a:p>
            <a:pPr lvl="1"/>
            <a:r>
              <a:rPr lang="el-GR" sz="2000" dirty="0">
                <a:sym typeface="Wingdings" panose="05000000000000000000" pitchFamily="2" charset="2"/>
              </a:rPr>
              <a:t>Ύπαρξη έντονου ανταγωνισμού στην εγχώρια αγορά</a:t>
            </a:r>
          </a:p>
          <a:p>
            <a:pPr lvl="1"/>
            <a:r>
              <a:rPr lang="el-GR" sz="2000" dirty="0">
                <a:sym typeface="Wingdings" panose="05000000000000000000" pitchFamily="2" charset="2"/>
              </a:rPr>
              <a:t>Παράταση διάρκειας κύκλου ζωής προϊόντος </a:t>
            </a:r>
          </a:p>
          <a:p>
            <a:pPr lvl="1"/>
            <a:r>
              <a:rPr lang="en-US" sz="2000" dirty="0">
                <a:sym typeface="Wingdings" panose="05000000000000000000" pitchFamily="2" charset="2"/>
              </a:rPr>
              <a:t>Cost leadership</a:t>
            </a:r>
          </a:p>
          <a:p>
            <a:pPr lvl="1"/>
            <a:r>
              <a:rPr lang="en-US" sz="2000" dirty="0">
                <a:sym typeface="Wingdings" panose="05000000000000000000" pitchFamily="2" charset="2"/>
              </a:rPr>
              <a:t>Differentiation</a:t>
            </a:r>
          </a:p>
          <a:p>
            <a:pPr lvl="1"/>
            <a:r>
              <a:rPr lang="en-US" sz="2000" dirty="0">
                <a:sym typeface="Wingdings" panose="05000000000000000000" pitchFamily="2" charset="2"/>
              </a:rPr>
              <a:t>Focus</a:t>
            </a:r>
          </a:p>
          <a:p>
            <a:pPr lvl="1"/>
            <a:r>
              <a:rPr lang="el-GR" sz="2000" dirty="0">
                <a:sym typeface="Wingdings" panose="05000000000000000000" pitchFamily="2" charset="2"/>
              </a:rPr>
              <a:t>Περιθώριο κέρδους μεγαλύτερο εκτός</a:t>
            </a:r>
            <a:endParaRPr lang="en-US" sz="2000" dirty="0">
              <a:sym typeface="Wingdings" panose="05000000000000000000" pitchFamily="2" charset="2"/>
            </a:endParaRPr>
          </a:p>
          <a:p>
            <a:pPr lvl="1"/>
            <a:r>
              <a:rPr lang="el-GR" sz="2100" dirty="0">
                <a:sym typeface="Wingdings" panose="05000000000000000000" pitchFamily="2" charset="2"/>
              </a:rPr>
              <a:t>Λόγοι </a:t>
            </a:r>
            <a:r>
              <a:rPr lang="en-US" sz="2100" dirty="0">
                <a:sym typeface="Wingdings" panose="05000000000000000000" pitchFamily="2" charset="2"/>
              </a:rPr>
              <a:t>image/prestige</a:t>
            </a:r>
          </a:p>
          <a:p>
            <a:endParaRPr lang="en-US" dirty="0"/>
          </a:p>
        </p:txBody>
      </p:sp>
    </p:spTree>
    <p:extLst>
      <p:ext uri="{BB962C8B-B14F-4D97-AF65-F5344CB8AC3E}">
        <p14:creationId xmlns:p14="http://schemas.microsoft.com/office/powerpoint/2010/main" val="977917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20C1DC-1E8D-4B48-A66F-283C9E18B84C}"/>
              </a:ext>
            </a:extLst>
          </p:cNvPr>
          <p:cNvSpPr>
            <a:spLocks noGrp="1"/>
          </p:cNvSpPr>
          <p:nvPr>
            <p:ph type="title"/>
          </p:nvPr>
        </p:nvSpPr>
        <p:spPr/>
        <p:txBody>
          <a:bodyPr>
            <a:normAutofit/>
          </a:bodyPr>
          <a:lstStyle/>
          <a:p>
            <a:pPr algn="ctr"/>
            <a:r>
              <a:rPr lang="el-GR" sz="3200" b="1" dirty="0" err="1"/>
              <a:t>Διαφορεσ</a:t>
            </a:r>
            <a:r>
              <a:rPr lang="el-GR" sz="3200" b="1" dirty="0"/>
              <a:t> σε </a:t>
            </a:r>
            <a:r>
              <a:rPr lang="el-GR" sz="3200" b="1" dirty="0" err="1"/>
              <a:t>εγχωριεσ</a:t>
            </a:r>
            <a:r>
              <a:rPr lang="el-GR" sz="3200" b="1" dirty="0"/>
              <a:t> και </a:t>
            </a:r>
            <a:r>
              <a:rPr lang="el-GR" sz="3200" b="1" dirty="0" err="1"/>
              <a:t>ξενεσ</a:t>
            </a:r>
            <a:r>
              <a:rPr lang="el-GR" sz="3200" b="1" dirty="0"/>
              <a:t> </a:t>
            </a:r>
            <a:r>
              <a:rPr lang="el-GR" sz="3200" b="1" dirty="0" err="1"/>
              <a:t>αγορεσ</a:t>
            </a:r>
            <a:endParaRPr lang="en-US" sz="3200" b="1" dirty="0"/>
          </a:p>
        </p:txBody>
      </p:sp>
      <p:graphicFrame>
        <p:nvGraphicFramePr>
          <p:cNvPr id="4" name="Πίνακας 4">
            <a:extLst>
              <a:ext uri="{FF2B5EF4-FFF2-40B4-BE49-F238E27FC236}">
                <a16:creationId xmlns:a16="http://schemas.microsoft.com/office/drawing/2014/main" id="{86C22092-7EC9-4D87-BC6F-E88EE25BD75A}"/>
              </a:ext>
            </a:extLst>
          </p:cNvPr>
          <p:cNvGraphicFramePr>
            <a:graphicFrameLocks noGrp="1"/>
          </p:cNvGraphicFramePr>
          <p:nvPr>
            <p:ph idx="1"/>
            <p:extLst>
              <p:ext uri="{D42A27DB-BD31-4B8C-83A1-F6EECF244321}">
                <p14:modId xmlns:p14="http://schemas.microsoft.com/office/powerpoint/2010/main" val="2083795494"/>
              </p:ext>
            </p:extLst>
          </p:nvPr>
        </p:nvGraphicFramePr>
        <p:xfrm>
          <a:off x="1023939" y="1992489"/>
          <a:ext cx="10143934" cy="4673600"/>
        </p:xfrm>
        <a:graphic>
          <a:graphicData uri="http://schemas.openxmlformats.org/drawingml/2006/table">
            <a:tbl>
              <a:tblPr firstRow="1" bandRow="1">
                <a:tableStyleId>{073A0DAA-6AF3-43AB-8588-CEC1D06C72B9}</a:tableStyleId>
              </a:tblPr>
              <a:tblGrid>
                <a:gridCol w="2738850">
                  <a:extLst>
                    <a:ext uri="{9D8B030D-6E8A-4147-A177-3AD203B41FA5}">
                      <a16:colId xmlns:a16="http://schemas.microsoft.com/office/drawing/2014/main" val="470526397"/>
                    </a:ext>
                  </a:extLst>
                </a:gridCol>
                <a:gridCol w="3702542">
                  <a:extLst>
                    <a:ext uri="{9D8B030D-6E8A-4147-A177-3AD203B41FA5}">
                      <a16:colId xmlns:a16="http://schemas.microsoft.com/office/drawing/2014/main" val="2209763678"/>
                    </a:ext>
                  </a:extLst>
                </a:gridCol>
                <a:gridCol w="3702542">
                  <a:extLst>
                    <a:ext uri="{9D8B030D-6E8A-4147-A177-3AD203B41FA5}">
                      <a16:colId xmlns:a16="http://schemas.microsoft.com/office/drawing/2014/main" val="2149055342"/>
                    </a:ext>
                  </a:extLst>
                </a:gridCol>
              </a:tblGrid>
              <a:tr h="370840">
                <a:tc>
                  <a:txBody>
                    <a:bodyPr/>
                    <a:lstStyle/>
                    <a:p>
                      <a:pPr algn="ctr"/>
                      <a:r>
                        <a:rPr lang="el-GR" dirty="0"/>
                        <a:t>Παράγοντας</a:t>
                      </a:r>
                      <a:endParaRPr lang="en-US" dirty="0"/>
                    </a:p>
                  </a:txBody>
                  <a:tcPr anchor="ctr"/>
                </a:tc>
                <a:tc>
                  <a:txBody>
                    <a:bodyPr/>
                    <a:lstStyle/>
                    <a:p>
                      <a:pPr algn="ctr"/>
                      <a:r>
                        <a:rPr lang="el-GR" dirty="0"/>
                        <a:t>Εγχώριες</a:t>
                      </a:r>
                      <a:endParaRPr lang="en-US" dirty="0"/>
                    </a:p>
                  </a:txBody>
                  <a:tcPr anchor="ctr"/>
                </a:tc>
                <a:tc>
                  <a:txBody>
                    <a:bodyPr/>
                    <a:lstStyle/>
                    <a:p>
                      <a:pPr algn="ctr"/>
                      <a:r>
                        <a:rPr lang="el-GR" dirty="0"/>
                        <a:t>Διεθνείς</a:t>
                      </a:r>
                      <a:endParaRPr lang="en-US" dirty="0"/>
                    </a:p>
                  </a:txBody>
                  <a:tcPr anchor="ctr"/>
                </a:tc>
                <a:extLst>
                  <a:ext uri="{0D108BD9-81ED-4DB2-BD59-A6C34878D82A}">
                    <a16:rowId xmlns:a16="http://schemas.microsoft.com/office/drawing/2014/main" val="1329649184"/>
                  </a:ext>
                </a:extLst>
              </a:tr>
              <a:tr h="370840">
                <a:tc>
                  <a:txBody>
                    <a:bodyPr/>
                    <a:lstStyle/>
                    <a:p>
                      <a:r>
                        <a:rPr lang="el-GR" dirty="0"/>
                        <a:t>Κουλτούρα</a:t>
                      </a:r>
                      <a:endParaRPr lang="en-US" dirty="0"/>
                    </a:p>
                  </a:txBody>
                  <a:tcPr anchor="ctr"/>
                </a:tc>
                <a:tc>
                  <a:txBody>
                    <a:bodyPr/>
                    <a:lstStyle/>
                    <a:p>
                      <a:r>
                        <a:rPr lang="el-GR" dirty="0"/>
                        <a:t>Όχι προβλήματα στην γλώσσα</a:t>
                      </a:r>
                    </a:p>
                    <a:p>
                      <a:r>
                        <a:rPr lang="el-GR" dirty="0"/>
                        <a:t>Ανοικτή αγορά</a:t>
                      </a:r>
                    </a:p>
                    <a:p>
                      <a:r>
                        <a:rPr lang="el-GR" dirty="0"/>
                        <a:t>Γνωστοί κανόνες παιχνιδιού</a:t>
                      </a:r>
                    </a:p>
                    <a:p>
                      <a:r>
                        <a:rPr lang="el-GR" dirty="0"/>
                        <a:t>Όμοιες αγοραστικές συνήθειες</a:t>
                      </a:r>
                      <a:endParaRPr 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Προβλήματα στην γλώσσα</a:t>
                      </a:r>
                      <a:endParaRPr lang="en-US" dirty="0"/>
                    </a:p>
                    <a:p>
                      <a:r>
                        <a:rPr lang="el-GR" dirty="0"/>
                        <a:t>Κλειστές αγορές</a:t>
                      </a:r>
                    </a:p>
                    <a:p>
                      <a:r>
                        <a:rPr lang="el-GR" dirty="0"/>
                        <a:t>Διαφορετικοί κανόνες/άγνωστοι/ασαφείς</a:t>
                      </a:r>
                    </a:p>
                    <a:p>
                      <a:r>
                        <a:rPr lang="el-GR" dirty="0"/>
                        <a:t>Διαφορετικές αγοραστικές συνήθειες</a:t>
                      </a:r>
                      <a:endParaRPr lang="en-US" dirty="0"/>
                    </a:p>
                  </a:txBody>
                  <a:tcPr anchor="ctr"/>
                </a:tc>
                <a:extLst>
                  <a:ext uri="{0D108BD9-81ED-4DB2-BD59-A6C34878D82A}">
                    <a16:rowId xmlns:a16="http://schemas.microsoft.com/office/drawing/2014/main" val="2866538106"/>
                  </a:ext>
                </a:extLst>
              </a:tr>
              <a:tr h="370840">
                <a:tc>
                  <a:txBody>
                    <a:bodyPr/>
                    <a:lstStyle/>
                    <a:p>
                      <a:r>
                        <a:rPr lang="el-GR" dirty="0"/>
                        <a:t>Οικονομικοί παράγοντες</a:t>
                      </a:r>
                      <a:endParaRPr lang="en-US" dirty="0"/>
                    </a:p>
                  </a:txBody>
                  <a:tcPr anchor="ctr"/>
                </a:tc>
                <a:tc>
                  <a:txBody>
                    <a:bodyPr/>
                    <a:lstStyle/>
                    <a:p>
                      <a:r>
                        <a:rPr lang="el-GR" dirty="0"/>
                        <a:t>Εθνική τιμή</a:t>
                      </a:r>
                    </a:p>
                    <a:p>
                      <a:r>
                        <a:rPr lang="el-GR" dirty="0"/>
                        <a:t>Γνωστό οικονομικό κλίμα</a:t>
                      </a:r>
                    </a:p>
                    <a:p>
                      <a:r>
                        <a:rPr lang="el-GR" dirty="0"/>
                        <a:t>Σταθερό νόμισμα</a:t>
                      </a:r>
                    </a:p>
                    <a:p>
                      <a:r>
                        <a:rPr lang="el-GR" dirty="0"/>
                        <a:t>Σταθερό επιχειρησιακό περιβάλλον</a:t>
                      </a:r>
                      <a:endParaRPr lang="en-US" dirty="0"/>
                    </a:p>
                  </a:txBody>
                  <a:tcPr anchor="ctr"/>
                </a:tc>
                <a:tc>
                  <a:txBody>
                    <a:bodyPr/>
                    <a:lstStyle/>
                    <a:p>
                      <a:r>
                        <a:rPr lang="el-GR" dirty="0"/>
                        <a:t>Διαφορετικό νόμισμα</a:t>
                      </a:r>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Άγνωστο οικονομικό κλίμα</a:t>
                      </a:r>
                      <a:endParaRPr lang="en-US" dirty="0"/>
                    </a:p>
                    <a:p>
                      <a:r>
                        <a:rPr lang="el-GR" dirty="0"/>
                        <a:t>Ασταθές νόμισμα</a:t>
                      </a:r>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Ασταθές επιχειρησιακό περιβάλλον</a:t>
                      </a:r>
                      <a:endParaRPr lang="en-US" dirty="0"/>
                    </a:p>
                  </a:txBody>
                  <a:tcPr anchor="ctr"/>
                </a:tc>
                <a:extLst>
                  <a:ext uri="{0D108BD9-81ED-4DB2-BD59-A6C34878D82A}">
                    <a16:rowId xmlns:a16="http://schemas.microsoft.com/office/drawing/2014/main" val="3386159479"/>
                  </a:ext>
                </a:extLst>
              </a:tr>
              <a:tr h="370840">
                <a:tc>
                  <a:txBody>
                    <a:bodyPr/>
                    <a:lstStyle/>
                    <a:p>
                      <a:r>
                        <a:rPr lang="el-GR" dirty="0"/>
                        <a:t>Ανταγωνισμός</a:t>
                      </a:r>
                      <a:endParaRPr lang="en-US" dirty="0"/>
                    </a:p>
                  </a:txBody>
                  <a:tcPr anchor="ctr"/>
                </a:tc>
                <a:tc>
                  <a:txBody>
                    <a:bodyPr/>
                    <a:lstStyle/>
                    <a:p>
                      <a:r>
                        <a:rPr lang="el-GR" dirty="0"/>
                        <a:t>Εύκολα </a:t>
                      </a:r>
                      <a:r>
                        <a:rPr lang="el-GR" dirty="0" err="1"/>
                        <a:t>προσβάσιμη</a:t>
                      </a:r>
                      <a:r>
                        <a:rPr lang="el-GR" dirty="0"/>
                        <a:t> πληροφορία</a:t>
                      </a:r>
                      <a:endParaRPr lang="en-US" dirty="0"/>
                    </a:p>
                  </a:txBody>
                  <a:tcPr anchor="ctr"/>
                </a:tc>
                <a:tc>
                  <a:txBody>
                    <a:bodyPr/>
                    <a:lstStyle/>
                    <a:p>
                      <a:r>
                        <a:rPr lang="el-GR" dirty="0"/>
                        <a:t>Όχι πληροφόρηση για τον ανταγωνισμό</a:t>
                      </a:r>
                      <a:endParaRPr lang="en-US" dirty="0"/>
                    </a:p>
                  </a:txBody>
                  <a:tcPr anchor="ctr"/>
                </a:tc>
                <a:extLst>
                  <a:ext uri="{0D108BD9-81ED-4DB2-BD59-A6C34878D82A}">
                    <a16:rowId xmlns:a16="http://schemas.microsoft.com/office/drawing/2014/main" val="2629684109"/>
                  </a:ext>
                </a:extLst>
              </a:tr>
              <a:tr h="370840">
                <a:tc>
                  <a:txBody>
                    <a:bodyPr/>
                    <a:lstStyle/>
                    <a:p>
                      <a:r>
                        <a:rPr lang="el-GR" dirty="0"/>
                        <a:t>Πολιτική</a:t>
                      </a:r>
                      <a:endParaRPr lang="en-US" dirty="0"/>
                    </a:p>
                  </a:txBody>
                  <a:tcPr anchor="ctr"/>
                </a:tc>
                <a:tc>
                  <a:txBody>
                    <a:bodyPr/>
                    <a:lstStyle/>
                    <a:p>
                      <a:r>
                        <a:rPr lang="el-GR" dirty="0"/>
                        <a:t>Σχετικά ασήμαντη</a:t>
                      </a:r>
                      <a:endParaRPr lang="en-US" dirty="0"/>
                    </a:p>
                  </a:txBody>
                  <a:tcPr anchor="ctr"/>
                </a:tc>
                <a:tc>
                  <a:txBody>
                    <a:bodyPr/>
                    <a:lstStyle/>
                    <a:p>
                      <a:r>
                        <a:rPr lang="el-GR" dirty="0"/>
                        <a:t>Συχνά σημαντική</a:t>
                      </a:r>
                      <a:endParaRPr lang="en-US" dirty="0"/>
                    </a:p>
                  </a:txBody>
                  <a:tcPr anchor="ctr"/>
                </a:tc>
                <a:extLst>
                  <a:ext uri="{0D108BD9-81ED-4DB2-BD59-A6C34878D82A}">
                    <a16:rowId xmlns:a16="http://schemas.microsoft.com/office/drawing/2014/main" val="4043600287"/>
                  </a:ext>
                </a:extLst>
              </a:tr>
              <a:tr h="370840">
                <a:tc>
                  <a:txBody>
                    <a:bodyPr/>
                    <a:lstStyle/>
                    <a:p>
                      <a:r>
                        <a:rPr lang="el-GR" dirty="0"/>
                        <a:t>Τεχνολογία</a:t>
                      </a:r>
                      <a:endParaRPr lang="en-US" dirty="0"/>
                    </a:p>
                  </a:txBody>
                  <a:tcPr anchor="ctr"/>
                </a:tc>
                <a:tc>
                  <a:txBody>
                    <a:bodyPr/>
                    <a:lstStyle/>
                    <a:p>
                      <a:r>
                        <a:rPr lang="el-GR" dirty="0"/>
                        <a:t>Δεν χρειάζεται εκπαίδευση προσωπικού συνήθως</a:t>
                      </a:r>
                      <a:endParaRPr lang="en-US" dirty="0"/>
                    </a:p>
                  </a:txBody>
                  <a:tcPr anchor="ctr"/>
                </a:tc>
                <a:tc>
                  <a:txBody>
                    <a:bodyPr/>
                    <a:lstStyle/>
                    <a:p>
                      <a:r>
                        <a:rPr lang="el-GR" dirty="0"/>
                        <a:t>Εκπαίδευση προσωπικού</a:t>
                      </a:r>
                      <a:endParaRPr lang="en-US" dirty="0"/>
                    </a:p>
                  </a:txBody>
                  <a:tcPr anchor="ctr"/>
                </a:tc>
                <a:extLst>
                  <a:ext uri="{0D108BD9-81ED-4DB2-BD59-A6C34878D82A}">
                    <a16:rowId xmlns:a16="http://schemas.microsoft.com/office/drawing/2014/main" val="1957665787"/>
                  </a:ext>
                </a:extLst>
              </a:tr>
            </a:tbl>
          </a:graphicData>
        </a:graphic>
      </p:graphicFrame>
    </p:spTree>
    <p:extLst>
      <p:ext uri="{BB962C8B-B14F-4D97-AF65-F5344CB8AC3E}">
        <p14:creationId xmlns:p14="http://schemas.microsoft.com/office/powerpoint/2010/main" val="1010442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CA5723-7D83-4751-888C-74FB1AD2B1B4}"/>
              </a:ext>
            </a:extLst>
          </p:cNvPr>
          <p:cNvSpPr>
            <a:spLocks noGrp="1"/>
          </p:cNvSpPr>
          <p:nvPr>
            <p:ph type="title"/>
          </p:nvPr>
        </p:nvSpPr>
        <p:spPr/>
        <p:txBody>
          <a:bodyPr/>
          <a:lstStyle/>
          <a:p>
            <a:pPr algn="ctr"/>
            <a:r>
              <a:rPr lang="el-GR" sz="3200" b="1" u="sng" dirty="0" err="1"/>
              <a:t>Προβληματα</a:t>
            </a:r>
            <a:r>
              <a:rPr lang="el-GR" sz="3200" b="1" u="sng" dirty="0"/>
              <a:t> σε </a:t>
            </a:r>
            <a:r>
              <a:rPr lang="el-GR" sz="3200" b="1" u="sng" dirty="0" err="1"/>
              <a:t>ξενεσ</a:t>
            </a:r>
            <a:r>
              <a:rPr lang="el-GR" sz="3200" b="1" u="sng" dirty="0"/>
              <a:t> </a:t>
            </a:r>
            <a:r>
              <a:rPr lang="el-GR" sz="3200" b="1" u="sng" dirty="0" err="1"/>
              <a:t>αγορεσ</a:t>
            </a:r>
            <a:endParaRPr lang="en-US" sz="3200" b="1" u="sng" dirty="0"/>
          </a:p>
        </p:txBody>
      </p:sp>
      <p:sp>
        <p:nvSpPr>
          <p:cNvPr id="3" name="Θέση περιεχομένου 2">
            <a:extLst>
              <a:ext uri="{FF2B5EF4-FFF2-40B4-BE49-F238E27FC236}">
                <a16:creationId xmlns:a16="http://schemas.microsoft.com/office/drawing/2014/main" id="{BB368382-ED38-40EB-A189-7303C8E4435E}"/>
              </a:ext>
            </a:extLst>
          </p:cNvPr>
          <p:cNvSpPr>
            <a:spLocks noGrp="1"/>
          </p:cNvSpPr>
          <p:nvPr>
            <p:ph idx="1"/>
          </p:nvPr>
        </p:nvSpPr>
        <p:spPr/>
        <p:txBody>
          <a:bodyPr numCol="2"/>
          <a:lstStyle/>
          <a:p>
            <a:r>
              <a:rPr lang="el-GR" dirty="0"/>
              <a:t>Κεφαλαιακή διάρθρωση</a:t>
            </a:r>
          </a:p>
          <a:p>
            <a:r>
              <a:rPr lang="el-GR" dirty="0"/>
              <a:t>Λειτουργική </a:t>
            </a:r>
            <a:r>
              <a:rPr lang="el-GR" dirty="0" err="1"/>
              <a:t>μόχλευση</a:t>
            </a:r>
            <a:endParaRPr lang="el-GR" dirty="0"/>
          </a:p>
          <a:p>
            <a:r>
              <a:rPr lang="el-GR" dirty="0"/>
              <a:t>Λογιστικές πολιτικές</a:t>
            </a:r>
          </a:p>
          <a:p>
            <a:r>
              <a:rPr lang="el-GR" dirty="0"/>
              <a:t>Κυβερνητικές πολιτικές</a:t>
            </a:r>
          </a:p>
          <a:p>
            <a:r>
              <a:rPr lang="en-US" dirty="0"/>
              <a:t>Transfer pricing</a:t>
            </a:r>
          </a:p>
          <a:p>
            <a:r>
              <a:rPr lang="el-GR" dirty="0"/>
              <a:t>Δυναμικό εταιρείας</a:t>
            </a:r>
          </a:p>
          <a:p>
            <a:r>
              <a:rPr lang="el-GR" dirty="0"/>
              <a:t>Επιτοκιακές μεταβολές</a:t>
            </a:r>
          </a:p>
          <a:p>
            <a:r>
              <a:rPr lang="el-GR" dirty="0"/>
              <a:t>Ρίσκο</a:t>
            </a:r>
          </a:p>
          <a:p>
            <a:r>
              <a:rPr lang="el-GR" dirty="0"/>
              <a:t>Κύκλος ζωής</a:t>
            </a:r>
          </a:p>
          <a:p>
            <a:r>
              <a:rPr lang="el-GR" dirty="0"/>
              <a:t>Κόστος μεταφοράς </a:t>
            </a:r>
          </a:p>
          <a:p>
            <a:r>
              <a:rPr lang="el-GR" dirty="0"/>
              <a:t>Ανταγωνισμός</a:t>
            </a:r>
          </a:p>
          <a:p>
            <a:r>
              <a:rPr lang="el-GR" dirty="0"/>
              <a:t>Διαφορετικές οικονομικές συνθήκες</a:t>
            </a:r>
          </a:p>
          <a:p>
            <a:endParaRPr lang="el-GR" dirty="0"/>
          </a:p>
          <a:p>
            <a:endParaRPr lang="en-US" dirty="0"/>
          </a:p>
        </p:txBody>
      </p:sp>
    </p:spTree>
    <p:extLst>
      <p:ext uri="{BB962C8B-B14F-4D97-AF65-F5344CB8AC3E}">
        <p14:creationId xmlns:p14="http://schemas.microsoft.com/office/powerpoint/2010/main" val="1729034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8F891F4-29BB-4856-AC71-47C9A76669E7}"/>
              </a:ext>
            </a:extLst>
          </p:cNvPr>
          <p:cNvSpPr>
            <a:spLocks noGrp="1"/>
          </p:cNvSpPr>
          <p:nvPr>
            <p:ph type="title"/>
          </p:nvPr>
        </p:nvSpPr>
        <p:spPr>
          <a:xfrm>
            <a:off x="643468" y="643467"/>
            <a:ext cx="3415612" cy="5571066"/>
          </a:xfrm>
        </p:spPr>
        <p:txBody>
          <a:bodyPr>
            <a:normAutofit/>
          </a:bodyPr>
          <a:lstStyle/>
          <a:p>
            <a:r>
              <a:rPr lang="el-GR" dirty="0" err="1">
                <a:solidFill>
                  <a:srgbClr val="FFFFFF"/>
                </a:solidFill>
              </a:rPr>
              <a:t>Λεξεισ</a:t>
            </a:r>
            <a:r>
              <a:rPr lang="el-GR" dirty="0">
                <a:solidFill>
                  <a:srgbClr val="FFFFFF"/>
                </a:solidFill>
              </a:rPr>
              <a:t> </a:t>
            </a:r>
            <a:r>
              <a:rPr lang="el-GR" dirty="0" err="1">
                <a:solidFill>
                  <a:srgbClr val="FFFFFF"/>
                </a:solidFill>
              </a:rPr>
              <a:t>κλειδια</a:t>
            </a:r>
            <a:endParaRPr lang="en-US" dirty="0">
              <a:solidFill>
                <a:srgbClr val="FFFFFF"/>
              </a:solidFill>
            </a:endParaRPr>
          </a:p>
        </p:txBody>
      </p:sp>
      <p:graphicFrame>
        <p:nvGraphicFramePr>
          <p:cNvPr id="5" name="Θέση περιεχομένου 2">
            <a:extLst>
              <a:ext uri="{FF2B5EF4-FFF2-40B4-BE49-F238E27FC236}">
                <a16:creationId xmlns:a16="http://schemas.microsoft.com/office/drawing/2014/main" id="{510B65DD-4A39-4755-90F1-790706E3FA32}"/>
              </a:ext>
            </a:extLst>
          </p:cNvPr>
          <p:cNvGraphicFramePr>
            <a:graphicFrameLocks noGrp="1"/>
          </p:cNvGraphicFramePr>
          <p:nvPr>
            <p:ph idx="1"/>
            <p:extLst>
              <p:ext uri="{D42A27DB-BD31-4B8C-83A1-F6EECF244321}">
                <p14:modId xmlns:p14="http://schemas.microsoft.com/office/powerpoint/2010/main" val="2425580811"/>
              </p:ext>
            </p:extLst>
          </p:nvPr>
        </p:nvGraphicFramePr>
        <p:xfrm>
          <a:off x="5373511" y="1399822"/>
          <a:ext cx="6457246" cy="44755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92527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7B90F4-2DC3-4F02-B59F-58756DD2D5B3}"/>
              </a:ext>
            </a:extLst>
          </p:cNvPr>
          <p:cNvSpPr>
            <a:spLocks noGrp="1"/>
          </p:cNvSpPr>
          <p:nvPr>
            <p:ph type="title"/>
          </p:nvPr>
        </p:nvSpPr>
        <p:spPr>
          <a:xfrm>
            <a:off x="1139875" y="145378"/>
            <a:ext cx="9720072" cy="1499616"/>
          </a:xfrm>
        </p:spPr>
        <p:txBody>
          <a:bodyPr/>
          <a:lstStyle/>
          <a:p>
            <a:pPr algn="ctr"/>
            <a:r>
              <a:rPr lang="en-US" dirty="0"/>
              <a:t>SWOT ANALYSIS</a:t>
            </a:r>
          </a:p>
        </p:txBody>
      </p:sp>
      <p:pic>
        <p:nvPicPr>
          <p:cNvPr id="4" name="Θέση περιεχομένου 3">
            <a:extLst>
              <a:ext uri="{FF2B5EF4-FFF2-40B4-BE49-F238E27FC236}">
                <a16:creationId xmlns:a16="http://schemas.microsoft.com/office/drawing/2014/main" id="{E6270DA6-FDC4-47F5-BFEA-7FBD249028E3}"/>
              </a:ext>
            </a:extLst>
          </p:cNvPr>
          <p:cNvPicPr>
            <a:picLocks noGrp="1" noChangeAspect="1"/>
          </p:cNvPicPr>
          <p:nvPr>
            <p:ph idx="1"/>
          </p:nvPr>
        </p:nvPicPr>
        <p:blipFill>
          <a:blip r:embed="rId2"/>
          <a:stretch>
            <a:fillRect/>
          </a:stretch>
        </p:blipFill>
        <p:spPr>
          <a:xfrm>
            <a:off x="1762670" y="1153590"/>
            <a:ext cx="8110535" cy="5704410"/>
          </a:xfrm>
          <a:prstGeom prst="rect">
            <a:avLst/>
          </a:prstGeom>
        </p:spPr>
      </p:pic>
    </p:spTree>
    <p:extLst>
      <p:ext uri="{BB962C8B-B14F-4D97-AF65-F5344CB8AC3E}">
        <p14:creationId xmlns:p14="http://schemas.microsoft.com/office/powerpoint/2010/main" val="1425687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CBC933-285F-443A-B125-2F03B24134FC}"/>
              </a:ext>
            </a:extLst>
          </p:cNvPr>
          <p:cNvSpPr>
            <a:spLocks noGrp="1"/>
          </p:cNvSpPr>
          <p:nvPr>
            <p:ph type="title"/>
          </p:nvPr>
        </p:nvSpPr>
        <p:spPr/>
        <p:txBody>
          <a:bodyPr/>
          <a:lstStyle/>
          <a:p>
            <a:r>
              <a:rPr lang="en-US" dirty="0"/>
              <a:t>BENCHMARKING</a:t>
            </a:r>
          </a:p>
        </p:txBody>
      </p:sp>
      <p:sp>
        <p:nvSpPr>
          <p:cNvPr id="3" name="Θέση περιεχομένου 2">
            <a:extLst>
              <a:ext uri="{FF2B5EF4-FFF2-40B4-BE49-F238E27FC236}">
                <a16:creationId xmlns:a16="http://schemas.microsoft.com/office/drawing/2014/main" id="{75DE06A3-8311-4CC7-A64A-E517D3D3E9CB}"/>
              </a:ext>
            </a:extLst>
          </p:cNvPr>
          <p:cNvSpPr>
            <a:spLocks noGrp="1"/>
          </p:cNvSpPr>
          <p:nvPr>
            <p:ph idx="1"/>
          </p:nvPr>
        </p:nvSpPr>
        <p:spPr>
          <a:xfrm>
            <a:off x="1024128" y="3587741"/>
            <a:ext cx="10298628" cy="2575992"/>
          </a:xfrm>
        </p:spPr>
        <p:txBody>
          <a:bodyPr>
            <a:normAutofit/>
          </a:bodyPr>
          <a:lstStyle/>
          <a:p>
            <a:pPr marL="0" indent="0">
              <a:buNone/>
            </a:pPr>
            <a:r>
              <a:rPr lang="el-GR" sz="2000" b="1" u="sng" dirty="0"/>
              <a:t>Τύποι </a:t>
            </a:r>
            <a:r>
              <a:rPr lang="en-US" sz="2000" b="1" u="sng" dirty="0"/>
              <a:t>benchmarking</a:t>
            </a:r>
            <a:endParaRPr lang="el-GR" sz="2000" b="1" u="sng" dirty="0"/>
          </a:p>
          <a:p>
            <a:pPr marL="457200" indent="-457200">
              <a:buFont typeface="+mj-lt"/>
              <a:buAutoNum type="arabicPeriod"/>
            </a:pPr>
            <a:r>
              <a:rPr lang="el-GR" sz="2000" dirty="0"/>
              <a:t>Εσωτερικό 		(</a:t>
            </a:r>
            <a:r>
              <a:rPr lang="en-US" sz="2000" dirty="0"/>
              <a:t>INTERNAL</a:t>
            </a:r>
            <a:r>
              <a:rPr lang="el-GR" sz="2000" dirty="0"/>
              <a:t>)</a:t>
            </a:r>
            <a:endParaRPr lang="en-US" sz="2000" dirty="0"/>
          </a:p>
          <a:p>
            <a:pPr marL="457200" indent="-457200">
              <a:buFont typeface="+mj-lt"/>
              <a:buAutoNum type="arabicPeriod"/>
            </a:pPr>
            <a:r>
              <a:rPr lang="el-GR" sz="2000" dirty="0"/>
              <a:t>Βιομηχανίας 		(</a:t>
            </a:r>
            <a:r>
              <a:rPr lang="en-US" sz="2000" dirty="0"/>
              <a:t>INDUSTRY</a:t>
            </a:r>
            <a:r>
              <a:rPr lang="el-GR" sz="2000" dirty="0"/>
              <a:t>)</a:t>
            </a:r>
            <a:r>
              <a:rPr lang="en-US" sz="2000" dirty="0"/>
              <a:t> </a:t>
            </a:r>
          </a:p>
          <a:p>
            <a:pPr marL="630936" lvl="1" indent="-457200">
              <a:buFont typeface="+mj-lt"/>
              <a:buAutoNum type="arabicPeriod"/>
            </a:pPr>
            <a:r>
              <a:rPr lang="el-GR" dirty="0"/>
              <a:t>Ανταγωνισμός 	(</a:t>
            </a:r>
            <a:r>
              <a:rPr lang="en-US" dirty="0"/>
              <a:t>COMPETITOR</a:t>
            </a:r>
            <a:r>
              <a:rPr lang="el-GR" dirty="0"/>
              <a:t>)</a:t>
            </a:r>
            <a:endParaRPr lang="en-US" dirty="0"/>
          </a:p>
          <a:p>
            <a:pPr marL="630936" lvl="1" indent="-457200">
              <a:buFont typeface="+mj-lt"/>
              <a:buAutoNum type="arabicPeriod"/>
            </a:pPr>
            <a:r>
              <a:rPr lang="el-GR" dirty="0"/>
              <a:t>Μη ανταγωνισμός 	(</a:t>
            </a:r>
            <a:r>
              <a:rPr lang="en-US" dirty="0"/>
              <a:t>NON – COMPETITOR</a:t>
            </a:r>
            <a:r>
              <a:rPr lang="el-GR" dirty="0"/>
              <a:t>)</a:t>
            </a:r>
            <a:endParaRPr lang="en-US" dirty="0"/>
          </a:p>
          <a:p>
            <a:pPr marL="630936" lvl="1" indent="-457200">
              <a:buFont typeface="+mj-lt"/>
              <a:buAutoNum type="arabicPeriod"/>
            </a:pPr>
            <a:r>
              <a:rPr lang="el-GR" dirty="0"/>
              <a:t>Λειτουργικός 	(</a:t>
            </a:r>
            <a:r>
              <a:rPr lang="en-US" dirty="0"/>
              <a:t>FUNCTIONAL</a:t>
            </a:r>
            <a:r>
              <a:rPr lang="el-GR" dirty="0"/>
              <a:t> -</a:t>
            </a:r>
            <a:r>
              <a:rPr lang="en-US" dirty="0"/>
              <a:t>BEST IN CLASS)</a:t>
            </a:r>
            <a:endParaRPr lang="en-US" sz="1400" dirty="0"/>
          </a:p>
        </p:txBody>
      </p:sp>
      <p:sp>
        <p:nvSpPr>
          <p:cNvPr id="4" name="Ορθογώνιο 3">
            <a:extLst>
              <a:ext uri="{FF2B5EF4-FFF2-40B4-BE49-F238E27FC236}">
                <a16:creationId xmlns:a16="http://schemas.microsoft.com/office/drawing/2014/main" id="{BDAB7CB8-7103-4555-B28C-6E91234DF65A}"/>
              </a:ext>
            </a:extLst>
          </p:cNvPr>
          <p:cNvSpPr/>
          <p:nvPr/>
        </p:nvSpPr>
        <p:spPr>
          <a:xfrm>
            <a:off x="1024128" y="2069931"/>
            <a:ext cx="10298628" cy="1200329"/>
          </a:xfrm>
          <a:prstGeom prst="rect">
            <a:avLst/>
          </a:prstGeom>
        </p:spPr>
        <p:txBody>
          <a:bodyPr wrap="square">
            <a:spAutoFit/>
          </a:bodyPr>
          <a:lstStyle/>
          <a:p>
            <a:pPr algn="just"/>
            <a:r>
              <a:rPr lang="el-GR" dirty="0">
                <a:sym typeface="Wingdings" panose="05000000000000000000" pitchFamily="2" charset="2"/>
              </a:rPr>
              <a:t>Το </a:t>
            </a:r>
            <a:r>
              <a:rPr lang="en-US" dirty="0">
                <a:sym typeface="Wingdings" panose="05000000000000000000" pitchFamily="2" charset="2"/>
              </a:rPr>
              <a:t>benchmarking</a:t>
            </a:r>
            <a:r>
              <a:rPr lang="el-GR" dirty="0">
                <a:sym typeface="Wingdings" panose="05000000000000000000" pitchFamily="2" charset="2"/>
              </a:rPr>
              <a:t> αποτελεί συλλογή δεδομένων για στόχους και </a:t>
            </a:r>
            <a:r>
              <a:rPr lang="el-GR" dirty="0" err="1">
                <a:sym typeface="Wingdings" panose="05000000000000000000" pitchFamily="2" charset="2"/>
              </a:rPr>
              <a:t>συγκριτές</a:t>
            </a:r>
            <a:r>
              <a:rPr lang="el-GR" dirty="0">
                <a:sym typeface="Wingdings" panose="05000000000000000000" pitchFamily="2" charset="2"/>
              </a:rPr>
              <a:t>, τέτοιους ώστε να αναγνωριστούν οι υπάρχουσα επίπεδα απόδοσης και να εκτιμηθούν έναντι καλών πρακτικών (</a:t>
            </a:r>
            <a:r>
              <a:rPr lang="en-US" dirty="0">
                <a:sym typeface="Wingdings" panose="05000000000000000000" pitchFamily="2" charset="2"/>
              </a:rPr>
              <a:t>best practices). </a:t>
            </a:r>
            <a:endParaRPr lang="el-GR" dirty="0">
              <a:sym typeface="Wingdings" panose="05000000000000000000" pitchFamily="2" charset="2"/>
            </a:endParaRPr>
          </a:p>
          <a:p>
            <a:pPr algn="just"/>
            <a:r>
              <a:rPr lang="el-GR" dirty="0">
                <a:sym typeface="Wingdings" panose="05000000000000000000" pitchFamily="2" charset="2"/>
              </a:rPr>
              <a:t>Αρνητικό στοιχείο αποτελεί το γεγονός ότι πρόκειται για μέθοδο που βοηθά στην αναγνώριση υφιστάμενης απόδοσης παρά καινοτομίας.</a:t>
            </a:r>
            <a:endParaRPr lang="en-US" dirty="0"/>
          </a:p>
        </p:txBody>
      </p:sp>
    </p:spTree>
    <p:extLst>
      <p:ext uri="{BB962C8B-B14F-4D97-AF65-F5344CB8AC3E}">
        <p14:creationId xmlns:p14="http://schemas.microsoft.com/office/powerpoint/2010/main" val="1522739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8EDE75-7640-4E0A-A9FC-9AD5203F5530}"/>
              </a:ext>
            </a:extLst>
          </p:cNvPr>
          <p:cNvSpPr>
            <a:spLocks noGrp="1"/>
          </p:cNvSpPr>
          <p:nvPr>
            <p:ph type="title"/>
          </p:nvPr>
        </p:nvSpPr>
        <p:spPr/>
        <p:txBody>
          <a:bodyPr/>
          <a:lstStyle/>
          <a:p>
            <a:r>
              <a:rPr lang="el-GR" dirty="0"/>
              <a:t>ΣΤΑΔΙΑ </a:t>
            </a:r>
            <a:r>
              <a:rPr lang="en-US" dirty="0"/>
              <a:t>BENCHARKING</a:t>
            </a:r>
          </a:p>
        </p:txBody>
      </p:sp>
      <p:sp>
        <p:nvSpPr>
          <p:cNvPr id="3" name="Θέση περιεχομένου 2">
            <a:extLst>
              <a:ext uri="{FF2B5EF4-FFF2-40B4-BE49-F238E27FC236}">
                <a16:creationId xmlns:a16="http://schemas.microsoft.com/office/drawing/2014/main" id="{2B139D47-D90B-48EF-9B6F-F05F20DFA73F}"/>
              </a:ext>
            </a:extLst>
          </p:cNvPr>
          <p:cNvSpPr>
            <a:spLocks noGrp="1"/>
          </p:cNvSpPr>
          <p:nvPr>
            <p:ph idx="1"/>
          </p:nvPr>
        </p:nvSpPr>
        <p:spPr/>
        <p:txBody>
          <a:bodyPr>
            <a:normAutofit/>
          </a:bodyPr>
          <a:lstStyle/>
          <a:p>
            <a:pPr marL="457200" indent="-457200">
              <a:buFont typeface="+mj-lt"/>
              <a:buAutoNum type="arabicPeriod"/>
            </a:pPr>
            <a:r>
              <a:rPr lang="el-GR" sz="2800" dirty="0"/>
              <a:t>Προσδιορισμός στόχων</a:t>
            </a:r>
          </a:p>
          <a:p>
            <a:pPr marL="457200" indent="-457200">
              <a:buFont typeface="+mj-lt"/>
              <a:buAutoNum type="arabicPeriod"/>
            </a:pPr>
            <a:r>
              <a:rPr lang="el-GR" sz="2800"/>
              <a:t>Βασικοί δείκτες απόδοσης) </a:t>
            </a:r>
            <a:r>
              <a:rPr lang="en-US" sz="2800"/>
              <a:t>Key </a:t>
            </a:r>
            <a:r>
              <a:rPr lang="en-US" sz="2800" dirty="0"/>
              <a:t>Performance Indicators</a:t>
            </a:r>
          </a:p>
          <a:p>
            <a:pPr marL="457200" indent="-457200">
              <a:buFont typeface="+mj-lt"/>
              <a:buAutoNum type="arabicPeriod"/>
            </a:pPr>
            <a:r>
              <a:rPr lang="el-GR" sz="2800" dirty="0"/>
              <a:t>Επιλογή </a:t>
            </a:r>
            <a:r>
              <a:rPr lang="en-US" sz="2800" dirty="0"/>
              <a:t>KPI</a:t>
            </a:r>
          </a:p>
          <a:p>
            <a:pPr marL="457200" indent="-457200">
              <a:buFont typeface="+mj-lt"/>
              <a:buAutoNum type="arabicPeriod"/>
            </a:pPr>
            <a:r>
              <a:rPr lang="el-GR" sz="2800" dirty="0"/>
              <a:t>Μέτρηση </a:t>
            </a:r>
            <a:r>
              <a:rPr lang="en-US" sz="2800" dirty="0"/>
              <a:t>KPI</a:t>
            </a:r>
          </a:p>
          <a:p>
            <a:pPr marL="457200" indent="-457200">
              <a:buFont typeface="+mj-lt"/>
              <a:buAutoNum type="arabicPeriod"/>
            </a:pPr>
            <a:r>
              <a:rPr lang="el-GR" sz="2800" dirty="0"/>
              <a:t>Σύγκριση </a:t>
            </a:r>
            <a:r>
              <a:rPr lang="en-US" sz="2800" dirty="0"/>
              <a:t>KPI</a:t>
            </a:r>
          </a:p>
          <a:p>
            <a:pPr marL="457200" indent="-457200">
              <a:buFont typeface="+mj-lt"/>
              <a:buAutoNum type="arabicPeriod"/>
            </a:pPr>
            <a:r>
              <a:rPr lang="el-GR" sz="2800" dirty="0"/>
              <a:t>Σχεδιασμός και εφαρμογή προγράμματος </a:t>
            </a:r>
          </a:p>
          <a:p>
            <a:pPr marL="457200" indent="-457200">
              <a:buFont typeface="+mj-lt"/>
              <a:buAutoNum type="arabicPeriod"/>
            </a:pPr>
            <a:r>
              <a:rPr lang="el-GR" sz="2800" dirty="0"/>
              <a:t>Παρακολούθηση βελτιώσεων</a:t>
            </a:r>
            <a:endParaRPr lang="en-US" sz="2800" dirty="0"/>
          </a:p>
        </p:txBody>
      </p:sp>
    </p:spTree>
    <p:extLst>
      <p:ext uri="{BB962C8B-B14F-4D97-AF65-F5344CB8AC3E}">
        <p14:creationId xmlns:p14="http://schemas.microsoft.com/office/powerpoint/2010/main" val="2792105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091708C4-5B79-484F-BBBD-5A83B6B907B5}"/>
              </a:ext>
            </a:extLst>
          </p:cNvPr>
          <p:cNvSpPr>
            <a:spLocks noGrp="1"/>
          </p:cNvSpPr>
          <p:nvPr>
            <p:ph type="title"/>
          </p:nvPr>
        </p:nvSpPr>
        <p:spPr/>
        <p:txBody>
          <a:bodyPr/>
          <a:lstStyle/>
          <a:p>
            <a:pPr algn="ctr"/>
            <a:r>
              <a:rPr lang="en-US" dirty="0"/>
              <a:t>benchmarking</a:t>
            </a:r>
          </a:p>
        </p:txBody>
      </p:sp>
      <p:sp>
        <p:nvSpPr>
          <p:cNvPr id="5" name="Θέση κειμένου 4">
            <a:extLst>
              <a:ext uri="{FF2B5EF4-FFF2-40B4-BE49-F238E27FC236}">
                <a16:creationId xmlns:a16="http://schemas.microsoft.com/office/drawing/2014/main" id="{1109072F-8557-44A8-92C0-8765251FC763}"/>
              </a:ext>
            </a:extLst>
          </p:cNvPr>
          <p:cNvSpPr>
            <a:spLocks noGrp="1"/>
          </p:cNvSpPr>
          <p:nvPr>
            <p:ph type="body" idx="1"/>
          </p:nvPr>
        </p:nvSpPr>
        <p:spPr/>
        <p:txBody>
          <a:bodyPr/>
          <a:lstStyle/>
          <a:p>
            <a:r>
              <a:rPr lang="el-GR" b="1" dirty="0"/>
              <a:t>Θετικά</a:t>
            </a:r>
            <a:endParaRPr lang="en-US" b="1" dirty="0"/>
          </a:p>
        </p:txBody>
      </p:sp>
      <p:sp>
        <p:nvSpPr>
          <p:cNvPr id="6" name="Θέση περιεχομένου 5">
            <a:extLst>
              <a:ext uri="{FF2B5EF4-FFF2-40B4-BE49-F238E27FC236}">
                <a16:creationId xmlns:a16="http://schemas.microsoft.com/office/drawing/2014/main" id="{EBB803EB-5D35-4EA9-A295-C6A660047658}"/>
              </a:ext>
            </a:extLst>
          </p:cNvPr>
          <p:cNvSpPr>
            <a:spLocks noGrp="1"/>
          </p:cNvSpPr>
          <p:nvPr>
            <p:ph sz="half" idx="2"/>
          </p:nvPr>
        </p:nvSpPr>
        <p:spPr>
          <a:xfrm>
            <a:off x="1024128" y="2967788"/>
            <a:ext cx="4857383" cy="3890212"/>
          </a:xfrm>
        </p:spPr>
        <p:txBody>
          <a:bodyPr>
            <a:normAutofit fontScale="92500" lnSpcReduction="20000"/>
          </a:bodyPr>
          <a:lstStyle/>
          <a:p>
            <a:pPr marL="457200" indent="-457200">
              <a:buFont typeface="+mj-lt"/>
              <a:buAutoNum type="arabicPeriod"/>
            </a:pPr>
            <a:r>
              <a:rPr lang="el-GR" sz="1800" dirty="0"/>
              <a:t>Βοηθάει στον έλεγχο</a:t>
            </a:r>
          </a:p>
          <a:p>
            <a:pPr marL="457200" indent="-457200">
              <a:buFont typeface="+mj-lt"/>
              <a:buAutoNum type="arabicPeriod"/>
            </a:pPr>
            <a:r>
              <a:rPr lang="el-GR" sz="1800" dirty="0"/>
              <a:t>Προωθεί την καινοτομία</a:t>
            </a:r>
          </a:p>
          <a:p>
            <a:pPr marL="457200" indent="-457200">
              <a:buFont typeface="+mj-lt"/>
              <a:buAutoNum type="arabicPeriod"/>
            </a:pPr>
            <a:r>
              <a:rPr lang="el-GR" sz="1800" dirty="0"/>
              <a:t>Βοηθάει στον προσδιορισμό στόχων</a:t>
            </a:r>
          </a:p>
          <a:p>
            <a:pPr marL="457200" indent="-457200">
              <a:buFont typeface="+mj-lt"/>
              <a:buAutoNum type="arabicPeriod"/>
            </a:pPr>
            <a:r>
              <a:rPr lang="en-US" sz="1800" dirty="0"/>
              <a:t>Cross comparisons</a:t>
            </a:r>
            <a:endParaRPr lang="el-GR" sz="1800" dirty="0"/>
          </a:p>
          <a:p>
            <a:pPr marL="457200" indent="-457200">
              <a:buFont typeface="+mj-lt"/>
              <a:buAutoNum type="arabicPeriod"/>
            </a:pPr>
            <a:r>
              <a:rPr lang="el-GR" sz="1800" dirty="0"/>
              <a:t>Βοηθάει στην ελαχιστοποίηση κόστους</a:t>
            </a:r>
          </a:p>
          <a:p>
            <a:pPr marL="457200" indent="-457200">
              <a:buFont typeface="+mj-lt"/>
              <a:buAutoNum type="arabicPeriod"/>
            </a:pPr>
            <a:r>
              <a:rPr lang="el-GR" sz="1800" dirty="0"/>
              <a:t>Βελτιώνει την αποτελεσματικότητα των λειτουργιών</a:t>
            </a:r>
          </a:p>
          <a:p>
            <a:pPr marL="457200" indent="-457200">
              <a:buFont typeface="+mj-lt"/>
              <a:buAutoNum type="arabicPeriod"/>
            </a:pPr>
            <a:r>
              <a:rPr lang="el-GR" sz="1800" dirty="0"/>
              <a:t>Βοηθάει ώστε οι υπηρεσίες να αποδίδονται  με ένα συγκεκριμένο </a:t>
            </a:r>
            <a:r>
              <a:rPr lang="en-US" sz="1800" dirty="0"/>
              <a:t>standard</a:t>
            </a:r>
          </a:p>
          <a:p>
            <a:pPr marL="457200" indent="-457200">
              <a:buFont typeface="+mj-lt"/>
              <a:buAutoNum type="arabicPeriod"/>
            </a:pPr>
            <a:r>
              <a:rPr lang="el-GR" sz="1800" dirty="0"/>
              <a:t>Έγκαιρη προειδοποίηση για συγκριτικού μειονεκτήματος</a:t>
            </a:r>
          </a:p>
          <a:p>
            <a:pPr marL="457200" indent="-457200">
              <a:buFont typeface="+mj-lt"/>
              <a:buAutoNum type="arabicPeriod"/>
            </a:pPr>
            <a:r>
              <a:rPr lang="el-GR" sz="1800" dirty="0"/>
              <a:t>Βοηθάει στην στρατηγική </a:t>
            </a:r>
            <a:endParaRPr lang="en-US" sz="1800" dirty="0"/>
          </a:p>
          <a:p>
            <a:endParaRPr lang="en-US" sz="1800" dirty="0"/>
          </a:p>
        </p:txBody>
      </p:sp>
      <p:sp>
        <p:nvSpPr>
          <p:cNvPr id="7" name="Θέση κειμένου 6">
            <a:extLst>
              <a:ext uri="{FF2B5EF4-FFF2-40B4-BE49-F238E27FC236}">
                <a16:creationId xmlns:a16="http://schemas.microsoft.com/office/drawing/2014/main" id="{16DA62B4-5C99-43EF-9915-9044B3B47A5B}"/>
              </a:ext>
            </a:extLst>
          </p:cNvPr>
          <p:cNvSpPr>
            <a:spLocks noGrp="1"/>
          </p:cNvSpPr>
          <p:nvPr>
            <p:ph type="body" sz="quarter" idx="3"/>
          </p:nvPr>
        </p:nvSpPr>
        <p:spPr/>
        <p:txBody>
          <a:bodyPr/>
          <a:lstStyle/>
          <a:p>
            <a:r>
              <a:rPr lang="el-GR" b="1" dirty="0"/>
              <a:t>Αρνητικά</a:t>
            </a:r>
            <a:r>
              <a:rPr lang="el-GR" dirty="0"/>
              <a:t> </a:t>
            </a:r>
            <a:endParaRPr lang="en-US" dirty="0"/>
          </a:p>
        </p:txBody>
      </p:sp>
      <p:sp>
        <p:nvSpPr>
          <p:cNvPr id="8" name="Θέση περιεχομένου 7">
            <a:extLst>
              <a:ext uri="{FF2B5EF4-FFF2-40B4-BE49-F238E27FC236}">
                <a16:creationId xmlns:a16="http://schemas.microsoft.com/office/drawing/2014/main" id="{A549DD96-CFD7-414E-A711-4E24599A0CEE}"/>
              </a:ext>
            </a:extLst>
          </p:cNvPr>
          <p:cNvSpPr>
            <a:spLocks noGrp="1"/>
          </p:cNvSpPr>
          <p:nvPr>
            <p:ph sz="quarter" idx="4"/>
          </p:nvPr>
        </p:nvSpPr>
        <p:spPr/>
        <p:txBody>
          <a:bodyPr>
            <a:normAutofit fontScale="92500" lnSpcReduction="20000"/>
          </a:bodyPr>
          <a:lstStyle/>
          <a:p>
            <a:pPr marL="457200" indent="-457200">
              <a:buFont typeface="+mj-lt"/>
              <a:buAutoNum type="arabicPeriod"/>
            </a:pPr>
            <a:r>
              <a:rPr lang="el-GR" dirty="0"/>
              <a:t>Υπονομεύει ότι υπάρχει 1 τρόπος να γίνεται κάτι</a:t>
            </a:r>
          </a:p>
          <a:p>
            <a:pPr marL="457200" indent="-457200">
              <a:buFont typeface="+mj-lt"/>
              <a:buAutoNum type="arabicPeriod"/>
            </a:pPr>
            <a:r>
              <a:rPr lang="el-GR" dirty="0"/>
              <a:t>Η χθεσινή λύση χρησιμοποιείται για μελλοντικό πρόβλημα</a:t>
            </a:r>
          </a:p>
          <a:p>
            <a:pPr marL="457200" indent="-457200">
              <a:buFont typeface="+mj-lt"/>
              <a:buAutoNum type="arabicPeriod"/>
            </a:pPr>
            <a:r>
              <a:rPr lang="el-GR" dirty="0"/>
              <a:t>Βασίζεται σε επακριβή πληροφόρηση προκειμένου να πραγματοποιηθεί</a:t>
            </a:r>
          </a:p>
          <a:p>
            <a:pPr marL="457200" indent="-457200">
              <a:buFont typeface="+mj-lt"/>
              <a:buAutoNum type="arabicPeriod"/>
            </a:pPr>
            <a:endParaRPr lang="el-GR" dirty="0"/>
          </a:p>
          <a:p>
            <a:endParaRPr lang="en-US" dirty="0"/>
          </a:p>
        </p:txBody>
      </p:sp>
    </p:spTree>
    <p:extLst>
      <p:ext uri="{BB962C8B-B14F-4D97-AF65-F5344CB8AC3E}">
        <p14:creationId xmlns:p14="http://schemas.microsoft.com/office/powerpoint/2010/main" val="3731668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a:bodyPr>
          <a:lstStyle/>
          <a:p>
            <a:pPr algn="just"/>
            <a:r>
              <a:rPr lang="el-GR" dirty="0"/>
              <a:t>Οι διευθυντές του ομίλου «</a:t>
            </a:r>
            <a:r>
              <a:rPr lang="en-US" dirty="0"/>
              <a:t>The Healthy Eating Group</a:t>
            </a:r>
            <a:r>
              <a:rPr lang="el-GR" dirty="0"/>
              <a:t> (</a:t>
            </a:r>
            <a:r>
              <a:rPr lang="en-US" dirty="0"/>
              <a:t>HEG</a:t>
            </a:r>
            <a:r>
              <a:rPr lang="el-GR" dirty="0"/>
              <a:t>)», μιας επιτυχημένης αλυσίδας εστιατορίων, η οποία ξεκίνησε τη λειτουργία της το 1998,  αποφάσισε να εισέλθει στην αγορά σάντουιτς της χώρας της.  Έχει δημιουργήσει μια ξεχωριστή επιχείρηση με το όνομα «</a:t>
            </a:r>
            <a:r>
              <a:rPr lang="en-US" dirty="0"/>
              <a:t>Healthy Sandwiches Co</a:t>
            </a:r>
            <a:r>
              <a:rPr lang="el-GR" dirty="0"/>
              <a:t> (</a:t>
            </a:r>
            <a:r>
              <a:rPr lang="en-US" dirty="0"/>
              <a:t>HSC</a:t>
            </a:r>
            <a:r>
              <a:rPr lang="el-GR" dirty="0"/>
              <a:t>)». Μια ομάδα διευθυντών της </a:t>
            </a:r>
            <a:r>
              <a:rPr lang="en-US" dirty="0"/>
              <a:t>HSC</a:t>
            </a:r>
            <a:r>
              <a:rPr lang="el-GR" dirty="0"/>
              <a:t> έχει προσληφθεί μέσω εταιρείας παροχής συμβουλευτικών υπηρεσιών που ειδικεύεται στον τομέα των τροφίμων. Η χώρα έχει πολύ υψηλή ανεργία και η συντριπτική πλειοψηφία του εργατικού της δυναμικού δεν έχει εμπειρία σε περιβάλλον παραγωγής τροφίμων. Η </a:t>
            </a:r>
            <a:r>
              <a:rPr lang="en-US" dirty="0"/>
              <a:t>HSC</a:t>
            </a:r>
            <a:r>
              <a:rPr lang="el-GR" dirty="0"/>
              <a:t> θα ξεκινήσει την εμπορική της δραστηριότητα την 1η Ιανουαρίου 20</a:t>
            </a:r>
            <a:r>
              <a:rPr lang="en-US" dirty="0"/>
              <a:t>X</a:t>
            </a:r>
            <a:r>
              <a:rPr lang="el-GR" dirty="0"/>
              <a:t>8.</a:t>
            </a:r>
            <a:endParaRPr lang="en-US" dirty="0"/>
          </a:p>
          <a:p>
            <a:r>
              <a:rPr lang="el-GR" dirty="0"/>
              <a:t> </a:t>
            </a:r>
            <a:endParaRPr lang="en-US" dirty="0"/>
          </a:p>
          <a:p>
            <a:pPr algn="just"/>
            <a:r>
              <a:rPr lang="el-GR" dirty="0"/>
              <a:t>(1) Η </a:t>
            </a:r>
            <a:r>
              <a:rPr lang="en-US" dirty="0"/>
              <a:t>HSC</a:t>
            </a:r>
            <a:r>
              <a:rPr lang="el-GR" dirty="0"/>
              <a:t> συμφώνησε να φτιάξει και να προμηθεύσει σάντουιτς με συμφωνημένες συνταγές για τον όμιλο </a:t>
            </a:r>
            <a:r>
              <a:rPr lang="en-US" dirty="0"/>
              <a:t>Superior Food Group</a:t>
            </a:r>
            <a:r>
              <a:rPr lang="el-GR" dirty="0"/>
              <a:t> (</a:t>
            </a:r>
            <a:r>
              <a:rPr lang="en-US" dirty="0"/>
              <a:t>SFG</a:t>
            </a:r>
            <a:r>
              <a:rPr lang="el-GR" dirty="0"/>
              <a:t>) ο οποίος κατέχει μια αλυσίδα σούπερ </a:t>
            </a:r>
            <a:r>
              <a:rPr lang="el-GR" dirty="0" err="1"/>
              <a:t>μάρκετ</a:t>
            </a:r>
            <a:r>
              <a:rPr lang="el-GR" dirty="0"/>
              <a:t> σε όλες τις πόλεις μέσα στη χώρα. Ο </a:t>
            </a:r>
            <a:r>
              <a:rPr lang="en-US" dirty="0"/>
              <a:t>SFG </a:t>
            </a:r>
            <a:r>
              <a:rPr lang="el-GR" dirty="0"/>
              <a:t>επιλέγει τους προμηθευτές των συστατικών που χρησιμοποιούνται για την παρασκευή των σάντουιτς που </a:t>
            </a:r>
            <a:r>
              <a:rPr lang="el-GR" dirty="0" err="1"/>
              <a:t>πωλεί</a:t>
            </a:r>
            <a:r>
              <a:rPr lang="el-GR" dirty="0"/>
              <a:t> και επομένως η </a:t>
            </a:r>
            <a:r>
              <a:rPr lang="en-US" dirty="0"/>
              <a:t>HSC </a:t>
            </a:r>
            <a:r>
              <a:rPr lang="el-GR" dirty="0"/>
              <a:t>δεν έχει τη δυνατότητα να μειώσει το κόστος των συστατικών που χρησιμοποιούνται στα σάντουιτς. Η </a:t>
            </a:r>
            <a:r>
              <a:rPr lang="en-US" dirty="0"/>
              <a:t>HSC</a:t>
            </a:r>
            <a:r>
              <a:rPr lang="el-GR" dirty="0"/>
              <a:t> θα είναι ο μοναδικός προμηθευτής του </a:t>
            </a:r>
            <a:r>
              <a:rPr lang="en-US" dirty="0"/>
              <a:t>SFG</a:t>
            </a:r>
            <a:r>
              <a:rPr lang="el-GR" dirty="0"/>
              <a:t>.</a:t>
            </a:r>
            <a:endParaRPr lang="en-US" dirty="0"/>
          </a:p>
          <a:p>
            <a:endParaRPr lang="en-US" dirty="0"/>
          </a:p>
          <a:p>
            <a:pPr marL="0" indent="0">
              <a:buNone/>
            </a:pPr>
            <a:endParaRPr lang="en-US" dirty="0"/>
          </a:p>
        </p:txBody>
      </p:sp>
    </p:spTree>
    <p:extLst>
      <p:ext uri="{BB962C8B-B14F-4D97-AF65-F5344CB8AC3E}">
        <p14:creationId xmlns:p14="http://schemas.microsoft.com/office/powerpoint/2010/main" val="3943169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fontScale="92500" lnSpcReduction="20000"/>
          </a:bodyPr>
          <a:lstStyle/>
          <a:p>
            <a:pPr algn="just"/>
            <a:r>
              <a:rPr lang="el-GR" dirty="0"/>
              <a:t>(2) Ο αριθμός των σάντουιτς που πωλούνται ετησίως στη χώρα είναι 625 εκατομμύρια. Ο </a:t>
            </a:r>
            <a:r>
              <a:rPr lang="en-US" dirty="0"/>
              <a:t>SFG </a:t>
            </a:r>
            <a:r>
              <a:rPr lang="el-GR" dirty="0"/>
              <a:t>κατέχει μερίδιο 4% της αγοράς.</a:t>
            </a:r>
            <a:endParaRPr lang="en-US" dirty="0"/>
          </a:p>
          <a:p>
            <a:pPr algn="just"/>
            <a:r>
              <a:rPr lang="el-GR" dirty="0"/>
              <a:t>(3) Η μέση τιμή πώλησης όλων των σάντουιτς που πωλούνται από τον </a:t>
            </a:r>
            <a:r>
              <a:rPr lang="en-US" dirty="0"/>
              <a:t>SFG</a:t>
            </a:r>
            <a:r>
              <a:rPr lang="el-GR" dirty="0"/>
              <a:t> είναι 2,40 $. Ο </a:t>
            </a:r>
            <a:r>
              <a:rPr lang="en-US" dirty="0"/>
              <a:t>SFG</a:t>
            </a:r>
            <a:r>
              <a:rPr lang="el-GR" dirty="0"/>
              <a:t> επιθυμεί να κάνει προσαύξηση 33,3 % σε όλα τα σάντουιτς που πωλούνται. Το 90% όλων των σάντουιτς που πωλούνται από τον </a:t>
            </a:r>
            <a:r>
              <a:rPr lang="en-US" dirty="0"/>
              <a:t>SFG</a:t>
            </a:r>
            <a:r>
              <a:rPr lang="el-GR" dirty="0"/>
              <a:t> πωλούνται πριν από τις 2 το μεσημέρι κάθε μέρα. Η πλειονότητα των υπολοίπων 10% πωλείται μετά τις 8 το βράδυ. Ο στόχος είναι να πωληθούν όλα τα σάντουιτς την ίδια ημέρα που θα παραδοθούν στα σούπερ </a:t>
            </a:r>
            <a:r>
              <a:rPr lang="el-GR" dirty="0" err="1"/>
              <a:t>μάρκετ</a:t>
            </a:r>
            <a:r>
              <a:rPr lang="el-GR" dirty="0"/>
              <a:t> του </a:t>
            </a:r>
            <a:r>
              <a:rPr lang="en-US" dirty="0"/>
              <a:t>SFG</a:t>
            </a:r>
            <a:r>
              <a:rPr lang="el-GR" dirty="0"/>
              <a:t>.</a:t>
            </a:r>
            <a:endParaRPr lang="en-US" dirty="0"/>
          </a:p>
          <a:p>
            <a:pPr algn="just"/>
            <a:r>
              <a:rPr lang="el-GR" dirty="0"/>
              <a:t>(4) Ο οικονομικός διευθυντής της </a:t>
            </a:r>
            <a:r>
              <a:rPr lang="en-US" dirty="0"/>
              <a:t>HSC</a:t>
            </a:r>
            <a:r>
              <a:rPr lang="el-GR" dirty="0"/>
              <a:t> έχει υπολογίσει ότι το </a:t>
            </a:r>
            <a:r>
              <a:rPr lang="el-GR" b="1" dirty="0"/>
              <a:t>μέσο κόστος </a:t>
            </a:r>
            <a:r>
              <a:rPr lang="el-GR" dirty="0"/>
              <a:t>των συστατικών ανά σάντουιτς είναι </a:t>
            </a:r>
            <a:r>
              <a:rPr lang="el-GR" b="1" dirty="0"/>
              <a:t>$ 0,70</a:t>
            </a:r>
            <a:r>
              <a:rPr lang="el-GR" dirty="0"/>
              <a:t>. Όλα τα σάντουιτς γίνονται με το χέρι.</a:t>
            </a:r>
            <a:endParaRPr lang="en-US" dirty="0"/>
          </a:p>
          <a:p>
            <a:pPr algn="just"/>
            <a:r>
              <a:rPr lang="el-GR" dirty="0"/>
              <a:t>(5) Το κόστος συσκευασίας και επισήμανσης  ανέρχεται σε </a:t>
            </a:r>
            <a:r>
              <a:rPr lang="el-GR" b="1" dirty="0"/>
              <a:t>0,15 $ ανά σάντουιτς</a:t>
            </a:r>
            <a:r>
              <a:rPr lang="el-GR" dirty="0"/>
              <a:t>.</a:t>
            </a:r>
            <a:endParaRPr lang="en-US" dirty="0"/>
          </a:p>
          <a:p>
            <a:pPr algn="just"/>
            <a:r>
              <a:rPr lang="el-GR" dirty="0"/>
              <a:t>(6) Τα σταθερά γενικά έξοδα εκτιμάται ότι ανέρχονται σε </a:t>
            </a:r>
            <a:r>
              <a:rPr lang="el-GR" b="1" dirty="0"/>
              <a:t>5.401.000 $ ετησίως</a:t>
            </a:r>
            <a:r>
              <a:rPr lang="el-GR" dirty="0"/>
              <a:t>. Ας σημειωθεί ότι τα σταθερά γενικά έξοδα περιλαμβάνουν όλους τους μισθούς και τα ημερομίσθια , αφού όλοι οι εργαζόμενοι υπόκεινται σε συμβάσεις εργασίας ορισμένου χρόνου.</a:t>
            </a:r>
            <a:endParaRPr lang="en-US" dirty="0"/>
          </a:p>
          <a:p>
            <a:pPr algn="just"/>
            <a:r>
              <a:rPr lang="el-GR" dirty="0"/>
              <a:t>(7) Το κόστος διανομής αναμένεται να ανέλθει στο </a:t>
            </a:r>
            <a:r>
              <a:rPr lang="el-GR" b="1" dirty="0"/>
              <a:t>8% των εσόδων </a:t>
            </a:r>
            <a:r>
              <a:rPr lang="el-GR" dirty="0"/>
              <a:t>της </a:t>
            </a:r>
            <a:r>
              <a:rPr lang="en-US" dirty="0"/>
              <a:t>HSC</a:t>
            </a:r>
            <a:r>
              <a:rPr lang="el-GR" dirty="0"/>
              <a:t>.</a:t>
            </a:r>
            <a:endParaRPr lang="en-US" dirty="0"/>
          </a:p>
          <a:p>
            <a:pPr algn="just"/>
            <a:r>
              <a:rPr lang="el-GR" dirty="0"/>
              <a:t>(8) Ο οικονομικός διευθυντής της </a:t>
            </a:r>
            <a:r>
              <a:rPr lang="en-US" dirty="0"/>
              <a:t>HSC</a:t>
            </a:r>
            <a:r>
              <a:rPr lang="el-GR" dirty="0"/>
              <a:t> δήλωσε ότι πιστεύει ότι μπορεί να επιτευχθεί ο στόχος του </a:t>
            </a:r>
            <a:r>
              <a:rPr lang="el-GR" b="1" dirty="0"/>
              <a:t>32% περιθωρίου κέρδους στις πωλήσεις</a:t>
            </a:r>
            <a:r>
              <a:rPr lang="el-GR" dirty="0"/>
              <a:t>, αν και ανησυχεί για την επίδραση που θα είχε μια αύξηση του κόστους όλων των συστατικών στα</a:t>
            </a:r>
            <a:r>
              <a:rPr lang="en-US" dirty="0"/>
              <a:t> </a:t>
            </a:r>
            <a:r>
              <a:rPr lang="el-GR" dirty="0"/>
              <a:t>προβλεπόμενα κέρδη (με την προϋπόθεση ότι όλα τα άλλα μεγέθη εσόδων/κόστους παραμείνουν αμετάβλητα).</a:t>
            </a:r>
            <a:endParaRPr lang="en-US" dirty="0"/>
          </a:p>
        </p:txBody>
      </p:sp>
    </p:spTree>
    <p:extLst>
      <p:ext uri="{BB962C8B-B14F-4D97-AF65-F5344CB8AC3E}">
        <p14:creationId xmlns:p14="http://schemas.microsoft.com/office/powerpoint/2010/main" val="4248562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a:bodyPr>
          <a:lstStyle/>
          <a:p>
            <a:pPr algn="just"/>
            <a:r>
              <a:rPr lang="el-GR" dirty="0"/>
              <a:t>(9) Το υπάρχον σύστημα διαχείρισης πληροφοριών (</a:t>
            </a:r>
            <a:r>
              <a:rPr lang="en-US" dirty="0"/>
              <a:t>management information system</a:t>
            </a:r>
            <a:r>
              <a:rPr lang="el-GR" dirty="0"/>
              <a:t> - </a:t>
            </a:r>
            <a:r>
              <a:rPr lang="en-US" dirty="0"/>
              <a:t>MIS</a:t>
            </a:r>
            <a:r>
              <a:rPr lang="el-GR" dirty="0"/>
              <a:t>) της </a:t>
            </a:r>
            <a:r>
              <a:rPr lang="en-US" dirty="0"/>
              <a:t>HEG</a:t>
            </a:r>
            <a:r>
              <a:rPr lang="el-GR" dirty="0"/>
              <a:t> αγοράστηκε όταν ξεκίνησε η </a:t>
            </a:r>
            <a:r>
              <a:rPr lang="en-US" dirty="0"/>
              <a:t>HEG </a:t>
            </a:r>
            <a:r>
              <a:rPr lang="el-GR" dirty="0"/>
              <a:t>την εμπορική της δραστηριότητα. Οι διευθυντές εξετάζουν τώρα την επένδυση σε ένα σύστημα προγραμματισμού πόρων επιχείρησης (</a:t>
            </a:r>
            <a:r>
              <a:rPr lang="el-GR" dirty="0" err="1"/>
              <a:t>enterprise</a:t>
            </a:r>
            <a:r>
              <a:rPr lang="el-GR" dirty="0"/>
              <a:t> </a:t>
            </a:r>
            <a:r>
              <a:rPr lang="el-GR" dirty="0" err="1"/>
              <a:t>resource</a:t>
            </a:r>
            <a:r>
              <a:rPr lang="el-GR" dirty="0"/>
              <a:t> </a:t>
            </a:r>
            <a:r>
              <a:rPr lang="el-GR" dirty="0" err="1"/>
              <a:t>planning</a:t>
            </a:r>
            <a:r>
              <a:rPr lang="el-GR" dirty="0"/>
              <a:t> </a:t>
            </a:r>
            <a:r>
              <a:rPr lang="el-GR" dirty="0" err="1"/>
              <a:t>system</a:t>
            </a:r>
            <a:r>
              <a:rPr lang="el-GR" dirty="0"/>
              <a:t> - </a:t>
            </a:r>
            <a:r>
              <a:rPr lang="en-US" dirty="0"/>
              <a:t>ERPS</a:t>
            </a:r>
            <a:r>
              <a:rPr lang="el-GR" dirty="0"/>
              <a:t>).</a:t>
            </a:r>
            <a:endParaRPr lang="en-US" dirty="0"/>
          </a:p>
          <a:p>
            <a:pPr algn="just"/>
            <a:r>
              <a:rPr lang="el-GR" b="1" dirty="0"/>
              <a:t>Ζητούνται</a:t>
            </a:r>
            <a:r>
              <a:rPr lang="en-US" dirty="0"/>
              <a:t>:</a:t>
            </a:r>
          </a:p>
          <a:p>
            <a:pPr algn="just"/>
            <a:r>
              <a:rPr lang="el-GR" dirty="0"/>
              <a:t>(α) Χρησιμοποιώντας μόνο τις παραπάνω πληροφορίες, να δείξετε πώς ο οικονομικός διευθυντής της </a:t>
            </a:r>
            <a:r>
              <a:rPr lang="en-US" dirty="0"/>
              <a:t>HSC</a:t>
            </a:r>
            <a:r>
              <a:rPr lang="el-GR" dirty="0"/>
              <a:t> κατέληξε στο συμπέρασμά του σχετικά με το αναμενόμενο περιθώριο πωλήσεων και επίσης να σχολιάσετε αν δικαιολογείται η ανησυχία του για αύξηση της τιμής των συστατικών των προϊόντων.                         </a:t>
            </a:r>
            <a:endParaRPr lang="en-US" dirty="0"/>
          </a:p>
          <a:p>
            <a:pPr algn="just"/>
            <a:r>
              <a:rPr lang="el-GR" dirty="0"/>
              <a:t>(β) Να εξηγήσετε την έννοια των κρίσιμων παραγόντων επιτυχίας (</a:t>
            </a:r>
            <a:r>
              <a:rPr lang="en-US" dirty="0"/>
              <a:t>Critical Success Factors </a:t>
            </a:r>
            <a:r>
              <a:rPr lang="el-GR" dirty="0"/>
              <a:t>– </a:t>
            </a:r>
            <a:r>
              <a:rPr lang="en-US" dirty="0"/>
              <a:t>CSF</a:t>
            </a:r>
            <a:r>
              <a:rPr lang="el-GR" dirty="0"/>
              <a:t>) και αναφέρετε αιτιολογημένα ΠΕΝΤΕ κρίσιμους παράγοντες επιτυχίας στην απόδοση της </a:t>
            </a:r>
            <a:r>
              <a:rPr lang="en-US" dirty="0"/>
              <a:t>HSC</a:t>
            </a:r>
            <a:r>
              <a:rPr lang="el-GR" dirty="0"/>
              <a:t>, στους οποίους πρέπει να επικεντρωθούν οι διευθυντές για να πετύχει η </a:t>
            </a:r>
            <a:r>
              <a:rPr lang="en-US" dirty="0"/>
              <a:t>HSC</a:t>
            </a:r>
            <a:r>
              <a:rPr lang="el-GR" dirty="0"/>
              <a:t> τους στόχους της στην αγορά.         </a:t>
            </a:r>
            <a:endParaRPr lang="en-US" dirty="0"/>
          </a:p>
          <a:p>
            <a:pPr algn="just"/>
            <a:r>
              <a:rPr lang="el-GR" dirty="0"/>
              <a:t>(γ) Να εξηγήσετε πώς η εισαγωγή ενός </a:t>
            </a:r>
            <a:r>
              <a:rPr lang="en-US" dirty="0"/>
              <a:t>ERPS</a:t>
            </a:r>
            <a:r>
              <a:rPr lang="el-GR" dirty="0"/>
              <a:t> θα μπορούσε να επηρεάσει το ρόλο των λογιστών που έχουν αντικείμενο τη διοικητική λογιστική.                                                                             </a:t>
            </a:r>
            <a:endParaRPr lang="en-US" dirty="0"/>
          </a:p>
        </p:txBody>
      </p:sp>
    </p:spTree>
    <p:extLst>
      <p:ext uri="{BB962C8B-B14F-4D97-AF65-F5344CB8AC3E}">
        <p14:creationId xmlns:p14="http://schemas.microsoft.com/office/powerpoint/2010/main" val="1884768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fontScale="92500" lnSpcReduction="10000"/>
          </a:bodyPr>
          <a:lstStyle/>
          <a:p>
            <a:r>
              <a:rPr lang="el-GR" dirty="0"/>
              <a:t>Αναμενόμενο περιθώριο κέρδους επί των πωλήσεων και αύξηση της τιμής των συστατικών</a:t>
            </a:r>
            <a:endParaRPr lang="en-US" dirty="0"/>
          </a:p>
          <a:p>
            <a:r>
              <a:rPr lang="el-GR" dirty="0"/>
              <a:t> </a:t>
            </a:r>
            <a:endParaRPr lang="en-US" dirty="0"/>
          </a:p>
          <a:p>
            <a:r>
              <a:rPr lang="el-GR" dirty="0"/>
              <a:t>                                                                                                 (τα ποσά είναι σε $ .000)</a:t>
            </a:r>
            <a:endParaRPr lang="en-US" dirty="0"/>
          </a:p>
          <a:p>
            <a:r>
              <a:rPr lang="el-GR" dirty="0"/>
              <a:t>Έσοδα (*1)…………………………………….…………………….…………. 	45.000</a:t>
            </a:r>
            <a:endParaRPr lang="en-US" dirty="0"/>
          </a:p>
          <a:p>
            <a:r>
              <a:rPr lang="el-GR" i="1" dirty="0"/>
              <a:t>Κόστος</a:t>
            </a:r>
            <a:endParaRPr lang="en-US" dirty="0"/>
          </a:p>
          <a:p>
            <a:r>
              <a:rPr lang="el-GR" dirty="0"/>
              <a:t>Συστατικά (*2) …….…….………….………………………………………… 	17.500</a:t>
            </a:r>
            <a:endParaRPr lang="en-US" dirty="0"/>
          </a:p>
          <a:p>
            <a:r>
              <a:rPr lang="el-GR" dirty="0"/>
              <a:t>Συσκευασία και επισήμανση (*3)…..……..………………………	3.750</a:t>
            </a:r>
            <a:endParaRPr lang="en-US" dirty="0"/>
          </a:p>
          <a:p>
            <a:r>
              <a:rPr lang="el-GR" dirty="0"/>
              <a:t>Σταθερά γενικά έξοδα (*4)………………………………………………	5.401</a:t>
            </a:r>
            <a:endParaRPr lang="en-US" dirty="0"/>
          </a:p>
          <a:p>
            <a:r>
              <a:rPr lang="el-GR" dirty="0"/>
              <a:t>Κόστος διανομής (*5)……….…………..………….……….……		</a:t>
            </a:r>
            <a:r>
              <a:rPr lang="el-GR" u="sng" dirty="0"/>
              <a:t>3.600</a:t>
            </a:r>
            <a:endParaRPr lang="en-US" dirty="0"/>
          </a:p>
          <a:p>
            <a:r>
              <a:rPr lang="el-GR" dirty="0"/>
              <a:t>Συνολικό κόστος ……………………………..…….………………</a:t>
            </a:r>
            <a:r>
              <a:rPr lang="el-GR" u="sng" dirty="0"/>
              <a:t>30.251</a:t>
            </a:r>
            <a:endParaRPr lang="en-US" dirty="0"/>
          </a:p>
          <a:p>
            <a:r>
              <a:rPr lang="el-GR" dirty="0"/>
              <a:t>Καθαρό κέρδος ……………………………………..………………………… 	</a:t>
            </a:r>
            <a:r>
              <a:rPr lang="el-GR" u="sng" dirty="0"/>
              <a:t>14.749</a:t>
            </a:r>
            <a:endParaRPr lang="en-US" dirty="0"/>
          </a:p>
          <a:p>
            <a:r>
              <a:rPr lang="el-GR" dirty="0"/>
              <a:t>Περιθώριο κέρδους επί των πωλήσεων % (*6)…….….....……………….……. 32,78</a:t>
            </a:r>
            <a:endParaRPr lang="en-US" dirty="0"/>
          </a:p>
          <a:p>
            <a:r>
              <a:rPr lang="el-GR" dirty="0"/>
              <a:t>Περιθώριο στόχου % (Δ8) …………………………………...………………… 32,00</a:t>
            </a:r>
            <a:endParaRPr lang="en-US" dirty="0"/>
          </a:p>
          <a:p>
            <a:r>
              <a:rPr lang="el-GR" dirty="0"/>
              <a:t> </a:t>
            </a:r>
            <a:endParaRPr lang="en-US" dirty="0"/>
          </a:p>
        </p:txBody>
      </p:sp>
    </p:spTree>
    <p:extLst>
      <p:ext uri="{BB962C8B-B14F-4D97-AF65-F5344CB8AC3E}">
        <p14:creationId xmlns:p14="http://schemas.microsoft.com/office/powerpoint/2010/main" val="30550549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fontScale="92500" lnSpcReduction="20000"/>
          </a:bodyPr>
          <a:lstStyle/>
          <a:p>
            <a:r>
              <a:rPr lang="el-GR" i="1" dirty="0"/>
              <a:t>Σχόλια</a:t>
            </a:r>
            <a:endParaRPr lang="en-US" dirty="0"/>
          </a:p>
          <a:p>
            <a:r>
              <a:rPr lang="el-GR" dirty="0"/>
              <a:t> </a:t>
            </a:r>
            <a:endParaRPr lang="en-US" dirty="0"/>
          </a:p>
          <a:p>
            <a:r>
              <a:rPr lang="el-GR" dirty="0"/>
              <a:t>Ο διευθυντής πωλήσεων κατέληξε στο συμπέρασμά του χρησιμοποιώντας τα δεδομένα στον πίνακα για να δείξει ότι η </a:t>
            </a:r>
            <a:r>
              <a:rPr lang="en-US" dirty="0"/>
              <a:t>HSC</a:t>
            </a:r>
            <a:r>
              <a:rPr lang="el-GR" dirty="0"/>
              <a:t> μπορεί να επιτύχει περιθώριο ελαφρώς άνω του 32%. Όμως, το κόστος των συστατικών αποτελεί σημαντικό τμήμα του συνολικού κόστους και μία αύξηση της τιμής των συστατικών κατά μόλις 2% θα σήμαινε ότι ο στόχος δεν επιτεύχθηκε.</a:t>
            </a:r>
            <a:endParaRPr lang="en-US" dirty="0"/>
          </a:p>
          <a:p>
            <a:r>
              <a:rPr lang="el-GR" dirty="0"/>
              <a:t> </a:t>
            </a:r>
            <a:endParaRPr lang="en-US" dirty="0"/>
          </a:p>
          <a:p>
            <a:r>
              <a:rPr lang="el-GR" dirty="0"/>
              <a:t>Η επεξεργασία των δεδομένων έχει ως εξής:</a:t>
            </a:r>
            <a:endParaRPr lang="en-US" dirty="0"/>
          </a:p>
          <a:p>
            <a:r>
              <a:rPr lang="el-GR" dirty="0"/>
              <a:t> </a:t>
            </a:r>
            <a:endParaRPr lang="en-US" dirty="0"/>
          </a:p>
          <a:p>
            <a:r>
              <a:rPr lang="el-GR" dirty="0"/>
              <a:t>Περιθώριο στόχου (32% </a:t>
            </a:r>
            <a:r>
              <a:rPr lang="en-US" dirty="0"/>
              <a:t>x</a:t>
            </a:r>
            <a:r>
              <a:rPr lang="el-GR" dirty="0"/>
              <a:t> έσοδα $ 45 εκατ.) = $ 14,4 εκατομμύρια</a:t>
            </a:r>
            <a:endParaRPr lang="en-US" dirty="0"/>
          </a:p>
          <a:p>
            <a:r>
              <a:rPr lang="el-GR" dirty="0"/>
              <a:t>Πραγματικό περιθώριο κέρδους = $14,749 εκατομμύρια </a:t>
            </a:r>
            <a:endParaRPr lang="en-US" dirty="0"/>
          </a:p>
          <a:p>
            <a:r>
              <a:rPr lang="el-GR" dirty="0"/>
              <a:t>Επομένως, το περιθώριο μπορεί να μειωθεί κατά 0,349 εκατομμύρια δολάρια ή το κόστος υλικών να αυξηθεί κατά 0,349 εκατομμύρια δολάρια, σε 17,849 εκατομμύρια δολάρια, που σημαίνει αύξηση 1,99% ή 2%, προτού πάψει να επιτυγχάνεται ο στόχος. Αυτό δείχνει ότι το περιθώριο στόχου είναι πολύ ευαίσθητο στην αύξηση της τιμής των συστατικών που αγοράζει η </a:t>
            </a:r>
            <a:r>
              <a:rPr lang="en-US" dirty="0"/>
              <a:t>HEG</a:t>
            </a:r>
            <a:r>
              <a:rPr lang="el-GR" dirty="0"/>
              <a:t>.  Όμως αυτά τα συστατικά προέρχονται από προμηθευτές που επιλέγονται από τον </a:t>
            </a:r>
            <a:r>
              <a:rPr lang="en-US" dirty="0"/>
              <a:t>SFG</a:t>
            </a:r>
            <a:r>
              <a:rPr lang="el-GR" dirty="0"/>
              <a:t> και έτσι ο </a:t>
            </a:r>
            <a:r>
              <a:rPr lang="en-US" dirty="0"/>
              <a:t>HEG</a:t>
            </a:r>
            <a:r>
              <a:rPr lang="el-GR" dirty="0"/>
              <a:t> δεν έχει έλεγχο στο κόστος υλικών.</a:t>
            </a:r>
            <a:endParaRPr lang="en-US" dirty="0"/>
          </a:p>
          <a:p>
            <a:r>
              <a:rPr lang="el-GR" dirty="0"/>
              <a:t> </a:t>
            </a:r>
            <a:endParaRPr lang="en-US" dirty="0"/>
          </a:p>
        </p:txBody>
      </p:sp>
    </p:spTree>
    <p:extLst>
      <p:ext uri="{BB962C8B-B14F-4D97-AF65-F5344CB8AC3E}">
        <p14:creationId xmlns:p14="http://schemas.microsoft.com/office/powerpoint/2010/main" val="37659860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a:bodyPr>
          <a:lstStyle/>
          <a:p>
            <a:r>
              <a:rPr lang="el-GR" dirty="0"/>
              <a:t>Αναλυτικές πράξεις </a:t>
            </a:r>
            <a:endParaRPr lang="en-US" dirty="0"/>
          </a:p>
          <a:p>
            <a:r>
              <a:rPr lang="el-GR" dirty="0"/>
              <a:t> </a:t>
            </a:r>
            <a:endParaRPr lang="en-US" dirty="0"/>
          </a:p>
          <a:p>
            <a:r>
              <a:rPr lang="el-GR" dirty="0"/>
              <a:t>*1. 625.000.000 </a:t>
            </a:r>
            <a:r>
              <a:rPr lang="en-US" dirty="0"/>
              <a:t>x</a:t>
            </a:r>
            <a:r>
              <a:rPr lang="el-GR" dirty="0"/>
              <a:t> 0,04 </a:t>
            </a:r>
            <a:r>
              <a:rPr lang="en-US" dirty="0"/>
              <a:t>x</a:t>
            </a:r>
            <a:r>
              <a:rPr lang="el-GR" dirty="0"/>
              <a:t> $ 2,40 </a:t>
            </a:r>
            <a:r>
              <a:rPr lang="en-US" dirty="0"/>
              <a:t>x</a:t>
            </a:r>
            <a:r>
              <a:rPr lang="el-GR" dirty="0"/>
              <a:t> ¾ = $ 45.000.000 (Δ2,Δ3)  </a:t>
            </a:r>
            <a:endParaRPr lang="en-US" dirty="0"/>
          </a:p>
          <a:p>
            <a:r>
              <a:rPr lang="el-GR" dirty="0"/>
              <a:t>  Τα 3/4 είναι το αντίστροφο της προσαύξησης του 33,3% ή των 4/3 του </a:t>
            </a:r>
            <a:r>
              <a:rPr lang="en-US" dirty="0"/>
              <a:t>SFG </a:t>
            </a:r>
            <a:r>
              <a:rPr lang="el-GR" dirty="0"/>
              <a:t>στα  </a:t>
            </a:r>
            <a:endParaRPr lang="en-US" dirty="0"/>
          </a:p>
          <a:p>
            <a:r>
              <a:rPr lang="el-GR" dirty="0"/>
              <a:t>  σάντουιτς</a:t>
            </a:r>
            <a:endParaRPr lang="en-US" dirty="0"/>
          </a:p>
          <a:p>
            <a:r>
              <a:rPr lang="el-GR" dirty="0"/>
              <a:t>*2. $ 0,70 </a:t>
            </a:r>
            <a:r>
              <a:rPr lang="en-US" dirty="0"/>
              <a:t>x</a:t>
            </a:r>
            <a:r>
              <a:rPr lang="el-GR" dirty="0"/>
              <a:t> 625.000.000 </a:t>
            </a:r>
            <a:r>
              <a:rPr lang="en-US" dirty="0"/>
              <a:t>x</a:t>
            </a:r>
            <a:r>
              <a:rPr lang="el-GR" dirty="0"/>
              <a:t> 0,04 = $ 17.500.000 (Δ2,Δ4)</a:t>
            </a:r>
            <a:endParaRPr lang="en-US" dirty="0"/>
          </a:p>
          <a:p>
            <a:r>
              <a:rPr lang="el-GR" dirty="0"/>
              <a:t>*3. $ 0,15 </a:t>
            </a:r>
            <a:r>
              <a:rPr lang="en-US" dirty="0"/>
              <a:t>x</a:t>
            </a:r>
            <a:r>
              <a:rPr lang="el-GR" dirty="0"/>
              <a:t> 625.000.000 </a:t>
            </a:r>
            <a:r>
              <a:rPr lang="en-US" dirty="0"/>
              <a:t>x</a:t>
            </a:r>
            <a:r>
              <a:rPr lang="el-GR" dirty="0"/>
              <a:t> 0,04 = $ 3.750.000 εκατομμύρια (Δ2, Δ5)</a:t>
            </a:r>
            <a:endParaRPr lang="en-US" dirty="0"/>
          </a:p>
          <a:p>
            <a:r>
              <a:rPr lang="el-GR" dirty="0"/>
              <a:t>*4. Από την εκφώνηση</a:t>
            </a:r>
            <a:endParaRPr lang="en-US" dirty="0"/>
          </a:p>
          <a:p>
            <a:r>
              <a:rPr lang="el-GR" dirty="0"/>
              <a:t>*5. $ 45.000.000 </a:t>
            </a:r>
            <a:r>
              <a:rPr lang="en-US" dirty="0"/>
              <a:t>x</a:t>
            </a:r>
            <a:r>
              <a:rPr lang="el-GR" dirty="0"/>
              <a:t> 0,08 = $ 3.600.000 (Δ7)</a:t>
            </a:r>
            <a:endParaRPr lang="en-US" dirty="0"/>
          </a:p>
          <a:p>
            <a:r>
              <a:rPr lang="el-GR" dirty="0"/>
              <a:t>*6. Περιθώριο πωλήσεων = (14.749.000/45.000.000) </a:t>
            </a:r>
            <a:r>
              <a:rPr lang="en-US" dirty="0"/>
              <a:t>x</a:t>
            </a:r>
            <a:r>
              <a:rPr lang="el-GR" dirty="0"/>
              <a:t> 100%</a:t>
            </a:r>
            <a:endParaRPr lang="en-US" dirty="0"/>
          </a:p>
          <a:p>
            <a:r>
              <a:rPr lang="el-GR" dirty="0"/>
              <a:t> </a:t>
            </a:r>
            <a:endParaRPr lang="en-US" dirty="0"/>
          </a:p>
        </p:txBody>
      </p:sp>
    </p:spTree>
    <p:extLst>
      <p:ext uri="{BB962C8B-B14F-4D97-AF65-F5344CB8AC3E}">
        <p14:creationId xmlns:p14="http://schemas.microsoft.com/office/powerpoint/2010/main" val="4233866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127A629-31C5-4599-86A4-29C20842A85B}"/>
              </a:ext>
            </a:extLst>
          </p:cNvPr>
          <p:cNvSpPr>
            <a:spLocks noGrp="1"/>
          </p:cNvSpPr>
          <p:nvPr>
            <p:ph type="title"/>
          </p:nvPr>
        </p:nvSpPr>
        <p:spPr>
          <a:xfrm>
            <a:off x="643468" y="643467"/>
            <a:ext cx="3415612" cy="5571066"/>
          </a:xfrm>
        </p:spPr>
        <p:txBody>
          <a:bodyPr>
            <a:normAutofit/>
          </a:bodyPr>
          <a:lstStyle/>
          <a:p>
            <a:r>
              <a:rPr lang="el-GR" dirty="0">
                <a:solidFill>
                  <a:srgbClr val="FFFFFF"/>
                </a:solidFill>
              </a:rPr>
              <a:t>Έννοιες και όροι</a:t>
            </a:r>
            <a:endParaRPr lang="en-US" dirty="0">
              <a:solidFill>
                <a:srgbClr val="FFFFFF"/>
              </a:solidFill>
            </a:endParaRPr>
          </a:p>
        </p:txBody>
      </p:sp>
      <p:graphicFrame>
        <p:nvGraphicFramePr>
          <p:cNvPr id="16" name="Θέση περιεχομένου 2">
            <a:extLst>
              <a:ext uri="{FF2B5EF4-FFF2-40B4-BE49-F238E27FC236}">
                <a16:creationId xmlns:a16="http://schemas.microsoft.com/office/drawing/2014/main" id="{F055AD2A-7383-4C0A-B7F2-C4C8E93B7741}"/>
              </a:ext>
            </a:extLst>
          </p:cNvPr>
          <p:cNvGraphicFramePr>
            <a:graphicFrameLocks noGrp="1"/>
          </p:cNvGraphicFramePr>
          <p:nvPr>
            <p:ph idx="1"/>
            <p:extLst>
              <p:ext uri="{D42A27DB-BD31-4B8C-83A1-F6EECF244321}">
                <p14:modId xmlns:p14="http://schemas.microsoft.com/office/powerpoint/2010/main" val="378827758"/>
              </p:ext>
            </p:extLst>
          </p:nvPr>
        </p:nvGraphicFramePr>
        <p:xfrm>
          <a:off x="5170311" y="496711"/>
          <a:ext cx="6457245" cy="59605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6779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fontScale="92500"/>
          </a:bodyPr>
          <a:lstStyle/>
          <a:p>
            <a:r>
              <a:rPr lang="el-GR" b="1" dirty="0"/>
              <a:t>(β) Κρίσιμοι παράγοντες επιτυχίας</a:t>
            </a:r>
            <a:endParaRPr lang="en-US" dirty="0"/>
          </a:p>
          <a:p>
            <a:r>
              <a:rPr lang="el-GR" dirty="0"/>
              <a:t> </a:t>
            </a:r>
            <a:endParaRPr lang="en-US" dirty="0"/>
          </a:p>
          <a:p>
            <a:r>
              <a:rPr lang="el-GR" dirty="0"/>
              <a:t>Οι κρίσιμοι παράγοντες επιτυχίας (</a:t>
            </a:r>
            <a:r>
              <a:rPr lang="en-US" dirty="0"/>
              <a:t>CSF</a:t>
            </a:r>
            <a:r>
              <a:rPr lang="el-GR" dirty="0"/>
              <a:t>) είναι οι πτυχές της δραστηριότητας ενός οργανισμού που είναι καθοριστικές για τη μελλοντική ανταγωνιστική επιτυχία του.</a:t>
            </a:r>
            <a:endParaRPr lang="en-US" dirty="0"/>
          </a:p>
          <a:p>
            <a:r>
              <a:rPr lang="el-GR" dirty="0"/>
              <a:t>Μόλις ένας οργανισμός καθορίσει τους στόχους του, πρέπει να προσδιορίσει τους βασικούς παράγοντες και τις διαδικασίες που θα του επιτρέψουν να επιτύχει αυτούς τους στόχους. Αυτοί οι βασικοί παράγοντες και οι διαδικασίες είναι οι κρίσιμοι παράγοντες επιτυχίας του.</a:t>
            </a:r>
            <a:endParaRPr lang="en-US" dirty="0"/>
          </a:p>
          <a:p>
            <a:r>
              <a:rPr lang="el-GR" dirty="0"/>
              <a:t>Το πιο σημαντικό είναι ότι κατά τον προσδιορισμό των </a:t>
            </a:r>
            <a:r>
              <a:rPr lang="en-US" dirty="0"/>
              <a:t>CSF</a:t>
            </a:r>
            <a:r>
              <a:rPr lang="el-GR" dirty="0"/>
              <a:t>, ένας οργανισμός πρέπει να εστιάζει στις πτυχές ενός προϊόντος ή μιας υπηρεσίας που εκτιμώνται ιδιαίτερα από τους πελάτες. Για να αποδώσει καλύτερα από τους ανταγωνιστές του, ένας οργανισμός πρέπει να υπερέχει σε εκείνες τις πτυχές της απόδοσης που εκτιμούν οι πελάτες.</a:t>
            </a:r>
            <a:endParaRPr lang="en-US" dirty="0"/>
          </a:p>
          <a:p>
            <a:r>
              <a:rPr lang="el-GR" dirty="0"/>
              <a:t>Με τη σειρά του, μόλις ένας οργανισμός εντοπίσει τα </a:t>
            </a:r>
            <a:r>
              <a:rPr lang="en-US" dirty="0"/>
              <a:t>CSF</a:t>
            </a:r>
            <a:r>
              <a:rPr lang="el-GR" dirty="0"/>
              <a:t> του, πρέπει να γνωρίζει πόσο καλά τα επιτυγχάνει. Αυτό μπορεί να γίνει χρησιμοποιώντας βασικούς δείκτες απόδοσης (</a:t>
            </a:r>
            <a:r>
              <a:rPr lang="en-US" dirty="0"/>
              <a:t>Key Performance Indicators</a:t>
            </a:r>
            <a:r>
              <a:rPr lang="el-GR" dirty="0"/>
              <a:t> - </a:t>
            </a:r>
            <a:r>
              <a:rPr lang="en-US" dirty="0"/>
              <a:t>KPI</a:t>
            </a:r>
            <a:r>
              <a:rPr lang="el-GR" dirty="0"/>
              <a:t>), οι οποίοι μετρούν πόσο καλά αποδίδει έναντι των </a:t>
            </a:r>
            <a:r>
              <a:rPr lang="en-US" dirty="0"/>
              <a:t>CSF</a:t>
            </a:r>
            <a:r>
              <a:rPr lang="el-GR" dirty="0"/>
              <a:t>.</a:t>
            </a:r>
            <a:endParaRPr lang="en-US" dirty="0"/>
          </a:p>
          <a:p>
            <a:r>
              <a:rPr lang="el-GR" dirty="0"/>
              <a:t> </a:t>
            </a:r>
            <a:endParaRPr lang="en-US" dirty="0"/>
          </a:p>
        </p:txBody>
      </p:sp>
    </p:spTree>
    <p:extLst>
      <p:ext uri="{BB962C8B-B14F-4D97-AF65-F5344CB8AC3E}">
        <p14:creationId xmlns:p14="http://schemas.microsoft.com/office/powerpoint/2010/main" val="2894419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fontScale="92500" lnSpcReduction="10000"/>
          </a:bodyPr>
          <a:lstStyle/>
          <a:p>
            <a:r>
              <a:rPr lang="el-GR" b="1" dirty="0"/>
              <a:t>Πέντε Κρίσιμοι Παράγοντες Επιτυχίας (</a:t>
            </a:r>
            <a:r>
              <a:rPr lang="en-US" b="1" dirty="0"/>
              <a:t>CSF</a:t>
            </a:r>
            <a:r>
              <a:rPr lang="el-GR" b="1" dirty="0"/>
              <a:t>) στους οποίους πρέπει να επικεντρωθεί η </a:t>
            </a:r>
            <a:r>
              <a:rPr lang="en-US" b="1" dirty="0"/>
              <a:t>HSC</a:t>
            </a:r>
            <a:r>
              <a:rPr lang="el-GR" b="1" dirty="0"/>
              <a:t> για να επιτύχει στην αγορά της</a:t>
            </a:r>
            <a:endParaRPr lang="en-US" dirty="0"/>
          </a:p>
          <a:p>
            <a:r>
              <a:rPr lang="el-GR" dirty="0"/>
              <a:t> </a:t>
            </a:r>
            <a:endParaRPr lang="en-US" dirty="0"/>
          </a:p>
          <a:p>
            <a:r>
              <a:rPr lang="el-GR" b="1" dirty="0"/>
              <a:t>(</a:t>
            </a:r>
            <a:r>
              <a:rPr lang="en-US" b="1" dirty="0" err="1"/>
              <a:t>i</a:t>
            </a:r>
            <a:r>
              <a:rPr lang="el-GR" b="1" dirty="0"/>
              <a:t>) Κερδοφορία</a:t>
            </a:r>
            <a:r>
              <a:rPr lang="el-GR" dirty="0"/>
              <a:t>. Το κόστος των συστατικών είναι το μεγαλύτερο ενιαίο κόστος των σάντουιτς. Το περιθώριο που έχει η επιχείρηση για αύξηση του κόστους κατά μόλις 2% μόνο προτού βγει εκτός περιθωρίου στόχου σημαίνει επίσης ότι αυτό το κόστος πρέπει να παρακολουθείται προσεκτικά. Όμως, δεδομένου ότι η </a:t>
            </a:r>
            <a:r>
              <a:rPr lang="en-US" dirty="0"/>
              <a:t>HSC</a:t>
            </a:r>
            <a:r>
              <a:rPr lang="el-GR" dirty="0"/>
              <a:t> δεν μπορεί να επηρεάσει την τιμή άμεσα, ίσως να χρειαστεί να το κάνει κατόπιν συμφωνίας με την </a:t>
            </a:r>
            <a:r>
              <a:rPr lang="en-US" dirty="0"/>
              <a:t>SFG</a:t>
            </a:r>
            <a:r>
              <a:rPr lang="el-GR" dirty="0"/>
              <a:t>.</a:t>
            </a:r>
            <a:endParaRPr lang="en-US" dirty="0"/>
          </a:p>
          <a:p>
            <a:r>
              <a:rPr lang="el-GR" b="1" dirty="0"/>
              <a:t>(</a:t>
            </a:r>
            <a:r>
              <a:rPr lang="en-US" b="1" dirty="0"/>
              <a:t>ii</a:t>
            </a:r>
            <a:r>
              <a:rPr lang="el-GR" b="1" dirty="0"/>
              <a:t>) Η ποιότητα</a:t>
            </a:r>
            <a:r>
              <a:rPr lang="el-GR" dirty="0"/>
              <a:t> των σάντουιτς. Ένα προϊόν γρήγορου φαγητού έχει άμεσο αντίκτυπο στον πελάτη, ο οποίος δεν θα το αγοράσει ξανά αν δεν είναι σύμφωνο με τα πρότυπα ποιότητας. Επομένως, η </a:t>
            </a:r>
            <a:r>
              <a:rPr lang="en-US" dirty="0"/>
              <a:t>HSC</a:t>
            </a:r>
            <a:r>
              <a:rPr lang="el-GR" dirty="0"/>
              <a:t> πρέπει να διασφαλίζει την υψηλότερη ποιότητα κάθε στιγμή. Ενδεχομένως να έχει κάποια προβλήματα σχετικά με αυτό, καθώς δεν έχει έλεγχο στα συστατικά των σάντουιτς που παράγει και το εργατικό δυναμικό της σε μεγάλο βαθμό δεν έχει εμπειρία στην παρασκευή τροφίμων.</a:t>
            </a:r>
            <a:endParaRPr lang="en-US" dirty="0"/>
          </a:p>
          <a:p>
            <a:r>
              <a:rPr lang="el-GR" b="1" dirty="0"/>
              <a:t>(</a:t>
            </a:r>
            <a:r>
              <a:rPr lang="en-US" b="1" dirty="0"/>
              <a:t>iii</a:t>
            </a:r>
            <a:r>
              <a:rPr lang="el-GR" b="1" dirty="0"/>
              <a:t>) Συμμόρφωση</a:t>
            </a:r>
            <a:r>
              <a:rPr lang="el-GR" dirty="0"/>
              <a:t> με τους κανονισμούς για την ασφάλεια των τροφίμων. Η </a:t>
            </a:r>
            <a:r>
              <a:rPr lang="en-US" dirty="0"/>
              <a:t>HSC</a:t>
            </a:r>
            <a:r>
              <a:rPr lang="el-GR" dirty="0"/>
              <a:t> πρέπει να διασφαλίσει ότι συμμορφώνεται με τους αυστηρούς κανονισμούς ασφάλειας των τροφίμων, όσον αφορά την παρασκευή και την αποθήκευση των σάντουιτς. Εάν υπάρχουν ενδοιασμοί σχετικά με τη συμμόρφωση της </a:t>
            </a:r>
            <a:r>
              <a:rPr lang="en-US" dirty="0"/>
              <a:t>HSC </a:t>
            </a:r>
            <a:r>
              <a:rPr lang="el-GR" dirty="0"/>
              <a:t>στους απαραίτητους κανονισμούς, είναι πιθανό ο </a:t>
            </a:r>
            <a:r>
              <a:rPr lang="en-US" dirty="0"/>
              <a:t>SFG</a:t>
            </a:r>
            <a:r>
              <a:rPr lang="el-GR" dirty="0"/>
              <a:t> να σταματήσει να αγοράζει τα σάντουιτς του από την </a:t>
            </a:r>
            <a:r>
              <a:rPr lang="en-US" dirty="0"/>
              <a:t>HSC</a:t>
            </a:r>
            <a:r>
              <a:rPr lang="el-GR" dirty="0"/>
              <a:t>.</a:t>
            </a:r>
            <a:endParaRPr lang="en-US" dirty="0"/>
          </a:p>
          <a:p>
            <a:r>
              <a:rPr lang="el-GR" dirty="0"/>
              <a:t> </a:t>
            </a:r>
            <a:endParaRPr lang="en-US" dirty="0"/>
          </a:p>
        </p:txBody>
      </p:sp>
    </p:spTree>
    <p:extLst>
      <p:ext uri="{BB962C8B-B14F-4D97-AF65-F5344CB8AC3E}">
        <p14:creationId xmlns:p14="http://schemas.microsoft.com/office/powerpoint/2010/main" val="3196112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a:bodyPr>
          <a:lstStyle/>
          <a:p>
            <a:r>
              <a:rPr lang="el-GR" b="1" dirty="0"/>
              <a:t>(</a:t>
            </a:r>
            <a:r>
              <a:rPr lang="en-US" b="1" dirty="0"/>
              <a:t>iv</a:t>
            </a:r>
            <a:r>
              <a:rPr lang="el-GR" b="1" dirty="0"/>
              <a:t>) Η αλυσίδα εφοδιασμού</a:t>
            </a:r>
            <a:r>
              <a:rPr lang="el-GR" dirty="0"/>
              <a:t> και το πόσο φρέσκα είναι τα σάντουιτς. Η </a:t>
            </a:r>
            <a:r>
              <a:rPr lang="en-US" dirty="0"/>
              <a:t>HSC</a:t>
            </a:r>
            <a:r>
              <a:rPr lang="el-GR" dirty="0"/>
              <a:t> πρέπει να διασφαλίσει ότι τα σάντουιτς της παραδίδονται πολύ πριν από τις 2 το μεσημέρι προκειμένου να πραγματοποιήσει τις μέγιστες πωλήσεις. Τα σάντουιτς δεν πωλούνται την επόμενη από την ημέρα παράδοσης, οπότε η ταχύτητα παρασκευής και παράδοσης των σάντουιτς είναι υψίστης σημασίας.</a:t>
            </a:r>
            <a:endParaRPr lang="en-US" dirty="0"/>
          </a:p>
          <a:p>
            <a:r>
              <a:rPr lang="el-GR" dirty="0"/>
              <a:t>(</a:t>
            </a:r>
            <a:r>
              <a:rPr lang="en-US" dirty="0"/>
              <a:t>v</a:t>
            </a:r>
            <a:r>
              <a:rPr lang="el-GR" dirty="0"/>
              <a:t>) </a:t>
            </a:r>
            <a:r>
              <a:rPr lang="el-GR" b="1" dirty="0"/>
              <a:t>Γκάμα προϊόντων</a:t>
            </a:r>
            <a:r>
              <a:rPr lang="el-GR" dirty="0"/>
              <a:t>. Η αγορά σάντουιτς ποικίλλει από παραδοσιακές έως νέες γεύσεις και οι παρασκευαστές των σάντουιτς ανταγωνίζονται στην παραγωγή νέων γεύσεων διατηρώντας παράλληλα τις πωλήσεις κλασικών τυριών και μαγιονέζας. Η </a:t>
            </a:r>
            <a:r>
              <a:rPr lang="en-US" dirty="0"/>
              <a:t>HSC</a:t>
            </a:r>
            <a:r>
              <a:rPr lang="el-GR" dirty="0"/>
              <a:t> θα πρέπει να παράγει νέες ποικιλίες που ο </a:t>
            </a:r>
            <a:r>
              <a:rPr lang="en-US" dirty="0"/>
              <a:t>SFG</a:t>
            </a:r>
            <a:r>
              <a:rPr lang="el-GR" dirty="0"/>
              <a:t> θα δεχτεί να πουλήσει στα σούπερ </a:t>
            </a:r>
            <a:r>
              <a:rPr lang="el-GR" dirty="0" err="1"/>
              <a:t>μάρκετ</a:t>
            </a:r>
            <a:r>
              <a:rPr lang="el-GR" dirty="0"/>
              <a:t> του, παρακολουθώντας την επιτυχία αυτών των νέων προϊόντων και αποσύροντας αυτά που πωλούνται πιο αργά.</a:t>
            </a:r>
            <a:endParaRPr lang="en-US" dirty="0"/>
          </a:p>
          <a:p>
            <a:r>
              <a:rPr lang="el-GR" dirty="0"/>
              <a:t> </a:t>
            </a:r>
            <a:endParaRPr lang="en-US" dirty="0"/>
          </a:p>
        </p:txBody>
      </p:sp>
    </p:spTree>
    <p:extLst>
      <p:ext uri="{BB962C8B-B14F-4D97-AF65-F5344CB8AC3E}">
        <p14:creationId xmlns:p14="http://schemas.microsoft.com/office/powerpoint/2010/main" val="1178724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B663D-F566-4305-AEBD-60C0CFEDE176}"/>
              </a:ext>
            </a:extLst>
          </p:cNvPr>
          <p:cNvSpPr>
            <a:spLocks noGrp="1"/>
          </p:cNvSpPr>
          <p:nvPr>
            <p:ph type="title"/>
          </p:nvPr>
        </p:nvSpPr>
        <p:spPr>
          <a:xfrm>
            <a:off x="1024128" y="133803"/>
            <a:ext cx="9720072" cy="514379"/>
          </a:xfrm>
        </p:spPr>
        <p:txBody>
          <a:bodyPr>
            <a:normAutofit fontScale="90000"/>
          </a:bodyPr>
          <a:lstStyle/>
          <a:p>
            <a:r>
              <a:rPr lang="en-US" b="1" dirty="0"/>
              <a:t>HEG</a:t>
            </a:r>
            <a:endParaRPr lang="en-US" dirty="0"/>
          </a:p>
        </p:txBody>
      </p:sp>
      <p:sp>
        <p:nvSpPr>
          <p:cNvPr id="3" name="Θέση περιεχομένου 2">
            <a:extLst>
              <a:ext uri="{FF2B5EF4-FFF2-40B4-BE49-F238E27FC236}">
                <a16:creationId xmlns:a16="http://schemas.microsoft.com/office/drawing/2014/main" id="{A336FDB3-9938-4366-85C1-DF573F202C9E}"/>
              </a:ext>
            </a:extLst>
          </p:cNvPr>
          <p:cNvSpPr>
            <a:spLocks noGrp="1"/>
          </p:cNvSpPr>
          <p:nvPr>
            <p:ph idx="1"/>
          </p:nvPr>
        </p:nvSpPr>
        <p:spPr>
          <a:xfrm>
            <a:off x="827358" y="758141"/>
            <a:ext cx="9720071" cy="5966055"/>
          </a:xfrm>
        </p:spPr>
        <p:txBody>
          <a:bodyPr>
            <a:normAutofit fontScale="77500" lnSpcReduction="20000"/>
          </a:bodyPr>
          <a:lstStyle/>
          <a:p>
            <a:r>
              <a:rPr lang="el-GR" b="1" dirty="0"/>
              <a:t>(γ) Πώς η εισαγωγή ενός συστήματος </a:t>
            </a:r>
            <a:r>
              <a:rPr lang="en-US" b="1" dirty="0"/>
              <a:t>ERP</a:t>
            </a:r>
            <a:r>
              <a:rPr lang="el-GR" b="1" dirty="0"/>
              <a:t> θα μπορούσε να επηρεάσει τον ρόλο των λογιστών που έχουν αντικείμενο τη διοικητική λογιστική</a:t>
            </a:r>
            <a:endParaRPr lang="en-US" dirty="0"/>
          </a:p>
          <a:p>
            <a:r>
              <a:rPr lang="el-GR" b="1" dirty="0"/>
              <a:t> </a:t>
            </a:r>
            <a:endParaRPr lang="en-US" dirty="0"/>
          </a:p>
          <a:p>
            <a:pPr algn="just"/>
            <a:r>
              <a:rPr lang="el-GR" dirty="0"/>
              <a:t> Ένα σύστημα </a:t>
            </a:r>
            <a:r>
              <a:rPr lang="en-US" dirty="0"/>
              <a:t>ERP</a:t>
            </a:r>
            <a:r>
              <a:rPr lang="el-GR" dirty="0"/>
              <a:t> έχει σχεδιαστεί για να ενσωματώνει όλες τις διαφορετικές εφαρμογές που περιλαμβάνονται σε ένα σύστημα διαχείρισης πληροφοριών (</a:t>
            </a:r>
            <a:r>
              <a:rPr lang="en-US" dirty="0"/>
              <a:t>MIS</a:t>
            </a:r>
            <a:r>
              <a:rPr lang="el-GR" dirty="0"/>
              <a:t>) αφήνοντας έτσι ένα μόνο σημείο πρόσβασης σε όλα τα δεδομένα. Συνεπώς, θα μειωθεί ο φόρτος εργασίας των λογιστών. Οι λογιστές με αντικείμενο τη διοικητική λογιστική, παραδοσιακά, συλλέγουν δεδομένα από ολόκληρο τον οργανισμό, χρησιμοποιώντας μια ποικιλία πηγών και συνθέτοντας τα δεδομένα αυτά, προκειμένου να υποβάλουν αναφορές στη διοίκηση. Είναι υπεύθυνοι για πολλά από τα συστήματα που χρησιμοποιούν, όπως το σύστημα ελέγχου των </a:t>
            </a:r>
            <a:r>
              <a:rPr lang="el-GR" dirty="0" err="1"/>
              <a:t>αποθεματων</a:t>
            </a:r>
            <a:r>
              <a:rPr lang="el-GR" dirty="0"/>
              <a:t>.</a:t>
            </a:r>
            <a:endParaRPr lang="en-US" dirty="0"/>
          </a:p>
          <a:p>
            <a:pPr algn="just"/>
            <a:r>
              <a:rPr lang="el-GR" dirty="0"/>
              <a:t> </a:t>
            </a:r>
            <a:endParaRPr lang="en-US" dirty="0"/>
          </a:p>
          <a:p>
            <a:pPr algn="just"/>
            <a:r>
              <a:rPr lang="el-GR" b="1" dirty="0"/>
              <a:t>Ένα σύστημα </a:t>
            </a:r>
            <a:r>
              <a:rPr lang="en-US" b="1" dirty="0"/>
              <a:t>ERP</a:t>
            </a:r>
            <a:r>
              <a:rPr lang="el-GR" b="1" dirty="0"/>
              <a:t> επιτρέπει στους διαχειριστές να υποβάλουν μόνοι τους τις αναφορές από το </a:t>
            </a:r>
            <a:r>
              <a:rPr lang="en-US" b="1" dirty="0"/>
              <a:t>MIS</a:t>
            </a:r>
            <a:r>
              <a:rPr lang="el-GR" dirty="0"/>
              <a:t>, μειώνοντας έτσι την ανάγκη να ζητήσουν από τον λογιστή να συντάξει αυτές τις αναφορές. Το σύστημα </a:t>
            </a:r>
            <a:r>
              <a:rPr lang="en-US" dirty="0"/>
              <a:t>ERP</a:t>
            </a:r>
            <a:r>
              <a:rPr lang="el-GR" dirty="0"/>
              <a:t> επιβλέπουν οι ειδικοί πληροφορικής (ΙΤ), οι οποίοι διασφαλίζουν ότι το σύστημα είναι εγκατεστημένο και λειτουργεί σωστά.</a:t>
            </a:r>
            <a:endParaRPr lang="en-US" dirty="0"/>
          </a:p>
          <a:p>
            <a:pPr algn="just"/>
            <a:r>
              <a:rPr lang="el-GR" dirty="0"/>
              <a:t> </a:t>
            </a:r>
            <a:endParaRPr lang="en-US" dirty="0"/>
          </a:p>
          <a:p>
            <a:pPr algn="just"/>
            <a:r>
              <a:rPr lang="el-GR" b="1" dirty="0"/>
              <a:t>Ωστόσ</a:t>
            </a:r>
            <a:r>
              <a:rPr lang="el-GR" dirty="0"/>
              <a:t>ο, </a:t>
            </a:r>
            <a:r>
              <a:rPr lang="el-GR" b="1" dirty="0"/>
              <a:t>ο λογιστής έχει βασικό ρόλο στον ορισμό των προδιαγραφών του συστήματος </a:t>
            </a:r>
            <a:r>
              <a:rPr lang="en-US" b="1" dirty="0"/>
              <a:t>ERP</a:t>
            </a:r>
            <a:r>
              <a:rPr lang="el-GR" dirty="0"/>
              <a:t> ως κύριος χρήστης και επιβλέπων σε θέματα ελεγκτικής. Ο λογιστής μπορεί επίσης να συμβουλεύει τους μάνατζερ που χρησιμοποιούν το σύστημα </a:t>
            </a:r>
            <a:r>
              <a:rPr lang="en-US" dirty="0"/>
              <a:t>ERP</a:t>
            </a:r>
            <a:r>
              <a:rPr lang="el-GR" dirty="0"/>
              <a:t>, οι οποίοι ενδεχομένως χρειάζονται καθοδήγηση στη διαδικασία κατάρτισης και παρακολούθησης χρηματοοικονομικών καταστάσεων.</a:t>
            </a:r>
            <a:endParaRPr lang="en-US" dirty="0"/>
          </a:p>
          <a:p>
            <a:pPr algn="just"/>
            <a:r>
              <a:rPr lang="el-GR" dirty="0"/>
              <a:t> </a:t>
            </a:r>
            <a:endParaRPr lang="en-US" dirty="0"/>
          </a:p>
          <a:p>
            <a:pPr algn="just"/>
            <a:r>
              <a:rPr lang="el-GR" b="1" dirty="0"/>
              <a:t>Ο λογιστής μπορεί επίσης να χρησιμοποιήσει το σύστημα </a:t>
            </a:r>
            <a:r>
              <a:rPr lang="en-US" b="1" dirty="0"/>
              <a:t>ERP</a:t>
            </a:r>
            <a:r>
              <a:rPr lang="el-GR" b="1" dirty="0"/>
              <a:t> σε πιο στρατηγικό ρόλο</a:t>
            </a:r>
            <a:r>
              <a:rPr lang="el-GR" dirty="0"/>
              <a:t> για την υποβολή αναφορών στο συμβούλιο δεδομένων υψηλού επιπέδου. </a:t>
            </a:r>
            <a:endParaRPr lang="en-US" dirty="0"/>
          </a:p>
        </p:txBody>
      </p:sp>
    </p:spTree>
    <p:extLst>
      <p:ext uri="{BB962C8B-B14F-4D97-AF65-F5344CB8AC3E}">
        <p14:creationId xmlns:p14="http://schemas.microsoft.com/office/powerpoint/2010/main" val="719747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AF3668-9CD3-41CD-A2EC-A6EDA3C6E4BA}"/>
              </a:ext>
            </a:extLst>
          </p:cNvPr>
          <p:cNvSpPr>
            <a:spLocks noGrp="1"/>
          </p:cNvSpPr>
          <p:nvPr>
            <p:ph type="title"/>
          </p:nvPr>
        </p:nvSpPr>
        <p:spPr/>
        <p:txBody>
          <a:bodyPr/>
          <a:lstStyle/>
          <a:p>
            <a:r>
              <a:rPr lang="el-GR" dirty="0"/>
              <a:t>παράδειγμα</a:t>
            </a:r>
            <a:endParaRPr lang="en-US" dirty="0"/>
          </a:p>
        </p:txBody>
      </p:sp>
      <p:sp>
        <p:nvSpPr>
          <p:cNvPr id="3" name="Θέση περιεχομένου 2">
            <a:extLst>
              <a:ext uri="{FF2B5EF4-FFF2-40B4-BE49-F238E27FC236}">
                <a16:creationId xmlns:a16="http://schemas.microsoft.com/office/drawing/2014/main" id="{0E3CCAD5-B561-45AE-8972-2917046C395A}"/>
              </a:ext>
            </a:extLst>
          </p:cNvPr>
          <p:cNvSpPr>
            <a:spLocks noGrp="1"/>
          </p:cNvSpPr>
          <p:nvPr>
            <p:ph idx="1"/>
          </p:nvPr>
        </p:nvSpPr>
        <p:spPr/>
        <p:txBody>
          <a:bodyPr/>
          <a:lstStyle/>
          <a:p>
            <a:r>
              <a:rPr lang="el-GR" dirty="0"/>
              <a:t>Επίσκεψη σε </a:t>
            </a:r>
            <a:r>
              <a:rPr lang="en-US" dirty="0"/>
              <a:t>Supermarket</a:t>
            </a:r>
            <a:endParaRPr lang="el-GR" dirty="0"/>
          </a:p>
          <a:p>
            <a:r>
              <a:rPr lang="el-GR" dirty="0"/>
              <a:t>Περιγράψτε ποιες ενέργειες αφορούν σε</a:t>
            </a:r>
          </a:p>
          <a:p>
            <a:pPr lvl="1"/>
            <a:r>
              <a:rPr lang="el-GR" dirty="0"/>
              <a:t>Προγραμματισμό (</a:t>
            </a:r>
            <a:r>
              <a:rPr lang="en-US" dirty="0"/>
              <a:t>PLANING)</a:t>
            </a:r>
          </a:p>
          <a:p>
            <a:pPr lvl="1"/>
            <a:r>
              <a:rPr lang="el-GR" dirty="0"/>
              <a:t>Επιλογή απόφασης (</a:t>
            </a:r>
            <a:r>
              <a:rPr lang="en-US" dirty="0"/>
              <a:t>DECISION MAKING)</a:t>
            </a:r>
          </a:p>
          <a:p>
            <a:pPr lvl="1"/>
            <a:r>
              <a:rPr lang="el-GR" dirty="0"/>
              <a:t>Έλεγχος </a:t>
            </a:r>
            <a:r>
              <a:rPr lang="en-US" dirty="0"/>
              <a:t>(CONTROL)</a:t>
            </a:r>
          </a:p>
          <a:p>
            <a:endParaRPr lang="el-GR" dirty="0"/>
          </a:p>
          <a:p>
            <a:pPr lvl="1"/>
            <a:endParaRPr lang="en-US" dirty="0"/>
          </a:p>
        </p:txBody>
      </p:sp>
    </p:spTree>
    <p:extLst>
      <p:ext uri="{BB962C8B-B14F-4D97-AF65-F5344CB8AC3E}">
        <p14:creationId xmlns:p14="http://schemas.microsoft.com/office/powerpoint/2010/main" val="4067570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 name="Rectangle 81">
            <a:extLst>
              <a:ext uri="{FF2B5EF4-FFF2-40B4-BE49-F238E27FC236}">
                <a16:creationId xmlns:a16="http://schemas.microsoft.com/office/drawing/2014/main" id="{81CE8CA9-D6D2-4C46-8070-9566F894E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4FD18BB-271D-440B-B158-69B275C539EC}"/>
              </a:ext>
            </a:extLst>
          </p:cNvPr>
          <p:cNvSpPr>
            <a:spLocks noGrp="1"/>
          </p:cNvSpPr>
          <p:nvPr>
            <p:ph type="title"/>
          </p:nvPr>
        </p:nvSpPr>
        <p:spPr>
          <a:xfrm>
            <a:off x="1024129" y="585216"/>
            <a:ext cx="3779085" cy="1499616"/>
          </a:xfrm>
        </p:spPr>
        <p:txBody>
          <a:bodyPr>
            <a:noAutofit/>
          </a:bodyPr>
          <a:lstStyle/>
          <a:p>
            <a:pPr algn="ctr"/>
            <a:r>
              <a:rPr lang="el-GR" sz="3600" i="1" dirty="0" err="1">
                <a:solidFill>
                  <a:schemeClr val="tx1"/>
                </a:solidFill>
              </a:rPr>
              <a:t>Ρολοι</a:t>
            </a:r>
            <a:r>
              <a:rPr lang="el-GR" sz="3600" i="1" dirty="0">
                <a:solidFill>
                  <a:schemeClr val="tx1"/>
                </a:solidFill>
              </a:rPr>
              <a:t> </a:t>
            </a:r>
            <a:r>
              <a:rPr lang="el-GR" sz="3600" i="1" dirty="0" err="1">
                <a:solidFill>
                  <a:schemeClr val="tx1"/>
                </a:solidFill>
              </a:rPr>
              <a:t>διοικητικησ</a:t>
            </a:r>
            <a:r>
              <a:rPr lang="el-GR" sz="3600" i="1" dirty="0">
                <a:solidFill>
                  <a:schemeClr val="tx1"/>
                </a:solidFill>
              </a:rPr>
              <a:t> </a:t>
            </a:r>
            <a:r>
              <a:rPr lang="el-GR" sz="3600" i="1" dirty="0" err="1">
                <a:solidFill>
                  <a:schemeClr val="tx1"/>
                </a:solidFill>
              </a:rPr>
              <a:t>λογιστικησ</a:t>
            </a:r>
            <a:endParaRPr lang="en-US" sz="3600" i="1" dirty="0">
              <a:solidFill>
                <a:schemeClr val="tx1"/>
              </a:solidFill>
            </a:endParaRPr>
          </a:p>
        </p:txBody>
      </p:sp>
      <p:cxnSp>
        <p:nvCxnSpPr>
          <p:cNvPr id="87" name="Straight Connector 83">
            <a:extLst>
              <a:ext uri="{FF2B5EF4-FFF2-40B4-BE49-F238E27FC236}">
                <a16:creationId xmlns:a16="http://schemas.microsoft.com/office/drawing/2014/main" id="{72B31CF5-BEC2-457D-A52F-6A5CCB066FE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8" name="Content Placeholder 78">
            <a:extLst>
              <a:ext uri="{FF2B5EF4-FFF2-40B4-BE49-F238E27FC236}">
                <a16:creationId xmlns:a16="http://schemas.microsoft.com/office/drawing/2014/main" id="{41AF5FE4-DE0A-469A-9A7F-9305781BE303}"/>
              </a:ext>
            </a:extLst>
          </p:cNvPr>
          <p:cNvSpPr>
            <a:spLocks noGrp="1"/>
          </p:cNvSpPr>
          <p:nvPr>
            <p:ph idx="1"/>
          </p:nvPr>
        </p:nvSpPr>
        <p:spPr>
          <a:xfrm>
            <a:off x="1011503" y="2340864"/>
            <a:ext cx="3791711" cy="3931920"/>
          </a:xfrm>
        </p:spPr>
        <p:txBody>
          <a:bodyPr>
            <a:normAutofit/>
          </a:bodyPr>
          <a:lstStyle/>
          <a:p>
            <a:pPr algn="ctr"/>
            <a:r>
              <a:rPr lang="el-GR" dirty="0"/>
              <a:t>Η στρατηγική διοικητική λογιστική έχει οριστεί ως η </a:t>
            </a:r>
            <a:r>
              <a:rPr lang="el-GR" b="1" dirty="0"/>
              <a:t>παροχή και η ανάλυση χρηματοοικονομικών πληροφοριών</a:t>
            </a:r>
            <a:r>
              <a:rPr lang="el-GR" dirty="0"/>
              <a:t> στις αγορές προϊόντων της επιχείρησης, τις δαπάνες των ανταγωνιστών, τις δομές κόστους και την </a:t>
            </a:r>
            <a:r>
              <a:rPr lang="el-GR" b="1" dirty="0"/>
              <a:t>παρακολούθηση των στρατηγικώ</a:t>
            </a:r>
            <a:r>
              <a:rPr lang="el-GR" dirty="0"/>
              <a:t>ν της επιχείρησης και των ανταγωνιστών της για πολλές περιόδους.</a:t>
            </a:r>
            <a:endParaRPr lang="en-US" dirty="0"/>
          </a:p>
        </p:txBody>
      </p:sp>
      <p:pic>
        <p:nvPicPr>
          <p:cNvPr id="5" name="Θέση περιεχομένου 4">
            <a:extLst>
              <a:ext uri="{FF2B5EF4-FFF2-40B4-BE49-F238E27FC236}">
                <a16:creationId xmlns:a16="http://schemas.microsoft.com/office/drawing/2014/main" id="{B1390BD5-C65B-485F-8AA8-20A2D766C1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2521" y="147577"/>
            <a:ext cx="6468405" cy="6562846"/>
          </a:xfrm>
          <a:prstGeom prst="rect">
            <a:avLst/>
          </a:prstGeom>
        </p:spPr>
      </p:pic>
    </p:spTree>
    <p:extLst>
      <p:ext uri="{BB962C8B-B14F-4D97-AF65-F5344CB8AC3E}">
        <p14:creationId xmlns:p14="http://schemas.microsoft.com/office/powerpoint/2010/main" val="1413690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61657BD-3333-446A-A16A-CBDC77C8E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52CAFF06-4D3A-42A5-8614-B1FA47EA0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6" cy="557106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Θέση περιεχομένου 4" descr="Εικόνα που περιέχει κείμενο&#10;&#10;Περιγραφή που δημιουργήθηκε αυτόματα">
            <a:extLst>
              <a:ext uri="{FF2B5EF4-FFF2-40B4-BE49-F238E27FC236}">
                <a16:creationId xmlns:a16="http://schemas.microsoft.com/office/drawing/2014/main" id="{72CE5329-9EBB-46EE-BAF6-2E2C93873C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6636" y="804333"/>
            <a:ext cx="9998725" cy="5249331"/>
          </a:xfrm>
          <a:prstGeom prst="rect">
            <a:avLst/>
          </a:prstGeom>
        </p:spPr>
      </p:pic>
    </p:spTree>
    <p:extLst>
      <p:ext uri="{BB962C8B-B14F-4D97-AF65-F5344CB8AC3E}">
        <p14:creationId xmlns:p14="http://schemas.microsoft.com/office/powerpoint/2010/main" val="2316944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9">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D652C54-E6FB-4011-A298-8D178D439DDA}"/>
              </a:ext>
            </a:extLst>
          </p:cNvPr>
          <p:cNvSpPr>
            <a:spLocks noGrp="1"/>
          </p:cNvSpPr>
          <p:nvPr>
            <p:ph type="title"/>
          </p:nvPr>
        </p:nvSpPr>
        <p:spPr>
          <a:xfrm>
            <a:off x="643468" y="643467"/>
            <a:ext cx="3415612" cy="5571066"/>
          </a:xfrm>
        </p:spPr>
        <p:txBody>
          <a:bodyPr>
            <a:normAutofit/>
          </a:bodyPr>
          <a:lstStyle/>
          <a:p>
            <a:r>
              <a:rPr lang="el-GR" sz="4300" dirty="0" err="1">
                <a:solidFill>
                  <a:srgbClr val="FFFFFF"/>
                </a:solidFill>
              </a:rPr>
              <a:t>Σχεση</a:t>
            </a:r>
            <a:r>
              <a:rPr lang="el-GR" sz="4300" dirty="0">
                <a:solidFill>
                  <a:srgbClr val="FFFFFF"/>
                </a:solidFill>
              </a:rPr>
              <a:t> </a:t>
            </a:r>
            <a:r>
              <a:rPr lang="el-GR" sz="4300" dirty="0" err="1">
                <a:solidFill>
                  <a:srgbClr val="FFFFFF"/>
                </a:solidFill>
              </a:rPr>
              <a:t>μεταξυ</a:t>
            </a:r>
            <a:r>
              <a:rPr lang="el-GR" sz="4300" dirty="0">
                <a:solidFill>
                  <a:srgbClr val="FFFFFF"/>
                </a:solidFill>
              </a:rPr>
              <a:t> </a:t>
            </a:r>
            <a:r>
              <a:rPr lang="el-GR" sz="4300" dirty="0" err="1">
                <a:solidFill>
                  <a:srgbClr val="FFFFFF"/>
                </a:solidFill>
              </a:rPr>
              <a:t>στρατηγικου</a:t>
            </a:r>
            <a:r>
              <a:rPr lang="el-GR" sz="4300" dirty="0">
                <a:solidFill>
                  <a:srgbClr val="FFFFFF"/>
                </a:solidFill>
              </a:rPr>
              <a:t> </a:t>
            </a:r>
            <a:r>
              <a:rPr lang="el-GR" sz="4300" dirty="0" err="1">
                <a:solidFill>
                  <a:srgbClr val="FFFFFF"/>
                </a:solidFill>
              </a:rPr>
              <a:t>σχεδιασμου</a:t>
            </a:r>
            <a:r>
              <a:rPr lang="el-GR" sz="4300" dirty="0">
                <a:solidFill>
                  <a:srgbClr val="FFFFFF"/>
                </a:solidFill>
              </a:rPr>
              <a:t> και </a:t>
            </a:r>
            <a:r>
              <a:rPr lang="el-GR" sz="4300" dirty="0" err="1">
                <a:solidFill>
                  <a:srgbClr val="FFFFFF"/>
                </a:solidFill>
              </a:rPr>
              <a:t>ελεγχου</a:t>
            </a:r>
            <a:r>
              <a:rPr lang="en-US" sz="4300" dirty="0">
                <a:solidFill>
                  <a:srgbClr val="FFFFFF"/>
                </a:solidFill>
              </a:rPr>
              <a:t> – kai </a:t>
            </a:r>
            <a:r>
              <a:rPr lang="el-GR" sz="4300" dirty="0" err="1">
                <a:solidFill>
                  <a:srgbClr val="FFFFFF"/>
                </a:solidFill>
              </a:rPr>
              <a:t>διοικητικησ</a:t>
            </a:r>
            <a:r>
              <a:rPr lang="el-GR" sz="4300" dirty="0">
                <a:solidFill>
                  <a:srgbClr val="FFFFFF"/>
                </a:solidFill>
              </a:rPr>
              <a:t> </a:t>
            </a:r>
            <a:r>
              <a:rPr lang="el-GR" sz="4300" dirty="0" err="1">
                <a:solidFill>
                  <a:srgbClr val="FFFFFF"/>
                </a:solidFill>
              </a:rPr>
              <a:t>αποδοσησ</a:t>
            </a:r>
            <a:r>
              <a:rPr lang="el-GR" sz="4300" dirty="0">
                <a:solidFill>
                  <a:srgbClr val="FFFFFF"/>
                </a:solidFill>
              </a:rPr>
              <a:t>, </a:t>
            </a:r>
            <a:endParaRPr lang="en-US" sz="4300" dirty="0">
              <a:solidFill>
                <a:srgbClr val="FFFFFF"/>
              </a:solidFill>
            </a:endParaRPr>
          </a:p>
        </p:txBody>
      </p:sp>
      <p:graphicFrame>
        <p:nvGraphicFramePr>
          <p:cNvPr id="5" name="Θέση περιεχομένου 2">
            <a:extLst>
              <a:ext uri="{FF2B5EF4-FFF2-40B4-BE49-F238E27FC236}">
                <a16:creationId xmlns:a16="http://schemas.microsoft.com/office/drawing/2014/main" id="{B186AD5F-BBA3-475C-9D8D-4837640BAD37}"/>
              </a:ext>
            </a:extLst>
          </p:cNvPr>
          <p:cNvGraphicFramePr>
            <a:graphicFrameLocks noGrp="1"/>
          </p:cNvGraphicFramePr>
          <p:nvPr>
            <p:ph idx="1"/>
            <p:extLst>
              <p:ext uri="{D42A27DB-BD31-4B8C-83A1-F6EECF244321}">
                <p14:modId xmlns:p14="http://schemas.microsoft.com/office/powerpoint/2010/main" val="876168425"/>
              </p:ext>
            </p:extLst>
          </p:nvPr>
        </p:nvGraphicFramePr>
        <p:xfrm>
          <a:off x="5291667" y="508000"/>
          <a:ext cx="6256865" cy="58363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4399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F61DE7A-E7AC-4CE1-ADEB-35752B4DC589}"/>
              </a:ext>
            </a:extLst>
          </p:cNvPr>
          <p:cNvSpPr>
            <a:spLocks noGrp="1"/>
          </p:cNvSpPr>
          <p:nvPr>
            <p:ph type="title"/>
          </p:nvPr>
        </p:nvSpPr>
        <p:spPr>
          <a:xfrm>
            <a:off x="1024129" y="585216"/>
            <a:ext cx="8069094" cy="1499616"/>
          </a:xfrm>
        </p:spPr>
        <p:txBody>
          <a:bodyPr>
            <a:normAutofit/>
          </a:bodyPr>
          <a:lstStyle/>
          <a:p>
            <a:r>
              <a:rPr lang="en-US">
                <a:solidFill>
                  <a:srgbClr val="FFFFFF"/>
                </a:solidFill>
              </a:rPr>
              <a:t>Strategy</a:t>
            </a:r>
          </a:p>
        </p:txBody>
      </p:sp>
      <p:cxnSp>
        <p:nvCxnSpPr>
          <p:cNvPr id="10" name="Straight Connector 9">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5A20F583-F739-426F-978E-7B28E1F191BD}"/>
              </a:ext>
            </a:extLst>
          </p:cNvPr>
          <p:cNvSpPr>
            <a:spLocks noGrp="1"/>
          </p:cNvSpPr>
          <p:nvPr>
            <p:ph idx="1"/>
          </p:nvPr>
        </p:nvSpPr>
        <p:spPr>
          <a:xfrm>
            <a:off x="1024129" y="2286000"/>
            <a:ext cx="8074151" cy="3862971"/>
          </a:xfrm>
        </p:spPr>
        <p:txBody>
          <a:bodyPr>
            <a:normAutofit fontScale="92500" lnSpcReduction="20000"/>
          </a:bodyPr>
          <a:lstStyle/>
          <a:p>
            <a:pPr algn="just">
              <a:lnSpc>
                <a:spcPct val="200000"/>
              </a:lnSpc>
            </a:pPr>
            <a:r>
              <a:rPr lang="el-GR" sz="2800" dirty="0">
                <a:solidFill>
                  <a:srgbClr val="FFFFFF"/>
                </a:solidFill>
              </a:rPr>
              <a:t>Η </a:t>
            </a:r>
            <a:r>
              <a:rPr lang="el-GR" sz="2800" b="1" i="1" dirty="0">
                <a:solidFill>
                  <a:srgbClr val="FFFFFF"/>
                </a:solidFill>
              </a:rPr>
              <a:t>κατεύθυνση</a:t>
            </a:r>
            <a:r>
              <a:rPr lang="el-GR" sz="2800" dirty="0">
                <a:solidFill>
                  <a:srgbClr val="FFFFFF"/>
                </a:solidFill>
              </a:rPr>
              <a:t> και ο </a:t>
            </a:r>
            <a:r>
              <a:rPr lang="el-GR" sz="2800" b="1" i="1" dirty="0">
                <a:solidFill>
                  <a:srgbClr val="FFFFFF"/>
                </a:solidFill>
              </a:rPr>
              <a:t>προσανατολισμός</a:t>
            </a:r>
            <a:r>
              <a:rPr lang="el-GR" sz="2800" dirty="0">
                <a:solidFill>
                  <a:srgbClr val="FFFFFF"/>
                </a:solidFill>
              </a:rPr>
              <a:t> της επιχείρησης σε </a:t>
            </a:r>
            <a:r>
              <a:rPr lang="el-GR" sz="2800" b="1" i="1" dirty="0">
                <a:solidFill>
                  <a:srgbClr val="FFFFFF"/>
                </a:solidFill>
              </a:rPr>
              <a:t>μακροχρόνιο ορίζοντα</a:t>
            </a:r>
            <a:r>
              <a:rPr lang="el-GR" sz="2800" dirty="0">
                <a:solidFill>
                  <a:srgbClr val="FFFFFF"/>
                </a:solidFill>
              </a:rPr>
              <a:t>, η οποία επιτυγχάνει </a:t>
            </a:r>
            <a:r>
              <a:rPr lang="el-GR" sz="2800" b="1" i="1" dirty="0">
                <a:solidFill>
                  <a:srgbClr val="FFFFFF"/>
                </a:solidFill>
              </a:rPr>
              <a:t>όφελος</a:t>
            </a:r>
            <a:r>
              <a:rPr lang="el-GR" sz="2800" dirty="0">
                <a:solidFill>
                  <a:srgbClr val="FFFFFF"/>
                </a:solidFill>
              </a:rPr>
              <a:t> (μέσα σε ένα συνεχώς μεταβαλλόμενο περιβάλλον), με την χρήση των </a:t>
            </a:r>
            <a:r>
              <a:rPr lang="el-GR" sz="2800" b="1" i="1" dirty="0">
                <a:solidFill>
                  <a:srgbClr val="FFFFFF"/>
                </a:solidFill>
              </a:rPr>
              <a:t>πόρων</a:t>
            </a:r>
            <a:r>
              <a:rPr lang="el-GR" sz="2800" dirty="0">
                <a:solidFill>
                  <a:srgbClr val="FFFFFF"/>
                </a:solidFill>
              </a:rPr>
              <a:t> και </a:t>
            </a:r>
            <a:r>
              <a:rPr lang="el-GR" sz="2800" b="1" i="1" dirty="0">
                <a:solidFill>
                  <a:srgbClr val="FFFFFF"/>
                </a:solidFill>
              </a:rPr>
              <a:t>ικανοτήτων</a:t>
            </a:r>
            <a:r>
              <a:rPr lang="el-GR" sz="2800" dirty="0">
                <a:solidFill>
                  <a:srgbClr val="FFFFFF"/>
                </a:solidFill>
              </a:rPr>
              <a:t>, με απώτερο στόχο την εκπλήρωση των προσδοκιών των μετόχων.</a:t>
            </a:r>
          </a:p>
          <a:p>
            <a:endParaRPr lang="en-US" dirty="0">
              <a:solidFill>
                <a:srgbClr val="FFFFFF"/>
              </a:solidFill>
            </a:endParaRPr>
          </a:p>
        </p:txBody>
      </p:sp>
      <p:sp>
        <p:nvSpPr>
          <p:cNvPr id="12" name="Rectangle 11">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641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62B687-D5CD-4F1C-B46A-529E1E8017D7}"/>
              </a:ext>
            </a:extLst>
          </p:cNvPr>
          <p:cNvSpPr>
            <a:spLocks noGrp="1"/>
          </p:cNvSpPr>
          <p:nvPr>
            <p:ph type="title"/>
          </p:nvPr>
        </p:nvSpPr>
        <p:spPr>
          <a:xfrm>
            <a:off x="1024128" y="585216"/>
            <a:ext cx="9720072" cy="1499616"/>
          </a:xfrm>
        </p:spPr>
        <p:txBody>
          <a:bodyPr>
            <a:normAutofit/>
          </a:bodyPr>
          <a:lstStyle/>
          <a:p>
            <a:r>
              <a:rPr lang="en-US" dirty="0"/>
              <a:t>Strategic analysis</a:t>
            </a:r>
          </a:p>
        </p:txBody>
      </p:sp>
      <p:graphicFrame>
        <p:nvGraphicFramePr>
          <p:cNvPr id="4" name="Πίνακας 4">
            <a:extLst>
              <a:ext uri="{FF2B5EF4-FFF2-40B4-BE49-F238E27FC236}">
                <a16:creationId xmlns:a16="http://schemas.microsoft.com/office/drawing/2014/main" id="{E1E1E6BB-3D03-4BC7-8589-A1671072B0A7}"/>
              </a:ext>
            </a:extLst>
          </p:cNvPr>
          <p:cNvGraphicFramePr>
            <a:graphicFrameLocks noGrp="1"/>
          </p:cNvGraphicFramePr>
          <p:nvPr>
            <p:ph idx="1"/>
            <p:extLst>
              <p:ext uri="{D42A27DB-BD31-4B8C-83A1-F6EECF244321}">
                <p14:modId xmlns:p14="http://schemas.microsoft.com/office/powerpoint/2010/main" val="602681947"/>
              </p:ext>
            </p:extLst>
          </p:nvPr>
        </p:nvGraphicFramePr>
        <p:xfrm>
          <a:off x="564444" y="1727200"/>
          <a:ext cx="11300179" cy="4899379"/>
        </p:xfrm>
        <a:graphic>
          <a:graphicData uri="http://schemas.openxmlformats.org/drawingml/2006/table">
            <a:tbl>
              <a:tblPr firstRow="1" bandRow="1">
                <a:tableStyleId>{073A0DAA-6AF3-43AB-8588-CEC1D06C72B9}</a:tableStyleId>
              </a:tblPr>
              <a:tblGrid>
                <a:gridCol w="1725645">
                  <a:extLst>
                    <a:ext uri="{9D8B030D-6E8A-4147-A177-3AD203B41FA5}">
                      <a16:colId xmlns:a16="http://schemas.microsoft.com/office/drawing/2014/main" val="1834080105"/>
                    </a:ext>
                  </a:extLst>
                </a:gridCol>
                <a:gridCol w="3118842">
                  <a:extLst>
                    <a:ext uri="{9D8B030D-6E8A-4147-A177-3AD203B41FA5}">
                      <a16:colId xmlns:a16="http://schemas.microsoft.com/office/drawing/2014/main" val="334942410"/>
                    </a:ext>
                  </a:extLst>
                </a:gridCol>
                <a:gridCol w="3362425">
                  <a:extLst>
                    <a:ext uri="{9D8B030D-6E8A-4147-A177-3AD203B41FA5}">
                      <a16:colId xmlns:a16="http://schemas.microsoft.com/office/drawing/2014/main" val="2310507931"/>
                    </a:ext>
                  </a:extLst>
                </a:gridCol>
                <a:gridCol w="3093267">
                  <a:extLst>
                    <a:ext uri="{9D8B030D-6E8A-4147-A177-3AD203B41FA5}">
                      <a16:colId xmlns:a16="http://schemas.microsoft.com/office/drawing/2014/main" val="130301266"/>
                    </a:ext>
                  </a:extLst>
                </a:gridCol>
              </a:tblGrid>
              <a:tr h="813631">
                <a:tc>
                  <a:txBody>
                    <a:bodyPr/>
                    <a:lstStyle/>
                    <a:p>
                      <a:endParaRPr lang="en-US" sz="2000" dirty="0"/>
                    </a:p>
                  </a:txBody>
                  <a:tcPr marL="80432" marR="80432" marT="40216" marB="40216"/>
                </a:tc>
                <a:tc>
                  <a:txBody>
                    <a:bodyPr/>
                    <a:lstStyle/>
                    <a:p>
                      <a:pPr algn="ctr"/>
                      <a:r>
                        <a:rPr lang="el-GR" sz="2000" dirty="0"/>
                        <a:t>Στάδιο</a:t>
                      </a:r>
                      <a:endParaRPr lang="en-US" sz="2000" dirty="0"/>
                    </a:p>
                  </a:txBody>
                  <a:tcPr marL="80432" marR="80432" marT="40216" marB="40216" anchor="ctr"/>
                </a:tc>
                <a:tc>
                  <a:txBody>
                    <a:bodyPr/>
                    <a:lstStyle/>
                    <a:p>
                      <a:pPr algn="ctr"/>
                      <a:r>
                        <a:rPr lang="el-GR" sz="2000" dirty="0"/>
                        <a:t>Περιγραφή</a:t>
                      </a:r>
                      <a:endParaRPr lang="en-US" sz="2000" dirty="0"/>
                    </a:p>
                  </a:txBody>
                  <a:tcPr marL="80432" marR="80432" marT="40216" marB="40216" anchor="ctr"/>
                </a:tc>
                <a:tc>
                  <a:txBody>
                    <a:bodyPr/>
                    <a:lstStyle/>
                    <a:p>
                      <a:pPr algn="ctr"/>
                      <a:r>
                        <a:rPr lang="el-GR" sz="2000" dirty="0"/>
                        <a:t>Εργαλεία, μοντέλα, τεχνικές</a:t>
                      </a:r>
                      <a:endParaRPr lang="en-US" sz="2000" dirty="0"/>
                    </a:p>
                  </a:txBody>
                  <a:tcPr marL="80432" marR="80432" marT="40216" marB="40216" anchor="ctr"/>
                </a:tc>
                <a:extLst>
                  <a:ext uri="{0D108BD9-81ED-4DB2-BD59-A6C34878D82A}">
                    <a16:rowId xmlns:a16="http://schemas.microsoft.com/office/drawing/2014/main" val="265764197"/>
                  </a:ext>
                </a:extLst>
              </a:tr>
              <a:tr h="531505">
                <a:tc>
                  <a:txBody>
                    <a:bodyPr/>
                    <a:lstStyle/>
                    <a:p>
                      <a:r>
                        <a:rPr lang="el-GR" sz="2000" dirty="0"/>
                        <a:t>Βήμα 1</a:t>
                      </a:r>
                      <a:endParaRPr lang="en-US" sz="2000" b="1" dirty="0"/>
                    </a:p>
                  </a:txBody>
                  <a:tcPr marL="80432" marR="80432" marT="40216" marB="40216" anchor="ctr"/>
                </a:tc>
                <a:tc>
                  <a:txBody>
                    <a:bodyPr/>
                    <a:lstStyle/>
                    <a:p>
                      <a:r>
                        <a:rPr lang="el-GR" sz="2000" dirty="0"/>
                        <a:t>Όραμα, Αποστολή</a:t>
                      </a:r>
                      <a:endParaRPr lang="en-US" sz="2000" dirty="0"/>
                    </a:p>
                  </a:txBody>
                  <a:tcPr marL="80432" marR="80432" marT="40216" marB="40216" anchor="ctr"/>
                </a:tc>
                <a:tc>
                  <a:txBody>
                    <a:bodyPr/>
                    <a:lstStyle/>
                    <a:p>
                      <a:endParaRPr lang="en-US" sz="2000" dirty="0"/>
                    </a:p>
                  </a:txBody>
                  <a:tcPr marL="80432" marR="80432" marT="40216" marB="40216" anchor="ctr"/>
                </a:tc>
                <a:tc>
                  <a:txBody>
                    <a:bodyPr/>
                    <a:lstStyle/>
                    <a:p>
                      <a:r>
                        <a:rPr lang="el-GR" sz="2000"/>
                        <a:t>Όραμα</a:t>
                      </a:r>
                      <a:endParaRPr lang="en-US" sz="2000"/>
                    </a:p>
                  </a:txBody>
                  <a:tcPr marL="80432" marR="80432" marT="40216" marB="40216" anchor="ctr"/>
                </a:tc>
                <a:extLst>
                  <a:ext uri="{0D108BD9-81ED-4DB2-BD59-A6C34878D82A}">
                    <a16:rowId xmlns:a16="http://schemas.microsoft.com/office/drawing/2014/main" val="3028868415"/>
                  </a:ext>
                </a:extLst>
              </a:tr>
              <a:tr h="1245616">
                <a:tc>
                  <a:txBody>
                    <a:bodyPr/>
                    <a:lstStyle/>
                    <a:p>
                      <a:r>
                        <a:rPr lang="el-GR" sz="2000" dirty="0"/>
                        <a:t>Βήμα 2</a:t>
                      </a:r>
                      <a:endParaRPr lang="en-US" sz="2000" b="1" dirty="0"/>
                    </a:p>
                  </a:txBody>
                  <a:tcPr marL="80432" marR="80432" marT="40216" marB="40216" anchor="ctr"/>
                </a:tc>
                <a:tc>
                  <a:txBody>
                    <a:bodyPr/>
                    <a:lstStyle/>
                    <a:p>
                      <a:r>
                        <a:rPr lang="el-GR" sz="2000" dirty="0"/>
                        <a:t>Στόχος</a:t>
                      </a:r>
                      <a:endParaRPr lang="en-US" sz="2000" dirty="0"/>
                    </a:p>
                  </a:txBody>
                  <a:tcPr marL="80432" marR="80432" marT="40216" marB="40216" anchor="ctr"/>
                </a:tc>
                <a:tc>
                  <a:txBody>
                    <a:bodyPr/>
                    <a:lstStyle/>
                    <a:p>
                      <a:r>
                        <a:rPr lang="el-GR" sz="2000" dirty="0"/>
                        <a:t>Ερμηνεία οράματος σε διαφορετικές ομάδες ανθρώπων </a:t>
                      </a:r>
                      <a:endParaRPr lang="en-US" sz="2000" dirty="0"/>
                    </a:p>
                  </a:txBody>
                  <a:tcPr marL="80432" marR="80432" marT="40216" marB="40216" anchor="ctr"/>
                </a:tc>
                <a:tc>
                  <a:txBody>
                    <a:bodyPr/>
                    <a:lstStyle/>
                    <a:p>
                      <a:r>
                        <a:rPr lang="en-US" sz="2000"/>
                        <a:t>Stakeholder Analysis, Mapping</a:t>
                      </a:r>
                      <a:endParaRPr lang="en-US" sz="2000" dirty="0"/>
                    </a:p>
                  </a:txBody>
                  <a:tcPr marL="80432" marR="80432" marT="40216" marB="40216" anchor="ctr"/>
                </a:tc>
                <a:extLst>
                  <a:ext uri="{0D108BD9-81ED-4DB2-BD59-A6C34878D82A}">
                    <a16:rowId xmlns:a16="http://schemas.microsoft.com/office/drawing/2014/main" val="1844791724"/>
                  </a:ext>
                </a:extLst>
              </a:tr>
              <a:tr h="888561">
                <a:tc>
                  <a:txBody>
                    <a:bodyPr/>
                    <a:lstStyle/>
                    <a:p>
                      <a:r>
                        <a:rPr lang="el-GR" sz="2000" dirty="0"/>
                        <a:t>Βήμα 3</a:t>
                      </a:r>
                      <a:endParaRPr lang="en-US" sz="2000" b="1" dirty="0"/>
                    </a:p>
                  </a:txBody>
                  <a:tcPr marL="80432" marR="80432" marT="40216" marB="40216" anchor="ctr"/>
                </a:tc>
                <a:tc>
                  <a:txBody>
                    <a:bodyPr/>
                    <a:lstStyle/>
                    <a:p>
                      <a:r>
                        <a:rPr lang="el-GR" sz="2000"/>
                        <a:t>Επιμέρους στόχοι</a:t>
                      </a:r>
                      <a:endParaRPr lang="en-US" sz="2000"/>
                    </a:p>
                  </a:txBody>
                  <a:tcPr marL="80432" marR="80432" marT="40216" marB="40216" anchor="ctr"/>
                </a:tc>
                <a:tc>
                  <a:txBody>
                    <a:bodyPr/>
                    <a:lstStyle/>
                    <a:p>
                      <a:r>
                        <a:rPr lang="el-GR" sz="2000" dirty="0"/>
                        <a:t>Ποσοτικοποίηση του οράματος</a:t>
                      </a:r>
                      <a:endParaRPr lang="en-US" sz="2000" dirty="0"/>
                    </a:p>
                  </a:txBody>
                  <a:tcPr marL="80432" marR="80432" marT="40216" marB="40216" anchor="ctr"/>
                </a:tc>
                <a:tc>
                  <a:txBody>
                    <a:bodyPr/>
                    <a:lstStyle/>
                    <a:p>
                      <a:r>
                        <a:rPr lang="el-GR" sz="2000" dirty="0"/>
                        <a:t>Μέτρηση αποδοτικότητας, </a:t>
                      </a:r>
                      <a:r>
                        <a:rPr lang="el-GR" sz="2000" dirty="0" err="1"/>
                        <a:t>κτλ</a:t>
                      </a:r>
                      <a:r>
                        <a:rPr lang="el-GR" sz="2000" dirty="0"/>
                        <a:t>, προθεσμίες </a:t>
                      </a:r>
                      <a:r>
                        <a:rPr lang="el-GR" sz="2000" dirty="0" err="1"/>
                        <a:t>κτλ</a:t>
                      </a:r>
                      <a:endParaRPr lang="en-US" sz="2000" dirty="0"/>
                    </a:p>
                  </a:txBody>
                  <a:tcPr marL="80432" marR="80432" marT="40216" marB="40216" anchor="ctr"/>
                </a:tc>
                <a:extLst>
                  <a:ext uri="{0D108BD9-81ED-4DB2-BD59-A6C34878D82A}">
                    <a16:rowId xmlns:a16="http://schemas.microsoft.com/office/drawing/2014/main" val="249100539"/>
                  </a:ext>
                </a:extLst>
              </a:tr>
              <a:tr h="888561">
                <a:tc>
                  <a:txBody>
                    <a:bodyPr/>
                    <a:lstStyle/>
                    <a:p>
                      <a:r>
                        <a:rPr lang="el-GR" sz="2000" dirty="0"/>
                        <a:t>Βήμα 4</a:t>
                      </a:r>
                      <a:endParaRPr lang="en-US" sz="2000" b="1" dirty="0"/>
                    </a:p>
                  </a:txBody>
                  <a:tcPr marL="80432" marR="80432" marT="40216" marB="40216" anchor="ctr"/>
                </a:tc>
                <a:tc>
                  <a:txBody>
                    <a:bodyPr/>
                    <a:lstStyle/>
                    <a:p>
                      <a:r>
                        <a:rPr lang="el-GR" sz="2000"/>
                        <a:t>Επιχειρηματική εκτίμηση</a:t>
                      </a:r>
                      <a:endParaRPr lang="en-US" sz="2000"/>
                    </a:p>
                  </a:txBody>
                  <a:tcPr marL="80432" marR="80432" marT="40216" marB="40216" anchor="ctr"/>
                </a:tc>
                <a:tc>
                  <a:txBody>
                    <a:bodyPr/>
                    <a:lstStyle/>
                    <a:p>
                      <a:r>
                        <a:rPr lang="el-GR" sz="2000" dirty="0"/>
                        <a:t>Αναγνώριση δυνάμεων, ευκαιριών κ.α.</a:t>
                      </a:r>
                      <a:endParaRPr lang="en-US" sz="2000" dirty="0"/>
                    </a:p>
                  </a:txBody>
                  <a:tcPr marL="80432" marR="80432" marT="40216" marB="40216" anchor="ctr"/>
                </a:tc>
                <a:tc>
                  <a:txBody>
                    <a:bodyPr/>
                    <a:lstStyle/>
                    <a:p>
                      <a:r>
                        <a:rPr lang="el-GR" sz="2000" dirty="0"/>
                        <a:t>Π.χ. </a:t>
                      </a:r>
                      <a:r>
                        <a:rPr lang="en-US" sz="2000" dirty="0"/>
                        <a:t>SWOT, 5 Forces Porter</a:t>
                      </a:r>
                    </a:p>
                  </a:txBody>
                  <a:tcPr marL="80432" marR="80432" marT="40216" marB="40216" anchor="ctr"/>
                </a:tc>
                <a:extLst>
                  <a:ext uri="{0D108BD9-81ED-4DB2-BD59-A6C34878D82A}">
                    <a16:rowId xmlns:a16="http://schemas.microsoft.com/office/drawing/2014/main" val="2796954459"/>
                  </a:ext>
                </a:extLst>
              </a:tr>
              <a:tr h="531505">
                <a:tc>
                  <a:txBody>
                    <a:bodyPr/>
                    <a:lstStyle/>
                    <a:p>
                      <a:r>
                        <a:rPr lang="el-GR" sz="2000" dirty="0"/>
                        <a:t>Βήμα 5</a:t>
                      </a:r>
                      <a:endParaRPr lang="en-US" sz="2000" b="1" dirty="0"/>
                    </a:p>
                  </a:txBody>
                  <a:tcPr marL="80432" marR="80432" marT="40216" marB="40216" anchor="ctr"/>
                </a:tc>
                <a:tc>
                  <a:txBody>
                    <a:bodyPr/>
                    <a:lstStyle/>
                    <a:p>
                      <a:r>
                        <a:rPr lang="en-US" sz="2000"/>
                        <a:t>Gap Analysis</a:t>
                      </a:r>
                    </a:p>
                  </a:txBody>
                  <a:tcPr marL="80432" marR="80432" marT="40216" marB="40216" anchor="ctr"/>
                </a:tc>
                <a:tc>
                  <a:txBody>
                    <a:bodyPr/>
                    <a:lstStyle/>
                    <a:p>
                      <a:r>
                        <a:rPr lang="el-GR" sz="2000"/>
                        <a:t>Σύγκριση βήματος 3-4</a:t>
                      </a:r>
                      <a:endParaRPr lang="en-US" sz="2000"/>
                    </a:p>
                  </a:txBody>
                  <a:tcPr marL="80432" marR="80432" marT="40216" marB="40216" anchor="ctr"/>
                </a:tc>
                <a:tc>
                  <a:txBody>
                    <a:bodyPr/>
                    <a:lstStyle/>
                    <a:p>
                      <a:r>
                        <a:rPr lang="en-US" sz="2000" dirty="0"/>
                        <a:t>Gap Analysis</a:t>
                      </a:r>
                    </a:p>
                  </a:txBody>
                  <a:tcPr marL="80432" marR="80432" marT="40216" marB="40216" anchor="ctr"/>
                </a:tc>
                <a:extLst>
                  <a:ext uri="{0D108BD9-81ED-4DB2-BD59-A6C34878D82A}">
                    <a16:rowId xmlns:a16="http://schemas.microsoft.com/office/drawing/2014/main" val="511754557"/>
                  </a:ext>
                </a:extLst>
              </a:tr>
            </a:tbl>
          </a:graphicData>
        </a:graphic>
      </p:graphicFrame>
    </p:spTree>
    <p:extLst>
      <p:ext uri="{BB962C8B-B14F-4D97-AF65-F5344CB8AC3E}">
        <p14:creationId xmlns:p14="http://schemas.microsoft.com/office/powerpoint/2010/main" val="9491219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Ολοκληρωμένο">
  <a:themeElements>
    <a:clrScheme name="Ολοκληρωμένο">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Ολοκληρωμένο">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Ολοκληρωμένο">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otalTime>166</TotalTime>
  <Words>2899</Words>
  <Application>Microsoft Office PowerPoint</Application>
  <PresentationFormat>Ευρεία οθόνη</PresentationFormat>
  <Paragraphs>292</Paragraphs>
  <Slides>33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33</vt:i4>
      </vt:variant>
    </vt:vector>
  </HeadingPairs>
  <TitlesOfParts>
    <vt:vector size="39" baseType="lpstr">
      <vt:lpstr>Arial</vt:lpstr>
      <vt:lpstr>Calibri</vt:lpstr>
      <vt:lpstr>Tw Cen MT</vt:lpstr>
      <vt:lpstr>Tw Cen MT Condensed</vt:lpstr>
      <vt:lpstr>Wingdings 3</vt:lpstr>
      <vt:lpstr>Ολοκληρωμένο</vt:lpstr>
      <vt:lpstr>Εισαγωγη στη Στρατηγικη δοικητικη λογιστικη</vt:lpstr>
      <vt:lpstr>Λεξεισ κλειδια</vt:lpstr>
      <vt:lpstr>Έννοιες και όροι</vt:lpstr>
      <vt:lpstr>παράδειγμα</vt:lpstr>
      <vt:lpstr>Ρολοι διοικητικησ λογιστικησ</vt:lpstr>
      <vt:lpstr>Παρουσίαση του PowerPoint</vt:lpstr>
      <vt:lpstr>Σχεση μεταξυ στρατηγικου σχεδιασμου και ελεγχου – kai διοικητικησ αποδοσησ, </vt:lpstr>
      <vt:lpstr>Strategy</vt:lpstr>
      <vt:lpstr>Strategic analysis</vt:lpstr>
      <vt:lpstr>Strategic choice</vt:lpstr>
      <vt:lpstr>Παρουσίαση του PowerPoint</vt:lpstr>
      <vt:lpstr>ΤΥΠΟΙ ΣΤΡΑΤΗΓΙΚΗΣ</vt:lpstr>
      <vt:lpstr>Διαφορες μεταξυ στρατηγικου &amp; λειτουργικου επιπεδου</vt:lpstr>
      <vt:lpstr>Χαρακτηριστικα στρατηγικων  μετρων αποδοσησ</vt:lpstr>
      <vt:lpstr>ΕΛΕΓΚΤΙΚΟΣ ΜΗΧΑΝΙΣΜΟΣ ΣΥΝΔΕΣΗΣ ΣΤΡΑΤΗΓΙΚΗΣ ΜΕ ΛΕΙΤΟΥΡΓΙΚΟΤΗΤΑ ΕΠΙΧΕΙΡΗΣΗΣ -BUDGET</vt:lpstr>
      <vt:lpstr>ΜΕΙΟΝΕΚΤΗΜΑΤΑ BUDGET</vt:lpstr>
      <vt:lpstr>Στρατηγικη διοικητικη λογιστικη σε πολυεθνικεσ</vt:lpstr>
      <vt:lpstr>Διαφορεσ σε εγχωριεσ και ξενεσ αγορεσ</vt:lpstr>
      <vt:lpstr>Προβληματα σε ξενεσ αγορεσ</vt:lpstr>
      <vt:lpstr>SWOT ANALYSIS</vt:lpstr>
      <vt:lpstr>BENCHMARKING</vt:lpstr>
      <vt:lpstr>ΣΤΑΔΙΑ BENCHARKING</vt:lpstr>
      <vt:lpstr>benchmarking</vt:lpstr>
      <vt:lpstr>HEG</vt:lpstr>
      <vt:lpstr>HEG</vt:lpstr>
      <vt:lpstr>HEG</vt:lpstr>
      <vt:lpstr>HEG</vt:lpstr>
      <vt:lpstr>HEG</vt:lpstr>
      <vt:lpstr>HEG</vt:lpstr>
      <vt:lpstr>HEG</vt:lpstr>
      <vt:lpstr>HEG</vt:lpstr>
      <vt:lpstr>HEG</vt:lpstr>
      <vt:lpstr>HEG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planning and control</dc:title>
  <dc:creator>Μπάλλα Βασιλική</dc:creator>
  <cp:lastModifiedBy>Μπάλλα Βασιλική</cp:lastModifiedBy>
  <cp:revision>46</cp:revision>
  <dcterms:created xsi:type="dcterms:W3CDTF">2021-09-16T08:58:13Z</dcterms:created>
  <dcterms:modified xsi:type="dcterms:W3CDTF">2021-10-22T09:44:28Z</dcterms:modified>
</cp:coreProperties>
</file>