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 id="2596" r:id="rId37"/>
    <p:sldId id="2597" r:id="rId38"/>
    <p:sldId id="2598" r:id="rId39"/>
    <p:sldId id="2599" r:id="rId40"/>
    <p:sldId id="2600" r:id="rId41"/>
    <p:sldId id="2601" r:id="rId42"/>
    <p:sldId id="2602" r:id="rId43"/>
    <p:sldId id="26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ploring Careers in Tourism and Hospitality" id="{ED96122B-55FC-4353-B173-9DD644B70AA5}">
          <p14:sldIdLst>
            <p14:sldId id="2561"/>
            <p14:sldId id="2562"/>
          </p14:sldIdLst>
        </p14:section>
        <p14:section name="Introduction to Tourism and Hospitality Careers" id="{855C7D34-9354-4DBB-BED9-B49A3C542A89}">
          <p14:sldIdLst>
            <p14:sldId id="2563"/>
            <p14:sldId id="2564"/>
            <p14:sldId id="2565"/>
            <p14:sldId id="2566"/>
          </p14:sldIdLst>
        </p14:section>
        <p14:section name="Key Job Roles in Tourism and Hospitality" id="{40CFC44B-F4E8-4C39-879B-FD6FBC3684EC}">
          <p14:sldIdLst>
            <p14:sldId id="2567"/>
            <p14:sldId id="2568"/>
            <p14:sldId id="2569"/>
            <p14:sldId id="2570"/>
            <p14:sldId id="2571"/>
            <p14:sldId id="2572"/>
            <p14:sldId id="2573"/>
            <p14:sldId id="2574"/>
            <p14:sldId id="2575"/>
            <p14:sldId id="2576"/>
            <p14:sldId id="2577"/>
            <p14:sldId id="2578"/>
            <p14:sldId id="2579"/>
            <p14:sldId id="2580"/>
            <p14:sldId id="2581"/>
          </p14:sldIdLst>
        </p14:section>
        <p14:section name="Corporate Job Titles in Tourism and Hospitality" id="{F8B994BD-6A8B-4DDA-8858-C4B971F3B861}">
          <p14:sldIdLst>
            <p14:sldId id="2582"/>
            <p14:sldId id="2583"/>
            <p14:sldId id="2584"/>
            <p14:sldId id="2585"/>
            <p14:sldId id="2586"/>
            <p14:sldId id="2587"/>
            <p14:sldId id="2588"/>
            <p14:sldId id="2589"/>
          </p14:sldIdLst>
        </p14:section>
        <p14:section name="Industry-Related Terminology" id="{D72C05D3-80B0-44F3-A056-0474BB29E2A6}">
          <p14:sldIdLst>
            <p14:sldId id="2590"/>
            <p14:sldId id="2591"/>
            <p14:sldId id="2592"/>
            <p14:sldId id="2593"/>
            <p14:sldId id="2594"/>
            <p14:sldId id="2595"/>
            <p14:sldId id="2596"/>
            <p14:sldId id="2597"/>
            <p14:sldId id="2598"/>
            <p14:sldId id="2599"/>
            <p14:sldId id="2600"/>
            <p14:sldId id="2601"/>
            <p14:sldId id="2602"/>
          </p14:sldIdLst>
        </p14:section>
        <p14:section name="Conclusion" id="{0EE7A33B-8246-474F-860C-299F48579FC7}">
          <p14:sldIdLst>
            <p14:sldId id="26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3" autoAdjust="0"/>
    <p:restoredTop sz="94660"/>
  </p:normalViewPr>
  <p:slideViewPr>
    <p:cSldViewPr snapToGrid="0">
      <p:cViewPr varScale="1">
        <p:scale>
          <a:sx n="46" d="100"/>
          <a:sy n="46" d="100"/>
        </p:scale>
        <p:origin x="1950" y="27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ata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58B7A-719C-4FD6-85FF-9BBE842AE820}"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40796A7D-31A9-4239-A763-2232707BDE36}">
      <dgm:prSet/>
      <dgm:spPr/>
      <dgm:t>
        <a:bodyPr/>
        <a:lstStyle/>
        <a:p>
          <a:pPr>
            <a:lnSpc>
              <a:spcPct val="100000"/>
            </a:lnSpc>
            <a:defRPr b="1"/>
          </a:pPr>
          <a:r>
            <a:rPr lang="en-US"/>
            <a:t>Travel Itinerary Planning</a:t>
          </a:r>
        </a:p>
      </dgm:t>
    </dgm:pt>
    <dgm:pt modelId="{3F91A795-A672-4F10-ABC4-249B97800220}" type="parTrans" cxnId="{4DDF1C23-B492-45A2-8C33-70BEF5B92652}">
      <dgm:prSet/>
      <dgm:spPr/>
      <dgm:t>
        <a:bodyPr/>
        <a:lstStyle/>
        <a:p>
          <a:endParaRPr lang="en-US"/>
        </a:p>
      </dgm:t>
    </dgm:pt>
    <dgm:pt modelId="{4CD73E05-2515-4022-A748-A04A2494DD93}" type="sibTrans" cxnId="{4DDF1C23-B492-45A2-8C33-70BEF5B92652}">
      <dgm:prSet/>
      <dgm:spPr/>
      <dgm:t>
        <a:bodyPr/>
        <a:lstStyle/>
        <a:p>
          <a:pPr>
            <a:lnSpc>
              <a:spcPct val="100000"/>
            </a:lnSpc>
            <a:defRPr b="1"/>
          </a:pPr>
          <a:endParaRPr lang="en-US"/>
        </a:p>
      </dgm:t>
    </dgm:pt>
    <dgm:pt modelId="{493EAE77-25EC-406B-8054-A980EAA6818E}">
      <dgm:prSet/>
      <dgm:spPr/>
      <dgm:t>
        <a:bodyPr/>
        <a:lstStyle/>
        <a:p>
          <a:pPr>
            <a:lnSpc>
              <a:spcPct val="100000"/>
            </a:lnSpc>
          </a:pPr>
          <a:r>
            <a:rPr lang="en-US"/>
            <a:t>Travel agents help clients create detailed travel itineraries tailored to their preferences and needs, ensuring a smooth journey.</a:t>
          </a:r>
        </a:p>
      </dgm:t>
    </dgm:pt>
    <dgm:pt modelId="{D8422EBE-884D-4140-B7AA-2891949E9030}" type="parTrans" cxnId="{FADA1077-191C-4E41-914D-EE78219F18D8}">
      <dgm:prSet/>
      <dgm:spPr/>
      <dgm:t>
        <a:bodyPr/>
        <a:lstStyle/>
        <a:p>
          <a:endParaRPr lang="en-US"/>
        </a:p>
      </dgm:t>
    </dgm:pt>
    <dgm:pt modelId="{8AC8EE51-9FD5-467A-B1A0-5C0E543708D7}" type="sibTrans" cxnId="{FADA1077-191C-4E41-914D-EE78219F18D8}">
      <dgm:prSet/>
      <dgm:spPr/>
      <dgm:t>
        <a:bodyPr/>
        <a:lstStyle/>
        <a:p>
          <a:endParaRPr lang="en-US"/>
        </a:p>
      </dgm:t>
    </dgm:pt>
    <dgm:pt modelId="{457B880F-17F2-42BE-A792-C1B17D5CEBEA}">
      <dgm:prSet/>
      <dgm:spPr/>
      <dgm:t>
        <a:bodyPr/>
        <a:lstStyle/>
        <a:p>
          <a:pPr>
            <a:lnSpc>
              <a:spcPct val="100000"/>
            </a:lnSpc>
            <a:defRPr b="1"/>
          </a:pPr>
          <a:r>
            <a:rPr lang="en-US"/>
            <a:t>Flight and Accommodation Booking</a:t>
          </a:r>
        </a:p>
      </dgm:t>
    </dgm:pt>
    <dgm:pt modelId="{4CD0C485-85B3-42BA-94BD-B6697C59E85A}" type="parTrans" cxnId="{B2DC8C01-E32D-4A91-BE9C-CC8D5EC23BBD}">
      <dgm:prSet/>
      <dgm:spPr/>
      <dgm:t>
        <a:bodyPr/>
        <a:lstStyle/>
        <a:p>
          <a:endParaRPr lang="en-US"/>
        </a:p>
      </dgm:t>
    </dgm:pt>
    <dgm:pt modelId="{61A35CCB-BB15-49AA-B43E-F9E9E5F6C0A2}" type="sibTrans" cxnId="{B2DC8C01-E32D-4A91-BE9C-CC8D5EC23BBD}">
      <dgm:prSet/>
      <dgm:spPr/>
      <dgm:t>
        <a:bodyPr/>
        <a:lstStyle/>
        <a:p>
          <a:pPr>
            <a:lnSpc>
              <a:spcPct val="100000"/>
            </a:lnSpc>
            <a:defRPr b="1"/>
          </a:pPr>
          <a:endParaRPr lang="en-US"/>
        </a:p>
      </dgm:t>
    </dgm:pt>
    <dgm:pt modelId="{3E9B9884-3920-4D9F-8373-38D439DAFA02}">
      <dgm:prSet/>
      <dgm:spPr/>
      <dgm:t>
        <a:bodyPr/>
        <a:lstStyle/>
        <a:p>
          <a:pPr>
            <a:lnSpc>
              <a:spcPct val="100000"/>
            </a:lnSpc>
          </a:pPr>
          <a:r>
            <a:rPr lang="en-US"/>
            <a:t>They assist with booking flights and accommodations, securing the best deals and options for a comfortable stay.</a:t>
          </a:r>
        </a:p>
      </dgm:t>
    </dgm:pt>
    <dgm:pt modelId="{0E3930A1-6827-4AE8-ABF7-68577B22DC33}" type="parTrans" cxnId="{11EC629E-0458-49AF-8AEE-082F3A1ADD86}">
      <dgm:prSet/>
      <dgm:spPr/>
      <dgm:t>
        <a:bodyPr/>
        <a:lstStyle/>
        <a:p>
          <a:endParaRPr lang="en-US"/>
        </a:p>
      </dgm:t>
    </dgm:pt>
    <dgm:pt modelId="{1D6C8A74-C06C-42B9-B2C3-87EA8913B0DB}" type="sibTrans" cxnId="{11EC629E-0458-49AF-8AEE-082F3A1ADD86}">
      <dgm:prSet/>
      <dgm:spPr/>
      <dgm:t>
        <a:bodyPr/>
        <a:lstStyle/>
        <a:p>
          <a:endParaRPr lang="en-US"/>
        </a:p>
      </dgm:t>
    </dgm:pt>
    <dgm:pt modelId="{408A8197-8621-47F0-BC59-437059D5FAB9}">
      <dgm:prSet/>
      <dgm:spPr/>
      <dgm:t>
        <a:bodyPr/>
        <a:lstStyle/>
        <a:p>
          <a:pPr>
            <a:lnSpc>
              <a:spcPct val="100000"/>
            </a:lnSpc>
            <a:defRPr b="1"/>
          </a:pPr>
          <a:r>
            <a:rPr lang="en-US"/>
            <a:t>Expert Travel Advice</a:t>
          </a:r>
        </a:p>
      </dgm:t>
    </dgm:pt>
    <dgm:pt modelId="{8750F47C-8F6E-4119-BCAF-968FB9792ABD}" type="parTrans" cxnId="{E8C55B10-0F2D-4A6D-9BE4-0DD4D6BFC9ED}">
      <dgm:prSet/>
      <dgm:spPr/>
      <dgm:t>
        <a:bodyPr/>
        <a:lstStyle/>
        <a:p>
          <a:endParaRPr lang="en-US"/>
        </a:p>
      </dgm:t>
    </dgm:pt>
    <dgm:pt modelId="{809BB355-A579-4464-B1ED-4DAC99854A2A}" type="sibTrans" cxnId="{E8C55B10-0F2D-4A6D-9BE4-0DD4D6BFC9ED}">
      <dgm:prSet/>
      <dgm:spPr/>
      <dgm:t>
        <a:bodyPr/>
        <a:lstStyle/>
        <a:p>
          <a:endParaRPr lang="en-US"/>
        </a:p>
      </dgm:t>
    </dgm:pt>
    <dgm:pt modelId="{DAB69B8A-30A9-4966-A1FB-F2B74D834C4F}">
      <dgm:prSet/>
      <dgm:spPr/>
      <dgm:t>
        <a:bodyPr/>
        <a:lstStyle/>
        <a:p>
          <a:pPr>
            <a:lnSpc>
              <a:spcPct val="100000"/>
            </a:lnSpc>
          </a:pPr>
          <a:r>
            <a:rPr lang="en-US"/>
            <a:t>Travel agents provide expert advice on destinations, activities, and travel tips to enhance the overall travel experience.</a:t>
          </a:r>
        </a:p>
      </dgm:t>
    </dgm:pt>
    <dgm:pt modelId="{7DD9662A-569F-4CC8-9513-772E4AB2646D}" type="parTrans" cxnId="{E8BFFC68-A48F-450D-AB70-557B4B2BACA7}">
      <dgm:prSet/>
      <dgm:spPr/>
      <dgm:t>
        <a:bodyPr/>
        <a:lstStyle/>
        <a:p>
          <a:endParaRPr lang="en-US"/>
        </a:p>
      </dgm:t>
    </dgm:pt>
    <dgm:pt modelId="{ACC9F710-9CBA-4B1D-8B27-8C33361DCDA5}" type="sibTrans" cxnId="{E8BFFC68-A48F-450D-AB70-557B4B2BACA7}">
      <dgm:prSet/>
      <dgm:spPr/>
      <dgm:t>
        <a:bodyPr/>
        <a:lstStyle/>
        <a:p>
          <a:endParaRPr lang="en-US"/>
        </a:p>
      </dgm:t>
    </dgm:pt>
    <dgm:pt modelId="{E9CF585F-A3C6-4335-8811-B769BEA265F7}" type="pres">
      <dgm:prSet presAssocID="{75D58B7A-719C-4FD6-85FF-9BBE842AE820}" presName="Root" presStyleCnt="0">
        <dgm:presLayoutVars>
          <dgm:dir/>
          <dgm:resizeHandles val="exact"/>
        </dgm:presLayoutVars>
      </dgm:prSet>
      <dgm:spPr/>
    </dgm:pt>
    <dgm:pt modelId="{7F8E9475-1242-4F82-AF15-559EB17CDA3B}" type="pres">
      <dgm:prSet presAssocID="{40796A7D-31A9-4239-A763-2232707BDE36}" presName="Composite" presStyleCnt="0"/>
      <dgm:spPr/>
    </dgm:pt>
    <dgm:pt modelId="{798FAA88-D115-4CE3-9195-92519CD5678C}" type="pres">
      <dgm:prSet presAssocID="{40796A7D-31A9-4239-A763-2232707BDE36}"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Passport with stamps and glasses on tablePassport with stamps and glasses on table"/>
        </a:ext>
      </dgm:extLst>
    </dgm:pt>
    <dgm:pt modelId="{9E1BF8B1-A02E-47A0-B0AD-FE8666BF43DB}" type="pres">
      <dgm:prSet presAssocID="{40796A7D-31A9-4239-A763-2232707BDE36}" presName="Subtitle" presStyleLbl="revTx" presStyleIdx="0" presStyleCnt="6">
        <dgm:presLayoutVars>
          <dgm:chMax val="0"/>
          <dgm:bulletEnabled/>
        </dgm:presLayoutVars>
      </dgm:prSet>
      <dgm:spPr/>
    </dgm:pt>
    <dgm:pt modelId="{111F6B8C-180A-4E5E-89DC-ED066B429B17}" type="pres">
      <dgm:prSet presAssocID="{40796A7D-31A9-4239-A763-2232707BDE36}" presName="Description" presStyleLbl="revTx" presStyleIdx="1" presStyleCnt="6">
        <dgm:presLayoutVars>
          <dgm:bulletEnabled/>
        </dgm:presLayoutVars>
      </dgm:prSet>
      <dgm:spPr/>
    </dgm:pt>
    <dgm:pt modelId="{733DBEBD-6998-40D6-9851-DAA237C43FD9}" type="pres">
      <dgm:prSet presAssocID="{4CD73E05-2515-4022-A748-A04A2494DD93}" presName="sibTrans" presStyleLbl="sibTrans2D1" presStyleIdx="0" presStyleCnt="0"/>
      <dgm:spPr/>
    </dgm:pt>
    <dgm:pt modelId="{36CFC685-AC27-4E3D-A5D3-356A11722EEB}" type="pres">
      <dgm:prSet presAssocID="{457B880F-17F2-42BE-A792-C1B17D5CEBEA}" presName="Composite" presStyleCnt="0"/>
      <dgm:spPr/>
    </dgm:pt>
    <dgm:pt modelId="{4E84C41E-AF16-480B-B35F-AD154B581E23}" type="pres">
      <dgm:prSet presAssocID="{457B880F-17F2-42BE-A792-C1B17D5CEBE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l="-17000" r="-17000"/>
          </a:stretch>
        </a:blipFill>
      </dgm:spPr>
      <dgm:extLst>
        <a:ext uri="{E40237B7-FDA0-4F09-8148-C483321AD2D9}">
          <dgm14:cNvPr xmlns:dgm14="http://schemas.microsoft.com/office/drawing/2010/diagram" id="0" name="" descr="Online holiday reservation booking interface&#10;&#10; All designs/illustrations on laptop background are my illustrations."/>
        </a:ext>
      </dgm:extLst>
    </dgm:pt>
    <dgm:pt modelId="{D88C8A73-A5F2-444C-AAD9-6CD79755B570}" type="pres">
      <dgm:prSet presAssocID="{457B880F-17F2-42BE-A792-C1B17D5CEBEA}" presName="Subtitle" presStyleLbl="revTx" presStyleIdx="2" presStyleCnt="6">
        <dgm:presLayoutVars>
          <dgm:chMax val="0"/>
          <dgm:bulletEnabled/>
        </dgm:presLayoutVars>
      </dgm:prSet>
      <dgm:spPr/>
    </dgm:pt>
    <dgm:pt modelId="{7FC30688-162E-4512-A664-25F6E4C6FA3B}" type="pres">
      <dgm:prSet presAssocID="{457B880F-17F2-42BE-A792-C1B17D5CEBEA}" presName="Description" presStyleLbl="revTx" presStyleIdx="3" presStyleCnt="6">
        <dgm:presLayoutVars>
          <dgm:bulletEnabled/>
        </dgm:presLayoutVars>
      </dgm:prSet>
      <dgm:spPr/>
    </dgm:pt>
    <dgm:pt modelId="{885EE944-C416-484E-8BCD-C4820511451C}" type="pres">
      <dgm:prSet presAssocID="{61A35CCB-BB15-49AA-B43E-F9E9E5F6C0A2}" presName="sibTrans" presStyleLbl="sibTrans2D1" presStyleIdx="0" presStyleCnt="0"/>
      <dgm:spPr/>
    </dgm:pt>
    <dgm:pt modelId="{B8E02F2D-DB15-462B-AA9E-75E95EC4C37D}" type="pres">
      <dgm:prSet presAssocID="{408A8197-8621-47F0-BC59-437059D5FAB9}" presName="Composite" presStyleCnt="0"/>
      <dgm:spPr/>
    </dgm:pt>
    <dgm:pt modelId="{697B0005-5EF2-45D5-9846-C8919331F03D}" type="pres">
      <dgm:prSet presAssocID="{408A8197-8621-47F0-BC59-437059D5FAB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Woman in business suit, holding clipboard with floorplan, handing key to smiling couple"/>
        </a:ext>
      </dgm:extLst>
    </dgm:pt>
    <dgm:pt modelId="{DE56B668-E841-434D-B6AF-19522F8CE788}" type="pres">
      <dgm:prSet presAssocID="{408A8197-8621-47F0-BC59-437059D5FAB9}" presName="Subtitle" presStyleLbl="revTx" presStyleIdx="4" presStyleCnt="6">
        <dgm:presLayoutVars>
          <dgm:chMax val="0"/>
          <dgm:bulletEnabled/>
        </dgm:presLayoutVars>
      </dgm:prSet>
      <dgm:spPr/>
    </dgm:pt>
    <dgm:pt modelId="{27B24E0D-7F11-4A00-ABF8-3B5CF88B4282}" type="pres">
      <dgm:prSet presAssocID="{408A8197-8621-47F0-BC59-437059D5FAB9}" presName="Description" presStyleLbl="revTx" presStyleIdx="5" presStyleCnt="6">
        <dgm:presLayoutVars>
          <dgm:bulletEnabled/>
        </dgm:presLayoutVars>
      </dgm:prSet>
      <dgm:spPr/>
    </dgm:pt>
  </dgm:ptLst>
  <dgm:cxnLst>
    <dgm:cxn modelId="{B2DC8C01-E32D-4A91-BE9C-CC8D5EC23BBD}" srcId="{75D58B7A-719C-4FD6-85FF-9BBE842AE820}" destId="{457B880F-17F2-42BE-A792-C1B17D5CEBEA}" srcOrd="1" destOrd="0" parTransId="{4CD0C485-85B3-42BA-94BD-B6697C59E85A}" sibTransId="{61A35CCB-BB15-49AA-B43E-F9E9E5F6C0A2}"/>
    <dgm:cxn modelId="{EC354504-FCFE-46E9-81DD-5906D73AF104}" type="presOf" srcId="{40796A7D-31A9-4239-A763-2232707BDE36}" destId="{9E1BF8B1-A02E-47A0-B0AD-FE8666BF43DB}" srcOrd="0" destOrd="0" presId="urn:microsoft.com/office/officeart/2024/3/layout/verticalVisualTextBlock1"/>
    <dgm:cxn modelId="{E8C55B10-0F2D-4A6D-9BE4-0DD4D6BFC9ED}" srcId="{75D58B7A-719C-4FD6-85FF-9BBE842AE820}" destId="{408A8197-8621-47F0-BC59-437059D5FAB9}" srcOrd="2" destOrd="0" parTransId="{8750F47C-8F6E-4119-BCAF-968FB9792ABD}" sibTransId="{809BB355-A579-4464-B1ED-4DAC99854A2A}"/>
    <dgm:cxn modelId="{4DDF1C23-B492-45A2-8C33-70BEF5B92652}" srcId="{75D58B7A-719C-4FD6-85FF-9BBE842AE820}" destId="{40796A7D-31A9-4239-A763-2232707BDE36}" srcOrd="0" destOrd="0" parTransId="{3F91A795-A672-4F10-ABC4-249B97800220}" sibTransId="{4CD73E05-2515-4022-A748-A04A2494DD93}"/>
    <dgm:cxn modelId="{BB13EC2C-6C6E-49C1-8B49-C7C783C44871}" type="presOf" srcId="{457B880F-17F2-42BE-A792-C1B17D5CEBEA}" destId="{D88C8A73-A5F2-444C-AAD9-6CD79755B570}" srcOrd="0" destOrd="0" presId="urn:microsoft.com/office/officeart/2024/3/layout/verticalVisualTextBlock1"/>
    <dgm:cxn modelId="{6182372F-1415-406C-99F6-1B2BEC20BAAD}" type="presOf" srcId="{75D58B7A-719C-4FD6-85FF-9BBE842AE820}" destId="{E9CF585F-A3C6-4335-8811-B769BEA265F7}" srcOrd="0" destOrd="0" presId="urn:microsoft.com/office/officeart/2024/3/layout/verticalVisualTextBlock1"/>
    <dgm:cxn modelId="{4A2A323D-1CDF-493D-8768-D608F310074C}" type="presOf" srcId="{3E9B9884-3920-4D9F-8373-38D439DAFA02}" destId="{7FC30688-162E-4512-A664-25F6E4C6FA3B}" srcOrd="0" destOrd="0" presId="urn:microsoft.com/office/officeart/2024/3/layout/verticalVisualTextBlock1"/>
    <dgm:cxn modelId="{E8BFFC68-A48F-450D-AB70-557B4B2BACA7}" srcId="{408A8197-8621-47F0-BC59-437059D5FAB9}" destId="{DAB69B8A-30A9-4966-A1FB-F2B74D834C4F}" srcOrd="0" destOrd="0" parTransId="{7DD9662A-569F-4CC8-9513-772E4AB2646D}" sibTransId="{ACC9F710-9CBA-4B1D-8B27-8C33361DCDA5}"/>
    <dgm:cxn modelId="{FADA1077-191C-4E41-914D-EE78219F18D8}" srcId="{40796A7D-31A9-4239-A763-2232707BDE36}" destId="{493EAE77-25EC-406B-8054-A980EAA6818E}" srcOrd="0" destOrd="0" parTransId="{D8422EBE-884D-4140-B7AA-2891949E9030}" sibTransId="{8AC8EE51-9FD5-467A-B1A0-5C0E543708D7}"/>
    <dgm:cxn modelId="{86803397-373B-4B7C-9975-60A011C96723}" type="presOf" srcId="{4CD73E05-2515-4022-A748-A04A2494DD93}" destId="{733DBEBD-6998-40D6-9851-DAA237C43FD9}" srcOrd="0" destOrd="0" presId="urn:microsoft.com/office/officeart/2024/3/layout/verticalVisualTextBlock1"/>
    <dgm:cxn modelId="{11EC629E-0458-49AF-8AEE-082F3A1ADD86}" srcId="{457B880F-17F2-42BE-A792-C1B17D5CEBEA}" destId="{3E9B9884-3920-4D9F-8373-38D439DAFA02}" srcOrd="0" destOrd="0" parTransId="{0E3930A1-6827-4AE8-ABF7-68577B22DC33}" sibTransId="{1D6C8A74-C06C-42B9-B2C3-87EA8913B0DB}"/>
    <dgm:cxn modelId="{DA18BEA4-D50A-41D2-BFB5-8369782D7B1D}" type="presOf" srcId="{DAB69B8A-30A9-4966-A1FB-F2B74D834C4F}" destId="{27B24E0D-7F11-4A00-ABF8-3B5CF88B4282}" srcOrd="0" destOrd="0" presId="urn:microsoft.com/office/officeart/2024/3/layout/verticalVisualTextBlock1"/>
    <dgm:cxn modelId="{542071E1-474F-4439-B3AB-D5C0C2A5C56F}" type="presOf" srcId="{408A8197-8621-47F0-BC59-437059D5FAB9}" destId="{DE56B668-E841-434D-B6AF-19522F8CE788}" srcOrd="0" destOrd="0" presId="urn:microsoft.com/office/officeart/2024/3/layout/verticalVisualTextBlock1"/>
    <dgm:cxn modelId="{2B5401ED-366D-44F0-81C7-42EF2BAB5210}" type="presOf" srcId="{493EAE77-25EC-406B-8054-A980EAA6818E}" destId="{111F6B8C-180A-4E5E-89DC-ED066B429B17}" srcOrd="0" destOrd="0" presId="urn:microsoft.com/office/officeart/2024/3/layout/verticalVisualTextBlock1"/>
    <dgm:cxn modelId="{99F400F8-5348-4572-8734-6BDF2A854E0D}" type="presOf" srcId="{61A35CCB-BB15-49AA-B43E-F9E9E5F6C0A2}" destId="{885EE944-C416-484E-8BCD-C4820511451C}" srcOrd="0" destOrd="0" presId="urn:microsoft.com/office/officeart/2024/3/layout/verticalVisualTextBlock1"/>
    <dgm:cxn modelId="{49577B9A-46DE-41C6-9C44-D370B868825B}" type="presParOf" srcId="{E9CF585F-A3C6-4335-8811-B769BEA265F7}" destId="{7F8E9475-1242-4F82-AF15-559EB17CDA3B}" srcOrd="0" destOrd="0" presId="urn:microsoft.com/office/officeart/2024/3/layout/verticalVisualTextBlock1"/>
    <dgm:cxn modelId="{5E4A5D5E-105E-46E7-899F-6E22E25BE06E}" type="presParOf" srcId="{7F8E9475-1242-4F82-AF15-559EB17CDA3B}" destId="{798FAA88-D115-4CE3-9195-92519CD5678C}" srcOrd="0" destOrd="0" presId="urn:microsoft.com/office/officeart/2024/3/layout/verticalVisualTextBlock1"/>
    <dgm:cxn modelId="{E8839D8D-0D8D-4D88-880F-730EAB743B8E}" type="presParOf" srcId="{7F8E9475-1242-4F82-AF15-559EB17CDA3B}" destId="{9E1BF8B1-A02E-47A0-B0AD-FE8666BF43DB}" srcOrd="1" destOrd="0" presId="urn:microsoft.com/office/officeart/2024/3/layout/verticalVisualTextBlock1"/>
    <dgm:cxn modelId="{3AB2F3F8-DA7A-43F5-8EAF-E9AC3F7E88D5}" type="presParOf" srcId="{7F8E9475-1242-4F82-AF15-559EB17CDA3B}" destId="{111F6B8C-180A-4E5E-89DC-ED066B429B17}" srcOrd="2" destOrd="0" presId="urn:microsoft.com/office/officeart/2024/3/layout/verticalVisualTextBlock1"/>
    <dgm:cxn modelId="{2BBD455C-F500-4DAA-88D7-ABB0D926B14F}" type="presParOf" srcId="{E9CF585F-A3C6-4335-8811-B769BEA265F7}" destId="{733DBEBD-6998-40D6-9851-DAA237C43FD9}" srcOrd="1" destOrd="0" presId="urn:microsoft.com/office/officeart/2024/3/layout/verticalVisualTextBlock1"/>
    <dgm:cxn modelId="{A8320318-4DCD-48E4-98DD-0038792677F1}" type="presParOf" srcId="{E9CF585F-A3C6-4335-8811-B769BEA265F7}" destId="{36CFC685-AC27-4E3D-A5D3-356A11722EEB}" srcOrd="2" destOrd="0" presId="urn:microsoft.com/office/officeart/2024/3/layout/verticalVisualTextBlock1"/>
    <dgm:cxn modelId="{F599FB33-23C5-42DD-A602-FB6D8324392D}" type="presParOf" srcId="{36CFC685-AC27-4E3D-A5D3-356A11722EEB}" destId="{4E84C41E-AF16-480B-B35F-AD154B581E23}" srcOrd="0" destOrd="0" presId="urn:microsoft.com/office/officeart/2024/3/layout/verticalVisualTextBlock1"/>
    <dgm:cxn modelId="{23C9CF4B-727D-4D84-8D89-3875BA495A3F}" type="presParOf" srcId="{36CFC685-AC27-4E3D-A5D3-356A11722EEB}" destId="{D88C8A73-A5F2-444C-AAD9-6CD79755B570}" srcOrd="1" destOrd="0" presId="urn:microsoft.com/office/officeart/2024/3/layout/verticalVisualTextBlock1"/>
    <dgm:cxn modelId="{30F65595-992C-49B8-9B97-273429961C82}" type="presParOf" srcId="{36CFC685-AC27-4E3D-A5D3-356A11722EEB}" destId="{7FC30688-162E-4512-A664-25F6E4C6FA3B}" srcOrd="2" destOrd="0" presId="urn:microsoft.com/office/officeart/2024/3/layout/verticalVisualTextBlock1"/>
    <dgm:cxn modelId="{4EDA6D74-746B-4F96-B876-45866308F051}" type="presParOf" srcId="{E9CF585F-A3C6-4335-8811-B769BEA265F7}" destId="{885EE944-C416-484E-8BCD-C4820511451C}" srcOrd="3" destOrd="0" presId="urn:microsoft.com/office/officeart/2024/3/layout/verticalVisualTextBlock1"/>
    <dgm:cxn modelId="{EF48352B-8A39-46B3-940D-17A089303060}" type="presParOf" srcId="{E9CF585F-A3C6-4335-8811-B769BEA265F7}" destId="{B8E02F2D-DB15-462B-AA9E-75E95EC4C37D}" srcOrd="4" destOrd="0" presId="urn:microsoft.com/office/officeart/2024/3/layout/verticalVisualTextBlock1"/>
    <dgm:cxn modelId="{A5D502F5-BA2C-47C1-BB8A-8461DA7ABDBD}" type="presParOf" srcId="{B8E02F2D-DB15-462B-AA9E-75E95EC4C37D}" destId="{697B0005-5EF2-45D5-9846-C8919331F03D}" srcOrd="0" destOrd="0" presId="urn:microsoft.com/office/officeart/2024/3/layout/verticalVisualTextBlock1"/>
    <dgm:cxn modelId="{07565137-CE9C-43A3-819F-14789FDC7777}" type="presParOf" srcId="{B8E02F2D-DB15-462B-AA9E-75E95EC4C37D}" destId="{DE56B668-E841-434D-B6AF-19522F8CE788}" srcOrd="1" destOrd="0" presId="urn:microsoft.com/office/officeart/2024/3/layout/verticalVisualTextBlock1"/>
    <dgm:cxn modelId="{CE831E39-54B9-45A3-B336-B694B3E6F403}" type="presParOf" srcId="{B8E02F2D-DB15-462B-AA9E-75E95EC4C37D}" destId="{27B24E0D-7F11-4A00-ABF8-3B5CF88B4282}"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259C09-47C3-4FA9-BDD7-509676F2BB98}"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2DD6AA8C-B548-4CFB-BA07-E80EB5DB2658}">
      <dgm:prSet/>
      <dgm:spPr/>
      <dgm:t>
        <a:bodyPr/>
        <a:lstStyle/>
        <a:p>
          <a:pPr>
            <a:lnSpc>
              <a:spcPct val="100000"/>
            </a:lnSpc>
            <a:defRPr b="1"/>
          </a:pPr>
          <a:r>
            <a:rPr lang="en-US"/>
            <a:t>Role Overview</a:t>
          </a:r>
        </a:p>
      </dgm:t>
    </dgm:pt>
    <dgm:pt modelId="{65EC1FC5-7392-4025-A228-458CD2AB8A69}" type="parTrans" cxnId="{C1996602-D042-4D8E-80E2-53372DE8FAC8}">
      <dgm:prSet/>
      <dgm:spPr/>
      <dgm:t>
        <a:bodyPr/>
        <a:lstStyle/>
        <a:p>
          <a:endParaRPr lang="en-US"/>
        </a:p>
      </dgm:t>
    </dgm:pt>
    <dgm:pt modelId="{6E79DCDF-D3E7-4912-A1D4-4E5D30FC9703}" type="sibTrans" cxnId="{C1996602-D042-4D8E-80E2-53372DE8FAC8}">
      <dgm:prSet/>
      <dgm:spPr/>
      <dgm:t>
        <a:bodyPr/>
        <a:lstStyle/>
        <a:p>
          <a:pPr>
            <a:lnSpc>
              <a:spcPct val="100000"/>
            </a:lnSpc>
            <a:defRPr b="1"/>
          </a:pPr>
          <a:endParaRPr lang="en-US"/>
        </a:p>
      </dgm:t>
    </dgm:pt>
    <dgm:pt modelId="{2887F20A-D570-471F-9589-10F47ABA57F2}">
      <dgm:prSet/>
      <dgm:spPr/>
      <dgm:t>
        <a:bodyPr/>
        <a:lstStyle/>
        <a:p>
          <a:pPr>
            <a:lnSpc>
              <a:spcPct val="100000"/>
            </a:lnSpc>
          </a:pPr>
          <a:r>
            <a:rPr lang="en-US"/>
            <a:t>The Director of Operations plays a crucial role in managing and coordinating various departments to enhance overall efficiency.</a:t>
          </a:r>
        </a:p>
      </dgm:t>
    </dgm:pt>
    <dgm:pt modelId="{D31A11B4-C150-4DB5-A02B-746D865D4C71}" type="parTrans" cxnId="{B4E59C94-E980-46D6-A21C-0B1889D712B5}">
      <dgm:prSet/>
      <dgm:spPr/>
      <dgm:t>
        <a:bodyPr/>
        <a:lstStyle/>
        <a:p>
          <a:endParaRPr lang="en-US"/>
        </a:p>
      </dgm:t>
    </dgm:pt>
    <dgm:pt modelId="{12095C39-E5B0-476F-88B3-7A38CA965010}" type="sibTrans" cxnId="{B4E59C94-E980-46D6-A21C-0B1889D712B5}">
      <dgm:prSet/>
      <dgm:spPr/>
      <dgm:t>
        <a:bodyPr/>
        <a:lstStyle/>
        <a:p>
          <a:endParaRPr lang="en-US"/>
        </a:p>
      </dgm:t>
    </dgm:pt>
    <dgm:pt modelId="{4B04266A-30DF-4D7D-B042-0BFFB5FC830B}">
      <dgm:prSet/>
      <dgm:spPr/>
      <dgm:t>
        <a:bodyPr/>
        <a:lstStyle/>
        <a:p>
          <a:pPr>
            <a:lnSpc>
              <a:spcPct val="100000"/>
            </a:lnSpc>
            <a:defRPr b="1"/>
          </a:pPr>
          <a:r>
            <a:rPr lang="en-US"/>
            <a:t>Department Coordination</a:t>
          </a:r>
        </a:p>
      </dgm:t>
    </dgm:pt>
    <dgm:pt modelId="{F538B6A7-80C2-40F8-B470-7867BA6169A1}" type="parTrans" cxnId="{9D23825C-63AA-4D80-BBF3-2B7F7A64CAC2}">
      <dgm:prSet/>
      <dgm:spPr/>
      <dgm:t>
        <a:bodyPr/>
        <a:lstStyle/>
        <a:p>
          <a:endParaRPr lang="en-US"/>
        </a:p>
      </dgm:t>
    </dgm:pt>
    <dgm:pt modelId="{B21E3A6E-602F-4BFB-9CD8-66E96706AC64}" type="sibTrans" cxnId="{9D23825C-63AA-4D80-BBF3-2B7F7A64CAC2}">
      <dgm:prSet/>
      <dgm:spPr/>
      <dgm:t>
        <a:bodyPr/>
        <a:lstStyle/>
        <a:p>
          <a:pPr>
            <a:lnSpc>
              <a:spcPct val="100000"/>
            </a:lnSpc>
            <a:defRPr b="1"/>
          </a:pPr>
          <a:endParaRPr lang="en-US"/>
        </a:p>
      </dgm:t>
    </dgm:pt>
    <dgm:pt modelId="{078A0E00-BFCC-4638-B4B1-39CECC9C54B3}">
      <dgm:prSet/>
      <dgm:spPr/>
      <dgm:t>
        <a:bodyPr/>
        <a:lstStyle/>
        <a:p>
          <a:pPr>
            <a:lnSpc>
              <a:spcPct val="100000"/>
            </a:lnSpc>
          </a:pPr>
          <a:r>
            <a:rPr lang="en-US"/>
            <a:t>This position requires effective communication and collaboration among departments to align with the organization's goals.</a:t>
          </a:r>
        </a:p>
      </dgm:t>
    </dgm:pt>
    <dgm:pt modelId="{A5455AA6-4DD9-40D6-BCC4-8247A3B63B24}" type="parTrans" cxnId="{BADCB46F-8EC7-4462-A6CB-32185D4790BE}">
      <dgm:prSet/>
      <dgm:spPr/>
      <dgm:t>
        <a:bodyPr/>
        <a:lstStyle/>
        <a:p>
          <a:endParaRPr lang="en-US"/>
        </a:p>
      </dgm:t>
    </dgm:pt>
    <dgm:pt modelId="{471EE95F-09FD-4906-92FE-1B59391E3B03}" type="sibTrans" cxnId="{BADCB46F-8EC7-4462-A6CB-32185D4790BE}">
      <dgm:prSet/>
      <dgm:spPr/>
      <dgm:t>
        <a:bodyPr/>
        <a:lstStyle/>
        <a:p>
          <a:endParaRPr lang="en-US"/>
        </a:p>
      </dgm:t>
    </dgm:pt>
    <dgm:pt modelId="{F69D94D5-4AC4-4989-840A-947E903925ED}">
      <dgm:prSet/>
      <dgm:spPr/>
      <dgm:t>
        <a:bodyPr/>
        <a:lstStyle/>
        <a:p>
          <a:pPr>
            <a:lnSpc>
              <a:spcPct val="100000"/>
            </a:lnSpc>
            <a:defRPr b="1"/>
          </a:pPr>
          <a:r>
            <a:rPr lang="en-US"/>
            <a:t>Achieving Goals</a:t>
          </a:r>
        </a:p>
      </dgm:t>
    </dgm:pt>
    <dgm:pt modelId="{42621900-7B39-42C2-BF5A-B7579822ADE7}" type="parTrans" cxnId="{E8F849A9-94C3-43E7-855B-40C9F3FABE9E}">
      <dgm:prSet/>
      <dgm:spPr/>
      <dgm:t>
        <a:bodyPr/>
        <a:lstStyle/>
        <a:p>
          <a:endParaRPr lang="en-US"/>
        </a:p>
      </dgm:t>
    </dgm:pt>
    <dgm:pt modelId="{7625B029-F2F5-42F6-8676-681196A9EDA0}" type="sibTrans" cxnId="{E8F849A9-94C3-43E7-855B-40C9F3FABE9E}">
      <dgm:prSet/>
      <dgm:spPr/>
      <dgm:t>
        <a:bodyPr/>
        <a:lstStyle/>
        <a:p>
          <a:endParaRPr lang="en-US"/>
        </a:p>
      </dgm:t>
    </dgm:pt>
    <dgm:pt modelId="{484119CE-61B3-4BA5-8E30-B2C42F95F9D5}">
      <dgm:prSet/>
      <dgm:spPr/>
      <dgm:t>
        <a:bodyPr/>
        <a:lstStyle/>
        <a:p>
          <a:pPr>
            <a:lnSpc>
              <a:spcPct val="100000"/>
            </a:lnSpc>
          </a:pPr>
          <a:r>
            <a:rPr lang="en-US"/>
            <a:t>The Director of Operations ensures that all departments work towards common objectives, driving the organization’s success.</a:t>
          </a:r>
        </a:p>
      </dgm:t>
    </dgm:pt>
    <dgm:pt modelId="{DE783A37-3AE2-4169-9608-D46B3A3C31FD}" type="parTrans" cxnId="{FE297B81-2073-404B-9FCC-F10D8BACED0C}">
      <dgm:prSet/>
      <dgm:spPr/>
      <dgm:t>
        <a:bodyPr/>
        <a:lstStyle/>
        <a:p>
          <a:endParaRPr lang="en-US"/>
        </a:p>
      </dgm:t>
    </dgm:pt>
    <dgm:pt modelId="{34EB3762-7EF0-445B-B0C6-B908623A4330}" type="sibTrans" cxnId="{FE297B81-2073-404B-9FCC-F10D8BACED0C}">
      <dgm:prSet/>
      <dgm:spPr/>
      <dgm:t>
        <a:bodyPr/>
        <a:lstStyle/>
        <a:p>
          <a:endParaRPr lang="en-US"/>
        </a:p>
      </dgm:t>
    </dgm:pt>
    <dgm:pt modelId="{914F5054-2640-458B-9C74-F27B321F858B}" type="pres">
      <dgm:prSet presAssocID="{D9259C09-47C3-4FA9-BDD7-509676F2BB98}" presName="Root" presStyleCnt="0">
        <dgm:presLayoutVars>
          <dgm:dir/>
          <dgm:resizeHandles val="exact"/>
        </dgm:presLayoutVars>
      </dgm:prSet>
      <dgm:spPr/>
    </dgm:pt>
    <dgm:pt modelId="{7A22F134-53B6-403B-A871-77CD6FE9E0E1}" type="pres">
      <dgm:prSet presAssocID="{2DD6AA8C-B548-4CFB-BA07-E80EB5DB2658}" presName="Composite" presStyleCnt="0"/>
      <dgm:spPr/>
    </dgm:pt>
    <dgm:pt modelId="{1DF92543-A513-4B66-B206-79CD6BB66158}" type="pres">
      <dgm:prSet presAssocID="{2DD6AA8C-B548-4CFB-BA07-E80EB5DB2658}"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Person alone in building"/>
        </a:ext>
      </dgm:extLst>
    </dgm:pt>
    <dgm:pt modelId="{3C53BC13-8593-4CBB-9C65-B298DA5E81B7}" type="pres">
      <dgm:prSet presAssocID="{2DD6AA8C-B548-4CFB-BA07-E80EB5DB2658}" presName="Subtitle" presStyleLbl="revTx" presStyleIdx="0" presStyleCnt="6">
        <dgm:presLayoutVars>
          <dgm:chMax val="0"/>
          <dgm:bulletEnabled/>
        </dgm:presLayoutVars>
      </dgm:prSet>
      <dgm:spPr/>
    </dgm:pt>
    <dgm:pt modelId="{29FAE9D7-FD6F-4BC0-A935-C22F0EE75571}" type="pres">
      <dgm:prSet presAssocID="{2DD6AA8C-B548-4CFB-BA07-E80EB5DB2658}" presName="Description" presStyleLbl="revTx" presStyleIdx="1" presStyleCnt="6">
        <dgm:presLayoutVars>
          <dgm:bulletEnabled/>
        </dgm:presLayoutVars>
      </dgm:prSet>
      <dgm:spPr/>
    </dgm:pt>
    <dgm:pt modelId="{9E38D6FC-2733-4FC4-B2B7-96B5C68672C4}" type="pres">
      <dgm:prSet presAssocID="{6E79DCDF-D3E7-4912-A1D4-4E5D30FC9703}" presName="sibTrans" presStyleLbl="sibTrans2D1" presStyleIdx="0" presStyleCnt="0"/>
      <dgm:spPr/>
    </dgm:pt>
    <dgm:pt modelId="{DE9D7557-0179-4D7B-9829-F972720D3FE0}" type="pres">
      <dgm:prSet presAssocID="{4B04266A-30DF-4D7D-B042-0BFFB5FC830B}" presName="Composite" presStyleCnt="0"/>
      <dgm:spPr/>
    </dgm:pt>
    <dgm:pt modelId="{26049004-48CD-420B-B4E7-3D81581F9B55}" type="pres">
      <dgm:prSet presAssocID="{4B04266A-30DF-4D7D-B042-0BFFB5FC830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l="-19000" r="-19000"/>
          </a:stretch>
        </a:blipFill>
      </dgm:spPr>
      <dgm:extLst>
        <a:ext uri="{E40237B7-FDA0-4F09-8148-C483321AD2D9}">
          <dgm14:cNvPr xmlns:dgm14="http://schemas.microsoft.com/office/drawing/2010/diagram" id="0" name="" descr="People talking"/>
        </a:ext>
      </dgm:extLst>
    </dgm:pt>
    <dgm:pt modelId="{70479A95-C1D4-43CC-B753-AE5A67E53F08}" type="pres">
      <dgm:prSet presAssocID="{4B04266A-30DF-4D7D-B042-0BFFB5FC830B}" presName="Subtitle" presStyleLbl="revTx" presStyleIdx="2" presStyleCnt="6">
        <dgm:presLayoutVars>
          <dgm:chMax val="0"/>
          <dgm:bulletEnabled/>
        </dgm:presLayoutVars>
      </dgm:prSet>
      <dgm:spPr/>
    </dgm:pt>
    <dgm:pt modelId="{056E20E7-A0DD-42FE-A69D-D1100AE0C3A1}" type="pres">
      <dgm:prSet presAssocID="{4B04266A-30DF-4D7D-B042-0BFFB5FC830B}" presName="Description" presStyleLbl="revTx" presStyleIdx="3" presStyleCnt="6">
        <dgm:presLayoutVars>
          <dgm:bulletEnabled/>
        </dgm:presLayoutVars>
      </dgm:prSet>
      <dgm:spPr/>
    </dgm:pt>
    <dgm:pt modelId="{4D494371-8ECA-4086-AB14-F91AB11AEC41}" type="pres">
      <dgm:prSet presAssocID="{B21E3A6E-602F-4BFB-9CD8-66E96706AC64}" presName="sibTrans" presStyleLbl="sibTrans2D1" presStyleIdx="0" presStyleCnt="0"/>
      <dgm:spPr/>
    </dgm:pt>
    <dgm:pt modelId="{520D19CE-D2A3-4E3C-BEC4-80F2C17E6922}" type="pres">
      <dgm:prSet presAssocID="{F69D94D5-4AC4-4989-840A-947E903925ED}" presName="Composite" presStyleCnt="0"/>
      <dgm:spPr/>
    </dgm:pt>
    <dgm:pt modelId="{32BC599A-5D5F-4F60-83FE-1AB12DAC96FD}" type="pres">
      <dgm:prSet presAssocID="{F69D94D5-4AC4-4989-840A-947E903925ED}"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l="-28000" r="-28000"/>
          </a:stretch>
        </a:blipFill>
      </dgm:spPr>
      <dgm:extLst>
        <a:ext uri="{E40237B7-FDA0-4F09-8148-C483321AD2D9}">
          <dgm14:cNvPr xmlns:dgm14="http://schemas.microsoft.com/office/drawing/2010/diagram" id="0" name="" descr="Business people giving thumbs up"/>
        </a:ext>
      </dgm:extLst>
    </dgm:pt>
    <dgm:pt modelId="{855FE6E1-F764-4498-95A7-8DB98BA3CFE0}" type="pres">
      <dgm:prSet presAssocID="{F69D94D5-4AC4-4989-840A-947E903925ED}" presName="Subtitle" presStyleLbl="revTx" presStyleIdx="4" presStyleCnt="6">
        <dgm:presLayoutVars>
          <dgm:chMax val="0"/>
          <dgm:bulletEnabled/>
        </dgm:presLayoutVars>
      </dgm:prSet>
      <dgm:spPr/>
    </dgm:pt>
    <dgm:pt modelId="{D9780BCF-1478-4094-B178-2AAEB22A75AF}" type="pres">
      <dgm:prSet presAssocID="{F69D94D5-4AC4-4989-840A-947E903925ED}" presName="Description" presStyleLbl="revTx" presStyleIdx="5" presStyleCnt="6">
        <dgm:presLayoutVars>
          <dgm:bulletEnabled/>
        </dgm:presLayoutVars>
      </dgm:prSet>
      <dgm:spPr/>
    </dgm:pt>
  </dgm:ptLst>
  <dgm:cxnLst>
    <dgm:cxn modelId="{C1996602-D042-4D8E-80E2-53372DE8FAC8}" srcId="{D9259C09-47C3-4FA9-BDD7-509676F2BB98}" destId="{2DD6AA8C-B548-4CFB-BA07-E80EB5DB2658}" srcOrd="0" destOrd="0" parTransId="{65EC1FC5-7392-4025-A228-458CD2AB8A69}" sibTransId="{6E79DCDF-D3E7-4912-A1D4-4E5D30FC9703}"/>
    <dgm:cxn modelId="{1E122731-1444-4A14-9975-0BF31CF668B9}" type="presOf" srcId="{6E79DCDF-D3E7-4912-A1D4-4E5D30FC9703}" destId="{9E38D6FC-2733-4FC4-B2B7-96B5C68672C4}" srcOrd="0" destOrd="0" presId="urn:microsoft.com/office/officeart/2024/3/layout/verticalVisualTextBlock1"/>
    <dgm:cxn modelId="{E5318B33-2D62-4144-9BEB-8DC54F2880EB}" type="presOf" srcId="{078A0E00-BFCC-4638-B4B1-39CECC9C54B3}" destId="{056E20E7-A0DD-42FE-A69D-D1100AE0C3A1}" srcOrd="0" destOrd="0" presId="urn:microsoft.com/office/officeart/2024/3/layout/verticalVisualTextBlock1"/>
    <dgm:cxn modelId="{9D23825C-63AA-4D80-BBF3-2B7F7A64CAC2}" srcId="{D9259C09-47C3-4FA9-BDD7-509676F2BB98}" destId="{4B04266A-30DF-4D7D-B042-0BFFB5FC830B}" srcOrd="1" destOrd="0" parTransId="{F538B6A7-80C2-40F8-B470-7867BA6169A1}" sibTransId="{B21E3A6E-602F-4BFB-9CD8-66E96706AC64}"/>
    <dgm:cxn modelId="{17A17E42-2041-4488-B9DC-359505334DC5}" type="presOf" srcId="{484119CE-61B3-4BA5-8E30-B2C42F95F9D5}" destId="{D9780BCF-1478-4094-B178-2AAEB22A75AF}" srcOrd="0" destOrd="0" presId="urn:microsoft.com/office/officeart/2024/3/layout/verticalVisualTextBlock1"/>
    <dgm:cxn modelId="{BADCB46F-8EC7-4462-A6CB-32185D4790BE}" srcId="{4B04266A-30DF-4D7D-B042-0BFFB5FC830B}" destId="{078A0E00-BFCC-4638-B4B1-39CECC9C54B3}" srcOrd="0" destOrd="0" parTransId="{A5455AA6-4DD9-40D6-BCC4-8247A3B63B24}" sibTransId="{471EE95F-09FD-4906-92FE-1B59391E3B03}"/>
    <dgm:cxn modelId="{FD30C571-8F4D-4019-A90B-DF97718C6B8E}" type="presOf" srcId="{4B04266A-30DF-4D7D-B042-0BFFB5FC830B}" destId="{70479A95-C1D4-43CC-B753-AE5A67E53F08}" srcOrd="0" destOrd="0" presId="urn:microsoft.com/office/officeart/2024/3/layout/verticalVisualTextBlock1"/>
    <dgm:cxn modelId="{4B4CE258-C332-47E6-836F-E1274E58661E}" type="presOf" srcId="{2887F20A-D570-471F-9589-10F47ABA57F2}" destId="{29FAE9D7-FD6F-4BC0-A935-C22F0EE75571}" srcOrd="0" destOrd="0" presId="urn:microsoft.com/office/officeart/2024/3/layout/verticalVisualTextBlock1"/>
    <dgm:cxn modelId="{FE297B81-2073-404B-9FCC-F10D8BACED0C}" srcId="{F69D94D5-4AC4-4989-840A-947E903925ED}" destId="{484119CE-61B3-4BA5-8E30-B2C42F95F9D5}" srcOrd="0" destOrd="0" parTransId="{DE783A37-3AE2-4169-9608-D46B3A3C31FD}" sibTransId="{34EB3762-7EF0-445B-B0C6-B908623A4330}"/>
    <dgm:cxn modelId="{9A42DA82-86FF-489A-A92F-1DA0964C2E6D}" type="presOf" srcId="{D9259C09-47C3-4FA9-BDD7-509676F2BB98}" destId="{914F5054-2640-458B-9C74-F27B321F858B}" srcOrd="0" destOrd="0" presId="urn:microsoft.com/office/officeart/2024/3/layout/verticalVisualTextBlock1"/>
    <dgm:cxn modelId="{C271E087-BED7-44E5-802D-74D1FE13A13B}" type="presOf" srcId="{F69D94D5-4AC4-4989-840A-947E903925ED}" destId="{855FE6E1-F764-4498-95A7-8DB98BA3CFE0}" srcOrd="0" destOrd="0" presId="urn:microsoft.com/office/officeart/2024/3/layout/verticalVisualTextBlock1"/>
    <dgm:cxn modelId="{B4E59C94-E980-46D6-A21C-0B1889D712B5}" srcId="{2DD6AA8C-B548-4CFB-BA07-E80EB5DB2658}" destId="{2887F20A-D570-471F-9589-10F47ABA57F2}" srcOrd="0" destOrd="0" parTransId="{D31A11B4-C150-4DB5-A02B-746D865D4C71}" sibTransId="{12095C39-E5B0-476F-88B3-7A38CA965010}"/>
    <dgm:cxn modelId="{4E8C20A5-DC59-43B2-9C1A-4E19F85AF728}" type="presOf" srcId="{2DD6AA8C-B548-4CFB-BA07-E80EB5DB2658}" destId="{3C53BC13-8593-4CBB-9C65-B298DA5E81B7}" srcOrd="0" destOrd="0" presId="urn:microsoft.com/office/officeart/2024/3/layout/verticalVisualTextBlock1"/>
    <dgm:cxn modelId="{E8F849A9-94C3-43E7-855B-40C9F3FABE9E}" srcId="{D9259C09-47C3-4FA9-BDD7-509676F2BB98}" destId="{F69D94D5-4AC4-4989-840A-947E903925ED}" srcOrd="2" destOrd="0" parTransId="{42621900-7B39-42C2-BF5A-B7579822ADE7}" sibTransId="{7625B029-F2F5-42F6-8676-681196A9EDA0}"/>
    <dgm:cxn modelId="{D5DC28DF-EA36-48E9-B381-892CCEA75091}" type="presOf" srcId="{B21E3A6E-602F-4BFB-9CD8-66E96706AC64}" destId="{4D494371-8ECA-4086-AB14-F91AB11AEC41}" srcOrd="0" destOrd="0" presId="urn:microsoft.com/office/officeart/2024/3/layout/verticalVisualTextBlock1"/>
    <dgm:cxn modelId="{7AA81373-5F07-437C-B028-F8D29AD3CE4D}" type="presParOf" srcId="{914F5054-2640-458B-9C74-F27B321F858B}" destId="{7A22F134-53B6-403B-A871-77CD6FE9E0E1}" srcOrd="0" destOrd="0" presId="urn:microsoft.com/office/officeart/2024/3/layout/verticalVisualTextBlock1"/>
    <dgm:cxn modelId="{F6FECCE5-058A-427F-A15E-5EB981B6C837}" type="presParOf" srcId="{7A22F134-53B6-403B-A871-77CD6FE9E0E1}" destId="{1DF92543-A513-4B66-B206-79CD6BB66158}" srcOrd="0" destOrd="0" presId="urn:microsoft.com/office/officeart/2024/3/layout/verticalVisualTextBlock1"/>
    <dgm:cxn modelId="{499182DE-DDAE-4B94-A791-D2FFEAB144AB}" type="presParOf" srcId="{7A22F134-53B6-403B-A871-77CD6FE9E0E1}" destId="{3C53BC13-8593-4CBB-9C65-B298DA5E81B7}" srcOrd="1" destOrd="0" presId="urn:microsoft.com/office/officeart/2024/3/layout/verticalVisualTextBlock1"/>
    <dgm:cxn modelId="{D0F44343-FDDD-4D44-9FE7-D45A2DFC18B6}" type="presParOf" srcId="{7A22F134-53B6-403B-A871-77CD6FE9E0E1}" destId="{29FAE9D7-FD6F-4BC0-A935-C22F0EE75571}" srcOrd="2" destOrd="0" presId="urn:microsoft.com/office/officeart/2024/3/layout/verticalVisualTextBlock1"/>
    <dgm:cxn modelId="{9D65C354-C592-44CA-8553-5792C0C37EBB}" type="presParOf" srcId="{914F5054-2640-458B-9C74-F27B321F858B}" destId="{9E38D6FC-2733-4FC4-B2B7-96B5C68672C4}" srcOrd="1" destOrd="0" presId="urn:microsoft.com/office/officeart/2024/3/layout/verticalVisualTextBlock1"/>
    <dgm:cxn modelId="{1BF3DC86-0263-4780-9D56-A540E90E568F}" type="presParOf" srcId="{914F5054-2640-458B-9C74-F27B321F858B}" destId="{DE9D7557-0179-4D7B-9829-F972720D3FE0}" srcOrd="2" destOrd="0" presId="urn:microsoft.com/office/officeart/2024/3/layout/verticalVisualTextBlock1"/>
    <dgm:cxn modelId="{84A14BB6-8B7C-44B1-88A8-D6E63B22A5A1}" type="presParOf" srcId="{DE9D7557-0179-4D7B-9829-F972720D3FE0}" destId="{26049004-48CD-420B-B4E7-3D81581F9B55}" srcOrd="0" destOrd="0" presId="urn:microsoft.com/office/officeart/2024/3/layout/verticalVisualTextBlock1"/>
    <dgm:cxn modelId="{61EA046C-B0B6-4301-A3F7-B1875689416F}" type="presParOf" srcId="{DE9D7557-0179-4D7B-9829-F972720D3FE0}" destId="{70479A95-C1D4-43CC-B753-AE5A67E53F08}" srcOrd="1" destOrd="0" presId="urn:microsoft.com/office/officeart/2024/3/layout/verticalVisualTextBlock1"/>
    <dgm:cxn modelId="{19887729-C062-4ADE-9E37-13CCA90F45B5}" type="presParOf" srcId="{DE9D7557-0179-4D7B-9829-F972720D3FE0}" destId="{056E20E7-A0DD-42FE-A69D-D1100AE0C3A1}" srcOrd="2" destOrd="0" presId="urn:microsoft.com/office/officeart/2024/3/layout/verticalVisualTextBlock1"/>
    <dgm:cxn modelId="{113B4033-6E53-41DD-8D0D-6BF1E6847FF9}" type="presParOf" srcId="{914F5054-2640-458B-9C74-F27B321F858B}" destId="{4D494371-8ECA-4086-AB14-F91AB11AEC41}" srcOrd="3" destOrd="0" presId="urn:microsoft.com/office/officeart/2024/3/layout/verticalVisualTextBlock1"/>
    <dgm:cxn modelId="{3326EC64-02BA-4055-924D-1573F0534A29}" type="presParOf" srcId="{914F5054-2640-458B-9C74-F27B321F858B}" destId="{520D19CE-D2A3-4E3C-BEC4-80F2C17E6922}" srcOrd="4" destOrd="0" presId="urn:microsoft.com/office/officeart/2024/3/layout/verticalVisualTextBlock1"/>
    <dgm:cxn modelId="{A087769B-C32A-4AB8-8A4C-44A4782688A6}" type="presParOf" srcId="{520D19CE-D2A3-4E3C-BEC4-80F2C17E6922}" destId="{32BC599A-5D5F-4F60-83FE-1AB12DAC96FD}" srcOrd="0" destOrd="0" presId="urn:microsoft.com/office/officeart/2024/3/layout/verticalVisualTextBlock1"/>
    <dgm:cxn modelId="{0584D7DC-07F9-48F4-991E-E06AC5E6DF83}" type="presParOf" srcId="{520D19CE-D2A3-4E3C-BEC4-80F2C17E6922}" destId="{855FE6E1-F764-4498-95A7-8DB98BA3CFE0}" srcOrd="1" destOrd="0" presId="urn:microsoft.com/office/officeart/2024/3/layout/verticalVisualTextBlock1"/>
    <dgm:cxn modelId="{25D8FFC2-AA9B-4D05-9AC1-F3BA7C8D07B9}" type="presParOf" srcId="{520D19CE-D2A3-4E3C-BEC4-80F2C17E6922}" destId="{D9780BCF-1478-4094-B178-2AAEB22A75A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7EC2D7-1503-4C8B-BEA1-2FE5CFDA83EB}"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75347833-E12F-4506-9909-9375637E49F0}">
      <dgm:prSet/>
      <dgm:spPr/>
      <dgm:t>
        <a:bodyPr/>
        <a:lstStyle/>
        <a:p>
          <a:pPr>
            <a:lnSpc>
              <a:spcPct val="100000"/>
            </a:lnSpc>
            <a:defRPr b="1"/>
          </a:pPr>
          <a:r>
            <a:rPr lang="en-US"/>
            <a:t>Role of the Managing Director</a:t>
          </a:r>
        </a:p>
      </dgm:t>
    </dgm:pt>
    <dgm:pt modelId="{E34C4062-55DA-4BAC-824A-E485036AC62F}" type="parTrans" cxnId="{9939CBEF-6CF3-4019-99F3-7E6A1B0583ED}">
      <dgm:prSet/>
      <dgm:spPr/>
      <dgm:t>
        <a:bodyPr/>
        <a:lstStyle/>
        <a:p>
          <a:endParaRPr lang="en-US"/>
        </a:p>
      </dgm:t>
    </dgm:pt>
    <dgm:pt modelId="{D79E4163-BF18-4F26-835C-317FC33EBBE6}" type="sibTrans" cxnId="{9939CBEF-6CF3-4019-99F3-7E6A1B0583ED}">
      <dgm:prSet/>
      <dgm:spPr/>
      <dgm:t>
        <a:bodyPr/>
        <a:lstStyle/>
        <a:p>
          <a:pPr>
            <a:lnSpc>
              <a:spcPct val="100000"/>
            </a:lnSpc>
            <a:defRPr b="1"/>
          </a:pPr>
          <a:endParaRPr lang="en-US"/>
        </a:p>
      </dgm:t>
    </dgm:pt>
    <dgm:pt modelId="{D1AA2F46-714D-454A-9F10-6497FF27D820}">
      <dgm:prSet/>
      <dgm:spPr/>
      <dgm:t>
        <a:bodyPr/>
        <a:lstStyle/>
        <a:p>
          <a:pPr>
            <a:lnSpc>
              <a:spcPct val="100000"/>
            </a:lnSpc>
          </a:pPr>
          <a:r>
            <a:rPr lang="en-US"/>
            <a:t>The Managing Director is responsible for overseeing the organization's operations and ensuring alignment with strategic goals.</a:t>
          </a:r>
        </a:p>
      </dgm:t>
    </dgm:pt>
    <dgm:pt modelId="{12708611-966D-4CCD-B1DF-4A568BF536FB}" type="parTrans" cxnId="{0D351BE3-4E7E-4890-A0C7-92CC61DFADE4}">
      <dgm:prSet/>
      <dgm:spPr/>
      <dgm:t>
        <a:bodyPr/>
        <a:lstStyle/>
        <a:p>
          <a:endParaRPr lang="en-US"/>
        </a:p>
      </dgm:t>
    </dgm:pt>
    <dgm:pt modelId="{D974044B-2566-446B-A819-D7E556EC390B}" type="sibTrans" cxnId="{0D351BE3-4E7E-4890-A0C7-92CC61DFADE4}">
      <dgm:prSet/>
      <dgm:spPr/>
      <dgm:t>
        <a:bodyPr/>
        <a:lstStyle/>
        <a:p>
          <a:endParaRPr lang="en-US"/>
        </a:p>
      </dgm:t>
    </dgm:pt>
    <dgm:pt modelId="{63190B18-23DD-4E6C-A8E7-5337335165FA}">
      <dgm:prSet/>
      <dgm:spPr/>
      <dgm:t>
        <a:bodyPr/>
        <a:lstStyle/>
        <a:p>
          <a:pPr>
            <a:lnSpc>
              <a:spcPct val="100000"/>
            </a:lnSpc>
            <a:defRPr b="1"/>
          </a:pPr>
          <a:r>
            <a:rPr lang="en-US"/>
            <a:t>Collaboration with Executives</a:t>
          </a:r>
        </a:p>
      </dgm:t>
    </dgm:pt>
    <dgm:pt modelId="{94BD7079-91F3-4F27-8162-A9272243D493}" type="parTrans" cxnId="{BE1A41A0-5D3E-4B16-8968-B795979A8807}">
      <dgm:prSet/>
      <dgm:spPr/>
      <dgm:t>
        <a:bodyPr/>
        <a:lstStyle/>
        <a:p>
          <a:endParaRPr lang="en-US"/>
        </a:p>
      </dgm:t>
    </dgm:pt>
    <dgm:pt modelId="{9D09349E-94CA-46AE-9410-F31CF742FF01}" type="sibTrans" cxnId="{BE1A41A0-5D3E-4B16-8968-B795979A8807}">
      <dgm:prSet/>
      <dgm:spPr/>
      <dgm:t>
        <a:bodyPr/>
        <a:lstStyle/>
        <a:p>
          <a:pPr>
            <a:lnSpc>
              <a:spcPct val="100000"/>
            </a:lnSpc>
            <a:defRPr b="1"/>
          </a:pPr>
          <a:endParaRPr lang="en-US"/>
        </a:p>
      </dgm:t>
    </dgm:pt>
    <dgm:pt modelId="{4F11EF46-7C1E-418D-840B-FCCF5298A278}">
      <dgm:prSet/>
      <dgm:spPr/>
      <dgm:t>
        <a:bodyPr/>
        <a:lstStyle/>
        <a:p>
          <a:pPr>
            <a:lnSpc>
              <a:spcPct val="100000"/>
            </a:lnSpc>
          </a:pPr>
          <a:r>
            <a:rPr lang="en-US"/>
            <a:t>The MD works closely with the CEO and other executives to drive business objectives and foster teamwork within the organization.</a:t>
          </a:r>
        </a:p>
      </dgm:t>
    </dgm:pt>
    <dgm:pt modelId="{23A4477B-EFCC-4C7A-A2E8-B65C12B71B7A}" type="parTrans" cxnId="{9B5EE416-B8C7-43BD-93F7-3DAA93CC46B5}">
      <dgm:prSet/>
      <dgm:spPr/>
      <dgm:t>
        <a:bodyPr/>
        <a:lstStyle/>
        <a:p>
          <a:endParaRPr lang="en-US"/>
        </a:p>
      </dgm:t>
    </dgm:pt>
    <dgm:pt modelId="{BE317868-40CE-4CB4-9E38-103D5FC71019}" type="sibTrans" cxnId="{9B5EE416-B8C7-43BD-93F7-3DAA93CC46B5}">
      <dgm:prSet/>
      <dgm:spPr/>
      <dgm:t>
        <a:bodyPr/>
        <a:lstStyle/>
        <a:p>
          <a:endParaRPr lang="en-US"/>
        </a:p>
      </dgm:t>
    </dgm:pt>
    <dgm:pt modelId="{219B7737-47BF-4A88-B325-C86EA7A6846F}">
      <dgm:prSet/>
      <dgm:spPr/>
      <dgm:t>
        <a:bodyPr/>
        <a:lstStyle/>
        <a:p>
          <a:pPr>
            <a:lnSpc>
              <a:spcPct val="100000"/>
            </a:lnSpc>
            <a:defRPr b="1"/>
          </a:pPr>
          <a:r>
            <a:rPr lang="en-US"/>
            <a:t>Strategic Direction</a:t>
          </a:r>
        </a:p>
      </dgm:t>
    </dgm:pt>
    <dgm:pt modelId="{8A7C23F2-379C-43D2-93A4-9FE68FAB4C5E}" type="parTrans" cxnId="{1E42499A-3A1B-4FA1-8730-6AB4B5A6794A}">
      <dgm:prSet/>
      <dgm:spPr/>
      <dgm:t>
        <a:bodyPr/>
        <a:lstStyle/>
        <a:p>
          <a:endParaRPr lang="en-US"/>
        </a:p>
      </dgm:t>
    </dgm:pt>
    <dgm:pt modelId="{5F3AE8A5-E5BC-4DEB-ABEF-6BF6C6DCCA24}" type="sibTrans" cxnId="{1E42499A-3A1B-4FA1-8730-6AB4B5A6794A}">
      <dgm:prSet/>
      <dgm:spPr/>
      <dgm:t>
        <a:bodyPr/>
        <a:lstStyle/>
        <a:p>
          <a:endParaRPr lang="en-US"/>
        </a:p>
      </dgm:t>
    </dgm:pt>
    <dgm:pt modelId="{C8E16A21-F5FD-43F4-965D-6AA4AD057BE1}">
      <dgm:prSet/>
      <dgm:spPr/>
      <dgm:t>
        <a:bodyPr/>
        <a:lstStyle/>
        <a:p>
          <a:pPr>
            <a:lnSpc>
              <a:spcPct val="100000"/>
            </a:lnSpc>
          </a:pPr>
          <a:r>
            <a:rPr lang="en-US"/>
            <a:t>Setting the strategic direction of the organization is a key responsibility of the Managing Director to ensure long-term success.</a:t>
          </a:r>
        </a:p>
      </dgm:t>
    </dgm:pt>
    <dgm:pt modelId="{47476EB6-8382-4EB5-954A-AB7FF6C7C8CE}" type="parTrans" cxnId="{7DBCA5EB-7443-4B88-9916-9EF83F86C94D}">
      <dgm:prSet/>
      <dgm:spPr/>
      <dgm:t>
        <a:bodyPr/>
        <a:lstStyle/>
        <a:p>
          <a:endParaRPr lang="en-US"/>
        </a:p>
      </dgm:t>
    </dgm:pt>
    <dgm:pt modelId="{86CCBB64-0B40-4894-916E-1EBF53E3F7D4}" type="sibTrans" cxnId="{7DBCA5EB-7443-4B88-9916-9EF83F86C94D}">
      <dgm:prSet/>
      <dgm:spPr/>
      <dgm:t>
        <a:bodyPr/>
        <a:lstStyle/>
        <a:p>
          <a:endParaRPr lang="en-US"/>
        </a:p>
      </dgm:t>
    </dgm:pt>
    <dgm:pt modelId="{C0520417-4A95-4A56-B47D-B8DAC4FBE4B8}" type="pres">
      <dgm:prSet presAssocID="{9C7EC2D7-1503-4C8B-BEA1-2FE5CFDA83EB}" presName="Root" presStyleCnt="0">
        <dgm:presLayoutVars>
          <dgm:dir/>
          <dgm:resizeHandles val="exact"/>
        </dgm:presLayoutVars>
      </dgm:prSet>
      <dgm:spPr/>
    </dgm:pt>
    <dgm:pt modelId="{EA80F581-F623-49B6-A2C1-CE6AD1455CEC}" type="pres">
      <dgm:prSet presAssocID="{75347833-E12F-4506-9909-9375637E49F0}" presName="Composite" presStyleCnt="0"/>
      <dgm:spPr/>
    </dgm:pt>
    <dgm:pt modelId="{CFC3117E-6571-4FE6-B7FA-B739191199F3}" type="pres">
      <dgm:prSet presAssocID="{75347833-E12F-4506-9909-9375637E49F0}"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People sitting on blue chairs"/>
        </a:ext>
      </dgm:extLst>
    </dgm:pt>
    <dgm:pt modelId="{86A965A5-DAE0-4069-9467-33E85A0CA7AD}" type="pres">
      <dgm:prSet presAssocID="{75347833-E12F-4506-9909-9375637E49F0}" presName="Subtitle" presStyleLbl="revTx" presStyleIdx="0" presStyleCnt="6">
        <dgm:presLayoutVars>
          <dgm:chMax val="0"/>
          <dgm:bulletEnabled/>
        </dgm:presLayoutVars>
      </dgm:prSet>
      <dgm:spPr/>
    </dgm:pt>
    <dgm:pt modelId="{833435E5-48E7-48E8-911B-F35073BA0CB3}" type="pres">
      <dgm:prSet presAssocID="{75347833-E12F-4506-9909-9375637E49F0}" presName="Description" presStyleLbl="revTx" presStyleIdx="1" presStyleCnt="6">
        <dgm:presLayoutVars>
          <dgm:bulletEnabled/>
        </dgm:presLayoutVars>
      </dgm:prSet>
      <dgm:spPr/>
    </dgm:pt>
    <dgm:pt modelId="{5A34E9A5-2947-4A3A-9F3C-A453DB697AE1}" type="pres">
      <dgm:prSet presAssocID="{D79E4163-BF18-4F26-835C-317FC33EBBE6}" presName="sibTrans" presStyleLbl="sibTrans2D1" presStyleIdx="0" presStyleCnt="0"/>
      <dgm:spPr/>
    </dgm:pt>
    <dgm:pt modelId="{7FFBBE25-349D-4B70-A7C5-CCC6A838E4C2}" type="pres">
      <dgm:prSet presAssocID="{63190B18-23DD-4E6C-A8E7-5337335165FA}" presName="Composite" presStyleCnt="0"/>
      <dgm:spPr/>
    </dgm:pt>
    <dgm:pt modelId="{784575A3-2093-4B10-AFFF-86D70AD71ECE}" type="pres">
      <dgm:prSet presAssocID="{63190B18-23DD-4E6C-A8E7-5337335165F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l="-22000" r="-22000"/>
          </a:stretch>
        </a:blipFill>
      </dgm:spPr>
      <dgm:extLst>
        <a:ext uri="{E40237B7-FDA0-4F09-8148-C483321AD2D9}">
          <dgm14:cNvPr xmlns:dgm14="http://schemas.microsoft.com/office/drawing/2010/diagram" id="0" name="" descr="Real office discussion with graphs."/>
        </a:ext>
      </dgm:extLst>
    </dgm:pt>
    <dgm:pt modelId="{51B8CC9F-B355-4A9A-85B1-58A6C2BC9930}" type="pres">
      <dgm:prSet presAssocID="{63190B18-23DD-4E6C-A8E7-5337335165FA}" presName="Subtitle" presStyleLbl="revTx" presStyleIdx="2" presStyleCnt="6">
        <dgm:presLayoutVars>
          <dgm:chMax val="0"/>
          <dgm:bulletEnabled/>
        </dgm:presLayoutVars>
      </dgm:prSet>
      <dgm:spPr/>
    </dgm:pt>
    <dgm:pt modelId="{8B52F4B9-205D-4810-BB62-64BAF575B62F}" type="pres">
      <dgm:prSet presAssocID="{63190B18-23DD-4E6C-A8E7-5337335165FA}" presName="Description" presStyleLbl="revTx" presStyleIdx="3" presStyleCnt="6">
        <dgm:presLayoutVars>
          <dgm:bulletEnabled/>
        </dgm:presLayoutVars>
      </dgm:prSet>
      <dgm:spPr/>
    </dgm:pt>
    <dgm:pt modelId="{A35C0989-69B3-49E4-8D25-9B4B9CC38C27}" type="pres">
      <dgm:prSet presAssocID="{9D09349E-94CA-46AE-9410-F31CF742FF01}" presName="sibTrans" presStyleLbl="sibTrans2D1" presStyleIdx="0" presStyleCnt="0"/>
      <dgm:spPr/>
    </dgm:pt>
    <dgm:pt modelId="{F96921A8-E892-4868-BE54-FEC9AF365362}" type="pres">
      <dgm:prSet presAssocID="{219B7737-47BF-4A88-B325-C86EA7A6846F}" presName="Composite" presStyleCnt="0"/>
      <dgm:spPr/>
    </dgm:pt>
    <dgm:pt modelId="{FE9E799C-35C0-45BB-921D-305C0921F993}" type="pres">
      <dgm:prSet presAssocID="{219B7737-47BF-4A88-B325-C86EA7A6846F}"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Post-its on the window in a workcation setup in a cabin."/>
        </a:ext>
      </dgm:extLst>
    </dgm:pt>
    <dgm:pt modelId="{47DEDC1B-D49F-40C9-B6B8-0688230EFEC9}" type="pres">
      <dgm:prSet presAssocID="{219B7737-47BF-4A88-B325-C86EA7A6846F}" presName="Subtitle" presStyleLbl="revTx" presStyleIdx="4" presStyleCnt="6">
        <dgm:presLayoutVars>
          <dgm:chMax val="0"/>
          <dgm:bulletEnabled/>
        </dgm:presLayoutVars>
      </dgm:prSet>
      <dgm:spPr/>
    </dgm:pt>
    <dgm:pt modelId="{C8111254-29FB-44D4-89D7-8EFD366DB3F4}" type="pres">
      <dgm:prSet presAssocID="{219B7737-47BF-4A88-B325-C86EA7A6846F}" presName="Description" presStyleLbl="revTx" presStyleIdx="5" presStyleCnt="6">
        <dgm:presLayoutVars>
          <dgm:bulletEnabled/>
        </dgm:presLayoutVars>
      </dgm:prSet>
      <dgm:spPr/>
    </dgm:pt>
  </dgm:ptLst>
  <dgm:cxnLst>
    <dgm:cxn modelId="{7BD2B403-7A91-48EA-85D6-A43A2EA8AD79}" type="presOf" srcId="{63190B18-23DD-4E6C-A8E7-5337335165FA}" destId="{51B8CC9F-B355-4A9A-85B1-58A6C2BC9930}" srcOrd="0" destOrd="0" presId="urn:microsoft.com/office/officeart/2024/3/layout/verticalVisualTextBlock1"/>
    <dgm:cxn modelId="{2C5B0205-4DCC-4041-AF98-689EA0E82947}" type="presOf" srcId="{219B7737-47BF-4A88-B325-C86EA7A6846F}" destId="{47DEDC1B-D49F-40C9-B6B8-0688230EFEC9}" srcOrd="0" destOrd="0" presId="urn:microsoft.com/office/officeart/2024/3/layout/verticalVisualTextBlock1"/>
    <dgm:cxn modelId="{C9AEFE09-5F92-488F-ADDA-AD0792A27739}" type="presOf" srcId="{D79E4163-BF18-4F26-835C-317FC33EBBE6}" destId="{5A34E9A5-2947-4A3A-9F3C-A453DB697AE1}" srcOrd="0" destOrd="0" presId="urn:microsoft.com/office/officeart/2024/3/layout/verticalVisualTextBlock1"/>
    <dgm:cxn modelId="{9B5EE416-B8C7-43BD-93F7-3DAA93CC46B5}" srcId="{63190B18-23DD-4E6C-A8E7-5337335165FA}" destId="{4F11EF46-7C1E-418D-840B-FCCF5298A278}" srcOrd="0" destOrd="0" parTransId="{23A4477B-EFCC-4C7A-A2E8-B65C12B71B7A}" sibTransId="{BE317868-40CE-4CB4-9E38-103D5FC71019}"/>
    <dgm:cxn modelId="{F638EB49-5927-4F89-8439-CD8D4FCFEC7D}" type="presOf" srcId="{D1AA2F46-714D-454A-9F10-6497FF27D820}" destId="{833435E5-48E7-48E8-911B-F35073BA0CB3}" srcOrd="0" destOrd="0" presId="urn:microsoft.com/office/officeart/2024/3/layout/verticalVisualTextBlock1"/>
    <dgm:cxn modelId="{1E42499A-3A1B-4FA1-8730-6AB4B5A6794A}" srcId="{9C7EC2D7-1503-4C8B-BEA1-2FE5CFDA83EB}" destId="{219B7737-47BF-4A88-B325-C86EA7A6846F}" srcOrd="2" destOrd="0" parTransId="{8A7C23F2-379C-43D2-93A4-9FE68FAB4C5E}" sibTransId="{5F3AE8A5-E5BC-4DEB-ABEF-6BF6C6DCCA24}"/>
    <dgm:cxn modelId="{BE1A41A0-5D3E-4B16-8968-B795979A8807}" srcId="{9C7EC2D7-1503-4C8B-BEA1-2FE5CFDA83EB}" destId="{63190B18-23DD-4E6C-A8E7-5337335165FA}" srcOrd="1" destOrd="0" parTransId="{94BD7079-91F3-4F27-8162-A9272243D493}" sibTransId="{9D09349E-94CA-46AE-9410-F31CF742FF01}"/>
    <dgm:cxn modelId="{E6379AAB-F7D0-41C8-9D9A-7E70209DBCFB}" type="presOf" srcId="{9D09349E-94CA-46AE-9410-F31CF742FF01}" destId="{A35C0989-69B3-49E4-8D25-9B4B9CC38C27}" srcOrd="0" destOrd="0" presId="urn:microsoft.com/office/officeart/2024/3/layout/verticalVisualTextBlock1"/>
    <dgm:cxn modelId="{A6619CAF-DDC9-4FDA-9F93-643229DD46F3}" type="presOf" srcId="{75347833-E12F-4506-9909-9375637E49F0}" destId="{86A965A5-DAE0-4069-9467-33E85A0CA7AD}" srcOrd="0" destOrd="0" presId="urn:microsoft.com/office/officeart/2024/3/layout/verticalVisualTextBlock1"/>
    <dgm:cxn modelId="{6AB3F7C3-F97F-4377-98E3-DFD4BD4107F0}" type="presOf" srcId="{4F11EF46-7C1E-418D-840B-FCCF5298A278}" destId="{8B52F4B9-205D-4810-BB62-64BAF575B62F}" srcOrd="0" destOrd="0" presId="urn:microsoft.com/office/officeart/2024/3/layout/verticalVisualTextBlock1"/>
    <dgm:cxn modelId="{3DEBB8C9-28E4-4FFF-8EC2-2CCFC5EE3D89}" type="presOf" srcId="{9C7EC2D7-1503-4C8B-BEA1-2FE5CFDA83EB}" destId="{C0520417-4A95-4A56-B47D-B8DAC4FBE4B8}" srcOrd="0" destOrd="0" presId="urn:microsoft.com/office/officeart/2024/3/layout/verticalVisualTextBlock1"/>
    <dgm:cxn modelId="{0D351BE3-4E7E-4890-A0C7-92CC61DFADE4}" srcId="{75347833-E12F-4506-9909-9375637E49F0}" destId="{D1AA2F46-714D-454A-9F10-6497FF27D820}" srcOrd="0" destOrd="0" parTransId="{12708611-966D-4CCD-B1DF-4A568BF536FB}" sibTransId="{D974044B-2566-446B-A819-D7E556EC390B}"/>
    <dgm:cxn modelId="{0625DCE6-1B83-4E15-A334-1DD5BEFDE2C3}" type="presOf" srcId="{C8E16A21-F5FD-43F4-965D-6AA4AD057BE1}" destId="{C8111254-29FB-44D4-89D7-8EFD366DB3F4}" srcOrd="0" destOrd="0" presId="urn:microsoft.com/office/officeart/2024/3/layout/verticalVisualTextBlock1"/>
    <dgm:cxn modelId="{7DBCA5EB-7443-4B88-9916-9EF83F86C94D}" srcId="{219B7737-47BF-4A88-B325-C86EA7A6846F}" destId="{C8E16A21-F5FD-43F4-965D-6AA4AD057BE1}" srcOrd="0" destOrd="0" parTransId="{47476EB6-8382-4EB5-954A-AB7FF6C7C8CE}" sibTransId="{86CCBB64-0B40-4894-916E-1EBF53E3F7D4}"/>
    <dgm:cxn modelId="{9939CBEF-6CF3-4019-99F3-7E6A1B0583ED}" srcId="{9C7EC2D7-1503-4C8B-BEA1-2FE5CFDA83EB}" destId="{75347833-E12F-4506-9909-9375637E49F0}" srcOrd="0" destOrd="0" parTransId="{E34C4062-55DA-4BAC-824A-E485036AC62F}" sibTransId="{D79E4163-BF18-4F26-835C-317FC33EBBE6}"/>
    <dgm:cxn modelId="{A4979422-E468-4E23-ACBD-E0CB1F3C4568}" type="presParOf" srcId="{C0520417-4A95-4A56-B47D-B8DAC4FBE4B8}" destId="{EA80F581-F623-49B6-A2C1-CE6AD1455CEC}" srcOrd="0" destOrd="0" presId="urn:microsoft.com/office/officeart/2024/3/layout/verticalVisualTextBlock1"/>
    <dgm:cxn modelId="{D8BE1F0B-699D-4404-B59C-E1A3D41DD076}" type="presParOf" srcId="{EA80F581-F623-49B6-A2C1-CE6AD1455CEC}" destId="{CFC3117E-6571-4FE6-B7FA-B739191199F3}" srcOrd="0" destOrd="0" presId="urn:microsoft.com/office/officeart/2024/3/layout/verticalVisualTextBlock1"/>
    <dgm:cxn modelId="{9294F7C9-3588-4701-B8AB-3AAF7CA4E7A5}" type="presParOf" srcId="{EA80F581-F623-49B6-A2C1-CE6AD1455CEC}" destId="{86A965A5-DAE0-4069-9467-33E85A0CA7AD}" srcOrd="1" destOrd="0" presId="urn:microsoft.com/office/officeart/2024/3/layout/verticalVisualTextBlock1"/>
    <dgm:cxn modelId="{13DA75D9-E623-4412-B82A-91F85E0637FD}" type="presParOf" srcId="{EA80F581-F623-49B6-A2C1-CE6AD1455CEC}" destId="{833435E5-48E7-48E8-911B-F35073BA0CB3}" srcOrd="2" destOrd="0" presId="urn:microsoft.com/office/officeart/2024/3/layout/verticalVisualTextBlock1"/>
    <dgm:cxn modelId="{1FF54F63-9EA7-4C39-8A3B-9985698BB61F}" type="presParOf" srcId="{C0520417-4A95-4A56-B47D-B8DAC4FBE4B8}" destId="{5A34E9A5-2947-4A3A-9F3C-A453DB697AE1}" srcOrd="1" destOrd="0" presId="urn:microsoft.com/office/officeart/2024/3/layout/verticalVisualTextBlock1"/>
    <dgm:cxn modelId="{75DB40F4-0D9D-4844-905C-876401DD962F}" type="presParOf" srcId="{C0520417-4A95-4A56-B47D-B8DAC4FBE4B8}" destId="{7FFBBE25-349D-4B70-A7C5-CCC6A838E4C2}" srcOrd="2" destOrd="0" presId="urn:microsoft.com/office/officeart/2024/3/layout/verticalVisualTextBlock1"/>
    <dgm:cxn modelId="{A201241B-F69A-492C-B2EB-971E3CF5C16A}" type="presParOf" srcId="{7FFBBE25-349D-4B70-A7C5-CCC6A838E4C2}" destId="{784575A3-2093-4B10-AFFF-86D70AD71ECE}" srcOrd="0" destOrd="0" presId="urn:microsoft.com/office/officeart/2024/3/layout/verticalVisualTextBlock1"/>
    <dgm:cxn modelId="{ACBC6472-D2CB-469B-AAC3-BC34E13517A6}" type="presParOf" srcId="{7FFBBE25-349D-4B70-A7C5-CCC6A838E4C2}" destId="{51B8CC9F-B355-4A9A-85B1-58A6C2BC9930}" srcOrd="1" destOrd="0" presId="urn:microsoft.com/office/officeart/2024/3/layout/verticalVisualTextBlock1"/>
    <dgm:cxn modelId="{B9D7890D-7E0D-4757-B3A6-4F3069297A91}" type="presParOf" srcId="{7FFBBE25-349D-4B70-A7C5-CCC6A838E4C2}" destId="{8B52F4B9-205D-4810-BB62-64BAF575B62F}" srcOrd="2" destOrd="0" presId="urn:microsoft.com/office/officeart/2024/3/layout/verticalVisualTextBlock1"/>
    <dgm:cxn modelId="{84CC214A-FB50-4116-8FA6-73897B3631FF}" type="presParOf" srcId="{C0520417-4A95-4A56-B47D-B8DAC4FBE4B8}" destId="{A35C0989-69B3-49E4-8D25-9B4B9CC38C27}" srcOrd="3" destOrd="0" presId="urn:microsoft.com/office/officeart/2024/3/layout/verticalVisualTextBlock1"/>
    <dgm:cxn modelId="{90839963-06E9-4ADC-B8BF-FAFA48C87FF8}" type="presParOf" srcId="{C0520417-4A95-4A56-B47D-B8DAC4FBE4B8}" destId="{F96921A8-E892-4868-BE54-FEC9AF365362}" srcOrd="4" destOrd="0" presId="urn:microsoft.com/office/officeart/2024/3/layout/verticalVisualTextBlock1"/>
    <dgm:cxn modelId="{2EEDD2C2-FC32-40FB-9E51-249D1424FEDF}" type="presParOf" srcId="{F96921A8-E892-4868-BE54-FEC9AF365362}" destId="{FE9E799C-35C0-45BB-921D-305C0921F993}" srcOrd="0" destOrd="0" presId="urn:microsoft.com/office/officeart/2024/3/layout/verticalVisualTextBlock1"/>
    <dgm:cxn modelId="{0DFE2CB6-084C-4D67-A0FC-25659C427FBB}" type="presParOf" srcId="{F96921A8-E892-4868-BE54-FEC9AF365362}" destId="{47DEDC1B-D49F-40C9-B6B8-0688230EFEC9}" srcOrd="1" destOrd="0" presId="urn:microsoft.com/office/officeart/2024/3/layout/verticalVisualTextBlock1"/>
    <dgm:cxn modelId="{DBACDF77-2C12-4D00-9ED0-4D0B986721AE}" type="presParOf" srcId="{F96921A8-E892-4868-BE54-FEC9AF365362}" destId="{C8111254-29FB-44D4-89D7-8EFD366DB3F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CFB461-402C-4AD0-AAC2-33D09E21BBA4}"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82EB422E-A69A-4C4F-848D-A8551BA61998}">
      <dgm:prSet/>
      <dgm:spPr/>
      <dgm:t>
        <a:bodyPr/>
        <a:lstStyle/>
        <a:p>
          <a:pPr>
            <a:lnSpc>
              <a:spcPct val="100000"/>
            </a:lnSpc>
            <a:defRPr b="1"/>
          </a:pPr>
          <a:r>
            <a:rPr lang="en-US"/>
            <a:t>Visitor Assistance</a:t>
          </a:r>
        </a:p>
      </dgm:t>
    </dgm:pt>
    <dgm:pt modelId="{EEC5D80C-74E3-478E-985C-A58E55C5AF18}" type="parTrans" cxnId="{8E25F20C-0334-4304-A663-3A8850E9EFEC}">
      <dgm:prSet/>
      <dgm:spPr/>
      <dgm:t>
        <a:bodyPr/>
        <a:lstStyle/>
        <a:p>
          <a:endParaRPr lang="en-US"/>
        </a:p>
      </dgm:t>
    </dgm:pt>
    <dgm:pt modelId="{B9449528-E85D-4805-9453-9C90604B91F1}" type="sibTrans" cxnId="{8E25F20C-0334-4304-A663-3A8850E9EFEC}">
      <dgm:prSet/>
      <dgm:spPr/>
      <dgm:t>
        <a:bodyPr/>
        <a:lstStyle/>
        <a:p>
          <a:pPr>
            <a:lnSpc>
              <a:spcPct val="100000"/>
            </a:lnSpc>
            <a:defRPr b="1"/>
          </a:pPr>
          <a:endParaRPr lang="en-US"/>
        </a:p>
      </dgm:t>
    </dgm:pt>
    <dgm:pt modelId="{802D0384-C048-4CD0-BF22-A8F91EFF6135}">
      <dgm:prSet/>
      <dgm:spPr/>
      <dgm:t>
        <a:bodyPr/>
        <a:lstStyle/>
        <a:p>
          <a:pPr>
            <a:lnSpc>
              <a:spcPct val="100000"/>
            </a:lnSpc>
          </a:pPr>
          <a:r>
            <a:rPr lang="en-US"/>
            <a:t>Tourist Information Centers offer personalized assistance to visitors to enhance their travel experience.</a:t>
          </a:r>
        </a:p>
      </dgm:t>
    </dgm:pt>
    <dgm:pt modelId="{7E0FB10A-FB16-4B2E-B0F2-7505EB797448}" type="parTrans" cxnId="{A279CA3D-5AD9-4B45-A877-45183734C580}">
      <dgm:prSet/>
      <dgm:spPr/>
      <dgm:t>
        <a:bodyPr/>
        <a:lstStyle/>
        <a:p>
          <a:endParaRPr lang="en-US"/>
        </a:p>
      </dgm:t>
    </dgm:pt>
    <dgm:pt modelId="{CD562F15-F486-4C98-96C0-CC6B5E1E7FB8}" type="sibTrans" cxnId="{A279CA3D-5AD9-4B45-A877-45183734C580}">
      <dgm:prSet/>
      <dgm:spPr/>
      <dgm:t>
        <a:bodyPr/>
        <a:lstStyle/>
        <a:p>
          <a:endParaRPr lang="en-US"/>
        </a:p>
      </dgm:t>
    </dgm:pt>
    <dgm:pt modelId="{920C8345-ECB1-4D84-BC58-83E28FFE0F07}">
      <dgm:prSet/>
      <dgm:spPr/>
      <dgm:t>
        <a:bodyPr/>
        <a:lstStyle/>
        <a:p>
          <a:pPr>
            <a:lnSpc>
              <a:spcPct val="100000"/>
            </a:lnSpc>
            <a:defRPr b="1"/>
          </a:pPr>
          <a:r>
            <a:rPr lang="en-US"/>
            <a:t>Local Attractions</a:t>
          </a:r>
        </a:p>
      </dgm:t>
    </dgm:pt>
    <dgm:pt modelId="{2597545F-4CD7-48FC-B122-175BE7EB4312}" type="parTrans" cxnId="{81E017B8-BA08-4292-8B03-8A995B6249D1}">
      <dgm:prSet/>
      <dgm:spPr/>
      <dgm:t>
        <a:bodyPr/>
        <a:lstStyle/>
        <a:p>
          <a:endParaRPr lang="en-US"/>
        </a:p>
      </dgm:t>
    </dgm:pt>
    <dgm:pt modelId="{91884D5F-23C4-4CFE-9FEC-F02C786C734C}" type="sibTrans" cxnId="{81E017B8-BA08-4292-8B03-8A995B6249D1}">
      <dgm:prSet/>
      <dgm:spPr/>
      <dgm:t>
        <a:bodyPr/>
        <a:lstStyle/>
        <a:p>
          <a:pPr>
            <a:lnSpc>
              <a:spcPct val="100000"/>
            </a:lnSpc>
            <a:defRPr b="1"/>
          </a:pPr>
          <a:endParaRPr lang="en-US"/>
        </a:p>
      </dgm:t>
    </dgm:pt>
    <dgm:pt modelId="{CFD67EE7-EAB3-458C-82FA-F1172E97B04D}">
      <dgm:prSet/>
      <dgm:spPr/>
      <dgm:t>
        <a:bodyPr/>
        <a:lstStyle/>
        <a:p>
          <a:pPr>
            <a:lnSpc>
              <a:spcPct val="100000"/>
            </a:lnSpc>
          </a:pPr>
          <a:r>
            <a:rPr lang="en-US"/>
            <a:t>These centers provide detailed information on local attractions, helping tourists plan their visits effectively.</a:t>
          </a:r>
        </a:p>
      </dgm:t>
    </dgm:pt>
    <dgm:pt modelId="{FE1B28A0-80C9-48DB-8D38-CB2A9E6ECAAB}" type="parTrans" cxnId="{A591A81C-F655-4251-A291-7521CCBA84E7}">
      <dgm:prSet/>
      <dgm:spPr/>
      <dgm:t>
        <a:bodyPr/>
        <a:lstStyle/>
        <a:p>
          <a:endParaRPr lang="en-US"/>
        </a:p>
      </dgm:t>
    </dgm:pt>
    <dgm:pt modelId="{497F81E4-9CF9-4290-B869-9EA61F2EF3CD}" type="sibTrans" cxnId="{A591A81C-F655-4251-A291-7521CCBA84E7}">
      <dgm:prSet/>
      <dgm:spPr/>
      <dgm:t>
        <a:bodyPr/>
        <a:lstStyle/>
        <a:p>
          <a:endParaRPr lang="en-US"/>
        </a:p>
      </dgm:t>
    </dgm:pt>
    <dgm:pt modelId="{DEA51E32-4C68-45FC-A3E5-7A9B996A37B0}">
      <dgm:prSet/>
      <dgm:spPr/>
      <dgm:t>
        <a:bodyPr/>
        <a:lstStyle/>
        <a:p>
          <a:pPr>
            <a:lnSpc>
              <a:spcPct val="100000"/>
            </a:lnSpc>
            <a:defRPr b="1"/>
          </a:pPr>
          <a:r>
            <a:rPr lang="en-US"/>
            <a:t>Accommodation Services</a:t>
          </a:r>
        </a:p>
      </dgm:t>
    </dgm:pt>
    <dgm:pt modelId="{E9C78176-7F3B-4243-B260-94AD5D581507}" type="parTrans" cxnId="{AF1BCBBD-8B72-4E6F-A4D9-B9638DC928AC}">
      <dgm:prSet/>
      <dgm:spPr/>
      <dgm:t>
        <a:bodyPr/>
        <a:lstStyle/>
        <a:p>
          <a:endParaRPr lang="en-US"/>
        </a:p>
      </dgm:t>
    </dgm:pt>
    <dgm:pt modelId="{375DBA55-7B48-4577-B484-77B7CC578932}" type="sibTrans" cxnId="{AF1BCBBD-8B72-4E6F-A4D9-B9638DC928AC}">
      <dgm:prSet/>
      <dgm:spPr/>
      <dgm:t>
        <a:bodyPr/>
        <a:lstStyle/>
        <a:p>
          <a:endParaRPr lang="en-US"/>
        </a:p>
      </dgm:t>
    </dgm:pt>
    <dgm:pt modelId="{C87695C8-EF2D-4ADB-A86B-0E418145100B}">
      <dgm:prSet/>
      <dgm:spPr/>
      <dgm:t>
        <a:bodyPr/>
        <a:lstStyle/>
        <a:p>
          <a:pPr>
            <a:lnSpc>
              <a:spcPct val="100000"/>
            </a:lnSpc>
          </a:pPr>
          <a:r>
            <a:rPr lang="en-US"/>
            <a:t>Tourist Information Centers assist visitors in finding suitable accommodations that fit their needs and budget.</a:t>
          </a:r>
        </a:p>
      </dgm:t>
    </dgm:pt>
    <dgm:pt modelId="{B5E73299-942D-4746-8DEF-048FFF9F743E}" type="parTrans" cxnId="{5C878C3B-F36D-42D1-91F1-807B66254456}">
      <dgm:prSet/>
      <dgm:spPr/>
      <dgm:t>
        <a:bodyPr/>
        <a:lstStyle/>
        <a:p>
          <a:endParaRPr lang="en-US"/>
        </a:p>
      </dgm:t>
    </dgm:pt>
    <dgm:pt modelId="{9CA12144-2405-4192-92D8-AE8472285F94}" type="sibTrans" cxnId="{5C878C3B-F36D-42D1-91F1-807B66254456}">
      <dgm:prSet/>
      <dgm:spPr/>
      <dgm:t>
        <a:bodyPr/>
        <a:lstStyle/>
        <a:p>
          <a:endParaRPr lang="en-US"/>
        </a:p>
      </dgm:t>
    </dgm:pt>
    <dgm:pt modelId="{05AD4D4C-BE35-42D9-BA30-04A1C3C889B1}" type="pres">
      <dgm:prSet presAssocID="{01CFB461-402C-4AD0-AAC2-33D09E21BBA4}" presName="Root" presStyleCnt="0">
        <dgm:presLayoutVars>
          <dgm:dir/>
          <dgm:resizeHandles val="exact"/>
        </dgm:presLayoutVars>
      </dgm:prSet>
      <dgm:spPr/>
    </dgm:pt>
    <dgm:pt modelId="{38136CEF-C66E-4113-B583-C615016074D6}" type="pres">
      <dgm:prSet presAssocID="{82EB422E-A69A-4C4F-848D-A8551BA61998}" presName="Composite" presStyleCnt="0"/>
      <dgm:spPr/>
    </dgm:pt>
    <dgm:pt modelId="{47D86335-3E12-4479-8210-65663DCC96E4}" type="pres">
      <dgm:prSet presAssocID="{82EB422E-A69A-4C4F-848D-A8551BA61998}"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Happy couple doing tourism and looking at a travelling guide while smiling"/>
        </a:ext>
      </dgm:extLst>
    </dgm:pt>
    <dgm:pt modelId="{E08DEF97-39F4-42BC-8774-912E5E671017}" type="pres">
      <dgm:prSet presAssocID="{82EB422E-A69A-4C4F-848D-A8551BA61998}" presName="Subtitle" presStyleLbl="revTx" presStyleIdx="0" presStyleCnt="6">
        <dgm:presLayoutVars>
          <dgm:chMax val="0"/>
          <dgm:bulletEnabled/>
        </dgm:presLayoutVars>
      </dgm:prSet>
      <dgm:spPr/>
    </dgm:pt>
    <dgm:pt modelId="{32FA0AFB-77B8-4D4F-92E0-51A0E4EA230D}" type="pres">
      <dgm:prSet presAssocID="{82EB422E-A69A-4C4F-848D-A8551BA61998}" presName="Description" presStyleLbl="revTx" presStyleIdx="1" presStyleCnt="6">
        <dgm:presLayoutVars>
          <dgm:bulletEnabled/>
        </dgm:presLayoutVars>
      </dgm:prSet>
      <dgm:spPr/>
    </dgm:pt>
    <dgm:pt modelId="{9AA3D285-B36B-40D0-A043-C68DC67A4D8B}" type="pres">
      <dgm:prSet presAssocID="{B9449528-E85D-4805-9453-9C90604B91F1}" presName="sibTrans" presStyleLbl="sibTrans2D1" presStyleIdx="0" presStyleCnt="0"/>
      <dgm:spPr/>
    </dgm:pt>
    <dgm:pt modelId="{9FE4BB9F-E440-4A54-BC8B-141B306F20A5}" type="pres">
      <dgm:prSet presAssocID="{920C8345-ECB1-4D84-BC58-83E28FFE0F07}" presName="Composite" presStyleCnt="0"/>
      <dgm:spPr/>
    </dgm:pt>
    <dgm:pt modelId="{BF9418DD-CB2B-489F-8202-4D61C0725994}" type="pres">
      <dgm:prSet presAssocID="{920C8345-ECB1-4D84-BC58-83E28FFE0F07}"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Photographed with Canon EOS 5DSR in RAW 16bit and Adobe RGB and professional processed.  "/>
        </a:ext>
      </dgm:extLst>
    </dgm:pt>
    <dgm:pt modelId="{5D4B4DE4-DAA0-4486-8666-D7383C3B12A3}" type="pres">
      <dgm:prSet presAssocID="{920C8345-ECB1-4D84-BC58-83E28FFE0F07}" presName="Subtitle" presStyleLbl="revTx" presStyleIdx="2" presStyleCnt="6">
        <dgm:presLayoutVars>
          <dgm:chMax val="0"/>
          <dgm:bulletEnabled/>
        </dgm:presLayoutVars>
      </dgm:prSet>
      <dgm:spPr/>
    </dgm:pt>
    <dgm:pt modelId="{961AF79B-F7E7-46CF-8A9D-952F604D6DB9}" type="pres">
      <dgm:prSet presAssocID="{920C8345-ECB1-4D84-BC58-83E28FFE0F07}" presName="Description" presStyleLbl="revTx" presStyleIdx="3" presStyleCnt="6">
        <dgm:presLayoutVars>
          <dgm:bulletEnabled/>
        </dgm:presLayoutVars>
      </dgm:prSet>
      <dgm:spPr/>
    </dgm:pt>
    <dgm:pt modelId="{BDBAF446-F7B3-4C9A-8E22-2AEB7BCAB294}" type="pres">
      <dgm:prSet presAssocID="{91884D5F-23C4-4CFE-9FEC-F02C786C734C}" presName="sibTrans" presStyleLbl="sibTrans2D1" presStyleIdx="0" presStyleCnt="0"/>
      <dgm:spPr/>
    </dgm:pt>
    <dgm:pt modelId="{268E43D5-DE1E-4C0E-9494-1BB8F68A34CC}" type="pres">
      <dgm:prSet presAssocID="{DEA51E32-4C68-45FC-A3E5-7A9B996A37B0}" presName="Composite" presStyleCnt="0"/>
      <dgm:spPr/>
    </dgm:pt>
    <dgm:pt modelId="{FDE3A786-3329-44DD-A96C-CD140D19710C}" type="pres">
      <dgm:prSet presAssocID="{DEA51E32-4C68-45FC-A3E5-7A9B996A37B0}"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t="-25000" b="-25000"/>
          </a:stretch>
        </a:blipFill>
      </dgm:spPr>
      <dgm:extLst>
        <a:ext uri="{E40237B7-FDA0-4F09-8148-C483321AD2D9}">
          <dgm14:cNvPr xmlns:dgm14="http://schemas.microsoft.com/office/drawing/2010/diagram" id="0" name="" descr="Distance marker from Calafate - Patagonia to important cities of the world"/>
        </a:ext>
      </dgm:extLst>
    </dgm:pt>
    <dgm:pt modelId="{CDE8FAED-C12E-405E-8EE3-486C4D87849B}" type="pres">
      <dgm:prSet presAssocID="{DEA51E32-4C68-45FC-A3E5-7A9B996A37B0}" presName="Subtitle" presStyleLbl="revTx" presStyleIdx="4" presStyleCnt="6">
        <dgm:presLayoutVars>
          <dgm:chMax val="0"/>
          <dgm:bulletEnabled/>
        </dgm:presLayoutVars>
      </dgm:prSet>
      <dgm:spPr/>
    </dgm:pt>
    <dgm:pt modelId="{FD9CE481-AA0D-4564-8AAA-289B277AC925}" type="pres">
      <dgm:prSet presAssocID="{DEA51E32-4C68-45FC-A3E5-7A9B996A37B0}" presName="Description" presStyleLbl="revTx" presStyleIdx="5" presStyleCnt="6">
        <dgm:presLayoutVars>
          <dgm:bulletEnabled/>
        </dgm:presLayoutVars>
      </dgm:prSet>
      <dgm:spPr/>
    </dgm:pt>
  </dgm:ptLst>
  <dgm:cxnLst>
    <dgm:cxn modelId="{DA5E7E07-D1F5-4D79-8324-FDE5AFA651DE}" type="presOf" srcId="{82EB422E-A69A-4C4F-848D-A8551BA61998}" destId="{E08DEF97-39F4-42BC-8774-912E5E671017}" srcOrd="0" destOrd="0" presId="urn:microsoft.com/office/officeart/2024/3/layout/verticalVisualTextBlock1"/>
    <dgm:cxn modelId="{7CD2BC07-32E5-42F2-8D61-45ED68ED5313}" type="presOf" srcId="{91884D5F-23C4-4CFE-9FEC-F02C786C734C}" destId="{BDBAF446-F7B3-4C9A-8E22-2AEB7BCAB294}" srcOrd="0" destOrd="0" presId="urn:microsoft.com/office/officeart/2024/3/layout/verticalVisualTextBlock1"/>
    <dgm:cxn modelId="{8E25F20C-0334-4304-A663-3A8850E9EFEC}" srcId="{01CFB461-402C-4AD0-AAC2-33D09E21BBA4}" destId="{82EB422E-A69A-4C4F-848D-A8551BA61998}" srcOrd="0" destOrd="0" parTransId="{EEC5D80C-74E3-478E-985C-A58E55C5AF18}" sibTransId="{B9449528-E85D-4805-9453-9C90604B91F1}"/>
    <dgm:cxn modelId="{A591A81C-F655-4251-A291-7521CCBA84E7}" srcId="{920C8345-ECB1-4D84-BC58-83E28FFE0F07}" destId="{CFD67EE7-EAB3-458C-82FA-F1172E97B04D}" srcOrd="0" destOrd="0" parTransId="{FE1B28A0-80C9-48DB-8D38-CB2A9E6ECAAB}" sibTransId="{497F81E4-9CF9-4290-B869-9EA61F2EF3CD}"/>
    <dgm:cxn modelId="{5C878C3B-F36D-42D1-91F1-807B66254456}" srcId="{DEA51E32-4C68-45FC-A3E5-7A9B996A37B0}" destId="{C87695C8-EF2D-4ADB-A86B-0E418145100B}" srcOrd="0" destOrd="0" parTransId="{B5E73299-942D-4746-8DEF-048FFF9F743E}" sibTransId="{9CA12144-2405-4192-92D8-AE8472285F94}"/>
    <dgm:cxn modelId="{A279CA3D-5AD9-4B45-A877-45183734C580}" srcId="{82EB422E-A69A-4C4F-848D-A8551BA61998}" destId="{802D0384-C048-4CD0-BF22-A8F91EFF6135}" srcOrd="0" destOrd="0" parTransId="{7E0FB10A-FB16-4B2E-B0F2-7505EB797448}" sibTransId="{CD562F15-F486-4C98-96C0-CC6B5E1E7FB8}"/>
    <dgm:cxn modelId="{06827C5F-8F2A-4FC0-9DC5-5B4BA21C664D}" type="presOf" srcId="{CFD67EE7-EAB3-458C-82FA-F1172E97B04D}" destId="{961AF79B-F7E7-46CF-8A9D-952F604D6DB9}" srcOrd="0" destOrd="0" presId="urn:microsoft.com/office/officeart/2024/3/layout/verticalVisualTextBlock1"/>
    <dgm:cxn modelId="{9463B05F-B67F-4DBF-9CE0-17A1C213EE5A}" type="presOf" srcId="{C87695C8-EF2D-4ADB-A86B-0E418145100B}" destId="{FD9CE481-AA0D-4564-8AAA-289B277AC925}" srcOrd="0" destOrd="0" presId="urn:microsoft.com/office/officeart/2024/3/layout/verticalVisualTextBlock1"/>
    <dgm:cxn modelId="{6751BC6C-C3F5-4ADA-95F6-31824055823B}" type="presOf" srcId="{DEA51E32-4C68-45FC-A3E5-7A9B996A37B0}" destId="{CDE8FAED-C12E-405E-8EE3-486C4D87849B}" srcOrd="0" destOrd="0" presId="urn:microsoft.com/office/officeart/2024/3/layout/verticalVisualTextBlock1"/>
    <dgm:cxn modelId="{0E848B51-2E58-4C03-B2A3-B60B2F053B5D}" type="presOf" srcId="{B9449528-E85D-4805-9453-9C90604B91F1}" destId="{9AA3D285-B36B-40D0-A043-C68DC67A4D8B}" srcOrd="0" destOrd="0" presId="urn:microsoft.com/office/officeart/2024/3/layout/verticalVisualTextBlock1"/>
    <dgm:cxn modelId="{8B004A89-28D4-4A03-9D3E-8DF0BBFB36AE}" type="presOf" srcId="{01CFB461-402C-4AD0-AAC2-33D09E21BBA4}" destId="{05AD4D4C-BE35-42D9-BA30-04A1C3C889B1}" srcOrd="0" destOrd="0" presId="urn:microsoft.com/office/officeart/2024/3/layout/verticalVisualTextBlock1"/>
    <dgm:cxn modelId="{81E017B8-BA08-4292-8B03-8A995B6249D1}" srcId="{01CFB461-402C-4AD0-AAC2-33D09E21BBA4}" destId="{920C8345-ECB1-4D84-BC58-83E28FFE0F07}" srcOrd="1" destOrd="0" parTransId="{2597545F-4CD7-48FC-B122-175BE7EB4312}" sibTransId="{91884D5F-23C4-4CFE-9FEC-F02C786C734C}"/>
    <dgm:cxn modelId="{AF1BCBBD-8B72-4E6F-A4D9-B9638DC928AC}" srcId="{01CFB461-402C-4AD0-AAC2-33D09E21BBA4}" destId="{DEA51E32-4C68-45FC-A3E5-7A9B996A37B0}" srcOrd="2" destOrd="0" parTransId="{E9C78176-7F3B-4243-B260-94AD5D581507}" sibTransId="{375DBA55-7B48-4577-B484-77B7CC578932}"/>
    <dgm:cxn modelId="{973B3ACE-348B-4E21-A1AF-F3689C646471}" type="presOf" srcId="{920C8345-ECB1-4D84-BC58-83E28FFE0F07}" destId="{5D4B4DE4-DAA0-4486-8666-D7383C3B12A3}" srcOrd="0" destOrd="0" presId="urn:microsoft.com/office/officeart/2024/3/layout/verticalVisualTextBlock1"/>
    <dgm:cxn modelId="{6ABAD4F0-958C-42DB-A481-E28F801E0411}" type="presOf" srcId="{802D0384-C048-4CD0-BF22-A8F91EFF6135}" destId="{32FA0AFB-77B8-4D4F-92E0-51A0E4EA230D}" srcOrd="0" destOrd="0" presId="urn:microsoft.com/office/officeart/2024/3/layout/verticalVisualTextBlock1"/>
    <dgm:cxn modelId="{726C237E-B590-4D28-B201-9CCA3A493E24}" type="presParOf" srcId="{05AD4D4C-BE35-42D9-BA30-04A1C3C889B1}" destId="{38136CEF-C66E-4113-B583-C615016074D6}" srcOrd="0" destOrd="0" presId="urn:microsoft.com/office/officeart/2024/3/layout/verticalVisualTextBlock1"/>
    <dgm:cxn modelId="{587D5876-1EB3-4055-85DD-C73D03B38731}" type="presParOf" srcId="{38136CEF-C66E-4113-B583-C615016074D6}" destId="{47D86335-3E12-4479-8210-65663DCC96E4}" srcOrd="0" destOrd="0" presId="urn:microsoft.com/office/officeart/2024/3/layout/verticalVisualTextBlock1"/>
    <dgm:cxn modelId="{C338C652-5750-49D6-9462-A043523E6D3B}" type="presParOf" srcId="{38136CEF-C66E-4113-B583-C615016074D6}" destId="{E08DEF97-39F4-42BC-8774-912E5E671017}" srcOrd="1" destOrd="0" presId="urn:microsoft.com/office/officeart/2024/3/layout/verticalVisualTextBlock1"/>
    <dgm:cxn modelId="{4DC7BF4D-503A-4FB6-AF07-5319F4B2A42D}" type="presParOf" srcId="{38136CEF-C66E-4113-B583-C615016074D6}" destId="{32FA0AFB-77B8-4D4F-92E0-51A0E4EA230D}" srcOrd="2" destOrd="0" presId="urn:microsoft.com/office/officeart/2024/3/layout/verticalVisualTextBlock1"/>
    <dgm:cxn modelId="{134F2AE4-BC4F-48C0-9CC1-1DAA8BDEF7A0}" type="presParOf" srcId="{05AD4D4C-BE35-42D9-BA30-04A1C3C889B1}" destId="{9AA3D285-B36B-40D0-A043-C68DC67A4D8B}" srcOrd="1" destOrd="0" presId="urn:microsoft.com/office/officeart/2024/3/layout/verticalVisualTextBlock1"/>
    <dgm:cxn modelId="{50C41E4B-5784-4781-9E65-B3CE198EF6CE}" type="presParOf" srcId="{05AD4D4C-BE35-42D9-BA30-04A1C3C889B1}" destId="{9FE4BB9F-E440-4A54-BC8B-141B306F20A5}" srcOrd="2" destOrd="0" presId="urn:microsoft.com/office/officeart/2024/3/layout/verticalVisualTextBlock1"/>
    <dgm:cxn modelId="{936F52E1-7BFE-4645-B993-FB4E1713BEB1}" type="presParOf" srcId="{9FE4BB9F-E440-4A54-BC8B-141B306F20A5}" destId="{BF9418DD-CB2B-489F-8202-4D61C0725994}" srcOrd="0" destOrd="0" presId="urn:microsoft.com/office/officeart/2024/3/layout/verticalVisualTextBlock1"/>
    <dgm:cxn modelId="{AE783797-6C87-411A-B7A4-9309AFE82EBD}" type="presParOf" srcId="{9FE4BB9F-E440-4A54-BC8B-141B306F20A5}" destId="{5D4B4DE4-DAA0-4486-8666-D7383C3B12A3}" srcOrd="1" destOrd="0" presId="urn:microsoft.com/office/officeart/2024/3/layout/verticalVisualTextBlock1"/>
    <dgm:cxn modelId="{1E8771C9-7DA8-4053-8B0E-4B263E6E8119}" type="presParOf" srcId="{9FE4BB9F-E440-4A54-BC8B-141B306F20A5}" destId="{961AF79B-F7E7-46CF-8A9D-952F604D6DB9}" srcOrd="2" destOrd="0" presId="urn:microsoft.com/office/officeart/2024/3/layout/verticalVisualTextBlock1"/>
    <dgm:cxn modelId="{8B9B672F-2DA0-469F-AC6C-634D8D84CBCD}" type="presParOf" srcId="{05AD4D4C-BE35-42D9-BA30-04A1C3C889B1}" destId="{BDBAF446-F7B3-4C9A-8E22-2AEB7BCAB294}" srcOrd="3" destOrd="0" presId="urn:microsoft.com/office/officeart/2024/3/layout/verticalVisualTextBlock1"/>
    <dgm:cxn modelId="{CF04768B-1714-409B-B6E9-CBFB37F7B698}" type="presParOf" srcId="{05AD4D4C-BE35-42D9-BA30-04A1C3C889B1}" destId="{268E43D5-DE1E-4C0E-9494-1BB8F68A34CC}" srcOrd="4" destOrd="0" presId="urn:microsoft.com/office/officeart/2024/3/layout/verticalVisualTextBlock1"/>
    <dgm:cxn modelId="{092EAB6C-B851-4843-84A8-00ADAE3ABBC3}" type="presParOf" srcId="{268E43D5-DE1E-4C0E-9494-1BB8F68A34CC}" destId="{FDE3A786-3329-44DD-A96C-CD140D19710C}" srcOrd="0" destOrd="0" presId="urn:microsoft.com/office/officeart/2024/3/layout/verticalVisualTextBlock1"/>
    <dgm:cxn modelId="{F7A859DF-79A0-470D-9039-7678D9A61C48}" type="presParOf" srcId="{268E43D5-DE1E-4C0E-9494-1BB8F68A34CC}" destId="{CDE8FAED-C12E-405E-8EE3-486C4D87849B}" srcOrd="1" destOrd="0" presId="urn:microsoft.com/office/officeart/2024/3/layout/verticalVisualTextBlock1"/>
    <dgm:cxn modelId="{304A8075-ECE6-4B4D-8B14-F6F435D9B3BE}" type="presParOf" srcId="{268E43D5-DE1E-4C0E-9494-1BB8F68A34CC}" destId="{FD9CE481-AA0D-4564-8AAA-289B277AC92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F6546B-9489-4586-A75B-982798C2444A}" type="doc">
      <dgm:prSet loTypeId="urn:microsoft.com/office/officeart/2024/3/layout/hArchList1" loCatId="List" qsTypeId="urn:microsoft.com/office/officeart/2005/8/quickstyle/simple2" qsCatId="simple" csTypeId="urn:microsoft.com/office/officeart/2005/8/colors/accent0_3" csCatId="mainScheme" phldr="1"/>
      <dgm:spPr/>
      <dgm:t>
        <a:bodyPr/>
        <a:lstStyle/>
        <a:p>
          <a:endParaRPr lang="en-US"/>
        </a:p>
      </dgm:t>
    </dgm:pt>
    <dgm:pt modelId="{093EAFC2-DEA6-4F1B-BC93-F7F792371D63}">
      <dgm:prSet/>
      <dgm:spPr/>
      <dgm:t>
        <a:bodyPr/>
        <a:lstStyle/>
        <a:p>
          <a:pPr>
            <a:lnSpc>
              <a:spcPct val="100000"/>
            </a:lnSpc>
            <a:defRPr b="1"/>
          </a:pPr>
          <a:r>
            <a:rPr lang="en-US"/>
            <a:t>Diverse Career Opportunities</a:t>
          </a:r>
        </a:p>
      </dgm:t>
    </dgm:pt>
    <dgm:pt modelId="{FE4CD030-92C6-4C8E-8EBD-1B5F086F48A2}" type="parTrans" cxnId="{8B34C833-2685-4D08-803D-D6C7975FA3C6}">
      <dgm:prSet/>
      <dgm:spPr/>
      <dgm:t>
        <a:bodyPr/>
        <a:lstStyle/>
        <a:p>
          <a:endParaRPr lang="en-US"/>
        </a:p>
      </dgm:t>
    </dgm:pt>
    <dgm:pt modelId="{4000555D-A428-403E-AB01-5C08E48F28D4}" type="sibTrans" cxnId="{8B34C833-2685-4D08-803D-D6C7975FA3C6}">
      <dgm:prSet/>
      <dgm:spPr/>
      <dgm:t>
        <a:bodyPr/>
        <a:lstStyle/>
        <a:p>
          <a:pPr>
            <a:lnSpc>
              <a:spcPct val="100000"/>
            </a:lnSpc>
            <a:defRPr b="1"/>
          </a:pPr>
          <a:endParaRPr lang="en-US"/>
        </a:p>
      </dgm:t>
    </dgm:pt>
    <dgm:pt modelId="{3D223940-36E2-4520-9E94-FE904E72C723}">
      <dgm:prSet/>
      <dgm:spPr/>
      <dgm:t>
        <a:bodyPr/>
        <a:lstStyle/>
        <a:p>
          <a:pPr>
            <a:lnSpc>
              <a:spcPct val="100000"/>
            </a:lnSpc>
          </a:pPr>
          <a:r>
            <a:rPr lang="en-US"/>
            <a:t>The tourism and hospitality sector offers a wide range of career opportunities for professionals at different skill levels.</a:t>
          </a:r>
        </a:p>
      </dgm:t>
    </dgm:pt>
    <dgm:pt modelId="{04F4AF29-413A-45A9-A279-06A68DB6809B}" type="parTrans" cxnId="{5E4C28D1-6AE6-47C9-A137-356677837C81}">
      <dgm:prSet/>
      <dgm:spPr/>
      <dgm:t>
        <a:bodyPr/>
        <a:lstStyle/>
        <a:p>
          <a:endParaRPr lang="en-US"/>
        </a:p>
      </dgm:t>
    </dgm:pt>
    <dgm:pt modelId="{03C3AAFE-AB30-4554-B6DD-2D9007E87589}" type="sibTrans" cxnId="{5E4C28D1-6AE6-47C9-A137-356677837C81}">
      <dgm:prSet/>
      <dgm:spPr/>
      <dgm:t>
        <a:bodyPr/>
        <a:lstStyle/>
        <a:p>
          <a:endParaRPr lang="en-US"/>
        </a:p>
      </dgm:t>
    </dgm:pt>
    <dgm:pt modelId="{D436FC84-9DCA-4213-8B49-37A6147A2798}">
      <dgm:prSet/>
      <dgm:spPr/>
      <dgm:t>
        <a:bodyPr/>
        <a:lstStyle/>
        <a:p>
          <a:pPr>
            <a:lnSpc>
              <a:spcPct val="100000"/>
            </a:lnSpc>
            <a:defRPr b="1"/>
          </a:pPr>
          <a:r>
            <a:rPr lang="en-US"/>
            <a:t>Understanding Roles</a:t>
          </a:r>
        </a:p>
      </dgm:t>
    </dgm:pt>
    <dgm:pt modelId="{D9278659-ABF0-4992-BA13-CB3C21F1ABDD}" type="parTrans" cxnId="{87FFC9B7-AC83-44F5-9225-DA7EFC646F4F}">
      <dgm:prSet/>
      <dgm:spPr/>
      <dgm:t>
        <a:bodyPr/>
        <a:lstStyle/>
        <a:p>
          <a:endParaRPr lang="en-US"/>
        </a:p>
      </dgm:t>
    </dgm:pt>
    <dgm:pt modelId="{F7AFDE8A-C2DE-4F4F-8AD8-E4EA1F254664}" type="sibTrans" cxnId="{87FFC9B7-AC83-44F5-9225-DA7EFC646F4F}">
      <dgm:prSet/>
      <dgm:spPr/>
      <dgm:t>
        <a:bodyPr/>
        <a:lstStyle/>
        <a:p>
          <a:pPr>
            <a:lnSpc>
              <a:spcPct val="100000"/>
            </a:lnSpc>
            <a:defRPr b="1"/>
          </a:pPr>
          <a:endParaRPr lang="en-US"/>
        </a:p>
      </dgm:t>
    </dgm:pt>
    <dgm:pt modelId="{01C38322-4B2B-49F7-BE02-61BC4E704371}">
      <dgm:prSet/>
      <dgm:spPr/>
      <dgm:t>
        <a:bodyPr/>
        <a:lstStyle/>
        <a:p>
          <a:pPr>
            <a:lnSpc>
              <a:spcPct val="100000"/>
            </a:lnSpc>
          </a:pPr>
          <a:r>
            <a:rPr lang="en-US"/>
            <a:t>Familiarizing oneself with various roles within the industry is essential for successful career navigation.</a:t>
          </a:r>
        </a:p>
      </dgm:t>
    </dgm:pt>
    <dgm:pt modelId="{B1757837-2263-451E-891D-4B782AD20B90}" type="parTrans" cxnId="{AF4AB04C-8A41-4AC2-8392-9D279F3A41CA}">
      <dgm:prSet/>
      <dgm:spPr/>
      <dgm:t>
        <a:bodyPr/>
        <a:lstStyle/>
        <a:p>
          <a:endParaRPr lang="en-US"/>
        </a:p>
      </dgm:t>
    </dgm:pt>
    <dgm:pt modelId="{A4BFAA6A-690D-4CA9-BE62-20648DED7799}" type="sibTrans" cxnId="{AF4AB04C-8A41-4AC2-8392-9D279F3A41CA}">
      <dgm:prSet/>
      <dgm:spPr/>
      <dgm:t>
        <a:bodyPr/>
        <a:lstStyle/>
        <a:p>
          <a:endParaRPr lang="en-US"/>
        </a:p>
      </dgm:t>
    </dgm:pt>
    <dgm:pt modelId="{A0490C99-DAB6-4F0B-90DA-A0A0BB587FBE}">
      <dgm:prSet/>
      <dgm:spPr/>
      <dgm:t>
        <a:bodyPr/>
        <a:lstStyle/>
        <a:p>
          <a:pPr>
            <a:lnSpc>
              <a:spcPct val="100000"/>
            </a:lnSpc>
            <a:defRPr b="1"/>
          </a:pPr>
          <a:r>
            <a:rPr lang="en-US"/>
            <a:t>Navigating Career Paths</a:t>
          </a:r>
        </a:p>
      </dgm:t>
    </dgm:pt>
    <dgm:pt modelId="{4AF8211F-9E8C-435E-B18E-1D72AC1F2C64}" type="parTrans" cxnId="{4D18037D-3C24-40CB-8496-1B145921BBF3}">
      <dgm:prSet/>
      <dgm:spPr/>
      <dgm:t>
        <a:bodyPr/>
        <a:lstStyle/>
        <a:p>
          <a:endParaRPr lang="en-US"/>
        </a:p>
      </dgm:t>
    </dgm:pt>
    <dgm:pt modelId="{4DD45F57-5A3B-4627-B4E8-15CC525BDCA4}" type="sibTrans" cxnId="{4D18037D-3C24-40CB-8496-1B145921BBF3}">
      <dgm:prSet/>
      <dgm:spPr/>
      <dgm:t>
        <a:bodyPr/>
        <a:lstStyle/>
        <a:p>
          <a:endParaRPr lang="en-US"/>
        </a:p>
      </dgm:t>
    </dgm:pt>
    <dgm:pt modelId="{73E05F03-8915-402C-AC7C-327D0B8BE52D}">
      <dgm:prSet/>
      <dgm:spPr/>
      <dgm:t>
        <a:bodyPr/>
        <a:lstStyle/>
        <a:p>
          <a:pPr>
            <a:lnSpc>
              <a:spcPct val="100000"/>
            </a:lnSpc>
          </a:pPr>
          <a:r>
            <a:rPr lang="en-US"/>
            <a:t>Knowledge of corporate structures and industry terminology aids individuals in successfully navigating their career paths.</a:t>
          </a:r>
        </a:p>
      </dgm:t>
    </dgm:pt>
    <dgm:pt modelId="{BCD925D9-BAB2-4998-9CE0-0DBA65955DF2}" type="parTrans" cxnId="{17F38C43-E14C-4F8F-A3FC-38530A379B18}">
      <dgm:prSet/>
      <dgm:spPr/>
      <dgm:t>
        <a:bodyPr/>
        <a:lstStyle/>
        <a:p>
          <a:endParaRPr lang="en-US"/>
        </a:p>
      </dgm:t>
    </dgm:pt>
    <dgm:pt modelId="{F92BCE10-7A3D-4327-919C-30D4A74AFCDF}" type="sibTrans" cxnId="{17F38C43-E14C-4F8F-A3FC-38530A379B18}">
      <dgm:prSet/>
      <dgm:spPr/>
      <dgm:t>
        <a:bodyPr/>
        <a:lstStyle/>
        <a:p>
          <a:endParaRPr lang="en-US"/>
        </a:p>
      </dgm:t>
    </dgm:pt>
    <dgm:pt modelId="{2DF55DE4-2E4A-4FAB-B98B-2AE4EA8E353C}" type="pres">
      <dgm:prSet presAssocID="{08F6546B-9489-4586-A75B-982798C2444A}" presName="Name0" presStyleCnt="0">
        <dgm:presLayoutVars>
          <dgm:dir/>
          <dgm:resizeHandles val="exact"/>
        </dgm:presLayoutVars>
      </dgm:prSet>
      <dgm:spPr/>
    </dgm:pt>
    <dgm:pt modelId="{FF658BDA-A555-4F46-BB9D-DA84C4251610}" type="pres">
      <dgm:prSet presAssocID="{093EAFC2-DEA6-4F1B-BC93-F7F792371D63}" presName="compNode" presStyleCnt="0"/>
      <dgm:spPr/>
    </dgm:pt>
    <dgm:pt modelId="{B1D8BA8A-F993-409C-8453-95BA181FF4B1}" type="pres">
      <dgm:prSet presAssocID="{093EAFC2-DEA6-4F1B-BC93-F7F792371D63}" presName="pictRect" presStyleLbl="revTx" presStyleIdx="0" presStyleCnt="6">
        <dgm:presLayoutVars>
          <dgm:chMax val="0"/>
          <dgm:bulletEnabled/>
        </dgm:presLayoutVars>
      </dgm:prSet>
      <dgm:spPr/>
    </dgm:pt>
    <dgm:pt modelId="{0E1E28B2-2E95-49D7-87F4-B94E5A847E56}" type="pres">
      <dgm:prSet presAssocID="{093EAFC2-DEA6-4F1B-BC93-F7F792371D63}" presName="textRect" presStyleLbl="revTx" presStyleIdx="1" presStyleCnt="6">
        <dgm:presLayoutVars>
          <dgm:bulletEnabled/>
        </dgm:presLayoutVars>
      </dgm:prSet>
      <dgm:spPr/>
    </dgm:pt>
    <dgm:pt modelId="{5E4E19CC-8858-49D8-AF33-594B0D250729}" type="pres">
      <dgm:prSet presAssocID="{4000555D-A428-403E-AB01-5C08E48F28D4}" presName="sibTrans" presStyleLbl="sibTrans2D1" presStyleIdx="0" presStyleCnt="0"/>
      <dgm:spPr/>
    </dgm:pt>
    <dgm:pt modelId="{E7BD71D4-98FF-4D36-BA13-C1DDB0302D38}" type="pres">
      <dgm:prSet presAssocID="{D436FC84-9DCA-4213-8B49-37A6147A2798}" presName="compNode" presStyleCnt="0"/>
      <dgm:spPr/>
    </dgm:pt>
    <dgm:pt modelId="{F4546708-D968-49CD-B19B-BC957FFA90DF}" type="pres">
      <dgm:prSet presAssocID="{D436FC84-9DCA-4213-8B49-37A6147A2798}" presName="pictRect" presStyleLbl="revTx" presStyleIdx="2" presStyleCnt="6">
        <dgm:presLayoutVars>
          <dgm:chMax val="0"/>
          <dgm:bulletEnabled/>
        </dgm:presLayoutVars>
      </dgm:prSet>
      <dgm:spPr/>
    </dgm:pt>
    <dgm:pt modelId="{E3D94B24-C266-44BB-9641-067708671E1C}" type="pres">
      <dgm:prSet presAssocID="{D436FC84-9DCA-4213-8B49-37A6147A2798}" presName="textRect" presStyleLbl="revTx" presStyleIdx="3" presStyleCnt="6">
        <dgm:presLayoutVars>
          <dgm:bulletEnabled/>
        </dgm:presLayoutVars>
      </dgm:prSet>
      <dgm:spPr/>
    </dgm:pt>
    <dgm:pt modelId="{A63B283B-6165-407E-BC48-CA8DB229FC6F}" type="pres">
      <dgm:prSet presAssocID="{F7AFDE8A-C2DE-4F4F-8AD8-E4EA1F254664}" presName="sibTrans" presStyleLbl="sibTrans2D1" presStyleIdx="0" presStyleCnt="0"/>
      <dgm:spPr/>
    </dgm:pt>
    <dgm:pt modelId="{F20BB545-AFF2-4248-9496-746EC7D75E29}" type="pres">
      <dgm:prSet presAssocID="{A0490C99-DAB6-4F0B-90DA-A0A0BB587FBE}" presName="compNode" presStyleCnt="0"/>
      <dgm:spPr/>
    </dgm:pt>
    <dgm:pt modelId="{57304759-FD98-4121-BF64-27B8FADDBB6B}" type="pres">
      <dgm:prSet presAssocID="{A0490C99-DAB6-4F0B-90DA-A0A0BB587FBE}" presName="pictRect" presStyleLbl="revTx" presStyleIdx="4" presStyleCnt="6">
        <dgm:presLayoutVars>
          <dgm:chMax val="0"/>
          <dgm:bulletEnabled/>
        </dgm:presLayoutVars>
      </dgm:prSet>
      <dgm:spPr/>
    </dgm:pt>
    <dgm:pt modelId="{A2304420-BBF5-4FC5-8B96-3A46B51D1348}" type="pres">
      <dgm:prSet presAssocID="{A0490C99-DAB6-4F0B-90DA-A0A0BB587FBE}" presName="textRect" presStyleLbl="revTx" presStyleIdx="5" presStyleCnt="6">
        <dgm:presLayoutVars>
          <dgm:bulletEnabled/>
        </dgm:presLayoutVars>
      </dgm:prSet>
      <dgm:spPr/>
    </dgm:pt>
  </dgm:ptLst>
  <dgm:cxnLst>
    <dgm:cxn modelId="{4150922B-04A2-4D7F-8337-7AAC2462C37D}" type="presOf" srcId="{01C38322-4B2B-49F7-BE02-61BC4E704371}" destId="{E3D94B24-C266-44BB-9641-067708671E1C}" srcOrd="0" destOrd="0" presId="urn:microsoft.com/office/officeart/2024/3/layout/hArchList1"/>
    <dgm:cxn modelId="{8B34C833-2685-4D08-803D-D6C7975FA3C6}" srcId="{08F6546B-9489-4586-A75B-982798C2444A}" destId="{093EAFC2-DEA6-4F1B-BC93-F7F792371D63}" srcOrd="0" destOrd="0" parTransId="{FE4CD030-92C6-4C8E-8EBD-1B5F086F48A2}" sibTransId="{4000555D-A428-403E-AB01-5C08E48F28D4}"/>
    <dgm:cxn modelId="{22DB2A60-9A4C-4C60-AD7C-20606CF7EEDC}" type="presOf" srcId="{4000555D-A428-403E-AB01-5C08E48F28D4}" destId="{5E4E19CC-8858-49D8-AF33-594B0D250729}" srcOrd="0" destOrd="0" presId="urn:microsoft.com/office/officeart/2024/3/layout/hArchList1"/>
    <dgm:cxn modelId="{17F38C43-E14C-4F8F-A3FC-38530A379B18}" srcId="{A0490C99-DAB6-4F0B-90DA-A0A0BB587FBE}" destId="{73E05F03-8915-402C-AC7C-327D0B8BE52D}" srcOrd="0" destOrd="0" parTransId="{BCD925D9-BAB2-4998-9CE0-0DBA65955DF2}" sibTransId="{F92BCE10-7A3D-4327-919C-30D4A74AFCDF}"/>
    <dgm:cxn modelId="{AF4AB04C-8A41-4AC2-8392-9D279F3A41CA}" srcId="{D436FC84-9DCA-4213-8B49-37A6147A2798}" destId="{01C38322-4B2B-49F7-BE02-61BC4E704371}" srcOrd="0" destOrd="0" parTransId="{B1757837-2263-451E-891D-4B782AD20B90}" sibTransId="{A4BFAA6A-690D-4CA9-BE62-20648DED7799}"/>
    <dgm:cxn modelId="{A47D386D-EDCF-473C-BFDC-35ADD8214F04}" type="presOf" srcId="{08F6546B-9489-4586-A75B-982798C2444A}" destId="{2DF55DE4-2E4A-4FAB-B98B-2AE4EA8E353C}" srcOrd="0" destOrd="0" presId="urn:microsoft.com/office/officeart/2024/3/layout/hArchList1"/>
    <dgm:cxn modelId="{D17C884D-E2BA-44F4-A4BB-B08A0F25303C}" type="presOf" srcId="{3D223940-36E2-4520-9E94-FE904E72C723}" destId="{0E1E28B2-2E95-49D7-87F4-B94E5A847E56}" srcOrd="0" destOrd="0" presId="urn:microsoft.com/office/officeart/2024/3/layout/hArchList1"/>
    <dgm:cxn modelId="{AA771E79-19BA-470F-85F7-18F51895CF0D}" type="presOf" srcId="{F7AFDE8A-C2DE-4F4F-8AD8-E4EA1F254664}" destId="{A63B283B-6165-407E-BC48-CA8DB229FC6F}" srcOrd="0" destOrd="0" presId="urn:microsoft.com/office/officeart/2024/3/layout/hArchList1"/>
    <dgm:cxn modelId="{4D18037D-3C24-40CB-8496-1B145921BBF3}" srcId="{08F6546B-9489-4586-A75B-982798C2444A}" destId="{A0490C99-DAB6-4F0B-90DA-A0A0BB587FBE}" srcOrd="2" destOrd="0" parTransId="{4AF8211F-9E8C-435E-B18E-1D72AC1F2C64}" sibTransId="{4DD45F57-5A3B-4627-B4E8-15CC525BDCA4}"/>
    <dgm:cxn modelId="{87FFC9B7-AC83-44F5-9225-DA7EFC646F4F}" srcId="{08F6546B-9489-4586-A75B-982798C2444A}" destId="{D436FC84-9DCA-4213-8B49-37A6147A2798}" srcOrd="1" destOrd="0" parTransId="{D9278659-ABF0-4992-BA13-CB3C21F1ABDD}" sibTransId="{F7AFDE8A-C2DE-4F4F-8AD8-E4EA1F254664}"/>
    <dgm:cxn modelId="{CFBDFBC8-ECB1-463D-868A-05FAE92A20D1}" type="presOf" srcId="{D436FC84-9DCA-4213-8B49-37A6147A2798}" destId="{F4546708-D968-49CD-B19B-BC957FFA90DF}" srcOrd="0" destOrd="0" presId="urn:microsoft.com/office/officeart/2024/3/layout/hArchList1"/>
    <dgm:cxn modelId="{731F19CD-67E9-45E0-9046-D8B9BFF72F06}" type="presOf" srcId="{A0490C99-DAB6-4F0B-90DA-A0A0BB587FBE}" destId="{57304759-FD98-4121-BF64-27B8FADDBB6B}" srcOrd="0" destOrd="0" presId="urn:microsoft.com/office/officeart/2024/3/layout/hArchList1"/>
    <dgm:cxn modelId="{5E4C28D1-6AE6-47C9-A137-356677837C81}" srcId="{093EAFC2-DEA6-4F1B-BC93-F7F792371D63}" destId="{3D223940-36E2-4520-9E94-FE904E72C723}" srcOrd="0" destOrd="0" parTransId="{04F4AF29-413A-45A9-A279-06A68DB6809B}" sibTransId="{03C3AAFE-AB30-4554-B6DD-2D9007E87589}"/>
    <dgm:cxn modelId="{3EBD1FEE-B49C-4790-9FCB-8DBE62BBB629}" type="presOf" srcId="{093EAFC2-DEA6-4F1B-BC93-F7F792371D63}" destId="{B1D8BA8A-F993-409C-8453-95BA181FF4B1}" srcOrd="0" destOrd="0" presId="urn:microsoft.com/office/officeart/2024/3/layout/hArchList1"/>
    <dgm:cxn modelId="{C6EA5BFB-7CF5-4E08-966D-F8D894CBD1EA}" type="presOf" srcId="{73E05F03-8915-402C-AC7C-327D0B8BE52D}" destId="{A2304420-BBF5-4FC5-8B96-3A46B51D1348}" srcOrd="0" destOrd="0" presId="urn:microsoft.com/office/officeart/2024/3/layout/hArchList1"/>
    <dgm:cxn modelId="{B8669F2A-8193-4568-BA39-579D6921DAE8}" type="presParOf" srcId="{2DF55DE4-2E4A-4FAB-B98B-2AE4EA8E353C}" destId="{FF658BDA-A555-4F46-BB9D-DA84C4251610}" srcOrd="0" destOrd="0" presId="urn:microsoft.com/office/officeart/2024/3/layout/hArchList1"/>
    <dgm:cxn modelId="{C46CA80F-9D18-49AB-B73A-D322CF204604}" type="presParOf" srcId="{FF658BDA-A555-4F46-BB9D-DA84C4251610}" destId="{B1D8BA8A-F993-409C-8453-95BA181FF4B1}" srcOrd="0" destOrd="0" presId="urn:microsoft.com/office/officeart/2024/3/layout/hArchList1"/>
    <dgm:cxn modelId="{DBA77F94-8858-42A7-BB57-B5F6685384DE}" type="presParOf" srcId="{FF658BDA-A555-4F46-BB9D-DA84C4251610}" destId="{0E1E28B2-2E95-49D7-87F4-B94E5A847E56}" srcOrd="1" destOrd="0" presId="urn:microsoft.com/office/officeart/2024/3/layout/hArchList1"/>
    <dgm:cxn modelId="{1B798BF1-994D-4E55-809C-6475BA188F91}" type="presParOf" srcId="{2DF55DE4-2E4A-4FAB-B98B-2AE4EA8E353C}" destId="{5E4E19CC-8858-49D8-AF33-594B0D250729}" srcOrd="1" destOrd="0" presId="urn:microsoft.com/office/officeart/2024/3/layout/hArchList1"/>
    <dgm:cxn modelId="{6F82E485-A171-4EF0-BA99-9F2B3074874E}" type="presParOf" srcId="{2DF55DE4-2E4A-4FAB-B98B-2AE4EA8E353C}" destId="{E7BD71D4-98FF-4D36-BA13-C1DDB0302D38}" srcOrd="2" destOrd="0" presId="urn:microsoft.com/office/officeart/2024/3/layout/hArchList1"/>
    <dgm:cxn modelId="{451E64EB-A2EB-4ED6-AF01-865BF597A15C}" type="presParOf" srcId="{E7BD71D4-98FF-4D36-BA13-C1DDB0302D38}" destId="{F4546708-D968-49CD-B19B-BC957FFA90DF}" srcOrd="0" destOrd="0" presId="urn:microsoft.com/office/officeart/2024/3/layout/hArchList1"/>
    <dgm:cxn modelId="{180D19C8-ACBE-419D-AD9F-2EC3F42E2ED0}" type="presParOf" srcId="{E7BD71D4-98FF-4D36-BA13-C1DDB0302D38}" destId="{E3D94B24-C266-44BB-9641-067708671E1C}" srcOrd="1" destOrd="0" presId="urn:microsoft.com/office/officeart/2024/3/layout/hArchList1"/>
    <dgm:cxn modelId="{D4752549-1B12-49DA-BC89-D0B7CA7BBFC1}" type="presParOf" srcId="{2DF55DE4-2E4A-4FAB-B98B-2AE4EA8E353C}" destId="{A63B283B-6165-407E-BC48-CA8DB229FC6F}" srcOrd="3" destOrd="0" presId="urn:microsoft.com/office/officeart/2024/3/layout/hArchList1"/>
    <dgm:cxn modelId="{7ADA719F-2C76-4275-B629-E526862BF4DE}" type="presParOf" srcId="{2DF55DE4-2E4A-4FAB-B98B-2AE4EA8E353C}" destId="{F20BB545-AFF2-4248-9496-746EC7D75E29}" srcOrd="4" destOrd="0" presId="urn:microsoft.com/office/officeart/2024/3/layout/hArchList1"/>
    <dgm:cxn modelId="{EA9F7271-1FFC-44C7-978A-AA833F2D12EE}" type="presParOf" srcId="{F20BB545-AFF2-4248-9496-746EC7D75E29}" destId="{57304759-FD98-4121-BF64-27B8FADDBB6B}" srcOrd="0" destOrd="0" presId="urn:microsoft.com/office/officeart/2024/3/layout/hArchList1"/>
    <dgm:cxn modelId="{8C641429-65D7-430B-BF6B-F7E8B3D090F7}" type="presParOf" srcId="{F20BB545-AFF2-4248-9496-746EC7D75E29}" destId="{A2304420-BBF5-4FC5-8B96-3A46B51D1348}"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FAA88-D115-4CE3-9195-92519CD5678C}">
      <dsp:nvSpPr>
        <dsp:cNvPr id="0" name=""/>
        <dsp:cNvSpPr/>
      </dsp:nvSpPr>
      <dsp:spPr>
        <a:xfrm>
          <a:off x="0" y="0"/>
          <a:ext cx="1584067" cy="158406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9E1BF8B1-A02E-47A0-B0AD-FE8666BF43DB}">
      <dsp:nvSpPr>
        <dsp:cNvPr id="0" name=""/>
        <dsp:cNvSpPr/>
      </dsp:nvSpPr>
      <dsp:spPr>
        <a:xfrm>
          <a:off x="1764067" y="0"/>
          <a:ext cx="5437729" cy="3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Travel Itinerary Planning</a:t>
          </a:r>
        </a:p>
      </dsp:txBody>
      <dsp:txXfrm>
        <a:off x="1764067" y="0"/>
        <a:ext cx="5437729" cy="347470"/>
      </dsp:txXfrm>
    </dsp:sp>
    <dsp:sp modelId="{111F6B8C-180A-4E5E-89DC-ED066B429B17}">
      <dsp:nvSpPr>
        <dsp:cNvPr id="0" name=""/>
        <dsp:cNvSpPr/>
      </dsp:nvSpPr>
      <dsp:spPr>
        <a:xfrm>
          <a:off x="1764067" y="347470"/>
          <a:ext cx="5437729" cy="1236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Travel agents help clients create detailed travel itineraries tailored to their preferences and needs, ensuring a smooth journey.</a:t>
          </a:r>
        </a:p>
      </dsp:txBody>
      <dsp:txXfrm>
        <a:off x="1764067" y="347470"/>
        <a:ext cx="5437729" cy="1236596"/>
      </dsp:txXfrm>
    </dsp:sp>
    <dsp:sp modelId="{4E84C41E-AF16-480B-B35F-AD154B581E23}">
      <dsp:nvSpPr>
        <dsp:cNvPr id="0" name=""/>
        <dsp:cNvSpPr/>
      </dsp:nvSpPr>
      <dsp:spPr>
        <a:xfrm>
          <a:off x="0" y="1710793"/>
          <a:ext cx="1584067" cy="158406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l="-17000" r="-17000"/>
          </a:stretch>
        </a:blipFill>
        <a:ln>
          <a:noFill/>
        </a:ln>
        <a:effectLst/>
      </dsp:spPr>
      <dsp:style>
        <a:lnRef idx="0">
          <a:scrgbClr r="0" g="0" b="0"/>
        </a:lnRef>
        <a:fillRef idx="3">
          <a:scrgbClr r="0" g="0" b="0"/>
        </a:fillRef>
        <a:effectRef idx="2">
          <a:scrgbClr r="0" g="0" b="0"/>
        </a:effectRef>
        <a:fontRef idx="minor">
          <a:schemeClr val="lt1"/>
        </a:fontRef>
      </dsp:style>
    </dsp:sp>
    <dsp:sp modelId="{D88C8A73-A5F2-444C-AAD9-6CD79755B570}">
      <dsp:nvSpPr>
        <dsp:cNvPr id="0" name=""/>
        <dsp:cNvSpPr/>
      </dsp:nvSpPr>
      <dsp:spPr>
        <a:xfrm>
          <a:off x="1764067" y="1710793"/>
          <a:ext cx="5437729" cy="3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Flight and Accommodation Booking</a:t>
          </a:r>
        </a:p>
      </dsp:txBody>
      <dsp:txXfrm>
        <a:off x="1764067" y="1710793"/>
        <a:ext cx="5437729" cy="347470"/>
      </dsp:txXfrm>
    </dsp:sp>
    <dsp:sp modelId="{7FC30688-162E-4512-A664-25F6E4C6FA3B}">
      <dsp:nvSpPr>
        <dsp:cNvPr id="0" name=""/>
        <dsp:cNvSpPr/>
      </dsp:nvSpPr>
      <dsp:spPr>
        <a:xfrm>
          <a:off x="1764067" y="2058264"/>
          <a:ext cx="5437729" cy="1236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They assist with booking flights and accommodations, securing the best deals and options for a comfortable stay.</a:t>
          </a:r>
        </a:p>
      </dsp:txBody>
      <dsp:txXfrm>
        <a:off x="1764067" y="2058264"/>
        <a:ext cx="5437729" cy="1236596"/>
      </dsp:txXfrm>
    </dsp:sp>
    <dsp:sp modelId="{697B0005-5EF2-45D5-9846-C8919331F03D}">
      <dsp:nvSpPr>
        <dsp:cNvPr id="0" name=""/>
        <dsp:cNvSpPr/>
      </dsp:nvSpPr>
      <dsp:spPr>
        <a:xfrm>
          <a:off x="0" y="3421586"/>
          <a:ext cx="1584067" cy="158406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DE56B668-E841-434D-B6AF-19522F8CE788}">
      <dsp:nvSpPr>
        <dsp:cNvPr id="0" name=""/>
        <dsp:cNvSpPr/>
      </dsp:nvSpPr>
      <dsp:spPr>
        <a:xfrm>
          <a:off x="1764067" y="3421586"/>
          <a:ext cx="5437729" cy="3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Expert Travel Advice</a:t>
          </a:r>
        </a:p>
      </dsp:txBody>
      <dsp:txXfrm>
        <a:off x="1764067" y="3421586"/>
        <a:ext cx="5437729" cy="347470"/>
      </dsp:txXfrm>
    </dsp:sp>
    <dsp:sp modelId="{27B24E0D-7F11-4A00-ABF8-3B5CF88B4282}">
      <dsp:nvSpPr>
        <dsp:cNvPr id="0" name=""/>
        <dsp:cNvSpPr/>
      </dsp:nvSpPr>
      <dsp:spPr>
        <a:xfrm>
          <a:off x="1764067" y="3769057"/>
          <a:ext cx="5437729" cy="1236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Travel agents provide expert advice on destinations, activities, and travel tips to enhance the overall travel experience.</a:t>
          </a:r>
        </a:p>
      </dsp:txBody>
      <dsp:txXfrm>
        <a:off x="1764067" y="3769057"/>
        <a:ext cx="5437729" cy="1236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92543-A513-4B66-B206-79CD6BB66158}">
      <dsp:nvSpPr>
        <dsp:cNvPr id="0" name=""/>
        <dsp:cNvSpPr/>
      </dsp:nvSpPr>
      <dsp:spPr>
        <a:xfrm>
          <a:off x="0" y="0"/>
          <a:ext cx="1183326" cy="11833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3C53BC13-8593-4CBB-9C65-B298DA5E81B7}">
      <dsp:nvSpPr>
        <dsp:cNvPr id="0" name=""/>
        <dsp:cNvSpPr/>
      </dsp:nvSpPr>
      <dsp:spPr>
        <a:xfrm>
          <a:off x="1363326" y="0"/>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Role Overview</a:t>
          </a:r>
        </a:p>
      </dsp:txBody>
      <dsp:txXfrm>
        <a:off x="1363326" y="0"/>
        <a:ext cx="5264597" cy="366770"/>
      </dsp:txXfrm>
    </dsp:sp>
    <dsp:sp modelId="{29FAE9D7-FD6F-4BC0-A935-C22F0EE75571}">
      <dsp:nvSpPr>
        <dsp:cNvPr id="0" name=""/>
        <dsp:cNvSpPr/>
      </dsp:nvSpPr>
      <dsp:spPr>
        <a:xfrm>
          <a:off x="1363326" y="366770"/>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Director of Operations plays a crucial role in managing and coordinating various departments to enhance overall efficiency.</a:t>
          </a:r>
        </a:p>
      </dsp:txBody>
      <dsp:txXfrm>
        <a:off x="1363326" y="366770"/>
        <a:ext cx="5264597" cy="816555"/>
      </dsp:txXfrm>
    </dsp:sp>
    <dsp:sp modelId="{26049004-48CD-420B-B4E7-3D81581F9B55}">
      <dsp:nvSpPr>
        <dsp:cNvPr id="0" name=""/>
        <dsp:cNvSpPr/>
      </dsp:nvSpPr>
      <dsp:spPr>
        <a:xfrm>
          <a:off x="0" y="1277992"/>
          <a:ext cx="1183326" cy="118332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l="-19000" r="-19000"/>
          </a:stretch>
        </a:blipFill>
        <a:ln>
          <a:noFill/>
        </a:ln>
        <a:effectLst/>
      </dsp:spPr>
      <dsp:style>
        <a:lnRef idx="0">
          <a:scrgbClr r="0" g="0" b="0"/>
        </a:lnRef>
        <a:fillRef idx="3">
          <a:scrgbClr r="0" g="0" b="0"/>
        </a:fillRef>
        <a:effectRef idx="2">
          <a:scrgbClr r="0" g="0" b="0"/>
        </a:effectRef>
        <a:fontRef idx="minor">
          <a:schemeClr val="lt1"/>
        </a:fontRef>
      </dsp:style>
    </dsp:sp>
    <dsp:sp modelId="{70479A95-C1D4-43CC-B753-AE5A67E53F08}">
      <dsp:nvSpPr>
        <dsp:cNvPr id="0" name=""/>
        <dsp:cNvSpPr/>
      </dsp:nvSpPr>
      <dsp:spPr>
        <a:xfrm>
          <a:off x="1363326" y="1277992"/>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Department Coordination</a:t>
          </a:r>
        </a:p>
      </dsp:txBody>
      <dsp:txXfrm>
        <a:off x="1363326" y="1277992"/>
        <a:ext cx="5264597" cy="366770"/>
      </dsp:txXfrm>
    </dsp:sp>
    <dsp:sp modelId="{056E20E7-A0DD-42FE-A69D-D1100AE0C3A1}">
      <dsp:nvSpPr>
        <dsp:cNvPr id="0" name=""/>
        <dsp:cNvSpPr/>
      </dsp:nvSpPr>
      <dsp:spPr>
        <a:xfrm>
          <a:off x="1363326" y="1644763"/>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This position requires effective communication and collaboration among departments to align with the organization's goals.</a:t>
          </a:r>
        </a:p>
      </dsp:txBody>
      <dsp:txXfrm>
        <a:off x="1363326" y="1644763"/>
        <a:ext cx="5264597" cy="816555"/>
      </dsp:txXfrm>
    </dsp:sp>
    <dsp:sp modelId="{32BC599A-5D5F-4F60-83FE-1AB12DAC96FD}">
      <dsp:nvSpPr>
        <dsp:cNvPr id="0" name=""/>
        <dsp:cNvSpPr/>
      </dsp:nvSpPr>
      <dsp:spPr>
        <a:xfrm>
          <a:off x="0" y="2555985"/>
          <a:ext cx="1183326" cy="118332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l="-28000" r="-28000"/>
          </a:stretch>
        </a:blipFill>
        <a:ln>
          <a:noFill/>
        </a:ln>
        <a:effectLst/>
      </dsp:spPr>
      <dsp:style>
        <a:lnRef idx="0">
          <a:scrgbClr r="0" g="0" b="0"/>
        </a:lnRef>
        <a:fillRef idx="3">
          <a:scrgbClr r="0" g="0" b="0"/>
        </a:fillRef>
        <a:effectRef idx="2">
          <a:scrgbClr r="0" g="0" b="0"/>
        </a:effectRef>
        <a:fontRef idx="minor">
          <a:schemeClr val="lt1"/>
        </a:fontRef>
      </dsp:style>
    </dsp:sp>
    <dsp:sp modelId="{855FE6E1-F764-4498-95A7-8DB98BA3CFE0}">
      <dsp:nvSpPr>
        <dsp:cNvPr id="0" name=""/>
        <dsp:cNvSpPr/>
      </dsp:nvSpPr>
      <dsp:spPr>
        <a:xfrm>
          <a:off x="1363326" y="2555985"/>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Achieving Goals</a:t>
          </a:r>
        </a:p>
      </dsp:txBody>
      <dsp:txXfrm>
        <a:off x="1363326" y="2555985"/>
        <a:ext cx="5264597" cy="366770"/>
      </dsp:txXfrm>
    </dsp:sp>
    <dsp:sp modelId="{D9780BCF-1478-4094-B178-2AAEB22A75AF}">
      <dsp:nvSpPr>
        <dsp:cNvPr id="0" name=""/>
        <dsp:cNvSpPr/>
      </dsp:nvSpPr>
      <dsp:spPr>
        <a:xfrm>
          <a:off x="1363326" y="2922756"/>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Director of Operations ensures that all departments work towards common objectives, driving the organization’s success.</a:t>
          </a:r>
        </a:p>
      </dsp:txBody>
      <dsp:txXfrm>
        <a:off x="1363326" y="2922756"/>
        <a:ext cx="5264597" cy="81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3117E-6571-4FE6-B7FA-B739191199F3}">
      <dsp:nvSpPr>
        <dsp:cNvPr id="0" name=""/>
        <dsp:cNvSpPr/>
      </dsp:nvSpPr>
      <dsp:spPr>
        <a:xfrm>
          <a:off x="0" y="0"/>
          <a:ext cx="1183326" cy="11833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86A965A5-DAE0-4069-9467-33E85A0CA7AD}">
      <dsp:nvSpPr>
        <dsp:cNvPr id="0" name=""/>
        <dsp:cNvSpPr/>
      </dsp:nvSpPr>
      <dsp:spPr>
        <a:xfrm>
          <a:off x="1363326" y="0"/>
          <a:ext cx="5403233" cy="37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Role of the Managing Director</a:t>
          </a:r>
        </a:p>
      </dsp:txBody>
      <dsp:txXfrm>
        <a:off x="1363326" y="0"/>
        <a:ext cx="5403233" cy="373702"/>
      </dsp:txXfrm>
    </dsp:sp>
    <dsp:sp modelId="{833435E5-48E7-48E8-911B-F35073BA0CB3}">
      <dsp:nvSpPr>
        <dsp:cNvPr id="0" name=""/>
        <dsp:cNvSpPr/>
      </dsp:nvSpPr>
      <dsp:spPr>
        <a:xfrm>
          <a:off x="1363326" y="373702"/>
          <a:ext cx="5403233" cy="80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Managing Director is responsible for overseeing the organization's operations and ensuring alignment with strategic goals.</a:t>
          </a:r>
        </a:p>
      </dsp:txBody>
      <dsp:txXfrm>
        <a:off x="1363326" y="373702"/>
        <a:ext cx="5403233" cy="809623"/>
      </dsp:txXfrm>
    </dsp:sp>
    <dsp:sp modelId="{784575A3-2093-4B10-AFFF-86D70AD71ECE}">
      <dsp:nvSpPr>
        <dsp:cNvPr id="0" name=""/>
        <dsp:cNvSpPr/>
      </dsp:nvSpPr>
      <dsp:spPr>
        <a:xfrm>
          <a:off x="0" y="1277992"/>
          <a:ext cx="1183326" cy="118332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l="-22000" r="-22000"/>
          </a:stretch>
        </a:blipFill>
        <a:ln>
          <a:noFill/>
        </a:ln>
        <a:effectLst/>
      </dsp:spPr>
      <dsp:style>
        <a:lnRef idx="0">
          <a:scrgbClr r="0" g="0" b="0"/>
        </a:lnRef>
        <a:fillRef idx="3">
          <a:scrgbClr r="0" g="0" b="0"/>
        </a:fillRef>
        <a:effectRef idx="2">
          <a:scrgbClr r="0" g="0" b="0"/>
        </a:effectRef>
        <a:fontRef idx="minor">
          <a:schemeClr val="lt1"/>
        </a:fontRef>
      </dsp:style>
    </dsp:sp>
    <dsp:sp modelId="{51B8CC9F-B355-4A9A-85B1-58A6C2BC9930}">
      <dsp:nvSpPr>
        <dsp:cNvPr id="0" name=""/>
        <dsp:cNvSpPr/>
      </dsp:nvSpPr>
      <dsp:spPr>
        <a:xfrm>
          <a:off x="1363326" y="1277992"/>
          <a:ext cx="5403233" cy="37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Collaboration with Executives</a:t>
          </a:r>
        </a:p>
      </dsp:txBody>
      <dsp:txXfrm>
        <a:off x="1363326" y="1277992"/>
        <a:ext cx="5403233" cy="373702"/>
      </dsp:txXfrm>
    </dsp:sp>
    <dsp:sp modelId="{8B52F4B9-205D-4810-BB62-64BAF575B62F}">
      <dsp:nvSpPr>
        <dsp:cNvPr id="0" name=""/>
        <dsp:cNvSpPr/>
      </dsp:nvSpPr>
      <dsp:spPr>
        <a:xfrm>
          <a:off x="1363326" y="1651695"/>
          <a:ext cx="5403233" cy="80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MD works closely with the CEO and other executives to drive business objectives and foster teamwork within the organization.</a:t>
          </a:r>
        </a:p>
      </dsp:txBody>
      <dsp:txXfrm>
        <a:off x="1363326" y="1651695"/>
        <a:ext cx="5403233" cy="809623"/>
      </dsp:txXfrm>
    </dsp:sp>
    <dsp:sp modelId="{FE9E799C-35C0-45BB-921D-305C0921F993}">
      <dsp:nvSpPr>
        <dsp:cNvPr id="0" name=""/>
        <dsp:cNvSpPr/>
      </dsp:nvSpPr>
      <dsp:spPr>
        <a:xfrm>
          <a:off x="0" y="2555985"/>
          <a:ext cx="1183326" cy="118332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47DEDC1B-D49F-40C9-B6B8-0688230EFEC9}">
      <dsp:nvSpPr>
        <dsp:cNvPr id="0" name=""/>
        <dsp:cNvSpPr/>
      </dsp:nvSpPr>
      <dsp:spPr>
        <a:xfrm>
          <a:off x="1363326" y="2555985"/>
          <a:ext cx="5403233" cy="37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Strategic Direction</a:t>
          </a:r>
        </a:p>
      </dsp:txBody>
      <dsp:txXfrm>
        <a:off x="1363326" y="2555985"/>
        <a:ext cx="5403233" cy="373702"/>
      </dsp:txXfrm>
    </dsp:sp>
    <dsp:sp modelId="{C8111254-29FB-44D4-89D7-8EFD366DB3F4}">
      <dsp:nvSpPr>
        <dsp:cNvPr id="0" name=""/>
        <dsp:cNvSpPr/>
      </dsp:nvSpPr>
      <dsp:spPr>
        <a:xfrm>
          <a:off x="1363326" y="2929687"/>
          <a:ext cx="5403233" cy="80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Setting the strategic direction of the organization is a key responsibility of the Managing Director to ensure long-term success.</a:t>
          </a:r>
        </a:p>
      </dsp:txBody>
      <dsp:txXfrm>
        <a:off x="1363326" y="2929687"/>
        <a:ext cx="5403233" cy="809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86335-3E12-4479-8210-65663DCC96E4}">
      <dsp:nvSpPr>
        <dsp:cNvPr id="0" name=""/>
        <dsp:cNvSpPr/>
      </dsp:nvSpPr>
      <dsp:spPr>
        <a:xfrm>
          <a:off x="0" y="0"/>
          <a:ext cx="1183326" cy="11833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E08DEF97-39F4-42BC-8774-912E5E671017}">
      <dsp:nvSpPr>
        <dsp:cNvPr id="0" name=""/>
        <dsp:cNvSpPr/>
      </dsp:nvSpPr>
      <dsp:spPr>
        <a:xfrm>
          <a:off x="1363326" y="0"/>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Visitor Assistance</a:t>
          </a:r>
        </a:p>
      </dsp:txBody>
      <dsp:txXfrm>
        <a:off x="1363326" y="0"/>
        <a:ext cx="5264597" cy="366770"/>
      </dsp:txXfrm>
    </dsp:sp>
    <dsp:sp modelId="{32FA0AFB-77B8-4D4F-92E0-51A0E4EA230D}">
      <dsp:nvSpPr>
        <dsp:cNvPr id="0" name=""/>
        <dsp:cNvSpPr/>
      </dsp:nvSpPr>
      <dsp:spPr>
        <a:xfrm>
          <a:off x="1363326" y="366770"/>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Tourist Information Centers offer personalized assistance to visitors to enhance their travel experience.</a:t>
          </a:r>
        </a:p>
      </dsp:txBody>
      <dsp:txXfrm>
        <a:off x="1363326" y="366770"/>
        <a:ext cx="5264597" cy="816555"/>
      </dsp:txXfrm>
    </dsp:sp>
    <dsp:sp modelId="{BF9418DD-CB2B-489F-8202-4D61C0725994}">
      <dsp:nvSpPr>
        <dsp:cNvPr id="0" name=""/>
        <dsp:cNvSpPr/>
      </dsp:nvSpPr>
      <dsp:spPr>
        <a:xfrm>
          <a:off x="0" y="1277992"/>
          <a:ext cx="1183326" cy="118332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D4B4DE4-DAA0-4486-8666-D7383C3B12A3}">
      <dsp:nvSpPr>
        <dsp:cNvPr id="0" name=""/>
        <dsp:cNvSpPr/>
      </dsp:nvSpPr>
      <dsp:spPr>
        <a:xfrm>
          <a:off x="1363326" y="1277992"/>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Local Attractions</a:t>
          </a:r>
        </a:p>
      </dsp:txBody>
      <dsp:txXfrm>
        <a:off x="1363326" y="1277992"/>
        <a:ext cx="5264597" cy="366770"/>
      </dsp:txXfrm>
    </dsp:sp>
    <dsp:sp modelId="{961AF79B-F7E7-46CF-8A9D-952F604D6DB9}">
      <dsp:nvSpPr>
        <dsp:cNvPr id="0" name=""/>
        <dsp:cNvSpPr/>
      </dsp:nvSpPr>
      <dsp:spPr>
        <a:xfrm>
          <a:off x="1363326" y="1644763"/>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These centers provide detailed information on local attractions, helping tourists plan their visits effectively.</a:t>
          </a:r>
        </a:p>
      </dsp:txBody>
      <dsp:txXfrm>
        <a:off x="1363326" y="1644763"/>
        <a:ext cx="5264597" cy="816555"/>
      </dsp:txXfrm>
    </dsp:sp>
    <dsp:sp modelId="{FDE3A786-3329-44DD-A96C-CD140D19710C}">
      <dsp:nvSpPr>
        <dsp:cNvPr id="0" name=""/>
        <dsp:cNvSpPr/>
      </dsp:nvSpPr>
      <dsp:spPr>
        <a:xfrm>
          <a:off x="0" y="2555985"/>
          <a:ext cx="1183326" cy="118332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t="-25000" b="-25000"/>
          </a:stretch>
        </a:blipFill>
        <a:ln>
          <a:noFill/>
        </a:ln>
        <a:effectLst/>
      </dsp:spPr>
      <dsp:style>
        <a:lnRef idx="0">
          <a:scrgbClr r="0" g="0" b="0"/>
        </a:lnRef>
        <a:fillRef idx="3">
          <a:scrgbClr r="0" g="0" b="0"/>
        </a:fillRef>
        <a:effectRef idx="2">
          <a:scrgbClr r="0" g="0" b="0"/>
        </a:effectRef>
        <a:fontRef idx="minor">
          <a:schemeClr val="lt1"/>
        </a:fontRef>
      </dsp:style>
    </dsp:sp>
    <dsp:sp modelId="{CDE8FAED-C12E-405E-8EE3-486C4D87849B}">
      <dsp:nvSpPr>
        <dsp:cNvPr id="0" name=""/>
        <dsp:cNvSpPr/>
      </dsp:nvSpPr>
      <dsp:spPr>
        <a:xfrm>
          <a:off x="1363326" y="2555985"/>
          <a:ext cx="5264597" cy="36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Accommodation Services</a:t>
          </a:r>
        </a:p>
      </dsp:txBody>
      <dsp:txXfrm>
        <a:off x="1363326" y="2555985"/>
        <a:ext cx="5264597" cy="366770"/>
      </dsp:txXfrm>
    </dsp:sp>
    <dsp:sp modelId="{FD9CE481-AA0D-4564-8AAA-289B277AC925}">
      <dsp:nvSpPr>
        <dsp:cNvPr id="0" name=""/>
        <dsp:cNvSpPr/>
      </dsp:nvSpPr>
      <dsp:spPr>
        <a:xfrm>
          <a:off x="1363326" y="2922756"/>
          <a:ext cx="5264597" cy="81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Tourist Information Centers assist visitors in finding suitable accommodations that fit their needs and budget.</a:t>
          </a:r>
        </a:p>
      </dsp:txBody>
      <dsp:txXfrm>
        <a:off x="1363326" y="2922756"/>
        <a:ext cx="5264597" cy="8165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8BA8A-F993-409C-8453-95BA181FF4B1}">
      <dsp:nvSpPr>
        <dsp:cNvPr id="0" name=""/>
        <dsp:cNvSpPr/>
      </dsp:nvSpPr>
      <dsp:spPr>
        <a:xfrm>
          <a:off x="0"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Diverse Career Opportunities</a:t>
          </a:r>
        </a:p>
      </dsp:txBody>
      <dsp:txXfrm>
        <a:off x="0" y="0"/>
        <a:ext cx="3370557" cy="320007"/>
      </dsp:txXfrm>
    </dsp:sp>
    <dsp:sp modelId="{0E1E28B2-2E95-49D7-87F4-B94E5A847E56}">
      <dsp:nvSpPr>
        <dsp:cNvPr id="0" name=""/>
        <dsp:cNvSpPr/>
      </dsp:nvSpPr>
      <dsp:spPr>
        <a:xfrm>
          <a:off x="0"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tourism and hospitality sector offers a wide range of career opportunities for professionals at different skill levels.</a:t>
          </a:r>
        </a:p>
      </dsp:txBody>
      <dsp:txXfrm>
        <a:off x="0" y="320007"/>
        <a:ext cx="3370557" cy="2136175"/>
      </dsp:txXfrm>
    </dsp:sp>
    <dsp:sp modelId="{F4546708-D968-49CD-B19B-BC957FFA90DF}">
      <dsp:nvSpPr>
        <dsp:cNvPr id="0" name=""/>
        <dsp:cNvSpPr/>
      </dsp:nvSpPr>
      <dsp:spPr>
        <a:xfrm>
          <a:off x="3707612"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Understanding Roles</a:t>
          </a:r>
        </a:p>
      </dsp:txBody>
      <dsp:txXfrm>
        <a:off x="3707612" y="0"/>
        <a:ext cx="3370557" cy="320007"/>
      </dsp:txXfrm>
    </dsp:sp>
    <dsp:sp modelId="{E3D94B24-C266-44BB-9641-067708671E1C}">
      <dsp:nvSpPr>
        <dsp:cNvPr id="0" name=""/>
        <dsp:cNvSpPr/>
      </dsp:nvSpPr>
      <dsp:spPr>
        <a:xfrm>
          <a:off x="3707612"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Familiarizing oneself with various roles within the industry is essential for successful career navigation.</a:t>
          </a:r>
        </a:p>
      </dsp:txBody>
      <dsp:txXfrm>
        <a:off x="3707612" y="320007"/>
        <a:ext cx="3370557" cy="2136175"/>
      </dsp:txXfrm>
    </dsp:sp>
    <dsp:sp modelId="{57304759-FD98-4121-BF64-27B8FADDBB6B}">
      <dsp:nvSpPr>
        <dsp:cNvPr id="0" name=""/>
        <dsp:cNvSpPr/>
      </dsp:nvSpPr>
      <dsp:spPr>
        <a:xfrm>
          <a:off x="7415225"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Navigating Career Paths</a:t>
          </a:r>
        </a:p>
      </dsp:txBody>
      <dsp:txXfrm>
        <a:off x="7415225" y="0"/>
        <a:ext cx="3370557" cy="320007"/>
      </dsp:txXfrm>
    </dsp:sp>
    <dsp:sp modelId="{A2304420-BBF5-4FC5-8B96-3A46B51D1348}">
      <dsp:nvSpPr>
        <dsp:cNvPr id="0" name=""/>
        <dsp:cNvSpPr/>
      </dsp:nvSpPr>
      <dsp:spPr>
        <a:xfrm>
          <a:off x="7415225"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Knowledge of corporate structures and industry terminology aids individuals in successfully navigating their career paths.</a:t>
          </a:r>
        </a:p>
      </dsp:txBody>
      <dsp:txXfrm>
        <a:off x="7415225" y="320007"/>
        <a:ext cx="3370557" cy="213617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9F31-8355-447B-9E87-05D9B0B1DE7E}"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25409-829B-40C3-804B-AA76B4DEAB5E}" type="slidenum">
              <a:rPr lang="en-US" smtClean="0"/>
              <a:t>‹#›</a:t>
            </a:fld>
            <a:endParaRPr lang="en-US"/>
          </a:p>
        </p:txBody>
      </p:sp>
    </p:spTree>
    <p:extLst>
      <p:ext uri="{BB962C8B-B14F-4D97-AF65-F5344CB8AC3E}">
        <p14:creationId xmlns:p14="http://schemas.microsoft.com/office/powerpoint/2010/main" val="156636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Tourism and hospitality offer a dynamic and rewarding career landscape. In this presentation, we will explore various aspects of careers in this vibrant industry, from entry-level positions to corporate roles, and the terminology that is essential for understanding the field.</a:t>
            </a:r>
          </a:p>
        </p:txBody>
      </p:sp>
      <p:sp>
        <p:nvSpPr>
          <p:cNvPr id="4" name="Slide Number Placeholder 3"/>
          <p:cNvSpPr>
            <a:spLocks noGrp="1"/>
          </p:cNvSpPr>
          <p:nvPr>
            <p:ph type="sldNum" sz="quarter" idx="5"/>
          </p:nvPr>
        </p:nvSpPr>
        <p:spPr/>
        <p:txBody>
          <a:bodyPr/>
          <a:lstStyle/>
          <a:p>
            <a:fld id="{1DEF2635-EC89-47AF-8B7A-492C2A1DF960}" type="slidenum">
              <a:rPr lang="en-US" smtClean="0"/>
              <a:t>1</a:t>
            </a:fld>
            <a:endParaRPr lang="en-US"/>
          </a:p>
        </p:txBody>
      </p:sp>
    </p:spTree>
    <p:extLst>
      <p:ext uri="{BB962C8B-B14F-4D97-AF65-F5344CB8AC3E}">
        <p14:creationId xmlns:p14="http://schemas.microsoft.com/office/powerpoint/2010/main" val="320694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Events managers oversee the execution of events, ensuring that everything runs smoothly. They often lead a team and are responsible for logistics, marketing, and client relations.</a:t>
            </a:r>
          </a:p>
        </p:txBody>
      </p:sp>
      <p:sp>
        <p:nvSpPr>
          <p:cNvPr id="4" name="Slide Number Placeholder 3"/>
          <p:cNvSpPr>
            <a:spLocks noGrp="1"/>
          </p:cNvSpPr>
          <p:nvPr>
            <p:ph type="sldNum" sz="quarter" idx="5"/>
          </p:nvPr>
        </p:nvSpPr>
        <p:spPr/>
        <p:txBody>
          <a:bodyPr/>
          <a:lstStyle/>
          <a:p>
            <a:fld id="{1DEF2635-EC89-47AF-8B7A-492C2A1DF960}" type="slidenum">
              <a:rPr lang="en-US" smtClean="0"/>
              <a:t>10</a:t>
            </a:fld>
            <a:endParaRPr lang="en-US"/>
          </a:p>
        </p:txBody>
      </p:sp>
    </p:spTree>
    <p:extLst>
      <p:ext uri="{BB962C8B-B14F-4D97-AF65-F5344CB8AC3E}">
        <p14:creationId xmlns:p14="http://schemas.microsoft.com/office/powerpoint/2010/main" val="49391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Fitness instructors lead exercise classes and provide personal training. They motivate clients to achieve their fitness goals and often work in hotels, gyms, or wellness centers.</a:t>
            </a:r>
          </a:p>
        </p:txBody>
      </p:sp>
      <p:sp>
        <p:nvSpPr>
          <p:cNvPr id="4" name="Slide Number Placeholder 3"/>
          <p:cNvSpPr>
            <a:spLocks noGrp="1"/>
          </p:cNvSpPr>
          <p:nvPr>
            <p:ph type="sldNum" sz="quarter" idx="5"/>
          </p:nvPr>
        </p:nvSpPr>
        <p:spPr/>
        <p:txBody>
          <a:bodyPr/>
          <a:lstStyle/>
          <a:p>
            <a:fld id="{1DEF2635-EC89-47AF-8B7A-492C2A1DF960}" type="slidenum">
              <a:rPr lang="en-US" smtClean="0"/>
              <a:t>11</a:t>
            </a:fld>
            <a:endParaRPr lang="en-US"/>
          </a:p>
        </p:txBody>
      </p:sp>
    </p:spTree>
    <p:extLst>
      <p:ext uri="{BB962C8B-B14F-4D97-AF65-F5344CB8AC3E}">
        <p14:creationId xmlns:p14="http://schemas.microsoft.com/office/powerpoint/2010/main" val="65420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Food and beverage managers oversee the dining experience in restaurants and hotels. They manage staff, inventory, and budgeting while ensuring quality service and compliance with health regulations.</a:t>
            </a:r>
          </a:p>
        </p:txBody>
      </p:sp>
      <p:sp>
        <p:nvSpPr>
          <p:cNvPr id="4" name="Slide Number Placeholder 3"/>
          <p:cNvSpPr>
            <a:spLocks noGrp="1"/>
          </p:cNvSpPr>
          <p:nvPr>
            <p:ph type="sldNum" sz="quarter" idx="5"/>
          </p:nvPr>
        </p:nvSpPr>
        <p:spPr/>
        <p:txBody>
          <a:bodyPr/>
          <a:lstStyle/>
          <a:p>
            <a:fld id="{1DEF2635-EC89-47AF-8B7A-492C2A1DF960}" type="slidenum">
              <a:rPr lang="en-US" smtClean="0"/>
              <a:t>12</a:t>
            </a:fld>
            <a:endParaRPr lang="en-US"/>
          </a:p>
        </p:txBody>
      </p:sp>
    </p:spTree>
    <p:extLst>
      <p:ext uri="{BB962C8B-B14F-4D97-AF65-F5344CB8AC3E}">
        <p14:creationId xmlns:p14="http://schemas.microsoft.com/office/powerpoint/2010/main" val="379938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Hiking guides lead outdoor excursions, ensuring the safety and enjoyment of participants. They provide knowledge about local flora and fauna, as well as navigating trails and wilderness areas.</a:t>
            </a:r>
          </a:p>
        </p:txBody>
      </p:sp>
      <p:sp>
        <p:nvSpPr>
          <p:cNvPr id="4" name="Slide Number Placeholder 3"/>
          <p:cNvSpPr>
            <a:spLocks noGrp="1"/>
          </p:cNvSpPr>
          <p:nvPr>
            <p:ph type="sldNum" sz="quarter" idx="5"/>
          </p:nvPr>
        </p:nvSpPr>
        <p:spPr/>
        <p:txBody>
          <a:bodyPr/>
          <a:lstStyle/>
          <a:p>
            <a:fld id="{1DEF2635-EC89-47AF-8B7A-492C2A1DF960}" type="slidenum">
              <a:rPr lang="en-US" smtClean="0"/>
              <a:t>13</a:t>
            </a:fld>
            <a:endParaRPr lang="en-US"/>
          </a:p>
        </p:txBody>
      </p:sp>
    </p:spTree>
    <p:extLst>
      <p:ext uri="{BB962C8B-B14F-4D97-AF65-F5344CB8AC3E}">
        <p14:creationId xmlns:p14="http://schemas.microsoft.com/office/powerpoint/2010/main" val="349411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Housekeepers maintain cleanliness and order in hotels and resorts. Their attention to detail ensures that guests have a pleasant and comfortable stay.</a:t>
            </a:r>
          </a:p>
        </p:txBody>
      </p:sp>
      <p:sp>
        <p:nvSpPr>
          <p:cNvPr id="4" name="Slide Number Placeholder 3"/>
          <p:cNvSpPr>
            <a:spLocks noGrp="1"/>
          </p:cNvSpPr>
          <p:nvPr>
            <p:ph type="sldNum" sz="quarter" idx="5"/>
          </p:nvPr>
        </p:nvSpPr>
        <p:spPr/>
        <p:txBody>
          <a:bodyPr/>
          <a:lstStyle/>
          <a:p>
            <a:fld id="{1DEF2635-EC89-47AF-8B7A-492C2A1DF960}" type="slidenum">
              <a:rPr lang="en-US" smtClean="0"/>
              <a:t>14</a:t>
            </a:fld>
            <a:endParaRPr lang="en-US"/>
          </a:p>
        </p:txBody>
      </p:sp>
    </p:spTree>
    <p:extLst>
      <p:ext uri="{BB962C8B-B14F-4D97-AF65-F5344CB8AC3E}">
        <p14:creationId xmlns:p14="http://schemas.microsoft.com/office/powerpoint/2010/main" val="4064862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Interior designers create functional and aesthetically pleasing spaces in hospitality venues. They consider layout, color schemes, and furnishings to enhance the guest experience.</a:t>
            </a:r>
          </a:p>
        </p:txBody>
      </p:sp>
      <p:sp>
        <p:nvSpPr>
          <p:cNvPr id="4" name="Slide Number Placeholder 3"/>
          <p:cNvSpPr>
            <a:spLocks noGrp="1"/>
          </p:cNvSpPr>
          <p:nvPr>
            <p:ph type="sldNum" sz="quarter" idx="5"/>
          </p:nvPr>
        </p:nvSpPr>
        <p:spPr/>
        <p:txBody>
          <a:bodyPr/>
          <a:lstStyle/>
          <a:p>
            <a:fld id="{1DEF2635-EC89-47AF-8B7A-492C2A1DF960}" type="slidenum">
              <a:rPr lang="en-US" smtClean="0"/>
              <a:t>15</a:t>
            </a:fld>
            <a:endParaRPr lang="en-US"/>
          </a:p>
        </p:txBody>
      </p:sp>
    </p:spTree>
    <p:extLst>
      <p:ext uri="{BB962C8B-B14F-4D97-AF65-F5344CB8AC3E}">
        <p14:creationId xmlns:p14="http://schemas.microsoft.com/office/powerpoint/2010/main" val="225390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Marketing agents promote tourism services and destinations, creating campaigns that attract visitors. Their role is crucial for increasing visibility and driving business growth.</a:t>
            </a:r>
          </a:p>
        </p:txBody>
      </p:sp>
      <p:sp>
        <p:nvSpPr>
          <p:cNvPr id="4" name="Slide Number Placeholder 3"/>
          <p:cNvSpPr>
            <a:spLocks noGrp="1"/>
          </p:cNvSpPr>
          <p:nvPr>
            <p:ph type="sldNum" sz="quarter" idx="5"/>
          </p:nvPr>
        </p:nvSpPr>
        <p:spPr/>
        <p:txBody>
          <a:bodyPr/>
          <a:lstStyle/>
          <a:p>
            <a:fld id="{1DEF2635-EC89-47AF-8B7A-492C2A1DF960}" type="slidenum">
              <a:rPr lang="en-US" smtClean="0"/>
              <a:t>16</a:t>
            </a:fld>
            <a:endParaRPr lang="en-US"/>
          </a:p>
        </p:txBody>
      </p:sp>
    </p:spTree>
    <p:extLst>
      <p:ext uri="{BB962C8B-B14F-4D97-AF65-F5344CB8AC3E}">
        <p14:creationId xmlns:p14="http://schemas.microsoft.com/office/powerpoint/2010/main" val="3575421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Museum curators manage collections of artifacts and artworks. They are responsible for exhibition planning, educational programming, and preservation of historical items.</a:t>
            </a:r>
          </a:p>
        </p:txBody>
      </p:sp>
      <p:sp>
        <p:nvSpPr>
          <p:cNvPr id="4" name="Slide Number Placeholder 3"/>
          <p:cNvSpPr>
            <a:spLocks noGrp="1"/>
          </p:cNvSpPr>
          <p:nvPr>
            <p:ph type="sldNum" sz="quarter" idx="5"/>
          </p:nvPr>
        </p:nvSpPr>
        <p:spPr/>
        <p:txBody>
          <a:bodyPr/>
          <a:lstStyle/>
          <a:p>
            <a:fld id="{1DEF2635-EC89-47AF-8B7A-492C2A1DF960}" type="slidenum">
              <a:rPr lang="en-US" smtClean="0"/>
              <a:t>17</a:t>
            </a:fld>
            <a:endParaRPr lang="en-US"/>
          </a:p>
        </p:txBody>
      </p:sp>
    </p:spTree>
    <p:extLst>
      <p:ext uri="{BB962C8B-B14F-4D97-AF65-F5344CB8AC3E}">
        <p14:creationId xmlns:p14="http://schemas.microsoft.com/office/powerpoint/2010/main" val="59352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Overseas representatives work for travel agencies or tour operators abroad, promoting services and assisting customers in destination locations. They provide valuable support for travelers.</a:t>
            </a:r>
          </a:p>
        </p:txBody>
      </p:sp>
      <p:sp>
        <p:nvSpPr>
          <p:cNvPr id="4" name="Slide Number Placeholder 3"/>
          <p:cNvSpPr>
            <a:spLocks noGrp="1"/>
          </p:cNvSpPr>
          <p:nvPr>
            <p:ph type="sldNum" sz="quarter" idx="5"/>
          </p:nvPr>
        </p:nvSpPr>
        <p:spPr/>
        <p:txBody>
          <a:bodyPr/>
          <a:lstStyle/>
          <a:p>
            <a:fld id="{1DEF2635-EC89-47AF-8B7A-492C2A1DF960}" type="slidenum">
              <a:rPr lang="en-US" smtClean="0"/>
              <a:t>18</a:t>
            </a:fld>
            <a:endParaRPr lang="en-US"/>
          </a:p>
        </p:txBody>
      </p:sp>
    </p:spTree>
    <p:extLst>
      <p:ext uri="{BB962C8B-B14F-4D97-AF65-F5344CB8AC3E}">
        <p14:creationId xmlns:p14="http://schemas.microsoft.com/office/powerpoint/2010/main" val="356764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Sales representatives in tourism and hospitality sell services to clients, negotiate contracts, and maintain relationships with customers to drive business success.</a:t>
            </a:r>
          </a:p>
        </p:txBody>
      </p:sp>
      <p:sp>
        <p:nvSpPr>
          <p:cNvPr id="4" name="Slide Number Placeholder 3"/>
          <p:cNvSpPr>
            <a:spLocks noGrp="1"/>
          </p:cNvSpPr>
          <p:nvPr>
            <p:ph type="sldNum" sz="quarter" idx="5"/>
          </p:nvPr>
        </p:nvSpPr>
        <p:spPr/>
        <p:txBody>
          <a:bodyPr/>
          <a:lstStyle/>
          <a:p>
            <a:fld id="{1DEF2635-EC89-47AF-8B7A-492C2A1DF960}" type="slidenum">
              <a:rPr lang="en-US" smtClean="0"/>
              <a:t>19</a:t>
            </a:fld>
            <a:endParaRPr lang="en-US"/>
          </a:p>
        </p:txBody>
      </p:sp>
    </p:spTree>
    <p:extLst>
      <p:ext uri="{BB962C8B-B14F-4D97-AF65-F5344CB8AC3E}">
        <p14:creationId xmlns:p14="http://schemas.microsoft.com/office/powerpoint/2010/main" val="2114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cover an introduction to tourism and hospitality careers, highlighting the industry's significance and diversity. We will explore key job roles within the field, corporate job titles, and important industry-related terminology that professionals should know.</a:t>
            </a:r>
          </a:p>
        </p:txBody>
      </p:sp>
      <p:sp>
        <p:nvSpPr>
          <p:cNvPr id="4" name="Slide Number Placeholder 3"/>
          <p:cNvSpPr>
            <a:spLocks noGrp="1"/>
          </p:cNvSpPr>
          <p:nvPr>
            <p:ph type="sldNum" sz="quarter" idx="5"/>
          </p:nvPr>
        </p:nvSpPr>
        <p:spPr/>
        <p:txBody>
          <a:bodyPr/>
          <a:lstStyle/>
          <a:p>
            <a:fld id="{1DEF2635-EC89-47AF-8B7A-492C2A1DF960}" type="slidenum">
              <a:rPr lang="en-US" smtClean="0"/>
              <a:t>2</a:t>
            </a:fld>
            <a:endParaRPr lang="en-US"/>
          </a:p>
        </p:txBody>
      </p:sp>
    </p:spTree>
    <p:extLst>
      <p:ext uri="{BB962C8B-B14F-4D97-AF65-F5344CB8AC3E}">
        <p14:creationId xmlns:p14="http://schemas.microsoft.com/office/powerpoint/2010/main" val="402810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Travel agents assist clients in planning travel itineraries, booking flights, accommodations, and activities. They provide expert advice and personalized service to enhance the travel experience.</a:t>
            </a:r>
          </a:p>
        </p:txBody>
      </p:sp>
      <p:sp>
        <p:nvSpPr>
          <p:cNvPr id="4" name="Slide Number Placeholder 3"/>
          <p:cNvSpPr>
            <a:spLocks noGrp="1"/>
          </p:cNvSpPr>
          <p:nvPr>
            <p:ph type="sldNum" sz="quarter" idx="5"/>
          </p:nvPr>
        </p:nvSpPr>
        <p:spPr/>
        <p:txBody>
          <a:bodyPr/>
          <a:lstStyle/>
          <a:p>
            <a:fld id="{1DEF2635-EC89-47AF-8B7A-492C2A1DF960}" type="slidenum">
              <a:rPr lang="en-US" smtClean="0"/>
              <a:t>20</a:t>
            </a:fld>
            <a:endParaRPr lang="en-US"/>
          </a:p>
        </p:txBody>
      </p:sp>
    </p:spTree>
    <p:extLst>
      <p:ext uri="{BB962C8B-B14F-4D97-AF65-F5344CB8AC3E}">
        <p14:creationId xmlns:p14="http://schemas.microsoft.com/office/powerpoint/2010/main" val="3314284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Receptionists are often the first point of contact for guests in hotels and other establishments. They manage check-ins, answer inquiries, and provide customer service.</a:t>
            </a:r>
          </a:p>
        </p:txBody>
      </p:sp>
      <p:sp>
        <p:nvSpPr>
          <p:cNvPr id="4" name="Slide Number Placeholder 3"/>
          <p:cNvSpPr>
            <a:spLocks noGrp="1"/>
          </p:cNvSpPr>
          <p:nvPr>
            <p:ph type="sldNum" sz="quarter" idx="5"/>
          </p:nvPr>
        </p:nvSpPr>
        <p:spPr/>
        <p:txBody>
          <a:bodyPr/>
          <a:lstStyle/>
          <a:p>
            <a:fld id="{1DEF2635-EC89-47AF-8B7A-492C2A1DF960}" type="slidenum">
              <a:rPr lang="en-US" smtClean="0"/>
              <a:t>21</a:t>
            </a:fld>
            <a:endParaRPr lang="en-US"/>
          </a:p>
        </p:txBody>
      </p:sp>
    </p:spTree>
    <p:extLst>
      <p:ext uri="{BB962C8B-B14F-4D97-AF65-F5344CB8AC3E}">
        <p14:creationId xmlns:p14="http://schemas.microsoft.com/office/powerpoint/2010/main" val="191565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front-line roles, there are numerous corporate positions that manage operations and strategy within tourism and hospitality organizations. This section covers key leadership titles.</a:t>
            </a:r>
          </a:p>
        </p:txBody>
      </p:sp>
      <p:sp>
        <p:nvSpPr>
          <p:cNvPr id="4" name="Slide Number Placeholder 3"/>
          <p:cNvSpPr>
            <a:spLocks noGrp="1"/>
          </p:cNvSpPr>
          <p:nvPr>
            <p:ph type="sldNum" sz="quarter" idx="5"/>
          </p:nvPr>
        </p:nvSpPr>
        <p:spPr/>
        <p:txBody>
          <a:bodyPr/>
          <a:lstStyle/>
          <a:p>
            <a:fld id="{1DEF2635-EC89-47AF-8B7A-492C2A1DF960}" type="slidenum">
              <a:rPr lang="en-US" smtClean="0"/>
              <a:t>22</a:t>
            </a:fld>
            <a:endParaRPr lang="en-US"/>
          </a:p>
        </p:txBody>
      </p:sp>
    </p:spTree>
    <p:extLst>
      <p:ext uri="{BB962C8B-B14F-4D97-AF65-F5344CB8AC3E}">
        <p14:creationId xmlns:p14="http://schemas.microsoft.com/office/powerpoint/2010/main" val="165886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CEO is responsible for the overall vision and direction of the organization. They lead the executive team and make high-level decisions that shape the company's future.</a:t>
            </a:r>
          </a:p>
        </p:txBody>
      </p:sp>
      <p:sp>
        <p:nvSpPr>
          <p:cNvPr id="4" name="Slide Number Placeholder 3"/>
          <p:cNvSpPr>
            <a:spLocks noGrp="1"/>
          </p:cNvSpPr>
          <p:nvPr>
            <p:ph type="sldNum" sz="quarter" idx="5"/>
          </p:nvPr>
        </p:nvSpPr>
        <p:spPr/>
        <p:txBody>
          <a:bodyPr/>
          <a:lstStyle/>
          <a:p>
            <a:fld id="{1DEF2635-EC89-47AF-8B7A-492C2A1DF960}" type="slidenum">
              <a:rPr lang="en-US" smtClean="0"/>
              <a:t>23</a:t>
            </a:fld>
            <a:endParaRPr lang="en-US"/>
          </a:p>
        </p:txBody>
      </p:sp>
    </p:spTree>
    <p:extLst>
      <p:ext uri="{BB962C8B-B14F-4D97-AF65-F5344CB8AC3E}">
        <p14:creationId xmlns:p14="http://schemas.microsoft.com/office/powerpoint/2010/main" val="1308949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CFO oversees the financial health of the organization, managing budgets, financial reporting, and investments. They play a critical role in strategic planning.</a:t>
            </a:r>
          </a:p>
        </p:txBody>
      </p:sp>
      <p:sp>
        <p:nvSpPr>
          <p:cNvPr id="4" name="Slide Number Placeholder 3"/>
          <p:cNvSpPr>
            <a:spLocks noGrp="1"/>
          </p:cNvSpPr>
          <p:nvPr>
            <p:ph type="sldNum" sz="quarter" idx="5"/>
          </p:nvPr>
        </p:nvSpPr>
        <p:spPr/>
        <p:txBody>
          <a:bodyPr/>
          <a:lstStyle/>
          <a:p>
            <a:fld id="{1DEF2635-EC89-47AF-8B7A-492C2A1DF960}" type="slidenum">
              <a:rPr lang="en-US" smtClean="0"/>
              <a:t>24</a:t>
            </a:fld>
            <a:endParaRPr lang="en-US"/>
          </a:p>
        </p:txBody>
      </p:sp>
    </p:spTree>
    <p:extLst>
      <p:ext uri="{BB962C8B-B14F-4D97-AF65-F5344CB8AC3E}">
        <p14:creationId xmlns:p14="http://schemas.microsoft.com/office/powerpoint/2010/main" val="1609793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COO manages the day-to-day operations of the organization, ensuring that business processes run smoothly and efficiently.</a:t>
            </a:r>
          </a:p>
        </p:txBody>
      </p:sp>
      <p:sp>
        <p:nvSpPr>
          <p:cNvPr id="4" name="Slide Number Placeholder 3"/>
          <p:cNvSpPr>
            <a:spLocks noGrp="1"/>
          </p:cNvSpPr>
          <p:nvPr>
            <p:ph type="sldNum" sz="quarter" idx="5"/>
          </p:nvPr>
        </p:nvSpPr>
        <p:spPr/>
        <p:txBody>
          <a:bodyPr/>
          <a:lstStyle/>
          <a:p>
            <a:fld id="{1DEF2635-EC89-47AF-8B7A-492C2A1DF960}" type="slidenum">
              <a:rPr lang="en-US" smtClean="0"/>
              <a:t>25</a:t>
            </a:fld>
            <a:endParaRPr lang="en-US"/>
          </a:p>
        </p:txBody>
      </p:sp>
    </p:spTree>
    <p:extLst>
      <p:ext uri="{BB962C8B-B14F-4D97-AF65-F5344CB8AC3E}">
        <p14:creationId xmlns:p14="http://schemas.microsoft.com/office/powerpoint/2010/main" val="144517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Director of Operations is responsible for overseeing multiple departments and ensuring that they work cohesively to achieve organizational goals.</a:t>
            </a:r>
          </a:p>
        </p:txBody>
      </p:sp>
      <p:sp>
        <p:nvSpPr>
          <p:cNvPr id="4" name="Slide Number Placeholder 3"/>
          <p:cNvSpPr>
            <a:spLocks noGrp="1"/>
          </p:cNvSpPr>
          <p:nvPr>
            <p:ph type="sldNum" sz="quarter" idx="5"/>
          </p:nvPr>
        </p:nvSpPr>
        <p:spPr/>
        <p:txBody>
          <a:bodyPr/>
          <a:lstStyle/>
          <a:p>
            <a:fld id="{1DEF2635-EC89-47AF-8B7A-492C2A1DF960}" type="slidenum">
              <a:rPr lang="en-US" smtClean="0"/>
              <a:t>26</a:t>
            </a:fld>
            <a:endParaRPr lang="en-US"/>
          </a:p>
        </p:txBody>
      </p:sp>
    </p:spTree>
    <p:extLst>
      <p:ext uri="{BB962C8B-B14F-4D97-AF65-F5344CB8AC3E}">
        <p14:creationId xmlns:p14="http://schemas.microsoft.com/office/powerpoint/2010/main" val="36213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General Manager oversees the operations of a specific property or business unit, ensuring that all aspects of the business run efficiently and meet guest expectations.</a:t>
            </a:r>
          </a:p>
        </p:txBody>
      </p:sp>
      <p:sp>
        <p:nvSpPr>
          <p:cNvPr id="4" name="Slide Number Placeholder 3"/>
          <p:cNvSpPr>
            <a:spLocks noGrp="1"/>
          </p:cNvSpPr>
          <p:nvPr>
            <p:ph type="sldNum" sz="quarter" idx="5"/>
          </p:nvPr>
        </p:nvSpPr>
        <p:spPr/>
        <p:txBody>
          <a:bodyPr/>
          <a:lstStyle/>
          <a:p>
            <a:fld id="{1DEF2635-EC89-47AF-8B7A-492C2A1DF960}" type="slidenum">
              <a:rPr lang="en-US" smtClean="0"/>
              <a:t>27</a:t>
            </a:fld>
            <a:endParaRPr lang="en-US"/>
          </a:p>
        </p:txBody>
      </p:sp>
    </p:spTree>
    <p:extLst>
      <p:ext uri="{BB962C8B-B14F-4D97-AF65-F5344CB8AC3E}">
        <p14:creationId xmlns:p14="http://schemas.microsoft.com/office/powerpoint/2010/main" val="4262892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Human Resources Director manages employee relations, recruitment, and training within the organization, ensuring that the workforce is skilled and motivated.</a:t>
            </a:r>
          </a:p>
        </p:txBody>
      </p:sp>
      <p:sp>
        <p:nvSpPr>
          <p:cNvPr id="4" name="Slide Number Placeholder 3"/>
          <p:cNvSpPr>
            <a:spLocks noGrp="1"/>
          </p:cNvSpPr>
          <p:nvPr>
            <p:ph type="sldNum" sz="quarter" idx="5"/>
          </p:nvPr>
        </p:nvSpPr>
        <p:spPr/>
        <p:txBody>
          <a:bodyPr/>
          <a:lstStyle/>
          <a:p>
            <a:fld id="{1DEF2635-EC89-47AF-8B7A-492C2A1DF960}" type="slidenum">
              <a:rPr lang="en-US" smtClean="0"/>
              <a:t>28</a:t>
            </a:fld>
            <a:endParaRPr lang="en-US"/>
          </a:p>
        </p:txBody>
      </p:sp>
    </p:spTree>
    <p:extLst>
      <p:ext uri="{BB962C8B-B14F-4D97-AF65-F5344CB8AC3E}">
        <p14:creationId xmlns:p14="http://schemas.microsoft.com/office/powerpoint/2010/main" val="250908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Managing Director oversees the overall operations and strategic direction of the organization, working closely with the CEO and other executives to achieve business objectives.</a:t>
            </a:r>
          </a:p>
        </p:txBody>
      </p:sp>
      <p:sp>
        <p:nvSpPr>
          <p:cNvPr id="4" name="Slide Number Placeholder 3"/>
          <p:cNvSpPr>
            <a:spLocks noGrp="1"/>
          </p:cNvSpPr>
          <p:nvPr>
            <p:ph type="sldNum" sz="quarter" idx="5"/>
          </p:nvPr>
        </p:nvSpPr>
        <p:spPr/>
        <p:txBody>
          <a:bodyPr/>
          <a:lstStyle/>
          <a:p>
            <a:fld id="{1DEF2635-EC89-47AF-8B7A-492C2A1DF960}" type="slidenum">
              <a:rPr lang="en-US" smtClean="0"/>
              <a:t>29</a:t>
            </a:fld>
            <a:endParaRPr lang="en-US"/>
          </a:p>
        </p:txBody>
      </p:sp>
    </p:spTree>
    <p:extLst>
      <p:ext uri="{BB962C8B-B14F-4D97-AF65-F5344CB8AC3E}">
        <p14:creationId xmlns:p14="http://schemas.microsoft.com/office/powerpoint/2010/main" val="352074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tourism and hospitality sector is a vital component of the global economy, creating jobs and fostering economic growth. This section provides an overview of the industry and its significance.</a:t>
            </a:r>
          </a:p>
        </p:txBody>
      </p:sp>
      <p:sp>
        <p:nvSpPr>
          <p:cNvPr id="4" name="Slide Number Placeholder 3"/>
          <p:cNvSpPr>
            <a:spLocks noGrp="1"/>
          </p:cNvSpPr>
          <p:nvPr>
            <p:ph type="sldNum" sz="quarter" idx="5"/>
          </p:nvPr>
        </p:nvSpPr>
        <p:spPr/>
        <p:txBody>
          <a:bodyPr/>
          <a:lstStyle/>
          <a:p>
            <a:fld id="{1DEF2635-EC89-47AF-8B7A-492C2A1DF960}" type="slidenum">
              <a:rPr lang="en-US" smtClean="0"/>
              <a:t>3</a:t>
            </a:fld>
            <a:endParaRPr lang="en-US"/>
          </a:p>
        </p:txBody>
      </p:sp>
    </p:spTree>
    <p:extLst>
      <p:ext uri="{BB962C8B-B14F-4D97-AF65-F5344CB8AC3E}">
        <p14:creationId xmlns:p14="http://schemas.microsoft.com/office/powerpoint/2010/main" val="1692448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industry terminology is crucial for professionals in tourism and hospitality. This section introduces key terms that are commonly used in the field.</a:t>
            </a:r>
          </a:p>
        </p:txBody>
      </p:sp>
      <p:sp>
        <p:nvSpPr>
          <p:cNvPr id="4" name="Slide Number Placeholder 3"/>
          <p:cNvSpPr>
            <a:spLocks noGrp="1"/>
          </p:cNvSpPr>
          <p:nvPr>
            <p:ph type="sldNum" sz="quarter" idx="5"/>
          </p:nvPr>
        </p:nvSpPr>
        <p:spPr/>
        <p:txBody>
          <a:bodyPr/>
          <a:lstStyle/>
          <a:p>
            <a:fld id="{1DEF2635-EC89-47AF-8B7A-492C2A1DF960}" type="slidenum">
              <a:rPr lang="en-US" smtClean="0"/>
              <a:t>30</a:t>
            </a:fld>
            <a:endParaRPr lang="en-US"/>
          </a:p>
        </p:txBody>
      </p:sp>
    </p:spTree>
    <p:extLst>
      <p:ext uri="{BB962C8B-B14F-4D97-AF65-F5344CB8AC3E}">
        <p14:creationId xmlns:p14="http://schemas.microsoft.com/office/powerpoint/2010/main" val="278049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AIT refers to the advanced systems and technologies that enhance the efficiency of operations in tourism and hospitality. This includes reservation systems and customer relationship management.</a:t>
            </a:r>
          </a:p>
        </p:txBody>
      </p:sp>
      <p:sp>
        <p:nvSpPr>
          <p:cNvPr id="4" name="Slide Number Placeholder 3"/>
          <p:cNvSpPr>
            <a:spLocks noGrp="1"/>
          </p:cNvSpPr>
          <p:nvPr>
            <p:ph type="sldNum" sz="quarter" idx="5"/>
          </p:nvPr>
        </p:nvSpPr>
        <p:spPr/>
        <p:txBody>
          <a:bodyPr/>
          <a:lstStyle/>
          <a:p>
            <a:fld id="{1DEF2635-EC89-47AF-8B7A-492C2A1DF960}" type="slidenum">
              <a:rPr lang="en-US" smtClean="0"/>
              <a:t>31</a:t>
            </a:fld>
            <a:endParaRPr lang="en-US"/>
          </a:p>
        </p:txBody>
      </p:sp>
    </p:spTree>
    <p:extLst>
      <p:ext uri="{BB962C8B-B14F-4D97-AF65-F5344CB8AC3E}">
        <p14:creationId xmlns:p14="http://schemas.microsoft.com/office/powerpoint/2010/main" val="220766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Airport Departure Tax is a fee charged to travelers when leaving a country. It is often included in the cost of airline tickets.</a:t>
            </a:r>
          </a:p>
        </p:txBody>
      </p:sp>
      <p:sp>
        <p:nvSpPr>
          <p:cNvPr id="4" name="Slide Number Placeholder 3"/>
          <p:cNvSpPr>
            <a:spLocks noGrp="1"/>
          </p:cNvSpPr>
          <p:nvPr>
            <p:ph type="sldNum" sz="quarter" idx="5"/>
          </p:nvPr>
        </p:nvSpPr>
        <p:spPr/>
        <p:txBody>
          <a:bodyPr/>
          <a:lstStyle/>
          <a:p>
            <a:fld id="{1DEF2635-EC89-47AF-8B7A-492C2A1DF960}" type="slidenum">
              <a:rPr lang="en-US" smtClean="0"/>
              <a:t>32</a:t>
            </a:fld>
            <a:endParaRPr lang="en-US"/>
          </a:p>
        </p:txBody>
      </p:sp>
    </p:spTree>
    <p:extLst>
      <p:ext uri="{BB962C8B-B14F-4D97-AF65-F5344CB8AC3E}">
        <p14:creationId xmlns:p14="http://schemas.microsoft.com/office/powerpoint/2010/main" val="3783634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Average Room Rate is a metric used in the hospitality industry to measure the average price paid for rooms sold over a specific period.</a:t>
            </a:r>
          </a:p>
        </p:txBody>
      </p:sp>
      <p:sp>
        <p:nvSpPr>
          <p:cNvPr id="4" name="Slide Number Placeholder 3"/>
          <p:cNvSpPr>
            <a:spLocks noGrp="1"/>
          </p:cNvSpPr>
          <p:nvPr>
            <p:ph type="sldNum" sz="quarter" idx="5"/>
          </p:nvPr>
        </p:nvSpPr>
        <p:spPr/>
        <p:txBody>
          <a:bodyPr/>
          <a:lstStyle/>
          <a:p>
            <a:fld id="{1DEF2635-EC89-47AF-8B7A-492C2A1DF960}" type="slidenum">
              <a:rPr lang="en-US" smtClean="0"/>
              <a:t>33</a:t>
            </a:fld>
            <a:endParaRPr lang="en-US"/>
          </a:p>
        </p:txBody>
      </p:sp>
    </p:spTree>
    <p:extLst>
      <p:ext uri="{BB962C8B-B14F-4D97-AF65-F5344CB8AC3E}">
        <p14:creationId xmlns:p14="http://schemas.microsoft.com/office/powerpoint/2010/main" val="2090734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Bed and Breakfast is a small lodging establishment that offers overnight accommodation and breakfast, typically in a home-like setting.</a:t>
            </a:r>
          </a:p>
        </p:txBody>
      </p:sp>
      <p:sp>
        <p:nvSpPr>
          <p:cNvPr id="4" name="Slide Number Placeholder 3"/>
          <p:cNvSpPr>
            <a:spLocks noGrp="1"/>
          </p:cNvSpPr>
          <p:nvPr>
            <p:ph type="sldNum" sz="quarter" idx="5"/>
          </p:nvPr>
        </p:nvSpPr>
        <p:spPr/>
        <p:txBody>
          <a:bodyPr/>
          <a:lstStyle/>
          <a:p>
            <a:fld id="{1DEF2635-EC89-47AF-8B7A-492C2A1DF960}" type="slidenum">
              <a:rPr lang="en-US" smtClean="0"/>
              <a:t>34</a:t>
            </a:fld>
            <a:endParaRPr lang="en-US"/>
          </a:p>
        </p:txBody>
      </p:sp>
    </p:spTree>
    <p:extLst>
      <p:ext uri="{BB962C8B-B14F-4D97-AF65-F5344CB8AC3E}">
        <p14:creationId xmlns:p14="http://schemas.microsoft.com/office/powerpoint/2010/main" val="3236306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F&amp;B refers to the food and beverage sector within hospitality, encompassing everything from dining establishments to catering services.</a:t>
            </a:r>
          </a:p>
        </p:txBody>
      </p:sp>
      <p:sp>
        <p:nvSpPr>
          <p:cNvPr id="4" name="Slide Number Placeholder 3"/>
          <p:cNvSpPr>
            <a:spLocks noGrp="1"/>
          </p:cNvSpPr>
          <p:nvPr>
            <p:ph type="sldNum" sz="quarter" idx="5"/>
          </p:nvPr>
        </p:nvSpPr>
        <p:spPr/>
        <p:txBody>
          <a:bodyPr/>
          <a:lstStyle/>
          <a:p>
            <a:fld id="{1DEF2635-EC89-47AF-8B7A-492C2A1DF960}" type="slidenum">
              <a:rPr lang="en-US" smtClean="0"/>
              <a:t>35</a:t>
            </a:fld>
            <a:endParaRPr lang="en-US"/>
          </a:p>
        </p:txBody>
      </p:sp>
    </p:spTree>
    <p:extLst>
      <p:ext uri="{BB962C8B-B14F-4D97-AF65-F5344CB8AC3E}">
        <p14:creationId xmlns:p14="http://schemas.microsoft.com/office/powerpoint/2010/main" val="3529042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FIT refers to travelers who plan their own itineraries without the involvement of travel agents, allowing for a personalized travel experience.</a:t>
            </a:r>
          </a:p>
        </p:txBody>
      </p:sp>
      <p:sp>
        <p:nvSpPr>
          <p:cNvPr id="4" name="Slide Number Placeholder 3"/>
          <p:cNvSpPr>
            <a:spLocks noGrp="1"/>
          </p:cNvSpPr>
          <p:nvPr>
            <p:ph type="sldNum" sz="quarter" idx="5"/>
          </p:nvPr>
        </p:nvSpPr>
        <p:spPr/>
        <p:txBody>
          <a:bodyPr/>
          <a:lstStyle/>
          <a:p>
            <a:fld id="{1DEF2635-EC89-47AF-8B7A-492C2A1DF960}" type="slidenum">
              <a:rPr lang="en-US" smtClean="0"/>
              <a:t>36</a:t>
            </a:fld>
            <a:endParaRPr lang="en-US"/>
          </a:p>
        </p:txBody>
      </p:sp>
    </p:spTree>
    <p:extLst>
      <p:ext uri="{BB962C8B-B14F-4D97-AF65-F5344CB8AC3E}">
        <p14:creationId xmlns:p14="http://schemas.microsoft.com/office/powerpoint/2010/main" val="4093764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Inclusive Tour is a travel package that covers multiple components such as transportation, accommodation, and meals for a single price.</a:t>
            </a:r>
          </a:p>
        </p:txBody>
      </p:sp>
      <p:sp>
        <p:nvSpPr>
          <p:cNvPr id="4" name="Slide Number Placeholder 3"/>
          <p:cNvSpPr>
            <a:spLocks noGrp="1"/>
          </p:cNvSpPr>
          <p:nvPr>
            <p:ph type="sldNum" sz="quarter" idx="5"/>
          </p:nvPr>
        </p:nvSpPr>
        <p:spPr/>
        <p:txBody>
          <a:bodyPr/>
          <a:lstStyle/>
          <a:p>
            <a:fld id="{1DEF2635-EC89-47AF-8B7A-492C2A1DF960}" type="slidenum">
              <a:rPr lang="en-US" smtClean="0"/>
              <a:t>37</a:t>
            </a:fld>
            <a:endParaRPr lang="en-US"/>
          </a:p>
        </p:txBody>
      </p:sp>
    </p:spTree>
    <p:extLst>
      <p:ext uri="{BB962C8B-B14F-4D97-AF65-F5344CB8AC3E}">
        <p14:creationId xmlns:p14="http://schemas.microsoft.com/office/powerpoint/2010/main" val="484450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Quality Assurance involves systematic processes to ensure that services meet specific standards and deliver a consistent experience for guests.</a:t>
            </a:r>
          </a:p>
        </p:txBody>
      </p:sp>
      <p:sp>
        <p:nvSpPr>
          <p:cNvPr id="4" name="Slide Number Placeholder 3"/>
          <p:cNvSpPr>
            <a:spLocks noGrp="1"/>
          </p:cNvSpPr>
          <p:nvPr>
            <p:ph type="sldNum" sz="quarter" idx="5"/>
          </p:nvPr>
        </p:nvSpPr>
        <p:spPr/>
        <p:txBody>
          <a:bodyPr/>
          <a:lstStyle/>
          <a:p>
            <a:fld id="{1DEF2635-EC89-47AF-8B7A-492C2A1DF960}" type="slidenum">
              <a:rPr lang="en-US" smtClean="0"/>
              <a:t>38</a:t>
            </a:fld>
            <a:endParaRPr lang="en-US"/>
          </a:p>
        </p:txBody>
      </p:sp>
    </p:spTree>
    <p:extLst>
      <p:ext uri="{BB962C8B-B14F-4D97-AF65-F5344CB8AC3E}">
        <p14:creationId xmlns:p14="http://schemas.microsoft.com/office/powerpoint/2010/main" val="1009651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T&amp;T encompasses the industry associated with the movement of people to destinations outside their usual environment, including travel agencies and tour operators.</a:t>
            </a:r>
          </a:p>
        </p:txBody>
      </p:sp>
      <p:sp>
        <p:nvSpPr>
          <p:cNvPr id="4" name="Slide Number Placeholder 3"/>
          <p:cNvSpPr>
            <a:spLocks noGrp="1"/>
          </p:cNvSpPr>
          <p:nvPr>
            <p:ph type="sldNum" sz="quarter" idx="5"/>
          </p:nvPr>
        </p:nvSpPr>
        <p:spPr/>
        <p:txBody>
          <a:bodyPr/>
          <a:lstStyle/>
          <a:p>
            <a:fld id="{1DEF2635-EC89-47AF-8B7A-492C2A1DF960}" type="slidenum">
              <a:rPr lang="en-US" smtClean="0"/>
              <a:t>39</a:t>
            </a:fld>
            <a:endParaRPr lang="en-US"/>
          </a:p>
        </p:txBody>
      </p:sp>
    </p:spTree>
    <p:extLst>
      <p:ext uri="{BB962C8B-B14F-4D97-AF65-F5344CB8AC3E}">
        <p14:creationId xmlns:p14="http://schemas.microsoft.com/office/powerpoint/2010/main" val="198815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tourism and hospitality industry encompasses a wide range of services, including travel, accommodations, food and beverage, and entertainment. It plays a crucial role in fostering cultural exchange and economic development.</a:t>
            </a:r>
          </a:p>
        </p:txBody>
      </p:sp>
      <p:sp>
        <p:nvSpPr>
          <p:cNvPr id="4" name="Slide Number Placeholder 3"/>
          <p:cNvSpPr>
            <a:spLocks noGrp="1"/>
          </p:cNvSpPr>
          <p:nvPr>
            <p:ph type="sldNum" sz="quarter" idx="5"/>
          </p:nvPr>
        </p:nvSpPr>
        <p:spPr/>
        <p:txBody>
          <a:bodyPr/>
          <a:lstStyle/>
          <a:p>
            <a:fld id="{1DEF2635-EC89-47AF-8B7A-492C2A1DF960}" type="slidenum">
              <a:rPr lang="en-US" smtClean="0"/>
              <a:t>4</a:t>
            </a:fld>
            <a:endParaRPr lang="en-US"/>
          </a:p>
        </p:txBody>
      </p:sp>
    </p:spTree>
    <p:extLst>
      <p:ext uri="{BB962C8B-B14F-4D97-AF65-F5344CB8AC3E}">
        <p14:creationId xmlns:p14="http://schemas.microsoft.com/office/powerpoint/2010/main" val="2269678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Tourist Information Centers provide visitors with information about local attractions, accommodations, and services, helping them navigate their travel experience.</a:t>
            </a:r>
          </a:p>
        </p:txBody>
      </p:sp>
      <p:sp>
        <p:nvSpPr>
          <p:cNvPr id="4" name="Slide Number Placeholder 3"/>
          <p:cNvSpPr>
            <a:spLocks noGrp="1"/>
          </p:cNvSpPr>
          <p:nvPr>
            <p:ph type="sldNum" sz="quarter" idx="5"/>
          </p:nvPr>
        </p:nvSpPr>
        <p:spPr/>
        <p:txBody>
          <a:bodyPr/>
          <a:lstStyle/>
          <a:p>
            <a:fld id="{1DEF2635-EC89-47AF-8B7A-492C2A1DF960}" type="slidenum">
              <a:rPr lang="en-US" smtClean="0"/>
              <a:t>40</a:t>
            </a:fld>
            <a:endParaRPr lang="en-US"/>
          </a:p>
        </p:txBody>
      </p:sp>
    </p:spTree>
    <p:extLst>
      <p:ext uri="{BB962C8B-B14F-4D97-AF65-F5344CB8AC3E}">
        <p14:creationId xmlns:p14="http://schemas.microsoft.com/office/powerpoint/2010/main" val="3316596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Tourism Industry Professional is an individual who works in various roles within the tourism sector, contributing to the development and promotion of travel experiences.</a:t>
            </a:r>
          </a:p>
        </p:txBody>
      </p:sp>
      <p:sp>
        <p:nvSpPr>
          <p:cNvPr id="4" name="Slide Number Placeholder 3"/>
          <p:cNvSpPr>
            <a:spLocks noGrp="1"/>
          </p:cNvSpPr>
          <p:nvPr>
            <p:ph type="sldNum" sz="quarter" idx="5"/>
          </p:nvPr>
        </p:nvSpPr>
        <p:spPr/>
        <p:txBody>
          <a:bodyPr/>
          <a:lstStyle/>
          <a:p>
            <a:fld id="{1DEF2635-EC89-47AF-8B7A-492C2A1DF960}" type="slidenum">
              <a:rPr lang="en-US" smtClean="0"/>
              <a:t>41</a:t>
            </a:fld>
            <a:endParaRPr lang="en-US"/>
          </a:p>
        </p:txBody>
      </p:sp>
    </p:spTree>
    <p:extLst>
      <p:ext uri="{BB962C8B-B14F-4D97-AF65-F5344CB8AC3E}">
        <p14:creationId xmlns:p14="http://schemas.microsoft.com/office/powerpoint/2010/main" val="3405065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Added Tax is a consumption tax placed on a product whenever value is added at each stage of production or distribution, often affecting pricing in hospitality.</a:t>
            </a:r>
          </a:p>
        </p:txBody>
      </p:sp>
      <p:sp>
        <p:nvSpPr>
          <p:cNvPr id="4" name="Slide Number Placeholder 3"/>
          <p:cNvSpPr>
            <a:spLocks noGrp="1"/>
          </p:cNvSpPr>
          <p:nvPr>
            <p:ph type="sldNum" sz="quarter" idx="5"/>
          </p:nvPr>
        </p:nvSpPr>
        <p:spPr/>
        <p:txBody>
          <a:bodyPr/>
          <a:lstStyle/>
          <a:p>
            <a:fld id="{1DEF2635-EC89-47AF-8B7A-492C2A1DF960}" type="slidenum">
              <a:rPr lang="en-US" smtClean="0"/>
              <a:t>42</a:t>
            </a:fld>
            <a:endParaRPr lang="en-US"/>
          </a:p>
        </p:txBody>
      </p:sp>
    </p:spTree>
    <p:extLst>
      <p:ext uri="{BB962C8B-B14F-4D97-AF65-F5344CB8AC3E}">
        <p14:creationId xmlns:p14="http://schemas.microsoft.com/office/powerpoint/2010/main" val="822842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Careers in tourism and hospitality are diverse and multifaceted, offering opportunities for professionals at all levels. By understanding the various roles, corporate structures, and industry terminology, individuals can navigate their career paths successfully in this vibrant sector.</a:t>
            </a:r>
          </a:p>
        </p:txBody>
      </p:sp>
      <p:sp>
        <p:nvSpPr>
          <p:cNvPr id="4" name="Slide Number Placeholder 3"/>
          <p:cNvSpPr>
            <a:spLocks noGrp="1"/>
          </p:cNvSpPr>
          <p:nvPr>
            <p:ph type="sldNum" sz="quarter" idx="5"/>
          </p:nvPr>
        </p:nvSpPr>
        <p:spPr/>
        <p:txBody>
          <a:bodyPr/>
          <a:lstStyle/>
          <a:p>
            <a:fld id="{1DEF2635-EC89-47AF-8B7A-492C2A1DF960}" type="slidenum">
              <a:rPr lang="en-US" smtClean="0"/>
              <a:t>43</a:t>
            </a:fld>
            <a:endParaRPr lang="en-US"/>
          </a:p>
        </p:txBody>
      </p:sp>
    </p:spTree>
    <p:extLst>
      <p:ext uri="{BB962C8B-B14F-4D97-AF65-F5344CB8AC3E}">
        <p14:creationId xmlns:p14="http://schemas.microsoft.com/office/powerpoint/2010/main" val="31578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Tourism and hospitality contribute significantly to the global economy, generating billions in revenue and employment opportunities. The sector supports local businesses and promotes cultural heritage.</a:t>
            </a:r>
          </a:p>
        </p:txBody>
      </p:sp>
      <p:sp>
        <p:nvSpPr>
          <p:cNvPr id="4" name="Slide Number Placeholder 3"/>
          <p:cNvSpPr>
            <a:spLocks noGrp="1"/>
          </p:cNvSpPr>
          <p:nvPr>
            <p:ph type="sldNum" sz="quarter" idx="5"/>
          </p:nvPr>
        </p:nvSpPr>
        <p:spPr/>
        <p:txBody>
          <a:bodyPr/>
          <a:lstStyle/>
          <a:p>
            <a:fld id="{1DEF2635-EC89-47AF-8B7A-492C2A1DF960}" type="slidenum">
              <a:rPr lang="en-US" smtClean="0"/>
              <a:t>5</a:t>
            </a:fld>
            <a:endParaRPr lang="en-US"/>
          </a:p>
        </p:txBody>
      </p:sp>
    </p:spTree>
    <p:extLst>
      <p:ext uri="{BB962C8B-B14F-4D97-AF65-F5344CB8AC3E}">
        <p14:creationId xmlns:p14="http://schemas.microsoft.com/office/powerpoint/2010/main" val="313047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vast array of career options available in tourism and hospitality, catering to various interests and skill sets. From frontline service roles to management positions, the opportunities are diverse.</a:t>
            </a:r>
          </a:p>
        </p:txBody>
      </p:sp>
      <p:sp>
        <p:nvSpPr>
          <p:cNvPr id="4" name="Slide Number Placeholder 3"/>
          <p:cNvSpPr>
            <a:spLocks noGrp="1"/>
          </p:cNvSpPr>
          <p:nvPr>
            <p:ph type="sldNum" sz="quarter" idx="5"/>
          </p:nvPr>
        </p:nvSpPr>
        <p:spPr/>
        <p:txBody>
          <a:bodyPr/>
          <a:lstStyle/>
          <a:p>
            <a:fld id="{1DEF2635-EC89-47AF-8B7A-492C2A1DF960}" type="slidenum">
              <a:rPr lang="en-US" smtClean="0"/>
              <a:t>6</a:t>
            </a:fld>
            <a:endParaRPr lang="en-US"/>
          </a:p>
        </p:txBody>
      </p:sp>
    </p:spTree>
    <p:extLst>
      <p:ext uri="{BB962C8B-B14F-4D97-AF65-F5344CB8AC3E}">
        <p14:creationId xmlns:p14="http://schemas.microsoft.com/office/powerpoint/2010/main" val="2305005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various job roles in the tourism and hospitality industry is essential for anyone considering a career in this field. This section highlights some of the key positions available.</a:t>
            </a:r>
          </a:p>
        </p:txBody>
      </p:sp>
      <p:sp>
        <p:nvSpPr>
          <p:cNvPr id="4" name="Slide Number Placeholder 3"/>
          <p:cNvSpPr>
            <a:spLocks noGrp="1"/>
          </p:cNvSpPr>
          <p:nvPr>
            <p:ph type="sldNum" sz="quarter" idx="5"/>
          </p:nvPr>
        </p:nvSpPr>
        <p:spPr/>
        <p:txBody>
          <a:bodyPr/>
          <a:lstStyle/>
          <a:p>
            <a:fld id="{1DEF2635-EC89-47AF-8B7A-492C2A1DF960}" type="slidenum">
              <a:rPr lang="en-US" smtClean="0"/>
              <a:t>7</a:t>
            </a:fld>
            <a:endParaRPr lang="en-US"/>
          </a:p>
        </p:txBody>
      </p:sp>
    </p:spTree>
    <p:extLst>
      <p:ext uri="{BB962C8B-B14F-4D97-AF65-F5344CB8AC3E}">
        <p14:creationId xmlns:p14="http://schemas.microsoft.com/office/powerpoint/2010/main" val="12852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Chefs are responsible for creating delicious and visually appealing dishes. They play a vital role in restaurants, hotels, and catering services, and their culinary skills are crucial for guest satisfaction.</a:t>
            </a:r>
          </a:p>
        </p:txBody>
      </p:sp>
      <p:sp>
        <p:nvSpPr>
          <p:cNvPr id="4" name="Slide Number Placeholder 3"/>
          <p:cNvSpPr>
            <a:spLocks noGrp="1"/>
          </p:cNvSpPr>
          <p:nvPr>
            <p:ph type="sldNum" sz="quarter" idx="5"/>
          </p:nvPr>
        </p:nvSpPr>
        <p:spPr/>
        <p:txBody>
          <a:bodyPr/>
          <a:lstStyle/>
          <a:p>
            <a:fld id="{1DEF2635-EC89-47AF-8B7A-492C2A1DF960}" type="slidenum">
              <a:rPr lang="en-US" smtClean="0"/>
              <a:t>8</a:t>
            </a:fld>
            <a:endParaRPr lang="en-US"/>
          </a:p>
        </p:txBody>
      </p:sp>
    </p:spTree>
    <p:extLst>
      <p:ext uri="{BB962C8B-B14F-4D97-AF65-F5344CB8AC3E}">
        <p14:creationId xmlns:p14="http://schemas.microsoft.com/office/powerpoint/2010/main" val="424348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Events planners coordinate various aspects of events such as weddings, conferences, and festivals. They manage budgets, timelines, and vendor relationships to ensure successful events.</a:t>
            </a:r>
          </a:p>
        </p:txBody>
      </p:sp>
      <p:sp>
        <p:nvSpPr>
          <p:cNvPr id="4" name="Slide Number Placeholder 3"/>
          <p:cNvSpPr>
            <a:spLocks noGrp="1"/>
          </p:cNvSpPr>
          <p:nvPr>
            <p:ph type="sldNum" sz="quarter" idx="5"/>
          </p:nvPr>
        </p:nvSpPr>
        <p:spPr/>
        <p:txBody>
          <a:bodyPr/>
          <a:lstStyle/>
          <a:p>
            <a:fld id="{1DEF2635-EC89-47AF-8B7A-492C2A1DF960}" type="slidenum">
              <a:rPr lang="en-US" smtClean="0"/>
              <a:t>9</a:t>
            </a:fld>
            <a:endParaRPr lang="en-US"/>
          </a:p>
        </p:txBody>
      </p:sp>
    </p:spTree>
    <p:extLst>
      <p:ext uri="{BB962C8B-B14F-4D97-AF65-F5344CB8AC3E}">
        <p14:creationId xmlns:p14="http://schemas.microsoft.com/office/powerpoint/2010/main" val="255313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11/13/2024</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4564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11/13/2024</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7332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11/13/2024</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6083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11/13/2024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0776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11/13/2024</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8438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11/13/2024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6335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11/13/2024</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5673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11/13/2024</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5036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11/13/2024</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3474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11/13/2024</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0316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11/13/2024</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75184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11/13/2024</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032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hot of customers at fine chinese restaurant">
            <a:extLst>
              <a:ext uri="{FF2B5EF4-FFF2-40B4-BE49-F238E27FC236}">
                <a16:creationId xmlns:a16="http://schemas.microsoft.com/office/drawing/2014/main" id="{67D097B7-615B-4D46-8C90-316DE637A30B}"/>
              </a:ext>
            </a:extLst>
          </p:cNvPr>
          <p:cNvPicPr>
            <a:picLocks noChangeAspect="1"/>
          </p:cNvPicPr>
          <p:nvPr/>
        </p:nvPicPr>
        <p:blipFill>
          <a:blip r:embed="rId3"/>
          <a:srcRect l="9091" t="10845" b="12547"/>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A548151-EDFD-8D93-A0E7-B75DA6909F6A}"/>
              </a:ext>
            </a:extLst>
          </p:cNvPr>
          <p:cNvSpPr>
            <a:spLocks noGrp="1"/>
          </p:cNvSpPr>
          <p:nvPr>
            <p:ph type="ctrTitle"/>
          </p:nvPr>
        </p:nvSpPr>
        <p:spPr>
          <a:xfrm>
            <a:off x="7145736" y="908651"/>
            <a:ext cx="4754880" cy="4171779"/>
          </a:xfrm>
        </p:spPr>
        <p:txBody>
          <a:bodyPr anchor="t">
            <a:normAutofit/>
          </a:bodyPr>
          <a:lstStyle/>
          <a:p>
            <a:r>
              <a:rPr lang="en-US" sz="5600"/>
              <a:t>Exploring Careers in Tourism and Hospitality</a:t>
            </a:r>
          </a:p>
        </p:txBody>
      </p:sp>
      <p:sp>
        <p:nvSpPr>
          <p:cNvPr id="3" name="Subtitle 2">
            <a:extLst>
              <a:ext uri="{FF2B5EF4-FFF2-40B4-BE49-F238E27FC236}">
                <a16:creationId xmlns:a16="http://schemas.microsoft.com/office/drawing/2014/main" id="{13013646-C2FA-A799-8C7B-428853FE3B15}"/>
              </a:ext>
            </a:extLst>
          </p:cNvPr>
          <p:cNvSpPr>
            <a:spLocks noGrp="1"/>
          </p:cNvSpPr>
          <p:nvPr>
            <p:ph type="subTitle" idx="1"/>
          </p:nvPr>
        </p:nvSpPr>
        <p:spPr>
          <a:xfrm>
            <a:off x="7145736" y="5216955"/>
            <a:ext cx="4754880" cy="1003638"/>
          </a:xfrm>
        </p:spPr>
        <p:txBody>
          <a:bodyPr anchor="b">
            <a:normAutofit/>
          </a:bodyPr>
          <a:lstStyle/>
          <a:p>
            <a:r>
              <a:rPr lang="en-US" sz="2200"/>
              <a:t>Diverse opportunities in a vibrant industry</a:t>
            </a:r>
          </a:p>
        </p:txBody>
      </p:sp>
      <p:cxnSp>
        <p:nvCxnSpPr>
          <p:cNvPr id="15" name="Straight Connector 14">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603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usiness team brainstorming">
            <a:extLst>
              <a:ext uri="{FF2B5EF4-FFF2-40B4-BE49-F238E27FC236}">
                <a16:creationId xmlns:a16="http://schemas.microsoft.com/office/drawing/2014/main" id="{F9D761F0-F672-48C9-A8FB-6979E9DF0B57}"/>
              </a:ext>
            </a:extLst>
          </p:cNvPr>
          <p:cNvPicPr>
            <a:picLocks noGrp="1" noChangeAspect="1"/>
          </p:cNvPicPr>
          <p:nvPr>
            <p:ph sz="half" idx="1"/>
          </p:nvPr>
        </p:nvPicPr>
        <p:blipFill>
          <a:blip r:embed="rId3"/>
          <a:srcRect l="11480" r="-3"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60A07697-05B4-C00D-FCE1-DE608AA07B62}"/>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Events Manager</a:t>
            </a:r>
          </a:p>
        </p:txBody>
      </p:sp>
      <p:sp>
        <p:nvSpPr>
          <p:cNvPr id="4" name="Content Placeholder 3">
            <a:extLst>
              <a:ext uri="{FF2B5EF4-FFF2-40B4-BE49-F238E27FC236}">
                <a16:creationId xmlns:a16="http://schemas.microsoft.com/office/drawing/2014/main" id="{B7C30E5C-FFBE-6A6F-8D2C-F5F90A8D6F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Event Execution Oversight</a:t>
            </a:r>
          </a:p>
          <a:p>
            <a:pPr marL="0" lvl="1" indent="0">
              <a:buNone/>
            </a:pPr>
            <a:r>
              <a:rPr lang="en-US" sz="1400"/>
              <a:t>Events managers are crucial in overseeing the execution of events, ensuring every detail is flawlessly managed.</a:t>
            </a:r>
          </a:p>
          <a:p>
            <a:pPr marL="0" indent="0">
              <a:spcBef>
                <a:spcPts val="2500"/>
              </a:spcBef>
              <a:buNone/>
            </a:pPr>
            <a:r>
              <a:rPr lang="en-US" sz="1400" b="1"/>
              <a:t>Team Leadership</a:t>
            </a:r>
          </a:p>
          <a:p>
            <a:pPr marL="0" lvl="1" indent="0">
              <a:buNone/>
            </a:pPr>
            <a:r>
              <a:rPr lang="en-US" sz="1400"/>
              <a:t>They often lead a dedicated team, coordinating efforts to ensure a seamless event experience for all attendees.</a:t>
            </a:r>
          </a:p>
          <a:p>
            <a:pPr marL="0" indent="0">
              <a:spcBef>
                <a:spcPts val="2500"/>
              </a:spcBef>
              <a:buNone/>
            </a:pPr>
            <a:r>
              <a:rPr lang="en-US" sz="1400" b="1"/>
              <a:t>Logistics and Marketing</a:t>
            </a:r>
          </a:p>
          <a:p>
            <a:pPr marL="0" lvl="1" indent="0">
              <a:buNone/>
            </a:pPr>
            <a:r>
              <a:rPr lang="en-US" sz="1400"/>
              <a:t>Responsibility for logistics and marketing is vital, as they ensure the event is well-promoted and organized.</a:t>
            </a:r>
          </a:p>
          <a:p>
            <a:pPr marL="0" indent="0">
              <a:spcBef>
                <a:spcPts val="2500"/>
              </a:spcBef>
              <a:buNone/>
            </a:pPr>
            <a:r>
              <a:rPr lang="en-US" sz="1400" b="1"/>
              <a:t>Client Relations</a:t>
            </a:r>
          </a:p>
          <a:p>
            <a:pPr marL="0" lvl="1" indent="0">
              <a:buNone/>
            </a:pPr>
            <a:r>
              <a:rPr lang="en-US" sz="1400"/>
              <a:t>Building and maintaining strong client relations is key to ensuring client satisfaction and repeat business.</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1431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oup of people lifting weights">
            <a:extLst>
              <a:ext uri="{FF2B5EF4-FFF2-40B4-BE49-F238E27FC236}">
                <a16:creationId xmlns:a16="http://schemas.microsoft.com/office/drawing/2014/main" id="{931B9F28-E0F9-4D5B-89CC-BC91B75CF24A}"/>
              </a:ext>
            </a:extLst>
          </p:cNvPr>
          <p:cNvPicPr>
            <a:picLocks noGrp="1" noChangeAspect="1"/>
          </p:cNvPicPr>
          <p:nvPr>
            <p:ph sz="half" idx="1"/>
          </p:nvPr>
        </p:nvPicPr>
        <p:blipFill>
          <a:blip r:embed="rId3"/>
          <a:srcRect l="29208" r="31262"/>
          <a:stretch/>
        </p:blipFill>
        <p:spPr>
          <a:xfrm>
            <a:off x="8115300" y="10"/>
            <a:ext cx="4076700" cy="6857990"/>
          </a:xfrm>
          <a:prstGeom prst="rect">
            <a:avLst/>
          </a:prstGeom>
        </p:spPr>
      </p:pic>
      <p:sp>
        <p:nvSpPr>
          <p:cNvPr id="2" name="Title 1">
            <a:extLst>
              <a:ext uri="{FF2B5EF4-FFF2-40B4-BE49-F238E27FC236}">
                <a16:creationId xmlns:a16="http://schemas.microsoft.com/office/drawing/2014/main" id="{7922671E-7C67-F3EA-2AE8-1470CB278156}"/>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en-US"/>
              <a:t>Fitness Instructor</a:t>
            </a:r>
          </a:p>
        </p:txBody>
      </p:sp>
      <p:sp>
        <p:nvSpPr>
          <p:cNvPr id="4" name="Content Placeholder 3">
            <a:extLst>
              <a:ext uri="{FF2B5EF4-FFF2-40B4-BE49-F238E27FC236}">
                <a16:creationId xmlns:a16="http://schemas.microsoft.com/office/drawing/2014/main" id="{2A0A78F1-EA19-4821-0A45-293CF13E093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en-US" sz="1400" b="1"/>
              <a:t>Leading Exercise Classes</a:t>
            </a:r>
          </a:p>
          <a:p>
            <a:pPr marL="0" lvl="1" indent="0">
              <a:buNone/>
            </a:pPr>
            <a:r>
              <a:rPr lang="en-US" sz="1400"/>
              <a:t>Fitness instructors lead diverse exercise classes, ensuring participants stay engaged and motivated throughout the session.</a:t>
            </a:r>
          </a:p>
          <a:p>
            <a:pPr marL="0" indent="0">
              <a:spcBef>
                <a:spcPts val="2500"/>
              </a:spcBef>
              <a:buNone/>
            </a:pPr>
            <a:r>
              <a:rPr lang="en-US" sz="1400" b="1"/>
              <a:t>Personal Training Sessions</a:t>
            </a:r>
          </a:p>
          <a:p>
            <a:pPr marL="0" lvl="1" indent="0">
              <a:buNone/>
            </a:pPr>
            <a:r>
              <a:rPr lang="en-US" sz="1400"/>
              <a:t>Providing one-on-one personal training helps clients achieve specific fitness goals tailored to their needs.</a:t>
            </a:r>
          </a:p>
          <a:p>
            <a:pPr marL="0" indent="0">
              <a:spcBef>
                <a:spcPts val="2500"/>
              </a:spcBef>
              <a:buNone/>
            </a:pPr>
            <a:r>
              <a:rPr lang="en-US" sz="1400" b="1"/>
              <a:t>Motivating Clients</a:t>
            </a:r>
          </a:p>
          <a:p>
            <a:pPr marL="0" lvl="1" indent="0">
              <a:buNone/>
            </a:pPr>
            <a:r>
              <a:rPr lang="en-US" sz="1400"/>
              <a:t>Instructors motivate clients, fostering a positive environment that encourages perseverance and progress in their fitness journey.</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5145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ervice bell at a front of a desk and receptionist is speaking by phone at a hotel reception (lobby) Focus on the service bell.">
            <a:extLst>
              <a:ext uri="{FF2B5EF4-FFF2-40B4-BE49-F238E27FC236}">
                <a16:creationId xmlns:a16="http://schemas.microsoft.com/office/drawing/2014/main" id="{0BF8C6AF-2919-46CF-AFD3-0978E5A65585}"/>
              </a:ext>
            </a:extLst>
          </p:cNvPr>
          <p:cNvPicPr>
            <a:picLocks noGrp="1" noChangeAspect="1"/>
          </p:cNvPicPr>
          <p:nvPr>
            <p:ph sz="half" idx="1"/>
          </p:nvPr>
        </p:nvPicPr>
        <p:blipFill>
          <a:blip r:embed="rId3"/>
          <a:srcRect t="17208" r="3" b="32460"/>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3659EF71-E250-C221-D2D6-E1F3238DFE00}"/>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Food and Beverage Manager</a:t>
            </a:r>
          </a:p>
        </p:txBody>
      </p:sp>
      <p:sp>
        <p:nvSpPr>
          <p:cNvPr id="4" name="Content Placeholder 3">
            <a:extLst>
              <a:ext uri="{FF2B5EF4-FFF2-40B4-BE49-F238E27FC236}">
                <a16:creationId xmlns:a16="http://schemas.microsoft.com/office/drawing/2014/main" id="{21558966-2FD1-7785-BC8B-349AAE059D2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Staff Management</a:t>
            </a:r>
          </a:p>
          <a:p>
            <a:pPr marL="0" lvl="1" indent="0">
              <a:buNone/>
            </a:pPr>
            <a:r>
              <a:rPr lang="en-US" sz="1400"/>
              <a:t>Food and beverage managers are responsible for recruiting, training, and supervising dining staff to ensure excellent service.</a:t>
            </a:r>
          </a:p>
          <a:p>
            <a:pPr marL="0" indent="0">
              <a:spcBef>
                <a:spcPts val="2500"/>
              </a:spcBef>
              <a:buNone/>
            </a:pPr>
            <a:r>
              <a:rPr lang="en-US" sz="1400" b="1"/>
              <a:t>Inventory Control</a:t>
            </a:r>
          </a:p>
          <a:p>
            <a:pPr marL="0" lvl="1" indent="0">
              <a:buNone/>
            </a:pPr>
            <a:r>
              <a:rPr lang="en-US" sz="1400"/>
              <a:t>They manage inventory levels, ensuring that restaurants are stocked with necessary food and beverage items for operations.</a:t>
            </a:r>
          </a:p>
          <a:p>
            <a:pPr marL="0" indent="0">
              <a:spcBef>
                <a:spcPts val="2500"/>
              </a:spcBef>
              <a:buNone/>
            </a:pPr>
            <a:r>
              <a:rPr lang="en-US" sz="1400" b="1"/>
              <a:t>Budget Management</a:t>
            </a:r>
          </a:p>
          <a:p>
            <a:pPr marL="0" lvl="1" indent="0">
              <a:buNone/>
            </a:pPr>
            <a:r>
              <a:rPr lang="en-US" sz="1400"/>
              <a:t>Food and beverage managers create and manage budgets, monitoring expenses and revenue to maintain profitability.</a:t>
            </a:r>
          </a:p>
          <a:p>
            <a:pPr marL="0" indent="0">
              <a:spcBef>
                <a:spcPts val="2500"/>
              </a:spcBef>
              <a:buNone/>
            </a:pPr>
            <a:r>
              <a:rPr lang="en-US" sz="1400" b="1"/>
              <a:t>Quality Assurance</a:t>
            </a:r>
          </a:p>
          <a:p>
            <a:pPr marL="0" lvl="1" indent="0">
              <a:buNone/>
            </a:pPr>
            <a:r>
              <a:rPr lang="en-US" sz="1400"/>
              <a:t>Ensuring compliance with health regulations and quality standards is a critical aspect of their role in maintaining customer satisfaction.</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7119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ople trekking in forest">
            <a:extLst>
              <a:ext uri="{FF2B5EF4-FFF2-40B4-BE49-F238E27FC236}">
                <a16:creationId xmlns:a16="http://schemas.microsoft.com/office/drawing/2014/main" id="{F551455C-F12B-4C61-B15A-6521C7C75768}"/>
              </a:ext>
            </a:extLst>
          </p:cNvPr>
          <p:cNvPicPr>
            <a:picLocks noGrp="1" noChangeAspect="1"/>
          </p:cNvPicPr>
          <p:nvPr>
            <p:ph sz="half" idx="1"/>
          </p:nvPr>
        </p:nvPicPr>
        <p:blipFill>
          <a:blip r:embed="rId3"/>
          <a:srcRect l="41842" r="1732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4221F3D-45D5-BCC7-F4B0-526238B7B43A}"/>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Hiking Guide</a:t>
            </a:r>
          </a:p>
        </p:txBody>
      </p:sp>
      <p:sp>
        <p:nvSpPr>
          <p:cNvPr id="4" name="Content Placeholder 3">
            <a:extLst>
              <a:ext uri="{FF2B5EF4-FFF2-40B4-BE49-F238E27FC236}">
                <a16:creationId xmlns:a16="http://schemas.microsoft.com/office/drawing/2014/main" id="{6617F7B6-DB42-9363-77C0-A6C7448EACA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Outdoor Excursions</a:t>
            </a:r>
          </a:p>
          <a:p>
            <a:pPr marL="0" lvl="1" indent="0">
              <a:buNone/>
            </a:pPr>
            <a:r>
              <a:rPr lang="en-US" sz="1400"/>
              <a:t>Hiking guides are responsible for leading outdoor excursions, prioritizing the safety and enjoyment of all participants.</a:t>
            </a:r>
          </a:p>
          <a:p>
            <a:pPr marL="0" indent="0">
              <a:spcBef>
                <a:spcPts val="2500"/>
              </a:spcBef>
              <a:buNone/>
            </a:pPr>
            <a:r>
              <a:rPr lang="en-US" sz="1400" b="1"/>
              <a:t>Knowledge of Flora and Fauna</a:t>
            </a:r>
          </a:p>
          <a:p>
            <a:pPr marL="0" lvl="1" indent="0">
              <a:buNone/>
            </a:pPr>
            <a:r>
              <a:rPr lang="en-US" sz="1400"/>
              <a:t>Guides provide valuable information about local plants and animals, enhancing participants' appreciation of the environment.</a:t>
            </a:r>
          </a:p>
          <a:p>
            <a:pPr marL="0" indent="0">
              <a:spcBef>
                <a:spcPts val="2500"/>
              </a:spcBef>
              <a:buNone/>
            </a:pPr>
            <a:r>
              <a:rPr lang="en-US" sz="1400" b="1"/>
              <a:t>Trail Navigation</a:t>
            </a:r>
          </a:p>
          <a:p>
            <a:pPr marL="0" lvl="1" indent="0">
              <a:buNone/>
            </a:pPr>
            <a:r>
              <a:rPr lang="en-US" sz="1400"/>
              <a:t>Hiking guides ensure proper navigation through trails and wilderness areas, helping participants stay on course.</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3665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usinessman packing his clothes while in his hotel room">
            <a:extLst>
              <a:ext uri="{FF2B5EF4-FFF2-40B4-BE49-F238E27FC236}">
                <a16:creationId xmlns:a16="http://schemas.microsoft.com/office/drawing/2014/main" id="{CA54250B-31E2-4AB6-9C16-54B2462BADAC}"/>
              </a:ext>
            </a:extLst>
          </p:cNvPr>
          <p:cNvPicPr>
            <a:picLocks noGrp="1" noChangeAspect="1"/>
          </p:cNvPicPr>
          <p:nvPr>
            <p:ph sz="half" idx="1"/>
          </p:nvPr>
        </p:nvPicPr>
        <p:blipFill>
          <a:blip r:embed="rId3"/>
          <a:srcRect l="23167" r="36918"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43C476C9-8998-3B6A-8BCD-F2B414A6DDD9}"/>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Housekeeper</a:t>
            </a:r>
          </a:p>
        </p:txBody>
      </p:sp>
      <p:sp>
        <p:nvSpPr>
          <p:cNvPr id="4" name="Content Placeholder 3">
            <a:extLst>
              <a:ext uri="{FF2B5EF4-FFF2-40B4-BE49-F238E27FC236}">
                <a16:creationId xmlns:a16="http://schemas.microsoft.com/office/drawing/2014/main" id="{AB3A8D8A-4DD8-C1FB-AB77-188ECABD667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of Housekeepers</a:t>
            </a:r>
          </a:p>
          <a:p>
            <a:pPr marL="0" lvl="1" indent="0">
              <a:buNone/>
            </a:pPr>
            <a:r>
              <a:rPr lang="en-US" sz="1400"/>
              <a:t>Housekeepers play a vital role in maintaining cleanliness and order in hotels and resorts, contributing to guest satisfaction.</a:t>
            </a:r>
          </a:p>
          <a:p>
            <a:pPr marL="0" indent="0">
              <a:spcBef>
                <a:spcPts val="2500"/>
              </a:spcBef>
              <a:buNone/>
            </a:pPr>
            <a:r>
              <a:rPr lang="en-US" sz="1400" b="1"/>
              <a:t>Attention to Detail</a:t>
            </a:r>
          </a:p>
          <a:p>
            <a:pPr marL="0" lvl="1" indent="0">
              <a:buNone/>
            </a:pPr>
            <a:r>
              <a:rPr lang="en-US" sz="1400"/>
              <a:t>Their meticulous attention to detail ensures that every corner is spotless, providing guests with a comfortable environment.</a:t>
            </a:r>
          </a:p>
          <a:p>
            <a:pPr marL="0" indent="0">
              <a:spcBef>
                <a:spcPts val="2500"/>
              </a:spcBef>
              <a:buNone/>
            </a:pPr>
            <a:r>
              <a:rPr lang="en-US" sz="1400" b="1"/>
              <a:t>Guest Experience</a:t>
            </a:r>
          </a:p>
          <a:p>
            <a:pPr marL="0" lvl="1" indent="0">
              <a:buNone/>
            </a:pPr>
            <a:r>
              <a:rPr lang="en-US" sz="1400"/>
              <a:t>A clean and well-maintained room enhances the overall guest experience, making their stay memorable and enjoyable.</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2352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afe in an airport terminal.  rm">
            <a:extLst>
              <a:ext uri="{FF2B5EF4-FFF2-40B4-BE49-F238E27FC236}">
                <a16:creationId xmlns:a16="http://schemas.microsoft.com/office/drawing/2014/main" id="{7A666BE8-0846-47BF-9D0B-55E422D07362}"/>
              </a:ext>
            </a:extLst>
          </p:cNvPr>
          <p:cNvPicPr>
            <a:picLocks noGrp="1" noChangeAspect="1"/>
          </p:cNvPicPr>
          <p:nvPr>
            <p:ph sz="half" idx="1"/>
          </p:nvPr>
        </p:nvPicPr>
        <p:blipFill>
          <a:blip r:embed="rId3"/>
          <a:srcRect l="4104" r="4252"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73DA62F-3D25-5D03-4C8B-3A5B445B5820}"/>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Interior Designer</a:t>
            </a:r>
          </a:p>
        </p:txBody>
      </p:sp>
      <p:sp>
        <p:nvSpPr>
          <p:cNvPr id="4" name="Content Placeholder 3">
            <a:extLst>
              <a:ext uri="{FF2B5EF4-FFF2-40B4-BE49-F238E27FC236}">
                <a16:creationId xmlns:a16="http://schemas.microsoft.com/office/drawing/2014/main" id="{45181D82-929E-639A-DA90-96A12A91533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Functional Spaces</a:t>
            </a:r>
          </a:p>
          <a:p>
            <a:pPr marL="0" lvl="1" indent="0">
              <a:buNone/>
            </a:pPr>
            <a:r>
              <a:rPr lang="en-US" sz="1400"/>
              <a:t>Interior designers focus on creating functional spaces that meet the needs of guests while maintaining aesthetic appeal.</a:t>
            </a:r>
          </a:p>
          <a:p>
            <a:pPr marL="0" indent="0">
              <a:spcBef>
                <a:spcPts val="2500"/>
              </a:spcBef>
              <a:buNone/>
            </a:pPr>
            <a:r>
              <a:rPr lang="en-US" sz="1400" b="1"/>
              <a:t>Color Schemes</a:t>
            </a:r>
          </a:p>
          <a:p>
            <a:pPr marL="0" lvl="1" indent="0">
              <a:buNone/>
            </a:pPr>
            <a:r>
              <a:rPr lang="en-US" sz="1400"/>
              <a:t>Thoughtful color schemes are essential in interior design to evoke certain emotions and enhance the ambiance of a space.</a:t>
            </a:r>
          </a:p>
          <a:p>
            <a:pPr marL="0" indent="0">
              <a:spcBef>
                <a:spcPts val="2500"/>
              </a:spcBef>
              <a:buNone/>
            </a:pPr>
            <a:r>
              <a:rPr lang="en-US" sz="1400" b="1"/>
              <a:t>Furnishings Selection</a:t>
            </a:r>
          </a:p>
          <a:p>
            <a:pPr marL="0" lvl="1" indent="0">
              <a:buNone/>
            </a:pPr>
            <a:r>
              <a:rPr lang="en-US" sz="1400"/>
              <a:t>Careful selection of furnishings is crucial to both comfort and style, ensuring a positive guest experience in hospitality venues.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0197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 holding airplane hand drawn on a piece of paper over travel photos from many destinations around the world&#10;(I am the author/photographer and copyright owner of all the photos shown in this image)&#10;The castle on the right is Cittadella medieval city in the province of Padua, Italy&#10;On the left is Lisbon Oriente Station, Portugal">
            <a:extLst>
              <a:ext uri="{FF2B5EF4-FFF2-40B4-BE49-F238E27FC236}">
                <a16:creationId xmlns:a16="http://schemas.microsoft.com/office/drawing/2014/main" id="{DFE6EDA4-FD19-40AB-9022-0B029523179F}"/>
              </a:ext>
            </a:extLst>
          </p:cNvPr>
          <p:cNvPicPr>
            <a:picLocks noGrp="1" noChangeAspect="1"/>
          </p:cNvPicPr>
          <p:nvPr>
            <p:ph sz="half" idx="1"/>
          </p:nvPr>
        </p:nvPicPr>
        <p:blipFill>
          <a:blip r:embed="rId3"/>
          <a:srcRect l="20175" r="25227"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2F99FC9C-394C-5082-211D-468AAD5DC150}"/>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Marketing Agent</a:t>
            </a:r>
          </a:p>
        </p:txBody>
      </p:sp>
      <p:sp>
        <p:nvSpPr>
          <p:cNvPr id="4" name="Content Placeholder 3">
            <a:extLst>
              <a:ext uri="{FF2B5EF4-FFF2-40B4-BE49-F238E27FC236}">
                <a16:creationId xmlns:a16="http://schemas.microsoft.com/office/drawing/2014/main" id="{3222DD86-B42C-1425-D4BD-B0737821CB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of Marketing Agents</a:t>
            </a:r>
          </a:p>
          <a:p>
            <a:pPr marL="0" lvl="1" indent="0">
              <a:buNone/>
            </a:pPr>
            <a:r>
              <a:rPr lang="en-US" sz="1400"/>
              <a:t>Marketing agents play a vital role in promoting tourism services and destinations, enhancing visibility in the market.</a:t>
            </a:r>
          </a:p>
          <a:p>
            <a:pPr marL="0" indent="0">
              <a:spcBef>
                <a:spcPts val="2500"/>
              </a:spcBef>
              <a:buNone/>
            </a:pPr>
            <a:r>
              <a:rPr lang="en-US" sz="1400" b="1"/>
              <a:t>Campaign Creation</a:t>
            </a:r>
          </a:p>
          <a:p>
            <a:pPr marL="0" lvl="1" indent="0">
              <a:buNone/>
            </a:pPr>
            <a:r>
              <a:rPr lang="en-US" sz="1400"/>
              <a:t>They create innovative campaigns that attract visitors by highlighting unique features of various destinations.</a:t>
            </a:r>
          </a:p>
          <a:p>
            <a:pPr marL="0" indent="0">
              <a:spcBef>
                <a:spcPts val="2500"/>
              </a:spcBef>
              <a:buNone/>
            </a:pPr>
            <a:r>
              <a:rPr lang="en-US" sz="1400" b="1"/>
              <a:t>Driving Business Growth</a:t>
            </a:r>
          </a:p>
          <a:p>
            <a:pPr marL="0" lvl="1" indent="0">
              <a:buNone/>
            </a:pPr>
            <a:r>
              <a:rPr lang="en-US" sz="1400"/>
              <a:t>Effective marketing strategies by agents are crucial for driving business growth in the tourism sector.</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2187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ortrait of artist in their studio">
            <a:extLst>
              <a:ext uri="{FF2B5EF4-FFF2-40B4-BE49-F238E27FC236}">
                <a16:creationId xmlns:a16="http://schemas.microsoft.com/office/drawing/2014/main" id="{972EBF1A-D393-4CB1-81FD-F52C6D5A6744}"/>
              </a:ext>
            </a:extLst>
          </p:cNvPr>
          <p:cNvPicPr>
            <a:picLocks noGrp="1" noChangeAspect="1"/>
          </p:cNvPicPr>
          <p:nvPr>
            <p:ph sz="half" idx="1"/>
          </p:nvPr>
        </p:nvPicPr>
        <p:blipFill>
          <a:blip r:embed="rId3"/>
          <a:srcRect l="11811" r="-2" b="-2"/>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82BABEA1-211E-56BA-CB42-76F03BF1254F}"/>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Museum Curator</a:t>
            </a:r>
          </a:p>
        </p:txBody>
      </p:sp>
      <p:sp>
        <p:nvSpPr>
          <p:cNvPr id="4" name="Content Placeholder 3">
            <a:extLst>
              <a:ext uri="{FF2B5EF4-FFF2-40B4-BE49-F238E27FC236}">
                <a16:creationId xmlns:a16="http://schemas.microsoft.com/office/drawing/2014/main" id="{FD3AB4D1-CA75-0B93-D95B-3B73A06E8B1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Artifact Management</a:t>
            </a:r>
          </a:p>
          <a:p>
            <a:pPr marL="0" lvl="1" indent="0">
              <a:buNone/>
            </a:pPr>
            <a:r>
              <a:rPr lang="en-US" sz="1400"/>
              <a:t>Curators are responsible for managing and maintaining collections of artifacts and artworks within the museum.</a:t>
            </a:r>
          </a:p>
          <a:p>
            <a:pPr marL="0" indent="0">
              <a:spcBef>
                <a:spcPts val="2500"/>
              </a:spcBef>
              <a:buNone/>
            </a:pPr>
            <a:r>
              <a:rPr lang="en-US" sz="1400" b="1"/>
              <a:t>Exhibition Planning</a:t>
            </a:r>
          </a:p>
          <a:p>
            <a:pPr marL="0" lvl="1" indent="0">
              <a:buNone/>
            </a:pPr>
            <a:r>
              <a:rPr lang="en-US" sz="1400"/>
              <a:t>Museum curators plan exhibitions to showcase collections, ensuring a cohesive and educational visitor experience.</a:t>
            </a:r>
          </a:p>
          <a:p>
            <a:pPr marL="0" indent="0">
              <a:spcBef>
                <a:spcPts val="2500"/>
              </a:spcBef>
              <a:buNone/>
            </a:pPr>
            <a:r>
              <a:rPr lang="en-US" sz="1400" b="1"/>
              <a:t>Educational Programming</a:t>
            </a:r>
          </a:p>
          <a:p>
            <a:pPr marL="0" lvl="1" indent="0">
              <a:buNone/>
            </a:pPr>
            <a:r>
              <a:rPr lang="en-US" sz="1400"/>
              <a:t>Curators develop educational programs that engage the public and enhance understanding of the museum's collections.</a:t>
            </a:r>
          </a:p>
          <a:p>
            <a:pPr marL="0" indent="0">
              <a:spcBef>
                <a:spcPts val="2500"/>
              </a:spcBef>
              <a:buNone/>
            </a:pPr>
            <a:r>
              <a:rPr lang="en-US" sz="1400" b="1"/>
              <a:t>Preservation of Historical Items</a:t>
            </a:r>
          </a:p>
          <a:p>
            <a:pPr marL="0" lvl="1" indent="0">
              <a:buNone/>
            </a:pPr>
            <a:r>
              <a:rPr lang="en-US" sz="1400"/>
              <a:t>Preservation involves careful techniques to protect and conserve historical items for future generations.</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9115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n in business wear, standing with carry-on bag, holding passport">
            <a:extLst>
              <a:ext uri="{FF2B5EF4-FFF2-40B4-BE49-F238E27FC236}">
                <a16:creationId xmlns:a16="http://schemas.microsoft.com/office/drawing/2014/main" id="{A9E89432-2BCE-49CC-BAC6-7E85910812D6}"/>
              </a:ext>
            </a:extLst>
          </p:cNvPr>
          <p:cNvPicPr>
            <a:picLocks noGrp="1" noChangeAspect="1"/>
          </p:cNvPicPr>
          <p:nvPr>
            <p:ph sz="half" idx="1"/>
          </p:nvPr>
        </p:nvPicPr>
        <p:blipFill>
          <a:blip r:embed="rId3"/>
          <a:srcRect l="47678" r="11490"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7CEEB7F-1AF2-AAD1-9AD1-F05635C720C6}"/>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Overseas Rep</a:t>
            </a:r>
          </a:p>
        </p:txBody>
      </p:sp>
      <p:sp>
        <p:nvSpPr>
          <p:cNvPr id="4" name="Content Placeholder 3">
            <a:extLst>
              <a:ext uri="{FF2B5EF4-FFF2-40B4-BE49-F238E27FC236}">
                <a16:creationId xmlns:a16="http://schemas.microsoft.com/office/drawing/2014/main" id="{6029F2F4-864E-E745-0C54-1D7A4DA23A4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of Overseas Representatives</a:t>
            </a:r>
          </a:p>
          <a:p>
            <a:pPr marL="0" lvl="1" indent="0">
              <a:buNone/>
            </a:pPr>
            <a:r>
              <a:rPr lang="en-US" sz="1400"/>
              <a:t>Overseas representatives play a crucial role in promoting travel agency services and providing assistance to travelers at various destinations.</a:t>
            </a:r>
          </a:p>
          <a:p>
            <a:pPr marL="0" indent="0">
              <a:spcBef>
                <a:spcPts val="2500"/>
              </a:spcBef>
              <a:buNone/>
            </a:pPr>
            <a:r>
              <a:rPr lang="en-US" sz="1400" b="1"/>
              <a:t>Customer Support</a:t>
            </a:r>
          </a:p>
          <a:p>
            <a:pPr marL="0" lvl="1" indent="0">
              <a:buNone/>
            </a:pPr>
            <a:r>
              <a:rPr lang="en-US" sz="1400"/>
              <a:t>They offer valuable support to travelers by addressing their needs and ensuring a smooth travel experience.</a:t>
            </a:r>
          </a:p>
          <a:p>
            <a:pPr marL="0" indent="0">
              <a:spcBef>
                <a:spcPts val="2500"/>
              </a:spcBef>
              <a:buNone/>
            </a:pPr>
            <a:r>
              <a:rPr lang="en-US" sz="1400" b="1"/>
              <a:t>Promotional Activities</a:t>
            </a:r>
          </a:p>
          <a:p>
            <a:pPr marL="0" lvl="1" indent="0">
              <a:buNone/>
            </a:pPr>
            <a:r>
              <a:rPr lang="en-US" sz="1400"/>
              <a:t>Overseas representatives engage in promotional activities to attract customers and enhance the visibility of their agency's services.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59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by large cactus">
            <a:extLst>
              <a:ext uri="{FF2B5EF4-FFF2-40B4-BE49-F238E27FC236}">
                <a16:creationId xmlns:a16="http://schemas.microsoft.com/office/drawing/2014/main" id="{02A94C2C-F4D6-4B6B-9C25-F01DB08C82BA}"/>
              </a:ext>
            </a:extLst>
          </p:cNvPr>
          <p:cNvPicPr>
            <a:picLocks noGrp="1" noChangeAspect="1"/>
          </p:cNvPicPr>
          <p:nvPr>
            <p:ph sz="half" idx="1"/>
          </p:nvPr>
        </p:nvPicPr>
        <p:blipFill>
          <a:blip r:embed="rId3"/>
          <a:srcRect l="52770" r="6398"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BFF221E4-7A21-CFC0-C021-1BB9DB4EBC4F}"/>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Sales Rep</a:t>
            </a:r>
          </a:p>
        </p:txBody>
      </p:sp>
      <p:sp>
        <p:nvSpPr>
          <p:cNvPr id="4" name="Content Placeholder 3">
            <a:extLst>
              <a:ext uri="{FF2B5EF4-FFF2-40B4-BE49-F238E27FC236}">
                <a16:creationId xmlns:a16="http://schemas.microsoft.com/office/drawing/2014/main" id="{39658CC8-F677-FDFD-4B85-ED7057C91AF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of Sales Representatives</a:t>
            </a:r>
          </a:p>
          <a:p>
            <a:pPr marL="0" lvl="1" indent="0">
              <a:buNone/>
            </a:pPr>
            <a:r>
              <a:rPr lang="en-US" sz="1400"/>
              <a:t>Sales representatives play a crucial role in tourism and hospitality by selling services and products directly to clients.</a:t>
            </a:r>
          </a:p>
          <a:p>
            <a:pPr marL="0" indent="0">
              <a:spcBef>
                <a:spcPts val="2500"/>
              </a:spcBef>
              <a:buNone/>
            </a:pPr>
            <a:r>
              <a:rPr lang="en-US" sz="1400" b="1"/>
              <a:t>Negotiating Contracts</a:t>
            </a:r>
          </a:p>
          <a:p>
            <a:pPr marL="0" lvl="1" indent="0">
              <a:buNone/>
            </a:pPr>
            <a:r>
              <a:rPr lang="en-US" sz="1400"/>
              <a:t>They are responsible for negotiating contracts that benefit both the company and the clients, ensuring satisfaction.</a:t>
            </a:r>
          </a:p>
          <a:p>
            <a:pPr marL="0" indent="0">
              <a:spcBef>
                <a:spcPts val="2500"/>
              </a:spcBef>
              <a:buNone/>
            </a:pPr>
            <a:r>
              <a:rPr lang="en-US" sz="1400" b="1"/>
              <a:t>Customer Relationship Management</a:t>
            </a:r>
          </a:p>
          <a:p>
            <a:pPr marL="0" lvl="1" indent="0">
              <a:buNone/>
            </a:pPr>
            <a:r>
              <a:rPr lang="en-US" sz="1400"/>
              <a:t>Maintaining strong relationships with customers is essential for driving repeat business and long-term success.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1227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lage off Antalya citiy">
            <a:extLst>
              <a:ext uri="{FF2B5EF4-FFF2-40B4-BE49-F238E27FC236}">
                <a16:creationId xmlns:a16="http://schemas.microsoft.com/office/drawing/2014/main" id="{0A4F7EAC-47B7-4703-9126-14CA7F0CECDF}"/>
              </a:ext>
            </a:extLst>
          </p:cNvPr>
          <p:cNvPicPr>
            <a:picLocks noGrp="1" noChangeAspect="1"/>
          </p:cNvPicPr>
          <p:nvPr>
            <p:ph sz="half" idx="1"/>
          </p:nvPr>
        </p:nvPicPr>
        <p:blipFill>
          <a:blip r:embed="rId3"/>
          <a:srcRect l="22264" r="38801" b="2"/>
          <a:stretch/>
        </p:blipFill>
        <p:spPr>
          <a:xfrm>
            <a:off x="8115300" y="10"/>
            <a:ext cx="4076700" cy="6857990"/>
          </a:xfrm>
          <a:prstGeom prst="rect">
            <a:avLst/>
          </a:prstGeom>
        </p:spPr>
      </p:pic>
      <p:sp>
        <p:nvSpPr>
          <p:cNvPr id="2" name="Title 1">
            <a:extLst>
              <a:ext uri="{FF2B5EF4-FFF2-40B4-BE49-F238E27FC236}">
                <a16:creationId xmlns:a16="http://schemas.microsoft.com/office/drawing/2014/main" id="{A0843549-7F28-69F1-A565-9659506F6A5C}"/>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en-US"/>
              <a:t>Agenda Topics</a:t>
            </a:r>
          </a:p>
        </p:txBody>
      </p:sp>
      <p:sp>
        <p:nvSpPr>
          <p:cNvPr id="4" name="Content Placeholder 3">
            <a:extLst>
              <a:ext uri="{FF2B5EF4-FFF2-40B4-BE49-F238E27FC236}">
                <a16:creationId xmlns:a16="http://schemas.microsoft.com/office/drawing/2014/main" id="{6D155481-EAE2-2FA5-7830-7D8E5DE081A0}"/>
              </a:ext>
            </a:extLst>
          </p:cNvPr>
          <p:cNvSpPr>
            <a:spLocks noGrp="1"/>
          </p:cNvSpPr>
          <p:nvPr>
            <p:ph sz="half" idx="2"/>
          </p:nvPr>
        </p:nvSpPr>
        <p:spPr>
          <a:xfrm>
            <a:off x="704088" y="2221994"/>
            <a:ext cx="6766560" cy="3739896"/>
          </a:xfrm>
        </p:spPr>
        <p:txBody>
          <a:bodyPr vert="horz" lIns="91440" tIns="45720" rIns="91440" bIns="45720" rtlCol="0">
            <a:normAutofit/>
          </a:bodyPr>
          <a:lstStyle/>
          <a:p>
            <a:r>
              <a:rPr lang="en-US"/>
              <a:t>Introduction to Tourism and Hospitality Careers</a:t>
            </a:r>
          </a:p>
          <a:p>
            <a:r>
              <a:rPr lang="en-US"/>
              <a:t>Key Job Roles in Tourism and Hospitality</a:t>
            </a:r>
          </a:p>
          <a:p>
            <a:r>
              <a:rPr lang="en-US"/>
              <a:t>Corporate Job Titles in Tourism and Hospitality</a:t>
            </a:r>
          </a:p>
          <a:p>
            <a:r>
              <a:rPr lang="en-US"/>
              <a:t>Industry-Related Terminology</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255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76847-22A6-A07C-8244-F8AA88B6C74A}"/>
              </a:ext>
            </a:extLst>
          </p:cNvPr>
          <p:cNvSpPr>
            <a:spLocks noGrp="1"/>
          </p:cNvSpPr>
          <p:nvPr>
            <p:ph type="title"/>
          </p:nvPr>
        </p:nvSpPr>
        <p:spPr>
          <a:xfrm>
            <a:off x="704087" y="914400"/>
            <a:ext cx="3095616" cy="1928741"/>
          </a:xfrm>
        </p:spPr>
        <p:txBody>
          <a:bodyPr>
            <a:normAutofit/>
          </a:bodyPr>
          <a:lstStyle/>
          <a:p>
            <a:r>
              <a:rPr lang="en-US"/>
              <a:t>Travel Agent</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4">
            <a:extLst>
              <a:ext uri="{FF2B5EF4-FFF2-40B4-BE49-F238E27FC236}">
                <a16:creationId xmlns:a16="http://schemas.microsoft.com/office/drawing/2014/main" id="{38377C38-B254-4386-B45B-CC5EBF24580F}"/>
              </a:ext>
            </a:extLst>
          </p:cNvPr>
          <p:cNvGraphicFramePr>
            <a:graphicFrameLocks noGrp="1"/>
          </p:cNvGraphicFramePr>
          <p:nvPr>
            <p:ph idx="1"/>
            <p:extLst>
              <p:ext uri="{D42A27DB-BD31-4B8C-83A1-F6EECF244321}">
                <p14:modId xmlns:p14="http://schemas.microsoft.com/office/powerpoint/2010/main" val="185491937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274820" y="968377"/>
          <a:ext cx="7201797" cy="5006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9130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ceptionist at a hotel">
            <a:extLst>
              <a:ext uri="{FF2B5EF4-FFF2-40B4-BE49-F238E27FC236}">
                <a16:creationId xmlns:a16="http://schemas.microsoft.com/office/drawing/2014/main" id="{CAE0E25D-780E-40BC-8DD9-819FFE920946}"/>
              </a:ext>
            </a:extLst>
          </p:cNvPr>
          <p:cNvPicPr>
            <a:picLocks noGrp="1" noChangeAspect="1"/>
          </p:cNvPicPr>
          <p:nvPr>
            <p:ph sz="half" idx="1"/>
          </p:nvPr>
        </p:nvPicPr>
        <p:blipFill>
          <a:blip r:embed="rId3"/>
          <a:srcRect l="24653" r="3451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0AB2A2B8-FDFD-9A31-F456-10D9B3B56F4C}"/>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Receptionist</a:t>
            </a:r>
          </a:p>
        </p:txBody>
      </p:sp>
      <p:sp>
        <p:nvSpPr>
          <p:cNvPr id="4" name="Content Placeholder 3">
            <a:extLst>
              <a:ext uri="{FF2B5EF4-FFF2-40B4-BE49-F238E27FC236}">
                <a16:creationId xmlns:a16="http://schemas.microsoft.com/office/drawing/2014/main" id="{E7F3CC4C-D5E1-6D83-3421-D70A68F513C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First Point of Contact</a:t>
            </a:r>
          </a:p>
          <a:p>
            <a:pPr marL="0" lvl="1" indent="0">
              <a:buNone/>
            </a:pPr>
            <a:r>
              <a:rPr lang="en-US" sz="1400"/>
              <a:t>Receptionists are crucial as the first point of contact for guests, creating a welcoming atmosphere.</a:t>
            </a:r>
          </a:p>
          <a:p>
            <a:pPr marL="0" indent="0">
              <a:spcBef>
                <a:spcPts val="2500"/>
              </a:spcBef>
              <a:buNone/>
            </a:pPr>
            <a:r>
              <a:rPr lang="en-US" sz="1400" b="1"/>
              <a:t>Managing Check-Ins</a:t>
            </a:r>
          </a:p>
          <a:p>
            <a:pPr marL="0" lvl="1" indent="0">
              <a:buNone/>
            </a:pPr>
            <a:r>
              <a:rPr lang="en-US" sz="1400"/>
              <a:t>Receptionists efficiently manage check-ins, ensuring a smooth arrival experience for guests.</a:t>
            </a:r>
          </a:p>
          <a:p>
            <a:pPr marL="0" indent="0">
              <a:spcBef>
                <a:spcPts val="2500"/>
              </a:spcBef>
              <a:buNone/>
            </a:pPr>
            <a:r>
              <a:rPr lang="en-US" sz="1400" b="1"/>
              <a:t>Customer Service Excellence</a:t>
            </a:r>
          </a:p>
          <a:p>
            <a:pPr marL="0" lvl="1" indent="0">
              <a:buNone/>
            </a:pPr>
            <a:r>
              <a:rPr lang="en-US" sz="1400"/>
              <a:t>Providing exceptional customer service, receptionists answer inquiries and assist guests with their needs.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2608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ED6B625D-9B5C-7586-2F7C-F29C1A1BEFC3}"/>
              </a:ext>
            </a:extLst>
          </p:cNvPr>
          <p:cNvSpPr>
            <a:spLocks noGrp="1"/>
          </p:cNvSpPr>
          <p:nvPr>
            <p:ph type="ctrTitle"/>
          </p:nvPr>
        </p:nvSpPr>
        <p:spPr>
          <a:xfrm>
            <a:off x="695324" y="1145308"/>
            <a:ext cx="7600263" cy="4860947"/>
          </a:xfrm>
        </p:spPr>
        <p:txBody>
          <a:bodyPr anchor="b">
            <a:normAutofit/>
          </a:bodyPr>
          <a:lstStyle/>
          <a:p>
            <a:r>
              <a:rPr lang="en-US" sz="7600"/>
              <a:t>Corporate Job Titles in Tourism and Hospitality</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3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ot of an executive leading a digital presentation to colleagues in a glass boardroom">
            <a:extLst>
              <a:ext uri="{FF2B5EF4-FFF2-40B4-BE49-F238E27FC236}">
                <a16:creationId xmlns:a16="http://schemas.microsoft.com/office/drawing/2014/main" id="{81055D06-BD44-4C3B-A34A-C18B1CE1BC16}"/>
              </a:ext>
            </a:extLst>
          </p:cNvPr>
          <p:cNvPicPr>
            <a:picLocks noGrp="1" noChangeAspect="1"/>
          </p:cNvPicPr>
          <p:nvPr>
            <p:ph sz="half" idx="1"/>
          </p:nvPr>
        </p:nvPicPr>
        <p:blipFill>
          <a:blip r:embed="rId3"/>
          <a:srcRect l="38132" r="2103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7C046C6-BCFA-8CB6-CD9E-BFB899E698BB}"/>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CEO (Chief Executive Officer)</a:t>
            </a:r>
          </a:p>
        </p:txBody>
      </p:sp>
      <p:sp>
        <p:nvSpPr>
          <p:cNvPr id="4" name="Content Placeholder 3">
            <a:extLst>
              <a:ext uri="{FF2B5EF4-FFF2-40B4-BE49-F238E27FC236}">
                <a16:creationId xmlns:a16="http://schemas.microsoft.com/office/drawing/2014/main" id="{70F1343E-0377-1DC9-F5D3-6ABBE066B0B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Leadership Role</a:t>
            </a:r>
          </a:p>
          <a:p>
            <a:pPr marL="0" lvl="1" indent="0">
              <a:buNone/>
            </a:pPr>
            <a:r>
              <a:rPr lang="en-US" sz="1400"/>
              <a:t>The CEO serves as the primary leader of the organization, guiding the executive team in achieving strategic goals.</a:t>
            </a:r>
          </a:p>
          <a:p>
            <a:pPr marL="0" indent="0">
              <a:spcBef>
                <a:spcPts val="2500"/>
              </a:spcBef>
              <a:buNone/>
            </a:pPr>
            <a:r>
              <a:rPr lang="en-US" sz="1400" b="1"/>
              <a:t>Strategic Vision</a:t>
            </a:r>
          </a:p>
          <a:p>
            <a:pPr marL="0" lvl="1" indent="0">
              <a:buNone/>
            </a:pPr>
            <a:r>
              <a:rPr lang="en-US" sz="1400"/>
              <a:t>The CEO is responsible for establishing the overall vision and long-term strategy of the organization, crucial for its success.</a:t>
            </a:r>
          </a:p>
          <a:p>
            <a:pPr marL="0" indent="0">
              <a:spcBef>
                <a:spcPts val="2500"/>
              </a:spcBef>
              <a:buNone/>
            </a:pPr>
            <a:r>
              <a:rPr lang="en-US" sz="1400" b="1"/>
              <a:t>High-Level Decision Making</a:t>
            </a:r>
          </a:p>
          <a:p>
            <a:pPr marL="0" lvl="1" indent="0">
              <a:buNone/>
            </a:pPr>
            <a:r>
              <a:rPr lang="en-US" sz="1400"/>
              <a:t>CEOs make critical decisions that impact the company's direction and future, ensuring alignment with its mission and values.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7260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preadsheet and calculator">
            <a:extLst>
              <a:ext uri="{FF2B5EF4-FFF2-40B4-BE49-F238E27FC236}">
                <a16:creationId xmlns:a16="http://schemas.microsoft.com/office/drawing/2014/main" id="{F780C6C4-0BA6-4FB8-AD6F-C9A9011AD180}"/>
              </a:ext>
            </a:extLst>
          </p:cNvPr>
          <p:cNvPicPr>
            <a:picLocks noGrp="1" noChangeAspect="1"/>
          </p:cNvPicPr>
          <p:nvPr>
            <p:ph sz="half" idx="1"/>
          </p:nvPr>
        </p:nvPicPr>
        <p:blipFill>
          <a:blip r:embed="rId3"/>
          <a:srcRect l="21683" r="37484"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C8CE6A48-3B0A-AF99-E499-8D458A82EC1F}"/>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CFO (Chief Financial Officer)</a:t>
            </a:r>
          </a:p>
        </p:txBody>
      </p:sp>
      <p:sp>
        <p:nvSpPr>
          <p:cNvPr id="4" name="Content Placeholder 3">
            <a:extLst>
              <a:ext uri="{FF2B5EF4-FFF2-40B4-BE49-F238E27FC236}">
                <a16:creationId xmlns:a16="http://schemas.microsoft.com/office/drawing/2014/main" id="{0D609DF5-67B3-EC76-3C1F-8DAE12E71CA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Financial Oversight</a:t>
            </a:r>
          </a:p>
          <a:p>
            <a:pPr marL="0" lvl="1" indent="0">
              <a:buNone/>
            </a:pPr>
            <a:r>
              <a:rPr lang="en-US" sz="1400"/>
              <a:t>The CFO is responsible for overseeing the organization's financial health, ensuring all financial activities align with strategic goals.</a:t>
            </a:r>
          </a:p>
          <a:p>
            <a:pPr marL="0" indent="0">
              <a:spcBef>
                <a:spcPts val="2500"/>
              </a:spcBef>
              <a:buNone/>
            </a:pPr>
            <a:r>
              <a:rPr lang="en-US" sz="1400" b="1"/>
              <a:t>Budget Management</a:t>
            </a:r>
          </a:p>
          <a:p>
            <a:pPr marL="0" lvl="1" indent="0">
              <a:buNone/>
            </a:pPr>
            <a:r>
              <a:rPr lang="en-US" sz="1400"/>
              <a:t>Budget management is a critical function of the CFO, monitoring expenditures and planning for future financial needs.</a:t>
            </a:r>
          </a:p>
          <a:p>
            <a:pPr marL="0" indent="0">
              <a:spcBef>
                <a:spcPts val="2500"/>
              </a:spcBef>
              <a:buNone/>
            </a:pPr>
            <a:r>
              <a:rPr lang="en-US" sz="1400" b="1"/>
              <a:t>Strategic Planning</a:t>
            </a:r>
          </a:p>
          <a:p>
            <a:pPr marL="0" lvl="1" indent="0">
              <a:buNone/>
            </a:pPr>
            <a:r>
              <a:rPr lang="en-US" sz="1400"/>
              <a:t>The CFO plays a vital role in strategic planning, providing insights that shape the organization's financial direction.</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88581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ot of corporate businesspeople meeting in the boardroom">
            <a:extLst>
              <a:ext uri="{FF2B5EF4-FFF2-40B4-BE49-F238E27FC236}">
                <a16:creationId xmlns:a16="http://schemas.microsoft.com/office/drawing/2014/main" id="{F084E135-5683-4911-A48F-0BE51412D018}"/>
              </a:ext>
            </a:extLst>
          </p:cNvPr>
          <p:cNvPicPr>
            <a:picLocks noGrp="1" noChangeAspect="1"/>
          </p:cNvPicPr>
          <p:nvPr>
            <p:ph sz="half" idx="1"/>
          </p:nvPr>
        </p:nvPicPr>
        <p:blipFill>
          <a:blip r:embed="rId3"/>
          <a:srcRect l="24132" r="12641"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AE56E382-14C9-7786-6B72-92C21C699B72}"/>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COO (Chief Operating Officer)</a:t>
            </a:r>
          </a:p>
        </p:txBody>
      </p:sp>
      <p:sp>
        <p:nvSpPr>
          <p:cNvPr id="4" name="Content Placeholder 3">
            <a:extLst>
              <a:ext uri="{FF2B5EF4-FFF2-40B4-BE49-F238E27FC236}">
                <a16:creationId xmlns:a16="http://schemas.microsoft.com/office/drawing/2014/main" id="{9AEA7009-1CF1-DE1B-EF85-4C4ADE2C8FB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of COO</a:t>
            </a:r>
          </a:p>
          <a:p>
            <a:pPr marL="0" lvl="1" indent="0">
              <a:buNone/>
            </a:pPr>
            <a:r>
              <a:rPr lang="en-US" sz="1400"/>
              <a:t>The COO is responsible for overseeing daily operations and ensuring efficiency within the organization.</a:t>
            </a:r>
          </a:p>
          <a:p>
            <a:pPr marL="0" indent="0">
              <a:spcBef>
                <a:spcPts val="2500"/>
              </a:spcBef>
              <a:buNone/>
            </a:pPr>
            <a:r>
              <a:rPr lang="en-US" sz="1400" b="1"/>
              <a:t>Operational Efficiency</a:t>
            </a:r>
          </a:p>
          <a:p>
            <a:pPr marL="0" lvl="1" indent="0">
              <a:buNone/>
            </a:pPr>
            <a:r>
              <a:rPr lang="en-US" sz="1400"/>
              <a:t>Ensuring that business processes operate smoothly is a key responsibility of the COO, impacting overall performance.</a:t>
            </a:r>
          </a:p>
          <a:p>
            <a:pPr marL="0" indent="0">
              <a:spcBef>
                <a:spcPts val="2500"/>
              </a:spcBef>
              <a:buNone/>
            </a:pPr>
            <a:r>
              <a:rPr lang="en-US" sz="1400" b="1"/>
              <a:t>Team Collaboration</a:t>
            </a:r>
          </a:p>
          <a:p>
            <a:pPr marL="0" lvl="1" indent="0">
              <a:buNone/>
            </a:pPr>
            <a:r>
              <a:rPr lang="en-US" sz="1400"/>
              <a:t>The COO collaborates with various departments to enhance productivity and streamline operations across the organization.</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1651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0F7395-CCDF-EB9B-D573-323FDBB3C92D}"/>
              </a:ext>
            </a:extLst>
          </p:cNvPr>
          <p:cNvSpPr>
            <a:spLocks noGrp="1"/>
          </p:cNvSpPr>
          <p:nvPr>
            <p:ph type="title"/>
          </p:nvPr>
        </p:nvSpPr>
        <p:spPr>
          <a:xfrm>
            <a:off x="4866968" y="914400"/>
            <a:ext cx="6627924" cy="1307592"/>
          </a:xfrm>
        </p:spPr>
        <p:txBody>
          <a:bodyPr>
            <a:normAutofit/>
          </a:bodyPr>
          <a:lstStyle/>
          <a:p>
            <a:pPr>
              <a:lnSpc>
                <a:spcPct val="90000"/>
              </a:lnSpc>
            </a:pPr>
            <a:r>
              <a:rPr lang="en-US"/>
              <a:t>DOO (Director of Operations)</a:t>
            </a:r>
          </a:p>
        </p:txBody>
      </p:sp>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4">
            <a:extLst>
              <a:ext uri="{FF2B5EF4-FFF2-40B4-BE49-F238E27FC236}">
                <a16:creationId xmlns:a16="http://schemas.microsoft.com/office/drawing/2014/main" id="{5BF2CB8D-9625-49AC-B149-E3D0D6FDDE85}"/>
              </a:ext>
            </a:extLst>
          </p:cNvPr>
          <p:cNvGraphicFramePr>
            <a:graphicFrameLocks noGrp="1"/>
          </p:cNvGraphicFramePr>
          <p:nvPr>
            <p:ph idx="1"/>
            <p:extLst>
              <p:ext uri="{D42A27DB-BD31-4B8C-83A1-F6EECF244321}">
                <p14:modId xmlns:p14="http://schemas.microsoft.com/office/powerpoint/2010/main" val="203166546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866968" y="2221992"/>
          <a:ext cx="6627924" cy="3739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87241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usinessman having video meeting in her modern office">
            <a:extLst>
              <a:ext uri="{FF2B5EF4-FFF2-40B4-BE49-F238E27FC236}">
                <a16:creationId xmlns:a16="http://schemas.microsoft.com/office/drawing/2014/main" id="{C253BFFF-A2E3-4B47-BA4A-19FB30F82C3B}"/>
              </a:ext>
            </a:extLst>
          </p:cNvPr>
          <p:cNvPicPr>
            <a:picLocks noGrp="1" noChangeAspect="1"/>
          </p:cNvPicPr>
          <p:nvPr>
            <p:ph sz="half" idx="1"/>
          </p:nvPr>
        </p:nvPicPr>
        <p:blipFill>
          <a:blip r:embed="rId3"/>
          <a:srcRect l="17736" r="41432"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2DD48662-DE1D-C2D4-E580-4E7347B320B3}"/>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GM (General Manager)</a:t>
            </a:r>
          </a:p>
        </p:txBody>
      </p:sp>
      <p:sp>
        <p:nvSpPr>
          <p:cNvPr id="4" name="Content Placeholder 3">
            <a:extLst>
              <a:ext uri="{FF2B5EF4-FFF2-40B4-BE49-F238E27FC236}">
                <a16:creationId xmlns:a16="http://schemas.microsoft.com/office/drawing/2014/main" id="{F870699B-FF3D-CFDB-4294-46CF7BE36CE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Operations Oversight</a:t>
            </a:r>
          </a:p>
          <a:p>
            <a:pPr marL="0" lvl="1" indent="0">
              <a:buNone/>
            </a:pPr>
            <a:r>
              <a:rPr lang="en-US" sz="1400"/>
              <a:t>The General Manager is responsible for overseeing daily operations, ensuring efficiency and effectiveness in business processes.</a:t>
            </a:r>
          </a:p>
          <a:p>
            <a:pPr marL="0" indent="0">
              <a:spcBef>
                <a:spcPts val="2500"/>
              </a:spcBef>
              <a:buNone/>
            </a:pPr>
            <a:r>
              <a:rPr lang="en-US" sz="1400" b="1"/>
              <a:t>Guest Satisfaction</a:t>
            </a:r>
          </a:p>
          <a:p>
            <a:pPr marL="0" lvl="1" indent="0">
              <a:buNone/>
            </a:pPr>
            <a:r>
              <a:rPr lang="en-US" sz="1400"/>
              <a:t>Meeting and exceeding guest expectations is a primary goal for the General Manager, focusing on service quality and customer experience.</a:t>
            </a:r>
          </a:p>
          <a:p>
            <a:pPr marL="0" indent="0">
              <a:spcBef>
                <a:spcPts val="2500"/>
              </a:spcBef>
              <a:buNone/>
            </a:pPr>
            <a:r>
              <a:rPr lang="en-US" sz="1400" b="1"/>
              <a:t>Strategic Planning</a:t>
            </a:r>
          </a:p>
          <a:p>
            <a:pPr marL="0" lvl="1" indent="0">
              <a:buNone/>
            </a:pPr>
            <a:r>
              <a:rPr lang="en-US" sz="1400"/>
              <a:t>The General Manager engages in strategic planning to drive business growth and improve operational performance.</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8109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Eyeglasses on laptop, unrecognized businesswomen on the background">
            <a:extLst>
              <a:ext uri="{FF2B5EF4-FFF2-40B4-BE49-F238E27FC236}">
                <a16:creationId xmlns:a16="http://schemas.microsoft.com/office/drawing/2014/main" id="{0CBB9DC9-BF1A-4E68-B5E0-78B7D6E71B24}"/>
              </a:ext>
            </a:extLst>
          </p:cNvPr>
          <p:cNvPicPr>
            <a:picLocks noGrp="1" noChangeAspect="1"/>
          </p:cNvPicPr>
          <p:nvPr>
            <p:ph sz="half" idx="1"/>
          </p:nvPr>
        </p:nvPicPr>
        <p:blipFill>
          <a:blip r:embed="rId3"/>
          <a:srcRect l="35923" r="2324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EC7B865C-B128-8E05-DF88-FB942D183DE2}"/>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HRD (Human Resources Director)</a:t>
            </a:r>
          </a:p>
        </p:txBody>
      </p:sp>
      <p:sp>
        <p:nvSpPr>
          <p:cNvPr id="4" name="Content Placeholder 3">
            <a:extLst>
              <a:ext uri="{FF2B5EF4-FFF2-40B4-BE49-F238E27FC236}">
                <a16:creationId xmlns:a16="http://schemas.microsoft.com/office/drawing/2014/main" id="{DDDF5CCA-9165-A1D9-9EB0-81F8D9617B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Employee Relations Management</a:t>
            </a:r>
          </a:p>
          <a:p>
            <a:pPr marL="0" lvl="1" indent="0">
              <a:buNone/>
            </a:pPr>
            <a:r>
              <a:rPr lang="en-US" sz="1400"/>
              <a:t>The HR Director plays a crucial role in managing employee relations, fostering a positive workplace environment.</a:t>
            </a:r>
          </a:p>
          <a:p>
            <a:pPr marL="0" indent="0">
              <a:spcBef>
                <a:spcPts val="2500"/>
              </a:spcBef>
              <a:buNone/>
            </a:pPr>
            <a:r>
              <a:rPr lang="en-US" sz="1400" b="1"/>
              <a:t>Recruitment Strategies</a:t>
            </a:r>
          </a:p>
          <a:p>
            <a:pPr marL="0" lvl="1" indent="0">
              <a:buNone/>
            </a:pPr>
            <a:r>
              <a:rPr lang="en-US" sz="1400"/>
              <a:t>Effective recruitment strategies are essential for attracting and retaining top talent within the organization.</a:t>
            </a:r>
          </a:p>
          <a:p>
            <a:pPr marL="0" indent="0">
              <a:spcBef>
                <a:spcPts val="2500"/>
              </a:spcBef>
              <a:buNone/>
            </a:pPr>
            <a:r>
              <a:rPr lang="en-US" sz="1400" b="1"/>
              <a:t>Training and Development</a:t>
            </a:r>
          </a:p>
          <a:p>
            <a:pPr marL="0" lvl="1" indent="0">
              <a:buNone/>
            </a:pPr>
            <a:r>
              <a:rPr lang="en-US" sz="1400"/>
              <a:t>The HR Director oversees training programs, ensuring employees have the skills needed for their roles and career growth.</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5813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B5B7E-76F7-97E9-3FD9-42404FBC0F15}"/>
              </a:ext>
            </a:extLst>
          </p:cNvPr>
          <p:cNvSpPr>
            <a:spLocks noGrp="1"/>
          </p:cNvSpPr>
          <p:nvPr>
            <p:ph type="title"/>
          </p:nvPr>
        </p:nvSpPr>
        <p:spPr>
          <a:xfrm>
            <a:off x="704088" y="914401"/>
            <a:ext cx="6766560" cy="1307592"/>
          </a:xfrm>
        </p:spPr>
        <p:txBody>
          <a:bodyPr>
            <a:normAutofit/>
          </a:bodyPr>
          <a:lstStyle/>
          <a:p>
            <a:r>
              <a:rPr lang="en-US"/>
              <a:t>MD (Managing Director)</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4">
            <a:extLst>
              <a:ext uri="{FF2B5EF4-FFF2-40B4-BE49-F238E27FC236}">
                <a16:creationId xmlns:a16="http://schemas.microsoft.com/office/drawing/2014/main" id="{0C6DE3FD-79B7-44BC-ABE4-8BF2C9830533}"/>
              </a:ext>
            </a:extLst>
          </p:cNvPr>
          <p:cNvGraphicFramePr>
            <a:graphicFrameLocks noGrp="1"/>
          </p:cNvGraphicFramePr>
          <p:nvPr>
            <p:ph idx="1"/>
            <p:extLst>
              <p:ext uri="{D42A27DB-BD31-4B8C-83A1-F6EECF244321}">
                <p14:modId xmlns:p14="http://schemas.microsoft.com/office/powerpoint/2010/main" val="385125744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704088" y="2221994"/>
          <a:ext cx="6766560" cy="3739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65646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2C5F0F8-CCAF-EBE3-87E1-96AC5FB50CC7}"/>
              </a:ext>
            </a:extLst>
          </p:cNvPr>
          <p:cNvSpPr>
            <a:spLocks noGrp="1"/>
          </p:cNvSpPr>
          <p:nvPr>
            <p:ph type="ctrTitle"/>
          </p:nvPr>
        </p:nvSpPr>
        <p:spPr>
          <a:xfrm>
            <a:off x="695324" y="1145308"/>
            <a:ext cx="7600263" cy="4860947"/>
          </a:xfrm>
        </p:spPr>
        <p:txBody>
          <a:bodyPr anchor="b">
            <a:normAutofit/>
          </a:bodyPr>
          <a:lstStyle/>
          <a:p>
            <a:r>
              <a:rPr lang="en-US" sz="7600"/>
              <a:t>Introduction to Tourism and Hospitality Careers</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010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1EBE4A52-E880-5766-470B-ACD92DD53C5F}"/>
              </a:ext>
            </a:extLst>
          </p:cNvPr>
          <p:cNvSpPr>
            <a:spLocks noGrp="1"/>
          </p:cNvSpPr>
          <p:nvPr>
            <p:ph type="ctrTitle"/>
          </p:nvPr>
        </p:nvSpPr>
        <p:spPr>
          <a:xfrm>
            <a:off x="695324" y="1145308"/>
            <a:ext cx="7600263" cy="4860947"/>
          </a:xfrm>
        </p:spPr>
        <p:txBody>
          <a:bodyPr anchor="b">
            <a:normAutofit/>
          </a:bodyPr>
          <a:lstStyle/>
          <a:p>
            <a:r>
              <a:rPr lang="en-US" sz="7600"/>
              <a:t>Industry-Related Terminology</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401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using laptop on the street - let me work">
            <a:extLst>
              <a:ext uri="{FF2B5EF4-FFF2-40B4-BE49-F238E27FC236}">
                <a16:creationId xmlns:a16="http://schemas.microsoft.com/office/drawing/2014/main" id="{F127D7A0-D413-4333-A7A8-717B58E4DE75}"/>
              </a:ext>
            </a:extLst>
          </p:cNvPr>
          <p:cNvPicPr>
            <a:picLocks noGrp="1" noChangeAspect="1"/>
          </p:cNvPicPr>
          <p:nvPr>
            <p:ph sz="half" idx="1"/>
          </p:nvPr>
        </p:nvPicPr>
        <p:blipFill>
          <a:blip r:embed="rId3"/>
          <a:srcRect l="20716" r="38452"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0C88E62-2EF5-2F91-E19D-EC9A446C5FAF}"/>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AIT (Advance Information Technology)</a:t>
            </a:r>
          </a:p>
        </p:txBody>
      </p:sp>
      <p:sp>
        <p:nvSpPr>
          <p:cNvPr id="4" name="Content Placeholder 3">
            <a:extLst>
              <a:ext uri="{FF2B5EF4-FFF2-40B4-BE49-F238E27FC236}">
                <a16:creationId xmlns:a16="http://schemas.microsoft.com/office/drawing/2014/main" id="{DD9F2D9D-FC9C-A601-AF80-9B2C8648040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Enhanced Operational Efficiency</a:t>
            </a:r>
          </a:p>
          <a:p>
            <a:pPr marL="0" lvl="1" indent="0">
              <a:buNone/>
            </a:pPr>
            <a:r>
              <a:rPr lang="en-US" sz="1400"/>
              <a:t>AIT significantly improves the efficiency of operations in tourism and hospitality sectors, streamlining processes and services.</a:t>
            </a:r>
          </a:p>
          <a:p>
            <a:pPr marL="0" indent="0">
              <a:spcBef>
                <a:spcPts val="2500"/>
              </a:spcBef>
              <a:buNone/>
            </a:pPr>
            <a:r>
              <a:rPr lang="en-US" sz="1400" b="1"/>
              <a:t>Reservation Systems</a:t>
            </a:r>
          </a:p>
          <a:p>
            <a:pPr marL="0" lvl="1" indent="0">
              <a:buNone/>
            </a:pPr>
            <a:r>
              <a:rPr lang="en-US" sz="1400"/>
              <a:t>Advanced reservation systems facilitate seamless booking experiences for customers, making the process simpler and more efficient.</a:t>
            </a:r>
          </a:p>
          <a:p>
            <a:pPr marL="0" indent="0">
              <a:spcBef>
                <a:spcPts val="2500"/>
              </a:spcBef>
              <a:buNone/>
            </a:pPr>
            <a:r>
              <a:rPr lang="en-US" sz="1400" b="1"/>
              <a:t>Customer Relationship Management</a:t>
            </a:r>
          </a:p>
          <a:p>
            <a:pPr marL="0" lvl="1" indent="0">
              <a:buNone/>
            </a:pPr>
            <a:r>
              <a:rPr lang="en-US" sz="1400"/>
              <a:t>Effective customer relationship management systems enhance interactions with customers and improve overall satisfaction in the tourism industry.</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2801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with luggage">
            <a:extLst>
              <a:ext uri="{FF2B5EF4-FFF2-40B4-BE49-F238E27FC236}">
                <a16:creationId xmlns:a16="http://schemas.microsoft.com/office/drawing/2014/main" id="{B226874E-4114-4C0E-A57A-F8429B048C5B}"/>
              </a:ext>
            </a:extLst>
          </p:cNvPr>
          <p:cNvPicPr>
            <a:picLocks noGrp="1" noChangeAspect="1"/>
          </p:cNvPicPr>
          <p:nvPr>
            <p:ph sz="half" idx="1"/>
          </p:nvPr>
        </p:nvPicPr>
        <p:blipFill>
          <a:blip r:embed="rId3"/>
          <a:srcRect l="25694" r="15476" b="-1"/>
          <a:stretch/>
        </p:blipFill>
        <p:spPr>
          <a:xfrm>
            <a:off x="20" y="10"/>
            <a:ext cx="6044164" cy="6857990"/>
          </a:xfrm>
          <a:prstGeom prst="rect">
            <a:avLst/>
          </a:prstGeom>
        </p:spPr>
      </p:pic>
      <p:sp>
        <p:nvSpPr>
          <p:cNvPr id="2" name="Title 1">
            <a:extLst>
              <a:ext uri="{FF2B5EF4-FFF2-40B4-BE49-F238E27FC236}">
                <a16:creationId xmlns:a16="http://schemas.microsoft.com/office/drawing/2014/main" id="{45F804FD-C08E-D69B-F45C-1C232CE667B1}"/>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a:t>APD (Airport Departure Tax)</a:t>
            </a:r>
          </a:p>
        </p:txBody>
      </p:sp>
      <p:sp>
        <p:nvSpPr>
          <p:cNvPr id="4" name="Content Placeholder 3">
            <a:extLst>
              <a:ext uri="{FF2B5EF4-FFF2-40B4-BE49-F238E27FC236}">
                <a16:creationId xmlns:a16="http://schemas.microsoft.com/office/drawing/2014/main" id="{B67C557A-2356-3705-7F5C-6FFEED8B8C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a:bodyPr>
          <a:lstStyle/>
          <a:p>
            <a:pPr marL="0" indent="0">
              <a:spcBef>
                <a:spcPts val="2500"/>
              </a:spcBef>
              <a:buNone/>
            </a:pPr>
            <a:r>
              <a:rPr lang="en-US" sz="1400" b="1"/>
              <a:t>Definition of APD</a:t>
            </a:r>
          </a:p>
          <a:p>
            <a:pPr marL="0" lvl="1" indent="0">
              <a:buNone/>
            </a:pPr>
            <a:r>
              <a:rPr lang="en-US" sz="1400"/>
              <a:t>The Airport Departure Tax (APD) is a mandatory fee imposed on travelers departing from a country.</a:t>
            </a:r>
          </a:p>
          <a:p>
            <a:pPr marL="0" indent="0">
              <a:spcBef>
                <a:spcPts val="2500"/>
              </a:spcBef>
              <a:buNone/>
            </a:pPr>
            <a:r>
              <a:rPr lang="en-US" sz="1400" b="1"/>
              <a:t>Inclusion in Ticket Price</a:t>
            </a:r>
          </a:p>
          <a:p>
            <a:pPr marL="0" lvl="1" indent="0">
              <a:buNone/>
            </a:pPr>
            <a:r>
              <a:rPr lang="en-US" sz="1400"/>
              <a:t>APD is frequently included in the overall cost of airline tickets, simplifying payment for travelers.</a:t>
            </a:r>
          </a:p>
        </p:txBody>
      </p:sp>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9746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ot of a businessman looking thoughtfully at a graph against a white background">
            <a:extLst>
              <a:ext uri="{FF2B5EF4-FFF2-40B4-BE49-F238E27FC236}">
                <a16:creationId xmlns:a16="http://schemas.microsoft.com/office/drawing/2014/main" id="{B5BCBBCF-9E26-4FCC-AEEE-A9EA3C507CB1}"/>
              </a:ext>
            </a:extLst>
          </p:cNvPr>
          <p:cNvPicPr>
            <a:picLocks noGrp="1" noChangeAspect="1"/>
          </p:cNvPicPr>
          <p:nvPr>
            <p:ph sz="half" idx="1"/>
          </p:nvPr>
        </p:nvPicPr>
        <p:blipFill>
          <a:blip r:embed="rId3"/>
          <a:srcRect l="2684" r="56484"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E471795-11E5-2787-E32B-CBCE8AF35688}"/>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ARR (Average Room Rate)</a:t>
            </a:r>
          </a:p>
        </p:txBody>
      </p:sp>
      <p:sp>
        <p:nvSpPr>
          <p:cNvPr id="4" name="Content Placeholder 3">
            <a:extLst>
              <a:ext uri="{FF2B5EF4-FFF2-40B4-BE49-F238E27FC236}">
                <a16:creationId xmlns:a16="http://schemas.microsoft.com/office/drawing/2014/main" id="{EA87D07F-6C36-D6AF-E764-CB93538CFCD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Definition of ARR</a:t>
            </a:r>
          </a:p>
          <a:p>
            <a:pPr marL="0" lvl="1" indent="0">
              <a:buNone/>
            </a:pPr>
            <a:r>
              <a:rPr lang="en-US" sz="1400"/>
              <a:t>Average Room Rate (ARR) quantifies the average income earned from room sales within a designated timeframe.</a:t>
            </a:r>
          </a:p>
          <a:p>
            <a:pPr marL="0" indent="0">
              <a:spcBef>
                <a:spcPts val="2500"/>
              </a:spcBef>
              <a:buNone/>
            </a:pPr>
            <a:r>
              <a:rPr lang="en-US" sz="1400" b="1"/>
              <a:t>Importance in Hospitality</a:t>
            </a:r>
          </a:p>
          <a:p>
            <a:pPr marL="0" lvl="1" indent="0">
              <a:buNone/>
            </a:pPr>
            <a:r>
              <a:rPr lang="en-US" sz="1400"/>
              <a:t>ARR is crucial for assessing profitability and revenue management strategies in the hospitality sector.</a:t>
            </a:r>
          </a:p>
          <a:p>
            <a:pPr marL="0" indent="0">
              <a:spcBef>
                <a:spcPts val="2500"/>
              </a:spcBef>
              <a:buNone/>
            </a:pPr>
            <a:r>
              <a:rPr lang="en-US" sz="1400" b="1"/>
              <a:t>Calculating ARR</a:t>
            </a:r>
          </a:p>
          <a:p>
            <a:pPr marL="0" lvl="1" indent="0">
              <a:buNone/>
            </a:pPr>
            <a:r>
              <a:rPr lang="en-US" sz="1400"/>
              <a:t>ARR is calculated by dividing total room revenue by the total number of rooms sold during a specific period.</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87371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mantic French room.">
            <a:extLst>
              <a:ext uri="{FF2B5EF4-FFF2-40B4-BE49-F238E27FC236}">
                <a16:creationId xmlns:a16="http://schemas.microsoft.com/office/drawing/2014/main" id="{E1268E1F-4BAA-4434-875E-BDF2CE2B7E9E}"/>
              </a:ext>
            </a:extLst>
          </p:cNvPr>
          <p:cNvPicPr>
            <a:picLocks noGrp="1" noChangeAspect="1"/>
          </p:cNvPicPr>
          <p:nvPr>
            <p:ph sz="half" idx="1"/>
          </p:nvPr>
        </p:nvPicPr>
        <p:blipFill>
          <a:blip r:embed="rId3"/>
          <a:srcRect l="28365" r="24685"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A259FF24-1673-B2D3-1B5E-0267A2751C28}"/>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B&amp;B (Bed and Breakfast)</a:t>
            </a:r>
          </a:p>
        </p:txBody>
      </p:sp>
      <p:sp>
        <p:nvSpPr>
          <p:cNvPr id="4" name="Content Placeholder 3">
            <a:extLst>
              <a:ext uri="{FF2B5EF4-FFF2-40B4-BE49-F238E27FC236}">
                <a16:creationId xmlns:a16="http://schemas.microsoft.com/office/drawing/2014/main" id="{F8F765D4-C060-4000-246A-6D1E643CB57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Comfortable Accommodation</a:t>
            </a:r>
          </a:p>
          <a:p>
            <a:pPr marL="0" lvl="1" indent="0">
              <a:buNone/>
            </a:pPr>
            <a:r>
              <a:rPr lang="en-US" sz="1400"/>
              <a:t>B&amp;Bs offer a cozy and home-like environment, providing guests a comfortable place to stay overnight.</a:t>
            </a:r>
          </a:p>
          <a:p>
            <a:pPr marL="0" indent="0">
              <a:spcBef>
                <a:spcPts val="2500"/>
              </a:spcBef>
              <a:buNone/>
            </a:pPr>
            <a:r>
              <a:rPr lang="en-US" sz="1400" b="1"/>
              <a:t>Personalized Experience</a:t>
            </a:r>
          </a:p>
          <a:p>
            <a:pPr marL="0" lvl="1" indent="0">
              <a:buNone/>
            </a:pPr>
            <a:r>
              <a:rPr lang="en-US" sz="1400"/>
              <a:t>Guests at a B&amp;B often enjoy personalized service and local insights from the hosts, enhancing their stay.</a:t>
            </a:r>
          </a:p>
          <a:p>
            <a:pPr marL="0" indent="0">
              <a:spcBef>
                <a:spcPts val="2500"/>
              </a:spcBef>
              <a:buNone/>
            </a:pPr>
            <a:r>
              <a:rPr lang="en-US" sz="1400" b="1"/>
              <a:t>Breakfast Included</a:t>
            </a:r>
          </a:p>
          <a:p>
            <a:pPr marL="0" lvl="1" indent="0">
              <a:buNone/>
            </a:pPr>
            <a:r>
              <a:rPr lang="en-US" sz="1400"/>
              <a:t>A highlight of B&amp;Bs is the complimentary breakfast, which often features homemade or locally sourced dishes.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9155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ariety of fresh salads">
            <a:extLst>
              <a:ext uri="{FF2B5EF4-FFF2-40B4-BE49-F238E27FC236}">
                <a16:creationId xmlns:a16="http://schemas.microsoft.com/office/drawing/2014/main" id="{D535BE8B-6922-4A44-95C7-E67DC7F6B14C}"/>
              </a:ext>
            </a:extLst>
          </p:cNvPr>
          <p:cNvPicPr>
            <a:picLocks noGrp="1" noChangeAspect="1"/>
          </p:cNvPicPr>
          <p:nvPr>
            <p:ph sz="half" idx="1"/>
          </p:nvPr>
        </p:nvPicPr>
        <p:blipFill>
          <a:blip r:embed="rId3"/>
          <a:srcRect l="25318" r="33850"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C0E27B1-41A0-129E-2879-44F5D7F91999}"/>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F&amp;B (Food and Beverage)</a:t>
            </a:r>
          </a:p>
        </p:txBody>
      </p:sp>
      <p:sp>
        <p:nvSpPr>
          <p:cNvPr id="4" name="Content Placeholder 3">
            <a:extLst>
              <a:ext uri="{FF2B5EF4-FFF2-40B4-BE49-F238E27FC236}">
                <a16:creationId xmlns:a16="http://schemas.microsoft.com/office/drawing/2014/main" id="{60458B2A-F954-1A3D-762A-96BABA9102A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Overview of F&amp;B Sector</a:t>
            </a:r>
          </a:p>
          <a:p>
            <a:pPr marL="0" lvl="1" indent="0">
              <a:buNone/>
            </a:pPr>
            <a:r>
              <a:rPr lang="en-US" sz="1400"/>
              <a:t>The F&amp;B sector plays a crucial role in the hospitality industry, offering various dining and catering services.</a:t>
            </a:r>
          </a:p>
          <a:p>
            <a:pPr marL="0" indent="0">
              <a:spcBef>
                <a:spcPts val="2500"/>
              </a:spcBef>
              <a:buNone/>
            </a:pPr>
            <a:r>
              <a:rPr lang="en-US" sz="1400" b="1"/>
              <a:t>Dining Establishments</a:t>
            </a:r>
          </a:p>
          <a:p>
            <a:pPr marL="0" lvl="1" indent="0">
              <a:buNone/>
            </a:pPr>
            <a:r>
              <a:rPr lang="en-US" sz="1400"/>
              <a:t>Dining establishments vary from fine dining to casual eateries, each providing unique culinary experiences.</a:t>
            </a:r>
          </a:p>
          <a:p>
            <a:pPr marL="0" indent="0">
              <a:spcBef>
                <a:spcPts val="2500"/>
              </a:spcBef>
              <a:buNone/>
            </a:pPr>
            <a:r>
              <a:rPr lang="en-US" sz="1400" b="1"/>
              <a:t>Catering Services</a:t>
            </a:r>
          </a:p>
          <a:p>
            <a:pPr marL="0" lvl="1" indent="0">
              <a:buNone/>
            </a:pPr>
            <a:r>
              <a:rPr lang="en-US" sz="1400"/>
              <a:t>Catering services are essential for events, providing a variety of food and beverage options tailored to client needs.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268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hiking">
            <a:extLst>
              <a:ext uri="{FF2B5EF4-FFF2-40B4-BE49-F238E27FC236}">
                <a16:creationId xmlns:a16="http://schemas.microsoft.com/office/drawing/2014/main" id="{75F2254F-4CC3-4C54-8240-06DDC7E3DA9C}"/>
              </a:ext>
            </a:extLst>
          </p:cNvPr>
          <p:cNvPicPr>
            <a:picLocks noGrp="1" noChangeAspect="1"/>
          </p:cNvPicPr>
          <p:nvPr>
            <p:ph sz="half" idx="1"/>
          </p:nvPr>
        </p:nvPicPr>
        <p:blipFill>
          <a:blip r:embed="rId3"/>
          <a:srcRect l="59166" r="2"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F7DCF66D-B38C-27FF-D06E-849C53BB87AC}"/>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FIT (Free Independent Traveler)</a:t>
            </a:r>
          </a:p>
        </p:txBody>
      </p:sp>
      <p:sp>
        <p:nvSpPr>
          <p:cNvPr id="4" name="Content Placeholder 3">
            <a:extLst>
              <a:ext uri="{FF2B5EF4-FFF2-40B4-BE49-F238E27FC236}">
                <a16:creationId xmlns:a16="http://schemas.microsoft.com/office/drawing/2014/main" id="{95BAE620-D3F8-3770-F0A2-DDCCDCEB121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Personalized Itineraries</a:t>
            </a:r>
          </a:p>
          <a:p>
            <a:pPr marL="0" lvl="1" indent="0">
              <a:buNone/>
            </a:pPr>
            <a:r>
              <a:rPr lang="en-US" sz="1400"/>
              <a:t>FIT travelers create their own itineraries tailored to their interests and preferences, enhancing their travel experience.</a:t>
            </a:r>
          </a:p>
          <a:p>
            <a:pPr marL="0" indent="0">
              <a:spcBef>
                <a:spcPts val="2500"/>
              </a:spcBef>
              <a:buNone/>
            </a:pPr>
            <a:r>
              <a:rPr lang="en-US" sz="1400" b="1"/>
              <a:t>Independence in Travel</a:t>
            </a:r>
          </a:p>
          <a:p>
            <a:pPr marL="0" lvl="1" indent="0">
              <a:buNone/>
            </a:pPr>
            <a:r>
              <a:rPr lang="en-US" sz="1400"/>
              <a:t>By being independent, FIT travelers have the freedom to explore destinations at their own pace and schedule.</a:t>
            </a:r>
          </a:p>
          <a:p>
            <a:pPr marL="0" indent="0">
              <a:spcBef>
                <a:spcPts val="2500"/>
              </a:spcBef>
              <a:buNone/>
            </a:pPr>
            <a:r>
              <a:rPr lang="en-US" sz="1400" b="1"/>
              <a:t>Authentic Experiences</a:t>
            </a:r>
          </a:p>
          <a:p>
            <a:pPr marL="0" lvl="1" indent="0">
              <a:buNone/>
            </a:pPr>
            <a:r>
              <a:rPr lang="en-US" sz="1400"/>
              <a:t>FIT traveling often leads to more authentic and immersive experiences, allowing for deeper connections with local cultures.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55576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buying airline tickets">
            <a:extLst>
              <a:ext uri="{FF2B5EF4-FFF2-40B4-BE49-F238E27FC236}">
                <a16:creationId xmlns:a16="http://schemas.microsoft.com/office/drawing/2014/main" id="{08A334CE-3268-4601-BF6C-AA819EF9006A}"/>
              </a:ext>
            </a:extLst>
          </p:cNvPr>
          <p:cNvPicPr>
            <a:picLocks noGrp="1" noChangeAspect="1"/>
          </p:cNvPicPr>
          <p:nvPr>
            <p:ph sz="half" idx="1"/>
          </p:nvPr>
        </p:nvPicPr>
        <p:blipFill>
          <a:blip r:embed="rId3"/>
          <a:srcRect l="31139" r="28029"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A657BA5D-3E43-408B-8286-E724EF423770}"/>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IT (Inclusive Tour)</a:t>
            </a:r>
          </a:p>
        </p:txBody>
      </p:sp>
      <p:sp>
        <p:nvSpPr>
          <p:cNvPr id="4" name="Content Placeholder 3">
            <a:extLst>
              <a:ext uri="{FF2B5EF4-FFF2-40B4-BE49-F238E27FC236}">
                <a16:creationId xmlns:a16="http://schemas.microsoft.com/office/drawing/2014/main" id="{55A61B55-29F4-7572-6405-2D9738BD163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Travel Package Overview</a:t>
            </a:r>
          </a:p>
          <a:p>
            <a:pPr marL="0" lvl="1" indent="0">
              <a:buNone/>
            </a:pPr>
            <a:r>
              <a:rPr lang="en-US" sz="1400"/>
              <a:t>An Inclusive Tour offers a comprehensive travel package, combining transportation, accommodation, and meals for convenience.</a:t>
            </a:r>
          </a:p>
          <a:p>
            <a:pPr marL="0" indent="0">
              <a:spcBef>
                <a:spcPts val="2500"/>
              </a:spcBef>
              <a:buNone/>
            </a:pPr>
            <a:r>
              <a:rPr lang="en-US" sz="1400" b="1"/>
              <a:t>Cost-Effective Solution</a:t>
            </a:r>
          </a:p>
          <a:p>
            <a:pPr marL="0" lvl="1" indent="0">
              <a:buNone/>
            </a:pPr>
            <a:r>
              <a:rPr lang="en-US" sz="1400"/>
              <a:t>By bundling services, an Inclusive Tour can provide a cost-effective solution for travelers, often saving money.</a:t>
            </a:r>
          </a:p>
          <a:p>
            <a:pPr marL="0" indent="0">
              <a:spcBef>
                <a:spcPts val="2500"/>
              </a:spcBef>
              <a:buNone/>
            </a:pPr>
            <a:r>
              <a:rPr lang="en-US" sz="1400" b="1"/>
              <a:t>Hassle-Free Travel</a:t>
            </a:r>
          </a:p>
          <a:p>
            <a:pPr marL="0" lvl="1" indent="0">
              <a:buNone/>
            </a:pPr>
            <a:r>
              <a:rPr lang="en-US" sz="1400"/>
              <a:t>Inclusive Tours eliminate the stress of planning and logistics, allowing travelers to enjoy their experience fully.</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80018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ow of red checkmarks on a clipboard.">
            <a:extLst>
              <a:ext uri="{FF2B5EF4-FFF2-40B4-BE49-F238E27FC236}">
                <a16:creationId xmlns:a16="http://schemas.microsoft.com/office/drawing/2014/main" id="{817B75A0-7644-4755-856E-77A3AEBB91AA}"/>
              </a:ext>
            </a:extLst>
          </p:cNvPr>
          <p:cNvPicPr>
            <a:picLocks noGrp="1" noChangeAspect="1"/>
          </p:cNvPicPr>
          <p:nvPr>
            <p:ph sz="half" idx="1"/>
          </p:nvPr>
        </p:nvPicPr>
        <p:blipFill>
          <a:blip r:embed="rId3"/>
          <a:srcRect l="15100" r="36266"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D1231427-477C-E44D-5C8C-3144684E11CB}"/>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QA (Quality Assurance)</a:t>
            </a:r>
          </a:p>
        </p:txBody>
      </p:sp>
      <p:sp>
        <p:nvSpPr>
          <p:cNvPr id="4" name="Content Placeholder 3">
            <a:extLst>
              <a:ext uri="{FF2B5EF4-FFF2-40B4-BE49-F238E27FC236}">
                <a16:creationId xmlns:a16="http://schemas.microsoft.com/office/drawing/2014/main" id="{F6FA1764-1378-719E-4AB3-B0823BEF6AC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Systematic Processes</a:t>
            </a:r>
          </a:p>
          <a:p>
            <a:pPr marL="0" lvl="1" indent="0">
              <a:buNone/>
            </a:pPr>
            <a:r>
              <a:rPr lang="en-US" sz="1400"/>
              <a:t>Quality Assurance uses systematic processes to evaluate and improve services, ensuring they meet predefined standards.</a:t>
            </a:r>
          </a:p>
          <a:p>
            <a:pPr marL="0" indent="0">
              <a:spcBef>
                <a:spcPts val="2500"/>
              </a:spcBef>
              <a:buNone/>
            </a:pPr>
            <a:r>
              <a:rPr lang="en-US" sz="1400" b="1"/>
              <a:t>Service Standards</a:t>
            </a:r>
          </a:p>
          <a:p>
            <a:pPr marL="0" lvl="1" indent="0">
              <a:buNone/>
            </a:pPr>
            <a:r>
              <a:rPr lang="en-US" sz="1400"/>
              <a:t>Establishing clear service standards is essential for delivering a consistent and high-quality experience to guests.</a:t>
            </a:r>
          </a:p>
          <a:p>
            <a:pPr marL="0" indent="0">
              <a:spcBef>
                <a:spcPts val="2500"/>
              </a:spcBef>
              <a:buNone/>
            </a:pPr>
            <a:r>
              <a:rPr lang="en-US" sz="1400" b="1"/>
              <a:t>Consistent Experience</a:t>
            </a:r>
          </a:p>
          <a:p>
            <a:pPr marL="0" lvl="1" indent="0">
              <a:buNone/>
            </a:pPr>
            <a:r>
              <a:rPr lang="en-US" sz="1400"/>
              <a:t>Quality Assurance aims to provide a consistent experience for guests, enhancing satisfaction and loyalty.</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2320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ppy tourists with a map in Sultanahmet distirct in Istanbul, Turkey. Blue mosque is in the background.">
            <a:extLst>
              <a:ext uri="{FF2B5EF4-FFF2-40B4-BE49-F238E27FC236}">
                <a16:creationId xmlns:a16="http://schemas.microsoft.com/office/drawing/2014/main" id="{D4E43E40-5C71-41CD-A786-B0E666B046CD}"/>
              </a:ext>
            </a:extLst>
          </p:cNvPr>
          <p:cNvPicPr>
            <a:picLocks noGrp="1" noChangeAspect="1"/>
          </p:cNvPicPr>
          <p:nvPr>
            <p:ph sz="half" idx="1"/>
          </p:nvPr>
        </p:nvPicPr>
        <p:blipFill>
          <a:blip r:embed="rId3"/>
          <a:srcRect l="23703" r="3546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1230085-D53C-1F1F-D186-EE8A42D90A7B}"/>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T&amp;T (Travel and Tourism)</a:t>
            </a:r>
          </a:p>
        </p:txBody>
      </p:sp>
      <p:sp>
        <p:nvSpPr>
          <p:cNvPr id="4" name="Content Placeholder 3">
            <a:extLst>
              <a:ext uri="{FF2B5EF4-FFF2-40B4-BE49-F238E27FC236}">
                <a16:creationId xmlns:a16="http://schemas.microsoft.com/office/drawing/2014/main" id="{41F80650-110E-BB12-7F04-8A1F1DCEAB5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Definition of Travel and Tourism</a:t>
            </a:r>
          </a:p>
          <a:p>
            <a:pPr marL="0" lvl="1" indent="0">
              <a:buNone/>
            </a:pPr>
            <a:r>
              <a:rPr lang="en-US" sz="1400"/>
              <a:t>Travel and tourism refer to the industry related to people traveling to different destinations for leisure, business, or other purposes.</a:t>
            </a:r>
          </a:p>
          <a:p>
            <a:pPr marL="0" indent="0">
              <a:spcBef>
                <a:spcPts val="2500"/>
              </a:spcBef>
              <a:buNone/>
            </a:pPr>
            <a:r>
              <a:rPr lang="en-US" sz="1400" b="1"/>
              <a:t>Role of Travel Agencies</a:t>
            </a:r>
          </a:p>
          <a:p>
            <a:pPr marL="0" lvl="1" indent="0">
              <a:buNone/>
            </a:pPr>
            <a:r>
              <a:rPr lang="en-US" sz="1400"/>
              <a:t>Travel agencies play a crucial role in facilitating travel by organizing trips, booking flights, and providing destination information.</a:t>
            </a:r>
          </a:p>
          <a:p>
            <a:pPr marL="0" indent="0">
              <a:spcBef>
                <a:spcPts val="2500"/>
              </a:spcBef>
              <a:buNone/>
            </a:pPr>
            <a:r>
              <a:rPr lang="en-US" sz="1400" b="1"/>
              <a:t>Tour Operators' Contribution</a:t>
            </a:r>
          </a:p>
          <a:p>
            <a:pPr marL="0" lvl="1" indent="0">
              <a:buNone/>
            </a:pPr>
            <a:r>
              <a:rPr lang="en-US" sz="1400"/>
              <a:t>Tour operators organize and package travel experiences, ensuring a seamless travel experience for tourists.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1869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lage of variation Luxury Table setting">
            <a:extLst>
              <a:ext uri="{FF2B5EF4-FFF2-40B4-BE49-F238E27FC236}">
                <a16:creationId xmlns:a16="http://schemas.microsoft.com/office/drawing/2014/main" id="{BC8EB642-0BD4-47A7-A7AB-5ED80AAED234}"/>
              </a:ext>
            </a:extLst>
          </p:cNvPr>
          <p:cNvPicPr>
            <a:picLocks noGrp="1" noChangeAspect="1"/>
          </p:cNvPicPr>
          <p:nvPr>
            <p:ph sz="half" idx="1"/>
          </p:nvPr>
        </p:nvPicPr>
        <p:blipFill>
          <a:blip r:embed="rId3"/>
          <a:srcRect l="13826" r="26375" b="-3"/>
          <a:stretch/>
        </p:blipFill>
        <p:spPr>
          <a:xfrm>
            <a:off x="20" y="-17929"/>
            <a:ext cx="4206220" cy="6875929"/>
          </a:xfrm>
          <a:prstGeom prst="rect">
            <a:avLst/>
          </a:prstGeom>
        </p:spPr>
      </p:pic>
      <p:sp>
        <p:nvSpPr>
          <p:cNvPr id="2" name="Title 1">
            <a:extLst>
              <a:ext uri="{FF2B5EF4-FFF2-40B4-BE49-F238E27FC236}">
                <a16:creationId xmlns:a16="http://schemas.microsoft.com/office/drawing/2014/main" id="{1D9ADF76-3994-4FCE-47D8-344B52A376B7}"/>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Overview of the Industry</a:t>
            </a:r>
          </a:p>
        </p:txBody>
      </p:sp>
      <p:sp>
        <p:nvSpPr>
          <p:cNvPr id="4" name="Content Placeholder 3">
            <a:extLst>
              <a:ext uri="{FF2B5EF4-FFF2-40B4-BE49-F238E27FC236}">
                <a16:creationId xmlns:a16="http://schemas.microsoft.com/office/drawing/2014/main" id="{52E551F0-C930-ED22-1B10-62355BDB97A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Diverse Services Offered</a:t>
            </a:r>
          </a:p>
          <a:p>
            <a:pPr marL="0" lvl="1" indent="0">
              <a:buNone/>
            </a:pPr>
            <a:r>
              <a:rPr lang="en-US" sz="1400"/>
              <a:t>The tourism and hospitality industry includes travel, accommodations, dining, and entertainment, providing a wide array of services to customers.</a:t>
            </a:r>
          </a:p>
          <a:p>
            <a:pPr marL="0" indent="0">
              <a:spcBef>
                <a:spcPts val="2500"/>
              </a:spcBef>
              <a:buNone/>
            </a:pPr>
            <a:r>
              <a:rPr lang="en-US" sz="1400" b="1"/>
              <a:t>Cultural Exchange</a:t>
            </a:r>
          </a:p>
          <a:p>
            <a:pPr marL="0" lvl="1" indent="0">
              <a:buNone/>
            </a:pPr>
            <a:r>
              <a:rPr lang="en-US" sz="1400"/>
              <a:t>This industry fosters cultural exchange by connecting people from different backgrounds through travel and shared experiences.</a:t>
            </a:r>
          </a:p>
          <a:p>
            <a:pPr marL="0" indent="0">
              <a:spcBef>
                <a:spcPts val="2500"/>
              </a:spcBef>
              <a:buNone/>
            </a:pPr>
            <a:r>
              <a:rPr lang="en-US" sz="1400" b="1"/>
              <a:t>Economic Development</a:t>
            </a:r>
          </a:p>
          <a:p>
            <a:pPr marL="0" lvl="1" indent="0">
              <a:buNone/>
            </a:pPr>
            <a:r>
              <a:rPr lang="en-US" sz="1400"/>
              <a:t>Tourism and hospitality significantly contribute to economic development by creating jobs and generating revenue for communities.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94220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2495E-7E16-15A1-2E77-89CA324F10B2}"/>
              </a:ext>
            </a:extLst>
          </p:cNvPr>
          <p:cNvSpPr>
            <a:spLocks noGrp="1"/>
          </p:cNvSpPr>
          <p:nvPr>
            <p:ph type="title"/>
          </p:nvPr>
        </p:nvSpPr>
        <p:spPr>
          <a:xfrm>
            <a:off x="4866968" y="914400"/>
            <a:ext cx="6627924" cy="1307592"/>
          </a:xfrm>
        </p:spPr>
        <p:txBody>
          <a:bodyPr>
            <a:normAutofit/>
          </a:bodyPr>
          <a:lstStyle/>
          <a:p>
            <a:pPr>
              <a:lnSpc>
                <a:spcPct val="90000"/>
              </a:lnSpc>
            </a:pPr>
            <a:r>
              <a:rPr lang="en-US"/>
              <a:t>TIC (Tourist Information Center)</a:t>
            </a:r>
          </a:p>
        </p:txBody>
      </p:sp>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4">
            <a:extLst>
              <a:ext uri="{FF2B5EF4-FFF2-40B4-BE49-F238E27FC236}">
                <a16:creationId xmlns:a16="http://schemas.microsoft.com/office/drawing/2014/main" id="{4B7769EF-CA2F-4FCE-8B4F-906C7F6E5E84}"/>
              </a:ext>
            </a:extLst>
          </p:cNvPr>
          <p:cNvGraphicFramePr>
            <a:graphicFrameLocks noGrp="1"/>
          </p:cNvGraphicFramePr>
          <p:nvPr>
            <p:ph idx="1"/>
            <p:extLst>
              <p:ext uri="{D42A27DB-BD31-4B8C-83A1-F6EECF244321}">
                <p14:modId xmlns:p14="http://schemas.microsoft.com/office/powerpoint/2010/main" val="61019069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866968" y="2221992"/>
          <a:ext cx="6627924" cy="3739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97939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ople discussing in the office">
            <a:extLst>
              <a:ext uri="{FF2B5EF4-FFF2-40B4-BE49-F238E27FC236}">
                <a16:creationId xmlns:a16="http://schemas.microsoft.com/office/drawing/2014/main" id="{2E626BBE-9D3B-43AF-8024-45680A7D1FA9}"/>
              </a:ext>
            </a:extLst>
          </p:cNvPr>
          <p:cNvPicPr>
            <a:picLocks noGrp="1" noChangeAspect="1"/>
          </p:cNvPicPr>
          <p:nvPr>
            <p:ph sz="half" idx="1"/>
          </p:nvPr>
        </p:nvPicPr>
        <p:blipFill>
          <a:blip r:embed="rId3"/>
          <a:srcRect l="34391" r="24777"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180289F7-EA49-051F-8FC2-C3AB3D447DFD}"/>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TIP (Tourism Industry Professional)</a:t>
            </a:r>
          </a:p>
        </p:txBody>
      </p:sp>
      <p:sp>
        <p:nvSpPr>
          <p:cNvPr id="4" name="Content Placeholder 3">
            <a:extLst>
              <a:ext uri="{FF2B5EF4-FFF2-40B4-BE49-F238E27FC236}">
                <a16:creationId xmlns:a16="http://schemas.microsoft.com/office/drawing/2014/main" id="{A1FA41E3-F6A0-9B8D-6FFA-E5D546F8F0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Role Diversity</a:t>
            </a:r>
          </a:p>
          <a:p>
            <a:pPr marL="0" lvl="1" indent="0">
              <a:buNone/>
            </a:pPr>
            <a:r>
              <a:rPr lang="en-US" sz="1400"/>
              <a:t>Tourism Industry Professionals fulfill various roles, including travel agents, tour guides, and hospitality managers.</a:t>
            </a:r>
          </a:p>
          <a:p>
            <a:pPr marL="0" indent="0">
              <a:spcBef>
                <a:spcPts val="2500"/>
              </a:spcBef>
              <a:buNone/>
            </a:pPr>
            <a:r>
              <a:rPr lang="en-US" sz="1400" b="1"/>
              <a:t>Contribution to Travel Experiences</a:t>
            </a:r>
          </a:p>
          <a:p>
            <a:pPr marL="0" lvl="1" indent="0">
              <a:buNone/>
            </a:pPr>
            <a:r>
              <a:rPr lang="en-US" sz="1400"/>
              <a:t>These professionals contribute to developing and promoting unique travel experiences for visitors.</a:t>
            </a:r>
          </a:p>
          <a:p>
            <a:pPr marL="0" indent="0">
              <a:spcBef>
                <a:spcPts val="2500"/>
              </a:spcBef>
              <a:buNone/>
            </a:pPr>
            <a:r>
              <a:rPr lang="en-US" sz="1400" b="1"/>
              <a:t>Industry Development</a:t>
            </a:r>
          </a:p>
          <a:p>
            <a:pPr marL="0" lvl="1" indent="0">
              <a:buNone/>
            </a:pPr>
            <a:r>
              <a:rPr lang="en-US" sz="1400"/>
              <a:t>Tourism Industry Professionals play a crucial role in the growth and sustainability of the tourism sector.</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3480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hite calculator">
            <a:extLst>
              <a:ext uri="{FF2B5EF4-FFF2-40B4-BE49-F238E27FC236}">
                <a16:creationId xmlns:a16="http://schemas.microsoft.com/office/drawing/2014/main" id="{8F01059A-CBB1-4D16-AABB-C0C1598E58EA}"/>
              </a:ext>
            </a:extLst>
          </p:cNvPr>
          <p:cNvPicPr>
            <a:picLocks noGrp="1" noChangeAspect="1"/>
          </p:cNvPicPr>
          <p:nvPr>
            <p:ph sz="half" idx="1"/>
          </p:nvPr>
        </p:nvPicPr>
        <p:blipFill>
          <a:blip r:embed="rId3"/>
          <a:srcRect l="10569" r="48599"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A8C31DB-5C1F-24A3-2C45-EAFA45923E33}"/>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VAT (Value Added Tax)</a:t>
            </a:r>
          </a:p>
        </p:txBody>
      </p:sp>
      <p:sp>
        <p:nvSpPr>
          <p:cNvPr id="4" name="Content Placeholder 3">
            <a:extLst>
              <a:ext uri="{FF2B5EF4-FFF2-40B4-BE49-F238E27FC236}">
                <a16:creationId xmlns:a16="http://schemas.microsoft.com/office/drawing/2014/main" id="{61CC522D-2EF9-3A07-1EC0-25B5648A5B0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Definition of VAT</a:t>
            </a:r>
          </a:p>
          <a:p>
            <a:pPr marL="0" lvl="1" indent="0">
              <a:buNone/>
            </a:pPr>
            <a:r>
              <a:rPr lang="en-US" sz="1400"/>
              <a:t>Value Added Tax (VAT) is a tax on consumption applied at each stage of production or distribution.</a:t>
            </a:r>
          </a:p>
          <a:p>
            <a:pPr marL="0" indent="0">
              <a:spcBef>
                <a:spcPts val="2500"/>
              </a:spcBef>
              <a:buNone/>
            </a:pPr>
            <a:r>
              <a:rPr lang="en-US" sz="1400" b="1"/>
              <a:t>Impact on Pricing</a:t>
            </a:r>
          </a:p>
          <a:p>
            <a:pPr marL="0" lvl="1" indent="0">
              <a:buNone/>
            </a:pPr>
            <a:r>
              <a:rPr lang="en-US" sz="1400"/>
              <a:t>VAT affects the pricing of goods and services, particularly in the hospitality industry where it's commonly applied.</a:t>
            </a:r>
          </a:p>
          <a:p>
            <a:pPr marL="0" indent="0">
              <a:spcBef>
                <a:spcPts val="2500"/>
              </a:spcBef>
              <a:buNone/>
            </a:pPr>
            <a:r>
              <a:rPr lang="en-US" sz="1400" b="1"/>
              <a:t>Stages of VAT Application</a:t>
            </a:r>
          </a:p>
          <a:p>
            <a:pPr marL="0" lvl="1" indent="0">
              <a:buNone/>
            </a:pPr>
            <a:r>
              <a:rPr lang="en-US" sz="1400"/>
              <a:t>VAT is applied at various stages including manufacturing, wholesaling, and retailing, accumulating with each value addition.</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0797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36ED9162-D96E-6DEB-7CD3-24350AED81FF}"/>
              </a:ext>
            </a:extLst>
          </p:cNvPr>
          <p:cNvSpPr>
            <a:spLocks noGrp="1"/>
          </p:cNvSpPr>
          <p:nvPr>
            <p:ph type="title"/>
          </p:nvPr>
        </p:nvSpPr>
        <p:spPr>
          <a:xfrm>
            <a:off x="700636" y="1280538"/>
            <a:ext cx="7995130" cy="1408176"/>
          </a:xfrm>
        </p:spPr>
        <p:txBody>
          <a:bodyPr anchor="b">
            <a:normAutofit/>
          </a:bodyPr>
          <a:lstStyle/>
          <a:p>
            <a:r>
              <a:rPr lang="en-US" sz="6000"/>
              <a:t>Conclusion</a:t>
            </a:r>
          </a:p>
        </p:txBody>
      </p:sp>
      <p:cxnSp>
        <p:nvCxnSpPr>
          <p:cNvPr id="11" name="Straight Connector 10">
            <a:extLst>
              <a:ext uri="{FF2B5EF4-FFF2-40B4-BE49-F238E27FC236}">
                <a16:creationId xmlns:a16="http://schemas.microsoft.com/office/drawing/2014/main" id="{CA8CF56C-58F2-6FFF-1369-D8C85682A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3077378"/>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2">
            <a:extLst>
              <a:ext uri="{FF2B5EF4-FFF2-40B4-BE49-F238E27FC236}">
                <a16:creationId xmlns:a16="http://schemas.microsoft.com/office/drawing/2014/main" id="{4734C102-1AE3-7465-F6C2-22F4364AC34C}"/>
              </a:ext>
            </a:extLst>
          </p:cNvPr>
          <p:cNvGraphicFramePr>
            <a:graphicFrameLocks noGrp="1"/>
          </p:cNvGraphicFramePr>
          <p:nvPr>
            <p:ph idx="1"/>
            <p:extLst>
              <p:ext uri="{D42A27DB-BD31-4B8C-83A1-F6EECF244321}">
                <p14:modId xmlns:p14="http://schemas.microsoft.com/office/powerpoint/2010/main" val="417941645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04087" y="3659393"/>
          <a:ext cx="10785783"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70298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Orlando Florida deserted downtown street in 2020 with Courthouse in the background. Empty during the 2020 pandemic">
            <a:extLst>
              <a:ext uri="{FF2B5EF4-FFF2-40B4-BE49-F238E27FC236}">
                <a16:creationId xmlns:a16="http://schemas.microsoft.com/office/drawing/2014/main" id="{EB3E2C9D-91D7-466D-B4CF-D2D4824D74CB}"/>
              </a:ext>
            </a:extLst>
          </p:cNvPr>
          <p:cNvPicPr>
            <a:picLocks noGrp="1" noChangeAspect="1"/>
          </p:cNvPicPr>
          <p:nvPr>
            <p:ph sz="half" idx="1"/>
          </p:nvPr>
        </p:nvPicPr>
        <p:blipFill>
          <a:blip r:embed="rId3"/>
          <a:srcRect r="11477" b="-3"/>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719949FB-E2AF-1019-2F8F-9588D8B8D858}"/>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Importance to Global Economy</a:t>
            </a:r>
          </a:p>
        </p:txBody>
      </p:sp>
      <p:sp>
        <p:nvSpPr>
          <p:cNvPr id="4" name="Content Placeholder 3">
            <a:extLst>
              <a:ext uri="{FF2B5EF4-FFF2-40B4-BE49-F238E27FC236}">
                <a16:creationId xmlns:a16="http://schemas.microsoft.com/office/drawing/2014/main" id="{299266E0-442A-859C-37AC-20D8CC0D8C7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Economic Contribution</a:t>
            </a:r>
          </a:p>
          <a:p>
            <a:pPr marL="0" lvl="1" indent="0">
              <a:buNone/>
            </a:pPr>
            <a:r>
              <a:rPr lang="en-US" sz="1400"/>
              <a:t>Tourism and hospitality generate billions in revenue, making them vital components of the global economy.</a:t>
            </a:r>
          </a:p>
          <a:p>
            <a:pPr marL="0" indent="0">
              <a:spcBef>
                <a:spcPts val="2500"/>
              </a:spcBef>
              <a:buNone/>
            </a:pPr>
            <a:r>
              <a:rPr lang="en-US" sz="1400" b="1"/>
              <a:t>Employment Opportunities</a:t>
            </a:r>
          </a:p>
          <a:p>
            <a:pPr marL="0" lvl="1" indent="0">
              <a:buNone/>
            </a:pPr>
            <a:r>
              <a:rPr lang="en-US" sz="1400"/>
              <a:t>The sector provides millions of jobs worldwide, contributing to employment and economic stability.</a:t>
            </a:r>
          </a:p>
          <a:p>
            <a:pPr marL="0" indent="0">
              <a:spcBef>
                <a:spcPts val="2500"/>
              </a:spcBef>
              <a:buNone/>
            </a:pPr>
            <a:r>
              <a:rPr lang="en-US" sz="1400" b="1"/>
              <a:t>Support for Local Businesses</a:t>
            </a:r>
          </a:p>
          <a:p>
            <a:pPr marL="0" lvl="1" indent="0">
              <a:buNone/>
            </a:pPr>
            <a:r>
              <a:rPr lang="en-US" sz="1400"/>
              <a:t>Tourism promotes local businesses, helping them thrive and enhancing the community’s economy.</a:t>
            </a:r>
          </a:p>
          <a:p>
            <a:pPr marL="0" indent="0">
              <a:spcBef>
                <a:spcPts val="2500"/>
              </a:spcBef>
              <a:buNone/>
            </a:pPr>
            <a:r>
              <a:rPr lang="en-US" sz="1400" b="1"/>
              <a:t>Cultural Heritage Promotion</a:t>
            </a:r>
          </a:p>
          <a:p>
            <a:pPr marL="0" lvl="1" indent="0">
              <a:buNone/>
            </a:pPr>
            <a:r>
              <a:rPr lang="en-US" sz="1400"/>
              <a:t>Tourism supports cultural heritage by showcasing traditions and attracting visitors to historical sites.</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2118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lection of diverse people headshots.">
            <a:extLst>
              <a:ext uri="{FF2B5EF4-FFF2-40B4-BE49-F238E27FC236}">
                <a16:creationId xmlns:a16="http://schemas.microsoft.com/office/drawing/2014/main" id="{4B420167-0EAB-49A7-A325-63D5D902004F}"/>
              </a:ext>
            </a:extLst>
          </p:cNvPr>
          <p:cNvPicPr>
            <a:picLocks noGrp="1" noChangeAspect="1"/>
          </p:cNvPicPr>
          <p:nvPr>
            <p:ph sz="half" idx="1"/>
          </p:nvPr>
        </p:nvPicPr>
        <p:blipFill>
          <a:blip r:embed="rId3"/>
          <a:srcRect l="15660" r="23167"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E538DE55-8228-873C-DBCD-38681DE3740B}"/>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Career Diversity in Tourism and Hospitality</a:t>
            </a:r>
          </a:p>
        </p:txBody>
      </p:sp>
      <p:sp>
        <p:nvSpPr>
          <p:cNvPr id="4" name="Content Placeholder 3">
            <a:extLst>
              <a:ext uri="{FF2B5EF4-FFF2-40B4-BE49-F238E27FC236}">
                <a16:creationId xmlns:a16="http://schemas.microsoft.com/office/drawing/2014/main" id="{F4661023-DA7B-79D6-30A0-474C18F19C8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Variety of Career Options</a:t>
            </a:r>
          </a:p>
          <a:p>
            <a:pPr marL="0" lvl="1" indent="0">
              <a:buNone/>
            </a:pPr>
            <a:r>
              <a:rPr lang="en-US" sz="1400"/>
              <a:t>Tourism and hospitality offer a wide range of career options, from service roles to managerial positions.</a:t>
            </a:r>
          </a:p>
          <a:p>
            <a:pPr marL="0" indent="0">
              <a:spcBef>
                <a:spcPts val="2500"/>
              </a:spcBef>
              <a:buNone/>
            </a:pPr>
            <a:r>
              <a:rPr lang="en-US" sz="1400" b="1"/>
              <a:t>Frontline Service Roles</a:t>
            </a:r>
          </a:p>
          <a:p>
            <a:pPr marL="0" lvl="1" indent="0">
              <a:buNone/>
            </a:pPr>
            <a:r>
              <a:rPr lang="en-US" sz="1400"/>
              <a:t>Frontline positions include roles like tour guides, hotel staff, and event coordinators, essential for customer satisfaction.</a:t>
            </a:r>
          </a:p>
          <a:p>
            <a:pPr marL="0" indent="0">
              <a:spcBef>
                <a:spcPts val="2500"/>
              </a:spcBef>
              <a:buNone/>
            </a:pPr>
            <a:r>
              <a:rPr lang="en-US" sz="1400" b="1"/>
              <a:t>Management Opportunities</a:t>
            </a:r>
          </a:p>
          <a:p>
            <a:pPr marL="0" lvl="1" indent="0">
              <a:buNone/>
            </a:pPr>
            <a:r>
              <a:rPr lang="en-US" sz="1400"/>
              <a:t>Management positions in tourism and hospitality include overseeing operations, marketing, and strategic planning.</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3908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35A5E328-BE7C-2C1C-8FDD-2BC0800E47AC}"/>
              </a:ext>
            </a:extLst>
          </p:cNvPr>
          <p:cNvSpPr>
            <a:spLocks noGrp="1"/>
          </p:cNvSpPr>
          <p:nvPr>
            <p:ph type="ctrTitle"/>
          </p:nvPr>
        </p:nvSpPr>
        <p:spPr>
          <a:xfrm>
            <a:off x="695324" y="1145308"/>
            <a:ext cx="7600263" cy="4860947"/>
          </a:xfrm>
        </p:spPr>
        <p:txBody>
          <a:bodyPr anchor="b">
            <a:normAutofit/>
          </a:bodyPr>
          <a:lstStyle/>
          <a:p>
            <a:r>
              <a:rPr lang="en-US" sz="7600"/>
              <a:t>Key Job Roles in Tourism and Hospitality</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8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efs standing in kitchen of restaurant">
            <a:extLst>
              <a:ext uri="{FF2B5EF4-FFF2-40B4-BE49-F238E27FC236}">
                <a16:creationId xmlns:a16="http://schemas.microsoft.com/office/drawing/2014/main" id="{ECFF9771-92CD-4C9A-B4BA-92648DA01BEE}"/>
              </a:ext>
            </a:extLst>
          </p:cNvPr>
          <p:cNvPicPr>
            <a:picLocks noGrp="1" noChangeAspect="1"/>
          </p:cNvPicPr>
          <p:nvPr>
            <p:ph sz="half" idx="1"/>
          </p:nvPr>
        </p:nvPicPr>
        <p:blipFill>
          <a:blip r:embed="rId3"/>
          <a:srcRect l="30012" r="29156"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5FC0E370-99DB-D115-DBA1-41E50F982A52}"/>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Chef</a:t>
            </a:r>
          </a:p>
        </p:txBody>
      </p:sp>
      <p:sp>
        <p:nvSpPr>
          <p:cNvPr id="4" name="Content Placeholder 3">
            <a:extLst>
              <a:ext uri="{FF2B5EF4-FFF2-40B4-BE49-F238E27FC236}">
                <a16:creationId xmlns:a16="http://schemas.microsoft.com/office/drawing/2014/main" id="{D3DB208A-9E6D-D8B1-EB49-528002ECD27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a:t>Culinary Creativity</a:t>
            </a:r>
          </a:p>
          <a:p>
            <a:pPr marL="0" lvl="1" indent="0">
              <a:buNone/>
            </a:pPr>
            <a:r>
              <a:rPr lang="en-US" sz="1400"/>
              <a:t>Chefs use their creativity to design unique and visually appealing dishes that delight customers.</a:t>
            </a:r>
          </a:p>
          <a:p>
            <a:pPr marL="0" indent="0">
              <a:spcBef>
                <a:spcPts val="2500"/>
              </a:spcBef>
              <a:buNone/>
            </a:pPr>
            <a:r>
              <a:rPr lang="en-US" sz="1400" b="1"/>
              <a:t>Role in Hospitality</a:t>
            </a:r>
          </a:p>
          <a:p>
            <a:pPr marL="0" lvl="1" indent="0">
              <a:buNone/>
            </a:pPr>
            <a:r>
              <a:rPr lang="en-US" sz="1400"/>
              <a:t>Chefs are essential in restaurants, hotels, and catering, ensuring high-quality food for guest satisfaction.</a:t>
            </a:r>
          </a:p>
          <a:p>
            <a:pPr marL="0" indent="0">
              <a:spcBef>
                <a:spcPts val="2500"/>
              </a:spcBef>
              <a:buNone/>
            </a:pPr>
            <a:r>
              <a:rPr lang="en-US" sz="1400" b="1"/>
              <a:t>Skills and Techniques</a:t>
            </a:r>
          </a:p>
          <a:p>
            <a:pPr marL="0" lvl="1" indent="0">
              <a:buNone/>
            </a:pPr>
            <a:r>
              <a:rPr lang="en-US" sz="1400"/>
              <a:t>Culinary skills and techniques are vital for chefs to create delicious meals that meet customer expectations.</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8092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ny people portrait.">
            <a:extLst>
              <a:ext uri="{FF2B5EF4-FFF2-40B4-BE49-F238E27FC236}">
                <a16:creationId xmlns:a16="http://schemas.microsoft.com/office/drawing/2014/main" id="{FB50E08E-9388-4B79-A46A-F356265A970A}"/>
              </a:ext>
            </a:extLst>
          </p:cNvPr>
          <p:cNvPicPr>
            <a:picLocks noGrp="1" noChangeAspect="1"/>
          </p:cNvPicPr>
          <p:nvPr>
            <p:ph sz="half" idx="1"/>
          </p:nvPr>
        </p:nvPicPr>
        <p:blipFill>
          <a:blip r:embed="rId3"/>
          <a:srcRect l="8296" r="8818" b="-2"/>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CEF8BB9F-BAF8-8277-2CCC-B08DAB7CE486}"/>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Events Planner</a:t>
            </a:r>
          </a:p>
        </p:txBody>
      </p:sp>
      <p:sp>
        <p:nvSpPr>
          <p:cNvPr id="4" name="Content Placeholder 3">
            <a:extLst>
              <a:ext uri="{FF2B5EF4-FFF2-40B4-BE49-F238E27FC236}">
                <a16:creationId xmlns:a16="http://schemas.microsoft.com/office/drawing/2014/main" id="{0BB42D5E-A6AC-E299-4A85-E1A9D3101AF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en-US" sz="1400" b="1"/>
              <a:t>Event Coordination</a:t>
            </a:r>
          </a:p>
          <a:p>
            <a:pPr marL="0" lvl="1" indent="0">
              <a:buNone/>
            </a:pPr>
            <a:r>
              <a:rPr lang="en-US" sz="1400"/>
              <a:t>Events planners are responsible for coordinating all aspects of various events, ensuring every detail is managed effectively.</a:t>
            </a:r>
          </a:p>
          <a:p>
            <a:pPr marL="0" indent="0">
              <a:spcBef>
                <a:spcPts val="2500"/>
              </a:spcBef>
              <a:buNone/>
            </a:pPr>
            <a:r>
              <a:rPr lang="en-US" sz="1400" b="1"/>
              <a:t>Budget Management</a:t>
            </a:r>
          </a:p>
          <a:p>
            <a:pPr marL="0" lvl="1" indent="0">
              <a:buNone/>
            </a:pPr>
            <a:r>
              <a:rPr lang="en-US" sz="1400"/>
              <a:t>They manage budgets to keep events financially viable, balancing costs with client expectations and event quality.</a:t>
            </a:r>
          </a:p>
          <a:p>
            <a:pPr marL="0" indent="0">
              <a:spcBef>
                <a:spcPts val="2500"/>
              </a:spcBef>
              <a:buNone/>
            </a:pPr>
            <a:r>
              <a:rPr lang="en-US" sz="1400" b="1"/>
              <a:t>Timeline Organization</a:t>
            </a:r>
          </a:p>
          <a:p>
            <a:pPr marL="0" lvl="1" indent="0">
              <a:buNone/>
            </a:pPr>
            <a:r>
              <a:rPr lang="en-US" sz="1400"/>
              <a:t>Crafting detailed timelines is essential for events planners to keep everything on track for successful execution.</a:t>
            </a:r>
          </a:p>
          <a:p>
            <a:pPr marL="0" indent="0">
              <a:spcBef>
                <a:spcPts val="2500"/>
              </a:spcBef>
              <a:buNone/>
            </a:pPr>
            <a:r>
              <a:rPr lang="en-US" sz="1400" b="1"/>
              <a:t>Vendor Relations</a:t>
            </a:r>
          </a:p>
          <a:p>
            <a:pPr marL="0" lvl="1" indent="0">
              <a:buNone/>
            </a:pPr>
            <a:r>
              <a:rPr lang="en-US" sz="1400"/>
              <a:t>Building strong relationships with vendors is crucial for securing the best services and pricing for events.</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51544"/>
      </p:ext>
    </p:extLst>
  </p:cSld>
  <p:clrMapOvr>
    <a:masterClrMapping/>
  </p:clrMapOvr>
  <p:transition>
    <p:fade/>
  </p:transition>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3845</Words>
  <Application>Microsoft Office PowerPoint</Application>
  <PresentationFormat>Widescreen</PresentationFormat>
  <Paragraphs>364</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Arial</vt:lpstr>
      <vt:lpstr>Calisto MT</vt:lpstr>
      <vt:lpstr>Neue Haas Grotesk Text Pro</vt:lpstr>
      <vt:lpstr>Univers Condensed</vt:lpstr>
      <vt:lpstr>ChronicleVTI</vt:lpstr>
      <vt:lpstr>Exploring Careers in Tourism and Hospitality</vt:lpstr>
      <vt:lpstr>Agenda Topics</vt:lpstr>
      <vt:lpstr>Introduction to Tourism and Hospitality Careers</vt:lpstr>
      <vt:lpstr>Overview of the Industry</vt:lpstr>
      <vt:lpstr>Importance to Global Economy</vt:lpstr>
      <vt:lpstr>Career Diversity in Tourism and Hospitality</vt:lpstr>
      <vt:lpstr>Key Job Roles in Tourism and Hospitality</vt:lpstr>
      <vt:lpstr>Chef</vt:lpstr>
      <vt:lpstr>Events Planner</vt:lpstr>
      <vt:lpstr>Events Manager</vt:lpstr>
      <vt:lpstr>Fitness Instructor</vt:lpstr>
      <vt:lpstr>Food and Beverage Manager</vt:lpstr>
      <vt:lpstr>Hiking Guide</vt:lpstr>
      <vt:lpstr>Housekeeper</vt:lpstr>
      <vt:lpstr>Interior Designer</vt:lpstr>
      <vt:lpstr>Marketing Agent</vt:lpstr>
      <vt:lpstr>Museum Curator</vt:lpstr>
      <vt:lpstr>Overseas Rep</vt:lpstr>
      <vt:lpstr>Sales Rep</vt:lpstr>
      <vt:lpstr>Travel Agent</vt:lpstr>
      <vt:lpstr>Receptionist</vt:lpstr>
      <vt:lpstr>Corporate Job Titles in Tourism and Hospitality</vt:lpstr>
      <vt:lpstr>CEO (Chief Executive Officer)</vt:lpstr>
      <vt:lpstr>CFO (Chief Financial Officer)</vt:lpstr>
      <vt:lpstr>COO (Chief Operating Officer)</vt:lpstr>
      <vt:lpstr>DOO (Director of Operations)</vt:lpstr>
      <vt:lpstr>GM (General Manager)</vt:lpstr>
      <vt:lpstr>HRD (Human Resources Director)</vt:lpstr>
      <vt:lpstr>MD (Managing Director)</vt:lpstr>
      <vt:lpstr>Industry-Related Terminology</vt:lpstr>
      <vt:lpstr>AIT (Advance Information Technology)</vt:lpstr>
      <vt:lpstr>APD (Airport Departure Tax)</vt:lpstr>
      <vt:lpstr>ARR (Average Room Rate)</vt:lpstr>
      <vt:lpstr>B&amp;B (Bed and Breakfast)</vt:lpstr>
      <vt:lpstr>F&amp;B (Food and Beverage)</vt:lpstr>
      <vt:lpstr>FIT (Free Independent Traveler)</vt:lpstr>
      <vt:lpstr>IT (Inclusive Tour)</vt:lpstr>
      <vt:lpstr>QA (Quality Assurance)</vt:lpstr>
      <vt:lpstr>T&amp;T (Travel and Tourism)</vt:lpstr>
      <vt:lpstr>TIC (Tourist Information Center)</vt:lpstr>
      <vt:lpstr>TIP (Tourism Industry Professional)</vt:lpstr>
      <vt:lpstr>VAT (Value Added Tax)</vt:lpstr>
      <vt:lpstr>Conclusion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Vasileios Manousakis (LIONBRIDGE TECHNOLOGIES LLC)</dc:creator>
  <cp:lastModifiedBy>Vasileios Manousakis (LIONBRIDGE TECHNOLOGIES LLC)</cp:lastModifiedBy>
  <cp:revision>1</cp:revision>
  <dcterms:created xsi:type="dcterms:W3CDTF">2024-11-13T10:21:46Z</dcterms:created>
  <dcterms:modified xsi:type="dcterms:W3CDTF">2024-11-13T10:22:51Z</dcterms:modified>
</cp:coreProperties>
</file>