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 id="2588" r:id="rId29"/>
    <p:sldId id="2589" r:id="rId30"/>
    <p:sldId id="2590" r:id="rId31"/>
    <p:sldId id="2591" r:id="rId32"/>
    <p:sldId id="2592" r:id="rId33"/>
    <p:sldId id="2593" r:id="rId34"/>
    <p:sldId id="2594" r:id="rId35"/>
    <p:sldId id="2595" r:id="rId36"/>
    <p:sldId id="2596" r:id="rId37"/>
    <p:sldId id="2597" r:id="rId38"/>
    <p:sldId id="2598" r:id="rId39"/>
    <p:sldId id="25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ey Vocabulary in Tourism: Examples and Exercises" id="{7640FC35-BFF6-4643-8D3B-8850D2DA822F}">
          <p14:sldIdLst>
            <p14:sldId id="2561"/>
            <p14:sldId id="2562"/>
          </p14:sldIdLst>
        </p14:section>
        <p14:section name="Understanding Accommodation and Related Terms" id="{26E140FA-9BBE-4F7A-B361-F71207AEE358}">
          <p14:sldIdLst>
            <p14:sldId id="2563"/>
            <p14:sldId id="2564"/>
            <p14:sldId id="2565"/>
            <p14:sldId id="2566"/>
          </p14:sldIdLst>
        </p14:section>
        <p14:section name="Key Terms in Hospitality and Service" id="{0CC459F0-DA91-49F1-A00B-F57213F8DC9D}">
          <p14:sldIdLst>
            <p14:sldId id="2567"/>
            <p14:sldId id="2568"/>
            <p14:sldId id="2569"/>
            <p14:sldId id="2570"/>
          </p14:sldIdLst>
        </p14:section>
        <p14:section name="Tourism Infrastructure and Facilities" id="{B14DAD7E-E673-45C1-86C5-349FD3C95DFF}">
          <p14:sldIdLst>
            <p14:sldId id="2571"/>
            <p14:sldId id="2572"/>
            <p14:sldId id="2573"/>
            <p14:sldId id="2574"/>
          </p14:sldIdLst>
        </p14:section>
        <p14:section name="Consumer Behavior and Marketing in Tourism" id="{C946AFE9-03AA-414C-94F4-C5859A0AD6D4}">
          <p14:sldIdLst>
            <p14:sldId id="2575"/>
            <p14:sldId id="2576"/>
            <p14:sldId id="2577"/>
            <p14:sldId id="2578"/>
          </p14:sldIdLst>
        </p14:section>
        <p14:section name="Travel Logistics and Management" id="{CC68C969-CFD9-411C-8EFB-2B3D3D4BA4A4}">
          <p14:sldIdLst>
            <p14:sldId id="2579"/>
            <p14:sldId id="2580"/>
            <p14:sldId id="2581"/>
            <p14:sldId id="2582"/>
          </p14:sldIdLst>
        </p14:section>
        <p14:section name="Leisure and Recreation in Tourism" id="{C9BF11F1-F882-430D-B83E-3EB1C4EFBAD4}">
          <p14:sldIdLst>
            <p14:sldId id="2583"/>
            <p14:sldId id="2584"/>
            <p14:sldId id="2585"/>
            <p14:sldId id="2586"/>
          </p14:sldIdLst>
        </p14:section>
        <p14:section name="Tourism Economics and Real Estate" id="{A89A4254-599F-4C85-9CDB-392F5B0E1208}">
          <p14:sldIdLst>
            <p14:sldId id="2587"/>
            <p14:sldId id="2588"/>
            <p14:sldId id="2589"/>
            <p14:sldId id="2590"/>
          </p14:sldIdLst>
        </p14:section>
        <p14:section name="Customer Satisfaction and Experience" id="{95664946-89B6-4C2E-A9C2-A21C46D6ED13}">
          <p14:sldIdLst>
            <p14:sldId id="2591"/>
            <p14:sldId id="2592"/>
            <p14:sldId id="2593"/>
            <p14:sldId id="2594"/>
          </p14:sldIdLst>
        </p14:section>
        <p14:section name="International Tourism" id="{8A1A2463-1F01-4CC6-893E-E7764AC1142C}">
          <p14:sldIdLst>
            <p14:sldId id="2595"/>
            <p14:sldId id="2596"/>
            <p14:sldId id="2597"/>
            <p14:sldId id="2598"/>
          </p14:sldIdLst>
        </p14:section>
        <p14:section name="Conclusion" id="{D6DA4043-16E1-4F2C-8FA0-4719BE4DC79D}">
          <p14:sldIdLst>
            <p14:sldId id="25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3" autoAdjust="0"/>
    <p:restoredTop sz="94660"/>
  </p:normalViewPr>
  <p:slideViewPr>
    <p:cSldViewPr snapToGrid="0">
      <p:cViewPr varScale="1">
        <p:scale>
          <a:sx n="46" d="100"/>
          <a:sy n="46" d="100"/>
        </p:scale>
        <p:origin x="1950" y="270"/>
      </p:cViewPr>
      <p:guideLst/>
    </p:cSldViewPr>
  </p:slideViewPr>
  <p:notesTextViewPr>
    <p:cViewPr>
      <p:scale>
        <a:sx n="1" d="1"/>
        <a:sy n="1" d="1"/>
      </p:scale>
      <p:origin x="0" y="0"/>
    </p:cViewPr>
  </p:notesTextViewPr>
  <p:sorterViewPr>
    <p:cViewPr>
      <p:scale>
        <a:sx n="100" d="100"/>
        <a:sy n="100" d="100"/>
      </p:scale>
      <p:origin x="0" y="-6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8AB45-D706-4200-B7FA-802CB5A6D264}" type="doc">
      <dgm:prSet loTypeId="urn:microsoft.com/office/officeart/2024/3/layout/hArchList1" loCatId="List" qsTypeId="urn:microsoft.com/office/officeart/2005/8/quickstyle/simple2" qsCatId="simple" csTypeId="urn:microsoft.com/office/officeart/2005/8/colors/accent0_1" csCatId="mainScheme" phldr="1"/>
      <dgm:spPr/>
      <dgm:t>
        <a:bodyPr/>
        <a:lstStyle/>
        <a:p>
          <a:endParaRPr lang="en-US"/>
        </a:p>
      </dgm:t>
    </dgm:pt>
    <dgm:pt modelId="{FA11A5BD-3101-4251-922C-C0127EEF80C9}">
      <dgm:prSet/>
      <dgm:spPr/>
      <dgm:t>
        <a:bodyPr/>
        <a:lstStyle/>
        <a:p>
          <a:pPr>
            <a:lnSpc>
              <a:spcPct val="100000"/>
            </a:lnSpc>
            <a:defRPr b="1"/>
          </a:pPr>
          <a:r>
            <a:rPr lang="en-US"/>
            <a:t>Importance of Key Vocabulary</a:t>
          </a:r>
        </a:p>
      </dgm:t>
    </dgm:pt>
    <dgm:pt modelId="{43C9E1C6-9C49-498E-B0DF-847DE2171DF8}" type="parTrans" cxnId="{4FFC6D8C-BBE3-4C13-9E5F-FBD4D1B2D447}">
      <dgm:prSet/>
      <dgm:spPr/>
      <dgm:t>
        <a:bodyPr/>
        <a:lstStyle/>
        <a:p>
          <a:endParaRPr lang="en-US"/>
        </a:p>
      </dgm:t>
    </dgm:pt>
    <dgm:pt modelId="{804A1C39-FC75-4DD3-8E23-6685031D3804}" type="sibTrans" cxnId="{4FFC6D8C-BBE3-4C13-9E5F-FBD4D1B2D447}">
      <dgm:prSet/>
      <dgm:spPr/>
      <dgm:t>
        <a:bodyPr/>
        <a:lstStyle/>
        <a:p>
          <a:pPr>
            <a:lnSpc>
              <a:spcPct val="100000"/>
            </a:lnSpc>
            <a:defRPr b="1"/>
          </a:pPr>
          <a:endParaRPr lang="en-US"/>
        </a:p>
      </dgm:t>
    </dgm:pt>
    <dgm:pt modelId="{B5203662-398E-425A-B13D-3C493278897B}">
      <dgm:prSet/>
      <dgm:spPr/>
      <dgm:t>
        <a:bodyPr/>
        <a:lstStyle/>
        <a:p>
          <a:pPr>
            <a:lnSpc>
              <a:spcPct val="100000"/>
            </a:lnSpc>
          </a:pPr>
          <a:r>
            <a:rPr lang="en-US"/>
            <a:t>Mastering key vocabulary in tourism is crucial for effective communication, service delivery, and ensuring customer satisfaction in the industry.</a:t>
          </a:r>
        </a:p>
      </dgm:t>
    </dgm:pt>
    <dgm:pt modelId="{8C6D461E-C171-4B6A-8709-74EEDC8D48CE}" type="parTrans" cxnId="{DD55385E-7A21-41BA-A971-9C09EB0C7E00}">
      <dgm:prSet/>
      <dgm:spPr/>
      <dgm:t>
        <a:bodyPr/>
        <a:lstStyle/>
        <a:p>
          <a:endParaRPr lang="en-US"/>
        </a:p>
      </dgm:t>
    </dgm:pt>
    <dgm:pt modelId="{CACED1E3-073E-4E3E-A18A-09E7F4E4456E}" type="sibTrans" cxnId="{DD55385E-7A21-41BA-A971-9C09EB0C7E00}">
      <dgm:prSet/>
      <dgm:spPr/>
      <dgm:t>
        <a:bodyPr/>
        <a:lstStyle/>
        <a:p>
          <a:endParaRPr lang="en-US"/>
        </a:p>
      </dgm:t>
    </dgm:pt>
    <dgm:pt modelId="{1B2EEF2C-3068-4930-8BD5-15A2894428D2}">
      <dgm:prSet/>
      <dgm:spPr/>
      <dgm:t>
        <a:bodyPr/>
        <a:lstStyle/>
        <a:p>
          <a:pPr>
            <a:lnSpc>
              <a:spcPct val="100000"/>
            </a:lnSpc>
            <a:defRPr b="1"/>
          </a:pPr>
          <a:r>
            <a:rPr lang="en-US"/>
            <a:t>Enhancing Skills and Excelling</a:t>
          </a:r>
        </a:p>
      </dgm:t>
    </dgm:pt>
    <dgm:pt modelId="{D70A5480-EAB3-4D2C-8E49-CCFDAED9898B}" type="parTrans" cxnId="{03A0A95A-E5E2-4382-98F7-846A57A3D262}">
      <dgm:prSet/>
      <dgm:spPr/>
      <dgm:t>
        <a:bodyPr/>
        <a:lstStyle/>
        <a:p>
          <a:endParaRPr lang="en-US"/>
        </a:p>
      </dgm:t>
    </dgm:pt>
    <dgm:pt modelId="{0F81579E-EE09-45F6-8728-B320A44E2701}" type="sibTrans" cxnId="{03A0A95A-E5E2-4382-98F7-846A57A3D262}">
      <dgm:prSet/>
      <dgm:spPr/>
      <dgm:t>
        <a:bodyPr/>
        <a:lstStyle/>
        <a:p>
          <a:endParaRPr lang="en-US"/>
        </a:p>
      </dgm:t>
    </dgm:pt>
    <dgm:pt modelId="{51DB44DC-C3A2-4337-99C4-6F33782CECB3}">
      <dgm:prSet/>
      <dgm:spPr/>
      <dgm:t>
        <a:bodyPr/>
        <a:lstStyle/>
        <a:p>
          <a:pPr>
            <a:lnSpc>
              <a:spcPct val="100000"/>
            </a:lnSpc>
          </a:pPr>
          <a:r>
            <a:rPr lang="en-US"/>
            <a:t>By understanding and applying key terms through examples and exercises, individuals can enhance their skills and excel in various roles within the dynamic field of tourism.</a:t>
          </a:r>
        </a:p>
      </dgm:t>
    </dgm:pt>
    <dgm:pt modelId="{9554D9C7-75E2-4C55-AB61-E7498CD2131E}" type="parTrans" cxnId="{6E2FB1B2-96A4-4FF9-A671-951EFE5F5191}">
      <dgm:prSet/>
      <dgm:spPr/>
      <dgm:t>
        <a:bodyPr/>
        <a:lstStyle/>
        <a:p>
          <a:endParaRPr lang="en-US"/>
        </a:p>
      </dgm:t>
    </dgm:pt>
    <dgm:pt modelId="{13518360-3B33-4738-96BF-403B1CAFCD50}" type="sibTrans" cxnId="{6E2FB1B2-96A4-4FF9-A671-951EFE5F5191}">
      <dgm:prSet/>
      <dgm:spPr/>
      <dgm:t>
        <a:bodyPr/>
        <a:lstStyle/>
        <a:p>
          <a:endParaRPr lang="en-US"/>
        </a:p>
      </dgm:t>
    </dgm:pt>
    <dgm:pt modelId="{0A9E33F5-232D-409E-BF9C-30E5448AA6D2}" type="pres">
      <dgm:prSet presAssocID="{7B98AB45-D706-4200-B7FA-802CB5A6D264}" presName="Name0" presStyleCnt="0">
        <dgm:presLayoutVars>
          <dgm:dir/>
          <dgm:resizeHandles val="exact"/>
        </dgm:presLayoutVars>
      </dgm:prSet>
      <dgm:spPr/>
    </dgm:pt>
    <dgm:pt modelId="{5D549D34-FC7B-4C75-A4CB-8D56B7F0B61F}" type="pres">
      <dgm:prSet presAssocID="{FA11A5BD-3101-4251-922C-C0127EEF80C9}" presName="compNode" presStyleCnt="0"/>
      <dgm:spPr/>
    </dgm:pt>
    <dgm:pt modelId="{A55539B8-801E-479C-9179-4205BE3D46C5}" type="pres">
      <dgm:prSet presAssocID="{FA11A5BD-3101-4251-922C-C0127EEF80C9}" presName="pictRect" presStyleLbl="revTx" presStyleIdx="0" presStyleCnt="4">
        <dgm:presLayoutVars>
          <dgm:chMax val="0"/>
          <dgm:bulletEnabled/>
        </dgm:presLayoutVars>
      </dgm:prSet>
      <dgm:spPr/>
    </dgm:pt>
    <dgm:pt modelId="{45EAE95C-29BA-428B-B827-BED29A4D01A5}" type="pres">
      <dgm:prSet presAssocID="{FA11A5BD-3101-4251-922C-C0127EEF80C9}" presName="textRect" presStyleLbl="revTx" presStyleIdx="1" presStyleCnt="4">
        <dgm:presLayoutVars>
          <dgm:bulletEnabled/>
        </dgm:presLayoutVars>
      </dgm:prSet>
      <dgm:spPr/>
    </dgm:pt>
    <dgm:pt modelId="{13001077-E09A-4D03-BBA7-BC03ACC1C85C}" type="pres">
      <dgm:prSet presAssocID="{804A1C39-FC75-4DD3-8E23-6685031D3804}" presName="sibTrans" presStyleLbl="sibTrans2D1" presStyleIdx="0" presStyleCnt="0"/>
      <dgm:spPr/>
    </dgm:pt>
    <dgm:pt modelId="{68ABD561-42BA-42EF-A4EC-7097F5E1BA6A}" type="pres">
      <dgm:prSet presAssocID="{1B2EEF2C-3068-4930-8BD5-15A2894428D2}" presName="compNode" presStyleCnt="0"/>
      <dgm:spPr/>
    </dgm:pt>
    <dgm:pt modelId="{CF609538-1228-4AA6-AF81-0D9672518356}" type="pres">
      <dgm:prSet presAssocID="{1B2EEF2C-3068-4930-8BD5-15A2894428D2}" presName="pictRect" presStyleLbl="revTx" presStyleIdx="2" presStyleCnt="4">
        <dgm:presLayoutVars>
          <dgm:chMax val="0"/>
          <dgm:bulletEnabled/>
        </dgm:presLayoutVars>
      </dgm:prSet>
      <dgm:spPr/>
    </dgm:pt>
    <dgm:pt modelId="{B02E4BF4-4D2E-40DE-8F61-8C3AEE472E08}" type="pres">
      <dgm:prSet presAssocID="{1B2EEF2C-3068-4930-8BD5-15A2894428D2}" presName="textRect" presStyleLbl="revTx" presStyleIdx="3" presStyleCnt="4">
        <dgm:presLayoutVars>
          <dgm:bulletEnabled/>
        </dgm:presLayoutVars>
      </dgm:prSet>
      <dgm:spPr/>
    </dgm:pt>
  </dgm:ptLst>
  <dgm:cxnLst>
    <dgm:cxn modelId="{2123FB40-3D36-4E53-BF4D-256A0A6A0D4C}" type="presOf" srcId="{FA11A5BD-3101-4251-922C-C0127EEF80C9}" destId="{A55539B8-801E-479C-9179-4205BE3D46C5}" srcOrd="0" destOrd="0" presId="urn:microsoft.com/office/officeart/2024/3/layout/hArchList1"/>
    <dgm:cxn modelId="{DD55385E-7A21-41BA-A971-9C09EB0C7E00}" srcId="{FA11A5BD-3101-4251-922C-C0127EEF80C9}" destId="{B5203662-398E-425A-B13D-3C493278897B}" srcOrd="0" destOrd="0" parTransId="{8C6D461E-C171-4B6A-8709-74EEDC8D48CE}" sibTransId="{CACED1E3-073E-4E3E-A18A-09E7F4E4456E}"/>
    <dgm:cxn modelId="{4DEC5E6D-FA3B-43E1-89DD-9A0D3BA01F5F}" type="presOf" srcId="{7B98AB45-D706-4200-B7FA-802CB5A6D264}" destId="{0A9E33F5-232D-409E-BF9C-30E5448AA6D2}" srcOrd="0" destOrd="0" presId="urn:microsoft.com/office/officeart/2024/3/layout/hArchList1"/>
    <dgm:cxn modelId="{03A0A95A-E5E2-4382-98F7-846A57A3D262}" srcId="{7B98AB45-D706-4200-B7FA-802CB5A6D264}" destId="{1B2EEF2C-3068-4930-8BD5-15A2894428D2}" srcOrd="1" destOrd="0" parTransId="{D70A5480-EAB3-4D2C-8E49-CCFDAED9898B}" sibTransId="{0F81579E-EE09-45F6-8728-B320A44E2701}"/>
    <dgm:cxn modelId="{9E879383-99A6-45F3-A842-489BD4B6D0C5}" type="presOf" srcId="{B5203662-398E-425A-B13D-3C493278897B}" destId="{45EAE95C-29BA-428B-B827-BED29A4D01A5}" srcOrd="0" destOrd="0" presId="urn:microsoft.com/office/officeart/2024/3/layout/hArchList1"/>
    <dgm:cxn modelId="{EA8D988B-5361-4BF8-91F5-B1619191CF84}" type="presOf" srcId="{51DB44DC-C3A2-4337-99C4-6F33782CECB3}" destId="{B02E4BF4-4D2E-40DE-8F61-8C3AEE472E08}" srcOrd="0" destOrd="0" presId="urn:microsoft.com/office/officeart/2024/3/layout/hArchList1"/>
    <dgm:cxn modelId="{4FFC6D8C-BBE3-4C13-9E5F-FBD4D1B2D447}" srcId="{7B98AB45-D706-4200-B7FA-802CB5A6D264}" destId="{FA11A5BD-3101-4251-922C-C0127EEF80C9}" srcOrd="0" destOrd="0" parTransId="{43C9E1C6-9C49-498E-B0DF-847DE2171DF8}" sibTransId="{804A1C39-FC75-4DD3-8E23-6685031D3804}"/>
    <dgm:cxn modelId="{6E2FB1B2-96A4-4FF9-A671-951EFE5F5191}" srcId="{1B2EEF2C-3068-4930-8BD5-15A2894428D2}" destId="{51DB44DC-C3A2-4337-99C4-6F33782CECB3}" srcOrd="0" destOrd="0" parTransId="{9554D9C7-75E2-4C55-AB61-E7498CD2131E}" sibTransId="{13518360-3B33-4738-96BF-403B1CAFCD50}"/>
    <dgm:cxn modelId="{FB6B48CC-70E9-4102-9D9C-B13333B49B8D}" type="presOf" srcId="{1B2EEF2C-3068-4930-8BD5-15A2894428D2}" destId="{CF609538-1228-4AA6-AF81-0D9672518356}" srcOrd="0" destOrd="0" presId="urn:microsoft.com/office/officeart/2024/3/layout/hArchList1"/>
    <dgm:cxn modelId="{DA4C61D3-F3D4-4A70-AE53-82E98ADA5846}" type="presOf" srcId="{804A1C39-FC75-4DD3-8E23-6685031D3804}" destId="{13001077-E09A-4D03-BBA7-BC03ACC1C85C}" srcOrd="0" destOrd="0" presId="urn:microsoft.com/office/officeart/2024/3/layout/hArchList1"/>
    <dgm:cxn modelId="{ACB4FD19-3C36-44E7-B140-E31BDB8B0D27}" type="presParOf" srcId="{0A9E33F5-232D-409E-BF9C-30E5448AA6D2}" destId="{5D549D34-FC7B-4C75-A4CB-8D56B7F0B61F}" srcOrd="0" destOrd="0" presId="urn:microsoft.com/office/officeart/2024/3/layout/hArchList1"/>
    <dgm:cxn modelId="{D682E744-05A8-407F-9355-6377B4339104}" type="presParOf" srcId="{5D549D34-FC7B-4C75-A4CB-8D56B7F0B61F}" destId="{A55539B8-801E-479C-9179-4205BE3D46C5}" srcOrd="0" destOrd="0" presId="urn:microsoft.com/office/officeart/2024/3/layout/hArchList1"/>
    <dgm:cxn modelId="{CAE5C516-D354-4971-AC60-510CF64E7385}" type="presParOf" srcId="{5D549D34-FC7B-4C75-A4CB-8D56B7F0B61F}" destId="{45EAE95C-29BA-428B-B827-BED29A4D01A5}" srcOrd="1" destOrd="0" presId="urn:microsoft.com/office/officeart/2024/3/layout/hArchList1"/>
    <dgm:cxn modelId="{F73B9E35-BB99-41F2-A54F-36D48F665B7C}" type="presParOf" srcId="{0A9E33F5-232D-409E-BF9C-30E5448AA6D2}" destId="{13001077-E09A-4D03-BBA7-BC03ACC1C85C}" srcOrd="1" destOrd="0" presId="urn:microsoft.com/office/officeart/2024/3/layout/hArchList1"/>
    <dgm:cxn modelId="{103ACBE2-454A-4C4B-BE64-C27D7A90C5C7}" type="presParOf" srcId="{0A9E33F5-232D-409E-BF9C-30E5448AA6D2}" destId="{68ABD561-42BA-42EF-A4EC-7097F5E1BA6A}" srcOrd="2" destOrd="0" presId="urn:microsoft.com/office/officeart/2024/3/layout/hArchList1"/>
    <dgm:cxn modelId="{FAF4E21E-52D2-4983-AF41-862F685C2D75}" type="presParOf" srcId="{68ABD561-42BA-42EF-A4EC-7097F5E1BA6A}" destId="{CF609538-1228-4AA6-AF81-0D9672518356}" srcOrd="0" destOrd="0" presId="urn:microsoft.com/office/officeart/2024/3/layout/hArchList1"/>
    <dgm:cxn modelId="{4C457485-C96D-47CC-B85D-1CA3A134FECE}" type="presParOf" srcId="{68ABD561-42BA-42EF-A4EC-7097F5E1BA6A}" destId="{B02E4BF4-4D2E-40DE-8F61-8C3AEE472E08}"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539B8-801E-479C-9179-4205BE3D46C5}">
      <dsp:nvSpPr>
        <dsp:cNvPr id="0" name=""/>
        <dsp:cNvSpPr/>
      </dsp:nvSpPr>
      <dsp:spPr>
        <a:xfrm>
          <a:off x="0" y="0"/>
          <a:ext cx="5145509" cy="36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Importance of Key Vocabulary</a:t>
          </a:r>
        </a:p>
      </dsp:txBody>
      <dsp:txXfrm>
        <a:off x="0" y="0"/>
        <a:ext cx="5145509" cy="364381"/>
      </dsp:txXfrm>
    </dsp:sp>
    <dsp:sp modelId="{45EAE95C-29BA-428B-B827-BED29A4D01A5}">
      <dsp:nvSpPr>
        <dsp:cNvPr id="0" name=""/>
        <dsp:cNvSpPr/>
      </dsp:nvSpPr>
      <dsp:spPr>
        <a:xfrm>
          <a:off x="0" y="364381"/>
          <a:ext cx="5145509"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Mastering key vocabulary in tourism is crucial for effective communication, service delivery, and ensuring customer satisfaction in the industry.</a:t>
          </a:r>
        </a:p>
      </dsp:txBody>
      <dsp:txXfrm>
        <a:off x="0" y="364381"/>
        <a:ext cx="5145509" cy="2135895"/>
      </dsp:txXfrm>
    </dsp:sp>
    <dsp:sp modelId="{CF609538-1228-4AA6-AF81-0D9672518356}">
      <dsp:nvSpPr>
        <dsp:cNvPr id="0" name=""/>
        <dsp:cNvSpPr/>
      </dsp:nvSpPr>
      <dsp:spPr>
        <a:xfrm>
          <a:off x="5660060" y="0"/>
          <a:ext cx="5145509" cy="36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Enhancing Skills and Excelling</a:t>
          </a:r>
        </a:p>
      </dsp:txBody>
      <dsp:txXfrm>
        <a:off x="5660060" y="0"/>
        <a:ext cx="5145509" cy="364381"/>
      </dsp:txXfrm>
    </dsp:sp>
    <dsp:sp modelId="{B02E4BF4-4D2E-40DE-8F61-8C3AEE472E08}">
      <dsp:nvSpPr>
        <dsp:cNvPr id="0" name=""/>
        <dsp:cNvSpPr/>
      </dsp:nvSpPr>
      <dsp:spPr>
        <a:xfrm>
          <a:off x="5660060" y="364381"/>
          <a:ext cx="5145509"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By understanding and applying key terms through examples and exercises, individuals can enhance their skills and excel in various roles within the dynamic field of tourism.</a:t>
          </a:r>
        </a:p>
      </dsp:txBody>
      <dsp:txXfrm>
        <a:off x="5660060" y="364381"/>
        <a:ext cx="5145509" cy="2135895"/>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B933-8941-42B9-9673-9BE25755251D}"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3DEFC-4D43-4D7D-BB7B-D32595300CF0}" type="slidenum">
              <a:rPr lang="en-US" smtClean="0"/>
              <a:t>‹#›</a:t>
            </a:fld>
            <a:endParaRPr lang="en-US"/>
          </a:p>
        </p:txBody>
      </p:sp>
    </p:spTree>
    <p:extLst>
      <p:ext uri="{BB962C8B-B14F-4D97-AF65-F5344CB8AC3E}">
        <p14:creationId xmlns:p14="http://schemas.microsoft.com/office/powerpoint/2010/main" val="235875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Understanding key vocabulary in tourism is essential for effective communication and service delivery. In this presentation, we will explore various terms related to accommodation, hospitality, tourism infrastructure, consumer behavior, travel logistics, leisure activities, tourism economics, customer experience, and international tourism.</a:t>
            </a:r>
          </a:p>
        </p:txBody>
      </p:sp>
      <p:sp>
        <p:nvSpPr>
          <p:cNvPr id="4" name="Slide Number Placeholder 3"/>
          <p:cNvSpPr>
            <a:spLocks noGrp="1"/>
          </p:cNvSpPr>
          <p:nvPr>
            <p:ph type="sldNum" sz="quarter" idx="5"/>
          </p:nvPr>
        </p:nvSpPr>
        <p:spPr/>
        <p:txBody>
          <a:bodyPr/>
          <a:lstStyle/>
          <a:p>
            <a:fld id="{D7C80ACE-8349-4FEF-B751-40D55499C161}" type="slidenum">
              <a:rPr lang="en-US" smtClean="0"/>
              <a:t>1</a:t>
            </a:fld>
            <a:endParaRPr lang="en-US"/>
          </a:p>
        </p:txBody>
      </p:sp>
    </p:spTree>
    <p:extLst>
      <p:ext uri="{BB962C8B-B14F-4D97-AF65-F5344CB8AC3E}">
        <p14:creationId xmlns:p14="http://schemas.microsoft.com/office/powerpoint/2010/main" val="3918825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Engaging in role-plays and creating service scenarios allows us to simulate real-life hospitality situations. By practicing these exercises, we can enhance our customer service skills and problem-solving abilities.</a:t>
            </a:r>
          </a:p>
        </p:txBody>
      </p:sp>
      <p:sp>
        <p:nvSpPr>
          <p:cNvPr id="4" name="Slide Number Placeholder 3"/>
          <p:cNvSpPr>
            <a:spLocks noGrp="1"/>
          </p:cNvSpPr>
          <p:nvPr>
            <p:ph type="sldNum" sz="quarter" idx="5"/>
          </p:nvPr>
        </p:nvSpPr>
        <p:spPr/>
        <p:txBody>
          <a:bodyPr/>
          <a:lstStyle/>
          <a:p>
            <a:fld id="{D7C80ACE-8349-4FEF-B751-40D55499C161}" type="slidenum">
              <a:rPr lang="en-US" smtClean="0"/>
              <a:t>10</a:t>
            </a:fld>
            <a:endParaRPr lang="en-US"/>
          </a:p>
        </p:txBody>
      </p:sp>
    </p:spTree>
    <p:extLst>
      <p:ext uri="{BB962C8B-B14F-4D97-AF65-F5344CB8AC3E}">
        <p14:creationId xmlns:p14="http://schemas.microsoft.com/office/powerpoint/2010/main" val="229021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Infrastructure and facilities are vital components of the tourism industry. In this section, we will explore the importance of infrastructure, define terms like 'facilities', 'venue', 'terminal', and 'stadium/stadia', and engage in exercises to match facilities with their functions.</a:t>
            </a:r>
          </a:p>
        </p:txBody>
      </p:sp>
      <p:sp>
        <p:nvSpPr>
          <p:cNvPr id="4" name="Slide Number Placeholder 3"/>
          <p:cNvSpPr>
            <a:spLocks noGrp="1"/>
          </p:cNvSpPr>
          <p:nvPr>
            <p:ph type="sldNum" sz="quarter" idx="5"/>
          </p:nvPr>
        </p:nvSpPr>
        <p:spPr/>
        <p:txBody>
          <a:bodyPr/>
          <a:lstStyle/>
          <a:p>
            <a:fld id="{D7C80ACE-8349-4FEF-B751-40D55499C161}" type="slidenum">
              <a:rPr lang="en-US" smtClean="0"/>
              <a:t>11</a:t>
            </a:fld>
            <a:endParaRPr lang="en-US"/>
          </a:p>
        </p:txBody>
      </p:sp>
    </p:spTree>
    <p:extLst>
      <p:ext uri="{BB962C8B-B14F-4D97-AF65-F5344CB8AC3E}">
        <p14:creationId xmlns:p14="http://schemas.microsoft.com/office/powerpoint/2010/main" val="319297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Infrastructure refers to the fundamental facilities and systems necessary for a society or organization to function. In the context of tourism, infrastructure plays a crucial role in supporting the travel experience.</a:t>
            </a:r>
          </a:p>
        </p:txBody>
      </p:sp>
      <p:sp>
        <p:nvSpPr>
          <p:cNvPr id="4" name="Slide Number Placeholder 3"/>
          <p:cNvSpPr>
            <a:spLocks noGrp="1"/>
          </p:cNvSpPr>
          <p:nvPr>
            <p:ph type="sldNum" sz="quarter" idx="5"/>
          </p:nvPr>
        </p:nvSpPr>
        <p:spPr/>
        <p:txBody>
          <a:bodyPr/>
          <a:lstStyle/>
          <a:p>
            <a:fld id="{D7C80ACE-8349-4FEF-B751-40D55499C161}" type="slidenum">
              <a:rPr lang="en-US" smtClean="0"/>
              <a:t>12</a:t>
            </a:fld>
            <a:endParaRPr lang="en-US"/>
          </a:p>
        </p:txBody>
      </p:sp>
    </p:spTree>
    <p:extLst>
      <p:ext uri="{BB962C8B-B14F-4D97-AF65-F5344CB8AC3E}">
        <p14:creationId xmlns:p14="http://schemas.microsoft.com/office/powerpoint/2010/main" val="415857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Facilities, venues, terminals, and stadiums are key elements of tourism infrastructure. Understanding the functions and characteristics of these facilities is essential for providing quality services to travelers.</a:t>
            </a:r>
          </a:p>
        </p:txBody>
      </p:sp>
      <p:sp>
        <p:nvSpPr>
          <p:cNvPr id="4" name="Slide Number Placeholder 3"/>
          <p:cNvSpPr>
            <a:spLocks noGrp="1"/>
          </p:cNvSpPr>
          <p:nvPr>
            <p:ph type="sldNum" sz="quarter" idx="5"/>
          </p:nvPr>
        </p:nvSpPr>
        <p:spPr/>
        <p:txBody>
          <a:bodyPr/>
          <a:lstStyle/>
          <a:p>
            <a:fld id="{D7C80ACE-8349-4FEF-B751-40D55499C161}" type="slidenum">
              <a:rPr lang="en-US" smtClean="0"/>
              <a:t>13</a:t>
            </a:fld>
            <a:endParaRPr lang="en-US"/>
          </a:p>
        </p:txBody>
      </p:sp>
    </p:spTree>
    <p:extLst>
      <p:ext uri="{BB962C8B-B14F-4D97-AF65-F5344CB8AC3E}">
        <p14:creationId xmlns:p14="http://schemas.microsoft.com/office/powerpoint/2010/main" val="3680549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Matching facilities with their respective functions helps us understand how different elements of tourism infrastructure contribute to the overall travel experience. By completing these exercises, we can improve our knowledge of tourism facilities.</a:t>
            </a:r>
          </a:p>
        </p:txBody>
      </p:sp>
      <p:sp>
        <p:nvSpPr>
          <p:cNvPr id="4" name="Slide Number Placeholder 3"/>
          <p:cNvSpPr>
            <a:spLocks noGrp="1"/>
          </p:cNvSpPr>
          <p:nvPr>
            <p:ph type="sldNum" sz="quarter" idx="5"/>
          </p:nvPr>
        </p:nvSpPr>
        <p:spPr/>
        <p:txBody>
          <a:bodyPr/>
          <a:lstStyle/>
          <a:p>
            <a:fld id="{D7C80ACE-8349-4FEF-B751-40D55499C161}" type="slidenum">
              <a:rPr lang="en-US" smtClean="0"/>
              <a:t>14</a:t>
            </a:fld>
            <a:endParaRPr lang="en-US"/>
          </a:p>
        </p:txBody>
      </p:sp>
    </p:spTree>
    <p:extLst>
      <p:ext uri="{BB962C8B-B14F-4D97-AF65-F5344CB8AC3E}">
        <p14:creationId xmlns:p14="http://schemas.microsoft.com/office/powerpoint/2010/main" val="55175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Consumer behavior and marketing strategies play a crucial role in the success of tourism businesses. In this section, we will explore terms like 'consume', 'consumer', 'purchase', 'advertisement', 'promotion', 'promotional', as well as the difference between quantitative and qualitative research in tourism.</a:t>
            </a:r>
          </a:p>
        </p:txBody>
      </p:sp>
      <p:sp>
        <p:nvSpPr>
          <p:cNvPr id="4" name="Slide Number Placeholder 3"/>
          <p:cNvSpPr>
            <a:spLocks noGrp="1"/>
          </p:cNvSpPr>
          <p:nvPr>
            <p:ph type="sldNum" sz="quarter" idx="5"/>
          </p:nvPr>
        </p:nvSpPr>
        <p:spPr/>
        <p:txBody>
          <a:bodyPr/>
          <a:lstStyle/>
          <a:p>
            <a:fld id="{D7C80ACE-8349-4FEF-B751-40D55499C161}" type="slidenum">
              <a:rPr lang="en-US" smtClean="0"/>
              <a:t>15</a:t>
            </a:fld>
            <a:endParaRPr lang="en-US"/>
          </a:p>
        </p:txBody>
      </p:sp>
    </p:spTree>
    <p:extLst>
      <p:ext uri="{BB962C8B-B14F-4D97-AF65-F5344CB8AC3E}">
        <p14:creationId xmlns:p14="http://schemas.microsoft.com/office/powerpoint/2010/main" val="2392622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consumer behavior and marketing concepts is essential for designing effective promotional strategies in the tourism industry. Terms like 'consume', 'consumer', 'purchase', 'advertisement', 'promotion', and 'promotional' are fundamental in this context.</a:t>
            </a:r>
          </a:p>
        </p:txBody>
      </p:sp>
      <p:sp>
        <p:nvSpPr>
          <p:cNvPr id="4" name="Slide Number Placeholder 3"/>
          <p:cNvSpPr>
            <a:spLocks noGrp="1"/>
          </p:cNvSpPr>
          <p:nvPr>
            <p:ph type="sldNum" sz="quarter" idx="5"/>
          </p:nvPr>
        </p:nvSpPr>
        <p:spPr/>
        <p:txBody>
          <a:bodyPr/>
          <a:lstStyle/>
          <a:p>
            <a:fld id="{D7C80ACE-8349-4FEF-B751-40D55499C161}" type="slidenum">
              <a:rPr lang="en-US" smtClean="0"/>
              <a:t>16</a:t>
            </a:fld>
            <a:endParaRPr lang="en-US"/>
          </a:p>
        </p:txBody>
      </p:sp>
    </p:spTree>
    <p:extLst>
      <p:ext uri="{BB962C8B-B14F-4D97-AF65-F5344CB8AC3E}">
        <p14:creationId xmlns:p14="http://schemas.microsoft.com/office/powerpoint/2010/main" val="635714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Quantitative and qualitative research methods provide valuable insights into consumer preferences and behavior in the tourism sector. By exploring these research approaches, businesses can better understand their target audience and tailor their marketing strategies accordingly.</a:t>
            </a:r>
          </a:p>
        </p:txBody>
      </p:sp>
      <p:sp>
        <p:nvSpPr>
          <p:cNvPr id="4" name="Slide Number Placeholder 3"/>
          <p:cNvSpPr>
            <a:spLocks noGrp="1"/>
          </p:cNvSpPr>
          <p:nvPr>
            <p:ph type="sldNum" sz="quarter" idx="5"/>
          </p:nvPr>
        </p:nvSpPr>
        <p:spPr/>
        <p:txBody>
          <a:bodyPr/>
          <a:lstStyle/>
          <a:p>
            <a:fld id="{D7C80ACE-8349-4FEF-B751-40D55499C161}" type="slidenum">
              <a:rPr lang="en-US" smtClean="0"/>
              <a:t>17</a:t>
            </a:fld>
            <a:endParaRPr lang="en-US"/>
          </a:p>
        </p:txBody>
      </p:sp>
    </p:spTree>
    <p:extLst>
      <p:ext uri="{BB962C8B-B14F-4D97-AF65-F5344CB8AC3E}">
        <p14:creationId xmlns:p14="http://schemas.microsoft.com/office/powerpoint/2010/main" val="18353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Analyzing marketing strategies and consumer behavior through exercises allows us to apply theoretical knowledge to practical scenarios. By evaluating different marketing approaches and consumer responses, we can enhance our understanding of effective marketing practices in tourism.</a:t>
            </a:r>
          </a:p>
        </p:txBody>
      </p:sp>
      <p:sp>
        <p:nvSpPr>
          <p:cNvPr id="4" name="Slide Number Placeholder 3"/>
          <p:cNvSpPr>
            <a:spLocks noGrp="1"/>
          </p:cNvSpPr>
          <p:nvPr>
            <p:ph type="sldNum" sz="quarter" idx="5"/>
          </p:nvPr>
        </p:nvSpPr>
        <p:spPr/>
        <p:txBody>
          <a:bodyPr/>
          <a:lstStyle/>
          <a:p>
            <a:fld id="{D7C80ACE-8349-4FEF-B751-40D55499C161}" type="slidenum">
              <a:rPr lang="en-US" smtClean="0"/>
              <a:t>18</a:t>
            </a:fld>
            <a:endParaRPr lang="en-US"/>
          </a:p>
        </p:txBody>
      </p:sp>
    </p:spTree>
    <p:extLst>
      <p:ext uri="{BB962C8B-B14F-4D97-AF65-F5344CB8AC3E}">
        <p14:creationId xmlns:p14="http://schemas.microsoft.com/office/powerpoint/2010/main" val="3827544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Efficient travel logistics and management are essential for smooth operations in the tourism industry. In this section, we will explore key terms like 'destination', 'transit route', 'transport', 'travel agency', and 'travel agent', as well as booking processes and terminology.</a:t>
            </a:r>
          </a:p>
        </p:txBody>
      </p:sp>
      <p:sp>
        <p:nvSpPr>
          <p:cNvPr id="4" name="Slide Number Placeholder 3"/>
          <p:cNvSpPr>
            <a:spLocks noGrp="1"/>
          </p:cNvSpPr>
          <p:nvPr>
            <p:ph type="sldNum" sz="quarter" idx="5"/>
          </p:nvPr>
        </p:nvSpPr>
        <p:spPr/>
        <p:txBody>
          <a:bodyPr/>
          <a:lstStyle/>
          <a:p>
            <a:fld id="{D7C80ACE-8349-4FEF-B751-40D55499C161}" type="slidenum">
              <a:rPr lang="en-US" smtClean="0"/>
              <a:t>19</a:t>
            </a:fld>
            <a:endParaRPr lang="en-US"/>
          </a:p>
        </p:txBody>
      </p:sp>
    </p:spTree>
    <p:extLst>
      <p:ext uri="{BB962C8B-B14F-4D97-AF65-F5344CB8AC3E}">
        <p14:creationId xmlns:p14="http://schemas.microsoft.com/office/powerpoint/2010/main" val="31768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delve into the important vocabulary used in the tourism industry, focusing on accommodation, hospitality, infrastructure, consumer behavior, travel management, leisure activities, economics, customer satisfaction, and international travel. Each section will include definitions, examples, and interactive exercises.</a:t>
            </a:r>
          </a:p>
        </p:txBody>
      </p:sp>
      <p:sp>
        <p:nvSpPr>
          <p:cNvPr id="4" name="Slide Number Placeholder 3"/>
          <p:cNvSpPr>
            <a:spLocks noGrp="1"/>
          </p:cNvSpPr>
          <p:nvPr>
            <p:ph type="sldNum" sz="quarter" idx="5"/>
          </p:nvPr>
        </p:nvSpPr>
        <p:spPr/>
        <p:txBody>
          <a:bodyPr/>
          <a:lstStyle/>
          <a:p>
            <a:fld id="{D7C80ACE-8349-4FEF-B751-40D55499C161}" type="slidenum">
              <a:rPr lang="en-US" smtClean="0"/>
              <a:t>2</a:t>
            </a:fld>
            <a:endParaRPr lang="en-US"/>
          </a:p>
        </p:txBody>
      </p:sp>
    </p:spTree>
    <p:extLst>
      <p:ext uri="{BB962C8B-B14F-4D97-AF65-F5344CB8AC3E}">
        <p14:creationId xmlns:p14="http://schemas.microsoft.com/office/powerpoint/2010/main" val="308910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terms related to travel logistics is crucial for planning and executing successful trips. Concepts like destination, transit route, transport, travel agency, and travel agent play a significant role in facilitating smooth travel experiences.</a:t>
            </a:r>
          </a:p>
        </p:txBody>
      </p:sp>
      <p:sp>
        <p:nvSpPr>
          <p:cNvPr id="4" name="Slide Number Placeholder 3"/>
          <p:cNvSpPr>
            <a:spLocks noGrp="1"/>
          </p:cNvSpPr>
          <p:nvPr>
            <p:ph type="sldNum" sz="quarter" idx="5"/>
          </p:nvPr>
        </p:nvSpPr>
        <p:spPr/>
        <p:txBody>
          <a:bodyPr/>
          <a:lstStyle/>
          <a:p>
            <a:fld id="{D7C80ACE-8349-4FEF-B751-40D55499C161}" type="slidenum">
              <a:rPr lang="en-US" smtClean="0"/>
              <a:t>20</a:t>
            </a:fld>
            <a:endParaRPr lang="en-US"/>
          </a:p>
        </p:txBody>
      </p:sp>
    </p:spTree>
    <p:extLst>
      <p:ext uri="{BB962C8B-B14F-4D97-AF65-F5344CB8AC3E}">
        <p14:creationId xmlns:p14="http://schemas.microsoft.com/office/powerpoint/2010/main" val="2024358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Booking processes involve a series of steps, from making reservations to checking in and receiving tickets. Familiarizing ourselves with booking terminology helps ensure efficient travel management and customer satisfaction.</a:t>
            </a:r>
          </a:p>
        </p:txBody>
      </p:sp>
      <p:sp>
        <p:nvSpPr>
          <p:cNvPr id="4" name="Slide Number Placeholder 3"/>
          <p:cNvSpPr>
            <a:spLocks noGrp="1"/>
          </p:cNvSpPr>
          <p:nvPr>
            <p:ph type="sldNum" sz="quarter" idx="5"/>
          </p:nvPr>
        </p:nvSpPr>
        <p:spPr/>
        <p:txBody>
          <a:bodyPr/>
          <a:lstStyle/>
          <a:p>
            <a:fld id="{D7C80ACE-8349-4FEF-B751-40D55499C161}" type="slidenum">
              <a:rPr lang="en-US" smtClean="0"/>
              <a:t>21</a:t>
            </a:fld>
            <a:endParaRPr lang="en-US"/>
          </a:p>
        </p:txBody>
      </p:sp>
    </p:spTree>
    <p:extLst>
      <p:ext uri="{BB962C8B-B14F-4D97-AF65-F5344CB8AC3E}">
        <p14:creationId xmlns:p14="http://schemas.microsoft.com/office/powerpoint/2010/main" val="3360508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travel itineraries and role-playing booking scenarios allow us to practice organizing trips and handling booking procedures. By engaging in these exercises, we can improve our travel planning skills and customer service abilities.</a:t>
            </a:r>
          </a:p>
        </p:txBody>
      </p:sp>
      <p:sp>
        <p:nvSpPr>
          <p:cNvPr id="4" name="Slide Number Placeholder 3"/>
          <p:cNvSpPr>
            <a:spLocks noGrp="1"/>
          </p:cNvSpPr>
          <p:nvPr>
            <p:ph type="sldNum" sz="quarter" idx="5"/>
          </p:nvPr>
        </p:nvSpPr>
        <p:spPr/>
        <p:txBody>
          <a:bodyPr/>
          <a:lstStyle/>
          <a:p>
            <a:fld id="{D7C80ACE-8349-4FEF-B751-40D55499C161}" type="slidenum">
              <a:rPr lang="en-US" smtClean="0"/>
              <a:t>22</a:t>
            </a:fld>
            <a:endParaRPr lang="en-US"/>
          </a:p>
        </p:txBody>
      </p:sp>
    </p:spTree>
    <p:extLst>
      <p:ext uri="{BB962C8B-B14F-4D97-AF65-F5344CB8AC3E}">
        <p14:creationId xmlns:p14="http://schemas.microsoft.com/office/powerpoint/2010/main" val="183685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Leisure and recreation activities are essential components of the tourism experience. In this section, we will explore terms like 'leisure', 'recreation', 'relaxation', 'event', 'theme park', as well as the concept of mass travel and overnight stays.</a:t>
            </a:r>
          </a:p>
        </p:txBody>
      </p:sp>
      <p:sp>
        <p:nvSpPr>
          <p:cNvPr id="4" name="Slide Number Placeholder 3"/>
          <p:cNvSpPr>
            <a:spLocks noGrp="1"/>
          </p:cNvSpPr>
          <p:nvPr>
            <p:ph type="sldNum" sz="quarter" idx="5"/>
          </p:nvPr>
        </p:nvSpPr>
        <p:spPr/>
        <p:txBody>
          <a:bodyPr/>
          <a:lstStyle/>
          <a:p>
            <a:fld id="{D7C80ACE-8349-4FEF-B751-40D55499C161}" type="slidenum">
              <a:rPr lang="en-US" smtClean="0"/>
              <a:t>23</a:t>
            </a:fld>
            <a:endParaRPr lang="en-US"/>
          </a:p>
        </p:txBody>
      </p:sp>
    </p:spTree>
    <p:extLst>
      <p:ext uri="{BB962C8B-B14F-4D97-AF65-F5344CB8AC3E}">
        <p14:creationId xmlns:p14="http://schemas.microsoft.com/office/powerpoint/2010/main" val="4177570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Leisure activities provide opportunities for relaxation, enjoyment, and entertainment during travel. Understanding the various forms of leisure, recreation, and events helps in planning memorable experiences for travelers.</a:t>
            </a:r>
          </a:p>
        </p:txBody>
      </p:sp>
      <p:sp>
        <p:nvSpPr>
          <p:cNvPr id="4" name="Slide Number Placeholder 3"/>
          <p:cNvSpPr>
            <a:spLocks noGrp="1"/>
          </p:cNvSpPr>
          <p:nvPr>
            <p:ph type="sldNum" sz="quarter" idx="5"/>
          </p:nvPr>
        </p:nvSpPr>
        <p:spPr/>
        <p:txBody>
          <a:bodyPr/>
          <a:lstStyle/>
          <a:p>
            <a:fld id="{D7C80ACE-8349-4FEF-B751-40D55499C161}" type="slidenum">
              <a:rPr lang="en-US" smtClean="0"/>
              <a:t>24</a:t>
            </a:fld>
            <a:endParaRPr lang="en-US"/>
          </a:p>
        </p:txBody>
      </p:sp>
    </p:spTree>
    <p:extLst>
      <p:ext uri="{BB962C8B-B14F-4D97-AF65-F5344CB8AC3E}">
        <p14:creationId xmlns:p14="http://schemas.microsoft.com/office/powerpoint/2010/main" val="1166202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Mass travel involves the movement of large groups of people for leisure or business purposes. Overnight stays refer to accommodations where guests spend the night. Exploring these concepts enhances our understanding of travel trends and preferences.</a:t>
            </a:r>
          </a:p>
        </p:txBody>
      </p:sp>
      <p:sp>
        <p:nvSpPr>
          <p:cNvPr id="4" name="Slide Number Placeholder 3"/>
          <p:cNvSpPr>
            <a:spLocks noGrp="1"/>
          </p:cNvSpPr>
          <p:nvPr>
            <p:ph type="sldNum" sz="quarter" idx="5"/>
          </p:nvPr>
        </p:nvSpPr>
        <p:spPr/>
        <p:txBody>
          <a:bodyPr/>
          <a:lstStyle/>
          <a:p>
            <a:fld id="{D7C80ACE-8349-4FEF-B751-40D55499C161}" type="slidenum">
              <a:rPr lang="en-US" smtClean="0"/>
              <a:t>25</a:t>
            </a:fld>
            <a:endParaRPr lang="en-US"/>
          </a:p>
        </p:txBody>
      </p:sp>
    </p:spTree>
    <p:extLst>
      <p:ext uri="{BB962C8B-B14F-4D97-AF65-F5344CB8AC3E}">
        <p14:creationId xmlns:p14="http://schemas.microsoft.com/office/powerpoint/2010/main" val="2590513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Engaging in exercises to plan leisure activities and events allows us to create engaging and memorable experiences for travelers. By designing unique leisure programs and events, we can cater to diverse preferences and enhance customer satisfaction.</a:t>
            </a:r>
          </a:p>
        </p:txBody>
      </p:sp>
      <p:sp>
        <p:nvSpPr>
          <p:cNvPr id="4" name="Slide Number Placeholder 3"/>
          <p:cNvSpPr>
            <a:spLocks noGrp="1"/>
          </p:cNvSpPr>
          <p:nvPr>
            <p:ph type="sldNum" sz="quarter" idx="5"/>
          </p:nvPr>
        </p:nvSpPr>
        <p:spPr/>
        <p:txBody>
          <a:bodyPr/>
          <a:lstStyle/>
          <a:p>
            <a:fld id="{D7C80ACE-8349-4FEF-B751-40D55499C161}" type="slidenum">
              <a:rPr lang="en-US" smtClean="0"/>
              <a:t>26</a:t>
            </a:fld>
            <a:endParaRPr lang="en-US"/>
          </a:p>
        </p:txBody>
      </p:sp>
    </p:spTree>
    <p:extLst>
      <p:ext uri="{BB962C8B-B14F-4D97-AF65-F5344CB8AC3E}">
        <p14:creationId xmlns:p14="http://schemas.microsoft.com/office/powerpoint/2010/main" val="4275857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Economic factors and real estate play significant roles in shaping the tourism industry. In this section, we will explore terms like 'real estate', 'subsidized', 'impact', and examine the concept of 'charge' in the context of tourism.</a:t>
            </a:r>
          </a:p>
        </p:txBody>
      </p:sp>
      <p:sp>
        <p:nvSpPr>
          <p:cNvPr id="4" name="Slide Number Placeholder 3"/>
          <p:cNvSpPr>
            <a:spLocks noGrp="1"/>
          </p:cNvSpPr>
          <p:nvPr>
            <p:ph type="sldNum" sz="quarter" idx="5"/>
          </p:nvPr>
        </p:nvSpPr>
        <p:spPr/>
        <p:txBody>
          <a:bodyPr/>
          <a:lstStyle/>
          <a:p>
            <a:fld id="{D7C80ACE-8349-4FEF-B751-40D55499C161}" type="slidenum">
              <a:rPr lang="en-US" smtClean="0"/>
              <a:t>27</a:t>
            </a:fld>
            <a:endParaRPr lang="en-US"/>
          </a:p>
        </p:txBody>
      </p:sp>
    </p:spTree>
    <p:extLst>
      <p:ext uri="{BB962C8B-B14F-4D97-AF65-F5344CB8AC3E}">
        <p14:creationId xmlns:p14="http://schemas.microsoft.com/office/powerpoint/2010/main" val="2585090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Real estate refers to properties, land, and buildings used in the tourism sector. Understanding the implications of real estate investments, subsidies, and economic impacts helps in making informed decisions and strategic planning.</a:t>
            </a:r>
          </a:p>
        </p:txBody>
      </p:sp>
      <p:sp>
        <p:nvSpPr>
          <p:cNvPr id="4" name="Slide Number Placeholder 3"/>
          <p:cNvSpPr>
            <a:spLocks noGrp="1"/>
          </p:cNvSpPr>
          <p:nvPr>
            <p:ph type="sldNum" sz="quarter" idx="5"/>
          </p:nvPr>
        </p:nvSpPr>
        <p:spPr/>
        <p:txBody>
          <a:bodyPr/>
          <a:lstStyle/>
          <a:p>
            <a:fld id="{D7C80ACE-8349-4FEF-B751-40D55499C161}" type="slidenum">
              <a:rPr lang="en-US" smtClean="0"/>
              <a:t>28</a:t>
            </a:fld>
            <a:endParaRPr lang="en-US"/>
          </a:p>
        </p:txBody>
      </p:sp>
    </p:spTree>
    <p:extLst>
      <p:ext uri="{BB962C8B-B14F-4D97-AF65-F5344CB8AC3E}">
        <p14:creationId xmlns:p14="http://schemas.microsoft.com/office/powerpoint/2010/main" val="2674725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term 'charge' can be used as both a noun and a verb in the tourism context. It refers to the price or cost of services provided. Exploring the different meanings and applications of 'charge' is essential for pricing strategies and financial management in tourism.</a:t>
            </a:r>
          </a:p>
        </p:txBody>
      </p:sp>
      <p:sp>
        <p:nvSpPr>
          <p:cNvPr id="4" name="Slide Number Placeholder 3"/>
          <p:cNvSpPr>
            <a:spLocks noGrp="1"/>
          </p:cNvSpPr>
          <p:nvPr>
            <p:ph type="sldNum" sz="quarter" idx="5"/>
          </p:nvPr>
        </p:nvSpPr>
        <p:spPr/>
        <p:txBody>
          <a:bodyPr/>
          <a:lstStyle/>
          <a:p>
            <a:fld id="{D7C80ACE-8349-4FEF-B751-40D55499C161}" type="slidenum">
              <a:rPr lang="en-US" smtClean="0"/>
              <a:t>29</a:t>
            </a:fld>
            <a:endParaRPr lang="en-US"/>
          </a:p>
        </p:txBody>
      </p:sp>
    </p:spTree>
    <p:extLst>
      <p:ext uri="{BB962C8B-B14F-4D97-AF65-F5344CB8AC3E}">
        <p14:creationId xmlns:p14="http://schemas.microsoft.com/office/powerpoint/2010/main" val="423513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Accommodation plays a crucial role in the tourism sector. In this section, we will explore the definitions and usage of terms like 'accommodate' and 'accommodation', provide real-life examples, and engage in exercises to identify different types of accommodation.</a:t>
            </a:r>
          </a:p>
        </p:txBody>
      </p:sp>
      <p:sp>
        <p:nvSpPr>
          <p:cNvPr id="4" name="Slide Number Placeholder 3"/>
          <p:cNvSpPr>
            <a:spLocks noGrp="1"/>
          </p:cNvSpPr>
          <p:nvPr>
            <p:ph type="sldNum" sz="quarter" idx="5"/>
          </p:nvPr>
        </p:nvSpPr>
        <p:spPr/>
        <p:txBody>
          <a:bodyPr/>
          <a:lstStyle/>
          <a:p>
            <a:fld id="{D7C80ACE-8349-4FEF-B751-40D55499C161}" type="slidenum">
              <a:rPr lang="en-US" smtClean="0"/>
              <a:t>3</a:t>
            </a:fld>
            <a:endParaRPr lang="en-US"/>
          </a:p>
        </p:txBody>
      </p:sp>
    </p:spTree>
    <p:extLst>
      <p:ext uri="{BB962C8B-B14F-4D97-AF65-F5344CB8AC3E}">
        <p14:creationId xmlns:p14="http://schemas.microsoft.com/office/powerpoint/2010/main" val="2015518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Analyzing case studies on tourism economics and real estate investments allows us to apply economic principles to real-world scenarios. By exploring the financial implications of tourism projects and property developments, we can enhance our understanding of the industry.</a:t>
            </a:r>
          </a:p>
        </p:txBody>
      </p:sp>
      <p:sp>
        <p:nvSpPr>
          <p:cNvPr id="4" name="Slide Number Placeholder 3"/>
          <p:cNvSpPr>
            <a:spLocks noGrp="1"/>
          </p:cNvSpPr>
          <p:nvPr>
            <p:ph type="sldNum" sz="quarter" idx="5"/>
          </p:nvPr>
        </p:nvSpPr>
        <p:spPr/>
        <p:txBody>
          <a:bodyPr/>
          <a:lstStyle/>
          <a:p>
            <a:fld id="{D7C80ACE-8349-4FEF-B751-40D55499C161}" type="slidenum">
              <a:rPr lang="en-US" smtClean="0"/>
              <a:t>30</a:t>
            </a:fld>
            <a:endParaRPr lang="en-US"/>
          </a:p>
        </p:txBody>
      </p:sp>
    </p:spTree>
    <p:extLst>
      <p:ext uri="{BB962C8B-B14F-4D97-AF65-F5344CB8AC3E}">
        <p14:creationId xmlns:p14="http://schemas.microsoft.com/office/powerpoint/2010/main" val="3660584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Customer satisfaction and experience are key indicators of success in the tourism sector. In this section, we will explore terms like 'experience', 'dissatisfaction', 'satisfaction', and examine the impact of 'environment' and 'information' on customer perceptions.</a:t>
            </a:r>
          </a:p>
        </p:txBody>
      </p:sp>
      <p:sp>
        <p:nvSpPr>
          <p:cNvPr id="4" name="Slide Number Placeholder 3"/>
          <p:cNvSpPr>
            <a:spLocks noGrp="1"/>
          </p:cNvSpPr>
          <p:nvPr>
            <p:ph type="sldNum" sz="quarter" idx="5"/>
          </p:nvPr>
        </p:nvSpPr>
        <p:spPr/>
        <p:txBody>
          <a:bodyPr/>
          <a:lstStyle/>
          <a:p>
            <a:fld id="{D7C80ACE-8349-4FEF-B751-40D55499C161}" type="slidenum">
              <a:rPr lang="en-US" smtClean="0"/>
              <a:t>31</a:t>
            </a:fld>
            <a:endParaRPr lang="en-US"/>
          </a:p>
        </p:txBody>
      </p:sp>
    </p:spTree>
    <p:extLst>
      <p:ext uri="{BB962C8B-B14F-4D97-AF65-F5344CB8AC3E}">
        <p14:creationId xmlns:p14="http://schemas.microsoft.com/office/powerpoint/2010/main" val="758962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Providing exceptional customer experiences and ensuring satisfaction are fundamental goals in the tourism industry. Terms like 'experience', 'dissatisfaction', and 'satisfaction' guide businesses in delivering high-quality services and fostering positive relationships with customers.</a:t>
            </a:r>
          </a:p>
        </p:txBody>
      </p:sp>
      <p:sp>
        <p:nvSpPr>
          <p:cNvPr id="4" name="Slide Number Placeholder 3"/>
          <p:cNvSpPr>
            <a:spLocks noGrp="1"/>
          </p:cNvSpPr>
          <p:nvPr>
            <p:ph type="sldNum" sz="quarter" idx="5"/>
          </p:nvPr>
        </p:nvSpPr>
        <p:spPr/>
        <p:txBody>
          <a:bodyPr/>
          <a:lstStyle/>
          <a:p>
            <a:fld id="{D7C80ACE-8349-4FEF-B751-40D55499C161}" type="slidenum">
              <a:rPr lang="en-US" smtClean="0"/>
              <a:t>32</a:t>
            </a:fld>
            <a:endParaRPr lang="en-US"/>
          </a:p>
        </p:txBody>
      </p:sp>
    </p:spTree>
    <p:extLst>
      <p:ext uri="{BB962C8B-B14F-4D97-AF65-F5344CB8AC3E}">
        <p14:creationId xmlns:p14="http://schemas.microsoft.com/office/powerpoint/2010/main" val="2517952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physical environment and quality of information provided to customers significantly influence their satisfaction levels. By creating welcoming spaces and offering accurate information, businesses can enhance customer experiences and loyalty.</a:t>
            </a:r>
          </a:p>
        </p:txBody>
      </p:sp>
      <p:sp>
        <p:nvSpPr>
          <p:cNvPr id="4" name="Slide Number Placeholder 3"/>
          <p:cNvSpPr>
            <a:spLocks noGrp="1"/>
          </p:cNvSpPr>
          <p:nvPr>
            <p:ph type="sldNum" sz="quarter" idx="5"/>
          </p:nvPr>
        </p:nvSpPr>
        <p:spPr/>
        <p:txBody>
          <a:bodyPr/>
          <a:lstStyle/>
          <a:p>
            <a:fld id="{D7C80ACE-8349-4FEF-B751-40D55499C161}" type="slidenum">
              <a:rPr lang="en-US" smtClean="0"/>
              <a:t>33</a:t>
            </a:fld>
            <a:endParaRPr lang="en-US"/>
          </a:p>
        </p:txBody>
      </p:sp>
    </p:spTree>
    <p:extLst>
      <p:ext uri="{BB962C8B-B14F-4D97-AF65-F5344CB8AC3E}">
        <p14:creationId xmlns:p14="http://schemas.microsoft.com/office/powerpoint/2010/main" val="2169436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Evaluating customer feedback and implementing service improvements are essential for maintaining high levels of customer satisfaction. By analyzing feedback and addressing areas for enhancement, businesses can continuously enhance their services and meet customer expectations.</a:t>
            </a:r>
          </a:p>
        </p:txBody>
      </p:sp>
      <p:sp>
        <p:nvSpPr>
          <p:cNvPr id="4" name="Slide Number Placeholder 3"/>
          <p:cNvSpPr>
            <a:spLocks noGrp="1"/>
          </p:cNvSpPr>
          <p:nvPr>
            <p:ph type="sldNum" sz="quarter" idx="5"/>
          </p:nvPr>
        </p:nvSpPr>
        <p:spPr/>
        <p:txBody>
          <a:bodyPr/>
          <a:lstStyle/>
          <a:p>
            <a:fld id="{D7C80ACE-8349-4FEF-B751-40D55499C161}" type="slidenum">
              <a:rPr lang="en-US" smtClean="0"/>
              <a:t>34</a:t>
            </a:fld>
            <a:endParaRPr lang="en-US"/>
          </a:p>
        </p:txBody>
      </p:sp>
    </p:spTree>
    <p:extLst>
      <p:ext uri="{BB962C8B-B14F-4D97-AF65-F5344CB8AC3E}">
        <p14:creationId xmlns:p14="http://schemas.microsoft.com/office/powerpoint/2010/main" val="1684520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International tourism involves unique challenges and considerations due to cross-border travel. In this section, we will explore the concept of 'international' tourism, examine examples of international destinations, and engage in exercises to plan an international trip.</a:t>
            </a:r>
          </a:p>
        </p:txBody>
      </p:sp>
      <p:sp>
        <p:nvSpPr>
          <p:cNvPr id="4" name="Slide Number Placeholder 3"/>
          <p:cNvSpPr>
            <a:spLocks noGrp="1"/>
          </p:cNvSpPr>
          <p:nvPr>
            <p:ph type="sldNum" sz="quarter" idx="5"/>
          </p:nvPr>
        </p:nvSpPr>
        <p:spPr/>
        <p:txBody>
          <a:bodyPr/>
          <a:lstStyle/>
          <a:p>
            <a:fld id="{D7C80ACE-8349-4FEF-B751-40D55499C161}" type="slidenum">
              <a:rPr lang="en-US" smtClean="0"/>
              <a:t>35</a:t>
            </a:fld>
            <a:endParaRPr lang="en-US"/>
          </a:p>
        </p:txBody>
      </p:sp>
    </p:spTree>
    <p:extLst>
      <p:ext uri="{BB962C8B-B14F-4D97-AF65-F5344CB8AC3E}">
        <p14:creationId xmlns:p14="http://schemas.microsoft.com/office/powerpoint/2010/main" val="2475271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International tourism entails travel across national boundaries, presenting challenges related to cultural differences, language barriers, and regulations. Exploring the complexities of international travel enhances our preparedness for global tourism encounters.</a:t>
            </a:r>
          </a:p>
        </p:txBody>
      </p:sp>
      <p:sp>
        <p:nvSpPr>
          <p:cNvPr id="4" name="Slide Number Placeholder 3"/>
          <p:cNvSpPr>
            <a:spLocks noGrp="1"/>
          </p:cNvSpPr>
          <p:nvPr>
            <p:ph type="sldNum" sz="quarter" idx="5"/>
          </p:nvPr>
        </p:nvSpPr>
        <p:spPr/>
        <p:txBody>
          <a:bodyPr/>
          <a:lstStyle/>
          <a:p>
            <a:fld id="{D7C80ACE-8349-4FEF-B751-40D55499C161}" type="slidenum">
              <a:rPr lang="en-US" smtClean="0"/>
              <a:t>36</a:t>
            </a:fld>
            <a:endParaRPr lang="en-US"/>
          </a:p>
        </p:txBody>
      </p:sp>
    </p:spTree>
    <p:extLst>
      <p:ext uri="{BB962C8B-B14F-4D97-AF65-F5344CB8AC3E}">
        <p14:creationId xmlns:p14="http://schemas.microsoft.com/office/powerpoint/2010/main" val="3127232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International destinations offer diverse experiences and attractions for travelers. Understanding travel considerations, such as visa requirements, currency exchange, and cultural norms, is crucial for planning successful international trips.</a:t>
            </a:r>
          </a:p>
        </p:txBody>
      </p:sp>
      <p:sp>
        <p:nvSpPr>
          <p:cNvPr id="4" name="Slide Number Placeholder 3"/>
          <p:cNvSpPr>
            <a:spLocks noGrp="1"/>
          </p:cNvSpPr>
          <p:nvPr>
            <p:ph type="sldNum" sz="quarter" idx="5"/>
          </p:nvPr>
        </p:nvSpPr>
        <p:spPr/>
        <p:txBody>
          <a:bodyPr/>
          <a:lstStyle/>
          <a:p>
            <a:fld id="{D7C80ACE-8349-4FEF-B751-40D55499C161}" type="slidenum">
              <a:rPr lang="en-US" smtClean="0"/>
              <a:t>37</a:t>
            </a:fld>
            <a:endParaRPr lang="en-US"/>
          </a:p>
        </p:txBody>
      </p:sp>
    </p:spTree>
    <p:extLst>
      <p:ext uri="{BB962C8B-B14F-4D97-AF65-F5344CB8AC3E}">
        <p14:creationId xmlns:p14="http://schemas.microsoft.com/office/powerpoint/2010/main" val="1382152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Planning an international trip involves coordinating various aspects, from itinerary creation to logistical arrangements. By engaging in exercises to plan international travel, we can enhance our skills in trip organization and cross-cultural communication.</a:t>
            </a:r>
          </a:p>
        </p:txBody>
      </p:sp>
      <p:sp>
        <p:nvSpPr>
          <p:cNvPr id="4" name="Slide Number Placeholder 3"/>
          <p:cNvSpPr>
            <a:spLocks noGrp="1"/>
          </p:cNvSpPr>
          <p:nvPr>
            <p:ph type="sldNum" sz="quarter" idx="5"/>
          </p:nvPr>
        </p:nvSpPr>
        <p:spPr/>
        <p:txBody>
          <a:bodyPr/>
          <a:lstStyle/>
          <a:p>
            <a:fld id="{D7C80ACE-8349-4FEF-B751-40D55499C161}" type="slidenum">
              <a:rPr lang="en-US" smtClean="0"/>
              <a:t>38</a:t>
            </a:fld>
            <a:endParaRPr lang="en-US"/>
          </a:p>
        </p:txBody>
      </p:sp>
    </p:spTree>
    <p:extLst>
      <p:ext uri="{BB962C8B-B14F-4D97-AF65-F5344CB8AC3E}">
        <p14:creationId xmlns:p14="http://schemas.microsoft.com/office/powerpoint/2010/main" val="3784888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Mastering key vocabulary in tourism is essential for effective communication, service delivery, and customer satisfaction in the industry. By understanding and applying these terms through examples and exercises, individuals can enhance their skills and excel in various roles within the dynamic field of tourism.</a:t>
            </a:r>
          </a:p>
        </p:txBody>
      </p:sp>
      <p:sp>
        <p:nvSpPr>
          <p:cNvPr id="4" name="Slide Number Placeholder 3"/>
          <p:cNvSpPr>
            <a:spLocks noGrp="1"/>
          </p:cNvSpPr>
          <p:nvPr>
            <p:ph type="sldNum" sz="quarter" idx="5"/>
          </p:nvPr>
        </p:nvSpPr>
        <p:spPr/>
        <p:txBody>
          <a:bodyPr/>
          <a:lstStyle/>
          <a:p>
            <a:fld id="{D7C80ACE-8349-4FEF-B751-40D55499C161}" type="slidenum">
              <a:rPr lang="en-US" smtClean="0"/>
              <a:t>39</a:t>
            </a:fld>
            <a:endParaRPr lang="en-US"/>
          </a:p>
        </p:txBody>
      </p:sp>
    </p:spTree>
    <p:extLst>
      <p:ext uri="{BB962C8B-B14F-4D97-AF65-F5344CB8AC3E}">
        <p14:creationId xmlns:p14="http://schemas.microsoft.com/office/powerpoint/2010/main" val="409308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term 'accommodate' refers to providing lodging or space for someone, while 'accommodation' refers to a place where people can stay temporarily. Understanding these terms is essential for effective communication in the tourism industry.</a:t>
            </a:r>
          </a:p>
        </p:txBody>
      </p:sp>
      <p:sp>
        <p:nvSpPr>
          <p:cNvPr id="4" name="Slide Number Placeholder 3"/>
          <p:cNvSpPr>
            <a:spLocks noGrp="1"/>
          </p:cNvSpPr>
          <p:nvPr>
            <p:ph type="sldNum" sz="quarter" idx="5"/>
          </p:nvPr>
        </p:nvSpPr>
        <p:spPr/>
        <p:txBody>
          <a:bodyPr/>
          <a:lstStyle/>
          <a:p>
            <a:fld id="{D7C80ACE-8349-4FEF-B751-40D55499C161}" type="slidenum">
              <a:rPr lang="en-US" smtClean="0"/>
              <a:t>4</a:t>
            </a:fld>
            <a:endParaRPr lang="en-US"/>
          </a:p>
        </p:txBody>
      </p:sp>
    </p:spTree>
    <p:extLst>
      <p:ext uri="{BB962C8B-B14F-4D97-AF65-F5344CB8AC3E}">
        <p14:creationId xmlns:p14="http://schemas.microsoft.com/office/powerpoint/2010/main" val="168102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Real-life examples help illustrate how accommodation services are provided in different scenarios. By examining these examples, we can better understand the practical applications of accommodation-related terms.</a:t>
            </a:r>
          </a:p>
        </p:txBody>
      </p:sp>
      <p:sp>
        <p:nvSpPr>
          <p:cNvPr id="4" name="Slide Number Placeholder 3"/>
          <p:cNvSpPr>
            <a:spLocks noGrp="1"/>
          </p:cNvSpPr>
          <p:nvPr>
            <p:ph type="sldNum" sz="quarter" idx="5"/>
          </p:nvPr>
        </p:nvSpPr>
        <p:spPr/>
        <p:txBody>
          <a:bodyPr/>
          <a:lstStyle/>
          <a:p>
            <a:fld id="{D7C80ACE-8349-4FEF-B751-40D55499C161}" type="slidenum">
              <a:rPr lang="en-US" smtClean="0"/>
              <a:t>5</a:t>
            </a:fld>
            <a:endParaRPr lang="en-US"/>
          </a:p>
        </p:txBody>
      </p:sp>
    </p:spTree>
    <p:extLst>
      <p:ext uri="{BB962C8B-B14F-4D97-AF65-F5344CB8AC3E}">
        <p14:creationId xmlns:p14="http://schemas.microsoft.com/office/powerpoint/2010/main" val="217944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Engaging in exercises to identify various types of accommodation enhances our knowledge and vocabulary in the tourism sector. By practicing these exercises, we can improve our ability to differentiate between different accommodation options.</a:t>
            </a:r>
          </a:p>
        </p:txBody>
      </p:sp>
      <p:sp>
        <p:nvSpPr>
          <p:cNvPr id="4" name="Slide Number Placeholder 3"/>
          <p:cNvSpPr>
            <a:spLocks noGrp="1"/>
          </p:cNvSpPr>
          <p:nvPr>
            <p:ph type="sldNum" sz="quarter" idx="5"/>
          </p:nvPr>
        </p:nvSpPr>
        <p:spPr/>
        <p:txBody>
          <a:bodyPr/>
          <a:lstStyle/>
          <a:p>
            <a:fld id="{D7C80ACE-8349-4FEF-B751-40D55499C161}" type="slidenum">
              <a:rPr lang="en-US" smtClean="0"/>
              <a:t>6</a:t>
            </a:fld>
            <a:endParaRPr lang="en-US"/>
          </a:p>
        </p:txBody>
      </p:sp>
    </p:spTree>
    <p:extLst>
      <p:ext uri="{BB962C8B-B14F-4D97-AF65-F5344CB8AC3E}">
        <p14:creationId xmlns:p14="http://schemas.microsoft.com/office/powerpoint/2010/main" val="397658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Hospitality and service are at the core of the tourism industry. In this section, we will explore key terms like 'hospitality', 'host', 'guest', 'serve', and 'service', as well as the importance of staff and equipment in delivering exceptional service.</a:t>
            </a:r>
          </a:p>
        </p:txBody>
      </p:sp>
      <p:sp>
        <p:nvSpPr>
          <p:cNvPr id="4" name="Slide Number Placeholder 3"/>
          <p:cNvSpPr>
            <a:spLocks noGrp="1"/>
          </p:cNvSpPr>
          <p:nvPr>
            <p:ph type="sldNum" sz="quarter" idx="5"/>
          </p:nvPr>
        </p:nvSpPr>
        <p:spPr/>
        <p:txBody>
          <a:bodyPr/>
          <a:lstStyle/>
          <a:p>
            <a:fld id="{D7C80ACE-8349-4FEF-B751-40D55499C161}" type="slidenum">
              <a:rPr lang="en-US" smtClean="0"/>
              <a:t>7</a:t>
            </a:fld>
            <a:endParaRPr lang="en-US"/>
          </a:p>
        </p:txBody>
      </p:sp>
    </p:spTree>
    <p:extLst>
      <p:ext uri="{BB962C8B-B14F-4D97-AF65-F5344CB8AC3E}">
        <p14:creationId xmlns:p14="http://schemas.microsoft.com/office/powerpoint/2010/main" val="2375387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Hospitality encompasses the friendly and generous reception and entertainment of guests. Understanding the roles of hosts, guests, and service providers is crucial for delivering exceptional customer experiences.</a:t>
            </a:r>
          </a:p>
        </p:txBody>
      </p:sp>
      <p:sp>
        <p:nvSpPr>
          <p:cNvPr id="4" name="Slide Number Placeholder 3"/>
          <p:cNvSpPr>
            <a:spLocks noGrp="1"/>
          </p:cNvSpPr>
          <p:nvPr>
            <p:ph type="sldNum" sz="quarter" idx="5"/>
          </p:nvPr>
        </p:nvSpPr>
        <p:spPr/>
        <p:txBody>
          <a:bodyPr/>
          <a:lstStyle/>
          <a:p>
            <a:fld id="{D7C80ACE-8349-4FEF-B751-40D55499C161}" type="slidenum">
              <a:rPr lang="en-US" smtClean="0"/>
              <a:t>8</a:t>
            </a:fld>
            <a:endParaRPr lang="en-US"/>
          </a:p>
        </p:txBody>
      </p:sp>
    </p:spTree>
    <p:extLst>
      <p:ext uri="{BB962C8B-B14F-4D97-AF65-F5344CB8AC3E}">
        <p14:creationId xmlns:p14="http://schemas.microsoft.com/office/powerpoint/2010/main" val="634244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Efficient and well-trained staff, along with appropriate equipment, are essential for providing high-quality hospitality services. Their roles contribute significantly to the overall guest experience.</a:t>
            </a:r>
          </a:p>
        </p:txBody>
      </p:sp>
      <p:sp>
        <p:nvSpPr>
          <p:cNvPr id="4" name="Slide Number Placeholder 3"/>
          <p:cNvSpPr>
            <a:spLocks noGrp="1"/>
          </p:cNvSpPr>
          <p:nvPr>
            <p:ph type="sldNum" sz="quarter" idx="5"/>
          </p:nvPr>
        </p:nvSpPr>
        <p:spPr/>
        <p:txBody>
          <a:bodyPr/>
          <a:lstStyle/>
          <a:p>
            <a:fld id="{D7C80ACE-8349-4FEF-B751-40D55499C161}" type="slidenum">
              <a:rPr lang="en-US" smtClean="0"/>
              <a:t>9</a:t>
            </a:fld>
            <a:endParaRPr lang="en-US"/>
          </a:p>
        </p:txBody>
      </p:sp>
    </p:spTree>
    <p:extLst>
      <p:ext uri="{BB962C8B-B14F-4D97-AF65-F5344CB8AC3E}">
        <p14:creationId xmlns:p14="http://schemas.microsoft.com/office/powerpoint/2010/main" val="130563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10/30/2024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3558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10/30/2024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8709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10/30/2024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12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10/30/2024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8320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10/30/2024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24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10/30/2024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6902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10/30/2024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1702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10/30/2024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2648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10/30/2024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32143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10/30/2024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97374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10/30/2024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0146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10/30/2024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247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73E98385-7B5C-A1BE-9F33-4299DF4F533C}"/>
              </a:ext>
            </a:extLst>
          </p:cNvPr>
          <p:cNvSpPr>
            <a:spLocks noGrp="1"/>
          </p:cNvSpPr>
          <p:nvPr>
            <p:ph type="ctrTitle"/>
          </p:nvPr>
        </p:nvSpPr>
        <p:spPr>
          <a:xfrm>
            <a:off x="574400" y="997527"/>
            <a:ext cx="4053018" cy="3505057"/>
          </a:xfrm>
        </p:spPr>
        <p:txBody>
          <a:bodyPr anchor="t">
            <a:normAutofit/>
          </a:bodyPr>
          <a:lstStyle/>
          <a:p>
            <a:pPr>
              <a:lnSpc>
                <a:spcPct val="90000"/>
              </a:lnSpc>
            </a:pPr>
            <a:r>
              <a:rPr lang="en-US" sz="4800"/>
              <a:t>Key Vocabulary in Tourism: Examples and Exercises</a:t>
            </a:r>
          </a:p>
        </p:txBody>
      </p:sp>
      <p:sp>
        <p:nvSpPr>
          <p:cNvPr id="3" name="Subtitle 2">
            <a:extLst>
              <a:ext uri="{FF2B5EF4-FFF2-40B4-BE49-F238E27FC236}">
                <a16:creationId xmlns:a16="http://schemas.microsoft.com/office/drawing/2014/main" id="{1D1BDEB7-9B90-4A3B-4097-8794083B7000}"/>
              </a:ext>
            </a:extLst>
          </p:cNvPr>
          <p:cNvSpPr>
            <a:spLocks noGrp="1"/>
          </p:cNvSpPr>
          <p:nvPr>
            <p:ph type="subTitle" idx="1"/>
          </p:nvPr>
        </p:nvSpPr>
        <p:spPr>
          <a:xfrm>
            <a:off x="574399" y="4608945"/>
            <a:ext cx="3919961" cy="1334655"/>
          </a:xfrm>
        </p:spPr>
        <p:txBody>
          <a:bodyPr anchor="b">
            <a:normAutofit/>
          </a:bodyPr>
          <a:lstStyle/>
          <a:p>
            <a:pPr>
              <a:lnSpc>
                <a:spcPct val="120000"/>
              </a:lnSpc>
            </a:pPr>
            <a:r>
              <a:rPr lang="en-US" sz="1700"/>
              <a:t>Exploring essential terms for effective communication in tourism</a:t>
            </a:r>
          </a:p>
        </p:txBody>
      </p:sp>
      <p:pic>
        <p:nvPicPr>
          <p:cNvPr id="4" name="Picture 3" descr="Blue striped umbrella">
            <a:extLst>
              <a:ext uri="{FF2B5EF4-FFF2-40B4-BE49-F238E27FC236}">
                <a16:creationId xmlns:a16="http://schemas.microsoft.com/office/drawing/2014/main" id="{4B3F5478-6119-4C01-8AD7-06A3D4D13404}"/>
              </a:ext>
            </a:extLst>
          </p:cNvPr>
          <p:cNvPicPr>
            <a:picLocks noChangeAspect="1"/>
          </p:cNvPicPr>
          <p:nvPr/>
        </p:nvPicPr>
        <p:blipFill>
          <a:blip r:embed="rId3"/>
          <a:srcRect l="17762" r="-2" b="-2"/>
          <a:stretch/>
        </p:blipFill>
        <p:spPr>
          <a:xfrm>
            <a:off x="5218980" y="672912"/>
            <a:ext cx="6973019" cy="5596128"/>
          </a:xfrm>
          <a:prstGeom prst="rect">
            <a:avLst/>
          </a:prstGeom>
        </p:spPr>
      </p:pic>
      <p:cxnSp>
        <p:nvCxnSpPr>
          <p:cNvPr id="11" name="Straight Connector 1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47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ustomer service contact us call center">
            <a:extLst>
              <a:ext uri="{FF2B5EF4-FFF2-40B4-BE49-F238E27FC236}">
                <a16:creationId xmlns:a16="http://schemas.microsoft.com/office/drawing/2014/main" id="{C903DBD8-72C5-4B63-B886-C348CE631FD3}"/>
              </a:ext>
            </a:extLst>
          </p:cNvPr>
          <p:cNvPicPr>
            <a:picLocks noGrp="1" noChangeAspect="1"/>
          </p:cNvPicPr>
          <p:nvPr>
            <p:ph sz="half" idx="1"/>
          </p:nvPr>
        </p:nvPicPr>
        <p:blipFill>
          <a:blip r:embed="rId3"/>
          <a:srcRect b="5696"/>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69915A6-78B2-AAF5-7CE3-E50FF996233C}"/>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90000"/>
              </a:lnSpc>
            </a:pPr>
            <a:r>
              <a:rPr lang="en-US" sz="2800"/>
              <a:t>Exercises: Creating Service Scenarios and Role-Plays</a:t>
            </a:r>
          </a:p>
        </p:txBody>
      </p:sp>
      <p:sp>
        <p:nvSpPr>
          <p:cNvPr id="4" name="Content Placeholder 3">
            <a:extLst>
              <a:ext uri="{FF2B5EF4-FFF2-40B4-BE49-F238E27FC236}">
                <a16:creationId xmlns:a16="http://schemas.microsoft.com/office/drawing/2014/main" id="{53321FD1-2289-47E3-F726-929588B543D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Engaging in role-plays helps simulate real-life hospitality situations, enhancing customer service skills and problem-solving abilities.</a:t>
            </a:r>
          </a:p>
        </p:txBody>
      </p:sp>
    </p:spTree>
    <p:extLst>
      <p:ext uri="{BB962C8B-B14F-4D97-AF65-F5344CB8AC3E}">
        <p14:creationId xmlns:p14="http://schemas.microsoft.com/office/powerpoint/2010/main" val="18553418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23B97332-A81B-262F-E471-6D8402C7651E}"/>
              </a:ext>
            </a:extLst>
          </p:cNvPr>
          <p:cNvSpPr>
            <a:spLocks noGrp="1"/>
          </p:cNvSpPr>
          <p:nvPr>
            <p:ph type="ctrTitle"/>
          </p:nvPr>
        </p:nvSpPr>
        <p:spPr>
          <a:xfrm>
            <a:off x="559219" y="1115844"/>
            <a:ext cx="7680960" cy="4631911"/>
          </a:xfrm>
        </p:spPr>
        <p:txBody>
          <a:bodyPr anchor="b">
            <a:normAutofit/>
          </a:bodyPr>
          <a:lstStyle/>
          <a:p>
            <a:r>
              <a:rPr lang="en-US" sz="6500"/>
              <a:t>Tourism Infrastructure and Facilities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069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Ontario, Canada.">
            <a:extLst>
              <a:ext uri="{FF2B5EF4-FFF2-40B4-BE49-F238E27FC236}">
                <a16:creationId xmlns:a16="http://schemas.microsoft.com/office/drawing/2014/main" id="{4DED4B3C-F04C-49B7-9CF7-CD0D01A0FD62}"/>
              </a:ext>
            </a:extLst>
          </p:cNvPr>
          <p:cNvPicPr>
            <a:picLocks noGrp="1" noChangeAspect="1"/>
          </p:cNvPicPr>
          <p:nvPr>
            <p:ph sz="half" idx="1"/>
          </p:nvPr>
        </p:nvPicPr>
        <p:blipFill>
          <a:blip r:embed="rId3"/>
          <a:srcRect l="10810" r="7887" b="2"/>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A48C57-B83B-1ABB-61EF-090F990335C7}"/>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2300"/>
              <a:t>Understanding 'Infrastructure' And Its Importance in Tourism</a:t>
            </a:r>
          </a:p>
        </p:txBody>
      </p:sp>
      <p:sp>
        <p:nvSpPr>
          <p:cNvPr id="4" name="Content Placeholder 3">
            <a:extLst>
              <a:ext uri="{FF2B5EF4-FFF2-40B4-BE49-F238E27FC236}">
                <a16:creationId xmlns:a16="http://schemas.microsoft.com/office/drawing/2014/main" id="{54779B14-5CFF-E031-2127-CC90EE09E0A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a:t>Definition of Infrastructure</a:t>
            </a:r>
          </a:p>
          <a:p>
            <a:pPr marL="0" lvl="1" indent="0">
              <a:buNone/>
            </a:pPr>
            <a:r>
              <a:rPr lang="en-US" sz="1400"/>
              <a:t>Infrastructure encompasses the basic physical and organizational structures needed for the functioning of a society or entity.</a:t>
            </a:r>
          </a:p>
          <a:p>
            <a:pPr marL="0" indent="0">
              <a:spcBef>
                <a:spcPts val="2500"/>
              </a:spcBef>
              <a:buNone/>
            </a:pPr>
            <a:r>
              <a:rPr lang="en-US" sz="1400" b="1"/>
              <a:t>Importance of Infrastructure in Tourism</a:t>
            </a:r>
          </a:p>
          <a:p>
            <a:pPr marL="0" lvl="1" indent="0">
              <a:buNone/>
            </a:pPr>
            <a:r>
              <a:rPr lang="en-US" sz="1400"/>
              <a:t>In the context of tourism, infrastructure plays a pivotal role in enhancing the overall travel experience, providing essential services and facilities for tourists.</a:t>
            </a:r>
          </a:p>
        </p:txBody>
      </p:sp>
    </p:spTree>
    <p:extLst>
      <p:ext uri="{BB962C8B-B14F-4D97-AF65-F5344CB8AC3E}">
        <p14:creationId xmlns:p14="http://schemas.microsoft.com/office/powerpoint/2010/main" val="30272320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Content Placeholder 4" descr="Detail of the Tour Eiffel in Paris, France">
            <a:extLst>
              <a:ext uri="{FF2B5EF4-FFF2-40B4-BE49-F238E27FC236}">
                <a16:creationId xmlns:a16="http://schemas.microsoft.com/office/drawing/2014/main" id="{54A75A8E-6BEA-4E29-B89B-02C5D56539E7}"/>
              </a:ext>
            </a:extLst>
          </p:cNvPr>
          <p:cNvPicPr>
            <a:picLocks noGrp="1" noChangeAspect="1"/>
          </p:cNvPicPr>
          <p:nvPr>
            <p:ph sz="half" idx="1"/>
          </p:nvPr>
        </p:nvPicPr>
        <p:blipFill>
          <a:blip r:embed="rId3"/>
          <a:srcRect l="3986" r="6848" b="2"/>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F1B283B-C8A4-FA0E-679C-948E9B518FA9}"/>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2500"/>
              <a:t>Definitions and Examples of 'Facilities', 'Venue', 'Terminal', 'Stadium/Stadia'</a:t>
            </a:r>
          </a:p>
        </p:txBody>
      </p:sp>
      <p:sp>
        <p:nvSpPr>
          <p:cNvPr id="4" name="Content Placeholder 3">
            <a:extLst>
              <a:ext uri="{FF2B5EF4-FFF2-40B4-BE49-F238E27FC236}">
                <a16:creationId xmlns:a16="http://schemas.microsoft.com/office/drawing/2014/main" id="{FC4CDC08-8176-ED2D-0049-83500C2E327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lnSpc>
                <a:spcPct val="110000"/>
              </a:lnSpc>
              <a:spcBef>
                <a:spcPts val="2500"/>
              </a:spcBef>
              <a:buNone/>
            </a:pPr>
            <a:r>
              <a:rPr lang="en-US" sz="1400" b="1"/>
              <a:t>Facilities</a:t>
            </a:r>
          </a:p>
          <a:p>
            <a:pPr marL="0" lvl="1" indent="0">
              <a:lnSpc>
                <a:spcPct val="110000"/>
              </a:lnSpc>
              <a:buNone/>
            </a:pPr>
            <a:r>
              <a:rPr lang="en-US" sz="1400"/>
              <a:t>Facilities refer to the physical structures or buildings that provide services or amenities to tourists. Examples include hotels, resorts, restaurants, and tourist attractions.</a:t>
            </a:r>
          </a:p>
          <a:p>
            <a:pPr marL="0" indent="0">
              <a:lnSpc>
                <a:spcPct val="110000"/>
              </a:lnSpc>
              <a:spcBef>
                <a:spcPts val="2500"/>
              </a:spcBef>
              <a:buNone/>
            </a:pPr>
            <a:r>
              <a:rPr lang="en-US" sz="1400" b="1"/>
              <a:t>Venue</a:t>
            </a:r>
          </a:p>
          <a:p>
            <a:pPr marL="0" lvl="1" indent="0">
              <a:lnSpc>
                <a:spcPct val="110000"/>
              </a:lnSpc>
              <a:buNone/>
            </a:pPr>
            <a:r>
              <a:rPr lang="en-US" sz="1400"/>
              <a:t>A venue is a location where events or performances take place. Examples of venues in tourism include convention centers, theaters, and exhibition halls.</a:t>
            </a:r>
          </a:p>
          <a:p>
            <a:pPr marL="0" indent="0">
              <a:lnSpc>
                <a:spcPct val="110000"/>
              </a:lnSpc>
              <a:spcBef>
                <a:spcPts val="2500"/>
              </a:spcBef>
              <a:buNone/>
            </a:pPr>
            <a:r>
              <a:rPr lang="en-US" sz="1400" b="1"/>
              <a:t>Terminal</a:t>
            </a:r>
          </a:p>
          <a:p>
            <a:pPr marL="0" lvl="1" indent="0">
              <a:lnSpc>
                <a:spcPct val="110000"/>
              </a:lnSpc>
              <a:buNone/>
            </a:pPr>
            <a:r>
              <a:rPr lang="en-US" sz="1400"/>
              <a:t>Terminals are points of transportation connection where travelers arrive or depart. Examples include airports, bus stations, cruise terminals, and train stations.</a:t>
            </a:r>
          </a:p>
          <a:p>
            <a:pPr marL="0" indent="0">
              <a:lnSpc>
                <a:spcPct val="110000"/>
              </a:lnSpc>
              <a:spcBef>
                <a:spcPts val="2500"/>
              </a:spcBef>
              <a:buNone/>
            </a:pPr>
            <a:r>
              <a:rPr lang="en-US" sz="1400" b="1"/>
              <a:t>Stadium/Stadia</a:t>
            </a:r>
          </a:p>
          <a:p>
            <a:pPr marL="0" lvl="1" indent="0">
              <a:lnSpc>
                <a:spcPct val="110000"/>
              </a:lnSpc>
              <a:buNone/>
            </a:pPr>
            <a:r>
              <a:rPr lang="en-US" sz="1400"/>
              <a:t>Stadiums or stadia are large sports venues where athletic events and concerts are held. Examples include football stadiums, baseball parks, and concert arenas.</a:t>
            </a:r>
          </a:p>
        </p:txBody>
      </p:sp>
    </p:spTree>
    <p:extLst>
      <p:ext uri="{BB962C8B-B14F-4D97-AF65-F5344CB8AC3E}">
        <p14:creationId xmlns:p14="http://schemas.microsoft.com/office/powerpoint/2010/main" val="40823203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quot;Stilt houses - pile dwellings, old villageStilt houses - pile dwellings, old village&quot;">
            <a:extLst>
              <a:ext uri="{FF2B5EF4-FFF2-40B4-BE49-F238E27FC236}">
                <a16:creationId xmlns:a16="http://schemas.microsoft.com/office/drawing/2014/main" id="{AD321F18-FAAF-4350-8CCA-93C9B00CEBBF}"/>
              </a:ext>
            </a:extLst>
          </p:cNvPr>
          <p:cNvPicPr>
            <a:picLocks noGrp="1" noChangeAspect="1"/>
          </p:cNvPicPr>
          <p:nvPr>
            <p:ph sz="half" idx="1"/>
          </p:nvPr>
        </p:nvPicPr>
        <p:blipFill>
          <a:blip r:embed="rId3"/>
          <a:srcRect l="14614" r="2382"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4017C7-74DD-AB02-51BA-04C7ABD1FB80}"/>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2300"/>
              <a:t>Exercises: Matching Facilities with Their Functions</a:t>
            </a:r>
          </a:p>
        </p:txBody>
      </p:sp>
      <p:sp>
        <p:nvSpPr>
          <p:cNvPr id="4" name="Content Placeholder 3">
            <a:extLst>
              <a:ext uri="{FF2B5EF4-FFF2-40B4-BE49-F238E27FC236}">
                <a16:creationId xmlns:a16="http://schemas.microsoft.com/office/drawing/2014/main" id="{6656CA05-F5AD-9FF7-8DAE-58CEF48E5B6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Understanding Tourism Infrastructure</a:t>
            </a:r>
          </a:p>
          <a:p>
            <a:pPr marL="0" lvl="1" indent="0">
              <a:buNone/>
            </a:pPr>
            <a:r>
              <a:rPr lang="en-US" sz="1400"/>
              <a:t>Matching facilities with their functions aids in comprehending how various elements of tourism infrastructure enhance the overall travel experience.</a:t>
            </a:r>
          </a:p>
          <a:p>
            <a:pPr marL="0" indent="0">
              <a:spcBef>
                <a:spcPts val="2500"/>
              </a:spcBef>
              <a:buNone/>
            </a:pPr>
            <a:r>
              <a:rPr lang="en-US" sz="1400" b="1"/>
              <a:t>Knowledge Enhancement</a:t>
            </a:r>
          </a:p>
          <a:p>
            <a:pPr marL="0" lvl="1" indent="0">
              <a:buNone/>
            </a:pPr>
            <a:r>
              <a:rPr lang="en-US" sz="1400"/>
              <a:t>Completing exercises that involve matching facilities with functions can enhance our knowledge and understanding of tourism facilities.</a:t>
            </a:r>
          </a:p>
        </p:txBody>
      </p:sp>
    </p:spTree>
    <p:extLst>
      <p:ext uri="{BB962C8B-B14F-4D97-AF65-F5344CB8AC3E}">
        <p14:creationId xmlns:p14="http://schemas.microsoft.com/office/powerpoint/2010/main" val="5316592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36DCE137-559F-1EAE-B21D-2857D93ED13C}"/>
              </a:ext>
            </a:extLst>
          </p:cNvPr>
          <p:cNvSpPr>
            <a:spLocks noGrp="1"/>
          </p:cNvSpPr>
          <p:nvPr>
            <p:ph type="ctrTitle"/>
          </p:nvPr>
        </p:nvSpPr>
        <p:spPr>
          <a:xfrm>
            <a:off x="559219" y="1115844"/>
            <a:ext cx="7680960" cy="4631911"/>
          </a:xfrm>
        </p:spPr>
        <p:txBody>
          <a:bodyPr anchor="b">
            <a:normAutofit/>
          </a:bodyPr>
          <a:lstStyle/>
          <a:p>
            <a:r>
              <a:rPr lang="en-US" sz="6500"/>
              <a:t>Consumer Behavior and Marketing in Tourism</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480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Content Placeholder 4" descr="Marketing campaign word cloud on business card pinned up on cork board">
            <a:extLst>
              <a:ext uri="{FF2B5EF4-FFF2-40B4-BE49-F238E27FC236}">
                <a16:creationId xmlns:a16="http://schemas.microsoft.com/office/drawing/2014/main" id="{40532038-662B-41FF-9739-DB19F2433F8D}"/>
              </a:ext>
            </a:extLst>
          </p:cNvPr>
          <p:cNvPicPr>
            <a:picLocks noGrp="1" noChangeAspect="1"/>
          </p:cNvPicPr>
          <p:nvPr>
            <p:ph sz="half" idx="1"/>
          </p:nvPr>
        </p:nvPicPr>
        <p:blipFill>
          <a:blip r:embed="rId3"/>
          <a:srcRect l="16457" r="15880" b="1"/>
          <a:stretch/>
        </p:blipFill>
        <p:spPr>
          <a:xfrm>
            <a:off x="1" y="2613892"/>
            <a:ext cx="3739895"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3739896"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71D3BC-E7F5-3448-F9D1-36D64F1E6DA1}"/>
              </a:ext>
            </a:extLst>
          </p:cNvPr>
          <p:cNvSpPr>
            <a:spLocks noGrp="1"/>
          </p:cNvSpPr>
          <p:nvPr>
            <p:ph type="title"/>
          </p:nvPr>
        </p:nvSpPr>
        <p:spPr>
          <a:xfrm>
            <a:off x="640080" y="914401"/>
            <a:ext cx="3099816" cy="1477817"/>
          </a:xfrm>
        </p:spPr>
        <p:txBody>
          <a:bodyPr vert="horz" lIns="91440" tIns="45720" rIns="91440" bIns="45720" rtlCol="0" anchor="t">
            <a:normAutofit/>
          </a:bodyPr>
          <a:lstStyle/>
          <a:p>
            <a:pPr>
              <a:lnSpc>
                <a:spcPct val="90000"/>
              </a:lnSpc>
            </a:pPr>
            <a:r>
              <a:rPr lang="en-US" sz="2000"/>
              <a:t>Definitions of 'Consume', 'Consumer', 'Purchase', 'Advertisement', 'Promotion', 'Promotional'</a:t>
            </a:r>
          </a:p>
        </p:txBody>
      </p:sp>
      <p:sp>
        <p:nvSpPr>
          <p:cNvPr id="4" name="Content Placeholder 3">
            <a:extLst>
              <a:ext uri="{FF2B5EF4-FFF2-40B4-BE49-F238E27FC236}">
                <a16:creationId xmlns:a16="http://schemas.microsoft.com/office/drawing/2014/main" id="{A0F0EFF6-29CA-A72C-0BDA-B862AA079A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25537" y="1014984"/>
            <a:ext cx="7205472" cy="5288266"/>
          </a:xfrm>
        </p:spPr>
        <p:txBody>
          <a:bodyPr>
            <a:normAutofit/>
          </a:bodyPr>
          <a:lstStyle/>
          <a:p>
            <a:pPr marL="0" indent="0">
              <a:spcBef>
                <a:spcPts val="2500"/>
              </a:spcBef>
              <a:buNone/>
            </a:pPr>
            <a:r>
              <a:rPr lang="en-US" sz="1300" b="1"/>
              <a:t>Consume</a:t>
            </a:r>
          </a:p>
          <a:p>
            <a:pPr marL="0" lvl="1" indent="0">
              <a:buNone/>
            </a:pPr>
            <a:r>
              <a:rPr lang="en-US" sz="1300"/>
              <a:t>The act of using a product or service by an individual or group for personal satisfaction or benefit.</a:t>
            </a:r>
          </a:p>
          <a:p>
            <a:pPr marL="0" indent="0">
              <a:spcBef>
                <a:spcPts val="2500"/>
              </a:spcBef>
              <a:buNone/>
            </a:pPr>
            <a:r>
              <a:rPr lang="en-US" sz="1300" b="1"/>
              <a:t>Consumer</a:t>
            </a:r>
          </a:p>
          <a:p>
            <a:pPr marL="0" lvl="1" indent="0">
              <a:buNone/>
            </a:pPr>
            <a:r>
              <a:rPr lang="en-US" sz="1300"/>
              <a:t>A person or organization that uses economic goods or services for personal use or consumption.</a:t>
            </a:r>
          </a:p>
          <a:p>
            <a:pPr marL="0" indent="0">
              <a:spcBef>
                <a:spcPts val="2500"/>
              </a:spcBef>
              <a:buNone/>
            </a:pPr>
            <a:r>
              <a:rPr lang="en-US" sz="1300" b="1"/>
              <a:t>Purchase</a:t>
            </a:r>
          </a:p>
          <a:p>
            <a:pPr marL="0" lvl="1" indent="0">
              <a:buNone/>
            </a:pPr>
            <a:r>
              <a:rPr lang="en-US" sz="1300"/>
              <a:t>The act of buying a product or service in exchange for money or other valuable consideration.</a:t>
            </a:r>
          </a:p>
          <a:p>
            <a:pPr marL="0" indent="0">
              <a:spcBef>
                <a:spcPts val="2500"/>
              </a:spcBef>
              <a:buNone/>
            </a:pPr>
            <a:r>
              <a:rPr lang="en-US" sz="1300" b="1"/>
              <a:t>Advertisement</a:t>
            </a:r>
          </a:p>
          <a:p>
            <a:pPr marL="0" lvl="1" indent="0">
              <a:buNone/>
            </a:pPr>
            <a:r>
              <a:rPr lang="en-US" sz="1300"/>
              <a:t>A communication strategy used to promote or sell products, services, or ideas to consumers.</a:t>
            </a:r>
          </a:p>
          <a:p>
            <a:pPr marL="0" indent="0">
              <a:spcBef>
                <a:spcPts val="2500"/>
              </a:spcBef>
              <a:buNone/>
            </a:pPr>
            <a:r>
              <a:rPr lang="en-US" sz="1300" b="1"/>
              <a:t>Promotion</a:t>
            </a:r>
          </a:p>
          <a:p>
            <a:pPr marL="0" lvl="1" indent="0">
              <a:buNone/>
            </a:pPr>
            <a:r>
              <a:rPr lang="en-US" sz="1300"/>
              <a:t>Marketing activities that aim to increase the sales of a product or service through communication and persuasion.</a:t>
            </a:r>
          </a:p>
          <a:p>
            <a:pPr marL="0" indent="0">
              <a:spcBef>
                <a:spcPts val="2500"/>
              </a:spcBef>
              <a:buNone/>
            </a:pPr>
            <a:r>
              <a:rPr lang="en-US" sz="1300" b="1"/>
              <a:t>Promotional</a:t>
            </a:r>
          </a:p>
          <a:p>
            <a:pPr marL="0" lvl="1" indent="0">
              <a:buNone/>
            </a:pPr>
            <a:r>
              <a:rPr lang="en-US" sz="1300"/>
              <a:t>Related to or involved in the promotion of a product or service through marketing activities.</a:t>
            </a:r>
          </a:p>
        </p:txBody>
      </p:sp>
    </p:spTree>
    <p:extLst>
      <p:ext uri="{BB962C8B-B14F-4D97-AF65-F5344CB8AC3E}">
        <p14:creationId xmlns:p14="http://schemas.microsoft.com/office/powerpoint/2010/main" val="278204630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Quality word concept.">
            <a:extLst>
              <a:ext uri="{FF2B5EF4-FFF2-40B4-BE49-F238E27FC236}">
                <a16:creationId xmlns:a16="http://schemas.microsoft.com/office/drawing/2014/main" id="{244A4BF5-8778-4430-8EC5-D131C84F31AD}"/>
              </a:ext>
            </a:extLst>
          </p:cNvPr>
          <p:cNvPicPr>
            <a:picLocks noGrp="1" noChangeAspect="1"/>
          </p:cNvPicPr>
          <p:nvPr>
            <p:ph sz="half" idx="1"/>
          </p:nvPr>
        </p:nvPicPr>
        <p:blipFill>
          <a:blip r:embed="rId3"/>
          <a:srcRect l="21678" r="23255"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66B2F8-1BB8-DD61-E9E0-B60924444EFD}"/>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2800"/>
              <a:t>Quantitative Vs. Qualitative Research and Its Application in Tourism</a:t>
            </a:r>
          </a:p>
        </p:txBody>
      </p:sp>
      <p:sp>
        <p:nvSpPr>
          <p:cNvPr id="4" name="Content Placeholder 3">
            <a:extLst>
              <a:ext uri="{FF2B5EF4-FFF2-40B4-BE49-F238E27FC236}">
                <a16:creationId xmlns:a16="http://schemas.microsoft.com/office/drawing/2014/main" id="{8186C952-8BE9-839F-3B59-A3E3F54F05F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Quantitative Research in Tourism</a:t>
            </a:r>
          </a:p>
          <a:p>
            <a:pPr marL="0" lvl="1" indent="0">
              <a:buNone/>
            </a:pPr>
            <a:r>
              <a:rPr lang="en-US" sz="1400"/>
              <a:t>Quantitative research methods in tourism focus on numerical data and statistical analysis to understand consumer preferences and behavior. It provides measurable insights for businesses to make data-driven decisions.</a:t>
            </a:r>
          </a:p>
          <a:p>
            <a:pPr marL="0" indent="0">
              <a:spcBef>
                <a:spcPts val="2500"/>
              </a:spcBef>
              <a:buNone/>
            </a:pPr>
            <a:r>
              <a:rPr lang="en-US" sz="1400" b="1"/>
              <a:t>Qualitative Research in Tourism</a:t>
            </a:r>
          </a:p>
          <a:p>
            <a:pPr marL="0" lvl="1" indent="0">
              <a:buNone/>
            </a:pPr>
            <a:r>
              <a:rPr lang="en-US" sz="1400"/>
              <a:t>Qualitative research methods in tourism involve in-depth exploration of consumer preferences and behavior through interviews, observations, and case studies. It provides rich, descriptive insights for businesses to understand the 'why' behind consumer actions.</a:t>
            </a:r>
          </a:p>
        </p:txBody>
      </p:sp>
    </p:spTree>
    <p:extLst>
      <p:ext uri="{BB962C8B-B14F-4D97-AF65-F5344CB8AC3E}">
        <p14:creationId xmlns:p14="http://schemas.microsoft.com/office/powerpoint/2010/main" val="328118677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eople in a classroom">
            <a:extLst>
              <a:ext uri="{FF2B5EF4-FFF2-40B4-BE49-F238E27FC236}">
                <a16:creationId xmlns:a16="http://schemas.microsoft.com/office/drawing/2014/main" id="{0E68E5E0-5E51-49B9-849C-4B1F54C68041}"/>
              </a:ext>
            </a:extLst>
          </p:cNvPr>
          <p:cNvPicPr>
            <a:picLocks noGrp="1" noChangeAspect="1"/>
          </p:cNvPicPr>
          <p:nvPr>
            <p:ph sz="half" idx="1"/>
          </p:nvPr>
        </p:nvPicPr>
        <p:blipFill>
          <a:blip r:embed="rId3"/>
          <a:srcRect l="8963" r="8033"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EBF329E-0FAA-84D2-4D64-6DCBCE25A5AA}"/>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2300"/>
              <a:t>Exercises: Analyzing Marketing Strategies and Consumer Behavior</a:t>
            </a:r>
          </a:p>
        </p:txBody>
      </p:sp>
      <p:sp>
        <p:nvSpPr>
          <p:cNvPr id="4" name="Content Placeholder 3">
            <a:extLst>
              <a:ext uri="{FF2B5EF4-FFF2-40B4-BE49-F238E27FC236}">
                <a16:creationId xmlns:a16="http://schemas.microsoft.com/office/drawing/2014/main" id="{56CEAC37-3ED0-EF31-5FCB-38F421A5CBB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Practical Application of Theoretical Knowledge</a:t>
            </a:r>
          </a:p>
          <a:p>
            <a:pPr marL="0" lvl="1" indent="0">
              <a:buNone/>
            </a:pPr>
            <a:r>
              <a:rPr lang="en-US" sz="1400"/>
              <a:t>Exercises help in applying theoretical marketing knowledge to real-world scenarios, enabling a deeper understanding of marketing strategies and consumer behavior.</a:t>
            </a:r>
          </a:p>
          <a:p>
            <a:pPr marL="0" indent="0">
              <a:spcBef>
                <a:spcPts val="2500"/>
              </a:spcBef>
              <a:buNone/>
            </a:pPr>
            <a:r>
              <a:rPr lang="en-US" sz="1400" b="1"/>
              <a:t>Evaluation of Marketing Approaches</a:t>
            </a:r>
          </a:p>
          <a:p>
            <a:pPr marL="0" lvl="1" indent="0">
              <a:buNone/>
            </a:pPr>
            <a:r>
              <a:rPr lang="en-US" sz="1400"/>
              <a:t>Through exercises, we can evaluate various marketing approaches to understand their impact on consumer behavior and overall marketing effectiveness.</a:t>
            </a:r>
          </a:p>
        </p:txBody>
      </p:sp>
    </p:spTree>
    <p:extLst>
      <p:ext uri="{BB962C8B-B14F-4D97-AF65-F5344CB8AC3E}">
        <p14:creationId xmlns:p14="http://schemas.microsoft.com/office/powerpoint/2010/main" val="13897913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10DBBEFF-6E91-49B2-DE48-FA33A44FC303}"/>
              </a:ext>
            </a:extLst>
          </p:cNvPr>
          <p:cNvSpPr>
            <a:spLocks noGrp="1"/>
          </p:cNvSpPr>
          <p:nvPr>
            <p:ph type="ctrTitle"/>
          </p:nvPr>
        </p:nvSpPr>
        <p:spPr>
          <a:xfrm>
            <a:off x="559219" y="1115844"/>
            <a:ext cx="7680960" cy="4631911"/>
          </a:xfrm>
        </p:spPr>
        <p:txBody>
          <a:bodyPr anchor="b">
            <a:normAutofit/>
          </a:bodyPr>
          <a:lstStyle/>
          <a:p>
            <a:r>
              <a:rPr lang="en-US" sz="6500"/>
              <a:t>Travel Logistics and Management</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009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emoirs on travel. All photos from my portfolio">
            <a:extLst>
              <a:ext uri="{FF2B5EF4-FFF2-40B4-BE49-F238E27FC236}">
                <a16:creationId xmlns:a16="http://schemas.microsoft.com/office/drawing/2014/main" id="{72745C96-129E-451A-A1CE-11604289793C}"/>
              </a:ext>
            </a:extLst>
          </p:cNvPr>
          <p:cNvPicPr>
            <a:picLocks noGrp="1" noChangeAspect="1"/>
          </p:cNvPicPr>
          <p:nvPr>
            <p:ph sz="half" idx="1"/>
          </p:nvPr>
        </p:nvPicPr>
        <p:blipFill>
          <a:blip r:embed="rId3"/>
          <a:srcRect l="6317" r="418"/>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CA328E-B8FC-C22C-8806-DA95CEB318E8}"/>
              </a:ext>
            </a:extLst>
          </p:cNvPr>
          <p:cNvSpPr>
            <a:spLocks noGrp="1"/>
          </p:cNvSpPr>
          <p:nvPr>
            <p:ph type="title"/>
          </p:nvPr>
        </p:nvSpPr>
        <p:spPr>
          <a:xfrm>
            <a:off x="7269904" y="914400"/>
            <a:ext cx="4261104" cy="1097280"/>
          </a:xfrm>
        </p:spPr>
        <p:txBody>
          <a:bodyPr vert="horz" lIns="91440" tIns="45720" rIns="91440" bIns="45720" rtlCol="0" anchor="t">
            <a:normAutofit/>
          </a:bodyPr>
          <a:lstStyle/>
          <a:p>
            <a:r>
              <a:rPr lang="en-US" sz="3600"/>
              <a:t>Agenda Items</a:t>
            </a:r>
          </a:p>
        </p:txBody>
      </p:sp>
      <p:sp>
        <p:nvSpPr>
          <p:cNvPr id="4" name="Content Placeholder 3">
            <a:extLst>
              <a:ext uri="{FF2B5EF4-FFF2-40B4-BE49-F238E27FC236}">
                <a16:creationId xmlns:a16="http://schemas.microsoft.com/office/drawing/2014/main" id="{0592B6C9-ECB9-E42F-1671-B757A390C3C3}"/>
              </a:ext>
            </a:extLst>
          </p:cNvPr>
          <p:cNvSpPr>
            <a:spLocks noGrp="1"/>
          </p:cNvSpPr>
          <p:nvPr>
            <p:ph sz="half" idx="2"/>
          </p:nvPr>
        </p:nvSpPr>
        <p:spPr>
          <a:xfrm>
            <a:off x="7269905" y="2176036"/>
            <a:ext cx="4261104" cy="4121887"/>
          </a:xfrm>
        </p:spPr>
        <p:txBody>
          <a:bodyPr vert="horz" lIns="91440" tIns="45720" rIns="91440" bIns="45720" rtlCol="0">
            <a:normAutofit/>
          </a:bodyPr>
          <a:lstStyle/>
          <a:p>
            <a:pPr>
              <a:lnSpc>
                <a:spcPct val="110000"/>
              </a:lnSpc>
            </a:pPr>
            <a:r>
              <a:rPr lang="en-US" sz="1600"/>
              <a:t>Understanding Accommodation and Related Terms</a:t>
            </a:r>
          </a:p>
          <a:p>
            <a:pPr>
              <a:lnSpc>
                <a:spcPct val="110000"/>
              </a:lnSpc>
            </a:pPr>
            <a:r>
              <a:rPr lang="en-US" sz="1600"/>
              <a:t>Key Terms in Hospitality and Service</a:t>
            </a:r>
          </a:p>
          <a:p>
            <a:pPr>
              <a:lnSpc>
                <a:spcPct val="110000"/>
              </a:lnSpc>
            </a:pPr>
            <a:r>
              <a:rPr lang="en-US" sz="1600"/>
              <a:t>Tourism Infrastructure and Facilities</a:t>
            </a:r>
          </a:p>
          <a:p>
            <a:pPr>
              <a:lnSpc>
                <a:spcPct val="110000"/>
              </a:lnSpc>
            </a:pPr>
            <a:r>
              <a:rPr lang="en-US" sz="1600"/>
              <a:t>Consumer Behavior and Marketing in Tourism</a:t>
            </a:r>
          </a:p>
          <a:p>
            <a:pPr>
              <a:lnSpc>
                <a:spcPct val="110000"/>
              </a:lnSpc>
            </a:pPr>
            <a:r>
              <a:rPr lang="en-US" sz="1600"/>
              <a:t>Travel Logistics and Management</a:t>
            </a:r>
          </a:p>
          <a:p>
            <a:pPr>
              <a:lnSpc>
                <a:spcPct val="110000"/>
              </a:lnSpc>
            </a:pPr>
            <a:r>
              <a:rPr lang="en-US" sz="1600"/>
              <a:t>Leisure and Recreation in Tourism</a:t>
            </a:r>
          </a:p>
          <a:p>
            <a:pPr>
              <a:lnSpc>
                <a:spcPct val="110000"/>
              </a:lnSpc>
            </a:pPr>
            <a:r>
              <a:rPr lang="en-US" sz="1600"/>
              <a:t>Tourism Economics and Real Estate</a:t>
            </a:r>
          </a:p>
          <a:p>
            <a:pPr>
              <a:lnSpc>
                <a:spcPct val="110000"/>
              </a:lnSpc>
            </a:pPr>
            <a:r>
              <a:rPr lang="en-US" sz="1600"/>
              <a:t>Customer Satisfaction and Experience</a:t>
            </a:r>
          </a:p>
          <a:p>
            <a:pPr>
              <a:lnSpc>
                <a:spcPct val="110000"/>
              </a:lnSpc>
            </a:pPr>
            <a:r>
              <a:rPr lang="en-US" sz="1600"/>
              <a:t>International Tourism</a:t>
            </a:r>
          </a:p>
        </p:txBody>
      </p:sp>
    </p:spTree>
    <p:extLst>
      <p:ext uri="{BB962C8B-B14F-4D97-AF65-F5344CB8AC3E}">
        <p14:creationId xmlns:p14="http://schemas.microsoft.com/office/powerpoint/2010/main" val="34839492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Content Placeholder 4" descr="Travel around the world in a plane&#10;Map:https://visibleearth.nasa.gov/images/57730/the-blue-marble-land-surface-ocean-color-and-sea-ice">
            <a:extLst>
              <a:ext uri="{FF2B5EF4-FFF2-40B4-BE49-F238E27FC236}">
                <a16:creationId xmlns:a16="http://schemas.microsoft.com/office/drawing/2014/main" id="{A8E07BEE-7845-43CE-81D5-BCEBABA55564}"/>
              </a:ext>
            </a:extLst>
          </p:cNvPr>
          <p:cNvPicPr>
            <a:picLocks noGrp="1" noChangeAspect="1"/>
          </p:cNvPicPr>
          <p:nvPr>
            <p:ph sz="half" idx="1"/>
          </p:nvPr>
        </p:nvPicPr>
        <p:blipFill>
          <a:blip r:embed="rId3"/>
          <a:srcRect l="16802" r="20096" b="2"/>
          <a:stretch/>
        </p:blipFill>
        <p:spPr>
          <a:xfrm>
            <a:off x="1" y="2613892"/>
            <a:ext cx="3739895"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3739896"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6740E1-C537-8321-C464-4C316109A239}"/>
              </a:ext>
            </a:extLst>
          </p:cNvPr>
          <p:cNvSpPr>
            <a:spLocks noGrp="1"/>
          </p:cNvSpPr>
          <p:nvPr>
            <p:ph type="title"/>
          </p:nvPr>
        </p:nvSpPr>
        <p:spPr>
          <a:xfrm>
            <a:off x="640080" y="914401"/>
            <a:ext cx="3099816" cy="1477817"/>
          </a:xfrm>
        </p:spPr>
        <p:txBody>
          <a:bodyPr vert="horz" lIns="91440" tIns="45720" rIns="91440" bIns="45720" rtlCol="0" anchor="t">
            <a:normAutofit/>
          </a:bodyPr>
          <a:lstStyle/>
          <a:p>
            <a:pPr>
              <a:lnSpc>
                <a:spcPct val="90000"/>
              </a:lnSpc>
            </a:pPr>
            <a:r>
              <a:rPr lang="en-US" sz="2000"/>
              <a:t>Key Terms: 'Destination', 'Transit Route', 'Transport', 'Travel Agency', 'Travel Agent'</a:t>
            </a:r>
          </a:p>
        </p:txBody>
      </p:sp>
      <p:sp>
        <p:nvSpPr>
          <p:cNvPr id="4" name="Content Placeholder 3">
            <a:extLst>
              <a:ext uri="{FF2B5EF4-FFF2-40B4-BE49-F238E27FC236}">
                <a16:creationId xmlns:a16="http://schemas.microsoft.com/office/drawing/2014/main" id="{19720BC6-18E8-6F9A-3D15-0B78C27D3CC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25537" y="1014984"/>
            <a:ext cx="7205472" cy="5288266"/>
          </a:xfrm>
        </p:spPr>
        <p:txBody>
          <a:bodyPr>
            <a:normAutofit/>
          </a:bodyPr>
          <a:lstStyle/>
          <a:p>
            <a:pPr marL="0" indent="0">
              <a:lnSpc>
                <a:spcPct val="110000"/>
              </a:lnSpc>
              <a:spcBef>
                <a:spcPts val="2500"/>
              </a:spcBef>
              <a:buNone/>
            </a:pPr>
            <a:r>
              <a:rPr lang="en-US" sz="1400" b="1"/>
              <a:t>Destination</a:t>
            </a:r>
          </a:p>
          <a:p>
            <a:pPr marL="0" lvl="1" indent="0">
              <a:lnSpc>
                <a:spcPct val="110000"/>
              </a:lnSpc>
              <a:buNone/>
            </a:pPr>
            <a:r>
              <a:rPr lang="en-US" sz="1400"/>
              <a:t>The destination is the place to which a person or cargo is going. It is the final point of a journey or the endpoint of a transportation route.</a:t>
            </a:r>
          </a:p>
          <a:p>
            <a:pPr marL="0" indent="0">
              <a:lnSpc>
                <a:spcPct val="110000"/>
              </a:lnSpc>
              <a:spcBef>
                <a:spcPts val="2500"/>
              </a:spcBef>
              <a:buNone/>
            </a:pPr>
            <a:r>
              <a:rPr lang="en-US" sz="1400" b="1"/>
              <a:t>Transit Route</a:t>
            </a:r>
          </a:p>
          <a:p>
            <a:pPr marL="0" lvl="1" indent="0">
              <a:lnSpc>
                <a:spcPct val="110000"/>
              </a:lnSpc>
              <a:buNone/>
            </a:pPr>
            <a:r>
              <a:rPr lang="en-US" sz="1400"/>
              <a:t>A transit route is a specific path taken by vehicles or travelers to reach a destination. It includes stops, waypoints, and modes of transportation used during the journey.</a:t>
            </a:r>
          </a:p>
          <a:p>
            <a:pPr marL="0" indent="0">
              <a:lnSpc>
                <a:spcPct val="110000"/>
              </a:lnSpc>
              <a:spcBef>
                <a:spcPts val="2500"/>
              </a:spcBef>
              <a:buNone/>
            </a:pPr>
            <a:r>
              <a:rPr lang="en-US" sz="1400" b="1"/>
              <a:t>Transport</a:t>
            </a:r>
          </a:p>
          <a:p>
            <a:pPr marL="0" lvl="1" indent="0">
              <a:lnSpc>
                <a:spcPct val="110000"/>
              </a:lnSpc>
              <a:buNone/>
            </a:pPr>
            <a:r>
              <a:rPr lang="en-US" sz="1400"/>
              <a:t>Transport refers to the movement of people or goods from one place to another. It includes various modes such as air, land, and water transportation.</a:t>
            </a:r>
          </a:p>
          <a:p>
            <a:pPr marL="0" indent="0">
              <a:lnSpc>
                <a:spcPct val="110000"/>
              </a:lnSpc>
              <a:spcBef>
                <a:spcPts val="2500"/>
              </a:spcBef>
              <a:buNone/>
            </a:pPr>
            <a:r>
              <a:rPr lang="en-US" sz="1400" b="1"/>
              <a:t>Travel Agency</a:t>
            </a:r>
          </a:p>
          <a:p>
            <a:pPr marL="0" lvl="1" indent="0">
              <a:lnSpc>
                <a:spcPct val="110000"/>
              </a:lnSpc>
              <a:buNone/>
            </a:pPr>
            <a:r>
              <a:rPr lang="en-US" sz="1400"/>
              <a:t>A travel agency is a business that assists individuals or groups in planning and booking travel arrangements, including flights, accommodations, and tours.</a:t>
            </a:r>
          </a:p>
          <a:p>
            <a:pPr marL="0" indent="0">
              <a:lnSpc>
                <a:spcPct val="110000"/>
              </a:lnSpc>
              <a:spcBef>
                <a:spcPts val="2500"/>
              </a:spcBef>
              <a:buNone/>
            </a:pPr>
            <a:r>
              <a:rPr lang="en-US" sz="1400" b="1"/>
              <a:t>Travel Agent</a:t>
            </a:r>
          </a:p>
          <a:p>
            <a:pPr marL="0" lvl="1" indent="0">
              <a:lnSpc>
                <a:spcPct val="110000"/>
              </a:lnSpc>
              <a:buNone/>
            </a:pPr>
            <a:r>
              <a:rPr lang="en-US" sz="1400"/>
              <a:t>A travel agent is a person who works for a travel agency and helps clients with arranging, booking, and managing their travel plans to ensure a smooth and enjoyable trip.</a:t>
            </a:r>
          </a:p>
        </p:txBody>
      </p:sp>
    </p:spTree>
    <p:extLst>
      <p:ext uri="{BB962C8B-B14F-4D97-AF65-F5344CB8AC3E}">
        <p14:creationId xmlns:p14="http://schemas.microsoft.com/office/powerpoint/2010/main" val="10655611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Over the shoulder view of a businesswoman planning business trip in office, she is using smartphone to book flight tickets and plan holiday.">
            <a:extLst>
              <a:ext uri="{FF2B5EF4-FFF2-40B4-BE49-F238E27FC236}">
                <a16:creationId xmlns:a16="http://schemas.microsoft.com/office/drawing/2014/main" id="{2AD24CCD-1E84-4FDD-80FB-37B0ED48CCA9}"/>
              </a:ext>
            </a:extLst>
          </p:cNvPr>
          <p:cNvPicPr>
            <a:picLocks noGrp="1" noChangeAspect="1"/>
          </p:cNvPicPr>
          <p:nvPr>
            <p:ph sz="half" idx="1"/>
          </p:nvPr>
        </p:nvPicPr>
        <p:blipFill>
          <a:blip r:embed="rId3"/>
          <a:srcRect l="15597" r="29396"/>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3F3FD2-D39C-81F3-469C-CAAAB4CE0F31}"/>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2200"/>
              <a:t>Booking Processes: 'Book', 'Check In', 'Check-In', 'Overbook', 'Reconfirm', 'Reservation', 'Ticket'</a:t>
            </a:r>
          </a:p>
        </p:txBody>
      </p:sp>
      <p:sp>
        <p:nvSpPr>
          <p:cNvPr id="4" name="Content Placeholder 3">
            <a:extLst>
              <a:ext uri="{FF2B5EF4-FFF2-40B4-BE49-F238E27FC236}">
                <a16:creationId xmlns:a16="http://schemas.microsoft.com/office/drawing/2014/main" id="{0483DBBA-684F-4DC2-3D48-9B802B6586B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a:t>Reservation</a:t>
            </a:r>
          </a:p>
          <a:p>
            <a:pPr marL="0" lvl="1" indent="0">
              <a:buNone/>
            </a:pPr>
            <a:r>
              <a:rPr lang="en-US" sz="1400"/>
              <a:t>Making a reservation is the initial step in the booking process, ensuring a place is secured for the traveler's journey.</a:t>
            </a:r>
          </a:p>
          <a:p>
            <a:pPr marL="0" indent="0">
              <a:spcBef>
                <a:spcPts val="2500"/>
              </a:spcBef>
              <a:buNone/>
            </a:pPr>
            <a:r>
              <a:rPr lang="en-US" sz="1400" b="1"/>
              <a:t>Check-In</a:t>
            </a:r>
          </a:p>
          <a:p>
            <a:pPr marL="0" lvl="1" indent="0">
              <a:buNone/>
            </a:pPr>
            <a:r>
              <a:rPr lang="en-US" sz="1400"/>
              <a:t>Check-in involves confirming the traveler's presence for the journey and receiving necessary travel documents.</a:t>
            </a:r>
          </a:p>
          <a:p>
            <a:pPr marL="0" indent="0">
              <a:spcBef>
                <a:spcPts val="2500"/>
              </a:spcBef>
              <a:buNone/>
            </a:pPr>
            <a:r>
              <a:rPr lang="en-US" sz="1400" b="1"/>
              <a:t>Ticket</a:t>
            </a:r>
          </a:p>
          <a:p>
            <a:pPr marL="0" lvl="1" indent="0">
              <a:buNone/>
            </a:pPr>
            <a:r>
              <a:rPr lang="en-US" sz="1400"/>
              <a:t>Tickets are essential documents that grant travelers access to their chosen transportation mode, be it a flight, train, or bus.</a:t>
            </a:r>
          </a:p>
        </p:txBody>
      </p:sp>
    </p:spTree>
    <p:extLst>
      <p:ext uri="{BB962C8B-B14F-4D97-AF65-F5344CB8AC3E}">
        <p14:creationId xmlns:p14="http://schemas.microsoft.com/office/powerpoint/2010/main" val="154585813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igh angle view of open diary with blank sheets on world map">
            <a:extLst>
              <a:ext uri="{FF2B5EF4-FFF2-40B4-BE49-F238E27FC236}">
                <a16:creationId xmlns:a16="http://schemas.microsoft.com/office/drawing/2014/main" id="{3A18F1CC-BBFF-463B-9828-9D71B1911FF5}"/>
              </a:ext>
            </a:extLst>
          </p:cNvPr>
          <p:cNvPicPr>
            <a:picLocks noGrp="1" noChangeAspect="1"/>
          </p:cNvPicPr>
          <p:nvPr>
            <p:ph sz="half" idx="1"/>
          </p:nvPr>
        </p:nvPicPr>
        <p:blipFill>
          <a:blip r:embed="rId3"/>
          <a:srcRect l="4390" r="12606"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09004C7-0C18-2213-F7AD-7F47312035DD}"/>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2300"/>
              <a:t>Exercises: Creating Travel Itineraries and Role-Playing Booking Scenarios</a:t>
            </a:r>
          </a:p>
        </p:txBody>
      </p:sp>
      <p:sp>
        <p:nvSpPr>
          <p:cNvPr id="4" name="Content Placeholder 3">
            <a:extLst>
              <a:ext uri="{FF2B5EF4-FFF2-40B4-BE49-F238E27FC236}">
                <a16:creationId xmlns:a16="http://schemas.microsoft.com/office/drawing/2014/main" id="{A1D69B8F-3654-9BBD-C547-7B82613D155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Travel Itinerary Creation</a:t>
            </a:r>
          </a:p>
          <a:p>
            <a:pPr marL="0" lvl="1" indent="0">
              <a:buNone/>
            </a:pPr>
            <a:r>
              <a:rPr lang="en-US" sz="1400"/>
              <a:t>Creating travel itineraries helps in organizing trips efficiently and ensuring a smooth travel experience for clients. It involves selecting destinations, modes of transportation, accommodations, and activities.</a:t>
            </a:r>
          </a:p>
          <a:p>
            <a:pPr marL="0" indent="0">
              <a:spcBef>
                <a:spcPts val="2500"/>
              </a:spcBef>
              <a:buNone/>
            </a:pPr>
            <a:r>
              <a:rPr lang="en-US" sz="1400" b="1"/>
              <a:t>Role-Playing Booking Scenarios</a:t>
            </a:r>
          </a:p>
          <a:p>
            <a:pPr marL="0" lvl="1" indent="0">
              <a:buNone/>
            </a:pPr>
            <a:r>
              <a:rPr lang="en-US" sz="1400"/>
              <a:t>Role-playing booking scenarios involve simulating real-life interactions with clients, practicing booking procedures, handling customer inquiries, and resolving issues effectively to enhance customer service skills.</a:t>
            </a:r>
          </a:p>
        </p:txBody>
      </p:sp>
    </p:spTree>
    <p:extLst>
      <p:ext uri="{BB962C8B-B14F-4D97-AF65-F5344CB8AC3E}">
        <p14:creationId xmlns:p14="http://schemas.microsoft.com/office/powerpoint/2010/main" val="154115492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C4A0ACE1-F2EE-BF40-C475-65297C8B82BA}"/>
              </a:ext>
            </a:extLst>
          </p:cNvPr>
          <p:cNvSpPr>
            <a:spLocks noGrp="1"/>
          </p:cNvSpPr>
          <p:nvPr>
            <p:ph type="ctrTitle"/>
          </p:nvPr>
        </p:nvSpPr>
        <p:spPr>
          <a:xfrm>
            <a:off x="559219" y="1115844"/>
            <a:ext cx="7680960" cy="4631911"/>
          </a:xfrm>
        </p:spPr>
        <p:txBody>
          <a:bodyPr anchor="b">
            <a:normAutofit/>
          </a:bodyPr>
          <a:lstStyle/>
          <a:p>
            <a:r>
              <a:rPr lang="en-US" sz="6500"/>
              <a:t>Leisure and Recreation in Tourism</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444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Content Placeholder 4" descr="Kids and mother returning to car from the beach. Family is packing the car with beach stuff.">
            <a:extLst>
              <a:ext uri="{FF2B5EF4-FFF2-40B4-BE49-F238E27FC236}">
                <a16:creationId xmlns:a16="http://schemas.microsoft.com/office/drawing/2014/main" id="{616FF383-B224-495A-BAEE-7B0C02D25BC7}"/>
              </a:ext>
            </a:extLst>
          </p:cNvPr>
          <p:cNvPicPr>
            <a:picLocks noGrp="1" noChangeAspect="1"/>
          </p:cNvPicPr>
          <p:nvPr>
            <p:ph sz="half" idx="1"/>
          </p:nvPr>
        </p:nvPicPr>
        <p:blipFill>
          <a:blip r:embed="rId3"/>
          <a:srcRect l="1700" r="8799"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DB06E87-3D52-6263-06C9-05DF8026D653}"/>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2500"/>
              <a:t>Definitions and Examples: 'Leisure', 'Recreation', 'Relaxation', 'Event', 'Theme Park'</a:t>
            </a:r>
          </a:p>
        </p:txBody>
      </p:sp>
      <p:sp>
        <p:nvSpPr>
          <p:cNvPr id="4" name="Content Placeholder 3">
            <a:extLst>
              <a:ext uri="{FF2B5EF4-FFF2-40B4-BE49-F238E27FC236}">
                <a16:creationId xmlns:a16="http://schemas.microsoft.com/office/drawing/2014/main" id="{BBD7D5D7-7E7C-B059-1467-C4185619FBD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Leisure</a:t>
            </a:r>
          </a:p>
          <a:p>
            <a:pPr marL="0" lvl="1" indent="0">
              <a:buNone/>
            </a:pPr>
            <a:r>
              <a:rPr lang="en-US" sz="1400"/>
              <a:t>Leisure refers to free time activities that provide relaxation and enjoyment, such as reading, watching movies, or engaging in hobbies.</a:t>
            </a:r>
          </a:p>
          <a:p>
            <a:pPr marL="0" indent="0">
              <a:spcBef>
                <a:spcPts val="2500"/>
              </a:spcBef>
              <a:buNone/>
            </a:pPr>
            <a:r>
              <a:rPr lang="en-US" sz="1400" b="1"/>
              <a:t>Recreation</a:t>
            </a:r>
          </a:p>
          <a:p>
            <a:pPr marL="0" lvl="1" indent="0">
              <a:buNone/>
            </a:pPr>
            <a:r>
              <a:rPr lang="en-US" sz="1400"/>
              <a:t>Recreation involves activities done for enjoyment and relaxation, such as sports, games, or outdoor adventures, aiming to recharge and rejuvenate.</a:t>
            </a:r>
          </a:p>
          <a:p>
            <a:pPr marL="0" indent="0">
              <a:spcBef>
                <a:spcPts val="2500"/>
              </a:spcBef>
              <a:buNone/>
            </a:pPr>
            <a:r>
              <a:rPr lang="en-US" sz="1400" b="1"/>
              <a:t>Relaxation</a:t>
            </a:r>
          </a:p>
          <a:p>
            <a:pPr marL="0" lvl="1" indent="0">
              <a:buNone/>
            </a:pPr>
            <a:r>
              <a:rPr lang="en-US" sz="1400"/>
              <a:t>Relaxation refers to the state of being free from tension and stress, achieved through activities like meditation, spa treatments, or enjoying nature.</a:t>
            </a:r>
          </a:p>
          <a:p>
            <a:pPr marL="0" indent="0">
              <a:spcBef>
                <a:spcPts val="2500"/>
              </a:spcBef>
              <a:buNone/>
            </a:pPr>
            <a:r>
              <a:rPr lang="en-US" sz="1400" b="1"/>
              <a:t>Event</a:t>
            </a:r>
          </a:p>
          <a:p>
            <a:pPr marL="0" lvl="1" indent="0">
              <a:buNone/>
            </a:pPr>
            <a:r>
              <a:rPr lang="en-US" sz="1400"/>
              <a:t>An event is a planned occasion or activity that gathers people for a specific purpose, such as concerts, festivals, conferences, or sports competitions.</a:t>
            </a:r>
          </a:p>
        </p:txBody>
      </p:sp>
    </p:spTree>
    <p:extLst>
      <p:ext uri="{BB962C8B-B14F-4D97-AF65-F5344CB8AC3E}">
        <p14:creationId xmlns:p14="http://schemas.microsoft.com/office/powerpoint/2010/main" val="5192809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irport waiting Lounge waiting for departure">
            <a:extLst>
              <a:ext uri="{FF2B5EF4-FFF2-40B4-BE49-F238E27FC236}">
                <a16:creationId xmlns:a16="http://schemas.microsoft.com/office/drawing/2014/main" id="{C08A5950-5E00-41FF-9FE5-036FE229F5A7}"/>
              </a:ext>
            </a:extLst>
          </p:cNvPr>
          <p:cNvPicPr>
            <a:picLocks noGrp="1" noChangeAspect="1"/>
          </p:cNvPicPr>
          <p:nvPr>
            <p:ph sz="half" idx="1"/>
          </p:nvPr>
        </p:nvPicPr>
        <p:blipFill>
          <a:blip r:embed="rId3"/>
          <a:srcRect l="431" r="16565"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DA3A1F7-A442-A211-6490-94377B34DB19}"/>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2500"/>
              <a:t>Understanding 'Mass Travel' And 'Overnight' Stays</a:t>
            </a:r>
          </a:p>
        </p:txBody>
      </p:sp>
      <p:sp>
        <p:nvSpPr>
          <p:cNvPr id="4" name="Content Placeholder 3">
            <a:extLst>
              <a:ext uri="{FF2B5EF4-FFF2-40B4-BE49-F238E27FC236}">
                <a16:creationId xmlns:a16="http://schemas.microsoft.com/office/drawing/2014/main" id="{0573E58B-F668-61FA-72A8-000F8E2C38D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Mass Travel</a:t>
            </a:r>
          </a:p>
          <a:p>
            <a:pPr marL="0" lvl="1" indent="0">
              <a:buNone/>
            </a:pPr>
            <a:r>
              <a:rPr lang="en-US" sz="1400"/>
              <a:t>Mass travel involves the movement of large groups of people for leisure or business purposes. It plays a significant role in shaping travel trends and preferences.</a:t>
            </a:r>
          </a:p>
          <a:p>
            <a:pPr marL="0" indent="0">
              <a:spcBef>
                <a:spcPts val="2500"/>
              </a:spcBef>
              <a:buNone/>
            </a:pPr>
            <a:r>
              <a:rPr lang="en-US" sz="1400" b="1"/>
              <a:t>Overnight Stays</a:t>
            </a:r>
          </a:p>
          <a:p>
            <a:pPr marL="0" lvl="1" indent="0">
              <a:buNone/>
            </a:pPr>
            <a:r>
              <a:rPr lang="en-US" sz="1400"/>
              <a:t>Overnight stays refer to accommodations where guests spend the night. Understanding this concept is crucial in the hospitality and travel industry.</a:t>
            </a:r>
          </a:p>
        </p:txBody>
      </p:sp>
    </p:spTree>
    <p:extLst>
      <p:ext uri="{BB962C8B-B14F-4D97-AF65-F5344CB8AC3E}">
        <p14:creationId xmlns:p14="http://schemas.microsoft.com/office/powerpoint/2010/main" val="47507163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usinesswoman holding a pen">
            <a:extLst>
              <a:ext uri="{FF2B5EF4-FFF2-40B4-BE49-F238E27FC236}">
                <a16:creationId xmlns:a16="http://schemas.microsoft.com/office/drawing/2014/main" id="{92C09789-B3BE-40DA-8644-2E36B072BC13}"/>
              </a:ext>
            </a:extLst>
          </p:cNvPr>
          <p:cNvPicPr>
            <a:picLocks noGrp="1" noChangeAspect="1"/>
          </p:cNvPicPr>
          <p:nvPr>
            <p:ph sz="half" idx="1"/>
          </p:nvPr>
        </p:nvPicPr>
        <p:blipFill>
          <a:blip r:embed="rId3"/>
          <a:srcRect l="5007" r="11989"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DC01B4F-7CA9-112D-B7B2-DA863DC49068}"/>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2500"/>
              <a:t>Exercises: Planning Leisure Activities and Events</a:t>
            </a:r>
          </a:p>
        </p:txBody>
      </p:sp>
      <p:sp>
        <p:nvSpPr>
          <p:cNvPr id="4" name="Content Placeholder 3">
            <a:extLst>
              <a:ext uri="{FF2B5EF4-FFF2-40B4-BE49-F238E27FC236}">
                <a16:creationId xmlns:a16="http://schemas.microsoft.com/office/drawing/2014/main" id="{CF27A43B-C3C8-F4DC-01A9-95A32307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Engaging Leisure Activities</a:t>
            </a:r>
          </a:p>
          <a:p>
            <a:pPr marL="0" lvl="1" indent="0">
              <a:buNone/>
            </a:pPr>
            <a:r>
              <a:rPr lang="en-US" sz="1400"/>
              <a:t>Engaging in exercises to plan leisure activities allows for the creation of memorable experiences for travelers, enhancing overall satisfaction.</a:t>
            </a:r>
          </a:p>
          <a:p>
            <a:pPr marL="0" indent="0">
              <a:spcBef>
                <a:spcPts val="2500"/>
              </a:spcBef>
              <a:buNone/>
            </a:pPr>
            <a:r>
              <a:rPr lang="en-US" sz="1400" b="1"/>
              <a:t>Unique Event Design</a:t>
            </a:r>
          </a:p>
          <a:p>
            <a:pPr marL="0" lvl="1" indent="0">
              <a:buNone/>
            </a:pPr>
            <a:r>
              <a:rPr lang="en-US" sz="1400"/>
              <a:t>Designing unique leisure programs and events caters to diverse preferences, ensuring a personalized and memorable experience for travelers.</a:t>
            </a:r>
          </a:p>
        </p:txBody>
      </p:sp>
    </p:spTree>
    <p:extLst>
      <p:ext uri="{BB962C8B-B14F-4D97-AF65-F5344CB8AC3E}">
        <p14:creationId xmlns:p14="http://schemas.microsoft.com/office/powerpoint/2010/main" val="52943155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2DFEE24B-946D-F2D4-EC60-F2E46E034461}"/>
              </a:ext>
            </a:extLst>
          </p:cNvPr>
          <p:cNvSpPr>
            <a:spLocks noGrp="1"/>
          </p:cNvSpPr>
          <p:nvPr>
            <p:ph type="ctrTitle"/>
          </p:nvPr>
        </p:nvSpPr>
        <p:spPr>
          <a:xfrm>
            <a:off x="559219" y="1115844"/>
            <a:ext cx="7680960" cy="4631911"/>
          </a:xfrm>
        </p:spPr>
        <p:txBody>
          <a:bodyPr anchor="b">
            <a:normAutofit/>
          </a:bodyPr>
          <a:lstStyle/>
          <a:p>
            <a:r>
              <a:rPr lang="en-US" sz="6500"/>
              <a:t>Tourism Economics and Real Estate</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951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Row of hand coloured paper chain office and factory buildings. Isolated on a pure white background, no dot in the white area so no need to cut-out e.g. can be dropped directly on to a white web page seemlessly.">
            <a:extLst>
              <a:ext uri="{FF2B5EF4-FFF2-40B4-BE49-F238E27FC236}">
                <a16:creationId xmlns:a16="http://schemas.microsoft.com/office/drawing/2014/main" id="{30FD29F3-4E98-48EA-9A76-C263DBE39BFB}"/>
              </a:ext>
            </a:extLst>
          </p:cNvPr>
          <p:cNvPicPr>
            <a:picLocks noGrp="1" noChangeAspect="1"/>
          </p:cNvPicPr>
          <p:nvPr>
            <p:ph sz="half" idx="1"/>
          </p:nvPr>
        </p:nvPicPr>
        <p:blipFill>
          <a:blip r:embed="rId3"/>
          <a:srcRect l="32925" r="30364"/>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1F4A62E-A846-585D-A88F-DC6A6AAA9267}"/>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100"/>
              <a:t>Definitions and Implications of 'Real Estate', 'Subsidized', 'Impact'</a:t>
            </a:r>
          </a:p>
        </p:txBody>
      </p:sp>
      <p:sp>
        <p:nvSpPr>
          <p:cNvPr id="4" name="Content Placeholder 3">
            <a:extLst>
              <a:ext uri="{FF2B5EF4-FFF2-40B4-BE49-F238E27FC236}">
                <a16:creationId xmlns:a16="http://schemas.microsoft.com/office/drawing/2014/main" id="{54AB9476-192F-9AC7-94EE-D13E76D5EA2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Real Estate in Tourism</a:t>
            </a:r>
          </a:p>
          <a:p>
            <a:pPr marL="0" lvl="1" indent="0">
              <a:buNone/>
            </a:pPr>
            <a:r>
              <a:rPr lang="en-US" sz="1400"/>
              <a:t>Real estate comprises properties, land, and buildings utilized in the tourism sector, playing a vital role in the industry's infrastructure and development.</a:t>
            </a:r>
          </a:p>
          <a:p>
            <a:pPr marL="0" indent="0">
              <a:spcBef>
                <a:spcPts val="2500"/>
              </a:spcBef>
              <a:buNone/>
            </a:pPr>
            <a:r>
              <a:rPr lang="en-US" sz="1400" b="1"/>
              <a:t>Subsidies in Real Estate</a:t>
            </a:r>
          </a:p>
          <a:p>
            <a:pPr marL="0" lvl="1" indent="0">
              <a:buNone/>
            </a:pPr>
            <a:r>
              <a:rPr lang="en-US" sz="1400"/>
              <a:t>Understanding subsidies in real estate involves analyzing financial assistance provided to support property investments, impacting market dynamics and affordability.</a:t>
            </a:r>
          </a:p>
          <a:p>
            <a:pPr marL="0" indent="0">
              <a:spcBef>
                <a:spcPts val="2500"/>
              </a:spcBef>
              <a:buNone/>
            </a:pPr>
            <a:r>
              <a:rPr lang="en-US" sz="1400" b="1"/>
              <a:t>Economic Impact</a:t>
            </a:r>
          </a:p>
          <a:p>
            <a:pPr marL="0" lvl="1" indent="0">
              <a:buNone/>
            </a:pPr>
            <a:r>
              <a:rPr lang="en-US" sz="1400"/>
              <a:t>The economic impact of real estate investments influences local economies and communities, emphasizing the importance of strategic planning for sustainable growth.</a:t>
            </a:r>
          </a:p>
        </p:txBody>
      </p:sp>
    </p:spTree>
    <p:extLst>
      <p:ext uri="{BB962C8B-B14F-4D97-AF65-F5344CB8AC3E}">
        <p14:creationId xmlns:p14="http://schemas.microsoft.com/office/powerpoint/2010/main" val="203534884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nge business decision target compass">
            <a:extLst>
              <a:ext uri="{FF2B5EF4-FFF2-40B4-BE49-F238E27FC236}">
                <a16:creationId xmlns:a16="http://schemas.microsoft.com/office/drawing/2014/main" id="{DB30A65B-271F-4063-A0E4-8FF08635F3F1}"/>
              </a:ext>
            </a:extLst>
          </p:cNvPr>
          <p:cNvPicPr>
            <a:picLocks noGrp="1" noChangeAspect="1"/>
          </p:cNvPicPr>
          <p:nvPr>
            <p:ph sz="half" idx="1"/>
          </p:nvPr>
        </p:nvPicPr>
        <p:blipFill>
          <a:blip r:embed="rId3"/>
          <a:srcRect t="9638" r="-1" b="8263"/>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314EF5D-C841-69FE-F932-04D91C512358}"/>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2300"/>
              <a:t>Understanding 'Charge' As Both Noun and Verb in Tourism Context</a:t>
            </a:r>
          </a:p>
        </p:txBody>
      </p:sp>
      <p:sp>
        <p:nvSpPr>
          <p:cNvPr id="4" name="Content Placeholder 3">
            <a:extLst>
              <a:ext uri="{FF2B5EF4-FFF2-40B4-BE49-F238E27FC236}">
                <a16:creationId xmlns:a16="http://schemas.microsoft.com/office/drawing/2014/main" id="{CFC07644-EFE7-05E4-DF4E-19C6C31A0BF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a:t>Charge as Noun</a:t>
            </a:r>
          </a:p>
          <a:p>
            <a:pPr marL="0" lvl="1" indent="0">
              <a:buNone/>
            </a:pPr>
            <a:r>
              <a:rPr lang="en-US" sz="1400"/>
              <a:t>In tourism, 'charge' as a noun refers to the price or cost of services provided to customers, impacting pricing strategies and financial management.</a:t>
            </a:r>
          </a:p>
          <a:p>
            <a:pPr marL="0" indent="0">
              <a:spcBef>
                <a:spcPts val="2500"/>
              </a:spcBef>
              <a:buNone/>
            </a:pPr>
            <a:r>
              <a:rPr lang="en-US" sz="1400" b="1"/>
              <a:t>Charge as Verb</a:t>
            </a:r>
          </a:p>
          <a:p>
            <a:pPr marL="0" lvl="1" indent="0">
              <a:buNone/>
            </a:pPr>
            <a:r>
              <a:rPr lang="en-US" sz="1400"/>
              <a:t>'Charge' as a verb in tourism refers to the act of imposing a fee or cost for specific services, influencing financial transactions and customer interactions.</a:t>
            </a:r>
          </a:p>
        </p:txBody>
      </p:sp>
    </p:spTree>
    <p:extLst>
      <p:ext uri="{BB962C8B-B14F-4D97-AF65-F5344CB8AC3E}">
        <p14:creationId xmlns:p14="http://schemas.microsoft.com/office/powerpoint/2010/main" val="18592009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EC295F61-AFCC-5F28-03A8-482F14A12FA4}"/>
              </a:ext>
            </a:extLst>
          </p:cNvPr>
          <p:cNvSpPr>
            <a:spLocks noGrp="1"/>
          </p:cNvSpPr>
          <p:nvPr>
            <p:ph type="ctrTitle"/>
          </p:nvPr>
        </p:nvSpPr>
        <p:spPr>
          <a:xfrm>
            <a:off x="559219" y="1115844"/>
            <a:ext cx="7680960" cy="4631911"/>
          </a:xfrm>
        </p:spPr>
        <p:txBody>
          <a:bodyPr anchor="b">
            <a:normAutofit/>
          </a:bodyPr>
          <a:lstStyle/>
          <a:p>
            <a:r>
              <a:rPr lang="en-US" sz="6500"/>
              <a:t>Understanding Accommodation and Related Terms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138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Investment and financial theme Guangzhou in China with city lifestyle background">
            <a:extLst>
              <a:ext uri="{FF2B5EF4-FFF2-40B4-BE49-F238E27FC236}">
                <a16:creationId xmlns:a16="http://schemas.microsoft.com/office/drawing/2014/main" id="{8377854B-A833-40EC-ACD6-85333C61822B}"/>
              </a:ext>
            </a:extLst>
          </p:cNvPr>
          <p:cNvPicPr>
            <a:picLocks noGrp="1" noChangeAspect="1"/>
          </p:cNvPicPr>
          <p:nvPr>
            <p:ph sz="half" idx="1"/>
          </p:nvPr>
        </p:nvPicPr>
        <p:blipFill>
          <a:blip r:embed="rId3"/>
          <a:srcRect t="41389" r="1" b="3811"/>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5BF9C3-B70F-67D5-B825-767A44B68490}"/>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2300"/>
              <a:t>Exercises: Case Studies on Tourism Economics and Real Estate Investments</a:t>
            </a:r>
          </a:p>
        </p:txBody>
      </p:sp>
      <p:sp>
        <p:nvSpPr>
          <p:cNvPr id="4" name="Content Placeholder 3">
            <a:extLst>
              <a:ext uri="{FF2B5EF4-FFF2-40B4-BE49-F238E27FC236}">
                <a16:creationId xmlns:a16="http://schemas.microsoft.com/office/drawing/2014/main" id="{7A2C296A-349A-1803-B3CB-02ACBF46B37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a:t>Tourism Economics Case Studies</a:t>
            </a:r>
          </a:p>
          <a:p>
            <a:pPr marL="0" lvl="1" indent="0">
              <a:buNone/>
            </a:pPr>
            <a:r>
              <a:rPr lang="en-US" sz="1400"/>
              <a:t>Studying case studies on tourism economics helps apply economic principles to real-world situations, providing insights into financial implications of tourism projects.</a:t>
            </a:r>
          </a:p>
          <a:p>
            <a:pPr marL="0" indent="0">
              <a:spcBef>
                <a:spcPts val="2500"/>
              </a:spcBef>
              <a:buNone/>
            </a:pPr>
            <a:r>
              <a:rPr lang="en-US" sz="1400" b="1"/>
              <a:t>Real Estate Investments Case Studies</a:t>
            </a:r>
          </a:p>
          <a:p>
            <a:pPr marL="0" lvl="1" indent="0">
              <a:buNone/>
            </a:pPr>
            <a:r>
              <a:rPr lang="en-US" sz="1400"/>
              <a:t>Exploring case studies on real estate investments aids in understanding financial implications of property developments, enhancing knowledge of the real estate industry.</a:t>
            </a:r>
          </a:p>
        </p:txBody>
      </p:sp>
    </p:spTree>
    <p:extLst>
      <p:ext uri="{BB962C8B-B14F-4D97-AF65-F5344CB8AC3E}">
        <p14:creationId xmlns:p14="http://schemas.microsoft.com/office/powerpoint/2010/main" val="285301849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36DDA586-9343-DDEF-B1AE-A3FC1AA4F655}"/>
              </a:ext>
            </a:extLst>
          </p:cNvPr>
          <p:cNvSpPr>
            <a:spLocks noGrp="1"/>
          </p:cNvSpPr>
          <p:nvPr>
            <p:ph type="ctrTitle"/>
          </p:nvPr>
        </p:nvSpPr>
        <p:spPr>
          <a:xfrm>
            <a:off x="559219" y="1115844"/>
            <a:ext cx="7680960" cy="4631911"/>
          </a:xfrm>
        </p:spPr>
        <p:txBody>
          <a:bodyPr anchor="b">
            <a:normAutofit/>
          </a:bodyPr>
          <a:lstStyle/>
          <a:p>
            <a:r>
              <a:rPr lang="en-US" sz="6500"/>
              <a:t>Customer Satisfaction and Experience</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118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hot of a businessman walking along a line that’s falling behind him against a white background">
            <a:extLst>
              <a:ext uri="{FF2B5EF4-FFF2-40B4-BE49-F238E27FC236}">
                <a16:creationId xmlns:a16="http://schemas.microsoft.com/office/drawing/2014/main" id="{A8294F25-125F-4731-B5B6-2EE5833B2B22}"/>
              </a:ext>
            </a:extLst>
          </p:cNvPr>
          <p:cNvPicPr>
            <a:picLocks noGrp="1" noChangeAspect="1"/>
          </p:cNvPicPr>
          <p:nvPr>
            <p:ph sz="half" idx="1"/>
          </p:nvPr>
        </p:nvPicPr>
        <p:blipFill>
          <a:blip r:embed="rId3"/>
          <a:srcRect l="22573" r="22361"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B81575-C809-597E-A5D4-4270F9328799}"/>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Key Terms: 'Experience', 'Dissatisfaction', 'Satisfaction'</a:t>
            </a:r>
          </a:p>
        </p:txBody>
      </p:sp>
      <p:sp>
        <p:nvSpPr>
          <p:cNvPr id="4" name="Content Placeholder 3">
            <a:extLst>
              <a:ext uri="{FF2B5EF4-FFF2-40B4-BE49-F238E27FC236}">
                <a16:creationId xmlns:a16="http://schemas.microsoft.com/office/drawing/2014/main" id="{0CBB720B-EA49-6896-09E2-8D6F61EB18E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Exceptional Customer Experiences</a:t>
            </a:r>
          </a:p>
          <a:p>
            <a:pPr marL="0" lvl="1" indent="0">
              <a:buNone/>
            </a:pPr>
            <a:r>
              <a:rPr lang="en-US" sz="1400"/>
              <a:t>Delivering exceptional customer experiences is crucial in the tourism industry to create positive interactions and build long-lasting relationships with customers.</a:t>
            </a:r>
          </a:p>
          <a:p>
            <a:pPr marL="0" indent="0">
              <a:spcBef>
                <a:spcPts val="2500"/>
              </a:spcBef>
              <a:buNone/>
            </a:pPr>
            <a:r>
              <a:rPr lang="en-US" sz="1400" b="1"/>
              <a:t>Dissatisfaction Management</a:t>
            </a:r>
          </a:p>
          <a:p>
            <a:pPr marL="0" lvl="1" indent="0">
              <a:buNone/>
            </a:pPr>
            <a:r>
              <a:rPr lang="en-US" sz="1400"/>
              <a:t>Managing dissatisfaction effectively is key to addressing customer concerns and improving service quality to prevent negative experiences and feedback.</a:t>
            </a:r>
          </a:p>
          <a:p>
            <a:pPr marL="0" indent="0">
              <a:spcBef>
                <a:spcPts val="2500"/>
              </a:spcBef>
              <a:buNone/>
            </a:pPr>
            <a:r>
              <a:rPr lang="en-US" sz="1400" b="1"/>
              <a:t>Ensuring Customer Satisfaction</a:t>
            </a:r>
          </a:p>
          <a:p>
            <a:pPr marL="0" lvl="1" indent="0">
              <a:buNone/>
            </a:pPr>
            <a:r>
              <a:rPr lang="en-US" sz="1400"/>
              <a:t>Ensuring customer satisfaction is a primary focus for tourism businesses to meet customer expectations and enhance loyalty, leading to positive reviews and referrals.</a:t>
            </a:r>
          </a:p>
        </p:txBody>
      </p:sp>
    </p:spTree>
    <p:extLst>
      <p:ext uri="{BB962C8B-B14F-4D97-AF65-F5344CB8AC3E}">
        <p14:creationId xmlns:p14="http://schemas.microsoft.com/office/powerpoint/2010/main" val="181016431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ustomer service representative icons drawn on digital tablet.">
            <a:extLst>
              <a:ext uri="{FF2B5EF4-FFF2-40B4-BE49-F238E27FC236}">
                <a16:creationId xmlns:a16="http://schemas.microsoft.com/office/drawing/2014/main" id="{1BD42D71-EBDB-46C6-A379-460D8C21F972}"/>
              </a:ext>
            </a:extLst>
          </p:cNvPr>
          <p:cNvPicPr>
            <a:picLocks noGrp="1" noChangeAspect="1"/>
          </p:cNvPicPr>
          <p:nvPr>
            <p:ph sz="half" idx="1"/>
          </p:nvPr>
        </p:nvPicPr>
        <p:blipFill>
          <a:blip r:embed="rId3"/>
          <a:srcRect l="5714" r="12983" b="2"/>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E08C009-ECFD-6276-B956-275037DF24E1}"/>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2300"/>
              <a:t>The Role of 'Environment' And 'Information' In Customer Satisfaction</a:t>
            </a:r>
          </a:p>
        </p:txBody>
      </p:sp>
      <p:sp>
        <p:nvSpPr>
          <p:cNvPr id="4" name="Content Placeholder 3">
            <a:extLst>
              <a:ext uri="{FF2B5EF4-FFF2-40B4-BE49-F238E27FC236}">
                <a16:creationId xmlns:a16="http://schemas.microsoft.com/office/drawing/2014/main" id="{871811CB-DA4E-940E-F42A-FB93FA46895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a:t>Physical Environment Impact</a:t>
            </a:r>
          </a:p>
          <a:p>
            <a:pPr marL="0" lvl="1" indent="0">
              <a:buNone/>
            </a:pPr>
            <a:r>
              <a:rPr lang="en-US" sz="1400"/>
              <a:t>The physical environment plays a crucial role in customer satisfaction, creating welcoming spaces can enhance customer experiences and increase loyalty.</a:t>
            </a:r>
          </a:p>
          <a:p>
            <a:pPr marL="0" indent="0">
              <a:spcBef>
                <a:spcPts val="2500"/>
              </a:spcBef>
              <a:buNone/>
            </a:pPr>
            <a:r>
              <a:rPr lang="en-US" sz="1400" b="1"/>
              <a:t>Quality of Information</a:t>
            </a:r>
          </a:p>
          <a:p>
            <a:pPr marL="0" lvl="1" indent="0">
              <a:buNone/>
            </a:pPr>
            <a:r>
              <a:rPr lang="en-US" sz="1400"/>
              <a:t>Providing accurate and relevant information to customers is essential for their satisfaction levels and influences their overall experience with a business.</a:t>
            </a:r>
          </a:p>
        </p:txBody>
      </p:sp>
    </p:spTree>
    <p:extLst>
      <p:ext uri="{BB962C8B-B14F-4D97-AF65-F5344CB8AC3E}">
        <p14:creationId xmlns:p14="http://schemas.microsoft.com/office/powerpoint/2010/main" val="16498051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ustomer service representative on touch screen.">
            <a:extLst>
              <a:ext uri="{FF2B5EF4-FFF2-40B4-BE49-F238E27FC236}">
                <a16:creationId xmlns:a16="http://schemas.microsoft.com/office/drawing/2014/main" id="{ECCCDA82-1CC0-492B-9E7E-855A948D9F78}"/>
              </a:ext>
            </a:extLst>
          </p:cNvPr>
          <p:cNvPicPr>
            <a:picLocks noGrp="1" noChangeAspect="1"/>
          </p:cNvPicPr>
          <p:nvPr>
            <p:ph sz="half" idx="1"/>
          </p:nvPr>
        </p:nvPicPr>
        <p:blipFill>
          <a:blip r:embed="rId3"/>
          <a:srcRect l="5039" r="13657" b="2"/>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BC4B2E-2E9C-ED55-06D5-46D4E8A2C64F}"/>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2300"/>
              <a:t>Exercises: Evaluating Customer Feedback and Improving Services</a:t>
            </a:r>
          </a:p>
        </p:txBody>
      </p:sp>
      <p:sp>
        <p:nvSpPr>
          <p:cNvPr id="4" name="Content Placeholder 3">
            <a:extLst>
              <a:ext uri="{FF2B5EF4-FFF2-40B4-BE49-F238E27FC236}">
                <a16:creationId xmlns:a16="http://schemas.microsoft.com/office/drawing/2014/main" id="{D3604BCD-6B49-E78B-1F02-EEEC153F9E8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a:t>Customer Feedback Evaluation</a:t>
            </a:r>
          </a:p>
          <a:p>
            <a:pPr marL="0" lvl="1" indent="0">
              <a:buNone/>
            </a:pPr>
            <a:r>
              <a:rPr lang="en-US" sz="1400"/>
              <a:t>Evaluating customer feedback is crucial for understanding customer needs and expectations, leading to the improvement of services and overall customer satisfaction.</a:t>
            </a:r>
          </a:p>
          <a:p>
            <a:pPr marL="0" indent="0">
              <a:spcBef>
                <a:spcPts val="2500"/>
              </a:spcBef>
              <a:buNone/>
            </a:pPr>
            <a:r>
              <a:rPr lang="en-US" sz="1400" b="1"/>
              <a:t>Service Improvement Strategies</a:t>
            </a:r>
          </a:p>
          <a:p>
            <a:pPr marL="0" lvl="1" indent="0">
              <a:buNone/>
            </a:pPr>
            <a:r>
              <a:rPr lang="en-US" sz="1400"/>
              <a:t>Implementing service improvements based on customer feedback helps businesses enhance their offerings, address weaknesses, and meet customer expectations effectively.</a:t>
            </a:r>
          </a:p>
        </p:txBody>
      </p:sp>
    </p:spTree>
    <p:extLst>
      <p:ext uri="{BB962C8B-B14F-4D97-AF65-F5344CB8AC3E}">
        <p14:creationId xmlns:p14="http://schemas.microsoft.com/office/powerpoint/2010/main" val="332473018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0EA23F89-CE2A-55BE-2C04-B51DFE305C7E}"/>
              </a:ext>
            </a:extLst>
          </p:cNvPr>
          <p:cNvSpPr>
            <a:spLocks noGrp="1"/>
          </p:cNvSpPr>
          <p:nvPr>
            <p:ph type="ctrTitle"/>
          </p:nvPr>
        </p:nvSpPr>
        <p:spPr>
          <a:xfrm>
            <a:off x="559219" y="1115844"/>
            <a:ext cx="7680960" cy="4631911"/>
          </a:xfrm>
        </p:spPr>
        <p:txBody>
          <a:bodyPr anchor="b">
            <a:normAutofit/>
          </a:bodyPr>
          <a:lstStyle/>
          <a:p>
            <a:r>
              <a:rPr lang="en-US" sz="6500"/>
              <a:t>International Tourism</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873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hoto of the Earth (East Hemisphere) used with courtesy of NASA: http://earthobservatory.nasa.gov/ ">
            <a:extLst>
              <a:ext uri="{FF2B5EF4-FFF2-40B4-BE49-F238E27FC236}">
                <a16:creationId xmlns:a16="http://schemas.microsoft.com/office/drawing/2014/main" id="{8EA2CF16-B23C-4194-A6F2-9F2CCD671B72}"/>
              </a:ext>
            </a:extLst>
          </p:cNvPr>
          <p:cNvPicPr>
            <a:picLocks noGrp="1" noChangeAspect="1"/>
          </p:cNvPicPr>
          <p:nvPr>
            <p:ph sz="half" idx="1"/>
          </p:nvPr>
        </p:nvPicPr>
        <p:blipFill>
          <a:blip r:embed="rId3"/>
          <a:srcRect l="21127" r="27930"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573842E-6DC9-5183-6F02-65B79BC0303B}"/>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Understanding 'International' Tourism and Its Challenges</a:t>
            </a:r>
          </a:p>
        </p:txBody>
      </p:sp>
      <p:sp>
        <p:nvSpPr>
          <p:cNvPr id="4" name="Content Placeholder 3">
            <a:extLst>
              <a:ext uri="{FF2B5EF4-FFF2-40B4-BE49-F238E27FC236}">
                <a16:creationId xmlns:a16="http://schemas.microsoft.com/office/drawing/2014/main" id="{A368FC80-FD77-F61E-6379-6CFB422B703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Cultural Differences</a:t>
            </a:r>
          </a:p>
          <a:p>
            <a:pPr marL="0" lvl="1" indent="0">
              <a:buNone/>
            </a:pPr>
            <a:r>
              <a:rPr lang="en-US" sz="1400"/>
              <a:t>International tourism brings travelers into contact with diverse cultures, customs, and traditions, leading to a greater understanding and appreciation of global diversity.</a:t>
            </a:r>
          </a:p>
          <a:p>
            <a:pPr marL="0" indent="0">
              <a:spcBef>
                <a:spcPts val="2500"/>
              </a:spcBef>
              <a:buNone/>
            </a:pPr>
            <a:r>
              <a:rPr lang="en-US" sz="1400" b="1"/>
              <a:t>Language Barriers</a:t>
            </a:r>
          </a:p>
          <a:p>
            <a:pPr marL="0" lvl="1" indent="0">
              <a:buNone/>
            </a:pPr>
            <a:r>
              <a:rPr lang="en-US" sz="1400"/>
              <a:t>Language differences can pose challenges in international travel, emphasizing the importance of learning basic phrases and using translation tools to facilitate communication.</a:t>
            </a:r>
          </a:p>
          <a:p>
            <a:pPr marL="0" indent="0">
              <a:spcBef>
                <a:spcPts val="2500"/>
              </a:spcBef>
              <a:buNone/>
            </a:pPr>
            <a:r>
              <a:rPr lang="en-US" sz="1400" b="1"/>
              <a:t>Regulations and Compliance</a:t>
            </a:r>
          </a:p>
          <a:p>
            <a:pPr marL="0" lvl="1" indent="0">
              <a:buNone/>
            </a:pPr>
            <a:r>
              <a:rPr lang="en-US" sz="1400"/>
              <a:t>Navigating international regulations and compliance requirements is crucial for a smooth travel experience, ensuring travelers adhere to local laws and customs.</a:t>
            </a:r>
          </a:p>
        </p:txBody>
      </p:sp>
    </p:spTree>
    <p:extLst>
      <p:ext uri="{BB962C8B-B14F-4D97-AF65-F5344CB8AC3E}">
        <p14:creationId xmlns:p14="http://schemas.microsoft.com/office/powerpoint/2010/main" val="81633071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olored and black and white photos of famous landmarks">
            <a:extLst>
              <a:ext uri="{FF2B5EF4-FFF2-40B4-BE49-F238E27FC236}">
                <a16:creationId xmlns:a16="http://schemas.microsoft.com/office/drawing/2014/main" id="{2848E8B0-D319-4056-A12C-3FFC65F9EDB2}"/>
              </a:ext>
            </a:extLst>
          </p:cNvPr>
          <p:cNvPicPr>
            <a:picLocks noGrp="1" noChangeAspect="1"/>
          </p:cNvPicPr>
          <p:nvPr>
            <p:ph sz="half" idx="1"/>
          </p:nvPr>
        </p:nvPicPr>
        <p:blipFill>
          <a:blip r:embed="rId3"/>
          <a:srcRect l="4158" r="7550"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9125AFE-828C-EC33-E3A1-49ABAA886B24}"/>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2300"/>
              <a:t>Examples of International Destinations and Travel Considerations</a:t>
            </a:r>
          </a:p>
        </p:txBody>
      </p:sp>
      <p:sp>
        <p:nvSpPr>
          <p:cNvPr id="4" name="Content Placeholder 3">
            <a:extLst>
              <a:ext uri="{FF2B5EF4-FFF2-40B4-BE49-F238E27FC236}">
                <a16:creationId xmlns:a16="http://schemas.microsoft.com/office/drawing/2014/main" id="{7512B51D-59AE-B0BD-DFF2-0C28BFB37D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Diverse International Destinations</a:t>
            </a:r>
          </a:p>
          <a:p>
            <a:pPr marL="0" lvl="1" indent="0">
              <a:buNone/>
            </a:pPr>
            <a:r>
              <a:rPr lang="en-US" sz="1400"/>
              <a:t>International destinations provide travelers with a wide range of experiences and attractions to explore, from bustling cities to serene beaches and natural wonders.</a:t>
            </a:r>
          </a:p>
          <a:p>
            <a:pPr marL="0" indent="0">
              <a:spcBef>
                <a:spcPts val="2500"/>
              </a:spcBef>
              <a:buNone/>
            </a:pPr>
            <a:r>
              <a:rPr lang="en-US" sz="1400" b="1"/>
              <a:t>Travel Considerations for International Trips</a:t>
            </a:r>
          </a:p>
          <a:p>
            <a:pPr marL="0" lvl="1" indent="0">
              <a:buNone/>
            </a:pPr>
            <a:r>
              <a:rPr lang="en-US" sz="1400"/>
              <a:t>Understanding key travel considerations, such as visa requirements, currency exchange rates, and cultural norms, is essential for planning successful and stress-free international trips.</a:t>
            </a:r>
          </a:p>
        </p:txBody>
      </p:sp>
    </p:spTree>
    <p:extLst>
      <p:ext uri="{BB962C8B-B14F-4D97-AF65-F5344CB8AC3E}">
        <p14:creationId xmlns:p14="http://schemas.microsoft.com/office/powerpoint/2010/main" val="229134778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Items for travelers">
            <a:extLst>
              <a:ext uri="{FF2B5EF4-FFF2-40B4-BE49-F238E27FC236}">
                <a16:creationId xmlns:a16="http://schemas.microsoft.com/office/drawing/2014/main" id="{E578B53D-5767-411E-A634-5F1335AF7EFA}"/>
              </a:ext>
            </a:extLst>
          </p:cNvPr>
          <p:cNvPicPr>
            <a:picLocks noGrp="1" noChangeAspect="1"/>
          </p:cNvPicPr>
          <p:nvPr>
            <p:ph sz="half" idx="1"/>
          </p:nvPr>
        </p:nvPicPr>
        <p:blipFill>
          <a:blip r:embed="rId3"/>
          <a:srcRect l="19653" r="25281"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6DC0ED-6785-8B0D-6BFA-E76DCCFF5050}"/>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Exercises: Planning an International Trip</a:t>
            </a:r>
          </a:p>
        </p:txBody>
      </p:sp>
      <p:sp>
        <p:nvSpPr>
          <p:cNvPr id="4" name="Content Placeholder 3">
            <a:extLst>
              <a:ext uri="{FF2B5EF4-FFF2-40B4-BE49-F238E27FC236}">
                <a16:creationId xmlns:a16="http://schemas.microsoft.com/office/drawing/2014/main" id="{58E1146F-36BB-7C02-6C85-865B0A4E1B4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Itinerary Creation</a:t>
            </a:r>
          </a:p>
          <a:p>
            <a:pPr marL="0" lvl="1" indent="0">
              <a:buNone/>
            </a:pPr>
            <a:r>
              <a:rPr lang="en-US" sz="1400"/>
              <a:t>Creating a detailed itinerary is crucial for planning an international trip, ensuring that all activities and destinations are well-coordinated and organized.</a:t>
            </a:r>
          </a:p>
          <a:p>
            <a:pPr marL="0" indent="0">
              <a:spcBef>
                <a:spcPts val="2500"/>
              </a:spcBef>
              <a:buNone/>
            </a:pPr>
            <a:r>
              <a:rPr lang="en-US" sz="1400" b="1"/>
              <a:t>Logistical Arrangements</a:t>
            </a:r>
          </a:p>
          <a:p>
            <a:pPr marL="0" lvl="1" indent="0">
              <a:buNone/>
            </a:pPr>
            <a:r>
              <a:rPr lang="en-US" sz="1400"/>
              <a:t>Making logistical arrangements such as booking flights, accommodations, and transportation is essential for a smooth international travel experience.</a:t>
            </a:r>
          </a:p>
          <a:p>
            <a:pPr marL="0" indent="0">
              <a:spcBef>
                <a:spcPts val="2500"/>
              </a:spcBef>
              <a:buNone/>
            </a:pPr>
            <a:r>
              <a:rPr lang="en-US" sz="1400" b="1"/>
              <a:t>Skill Enhancement</a:t>
            </a:r>
          </a:p>
          <a:p>
            <a:pPr marL="0" lvl="1" indent="0">
              <a:buNone/>
            </a:pPr>
            <a:r>
              <a:rPr lang="en-US" sz="1400"/>
              <a:t>Engaging in exercises to plan international travel can enhance skills in trip organization, time management, budgeting, and cross-cultural communication, leading to a more enriching and successful trip.</a:t>
            </a:r>
          </a:p>
        </p:txBody>
      </p:sp>
    </p:spTree>
    <p:extLst>
      <p:ext uri="{BB962C8B-B14F-4D97-AF65-F5344CB8AC3E}">
        <p14:creationId xmlns:p14="http://schemas.microsoft.com/office/powerpoint/2010/main" val="10798834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ABBB60-173D-3315-4F47-F9E4F1813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11" name="Rectangle 1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0FFD5B16-E09F-04A1-18C3-E6E1D0040276}"/>
              </a:ext>
            </a:extLst>
          </p:cNvPr>
          <p:cNvSpPr>
            <a:spLocks noGrp="1"/>
          </p:cNvSpPr>
          <p:nvPr>
            <p:ph type="title"/>
          </p:nvPr>
        </p:nvSpPr>
        <p:spPr>
          <a:xfrm>
            <a:off x="640079" y="1572768"/>
            <a:ext cx="8162176" cy="1406993"/>
          </a:xfrm>
        </p:spPr>
        <p:txBody>
          <a:bodyPr anchor="b">
            <a:normAutofit/>
          </a:bodyPr>
          <a:lstStyle/>
          <a:p>
            <a:r>
              <a:rPr lang="en-US" sz="6000"/>
              <a:t>Conclusion</a:t>
            </a:r>
          </a:p>
        </p:txBody>
      </p:sp>
      <p:cxnSp>
        <p:nvCxnSpPr>
          <p:cNvPr id="13" name="Straight Connector 12">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Content Placeholder 2">
            <a:extLst>
              <a:ext uri="{FF2B5EF4-FFF2-40B4-BE49-F238E27FC236}">
                <a16:creationId xmlns:a16="http://schemas.microsoft.com/office/drawing/2014/main" id="{1DE23188-2D6A-843C-D86A-3B89ED5D40E3}"/>
              </a:ext>
            </a:extLst>
          </p:cNvPr>
          <p:cNvGraphicFramePr>
            <a:graphicFrameLocks noGrp="1"/>
          </p:cNvGraphicFramePr>
          <p:nvPr>
            <p:ph idx="1"/>
            <p:extLst>
              <p:ext uri="{D42A27DB-BD31-4B8C-83A1-F6EECF244321}">
                <p14:modId xmlns:p14="http://schemas.microsoft.com/office/powerpoint/2010/main" val="3163637827"/>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69860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rade kiosk with some Japanese typical graphics: Japanese decorations and ocean pattern background.">
            <a:extLst>
              <a:ext uri="{FF2B5EF4-FFF2-40B4-BE49-F238E27FC236}">
                <a16:creationId xmlns:a16="http://schemas.microsoft.com/office/drawing/2014/main" id="{E3354D74-6CAE-4FDB-A274-9CD68FF3FD20}"/>
              </a:ext>
            </a:extLst>
          </p:cNvPr>
          <p:cNvPicPr>
            <a:picLocks noGrp="1" noChangeAspect="1"/>
          </p:cNvPicPr>
          <p:nvPr>
            <p:ph sz="half" idx="1"/>
          </p:nvPr>
        </p:nvPicPr>
        <p:blipFill>
          <a:blip r:embed="rId3"/>
          <a:srcRect l="23594" r="15198" b="-2"/>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245864-7FFD-F7F0-5893-B183E5136132}"/>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2300"/>
              <a:t>Definitions and Usage of 'Accommodate' And 'Accommodation'</a:t>
            </a:r>
          </a:p>
        </p:txBody>
      </p:sp>
      <p:sp>
        <p:nvSpPr>
          <p:cNvPr id="4" name="Content Placeholder 3">
            <a:extLst>
              <a:ext uri="{FF2B5EF4-FFF2-40B4-BE49-F238E27FC236}">
                <a16:creationId xmlns:a16="http://schemas.microsoft.com/office/drawing/2014/main" id="{0FE451AB-972B-5AD7-7D2E-4A3761A28AA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a:t>Definition of 'Accommodate'</a:t>
            </a:r>
          </a:p>
          <a:p>
            <a:pPr marL="0" lvl="1" indent="0">
              <a:buNone/>
            </a:pPr>
            <a:r>
              <a:rPr lang="en-US" sz="1400"/>
              <a:t>The term 'accommodate' means to provide lodging or space for someone, especially in the context of hospitality and tourism.</a:t>
            </a:r>
          </a:p>
          <a:p>
            <a:pPr marL="0" indent="0">
              <a:spcBef>
                <a:spcPts val="2500"/>
              </a:spcBef>
              <a:buNone/>
            </a:pPr>
            <a:r>
              <a:rPr lang="en-US" sz="1400" b="1"/>
              <a:t>Definition of 'Accommodation'</a:t>
            </a:r>
          </a:p>
          <a:p>
            <a:pPr marL="0" lvl="1" indent="0">
              <a:buNone/>
            </a:pPr>
            <a:r>
              <a:rPr lang="en-US" sz="1400"/>
              <a:t>'Accommodation' refers to a place where people can stay temporarily, such as hotels, lodges, or guesthouses, crucial for the tourism industry.</a:t>
            </a:r>
          </a:p>
        </p:txBody>
      </p:sp>
    </p:spTree>
    <p:extLst>
      <p:ext uri="{BB962C8B-B14F-4D97-AF65-F5344CB8AC3E}">
        <p14:creationId xmlns:p14="http://schemas.microsoft.com/office/powerpoint/2010/main" val="3283844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oman buying airline tickets">
            <a:extLst>
              <a:ext uri="{FF2B5EF4-FFF2-40B4-BE49-F238E27FC236}">
                <a16:creationId xmlns:a16="http://schemas.microsoft.com/office/drawing/2014/main" id="{8C39A5E2-73F1-4CBE-B131-81B8566D5804}"/>
              </a:ext>
            </a:extLst>
          </p:cNvPr>
          <p:cNvPicPr>
            <a:picLocks noGrp="1" noChangeAspect="1"/>
          </p:cNvPicPr>
          <p:nvPr>
            <p:ph sz="half" idx="1"/>
          </p:nvPr>
        </p:nvPicPr>
        <p:blipFill>
          <a:blip r:embed="rId3"/>
          <a:srcRect l="4368" r="1256"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7483CC-827D-9A37-CFF3-9E8981D8E70D}"/>
              </a:ext>
            </a:extLst>
          </p:cNvPr>
          <p:cNvSpPr>
            <a:spLocks noGrp="1"/>
          </p:cNvSpPr>
          <p:nvPr>
            <p:ph type="title"/>
          </p:nvPr>
        </p:nvSpPr>
        <p:spPr>
          <a:xfrm>
            <a:off x="8719126" y="979051"/>
            <a:ext cx="2811879" cy="1807048"/>
          </a:xfrm>
        </p:spPr>
        <p:txBody>
          <a:bodyPr vert="horz" lIns="91440" tIns="45720" rIns="91440" bIns="45720" rtlCol="0" anchor="b">
            <a:normAutofit/>
          </a:bodyPr>
          <a:lstStyle/>
          <a:p>
            <a:r>
              <a:rPr lang="en-US" sz="3300"/>
              <a:t>Examples and Real-Life Applications</a:t>
            </a:r>
          </a:p>
        </p:txBody>
      </p:sp>
      <p:sp>
        <p:nvSpPr>
          <p:cNvPr id="4" name="Content Placeholder 3">
            <a:extLst>
              <a:ext uri="{FF2B5EF4-FFF2-40B4-BE49-F238E27FC236}">
                <a16:creationId xmlns:a16="http://schemas.microsoft.com/office/drawing/2014/main" id="{5637349B-20ED-3C9E-FDF0-4A1FD123E64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Real-life examples demonstrate the provision of accommodation services in various scenarios, aiding in the better understanding of accommodation-related terms.</a:t>
            </a:r>
          </a:p>
        </p:txBody>
      </p:sp>
    </p:spTree>
    <p:extLst>
      <p:ext uri="{BB962C8B-B14F-4D97-AF65-F5344CB8AC3E}">
        <p14:creationId xmlns:p14="http://schemas.microsoft.com/office/powerpoint/2010/main" val="20716600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5659417-D621-4C4C-B4CB-57AA0FB0FA53}"/>
              </a:ext>
            </a:extLst>
          </p:cNvPr>
          <p:cNvPicPr>
            <a:picLocks noGrp="1" noChangeAspect="1"/>
          </p:cNvPicPr>
          <p:nvPr>
            <p:ph sz="half" idx="1"/>
          </p:nvPr>
        </p:nvPicPr>
        <p:blipFill>
          <a:blip r:embed="rId3"/>
          <a:srcRect l="5946" r="11359"/>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D87670C-5F43-6B16-A985-7324E7ADE8A3}"/>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2300"/>
              <a:t>Exercises: Identifying Different Types of Accommodation</a:t>
            </a:r>
          </a:p>
        </p:txBody>
      </p:sp>
      <p:sp>
        <p:nvSpPr>
          <p:cNvPr id="4" name="Content Placeholder 3">
            <a:extLst>
              <a:ext uri="{FF2B5EF4-FFF2-40B4-BE49-F238E27FC236}">
                <a16:creationId xmlns:a16="http://schemas.microsoft.com/office/drawing/2014/main" id="{8500BDC1-EE8F-8DB1-E370-D381E43E1C4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Enhancing Knowledge and Vocabulary</a:t>
            </a:r>
          </a:p>
          <a:p>
            <a:pPr marL="0" lvl="1" indent="0">
              <a:buNone/>
            </a:pPr>
            <a:r>
              <a:rPr lang="en-US" sz="1400"/>
              <a:t>Engaging in exercises to identify different types of accommodation helps enhance knowledge and vocabulary in the tourism sector, leading to a deeper understanding of lodging options.</a:t>
            </a:r>
          </a:p>
          <a:p>
            <a:pPr marL="0" indent="0">
              <a:spcBef>
                <a:spcPts val="2500"/>
              </a:spcBef>
              <a:buNone/>
            </a:pPr>
            <a:r>
              <a:rPr lang="en-US" sz="1400" b="1"/>
              <a:t>Differentiation Skills Improvement</a:t>
            </a:r>
          </a:p>
          <a:p>
            <a:pPr marL="0" lvl="1" indent="0">
              <a:buNone/>
            </a:pPr>
            <a:r>
              <a:rPr lang="en-US" sz="1400"/>
              <a:t>Practicing exercises to identify various types of accommodation can help improve our ability to distinguish between different lodging options, enabling better decision-making in the hospitality sector.</a:t>
            </a:r>
          </a:p>
        </p:txBody>
      </p:sp>
    </p:spTree>
    <p:extLst>
      <p:ext uri="{BB962C8B-B14F-4D97-AF65-F5344CB8AC3E}">
        <p14:creationId xmlns:p14="http://schemas.microsoft.com/office/powerpoint/2010/main" val="38238378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522D380B-16BD-5234-2BB0-ADF4FC00C20D}"/>
              </a:ext>
            </a:extLst>
          </p:cNvPr>
          <p:cNvSpPr>
            <a:spLocks noGrp="1"/>
          </p:cNvSpPr>
          <p:nvPr>
            <p:ph type="ctrTitle"/>
          </p:nvPr>
        </p:nvSpPr>
        <p:spPr>
          <a:xfrm>
            <a:off x="559219" y="1115844"/>
            <a:ext cx="7680960" cy="4631911"/>
          </a:xfrm>
        </p:spPr>
        <p:txBody>
          <a:bodyPr anchor="b">
            <a:normAutofit/>
          </a:bodyPr>
          <a:lstStyle/>
          <a:p>
            <a:r>
              <a:rPr lang="en-US" sz="6500"/>
              <a:t>Key Terms in Hospitality and Service</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432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usinessman greeting female colleague in restaurant">
            <a:extLst>
              <a:ext uri="{FF2B5EF4-FFF2-40B4-BE49-F238E27FC236}">
                <a16:creationId xmlns:a16="http://schemas.microsoft.com/office/drawing/2014/main" id="{CB6645A4-942B-433B-86DF-32BD47407A3A}"/>
              </a:ext>
            </a:extLst>
          </p:cNvPr>
          <p:cNvPicPr>
            <a:picLocks noGrp="1" noChangeAspect="1"/>
          </p:cNvPicPr>
          <p:nvPr>
            <p:ph sz="half" idx="1"/>
          </p:nvPr>
        </p:nvPicPr>
        <p:blipFill>
          <a:blip r:embed="rId3"/>
          <a:srcRect l="11650" r="33284"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B131B8-409C-B8AC-390B-8FD266232FE2}"/>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2800"/>
              <a:t>Definitions and Examples: 'Hospitality', 'Host', 'Guest', 'Serve', 'Service'</a:t>
            </a:r>
          </a:p>
        </p:txBody>
      </p:sp>
      <p:sp>
        <p:nvSpPr>
          <p:cNvPr id="4" name="Content Placeholder 3">
            <a:extLst>
              <a:ext uri="{FF2B5EF4-FFF2-40B4-BE49-F238E27FC236}">
                <a16:creationId xmlns:a16="http://schemas.microsoft.com/office/drawing/2014/main" id="{824A50F7-3768-4ECD-5EE3-CD17346F579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Hospitality Definition</a:t>
            </a:r>
          </a:p>
          <a:p>
            <a:pPr marL="0" lvl="1" indent="0">
              <a:buNone/>
            </a:pPr>
            <a:r>
              <a:rPr lang="en-US" sz="1400"/>
              <a:t>Hospitality involves the friendly and generous reception and entertainment of guests, creating a welcoming and pleasant atmosphere for visitors.</a:t>
            </a:r>
          </a:p>
          <a:p>
            <a:pPr marL="0" indent="0">
              <a:spcBef>
                <a:spcPts val="2500"/>
              </a:spcBef>
              <a:buNone/>
            </a:pPr>
            <a:r>
              <a:rPr lang="en-US" sz="1400" b="1"/>
              <a:t>Host and Guest Relationship</a:t>
            </a:r>
          </a:p>
          <a:p>
            <a:pPr marL="0" lvl="1" indent="0">
              <a:buNone/>
            </a:pPr>
            <a:r>
              <a:rPr lang="en-US" sz="1400"/>
              <a:t>Understanding the roles of hosts and guests is essential in providing exceptional customer experiences. It involves creating positive interactions and experiences for visitors.</a:t>
            </a:r>
          </a:p>
          <a:p>
            <a:pPr marL="0" indent="0">
              <a:spcBef>
                <a:spcPts val="2500"/>
              </a:spcBef>
              <a:buNone/>
            </a:pPr>
            <a:r>
              <a:rPr lang="en-US" sz="1400" b="1"/>
              <a:t>Service Providers</a:t>
            </a:r>
          </a:p>
          <a:p>
            <a:pPr marL="0" lvl="1" indent="0">
              <a:buNone/>
            </a:pPr>
            <a:r>
              <a:rPr lang="en-US" sz="1400"/>
              <a:t>Service providers play a crucial role in delivering exceptional customer experiences. They ensure that guests are taken care of and their needs are met effectively.</a:t>
            </a:r>
          </a:p>
        </p:txBody>
      </p:sp>
    </p:spTree>
    <p:extLst>
      <p:ext uri="{BB962C8B-B14F-4D97-AF65-F5344CB8AC3E}">
        <p14:creationId xmlns:p14="http://schemas.microsoft.com/office/powerpoint/2010/main" val="12489674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Young female housemaid in uniform is making bed for her customers in a modern resort with windows. Room service and cleaning in an apartment with natural light. Warm hospitality from room cleaner">
            <a:extLst>
              <a:ext uri="{FF2B5EF4-FFF2-40B4-BE49-F238E27FC236}">
                <a16:creationId xmlns:a16="http://schemas.microsoft.com/office/drawing/2014/main" id="{B686ECEB-9EED-40E3-A523-789582C5FBE1}"/>
              </a:ext>
            </a:extLst>
          </p:cNvPr>
          <p:cNvPicPr>
            <a:picLocks noGrp="1" noChangeAspect="1"/>
          </p:cNvPicPr>
          <p:nvPr>
            <p:ph sz="half" idx="1"/>
          </p:nvPr>
        </p:nvPicPr>
        <p:blipFill>
          <a:blip r:embed="rId3"/>
          <a:srcRect l="1963" r="28087"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229DEFC-0438-AA00-922D-586441123E88}"/>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2300"/>
              <a:t>The Role of 'Staff' And 'Equipment' In the Hospitality Industry</a:t>
            </a:r>
          </a:p>
        </p:txBody>
      </p:sp>
      <p:sp>
        <p:nvSpPr>
          <p:cNvPr id="4" name="Content Placeholder 3">
            <a:extLst>
              <a:ext uri="{FF2B5EF4-FFF2-40B4-BE49-F238E27FC236}">
                <a16:creationId xmlns:a16="http://schemas.microsoft.com/office/drawing/2014/main" id="{F302BED7-8F7A-46F3-4D6D-491C49CB3A3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Efficient Staff</a:t>
            </a:r>
          </a:p>
          <a:p>
            <a:pPr marL="0" lvl="1" indent="0">
              <a:buNone/>
            </a:pPr>
            <a:r>
              <a:rPr lang="en-US" sz="1400"/>
              <a:t>Efficient and well-trained staff play a crucial role in providing high-quality hospitality services. They are responsible for ensuring a positive guest experience.</a:t>
            </a:r>
          </a:p>
          <a:p>
            <a:pPr marL="0" indent="0">
              <a:spcBef>
                <a:spcPts val="2500"/>
              </a:spcBef>
              <a:buNone/>
            </a:pPr>
            <a:r>
              <a:rPr lang="en-US" sz="1400" b="1"/>
              <a:t>Appropriate Equipment</a:t>
            </a:r>
          </a:p>
          <a:p>
            <a:pPr marL="0" lvl="1" indent="0">
              <a:buNone/>
            </a:pPr>
            <a:r>
              <a:rPr lang="en-US" sz="1400"/>
              <a:t>Having appropriate equipment is essential in the hospitality industry to enhance service quality. The right tools contribute to a seamless guest experience.</a:t>
            </a:r>
          </a:p>
        </p:txBody>
      </p:sp>
    </p:spTree>
    <p:extLst>
      <p:ext uri="{BB962C8B-B14F-4D97-AF65-F5344CB8AC3E}">
        <p14:creationId xmlns:p14="http://schemas.microsoft.com/office/powerpoint/2010/main" val="2713548403"/>
      </p:ext>
    </p:extLst>
  </p:cSld>
  <p:clrMapOvr>
    <a:masterClrMapping/>
  </p:clrMapOvr>
  <p:transition>
    <p:fade/>
  </p:transition>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3835</Words>
  <Application>Microsoft Office PowerPoint</Application>
  <PresentationFormat>Widescreen</PresentationFormat>
  <Paragraphs>269</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Aptos</vt:lpstr>
      <vt:lpstr>Arial</vt:lpstr>
      <vt:lpstr>Grandview Display</vt:lpstr>
      <vt:lpstr>DashVTI</vt:lpstr>
      <vt:lpstr>Key Vocabulary in Tourism: Examples and Exercises</vt:lpstr>
      <vt:lpstr>Agenda Items</vt:lpstr>
      <vt:lpstr>Understanding Accommodation and Related Terms</vt:lpstr>
      <vt:lpstr>Definitions and Usage of 'Accommodate' And 'Accommodation'</vt:lpstr>
      <vt:lpstr>Examples and Real-Life Applications</vt:lpstr>
      <vt:lpstr>Exercises: Identifying Different Types of Accommodation</vt:lpstr>
      <vt:lpstr>Key Terms in Hospitality and Service</vt:lpstr>
      <vt:lpstr>Definitions and Examples: 'Hospitality', 'Host', 'Guest', 'Serve', 'Service'</vt:lpstr>
      <vt:lpstr>The Role of 'Staff' And 'Equipment' In the Hospitality Industry</vt:lpstr>
      <vt:lpstr>Exercises: Creating Service Scenarios and Role-Plays</vt:lpstr>
      <vt:lpstr>Tourism Infrastructure and Facilities</vt:lpstr>
      <vt:lpstr>Understanding 'Infrastructure' And Its Importance in Tourism</vt:lpstr>
      <vt:lpstr>Definitions and Examples of 'Facilities', 'Venue', 'Terminal', 'Stadium/Stadia'</vt:lpstr>
      <vt:lpstr>Exercises: Matching Facilities with Their Functions</vt:lpstr>
      <vt:lpstr>Consumer Behavior and Marketing in Tourism</vt:lpstr>
      <vt:lpstr>Definitions of 'Consume', 'Consumer', 'Purchase', 'Advertisement', 'Promotion', 'Promotional'</vt:lpstr>
      <vt:lpstr>Quantitative Vs. Qualitative Research and Its Application in Tourism</vt:lpstr>
      <vt:lpstr>Exercises: Analyzing Marketing Strategies and Consumer Behavior</vt:lpstr>
      <vt:lpstr>Travel Logistics and Management</vt:lpstr>
      <vt:lpstr>Key Terms: 'Destination', 'Transit Route', 'Transport', 'Travel Agency', 'Travel Agent'</vt:lpstr>
      <vt:lpstr>Booking Processes: 'Book', 'Check In', 'Check-In', 'Overbook', 'Reconfirm', 'Reservation', 'Ticket'</vt:lpstr>
      <vt:lpstr>Exercises: Creating Travel Itineraries and Role-Playing Booking Scenarios</vt:lpstr>
      <vt:lpstr>Leisure and Recreation in Tourism</vt:lpstr>
      <vt:lpstr>Definitions and Examples: 'Leisure', 'Recreation', 'Relaxation', 'Event', 'Theme Park'</vt:lpstr>
      <vt:lpstr>Understanding 'Mass Travel' And 'Overnight' Stays</vt:lpstr>
      <vt:lpstr>Exercises: Planning Leisure Activities and Events</vt:lpstr>
      <vt:lpstr>Tourism Economics and Real Estate</vt:lpstr>
      <vt:lpstr>Definitions and Implications of 'Real Estate', 'Subsidized', 'Impact'</vt:lpstr>
      <vt:lpstr>Understanding 'Charge' As Both Noun and Verb in Tourism Context</vt:lpstr>
      <vt:lpstr>Exercises: Case Studies on Tourism Economics and Real Estate Investments</vt:lpstr>
      <vt:lpstr>Customer Satisfaction and Experience</vt:lpstr>
      <vt:lpstr>Key Terms: 'Experience', 'Dissatisfaction', 'Satisfaction'</vt:lpstr>
      <vt:lpstr>The Role of 'Environment' And 'Information' In Customer Satisfaction</vt:lpstr>
      <vt:lpstr>Exercises: Evaluating Customer Feedback and Improving Services</vt:lpstr>
      <vt:lpstr>International Tourism</vt:lpstr>
      <vt:lpstr>Understanding 'International' Tourism and Its Challenges</vt:lpstr>
      <vt:lpstr>Examples of International Destinations and Travel Considerations</vt:lpstr>
      <vt:lpstr>Exercises: Planning an International Trip</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Vasileios Manousakis (LIONBRIDGE TECHNOLOGIES LLC)</dc:creator>
  <cp:lastModifiedBy>Vasileios Manousakis (LIONBRIDGE TECHNOLOGIES LLC)</cp:lastModifiedBy>
  <cp:revision>1</cp:revision>
  <dcterms:created xsi:type="dcterms:W3CDTF">2024-10-30T09:47:14Z</dcterms:created>
  <dcterms:modified xsi:type="dcterms:W3CDTF">2024-10-30T09:53:49Z</dcterms:modified>
</cp:coreProperties>
</file>