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urism Management: Strategies, Examples, and Case Studies" id="{5B4A144F-B3C5-4312-BC65-C2F472976FFA}">
          <p14:sldIdLst>
            <p14:sldId id="2561"/>
            <p14:sldId id="2562"/>
          </p14:sldIdLst>
        </p14:section>
        <p14:section name="Introduction to Tourism Management" id="{96D10042-9424-4AFC-B669-57A649CCDF51}">
          <p14:sldIdLst>
            <p14:sldId id="2563"/>
            <p14:sldId id="2564"/>
            <p14:sldId id="2565"/>
            <p14:sldId id="2566"/>
          </p14:sldIdLst>
        </p14:section>
        <p14:section name="Tourism Planning and Development" id="{643A82AC-BE55-4A74-8C38-25740B288B1B}">
          <p14:sldIdLst>
            <p14:sldId id="2567"/>
            <p14:sldId id="2568"/>
            <p14:sldId id="2569"/>
            <p14:sldId id="2570"/>
          </p14:sldIdLst>
        </p14:section>
        <p14:section name="Marketing in Tourism" id="{47170207-84E5-4CF6-980D-4342508AD376}">
          <p14:sldIdLst>
            <p14:sldId id="2571"/>
            <p14:sldId id="2572"/>
            <p14:sldId id="2573"/>
            <p14:sldId id="2574"/>
          </p14:sldIdLst>
        </p14:section>
        <p14:section name="Tourism Operations and Services" id="{05AB9F9C-A629-4F0A-9DB3-9D7C0EA1FDED}">
          <p14:sldIdLst>
            <p14:sldId id="2575"/>
            <p14:sldId id="2576"/>
            <p14:sldId id="2577"/>
            <p14:sldId id="2578"/>
          </p14:sldIdLst>
        </p14:section>
        <p14:section name="Economic, Social, and Environmental Impacts" id="{109CF18F-71F4-4C1C-86CA-D9569EBD638E}">
          <p14:sldIdLst>
            <p14:sldId id="2579"/>
            <p14:sldId id="2580"/>
            <p14:sldId id="2581"/>
            <p14:sldId id="2582"/>
          </p14:sldIdLst>
        </p14:section>
        <p14:section name="Future Trends and Innovations in Tourism Management" id="{940CA0C7-80C9-43C7-9F8D-9D36399475E3}">
          <p14:sldIdLst>
            <p14:sldId id="2583"/>
            <p14:sldId id="2584"/>
            <p14:sldId id="2585"/>
            <p14:sldId id="2586"/>
          </p14:sldIdLst>
        </p14:section>
        <p14:section name="Conclusion" id="{FB076C77-4E82-4480-83EC-CB1C91006B45}">
          <p14:sldIdLst>
            <p14:sldId id="2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3" autoAdjust="0"/>
    <p:restoredTop sz="94660"/>
  </p:normalViewPr>
  <p:slideViewPr>
    <p:cSldViewPr snapToGrid="0">
      <p:cViewPr varScale="1">
        <p:scale>
          <a:sx n="49" d="100"/>
          <a:sy n="49" d="100"/>
        </p:scale>
        <p:origin x="1830" y="2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9C6B3-F7CA-42DB-972D-0F6EE5D9486C}" type="doc">
      <dgm:prSet loTypeId="urn:microsoft.com/office/officeart/2024/3/layout/hArchList1" loCatId="List" qsTypeId="urn:microsoft.com/office/officeart/2005/8/quickstyle/simple1" qsCatId="simple" csTypeId="urn:microsoft.com/office/officeart/2005/8/colors/accent0_3" csCatId="mainScheme" phldr="1"/>
      <dgm:spPr/>
      <dgm:t>
        <a:bodyPr/>
        <a:lstStyle/>
        <a:p>
          <a:endParaRPr lang="en-US"/>
        </a:p>
      </dgm:t>
    </dgm:pt>
    <dgm:pt modelId="{A5677DA9-AF48-4D94-B5DA-7FAEAB8F7B1F}">
      <dgm:prSet/>
      <dgm:spPr/>
      <dgm:t>
        <a:bodyPr/>
        <a:lstStyle/>
        <a:p>
          <a:pPr>
            <a:lnSpc>
              <a:spcPct val="100000"/>
            </a:lnSpc>
            <a:defRPr b="1"/>
          </a:pPr>
          <a:r>
            <a:rPr lang="en-US"/>
            <a:t>Strategic Planning</a:t>
          </a:r>
        </a:p>
      </dgm:t>
    </dgm:pt>
    <dgm:pt modelId="{7D0CA7B9-AEF0-46FC-B7AA-DD143540DE81}" type="parTrans" cxnId="{AC8A8CC8-316F-41F1-BBF3-194503C27094}">
      <dgm:prSet/>
      <dgm:spPr/>
      <dgm:t>
        <a:bodyPr/>
        <a:lstStyle/>
        <a:p>
          <a:endParaRPr lang="en-US"/>
        </a:p>
      </dgm:t>
    </dgm:pt>
    <dgm:pt modelId="{FEC82CDA-794E-431B-85CE-29F084190131}" type="sibTrans" cxnId="{AC8A8CC8-316F-41F1-BBF3-194503C27094}">
      <dgm:prSet/>
      <dgm:spPr/>
      <dgm:t>
        <a:bodyPr/>
        <a:lstStyle/>
        <a:p>
          <a:pPr>
            <a:lnSpc>
              <a:spcPct val="100000"/>
            </a:lnSpc>
            <a:defRPr b="1"/>
          </a:pPr>
          <a:endParaRPr lang="en-US"/>
        </a:p>
      </dgm:t>
    </dgm:pt>
    <dgm:pt modelId="{38696E79-3F1A-48E5-9709-5F1526E5B58C}">
      <dgm:prSet/>
      <dgm:spPr/>
      <dgm:t>
        <a:bodyPr/>
        <a:lstStyle/>
        <a:p>
          <a:pPr>
            <a:lnSpc>
              <a:spcPct val="100000"/>
            </a:lnSpc>
          </a:pPr>
          <a:r>
            <a:rPr lang="en-US"/>
            <a:t>Tourism management involves strategic planning to ensure the success of operations and the creation of memorable experiences for travelers.</a:t>
          </a:r>
        </a:p>
      </dgm:t>
    </dgm:pt>
    <dgm:pt modelId="{1FC40B2F-53F9-4DE1-B16E-0008DD1AA947}" type="parTrans" cxnId="{D8C17339-18C7-49B9-8181-5E00794246B2}">
      <dgm:prSet/>
      <dgm:spPr/>
      <dgm:t>
        <a:bodyPr/>
        <a:lstStyle/>
        <a:p>
          <a:endParaRPr lang="en-US"/>
        </a:p>
      </dgm:t>
    </dgm:pt>
    <dgm:pt modelId="{68F966C6-0F3A-4A0E-9104-5AF634C38CD1}" type="sibTrans" cxnId="{D8C17339-18C7-49B9-8181-5E00794246B2}">
      <dgm:prSet/>
      <dgm:spPr/>
      <dgm:t>
        <a:bodyPr/>
        <a:lstStyle/>
        <a:p>
          <a:endParaRPr lang="en-US"/>
        </a:p>
      </dgm:t>
    </dgm:pt>
    <dgm:pt modelId="{FE5098F0-A94B-4681-9762-82E1ABDBDAA7}">
      <dgm:prSet/>
      <dgm:spPr/>
      <dgm:t>
        <a:bodyPr/>
        <a:lstStyle/>
        <a:p>
          <a:pPr>
            <a:lnSpc>
              <a:spcPct val="100000"/>
            </a:lnSpc>
            <a:defRPr b="1"/>
          </a:pPr>
          <a:r>
            <a:rPr lang="en-US"/>
            <a:t>Innovative Marketing</a:t>
          </a:r>
        </a:p>
      </dgm:t>
    </dgm:pt>
    <dgm:pt modelId="{E8E2640C-C3F4-492E-9281-C9B3DB6F31EB}" type="parTrans" cxnId="{9818A79D-0568-45A6-B4D8-B4E9FD2B966A}">
      <dgm:prSet/>
      <dgm:spPr/>
      <dgm:t>
        <a:bodyPr/>
        <a:lstStyle/>
        <a:p>
          <a:endParaRPr lang="en-US"/>
        </a:p>
      </dgm:t>
    </dgm:pt>
    <dgm:pt modelId="{2C630327-E0CB-4AC6-8505-19ABEEF99C07}" type="sibTrans" cxnId="{9818A79D-0568-45A6-B4D8-B4E9FD2B966A}">
      <dgm:prSet/>
      <dgm:spPr/>
      <dgm:t>
        <a:bodyPr/>
        <a:lstStyle/>
        <a:p>
          <a:pPr>
            <a:lnSpc>
              <a:spcPct val="100000"/>
            </a:lnSpc>
            <a:defRPr b="1"/>
          </a:pPr>
          <a:endParaRPr lang="en-US"/>
        </a:p>
      </dgm:t>
    </dgm:pt>
    <dgm:pt modelId="{348B7D0B-05EB-4D66-A40F-B18B6CE3F54C}">
      <dgm:prSet/>
      <dgm:spPr/>
      <dgm:t>
        <a:bodyPr/>
        <a:lstStyle/>
        <a:p>
          <a:pPr>
            <a:lnSpc>
              <a:spcPct val="100000"/>
            </a:lnSpc>
          </a:pPr>
          <a:r>
            <a:rPr lang="en-US"/>
            <a:t>Innovative marketing strategies play a crucial role in attracting tourists and promoting destinations, enhancing the overall tourism experience.</a:t>
          </a:r>
        </a:p>
      </dgm:t>
    </dgm:pt>
    <dgm:pt modelId="{1484A5E4-014D-4A8F-9CFA-B1D7F87F895D}" type="parTrans" cxnId="{4D2E4A9C-B727-4689-9A97-C572D599C9E8}">
      <dgm:prSet/>
      <dgm:spPr/>
      <dgm:t>
        <a:bodyPr/>
        <a:lstStyle/>
        <a:p>
          <a:endParaRPr lang="en-US"/>
        </a:p>
      </dgm:t>
    </dgm:pt>
    <dgm:pt modelId="{74A22AC7-3BD5-4329-AD83-8B731B391258}" type="sibTrans" cxnId="{4D2E4A9C-B727-4689-9A97-C572D599C9E8}">
      <dgm:prSet/>
      <dgm:spPr/>
      <dgm:t>
        <a:bodyPr/>
        <a:lstStyle/>
        <a:p>
          <a:endParaRPr lang="en-US"/>
        </a:p>
      </dgm:t>
    </dgm:pt>
    <dgm:pt modelId="{19FB5F08-20C0-4788-8715-DB039DCA0903}">
      <dgm:prSet/>
      <dgm:spPr/>
      <dgm:t>
        <a:bodyPr/>
        <a:lstStyle/>
        <a:p>
          <a:pPr>
            <a:lnSpc>
              <a:spcPct val="100000"/>
            </a:lnSpc>
            <a:defRPr b="1"/>
          </a:pPr>
          <a:r>
            <a:rPr lang="en-US"/>
            <a:t>Focus on Sustainability</a:t>
          </a:r>
        </a:p>
      </dgm:t>
    </dgm:pt>
    <dgm:pt modelId="{5817E554-BAA3-47F2-8402-99AF7FCDA248}" type="parTrans" cxnId="{78048DE8-B297-4D0D-B705-D09A3CB074D4}">
      <dgm:prSet/>
      <dgm:spPr/>
      <dgm:t>
        <a:bodyPr/>
        <a:lstStyle/>
        <a:p>
          <a:endParaRPr lang="en-US"/>
        </a:p>
      </dgm:t>
    </dgm:pt>
    <dgm:pt modelId="{3AB821A8-55DB-478E-824D-87B821242FAC}" type="sibTrans" cxnId="{78048DE8-B297-4D0D-B705-D09A3CB074D4}">
      <dgm:prSet/>
      <dgm:spPr/>
      <dgm:t>
        <a:bodyPr/>
        <a:lstStyle/>
        <a:p>
          <a:endParaRPr lang="en-US"/>
        </a:p>
      </dgm:t>
    </dgm:pt>
    <dgm:pt modelId="{5185C36C-6813-4549-8D2E-47035F59B147}">
      <dgm:prSet/>
      <dgm:spPr/>
      <dgm:t>
        <a:bodyPr/>
        <a:lstStyle/>
        <a:p>
          <a:pPr>
            <a:lnSpc>
              <a:spcPct val="100000"/>
            </a:lnSpc>
          </a:pPr>
          <a:r>
            <a:rPr lang="en-US"/>
            <a:t>Sustainability is essential in tourism management to preserve natural resources, protect local cultures, and ensure long-term success in the industry.</a:t>
          </a:r>
        </a:p>
      </dgm:t>
    </dgm:pt>
    <dgm:pt modelId="{8ACD21DA-1473-4D5C-969C-1FFC76758C54}" type="parTrans" cxnId="{F4BAB6F1-85D9-42B4-80FB-B77B429A2A61}">
      <dgm:prSet/>
      <dgm:spPr/>
      <dgm:t>
        <a:bodyPr/>
        <a:lstStyle/>
        <a:p>
          <a:endParaRPr lang="en-US"/>
        </a:p>
      </dgm:t>
    </dgm:pt>
    <dgm:pt modelId="{5509187B-F4B8-47BC-B8BD-A40244255F66}" type="sibTrans" cxnId="{F4BAB6F1-85D9-42B4-80FB-B77B429A2A61}">
      <dgm:prSet/>
      <dgm:spPr/>
      <dgm:t>
        <a:bodyPr/>
        <a:lstStyle/>
        <a:p>
          <a:endParaRPr lang="en-US"/>
        </a:p>
      </dgm:t>
    </dgm:pt>
    <dgm:pt modelId="{A3279360-2A57-4162-864E-C1706BF05970}" type="pres">
      <dgm:prSet presAssocID="{5649C6B3-F7CA-42DB-972D-0F6EE5D9486C}" presName="Name0" presStyleCnt="0">
        <dgm:presLayoutVars>
          <dgm:dir/>
          <dgm:resizeHandles val="exact"/>
        </dgm:presLayoutVars>
      </dgm:prSet>
      <dgm:spPr/>
    </dgm:pt>
    <dgm:pt modelId="{35950BBA-0A5C-4FA3-BECF-E2B51D0AE695}" type="pres">
      <dgm:prSet presAssocID="{A5677DA9-AF48-4D94-B5DA-7FAEAB8F7B1F}" presName="compNode" presStyleCnt="0"/>
      <dgm:spPr/>
    </dgm:pt>
    <dgm:pt modelId="{FE3F9946-DF5E-4996-AB59-47C841C5A52B}" type="pres">
      <dgm:prSet presAssocID="{A5677DA9-AF48-4D94-B5DA-7FAEAB8F7B1F}" presName="pictRect" presStyleLbl="revTx" presStyleIdx="0" presStyleCnt="6">
        <dgm:presLayoutVars>
          <dgm:chMax val="0"/>
          <dgm:bulletEnabled/>
        </dgm:presLayoutVars>
      </dgm:prSet>
      <dgm:spPr/>
    </dgm:pt>
    <dgm:pt modelId="{A2591350-B6F6-42FA-8B21-FED87969F814}" type="pres">
      <dgm:prSet presAssocID="{A5677DA9-AF48-4D94-B5DA-7FAEAB8F7B1F}" presName="textRect" presStyleLbl="revTx" presStyleIdx="1" presStyleCnt="6">
        <dgm:presLayoutVars>
          <dgm:bulletEnabled/>
        </dgm:presLayoutVars>
      </dgm:prSet>
      <dgm:spPr/>
    </dgm:pt>
    <dgm:pt modelId="{20DB302A-DC66-4DF1-8E75-BDDA51C86F5C}" type="pres">
      <dgm:prSet presAssocID="{FEC82CDA-794E-431B-85CE-29F084190131}" presName="sibTrans" presStyleLbl="sibTrans2D1" presStyleIdx="0" presStyleCnt="0"/>
      <dgm:spPr/>
    </dgm:pt>
    <dgm:pt modelId="{877E6E07-B40E-41C0-BCCD-608573C12C0A}" type="pres">
      <dgm:prSet presAssocID="{FE5098F0-A94B-4681-9762-82E1ABDBDAA7}" presName="compNode" presStyleCnt="0"/>
      <dgm:spPr/>
    </dgm:pt>
    <dgm:pt modelId="{32C1A1F9-F181-4EAA-AF20-3ED0671D8641}" type="pres">
      <dgm:prSet presAssocID="{FE5098F0-A94B-4681-9762-82E1ABDBDAA7}" presName="pictRect" presStyleLbl="revTx" presStyleIdx="2" presStyleCnt="6">
        <dgm:presLayoutVars>
          <dgm:chMax val="0"/>
          <dgm:bulletEnabled/>
        </dgm:presLayoutVars>
      </dgm:prSet>
      <dgm:spPr/>
    </dgm:pt>
    <dgm:pt modelId="{2E32BF1D-98F4-462B-A541-0CC9BABFC7C0}" type="pres">
      <dgm:prSet presAssocID="{FE5098F0-A94B-4681-9762-82E1ABDBDAA7}" presName="textRect" presStyleLbl="revTx" presStyleIdx="3" presStyleCnt="6">
        <dgm:presLayoutVars>
          <dgm:bulletEnabled/>
        </dgm:presLayoutVars>
      </dgm:prSet>
      <dgm:spPr/>
    </dgm:pt>
    <dgm:pt modelId="{2366D565-537A-4001-9947-BCAC6F5282F3}" type="pres">
      <dgm:prSet presAssocID="{2C630327-E0CB-4AC6-8505-19ABEEF99C07}" presName="sibTrans" presStyleLbl="sibTrans2D1" presStyleIdx="0" presStyleCnt="0"/>
      <dgm:spPr/>
    </dgm:pt>
    <dgm:pt modelId="{3B28D5FB-5FFF-4D68-8B51-7105B73EFF1C}" type="pres">
      <dgm:prSet presAssocID="{19FB5F08-20C0-4788-8715-DB039DCA0903}" presName="compNode" presStyleCnt="0"/>
      <dgm:spPr/>
    </dgm:pt>
    <dgm:pt modelId="{31530DF8-4C98-41D3-8A89-EA63D9BFEFA9}" type="pres">
      <dgm:prSet presAssocID="{19FB5F08-20C0-4788-8715-DB039DCA0903}" presName="pictRect" presStyleLbl="revTx" presStyleIdx="4" presStyleCnt="6">
        <dgm:presLayoutVars>
          <dgm:chMax val="0"/>
          <dgm:bulletEnabled/>
        </dgm:presLayoutVars>
      </dgm:prSet>
      <dgm:spPr/>
    </dgm:pt>
    <dgm:pt modelId="{756F36E4-B42E-4FD3-8C1A-18D09F2B2F31}" type="pres">
      <dgm:prSet presAssocID="{19FB5F08-20C0-4788-8715-DB039DCA0903}" presName="textRect" presStyleLbl="revTx" presStyleIdx="5" presStyleCnt="6">
        <dgm:presLayoutVars>
          <dgm:bulletEnabled/>
        </dgm:presLayoutVars>
      </dgm:prSet>
      <dgm:spPr/>
    </dgm:pt>
  </dgm:ptLst>
  <dgm:cxnLst>
    <dgm:cxn modelId="{D8C17339-18C7-49B9-8181-5E00794246B2}" srcId="{A5677DA9-AF48-4D94-B5DA-7FAEAB8F7B1F}" destId="{38696E79-3F1A-48E5-9709-5F1526E5B58C}" srcOrd="0" destOrd="0" parTransId="{1FC40B2F-53F9-4DE1-B16E-0008DD1AA947}" sibTransId="{68F966C6-0F3A-4A0E-9104-5AF634C38CD1}"/>
    <dgm:cxn modelId="{C2ECCB3F-806C-43A3-9E22-54ABFEFB0F97}" type="presOf" srcId="{FE5098F0-A94B-4681-9762-82E1ABDBDAA7}" destId="{32C1A1F9-F181-4EAA-AF20-3ED0671D8641}" srcOrd="0" destOrd="0" presId="urn:microsoft.com/office/officeart/2024/3/layout/hArchList1"/>
    <dgm:cxn modelId="{CD6E5064-F637-4B8A-945B-EA16E9AEF0BD}" type="presOf" srcId="{38696E79-3F1A-48E5-9709-5F1526E5B58C}" destId="{A2591350-B6F6-42FA-8B21-FED87969F814}" srcOrd="0" destOrd="0" presId="urn:microsoft.com/office/officeart/2024/3/layout/hArchList1"/>
    <dgm:cxn modelId="{8886A56D-1B74-44FE-BC2A-2453D1AF4961}" type="presOf" srcId="{348B7D0B-05EB-4D66-A40F-B18B6CE3F54C}" destId="{2E32BF1D-98F4-462B-A541-0CC9BABFC7C0}" srcOrd="0" destOrd="0" presId="urn:microsoft.com/office/officeart/2024/3/layout/hArchList1"/>
    <dgm:cxn modelId="{2123BB9B-1003-409E-9B61-73D3FCC89BC5}" type="presOf" srcId="{FEC82CDA-794E-431B-85CE-29F084190131}" destId="{20DB302A-DC66-4DF1-8E75-BDDA51C86F5C}" srcOrd="0" destOrd="0" presId="urn:microsoft.com/office/officeart/2024/3/layout/hArchList1"/>
    <dgm:cxn modelId="{4D2E4A9C-B727-4689-9A97-C572D599C9E8}" srcId="{FE5098F0-A94B-4681-9762-82E1ABDBDAA7}" destId="{348B7D0B-05EB-4D66-A40F-B18B6CE3F54C}" srcOrd="0" destOrd="0" parTransId="{1484A5E4-014D-4A8F-9CFA-B1D7F87F895D}" sibTransId="{74A22AC7-3BD5-4329-AD83-8B731B391258}"/>
    <dgm:cxn modelId="{9818A79D-0568-45A6-B4D8-B4E9FD2B966A}" srcId="{5649C6B3-F7CA-42DB-972D-0F6EE5D9486C}" destId="{FE5098F0-A94B-4681-9762-82E1ABDBDAA7}" srcOrd="1" destOrd="0" parTransId="{E8E2640C-C3F4-492E-9281-C9B3DB6F31EB}" sibTransId="{2C630327-E0CB-4AC6-8505-19ABEEF99C07}"/>
    <dgm:cxn modelId="{2797A7B0-302E-4A3F-872A-2220F18D3160}" type="presOf" srcId="{A5677DA9-AF48-4D94-B5DA-7FAEAB8F7B1F}" destId="{FE3F9946-DF5E-4996-AB59-47C841C5A52B}" srcOrd="0" destOrd="0" presId="urn:microsoft.com/office/officeart/2024/3/layout/hArchList1"/>
    <dgm:cxn modelId="{2A5126B7-83E1-4338-9EBD-10D1212A9CFD}" type="presOf" srcId="{19FB5F08-20C0-4788-8715-DB039DCA0903}" destId="{31530DF8-4C98-41D3-8A89-EA63D9BFEFA9}" srcOrd="0" destOrd="0" presId="urn:microsoft.com/office/officeart/2024/3/layout/hArchList1"/>
    <dgm:cxn modelId="{68E054C4-F7E8-4C26-8E8C-BD1294A3184A}" type="presOf" srcId="{5185C36C-6813-4549-8D2E-47035F59B147}" destId="{756F36E4-B42E-4FD3-8C1A-18D09F2B2F31}" srcOrd="0" destOrd="0" presId="urn:microsoft.com/office/officeart/2024/3/layout/hArchList1"/>
    <dgm:cxn modelId="{AC8A8CC8-316F-41F1-BBF3-194503C27094}" srcId="{5649C6B3-F7CA-42DB-972D-0F6EE5D9486C}" destId="{A5677DA9-AF48-4D94-B5DA-7FAEAB8F7B1F}" srcOrd="0" destOrd="0" parTransId="{7D0CA7B9-AEF0-46FC-B7AA-DD143540DE81}" sibTransId="{FEC82CDA-794E-431B-85CE-29F084190131}"/>
    <dgm:cxn modelId="{AF8215D3-AC8E-4A3D-90E0-6AD2AB5543CD}" type="presOf" srcId="{2C630327-E0CB-4AC6-8505-19ABEEF99C07}" destId="{2366D565-537A-4001-9947-BCAC6F5282F3}" srcOrd="0" destOrd="0" presId="urn:microsoft.com/office/officeart/2024/3/layout/hArchList1"/>
    <dgm:cxn modelId="{168C84D5-1FE1-4D8D-889A-0D605A69E11C}" type="presOf" srcId="{5649C6B3-F7CA-42DB-972D-0F6EE5D9486C}" destId="{A3279360-2A57-4162-864E-C1706BF05970}" srcOrd="0" destOrd="0" presId="urn:microsoft.com/office/officeart/2024/3/layout/hArchList1"/>
    <dgm:cxn modelId="{78048DE8-B297-4D0D-B705-D09A3CB074D4}" srcId="{5649C6B3-F7CA-42DB-972D-0F6EE5D9486C}" destId="{19FB5F08-20C0-4788-8715-DB039DCA0903}" srcOrd="2" destOrd="0" parTransId="{5817E554-BAA3-47F2-8402-99AF7FCDA248}" sibTransId="{3AB821A8-55DB-478E-824D-87B821242FAC}"/>
    <dgm:cxn modelId="{F4BAB6F1-85D9-42B4-80FB-B77B429A2A61}" srcId="{19FB5F08-20C0-4788-8715-DB039DCA0903}" destId="{5185C36C-6813-4549-8D2E-47035F59B147}" srcOrd="0" destOrd="0" parTransId="{8ACD21DA-1473-4D5C-969C-1FFC76758C54}" sibTransId="{5509187B-F4B8-47BC-B8BD-A40244255F66}"/>
    <dgm:cxn modelId="{F4C64F82-8FAA-4FEB-8819-6F42814B5E6C}" type="presParOf" srcId="{A3279360-2A57-4162-864E-C1706BF05970}" destId="{35950BBA-0A5C-4FA3-BECF-E2B51D0AE695}" srcOrd="0" destOrd="0" presId="urn:microsoft.com/office/officeart/2024/3/layout/hArchList1"/>
    <dgm:cxn modelId="{93C9E10C-29DB-4448-8BD1-7B1927A34CCE}" type="presParOf" srcId="{35950BBA-0A5C-4FA3-BECF-E2B51D0AE695}" destId="{FE3F9946-DF5E-4996-AB59-47C841C5A52B}" srcOrd="0" destOrd="0" presId="urn:microsoft.com/office/officeart/2024/3/layout/hArchList1"/>
    <dgm:cxn modelId="{A060503E-5BB4-4A9E-B150-CCD043079C00}" type="presParOf" srcId="{35950BBA-0A5C-4FA3-BECF-E2B51D0AE695}" destId="{A2591350-B6F6-42FA-8B21-FED87969F814}" srcOrd="1" destOrd="0" presId="urn:microsoft.com/office/officeart/2024/3/layout/hArchList1"/>
    <dgm:cxn modelId="{04CEB422-7BE2-4D92-92E7-AC6680C28193}" type="presParOf" srcId="{A3279360-2A57-4162-864E-C1706BF05970}" destId="{20DB302A-DC66-4DF1-8E75-BDDA51C86F5C}" srcOrd="1" destOrd="0" presId="urn:microsoft.com/office/officeart/2024/3/layout/hArchList1"/>
    <dgm:cxn modelId="{F5ADDE06-5FA3-42A5-8FCF-C51557A6C75E}" type="presParOf" srcId="{A3279360-2A57-4162-864E-C1706BF05970}" destId="{877E6E07-B40E-41C0-BCCD-608573C12C0A}" srcOrd="2" destOrd="0" presId="urn:microsoft.com/office/officeart/2024/3/layout/hArchList1"/>
    <dgm:cxn modelId="{62FD6D51-1A66-47B5-951F-3D79D0D465DB}" type="presParOf" srcId="{877E6E07-B40E-41C0-BCCD-608573C12C0A}" destId="{32C1A1F9-F181-4EAA-AF20-3ED0671D8641}" srcOrd="0" destOrd="0" presId="urn:microsoft.com/office/officeart/2024/3/layout/hArchList1"/>
    <dgm:cxn modelId="{24C1FEA0-283A-4F78-AB1F-7E4E3DAF1FEB}" type="presParOf" srcId="{877E6E07-B40E-41C0-BCCD-608573C12C0A}" destId="{2E32BF1D-98F4-462B-A541-0CC9BABFC7C0}" srcOrd="1" destOrd="0" presId="urn:microsoft.com/office/officeart/2024/3/layout/hArchList1"/>
    <dgm:cxn modelId="{5BE0851D-8BC9-4868-B947-27DF9596E055}" type="presParOf" srcId="{A3279360-2A57-4162-864E-C1706BF05970}" destId="{2366D565-537A-4001-9947-BCAC6F5282F3}" srcOrd="3" destOrd="0" presId="urn:microsoft.com/office/officeart/2024/3/layout/hArchList1"/>
    <dgm:cxn modelId="{6D817131-2D19-491C-AD09-9AFC54BB4C66}" type="presParOf" srcId="{A3279360-2A57-4162-864E-C1706BF05970}" destId="{3B28D5FB-5FFF-4D68-8B51-7105B73EFF1C}" srcOrd="4" destOrd="0" presId="urn:microsoft.com/office/officeart/2024/3/layout/hArchList1"/>
    <dgm:cxn modelId="{32C6F9B8-2EDC-4FFA-B845-76A7E7171565}" type="presParOf" srcId="{3B28D5FB-5FFF-4D68-8B51-7105B73EFF1C}" destId="{31530DF8-4C98-41D3-8A89-EA63D9BFEFA9}" srcOrd="0" destOrd="0" presId="urn:microsoft.com/office/officeart/2024/3/layout/hArchList1"/>
    <dgm:cxn modelId="{FDCA7FC3-940B-4B37-99C6-D466F092D1B9}" type="presParOf" srcId="{3B28D5FB-5FFF-4D68-8B51-7105B73EFF1C}" destId="{756F36E4-B42E-4FD3-8C1A-18D09F2B2F31}"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9946-DF5E-4996-AB59-47C841C5A52B}">
      <dsp:nvSpPr>
        <dsp:cNvPr id="0" name=""/>
        <dsp:cNvSpPr/>
      </dsp:nvSpPr>
      <dsp:spPr>
        <a:xfrm>
          <a:off x="0"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Strategic Planning</a:t>
          </a:r>
        </a:p>
      </dsp:txBody>
      <dsp:txXfrm>
        <a:off x="0" y="0"/>
        <a:ext cx="3485379" cy="354443"/>
      </dsp:txXfrm>
    </dsp:sp>
    <dsp:sp modelId="{A2591350-B6F6-42FA-8B21-FED87969F814}">
      <dsp:nvSpPr>
        <dsp:cNvPr id="0" name=""/>
        <dsp:cNvSpPr/>
      </dsp:nvSpPr>
      <dsp:spPr>
        <a:xfrm>
          <a:off x="0"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Tourism management involves strategic planning to ensure the success of operations and the creation of memorable experiences for travelers.</a:t>
          </a:r>
        </a:p>
      </dsp:txBody>
      <dsp:txXfrm>
        <a:off x="0" y="354443"/>
        <a:ext cx="3485379" cy="2090292"/>
      </dsp:txXfrm>
    </dsp:sp>
    <dsp:sp modelId="{32C1A1F9-F181-4EAA-AF20-3ED0671D8641}">
      <dsp:nvSpPr>
        <dsp:cNvPr id="0" name=""/>
        <dsp:cNvSpPr/>
      </dsp:nvSpPr>
      <dsp:spPr>
        <a:xfrm>
          <a:off x="3833917"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Innovative Marketing</a:t>
          </a:r>
        </a:p>
      </dsp:txBody>
      <dsp:txXfrm>
        <a:off x="3833917" y="0"/>
        <a:ext cx="3485379" cy="354443"/>
      </dsp:txXfrm>
    </dsp:sp>
    <dsp:sp modelId="{2E32BF1D-98F4-462B-A541-0CC9BABFC7C0}">
      <dsp:nvSpPr>
        <dsp:cNvPr id="0" name=""/>
        <dsp:cNvSpPr/>
      </dsp:nvSpPr>
      <dsp:spPr>
        <a:xfrm>
          <a:off x="3833917"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Innovative marketing strategies play a crucial role in attracting tourists and promoting destinations, enhancing the overall tourism experience.</a:t>
          </a:r>
        </a:p>
      </dsp:txBody>
      <dsp:txXfrm>
        <a:off x="3833917" y="354443"/>
        <a:ext cx="3485379" cy="2090292"/>
      </dsp:txXfrm>
    </dsp:sp>
    <dsp:sp modelId="{31530DF8-4C98-41D3-8A89-EA63D9BFEFA9}">
      <dsp:nvSpPr>
        <dsp:cNvPr id="0" name=""/>
        <dsp:cNvSpPr/>
      </dsp:nvSpPr>
      <dsp:spPr>
        <a:xfrm>
          <a:off x="7667834"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Focus on Sustainability</a:t>
          </a:r>
        </a:p>
      </dsp:txBody>
      <dsp:txXfrm>
        <a:off x="7667834" y="0"/>
        <a:ext cx="3485379" cy="354443"/>
      </dsp:txXfrm>
    </dsp:sp>
    <dsp:sp modelId="{756F36E4-B42E-4FD3-8C1A-18D09F2B2F31}">
      <dsp:nvSpPr>
        <dsp:cNvPr id="0" name=""/>
        <dsp:cNvSpPr/>
      </dsp:nvSpPr>
      <dsp:spPr>
        <a:xfrm>
          <a:off x="7667834"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Sustainability is essential in tourism management to preserve natural resources, protect local cultures, and ensure long-term success in the industry.</a:t>
          </a:r>
        </a:p>
      </dsp:txBody>
      <dsp:txXfrm>
        <a:off x="7667834" y="354443"/>
        <a:ext cx="3485379" cy="2090292"/>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CA255-95BC-458E-A637-882309C519D4}"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83B92-FE58-4E48-8124-F0B2BF001A91}" type="slidenum">
              <a:rPr lang="en-US" smtClean="0"/>
              <a:t>‹#›</a:t>
            </a:fld>
            <a:endParaRPr lang="en-US"/>
          </a:p>
        </p:txBody>
      </p:sp>
    </p:spTree>
    <p:extLst>
      <p:ext uri="{BB962C8B-B14F-4D97-AF65-F5344CB8AC3E}">
        <p14:creationId xmlns:p14="http://schemas.microsoft.com/office/powerpoint/2010/main" val="136641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Tourism management plays a crucial role in the travel industry, encompassing various aspects such as planning, marketing, operations, and sustainability. This presentation will explore key strategies, real-world examples, and insightful case studies in the field of tourism management.</a:t>
            </a:r>
          </a:p>
        </p:txBody>
      </p:sp>
      <p:sp>
        <p:nvSpPr>
          <p:cNvPr id="4" name="Slide Number Placeholder 3"/>
          <p:cNvSpPr>
            <a:spLocks noGrp="1"/>
          </p:cNvSpPr>
          <p:nvPr>
            <p:ph type="sldNum" sz="quarter" idx="5"/>
          </p:nvPr>
        </p:nvSpPr>
        <p:spPr/>
        <p:txBody>
          <a:bodyPr/>
          <a:lstStyle/>
          <a:p>
            <a:fld id="{4DC090FB-468E-4F0F-9E42-DBEF11B5E1C4}" type="slidenum">
              <a:rPr lang="en-US" smtClean="0"/>
              <a:t>1</a:t>
            </a:fld>
            <a:endParaRPr lang="en-US"/>
          </a:p>
        </p:txBody>
      </p:sp>
    </p:spTree>
    <p:extLst>
      <p:ext uri="{BB962C8B-B14F-4D97-AF65-F5344CB8AC3E}">
        <p14:creationId xmlns:p14="http://schemas.microsoft.com/office/powerpoint/2010/main" val="278238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Costa Rica is known for its innovative eco-tourism initiatives that promote biodiversity conservation, community empowerment, and sustainable tourism practices. The country's approach serves as a model for balancing tourism growth with environmental protection.</a:t>
            </a:r>
          </a:p>
        </p:txBody>
      </p:sp>
      <p:sp>
        <p:nvSpPr>
          <p:cNvPr id="4" name="Slide Number Placeholder 3"/>
          <p:cNvSpPr>
            <a:spLocks noGrp="1"/>
          </p:cNvSpPr>
          <p:nvPr>
            <p:ph type="sldNum" sz="quarter" idx="5"/>
          </p:nvPr>
        </p:nvSpPr>
        <p:spPr/>
        <p:txBody>
          <a:bodyPr/>
          <a:lstStyle/>
          <a:p>
            <a:fld id="{4DC090FB-468E-4F0F-9E42-DBEF11B5E1C4}" type="slidenum">
              <a:rPr lang="en-US" smtClean="0"/>
              <a:t>10</a:t>
            </a:fld>
            <a:endParaRPr lang="en-US"/>
          </a:p>
        </p:txBody>
      </p:sp>
    </p:spTree>
    <p:extLst>
      <p:ext uri="{BB962C8B-B14F-4D97-AF65-F5344CB8AC3E}">
        <p14:creationId xmlns:p14="http://schemas.microsoft.com/office/powerpoint/2010/main" val="280759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marketing strategies are essential for promoting destinations and attracting visitors. This section will discuss tourism marketing strategies, the role of digital marketing and social media, and a case study on promoting Iceland as a tourist destination.</a:t>
            </a:r>
          </a:p>
        </p:txBody>
      </p:sp>
      <p:sp>
        <p:nvSpPr>
          <p:cNvPr id="4" name="Slide Number Placeholder 3"/>
          <p:cNvSpPr>
            <a:spLocks noGrp="1"/>
          </p:cNvSpPr>
          <p:nvPr>
            <p:ph type="sldNum" sz="quarter" idx="5"/>
          </p:nvPr>
        </p:nvSpPr>
        <p:spPr/>
        <p:txBody>
          <a:bodyPr/>
          <a:lstStyle/>
          <a:p>
            <a:fld id="{4DC090FB-468E-4F0F-9E42-DBEF11B5E1C4}" type="slidenum">
              <a:rPr lang="en-US" smtClean="0"/>
              <a:t>11</a:t>
            </a:fld>
            <a:endParaRPr lang="en-US"/>
          </a:p>
        </p:txBody>
      </p:sp>
    </p:spTree>
    <p:extLst>
      <p:ext uri="{BB962C8B-B14F-4D97-AF65-F5344CB8AC3E}">
        <p14:creationId xmlns:p14="http://schemas.microsoft.com/office/powerpoint/2010/main" val="7453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marketing strategies involve positioning destinations, creating compelling campaigns, and targeting specific market segments. Effective communication and branding help attract tourists and differentiate destinations in a competitive market.</a:t>
            </a:r>
          </a:p>
        </p:txBody>
      </p:sp>
      <p:sp>
        <p:nvSpPr>
          <p:cNvPr id="4" name="Slide Number Placeholder 3"/>
          <p:cNvSpPr>
            <a:spLocks noGrp="1"/>
          </p:cNvSpPr>
          <p:nvPr>
            <p:ph type="sldNum" sz="quarter" idx="5"/>
          </p:nvPr>
        </p:nvSpPr>
        <p:spPr/>
        <p:txBody>
          <a:bodyPr/>
          <a:lstStyle/>
          <a:p>
            <a:fld id="{4DC090FB-468E-4F0F-9E42-DBEF11B5E1C4}" type="slidenum">
              <a:rPr lang="en-US" smtClean="0"/>
              <a:t>12</a:t>
            </a:fld>
            <a:endParaRPr lang="en-US"/>
          </a:p>
        </p:txBody>
      </p:sp>
    </p:spTree>
    <p:extLst>
      <p:ext uri="{BB962C8B-B14F-4D97-AF65-F5344CB8AC3E}">
        <p14:creationId xmlns:p14="http://schemas.microsoft.com/office/powerpoint/2010/main" val="38069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Digital marketing and social media play a vital role in reaching a global audience, engaging with travelers, and influencing their decision-making process. Platforms like Instagram, Facebook, and TripAdvisor impact travelers' perceptions and choices.</a:t>
            </a:r>
          </a:p>
        </p:txBody>
      </p:sp>
      <p:sp>
        <p:nvSpPr>
          <p:cNvPr id="4" name="Slide Number Placeholder 3"/>
          <p:cNvSpPr>
            <a:spLocks noGrp="1"/>
          </p:cNvSpPr>
          <p:nvPr>
            <p:ph type="sldNum" sz="quarter" idx="5"/>
          </p:nvPr>
        </p:nvSpPr>
        <p:spPr/>
        <p:txBody>
          <a:bodyPr/>
          <a:lstStyle/>
          <a:p>
            <a:fld id="{4DC090FB-468E-4F0F-9E42-DBEF11B5E1C4}" type="slidenum">
              <a:rPr lang="en-US" smtClean="0"/>
              <a:t>13</a:t>
            </a:fld>
            <a:endParaRPr lang="en-US"/>
          </a:p>
        </p:txBody>
      </p:sp>
    </p:spTree>
    <p:extLst>
      <p:ext uri="{BB962C8B-B14F-4D97-AF65-F5344CB8AC3E}">
        <p14:creationId xmlns:p14="http://schemas.microsoft.com/office/powerpoint/2010/main" val="3811584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Iceland's success in promoting itself as a unique travel destination through stunning visuals, engaging storytelling, and social media influencers has attracted a growing number of tourists. The country's marketing strategies showcase the power of branding and digital outreach.</a:t>
            </a:r>
          </a:p>
        </p:txBody>
      </p:sp>
      <p:sp>
        <p:nvSpPr>
          <p:cNvPr id="4" name="Slide Number Placeholder 3"/>
          <p:cNvSpPr>
            <a:spLocks noGrp="1"/>
          </p:cNvSpPr>
          <p:nvPr>
            <p:ph type="sldNum" sz="quarter" idx="5"/>
          </p:nvPr>
        </p:nvSpPr>
        <p:spPr/>
        <p:txBody>
          <a:bodyPr/>
          <a:lstStyle/>
          <a:p>
            <a:fld id="{4DC090FB-468E-4F0F-9E42-DBEF11B5E1C4}" type="slidenum">
              <a:rPr lang="en-US" smtClean="0"/>
              <a:t>14</a:t>
            </a:fld>
            <a:endParaRPr lang="en-US"/>
          </a:p>
        </p:txBody>
      </p:sp>
    </p:spTree>
    <p:extLst>
      <p:ext uri="{BB962C8B-B14F-4D97-AF65-F5344CB8AC3E}">
        <p14:creationId xmlns:p14="http://schemas.microsoft.com/office/powerpoint/2010/main" val="251568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Efficient management of tourism services and activities is essential for delivering exceptional visitor experiences. This section will cover topics such as managing services, ensuring quality, and a case study on customer service excellence at Disney Parks.</a:t>
            </a:r>
          </a:p>
        </p:txBody>
      </p:sp>
      <p:sp>
        <p:nvSpPr>
          <p:cNvPr id="4" name="Slide Number Placeholder 3"/>
          <p:cNvSpPr>
            <a:spLocks noGrp="1"/>
          </p:cNvSpPr>
          <p:nvPr>
            <p:ph type="sldNum" sz="quarter" idx="5"/>
          </p:nvPr>
        </p:nvSpPr>
        <p:spPr/>
        <p:txBody>
          <a:bodyPr/>
          <a:lstStyle/>
          <a:p>
            <a:fld id="{4DC090FB-468E-4F0F-9E42-DBEF11B5E1C4}" type="slidenum">
              <a:rPr lang="en-US" smtClean="0"/>
              <a:t>15</a:t>
            </a:fld>
            <a:endParaRPr lang="en-US"/>
          </a:p>
        </p:txBody>
      </p:sp>
    </p:spTree>
    <p:extLst>
      <p:ext uri="{BB962C8B-B14F-4D97-AF65-F5344CB8AC3E}">
        <p14:creationId xmlns:p14="http://schemas.microsoft.com/office/powerpoint/2010/main" val="374124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services encompass accommodation, transportation, attractions, and experiences that contribute to the overall visitor satisfaction. Effective management involves planning, coordination, and continuous improvement of service quality.</a:t>
            </a:r>
          </a:p>
        </p:txBody>
      </p:sp>
      <p:sp>
        <p:nvSpPr>
          <p:cNvPr id="4" name="Slide Number Placeholder 3"/>
          <p:cNvSpPr>
            <a:spLocks noGrp="1"/>
          </p:cNvSpPr>
          <p:nvPr>
            <p:ph type="sldNum" sz="quarter" idx="5"/>
          </p:nvPr>
        </p:nvSpPr>
        <p:spPr/>
        <p:txBody>
          <a:bodyPr/>
          <a:lstStyle/>
          <a:p>
            <a:fld id="{4DC090FB-468E-4F0F-9E42-DBEF11B5E1C4}" type="slidenum">
              <a:rPr lang="en-US" smtClean="0"/>
              <a:t>16</a:t>
            </a:fld>
            <a:endParaRPr lang="en-US"/>
          </a:p>
        </p:txBody>
      </p:sp>
    </p:spTree>
    <p:extLst>
      <p:ext uri="{BB962C8B-B14F-4D97-AF65-F5344CB8AC3E}">
        <p14:creationId xmlns:p14="http://schemas.microsoft.com/office/powerpoint/2010/main" val="413765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management focuses on delivering consistent and high-quality services to meet visitor expectations. It involves monitoring customer feedback, implementing standards, and training staff to ensure excellence in service delivery.</a:t>
            </a:r>
          </a:p>
        </p:txBody>
      </p:sp>
      <p:sp>
        <p:nvSpPr>
          <p:cNvPr id="4" name="Slide Number Placeholder 3"/>
          <p:cNvSpPr>
            <a:spLocks noGrp="1"/>
          </p:cNvSpPr>
          <p:nvPr>
            <p:ph type="sldNum" sz="quarter" idx="5"/>
          </p:nvPr>
        </p:nvSpPr>
        <p:spPr/>
        <p:txBody>
          <a:bodyPr/>
          <a:lstStyle/>
          <a:p>
            <a:fld id="{4DC090FB-468E-4F0F-9E42-DBEF11B5E1C4}" type="slidenum">
              <a:rPr lang="en-US" smtClean="0"/>
              <a:t>17</a:t>
            </a:fld>
            <a:endParaRPr lang="en-US"/>
          </a:p>
        </p:txBody>
      </p:sp>
    </p:spTree>
    <p:extLst>
      <p:ext uri="{BB962C8B-B14F-4D97-AF65-F5344CB8AC3E}">
        <p14:creationId xmlns:p14="http://schemas.microsoft.com/office/powerpoint/2010/main" val="787515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Disney Parks are renowned for their exceptional customer service, immersive experiences, and attention to detail. The theme parks prioritize guest satisfaction through personalized interactions, efficient operations, and creating magical moments for visitors.</a:t>
            </a:r>
          </a:p>
        </p:txBody>
      </p:sp>
      <p:sp>
        <p:nvSpPr>
          <p:cNvPr id="4" name="Slide Number Placeholder 3"/>
          <p:cNvSpPr>
            <a:spLocks noGrp="1"/>
          </p:cNvSpPr>
          <p:nvPr>
            <p:ph type="sldNum" sz="quarter" idx="5"/>
          </p:nvPr>
        </p:nvSpPr>
        <p:spPr/>
        <p:txBody>
          <a:bodyPr/>
          <a:lstStyle/>
          <a:p>
            <a:fld id="{4DC090FB-468E-4F0F-9E42-DBEF11B5E1C4}" type="slidenum">
              <a:rPr lang="en-US" smtClean="0"/>
              <a:t>18</a:t>
            </a:fld>
            <a:endParaRPr lang="en-US"/>
          </a:p>
        </p:txBody>
      </p:sp>
    </p:spTree>
    <p:extLst>
      <p:ext uri="{BB962C8B-B14F-4D97-AF65-F5344CB8AC3E}">
        <p14:creationId xmlns:p14="http://schemas.microsoft.com/office/powerpoint/2010/main" val="412778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has diverse impacts on economies, societies, and environments. Understanding these impacts is crucial for sustainable tourism management. This section will explore economic benefits and challenges, social and cultural impacts, and environmental considerations.</a:t>
            </a:r>
          </a:p>
        </p:txBody>
      </p:sp>
      <p:sp>
        <p:nvSpPr>
          <p:cNvPr id="4" name="Slide Number Placeholder 3"/>
          <p:cNvSpPr>
            <a:spLocks noGrp="1"/>
          </p:cNvSpPr>
          <p:nvPr>
            <p:ph type="sldNum" sz="quarter" idx="5"/>
          </p:nvPr>
        </p:nvSpPr>
        <p:spPr/>
        <p:txBody>
          <a:bodyPr/>
          <a:lstStyle/>
          <a:p>
            <a:fld id="{4DC090FB-468E-4F0F-9E42-DBEF11B5E1C4}" type="slidenum">
              <a:rPr lang="en-US" smtClean="0"/>
              <a:t>19</a:t>
            </a:fld>
            <a:endParaRPr lang="en-US"/>
          </a:p>
        </p:txBody>
      </p:sp>
    </p:spTree>
    <p:extLst>
      <p:ext uri="{BB962C8B-B14F-4D97-AF65-F5344CB8AC3E}">
        <p14:creationId xmlns:p14="http://schemas.microsoft.com/office/powerpoint/2010/main" val="382193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delve into different facets of tourism management, starting with an introduction to the field and its importance. We will then explore topics like tourism planning, marketing strategies, operational aspects, economic and social impacts, and future trends in the industry.</a:t>
            </a:r>
          </a:p>
        </p:txBody>
      </p:sp>
      <p:sp>
        <p:nvSpPr>
          <p:cNvPr id="4" name="Slide Number Placeholder 3"/>
          <p:cNvSpPr>
            <a:spLocks noGrp="1"/>
          </p:cNvSpPr>
          <p:nvPr>
            <p:ph type="sldNum" sz="quarter" idx="5"/>
          </p:nvPr>
        </p:nvSpPr>
        <p:spPr/>
        <p:txBody>
          <a:bodyPr/>
          <a:lstStyle/>
          <a:p>
            <a:fld id="{4DC090FB-468E-4F0F-9E42-DBEF11B5E1C4}" type="slidenum">
              <a:rPr lang="en-US" smtClean="0"/>
              <a:t>2</a:t>
            </a:fld>
            <a:endParaRPr lang="en-US"/>
          </a:p>
        </p:txBody>
      </p:sp>
    </p:spTree>
    <p:extLst>
      <p:ext uri="{BB962C8B-B14F-4D97-AF65-F5344CB8AC3E}">
        <p14:creationId xmlns:p14="http://schemas.microsoft.com/office/powerpoint/2010/main" val="263314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can stimulate economic growth, create job opportunities, and generate revenue for destinations. However, it also faces challenges such as seasonality, over-tourism, and economic leakage that need to be addressed sustainably.</a:t>
            </a:r>
          </a:p>
        </p:txBody>
      </p:sp>
      <p:sp>
        <p:nvSpPr>
          <p:cNvPr id="4" name="Slide Number Placeholder 3"/>
          <p:cNvSpPr>
            <a:spLocks noGrp="1"/>
          </p:cNvSpPr>
          <p:nvPr>
            <p:ph type="sldNum" sz="quarter" idx="5"/>
          </p:nvPr>
        </p:nvSpPr>
        <p:spPr/>
        <p:txBody>
          <a:bodyPr/>
          <a:lstStyle/>
          <a:p>
            <a:fld id="{4DC090FB-468E-4F0F-9E42-DBEF11B5E1C4}" type="slidenum">
              <a:rPr lang="en-US" smtClean="0"/>
              <a:t>20</a:t>
            </a:fld>
            <a:endParaRPr lang="en-US"/>
          </a:p>
        </p:txBody>
      </p:sp>
    </p:spTree>
    <p:extLst>
      <p:ext uri="{BB962C8B-B14F-4D97-AF65-F5344CB8AC3E}">
        <p14:creationId xmlns:p14="http://schemas.microsoft.com/office/powerpoint/2010/main" val="3764402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influences local communities, cultures, and traditions. It can promote cultural exchange, preserve heritage, and foster social cohesion. At the same time, tourism can lead to cultural erosion, social tensions, and changes in community dynamics.</a:t>
            </a:r>
          </a:p>
        </p:txBody>
      </p:sp>
      <p:sp>
        <p:nvSpPr>
          <p:cNvPr id="4" name="Slide Number Placeholder 3"/>
          <p:cNvSpPr>
            <a:spLocks noGrp="1"/>
          </p:cNvSpPr>
          <p:nvPr>
            <p:ph type="sldNum" sz="quarter" idx="5"/>
          </p:nvPr>
        </p:nvSpPr>
        <p:spPr/>
        <p:txBody>
          <a:bodyPr/>
          <a:lstStyle/>
          <a:p>
            <a:fld id="{4DC090FB-468E-4F0F-9E42-DBEF11B5E1C4}" type="slidenum">
              <a:rPr lang="en-US" smtClean="0"/>
              <a:t>21</a:t>
            </a:fld>
            <a:endParaRPr lang="en-US"/>
          </a:p>
        </p:txBody>
      </p:sp>
    </p:spTree>
    <p:extLst>
      <p:ext uri="{BB962C8B-B14F-4D97-AF65-F5344CB8AC3E}">
        <p14:creationId xmlns:p14="http://schemas.microsoft.com/office/powerpoint/2010/main" val="1427423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can have both positive and negative impacts on the environment. Responsible tourism practices aim to minimize environmental degradation, conserve natural resources, and promote sustainable development. Conservation efforts and eco-friendly initiatives are essential for preserving natural landscapes.</a:t>
            </a:r>
          </a:p>
        </p:txBody>
      </p:sp>
      <p:sp>
        <p:nvSpPr>
          <p:cNvPr id="4" name="Slide Number Placeholder 3"/>
          <p:cNvSpPr>
            <a:spLocks noGrp="1"/>
          </p:cNvSpPr>
          <p:nvPr>
            <p:ph type="sldNum" sz="quarter" idx="5"/>
          </p:nvPr>
        </p:nvSpPr>
        <p:spPr/>
        <p:txBody>
          <a:bodyPr/>
          <a:lstStyle/>
          <a:p>
            <a:fld id="{4DC090FB-468E-4F0F-9E42-DBEF11B5E1C4}" type="slidenum">
              <a:rPr lang="en-US" smtClean="0"/>
              <a:t>22</a:t>
            </a:fld>
            <a:endParaRPr lang="en-US"/>
          </a:p>
        </p:txBody>
      </p:sp>
    </p:spTree>
    <p:extLst>
      <p:ext uri="{BB962C8B-B14F-4D97-AF65-F5344CB8AC3E}">
        <p14:creationId xmlns:p14="http://schemas.microsoft.com/office/powerpoint/2010/main" val="232444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tourism industry is constantly evolving with technological advancements, changing consumer preferences, and emerging market trends. This section will explore future innovations, new market opportunities, and a case study on the rise of virtual and augmented reality in tourism.</a:t>
            </a:r>
          </a:p>
        </p:txBody>
      </p:sp>
      <p:sp>
        <p:nvSpPr>
          <p:cNvPr id="4" name="Slide Number Placeholder 3"/>
          <p:cNvSpPr>
            <a:spLocks noGrp="1"/>
          </p:cNvSpPr>
          <p:nvPr>
            <p:ph type="sldNum" sz="quarter" idx="5"/>
          </p:nvPr>
        </p:nvSpPr>
        <p:spPr/>
        <p:txBody>
          <a:bodyPr/>
          <a:lstStyle/>
          <a:p>
            <a:fld id="{4DC090FB-468E-4F0F-9E42-DBEF11B5E1C4}" type="slidenum">
              <a:rPr lang="en-US" smtClean="0"/>
              <a:t>23</a:t>
            </a:fld>
            <a:endParaRPr lang="en-US"/>
          </a:p>
        </p:txBody>
      </p:sp>
    </p:spTree>
    <p:extLst>
      <p:ext uri="{BB962C8B-B14F-4D97-AF65-F5344CB8AC3E}">
        <p14:creationId xmlns:p14="http://schemas.microsoft.com/office/powerpoint/2010/main" val="974245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Technological advancements such as AI, big data analytics, and blockchain are reshaping the tourism industry. These innovations offer opportunities for personalization, enhanced customer experiences, and improved operational efficiency.</a:t>
            </a:r>
          </a:p>
        </p:txBody>
      </p:sp>
      <p:sp>
        <p:nvSpPr>
          <p:cNvPr id="4" name="Slide Number Placeholder 3"/>
          <p:cNvSpPr>
            <a:spLocks noGrp="1"/>
          </p:cNvSpPr>
          <p:nvPr>
            <p:ph type="sldNum" sz="quarter" idx="5"/>
          </p:nvPr>
        </p:nvSpPr>
        <p:spPr/>
        <p:txBody>
          <a:bodyPr/>
          <a:lstStyle/>
          <a:p>
            <a:fld id="{4DC090FB-468E-4F0F-9E42-DBEF11B5E1C4}" type="slidenum">
              <a:rPr lang="en-US" smtClean="0"/>
              <a:t>24</a:t>
            </a:fld>
            <a:endParaRPr lang="en-US"/>
          </a:p>
        </p:txBody>
      </p:sp>
    </p:spTree>
    <p:extLst>
      <p:ext uri="{BB962C8B-B14F-4D97-AF65-F5344CB8AC3E}">
        <p14:creationId xmlns:p14="http://schemas.microsoft.com/office/powerpoint/2010/main" val="940810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Emerging trends like experiential travel, sustainable tourism, and wellness tourism are reshaping the tourism landscape. New tourism markets are emerging, driven by changing demographics, preferences, and global connectivity.</a:t>
            </a:r>
          </a:p>
        </p:txBody>
      </p:sp>
      <p:sp>
        <p:nvSpPr>
          <p:cNvPr id="4" name="Slide Number Placeholder 3"/>
          <p:cNvSpPr>
            <a:spLocks noGrp="1"/>
          </p:cNvSpPr>
          <p:nvPr>
            <p:ph type="sldNum" sz="quarter" idx="5"/>
          </p:nvPr>
        </p:nvSpPr>
        <p:spPr/>
        <p:txBody>
          <a:bodyPr/>
          <a:lstStyle/>
          <a:p>
            <a:fld id="{4DC090FB-468E-4F0F-9E42-DBEF11B5E1C4}" type="slidenum">
              <a:rPr lang="en-US" smtClean="0"/>
              <a:t>25</a:t>
            </a:fld>
            <a:endParaRPr lang="en-US"/>
          </a:p>
        </p:txBody>
      </p:sp>
    </p:spTree>
    <p:extLst>
      <p:ext uri="{BB962C8B-B14F-4D97-AF65-F5344CB8AC3E}">
        <p14:creationId xmlns:p14="http://schemas.microsoft.com/office/powerpoint/2010/main" val="1639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Virtual and augmented reality technologies are revolutionizing the travel experience by offering immersive virtual tours, interactive attractions, and engaging storytelling. These technologies are enhancing the way travelers research destinations and plan their trips.</a:t>
            </a:r>
          </a:p>
        </p:txBody>
      </p:sp>
      <p:sp>
        <p:nvSpPr>
          <p:cNvPr id="4" name="Slide Number Placeholder 3"/>
          <p:cNvSpPr>
            <a:spLocks noGrp="1"/>
          </p:cNvSpPr>
          <p:nvPr>
            <p:ph type="sldNum" sz="quarter" idx="5"/>
          </p:nvPr>
        </p:nvSpPr>
        <p:spPr/>
        <p:txBody>
          <a:bodyPr/>
          <a:lstStyle/>
          <a:p>
            <a:fld id="{4DC090FB-468E-4F0F-9E42-DBEF11B5E1C4}" type="slidenum">
              <a:rPr lang="en-US" smtClean="0"/>
              <a:t>26</a:t>
            </a:fld>
            <a:endParaRPr lang="en-US"/>
          </a:p>
        </p:txBody>
      </p:sp>
    </p:spTree>
    <p:extLst>
      <p:ext uri="{BB962C8B-B14F-4D97-AF65-F5344CB8AC3E}">
        <p14:creationId xmlns:p14="http://schemas.microsoft.com/office/powerpoint/2010/main" val="2106879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management is a dynamic field that requires strategic planning, innovative marketing, quality operations, and a focus on sustainability. By understanding the diverse impacts of tourism and embracing future trends, industry professionals can drive positive change and create memorable experiences for travelers.</a:t>
            </a:r>
          </a:p>
        </p:txBody>
      </p:sp>
      <p:sp>
        <p:nvSpPr>
          <p:cNvPr id="4" name="Slide Number Placeholder 3"/>
          <p:cNvSpPr>
            <a:spLocks noGrp="1"/>
          </p:cNvSpPr>
          <p:nvPr>
            <p:ph type="sldNum" sz="quarter" idx="5"/>
          </p:nvPr>
        </p:nvSpPr>
        <p:spPr/>
        <p:txBody>
          <a:bodyPr/>
          <a:lstStyle/>
          <a:p>
            <a:fld id="{4DC090FB-468E-4F0F-9E42-DBEF11B5E1C4}" type="slidenum">
              <a:rPr lang="en-US" smtClean="0"/>
              <a:t>27</a:t>
            </a:fld>
            <a:endParaRPr lang="en-US"/>
          </a:p>
        </p:txBody>
      </p:sp>
    </p:spTree>
    <p:extLst>
      <p:ext uri="{BB962C8B-B14F-4D97-AF65-F5344CB8AC3E}">
        <p14:creationId xmlns:p14="http://schemas.microsoft.com/office/powerpoint/2010/main" val="174840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foundation of tourism management is essential for effective planning and implementation in the travel sector. This section will cover the definition, scope, key concepts, principles, and the significance of tourism management in today's globalized world.</a:t>
            </a:r>
          </a:p>
        </p:txBody>
      </p:sp>
      <p:sp>
        <p:nvSpPr>
          <p:cNvPr id="4" name="Slide Number Placeholder 3"/>
          <p:cNvSpPr>
            <a:spLocks noGrp="1"/>
          </p:cNvSpPr>
          <p:nvPr>
            <p:ph type="sldNum" sz="quarter" idx="5"/>
          </p:nvPr>
        </p:nvSpPr>
        <p:spPr/>
        <p:txBody>
          <a:bodyPr/>
          <a:lstStyle/>
          <a:p>
            <a:fld id="{4DC090FB-468E-4F0F-9E42-DBEF11B5E1C4}" type="slidenum">
              <a:rPr lang="en-US" smtClean="0"/>
              <a:t>3</a:t>
            </a:fld>
            <a:endParaRPr lang="en-US"/>
          </a:p>
        </p:txBody>
      </p:sp>
    </p:spTree>
    <p:extLst>
      <p:ext uri="{BB962C8B-B14F-4D97-AF65-F5344CB8AC3E}">
        <p14:creationId xmlns:p14="http://schemas.microsoft.com/office/powerpoint/2010/main" val="207240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management involves planning, organizing, and controlling activities related to tourism and hospitality services. It encompasses various functions like marketing, operations, and sustainability to ensure a positive visitor experience.</a:t>
            </a:r>
          </a:p>
        </p:txBody>
      </p:sp>
      <p:sp>
        <p:nvSpPr>
          <p:cNvPr id="4" name="Slide Number Placeholder 3"/>
          <p:cNvSpPr>
            <a:spLocks noGrp="1"/>
          </p:cNvSpPr>
          <p:nvPr>
            <p:ph type="sldNum" sz="quarter" idx="5"/>
          </p:nvPr>
        </p:nvSpPr>
        <p:spPr/>
        <p:txBody>
          <a:bodyPr/>
          <a:lstStyle/>
          <a:p>
            <a:fld id="{4DC090FB-468E-4F0F-9E42-DBEF11B5E1C4}" type="slidenum">
              <a:rPr lang="en-US" smtClean="0"/>
              <a:t>4</a:t>
            </a:fld>
            <a:endParaRPr lang="en-US"/>
          </a:p>
        </p:txBody>
      </p:sp>
    </p:spTree>
    <p:extLst>
      <p:ext uri="{BB962C8B-B14F-4D97-AF65-F5344CB8AC3E}">
        <p14:creationId xmlns:p14="http://schemas.microsoft.com/office/powerpoint/2010/main" val="137389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concepts in tourism management include destination development, visitor experience, stakeholder engagement, and sustainability. Understanding these principles is crucial for effective decision-making in the industry.</a:t>
            </a:r>
          </a:p>
        </p:txBody>
      </p:sp>
      <p:sp>
        <p:nvSpPr>
          <p:cNvPr id="4" name="Slide Number Placeholder 3"/>
          <p:cNvSpPr>
            <a:spLocks noGrp="1"/>
          </p:cNvSpPr>
          <p:nvPr>
            <p:ph type="sldNum" sz="quarter" idx="5"/>
          </p:nvPr>
        </p:nvSpPr>
        <p:spPr/>
        <p:txBody>
          <a:bodyPr/>
          <a:lstStyle/>
          <a:p>
            <a:fld id="{4DC090FB-468E-4F0F-9E42-DBEF11B5E1C4}" type="slidenum">
              <a:rPr lang="en-US" smtClean="0"/>
              <a:t>5</a:t>
            </a:fld>
            <a:endParaRPr lang="en-US"/>
          </a:p>
        </p:txBody>
      </p:sp>
    </p:spTree>
    <p:extLst>
      <p:ext uri="{BB962C8B-B14F-4D97-AF65-F5344CB8AC3E}">
        <p14:creationId xmlns:p14="http://schemas.microsoft.com/office/powerpoint/2010/main" val="383495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globalized world, tourism management plays a vital role in economic development, cultural exchange, and environmental sustainability. Effective management practices can enhance visitor satisfaction and contribute to the growth of destinations.</a:t>
            </a:r>
          </a:p>
        </p:txBody>
      </p:sp>
      <p:sp>
        <p:nvSpPr>
          <p:cNvPr id="4" name="Slide Number Placeholder 3"/>
          <p:cNvSpPr>
            <a:spLocks noGrp="1"/>
          </p:cNvSpPr>
          <p:nvPr>
            <p:ph type="sldNum" sz="quarter" idx="5"/>
          </p:nvPr>
        </p:nvSpPr>
        <p:spPr/>
        <p:txBody>
          <a:bodyPr/>
          <a:lstStyle/>
          <a:p>
            <a:fld id="{4DC090FB-468E-4F0F-9E42-DBEF11B5E1C4}" type="slidenum">
              <a:rPr lang="en-US" smtClean="0"/>
              <a:t>6</a:t>
            </a:fld>
            <a:endParaRPr lang="en-US"/>
          </a:p>
        </p:txBody>
      </p:sp>
    </p:spTree>
    <p:extLst>
      <p:ext uri="{BB962C8B-B14F-4D97-AF65-F5344CB8AC3E}">
        <p14:creationId xmlns:p14="http://schemas.microsoft.com/office/powerpoint/2010/main" val="160598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planning, sustainable development, and destination management are key components of effective tourism planning. This section will explore these aspects along with a case study on eco-tourism initiatives in Costa Rica.</a:t>
            </a:r>
          </a:p>
        </p:txBody>
      </p:sp>
      <p:sp>
        <p:nvSpPr>
          <p:cNvPr id="4" name="Slide Number Placeholder 3"/>
          <p:cNvSpPr>
            <a:spLocks noGrp="1"/>
          </p:cNvSpPr>
          <p:nvPr>
            <p:ph type="sldNum" sz="quarter" idx="5"/>
          </p:nvPr>
        </p:nvSpPr>
        <p:spPr/>
        <p:txBody>
          <a:bodyPr/>
          <a:lstStyle/>
          <a:p>
            <a:fld id="{4DC090FB-468E-4F0F-9E42-DBEF11B5E1C4}" type="slidenum">
              <a:rPr lang="en-US" smtClean="0"/>
              <a:t>7</a:t>
            </a:fld>
            <a:endParaRPr lang="en-US"/>
          </a:p>
        </p:txBody>
      </p:sp>
    </p:spTree>
    <p:extLst>
      <p:ext uri="{BB962C8B-B14F-4D97-AF65-F5344CB8AC3E}">
        <p14:creationId xmlns:p14="http://schemas.microsoft.com/office/powerpoint/2010/main" val="398952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planning involves setting goals, formulating strategies, and allocating resources to achieve sustainable tourism development. Destination management focuses on enhancing the overall visitor experience and preserving the cultural and natural heritage.</a:t>
            </a:r>
          </a:p>
        </p:txBody>
      </p:sp>
      <p:sp>
        <p:nvSpPr>
          <p:cNvPr id="4" name="Slide Number Placeholder 3"/>
          <p:cNvSpPr>
            <a:spLocks noGrp="1"/>
          </p:cNvSpPr>
          <p:nvPr>
            <p:ph type="sldNum" sz="quarter" idx="5"/>
          </p:nvPr>
        </p:nvSpPr>
        <p:spPr/>
        <p:txBody>
          <a:bodyPr/>
          <a:lstStyle/>
          <a:p>
            <a:fld id="{4DC090FB-468E-4F0F-9E42-DBEF11B5E1C4}" type="slidenum">
              <a:rPr lang="en-US" smtClean="0"/>
              <a:t>8</a:t>
            </a:fld>
            <a:endParaRPr lang="en-US"/>
          </a:p>
        </p:txBody>
      </p:sp>
    </p:spTree>
    <p:extLst>
      <p:ext uri="{BB962C8B-B14F-4D97-AF65-F5344CB8AC3E}">
        <p14:creationId xmlns:p14="http://schemas.microsoft.com/office/powerpoint/2010/main" val="199027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Sustainable tourism development aims to minimize negative impacts on the environment, society, and economy while maximizing benefits for local communities and future generations. It focuses on responsible tourism practices and conservation efforts.</a:t>
            </a:r>
          </a:p>
        </p:txBody>
      </p:sp>
      <p:sp>
        <p:nvSpPr>
          <p:cNvPr id="4" name="Slide Number Placeholder 3"/>
          <p:cNvSpPr>
            <a:spLocks noGrp="1"/>
          </p:cNvSpPr>
          <p:nvPr>
            <p:ph type="sldNum" sz="quarter" idx="5"/>
          </p:nvPr>
        </p:nvSpPr>
        <p:spPr/>
        <p:txBody>
          <a:bodyPr/>
          <a:lstStyle/>
          <a:p>
            <a:fld id="{4DC090FB-468E-4F0F-9E42-DBEF11B5E1C4}" type="slidenum">
              <a:rPr lang="en-US" smtClean="0"/>
              <a:t>9</a:t>
            </a:fld>
            <a:endParaRPr lang="en-US"/>
          </a:p>
        </p:txBody>
      </p:sp>
    </p:spTree>
    <p:extLst>
      <p:ext uri="{BB962C8B-B14F-4D97-AF65-F5344CB8AC3E}">
        <p14:creationId xmlns:p14="http://schemas.microsoft.com/office/powerpoint/2010/main" val="20749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10/30/2024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6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10/30/2024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23224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10/30/2024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59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10/30/2024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5549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10/30/2024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429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10/30/2024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7851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10/30/2024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9393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10/30/2024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0548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10/30/2024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4393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10/30/2024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3707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10/30/2024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7881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10/30/2024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286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World map with flight paths">
            <a:extLst>
              <a:ext uri="{FF2B5EF4-FFF2-40B4-BE49-F238E27FC236}">
                <a16:creationId xmlns:a16="http://schemas.microsoft.com/office/drawing/2014/main" id="{D4D24296-8407-45F7-A008-625B10365FA7}"/>
              </a:ext>
            </a:extLst>
          </p:cNvPr>
          <p:cNvPicPr>
            <a:picLocks noChangeAspect="1"/>
          </p:cNvPicPr>
          <p:nvPr/>
        </p:nvPicPr>
        <p:blipFill>
          <a:blip r:embed="rId3"/>
          <a:srcRect l="14146" r="20731" b="-1"/>
          <a:stretch/>
        </p:blipFill>
        <p:spPr>
          <a:xfrm>
            <a:off x="525664" y="508090"/>
            <a:ext cx="5570336" cy="5837913"/>
          </a:xfrm>
          <a:prstGeom prst="rect">
            <a:avLst/>
          </a:prstGeom>
        </p:spPr>
      </p:pic>
      <p:sp>
        <p:nvSpPr>
          <p:cNvPr id="2" name="Title 1">
            <a:extLst>
              <a:ext uri="{FF2B5EF4-FFF2-40B4-BE49-F238E27FC236}">
                <a16:creationId xmlns:a16="http://schemas.microsoft.com/office/drawing/2014/main" id="{2A3C7E09-14C2-EAED-18A3-1DB44F58845A}"/>
              </a:ext>
            </a:extLst>
          </p:cNvPr>
          <p:cNvSpPr>
            <a:spLocks noGrp="1"/>
          </p:cNvSpPr>
          <p:nvPr>
            <p:ph type="ctrTitle"/>
          </p:nvPr>
        </p:nvSpPr>
        <p:spPr>
          <a:xfrm>
            <a:off x="6699869" y="978407"/>
            <a:ext cx="4983480" cy="3976380"/>
          </a:xfrm>
        </p:spPr>
        <p:txBody>
          <a:bodyPr anchor="t">
            <a:normAutofit/>
          </a:bodyPr>
          <a:lstStyle/>
          <a:p>
            <a:pPr>
              <a:lnSpc>
                <a:spcPct val="90000"/>
              </a:lnSpc>
            </a:pPr>
            <a:r>
              <a:rPr lang="en-US" sz="5600"/>
              <a:t>Tourism Management: Strategies, Examples, and Case Studies</a:t>
            </a:r>
          </a:p>
        </p:txBody>
      </p:sp>
      <p:sp>
        <p:nvSpPr>
          <p:cNvPr id="3" name="Subtitle 2">
            <a:extLst>
              <a:ext uri="{FF2B5EF4-FFF2-40B4-BE49-F238E27FC236}">
                <a16:creationId xmlns:a16="http://schemas.microsoft.com/office/drawing/2014/main" id="{85FEB337-9D13-FEF1-46E3-88998E653F75}"/>
              </a:ext>
            </a:extLst>
          </p:cNvPr>
          <p:cNvSpPr>
            <a:spLocks noGrp="1"/>
          </p:cNvSpPr>
          <p:nvPr>
            <p:ph type="subTitle" idx="1"/>
          </p:nvPr>
        </p:nvSpPr>
        <p:spPr>
          <a:xfrm>
            <a:off x="6699869" y="5275825"/>
            <a:ext cx="4983481" cy="1070177"/>
          </a:xfrm>
        </p:spPr>
        <p:txBody>
          <a:bodyPr anchor="t">
            <a:normAutofit/>
          </a:bodyPr>
          <a:lstStyle/>
          <a:p>
            <a:pPr>
              <a:lnSpc>
                <a:spcPct val="90000"/>
              </a:lnSpc>
            </a:pPr>
            <a:r>
              <a:rPr lang="en-US"/>
              <a:t>Exploring planning, marketing, operations, and sustainability in tourism</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59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Man and a woman with a child in forest">
            <a:extLst>
              <a:ext uri="{FF2B5EF4-FFF2-40B4-BE49-F238E27FC236}">
                <a16:creationId xmlns:a16="http://schemas.microsoft.com/office/drawing/2014/main" id="{7D2FF7C7-9831-42CD-B2DA-AE495495B5E4}"/>
              </a:ext>
            </a:extLst>
          </p:cNvPr>
          <p:cNvPicPr>
            <a:picLocks noGrp="1" noChangeAspect="1"/>
          </p:cNvPicPr>
          <p:nvPr>
            <p:ph sz="half" idx="1"/>
          </p:nvPr>
        </p:nvPicPr>
        <p:blipFill>
          <a:blip r:embed="rId3"/>
          <a:srcRect l="31948" r="18875"/>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F0521877-2058-9A0D-2E19-B48F1435FBEC}"/>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100"/>
              <a:t>Case Study: Eco-Tourism Initiatives in Costa Rica</a:t>
            </a:r>
          </a:p>
        </p:txBody>
      </p:sp>
      <p:sp>
        <p:nvSpPr>
          <p:cNvPr id="4" name="Content Placeholder 3">
            <a:extLst>
              <a:ext uri="{FF2B5EF4-FFF2-40B4-BE49-F238E27FC236}">
                <a16:creationId xmlns:a16="http://schemas.microsoft.com/office/drawing/2014/main" id="{FB17A4C5-E542-53FE-2882-99C0DD9A7F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Biodiversity Conservation</a:t>
            </a:r>
          </a:p>
          <a:p>
            <a:pPr marL="0" lvl="1" indent="0">
              <a:buNone/>
            </a:pPr>
            <a:r>
              <a:rPr lang="en-US" sz="1400"/>
              <a:t>Costa Rica's eco-tourism initiatives focus on promoting biodiversity conservation by preserving the country's rich ecosystems and wildlife habitats.</a:t>
            </a:r>
          </a:p>
          <a:p>
            <a:pPr marL="0" indent="0">
              <a:spcBef>
                <a:spcPts val="2500"/>
              </a:spcBef>
              <a:buNone/>
            </a:pPr>
            <a:r>
              <a:rPr lang="en-US" sz="1400" b="1"/>
              <a:t>Community Empowerment</a:t>
            </a:r>
          </a:p>
          <a:p>
            <a:pPr marL="0" lvl="1" indent="0">
              <a:buNone/>
            </a:pPr>
            <a:r>
              <a:rPr lang="en-US" sz="1400"/>
              <a:t>Costa Rica's eco-tourism initiatives empower local communities by involving them in tourism activities, creating opportunities for sustainable livelihoods and cultural preservation.</a:t>
            </a:r>
          </a:p>
          <a:p>
            <a:pPr marL="0" indent="0">
              <a:spcBef>
                <a:spcPts val="2500"/>
              </a:spcBef>
              <a:buNone/>
            </a:pPr>
            <a:r>
              <a:rPr lang="en-US" sz="1400" b="1"/>
              <a:t>Sustainable Tourism Practices</a:t>
            </a:r>
          </a:p>
          <a:p>
            <a:pPr marL="0" lvl="1" indent="0">
              <a:buNone/>
            </a:pPr>
            <a:r>
              <a:rPr lang="en-US" sz="1400"/>
              <a:t>Costa Rica's eco-tourism initiatives promote sustainable tourism practices that minimize negative environmental impacts and support the long-term well-being of both the environment and local communities.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3313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C145FF32-9318-0ADA-F85F-B96AC76F4BEE}"/>
              </a:ext>
            </a:extLst>
          </p:cNvPr>
          <p:cNvSpPr>
            <a:spLocks noGrp="1"/>
          </p:cNvSpPr>
          <p:nvPr>
            <p:ph type="ctrTitle"/>
          </p:nvPr>
        </p:nvSpPr>
        <p:spPr>
          <a:xfrm>
            <a:off x="521208" y="1211766"/>
            <a:ext cx="7237052" cy="4727988"/>
          </a:xfrm>
        </p:spPr>
        <p:txBody>
          <a:bodyPr anchor="b">
            <a:normAutofit/>
          </a:bodyPr>
          <a:lstStyle/>
          <a:p>
            <a:r>
              <a:rPr lang="en-US" sz="7400"/>
              <a:t>Marketing in Tourism</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6876980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irplane wing in flight from window, sunset with internet icon set">
            <a:extLst>
              <a:ext uri="{FF2B5EF4-FFF2-40B4-BE49-F238E27FC236}">
                <a16:creationId xmlns:a16="http://schemas.microsoft.com/office/drawing/2014/main" id="{C0894C04-29E4-4429-B4B2-BEA1A3A069C4}"/>
              </a:ext>
            </a:extLst>
          </p:cNvPr>
          <p:cNvPicPr>
            <a:picLocks noGrp="1" noChangeAspect="1"/>
          </p:cNvPicPr>
          <p:nvPr>
            <p:ph sz="half" idx="1"/>
          </p:nvPr>
        </p:nvPicPr>
        <p:blipFill>
          <a:blip r:embed="rId3"/>
          <a:srcRect l="19203" r="31438"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A56C07C4-4188-762B-3F3B-9C73ABFB3E90}"/>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Tourism Marketing Strategies</a:t>
            </a:r>
          </a:p>
        </p:txBody>
      </p:sp>
      <p:sp>
        <p:nvSpPr>
          <p:cNvPr id="4" name="Content Placeholder 3">
            <a:extLst>
              <a:ext uri="{FF2B5EF4-FFF2-40B4-BE49-F238E27FC236}">
                <a16:creationId xmlns:a16="http://schemas.microsoft.com/office/drawing/2014/main" id="{E6145F58-432F-D026-EA7C-35ED2950DA0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Destination Positioning</a:t>
            </a:r>
          </a:p>
          <a:p>
            <a:pPr marL="0" lvl="1" indent="0">
              <a:buNone/>
            </a:pPr>
            <a:r>
              <a:rPr lang="en-US" sz="1400"/>
              <a:t>Tourism marketing strategies focus on positioning destinations in the minds of potential travelers, highlighting unique features and attractions that set them apart from competitors.</a:t>
            </a:r>
          </a:p>
          <a:p>
            <a:pPr marL="0" indent="0">
              <a:spcBef>
                <a:spcPts val="2500"/>
              </a:spcBef>
              <a:buNone/>
            </a:pPr>
            <a:r>
              <a:rPr lang="en-US" sz="1400" b="1"/>
              <a:t>Compelling Campaigns</a:t>
            </a:r>
          </a:p>
          <a:p>
            <a:pPr marL="0" lvl="1" indent="0">
              <a:buNone/>
            </a:pPr>
            <a:r>
              <a:rPr lang="en-US" sz="1400"/>
              <a:t>Creating compelling marketing campaigns is essential to attract tourists. These campaigns should be engaging, informative, and evoke a sense of wanderlust in the audience.</a:t>
            </a:r>
          </a:p>
          <a:p>
            <a:pPr marL="0" indent="0">
              <a:spcBef>
                <a:spcPts val="2500"/>
              </a:spcBef>
              <a:buNone/>
            </a:pPr>
            <a:r>
              <a:rPr lang="en-US" sz="1400" b="1"/>
              <a:t>Targeting Market Segments</a:t>
            </a:r>
          </a:p>
          <a:p>
            <a:pPr marL="0" lvl="1" indent="0">
              <a:buNone/>
            </a:pPr>
            <a:r>
              <a:rPr lang="en-US" sz="1400"/>
              <a:t>Effective tourism marketing involves identifying and targeting specific market segments based on demographics, interests, and travel preferences to tailor promotional efforts and maximize reach.</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0956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3d rendering social network Conceptsmap:http://www.lib.utexas.edu/maps/world_maps/txu-oclc-264266980-world_pol_2008-2.jpgrendering in 3dmaxfinished in 18/06/2013Please see some similar pictures from my portfolio:">
            <a:extLst>
              <a:ext uri="{FF2B5EF4-FFF2-40B4-BE49-F238E27FC236}">
                <a16:creationId xmlns:a16="http://schemas.microsoft.com/office/drawing/2014/main" id="{476B2BF8-9F2D-4EF7-B54D-D2956F867C4F}"/>
              </a:ext>
            </a:extLst>
          </p:cNvPr>
          <p:cNvPicPr>
            <a:picLocks noGrp="1" noChangeAspect="1"/>
          </p:cNvPicPr>
          <p:nvPr>
            <p:ph sz="half" idx="1"/>
          </p:nvPr>
        </p:nvPicPr>
        <p:blipFill>
          <a:blip r:embed="rId3"/>
          <a:srcRect l="10921" r="16761"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A5C887A4-F683-7445-EC0F-573765C641E0}"/>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100"/>
              <a:t>Role of Digital Marketing and Social Media</a:t>
            </a:r>
          </a:p>
        </p:txBody>
      </p:sp>
      <p:sp>
        <p:nvSpPr>
          <p:cNvPr id="4" name="Content Placeholder 3">
            <a:extLst>
              <a:ext uri="{FF2B5EF4-FFF2-40B4-BE49-F238E27FC236}">
                <a16:creationId xmlns:a16="http://schemas.microsoft.com/office/drawing/2014/main" id="{FFE4FE32-3A5A-65AF-B7C4-FB1609E2A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Global Audience Reach</a:t>
            </a:r>
          </a:p>
          <a:p>
            <a:pPr marL="0" lvl="1" indent="0">
              <a:buNone/>
            </a:pPr>
            <a:r>
              <a:rPr lang="en-US" sz="1400"/>
              <a:t>Digital marketing and social media enable businesses to reach a global audience, expanding their reach and potential customer base beyond geographical boundaries.</a:t>
            </a:r>
          </a:p>
          <a:p>
            <a:pPr marL="0" indent="0">
              <a:spcBef>
                <a:spcPts val="2500"/>
              </a:spcBef>
              <a:buNone/>
            </a:pPr>
            <a:r>
              <a:rPr lang="en-US" sz="1400" b="1"/>
              <a:t>Traveler Engagement</a:t>
            </a:r>
          </a:p>
          <a:p>
            <a:pPr marL="0" lvl="1" indent="0">
              <a:buNone/>
            </a:pPr>
            <a:r>
              <a:rPr lang="en-US" sz="1400"/>
              <a:t>Digital marketing and social media platforms provide opportunities for engaging with travelers in real-time, creating personalized interactions and enhancing their overall experience.</a:t>
            </a:r>
          </a:p>
          <a:p>
            <a:pPr marL="0" indent="0">
              <a:spcBef>
                <a:spcPts val="2500"/>
              </a:spcBef>
              <a:buNone/>
            </a:pPr>
            <a:r>
              <a:rPr lang="en-US" sz="1400" b="1"/>
              <a:t>Influencing Decisions</a:t>
            </a:r>
          </a:p>
          <a:p>
            <a:pPr marL="0" lvl="1" indent="0">
              <a:buNone/>
            </a:pPr>
            <a:r>
              <a:rPr lang="en-US" sz="1400"/>
              <a:t>Digital marketing on platforms like Instagram, Facebook, and TripAdvisor can significantly impact travelers' perceptions, influencing their decision-making process and choices.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62688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Wooden figures of people with a yellow arrow isolated on a blue background. Career and personal growth, business motivation.">
            <a:extLst>
              <a:ext uri="{FF2B5EF4-FFF2-40B4-BE49-F238E27FC236}">
                <a16:creationId xmlns:a16="http://schemas.microsoft.com/office/drawing/2014/main" id="{B787205D-DA30-4C97-953A-FC36E8A1EEFE}"/>
              </a:ext>
            </a:extLst>
          </p:cNvPr>
          <p:cNvPicPr>
            <a:picLocks noGrp="1" noChangeAspect="1"/>
          </p:cNvPicPr>
          <p:nvPr>
            <p:ph sz="half" idx="1"/>
          </p:nvPr>
        </p:nvPicPr>
        <p:blipFill>
          <a:blip r:embed="rId3"/>
          <a:srcRect l="29568" r="22159"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C6E10D57-A8D0-FBC5-4A33-EAAD57E4FEF8}"/>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100"/>
              <a:t>Case Study: Promoting Iceland as a Tourist Destination</a:t>
            </a:r>
          </a:p>
        </p:txBody>
      </p:sp>
      <p:sp>
        <p:nvSpPr>
          <p:cNvPr id="4" name="Content Placeholder 3">
            <a:extLst>
              <a:ext uri="{FF2B5EF4-FFF2-40B4-BE49-F238E27FC236}">
                <a16:creationId xmlns:a16="http://schemas.microsoft.com/office/drawing/2014/main" id="{C8736C46-FD9B-D278-1224-4716E99AD0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Visual Storytelling</a:t>
            </a:r>
          </a:p>
          <a:p>
            <a:pPr marL="0" lvl="1" indent="0">
              <a:buNone/>
            </a:pPr>
            <a:r>
              <a:rPr lang="en-US" sz="1400"/>
              <a:t>Iceland's promotion as a tourist destination is enhanced by stunning visuals that showcase the country's unique landscapes and attractions, capturing the attention of potential travelers.</a:t>
            </a:r>
          </a:p>
          <a:p>
            <a:pPr marL="0" indent="0">
              <a:spcBef>
                <a:spcPts val="2500"/>
              </a:spcBef>
              <a:buNone/>
            </a:pPr>
            <a:r>
              <a:rPr lang="en-US" sz="1400" b="1"/>
              <a:t>Social Media Influence</a:t>
            </a:r>
          </a:p>
          <a:p>
            <a:pPr marL="0" lvl="1" indent="0">
              <a:buNone/>
            </a:pPr>
            <a:r>
              <a:rPr lang="en-US" sz="1400"/>
              <a:t>Iceland leverages social media influencers to reach a wider audience and create buzz about the country as a must-visit destination, influencing travel decisions and increasing visitor numbers.</a:t>
            </a:r>
          </a:p>
          <a:p>
            <a:pPr marL="0" indent="0">
              <a:spcBef>
                <a:spcPts val="2500"/>
              </a:spcBef>
              <a:buNone/>
            </a:pPr>
            <a:r>
              <a:rPr lang="en-US" sz="1400" b="1"/>
              <a:t>Branding Strategy</a:t>
            </a:r>
          </a:p>
          <a:p>
            <a:pPr marL="0" lvl="1" indent="0">
              <a:buNone/>
            </a:pPr>
            <a:r>
              <a:rPr lang="en-US" sz="1400"/>
              <a:t>Iceland's successful marketing strategies demonstrate the importance of branding in promoting a destination, establishing a unique identity that resonates with travelers and sets the country apart from other destinations.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172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3107382-518A-589A-DA9F-477EC2E4A34C}"/>
              </a:ext>
            </a:extLst>
          </p:cNvPr>
          <p:cNvSpPr>
            <a:spLocks noGrp="1"/>
          </p:cNvSpPr>
          <p:nvPr>
            <p:ph type="ctrTitle"/>
          </p:nvPr>
        </p:nvSpPr>
        <p:spPr>
          <a:xfrm>
            <a:off x="521208" y="1211766"/>
            <a:ext cx="7237052" cy="4727988"/>
          </a:xfrm>
        </p:spPr>
        <p:txBody>
          <a:bodyPr anchor="b">
            <a:normAutofit/>
          </a:bodyPr>
          <a:lstStyle/>
          <a:p>
            <a:r>
              <a:rPr lang="en-US" sz="7400"/>
              <a:t>Tourism Operations and Services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7346776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Bermuda Collage- Hamilton, Horseshoe Bay, St. Georges, Pink sand footpints, buildings,lighthouse,harbour">
            <a:extLst>
              <a:ext uri="{FF2B5EF4-FFF2-40B4-BE49-F238E27FC236}">
                <a16:creationId xmlns:a16="http://schemas.microsoft.com/office/drawing/2014/main" id="{16404F92-E156-497E-A30F-6A3DAB1BFCE3}"/>
              </a:ext>
            </a:extLst>
          </p:cNvPr>
          <p:cNvPicPr>
            <a:picLocks noGrp="1" noChangeAspect="1"/>
          </p:cNvPicPr>
          <p:nvPr>
            <p:ph sz="half" idx="1"/>
          </p:nvPr>
        </p:nvPicPr>
        <p:blipFill>
          <a:blip r:embed="rId3"/>
          <a:srcRect r="2411" b="-3"/>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7C2F36FB-490B-A2F2-175E-8BEA0DFD3D4D}"/>
              </a:ext>
            </a:extLst>
          </p:cNvPr>
          <p:cNvSpPr>
            <a:spLocks noGrp="1"/>
          </p:cNvSpPr>
          <p:nvPr>
            <p:ph type="title"/>
          </p:nvPr>
        </p:nvSpPr>
        <p:spPr>
          <a:xfrm>
            <a:off x="7001547" y="976160"/>
            <a:ext cx="4822899" cy="1463040"/>
          </a:xfrm>
        </p:spPr>
        <p:txBody>
          <a:bodyPr vert="horz" lIns="91440" tIns="45720" rIns="91440" bIns="45720" rtlCol="0" anchor="t">
            <a:normAutofit/>
          </a:bodyPr>
          <a:lstStyle/>
          <a:p>
            <a:pPr>
              <a:lnSpc>
                <a:spcPct val="90000"/>
              </a:lnSpc>
            </a:pPr>
            <a:r>
              <a:rPr lang="en-US" sz="3400"/>
              <a:t>Managing Tourism Services and Activities</a:t>
            </a:r>
          </a:p>
        </p:txBody>
      </p:sp>
      <p:sp>
        <p:nvSpPr>
          <p:cNvPr id="4" name="Content Placeholder 3">
            <a:extLst>
              <a:ext uri="{FF2B5EF4-FFF2-40B4-BE49-F238E27FC236}">
                <a16:creationId xmlns:a16="http://schemas.microsoft.com/office/drawing/2014/main" id="{E053A383-E959-9D0E-FFB0-6AB18FF070D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1548" y="2578608"/>
            <a:ext cx="4672584" cy="3767328"/>
          </a:xfrm>
        </p:spPr>
        <p:txBody>
          <a:bodyPr>
            <a:normAutofit/>
          </a:bodyPr>
          <a:lstStyle/>
          <a:p>
            <a:pPr marL="0" indent="0">
              <a:spcBef>
                <a:spcPts val="2500"/>
              </a:spcBef>
              <a:buNone/>
            </a:pPr>
            <a:r>
              <a:rPr lang="en-US" sz="1400" b="1"/>
              <a:t>Tourism Services Overview</a:t>
            </a:r>
          </a:p>
          <a:p>
            <a:pPr marL="0" lvl="1" indent="0">
              <a:buNone/>
            </a:pPr>
            <a:r>
              <a:rPr lang="en-US" sz="1400"/>
              <a:t>Tourism services include accommodation, transportation, attractions, and experiences that enhance visitor satisfaction and overall travel experience.</a:t>
            </a:r>
          </a:p>
          <a:p>
            <a:pPr marL="0" indent="0">
              <a:spcBef>
                <a:spcPts val="2500"/>
              </a:spcBef>
              <a:buNone/>
            </a:pPr>
            <a:r>
              <a:rPr lang="en-US" sz="1400" b="1"/>
              <a:t>Effective Management Approach</a:t>
            </a:r>
          </a:p>
          <a:p>
            <a:pPr marL="0" lvl="1" indent="0">
              <a:buNone/>
            </a:pPr>
            <a:r>
              <a:rPr lang="en-US" sz="1400"/>
              <a:t>Effective management of tourism services involves strategic planning, coordination between service providers, and a commitment to continuous improvement of service quality to meet visitor expectations.</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195287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Teamwork, Young Women, Two People, Young Men,">
            <a:extLst>
              <a:ext uri="{FF2B5EF4-FFF2-40B4-BE49-F238E27FC236}">
                <a16:creationId xmlns:a16="http://schemas.microsoft.com/office/drawing/2014/main" id="{A10FD90B-A4AF-460F-A3DB-57204AAEC105}"/>
              </a:ext>
            </a:extLst>
          </p:cNvPr>
          <p:cNvPicPr>
            <a:picLocks noGrp="1" noChangeAspect="1"/>
          </p:cNvPicPr>
          <p:nvPr>
            <p:ph sz="half" idx="1"/>
          </p:nvPr>
        </p:nvPicPr>
        <p:blipFill>
          <a:blip r:embed="rId3"/>
          <a:srcRect l="3183" r="31678" b="1"/>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19A128A3-C69D-693E-E0FF-DA3EA938A4A2}"/>
              </a:ext>
            </a:extLst>
          </p:cNvPr>
          <p:cNvSpPr>
            <a:spLocks noGrp="1"/>
          </p:cNvSpPr>
          <p:nvPr>
            <p:ph type="title"/>
          </p:nvPr>
        </p:nvSpPr>
        <p:spPr>
          <a:xfrm>
            <a:off x="7001547" y="976160"/>
            <a:ext cx="4822899" cy="1463040"/>
          </a:xfrm>
        </p:spPr>
        <p:txBody>
          <a:bodyPr vert="horz" lIns="91440" tIns="45720" rIns="91440" bIns="45720" rtlCol="0" anchor="t">
            <a:normAutofit/>
          </a:bodyPr>
          <a:lstStyle/>
          <a:p>
            <a:pPr>
              <a:lnSpc>
                <a:spcPct val="90000"/>
              </a:lnSpc>
            </a:pPr>
            <a:r>
              <a:rPr lang="en-US" sz="3700"/>
              <a:t>Quality Management in Tourism</a:t>
            </a:r>
          </a:p>
        </p:txBody>
      </p:sp>
      <p:sp>
        <p:nvSpPr>
          <p:cNvPr id="4" name="Content Placeholder 3">
            <a:extLst>
              <a:ext uri="{FF2B5EF4-FFF2-40B4-BE49-F238E27FC236}">
                <a16:creationId xmlns:a16="http://schemas.microsoft.com/office/drawing/2014/main" id="{2CD95A8C-4345-F672-63E6-2188EC24ED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1548" y="2578608"/>
            <a:ext cx="4672584" cy="3767328"/>
          </a:xfrm>
        </p:spPr>
        <p:txBody>
          <a:bodyPr>
            <a:normAutofit/>
          </a:bodyPr>
          <a:lstStyle/>
          <a:p>
            <a:pPr marL="0" indent="0">
              <a:spcBef>
                <a:spcPts val="2500"/>
              </a:spcBef>
              <a:buNone/>
            </a:pPr>
            <a:r>
              <a:rPr lang="en-US" sz="1400" b="1"/>
              <a:t>Consistent Service Quality</a:t>
            </a:r>
          </a:p>
          <a:p>
            <a:pPr marL="0" lvl="1" indent="0">
              <a:buNone/>
            </a:pPr>
            <a:r>
              <a:rPr lang="en-US" sz="1400"/>
              <a:t>Focus on delivering consistent and high-quality services to meet visitor expectations, ensuring a positive experience for tourists.</a:t>
            </a:r>
          </a:p>
          <a:p>
            <a:pPr marL="0" indent="0">
              <a:spcBef>
                <a:spcPts val="2500"/>
              </a:spcBef>
              <a:buNone/>
            </a:pPr>
            <a:r>
              <a:rPr lang="en-US" sz="1400" b="1"/>
              <a:t>Customer Feedback Monitoring</a:t>
            </a:r>
          </a:p>
          <a:p>
            <a:pPr marL="0" lvl="1" indent="0">
              <a:buNone/>
            </a:pPr>
            <a:r>
              <a:rPr lang="en-US" sz="1400"/>
              <a:t>Monitoring customer feedback is essential in quality management to identify areas for improvement and enhance overall service quality.</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064284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eautiful Woman of Asian Ethnicity is Having a Lot of Fun Riding on Ferris Wheel with her Cute Little Son. Happy Mother and Son are Enjoying in Amusement Park on a Rollercoaster on a Warm Sunny Day.">
            <a:extLst>
              <a:ext uri="{FF2B5EF4-FFF2-40B4-BE49-F238E27FC236}">
                <a16:creationId xmlns:a16="http://schemas.microsoft.com/office/drawing/2014/main" id="{11AD6A9C-4D4D-489A-BA28-DC0E77F9B593}"/>
              </a:ext>
            </a:extLst>
          </p:cNvPr>
          <p:cNvPicPr>
            <a:picLocks noGrp="1" noChangeAspect="1"/>
          </p:cNvPicPr>
          <p:nvPr>
            <p:ph sz="half" idx="1"/>
          </p:nvPr>
        </p:nvPicPr>
        <p:blipFill>
          <a:blip r:embed="rId3"/>
          <a:srcRect l="31152" r="20575"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21637029-0732-0660-4FBA-0E6598C9A4A5}"/>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400"/>
              <a:t>Case Study: Customer Service Excellence at Disney Parks</a:t>
            </a:r>
          </a:p>
        </p:txBody>
      </p:sp>
      <p:sp>
        <p:nvSpPr>
          <p:cNvPr id="4" name="Content Placeholder 3">
            <a:extLst>
              <a:ext uri="{FF2B5EF4-FFF2-40B4-BE49-F238E27FC236}">
                <a16:creationId xmlns:a16="http://schemas.microsoft.com/office/drawing/2014/main" id="{7D7B24AD-48DE-9F91-5F91-B8E151C12B1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Exceptional Customer Service</a:t>
            </a:r>
          </a:p>
          <a:p>
            <a:pPr marL="0" lvl="1" indent="0">
              <a:buNone/>
            </a:pPr>
            <a:r>
              <a:rPr lang="en-US" sz="1400"/>
              <a:t>Disney Parks are known for providing exceptional customer service to guests, ensuring a memorable and magical experience for visitors of all ages.</a:t>
            </a:r>
          </a:p>
          <a:p>
            <a:pPr marL="0" indent="0">
              <a:spcBef>
                <a:spcPts val="2500"/>
              </a:spcBef>
              <a:buNone/>
            </a:pPr>
            <a:r>
              <a:rPr lang="en-US" sz="1400" b="1"/>
              <a:t>Immersive Experiences</a:t>
            </a:r>
          </a:p>
          <a:p>
            <a:pPr marL="0" lvl="1" indent="0">
              <a:buNone/>
            </a:pPr>
            <a:r>
              <a:rPr lang="en-US" sz="1400"/>
              <a:t>Disney Parks offer immersive experiences that transport guests to magical worlds through detailed theming, storytelling, and interactive attractions.</a:t>
            </a:r>
          </a:p>
          <a:p>
            <a:pPr marL="0" indent="0">
              <a:spcBef>
                <a:spcPts val="2500"/>
              </a:spcBef>
              <a:buNone/>
            </a:pPr>
            <a:r>
              <a:rPr lang="en-US" sz="1400" b="1"/>
              <a:t>Attention to Detail</a:t>
            </a:r>
          </a:p>
          <a:p>
            <a:pPr marL="0" lvl="1" indent="0">
              <a:buNone/>
            </a:pPr>
            <a:r>
              <a:rPr lang="en-US" sz="1400"/>
              <a:t>Attention to detail is a key aspect of Disney Parks' success, with meticulous planning and execution evident in every aspect of the guest experience, from attractions to dining options.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8908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3F0EF08-435D-53E7-0560-27717AEF6F9D}"/>
              </a:ext>
            </a:extLst>
          </p:cNvPr>
          <p:cNvSpPr>
            <a:spLocks noGrp="1"/>
          </p:cNvSpPr>
          <p:nvPr>
            <p:ph type="ctrTitle"/>
          </p:nvPr>
        </p:nvSpPr>
        <p:spPr>
          <a:xfrm>
            <a:off x="521208" y="1211766"/>
            <a:ext cx="7237052" cy="4727988"/>
          </a:xfrm>
        </p:spPr>
        <p:txBody>
          <a:bodyPr anchor="b">
            <a:normAutofit/>
          </a:bodyPr>
          <a:lstStyle/>
          <a:p>
            <a:r>
              <a:rPr lang="en-US" sz="7400"/>
              <a:t>Economic, Social, and Environmental Impacts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9106060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Businessman drawing new world on screen">
            <a:extLst>
              <a:ext uri="{FF2B5EF4-FFF2-40B4-BE49-F238E27FC236}">
                <a16:creationId xmlns:a16="http://schemas.microsoft.com/office/drawing/2014/main" id="{E5EBBDC1-37C4-4D50-B25A-58A448803914}"/>
              </a:ext>
            </a:extLst>
          </p:cNvPr>
          <p:cNvPicPr>
            <a:picLocks noGrp="1" noChangeAspect="1"/>
          </p:cNvPicPr>
          <p:nvPr>
            <p:ph sz="half" idx="1"/>
          </p:nvPr>
        </p:nvPicPr>
        <p:blipFill>
          <a:blip r:embed="rId3"/>
          <a:srcRect r="32176" b="-2"/>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A788FED1-DEEA-2B7E-05F2-7DF159FCAF56}"/>
              </a:ext>
            </a:extLst>
          </p:cNvPr>
          <p:cNvSpPr>
            <a:spLocks noGrp="1"/>
          </p:cNvSpPr>
          <p:nvPr>
            <p:ph type="title"/>
          </p:nvPr>
        </p:nvSpPr>
        <p:spPr>
          <a:xfrm>
            <a:off x="7001547" y="976160"/>
            <a:ext cx="4822899" cy="1463040"/>
          </a:xfrm>
        </p:spPr>
        <p:txBody>
          <a:bodyPr vert="horz" lIns="91440" tIns="45720" rIns="91440" bIns="45720" rtlCol="0" anchor="t">
            <a:normAutofit/>
          </a:bodyPr>
          <a:lstStyle/>
          <a:p>
            <a:r>
              <a:rPr lang="en-US" sz="4400"/>
              <a:t>Agenda Items</a:t>
            </a:r>
          </a:p>
        </p:txBody>
      </p:sp>
      <p:sp>
        <p:nvSpPr>
          <p:cNvPr id="4" name="Content Placeholder 3">
            <a:extLst>
              <a:ext uri="{FF2B5EF4-FFF2-40B4-BE49-F238E27FC236}">
                <a16:creationId xmlns:a16="http://schemas.microsoft.com/office/drawing/2014/main" id="{F53DD7C7-583C-2DD9-860B-AAB3CF18F769}"/>
              </a:ext>
            </a:extLst>
          </p:cNvPr>
          <p:cNvSpPr>
            <a:spLocks noGrp="1"/>
          </p:cNvSpPr>
          <p:nvPr>
            <p:ph sz="half" idx="2"/>
          </p:nvPr>
        </p:nvSpPr>
        <p:spPr>
          <a:xfrm>
            <a:off x="7001548" y="2578608"/>
            <a:ext cx="4672584" cy="3767328"/>
          </a:xfrm>
        </p:spPr>
        <p:txBody>
          <a:bodyPr vert="horz" lIns="91440" tIns="45720" rIns="91440" bIns="45720" rtlCol="0">
            <a:normAutofit/>
          </a:bodyPr>
          <a:lstStyle/>
          <a:p>
            <a:r>
              <a:rPr lang="en-US" sz="1800"/>
              <a:t>Introduction to Tourism Management</a:t>
            </a:r>
          </a:p>
          <a:p>
            <a:r>
              <a:rPr lang="en-US" sz="1800"/>
              <a:t>Tourism Planning and Development</a:t>
            </a:r>
          </a:p>
          <a:p>
            <a:r>
              <a:rPr lang="en-US" sz="1800"/>
              <a:t>Marketing in Tourism</a:t>
            </a:r>
          </a:p>
          <a:p>
            <a:r>
              <a:rPr lang="en-US" sz="1800"/>
              <a:t>Tourism Operations and Services</a:t>
            </a:r>
          </a:p>
          <a:p>
            <a:r>
              <a:rPr lang="en-US" sz="1800"/>
              <a:t>Economic, Social, and Environmental Impacts</a:t>
            </a:r>
          </a:p>
          <a:p>
            <a:r>
              <a:rPr lang="en-US" sz="1800"/>
              <a:t>Future Trends and Innovations in Tourism Management</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1456101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419AA1D9-EF4B-4765-9B1D-8A3F46248545}"/>
              </a:ext>
            </a:extLst>
          </p:cNvPr>
          <p:cNvPicPr>
            <a:picLocks noGrp="1" noChangeAspect="1"/>
          </p:cNvPicPr>
          <p:nvPr>
            <p:ph sz="half" idx="1"/>
          </p:nvPr>
        </p:nvPicPr>
        <p:blipFill>
          <a:blip r:embed="rId3"/>
          <a:srcRect l="37853" r="133"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B83D9457-75B4-9198-AFE0-8A30CBC64E10}"/>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Economic Benefits and Challenges of Tourism</a:t>
            </a:r>
          </a:p>
        </p:txBody>
      </p:sp>
      <p:sp>
        <p:nvSpPr>
          <p:cNvPr id="4" name="Content Placeholder 3">
            <a:extLst>
              <a:ext uri="{FF2B5EF4-FFF2-40B4-BE49-F238E27FC236}">
                <a16:creationId xmlns:a16="http://schemas.microsoft.com/office/drawing/2014/main" id="{2162BF90-FD77-ABB8-667B-AD6116E2EE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Economic Growth</a:t>
            </a:r>
          </a:p>
          <a:p>
            <a:pPr marL="0" lvl="1" indent="0">
              <a:buNone/>
            </a:pPr>
            <a:r>
              <a:rPr lang="en-US" sz="1400"/>
              <a:t>Tourism can stimulate economic growth by creating job opportunities and generating revenue for destinations, contributing to the overall prosperity of the local economy.</a:t>
            </a:r>
          </a:p>
          <a:p>
            <a:pPr marL="0" indent="0">
              <a:spcBef>
                <a:spcPts val="2500"/>
              </a:spcBef>
              <a:buNone/>
            </a:pPr>
            <a:r>
              <a:rPr lang="en-US" sz="1400" b="1"/>
              <a:t>Job Opportunities</a:t>
            </a:r>
          </a:p>
          <a:p>
            <a:pPr marL="0" lvl="1" indent="0">
              <a:buNone/>
            </a:pPr>
            <a:r>
              <a:rPr lang="en-US" sz="1400"/>
              <a:t>The tourism industry provides job opportunities across various sectors, from hospitality to transportation, boosting employment rates and supporting livelihoods in local communities.</a:t>
            </a:r>
          </a:p>
          <a:p>
            <a:pPr marL="0" indent="0">
              <a:spcBef>
                <a:spcPts val="2500"/>
              </a:spcBef>
              <a:buNone/>
            </a:pPr>
            <a:r>
              <a:rPr lang="en-US" sz="1400" b="1"/>
              <a:t>Challenges of Tourism</a:t>
            </a:r>
          </a:p>
          <a:p>
            <a:pPr marL="0" lvl="1" indent="0">
              <a:buNone/>
            </a:pPr>
            <a:r>
              <a:rPr lang="en-US" sz="1400"/>
              <a:t>Despite its benefits, tourism faces challenges such as seasonality, over-tourism, and economic leakage that can have negative impacts on destinations and local communities if not managed effectively.</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1334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Hand drawn businessman and business woman icons in red and black colors are connected by arrows randomly on white background. This image shows the social media, and online communication between business people.">
            <a:extLst>
              <a:ext uri="{FF2B5EF4-FFF2-40B4-BE49-F238E27FC236}">
                <a16:creationId xmlns:a16="http://schemas.microsoft.com/office/drawing/2014/main" id="{C882D1F5-2888-4638-AFC3-1D40443B58DB}"/>
              </a:ext>
            </a:extLst>
          </p:cNvPr>
          <p:cNvPicPr>
            <a:picLocks noGrp="1" noChangeAspect="1"/>
          </p:cNvPicPr>
          <p:nvPr>
            <p:ph sz="half" idx="1"/>
          </p:nvPr>
        </p:nvPicPr>
        <p:blipFill>
          <a:blip r:embed="rId3"/>
          <a:srcRect l="11456" r="5779"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D99BD330-FAFA-26BF-BD25-404E1183057E}"/>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Social and Cultural Impacts</a:t>
            </a:r>
          </a:p>
        </p:txBody>
      </p:sp>
      <p:sp>
        <p:nvSpPr>
          <p:cNvPr id="4" name="Content Placeholder 3">
            <a:extLst>
              <a:ext uri="{FF2B5EF4-FFF2-40B4-BE49-F238E27FC236}">
                <a16:creationId xmlns:a16="http://schemas.microsoft.com/office/drawing/2014/main" id="{14FFE097-F16A-F6D2-FFC2-1C9E1C4944E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Promotion of Cultural Exchange</a:t>
            </a:r>
          </a:p>
          <a:p>
            <a:pPr marL="0" lvl="1" indent="0">
              <a:buNone/>
            </a:pPr>
            <a:r>
              <a:rPr lang="en-US" sz="1400"/>
              <a:t>Tourism promotes cultural exchange by bringing people from different backgrounds together, facilitating the sharing of traditions, customs, and beliefs.</a:t>
            </a:r>
          </a:p>
          <a:p>
            <a:pPr marL="0" indent="0">
              <a:spcBef>
                <a:spcPts val="2500"/>
              </a:spcBef>
              <a:buNone/>
            </a:pPr>
            <a:r>
              <a:rPr lang="en-US" sz="1400" b="1"/>
              <a:t>Preservation of Heritage</a:t>
            </a:r>
          </a:p>
          <a:p>
            <a:pPr marL="0" lvl="1" indent="0">
              <a:buNone/>
            </a:pPr>
            <a:r>
              <a:rPr lang="en-US" sz="1400"/>
              <a:t>Tourism plays a vital role in preserving heritage sites, traditions, and practices, ensuring that they are passed down to future generations.</a:t>
            </a:r>
          </a:p>
          <a:p>
            <a:pPr marL="0" indent="0">
              <a:spcBef>
                <a:spcPts val="2500"/>
              </a:spcBef>
              <a:buNone/>
            </a:pPr>
            <a:r>
              <a:rPr lang="en-US" sz="1400" b="1"/>
              <a:t>Social Tensions and Cultural Erosion</a:t>
            </a:r>
          </a:p>
          <a:p>
            <a:pPr marL="0" lvl="1" indent="0">
              <a:buNone/>
            </a:pPr>
            <a:r>
              <a:rPr lang="en-US" sz="1400"/>
              <a:t>Tourism can sometimes lead to social tensions and cultural erosion as a result of commercialization, overcrowding, and cultural misunderstandings.</a:t>
            </a:r>
          </a:p>
          <a:p>
            <a:pPr marL="0" indent="0">
              <a:spcBef>
                <a:spcPts val="2500"/>
              </a:spcBef>
              <a:buNone/>
            </a:pPr>
            <a:r>
              <a:rPr lang="en-US" sz="1400" b="1"/>
              <a:t>Community Dynamics Changes</a:t>
            </a:r>
          </a:p>
          <a:p>
            <a:pPr marL="0" lvl="1" indent="0">
              <a:buNone/>
            </a:pPr>
            <a:r>
              <a:rPr lang="en-US" sz="1400"/>
              <a:t>Tourism can bring changes in community dynamics by altering local economies, social structures, and traditional ways of life, leading to both positive and negative impacts.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140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he world is ready for golf competitions. https://www.jpl.nasa.gov/spaceimages/details.php?id=PIA18033">
            <a:extLst>
              <a:ext uri="{FF2B5EF4-FFF2-40B4-BE49-F238E27FC236}">
                <a16:creationId xmlns:a16="http://schemas.microsoft.com/office/drawing/2014/main" id="{EDCD9A51-D476-4895-9A7D-059A602DA494}"/>
              </a:ext>
            </a:extLst>
          </p:cNvPr>
          <p:cNvPicPr>
            <a:picLocks noGrp="1" noChangeAspect="1"/>
          </p:cNvPicPr>
          <p:nvPr>
            <p:ph sz="half" idx="1"/>
          </p:nvPr>
        </p:nvPicPr>
        <p:blipFill>
          <a:blip r:embed="rId3"/>
          <a:srcRect l="19043" r="17602" b="-3"/>
          <a:stretch/>
        </p:blipFill>
        <p:spPr>
          <a:xfrm>
            <a:off x="7586236" y="508090"/>
            <a:ext cx="4081805" cy="5846990"/>
          </a:xfrm>
          <a:prstGeom prst="rect">
            <a:avLst/>
          </a:prstGeom>
        </p:spPr>
      </p:pic>
      <p:sp>
        <p:nvSpPr>
          <p:cNvPr id="2" name="Title 1">
            <a:extLst>
              <a:ext uri="{FF2B5EF4-FFF2-40B4-BE49-F238E27FC236}">
                <a16:creationId xmlns:a16="http://schemas.microsoft.com/office/drawing/2014/main" id="{3B131272-9749-5E06-A3D6-0C0B58040A60}"/>
              </a:ext>
            </a:extLst>
          </p:cNvPr>
          <p:cNvSpPr>
            <a:spLocks noGrp="1"/>
          </p:cNvSpPr>
          <p:nvPr>
            <p:ph type="title"/>
          </p:nvPr>
        </p:nvSpPr>
        <p:spPr>
          <a:xfrm>
            <a:off x="517870" y="976159"/>
            <a:ext cx="6301185" cy="1463040"/>
          </a:xfrm>
        </p:spPr>
        <p:txBody>
          <a:bodyPr vert="horz" lIns="91440" tIns="45720" rIns="91440" bIns="45720" rtlCol="0" anchor="t">
            <a:normAutofit/>
          </a:bodyPr>
          <a:lstStyle/>
          <a:p>
            <a:pPr>
              <a:lnSpc>
                <a:spcPct val="90000"/>
              </a:lnSpc>
            </a:pPr>
            <a:r>
              <a:rPr lang="en-US" sz="3400"/>
              <a:t>Environmental Considerations and Responsible Tourism</a:t>
            </a:r>
          </a:p>
        </p:txBody>
      </p:sp>
      <p:sp>
        <p:nvSpPr>
          <p:cNvPr id="4" name="Content Placeholder 3">
            <a:extLst>
              <a:ext uri="{FF2B5EF4-FFF2-40B4-BE49-F238E27FC236}">
                <a16:creationId xmlns:a16="http://schemas.microsoft.com/office/drawing/2014/main" id="{E5484422-F584-DCCD-D10E-2092933FB4A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869" y="2577872"/>
            <a:ext cx="6282982" cy="3767328"/>
          </a:xfrm>
        </p:spPr>
        <p:txBody>
          <a:bodyPr>
            <a:normAutofit/>
          </a:bodyPr>
          <a:lstStyle/>
          <a:p>
            <a:pPr marL="0" indent="0">
              <a:spcBef>
                <a:spcPts val="2500"/>
              </a:spcBef>
              <a:buNone/>
            </a:pPr>
            <a:r>
              <a:rPr lang="en-US" sz="1400" b="1"/>
              <a:t>Positive Impacts of Tourism</a:t>
            </a:r>
          </a:p>
          <a:p>
            <a:pPr marL="0" lvl="1" indent="0">
              <a:buNone/>
            </a:pPr>
            <a:r>
              <a:rPr lang="en-US" sz="1400"/>
              <a:t>Tourism can positively contribute to local economies, cultural exchange, and preservation of heritage sites.</a:t>
            </a:r>
          </a:p>
          <a:p>
            <a:pPr marL="0" indent="0">
              <a:spcBef>
                <a:spcPts val="2500"/>
              </a:spcBef>
              <a:buNone/>
            </a:pPr>
            <a:r>
              <a:rPr lang="en-US" sz="1400" b="1"/>
              <a:t>Responsible Tourism Practices</a:t>
            </a:r>
          </a:p>
          <a:p>
            <a:pPr marL="0" lvl="1" indent="0">
              <a:buNone/>
            </a:pPr>
            <a:r>
              <a:rPr lang="en-US" sz="1400"/>
              <a:t>Responsible tourism practices focus on minimizing environmental impacts, conserving natural resources, and supporting local communities for sustainable development.</a:t>
            </a:r>
          </a:p>
          <a:p>
            <a:pPr marL="0" indent="0">
              <a:spcBef>
                <a:spcPts val="2500"/>
              </a:spcBef>
              <a:buNone/>
            </a:pPr>
            <a:r>
              <a:rPr lang="en-US" sz="1400" b="1"/>
              <a:t>Conservation Efforts</a:t>
            </a:r>
          </a:p>
          <a:p>
            <a:pPr marL="0" lvl="1" indent="0">
              <a:buNone/>
            </a:pPr>
            <a:r>
              <a:rPr lang="en-US" sz="1400"/>
              <a:t>Conservation efforts play a vital role in preserving natural landscapes, protecting wildlife habitats, and ensuring the long-term sustainability of tourism destinations.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20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13EB03BA-1985-ED01-F1F7-DE5FA84BC1A4}"/>
              </a:ext>
            </a:extLst>
          </p:cNvPr>
          <p:cNvSpPr>
            <a:spLocks noGrp="1"/>
          </p:cNvSpPr>
          <p:nvPr>
            <p:ph type="ctrTitle"/>
          </p:nvPr>
        </p:nvSpPr>
        <p:spPr>
          <a:xfrm>
            <a:off x="521208" y="1211766"/>
            <a:ext cx="7237052" cy="4727988"/>
          </a:xfrm>
        </p:spPr>
        <p:txBody>
          <a:bodyPr anchor="b">
            <a:normAutofit/>
          </a:bodyPr>
          <a:lstStyle/>
          <a:p>
            <a:r>
              <a:rPr lang="en-US" sz="7400"/>
              <a:t>Future Trends and Innovations in Tourism Management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9633959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I Artificial intelligence future technology innovation internet of things big data">
            <a:extLst>
              <a:ext uri="{FF2B5EF4-FFF2-40B4-BE49-F238E27FC236}">
                <a16:creationId xmlns:a16="http://schemas.microsoft.com/office/drawing/2014/main" id="{159655EA-D7EA-4BF3-B4E3-F8E9608C3EAE}"/>
              </a:ext>
            </a:extLst>
          </p:cNvPr>
          <p:cNvPicPr>
            <a:picLocks noGrp="1" noChangeAspect="1"/>
          </p:cNvPicPr>
          <p:nvPr>
            <p:ph sz="half" idx="1"/>
          </p:nvPr>
        </p:nvPicPr>
        <p:blipFill>
          <a:blip r:embed="rId3"/>
          <a:srcRect l="28657" r="31749"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6F56A303-C26A-0AD0-8601-4BAFEF79E480}"/>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400"/>
              <a:t>Technological Advancements and Their Implications</a:t>
            </a:r>
          </a:p>
        </p:txBody>
      </p:sp>
      <p:sp>
        <p:nvSpPr>
          <p:cNvPr id="4" name="Content Placeholder 3">
            <a:extLst>
              <a:ext uri="{FF2B5EF4-FFF2-40B4-BE49-F238E27FC236}">
                <a16:creationId xmlns:a16="http://schemas.microsoft.com/office/drawing/2014/main" id="{88C5EDF7-2581-072D-8394-3FBC2A9F43E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AI in Tourism Industry</a:t>
            </a:r>
          </a:p>
          <a:p>
            <a:pPr marL="0" lvl="1" indent="0">
              <a:buNone/>
            </a:pPr>
            <a:r>
              <a:rPr lang="en-US" sz="1400"/>
              <a:t>Artificial Intelligence (AI) is revolutionizing the tourism industry by enabling personalized services and enhancing customer experiences through advanced algorithms and data analysis.</a:t>
            </a:r>
          </a:p>
          <a:p>
            <a:pPr marL="0" indent="0">
              <a:spcBef>
                <a:spcPts val="2500"/>
              </a:spcBef>
              <a:buNone/>
            </a:pPr>
            <a:r>
              <a:rPr lang="en-US" sz="1400" b="1"/>
              <a:t>Big Data Analytics Impact</a:t>
            </a:r>
          </a:p>
          <a:p>
            <a:pPr marL="0" lvl="1" indent="0">
              <a:buNone/>
            </a:pPr>
            <a:r>
              <a:rPr lang="en-US" sz="1400"/>
              <a:t>Big Data Analytics is transforming the tourism sector by providing insights into customer behavior, preferences, and trends, leading to enhanced marketing strategies and personalized offerings.</a:t>
            </a:r>
          </a:p>
          <a:p>
            <a:pPr marL="0" indent="0">
              <a:spcBef>
                <a:spcPts val="2500"/>
              </a:spcBef>
              <a:buNone/>
            </a:pPr>
            <a:r>
              <a:rPr lang="en-US" sz="1400" b="1"/>
              <a:t>Blockchain Technology Benefits</a:t>
            </a:r>
          </a:p>
          <a:p>
            <a:pPr marL="0" lvl="1" indent="0">
              <a:buNone/>
            </a:pPr>
            <a:r>
              <a:rPr lang="en-US" sz="1400"/>
              <a:t>Blockchain technology is revolutionizing the tourism industry by ensuring secure transactions, protecting customer data, and improving operational efficiency through decentralized processes.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02428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ollage off Antalya citiy">
            <a:extLst>
              <a:ext uri="{FF2B5EF4-FFF2-40B4-BE49-F238E27FC236}">
                <a16:creationId xmlns:a16="http://schemas.microsoft.com/office/drawing/2014/main" id="{21D1C78C-E751-4C50-AB69-3D3AD9C3766A}"/>
              </a:ext>
            </a:extLst>
          </p:cNvPr>
          <p:cNvPicPr>
            <a:picLocks noGrp="1" noChangeAspect="1"/>
          </p:cNvPicPr>
          <p:nvPr>
            <p:ph sz="half" idx="1"/>
          </p:nvPr>
        </p:nvPicPr>
        <p:blipFill>
          <a:blip r:embed="rId3"/>
          <a:srcRect l="1124" r="17659"/>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14E5F646-F12B-8DCA-E4A5-48AB12F8989E}"/>
              </a:ext>
            </a:extLst>
          </p:cNvPr>
          <p:cNvSpPr>
            <a:spLocks noGrp="1"/>
          </p:cNvSpPr>
          <p:nvPr>
            <p:ph type="title"/>
          </p:nvPr>
        </p:nvSpPr>
        <p:spPr>
          <a:xfrm>
            <a:off x="517867" y="976160"/>
            <a:ext cx="4809314" cy="1447163"/>
          </a:xfrm>
        </p:spPr>
        <p:txBody>
          <a:bodyPr vert="horz" lIns="91440" tIns="45720" rIns="91440" bIns="45720" rtlCol="0" anchor="t">
            <a:normAutofit/>
          </a:bodyPr>
          <a:lstStyle/>
          <a:p>
            <a:pPr>
              <a:lnSpc>
                <a:spcPct val="90000"/>
              </a:lnSpc>
            </a:pPr>
            <a:r>
              <a:rPr lang="en-US" sz="3400"/>
              <a:t>Emerging Trends and New Tourism Markets</a:t>
            </a:r>
          </a:p>
        </p:txBody>
      </p:sp>
      <p:sp>
        <p:nvSpPr>
          <p:cNvPr id="4" name="Content Placeholder 3">
            <a:extLst>
              <a:ext uri="{FF2B5EF4-FFF2-40B4-BE49-F238E27FC236}">
                <a16:creationId xmlns:a16="http://schemas.microsoft.com/office/drawing/2014/main" id="{16A75C60-EEFC-081B-721F-0A6CF31662B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Experiential Travel</a:t>
            </a:r>
          </a:p>
          <a:p>
            <a:pPr marL="0" lvl="1" indent="0">
              <a:buNone/>
            </a:pPr>
            <a:r>
              <a:rPr lang="en-US" sz="1400"/>
              <a:t>Experiential travel is a growing trend in tourism, focusing on authentic, immersive experiences that connect travelers with local culture and heritage.</a:t>
            </a:r>
          </a:p>
          <a:p>
            <a:pPr marL="0" indent="0">
              <a:spcBef>
                <a:spcPts val="2500"/>
              </a:spcBef>
              <a:buNone/>
            </a:pPr>
            <a:r>
              <a:rPr lang="en-US" sz="1400" b="1"/>
              <a:t>Sustainable Tourism</a:t>
            </a:r>
          </a:p>
          <a:p>
            <a:pPr marL="0" lvl="1" indent="0">
              <a:buNone/>
            </a:pPr>
            <a:r>
              <a:rPr lang="en-US" sz="1400"/>
              <a:t>Sustainable tourism emphasizes responsible travel practices that conserve natural environments, support local communities, and promote cultural heritage preservation.</a:t>
            </a:r>
          </a:p>
          <a:p>
            <a:pPr marL="0" indent="0">
              <a:spcBef>
                <a:spcPts val="2500"/>
              </a:spcBef>
              <a:buNone/>
            </a:pPr>
            <a:r>
              <a:rPr lang="en-US" sz="1400" b="1"/>
              <a:t>Wellness Tourism</a:t>
            </a:r>
          </a:p>
          <a:p>
            <a:pPr marL="0" lvl="1" indent="0">
              <a:buNone/>
            </a:pPr>
            <a:r>
              <a:rPr lang="en-US" sz="1400"/>
              <a:t>Wellness tourism focuses on promoting physical, mental, and spiritual well-being through activities like yoga retreats, spa treatments, and health-focused travel experiences.</a:t>
            </a:r>
          </a:p>
          <a:p>
            <a:pPr marL="0" indent="0">
              <a:spcBef>
                <a:spcPts val="2500"/>
              </a:spcBef>
              <a:buNone/>
            </a:pPr>
            <a:r>
              <a:rPr lang="en-US" sz="1400" b="1"/>
              <a:t>New Tourism Markets</a:t>
            </a:r>
          </a:p>
          <a:p>
            <a:pPr marL="0" lvl="1" indent="0">
              <a:buNone/>
            </a:pPr>
            <a:r>
              <a:rPr lang="en-US" sz="1400"/>
              <a:t>New tourism markets are emerging due to changing demographics, preferences, and increased global connectivity, creating opportunities for innovative travel experiences and destinations.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081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Senior woman using a VR goggles and viewing Tokyo skyline.">
            <a:extLst>
              <a:ext uri="{FF2B5EF4-FFF2-40B4-BE49-F238E27FC236}">
                <a16:creationId xmlns:a16="http://schemas.microsoft.com/office/drawing/2014/main" id="{5FCFDE1F-67D6-411E-909F-E8169C6B0ED0}"/>
              </a:ext>
            </a:extLst>
          </p:cNvPr>
          <p:cNvPicPr>
            <a:picLocks noGrp="1" noChangeAspect="1"/>
          </p:cNvPicPr>
          <p:nvPr>
            <p:ph sz="half" idx="1"/>
          </p:nvPr>
        </p:nvPicPr>
        <p:blipFill>
          <a:blip r:embed="rId3"/>
          <a:srcRect l="15300" r="19517" b="1"/>
          <a:stretch/>
        </p:blipFill>
        <p:spPr>
          <a:xfrm>
            <a:off x="5958018" y="508090"/>
            <a:ext cx="5709726" cy="5846989"/>
          </a:xfrm>
          <a:prstGeom prst="rect">
            <a:avLst/>
          </a:prstGeom>
        </p:spPr>
      </p:pic>
      <p:sp>
        <p:nvSpPr>
          <p:cNvPr id="2" name="Title 1">
            <a:extLst>
              <a:ext uri="{FF2B5EF4-FFF2-40B4-BE49-F238E27FC236}">
                <a16:creationId xmlns:a16="http://schemas.microsoft.com/office/drawing/2014/main" id="{2C23DC64-CF00-0440-F978-B0FBE5CBD384}"/>
              </a:ext>
            </a:extLst>
          </p:cNvPr>
          <p:cNvSpPr>
            <a:spLocks noGrp="1"/>
          </p:cNvSpPr>
          <p:nvPr>
            <p:ph type="title"/>
          </p:nvPr>
        </p:nvSpPr>
        <p:spPr>
          <a:xfrm>
            <a:off x="517871" y="976160"/>
            <a:ext cx="4798200" cy="1463040"/>
          </a:xfrm>
        </p:spPr>
        <p:txBody>
          <a:bodyPr vert="horz" lIns="91440" tIns="45720" rIns="91440" bIns="45720" rtlCol="0" anchor="t">
            <a:normAutofit/>
          </a:bodyPr>
          <a:lstStyle/>
          <a:p>
            <a:pPr>
              <a:lnSpc>
                <a:spcPct val="90000"/>
              </a:lnSpc>
            </a:pPr>
            <a:r>
              <a:rPr lang="en-US" sz="3100"/>
              <a:t>Case Study: The Rise of Virtual and Augmented Reality in Tourism</a:t>
            </a:r>
          </a:p>
        </p:txBody>
      </p:sp>
      <p:sp>
        <p:nvSpPr>
          <p:cNvPr id="4" name="Content Placeholder 3">
            <a:extLst>
              <a:ext uri="{FF2B5EF4-FFF2-40B4-BE49-F238E27FC236}">
                <a16:creationId xmlns:a16="http://schemas.microsoft.com/office/drawing/2014/main" id="{C67E66E6-EBB2-1F77-2A2D-7A59982B3B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871" y="2578608"/>
            <a:ext cx="4672966" cy="3767328"/>
          </a:xfrm>
        </p:spPr>
        <p:txBody>
          <a:bodyPr>
            <a:normAutofit/>
          </a:bodyPr>
          <a:lstStyle/>
          <a:p>
            <a:pPr marL="0" indent="0">
              <a:spcBef>
                <a:spcPts val="2500"/>
              </a:spcBef>
              <a:buNone/>
            </a:pPr>
            <a:r>
              <a:rPr lang="en-US" sz="1400" b="1"/>
              <a:t>Immersive Virtual Tours</a:t>
            </a:r>
          </a:p>
          <a:p>
            <a:pPr marL="0" lvl="1" indent="0">
              <a:buNone/>
            </a:pPr>
            <a:r>
              <a:rPr lang="en-US" sz="1400"/>
              <a:t>Virtual and augmented reality technologies offer travelers immersive virtual tours of destinations, allowing them to experience places virtually before visiting in person.</a:t>
            </a:r>
          </a:p>
          <a:p>
            <a:pPr marL="0" indent="0">
              <a:spcBef>
                <a:spcPts val="2500"/>
              </a:spcBef>
              <a:buNone/>
            </a:pPr>
            <a:r>
              <a:rPr lang="en-US" sz="1400" b="1"/>
              <a:t>Interactive Attractions</a:t>
            </a:r>
          </a:p>
          <a:p>
            <a:pPr marL="0" lvl="1" indent="0">
              <a:buNone/>
            </a:pPr>
            <a:r>
              <a:rPr lang="en-US" sz="1400"/>
              <a:t>VR and AR technologies provide interactive attractions for travelers, creating engaging experiences and adding a new dimension to tourism.</a:t>
            </a:r>
          </a:p>
        </p:txBody>
      </p:sp>
      <p:sp>
        <p:nvSpPr>
          <p:cNvPr id="18" name="Rectangle 17">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013700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Freeform: Shape 10">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CD32FE9-A584-7DA8-BB7D-68CF332FA13B}"/>
              </a:ext>
            </a:extLst>
          </p:cNvPr>
          <p:cNvSpPr>
            <a:spLocks noGrp="1"/>
          </p:cNvSpPr>
          <p:nvPr>
            <p:ph type="title"/>
          </p:nvPr>
        </p:nvSpPr>
        <p:spPr>
          <a:xfrm>
            <a:off x="517869" y="1327295"/>
            <a:ext cx="11153214" cy="1408176"/>
          </a:xfrm>
        </p:spPr>
        <p:txBody>
          <a:bodyPr anchor="b">
            <a:normAutofit/>
          </a:bodyPr>
          <a:lstStyle/>
          <a:p>
            <a:r>
              <a:rPr lang="en-US" sz="6800"/>
              <a:t>Conclusion</a:t>
            </a:r>
          </a:p>
        </p:txBody>
      </p:sp>
      <p:graphicFrame>
        <p:nvGraphicFramePr>
          <p:cNvPr id="4" name="Content Placeholder 2">
            <a:extLst>
              <a:ext uri="{FF2B5EF4-FFF2-40B4-BE49-F238E27FC236}">
                <a16:creationId xmlns:a16="http://schemas.microsoft.com/office/drawing/2014/main" id="{E8D66628-CBAC-FAE4-612F-D5AF9A6EE3A2}"/>
              </a:ext>
            </a:extLst>
          </p:cNvPr>
          <p:cNvGraphicFramePr>
            <a:graphicFrameLocks noGrp="1"/>
          </p:cNvGraphicFramePr>
          <p:nvPr>
            <p:ph idx="1"/>
            <p:extLst>
              <p:ext uri="{D42A27DB-BD31-4B8C-83A1-F6EECF244321}">
                <p14:modId xmlns:p14="http://schemas.microsoft.com/office/powerpoint/2010/main" val="422109132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17869" y="3789578"/>
          <a:ext cx="11153214"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976531"/>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0A50C0A-CF05-A430-98CD-9BF8695C5A84}"/>
              </a:ext>
            </a:extLst>
          </p:cNvPr>
          <p:cNvSpPr>
            <a:spLocks noGrp="1"/>
          </p:cNvSpPr>
          <p:nvPr>
            <p:ph type="ctrTitle"/>
          </p:nvPr>
        </p:nvSpPr>
        <p:spPr>
          <a:xfrm>
            <a:off x="521208" y="1211766"/>
            <a:ext cx="7237052" cy="4727988"/>
          </a:xfrm>
        </p:spPr>
        <p:txBody>
          <a:bodyPr anchor="b">
            <a:normAutofit/>
          </a:bodyPr>
          <a:lstStyle/>
          <a:p>
            <a:r>
              <a:rPr lang="en-US" sz="7400"/>
              <a:t>Introduction to Tourism Management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3286294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Woman buying airline tickets">
            <a:extLst>
              <a:ext uri="{FF2B5EF4-FFF2-40B4-BE49-F238E27FC236}">
                <a16:creationId xmlns:a16="http://schemas.microsoft.com/office/drawing/2014/main" id="{38E5E65E-7B4E-411F-8A33-302C1A1521D4}"/>
              </a:ext>
            </a:extLst>
          </p:cNvPr>
          <p:cNvPicPr>
            <a:picLocks noGrp="1" noChangeAspect="1"/>
          </p:cNvPicPr>
          <p:nvPr>
            <p:ph sz="half" idx="1"/>
          </p:nvPr>
        </p:nvPicPr>
        <p:blipFill>
          <a:blip r:embed="rId3"/>
          <a:srcRect l="27419" r="24308"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CFF909F5-6A5B-33F2-EB3D-DE1346C69352}"/>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Definition and Scope of Tourism Management</a:t>
            </a:r>
          </a:p>
        </p:txBody>
      </p:sp>
      <p:sp>
        <p:nvSpPr>
          <p:cNvPr id="4" name="Content Placeholder 3">
            <a:extLst>
              <a:ext uri="{FF2B5EF4-FFF2-40B4-BE49-F238E27FC236}">
                <a16:creationId xmlns:a16="http://schemas.microsoft.com/office/drawing/2014/main" id="{1077FAC4-4C68-9105-5958-531DCFE804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Planning in Tourism Management</a:t>
            </a:r>
          </a:p>
          <a:p>
            <a:pPr marL="0" lvl="1" indent="0">
              <a:buNone/>
            </a:pPr>
            <a:r>
              <a:rPr lang="en-US" sz="1400"/>
              <a:t>Tourism management includes strategic planning to organize and coordinate activities that enhance the visitor experience and ensure smooth operations.</a:t>
            </a:r>
          </a:p>
          <a:p>
            <a:pPr marL="0" indent="0">
              <a:spcBef>
                <a:spcPts val="2500"/>
              </a:spcBef>
              <a:buNone/>
            </a:pPr>
            <a:r>
              <a:rPr lang="en-US" sz="1400" b="1"/>
              <a:t>Marketing Strategies</a:t>
            </a:r>
          </a:p>
          <a:p>
            <a:pPr marL="0" lvl="1" indent="0">
              <a:buNone/>
            </a:pPr>
            <a:r>
              <a:rPr lang="en-US" sz="1400"/>
              <a:t>Effective marketing strategies are essential in tourism management to attract visitors, promote destinations, and create brand awareness in the competitive market.</a:t>
            </a:r>
          </a:p>
          <a:p>
            <a:pPr marL="0" indent="0">
              <a:spcBef>
                <a:spcPts val="2500"/>
              </a:spcBef>
              <a:buNone/>
            </a:pPr>
            <a:r>
              <a:rPr lang="en-US" sz="1400" b="1"/>
              <a:t>Operations Management</a:t>
            </a:r>
          </a:p>
          <a:p>
            <a:pPr marL="0" lvl="1" indent="0">
              <a:buNone/>
            </a:pPr>
            <a:r>
              <a:rPr lang="en-US" sz="1400"/>
              <a:t>Operations management in tourism involves coordinating day-to-day activities, optimizing resources, and ensuring quality service delivery for visitor satisfaction.</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05812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usinessman global travel running">
            <a:extLst>
              <a:ext uri="{FF2B5EF4-FFF2-40B4-BE49-F238E27FC236}">
                <a16:creationId xmlns:a16="http://schemas.microsoft.com/office/drawing/2014/main" id="{B891EA94-B9EA-4608-AF13-38D32D54AF47}"/>
              </a:ext>
            </a:extLst>
          </p:cNvPr>
          <p:cNvPicPr>
            <a:picLocks noGrp="1" noChangeAspect="1"/>
          </p:cNvPicPr>
          <p:nvPr>
            <p:ph sz="half" idx="1"/>
          </p:nvPr>
        </p:nvPicPr>
        <p:blipFill>
          <a:blip r:embed="rId3"/>
          <a:srcRect l="3748" r="3255" b="-1"/>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7A66138D-2B2F-C721-F43C-C465240A37CE}"/>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Key Concepts and Principles</a:t>
            </a:r>
          </a:p>
        </p:txBody>
      </p:sp>
      <p:sp>
        <p:nvSpPr>
          <p:cNvPr id="4" name="Content Placeholder 3">
            <a:extLst>
              <a:ext uri="{FF2B5EF4-FFF2-40B4-BE49-F238E27FC236}">
                <a16:creationId xmlns:a16="http://schemas.microsoft.com/office/drawing/2014/main" id="{D0DAEC1B-A556-87FD-079A-8113B020F8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Destination Development</a:t>
            </a:r>
          </a:p>
          <a:p>
            <a:pPr marL="0" lvl="1" indent="0">
              <a:buNone/>
            </a:pPr>
            <a:r>
              <a:rPr lang="en-US" sz="1400"/>
              <a:t>Destination development involves creating and enhancing tourism infrastructure and attractions to attract visitors and promote economic growth.</a:t>
            </a:r>
          </a:p>
          <a:p>
            <a:pPr marL="0" indent="0">
              <a:spcBef>
                <a:spcPts val="2500"/>
              </a:spcBef>
              <a:buNone/>
            </a:pPr>
            <a:r>
              <a:rPr lang="en-US" sz="1400" b="1"/>
              <a:t>Visitor Experience</a:t>
            </a:r>
          </a:p>
          <a:p>
            <a:pPr marL="0" lvl="1" indent="0">
              <a:buNone/>
            </a:pPr>
            <a:r>
              <a:rPr lang="en-US" sz="1400"/>
              <a:t>Visitor experience focuses on providing tourists with memorable and enjoyable interactions during their travel, enhancing satisfaction and loyalty.</a:t>
            </a:r>
          </a:p>
          <a:p>
            <a:pPr marL="0" indent="0">
              <a:spcBef>
                <a:spcPts val="2500"/>
              </a:spcBef>
              <a:buNone/>
            </a:pPr>
            <a:r>
              <a:rPr lang="en-US" sz="1400" b="1"/>
              <a:t>Stakeholder Engagement</a:t>
            </a:r>
          </a:p>
          <a:p>
            <a:pPr marL="0" lvl="1" indent="0">
              <a:buNone/>
            </a:pPr>
            <a:r>
              <a:rPr lang="en-US" sz="1400"/>
              <a:t>Stakeholder engagement involves collaborating with various entities involved in tourism to ensure mutual benefits and sustainable development.</a:t>
            </a:r>
          </a:p>
          <a:p>
            <a:pPr marL="0" indent="0">
              <a:spcBef>
                <a:spcPts val="2500"/>
              </a:spcBef>
              <a:buNone/>
            </a:pPr>
            <a:r>
              <a:rPr lang="en-US" sz="1400" b="1"/>
              <a:t>Sustainability</a:t>
            </a:r>
          </a:p>
          <a:p>
            <a:pPr marL="0" lvl="1" indent="0">
              <a:buNone/>
            </a:pPr>
            <a:r>
              <a:rPr lang="en-US" sz="1400"/>
              <a:t>Sustainability in tourism aims to minimize negative environmental and social impacts, preserve cultural heritage, and support local communities.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959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Important monuments highlighted on the Earth. ">
            <a:extLst>
              <a:ext uri="{FF2B5EF4-FFF2-40B4-BE49-F238E27FC236}">
                <a16:creationId xmlns:a16="http://schemas.microsoft.com/office/drawing/2014/main" id="{ED947918-B453-41EB-A74A-96513F2670B4}"/>
              </a:ext>
            </a:extLst>
          </p:cNvPr>
          <p:cNvPicPr>
            <a:picLocks noGrp="1" noChangeAspect="1"/>
          </p:cNvPicPr>
          <p:nvPr>
            <p:ph sz="half" idx="1"/>
          </p:nvPr>
        </p:nvPicPr>
        <p:blipFill>
          <a:blip r:embed="rId3"/>
          <a:srcRect l="15368" r="22259" b="3"/>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358184DD-9C60-B9D4-F1F0-BEC19175AE00}"/>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400"/>
              <a:t>Importance of Tourism Management in Today's World</a:t>
            </a:r>
          </a:p>
        </p:txBody>
      </p:sp>
      <p:sp>
        <p:nvSpPr>
          <p:cNvPr id="4" name="Content Placeholder 3">
            <a:extLst>
              <a:ext uri="{FF2B5EF4-FFF2-40B4-BE49-F238E27FC236}">
                <a16:creationId xmlns:a16="http://schemas.microsoft.com/office/drawing/2014/main" id="{48EC921D-DCFC-AE5B-DF47-40E40764FD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Economic Development</a:t>
            </a:r>
          </a:p>
          <a:p>
            <a:pPr marL="0" lvl="1" indent="0">
              <a:buNone/>
            </a:pPr>
            <a:r>
              <a:rPr lang="en-US" sz="1400"/>
              <a:t>Tourism management significantly contributes to the economic growth of destinations by creating job opportunities, generating revenue, and boosting local businesses.</a:t>
            </a:r>
          </a:p>
          <a:p>
            <a:pPr marL="0" indent="0">
              <a:spcBef>
                <a:spcPts val="2500"/>
              </a:spcBef>
              <a:buNone/>
            </a:pPr>
            <a:r>
              <a:rPr lang="en-US" sz="1400" b="1"/>
              <a:t>Cultural Exchange</a:t>
            </a:r>
          </a:p>
          <a:p>
            <a:pPr marL="0" lvl="1" indent="0">
              <a:buNone/>
            </a:pPr>
            <a:r>
              <a:rPr lang="en-US" sz="1400"/>
              <a:t>Tourism management fosters cultural exchange by promoting local traditions, heritage, and arts, leading to a better understanding and appreciation of diverse cultures.</a:t>
            </a:r>
          </a:p>
          <a:p>
            <a:pPr marL="0" indent="0">
              <a:spcBef>
                <a:spcPts val="2500"/>
              </a:spcBef>
              <a:buNone/>
            </a:pPr>
            <a:r>
              <a:rPr lang="en-US" sz="1400" b="1"/>
              <a:t>Environmental Sustainability</a:t>
            </a:r>
          </a:p>
          <a:p>
            <a:pPr marL="0" lvl="1" indent="0">
              <a:buNone/>
            </a:pPr>
            <a:r>
              <a:rPr lang="en-US" sz="1400"/>
              <a:t>Effective tourism management practices ensure the protection of natural resources, wildlife conservation, and minimizing the environmental impact of tourism activities.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62289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88C7A61-4B62-6441-E835-84A48EB2200E}"/>
              </a:ext>
            </a:extLst>
          </p:cNvPr>
          <p:cNvSpPr>
            <a:spLocks noGrp="1"/>
          </p:cNvSpPr>
          <p:nvPr>
            <p:ph type="ctrTitle"/>
          </p:nvPr>
        </p:nvSpPr>
        <p:spPr>
          <a:xfrm>
            <a:off x="521208" y="1211766"/>
            <a:ext cx="7237052" cy="4727988"/>
          </a:xfrm>
        </p:spPr>
        <p:txBody>
          <a:bodyPr anchor="b">
            <a:normAutofit/>
          </a:bodyPr>
          <a:lstStyle/>
          <a:p>
            <a:r>
              <a:rPr lang="en-US" sz="7400"/>
              <a:t>Tourism Planning and Development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1437181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Navigation map textured globe with bus stop, gas station, bank, cinema and restaurant markers.">
            <a:extLst>
              <a:ext uri="{FF2B5EF4-FFF2-40B4-BE49-F238E27FC236}">
                <a16:creationId xmlns:a16="http://schemas.microsoft.com/office/drawing/2014/main" id="{6C5EFA14-A4CF-4BBE-8C68-8CE58BCC4AAE}"/>
              </a:ext>
            </a:extLst>
          </p:cNvPr>
          <p:cNvPicPr>
            <a:picLocks noGrp="1" noChangeAspect="1"/>
          </p:cNvPicPr>
          <p:nvPr>
            <p:ph sz="half" idx="1"/>
          </p:nvPr>
        </p:nvPicPr>
        <p:blipFill>
          <a:blip r:embed="rId3"/>
          <a:srcRect r="2411" b="-3"/>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2FC51A99-D410-1223-7533-B0B8877FF5B7}"/>
              </a:ext>
            </a:extLst>
          </p:cNvPr>
          <p:cNvSpPr>
            <a:spLocks noGrp="1"/>
          </p:cNvSpPr>
          <p:nvPr>
            <p:ph type="title"/>
          </p:nvPr>
        </p:nvSpPr>
        <p:spPr>
          <a:xfrm>
            <a:off x="7001547" y="976160"/>
            <a:ext cx="4822899" cy="1463040"/>
          </a:xfrm>
        </p:spPr>
        <p:txBody>
          <a:bodyPr vert="horz" lIns="91440" tIns="45720" rIns="91440" bIns="45720" rtlCol="0" anchor="t">
            <a:normAutofit/>
          </a:bodyPr>
          <a:lstStyle/>
          <a:p>
            <a:pPr>
              <a:lnSpc>
                <a:spcPct val="90000"/>
              </a:lnSpc>
            </a:pPr>
            <a:r>
              <a:rPr lang="en-US" sz="3100"/>
              <a:t>Strategic Planning and Destination Management</a:t>
            </a:r>
          </a:p>
        </p:txBody>
      </p:sp>
      <p:sp>
        <p:nvSpPr>
          <p:cNvPr id="4" name="Content Placeholder 3">
            <a:extLst>
              <a:ext uri="{FF2B5EF4-FFF2-40B4-BE49-F238E27FC236}">
                <a16:creationId xmlns:a16="http://schemas.microsoft.com/office/drawing/2014/main" id="{5DE6EF08-A31D-EA7E-9516-F7F23335CF3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1548" y="2578608"/>
            <a:ext cx="4672584" cy="3767328"/>
          </a:xfrm>
        </p:spPr>
        <p:txBody>
          <a:bodyPr>
            <a:normAutofit/>
          </a:bodyPr>
          <a:lstStyle/>
          <a:p>
            <a:pPr marL="0" indent="0">
              <a:spcBef>
                <a:spcPts val="2500"/>
              </a:spcBef>
              <a:buNone/>
            </a:pPr>
            <a:r>
              <a:rPr lang="en-US" sz="1400" b="1"/>
              <a:t>Strategic Planning for Sustainable Development</a:t>
            </a:r>
          </a:p>
          <a:p>
            <a:pPr marL="0" lvl="1" indent="0">
              <a:buNone/>
            </a:pPr>
            <a:r>
              <a:rPr lang="en-US" sz="1400"/>
              <a:t>Strategic planning in tourism involves setting long-term goals, formulating effective strategies, and allocating resources to ensure sustainable development in the industry.</a:t>
            </a:r>
          </a:p>
          <a:p>
            <a:pPr marL="0" indent="0">
              <a:spcBef>
                <a:spcPts val="2500"/>
              </a:spcBef>
              <a:buNone/>
            </a:pPr>
            <a:r>
              <a:rPr lang="en-US" sz="1400" b="1"/>
              <a:t>Destination Management for Visitor Experience</a:t>
            </a:r>
          </a:p>
          <a:p>
            <a:pPr marL="0" lvl="1" indent="0">
              <a:buNone/>
            </a:pPr>
            <a:r>
              <a:rPr lang="en-US" sz="1400"/>
              <a:t>Destination management focuses on enhancing the overall visitor experience by providing quality services, preserving cultural heritage, and protecting natural environments.</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723519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ouble exposure of young woman doing yoga and lush green forest at sea coast">
            <a:extLst>
              <a:ext uri="{FF2B5EF4-FFF2-40B4-BE49-F238E27FC236}">
                <a16:creationId xmlns:a16="http://schemas.microsoft.com/office/drawing/2014/main" id="{D69E8B0E-E420-4781-BFA6-4B12EEEF5552}"/>
              </a:ext>
            </a:extLst>
          </p:cNvPr>
          <p:cNvPicPr>
            <a:picLocks noGrp="1" noChangeAspect="1"/>
          </p:cNvPicPr>
          <p:nvPr>
            <p:ph sz="half" idx="1"/>
          </p:nvPr>
        </p:nvPicPr>
        <p:blipFill>
          <a:blip r:embed="rId3"/>
          <a:srcRect l="45140" r="6587"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0021B618-52B6-06EA-6AED-C3BB330FAF6C}"/>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Sustainable Tourism Development</a:t>
            </a:r>
          </a:p>
        </p:txBody>
      </p:sp>
      <p:sp>
        <p:nvSpPr>
          <p:cNvPr id="4" name="Content Placeholder 3">
            <a:extLst>
              <a:ext uri="{FF2B5EF4-FFF2-40B4-BE49-F238E27FC236}">
                <a16:creationId xmlns:a16="http://schemas.microsoft.com/office/drawing/2014/main" id="{7B4BA2A6-216F-9BE9-2F14-AE29CD56ED7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Minimizing Negative Impacts</a:t>
            </a:r>
          </a:p>
          <a:p>
            <a:pPr marL="0" lvl="1" indent="0">
              <a:buNone/>
            </a:pPr>
            <a:r>
              <a:rPr lang="en-US" sz="1400"/>
              <a:t>Sustainable tourism development aims to reduce adverse effects on the environment, society, and economy by implementing eco-friendly practices and policies.</a:t>
            </a:r>
          </a:p>
          <a:p>
            <a:pPr marL="0" indent="0">
              <a:spcBef>
                <a:spcPts val="2500"/>
              </a:spcBef>
              <a:buNone/>
            </a:pPr>
            <a:r>
              <a:rPr lang="en-US" sz="1400" b="1"/>
              <a:t>Maximizing Benefits for Communities</a:t>
            </a:r>
          </a:p>
          <a:p>
            <a:pPr marL="0" lvl="1" indent="0">
              <a:buNone/>
            </a:pPr>
            <a:r>
              <a:rPr lang="en-US" sz="1400"/>
              <a:t>Sustainable tourism development seeks to enhance the well-being of local communities and future generations by ensuring that tourism activities generate positive socio-economic outcomes.</a:t>
            </a:r>
          </a:p>
          <a:p>
            <a:pPr marL="0" indent="0">
              <a:spcBef>
                <a:spcPts val="2500"/>
              </a:spcBef>
              <a:buNone/>
            </a:pPr>
            <a:r>
              <a:rPr lang="en-US" sz="1400" b="1"/>
              <a:t>Focus on Responsible Tourism</a:t>
            </a:r>
          </a:p>
          <a:p>
            <a:pPr marL="0" lvl="1" indent="0">
              <a:buNone/>
            </a:pPr>
            <a:r>
              <a:rPr lang="en-US" sz="1400"/>
              <a:t>Sustainable tourism development emphasizes responsible travel practices that respect local cultures, support social inclusivity, and promote environmental conservation.</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3498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2750</Words>
  <Application>Microsoft Office PowerPoint</Application>
  <PresentationFormat>Widescreen</PresentationFormat>
  <Paragraphs>200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Bierstadt</vt:lpstr>
      <vt:lpstr>GestaltVTI</vt:lpstr>
      <vt:lpstr>Tourism Management: Strategies, Examples, and Case Studies</vt:lpstr>
      <vt:lpstr>Agenda Items</vt:lpstr>
      <vt:lpstr>Introduction to Tourism Management</vt:lpstr>
      <vt:lpstr>Definition and Scope of Tourism Management</vt:lpstr>
      <vt:lpstr>Key Concepts and Principles</vt:lpstr>
      <vt:lpstr>Importance of Tourism Management in Today's World</vt:lpstr>
      <vt:lpstr>Tourism Planning and Development</vt:lpstr>
      <vt:lpstr>Strategic Planning and Destination Management</vt:lpstr>
      <vt:lpstr>Sustainable Tourism Development</vt:lpstr>
      <vt:lpstr>Case Study: Eco-Tourism Initiatives in Costa Rica</vt:lpstr>
      <vt:lpstr>Marketing in Tourism</vt:lpstr>
      <vt:lpstr>Tourism Marketing Strategies</vt:lpstr>
      <vt:lpstr>Role of Digital Marketing and Social Media</vt:lpstr>
      <vt:lpstr>Case Study: Promoting Iceland as a Tourist Destination</vt:lpstr>
      <vt:lpstr>Tourism Operations and Services</vt:lpstr>
      <vt:lpstr>Managing Tourism Services and Activities</vt:lpstr>
      <vt:lpstr>Quality Management in Tourism</vt:lpstr>
      <vt:lpstr>Case Study: Customer Service Excellence at Disney Parks</vt:lpstr>
      <vt:lpstr>Economic, Social, and Environmental Impacts</vt:lpstr>
      <vt:lpstr>Economic Benefits and Challenges of Tourism</vt:lpstr>
      <vt:lpstr>Social and Cultural Impacts</vt:lpstr>
      <vt:lpstr>Environmental Considerations and Responsible Tourism</vt:lpstr>
      <vt:lpstr>Future Trends and Innovations in Tourism Management</vt:lpstr>
      <vt:lpstr>Technological Advancements and Their Implications</vt:lpstr>
      <vt:lpstr>Emerging Trends and New Tourism Markets</vt:lpstr>
      <vt:lpstr>Case Study: The Rise of Virtual and Augmented Reality in Tourism</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Vasileios Manousakis (LIONBRIDGE TECHNOLOGIES LLC)</dc:creator>
  <cp:lastModifiedBy>Vasileios Manousakis (LIONBRIDGE TECHNOLOGIES LLC)</cp:lastModifiedBy>
  <cp:revision>2</cp:revision>
  <dcterms:created xsi:type="dcterms:W3CDTF">2024-10-20T18:11:40Z</dcterms:created>
  <dcterms:modified xsi:type="dcterms:W3CDTF">2024-10-30T17:19:28Z</dcterms:modified>
</cp:coreProperties>
</file>