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63" r:id="rId2"/>
    <p:sldId id="258"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7B4"/>
    <a:srgbClr val="C73B4D"/>
    <a:srgbClr val="60A0D1"/>
    <a:srgbClr val="F7D813"/>
    <a:srgbClr val="231F20"/>
    <a:srgbClr val="7E439A"/>
    <a:srgbClr val="30ACC1"/>
    <a:srgbClr val="553363"/>
    <a:srgbClr val="B68ACC"/>
    <a:srgbClr val="0076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66" autoAdjust="0"/>
    <p:restoredTop sz="94660"/>
  </p:normalViewPr>
  <p:slideViewPr>
    <p:cSldViewPr snapToGrid="0">
      <p:cViewPr varScale="1">
        <p:scale>
          <a:sx n="81" d="100"/>
          <a:sy n="81" d="100"/>
        </p:scale>
        <p:origin x="7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CFD8F-F7A0-4824-B94F-8A487B99B48E}" type="datetimeFigureOut">
              <a:rPr lang="el-GR" smtClean="0"/>
              <a:t>12/9/2023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BF09-BC46-4483-9676-8FE40E68A545}" type="slidenum">
              <a:rPr lang="el-GR" smtClean="0"/>
              <a:t>‹#›</a:t>
            </a:fld>
            <a:endParaRPr lang="el-GR"/>
          </a:p>
        </p:txBody>
      </p:sp>
    </p:spTree>
    <p:extLst>
      <p:ext uri="{BB962C8B-B14F-4D97-AF65-F5344CB8AC3E}">
        <p14:creationId xmlns:p14="http://schemas.microsoft.com/office/powerpoint/2010/main" val="197394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a:t>
            </a:fld>
            <a:endParaRPr lang="el-GR"/>
          </a:p>
        </p:txBody>
      </p:sp>
    </p:spTree>
    <p:extLst>
      <p:ext uri="{BB962C8B-B14F-4D97-AF65-F5344CB8AC3E}">
        <p14:creationId xmlns:p14="http://schemas.microsoft.com/office/powerpoint/2010/main" val="1742676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10</a:t>
            </a:fld>
            <a:endParaRPr lang="el-GR"/>
          </a:p>
        </p:txBody>
      </p:sp>
    </p:spTree>
    <p:extLst>
      <p:ext uri="{BB962C8B-B14F-4D97-AF65-F5344CB8AC3E}">
        <p14:creationId xmlns:p14="http://schemas.microsoft.com/office/powerpoint/2010/main" val="4209566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11</a:t>
            </a:fld>
            <a:endParaRPr lang="el-GR"/>
          </a:p>
        </p:txBody>
      </p:sp>
    </p:spTree>
    <p:extLst>
      <p:ext uri="{BB962C8B-B14F-4D97-AF65-F5344CB8AC3E}">
        <p14:creationId xmlns:p14="http://schemas.microsoft.com/office/powerpoint/2010/main" val="743366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12</a:t>
            </a:fld>
            <a:endParaRPr lang="el-GR"/>
          </a:p>
        </p:txBody>
      </p:sp>
    </p:spTree>
    <p:extLst>
      <p:ext uri="{BB962C8B-B14F-4D97-AF65-F5344CB8AC3E}">
        <p14:creationId xmlns:p14="http://schemas.microsoft.com/office/powerpoint/2010/main" val="123841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13</a:t>
            </a:fld>
            <a:endParaRPr lang="el-GR"/>
          </a:p>
        </p:txBody>
      </p:sp>
    </p:spTree>
    <p:extLst>
      <p:ext uri="{BB962C8B-B14F-4D97-AF65-F5344CB8AC3E}">
        <p14:creationId xmlns:p14="http://schemas.microsoft.com/office/powerpoint/2010/main" val="1301794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14</a:t>
            </a:fld>
            <a:endParaRPr lang="el-GR"/>
          </a:p>
        </p:txBody>
      </p:sp>
    </p:spTree>
    <p:extLst>
      <p:ext uri="{BB962C8B-B14F-4D97-AF65-F5344CB8AC3E}">
        <p14:creationId xmlns:p14="http://schemas.microsoft.com/office/powerpoint/2010/main" val="1319579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15</a:t>
            </a:fld>
            <a:endParaRPr lang="el-GR"/>
          </a:p>
        </p:txBody>
      </p:sp>
    </p:spTree>
    <p:extLst>
      <p:ext uri="{BB962C8B-B14F-4D97-AF65-F5344CB8AC3E}">
        <p14:creationId xmlns:p14="http://schemas.microsoft.com/office/powerpoint/2010/main" val="205801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16</a:t>
            </a:fld>
            <a:endParaRPr lang="el-GR"/>
          </a:p>
        </p:txBody>
      </p:sp>
    </p:spTree>
    <p:extLst>
      <p:ext uri="{BB962C8B-B14F-4D97-AF65-F5344CB8AC3E}">
        <p14:creationId xmlns:p14="http://schemas.microsoft.com/office/powerpoint/2010/main" val="346111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17</a:t>
            </a:fld>
            <a:endParaRPr lang="el-GR"/>
          </a:p>
        </p:txBody>
      </p:sp>
    </p:spTree>
    <p:extLst>
      <p:ext uri="{BB962C8B-B14F-4D97-AF65-F5344CB8AC3E}">
        <p14:creationId xmlns:p14="http://schemas.microsoft.com/office/powerpoint/2010/main" val="3832334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18</a:t>
            </a:fld>
            <a:endParaRPr lang="el-GR"/>
          </a:p>
        </p:txBody>
      </p:sp>
    </p:spTree>
    <p:extLst>
      <p:ext uri="{BB962C8B-B14F-4D97-AF65-F5344CB8AC3E}">
        <p14:creationId xmlns:p14="http://schemas.microsoft.com/office/powerpoint/2010/main" val="2613342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19</a:t>
            </a:fld>
            <a:endParaRPr lang="el-GR"/>
          </a:p>
        </p:txBody>
      </p:sp>
    </p:spTree>
    <p:extLst>
      <p:ext uri="{BB962C8B-B14F-4D97-AF65-F5344CB8AC3E}">
        <p14:creationId xmlns:p14="http://schemas.microsoft.com/office/powerpoint/2010/main" val="11014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2</a:t>
            </a:fld>
            <a:endParaRPr lang="el-GR"/>
          </a:p>
        </p:txBody>
      </p:sp>
    </p:spTree>
    <p:extLst>
      <p:ext uri="{BB962C8B-B14F-4D97-AF65-F5344CB8AC3E}">
        <p14:creationId xmlns:p14="http://schemas.microsoft.com/office/powerpoint/2010/main" val="3942586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20</a:t>
            </a:fld>
            <a:endParaRPr lang="el-GR"/>
          </a:p>
        </p:txBody>
      </p:sp>
    </p:spTree>
    <p:extLst>
      <p:ext uri="{BB962C8B-B14F-4D97-AF65-F5344CB8AC3E}">
        <p14:creationId xmlns:p14="http://schemas.microsoft.com/office/powerpoint/2010/main" val="88405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21</a:t>
            </a:fld>
            <a:endParaRPr lang="el-GR"/>
          </a:p>
        </p:txBody>
      </p:sp>
    </p:spTree>
    <p:extLst>
      <p:ext uri="{BB962C8B-B14F-4D97-AF65-F5344CB8AC3E}">
        <p14:creationId xmlns:p14="http://schemas.microsoft.com/office/powerpoint/2010/main" val="83602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3</a:t>
            </a:fld>
            <a:endParaRPr lang="el-GR"/>
          </a:p>
        </p:txBody>
      </p:sp>
    </p:spTree>
    <p:extLst>
      <p:ext uri="{BB962C8B-B14F-4D97-AF65-F5344CB8AC3E}">
        <p14:creationId xmlns:p14="http://schemas.microsoft.com/office/powerpoint/2010/main" val="351739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4</a:t>
            </a:fld>
            <a:endParaRPr lang="el-GR"/>
          </a:p>
        </p:txBody>
      </p:sp>
    </p:spTree>
    <p:extLst>
      <p:ext uri="{BB962C8B-B14F-4D97-AF65-F5344CB8AC3E}">
        <p14:creationId xmlns:p14="http://schemas.microsoft.com/office/powerpoint/2010/main" val="1649761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5</a:t>
            </a:fld>
            <a:endParaRPr lang="el-GR"/>
          </a:p>
        </p:txBody>
      </p:sp>
    </p:spTree>
    <p:extLst>
      <p:ext uri="{BB962C8B-B14F-4D97-AF65-F5344CB8AC3E}">
        <p14:creationId xmlns:p14="http://schemas.microsoft.com/office/powerpoint/2010/main" val="2560457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6</a:t>
            </a:fld>
            <a:endParaRPr lang="el-GR"/>
          </a:p>
        </p:txBody>
      </p:sp>
    </p:spTree>
    <p:extLst>
      <p:ext uri="{BB962C8B-B14F-4D97-AF65-F5344CB8AC3E}">
        <p14:creationId xmlns:p14="http://schemas.microsoft.com/office/powerpoint/2010/main" val="2358927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7</a:t>
            </a:fld>
            <a:endParaRPr lang="el-GR"/>
          </a:p>
        </p:txBody>
      </p:sp>
    </p:spTree>
    <p:extLst>
      <p:ext uri="{BB962C8B-B14F-4D97-AF65-F5344CB8AC3E}">
        <p14:creationId xmlns:p14="http://schemas.microsoft.com/office/powerpoint/2010/main" val="3996225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8</a:t>
            </a:fld>
            <a:endParaRPr lang="el-GR"/>
          </a:p>
        </p:txBody>
      </p:sp>
    </p:spTree>
    <p:extLst>
      <p:ext uri="{BB962C8B-B14F-4D97-AF65-F5344CB8AC3E}">
        <p14:creationId xmlns:p14="http://schemas.microsoft.com/office/powerpoint/2010/main" val="3930960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9</a:t>
            </a:fld>
            <a:endParaRPr lang="el-GR"/>
          </a:p>
        </p:txBody>
      </p:sp>
    </p:spTree>
    <p:extLst>
      <p:ext uri="{BB962C8B-B14F-4D97-AF65-F5344CB8AC3E}">
        <p14:creationId xmlns:p14="http://schemas.microsoft.com/office/powerpoint/2010/main" val="330967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DC61CAB-E327-4796-B404-A4326B9AAD2F}" type="datetimeFigureOut">
              <a:rPr lang="el-GR" smtClean="0"/>
              <a:t>12/9/2023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360648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DC61CAB-E327-4796-B404-A4326B9AAD2F}" type="datetimeFigureOut">
              <a:rPr lang="el-GR" smtClean="0"/>
              <a:t>12/9/2023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117980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DC61CAB-E327-4796-B404-A4326B9AAD2F}" type="datetimeFigureOut">
              <a:rPr lang="el-GR" smtClean="0"/>
              <a:t>12/9/2023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272885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DC61CAB-E327-4796-B404-A4326B9AAD2F}" type="datetimeFigureOut">
              <a:rPr lang="el-GR" smtClean="0"/>
              <a:t>12/9/2023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415543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DC61CAB-E327-4796-B404-A4326B9AAD2F}" type="datetimeFigureOut">
              <a:rPr lang="el-GR" smtClean="0"/>
              <a:t>12/9/2023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422237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DC61CAB-E327-4796-B404-A4326B9AAD2F}" type="datetimeFigureOut">
              <a:rPr lang="el-GR" smtClean="0"/>
              <a:t>12/9/2023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221377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DC61CAB-E327-4796-B404-A4326B9AAD2F}" type="datetimeFigureOut">
              <a:rPr lang="el-GR" smtClean="0"/>
              <a:t>12/9/2023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359330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DC61CAB-E327-4796-B404-A4326B9AAD2F}" type="datetimeFigureOut">
              <a:rPr lang="el-GR" smtClean="0"/>
              <a:t>12/9/2023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378841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61CAB-E327-4796-B404-A4326B9AAD2F}" type="datetimeFigureOut">
              <a:rPr lang="el-GR" smtClean="0"/>
              <a:t>12/9/2023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337573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DC61CAB-E327-4796-B404-A4326B9AAD2F}" type="datetimeFigureOut">
              <a:rPr lang="el-GR" smtClean="0"/>
              <a:t>12/9/2023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263663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DC61CAB-E327-4796-B404-A4326B9AAD2F}" type="datetimeFigureOut">
              <a:rPr lang="el-GR" smtClean="0"/>
              <a:t>12/9/2023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293108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61CAB-E327-4796-B404-A4326B9AAD2F}" type="datetimeFigureOut">
              <a:rPr lang="el-GR" smtClean="0"/>
              <a:t>12/9/2023</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57785-3F46-4AA6-9F34-4E7D861BA77E}" type="slidenum">
              <a:rPr lang="el-GR" smtClean="0"/>
              <a:t>‹#›</a:t>
            </a:fld>
            <a:endParaRPr lang="el-GR"/>
          </a:p>
        </p:txBody>
      </p:sp>
    </p:spTree>
    <p:extLst>
      <p:ext uri="{BB962C8B-B14F-4D97-AF65-F5344CB8AC3E}">
        <p14:creationId xmlns:p14="http://schemas.microsoft.com/office/powerpoint/2010/main" val="10414922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96000"/>
            <a:lum/>
          </a:blip>
          <a:srcRect/>
          <a:stretch>
            <a:fillRect l="-3000" r="-3000"/>
          </a:stretch>
        </a:blipFill>
        <a:effectLst/>
      </p:bgPr>
    </p:bg>
    <p:spTree>
      <p:nvGrpSpPr>
        <p:cNvPr id="1" name=""/>
        <p:cNvGrpSpPr/>
        <p:nvPr/>
      </p:nvGrpSpPr>
      <p:grpSpPr>
        <a:xfrm>
          <a:off x="0" y="0"/>
          <a:ext cx="0" cy="0"/>
          <a:chOff x="0" y="0"/>
          <a:chExt cx="0" cy="0"/>
        </a:xfrm>
      </p:grpSpPr>
      <p:sp>
        <p:nvSpPr>
          <p:cNvPr id="50" name="Διάγραμμα ροής: Μη αυτόματη είσοδος 49">
            <a:extLst>
              <a:ext uri="{FF2B5EF4-FFF2-40B4-BE49-F238E27FC236}">
                <a16:creationId xmlns:a16="http://schemas.microsoft.com/office/drawing/2014/main" id="{79402DD5-1288-F978-78F7-B7B79537F783}"/>
              </a:ext>
            </a:extLst>
          </p:cNvPr>
          <p:cNvSpPr/>
          <p:nvPr/>
        </p:nvSpPr>
        <p:spPr>
          <a:xfrm rot="10800000" flipH="1">
            <a:off x="1" y="262856"/>
            <a:ext cx="5437072" cy="3004194"/>
          </a:xfrm>
          <a:prstGeom prst="flowChartManualInput">
            <a:avLst/>
          </a:prstGeom>
          <a:solidFill>
            <a:schemeClr val="bg1">
              <a:alpha val="35000"/>
            </a:schemeClr>
          </a:solidFill>
          <a:ln w="38100">
            <a:solidFill>
              <a:srgbClr val="F7D8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pic>
        <p:nvPicPr>
          <p:cNvPr id="34" name="Εικόνα 33" descr="Εικόνα που περιέχει λουλούδι, κίτρινο&#10;&#10;Περιγραφή που δημιουργήθηκε αυτόματα">
            <a:extLst>
              <a:ext uri="{FF2B5EF4-FFF2-40B4-BE49-F238E27FC236}">
                <a16:creationId xmlns:a16="http://schemas.microsoft.com/office/drawing/2014/main" id="{26FDB75A-572E-68E3-0C6D-AE0B5344AC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560" y="2884657"/>
            <a:ext cx="2307108" cy="3772841"/>
          </a:xfrm>
          <a:prstGeom prst="rect">
            <a:avLst/>
          </a:prstGeom>
        </p:spPr>
      </p:pic>
      <p:sp>
        <p:nvSpPr>
          <p:cNvPr id="36" name="TextBox 35">
            <a:extLst>
              <a:ext uri="{FF2B5EF4-FFF2-40B4-BE49-F238E27FC236}">
                <a16:creationId xmlns:a16="http://schemas.microsoft.com/office/drawing/2014/main" id="{3B9064E4-601C-7B37-DD67-DFEA5C60B117}"/>
              </a:ext>
            </a:extLst>
          </p:cNvPr>
          <p:cNvSpPr txBox="1"/>
          <p:nvPr/>
        </p:nvSpPr>
        <p:spPr>
          <a:xfrm>
            <a:off x="621170" y="285701"/>
            <a:ext cx="4815903" cy="2781787"/>
          </a:xfrm>
          <a:prstGeom prst="rect">
            <a:avLst/>
          </a:prstGeom>
          <a:noFill/>
        </p:spPr>
        <p:txBody>
          <a:bodyPr wrap="square">
            <a:spAutoFit/>
          </a:bodyPr>
          <a:lstStyle/>
          <a:p>
            <a:pPr marL="15631">
              <a:spcBef>
                <a:spcPts val="123"/>
              </a:spcBef>
              <a:tabLst>
                <a:tab pos="757330" algn="l"/>
                <a:tab pos="2566635" algn="l"/>
                <a:tab pos="3595948" algn="l"/>
                <a:tab pos="4143821" algn="l"/>
              </a:tabLst>
            </a:pPr>
            <a:r>
              <a:rPr lang="el-GR" sz="3446" dirty="0">
                <a:solidFill>
                  <a:schemeClr val="bg1"/>
                </a:solidFill>
                <a:cs typeface="Calibri"/>
              </a:rPr>
              <a:t>ΟΙ ΑΡΧΕΣ ΚΑΙ Η ΠΡΑΚΤΙΚΗ</a:t>
            </a:r>
          </a:p>
          <a:p>
            <a:pPr marL="15631">
              <a:spcBef>
                <a:spcPts val="3459"/>
              </a:spcBef>
              <a:tabLst>
                <a:tab pos="1170774" algn="l"/>
              </a:tabLst>
            </a:pPr>
            <a:r>
              <a:rPr lang="el-GR" sz="2954" spc="240" dirty="0">
                <a:solidFill>
                  <a:schemeClr val="bg1"/>
                </a:solidFill>
                <a:cs typeface="Calibri"/>
              </a:rPr>
              <a:t>ΤΟΥ	</a:t>
            </a:r>
            <a:r>
              <a:rPr lang="el-GR" sz="4923" b="1" spc="123" dirty="0">
                <a:solidFill>
                  <a:schemeClr val="bg1"/>
                </a:solidFill>
                <a:cs typeface="Calibri"/>
              </a:rPr>
              <a:t>Μάρκετινγκ</a:t>
            </a:r>
          </a:p>
          <a:p>
            <a:pPr algn="r">
              <a:spcBef>
                <a:spcPts val="738"/>
              </a:spcBef>
              <a:tabLst>
                <a:tab pos="1170774" algn="l"/>
              </a:tabLst>
            </a:pPr>
            <a:r>
              <a:rPr lang="en-US" sz="1477" dirty="0">
                <a:solidFill>
                  <a:schemeClr val="bg1"/>
                </a:solidFill>
                <a:cs typeface="Calibri"/>
              </a:rPr>
              <a:t>DAVID </a:t>
            </a:r>
            <a:r>
              <a:rPr lang="en-US" sz="1477" spc="166" dirty="0">
                <a:solidFill>
                  <a:schemeClr val="bg1"/>
                </a:solidFill>
                <a:cs typeface="Calibri"/>
              </a:rPr>
              <a:t>JOBBER </a:t>
            </a:r>
            <a:r>
              <a:rPr lang="en-US" sz="1477" spc="-166" dirty="0">
                <a:solidFill>
                  <a:schemeClr val="bg1"/>
                </a:solidFill>
                <a:cs typeface="Calibri"/>
              </a:rPr>
              <a:t>&amp; </a:t>
            </a:r>
            <a:r>
              <a:rPr lang="en-US" sz="1477" spc="-486" dirty="0">
                <a:solidFill>
                  <a:schemeClr val="bg1"/>
                </a:solidFill>
                <a:cs typeface="Calibri"/>
              </a:rPr>
              <a:t> </a:t>
            </a:r>
            <a:endParaRPr lang="el-GR" sz="1477" spc="-486" dirty="0">
              <a:solidFill>
                <a:schemeClr val="bg1"/>
              </a:solidFill>
              <a:cs typeface="Calibri"/>
            </a:endParaRPr>
          </a:p>
          <a:p>
            <a:pPr algn="r">
              <a:spcBef>
                <a:spcPts val="738"/>
              </a:spcBef>
              <a:tabLst>
                <a:tab pos="1170774" algn="l"/>
              </a:tabLst>
            </a:pPr>
            <a:r>
              <a:rPr lang="en-US" sz="1477" spc="55" dirty="0">
                <a:solidFill>
                  <a:schemeClr val="bg1"/>
                </a:solidFill>
                <a:cs typeface="Calibri"/>
              </a:rPr>
              <a:t>FIONA</a:t>
            </a:r>
            <a:r>
              <a:rPr lang="en-US" sz="1477" spc="31" dirty="0">
                <a:solidFill>
                  <a:schemeClr val="bg1"/>
                </a:solidFill>
                <a:cs typeface="Calibri"/>
              </a:rPr>
              <a:t> </a:t>
            </a:r>
            <a:r>
              <a:rPr lang="en-US" sz="1477" spc="105" dirty="0">
                <a:solidFill>
                  <a:schemeClr val="bg1"/>
                </a:solidFill>
                <a:cs typeface="Calibri"/>
              </a:rPr>
              <a:t>ELLIS-CHADWICK</a:t>
            </a:r>
            <a:endParaRPr lang="en-US" sz="1477" dirty="0">
              <a:solidFill>
                <a:schemeClr val="bg1"/>
              </a:solidFill>
              <a:cs typeface="Calibri"/>
            </a:endParaRPr>
          </a:p>
          <a:p>
            <a:pPr marL="15631">
              <a:lnSpc>
                <a:spcPct val="150000"/>
              </a:lnSpc>
              <a:spcBef>
                <a:spcPts val="123"/>
              </a:spcBef>
              <a:tabLst>
                <a:tab pos="757330" algn="l"/>
                <a:tab pos="2566635" algn="l"/>
                <a:tab pos="3595948" algn="l"/>
                <a:tab pos="4143821" algn="l"/>
              </a:tabLst>
            </a:pPr>
            <a:endParaRPr lang="el-GR" sz="1477" dirty="0">
              <a:solidFill>
                <a:schemeClr val="bg1"/>
              </a:solidFill>
              <a:cs typeface="Calibri"/>
            </a:endParaRPr>
          </a:p>
        </p:txBody>
      </p:sp>
      <p:sp>
        <p:nvSpPr>
          <p:cNvPr id="42" name="object 7">
            <a:extLst>
              <a:ext uri="{FF2B5EF4-FFF2-40B4-BE49-F238E27FC236}">
                <a16:creationId xmlns:a16="http://schemas.microsoft.com/office/drawing/2014/main" id="{5A4ECFC5-9445-B9A8-797D-52C8E7D8CEBC}"/>
              </a:ext>
            </a:extLst>
          </p:cNvPr>
          <p:cNvSpPr/>
          <p:nvPr/>
        </p:nvSpPr>
        <p:spPr>
          <a:xfrm>
            <a:off x="2759972" y="4908237"/>
            <a:ext cx="2677100" cy="1706081"/>
          </a:xfrm>
          <a:custGeom>
            <a:avLst/>
            <a:gdLst/>
            <a:ahLst/>
            <a:cxnLst/>
            <a:rect l="l" t="t" r="r" b="b"/>
            <a:pathLst>
              <a:path w="3420109" h="1597025">
                <a:moveTo>
                  <a:pt x="0" y="0"/>
                </a:moveTo>
                <a:lnTo>
                  <a:pt x="0" y="1079995"/>
                </a:lnTo>
                <a:lnTo>
                  <a:pt x="3419995" y="1596707"/>
                </a:lnTo>
                <a:lnTo>
                  <a:pt x="3419995" y="523468"/>
                </a:lnTo>
                <a:lnTo>
                  <a:pt x="0" y="0"/>
                </a:lnTo>
                <a:close/>
              </a:path>
            </a:pathLst>
          </a:custGeom>
          <a:solidFill>
            <a:srgbClr val="231F20"/>
          </a:solidFill>
        </p:spPr>
        <p:txBody>
          <a:bodyPr wrap="square" lIns="0" tIns="0" rIns="0" bIns="0" rtlCol="0"/>
          <a:lstStyle/>
          <a:p>
            <a:endParaRPr sz="2215"/>
          </a:p>
        </p:txBody>
      </p:sp>
      <p:sp>
        <p:nvSpPr>
          <p:cNvPr id="43" name="object 11">
            <a:extLst>
              <a:ext uri="{FF2B5EF4-FFF2-40B4-BE49-F238E27FC236}">
                <a16:creationId xmlns:a16="http://schemas.microsoft.com/office/drawing/2014/main" id="{AA79DEF7-4EEA-7799-5719-B9CEE625092F}"/>
              </a:ext>
            </a:extLst>
          </p:cNvPr>
          <p:cNvSpPr txBox="1"/>
          <p:nvPr/>
        </p:nvSpPr>
        <p:spPr>
          <a:xfrm>
            <a:off x="2828296" y="5407258"/>
            <a:ext cx="2295378" cy="655653"/>
          </a:xfrm>
          <a:prstGeom prst="rect">
            <a:avLst/>
          </a:prstGeom>
        </p:spPr>
        <p:txBody>
          <a:bodyPr vert="horz" wrap="square" lIns="0" tIns="110197" rIns="0" bIns="0" rtlCol="0">
            <a:spAutoFit/>
          </a:bodyPr>
          <a:lstStyle/>
          <a:p>
            <a:pPr marR="6252" algn="r">
              <a:spcBef>
                <a:spcPts val="868"/>
              </a:spcBef>
            </a:pPr>
            <a:r>
              <a:rPr sz="1477" b="1" spc="55" dirty="0">
                <a:solidFill>
                  <a:srgbClr val="FFFFFF"/>
                </a:solidFill>
                <a:latin typeface="Calibri"/>
                <a:cs typeface="Calibri"/>
              </a:rPr>
              <a:t>9η</a:t>
            </a:r>
            <a:r>
              <a:rPr sz="1477" b="1" spc="-74" dirty="0">
                <a:solidFill>
                  <a:srgbClr val="FFFFFF"/>
                </a:solidFill>
                <a:latin typeface="Calibri"/>
                <a:cs typeface="Calibri"/>
              </a:rPr>
              <a:t> </a:t>
            </a:r>
            <a:r>
              <a:rPr sz="1477" b="1" dirty="0">
                <a:solidFill>
                  <a:srgbClr val="FFFFFF"/>
                </a:solidFill>
                <a:latin typeface="Calibri"/>
                <a:cs typeface="Calibri"/>
              </a:rPr>
              <a:t>ΑΜΕΡΙΚΑΝΙΚΉ</a:t>
            </a:r>
            <a:r>
              <a:rPr sz="1477" b="1" spc="-68" dirty="0">
                <a:solidFill>
                  <a:srgbClr val="FFFFFF"/>
                </a:solidFill>
                <a:latin typeface="Calibri"/>
                <a:cs typeface="Calibri"/>
              </a:rPr>
              <a:t> </a:t>
            </a:r>
            <a:r>
              <a:rPr sz="1477" b="1" spc="43" dirty="0">
                <a:solidFill>
                  <a:srgbClr val="FFFFFF"/>
                </a:solidFill>
                <a:latin typeface="Calibri"/>
                <a:cs typeface="Calibri"/>
              </a:rPr>
              <a:t>ΕΚΔΟΣΉ</a:t>
            </a:r>
            <a:endParaRPr sz="1477" dirty="0">
              <a:latin typeface="Calibri"/>
              <a:cs typeface="Calibri"/>
            </a:endParaRPr>
          </a:p>
          <a:p>
            <a:pPr marR="6252" algn="r">
              <a:spcBef>
                <a:spcPts val="745"/>
              </a:spcBef>
            </a:pPr>
            <a:r>
              <a:rPr sz="1477" b="1" spc="55" dirty="0">
                <a:solidFill>
                  <a:srgbClr val="EED91E"/>
                </a:solidFill>
                <a:latin typeface="Calibri"/>
                <a:cs typeface="Calibri"/>
              </a:rPr>
              <a:t>1η</a:t>
            </a:r>
            <a:r>
              <a:rPr sz="1477" b="1" spc="234" dirty="0">
                <a:solidFill>
                  <a:srgbClr val="EED91E"/>
                </a:solidFill>
                <a:latin typeface="Calibri"/>
                <a:cs typeface="Calibri"/>
              </a:rPr>
              <a:t> </a:t>
            </a:r>
            <a:r>
              <a:rPr sz="1477" b="1" spc="6" dirty="0">
                <a:solidFill>
                  <a:srgbClr val="EED91E"/>
                </a:solidFill>
                <a:latin typeface="Calibri"/>
                <a:cs typeface="Calibri"/>
              </a:rPr>
              <a:t>ΕΛΛΉΝΙΚΉ</a:t>
            </a:r>
            <a:r>
              <a:rPr sz="1477" b="1" spc="-62" dirty="0">
                <a:solidFill>
                  <a:srgbClr val="EED91E"/>
                </a:solidFill>
                <a:latin typeface="Calibri"/>
                <a:cs typeface="Calibri"/>
              </a:rPr>
              <a:t> </a:t>
            </a:r>
            <a:r>
              <a:rPr sz="1477" b="1" spc="43" dirty="0">
                <a:solidFill>
                  <a:srgbClr val="EED91E"/>
                </a:solidFill>
                <a:latin typeface="Calibri"/>
                <a:cs typeface="Calibri"/>
              </a:rPr>
              <a:t>ΕΚΔΟΣΉ</a:t>
            </a:r>
            <a:endParaRPr sz="1477" dirty="0">
              <a:latin typeface="Calibri"/>
              <a:cs typeface="Calibri"/>
            </a:endParaRPr>
          </a:p>
        </p:txBody>
      </p:sp>
      <p:sp>
        <p:nvSpPr>
          <p:cNvPr id="44" name="Ορθογώνιο: Στρογγύλεμα γωνιών 43">
            <a:extLst>
              <a:ext uri="{FF2B5EF4-FFF2-40B4-BE49-F238E27FC236}">
                <a16:creationId xmlns:a16="http://schemas.microsoft.com/office/drawing/2014/main" id="{2AA35B13-E3BD-F81B-5D59-0334732DA252}"/>
              </a:ext>
            </a:extLst>
          </p:cNvPr>
          <p:cNvSpPr/>
          <p:nvPr/>
        </p:nvSpPr>
        <p:spPr>
          <a:xfrm>
            <a:off x="6942497" y="3768816"/>
            <a:ext cx="4516278" cy="2477370"/>
          </a:xfrm>
          <a:prstGeom prst="roundRect">
            <a:avLst/>
          </a:prstGeom>
          <a:solidFill>
            <a:schemeClr val="bg1">
              <a:alpha val="35000"/>
            </a:schemeClr>
          </a:solidFill>
          <a:ln w="38100">
            <a:solidFill>
              <a:srgbClr val="F7D8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dirty="0"/>
          </a:p>
        </p:txBody>
      </p:sp>
      <p:sp>
        <p:nvSpPr>
          <p:cNvPr id="46" name="TextBox 45">
            <a:extLst>
              <a:ext uri="{FF2B5EF4-FFF2-40B4-BE49-F238E27FC236}">
                <a16:creationId xmlns:a16="http://schemas.microsoft.com/office/drawing/2014/main" id="{FE1217FC-0AFE-97A3-47AC-90A435745F23}"/>
              </a:ext>
            </a:extLst>
          </p:cNvPr>
          <p:cNvSpPr txBox="1"/>
          <p:nvPr/>
        </p:nvSpPr>
        <p:spPr>
          <a:xfrm>
            <a:off x="6942497" y="611814"/>
            <a:ext cx="4516278" cy="1910779"/>
          </a:xfrm>
          <a:prstGeom prst="rect">
            <a:avLst/>
          </a:prstGeom>
          <a:noFill/>
        </p:spPr>
        <p:txBody>
          <a:bodyPr wrap="square">
            <a:spAutoFit/>
          </a:bodyPr>
          <a:lstStyle/>
          <a:p>
            <a:pPr algn="ctr"/>
            <a:r>
              <a:rPr lang="el-GR" sz="2954" b="1" spc="49" dirty="0">
                <a:solidFill>
                  <a:srgbClr val="231F20"/>
                </a:solidFill>
                <a:latin typeface="Calibri"/>
                <a:cs typeface="Calibri"/>
              </a:rPr>
              <a:t>ΜΕΡΟΣ</a:t>
            </a:r>
            <a:r>
              <a:rPr lang="el-GR" sz="2954" b="1" spc="-12" dirty="0">
                <a:solidFill>
                  <a:srgbClr val="231F20"/>
                </a:solidFill>
                <a:latin typeface="Calibri"/>
                <a:cs typeface="Calibri"/>
              </a:rPr>
              <a:t> </a:t>
            </a:r>
            <a:r>
              <a:rPr lang="el-GR" sz="2954" b="1" spc="37" dirty="0">
                <a:solidFill>
                  <a:srgbClr val="231F20"/>
                </a:solidFill>
                <a:latin typeface="Calibri"/>
                <a:cs typeface="Calibri"/>
              </a:rPr>
              <a:t>3	</a:t>
            </a:r>
          </a:p>
          <a:p>
            <a:pPr algn="ctr"/>
            <a:r>
              <a:rPr lang="el-GR" sz="2954" b="1" spc="55" dirty="0">
                <a:solidFill>
                  <a:srgbClr val="231F20"/>
                </a:solidFill>
                <a:latin typeface="Calibri"/>
                <a:cs typeface="Calibri"/>
              </a:rPr>
              <a:t>ΕΠΙΚΟΙΝΩΝΩΝΤΑΣ ΚΑΙ</a:t>
            </a:r>
          </a:p>
          <a:p>
            <a:pPr algn="ctr"/>
            <a:r>
              <a:rPr lang="el-GR" sz="2954" b="1" spc="55" dirty="0">
                <a:solidFill>
                  <a:srgbClr val="231F20"/>
                </a:solidFill>
                <a:latin typeface="Calibri"/>
                <a:cs typeface="Calibri"/>
              </a:rPr>
              <a:t>ΕΞΑΣΦΑΛΙΖΟΝΤΑΣ ΑΞΙΑ</a:t>
            </a:r>
          </a:p>
          <a:p>
            <a:pPr algn="ctr"/>
            <a:r>
              <a:rPr lang="el-GR" sz="2954" b="1" spc="55" dirty="0">
                <a:solidFill>
                  <a:srgbClr val="231F20"/>
                </a:solidFill>
                <a:latin typeface="Calibri"/>
                <a:cs typeface="Calibri"/>
              </a:rPr>
              <a:t>ΓΙΑ ΤΟΥΣ ΚΑΤΑΝΑΛΩΤΕΣ</a:t>
            </a:r>
            <a:endParaRPr lang="el-GR" sz="2954" dirty="0">
              <a:solidFill>
                <a:srgbClr val="231F20"/>
              </a:solidFill>
            </a:endParaRPr>
          </a:p>
        </p:txBody>
      </p:sp>
      <p:sp>
        <p:nvSpPr>
          <p:cNvPr id="48" name="TextBox 47">
            <a:extLst>
              <a:ext uri="{FF2B5EF4-FFF2-40B4-BE49-F238E27FC236}">
                <a16:creationId xmlns:a16="http://schemas.microsoft.com/office/drawing/2014/main" id="{8CFA1AC9-3F29-BC45-E66C-3F9CDE99E1AC}"/>
              </a:ext>
            </a:extLst>
          </p:cNvPr>
          <p:cNvSpPr txBox="1"/>
          <p:nvPr/>
        </p:nvSpPr>
        <p:spPr>
          <a:xfrm>
            <a:off x="6942497" y="4152598"/>
            <a:ext cx="4516278" cy="1254318"/>
          </a:xfrm>
          <a:prstGeom prst="rect">
            <a:avLst/>
          </a:prstGeom>
          <a:noFill/>
        </p:spPr>
        <p:txBody>
          <a:bodyPr wrap="square">
            <a:spAutoFit/>
          </a:bodyPr>
          <a:lstStyle/>
          <a:p>
            <a:pPr marL="15631">
              <a:spcBef>
                <a:spcPts val="123"/>
              </a:spcBef>
            </a:pPr>
            <a:r>
              <a:rPr lang="el-GR" sz="2954" b="1" spc="62" dirty="0">
                <a:solidFill>
                  <a:srgbClr val="FFFFFF"/>
                </a:solidFill>
                <a:latin typeface="Calibri"/>
                <a:cs typeface="Calibri"/>
              </a:rPr>
              <a:t>ΚΕΦΑΛΑΙΟ 17</a:t>
            </a:r>
          </a:p>
          <a:p>
            <a:pPr marL="15631">
              <a:spcBef>
                <a:spcPts val="123"/>
              </a:spcBef>
            </a:pPr>
            <a:endParaRPr lang="el-GR" sz="2215" b="1" spc="62" dirty="0">
              <a:solidFill>
                <a:srgbClr val="FFFFFF"/>
              </a:solidFill>
              <a:latin typeface="Calibri"/>
              <a:cs typeface="Calibri"/>
            </a:endParaRPr>
          </a:p>
          <a:p>
            <a:pPr marL="15631">
              <a:spcBef>
                <a:spcPts val="123"/>
              </a:spcBef>
            </a:pPr>
            <a:r>
              <a:rPr lang="el-GR" sz="2215" b="1" spc="62" dirty="0">
                <a:solidFill>
                  <a:srgbClr val="FFFFFF"/>
                </a:solidFill>
                <a:latin typeface="Calibri"/>
                <a:cs typeface="Calibri"/>
              </a:rPr>
              <a:t>Διανομή και Διαχείριση Δικτύων</a:t>
            </a:r>
            <a:endParaRPr lang="el-GR" sz="2215" dirty="0">
              <a:latin typeface="Calibri"/>
              <a:cs typeface="Calibri"/>
            </a:endParaRPr>
          </a:p>
        </p:txBody>
      </p:sp>
      <p:sp>
        <p:nvSpPr>
          <p:cNvPr id="2" name="TextBox 1">
            <a:extLst>
              <a:ext uri="{FF2B5EF4-FFF2-40B4-BE49-F238E27FC236}">
                <a16:creationId xmlns:a16="http://schemas.microsoft.com/office/drawing/2014/main" id="{72989C8E-F2EF-5065-B461-20341198B797}"/>
              </a:ext>
            </a:extLst>
          </p:cNvPr>
          <p:cNvSpPr txBox="1"/>
          <p:nvPr/>
        </p:nvSpPr>
        <p:spPr>
          <a:xfrm>
            <a:off x="2634007" y="3610869"/>
            <a:ext cx="2922172" cy="1154162"/>
          </a:xfrm>
          <a:prstGeom prst="rect">
            <a:avLst/>
          </a:prstGeom>
          <a:noFill/>
        </p:spPr>
        <p:txBody>
          <a:bodyPr wrap="square">
            <a:spAutoFit/>
          </a:bodyPr>
          <a:lstStyle/>
          <a:p>
            <a:pPr algn="r"/>
            <a:r>
              <a:rPr lang="el-GR" sz="1500" dirty="0">
                <a:solidFill>
                  <a:srgbClr val="231F20"/>
                </a:solidFill>
              </a:rPr>
              <a:t>ΕΠΙΣΤΗΜΟΝΙΚΗ ΕΠΙΜΕΛΕΙΑ  </a:t>
            </a:r>
          </a:p>
          <a:p>
            <a:pPr algn="r"/>
            <a:r>
              <a:rPr lang="el-GR" sz="1500" dirty="0">
                <a:solidFill>
                  <a:srgbClr val="231F20"/>
                </a:solidFill>
              </a:rPr>
              <a:t>ΤΗΣ ΕΛΛΗΝΙΚΗΣ ΕΚΔΟΣΗΣ:</a:t>
            </a:r>
          </a:p>
          <a:p>
            <a:endParaRPr lang="el-GR" sz="900" dirty="0">
              <a:solidFill>
                <a:srgbClr val="231F20"/>
              </a:solidFill>
            </a:endParaRPr>
          </a:p>
          <a:p>
            <a:pPr algn="r"/>
            <a:r>
              <a:rPr lang="el-GR" sz="1500" b="1" dirty="0">
                <a:solidFill>
                  <a:srgbClr val="231F20"/>
                </a:solidFill>
              </a:rPr>
              <a:t>ΕΙΡΗΝΗ ΣΑΜΑΝΤΑ </a:t>
            </a:r>
          </a:p>
          <a:p>
            <a:pPr algn="r"/>
            <a:r>
              <a:rPr lang="el-GR" sz="1500" b="1" dirty="0">
                <a:solidFill>
                  <a:srgbClr val="231F20"/>
                </a:solidFill>
              </a:rPr>
              <a:t>ΚΩΝΣΤΑΝΤΙΝΟΣ ΡΗΓΟΠΟΥΛΟΣ</a:t>
            </a:r>
          </a:p>
        </p:txBody>
      </p:sp>
    </p:spTree>
    <p:custDataLst>
      <p:tags r:id="rId1"/>
    </p:custDataLst>
    <p:extLst>
      <p:ext uri="{BB962C8B-B14F-4D97-AF65-F5344CB8AC3E}">
        <p14:creationId xmlns:p14="http://schemas.microsoft.com/office/powerpoint/2010/main" val="2169313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Επιλογή καναλιού ΙΙ</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10</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BFF9D9BA-19B4-0EFA-194B-3DF4BBB15B0B}"/>
              </a:ext>
            </a:extLst>
          </p:cNvPr>
          <p:cNvSpPr txBox="1"/>
          <p:nvPr/>
        </p:nvSpPr>
        <p:spPr>
          <a:xfrm>
            <a:off x="912091" y="1452416"/>
            <a:ext cx="9423400" cy="4243726"/>
          </a:xfrm>
          <a:prstGeom prst="rect">
            <a:avLst/>
          </a:prstGeom>
          <a:noFill/>
        </p:spPr>
        <p:txBody>
          <a:bodyPr wrap="square">
            <a:spAutoFit/>
          </a:bodyPr>
          <a:lstStyle/>
          <a:p>
            <a:pPr algn="just">
              <a:lnSpc>
                <a:spcPct val="150000"/>
              </a:lnSpc>
              <a:spcBef>
                <a:spcPts val="600"/>
              </a:spcBef>
              <a:spcAft>
                <a:spcPts val="600"/>
              </a:spcAft>
            </a:pPr>
            <a:r>
              <a:rPr lang="el-GR" sz="1800" b="1" i="0" u="none" strike="noStrike" baseline="0" dirty="0">
                <a:solidFill>
                  <a:srgbClr val="C00000"/>
                </a:solidFill>
                <a:latin typeface="Times New Roman" panose="02020603050405020304" pitchFamily="18" charset="0"/>
                <a:cs typeface="Times New Roman" panose="02020603050405020304" pitchFamily="18" charset="0"/>
              </a:rPr>
              <a:t>Ανταγωνιστικοί παράγοντες</a:t>
            </a:r>
          </a:p>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Εάν ο ανταγωνισμός ελέγχει τα παραδοσιακά κανάλια διανομής –για παράδειγμα, μέσω </a:t>
            </a:r>
            <a:r>
              <a:rPr lang="el-GR" sz="1800" b="0" i="0" u="none" strike="noStrike" baseline="0" dirty="0" err="1">
                <a:solidFill>
                  <a:srgbClr val="000000"/>
                </a:solidFill>
                <a:latin typeface="Times New Roman" panose="02020603050405020304" pitchFamily="18" charset="0"/>
                <a:cs typeface="Times New Roman" panose="02020603050405020304" pitchFamily="18" charset="0"/>
              </a:rPr>
              <a:t>franchise</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 ή συμφωνίες συναλλαγών αποκλειστικής χρήσης– μπορεί να απαιτείται μια </a:t>
            </a:r>
            <a:r>
              <a:rPr lang="el-GR" sz="1800" b="0" i="0" u="none" strike="noStrike" baseline="0" dirty="0">
                <a:latin typeface="Times New Roman" panose="02020603050405020304" pitchFamily="18" charset="0"/>
                <a:cs typeface="Times New Roman" panose="02020603050405020304" pitchFamily="18" charset="0"/>
              </a:rPr>
              <a:t>καινοτόμος προσέγγιση στη διανομή</a:t>
            </a:r>
          </a:p>
          <a:p>
            <a:pPr algn="just">
              <a:lnSpc>
                <a:spcPct val="150000"/>
              </a:lnSpc>
              <a:spcBef>
                <a:spcPts val="600"/>
              </a:spcBef>
              <a:spcAft>
                <a:spcPts val="600"/>
              </a:spcAft>
            </a:pPr>
            <a:r>
              <a:rPr lang="el-GR" sz="1800" b="1" i="0" u="none" strike="noStrike" baseline="0" dirty="0">
                <a:solidFill>
                  <a:srgbClr val="C00000"/>
                </a:solidFill>
                <a:latin typeface="Times New Roman" panose="02020603050405020304" pitchFamily="18" charset="0"/>
                <a:cs typeface="Times New Roman" panose="02020603050405020304" pitchFamily="18" charset="0"/>
              </a:rPr>
              <a:t>Τεχνολογικοί παράγοντες</a:t>
            </a:r>
          </a:p>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ευρεία χρήση του διαδικτύου έχει ενθαρρύνει τη μεγαλύτερη χρήση του ηλεκτρονικού εμπορίου και πολλοί κατασκευαστές έχουν υιοθετήσει λύσεις που βασίζονται στο διαδίκτυο και στις κινητές συσκευές ως νέα κανάλια διανομής στην αγορά, με δύο σημαντικά οφέλη, χαμηλότερο κόστος διανομής και πρόσβαση σε νέες αγορές</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96440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Ένταση Διανομής</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11</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BFF9D9BA-19B4-0EFA-194B-3DF4BBB15B0B}"/>
              </a:ext>
            </a:extLst>
          </p:cNvPr>
          <p:cNvSpPr txBox="1"/>
          <p:nvPr/>
        </p:nvSpPr>
        <p:spPr>
          <a:xfrm>
            <a:off x="332509" y="904574"/>
            <a:ext cx="11121045" cy="5536387"/>
          </a:xfrm>
          <a:prstGeom prst="rect">
            <a:avLst/>
          </a:prstGeom>
          <a:noFill/>
        </p:spPr>
        <p:txBody>
          <a:bodyPr wrap="square">
            <a:spAutoFit/>
          </a:bodyPr>
          <a:lstStyle/>
          <a:p>
            <a:pPr algn="just">
              <a:lnSpc>
                <a:spcPct val="150000"/>
              </a:lnSpc>
              <a:spcBef>
                <a:spcPts val="600"/>
              </a:spcBef>
              <a:spcAft>
                <a:spcPts val="600"/>
              </a:spcAft>
            </a:pPr>
            <a:r>
              <a:rPr lang="el-GR" sz="1800" b="1" i="0" u="none" strike="noStrike" baseline="0" dirty="0">
                <a:solidFill>
                  <a:srgbClr val="C00000"/>
                </a:solidFill>
                <a:latin typeface="Times New Roman" panose="02020603050405020304" pitchFamily="18" charset="0"/>
                <a:cs typeface="Times New Roman" panose="02020603050405020304" pitchFamily="18" charset="0"/>
              </a:rPr>
              <a:t>Εντατική διανομή</a:t>
            </a:r>
          </a:p>
          <a:p>
            <a:pPr marL="285750" indent="-285750" algn="just">
              <a:lnSpc>
                <a:spcPct val="150000"/>
              </a:lnSpc>
              <a:spcBef>
                <a:spcPts val="600"/>
              </a:spcBef>
              <a:spcAft>
                <a:spcPts val="600"/>
              </a:spcAft>
              <a:buFont typeface="Arial" panose="020B0604020202020204" pitchFamily="34" charset="0"/>
              <a:buChar char="•"/>
            </a:pPr>
            <a:r>
              <a:rPr lang="el-GR" sz="1800" b="1" i="0" u="none" strike="noStrike" baseline="0" dirty="0">
                <a:solidFill>
                  <a:srgbClr val="000000"/>
                </a:solidFill>
                <a:latin typeface="Times New Roman" panose="02020603050405020304" pitchFamily="18" charset="0"/>
                <a:cs typeface="Times New Roman" panose="02020603050405020304" pitchFamily="18" charset="0"/>
              </a:rPr>
              <a:t>Η εντατική διανομή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στοχεύει στην επίτευξη συνολικής κάλυψης της αγοράς χρησιμοποιώντας όλα τα διαθέσιμα σημεία πώλησης.</a:t>
            </a:r>
          </a:p>
          <a:p>
            <a:pPr algn="just">
              <a:lnSpc>
                <a:spcPct val="150000"/>
              </a:lnSpc>
              <a:spcBef>
                <a:spcPts val="600"/>
              </a:spcBef>
              <a:spcAft>
                <a:spcPts val="600"/>
              </a:spcAft>
            </a:pPr>
            <a:r>
              <a:rPr lang="el-GR" b="1" dirty="0">
                <a:solidFill>
                  <a:srgbClr val="C00000"/>
                </a:solidFill>
                <a:latin typeface="Times New Roman" panose="02020603050405020304" pitchFamily="18" charset="0"/>
                <a:cs typeface="Times New Roman" panose="02020603050405020304" pitchFamily="18" charset="0"/>
              </a:rPr>
              <a:t>Επιλεκτική διανομή</a:t>
            </a:r>
          </a:p>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κάλυψη της αγοράς μπορεί επίσης να επιτευχθεί μέσω </a:t>
            </a:r>
            <a:r>
              <a:rPr lang="el-GR" sz="1800" b="1" i="0" u="none" strike="noStrike" baseline="0" dirty="0">
                <a:solidFill>
                  <a:srgbClr val="000000"/>
                </a:solidFill>
                <a:latin typeface="Times New Roman" panose="02020603050405020304" pitchFamily="18" charset="0"/>
                <a:cs typeface="Times New Roman" panose="02020603050405020304" pitchFamily="18" charset="0"/>
              </a:rPr>
              <a:t>επιλεκτικής διανομής</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 στην οποία ένας παραγωγός χρησιμοποιεί περιορισμένο αριθμό σημείων πώλησης σε μια γεωγραφική περιοχή</a:t>
            </a:r>
          </a:p>
          <a:p>
            <a:pPr algn="just">
              <a:lnSpc>
                <a:spcPct val="150000"/>
              </a:lnSpc>
              <a:spcBef>
                <a:spcPts val="600"/>
              </a:spcBef>
              <a:spcAft>
                <a:spcPts val="600"/>
              </a:spcAft>
            </a:pPr>
            <a:r>
              <a:rPr lang="el-GR" b="1" dirty="0">
                <a:solidFill>
                  <a:srgbClr val="C00000"/>
                </a:solidFill>
                <a:latin typeface="Times New Roman" panose="02020603050405020304" pitchFamily="18" charset="0"/>
                <a:cs typeface="Times New Roman" panose="02020603050405020304" pitchFamily="18" charset="0"/>
              </a:rPr>
              <a:t>Αποκλειστική διάθεση</a:t>
            </a:r>
          </a:p>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rPr>
              <a:t>Αυτή είναι μια ακραία μορφή επιλεκτικής διανομής στην οποία μόνο ένας χονδρέμπορος, λιανοπωλητής ή βιομηχανικός διανομέας χρησιμοποιείται σε κάθε γεωγραφική περιοχή</a:t>
            </a:r>
          </a:p>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rPr>
              <a:t>Το δικαίωμα </a:t>
            </a:r>
            <a:r>
              <a:rPr lang="el-GR" sz="1800" b="1" i="0" u="none" strike="noStrike" baseline="0" dirty="0">
                <a:latin typeface="Times New Roman" panose="02020603050405020304" pitchFamily="18" charset="0"/>
              </a:rPr>
              <a:t>αποκλειστικής διάθεσης </a:t>
            </a:r>
            <a:r>
              <a:rPr lang="el-GR" sz="1800" b="0" i="0" u="none" strike="noStrike" baseline="0" dirty="0">
                <a:latin typeface="Times New Roman" panose="02020603050405020304" pitchFamily="18" charset="0"/>
              </a:rPr>
              <a:t>ενδέχεται να ζητηθεί από τους διανομείς ως προϋπόθεση για την αποθεματοποίηση της σειράς προϊόντων ενός κατασκευαστή</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3979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Ενσωμάτωση καναλιού</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12</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BFF9D9BA-19B4-0EFA-194B-3DF4BBB15B0B}"/>
              </a:ext>
            </a:extLst>
          </p:cNvPr>
          <p:cNvSpPr txBox="1"/>
          <p:nvPr/>
        </p:nvSpPr>
        <p:spPr>
          <a:xfrm>
            <a:off x="391647" y="1054780"/>
            <a:ext cx="11049346" cy="5093702"/>
          </a:xfrm>
          <a:prstGeom prst="rect">
            <a:avLst/>
          </a:prstGeom>
          <a:noFill/>
        </p:spPr>
        <p:txBody>
          <a:bodyPr wrap="square">
            <a:spAutoFit/>
          </a:bodyPr>
          <a:lstStyle/>
          <a:p>
            <a:pPr algn="just">
              <a:spcBef>
                <a:spcPts val="600"/>
              </a:spcBef>
            </a:pPr>
            <a:r>
              <a:rPr lang="el-GR" b="1" i="0" u="none" strike="noStrike" baseline="0" dirty="0">
                <a:solidFill>
                  <a:srgbClr val="C00000"/>
                </a:solidFill>
                <a:latin typeface="Times New Roman" panose="02020603050405020304" pitchFamily="18" charset="0"/>
                <a:cs typeface="Times New Roman" panose="02020603050405020304" pitchFamily="18" charset="0"/>
              </a:rPr>
              <a:t>Συμβατικά κανάλια μάρκετινγκ</a:t>
            </a:r>
          </a:p>
          <a:p>
            <a:pPr marL="285750" indent="-285750" algn="just">
              <a:spcBef>
                <a:spcPts val="600"/>
              </a:spcBef>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Η ανεξαρτησία των ενδιάμεσων καναλιών σημαίνει ότι ο παραγωγός έχει ελάχιστο ή καθόλου έλεγχο σε αυτούς μεσάζοντες</a:t>
            </a:r>
          </a:p>
          <a:p>
            <a:pPr marL="285750" indent="-285750" algn="just">
              <a:spcBef>
                <a:spcPts val="600"/>
              </a:spcBef>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Ρυθμίσεις όπως η αποκλειστική συναλλαγή μπορεί να παρέχουν έναν βαθμό ελέγχου, αλλά ο διαχωρισμός της ιδιοκτησίας σημαίνει ότι κάθε μέρος θα φροντίσει τα δικά του συμφέροντα</a:t>
            </a:r>
          </a:p>
          <a:p>
            <a:pPr algn="just">
              <a:spcBef>
                <a:spcPts val="600"/>
              </a:spcBef>
            </a:pPr>
            <a:r>
              <a:rPr lang="el-GR" b="1" i="0" u="none" strike="noStrike" baseline="0" dirty="0" err="1">
                <a:solidFill>
                  <a:srgbClr val="C00000"/>
                </a:solidFill>
                <a:latin typeface="Times New Roman" panose="02020603050405020304" pitchFamily="18" charset="0"/>
                <a:cs typeface="Times New Roman" panose="02020603050405020304" pitchFamily="18" charset="0"/>
              </a:rPr>
              <a:t>Δικαιόχρηση</a:t>
            </a:r>
            <a:endParaRPr lang="el-GR" b="1" i="0" u="none" strike="noStrike" baseline="0" dirty="0">
              <a:solidFill>
                <a:srgbClr val="C00000"/>
              </a:solidFill>
              <a:latin typeface="Times New Roman" panose="02020603050405020304" pitchFamily="18" charset="0"/>
              <a:cs typeface="Times New Roman" panose="02020603050405020304" pitchFamily="18" charset="0"/>
            </a:endParaRPr>
          </a:p>
          <a:p>
            <a:pPr marL="285750" indent="-285750" algn="just">
              <a:spcBef>
                <a:spcPts val="600"/>
              </a:spcBef>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Η </a:t>
            </a:r>
            <a:r>
              <a:rPr lang="el-GR" b="0" i="0" u="none" strike="noStrike" baseline="0" dirty="0" err="1">
                <a:solidFill>
                  <a:srgbClr val="000000"/>
                </a:solidFill>
                <a:latin typeface="Times New Roman" panose="02020603050405020304" pitchFamily="18" charset="0"/>
                <a:cs typeface="Times New Roman" panose="02020603050405020304" pitchFamily="18" charset="0"/>
              </a:rPr>
              <a:t>δικαιόχρηση</a:t>
            </a:r>
            <a:r>
              <a:rPr lang="el-GR" b="0" i="0" u="none" strike="noStrike" baseline="0" dirty="0">
                <a:solidFill>
                  <a:srgbClr val="000000"/>
                </a:solidFill>
                <a:latin typeface="Times New Roman" panose="02020603050405020304" pitchFamily="18" charset="0"/>
                <a:cs typeface="Times New Roman" panose="02020603050405020304" pitchFamily="18" charset="0"/>
              </a:rPr>
              <a:t> είναι ένα </a:t>
            </a:r>
            <a:r>
              <a:rPr lang="el-GR" b="1" i="0" u="none" strike="noStrike" baseline="0" dirty="0">
                <a:solidFill>
                  <a:srgbClr val="000000"/>
                </a:solidFill>
                <a:latin typeface="Times New Roman" panose="02020603050405020304" pitchFamily="18" charset="0"/>
                <a:cs typeface="Times New Roman" panose="02020603050405020304" pitchFamily="18" charset="0"/>
              </a:rPr>
              <a:t>προνόμιο</a:t>
            </a:r>
            <a:r>
              <a:rPr lang="el-GR" b="0" i="0" u="none" strike="noStrike" baseline="0" dirty="0">
                <a:solidFill>
                  <a:srgbClr val="000000"/>
                </a:solidFill>
                <a:latin typeface="Times New Roman" panose="02020603050405020304" pitchFamily="18" charset="0"/>
                <a:cs typeface="Times New Roman" panose="02020603050405020304" pitchFamily="18" charset="0"/>
              </a:rPr>
              <a:t>, μια νομική σύμβαση στην οποία ένας παραγωγός και οι μεσάζοντες του καναλιού διανομής συμφωνούν στα δικαιώματα και στις υποχρεώσεις κάθε μέλους. </a:t>
            </a:r>
          </a:p>
          <a:p>
            <a:pPr marL="285750" indent="-285750" algn="just">
              <a:spcBef>
                <a:spcPts val="600"/>
              </a:spcBef>
              <a:buFont typeface="Arial" panose="020B0604020202020204" pitchFamily="34" charset="0"/>
              <a:buChar char="•"/>
            </a:pPr>
            <a:r>
              <a:rPr lang="el-GR" b="0" i="0" u="none" strike="noStrike" baseline="0" dirty="0">
                <a:latin typeface="Times New Roman" panose="02020603050405020304" pitchFamily="18" charset="0"/>
                <a:cs typeface="Times New Roman" panose="02020603050405020304" pitchFamily="18" charset="0"/>
              </a:rPr>
              <a:t>Τα τρία πιο κοινά επίπεδα στα οποία χρησιμοποιείται το </a:t>
            </a:r>
            <a:r>
              <a:rPr lang="el-GR" b="0" i="0" u="none" strike="noStrike" baseline="0" dirty="0" err="1">
                <a:latin typeface="Times New Roman" panose="02020603050405020304" pitchFamily="18" charset="0"/>
                <a:cs typeface="Times New Roman" panose="02020603050405020304" pitchFamily="18" charset="0"/>
              </a:rPr>
              <a:t>franchising</a:t>
            </a:r>
            <a:r>
              <a:rPr lang="el-GR" b="0" i="0" u="none" strike="noStrike" baseline="0" dirty="0">
                <a:latin typeface="Times New Roman" panose="02020603050405020304" pitchFamily="18" charset="0"/>
                <a:cs typeface="Times New Roman" panose="02020603050405020304" pitchFamily="18" charset="0"/>
              </a:rPr>
              <a:t> στην αλυσίδα διανομής είναι:</a:t>
            </a:r>
          </a:p>
          <a:p>
            <a:pPr marL="742950" lvl="1" indent="-285750" algn="just">
              <a:spcBef>
                <a:spcPts val="600"/>
              </a:spcBef>
              <a:buFont typeface="Arial" panose="020B0604020202020204" pitchFamily="34" charset="0"/>
              <a:buChar char="•"/>
            </a:pPr>
            <a:r>
              <a:rPr lang="el-GR" b="0" i="1" u="none" strike="noStrike" baseline="0" dirty="0">
                <a:latin typeface="Times New Roman" panose="02020603050405020304" pitchFamily="18" charset="0"/>
                <a:cs typeface="Times New Roman" panose="02020603050405020304" pitchFamily="18" charset="0"/>
              </a:rPr>
              <a:t>Κατασκευαστής και λιανοπωλητής (Αντιπροσωπείες αυτοκινήτων)</a:t>
            </a:r>
            <a:endParaRPr lang="el-GR" dirty="0">
              <a:latin typeface="Times New Roman" panose="02020603050405020304" pitchFamily="18" charset="0"/>
              <a:cs typeface="Times New Roman" panose="02020603050405020304" pitchFamily="18" charset="0"/>
            </a:endParaRPr>
          </a:p>
          <a:p>
            <a:pPr marL="742950" lvl="1" indent="-285750" algn="just">
              <a:spcBef>
                <a:spcPts val="600"/>
              </a:spcBef>
              <a:buFont typeface="Arial" panose="020B0604020202020204" pitchFamily="34" charset="0"/>
              <a:buChar char="•"/>
            </a:pPr>
            <a:r>
              <a:rPr lang="el-GR" b="0" i="1" u="none" strike="noStrike" baseline="0" dirty="0">
                <a:latin typeface="Times New Roman" panose="02020603050405020304" pitchFamily="18" charset="0"/>
                <a:cs typeface="Times New Roman" panose="02020603050405020304" pitchFamily="18" charset="0"/>
              </a:rPr>
              <a:t>Κατασκευαστής και χονδρέμπορος (</a:t>
            </a:r>
            <a:r>
              <a:rPr lang="en-GB" b="0" i="0" u="none" strike="noStrike" baseline="0" dirty="0">
                <a:latin typeface="Times New Roman" panose="02020603050405020304" pitchFamily="18" charset="0"/>
                <a:cs typeface="Times New Roman" panose="02020603050405020304" pitchFamily="18" charset="0"/>
              </a:rPr>
              <a:t>Coca-Cola</a:t>
            </a:r>
            <a:r>
              <a:rPr lang="el-GR" b="0" i="1" u="none" strike="noStrike" baseline="0" dirty="0">
                <a:latin typeface="Times New Roman" panose="02020603050405020304" pitchFamily="18" charset="0"/>
                <a:cs typeface="Times New Roman" panose="02020603050405020304" pitchFamily="18" charset="0"/>
              </a:rPr>
              <a:t>)</a:t>
            </a:r>
          </a:p>
          <a:p>
            <a:pPr marL="742950" lvl="1" indent="-285750" algn="just">
              <a:spcBef>
                <a:spcPts val="600"/>
              </a:spcBef>
              <a:buFont typeface="Arial" panose="020B0604020202020204" pitchFamily="34" charset="0"/>
              <a:buChar char="•"/>
            </a:pPr>
            <a:r>
              <a:rPr lang="el-GR" b="0" i="1" u="none" strike="noStrike" baseline="0" dirty="0">
                <a:latin typeface="Times New Roman" panose="02020603050405020304" pitchFamily="18" charset="0"/>
                <a:cs typeface="Times New Roman" panose="02020603050405020304" pitchFamily="18" charset="0"/>
              </a:rPr>
              <a:t>Πωλητής λιανικής και λιανοπωλητής (</a:t>
            </a:r>
            <a:r>
              <a:rPr lang="en-GB" b="0" i="0" u="none" strike="noStrike" baseline="0" dirty="0">
                <a:latin typeface="Times New Roman" panose="02020603050405020304" pitchFamily="18" charset="0"/>
                <a:cs typeface="Times New Roman" panose="02020603050405020304" pitchFamily="18" charset="0"/>
              </a:rPr>
              <a:t>McDonald’s</a:t>
            </a:r>
            <a:r>
              <a:rPr lang="el-GR" b="0" i="1" u="none" strike="noStrike" baseline="0" dirty="0">
                <a:latin typeface="Times New Roman" panose="02020603050405020304" pitchFamily="18" charset="0"/>
                <a:cs typeface="Times New Roman" panose="02020603050405020304" pitchFamily="18" charset="0"/>
              </a:rPr>
              <a:t>)</a:t>
            </a:r>
          </a:p>
          <a:p>
            <a:pPr algn="just">
              <a:spcBef>
                <a:spcPts val="600"/>
              </a:spcBef>
            </a:pPr>
            <a:r>
              <a:rPr lang="el-GR" b="1" dirty="0">
                <a:solidFill>
                  <a:srgbClr val="C00000"/>
                </a:solidFill>
                <a:latin typeface="Times New Roman" panose="02020603050405020304" pitchFamily="18" charset="0"/>
                <a:cs typeface="Times New Roman" panose="02020603050405020304" pitchFamily="18" charset="0"/>
              </a:rPr>
              <a:t>Ιδιοκτησία καναλιού</a:t>
            </a:r>
          </a:p>
          <a:p>
            <a:pPr marL="285750" indent="-285750" algn="just">
              <a:spcBef>
                <a:spcPts val="600"/>
              </a:spcBef>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Ο πλήρης έλεγχος των δραστηριοτήτων του διανομέα συνοδεύεται από την ιδιοκτησία καναλιού</a:t>
            </a:r>
            <a:endParaRPr lang="en-GB"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just">
              <a:spcBef>
                <a:spcPts val="600"/>
              </a:spcBef>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Αυτό καθιερώνει ένα </a:t>
            </a:r>
            <a:r>
              <a:rPr lang="el-GR" b="1" i="0" u="none" strike="noStrike" baseline="0" dirty="0">
                <a:solidFill>
                  <a:srgbClr val="000000"/>
                </a:solidFill>
                <a:latin typeface="Times New Roman" panose="02020603050405020304" pitchFamily="18" charset="0"/>
                <a:cs typeface="Times New Roman" panose="02020603050405020304" pitchFamily="18" charset="0"/>
              </a:rPr>
              <a:t>εταιρικό κάθετο σύστημα μάρκετινγκ </a:t>
            </a:r>
            <a:r>
              <a:rPr lang="el-GR" i="0" u="none" strike="noStrike" baseline="0" dirty="0">
                <a:solidFill>
                  <a:srgbClr val="000000"/>
                </a:solidFill>
                <a:latin typeface="Times New Roman" panose="02020603050405020304" pitchFamily="18" charset="0"/>
                <a:cs typeface="Times New Roman" panose="02020603050405020304" pitchFamily="18" charset="0"/>
              </a:rPr>
              <a:t>(ΖΑ</a:t>
            </a:r>
            <a:r>
              <a:rPr lang="en-GB" i="0" u="none" strike="noStrike" baseline="0" dirty="0">
                <a:solidFill>
                  <a:srgbClr val="000000"/>
                </a:solidFill>
                <a:latin typeface="Times New Roman" panose="02020603050405020304" pitchFamily="18" charset="0"/>
                <a:cs typeface="Times New Roman" panose="02020603050405020304" pitchFamily="18" charset="0"/>
              </a:rPr>
              <a:t>RA</a:t>
            </a:r>
            <a:r>
              <a:rPr lang="el-GR" i="0" u="none" strike="noStrike" baseline="0" dirty="0">
                <a:solidFill>
                  <a:srgbClr val="000000"/>
                </a:solidFill>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6546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Διαχείριση καναλιών</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13</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pic>
        <p:nvPicPr>
          <p:cNvPr id="4" name="Picture 3">
            <a:extLst>
              <a:ext uri="{FF2B5EF4-FFF2-40B4-BE49-F238E27FC236}">
                <a16:creationId xmlns:a16="http://schemas.microsoft.com/office/drawing/2014/main" id="{ED517A2C-7947-6945-0158-355E7B733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083" y="2032565"/>
            <a:ext cx="8675833" cy="3075144"/>
          </a:xfrm>
          <a:prstGeom prst="rect">
            <a:avLst/>
          </a:prstGeom>
        </p:spPr>
      </p:pic>
    </p:spTree>
    <p:custDataLst>
      <p:tags r:id="rId1"/>
    </p:custDataLst>
    <p:extLst>
      <p:ext uri="{BB962C8B-B14F-4D97-AF65-F5344CB8AC3E}">
        <p14:creationId xmlns:p14="http://schemas.microsoft.com/office/powerpoint/2010/main" val="2141898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Επιλογή και Κίνητρο</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14</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97A63D3C-FBCF-3B64-FF9B-DAE2BDB2AF93}"/>
              </a:ext>
            </a:extLst>
          </p:cNvPr>
          <p:cNvSpPr txBox="1"/>
          <p:nvPr/>
        </p:nvSpPr>
        <p:spPr>
          <a:xfrm>
            <a:off x="347895" y="1054780"/>
            <a:ext cx="11105659" cy="5120184"/>
          </a:xfrm>
          <a:prstGeom prst="rect">
            <a:avLst/>
          </a:prstGeom>
          <a:noFill/>
        </p:spPr>
        <p:txBody>
          <a:bodyPr wrap="square">
            <a:spAutoFit/>
          </a:bodyPr>
          <a:lstStyle/>
          <a:p>
            <a:pPr algn="just">
              <a:lnSpc>
                <a:spcPct val="114000"/>
              </a:lnSpc>
            </a:pPr>
            <a:r>
              <a:rPr lang="el-GR" b="0" i="0" u="none" strike="noStrike" baseline="0" dirty="0">
                <a:solidFill>
                  <a:srgbClr val="C00000"/>
                </a:solidFill>
                <a:latin typeface="Times New Roman" panose="02020603050405020304" pitchFamily="18" charset="0"/>
                <a:cs typeface="Times New Roman" panose="02020603050405020304" pitchFamily="18" charset="0"/>
              </a:rPr>
              <a:t>Επιλογή</a:t>
            </a:r>
          </a:p>
          <a:p>
            <a:pPr marL="285750" indent="-285750" algn="just">
              <a:lnSpc>
                <a:spcPct val="114000"/>
              </a:lnSpc>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Για ορισμένους παραγωγούς, το πρόβλημα διανομής δεν είναι τόσο η επιλογή καναλιών διανομής όσο η αποδοχή καναλιών διανομής</a:t>
            </a:r>
          </a:p>
          <a:p>
            <a:pPr algn="just">
              <a:lnSpc>
                <a:spcPct val="114000"/>
              </a:lnSpc>
            </a:pPr>
            <a:r>
              <a:rPr lang="el-GR" dirty="0">
                <a:solidFill>
                  <a:srgbClr val="C00000"/>
                </a:solidFill>
                <a:latin typeface="Times New Roman" panose="02020603050405020304" pitchFamily="18" charset="0"/>
                <a:cs typeface="Times New Roman" panose="02020603050405020304" pitchFamily="18" charset="0"/>
              </a:rPr>
              <a:t>Αναγνώριση πηγών</a:t>
            </a:r>
          </a:p>
          <a:p>
            <a:pPr marL="285750" indent="-285750" algn="just">
              <a:lnSpc>
                <a:spcPct val="114000"/>
              </a:lnSpc>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Οι </a:t>
            </a:r>
            <a:r>
              <a:rPr lang="el-GR" b="0" i="1" u="none" strike="noStrike" baseline="0" dirty="0">
                <a:solidFill>
                  <a:srgbClr val="000000"/>
                </a:solidFill>
                <a:latin typeface="Times New Roman" panose="02020603050405020304" pitchFamily="18" charset="0"/>
                <a:cs typeface="Times New Roman" panose="02020603050405020304" pitchFamily="18" charset="0"/>
              </a:rPr>
              <a:t>πηγές εμπορίου </a:t>
            </a:r>
            <a:r>
              <a:rPr lang="el-GR" b="0" i="0" u="none" strike="noStrike" baseline="0" dirty="0">
                <a:solidFill>
                  <a:srgbClr val="000000"/>
                </a:solidFill>
                <a:latin typeface="Times New Roman" panose="02020603050405020304" pitchFamily="18" charset="0"/>
                <a:cs typeface="Times New Roman" panose="02020603050405020304" pitchFamily="18" charset="0"/>
              </a:rPr>
              <a:t>περιλαμβάνουν εμπορικές ενώσεις, εκθέσεις και εμπορικές εκδόσεις</a:t>
            </a:r>
          </a:p>
          <a:p>
            <a:pPr marL="285750" indent="-285750" algn="just">
              <a:lnSpc>
                <a:spcPct val="114000"/>
              </a:lnSpc>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Οι ομιλίες σε εμπορικές ενώσεις μπορούν να οδηγήσουν στην εξασφάλιση μελλοντικών διανομέων</a:t>
            </a:r>
          </a:p>
          <a:p>
            <a:pPr algn="just">
              <a:lnSpc>
                <a:spcPct val="114000"/>
              </a:lnSpc>
            </a:pPr>
            <a:r>
              <a:rPr lang="el-GR" dirty="0">
                <a:solidFill>
                  <a:srgbClr val="C00000"/>
                </a:solidFill>
                <a:latin typeface="Times New Roman" panose="02020603050405020304" pitchFamily="18" charset="0"/>
                <a:cs typeface="Times New Roman" panose="02020603050405020304" pitchFamily="18" charset="0"/>
              </a:rPr>
              <a:t>Ανάπτυξη κριτηρίων επιλογής</a:t>
            </a:r>
          </a:p>
          <a:p>
            <a:pPr marL="285750" indent="-285750" algn="just">
              <a:lnSpc>
                <a:spcPct val="114000"/>
              </a:lnSpc>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Τα κοινά κριτήρια επιλογής περιλαμβάνουν την αγορά, τη γνώση των προϊόντων και των πελατών, την κάλυψη της αγοράς, την ποιότητα και το μέγεθος του ανθρώπινου δυναμικού πωλήσεων (εάν υπάρχει), τη φήμη που έχει μεταξύ των πελατών, την οικονομική κατάσταση, τον βαθμό στον οποίο είναι ανταγωνιστικός και μεταφέρει συμπληρωματικά προϊόντα, τη διαχειριστική ικανότητα και τον βαθμό ενθουσιασμού για το χειρισμό</a:t>
            </a:r>
          </a:p>
          <a:p>
            <a:pPr algn="just">
              <a:lnSpc>
                <a:spcPct val="114000"/>
              </a:lnSpc>
            </a:pPr>
            <a:r>
              <a:rPr lang="el-GR" dirty="0">
                <a:solidFill>
                  <a:srgbClr val="C00000"/>
                </a:solidFill>
                <a:latin typeface="Times New Roman" panose="02020603050405020304" pitchFamily="18" charset="0"/>
                <a:cs typeface="Times New Roman" panose="02020603050405020304" pitchFamily="18" charset="0"/>
              </a:rPr>
              <a:t>Κίνητρο</a:t>
            </a:r>
          </a:p>
          <a:p>
            <a:pPr marL="285750" indent="-285750" algn="just">
              <a:lnSpc>
                <a:spcPct val="114000"/>
              </a:lnSpc>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Αφού επιλεγούν, τα μέλη του καναλιού διανομής πρέπει να συμφωνήσουν να λειτουργήσουν ως διανομείς και να διαθέσουν επαρκείς ποσότητες – πόρους για τον παραγωγό</a:t>
            </a:r>
          </a:p>
          <a:p>
            <a:pPr marL="285750" indent="-285750" algn="just">
              <a:lnSpc>
                <a:spcPct val="114000"/>
              </a:lnSpc>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Το κλειδί για την αποτελεσματική παρακίνηση είναι η κατανόηση των αναγκών και των προβλημ</a:t>
            </a:r>
            <a:r>
              <a:rPr lang="el-GR" dirty="0">
                <a:solidFill>
                  <a:srgbClr val="000000"/>
                </a:solidFill>
                <a:latin typeface="Times New Roman" panose="02020603050405020304" pitchFamily="18" charset="0"/>
                <a:cs typeface="Times New Roman" panose="02020603050405020304" pitchFamily="18" charset="0"/>
              </a:rPr>
              <a:t>άτων</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 των διανομέων, καθώς αυτά συνδέονται</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08348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Εκπαίδευση, Αξιολόγηση και Διαχείριση Συγκρούσεων </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15</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97A63D3C-FBCF-3B64-FF9B-DAE2BDB2AF93}"/>
              </a:ext>
            </a:extLst>
          </p:cNvPr>
          <p:cNvSpPr txBox="1"/>
          <p:nvPr/>
        </p:nvSpPr>
        <p:spPr>
          <a:xfrm>
            <a:off x="951306" y="1208689"/>
            <a:ext cx="10188904" cy="4984313"/>
          </a:xfrm>
          <a:prstGeom prst="rect">
            <a:avLst/>
          </a:prstGeom>
          <a:noFill/>
        </p:spPr>
        <p:txBody>
          <a:bodyPr wrap="square">
            <a:spAutoFit/>
          </a:bodyPr>
          <a:lstStyle/>
          <a:p>
            <a:pPr algn="just">
              <a:lnSpc>
                <a:spcPct val="125000"/>
              </a:lnSpc>
              <a:spcBef>
                <a:spcPts val="600"/>
              </a:spcBef>
              <a:spcAft>
                <a:spcPts val="600"/>
              </a:spcAft>
            </a:pPr>
            <a:r>
              <a:rPr lang="el-GR" sz="1800" b="0" i="0" u="none" strike="noStrike" baseline="0" dirty="0">
                <a:solidFill>
                  <a:srgbClr val="C00000"/>
                </a:solidFill>
                <a:latin typeface="Times New Roman" panose="02020603050405020304" pitchFamily="18" charset="0"/>
                <a:cs typeface="Times New Roman" panose="02020603050405020304" pitchFamily="18" charset="0"/>
              </a:rPr>
              <a:t>Εκπαίδευση</a:t>
            </a:r>
          </a:p>
          <a:p>
            <a:pPr algn="just">
              <a:lnSpc>
                <a:spcPct val="125000"/>
              </a:lnSpc>
              <a:spcBef>
                <a:spcPts val="600"/>
              </a:spcBef>
              <a:spcAft>
                <a:spcPts val="600"/>
              </a:spcAft>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ανάγκη εκπαίδευσης των μελών του καναλιού εξαρτάται προφανώς από τις ικανότητές τους. Οι αλυσίδες μεγάλων σούπερ </a:t>
            </a:r>
            <a:r>
              <a:rPr lang="el-GR" sz="1800" b="0" i="0" u="none" strike="noStrike" baseline="0" dirty="0" err="1">
                <a:solidFill>
                  <a:srgbClr val="000000"/>
                </a:solidFill>
                <a:latin typeface="Times New Roman" panose="02020603050405020304" pitchFamily="18" charset="0"/>
                <a:cs typeface="Times New Roman" panose="02020603050405020304" pitchFamily="18" charset="0"/>
              </a:rPr>
              <a:t>μάρκετ</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 για παράδειγμα, μπορεί να απορρίψουν μια πρόσκληση από έναν κατασκευαστή για παροχή εκπαίδευσης μάρκετινγκ</a:t>
            </a:r>
          </a:p>
          <a:p>
            <a:pPr algn="just">
              <a:lnSpc>
                <a:spcPct val="125000"/>
              </a:lnSpc>
              <a:spcBef>
                <a:spcPts val="600"/>
              </a:spcBef>
              <a:spcAft>
                <a:spcPts val="600"/>
              </a:spcAft>
            </a:pPr>
            <a:r>
              <a:rPr lang="el-GR" sz="1800" b="0" i="0" u="none" strike="noStrike" baseline="0" dirty="0">
                <a:solidFill>
                  <a:srgbClr val="C00000"/>
                </a:solidFill>
                <a:latin typeface="Times New Roman" panose="02020603050405020304" pitchFamily="18" charset="0"/>
                <a:cs typeface="Times New Roman" panose="02020603050405020304" pitchFamily="18" charset="0"/>
              </a:rPr>
              <a:t>Αξιολόγηση</a:t>
            </a:r>
          </a:p>
          <a:p>
            <a:pPr algn="just">
              <a:lnSpc>
                <a:spcPct val="125000"/>
              </a:lnSpc>
              <a:spcBef>
                <a:spcPts val="600"/>
              </a:spcBef>
              <a:spcAft>
                <a:spcPts val="600"/>
              </a:spcAft>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αξιολόγηση των μελών του καναλιού διανομής έχει σημαντική επίδραση στη διατήρηση, την εκπαίδευση και τα κίνητρα των αποφάσεων των διανομέων. Η αξιολόγηση παρέχει τις απαραίτητες πληροφορίες για την απόφαση ποια μέλη του καναλιού διανομής θα διατηρηθούν και ποια θα απορριφθούν</a:t>
            </a:r>
          </a:p>
          <a:p>
            <a:pPr algn="just">
              <a:lnSpc>
                <a:spcPct val="125000"/>
              </a:lnSpc>
              <a:spcBef>
                <a:spcPts val="600"/>
              </a:spcBef>
              <a:spcAft>
                <a:spcPts val="600"/>
              </a:spcAft>
            </a:pPr>
            <a:r>
              <a:rPr lang="el-GR" sz="1800" b="0" i="0" u="none" strike="noStrike" baseline="0" dirty="0">
                <a:solidFill>
                  <a:srgbClr val="C00000"/>
                </a:solidFill>
                <a:latin typeface="Times New Roman" panose="02020603050405020304" pitchFamily="18" charset="0"/>
                <a:cs typeface="Times New Roman" panose="02020603050405020304" pitchFamily="18" charset="0"/>
              </a:rPr>
              <a:t>Διαχείριση συγκρούσεων</a:t>
            </a:r>
          </a:p>
          <a:p>
            <a:pPr algn="just">
              <a:lnSpc>
                <a:spcPct val="125000"/>
              </a:lnSpc>
              <a:spcBef>
                <a:spcPts val="600"/>
              </a:spcBef>
              <a:spcAft>
                <a:spcPts val="600"/>
              </a:spcAft>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σύγκρουση έχει οριστεί ως </a:t>
            </a:r>
            <a:r>
              <a:rPr lang="el-GR" sz="1800" b="0" i="1" u="none" strike="noStrike" baseline="0" dirty="0">
                <a:solidFill>
                  <a:srgbClr val="000000"/>
                </a:solidFill>
                <a:latin typeface="Times New Roman" panose="02020603050405020304" pitchFamily="18" charset="0"/>
                <a:cs typeface="Times New Roman" panose="02020603050405020304" pitchFamily="18" charset="0"/>
              </a:rPr>
              <a:t>η ένταση μεταξύ δύο ή περισσότερων κοινωνικών οντοτήτων (μεγάλοι οργανισμοί, άτομα ή ομάδες)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a:t>
            </a:r>
            <a:r>
              <a:rPr lang="el-GR" sz="1800" b="0" i="0" u="none" strike="noStrike" baseline="0" dirty="0" err="1">
                <a:solidFill>
                  <a:srgbClr val="000000"/>
                </a:solidFill>
                <a:latin typeface="Times New Roman" panose="02020603050405020304" pitchFamily="18" charset="0"/>
                <a:cs typeface="Times New Roman" panose="02020603050405020304" pitchFamily="18" charset="0"/>
              </a:rPr>
              <a:t>Sharma</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 and </a:t>
            </a:r>
            <a:r>
              <a:rPr lang="el-GR" sz="1800" b="0" i="0" u="none" strike="noStrike" baseline="0" dirty="0" err="1">
                <a:solidFill>
                  <a:srgbClr val="000000"/>
                </a:solidFill>
                <a:latin typeface="Times New Roman" panose="02020603050405020304" pitchFamily="18" charset="0"/>
                <a:cs typeface="Times New Roman" panose="02020603050405020304" pitchFamily="18" charset="0"/>
              </a:rPr>
              <a:t>Parida</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 2018) όταν έχουν διαφορετικές προσδοκίες, για παράδειγμα οικονομικούς, </a:t>
            </a:r>
            <a:r>
              <a:rPr lang="el-GR" sz="1800" b="0" i="0" u="none" strike="noStrike" baseline="0" dirty="0" err="1">
                <a:solidFill>
                  <a:srgbClr val="000000"/>
                </a:solidFill>
                <a:latin typeface="Times New Roman" panose="02020603050405020304" pitchFamily="18" charset="0"/>
                <a:cs typeface="Times New Roman" panose="02020603050405020304" pitchFamily="18" charset="0"/>
              </a:rPr>
              <a:t>συμπεριφορικούς</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 κοινωνικούς στόχους</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94232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Πηγές σύγκρουσης καναλιών</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16</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97A63D3C-FBCF-3B64-FF9B-DAE2BDB2AF93}"/>
              </a:ext>
            </a:extLst>
          </p:cNvPr>
          <p:cNvSpPr txBox="1"/>
          <p:nvPr/>
        </p:nvSpPr>
        <p:spPr>
          <a:xfrm>
            <a:off x="973713" y="1186623"/>
            <a:ext cx="10188904" cy="4984313"/>
          </a:xfrm>
          <a:prstGeom prst="rect">
            <a:avLst/>
          </a:prstGeom>
          <a:noFill/>
        </p:spPr>
        <p:txBody>
          <a:bodyPr wrap="square">
            <a:spAutoFit/>
          </a:bodyPr>
          <a:lstStyle/>
          <a:p>
            <a:pPr algn="just">
              <a:lnSpc>
                <a:spcPct val="125000"/>
              </a:lnSpc>
              <a:spcBef>
                <a:spcPts val="600"/>
              </a:spcBef>
              <a:spcAft>
                <a:spcPts val="600"/>
              </a:spcAft>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Διαφορές στους στόχους</a:t>
            </a:r>
            <a:r>
              <a:rPr lang="el-GR" sz="1800" b="0" i="0" u="none" strike="noStrike" baseline="0" dirty="0">
                <a:latin typeface="Times New Roman" panose="02020603050405020304" pitchFamily="18" charset="0"/>
                <a:cs typeface="Times New Roman" panose="02020603050405020304" pitchFamily="18" charset="0"/>
              </a:rPr>
              <a:t>: οι περισσότεροι μεταπωλητές προσπαθούν να μεγιστοποιήσουν το δικό τους κέρδος</a:t>
            </a:r>
          </a:p>
          <a:p>
            <a:pPr algn="just">
              <a:lnSpc>
                <a:spcPct val="125000"/>
              </a:lnSpc>
              <a:spcBef>
                <a:spcPts val="600"/>
              </a:spcBef>
              <a:spcAft>
                <a:spcPts val="600"/>
              </a:spcAft>
            </a:pPr>
            <a:r>
              <a:rPr lang="el-GR" sz="1800" b="0" i="0" u="none" strike="noStrike" baseline="0" dirty="0">
                <a:latin typeface="Times New Roman" panose="02020603050405020304" pitchFamily="18" charset="0"/>
                <a:cs typeface="Times New Roman" panose="02020603050405020304" pitchFamily="18" charset="0"/>
              </a:rPr>
              <a:t>Αυτό μπορεί να επιτευχθεί με βελτίωση του περιθωρίου κέρδους, μείωση των επιπέδων αποθεμάτων, αύξηση πωλήσεων, μείωση εξόδων και λήψη μεγαλύτερων δικαιωμάτων από τους προμηθευτές </a:t>
            </a:r>
          </a:p>
          <a:p>
            <a:pPr algn="just">
              <a:lnSpc>
                <a:spcPct val="125000"/>
              </a:lnSpc>
              <a:spcBef>
                <a:spcPts val="600"/>
              </a:spcBef>
              <a:spcAft>
                <a:spcPts val="600"/>
              </a:spcAft>
            </a:pPr>
            <a:r>
              <a:rPr lang="el-GR" sz="1800" b="0" i="0" u="none" strike="noStrike" baseline="0" dirty="0">
                <a:latin typeface="Times New Roman" panose="02020603050405020304" pitchFamily="18" charset="0"/>
                <a:cs typeface="Times New Roman" panose="02020603050405020304" pitchFamily="18" charset="0"/>
              </a:rPr>
              <a:t>Αυτή η εγγενής σύγκρουση συμφερόντων σημαίνει ότι υπάρχουν πολλοί πιθανοί τομείς διαφωνίας μεταξύ των παραγωγών και των καναλιών διανομής τους</a:t>
            </a:r>
          </a:p>
          <a:p>
            <a:pPr algn="just">
              <a:lnSpc>
                <a:spcPct val="125000"/>
              </a:lnSpc>
              <a:spcBef>
                <a:spcPts val="600"/>
              </a:spcBef>
              <a:spcAft>
                <a:spcPts val="600"/>
              </a:spcAft>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Πολλαπλά κανάλια διανομής</a:t>
            </a:r>
            <a:r>
              <a:rPr lang="el-GR" sz="1800" b="0" i="0" u="none" strike="noStrike" baseline="0" dirty="0">
                <a:latin typeface="Times New Roman" panose="02020603050405020304" pitchFamily="18" charset="0"/>
                <a:cs typeface="Times New Roman" panose="02020603050405020304" pitchFamily="18" charset="0"/>
              </a:rPr>
              <a:t>: στην προσπάθεια επίτευξης κάλυψης της αγοράς, ένας παραγωγός μπορεί να χρησιμοποιήσει πολλαπλά κανάλια Διανομής</a:t>
            </a:r>
          </a:p>
          <a:p>
            <a:pPr algn="just">
              <a:lnSpc>
                <a:spcPct val="125000"/>
              </a:lnSpc>
              <a:spcBef>
                <a:spcPts val="600"/>
              </a:spcBef>
              <a:spcAft>
                <a:spcPts val="600"/>
              </a:spcAft>
            </a:pPr>
            <a:r>
              <a:rPr lang="el-GR" sz="1800" b="0" i="0" u="none" strike="noStrike" baseline="0" dirty="0">
                <a:latin typeface="Times New Roman" panose="02020603050405020304" pitchFamily="18" charset="0"/>
                <a:cs typeface="Times New Roman" panose="02020603050405020304" pitchFamily="18" charset="0"/>
              </a:rPr>
              <a:t>Η σύγκρουση μπορεί να προκύψει όταν ένα μέλος του καναλιού δεν έχει πρόσβαση σε μια προσοδοφόρα παραγγελία από έναν βασικό πελάτη επειδή εξυπηρετείται απευθείας από τον παραγωγό</a:t>
            </a:r>
          </a:p>
          <a:p>
            <a:pPr algn="just">
              <a:lnSpc>
                <a:spcPct val="125000"/>
              </a:lnSpc>
              <a:spcBef>
                <a:spcPts val="600"/>
              </a:spcBef>
              <a:spcAft>
                <a:spcPts val="600"/>
              </a:spcAft>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Ανεπάρκειες στην απόδοση</a:t>
            </a:r>
            <a:r>
              <a:rPr lang="el-GR" sz="1800" b="0" i="0" u="none" strike="noStrike" baseline="0" dirty="0">
                <a:latin typeface="Times New Roman" panose="02020603050405020304" pitchFamily="18" charset="0"/>
                <a:cs typeface="Times New Roman" panose="02020603050405020304" pitchFamily="18" charset="0"/>
              </a:rPr>
              <a:t>: μια προφανής πηγή σύγκρουσης είναι όταν τα μέρη στην αλυσίδα εφοδιασμού δεν αποδίδουν στις προσδοκίες των παραγωγών</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11462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Λιανικό εμπόριο: Φυσικά και ψηφιακά κανάλια στην αγορά</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17</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97A63D3C-FBCF-3B64-FF9B-DAE2BDB2AF93}"/>
              </a:ext>
            </a:extLst>
          </p:cNvPr>
          <p:cNvSpPr txBox="1"/>
          <p:nvPr/>
        </p:nvSpPr>
        <p:spPr>
          <a:xfrm>
            <a:off x="995091" y="1077216"/>
            <a:ext cx="10188904" cy="5343001"/>
          </a:xfrm>
          <a:prstGeom prst="rect">
            <a:avLst/>
          </a:prstGeom>
          <a:noFill/>
        </p:spPr>
        <p:txBody>
          <a:bodyPr wrap="square">
            <a:spAutoFit/>
          </a:bodyPr>
          <a:lstStyle/>
          <a:p>
            <a:pPr algn="just">
              <a:lnSpc>
                <a:spcPct val="114000"/>
              </a:lnSpc>
              <a:spcBef>
                <a:spcPts val="600"/>
              </a:spcBef>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Η φυσική διανομή </a:t>
            </a:r>
            <a:r>
              <a:rPr lang="el-GR" sz="1800" b="0" i="0" u="none" strike="noStrike" baseline="0" dirty="0">
                <a:latin typeface="Times New Roman" panose="02020603050405020304" pitchFamily="18" charset="0"/>
                <a:cs typeface="Times New Roman" panose="02020603050405020304" pitchFamily="18" charset="0"/>
              </a:rPr>
              <a:t>ορίζεται ως ένα σύνολο δραστηριοτήτων που σχετίζονται με τις φυσικές ροές υλικών, συστατικών και τελικών προϊόντων από τον παραγωγό στους μεσάζοντες και τελικά στους καταναλωτές</a:t>
            </a:r>
          </a:p>
          <a:p>
            <a:pPr algn="just">
              <a:lnSpc>
                <a:spcPct val="114000"/>
              </a:lnSpc>
              <a:spcBef>
                <a:spcPts val="600"/>
              </a:spcBef>
            </a:pPr>
            <a:r>
              <a:rPr lang="el-GR" sz="1800" b="0" i="0" u="none" strike="noStrike" baseline="0" dirty="0">
                <a:latin typeface="Times New Roman" panose="02020603050405020304" pitchFamily="18" charset="0"/>
                <a:cs typeface="Times New Roman" panose="02020603050405020304" pitchFamily="18" charset="0"/>
              </a:rPr>
              <a:t>Ο συνδυασμός των καναλιών που χρησιμοποιούνται από τους λιανοπωλητές γίνεται ολοένα και πιο περίπλοκος καθώς προσπαθούν να παρέχουν στους πελάτες αδιάκοπη πρόσβαση σε αγαθά και υπηρεσίες</a:t>
            </a:r>
          </a:p>
          <a:p>
            <a:pPr algn="just">
              <a:lnSpc>
                <a:spcPct val="114000"/>
              </a:lnSpc>
              <a:spcBef>
                <a:spcPts val="600"/>
              </a:spcBef>
            </a:pPr>
            <a:r>
              <a:rPr lang="el-GR" sz="1800" b="0" i="1" u="none" strike="noStrike" baseline="0" dirty="0">
                <a:latin typeface="Times New Roman" panose="02020603050405020304" pitchFamily="18" charset="0"/>
                <a:cs typeface="Times New Roman" panose="02020603050405020304" pitchFamily="18" charset="0"/>
              </a:rPr>
              <a:t>Η </a:t>
            </a:r>
            <a:r>
              <a:rPr lang="el-GR" sz="1800" b="0" i="1" u="none" strike="noStrike" baseline="0" dirty="0">
                <a:solidFill>
                  <a:srgbClr val="C00000"/>
                </a:solidFill>
                <a:latin typeface="Times New Roman" panose="02020603050405020304" pitchFamily="18" charset="0"/>
                <a:cs typeface="Times New Roman" panose="02020603050405020304" pitchFamily="18" charset="0"/>
              </a:rPr>
              <a:t>διαχείριση φυσικής διανομής </a:t>
            </a:r>
            <a:r>
              <a:rPr lang="el-GR" sz="1800" b="0" i="0" u="none" strike="noStrike" baseline="0" dirty="0">
                <a:latin typeface="Times New Roman" panose="02020603050405020304" pitchFamily="18" charset="0"/>
                <a:cs typeface="Times New Roman" panose="02020603050405020304" pitchFamily="18" charset="0"/>
              </a:rPr>
              <a:t>αφορά την ισορροπία μεταξύ μείωσης κόστους και ανταπόκρισης στις απαιτήσεις του πελάτη</a:t>
            </a:r>
          </a:p>
          <a:p>
            <a:pPr algn="just">
              <a:lnSpc>
                <a:spcPct val="114000"/>
              </a:lnSpc>
              <a:spcBef>
                <a:spcPts val="600"/>
              </a:spcBef>
            </a:pPr>
            <a:r>
              <a:rPr lang="el-GR" i="1" dirty="0">
                <a:solidFill>
                  <a:srgbClr val="C00000"/>
                </a:solidFill>
                <a:latin typeface="Times New Roman" panose="02020603050405020304" pitchFamily="18" charset="0"/>
                <a:cs typeface="Times New Roman" panose="02020603050405020304" pitchFamily="18" charset="0"/>
              </a:rPr>
              <a:t>Εικονική διανομή και ο αντίκτυπος του ηλεκτρονικού εμπορίου  </a:t>
            </a:r>
          </a:p>
          <a:p>
            <a:pPr algn="just">
              <a:lnSpc>
                <a:spcPct val="114000"/>
              </a:lnSpc>
              <a:spcBef>
                <a:spcPts val="600"/>
              </a:spcBef>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Τα συστήματα ηλεκτρονικού εμπορίου διευκολύνουν τις συναλλαγές, τη ροή προϊόντων, μετρητών και πληροφοριών και περιορίζουν τις επιστροφές προϊόντων και μπορεί να χρησιμοποιηθούν για την κάλυψη των απαιτήσεων των πελατών όσον αφορά το χρονοδιάγραμμα, την τοποθεσία και ταχύτητα παράδοσης</a:t>
            </a:r>
          </a:p>
          <a:p>
            <a:pPr algn="just">
              <a:lnSpc>
                <a:spcPct val="114000"/>
              </a:lnSpc>
              <a:spcBef>
                <a:spcPts val="600"/>
              </a:spcBef>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 </a:t>
            </a:r>
            <a:r>
              <a:rPr lang="el-GR" i="1" dirty="0" err="1">
                <a:solidFill>
                  <a:srgbClr val="C00000"/>
                </a:solidFill>
                <a:latin typeface="Times New Roman" panose="02020603050405020304" pitchFamily="18" charset="0"/>
                <a:cs typeface="Times New Roman" panose="02020603050405020304" pitchFamily="18" charset="0"/>
              </a:rPr>
              <a:t>Πολυκαναλική</a:t>
            </a:r>
            <a:r>
              <a:rPr lang="el-GR" i="1" dirty="0">
                <a:solidFill>
                  <a:srgbClr val="C00000"/>
                </a:solidFill>
                <a:latin typeface="Times New Roman" panose="02020603050405020304" pitchFamily="18" charset="0"/>
                <a:cs typeface="Times New Roman" panose="02020603050405020304" pitchFamily="18" charset="0"/>
              </a:rPr>
              <a:t> διανομή </a:t>
            </a:r>
          </a:p>
          <a:p>
            <a:pPr algn="just">
              <a:lnSpc>
                <a:spcPct val="114000"/>
              </a:lnSpc>
              <a:spcBef>
                <a:spcPts val="600"/>
              </a:spcBef>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Τα ψηφιακά κανάλια έχουν αυξήσει τον αριθμό των σημείων επαφής όπου ένας πελάτης μπορεί να </a:t>
            </a:r>
            <a:r>
              <a:rPr lang="el-GR" sz="1800" b="0" i="0" u="none" strike="noStrike" baseline="0" dirty="0" err="1">
                <a:solidFill>
                  <a:srgbClr val="000000"/>
                </a:solidFill>
                <a:latin typeface="Times New Roman" panose="02020603050405020304" pitchFamily="18" charset="0"/>
                <a:cs typeface="Times New Roman" panose="02020603050405020304" pitchFamily="18" charset="0"/>
              </a:rPr>
              <a:t>αλληλεπιδράσει</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 με μια επιχείρηση </a:t>
            </a:r>
          </a:p>
          <a:p>
            <a:pPr algn="just">
              <a:lnSpc>
                <a:spcPct val="114000"/>
              </a:lnSpc>
              <a:spcBef>
                <a:spcPts val="600"/>
              </a:spcBef>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επιθυμία να παρέχεται απρόσκοπτη εξυπηρέτηση πελατών βρίσκεται στο επίκεντρο του </a:t>
            </a:r>
            <a:r>
              <a:rPr lang="el-GR" sz="1800" b="0" i="0" u="none" strike="noStrike" baseline="0" dirty="0" err="1">
                <a:solidFill>
                  <a:srgbClr val="000000"/>
                </a:solidFill>
                <a:latin typeface="Times New Roman" panose="02020603050405020304" pitchFamily="18" charset="0"/>
                <a:cs typeface="Times New Roman" panose="02020603050405020304" pitchFamily="18" charset="0"/>
              </a:rPr>
              <a:t>πολυκαναλικού</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 συστήματος διανομής</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7970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Λιανικό εμπόριο, Αποφάσεις λιανικού μάρκετινγκ</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18</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97A63D3C-FBCF-3B64-FF9B-DAE2BDB2AF93}"/>
              </a:ext>
            </a:extLst>
          </p:cNvPr>
          <p:cNvSpPr txBox="1"/>
          <p:nvPr/>
        </p:nvSpPr>
        <p:spPr>
          <a:xfrm>
            <a:off x="457349" y="977238"/>
            <a:ext cx="10983643" cy="5334987"/>
          </a:xfrm>
          <a:prstGeom prst="rect">
            <a:avLst/>
          </a:prstGeom>
          <a:noFill/>
        </p:spPr>
        <p:txBody>
          <a:bodyPr wrap="square">
            <a:spAutoFit/>
          </a:bodyPr>
          <a:lstStyle/>
          <a:p>
            <a:pPr algn="just">
              <a:lnSpc>
                <a:spcPct val="114000"/>
              </a:lnSpc>
              <a:spcBef>
                <a:spcPts val="600"/>
              </a:spcBef>
            </a:pPr>
            <a:r>
              <a:rPr lang="el-GR" sz="1800" b="1" i="0" u="none" strike="noStrike" baseline="0" dirty="0">
                <a:solidFill>
                  <a:srgbClr val="C00000"/>
                </a:solidFill>
                <a:latin typeface="Times New Roman" panose="02020603050405020304" pitchFamily="18" charset="0"/>
                <a:cs typeface="Times New Roman" panose="02020603050405020304" pitchFamily="18" charset="0"/>
              </a:rPr>
              <a:t>Τοποθέτηση λιανικής</a:t>
            </a:r>
          </a:p>
          <a:p>
            <a:pPr algn="just">
              <a:lnSpc>
                <a:spcPct val="114000"/>
              </a:lnSpc>
              <a:spcBef>
                <a:spcPts val="600"/>
              </a:spcBef>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Όπως συμβαίνει με όλες τις αποφάσεις μάρκετινγκ, </a:t>
            </a:r>
            <a:r>
              <a:rPr lang="el-GR" sz="1800" b="1" i="0" u="none" strike="noStrike" baseline="0" dirty="0">
                <a:solidFill>
                  <a:srgbClr val="000000"/>
                </a:solidFill>
                <a:latin typeface="Times New Roman" panose="02020603050405020304" pitchFamily="18" charset="0"/>
                <a:cs typeface="Times New Roman" panose="02020603050405020304" pitchFamily="18" charset="0"/>
              </a:rPr>
              <a:t>η τοποθέτηση λιανικής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περιλαμβάνει την επιλογή της</a:t>
            </a:r>
          </a:p>
          <a:p>
            <a:pPr algn="just">
              <a:lnSpc>
                <a:spcPct val="114000"/>
              </a:lnSpc>
              <a:spcBef>
                <a:spcPts val="600"/>
              </a:spcBef>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αγοράς-στόχου και του συγκριτικού πλεονεκτήματος</a:t>
            </a:r>
          </a:p>
          <a:p>
            <a:pPr algn="just">
              <a:lnSpc>
                <a:spcPct val="114000"/>
              </a:lnSpc>
              <a:spcBef>
                <a:spcPts val="600"/>
              </a:spcBef>
            </a:pPr>
            <a:r>
              <a:rPr lang="el-GR" sz="1800" b="1" i="0" u="none" strike="noStrike" baseline="0" dirty="0">
                <a:solidFill>
                  <a:srgbClr val="C00000"/>
                </a:solidFill>
                <a:latin typeface="Times New Roman" panose="02020603050405020304" pitchFamily="18" charset="0"/>
                <a:cs typeface="Times New Roman" panose="02020603050405020304" pitchFamily="18" charset="0"/>
              </a:rPr>
              <a:t>Τόπος: τοποθεσία στο κατάστημα</a:t>
            </a:r>
          </a:p>
          <a:p>
            <a:pPr algn="just">
              <a:lnSpc>
                <a:spcPct val="114000"/>
              </a:lnSpc>
              <a:spcBef>
                <a:spcPts val="600"/>
              </a:spcBef>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a:t>
            </a:r>
            <a:r>
              <a:rPr lang="el-GR" sz="1800" b="0" i="0" u="none" strike="noStrike" baseline="0" dirty="0" err="1">
                <a:solidFill>
                  <a:srgbClr val="000000"/>
                </a:solidFill>
                <a:latin typeface="Times New Roman" panose="02020603050405020304" pitchFamily="18" charset="0"/>
                <a:cs typeface="Times New Roman" panose="02020603050405020304" pitchFamily="18" charset="0"/>
              </a:rPr>
              <a:t>πολυκαναλική</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 λιανική πώληση, όπου οι έμποροι λιανικής προσθέτουν νέα κανάλια διανομής στην υπάρχουσα προσφορά τους, γίνεται όλο και πιο σημαντική</a:t>
            </a:r>
          </a:p>
          <a:p>
            <a:pPr algn="just">
              <a:lnSpc>
                <a:spcPct val="114000"/>
              </a:lnSpc>
              <a:spcBef>
                <a:spcPts val="600"/>
              </a:spcBef>
            </a:pPr>
            <a:r>
              <a:rPr lang="el-GR" sz="1800" b="1" i="0" u="none" strike="noStrike" baseline="0" dirty="0">
                <a:solidFill>
                  <a:srgbClr val="C00000"/>
                </a:solidFill>
                <a:latin typeface="Times New Roman" panose="02020603050405020304" pitchFamily="18" charset="0"/>
                <a:cs typeface="Times New Roman" panose="02020603050405020304" pitchFamily="18" charset="0"/>
              </a:rPr>
              <a:t>Ποικιλία προϊόντων και εξυπηρέτηση πελατών</a:t>
            </a:r>
          </a:p>
          <a:p>
            <a:pPr algn="just">
              <a:lnSpc>
                <a:spcPct val="114000"/>
              </a:lnSpc>
              <a:spcBef>
                <a:spcPts val="600"/>
              </a:spcBef>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Οι έμποροι λιανικής πρέπει να αποφασίσουν για το εύρος της ποικιλίας των προϊόντων τους</a:t>
            </a:r>
          </a:p>
          <a:p>
            <a:pPr algn="just">
              <a:lnSpc>
                <a:spcPct val="114000"/>
              </a:lnSpc>
              <a:spcBef>
                <a:spcPts val="600"/>
              </a:spcBef>
            </a:pPr>
            <a:r>
              <a:rPr lang="el-GR" sz="1800" b="1" i="0" u="none" strike="noStrike" baseline="0" dirty="0">
                <a:solidFill>
                  <a:srgbClr val="C00000"/>
                </a:solidFill>
                <a:latin typeface="Times New Roman" panose="02020603050405020304" pitchFamily="18" charset="0"/>
                <a:cs typeface="Times New Roman" panose="02020603050405020304" pitchFamily="18" charset="0"/>
              </a:rPr>
              <a:t>Τιμή</a:t>
            </a:r>
          </a:p>
          <a:p>
            <a:pPr algn="just">
              <a:lnSpc>
                <a:spcPct val="114000"/>
              </a:lnSpc>
              <a:spcBef>
                <a:spcPts val="600"/>
              </a:spcBef>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Για ορισμένα τμήματα της αγοράς, η τιμή είναι βασικός παράγοντας στην επιλογή του καταστήματος. Κατά</a:t>
            </a:r>
          </a:p>
          <a:p>
            <a:pPr algn="just">
              <a:lnSpc>
                <a:spcPct val="114000"/>
              </a:lnSpc>
              <a:spcBef>
                <a:spcPts val="600"/>
              </a:spcBef>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συνέπεια, ορισμένοι λιανοπωλητές χρησιμοποιούν την τιμή ως το συγκριτικό τους πλεονέκτημα</a:t>
            </a:r>
          </a:p>
          <a:p>
            <a:pPr algn="just">
              <a:lnSpc>
                <a:spcPct val="114000"/>
              </a:lnSpc>
              <a:spcBef>
                <a:spcPts val="600"/>
              </a:spcBef>
            </a:pPr>
            <a:r>
              <a:rPr lang="el-GR" sz="1800" b="1" i="0" u="none" strike="noStrike" baseline="0" dirty="0">
                <a:solidFill>
                  <a:srgbClr val="C00000"/>
                </a:solidFill>
                <a:latin typeface="Times New Roman" panose="02020603050405020304" pitchFamily="18" charset="0"/>
                <a:cs typeface="Times New Roman" panose="02020603050405020304" pitchFamily="18" charset="0"/>
              </a:rPr>
              <a:t>Ατμόσφαιρα καταστήματος</a:t>
            </a:r>
          </a:p>
          <a:p>
            <a:pPr algn="just">
              <a:lnSpc>
                <a:spcPct val="114000"/>
              </a:lnSpc>
              <a:spcBef>
                <a:spcPts val="600"/>
              </a:spcBef>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Αυτό επιτυγχάνεται από το σχέδιο, το χρώμα και τη διάταξη ενός καταστήματος. Τόσο ο εξωτερικός όσο και ο εσωτερικός σχεδιασμός επηρεάζουν την ατμόσφαιρα</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37699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Διαδικτυακό και κινητό λιανικό εμπόριο</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19</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97A63D3C-FBCF-3B64-FF9B-DAE2BDB2AF93}"/>
              </a:ext>
            </a:extLst>
          </p:cNvPr>
          <p:cNvSpPr txBox="1"/>
          <p:nvPr/>
        </p:nvSpPr>
        <p:spPr>
          <a:xfrm>
            <a:off x="951306" y="1146465"/>
            <a:ext cx="10188904" cy="5258042"/>
          </a:xfrm>
          <a:prstGeom prst="rect">
            <a:avLst/>
          </a:prstGeom>
          <a:noFill/>
        </p:spPr>
        <p:txBody>
          <a:bodyPr wrap="square">
            <a:spAutoFit/>
          </a:bodyPr>
          <a:lstStyle/>
          <a:p>
            <a:pPr marL="285750" indent="-285750" algn="just">
              <a:lnSpc>
                <a:spcPct val="114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Η αγορά και η διαδικτυακή πώληση είναι πιο περίπλοκη από τη φυσική λιανική πώληση όπου τα αγαθά</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και οι υπηρεσίες προσφέρονται από τον έμπορο λιανικής στον καταναλωτή</a:t>
            </a:r>
          </a:p>
          <a:p>
            <a:pPr marL="285750" indent="-285750" algn="just">
              <a:lnSpc>
                <a:spcPct val="114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Διαδικτυακά υπάρχουν πολλές νέες δυνατότητες συναλλαγών, αλληλεπίδρασης και συμμετοχής με διαδικτυακές αγορές</a:t>
            </a:r>
          </a:p>
          <a:p>
            <a:pPr marL="285750" indent="-285750" algn="just">
              <a:lnSpc>
                <a:spcPct val="114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Το κοινωνικό εμπόριο είναι εφικτό μέσω των μέσων κοινωνικής δικτύωσης όπως το Facebook, το </a:t>
            </a:r>
            <a:r>
              <a:rPr lang="el-GR" sz="1800" b="0" i="0" u="none" strike="noStrike" baseline="0" dirty="0" err="1">
                <a:latin typeface="Times New Roman" panose="02020603050405020304" pitchFamily="18" charset="0"/>
                <a:cs typeface="Times New Roman" panose="02020603050405020304" pitchFamily="18" charset="0"/>
              </a:rPr>
              <a:t>Pinterest</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και το </a:t>
            </a:r>
            <a:r>
              <a:rPr lang="el-GR" sz="1800" b="0" i="0" u="none" strike="noStrike" baseline="0" dirty="0" err="1">
                <a:latin typeface="Times New Roman" panose="02020603050405020304" pitchFamily="18" charset="0"/>
                <a:cs typeface="Times New Roman" panose="02020603050405020304" pitchFamily="18" charset="0"/>
              </a:rPr>
              <a:t>Instagram</a:t>
            </a:r>
            <a:r>
              <a:rPr lang="el-GR" sz="1800" b="0" i="0" u="none" strike="noStrike" baseline="0" dirty="0">
                <a:latin typeface="Times New Roman" panose="02020603050405020304" pitchFamily="18" charset="0"/>
                <a:cs typeface="Times New Roman" panose="02020603050405020304" pitchFamily="18" charset="0"/>
              </a:rPr>
              <a:t>.</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Το κοινωνικό εμπόριο δημιουργεί ευκαιρίες για τις επιχειρήσεις</a:t>
            </a:r>
          </a:p>
          <a:p>
            <a:pPr marL="285750" indent="-285750" algn="just">
              <a:lnSpc>
                <a:spcPct val="114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Το </a:t>
            </a:r>
            <a:r>
              <a:rPr lang="el-GR" sz="1800" b="0" i="0" u="none" strike="noStrike" baseline="0" dirty="0" err="1">
                <a:latin typeface="Times New Roman" panose="02020603050405020304" pitchFamily="18" charset="0"/>
                <a:cs typeface="Times New Roman" panose="02020603050405020304" pitchFamily="18" charset="0"/>
              </a:rPr>
              <a:t>Pinterest</a:t>
            </a:r>
            <a:r>
              <a:rPr lang="el-GR" sz="1800" b="0" i="0" u="none" strike="noStrike" baseline="0" dirty="0">
                <a:latin typeface="Times New Roman" panose="02020603050405020304" pitchFamily="18" charset="0"/>
                <a:cs typeface="Times New Roman" panose="02020603050405020304" pitchFamily="18" charset="0"/>
              </a:rPr>
              <a:t> έχει 60 εκατομμύρια </a:t>
            </a:r>
            <a:r>
              <a:rPr lang="el-GR" sz="1800" b="0" i="0" u="none" strike="noStrike" baseline="0" dirty="0" err="1">
                <a:latin typeface="Times New Roman" panose="02020603050405020304" pitchFamily="18" charset="0"/>
                <a:cs typeface="Times New Roman" panose="02020603050405020304" pitchFamily="18" charset="0"/>
              </a:rPr>
              <a:t>pins</a:t>
            </a:r>
            <a:r>
              <a:rPr lang="el-GR" sz="1800" b="0" i="0" u="none" strike="noStrike" baseline="0" dirty="0">
                <a:latin typeface="Times New Roman" panose="02020603050405020304" pitchFamily="18" charset="0"/>
                <a:cs typeface="Times New Roman" panose="02020603050405020304" pitchFamily="18" charset="0"/>
              </a:rPr>
              <a:t> με δυνατότητα αγοράς, τα οποία μπορούν να αγοραστούν με ένα κλικ</a:t>
            </a:r>
          </a:p>
          <a:p>
            <a:pPr marL="285750" indent="-285750" algn="just">
              <a:lnSpc>
                <a:spcPct val="114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Το διαδικτυακό εμπόριο επιτρέπει την επικοινωνία και τις αγορές μέσω ασύρματων δικτύων τηλεπικοινωνιών χρησιμοποιώντας κινητά τηλέφωνα και άλλες κινητές συσκευές</a:t>
            </a:r>
          </a:p>
          <a:p>
            <a:pPr marL="285750" indent="-285750" algn="just">
              <a:lnSpc>
                <a:spcPct val="114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Για να επιτύχουν σε αυτό το κανάλι διανομής, οι έμποροι λιανικής πρέπει να είναι προετοιμασμένοι να προσαρμόσουν τους </a:t>
            </a:r>
            <a:r>
              <a:rPr lang="el-GR" sz="1800" b="0" i="0" u="none" strike="noStrike" baseline="0" dirty="0" err="1">
                <a:latin typeface="Times New Roman" panose="02020603050405020304" pitchFamily="18" charset="0"/>
                <a:cs typeface="Times New Roman" panose="02020603050405020304" pitchFamily="18" charset="0"/>
              </a:rPr>
              <a:t>ιστότοπούς</a:t>
            </a:r>
            <a:r>
              <a:rPr lang="el-GR" sz="1800" b="0" i="0" u="none" strike="noStrike" baseline="0" dirty="0">
                <a:latin typeface="Times New Roman" panose="02020603050405020304" pitchFamily="18" charset="0"/>
                <a:cs typeface="Times New Roman" panose="02020603050405020304" pitchFamily="18" charset="0"/>
              </a:rPr>
              <a:t> τους ώστε να εμφανίζεται με ακρίβεια στην οθόνη ενός κινητού τηλεφώνου και να προσφέρουν αποδοτικότητα στις αγορές, καλές τιμές και την ασφάλεια των συναλλαγών που επιθυμούν οι αγοραστές</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21072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Λειτουργίες ενδιάμεσων καναλιών Ι</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2</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8F407E81-D065-0AC5-F67B-AF319A838ADC}"/>
              </a:ext>
            </a:extLst>
          </p:cNvPr>
          <p:cNvSpPr txBox="1"/>
          <p:nvPr/>
        </p:nvSpPr>
        <p:spPr>
          <a:xfrm>
            <a:off x="995372" y="1120676"/>
            <a:ext cx="9542177" cy="5096139"/>
          </a:xfrm>
          <a:prstGeom prst="rect">
            <a:avLst/>
          </a:prstGeom>
          <a:noFill/>
        </p:spPr>
        <p:txBody>
          <a:bodyPr wrap="square">
            <a:spAutoFit/>
          </a:bodyPr>
          <a:lstStyle/>
          <a:p>
            <a:pPr algn="just">
              <a:lnSpc>
                <a:spcPct val="114000"/>
              </a:lnSpc>
              <a:spcBef>
                <a:spcPts val="600"/>
              </a:spcBef>
              <a:spcAft>
                <a:spcPts val="600"/>
              </a:spcAft>
            </a:pPr>
            <a:r>
              <a:rPr lang="el-GR" sz="1800" b="0" i="0" u="none" strike="noStrike" baseline="0" dirty="0">
                <a:latin typeface="Times New Roman" panose="02020603050405020304" pitchFamily="18" charset="0"/>
                <a:cs typeface="Times New Roman" panose="02020603050405020304" pitchFamily="18" charset="0"/>
              </a:rPr>
              <a:t>Η πιο βασική ερώτηση που πρέπει να κάνετε όταν αποφασίζετε τη στρατηγική για το κανάλι διανομής είναι αν θα πουλήσετε απευθείας στον τελικό πελάτη ή θα χρησιμοποιήσετε μεσάζοντες όπως λιανοπωλητές ή/και χονδρέμπορους</a:t>
            </a:r>
          </a:p>
          <a:p>
            <a:pPr algn="just">
              <a:lnSpc>
                <a:spcPct val="114000"/>
              </a:lnSpc>
              <a:spcBef>
                <a:spcPts val="600"/>
              </a:spcBef>
              <a:spcAft>
                <a:spcPts val="600"/>
              </a:spcAft>
            </a:pPr>
            <a:r>
              <a:rPr lang="el-GR" sz="1800" b="0" i="0" u="none" strike="noStrike" baseline="0" dirty="0">
                <a:solidFill>
                  <a:srgbClr val="C00000"/>
                </a:solidFill>
                <a:latin typeface="Times New Roman" panose="02020603050405020304" pitchFamily="18" charset="0"/>
                <a:cs typeface="Times New Roman" panose="02020603050405020304" pitchFamily="18" charset="0"/>
              </a:rPr>
              <a:t>Συμβιβασμός των αναγκών των παραγωγών και των καταναλωτών</a:t>
            </a:r>
          </a:p>
          <a:p>
            <a:pPr marL="285750" indent="-285750" algn="just">
              <a:lnSpc>
                <a:spcPct val="114000"/>
              </a:lnSpc>
              <a:spcBef>
                <a:spcPts val="600"/>
              </a:spcBef>
              <a:spcAft>
                <a:spcPts val="600"/>
              </a:spcAft>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Οι παραγωγοί παράγουν συνήθως μεγάλη ποσότητα περιορισμένης γκάμας προϊόντων, ενώ οι καταναλωτές και οι επιχειρήσεις συνήθως θέλουν μόνο μια περιορισμένη ποσότητα από ένα ευρύ φάσμα προϊόντων</a:t>
            </a:r>
          </a:p>
          <a:p>
            <a:pPr algn="just">
              <a:lnSpc>
                <a:spcPct val="114000"/>
              </a:lnSpc>
              <a:spcBef>
                <a:spcPts val="600"/>
              </a:spcBef>
              <a:spcAft>
                <a:spcPts val="600"/>
              </a:spcAft>
            </a:pPr>
            <a:r>
              <a:rPr lang="el-GR" dirty="0">
                <a:solidFill>
                  <a:srgbClr val="C00000"/>
                </a:solidFill>
                <a:latin typeface="Times New Roman" panose="02020603050405020304" pitchFamily="18" charset="0"/>
                <a:cs typeface="Times New Roman" panose="02020603050405020304" pitchFamily="18" charset="0"/>
              </a:rPr>
              <a:t>Βελτίωση της αποτελεσματικότητας</a:t>
            </a:r>
          </a:p>
          <a:p>
            <a:pPr marL="285750" indent="-285750" algn="just">
              <a:lnSpc>
                <a:spcPct val="114000"/>
              </a:lnSpc>
              <a:spcBef>
                <a:spcPts val="600"/>
              </a:spcBef>
              <a:spcAft>
                <a:spcPts val="600"/>
              </a:spcAft>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Οι διαμεσολαβητές καναλιών μπορούν να βελτιώσουν την αποδοτικότητα της διανομής μέσω </a:t>
            </a:r>
            <a:r>
              <a:rPr lang="el-GR" sz="1800" b="0" i="1" u="none" strike="noStrike" baseline="0" dirty="0">
                <a:solidFill>
                  <a:srgbClr val="000000"/>
                </a:solidFill>
                <a:latin typeface="Times New Roman" panose="02020603050405020304" pitchFamily="18" charset="0"/>
                <a:cs typeface="Times New Roman" panose="02020603050405020304" pitchFamily="18" charset="0"/>
              </a:rPr>
              <a:t>μείωση του αριθμού των συναλλαγών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και </a:t>
            </a:r>
            <a:r>
              <a:rPr lang="el-GR" sz="1800" b="0" i="1" u="none" strike="noStrike" baseline="0" dirty="0">
                <a:solidFill>
                  <a:srgbClr val="000000"/>
                </a:solidFill>
                <a:latin typeface="Times New Roman" panose="02020603050405020304" pitchFamily="18" charset="0"/>
                <a:cs typeface="Times New Roman" panose="02020603050405020304" pitchFamily="18" charset="0"/>
              </a:rPr>
              <a:t>δημιουργώντας μικρότερες ποσότητες για μεταφορά</a:t>
            </a:r>
          </a:p>
          <a:p>
            <a:pPr algn="l">
              <a:lnSpc>
                <a:spcPct val="114000"/>
              </a:lnSpc>
              <a:spcBef>
                <a:spcPts val="600"/>
              </a:spcBef>
              <a:spcAft>
                <a:spcPts val="600"/>
              </a:spcAft>
            </a:pPr>
            <a:r>
              <a:rPr lang="el-GR" sz="1800" b="0" i="0" u="none" strike="noStrike" baseline="0" dirty="0">
                <a:solidFill>
                  <a:srgbClr val="C00000"/>
                </a:solidFill>
                <a:latin typeface="Times New Roman" panose="02020603050405020304" pitchFamily="18" charset="0"/>
                <a:cs typeface="Times New Roman" panose="02020603050405020304" pitchFamily="18" charset="0"/>
              </a:rPr>
              <a:t>Παροχή εξειδικευμένων υπηρεσιών</a:t>
            </a:r>
          </a:p>
          <a:p>
            <a:pPr marL="285750" indent="-285750" algn="l">
              <a:lnSpc>
                <a:spcPct val="114000"/>
              </a:lnSpc>
              <a:spcBef>
                <a:spcPts val="600"/>
              </a:spcBef>
              <a:spcAft>
                <a:spcPts val="600"/>
              </a:spcAft>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Οι διαμεσολαβητές καναλιών διανομής μπορούν να εκτελούν εξειδικευμένες υπηρεσίες πελατών που οι παραγωγοί ενδέχεται να μην έχουν την εξειδίκευση να κάνουν</a:t>
            </a:r>
            <a:endParaRPr lang="el-GR" sz="1800" b="0" i="1" u="none" strike="noStrike" baseline="0" dirty="0">
              <a:solidFill>
                <a:srgbClr val="0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20940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Ηθικά ζητήματα στη διανομή Ι</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20</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97A63D3C-FBCF-3B64-FF9B-DAE2BDB2AF93}"/>
              </a:ext>
            </a:extLst>
          </p:cNvPr>
          <p:cNvSpPr txBox="1"/>
          <p:nvPr/>
        </p:nvSpPr>
        <p:spPr>
          <a:xfrm>
            <a:off x="968623" y="1406910"/>
            <a:ext cx="10188904" cy="4397614"/>
          </a:xfrm>
          <a:prstGeom prst="rect">
            <a:avLst/>
          </a:prstGeom>
          <a:noFill/>
        </p:spPr>
        <p:txBody>
          <a:bodyPr wrap="square">
            <a:spAutoFit/>
          </a:bodyPr>
          <a:lstStyle/>
          <a:p>
            <a:pPr algn="just">
              <a:lnSpc>
                <a:spcPct val="150000"/>
              </a:lnSpc>
              <a:spcBef>
                <a:spcPts val="600"/>
              </a:spcBef>
              <a:spcAft>
                <a:spcPts val="600"/>
              </a:spcAft>
            </a:pPr>
            <a:r>
              <a:rPr lang="el-GR" sz="1800" b="0" i="0" u="none" strike="noStrike" baseline="0" dirty="0">
                <a:solidFill>
                  <a:srgbClr val="C00000"/>
                </a:solidFill>
                <a:latin typeface="Times New Roman" panose="02020603050405020304" pitchFamily="18" charset="0"/>
                <a:cs typeface="Times New Roman" panose="02020603050405020304" pitchFamily="18" charset="0"/>
              </a:rPr>
              <a:t>Η σταθερή εμπορική δαπάνη, αποκλειστικές συναλλαγές και περιορισμοί</a:t>
            </a:r>
            <a:r>
              <a:rPr lang="en-GB" sz="1800" b="0" i="0" u="none" strike="noStrike" baseline="0" dirty="0">
                <a:solidFill>
                  <a:srgbClr val="C00000"/>
                </a:solidFill>
                <a:latin typeface="Times New Roman" panose="02020603050405020304" pitchFamily="18" charset="0"/>
                <a:cs typeface="Times New Roman" panose="02020603050405020304" pitchFamily="18" charset="0"/>
              </a:rPr>
              <a:t> </a:t>
            </a:r>
            <a:r>
              <a:rPr lang="el-GR" sz="1800" b="0" i="0" u="none" strike="noStrike" baseline="0" dirty="0">
                <a:solidFill>
                  <a:srgbClr val="C00000"/>
                </a:solidFill>
                <a:latin typeface="Times New Roman" panose="02020603050405020304" pitchFamily="18" charset="0"/>
                <a:cs typeface="Times New Roman" panose="02020603050405020304" pitchFamily="18" charset="0"/>
              </a:rPr>
              <a:t>στην προμήθεια</a:t>
            </a:r>
            <a:endParaRPr lang="en-GB" sz="1800" b="0" i="0" u="none" strike="noStrike" baseline="0" dirty="0">
              <a:solidFill>
                <a:srgbClr val="C00000"/>
              </a:solidFill>
              <a:latin typeface="Times New Roman" panose="02020603050405020304" pitchFamily="18" charset="0"/>
              <a:cs typeface="Times New Roman" panose="02020603050405020304" pitchFamily="18" charset="0"/>
            </a:endParaRPr>
          </a:p>
          <a:p>
            <a:pPr marL="285750" indent="-285750" algn="just">
              <a:lnSpc>
                <a:spcPct val="150000"/>
              </a:lnSpc>
              <a:spcBef>
                <a:spcPts val="600"/>
              </a:spcBef>
              <a:spcAft>
                <a:spcPts val="600"/>
              </a:spcAft>
              <a:buFont typeface="Arial" panose="020B0604020202020204" pitchFamily="34" charset="0"/>
              <a:buChar char="•"/>
            </a:pPr>
            <a:r>
              <a:rPr lang="el-GR" i="1" dirty="0">
                <a:latin typeface="Times New Roman" panose="02020603050405020304" pitchFamily="18" charset="0"/>
                <a:cs typeface="Times New Roman" panose="02020603050405020304" pitchFamily="18" charset="0"/>
              </a:rPr>
              <a:t>Στ</a:t>
            </a:r>
            <a:r>
              <a:rPr lang="el-GR" sz="1800" b="0" i="1" u="none" strike="noStrike" baseline="0" dirty="0">
                <a:latin typeface="Times New Roman" panose="02020603050405020304" pitchFamily="18" charset="0"/>
                <a:cs typeface="Times New Roman" panose="02020603050405020304" pitchFamily="18" charset="0"/>
              </a:rPr>
              <a:t>αθερή εμπορική δαπάνη </a:t>
            </a:r>
            <a:r>
              <a:rPr lang="el-GR" sz="1800" b="0" i="0" u="none" strike="noStrike" baseline="0" dirty="0">
                <a:latin typeface="Times New Roman" panose="02020603050405020304" pitchFamily="18" charset="0"/>
                <a:cs typeface="Times New Roman" panose="02020603050405020304" pitchFamily="18" charset="0"/>
              </a:rPr>
              <a:t>είναι μια αμοιβή που καταβάλλεται ως αντάλλαγμα για συμφωνία τοποθέτησης ενός προϊόντος σε προνομιακό χώρο στα ράφια του λιανοπωλητή</a:t>
            </a:r>
          </a:p>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Μια άλλη ανησυχία των μικρών προμηθευτών είναι ότι η δύναμη των μεγάλων παραγωγών και εμπόρων λιανικής θα σημαίνει παραμερίζονται από την εφοδιαστική αλυσίδα</a:t>
            </a:r>
          </a:p>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Οι μικροί προμηθευτές πιστεύουν ότι αυτό τους οδηγεί εκτός ανταγωνισμού, καθώς οι βασικοί αυτοί παίκτες των κατηγοριών φροντίζουν τα δικά τους συμφέροντα</a:t>
            </a:r>
          </a:p>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Θα ήθελαν να υπάρχει ένα σύστημα παρόμοιο με αυτό της Γαλλίας, όπου περίπου το 10% του χώρου στα ράφια παραχωρείται βάσει νόμου σε μικρούς προμηθευτές</a:t>
            </a:r>
          </a:p>
        </p:txBody>
      </p:sp>
    </p:spTree>
    <p:custDataLst>
      <p:tags r:id="rId1"/>
    </p:custDataLst>
    <p:extLst>
      <p:ext uri="{BB962C8B-B14F-4D97-AF65-F5344CB8AC3E}">
        <p14:creationId xmlns:p14="http://schemas.microsoft.com/office/powerpoint/2010/main" val="2374556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Ηθικά ζητήματα στη διανομή ΙΙ</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21</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97A63D3C-FBCF-3B64-FF9B-DAE2BDB2AF93}"/>
              </a:ext>
            </a:extLst>
          </p:cNvPr>
          <p:cNvSpPr txBox="1"/>
          <p:nvPr/>
        </p:nvSpPr>
        <p:spPr>
          <a:xfrm>
            <a:off x="968623" y="1406910"/>
            <a:ext cx="10188904" cy="4551502"/>
          </a:xfrm>
          <a:prstGeom prst="rect">
            <a:avLst/>
          </a:prstGeom>
          <a:noFill/>
        </p:spPr>
        <p:txBody>
          <a:bodyPr wrap="square">
            <a:spAutoFit/>
          </a:bodyPr>
          <a:lstStyle/>
          <a:p>
            <a:pPr algn="just">
              <a:lnSpc>
                <a:spcPct val="150000"/>
              </a:lnSpc>
              <a:spcBef>
                <a:spcPts val="600"/>
              </a:spcBef>
              <a:spcAft>
                <a:spcPts val="600"/>
              </a:spcAft>
            </a:pPr>
            <a:r>
              <a:rPr lang="el-GR" sz="1800" b="0" i="0" u="none" strike="noStrike" baseline="0" dirty="0">
                <a:solidFill>
                  <a:srgbClr val="C00000"/>
                </a:solidFill>
                <a:latin typeface="Times New Roman" panose="02020603050405020304" pitchFamily="18" charset="0"/>
                <a:cs typeface="Times New Roman" panose="02020603050405020304" pitchFamily="18" charset="0"/>
              </a:rPr>
              <a:t>Γκρίζες αγορές</a:t>
            </a:r>
            <a:endParaRPr lang="el-GR" dirty="0">
              <a:solidFill>
                <a:srgbClr val="C00000"/>
              </a:solidFill>
              <a:latin typeface="Times New Roman" panose="02020603050405020304" pitchFamily="18" charset="0"/>
              <a:cs typeface="Times New Roman" panose="02020603050405020304" pitchFamily="18" charset="0"/>
            </a:endParaRPr>
          </a:p>
          <a:p>
            <a:pPr marL="285750" indent="-285750" algn="just">
              <a:lnSpc>
                <a:spcPct val="150000"/>
              </a:lnSpc>
              <a:spcBef>
                <a:spcPts val="600"/>
              </a:spcBef>
              <a:spcAft>
                <a:spcPts val="600"/>
              </a:spcAft>
              <a:buFont typeface="Arial" panose="020B0604020202020204" pitchFamily="34" charset="0"/>
              <a:buChar char="•"/>
            </a:pPr>
            <a:r>
              <a:rPr lang="el-GR" dirty="0">
                <a:solidFill>
                  <a:srgbClr val="000000"/>
                </a:solidFill>
                <a:latin typeface="Times New Roman" panose="02020603050405020304" pitchFamily="18" charset="0"/>
                <a:cs typeface="Times New Roman" panose="02020603050405020304" pitchFamily="18" charset="0"/>
              </a:rPr>
              <a:t>Αυτό παρατηρείται όταν ένα προϊόν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πωλείται μέσω μη εξουσιοδοτημένου καναλιού διανομής</a:t>
            </a:r>
          </a:p>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Όταν αυτό συμβαίνει σε επίπεδο διεθνούς μάρκετινγκ, η πρακτική ονομάζεται παράλληλη εισαγωγή</a:t>
            </a:r>
          </a:p>
          <a:p>
            <a:pPr algn="just">
              <a:lnSpc>
                <a:spcPct val="150000"/>
              </a:lnSpc>
              <a:spcBef>
                <a:spcPts val="600"/>
              </a:spcBef>
              <a:spcAft>
                <a:spcPts val="600"/>
              </a:spcAft>
            </a:pPr>
            <a:r>
              <a:rPr lang="el-GR" sz="1800" b="0" i="0" u="none" strike="noStrike" baseline="0" dirty="0">
                <a:solidFill>
                  <a:srgbClr val="C00000"/>
                </a:solidFill>
                <a:latin typeface="Times New Roman" panose="02020603050405020304" pitchFamily="18" charset="0"/>
                <a:cs typeface="Times New Roman" panose="02020603050405020304" pitchFamily="18" charset="0"/>
              </a:rPr>
              <a:t>Δίκαιες συναλλαγές</a:t>
            </a:r>
          </a:p>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Ένα πρόβλημα των δυνάμεων της ελεύθερης αγοράς είναι ότι όταν οι μικροπαραγωγοί εμπορευμάτων έρχονται αντιμέτωποι με μεγάλους ισχυρούς αγοραστές, το αποτέλεσμα μπορεί να είναι πολύ χαμηλές τιμές</a:t>
            </a:r>
          </a:p>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Αυτό μπορεί να δημιουργήσει σημαντικά οικονομικά προβλήματα στους παραγωγούς των αναπτυσσόμενων χωρών</a:t>
            </a:r>
            <a:endParaRPr lang="en-GB"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95982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Λειτουργίες ενδιάμεσων καναλιών ΙΙ</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3</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8F407E81-D065-0AC5-F67B-AF319A838ADC}"/>
              </a:ext>
            </a:extLst>
          </p:cNvPr>
          <p:cNvSpPr txBox="1"/>
          <p:nvPr/>
        </p:nvSpPr>
        <p:spPr>
          <a:xfrm>
            <a:off x="1105574" y="1208689"/>
            <a:ext cx="9542177" cy="4945841"/>
          </a:xfrm>
          <a:prstGeom prst="rect">
            <a:avLst/>
          </a:prstGeom>
          <a:noFill/>
        </p:spPr>
        <p:txBody>
          <a:bodyPr wrap="square">
            <a:spAutoFit/>
          </a:bodyPr>
          <a:lstStyle/>
          <a:p>
            <a:pPr algn="just">
              <a:lnSpc>
                <a:spcPct val="125000"/>
              </a:lnSpc>
            </a:pPr>
            <a:r>
              <a:rPr lang="el-GR" dirty="0">
                <a:solidFill>
                  <a:srgbClr val="C00000"/>
                </a:solidFill>
                <a:latin typeface="Times New Roman" panose="02020603050405020304" pitchFamily="18" charset="0"/>
                <a:cs typeface="Times New Roman" panose="02020603050405020304" pitchFamily="18" charset="0"/>
              </a:rPr>
              <a:t>Βελτίωση της προσβασιμότητας</a:t>
            </a:r>
          </a:p>
          <a:p>
            <a:pPr marL="285750" indent="-285750" algn="just">
              <a:lnSpc>
                <a:spcPct val="125000"/>
              </a:lnSpc>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Δύο μεγάλα προβλήματα που πρέπει να γεφυρωθούν μεταξύ παραγωγών και καταναλωτών είναι το χάσμα τοποθεσίας και το κενό χρόνου</a:t>
            </a:r>
          </a:p>
          <a:p>
            <a:pPr marL="285750" indent="-285750" algn="just">
              <a:lnSpc>
                <a:spcPct val="125000"/>
              </a:lnSpc>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Το </a:t>
            </a:r>
            <a:r>
              <a:rPr lang="el-GR" sz="1800" b="0" i="1" u="none" strike="noStrike" baseline="0" dirty="0">
                <a:solidFill>
                  <a:srgbClr val="000000"/>
                </a:solidFill>
                <a:latin typeface="Times New Roman" panose="02020603050405020304" pitchFamily="18" charset="0"/>
                <a:cs typeface="Times New Roman" panose="02020603050405020304" pitchFamily="18" charset="0"/>
              </a:rPr>
              <a:t>χάσμα τοποθεσίας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προέρχεται από τον γεωγραφικό διαχωρισμό των παραγωγών από τους πελάτες</a:t>
            </a:r>
          </a:p>
          <a:p>
            <a:pPr marL="285750" indent="-285750" algn="just">
              <a:lnSpc>
                <a:spcPct val="125000"/>
              </a:lnSpc>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Το </a:t>
            </a:r>
            <a:r>
              <a:rPr lang="el-GR" sz="1800" b="0" i="1" u="none" strike="noStrike" baseline="0" dirty="0">
                <a:latin typeface="Times New Roman" panose="02020603050405020304" pitchFamily="18" charset="0"/>
                <a:cs typeface="Times New Roman" panose="02020603050405020304" pitchFamily="18" charset="0"/>
              </a:rPr>
              <a:t>κενό χρόνου </a:t>
            </a:r>
            <a:r>
              <a:rPr lang="el-GR" sz="1800" b="0" i="0" u="none" strike="noStrike" baseline="0" dirty="0">
                <a:latin typeface="Times New Roman" panose="02020603050405020304" pitchFamily="18" charset="0"/>
                <a:cs typeface="Times New Roman" panose="02020603050405020304" pitchFamily="18" charset="0"/>
              </a:rPr>
              <a:t>προκύπτει από ασυμφωνίες μεταξύ του πότε ένας κατασκευαστής θέλει να παράγει αγαθά και πότε οι καταναλωτές επιθυμούν να αγοράσουν</a:t>
            </a:r>
            <a:endParaRPr lang="el-GR" dirty="0">
              <a:latin typeface="Times New Roman" panose="02020603050405020304" pitchFamily="18" charset="0"/>
              <a:cs typeface="Times New Roman" panose="02020603050405020304" pitchFamily="18" charset="0"/>
            </a:endParaRPr>
          </a:p>
          <a:p>
            <a:pPr algn="l">
              <a:lnSpc>
                <a:spcPct val="125000"/>
              </a:lnSpc>
              <a:spcBef>
                <a:spcPts val="600"/>
              </a:spcBef>
              <a:spcAft>
                <a:spcPts val="600"/>
              </a:spcAft>
            </a:pPr>
            <a:r>
              <a:rPr lang="el-GR" sz="1800" b="0" i="0" u="none" strike="noStrike" baseline="0" dirty="0">
                <a:solidFill>
                  <a:srgbClr val="C00000"/>
                </a:solidFill>
                <a:latin typeface="Times New Roman" panose="02020603050405020304" pitchFamily="18" charset="0"/>
                <a:cs typeface="Times New Roman" panose="02020603050405020304" pitchFamily="18" charset="0"/>
              </a:rPr>
              <a:t>Τύποι καναλιών διανομής</a:t>
            </a:r>
          </a:p>
          <a:p>
            <a:pPr marL="285750" indent="-285750" algn="l">
              <a:lnSpc>
                <a:spcPct val="125000"/>
              </a:lnSpc>
              <a:spcBef>
                <a:spcPts val="600"/>
              </a:spcBef>
              <a:spcAft>
                <a:spcPts val="600"/>
              </a:spcAft>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Όλα όσα αγοράζουμε, είτε καταναλωτικά αγαθά είτε αγαθά ή υπηρεσίες από επιχείρηση σε επιχείρηση, απαιτούν τα κανάλι διανομής</a:t>
            </a:r>
          </a:p>
          <a:p>
            <a:pPr marL="285750" indent="-285750" algn="l">
              <a:lnSpc>
                <a:spcPct val="125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Τα επαγγελματικά κανάλια τείνουν να είναι μικρότερα από τα κανάλια καταναλωτών λόγω του μικρότερου αριθμού τελικών πελατών, της μεγαλύτερης γεωγραφικής συγκέντρωσης πελατών και της μεγαλύτερης πολυπλοκότητας των προϊόντων και απαιτούν στενή σχέση παραγωγού-πελάτη</a:t>
            </a:r>
            <a:endParaRPr lang="el-GR"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45274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Πώς ένα κανάλι διανομής βελτιώνει την αποτελεσματικότητα της διανομής</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4</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pic>
        <p:nvPicPr>
          <p:cNvPr id="9" name="Picture 8">
            <a:extLst>
              <a:ext uri="{FF2B5EF4-FFF2-40B4-BE49-F238E27FC236}">
                <a16:creationId xmlns:a16="http://schemas.microsoft.com/office/drawing/2014/main" id="{B0CAD75B-B564-9B86-35FF-46A6E8764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9863" y="1035741"/>
            <a:ext cx="7932275" cy="5469286"/>
          </a:xfrm>
          <a:prstGeom prst="rect">
            <a:avLst/>
          </a:prstGeom>
        </p:spPr>
      </p:pic>
    </p:spTree>
    <p:custDataLst>
      <p:tags r:id="rId1"/>
    </p:custDataLst>
    <p:extLst>
      <p:ext uri="{BB962C8B-B14F-4D97-AF65-F5344CB8AC3E}">
        <p14:creationId xmlns:p14="http://schemas.microsoft.com/office/powerpoint/2010/main" val="705879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Κανάλια διανομής για καταναλωτικά αγαθά</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5</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pic>
        <p:nvPicPr>
          <p:cNvPr id="4" name="Picture 3">
            <a:extLst>
              <a:ext uri="{FF2B5EF4-FFF2-40B4-BE49-F238E27FC236}">
                <a16:creationId xmlns:a16="http://schemas.microsoft.com/office/drawing/2014/main" id="{73E3AD7A-F248-30A3-008E-DC233B187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009" y="1326393"/>
            <a:ext cx="9503982" cy="4730293"/>
          </a:xfrm>
          <a:prstGeom prst="rect">
            <a:avLst/>
          </a:prstGeom>
        </p:spPr>
      </p:pic>
    </p:spTree>
    <p:custDataLst>
      <p:tags r:id="rId1"/>
    </p:custDataLst>
    <p:extLst>
      <p:ext uri="{BB962C8B-B14F-4D97-AF65-F5344CB8AC3E}">
        <p14:creationId xmlns:p14="http://schemas.microsoft.com/office/powerpoint/2010/main" val="964881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Κανάλια διανομής αγαθών από επιχείρηση σε επιχείρηση</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6</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pic>
        <p:nvPicPr>
          <p:cNvPr id="9" name="Picture 8">
            <a:extLst>
              <a:ext uri="{FF2B5EF4-FFF2-40B4-BE49-F238E27FC236}">
                <a16:creationId xmlns:a16="http://schemas.microsoft.com/office/drawing/2014/main" id="{0068EA30-2FB7-BE38-E355-8D78F2E55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306" y="1319074"/>
            <a:ext cx="9964473" cy="4944888"/>
          </a:xfrm>
          <a:prstGeom prst="rect">
            <a:avLst/>
          </a:prstGeom>
        </p:spPr>
      </p:pic>
    </p:spTree>
    <p:custDataLst>
      <p:tags r:id="rId1"/>
    </p:custDataLst>
    <p:extLst>
      <p:ext uri="{BB962C8B-B14F-4D97-AF65-F5344CB8AC3E}">
        <p14:creationId xmlns:p14="http://schemas.microsoft.com/office/powerpoint/2010/main" val="1709367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Κανάλια υπηρεσιών</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7</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pic>
        <p:nvPicPr>
          <p:cNvPr id="15" name="Picture 14">
            <a:extLst>
              <a:ext uri="{FF2B5EF4-FFF2-40B4-BE49-F238E27FC236}">
                <a16:creationId xmlns:a16="http://schemas.microsoft.com/office/drawing/2014/main" id="{EED9425B-A6DA-E488-C358-FA0D5F08B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574" y="1301368"/>
            <a:ext cx="9401611" cy="2695567"/>
          </a:xfrm>
          <a:prstGeom prst="rect">
            <a:avLst/>
          </a:prstGeom>
        </p:spPr>
      </p:pic>
      <p:sp>
        <p:nvSpPr>
          <p:cNvPr id="17" name="TextBox 16">
            <a:extLst>
              <a:ext uri="{FF2B5EF4-FFF2-40B4-BE49-F238E27FC236}">
                <a16:creationId xmlns:a16="http://schemas.microsoft.com/office/drawing/2014/main" id="{0473AD8D-FF32-94B3-CB3B-D7CCF636B1FA}"/>
              </a:ext>
            </a:extLst>
          </p:cNvPr>
          <p:cNvSpPr txBox="1"/>
          <p:nvPr/>
        </p:nvSpPr>
        <p:spPr>
          <a:xfrm>
            <a:off x="486888" y="4144305"/>
            <a:ext cx="10770920" cy="2137380"/>
          </a:xfrm>
          <a:prstGeom prst="rect">
            <a:avLst/>
          </a:prstGeom>
          <a:noFill/>
        </p:spPr>
        <p:txBody>
          <a:bodyPr wrap="square">
            <a:spAutoFit/>
          </a:bodyPr>
          <a:lstStyle/>
          <a:p>
            <a:pPr algn="just">
              <a:lnSpc>
                <a:spcPct val="125000"/>
              </a:lnSpc>
            </a:pPr>
            <a:r>
              <a:rPr lang="el-GR" b="1" i="0" u="none" strike="noStrike" baseline="0" dirty="0">
                <a:solidFill>
                  <a:srgbClr val="C00000"/>
                </a:solidFill>
                <a:latin typeface="Times New Roman" panose="02020603050405020304" pitchFamily="18" charset="0"/>
                <a:cs typeface="Times New Roman" panose="02020603050405020304" pitchFamily="18" charset="0"/>
              </a:rPr>
              <a:t>Από </a:t>
            </a:r>
            <a:r>
              <a:rPr lang="el-GR" b="1" i="0" u="none" strike="noStrike" baseline="0" dirty="0" err="1">
                <a:solidFill>
                  <a:srgbClr val="C00000"/>
                </a:solidFill>
                <a:latin typeface="Times New Roman" panose="02020603050405020304" pitchFamily="18" charset="0"/>
                <a:cs typeface="Times New Roman" panose="02020603050405020304" pitchFamily="18" charset="0"/>
              </a:rPr>
              <a:t>πάροχο</a:t>
            </a:r>
            <a:r>
              <a:rPr lang="el-GR" b="1" i="0" u="none" strike="noStrike" baseline="0" dirty="0">
                <a:solidFill>
                  <a:srgbClr val="C00000"/>
                </a:solidFill>
                <a:latin typeface="Times New Roman" panose="02020603050405020304" pitchFamily="18" charset="0"/>
                <a:cs typeface="Times New Roman" panose="02020603050405020304" pitchFamily="18" charset="0"/>
              </a:rPr>
              <a:t> υπηρεσιών σε καταναλωτή ή πελάτη-επιχείρηση</a:t>
            </a:r>
          </a:p>
          <a:p>
            <a:pPr algn="just">
              <a:lnSpc>
                <a:spcPct val="125000"/>
              </a:lnSpc>
            </a:pPr>
            <a:r>
              <a:rPr lang="el-GR" b="0" i="0" u="none" strike="noStrike" baseline="0" dirty="0">
                <a:solidFill>
                  <a:srgbClr val="000000"/>
                </a:solidFill>
                <a:latin typeface="Times New Roman" panose="02020603050405020304" pitchFamily="18" charset="0"/>
                <a:cs typeface="Times New Roman" panose="02020603050405020304" pitchFamily="18" charset="0"/>
              </a:rPr>
              <a:t>Οι στενές προσωπικές σχέσεις μεταξύ </a:t>
            </a:r>
            <a:r>
              <a:rPr lang="el-GR" b="0" i="0" u="none" strike="noStrike" baseline="0" dirty="0" err="1">
                <a:solidFill>
                  <a:srgbClr val="000000"/>
                </a:solidFill>
                <a:latin typeface="Times New Roman" panose="02020603050405020304" pitchFamily="18" charset="0"/>
                <a:cs typeface="Times New Roman" panose="02020603050405020304" pitchFamily="18" charset="0"/>
              </a:rPr>
              <a:t>παρόχων</a:t>
            </a:r>
            <a:r>
              <a:rPr lang="el-GR" b="0" i="0" u="none" strike="noStrike" baseline="0" dirty="0">
                <a:solidFill>
                  <a:srgbClr val="000000"/>
                </a:solidFill>
                <a:latin typeface="Times New Roman" panose="02020603050405020304" pitchFamily="18" charset="0"/>
                <a:cs typeface="Times New Roman" panose="02020603050405020304" pitchFamily="18" charset="0"/>
              </a:rPr>
              <a:t> υπηρεσιών και πελατών συχνά ευνοούνται διότι η παροχή υπηρεσιών είναι άμεση</a:t>
            </a:r>
          </a:p>
          <a:p>
            <a:pPr algn="just">
              <a:lnSpc>
                <a:spcPct val="125000"/>
              </a:lnSpc>
            </a:pPr>
            <a:r>
              <a:rPr lang="el-GR" b="1" i="0" u="none" strike="noStrike" baseline="0" dirty="0">
                <a:solidFill>
                  <a:srgbClr val="C00000"/>
                </a:solidFill>
                <a:latin typeface="Times New Roman" panose="02020603050405020304" pitchFamily="18" charset="0"/>
                <a:cs typeface="Times New Roman" panose="02020603050405020304" pitchFamily="18" charset="0"/>
              </a:rPr>
              <a:t>Από </a:t>
            </a:r>
            <a:r>
              <a:rPr lang="el-GR" b="1" i="0" u="none" strike="noStrike" baseline="0" dirty="0" err="1">
                <a:solidFill>
                  <a:srgbClr val="C00000"/>
                </a:solidFill>
                <a:latin typeface="Times New Roman" panose="02020603050405020304" pitchFamily="18" charset="0"/>
                <a:cs typeface="Times New Roman" panose="02020603050405020304" pitchFamily="18" charset="0"/>
              </a:rPr>
              <a:t>πάροχο</a:t>
            </a:r>
            <a:r>
              <a:rPr lang="el-GR" b="1" i="0" u="none" strike="noStrike" baseline="0" dirty="0">
                <a:solidFill>
                  <a:srgbClr val="C00000"/>
                </a:solidFill>
                <a:latin typeface="Times New Roman" panose="02020603050405020304" pitchFamily="18" charset="0"/>
                <a:cs typeface="Times New Roman" panose="02020603050405020304" pitchFamily="18" charset="0"/>
              </a:rPr>
              <a:t> υπηρεσιών σε αντιπρόσωπο, σε καταναλωτή ή πελάτη-επιχείρηση</a:t>
            </a:r>
          </a:p>
          <a:p>
            <a:pPr algn="just">
              <a:lnSpc>
                <a:spcPct val="125000"/>
              </a:lnSpc>
            </a:pPr>
            <a:r>
              <a:rPr lang="el-GR" b="0" i="0" u="none" strike="noStrike" baseline="0" dirty="0">
                <a:solidFill>
                  <a:srgbClr val="000000"/>
                </a:solidFill>
                <a:latin typeface="Times New Roman" panose="02020603050405020304" pitchFamily="18" charset="0"/>
                <a:cs typeface="Times New Roman" panose="02020603050405020304" pitchFamily="18" charset="0"/>
              </a:rPr>
              <a:t>Ο διαμεσολαβητής καναλιού για εταιρεία παροχής υπηρεσιών συνήθως είναι ένας εξουσιοδοτημένος αντιπρόσωπος </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19133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Επιλογή Καναλιού Διανομής</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8</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pic>
        <p:nvPicPr>
          <p:cNvPr id="4" name="Picture 3">
            <a:extLst>
              <a:ext uri="{FF2B5EF4-FFF2-40B4-BE49-F238E27FC236}">
                <a16:creationId xmlns:a16="http://schemas.microsoft.com/office/drawing/2014/main" id="{F0508852-C226-6777-13A5-02A2CC4DD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8996" y="1806709"/>
            <a:ext cx="5494008" cy="3662671"/>
          </a:xfrm>
          <a:prstGeom prst="rect">
            <a:avLst/>
          </a:prstGeom>
        </p:spPr>
      </p:pic>
    </p:spTree>
    <p:custDataLst>
      <p:tags r:id="rId1"/>
    </p:custDataLst>
    <p:extLst>
      <p:ext uri="{BB962C8B-B14F-4D97-AF65-F5344CB8AC3E}">
        <p14:creationId xmlns:p14="http://schemas.microsoft.com/office/powerpoint/2010/main" val="145217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Επιλογή καναλιού Ι</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9</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17</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9" name="TextBox 8">
            <a:extLst>
              <a:ext uri="{FF2B5EF4-FFF2-40B4-BE49-F238E27FC236}">
                <a16:creationId xmlns:a16="http://schemas.microsoft.com/office/drawing/2014/main" id="{BFF9D9BA-19B4-0EFA-194B-3DF4BBB15B0B}"/>
              </a:ext>
            </a:extLst>
          </p:cNvPr>
          <p:cNvSpPr txBox="1"/>
          <p:nvPr/>
        </p:nvSpPr>
        <p:spPr>
          <a:xfrm>
            <a:off x="425202" y="1054780"/>
            <a:ext cx="11028351" cy="5181098"/>
          </a:xfrm>
          <a:prstGeom prst="rect">
            <a:avLst/>
          </a:prstGeom>
          <a:noFill/>
        </p:spPr>
        <p:txBody>
          <a:bodyPr wrap="square">
            <a:spAutoFit/>
          </a:bodyPr>
          <a:lstStyle/>
          <a:p>
            <a:pPr algn="just">
              <a:lnSpc>
                <a:spcPct val="114000"/>
              </a:lnSpc>
              <a:spcBef>
                <a:spcPts val="600"/>
              </a:spcBef>
            </a:pPr>
            <a:r>
              <a:rPr lang="el-GR" b="1" i="0" u="none" strike="noStrike" baseline="0" dirty="0">
                <a:solidFill>
                  <a:srgbClr val="C00000"/>
                </a:solidFill>
                <a:latin typeface="Times New Roman" panose="02020603050405020304" pitchFamily="18" charset="0"/>
                <a:cs typeface="Times New Roman" panose="02020603050405020304" pitchFamily="18" charset="0"/>
              </a:rPr>
              <a:t>Παράγοντες αγοράς</a:t>
            </a:r>
          </a:p>
          <a:p>
            <a:pPr marL="285750" indent="-285750" algn="just">
              <a:lnSpc>
                <a:spcPct val="114000"/>
              </a:lnSpc>
              <a:spcBef>
                <a:spcPts val="600"/>
              </a:spcBef>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Ένας σημαντικός παράγοντας της αγοράς είναι η συμπεριφορά του αγοραστή: οι προσδοκίες του αγοραστή μπορεί να υπαγορεύουν την πώληση του προϊόντος με ορισμένο τρόπο</a:t>
            </a:r>
            <a:endParaRPr lang="el-GR" dirty="0">
              <a:solidFill>
                <a:srgbClr val="000000"/>
              </a:solidFill>
              <a:latin typeface="Times New Roman" panose="02020603050405020304" pitchFamily="18" charset="0"/>
              <a:cs typeface="Times New Roman" panose="02020603050405020304" pitchFamily="18" charset="0"/>
            </a:endParaRPr>
          </a:p>
          <a:p>
            <a:pPr marL="285750" indent="-285750" algn="just">
              <a:lnSpc>
                <a:spcPct val="114000"/>
              </a:lnSpc>
              <a:spcBef>
                <a:spcPts val="600"/>
              </a:spcBef>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Οι αγοραστές μπορεί να προτιμούν να αγοράζουν τοπικά σε ένα κατάστημα</a:t>
            </a:r>
            <a:endParaRPr lang="el-GR" dirty="0">
              <a:solidFill>
                <a:srgbClr val="000000"/>
              </a:solidFill>
              <a:latin typeface="Times New Roman" panose="02020603050405020304" pitchFamily="18" charset="0"/>
              <a:cs typeface="Times New Roman" panose="02020603050405020304" pitchFamily="18" charset="0"/>
            </a:endParaRPr>
          </a:p>
          <a:p>
            <a:pPr marL="285750" indent="-285750" algn="just">
              <a:lnSpc>
                <a:spcPct val="114000"/>
              </a:lnSpc>
              <a:spcBef>
                <a:spcPts val="600"/>
              </a:spcBef>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Η αποτυχία να ανταποκριθεί σε αυτές τις προσδοκίες μια επιχείρηση μπορεί να έχει σοβαρές επιπτώσεις</a:t>
            </a:r>
          </a:p>
          <a:p>
            <a:pPr algn="just">
              <a:lnSpc>
                <a:spcPct val="114000"/>
              </a:lnSpc>
              <a:spcBef>
                <a:spcPts val="600"/>
              </a:spcBef>
            </a:pPr>
            <a:r>
              <a:rPr lang="el-GR" b="1" i="0" u="none" strike="noStrike" baseline="0" dirty="0">
                <a:solidFill>
                  <a:srgbClr val="C00000"/>
                </a:solidFill>
                <a:latin typeface="Times New Roman" panose="02020603050405020304" pitchFamily="18" charset="0"/>
                <a:cs typeface="Times New Roman" panose="02020603050405020304" pitchFamily="18" charset="0"/>
              </a:rPr>
              <a:t>Παράγοντες που σχετίζονται με τον παραγωγό</a:t>
            </a:r>
          </a:p>
          <a:p>
            <a:pPr marL="285750" indent="-285750" algn="just">
              <a:lnSpc>
                <a:spcPct val="114000"/>
              </a:lnSpc>
              <a:spcBef>
                <a:spcPts val="600"/>
              </a:spcBef>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Ένας περιορισμός στην απόφαση του καναλιού διανομής προκύπτει όταν ο παραγωγός δεν διαθέτει επαρκείς πόρους για να εκτελέσει τις λειτουργίες του καναλιού</a:t>
            </a:r>
          </a:p>
          <a:p>
            <a:pPr marL="285750" indent="-285750" algn="just">
              <a:lnSpc>
                <a:spcPct val="114000"/>
              </a:lnSpc>
              <a:spcBef>
                <a:spcPts val="600"/>
              </a:spcBef>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Οι παραγωγοί ενδέχεται να μην διαθέτουν τους οικονομικούς και διαχειριστικούς πόρους για να αναλάβουν τις λειτουργίες του καναλιού</a:t>
            </a:r>
          </a:p>
          <a:p>
            <a:pPr algn="just">
              <a:lnSpc>
                <a:spcPct val="114000"/>
              </a:lnSpc>
              <a:spcBef>
                <a:spcPts val="600"/>
              </a:spcBef>
            </a:pPr>
            <a:r>
              <a:rPr lang="el-GR" b="1" i="0" u="none" strike="noStrike" baseline="0" dirty="0">
                <a:solidFill>
                  <a:srgbClr val="C00000"/>
                </a:solidFill>
                <a:latin typeface="Times New Roman" panose="02020603050405020304" pitchFamily="18" charset="0"/>
                <a:cs typeface="Times New Roman" panose="02020603050405020304" pitchFamily="18" charset="0"/>
              </a:rPr>
              <a:t>Παράγοντες που σχετίζονται με τα προϊόντα</a:t>
            </a:r>
          </a:p>
          <a:p>
            <a:pPr marL="285750" indent="-285750" algn="just">
              <a:lnSpc>
                <a:spcPct val="114000"/>
              </a:lnSpc>
              <a:spcBef>
                <a:spcPts val="600"/>
              </a:spcBef>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Μεγάλα, πολύπλοκα προϊόντα συχνά παρέχονται απευθείας στους πελάτες</a:t>
            </a:r>
          </a:p>
          <a:p>
            <a:pPr marL="285750" indent="-285750" algn="just">
              <a:lnSpc>
                <a:spcPct val="114000"/>
              </a:lnSpc>
              <a:spcBef>
                <a:spcPts val="600"/>
              </a:spcBef>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Η ανάγκη για στενή προσωπική επαφή μεταξύ παραγωγού και πελάτης, καθώς και οι υψηλές τιμές που χρεώνονται, σημαίνουν ότι η άμεση διανομή και πώληση είναι τόσο απαραίτητη όσο και εφικτή</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85004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ER_PHOTO_0" val="jpg|/9j/4AAQSkZJRgABAQAAAQABAAD/2wBDAAMCAgMCAgMDAwMEAwMEBQgFBQQEBQoHBwYIDAoMDAsK&#10;CwsNDhIQDQ4RDgsLEBYQERMUFRUVDA8XGBYUGBIUFRT/2wBDAQMEBAUEBQkFBQkUDQsNFBQUFBQU&#10;FBQUFBQUFBQUFBQUFBQUFBQUFBQUFBQUFBQUFBQUFBQUFBQUFBQUFBQUFBT/wAARCAEKAaoDASIA&#10;AhEBAxEB/8QAHwAAAQUBAQEBAQEAAAAAAAAAAAECAwQFBgcICQoL/8QAtRAAAgEDAwIEAwUFBAQA&#10;AAF9AQIDAAQRBRIhMUEGE1FhByJxFDKBkaEII0KxwRVS0fAkM2JyggkKFhcYGRolJicoKSo0NTY3&#10;ODk6Q0RFRkdISUpTVFVWV1hZWmNkZWZnaGlqc3R1dnd4eXqDhIWGh4iJipKTlJWWl5iZmqKjpKWm&#10;p6ipqrKztLW2t7i5usLDxMXGx8jJytLT1NXW19jZ2uHi4+Tl5ufo6erx8vP09fb3+Pn6/8QAHwEA&#10;AwEBAQEBAQEBAQAAAAAAAAECAwQFBgcICQoL/8QAtREAAgECBAQDBAcFBAQAAQJ3AAECAxEEBSEx&#10;BhJBUQdhcRMiMoEIFEKRobHBCSMzUvAVYnLRChYkNOEl8RcYGRomJygpKjU2Nzg5OkNERUZHSElK&#10;U1RVVldYWVpjZGVmZ2hpanN0dXZ3eHl6goOEhYaHiImKkpOUlZaXmJmaoqOkpaanqKmqsrO0tba3&#10;uLm6wsPExcbHyMnK0tPU1dbX2Nna4uPk5ebn6Onq8vP09fb3+Pn6/9oADAMBAAIRAxEAPwD9Us0t&#10;NUcDPJpaAFoppbFAagB1FJmjNAC0UmaM0ALRRSZoAWiikzQAtFITikLYoAdRTQ1LmgBaKKKACiii&#10;gAooooAKKKKACiiigAooooAKKKKACiiigAooooAKKKKACiiigAooooAKKKKACiiigAooooAKKKKA&#10;CiiigAooooAKKKKACkNLSNzQAw8Cvk74mf8ABQLRfhp481nwxN4Sv76fTJ/Ie4juUVX4ByARkda+&#10;s8Yr8dP2qT/xkP45PP8Ax/f+yis5ycVofYcM5Zh80xMqeIV0lfex9Zf8PPNB/wChG1L/AMDI/wDC&#10;j/h55oP/AEI2pf8AgZH/AIV+fGT6n8qMn1/SsfayP0z/AFQyr+V/ez9B/wDh55oP/Qjal/4GR/4U&#10;f8PO9B/6EbUv/AyP/wCJr8+Mn1/Sjd7/AKUe1kH+p+Vfyv72foP/AMPO9B/6EbUv/AyP/wCJo/4e&#10;eaD/ANCNqX/gZH/hX58bvf8ASgtjv+lL2sg/1Pyr+V/ez9B/+Hneg/8AQjal/wCBkf8A8TR/w880&#10;H/oRtS/8DI/8K/PjcfX9KCT6n8qftJB/qflX8r+9n6D/APDzzQf+hG1L/wADI/8A4mj/AIed+Hzg&#10;f8INqQyQP+PyP/Cvz33Ef/qpeSyf7w7e4o9rIznwhlai2ov72fufoWpjW9HstQVDGtzAkwQnOAwz&#10;itAHv2rB8BDHgjQR/wBOMP8A6AKPH2o3Gj+BvEN9aSGG6ttPuJopAM7XWNiD+BFdNz8LqxUakorZ&#10;M3hIPXvilzX5cfs8+If2tP2lfBt94l8MfE2xtrG01CTT3S/CpJ5iqrE4CEbcOMV6j/wpj9tj/oq+&#10;h/mP/jdMzPvXfnOOcUm/pjJrxv8AZv8ADfxT8I/D/Vbf4s+IrTxF4ja9llt7qzOVjt/LXYn3RyGD&#10;n8a8J/4Jr/Hbxz8btO+IEvjTX5dbbTrqCOzMqKvlo3mZ6DvtH5UAfbm8YzmmiVW6HNfLX7Z/7Xf/&#10;AAo7TbXwl4Oi/tj4o65ti0/T4k802iucCZ1H8RPCKep5PHX0L9mPwl8RvDnw7gufip4nm1/xZqG2&#10;ee2dUEWnr2iXaOW/vH14HAoA9l3e9J5g9RXCfHH4nW3wc+EvinxjdFAulWLzRLIcB5iNsSf8CcqP&#10;xr4L/Yw/a9+KGqfHHw3oHxT1ia70Xxlp8txo/wBqiSLa4dtjjA+6SjoB6kUAfpjmmhwe9Bbt3r4X&#10;/aP/AG0vG2pfF1vg18CdKh1jxahMN9qzqJVtpRjeqKflAQZ3O3Q8DmgD7oMgAznijfya+Av+GZ/2&#10;wJ7JdXl+OyQ6soLf2Skzi3JPYuF24/4DxU/wO/bO+IXw7+Mlv8If2g9PitNVuZFisPEEUaokjNxF&#10;v2/K8bkYEgwQ3DewB97F8ZpQwr5p/bz8R/FDwh8GI9e+FtxcwX+nXqz6k1nGskgs9jbmCnOQDgnH&#10;OK+V/gTrf7U/7RXg9fEPhH4yaHNFHIYrqzmIS4tX7CRNhwD1B6EfjQB+nxYDvSBwQDnrXxH4I+Ev&#10;7YFj4z0C58QfE3Rb3QYdQgk1G2ib5prZZAZUH7sclcj8an/4KXfHPxz8D/Dvga48E69Loc+oXtxH&#10;ctGit5iqqbQdwPTNAH2tv5xmlzXwJb/CH9tW5gjlX4r6HtkUOuW5wRkZ/d0//hTX7bHH/F1tDxkZ&#10;+YdP+/dAH3tvGOv6Unmqf4q+bf27PiV4r+D/AOzVf+IPDOqnStfguLaIXkahjycPwRjk1s6Hrvjr&#10;xv8Asa6RrPh++kufiDqHhaC8t7shVeW6aIMSAflDMc+3NAHve73o3V+TPwL+K37T/wAePEer+GtN&#10;+KtnoXijS2Kz6LriLBcttOH2LsOdp6jr36V7efg1+2vg4+K+h8jj5v8A7XQB977qUVgeBrPWtP8A&#10;B+iW3iG5S912GziS/uY/uyzhQHYexOa3x0oAWiiigAooooAKKKKACiiigAooooAKKKKACiiigAoo&#10;ooAQ9a/HX9qv/k4bx1/1/f8Asi1+xR61+On7Vf8AycN46/6/v/ZFrGr8J+jcEf77U/w/qeU5HtRk&#10;U3OKM1yWP2vlHA8UgOMjvSrkD1PpWn4V8Kar431+y0PRLGTUtUvJPLht4hnd7k9h6mmlfYynUhSh&#10;Kc3ZIyS2Mds9PWnAd6/Tn4W/sL+EfDnwsv8ARPE8Catr+rwqLzUh1tyOVWE/whTzn+LvxXwn8e/g&#10;Jr3wF8XNpmpxm502dmex1JAfLuI+wPo47g8961lTaVz5jLuIsHmNedCm7SW1+q7o8yPXFKxxSd+e&#10;KGPNYn1bWqEY5NPHJT/eH8xTKUdV/wB4fzFBFVe4z9w/AX/Ik6D/ANeMP/oAqt8UP+Sa+K/+wVdf&#10;+imqx4C/5Erw/wD9eMP/AKAKrfFD/kmviv8A7BV1/wCimrv7H8sV/wCLP1f5n5i/sG/tt/Db9mr4&#10;T6x4b8YHWBqV3rc2oRjT7Dzk8po40GW3DnKNxX0p/wAPZPgWeP8Aipz9NI/+2VyX/BKfwfoPiH4A&#10;+I59W0XT9RnTxNcIJby0SVwPJh4ywJxyeK+0v+FW+Cxz/wAIpon/AIL4v/iaoxMj4T/Fvw/8c/hj&#10;YeNfDBuf7G1NJxB9th8qX927xsCuTj5lPfpX5Tfsl/tXaZ+y98LPijdIiX3i7VL6GLSdPkztdh5m&#10;6aQjoiZBx34HrX7B22kWWh6Q1lp1nBY2cUb7Le2jWONMgk4UcDk1+aH/AASq+E/hLxtqnxA8Qa9o&#10;ltrGpadMlraNeL5iQpKZPMwh4yQAM9hn1oA9T/4J2fB3R/G1ld/HbxPrUXjPx9q93MollfzDpRyQ&#10;wIPSUj8FUgL3r7t2cH/9dfmZ4q0rXP8Agmj+0IviPRYLnUvgx4slCXVmuW+zHJPl+nmR5LI38S5X&#10;tX6PeG/F2keLPDNl4h0m+hvdGvbcXUF3Gw2NGRnOe3HUdqAPh3/gpr4xvfGep/Dv4H6DJv1XxLqE&#10;V1eRoSCse/y4Q3qpYux9NgNUv+ChvwX/AOFZfCv4XeOvCMX2e7+HU1tY+cg+ZYAVMTse+2RR+Mhr&#10;N/ZSB/af/bj+IHxeuVM2g+GybXSCwIUMQYYSAf8ApmrsR2LCvuf4ufDqz+K/wy8TeEb4AwavYyWo&#10;ZhnY5GUf6qwU/hQBQ8K/FS18a/BC08faWBJFd6KdSWLdyriIs0ZPYhgQfpXxl/wSW8LW+r2fxJ8e&#10;3p+167eamLA3Mgy6rzK5B6/OzjPrtFaX/BNPxjNqvw88f/BPxG0kOreHbi4hWCRgGWCUtHIo91kD&#10;E+m8VzX/AATK8ar8KfiV8Rvgv4mlTTtbGotNZxSnb50sZZJUUnqdoRgO4yaAP0hKcHAHSvgv/grb&#10;4LtLz4Q+FPGMUYXVtH1dLZbhPlZYZVZjz14aNcfU196F16ZFfnt/wVV8fQ+JLLwP8I9DK6h4m1LV&#10;Yr6WzhO54hgxwqwH98yNgdeM9KAPtL4OeJH8d/CDwZrtziSTVdGtbqXcvDF4lJyPQ18PftRfCnVP&#10;2KvHsPx2+FFxBpuh3VyINe8NyyhIJN5yVRP4kY5O0coeRxmvtnSZ9E+BHwW04a5fRabo3hnR4Ybm&#10;6lOFVYowDj1JIwB1JIAr4m8GeHfEH/BSH4vp4z8UW0+mfA/w5ctHpWkyEr/acinv6k8bz2HyDvQB&#10;95fDXxpB8R/APhvxVaQva22tafBqEcEhyyLIgfaT3IzXwr/wWH58J/DXnH/EwuuR/uR1+hFlZW+n&#10;W0NraxJBbQRrHFDEoVUVRgKoHQAcYr8+P+Cwp3eEvhrjnOoXPI/3Y6TA7nTf+CrXwMt7G2iZvE+6&#10;ONFP/EpyMhQOP3ldL4H/AOCmnwb+IfjHRvDOknxEdS1e6js7YT6Xsj8xzgbm38D3r3vSfhh4Pl0+&#10;yLeFdEbMMbH/AIl8XXYOfu1p2nw58KWF1Fc23hrR7e4ifeksVlGrIw6EEDg0wPm//gqEMfsla3j/&#10;AJ/rX/0OvX/2Uxn9mj4XY/6Fux/9ErXkP/BUIg/sla5z/wAv1r/6FXrf7Ksip+zL8MCxCqPDVict&#10;wP8AUr1oA8W/bR/ZQ/4S0v8AFz4f3yeFfiV4djN615HIIUvo4huIkbosgAOGPBHytxjHffsT/tG3&#10;f7S/whGu6pYCy1vTbw6ZqDR/6qeZEVvNT0BDDj1zXzv8dfij4h/bg+K7fBH4X3T2vgTT5g/ijxJH&#10;9yVVbBVW6MmeAv8AG3PQV9tfCn4V+Hvgx4E0rwn4Ysks9K0+IIBxvlb+KRz3ZjyTQB2WCe5pRTd4&#10;/OnCgBaKKKACiiigAooooAKKKKACiiigAooooAKKKKACiiigBDX46ftV/wDJwvjr/r+/9lWv2LNf&#10;jp+1V/ycN46/6/v/AGRayqbH6NwR/vtT/D+p5SD7UmcngcnpzRjJ961PC/hbVPG2vWWiaJZPqOpX&#10;sgjggiGdxPc+gA5J7CuSx+zVKlOlB1JuyQeFfCmqeOPEFjoeiWUuo6leyCKGCJclvc+g4yT2Ffqh&#10;+y7+y/pXwG0AXV2I9Q8X3yA3t/jKx/8ATKL0Uevc0n7L37L+lfAbQPtd0E1LxdeoDeX5GREP+eUf&#10;oo7n+KveEwT7f1rshBR16n4dxHxFPMpvD0Hamvx/4A4oD161x3xR+FehfFzwnd6D4htFuLWZfkfH&#10;zwv2dD2Irtcc0jZ5OK0Ph6dSdGanB2a6n4y/HL4H+IPgV4xk0XV4mltJCXsdQUfu7uLnn/eHcdRj&#10;3rzkc/ln8K/af4tfCfw98ZvB9zoHiG2EtvIN0M6jEtvJ2kQ9iD/9evyc+OHwP174FeL5NG1iPzra&#10;Rmex1GMHyruPP3gezeq9selcs6dtVsfufDvEUcxgsNX0qr8fTzPO8daVPvL/ALw/nTacgO5fUsP5&#10;isD7ir8DP3C8BD/iitA/68Yf/QBUnjHR5vEPhLW9LgZEmvbKa2RpPuhnQqCfbmovARx4I0Dr/wAe&#10;EPb/AGBW6Pofyrv7H8r1/wCLP1f5n5v/AA3/AGHP2lvhDos+keDPitpugaXNcvdvbWu8K0jAKWOQ&#10;ecKv5V1n/DOX7Yn/AEXK1/Nv/ia+9s+36UZ9qoxPBP2ZPhv8XfA+meI4Pir42i8ZT3bJ/Z8iEkQK&#10;FYODkDqSPyrjv2Fv2U/Ev7MNp4zh8Q6nYakdZuYpoDYbhsC787s/7wr6r5z3/KgDHY0Acf8AFX4W&#10;6F8YvAWreEvElqtzpeoxFGIHzwv/AAyIT0dTyDXy18Df2UfjB8Hvhn8Qfhy3i7StT8MaxYXUOjTf&#10;OsunzyAqGAPRGByyjo3I719rfgaT8KAPza+Gf7C37Svwe0a40vwd8VNL0GxuJftE0NrvAklICliS&#10;M5wPpXX/APDOH7Yef+S5W3/fTf8AxNfe+fb9KM+36UAfDf7Lv7GHxQ+Ev7RF38SfGXizTtbfULSe&#10;K/a23CW5eQg5YEAdVB+oruP2qP2D9J+PevweMvDmsv4K8f2+wjVYEJjuCmNjSBSGDqBgMpzjAOa+&#10;qz+NLn2/SgD4Bj+DX7bVpZrocfxR0abTsbf7VllBux2zuMe7OPevSP2Zf2DrT4ReMpfiB458QSeP&#10;viFKS6ahcqTFbO3DSLvJZpMcbj0HQCvrU8jp+lL+H6UAfNP7cn7OHiz9pjwDonh3w1rNrpSWt/8A&#10;a7uO9ZhFOAuFBC9cEnGe5zXhvhv9kz9q/wAHaFY6LovxksNN0mwiWC2tLcMqRoBwANv/AOuv0I/A&#10;ijPsfyoA+CR+zj+2HkZ+OVqBkZ5bpnn+GvSf24v2U/E/7T3hnwZYaDq2n2Nzo00stxJf7sOWRBxt&#10;91J/Gvq3PtTe+cH6UgPgiP8AZs/bBhiSNPjjahVUKoywwB0/h9Ke37OP7YZU4+OVqD9W/wDia+9s&#10;+36UZ9v0pgfOf7RvwA8W/G/9mG28A/2xaN4raOzN3qV4W8qaWMfvGOOeTmtTV/gh4of9kK3+F2la&#10;1Dp/iaLw9b6QNSjZljDoqrIcjnawDD8a93/D9KCMnODmgD82/hp+wt+0n8HdHn0vwZ8UdI8O2FxP&#10;580NmrASPjG5iRknAArrz+zj+2GR/wAlytgPq3/xNfe2fagn2NAHnPwD8NeNvCHww0rSviHr6eJ/&#10;FcTzG51KPOJVMjGPr6IVH4V6PmolJOMjbjs3WnhsmgB9FIKWgAooooAKKKKACiiigAooooAKKKKA&#10;CiiigAooooAQ9a/HT9qv/k4Xx1/1/f8Asi1+xZ61+On7Vf8AycL46/6/v/ZFrKpsfo3BH++z9P1P&#10;J8Aiup8B/E3xH8NNQnvvDV//AGZeTpsedY1Z9v8AdBI4HrjrXLUvArkvY/Z61KFaDp1FdM9if9sL&#10;4wLGSPGt4CFPSNPT6V+pXwc1e+8RfCjwbqupTm61C90m1uLidgMySNEpZj9Sc1+KMhzG/wDun+Vf&#10;tL8A8f8ACkfAJ/6gVl/6JWumm29z8k4ywWHwtKi6FNRu3sd+BSMO1KOlIf61uflp+Wvxn/ao+Kfh&#10;34s+LtL0/wAW3drYWWpTwQQoqkIgcgAZHavKfHHx98d/ErR/7M8Ta4+r2QZZFjniU7HHdTj5T7jr&#10;SftBn/i+Pjv/ALDFx/6Ga8/6k1xyk7tH9H5Zl2Ejh6NZUkpWTvbW9hven4yQOxIH6030pwGSv+8P&#10;5is+p71VtRbR+qfhP9jz4c6n4Y0i7mh1ozT2kUjldbuVGSgJwA+APatY/sYfDQZP2fW//B5df/F1&#10;6x4BH/FE6B/14Q/+gCp/F+sSeHfCmtarFGk01jZzXKRuSFYohYA45xxXetj+ZK+MxHtZfvHu+vme&#10;QD9jH4aMP+PfWwP+w5df/F0v/DF3w0/599b/APB5df8AxdfHXhj/AIKdfGnxnDNP4e+Duma1BC+2&#10;R7A3kwQnkBio4PfFbn/Dwj9on/ogaf8Afi+/+JpmX13E/wDPx/efVH/DF/w0/wCeGuf+Dy6/+LoH&#10;7GHw0P8Ay763/wCDy6/+Lr5R0P8A4KX/ABWHxM8L+E/E3wv0rw9JrF7bW5W5e6jmEUsoTzFVwM98&#10;dsiv0kGc/wBaA+u4n/n4/vPCT+xd8NAM/Ztb/wDB5df/ABdIv7GXw0bj7PrY9jrl1/8AF16v8QvG&#10;un/DnwPr3ifVG22Gk2ct5NjGWCKTtHuSMD3NfE37Kf8AwUk1v43/ABl0rwb4q8L6T4ftNWhl+w3d&#10;lPMzPMo3Kp38YIDDj+LAoD67if8An4/vPoM/sXfDQc/Ztb/8Hl1/8XS/8MYfDTH/AB763/4PLr/4&#10;uvdQQw4PWvE/2vfjvqv7OXwavPGekaZZ6xewXUNutrfSOkZDtgklecigPruJ/wCfj+8q/wDDF3w0&#10;/wCffW//AAeXX/xdH/DF3w0/599b/wDB5df/ABdfJWjf8FI/jz4j02HUdK+CNpqWnzgmK5tUvZEc&#10;A4JBC4PNXD/wUH/aJwf+LBp/34vv/iaA+u4n/n4/vPqn/hjD4aH/AJYa2e3/ACHLr/4ul/4Yu+Gg&#10;/wCXbW//AAeXX/xdeGfss/t7+OPjf8eI/h74n8FaV4b2288lwYZZ/tEUkY+6Ufivuk9KA+u4n/n4&#10;/vPB/wDhjH4Z/wDPDXP/AAeXX/xdO/4Yw+Gh/wCWGt/+Dy6/+Lp37X37Rf8AwzJ8I5PFFvZ22p6x&#10;PcxWen2Ny7JHLIxy24r820KGPHfFcP8AsQ/tlXn7UI8UWGv6JZeHdf0aSN1tbOV2SWBhjd8/OQwI&#10;PblaA+u4n/n4/vO2/wCGLfhp/wA++t/+Dy6/+Lpo/Yy+GbHAg1vP/Ycuv/i694PSvkv9rL9qL4qf&#10;BD4g6bovgb4Zr400u50xbyW9aK5by5jK6mPMQI+6oPPPNAfXcT/z8f3nff8ADFvw0/599b/8Hl1/&#10;8XSf8MXfDT/n31v/AMHl1/8AF18q/wDDwr9ojv8AAOPH/XC+/wDia5/Wv+Cpfxg8P61Bo2qfCbR9&#10;N1W4KCKyupbtJn3NhcJjPJ6etAfXcT/z8f3n2T/wxp8Mjj9xrRz/ANRy6/8Ai6U/sY/DMAD7Prf/&#10;AIPLr/4uvT/FXiWfw58PtY8QJBHJc2Gly3y28mQpdIi+09wMjFeJfsP/ALT+uftTeCfEGua5ouna&#10;JNpmpCzjh06WSRXUxq+4l++T29KA+u4n/n4/vN//AIYv+Gg/5d9b/wDB5df/ABdIf2MfhmP+WGt5&#10;/wCw5df/ABde7noa+Qf2iP2zPEXwa/ab8E/DPTvDmlajpuvtYrNf3U0qzRedceU21V+U4HIz3oD6&#10;7if+fj+8+l/AngfSfhx4atdC0ZbhdOt2Yp9puHnkBZtxy7kk8nvXTYxXC/GvxtqPw0+FPifxTpVg&#10;mq3+kWUl1DZy7tsrL2Yr82MZ6elfn14W/wCCpPxi8bGZdA+Emka08KhpUsJLuZowe7BQSBnig4pN&#10;ybctbn6gdKTePXvivzg/4eEftEn/AJoHH+MN8P8A2Wvpj9kP47+PvjnpHiG78d+Bx4Jm0+4SK1iW&#10;OdfPVlyT+9GTg+lAH0QXA70bvevkT9rn9sfxD+zl8V/BPhbSfDul6vaa/FG81xezSpJFmfy8IF4P&#10;HPNfWluWeKNzwSoJ+pGaALGaYJVJxnJ+lc78SvFE/gn4deKfEVrDHc3Ok6XdX8UMxISRoomcKxHI&#10;BKgHFeJ/sOftOa3+1P8ADnWvEmuaLp+iXNjqn2FINOlkdGXyY5NxL85y5H4UAfSIpaQUtABRRRQA&#10;UUUUAFFFFABRRRQAh61+On7Vf/Jwvjr/AK/v/ZFr9iia/HX9qv8A5OG8dD/p+/8AZFrKpsfo3BH+&#10;+z/w/qeT0EUZozXIftoN/qX/AN0/yr9o/gH/AMkR8A/9gKy/9ErX4tucROP9k/yr9pPgJ/yRDwD/&#10;ANgKy/8ARK10Uup+V8d/wqHqz0AUGgUGug/ID8Xv2gx/xfLx3/2GLj/0M158OuK9B/aC/wCS5eO/&#10;+wxcf+hmvPu5rhluz+oMvd8JTt/LH8kJinJ94f7w/nTRTk6r7sP51J21f4bP3C8Bf8iToH/XhD/6&#10;AKqfFDP/AArfxXjr/ZV1/wCimq14CI/4QrQOf+XGH/0AVW+KA/4tt4r/AOwVdf8Aopq7ux/LNb+L&#10;P1f5nxH/AMEf2J+HPj4chf7XiPX/AKZ1+ghXI6n86/Pr/gj/AP8AJOvH/wD2FY//AEXX6DGqMD8v&#10;v2/c/wDDe/wfyT/x76Xwef8Al/kr9QCcZNfl/wDt/A/8N7/CD/r30v8A9L5K/T8sACc470AfCv8A&#10;wVX+LEujfDDQvhxpUjSav4svFaaGLljbRkELgc/NIUx67DXi37YnwAu/2b/hl8CfHOgxLFq3hVIL&#10;DUJI+jXG43KuSO3mecCT6qO9c347+OXg34j/APBQZPFnjTWBZeBPCd0bezbYZBIbYnywoHZp8vn0&#10;r6S/aP8A2xfgD8b/AIJ+LfBz+LibjULNjaM1pINtyh3wnOOm9V/DNAH198NfG9j8S/AXh7xVpzbr&#10;PV7KK8j9V3qCVPuDkV83/wDBUX/k1HVP+wlaf+h1wn/BJz4wHxJ8Lta8A3tx5l74cuPPtAT1tZiT&#10;he5Ak3n2DLXd/wDBUX/k1DVP+wjaf+h0Adh/wT+y37I/w/yT/wAe83fP/Ld6+iCPr+dfO/8AwT8/&#10;5NI8Af8AXvN/6Pevolu31oA/L79n8f8AG1Dx1yW/0rU/6V+oBOBmvzA/Z/8A+UqHjr/r51P+lfo3&#10;8RfHNh8N/Aev+KNSfbZaRZS3knIBbYpIUZ7k4A9zQB+e/wC2LfzftNftteAPg9YOZtH0KVH1IKcr&#10;ubEtxnHpEqrz0biq3jxR+yN/wUh0jxBEgs/CPjRUWXZ8sYE2I5N3YbZUWQ46Aj1rzv8AYe/aB+H3&#10;gn4uePvij8UPEAsvEOsu6WaCF5DiVzJMxwPl6Io/4FXWf8FCf2gvg/8AtCfDXRZfCXiUXfizQr3f&#10;bxvbPHvgkGJBuI45CMPpQB+pauHXjkevrSbSpznvzivFf2O/jAvxt/Z78JeIZZhLqaW4sdRyRuFx&#10;F8jEjtuwG+jV7Bq2sWWiaXd6jqFzHZ2NpE089xMdqRooyzE+gAoA8+/aG+Ouifs8fC/U/F+sv5ph&#10;XyrKyD4kvLlvuRr/ADJ7AE18e/sJ/A3XfjT8Q7/9ov4oK97fXlw0uhW1wCV3cr56qeiIPkjHTgn0&#10;NcMv9sf8FMP2ngf9JtPg/wCEpOhyoeMnn282cr9VQdu/6d6Ro9poOmWmnafbR2dhaxJBBbxDCxRq&#10;MKoHYAAUAcz8ZI8fCPxt6/2He8/9sXr45/4I/g/8Kh8cHBx/bq844/1CV9k/GYZ+EPjf/sCXv/oh&#10;6/JD9jn9j3xD+0j4O1zWNH8f3PhCLT9QFrJawGYCVvLVt52Oo6HHrxQB+0BPsfyr8v8A9ugE/wDB&#10;Qr4Q8H7+kHp/0/GuhP8AwSx8c4P/ABe7UT/wK6/+O187+PPgNqn7PH7YXwr8Nax4nl8XXM+p6Xei&#10;+nMhZFN2Bsy7Meq5645oA/aOWFZ43jkRXjcFWVgCCD1BHfNfnH+0d+zf4o/ZH+Ig+OfwRWRdFjkM&#10;mteHoSxijjJ+f5B96BupHWM8jjp+j/r+NeS/tHfHzw1+zv8ADS98SeIGS5kkU29jphI8y+mI4jAP&#10;8PdieAPwoAT9m79pDwx+0r4Dg1/QJ/IvYwseo6VLIDNZS4+6R3U/wt0Ir1naTg5P518Bf8E0/gf4&#10;itdd8T/GTWrGDw3Y+KEkTTdDs4TFGYml3mTZ/CgPCDuMnoRX6A9jQB+Yv/BUIZ/aT+EAHJ8iLp/1&#10;+V+mdpkW0IIIIRe3sK/L7/gq/pzax8dvhlYJMbd7vTxAswz+7LXJUNx6ZzXTR/8ABLLxxJGjL8bb&#10;/aQGAzdccf8AXWgD7l+PvPwK+IoAOf8AhHNR7f8ATtJXyN/wR6/5IL4s/wCxiP8A6SwV5t8QP+Ca&#10;fjXwh4D8Sa7c/GS/v7fTNNub2S0Y3OJljiZyhzKRhguOR3r0v/gj82/4E+LmxgN4jY49P9FgoA+9&#10;aKKKACiiigAooooAKKKKACkNLSGgCOQ4OPU1+O/7VX/Jw/jkel9n/wAdFfsSw5r5Z+I/7AXhj4k+&#10;OtZ8T3fiPVbO41Obz3hgSMqhxjgnntUTi5KyPreGszoZXiZVcRezXQ/MbP8AnFGc/wD6q/Rb/h2Z&#10;4Q/6GzW/+/cX+FH/AA7M8If9DZrf/fuL/Cuf2TP0v/XLLO8vuPznkAMb85+U/wAq/aP4AuD8EPAI&#10;x/zArL/0StfOMn/BMvwgUYf8JXrXII4SL/CvrDwV4Wh8F+EtE0G2kkmt9Ls4bKOWbG91jUKGbHc4&#10;5raEOTc+G4nzrC5rClDDX91vc3xSNSikccdM1qfAH4vftB8/HHx5zgDWLn8f3hrz/wClfph41/4J&#10;6eFfG/jDWfEFx4l1i2uNSupLt4oki2ozkkgEjOOSKxf+HZfhDH/I2a3/AN+4v8K5nSbbsftmE4ty&#10;2jh6dKbldJJ6eR+dH4GnA8jg9R/MV+iv/Dsvwh/0Nutf98Rf4Uf8OzPB45/4SvWs5zxHF/hS9kzo&#10;qcYZbKDScvuPqrwEf+KK0AY5+wwjH/ABVf4n5/4Vt4r/AOwVdf8Aopq2dE0tdG0qzsIyzx2sKQqz&#10;cEhQBk+/FSavpUGt6TeaddqXtbuF4JVU4JRgQee3BrqPw6pJTm5Lqz4G/wCCPxB+Hfj/AP7CsX/o&#10;uv0GJ4rzP4Jfs8eCv2fNO1Kw8FadNp1tqE4uLhZbhptzgYBBbpx2r0sjigg/L/8Ab9Gf29/hAMdb&#10;bTOv/X/JX2t+2D8YF+CP7PvizxFFOIdTe3Njp2Dhjcy/IhHuoJb6Kau/Ef8AZY+H3xX+I2jeOPEm&#10;lzXfiLR0hSzuY7p41RYpDImVHB+ZifetT41/ADwh+0Fo1hpPjSzuL/TrOc3McEN08KmTG3c23qQC&#10;cemTQB8af8E9P2PPBHjX4Inxh8RPCeneJb7XL2SWxOpRFzDbplMqOMbm3nPcYr6iP7D/AMB8H/i1&#10;fhr/AMBP/r16z4S8Kab4I8M6VoGj2wtNK0y3S1tYQc7I0GFGT1OO9bJ6UAfllNpln+xH/wAFFNPT&#10;ToU0rwN4nVIo7eP5Yora4IQqM9FjnUEDsq+9fSn/AAVFO79lDVCDn/iY2hyPTfXsHxr/AGYfAH7Q&#10;dxo9x400mS+n0oOLWSC4aBk3lSwJXkjKgj05rd+J3wW8M/GLwH/wh/iq1n1DQ90TGETtG7GP7pLj&#10;k0AeZf8ABPtv+MSPAHr5E3/o96+ij2rlfht8ONE+FHgzTfCvhy3ez0XT1K28MkhkZQWLHLHk8k11&#10;J6UAfmB+z9/ylP8AHPGM3Op/0r1D/gq78XX8O/CvRfh9p8hOo+KLkSXMaDJNrEwIUgc/NIVx67CK&#10;+k/DP7Lnw/8ACXxc1H4madpU0Xi/UGle4u2unZGMn38IeBUfxA/ZV+HvxR+JGkeOvEulz6jr+lGE&#10;2kjXbrFH5Tb0Hlj5cbiSR3oA82+CX7BXwo0L4UeFrPxZ4B0bXPEwsY5NRvr6HzJZJ3G5wWzyFLbR&#10;6ACuv1L9hb4FX2nXVsnwz0C0eaJo1uILbbJGSCAynPBHBB9q94C4PTAHp0pxGR9aAPzU/wCCa3iu&#10;9+Efxv8AiN8EddkKSi6lntVbhTcQNsk256749jZ77TR/wUh/acl8UeJrf4G+GNTj023kniTxDqc7&#10;mOFWYgrCzD/lmo+dz9B2NfZl9+yt8Pb/AOM8fxUbSp4PGqSJL9vt7t41LLH5Yyg4Py8H1zXLfED9&#10;gr4PfE/xjqnijxBoF1c6vqcnnXMqX8iKzYAyFBwOlAHLfs9fE79nn9nj4ZaX4S0X4keHpGhHm3t7&#10;5+Hu7kgb5W47kYA7DFenf8Ni/BUD/kpXh/8A8Cf/AK1edf8ADs74Cjp4Zu//AAYy/wCNDf8ABM34&#10;CMCD4YuyDx/yEZf8aAPaPiRrth4n+BHinVtJu4r/AE2+8PXVxbXMJyksbW7FWB9CCK+RP+CPxH/C&#10;ofHH/YdX/wBEJX2lpXw40XR/h1b+CLe3kXw9Bpv9kpA0pZvs/l+Xt39c7eM1gfBP9n7wb+z5ouoa&#10;V4KsJdPsr65+1TpNcNMWk2hcgt04AoA9IPSvy+/bp5/4KE/CEf8ATTSP/S01+oJ6V5H8Qf2Wvh98&#10;T/iVonjzxBpk914k0YwtZ3CXToqGKTzEyo4OGoA7P4l/ELSvhX4D1vxbrjSR6VpMDXE/lLucgHAC&#10;j1JIA+tflr4F8d+Gf2v/AI93PxD+OPi/S/DvgvRpNul+Fru5IEozlY9uOE4DSN1ZuOlfqb8Q/h/o&#10;/wAUvBmreFvENsbvRdTiENzAjlC67g33hyOQK+ff+HZ/wGJBPhm8J99Sl5/WgDvbb9rj4IWkEcEH&#10;xH8OxQxAJHHHPtVFAwFAA4AArrvAPx7+HvxR1WbTPCfi7TNev4ojPJb2cu5lTIG4jHTJFeKf8Ozv&#10;gKP+ZYu//BjL/jXf/Bj9kL4a/ALxHda54N0iew1G5tjayyzXbzAxkgkAN7gc0AfF3/BUIj/hpL4R&#10;e0ER/wDJyv0ztWAtYf8AcX+Qryz4s/sveAfjb4q0XxF4s0ue91TR1VbOSK6eIIA+8ZUcH5vWvV44&#10;xGiqBgKAAPoKAOG+P3/JCviLxn/indR/9JpK+Rv+CPeR8BfFeR18Qn/0lgr7k8SeH7PxX4d1TRNR&#10;RpdP1K1ls7hFYqWjkUowBHTgnmuJ+CXwA8Hfs9+H73RPBWny6fp15dfbJY5bhpiZdipnLdBtVeKA&#10;PSBS0gpaACiiigAooooAKKKKACiiigBMUEUtFACYoxS0UAJgUYFLRQAUhGaWigBMUYpaKAExRilo&#10;oATFGKWigBMUtFFACUYpaKAExRilooATFGKWigBMUtFFACYFGKWigBMUtFFACYowKWigAooooATF&#10;GKWigApMUtFACYFGKWigApMUtFACYoxS0UAFJilooAKKKKACiiigAooooAKKKKACiiigAooooAKK&#10;KKACiiigAooooAKKKKACiiigAooooAKKKKACiiigAooooAKKKKACiiigAooooAKKKKACiiigAooo&#10;oAKKKKACiiigAooooAKKKKACiiigAooooAKKKKACiiigAooooAKKKKACiiigAooooAKKKKACiiig&#10;AooooAKKKKACiiigAooooAKKTNFAC0UmaM0ALRSbqN1AC0UgOaM0ALRSZpCwHcUAOophcA4zzQHB&#10;6HNAD6Kbupc0ALRTd1LmgBaKTNAOaAFopM0A5oAWiiigAooooAKKKKACiiigAooooAKKKKACiiig&#10;AooooAKKKKACiiigApM0E4r4p/b5/wCCh2n/ALL0R8IeFIbbW/iRdQCRknO620mJh8kkwBy0jDlY&#10;sjjDNgFQwB9nXuoW2nW7z3U8VtAnLSzOEQfUniqek+KtH15mXTdVsdRZeWFpcpKR+Ck1+WHgT/gn&#10;b8av2utNt/HPx1+JupaK+oKLm00i4hN1cxxsMruh3pFbAg5EagkZ5CnivM/2jP8Aglj8Sv2etMn8&#10;Z/D7xDJ4z0vTVM9wdPhez1O0QcmRY1ZvMVepKNuHXbgEgA/a8EGlr8UP2Rf+Cq3jj4WaxYaB8Ub2&#10;68beDJGWJtQuP3mp6ev99ZOs6jqUfLY+63G0/s14X8T6V4z8Padruh38GqaPqMCXNpeWz7o5omGV&#10;ZT6EGgDVooryf9ov9prwL+zD4JfxD4z1LynkytjpVth7y/kA+5DGSM44yxwq5GSMjIB6uWAphnjD&#10;hC4DnopOCfwr8WPiD+2L+1D+2rq99p/ws0HX9C8KK5QWfhOKTeF7fab4BfmwegZF/wBk9a+Zvi1+&#10;zv8AG74TRHX/AB54R8S6VAzjfq10HmiDk8bp1ZlUk+rAmgD+kIMD/wDXp1fz4fs3f8FBPi1+zzr1&#10;ns8QXnirwsrgXPh7W7lp4mj7iF2y0DYzgqducblYcV+8Hwl+J+h/Gf4ceH/GvhudrjRtatVuYC4w&#10;6Z4aNx2dGDIw9VNAHX0hpaQ0ARM+HwW/Cl8wYHvXkXx7h+I+j+GtQ134eazB/aFpE0zaPfWKzpcB&#10;R8wRsgh8Dgd68f8A2MP2kPE3xw17XbHxdrUC6nYokttp1nZrbLJHyGY8kkg4BHbipvbRnpUsvqVc&#10;NPFU2nGO/dfI+vTJxn9KPMGMnivAP2tfij4i+FnhHSrvwjqaL4o1G+jsrLS5LUXIvM5yAhIIxkZb&#10;6V3Hww0Xx4vhVLnxp4it7jxDcRh2isLFYre0JH3AuTvI7k45zVNmDwzjQVeUlZ7d9P0PRmkGcZoD&#10;jHPeviH43fH74t/Cn496N4Fi8Q6TdabrD27wXT6MglijllMeCN+CVwee4r074vXvx0+GHh9vEmha&#10;7o/jOwsUaW+02fR1tpygGSyFHOQOpHWl3OuWWVoKk5Sj+8V46/8AAPpESA0rHkda8R/Zk/aW0z9o&#10;fw7dTpa/2XrenlVvrAvuUZ+66HqUPPXnI5roPjf8fvC/wL0NL7XZXnurglLTTLUbri6f0UenTk8U&#10;7pq5yTwdenXeHlH3+x6ZvDA/lXN+NPG9r4PslJtLvU9QmBFtpunRebcTN7DsPViQBXAeFpfiv8Qd&#10;Ij1S+u9M+H0c/wC8g05LL+0LpYzyomLsqqxHJC5weK5D4meM/jF8DbOfxDNa6L8RvD8ODdm3tDY3&#10;1vCD1wpZWA5PXjmn0uXSwrlU9mmm+19/K+xl+M/F/wC1FrLPceF/Bfhzw/ZKC6RXt8lzdMvYMpwA&#10;3sDXnfh79unxz8MvFUPh74yeEDZEnEl9aQmKRV/viPlXUd9pzX0z8Df2gPC/x70CS/0GZ4buAhbv&#10;TbrAnt2PqB1How4OKzf2rPAGh+Nfgn4rn1fT47q40zTp72zmIxJBKiFgyt1HTkdxUvXVHsUKtKFb&#10;6njMOld200kr+Z6Z4W8W6V400Oz1nRL2LUNMu0EkFxC2QwP+enatndx0r8uv2ZfjV4j/AGXtf0ay&#10;8VRSp4E8T20V/Gc7o4RIP+PiI+2QJF/Htz+nOmajbapYW91aTx3VtcRiSKaJtyupGQQe4IpRkpI4&#10;81yyeXVbJ3g9n3/4KLYlHFIZAD1r5+/a11LxN8Nvhhq3jjwx4n1LT9Q05oybOVlltZUeRUI2FeCC&#10;wIOex9a9A+Gek6zP4H0nUdQ8RXt/rN9ZRSyzTKpgV2UElIcAD069zVHnOg1RVfm0bsehbx2IpQ6t&#10;jB69q+G/2g/2gPjD8I/jXp3gzTtd0W6tdZEL2c1xoyhoxLL5YDYf5sEdR1FfY3hXTdYsbCMazq0e&#10;rXJjUNJHZrbjcOpwCevp2pLW5vicDVwtKnVqNWmrqxv84pvmY7E/SlYnnsK+Rf2zP2lbv4R+NvAW&#10;laVcOrwXiapqaxfxWwJQRn1DAvx6hTQ3YzwmEq42qqNJa7/cfXe6l3Vm6Lqtvrel2moWcomtbmNZ&#10;onU5DIwyMH8a0R35pnI04txY6lpBS0CCiiigAooooAKKKKACiiigAooooAKKKKACiiigAooooA4b&#10;44fFCy+C3wk8W+OL9BLb6Fp0t4IScedIBiOPP+25Rf8AgVfh9+xLoV1+09+3V4d1LxpMdYludRuP&#10;EWqNcfMJ3hRplUjps8wRrt6bRjpX6Y/8FZ9QubL9jPxFFAWEd1qWnQT4P8Hnh+f+BItfmt/wSw8U&#10;23hn9tDwdHdOIo9Tt73Tlc9N727sg/FkA/GgD98FGBSsMihTkCloA/C7/gql+zHZfAj442/iPw9Z&#10;rZeFvGSSXsVtCm2K1vEI+0RIBwqnekgHbzGAGFFe/f8ABGf9o+5uG174NazdNJBDE+saF5hz5Y3A&#10;XMC+xLLKB6+ae9e2f8FhPBcHiH9k4ay0Y+0+H9btLpJe4SXdAy/QmRD/AMBFfl7+wN4un8F/th/C&#10;q+gkaP7RrMenPg8MlyGt2B9sS/pQB/RR1FeR/Hb9lb4b/tIXHh2fx3oI1WXQrnz7Z0laJnQj5oJG&#10;XBaJiFYrkcqORk59bXpTqAMzw94Z0nwlotpo+iaZaaRpVogjt7GxgWGGJR0CooAA+gqfVdIsta02&#10;60+/tIL6xuo2hntbmISRTIwwyOhGGUgkEHg5q5Ve+vYNPs57q6nitraBGklmmcIkaKMszMeAAASS&#10;egFAH88H7d3wK039nj9pnxT4V0NTHoDmLUdNiZiTDBOgcRZPJCNvQEkkhRnmv1G/4I+TXsv7IYW7&#10;LmGPxDfLaBugixETj28wyfjmvzV/ah8Yaj+2v+2hq/8AwgdlJq/9rXsWj6FDGpHnQwoIxMSfuo21&#10;5STjapJOMGv3B/Zx+C9h+z58FfCngKwkWddItAlxcquBcXDkvNL64aRnIB6DA7UAelUhpaQ0AQSo&#10;rg7ulfnX+0x4M1L9lr9oHR/in4WgI0bU7ozyQICI1mJ/fRNjoHUkj3+lforI4AYH6V8qfGCC4/at&#10;8Z6j8N9FuTaeEPDoMus6tGgbzr7afKt4yf7h5Yj0IqJK+i3PoMkr+wxH7z+G9JdrP9exrfA3TZPj&#10;148k+MmtxkaVCr2PhbTJiCbeEHElyw6CR2DD1AH0r6VWPDZxx6V+fv7FPxN1D4O/E/Wfg74uJtt9&#10;2/2ISE7YrodVBP8ADIuGHv8AWv0CD8c8H0qou5nnNCWHxDh9i3u9uXp/wT8+P20+P2yPht2Pkaf/&#10;AOlb1996lJbx6bctcMq24ibzN/3du05z7Yr4F/bTOf2yPhqB/wA8dP5/7e3r7H8YfDK78fwT6fq/&#10;iS7Hh244m0zT4ltmlTPMbzAlihHBAxn15qY7s78yt9UwXM/sv8z5S/4J3eD54/GHxA8U20TQ+G5J&#10;DZWUhXiUCRmO32UY/P2rz3wvr0v7Qn7d1lPqZE2l2OoSra27tlI4bcMY9o92UMffNfox4d8KaX4U&#10;0G10bR7GDTdLtovJhtoE2oi+gH9e9fmR8NEf4F/tuW9jq2baKPV57XzJPlDRThhE/PQHcvNJq1ke&#10;tl+J+v1MXXiv3nJaPy/U/UxI9p44+nFR3llFfW0sEyLJDKpR1YZBU9QR3qbzABgEE47d6PNUp1x9&#10;a06H58pNPfU/K/wndTfs5/tpHSdMkeHTP7YFg9vuOGtZ2G1W9du4EE88V+h37QvPwM8fc8f2Hd/+&#10;imr4I1bRJfjL+35cx6WpmgtdailuJU6IlqFEhPsSmPqRX3v+0EQPgZ4/GOBod5j/AL9NWcdEz7vO&#10;nGWIwkn8bjG/3qx454e+BWkfHv8AZB8CaLfKsF9Fo0E2n33R7ebZwc/3T0YdxXlH7J/xz1j4H+OJ&#10;vg18SJHs4o7gw6fc3LfLbOeke48eU/VT0GccV9S/sryJJ+zx4AKkH/iUW6/jtrhP2w/2Y4/jd4VO&#10;saLAsXjHS4/9GcYH2uMcmFz+qkcg+xqrWs0cdHGU51quAxn8OUnZ/wAsr7r9TW/bplV/2X/GajJ+&#10;S26f9fEdeu/D5Qvgbw8FGALCAY/4AK/PD/hpSbxv+y741+G/jFmTxXpUEUdtLc8PdIk6fI2f+WqY&#10;5z1Az2Nfof8AD/5PBHh9WBDCwgBz/uCmmmefj8HVwNBUqi+09ejVt0fDH7b5I/a6+Gn/AF72P/pa&#10;1foLEP3S1+fP7cPP7XXw0x/z72P/AKWtX6CxMPKFKO7OjNX/ALDg/wDC/wAyO/1CHT7Ke6uHEcEC&#10;NLI7HAVQMkn8K+FZPhXL+0r8Kfiv8RJoGOo61eGXQC4y0drZ5EYUdi/zqfXIr239s/x1d6D8MY/C&#10;2jvjxD4wu00azUHna5AkbHoFOD/vZrd8GfCHxv4J8I6V4e03x9bWthp9slvFGfDkLFVUAcnzBuPq&#10;T161VrnJhKksDRWIi/ek9PRb/fsed/8ABPf4pnxn8JJPDd7LnVPDcv2Xax+YwHJjP0HK/wDAa+rA&#10;uMZr83/Bsl3+yl+2idLv7tJdF8QFY3nSEQI6TnKsIgSFCS/LjOAC1fo8sgYA9amN7WLzuhGGIVen&#10;8FRKS/X8SUUtIKWqPACiiigAooooAKKKKACiiigAooooAKKKKACiiigAooooA8U/bK+Dk/x5/Zq8&#10;deDbGMS6td2X2jT16brqB1miXPbc0YTP+3X873hfxHq/w58Z6XrmmSSadrmi30d3bu6kNDPE4Zcg&#10;+jLyD7iv6iyM1+Zf/BQX/gmNf/ELxBqPxL+EdpE+t3jNcax4a3LF9rkPLXFsThRI3VoyRuOWU7iQ&#10;QD7Y/Zh/aQ8M/tPfCvTfF3h+4jW5ZFi1TTd+ZdPusDfE464zkq38SkEdwPWywFfzWeEvE/xd/ZX8&#10;cSXWjv4j+H/iNP3U0MttJA0gB+5LFIu2Rc84ZSO9fWXgzxJ+2n+3Zbx+HxrWqaR4Pmwl7q72aaPY&#10;sh+9ukijV5/eNN2c8gDmgD7K/wCClvxN8J+K/wBjb4p6Xo2vafrGoaZeaXaXsNjcLKbWZryJ1Ryp&#10;IDbUY7c5GOcV+S37GWkya1+1j8I7aMEkeJ7CY4/uxzLI36Ia+rf25vgb4a/Yo/Za8M/C3RNYuta1&#10;/wAYa4usaxf3OEEy2kJQBIgcRpvnTAJYkqcscccD/wAEkPhlL43/AGtLDXWgL2HhTT7nUpZD9wSu&#10;nkRL9cysw/65n0oA/dFTkZ9adSLwKWgCrqmqWeiabdahqF3BYWFrE09xdXMgjihjUZZ3ZiAqgAkk&#10;8ACvxn/4KHf8FHp/jWb74c/DW6ltfASsY9R1ZcpLrOD9xR1S3yOh5fjOF4P7L6rpdprem3en39tF&#10;e2N3E8FxbToHjljYFWRlPBUgkEHqDXzjJ/wTn+Ap+FN34Cj8EwQ2FzK1x/aiyFtTjmOdsiXLZcbQ&#10;cBTlMcFTk5APyf8A+Cff7Xnhn9lL4g3t34l8G2+r2erqttLr9spOpadFnkRhjtaMkAsg2scA7jgL&#10;X7t+CPHOg/EjwrpviTwzqttreh6jEJrW+tH3RyL0+oIOQVIBUgggEYr8Af2y/wBivxV+yJ4wihvZ&#10;DrXhDUnb+ydeij2rJjkwzLz5coHOM4YcqThgvrv/AASm/ai1b4WfG/T/AIc6heyS+DvGE/2ZbaRs&#10;ra6gV/cyoOxcgRMB13IT9wUAft/SGgdKDQB8+ftMfE3x5o/h6+0P4eeCPEOs69cq0Q1SCz/0e1Ug&#10;jerE/O3pgcdTW9+yx4KTwL8GtD059Kv9K1Qx+fqS6lCUnku3+aVjkndycA+gFevuMnoTSBR8wG73&#10;pnZ9ZvQVCMUtbt63Z8NftvfBDxB4w+I2geIvAPhnWbnX40IvLyzg2xZjIMThyfvjkfQCvor4OfEr&#10;xPrXhK0h8Z+C9d0XxHaxrHdEWe+CZwMb43Bwc9cdjXrgwMDBzTJJEjcAsqknAyRyanZ3OmtmEsRh&#10;qeGqRT5Nn1Pz9/ae8M+PfiD+0boPivQPhv4ovNK0FbaLzTZbPtBimMjFAW6fNgZ9M9K+6vCviL/h&#10;I7COf+zNS0tiquYtTtTA4J7YPcd62wQVx39aAACD19MUJdScVj5YqjSouKSpqyt+o9l4r5+/aa/Z&#10;M0v4+WkWo2t0ui+LLNNttqO0lJBnISQDnGeQw5FfQBdTweB154pN+RyCfoM4o9Tkw+Iq4Wp7Wi7M&#10;+dfhl8Qvif8AD/TofDvxE8Dapr0ln+5h8Q+HFW8W5RRhWljBDKxHp+PNdH4x8ceO/GejvpngPwlq&#10;Gk314rwtrPiSP7HFYjoXERy8h5+UDjIr2XaQSdp6+lNRw7soIYqcMB29j6VXkjWeIU6nteRX/C/o&#10;eOfs6/s06P8AAPSbqVJm1fxLqHzahq8w+eU9dq/3UyTx36mtL9oKfWdV+GXifw/oHh6/1rVdTspL&#10;KPy1CQr5ilS5kY44B6V6ozAKSx2gd64rWPG+rCEyeH/CN/r6qwG8TxWisDn5kMpG5eByPWkuyD6z&#10;Vq1/bz956fgcX+zHHr3hP4UeGfC/iXw1f6PqunQi1ZggkgYL0bep44x1r2sjP+FeQeE/2i9E1jxd&#10;F4S8Q6ZqHgjxTKDJBpmtoF+0jJGYpVJRzxnAOa9eDqFGSKSJxfPKq6k42ctf+GPij9tv9kc+K4bn&#10;x/4Ps861CvmalYRJzdoOTKoH/LQDOR/EPevrnw3ObPwbpcjwzSFLKEmONCzn5BwFrebBxhSe9NBO&#10;ehbHHFFuptXx1bE0IYeq7qO3+R8AftW+FfHXxA/aG8NeKfD3w88Tahpehw2qPL9i2ecUnMpCgn0N&#10;fbth4u+1aO12dG1mAxxq5t5bFllJPYLnkjuO1dJtyQcH8qR17cn6ChaFYnHyxNKlRlFJU1Zf8E+N&#10;L+48X/Ej9rTw14o17wD4m0nwL4filSwnu7LCrKVOZ5QCSoOfwCivseKRZo0dDvRhuDD+IGnYww9c&#10;cAindR0bPuKEYYnFfWeVWSUVZW/rc+IP2+fht4i+JmveGJ/CXg3xBquqWCzRXF7a2Z8oRlgUAfIy&#10;QwYjHr719Afs8/EDxT4l8G6ZYeNPCGueHfEdpGsNzLeWm2CcqMCRXBIGQOR2NevDDA4zxSLIjOVB&#10;BZRkgckUJWdzpq5hOthKeElBWhez66k+eKTdzSKRt4DfiDQZAOTx9aZ5I/PFGajEgOSASPUClDjG&#10;Tx7HrQMfmjNMLgHBBxjOccUF19aAH5oJpgYHsQKXcO+R9RQA7NBppYAZzSB8ngE/hQA/NApu7PYk&#10;e1AbnofyoAfRTQ2TjNOoAKKKKACiiigApCM0tFAEbwJJjeofByNwzimXM8VnBLPPKkMMal3klbaq&#10;KBkkk9AAMk1MTX5S/wDBTX/goXaarp+qfB34Z6kl1BNm38R69aSZjdejWcLj7wPSRxxj5ATlqAPk&#10;P9v39pBP2mf2iNX1rTJml8L6Ug0nRc8B7eNiWmx/00dncd9pQHpX6j/8Esf2b5/gd+z4mvazaG18&#10;T+M3j1O4jkXbJBaBSLWJh2O1mkI6gy4PIr4v/wCCbf8AwT4vPi3rOmfE/wCIWntb+BLKVbjTdNuU&#10;wdZlU5Vip/5d1IBJPEhG0ZXdX7PqMCgA6VhXnjzw7p/i2y8LXOuafb+JL23a7tdKluUW5nhVtrOk&#10;ZOWAPGQPX0p3jbxjpPw98I6x4l127Sw0bSbSS9u7l/8AlnEilmIHc4GAO5IHevwn8P8A7WGlfE79&#10;vzw98XvidDKvheDWUeK1HzjTbaMMtpkDORE5SV9o+Yhzgk4oA/fMc0tU9J1Wz1vTbXUNPu4L6xuo&#10;knguraQSRTRsAVdGHDKQQQRwauUAeQftZ/B/Tfjl+z5418KahAkkk2ny3NjKw+aC7iUyQSKe2HUA&#10;46qzDoTX8/P7OyXMn7QHw0WyBN4fE2meSE67/tUWK/oF/a0+MWm/Av8AZ88aeK9RnSOWLT5baxiZ&#10;gGnu5VKQRqOpyxBOOiqx6A1+TP8AwSc/Z6vPil+0Nb+N7y1b/hGvBQ+2NM6/JNfMpFvGD3K/NKcd&#10;PLXP3hQB+4id/qf50p6UKMAUGgD5DvDMP23b3w3Pql8vhqXSTrMumteyLALjoZPvZH+6CAPSvRby&#10;zv8A46+JrGTRdQv9C8EaPIVfVLGdoptXkHBjiPaBe74yxGBwCa8Z+LHgxviJ+2Tr/hqPULjTZNS8&#10;Gvbpc277WjYnj8CQMjuM12v7Hvxav4Ir34SeMwLLxl4WJt4kfj7VarwjL67Rjp1GD61MXuj6vE0H&#10;7CFel8UYK68nfU+lNM0a10S2aG0R0jLbjulZ+fXLEmvlz9s34ieJNJvdMi8J7pP+ESaDxNrGwn/V&#10;+Z5cURx2b94xH91TX1PqWpW2mabcXlxKsVtBG0kjscBVUZJJ7dK+XvhfoPjn4k+GfF/iiLTfDc2m&#10;+PJpmCa1Pcx3P2EAwwJiNCoXYNwx/e96o8nAONKf1iok0tNet/8AJXPpHwb4ptPGnhXSddsnElpq&#10;NtHdRMD/AAsoP58182/trX+p+EZPAt1oOsajo02ra5HZXhs7gr50bYyCDkA8cYA6039hjxRe6HZ+&#10;KfhTr0mNX8I37pCuTh4GYkFSeSAcnPoy0n7ewDW3wuP/AFM9ufpzSvod2Gw3sMzVLdateatdH0/o&#10;ujwaTp0cFrvVPvnfIzksepyxJrgf2g/hTc/Fn4b6jpWm6ne6PrMY8+wvLO6kgKzKOFYoRlW6HPr6&#10;16VbyBoIzjBKjHvxWZ4v8Wab4I8O6jrerXKWun2MLTSyOcYUD+fYfWqseHSlONdSgryufJf7JGn+&#10;Fvij4f1Lw54t0q9h8eeHZTaajDLq14skqg4EpHndcgg47896+jPDnwT8PeF4tUs7OO6/su9mF19k&#10;lu5nMcpUIxEhfcQQq8EnByR1r56/ZP8ADep/Fv4teJfjtqcDaRY37PZaVZQ/IJo1+Uu/97AUD0Jy&#10;ewr7FDqTjI596leZ6eaNU8TJQe9rron1R8s33irWf2Y/jRoOh6jqlxqfwy8VSG3tP7QkaWXSLrsg&#10;lPzGMkjhiTz14r0rwDdXXxkvtR8S3txMvhWO5ktNH06CVo1nSNtrXUhUgsWYNtGcBexJ44L/AIKD&#10;6TBqP7Ot7duMXGnXtvcwMv3lYts4P0c17B8EtJi0P4QeDbGBNiwaVbqBjGTsGSfcnJoXxWNK8abw&#10;UMSlacm4v5dfmeRftdfDWw8W6D8O/DsTyac9z4jSCC9iYtNbsYZWDK5O77wU4zzgVqfs+fGXVn1m&#10;8+F/xEKW3j7RlxHcNwmq24HyzIe7Y5P/AOuui/aCYf2t8KyQN3/CX2+M9v3E1U/2kfgXJ8TtGstd&#10;8OznSvH2gObnSNTjwrEjJMLH+63v3PoTRtcKdWFXDU8PW0TvZ9nf8u5nfGDSHtvjL8LLe01XUbGx&#10;1rUbmLUbO2unWO6CwNIobnj5l/hxwcVzP7d2kJoPwIm1fTLi90zUbO4t44bizvZomClgpBw3PHrm&#10;uY8D/G+L4y/EP4S2+q27aX4y0LVby31fSn+Vo5hbOpkAPVCc4967f/goGd37Nuqc9Ly2Gcf7Yob0&#10;0NaFKpRxlClV/wCH1Zt6b+zz4W8S+AtLmtTqWn6rPaw3C3cOsXYPmbQ3zfvT8pPUY6E1u/H74LSf&#10;FHwDeWum6jfaV4lgh32N7Z3ssP71RwrBWAKtjByO+e1U/CHwlvLnwr4bu4vHfih9iWly1pc3kb2z&#10;ou1jGVEYO0getesarrlhpGkXOqXd3HBYW8TTyXLsAiIBksT6Ypt3PNqVZwxF4O7Tf5nyP8Cfj4i/&#10;s/3/AIdvrS4uviDpc50H+x5Z3ae7u2ysbksdwBwS5zxsY17j8F/gdbfDfwLDpep6hfa3q1ygfUb2&#10;6vppN8h5KoWbKovQAYOBzXyl48n1n4dfEzRv2joNEjt/C+q3ohurARfvls3UKl1J6SSDLdAR8oPU&#10;1956Frdlr2k2ep2E63VleRJPDMhyrqwyCPwpLselmUVBKpR+Ger8pdV8j5X/AGZ7nUfEnx/+MWka&#10;vq+panpvh2/SPTLa4umKW6mSTpgjdjaBzmvcNY+BnhrxJ4p1LXtbS71C9vNiIi309ukKIuAqiJ1z&#10;k5JJz19K8O/ZOb/jJf8AaDJ5B1KLgf8AXSau8/a4+OUvwn8ER6Xoatc+MfEDfYtLtouZFZvlMoHt&#10;nA9SR6GnfQzxNKdbGKjS0uo/krnz/wCNfDdr8XP2i7T4dfDa41LSND0RvM8Q6xaatdtnBG6NSZSO&#10;PujHct6V7x+0b8arr4NaT4V8HeD40m8X69Mmn6c13mZLZAVQzSZOW+8OvXn0rb/ZZ+BUfwQ+HcVv&#10;dhZ/E2pEXerXhwWaU9Ez3C5x7nJ714Z+2lbzeDv2hPhR4/u1J0CCaOynlx8kLrKWJY9sq5I/3DSd&#10;7XZ3UnQxeLjhrXhBO395pX19WfQWnfs7aNdaPEvibUtY8Ra20eLjVJ9TnhkZz12rE6qoBJwMcDFe&#10;LTfE/wAV/svfHLR/CHiPWrnxT8PvEbgafeaiRJdWLswXYZMDcFYjOezZr69trqG9hSeGQSwyKJEd&#10;TkMpGQR7EV8Zftz6c/jr4vfB3wnpC/aNaa9luJIYhlo4S0fzt6KAjnP+zQzgy6Sr15Ua6vFp38rL&#10;fysfRXxO+D8XjPSJptF1W/8ADviWFjcWGq2d3J+7mxxujJKuh7qR9K8g+Hf7UWv+IPh/caLfWdsv&#10;xXtNXHhxrTGIjOc/6SV/uKiuxA6lcd6+pLaLyLeNOpRQB+AxXxn4d8JWsH/BR3W3RVEX9kf2oIwO&#10;BL5aIWI/vfM3PuaG2TgY0q9OrCqr8q5l8unoz6m8O+ALbRYbeW6urzV9TUbpr+6uH3TPjltgIUDk&#10;4AGAK+Tfjf4im/Z3/ap8K+INOv8AUP8AhG9Rt0TWLCS6llt4RLI0YfDMVTJXd/wBvWvtzYuMjjjt&#10;XzV4y+Glt8edY+NOkTMBiCz0i0m/55zxxfaFIPbDyYOPU0NdjPLq0YVXKsrxas/np+B9FTajbW2n&#10;PfSzKlokRmaZiAoQDJY+gxXx/wDATxvffFH9rHxxPr5u4YE0+KfR9Oe5kWOK2yCkhjDBQzDaxyO9&#10;WPhT8S9U+LXwq8PfC+5kkj8UJdyaR4hJz5kFlbEebI3vIpRP+Bt6VJaWtv4M/wCChcKwr5UOseGv&#10;JSPoBsCqoH0EdD6M7sPhVQWIozV5cra9F1+Z037e9idP+B2o69ZXV7YatazwGK5sruWBhlsEfKwG&#10;ME9q6DRv2e/DHin4c6TPDJqen6vc2cNwt9BrF3uEu0Nk5lIwT1GOQTWV/wAFABn9mvXGBwRPB/6G&#10;K6LwT8Iry78F+GbqHxz4qyIrS4NpPeRvbFV2MYygjB2kDGM+lHWxhe2X05Xs+Z/ke02sDQxRKxyy&#10;IAT2JAAqyDUKXCSxh42EityGXkEU7zFPXIpngDyaTzKQMBkE8+9GR70CJKKKKBhXkHx//av+Gf7N&#10;GnRzeOfEcdjfTxGW10m2Qz3t0oJGUiXnGQRuYquQea9fryH41/so/DH9ofX/AA9q3j7w2uvXOhpN&#10;Hao1xLCjLIVJWQRsu8AoCATgZb1NAH5f/HP9vn4zftqaxcfD74M+F9X0bQLoGOW10kGbUryI8H7R&#10;MnywREdVUgYyGdhxXtH7IP8AwSLsfDF1Z+KvjY1trV/GRLB4TtX8y0iYcg3Mg4mI/wCea/Jxyzg4&#10;r9FPBPw88MfDfRU0jwr4f03w5paci00u1S3jJ9SFAyfc5NdDigCK1tYrK3it4IkggiUJHFGoVUUD&#10;AAA4AA4wKmoooAo65oth4j0e90rVLOHUNNvYXtrm0uUDxzRuCrIyngggkEV+K/7Zf/BLrxl8Idc1&#10;DxH8MdNvPF/gSVmmWytAZtQ0sdTG0Y+aaMdpFyQB84GNzfttSEZoA/n0/Zk/b1+Kv7JztoljMmt+&#10;F0lbzfDWuBzHA2fm8lsh4GzkkD5SSSVJr7Mf/gt/ov8AYhdPhTf/ANr7OIG1qP7Pux/f8rdjP+zX&#10;6F+M/gr8P/iNKZfFXgjw74jmIx5uq6XBcP8A99OpP61neF/2cvhX4KuUudA+G/hPR7pDuW4stFt4&#10;5FPswTI/OgD8sh8OP2jv+ConjfTNX8W2zeB/hnZyFraWW3eGygQ9Wt4nO+6mYceYfl6jcg+Wv1U+&#10;B3wS8K/s+fDjTPBfhCyNppVkCzySENNdTNjfPMwA3SMQMnoAAAAoAHfbfzpaACkNLSHpQB4bdfs7&#10;anN8epvihF4yeG9aD7GmntpkbRLb9k3bs5zzurE/aU/Z21Lx+2l+N/Bk6aN8StCAktrmFtqXYA5i&#10;cn8QCfUg8GvotunGfwpmPl5zQd1PHVqc41E78qt8u3ofHH/C8P8AheXhK8+HPjLxBJ8IvF00X2LU&#10;oL2yXF0MfP5EsjBRuHVeSBn1r6V8CHTPDvhzRNAh1uz1J4YFtrV7UIodEUDACFhwB61ta34P0TxO&#10;FGr6Lp+qqmNov7SOfb9NwNT6P4c0vw9b+RpWmWmmQd4rK3SFfyUD1P50eoq1enUVoR5Vvbpc8Ql/&#10;Ze1WH47TfFHT/HMmn6rcIsM9lHpUZhliChSj/Pk5wDnsRWr8cf2eNR+NyaAt14ubSBo14t9AbbTU&#10;dmlUDBJZunXj3r2wgjnrTgcnkdP1oF9cr80Z82sVZPyMzSdPvbSzWO+vFvph0kSAQgDHoCa8x/aJ&#10;+A178ffDtpobeKrrw7payebdW9rapKLoj7ocsR8o9O/4V7FijFBhTqSpT54aM8i0D4XeO/DGi2Wl&#10;aZ470u0sLOJYYII/DEahFUAAcTe1dD4G8H+KNH1zVL7xL4li8QieKKG1SGzFokCruLfIGYbmJ656&#10;AV3YHNLjimEqspXv18jyj4//AAVvPjl4NufDDeIn0PTLlkebyLFJpG2tuwGZhjkDt2rrPh74T1Lw&#10;f4ZstIv9Z/toWdulvHObVYHIUYy21jkkYrqiN1HSlYHWm6apN+6tTy/4pfCrWviLq3h26g8SJocO&#10;h6mmpW8UVgtx5siqVG8swwMMwwPUc8V6FZRXUdqiXjRSTjIZ4VKq/ocdiR1FX6TbQS5ycVHojx7X&#10;/wBnXSNQ+Ofhz4m6fssNWsTIl+gT5LyMxsqtx0dSRz3FWfj/APBK6+OvgyTwy/iJ9F06WWOWTyrJ&#10;ZXYqc/eLDHOPyr1nGKKDdYmqpQnzax2PF7L4QfEO08Jw+HovimYLaK2W1W7j0GIXaqABkSeZjdgY&#10;ztqb4qfAzVfiT4d03w7D4vk0Pw/atE09jFYJN9sEZBCSMWBKkjlR1r2LHNIec0Ee3nzc/Xf5nF/E&#10;D4dQ+P8A4d6n4TuJo4YL60Nq0xt1kCfLgMqE4BBAI54IFch8Efgjr/wV8H/8IzD42l1vTIM/Y/tu&#10;mpvtgTkqCH+ZeuAema9jAORzS45oD29T2bp30bv8zwv4X/s56j8MviL4v8W2/i83s/ie4Fxe2smm&#10;IqAh2YBCHyPvMPyrJ8S/ss6t4g+NR+JR8cF9UhGzT7O+0iO4gsI+QqoPMGSMn5j3JPWvonFH4UGq&#10;xldTdS+rVvltY8xl8FfEzY/lfEbTwxBwT4aj6+v+uq/N8JdN8S/DODwl4yRPEySwgX09wuDcTE5a&#10;Uf3SWyRjp06V6DjimkHtQYKrKNnHRrseMeFvgh4r+H2mLo3hn4j3sWgxDbb2ms6dHfy265+6spdD&#10;jHGCDiuh8D/BPRfBviO+8SyyXWueKr9QlxrOpsHl2DpHGMYjQdlX8Sa9GI570DJNMt4iq7677+ZH&#10;cRu8LrGwSQqdrld209jjvXhdl+zjrNn8drj4n/8ACbu2pXFr9iez/smMQ+RtA2j58g5VTn2r3gEg&#10;9KAOc0iKdWdK/I91b5FG6tLuWwaKC6WC62YFw0IcZ7nZkD8M1518JfhLrnw51HxBc3vi99fTWdRf&#10;Up0m05IWSRhghGVjhcAYHbHvXqnSmjOTxSsSqkoxcVszgvCfwc0Hwb4/8WeL9Pg2ar4iMRuSAAqh&#10;B2/3iSx9zXn/AIn/AGZ9V8SfHDR/iWfG72upaWgit7RdKjaER4IZW+fJJ3Hn6V7/AI5ppJPambRx&#10;NWDclLVq3y7Hkvxz+CF98bvAb+FrrxKdLtJmjeeWDT0d5CnPGWG3Jx9MVS0/4QfEPTfCVv4dt/io&#10;0VrDai0W7XQIvtaqBtyJPMxux3217TijFAvrFTkVO/urX5nmGq/Bia98deCdetfFOradZeGoGhOk&#10;W8mLe+ypGZRnk9+/TtU3hT4SXnhrx74w8Ry+K9X1OHxBtMem3L/ubDAI/denX0H416QR25oHpQL2&#10;9Ta/S36nn3wd+F918KvDlzpV14n1TxTJNeS3Yu9UbLxhzny15PyivQMe9PIo5pWMpScneQtFFFMk&#10;KKKKACiiigAooooAKKKKACiiigAooooAKKKKAExQRS0UAJijFLRQAmKMUtFABRRRQAmKWiigBMUY&#10;paKAEopaKACkxS0UAJijApaKACiiigApMUtFABSYpaKAExRilooATFGKWigBMUYpaKAExRilooAT&#10;FFLRQAmKMUtFABRRRQAUUUUAFFFFABRRRQAUUUUAFFFFABRRRQAUUUUAFFFFABRRRQAUUUUAFFFF&#10;ABRRRQAUUUUAFFFFABRRRQAUUUUAFFFFABRRRQAUUUUAFFFFABRRRQAUUUUAFFFFABRRRQAUUUUA&#10;FFFFABRRRQB//9k="/>
  <p:tag name="ISPRING_COMPANY_LOGO" val="ISPRING_PRESENTER_PHOTO_0"/>
  <p:tag name="ISPRING_WEBLINKS_TARGET" val="_blank"/>
  <p:tag name="ISPRING_WEBLINKS_TARGETMJT" val="_self"/>
  <p:tag name="ISPRING_PRESENTATION_COURSE_TITLE" val="Κεφάλαιο 4"/>
  <p:tag name="ISPRING_PLAYERS_CUSTOMIZATION_2" val="UEsDBBQAAgAIAA6OPlPDxJh2RwMAAOEJAAAUAAAAdW5pdmVyc2FsL3BsYXllci54bWytVltv0zAUfu6k/YfI74tbCmyrkiFAqngANKnc3io3OU1MEzvYzrLu13Pi3ENamESlVsnx+T6fy+fjem8e08R5AKW5FD5ZuHPigAhkyEXkk69f1lc35M3d5YWXJewIyuGhT3LBSwBLiBOCDhTPDILvmYl90jO4yEycTHGpuDn6ZDlH7nan5YJcXszQRWifxMZkK0qLonC5RoSItEzykkS7gUxppkCDMKBoFQZxGuzK/B2N31QKao4Z6B4yM8/fuCZpOR41H5AUS1eqiL6Yzxf0x6ePmyCGlF1xoQ0TARAHKzmzpdyx4PBJhnkCurTNvCrIDRhTBmFtM8+s+OJGOFoFPqkctilozSLQbiIiQlu/hrMhqDCNdctEuBXsgUeszG2ray/boo5Ex1KZIDc1+gDHnWQq3Lb2nr9HJyL29gnTcc2nB7lY/gOvk7F+2/J9MhabUb5LuI5xqQ/prNNJ0OGuXmprbGX7tZHtumQijoJfOVcQ2tdv7QmYL0i1YStzG6eriwAX8GnNAiPV8T3CULq1bNxWKW6lFNeCWg633X3TUZAm2z0wkytoSjXzHngI8jNTyvbrzqgcPDoy1lg6BHu0SrluUtcQLzZp8uofelP6jVrzU5/rjAX8j8Z8QKK2JlyE8Ljm6GMgxZoawGKXNtdkiVvu2cWk813aO0wDU3cSsCmYiGOYigDPfsgMo52dnoKCYhpdglyNsL2Fk+CYR3GCXzPJMF49SZMydZhk6C2cBCcyOExAW/NJ4E7JAjPUeZbhAPizeH+utx2h45aMdNmK0aMT49ALcm1kyp+s0gdz0qyspM+c3ssL59SnAb3NeAu5np9DjCbBIK5mLuzPEeBceOBQbAY8V7XVzXCIT8z68mk04EvTfTljmulcGrZZZRnPcTB5Vnk15zjPRj4h7FmemPf9hIaXh4WOEp6+N6a4vuNZlcWGP4FT8LD8a7BYYqmdGEq9++T1zbLHgFrEyTjY3ppO7biXoqmD61L7Vv3adjQ3VK2VSmanJOXVvagw1Tx4h3KMlMxFOBKAbVhNrxOcx28VMCeBPWa0eIHHQ2Y+eYkPdc63r267lK8Xtw3WxnVfbVzF8ozrqA64kx+tD1KbiFfPNXz8DVBLAwQUAAIACAAEmbFWyqMDbmwGAAAoGQAAHQAAAHVuaXZlcnNhbC9jb21tb25fbWVzc2FnZXMubG5nrVnbbuM2EH0vsP9AGAjQAtvsboFdFEXiBS0zthBZ1Ep0vGlRCIxF20Qk0dXFifvUr+mH9Us6pGTH3gskOQGSIJIxZ4bDM2eG9MXHxyRGG5HlUqWXvXfnb3tIpHMVyXR52Zuyq59/7aG84GnEY5WKy16qeuhj/9UPFzFPlyVfCvj/1Q8IXSQiz+Ex7+unp2cko8ueNwixZZEgsAcOCbFv49DBA+KEA2xdh4yGAzKy3V5/pFABPyuB7sRSpikEgdTCvMhjGYmLNzVqNyeUMToJPewSp9cfqKJQCRrw7DQ0F9/YI8xs6oaDKQC7Qa/v8o1c8gJSiO5KgE/z07ADwpjtjgARz+dgIO9kLIstCkRRQC5ORXXsIen1g9MzyKi3Sx9T6665mw5tCmnz/SprBhJWWEZSoZRnmUlcB0DPwbfEDwOLAKiGpiwMpp5HfUaGEKFmi0zKuNoQmaNUFSgv12uVFSJCMjWE4kcZTlSn3ATXthuCe7O++rXt2Ow2nFCda1ZmKQLnL+bEpf4EO0foi8ULwHs+CYjLIJ3emDLa63uZyEVaiAytV6pQXfA0zUI3pFehRacuqxmHzj5NSWB23p1OBsQ/0yV9xiiD9ew+Cs46OLoBP98g1A04O41QMwwJmGD/usqJ5RN4MQxnNhv3+lYmuKbNgyxWSAbrTIuS2PC4rPhVa2eTu53SYc+rdWMX94DP75usLTqB+rsNHToCsbRHEJZK1jzdIkct1Y+/fPjw+O79h586wQRAKOcYCBmk929bALnMp04lCqFLPsNu67/d7OiUObYLhK7/6WYN1L0BvsLfRrup7wPJa4bagVEMnQuHGMW4VSVa8Y3QzWcjxYPRBygCmdV9R38wV/AiLRsrbEgnGEgEdcV829IEhUJQWbZ9XclOWaxUBu5yFMmc38VALe1Ts0p/vq7qr+KW0lIFAhaphMv0vNn1zHUoHhqSTYDdeKTVYr8oQDqCN5Te6LJ5DS4e0ljxCC0yAYA0QHy9juW8FtGa917Mt41R+HgGTQzITp0A9Gu4e9PrkzRCw4zrxXZE8XFAfADIeC6yE2xDw3VjjnAcd0MY26OxA79MhzCWy1UMv0XXODwCTPBEo1LUcoyDYEb9oU6aVmOO1jzPH1QWHbH0cD+bgG3XolAIFjsA181yDwz8kDD7ZZmYF81gECU2/K7rCpYKBAyZEQNdUkmZF1A2yToWhTDRSr0UPq8GJbFQUF+xgNnJcB+8m2JrpLmDp641DgdsL6EOL9P5qqUdFOc36+OwGkqgySHnG2Oq0WDW/AzqAmJIu1jQa9DA6y4WtwSGRPjTZHMwrYLu7URpJ3pzrjUm3taDhGbTRqoyhzc6JSBNZkfy825uAgJ93WU2dr6jrRXqbhJbyo2AOLJIZI2OQO4tMtRF9Wlq/x5eYdsxnfpL6vGtmfp4tOHpXB8n5lzv6RY+i2RkPtO0N/7/KuXfiBe11J/VXcIdks9nXeM5aizfqQheFCJZF02udcLq8E+JQpf4d0Nos/TT/O+H8hfZmYMx/tn7c3Rc6LJHjUE8M1Ptd+ulI6knfwIDi26OMGPE7a3G2u3AprojNp87nuxs9+romGGnC9Xe2qU1gKvQqRjBGHJsIg9g1EmgC7W3NWePw/DNqaO9/YwMAptB15mJu1wWjZ5NPbfur6acT2+sBzPrUbNhNnPI0S0HQMYygfijFpjTCdlloGoRRyuZqTKOTPnH8t60CchtmYivp+FFphLzNub5jv5Vm/r4nCiqxfmVU6/DPLWv4Nb7c1DAp+9SQLAPY4yFXUvPPpau9rilEZSPToXDgt3oBHWU8GK+gna8UGUatQSqjmBDcoUBrF5zIHjWPIXVAF+EUb1F9dvfOoHoiQ5ElOzB/nBVIfI/O4PoZewxqsuLQjwWzUDTgWFRENKrK5jkFosmC4YHxyGbhzZW9VF5Z9fy5MxsYP+LHEl51RQTlcCr82a/TF/YGbJgxrA1nkD9BabcVJnB0NkFYUc3i059ONLVlWsBEAwQTBaxQOSR63rrgqovfkCZzSGt15/w7B5knSkVd4rNbKAup6Lbmp7uQMoilmmnyJ/XVPWCme2FeDg0F0KQSTjv31czRAQHznl9MxSrZWswa4xd6Bpf4IlIFl0BfUL2Fz76UsNcIDiK628m/vvn3yb76pKw1mSQver5SfQ2X/ft/VNuvtO4eHPwFcf/UEsDBBQAAgAIAASZsVY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BJmxVl+ul6bfBAAALBoAACcAAAB1bml2ZXJzYWwvZmxhc2hfcHVibGlzaGluZ19zZXR0aW5ncy54bWzlWd1y2jgUvucpNN7pZSEkTZpmgAwFM2HK32KnbWZnhxG2wNrIkivJUHq1T7MPtk+yRxgIJCQRaclk24sMsXzOd47Oz6dju3T+NWZoQqSigpedYv7AQYQHIqR8XHYu/cbrUwcpjXmImeCk7HDhoPNKrpSkQ0ZV5BGtQVQhgOHqLNFlJ9I6OSsUptNpnqpEmruCpRrwVT4QcSGRRBGuiSwkDM/gR88SopwFggUA/MWCL9QquRxCpQypLcKUEURD8JxTsynMGgyryClkYkMcXI+lSHlYE0xIJMfDsvNbza0X60dLmQyqTmPCTUxUBRbNsj7DYUiNF5h59BtBEaHjCNwtHr5x0JSGOio7RweHBgfkC3dx5ujZ5rHBqQmIAtcLAzHROMQaZ5eZRUlGREI6iKpomRIA3Vhbk9Tkq14tZEvhjOOYBj7cQSZWZafuD/puw+27nZo7uOy3MletNfym33KtdLxWs+4OOl3f9QYXfru1s5LvfvZ3UNrVM2v4Wrfdq3auBp/c917TtzNxcdVz+61m58PA73ZbfrN3ozVP4FqqSoXNrJegOkQq13OrozQeckwZdNqtBCuioVcZlmPiiwaFUhxhpoiD/krI+PcUM6pnUJ4H0NLXhCRVlZBA903plR1TTs4NXAYIjkE9rgr7+N2qrt+ebmy9kFm/2dZWL0vQqAnms5YYi2d2vXh8svL98OTkYee3uVnCWuMggubVy95bX1lKUcNjONB0AsxAbm1ylDLmpUkipL5p3/XFlQf3wJRGgm8k3VyjoWDhKl4kHpKwg2OyRnneNeUNkCw6aATlySCS3YRw5GEONEs1RDdYAah0qDTVc3ptLKSrkmKGAA/OAYLa3p1oBxGWaqMeV4k11BZU/ugITdSfWayzpXtFPUbBiukKK3mXh6gu8RSOBRvxHuE2YhdQN8zUDpFWTkisdpBEVcZshD+JlIVoJlLE6DXERCAghDSG/yKC1o8ONJIinq/C8aaRmodwQsmUhOc2hq7ARJyCpql9RnRm4UtKv6EhGQkJuARPIMSwTlWGn98JOMFK3YDipY+vMgJuduru51dmgzicYDjMdgOHViRxoveCj2eIC73Ug3AEOIUMmqSENJzfs9lb/ulpWLEB5PkHZWMDX9E4ZfhHwq8Csga9x5Tvx8ouiX/UA2uzEZ7MG9007xwaWpxCSjJMuBEAk1O+OD0sAAPMkeBshnAAc4QytDGhIlWwkhFEBq2e7mGmD2U6vxrDqQMWZUikFeRB8fDozfHJ29N3Z/nCv3//8/pBpcWE1WPYmMtGrNqDQ6m15q0B+BG9ewZNO61b4+YjSg8MnXvTfGBovaPbEDI27Rje2ej24d1Cvdnx3X615jc/Nv2rLQDzGrk7dZQKZiLaPiDNx8SXOh95brVfu0B917ts+d6ZTd90BFCUDiLovJF5grXR6V76kFPXCt6kzmqg6rsfrQAhiVYUY2e207Xa8AcbqX42VPXWBiorF+CQHGekD8ckozGFIn42yvseArLqyydx1/+DC777YSkjkz1xAcEyiPZWR78GW+8zQT9x2F/2W4Sf+VG/v3zTZyPcxvKaSOQLwdSzEsVmyXluu/m+26r/AqT8QiOYXa3eHm+8Li4Vtn5cMHdiymkMYTUPbqsvEpXjNwelwvZbuRygbX7hqeT+A1BLAwQUAAIACAAEmbFWfQDdVoQDAADlDAAAIQAAAHVuaXZlcnNhbC9mbGFzaF9za2luX3NldHRpbmdzLnhtbJVXW0/bMBR+51dU3cv2QkdhK0hppd4mTWOARsW7m5y2Fo4d2U5Z9+t3fEnitAkpREj4nO+zz+XzsYjUK+W9PUhFBR/3h/3JRa8XxbmUwPUK0owRDT1OUhj341xpkfY+xyI7fOkPHFIwIZ9Ba8q3ylgKW48m4/4611rwy1hwjdtdciFTwvqTTz/sTzSwyC6WwOjO5WxIDNUx34a3s8VZFH/GzWy0mN+1EWKRZoQf7sVWXK5J/LqVIueJCe3afG203SEDySh/7YyIUaV/akhrMS2vlsPl8DxKJkEpMCHdLabD6fdOFiNrYGX2o5vbm+mZnOqo9xtzRNtTRbWljYaj69FNGy0jW6gXeb5cXC2u2/Ecd6935d24HEHDX92ZOd6BA8gPbS6yPPuIRjIptqagR5yR+To5TJAErx8SFnfm6ySYhMxBnYJUjCbYBiETJ8Wv5msDt9XS/xkOicjcbSnYk2nC0fQwClkzmGiZQzQoVs6nduLtMdd4mWCyIUwhIDRVoCfM8Inkqtimbqtwf+CN8iQAeUOFeBEsT2Hu4g2AdXuFn89ndq6E8ZW2IEAJe28MIqyMFfIBy3qCDIwV8tl065Gzwwn82OM4hR5mxDfz/eqjFzjBZVGvYlV4zUn35par4GhvKDCpSGBiZbWiKZiuRQNrcyENTmKKONnTLdH4PP02uPXBJqOiwZHDK61ZV5GmmkGT3GKRS4XBoPvFZ+s71+BxFPdwqKm+h40u0HVj1RTzWoTlMMtuofvdyrK5dU/jUzLup0S+glwJwVS/53l4/XAb9yifMsywxqcU5E++EQHHxt5G4kKDOhcs3BU8F060JvEuxZjaUigr6hrb3L/IH9vUWJ6na5BL1AOFQpB1m8Pt6HbH8Fe/UHiDpE5ocTqm3uF2nNBS74HBCwCIjHdF+93CedKcacpgD8VMCQw24bbMIoXqb8rXqMurr5LbB+ToB1Clk3CC1R0NhBeMqpnhPN2S12StbF61eVKM9irk2rAvZqSRani6M3gh1XZGf1MBsVW1apJci2dNZFHMau2TJ3uYcpra+YMOXUqmyeM4TIjMl8U6i4BP7FUI5s0qNyszbPC0UcyUnQybKNZzPGJXeDsnGwkQjldrvAgegF9wWAsik4cSUnsRGtyOjTnim2mnNc75NNPRIDC55oQ9SSmn5v+Tuf3Hg/6zey1rb9C7kAvcD32T/1BLAwQUAAIACAAEmbFWuvmZ/9oEAAC2GQAAJgAAAHVuaXZlcnNhbC9odG1sX3B1Ymxpc2hpbmdfc2V0dGluZ3MueG1s3Vnbcho5EH33V6hmK48xvsSO4wJcBIYyFW7LjJO4trYoMSNAa400kTQQ8rRfsx+2X7ItBBhsjIXXOOU8uOzp6T7d6j7danD+4nvC0IhIRQUveIf7Bx4iPBIx5YOCdxVW3555SGnMY8wEJwWPCw9dFPfyadZjVA0DojWoKgQwXJ2nuuANtU7Pc7nxeLxPVSrNW8EyDfhqPxJJLpVEEa6JzKUMT+CXnqREeTMEBwD4SQSfmRX39hDKW6SGiDNGEI0hck7NoTC71Anzclarh6ObgRQZj8uCCYnkoFfwfiv7lcPK8VzHIlVoQrhJiSqC0Ij1OY5jaoLALKA/CBoSOhhCtIdH7zw0prEeFrzjgyODA/q5+zhTdHt2bHDKApLA9cxBQjSOscb20XqUpE8kVIOoopYZAdAV2ZKmJt/1QmBF8YTjhEYhvEEmVQWvEnY7ftXv+M2y373q1G2ozhZhLaz7TjZBvVbxu81W6Afdy7BR39oo9L+GWxhtG5kzfLnVaJea190v/segFrq5uLxu+516rfmpG7Za9bDWvrWaFnCpVPncatXzwA6RyeXa6mGW9DimDBrtToEV0dCqDMsBCUWVAhX7mCniob9SMvg9w4zqCdDzADr6hpC0pFIS6Y6hXsEzdPJu4SwgBAZ8XBD75MOC1+/PVo6es95vj7U2yjz0aYr5pC4G4oVDPzw5XcR+dHq6Ofh1Yeax1jgaQvPqee8tS+Za1IwxHGk6gslA7hyynzEWZGkqpL5t32XhIoIHYPJ9wVeKbp5RT7B4kS+S9EjcxAlQr13lHuoDHxmkrpUSjgLMYaxSDemMFhYq6ylN9XScVmfaJUkxQzAyYe4T1AjupTcaYqlWCLiopJllUfGPptBE/WmTa0UPqgaMghfTBk76Po9RReIxXAMu6m3CXdQugSjMkIVIpyAkVltoohJjLspfRMZiNBEZYvQGciIQTIAsgb+GBC3fFagvRTKVMqw0UtMUjigZk/jCxdE1uEgysDRkZ0RbD98y+gP1SF9IwCV4BCkGOVUWf38r4BQrdQuK5zG+sRO31qz4X9+YA+J4hOH22g4ceo8kqd4JPp4gLvTcDtIR4QwqaIoS03j6zuVs+08vw6L9oc7PVI0VfEWTjOHnhF8kZAl6hyXfjZdtCv9oBM5uh3g0bXTTvFNoaHEKJbGY8CKCIU/57LpwAIwwR4KzCcIRLA7KjI0RFZkCiR0QFlo9PUJrDzSdPg1gsQaPMibSCfLg8Oj43cnp+7MP5/u5f//+5+1Go9lK1WbYuLM7VXnjFupseWfjfcTugc3SzerOfvmI0YYtc2eWG7bUe7ZVIRPTjvG9g67f1h3Ma83Q75TKYe1zLbxeAzDlyP2tI58zK9D6jWi6F95ZiHo/byMK/FKnfIk6fnBVD4Nzl05pChhKOhpCr/XNh1QXm9ZVCFX0neBNsZxWqI7/2QkQyuY0VNzcNltOB/7kotWxa1R7aYVyCgGuxYEd83AxMppQoO2LDbn/M3KcOvFJ0+p1dP/az0N0Y/vbgbGj7idYRsOdMecVT+SfV5NfONNr2a/W3X4oIAk1Ri90Df7Kn94782/rXJQbWN4QiUIhmHrRubBKt8Bv1D626pWd8o66Ee9VNPvzps8+Lb7+Xfm+N59b+9+BPZCv/q+luPcfUEsDBBQAAgAIAASZsVbPavmftQEAAHcGAAAfAAAAdW5pdmVyc2FsL2h0bWxfc2tpbl9zZXR0aW5ncy5qc42UX2+CMBTF3/0Uhr0uZqIbujcVlyzxYcl8W/ZQ4IrE0jZtZTrjdx8F/xS4OOmLHH+c23uh59Dp5pcTOt3X7qH4Xdx/VO8LDYym5RYeqzpt0VOjO4omESyTFGjCwKkh2fnRi3y8EpixwwrTYP9pbJXl53Dzz4pQZeMCsZCIphAtQ7QfRNthhX8rnZ26KjuyxhxsteasF3Kmgeke4zIlBeM8vBWX3WAN5hnIf9AVCaFi+uyOpn4reXUcTj1/Nra5kKeCsP2Cx7wXkHATS75l0an+wCybXu8FyPyFb9rK0kTpdw1pvfC8P3fnbjspJCgFp7pjf+JOXlCYkgCo3ZA3HA0nN9CKcXOgNTpLVKLPtOd6A29o04LE0JjSbO73/UEVY7lXY5qN4iWnYafbmhGU7EHeY8XFVtzxAoXksZlIE/XMQlHKSZSwuOT8sVkoZzZrbNu+jSIxegGX0eWreDLLZhrDqByztHpKy2iwjt0aOcVpW9jckRQaPeyqVnWBPNkacfU84QgoMDBD96LrwWPuv/KuidyAXHJO8yztOkRrEq7TPF7yzX/bMUGxWiEm0ltRWm6qc/wDUEsDBBQAAgAIAASZsVYpM29daAAAAGwAAAAcAAAAdW5pdmVyc2FsL2xvY2FsX3NldHRpbmdzLnhtbA3KMQ6DMAwAwJ1XWJ7o0BY2BgIbYxfoA6xgVUiOjYiLyu+b7Ybrx18SOPnIm2nA9tEgsEZbN/0EfC/TvUPITrqSmHJANYRxqHqxSDKze4kZdqGLj4VTgfOLUpnxm90S1NH264bPofoDUEsDBBQAAgAIAAWZsVY0EZIJvzIAALRRAAAXAAAAdW5pdmVyc2FsL3VuaXZlcnNhbC5wbmftvHtYU9fWLk5rt7pb1Gq7qwiSIrSKFxBEkGtqY4FUAUUrFrm0DRe5hEjAQIBkuWsLWoFAAINyiZYAogJFIBETkrYqgQRIISgkgcQKMSKESK4kIckvqAW7v33O7zznnO95zvlO/+AJa2auMd7xzjHGHHPNNXP+UHDAqrc3vm1hYbEKGrg/1MLiLbyFxZtTK5ebW2rfbdxh/ngjLTTgU4umfptJ88Vb8fuC9llYtODemf/6b+brv58K/DLNwmL13YW/N5iIazEWFoeh0P37jmZGScdMuGlepEhrkCV/+XiFzWZsi93j9eP7A0+6Jd8sK7DY+evWR6Au/BsHlnWvTqoo22e1/Qy0q8JyNu6T7l/VtzbfK/nIZUfGvcKMs9JL7ajpfvplT8LugHp6pW5Q1nSdCcl6hhqmNM3QH6Tp9xCbjLIZMxyLr9bkOix8qr8JfHPh0vm/c3nGPkeWLeIuc78c6U/1LrX7u/mb1bv0TyLWEDi/zG76tegtc8OKcgysKY8teTS3+usXN33WimDVHkgue9H9gz66HcGp5YsXYvf+PF2B9I3wW8HMOCe2m+zzENGyxws8ZqIAg4qKwCoq8Cm0nJ3dw9/lwM1yTrjqu15p+iYhkGWtfUih7zHEhQ7CCc2r8rB2b1qcOTAEQJrynI13gTnFJJrfDNmxClr4Kb6tMadgQYDLgoCwDfjCqXcPQAanrQOgz5a9bKZdN82BGCgNBdBTuArbI/U04teBXk0Qmz0OneNVMv5I5pdQgmDaRbjR+R0LC8o36gJtE3aSgNXOEA2/Ogdz2JOeAErYVG04D2RptgBy8SQ6r1RfLLDxVhrbkdb1d4ip3UVDQkoODTzbA2A1PJFOOilOuQrZgHeQJqs3IAoIf3uJJCfMapfQsMb4u6HY0zCJ9q2XzBuVGG/xJ7svAhpOMJjE3OXQrn8+DBiGNcCTcWwTbgwme3eLFb6L+1EksEBryti0tSIy9l75prKhQv9neSQOYNQQo/wC+pX18ZmsYreOqOXF2Cs9aLDqCFihDOg2jq1nZAKG0imyoEf6xNXTl4Cox/XlkozuR2Yg3s7OGonKPggAp3WMEiM+plB09ojU3qKhKISmtZM+OV6GS/LuZBjJuM9M2oPacsraVDX6INqXUsKBZntLFW7Z1h0Hg9kqPlwmsLOE4lezzF7yc2MFBka/YfmO1RvI9w8COr1pFtwBekv3u93dT/x/KFUosoI5J4uG07KsN/L34n+5Cn7sCDy5ZbUTiTWL9JJmCZafSw1MRNjXBDZV6LkimRGVBkrjua9TIZzrKRo7yuE9DrH3Es4O1OHC/NRSsTrLiTEFc8FO6yi+ep8nbaNENYrPdKgJzbZGC6TwCSVKOyoZPRYsoiyMx6ahOibYwmL0B57HE2risk+MyeOfGXvPFLlcAdnpkNhE5/ijTzkclevmtrWkKqF/rjoLWABFCyqABebmj6YA/GzgKWgMt8vRzJz4FjyzR9Br6Cm/KIjchNM9/s3OEVQ/z4tK0cC4zO0gbkRTlZCvbulmjzObOk1otBrdu/UBo1rewlLpuHzpEziO0jL4grhE7jjIPLr3F0a3fd+Hd/dnewJxO57mkSzXevIdmuvz34NbJI77R6W0s5UBpjaufsCh/aoZQ01PHf/kAF+pTjth0P/2zFnE6Ms/jgbpf4+t3ZseyLIw+yllDLBECs1sNZUokEQB7iJcf3xCPAsbJnpQZzK1pWyJgi+qL1XIO/qLSjXjRfsm3811gK5on5xd80c08C2KXFfHOHTvKh5WIL3BElXAB6qau8lnulWuvRNKI9yMh62WtB+GnRi/XazfU/iB1XHX5bFfWeFGe2KZ9nidQnBap8kgPh4BwdmCaZmMjAvbPtwn2bLw32dRtmCUQVCNsU3Tzm5tjMDOl/ezmHvPDk7TgjY9vmYHxXdZWDw61kt3EX2R+50aufyc5Qr47e6vfuvnEOE5PT8V/fNKwerWN34EbXX1alPsTm+7ui320UnIZ0AV3Dxm1lj+Yc+OPuzP3WgpJlHTGUkGKqRtpfq99BDqD0d8AkJNLULlbKK4Te0ndkdhdvAfDTUNd92l+ZldKeBBHChvNM7sAGIjrJzbxXnQZM56+PTBRTyA8nP/M6ltJyUScf7bVp7IS5Y2jhKVMwXZiT3ZreJ3FxU7NFP4Yt1U8vZhqxC2AEEh6Hmi4KgUSa1xJdEIVxN69CO5lzEXILmkWUP/T1zANg7UPIt5RlyfIGBulmWbUXBGUd6A2XGYVyL92hVpVUalWkMCBAaxRrowTltWvXSbNN8IcxYiMWT/0vgi05kdv8rNwuL2P1oRvapT39tN3v6TIcN3/5FLGvf6zg46CF32Ryp9lfUdJklvmEP69bz/+o3itFM5ebscoF4JFhantseJyqd+l3vupf+LRq2NjWjBzYM3vgq9rNs5qwuXoPZMV6RVMYTTOdKZQ6/azkzFvlRkcTvqf7wJ/iB6/n50IN4Biv8h/MVXxzbJvzdn9TPjVniHMspCfrI4dLfIoYH2YpY6s9F8l7jR1eENC4uhXQ6TNzuf/yqZ8Zu7SqRlc7KBuZlNspxhDFp7fz1jVyctpXXxpipaWBRaPNMh8cvSGGTGf9aPD9zMP9g6NaU2qzVPjNe+DhyEZsknegy7lL27OcEBNUGx6ZfHqlNuLIrY9CCMLn9AJeqfc2Q+upNHOGDTDa7gAbz9D5AkMX8gQKYf0IQwr5bJc6CtlKuCxBcz7ZVcO2i2Rs52FoEwbtbfFToG7OkTVqfUL8qG7wwAYZ5xiWgBItL7tFV9HOIEhbsNss7C4pNVEHydeFghGVZzcolHCJKwy2MrxoJvWELNJO6xhGaFY8+GV8/rKgNA8G2cDjdqyJ2CY1bmMsgicQM+HfzYZ2ggoIIlQGi2cC6V7tvO6SlNvcFovtO/2CelzdKN46sZOAvATZ6JNYerCQk+zgw7J9iR5XXzI5H+dbOYQTH5DxvTIVXyYTUoVDhDriG6rmvX35GtDdW60OKr0WrjnQ74Mm7sUt9l4oD78oqBbYV+LEGvYAa4D0RVR7rXHKIeLPS6HBknkqN27xJfuzH/0BP8seb2iT8G4s4gv1na7KXbat9P3vKbUPmd0LD2M0nWoGyUkn+iOm9ytm1RQ2zshp5AV+tD/ZG5xPzdesvdVh1xlGK90Kmk5nwcwTOsOq+h6Q+SSdu33g3KvZS26ZfWG/nOVlFxGviRDk6rgIUjiU9ehxPQT+WpcM7dNh02kbHIjtPt/I16P0dVA/s2fvZ6gV9e2yRdA14XpqpBC1h6IVhSUoj4Y4gnf2Ud9vJ0rXv8tEZ9j1evK2629G+llMyeHI69PoWrHJxd9NvIQM83PwZH7bHe0x+pbzdINgS7dvcK47Kra2l9QYQGp4CYAhluddKi4DdZaz9Z41s3IRX3NAmupDW5+7pkCtVN7KMEUN+UaP0m4R+uMvg3ZRG462JqjKBZCj7tOZiIAsv9KOyYwIrIujs2dg8Zzl6LgUQKEELyt1rB1QYzgpPcQw9NuW05Nq6nxIG1lntxvzPHdDV16RGLjoajpa2G1uc8noax0lbB7wCtbIp8HtphsvoFycszrkKsQU88bF8MWGW3QFkTnXexRTwSLQCeIaPjNHs2IcEKF/bAQatypHKwA+v23CX/1PDgEvT0aVyqWOf5zZZl7Gk1CIJOqeNhwGKEP/t5icD7AY7ZJ8z9EyfFe1rtYGFWB/pVSfqQyMIPL3eu8fw2EaU9Uib5PhFsS3BJEoFwU0TLCOYirPQ3YqfLC6xaXU/53DMzFFBR+O71vfhtiN32o3VrOYhkb/iivetDcy/wrgywBtwMCE/qPdczfUIKS1RITrjH/tmNSnsNyaesAZfWffYBH0Y+HghodfdtySw8ejnSaMfCdfbNlIhGUPwld7rGNNMiSeSmvf/FKo8KbFvfn3UO1YEMLERMRaRxHRvxRUUnTjvQyRNzxupw2ulbrw3dO89cjE+HG9iIcnOfhscBc3GcoNNBIBlzic7vVSNY5ZSN+GkNT19eUxZHAMe3grYorQXBoqU+7ZNQSnPCaDeCaJaD/mbWrOtBXU3NNuDCaPtSHH8dOzqiJAmG5QLBICzzm9kgRkvj4+5rSUue/ya7JImzvDDJKzSOiziQ3b3lA1G6kmA2Xbdk+k9BAawIbskniCwQd1pu9rjysppf4wjDvy+FxUk0/Qqvu1iy3kzfIF/pA528WrhSbi2wXQrid3ZyuLsLbRwZs8ko7QFHjqJUA+emOdTmbcTHMewWhjBkic7w5YTUiZORj0tSJNpz7ga+qWWhG0JvR6yZvLiY+O88cl/ljE4h8sSgE9pVyehvn8MDQAW+Q7iLYnqf0Fibk+zcuKQ/hatYKdaWxBEAS/H564qapFaQteALf1KeTmWqqJ7WXy3MvdO+ZDXtAHpQOkrEAOnwHctCsaRpOyAGwUUkU++BrGnfvdZv/uRI8vNMy5A7VQOxqoBhnfzeQ/QMiQcnUi3DWvVu1JuvJxqBmiTQutzine7/UhjXRYRg03eKV96wWXUUM8GZDjPpC+CSJf98+3KBrSPnMzfqvCcL1wT3+iGeiBxjKsczW2uuzXeRFYsTWPrfxCuvpCoDJdhBqc2e0po8d98QbhNyKHQm+37xEQHLcGksmtEizVkasH1Wfu6+awYaAPZx/UB7UMA+6TbNbk6F8hADIy1yN3SRmeq3ngwPLTpcWdskkxWsGj9uFYY8keeXiqqepz473xrGxr3VL8xj+mAjsxZHLyzUv5A3V7zaMNAy/zTcvwxipnD4vXgchVi8LcBLfK62snr2+mOm0N3wzMSLPX15kcuma0EMR7gq8EqEX8C7fSlJROTEIBnUcKLT4L5LjNotnyBztCfG4sBkAk5qjqqgJY3m8Ovhx7/VszaIOf+U37Slv18qCayBIIAjkg3lcQFfxc5djjxWn7DI7A+sc7tXf9jIU+gn5MwFkFfzIRVdFSh9RWGpV/z4z20yhTVct+EJyuzmCUv+dsu1uje3yHK71FUrhS3c10TlIHaxz5TUlLr+OuH1j7ODx2cgMwdmjgjzUr+6bDh+whwC/YIlEstm49y/szlRGM4a+Kx+bqBl1H8mvqvSMtoKEWywR9SniOwvpx9fsmrkKvi6+8XULZAQfyJP4Hla23LLuLXO8mB9VnQhHAWcvrPE3E/5u1pdYkQo31TUZ56bt4KjHoLuu1Flkmumlk+q6pdm0h1gL7Ku5htPebzgvXjwQz6uR8ycQZo4szCkVbO5eKlf8r7PBZprJAxxr37dFHBw5rct+v6tqvLC3jsPl7Tezt/SmkryTVU3rnbQunRgqqe969F4ad4S0aykgAkSLXkDLyL7luyiffFSQni9HIRuWwwRaCh6kQA8a7G0wB9dnCrxJPkigv//SvM/UfSmkXecc2ZmJH7zigyRaQZ0O5vpLTot0mOVBi47CrZQZmZwfBTTSlreNoTpCNHYa2BrFb4yw+/1xAs5UVE5s+8gqPNsZ8Y8mZ2vAYa1VB0rjJ5lyvgQVDFLQ1VgDNpmmpxlEFRUmX5ZY5gwYKacAfiS+kPLSZbLrbbJV2FZP7mtXj8coSoqxaFNamL2TE1IQO1Qbq1aV7IlZCaaI2moekiZmo8US2NpLHjyRnwXV+f6gVj2YJo2SmHhVJDFwqztOL2Bs7WoJiROQkF+B13+/bEoGQcBg+ReoFXabaZU8RPGrw00lfxynREMXFKjBN0PGGOjUVEcDCc21HuwtuBr6a1GWgHqEj0iQ2BeoZZNFSLq92BzwqXGmTtYoXraSEYasLQeeDKVIejnwMXzRtgY8aJrjJgucUdmAYbK6uIGcKOz7ES/DAHssOdOK07tXLR458V/xnGL7Rst35R2l5YW2zVrIPv8CyvNRaN9JfKSefm2kzCJQ7KmrLYhlZ+bV60GHDf2p5OS2ggyoxntq0J4LPNvIiD1BkxyvZiDCr8xZszM2q65AXijRTo7BwlFf5ktlk6I1WRyJBhy3IkBP94jVYIqRofhd7lNirToNIA/hUarNR9SSvQC4kV9hxRWxpbpvMvYE369/dTcRd/5IGm8a5p2zP+f2PTA8ee7VttZ5XfVhCKrsGc2NJewn7QFBQSY61+tVDX6cO/xmOQEGWdv3cS5K9j8SfZp9wL7joLZLLTJdblYTFvTEW3Q8xnSyGGO4Zmo+UvtiBgpVUX4QQ76daE7OukybUezp7PGV2xUaRhlGti8fkAoKp0qIPRMOcqiqRFRMwgwpZgiimKQl9BVrPobzOpNeQEAhFu/p2PnSyRkPberJY4WvFEW0pU3eqyrPN/fcBrJm8WqhkErKmmjXVUts3RVgabhgZ+T9NyP2K09gsRh3mlD5bB/7ZetdtuG+6SFiFaMD6qKyC8v43oUZFTMZEd7h1/HJKdVjaYAE2EpNYyqSoJ+5E9A2Ie3UbGWDatsDQnoTtCbXYc/lMQfehrCLvqN6G69Tvf7ZuDJtbJRhk3BbtuOEnah5gYDy1LtDm/7/UfQMV2X/qGHMG47ZViInYFRIwptExEeEukdI5lSlfqxpEDjPSwFDprnDb6Adxq7XdMKDk1I5mJAbEld55rWqV6j34Sfujn6yGJKuBB7rbv8p4SvoJ53Ymw+0oH6Ph/f+pOsyI0+Nhrnf959XhnwrthdTykRJEKCgXDwNzFDCeAPyPBd1rIT0U0EgRm2oR+TADtc+DRBs6Wdy22aksA1srAbm8676UcnlLQQQ0JHlZou8wKL/WL3swy2YEbj7HhHQ0TdqlApSq9gMtZItzYZXV+bdd+INfvPVi7risvqZWaCNnQd/spmdaiTiHhxSgkLsF7PX1lC0IM6WIJpUXBKEo0z/rxYwDrkTk0WZYp0SFDXvi0aKiPH+oLcXaevREWCh3v0D4gM+P7PO7Bgiyec/FNSuBnO3cPeYFBN5TAu2oznUhdb7J52Aq5kT7VyIk0d/bEeGFrz1cUZZBmrvMjOQTSvUS37tJ8zUoQwKiSZ3wU5iRh0WVEp17V8QonND0RbGwS9sWayuBmroNK2CAYYfnNMfZxqQL11LOXGmMh9sE2Rpq2s1tR0jhIZkzrtboIM93YiArgJiPiSHZQygS14S0U/YjwcrIwxr+0TmynIMTM4NlnzkRiej/AmMtXkeFBzBJbWv2epDNpv9YFrZVuXYvcnyV6yIle3CY6lZUcfduRku97NGyHqqqkvbOg0GbbiBxxqAgFScD/njCv2ZtxwiBWmq4aubhgT1uE4TYo1jSbqLturQ4lEqls1wS6Jq2paIuCd66ugkh0wf2H/3tHKWzZwLgj6gFXUJjtTcjjW5/On4ey1QcM5bqFLRcOVfk8H8dZym+9LXSRHA+zh1w3HjwuDt4N1ZTX5cQTRUX9Skt/n9WUaReVdIezk4sz57WVDN7chEZylOnT3YHZ244m9twIr/o+eD/8nRfvMFSkLM+hT9Nl06LCojmla6rKCvaDxFM8sxHbHQuvPsbsdoFk/vRBN6CtymPzlhfII8i27hIdLuwvURaSTO/psxxtnb71CY5sTiCe1vAIfD8Iv7JFMehTiS+V7vnmJvYuXR/IQ5aTp+mocanMKjr+Enqq2c6Trx2RCjF4gqsa+5zjpzl7YUNn73cubzprF18e8svJNp8JXNPz99t4/eHr0eMMrIs9cgP1v7ejTXaR8UoEQds52WWc0M4y6MQ+GNgjqEUX/YCLpU7q7zYsdpUPj05BBDV3TSUVgpk5wER9/NIbS8oua175ipt/PwfNt6CD5T0TwzNQM/ed71PjAaqgzfe57qoamyZMJZ/szfKV6kWFZBlGnjBeiOl48o6IRorHoLJ2CY3pmmDJI8wsIVogbe6qJU+1cPryNj5be0rZGkhG06vQLr6BllkIGF5781UPYCzWZpuaQ0Tzxz6N4mDwSTSgK9m9A8RcqOKOrVL3GCo/MDqn2QWfx4JDQbKpBcDGl45W1OGRgIoyzAqwsQXh3Fuz2ZFRddKkDJXdxmfZY/pUShZ57JJg49rBOITD0nCsFAzN3wSblLUEuCWUFBYZfWl4Q4OHQKWdtD1lBMHbXlJpvRHdEBGdbQgbTOBjlJFrqZ40nGV4xNvs0lxR59oB38yo33NeBLKLnRkdnimDM3UEFzzoxuHMx3w3tEaqbFHo7x4AD7aBUttaskiZ9mDlUtkRBOiTUtF8gZQ6Ht4Kyk84O7DW2cUGJgawpbQES7cuApwiKhlJCBkXtf4zEKmiDebk920MWpK01cxXuVMLV/XIN7PX0/nrGc6Uyvd/OsX3L2wjZWTsof+wP2zwdYucTag4sv5TvZ2g2yZhX53XzqCwnAv9ciUsDY6yNU1RKeZCyvb2GyF8Aid31zFlAFIrI0SbnF87gdL/GBh+aS0AdPby9mfJ1XbOpMaExH9oqASWeDfavnKXNuodL4YXNnFzSUHUmlZGcTYWNn649kfzKVWs24UOx+3cuO7i9meNEkM9DDbHxhGLl3j/4vJbnAKUM/FdJmP+JokvXQJvpumdjBMa8mOqMmTyQ4dypxJO2O+ImfciKDURftX6pp3nhIjdUzVUwtBVUWY7EG99E8qlTjPTDctQjsld6Dvs5iLu/53lcxTfV+HTF4wz0JbTxfS+yu68ZVv/lBbCPshZ2M/a8SPSqhb2OpBd9pxZ2Qh6+MGHYbHACTDTX5THjp+dxhJhHy0CZfM58L2fUIJQZhEp56x/90r+VB6lYHg8HP1KqmgHDzArg+QoZXaanI/g4wwguqNkjbgHhbdv1vg4YeQkxR+BBZsxdYGQCb92fviXZEZAw/wto/helz+Q69vhWyGHbMHSlCnfD8qDntgbfJ7qpvpczD+7CJjxdWes8BthXvCHhGKc51caV/WYBTgHw3mCCU7v7YMrGH3RXHXH3ebHhL+1JbYGE0gf6ij9pVYQWXu6ODR/XWl1BZtH/3h8rwNW1ExQFyH4ZENM4Frf8Rn6Y507gifWzCD9zBDVHBty5h50IwE5gP5Ti9m9Mgs001eBfWjz+TR7J0kcbl8H1uGN1yfV5zJwV7nI3Wvuxp0TsjuyINoqj6WBn+8N0l37cDAnVieLNX1IIfi4FpxkqCYJuNLqzc6fZVFic4JCAL0EuIdUPXLbcawgsdVUrRaNPxGoYwnOdYzPljW2QQ3SrFE5qqd3WZk3AP8Tq3T59hW6szKE1X3h+6tiMI5Q4NWCW/9jGES8BLHW5tsrToLBvt89znYnZwJqCv8WaGwK7oJxKpihfN4C9GsoEG0KSxBVPK0VRHKlUseq2spw9fgWI6GWNbyXwlCMnX7hfE/OzNdBG1L1D9MkgtCcsmHVlCNjtg00bxe5P4WodRUcpkv0b2WK9fZlcjcLAdvqq5Zq9AEVf3OaMK3Z3h2clt70CtS2XVIo4uXsr3HvzVom4QmRsM577kad1pPhWX5SvSgd/WuvTHPoAgSsJ/tL6B/mGSeYDtcbPvKRMsYnWvxKxOY+UYy8A/c1MRICdWFwpLAxOlFDYZMQZAdoqB8lT3+OhMSi3w00lxQk+vgQQbqRb2ue0PTIcXRmzAX52gEwugL6iuxgSWlj0lHG+7zeuKTOoq6qymi2mub9fm3O3giuPD+bE8n8rnVIR4OI2VHZHFHY6HqUdDXaiSJ9aTg4mhhwSJQKy3ZfJzK/4bh//wdNqqOPdw4XzvHRliHczGOkoth6rFK4J0ZcKeGo16cR23FXsQRa7lVn2MgIjps0phe7+MXxjMf5/PCYnb75Ul2cHHfxy94vAWGNOK62vQkwMGSSYg0Tv7aJffnQwlsBE2Y63MrGvnmcXyO0mH4RFd+ofL7xBMfQtaWobTvqnZCGG4B3+70vIuG8CdV0e9FQNM1pXQhXph6Nv6xs5BjZVNNfH+fzOz/K5vvG9OIlPUzxO8+UrZaw80paQqE79vXqsYkYbMh+Cb7rm06SYq/adYb6WeY0VhDrRd5/fmZf/yzeF/vgmig89HqdvWeRucLoiBDrMnU4Fk5fq4pt9thrYH1WxtEgpMq0BDZZ56GlTustLEn2e2U22D0dxy9S/vuN8ECy7Q49bkpzrUBYTeKfqr5a/Wv5vaEnfDhncAlaBRQa1BBufJRxhzM8zqqux15FgJBAnqWrljWOTF8P/o01eDpgnrabHM85GxbDGNt5IMRk4M0YOAysnI7OMPjG3ewTEKnoDrUDtrifE359Wwgs09YyCWRpEJIFVLMXQBvzRQTtIqH+RaaodMWqQmkyaONG+GG4m8umAp1VLXD3iOgiH2lT1fiuXskdINGI2cV5k0FM7IPjPvWICdWEmNqPTlBb7Li+dZ9Mw5F9FqyyWHADkZfXjB/rZUw2RJg5DzRoz6atko6K4Jm7KjT3UYGMyJLRf1qxBmMYYQJaWZiOloYDwVvurcZr6zkZUNrqz6iJYj7vPMNWAsVn6VtxAw+U/Y3bhFLut3izgp/OMStpoFGek5J8fBfiJVaXDaR20SraKwuVLvAxsqx9c34y1YU+OF5Xu2z5+iNrIE0gRzQ9E/iYkKzbNjFXQK+iectSIi+zb1Anq26DFXBoKXWNeODzqITaAkfVj/lEpAd61+V4dwdmdZWzJrfHJBOKU0jm+u2ftZ4ZYe+DJ05pZaZtCZ8bPiFiQLdBX/n6Si65P+bNMnPQcadZVurLGpp2LvbmD0BOrZ6ukd4JNSH3xLdTY+1KkNOChTscmswvqKYIN0cEdyU3c/imEdztI5X26lWkYWUzwn2dNQ0K318cP9XTjCWk8nljnHlkPeNoPzvkcGHDy8L6TkIwC+PB853qjIT/NsFUw8nqOJeGDPR3ET4nzJ78ELj3M5PEmx2Ndf2or/gggi9YRukB/T4JTg1PA9RpniZ/EVarzdOZPeTZvsisVVGza6UYFG+D7vV23qWTx2JtOAYfaFfxJyck/m8q0hHri60HH4s5+nkSbnlbOuqI9aw7cAJxqaJXcrprz7pFb6ilstXO9j/MR6nzmd6FOAuGxjaKoJBoY3VFFuHotEtwsce0Yo1WmXmcYjFn/SqVZ/p2bfyWQv1r+i7bgsgIHVeqrRCOonpgRGb0U+wsV6XtEXd+kBxHvxPjXcuqC6UntpMeVf/NNyZZmr23QO7/Kb/ePZy/FknkRXGuSqxi07N8z/MCGuKOD4jJmmu1wK1N/c6lWxKcL/pcfpfLtJjMATcZpcZ+f7E7ff6uI61vK8ng7KGZR/LaeIhL9dbZCRUu50NWhYQnTR1avPRckmVegz15LG7kOqkVDGhwgeN1f6v776sbkRcqJnhJqc474BlcR1xhhFBOiq6uNI6+pvQEJ7SqVVOufju3m+GSLFp5GZizsDitvYayO8U+HpsBQHXk3x+p56FYdW3ZnxluobZqcxHW+Vv90FynTQEZtfYBkQpwPbWWTXd0wJirwaOb+esYp8M+0hTcyTZWRajvvuED+6fQXy78zaWaoJBjQBie6fExAc7KBzKwo1s/KeQUjK9q/DpW1/FoIRrdbUx9/M3H8SDCCECJVltpXucqVEokKhaV2PqzTVxdfi6wbw5roT+aN166PylBa2uga6LiBJ1nZdP21gqPFXCSVRAY4xAb2rIVapXYpXLtpsgARAHhbJcqR1imudybO1dOq+R+WumwRt+Uf6pAaaUYvtKeYRhOmMKo8rPFIsJ7drq8iCMR6gkA/DEp9sAaqnYtJT6Tsya7A1b7GRW9RqX2S6w8xH16qEhFaProbtJxguR8+l1ATQo3wTtziLLklVR7LrZ99Wjfqb52NBFyfmkuPX7acDfavNi/mOw7mkmaVRrmBjRbAbya22zVg8uMkvl2vGXMVErocb+lrWNkW0hHlT3AfionpYWtbH3RV8x65WgO6WUeJStPAmCcruviHoVZEPu5HFUEWPSPC3hjTRDiB6iPIzYxpWOJrBamrg/jkj/k7DAO+28U6+Mmea4OgfUMEdps9IdzqdFfN93IYzLAWWtH14yxcJYFfX7XPc911Ro4J6U+apfymggxmAqC0JfdMOB2YaB+aW5Hv0FhZXRzv7iRWWrpIVRF1hszwqBkizJGQNH64MGIjTglF6+Hvmmu5E9JrV/O9O8DSW+iOVX7jAhack0sajaOukaoFek9rvJysB1HYaMPAUc/mTlNHpxE2OxL+Zw8ut9wKk56r4ik2Fgz3lHNxjla1OoV+4CNYqLcvpYSbhgW0xq01NlZDIlTUDO4DFtug6rI/P5ipl2pxOsFGhAflgRPY9mopWy1jTsP9Lr5eroaQG6eS/lNjOP0Hu8kXLyKXNeeczhIubEVgWhXKudeMzLOEgjW/EwHBlDPteQd14d3lyYU3PORchSWU8GApA4RvwiMnBjQM/Qqh+7vtdo6+it5WDeSIuZ4fX9hGdat193vtfVkSfrUV/sXGyKazyPCuGnfLzoXI0DSEAE+Mqi0h1TR4IGtKhpatAW+6LL/lMpna/tqt2gGyJdQwBQ/cGB1sKCqVhGbN3nf28XVupiiUe8P/VI6LaTYtpeAjhYGuDr5Nr7ELWQM1oLOWXiBrIEHySD6iw9kYG7x8QiClYQNZRG0qGVVtG71E32SR3eRZkK6nHvzjxWG9nWNIWxXoS3YC+psZc/e50qkntFKR8cnKWuZrxJhXPIMq8l9zy39ldZlDEHwThRCVlaBDD8PJS7uA+Nderf9/dQ/mL9F/if5L9F+i/xL9l+i/RP8l+v9w0V/QT0EXjoHa0oejsqWNsl51/P/EedKlptWzjR70bM2ks1GUAdIpo0WdsjA6VjMDqAEfHRKcBqQx0kxvWNxOJurHTVkmGVVZLTEqlKIz/LHdDGOYBnRXgpUgZozcGyL0VA3VydSFNd4frsYGxyEOJLXjYv2amDlrYC9OrHbqTPPAehPo2aiJBrKwiKjLB7UCksm5KKMCwVAdFkYv3woTotlMzW9XOQvncxtZpoZyzNfUNjnWwuIUGukwOC3K8Aqy2nEMM0eJrhJeDD7h1//ykO6NJrHJzUYOCrSweKZtaVBoHpjkXSdAUkNvCkTy4tz3FviD6Qu82uUWP4tnYXAJQsUUxFGuKtJXmoeghJyovj8duuxZpQ6qX4P5FKNZ9kg+MSWYTiIGE+zxtohXSuKie532XOnqILaBKZ2c955RQRaEnqJ0oyUU9+IQflXbF63OcYSNh8btqtsA4pahDLCFU4nd5LzVn2W0p2XKJ3rGQgxKzihGmtRMO81KYTx/h5EJdArXM+YYQlF/yPw9cKeMgp2iiLzyjujlBMa8ElYF1nPuy0xGRpbOc6422lhWgLsEJwg07v6tjPUdM1vAWg5RGGXSbCb0neaj0Yw4VKQTwl6zW6OP6Ecrg7YjYOvNlrla4fuJdpOzqNdM927PgRiNwHzIDPZpnnGgC/E4wKoSWXV4+bf5UK2NmLywFt5ZcGTamdicc1OR2s/0tT8QcyqByC4tTnBvSqaO0ikufKVm83AfvE3AjpW7b9Z42x8J5uhLKN6tUmRH4yg2xYPgSeCNz9pIXan9nvxYVFXaW6d2WkIlnCJlpveLM9on9ui/QTVUhdMdcfCAs/nICaZfgHXj6Md6tmTHXahszPQIJAS7d3GCwDNm5RA2mQ33RlQEAc7IMeyh3lgkb1Q0KosSNqszXJcdNRqn70QYe2PldCt88LDT9mHPJ8xHFk3f/7vh+NIKwz/ZcqBw4+SKt4Jh7uVtHNG0otz+7mbiBfdP4NRRsoLMU2q+oaUAYEV8MyBydY914J/uiEPxHftscTCQURomA1SnjHbZTzNvsae9JCcJmOa06TTHNyIuHFkNNXyFJ8QTOu5bQvMyZhhHllQXJrTJ0PVPI+LGfzlYuC4B7N8eVOhlhbv8u1vcWSi4N5/I5K1skyL1Qn+EQHQBkkeKE7H7gr1reeMtqt5m04MxIEvljYiUyybCRjhO1BuRccO8B3X6W1I1iifxysNa6iya7jfkkiTROdLGEzSq/qG1qDNb1JyDyer48kVAg9eR5nG4nKpgA3yCkSB1bYj82AS7woiIkjkPswTdYv5Uq2RI/2sYAw1EGVf0ZgpdxO5hvSnj5TqcbI7ejkty4gYL1C69zMZOP+GxKIRELPsiG33EcNqjjPOl0W+PNtudOnr15Xn7xssYF++6Abqk6se0SwUrdhtw78Px9tAuxLxnFe+rwTW7xyWzdrkkOODchAlkgZW66CNEggJHng2snD+7QyJWwkOOdprZrUg0rRxL7wyqr49UdwQb910G9pqNR1gMP34fEkqvUx/LK1eLvjtMj6KY3MXYlEHch1aEOP6pAaNgr1Gz6+xn3DVH6k9y9ZSeaffCBkCPNukVfGY7JmewCfe1n9BFeEw/8mQeTmyuY8yQ5ZqGjGngrv7lzwMc66OXb+KeFCmCBzp6u84ezl73BI6M+bz6PUkR5z19z1e7baXtnDQHFTkyRSQ4iTJ07lV64i9jnMP2OKhMJ3vBK+MJUC2Y0TkvGuGBf0NZOTMa5u/eMoEvGNBSlVpyM5IcuUV2ggukIQNfWgMok4xUV2ovmQ+0yk971ewDx0y0RdSBPubH6pqn4PMJw30Y1ulwKQMOfyuBImD99H5HFKBzfGaqoOF4cBvunFoPrG/DJVmfXzDOBL7Bh7dPTSgriXyVruaBTpCEQBB1QHOlPO21RFjur6/O+KE/lmjXsMqiom2tI4X7zBwXW+5+rh+JO5QQMD3Rlu8lTR3ECr6Med4j2Wq2VoDeTTVGTcxj5xKBgM31lIFtmmagunZ0uPIDgdPwUUuoFHTXxQhBJ5cYQZfMLUrCJkEcLcJkNtk9st5AlBhhJcA5W6+PzQHzAPGUyT/zbl6hEv70qUnA9f/R/dQE1t3smwmyACrYsGtwuNCHhZGGICD3M0mDjhvzKiPjKKkHpVIKOD4gSwVqjgTdHSpcx4KrwFh3741wriSldlSkdv9mPoP1b1yx592fkpQ9V36jtxB7yl3I8K8endL6xET0MPcCatyFfLdWHBAsw03z0jtGUMKTw6IL3SuHUpoLvizWVwkQEhWwQpFljSNHNvVI1RRMYisTpmee0jO+bWWTZg/Nzi/badpVsWmQwc7U0uF8bSs4fiH/zQXtM+IShcPpT3+fNY90uV0DaOXj3wSJy5jJgYkBe/u6zhnbZs+R5j12OVN0+oum4nfhym5gewUk96fIdg0iulWwt06tTnM7ZhqP92zGWMZDBsm4r5+ZOtdK0/a460c3hQLeLkIixGsprx6swXC8P/ukAI5jqnH3glTgde8KVv9DZM7DD92l8zxiK+pSZPyx5SRIAMmclwu1cbRVri0J+0fq3dNjirrZhueDxvif925W6moQgpWurEmpqzSgkQ9sEZiOez7BjBwzGadhKGvmkBDrt9xg2s+ae+jX1HGQOu8HultqKlS7GzLaTaN9/dENBWGpP4BSvf8tsllQDkwKKjWAN8QTDlB7m7j8OvOkl/bQqXVqWjAdeDPI7B+wXBIMe+SEKPlkj1RlgsRwi9yMKzP0iHD/3Ij6ByIKzcaqSZ6lB22XzLWQleW5JKMq31U67mWNJ2Msj/iBO4NMy250FpRXMRBovTZ7oPKxx+1/9YrNV7rIzPEme3y4AfxWvKTenFgT4Nx+osEzicA7rXYU7e/FDsG5psi/3f5A+zGgPp0iCk79LtDaXd5+u+CDcVx5AWy/tbe8ncpI9u4E+ce11zQgqfDKvUxce63aKE16SZQ1Xmd/nr/281a7BAHzJ0YBSltuyEibH90Urq+831Bo+x84umGUO5vkM1yiUTnG9FO3UMq4SNufiObpwHC2xUB8GNkOlMP1y78yYwwX5BOmTJXt5nxJfWb6pwAH1e5uxhFCLIY3Ry+Lj5aod44fsP7mx4J/bC+AMG/yNgwY9e1e35LU7PV8eH6Ae9WtVzDd9HNk0/mhatFJFWzELwX+W8LZx9OidfUb8HzMD6k+PnVLhQ/Tja+hHWlrzt9vle8nL8aNGgZAhoGxYbq6naIaPOA8ZpjmGKcNsZaf/ySYnh0xptoIjIerdZLPR1Dn5swj3PvMZLfhj0xonsnqjbCLwJUnKnXBwLTcHCUjdo4q087zvMOOgsurNsFaXX5cZRwwWrsbM+qsAoot13bS1hi09Tc7Af3lsS6XPj/6uMUIkIPCWAq0hitckXAO7YMKZEk6MlicBy9+tYV/nbe+FbZRmi105DOnmhlY8LrYHfyPCUlnQ6OWu1f42h7Rg/NdjGebyoBz7YBSZdrwgs8KFnirQFBVxZhUtpkv9Q9x0E5e7BtN9x0X3peP34o8yiKb6vL7cgtbgmD7s6vr5jM+4lxtTXprMilgYOLOOHoRI1w3pzaNTYH9BH65BsX7Yl2rIIl4AaVzgYQabdtriI+HAgr/Q8LCzPObDXwDrkk65YEd95jxM87iRAunUQa/UFfJ5g3g/NV7sn3qjKZBf+Pai8AGsk7Sdi7SlIEwewW5DNjQbzxMJI8JzYTfdNMzFdNIM7VHzRNnk8b0HkwkmaR+fz2PdKAJsGXOG8KttmpeL5/JB7DJOwM2NOomicZJcy7mgquw7zlFQpiXfW1PaBn/NJjuV/SMtHE81pqDN61wIaWIumYbL0V+8Ci8MjFw8Mm/lMp8J891jpzzbqzfu7UrDibmfawxPl9jej7zHnHuntL61ORGr4dmTyGY0gjMYybgvH2zxCRX5VUjFqKwf2AhK3Dr1jrGEVbc/iCXpIgPzKIt0UUdQmkfrQBnavhJCNAPceDxUVMOZsILNPfzijrRmQPDv7V0MX/reFGILgyjZOWj8A3/sTIWiHnxRMxULcODWuWmmwWZZic9Hg3uSb95BBz2801aQeTomjPsmEAvIJfEFCx51QH4egjeTXZ8HHHQM6ACW/Elx2Bx++C/w3jJcPJENSWWVjWLxs+frGjqhFWNe5QrxWSmJOxy6n9jAREpv2GKDyGPgXx36Rnz6FtSHDA/zkX8XJv09H15Ba9/tuCTlLRhBGaqw7xEkdhEO6vU/4H5aMOzMNlCnNJUfCOyKmK9xRnubocqMGRwXLrwU3PmgPAzdB3Gh9L9b3pJcNE+MWiwuvjw01pCVNZU+xiSB+naYmGhVrzL2Zkx1WgMVOqx4imuYCCBzdQu3F+BoHsanry8/85F0ymZ/l4rml7jEzYoAZu0lOBL7K0Edm912N/NerXmCtPToKkK5trBvk+Vfc3XZJcPDBa9LzLMZMjoBikihHG+NL1C/OKA1ePRkLf17zb6zSbnXvWJDtXxzRnmYQPQbFgZ0e+x+Q2LStHCypT7+tJStCcH93zkhMG2juLj8EYlv6P6fbWd15Pz8Yp7ApB+hDlTjVHzzNk0LoS1yuJndM5Ugczr7Sf3xIEkiD/pCZ4RkDm9SeF78MUJMIuRCy9+FfBM5/+Gy7tjY8AyFP1Kq/pBff1CC/Sz4P1Nn3717f8HUEsDBBQAAgAIAAWZsVa2PhI1UAAAAGsAAAAbAAAAdW5pdmVyc2FsL3VuaXZlcnNhbC5wbmcueG1ss7GvyM1RKEstKs7Mz7NVMtQzULK34+WyKShKLctMLVeosFUysrDUM4AAJYVKWyUTIwS3PDOlJMNWycLMAiGWkZqZnlFiq2RmaggX1AeaCQBQSwECAAAUAAIACAAOjj5Tw8SYdkcDAADhCQAAFAAAAAAAAAABAAAAAAAAAAAAdW5pdmVyc2FsL3BsYXllci54bWxQSwECAAAUAAIACAAEmbFWyqMDbmwGAAAoGQAAHQAAAAAAAAABAAAAAAB5AwAAdW5pdmVyc2FsL2NvbW1vbl9tZXNzYWdlcy5sbmdQSwECAAAUAAIACAAEmbFWFR5gG6MAAAB/AQAALgAAAAAAAAABAAAAAAAgCgAAdW5pdmVyc2FsL3BsYXliYWNrX2FuZF9uYXZpZ2F0aW9uX3NldHRpbmdzLnhtbFBLAQIAABQAAgAIAASZsVZfrpem3wQAACwaAAAnAAAAAAAAAAEAAAAAAA8LAAB1bml2ZXJzYWwvZmxhc2hfcHVibGlzaGluZ19zZXR0aW5ncy54bWxQSwECAAAUAAIACAAEmbFWfQDdVoQDAADlDAAAIQAAAAAAAAABAAAAAAAzEAAAdW5pdmVyc2FsL2ZsYXNoX3NraW5fc2V0dGluZ3MueG1sUEsBAgAAFAACAAgABJmxVrr5mf/aBAAAthkAACYAAAAAAAAAAQAAAAAA9hMAAHVuaXZlcnNhbC9odG1sX3B1Ymxpc2hpbmdfc2V0dGluZ3MueG1sUEsBAgAAFAACAAgABJmxVs9q+Z+1AQAAdwYAAB8AAAAAAAAAAQAAAAAAFBkAAHVuaXZlcnNhbC9odG1sX3NraW5fc2V0dGluZ3MuanNQSwECAAAUAAIACAAEmbFWKTNvXWgAAABsAAAAHAAAAAAAAAABAAAAAAAGGwAAdW5pdmVyc2FsL2xvY2FsX3NldHRpbmdzLnhtbFBLAQIAABQAAgAIAAWZsVY0EZIJvzIAALRRAAAXAAAAAAAAAAAAAAAAAKgbAAB1bml2ZXJzYWwvdW5pdmVyc2FsLnBuZ1BLAQIAABQAAgAIAAWZsVa2PhI1UAAAAGsAAAAbAAAAAAAAAAEAAAAAAJxOAAB1bml2ZXJzYWwvdW5pdmVyc2FsLnBuZy54bWxQSwUGAAAAAAoACgAGAwAAJU8AAAAA"/>
  <p:tag name="ISPRING_LMS_API_VERSION" val="SCORM 2004 (2nd edition)"/>
  <p:tag name="ISPRING_ULTRA_SCORM_COURSE_ID" val="C29BEAC2-501D-4FEA-92B9-9A12DC09ABE2"/>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ORIGINAL_SIZ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ISPRING_SCORM_RATE_SLIDES" val="0"/>
  <p:tag name="ISPRING_SCORM_PASSING_SCORE" val="0.000000"/>
  <p:tag name="ISPRING_CURRENT_PLAYER_ID" val="universal"/>
  <p:tag name="ISPRING_FIRST_PUBLISH" val="1"/>
  <p:tag name="ISPRING_ULTRA_SCORM_COURCE_TITLE" val="Κεφάλαιο 17 Διανομή και Διαχείριση Δικτύων"/>
  <p:tag name="ISPRING_OUTPUT_FOLDER" val="[[&quot;\uFFFD\u000FCv{5A6DCD6D-CE04-4561-A086-E2716EE095A9}&quot;,&quot;E:\\ΠΑΠΑΖΗΣΗΣ\\ΟΙ ΑΡΧΕΣ ΚΑΙ Η ΠΡΑΚΤΙΚΗ ΤΟΥ ΜΑΡΚΕΤΙΝΓΚ\\Μέρος 3&quot;]]"/>
  <p:tag name="ISPRING_PRESENTATION_TITLE" val="Κεφάλαιο 17 Διανομή και Διαχείριση Δικτύων"/>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0B8C6EF6-5D02-489E-B8CD-917D53F29861}:270"/>
</p:tagLst>
</file>

<file path=ppt/tags/tag11.xml><?xml version="1.0" encoding="utf-8"?>
<p:tagLst xmlns:a="http://schemas.openxmlformats.org/drawingml/2006/main" xmlns:r="http://schemas.openxmlformats.org/officeDocument/2006/relationships" xmlns:p="http://schemas.openxmlformats.org/presentationml/2006/main">
  <p:tag name="GENSWF_SLIDE_UID" val="{11758FB3-E286-4316-906E-1A5856D32393}:271"/>
</p:tagLst>
</file>

<file path=ppt/tags/tag12.xml><?xml version="1.0" encoding="utf-8"?>
<p:tagLst xmlns:a="http://schemas.openxmlformats.org/drawingml/2006/main" xmlns:r="http://schemas.openxmlformats.org/officeDocument/2006/relationships" xmlns:p="http://schemas.openxmlformats.org/presentationml/2006/main">
  <p:tag name="GENSWF_SLIDE_UID" val="{AD0B7137-1AE1-4D9B-B8A8-73F410C3AFE9}:272"/>
</p:tagLst>
</file>

<file path=ppt/tags/tag13.xml><?xml version="1.0" encoding="utf-8"?>
<p:tagLst xmlns:a="http://schemas.openxmlformats.org/drawingml/2006/main" xmlns:r="http://schemas.openxmlformats.org/officeDocument/2006/relationships" xmlns:p="http://schemas.openxmlformats.org/presentationml/2006/main">
  <p:tag name="GENSWF_SLIDE_UID" val="{7494CF45-21B0-427D-B061-9063C401DF87}:273"/>
</p:tagLst>
</file>

<file path=ppt/tags/tag14.xml><?xml version="1.0" encoding="utf-8"?>
<p:tagLst xmlns:a="http://schemas.openxmlformats.org/drawingml/2006/main" xmlns:r="http://schemas.openxmlformats.org/officeDocument/2006/relationships" xmlns:p="http://schemas.openxmlformats.org/presentationml/2006/main">
  <p:tag name="GENSWF_SLIDE_UID" val="{DB2FC9DF-815B-4017-BE1D-36FBE60F2075}:274"/>
</p:tagLst>
</file>

<file path=ppt/tags/tag15.xml><?xml version="1.0" encoding="utf-8"?>
<p:tagLst xmlns:a="http://schemas.openxmlformats.org/drawingml/2006/main" xmlns:r="http://schemas.openxmlformats.org/officeDocument/2006/relationships" xmlns:p="http://schemas.openxmlformats.org/presentationml/2006/main">
  <p:tag name="GENSWF_SLIDE_UID" val="{D90F702F-B20E-4474-9103-0297B52D6375}:275"/>
</p:tagLst>
</file>

<file path=ppt/tags/tag16.xml><?xml version="1.0" encoding="utf-8"?>
<p:tagLst xmlns:a="http://schemas.openxmlformats.org/drawingml/2006/main" xmlns:r="http://schemas.openxmlformats.org/officeDocument/2006/relationships" xmlns:p="http://schemas.openxmlformats.org/presentationml/2006/main">
  <p:tag name="GENSWF_SLIDE_UID" val="{B8ADDF04-E904-403F-AFE1-86F1E27B930D}:276"/>
</p:tagLst>
</file>

<file path=ppt/tags/tag17.xml><?xml version="1.0" encoding="utf-8"?>
<p:tagLst xmlns:a="http://schemas.openxmlformats.org/drawingml/2006/main" xmlns:r="http://schemas.openxmlformats.org/officeDocument/2006/relationships" xmlns:p="http://schemas.openxmlformats.org/presentationml/2006/main">
  <p:tag name="GENSWF_SLIDE_UID" val="{988A8E7E-FD1E-477F-BF03-DFC66FD7FBB3}:277"/>
</p:tagLst>
</file>

<file path=ppt/tags/tag18.xml><?xml version="1.0" encoding="utf-8"?>
<p:tagLst xmlns:a="http://schemas.openxmlformats.org/drawingml/2006/main" xmlns:r="http://schemas.openxmlformats.org/officeDocument/2006/relationships" xmlns:p="http://schemas.openxmlformats.org/presentationml/2006/main">
  <p:tag name="GENSWF_SLIDE_UID" val="{14C510E4-9692-4863-9370-773E2C624B07}:278"/>
</p:tagLst>
</file>

<file path=ppt/tags/tag19.xml><?xml version="1.0" encoding="utf-8"?>
<p:tagLst xmlns:a="http://schemas.openxmlformats.org/drawingml/2006/main" xmlns:r="http://schemas.openxmlformats.org/officeDocument/2006/relationships" xmlns:p="http://schemas.openxmlformats.org/presentationml/2006/main">
  <p:tag name="GENSWF_SLIDE_UID" val="{E2A569AD-FA2E-41A4-8C6C-404B103D495F}:279"/>
</p:tagLst>
</file>

<file path=ppt/tags/tag2.xml><?xml version="1.0" encoding="utf-8"?>
<p:tagLst xmlns:a="http://schemas.openxmlformats.org/drawingml/2006/main" xmlns:r="http://schemas.openxmlformats.org/officeDocument/2006/relationships" xmlns:p="http://schemas.openxmlformats.org/presentationml/2006/main">
  <p:tag name="GENSWF_SLIDE_UID" val="{94E08758-1AD4-4124-9643-909F51F9714C}:263"/>
  <p:tag name="ISPRING_SLIDE_INDENT_LEVEL" val="0"/>
  <p:tag name="ISPRING_CUSTOM_TIMING_USED" val="0"/>
  <p:tag name="GENSWF_SLIDE_TITLE" val="Εξώφυλλο"/>
</p:tagLst>
</file>

<file path=ppt/tags/tag20.xml><?xml version="1.0" encoding="utf-8"?>
<p:tagLst xmlns:a="http://schemas.openxmlformats.org/drawingml/2006/main" xmlns:r="http://schemas.openxmlformats.org/officeDocument/2006/relationships" xmlns:p="http://schemas.openxmlformats.org/presentationml/2006/main">
  <p:tag name="GENSWF_SLIDE_UID" val="{A36120B8-DE96-44EF-B1C5-B791303AA440}:280"/>
</p:tagLst>
</file>

<file path=ppt/tags/tag21.xml><?xml version="1.0" encoding="utf-8"?>
<p:tagLst xmlns:a="http://schemas.openxmlformats.org/drawingml/2006/main" xmlns:r="http://schemas.openxmlformats.org/officeDocument/2006/relationships" xmlns:p="http://schemas.openxmlformats.org/presentationml/2006/main">
  <p:tag name="GENSWF_SLIDE_UID" val="{8538B764-1F9A-409C-845A-7EFBD7D1331F}:281"/>
</p:tagLst>
</file>

<file path=ppt/tags/tag22.xml><?xml version="1.0" encoding="utf-8"?>
<p:tagLst xmlns:a="http://schemas.openxmlformats.org/drawingml/2006/main" xmlns:r="http://schemas.openxmlformats.org/officeDocument/2006/relationships" xmlns:p="http://schemas.openxmlformats.org/presentationml/2006/main">
  <p:tag name="GENSWF_SLIDE_UID" val="{D9EBCB0F-030C-4264-B126-8A146751902F}:282"/>
</p:tagLst>
</file>

<file path=ppt/tags/tag3.xml><?xml version="1.0" encoding="utf-8"?>
<p:tagLst xmlns:a="http://schemas.openxmlformats.org/drawingml/2006/main" xmlns:r="http://schemas.openxmlformats.org/officeDocument/2006/relationships" xmlns:p="http://schemas.openxmlformats.org/presentationml/2006/main">
  <p:tag name="GENSWF_SLIDE_UID" val="{5650C314-FE4F-4872-B7CD-91C95327D1E0}:258"/>
</p:tagLst>
</file>

<file path=ppt/tags/tag4.xml><?xml version="1.0" encoding="utf-8"?>
<p:tagLst xmlns:a="http://schemas.openxmlformats.org/drawingml/2006/main" xmlns:r="http://schemas.openxmlformats.org/officeDocument/2006/relationships" xmlns:p="http://schemas.openxmlformats.org/presentationml/2006/main">
  <p:tag name="GENSWF_SLIDE_UID" val="{81960460-0365-4635-B92E-4F35835241D4}:264"/>
</p:tagLst>
</file>

<file path=ppt/tags/tag5.xml><?xml version="1.0" encoding="utf-8"?>
<p:tagLst xmlns:a="http://schemas.openxmlformats.org/drawingml/2006/main" xmlns:r="http://schemas.openxmlformats.org/officeDocument/2006/relationships" xmlns:p="http://schemas.openxmlformats.org/presentationml/2006/main">
  <p:tag name="GENSWF_SLIDE_UID" val="{B18C37AE-E5C1-47CE-B447-8934A5CDADCB}:265"/>
</p:tagLst>
</file>

<file path=ppt/tags/tag6.xml><?xml version="1.0" encoding="utf-8"?>
<p:tagLst xmlns:a="http://schemas.openxmlformats.org/drawingml/2006/main" xmlns:r="http://schemas.openxmlformats.org/officeDocument/2006/relationships" xmlns:p="http://schemas.openxmlformats.org/presentationml/2006/main">
  <p:tag name="GENSWF_SLIDE_UID" val="{2BA80BFC-9665-4987-AC1C-C783FF1D118A}:266"/>
</p:tagLst>
</file>

<file path=ppt/tags/tag7.xml><?xml version="1.0" encoding="utf-8"?>
<p:tagLst xmlns:a="http://schemas.openxmlformats.org/drawingml/2006/main" xmlns:r="http://schemas.openxmlformats.org/officeDocument/2006/relationships" xmlns:p="http://schemas.openxmlformats.org/presentationml/2006/main">
  <p:tag name="GENSWF_SLIDE_UID" val="{2A6A95B5-496B-444A-97A2-CF4463ED971D}:267"/>
</p:tagLst>
</file>

<file path=ppt/tags/tag8.xml><?xml version="1.0" encoding="utf-8"?>
<p:tagLst xmlns:a="http://schemas.openxmlformats.org/drawingml/2006/main" xmlns:r="http://schemas.openxmlformats.org/officeDocument/2006/relationships" xmlns:p="http://schemas.openxmlformats.org/presentationml/2006/main">
  <p:tag name="GENSWF_SLIDE_UID" val="{6970B27F-E058-4237-A716-8A6AC20DC5FF}:268"/>
</p:tagLst>
</file>

<file path=ppt/tags/tag9.xml><?xml version="1.0" encoding="utf-8"?>
<p:tagLst xmlns:a="http://schemas.openxmlformats.org/drawingml/2006/main" xmlns:r="http://schemas.openxmlformats.org/officeDocument/2006/relationships" xmlns:p="http://schemas.openxmlformats.org/presentationml/2006/main">
  <p:tag name="GENSWF_SLIDE_UID" val="{A5E53DF7-092E-43A0-8711-43E21EE206FD}:269"/>
</p:tagLst>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1263</TotalTime>
  <Words>2106</Words>
  <Application>Microsoft Office PowerPoint</Application>
  <PresentationFormat>Ευρεία οθόνη</PresentationFormat>
  <Paragraphs>289</Paragraphs>
  <Slides>21</Slides>
  <Notes>21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Arial</vt:lpstr>
      <vt:lpstr>Calibri</vt:lpstr>
      <vt:lpstr>Times New Roman</vt:lpstr>
      <vt:lpstr>Θέμα του Office</vt:lpstr>
      <vt:lpstr>Παρουσίαση του PowerPoint</vt:lpstr>
      <vt:lpstr>Λειτουργίες ενδιάμεσων καναλιών Ι</vt:lpstr>
      <vt:lpstr>Λειτουργίες ενδιάμεσων καναλιών ΙΙ</vt:lpstr>
      <vt:lpstr>Πώς ένα κανάλι διανομής βελτιώνει την αποτελεσματικότητα της διανομής</vt:lpstr>
      <vt:lpstr>Κανάλια διανομής για καταναλωτικά αγαθά</vt:lpstr>
      <vt:lpstr>Κανάλια διανομής αγαθών από επιχείρηση σε επιχείρηση</vt:lpstr>
      <vt:lpstr>Κανάλια υπηρεσιών</vt:lpstr>
      <vt:lpstr>Επιλογή Καναλιού Διανομής</vt:lpstr>
      <vt:lpstr>Επιλογή καναλιού Ι</vt:lpstr>
      <vt:lpstr>Επιλογή καναλιού ΙΙ</vt:lpstr>
      <vt:lpstr>Ένταση Διανομής</vt:lpstr>
      <vt:lpstr>Ενσωμάτωση καναλιού</vt:lpstr>
      <vt:lpstr>Διαχείριση καναλιών</vt:lpstr>
      <vt:lpstr>Επιλογή και Κίνητρο</vt:lpstr>
      <vt:lpstr>Εκπαίδευση, Αξιολόγηση και Διαχείριση Συγκρούσεων </vt:lpstr>
      <vt:lpstr>Πηγές σύγκρουσης καναλιών</vt:lpstr>
      <vt:lpstr>Λιανικό εμπόριο: Φυσικά και ψηφιακά κανάλια στην αγορά</vt:lpstr>
      <vt:lpstr>Λιανικό εμπόριο, Αποφάσεις λιανικού μάρκετινγκ</vt:lpstr>
      <vt:lpstr>Διαδικτυακό και κινητό λιανικό εμπόριο</vt:lpstr>
      <vt:lpstr>Ηθικά ζητήματα στη διανομή Ι</vt:lpstr>
      <vt:lpstr>Ηθικά ζητήματα στη διανομή ΙΙ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17 Διανομή και Διαχείριση Δικτύων</dc:title>
  <dc:creator>kostas grammatik</dc:creator>
  <cp:lastModifiedBy>kostas grammatik</cp:lastModifiedBy>
  <cp:revision>161</cp:revision>
  <dcterms:created xsi:type="dcterms:W3CDTF">2023-05-17T07:56:51Z</dcterms:created>
  <dcterms:modified xsi:type="dcterms:W3CDTF">2023-09-12T10:10:38Z</dcterms:modified>
</cp:coreProperties>
</file>