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63" r:id="rId2"/>
    <p:sldId id="258" r:id="rId3"/>
    <p:sldId id="264" r:id="rId4"/>
    <p:sldId id="265" r:id="rId5"/>
    <p:sldId id="267"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B4"/>
    <a:srgbClr val="C73B4D"/>
    <a:srgbClr val="60A0D1"/>
    <a:srgbClr val="F7D813"/>
    <a:srgbClr val="231F20"/>
    <a:srgbClr val="7E439A"/>
    <a:srgbClr val="30ACC1"/>
    <a:srgbClr val="553363"/>
    <a:srgbClr val="B68ACC"/>
    <a:srgbClr val="007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66" autoAdjust="0"/>
    <p:restoredTop sz="94660"/>
  </p:normalViewPr>
  <p:slideViewPr>
    <p:cSldViewPr snapToGrid="0">
      <p:cViewPr varScale="1">
        <p:scale>
          <a:sx n="80" d="100"/>
          <a:sy n="80"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CFD8F-F7A0-4824-B94F-8A487B99B48E}" type="datetimeFigureOut">
              <a:rPr lang="el-GR" smtClean="0"/>
              <a:t>11/9/2023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BF09-BC46-4483-9676-8FE40E68A545}" type="slidenum">
              <a:rPr lang="el-GR" smtClean="0"/>
              <a:t>‹#›</a:t>
            </a:fld>
            <a:endParaRPr lang="el-GR"/>
          </a:p>
        </p:txBody>
      </p:sp>
    </p:spTree>
    <p:extLst>
      <p:ext uri="{BB962C8B-B14F-4D97-AF65-F5344CB8AC3E}">
        <p14:creationId xmlns:p14="http://schemas.microsoft.com/office/powerpoint/2010/main" val="1973944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a:t>
            </a:fld>
            <a:endParaRPr lang="el-GR"/>
          </a:p>
        </p:txBody>
      </p:sp>
    </p:spTree>
    <p:extLst>
      <p:ext uri="{BB962C8B-B14F-4D97-AF65-F5344CB8AC3E}">
        <p14:creationId xmlns:p14="http://schemas.microsoft.com/office/powerpoint/2010/main" val="174267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10</a:t>
            </a:fld>
            <a:endParaRPr lang="el-GR"/>
          </a:p>
        </p:txBody>
      </p:sp>
    </p:spTree>
    <p:extLst>
      <p:ext uri="{BB962C8B-B14F-4D97-AF65-F5344CB8AC3E}">
        <p14:creationId xmlns:p14="http://schemas.microsoft.com/office/powerpoint/2010/main" val="247684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11</a:t>
            </a:fld>
            <a:endParaRPr lang="el-GR"/>
          </a:p>
        </p:txBody>
      </p:sp>
    </p:spTree>
    <p:extLst>
      <p:ext uri="{BB962C8B-B14F-4D97-AF65-F5344CB8AC3E}">
        <p14:creationId xmlns:p14="http://schemas.microsoft.com/office/powerpoint/2010/main" val="375086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12</a:t>
            </a:fld>
            <a:endParaRPr lang="el-GR"/>
          </a:p>
        </p:txBody>
      </p:sp>
    </p:spTree>
    <p:extLst>
      <p:ext uri="{BB962C8B-B14F-4D97-AF65-F5344CB8AC3E}">
        <p14:creationId xmlns:p14="http://schemas.microsoft.com/office/powerpoint/2010/main" val="1089186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13</a:t>
            </a:fld>
            <a:endParaRPr lang="el-GR"/>
          </a:p>
        </p:txBody>
      </p:sp>
    </p:spTree>
    <p:extLst>
      <p:ext uri="{BB962C8B-B14F-4D97-AF65-F5344CB8AC3E}">
        <p14:creationId xmlns:p14="http://schemas.microsoft.com/office/powerpoint/2010/main" val="165417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14</a:t>
            </a:fld>
            <a:endParaRPr lang="el-GR"/>
          </a:p>
        </p:txBody>
      </p:sp>
    </p:spTree>
    <p:extLst>
      <p:ext uri="{BB962C8B-B14F-4D97-AF65-F5344CB8AC3E}">
        <p14:creationId xmlns:p14="http://schemas.microsoft.com/office/powerpoint/2010/main" val="19561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15</a:t>
            </a:fld>
            <a:endParaRPr lang="el-GR"/>
          </a:p>
        </p:txBody>
      </p:sp>
    </p:spTree>
    <p:extLst>
      <p:ext uri="{BB962C8B-B14F-4D97-AF65-F5344CB8AC3E}">
        <p14:creationId xmlns:p14="http://schemas.microsoft.com/office/powerpoint/2010/main" val="28521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16</a:t>
            </a:fld>
            <a:endParaRPr lang="el-GR"/>
          </a:p>
        </p:txBody>
      </p:sp>
    </p:spTree>
    <p:extLst>
      <p:ext uri="{BB962C8B-B14F-4D97-AF65-F5344CB8AC3E}">
        <p14:creationId xmlns:p14="http://schemas.microsoft.com/office/powerpoint/2010/main" val="1096399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17</a:t>
            </a:fld>
            <a:endParaRPr lang="el-GR"/>
          </a:p>
        </p:txBody>
      </p:sp>
    </p:spTree>
    <p:extLst>
      <p:ext uri="{BB962C8B-B14F-4D97-AF65-F5344CB8AC3E}">
        <p14:creationId xmlns:p14="http://schemas.microsoft.com/office/powerpoint/2010/main" val="3877058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18</a:t>
            </a:fld>
            <a:endParaRPr lang="el-GR"/>
          </a:p>
        </p:txBody>
      </p:sp>
    </p:spTree>
    <p:extLst>
      <p:ext uri="{BB962C8B-B14F-4D97-AF65-F5344CB8AC3E}">
        <p14:creationId xmlns:p14="http://schemas.microsoft.com/office/powerpoint/2010/main" val="2953916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19</a:t>
            </a:fld>
            <a:endParaRPr lang="el-GR"/>
          </a:p>
        </p:txBody>
      </p:sp>
    </p:spTree>
    <p:extLst>
      <p:ext uri="{BB962C8B-B14F-4D97-AF65-F5344CB8AC3E}">
        <p14:creationId xmlns:p14="http://schemas.microsoft.com/office/powerpoint/2010/main" val="99688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a:t>
            </a:fld>
            <a:endParaRPr lang="el-GR"/>
          </a:p>
        </p:txBody>
      </p:sp>
    </p:spTree>
    <p:extLst>
      <p:ext uri="{BB962C8B-B14F-4D97-AF65-F5344CB8AC3E}">
        <p14:creationId xmlns:p14="http://schemas.microsoft.com/office/powerpoint/2010/main" val="394258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20</a:t>
            </a:fld>
            <a:endParaRPr lang="el-GR"/>
          </a:p>
        </p:txBody>
      </p:sp>
    </p:spTree>
    <p:extLst>
      <p:ext uri="{BB962C8B-B14F-4D97-AF65-F5344CB8AC3E}">
        <p14:creationId xmlns:p14="http://schemas.microsoft.com/office/powerpoint/2010/main" val="1557006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21</a:t>
            </a:fld>
            <a:endParaRPr lang="el-GR"/>
          </a:p>
        </p:txBody>
      </p:sp>
    </p:spTree>
    <p:extLst>
      <p:ext uri="{BB962C8B-B14F-4D97-AF65-F5344CB8AC3E}">
        <p14:creationId xmlns:p14="http://schemas.microsoft.com/office/powerpoint/2010/main" val="3164130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22</a:t>
            </a:fld>
            <a:endParaRPr lang="el-GR"/>
          </a:p>
        </p:txBody>
      </p:sp>
    </p:spTree>
    <p:extLst>
      <p:ext uri="{BB962C8B-B14F-4D97-AF65-F5344CB8AC3E}">
        <p14:creationId xmlns:p14="http://schemas.microsoft.com/office/powerpoint/2010/main" val="105104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3</a:t>
            </a:fld>
            <a:endParaRPr lang="el-GR"/>
          </a:p>
        </p:txBody>
      </p:sp>
    </p:spTree>
    <p:extLst>
      <p:ext uri="{BB962C8B-B14F-4D97-AF65-F5344CB8AC3E}">
        <p14:creationId xmlns:p14="http://schemas.microsoft.com/office/powerpoint/2010/main" val="200716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4</a:t>
            </a:fld>
            <a:endParaRPr lang="el-GR"/>
          </a:p>
        </p:txBody>
      </p:sp>
    </p:spTree>
    <p:extLst>
      <p:ext uri="{BB962C8B-B14F-4D97-AF65-F5344CB8AC3E}">
        <p14:creationId xmlns:p14="http://schemas.microsoft.com/office/powerpoint/2010/main" val="297711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5</a:t>
            </a:fld>
            <a:endParaRPr lang="el-GR"/>
          </a:p>
        </p:txBody>
      </p:sp>
    </p:spTree>
    <p:extLst>
      <p:ext uri="{BB962C8B-B14F-4D97-AF65-F5344CB8AC3E}">
        <p14:creationId xmlns:p14="http://schemas.microsoft.com/office/powerpoint/2010/main" val="2338861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6</a:t>
            </a:fld>
            <a:endParaRPr lang="el-GR"/>
          </a:p>
        </p:txBody>
      </p:sp>
    </p:spTree>
    <p:extLst>
      <p:ext uri="{BB962C8B-B14F-4D97-AF65-F5344CB8AC3E}">
        <p14:creationId xmlns:p14="http://schemas.microsoft.com/office/powerpoint/2010/main" val="128234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7</a:t>
            </a:fld>
            <a:endParaRPr lang="el-GR"/>
          </a:p>
        </p:txBody>
      </p:sp>
    </p:spTree>
    <p:extLst>
      <p:ext uri="{BB962C8B-B14F-4D97-AF65-F5344CB8AC3E}">
        <p14:creationId xmlns:p14="http://schemas.microsoft.com/office/powerpoint/2010/main" val="171174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8</a:t>
            </a:fld>
            <a:endParaRPr lang="el-GR"/>
          </a:p>
        </p:txBody>
      </p:sp>
    </p:spTree>
    <p:extLst>
      <p:ext uri="{BB962C8B-B14F-4D97-AF65-F5344CB8AC3E}">
        <p14:creationId xmlns:p14="http://schemas.microsoft.com/office/powerpoint/2010/main" val="313646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336BF09-BC46-4483-9676-8FE40E68A545}" type="slidenum">
              <a:rPr lang="el-GR" smtClean="0"/>
              <a:t>9</a:t>
            </a:fld>
            <a:endParaRPr lang="el-GR"/>
          </a:p>
        </p:txBody>
      </p:sp>
    </p:spTree>
    <p:extLst>
      <p:ext uri="{BB962C8B-B14F-4D97-AF65-F5344CB8AC3E}">
        <p14:creationId xmlns:p14="http://schemas.microsoft.com/office/powerpoint/2010/main" val="267982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60648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117980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72885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415543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2DC61CAB-E327-4796-B404-A4326B9AAD2F}" type="datetimeFigureOut">
              <a:rPr lang="el-GR" smtClean="0"/>
              <a:t>11/9/2023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422237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2DC61CAB-E327-4796-B404-A4326B9AAD2F}" type="datetimeFigureOut">
              <a:rPr lang="el-GR" smtClean="0"/>
              <a:t>11/9/2023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21377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2DC61CAB-E327-4796-B404-A4326B9AAD2F}" type="datetimeFigureOut">
              <a:rPr lang="el-GR" smtClean="0"/>
              <a:t>11/9/2023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59330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C61CAB-E327-4796-B404-A4326B9AAD2F}" type="datetimeFigureOut">
              <a:rPr lang="el-GR" smtClean="0"/>
              <a:t>11/9/2023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78841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61CAB-E327-4796-B404-A4326B9AAD2F}" type="datetimeFigureOut">
              <a:rPr lang="el-GR" smtClean="0"/>
              <a:t>11/9/2023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337573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C61CAB-E327-4796-B404-A4326B9AAD2F}" type="datetimeFigureOut">
              <a:rPr lang="el-GR" smtClean="0"/>
              <a:t>11/9/2023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6366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2DC61CAB-E327-4796-B404-A4326B9AAD2F}" type="datetimeFigureOut">
              <a:rPr lang="el-GR" smtClean="0"/>
              <a:t>11/9/2023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FE57785-3F46-4AA6-9F34-4E7D861BA77E}" type="slidenum">
              <a:rPr lang="el-GR" smtClean="0"/>
              <a:t>‹#›</a:t>
            </a:fld>
            <a:endParaRPr lang="el-GR"/>
          </a:p>
        </p:txBody>
      </p:sp>
    </p:spTree>
    <p:extLst>
      <p:ext uri="{BB962C8B-B14F-4D97-AF65-F5344CB8AC3E}">
        <p14:creationId xmlns:p14="http://schemas.microsoft.com/office/powerpoint/2010/main" val="293108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61CAB-E327-4796-B404-A4326B9AAD2F}" type="datetimeFigureOut">
              <a:rPr lang="el-GR" smtClean="0"/>
              <a:t>11/9/2023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57785-3F46-4AA6-9F34-4E7D861BA77E}" type="slidenum">
              <a:rPr lang="el-GR" smtClean="0"/>
              <a:t>‹#›</a:t>
            </a:fld>
            <a:endParaRPr lang="el-GR"/>
          </a:p>
        </p:txBody>
      </p:sp>
    </p:spTree>
    <p:extLst>
      <p:ext uri="{BB962C8B-B14F-4D97-AF65-F5344CB8AC3E}">
        <p14:creationId xmlns:p14="http://schemas.microsoft.com/office/powerpoint/2010/main" val="1041492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0.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hyperlink" Target="http://www.wikipedia.org/wiki"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96000"/>
            <a:lum/>
          </a:blip>
          <a:srcRect/>
          <a:stretch>
            <a:fillRect l="-3000" r="-3000"/>
          </a:stretch>
        </a:blipFill>
        <a:effectLst/>
      </p:bgPr>
    </p:bg>
    <p:spTree>
      <p:nvGrpSpPr>
        <p:cNvPr id="1" name=""/>
        <p:cNvGrpSpPr/>
        <p:nvPr/>
      </p:nvGrpSpPr>
      <p:grpSpPr>
        <a:xfrm>
          <a:off x="0" y="0"/>
          <a:ext cx="0" cy="0"/>
          <a:chOff x="0" y="0"/>
          <a:chExt cx="0" cy="0"/>
        </a:xfrm>
      </p:grpSpPr>
      <p:sp>
        <p:nvSpPr>
          <p:cNvPr id="50" name="Διάγραμμα ροής: Μη αυτόματη είσοδος 49">
            <a:extLst>
              <a:ext uri="{FF2B5EF4-FFF2-40B4-BE49-F238E27FC236}">
                <a16:creationId xmlns:a16="http://schemas.microsoft.com/office/drawing/2014/main" id="{79402DD5-1288-F978-78F7-B7B79537F783}"/>
              </a:ext>
            </a:extLst>
          </p:cNvPr>
          <p:cNvSpPr/>
          <p:nvPr/>
        </p:nvSpPr>
        <p:spPr>
          <a:xfrm rot="10800000" flipH="1">
            <a:off x="1" y="262856"/>
            <a:ext cx="5437072" cy="3004194"/>
          </a:xfrm>
          <a:prstGeom prst="flowChartManualInput">
            <a:avLst/>
          </a:prstGeom>
          <a:solidFill>
            <a:schemeClr val="bg1">
              <a:alpha val="35000"/>
            </a:schemeClr>
          </a:solidFill>
          <a:ln w="38100">
            <a:solidFill>
              <a:srgbClr val="F7D8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pic>
        <p:nvPicPr>
          <p:cNvPr id="34" name="Εικόνα 33" descr="Εικόνα που περιέχει λουλούδι, κίτρινο&#10;&#10;Περιγραφή που δημιουργήθηκε αυτόματα">
            <a:extLst>
              <a:ext uri="{FF2B5EF4-FFF2-40B4-BE49-F238E27FC236}">
                <a16:creationId xmlns:a16="http://schemas.microsoft.com/office/drawing/2014/main" id="{26FDB75A-572E-68E3-0C6D-AE0B5344A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60" y="2884657"/>
            <a:ext cx="2307108" cy="3772841"/>
          </a:xfrm>
          <a:prstGeom prst="rect">
            <a:avLst/>
          </a:prstGeom>
        </p:spPr>
      </p:pic>
      <p:sp>
        <p:nvSpPr>
          <p:cNvPr id="36" name="TextBox 35">
            <a:extLst>
              <a:ext uri="{FF2B5EF4-FFF2-40B4-BE49-F238E27FC236}">
                <a16:creationId xmlns:a16="http://schemas.microsoft.com/office/drawing/2014/main" id="{3B9064E4-601C-7B37-DD67-DFEA5C60B117}"/>
              </a:ext>
            </a:extLst>
          </p:cNvPr>
          <p:cNvSpPr txBox="1"/>
          <p:nvPr/>
        </p:nvSpPr>
        <p:spPr>
          <a:xfrm>
            <a:off x="621170" y="285701"/>
            <a:ext cx="4815903" cy="2781787"/>
          </a:xfrm>
          <a:prstGeom prst="rect">
            <a:avLst/>
          </a:prstGeom>
          <a:noFill/>
        </p:spPr>
        <p:txBody>
          <a:bodyPr wrap="square">
            <a:spAutoFit/>
          </a:bodyPr>
          <a:lstStyle/>
          <a:p>
            <a:pPr marL="15631">
              <a:spcBef>
                <a:spcPts val="123"/>
              </a:spcBef>
              <a:tabLst>
                <a:tab pos="757330" algn="l"/>
                <a:tab pos="2566635" algn="l"/>
                <a:tab pos="3595948" algn="l"/>
                <a:tab pos="4143821" algn="l"/>
              </a:tabLst>
            </a:pPr>
            <a:r>
              <a:rPr lang="el-GR" sz="3446" dirty="0">
                <a:solidFill>
                  <a:schemeClr val="bg1"/>
                </a:solidFill>
                <a:cs typeface="Calibri"/>
              </a:rPr>
              <a:t>ΟΙ ΑΡΧΕΣ ΚΑΙ Η ΠΡΑΚΤΙΚΗ</a:t>
            </a:r>
          </a:p>
          <a:p>
            <a:pPr marL="15631">
              <a:spcBef>
                <a:spcPts val="3459"/>
              </a:spcBef>
              <a:tabLst>
                <a:tab pos="1170774" algn="l"/>
              </a:tabLst>
            </a:pPr>
            <a:r>
              <a:rPr lang="el-GR" sz="2954" spc="240" dirty="0">
                <a:solidFill>
                  <a:schemeClr val="bg1"/>
                </a:solidFill>
                <a:cs typeface="Calibri"/>
              </a:rPr>
              <a:t>ΤΟΥ	</a:t>
            </a:r>
            <a:r>
              <a:rPr lang="el-GR" sz="4923" b="1" spc="123" dirty="0">
                <a:solidFill>
                  <a:schemeClr val="bg1"/>
                </a:solidFill>
                <a:cs typeface="Calibri"/>
              </a:rPr>
              <a:t>Μάρκετινγκ</a:t>
            </a:r>
          </a:p>
          <a:p>
            <a:pPr algn="r">
              <a:spcBef>
                <a:spcPts val="738"/>
              </a:spcBef>
              <a:tabLst>
                <a:tab pos="1170774" algn="l"/>
              </a:tabLst>
            </a:pPr>
            <a:r>
              <a:rPr lang="en-US" sz="1477" dirty="0">
                <a:solidFill>
                  <a:schemeClr val="bg1"/>
                </a:solidFill>
                <a:cs typeface="Calibri"/>
              </a:rPr>
              <a:t>DAVID </a:t>
            </a:r>
            <a:r>
              <a:rPr lang="en-US" sz="1477" spc="166" dirty="0">
                <a:solidFill>
                  <a:schemeClr val="bg1"/>
                </a:solidFill>
                <a:cs typeface="Calibri"/>
              </a:rPr>
              <a:t>JOBBER </a:t>
            </a:r>
            <a:r>
              <a:rPr lang="en-US" sz="1477" spc="-166" dirty="0">
                <a:solidFill>
                  <a:schemeClr val="bg1"/>
                </a:solidFill>
                <a:cs typeface="Calibri"/>
              </a:rPr>
              <a:t>&amp; </a:t>
            </a:r>
            <a:r>
              <a:rPr lang="en-US" sz="1477" spc="-486" dirty="0">
                <a:solidFill>
                  <a:schemeClr val="bg1"/>
                </a:solidFill>
                <a:cs typeface="Calibri"/>
              </a:rPr>
              <a:t> </a:t>
            </a:r>
            <a:endParaRPr lang="el-GR" sz="1477" spc="-486" dirty="0">
              <a:solidFill>
                <a:schemeClr val="bg1"/>
              </a:solidFill>
              <a:cs typeface="Calibri"/>
            </a:endParaRPr>
          </a:p>
          <a:p>
            <a:pPr algn="r">
              <a:spcBef>
                <a:spcPts val="738"/>
              </a:spcBef>
              <a:tabLst>
                <a:tab pos="1170774" algn="l"/>
              </a:tabLst>
            </a:pPr>
            <a:r>
              <a:rPr lang="en-US" sz="1477" spc="55" dirty="0">
                <a:solidFill>
                  <a:schemeClr val="bg1"/>
                </a:solidFill>
                <a:cs typeface="Calibri"/>
              </a:rPr>
              <a:t>FIONA</a:t>
            </a:r>
            <a:r>
              <a:rPr lang="en-US" sz="1477" spc="31" dirty="0">
                <a:solidFill>
                  <a:schemeClr val="bg1"/>
                </a:solidFill>
                <a:cs typeface="Calibri"/>
              </a:rPr>
              <a:t> </a:t>
            </a:r>
            <a:r>
              <a:rPr lang="en-US" sz="1477" spc="105" dirty="0">
                <a:solidFill>
                  <a:schemeClr val="bg1"/>
                </a:solidFill>
                <a:cs typeface="Calibri"/>
              </a:rPr>
              <a:t>ELLIS-CHADWICK</a:t>
            </a:r>
            <a:endParaRPr lang="en-US" sz="1477" dirty="0">
              <a:solidFill>
                <a:schemeClr val="bg1"/>
              </a:solidFill>
              <a:cs typeface="Calibri"/>
            </a:endParaRPr>
          </a:p>
          <a:p>
            <a:pPr marL="15631">
              <a:lnSpc>
                <a:spcPct val="150000"/>
              </a:lnSpc>
              <a:spcBef>
                <a:spcPts val="123"/>
              </a:spcBef>
              <a:tabLst>
                <a:tab pos="757330" algn="l"/>
                <a:tab pos="2566635" algn="l"/>
                <a:tab pos="3595948" algn="l"/>
                <a:tab pos="4143821" algn="l"/>
              </a:tabLst>
            </a:pPr>
            <a:endParaRPr lang="el-GR" sz="1477" dirty="0">
              <a:solidFill>
                <a:schemeClr val="bg1"/>
              </a:solidFill>
              <a:cs typeface="Calibri"/>
            </a:endParaRPr>
          </a:p>
        </p:txBody>
      </p:sp>
      <p:sp>
        <p:nvSpPr>
          <p:cNvPr id="42" name="object 7">
            <a:extLst>
              <a:ext uri="{FF2B5EF4-FFF2-40B4-BE49-F238E27FC236}">
                <a16:creationId xmlns:a16="http://schemas.microsoft.com/office/drawing/2014/main" id="{5A4ECFC5-9445-B9A8-797D-52C8E7D8CEBC}"/>
              </a:ext>
            </a:extLst>
          </p:cNvPr>
          <p:cNvSpPr/>
          <p:nvPr/>
        </p:nvSpPr>
        <p:spPr>
          <a:xfrm>
            <a:off x="2759972" y="4908237"/>
            <a:ext cx="2677100" cy="1706081"/>
          </a:xfrm>
          <a:custGeom>
            <a:avLst/>
            <a:gdLst/>
            <a:ahLst/>
            <a:cxnLst/>
            <a:rect l="l" t="t" r="r" b="b"/>
            <a:pathLst>
              <a:path w="3420109" h="1597025">
                <a:moveTo>
                  <a:pt x="0" y="0"/>
                </a:moveTo>
                <a:lnTo>
                  <a:pt x="0" y="1079995"/>
                </a:lnTo>
                <a:lnTo>
                  <a:pt x="3419995" y="1596707"/>
                </a:lnTo>
                <a:lnTo>
                  <a:pt x="3419995" y="523468"/>
                </a:lnTo>
                <a:lnTo>
                  <a:pt x="0" y="0"/>
                </a:lnTo>
                <a:close/>
              </a:path>
            </a:pathLst>
          </a:custGeom>
          <a:solidFill>
            <a:srgbClr val="231F20"/>
          </a:solidFill>
        </p:spPr>
        <p:txBody>
          <a:bodyPr wrap="square" lIns="0" tIns="0" rIns="0" bIns="0" rtlCol="0"/>
          <a:lstStyle/>
          <a:p>
            <a:endParaRPr sz="2215"/>
          </a:p>
        </p:txBody>
      </p:sp>
      <p:sp>
        <p:nvSpPr>
          <p:cNvPr id="43" name="object 11">
            <a:extLst>
              <a:ext uri="{FF2B5EF4-FFF2-40B4-BE49-F238E27FC236}">
                <a16:creationId xmlns:a16="http://schemas.microsoft.com/office/drawing/2014/main" id="{AA79DEF7-4EEA-7799-5719-B9CEE625092F}"/>
              </a:ext>
            </a:extLst>
          </p:cNvPr>
          <p:cNvSpPr txBox="1"/>
          <p:nvPr/>
        </p:nvSpPr>
        <p:spPr>
          <a:xfrm>
            <a:off x="2828296" y="5407258"/>
            <a:ext cx="2295378" cy="655653"/>
          </a:xfrm>
          <a:prstGeom prst="rect">
            <a:avLst/>
          </a:prstGeom>
        </p:spPr>
        <p:txBody>
          <a:bodyPr vert="horz" wrap="square" lIns="0" tIns="110197" rIns="0" bIns="0" rtlCol="0">
            <a:spAutoFit/>
          </a:bodyPr>
          <a:lstStyle/>
          <a:p>
            <a:pPr marR="6252" algn="r">
              <a:spcBef>
                <a:spcPts val="868"/>
              </a:spcBef>
            </a:pPr>
            <a:r>
              <a:rPr sz="1477" b="1" spc="55" dirty="0">
                <a:solidFill>
                  <a:srgbClr val="FFFFFF"/>
                </a:solidFill>
                <a:latin typeface="Calibri"/>
                <a:cs typeface="Calibri"/>
              </a:rPr>
              <a:t>9η</a:t>
            </a:r>
            <a:r>
              <a:rPr sz="1477" b="1" spc="-74" dirty="0">
                <a:solidFill>
                  <a:srgbClr val="FFFFFF"/>
                </a:solidFill>
                <a:latin typeface="Calibri"/>
                <a:cs typeface="Calibri"/>
              </a:rPr>
              <a:t> </a:t>
            </a:r>
            <a:r>
              <a:rPr sz="1477" b="1" dirty="0">
                <a:solidFill>
                  <a:srgbClr val="FFFFFF"/>
                </a:solidFill>
                <a:latin typeface="Calibri"/>
                <a:cs typeface="Calibri"/>
              </a:rPr>
              <a:t>ΑΜΕΡΙΚΑΝΙΚΉ</a:t>
            </a:r>
            <a:r>
              <a:rPr sz="1477" b="1" spc="-68" dirty="0">
                <a:solidFill>
                  <a:srgbClr val="FFFFFF"/>
                </a:solidFill>
                <a:latin typeface="Calibri"/>
                <a:cs typeface="Calibri"/>
              </a:rPr>
              <a:t> </a:t>
            </a:r>
            <a:r>
              <a:rPr sz="1477" b="1" spc="43" dirty="0">
                <a:solidFill>
                  <a:srgbClr val="FFFFFF"/>
                </a:solidFill>
                <a:latin typeface="Calibri"/>
                <a:cs typeface="Calibri"/>
              </a:rPr>
              <a:t>ΕΚΔΟΣΉ</a:t>
            </a:r>
            <a:endParaRPr sz="1477" dirty="0">
              <a:latin typeface="Calibri"/>
              <a:cs typeface="Calibri"/>
            </a:endParaRPr>
          </a:p>
          <a:p>
            <a:pPr marR="6252" algn="r">
              <a:spcBef>
                <a:spcPts val="745"/>
              </a:spcBef>
            </a:pPr>
            <a:r>
              <a:rPr sz="1477" b="1" spc="55" dirty="0">
                <a:solidFill>
                  <a:srgbClr val="EED91E"/>
                </a:solidFill>
                <a:latin typeface="Calibri"/>
                <a:cs typeface="Calibri"/>
              </a:rPr>
              <a:t>1η</a:t>
            </a:r>
            <a:r>
              <a:rPr sz="1477" b="1" spc="234" dirty="0">
                <a:solidFill>
                  <a:srgbClr val="EED91E"/>
                </a:solidFill>
                <a:latin typeface="Calibri"/>
                <a:cs typeface="Calibri"/>
              </a:rPr>
              <a:t> </a:t>
            </a:r>
            <a:r>
              <a:rPr sz="1477" b="1" spc="6" dirty="0">
                <a:solidFill>
                  <a:srgbClr val="EED91E"/>
                </a:solidFill>
                <a:latin typeface="Calibri"/>
                <a:cs typeface="Calibri"/>
              </a:rPr>
              <a:t>ΕΛΛΉΝΙΚΉ</a:t>
            </a:r>
            <a:r>
              <a:rPr sz="1477" b="1" spc="-62" dirty="0">
                <a:solidFill>
                  <a:srgbClr val="EED91E"/>
                </a:solidFill>
                <a:latin typeface="Calibri"/>
                <a:cs typeface="Calibri"/>
              </a:rPr>
              <a:t> </a:t>
            </a:r>
            <a:r>
              <a:rPr sz="1477" b="1" spc="43" dirty="0">
                <a:solidFill>
                  <a:srgbClr val="EED91E"/>
                </a:solidFill>
                <a:latin typeface="Calibri"/>
                <a:cs typeface="Calibri"/>
              </a:rPr>
              <a:t>ΕΚΔΟΣΉ</a:t>
            </a:r>
            <a:endParaRPr sz="1477" dirty="0">
              <a:latin typeface="Calibri"/>
              <a:cs typeface="Calibri"/>
            </a:endParaRPr>
          </a:p>
        </p:txBody>
      </p:sp>
      <p:sp>
        <p:nvSpPr>
          <p:cNvPr id="44" name="Ορθογώνιο: Στρογγύλεμα γωνιών 43">
            <a:extLst>
              <a:ext uri="{FF2B5EF4-FFF2-40B4-BE49-F238E27FC236}">
                <a16:creationId xmlns:a16="http://schemas.microsoft.com/office/drawing/2014/main" id="{2AA35B13-E3BD-F81B-5D59-0334732DA252}"/>
              </a:ext>
            </a:extLst>
          </p:cNvPr>
          <p:cNvSpPr/>
          <p:nvPr/>
        </p:nvSpPr>
        <p:spPr>
          <a:xfrm>
            <a:off x="6942497" y="3768816"/>
            <a:ext cx="4516278" cy="2477370"/>
          </a:xfrm>
          <a:prstGeom prst="roundRect">
            <a:avLst/>
          </a:prstGeom>
          <a:solidFill>
            <a:schemeClr val="bg1">
              <a:alpha val="35000"/>
            </a:schemeClr>
          </a:solidFill>
          <a:ln w="38100">
            <a:solidFill>
              <a:srgbClr val="F7D8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dirty="0"/>
          </a:p>
        </p:txBody>
      </p:sp>
      <p:sp>
        <p:nvSpPr>
          <p:cNvPr id="46" name="TextBox 45">
            <a:extLst>
              <a:ext uri="{FF2B5EF4-FFF2-40B4-BE49-F238E27FC236}">
                <a16:creationId xmlns:a16="http://schemas.microsoft.com/office/drawing/2014/main" id="{FE1217FC-0AFE-97A3-47AC-90A435745F23}"/>
              </a:ext>
            </a:extLst>
          </p:cNvPr>
          <p:cNvSpPr txBox="1"/>
          <p:nvPr/>
        </p:nvSpPr>
        <p:spPr>
          <a:xfrm>
            <a:off x="6942497" y="611814"/>
            <a:ext cx="4516278" cy="1910779"/>
          </a:xfrm>
          <a:prstGeom prst="rect">
            <a:avLst/>
          </a:prstGeom>
          <a:noFill/>
        </p:spPr>
        <p:txBody>
          <a:bodyPr wrap="square">
            <a:spAutoFit/>
          </a:bodyPr>
          <a:lstStyle/>
          <a:p>
            <a:pPr algn="ctr"/>
            <a:r>
              <a:rPr lang="el-GR" sz="2954" b="1" spc="49" dirty="0">
                <a:solidFill>
                  <a:srgbClr val="231F20"/>
                </a:solidFill>
                <a:latin typeface="Calibri"/>
                <a:cs typeface="Calibri"/>
              </a:rPr>
              <a:t>ΜΕΡΟΣ</a:t>
            </a:r>
            <a:r>
              <a:rPr lang="el-GR" sz="2954" b="1" spc="-12" dirty="0">
                <a:solidFill>
                  <a:srgbClr val="231F20"/>
                </a:solidFill>
                <a:latin typeface="Calibri"/>
                <a:cs typeface="Calibri"/>
              </a:rPr>
              <a:t> </a:t>
            </a:r>
            <a:r>
              <a:rPr lang="el-GR" sz="2954" b="1" spc="37" dirty="0">
                <a:solidFill>
                  <a:srgbClr val="231F20"/>
                </a:solidFill>
                <a:latin typeface="Calibri"/>
                <a:cs typeface="Calibri"/>
              </a:rPr>
              <a:t>3	</a:t>
            </a:r>
          </a:p>
          <a:p>
            <a:pPr algn="ctr"/>
            <a:r>
              <a:rPr lang="el-GR" sz="2954" b="1" spc="55" dirty="0">
                <a:solidFill>
                  <a:srgbClr val="231F20"/>
                </a:solidFill>
                <a:latin typeface="Calibri"/>
                <a:cs typeface="Calibri"/>
              </a:rPr>
              <a:t>ΕΠΙΚΟΙΝΩΝΩΝΤΑΣ ΚΑΙ</a:t>
            </a:r>
          </a:p>
          <a:p>
            <a:pPr algn="ctr"/>
            <a:r>
              <a:rPr lang="el-GR" sz="2954" b="1" spc="55" dirty="0">
                <a:solidFill>
                  <a:srgbClr val="231F20"/>
                </a:solidFill>
                <a:latin typeface="Calibri"/>
                <a:cs typeface="Calibri"/>
              </a:rPr>
              <a:t>ΕΞΑΣΦΑΛΙΖΟΝΤΑΣ ΑΞΙΑ</a:t>
            </a:r>
          </a:p>
          <a:p>
            <a:pPr algn="ctr"/>
            <a:r>
              <a:rPr lang="el-GR" sz="2954" b="1" spc="55" dirty="0">
                <a:solidFill>
                  <a:srgbClr val="231F20"/>
                </a:solidFill>
                <a:latin typeface="Calibri"/>
                <a:cs typeface="Calibri"/>
              </a:rPr>
              <a:t>ΓΙΑ ΤΟΥΣ ΚΑΤΑΝΑΛΩΤΕΣ</a:t>
            </a:r>
            <a:endParaRPr lang="el-GR" sz="2954" dirty="0">
              <a:solidFill>
                <a:srgbClr val="231F20"/>
              </a:solidFill>
            </a:endParaRPr>
          </a:p>
        </p:txBody>
      </p:sp>
      <p:sp>
        <p:nvSpPr>
          <p:cNvPr id="48" name="TextBox 47">
            <a:extLst>
              <a:ext uri="{FF2B5EF4-FFF2-40B4-BE49-F238E27FC236}">
                <a16:creationId xmlns:a16="http://schemas.microsoft.com/office/drawing/2014/main" id="{8CFA1AC9-3F29-BC45-E66C-3F9CDE99E1AC}"/>
              </a:ext>
            </a:extLst>
          </p:cNvPr>
          <p:cNvSpPr txBox="1"/>
          <p:nvPr/>
        </p:nvSpPr>
        <p:spPr>
          <a:xfrm>
            <a:off x="6942497" y="4152598"/>
            <a:ext cx="4516278" cy="1595180"/>
          </a:xfrm>
          <a:prstGeom prst="rect">
            <a:avLst/>
          </a:prstGeom>
          <a:noFill/>
        </p:spPr>
        <p:txBody>
          <a:bodyPr wrap="square">
            <a:spAutoFit/>
          </a:bodyPr>
          <a:lstStyle/>
          <a:p>
            <a:pPr marL="15631">
              <a:spcBef>
                <a:spcPts val="123"/>
              </a:spcBef>
            </a:pPr>
            <a:r>
              <a:rPr lang="el-GR" sz="2954" b="1" spc="62" dirty="0">
                <a:solidFill>
                  <a:srgbClr val="FFFFFF"/>
                </a:solidFill>
                <a:latin typeface="Calibri"/>
                <a:cs typeface="Calibri"/>
              </a:rPr>
              <a:t>ΚΕΦΑΛΑΙΟ 14</a:t>
            </a:r>
          </a:p>
          <a:p>
            <a:pPr marL="15631">
              <a:spcBef>
                <a:spcPts val="123"/>
              </a:spcBef>
            </a:pPr>
            <a:endParaRPr lang="el-GR" sz="2215" b="1" spc="62" dirty="0">
              <a:solidFill>
                <a:srgbClr val="FFFFFF"/>
              </a:solidFill>
              <a:latin typeface="Calibri"/>
              <a:cs typeface="Calibri"/>
            </a:endParaRPr>
          </a:p>
          <a:p>
            <a:pPr marL="15631">
              <a:spcBef>
                <a:spcPts val="123"/>
              </a:spcBef>
            </a:pPr>
            <a:r>
              <a:rPr lang="el-GR" sz="2215" b="1" spc="62" dirty="0">
                <a:solidFill>
                  <a:srgbClr val="FFFFFF"/>
                </a:solidFill>
                <a:latin typeface="Calibri"/>
                <a:cs typeface="Calibri"/>
              </a:rPr>
              <a:t>Μάρκετινγκ Μαζικής Επικοινωνίας</a:t>
            </a:r>
            <a:endParaRPr lang="el-GR" sz="2215" dirty="0">
              <a:latin typeface="Calibri"/>
              <a:cs typeface="Calibri"/>
            </a:endParaRPr>
          </a:p>
        </p:txBody>
      </p:sp>
      <p:sp>
        <p:nvSpPr>
          <p:cNvPr id="2" name="TextBox 1">
            <a:extLst>
              <a:ext uri="{FF2B5EF4-FFF2-40B4-BE49-F238E27FC236}">
                <a16:creationId xmlns:a16="http://schemas.microsoft.com/office/drawing/2014/main" id="{2E51E709-DF47-C2DF-4A27-22B0139A10B2}"/>
              </a:ext>
            </a:extLst>
          </p:cNvPr>
          <p:cNvSpPr txBox="1"/>
          <p:nvPr/>
        </p:nvSpPr>
        <p:spPr>
          <a:xfrm>
            <a:off x="2634007" y="3610869"/>
            <a:ext cx="2922172" cy="1154162"/>
          </a:xfrm>
          <a:prstGeom prst="rect">
            <a:avLst/>
          </a:prstGeom>
          <a:noFill/>
        </p:spPr>
        <p:txBody>
          <a:bodyPr wrap="square">
            <a:spAutoFit/>
          </a:bodyPr>
          <a:lstStyle/>
          <a:p>
            <a:pPr algn="r"/>
            <a:r>
              <a:rPr lang="el-GR" sz="1500" dirty="0">
                <a:solidFill>
                  <a:srgbClr val="231F20"/>
                </a:solidFill>
              </a:rPr>
              <a:t>ΕΠΙΣΤΗΜΟΝΙΚΗ ΕΠΙΜΕΛΕΙΑ  </a:t>
            </a:r>
          </a:p>
          <a:p>
            <a:pPr algn="r"/>
            <a:r>
              <a:rPr lang="el-GR" sz="1500" dirty="0">
                <a:solidFill>
                  <a:srgbClr val="231F20"/>
                </a:solidFill>
              </a:rPr>
              <a:t>ΤΗΣ ΕΛΛΗΝΙΚΗΣ ΕΚΔΟΣΗΣ:</a:t>
            </a:r>
          </a:p>
          <a:p>
            <a:endParaRPr lang="el-GR" sz="900" dirty="0">
              <a:solidFill>
                <a:srgbClr val="231F20"/>
              </a:solidFill>
            </a:endParaRPr>
          </a:p>
          <a:p>
            <a:pPr algn="r"/>
            <a:r>
              <a:rPr lang="el-GR" sz="1500" b="1" dirty="0">
                <a:solidFill>
                  <a:srgbClr val="231F20"/>
                </a:solidFill>
              </a:rPr>
              <a:t>ΕΙΡΗΝΗ ΣΑΜΑΝΤΑ </a:t>
            </a:r>
          </a:p>
          <a:p>
            <a:pPr algn="r"/>
            <a:r>
              <a:rPr lang="el-GR" sz="1500" b="1" dirty="0">
                <a:solidFill>
                  <a:srgbClr val="231F20"/>
                </a:solidFill>
              </a:rPr>
              <a:t>ΚΩΝΣΤΑΝΤΙΝΟΣ ΡΗΓΟΠΟΥΛΟΣ</a:t>
            </a:r>
          </a:p>
        </p:txBody>
      </p:sp>
    </p:spTree>
    <p:custDataLst>
      <p:tags r:id="rId1"/>
    </p:custDataLst>
    <p:extLst>
      <p:ext uri="{BB962C8B-B14F-4D97-AF65-F5344CB8AC3E}">
        <p14:creationId xmlns:p14="http://schemas.microsoft.com/office/powerpoint/2010/main" val="2169313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Το επιλεγμένο κοινό</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10</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13F08F06-01DE-8C20-E5FC-36B95102EE79}"/>
              </a:ext>
            </a:extLst>
          </p:cNvPr>
          <p:cNvSpPr txBox="1"/>
          <p:nvPr/>
        </p:nvSpPr>
        <p:spPr>
          <a:xfrm>
            <a:off x="628761" y="1446451"/>
            <a:ext cx="10094657" cy="3258841"/>
          </a:xfrm>
          <a:prstGeom prst="rect">
            <a:avLst/>
          </a:prstGeom>
          <a:noFill/>
        </p:spPr>
        <p:txBody>
          <a:bodyPr wrap="square">
            <a:spAutoFit/>
          </a:bodyPr>
          <a:lstStyle/>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απόφαση πότε να χρησιμοποιηθεί η διαφήμιση και ποιος τύπος</a:t>
            </a:r>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διαφήμισης θα πρέπει να χρησιμοποιηθεί εξαρτάται από το </a:t>
            </a:r>
            <a:r>
              <a:rPr lang="el-GR" sz="1800" b="1" i="0" u="none" strike="noStrike" baseline="0" dirty="0">
                <a:solidFill>
                  <a:srgbClr val="000000"/>
                </a:solidFill>
                <a:latin typeface="Times New Roman" panose="02020603050405020304" pitchFamily="18" charset="0"/>
                <a:cs typeface="Times New Roman" panose="02020603050405020304" pitchFamily="18" charset="0"/>
              </a:rPr>
              <a:t>επιλεγμένο κοινό</a:t>
            </a:r>
            <a:endParaRPr lang="en-GB"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Στην αγορά των καταναλωτών το επιλεγμένο κοινό ορίζεται με όρους</a:t>
            </a:r>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κοινωνικοοικονομικούς, ηλικιακούς, φυλετικούς, γεωγραφικούς, με όρους συχνότητας αγορών (π.χ. Τακτικοί</a:t>
            </a:r>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έναντι παροδικών καταναλωτών), τρόπου ζωής</a:t>
            </a:r>
            <a:endParaRPr lang="en-GB" sz="18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Στις επιχειρήσεις το επιλεγμένο κοινό ορίζεται με όρους</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ρόλου (π.χ. διευθυντής αγορών, διευθυντής διαχείρισης) και από το είδος του κλάδου</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7608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Η απόφαση για το μήνυμα</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11</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13F08F06-01DE-8C20-E5FC-36B95102EE79}"/>
              </a:ext>
            </a:extLst>
          </p:cNvPr>
          <p:cNvSpPr txBox="1"/>
          <p:nvPr/>
        </p:nvSpPr>
        <p:spPr>
          <a:xfrm>
            <a:off x="628761" y="1446451"/>
            <a:ext cx="10165909" cy="2997231"/>
          </a:xfrm>
          <a:prstGeom prst="rect">
            <a:avLst/>
          </a:prstGeom>
          <a:noFill/>
        </p:spPr>
        <p:txBody>
          <a:bodyPr wrap="square">
            <a:spAutoFit/>
          </a:bodyPr>
          <a:lstStyle/>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Μετά τον προσδιορισμό του επιλεγμένου κοινού, θα πρέπει να κατανοήσουμε τις ανάγκες του</a:t>
            </a: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Τα κίνητρα και τα κριτήρια επιλογής πρέπει να αναλυθούν</a:t>
            </a: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Τα κριτήρια επιλογής είναι αυτοί οι παράγοντες που οι καταναλωτές χρησιμοποιούν για να αξιολογήσουν τα ανταγωνιστικά προϊόντα</a:t>
            </a: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rPr>
              <a:t>Η κατανόηση των κριτηρίων με βάση τις ανάγκες του επιλεγμένου κοινού είναι ζωτικής σημασίας: Η ανάλυση αυτή είναι θεμελιώδης για τον προσδιορισμό του μηνύματος και του μέσου</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54939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Επιλογή του επικοινωνιακού μέσου</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13F08F06-01DE-8C20-E5FC-36B95102EE79}"/>
              </a:ext>
            </a:extLst>
          </p:cNvPr>
          <p:cNvSpPr txBox="1"/>
          <p:nvPr/>
        </p:nvSpPr>
        <p:spPr>
          <a:xfrm>
            <a:off x="628761" y="1101132"/>
            <a:ext cx="10522169" cy="4984313"/>
          </a:xfrm>
          <a:prstGeom prst="rect">
            <a:avLst/>
          </a:prstGeom>
          <a:noFill/>
        </p:spPr>
        <p:txBody>
          <a:bodyPr wrap="square">
            <a:spAutoFit/>
          </a:bodyPr>
          <a:lstStyle/>
          <a:p>
            <a:pPr algn="just">
              <a:lnSpc>
                <a:spcPct val="125000"/>
              </a:lnSpc>
              <a:spcBef>
                <a:spcPts val="600"/>
              </a:spcBef>
              <a:spcAft>
                <a:spcPts val="600"/>
              </a:spcAft>
            </a:pPr>
            <a:r>
              <a:rPr lang="el-GR" dirty="0">
                <a:solidFill>
                  <a:srgbClr val="C00000"/>
                </a:solidFill>
                <a:latin typeface="Times New Roman" panose="02020603050405020304" pitchFamily="18" charset="0"/>
                <a:cs typeface="Times New Roman" panose="02020603050405020304" pitchFamily="18" charset="0"/>
              </a:rPr>
              <a:t>Παράγοντες που επηρεάζουν την επιλογή του επικοινωνιακού μέσου</a:t>
            </a:r>
            <a:r>
              <a:rPr lang="el-GR" dirty="0">
                <a:latin typeface="Times New Roman" panose="02020603050405020304" pitchFamily="18" charset="0"/>
                <a:cs typeface="Times New Roman" panose="02020603050405020304" pitchFamily="18" charset="0"/>
              </a:rPr>
              <a:t>:</a:t>
            </a:r>
          </a:p>
          <a:p>
            <a:pPr marL="285750" indent="-285750" algn="just">
              <a:lnSpc>
                <a:spcPct val="125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Δημιουργικοί παράγοντες</a:t>
            </a:r>
            <a:r>
              <a:rPr lang="el-GR" sz="1800" b="0" i="1"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Το βασικό ερώτημα που θα πρέπει να απαντηθεί είναι «επιτρέπει το μέσο την επίτευξη των στόχων της επικοινωνίας;»</a:t>
            </a:r>
          </a:p>
          <a:p>
            <a:pPr marL="285750" indent="-285750" algn="just">
              <a:lnSpc>
                <a:spcPct val="125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Ύψος διαφημιστικής δαπάνης</a:t>
            </a:r>
            <a:r>
              <a:rPr lang="el-GR" sz="1800" b="0" i="1"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Κάποια μέσα είναι πιο ακριβά σε σχέση με άλλα. Για παράδειγμα, € 100.000 μπορεί να είναι αρκετά για μία εθνική καμπάνια με αφίσες, αλλά είναι εντελώς ανεπαρκή για μία εθνική τηλεοπτική ενοποιημένη επικοινωνιακή καμπάνια</a:t>
            </a:r>
          </a:p>
          <a:p>
            <a:pPr marL="285750" indent="-285750" algn="just">
              <a:lnSpc>
                <a:spcPct val="125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Σχετικό κόστος ως προς την πιθανότητα να δει κάποιος τη διαφήμιση</a:t>
            </a:r>
            <a:r>
              <a:rPr lang="el-GR" sz="1800" b="0" i="1"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Το επιλεγμένο κοινό μπορεί να το προσεγγίσουμε πολύ πιο φθηνά χρησιμοποιώντας κάποιο μέσο αντί κάποιου άλλου</a:t>
            </a:r>
            <a:endParaRPr lang="el-GR" dirty="0">
              <a:latin typeface="Times New Roman" panose="02020603050405020304" pitchFamily="18" charset="0"/>
              <a:cs typeface="Times New Roman" panose="02020603050405020304" pitchFamily="18" charset="0"/>
            </a:endParaRPr>
          </a:p>
          <a:p>
            <a:pPr marL="285750" indent="-285750" algn="just">
              <a:lnSpc>
                <a:spcPct val="125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Ανταγωνιστική δραστηριότητα</a:t>
            </a:r>
            <a:r>
              <a:rPr lang="el-GR" sz="1800" b="0" i="0" u="none" strike="noStrike" baseline="0" dirty="0">
                <a:latin typeface="Times New Roman" panose="02020603050405020304" pitchFamily="18" charset="0"/>
                <a:cs typeface="Times New Roman" panose="02020603050405020304" pitchFamily="18" charset="0"/>
              </a:rPr>
              <a:t>. Η απόφαση για διαφήμιση στην TV σχετίζεται με το κατά πόσο θα υπάρξει ανταγωνισμός στο ίδιο μέσο ή θα πρέπει η προσπάθεια να επικεντρωθεί στην επικράτηση σε ένα άλλο μέσο</a:t>
            </a:r>
          </a:p>
          <a:p>
            <a:pPr marL="285750" indent="-285750" algn="just">
              <a:lnSpc>
                <a:spcPct val="125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Απόψεις που διαμορφώνονται στο λιανικό εμπόριο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(π.χ. στους καταναλωτές των σούπερ </a:t>
            </a:r>
            <a:r>
              <a:rPr lang="el-GR" sz="1800" b="0" i="0" u="none" strike="noStrike" baseline="0" dirty="0" err="1">
                <a:solidFill>
                  <a:srgbClr val="000000"/>
                </a:solidFill>
                <a:latin typeface="Times New Roman" panose="02020603050405020304" pitchFamily="18" charset="0"/>
                <a:cs typeface="Times New Roman" panose="02020603050405020304" pitchFamily="18" charset="0"/>
              </a:rPr>
              <a:t>μάρκετ</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a:t>
            </a:r>
          </a:p>
          <a:p>
            <a:pPr marL="285750" indent="-285750" algn="just">
              <a:lnSpc>
                <a:spcPct val="125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Αυτό μπορεί να επηρεάσει την απόφαση για την επιλογή του μέσου</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Η διαφημιστική δαπάνη συχνά χρησιμοποιείται από τους πωλητές προκειμένου να πείσουν τους λιανοπωλητές να αυξήσουν τον χώρο στα ράφια για τα ήδη υπάρχοντα προϊόντα</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245739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Προσδιορισμός της πιθανότητας να δει κάποιος μία 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13</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3" name="object 5">
            <a:extLst>
              <a:ext uri="{FF2B5EF4-FFF2-40B4-BE49-F238E27FC236}">
                <a16:creationId xmlns:a16="http://schemas.microsoft.com/office/drawing/2014/main" id="{F7699456-8166-CBF0-4F2A-19F253E2D165}"/>
              </a:ext>
            </a:extLst>
          </p:cNvPr>
          <p:cNvSpPr txBox="1"/>
          <p:nvPr/>
        </p:nvSpPr>
        <p:spPr>
          <a:xfrm>
            <a:off x="1272199" y="1624672"/>
            <a:ext cx="7990554" cy="259045"/>
          </a:xfrm>
          <a:prstGeom prst="rect">
            <a:avLst/>
          </a:prstGeom>
        </p:spPr>
        <p:txBody>
          <a:bodyPr vert="horz" wrap="square" lIns="0" tIns="12700" rIns="0" bIns="0" rtlCol="0">
            <a:spAutoFit/>
          </a:bodyPr>
          <a:lstStyle/>
          <a:p>
            <a:pPr marL="12700">
              <a:lnSpc>
                <a:spcPct val="100000"/>
              </a:lnSpc>
              <a:spcBef>
                <a:spcPts val="100"/>
              </a:spcBef>
            </a:pPr>
            <a:r>
              <a:rPr sz="1600" b="1" dirty="0">
                <a:solidFill>
                  <a:srgbClr val="009A87"/>
                </a:solidFill>
                <a:latin typeface="Times New Roman" panose="02020603050405020304" pitchFamily="18" charset="0"/>
                <a:cs typeface="Times New Roman" panose="02020603050405020304" pitchFamily="18" charset="0"/>
              </a:rPr>
              <a:t>ΠΙΝΑΚΑΣ 14.1 Προσδιορισμός της πιθανότητας να δει κάποιος μία διαφήμιση</a:t>
            </a:r>
            <a:endParaRPr sz="1600" dirty="0">
              <a:latin typeface="Times New Roman" panose="02020603050405020304" pitchFamily="18" charset="0"/>
              <a:cs typeface="Times New Roman" panose="02020603050405020304" pitchFamily="18" charset="0"/>
            </a:endParaRPr>
          </a:p>
        </p:txBody>
      </p:sp>
      <p:graphicFrame>
        <p:nvGraphicFramePr>
          <p:cNvPr id="4" name="object 6">
            <a:extLst>
              <a:ext uri="{FF2B5EF4-FFF2-40B4-BE49-F238E27FC236}">
                <a16:creationId xmlns:a16="http://schemas.microsoft.com/office/drawing/2014/main" id="{C9382AC2-A5CB-ED7F-907C-6EF964260856}"/>
              </a:ext>
            </a:extLst>
          </p:cNvPr>
          <p:cNvGraphicFramePr>
            <a:graphicFrameLocks noGrp="1"/>
          </p:cNvGraphicFramePr>
          <p:nvPr>
            <p:extLst>
              <p:ext uri="{D42A27DB-BD31-4B8C-83A1-F6EECF244321}">
                <p14:modId xmlns:p14="http://schemas.microsoft.com/office/powerpoint/2010/main" val="282174762"/>
              </p:ext>
            </p:extLst>
          </p:nvPr>
        </p:nvGraphicFramePr>
        <p:xfrm>
          <a:off x="1284899" y="1959172"/>
          <a:ext cx="9361355" cy="3681606"/>
        </p:xfrm>
        <a:graphic>
          <a:graphicData uri="http://schemas.openxmlformats.org/drawingml/2006/table">
            <a:tbl>
              <a:tblPr firstRow="1" bandRow="1">
                <a:tableStyleId>{2D5ABB26-0587-4C30-8999-92F81FD0307C}</a:tableStyleId>
              </a:tblPr>
              <a:tblGrid>
                <a:gridCol w="1901942">
                  <a:extLst>
                    <a:ext uri="{9D8B030D-6E8A-4147-A177-3AD203B41FA5}">
                      <a16:colId xmlns:a16="http://schemas.microsoft.com/office/drawing/2014/main" val="20000"/>
                    </a:ext>
                  </a:extLst>
                </a:gridCol>
                <a:gridCol w="7459413">
                  <a:extLst>
                    <a:ext uri="{9D8B030D-6E8A-4147-A177-3AD203B41FA5}">
                      <a16:colId xmlns:a16="http://schemas.microsoft.com/office/drawing/2014/main" val="20001"/>
                    </a:ext>
                  </a:extLst>
                </a:gridCol>
              </a:tblGrid>
              <a:tr h="1291039">
                <a:tc>
                  <a:txBody>
                    <a:bodyPr/>
                    <a:lstStyle/>
                    <a:p>
                      <a:pPr marL="50800">
                        <a:lnSpc>
                          <a:spcPct val="100000"/>
                        </a:lnSpc>
                        <a:spcBef>
                          <a:spcPts val="160"/>
                        </a:spcBef>
                      </a:pPr>
                      <a:r>
                        <a:rPr sz="1600" spc="-25" dirty="0">
                          <a:solidFill>
                            <a:srgbClr val="231F20"/>
                          </a:solidFill>
                          <a:latin typeface="Times New Roman" panose="02020603050405020304" pitchFamily="18" charset="0"/>
                          <a:cs typeface="Times New Roman" panose="02020603050405020304" pitchFamily="18" charset="0"/>
                        </a:rPr>
                        <a:t>Τηλεόραση</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165" marR="42545" algn="just">
                        <a:lnSpc>
                          <a:spcPct val="105300"/>
                        </a:lnSpc>
                        <a:spcBef>
                          <a:spcPts val="100"/>
                        </a:spcBef>
                      </a:pPr>
                      <a:r>
                        <a:rPr sz="1600" spc="-20" dirty="0">
                          <a:solidFill>
                            <a:srgbClr val="231F20"/>
                          </a:solidFill>
                          <a:latin typeface="Times New Roman" panose="02020603050405020304" pitchFamily="18" charset="0"/>
                          <a:cs typeface="Times New Roman" panose="02020603050405020304" pitchFamily="18" charset="0"/>
                        </a:rPr>
                        <a:t>Παρουσία</a:t>
                      </a:r>
                      <a:r>
                        <a:rPr sz="1600" spc="-5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5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ένα</a:t>
                      </a:r>
                      <a:r>
                        <a:rPr sz="1600" spc="-5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δωμάτιο</a:t>
                      </a:r>
                      <a:r>
                        <a:rPr sz="1600" spc="-50" dirty="0">
                          <a:solidFill>
                            <a:srgbClr val="231F20"/>
                          </a:solidFill>
                          <a:latin typeface="Times New Roman" panose="02020603050405020304" pitchFamily="18" charset="0"/>
                          <a:cs typeface="Times New Roman" panose="02020603050405020304" pitchFamily="18" charset="0"/>
                        </a:rPr>
                        <a:t> </a:t>
                      </a:r>
                      <a:r>
                        <a:rPr sz="1600" spc="-10" dirty="0">
                          <a:solidFill>
                            <a:srgbClr val="231F20"/>
                          </a:solidFill>
                          <a:latin typeface="Times New Roman" panose="02020603050405020304" pitchFamily="18" charset="0"/>
                          <a:cs typeface="Times New Roman" panose="02020603050405020304" pitchFamily="18" charset="0"/>
                        </a:rPr>
                        <a:t>με</a:t>
                      </a:r>
                      <a:r>
                        <a:rPr sz="1600" spc="-5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τη</a:t>
                      </a:r>
                      <a:r>
                        <a:rPr sz="1600" spc="-5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συσκευή</a:t>
                      </a:r>
                      <a:r>
                        <a:rPr sz="1600" spc="-5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αναμμένη</a:t>
                      </a:r>
                      <a:r>
                        <a:rPr sz="1600" spc="-5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σε</a:t>
                      </a:r>
                      <a:r>
                        <a:rPr sz="1600" spc="-5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κάποιο</a:t>
                      </a:r>
                      <a:r>
                        <a:rPr sz="1600" spc="-5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σχετικό</a:t>
                      </a:r>
                      <a:r>
                        <a:rPr sz="1600" spc="-50" dirty="0">
                          <a:solidFill>
                            <a:srgbClr val="231F20"/>
                          </a:solidFill>
                          <a:latin typeface="Times New Roman" panose="02020603050405020304" pitchFamily="18" charset="0"/>
                          <a:cs typeface="Times New Roman" panose="02020603050405020304" pitchFamily="18" charset="0"/>
                        </a:rPr>
                        <a:t> </a:t>
                      </a:r>
                      <a:r>
                        <a:rPr sz="1600" spc="-60" dirty="0">
                          <a:solidFill>
                            <a:srgbClr val="231F20"/>
                          </a:solidFill>
                          <a:latin typeface="Times New Roman" panose="02020603050405020304" pitchFamily="18" charset="0"/>
                          <a:cs typeface="Times New Roman" panose="02020603050405020304" pitchFamily="18" charset="0"/>
                        </a:rPr>
                        <a:t>κανάλι,</a:t>
                      </a:r>
                      <a:r>
                        <a:rPr sz="1600" spc="-5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δεδομένου</a:t>
                      </a:r>
                      <a:r>
                        <a:rPr sz="1600" spc="-5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ότι </a:t>
                      </a:r>
                      <a:r>
                        <a:rPr sz="1600" spc="-27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η </a:t>
                      </a:r>
                      <a:r>
                        <a:rPr sz="1600" spc="-25" dirty="0">
                          <a:solidFill>
                            <a:srgbClr val="231F20"/>
                          </a:solidFill>
                          <a:latin typeface="Times New Roman" panose="02020603050405020304" pitchFamily="18" charset="0"/>
                          <a:cs typeface="Times New Roman" panose="02020603050405020304" pitchFamily="18" charset="0"/>
                        </a:rPr>
                        <a:t>παρουσία </a:t>
                      </a:r>
                      <a:r>
                        <a:rPr sz="1600" spc="-15" dirty="0">
                          <a:solidFill>
                            <a:srgbClr val="231F20"/>
                          </a:solidFill>
                          <a:latin typeface="Times New Roman" panose="02020603050405020304" pitchFamily="18" charset="0"/>
                          <a:cs typeface="Times New Roman" panose="02020603050405020304" pitchFamily="18" charset="0"/>
                        </a:rPr>
                        <a:t>στο </a:t>
                      </a:r>
                      <a:r>
                        <a:rPr sz="1600" spc="-25" dirty="0">
                          <a:solidFill>
                            <a:srgbClr val="231F20"/>
                          </a:solidFill>
                          <a:latin typeface="Times New Roman" panose="02020603050405020304" pitchFamily="18" charset="0"/>
                          <a:cs typeface="Times New Roman" panose="02020603050405020304" pitchFamily="18" charset="0"/>
                        </a:rPr>
                        <a:t>δωμάτιο </a:t>
                      </a:r>
                      <a:r>
                        <a:rPr sz="1600" spc="-10" dirty="0">
                          <a:solidFill>
                            <a:srgbClr val="231F20"/>
                          </a:solidFill>
                          <a:latin typeface="Times New Roman" panose="02020603050405020304" pitchFamily="18" charset="0"/>
                          <a:cs typeface="Times New Roman" panose="02020603050405020304" pitchFamily="18" charset="0"/>
                        </a:rPr>
                        <a:t>με </a:t>
                      </a:r>
                      <a:r>
                        <a:rPr sz="1600" spc="-15" dirty="0">
                          <a:solidFill>
                            <a:srgbClr val="231F20"/>
                          </a:solidFill>
                          <a:latin typeface="Times New Roman" panose="02020603050405020304" pitchFamily="18" charset="0"/>
                          <a:cs typeface="Times New Roman" panose="02020603050405020304" pitchFamily="18" charset="0"/>
                        </a:rPr>
                        <a:t>αναμμένη τη </a:t>
                      </a:r>
                      <a:r>
                        <a:rPr sz="1600" spc="-25" dirty="0">
                          <a:solidFill>
                            <a:srgbClr val="231F20"/>
                          </a:solidFill>
                          <a:latin typeface="Times New Roman" panose="02020603050405020304" pitchFamily="18" charset="0"/>
                          <a:cs typeface="Times New Roman" panose="02020603050405020304" pitchFamily="18" charset="0"/>
                        </a:rPr>
                        <a:t>συσκευή </a:t>
                      </a:r>
                      <a:r>
                        <a:rPr sz="1600" spc="-35" dirty="0">
                          <a:solidFill>
                            <a:srgbClr val="231F20"/>
                          </a:solidFill>
                          <a:latin typeface="Times New Roman" panose="02020603050405020304" pitchFamily="18" charset="0"/>
                          <a:cs typeface="Times New Roman" panose="02020603050405020304" pitchFamily="18" charset="0"/>
                        </a:rPr>
                        <a:t>διαρκεί </a:t>
                      </a:r>
                      <a:r>
                        <a:rPr sz="1600" spc="-30" dirty="0">
                          <a:solidFill>
                            <a:srgbClr val="231F20"/>
                          </a:solidFill>
                          <a:latin typeface="Times New Roman" panose="02020603050405020304" pitchFamily="18" charset="0"/>
                          <a:cs typeface="Times New Roman" panose="02020603050405020304" pitchFamily="18" charset="0"/>
                        </a:rPr>
                        <a:t>τουλάχιστον </a:t>
                      </a:r>
                      <a:r>
                        <a:rPr sz="1600" spc="-15" dirty="0">
                          <a:solidFill>
                            <a:srgbClr val="231F20"/>
                          </a:solidFill>
                          <a:latin typeface="Times New Roman" panose="02020603050405020304" pitchFamily="18" charset="0"/>
                          <a:cs typeface="Times New Roman" panose="02020603050405020304" pitchFamily="18" charset="0"/>
                        </a:rPr>
                        <a:t>15 </a:t>
                      </a:r>
                      <a:r>
                        <a:rPr sz="1600" spc="-25" dirty="0">
                          <a:solidFill>
                            <a:srgbClr val="231F20"/>
                          </a:solidFill>
                          <a:latin typeface="Times New Roman" panose="02020603050405020304" pitchFamily="18" charset="0"/>
                          <a:cs typeface="Times New Roman" panose="02020603050405020304" pitchFamily="18" charset="0"/>
                        </a:rPr>
                        <a:t>συνεχόμενα </a:t>
                      </a:r>
                      <a:r>
                        <a:rPr sz="1600" spc="-30" dirty="0">
                          <a:solidFill>
                            <a:srgbClr val="231F20"/>
                          </a:solidFill>
                          <a:latin typeface="Times New Roman" panose="02020603050405020304" pitchFamily="18" charset="0"/>
                          <a:cs typeface="Times New Roman" panose="02020603050405020304" pitchFamily="18" charset="0"/>
                        </a:rPr>
                        <a:t>δευ- </a:t>
                      </a:r>
                      <a:r>
                        <a:rPr sz="1600" spc="-27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τερόλεπτα</a:t>
                      </a:r>
                      <a:endParaRPr sz="1600">
                        <a:latin typeface="Times New Roman" panose="02020603050405020304" pitchFamily="18" charset="0"/>
                        <a:cs typeface="Times New Roman" panose="02020603050405020304" pitchFamily="18" charset="0"/>
                      </a:endParaRPr>
                    </a:p>
                  </a:txBody>
                  <a:tcPr marL="0" marR="0" marT="1270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0"/>
                  </a:ext>
                </a:extLst>
              </a:tr>
              <a:tr h="894812">
                <a:tc>
                  <a:txBody>
                    <a:bodyPr/>
                    <a:lstStyle/>
                    <a:p>
                      <a:pPr marL="50800">
                        <a:lnSpc>
                          <a:spcPct val="100000"/>
                        </a:lnSpc>
                        <a:spcBef>
                          <a:spcPts val="160"/>
                        </a:spcBef>
                      </a:pPr>
                      <a:r>
                        <a:rPr sz="1600" spc="-40" dirty="0">
                          <a:solidFill>
                            <a:srgbClr val="231F20"/>
                          </a:solidFill>
                          <a:latin typeface="Times New Roman" panose="02020603050405020304" pitchFamily="18" charset="0"/>
                          <a:cs typeface="Times New Roman" panose="02020603050405020304" pitchFamily="18" charset="0"/>
                        </a:rPr>
                        <a:t>Τύπος</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marR="43815">
                        <a:lnSpc>
                          <a:spcPct val="105300"/>
                        </a:lnSpc>
                        <a:spcBef>
                          <a:spcPts val="100"/>
                        </a:spcBef>
                      </a:pPr>
                      <a:r>
                        <a:rPr sz="1600" spc="-35" dirty="0">
                          <a:solidFill>
                            <a:srgbClr val="231F20"/>
                          </a:solidFill>
                          <a:latin typeface="Times New Roman" panose="02020603050405020304" pitchFamily="18" charset="0"/>
                          <a:cs typeface="Times New Roman" panose="02020603050405020304" pitchFamily="18" charset="0"/>
                        </a:rPr>
                        <a:t>Ανάγνωση</a:t>
                      </a:r>
                      <a:r>
                        <a:rPr sz="1600" spc="-13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οποιουδήποτε</a:t>
                      </a:r>
                      <a:r>
                        <a:rPr sz="1600" spc="-12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ζητήματος</a:t>
                      </a:r>
                      <a:r>
                        <a:rPr sz="1600" spc="-125" dirty="0">
                          <a:solidFill>
                            <a:srgbClr val="231F20"/>
                          </a:solidFill>
                          <a:latin typeface="Times New Roman" panose="02020603050405020304" pitchFamily="18" charset="0"/>
                          <a:cs typeface="Times New Roman" panose="02020603050405020304" pitchFamily="18" charset="0"/>
                        </a:rPr>
                        <a:t> </a:t>
                      </a:r>
                      <a:r>
                        <a:rPr sz="1600" spc="-60" dirty="0">
                          <a:solidFill>
                            <a:srgbClr val="231F20"/>
                          </a:solidFill>
                          <a:latin typeface="Times New Roman" panose="02020603050405020304" pitchFamily="18" charset="0"/>
                          <a:cs typeface="Times New Roman" panose="02020603050405020304" pitchFamily="18" charset="0"/>
                        </a:rPr>
                        <a:t>(για</a:t>
                      </a:r>
                      <a:r>
                        <a:rPr sz="1600" spc="-12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τουλάχιστον</a:t>
                      </a:r>
                      <a:r>
                        <a:rPr sz="1600" spc="-13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2</a:t>
                      </a:r>
                      <a:r>
                        <a:rPr sz="1600" spc="-12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λεπτά)</a:t>
                      </a:r>
                      <a:r>
                        <a:rPr sz="1600" spc="-12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στο</a:t>
                      </a:r>
                      <a:r>
                        <a:rPr sz="1600" spc="-12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διάστημα</a:t>
                      </a:r>
                      <a:r>
                        <a:rPr sz="1600" spc="-130"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έκδοσης</a:t>
                      </a:r>
                      <a:r>
                        <a:rPr sz="1600" spc="-12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του</a:t>
                      </a:r>
                      <a:r>
                        <a:rPr sz="1600" spc="-125"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εντύ- </a:t>
                      </a:r>
                      <a:r>
                        <a:rPr sz="1600" spc="-27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που</a:t>
                      </a:r>
                      <a:r>
                        <a:rPr sz="1600" spc="-85" dirty="0">
                          <a:solidFill>
                            <a:srgbClr val="231F20"/>
                          </a:solidFill>
                          <a:latin typeface="Times New Roman" panose="02020603050405020304" pitchFamily="18" charset="0"/>
                          <a:cs typeface="Times New Roman" panose="02020603050405020304" pitchFamily="18" charset="0"/>
                        </a:rPr>
                        <a:t> </a:t>
                      </a:r>
                      <a:r>
                        <a:rPr sz="1600" spc="-105" dirty="0">
                          <a:solidFill>
                            <a:srgbClr val="231F20"/>
                          </a:solidFill>
                          <a:latin typeface="Times New Roman" panose="02020603050405020304" pitchFamily="18" charset="0"/>
                          <a:cs typeface="Times New Roman" panose="02020603050405020304" pitchFamily="18" charset="0"/>
                        </a:rPr>
                        <a:t>(π.χ.</a:t>
                      </a:r>
                      <a:r>
                        <a:rPr sz="1600" spc="-85" dirty="0">
                          <a:solidFill>
                            <a:srgbClr val="231F20"/>
                          </a:solidFill>
                          <a:latin typeface="Times New Roman" panose="02020603050405020304" pitchFamily="18" charset="0"/>
                          <a:cs typeface="Times New Roman" panose="02020603050405020304" pitchFamily="18" charset="0"/>
                        </a:rPr>
                        <a:t> </a:t>
                      </a:r>
                      <a:r>
                        <a:rPr sz="1600" spc="-50" dirty="0">
                          <a:solidFill>
                            <a:srgbClr val="231F20"/>
                          </a:solidFill>
                          <a:latin typeface="Times New Roman" panose="02020603050405020304" pitchFamily="18" charset="0"/>
                          <a:cs typeface="Times New Roman" panose="02020603050405020304" pitchFamily="18" charset="0"/>
                        </a:rPr>
                        <a:t>για</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εβδομαδιαία</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έντυπα</a:t>
                      </a:r>
                      <a:r>
                        <a:rPr sz="1600" spc="-85" dirty="0">
                          <a:solidFill>
                            <a:srgbClr val="231F20"/>
                          </a:solidFill>
                          <a:latin typeface="Times New Roman" panose="02020603050405020304" pitchFamily="18" charset="0"/>
                          <a:cs typeface="Times New Roman" panose="02020603050405020304" pitchFamily="18" charset="0"/>
                        </a:rPr>
                        <a:t> </a:t>
                      </a:r>
                      <a:r>
                        <a:rPr sz="1600" spc="-30" dirty="0">
                          <a:solidFill>
                            <a:srgbClr val="231F20"/>
                          </a:solidFill>
                          <a:latin typeface="Times New Roman" panose="02020603050405020304" pitchFamily="18" charset="0"/>
                          <a:cs typeface="Times New Roman" panose="02020603050405020304" pitchFamily="18" charset="0"/>
                        </a:rPr>
                        <a:t>τουλάχιστον</a:t>
                      </a:r>
                      <a:r>
                        <a:rPr sz="1600" spc="-85"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7</a:t>
                      </a:r>
                      <a:r>
                        <a:rPr sz="1600" spc="-85"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μέρες</a:t>
                      </a:r>
                      <a:r>
                        <a:rPr sz="1600" spc="-85" dirty="0">
                          <a:solidFill>
                            <a:srgbClr val="231F20"/>
                          </a:solidFill>
                          <a:latin typeface="Times New Roman" panose="02020603050405020304" pitchFamily="18" charset="0"/>
                          <a:cs typeface="Times New Roman" panose="02020603050405020304" pitchFamily="18" charset="0"/>
                        </a:rPr>
                        <a:t> </a:t>
                      </a:r>
                      <a:r>
                        <a:rPr sz="1600" spc="-65" dirty="0">
                          <a:solidFill>
                            <a:srgbClr val="231F20"/>
                          </a:solidFill>
                          <a:latin typeface="Times New Roman" panose="02020603050405020304" pitchFamily="18" charset="0"/>
                          <a:cs typeface="Times New Roman" panose="02020603050405020304" pitchFamily="18" charset="0"/>
                        </a:rPr>
                        <a:t>πριν).</a:t>
                      </a:r>
                      <a:endParaRPr sz="1600">
                        <a:latin typeface="Times New Roman" panose="02020603050405020304" pitchFamily="18" charset="0"/>
                        <a:cs typeface="Times New Roman" panose="02020603050405020304" pitchFamily="18" charset="0"/>
                      </a:endParaRPr>
                    </a:p>
                  </a:txBody>
                  <a:tcPr marL="0" marR="0" marT="1270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1"/>
                  </a:ext>
                </a:extLst>
              </a:tr>
              <a:tr h="498585">
                <a:tc>
                  <a:txBody>
                    <a:bodyPr/>
                    <a:lstStyle/>
                    <a:p>
                      <a:pPr marL="50800">
                        <a:lnSpc>
                          <a:spcPct val="100000"/>
                        </a:lnSpc>
                        <a:spcBef>
                          <a:spcPts val="160"/>
                        </a:spcBef>
                      </a:pPr>
                      <a:r>
                        <a:rPr sz="1600" spc="-30" dirty="0">
                          <a:solidFill>
                            <a:srgbClr val="231F20"/>
                          </a:solidFill>
                          <a:latin typeface="Times New Roman" panose="02020603050405020304" pitchFamily="18" charset="0"/>
                          <a:cs typeface="Times New Roman" panose="02020603050405020304" pitchFamily="18" charset="0"/>
                        </a:rPr>
                        <a:t>Αφίσες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spc="-30" dirty="0">
                          <a:solidFill>
                            <a:srgbClr val="231F20"/>
                          </a:solidFill>
                          <a:latin typeface="Times New Roman" panose="02020603050405020304" pitchFamily="18" charset="0"/>
                          <a:cs typeface="Times New Roman" panose="02020603050405020304" pitchFamily="18" charset="0"/>
                        </a:rPr>
                        <a:t>Κοίταγμα</a:t>
                      </a:r>
                      <a:r>
                        <a:rPr sz="1600" spc="-85"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κατά</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την</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κίνηση</a:t>
                      </a:r>
                      <a:r>
                        <a:rPr sz="1600" spc="-80"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στους</a:t>
                      </a:r>
                      <a:r>
                        <a:rPr sz="1600" spc="-80" dirty="0">
                          <a:solidFill>
                            <a:srgbClr val="231F20"/>
                          </a:solidFill>
                          <a:latin typeface="Times New Roman" panose="02020603050405020304" pitchFamily="18" charset="0"/>
                          <a:cs typeface="Times New Roman" panose="02020603050405020304" pitchFamily="18" charset="0"/>
                        </a:rPr>
                        <a:t> </a:t>
                      </a:r>
                      <a:r>
                        <a:rPr sz="1600" spc="-15" dirty="0">
                          <a:solidFill>
                            <a:srgbClr val="231F20"/>
                          </a:solidFill>
                          <a:latin typeface="Times New Roman" panose="02020603050405020304" pitchFamily="18" charset="0"/>
                          <a:cs typeface="Times New Roman" panose="02020603050405020304" pitchFamily="18" charset="0"/>
                        </a:rPr>
                        <a:t>δρόμους</a:t>
                      </a:r>
                      <a:r>
                        <a:rPr sz="1600" spc="-80" dirty="0">
                          <a:solidFill>
                            <a:srgbClr val="231F20"/>
                          </a:solidFill>
                          <a:latin typeface="Times New Roman" panose="02020603050405020304" pitchFamily="18" charset="0"/>
                          <a:cs typeface="Times New Roman" panose="02020603050405020304" pitchFamily="18" charset="0"/>
                        </a:rPr>
                        <a:t> </a:t>
                      </a:r>
                      <a:r>
                        <a:rPr sz="1600" spc="-35" dirty="0">
                          <a:solidFill>
                            <a:srgbClr val="231F20"/>
                          </a:solidFill>
                          <a:latin typeface="Times New Roman" panose="02020603050405020304" pitchFamily="18" charset="0"/>
                          <a:cs typeface="Times New Roman" panose="02020603050405020304" pitchFamily="18" charset="0"/>
                        </a:rPr>
                        <a:t>(περιλαμβάνει</a:t>
                      </a:r>
                      <a:r>
                        <a:rPr sz="1600" spc="-80" dirty="0">
                          <a:solidFill>
                            <a:srgbClr val="231F20"/>
                          </a:solidFill>
                          <a:latin typeface="Times New Roman" panose="02020603050405020304" pitchFamily="18" charset="0"/>
                          <a:cs typeface="Times New Roman" panose="02020603050405020304" pitchFamily="18" charset="0"/>
                        </a:rPr>
                        <a:t> </a:t>
                      </a:r>
                      <a:r>
                        <a:rPr sz="1600" spc="-45" dirty="0">
                          <a:solidFill>
                            <a:srgbClr val="231F20"/>
                          </a:solidFill>
                          <a:latin typeface="Times New Roman" panose="02020603050405020304" pitchFamily="18" charset="0"/>
                          <a:cs typeface="Times New Roman" panose="02020603050405020304" pitchFamily="18" charset="0"/>
                        </a:rPr>
                        <a:t>και</a:t>
                      </a:r>
                      <a:r>
                        <a:rPr sz="1600" spc="-80" dirty="0">
                          <a:solidFill>
                            <a:srgbClr val="231F20"/>
                          </a:solidFill>
                          <a:latin typeface="Times New Roman" panose="02020603050405020304" pitchFamily="18" charset="0"/>
                          <a:cs typeface="Times New Roman" panose="02020603050405020304" pitchFamily="18" charset="0"/>
                        </a:rPr>
                        <a:t> </a:t>
                      </a:r>
                      <a:r>
                        <a:rPr sz="1600" spc="-25" dirty="0">
                          <a:solidFill>
                            <a:srgbClr val="231F20"/>
                          </a:solidFill>
                          <a:latin typeface="Times New Roman" panose="02020603050405020304" pitchFamily="18" charset="0"/>
                          <a:cs typeface="Times New Roman" panose="02020603050405020304" pitchFamily="18" charset="0"/>
                        </a:rPr>
                        <a:t>τους</a:t>
                      </a:r>
                      <a:r>
                        <a:rPr sz="1600" spc="-80" dirty="0">
                          <a:solidFill>
                            <a:srgbClr val="231F20"/>
                          </a:solidFill>
                          <a:latin typeface="Times New Roman" panose="02020603050405020304" pitchFamily="18" charset="0"/>
                          <a:cs typeface="Times New Roman" panose="02020603050405020304" pitchFamily="18" charset="0"/>
                        </a:rPr>
                        <a:t> </a:t>
                      </a:r>
                      <a:r>
                        <a:rPr sz="1600" spc="-40" dirty="0">
                          <a:solidFill>
                            <a:srgbClr val="231F20"/>
                          </a:solidFill>
                          <a:latin typeface="Times New Roman" panose="02020603050405020304" pitchFamily="18" charset="0"/>
                          <a:cs typeface="Times New Roman" panose="02020603050405020304" pitchFamily="18" charset="0"/>
                        </a:rPr>
                        <a:t>πεζούς)</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2"/>
                  </a:ext>
                </a:extLst>
              </a:tr>
              <a:tr h="498585">
                <a:tc>
                  <a:txBody>
                    <a:bodyPr/>
                    <a:lstStyle/>
                    <a:p>
                      <a:pPr marL="50800">
                        <a:lnSpc>
                          <a:spcPct val="100000"/>
                        </a:lnSpc>
                        <a:spcBef>
                          <a:spcPts val="160"/>
                        </a:spcBef>
                      </a:pPr>
                      <a:r>
                        <a:rPr sz="1600" spc="-25" dirty="0">
                          <a:solidFill>
                            <a:srgbClr val="231F20"/>
                          </a:solidFill>
                          <a:latin typeface="Times New Roman" panose="02020603050405020304" pitchFamily="18" charset="0"/>
                          <a:cs typeface="Times New Roman" panose="02020603050405020304" pitchFamily="18" charset="0"/>
                        </a:rPr>
                        <a:t>Σινεμά</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Διαφημίσ</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ις</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ο</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σι</a:t>
                      </a:r>
                      <a:r>
                        <a:rPr sz="1600" spc="-10" dirty="0">
                          <a:solidFill>
                            <a:srgbClr val="231F20"/>
                          </a:solidFill>
                          <a:latin typeface="Times New Roman" panose="02020603050405020304" pitchFamily="18" charset="0"/>
                          <a:cs typeface="Times New Roman" panose="02020603050405020304" pitchFamily="18" charset="0"/>
                        </a:rPr>
                        <a:t>ν</a:t>
                      </a:r>
                      <a:r>
                        <a:rPr sz="1600" dirty="0">
                          <a:solidFill>
                            <a:srgbClr val="231F20"/>
                          </a:solidFill>
                          <a:latin typeface="Times New Roman" panose="02020603050405020304" pitchFamily="18" charset="0"/>
                          <a:cs typeface="Times New Roman" panose="02020603050405020304" pitchFamily="18" charset="0"/>
                        </a:rPr>
                        <a:t>εμά</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3"/>
                  </a:ext>
                </a:extLst>
              </a:tr>
              <a:tr h="498585">
                <a:tc>
                  <a:txBody>
                    <a:bodyPr/>
                    <a:lstStyle/>
                    <a:p>
                      <a:pPr marL="50800">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Κιν</a:t>
                      </a:r>
                      <a:r>
                        <a:rPr sz="1600" spc="-5" dirty="0">
                          <a:solidFill>
                            <a:srgbClr val="231F20"/>
                          </a:solidFill>
                          <a:latin typeface="Times New Roman" panose="02020603050405020304" pitchFamily="18" charset="0"/>
                          <a:cs typeface="Times New Roman" panose="02020603050405020304" pitchFamily="18" charset="0"/>
                        </a:rPr>
                        <a:t>η</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ά</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τηλ</a:t>
                      </a:r>
                      <a:r>
                        <a:rPr sz="1600" spc="-5" dirty="0">
                          <a:solidFill>
                            <a:srgbClr val="231F20"/>
                          </a:solidFill>
                          <a:latin typeface="Times New Roman" panose="02020603050405020304" pitchFamily="18" charset="0"/>
                          <a:cs typeface="Times New Roman" panose="02020603050405020304" pitchFamily="18" charset="0"/>
                        </a:rPr>
                        <a:t>έ</a:t>
                      </a:r>
                      <a:r>
                        <a:rPr sz="1600" spc="5" dirty="0">
                          <a:solidFill>
                            <a:srgbClr val="231F20"/>
                          </a:solidFill>
                          <a:latin typeface="Times New Roman" panose="02020603050405020304" pitchFamily="18" charset="0"/>
                          <a:cs typeface="Times New Roman" panose="02020603050405020304" pitchFamily="18" charset="0"/>
                        </a:rPr>
                        <a:t>φ</a:t>
                      </a:r>
                      <a:r>
                        <a:rPr sz="1600" dirty="0">
                          <a:solidFill>
                            <a:srgbClr val="231F20"/>
                          </a:solidFill>
                          <a:latin typeface="Times New Roman" panose="02020603050405020304" pitchFamily="18" charset="0"/>
                          <a:cs typeface="Times New Roman" panose="02020603050405020304" pitchFamily="18" charset="0"/>
                        </a:rPr>
                        <a:t>ωνα</a:t>
                      </a:r>
                      <a:endParaRPr sz="16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tc>
                  <a:txBody>
                    <a:bodyPr/>
                    <a:lstStyle/>
                    <a:p>
                      <a:pPr marL="50800">
                        <a:lnSpc>
                          <a:spcPct val="100000"/>
                        </a:lnSpc>
                        <a:spcBef>
                          <a:spcPts val="160"/>
                        </a:spcBef>
                      </a:pPr>
                      <a:r>
                        <a:rPr sz="1600" dirty="0">
                          <a:solidFill>
                            <a:srgbClr val="231F20"/>
                          </a:solidFill>
                          <a:latin typeface="Times New Roman" panose="02020603050405020304" pitchFamily="18" charset="0"/>
                          <a:cs typeface="Times New Roman" panose="02020603050405020304" pitchFamily="18" charset="0"/>
                        </a:rPr>
                        <a:t>Διαφημίσ</a:t>
                      </a:r>
                      <a:r>
                        <a:rPr sz="1600" spc="-5" dirty="0">
                          <a:solidFill>
                            <a:srgbClr val="231F20"/>
                          </a:solidFill>
                          <a:latin typeface="Times New Roman" panose="02020603050405020304" pitchFamily="18" charset="0"/>
                          <a:cs typeface="Times New Roman" panose="02020603050405020304" pitchFamily="18" charset="0"/>
                        </a:rPr>
                        <a:t>ε</a:t>
                      </a:r>
                      <a:r>
                        <a:rPr sz="1600" dirty="0">
                          <a:solidFill>
                            <a:srgbClr val="231F20"/>
                          </a:solidFill>
                          <a:latin typeface="Times New Roman" panose="02020603050405020304" pitchFamily="18" charset="0"/>
                          <a:cs typeface="Times New Roman" panose="02020603050405020304" pitchFamily="18" charset="0"/>
                        </a:rPr>
                        <a:t>ις</a:t>
                      </a:r>
                      <a:r>
                        <a:rPr sz="1600" spc="-85" dirty="0">
                          <a:solidFill>
                            <a:srgbClr val="231F20"/>
                          </a:solidFill>
                          <a:latin typeface="Times New Roman" panose="02020603050405020304" pitchFamily="18" charset="0"/>
                          <a:cs typeface="Times New Roman" panose="02020603050405020304" pitchFamily="18" charset="0"/>
                        </a:rPr>
                        <a:t> </a:t>
                      </a:r>
                      <a:r>
                        <a:rPr sz="1600" spc="20" dirty="0">
                          <a:solidFill>
                            <a:srgbClr val="231F20"/>
                          </a:solidFill>
                          <a:latin typeface="Times New Roman" panose="02020603050405020304" pitchFamily="18" charset="0"/>
                          <a:cs typeface="Times New Roman" panose="02020603050405020304" pitchFamily="18" charset="0"/>
                        </a:rPr>
                        <a:t>σ</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α</a:t>
                      </a:r>
                      <a:r>
                        <a:rPr sz="1600" spc="-85" dirty="0">
                          <a:solidFill>
                            <a:srgbClr val="231F20"/>
                          </a:solidFill>
                          <a:latin typeface="Times New Roman" panose="02020603050405020304" pitchFamily="18" charset="0"/>
                          <a:cs typeface="Times New Roman" panose="02020603050405020304" pitchFamily="18" charset="0"/>
                        </a:rPr>
                        <a:t> </a:t>
                      </a:r>
                      <a:r>
                        <a:rPr sz="1600" dirty="0">
                          <a:solidFill>
                            <a:srgbClr val="231F20"/>
                          </a:solidFill>
                          <a:latin typeface="Times New Roman" panose="02020603050405020304" pitchFamily="18" charset="0"/>
                          <a:cs typeface="Times New Roman" panose="02020603050405020304" pitchFamily="18" charset="0"/>
                        </a:rPr>
                        <a:t>κιν</a:t>
                      </a:r>
                      <a:r>
                        <a:rPr sz="1600" spc="-5" dirty="0">
                          <a:solidFill>
                            <a:srgbClr val="231F20"/>
                          </a:solidFill>
                          <a:latin typeface="Times New Roman" panose="02020603050405020304" pitchFamily="18" charset="0"/>
                          <a:cs typeface="Times New Roman" panose="02020603050405020304" pitchFamily="18" charset="0"/>
                        </a:rPr>
                        <a:t>η</a:t>
                      </a:r>
                      <a:r>
                        <a:rPr sz="1600" spc="-15" dirty="0">
                          <a:solidFill>
                            <a:srgbClr val="231F20"/>
                          </a:solidFill>
                          <a:latin typeface="Times New Roman" panose="02020603050405020304" pitchFamily="18" charset="0"/>
                          <a:cs typeface="Times New Roman" panose="02020603050405020304" pitchFamily="18" charset="0"/>
                        </a:rPr>
                        <a:t>τ</a:t>
                      </a:r>
                      <a:r>
                        <a:rPr sz="1600" dirty="0">
                          <a:solidFill>
                            <a:srgbClr val="231F20"/>
                          </a:solidFill>
                          <a:latin typeface="Times New Roman" panose="02020603050405020304" pitchFamily="18" charset="0"/>
                          <a:cs typeface="Times New Roman" panose="02020603050405020304" pitchFamily="18" charset="0"/>
                        </a:rPr>
                        <a:t>ά</a:t>
                      </a:r>
                      <a:endParaRPr sz="16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23282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Οι έλεγχοι που γίνονται πριν τη 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14</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9F99A4A6-758B-2098-B73C-305967EEEAF7}"/>
              </a:ext>
            </a:extLst>
          </p:cNvPr>
          <p:cNvSpPr txBox="1"/>
          <p:nvPr/>
        </p:nvSpPr>
        <p:spPr>
          <a:xfrm>
            <a:off x="1085556" y="1402806"/>
            <a:ext cx="9945200" cy="3782061"/>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Ο έλεγχος της αρχικής ιδέας </a:t>
            </a:r>
            <a:r>
              <a:rPr lang="el-GR" sz="1800" b="0" i="0" u="none" strike="noStrike" baseline="0" dirty="0">
                <a:latin typeface="Times New Roman" panose="02020603050405020304" pitchFamily="18" charset="0"/>
                <a:cs typeface="Times New Roman" panose="02020603050405020304" pitchFamily="18" charset="0"/>
              </a:rPr>
              <a:t>είναι μέρος της ανάπτυξης της διαφημιστικής καμπάνιας και βοηθάει τη δημιουργική ομάδα να εντοπίσει τις ιδέες που είναι πιο αποτελεσματικές</a:t>
            </a:r>
          </a:p>
          <a:p>
            <a:pPr marL="285750" indent="-285750" algn="l">
              <a:lnSpc>
                <a:spcPct val="150000"/>
              </a:lnSpc>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lgn="l">
              <a:lnSpc>
                <a:spcPct val="150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Ομάδες εστίασης </a:t>
            </a:r>
            <a:r>
              <a:rPr lang="el-GR" sz="1800" b="0" i="1"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ένας μικρός αριθμός του επιλεγμένου κοινού συγκεντρώνεται για να συζητήσει τις ιδέες και αλλά σχετικά ζητήματα. Υπάρχει ένας εισηγητής που έχει την εμπειρία στις συνεντεύξεις και χρησιμοποιεί τη συγκέντρωση για να δημιουργήσει σκέψεις και συναισθήματα</a:t>
            </a:r>
          </a:p>
          <a:p>
            <a:pPr marL="285750" indent="-285750" algn="l">
              <a:lnSpc>
                <a:spcPct val="150000"/>
              </a:lnSpc>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lgn="l">
              <a:lnSpc>
                <a:spcPct val="150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Έλεγχος αναγνωσιμότητας </a:t>
            </a:r>
            <a:r>
              <a:rPr lang="el-GR" sz="1800" b="0" i="0" u="none" strike="noStrike" baseline="0" dirty="0">
                <a:latin typeface="Times New Roman" panose="02020603050405020304" pitchFamily="18" charset="0"/>
                <a:cs typeface="Times New Roman" panose="02020603050405020304" pitchFamily="18" charset="0"/>
              </a:rPr>
              <a:t>χρησιμοποιούνται για τον έλεγχο της τελικής διαφήμισης. Ελέγχεται κατά πόσο οι λέξεις της διαφήμισης είναι ξεκάθαρες</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80130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Έλεγχοι που γίνονται μετά τη 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15</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9F99A4A6-758B-2098-B73C-305967EEEAF7}"/>
              </a:ext>
            </a:extLst>
          </p:cNvPr>
          <p:cNvSpPr txBox="1"/>
          <p:nvPr/>
        </p:nvSpPr>
        <p:spPr>
          <a:xfrm>
            <a:off x="1033943" y="1122471"/>
            <a:ext cx="9945200" cy="461305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Έλεγχος ερωτήσεων </a:t>
            </a:r>
            <a:r>
              <a:rPr lang="el-GR" sz="1800" b="0" i="0" u="none" strike="noStrike" baseline="0" dirty="0">
                <a:latin typeface="Times New Roman" panose="02020603050405020304" pitchFamily="18" charset="0"/>
                <a:cs typeface="Times New Roman" panose="02020603050405020304" pitchFamily="18" charset="0"/>
              </a:rPr>
              <a:t>ο οποίος μετράει τον αριθμό των άμεσων ερωτήσεων και απαντήσεων ως αποτέλεσμα</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της διαφήμισης, που μπορεί να περιλαμβάνει ερωτήσεις για περισσότερες πληροφορίες σχετικά με το</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προϊόν</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Έλεγχος του κατά πόσο ανακαλείται το προϊόν στη μνήμη </a:t>
            </a:r>
            <a:r>
              <a:rPr lang="el-GR" sz="1800" b="0" i="0" u="none" strike="noStrike" baseline="0" dirty="0">
                <a:latin typeface="Times New Roman" panose="02020603050405020304" pitchFamily="18" charset="0"/>
                <a:cs typeface="Times New Roman" panose="02020603050405020304" pitchFamily="18" charset="0"/>
              </a:rPr>
              <a:t>που μετράει την επίδραση της διαφήμισης στο</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επιλεγμένο κοινό</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Έλεγχος </a:t>
            </a:r>
            <a:r>
              <a:rPr lang="el-GR" sz="1800" b="0" i="1" u="none" strike="noStrike" baseline="0" dirty="0" err="1">
                <a:solidFill>
                  <a:srgbClr val="C00000"/>
                </a:solidFill>
                <a:latin typeface="Times New Roman" panose="02020603050405020304" pitchFamily="18" charset="0"/>
                <a:cs typeface="Times New Roman" panose="02020603050405020304" pitchFamily="18" charset="0"/>
              </a:rPr>
              <a:t>αναγνωρισιμότητας</a:t>
            </a:r>
            <a:r>
              <a:rPr lang="el-GR" sz="1800" b="0" i="1" u="none" strike="noStrike" baseline="0" dirty="0">
                <a:solidFill>
                  <a:srgbClr val="C00000"/>
                </a:solidFill>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βασίζεται κυρίως στη μνήμη και στη δυνατότητα των μελών του επιλεγμένου κοινού να επεξεργαστούν εκ νέου τις πληροφορίες μιας διαφήμισης</a:t>
            </a:r>
            <a:endParaRPr lang="en-GB"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Η </a:t>
            </a:r>
            <a:r>
              <a:rPr lang="el-GR" sz="1800" b="0" i="1" u="none" strike="noStrike" baseline="0" dirty="0">
                <a:solidFill>
                  <a:srgbClr val="C00000"/>
                </a:solidFill>
                <a:latin typeface="Times New Roman" panose="02020603050405020304" pitchFamily="18" charset="0"/>
                <a:cs typeface="Times New Roman" panose="02020603050405020304" pitchFamily="18" charset="0"/>
              </a:rPr>
              <a:t>προτίμηση</a:t>
            </a:r>
            <a:r>
              <a:rPr lang="el-GR" sz="1800" b="0" i="1"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έχει βρεθεί ότι είναι ένας πολύ ισχυρός προσδιοριστικός παράγοντας των πωλήσεων (</a:t>
            </a:r>
            <a:r>
              <a:rPr lang="el-GR" sz="1800" b="0" i="0" u="none" strike="noStrike" baseline="0" dirty="0" err="1">
                <a:latin typeface="Times New Roman" panose="02020603050405020304" pitchFamily="18" charset="0"/>
                <a:cs typeface="Times New Roman" panose="02020603050405020304" pitchFamily="18" charset="0"/>
              </a:rPr>
              <a:t>Gordon</a:t>
            </a:r>
            <a:r>
              <a:rPr lang="el-GR" sz="1800" b="0" i="0" u="none" strike="noStrike" baseline="0" dirty="0">
                <a:latin typeface="Times New Roman" panose="02020603050405020304" pitchFamily="18" charset="0"/>
                <a:cs typeface="Times New Roman" panose="02020603050405020304" pitchFamily="18" charset="0"/>
              </a:rPr>
              <a:t>,</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1992). Το πρόβλημα με την προτίμηση είναι ότι είναι δύσκολο να μετρηθεί</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l-GR" sz="1800" b="0" i="1" u="none" strike="noStrike" baseline="0" dirty="0">
                <a:latin typeface="Times New Roman" panose="02020603050405020304" pitchFamily="18" charset="0"/>
                <a:cs typeface="Times New Roman" panose="02020603050405020304" pitchFamily="18" charset="0"/>
              </a:rPr>
              <a:t>Η </a:t>
            </a:r>
            <a:r>
              <a:rPr lang="el-GR" sz="1800" b="0" i="1" u="none" strike="noStrike" baseline="0" dirty="0">
                <a:solidFill>
                  <a:srgbClr val="C00000"/>
                </a:solidFill>
                <a:latin typeface="Times New Roman" panose="02020603050405020304" pitchFamily="18" charset="0"/>
                <a:cs typeface="Times New Roman" panose="02020603050405020304" pitchFamily="18" charset="0"/>
              </a:rPr>
              <a:t>οικονομική ανάλυση </a:t>
            </a:r>
            <a:r>
              <a:rPr lang="el-GR" sz="1800" b="0" i="0" u="none" strike="noStrike" baseline="0" dirty="0">
                <a:latin typeface="Times New Roman" panose="02020603050405020304" pitchFamily="18" charset="0"/>
                <a:cs typeface="Times New Roman" panose="02020603050405020304" pitchFamily="18" charset="0"/>
              </a:rPr>
              <a:t>απαιτεί την αξιολόγηση του κόστους των πόρων, που περιλαμβάνει και τις δαπάνες</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για τα μέσα</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90371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Οργανώνοντας την ανάπτυξη μιας καμπάνιας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16</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9F99A4A6-758B-2098-B73C-305967EEEAF7}"/>
              </a:ext>
            </a:extLst>
          </p:cNvPr>
          <p:cNvSpPr txBox="1"/>
          <p:nvPr/>
        </p:nvSpPr>
        <p:spPr>
          <a:xfrm>
            <a:off x="1116943" y="1285438"/>
            <a:ext cx="9945200" cy="3258841"/>
          </a:xfrm>
          <a:prstGeom prst="rect">
            <a:avLst/>
          </a:prstGeom>
          <a:noFill/>
        </p:spPr>
        <p:txBody>
          <a:bodyPr wrap="square">
            <a:spAutoFit/>
          </a:bodyPr>
          <a:lstStyle/>
          <a:p>
            <a:pPr marL="285750" indent="-285750" algn="l">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Σε συνεργασία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με τα άτομα που εργάζονται στα μέσα επικοινωνίας, για παράδειγμα το κείμενο της διαφήμισης μπορεί να γραφτεί από το προσωπικό της εταιρείας αλλά το πλαίσιο και η καλλιτεχνική δουλειά</a:t>
            </a:r>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μπορεί να γίνει από την εφημερίδα ή το περιοδικό.</a:t>
            </a:r>
          </a:p>
          <a:p>
            <a:pPr marL="285750" indent="-285750" algn="l">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Εξ ολοκλήρου από την εταιρεία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του προσωπικού του τομέα διαφήμισης που ασχολείται με το κείμενο,</a:t>
            </a:r>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την παραγωγή και την αγορά του μέσου</a:t>
            </a:r>
          </a:p>
          <a:p>
            <a:pPr marL="285750" indent="-285750" algn="l">
              <a:lnSpc>
                <a:spcPct val="150000"/>
              </a:lnSpc>
              <a:spcBef>
                <a:spcPts val="600"/>
              </a:spcBef>
              <a:spcAft>
                <a:spcPts val="600"/>
              </a:spcAft>
              <a:buFont typeface="Arial" panose="020B0604020202020204" pitchFamily="34" charset="0"/>
              <a:buChar char="•"/>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Σε συνεργασία με ένα </a:t>
            </a:r>
            <a:r>
              <a:rPr lang="el-GR" sz="1800" b="1" i="1" u="none" strike="noStrike" baseline="0" dirty="0">
                <a:solidFill>
                  <a:srgbClr val="C00000"/>
                </a:solidFill>
                <a:latin typeface="Times New Roman" panose="02020603050405020304" pitchFamily="18" charset="0"/>
                <a:cs typeface="Times New Roman" panose="02020603050405020304" pitchFamily="18" charset="0"/>
              </a:rPr>
              <a:t>διαφημιστικό γραφείο</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 Τα μεγαλύτερα γραφεία προσφέρουν πλήρεις υπηρεσίες,</a:t>
            </a:r>
            <a:r>
              <a:rPr lang="en-GB" sz="1800" b="0" i="0" u="none" strike="noStrike" baseline="0" dirty="0">
                <a:solidFill>
                  <a:srgbClr val="000000"/>
                </a:solidFill>
                <a:latin typeface="Times New Roman" panose="02020603050405020304" pitchFamily="18" charset="0"/>
                <a:cs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cs typeface="Times New Roman" panose="02020603050405020304" pitchFamily="18" charset="0"/>
              </a:rPr>
              <a:t>που περιλαμβάνουν το δημιουργικό κομμάτι, το σχεδιασμό και την αγορά του</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0691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Τοποθέτηση προϊόντος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17</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9F99A4A6-758B-2098-B73C-305967EEEAF7}"/>
              </a:ext>
            </a:extLst>
          </p:cNvPr>
          <p:cNvSpPr txBox="1"/>
          <p:nvPr/>
        </p:nvSpPr>
        <p:spPr>
          <a:xfrm>
            <a:off x="1105574" y="1368683"/>
            <a:ext cx="9945200" cy="3674339"/>
          </a:xfrm>
          <a:prstGeom prst="rect">
            <a:avLst/>
          </a:prstGeom>
          <a:noFill/>
        </p:spPr>
        <p:txBody>
          <a:bodyPr wrap="square">
            <a:spAutoFit/>
          </a:bodyPr>
          <a:lstStyle/>
          <a:p>
            <a:pPr marL="285750" indent="-285750" algn="l">
              <a:lnSpc>
                <a:spcPct val="150000"/>
              </a:lnSpc>
              <a:spcBef>
                <a:spcPts val="600"/>
              </a:spcBef>
              <a:spcAft>
                <a:spcPts val="600"/>
              </a:spcAft>
              <a:buFont typeface="Arial" panose="020B0604020202020204" pitchFamily="34" charset="0"/>
              <a:buChar char="•"/>
            </a:pPr>
            <a:r>
              <a:rPr lang="el-GR" sz="1800" b="1" i="0" u="none" strike="noStrike" baseline="0" dirty="0">
                <a:latin typeface="Times New Roman" panose="02020603050405020304" pitchFamily="18" charset="0"/>
                <a:cs typeface="Times New Roman" panose="02020603050405020304" pitchFamily="18" charset="0"/>
              </a:rPr>
              <a:t>Η τοποθέτηση προϊόντος </a:t>
            </a:r>
            <a:r>
              <a:rPr lang="el-GR" sz="1800" b="0" i="0" u="none" strike="noStrike" baseline="0" dirty="0">
                <a:latin typeface="Times New Roman" panose="02020603050405020304" pitchFamily="18" charset="0"/>
                <a:cs typeface="Times New Roman" panose="02020603050405020304" pitchFamily="18" charset="0"/>
              </a:rPr>
              <a:t>είναι η οργανωμένη τοποθέτηση ενός προϊόντος ή ενός μηνύματος σε τηλεοπτικές</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ταινίες, τηλεοπτικά προγράμματα, τραγούδια, βιντεοπαιχνίδια συνήθως με την καταβολή ενός χρηματικού</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ποσού και αναφέρεται καμιά φορά ως «ενσωματωμένο μάρκετινγκ» (</a:t>
            </a:r>
            <a:r>
              <a:rPr lang="el-GR" sz="1800" b="0" i="0" u="none" strike="noStrike" baseline="0" dirty="0" err="1">
                <a:latin typeface="Times New Roman" panose="02020603050405020304" pitchFamily="18" charset="0"/>
                <a:cs typeface="Times New Roman" panose="02020603050405020304" pitchFamily="18" charset="0"/>
              </a:rPr>
              <a:t>embedded</a:t>
            </a:r>
            <a:r>
              <a:rPr lang="el-GR" sz="1800" b="0" i="0" u="none" strike="noStrike" baseline="0" dirty="0">
                <a:latin typeface="Times New Roman" panose="02020603050405020304" pitchFamily="18" charset="0"/>
                <a:cs typeface="Times New Roman" panose="02020603050405020304" pitchFamily="18" charset="0"/>
              </a:rPr>
              <a:t> marketing)</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Αυτή η μορφή</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μάρκετινγκ είναι επικερδής και συχνά οι ευκαιρίες τοποθέτησης απαιτούν υψηλές </a:t>
            </a:r>
            <a:r>
              <a:rPr lang="el-GR" dirty="0">
                <a:latin typeface="Times New Roman" panose="02020603050405020304" pitchFamily="18" charset="0"/>
                <a:cs typeface="Times New Roman" panose="02020603050405020304" pitchFamily="18" charset="0"/>
              </a:rPr>
              <a:t>δαπάνες</a:t>
            </a:r>
            <a:r>
              <a:rPr lang="el-GR" sz="1800" b="0" i="0" u="none" strike="noStrike" baseline="0" dirty="0">
                <a:latin typeface="Times New Roman" panose="02020603050405020304" pitchFamily="18" charset="0"/>
                <a:cs typeface="Times New Roman" panose="02020603050405020304" pitchFamily="18" charset="0"/>
              </a:rPr>
              <a:t> από τον ιδιοκτήτη</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της φίρμας</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l">
              <a:lnSpc>
                <a:spcPct val="150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Βάσει ερευνών διαπιστώθηκε ότι, η τοποθέτηση</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μπορεί να είναι ιδιαιτέρως αποτελεσματική εάν το προϊόν επίσης διαφημίζεται κατά τη διάρκεια τηλεοπτικών</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ταινιών ή τηλεοπτικών σόου.</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25978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Στόχοι Δημοσίων Σχέσεων και Χορηγιών</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18</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9F99A4A6-758B-2098-B73C-305967EEEAF7}"/>
              </a:ext>
            </a:extLst>
          </p:cNvPr>
          <p:cNvSpPr txBox="1"/>
          <p:nvPr/>
        </p:nvSpPr>
        <p:spPr>
          <a:xfrm>
            <a:off x="1116943" y="1208689"/>
            <a:ext cx="9945200" cy="4601260"/>
          </a:xfrm>
          <a:prstGeom prst="rect">
            <a:avLst/>
          </a:prstGeom>
          <a:noFill/>
        </p:spPr>
        <p:txBody>
          <a:bodyPr wrap="square">
            <a:spAutoFit/>
          </a:bodyPr>
          <a:lstStyle/>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Κύρος και φήμη</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Προώθηση προϊόντων: </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Διαχείριση ζητημάτων και ευκαιριών: </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Καλή φήμη στους πελάτες</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Καλή φήμη στους εργαζόμενους</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Διόρθωση λανθασμένων αντιλήψεων: </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Καλή φήμη στους προμηθευτές και τους διανομείς: </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Καλή φήμη στην κυβέρνηση</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Διαχείριση των κακών σχολίων των μέσων επικοινωνίας</a:t>
            </a:r>
          </a:p>
          <a:p>
            <a:pPr marL="342900" indent="-342900" algn="l">
              <a:spcBef>
                <a:spcPts val="600"/>
              </a:spcBef>
              <a:spcAft>
                <a:spcPts val="600"/>
              </a:spcAft>
              <a:buFont typeface="+mj-lt"/>
              <a:buAutoNum type="arabicPeriod"/>
            </a:pPr>
            <a:r>
              <a:rPr lang="el-GR" sz="1800" b="0" u="none" strike="noStrike" baseline="0" dirty="0">
                <a:solidFill>
                  <a:srgbClr val="C00000"/>
                </a:solidFill>
                <a:latin typeface="Times New Roman" panose="02020603050405020304" pitchFamily="18" charset="0"/>
                <a:cs typeface="Times New Roman" panose="02020603050405020304" pitchFamily="18" charset="0"/>
              </a:rPr>
              <a:t>Προσέλκυση καλών υπαλλήλων</a:t>
            </a:r>
          </a:p>
          <a:p>
            <a:pPr algn="l"/>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79662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Πιθανά ζητήματα που αξίζει να δημοσιευθούν</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0" y="6605022"/>
            <a:ext cx="4714335" cy="272810"/>
          </a:xfrm>
        </p:spPr>
        <p:txBody>
          <a:bodyPr/>
          <a:lstStyle/>
          <a:p>
            <a:pPr algn="l"/>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19</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graphicFrame>
        <p:nvGraphicFramePr>
          <p:cNvPr id="3" name="object 6">
            <a:extLst>
              <a:ext uri="{FF2B5EF4-FFF2-40B4-BE49-F238E27FC236}">
                <a16:creationId xmlns:a16="http://schemas.microsoft.com/office/drawing/2014/main" id="{2AC8A456-BE52-67ED-972B-D9F918CD3CE2}"/>
              </a:ext>
            </a:extLst>
          </p:cNvPr>
          <p:cNvGraphicFramePr>
            <a:graphicFrameLocks noGrp="1"/>
          </p:cNvGraphicFramePr>
          <p:nvPr>
            <p:extLst>
              <p:ext uri="{D42A27DB-BD31-4B8C-83A1-F6EECF244321}">
                <p14:modId xmlns:p14="http://schemas.microsoft.com/office/powerpoint/2010/main" val="1599201568"/>
              </p:ext>
            </p:extLst>
          </p:nvPr>
        </p:nvGraphicFramePr>
        <p:xfrm>
          <a:off x="3090545" y="1016267"/>
          <a:ext cx="6010910" cy="5725160"/>
        </p:xfrm>
        <a:graphic>
          <a:graphicData uri="http://schemas.openxmlformats.org/drawingml/2006/table">
            <a:tbl>
              <a:tblPr firstRow="1" bandRow="1">
                <a:tableStyleId>{2D5ABB26-0587-4C30-8999-92F81FD0307C}</a:tableStyleId>
              </a:tblPr>
              <a:tblGrid>
                <a:gridCol w="6010910">
                  <a:extLst>
                    <a:ext uri="{9D8B030D-6E8A-4147-A177-3AD203B41FA5}">
                      <a16:colId xmlns:a16="http://schemas.microsoft.com/office/drawing/2014/main" val="20000"/>
                    </a:ext>
                  </a:extLst>
                </a:gridCol>
              </a:tblGrid>
              <a:tr h="191770">
                <a:tc>
                  <a:txBody>
                    <a:bodyPr/>
                    <a:lstStyle/>
                    <a:p>
                      <a:pPr marL="50800">
                        <a:lnSpc>
                          <a:spcPct val="100000"/>
                        </a:lnSpc>
                        <a:spcBef>
                          <a:spcPts val="160"/>
                        </a:spcBef>
                      </a:pPr>
                      <a:r>
                        <a:rPr sz="1500" b="1" dirty="0">
                          <a:solidFill>
                            <a:srgbClr val="FFFFFF"/>
                          </a:solidFill>
                          <a:latin typeface="Times New Roman" panose="02020603050405020304" pitchFamily="18" charset="0"/>
                          <a:cs typeface="Times New Roman" panose="02020603050405020304" pitchFamily="18" charset="0"/>
                        </a:rPr>
                        <a:t>Ζητήμα</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α</a:t>
                      </a:r>
                      <a:r>
                        <a:rPr sz="1500" b="1" spc="-75" dirty="0">
                          <a:solidFill>
                            <a:srgbClr val="FFFFFF"/>
                          </a:solidFill>
                          <a:latin typeface="Times New Roman" panose="02020603050405020304" pitchFamily="18" charset="0"/>
                          <a:cs typeface="Times New Roman" panose="02020603050405020304" pitchFamily="18" charset="0"/>
                        </a:rPr>
                        <a:t> </a:t>
                      </a:r>
                      <a:r>
                        <a:rPr sz="1500" b="1" dirty="0">
                          <a:solidFill>
                            <a:srgbClr val="FFFFFF"/>
                          </a:solidFill>
                          <a:latin typeface="Times New Roman" panose="02020603050405020304" pitchFamily="18" charset="0"/>
                          <a:cs typeface="Times New Roman" panose="02020603050405020304" pitchFamily="18" charset="0"/>
                        </a:rPr>
                        <a:t>μ</a:t>
                      </a:r>
                      <a:r>
                        <a:rPr sz="1500" b="1" spc="-10" dirty="0">
                          <a:solidFill>
                            <a:srgbClr val="FFFFFF"/>
                          </a:solidFill>
                          <a:latin typeface="Times New Roman" panose="02020603050405020304" pitchFamily="18" charset="0"/>
                          <a:cs typeface="Times New Roman" panose="02020603050405020304" pitchFamily="18" charset="0"/>
                        </a:rPr>
                        <a:t>ά</a:t>
                      </a:r>
                      <a:r>
                        <a:rPr sz="1500" b="1" dirty="0">
                          <a:solidFill>
                            <a:srgbClr val="FFFFFF"/>
                          </a:solidFill>
                          <a:latin typeface="Times New Roman" panose="02020603050405020304" pitchFamily="18" charset="0"/>
                          <a:cs typeface="Times New Roman" panose="02020603050405020304" pitchFamily="18" charset="0"/>
                        </a:rPr>
                        <a:t>ρ</a:t>
                      </a:r>
                      <a:r>
                        <a:rPr sz="1500" b="1" spc="-5" dirty="0">
                          <a:solidFill>
                            <a:srgbClr val="FFFFFF"/>
                          </a:solidFill>
                          <a:latin typeface="Times New Roman" panose="02020603050405020304" pitchFamily="18" charset="0"/>
                          <a:cs typeface="Times New Roman" panose="02020603050405020304" pitchFamily="18" charset="0"/>
                        </a:rPr>
                        <a:t>κ</a:t>
                      </a:r>
                      <a:r>
                        <a:rPr sz="1500" b="1" dirty="0">
                          <a:solidFill>
                            <a:srgbClr val="FFFFFF"/>
                          </a:solidFill>
                          <a:latin typeface="Times New Roman" panose="02020603050405020304" pitchFamily="18" charset="0"/>
                          <a:cs typeface="Times New Roman" panose="02020603050405020304" pitchFamily="18" charset="0"/>
                        </a:rPr>
                        <a:t>ετι</a:t>
                      </a:r>
                      <a:r>
                        <a:rPr sz="1500" b="1" spc="10" dirty="0">
                          <a:solidFill>
                            <a:srgbClr val="FFFFFF"/>
                          </a:solidFill>
                          <a:latin typeface="Times New Roman" panose="02020603050405020304" pitchFamily="18" charset="0"/>
                          <a:cs typeface="Times New Roman" panose="02020603050405020304" pitchFamily="18" charset="0"/>
                        </a:rPr>
                        <a:t>ν</a:t>
                      </a:r>
                      <a:r>
                        <a:rPr sz="1500" b="1" dirty="0">
                          <a:solidFill>
                            <a:srgbClr val="FFFFFF"/>
                          </a:solidFill>
                          <a:latin typeface="Times New Roman" panose="02020603050405020304" pitchFamily="18" charset="0"/>
                          <a:cs typeface="Times New Roman" panose="02020603050405020304" pitchFamily="18" charset="0"/>
                        </a:rPr>
                        <a:t>γκ</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0"/>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Ν</a:t>
                      </a:r>
                      <a:r>
                        <a:rPr sz="1500" spc="-5" dirty="0">
                          <a:solidFill>
                            <a:srgbClr val="231F20"/>
                          </a:solidFill>
                          <a:latin typeface="Times New Roman" panose="02020603050405020304" pitchFamily="18" charset="0"/>
                          <a:cs typeface="Times New Roman" panose="02020603050405020304" pitchFamily="18" charset="0"/>
                        </a:rPr>
                        <a:t>έ</a:t>
                      </a:r>
                      <a:r>
                        <a:rPr sz="1500" dirty="0">
                          <a:solidFill>
                            <a:srgbClr val="231F20"/>
                          </a:solidFill>
                          <a:latin typeface="Times New Roman" panose="02020603050405020304" pitchFamily="18" charset="0"/>
                          <a:cs typeface="Times New Roman" panose="02020603050405020304" pitchFamily="18" charset="0"/>
                        </a:rPr>
                        <a:t>α</a:t>
                      </a:r>
                      <a:r>
                        <a:rPr sz="1500" spc="-85" dirty="0">
                          <a:solidFill>
                            <a:srgbClr val="231F20"/>
                          </a:solidFill>
                          <a:latin typeface="Times New Roman" panose="02020603050405020304" pitchFamily="18" charset="0"/>
                          <a:cs typeface="Times New Roman" panose="02020603050405020304" pitchFamily="18" charset="0"/>
                        </a:rPr>
                        <a:t> </a:t>
                      </a:r>
                      <a:r>
                        <a:rPr sz="1500" spc="-1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ροϊ</a:t>
                      </a:r>
                      <a:r>
                        <a:rPr sz="1500" spc="-10" dirty="0">
                          <a:solidFill>
                            <a:srgbClr val="231F20"/>
                          </a:solidFill>
                          <a:latin typeface="Times New Roman" panose="02020603050405020304" pitchFamily="18" charset="0"/>
                          <a:cs typeface="Times New Roman" panose="02020603050405020304" pitchFamily="18" charset="0"/>
                        </a:rPr>
                        <a:t>ό</a:t>
                      </a:r>
                      <a:r>
                        <a:rPr sz="1500" spc="15" dirty="0">
                          <a:solidFill>
                            <a:srgbClr val="231F20"/>
                          </a:solidFill>
                          <a:latin typeface="Times New Roman" panose="02020603050405020304" pitchFamily="18" charset="0"/>
                          <a:cs typeface="Times New Roman" panose="02020603050405020304" pitchFamily="18" charset="0"/>
                        </a:rPr>
                        <a:t>ν</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α</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1"/>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Καιν</a:t>
                      </a:r>
                      <a:r>
                        <a:rPr sz="1500" spc="-5" dirty="0">
                          <a:solidFill>
                            <a:srgbClr val="231F20"/>
                          </a:solidFill>
                          <a:latin typeface="Times New Roman" panose="02020603050405020304" pitchFamily="18" charset="0"/>
                          <a:cs typeface="Times New Roman" panose="02020603050405020304" pitchFamily="18" charset="0"/>
                        </a:rPr>
                        <a:t>ο</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όμα</a:t>
                      </a:r>
                      <a:r>
                        <a:rPr sz="1500" spc="-85" dirty="0">
                          <a:solidFill>
                            <a:srgbClr val="231F20"/>
                          </a:solidFill>
                          <a:latin typeface="Times New Roman" panose="02020603050405020304" pitchFamily="18" charset="0"/>
                          <a:cs typeface="Times New Roman" panose="02020603050405020304" pitchFamily="18" charset="0"/>
                        </a:rPr>
                        <a:t> </a:t>
                      </a:r>
                      <a:r>
                        <a:rPr sz="1500" spc="-5" dirty="0">
                          <a:solidFill>
                            <a:srgbClr val="231F20"/>
                          </a:solidFill>
                          <a:latin typeface="Times New Roman" panose="02020603050405020304" pitchFamily="18" charset="0"/>
                          <a:cs typeface="Times New Roman" panose="02020603050405020304" pitchFamily="18" charset="0"/>
                        </a:rPr>
                        <a:t>έ</a:t>
                      </a:r>
                      <a:r>
                        <a:rPr sz="1500" dirty="0">
                          <a:solidFill>
                            <a:srgbClr val="231F20"/>
                          </a:solidFill>
                          <a:latin typeface="Times New Roman" panose="02020603050405020304" pitchFamily="18" charset="0"/>
                          <a:cs typeface="Times New Roman" panose="02020603050405020304" pitchFamily="18" charset="0"/>
                        </a:rPr>
                        <a:t>ρευνα</a:t>
                      </a:r>
                      <a:endParaRPr sz="15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2"/>
                  </a:ext>
                </a:extLst>
              </a:tr>
              <a:tr h="191770">
                <a:tc>
                  <a:txBody>
                    <a:bodyPr/>
                    <a:lstStyle/>
                    <a:p>
                      <a:pPr marL="50800">
                        <a:lnSpc>
                          <a:spcPct val="100000"/>
                        </a:lnSpc>
                        <a:spcBef>
                          <a:spcPts val="160"/>
                        </a:spcBef>
                      </a:pPr>
                      <a:r>
                        <a:rPr sz="1500" spc="-25" dirty="0">
                          <a:solidFill>
                            <a:srgbClr val="231F20"/>
                          </a:solidFill>
                          <a:latin typeface="Times New Roman" panose="02020603050405020304" pitchFamily="18" charset="0"/>
                          <a:cs typeface="Times New Roman" panose="02020603050405020304" pitchFamily="18" charset="0"/>
                        </a:rPr>
                        <a:t>Μεγάλες</a:t>
                      </a:r>
                      <a:r>
                        <a:rPr sz="1500" spc="-80" dirty="0">
                          <a:solidFill>
                            <a:srgbClr val="231F20"/>
                          </a:solidFill>
                          <a:latin typeface="Times New Roman" panose="02020603050405020304" pitchFamily="18" charset="0"/>
                          <a:cs typeface="Times New Roman" panose="02020603050405020304" pitchFamily="18" charset="0"/>
                        </a:rPr>
                        <a:t> </a:t>
                      </a:r>
                      <a:r>
                        <a:rPr sz="1500" spc="-45" dirty="0">
                          <a:solidFill>
                            <a:srgbClr val="231F20"/>
                          </a:solidFill>
                          <a:latin typeface="Times New Roman" panose="02020603050405020304" pitchFamily="18" charset="0"/>
                          <a:cs typeface="Times New Roman" panose="02020603050405020304" pitchFamily="18" charset="0"/>
                        </a:rPr>
                        <a:t>παραγγελίες/συμβόλαια</a:t>
                      </a:r>
                      <a:r>
                        <a:rPr sz="1500" spc="-80" dirty="0">
                          <a:solidFill>
                            <a:srgbClr val="231F20"/>
                          </a:solidFill>
                          <a:latin typeface="Times New Roman" panose="02020603050405020304" pitchFamily="18" charset="0"/>
                          <a:cs typeface="Times New Roman" panose="02020603050405020304" pitchFamily="18" charset="0"/>
                        </a:rPr>
                        <a:t> </a:t>
                      </a:r>
                      <a:r>
                        <a:rPr sz="1500" spc="-50" dirty="0">
                          <a:solidFill>
                            <a:srgbClr val="231F20"/>
                          </a:solidFill>
                          <a:latin typeface="Times New Roman" panose="02020603050405020304" pitchFamily="18" charset="0"/>
                          <a:cs typeface="Times New Roman" panose="02020603050405020304" pitchFamily="18" charset="0"/>
                        </a:rPr>
                        <a:t>εξαγωγών</a:t>
                      </a:r>
                      <a:endParaRPr sz="15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3"/>
                  </a:ext>
                </a:extLst>
              </a:tr>
              <a:tr h="191770">
                <a:tc>
                  <a:txBody>
                    <a:bodyPr/>
                    <a:lstStyle/>
                    <a:p>
                      <a:pPr marL="50800">
                        <a:lnSpc>
                          <a:spcPct val="100000"/>
                        </a:lnSpc>
                        <a:spcBef>
                          <a:spcPts val="160"/>
                        </a:spcBef>
                      </a:pPr>
                      <a:r>
                        <a:rPr sz="1500" spc="-20" dirty="0">
                          <a:solidFill>
                            <a:srgbClr val="231F20"/>
                          </a:solidFill>
                          <a:latin typeface="Times New Roman" panose="02020603050405020304" pitchFamily="18" charset="0"/>
                          <a:cs typeface="Times New Roman" panose="02020603050405020304" pitchFamily="18" charset="0"/>
                        </a:rPr>
                        <a:t>Μεταβολές</a:t>
                      </a:r>
                      <a:r>
                        <a:rPr sz="1500" spc="-85" dirty="0">
                          <a:solidFill>
                            <a:srgbClr val="231F20"/>
                          </a:solidFill>
                          <a:latin typeface="Times New Roman" panose="02020603050405020304" pitchFamily="18" charset="0"/>
                          <a:cs typeface="Times New Roman" panose="02020603050405020304" pitchFamily="18" charset="0"/>
                        </a:rPr>
                        <a:t> </a:t>
                      </a:r>
                      <a:r>
                        <a:rPr sz="1500" spc="-15" dirty="0">
                          <a:solidFill>
                            <a:srgbClr val="231F20"/>
                          </a:solidFill>
                          <a:latin typeface="Times New Roman" panose="02020603050405020304" pitchFamily="18" charset="0"/>
                          <a:cs typeface="Times New Roman" panose="02020603050405020304" pitchFamily="18" charset="0"/>
                        </a:rPr>
                        <a:t>στο</a:t>
                      </a:r>
                      <a:r>
                        <a:rPr sz="1500" spc="-85" dirty="0">
                          <a:solidFill>
                            <a:srgbClr val="231F20"/>
                          </a:solidFill>
                          <a:latin typeface="Times New Roman" panose="02020603050405020304" pitchFamily="18" charset="0"/>
                          <a:cs typeface="Times New Roman" panose="02020603050405020304" pitchFamily="18" charset="0"/>
                        </a:rPr>
                        <a:t> </a:t>
                      </a:r>
                      <a:r>
                        <a:rPr sz="1500" spc="-30" dirty="0">
                          <a:solidFill>
                            <a:srgbClr val="231F20"/>
                          </a:solidFill>
                          <a:latin typeface="Times New Roman" panose="02020603050405020304" pitchFamily="18" charset="0"/>
                          <a:cs typeface="Times New Roman" panose="02020603050405020304" pitchFamily="18" charset="0"/>
                        </a:rPr>
                        <a:t>μείγμα</a:t>
                      </a:r>
                      <a:r>
                        <a:rPr sz="1500" spc="-85" dirty="0">
                          <a:solidFill>
                            <a:srgbClr val="231F20"/>
                          </a:solidFill>
                          <a:latin typeface="Times New Roman" panose="02020603050405020304" pitchFamily="18" charset="0"/>
                          <a:cs typeface="Times New Roman" panose="02020603050405020304" pitchFamily="18" charset="0"/>
                        </a:rPr>
                        <a:t> </a:t>
                      </a:r>
                      <a:r>
                        <a:rPr sz="1500" spc="-35" dirty="0">
                          <a:solidFill>
                            <a:srgbClr val="231F20"/>
                          </a:solidFill>
                          <a:latin typeface="Times New Roman" panose="02020603050405020304" pitchFamily="18" charset="0"/>
                          <a:cs typeface="Times New Roman" panose="02020603050405020304" pitchFamily="18" charset="0"/>
                        </a:rPr>
                        <a:t>μάρκετινγκ</a:t>
                      </a:r>
                      <a:r>
                        <a:rPr sz="1500" spc="-80" dirty="0">
                          <a:solidFill>
                            <a:srgbClr val="231F20"/>
                          </a:solidFill>
                          <a:latin typeface="Times New Roman" panose="02020603050405020304" pitchFamily="18" charset="0"/>
                          <a:cs typeface="Times New Roman" panose="02020603050405020304" pitchFamily="18" charset="0"/>
                        </a:rPr>
                        <a:t> </a:t>
                      </a:r>
                      <a:r>
                        <a:rPr sz="1500" spc="-110" dirty="0">
                          <a:solidFill>
                            <a:srgbClr val="231F20"/>
                          </a:solidFill>
                          <a:latin typeface="Times New Roman" panose="02020603050405020304" pitchFamily="18" charset="0"/>
                          <a:cs typeface="Times New Roman" panose="02020603050405020304" pitchFamily="18" charset="0"/>
                        </a:rPr>
                        <a:t>π.χ.</a:t>
                      </a:r>
                      <a:r>
                        <a:rPr sz="1500" spc="-85" dirty="0">
                          <a:solidFill>
                            <a:srgbClr val="231F20"/>
                          </a:solidFill>
                          <a:latin typeface="Times New Roman" panose="02020603050405020304" pitchFamily="18" charset="0"/>
                          <a:cs typeface="Times New Roman" panose="02020603050405020304" pitchFamily="18" charset="0"/>
                        </a:rPr>
                        <a:t> </a:t>
                      </a:r>
                      <a:r>
                        <a:rPr sz="1500" spc="-30" dirty="0">
                          <a:solidFill>
                            <a:srgbClr val="231F20"/>
                          </a:solidFill>
                          <a:latin typeface="Times New Roman" panose="02020603050405020304" pitchFamily="18" charset="0"/>
                          <a:cs typeface="Times New Roman" panose="02020603050405020304" pitchFamily="18" charset="0"/>
                        </a:rPr>
                        <a:t>τιμές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4"/>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Ε</a:t>
                      </a:r>
                      <a:r>
                        <a:rPr sz="1500" spc="-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ανα</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ο</a:t>
                      </a:r>
                      <a:r>
                        <a:rPr sz="1500" spc="-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οθέτηση</a:t>
                      </a:r>
                      <a:r>
                        <a:rPr sz="1500" spc="-85" dirty="0">
                          <a:solidFill>
                            <a:srgbClr val="231F20"/>
                          </a:solidFill>
                          <a:latin typeface="Times New Roman" panose="02020603050405020304" pitchFamily="18" charset="0"/>
                          <a:cs typeface="Times New Roman" panose="02020603050405020304" pitchFamily="18" charset="0"/>
                        </a:rPr>
                        <a:t> </a:t>
                      </a:r>
                      <a:r>
                        <a:rPr sz="1500" spc="-1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ροϊ</a:t>
                      </a:r>
                      <a:r>
                        <a:rPr sz="1500" spc="-10" dirty="0">
                          <a:solidFill>
                            <a:srgbClr val="231F20"/>
                          </a:solidFill>
                          <a:latin typeface="Times New Roman" panose="02020603050405020304" pitchFamily="18" charset="0"/>
                          <a:cs typeface="Times New Roman" panose="02020603050405020304" pitchFamily="18" charset="0"/>
                        </a:rPr>
                        <a:t>ό</a:t>
                      </a:r>
                      <a:r>
                        <a:rPr sz="1500" spc="15" dirty="0">
                          <a:solidFill>
                            <a:srgbClr val="231F20"/>
                          </a:solidFill>
                          <a:latin typeface="Times New Roman" panose="02020603050405020304" pitchFamily="18" charset="0"/>
                          <a:cs typeface="Times New Roman" panose="02020603050405020304" pitchFamily="18" charset="0"/>
                        </a:rPr>
                        <a:t>ν</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ος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5"/>
                  </a:ext>
                </a:extLst>
              </a:tr>
              <a:tr h="191770">
                <a:tc>
                  <a:txBody>
                    <a:bodyPr/>
                    <a:lstStyle/>
                    <a:p>
                      <a:pPr marL="50800">
                        <a:lnSpc>
                          <a:spcPct val="100000"/>
                        </a:lnSpc>
                        <a:spcBef>
                          <a:spcPts val="160"/>
                        </a:spcBef>
                      </a:pPr>
                      <a:r>
                        <a:rPr sz="1500" b="1" dirty="0">
                          <a:solidFill>
                            <a:srgbClr val="FFFFFF"/>
                          </a:solidFill>
                          <a:latin typeface="Times New Roman" panose="02020603050405020304" pitchFamily="18" charset="0"/>
                          <a:cs typeface="Times New Roman" panose="02020603050405020304" pitchFamily="18" charset="0"/>
                        </a:rPr>
                        <a:t>Ζητήμα</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α</a:t>
                      </a:r>
                      <a:r>
                        <a:rPr sz="1500" b="1" spc="-75" dirty="0">
                          <a:solidFill>
                            <a:srgbClr val="FFFFFF"/>
                          </a:solidFill>
                          <a:latin typeface="Times New Roman" panose="02020603050405020304" pitchFamily="18" charset="0"/>
                          <a:cs typeface="Times New Roman" panose="02020603050405020304" pitchFamily="18" charset="0"/>
                        </a:rPr>
                        <a:t> </a:t>
                      </a:r>
                      <a:r>
                        <a:rPr sz="1500" b="1" spc="-5" dirty="0">
                          <a:solidFill>
                            <a:srgbClr val="FFFFFF"/>
                          </a:solidFill>
                          <a:latin typeface="Times New Roman" panose="02020603050405020304" pitchFamily="18" charset="0"/>
                          <a:cs typeface="Times New Roman" panose="02020603050405020304" pitchFamily="18" charset="0"/>
                        </a:rPr>
                        <a:t>π</a:t>
                      </a:r>
                      <a:r>
                        <a:rPr sz="1500" b="1" dirty="0">
                          <a:solidFill>
                            <a:srgbClr val="FFFFFF"/>
                          </a:solidFill>
                          <a:latin typeface="Times New Roman" panose="02020603050405020304" pitchFamily="18" charset="0"/>
                          <a:cs typeface="Times New Roman" panose="02020603050405020304" pitchFamily="18" charset="0"/>
                        </a:rPr>
                        <a:t>ου</a:t>
                      </a:r>
                      <a:r>
                        <a:rPr sz="1500" b="1" spc="-75" dirty="0">
                          <a:solidFill>
                            <a:srgbClr val="FFFFFF"/>
                          </a:solidFill>
                          <a:latin typeface="Times New Roman" panose="02020603050405020304" pitchFamily="18" charset="0"/>
                          <a:cs typeface="Times New Roman" panose="02020603050405020304" pitchFamily="18" charset="0"/>
                        </a:rPr>
                        <a:t> </a:t>
                      </a:r>
                      <a:r>
                        <a:rPr sz="1500" b="1" dirty="0">
                          <a:solidFill>
                            <a:srgbClr val="FFFFFF"/>
                          </a:solidFill>
                          <a:latin typeface="Times New Roman" panose="02020603050405020304" pitchFamily="18" charset="0"/>
                          <a:cs typeface="Times New Roman" panose="02020603050405020304" pitchFamily="18" charset="0"/>
                        </a:rPr>
                        <a:t>σ</a:t>
                      </a:r>
                      <a:r>
                        <a:rPr sz="1500" b="1" spc="-15" dirty="0">
                          <a:solidFill>
                            <a:srgbClr val="FFFFFF"/>
                          </a:solidFill>
                          <a:latin typeface="Times New Roman" panose="02020603050405020304" pitchFamily="18" charset="0"/>
                          <a:cs typeface="Times New Roman" panose="02020603050405020304" pitchFamily="18" charset="0"/>
                        </a:rPr>
                        <a:t>χ</a:t>
                      </a:r>
                      <a:r>
                        <a:rPr sz="1500" b="1" dirty="0">
                          <a:solidFill>
                            <a:srgbClr val="FFFFFF"/>
                          </a:solidFill>
                          <a:latin typeface="Times New Roman" panose="02020603050405020304" pitchFamily="18" charset="0"/>
                          <a:cs typeface="Times New Roman" panose="02020603050405020304" pitchFamily="18" charset="0"/>
                        </a:rPr>
                        <a:t>ετ</a:t>
                      </a:r>
                      <a:r>
                        <a:rPr sz="1500" b="1" spc="5" dirty="0">
                          <a:solidFill>
                            <a:srgbClr val="FFFFFF"/>
                          </a:solidFill>
                          <a:latin typeface="Times New Roman" panose="02020603050405020304" pitchFamily="18" charset="0"/>
                          <a:cs typeface="Times New Roman" panose="02020603050405020304" pitchFamily="18" charset="0"/>
                        </a:rPr>
                        <a:t>ί</a:t>
                      </a:r>
                      <a:r>
                        <a:rPr sz="1500" b="1" spc="-10" dirty="0">
                          <a:solidFill>
                            <a:srgbClr val="FFFFFF"/>
                          </a:solidFill>
                          <a:latin typeface="Times New Roman" panose="02020603050405020304" pitchFamily="18" charset="0"/>
                          <a:cs typeface="Times New Roman" panose="02020603050405020304" pitchFamily="18" charset="0"/>
                        </a:rPr>
                        <a:t>ζ</a:t>
                      </a:r>
                      <a:r>
                        <a:rPr sz="1500" b="1" spc="-5" dirty="0">
                          <a:solidFill>
                            <a:srgbClr val="FFFFFF"/>
                          </a:solidFill>
                          <a:latin typeface="Times New Roman" panose="02020603050405020304" pitchFamily="18" charset="0"/>
                          <a:cs typeface="Times New Roman" panose="02020603050405020304" pitchFamily="18" charset="0"/>
                        </a:rPr>
                        <a:t>ο</a:t>
                      </a:r>
                      <a:r>
                        <a:rPr sz="1500" b="1" spc="15" dirty="0">
                          <a:solidFill>
                            <a:srgbClr val="FFFFFF"/>
                          </a:solidFill>
                          <a:latin typeface="Times New Roman" panose="02020603050405020304" pitchFamily="18" charset="0"/>
                          <a:cs typeface="Times New Roman" panose="02020603050405020304" pitchFamily="18" charset="0"/>
                        </a:rPr>
                        <a:t>ν</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αι</a:t>
                      </a:r>
                      <a:r>
                        <a:rPr sz="1500" b="1" spc="-75" dirty="0">
                          <a:solidFill>
                            <a:srgbClr val="FFFFFF"/>
                          </a:solidFill>
                          <a:latin typeface="Times New Roman" panose="02020603050405020304" pitchFamily="18" charset="0"/>
                          <a:cs typeface="Times New Roman" panose="02020603050405020304" pitchFamily="18" charset="0"/>
                        </a:rPr>
                        <a:t> </a:t>
                      </a:r>
                      <a:r>
                        <a:rPr sz="1500" b="1" dirty="0">
                          <a:solidFill>
                            <a:srgbClr val="FFFFFF"/>
                          </a:solidFill>
                          <a:latin typeface="Times New Roman" panose="02020603050405020304" pitchFamily="18" charset="0"/>
                          <a:cs typeface="Times New Roman" panose="02020603050405020304" pitchFamily="18" charset="0"/>
                        </a:rPr>
                        <a:t>με</a:t>
                      </a:r>
                      <a:r>
                        <a:rPr sz="1500" b="1" spc="-75" dirty="0">
                          <a:solidFill>
                            <a:srgbClr val="FFFFFF"/>
                          </a:solidFill>
                          <a:latin typeface="Times New Roman" panose="02020603050405020304" pitchFamily="18" charset="0"/>
                          <a:cs typeface="Times New Roman" panose="02020603050405020304" pitchFamily="18" charset="0"/>
                        </a:rPr>
                        <a:t> </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ο</a:t>
                      </a:r>
                      <a:r>
                        <a:rPr sz="1500" b="1" spc="-75" dirty="0">
                          <a:solidFill>
                            <a:srgbClr val="FFFFFF"/>
                          </a:solidFill>
                          <a:latin typeface="Times New Roman" panose="02020603050405020304" pitchFamily="18" charset="0"/>
                          <a:cs typeface="Times New Roman" panose="02020603050405020304" pitchFamily="18" charset="0"/>
                        </a:rPr>
                        <a:t> </a:t>
                      </a:r>
                      <a:r>
                        <a:rPr sz="1500" b="1" spc="-15" dirty="0">
                          <a:solidFill>
                            <a:srgbClr val="FFFFFF"/>
                          </a:solidFill>
                          <a:latin typeface="Times New Roman" panose="02020603050405020304" pitchFamily="18" charset="0"/>
                          <a:cs typeface="Times New Roman" panose="02020603050405020304" pitchFamily="18" charset="0"/>
                        </a:rPr>
                        <a:t>π</a:t>
                      </a:r>
                      <a:r>
                        <a:rPr sz="1500" b="1" dirty="0">
                          <a:solidFill>
                            <a:srgbClr val="FFFFFF"/>
                          </a:solidFill>
                          <a:latin typeface="Times New Roman" panose="02020603050405020304" pitchFamily="18" charset="0"/>
                          <a:cs typeface="Times New Roman" panose="02020603050405020304" pitchFamily="18" charset="0"/>
                        </a:rPr>
                        <a:t>ρ</a:t>
                      </a:r>
                      <a:r>
                        <a:rPr sz="1500" b="1" spc="-5" dirty="0">
                          <a:solidFill>
                            <a:srgbClr val="FFFFFF"/>
                          </a:solidFill>
                          <a:latin typeface="Times New Roman" panose="02020603050405020304" pitchFamily="18" charset="0"/>
                          <a:cs typeface="Times New Roman" panose="02020603050405020304" pitchFamily="18" charset="0"/>
                        </a:rPr>
                        <a:t>ο</a:t>
                      </a:r>
                      <a:r>
                        <a:rPr sz="1500" b="1" dirty="0">
                          <a:solidFill>
                            <a:srgbClr val="FFFFFF"/>
                          </a:solidFill>
                          <a:latin typeface="Times New Roman" panose="02020603050405020304" pitchFamily="18" charset="0"/>
                          <a:cs typeface="Times New Roman" panose="02020603050405020304" pitchFamily="18" charset="0"/>
                        </a:rPr>
                        <a:t>ϊ</a:t>
                      </a:r>
                      <a:r>
                        <a:rPr sz="1500" b="1" spc="-10" dirty="0">
                          <a:solidFill>
                            <a:srgbClr val="FFFFFF"/>
                          </a:solidFill>
                          <a:latin typeface="Times New Roman" panose="02020603050405020304" pitchFamily="18" charset="0"/>
                          <a:cs typeface="Times New Roman" panose="02020603050405020304" pitchFamily="18" charset="0"/>
                        </a:rPr>
                        <a:t>ό</a:t>
                      </a:r>
                      <a:r>
                        <a:rPr sz="1500" b="1" dirty="0">
                          <a:solidFill>
                            <a:srgbClr val="FFFFFF"/>
                          </a:solidFill>
                          <a:latin typeface="Times New Roman" panose="02020603050405020304" pitchFamily="18" charset="0"/>
                          <a:cs typeface="Times New Roman" panose="02020603050405020304" pitchFamily="18" charset="0"/>
                        </a:rPr>
                        <a:t>ν</a:t>
                      </a:r>
                      <a:endParaRPr sz="15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06"/>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Ε</a:t>
                      </a:r>
                      <a:r>
                        <a:rPr sz="1500" spc="-10"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ίτευξη</a:t>
                      </a:r>
                      <a:r>
                        <a:rPr sz="1500" spc="-85" dirty="0">
                          <a:solidFill>
                            <a:srgbClr val="231F20"/>
                          </a:solidFill>
                          <a:latin typeface="Times New Roman" panose="02020603050405020304" pitchFamily="18" charset="0"/>
                          <a:cs typeface="Times New Roman" panose="02020603050405020304" pitchFamily="18" charset="0"/>
                        </a:rPr>
                        <a:t> </a:t>
                      </a:r>
                      <a:r>
                        <a:rPr sz="1500" spc="-5" dirty="0">
                          <a:solidFill>
                            <a:srgbClr val="231F20"/>
                          </a:solidFill>
                          <a:latin typeface="Times New Roman" panose="02020603050405020304" pitchFamily="18" charset="0"/>
                          <a:cs typeface="Times New Roman" panose="02020603050405020304" pitchFamily="18" charset="0"/>
                        </a:rPr>
                        <a:t>π</a:t>
                      </a:r>
                      <a:r>
                        <a:rPr sz="1500" spc="-10" dirty="0">
                          <a:solidFill>
                            <a:srgbClr val="231F20"/>
                          </a:solidFill>
                          <a:latin typeface="Times New Roman" panose="02020603050405020304" pitchFamily="18" charset="0"/>
                          <a:cs typeface="Times New Roman" panose="02020603050405020304" pitchFamily="18" charset="0"/>
                        </a:rPr>
                        <a:t>α</a:t>
                      </a:r>
                      <a:r>
                        <a:rPr sz="1500" dirty="0">
                          <a:solidFill>
                            <a:srgbClr val="231F20"/>
                          </a:solidFill>
                          <a:latin typeface="Times New Roman" panose="02020603050405020304" pitchFamily="18" charset="0"/>
                          <a:cs typeface="Times New Roman" panose="02020603050405020304" pitchFamily="18" charset="0"/>
                        </a:rPr>
                        <a:t>ραγωγι</a:t>
                      </a:r>
                      <a:r>
                        <a:rPr sz="1500" spc="-15" dirty="0">
                          <a:solidFill>
                            <a:srgbClr val="231F20"/>
                          </a:solidFill>
                          <a:latin typeface="Times New Roman" panose="02020603050405020304" pitchFamily="18" charset="0"/>
                          <a:cs typeface="Times New Roman" panose="02020603050405020304" pitchFamily="18" charset="0"/>
                        </a:rPr>
                        <a:t>κ</a:t>
                      </a:r>
                      <a:r>
                        <a:rPr sz="1500" spc="-5" dirty="0">
                          <a:solidFill>
                            <a:srgbClr val="231F20"/>
                          </a:solidFill>
                          <a:latin typeface="Times New Roman" panose="02020603050405020304" pitchFamily="18" charset="0"/>
                          <a:cs typeface="Times New Roman" panose="02020603050405020304" pitchFamily="18" charset="0"/>
                        </a:rPr>
                        <a:t>ό</a:t>
                      </a:r>
                      <a:r>
                        <a:rPr sz="1500" dirty="0">
                          <a:solidFill>
                            <a:srgbClr val="231F20"/>
                          </a:solidFill>
                          <a:latin typeface="Times New Roman" panose="02020603050405020304" pitchFamily="18" charset="0"/>
                          <a:cs typeface="Times New Roman" panose="02020603050405020304" pitchFamily="18" charset="0"/>
                        </a:rPr>
                        <a:t>τ</a:t>
                      </a:r>
                      <a:r>
                        <a:rPr sz="1500" spc="-5" dirty="0">
                          <a:solidFill>
                            <a:srgbClr val="231F20"/>
                          </a:solidFill>
                          <a:latin typeface="Times New Roman" panose="02020603050405020304" pitchFamily="18" charset="0"/>
                          <a:cs typeface="Times New Roman" panose="02020603050405020304" pitchFamily="18" charset="0"/>
                        </a:rPr>
                        <a:t>η</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ας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7"/>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Αλ</a:t>
                      </a:r>
                      <a:r>
                        <a:rPr sz="1500" spc="-10" dirty="0">
                          <a:solidFill>
                            <a:srgbClr val="231F20"/>
                          </a:solidFill>
                          <a:latin typeface="Times New Roman" panose="02020603050405020304" pitchFamily="18" charset="0"/>
                          <a:cs typeface="Times New Roman" panose="02020603050405020304" pitchFamily="18" charset="0"/>
                        </a:rPr>
                        <a:t>λ</a:t>
                      </a:r>
                      <a:r>
                        <a:rPr sz="1500" dirty="0">
                          <a:solidFill>
                            <a:srgbClr val="231F20"/>
                          </a:solidFill>
                          <a:latin typeface="Times New Roman" panose="02020603050405020304" pitchFamily="18" charset="0"/>
                          <a:cs typeface="Times New Roman" panose="02020603050405020304" pitchFamily="18" charset="0"/>
                        </a:rPr>
                        <a:t>αγή</a:t>
                      </a:r>
                      <a:r>
                        <a:rPr sz="1500" spc="-85" dirty="0">
                          <a:solidFill>
                            <a:srgbClr val="231F20"/>
                          </a:solidFill>
                          <a:latin typeface="Times New Roman" panose="02020603050405020304" pitchFamily="18" charset="0"/>
                          <a:cs typeface="Times New Roman" panose="02020603050405020304" pitchFamily="18" charset="0"/>
                        </a:rPr>
                        <a:t> </a:t>
                      </a:r>
                      <a:r>
                        <a:rPr sz="1500" spc="5" dirty="0">
                          <a:solidFill>
                            <a:srgbClr val="231F20"/>
                          </a:solidFill>
                          <a:latin typeface="Times New Roman" panose="02020603050405020304" pitchFamily="18" charset="0"/>
                          <a:cs typeface="Times New Roman" panose="02020603050405020304" pitchFamily="18" charset="0"/>
                        </a:rPr>
                        <a:t>α</a:t>
                      </a:r>
                      <a:r>
                        <a:rPr sz="1500" spc="-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ασ</a:t>
                      </a:r>
                      <a:r>
                        <a:rPr sz="1500" spc="-20" dirty="0">
                          <a:solidFill>
                            <a:srgbClr val="231F20"/>
                          </a:solidFill>
                          <a:latin typeface="Times New Roman" panose="02020603050405020304" pitchFamily="18" charset="0"/>
                          <a:cs typeface="Times New Roman" panose="02020603050405020304" pitchFamily="18" charset="0"/>
                        </a:rPr>
                        <a:t>χ</a:t>
                      </a:r>
                      <a:r>
                        <a:rPr sz="1500" spc="-10" dirty="0">
                          <a:solidFill>
                            <a:srgbClr val="231F20"/>
                          </a:solidFill>
                          <a:latin typeface="Times New Roman" panose="02020603050405020304" pitchFamily="18" charset="0"/>
                          <a:cs typeface="Times New Roman" panose="02020603050405020304" pitchFamily="18" charset="0"/>
                        </a:rPr>
                        <a:t>ό</a:t>
                      </a:r>
                      <a:r>
                        <a:rPr sz="1500" spc="-5" dirty="0">
                          <a:solidFill>
                            <a:srgbClr val="231F20"/>
                          </a:solidFill>
                          <a:latin typeface="Times New Roman" panose="02020603050405020304" pitchFamily="18" charset="0"/>
                          <a:cs typeface="Times New Roman" panose="02020603050405020304" pitchFamily="18" charset="0"/>
                        </a:rPr>
                        <a:t>λ</a:t>
                      </a:r>
                      <a:r>
                        <a:rPr sz="1500" dirty="0">
                          <a:solidFill>
                            <a:srgbClr val="231F20"/>
                          </a:solidFill>
                          <a:latin typeface="Times New Roman" panose="02020603050405020304" pitchFamily="18" charset="0"/>
                          <a:cs typeface="Times New Roman" panose="02020603050405020304" pitchFamily="18" charset="0"/>
                        </a:rPr>
                        <a:t>ησης</a:t>
                      </a:r>
                      <a:endParaRPr sz="15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8"/>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Ε</a:t>
                      </a:r>
                      <a:r>
                        <a:rPr sz="1500" spc="-5" dirty="0">
                          <a:solidFill>
                            <a:srgbClr val="231F20"/>
                          </a:solidFill>
                          <a:latin typeface="Times New Roman" panose="02020603050405020304" pitchFamily="18" charset="0"/>
                          <a:cs typeface="Times New Roman" panose="02020603050405020304" pitchFamily="18" charset="0"/>
                        </a:rPr>
                        <a:t>π</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νδ</a:t>
                      </a:r>
                      <a:r>
                        <a:rPr sz="1500" spc="5" dirty="0">
                          <a:solidFill>
                            <a:srgbClr val="231F20"/>
                          </a:solidFill>
                          <a:latin typeface="Times New Roman" panose="02020603050405020304" pitchFamily="18" charset="0"/>
                          <a:cs typeface="Times New Roman" panose="02020603050405020304" pitchFamily="18" charset="0"/>
                        </a:rPr>
                        <a:t>ύ</a:t>
                      </a:r>
                      <a:r>
                        <a:rPr sz="1500" dirty="0">
                          <a:solidFill>
                            <a:srgbClr val="231F20"/>
                          </a:solidFill>
                          <a:latin typeface="Times New Roman" panose="02020603050405020304" pitchFamily="18" charset="0"/>
                          <a:cs typeface="Times New Roman" panose="02020603050405020304" pitchFamily="18" charset="0"/>
                        </a:rPr>
                        <a:t>σ</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ις</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κ</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φ</a:t>
                      </a:r>
                      <a:r>
                        <a:rPr sz="1500" spc="5" dirty="0">
                          <a:solidFill>
                            <a:srgbClr val="231F20"/>
                          </a:solidFill>
                          <a:latin typeface="Times New Roman" panose="02020603050405020304" pitchFamily="18" charset="0"/>
                          <a:cs typeface="Times New Roman" panose="02020603050405020304" pitchFamily="18" charset="0"/>
                        </a:rPr>
                        <a:t>α</a:t>
                      </a:r>
                      <a:r>
                        <a:rPr sz="1500" spc="-10" dirty="0">
                          <a:solidFill>
                            <a:srgbClr val="231F20"/>
                          </a:solidFill>
                          <a:latin typeface="Times New Roman" panose="02020603050405020304" pitchFamily="18" charset="0"/>
                          <a:cs typeface="Times New Roman" panose="02020603050405020304" pitchFamily="18" charset="0"/>
                        </a:rPr>
                        <a:t>λ</a:t>
                      </a:r>
                      <a:r>
                        <a:rPr sz="1500" dirty="0">
                          <a:solidFill>
                            <a:srgbClr val="231F20"/>
                          </a:solidFill>
                          <a:latin typeface="Times New Roman" panose="02020603050405020304" pitchFamily="18" charset="0"/>
                          <a:cs typeface="Times New Roman" panose="02020603050405020304" pitchFamily="18" charset="0"/>
                        </a:rPr>
                        <a:t>αίου</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09"/>
                  </a:ext>
                </a:extLst>
              </a:tr>
              <a:tr h="191770">
                <a:tc>
                  <a:txBody>
                    <a:bodyPr/>
                    <a:lstStyle/>
                    <a:p>
                      <a:pPr marL="50800">
                        <a:lnSpc>
                          <a:spcPct val="100000"/>
                        </a:lnSpc>
                        <a:spcBef>
                          <a:spcPts val="160"/>
                        </a:spcBef>
                      </a:pPr>
                      <a:r>
                        <a:rPr sz="1500" b="1" dirty="0">
                          <a:solidFill>
                            <a:srgbClr val="FFFFFF"/>
                          </a:solidFill>
                          <a:latin typeface="Times New Roman" panose="02020603050405020304" pitchFamily="18" charset="0"/>
                          <a:cs typeface="Times New Roman" panose="02020603050405020304" pitchFamily="18" charset="0"/>
                        </a:rPr>
                        <a:t>Οι</a:t>
                      </a:r>
                      <a:r>
                        <a:rPr sz="1500" b="1" spc="-20" dirty="0">
                          <a:solidFill>
                            <a:srgbClr val="FFFFFF"/>
                          </a:solidFill>
                          <a:latin typeface="Times New Roman" panose="02020603050405020304" pitchFamily="18" charset="0"/>
                          <a:cs typeface="Times New Roman" panose="02020603050405020304" pitchFamily="18" charset="0"/>
                        </a:rPr>
                        <a:t>κ</a:t>
                      </a:r>
                      <a:r>
                        <a:rPr sz="1500" b="1" spc="-5" dirty="0">
                          <a:solidFill>
                            <a:srgbClr val="FFFFFF"/>
                          </a:solidFill>
                          <a:latin typeface="Times New Roman" panose="02020603050405020304" pitchFamily="18" charset="0"/>
                          <a:cs typeface="Times New Roman" panose="02020603050405020304" pitchFamily="18" charset="0"/>
                        </a:rPr>
                        <a:t>ον</a:t>
                      </a:r>
                      <a:r>
                        <a:rPr sz="1500" b="1" dirty="0">
                          <a:solidFill>
                            <a:srgbClr val="FFFFFF"/>
                          </a:solidFill>
                          <a:latin typeface="Times New Roman" panose="02020603050405020304" pitchFamily="18" charset="0"/>
                          <a:cs typeface="Times New Roman" panose="02020603050405020304" pitchFamily="18" charset="0"/>
                        </a:rPr>
                        <a:t>ομι</a:t>
                      </a:r>
                      <a:r>
                        <a:rPr sz="1500" b="1" spc="-20" dirty="0">
                          <a:solidFill>
                            <a:srgbClr val="FFFFFF"/>
                          </a:solidFill>
                          <a:latin typeface="Times New Roman" panose="02020603050405020304" pitchFamily="18" charset="0"/>
                          <a:cs typeface="Times New Roman" panose="02020603050405020304" pitchFamily="18" charset="0"/>
                        </a:rPr>
                        <a:t>κ</a:t>
                      </a:r>
                      <a:r>
                        <a:rPr sz="1500" b="1" dirty="0">
                          <a:solidFill>
                            <a:srgbClr val="FFFFFF"/>
                          </a:solidFill>
                          <a:latin typeface="Times New Roman" panose="02020603050405020304" pitchFamily="18" charset="0"/>
                          <a:cs typeface="Times New Roman" panose="02020603050405020304" pitchFamily="18" charset="0"/>
                        </a:rPr>
                        <a:t>ά</a:t>
                      </a:r>
                      <a:r>
                        <a:rPr sz="1500" b="1" spc="-75" dirty="0">
                          <a:solidFill>
                            <a:srgbClr val="FFFFFF"/>
                          </a:solidFill>
                          <a:latin typeface="Times New Roman" panose="02020603050405020304" pitchFamily="18" charset="0"/>
                          <a:cs typeface="Times New Roman" panose="02020603050405020304" pitchFamily="18" charset="0"/>
                        </a:rPr>
                        <a:t> </a:t>
                      </a:r>
                      <a:r>
                        <a:rPr sz="1500" b="1" dirty="0">
                          <a:solidFill>
                            <a:srgbClr val="FFFFFF"/>
                          </a:solidFill>
                          <a:latin typeface="Times New Roman" panose="02020603050405020304" pitchFamily="18" charset="0"/>
                          <a:cs typeface="Times New Roman" panose="02020603050405020304" pitchFamily="18" charset="0"/>
                        </a:rPr>
                        <a:t>ζητήμα</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α</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10"/>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Οι</a:t>
                      </a:r>
                      <a:r>
                        <a:rPr sz="1500" spc="-15" dirty="0">
                          <a:solidFill>
                            <a:srgbClr val="231F20"/>
                          </a:solidFill>
                          <a:latin typeface="Times New Roman" panose="02020603050405020304" pitchFamily="18" charset="0"/>
                          <a:cs typeface="Times New Roman" panose="02020603050405020304" pitchFamily="18" charset="0"/>
                        </a:rPr>
                        <a:t>κ</a:t>
                      </a:r>
                      <a:r>
                        <a:rPr sz="1500" spc="-10" dirty="0">
                          <a:solidFill>
                            <a:srgbClr val="231F20"/>
                          </a:solidFill>
                          <a:latin typeface="Times New Roman" panose="02020603050405020304" pitchFamily="18" charset="0"/>
                          <a:cs typeface="Times New Roman" panose="02020603050405020304" pitchFamily="18" charset="0"/>
                        </a:rPr>
                        <a:t>ο</a:t>
                      </a:r>
                      <a:r>
                        <a:rPr sz="1500" dirty="0">
                          <a:solidFill>
                            <a:srgbClr val="231F20"/>
                          </a:solidFill>
                          <a:latin typeface="Times New Roman" panose="02020603050405020304" pitchFamily="18" charset="0"/>
                          <a:cs typeface="Times New Roman" panose="02020603050405020304" pitchFamily="18" charset="0"/>
                        </a:rPr>
                        <a:t>νομι</a:t>
                      </a:r>
                      <a:r>
                        <a:rPr sz="1500" spc="-15" dirty="0">
                          <a:solidFill>
                            <a:srgbClr val="231F20"/>
                          </a:solidFill>
                          <a:latin typeface="Times New Roman" panose="02020603050405020304" pitchFamily="18" charset="0"/>
                          <a:cs typeface="Times New Roman" panose="02020603050405020304" pitchFamily="18" charset="0"/>
                        </a:rPr>
                        <a:t>κ</a:t>
                      </a:r>
                      <a:r>
                        <a:rPr sz="1500" dirty="0">
                          <a:solidFill>
                            <a:srgbClr val="231F20"/>
                          </a:solidFill>
                          <a:latin typeface="Times New Roman" panose="02020603050405020304" pitchFamily="18" charset="0"/>
                          <a:cs typeface="Times New Roman" panose="02020603050405020304" pitchFamily="18" charset="0"/>
                        </a:rPr>
                        <a:t>ά</a:t>
                      </a:r>
                      <a:r>
                        <a:rPr sz="1500" spc="-85" dirty="0">
                          <a:solidFill>
                            <a:srgbClr val="231F20"/>
                          </a:solidFill>
                          <a:latin typeface="Times New Roman" panose="02020603050405020304" pitchFamily="18" charset="0"/>
                          <a:cs typeface="Times New Roman" panose="02020603050405020304" pitchFamily="18" charset="0"/>
                        </a:rPr>
                        <a:t> </a:t>
                      </a:r>
                      <a:r>
                        <a:rPr sz="1500" spc="20" dirty="0">
                          <a:solidFill>
                            <a:srgbClr val="231F20"/>
                          </a:solidFill>
                          <a:latin typeface="Times New Roman" panose="02020603050405020304" pitchFamily="18" charset="0"/>
                          <a:cs typeface="Times New Roman" panose="02020603050405020304" pitchFamily="18" charset="0"/>
                        </a:rPr>
                        <a:t>σ</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ο</a:t>
                      </a:r>
                      <a:r>
                        <a:rPr sz="1500" spc="-5" dirty="0">
                          <a:solidFill>
                            <a:srgbClr val="231F20"/>
                          </a:solidFill>
                          <a:latin typeface="Times New Roman" panose="02020603050405020304" pitchFamily="18" charset="0"/>
                          <a:cs typeface="Times New Roman" panose="02020603050405020304" pitchFamily="18" charset="0"/>
                        </a:rPr>
                        <a:t>ι</a:t>
                      </a:r>
                      <a:r>
                        <a:rPr sz="1500" spc="-15" dirty="0">
                          <a:solidFill>
                            <a:srgbClr val="231F20"/>
                          </a:solidFill>
                          <a:latin typeface="Times New Roman" panose="02020603050405020304" pitchFamily="18" charset="0"/>
                          <a:cs typeface="Times New Roman" panose="02020603050405020304" pitchFamily="18" charset="0"/>
                        </a:rPr>
                        <a:t>χ</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ία</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1"/>
                  </a:ext>
                </a:extLst>
              </a:tr>
              <a:tr h="191770">
                <a:tc>
                  <a:txBody>
                    <a:bodyPr/>
                    <a:lstStyle/>
                    <a:p>
                      <a:pPr marL="50800">
                        <a:lnSpc>
                          <a:spcPct val="100000"/>
                        </a:lnSpc>
                        <a:spcBef>
                          <a:spcPts val="160"/>
                        </a:spcBef>
                      </a:pPr>
                      <a:r>
                        <a:rPr sz="1500" spc="-35" dirty="0">
                          <a:solidFill>
                            <a:srgbClr val="231F20"/>
                          </a:solidFill>
                          <a:latin typeface="Times New Roman" panose="02020603050405020304" pitchFamily="18" charset="0"/>
                          <a:cs typeface="Times New Roman" panose="02020603050405020304" pitchFamily="18" charset="0"/>
                        </a:rPr>
                        <a:t>Εξαγορές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2"/>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Ε</a:t>
                      </a:r>
                      <a:r>
                        <a:rPr sz="1500" spc="-10"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ίτευξη</a:t>
                      </a:r>
                      <a:r>
                        <a:rPr sz="1500" spc="-85" dirty="0">
                          <a:solidFill>
                            <a:srgbClr val="231F20"/>
                          </a:solidFill>
                          <a:latin typeface="Times New Roman" panose="02020603050405020304" pitchFamily="18" charset="0"/>
                          <a:cs typeface="Times New Roman" panose="02020603050405020304" pitchFamily="18" charset="0"/>
                        </a:rPr>
                        <a:t> </a:t>
                      </a:r>
                      <a:r>
                        <a:rPr sz="1500" spc="20" dirty="0">
                          <a:solidFill>
                            <a:srgbClr val="231F20"/>
                          </a:solidFill>
                          <a:latin typeface="Times New Roman" panose="02020603050405020304" pitchFamily="18" charset="0"/>
                          <a:cs typeface="Times New Roman" panose="02020603050405020304" pitchFamily="18" charset="0"/>
                        </a:rPr>
                        <a:t>σ</a:t>
                      </a:r>
                      <a:r>
                        <a:rPr sz="1500" spc="-15" dirty="0">
                          <a:solidFill>
                            <a:srgbClr val="231F20"/>
                          </a:solidFill>
                          <a:latin typeface="Times New Roman" panose="02020603050405020304" pitchFamily="18" charset="0"/>
                          <a:cs typeface="Times New Roman" panose="02020603050405020304" pitchFamily="18" charset="0"/>
                        </a:rPr>
                        <a:t>τ</a:t>
                      </a:r>
                      <a:r>
                        <a:rPr sz="1500" spc="-25" dirty="0">
                          <a:solidFill>
                            <a:srgbClr val="231F20"/>
                          </a:solidFill>
                          <a:latin typeface="Times New Roman" panose="02020603050405020304" pitchFamily="18" charset="0"/>
                          <a:cs typeface="Times New Roman" panose="02020603050405020304" pitchFamily="18" charset="0"/>
                        </a:rPr>
                        <a:t>ό</a:t>
                      </a:r>
                      <a:r>
                        <a:rPr sz="1500" dirty="0">
                          <a:solidFill>
                            <a:srgbClr val="231F20"/>
                          </a:solidFill>
                          <a:latin typeface="Times New Roman" panose="02020603050405020304" pitchFamily="18" charset="0"/>
                          <a:cs typeface="Times New Roman" panose="02020603050405020304" pitchFamily="18" charset="0"/>
                        </a:rPr>
                        <a:t>χων</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πω</a:t>
                      </a:r>
                      <a:r>
                        <a:rPr sz="1500" spc="-5" dirty="0">
                          <a:solidFill>
                            <a:srgbClr val="231F20"/>
                          </a:solidFill>
                          <a:latin typeface="Times New Roman" panose="02020603050405020304" pitchFamily="18" charset="0"/>
                          <a:cs typeface="Times New Roman" panose="02020603050405020304" pitchFamily="18" charset="0"/>
                        </a:rPr>
                        <a:t>λ</a:t>
                      </a:r>
                      <a:r>
                        <a:rPr sz="1500" dirty="0">
                          <a:solidFill>
                            <a:srgbClr val="231F20"/>
                          </a:solidFill>
                          <a:latin typeface="Times New Roman" panose="02020603050405020304" pitchFamily="18" charset="0"/>
                          <a:cs typeface="Times New Roman" panose="02020603050405020304" pitchFamily="18" charset="0"/>
                        </a:rPr>
                        <a:t>ήσεων/κ</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ρ</a:t>
                      </a:r>
                      <a:r>
                        <a:rPr sz="1500" spc="5" dirty="0">
                          <a:solidFill>
                            <a:srgbClr val="231F20"/>
                          </a:solidFill>
                          <a:latin typeface="Times New Roman" panose="02020603050405020304" pitchFamily="18" charset="0"/>
                          <a:cs typeface="Times New Roman" panose="02020603050405020304" pitchFamily="18" charset="0"/>
                        </a:rPr>
                        <a:t>δ</a:t>
                      </a:r>
                      <a:r>
                        <a:rPr sz="1500" dirty="0">
                          <a:solidFill>
                            <a:srgbClr val="231F20"/>
                          </a:solidFill>
                          <a:latin typeface="Times New Roman" panose="02020603050405020304" pitchFamily="18" charset="0"/>
                          <a:cs typeface="Times New Roman" panose="02020603050405020304" pitchFamily="18" charset="0"/>
                        </a:rPr>
                        <a:t>ών</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3"/>
                  </a:ext>
                </a:extLst>
              </a:tr>
              <a:tr h="191770">
                <a:tc>
                  <a:txBody>
                    <a:bodyPr/>
                    <a:lstStyle/>
                    <a:p>
                      <a:pPr marL="50800">
                        <a:lnSpc>
                          <a:spcPct val="100000"/>
                        </a:lnSpc>
                        <a:spcBef>
                          <a:spcPts val="160"/>
                        </a:spcBef>
                      </a:pPr>
                      <a:r>
                        <a:rPr sz="1500" b="1" dirty="0">
                          <a:solidFill>
                            <a:srgbClr val="FFFFFF"/>
                          </a:solidFill>
                          <a:latin typeface="Times New Roman" panose="02020603050405020304" pitchFamily="18" charset="0"/>
                          <a:cs typeface="Times New Roman" panose="02020603050405020304" pitchFamily="18" charset="0"/>
                        </a:rPr>
                        <a:t>Προσω</a:t>
                      </a:r>
                      <a:r>
                        <a:rPr sz="1500" b="1" spc="-10" dirty="0">
                          <a:solidFill>
                            <a:srgbClr val="FFFFFF"/>
                          </a:solidFill>
                          <a:latin typeface="Times New Roman" panose="02020603050405020304" pitchFamily="18" charset="0"/>
                          <a:cs typeface="Times New Roman" panose="02020603050405020304" pitchFamily="18" charset="0"/>
                        </a:rPr>
                        <a:t>π</a:t>
                      </a:r>
                      <a:r>
                        <a:rPr sz="1500" b="1" dirty="0">
                          <a:solidFill>
                            <a:srgbClr val="FFFFFF"/>
                          </a:solidFill>
                          <a:latin typeface="Times New Roman" panose="02020603050405020304" pitchFamily="18" charset="0"/>
                          <a:cs typeface="Times New Roman" panose="02020603050405020304" pitchFamily="18" charset="0"/>
                        </a:rPr>
                        <a:t>ι</a:t>
                      </a:r>
                      <a:r>
                        <a:rPr sz="1500" b="1" spc="-20" dirty="0">
                          <a:solidFill>
                            <a:srgbClr val="FFFFFF"/>
                          </a:solidFill>
                          <a:latin typeface="Times New Roman" panose="02020603050405020304" pitchFamily="18" charset="0"/>
                          <a:cs typeface="Times New Roman" panose="02020603050405020304" pitchFamily="18" charset="0"/>
                        </a:rPr>
                        <a:t>κ</a:t>
                      </a:r>
                      <a:r>
                        <a:rPr sz="1500" b="1" dirty="0">
                          <a:solidFill>
                            <a:srgbClr val="FFFFFF"/>
                          </a:solidFill>
                          <a:latin typeface="Times New Roman" panose="02020603050405020304" pitchFamily="18" charset="0"/>
                          <a:cs typeface="Times New Roman" panose="02020603050405020304" pitchFamily="18" charset="0"/>
                        </a:rPr>
                        <a:t>ά</a:t>
                      </a:r>
                      <a:r>
                        <a:rPr sz="1500" b="1" spc="-75" dirty="0">
                          <a:solidFill>
                            <a:srgbClr val="FFFFFF"/>
                          </a:solidFill>
                          <a:latin typeface="Times New Roman" panose="02020603050405020304" pitchFamily="18" charset="0"/>
                          <a:cs typeface="Times New Roman" panose="02020603050405020304" pitchFamily="18" charset="0"/>
                        </a:rPr>
                        <a:t> </a:t>
                      </a:r>
                      <a:r>
                        <a:rPr sz="1500" b="1" dirty="0">
                          <a:solidFill>
                            <a:srgbClr val="FFFFFF"/>
                          </a:solidFill>
                          <a:latin typeface="Times New Roman" panose="02020603050405020304" pitchFamily="18" charset="0"/>
                          <a:cs typeface="Times New Roman" panose="02020603050405020304" pitchFamily="18" charset="0"/>
                        </a:rPr>
                        <a:t>ζητήμα</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α</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14"/>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Βραβ</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ία</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εκ</a:t>
                      </a:r>
                      <a:r>
                        <a:rPr sz="1500" spc="-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αίδε</a:t>
                      </a:r>
                      <a:r>
                        <a:rPr sz="1500" spc="5" dirty="0">
                          <a:solidFill>
                            <a:srgbClr val="231F20"/>
                          </a:solidFill>
                          <a:latin typeface="Times New Roman" panose="02020603050405020304" pitchFamily="18" charset="0"/>
                          <a:cs typeface="Times New Roman" panose="02020603050405020304" pitchFamily="18" charset="0"/>
                        </a:rPr>
                        <a:t>υ</a:t>
                      </a:r>
                      <a:r>
                        <a:rPr sz="1500" dirty="0">
                          <a:solidFill>
                            <a:srgbClr val="231F20"/>
                          </a:solidFill>
                          <a:latin typeface="Times New Roman" panose="02020603050405020304" pitchFamily="18" charset="0"/>
                          <a:cs typeface="Times New Roman" panose="02020603050405020304" pitchFamily="18" charset="0"/>
                        </a:rPr>
                        <a:t>σης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5"/>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Νίκ</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ς</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σε</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διαγωνισμο</a:t>
                      </a:r>
                      <a:r>
                        <a:rPr sz="1500" spc="5" dirty="0">
                          <a:solidFill>
                            <a:srgbClr val="231F20"/>
                          </a:solidFill>
                          <a:latin typeface="Times New Roman" panose="02020603050405020304" pitchFamily="18" charset="0"/>
                          <a:cs typeface="Times New Roman" panose="02020603050405020304" pitchFamily="18" charset="0"/>
                        </a:rPr>
                        <a:t>ύ</a:t>
                      </a:r>
                      <a:r>
                        <a:rPr sz="1500" dirty="0">
                          <a:solidFill>
                            <a:srgbClr val="231F20"/>
                          </a:solidFill>
                          <a:latin typeface="Times New Roman" panose="02020603050405020304" pitchFamily="18" charset="0"/>
                          <a:cs typeface="Times New Roman" panose="02020603050405020304" pitchFamily="18" charset="0"/>
                        </a:rPr>
                        <a:t>ς</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ε</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α</a:t>
                      </a:r>
                      <a:r>
                        <a:rPr sz="1500" spc="-10" dirty="0">
                          <a:solidFill>
                            <a:srgbClr val="231F20"/>
                          </a:solidFill>
                          <a:latin typeface="Times New Roman" panose="02020603050405020304" pitchFamily="18" charset="0"/>
                          <a:cs typeface="Times New Roman" panose="02020603050405020304" pitchFamily="18" charset="0"/>
                        </a:rPr>
                        <a:t>ι</a:t>
                      </a:r>
                      <a:r>
                        <a:rPr sz="1500" dirty="0">
                          <a:solidFill>
                            <a:srgbClr val="231F20"/>
                          </a:solidFill>
                          <a:latin typeface="Times New Roman" panose="02020603050405020304" pitchFamily="18" charset="0"/>
                          <a:cs typeface="Times New Roman" panose="02020603050405020304" pitchFamily="18" charset="0"/>
                        </a:rPr>
                        <a:t>ρ</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ιών</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6"/>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Προαγω</a:t>
                      </a:r>
                      <a:r>
                        <a:rPr sz="1500" spc="-10" dirty="0">
                          <a:solidFill>
                            <a:srgbClr val="231F20"/>
                          </a:solidFill>
                          <a:latin typeface="Times New Roman" panose="02020603050405020304" pitchFamily="18" charset="0"/>
                          <a:cs typeface="Times New Roman" panose="02020603050405020304" pitchFamily="18" charset="0"/>
                        </a:rPr>
                        <a:t>γ</a:t>
                      </a:r>
                      <a:r>
                        <a:rPr sz="1500" spc="-5" dirty="0">
                          <a:solidFill>
                            <a:srgbClr val="231F20"/>
                          </a:solidFill>
                          <a:latin typeface="Times New Roman" panose="02020603050405020304" pitchFamily="18" charset="0"/>
                          <a:cs typeface="Times New Roman" panose="02020603050405020304" pitchFamily="18" charset="0"/>
                        </a:rPr>
                        <a:t>έ</a:t>
                      </a:r>
                      <a:r>
                        <a:rPr sz="1500" dirty="0">
                          <a:solidFill>
                            <a:srgbClr val="231F20"/>
                          </a:solidFill>
                          <a:latin typeface="Times New Roman" panose="02020603050405020304" pitchFamily="18" charset="0"/>
                          <a:cs typeface="Times New Roman" panose="02020603050405020304" pitchFamily="18" charset="0"/>
                        </a:rPr>
                        <a:t>ς/</a:t>
                      </a:r>
                      <a:r>
                        <a:rPr sz="1500" spc="-10" dirty="0">
                          <a:solidFill>
                            <a:srgbClr val="231F20"/>
                          </a:solidFill>
                          <a:latin typeface="Times New Roman" panose="02020603050405020304" pitchFamily="18" charset="0"/>
                          <a:cs typeface="Times New Roman" panose="02020603050405020304" pitchFamily="18" charset="0"/>
                        </a:rPr>
                        <a:t>ν</a:t>
                      </a:r>
                      <a:r>
                        <a:rPr sz="1500" dirty="0">
                          <a:solidFill>
                            <a:srgbClr val="231F20"/>
                          </a:solidFill>
                          <a:latin typeface="Times New Roman" panose="02020603050405020304" pitchFamily="18" charset="0"/>
                          <a:cs typeface="Times New Roman" panose="02020603050405020304" pitchFamily="18" charset="0"/>
                        </a:rPr>
                        <a:t>έ</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ς</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αναθ</a:t>
                      </a:r>
                      <a:r>
                        <a:rPr sz="1500" spc="-5" dirty="0">
                          <a:solidFill>
                            <a:srgbClr val="231F20"/>
                          </a:solidFill>
                          <a:latin typeface="Times New Roman" panose="02020603050405020304" pitchFamily="18" charset="0"/>
                          <a:cs typeface="Times New Roman" panose="02020603050405020304" pitchFamily="18" charset="0"/>
                        </a:rPr>
                        <a:t>έ</a:t>
                      </a:r>
                      <a:r>
                        <a:rPr sz="1500" dirty="0">
                          <a:solidFill>
                            <a:srgbClr val="231F20"/>
                          </a:solidFill>
                          <a:latin typeface="Times New Roman" panose="02020603050405020304" pitchFamily="18" charset="0"/>
                          <a:cs typeface="Times New Roman" panose="02020603050405020304" pitchFamily="18" charset="0"/>
                        </a:rPr>
                        <a:t>σ</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ις</a:t>
                      </a:r>
                      <a:r>
                        <a:rPr sz="1500" spc="-85" dirty="0">
                          <a:solidFill>
                            <a:srgbClr val="231F20"/>
                          </a:solidFill>
                          <a:latin typeface="Times New Roman" panose="02020603050405020304" pitchFamily="18" charset="0"/>
                          <a:cs typeface="Times New Roman" panose="02020603050405020304" pitchFamily="18" charset="0"/>
                        </a:rPr>
                        <a:t> </a:t>
                      </a:r>
                      <a:r>
                        <a:rPr sz="1500" spc="-15" dirty="0">
                          <a:solidFill>
                            <a:srgbClr val="231F20"/>
                          </a:solidFill>
                          <a:latin typeface="Times New Roman" panose="02020603050405020304" pitchFamily="18" charset="0"/>
                          <a:cs typeface="Times New Roman" panose="02020603050405020304" pitchFamily="18" charset="0"/>
                        </a:rPr>
                        <a:t>κ</a:t>
                      </a:r>
                      <a:r>
                        <a:rPr sz="1500" dirty="0">
                          <a:solidFill>
                            <a:srgbClr val="231F20"/>
                          </a:solidFill>
                          <a:latin typeface="Times New Roman" panose="02020603050405020304" pitchFamily="18" charset="0"/>
                          <a:cs typeface="Times New Roman" panose="02020603050405020304" pitchFamily="18" charset="0"/>
                        </a:rPr>
                        <a:t>αθη</a:t>
                      </a:r>
                      <a:r>
                        <a:rPr sz="1500" spc="-15" dirty="0">
                          <a:solidFill>
                            <a:srgbClr val="231F20"/>
                          </a:solidFill>
                          <a:latin typeface="Times New Roman" panose="02020603050405020304" pitchFamily="18" charset="0"/>
                          <a:cs typeface="Times New Roman" panose="02020603050405020304" pitchFamily="18" charset="0"/>
                        </a:rPr>
                        <a:t>κ</a:t>
                      </a:r>
                      <a:r>
                        <a:rPr sz="1500" spc="-10" dirty="0">
                          <a:solidFill>
                            <a:srgbClr val="231F20"/>
                          </a:solidFill>
                          <a:latin typeface="Times New Roman" panose="02020603050405020304" pitchFamily="18" charset="0"/>
                          <a:cs typeface="Times New Roman" panose="02020603050405020304" pitchFamily="18" charset="0"/>
                        </a:rPr>
                        <a:t>ό</a:t>
                      </a:r>
                      <a:r>
                        <a:rPr sz="1500" spc="15" dirty="0">
                          <a:solidFill>
                            <a:srgbClr val="231F20"/>
                          </a:solidFill>
                          <a:latin typeface="Times New Roman" panose="02020603050405020304" pitchFamily="18" charset="0"/>
                          <a:cs typeface="Times New Roman" panose="02020603050405020304" pitchFamily="18" charset="0"/>
                        </a:rPr>
                        <a:t>ν</a:t>
                      </a:r>
                      <a:r>
                        <a:rPr sz="1500" dirty="0">
                          <a:solidFill>
                            <a:srgbClr val="231F20"/>
                          </a:solidFill>
                          <a:latin typeface="Times New Roman" panose="02020603050405020304" pitchFamily="18" charset="0"/>
                          <a:cs typeface="Times New Roman" panose="02020603050405020304" pitchFamily="18" charset="0"/>
                        </a:rPr>
                        <a:t>των</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7"/>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Ι</a:t>
                      </a:r>
                      <a:r>
                        <a:rPr sz="1500" spc="20" dirty="0">
                          <a:solidFill>
                            <a:srgbClr val="231F20"/>
                          </a:solidFill>
                          <a:latin typeface="Times New Roman" panose="02020603050405020304" pitchFamily="18" charset="0"/>
                          <a:cs typeface="Times New Roman" panose="02020603050405020304" pitchFamily="18" charset="0"/>
                        </a:rPr>
                        <a:t>σ</a:t>
                      </a:r>
                      <a:r>
                        <a:rPr sz="1500" spc="-15" dirty="0">
                          <a:solidFill>
                            <a:srgbClr val="231F20"/>
                          </a:solidFill>
                          <a:latin typeface="Times New Roman" panose="02020603050405020304" pitchFamily="18" charset="0"/>
                          <a:cs typeface="Times New Roman" panose="02020603050405020304" pitchFamily="18" charset="0"/>
                        </a:rPr>
                        <a:t>τ</a:t>
                      </a:r>
                      <a:r>
                        <a:rPr sz="1500" spc="-10" dirty="0">
                          <a:solidFill>
                            <a:srgbClr val="231F20"/>
                          </a:solidFill>
                          <a:latin typeface="Times New Roman" panose="02020603050405020304" pitchFamily="18" charset="0"/>
                          <a:cs typeface="Times New Roman" panose="02020603050405020304" pitchFamily="18" charset="0"/>
                        </a:rPr>
                        <a:t>ο</a:t>
                      </a:r>
                      <a:r>
                        <a:rPr sz="1500" dirty="0">
                          <a:solidFill>
                            <a:srgbClr val="231F20"/>
                          </a:solidFill>
                          <a:latin typeface="Times New Roman" panose="02020603050405020304" pitchFamily="18" charset="0"/>
                          <a:cs typeface="Times New Roman" panose="02020603050405020304" pitchFamily="18" charset="0"/>
                        </a:rPr>
                        <a:t>ρί</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ς</a:t>
                      </a:r>
                      <a:r>
                        <a:rPr sz="1500" spc="-85" dirty="0">
                          <a:solidFill>
                            <a:srgbClr val="231F20"/>
                          </a:solidFill>
                          <a:latin typeface="Times New Roman" panose="02020603050405020304" pitchFamily="18" charset="0"/>
                          <a:cs typeface="Times New Roman" panose="02020603050405020304" pitchFamily="18" charset="0"/>
                        </a:rPr>
                        <a:t> </a:t>
                      </a:r>
                      <a:r>
                        <a:rPr sz="1500" spc="5" dirty="0">
                          <a:solidFill>
                            <a:srgbClr val="231F20"/>
                          </a:solidFill>
                          <a:latin typeface="Times New Roman" panose="02020603050405020304" pitchFamily="18" charset="0"/>
                          <a:cs typeface="Times New Roman" panose="02020603050405020304" pitchFamily="18" charset="0"/>
                        </a:rPr>
                        <a:t>ε</a:t>
                      </a:r>
                      <a:r>
                        <a:rPr sz="1500" spc="-10"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ιτυ</a:t>
                      </a:r>
                      <a:r>
                        <a:rPr sz="1500" spc="-5" dirty="0">
                          <a:solidFill>
                            <a:srgbClr val="231F20"/>
                          </a:solidFill>
                          <a:latin typeface="Times New Roman" panose="02020603050405020304" pitchFamily="18" charset="0"/>
                          <a:cs typeface="Times New Roman" panose="02020603050405020304" pitchFamily="18" charset="0"/>
                        </a:rPr>
                        <a:t>χ</a:t>
                      </a:r>
                      <a:r>
                        <a:rPr sz="1500" dirty="0">
                          <a:solidFill>
                            <a:srgbClr val="231F20"/>
                          </a:solidFill>
                          <a:latin typeface="Times New Roman" panose="02020603050405020304" pitchFamily="18" charset="0"/>
                          <a:cs typeface="Times New Roman" panose="02020603050405020304" pitchFamily="18" charset="0"/>
                        </a:rPr>
                        <a:t>ίας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8"/>
                  </a:ext>
                </a:extLst>
              </a:tr>
              <a:tr h="191770">
                <a:tc>
                  <a:txBody>
                    <a:bodyPr/>
                    <a:lstStyle/>
                    <a:p>
                      <a:pPr marL="50800">
                        <a:lnSpc>
                          <a:spcPct val="100000"/>
                        </a:lnSpc>
                        <a:spcBef>
                          <a:spcPts val="160"/>
                        </a:spcBef>
                      </a:pPr>
                      <a:r>
                        <a:rPr sz="1500" dirty="0">
                          <a:solidFill>
                            <a:srgbClr val="231F20"/>
                          </a:solidFill>
                          <a:latin typeface="Times New Roman" panose="02020603050405020304" pitchFamily="18" charset="0"/>
                          <a:cs typeface="Times New Roman" panose="02020603050405020304" pitchFamily="18" charset="0"/>
                        </a:rPr>
                        <a:t>Ε</a:t>
                      </a:r>
                      <a:r>
                        <a:rPr sz="1500" spc="-10"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ισκέψ</a:t>
                      </a:r>
                      <a:r>
                        <a:rPr sz="1500" spc="-5" dirty="0">
                          <a:solidFill>
                            <a:srgbClr val="231F20"/>
                          </a:solidFill>
                          <a:latin typeface="Times New Roman" panose="02020603050405020304" pitchFamily="18" charset="0"/>
                          <a:cs typeface="Times New Roman" panose="02020603050405020304" pitchFamily="18" charset="0"/>
                        </a:rPr>
                        <a:t>ε</a:t>
                      </a:r>
                      <a:r>
                        <a:rPr sz="1500" dirty="0">
                          <a:solidFill>
                            <a:srgbClr val="231F20"/>
                          </a:solidFill>
                          <a:latin typeface="Times New Roman" panose="02020603050405020304" pitchFamily="18" charset="0"/>
                          <a:cs typeface="Times New Roman" panose="02020603050405020304" pitchFamily="18" charset="0"/>
                        </a:rPr>
                        <a:t>ις</a:t>
                      </a:r>
                      <a:r>
                        <a:rPr sz="1500" spc="-85" dirty="0">
                          <a:solidFill>
                            <a:srgbClr val="231F20"/>
                          </a:solidFill>
                          <a:latin typeface="Times New Roman" panose="02020603050405020304" pitchFamily="18" charset="0"/>
                          <a:cs typeface="Times New Roman" panose="02020603050405020304" pitchFamily="18" charset="0"/>
                        </a:rPr>
                        <a:t> </a:t>
                      </a:r>
                      <a:r>
                        <a:rPr sz="1500" spc="5" dirty="0">
                          <a:solidFill>
                            <a:srgbClr val="231F20"/>
                          </a:solidFill>
                          <a:latin typeface="Times New Roman" panose="02020603050405020304" pitchFamily="18" charset="0"/>
                          <a:cs typeface="Times New Roman" panose="02020603050405020304" pitchFamily="18" charset="0"/>
                        </a:rPr>
                        <a:t>α</a:t>
                      </a:r>
                      <a:r>
                        <a:rPr sz="1500" spc="-5" dirty="0">
                          <a:solidFill>
                            <a:srgbClr val="231F20"/>
                          </a:solidFill>
                          <a:latin typeface="Times New Roman" panose="02020603050405020304" pitchFamily="18" charset="0"/>
                          <a:cs typeface="Times New Roman" panose="02020603050405020304" pitchFamily="18" charset="0"/>
                        </a:rPr>
                        <a:t>π</a:t>
                      </a:r>
                      <a:r>
                        <a:rPr sz="1500" dirty="0">
                          <a:solidFill>
                            <a:srgbClr val="231F20"/>
                          </a:solidFill>
                          <a:latin typeface="Times New Roman" panose="02020603050405020304" pitchFamily="18" charset="0"/>
                          <a:cs typeface="Times New Roman" panose="02020603050405020304" pitchFamily="18" charset="0"/>
                        </a:rPr>
                        <a:t>ό</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διάσημα</a:t>
                      </a:r>
                      <a:r>
                        <a:rPr sz="1500" spc="-85" dirty="0">
                          <a:solidFill>
                            <a:srgbClr val="231F20"/>
                          </a:solidFill>
                          <a:latin typeface="Times New Roman" panose="02020603050405020304" pitchFamily="18" charset="0"/>
                          <a:cs typeface="Times New Roman" panose="02020603050405020304" pitchFamily="18" charset="0"/>
                        </a:rPr>
                        <a:t> </a:t>
                      </a:r>
                      <a:r>
                        <a:rPr sz="1500" dirty="0">
                          <a:solidFill>
                            <a:srgbClr val="231F20"/>
                          </a:solidFill>
                          <a:latin typeface="Times New Roman" panose="02020603050405020304" pitchFamily="18" charset="0"/>
                          <a:cs typeface="Times New Roman" panose="02020603050405020304" pitchFamily="18" charset="0"/>
                        </a:rPr>
                        <a:t>ά</a:t>
                      </a:r>
                      <a:r>
                        <a:rPr sz="1500" spc="-15" dirty="0">
                          <a:solidFill>
                            <a:srgbClr val="231F20"/>
                          </a:solidFill>
                          <a:latin typeface="Times New Roman" panose="02020603050405020304" pitchFamily="18" charset="0"/>
                          <a:cs typeface="Times New Roman" panose="02020603050405020304" pitchFamily="18" charset="0"/>
                        </a:rPr>
                        <a:t>τ</a:t>
                      </a:r>
                      <a:r>
                        <a:rPr sz="1500" dirty="0">
                          <a:solidFill>
                            <a:srgbClr val="231F20"/>
                          </a:solidFill>
                          <a:latin typeface="Times New Roman" panose="02020603050405020304" pitchFamily="18" charset="0"/>
                          <a:cs typeface="Times New Roman" panose="02020603050405020304" pitchFamily="18" charset="0"/>
                        </a:rPr>
                        <a:t>ομα</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19"/>
                  </a:ext>
                </a:extLst>
              </a:tr>
              <a:tr h="191770">
                <a:tc>
                  <a:txBody>
                    <a:bodyPr/>
                    <a:lstStyle/>
                    <a:p>
                      <a:pPr marL="50800">
                        <a:lnSpc>
                          <a:spcPct val="100000"/>
                        </a:lnSpc>
                        <a:spcBef>
                          <a:spcPts val="160"/>
                        </a:spcBef>
                      </a:pPr>
                      <a:r>
                        <a:rPr sz="1500" b="1" spc="-65" dirty="0">
                          <a:solidFill>
                            <a:srgbClr val="FFFFFF"/>
                          </a:solidFill>
                          <a:latin typeface="Times New Roman" panose="02020603050405020304" pitchFamily="18" charset="0"/>
                          <a:cs typeface="Times New Roman" panose="02020603050405020304" pitchFamily="18" charset="0"/>
                        </a:rPr>
                        <a:t>Γ</a:t>
                      </a:r>
                      <a:r>
                        <a:rPr sz="1500" b="1" dirty="0">
                          <a:solidFill>
                            <a:srgbClr val="FFFFFF"/>
                          </a:solidFill>
                          <a:latin typeface="Times New Roman" panose="02020603050405020304" pitchFamily="18" charset="0"/>
                          <a:cs typeface="Times New Roman" panose="02020603050405020304" pitchFamily="18" charset="0"/>
                        </a:rPr>
                        <a:t>ενι</a:t>
                      </a:r>
                      <a:r>
                        <a:rPr sz="1500" b="1" spc="-20" dirty="0">
                          <a:solidFill>
                            <a:srgbClr val="FFFFFF"/>
                          </a:solidFill>
                          <a:latin typeface="Times New Roman" panose="02020603050405020304" pitchFamily="18" charset="0"/>
                          <a:cs typeface="Times New Roman" panose="02020603050405020304" pitchFamily="18" charset="0"/>
                        </a:rPr>
                        <a:t>κ</a:t>
                      </a:r>
                      <a:r>
                        <a:rPr sz="1500" b="1" dirty="0">
                          <a:solidFill>
                            <a:srgbClr val="FFFFFF"/>
                          </a:solidFill>
                          <a:latin typeface="Times New Roman" panose="02020603050405020304" pitchFamily="18" charset="0"/>
                          <a:cs typeface="Times New Roman" panose="02020603050405020304" pitchFamily="18" charset="0"/>
                        </a:rPr>
                        <a:t>ά</a:t>
                      </a:r>
                      <a:r>
                        <a:rPr sz="1500" b="1" spc="-75" dirty="0">
                          <a:solidFill>
                            <a:srgbClr val="FFFFFF"/>
                          </a:solidFill>
                          <a:latin typeface="Times New Roman" panose="02020603050405020304" pitchFamily="18" charset="0"/>
                          <a:cs typeface="Times New Roman" panose="02020603050405020304" pitchFamily="18" charset="0"/>
                        </a:rPr>
                        <a:t> </a:t>
                      </a:r>
                      <a:r>
                        <a:rPr sz="1500" b="1" dirty="0">
                          <a:solidFill>
                            <a:srgbClr val="FFFFFF"/>
                          </a:solidFill>
                          <a:latin typeface="Times New Roman" panose="02020603050405020304" pitchFamily="18" charset="0"/>
                          <a:cs typeface="Times New Roman" panose="02020603050405020304" pitchFamily="18" charset="0"/>
                        </a:rPr>
                        <a:t>ζητήμα</a:t>
                      </a:r>
                      <a:r>
                        <a:rPr sz="1500" b="1" spc="-15" dirty="0">
                          <a:solidFill>
                            <a:srgbClr val="FFFFFF"/>
                          </a:solidFill>
                          <a:latin typeface="Times New Roman" panose="02020603050405020304" pitchFamily="18" charset="0"/>
                          <a:cs typeface="Times New Roman" panose="02020603050405020304" pitchFamily="18" charset="0"/>
                        </a:rPr>
                        <a:t>τ</a:t>
                      </a:r>
                      <a:r>
                        <a:rPr sz="1500" b="1" dirty="0">
                          <a:solidFill>
                            <a:srgbClr val="FFFFFF"/>
                          </a:solidFill>
                          <a:latin typeface="Times New Roman" panose="02020603050405020304" pitchFamily="18" charset="0"/>
                          <a:cs typeface="Times New Roman" panose="02020603050405020304" pitchFamily="18" charset="0"/>
                        </a:rPr>
                        <a:t>α</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009A87"/>
                    </a:solidFill>
                  </a:tcPr>
                </a:tc>
                <a:extLst>
                  <a:ext uri="{0D108BD9-81ED-4DB2-BD59-A6C34878D82A}">
                    <a16:rowId xmlns:a16="http://schemas.microsoft.com/office/drawing/2014/main" val="10020"/>
                  </a:ext>
                </a:extLst>
              </a:tr>
              <a:tr h="191770">
                <a:tc>
                  <a:txBody>
                    <a:bodyPr/>
                    <a:lstStyle/>
                    <a:p>
                      <a:pPr marL="50800">
                        <a:lnSpc>
                          <a:spcPct val="100000"/>
                        </a:lnSpc>
                        <a:spcBef>
                          <a:spcPts val="160"/>
                        </a:spcBef>
                      </a:pPr>
                      <a:r>
                        <a:rPr sz="1500" spc="-40" dirty="0">
                          <a:solidFill>
                            <a:srgbClr val="231F20"/>
                          </a:solidFill>
                          <a:latin typeface="Times New Roman" panose="02020603050405020304" pitchFamily="18" charset="0"/>
                          <a:cs typeface="Times New Roman" panose="02020603050405020304" pitchFamily="18" charset="0"/>
                        </a:rPr>
                        <a:t>Συνέδρια/σεμινάρια/εκθέσεις</a:t>
                      </a:r>
                      <a:endParaRPr sz="150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21"/>
                  </a:ext>
                </a:extLst>
              </a:tr>
              <a:tr h="191770">
                <a:tc>
                  <a:txBody>
                    <a:bodyPr/>
                    <a:lstStyle/>
                    <a:p>
                      <a:pPr marL="50800">
                        <a:lnSpc>
                          <a:spcPct val="100000"/>
                        </a:lnSpc>
                        <a:spcBef>
                          <a:spcPts val="160"/>
                        </a:spcBef>
                      </a:pPr>
                      <a:r>
                        <a:rPr sz="1500" spc="-35" dirty="0">
                          <a:solidFill>
                            <a:srgbClr val="231F20"/>
                          </a:solidFill>
                          <a:latin typeface="Times New Roman" panose="02020603050405020304" pitchFamily="18" charset="0"/>
                          <a:cs typeface="Times New Roman" panose="02020603050405020304" pitchFamily="18" charset="0"/>
                        </a:rPr>
                        <a:t>Επέτειοι</a:t>
                      </a:r>
                      <a:r>
                        <a:rPr sz="1500" spc="-85" dirty="0">
                          <a:solidFill>
                            <a:srgbClr val="231F20"/>
                          </a:solidFill>
                          <a:latin typeface="Times New Roman" panose="02020603050405020304" pitchFamily="18" charset="0"/>
                          <a:cs typeface="Times New Roman" panose="02020603050405020304" pitchFamily="18" charset="0"/>
                        </a:rPr>
                        <a:t> </a:t>
                      </a:r>
                      <a:r>
                        <a:rPr sz="1500" spc="-30" dirty="0">
                          <a:solidFill>
                            <a:srgbClr val="231F20"/>
                          </a:solidFill>
                          <a:latin typeface="Times New Roman" panose="02020603050405020304" pitchFamily="18" charset="0"/>
                          <a:cs typeface="Times New Roman" panose="02020603050405020304" pitchFamily="18" charset="0"/>
                        </a:rPr>
                        <a:t>σημαντικών</a:t>
                      </a:r>
                      <a:r>
                        <a:rPr sz="1500" spc="-85" dirty="0">
                          <a:solidFill>
                            <a:srgbClr val="231F20"/>
                          </a:solidFill>
                          <a:latin typeface="Times New Roman" panose="02020603050405020304" pitchFamily="18" charset="0"/>
                          <a:cs typeface="Times New Roman" panose="02020603050405020304" pitchFamily="18" charset="0"/>
                        </a:rPr>
                        <a:t> </a:t>
                      </a:r>
                      <a:r>
                        <a:rPr sz="1500" spc="-40" dirty="0">
                          <a:solidFill>
                            <a:srgbClr val="231F20"/>
                          </a:solidFill>
                          <a:latin typeface="Times New Roman" panose="02020603050405020304" pitchFamily="18" charset="0"/>
                          <a:cs typeface="Times New Roman" panose="02020603050405020304" pitchFamily="18" charset="0"/>
                        </a:rPr>
                        <a:t>γεγονότων</a:t>
                      </a:r>
                      <a:endParaRPr sz="1500" dirty="0">
                        <a:latin typeface="Times New Roman" panose="02020603050405020304" pitchFamily="18" charset="0"/>
                        <a:cs typeface="Times New Roman" panose="02020603050405020304" pitchFamily="18" charset="0"/>
                      </a:endParaRPr>
                    </a:p>
                  </a:txBody>
                  <a:tcPr marL="0" marR="0" marT="20320" marB="0">
                    <a:lnL w="9525">
                      <a:solidFill>
                        <a:srgbClr val="FFFFFF"/>
                      </a:solidFill>
                      <a:prstDash val="solid"/>
                    </a:lnL>
                    <a:lnR w="9525">
                      <a:solidFill>
                        <a:srgbClr val="FFFFFF"/>
                      </a:solidFill>
                      <a:prstDash val="solid"/>
                    </a:lnR>
                    <a:lnT w="9525">
                      <a:solidFill>
                        <a:srgbClr val="FFFFFF"/>
                      </a:solidFill>
                      <a:prstDash val="solid"/>
                    </a:lnT>
                    <a:lnB w="9525">
                      <a:solidFill>
                        <a:srgbClr val="FFFFFF"/>
                      </a:solidFill>
                      <a:prstDash val="solid"/>
                    </a:lnB>
                    <a:solidFill>
                      <a:srgbClr val="B2D6D1"/>
                    </a:solidFill>
                  </a:tcPr>
                </a:tc>
                <a:extLst>
                  <a:ext uri="{0D108BD9-81ED-4DB2-BD59-A6C34878D82A}">
                    <a16:rowId xmlns:a16="http://schemas.microsoft.com/office/drawing/2014/main" val="10022"/>
                  </a:ext>
                </a:extLst>
              </a:tr>
            </a:tbl>
          </a:graphicData>
        </a:graphic>
      </p:graphicFrame>
      <p:sp>
        <p:nvSpPr>
          <p:cNvPr id="12" name="TextBox 11">
            <a:extLst>
              <a:ext uri="{FF2B5EF4-FFF2-40B4-BE49-F238E27FC236}">
                <a16:creationId xmlns:a16="http://schemas.microsoft.com/office/drawing/2014/main" id="{CD7F52D5-6268-C7CB-9E4C-CA77B7F739CF}"/>
              </a:ext>
            </a:extLst>
          </p:cNvPr>
          <p:cNvSpPr txBox="1"/>
          <p:nvPr/>
        </p:nvSpPr>
        <p:spPr>
          <a:xfrm>
            <a:off x="488972" y="2425973"/>
            <a:ext cx="2361106" cy="738664"/>
          </a:xfrm>
          <a:prstGeom prst="rect">
            <a:avLst/>
          </a:prstGeom>
          <a:noFill/>
        </p:spPr>
        <p:txBody>
          <a:bodyPr wrap="square">
            <a:spAutoFit/>
          </a:bodyPr>
          <a:lstStyle/>
          <a:p>
            <a:pPr marL="12700">
              <a:lnSpc>
                <a:spcPct val="100000"/>
              </a:lnSpc>
              <a:spcBef>
                <a:spcPts val="5"/>
              </a:spcBef>
            </a:pPr>
            <a:r>
              <a:rPr lang="el-GR" sz="1400" b="1" spc="-25" dirty="0">
                <a:solidFill>
                  <a:srgbClr val="009A87"/>
                </a:solidFill>
                <a:latin typeface="Century Gothic"/>
                <a:cs typeface="Century Gothic"/>
              </a:rPr>
              <a:t>ΠΙΝΑΚΑΣ</a:t>
            </a:r>
            <a:r>
              <a:rPr lang="el-GR" sz="1400" b="1" spc="-80" dirty="0">
                <a:solidFill>
                  <a:srgbClr val="009A87"/>
                </a:solidFill>
                <a:latin typeface="Century Gothic"/>
                <a:cs typeface="Century Gothic"/>
              </a:rPr>
              <a:t> </a:t>
            </a:r>
            <a:r>
              <a:rPr lang="el-GR" sz="1400" b="1" spc="-10" dirty="0">
                <a:solidFill>
                  <a:srgbClr val="009A87"/>
                </a:solidFill>
                <a:latin typeface="Century Gothic"/>
                <a:cs typeface="Century Gothic"/>
              </a:rPr>
              <a:t>14.2</a:t>
            </a:r>
            <a:r>
              <a:rPr lang="el-GR" sz="1400" b="1" spc="725" dirty="0">
                <a:solidFill>
                  <a:srgbClr val="009A87"/>
                </a:solidFill>
                <a:latin typeface="Century Gothic"/>
                <a:cs typeface="Century Gothic"/>
              </a:rPr>
              <a:t> </a:t>
            </a:r>
            <a:endParaRPr lang="en-US" sz="1400" b="1" spc="725" dirty="0">
              <a:solidFill>
                <a:srgbClr val="009A87"/>
              </a:solidFill>
              <a:latin typeface="Century Gothic"/>
              <a:cs typeface="Century Gothic"/>
            </a:endParaRPr>
          </a:p>
          <a:p>
            <a:pPr marL="12700">
              <a:lnSpc>
                <a:spcPct val="100000"/>
              </a:lnSpc>
              <a:spcBef>
                <a:spcPts val="5"/>
              </a:spcBef>
            </a:pPr>
            <a:r>
              <a:rPr lang="el-GR" sz="1400" b="1" spc="-30" dirty="0">
                <a:solidFill>
                  <a:srgbClr val="009A87"/>
                </a:solidFill>
                <a:latin typeface="Century Gothic"/>
                <a:cs typeface="Century Gothic"/>
              </a:rPr>
              <a:t>ενδεχόμενα</a:t>
            </a:r>
            <a:r>
              <a:rPr lang="el-GR" sz="1400" b="1" spc="-75" dirty="0">
                <a:solidFill>
                  <a:srgbClr val="009A87"/>
                </a:solidFill>
                <a:latin typeface="Century Gothic"/>
                <a:cs typeface="Century Gothic"/>
              </a:rPr>
              <a:t> </a:t>
            </a:r>
            <a:r>
              <a:rPr lang="el-GR" sz="1400" b="1" spc="-25" dirty="0">
                <a:solidFill>
                  <a:srgbClr val="009A87"/>
                </a:solidFill>
                <a:latin typeface="Century Gothic"/>
                <a:cs typeface="Century Gothic"/>
              </a:rPr>
              <a:t>ζητήματα</a:t>
            </a:r>
            <a:r>
              <a:rPr lang="el-GR" sz="1400" b="1" spc="-80" dirty="0">
                <a:solidFill>
                  <a:srgbClr val="009A87"/>
                </a:solidFill>
                <a:latin typeface="Century Gothic"/>
                <a:cs typeface="Century Gothic"/>
              </a:rPr>
              <a:t> </a:t>
            </a:r>
            <a:r>
              <a:rPr lang="el-GR" sz="1400" b="1" spc="-65" dirty="0">
                <a:solidFill>
                  <a:srgbClr val="009A87"/>
                </a:solidFill>
                <a:latin typeface="Century Gothic"/>
                <a:cs typeface="Century Gothic"/>
              </a:rPr>
              <a:t>που</a:t>
            </a:r>
            <a:r>
              <a:rPr lang="el-GR" sz="1400" b="1" spc="-75" dirty="0">
                <a:solidFill>
                  <a:srgbClr val="009A87"/>
                </a:solidFill>
                <a:latin typeface="Century Gothic"/>
                <a:cs typeface="Century Gothic"/>
              </a:rPr>
              <a:t> </a:t>
            </a:r>
            <a:r>
              <a:rPr lang="el-GR" sz="1400" b="1" dirty="0">
                <a:solidFill>
                  <a:srgbClr val="009A87"/>
                </a:solidFill>
                <a:latin typeface="Century Gothic"/>
                <a:cs typeface="Century Gothic"/>
              </a:rPr>
              <a:t>αξίζει</a:t>
            </a:r>
            <a:r>
              <a:rPr lang="el-GR" sz="1400" b="1" spc="-80" dirty="0">
                <a:solidFill>
                  <a:srgbClr val="009A87"/>
                </a:solidFill>
                <a:latin typeface="Century Gothic"/>
                <a:cs typeface="Century Gothic"/>
              </a:rPr>
              <a:t> </a:t>
            </a:r>
            <a:r>
              <a:rPr lang="el-GR" sz="1400" b="1" spc="-70" dirty="0">
                <a:solidFill>
                  <a:srgbClr val="009A87"/>
                </a:solidFill>
                <a:latin typeface="Century Gothic"/>
                <a:cs typeface="Century Gothic"/>
              </a:rPr>
              <a:t>να</a:t>
            </a:r>
            <a:r>
              <a:rPr lang="el-GR" sz="1400" b="1" spc="-80" dirty="0">
                <a:solidFill>
                  <a:srgbClr val="009A87"/>
                </a:solidFill>
                <a:latin typeface="Century Gothic"/>
                <a:cs typeface="Century Gothic"/>
              </a:rPr>
              <a:t> </a:t>
            </a:r>
            <a:r>
              <a:rPr lang="el-GR" sz="1400" b="1" spc="-40" dirty="0">
                <a:solidFill>
                  <a:srgbClr val="009A87"/>
                </a:solidFill>
                <a:latin typeface="Century Gothic"/>
                <a:cs typeface="Century Gothic"/>
              </a:rPr>
              <a:t>δημοσιευθούν</a:t>
            </a:r>
            <a:endParaRPr lang="el-GR" sz="1400" dirty="0">
              <a:latin typeface="Century Gothic"/>
              <a:cs typeface="Century Gothic"/>
            </a:endParaRPr>
          </a:p>
        </p:txBody>
      </p:sp>
    </p:spTree>
    <p:custDataLst>
      <p:tags r:id="rId1"/>
    </p:custDataLst>
    <p:extLst>
      <p:ext uri="{BB962C8B-B14F-4D97-AF65-F5344CB8AC3E}">
        <p14:creationId xmlns:p14="http://schemas.microsoft.com/office/powerpoint/2010/main" val="885800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Μάρκετινγκ μαζικής επικοινωνίας</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29502" y="1208689"/>
            <a:ext cx="9618516" cy="4830425"/>
          </a:xfrm>
          <a:prstGeom prst="rect">
            <a:avLst/>
          </a:prstGeom>
          <a:noFill/>
        </p:spPr>
        <p:txBody>
          <a:bodyPr wrap="square">
            <a:spAutoFit/>
          </a:bodyPr>
          <a:lstStyle/>
          <a:p>
            <a:pPr marL="285750" indent="-285750" algn="just">
              <a:lnSpc>
                <a:spcPct val="125000"/>
              </a:lnSpc>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Η μαζική επικοινωνία μπορεί να διευκολύνει τη μεγαλύτερη διείσδυση του μηνύματος των</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προϊόντων και</a:t>
            </a:r>
            <a:r>
              <a:rPr lang="en-GB"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a:latin typeface="Times New Roman" panose="02020603050405020304" pitchFamily="18" charset="0"/>
                <a:cs typeface="Times New Roman" panose="02020603050405020304" pitchFamily="18" charset="0"/>
              </a:rPr>
              <a:t>των εταιριών</a:t>
            </a:r>
            <a:endParaRPr lang="en-GB" sz="18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25000"/>
              </a:lnSpc>
              <a:spcBef>
                <a:spcPts val="600"/>
              </a:spcBef>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Τα εργαλεία της μαζικής επικοινωνίας, η διαφήμιση, η τοποθέτηση προϊόντος, οι δημόσιες σχέσεις, οι επιχορηγήσεις και η προώθηση πωλήσεων χρησιμοποιούνται για να εξασφαλίσουν την εστίαση, το στυλ και τον τόνο του μηνύματος</a:t>
            </a:r>
          </a:p>
          <a:p>
            <a:pPr marL="285750" indent="-285750" algn="just">
              <a:lnSpc>
                <a:spcPct val="125000"/>
              </a:lnSpc>
              <a:spcBef>
                <a:spcPts val="600"/>
              </a:spcBef>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Αυτό στη συνέχεια μεταφέρεται στο επιλεγμένο κοινό μέσω μιας ποικιλίας επικοινωνιακών διαύλων</a:t>
            </a:r>
          </a:p>
          <a:p>
            <a:pPr marL="285750" indent="-285750" algn="just">
              <a:lnSpc>
                <a:spcPct val="125000"/>
              </a:lnSpc>
              <a:spcBef>
                <a:spcPts val="600"/>
              </a:spcBef>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Κάθε πτυχή της διαδικασίας διαμορφώνει το επικοινωνιακό μήνυμα και επηρεάζει τον τρόπο με τον οποίο μπορεί να γίνει αντιληπτό</a:t>
            </a:r>
          </a:p>
          <a:p>
            <a:pPr marL="285750" indent="-285750" algn="just">
              <a:lnSpc>
                <a:spcPct val="125000"/>
              </a:lnSpc>
              <a:spcBef>
                <a:spcPts val="600"/>
              </a:spcBef>
              <a:spcAft>
                <a:spcPts val="600"/>
              </a:spcAf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Οι καινοτόμες ψηφιακές διαφημίσεις δημιουργούν ευκαιρίες δυναμικής επικοινωνίας με το επιλεγμένο κοινό, και μπορούν την ίδια στιγμή να αναφέρονται στις ανάγκες των καταναλωτών που παρακολουθούν το διαφημιστικό μήνυμα</a:t>
            </a:r>
          </a:p>
        </p:txBody>
      </p:sp>
    </p:spTree>
    <p:custDataLst>
      <p:tags r:id="rId1"/>
    </p:custDataLst>
    <p:extLst>
      <p:ext uri="{BB962C8B-B14F-4D97-AF65-F5344CB8AC3E}">
        <p14:creationId xmlns:p14="http://schemas.microsoft.com/office/powerpoint/2010/main" val="332094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Αξίες που σχετίζονται με διάφορες κατηγορίες χορηγιών</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0" y="6605022"/>
            <a:ext cx="4714335" cy="272810"/>
          </a:xfrm>
        </p:spPr>
        <p:txBody>
          <a:bodyPr/>
          <a:lstStyle/>
          <a:p>
            <a:pPr algn="l"/>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20</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15" name="TextBox 14">
            <a:extLst>
              <a:ext uri="{FF2B5EF4-FFF2-40B4-BE49-F238E27FC236}">
                <a16:creationId xmlns:a16="http://schemas.microsoft.com/office/drawing/2014/main" id="{FF128BBF-F5F7-F343-9C66-7435993F8991}"/>
              </a:ext>
            </a:extLst>
          </p:cNvPr>
          <p:cNvSpPr txBox="1"/>
          <p:nvPr/>
        </p:nvSpPr>
        <p:spPr>
          <a:xfrm rot="16200000">
            <a:off x="7212717" y="3841907"/>
            <a:ext cx="3363685" cy="286941"/>
          </a:xfrm>
          <a:prstGeom prst="rect">
            <a:avLst/>
          </a:prstGeom>
          <a:noFill/>
        </p:spPr>
        <p:txBody>
          <a:bodyPr wrap="square">
            <a:spAutoFit/>
          </a:bodyPr>
          <a:lstStyle/>
          <a:p>
            <a:pPr>
              <a:lnSpc>
                <a:spcPct val="100000"/>
              </a:lnSpc>
              <a:spcBef>
                <a:spcPts val="100"/>
              </a:spcBef>
            </a:pPr>
            <a:r>
              <a:rPr lang="el-GR" sz="1200" i="1" spc="-55" dirty="0">
                <a:solidFill>
                  <a:srgbClr val="231F20"/>
                </a:solidFill>
                <a:latin typeface="Times New Roman" panose="02020603050405020304" pitchFamily="18" charset="0"/>
                <a:cs typeface="Times New Roman" panose="02020603050405020304" pitchFamily="18" charset="0"/>
              </a:rPr>
              <a:t>Πηγή:</a:t>
            </a:r>
            <a:r>
              <a:rPr lang="el-GR" sz="1200" i="1" spc="-105" dirty="0">
                <a:solidFill>
                  <a:srgbClr val="231F20"/>
                </a:solidFill>
                <a:latin typeface="Times New Roman" panose="02020603050405020304" pitchFamily="18" charset="0"/>
                <a:cs typeface="Times New Roman" panose="02020603050405020304" pitchFamily="18" charset="0"/>
              </a:rPr>
              <a:t> </a:t>
            </a:r>
            <a:r>
              <a:rPr lang="el-GR" sz="1200" i="1" spc="-35" dirty="0">
                <a:solidFill>
                  <a:srgbClr val="231F20"/>
                </a:solidFill>
                <a:latin typeface="Times New Roman" panose="02020603050405020304" pitchFamily="18" charset="0"/>
                <a:cs typeface="Times New Roman" panose="02020603050405020304" pitchFamily="18" charset="0"/>
              </a:rPr>
              <a:t>βασίζεται</a:t>
            </a:r>
            <a:r>
              <a:rPr lang="el-GR" sz="1200" i="1" spc="-100" dirty="0">
                <a:solidFill>
                  <a:srgbClr val="231F20"/>
                </a:solidFill>
                <a:latin typeface="Times New Roman" panose="02020603050405020304" pitchFamily="18" charset="0"/>
                <a:cs typeface="Times New Roman" panose="02020603050405020304" pitchFamily="18" charset="0"/>
              </a:rPr>
              <a:t> </a:t>
            </a:r>
            <a:r>
              <a:rPr lang="el-GR" sz="1200" i="1" spc="-30" dirty="0">
                <a:solidFill>
                  <a:srgbClr val="231F20"/>
                </a:solidFill>
                <a:latin typeface="Times New Roman" panose="02020603050405020304" pitchFamily="18" charset="0"/>
                <a:cs typeface="Times New Roman" panose="02020603050405020304" pitchFamily="18" charset="0"/>
              </a:rPr>
              <a:t>στο</a:t>
            </a:r>
            <a:r>
              <a:rPr lang="el-GR" sz="1200" i="1" spc="-100" dirty="0">
                <a:solidFill>
                  <a:srgbClr val="231F20"/>
                </a:solidFill>
                <a:latin typeface="Times New Roman" panose="02020603050405020304" pitchFamily="18" charset="0"/>
                <a:cs typeface="Times New Roman" panose="02020603050405020304" pitchFamily="18" charset="0"/>
              </a:rPr>
              <a:t> </a:t>
            </a:r>
            <a:r>
              <a:rPr lang="en-US" sz="1200" i="1" spc="-20" dirty="0" err="1">
                <a:solidFill>
                  <a:srgbClr val="231F20"/>
                </a:solidFill>
                <a:latin typeface="Times New Roman" panose="02020603050405020304" pitchFamily="18" charset="0"/>
                <a:cs typeface="Times New Roman" panose="02020603050405020304" pitchFamily="18" charset="0"/>
              </a:rPr>
              <a:t>Meenaghan</a:t>
            </a:r>
            <a:r>
              <a:rPr lang="en-US" sz="1200" i="1" spc="-100" dirty="0">
                <a:solidFill>
                  <a:srgbClr val="231F20"/>
                </a:solidFill>
                <a:latin typeface="Times New Roman" panose="02020603050405020304" pitchFamily="18" charset="0"/>
                <a:cs typeface="Times New Roman" panose="02020603050405020304" pitchFamily="18" charset="0"/>
              </a:rPr>
              <a:t> </a:t>
            </a:r>
            <a:r>
              <a:rPr lang="en-US" sz="1200" i="1" spc="-15" dirty="0">
                <a:solidFill>
                  <a:srgbClr val="231F20"/>
                </a:solidFill>
                <a:latin typeface="Times New Roman" panose="02020603050405020304" pitchFamily="18" charset="0"/>
                <a:cs typeface="Times New Roman" panose="02020603050405020304" pitchFamily="18" charset="0"/>
              </a:rPr>
              <a:t>and</a:t>
            </a:r>
            <a:r>
              <a:rPr lang="en-US" sz="1200" i="1" spc="-100" dirty="0">
                <a:solidFill>
                  <a:srgbClr val="231F20"/>
                </a:solidFill>
                <a:latin typeface="Times New Roman" panose="02020603050405020304" pitchFamily="18" charset="0"/>
                <a:cs typeface="Times New Roman" panose="02020603050405020304" pitchFamily="18" charset="0"/>
              </a:rPr>
              <a:t> </a:t>
            </a:r>
            <a:r>
              <a:rPr lang="en-US" sz="1200" i="1" spc="-50" dirty="0">
                <a:solidFill>
                  <a:srgbClr val="231F20"/>
                </a:solidFill>
                <a:latin typeface="Times New Roman" panose="02020603050405020304" pitchFamily="18" charset="0"/>
                <a:cs typeface="Times New Roman" panose="02020603050405020304" pitchFamily="18" charset="0"/>
              </a:rPr>
              <a:t>Shipley</a:t>
            </a:r>
            <a:r>
              <a:rPr lang="en-US" sz="1200" i="1" spc="-100" dirty="0">
                <a:solidFill>
                  <a:srgbClr val="231F20"/>
                </a:solidFill>
                <a:latin typeface="Times New Roman" panose="02020603050405020304" pitchFamily="18" charset="0"/>
                <a:cs typeface="Times New Roman" panose="02020603050405020304" pitchFamily="18" charset="0"/>
              </a:rPr>
              <a:t> </a:t>
            </a:r>
            <a:r>
              <a:rPr lang="en-US" sz="1200" i="1" spc="-45" dirty="0">
                <a:solidFill>
                  <a:srgbClr val="231F20"/>
                </a:solidFill>
                <a:latin typeface="Times New Roman" panose="02020603050405020304" pitchFamily="18" charset="0"/>
                <a:cs typeface="Times New Roman" panose="02020603050405020304" pitchFamily="18" charset="0"/>
              </a:rPr>
              <a:t>(1999)</a:t>
            </a:r>
            <a:endParaRPr lang="en-US" sz="1200" dirty="0">
              <a:latin typeface="Times New Roman" panose="02020603050405020304" pitchFamily="18" charset="0"/>
              <a:cs typeface="Times New Roman" panose="02020603050405020304" pitchFamily="18" charset="0"/>
            </a:endParaRPr>
          </a:p>
        </p:txBody>
      </p:sp>
      <p:grpSp>
        <p:nvGrpSpPr>
          <p:cNvPr id="48" name="Ομάδα 47">
            <a:extLst>
              <a:ext uri="{FF2B5EF4-FFF2-40B4-BE49-F238E27FC236}">
                <a16:creationId xmlns:a16="http://schemas.microsoft.com/office/drawing/2014/main" id="{29C2D452-A8C0-2143-3BCD-27915581C67B}"/>
              </a:ext>
            </a:extLst>
          </p:cNvPr>
          <p:cNvGrpSpPr/>
          <p:nvPr/>
        </p:nvGrpSpPr>
        <p:grpSpPr>
          <a:xfrm>
            <a:off x="3955648" y="997652"/>
            <a:ext cx="5082382" cy="5761146"/>
            <a:chOff x="5035442" y="980281"/>
            <a:chExt cx="5082382" cy="5761146"/>
          </a:xfrm>
        </p:grpSpPr>
        <p:grpSp>
          <p:nvGrpSpPr>
            <p:cNvPr id="46" name="Ομάδα 45">
              <a:extLst>
                <a:ext uri="{FF2B5EF4-FFF2-40B4-BE49-F238E27FC236}">
                  <a16:creationId xmlns:a16="http://schemas.microsoft.com/office/drawing/2014/main" id="{8B0CF131-B92F-433B-1FEF-40188017BDB8}"/>
                </a:ext>
              </a:extLst>
            </p:cNvPr>
            <p:cNvGrpSpPr>
              <a:grpSpLocks noChangeAspect="1"/>
            </p:cNvGrpSpPr>
            <p:nvPr/>
          </p:nvGrpSpPr>
          <p:grpSpPr>
            <a:xfrm>
              <a:off x="6903260" y="1724135"/>
              <a:ext cx="596689" cy="102501"/>
              <a:chOff x="6926836" y="1833218"/>
              <a:chExt cx="596689" cy="102501"/>
            </a:xfrm>
          </p:grpSpPr>
          <p:sp>
            <p:nvSpPr>
              <p:cNvPr id="17" name="object 11">
                <a:extLst>
                  <a:ext uri="{FF2B5EF4-FFF2-40B4-BE49-F238E27FC236}">
                    <a16:creationId xmlns:a16="http://schemas.microsoft.com/office/drawing/2014/main" id="{E658730F-EDA5-F715-000E-71BC8CC5C3AA}"/>
                  </a:ext>
                </a:extLst>
              </p:cNvPr>
              <p:cNvSpPr/>
              <p:nvPr/>
            </p:nvSpPr>
            <p:spPr>
              <a:xfrm>
                <a:off x="6926836" y="1884362"/>
                <a:ext cx="459105" cy="0"/>
              </a:xfrm>
              <a:custGeom>
                <a:avLst/>
                <a:gdLst/>
                <a:ahLst/>
                <a:cxnLst/>
                <a:rect l="l" t="t" r="r" b="b"/>
                <a:pathLst>
                  <a:path w="459104">
                    <a:moveTo>
                      <a:pt x="0" y="0"/>
                    </a:moveTo>
                    <a:lnTo>
                      <a:pt x="458991" y="0"/>
                    </a:lnTo>
                  </a:path>
                </a:pathLst>
              </a:custGeom>
              <a:ln w="19050">
                <a:solidFill>
                  <a:srgbClr val="F47B30"/>
                </a:solidFill>
              </a:ln>
            </p:spPr>
            <p:txBody>
              <a:bodyPr wrap="square" lIns="0" tIns="0" rIns="0" bIns="0" rtlCol="0"/>
              <a:lstStyle/>
              <a:p>
                <a:endParaRPr/>
              </a:p>
            </p:txBody>
          </p:sp>
          <p:pic>
            <p:nvPicPr>
              <p:cNvPr id="18" name="object 12">
                <a:extLst>
                  <a:ext uri="{FF2B5EF4-FFF2-40B4-BE49-F238E27FC236}">
                    <a16:creationId xmlns:a16="http://schemas.microsoft.com/office/drawing/2014/main" id="{E7F3D74E-2D07-331B-8477-7DF4825824D4}"/>
                  </a:ext>
                </a:extLst>
              </p:cNvPr>
              <p:cNvPicPr/>
              <p:nvPr/>
            </p:nvPicPr>
            <p:blipFill>
              <a:blip r:embed="rId4" cstate="print"/>
              <a:stretch>
                <a:fillRect/>
              </a:stretch>
            </p:blipFill>
            <p:spPr>
              <a:xfrm>
                <a:off x="7351440" y="1833218"/>
                <a:ext cx="172085" cy="102501"/>
              </a:xfrm>
              <a:prstGeom prst="rect">
                <a:avLst/>
              </a:prstGeom>
            </p:spPr>
          </p:pic>
        </p:grpSp>
        <p:grpSp>
          <p:nvGrpSpPr>
            <p:cNvPr id="45" name="Ομάδα 44">
              <a:extLst>
                <a:ext uri="{FF2B5EF4-FFF2-40B4-BE49-F238E27FC236}">
                  <a16:creationId xmlns:a16="http://schemas.microsoft.com/office/drawing/2014/main" id="{F4B20B8C-AC3F-D2E3-9DB1-548C2F860071}"/>
                </a:ext>
              </a:extLst>
            </p:cNvPr>
            <p:cNvGrpSpPr>
              <a:grpSpLocks noChangeAspect="1"/>
            </p:cNvGrpSpPr>
            <p:nvPr/>
          </p:nvGrpSpPr>
          <p:grpSpPr>
            <a:xfrm>
              <a:off x="6903260" y="2839554"/>
              <a:ext cx="596094" cy="102514"/>
              <a:chOff x="6926836" y="2772713"/>
              <a:chExt cx="596094" cy="102514"/>
            </a:xfrm>
          </p:grpSpPr>
          <p:sp>
            <p:nvSpPr>
              <p:cNvPr id="21" name="object 13">
                <a:extLst>
                  <a:ext uri="{FF2B5EF4-FFF2-40B4-BE49-F238E27FC236}">
                    <a16:creationId xmlns:a16="http://schemas.microsoft.com/office/drawing/2014/main" id="{5111E193-74B3-1DC7-05CA-F4DCDF73C55A}"/>
                  </a:ext>
                </a:extLst>
              </p:cNvPr>
              <p:cNvSpPr/>
              <p:nvPr/>
            </p:nvSpPr>
            <p:spPr>
              <a:xfrm>
                <a:off x="6926836" y="2823857"/>
                <a:ext cx="458470" cy="0"/>
              </a:xfrm>
              <a:custGeom>
                <a:avLst/>
                <a:gdLst/>
                <a:ahLst/>
                <a:cxnLst/>
                <a:rect l="l" t="t" r="r" b="b"/>
                <a:pathLst>
                  <a:path w="458470">
                    <a:moveTo>
                      <a:pt x="0" y="0"/>
                    </a:moveTo>
                    <a:lnTo>
                      <a:pt x="458407" y="0"/>
                    </a:lnTo>
                  </a:path>
                </a:pathLst>
              </a:custGeom>
              <a:ln w="19050">
                <a:solidFill>
                  <a:srgbClr val="F47B30"/>
                </a:solidFill>
              </a:ln>
            </p:spPr>
            <p:txBody>
              <a:bodyPr wrap="square" lIns="0" tIns="0" rIns="0" bIns="0" rtlCol="0"/>
              <a:lstStyle/>
              <a:p>
                <a:endParaRPr/>
              </a:p>
            </p:txBody>
          </p:sp>
          <p:pic>
            <p:nvPicPr>
              <p:cNvPr id="22" name="object 14">
                <a:extLst>
                  <a:ext uri="{FF2B5EF4-FFF2-40B4-BE49-F238E27FC236}">
                    <a16:creationId xmlns:a16="http://schemas.microsoft.com/office/drawing/2014/main" id="{54E9B856-C187-CB89-F5D0-9BA71A620AA2}"/>
                  </a:ext>
                </a:extLst>
              </p:cNvPr>
              <p:cNvPicPr/>
              <p:nvPr/>
            </p:nvPicPr>
            <p:blipFill>
              <a:blip r:embed="rId5" cstate="print"/>
              <a:stretch>
                <a:fillRect/>
              </a:stretch>
            </p:blipFill>
            <p:spPr>
              <a:xfrm>
                <a:off x="7350845" y="2772713"/>
                <a:ext cx="172085" cy="102514"/>
              </a:xfrm>
              <a:prstGeom prst="rect">
                <a:avLst/>
              </a:prstGeom>
            </p:spPr>
          </p:pic>
        </p:grpSp>
        <p:grpSp>
          <p:nvGrpSpPr>
            <p:cNvPr id="44" name="Ομάδα 43">
              <a:extLst>
                <a:ext uri="{FF2B5EF4-FFF2-40B4-BE49-F238E27FC236}">
                  <a16:creationId xmlns:a16="http://schemas.microsoft.com/office/drawing/2014/main" id="{021EC0AC-1DBE-A247-1690-AB65E42789FE}"/>
                </a:ext>
              </a:extLst>
            </p:cNvPr>
            <p:cNvGrpSpPr>
              <a:grpSpLocks noChangeAspect="1"/>
            </p:cNvGrpSpPr>
            <p:nvPr/>
          </p:nvGrpSpPr>
          <p:grpSpPr>
            <a:xfrm>
              <a:off x="6903260" y="3954986"/>
              <a:ext cx="596094" cy="102514"/>
              <a:chOff x="6926836" y="3725338"/>
              <a:chExt cx="596094" cy="102514"/>
            </a:xfrm>
          </p:grpSpPr>
          <p:sp>
            <p:nvSpPr>
              <p:cNvPr id="23" name="object 15">
                <a:extLst>
                  <a:ext uri="{FF2B5EF4-FFF2-40B4-BE49-F238E27FC236}">
                    <a16:creationId xmlns:a16="http://schemas.microsoft.com/office/drawing/2014/main" id="{DEFECFD2-5B27-B62A-D467-9E9A517F5067}"/>
                  </a:ext>
                </a:extLst>
              </p:cNvPr>
              <p:cNvSpPr/>
              <p:nvPr/>
            </p:nvSpPr>
            <p:spPr>
              <a:xfrm>
                <a:off x="6926836" y="3776476"/>
                <a:ext cx="458470" cy="0"/>
              </a:xfrm>
              <a:custGeom>
                <a:avLst/>
                <a:gdLst/>
                <a:ahLst/>
                <a:cxnLst/>
                <a:rect l="l" t="t" r="r" b="b"/>
                <a:pathLst>
                  <a:path w="458470">
                    <a:moveTo>
                      <a:pt x="0" y="0"/>
                    </a:moveTo>
                    <a:lnTo>
                      <a:pt x="458407" y="0"/>
                    </a:lnTo>
                  </a:path>
                </a:pathLst>
              </a:custGeom>
              <a:ln w="19050">
                <a:solidFill>
                  <a:srgbClr val="F47B30"/>
                </a:solidFill>
              </a:ln>
            </p:spPr>
            <p:txBody>
              <a:bodyPr wrap="square" lIns="0" tIns="0" rIns="0" bIns="0" rtlCol="0"/>
              <a:lstStyle/>
              <a:p>
                <a:endParaRPr/>
              </a:p>
            </p:txBody>
          </p:sp>
          <p:pic>
            <p:nvPicPr>
              <p:cNvPr id="24" name="object 16">
                <a:extLst>
                  <a:ext uri="{FF2B5EF4-FFF2-40B4-BE49-F238E27FC236}">
                    <a16:creationId xmlns:a16="http://schemas.microsoft.com/office/drawing/2014/main" id="{004F5C2C-C392-F1DF-DBDB-EC06CA558202}"/>
                  </a:ext>
                </a:extLst>
              </p:cNvPr>
              <p:cNvPicPr/>
              <p:nvPr/>
            </p:nvPicPr>
            <p:blipFill>
              <a:blip r:embed="rId6" cstate="print"/>
              <a:stretch>
                <a:fillRect/>
              </a:stretch>
            </p:blipFill>
            <p:spPr>
              <a:xfrm>
                <a:off x="7350845" y="3725338"/>
                <a:ext cx="172085" cy="102514"/>
              </a:xfrm>
              <a:prstGeom prst="rect">
                <a:avLst/>
              </a:prstGeom>
            </p:spPr>
          </p:pic>
        </p:grpSp>
        <p:grpSp>
          <p:nvGrpSpPr>
            <p:cNvPr id="43" name="Ομάδα 42">
              <a:extLst>
                <a:ext uri="{FF2B5EF4-FFF2-40B4-BE49-F238E27FC236}">
                  <a16:creationId xmlns:a16="http://schemas.microsoft.com/office/drawing/2014/main" id="{9C25FEEE-7BCB-3EFE-BEC4-5BD0C3557F12}"/>
                </a:ext>
              </a:extLst>
            </p:cNvPr>
            <p:cNvGrpSpPr>
              <a:grpSpLocks noChangeAspect="1"/>
            </p:cNvGrpSpPr>
            <p:nvPr/>
          </p:nvGrpSpPr>
          <p:grpSpPr>
            <a:xfrm>
              <a:off x="6903260" y="5070418"/>
              <a:ext cx="596094" cy="102501"/>
              <a:chOff x="6926836" y="4656779"/>
              <a:chExt cx="596094" cy="102501"/>
            </a:xfrm>
          </p:grpSpPr>
          <p:sp>
            <p:nvSpPr>
              <p:cNvPr id="25" name="object 17">
                <a:extLst>
                  <a:ext uri="{FF2B5EF4-FFF2-40B4-BE49-F238E27FC236}">
                    <a16:creationId xmlns:a16="http://schemas.microsoft.com/office/drawing/2014/main" id="{DBC593DE-1675-AF62-A8A6-7E14469A28A8}"/>
                  </a:ext>
                </a:extLst>
              </p:cNvPr>
              <p:cNvSpPr/>
              <p:nvPr/>
            </p:nvSpPr>
            <p:spPr>
              <a:xfrm>
                <a:off x="6926836" y="4707916"/>
                <a:ext cx="458470" cy="0"/>
              </a:xfrm>
              <a:custGeom>
                <a:avLst/>
                <a:gdLst/>
                <a:ahLst/>
                <a:cxnLst/>
                <a:rect l="l" t="t" r="r" b="b"/>
                <a:pathLst>
                  <a:path w="458470">
                    <a:moveTo>
                      <a:pt x="0" y="0"/>
                    </a:moveTo>
                    <a:lnTo>
                      <a:pt x="458407" y="0"/>
                    </a:lnTo>
                  </a:path>
                </a:pathLst>
              </a:custGeom>
              <a:ln w="19050">
                <a:solidFill>
                  <a:srgbClr val="F47B30"/>
                </a:solidFill>
              </a:ln>
            </p:spPr>
            <p:txBody>
              <a:bodyPr wrap="square" lIns="0" tIns="0" rIns="0" bIns="0" rtlCol="0"/>
              <a:lstStyle/>
              <a:p>
                <a:endParaRPr/>
              </a:p>
            </p:txBody>
          </p:sp>
          <p:pic>
            <p:nvPicPr>
              <p:cNvPr id="26" name="object 18">
                <a:extLst>
                  <a:ext uri="{FF2B5EF4-FFF2-40B4-BE49-F238E27FC236}">
                    <a16:creationId xmlns:a16="http://schemas.microsoft.com/office/drawing/2014/main" id="{C678E57C-EDC7-6EB1-8BE7-E415981F1E36}"/>
                  </a:ext>
                </a:extLst>
              </p:cNvPr>
              <p:cNvPicPr/>
              <p:nvPr/>
            </p:nvPicPr>
            <p:blipFill>
              <a:blip r:embed="rId7" cstate="print"/>
              <a:stretch>
                <a:fillRect/>
              </a:stretch>
            </p:blipFill>
            <p:spPr>
              <a:xfrm>
                <a:off x="7350845" y="4656779"/>
                <a:ext cx="172085" cy="102501"/>
              </a:xfrm>
              <a:prstGeom prst="rect">
                <a:avLst/>
              </a:prstGeom>
            </p:spPr>
          </p:pic>
        </p:grpSp>
        <p:grpSp>
          <p:nvGrpSpPr>
            <p:cNvPr id="42" name="Ομάδα 41">
              <a:extLst>
                <a:ext uri="{FF2B5EF4-FFF2-40B4-BE49-F238E27FC236}">
                  <a16:creationId xmlns:a16="http://schemas.microsoft.com/office/drawing/2014/main" id="{ECB948C9-508D-C930-1886-0112F1B19B6A}"/>
                </a:ext>
              </a:extLst>
            </p:cNvPr>
            <p:cNvGrpSpPr>
              <a:grpSpLocks noChangeAspect="1"/>
            </p:cNvGrpSpPr>
            <p:nvPr/>
          </p:nvGrpSpPr>
          <p:grpSpPr>
            <a:xfrm>
              <a:off x="6903260" y="6185836"/>
              <a:ext cx="596094" cy="102552"/>
              <a:chOff x="6926836" y="5609339"/>
              <a:chExt cx="596094" cy="102552"/>
            </a:xfrm>
          </p:grpSpPr>
          <p:sp>
            <p:nvSpPr>
              <p:cNvPr id="27" name="object 19">
                <a:extLst>
                  <a:ext uri="{FF2B5EF4-FFF2-40B4-BE49-F238E27FC236}">
                    <a16:creationId xmlns:a16="http://schemas.microsoft.com/office/drawing/2014/main" id="{501BA00E-CC97-C024-759D-0BE422BC11D2}"/>
                  </a:ext>
                </a:extLst>
              </p:cNvPr>
              <p:cNvSpPr/>
              <p:nvPr/>
            </p:nvSpPr>
            <p:spPr>
              <a:xfrm>
                <a:off x="6926836" y="5660517"/>
                <a:ext cx="458470" cy="0"/>
              </a:xfrm>
              <a:custGeom>
                <a:avLst/>
                <a:gdLst/>
                <a:ahLst/>
                <a:cxnLst/>
                <a:rect l="l" t="t" r="r" b="b"/>
                <a:pathLst>
                  <a:path w="458470">
                    <a:moveTo>
                      <a:pt x="0" y="0"/>
                    </a:moveTo>
                    <a:lnTo>
                      <a:pt x="458407" y="0"/>
                    </a:lnTo>
                  </a:path>
                </a:pathLst>
              </a:custGeom>
              <a:ln w="19050">
                <a:solidFill>
                  <a:srgbClr val="F47B30"/>
                </a:solidFill>
              </a:ln>
            </p:spPr>
            <p:txBody>
              <a:bodyPr wrap="square" lIns="0" tIns="0" rIns="0" bIns="0" rtlCol="0"/>
              <a:lstStyle/>
              <a:p>
                <a:endParaRPr/>
              </a:p>
            </p:txBody>
          </p:sp>
          <p:pic>
            <p:nvPicPr>
              <p:cNvPr id="28" name="object 20">
                <a:extLst>
                  <a:ext uri="{FF2B5EF4-FFF2-40B4-BE49-F238E27FC236}">
                    <a16:creationId xmlns:a16="http://schemas.microsoft.com/office/drawing/2014/main" id="{57C498BE-4216-BD46-C6C2-209B3FA97FBB}"/>
                  </a:ext>
                </a:extLst>
              </p:cNvPr>
              <p:cNvPicPr/>
              <p:nvPr/>
            </p:nvPicPr>
            <p:blipFill>
              <a:blip r:embed="rId8" cstate="print"/>
              <a:stretch>
                <a:fillRect/>
              </a:stretch>
            </p:blipFill>
            <p:spPr>
              <a:xfrm>
                <a:off x="7350845" y="5609339"/>
                <a:ext cx="172085" cy="102552"/>
              </a:xfrm>
              <a:prstGeom prst="rect">
                <a:avLst/>
              </a:prstGeom>
            </p:spPr>
          </p:pic>
        </p:grpSp>
        <p:sp>
          <p:nvSpPr>
            <p:cNvPr id="29" name="object 21">
              <a:extLst>
                <a:ext uri="{FF2B5EF4-FFF2-40B4-BE49-F238E27FC236}">
                  <a16:creationId xmlns:a16="http://schemas.microsoft.com/office/drawing/2014/main" id="{35770A15-AA23-1ECC-8291-F87CEBD0994D}"/>
                </a:ext>
              </a:extLst>
            </p:cNvPr>
            <p:cNvSpPr>
              <a:spLocks noChangeAspect="1"/>
            </p:cNvSpPr>
            <p:nvPr/>
          </p:nvSpPr>
          <p:spPr>
            <a:xfrm>
              <a:off x="5035442" y="5733427"/>
              <a:ext cx="1476000" cy="1008000"/>
            </a:xfrm>
            <a:custGeom>
              <a:avLst/>
              <a:gdLst/>
              <a:ahLst/>
              <a:cxnLst/>
              <a:rect l="l" t="t" r="r" b="b"/>
              <a:pathLst>
                <a:path w="954404" h="792479">
                  <a:moveTo>
                    <a:pt x="953985" y="0"/>
                  </a:moveTo>
                  <a:lnTo>
                    <a:pt x="0" y="0"/>
                  </a:lnTo>
                  <a:lnTo>
                    <a:pt x="0" y="792048"/>
                  </a:lnTo>
                  <a:lnTo>
                    <a:pt x="953985" y="792048"/>
                  </a:lnTo>
                  <a:lnTo>
                    <a:pt x="953985" y="0"/>
                  </a:lnTo>
                  <a:close/>
                </a:path>
              </a:pathLst>
            </a:custGeom>
            <a:solidFill>
              <a:srgbClr val="009A87"/>
            </a:solidFill>
          </p:spPr>
          <p:txBody>
            <a:bodyPr wrap="square" lIns="0" tIns="0" rIns="0" bIns="0" rtlCol="0"/>
            <a:lstStyle/>
            <a:p>
              <a:endParaRPr/>
            </a:p>
          </p:txBody>
        </p:sp>
        <p:sp>
          <p:nvSpPr>
            <p:cNvPr id="30" name="object 22">
              <a:extLst>
                <a:ext uri="{FF2B5EF4-FFF2-40B4-BE49-F238E27FC236}">
                  <a16:creationId xmlns:a16="http://schemas.microsoft.com/office/drawing/2014/main" id="{6183A4AB-8BFB-D5FA-610B-E7131966FB13}"/>
                </a:ext>
              </a:extLst>
            </p:cNvPr>
            <p:cNvSpPr txBox="1"/>
            <p:nvPr/>
          </p:nvSpPr>
          <p:spPr>
            <a:xfrm>
              <a:off x="5084990" y="980281"/>
              <a:ext cx="1464187" cy="197490"/>
            </a:xfrm>
            <a:prstGeom prst="rect">
              <a:avLst/>
            </a:prstGeom>
          </p:spPr>
          <p:txBody>
            <a:bodyPr vert="horz" wrap="square" lIns="0" tIns="12700" rIns="0" bIns="0" rtlCol="0">
              <a:spAutoFit/>
            </a:bodyPr>
            <a:lstStyle/>
            <a:p>
              <a:pPr marL="48260" marR="5080" indent="-48895">
                <a:lnSpc>
                  <a:spcPct val="100000"/>
                </a:lnSpc>
                <a:spcBef>
                  <a:spcPts val="100"/>
                </a:spcBef>
              </a:pPr>
              <a:r>
                <a:rPr sz="1200" spc="-15" dirty="0">
                  <a:solidFill>
                    <a:srgbClr val="231F20"/>
                  </a:solidFill>
                  <a:latin typeface="Times New Roman" panose="02020603050405020304" pitchFamily="18" charset="0"/>
                  <a:cs typeface="Times New Roman" panose="02020603050405020304" pitchFamily="18" charset="0"/>
                </a:rPr>
                <a:t>Κα</a:t>
              </a:r>
              <a:r>
                <a:rPr sz="1200" spc="-15" dirty="0" err="1">
                  <a:solidFill>
                    <a:srgbClr val="231F20"/>
                  </a:solidFill>
                  <a:latin typeface="Times New Roman" panose="02020603050405020304" pitchFamily="18" charset="0"/>
                  <a:cs typeface="Times New Roman" panose="02020603050405020304" pitchFamily="18" charset="0"/>
                </a:rPr>
                <a:t>τηγορίε</a:t>
              </a:r>
              <a:r>
                <a:rPr lang="el-GR" sz="1200" spc="-15" dirty="0">
                  <a:solidFill>
                    <a:srgbClr val="231F20"/>
                  </a:solidFill>
                  <a:latin typeface="Times New Roman" panose="02020603050405020304" pitchFamily="18" charset="0"/>
                  <a:cs typeface="Times New Roman" panose="02020603050405020304" pitchFamily="18" charset="0"/>
                </a:rPr>
                <a:t>ς</a:t>
              </a:r>
              <a:r>
                <a:rPr sz="1200" spc="-15" dirty="0">
                  <a:solidFill>
                    <a:srgbClr val="231F20"/>
                  </a:solidFill>
                  <a:latin typeface="Times New Roman" panose="02020603050405020304" pitchFamily="18" charset="0"/>
                  <a:cs typeface="Times New Roman" panose="02020603050405020304" pitchFamily="18" charset="0"/>
                </a:rPr>
                <a:t> </a:t>
              </a:r>
              <a:r>
                <a:rPr sz="1200" spc="-229" dirty="0">
                  <a:solidFill>
                    <a:srgbClr val="231F20"/>
                  </a:solidFill>
                  <a:latin typeface="Times New Roman" panose="02020603050405020304" pitchFamily="18" charset="0"/>
                  <a:cs typeface="Times New Roman" panose="02020603050405020304" pitchFamily="18" charset="0"/>
                </a:rPr>
                <a:t> </a:t>
              </a:r>
              <a:r>
                <a:rPr sz="1200" spc="-30" dirty="0">
                  <a:solidFill>
                    <a:srgbClr val="231F20"/>
                  </a:solidFill>
                  <a:latin typeface="Times New Roman" panose="02020603050405020304" pitchFamily="18" charset="0"/>
                  <a:cs typeface="Times New Roman" panose="02020603050405020304" pitchFamily="18" charset="0"/>
                </a:rPr>
                <a:t>χορηγιών</a:t>
              </a:r>
              <a:endParaRPr sz="1200" dirty="0">
                <a:latin typeface="Times New Roman" panose="02020603050405020304" pitchFamily="18" charset="0"/>
                <a:cs typeface="Times New Roman" panose="02020603050405020304" pitchFamily="18" charset="0"/>
              </a:endParaRPr>
            </a:p>
          </p:txBody>
        </p:sp>
        <p:sp>
          <p:nvSpPr>
            <p:cNvPr id="31" name="object 23">
              <a:extLst>
                <a:ext uri="{FF2B5EF4-FFF2-40B4-BE49-F238E27FC236}">
                  <a16:creationId xmlns:a16="http://schemas.microsoft.com/office/drawing/2014/main" id="{D4E285A5-A322-86CC-E7C1-FFB3704E9A6A}"/>
                </a:ext>
              </a:extLst>
            </p:cNvPr>
            <p:cNvSpPr txBox="1"/>
            <p:nvPr/>
          </p:nvSpPr>
          <p:spPr>
            <a:xfrm>
              <a:off x="7688549" y="1001264"/>
              <a:ext cx="2429275" cy="197490"/>
            </a:xfrm>
            <a:prstGeom prst="rect">
              <a:avLst/>
            </a:prstGeom>
          </p:spPr>
          <p:txBody>
            <a:bodyPr vert="horz" wrap="square" lIns="0" tIns="12700" rIns="0" bIns="0" rtlCol="0">
              <a:spAutoFit/>
            </a:bodyPr>
            <a:lstStyle/>
            <a:p>
              <a:pPr marL="274955" marR="5080" indent="-275590">
                <a:lnSpc>
                  <a:spcPct val="100000"/>
                </a:lnSpc>
                <a:spcBef>
                  <a:spcPts val="100"/>
                </a:spcBef>
              </a:pPr>
              <a:r>
                <a:rPr sz="1200" spc="5" dirty="0" err="1">
                  <a:solidFill>
                    <a:srgbClr val="231F20"/>
                  </a:solidFill>
                  <a:latin typeface="Times New Roman" panose="02020603050405020304" pitchFamily="18" charset="0"/>
                  <a:cs typeface="Times New Roman" panose="02020603050405020304" pitchFamily="18" charset="0"/>
                </a:rPr>
                <a:t>Αξίε</a:t>
              </a:r>
              <a:r>
                <a:rPr lang="el-GR" sz="1200" spc="5" dirty="0">
                  <a:solidFill>
                    <a:srgbClr val="231F20"/>
                  </a:solidFill>
                  <a:latin typeface="Times New Roman" panose="02020603050405020304" pitchFamily="18" charset="0"/>
                  <a:cs typeface="Times New Roman" panose="02020603050405020304" pitchFamily="18" charset="0"/>
                </a:rPr>
                <a:t>ς</a:t>
              </a:r>
              <a:r>
                <a:rPr sz="1200" spc="5" dirty="0">
                  <a:solidFill>
                    <a:srgbClr val="231F20"/>
                  </a:solidFill>
                  <a:latin typeface="Times New Roman" panose="02020603050405020304" pitchFamily="18" charset="0"/>
                  <a:cs typeface="Times New Roman" panose="02020603050405020304" pitchFamily="18" charset="0"/>
                </a:rPr>
                <a:t> </a:t>
              </a:r>
              <a:r>
                <a:rPr sz="1200" spc="-75" dirty="0">
                  <a:solidFill>
                    <a:srgbClr val="231F20"/>
                  </a:solidFill>
                  <a:latin typeface="Times New Roman" panose="02020603050405020304" pitchFamily="18" charset="0"/>
                  <a:cs typeface="Times New Roman" panose="02020603050405020304" pitchFamily="18" charset="0"/>
                </a:rPr>
                <a:t> </a:t>
              </a:r>
              <a:r>
                <a:rPr sz="1200" spc="-20" dirty="0">
                  <a:solidFill>
                    <a:srgbClr val="231F20"/>
                  </a:solidFill>
                  <a:latin typeface="Times New Roman" panose="02020603050405020304" pitchFamily="18" charset="0"/>
                  <a:cs typeface="Times New Roman" panose="02020603050405020304" pitchFamily="18" charset="0"/>
                </a:rPr>
                <a:t>που</a:t>
              </a:r>
              <a:r>
                <a:rPr sz="1200" spc="-75" dirty="0">
                  <a:solidFill>
                    <a:srgbClr val="231F20"/>
                  </a:solidFill>
                  <a:latin typeface="Times New Roman" panose="02020603050405020304" pitchFamily="18" charset="0"/>
                  <a:cs typeface="Times New Roman" panose="02020603050405020304" pitchFamily="18" charset="0"/>
                </a:rPr>
                <a:t> </a:t>
              </a:r>
              <a:r>
                <a:rPr sz="1200" spc="-20" dirty="0">
                  <a:solidFill>
                    <a:srgbClr val="231F20"/>
                  </a:solidFill>
                  <a:latin typeface="Times New Roman" panose="02020603050405020304" pitchFamily="18" charset="0"/>
                  <a:cs typeface="Times New Roman" panose="02020603050405020304" pitchFamily="18" charset="0"/>
                </a:rPr>
                <a:t>απ</a:t>
              </a:r>
              <a:r>
                <a:rPr sz="1200" spc="-20" dirty="0" err="1">
                  <a:solidFill>
                    <a:srgbClr val="231F20"/>
                  </a:solidFill>
                  <a:latin typeface="Times New Roman" panose="02020603050405020304" pitchFamily="18" charset="0"/>
                  <a:cs typeface="Times New Roman" panose="02020603050405020304" pitchFamily="18" charset="0"/>
                </a:rPr>
                <a:t>οκοµίζει</a:t>
              </a:r>
              <a:r>
                <a:rPr sz="1200" spc="-20" dirty="0">
                  <a:solidFill>
                    <a:srgbClr val="231F20"/>
                  </a:solidFill>
                  <a:latin typeface="Times New Roman" panose="02020603050405020304" pitchFamily="18" charset="0"/>
                  <a:cs typeface="Times New Roman" panose="02020603050405020304" pitchFamily="18" charset="0"/>
                </a:rPr>
                <a:t>  </a:t>
              </a:r>
              <a:r>
                <a:rPr sz="1200" spc="-5" dirty="0" err="1">
                  <a:solidFill>
                    <a:srgbClr val="231F20"/>
                  </a:solidFill>
                  <a:latin typeface="Times New Roman" panose="02020603050405020304" pitchFamily="18" charset="0"/>
                  <a:cs typeface="Times New Roman" panose="02020603050405020304" pitchFamily="18" charset="0"/>
                </a:rPr>
                <a:t>χορηγό</a:t>
              </a:r>
              <a:r>
                <a:rPr lang="el-GR" sz="1200" spc="-5" dirty="0">
                  <a:solidFill>
                    <a:srgbClr val="231F20"/>
                  </a:solidFill>
                  <a:latin typeface="Times New Roman" panose="02020603050405020304" pitchFamily="18" charset="0"/>
                  <a:cs typeface="Times New Roman" panose="02020603050405020304" pitchFamily="18" charset="0"/>
                </a:rPr>
                <a:t>ς</a:t>
              </a:r>
              <a:r>
                <a:rPr sz="1200" spc="-5" dirty="0">
                  <a:solidFill>
                    <a:srgbClr val="231F20"/>
                  </a:solidFill>
                  <a:latin typeface="Times New Roman" panose="02020603050405020304" pitchFamily="18" charset="0"/>
                  <a:cs typeface="Times New Roman" panose="02020603050405020304" pitchFamily="18" charset="0"/>
                </a:rPr>
                <a:t> </a:t>
              </a:r>
              <a:endParaRPr sz="1200" dirty="0">
                <a:latin typeface="Times New Roman" panose="02020603050405020304" pitchFamily="18" charset="0"/>
                <a:cs typeface="Times New Roman" panose="02020603050405020304" pitchFamily="18" charset="0"/>
              </a:endParaRPr>
            </a:p>
          </p:txBody>
        </p:sp>
        <p:sp>
          <p:nvSpPr>
            <p:cNvPr id="32" name="object 24">
              <a:extLst>
                <a:ext uri="{FF2B5EF4-FFF2-40B4-BE49-F238E27FC236}">
                  <a16:creationId xmlns:a16="http://schemas.microsoft.com/office/drawing/2014/main" id="{62EC081C-9C01-FE19-9A16-56932927C491}"/>
                </a:ext>
              </a:extLst>
            </p:cNvPr>
            <p:cNvSpPr txBox="1">
              <a:spLocks noChangeAspect="1"/>
            </p:cNvSpPr>
            <p:nvPr/>
          </p:nvSpPr>
          <p:spPr>
            <a:xfrm>
              <a:off x="5035442" y="1221970"/>
              <a:ext cx="1476000" cy="1008000"/>
            </a:xfrm>
            <a:prstGeom prst="rect">
              <a:avLst/>
            </a:prstGeom>
            <a:solidFill>
              <a:srgbClr val="009A87"/>
            </a:solidFill>
          </p:spPr>
          <p:txBody>
            <a:bodyPr vert="horz" wrap="square" lIns="0" tIns="0" rIns="0" bIns="0" rtlCol="0">
              <a:spAutoFit/>
            </a:bodyPr>
            <a:lstStyle/>
            <a:p>
              <a:pPr>
                <a:lnSpc>
                  <a:spcPct val="100000"/>
                </a:lnSpc>
              </a:pPr>
              <a:endParaRPr sz="1200" dirty="0">
                <a:latin typeface="Times New Roman" panose="02020603050405020304" pitchFamily="18" charset="0"/>
                <a:cs typeface="Times New Roman" panose="02020603050405020304" pitchFamily="18" charset="0"/>
              </a:endParaRPr>
            </a:p>
            <a:p>
              <a:pPr>
                <a:lnSpc>
                  <a:spcPct val="100000"/>
                </a:lnSpc>
                <a:spcBef>
                  <a:spcPts val="20"/>
                </a:spcBef>
              </a:pPr>
              <a:endParaRPr sz="1200" dirty="0">
                <a:latin typeface="Times New Roman" panose="02020603050405020304" pitchFamily="18" charset="0"/>
                <a:cs typeface="Times New Roman" panose="02020603050405020304" pitchFamily="18" charset="0"/>
              </a:endParaRPr>
            </a:p>
            <a:p>
              <a:pPr marL="264795">
                <a:lnSpc>
                  <a:spcPct val="100000"/>
                </a:lnSpc>
              </a:pPr>
              <a:r>
                <a:rPr sz="1200" spc="-10" dirty="0" err="1">
                  <a:solidFill>
                    <a:srgbClr val="FFFFFF"/>
                  </a:solidFill>
                  <a:latin typeface="Times New Roman" panose="02020603050405020304" pitchFamily="18" charset="0"/>
                  <a:cs typeface="Times New Roman" panose="02020603050405020304" pitchFamily="18" charset="0"/>
                </a:rPr>
                <a:t>Αθλητικέ</a:t>
              </a:r>
              <a:r>
                <a:rPr lang="el-GR" sz="1200" spc="-10" dirty="0">
                  <a:solidFill>
                    <a:srgbClr val="FFFFFF"/>
                  </a:solidFill>
                  <a:latin typeface="Times New Roman" panose="02020603050405020304" pitchFamily="18" charset="0"/>
                  <a:cs typeface="Times New Roman" panose="02020603050405020304" pitchFamily="18" charset="0"/>
                </a:rPr>
                <a:t>ς</a:t>
              </a:r>
              <a:r>
                <a:rPr sz="1200" spc="-10" dirty="0">
                  <a:solidFill>
                    <a:srgbClr val="FFFFFF"/>
                  </a:solidFill>
                  <a:latin typeface="Times New Roman" panose="02020603050405020304" pitchFamily="18" charset="0"/>
                  <a:cs typeface="Times New Roman" panose="02020603050405020304" pitchFamily="18" charset="0"/>
                </a:rPr>
                <a:t> </a:t>
              </a:r>
              <a:endParaRPr sz="1200" dirty="0">
                <a:latin typeface="Times New Roman" panose="02020603050405020304" pitchFamily="18" charset="0"/>
                <a:cs typeface="Times New Roman" panose="02020603050405020304" pitchFamily="18" charset="0"/>
              </a:endParaRPr>
            </a:p>
          </p:txBody>
        </p:sp>
        <p:sp>
          <p:nvSpPr>
            <p:cNvPr id="33" name="object 25">
              <a:extLst>
                <a:ext uri="{FF2B5EF4-FFF2-40B4-BE49-F238E27FC236}">
                  <a16:creationId xmlns:a16="http://schemas.microsoft.com/office/drawing/2014/main" id="{0F8CE2DD-B724-ABC6-892F-63E8CCE2FD16}"/>
                </a:ext>
              </a:extLst>
            </p:cNvPr>
            <p:cNvSpPr txBox="1">
              <a:spLocks noChangeAspect="1"/>
            </p:cNvSpPr>
            <p:nvPr/>
          </p:nvSpPr>
          <p:spPr>
            <a:xfrm>
              <a:off x="7845298" y="1254728"/>
              <a:ext cx="1476000" cy="1008000"/>
            </a:xfrm>
            <a:prstGeom prst="rect">
              <a:avLst/>
            </a:prstGeom>
            <a:solidFill>
              <a:srgbClr val="009A87"/>
            </a:solidFill>
          </p:spPr>
          <p:txBody>
            <a:bodyPr vert="horz" wrap="square" lIns="0" tIns="19685" rIns="0" bIns="0" rtlCol="0">
              <a:spAutoFit/>
            </a:bodyPr>
            <a:lstStyle/>
            <a:p>
              <a:pPr marL="281940" marR="261620" algn="ctr">
                <a:lnSpc>
                  <a:spcPct val="100000"/>
                </a:lnSpc>
                <a:spcBef>
                  <a:spcPts val="155"/>
                </a:spcBef>
              </a:pPr>
              <a:r>
                <a:rPr sz="1200" spc="-30" dirty="0">
                  <a:solidFill>
                    <a:srgbClr val="FFFFFF"/>
                  </a:solidFill>
                  <a:latin typeface="Times New Roman" panose="02020603050405020304" pitchFamily="18" charset="0"/>
                  <a:cs typeface="Times New Roman" panose="02020603050405020304" pitchFamily="18" charset="0"/>
                </a:rPr>
                <a:t>Υγεία </a:t>
              </a:r>
              <a:r>
                <a:rPr sz="1200" spc="-25" dirty="0">
                  <a:solidFill>
                    <a:srgbClr val="FFFFFF"/>
                  </a:solidFill>
                  <a:latin typeface="Times New Roman" panose="02020603050405020304" pitchFamily="18" charset="0"/>
                  <a:cs typeface="Times New Roman" panose="02020603050405020304" pitchFamily="18" charset="0"/>
                </a:rPr>
                <a:t> </a:t>
              </a:r>
              <a:r>
                <a:rPr sz="1200" spc="-20" dirty="0">
                  <a:solidFill>
                    <a:srgbClr val="FFFFFF"/>
                  </a:solidFill>
                  <a:latin typeface="Times New Roman" panose="02020603050405020304" pitchFamily="18" charset="0"/>
                  <a:cs typeface="Times New Roman" panose="02020603050405020304" pitchFamily="18" charset="0"/>
                </a:rPr>
                <a:t>Νιάτα </a:t>
              </a:r>
              <a:r>
                <a:rPr sz="1200" spc="-15" dirty="0">
                  <a:solidFill>
                    <a:srgbClr val="FFFFFF"/>
                  </a:solidFill>
                  <a:latin typeface="Times New Roman" panose="02020603050405020304" pitchFamily="18" charset="0"/>
                  <a:cs typeface="Times New Roman" panose="02020603050405020304" pitchFamily="18" charset="0"/>
                </a:rPr>
                <a:t> </a:t>
              </a:r>
              <a:r>
                <a:rPr sz="1200" spc="-30" dirty="0">
                  <a:solidFill>
                    <a:srgbClr val="FFFFFF"/>
                  </a:solidFill>
                  <a:latin typeface="Times New Roman" panose="02020603050405020304" pitchFamily="18" charset="0"/>
                  <a:cs typeface="Times New Roman" panose="02020603050405020304" pitchFamily="18" charset="0"/>
                </a:rPr>
                <a:t>Ενέργεια </a:t>
              </a:r>
              <a:r>
                <a:rPr sz="1200" spc="-229" dirty="0">
                  <a:solidFill>
                    <a:srgbClr val="FFFFFF"/>
                  </a:solidFill>
                  <a:latin typeface="Times New Roman" panose="02020603050405020304" pitchFamily="18" charset="0"/>
                  <a:cs typeface="Times New Roman" panose="02020603050405020304" pitchFamily="18" charset="0"/>
                </a:rPr>
                <a:t> </a:t>
              </a:r>
              <a:r>
                <a:rPr sz="1200" spc="-30" dirty="0">
                  <a:solidFill>
                    <a:srgbClr val="FFFFFF"/>
                  </a:solidFill>
                  <a:latin typeface="Times New Roman" panose="02020603050405020304" pitchFamily="18" charset="0"/>
                  <a:cs typeface="Times New Roman" panose="02020603050405020304" pitchFamily="18" charset="0"/>
                </a:rPr>
                <a:t>Ταχύτητα  Ζωντάνια</a:t>
              </a:r>
              <a:endParaRPr sz="1200" dirty="0">
                <a:latin typeface="Times New Roman" panose="02020603050405020304" pitchFamily="18" charset="0"/>
                <a:cs typeface="Times New Roman" panose="02020603050405020304" pitchFamily="18" charset="0"/>
              </a:endParaRPr>
            </a:p>
            <a:p>
              <a:pPr marL="12065" algn="ctr">
                <a:lnSpc>
                  <a:spcPct val="100000"/>
                </a:lnSpc>
              </a:pPr>
              <a:r>
                <a:rPr sz="1200" spc="-20" dirty="0">
                  <a:solidFill>
                    <a:srgbClr val="FFFFFF"/>
                  </a:solidFill>
                  <a:latin typeface="Times New Roman" panose="02020603050405020304" pitchFamily="18" charset="0"/>
                  <a:cs typeface="Times New Roman" panose="02020603050405020304" pitchFamily="18" charset="0"/>
                </a:rPr>
                <a:t>Αρρενωπότητα</a:t>
              </a:r>
              <a:endParaRPr sz="1200" dirty="0">
                <a:latin typeface="Times New Roman" panose="02020603050405020304" pitchFamily="18" charset="0"/>
                <a:cs typeface="Times New Roman" panose="02020603050405020304" pitchFamily="18" charset="0"/>
              </a:endParaRPr>
            </a:p>
          </p:txBody>
        </p:sp>
        <p:sp>
          <p:nvSpPr>
            <p:cNvPr id="34" name="object 26">
              <a:extLst>
                <a:ext uri="{FF2B5EF4-FFF2-40B4-BE49-F238E27FC236}">
                  <a16:creationId xmlns:a16="http://schemas.microsoft.com/office/drawing/2014/main" id="{E5813F97-E21A-9374-E3DB-F50288BA3BED}"/>
                </a:ext>
              </a:extLst>
            </p:cNvPr>
            <p:cNvSpPr txBox="1">
              <a:spLocks noChangeAspect="1"/>
            </p:cNvSpPr>
            <p:nvPr/>
          </p:nvSpPr>
          <p:spPr>
            <a:xfrm>
              <a:off x="5035442" y="3477698"/>
              <a:ext cx="1476000" cy="1008000"/>
            </a:xfrm>
            <a:prstGeom prst="rect">
              <a:avLst/>
            </a:prstGeom>
            <a:solidFill>
              <a:srgbClr val="0067B4"/>
            </a:solidFill>
          </p:spPr>
          <p:txBody>
            <a:bodyPr vert="horz" wrap="square" lIns="0" tIns="0" rIns="0" bIns="0" rtlCol="0">
              <a:spAutoFit/>
            </a:bodyPr>
            <a:lstStyle/>
            <a:p>
              <a:pPr>
                <a:lnSpc>
                  <a:spcPct val="100000"/>
                </a:lnSpc>
              </a:pPr>
              <a:endParaRPr sz="1200" dirty="0">
                <a:latin typeface="Times New Roman" panose="02020603050405020304" pitchFamily="18" charset="0"/>
                <a:cs typeface="Times New Roman" panose="02020603050405020304" pitchFamily="18" charset="0"/>
              </a:endParaRPr>
            </a:p>
            <a:p>
              <a:pPr>
                <a:lnSpc>
                  <a:spcPct val="100000"/>
                </a:lnSpc>
                <a:spcBef>
                  <a:spcPts val="20"/>
                </a:spcBef>
              </a:pPr>
              <a:endParaRPr sz="1200" dirty="0">
                <a:latin typeface="Times New Roman" panose="02020603050405020304" pitchFamily="18" charset="0"/>
                <a:cs typeface="Times New Roman" panose="02020603050405020304" pitchFamily="18" charset="0"/>
              </a:endParaRPr>
            </a:p>
            <a:p>
              <a:pPr marL="250190" marR="217804" indent="-36195">
                <a:lnSpc>
                  <a:spcPct val="100000"/>
                </a:lnSpc>
              </a:pPr>
              <a:r>
                <a:rPr sz="1200" spc="-30" dirty="0">
                  <a:solidFill>
                    <a:srgbClr val="FFFFFF"/>
                  </a:solidFill>
                  <a:latin typeface="Times New Roman" panose="02020603050405020304" pitchFamily="18" charset="0"/>
                  <a:cs typeface="Times New Roman" panose="02020603050405020304" pitchFamily="18" charset="0"/>
                </a:rPr>
                <a:t>Τέχνη</a:t>
              </a:r>
              <a:r>
                <a:rPr sz="1200" spc="-75" dirty="0">
                  <a:solidFill>
                    <a:srgbClr val="FFFFFF"/>
                  </a:solidFill>
                  <a:latin typeface="Times New Roman" panose="02020603050405020304" pitchFamily="18" charset="0"/>
                  <a:cs typeface="Times New Roman" panose="02020603050405020304" pitchFamily="18" charset="0"/>
                </a:rPr>
                <a:t> </a:t>
              </a:r>
              <a:r>
                <a:rPr sz="1200" spc="-45" dirty="0">
                  <a:solidFill>
                    <a:srgbClr val="FFFFFF"/>
                  </a:solidFill>
                  <a:latin typeface="Times New Roman" panose="02020603050405020304" pitchFamily="18" charset="0"/>
                  <a:cs typeface="Times New Roman" panose="02020603050405020304" pitchFamily="18" charset="0"/>
                </a:rPr>
                <a:t>για</a:t>
              </a:r>
              <a:r>
                <a:rPr sz="1200" spc="-75" dirty="0">
                  <a:solidFill>
                    <a:srgbClr val="FFFFFF"/>
                  </a:solidFill>
                  <a:latin typeface="Times New Roman" panose="02020603050405020304" pitchFamily="18" charset="0"/>
                  <a:cs typeface="Times New Roman" panose="02020603050405020304" pitchFamily="18" charset="0"/>
                </a:rPr>
                <a:t> </a:t>
              </a:r>
              <a:r>
                <a:rPr sz="1200" spc="-10" dirty="0">
                  <a:solidFill>
                    <a:srgbClr val="FFFFFF"/>
                  </a:solidFill>
                  <a:latin typeface="Times New Roman" panose="02020603050405020304" pitchFamily="18" charset="0"/>
                  <a:cs typeface="Times New Roman" panose="02020603050405020304" pitchFamily="18" charset="0"/>
                </a:rPr>
                <a:t>το  </a:t>
              </a:r>
              <a:r>
                <a:rPr sz="1200" spc="-20" dirty="0">
                  <a:solidFill>
                    <a:srgbClr val="FFFFFF"/>
                  </a:solidFill>
                  <a:latin typeface="Times New Roman" panose="02020603050405020304" pitchFamily="18" charset="0"/>
                  <a:cs typeface="Times New Roman" panose="02020603050405020304" pitchFamily="18" charset="0"/>
                </a:rPr>
                <a:t>ευρύ</a:t>
              </a:r>
              <a:r>
                <a:rPr sz="1200" spc="-75" dirty="0">
                  <a:solidFill>
                    <a:srgbClr val="FFFFFF"/>
                  </a:solidFill>
                  <a:latin typeface="Times New Roman" panose="02020603050405020304" pitchFamily="18" charset="0"/>
                  <a:cs typeface="Times New Roman" panose="02020603050405020304" pitchFamily="18" charset="0"/>
                </a:rPr>
                <a:t> </a:t>
              </a:r>
              <a:r>
                <a:rPr sz="1200" spc="-20" dirty="0">
                  <a:solidFill>
                    <a:srgbClr val="FFFFFF"/>
                  </a:solidFill>
                  <a:latin typeface="Times New Roman" panose="02020603050405020304" pitchFamily="18" charset="0"/>
                  <a:cs typeface="Times New Roman" panose="02020603050405020304" pitchFamily="18" charset="0"/>
                </a:rPr>
                <a:t>κοινό</a:t>
              </a:r>
              <a:endParaRPr sz="1200" dirty="0">
                <a:latin typeface="Times New Roman" panose="02020603050405020304" pitchFamily="18" charset="0"/>
                <a:cs typeface="Times New Roman" panose="02020603050405020304" pitchFamily="18" charset="0"/>
              </a:endParaRPr>
            </a:p>
          </p:txBody>
        </p:sp>
        <p:sp>
          <p:nvSpPr>
            <p:cNvPr id="35" name="object 27">
              <a:extLst>
                <a:ext uri="{FF2B5EF4-FFF2-40B4-BE49-F238E27FC236}">
                  <a16:creationId xmlns:a16="http://schemas.microsoft.com/office/drawing/2014/main" id="{D9141E5F-6B34-22DE-53EE-5B71FF9A97EA}"/>
                </a:ext>
              </a:extLst>
            </p:cNvPr>
            <p:cNvSpPr txBox="1">
              <a:spLocks noChangeAspect="1"/>
            </p:cNvSpPr>
            <p:nvPr/>
          </p:nvSpPr>
          <p:spPr>
            <a:xfrm>
              <a:off x="7845298" y="2378746"/>
              <a:ext cx="1476000" cy="942566"/>
            </a:xfrm>
            <a:prstGeom prst="rect">
              <a:avLst/>
            </a:prstGeom>
            <a:solidFill>
              <a:srgbClr val="7E439A"/>
            </a:solidFill>
          </p:spPr>
          <p:txBody>
            <a:bodyPr vert="horz" wrap="square" lIns="0" tIns="19050" rIns="0" bIns="0" rtlCol="0">
              <a:spAutoFit/>
            </a:bodyPr>
            <a:lstStyle/>
            <a:p>
              <a:pPr marL="252095" marR="241935" algn="ctr">
                <a:lnSpc>
                  <a:spcPct val="100000"/>
                </a:lnSpc>
                <a:spcBef>
                  <a:spcPts val="150"/>
                </a:spcBef>
              </a:pPr>
              <a:r>
                <a:rPr sz="1200" spc="-25" dirty="0">
                  <a:solidFill>
                    <a:srgbClr val="FFFFFF"/>
                  </a:solidFill>
                  <a:latin typeface="Times New Roman" panose="02020603050405020304" pitchFamily="18" charset="0"/>
                  <a:cs typeface="Times New Roman" panose="02020603050405020304" pitchFamily="18" charset="0"/>
                </a:rPr>
                <a:t>Φινέτσα </a:t>
              </a:r>
              <a:r>
                <a:rPr sz="1200" spc="-20" dirty="0">
                  <a:solidFill>
                    <a:srgbClr val="FFFFFF"/>
                  </a:solidFill>
                  <a:latin typeface="Times New Roman" panose="02020603050405020304" pitchFamily="18" charset="0"/>
                  <a:cs typeface="Times New Roman" panose="02020603050405020304" pitchFamily="18" charset="0"/>
                </a:rPr>
                <a:t> </a:t>
              </a:r>
              <a:r>
                <a:rPr sz="1200" spc="-45" dirty="0">
                  <a:solidFill>
                    <a:srgbClr val="FFFFFF"/>
                  </a:solidFill>
                  <a:latin typeface="Times New Roman" panose="02020603050405020304" pitchFamily="18" charset="0"/>
                  <a:cs typeface="Times New Roman" panose="02020603050405020304" pitchFamily="18" charset="0"/>
                </a:rPr>
                <a:t>Elite </a:t>
              </a:r>
              <a:r>
                <a:rPr sz="1200" spc="-40" dirty="0">
                  <a:solidFill>
                    <a:srgbClr val="FFFFFF"/>
                  </a:solidFill>
                  <a:latin typeface="Times New Roman" panose="02020603050405020304" pitchFamily="18" charset="0"/>
                  <a:cs typeface="Times New Roman" panose="02020603050405020304" pitchFamily="18" charset="0"/>
                </a:rPr>
                <a:t> </a:t>
              </a:r>
              <a:r>
                <a:rPr sz="1200" spc="-30" dirty="0">
                  <a:solidFill>
                    <a:srgbClr val="FFFFFF"/>
                  </a:solidFill>
                  <a:latin typeface="Times New Roman" panose="02020603050405020304" pitchFamily="18" charset="0"/>
                  <a:cs typeface="Times New Roman" panose="02020603050405020304" pitchFamily="18" charset="0"/>
                </a:rPr>
                <a:t>Ξεχωριστό</a:t>
              </a:r>
              <a:endParaRPr sz="1200" dirty="0">
                <a:latin typeface="Times New Roman" panose="02020603050405020304" pitchFamily="18" charset="0"/>
                <a:cs typeface="Times New Roman" panose="02020603050405020304" pitchFamily="18" charset="0"/>
              </a:endParaRPr>
            </a:p>
            <a:p>
              <a:pPr marL="107950" marR="98425" algn="ctr">
                <a:lnSpc>
                  <a:spcPct val="100000"/>
                </a:lnSpc>
              </a:pPr>
              <a:r>
                <a:rPr sz="1200" spc="-15" dirty="0" err="1">
                  <a:solidFill>
                    <a:srgbClr val="FFFFFF"/>
                  </a:solidFill>
                  <a:latin typeface="Times New Roman" panose="02020603050405020304" pitchFamily="18" charset="0"/>
                  <a:cs typeface="Times New Roman" panose="02020603050405020304" pitchFamily="18" charset="0"/>
                </a:rPr>
                <a:t>Ιδι</a:t>
              </a:r>
              <a:r>
                <a:rPr sz="1200" spc="-15" dirty="0">
                  <a:solidFill>
                    <a:srgbClr val="FFFFFF"/>
                  </a:solidFill>
                  <a:latin typeface="Times New Roman" panose="02020603050405020304" pitchFamily="18" charset="0"/>
                  <a:cs typeface="Times New Roman" panose="02020603050405020304" pitchFamily="18" charset="0"/>
                </a:rPr>
                <a:t>αίτερε</a:t>
              </a:r>
              <a:r>
                <a:rPr lang="el-GR" sz="1200" spc="-15" dirty="0">
                  <a:solidFill>
                    <a:srgbClr val="FFFFFF"/>
                  </a:solidFill>
                  <a:latin typeface="Times New Roman" panose="02020603050405020304" pitchFamily="18" charset="0"/>
                  <a:cs typeface="Times New Roman" panose="02020603050405020304" pitchFamily="18" charset="0"/>
                </a:rPr>
                <a:t>ς</a:t>
              </a:r>
              <a:r>
                <a:rPr sz="1200" spc="-10" dirty="0">
                  <a:solidFill>
                    <a:srgbClr val="FFFFFF"/>
                  </a:solidFill>
                  <a:latin typeface="Times New Roman" panose="02020603050405020304" pitchFamily="18" charset="0"/>
                  <a:cs typeface="Times New Roman" panose="02020603050405020304" pitchFamily="18" charset="0"/>
                </a:rPr>
                <a:t> </a:t>
              </a:r>
              <a:r>
                <a:rPr sz="1200" spc="-5" dirty="0">
                  <a:solidFill>
                    <a:srgbClr val="FFFFFF"/>
                  </a:solidFill>
                  <a:latin typeface="Times New Roman" panose="02020603050405020304" pitchFamily="18" charset="0"/>
                  <a:cs typeface="Times New Roman" panose="02020603050405020304" pitchFamily="18" charset="0"/>
                </a:rPr>
                <a:t>α</a:t>
              </a:r>
              <a:r>
                <a:rPr sz="1200" spc="-5" dirty="0" err="1">
                  <a:solidFill>
                    <a:srgbClr val="FFFFFF"/>
                  </a:solidFill>
                  <a:latin typeface="Times New Roman" panose="02020603050405020304" pitchFamily="18" charset="0"/>
                  <a:cs typeface="Times New Roman" panose="02020603050405020304" pitchFamily="18" charset="0"/>
                </a:rPr>
                <a:t>γορέ</a:t>
              </a:r>
              <a:r>
                <a:rPr lang="el-GR" sz="1200" spc="-5" dirty="0">
                  <a:solidFill>
                    <a:srgbClr val="FFFFFF"/>
                  </a:solidFill>
                  <a:latin typeface="Times New Roman" panose="02020603050405020304" pitchFamily="18" charset="0"/>
                  <a:cs typeface="Times New Roman" panose="02020603050405020304" pitchFamily="18" charset="0"/>
                </a:rPr>
                <a:t>ς</a:t>
              </a:r>
              <a:r>
                <a:rPr sz="1200" spc="-5" dirty="0">
                  <a:solidFill>
                    <a:srgbClr val="FFFFFF"/>
                  </a:solidFill>
                  <a:latin typeface="Times New Roman" panose="02020603050405020304" pitchFamily="18" charset="0"/>
                  <a:cs typeface="Times New Roman" panose="02020603050405020304" pitchFamily="18" charset="0"/>
                </a:rPr>
                <a:t> </a:t>
              </a:r>
              <a:r>
                <a:rPr sz="1200" spc="-229" dirty="0">
                  <a:solidFill>
                    <a:srgbClr val="FFFFFF"/>
                  </a:solidFill>
                  <a:latin typeface="Times New Roman" panose="02020603050405020304" pitchFamily="18" charset="0"/>
                  <a:cs typeface="Times New Roman" panose="02020603050405020304" pitchFamily="18" charset="0"/>
                </a:rPr>
                <a:t> </a:t>
              </a:r>
              <a:r>
                <a:rPr sz="1200" spc="-5" dirty="0">
                  <a:solidFill>
                    <a:srgbClr val="FFFFFF"/>
                  </a:solidFill>
                  <a:latin typeface="Times New Roman" panose="02020603050405020304" pitchFamily="18" charset="0"/>
                  <a:cs typeface="Times New Roman" panose="02020603050405020304" pitchFamily="18" charset="0"/>
                </a:rPr>
                <a:t>Σοβαρό </a:t>
              </a:r>
              <a:r>
                <a:rPr sz="1200" dirty="0">
                  <a:solidFill>
                    <a:srgbClr val="FFFFFF"/>
                  </a:solidFill>
                  <a:latin typeface="Times New Roman" panose="02020603050405020304" pitchFamily="18" charset="0"/>
                  <a:cs typeface="Times New Roman" panose="02020603050405020304" pitchFamily="18" charset="0"/>
                </a:rPr>
                <a:t> </a:t>
              </a:r>
              <a:r>
                <a:rPr sz="1200" spc="-15" dirty="0">
                  <a:solidFill>
                    <a:srgbClr val="FFFFFF"/>
                  </a:solidFill>
                  <a:latin typeface="Times New Roman" panose="02020603050405020304" pitchFamily="18" charset="0"/>
                  <a:cs typeface="Times New Roman" panose="02020603050405020304" pitchFamily="18" charset="0"/>
                </a:rPr>
                <a:t>Εξεζητηµένο</a:t>
              </a:r>
              <a:endParaRPr sz="1200" dirty="0">
                <a:latin typeface="Times New Roman" panose="02020603050405020304" pitchFamily="18" charset="0"/>
                <a:cs typeface="Times New Roman" panose="02020603050405020304" pitchFamily="18" charset="0"/>
              </a:endParaRPr>
            </a:p>
          </p:txBody>
        </p:sp>
        <p:sp>
          <p:nvSpPr>
            <p:cNvPr id="36" name="object 28">
              <a:extLst>
                <a:ext uri="{FF2B5EF4-FFF2-40B4-BE49-F238E27FC236}">
                  <a16:creationId xmlns:a16="http://schemas.microsoft.com/office/drawing/2014/main" id="{2990C632-A39D-C459-7ED2-A5BF5FFC4DDD}"/>
                </a:ext>
              </a:extLst>
            </p:cNvPr>
            <p:cNvSpPr txBox="1">
              <a:spLocks noChangeAspect="1"/>
            </p:cNvSpPr>
            <p:nvPr/>
          </p:nvSpPr>
          <p:spPr>
            <a:xfrm>
              <a:off x="5035442" y="2349834"/>
              <a:ext cx="1476000" cy="1008000"/>
            </a:xfrm>
            <a:prstGeom prst="rect">
              <a:avLst/>
            </a:prstGeom>
            <a:solidFill>
              <a:srgbClr val="7E439A"/>
            </a:solidFill>
          </p:spPr>
          <p:txBody>
            <a:bodyPr vert="horz" wrap="square" lIns="0" tIns="0" rIns="0" bIns="0" rtlCol="0">
              <a:spAutoFit/>
            </a:bodyPr>
            <a:lstStyle/>
            <a:p>
              <a:pPr>
                <a:lnSpc>
                  <a:spcPct val="100000"/>
                </a:lnSpc>
              </a:pPr>
              <a:endParaRPr sz="1200" dirty="0">
                <a:latin typeface="Times New Roman" panose="02020603050405020304" pitchFamily="18" charset="0"/>
                <a:cs typeface="Times New Roman" panose="02020603050405020304" pitchFamily="18" charset="0"/>
              </a:endParaRPr>
            </a:p>
            <a:p>
              <a:pPr>
                <a:lnSpc>
                  <a:spcPct val="100000"/>
                </a:lnSpc>
              </a:pPr>
              <a:endParaRPr sz="1200" dirty="0">
                <a:latin typeface="Times New Roman" panose="02020603050405020304" pitchFamily="18" charset="0"/>
                <a:cs typeface="Times New Roman" panose="02020603050405020304" pitchFamily="18" charset="0"/>
              </a:endParaRPr>
            </a:p>
            <a:p>
              <a:pPr marL="347980" marR="330200" indent="-21590" algn="ctr">
                <a:lnSpc>
                  <a:spcPct val="100000"/>
                </a:lnSpc>
              </a:pPr>
              <a:r>
                <a:rPr sz="1200" spc="-10" dirty="0">
                  <a:solidFill>
                    <a:srgbClr val="FFFFFF"/>
                  </a:solidFill>
                  <a:latin typeface="Times New Roman" panose="02020603050405020304" pitchFamily="18" charset="0"/>
                  <a:cs typeface="Times New Roman" panose="02020603050405020304" pitchFamily="18" charset="0"/>
                </a:rPr>
                <a:t>Κα</a:t>
              </a:r>
              <a:r>
                <a:rPr sz="1200" spc="-10" dirty="0" err="1">
                  <a:solidFill>
                    <a:srgbClr val="FFFFFF"/>
                  </a:solidFill>
                  <a:latin typeface="Times New Roman" panose="02020603050405020304" pitchFamily="18" charset="0"/>
                  <a:cs typeface="Times New Roman" panose="02020603050405020304" pitchFamily="18" charset="0"/>
                </a:rPr>
                <a:t>λέ</a:t>
              </a:r>
              <a:r>
                <a:rPr lang="el-GR" sz="1200" spc="-10" dirty="0">
                  <a:solidFill>
                    <a:srgbClr val="FFFFFF"/>
                  </a:solidFill>
                  <a:latin typeface="Times New Roman" panose="02020603050405020304" pitchFamily="18" charset="0"/>
                  <a:cs typeface="Times New Roman" panose="02020603050405020304" pitchFamily="18" charset="0"/>
                </a:rPr>
                <a:t>ς</a:t>
              </a:r>
              <a:r>
                <a:rPr sz="1200" spc="-10" dirty="0">
                  <a:solidFill>
                    <a:srgbClr val="FFFFFF"/>
                  </a:solidFill>
                  <a:latin typeface="Times New Roman" panose="02020603050405020304" pitchFamily="18" charset="0"/>
                  <a:cs typeface="Times New Roman" panose="02020603050405020304" pitchFamily="18" charset="0"/>
                </a:rPr>
                <a:t> </a:t>
              </a:r>
              <a:r>
                <a:rPr sz="1200" spc="-5" dirty="0">
                  <a:solidFill>
                    <a:srgbClr val="FFFFFF"/>
                  </a:solidFill>
                  <a:latin typeface="Times New Roman" panose="02020603050405020304" pitchFamily="18" charset="0"/>
                  <a:cs typeface="Times New Roman" panose="02020603050405020304" pitchFamily="18" charset="0"/>
                </a:rPr>
                <a:t> </a:t>
              </a:r>
              <a:r>
                <a:rPr sz="1200" spc="-10" dirty="0" err="1">
                  <a:solidFill>
                    <a:srgbClr val="FFFFFF"/>
                  </a:solidFill>
                  <a:latin typeface="Times New Roman" panose="02020603050405020304" pitchFamily="18" charset="0"/>
                  <a:cs typeface="Times New Roman" panose="02020603050405020304" pitchFamily="18" charset="0"/>
                </a:rPr>
                <a:t>τέχνε</a:t>
              </a:r>
              <a:r>
                <a:rPr lang="el-GR" sz="1200" spc="-10" dirty="0">
                  <a:solidFill>
                    <a:srgbClr val="FFFFFF"/>
                  </a:solidFill>
                  <a:latin typeface="Times New Roman" panose="02020603050405020304" pitchFamily="18" charset="0"/>
                  <a:cs typeface="Times New Roman" panose="02020603050405020304" pitchFamily="18" charset="0"/>
                </a:rPr>
                <a:t>ς</a:t>
              </a:r>
              <a:r>
                <a:rPr sz="1200" spc="-10" dirty="0">
                  <a:solidFill>
                    <a:srgbClr val="FFFFFF"/>
                  </a:solidFill>
                  <a:latin typeface="Times New Roman" panose="02020603050405020304" pitchFamily="18" charset="0"/>
                  <a:cs typeface="Times New Roman" panose="02020603050405020304" pitchFamily="18" charset="0"/>
                </a:rPr>
                <a:t> </a:t>
              </a:r>
              <a:endParaRPr sz="1200" dirty="0">
                <a:latin typeface="Times New Roman" panose="02020603050405020304" pitchFamily="18" charset="0"/>
                <a:cs typeface="Times New Roman" panose="02020603050405020304" pitchFamily="18" charset="0"/>
              </a:endParaRPr>
            </a:p>
          </p:txBody>
        </p:sp>
        <p:sp>
          <p:nvSpPr>
            <p:cNvPr id="37" name="object 29">
              <a:extLst>
                <a:ext uri="{FF2B5EF4-FFF2-40B4-BE49-F238E27FC236}">
                  <a16:creationId xmlns:a16="http://schemas.microsoft.com/office/drawing/2014/main" id="{69EA2CC7-9EAE-0F7D-D294-47EC58DD200E}"/>
                </a:ext>
              </a:extLst>
            </p:cNvPr>
            <p:cNvSpPr txBox="1">
              <a:spLocks noChangeAspect="1"/>
            </p:cNvSpPr>
            <p:nvPr/>
          </p:nvSpPr>
          <p:spPr>
            <a:xfrm>
              <a:off x="7845298" y="3502763"/>
              <a:ext cx="1476000" cy="1008000"/>
            </a:xfrm>
            <a:prstGeom prst="rect">
              <a:avLst/>
            </a:prstGeom>
            <a:solidFill>
              <a:srgbClr val="0067B4"/>
            </a:solidFill>
          </p:spPr>
          <p:txBody>
            <a:bodyPr vert="horz" wrap="square" lIns="0" tIns="19050" rIns="0" bIns="0" rtlCol="0">
              <a:spAutoFit/>
            </a:bodyPr>
            <a:lstStyle/>
            <a:p>
              <a:pPr marL="123189" marR="86995" algn="ctr">
                <a:lnSpc>
                  <a:spcPct val="100000"/>
                </a:lnSpc>
                <a:spcBef>
                  <a:spcPts val="150"/>
                </a:spcBef>
              </a:pPr>
              <a:r>
                <a:rPr sz="1200" spc="-20" dirty="0">
                  <a:solidFill>
                    <a:srgbClr val="FFFFFF"/>
                  </a:solidFill>
                  <a:latin typeface="Times New Roman" panose="02020603050405020304" pitchFamily="18" charset="0"/>
                  <a:cs typeface="Times New Roman" panose="02020603050405020304" pitchFamily="18" charset="0"/>
                </a:rPr>
                <a:t>Νιάτα </a:t>
              </a:r>
              <a:r>
                <a:rPr sz="1200" spc="-15" dirty="0">
                  <a:solidFill>
                    <a:srgbClr val="FFFFFF"/>
                  </a:solidFill>
                  <a:latin typeface="Times New Roman" panose="02020603050405020304" pitchFamily="18" charset="0"/>
                  <a:cs typeface="Times New Roman" panose="02020603050405020304" pitchFamily="18" charset="0"/>
                </a:rPr>
                <a:t> </a:t>
              </a:r>
              <a:r>
                <a:rPr sz="1200" spc="-10" dirty="0">
                  <a:solidFill>
                    <a:srgbClr val="FFFFFF"/>
                  </a:solidFill>
                  <a:latin typeface="Times New Roman" panose="02020603050405020304" pitchFamily="18" charset="0"/>
                  <a:cs typeface="Times New Roman" panose="02020603050405020304" pitchFamily="18" charset="0"/>
                </a:rPr>
                <a:t>Προσβασιµότητα  </a:t>
              </a:r>
              <a:r>
                <a:rPr sz="1200" spc="-30" dirty="0">
                  <a:solidFill>
                    <a:srgbClr val="FFFFFF"/>
                  </a:solidFill>
                  <a:latin typeface="Times New Roman" panose="02020603050405020304" pitchFamily="18" charset="0"/>
                  <a:cs typeface="Times New Roman" panose="02020603050405020304" pitchFamily="18" charset="0"/>
                </a:rPr>
                <a:t>Φιλικότητα </a:t>
              </a:r>
              <a:r>
                <a:rPr sz="1200" spc="-25" dirty="0">
                  <a:solidFill>
                    <a:srgbClr val="FFFFFF"/>
                  </a:solidFill>
                  <a:latin typeface="Times New Roman" panose="02020603050405020304" pitchFamily="18" charset="0"/>
                  <a:cs typeface="Times New Roman" panose="02020603050405020304" pitchFamily="18" charset="0"/>
                </a:rPr>
                <a:t> </a:t>
              </a:r>
              <a:r>
                <a:rPr sz="1200" spc="-20" dirty="0">
                  <a:solidFill>
                    <a:srgbClr val="FFFFFF"/>
                  </a:solidFill>
                  <a:latin typeface="Times New Roman" panose="02020603050405020304" pitchFamily="18" charset="0"/>
                  <a:cs typeface="Times New Roman" panose="02020603050405020304" pitchFamily="18" charset="0"/>
                </a:rPr>
                <a:t>Καινοτοµία </a:t>
              </a:r>
              <a:r>
                <a:rPr sz="1200" spc="-15" dirty="0">
                  <a:solidFill>
                    <a:srgbClr val="FFFFFF"/>
                  </a:solidFill>
                  <a:latin typeface="Times New Roman" panose="02020603050405020304" pitchFamily="18" charset="0"/>
                  <a:cs typeface="Times New Roman" panose="02020603050405020304" pitchFamily="18" charset="0"/>
                </a:rPr>
                <a:t> </a:t>
              </a:r>
              <a:r>
                <a:rPr sz="1200" spc="-20" dirty="0">
                  <a:solidFill>
                    <a:srgbClr val="FFFFFF"/>
                  </a:solidFill>
                  <a:latin typeface="Times New Roman" panose="02020603050405020304" pitchFamily="18" charset="0"/>
                  <a:cs typeface="Times New Roman" panose="02020603050405020304" pitchFamily="18" charset="0"/>
                </a:rPr>
                <a:t>Εµπορικότητα</a:t>
              </a:r>
              <a:endParaRPr sz="1200" dirty="0">
                <a:latin typeface="Times New Roman" panose="02020603050405020304" pitchFamily="18" charset="0"/>
                <a:cs typeface="Times New Roman" panose="02020603050405020304" pitchFamily="18" charset="0"/>
              </a:endParaRPr>
            </a:p>
          </p:txBody>
        </p:sp>
        <p:sp>
          <p:nvSpPr>
            <p:cNvPr id="38" name="object 30">
              <a:extLst>
                <a:ext uri="{FF2B5EF4-FFF2-40B4-BE49-F238E27FC236}">
                  <a16:creationId xmlns:a16="http://schemas.microsoft.com/office/drawing/2014/main" id="{1101393D-599B-5CBB-9485-0E1D26B8B207}"/>
                </a:ext>
              </a:extLst>
            </p:cNvPr>
            <p:cNvSpPr txBox="1">
              <a:spLocks noChangeAspect="1"/>
            </p:cNvSpPr>
            <p:nvPr/>
          </p:nvSpPr>
          <p:spPr>
            <a:xfrm>
              <a:off x="5035442" y="4605562"/>
              <a:ext cx="1476000" cy="1008000"/>
            </a:xfrm>
            <a:prstGeom prst="rect">
              <a:avLst/>
            </a:prstGeom>
            <a:solidFill>
              <a:srgbClr val="ED1A3A"/>
            </a:solidFill>
          </p:spPr>
          <p:txBody>
            <a:bodyPr vert="horz" wrap="square" lIns="0" tIns="0" rIns="0" bIns="0" rtlCol="0">
              <a:spAutoFit/>
            </a:bodyPr>
            <a:lstStyle/>
            <a:p>
              <a:pPr>
                <a:lnSpc>
                  <a:spcPct val="100000"/>
                </a:lnSpc>
              </a:pPr>
              <a:endParaRPr sz="1200" dirty="0">
                <a:latin typeface="Times New Roman" panose="02020603050405020304" pitchFamily="18" charset="0"/>
                <a:cs typeface="Times New Roman" panose="02020603050405020304" pitchFamily="18" charset="0"/>
              </a:endParaRPr>
            </a:p>
            <a:p>
              <a:pPr>
                <a:lnSpc>
                  <a:spcPct val="100000"/>
                </a:lnSpc>
              </a:pPr>
              <a:endParaRPr sz="1200" dirty="0">
                <a:latin typeface="Times New Roman" panose="02020603050405020304" pitchFamily="18" charset="0"/>
                <a:cs typeface="Times New Roman" panose="02020603050405020304" pitchFamily="18" charset="0"/>
              </a:endParaRPr>
            </a:p>
            <a:p>
              <a:pPr marL="365760" marR="248285" indent="-123189">
                <a:lnSpc>
                  <a:spcPct val="100000"/>
                </a:lnSpc>
              </a:pPr>
              <a:r>
                <a:rPr sz="1200" spc="-25" dirty="0">
                  <a:solidFill>
                    <a:srgbClr val="FFFFFF"/>
                  </a:solidFill>
                  <a:latin typeface="Times New Roman" panose="02020603050405020304" pitchFamily="18" charset="0"/>
                  <a:cs typeface="Times New Roman" panose="02020603050405020304" pitchFamily="18" charset="0"/>
                </a:rPr>
                <a:t>Κοινωνικοί  </a:t>
              </a:r>
              <a:r>
                <a:rPr sz="1200" spc="-30" dirty="0">
                  <a:solidFill>
                    <a:srgbClr val="FFFFFF"/>
                  </a:solidFill>
                  <a:latin typeface="Times New Roman" panose="02020603050405020304" pitchFamily="18" charset="0"/>
                  <a:cs typeface="Times New Roman" panose="02020603050405020304" pitchFamily="18" charset="0"/>
                </a:rPr>
                <a:t>λόγοι</a:t>
              </a:r>
              <a:endParaRPr sz="1200" dirty="0">
                <a:latin typeface="Times New Roman" panose="02020603050405020304" pitchFamily="18" charset="0"/>
                <a:cs typeface="Times New Roman" panose="02020603050405020304" pitchFamily="18" charset="0"/>
              </a:endParaRPr>
            </a:p>
          </p:txBody>
        </p:sp>
        <p:sp>
          <p:nvSpPr>
            <p:cNvPr id="39" name="object 31">
              <a:extLst>
                <a:ext uri="{FF2B5EF4-FFF2-40B4-BE49-F238E27FC236}">
                  <a16:creationId xmlns:a16="http://schemas.microsoft.com/office/drawing/2014/main" id="{CA0A83BB-ADD9-8762-D580-6EA6CFD92A7B}"/>
                </a:ext>
              </a:extLst>
            </p:cNvPr>
            <p:cNvSpPr txBox="1">
              <a:spLocks noChangeAspect="1"/>
            </p:cNvSpPr>
            <p:nvPr/>
          </p:nvSpPr>
          <p:spPr>
            <a:xfrm>
              <a:off x="7845298" y="4626779"/>
              <a:ext cx="1476000" cy="1008000"/>
            </a:xfrm>
            <a:prstGeom prst="rect">
              <a:avLst/>
            </a:prstGeom>
            <a:solidFill>
              <a:srgbClr val="ED1A3A"/>
            </a:solidFill>
          </p:spPr>
          <p:txBody>
            <a:bodyPr vert="horz" wrap="square" lIns="0" tIns="80010" rIns="0" bIns="0" rtlCol="0">
              <a:spAutoFit/>
            </a:bodyPr>
            <a:lstStyle/>
            <a:p>
              <a:pPr marL="176530" marR="153035" algn="ctr">
                <a:lnSpc>
                  <a:spcPct val="100000"/>
                </a:lnSpc>
                <a:spcBef>
                  <a:spcPts val="630"/>
                </a:spcBef>
              </a:pPr>
              <a:r>
                <a:rPr sz="1200" spc="-15" dirty="0">
                  <a:solidFill>
                    <a:srgbClr val="FFFFFF"/>
                  </a:solidFill>
                  <a:latin typeface="Times New Roman" panose="02020603050405020304" pitchFamily="18" charset="0"/>
                  <a:cs typeface="Times New Roman" panose="02020603050405020304" pitchFamily="18" charset="0"/>
                </a:rPr>
                <a:t>Αξιοθαύµαστο  </a:t>
              </a:r>
              <a:r>
                <a:rPr sz="1200" spc="-25" dirty="0">
                  <a:solidFill>
                    <a:srgbClr val="FFFFFF"/>
                  </a:solidFill>
                  <a:latin typeface="Times New Roman" panose="02020603050405020304" pitchFamily="18" charset="0"/>
                  <a:cs typeface="Times New Roman" panose="02020603050405020304" pitchFamily="18" charset="0"/>
                </a:rPr>
                <a:t>Ενδιαφέρον </a:t>
              </a:r>
              <a:r>
                <a:rPr sz="1200" spc="-20" dirty="0">
                  <a:solidFill>
                    <a:srgbClr val="FFFFFF"/>
                  </a:solidFill>
                  <a:latin typeface="Times New Roman" panose="02020603050405020304" pitchFamily="18" charset="0"/>
                  <a:cs typeface="Times New Roman" panose="02020603050405020304" pitchFamily="18" charset="0"/>
                </a:rPr>
                <a:t> </a:t>
              </a:r>
              <a:r>
                <a:rPr sz="1200" spc="-30" dirty="0">
                  <a:solidFill>
                    <a:srgbClr val="FFFFFF"/>
                  </a:solidFill>
                  <a:latin typeface="Times New Roman" panose="02020603050405020304" pitchFamily="18" charset="0"/>
                  <a:cs typeface="Times New Roman" panose="02020603050405020304" pitchFamily="18" charset="0"/>
                </a:rPr>
                <a:t>Έξυπνο </a:t>
              </a:r>
              <a:r>
                <a:rPr sz="1200" spc="-25" dirty="0">
                  <a:solidFill>
                    <a:srgbClr val="FFFFFF"/>
                  </a:solidFill>
                  <a:latin typeface="Times New Roman" panose="02020603050405020304" pitchFamily="18" charset="0"/>
                  <a:cs typeface="Times New Roman" panose="02020603050405020304" pitchFamily="18" charset="0"/>
                </a:rPr>
                <a:t> </a:t>
              </a:r>
              <a:r>
                <a:rPr sz="1200" spc="-30" dirty="0">
                  <a:solidFill>
                    <a:srgbClr val="FFFFFF"/>
                  </a:solidFill>
                  <a:latin typeface="Times New Roman" panose="02020603050405020304" pitchFamily="18" charset="0"/>
                  <a:cs typeface="Times New Roman" panose="02020603050405020304" pitchFamily="18" charset="0"/>
                </a:rPr>
                <a:t>Εντυπωσιακό</a:t>
              </a:r>
              <a:endParaRPr sz="1200" dirty="0">
                <a:latin typeface="Times New Roman" panose="02020603050405020304" pitchFamily="18" charset="0"/>
                <a:cs typeface="Times New Roman" panose="02020603050405020304" pitchFamily="18" charset="0"/>
              </a:endParaRPr>
            </a:p>
          </p:txBody>
        </p:sp>
        <p:sp>
          <p:nvSpPr>
            <p:cNvPr id="40" name="object 32">
              <a:extLst>
                <a:ext uri="{FF2B5EF4-FFF2-40B4-BE49-F238E27FC236}">
                  <a16:creationId xmlns:a16="http://schemas.microsoft.com/office/drawing/2014/main" id="{F3549F1C-70C8-7B46-4804-A9843AB7A0DD}"/>
                </a:ext>
              </a:extLst>
            </p:cNvPr>
            <p:cNvSpPr txBox="1">
              <a:spLocks noChangeAspect="1"/>
            </p:cNvSpPr>
            <p:nvPr/>
          </p:nvSpPr>
          <p:spPr>
            <a:xfrm>
              <a:off x="5242806" y="6046349"/>
              <a:ext cx="988411" cy="382156"/>
            </a:xfrm>
            <a:prstGeom prst="rect">
              <a:avLst/>
            </a:prstGeom>
          </p:spPr>
          <p:txBody>
            <a:bodyPr vert="horz" wrap="square" lIns="0" tIns="12700" rIns="0" bIns="0" rtlCol="0">
              <a:spAutoFit/>
            </a:bodyPr>
            <a:lstStyle/>
            <a:p>
              <a:pPr marL="49530" marR="5080" indent="-50165">
                <a:lnSpc>
                  <a:spcPct val="100000"/>
                </a:lnSpc>
                <a:spcBef>
                  <a:spcPts val="100"/>
                </a:spcBef>
              </a:pPr>
              <a:r>
                <a:rPr sz="1200" spc="-25" dirty="0">
                  <a:solidFill>
                    <a:srgbClr val="FFFFFF"/>
                  </a:solidFill>
                  <a:latin typeface="Times New Roman" panose="02020603050405020304" pitchFamily="18" charset="0"/>
                  <a:cs typeface="Times New Roman" panose="02020603050405020304" pitchFamily="18" charset="0"/>
                </a:rPr>
                <a:t>Περιβαλλοντικά  </a:t>
              </a:r>
              <a:r>
                <a:rPr sz="1200" spc="-20" dirty="0">
                  <a:solidFill>
                    <a:srgbClr val="FFFFFF"/>
                  </a:solidFill>
                  <a:latin typeface="Times New Roman" panose="02020603050405020304" pitchFamily="18" charset="0"/>
                  <a:cs typeface="Times New Roman" panose="02020603050405020304" pitchFamily="18" charset="0"/>
                </a:rPr>
                <a:t>προγράµµατα</a:t>
              </a:r>
              <a:endParaRPr sz="1200" dirty="0">
                <a:latin typeface="Times New Roman" panose="02020603050405020304" pitchFamily="18" charset="0"/>
                <a:cs typeface="Times New Roman" panose="02020603050405020304" pitchFamily="18" charset="0"/>
              </a:endParaRPr>
            </a:p>
          </p:txBody>
        </p:sp>
        <p:sp>
          <p:nvSpPr>
            <p:cNvPr id="41" name="object 33">
              <a:extLst>
                <a:ext uri="{FF2B5EF4-FFF2-40B4-BE49-F238E27FC236}">
                  <a16:creationId xmlns:a16="http://schemas.microsoft.com/office/drawing/2014/main" id="{A74F8715-39E3-1DD7-A1CE-CE6BBB7EF784}"/>
                </a:ext>
              </a:extLst>
            </p:cNvPr>
            <p:cNvSpPr txBox="1">
              <a:spLocks noChangeAspect="1"/>
            </p:cNvSpPr>
            <p:nvPr/>
          </p:nvSpPr>
          <p:spPr>
            <a:xfrm>
              <a:off x="7852636" y="5733112"/>
              <a:ext cx="1476000" cy="1008000"/>
            </a:xfrm>
            <a:prstGeom prst="rect">
              <a:avLst/>
            </a:prstGeom>
            <a:solidFill>
              <a:srgbClr val="009A87"/>
            </a:solidFill>
          </p:spPr>
          <p:txBody>
            <a:bodyPr vert="horz" wrap="square" lIns="0" tIns="0" rIns="0" bIns="0" rtlCol="0">
              <a:spAutoFit/>
            </a:bodyPr>
            <a:lstStyle/>
            <a:p>
              <a:pPr>
                <a:lnSpc>
                  <a:spcPct val="100000"/>
                </a:lnSpc>
              </a:pPr>
              <a:endParaRPr sz="1200" dirty="0">
                <a:latin typeface="Times New Roman" panose="02020603050405020304" pitchFamily="18" charset="0"/>
                <a:cs typeface="Times New Roman" panose="02020603050405020304" pitchFamily="18" charset="0"/>
              </a:endParaRPr>
            </a:p>
            <a:p>
              <a:pPr marL="144145" marR="116205" indent="90170">
                <a:lnSpc>
                  <a:spcPct val="100000"/>
                </a:lnSpc>
                <a:spcBef>
                  <a:spcPts val="555"/>
                </a:spcBef>
              </a:pPr>
              <a:r>
                <a:rPr sz="1200" spc="-25" dirty="0">
                  <a:solidFill>
                    <a:srgbClr val="FFFFFF"/>
                  </a:solidFill>
                  <a:latin typeface="Times New Roman" panose="02020603050405020304" pitchFamily="18" charset="0"/>
                  <a:cs typeface="Times New Roman" panose="02020603050405020304" pitchFamily="18" charset="0"/>
                </a:rPr>
                <a:t>Ενδιαφέρον </a:t>
              </a:r>
              <a:r>
                <a:rPr sz="1200" spc="-20" dirty="0">
                  <a:solidFill>
                    <a:srgbClr val="FFFFFF"/>
                  </a:solidFill>
                  <a:latin typeface="Times New Roman" panose="02020603050405020304" pitchFamily="18" charset="0"/>
                  <a:cs typeface="Times New Roman" panose="02020603050405020304" pitchFamily="18" charset="0"/>
                </a:rPr>
                <a:t> </a:t>
              </a:r>
              <a:r>
                <a:rPr sz="1200" spc="-25" dirty="0">
                  <a:solidFill>
                    <a:srgbClr val="FFFFFF"/>
                  </a:solidFill>
                  <a:latin typeface="Times New Roman" panose="02020603050405020304" pitchFamily="18" charset="0"/>
                  <a:cs typeface="Times New Roman" panose="02020603050405020304" pitchFamily="18" charset="0"/>
                </a:rPr>
                <a:t>Εκµεταλλεύσιµο</a:t>
              </a:r>
              <a:endParaRPr sz="1200" dirty="0">
                <a:latin typeface="Times New Roman" panose="02020603050405020304" pitchFamily="18" charset="0"/>
                <a:cs typeface="Times New Roman" panose="02020603050405020304" pitchFamily="18" charset="0"/>
              </a:endParaRPr>
            </a:p>
          </p:txBody>
        </p:sp>
      </p:grpSp>
      <p:sp>
        <p:nvSpPr>
          <p:cNvPr id="47" name="object 9">
            <a:extLst>
              <a:ext uri="{FF2B5EF4-FFF2-40B4-BE49-F238E27FC236}">
                <a16:creationId xmlns:a16="http://schemas.microsoft.com/office/drawing/2014/main" id="{F294BBDF-35FC-F132-737D-913A9F393022}"/>
              </a:ext>
            </a:extLst>
          </p:cNvPr>
          <p:cNvSpPr txBox="1"/>
          <p:nvPr/>
        </p:nvSpPr>
        <p:spPr>
          <a:xfrm>
            <a:off x="695396" y="2549605"/>
            <a:ext cx="2553335" cy="845616"/>
          </a:xfrm>
          <a:prstGeom prst="rect">
            <a:avLst/>
          </a:prstGeom>
        </p:spPr>
        <p:txBody>
          <a:bodyPr vert="horz" wrap="square" lIns="0" tIns="12700" rIns="0" bIns="0" rtlCol="0">
            <a:spAutoFit/>
          </a:bodyPr>
          <a:lstStyle/>
          <a:p>
            <a:pPr marR="5080">
              <a:lnSpc>
                <a:spcPct val="114999"/>
              </a:lnSpc>
              <a:spcBef>
                <a:spcPts val="100"/>
              </a:spcBef>
            </a:pPr>
            <a:r>
              <a:rPr sz="1600" b="1" spc="30" dirty="0">
                <a:solidFill>
                  <a:srgbClr val="0067B4"/>
                </a:solidFill>
                <a:latin typeface="Calibri"/>
                <a:cs typeface="Calibri"/>
              </a:rPr>
              <a:t>ΣΧHΜΑ</a:t>
            </a:r>
            <a:r>
              <a:rPr sz="1600" b="1" spc="-30" dirty="0">
                <a:solidFill>
                  <a:srgbClr val="0067B4"/>
                </a:solidFill>
                <a:latin typeface="Calibri"/>
                <a:cs typeface="Calibri"/>
              </a:rPr>
              <a:t> </a:t>
            </a:r>
            <a:r>
              <a:rPr sz="1600" b="1" spc="10" dirty="0">
                <a:solidFill>
                  <a:srgbClr val="0067B4"/>
                </a:solidFill>
                <a:latin typeface="Calibri"/>
                <a:cs typeface="Calibri"/>
              </a:rPr>
              <a:t>14.6</a:t>
            </a:r>
            <a:r>
              <a:rPr sz="1600" b="1" spc="55" dirty="0">
                <a:solidFill>
                  <a:srgbClr val="0067B4"/>
                </a:solidFill>
                <a:latin typeface="Calibri"/>
                <a:cs typeface="Calibri"/>
              </a:rPr>
              <a:t> </a:t>
            </a:r>
            <a:r>
              <a:rPr sz="1600" b="1" spc="15" dirty="0">
                <a:solidFill>
                  <a:srgbClr val="0067B4"/>
                </a:solidFill>
                <a:latin typeface="Calibri"/>
                <a:cs typeface="Calibri"/>
              </a:rPr>
              <a:t>Αξίες</a:t>
            </a:r>
            <a:r>
              <a:rPr sz="1600" b="1" spc="-30" dirty="0">
                <a:solidFill>
                  <a:srgbClr val="0067B4"/>
                </a:solidFill>
                <a:latin typeface="Calibri"/>
                <a:cs typeface="Calibri"/>
              </a:rPr>
              <a:t> </a:t>
            </a:r>
            <a:r>
              <a:rPr sz="1600" b="1" spc="5" dirty="0">
                <a:solidFill>
                  <a:srgbClr val="0067B4"/>
                </a:solidFill>
                <a:latin typeface="Calibri"/>
                <a:cs typeface="Calibri"/>
              </a:rPr>
              <a:t>που</a:t>
            </a:r>
            <a:r>
              <a:rPr sz="1600" b="1" spc="-25" dirty="0">
                <a:solidFill>
                  <a:srgbClr val="0067B4"/>
                </a:solidFill>
                <a:latin typeface="Calibri"/>
                <a:cs typeface="Calibri"/>
              </a:rPr>
              <a:t> </a:t>
            </a:r>
            <a:r>
              <a:rPr sz="1600" b="1" spc="15" dirty="0">
                <a:solidFill>
                  <a:srgbClr val="0067B4"/>
                </a:solidFill>
                <a:latin typeface="Calibri"/>
                <a:cs typeface="Calibri"/>
              </a:rPr>
              <a:t>σχετίζονται</a:t>
            </a:r>
            <a:r>
              <a:rPr sz="1600" b="1" spc="-30" dirty="0">
                <a:solidFill>
                  <a:srgbClr val="0067B4"/>
                </a:solidFill>
                <a:latin typeface="Calibri"/>
                <a:cs typeface="Calibri"/>
              </a:rPr>
              <a:t> </a:t>
            </a:r>
            <a:r>
              <a:rPr sz="1600" b="1" dirty="0">
                <a:solidFill>
                  <a:srgbClr val="0067B4"/>
                </a:solidFill>
                <a:latin typeface="Calibri"/>
                <a:cs typeface="Calibri"/>
              </a:rPr>
              <a:t>με</a:t>
            </a:r>
            <a:r>
              <a:rPr sz="1600" b="1" spc="-25" dirty="0">
                <a:solidFill>
                  <a:srgbClr val="0067B4"/>
                </a:solidFill>
                <a:latin typeface="Calibri"/>
                <a:cs typeface="Calibri"/>
              </a:rPr>
              <a:t> </a:t>
            </a:r>
            <a:r>
              <a:rPr sz="1600" b="1" spc="-5" dirty="0">
                <a:solidFill>
                  <a:srgbClr val="0067B4"/>
                </a:solidFill>
                <a:latin typeface="Calibri"/>
                <a:cs typeface="Calibri"/>
              </a:rPr>
              <a:t>διάφο</a:t>
            </a:r>
            <a:r>
              <a:rPr sz="1600" b="1" spc="-215" dirty="0">
                <a:solidFill>
                  <a:srgbClr val="0067B4"/>
                </a:solidFill>
                <a:latin typeface="Calibri"/>
                <a:cs typeface="Calibri"/>
              </a:rPr>
              <a:t> </a:t>
            </a:r>
            <a:r>
              <a:rPr sz="1600" b="1" spc="20" dirty="0">
                <a:solidFill>
                  <a:srgbClr val="0067B4"/>
                </a:solidFill>
                <a:latin typeface="Calibri"/>
                <a:cs typeface="Calibri"/>
              </a:rPr>
              <a:t>ρες</a:t>
            </a:r>
            <a:r>
              <a:rPr sz="1600" b="1" spc="-25" dirty="0">
                <a:solidFill>
                  <a:srgbClr val="0067B4"/>
                </a:solidFill>
                <a:latin typeface="Calibri"/>
                <a:cs typeface="Calibri"/>
              </a:rPr>
              <a:t> </a:t>
            </a:r>
            <a:r>
              <a:rPr sz="1600" b="1" spc="10" dirty="0">
                <a:solidFill>
                  <a:srgbClr val="0067B4"/>
                </a:solidFill>
                <a:latin typeface="Calibri"/>
                <a:cs typeface="Calibri"/>
              </a:rPr>
              <a:t>κατηγορίες</a:t>
            </a:r>
            <a:r>
              <a:rPr sz="1600" b="1" spc="-20" dirty="0">
                <a:solidFill>
                  <a:srgbClr val="0067B4"/>
                </a:solidFill>
                <a:latin typeface="Calibri"/>
                <a:cs typeface="Calibri"/>
              </a:rPr>
              <a:t> </a:t>
            </a:r>
            <a:r>
              <a:rPr sz="1600" b="1" spc="10" dirty="0">
                <a:solidFill>
                  <a:srgbClr val="0067B4"/>
                </a:solidFill>
                <a:latin typeface="Calibri"/>
                <a:cs typeface="Calibri"/>
              </a:rPr>
              <a:t>χορηγιών</a:t>
            </a:r>
            <a:endParaRPr sz="1600" dirty="0">
              <a:latin typeface="Calibri"/>
              <a:cs typeface="Calibri"/>
            </a:endParaRPr>
          </a:p>
        </p:txBody>
      </p:sp>
    </p:spTree>
    <p:custDataLst>
      <p:tags r:id="rId1"/>
    </p:custDataLst>
    <p:extLst>
      <p:ext uri="{BB962C8B-B14F-4D97-AF65-F5344CB8AC3E}">
        <p14:creationId xmlns:p14="http://schemas.microsoft.com/office/powerpoint/2010/main" val="1287404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fltVal val="0"/>
                                          </p:val>
                                        </p:tav>
                                        <p:tav tm="100000">
                                          <p:val>
                                            <p:strVal val="#ppt_w"/>
                                          </p:val>
                                        </p:tav>
                                      </p:tavLst>
                                    </p:anim>
                                    <p:anim calcmode="lin" valueType="num">
                                      <p:cBhvr>
                                        <p:cTn id="11" dur="1000" fill="hold"/>
                                        <p:tgtEl>
                                          <p:spTgt spid="15"/>
                                        </p:tgtEl>
                                        <p:attrNameLst>
                                          <p:attrName>ppt_h</p:attrName>
                                        </p:attrNameLst>
                                      </p:cBhvr>
                                      <p:tavLst>
                                        <p:tav tm="0">
                                          <p:val>
                                            <p:fltVal val="0"/>
                                          </p:val>
                                        </p:tav>
                                        <p:tav tm="100000">
                                          <p:val>
                                            <p:strVal val="#ppt_h"/>
                                          </p:val>
                                        </p:tav>
                                      </p:tavLst>
                                    </p:anim>
                                    <p:animEffect transition="in" filter="fade">
                                      <p:cBhvr>
                                        <p:cTn id="12" dur="1000"/>
                                        <p:tgtEl>
                                          <p:spTgt spid="1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ppt_w</p:attrName>
                                        </p:attrNameLst>
                                      </p:cBhvr>
                                      <p:tavLst>
                                        <p:tav tm="0">
                                          <p:val>
                                            <p:fltVal val="0"/>
                                          </p:val>
                                        </p:tav>
                                        <p:tav tm="100000">
                                          <p:val>
                                            <p:strVal val="#ppt_w"/>
                                          </p:val>
                                        </p:tav>
                                      </p:tavLst>
                                    </p:anim>
                                    <p:anim calcmode="lin" valueType="num">
                                      <p:cBhvr>
                                        <p:cTn id="16" dur="1000" fill="hold"/>
                                        <p:tgtEl>
                                          <p:spTgt spid="47"/>
                                        </p:tgtEl>
                                        <p:attrNameLst>
                                          <p:attrName>ppt_h</p:attrName>
                                        </p:attrNameLst>
                                      </p:cBhvr>
                                      <p:tavLst>
                                        <p:tav tm="0">
                                          <p:val>
                                            <p:fltVal val="0"/>
                                          </p:val>
                                        </p:tav>
                                        <p:tav tm="100000">
                                          <p:val>
                                            <p:strVal val="#ppt_h"/>
                                          </p:val>
                                        </p:tav>
                                      </p:tavLst>
                                    </p:anim>
                                    <p:animEffect transition="in" filter="fade">
                                      <p:cBhvr>
                                        <p:cTn id="1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Προώθηση Πωλήσεων </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21</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9" name="Picture 8">
            <a:extLst>
              <a:ext uri="{FF2B5EF4-FFF2-40B4-BE49-F238E27FC236}">
                <a16:creationId xmlns:a16="http://schemas.microsoft.com/office/drawing/2014/main" id="{02AB4C41-1E84-5B02-3E53-DEC7A4F3E9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115" y="1058128"/>
            <a:ext cx="5103770" cy="5300962"/>
          </a:xfrm>
          <a:prstGeom prst="rect">
            <a:avLst/>
          </a:prstGeom>
        </p:spPr>
      </p:pic>
    </p:spTree>
    <p:custDataLst>
      <p:tags r:id="rId1"/>
    </p:custDataLst>
    <p:extLst>
      <p:ext uri="{BB962C8B-B14F-4D97-AF65-F5344CB8AC3E}">
        <p14:creationId xmlns:p14="http://schemas.microsoft.com/office/powerpoint/2010/main" val="1777861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Ηθικά ζητήματα στη 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22</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6C4C0EC4-152F-CBBF-7C2D-C52287A710B6}"/>
              </a:ext>
            </a:extLst>
          </p:cNvPr>
          <p:cNvSpPr txBox="1"/>
          <p:nvPr/>
        </p:nvSpPr>
        <p:spPr>
          <a:xfrm>
            <a:off x="822822" y="1000437"/>
            <a:ext cx="10317388" cy="5599866"/>
          </a:xfrm>
          <a:prstGeom prst="rect">
            <a:avLst/>
          </a:prstGeom>
          <a:noFill/>
        </p:spPr>
        <p:txBody>
          <a:bodyPr wrap="square">
            <a:spAutoFit/>
          </a:bodyPr>
          <a:lstStyle/>
          <a:p>
            <a:pPr algn="just">
              <a:lnSpc>
                <a:spcPct val="125000"/>
              </a:lnSpc>
            </a:pPr>
            <a:r>
              <a:rPr lang="el-GR" b="0" i="0" u="none" strike="noStrike" baseline="0" dirty="0">
                <a:solidFill>
                  <a:srgbClr val="0069FF"/>
                </a:solidFill>
                <a:latin typeface="Times New Roman" panose="02020603050405020304" pitchFamily="18" charset="0"/>
                <a:cs typeface="Times New Roman" panose="02020603050405020304" pitchFamily="18" charset="0"/>
              </a:rPr>
              <a:t>Διαφήμιση σε παιδιά</a:t>
            </a:r>
          </a:p>
          <a:p>
            <a:pPr marL="285750" indent="-285750" algn="just">
              <a:lnSpc>
                <a:spcPct val="125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Οι κριτικές υποστηρίζουν ότι τα παιδιά είναι ιδιαίτερα ευάλωτα στην πειθώ και συνεπώς χρειάζονται ιδιαίτερη προστασία από τη διαφήμιση</a:t>
            </a:r>
            <a:endParaRPr lang="el-GR"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25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Άλλοι υποστηρίζουν ότι τα παιδιά έχουν αξιοσημείωτη αντίληψη και μπορούν να προστατέψουν τον εαυτό τους</a:t>
            </a:r>
          </a:p>
          <a:p>
            <a:pPr algn="just">
              <a:lnSpc>
                <a:spcPct val="125000"/>
              </a:lnSpc>
            </a:pPr>
            <a:endParaRPr lang="el-GR" b="0" i="0" u="none" strike="noStrike" baseline="0" dirty="0">
              <a:solidFill>
                <a:srgbClr val="000000"/>
              </a:solidFill>
              <a:latin typeface="Times New Roman" panose="02020603050405020304" pitchFamily="18" charset="0"/>
              <a:cs typeface="Times New Roman" panose="02020603050405020304" pitchFamily="18" charset="0"/>
            </a:endParaRPr>
          </a:p>
          <a:p>
            <a:pPr algn="just">
              <a:lnSpc>
                <a:spcPct val="125000"/>
              </a:lnSpc>
            </a:pPr>
            <a:r>
              <a:rPr lang="el-GR" b="0" i="0" u="none" strike="noStrike" baseline="0" dirty="0">
                <a:solidFill>
                  <a:srgbClr val="0069FF"/>
                </a:solidFill>
                <a:latin typeface="Times New Roman" panose="02020603050405020304" pitchFamily="18" charset="0"/>
                <a:cs typeface="Times New Roman" panose="02020603050405020304" pitchFamily="18" charset="0"/>
              </a:rPr>
              <a:t>Παραπλανητική διαφήμιση</a:t>
            </a:r>
          </a:p>
          <a:p>
            <a:pPr marL="285750" indent="-285750" algn="just">
              <a:lnSpc>
                <a:spcPct val="125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Αυτή παίρνει τη μορφή υπερβολικής διαφήμισης και απόκρυψης δεδομένων</a:t>
            </a:r>
          </a:p>
          <a:p>
            <a:pPr marL="285750" indent="-285750" algn="just">
              <a:lnSpc>
                <a:spcPct val="125000"/>
              </a:lnSpc>
              <a:buFont typeface="Arial" panose="020B0604020202020204" pitchFamily="34" charset="0"/>
              <a:buChar char="•"/>
            </a:pPr>
            <a:r>
              <a:rPr lang="el-GR" b="0" i="0" u="none" strike="noStrike" baseline="0" dirty="0">
                <a:solidFill>
                  <a:srgbClr val="000000"/>
                </a:solidFill>
                <a:latin typeface="Times New Roman" panose="02020603050405020304" pitchFamily="18" charset="0"/>
                <a:cs typeface="Times New Roman" panose="02020603050405020304" pitchFamily="18" charset="0"/>
              </a:rPr>
              <a:t>Για παράδειγμα, θα ήταν ανήθικο να παρουσιαστεί ότι ένα αυτοκίνητο επιτυγχάνει κατανάλωση ενός λίτρου στα 50 μίλια όταν η αλήθεια είναι ότι αυτή την ποσότητα την καταναλώνεις στα 30 μίλια</a:t>
            </a:r>
          </a:p>
          <a:p>
            <a:pPr algn="just">
              <a:lnSpc>
                <a:spcPct val="125000"/>
              </a:lnSpc>
            </a:pPr>
            <a:endParaRPr lang="el-GR" sz="1800" b="0" i="0" u="none" strike="noStrike" baseline="0" dirty="0">
              <a:solidFill>
                <a:srgbClr val="0069FF"/>
              </a:solidFill>
              <a:latin typeface="Times New Roman" panose="02020603050405020304" pitchFamily="18" charset="0"/>
              <a:cs typeface="Times New Roman" panose="02020603050405020304" pitchFamily="18" charset="0"/>
            </a:endParaRPr>
          </a:p>
          <a:p>
            <a:pPr algn="just">
              <a:lnSpc>
                <a:spcPct val="125000"/>
              </a:lnSpc>
            </a:pPr>
            <a:r>
              <a:rPr lang="el-GR" sz="1800" b="0" i="0" u="none" strike="noStrike" baseline="0" dirty="0">
                <a:solidFill>
                  <a:srgbClr val="0069FF"/>
                </a:solidFill>
                <a:latin typeface="Times New Roman" panose="02020603050405020304" pitchFamily="18" charset="0"/>
                <a:cs typeface="Times New Roman" panose="02020603050405020304" pitchFamily="18" charset="0"/>
              </a:rPr>
              <a:t>Η διαφήμιση μπορεί να επηρεάσει τις αξίες μιας κοινωνίας</a:t>
            </a:r>
          </a:p>
          <a:p>
            <a:pPr marL="285750" indent="-285750" algn="just">
              <a:lnSpc>
                <a:spcPct val="125000"/>
              </a:lnSpc>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κριτική υποστηρίζει ότι η διαφήμιση έχει μία σημαντική επίδραση στην κοινωνία. Το επιχείρημα ότι η διαφήμιση προωθεί τον υλισμό και εκμεταλλεύεται τις αδυναμίες του ανθρώπου</a:t>
            </a:r>
          </a:p>
          <a:p>
            <a:pPr marL="285750" indent="-285750" algn="just">
              <a:lnSpc>
                <a:spcPct val="125000"/>
              </a:lnSpc>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διαφήμιση κατηγορείται ότι δίνει έμφαση στη σημασία των υλικών αγαθών όπως ιδιοκτησία ενός ακριβού αμαξιού ή αγορά μιας ηλεκτρικής συσκευής τελευταίας τεχνολογίας</a:t>
            </a:r>
            <a:endParaRPr lang="en-GB"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4165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3</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29502" y="1054780"/>
            <a:ext cx="9618516" cy="5638338"/>
          </a:xfrm>
          <a:prstGeom prst="rect">
            <a:avLst/>
          </a:prstGeom>
          <a:noFill/>
        </p:spPr>
        <p:txBody>
          <a:bodyPr wrap="square">
            <a:spAutoFit/>
          </a:bodyPr>
          <a:lstStyle/>
          <a:p>
            <a:pPr marL="285750" indent="-285750" algn="just">
              <a:lnSpc>
                <a:spcPct val="125000"/>
              </a:lnSpc>
              <a:spcBef>
                <a:spcPts val="600"/>
              </a:spcBef>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Ο </a:t>
            </a:r>
            <a:r>
              <a:rPr lang="el-GR" sz="1800" b="0" i="0" u="none" strike="noStrike" baseline="0" dirty="0" err="1">
                <a:latin typeface="Times New Roman" panose="02020603050405020304" pitchFamily="18" charset="0"/>
                <a:cs typeface="Times New Roman" panose="02020603050405020304" pitchFamily="18" charset="0"/>
              </a:rPr>
              <a:t>Jones</a:t>
            </a:r>
            <a:r>
              <a:rPr lang="el-GR" sz="1800" b="0" i="0" u="none" strike="noStrike" baseline="0" dirty="0">
                <a:latin typeface="Times New Roman" panose="02020603050405020304" pitchFamily="18" charset="0"/>
                <a:cs typeface="Times New Roman" panose="02020603050405020304" pitchFamily="18" charset="0"/>
              </a:rPr>
              <a:t> (1991) εξήγησε πως η διαφήμιση μπορεί να πείσει, ενώ οι </a:t>
            </a:r>
            <a:r>
              <a:rPr lang="el-GR" sz="1800" b="0" i="0" u="none" strike="noStrike" baseline="0" dirty="0" err="1">
                <a:latin typeface="Times New Roman" panose="02020603050405020304" pitchFamily="18" charset="0"/>
                <a:cs typeface="Times New Roman" panose="02020603050405020304" pitchFamily="18" charset="0"/>
              </a:rPr>
              <a:t>Bernard</a:t>
            </a:r>
            <a:r>
              <a:rPr lang="el-GR" sz="1800" b="0" i="0" u="none" strike="noStrike" baseline="0" dirty="0">
                <a:latin typeface="Times New Roman" panose="02020603050405020304" pitchFamily="18" charset="0"/>
                <a:cs typeface="Times New Roman" panose="02020603050405020304" pitchFamily="18" charset="0"/>
              </a:rPr>
              <a:t> και </a:t>
            </a:r>
            <a:r>
              <a:rPr lang="el-GR" sz="1800" b="0" i="0" u="none" strike="noStrike" baseline="0" dirty="0" err="1">
                <a:latin typeface="Times New Roman" panose="02020603050405020304" pitchFamily="18" charset="0"/>
                <a:cs typeface="Times New Roman" panose="02020603050405020304" pitchFamily="18" charset="0"/>
              </a:rPr>
              <a:t>Ehrenberg</a:t>
            </a:r>
            <a:r>
              <a:rPr lang="el-GR" sz="1800" b="0" i="0" u="none" strike="noStrike" baseline="0" dirty="0">
                <a:latin typeface="Times New Roman" panose="02020603050405020304" pitchFamily="18" charset="0"/>
                <a:cs typeface="Times New Roman" panose="02020603050405020304" pitchFamily="18" charset="0"/>
              </a:rPr>
              <a:t> υποστήριξαν ότι το ζήτημα είναι περισσότερο να επηρεάσει τον αγοραστή για να λάβει μία απόφαση και να ενισχύσει την αντίληψή του για την εταιρεία (</a:t>
            </a:r>
            <a:r>
              <a:rPr lang="el-GR" sz="1800" b="0" i="0" u="none" strike="noStrike" baseline="0" dirty="0" err="1">
                <a:latin typeface="Times New Roman" panose="02020603050405020304" pitchFamily="18" charset="0"/>
                <a:cs typeface="Times New Roman" panose="02020603050405020304" pitchFamily="18" charset="0"/>
              </a:rPr>
              <a:t>Bernard</a:t>
            </a:r>
            <a:r>
              <a:rPr lang="el-GR" sz="1800" b="0" i="0" u="none" strike="noStrike" baseline="0" dirty="0">
                <a:latin typeface="Times New Roman" panose="02020603050405020304" pitchFamily="18" charset="0"/>
                <a:cs typeface="Times New Roman" panose="02020603050405020304" pitchFamily="18" charset="0"/>
              </a:rPr>
              <a:t> and </a:t>
            </a:r>
            <a:r>
              <a:rPr lang="el-GR" sz="1800" b="0" i="0" u="none" strike="noStrike" baseline="0" dirty="0" err="1">
                <a:latin typeface="Times New Roman" panose="02020603050405020304" pitchFamily="18" charset="0"/>
                <a:cs typeface="Times New Roman" panose="02020603050405020304" pitchFamily="18" charset="0"/>
              </a:rPr>
              <a:t>Ehrenberg</a:t>
            </a:r>
            <a:r>
              <a:rPr lang="el-GR" sz="1800" b="0" i="0" u="none" strike="noStrike" baseline="0" dirty="0">
                <a:latin typeface="Times New Roman" panose="02020603050405020304" pitchFamily="18" charset="0"/>
                <a:cs typeface="Times New Roman" panose="02020603050405020304" pitchFamily="18" charset="0"/>
              </a:rPr>
              <a:t>, 1997)</a:t>
            </a:r>
          </a:p>
          <a:p>
            <a:pPr marL="285750" indent="-285750" algn="just">
              <a:lnSpc>
                <a:spcPct val="125000"/>
              </a:lnSpc>
              <a:spcBef>
                <a:spcPts val="600"/>
              </a:spcBef>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Οι ειδικοί του κλάδου έχουν τη δική τους άποψη: ο </a:t>
            </a:r>
            <a:r>
              <a:rPr lang="el-GR" sz="1800" b="0" i="0" u="none" strike="noStrike" baseline="0" dirty="0" err="1">
                <a:latin typeface="Times New Roman" panose="02020603050405020304" pitchFamily="18" charset="0"/>
                <a:cs typeface="Times New Roman" panose="02020603050405020304" pitchFamily="18" charset="0"/>
              </a:rPr>
              <a:t>John</a:t>
            </a:r>
            <a:r>
              <a:rPr lang="el-GR"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err="1">
                <a:latin typeface="Times New Roman" panose="02020603050405020304" pitchFamily="18" charset="0"/>
                <a:cs typeface="Times New Roman" panose="02020603050405020304" pitchFamily="18" charset="0"/>
              </a:rPr>
              <a:t>Hegarty</a:t>
            </a:r>
            <a:r>
              <a:rPr lang="el-GR" sz="1800" b="0" i="0" u="none" strike="noStrike" baseline="0" dirty="0">
                <a:latin typeface="Times New Roman" panose="02020603050405020304" pitchFamily="18" charset="0"/>
                <a:cs typeface="Times New Roman" panose="02020603050405020304" pitchFamily="18" charset="0"/>
              </a:rPr>
              <a:t>, συνιδρυτής της </a:t>
            </a:r>
            <a:r>
              <a:rPr lang="el-GR" sz="1800" b="0" i="0" u="none" strike="noStrike" baseline="0" dirty="0" err="1">
                <a:latin typeface="Times New Roman" panose="02020603050405020304" pitchFamily="18" charset="0"/>
                <a:cs typeface="Times New Roman" panose="02020603050405020304" pitchFamily="18" charset="0"/>
              </a:rPr>
              <a:t>Bartle</a:t>
            </a:r>
            <a:r>
              <a:rPr lang="el-GR"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err="1">
                <a:latin typeface="Times New Roman" panose="02020603050405020304" pitchFamily="18" charset="0"/>
                <a:cs typeface="Times New Roman" panose="02020603050405020304" pitchFamily="18" charset="0"/>
              </a:rPr>
              <a:t>Bogle</a:t>
            </a:r>
            <a:r>
              <a:rPr lang="el-GR" sz="1800" b="0" i="0" u="none" strike="noStrike" baseline="0" dirty="0">
                <a:latin typeface="Times New Roman" panose="02020603050405020304" pitchFamily="18" charset="0"/>
                <a:cs typeface="Times New Roman" panose="02020603050405020304" pitchFamily="18" charset="0"/>
              </a:rPr>
              <a:t> </a:t>
            </a:r>
            <a:r>
              <a:rPr lang="el-GR" sz="1800" b="0" i="0" u="none" strike="noStrike" baseline="0" dirty="0" err="1">
                <a:latin typeface="Times New Roman" panose="02020603050405020304" pitchFamily="18" charset="0"/>
                <a:cs typeface="Times New Roman" panose="02020603050405020304" pitchFamily="18" charset="0"/>
              </a:rPr>
              <a:t>Hegarty</a:t>
            </a:r>
            <a:r>
              <a:rPr lang="el-GR" sz="1800" b="0" i="0" u="none" strike="noStrike" baseline="0" dirty="0">
                <a:latin typeface="Times New Roman" panose="02020603050405020304" pitchFamily="18" charset="0"/>
                <a:cs typeface="Times New Roman" panose="02020603050405020304" pitchFamily="18" charset="0"/>
              </a:rPr>
              <a:t>, υποστηρίζει ότι η επιτυχία της διαφήμισης βασίζεται στη μεγάλη ιδέα, και δίνει μεγάλη σημασία στη δημιουργικότητα γιατί διαφοροποιείται η εταιρεία</a:t>
            </a:r>
          </a:p>
          <a:p>
            <a:pPr marL="285750" indent="-285750" algn="just">
              <a:lnSpc>
                <a:spcPct val="125000"/>
              </a:lnSpc>
              <a:spcBef>
                <a:spcPts val="600"/>
              </a:spcBef>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Για τον </a:t>
            </a:r>
            <a:r>
              <a:rPr lang="el-GR" sz="1800" b="0" i="0" u="none" strike="noStrike" baseline="0" dirty="0" err="1">
                <a:latin typeface="Times New Roman" panose="02020603050405020304" pitchFamily="18" charset="0"/>
                <a:cs typeface="Times New Roman" panose="02020603050405020304" pitchFamily="18" charset="0"/>
              </a:rPr>
              <a:t>sir</a:t>
            </a:r>
            <a:r>
              <a:rPr lang="el-GR" sz="1800" b="0" i="0" u="none" strike="noStrike" baseline="0" dirty="0">
                <a:latin typeface="Times New Roman" panose="02020603050405020304" pitchFamily="18" charset="0"/>
                <a:cs typeface="Times New Roman" panose="02020603050405020304" pitchFamily="18" charset="0"/>
              </a:rPr>
              <a:t> Martin </a:t>
            </a:r>
            <a:r>
              <a:rPr lang="el-GR" sz="1800" b="0" i="0" u="none" strike="noStrike" baseline="0" dirty="0" err="1">
                <a:latin typeface="Times New Roman" panose="02020603050405020304" pitchFamily="18" charset="0"/>
                <a:cs typeface="Times New Roman" panose="02020603050405020304" pitchFamily="18" charset="0"/>
              </a:rPr>
              <a:t>Sorrell</a:t>
            </a:r>
            <a:r>
              <a:rPr lang="el-GR" sz="1800" b="0" i="0" u="none" strike="noStrike" baseline="0" dirty="0">
                <a:latin typeface="Times New Roman" panose="02020603050405020304" pitchFamily="18" charset="0"/>
                <a:cs typeface="Times New Roman" panose="02020603050405020304" pitchFamily="18" charset="0"/>
              </a:rPr>
              <a:t> –ιδρυτή του WWP ενός από τα μεγαλύτερα διαφημιστικά γραφεία του κόσμου– όλα σχετίζονται με τη δυνατότητα είσπραξης εσόδων από την επένδυση (</a:t>
            </a:r>
            <a:r>
              <a:rPr lang="el-GR" sz="1800" b="0" i="0" u="none" strike="noStrike" baseline="0" dirty="0" err="1">
                <a:latin typeface="Times New Roman" panose="02020603050405020304" pitchFamily="18" charset="0"/>
                <a:cs typeface="Times New Roman" panose="02020603050405020304" pitchFamily="18" charset="0"/>
              </a:rPr>
              <a:t>Tylee</a:t>
            </a:r>
            <a:r>
              <a:rPr lang="el-GR" sz="1800" b="0" i="0" u="none" strike="noStrike" baseline="0" dirty="0">
                <a:latin typeface="Times New Roman" panose="02020603050405020304" pitchFamily="18" charset="0"/>
                <a:cs typeface="Times New Roman" panose="02020603050405020304" pitchFamily="18" charset="0"/>
              </a:rPr>
              <a:t>, 2018)</a:t>
            </a:r>
          </a:p>
          <a:p>
            <a:pPr marL="285750" indent="-285750" algn="just">
              <a:lnSpc>
                <a:spcPct val="125000"/>
              </a:lnSpc>
              <a:spcBef>
                <a:spcPts val="600"/>
              </a:spcBef>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Και όταν θεωρείτε ότι έχετε βρει κάποιες απαντήσεις, τότε κατευθύνετε την συζήτηση </a:t>
            </a:r>
            <a:r>
              <a:rPr lang="el-GR" sz="1800" b="0" i="1" u="none" strike="noStrike" baseline="0" dirty="0">
                <a:latin typeface="Times New Roman" panose="02020603050405020304" pitchFamily="18" charset="0"/>
                <a:cs typeface="Times New Roman" panose="02020603050405020304" pitchFamily="18" charset="0"/>
              </a:rPr>
              <a:t>σε επαναστατική (</a:t>
            </a:r>
            <a:r>
              <a:rPr lang="el-GR" sz="1800" b="0" i="1" u="none" strike="noStrike" baseline="0" dirty="0" err="1">
                <a:latin typeface="Times New Roman" panose="02020603050405020304" pitchFamily="18" charset="0"/>
                <a:cs typeface="Times New Roman" panose="02020603050405020304" pitchFamily="18" charset="0"/>
              </a:rPr>
              <a:t>disruptive</a:t>
            </a:r>
            <a:r>
              <a:rPr lang="el-GR" sz="1800" b="0" i="1" u="none" strike="noStrike" baseline="0" dirty="0">
                <a:latin typeface="Times New Roman" panose="02020603050405020304" pitchFamily="18" charset="0"/>
                <a:cs typeface="Times New Roman" panose="02020603050405020304" pitchFamily="18" charset="0"/>
              </a:rPr>
              <a:t>) τεχνολογία </a:t>
            </a:r>
            <a:r>
              <a:rPr lang="el-GR" sz="1800" b="0" i="0" u="none" strike="noStrike" baseline="0" dirty="0">
                <a:latin typeface="Times New Roman" panose="02020603050405020304" pitchFamily="18" charset="0"/>
                <a:cs typeface="Times New Roman" panose="02020603050405020304" pitchFamily="18" charset="0"/>
              </a:rPr>
              <a:t>όπως το διαδίκτυο</a:t>
            </a:r>
          </a:p>
          <a:p>
            <a:pPr marL="285750" indent="-285750" algn="just">
              <a:lnSpc>
                <a:spcPct val="125000"/>
              </a:lnSpc>
              <a:spcBef>
                <a:spcPts val="600"/>
              </a:spcBef>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Τα ψηφιακά κανάλια και τα μέσα κοινωνικής δικτύωσης μεταβάλλουν τον τρόπο που επικοινωνούμε μέσω της διαφήμισης τη φύση και το περιεχόμενο των μηνυμάτων που χρησιμοποιούμε για να επηρεάσουμε άλλους</a:t>
            </a:r>
          </a:p>
          <a:p>
            <a:pPr marL="285750" indent="-285750" algn="just">
              <a:lnSpc>
                <a:spcPct val="125000"/>
              </a:lnSpc>
              <a:spcBef>
                <a:spcPts val="600"/>
              </a:spcBef>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 ψηφιακή διαφήμιση είναι μετρήσιμη, και έτσι είναι ευκολότερο να δείτε πως οι καταναλωτές αντιδρούν στα μηνύματα των ψηφιακών διαύλων</a:t>
            </a:r>
          </a:p>
        </p:txBody>
      </p:sp>
    </p:spTree>
    <p:custDataLst>
      <p:tags r:id="rId1"/>
    </p:custDataLst>
    <p:extLst>
      <p:ext uri="{BB962C8B-B14F-4D97-AF65-F5344CB8AC3E}">
        <p14:creationId xmlns:p14="http://schemas.microsoft.com/office/powerpoint/2010/main" val="1382583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 ρόλος της διαφήμισης 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4</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47126" y="931717"/>
            <a:ext cx="9618516" cy="5599866"/>
          </a:xfrm>
          <a:prstGeom prst="rect">
            <a:avLst/>
          </a:prstGeom>
          <a:noFill/>
        </p:spPr>
        <p:txBody>
          <a:bodyPr wrap="square">
            <a:spAutoFit/>
          </a:bodyPr>
          <a:lstStyle/>
          <a:p>
            <a:pPr marL="285750" indent="-285750" algn="just">
              <a:lnSpc>
                <a:spcPct val="125000"/>
              </a:lnSpc>
              <a:buFont typeface="Arial" panose="020B0604020202020204" pitchFamily="34" charset="0"/>
              <a:buChar char="•"/>
            </a:pPr>
            <a:r>
              <a:rPr lang="el-GR" sz="1800" b="0" i="0" u="none" strike="noStrike" baseline="0" dirty="0">
                <a:solidFill>
                  <a:srgbClr val="0069FF"/>
                </a:solidFill>
                <a:latin typeface="Times New Roman" panose="02020603050405020304" pitchFamily="18" charset="0"/>
                <a:cs typeface="Times New Roman" panose="02020603050405020304" pitchFamily="18" charset="0"/>
              </a:rPr>
              <a:t>Ενημερώνει</a:t>
            </a:r>
          </a:p>
          <a:p>
            <a:pPr algn="just">
              <a:lnSpc>
                <a:spcPct val="125000"/>
              </a:lnSpc>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διαφήμιση μπορεί να εξασφαλίσει την ενημέρωση για την ύπαρξη μιας εταιρείας, μιας φίρμας, μιας ιστοσελίδας, μιας εκδήλωσης ή κάτι που να ενδιαφέρει γενικότερα το επιλεγμένο κοινό. Μπορεί επίσης να δώσει λύσεις σε κάποιο πρόβλημα των καταναλωτών</a:t>
            </a:r>
          </a:p>
          <a:p>
            <a:pPr marL="285750" indent="-285750" algn="just">
              <a:lnSpc>
                <a:spcPct val="125000"/>
              </a:lnSpc>
              <a:buFont typeface="Arial" panose="020B0604020202020204" pitchFamily="34" charset="0"/>
              <a:buChar char="•"/>
            </a:pPr>
            <a:endParaRPr lang="el-GR" sz="1800" b="0" i="0" u="none" strike="noStrike" baseline="0" dirty="0">
              <a:solidFill>
                <a:srgbClr val="0069FF"/>
              </a:solidFill>
              <a:latin typeface="Times New Roman" panose="02020603050405020304" pitchFamily="18" charset="0"/>
              <a:cs typeface="Times New Roman" panose="02020603050405020304" pitchFamily="18" charset="0"/>
            </a:endParaRPr>
          </a:p>
          <a:p>
            <a:pPr marL="285750" indent="-285750" algn="just">
              <a:lnSpc>
                <a:spcPct val="125000"/>
              </a:lnSpc>
              <a:buFont typeface="Arial" panose="020B0604020202020204" pitchFamily="34" charset="0"/>
              <a:buChar char="•"/>
            </a:pPr>
            <a:r>
              <a:rPr lang="el-GR" sz="1800" b="0" i="0" u="none" strike="noStrike" baseline="0" dirty="0">
                <a:solidFill>
                  <a:srgbClr val="0069FF"/>
                </a:solidFill>
                <a:latin typeface="Times New Roman" panose="02020603050405020304" pitchFamily="18" charset="0"/>
                <a:cs typeface="Times New Roman" panose="02020603050405020304" pitchFamily="18" charset="0"/>
              </a:rPr>
              <a:t>Ενίσχυση της δοκιμής</a:t>
            </a:r>
          </a:p>
          <a:p>
            <a:pPr algn="just">
              <a:lnSpc>
                <a:spcPct val="125000"/>
              </a:lnSpc>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διαφήμιση μπορεί να δημιουργήσει ενδιαφέρον και να ενισχύσει τη δοκιμή. Η πώληση κάποιων προϊόντων είναι μειωμένη λόγω του ότι τα προϊόντα δεν δοκιμάζονται</a:t>
            </a:r>
            <a:endParaRPr lang="el-GR"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25000"/>
              </a:lnSpc>
              <a:buFont typeface="Arial" panose="020B0604020202020204" pitchFamily="34" charset="0"/>
              <a:buChar char="•"/>
            </a:pPr>
            <a:endParaRPr lang="el-GR" sz="1800" b="0" i="0" u="none" strike="noStrike" baseline="0" dirty="0">
              <a:solidFill>
                <a:srgbClr val="0069FF"/>
              </a:solidFill>
              <a:latin typeface="Times New Roman" panose="02020603050405020304" pitchFamily="18" charset="0"/>
              <a:cs typeface="Times New Roman" panose="02020603050405020304" pitchFamily="18" charset="0"/>
            </a:endParaRPr>
          </a:p>
          <a:p>
            <a:pPr marL="285750" indent="-285750" algn="just">
              <a:lnSpc>
                <a:spcPct val="125000"/>
              </a:lnSpc>
              <a:buFont typeface="Arial" panose="020B0604020202020204" pitchFamily="34" charset="0"/>
              <a:buChar char="•"/>
            </a:pPr>
            <a:r>
              <a:rPr lang="el-GR" sz="1800" b="0" i="0" u="none" strike="noStrike" baseline="0" dirty="0">
                <a:solidFill>
                  <a:srgbClr val="0069FF"/>
                </a:solidFill>
                <a:latin typeface="Times New Roman" panose="02020603050405020304" pitchFamily="18" charset="0"/>
                <a:cs typeface="Times New Roman" panose="02020603050405020304" pitchFamily="18" charset="0"/>
              </a:rPr>
              <a:t>Διαφοροποίηση και τοποθέτηση του προϊόντος στο μυαλό του καταναλωτή</a:t>
            </a:r>
          </a:p>
          <a:p>
            <a:pPr algn="just">
              <a:lnSpc>
                <a:spcPct val="125000"/>
              </a:lnSpc>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διαφήμιση έχει έναν βασικό ρόλο, να διαδραματίσει στην τοποθέτηση του προϊόντος στο μυαλό των καταναλωτών</a:t>
            </a:r>
          </a:p>
          <a:p>
            <a:pPr algn="just">
              <a:lnSpc>
                <a:spcPct val="125000"/>
              </a:lnSpc>
            </a:pPr>
            <a:endParaRPr lang="el-GR" dirty="0">
              <a:solidFill>
                <a:srgbClr val="000000"/>
              </a:solidFill>
              <a:latin typeface="Times New Roman" panose="02020603050405020304" pitchFamily="18" charset="0"/>
              <a:cs typeface="Times New Roman" panose="02020603050405020304" pitchFamily="18" charset="0"/>
            </a:endParaRPr>
          </a:p>
          <a:p>
            <a:pPr marL="285750" indent="-285750" algn="l">
              <a:lnSpc>
                <a:spcPct val="125000"/>
              </a:lnSpc>
              <a:buFont typeface="Arial" panose="020B0604020202020204" pitchFamily="34" charset="0"/>
              <a:buChar char="•"/>
            </a:pPr>
            <a:r>
              <a:rPr lang="el-GR" dirty="0">
                <a:solidFill>
                  <a:srgbClr val="0069FF"/>
                </a:solidFill>
                <a:latin typeface="Times New Roman" panose="02020603050405020304" pitchFamily="18" charset="0"/>
                <a:cs typeface="Times New Roman" panose="02020603050405020304" pitchFamily="18" charset="0"/>
              </a:rPr>
              <a:t>Διόρθωση λανθασμένων αντιλήψεων</a:t>
            </a:r>
          </a:p>
          <a:p>
            <a:pPr algn="l">
              <a:lnSpc>
                <a:spcPct val="125000"/>
              </a:lnSpc>
            </a:pPr>
            <a:r>
              <a:rPr lang="el-GR" sz="1800" b="0" i="0" u="none" strike="noStrike" baseline="0" dirty="0">
                <a:solidFill>
                  <a:srgbClr val="000000"/>
                </a:solidFill>
                <a:latin typeface="Times New Roman" panose="02020603050405020304" pitchFamily="18" charset="0"/>
              </a:rPr>
              <a:t>Η διόρθωση λανθασμένων αντιλήψεων που έχουν οι καταναλωτές για ένα προϊόν μπορεί να επιτευχθεί με προσεκτικό σχεδιασμό διαφημιστικής καμπάνιας</a:t>
            </a:r>
            <a:endParaRPr lang="el-GR"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12917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 ρόλος της διαφήμισης ΙΙ</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5</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29502" y="1582340"/>
            <a:ext cx="9618516" cy="3828227"/>
          </a:xfrm>
          <a:prstGeom prst="rect">
            <a:avLst/>
          </a:prstGeom>
          <a:noFill/>
        </p:spPr>
        <p:txBody>
          <a:bodyPr wrap="square">
            <a:spAutoFit/>
          </a:bodyPr>
          <a:lstStyle/>
          <a:p>
            <a:pPr marL="285750" indent="-285750" algn="just">
              <a:lnSpc>
                <a:spcPct val="150000"/>
              </a:lnSpc>
              <a:spcBef>
                <a:spcPts val="600"/>
              </a:spcBef>
              <a:spcAft>
                <a:spcPts val="600"/>
              </a:spcAft>
              <a:buFont typeface="Arial" panose="020B0604020202020204" pitchFamily="34" charset="0"/>
              <a:buChar char="•"/>
            </a:pPr>
            <a:r>
              <a:rPr lang="el-GR" dirty="0">
                <a:solidFill>
                  <a:srgbClr val="0069FF"/>
                </a:solidFill>
                <a:latin typeface="Times New Roman" panose="02020603050405020304" pitchFamily="18" charset="0"/>
                <a:cs typeface="Times New Roman" panose="02020603050405020304" pitchFamily="18" charset="0"/>
              </a:rPr>
              <a:t>Υπενθύμιση και ενίσχυση του προϊόντος</a:t>
            </a:r>
          </a:p>
          <a:p>
            <a:pPr algn="just">
              <a:lnSpc>
                <a:spcPct val="150000"/>
              </a:lnSpc>
              <a:spcBef>
                <a:spcPts val="600"/>
              </a:spcBef>
              <a:spcAft>
                <a:spcPts val="600"/>
              </a:spcAft>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Αφού δημιουργηθεί μία ξεκάθαρη τοποθέτηση του προϊόντος στη συνείδηση των καταναλωτών, οι στόχοι της διαφήμισης μπορεί να είναι η υπενθύμιση στους καταναλωτές της ύπαρξης του προϊόντος και η ενίσχυση της εικόνας του</a:t>
            </a:r>
          </a:p>
          <a:p>
            <a:pPr marL="285750" indent="-285750" algn="just">
              <a:lnSpc>
                <a:spcPct val="150000"/>
              </a:lnSpc>
              <a:spcBef>
                <a:spcPts val="600"/>
              </a:spcBef>
              <a:spcAft>
                <a:spcPts val="600"/>
              </a:spcAft>
              <a:buFont typeface="Arial" panose="020B0604020202020204" pitchFamily="34" charset="0"/>
              <a:buChar char="•"/>
            </a:pPr>
            <a:r>
              <a:rPr lang="el-GR" dirty="0">
                <a:solidFill>
                  <a:srgbClr val="0069FF"/>
                </a:solidFill>
                <a:latin typeface="Times New Roman" panose="02020603050405020304" pitchFamily="18" charset="0"/>
                <a:cs typeface="Times New Roman" panose="02020603050405020304" pitchFamily="18" charset="0"/>
              </a:rPr>
              <a:t>Εξασφάλιση στήριξης για τους πωλητές</a:t>
            </a:r>
          </a:p>
          <a:p>
            <a:pPr algn="just">
              <a:lnSpc>
                <a:spcPct val="150000"/>
              </a:lnSpc>
              <a:spcBef>
                <a:spcPts val="600"/>
              </a:spcBef>
              <a:spcAft>
                <a:spcPts val="600"/>
              </a:spcAft>
            </a:pPr>
            <a:r>
              <a:rPr lang="el-GR" sz="1800" b="0" i="0" u="none" strike="noStrike" baseline="0" dirty="0">
                <a:solidFill>
                  <a:srgbClr val="000000"/>
                </a:solidFill>
                <a:latin typeface="Times New Roman" panose="02020603050405020304" pitchFamily="18" charset="0"/>
                <a:cs typeface="Times New Roman" panose="02020603050405020304" pitchFamily="18" charset="0"/>
              </a:rPr>
              <a:t>Η διαφήμιση μπορεί να προσφέρει αξιόλογη υποστήριξη για τους πωλητές, διαμορφώνοντας προοπτικές και επικοινωνώντας με το καταναλωτικό κοινό που σε διαφορετική περίπτωση δεν θα ήταν δυνατόν</a:t>
            </a:r>
          </a:p>
        </p:txBody>
      </p:sp>
    </p:spTree>
    <p:custDataLst>
      <p:tags r:id="rId1"/>
    </p:custDataLst>
    <p:extLst>
      <p:ext uri="{BB962C8B-B14F-4D97-AF65-F5344CB8AC3E}">
        <p14:creationId xmlns:p14="http://schemas.microsoft.com/office/powerpoint/2010/main" val="3833423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Οι 7 τρόποι τοποθέτησης ενός προϊόντος </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6</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829502" y="1582340"/>
            <a:ext cx="9618516" cy="2951064"/>
          </a:xfrm>
          <a:prstGeom prst="rect">
            <a:avLst/>
          </a:prstGeom>
          <a:noFill/>
        </p:spPr>
        <p:txBody>
          <a:bodyPr wrap="square">
            <a:spAutoFit/>
          </a:bodyPr>
          <a:lstStyle/>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Χαρακτηριστικά του προϊόντος και οφέλη για τον καταναλωτή</a:t>
            </a:r>
          </a:p>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Τιμή</a:t>
            </a:r>
          </a:p>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Χρήση</a:t>
            </a:r>
            <a:r>
              <a:rPr lang="el-GR" sz="1800" b="0" i="0" u="none" strike="noStrike" baseline="0" dirty="0">
                <a:solidFill>
                  <a:srgbClr val="C00000"/>
                </a:solidFill>
                <a:latin typeface="Times New Roman" panose="02020603050405020304" pitchFamily="18" charset="0"/>
                <a:cs typeface="Times New Roman" panose="02020603050405020304" pitchFamily="18" charset="0"/>
              </a:rPr>
              <a:t> </a:t>
            </a:r>
            <a:r>
              <a:rPr lang="el-GR" sz="1800" b="0" i="1" u="none" strike="noStrike" baseline="0" dirty="0">
                <a:solidFill>
                  <a:srgbClr val="C00000"/>
                </a:solidFill>
                <a:latin typeface="Times New Roman" panose="02020603050405020304" pitchFamily="18" charset="0"/>
                <a:cs typeface="Times New Roman" panose="02020603050405020304" pitchFamily="18" charset="0"/>
              </a:rPr>
              <a:t>του προϊόντος</a:t>
            </a:r>
          </a:p>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Οι χρήστες του προϊόντος</a:t>
            </a:r>
            <a:endParaRPr lang="el-GR" i="1" dirty="0">
              <a:solidFill>
                <a:srgbClr val="C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Ποιότητα του προϊόντος</a:t>
            </a:r>
          </a:p>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Σύμβολα</a:t>
            </a:r>
          </a:p>
          <a:p>
            <a:pPr marL="342900" indent="-342900" algn="just">
              <a:lnSpc>
                <a:spcPct val="150000"/>
              </a:lnSpc>
              <a:buFont typeface="+mj-lt"/>
              <a:buAutoNum type="arabicPeriod"/>
            </a:pPr>
            <a:r>
              <a:rPr lang="el-GR" sz="1800" b="0" i="1" u="none" strike="noStrike" baseline="0" dirty="0">
                <a:solidFill>
                  <a:srgbClr val="C00000"/>
                </a:solidFill>
                <a:latin typeface="Times New Roman" panose="02020603050405020304" pitchFamily="18" charset="0"/>
                <a:cs typeface="Times New Roman" panose="02020603050405020304" pitchFamily="18" charset="0"/>
              </a:rPr>
              <a:t>Ανταγωνισμός</a:t>
            </a:r>
            <a:endParaRPr lang="el-GR"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00538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Διαφημιστική δαπάνη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73883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7</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8F407E81-D065-0AC5-F67B-AF319A838ADC}"/>
              </a:ext>
            </a:extLst>
          </p:cNvPr>
          <p:cNvSpPr txBox="1"/>
          <p:nvPr/>
        </p:nvSpPr>
        <p:spPr>
          <a:xfrm>
            <a:off x="333411" y="983530"/>
            <a:ext cx="11286140" cy="1354217"/>
          </a:xfrm>
          <a:prstGeom prst="rect">
            <a:avLst/>
          </a:prstGeom>
          <a:noFill/>
        </p:spPr>
        <p:txBody>
          <a:bodyPr wrap="square">
            <a:spAutoFit/>
          </a:bodyPr>
          <a:lstStyle/>
          <a:p>
            <a:pPr marL="285750" indent="-285750" algn="l">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Η εκπλήρωση διαφόρων ρόλων συχνά απαιτεί σημαντικούς πόρους και τεράστια χρηματικά ποσά που πρέπει να ξοδευτούν για την ανάπτυξη διαφημιστικής καμπάνιας</a:t>
            </a:r>
          </a:p>
          <a:p>
            <a:pPr marL="285750" indent="-285750" algn="l">
              <a:spcBef>
                <a:spcPts val="600"/>
              </a:spcBef>
              <a:spcAft>
                <a:spcPts val="600"/>
              </a:spcAft>
              <a:buFont typeface="Arial" panose="020B0604020202020204" pitchFamily="34" charset="0"/>
              <a:buChar char="•"/>
            </a:pPr>
            <a:r>
              <a:rPr lang="el-GR" sz="1800" b="0" i="0" u="none" strike="noStrike" baseline="0" dirty="0">
                <a:latin typeface="Times New Roman" panose="02020603050405020304" pitchFamily="18" charset="0"/>
                <a:cs typeface="Times New Roman" panose="02020603050405020304" pitchFamily="18" charset="0"/>
              </a:rPr>
              <a:t>Τα διαδικτυακά μέσα έχουν αλλάξει τον τρόπο που ερχόμαστε σε επαφή με τη διαφήμιση και άλλαξαν τον τρόπο καταμερισμού της διαφημιστικής δαπάνης στα διάφορα μέσα</a:t>
            </a:r>
            <a:endParaRPr lang="el-GR" dirty="0">
              <a:solidFill>
                <a:srgbClr val="C00000"/>
              </a:solidFill>
              <a:latin typeface="Times New Roman" panose="02020603050405020304" pitchFamily="18" charset="0"/>
              <a:cs typeface="Times New Roman" panose="02020603050405020304" pitchFamily="18" charset="0"/>
            </a:endParaRPr>
          </a:p>
        </p:txBody>
      </p:sp>
      <p:pic>
        <p:nvPicPr>
          <p:cNvPr id="12" name="Εικόνα 11">
            <a:extLst>
              <a:ext uri="{FF2B5EF4-FFF2-40B4-BE49-F238E27FC236}">
                <a16:creationId xmlns:a16="http://schemas.microsoft.com/office/drawing/2014/main" id="{87591DA0-D4C7-E58B-7ACE-62BC5EC008E6}"/>
              </a:ext>
            </a:extLst>
          </p:cNvPr>
          <p:cNvPicPr>
            <a:picLocks noChangeAspect="1"/>
          </p:cNvPicPr>
          <p:nvPr/>
        </p:nvPicPr>
        <p:blipFill>
          <a:blip r:embed="rId4"/>
          <a:stretch>
            <a:fillRect/>
          </a:stretch>
        </p:blipFill>
        <p:spPr>
          <a:xfrm>
            <a:off x="2246647" y="2349782"/>
            <a:ext cx="7894880" cy="4304976"/>
          </a:xfrm>
          <a:prstGeom prst="rect">
            <a:avLst/>
          </a:prstGeom>
        </p:spPr>
      </p:pic>
    </p:spTree>
    <p:custDataLst>
      <p:tags r:id="rId1"/>
    </p:custDataLst>
    <p:extLst>
      <p:ext uri="{BB962C8B-B14F-4D97-AF65-F5344CB8AC3E}">
        <p14:creationId xmlns:p14="http://schemas.microsoft.com/office/powerpoint/2010/main" val="2415810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10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Πώς λειτουργεί η 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0"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8</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pic>
        <p:nvPicPr>
          <p:cNvPr id="4" name="Εικόνα 3">
            <a:extLst>
              <a:ext uri="{FF2B5EF4-FFF2-40B4-BE49-F238E27FC236}">
                <a16:creationId xmlns:a16="http://schemas.microsoft.com/office/drawing/2014/main" id="{E249E6CE-10A6-25CD-5F04-7D93949255FA}"/>
              </a:ext>
            </a:extLst>
          </p:cNvPr>
          <p:cNvPicPr>
            <a:picLocks noChangeAspect="1"/>
          </p:cNvPicPr>
          <p:nvPr/>
        </p:nvPicPr>
        <p:blipFill>
          <a:blip r:embed="rId4"/>
          <a:stretch>
            <a:fillRect/>
          </a:stretch>
        </p:blipFill>
        <p:spPr>
          <a:xfrm>
            <a:off x="291170" y="1111376"/>
            <a:ext cx="3769354" cy="5527784"/>
          </a:xfrm>
          <a:prstGeom prst="rect">
            <a:avLst/>
          </a:prstGeom>
        </p:spPr>
      </p:pic>
      <p:pic>
        <p:nvPicPr>
          <p:cNvPr id="15" name="Εικόνα 14">
            <a:extLst>
              <a:ext uri="{FF2B5EF4-FFF2-40B4-BE49-F238E27FC236}">
                <a16:creationId xmlns:a16="http://schemas.microsoft.com/office/drawing/2014/main" id="{91FE3419-1D9A-4A88-66D8-F8B386A13276}"/>
              </a:ext>
            </a:extLst>
          </p:cNvPr>
          <p:cNvPicPr>
            <a:picLocks noChangeAspect="1"/>
          </p:cNvPicPr>
          <p:nvPr/>
        </p:nvPicPr>
        <p:blipFill rotWithShape="1">
          <a:blip r:embed="rId5"/>
          <a:srcRect l="1" r="-7531"/>
          <a:stretch/>
        </p:blipFill>
        <p:spPr>
          <a:xfrm>
            <a:off x="5702247" y="1052826"/>
            <a:ext cx="5751307" cy="5733246"/>
          </a:xfrm>
          <a:prstGeom prst="rect">
            <a:avLst/>
          </a:prstGeom>
          <a:ln w="38100">
            <a:solidFill>
              <a:srgbClr val="0167B4"/>
            </a:solidFill>
          </a:ln>
        </p:spPr>
      </p:pic>
      <p:sp>
        <p:nvSpPr>
          <p:cNvPr id="18" name="TextBox 17">
            <a:extLst>
              <a:ext uri="{FF2B5EF4-FFF2-40B4-BE49-F238E27FC236}">
                <a16:creationId xmlns:a16="http://schemas.microsoft.com/office/drawing/2014/main" id="{AD64B3F1-CD6B-00F1-B496-410028077196}"/>
              </a:ext>
            </a:extLst>
          </p:cNvPr>
          <p:cNvSpPr txBox="1"/>
          <p:nvPr/>
        </p:nvSpPr>
        <p:spPr>
          <a:xfrm>
            <a:off x="8376510" y="1080711"/>
            <a:ext cx="2706037" cy="323165"/>
          </a:xfrm>
          <a:prstGeom prst="rect">
            <a:avLst/>
          </a:prstGeom>
          <a:noFill/>
        </p:spPr>
        <p:txBody>
          <a:bodyPr wrap="square">
            <a:spAutoFit/>
          </a:bodyPr>
          <a:lstStyle/>
          <a:p>
            <a:pPr marL="12700">
              <a:lnSpc>
                <a:spcPct val="100000"/>
              </a:lnSpc>
              <a:spcBef>
                <a:spcPts val="100"/>
              </a:spcBef>
            </a:pPr>
            <a:r>
              <a:rPr lang="el-GR" sz="1500" b="1" spc="30" dirty="0">
                <a:solidFill>
                  <a:srgbClr val="0067B4"/>
                </a:solidFill>
                <a:latin typeface="Calibri"/>
                <a:cs typeface="Calibri"/>
              </a:rPr>
              <a:t>ΣΧΗΜΑ</a:t>
            </a:r>
            <a:r>
              <a:rPr lang="el-GR" sz="1500" b="1" spc="-30" dirty="0">
                <a:solidFill>
                  <a:srgbClr val="0067B4"/>
                </a:solidFill>
                <a:latin typeface="Calibri"/>
                <a:cs typeface="Calibri"/>
              </a:rPr>
              <a:t> </a:t>
            </a:r>
            <a:r>
              <a:rPr lang="el-GR" sz="1500" b="1" spc="10" dirty="0">
                <a:solidFill>
                  <a:srgbClr val="0067B4"/>
                </a:solidFill>
                <a:latin typeface="Calibri"/>
                <a:cs typeface="Calibri"/>
              </a:rPr>
              <a:t>14.3   </a:t>
            </a:r>
            <a:r>
              <a:rPr lang="el-GR" sz="1500" b="1" spc="25" dirty="0">
                <a:solidFill>
                  <a:srgbClr val="0067B4"/>
                </a:solidFill>
                <a:latin typeface="Calibri"/>
                <a:cs typeface="Calibri"/>
              </a:rPr>
              <a:t> </a:t>
            </a:r>
            <a:r>
              <a:rPr lang="el-GR" sz="1500" b="1" spc="10" dirty="0">
                <a:solidFill>
                  <a:srgbClr val="0067B4"/>
                </a:solidFill>
                <a:latin typeface="Calibri"/>
                <a:cs typeface="Calibri"/>
              </a:rPr>
              <a:t>Μοντέλο</a:t>
            </a:r>
            <a:r>
              <a:rPr lang="el-GR" sz="1500" b="1" spc="-30" dirty="0">
                <a:solidFill>
                  <a:srgbClr val="0067B4"/>
                </a:solidFill>
                <a:latin typeface="Calibri"/>
                <a:cs typeface="Calibri"/>
              </a:rPr>
              <a:t> </a:t>
            </a:r>
            <a:r>
              <a:rPr lang="en-US" sz="1500" b="1" spc="15" dirty="0">
                <a:solidFill>
                  <a:srgbClr val="0067B4"/>
                </a:solidFill>
                <a:latin typeface="Calibri"/>
                <a:cs typeface="Calibri"/>
              </a:rPr>
              <a:t>ELM</a:t>
            </a:r>
            <a:endParaRPr lang="en-US" sz="1500" dirty="0">
              <a:latin typeface="Calibri"/>
              <a:cs typeface="Calibri"/>
            </a:endParaRPr>
          </a:p>
        </p:txBody>
      </p:sp>
      <p:sp>
        <p:nvSpPr>
          <p:cNvPr id="22" name="TextBox 21">
            <a:extLst>
              <a:ext uri="{FF2B5EF4-FFF2-40B4-BE49-F238E27FC236}">
                <a16:creationId xmlns:a16="http://schemas.microsoft.com/office/drawing/2014/main" id="{48C362AF-5BAA-4151-BA6C-41F81E72B4ED}"/>
              </a:ext>
            </a:extLst>
          </p:cNvPr>
          <p:cNvSpPr txBox="1"/>
          <p:nvPr/>
        </p:nvSpPr>
        <p:spPr>
          <a:xfrm rot="16200000">
            <a:off x="8614762" y="3885256"/>
            <a:ext cx="5406242" cy="400110"/>
          </a:xfrm>
          <a:prstGeom prst="rect">
            <a:avLst/>
          </a:prstGeom>
          <a:noFill/>
        </p:spPr>
        <p:txBody>
          <a:bodyPr wrap="square">
            <a:spAutoFit/>
          </a:bodyPr>
          <a:lstStyle/>
          <a:p>
            <a:pPr marL="12700">
              <a:lnSpc>
                <a:spcPct val="100000"/>
              </a:lnSpc>
              <a:spcBef>
                <a:spcPts val="100"/>
              </a:spcBef>
            </a:pPr>
            <a:r>
              <a:rPr lang="el-GR" sz="1000" i="1" dirty="0">
                <a:solidFill>
                  <a:srgbClr val="231F20"/>
                </a:solidFill>
                <a:latin typeface="Trebuchet MS"/>
                <a:cs typeface="Trebuchet MS"/>
              </a:rPr>
              <a:t>Πηγή: </a:t>
            </a:r>
            <a:r>
              <a:rPr lang="el-GR" sz="1000" i="1" dirty="0">
                <a:solidFill>
                  <a:srgbClr val="231F20"/>
                </a:solidFill>
                <a:latin typeface="Trebuchet MS"/>
                <a:cs typeface="Trebuchet MS"/>
                <a:hlinkClick r:id="rId6"/>
              </a:rPr>
              <a:t>http://www.wikipedia.org/wik</a:t>
            </a:r>
            <a:r>
              <a:rPr lang="el-GR" sz="1000" i="1" dirty="0">
                <a:solidFill>
                  <a:srgbClr val="231F20"/>
                </a:solidFill>
                <a:latin typeface="Trebuchet MS"/>
                <a:cs typeface="Trebuchet MS"/>
              </a:rPr>
              <a:t>i/Elaboration_Likelihood_Model#/media/File:Elm-diagram.jpg.</a:t>
            </a:r>
            <a:endParaRPr lang="el-GR" sz="1000" dirty="0">
              <a:latin typeface="Trebuchet MS"/>
              <a:cs typeface="Trebuchet MS"/>
            </a:endParaRPr>
          </a:p>
        </p:txBody>
      </p:sp>
    </p:spTree>
    <p:custDataLst>
      <p:tags r:id="rId1"/>
    </p:custDataLst>
    <p:extLst>
      <p:ext uri="{BB962C8B-B14F-4D97-AF65-F5344CB8AC3E}">
        <p14:creationId xmlns:p14="http://schemas.microsoft.com/office/powerpoint/2010/main" val="375005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Effect transition="in" filter="fade">
                                      <p:cBhvr>
                                        <p:cTn id="15" dur="1000"/>
                                        <p:tgtEl>
                                          <p:spTgt spid="1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Effect transition="in" filter="fade">
                                      <p:cBhvr>
                                        <p:cTn id="2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163">
            <a:extLst>
              <a:ext uri="{FF2B5EF4-FFF2-40B4-BE49-F238E27FC236}">
                <a16:creationId xmlns:a16="http://schemas.microsoft.com/office/drawing/2014/main" id="{E666CA1D-6E1D-A51B-6FDF-C9B755564D95}"/>
              </a:ext>
            </a:extLst>
          </p:cNvPr>
          <p:cNvSpPr/>
          <p:nvPr/>
        </p:nvSpPr>
        <p:spPr>
          <a:xfrm>
            <a:off x="11634166" y="0"/>
            <a:ext cx="364304" cy="6858000"/>
          </a:xfrm>
          <a:custGeom>
            <a:avLst/>
            <a:gdLst/>
            <a:ahLst/>
            <a:cxnLst/>
            <a:rect l="l" t="t" r="r" b="b"/>
            <a:pathLst>
              <a:path w="114300" h="826135">
                <a:moveTo>
                  <a:pt x="0" y="825792"/>
                </a:moveTo>
                <a:lnTo>
                  <a:pt x="114300" y="825792"/>
                </a:lnTo>
                <a:lnTo>
                  <a:pt x="114300" y="0"/>
                </a:lnTo>
                <a:lnTo>
                  <a:pt x="0" y="0"/>
                </a:lnTo>
                <a:lnTo>
                  <a:pt x="0" y="825792"/>
                </a:lnTo>
                <a:close/>
              </a:path>
            </a:pathLst>
          </a:custGeom>
          <a:solidFill>
            <a:schemeClr val="accent2">
              <a:lumMod val="60000"/>
              <a:lumOff val="40000"/>
            </a:schemeClr>
          </a:solidFill>
        </p:spPr>
        <p:txBody>
          <a:bodyPr wrap="square" lIns="0" tIns="0" rIns="0" bIns="0" rtlCol="0"/>
          <a:lstStyle/>
          <a:p>
            <a:endParaRPr sz="863"/>
          </a:p>
        </p:txBody>
      </p:sp>
      <p:sp>
        <p:nvSpPr>
          <p:cNvPr id="5" name="object 160">
            <a:extLst>
              <a:ext uri="{FF2B5EF4-FFF2-40B4-BE49-F238E27FC236}">
                <a16:creationId xmlns:a16="http://schemas.microsoft.com/office/drawing/2014/main" id="{C74B9AC2-D6DC-EB96-CC23-96D671E6E2ED}"/>
              </a:ext>
            </a:extLst>
          </p:cNvPr>
          <p:cNvSpPr/>
          <p:nvPr/>
        </p:nvSpPr>
        <p:spPr>
          <a:xfrm>
            <a:off x="4" y="99202"/>
            <a:ext cx="12179078" cy="878846"/>
          </a:xfrm>
          <a:custGeom>
            <a:avLst/>
            <a:gdLst/>
            <a:ahLst/>
            <a:cxnLst/>
            <a:rect l="l" t="t" r="r" b="b"/>
            <a:pathLst>
              <a:path w="7780655" h="932180">
                <a:moveTo>
                  <a:pt x="7780601" y="0"/>
                </a:moveTo>
                <a:lnTo>
                  <a:pt x="0" y="0"/>
                </a:lnTo>
                <a:lnTo>
                  <a:pt x="0" y="931824"/>
                </a:lnTo>
                <a:lnTo>
                  <a:pt x="7780601" y="931824"/>
                </a:lnTo>
                <a:lnTo>
                  <a:pt x="7780601" y="0"/>
                </a:lnTo>
                <a:close/>
              </a:path>
            </a:pathLst>
          </a:custGeom>
          <a:solidFill>
            <a:srgbClr val="231F20">
              <a:alpha val="44999"/>
            </a:srgbClr>
          </a:solidFill>
        </p:spPr>
        <p:txBody>
          <a:bodyPr wrap="square" lIns="0" tIns="0" rIns="0" bIns="0" rtlCol="0"/>
          <a:lstStyle/>
          <a:p>
            <a:endParaRPr sz="863"/>
          </a:p>
        </p:txBody>
      </p:sp>
      <p:sp>
        <p:nvSpPr>
          <p:cNvPr id="6" name="object 161">
            <a:extLst>
              <a:ext uri="{FF2B5EF4-FFF2-40B4-BE49-F238E27FC236}">
                <a16:creationId xmlns:a16="http://schemas.microsoft.com/office/drawing/2014/main" id="{32AB55D8-49A9-0586-DA07-264822579DDF}"/>
              </a:ext>
            </a:extLst>
          </p:cNvPr>
          <p:cNvSpPr/>
          <p:nvPr/>
        </p:nvSpPr>
        <p:spPr>
          <a:xfrm>
            <a:off x="1" y="99190"/>
            <a:ext cx="12013084" cy="778868"/>
          </a:xfrm>
          <a:custGeom>
            <a:avLst/>
            <a:gdLst/>
            <a:ahLst/>
            <a:cxnLst/>
            <a:rect l="l" t="t" r="r" b="b"/>
            <a:pathLst>
              <a:path w="7674609" h="826135">
                <a:moveTo>
                  <a:pt x="7674305" y="0"/>
                </a:moveTo>
                <a:lnTo>
                  <a:pt x="0" y="0"/>
                </a:lnTo>
                <a:lnTo>
                  <a:pt x="0" y="825804"/>
                </a:lnTo>
                <a:lnTo>
                  <a:pt x="7674305" y="825804"/>
                </a:lnTo>
                <a:lnTo>
                  <a:pt x="7674305" y="0"/>
                </a:lnTo>
                <a:close/>
              </a:path>
            </a:pathLst>
          </a:custGeom>
          <a:solidFill>
            <a:srgbClr val="C73B4D"/>
          </a:solidFill>
        </p:spPr>
        <p:txBody>
          <a:bodyPr wrap="square" lIns="0" tIns="0" rIns="0" bIns="0" rtlCol="0"/>
          <a:lstStyle/>
          <a:p>
            <a:endParaRPr sz="863"/>
          </a:p>
        </p:txBody>
      </p:sp>
      <p:sp>
        <p:nvSpPr>
          <p:cNvPr id="7" name="object 162">
            <a:extLst>
              <a:ext uri="{FF2B5EF4-FFF2-40B4-BE49-F238E27FC236}">
                <a16:creationId xmlns:a16="http://schemas.microsoft.com/office/drawing/2014/main" id="{72AF248A-9858-85C4-B54B-2A150D2234E5}"/>
              </a:ext>
            </a:extLst>
          </p:cNvPr>
          <p:cNvSpPr/>
          <p:nvPr/>
        </p:nvSpPr>
        <p:spPr>
          <a:xfrm>
            <a:off x="11961042" y="99202"/>
            <a:ext cx="230601"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a:p>
        </p:txBody>
      </p:sp>
      <p:sp>
        <p:nvSpPr>
          <p:cNvPr id="2" name="Τίτλος 1">
            <a:extLst>
              <a:ext uri="{FF2B5EF4-FFF2-40B4-BE49-F238E27FC236}">
                <a16:creationId xmlns:a16="http://schemas.microsoft.com/office/drawing/2014/main" id="{83D31832-4661-6907-4C84-C1E3C82EE9F5}"/>
              </a:ext>
            </a:extLst>
          </p:cNvPr>
          <p:cNvSpPr>
            <a:spLocks noGrp="1"/>
          </p:cNvSpPr>
          <p:nvPr>
            <p:ph type="ctrTitle"/>
          </p:nvPr>
        </p:nvSpPr>
        <p:spPr>
          <a:xfrm>
            <a:off x="1271572" y="99185"/>
            <a:ext cx="10510911" cy="778868"/>
          </a:xfrm>
        </p:spPr>
        <p:txBody>
          <a:bodyPr anchor="ctr">
            <a:noAutofit/>
          </a:bodyPr>
          <a:lstStyle/>
          <a:p>
            <a:r>
              <a:rPr lang="el-GR" sz="2400" b="1" dirty="0">
                <a:solidFill>
                  <a:schemeClr val="bg1"/>
                </a:solidFill>
                <a:latin typeface="+mn-lt"/>
              </a:rPr>
              <a:t>Πότε να χρησιμοποιείται η διαφήμιση</a:t>
            </a:r>
          </a:p>
        </p:txBody>
      </p:sp>
      <p:sp>
        <p:nvSpPr>
          <p:cNvPr id="13" name="Θέση υποσέλιδου 12">
            <a:extLst>
              <a:ext uri="{FF2B5EF4-FFF2-40B4-BE49-F238E27FC236}">
                <a16:creationId xmlns:a16="http://schemas.microsoft.com/office/drawing/2014/main" id="{0B62F16C-091A-3573-FBC8-16E7840375D8}"/>
              </a:ext>
            </a:extLst>
          </p:cNvPr>
          <p:cNvSpPr>
            <a:spLocks noGrp="1"/>
          </p:cNvSpPr>
          <p:nvPr>
            <p:ph type="ftr" sz="quarter" idx="11"/>
          </p:nvPr>
        </p:nvSpPr>
        <p:spPr>
          <a:xfrm>
            <a:off x="3281593" y="6605022"/>
            <a:ext cx="4714335" cy="272810"/>
          </a:xfrm>
        </p:spPr>
        <p:txBody>
          <a:bodyPr/>
          <a:lstStyle/>
          <a:p>
            <a:r>
              <a:rPr lang="en-US" dirty="0"/>
              <a:t>copyright @ 2023 </a:t>
            </a:r>
            <a:r>
              <a:rPr lang="el-GR" dirty="0"/>
              <a:t>ΕΚΔΟΣΕΙΣ ΠΑΠΑΖΗΣΗ</a:t>
            </a:r>
          </a:p>
        </p:txBody>
      </p:sp>
      <p:sp>
        <p:nvSpPr>
          <p:cNvPr id="11" name="Θέση αριθμού διαφάνειας 10">
            <a:extLst>
              <a:ext uri="{FF2B5EF4-FFF2-40B4-BE49-F238E27FC236}">
                <a16:creationId xmlns:a16="http://schemas.microsoft.com/office/drawing/2014/main" id="{7D049036-B2EC-B380-5A1E-4408F8C41CE2}"/>
              </a:ext>
            </a:extLst>
          </p:cNvPr>
          <p:cNvSpPr>
            <a:spLocks noGrp="1"/>
          </p:cNvSpPr>
          <p:nvPr>
            <p:ph type="sldNum" sz="quarter" idx="12"/>
          </p:nvPr>
        </p:nvSpPr>
        <p:spPr>
          <a:xfrm>
            <a:off x="10646254" y="6639160"/>
            <a:ext cx="1314788" cy="214121"/>
          </a:xfrm>
        </p:spPr>
        <p:txBody>
          <a:bodyPr/>
          <a:lstStyle/>
          <a:p>
            <a:fld id="{4FE57785-3F46-4AA6-9F34-4E7D861BA77E}" type="slidenum">
              <a:rPr lang="el-GR" smtClean="0">
                <a:solidFill>
                  <a:schemeClr val="bg1"/>
                </a:solidFill>
              </a:rPr>
              <a:t>9</a:t>
            </a:fld>
            <a:endParaRPr lang="el-GR" dirty="0">
              <a:solidFill>
                <a:schemeClr val="bg1"/>
              </a:solidFill>
            </a:endParaRPr>
          </a:p>
        </p:txBody>
      </p:sp>
      <p:sp>
        <p:nvSpPr>
          <p:cNvPr id="10" name="object 162">
            <a:extLst>
              <a:ext uri="{FF2B5EF4-FFF2-40B4-BE49-F238E27FC236}">
                <a16:creationId xmlns:a16="http://schemas.microsoft.com/office/drawing/2014/main" id="{7B280BAC-4EBC-1509-2F7E-E0D4F82F4428}"/>
              </a:ext>
            </a:extLst>
          </p:cNvPr>
          <p:cNvSpPr/>
          <p:nvPr/>
        </p:nvSpPr>
        <p:spPr>
          <a:xfrm>
            <a:off x="151948" y="99185"/>
            <a:ext cx="953626" cy="878846"/>
          </a:xfrm>
          <a:custGeom>
            <a:avLst/>
            <a:gdLst/>
            <a:ahLst/>
            <a:cxnLst/>
            <a:rect l="l" t="t" r="r" b="b"/>
            <a:pathLst>
              <a:path w="147320" h="932180">
                <a:moveTo>
                  <a:pt x="147243" y="0"/>
                </a:moveTo>
                <a:lnTo>
                  <a:pt x="0" y="0"/>
                </a:lnTo>
                <a:lnTo>
                  <a:pt x="0" y="931824"/>
                </a:lnTo>
                <a:lnTo>
                  <a:pt x="147243" y="931824"/>
                </a:lnTo>
                <a:lnTo>
                  <a:pt x="147243" y="0"/>
                </a:lnTo>
                <a:close/>
              </a:path>
            </a:pathLst>
          </a:custGeom>
          <a:solidFill>
            <a:srgbClr val="231F20">
              <a:alpha val="44999"/>
            </a:srgbClr>
          </a:solidFill>
        </p:spPr>
        <p:txBody>
          <a:bodyPr wrap="square" lIns="0" tIns="0" rIns="0" bIns="0" rtlCol="0"/>
          <a:lstStyle/>
          <a:p>
            <a:endParaRPr sz="863" dirty="0"/>
          </a:p>
        </p:txBody>
      </p:sp>
      <p:sp>
        <p:nvSpPr>
          <p:cNvPr id="14" name="TextBox 13">
            <a:extLst>
              <a:ext uri="{FF2B5EF4-FFF2-40B4-BE49-F238E27FC236}">
                <a16:creationId xmlns:a16="http://schemas.microsoft.com/office/drawing/2014/main" id="{1656633B-2313-7676-FE08-05ADADE480F4}"/>
              </a:ext>
            </a:extLst>
          </p:cNvPr>
          <p:cNvSpPr txBox="1"/>
          <p:nvPr/>
        </p:nvSpPr>
        <p:spPr>
          <a:xfrm>
            <a:off x="12919" y="175951"/>
            <a:ext cx="1244038" cy="564514"/>
          </a:xfrm>
          <a:prstGeom prst="rect">
            <a:avLst/>
          </a:prstGeom>
          <a:noFill/>
          <a:ln>
            <a:noFill/>
          </a:ln>
        </p:spPr>
        <p:txBody>
          <a:bodyPr wrap="square" rtlCol="0">
            <a:spAutoFit/>
          </a:bodyPr>
          <a:lstStyle/>
          <a:p>
            <a:pPr algn="ctr"/>
            <a:r>
              <a:rPr lang="el-GR" sz="1534" dirty="0">
                <a:solidFill>
                  <a:schemeClr val="bg1"/>
                </a:solidFill>
              </a:rPr>
              <a:t>Κεφάλαιο</a:t>
            </a:r>
          </a:p>
          <a:p>
            <a:pPr algn="ctr"/>
            <a:r>
              <a:rPr lang="el-GR" sz="1534" dirty="0">
                <a:solidFill>
                  <a:schemeClr val="bg1"/>
                </a:solidFill>
              </a:rPr>
              <a:t>14</a:t>
            </a:r>
          </a:p>
        </p:txBody>
      </p:sp>
      <p:sp>
        <p:nvSpPr>
          <p:cNvPr id="19" name="Ορθογώνιο τρίγωνο 18">
            <a:extLst>
              <a:ext uri="{FF2B5EF4-FFF2-40B4-BE49-F238E27FC236}">
                <a16:creationId xmlns:a16="http://schemas.microsoft.com/office/drawing/2014/main" id="{2AFB7C29-03A6-40A1-9DB1-C86526D866D2}"/>
              </a:ext>
            </a:extLst>
          </p:cNvPr>
          <p:cNvSpPr/>
          <p:nvPr/>
        </p:nvSpPr>
        <p:spPr>
          <a:xfrm flipH="1" flipV="1">
            <a:off x="11030756" y="99185"/>
            <a:ext cx="964641" cy="1109504"/>
          </a:xfrm>
          <a:prstGeom prst="rtTriangle">
            <a:avLst/>
          </a:prstGeom>
          <a:solidFill>
            <a:schemeClr val="tx1">
              <a:alpha val="4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2215"/>
          </a:p>
        </p:txBody>
      </p:sp>
      <p:sp>
        <p:nvSpPr>
          <p:cNvPr id="20" name="TextBox 19">
            <a:extLst>
              <a:ext uri="{FF2B5EF4-FFF2-40B4-BE49-F238E27FC236}">
                <a16:creationId xmlns:a16="http://schemas.microsoft.com/office/drawing/2014/main" id="{F35ECFFD-6C5E-1EB0-765E-435A9AD47FD9}"/>
              </a:ext>
            </a:extLst>
          </p:cNvPr>
          <p:cNvSpPr txBox="1"/>
          <p:nvPr/>
        </p:nvSpPr>
        <p:spPr>
          <a:xfrm>
            <a:off x="11050774" y="134703"/>
            <a:ext cx="1244038" cy="564514"/>
          </a:xfrm>
          <a:prstGeom prst="rect">
            <a:avLst/>
          </a:prstGeom>
          <a:noFill/>
          <a:ln>
            <a:noFill/>
          </a:ln>
        </p:spPr>
        <p:txBody>
          <a:bodyPr wrap="square" rtlCol="0">
            <a:spAutoFit/>
          </a:bodyPr>
          <a:lstStyle/>
          <a:p>
            <a:pPr algn="ctr"/>
            <a:r>
              <a:rPr lang="el-GR" sz="1534" dirty="0">
                <a:solidFill>
                  <a:schemeClr val="bg1"/>
                </a:solidFill>
              </a:rPr>
              <a:t>Μέρος</a:t>
            </a:r>
          </a:p>
          <a:p>
            <a:pPr algn="ctr"/>
            <a:r>
              <a:rPr lang="el-GR" sz="1534" dirty="0">
                <a:solidFill>
                  <a:schemeClr val="bg1"/>
                </a:solidFill>
              </a:rPr>
              <a:t>3</a:t>
            </a:r>
          </a:p>
        </p:txBody>
      </p:sp>
      <p:sp>
        <p:nvSpPr>
          <p:cNvPr id="4" name="TextBox 3">
            <a:extLst>
              <a:ext uri="{FF2B5EF4-FFF2-40B4-BE49-F238E27FC236}">
                <a16:creationId xmlns:a16="http://schemas.microsoft.com/office/drawing/2014/main" id="{13F08F06-01DE-8C20-E5FC-36B95102EE79}"/>
              </a:ext>
            </a:extLst>
          </p:cNvPr>
          <p:cNvSpPr txBox="1"/>
          <p:nvPr/>
        </p:nvSpPr>
        <p:spPr>
          <a:xfrm>
            <a:off x="272613" y="1077221"/>
            <a:ext cx="7242937" cy="5605189"/>
          </a:xfrm>
          <a:prstGeom prst="rect">
            <a:avLst/>
          </a:prstGeom>
          <a:noFill/>
        </p:spPr>
        <p:txBody>
          <a:bodyPr wrap="square">
            <a:spAutoFit/>
          </a:bodyPr>
          <a:lstStyle/>
          <a:p>
            <a:pPr marL="285750" indent="-285750" algn="just">
              <a:lnSpc>
                <a:spcPct val="125000"/>
              </a:lnSpc>
              <a:buFont typeface="Arial" panose="020B0604020202020204" pitchFamily="34" charset="0"/>
              <a:buChar char="•"/>
            </a:pPr>
            <a:r>
              <a:rPr lang="el-GR" dirty="0">
                <a:latin typeface="Times New Roman" panose="02020603050405020304" pitchFamily="18" charset="0"/>
              </a:rPr>
              <a:t>Παρουσιάζουμε </a:t>
            </a:r>
            <a:r>
              <a:rPr lang="el-GR" sz="1800" b="0" i="0" u="none" strike="noStrike" baseline="0" dirty="0">
                <a:latin typeface="Times New Roman" panose="02020603050405020304" pitchFamily="18" charset="0"/>
              </a:rPr>
              <a:t>τον πίνακα FCB ως ένα εργαλείο βοήθειας για τη δημιουργία μιας διαφήμισης – ένα εργαλείο που δυνητικά θα μπορούσε να λάβει υπόψη την καταναλωτική συμπεριφορά. </a:t>
            </a:r>
          </a:p>
          <a:p>
            <a:pPr marL="285750" indent="-285750" algn="just">
              <a:lnSpc>
                <a:spcPct val="125000"/>
              </a:lnSpc>
              <a:buFont typeface="Arial" panose="020B0604020202020204" pitchFamily="34" charset="0"/>
              <a:buChar char="•"/>
            </a:pPr>
            <a:endParaRPr lang="el-GR" dirty="0">
              <a:latin typeface="Times New Roman" panose="02020603050405020304" pitchFamily="18" charset="0"/>
            </a:endParaRPr>
          </a:p>
          <a:p>
            <a:pPr marL="285750" indent="-285750" algn="just">
              <a:lnSpc>
                <a:spcPct val="125000"/>
              </a:lnSpc>
              <a:buFont typeface="Arial" panose="020B0604020202020204" pitchFamily="34" charset="0"/>
              <a:buChar char="•"/>
            </a:pPr>
            <a:r>
              <a:rPr lang="el-GR" sz="1800" b="0" i="0" u="none" strike="noStrike" baseline="0" dirty="0">
                <a:latin typeface="Times New Roman" panose="02020603050405020304" pitchFamily="18" charset="0"/>
              </a:rPr>
              <a:t>Στην πιο απλή μορφή του, ο πίνακας FCB επιτρέπει σε αυτούς που σχεδιάζουν τη διαφήμιση, είτε πρόκειται για διαφήμιση προϊόντος είτε για διαφήμιση υπηρεσίας, να αντιλαμβάνονται τον υψηλό ή χαμηλό βαθμό επηρεασμού των ατόμων καθώς και το βαθμό με τον οποίο τα άτομα εμπλέκονται συναισθηματικά, πράγμα το οποίο θα μπορούσε να οδηγήσει στην αγορά του προϊόντος</a:t>
            </a:r>
          </a:p>
          <a:p>
            <a:pPr marL="285750" indent="-285750" algn="just">
              <a:lnSpc>
                <a:spcPct val="125000"/>
              </a:lnSpc>
              <a:buFont typeface="Arial" panose="020B0604020202020204" pitchFamily="34" charset="0"/>
              <a:buChar char="•"/>
            </a:pPr>
            <a:endParaRPr lang="el-GR" dirty="0">
              <a:latin typeface="Times New Roman" panose="02020603050405020304" pitchFamily="18" charset="0"/>
            </a:endParaRPr>
          </a:p>
          <a:p>
            <a:pPr marL="285750" indent="-285750" algn="just">
              <a:lnSpc>
                <a:spcPct val="125000"/>
              </a:lnSpc>
              <a:buFont typeface="Arial" panose="020B0604020202020204" pitchFamily="34" charset="0"/>
              <a:buChar char="•"/>
            </a:pPr>
            <a:r>
              <a:rPr lang="el-GR" sz="1800" b="0" i="0" u="none" strike="noStrike" baseline="0" dirty="0">
                <a:latin typeface="Times New Roman" panose="02020603050405020304" pitchFamily="18" charset="0"/>
              </a:rPr>
              <a:t>Με βάση το κατά πόσο ο καταναλωτής κάνει μία ορθολογική και όχι τόσο συναισθηματική ή μία έντονα συναισθηματική αγορά ο πίνακας μπορεί να βοηθήσει αυτούς που λαμβάνουν τις αποφάσεις στο να προσδιορίσουν πότε θα πρέπει να χρησιμοποιήσουν συγκεκριμένους τύπους διαφημιστικών μηνυμάτων</a:t>
            </a:r>
            <a:endParaRPr lang="el-GR" dirty="0"/>
          </a:p>
        </p:txBody>
      </p:sp>
      <p:pic>
        <p:nvPicPr>
          <p:cNvPr id="15" name="Picture 14" descr="A diagram with colorful squares and arrows&#10;&#10;Description automatically generated">
            <a:extLst>
              <a:ext uri="{FF2B5EF4-FFF2-40B4-BE49-F238E27FC236}">
                <a16:creationId xmlns:a16="http://schemas.microsoft.com/office/drawing/2014/main" id="{3A413A6A-2492-CF22-872D-CCCCCA0BD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997" y="1677092"/>
            <a:ext cx="3799722" cy="3811378"/>
          </a:xfrm>
          <a:prstGeom prst="rect">
            <a:avLst/>
          </a:prstGeom>
        </p:spPr>
      </p:pic>
    </p:spTree>
    <p:custDataLst>
      <p:tags r:id="rId1"/>
    </p:custDataLst>
    <p:extLst>
      <p:ext uri="{BB962C8B-B14F-4D97-AF65-F5344CB8AC3E}">
        <p14:creationId xmlns:p14="http://schemas.microsoft.com/office/powerpoint/2010/main" val="1014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4)">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ER_PHOTO_0" val="jpg|/9j/4AAQSkZJRgABAQAAAQABAAD/2wBDAAMCAgMCAgMDAwMEAwMEBQgFBQQEBQoHBwYIDAoMDAsK&#10;CwsNDhIQDQ4RDgsLEBYQERMUFRUVDA8XGBYUGBIUFRT/2wBDAQMEBAUEBQkFBQkUDQsNFBQUFBQU&#10;FBQUFBQUFBQUFBQUFBQUFBQUFBQUFBQUFBQUFBQUFBQUFBQUFBQUFBQUFBT/wAARCAEKAaoDASIA&#10;AhEBAxEB/8QAHwAAAQUBAQEBAQEAAAAAAAAAAAECAwQFBgcICQoL/8QAtRAAAgEDAwIEAwUFBAQA&#10;AAF9AQIDAAQRBRIhMUEGE1FhByJxFDKBkaEII0KxwRVS0fAkM2JyggkKFhcYGRolJicoKSo0NTY3&#10;ODk6Q0RFRkdISUpTVFVWV1hZWmNkZWZnaGlqc3R1dnd4eXqDhIWGh4iJipKTlJWWl5iZmqKjpKWm&#10;p6ipqrKztLW2t7i5usLDxMXGx8jJytLT1NXW19jZ2uHi4+Tl5ufo6erx8vP09fb3+Pn6/8QAHwEA&#10;AwEBAQEBAQEBAQAAAAAAAAECAwQFBgcICQoL/8QAtREAAgECBAQDBAcFBAQAAQJ3AAECAxEEBSEx&#10;BhJBUQdhcRMiMoEIFEKRobHBCSMzUvAVYnLRChYkNOEl8RcYGRomJygpKjU2Nzg5OkNERUZHSElK&#10;U1RVVldYWVpjZGVmZ2hpanN0dXZ3eHl6goOEhYaHiImKkpOUlZaXmJmaoqOkpaanqKmqsrO0tba3&#10;uLm6wsPExcbHyMnK0tPU1dbX2Nna4uPk5ebn6Onq8vP09fb3+Pn6/9oADAMBAAIRAxEAPwD9Us0t&#10;NUcDPJpaAFoppbFAagB1FJmjNAC0UmaM0ALRRSZoAWiikzQAtFITikLYoAdRTQ1LmgBaKKKACiii&#10;gAooooAKKKKACiiigAooooAKKKKACiiigAooooAKKKKACiiigAooooAKKKKACiiigAooooAKKKKA&#10;CiiigAooooAKKKKACkNLSNzQAw8Cvk74mf8ABQLRfhp481nwxN4Sv76fTJ/Ie4juUVX4ByARkda+&#10;s8Yr8dP2qT/xkP45PP8Ax/f+yis5ycVofYcM5Zh80xMqeIV0lfex9Zf8PPNB/wChG1L/AMDI/wDC&#10;j/h55oP/AEI2pf8AgZH/AIV+fGT6n8qMn1/SsfayP0z/AFQyr+V/ez9B/wDh55oP/Qjal/4GR/4U&#10;f8PO9B/6EbUv/AyP/wCJr8+Mn1/Sjd7/AKUe1kH+p+Vfyv72foP/AMPO9B/6EbUv/AyP/wCJo/4e&#10;eaD/ANCNqX/gZH/hX58bvf8ASgtjv+lL2sg/1Pyr+V/ez9B/+Hneg/8AQjal/wCBkf8A8TR/w880&#10;H/oRtS/8DI/8K/PjcfX9KCT6n8qftJB/qflX8r+9n6D/APDzzQf+hG1L/wADI/8A4mj/AIed+Hzg&#10;f8INqQyQP+PyP/Cvz33Ef/qpeSyf7w7e4o9rIznwhlai2ov72fufoWpjW9HstQVDGtzAkwQnOAwz&#10;itAHv2rB8BDHgjQR/wBOMP8A6AKPH2o3Gj+BvEN9aSGG6ttPuJopAM7XWNiD+BFdNz8LqxUakorZ&#10;M3hIPXvilzX5cfs8+If2tP2lfBt94l8MfE2xtrG01CTT3S/CpJ5iqrE4CEbcOMV6j/wpj9tj/oq+&#10;h/mP/jdMzPvXfnOOcUm/pjJrxv8AZv8ADfxT8I/D/Vbf4s+IrTxF4ja9llt7qzOVjt/LXYn3RyGD&#10;n8a8J/4Jr/Hbxz8btO+IEvjTX5dbbTrqCOzMqKvlo3mZ6DvtH5UAfbm8YzmmiVW6HNfLX7Z/7Xf/&#10;AAo7TbXwl4Oi/tj4o65ti0/T4k802iucCZ1H8RPCKep5PHX0L9mPwl8RvDnw7gufip4nm1/xZqG2&#10;ee2dUEWnr2iXaOW/vH14HAoA9l3e9J5g9RXCfHH4nW3wc+EvinxjdFAulWLzRLIcB5iNsSf8CcqP&#10;xr4L/Yw/a9+KGqfHHw3oHxT1ia70Xxlp8txo/wBqiSLa4dtjjA+6SjoB6kUAfpjmmhwe9Bbt3r4X&#10;/aP/AG0vG2pfF1vg18CdKh1jxahMN9qzqJVtpRjeqKflAQZ3O3Q8DmgD7oMgAznijfya+Av+GZ/2&#10;wJ7JdXl+OyQ6soLf2Skzi3JPYuF24/4DxU/wO/bO+IXw7+Mlv8If2g9PitNVuZFisPEEUaokjNxF&#10;v2/K8bkYEgwQ3DewB97F8ZpQwr5p/bz8R/FDwh8GI9e+FtxcwX+nXqz6k1nGskgs9jbmCnOQDgnH&#10;OK+V/gTrf7U/7RXg9fEPhH4yaHNFHIYrqzmIS4tX7CRNhwD1B6EfjQB+nxYDvSBwQDnrXxH4I+Ev&#10;7YFj4z0C58QfE3Rb3QYdQgk1G2ib5prZZAZUH7sclcj8an/4KXfHPxz8D/Dvga48E69Loc+oXtxH&#10;ctGit5iqqbQdwPTNAH2tv5xmlzXwJb/CH9tW5gjlX4r6HtkUOuW5wRkZ/d0//hTX7bHH/F1tDxkZ&#10;+YdP+/dAH3tvGOv6Unmqf4q+bf27PiV4r+D/AOzVf+IPDOqnStfguLaIXkahjycPwRjk1s6Hrvjr&#10;xv8Asa6RrPh++kufiDqHhaC8t7shVeW6aIMSAflDMc+3NAHve73o3V+TPwL+K37T/wAePEer+GtN&#10;+KtnoXijS2Kz6LriLBcttOH2LsOdp6jr36V7efg1+2vg4+K+h8jj5v8A7XQB977qUVgeBrPWtP8A&#10;B+iW3iG5S912GziS/uY/uyzhQHYexOa3x0oAWiiigAooooAKKKKACiiigAooooAKKKKACiiigAoo&#10;ooAQ9a/HX9qv/k4bx1/1/f8Asi1+xR61+On7Vf8AycN46/6/v/ZFrGr8J+jcEf77U/w/qeU5HtRk&#10;U3OKM1yWP2vlHA8UgOMjvSrkD1PpWn4V8Kar431+y0PRLGTUtUvJPLht4hnd7k9h6mmlfYynUhSh&#10;Kc3ZIyS2Mds9PWnAd6/Tn4W/sL+EfDnwsv8ARPE8Catr+rwqLzUh1tyOVWE/whTzn+LvxXwn8e/g&#10;Jr3wF8XNpmpxm502dmex1JAfLuI+wPo47g8961lTaVz5jLuIsHmNedCm7SW1+q7o8yPXFKxxSd+e&#10;KGPNYn1bWqEY5NPHJT/eH8xTKUdV/wB4fzFBFVe4z9w/AX/Ik6D/ANeMP/oAqt8UP+Sa+K/+wVdf&#10;+imqx4C/5Erw/wD9eMP/AKAKrfFD/kmviv8A7BV1/wCimrv7H8sV/wCLP1f5n5i/sG/tt/Db9mr4&#10;T6x4b8YHWBqV3rc2oRjT7Dzk8po40GW3DnKNxX0p/wAPZPgWeP8Aipz9NI/+2VyX/BKfwfoPiH4A&#10;+I59W0XT9RnTxNcIJby0SVwPJh4ywJxyeK+0v+FW+Cxz/wAIpon/AIL4v/iaoxMj4T/Fvw/8c/hj&#10;YeNfDBuf7G1NJxB9th8qX927xsCuTj5lPfpX5Tfsl/tXaZ+y98LPijdIiX3i7VL6GLSdPkztdh5m&#10;6aQjoiZBx34HrX7B22kWWh6Q1lp1nBY2cUb7Le2jWONMgk4UcDk1+aH/AASq+E/hLxtqnxA8Qa9o&#10;ltrGpadMlraNeL5iQpKZPMwh4yQAM9hn1oA9T/4J2fB3R/G1ld/HbxPrUXjPx9q93MollfzDpRyQ&#10;wIPSUj8FUgL3r7t2cH/9dfmZ4q0rXP8Agmj+0IviPRYLnUvgx4slCXVmuW+zHJPl+nmR5LI38S5X&#10;tX6PeG/F2keLPDNl4h0m+hvdGvbcXUF3Gw2NGRnOe3HUdqAPh3/gpr4xvfGep/Dv4H6DJv1XxLqE&#10;V1eRoSCse/y4Q3qpYux9NgNUv+ChvwX/AOFZfCv4XeOvCMX2e7+HU1tY+cg+ZYAVMTse+2RR+Mhr&#10;N/ZSB/af/bj+IHxeuVM2g+GybXSCwIUMQYYSAf8ApmrsR2LCvuf4ufDqz+K/wy8TeEb4AwavYyWo&#10;ZhnY5GUf6qwU/hQBQ8K/FS18a/BC08faWBJFd6KdSWLdyriIs0ZPYhgQfpXxl/wSW8LW+r2fxJ8e&#10;3p+167eamLA3Mgy6rzK5B6/OzjPrtFaX/BNPxjNqvw88f/BPxG0kOreHbi4hWCRgGWCUtHIo91kD&#10;E+m8VzX/AATK8ar8KfiV8Rvgv4mlTTtbGotNZxSnb50sZZJUUnqdoRgO4yaAP0hKcHAHSvgv/grb&#10;4LtLz4Q+FPGMUYXVtH1dLZbhPlZYZVZjz14aNcfU196F16ZFfnt/wVV8fQ+JLLwP8I9DK6h4m1LV&#10;Yr6WzhO54hgxwqwH98yNgdeM9KAPtL4OeJH8d/CDwZrtziSTVdGtbqXcvDF4lJyPQ18PftRfCnVP&#10;2KvHsPx2+FFxBpuh3VyINe8NyyhIJN5yVRP4kY5O0coeRxmvtnSZ9E+BHwW04a5fRabo3hnR4Ybm&#10;6lOFVYowDj1JIwB1JIAr4m8GeHfEH/BSH4vp4z8UW0+mfA/w5ctHpWkyEr/acinv6k8bz2HyDvQB&#10;95fDXxpB8R/APhvxVaQva22tafBqEcEhyyLIgfaT3IzXwr/wWH58J/DXnH/EwuuR/uR1+hFlZW+n&#10;W0NraxJBbQRrHFDEoVUVRgKoHQAcYr8+P+Cwp3eEvhrjnOoXPI/3Y6TA7nTf+CrXwMt7G2iZvE+6&#10;ONFP/EpyMhQOP3ldL4H/AOCmnwb+IfjHRvDOknxEdS1e6js7YT6Xsj8xzgbm38D3r3vSfhh4Pl0+&#10;yLeFdEbMMbH/AIl8XXYOfu1p2nw58KWF1Fc23hrR7e4ifeksVlGrIw6EEDg0wPm//gqEMfsla3j/&#10;AJ/rX/0OvX/2Uxn9mj4XY/6Fux/9ErXkP/BUIg/sla5z/wAv1r/6FXrf7Ksip+zL8MCxCqPDVict&#10;wP8AUr1oA8W/bR/ZQ/4S0v8AFz4f3yeFfiV4djN615HIIUvo4huIkbosgAOGPBHytxjHffsT/tG3&#10;f7S/whGu6pYCy1vTbw6ZqDR/6qeZEVvNT0BDDj1zXzv8dfij4h/bg+K7fBH4X3T2vgTT5g/ijxJH&#10;9yVVbBVW6MmeAv8AG3PQV9tfCn4V+Hvgx4E0rwn4Ysks9K0+IIBxvlb+KRz3ZjyTQB2WCe5pRTd4&#10;/OnCgBaKKKACiiigAooooAKKKKACiiigAooooAKKKKACiiigBDX46ftV/wDJwvjr/r+/9lWv2LNf&#10;jp+1V/ycN46/6/v/AGRayqbH6NwR/vtT/D+p5SD7UmcngcnpzRjJ961PC/hbVPG2vWWiaJZPqOpX&#10;sgjggiGdxPc+gA5J7CuSx+zVKlOlB1JuyQeFfCmqeOPEFjoeiWUuo6leyCKGCJclvc+g4yT2Ffqh&#10;+y7+y/pXwG0AXV2I9Q8X3yA3t/jKx/8ATKL0Uevc0n7L37L+lfAbQPtd0E1LxdeoDeX5GREP+eUf&#10;oo7n+KveEwT7f1rshBR16n4dxHxFPMpvD0Hamvx/4A4oD161x3xR+FehfFzwnd6D4htFuLWZfkfH&#10;zwv2dD2Irtcc0jZ5OK0Ph6dSdGanB2a6n4y/HL4H+IPgV4xk0XV4mltJCXsdQUfu7uLnn/eHcdRj&#10;3rzkc/ln8K/af4tfCfw98ZvB9zoHiG2EtvIN0M6jEtvJ2kQ9iD/9evyc+OHwP174FeL5NG1iPzra&#10;Rmex1GMHyruPP3gezeq9selcs6dtVsfufDvEUcxgsNX0qr8fTzPO8daVPvL/ALw/nTacgO5fUsP5&#10;isD7ir8DP3C8BD/iitA/68Yf/QBUnjHR5vEPhLW9LgZEmvbKa2RpPuhnQqCfbmovARx4I0Dr/wAe&#10;EPb/AGBW6Pofyrv7H8r1/wCLP1f5n5v/AA3/AGHP2lvhDos+keDPitpugaXNcvdvbWu8K0jAKWOQ&#10;ecKv5V1n/DOX7Yn/AEXK1/Nv/ia+9s+36UZ9qoxPBP2ZPhv8XfA+meI4Pir42i8ZT3bJ/Z8iEkQK&#10;FYODkDqSPyrjv2Fv2U/Ev7MNp4zh8Q6nYakdZuYpoDYbhsC787s/7wr6r5z3/KgDHY0Acf8AFX4W&#10;6F8YvAWreEvElqtzpeoxFGIHzwv/AAyIT0dTyDXy18Df2UfjB8Hvhn8Qfhy3i7StT8MaxYXUOjTf&#10;OsunzyAqGAPRGByyjo3I719rfgaT8KAPza+Gf7C37Svwe0a40vwd8VNL0GxuJftE0NrvAklICliS&#10;M5wPpXX/APDOH7Yef+S5W3/fTf8AxNfe+fb9KM+36UAfDf7Lv7GHxQ+Ev7RF38SfGXizTtbfULSe&#10;K/a23CW5eQg5YEAdVB+oruP2qP2D9J+PevweMvDmsv4K8f2+wjVYEJjuCmNjSBSGDqBgMpzjAOa+&#10;qz+NLn2/SgD4Bj+DX7bVpZrocfxR0abTsbf7VllBux2zuMe7OPevSP2Zf2DrT4ReMpfiB458QSeP&#10;viFKS6ahcqTFbO3DSLvJZpMcbj0HQCvrU8jp+lL+H6UAfNP7cn7OHiz9pjwDonh3w1rNrpSWt/8A&#10;a7uO9ZhFOAuFBC9cEnGe5zXhvhv9kz9q/wAHaFY6LovxksNN0mwiWC2tLcMqRoBwANv/AOuv0I/A&#10;ijPsfyoA+CR+zj+2HkZ+OVqBkZ5bpnn+GvSf24v2U/E/7T3hnwZYaDq2n2Nzo00stxJf7sOWRBxt&#10;91J/Gvq3PtTe+cH6UgPgiP8AZs/bBhiSNPjjahVUKoywwB0/h9Ke37OP7YZU4+OVqD9W/wDia+9s&#10;+36UZ9v0pgfOf7RvwA8W/G/9mG28A/2xaN4raOzN3qV4W8qaWMfvGOOeTmtTV/gh4of9kK3+F2la&#10;1Dp/iaLw9b6QNSjZljDoqrIcjnawDD8a93/D9KCMnODmgD82/hp+wt+0n8HdHn0vwZ8UdI8O2FxP&#10;580NmrASPjG5iRknAArrz+zj+2GR/wAlytgPq3/xNfe2fagn2NAHnPwD8NeNvCHww0rSviHr6eJ/&#10;FcTzG51KPOJVMjGPr6IVH4V6PmolJOMjbjs3WnhsmgB9FIKWgAooooAKKKKACiiigAooooAKKKKA&#10;CiiigAooooAQ9a/HT9qv/k4Xx1/1/f8Asi1+xZ61+On7Vf8AycL46/6/v/ZFrKpsfo3BH++z9P1P&#10;J8Aiup8B/E3xH8NNQnvvDV//AGZeTpsedY1Z9v8AdBI4HrjrXLUvArkvY/Z61KFaDp1FdM9if9sL&#10;4wLGSPGt4CFPSNPT6V+pXwc1e+8RfCjwbqupTm61C90m1uLidgMySNEpZj9Sc1+KMhzG/wDun+Vf&#10;tL8A8f8ACkfAJ/6gVl/6JWumm29z8k4ywWHwtKi6FNRu3sd+BSMO1KOlIf61uflp+Wvxn/ao+Kfh&#10;34s+LtL0/wAW3drYWWpTwQQoqkIgcgAZHavKfHHx98d/ErR/7M8Ta4+r2QZZFjniU7HHdTj5T7jr&#10;SftBn/i+Pjv/ALDFx/6Ga8/6k1xyk7tH9H5Zl2Ejh6NZUkpWTvbW9hven4yQOxIH6030pwGSv+8P&#10;5is+p71VtRbR+qfhP9jz4c6n4Y0i7mh1ozT2kUjldbuVGSgJwA+APatY/sYfDQZP2fW//B5df/F1&#10;6x4BH/FE6B/14Q/+gCp/F+sSeHfCmtarFGk01jZzXKRuSFYohYA45xxXetj+ZK+MxHtZfvHu+vme&#10;QD9jH4aMP+PfWwP+w5df/F0v/DF3w0/599b/APB5df8AxdfHXhj/AIKdfGnxnDNP4e+Duma1BC+2&#10;R7A3kwQnkBio4PfFbn/Dwj9on/ogaf8Afi+/+JpmX13E/wDPx/efVH/DF/w0/wCeGuf+Dy6/+LoH&#10;7GHw0P8Ay763/wCDy6/+Lr5R0P8A4KX/ABWHxM8L+E/E3wv0rw9JrF7bW5W5e6jmEUsoTzFVwM98&#10;dsiv0kGc/wBaA+u4n/n4/vPCT+xd8NAM/Ztb/wDB5df/ABdIv7GXw0bj7PrY9jrl1/8AF16v8QvG&#10;un/DnwPr3ifVG22Gk2ct5NjGWCKTtHuSMD3NfE37Kf8AwUk1v43/ABl0rwb4q8L6T4ftNWhl+w3d&#10;lPMzPMo3Kp38YIDDj+LAoD67if8An4/vPoM/sXfDQc/Ztb/8Hl1/8XS/8MYfDTH/AB763/4PLr/4&#10;uvdQQw4PWvE/2vfjvqv7OXwavPGekaZZ6xewXUNutrfSOkZDtgklecigPruJ/wCfj+8q/wDDF3w0&#10;/wCffW//AAeXX/xdH/DF3w0/599b/wDB5df/ABdfJWjf8FI/jz4j02HUdK+CNpqWnzgmK5tUvZEc&#10;A4JBC4PNXD/wUH/aJwf+LBp/34vv/iaA+u4n/n4/vPqn/hjD4aH/AJYa2e3/ACHLr/4ul/4Yu+Gg&#10;/wCXbW//AAeXX/xdeGfss/t7+OPjf8eI/h74n8FaV4b2288lwYZZ/tEUkY+6Ufivuk9KA+u4n/n4&#10;/vPB/wDhjH4Z/wDPDXP/AAeXX/xdO/4Yw+Gh/wCWGt/+Dy6/+Lp37X37Rf8AwzJ8I5PFFvZ22p6x&#10;PcxWen2Ny7JHLIxy24r820KGPHfFcP8AsQ/tlXn7UI8UWGv6JZeHdf0aSN1tbOV2SWBhjd8/OQwI&#10;PblaA+u4n/n4/vO2/wCGLfhp/wA++t/+Dy6/+Lpo/Yy+GbHAg1vP/Ycuv/i694PSvkv9rL9qL4qf&#10;BD4g6bovgb4Zr400u50xbyW9aK5by5jK6mPMQI+6oPPPNAfXcT/z8f3nff8ADFvw0/599b/8Hl1/&#10;8XSf8MXfDT/n31v/AMHl1/8AF18q/wDDwr9ojv8AAOPH/XC+/wDia5/Wv+Cpfxg8P61Bo2qfCbR9&#10;N1W4KCKyupbtJn3NhcJjPJ6etAfXcT/z8f3n2T/wxp8Mjj9xrRz/ANRy6/8Ai6U/sY/DMAD7Prf/&#10;AIPLr/4uvT/FXiWfw58PtY8QJBHJc2Gly3y28mQpdIi+09wMjFeJfsP/ALT+uftTeCfEGua5ouna&#10;JNpmpCzjh06WSRXUxq+4l++T29KA+u4n/n4/vN//AIYv+Gg/5d9b/wDB5df/ABdIf2MfhmP+WGt5&#10;/wCw5df/ABde7noa+Qf2iP2zPEXwa/ab8E/DPTvDmlajpuvtYrNf3U0qzRedceU21V+U4HIz3oD6&#10;7if+fj+8+l/AngfSfhx4atdC0ZbhdOt2Yp9puHnkBZtxy7kk8nvXTYxXC/GvxtqPw0+FPifxTpVg&#10;mq3+kWUl1DZy7tsrL2Yr82MZ6elfn14W/wCCpPxi8bGZdA+Emka08KhpUsJLuZowe7BQSBnig4pN&#10;ybctbn6gdKTePXvivzg/4eEftEn/AJoHH+MN8P8A2Wvpj9kP47+PvjnpHiG78d+Bx4Jm0+4SK1iW&#10;OdfPVlyT+9GTg+lAH0QXA70bvevkT9rn9sfxD+zl8V/BPhbSfDul6vaa/FG81xezSpJFmfy8IF4P&#10;HPNfWluWeKNzwSoJ+pGaALGaYJVJxnJ+lc78SvFE/gn4deKfEVrDHc3Ok6XdX8UMxISRoomcKxHI&#10;BKgHFeJ/sOftOa3+1P8ADnWvEmuaLp+iXNjqn2FINOlkdGXyY5NxL85y5H4UAfSIpaQUtABRRRQA&#10;UUUUAFFFFABRRRQAh61+On7Vf/Jwvjr/AK/v/ZFr9iia/HX9qv8A5OG8dD/p+/8AZFrKpsfo3BH+&#10;+z/w/qeT0EUZozXIftoN/qX/AN0/yr9o/gH/AMkR8A/9gKy/9ErX4tucROP9k/yr9pPgJ/yRDwD/&#10;ANgKy/8ARK10Uup+V8d/wqHqz0AUGgUGug/ID8Xv2gx/xfLx3/2GLj/0M158OuK9B/aC/wCS5eO/&#10;+wxcf+hmvPu5rhluz+oMvd8JTt/LH8kJinJ94f7w/nTRTk6r7sP51J21f4bP3C8Bf8iToH/XhD/6&#10;AKqfFDP/AArfxXjr/ZV1/wCimq14CI/4QrQOf+XGH/0AVW+KA/4tt4r/AOwVdf8Aopq7ux/LNb+L&#10;P1f5nxH/AMEf2J+HPj4chf7XiPX/AKZ1+ghXI6n86/Pr/gj/AP8AJOvH/wD2FY//AEXX6DGqMD8v&#10;v2/c/wDDe/wfyT/x76Xwef8Al/kr9QCcZNfl/wDt/A/8N7/CD/r30v8A9L5K/T8sACc470AfCv8A&#10;wVX+LEujfDDQvhxpUjSav4svFaaGLljbRkELgc/NIUx67DXi37YnwAu/2b/hl8CfHOgxLFq3hVIL&#10;DUJI+jXG43KuSO3mecCT6qO9c347+OXg34j/APBQZPFnjTWBZeBPCd0bezbYZBIbYnywoHZp8vn0&#10;r6S/aP8A2xfgD8b/AIJ+LfBz+LibjULNjaM1pINtyh3wnOOm9V/DNAH198NfG9j8S/AXh7xVpzbr&#10;PV7KK8j9V3qCVPuDkV83/wDBUX/k1HVP+wlaf+h1wn/BJz4wHxJ8Lta8A3tx5l74cuPPtAT1tZiT&#10;he5Ak3n2DLXd/wDBUX/k1DVP+wjaf+h0Adh/wT+y37I/w/yT/wAe83fP/Ld6+iCPr+dfO/8AwT8/&#10;5NI8Af8AXvN/6Pevolu31oA/L79n8f8AG1Dx1yW/0rU/6V+oBOBmvzA/Z/8A+UqHjr/r51P+lfo3&#10;8RfHNh8N/Aev+KNSfbZaRZS3knIBbYpIUZ7k4A9zQB+e/wC2LfzftNftteAPg9YOZtH0KVH1IKcr&#10;ubEtxnHpEqrz0biq3jxR+yN/wUh0jxBEgs/CPjRUWXZ8sYE2I5N3YbZUWQ46Aj1rzv8AYe/aB+H3&#10;gn4uePvij8UPEAsvEOsu6WaCF5DiVzJMxwPl6Io/4FXWf8FCf2gvg/8AtCfDXRZfCXiUXfizQr3f&#10;bxvbPHvgkGJBuI45CMPpQB+pauHXjkevrSbSpznvzivFf2O/jAvxt/Z78JeIZZhLqaW4sdRyRuFx&#10;F8jEjtuwG+jV7Bq2sWWiaXd6jqFzHZ2NpE089xMdqRooyzE+gAoA8+/aG+Ouifs8fC/U/F+sv5ph&#10;XyrKyD4kvLlvuRr/ADJ7AE18e/sJ/A3XfjT8Q7/9ov4oK97fXlw0uhW1wCV3cr56qeiIPkjHTgn0&#10;NcMv9sf8FMP2ngf9JtPg/wCEpOhyoeMnn282cr9VQdu/6d6Ro9poOmWmnafbR2dhaxJBBbxDCxRq&#10;MKoHYAAUAcz8ZI8fCPxt6/2He8/9sXr45/4I/g/8Kh8cHBx/bq844/1CV9k/GYZ+EPjf/sCXv/oh&#10;6/JD9jn9j3xD+0j4O1zWNH8f3PhCLT9QFrJawGYCVvLVt52Oo6HHrxQB+0BPsfyr8v8A9ugE/wDB&#10;Qr4Q8H7+kHp/0/GuhP8AwSx8c4P/ABe7UT/wK6/+O187+PPgNqn7PH7YXwr8Nax4nl8XXM+p6Xei&#10;+nMhZFN2Bsy7Meq5645oA/aOWFZ43jkRXjcFWVgCCD1BHfNfnH+0d+zf4o/ZH+Ig+OfwRWRdFjkM&#10;mteHoSxijjJ+f5B96BupHWM8jjp+j/r+NeS/tHfHzw1+zv8ADS98SeIGS5kkU29jphI8y+mI4jAP&#10;8PdieAPwoAT9m79pDwx+0r4Dg1/QJ/IvYwseo6VLIDNZS4+6R3U/wt0Ir1naTg5P518Bf8E0/gf4&#10;itdd8T/GTWrGDw3Y+KEkTTdDs4TFGYml3mTZ/CgPCDuMnoRX6A9jQB+Yv/BUIZ/aT+EAHJ8iLp/1&#10;+V+mdpkW0IIIIRe3sK/L7/gq/pzax8dvhlYJMbd7vTxAswz+7LXJUNx6ZzXTR/8ABLLxxJGjL8bb&#10;/aQGAzdccf8AXWgD7l+PvPwK+IoAOf8AhHNR7f8ATtJXyN/wR6/5IL4s/wCxiP8A6SwV5t8QP+Ca&#10;fjXwh4D8Sa7c/GS/v7fTNNub2S0Y3OJljiZyhzKRhguOR3r0v/gj82/4E+LmxgN4jY49P9FgoA+9&#10;aKKKACiiigAooooAKKKKACkNLSGgCOQ4OPU1+O/7VX/Jw/jkel9n/wAdFfsSw5r5Z+I/7AXhj4k+&#10;OtZ8T3fiPVbO41Obz3hgSMqhxjgnntUTi5KyPreGszoZXiZVcRezXQ/MbP8AnFGc/wD6q/Rb/h2Z&#10;4Q/6GzW/+/cX+FH/AA7M8If9DZrf/fuL/Cuf2TP0v/XLLO8vuPznkAMb85+U/wAq/aP4AuD8EPAI&#10;x/zArL/0StfOMn/BMvwgUYf8JXrXII4SL/CvrDwV4Wh8F+EtE0G2kkmt9Ls4bKOWbG91jUKGbHc4&#10;5raEOTc+G4nzrC5rClDDX91vc3xSNSikccdM1qfAH4vftB8/HHx5zgDWLn8f3hrz/wClfph41/4J&#10;6eFfG/jDWfEFx4l1i2uNSupLt4oki2ozkkgEjOOSKxf+HZfhDH/I2a3/AN+4v8K5nSbbsftmE4ty&#10;2jh6dKbldJJ6eR+dH4GnA8jg9R/MV+iv/Dsvwh/0Nutf98Rf4Uf8OzPB45/4SvWs5zxHF/hS9kzo&#10;qcYZbKDScvuPqrwEf+KK0AY5+wwjH/ABVf4n5/4Vt4r/AOwVdf8Aopq2dE0tdG0qzsIyzx2sKQqz&#10;cEhQBk+/FSavpUGt6TeaddqXtbuF4JVU4JRgQee3BrqPw6pJTm5Lqz4G/wCCPxB+Hfj/AP7CsX/o&#10;uv0GJ4rzP4Jfs8eCv2fNO1Kw8FadNp1tqE4uLhZbhptzgYBBbpx2r0sjigg/L/8Ab9Gf29/hAMdb&#10;bTOv/X/JX2t+2D8YF+CP7PvizxFFOIdTe3Njp2Dhjcy/IhHuoJb6Kau/Ef8AZY+H3xX+I2jeOPEm&#10;lzXfiLR0hSzuY7p41RYpDImVHB+ZifetT41/ADwh+0Fo1hpPjSzuL/TrOc3McEN08KmTG3c23qQC&#10;cemTQB8af8E9P2PPBHjX4Inxh8RPCeneJb7XL2SWxOpRFzDbplMqOMbm3nPcYr6iP7D/AMB8H/i1&#10;fhr/AMBP/r16z4S8Kab4I8M6VoGj2wtNK0y3S1tYQc7I0GFGT1OO9bJ6UAfllNpln+xH/wAFFNPT&#10;ToU0rwN4nVIo7eP5Yora4IQqM9FjnUEDsq+9fSn/AAVFO79lDVCDn/iY2hyPTfXsHxr/AGYfAH7Q&#10;dxo9x400mS+n0oOLWSC4aBk3lSwJXkjKgj05rd+J3wW8M/GLwH/wh/iq1n1DQ90TGETtG7GP7pLj&#10;k0AeZf8ABPtv+MSPAHr5E3/o96+ij2rlfht8ONE+FHgzTfCvhy3ez0XT1K28MkhkZQWLHLHk8k11&#10;J6UAfmB+z9/ylP8AHPGM3Op/0r1D/gq78XX8O/CvRfh9p8hOo+KLkSXMaDJNrEwIUgc/NIVx67CK&#10;+k/DP7Lnw/8ACXxc1H4madpU0Xi/UGle4u2unZGMn38IeBUfxA/ZV+HvxR+JGkeOvEulz6jr+lGE&#10;2kjXbrFH5Tb0Hlj5cbiSR3oA82+CX7BXwo0L4UeFrPxZ4B0bXPEwsY5NRvr6HzJZJ3G5wWzyFLbR&#10;6ACuv1L9hb4FX2nXVsnwz0C0eaJo1uILbbJGSCAynPBHBB9q94C4PTAHp0pxGR9aAPzU/wCCa3iu&#10;9+Efxv8AiN8EddkKSi6lntVbhTcQNsk256749jZ77TR/wUh/acl8UeJrf4G+GNTj023kniTxDqc7&#10;mOFWYgrCzD/lmo+dz9B2NfZl9+yt8Pb/AOM8fxUbSp4PGqSJL9vt7t41LLH5Yyg4Py8H1zXLfED9&#10;gr4PfE/xjqnijxBoF1c6vqcnnXMqX8iKzYAyFBwOlAHLfs9fE79nn9nj4ZaX4S0X4keHpGhHm3t7&#10;5+Hu7kgb5W47kYA7DFenf8Ni/BUD/kpXh/8A8Cf/AK1edf8ADs74Cjp4Zu//AAYy/wCNDf8ABM34&#10;CMCD4YuyDx/yEZf8aAPaPiRrth4n+BHinVtJu4r/AE2+8PXVxbXMJyksbW7FWB9CCK+RP+CPxH/C&#10;ofHH/YdX/wBEJX2lpXw40XR/h1b+CLe3kXw9Bpv9kpA0pZvs/l+Xt39c7eM1gfBP9n7wb+z5ouoa&#10;V4KsJdPsr65+1TpNcNMWk2hcgt04AoA9IPSvy+/bp5/4KE/CEf8ATTSP/S01+oJ6V5H8Qf2Wvh98&#10;T/iVonjzxBpk914k0YwtZ3CXToqGKTzEyo4OGoA7P4l/ELSvhX4D1vxbrjSR6VpMDXE/lLucgHAC&#10;j1JIA+tflr4F8d+Gf2v/AI93PxD+OPi/S/DvgvRpNul+Fru5IEozlY9uOE4DSN1ZuOlfqb8Q/h/o&#10;/wAUvBmreFvENsbvRdTiENzAjlC67g33hyOQK+ff+HZ/wGJBPhm8J99Sl5/WgDvbb9rj4IWkEcEH&#10;xH8OxQxAJHHHPtVFAwFAA4AArrvAPx7+HvxR1WbTPCfi7TNev4ojPJb2cu5lTIG4jHTJFeKf8Ozv&#10;gKP+ZYu//BjL/jXf/Bj9kL4a/ALxHda54N0iew1G5tjayyzXbzAxkgkAN7gc0AfF3/BUIj/hpL4R&#10;e0ER/wDJyv0ztWAtYf8AcX+Qryz4s/sveAfjb4q0XxF4s0ue91TR1VbOSK6eIIA+8ZUcH5vWvV44&#10;xGiqBgKAAPoKAOG+P3/JCviLxn/indR/9JpK+Rv+CPeR8BfFeR18Qn/0lgr7k8SeH7PxX4d1TRNR&#10;RpdP1K1ls7hFYqWjkUowBHTgnmuJ+CXwA8Hfs9+H73RPBWny6fp15dfbJY5bhpiZdipnLdBtVeKA&#10;PSBS0gpaACiiigAooooAKKKKACiiigBMUEUtFACYoxS0UAJgUYFLRQAUhGaWigBMUYpaKAExRilo&#10;oATFGKWigBMUtFFACUYpaKAExRilooATFGKWigBMUtFFACYFGKWigBMUtFFACYowKWigAooooATF&#10;GKWigApMUtFACYFGKWigApMUtFACYoxS0UAFJilooAKKKKACiiigAooooAKKKKACiiigAooooAKK&#10;KKACiiigAooooAKKKKACiiigAooooAKKKKACiiigAooooAKKKKACiiigAooooAKKKKACiiigAooo&#10;oAKKKKACiiigAooooAKKKKACiiigAooooAKKKKACiiigAooooAKKKKACiiigAooooAKKKKACiiig&#10;AooooAKKKKACiiigAooooAKKTNFAC0UmaM0ALRSbqN1AC0UgOaM0ALRSZpCwHcUAOophcA4zzQHB&#10;6HNAD6Kbupc0ALRTd1LmgBaKTNAOaAFopM0A5oAWiiigAooooAKKKKACiiigAooooAKKKKACiiig&#10;AooooAKKKKACiiigApM0E4r4p/b5/wCCh2n/ALL0R8IeFIbbW/iRdQCRknO620mJh8kkwBy0jDlY&#10;sjjDNgFQwB9nXuoW2nW7z3U8VtAnLSzOEQfUniqek+KtH15mXTdVsdRZeWFpcpKR+Ck1+WHgT/gn&#10;b8av2utNt/HPx1+JupaK+oKLm00i4hN1cxxsMruh3pFbAg5EagkZ5CnivM/2jP8Aglj8Sv2etMn8&#10;Z/D7xDJ4z0vTVM9wdPhez1O0QcmRY1ZvMVepKNuHXbgEgA/a8EGlr8UP2Rf+Cq3jj4WaxYaB8Ub2&#10;68beDJGWJtQuP3mp6ev99ZOs6jqUfLY+63G0/s14X8T6V4z8Padruh38GqaPqMCXNpeWz7o5omGV&#10;ZT6EGgDVooryf9ov9prwL+zD4JfxD4z1LynkytjpVth7y/kA+5DGSM44yxwq5GSMjIB6uWAphnjD&#10;hC4DnopOCfwr8WPiD+2L+1D+2rq99p/ws0HX9C8KK5QWfhOKTeF7fab4BfmwegZF/wBk9a+Zvi1+&#10;zv8AG74TRHX/AB54R8S6VAzjfq10HmiDk8bp1ZlUk+rAmgD+kIMD/wDXp1fz4fs3f8FBPi1+zzr1&#10;ns8QXnirwsrgXPh7W7lp4mj7iF2y0DYzgqducblYcV+8Hwl+J+h/Gf4ceH/GvhudrjRtatVuYC4w&#10;6Z4aNx2dGDIw9VNAHX0hpaQ0ARM+HwW/Cl8wYHvXkXx7h+I+j+GtQ134eazB/aFpE0zaPfWKzpcB&#10;R8wRsgh8Dgd68f8A2MP2kPE3xw17XbHxdrUC6nYokttp1nZrbLJHyGY8kkg4BHbipvbRnpUsvqVc&#10;NPFU2nGO/dfI+vTJxn9KPMGMnivAP2tfij4i+FnhHSrvwjqaL4o1G+jsrLS5LUXIvM5yAhIIxkZb&#10;6V3Hww0Xx4vhVLnxp4it7jxDcRh2isLFYre0JH3AuTvI7k45zVNmDwzjQVeUlZ7d9P0PRmkGcZoD&#10;jHPeviH43fH74t/Cn496N4Fi8Q6TdabrD27wXT6MglijllMeCN+CVwee4r074vXvx0+GHh9vEmha&#10;7o/jOwsUaW+02fR1tpygGSyFHOQOpHWl3OuWWVoKk5Sj+8V46/8AAPpESA0rHkda8R/Zk/aW0z9o&#10;fw7dTpa/2XrenlVvrAvuUZ+66HqUPPXnI5roPjf8fvC/wL0NL7XZXnurglLTTLUbri6f0UenTk8U&#10;7pq5yTwdenXeHlH3+x6ZvDA/lXN+NPG9r4PslJtLvU9QmBFtpunRebcTN7DsPViQBXAeFpfiv8Qd&#10;Ij1S+u9M+H0c/wC8g05LL+0LpYzyomLsqqxHJC5weK5D4meM/jF8DbOfxDNa6L8RvD8ODdm3tDY3&#10;1vCD1wpZWA5PXjmn0uXSwrlU9mmm+19/K+xl+M/F/wC1FrLPceF/Bfhzw/ZKC6RXt8lzdMvYMpwA&#10;3sDXnfh79unxz8MvFUPh74yeEDZEnEl9aQmKRV/viPlXUd9pzX0z8Df2gPC/x70CS/0GZ4buAhbv&#10;TbrAnt2PqB1How4OKzf2rPAGh+Nfgn4rn1fT47q40zTp72zmIxJBKiFgyt1HTkdxUvXVHsUKtKFb&#10;6njMOld200kr+Z6Z4W8W6V400Oz1nRL2LUNMu0EkFxC2QwP+enatndx0r8uv2ZfjV4j/AGXtf0ay&#10;8VRSp4E8T20V/Gc7o4RIP+PiI+2QJF/Htz+nOmajbapYW91aTx3VtcRiSKaJtyupGQQe4IpRkpI4&#10;81yyeXVbJ3g9n3/4KLYlHFIZAD1r5+/a11LxN8Nvhhq3jjwx4n1LT9Q05oybOVlltZUeRUI2FeCC&#10;wIOex9a9A+Gek6zP4H0nUdQ8RXt/rN9ZRSyzTKpgV2UElIcAD069zVHnOg1RVfm0bsehbx2IpQ6t&#10;jB69q+G/2g/2gPjD8I/jXp3gzTtd0W6tdZEL2c1xoyhoxLL5YDYf5sEdR1FfY3hXTdYsbCMazq0e&#10;rXJjUNJHZrbjcOpwCevp2pLW5vicDVwtKnVqNWmrqxv84pvmY7E/SlYnnsK+Rf2zP2lbv4R+NvAW&#10;laVcOrwXiapqaxfxWwJQRn1DAvx6hTQ3YzwmEq42qqNJa7/cfXe6l3Vm6Lqtvrel2moWcomtbmNZ&#10;onU5DIwyMH8a0R35pnI04txY6lpBS0CCiiigAooooAKKKKACiiigAooooAKKKKACiiigAooooA4b&#10;44fFCy+C3wk8W+OL9BLb6Fp0t4IScedIBiOPP+25Rf8AgVfh9+xLoV1+09+3V4d1LxpMdYludRuP&#10;EWqNcfMJ3hRplUjps8wRrt6bRjpX6Y/8FZ9QubL9jPxFFAWEd1qWnQT4P8Hnh+f+BItfmt/wSw8U&#10;23hn9tDwdHdOIo9Tt73Tlc9N727sg/FkA/GgD98FGBSsMihTkCloA/C7/gql+zHZfAj442/iPw9Z&#10;rZeFvGSSXsVtCm2K1vEI+0RIBwqnekgHbzGAGFFe/f8ABGf9o+5uG174NazdNJBDE+saF5hz5Y3A&#10;XMC+xLLKB6+ae9e2f8FhPBcHiH9k4ay0Y+0+H9btLpJe4SXdAy/QmRD/AMBFfl7+wN4un8F/th/C&#10;q+gkaP7RrMenPg8MlyGt2B9sS/pQB/RR1FeR/Hb9lb4b/tIXHh2fx3oI1WXQrnz7Z0laJnQj5oJG&#10;XBaJiFYrkcqORk59bXpTqAMzw94Z0nwlotpo+iaZaaRpVogjt7GxgWGGJR0CooAA+gqfVdIsta02&#10;60+/tIL6xuo2hntbmISRTIwwyOhGGUgkEHg5q5Ve+vYNPs57q6nitraBGklmmcIkaKMszMeAAASS&#10;egFAH88H7d3wK039nj9pnxT4V0NTHoDmLUdNiZiTDBOgcRZPJCNvQEkkhRnmv1G/4I+TXsv7IYW7&#10;LmGPxDfLaBugixETj28wyfjmvzV/ah8Yaj+2v+2hq/8AwgdlJq/9rXsWj6FDGpHnQwoIxMSfuo21&#10;5STjapJOMGv3B/Zx+C9h+z58FfCngKwkWddItAlxcquBcXDkvNL64aRnIB6DA7UAelUhpaQ0AQSo&#10;rg7ulfnX+0x4M1L9lr9oHR/in4WgI0bU7ozyQICI1mJ/fRNjoHUkj3+lforI4AYH6V8qfGCC4/at&#10;8Z6j8N9FuTaeEPDoMus6tGgbzr7afKt4yf7h5Yj0IqJK+i3PoMkr+wxH7z+G9JdrP9exrfA3TZPj&#10;148k+MmtxkaVCr2PhbTJiCbeEHElyw6CR2DD1AH0r6VWPDZxx6V+fv7FPxN1D4O/E/Wfg74uJtt9&#10;2/2ISE7YrodVBP8ADIuGHv8AWv0CD8c8H0qou5nnNCWHxDh9i3u9uXp/wT8+P20+P2yPht2Pkaf/&#10;AOlb1996lJbx6bctcMq24ibzN/3du05z7Yr4F/bTOf2yPhqB/wA8dP5/7e3r7H8YfDK78fwT6fq/&#10;iS7Hh244m0zT4ltmlTPMbzAlihHBAxn15qY7s78yt9UwXM/sv8z5S/4J3eD54/GHxA8U20TQ+G5J&#10;DZWUhXiUCRmO32UY/P2rz3wvr0v7Qn7d1lPqZE2l2OoSra27tlI4bcMY9o92UMffNfox4d8KaX4U&#10;0G10bR7GDTdLtovJhtoE2oi+gH9e9fmR8NEf4F/tuW9jq2baKPV57XzJPlDRThhE/PQHcvNJq1ke&#10;tl+J+v1MXXiv3nJaPy/U/UxI9p44+nFR3llFfW0sEyLJDKpR1YZBU9QR3qbzABgEE47d6PNUp1x9&#10;a06H58pNPfU/K/wndTfs5/tpHSdMkeHTP7YFg9vuOGtZ2G1W9du4EE88V+h37QvPwM8fc8f2Hd/+&#10;imr4I1bRJfjL+35cx6WpmgtdailuJU6IlqFEhPsSmPqRX3v+0EQPgZ4/GOBod5j/AL9NWcdEz7vO&#10;nGWIwkn8bjG/3qx454e+BWkfHv8AZB8CaLfKsF9Fo0E2n33R7ebZwc/3T0YdxXlH7J/xz1j4H+OJ&#10;vg18SJHs4o7gw6fc3LfLbOeke48eU/VT0GccV9S/sryJJ+zx4AKkH/iUW6/jtrhP2w/2Y4/jd4VO&#10;saLAsXjHS4/9GcYH2uMcmFz+qkcg+xqrWs0cdHGU51quAxn8OUnZ/wAsr7r9TW/bplV/2X/GajJ+&#10;S26f9fEdeu/D5Qvgbw8FGALCAY/4AK/PD/hpSbxv+y741+G/jFmTxXpUEUdtLc8PdIk6fI2f+WqY&#10;5z1Az2Nfof8AD/5PBHh9WBDCwgBz/uCmmmefj8HVwNBUqi+09ejVt0fDH7b5I/a6+Gn/AF72P/pa&#10;1foLEP3S1+fP7cPP7XXw0x/z72P/AKWtX6CxMPKFKO7OjNX/ALDg/wDC/wAyO/1CHT7Ke6uHEcEC&#10;NLI7HAVQMkn8K+FZPhXL+0r8Kfiv8RJoGOo61eGXQC4y0drZ5EYUdi/zqfXIr239s/x1d6D8MY/C&#10;2jvjxD4wu00azUHna5AkbHoFOD/vZrd8GfCHxv4J8I6V4e03x9bWthp9slvFGfDkLFVUAcnzBuPq&#10;T161VrnJhKksDRWIi/ek9PRb/fsed/8ABPf4pnxn8JJPDd7LnVPDcv2Xax+YwHJjP0HK/wDAa+rA&#10;uMZr83/Bsl3+yl+2idLv7tJdF8QFY3nSEQI6TnKsIgSFCS/LjOAC1fo8sgYA9amN7WLzuhGGIVen&#10;8FRKS/X8SUUtIKWqPACiiigAooooAKKKKACiiigAooooAKKKKACiiigAooooA8U/bK+Dk/x5/Zq8&#10;deDbGMS6td2X2jT16brqB1miXPbc0YTP+3X873hfxHq/w58Z6XrmmSSadrmi30d3bu6kNDPE4Zcg&#10;+jLyD7iv6iyM1+Zf/BQX/gmNf/ELxBqPxL+EdpE+t3jNcax4a3LF9rkPLXFsThRI3VoyRuOWU7iQ&#10;QD7Y/Zh/aQ8M/tPfCvTfF3h+4jW5ZFi1TTd+ZdPusDfE464zkq38SkEdwPWywFfzWeEvE/xd/ZX8&#10;cSXWjv4j+H/iNP3U0MttJA0gB+5LFIu2Rc84ZSO9fWXgzxJ+2n+3Zbx+HxrWqaR4Pmwl7q72aaPY&#10;sh+9ukijV5/eNN2c8gDmgD7K/wCClvxN8J+K/wBjb4p6Xo2vafrGoaZeaXaXsNjcLKbWZryJ1Ryp&#10;IDbUY7c5GOcV+S37GWkya1+1j8I7aMEkeJ7CY4/uxzLI36Ia+rf25vgb4a/Yo/Za8M/C3RNYuta1&#10;/wAYa4usaxf3OEEy2kJQBIgcRpvnTAJYkqcscccD/wAEkPhlL43/AGtLDXWgL2HhTT7nUpZD9wSu&#10;nkRL9cysw/65n0oA/dFTkZ9adSLwKWgCrqmqWeiabdahqF3BYWFrE09xdXMgjihjUZZ3ZiAqgAkk&#10;8ACvxn/4KHf8FHp/jWb74c/DW6ltfASsY9R1ZcpLrOD9xR1S3yOh5fjOF4P7L6rpdprem3en39tF&#10;e2N3E8FxbToHjljYFWRlPBUgkEHqDXzjJ/wTn+Ap+FN34Cj8EwQ2FzK1x/aiyFtTjmOdsiXLZcbQ&#10;cBTlMcFTk5APyf8A+Cff7Xnhn9lL4g3t34l8G2+r2erqttLr9spOpadFnkRhjtaMkAsg2scA7jgL&#10;X7t+CPHOg/EjwrpviTwzqttreh6jEJrW+tH3RyL0+oIOQVIBUgggEYr8Af2y/wBivxV+yJ4wihvZ&#10;DrXhDUnb+ydeij2rJjkwzLz5coHOM4YcqThgvrv/AASm/ai1b4WfG/T/AIc6heyS+DvGE/2ZbaRs&#10;ra6gV/cyoOxcgRMB13IT9wUAft/SGgdKDQB8+ftMfE3x5o/h6+0P4eeCPEOs69cq0Q1SCz/0e1Ug&#10;jerE/O3pgcdTW9+yx4KTwL8GtD059Kv9K1Qx+fqS6lCUnku3+aVjkndycA+gFevuMnoTSBR8wG73&#10;pnZ9ZvQVCMUtbt63Z8NftvfBDxB4w+I2geIvAPhnWbnX40IvLyzg2xZjIMThyfvjkfQCvor4OfEr&#10;xPrXhK0h8Z+C9d0XxHaxrHdEWe+CZwMb43Bwc9cdjXrgwMDBzTJJEjcAsqknAyRyanZ3OmtmEsRh&#10;qeGqRT5Nn1Pz9/ae8M+PfiD+0boPivQPhv4ovNK0FbaLzTZbPtBimMjFAW6fNgZ9M9K+6vCviL/h&#10;I7COf+zNS0tiquYtTtTA4J7YPcd62wQVx39aAACD19MUJdScVj5YqjSouKSpqyt+o9l4r5+/aa/Z&#10;M0v4+WkWo2t0ui+LLNNttqO0lJBnISQDnGeQw5FfQBdTweB154pN+RyCfoM4o9Tkw+Iq4Wp7Wi7M&#10;+dfhl8Qvif8AD/TofDvxE8Dapr0ln+5h8Q+HFW8W5RRhWljBDKxHp+PNdH4x8ceO/GejvpngPwlq&#10;Gk314rwtrPiSP7HFYjoXERy8h5+UDjIr2XaQSdp6+lNRw7soIYqcMB29j6VXkjWeIU6nteRX/C/o&#10;eOfs6/s06P8AAPSbqVJm1fxLqHzahq8w+eU9dq/3UyTx36mtL9oKfWdV+GXifw/oHh6/1rVdTspL&#10;KPy1CQr5ilS5kY44B6V6ozAKSx2gd64rWPG+rCEyeH/CN/r6qwG8TxWisDn5kMpG5eByPWkuyD6z&#10;Vq1/bz956fgcX+zHHr3hP4UeGfC/iXw1f6PqunQi1ZggkgYL0bep44x1r2sjP+FeQeE/2i9E1jxd&#10;F4S8Q6ZqHgjxTKDJBpmtoF+0jJGYpVJRzxnAOa9eDqFGSKSJxfPKq6k42ctf+GPij9tv9kc+K4bn&#10;x/4Ps861CvmalYRJzdoOTKoH/LQDOR/EPevrnw3ObPwbpcjwzSFLKEmONCzn5BwFrebBxhSe9NBO&#10;ehbHHFFuptXx1bE0IYeq7qO3+R8AftW+FfHXxA/aG8NeKfD3w88Tahpehw2qPL9i2ecUnMpCgn0N&#10;fbth4u+1aO12dG1mAxxq5t5bFllJPYLnkjuO1dJtyQcH8qR17cn6ChaFYnHyxNKlRlFJU1Zf8E+N&#10;L+48X/Ej9rTw14o17wD4m0nwL4filSwnu7LCrKVOZ5QCSoOfwCivseKRZo0dDvRhuDD+IGnYww9c&#10;cAindR0bPuKEYYnFfWeVWSUVZW/rc+IP2+fht4i+JmveGJ/CXg3xBquqWCzRXF7a2Z8oRlgUAfIy&#10;QwYjHr719Afs8/EDxT4l8G6ZYeNPCGueHfEdpGsNzLeWm2CcqMCRXBIGQOR2NevDDA4zxSLIjOVB&#10;BZRkgckUJWdzpq5hOthKeElBWhez66k+eKTdzSKRt4DfiDQZAOTx9aZ5I/PFGajEgOSASPUClDjG&#10;Tx7HrQMfmjNMLgHBBxjOccUF19aAH5oJpgYHsQKXcO+R9RQA7NBppYAZzSB8ngE/hQA/NApu7PYk&#10;e1AbnofyoAfRTQ2TjNOoAKKKKACiiigApCM0tFAEbwJJjeofByNwzimXM8VnBLPPKkMMal3klbaq&#10;KBkkk9AAMk1MTX5S/wDBTX/goXaarp+qfB34Z6kl1BNm38R69aSZjdejWcLj7wPSRxxj5ATlqAPk&#10;P9v39pBP2mf2iNX1rTJml8L6Ug0nRc8B7eNiWmx/00dncd9pQHpX6j/8Esf2b5/gd+z4mvazaG18&#10;T+M3j1O4jkXbJBaBSLWJh2O1mkI6gy4PIr4v/wCCbf8AwT4vPi3rOmfE/wCIWntb+BLKVbjTdNuU&#10;wdZlU5Vip/5d1IBJPEhG0ZXdX7PqMCgA6VhXnjzw7p/i2y8LXOuafb+JL23a7tdKluUW5nhVtrOk&#10;ZOWAPGQPX0p3jbxjpPw98I6x4l127Sw0bSbSS9u7l/8AlnEilmIHc4GAO5IHevwn8P8A7WGlfE79&#10;vzw98XvidDKvheDWUeK1HzjTbaMMtpkDORE5SV9o+Yhzgk4oA/fMc0tU9J1Wz1vTbXUNPu4L6xuo&#10;knguraQSRTRsAVdGHDKQQQRwauUAeQftZ/B/Tfjl+z5418KahAkkk2ny3NjKw+aC7iUyQSKe2HUA&#10;46qzDoTX8/P7OyXMn7QHw0WyBN4fE2meSE67/tUWK/oF/a0+MWm/Av8AZ88aeK9RnSOWLT5baxiZ&#10;gGnu5VKQRqOpyxBOOiqx6A1+TP8AwSc/Z6vPil+0Nb+N7y1b/hGvBQ+2NM6/JNfMpFvGD3K/NKcd&#10;PLXP3hQB+4id/qf50p6UKMAUGgD5DvDMP23b3w3Pql8vhqXSTrMumteyLALjoZPvZH+6CAPSvRby&#10;zv8A46+JrGTRdQv9C8EaPIVfVLGdoptXkHBjiPaBe74yxGBwCa8Z+LHgxviJ+2Tr/hqPULjTZNS8&#10;Gvbpc277WjYnj8CQMjuM12v7Hvxav4Ir34SeMwLLxl4WJt4kfj7VarwjL67Rjp1GD61MXuj6vE0H&#10;7CFel8UYK68nfU+lNM0a10S2aG0R0jLbjulZ+fXLEmvlz9s34ieJNJvdMi8J7pP+ESaDxNrGwn/V&#10;+Z5cURx2b94xH91TX1PqWpW2mabcXlxKsVtBG0kjscBVUZJJ7dK+XvhfoPjn4k+GfF/iiLTfDc2m&#10;+PJpmCa1Pcx3P2EAwwJiNCoXYNwx/e96o8nAONKf1iok0tNet/8AJXPpHwb4ptPGnhXSddsnElpq&#10;NtHdRMD/AAsoP58182/trX+p+EZPAt1oOsajo02ra5HZXhs7gr50bYyCDkA8cYA6039hjxRe6HZ+&#10;KfhTr0mNX8I37pCuTh4GYkFSeSAcnPoy0n7ewDW3wuP/AFM9ufpzSvod2Gw3sMzVLdateatdH0/o&#10;ujwaTp0cFrvVPvnfIzksepyxJrgf2g/hTc/Fn4b6jpWm6ne6PrMY8+wvLO6kgKzKOFYoRlW6HPr6&#10;16VbyBoIzjBKjHvxWZ4v8Wab4I8O6jrerXKWun2MLTSyOcYUD+fYfWqseHSlONdSgryufJf7JGn+&#10;Fvij4f1Lw54t0q9h8eeHZTaajDLq14skqg4EpHndcgg47896+jPDnwT8PeF4tUs7OO6/su9mF19k&#10;lu5nMcpUIxEhfcQQq8EnByR1r56/ZP8ADep/Fv4teJfjtqcDaRY37PZaVZQ/IJo1+Uu/97AUD0Jy&#10;ewr7FDqTjI596leZ6eaNU8TJQe9rron1R8s33irWf2Y/jRoOh6jqlxqfwy8VSG3tP7QkaWXSLrsg&#10;lPzGMkjhiTz14r0rwDdXXxkvtR8S3txMvhWO5ktNH06CVo1nSNtrXUhUgsWYNtGcBexJ44L/AIKD&#10;6TBqP7Ot7duMXGnXtvcwMv3lYts4P0c17B8EtJi0P4QeDbGBNiwaVbqBjGTsGSfcnJoXxWNK8abw&#10;UMSlacm4v5dfmeRftdfDWw8W6D8O/DsTyac9z4jSCC9iYtNbsYZWDK5O77wU4zzgVqfs+fGXVn1m&#10;8+F/xEKW3j7RlxHcNwmq24HyzIe7Y5P/AOuui/aCYf2t8KyQN3/CX2+M9v3E1U/2kfgXJ8TtGstd&#10;8OznSvH2gObnSNTjwrEjJMLH+63v3PoTRtcKdWFXDU8PW0TvZ9nf8u5nfGDSHtvjL8LLe01XUbGx&#10;1rUbmLUbO2unWO6CwNIobnj5l/hxwcVzP7d2kJoPwIm1fTLi90zUbO4t44bizvZomClgpBw3PHrm&#10;uY8D/G+L4y/EP4S2+q27aX4y0LVby31fSn+Vo5hbOpkAPVCc4967f/goGd37Nuqc9Ly2Gcf7Yob0&#10;0NaFKpRxlClV/wCH1Zt6b+zz4W8S+AtLmtTqWn6rPaw3C3cOsXYPmbQ3zfvT8pPUY6E1u/H74LSf&#10;FHwDeWum6jfaV4lgh32N7Z3ssP71RwrBWAKtjByO+e1U/CHwlvLnwr4bu4vHfih9iWly1pc3kb2z&#10;ou1jGVEYO0getesarrlhpGkXOqXd3HBYW8TTyXLsAiIBksT6Ypt3PNqVZwxF4O7Tf5nyP8Cfj4i/&#10;s/3/AIdvrS4uviDpc50H+x5Z3ae7u2ysbksdwBwS5zxsY17j8F/gdbfDfwLDpep6hfa3q1ygfUb2&#10;6vppN8h5KoWbKovQAYOBzXyl48n1n4dfEzRv2joNEjt/C+q3ohurARfvls3UKl1J6SSDLdAR8oPU&#10;1956Frdlr2k2ep2E63VleRJPDMhyrqwyCPwpLselmUVBKpR+Ger8pdV8j5X/AGZ7nUfEnx/+MWka&#10;vq+panpvh2/SPTLa4umKW6mSTpgjdjaBzmvcNY+BnhrxJ4p1LXtbS71C9vNiIi309ukKIuAqiJ1z&#10;k5JJz19K8O/ZOb/jJf8AaDJ5B1KLgf8AXSau8/a4+OUvwn8ER6Xoatc+MfEDfYtLtouZFZvlMoHt&#10;nA9SR6GnfQzxNKdbGKjS0uo/krnz/wCNfDdr8XP2i7T4dfDa41LSND0RvM8Q6xaatdtnBG6NSZSO&#10;PujHct6V7x+0b8arr4NaT4V8HeD40m8X69Mmn6c13mZLZAVQzSZOW+8OvXn0rb/ZZ+BUfwQ+HcVv&#10;dhZ/E2pEXerXhwWaU9Ez3C5x7nJ714Z+2lbzeDv2hPhR4/u1J0CCaOynlx8kLrKWJY9sq5I/3DSd&#10;7XZ3UnQxeLjhrXhBO395pX19WfQWnfs7aNdaPEvibUtY8Ra20eLjVJ9TnhkZz12rE6qoBJwMcDFe&#10;LTfE/wAV/svfHLR/CHiPWrnxT8PvEbgafeaiRJdWLswXYZMDcFYjOezZr69trqG9hSeGQSwyKJEd&#10;TkMpGQR7EV8Zftz6c/jr4vfB3wnpC/aNaa9luJIYhlo4S0fzt6KAjnP+zQzgy6Sr15Ua6vFp38rL&#10;fysfRXxO+D8XjPSJptF1W/8ADviWFjcWGq2d3J+7mxxujJKuh7qR9K8g+Hf7UWv+IPh/caLfWdsv&#10;xXtNXHhxrTGIjOc/6SV/uKiuxA6lcd6+pLaLyLeNOpRQB+AxXxn4d8JWsH/BR3W3RVEX9kf2oIwO&#10;BL5aIWI/vfM3PuaG2TgY0q9OrCqr8q5l8unoz6m8O+ALbRYbeW6urzV9TUbpr+6uH3TPjltgIUDk&#10;4AGAK+Tfjf4im/Z3/ap8K+INOv8AUP8AhG9Rt0TWLCS6llt4RLI0YfDMVTJXd/wBvWvtzYuMjjjt&#10;XzV4y+Glt8edY+NOkTMBiCz0i0m/55zxxfaFIPbDyYOPU0NdjPLq0YVXKsrxas/np+B9FTajbW2n&#10;PfSzKlokRmaZiAoQDJY+gxXx/wDATxvffFH9rHxxPr5u4YE0+KfR9Oe5kWOK2yCkhjDBQzDaxyO9&#10;WPhT8S9U+LXwq8PfC+5kkj8UJdyaR4hJz5kFlbEebI3vIpRP+Bt6VJaWtv4M/wCChcKwr5UOseGv&#10;JSPoBsCqoH0EdD6M7sPhVQWIozV5cra9F1+Z037e9idP+B2o69ZXV7YatazwGK5sruWBhlsEfKwG&#10;ME9q6DRv2e/DHin4c6TPDJqen6vc2cNwt9BrF3uEu0Nk5lIwT1GOQTWV/wAFABn9mvXGBwRPB/6G&#10;K6LwT8Iry78F+GbqHxz4qyIrS4NpPeRvbFV2MYygjB2kDGM+lHWxhe2X05Xs+Z/ke02sDQxRKxyy&#10;IAT2JAAqyDUKXCSxh42EityGXkEU7zFPXIpngDyaTzKQMBkE8+9GR70CJKKKKBhXkHx//av+Gf7N&#10;GnRzeOfEcdjfTxGW10m2Qz3t0oJGUiXnGQRuYquQea9fryH41/so/DH9ofX/AA9q3j7w2uvXOhpN&#10;Hao1xLCjLIVJWQRsu8AoCATgZb1NAH5f/HP9vn4zftqaxcfD74M+F9X0bQLoGOW10kGbUryI8H7R&#10;MnywREdVUgYyGdhxXtH7IP8AwSLsfDF1Z+KvjY1trV/GRLB4TtX8y0iYcg3Mg4mI/wCea/Jxyzg4&#10;r9FPBPw88MfDfRU0jwr4f03w5paci00u1S3jJ9SFAyfc5NdDigCK1tYrK3it4IkggiUJHFGoVUUD&#10;AAA4AA4wKmoooAo65oth4j0e90rVLOHUNNvYXtrm0uUDxzRuCrIyngggkEV+K/7Zf/BLrxl8Idc1&#10;DxH8MdNvPF/gSVmmWytAZtQ0sdTG0Y+aaMdpFyQB84GNzfttSEZoA/n0/Zk/b1+Kv7JztoljMmt+&#10;F0lbzfDWuBzHA2fm8lsh4GzkkD5SSSVJr7Mf/gt/ov8AYhdPhTf/ANr7OIG1qP7Pux/f8rdjP+zX&#10;6F+M/gr8P/iNKZfFXgjw74jmIx5uq6XBcP8A99OpP61neF/2cvhX4KuUudA+G/hPR7pDuW4stFt4&#10;5FPswTI/OgD8sh8OP2jv+ConjfTNX8W2zeB/hnZyFraWW3eGygQ9Wt4nO+6mYceYfl6jcg+Wv1U+&#10;B3wS8K/s+fDjTPBfhCyNppVkCzySENNdTNjfPMwA3SMQMnoAAAAoAHfbfzpaACkNLSHpQB4bdfs7&#10;anN8epvihF4yeG9aD7GmntpkbRLb9k3bs5zzurE/aU/Z21Lx+2l+N/Bk6aN8StCAktrmFtqXYA5i&#10;cn8QCfUg8GvotunGfwpmPl5zQd1PHVqc41E78qt8u3ofHH/C8P8AheXhK8+HPjLxBJ8IvF00X2LU&#10;oL2yXF0MfP5EsjBRuHVeSBn1r6V8CHTPDvhzRNAh1uz1J4YFtrV7UIodEUDACFhwB61ta34P0TxO&#10;FGr6Lp+qqmNov7SOfb9NwNT6P4c0vw9b+RpWmWmmQd4rK3SFfyUD1P50eoq1enUVoR5Vvbpc8Ql/&#10;Ze1WH47TfFHT/HMmn6rcIsM9lHpUZhliChSj/Pk5wDnsRWr8cf2eNR+NyaAt14ubSBo14t9AbbTU&#10;dmlUDBJZunXj3r2wgjnrTgcnkdP1oF9cr80Z82sVZPyMzSdPvbSzWO+vFvph0kSAQgDHoCa8x/aJ&#10;+A178ffDtpobeKrrw7payebdW9rapKLoj7ocsR8o9O/4V7FijFBhTqSpT54aM8i0D4XeO/DGi2Wl&#10;aZ470u0sLOJYYII/DEahFUAAcTe1dD4G8H+KNH1zVL7xL4li8QieKKG1SGzFokCruLfIGYbmJ656&#10;AV3YHNLjimEqspXv18jyj4//AAVvPjl4NufDDeIn0PTLlkebyLFJpG2tuwGZhjkDt2rrPh74T1Lw&#10;f4ZstIv9Z/toWdulvHObVYHIUYy21jkkYrqiN1HSlYHWm6apN+6tTy/4pfCrWviLq3h26g8SJocO&#10;h6mmpW8UVgtx5siqVG8swwMMwwPUc8V6FZRXUdqiXjRSTjIZ4VKq/ocdiR1FX6TbQS5ycVHojx7X&#10;/wBnXSNQ+Ofhz4m6fssNWsTIl+gT5LyMxsqtx0dSRz3FWfj/APBK6+OvgyTwy/iJ9F06WWOWTyrJ&#10;ZXYqc/eLDHOPyr1nGKKDdYmqpQnzax2PF7L4QfEO08Jw+HovimYLaK2W1W7j0GIXaqABkSeZjdgY&#10;ztqb4qfAzVfiT4d03w7D4vk0Pw/atE09jFYJN9sEZBCSMWBKkjlR1r2LHNIec0Ee3nzc/Xf5nF/E&#10;D4dQ+P8A4d6n4TuJo4YL60Nq0xt1kCfLgMqE4BBAI54IFch8Efgjr/wV8H/8IzD42l1vTIM/Y/tu&#10;mpvtgTkqCH+ZeuAema9jAORzS45oD29T2bp30bv8zwv4X/s56j8MviL4v8W2/i83s/ie4Fxe2smm&#10;IqAh2YBCHyPvMPyrJ8S/ss6t4g+NR+JR8cF9UhGzT7O+0iO4gsI+QqoPMGSMn5j3JPWvonFH4UGq&#10;xldTdS+rVvltY8xl8FfEzY/lfEbTwxBwT4aj6+v+uq/N8JdN8S/DODwl4yRPEySwgX09wuDcTE5a&#10;Uf3SWyRjp06V6DjimkHtQYKrKNnHRrseMeFvgh4r+H2mLo3hn4j3sWgxDbb2ms6dHfy265+6spdD&#10;jHGCDiuh8D/BPRfBviO+8SyyXWueKr9QlxrOpsHl2DpHGMYjQdlX8Sa9GI570DJNMt4iq7677+ZH&#10;cRu8LrGwSQqdrld209jjvXhdl+zjrNn8drj4n/8ACbu2pXFr9iez/smMQ+RtA2j58g5VTn2r3gEg&#10;9KAOc0iKdWdK/I91b5FG6tLuWwaKC6WC62YFw0IcZ7nZkD8M1518JfhLrnw51HxBc3vi99fTWdRf&#10;Up0m05IWSRhghGVjhcAYHbHvXqnSmjOTxSsSqkoxcVszgvCfwc0Hwb4/8WeL9Pg2ar4iMRuSAAqh&#10;B2/3iSx9zXn/AIn/AGZ9V8SfHDR/iWfG72upaWgit7RdKjaER4IZW+fJJ3Hn6V7/AI5ppJPambRx&#10;NWDclLVq3y7Hkvxz+CF98bvAb+FrrxKdLtJmjeeWDT0d5CnPGWG3Jx9MVS0/4QfEPTfCVv4dt/io&#10;0VrDai0W7XQIvtaqBtyJPMxux3217TijFAvrFTkVO/urX5nmGq/Bia98deCdetfFOradZeGoGhOk&#10;W8mLe+ypGZRnk9+/TtU3hT4SXnhrx74w8Ry+K9X1OHxBtMem3L/ubDAI/denX0H416QR25oHpQL2&#10;9Ta/S36nn3wd+F918KvDlzpV14n1TxTJNeS3Yu9UbLxhzny15PyivQMe9PIo5pWMpScneQtFFFMk&#10;KKKKACiiigAooooAKKKKACiiigAooooAKKKKAExQRS0UAJijFLRQAmKMUtFABRRRQAmKWiigBMUY&#10;paKAEopaKACkxS0UAJijApaKACiiigApMUtFABSYpaKAExRilooATFGKWigBMUYpaKAExRilooAT&#10;FFLRQAmKMUtFABRRRQAUUUUAFFFFABRRRQAUUUUAFFFFABRRRQAUUUUAFFFFABRRRQAUUUUAFFFF&#10;ABRRRQAUUUUAFFFFABRRRQAUUUUAFFFFABRRRQAUUUUAFFFFABRRRQAUUUUAFFFFABRRRQAUUUUA&#10;FFFFABRRRQB//9k="/>
  <p:tag name="ISPRING_COMPANY_LOGO" val="ISPRING_PRESENTER_PHOTO_0"/>
  <p:tag name="ISPRING_WEBLINKS_TARGET" val="_blank"/>
  <p:tag name="ISPRING_WEBLINKS_TARGETMJT" val="_self"/>
  <p:tag name="ISPRING_PRESENTATION_COURSE_TITLE" val="Κεφάλαιο 4"/>
  <p:tag name="ISPRING_PLAYERS_CUSTOMIZATION_2" val="UEsDBBQAAgAIAA6O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AEmbFWyqMDbmwGAAAoGQAAHQAAAHVuaXZlcnNhbC9jb21tb25fbWVzc2FnZXMubG5nrVnbbuM2EH0vsP9AGAjQAtvsboFdFEXiBS0zthBZ1Ep0vGlRCIxF20Qk0dXFifvUr+mH9Us6pGTH3gskOQGSIJIxZ4bDM2eG9MXHxyRGG5HlUqWXvXfnb3tIpHMVyXR52Zuyq59/7aG84GnEY5WKy16qeuhj/9UPFzFPlyVfCvj/1Q8IXSQiz+Ex7+unp2cko8ueNwixZZEgsAcOCbFv49DBA+KEA2xdh4yGAzKy3V5/pFABPyuB7sRSpikEgdTCvMhjGYmLNzVqNyeUMToJPewSp9cfqKJQCRrw7DQ0F9/YI8xs6oaDKQC7Qa/v8o1c8gJSiO5KgE/z07ADwpjtjgARz+dgIO9kLIstCkRRQC5ORXXsIen1g9MzyKi3Sx9T6665mw5tCmnz/SprBhJWWEZSoZRnmUlcB0DPwbfEDwOLAKiGpiwMpp5HfUaGEKFmi0zKuNoQmaNUFSgv12uVFSJCMjWE4kcZTlSn3ATXthuCe7O++rXt2Ow2nFCda1ZmKQLnL+bEpf4EO0foi8ULwHs+CYjLIJ3emDLa63uZyEVaiAytV6pQXfA0zUI3pFehRacuqxmHzj5NSWB23p1OBsQ/0yV9xiiD9ew+Cs46OLoBP98g1A04O41QMwwJmGD/usqJ5RN4MQxnNhv3+lYmuKbNgyxWSAbrTIuS2PC4rPhVa2eTu53SYc+rdWMX94DP75usLTqB+rsNHToCsbRHEJZK1jzdIkct1Y+/fPjw+O79h586wQRAKOcYCBmk929bALnMp04lCqFLPsNu67/d7OiUObYLhK7/6WYN1L0BvsLfRrup7wPJa4bagVEMnQuHGMW4VSVa8Y3QzWcjxYPRBygCmdV9R38wV/AiLRsrbEgnGEgEdcV829IEhUJQWbZ9XclOWaxUBu5yFMmc38VALe1Ts0p/vq7qr+KW0lIFAhaphMv0vNn1zHUoHhqSTYDdeKTVYr8oQDqCN5Te6LJ5DS4e0ljxCC0yAYA0QHy9juW8FtGa917Mt41R+HgGTQzITp0A9Gu4e9PrkzRCw4zrxXZE8XFAfADIeC6yE2xDw3VjjnAcd0MY26OxA79MhzCWy1UMv0XXODwCTPBEo1LUcoyDYEb9oU6aVmOO1jzPH1QWHbH0cD+bgG3XolAIFjsA181yDwz8kDD7ZZmYF81gECU2/K7rCpYKBAyZEQNdUkmZF1A2yToWhTDRSr0UPq8GJbFQUF+xgNnJcB+8m2JrpLmDp641DgdsL6EOL9P5qqUdFOc36+OwGkqgySHnG2Oq0WDW/AzqAmJIu1jQa9DA6y4WtwSGRPjTZHMwrYLu7URpJ3pzrjUm3taDhGbTRqoyhzc6JSBNZkfy825uAgJ93WU2dr6jrRXqbhJbyo2AOLJIZI2OQO4tMtRF9Wlq/x5eYdsxnfpL6vGtmfp4tOHpXB8n5lzv6RY+i2RkPtO0N/7/KuXfiBe11J/VXcIdks9nXeM5aizfqQheFCJZF02udcLq8E+JQpf4d0Nos/TT/O+H8hfZmYMx/tn7c3Rc6LJHjUE8M1Ptd+ulI6knfwIDi26OMGPE7a3G2u3AprojNp87nuxs9+romGGnC9Xe2qU1gKvQqRjBGHJsIg9g1EmgC7W3NWePw/DNqaO9/YwMAptB15mJu1wWjZ5NPbfur6acT2+sBzPrUbNhNnPI0S0HQMYygfijFpjTCdlloGoRRyuZqTKOTPnH8t60CchtmYivp+FFphLzNub5jv5Vm/r4nCiqxfmVU6/DPLWv4Nb7c1DAp+9SQLAPY4yFXUvPPpau9rilEZSPToXDgt3oBHWU8GK+gna8UGUatQSqjmBDcoUBrF5zIHjWPIXVAF+EUb1F9dvfOoHoiQ5ElOzB/nBVIfI/O4PoZewxqsuLQjwWzUDTgWFRENKrK5jkFosmC4YHxyGbhzZW9VF5Z9fy5MxsYP+LHEl51RQTlcCr82a/TF/YGbJgxrA1nkD9BabcVJnB0NkFYUc3i059ONLVlWsBEAwQTBaxQOSR63rrgqovfkCZzSGt15/w7B5knSkVd4rNbKAup6Lbmp7uQMoilmmnyJ/XVPWCme2FeDg0F0KQSTjv31czRAQHznl9MxSrZWswa4xd6Bpf4IlIFl0BfUL2Fz76UsNcIDiK628m/vvn3yb76pKw1mSQver5SfQ2X/ft/VNuvtO4eHPwFcf/UEsDBBQAAgAIAASZsVY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JmxVl+ul6bfBAAALBoAACcAAAB1bml2ZXJzYWwvZmxhc2hfcHVibGlzaGluZ19zZXR0aW5ncy54bWzlWd1y2jgUvucpNN7pZSEkTZpmgAwFM2HK32KnbWZnhxG2wNrIkivJUHq1T7MPtk+yRxgIJCQRaclk24sMsXzOd47Oz6dju3T+NWZoQqSigpedYv7AQYQHIqR8XHYu/cbrUwcpjXmImeCk7HDhoPNKrpSkQ0ZV5BGtQVQhgOHqLNFlJ9I6OSsUptNpnqpEmruCpRrwVT4QcSGRRBGuiSwkDM/gR88SopwFggUA/MWCL9QquRxCpQypLcKUEURD8JxTsynMGgyryClkYkMcXI+lSHlYE0xIJMfDsvNbza0X60dLmQyqTmPCTUxUBRbNsj7DYUiNF5h59BtBEaHjCNwtHr5x0JSGOio7RweHBgfkC3dx5ujZ5rHBqQmIAtcLAzHROMQaZ5eZRUlGREI6iKpomRIA3Vhbk9Tkq14tZEvhjOOYBj7cQSZWZafuD/puw+27nZo7uOy3MletNfym33KtdLxWs+4OOl3f9QYXfru1s5LvfvZ3UNrVM2v4Wrfdq3auBp/c917TtzNxcdVz+61m58PA73ZbfrN3ozVP4FqqSoXNrJegOkQq13OrozQeckwZdNqtBCuioVcZlmPiiwaFUhxhpoiD/krI+PcUM6pnUJ4H0NLXhCRVlZBA903plR1TTs4NXAYIjkE9rgr7+N2qrt+ebmy9kFm/2dZWL0vQqAnms5YYi2d2vXh8svL98OTkYee3uVnCWuMggubVy95bX1lKUcNjONB0AsxAbm1ylDLmpUkipL5p3/XFlQf3wJRGgm8k3VyjoWDhKl4kHpKwg2OyRnneNeUNkCw6aATlySCS3YRw5GEONEs1RDdYAah0qDTVc3ptLKSrkmKGAA/OAYLa3p1oBxGWaqMeV4k11BZU/ugITdSfWayzpXtFPUbBiukKK3mXh6gu8RSOBRvxHuE2YhdQN8zUDpFWTkisdpBEVcZshD+JlIVoJlLE6DXERCAghDSG/yKC1o8ONJIinq/C8aaRmodwQsmUhOc2hq7ARJyCpql9RnRm4UtKv6EhGQkJuARPIMSwTlWGn98JOMFK3YDipY+vMgJuduru51dmgzicYDjMdgOHViRxoveCj2eIC73Ug3AEOIUMmqSENJzfs9lb/ulpWLEB5PkHZWMDX9E4ZfhHwq8Csga9x5Tvx8ouiX/UA2uzEZ7MG9007xwaWpxCSjJMuBEAk1O+OD0sAAPMkeBshnAAc4QytDGhIlWwkhFEBq2e7mGmD2U6vxrDqQMWZUikFeRB8fDozfHJ29N3Z/nCv3//8/pBpcWE1WPYmMtGrNqDQ6m15q0B+BG9ewZNO61b4+YjSg8MnXvTfGBovaPbEDI27Rje2ej24d1Cvdnx3X615jc/Nv2rLQDzGrk7dZQKZiLaPiDNx8SXOh95brVfu0B917ts+d6ZTd90BFCUDiLovJF5grXR6V76kFPXCt6kzmqg6rsfrQAhiVYUY2e207Xa8AcbqX42VPXWBiorF+CQHGekD8ckozGFIn42yvseArLqyydx1/+DC777YSkjkz1xAcEyiPZWR78GW+8zQT9x2F/2W4Sf+VG/v3zTZyPcxvKaSOQLwdSzEsVmyXluu/m+26r/AqT8QiOYXa3eHm+8Li4Vtn5cMHdiymkMYTUPbqsvEpXjNwelwvZbuRygbX7hqeT+A1BLAwQUAAIACAAEmbFWfQDdVoQDAADlDAAAIQAAAHVuaXZlcnNhbC9mbGFzaF9za2luX3NldHRpbmdzLnhtbJVXW0/bMBR+51dU3cv2QkdhK0hppd4mTWOARsW7m5y2Fo4d2U5Z9+t3fEnitAkpREj4nO+zz+XzsYjUK+W9PUhFBR/3h/3JRa8XxbmUwPUK0owRDT1OUhj341xpkfY+xyI7fOkPHFIwIZ9Ba8q3ylgKW48m4/4611rwy1hwjdtdciFTwvqTTz/sTzSwyC6WwOjO5WxIDNUx34a3s8VZFH/GzWy0mN+1EWKRZoQf7sVWXK5J/LqVIueJCe3afG203SEDySh/7YyIUaV/akhrMS2vlsPl8DxKJkEpMCHdLabD6fdOFiNrYGX2o5vbm+mZnOqo9xtzRNtTRbWljYaj69FNGy0jW6gXeb5cXC2u2/Ecd6935d24HEHDX92ZOd6BA8gPbS6yPPuIRjIptqagR5yR+To5TJAErx8SFnfm6ySYhMxBnYJUjCbYBiETJ8Wv5msDt9XS/xkOicjcbSnYk2nC0fQwClkzmGiZQzQoVs6nduLtMdd4mWCyIUwhIDRVoCfM8Inkqtimbqtwf+CN8iQAeUOFeBEsT2Hu4g2AdXuFn89ndq6E8ZW2IEAJe28MIqyMFfIBy3qCDIwV8tl065Gzwwn82OM4hR5mxDfz/eqjFzjBZVGvYlV4zUn35par4GhvKDCpSGBiZbWiKZiuRQNrcyENTmKKONnTLdH4PP02uPXBJqOiwZHDK61ZV5GmmkGT3GKRS4XBoPvFZ+s71+BxFPdwqKm+h40u0HVj1RTzWoTlMMtuofvdyrK5dU/jUzLup0S+glwJwVS/53l4/XAb9yifMsywxqcU5E++EQHHxt5G4kKDOhcs3BU8F060JvEuxZjaUigr6hrb3L/IH9vUWJ6na5BL1AOFQpB1m8Pt6HbH8Fe/UHiDpE5ocTqm3uF2nNBS74HBCwCIjHdF+93CedKcacpgD8VMCQw24bbMIoXqb8rXqMurr5LbB+ToB1Clk3CC1R0NhBeMqpnhPN2S12StbF61eVKM9irk2rAvZqSRani6M3gh1XZGf1MBsVW1apJci2dNZFHMau2TJ3uYcpra+YMOXUqmyeM4TIjMl8U6i4BP7FUI5s0qNyszbPC0UcyUnQybKNZzPGJXeDsnGwkQjldrvAgegF9wWAsik4cSUnsRGtyOjTnim2mnNc75NNPRIDC55oQ9SSmn5v+Tuf3Hg/6zey1rb9C7kAvcD32T/1BLAwQUAAIACAAEmbFWuvmZ/9oEAAC2GQAAJgAAAHVuaXZlcnNhbC9odG1sX3B1Ymxpc2hpbmdfc2V0dGluZ3MueG1s3Vnbcho5EH33V6hmK48xvsSO4wJcBIYyFW7LjJO4trYoMSNAa400kTQQ8rRfsx+2X7ItBBhsjIXXOOU8uOzp6T7d6j7danD+4nvC0IhIRQUveIf7Bx4iPBIx5YOCdxVW3555SGnMY8wEJwWPCw9dFPfyadZjVA0DojWoKgQwXJ2nuuANtU7Pc7nxeLxPVSrNW8EyDfhqPxJJLpVEEa6JzKUMT+CXnqREeTMEBwD4SQSfmRX39hDKW6SGiDNGEI0hck7NoTC71Anzclarh6ObgRQZj8uCCYnkoFfwfiv7lcPK8VzHIlVoQrhJiSqC0Ij1OY5jaoLALKA/CBoSOhhCtIdH7zw0prEeFrzjgyODA/q5+zhTdHt2bHDKApLA9cxBQjSOscb20XqUpE8kVIOoopYZAdAV2ZKmJt/1QmBF8YTjhEYhvEEmVQWvEnY7ftXv+M2y373q1G2ozhZhLaz7TjZBvVbxu81W6Afdy7BR39oo9L+GWxhtG5kzfLnVaJea190v/segFrq5uLxu+516rfmpG7Za9bDWvrWaFnCpVPncatXzwA6RyeXa6mGW9DimDBrtToEV0dCqDMsBCUWVAhX7mCniob9SMvg9w4zqCdDzADr6hpC0pFIS6Y6hXsEzdPJu4SwgBAZ8XBD75MOC1+/PVo6es95vj7U2yjz0aYr5pC4G4oVDPzw5XcR+dHq6Ofh1Yeax1jgaQvPqee8tS+Za1IwxHGk6gslA7hyynzEWZGkqpL5t32XhIoIHYPJ9wVeKbp5RT7B4kS+S9EjcxAlQr13lHuoDHxmkrpUSjgLMYaxSDemMFhYq6ylN9XScVmfaJUkxQzAyYe4T1AjupTcaYqlWCLiopJllUfGPptBE/WmTa0UPqgaMghfTBk76Po9RReIxXAMu6m3CXdQugSjMkIVIpyAkVltoohJjLspfRMZiNBEZYvQGciIQTIAsgb+GBC3fFagvRTKVMqw0UtMUjigZk/jCxdE1uEgysDRkZ0RbD98y+gP1SF9IwCV4BCkGOVUWf38r4BQrdQuK5zG+sRO31qz4X9+YA+J4hOH22g4ceo8kqd4JPp4gLvTcDtIR4QwqaIoS03j6zuVs+08vw6L9oc7PVI0VfEWTjOHnhF8kZAl6hyXfjZdtCv9oBM5uh3g0bXTTvFNoaHEKJbGY8CKCIU/57LpwAIwwR4KzCcIRLA7KjI0RFZkCiR0QFlo9PUJrDzSdPg1gsQaPMibSCfLg8Oj43cnp+7MP5/u5f//+5+1Go9lK1WbYuLM7VXnjFupseWfjfcTugc3SzerOfvmI0YYtc2eWG7bUe7ZVIRPTjvG9g67f1h3Ma83Q75TKYe1zLbxeAzDlyP2tI58zK9D6jWi6F95ZiHo/byMK/FKnfIk6fnBVD4Nzl05pChhKOhpCr/XNh1QXm9ZVCFX0neBNsZxWqI7/2QkQyuY0VNzcNltOB/7kotWxa1R7aYVyCgGuxYEd83AxMppQoO2LDbn/M3KcOvFJ0+p1dP/az0N0Y/vbgbGj7idYRsOdMecVT+SfV5NfONNr2a/W3X4oIAk1Ri90Df7Kn94782/rXJQbWN4QiUIhmHrRubBKt8Bv1D626pWd8o66Ee9VNPvzps8+Lb7+Xfm+N59b+9+BPZCv/q+luPcfUEsDBBQAAgAIAASZsVbPavmftQEAAHcGAAAfAAAAdW5pdmVyc2FsL2h0bWxfc2tpbl9zZXR0aW5ncy5qc42UX2+CMBTF3/0Uhr0uZqIbujcVlyzxYcl8W/ZQ4IrE0jZtZTrjdx8F/xS4OOmLHH+c23uh59Dp5pcTOt3X7qH4Xdx/VO8LDYym5RYeqzpt0VOjO4omESyTFGjCwKkh2fnRi3y8EpixwwrTYP9pbJXl53Dzz4pQZeMCsZCIphAtQ7QfRNthhX8rnZ26KjuyxhxsteasF3Kmgeke4zIlBeM8vBWX3WAN5hnIf9AVCaFi+uyOpn4reXUcTj1/Nra5kKeCsP2Cx7wXkHATS75l0an+wCybXu8FyPyFb9rK0kTpdw1pvfC8P3fnbjspJCgFp7pjf+JOXlCYkgCo3ZA3HA0nN9CKcXOgNTpLVKLPtOd6A29o04LE0JjSbO73/UEVY7lXY5qN4iWnYafbmhGU7EHeY8XFVtzxAoXksZlIE/XMQlHKSZSwuOT8sVkoZzZrbNu+jSIxegGX0eWreDLLZhrDqByztHpKy2iwjt0aOcVpW9jckRQaPeyqVnWBPNkacfU84QgoMDBD96LrwWPuv/KuidyAXHJO8yztOkRrEq7TPF7yzX/bMUGxWiEm0ltRWm6qc/wDUEsDBBQAAgAIAASZsVYpM29daAAAAGwAAAAcAAAAdW5pdmVyc2FsL2xvY2FsX3NldHRpbmdzLnhtbA3KMQ6DMAwAwJ1XWJ7o0BY2BgIbYxfoA6xgVUiOjYiLyu+b7Ybrx18SOPnIm2nA9tEgsEZbN/0EfC/TvUPITrqSmHJANYRxqHqxSDKze4kZdqGLj4VTgfOLUpnxm90S1NH264bPofoDUEsDBBQAAgAIAAWZsVY0EZIJvzIAALRRAAAXAAAAdW5pdmVyc2FsL3VuaXZlcnNhbC5wbmftvHtYU9fWLk5rt7pb1Gq7qwiSIrSKFxBEkGtqY4FUAUUrFrm0DRe5hEjAQIBkuWsLWoFAAINyiZYAogJFIBETkrYqgQRIISgkgcQKMSKESK4kIckvqAW7v33O7zznnO95zvlO/+AJa2auMd7xzjHGHHPNNXP+UHDAqrc3vm1hYbEKGrg/1MLiLbyFxZtTK5ebW2rfbdxh/ngjLTTgU4umfptJ88Vb8fuC9llYtODemf/6b+brv58K/DLNwmL13YW/N5iIazEWFoeh0P37jmZGScdMuGlepEhrkCV/+XiFzWZsi93j9eP7A0+6Jd8sK7DY+evWR6Au/BsHlnWvTqoo22e1/Qy0q8JyNu6T7l/VtzbfK/nIZUfGvcKMs9JL7ajpfvplT8LugHp6pW5Q1nSdCcl6hhqmNM3QH6Tp9xCbjLIZMxyLr9bkOix8qr8JfHPh0vm/c3nGPkeWLeIuc78c6U/1LrX7u/mb1bv0TyLWEDi/zG76tegtc8OKcgysKY8teTS3+usXN33WimDVHkgue9H9gz66HcGp5YsXYvf+PF2B9I3wW8HMOCe2m+zzENGyxws8ZqIAg4qKwCoq8Cm0nJ3dw9/lwM1yTrjqu15p+iYhkGWtfUih7zHEhQ7CCc2r8rB2b1qcOTAEQJrynI13gTnFJJrfDNmxClr4Kb6tMadgQYDLgoCwDfjCqXcPQAanrQOgz5a9bKZdN82BGCgNBdBTuArbI/U04teBXk0Qmz0OneNVMv5I5pdQgmDaRbjR+R0LC8o36gJtE3aSgNXOEA2/Ogdz2JOeAErYVG04D2RptgBy8SQ6r1RfLLDxVhrbkdb1d4ip3UVDQkoODTzbA2A1PJFOOilOuQrZgHeQJqs3IAoIf3uJJCfMapfQsMb4u6HY0zCJ9q2XzBuVGG/xJ7svAhpOMJjE3OXQrn8+DBiGNcCTcWwTbgwme3eLFb6L+1EksEBryti0tSIy9l75prKhQv9neSQOYNQQo/wC+pX18ZmsYreOqOXF2Cs9aLDqCFihDOg2jq1nZAKG0imyoEf6xNXTl4Cox/XlkozuR2Yg3s7OGonKPggAp3WMEiM+plB09ojU3qKhKISmtZM+OV6GS/LuZBjJuM9M2oPacsraVDX6INqXUsKBZntLFW7Z1h0Hg9kqPlwmsLOE4lezzF7yc2MFBka/YfmO1RvI9w8COr1pFtwBekv3u93dT/x/KFUosoI5J4uG07KsN/L34n+5Cn7sCDy5ZbUTiTWL9JJmCZafSw1MRNjXBDZV6LkimRGVBkrjua9TIZzrKRo7yuE9DrH3Es4O1OHC/NRSsTrLiTEFc8FO6yi+ep8nbaNENYrPdKgJzbZGC6TwCSVKOyoZPRYsoiyMx6ahOibYwmL0B57HE2risk+MyeOfGXvPFLlcAdnpkNhE5/ijTzkclevmtrWkKqF/rjoLWABFCyqABebmj6YA/GzgKWgMt8vRzJz4FjyzR9Br6Cm/KIjchNM9/s3OEVQ/z4tK0cC4zO0gbkRTlZCvbulmjzObOk1otBrdu/UBo1rewlLpuHzpEziO0jL4grhE7jjIPLr3F0a3fd+Hd/dnewJxO57mkSzXevIdmuvz34NbJI77R6W0s5UBpjaufsCh/aoZQ01PHf/kAF+pTjth0P/2zFnE6Ms/jgbpf4+t3ZseyLIw+yllDLBECs1sNZUokEQB7iJcf3xCPAsbJnpQZzK1pWyJgi+qL1XIO/qLSjXjRfsm3811gK5on5xd80c08C2KXFfHOHTvKh5WIL3BElXAB6qau8lnulWuvRNKI9yMh62WtB+GnRi/XazfU/iB1XHX5bFfWeFGe2KZ9nidQnBap8kgPh4BwdmCaZmMjAvbPtwn2bLw32dRtmCUQVCNsU3Tzm5tjMDOl/ezmHvPDk7TgjY9vmYHxXdZWDw61kt3EX2R+50aufyc5Qr47e6vfuvnEOE5PT8V/fNKwerWN34EbXX1alPsTm+7ui320UnIZ0AV3Dxm1lj+Yc+OPuzP3WgpJlHTGUkGKqRtpfq99BDqD0d8AkJNLULlbKK4Te0ndkdhdvAfDTUNd92l+ZldKeBBHChvNM7sAGIjrJzbxXnQZM56+PTBRTyA8nP/M6ltJyUScf7bVp7IS5Y2jhKVMwXZiT3ZreJ3FxU7NFP4Yt1U8vZhqxC2AEEh6Hmi4KgUSa1xJdEIVxN69CO5lzEXILmkWUP/T1zANg7UPIt5RlyfIGBulmWbUXBGUd6A2XGYVyL92hVpVUalWkMCBAaxRrowTltWvXSbNN8IcxYiMWT/0vgi05kdv8rNwuL2P1oRvapT39tN3v6TIcN3/5FLGvf6zg46CF32Ryp9lfUdJklvmEP69bz/+o3itFM5ebscoF4JFhantseJyqd+l3vupf+LRq2NjWjBzYM3vgq9rNs5qwuXoPZMV6RVMYTTOdKZQ6/azkzFvlRkcTvqf7wJ/iB6/n50IN4Biv8h/MVXxzbJvzdn9TPjVniHMspCfrI4dLfIoYH2YpY6s9F8l7jR1eENC4uhXQ6TNzuf/yqZ8Zu7SqRlc7KBuZlNspxhDFp7fz1jVyctpXXxpipaWBRaPNMh8cvSGGTGf9aPD9zMP9g6NaU2qzVPjNe+DhyEZsknegy7lL27OcEBNUGx6ZfHqlNuLIrY9CCMLn9AJeqfc2Q+upNHOGDTDa7gAbz9D5AkMX8gQKYf0IQwr5bJc6CtlKuCxBcz7ZVcO2i2Rs52FoEwbtbfFToG7OkTVqfUL8qG7wwAYZ5xiWgBItL7tFV9HOIEhbsNss7C4pNVEHydeFghGVZzcolHCJKwy2MrxoJvWELNJO6xhGaFY8+GV8/rKgNA8G2cDjdqyJ2CY1bmMsgicQM+HfzYZ2ggoIIlQGi2cC6V7tvO6SlNvcFovtO/2CelzdKN46sZOAvATZ6JNYerCQk+zgw7J9iR5XXzI5H+dbOYQTH5DxvTIVXyYTUoVDhDriG6rmvX35GtDdW60OKr0WrjnQ74Mm7sUt9l4oD78oqBbYV+LEGvYAa4D0RVR7rXHKIeLPS6HBknkqN27xJfuzH/0BP8seb2iT8G4s4gv1na7KXbat9P3vKbUPmd0LD2M0nWoGyUkn+iOm9ytm1RQ2zshp5AV+tD/ZG5xPzdesvdVh1xlGK90Kmk5nwcwTOsOq+h6Q+SSdu33g3KvZS26ZfWG/nOVlFxGviRDk6rgIUjiU9ehxPQT+WpcM7dNh02kbHIjtPt/I16P0dVA/s2fvZ6gV9e2yRdA14XpqpBC1h6IVhSUoj4Y4gnf2Ud9vJ0rXv8tEZ9j1evK2629G+llMyeHI69PoWrHJxd9NvIQM83PwZH7bHe0x+pbzdINgS7dvcK47Kra2l9QYQGp4CYAhluddKi4DdZaz9Z41s3IRX3NAmupDW5+7pkCtVN7KMEUN+UaP0m4R+uMvg3ZRG462JqjKBZCj7tOZiIAsv9KOyYwIrIujs2dg8Zzl6LgUQKEELyt1rB1QYzgpPcQw9NuW05Nq6nxIG1lntxvzPHdDV16RGLjoajpa2G1uc8noax0lbB7wCtbIp8HtphsvoFycszrkKsQU88bF8MWGW3QFkTnXexRTwSLQCeIaPjNHs2IcEKF/bAQatypHKwA+v23CX/1PDgEvT0aVyqWOf5zZZl7Gk1CIJOqeNhwGKEP/t5icD7AY7ZJ8z9EyfFe1rtYGFWB/pVSfqQyMIPL3eu8fw2EaU9Uib5PhFsS3BJEoFwU0TLCOYirPQ3YqfLC6xaXU/53DMzFFBR+O71vfhtiN32o3VrOYhkb/iivetDcy/wrgywBtwMCE/qPdczfUIKS1RITrjH/tmNSnsNyaesAZfWffYBH0Y+HghodfdtySw8ejnSaMfCdfbNlIhGUPwld7rGNNMiSeSmvf/FKo8KbFvfn3UO1YEMLERMRaRxHRvxRUUnTjvQyRNzxupw2ulbrw3dO89cjE+HG9iIcnOfhscBc3GcoNNBIBlzic7vVSNY5ZSN+GkNT19eUxZHAMe3grYorQXBoqU+7ZNQSnPCaDeCaJaD/mbWrOtBXU3NNuDCaPtSHH8dOzqiJAmG5QLBICzzm9kgRkvj4+5rSUue/ya7JImzvDDJKzSOiziQ3b3lA1G6kmA2Xbdk+k9BAawIbskniCwQd1pu9rjysppf4wjDvy+FxUk0/Qqvu1iy3kzfIF/pA528WrhSbi2wXQrid3ZyuLsLbRwZs8ko7QFHjqJUA+emOdTmbcTHMewWhjBkic7w5YTUiZORj0tSJNpz7ga+qWWhG0JvR6yZvLiY+O88cl/ljE4h8sSgE9pVyehvn8MDQAW+Q7iLYnqf0Fibk+zcuKQ/hatYKdaWxBEAS/H564qapFaQteALf1KeTmWqqJ7WXy3MvdO+ZDXtAHpQOkrEAOnwHctCsaRpOyAGwUUkU++BrGnfvdZv/uRI8vNMy5A7VQOxqoBhnfzeQ/QMiQcnUi3DWvVu1JuvJxqBmiTQutzine7/UhjXRYRg03eKV96wWXUUM8GZDjPpC+CSJf98+3KBrSPnMzfqvCcL1wT3+iGeiBxjKsczW2uuzXeRFYsTWPrfxCuvpCoDJdhBqc2e0po8d98QbhNyKHQm+37xEQHLcGksmtEizVkasH1Wfu6+awYaAPZx/UB7UMA+6TbNbk6F8hADIy1yN3SRmeq3ngwPLTpcWdskkxWsGj9uFYY8keeXiqqepz473xrGxr3VL8xj+mAjsxZHLyzUv5A3V7zaMNAy/zTcvwxipnD4vXgchVi8LcBLfK62snr2+mOm0N3wzMSLPX15kcuma0EMR7gq8EqEX8C7fSlJROTEIBnUcKLT4L5LjNotnyBztCfG4sBkAk5qjqqgJY3m8Ovhx7/VszaIOf+U37Slv18qCayBIIAjkg3lcQFfxc5djjxWn7DI7A+sc7tXf9jIU+gn5MwFkFfzIRVdFSh9RWGpV/z4z20yhTVct+EJyuzmCUv+dsu1uje3yHK71FUrhS3c10TlIHaxz5TUlLr+OuH1j7ODx2cgMwdmjgjzUr+6bDh+whwC/YIlEstm49y/szlRGM4a+Kx+bqBl1H8mvqvSMtoKEWywR9SniOwvpx9fsmrkKvi6+8XULZAQfyJP4Hla23LLuLXO8mB9VnQhHAWcvrPE3E/5u1pdYkQo31TUZ56bt4KjHoLuu1Flkmumlk+q6pdm0h1gL7Ku5htPebzgvXjwQz6uR8ycQZo4szCkVbO5eKlf8r7PBZprJAxxr37dFHBw5rct+v6tqvLC3jsPl7Tezt/SmkryTVU3rnbQunRgqqe969F4ad4S0aykgAkSLXkDLyL7luyiffFSQni9HIRuWwwRaCh6kQA8a7G0wB9dnCrxJPkigv//SvM/UfSmkXecc2ZmJH7zigyRaQZ0O5vpLTot0mOVBi47CrZQZmZwfBTTSlreNoTpCNHYa2BrFb4yw+/1xAs5UVE5s+8gqPNsZ8Y8mZ2vAYa1VB0rjJ5lyvgQVDFLQ1VgDNpmmpxlEFRUmX5ZY5gwYKacAfiS+kPLSZbLrbbJV2FZP7mtXj8coSoqxaFNamL2TE1IQO1Qbq1aV7IlZCaaI2moekiZmo8US2NpLHjyRnwXV+f6gVj2YJo2SmHhVJDFwqztOL2Bs7WoJiROQkF+B13+/bEoGQcBg+ReoFXabaZU8RPGrw00lfxynREMXFKjBN0PGGOjUVEcDCc21HuwtuBr6a1GWgHqEj0iQ2BeoZZNFSLq92BzwqXGmTtYoXraSEYasLQeeDKVIejnwMXzRtgY8aJrjJgucUdmAYbK6uIGcKOz7ES/DAHssOdOK07tXLR458V/xnGL7Rst35R2l5YW2zVrIPv8CyvNRaN9JfKSefm2kzCJQ7KmrLYhlZ+bV60GHDf2p5OS2ggyoxntq0J4LPNvIiD1BkxyvZiDCr8xZszM2q65AXijRTo7BwlFf5ktlk6I1WRyJBhy3IkBP94jVYIqRofhd7lNirToNIA/hUarNR9SSvQC4kV9hxRWxpbpvMvYE369/dTcRd/5IGm8a5p2zP+f2PTA8ee7VttZ5XfVhCKrsGc2NJewn7QFBQSY61+tVDX6cO/xmOQEGWdv3cS5K9j8SfZp9wL7joLZLLTJdblYTFvTEW3Q8xnSyGGO4Zmo+UvtiBgpVUX4QQ76daE7OukybUezp7PGV2xUaRhlGti8fkAoKp0qIPRMOcqiqRFRMwgwpZgiimKQl9BVrPobzOpNeQEAhFu/p2PnSyRkPberJY4WvFEW0pU3eqyrPN/fcBrJm8WqhkErKmmjXVUts3RVgabhgZ+T9NyP2K09gsRh3mlD5bB/7ZetdtuG+6SFiFaMD6qKyC8v43oUZFTMZEd7h1/HJKdVjaYAE2EpNYyqSoJ+5E9A2Ie3UbGWDatsDQnoTtCbXYc/lMQfehrCLvqN6G69Tvf7ZuDJtbJRhk3BbtuOEnah5gYDy1LtDm/7/UfQMV2X/qGHMG47ZViInYFRIwptExEeEukdI5lSlfqxpEDjPSwFDprnDb6Adxq7XdMKDk1I5mJAbEld55rWqV6j34Sfujn6yGJKuBB7rbv8p4SvoJ53Ymw+0oH6Ph/f+pOsyI0+Nhrnf959XhnwrthdTykRJEKCgXDwNzFDCeAPyPBd1rIT0U0EgRm2oR+TADtc+DRBs6Wdy22aksA1srAbm8676UcnlLQQQ0JHlZou8wKL/WL3swy2YEbj7HhHQ0TdqlApSq9gMtZItzYZXV+bdd+INfvPVi7risvqZWaCNnQd/spmdaiTiHhxSgkLsF7PX1lC0IM6WIJpUXBKEo0z/rxYwDrkTk0WZYp0SFDXvi0aKiPH+oLcXaevREWCh3v0D4gM+P7PO7Bgiyec/FNSuBnO3cPeYFBN5TAu2oznUhdb7J52Aq5kT7VyIk0d/bEeGFrz1cUZZBmrvMjOQTSvUS37tJ8zUoQwKiSZ3wU5iRh0WVEp17V8QonND0RbGwS9sWayuBmroNK2CAYYfnNMfZxqQL11LOXGmMh9sE2Rpq2s1tR0jhIZkzrtboIM93YiArgJiPiSHZQygS14S0U/YjwcrIwxr+0TmynIMTM4NlnzkRiej/AmMtXkeFBzBJbWv2epDNpv9YFrZVuXYvcnyV6yIle3CY6lZUcfduRku97NGyHqqqkvbOg0GbbiBxxqAgFScD/njCv2ZtxwiBWmq4aubhgT1uE4TYo1jSbqLturQ4lEqls1wS6Jq2paIuCd66ugkh0wf2H/3tHKWzZwLgj6gFXUJjtTcjjW5/On4ey1QcM5bqFLRcOVfk8H8dZym+9LXSRHA+zh1w3HjwuDt4N1ZTX5cQTRUX9Skt/n9WUaReVdIezk4sz57WVDN7chEZylOnT3YHZ244m9twIr/o+eD/8nRfvMFSkLM+hT9Nl06LCojmla6rKCvaDxFM8sxHbHQuvPsbsdoFk/vRBN6CtymPzlhfII8i27hIdLuwvURaSTO/psxxtnb71CY5sTiCe1vAIfD8Iv7JFMehTiS+V7vnmJvYuXR/IQ5aTp+mocanMKjr+Enqq2c6Trx2RCjF4gqsa+5zjpzl7YUNn73cubzprF18e8svJNp8JXNPz99t4/eHr0eMMrIs9cgP1v7ejTXaR8UoEQds52WWc0M4y6MQ+GNgjqEUX/YCLpU7q7zYsdpUPj05BBDV3TSUVgpk5wER9/NIbS8oua175ipt/PwfNt6CD5T0TwzNQM/ed71PjAaqgzfe57qoamyZMJZ/szfKV6kWFZBlGnjBeiOl48o6IRorHoLJ2CY3pmmDJI8wsIVogbe6qJU+1cPryNj5be0rZGkhG06vQLr6BllkIGF5781UPYCzWZpuaQ0Tzxz6N4mDwSTSgK9m9A8RcqOKOrVL3GCo/MDqn2QWfx4JDQbKpBcDGl45W1OGRgIoyzAqwsQXh3Fuz2ZFRddKkDJXdxmfZY/pUShZ57JJg49rBOITD0nCsFAzN3wSblLUEuCWUFBYZfWl4Q4OHQKWdtD1lBMHbXlJpvRHdEBGdbQgbTOBjlJFrqZ40nGV4xNvs0lxR59oB38yo33NeBLKLnRkdnimDM3UEFzzoxuHMx3w3tEaqbFHo7x4AD7aBUttaskiZ9mDlUtkRBOiTUtF8gZQ6Ht4Kyk84O7DW2cUGJgawpbQES7cuApwiKhlJCBkXtf4zEKmiDebk920MWpK01cxXuVMLV/XIN7PX0/nrGc6Uyvd/OsX3L2wjZWTsof+wP2zwdYucTag4sv5TvZ2g2yZhX53XzqCwnAv9ciUsDY6yNU1RKeZCyvb2GyF8Aid31zFlAFIrI0SbnF87gdL/GBh+aS0AdPby9mfJ1XbOpMaExH9oqASWeDfavnKXNuodL4YXNnFzSUHUmlZGcTYWNn649kfzKVWs24UOx+3cuO7i9meNEkM9DDbHxhGLl3j/4vJbnAKUM/FdJmP+JokvXQJvpumdjBMa8mOqMmTyQ4dypxJO2O+ImfciKDURftX6pp3nhIjdUzVUwtBVUWY7EG99E8qlTjPTDctQjsld6Dvs5iLu/53lcxTfV+HTF4wz0JbTxfS+yu68ZVv/lBbCPshZ2M/a8SPSqhb2OpBd9pxZ2Qh6+MGHYbHACTDTX5THjp+dxhJhHy0CZfM58L2fUIJQZhEp56x/90r+VB6lYHg8HP1KqmgHDzArg+QoZXaanI/g4wwguqNkjbgHhbdv1vg4YeQkxR+BBZsxdYGQCb92fviXZEZAw/wto/helz+Q69vhWyGHbMHSlCnfD8qDntgbfJ7qpvpczD+7CJjxdWes8BthXvCHhGKc51caV/WYBTgHw3mCCU7v7YMrGH3RXHXH3ebHhL+1JbYGE0gf6ij9pVYQWXu6ODR/XWl1BZtH/3h8rwNW1ExQFyH4ZENM4Frf8Rn6Y507gifWzCD9zBDVHBty5h50IwE5gP5Ti9m9Mgs001eBfWjz+TR7J0kcbl8H1uGN1yfV5zJwV7nI3Wvuxp0TsjuyINoqj6WBn+8N0l37cDAnVieLNX1IIfi4FpxkqCYJuNLqzc6fZVFic4JCAL0EuIdUPXLbcawgsdVUrRaNPxGoYwnOdYzPljW2QQ3SrFE5qqd3WZk3AP8Tq3T59hW6szKE1X3h+6tiMI5Q4NWCW/9jGES8BLHW5tsrToLBvt89znYnZwJqCv8WaGwK7oJxKpihfN4C9GsoEG0KSxBVPK0VRHKlUseq2spw9fgWI6GWNbyXwlCMnX7hfE/OzNdBG1L1D9MkgtCcsmHVlCNjtg00bxe5P4WodRUcpkv0b2WK9fZlcjcLAdvqq5Zq9AEVf3OaMK3Z3h2clt70CtS2XVIo4uXsr3HvzVom4QmRsM577kad1pPhWX5SvSgd/WuvTHPoAgSsJ/tL6B/mGSeYDtcbPvKRMsYnWvxKxOY+UYy8A/c1MRICdWFwpLAxOlFDYZMQZAdoqB8lT3+OhMSi3w00lxQk+vgQQbqRb2ue0PTIcXRmzAX52gEwugL6iuxgSWlj0lHG+7zeuKTOoq6qymi2mub9fm3O3giuPD+bE8n8rnVIR4OI2VHZHFHY6HqUdDXaiSJ9aTg4mhhwSJQKy3ZfJzK/4bh//wdNqqOPdw4XzvHRliHczGOkoth6rFK4J0ZcKeGo16cR23FXsQRa7lVn2MgIjps0phe7+MXxjMf5/PCYnb75Ul2cHHfxy94vAWGNOK62vQkwMGSSYg0Tv7aJffnQwlsBE2Y63MrGvnmcXyO0mH4RFd+ofL7xBMfQtaWobTvqnZCGG4B3+70vIuG8CdV0e9FQNM1pXQhXph6Nv6xs5BjZVNNfH+fzOz/K5vvG9OIlPUzxO8+UrZaw80paQqE79vXqsYkYbMh+Cb7rm06SYq/adYb6WeY0VhDrRd5/fmZf/yzeF/vgmig89HqdvWeRucLoiBDrMnU4Fk5fq4pt9thrYH1WxtEgpMq0BDZZ56GlTustLEn2e2U22D0dxy9S/vuN8ECy7Q49bkpzrUBYTeKfqr5a/Wv5vaEnfDhncAlaBRQa1BBufJRxhzM8zqqux15FgJBAnqWrljWOTF8P/o01eDpgnrabHM85GxbDGNt5IMRk4M0YOAysnI7OMPjG3ewTEKnoDrUDtrifE359Wwgs09YyCWRpEJIFVLMXQBvzRQTtIqH+RaaodMWqQmkyaONG+GG4m8umAp1VLXD3iOgiH2lT1fiuXskdINGI2cV5k0FM7IPjPvWICdWEmNqPTlBb7Li+dZ9Mw5F9FqyyWHADkZfXjB/rZUw2RJg5DzRoz6atko6K4Jm7KjT3UYGMyJLRf1qxBmMYYQJaWZiOloYDwVvurcZr6zkZUNrqz6iJYj7vPMNWAsVn6VtxAw+U/Y3bhFLut3izgp/OMStpoFGek5J8fBfiJVaXDaR20SraKwuVLvAxsqx9c34y1YU+OF5Xu2z5+iNrIE0gRzQ9E/iYkKzbNjFXQK+iectSIi+zb1Anq26DFXBoKXWNeODzqITaAkfVj/lEpAd61+V4dwdmdZWzJrfHJBOKU0jm+u2ftZ4ZYe+DJ05pZaZtCZ8bPiFiQLdBX/n6Si65P+bNMnPQcadZVurLGpp2LvbmD0BOrZ6ukd4JNSH3xLdTY+1KkNOChTscmswvqKYIN0cEdyU3c/imEdztI5X26lWkYWUzwn2dNQ0K318cP9XTjCWk8nljnHlkPeNoPzvkcGHDy8L6TkIwC+PB853qjIT/NsFUw8nqOJeGDPR3ET4nzJ78ELj3M5PEmx2Ndf2or/gggi9YRukB/T4JTg1PA9RpniZ/EVarzdOZPeTZvsisVVGza6UYFG+D7vV23qWTx2JtOAYfaFfxJyck/m8q0hHri60HH4s5+nkSbnlbOuqI9aw7cAJxqaJXcrprz7pFb6ilstXO9j/MR6nzmd6FOAuGxjaKoJBoY3VFFuHotEtwsce0Yo1WmXmcYjFn/SqVZ/p2bfyWQv1r+i7bgsgIHVeqrRCOonpgRGb0U+wsV6XtEXd+kBxHvxPjXcuqC6UntpMeVf/NNyZZmr23QO7/Kb/ePZy/FknkRXGuSqxi07N8z/MCGuKOD4jJmmu1wK1N/c6lWxKcL/pcfpfLtJjMATcZpcZ+f7E7ff6uI61vK8ng7KGZR/LaeIhL9dbZCRUu50NWhYQnTR1avPRckmVegz15LG7kOqkVDGhwgeN1f6v776sbkRcqJnhJqc474BlcR1xhhFBOiq6uNI6+pvQEJ7SqVVOufju3m+GSLFp5GZizsDitvYayO8U+HpsBQHXk3x+p56FYdW3ZnxluobZqcxHW+Vv90FynTQEZtfYBkQpwPbWWTXd0wJirwaOb+esYp8M+0hTcyTZWRajvvuED+6fQXy78zaWaoJBjQBie6fExAc7KBzKwo1s/KeQUjK9q/DpW1/FoIRrdbUx9/M3H8SDCCECJVltpXucqVEokKhaV2PqzTVxdfi6wbw5roT+aN166PylBa2uga6LiBJ1nZdP21gqPFXCSVRAY4xAb2rIVapXYpXLtpsgARAHhbJcqR1imudybO1dOq+R+WumwRt+Uf6pAaaUYvtKeYRhOmMKo8rPFIsJ7drq8iCMR6gkA/DEp9sAaqnYtJT6Tsya7A1b7GRW9RqX2S6w8xH16qEhFaProbtJxguR8+l1ATQo3wTtziLLklVR7LrZ99Wjfqb52NBFyfmkuPX7acDfavNi/mOw7mkmaVRrmBjRbAbya22zVg8uMkvl2vGXMVErocb+lrWNkW0hHlT3AfionpYWtbH3RV8x65WgO6WUeJStPAmCcruviHoVZEPu5HFUEWPSPC3hjTRDiB6iPIzYxpWOJrBamrg/jkj/k7DAO+28U6+Mmea4OgfUMEdps9IdzqdFfN93IYzLAWWtH14yxcJYFfX7XPc911Ro4J6U+apfymggxmAqC0JfdMOB2YaB+aW5Hv0FhZXRzv7iRWWrpIVRF1hszwqBkizJGQNH64MGIjTglF6+Hvmmu5E9JrV/O9O8DSW+iOVX7jAhack0sajaOukaoFek9rvJysB1HYaMPAUc/mTlNHpxE2OxL+Zw8ut9wKk56r4ik2Fgz3lHNxjla1OoV+4CNYqLcvpYSbhgW0xq01NlZDIlTUDO4DFtug6rI/P5ipl2pxOsFGhAflgRPY9mopWy1jTsP9Lr5eroaQG6eS/lNjOP0Hu8kXLyKXNeeczhIubEVgWhXKudeMzLOEgjW/EwHBlDPteQd14d3lyYU3PORchSWU8GApA4RvwiMnBjQM/Qqh+7vtdo6+it5WDeSIuZ4fX9hGdat193vtfVkSfrUV/sXGyKazyPCuGnfLzoXI0DSEAE+Mqi0h1TR4IGtKhpatAW+6LL/lMpna/tqt2gGyJdQwBQ/cGB1sKCqVhGbN3nf28XVupiiUe8P/VI6LaTYtpeAjhYGuDr5Nr7ELWQM1oLOWXiBrIEHySD6iw9kYG7x8QiClYQNZRG0qGVVtG71E32SR3eRZkK6nHvzjxWG9nWNIWxXoS3YC+psZc/e50qkntFKR8cnKWuZrxJhXPIMq8l9zy39ldZlDEHwThRCVlaBDD8PJS7uA+Nderf9/dQ/mL9F/if5L9F+i/xL9l+i/RP8l+v9w0V/QT0EXjoHa0oejsqWNsl51/P/EedKlptWzjR70bM2ks1GUAdIpo0WdsjA6VjMDqAEfHRKcBqQx0kxvWNxOJurHTVkmGVVZLTEqlKIz/LHdDGOYBnRXgpUgZozcGyL0VA3VydSFNd4frsYGxyEOJLXjYv2amDlrYC9OrHbqTPPAehPo2aiJBrKwiKjLB7UCksm5KKMCwVAdFkYv3woTotlMzW9XOQvncxtZpoZyzNfUNjnWwuIUGukwOC3K8Aqy2nEMM0eJrhJeDD7h1//ykO6NJrHJzUYOCrSweKZtaVBoHpjkXSdAUkNvCkTy4tz3FviD6Qu82uUWP4tnYXAJQsUUxFGuKtJXmoeghJyovj8duuxZpQ6qX4P5FKNZ9kg+MSWYTiIGE+zxtohXSuKie532XOnqILaBKZ2c955RQRaEnqJ0oyUU9+IQflXbF63OcYSNh8btqtsA4pahDLCFU4nd5LzVn2W0p2XKJ3rGQgxKzihGmtRMO81KYTx/h5EJdArXM+YYQlF/yPw9cKeMgp2iiLzyjujlBMa8ElYF1nPuy0xGRpbOc6422lhWgLsEJwg07v6tjPUdM1vAWg5RGGXSbCb0neaj0Yw4VKQTwl6zW6OP6Ecrg7YjYOvNlrla4fuJdpOzqNdM927PgRiNwHzIDPZpnnGgC/E4wKoSWXV4+bf5UK2NmLywFt5ZcGTamdicc1OR2s/0tT8QcyqByC4tTnBvSqaO0ikufKVm83AfvE3AjpW7b9Z42x8J5uhLKN6tUmRH4yg2xYPgSeCNz9pIXan9nvxYVFXaW6d2WkIlnCJlpveLM9on9ui/QTVUhdMdcfCAs/nICaZfgHXj6Md6tmTHXahszPQIJAS7d3GCwDNm5RA2mQ33RlQEAc7IMeyh3lgkb1Q0KosSNqszXJcdNRqn70QYe2PldCt88LDT9mHPJ8xHFk3f/7vh+NIKwz/ZcqBw4+SKt4Jh7uVtHNG0otz+7mbiBfdP4NRRsoLMU2q+oaUAYEV8MyBydY914J/uiEPxHftscTCQURomA1SnjHbZTzNvsae9JCcJmOa06TTHNyIuHFkNNXyFJ8QTOu5bQvMyZhhHllQXJrTJ0PVPI+LGfzlYuC4B7N8eVOhlhbv8u1vcWSi4N5/I5K1skyL1Qn+EQHQBkkeKE7H7gr1reeMtqt5m04MxIEvljYiUyybCRjhO1BuRccO8B3X6W1I1iifxysNa6iya7jfkkiTROdLGEzSq/qG1qDNb1JyDyer48kVAg9eR5nG4nKpgA3yCkSB1bYj82AS7woiIkjkPswTdYv5Uq2RI/2sYAw1EGVf0ZgpdxO5hvSnj5TqcbI7ejkty4gYL1C69zMZOP+GxKIRELPsiG33EcNqjjPOl0W+PNtudOnr15Xn7xssYF++6Abqk6se0SwUrdhtw78Px9tAuxLxnFe+rwTW7xyWzdrkkOODchAlkgZW66CNEggJHng2snD+7QyJWwkOOdprZrUg0rRxL7wyqr49UdwQb910G9pqNR1gMP34fEkqvUx/LK1eLvjtMj6KY3MXYlEHch1aEOP6pAaNgr1Gz6+xn3DVH6k9y9ZSeaffCBkCPNukVfGY7JmewCfe1n9BFeEw/8mQeTmyuY8yQ5ZqGjGngrv7lzwMc66OXb+KeFCmCBzp6u84ezl73BI6M+bz6PUkR5z19z1e7baXtnDQHFTkyRSQ4iTJ07lV64i9jnMP2OKhMJ3vBK+MJUC2Y0TkvGuGBf0NZOTMa5u/eMoEvGNBSlVpyM5IcuUV2ggukIQNfWgMok4xUV2ovmQ+0yk971ewDx0y0RdSBPubH6pqn4PMJw30Y1ulwKQMOfyuBImD99H5HFKBzfGaqoOF4cBvunFoPrG/DJVmfXzDOBL7Bh7dPTSgriXyVruaBTpCEQBB1QHOlPO21RFjur6/O+KE/lmjXsMqiom2tI4X7zBwXW+5+rh+JO5QQMD3Rlu8lTR3ECr6Med4j2Wq2VoDeTTVGTcxj5xKBgM31lIFtmmagunZ0uPIDgdPwUUuoFHTXxQhBJ5cYQZfMLUrCJkEcLcJkNtk9st5AlBhhJcA5W6+PzQHzAPGUyT/zbl6hEv70qUnA9f/R/dQE1t3smwmyACrYsGtwuNCHhZGGICD3M0mDjhvzKiPjKKkHpVIKOD4gSwVqjgTdHSpcx4KrwFh3741wriSldlSkdv9mPoP1b1yx592fkpQ9V36jtxB7yl3I8K8endL6xET0MPcCatyFfLdWHBAsw03z0jtGUMKTw6IL3SuHUpoLvizWVwkQEhWwQpFljSNHNvVI1RRMYisTpmee0jO+bWWTZg/Nzi/badpVsWmQwc7U0uF8bSs4fiH/zQXtM+IShcPpT3+fNY90uV0DaOXj3wSJy5jJgYkBe/u6zhnbZs+R5j12OVN0+oum4nfhym5gewUk96fIdg0iulWwt06tTnM7ZhqP92zGWMZDBsm4r5+ZOtdK0/a460c3hQLeLkIixGsprx6swXC8P/ukAI5jqnH3glTgde8KVv9DZM7DD92l8zxiK+pSZPyx5SRIAMmclwu1cbRVri0J+0fq3dNjirrZhueDxvif925W6moQgpWurEmpqzSgkQ9sEZiOez7BjBwzGadhKGvmkBDrt9xg2s+ae+jX1HGQOu8HultqKlS7GzLaTaN9/dENBWGpP4BSvf8tsllQDkwKKjWAN8QTDlB7m7j8OvOkl/bQqXVqWjAdeDPI7B+wXBIMe+SEKPlkj1RlgsRwi9yMKzP0iHD/3Ij6ByIKzcaqSZ6lB22XzLWQleW5JKMq31U67mWNJ2Msj/iBO4NMy250FpRXMRBovTZ7oPKxx+1/9YrNV7rIzPEme3y4AfxWvKTenFgT4Nx+osEzicA7rXYU7e/FDsG5psi/3f5A+zGgPp0iCk79LtDaXd5+u+CDcVx5AWy/tbe8ncpI9u4E+ce11zQgqfDKvUxce63aKE16SZQ1Xmd/nr/281a7BAHzJ0YBSltuyEibH90Urq+831Bo+x84umGUO5vkM1yiUTnG9FO3UMq4SNufiObpwHC2xUB8GNkOlMP1y78yYwwX5BOmTJXt5nxJfWb6pwAH1e5uxhFCLIY3Ry+Lj5aod44fsP7mx4J/bC+AMG/yNgwY9e1e35LU7PV8eH6Ae9WtVzDd9HNk0/mhatFJFWzELwX+W8LZx9OidfUb8HzMD6k+PnVLhQ/Tja+hHWlrzt9vle8nL8aNGgZAhoGxYbq6naIaPOA8ZpjmGKcNsZaf/ySYnh0xptoIjIerdZLPR1Dn5swj3PvMZLfhj0xonsnqjbCLwJUnKnXBwLTcHCUjdo4q087zvMOOgsurNsFaXX5cZRwwWrsbM+qsAoot13bS1hi09Tc7Af3lsS6XPj/6uMUIkIPCWAq0hitckXAO7YMKZEk6MlicBy9+tYV/nbe+FbZRmi105DOnmhlY8LrYHfyPCUlnQ6OWu1f42h7Rg/NdjGebyoBz7YBSZdrwgs8KFnirQFBVxZhUtpkv9Q9x0E5e7BtN9x0X3peP34o8yiKb6vL7cgtbgmD7s6vr5jM+4lxtTXprMilgYOLOOHoRI1w3pzaNTYH9BH65BsX7Yl2rIIl4AaVzgYQabdtriI+HAgr/Q8LCzPObDXwDrkk65YEd95jxM87iRAunUQa/UFfJ5g3g/NV7sn3qjKZBf+Pai8AGsk7Sdi7SlIEwewW5DNjQbzxMJI8JzYTfdNMzFdNIM7VHzRNnk8b0HkwkmaR+fz2PdKAJsGXOG8KttmpeL5/JB7DJOwM2NOomicZJcy7mgquw7zlFQpiXfW1PaBn/NJjuV/SMtHE81pqDN61wIaWIumYbL0V+8Ci8MjFw8Mm/lMp8J891jpzzbqzfu7UrDibmfawxPl9jej7zHnHuntL61ORGr4dmTyGY0gjMYybgvH2zxCRX5VUjFqKwf2AhK3Dr1jrGEVbc/iCXpIgPzKIt0UUdQmkfrQBnavhJCNAPceDxUVMOZsILNPfzijrRmQPDv7V0MX/reFGILgyjZOWj8A3/sTIWiHnxRMxULcODWuWmmwWZZic9Hg3uSb95BBz2801aQeTomjPsmEAvIJfEFCx51QH4egjeTXZ8HHHQM6ACW/Elx2Bx++C/w3jJcPJENSWWVjWLxs+frGjqhFWNe5QrxWSmJOxy6n9jAREpv2GKDyGPgXx36Rnz6FtSHDA/zkX8XJv09H15Ba9/tuCTlLRhBGaqw7xEkdhEO6vU/4H5aMOzMNlCnNJUfCOyKmK9xRnubocqMGRwXLrwU3PmgPAzdB3Gh9L9b3pJcNE+MWiwuvjw01pCVNZU+xiSB+naYmGhVrzL2Zkx1WgMVOqx4imuYCCBzdQu3F+BoHsanry8/85F0ymZ/l4rml7jEzYoAZu0lOBL7K0Edm912N/NerXmCtPToKkK5trBvk+Vfc3XZJcPDBa9LzLMZMjoBikihHG+NL1C/OKA1ePRkLf17zb6zSbnXvWJDtXxzRnmYQPQbFgZ0e+x+Q2LStHCypT7+tJStCcH93zkhMG2juLj8EYlv6P6fbWd15Pz8Yp7ApB+hDlTjVHzzNk0LoS1yuJndM5Ugczr7Sf3xIEkiD/pCZ4RkDm9SeF78MUJMIuRCy9+FfBM5/+Gy7tjY8AyFP1Kq/pBff1CC/Sz4P1Nn3717f8HUEsDBBQAAgAIAAWZsVa2PhI1UAAAAGsAAAAbAAAAdW5pdmVyc2FsL3VuaXZlcnNhbC5wbmcueG1ss7GvyM1RKEstKs7Mz7NVMtQzULK34+WyKShKLctMLVeosFUysrDUM4AAJYVKWyUTIwS3PDOlJMNWycLMAiGWkZqZnlFiq2RmaggX1AeaCQBQSwECAAAUAAIACAAOjj5Tw8SYdkcDAADhCQAAFAAAAAAAAAABAAAAAAAAAAAAdW5pdmVyc2FsL3BsYXllci54bWxQSwECAAAUAAIACAAEmbFWyqMDbmwGAAAoGQAAHQAAAAAAAAABAAAAAAB5AwAAdW5pdmVyc2FsL2NvbW1vbl9tZXNzYWdlcy5sbmdQSwECAAAUAAIACAAEmbFWFR5gG6MAAAB/AQAALgAAAAAAAAABAAAAAAAgCgAAdW5pdmVyc2FsL3BsYXliYWNrX2FuZF9uYXZpZ2F0aW9uX3NldHRpbmdzLnhtbFBLAQIAABQAAgAIAASZsVZfrpem3wQAACwaAAAnAAAAAAAAAAEAAAAAAA8LAAB1bml2ZXJzYWwvZmxhc2hfcHVibGlzaGluZ19zZXR0aW5ncy54bWxQSwECAAAUAAIACAAEmbFWfQDdVoQDAADlDAAAIQAAAAAAAAABAAAAAAAzEAAAdW5pdmVyc2FsL2ZsYXNoX3NraW5fc2V0dGluZ3MueG1sUEsBAgAAFAACAAgABJmxVrr5mf/aBAAAthkAACYAAAAAAAAAAQAAAAAA9hMAAHVuaXZlcnNhbC9odG1sX3B1Ymxpc2hpbmdfc2V0dGluZ3MueG1sUEsBAgAAFAACAAgABJmxVs9q+Z+1AQAAdwYAAB8AAAAAAAAAAQAAAAAAFBkAAHVuaXZlcnNhbC9odG1sX3NraW5fc2V0dGluZ3MuanNQSwECAAAUAAIACAAEmbFWKTNvXWgAAABsAAAAHAAAAAAAAAABAAAAAAAGGwAAdW5pdmVyc2FsL2xvY2FsX3NldHRpbmdzLnhtbFBLAQIAABQAAgAIAAWZsVY0EZIJvzIAALRRAAAXAAAAAAAAAAAAAAAAAKgbAAB1bml2ZXJzYWwvdW5pdmVyc2FsLnBuZ1BLAQIAABQAAgAIAAWZsVa2PhI1UAAAAGsAAAAbAAAAAAAAAAEAAAAAAJxOAAB1bml2ZXJzYWwvdW5pdmVyc2FsLnBuZy54bWxQSwUGAAAAAAoACgAGAwAAJU8AAAAA"/>
  <p:tag name="ISPRING_LMS_API_VERSION" val="SCORM 2004 (2nd edition)"/>
  <p:tag name="ISPRING_ULTRA_SCORM_COURSE_ID" val="C29BEAC2-501D-4FEA-92B9-9A12DC09ABE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0.000000"/>
  <p:tag name="ISPRING_CURRENT_PLAYER_ID" val="universal"/>
  <p:tag name="ISPRING_FIRST_PUBLISH" val="1"/>
  <p:tag name="ISPRING_ULTRA_SCORM_COURCE_TITLE" val="Κεφάλαιο 14 Μάρκετιγνκ Μαζικής Επικοινωνίας"/>
  <p:tag name="ISPRING_SCORM_ENDPOINT" val="&lt;endpoint&gt;&lt;enable&gt;0&lt;/enable&gt;&lt;lrs&gt;http://&lt;/lrs&gt;&lt;auth&gt;0&lt;/auth&gt;&lt;login&gt;&lt;/login&gt;&lt;password&gt;&lt;/password&gt;&lt;key&gt;&lt;/key&gt;&lt;name&gt;&lt;/name&gt;&lt;email&gt;&lt;/email&gt;&lt;/endpoint&gt;&#10;"/>
  <p:tag name="ISPRING_OUTPUT_FOLDER" val="[[&quot;\uFFFD\u000FCv{5A6DCD6D-CE04-4561-A086-E2716EE095A9}&quot;,&quot;E:\\ΠΑΠΑΖΗΣΗΣ\\ΟΙ ΑΡΧΕΣ ΚΑΙ Η ΠΡΑΚΤΙΚΗ ΤΟΥ ΜΑΡΚΕΤΙΝΓΚ\\Μέρος 3&quot;]]"/>
  <p:tag name="ISPRING_PRESENTATION_TITLE" val="Κεφάλαιο 14 Μάρκετιγνκ Μαζικής Επικοινωνίας"/>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DD8094C1-AE5C-4708-B130-3A400823DC65}:270"/>
</p:tagLst>
</file>

<file path=ppt/tags/tag11.xml><?xml version="1.0" encoding="utf-8"?>
<p:tagLst xmlns:a="http://schemas.openxmlformats.org/drawingml/2006/main" xmlns:r="http://schemas.openxmlformats.org/officeDocument/2006/relationships" xmlns:p="http://schemas.openxmlformats.org/presentationml/2006/main">
  <p:tag name="GENSWF_SLIDE_UID" val="{A1230723-C659-4CE8-B1A1-48BD8B554EFF}:271"/>
</p:tagLst>
</file>

<file path=ppt/tags/tag12.xml><?xml version="1.0" encoding="utf-8"?>
<p:tagLst xmlns:a="http://schemas.openxmlformats.org/drawingml/2006/main" xmlns:r="http://schemas.openxmlformats.org/officeDocument/2006/relationships" xmlns:p="http://schemas.openxmlformats.org/presentationml/2006/main">
  <p:tag name="GENSWF_SLIDE_UID" val="{AFBF721F-7DB5-4322-A516-AC40B5DDC408}:272"/>
</p:tagLst>
</file>

<file path=ppt/tags/tag13.xml><?xml version="1.0" encoding="utf-8"?>
<p:tagLst xmlns:a="http://schemas.openxmlformats.org/drawingml/2006/main" xmlns:r="http://schemas.openxmlformats.org/officeDocument/2006/relationships" xmlns:p="http://schemas.openxmlformats.org/presentationml/2006/main">
  <p:tag name="GENSWF_SLIDE_UID" val="{3DD239E0-EE6A-4C73-9E83-E1209554DB7D}:273"/>
</p:tagLst>
</file>

<file path=ppt/tags/tag14.xml><?xml version="1.0" encoding="utf-8"?>
<p:tagLst xmlns:a="http://schemas.openxmlformats.org/drawingml/2006/main" xmlns:r="http://schemas.openxmlformats.org/officeDocument/2006/relationships" xmlns:p="http://schemas.openxmlformats.org/presentationml/2006/main">
  <p:tag name="GENSWF_SLIDE_UID" val="{F81090C7-74A3-44F9-A1AE-E9B1115FD591}:274"/>
</p:tagLst>
</file>

<file path=ppt/tags/tag15.xml><?xml version="1.0" encoding="utf-8"?>
<p:tagLst xmlns:a="http://schemas.openxmlformats.org/drawingml/2006/main" xmlns:r="http://schemas.openxmlformats.org/officeDocument/2006/relationships" xmlns:p="http://schemas.openxmlformats.org/presentationml/2006/main">
  <p:tag name="GENSWF_SLIDE_UID" val="{8F21802E-BFB6-4D46-A64C-3FA3A82F1F3C}:275"/>
</p:tagLst>
</file>

<file path=ppt/tags/tag16.xml><?xml version="1.0" encoding="utf-8"?>
<p:tagLst xmlns:a="http://schemas.openxmlformats.org/drawingml/2006/main" xmlns:r="http://schemas.openxmlformats.org/officeDocument/2006/relationships" xmlns:p="http://schemas.openxmlformats.org/presentationml/2006/main">
  <p:tag name="GENSWF_SLIDE_UID" val="{89E3AC53-F04A-48D0-B14F-50A67569085D}:276"/>
</p:tagLst>
</file>

<file path=ppt/tags/tag17.xml><?xml version="1.0" encoding="utf-8"?>
<p:tagLst xmlns:a="http://schemas.openxmlformats.org/drawingml/2006/main" xmlns:r="http://schemas.openxmlformats.org/officeDocument/2006/relationships" xmlns:p="http://schemas.openxmlformats.org/presentationml/2006/main">
  <p:tag name="GENSWF_SLIDE_UID" val="{E68CA3F9-2E97-4438-9A6C-5EFA7DE4A38D}:277"/>
</p:tagLst>
</file>

<file path=ppt/tags/tag18.xml><?xml version="1.0" encoding="utf-8"?>
<p:tagLst xmlns:a="http://schemas.openxmlformats.org/drawingml/2006/main" xmlns:r="http://schemas.openxmlformats.org/officeDocument/2006/relationships" xmlns:p="http://schemas.openxmlformats.org/presentationml/2006/main">
  <p:tag name="GENSWF_SLIDE_UID" val="{172EDEC2-50CE-46FC-A1BB-39BFECAEF0D1}:278"/>
</p:tagLst>
</file>

<file path=ppt/tags/tag19.xml><?xml version="1.0" encoding="utf-8"?>
<p:tagLst xmlns:a="http://schemas.openxmlformats.org/drawingml/2006/main" xmlns:r="http://schemas.openxmlformats.org/officeDocument/2006/relationships" xmlns:p="http://schemas.openxmlformats.org/presentationml/2006/main">
  <p:tag name="GENSWF_SLIDE_UID" val="{6D7A6138-FCE3-43C1-AC2D-53B4117AEF02}:279"/>
</p:tagLst>
</file>

<file path=ppt/tags/tag2.xml><?xml version="1.0" encoding="utf-8"?>
<p:tagLst xmlns:a="http://schemas.openxmlformats.org/drawingml/2006/main" xmlns:r="http://schemas.openxmlformats.org/officeDocument/2006/relationships" xmlns:p="http://schemas.openxmlformats.org/presentationml/2006/main">
  <p:tag name="GENSWF_SLIDE_UID" val="{94E08758-1AD4-4124-9643-909F51F9714C}:263"/>
  <p:tag name="ISPRING_SLIDE_INDENT_LEVEL" val="0"/>
  <p:tag name="ISPRING_CUSTOM_TIMING_USED" val="0"/>
  <p:tag name="GENSWF_SLIDE_TITLE" val="Εξώφυλλο"/>
</p:tagLst>
</file>

<file path=ppt/tags/tag20.xml><?xml version="1.0" encoding="utf-8"?>
<p:tagLst xmlns:a="http://schemas.openxmlformats.org/drawingml/2006/main" xmlns:r="http://schemas.openxmlformats.org/officeDocument/2006/relationships" xmlns:p="http://schemas.openxmlformats.org/presentationml/2006/main">
  <p:tag name="GENSWF_SLIDE_UID" val="{57D84230-8ABA-4CD3-B237-C7851CAEB4A9}:280"/>
</p:tagLst>
</file>

<file path=ppt/tags/tag21.xml><?xml version="1.0" encoding="utf-8"?>
<p:tagLst xmlns:a="http://schemas.openxmlformats.org/drawingml/2006/main" xmlns:r="http://schemas.openxmlformats.org/officeDocument/2006/relationships" xmlns:p="http://schemas.openxmlformats.org/presentationml/2006/main">
  <p:tag name="GENSWF_SLIDE_UID" val="{45BAA5A8-9ADD-472A-9309-3CFC1E401B56}:281"/>
</p:tagLst>
</file>

<file path=ppt/tags/tag22.xml><?xml version="1.0" encoding="utf-8"?>
<p:tagLst xmlns:a="http://schemas.openxmlformats.org/drawingml/2006/main" xmlns:r="http://schemas.openxmlformats.org/officeDocument/2006/relationships" xmlns:p="http://schemas.openxmlformats.org/presentationml/2006/main">
  <p:tag name="GENSWF_SLIDE_UID" val="{6519A335-D6D2-42E8-BD10-5C4ED33E3042}:282"/>
</p:tagLst>
</file>

<file path=ppt/tags/tag23.xml><?xml version="1.0" encoding="utf-8"?>
<p:tagLst xmlns:a="http://schemas.openxmlformats.org/drawingml/2006/main" xmlns:r="http://schemas.openxmlformats.org/officeDocument/2006/relationships" xmlns:p="http://schemas.openxmlformats.org/presentationml/2006/main">
  <p:tag name="GENSWF_SLIDE_UID" val="{F054834A-4262-433B-AB8A-485987BA26BE}:283"/>
</p:tagLst>
</file>

<file path=ppt/tags/tag3.xml><?xml version="1.0" encoding="utf-8"?>
<p:tagLst xmlns:a="http://schemas.openxmlformats.org/drawingml/2006/main" xmlns:r="http://schemas.openxmlformats.org/officeDocument/2006/relationships" xmlns:p="http://schemas.openxmlformats.org/presentationml/2006/main">
  <p:tag name="GENSWF_SLIDE_UID" val="{5650C314-FE4F-4872-B7CD-91C95327D1E0}:258"/>
</p:tagLst>
</file>

<file path=ppt/tags/tag4.xml><?xml version="1.0" encoding="utf-8"?>
<p:tagLst xmlns:a="http://schemas.openxmlformats.org/drawingml/2006/main" xmlns:r="http://schemas.openxmlformats.org/officeDocument/2006/relationships" xmlns:p="http://schemas.openxmlformats.org/presentationml/2006/main">
  <p:tag name="GENSWF_SLIDE_UID" val="{7F479824-4791-4B33-84BB-3F7EA50B0A22}:264"/>
</p:tagLst>
</file>

<file path=ppt/tags/tag5.xml><?xml version="1.0" encoding="utf-8"?>
<p:tagLst xmlns:a="http://schemas.openxmlformats.org/drawingml/2006/main" xmlns:r="http://schemas.openxmlformats.org/officeDocument/2006/relationships" xmlns:p="http://schemas.openxmlformats.org/presentationml/2006/main">
  <p:tag name="GENSWF_SLIDE_UID" val="{14EDDA3D-F751-4754-8634-511419342D3F}:265"/>
</p:tagLst>
</file>

<file path=ppt/tags/tag6.xml><?xml version="1.0" encoding="utf-8"?>
<p:tagLst xmlns:a="http://schemas.openxmlformats.org/drawingml/2006/main" xmlns:r="http://schemas.openxmlformats.org/officeDocument/2006/relationships" xmlns:p="http://schemas.openxmlformats.org/presentationml/2006/main">
  <p:tag name="GENSWF_SLIDE_UID" val="{4E68435B-FB42-48FA-8426-8E0FE64FF61A}:267"/>
</p:tagLst>
</file>

<file path=ppt/tags/tag7.xml><?xml version="1.0" encoding="utf-8"?>
<p:tagLst xmlns:a="http://schemas.openxmlformats.org/drawingml/2006/main" xmlns:r="http://schemas.openxmlformats.org/officeDocument/2006/relationships" xmlns:p="http://schemas.openxmlformats.org/presentationml/2006/main">
  <p:tag name="GENSWF_SLIDE_UID" val="{3156FA3A-1CB3-4A04-9869-6EF4B27B72EF}:266"/>
</p:tagLst>
</file>

<file path=ppt/tags/tag8.xml><?xml version="1.0" encoding="utf-8"?>
<p:tagLst xmlns:a="http://schemas.openxmlformats.org/drawingml/2006/main" xmlns:r="http://schemas.openxmlformats.org/officeDocument/2006/relationships" xmlns:p="http://schemas.openxmlformats.org/presentationml/2006/main">
  <p:tag name="GENSWF_SLIDE_UID" val="{38B88D3F-07C8-4F43-83A7-E91FE4382DEE}:268"/>
</p:tagLst>
</file>

<file path=ppt/tags/tag9.xml><?xml version="1.0" encoding="utf-8"?>
<p:tagLst xmlns:a="http://schemas.openxmlformats.org/drawingml/2006/main" xmlns:r="http://schemas.openxmlformats.org/officeDocument/2006/relationships" xmlns:p="http://schemas.openxmlformats.org/presentationml/2006/main">
  <p:tag name="GENSWF_SLIDE_UID" val="{C83A80E7-B9D1-4AA5-8515-409E469CE30D}:269"/>
</p:tagLst>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822</TotalTime>
  <Words>2230</Words>
  <Application>Microsoft Office PowerPoint</Application>
  <PresentationFormat>Ευρεία οθόνη</PresentationFormat>
  <Paragraphs>341</Paragraphs>
  <Slides>22</Slides>
  <Notes>22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22</vt:i4>
      </vt:variant>
    </vt:vector>
  </HeadingPairs>
  <TitlesOfParts>
    <vt:vector size="28" baseType="lpstr">
      <vt:lpstr>Arial</vt:lpstr>
      <vt:lpstr>Calibri</vt:lpstr>
      <vt:lpstr>Century Gothic</vt:lpstr>
      <vt:lpstr>Times New Roman</vt:lpstr>
      <vt:lpstr>Trebuchet MS</vt:lpstr>
      <vt:lpstr>Θέμα του Office</vt:lpstr>
      <vt:lpstr>Παρουσίαση του PowerPoint</vt:lpstr>
      <vt:lpstr>Μάρκετινγκ μαζικής επικοινωνίας</vt:lpstr>
      <vt:lpstr>Διαφήμιση</vt:lpstr>
      <vt:lpstr>Ο ρόλος της διαφήμισης Ι</vt:lpstr>
      <vt:lpstr>Ο ρόλος της διαφήμισης ΙΙ</vt:lpstr>
      <vt:lpstr>Οι 7 τρόποι τοποθέτησης ενός προϊόντος </vt:lpstr>
      <vt:lpstr>Διαφημιστική δαπάνη</vt:lpstr>
      <vt:lpstr>Πώς λειτουργεί η διαφήμιση</vt:lpstr>
      <vt:lpstr>Πότε να χρησιμοποιείται η διαφήμιση</vt:lpstr>
      <vt:lpstr>Το επιλεγμένο κοινό</vt:lpstr>
      <vt:lpstr>Η απόφαση για το μήνυμα</vt:lpstr>
      <vt:lpstr>Επιλογή του επικοινωνιακού μέσου</vt:lpstr>
      <vt:lpstr>Προσδιορισμός της πιθανότητας να δει κάποιος μία διαφήμιση</vt:lpstr>
      <vt:lpstr>Οι έλεγχοι που γίνονται πριν τη διαφήμιση</vt:lpstr>
      <vt:lpstr>Έλεγχοι που γίνονται μετά τη διαφήμιση</vt:lpstr>
      <vt:lpstr>Οργανώνοντας την ανάπτυξη μιας καμπάνιας</vt:lpstr>
      <vt:lpstr>Τοποθέτηση προϊόντος</vt:lpstr>
      <vt:lpstr>Στόχοι Δημοσίων Σχέσεων και Χορηγιών</vt:lpstr>
      <vt:lpstr>Πιθανά ζητήματα που αξίζει να δημοσιευθούν</vt:lpstr>
      <vt:lpstr>Αξίες που σχετίζονται με διάφορες κατηγορίες χορηγιών</vt:lpstr>
      <vt:lpstr>Προώθηση Πωλήσεων </vt:lpstr>
      <vt:lpstr>Ηθικά ζητήματα στη διαφήμιση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14 Μάρκετιγνκ Μαζικής Επικοινωνίας</dc:title>
  <dc:creator>kostas grammatik</dc:creator>
  <cp:lastModifiedBy>kostas grammatik</cp:lastModifiedBy>
  <cp:revision>94</cp:revision>
  <dcterms:created xsi:type="dcterms:W3CDTF">2023-05-17T07:56:51Z</dcterms:created>
  <dcterms:modified xsi:type="dcterms:W3CDTF">2023-09-11T19:24:35Z</dcterms:modified>
</cp:coreProperties>
</file>