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335" r:id="rId4"/>
    <p:sldId id="331" r:id="rId5"/>
    <p:sldId id="262" r:id="rId6"/>
    <p:sldId id="263" r:id="rId7"/>
    <p:sldId id="264" r:id="rId8"/>
    <p:sldId id="333" r:id="rId9"/>
    <p:sldId id="334" r:id="rId10"/>
  </p:sldIdLst>
  <p:sldSz cx="12192000" cy="6858000"/>
  <p:notesSz cx="9939338" cy="68072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JANA JACE" initials="K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0" autoAdjust="0"/>
  </p:normalViewPr>
  <p:slideViewPr>
    <p:cSldViewPr snapToGrid="0">
      <p:cViewPr varScale="1">
        <p:scale>
          <a:sx n="92" d="100"/>
          <a:sy n="92" d="100"/>
        </p:scale>
        <p:origin x="33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5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624" cy="340360"/>
          </a:xfrm>
          <a:prstGeom prst="rect">
            <a:avLst/>
          </a:prstGeom>
        </p:spPr>
        <p:txBody>
          <a:bodyPr vert="horz" lIns="90544" tIns="45272" rIns="90544" bIns="45272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5630139" y="0"/>
            <a:ext cx="4307624" cy="340360"/>
          </a:xfrm>
          <a:prstGeom prst="rect">
            <a:avLst/>
          </a:prstGeom>
        </p:spPr>
        <p:txBody>
          <a:bodyPr vert="horz" lIns="90544" tIns="45272" rIns="90544" bIns="45272" rtlCol="0"/>
          <a:lstStyle>
            <a:lvl1pPr algn="r">
              <a:defRPr sz="1200"/>
            </a:lvl1pPr>
          </a:lstStyle>
          <a:p>
            <a:fld id="{1ECFD522-5DEB-4570-A479-FE9D2E30BBB4}" type="datetimeFigureOut">
              <a:rPr lang="el-GR" smtClean="0"/>
              <a:t>17/5/2022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6465272"/>
            <a:ext cx="4307624" cy="340360"/>
          </a:xfrm>
          <a:prstGeom prst="rect">
            <a:avLst/>
          </a:prstGeom>
        </p:spPr>
        <p:txBody>
          <a:bodyPr vert="horz" lIns="90544" tIns="45272" rIns="90544" bIns="45272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5630139" y="6465272"/>
            <a:ext cx="4307624" cy="340360"/>
          </a:xfrm>
          <a:prstGeom prst="rect">
            <a:avLst/>
          </a:prstGeom>
        </p:spPr>
        <p:txBody>
          <a:bodyPr vert="horz" lIns="90544" tIns="45272" rIns="90544" bIns="45272" rtlCol="0" anchor="b"/>
          <a:lstStyle>
            <a:lvl1pPr algn="r">
              <a:defRPr sz="1200"/>
            </a:lvl1pPr>
          </a:lstStyle>
          <a:p>
            <a:fld id="{E14CBC0E-57DA-4ED6-BA3A-B49F61FCE5F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8989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542"/>
          </a:xfrm>
          <a:prstGeom prst="rect">
            <a:avLst/>
          </a:prstGeom>
        </p:spPr>
        <p:txBody>
          <a:bodyPr vert="horz" lIns="95687" tIns="47843" rIns="95687" bIns="47843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5629991" y="0"/>
            <a:ext cx="4307046" cy="341542"/>
          </a:xfrm>
          <a:prstGeom prst="rect">
            <a:avLst/>
          </a:prstGeom>
        </p:spPr>
        <p:txBody>
          <a:bodyPr vert="horz" lIns="95687" tIns="47843" rIns="95687" bIns="47843" rtlCol="0"/>
          <a:lstStyle>
            <a:lvl1pPr algn="r">
              <a:defRPr sz="1300"/>
            </a:lvl1pPr>
          </a:lstStyle>
          <a:p>
            <a:fld id="{C8CF1E3E-300D-4F94-9EE0-10A8D15E6331}" type="datetimeFigureOut">
              <a:rPr lang="el-GR" smtClean="0"/>
              <a:t>17/5/2022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7" tIns="47843" rIns="95687" bIns="47843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5687" tIns="47843" rIns="95687" bIns="47843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5687" tIns="47843" rIns="95687" bIns="47843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5629991" y="6465659"/>
            <a:ext cx="4307046" cy="341541"/>
          </a:xfrm>
          <a:prstGeom prst="rect">
            <a:avLst/>
          </a:prstGeom>
        </p:spPr>
        <p:txBody>
          <a:bodyPr vert="horz" lIns="95687" tIns="47843" rIns="95687" bIns="47843" rtlCol="0" anchor="b"/>
          <a:lstStyle>
            <a:lvl1pPr algn="r">
              <a:defRPr sz="1300"/>
            </a:lvl1pPr>
          </a:lstStyle>
          <a:p>
            <a:fld id="{42D165FD-BE83-460E-BFA9-C81711D7FDB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22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53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4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5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2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6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7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8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8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670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1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86" r:id="rId5"/>
    <p:sldLayoutId id="2147483692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player.gr/slide/11164004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6F7F177-4AE8-4934-A7F6-B3910259F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AC2350-FA6C-4B24-9A17-926C160E8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37C44-0146-4C54-A1A1-57BC8E6C3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2EB3F3A-99EC-4EED-BF74-B60A5351F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170" y="3755360"/>
            <a:ext cx="9732773" cy="1465112"/>
          </a:xfrm>
        </p:spPr>
        <p:txBody>
          <a:bodyPr>
            <a:normAutofit/>
          </a:bodyPr>
          <a:lstStyle/>
          <a:p>
            <a:r>
              <a:rPr lang="el-GR" sz="3300" dirty="0"/>
              <a:t>Διοίκηση Συνεδρίων και Εκδηλώσεων</a:t>
            </a:r>
            <a:br>
              <a:rPr lang="el-GR" sz="3300" dirty="0"/>
            </a:br>
            <a:r>
              <a:rPr lang="el-GR" sz="3300" dirty="0"/>
              <a:t>Τμήμα Διοίκησης Τουρισμού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0BAD09C-989B-42B6-906A-2C4826477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220472"/>
            <a:ext cx="9517450" cy="638904"/>
          </a:xfrm>
        </p:spPr>
        <p:txBody>
          <a:bodyPr>
            <a:normAutofit/>
          </a:bodyPr>
          <a:lstStyle/>
          <a:p>
            <a:r>
              <a:rPr lang="el-GR" b="1" dirty="0">
                <a:latin typeface="+mj-lt"/>
              </a:rPr>
              <a:t>ΧΡΙΣΤΙΑΝΑ Ρ. ΓΙΑΤΣΕ</a:t>
            </a:r>
          </a:p>
          <a:p>
            <a:endParaRPr lang="el-GR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B310E7-DE5C-4964-8CBB-E87A22B5B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C6D0BA2-2FCA-496D-A55A-C56A7B3E0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A158404-99A1-4EB0-B63C-8744C273A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1848EA8-FE52-4762-AE9B-5D1DD4C33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Εικόνα 3" descr="Αποτέλεσμα εικόνας για πανεπιστημιο πατρων logo">
            <a:extLst>
              <a:ext uri="{FF2B5EF4-FFF2-40B4-BE49-F238E27FC236}">
                <a16:creationId xmlns:a16="http://schemas.microsoft.com/office/drawing/2014/main" id="{37064B94-0802-4D78-83B0-3B4033A576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0447" y="1374058"/>
            <a:ext cx="6115052" cy="22167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244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CC15B4-4D30-4B84-9B3B-AEC4D68FC424}"/>
              </a:ext>
            </a:extLst>
          </p:cNvPr>
          <p:cNvSpPr txBox="1"/>
          <p:nvPr/>
        </p:nvSpPr>
        <p:spPr>
          <a:xfrm>
            <a:off x="1451727" y="1659941"/>
            <a:ext cx="75320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l-GR" sz="2800" dirty="0">
                <a:solidFill>
                  <a:srgbClr val="C00000"/>
                </a:solidFill>
              </a:rPr>
              <a:t>Προτεινόμενο Σύγγραμμα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AC12-4148-44EC-9BFD-7A14ED0E8D9B}"/>
              </a:ext>
            </a:extLst>
          </p:cNvPr>
          <p:cNvSpPr txBox="1"/>
          <p:nvPr/>
        </p:nvSpPr>
        <p:spPr>
          <a:xfrm>
            <a:off x="1451726" y="3000894"/>
            <a:ext cx="90555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buClr>
                <a:srgbClr val="C00000"/>
              </a:buClr>
            </a:pPr>
            <a:r>
              <a:rPr lang="el-GR" sz="2000" b="1" dirty="0"/>
              <a:t>Βιβλίο: </a:t>
            </a:r>
            <a:r>
              <a:rPr lang="el-GR" sz="2000" dirty="0"/>
              <a:t>Οργάνωση Συνεδρίων και Εκδηλώσεων, Παπαγεωργίου Α., </a:t>
            </a:r>
            <a:r>
              <a:rPr lang="el-GR" sz="2000" dirty="0" err="1"/>
              <a:t>Εκδ</a:t>
            </a:r>
            <a:r>
              <a:rPr lang="el-GR" sz="2000" dirty="0"/>
              <a:t>. </a:t>
            </a:r>
            <a:r>
              <a:rPr lang="el-GR" sz="2000" dirty="0" err="1"/>
              <a:t>Φαίδμος</a:t>
            </a:r>
            <a:endParaRPr lang="en-US" sz="2000" dirty="0"/>
          </a:p>
          <a:p>
            <a:pPr lvl="1">
              <a:buClr>
                <a:srgbClr val="C00000"/>
              </a:buClr>
            </a:pPr>
            <a:endParaRPr lang="el-GR" sz="2000" dirty="0"/>
          </a:p>
          <a:p>
            <a:pPr lvl="1">
              <a:buClr>
                <a:srgbClr val="C00000"/>
              </a:buClr>
            </a:pPr>
            <a:endParaRPr lang="el-GR" sz="2000" dirty="0"/>
          </a:p>
          <a:p>
            <a:pPr lvl="1">
              <a:buClr>
                <a:srgbClr val="C00000"/>
              </a:buClr>
            </a:pPr>
            <a:endParaRPr lang="el-GR" sz="2000" dirty="0"/>
          </a:p>
          <a:p>
            <a:pPr lvl="1">
              <a:buClr>
                <a:srgbClr val="C00000"/>
              </a:buClr>
            </a:pPr>
            <a:r>
              <a:rPr lang="el-GR" sz="2000" dirty="0"/>
              <a:t>  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66003A59-EFC4-4F85-A8FE-1104949E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58" y="1459050"/>
            <a:ext cx="2997705" cy="10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5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5D9048-A393-4CA6-A621-C9B46FBF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</a:rPr>
              <a:t>Περίγραμμα μαθήματος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DED1C8-3E66-498A-83C1-805E12CEB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Στις διαφάνειες που ακολουθούν υπάρχει μια σύντομη περιγραφή για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μάθημα,όπου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θα δείτε τα βασικά κεφάλαια του βιβλίου που θα χρειαστεί να μελετήσετε για την  καλύτερη εκπόνηση της εργασίας σας.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Επίσης στον παρακάτω σύνδεσμο θα δείτε μια παρουσίαση </a:t>
            </a:r>
            <a:r>
              <a:rPr lang="el-GR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(από τη σελίδα 4 και μετά)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σχετική με το μάθημα σας, όπου μπορείτε να δείτε πιο συνοπτικά, μέρος των πληροφοριών του βιβλίου σας.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ΟΡΓΑΝΩΣΗ ΣΥΝΕΔΡΙΩΝ &amp; ΕΚΔΗΛΩΣΕΩΝ Η TSAKALOU INTERACTIVE PR είναι μία σύγχρονη εταιρεία, με νέα αντίληψη για την ποιότητα των υπηρεσιών, που εξειδικεύεται. - </a:t>
            </a:r>
            <a:r>
              <a:rPr lang="el-GR" sz="18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ppt</a:t>
            </a:r>
            <a:r>
              <a:rPr lang="el-GR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κατέβασμα (slideplayer.gr)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48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CC15B4-4D30-4B84-9B3B-AEC4D68FC424}"/>
              </a:ext>
            </a:extLst>
          </p:cNvPr>
          <p:cNvSpPr txBox="1"/>
          <p:nvPr/>
        </p:nvSpPr>
        <p:spPr>
          <a:xfrm>
            <a:off x="1442473" y="1361700"/>
            <a:ext cx="7532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C00000"/>
                </a:solidFill>
              </a:rPr>
              <a:t>Περίγραμμα Μαθήματος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AC12-4148-44EC-9BFD-7A14ED0E8D9B}"/>
              </a:ext>
            </a:extLst>
          </p:cNvPr>
          <p:cNvSpPr txBox="1"/>
          <p:nvPr/>
        </p:nvSpPr>
        <p:spPr>
          <a:xfrm>
            <a:off x="1577437" y="1750143"/>
            <a:ext cx="82814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Selawik Light" panose="020B0502040204020203" pitchFamily="34" charset="0"/>
              <a:buChar char="•"/>
            </a:pPr>
            <a:r>
              <a:rPr lang="el-GR" sz="2000" dirty="0"/>
              <a:t>(Α’ ΜΕΡΟΣ)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Είδη εκδηλώσεων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 Τουρισμός </a:t>
            </a:r>
            <a:r>
              <a:rPr lang="en-GB" sz="2000" dirty="0"/>
              <a:t>MICE </a:t>
            </a:r>
            <a:r>
              <a:rPr lang="en-US" sz="2000" dirty="0"/>
              <a:t>(Meetings, Incentives, Conferences, Exhibitions)</a:t>
            </a:r>
            <a:endParaRPr lang="el-GR" sz="2000" dirty="0">
              <a:solidFill>
                <a:prstClr val="black"/>
              </a:solidFill>
            </a:endParaRP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(Β’ ΜΕΡΟΣ)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 Αγορά της διοργάνωσης των Συνεδρίων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 Συνεργαζόμενα μέρη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Εργαλεία ανάλυσης της αγοράς (</a:t>
            </a:r>
            <a:r>
              <a:rPr lang="en-GB" sz="2000" dirty="0"/>
              <a:t>PEST, PORTER, SWOT</a:t>
            </a:r>
            <a:r>
              <a:rPr lang="el-GR" sz="2000" dirty="0"/>
              <a:t>)</a:t>
            </a:r>
            <a:endParaRPr lang="en-GB" sz="2000" dirty="0"/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Marketing </a:t>
            </a:r>
            <a:r>
              <a:rPr lang="el-GR" sz="2000" dirty="0"/>
              <a:t>Εκδηλώσεων και Συνεδρίων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Σημεία κλειδιά στις συνεργασίες του διοργανωτή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Τεχνολογία στη διοργάνωση Εκδηλώσεων και Συνεδρίων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l-GR" sz="2000" dirty="0"/>
              <a:t>Οργανωτική διαδικασία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Green Meetings and EVENTS</a:t>
            </a:r>
            <a:endParaRPr lang="el-GR" sz="2000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66003A59-EFC4-4F85-A8FE-1104949E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58" y="1459050"/>
            <a:ext cx="2997705" cy="10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70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CC15B4-4D30-4B84-9B3B-AEC4D68FC424}"/>
              </a:ext>
            </a:extLst>
          </p:cNvPr>
          <p:cNvSpPr txBox="1"/>
          <p:nvPr/>
        </p:nvSpPr>
        <p:spPr>
          <a:xfrm>
            <a:off x="1725105" y="2040321"/>
            <a:ext cx="7532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dirty="0">
                <a:solidFill>
                  <a:srgbClr val="C00000"/>
                </a:solidFill>
              </a:rPr>
              <a:t>Παραδείγματα εκδηλώσεων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AC12-4148-44EC-9BFD-7A14ED0E8D9B}"/>
              </a:ext>
            </a:extLst>
          </p:cNvPr>
          <p:cNvSpPr txBox="1"/>
          <p:nvPr/>
        </p:nvSpPr>
        <p:spPr>
          <a:xfrm>
            <a:off x="1725105" y="3195686"/>
            <a:ext cx="80599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dirty="0">
                <a:solidFill>
                  <a:prstClr val="black"/>
                </a:solidFill>
              </a:rPr>
              <a:t>ΕΚΘΕΣΕΙΣ</a:t>
            </a:r>
            <a:r>
              <a:rPr lang="en-GB" sz="2000" dirty="0">
                <a:solidFill>
                  <a:prstClr val="black"/>
                </a:solidFill>
              </a:rPr>
              <a:t>,</a:t>
            </a:r>
            <a:r>
              <a:rPr lang="el-GR" sz="2000" dirty="0">
                <a:solidFill>
                  <a:prstClr val="black"/>
                </a:solidFill>
              </a:rPr>
              <a:t> ΠΑΡΟΥΣΙΑΣΕΙΣ ΒΙΒΛΙΩΝ</a:t>
            </a:r>
            <a:endParaRPr lang="en-GB" sz="2000" dirty="0">
              <a:solidFill>
                <a:prstClr val="black"/>
              </a:solidFill>
            </a:endParaRPr>
          </a:p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dirty="0">
                <a:solidFill>
                  <a:prstClr val="black"/>
                </a:solidFill>
              </a:rPr>
              <a:t>ΣΥΝΕΔΡΙΑ, ΣΕΜΙΝΑΡΙΑ</a:t>
            </a:r>
          </a:p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dirty="0">
                <a:solidFill>
                  <a:prstClr val="black"/>
                </a:solidFill>
              </a:rPr>
              <a:t>ΣΥΝΑΤΗΣΕΙΣ ΕΠΙΤΡΟΠΩΝ, ΣΥΜΒΟΥΛΙΩΝ, </a:t>
            </a:r>
          </a:p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dirty="0">
                <a:solidFill>
                  <a:prstClr val="black"/>
                </a:solidFill>
              </a:rPr>
              <a:t>ΓΙΟΡΤΕΣ, ΕΠΕΤΕΙΟΙ</a:t>
            </a:r>
          </a:p>
          <a:p>
            <a:pPr marL="285750" lvl="0" indent="-285750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el-GR" sz="2000" dirty="0">
                <a:solidFill>
                  <a:prstClr val="black"/>
                </a:solidFill>
              </a:rPr>
              <a:t>ΣΥΜΠΟΣΙΑ, ΤΗΛΕΔΙΑΣΚΕΨΕΙΣ, ΔΕΞΙΩΣΕΙΣ, ΠΟΛΙΤΙΚΕΣ ΣΥΝΑΝΤΗΣΕΙΣ, ΑΘΛΗΤΙΚΟΙ ΑΓΩΝΕΣ ΚΤΛ.</a:t>
            </a:r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66003A59-EFC4-4F85-A8FE-1104949E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58" y="1459050"/>
            <a:ext cx="2997705" cy="10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5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CC15B4-4D30-4B84-9B3B-AEC4D68FC424}"/>
              </a:ext>
            </a:extLst>
          </p:cNvPr>
          <p:cNvSpPr txBox="1"/>
          <p:nvPr/>
        </p:nvSpPr>
        <p:spPr>
          <a:xfrm>
            <a:off x="1577437" y="1762122"/>
            <a:ext cx="7532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Βασικές έννοιες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AC12-4148-44EC-9BFD-7A14ED0E8D9B}"/>
              </a:ext>
            </a:extLst>
          </p:cNvPr>
          <p:cNvSpPr txBox="1"/>
          <p:nvPr/>
        </p:nvSpPr>
        <p:spPr>
          <a:xfrm>
            <a:off x="1577437" y="2573616"/>
            <a:ext cx="9157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en-GB" sz="1800" b="1" i="1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Event</a:t>
            </a:r>
            <a:endParaRPr kumimoji="0" lang="el-GR" sz="1800" b="1" i="1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  <a:p>
            <a:pPr lvl="0">
              <a:buClr>
                <a:srgbClr val="C00000"/>
              </a:buClr>
            </a:pPr>
            <a:r>
              <a:rPr kumimoji="0" lang="el-GR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Ορίζονται τα *δημόσια - *ιδιωτικά γεγονότα και συναθροίσεις σε *διάφορους </a:t>
            </a:r>
            <a:r>
              <a:rPr lang="el-GR" dirty="0">
                <a:solidFill>
                  <a:prstClr val="black"/>
                </a:solidFill>
              </a:rPr>
              <a:t>προορισμούς </a:t>
            </a:r>
            <a:r>
              <a:rPr kumimoji="0" lang="el-GR" sz="1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που διοργανώνονται από </a:t>
            </a:r>
            <a:r>
              <a:rPr kumimoji="0" lang="el-GR" sz="180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επαγγελματίες διοργανωτές εκδηλώσεων.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el-GR" sz="1800" i="1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Εναλλακτικές μορφές τουρισμού</a:t>
            </a:r>
          </a:p>
          <a:p>
            <a:r>
              <a:rPr lang="el-GR" dirty="0"/>
              <a:t>Ορίζονται οι εκδηλώσεις που προσφέρουν ειδικά κίνητρα στους συμμετέχοντες </a:t>
            </a:r>
          </a:p>
          <a:p>
            <a:r>
              <a:rPr kumimoji="0" lang="el-GR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(συνεδριακός, εκθεσιακός και επαγγελματικός τουρισμός γενικότερα)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66003A59-EFC4-4F85-A8FE-1104949E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58" y="1459050"/>
            <a:ext cx="2997705" cy="10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7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CC15B4-4D30-4B84-9B3B-AEC4D68FC424}"/>
              </a:ext>
            </a:extLst>
          </p:cNvPr>
          <p:cNvSpPr txBox="1"/>
          <p:nvPr/>
        </p:nvSpPr>
        <p:spPr>
          <a:xfrm>
            <a:off x="1484036" y="2023731"/>
            <a:ext cx="7532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2800" dirty="0">
                <a:solidFill>
                  <a:srgbClr val="C00000"/>
                </a:solidFill>
              </a:rPr>
              <a:t>Κατηγοριοποίηση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AC12-4148-44EC-9BFD-7A14ED0E8D9B}"/>
              </a:ext>
            </a:extLst>
          </p:cNvPr>
          <p:cNvSpPr txBox="1"/>
          <p:nvPr/>
        </p:nvSpPr>
        <p:spPr>
          <a:xfrm>
            <a:off x="1725105" y="2724346"/>
            <a:ext cx="80599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el-G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  Βάσει μεγέθους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Παγκόσμιες εκδηλώσεις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Μείζονες εκδηλώσεις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Εορταστικές/ Εθιμοτυπικές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Τοπικές Εκδηλώσεις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el-G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Βάσει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περιεχομένου/ αντικειμένου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Επαγγελματικές, Εμπορικές, Πολιτικές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Πολιτιστικές, Ψυχαγωγικές,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Αθλητικές, Εκπαιδευτικές 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κλπ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66003A59-EFC4-4F85-A8FE-1104949E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58" y="1459050"/>
            <a:ext cx="2997705" cy="10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21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CC15B4-4D30-4B84-9B3B-AEC4D68FC424}"/>
              </a:ext>
            </a:extLst>
          </p:cNvPr>
          <p:cNvSpPr txBox="1"/>
          <p:nvPr/>
        </p:nvSpPr>
        <p:spPr>
          <a:xfrm>
            <a:off x="1577437" y="1562933"/>
            <a:ext cx="7532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l-GR" sz="2800" dirty="0">
                <a:solidFill>
                  <a:srgbClr val="C00000"/>
                </a:solidFill>
              </a:rPr>
              <a:t>Δραστηριότητα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AC12-4148-44EC-9BFD-7A14ED0E8D9B}"/>
              </a:ext>
            </a:extLst>
          </p:cNvPr>
          <p:cNvSpPr txBox="1"/>
          <p:nvPr/>
        </p:nvSpPr>
        <p:spPr>
          <a:xfrm>
            <a:off x="1434159" y="2190036"/>
            <a:ext cx="8955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Selawik Light" panose="020B0502040204020203" pitchFamily="34" charset="0"/>
              <a:buChar char="•"/>
              <a:tabLst/>
              <a:defRPr/>
            </a:pPr>
            <a:r>
              <a:rPr kumimoji="0" lang="el-G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Ποια στάδια- βήματα θεωρούμε απαραίτητα για την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l-G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άρτια διοργάνωση μιας εκδήλωσης </a:t>
            </a:r>
            <a:endParaRPr lang="el-GR" dirty="0"/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Οργάνωση (Τι; Ποιος; Που; Πότε; Γιατί;)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l-GR" dirty="0">
                <a:solidFill>
                  <a:prstClr val="black"/>
                </a:solidFill>
              </a:rPr>
              <a:t>Υλοποίηση βάσει σχεδίου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l-GR" dirty="0">
                <a:solidFill>
                  <a:prstClr val="black"/>
                </a:solidFill>
              </a:rPr>
              <a:t>Συνεργασία (Προγραμματίζεται η εκδήλωση με κάθε λεπτομέρεια ώστε </a:t>
            </a:r>
            <a:r>
              <a:rPr lang="el-GR" dirty="0" err="1">
                <a:solidFill>
                  <a:prstClr val="black"/>
                </a:solidFill>
              </a:rPr>
              <a:t>όλλα</a:t>
            </a:r>
            <a:r>
              <a:rPr lang="el-GR" dirty="0">
                <a:solidFill>
                  <a:prstClr val="black"/>
                </a:solidFill>
              </a:rPr>
              <a:t> τα συναλλασσόμενα μέρη να ενημερωθούν εγκαίρως για τη στιγμή που πρέπει να εκτελέσουν την κάθε εργασία)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l-GR" dirty="0">
                <a:solidFill>
                  <a:prstClr val="black"/>
                </a:solidFill>
              </a:rPr>
              <a:t>Έλεγχος ( ένα απαραίτητο </a:t>
            </a:r>
            <a:r>
              <a:rPr lang="en-GB" dirty="0">
                <a:solidFill>
                  <a:prstClr val="black"/>
                </a:solidFill>
              </a:rPr>
              <a:t>check </a:t>
            </a:r>
            <a:r>
              <a:rPr lang="el-GR" dirty="0">
                <a:solidFill>
                  <a:prstClr val="black"/>
                </a:solidFill>
              </a:rPr>
              <a:t>λίγο πριν την έναρξη) 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el-GR" dirty="0">
                <a:solidFill>
                  <a:prstClr val="black"/>
                </a:solidFill>
              </a:rPr>
              <a:t>Αξιολόγηση (Ερωτήσεις προς καλεσμένους και συμμετέχοντες με σκοπό την αποφυγή αστοχιών στο μέλλον)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66003A59-EFC4-4F85-A8FE-1104949E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58" y="1459050"/>
            <a:ext cx="2997705" cy="10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45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CC15B4-4D30-4B84-9B3B-AEC4D68FC424}"/>
              </a:ext>
            </a:extLst>
          </p:cNvPr>
          <p:cNvSpPr txBox="1"/>
          <p:nvPr/>
        </p:nvSpPr>
        <p:spPr>
          <a:xfrm>
            <a:off x="1577437" y="1562933"/>
            <a:ext cx="75320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Δραστηριότητα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ACAC12-4148-44EC-9BFD-7A14ED0E8D9B}"/>
              </a:ext>
            </a:extLst>
          </p:cNvPr>
          <p:cNvSpPr txBox="1"/>
          <p:nvPr/>
        </p:nvSpPr>
        <p:spPr>
          <a:xfrm>
            <a:off x="1442473" y="2003000"/>
            <a:ext cx="8955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Selawik Light" panose="020B0502040204020203" pitchFamily="34" charset="0"/>
              <a:buChar char="•"/>
              <a:tabLst/>
              <a:defRPr/>
            </a:pPr>
            <a:r>
              <a:rPr lang="el-GR" b="1" i="1" dirty="0">
                <a:solidFill>
                  <a:prstClr val="black"/>
                </a:solidFill>
              </a:rPr>
              <a:t>Σημαντικά μέρη της εργασίας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Επιλογή φορέα διοργάνωσης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Ποιος ο φορέας σχεδιασμού και υλοποίησης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Ποιοι</a:t>
            </a:r>
            <a:r>
              <a:rPr lang="el-GR" dirty="0">
                <a:solidFill>
                  <a:prstClr val="black"/>
                </a:solidFill>
              </a:rPr>
              <a:t> είναι οι πελάτες / αγοραστές / μετέχοντες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Με ποιους προμηθευτές θα συνεργαστεί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Χορηγοί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Κίνητρα για συμμετέχοντες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Οικονομικά στοιχεία / κοινωνικός αντίκτυπος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Προτάσεις βελτιστοποίησης διαδικασιών και μεγιστοποίησης του αναμενόμενου οφέλους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l-GR" dirty="0">
                <a:solidFill>
                  <a:prstClr val="black"/>
                </a:solidFill>
              </a:rPr>
              <a:t>Παρατηρήσεις για τυχών επιπτώσεις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l-GR" sz="1800" b="0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+mn-ea"/>
                <a:cs typeface="+mn-cs"/>
              </a:rPr>
              <a:t>Σημαντική σημείωση:</a:t>
            </a:r>
            <a:r>
              <a:rPr kumimoji="0" lang="el-GR" sz="18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 Έκτος από τα εισαγωγικά κεφάλαια,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θα βοηθήσει πολύ η μελέτη των εργαλείων ανάλυσης: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SWOT, PEST, PORTER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66003A59-EFC4-4F85-A8FE-1104949EF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858" y="1459050"/>
            <a:ext cx="2997705" cy="108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379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10085</TotalTime>
  <Words>459</Words>
  <Application>Microsoft Office PowerPoint</Application>
  <PresentationFormat>Ευρεία οθόνη</PresentationFormat>
  <Paragraphs>68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6" baseType="lpstr">
      <vt:lpstr>Arial</vt:lpstr>
      <vt:lpstr>Calibri</vt:lpstr>
      <vt:lpstr>Garamond</vt:lpstr>
      <vt:lpstr>Selawik Light</vt:lpstr>
      <vt:lpstr>Speak Pro</vt:lpstr>
      <vt:lpstr>Wingdings</vt:lpstr>
      <vt:lpstr>SavonVTI</vt:lpstr>
      <vt:lpstr>Διοίκηση Συνεδρίων και Εκδηλώσεων Τμήμα Διοίκησης Τουρισμού</vt:lpstr>
      <vt:lpstr>Παρουσίαση του PowerPoint</vt:lpstr>
      <vt:lpstr>Περίγραμμα μαθήματος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ΑΠΟΔΟΤΙΚΟΤΗΤΑ, ΒΙΩΣΙΜΟΤΗΤΑ,ΦΟΡΟΛΟΓΙΚΗ ΣΥΜΜΟΡΦΩΣΗ: ΕΜΠΕΙΡΙΚΗ ΔΙΕΡΕΥΝΗΣΗ ΣΕ ΕΥΡΩΠΑΪΚΕΣ ΚΟΙΝΩΝΙΚΕΣ ΕΠΙΧΕΙΡΗΣΕΙΣ</dc:title>
  <dc:creator>KRISTJANA JACE</dc:creator>
  <cp:lastModifiedBy>Σωματείο Φροντίζω</cp:lastModifiedBy>
  <cp:revision>185</cp:revision>
  <cp:lastPrinted>2020-02-19T07:54:19Z</cp:lastPrinted>
  <dcterms:created xsi:type="dcterms:W3CDTF">2020-02-16T17:07:11Z</dcterms:created>
  <dcterms:modified xsi:type="dcterms:W3CDTF">2022-05-17T08:21:59Z</dcterms:modified>
</cp:coreProperties>
</file>