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2"/>
  </p:notesMasterIdLst>
  <p:sldIdLst>
    <p:sldId id="256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303" r:id="rId42"/>
    <p:sldId id="296" r:id="rId43"/>
    <p:sldId id="298" r:id="rId44"/>
    <p:sldId id="299" r:id="rId45"/>
    <p:sldId id="300" r:id="rId46"/>
    <p:sldId id="301" r:id="rId47"/>
    <p:sldId id="304" r:id="rId48"/>
    <p:sldId id="305" r:id="rId49"/>
    <p:sldId id="302" r:id="rId50"/>
    <p:sldId id="295" r:id="rId5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E02DD-C8FD-4DC5-B000-EF133A62C7A6}" type="datetimeFigureOut">
              <a:rPr lang="el-GR" smtClean="0"/>
              <a:t>15/3/2021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FE85D-42DA-49D2-BBB0-D97DD0BE23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10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2CEA3-3058-4D43-AE35-B3DA76CB4003}" type="datetimeFigureOut">
              <a:rPr lang="el-GR" smtClean="0"/>
              <a:pPr/>
              <a:t>15/3/2021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B362C6-F695-4BF1-B3A4-4D2691C3CAF7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90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39952" y="4077072"/>
            <a:ext cx="47880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4. </a:t>
            </a:r>
            <a:r>
              <a:rPr lang="el-GR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Επικοινωνιακή </a:t>
            </a:r>
            <a:r>
              <a:rPr lang="el-GR" altLang="ko-KR" sz="32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διαχείριση οργανωσιακής κρίσης</a:t>
            </a: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1591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13338" y="5708288"/>
            <a:ext cx="281463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l-GR" altLang="ko-KR" sz="1600" dirty="0">
                <a:solidFill>
                  <a:srgbClr val="FF0000"/>
                </a:solidFill>
              </a:rPr>
              <a:t>Δρ. Άννα Κουρτεσοπούλου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l-GR" altLang="ko-KR" sz="1600" dirty="0">
                <a:solidFill>
                  <a:srgbClr val="FF0000"/>
                </a:solidFill>
              </a:rPr>
              <a:t>Εαρινό εξάμηνο 2020-21</a:t>
            </a:r>
            <a:r>
              <a:rPr lang="el-GR" altLang="ko-KR" sz="1800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Μελέτες περίπτωσης 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901111" y="1844675"/>
            <a:ext cx="3029290" cy="41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σε κρίση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(1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από 2)</a:t>
            </a:r>
          </a:p>
        </p:txBody>
      </p:sp>
      <p:sp>
        <p:nvSpPr>
          <p:cNvPr id="194563" name="2 - Θέση περιεχομένου"/>
          <p:cNvSpPr>
            <a:spLocks noGrp="1"/>
          </p:cNvSpPr>
          <p:nvPr>
            <p:ph idx="1"/>
          </p:nvPr>
        </p:nvSpPr>
        <p:spPr>
          <a:xfrm>
            <a:off x="538190" y="1200168"/>
            <a:ext cx="7891462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Το 1999 αρκετοί άνθρωποι αρρώστησαν στο Βέλγιο και στη βόρεια Γαλλία.</a:t>
            </a: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Παραπονέθηκαν για συμπτώματα ναυτίας και ζαλάδας μετά από κατανάλωση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Coca-cola.</a:t>
            </a:r>
          </a:p>
          <a:p>
            <a:pPr eaLnBrk="1" hangingPunct="1">
              <a:lnSpc>
                <a:spcPct val="150000"/>
              </a:lnSpc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Πάνω από 100 νοσηλεύτηκαν , ανάμεσα τους πολλά παιδιά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GB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9921E-1EF4-420C-9C7A-A8A9A9119588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52226" name="Picture 2" descr="http://combocomunicacion.com/blog/wp-content/uploads/2015/04/9812512391355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099" y="4643446"/>
            <a:ext cx="310755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0" y="6611779"/>
            <a:ext cx="5320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 http://combocomunicacion.com/blog/wp-content/uploads/2015/04/981251239135513.jpg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2137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5804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σε κρίση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 </a:t>
            </a:r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από 2)</a:t>
            </a:r>
            <a:endParaRPr lang="el-GR" dirty="0"/>
          </a:p>
        </p:txBody>
      </p:sp>
      <p:sp>
        <p:nvSpPr>
          <p:cNvPr id="195587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4786346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el-G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14 Ιουνίου 1999</a:t>
            </a:r>
          </a:p>
          <a:p>
            <a:pPr>
              <a:lnSpc>
                <a:spcPct val="160000"/>
              </a:lnSpc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Το Βελγικό υπουργείο υγείας ανακοινώνει πως όλα τα προϊόντα με το σήμα της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είναι ακατάλληλα προς χρήση.</a:t>
            </a:r>
          </a:p>
          <a:p>
            <a:pPr>
              <a:lnSpc>
                <a:spcPct val="160000"/>
              </a:lnSpc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200 εκ $ - Απώλεια κερδών </a:t>
            </a: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60000"/>
              </a:lnSpc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Ακολούθησε η Γαλλία, η Ελβετία, η Ισπανία, Γερμανία, το Λουξεμβούργο και η Ολλανδία.</a:t>
            </a:r>
          </a:p>
          <a:p>
            <a:pPr>
              <a:lnSpc>
                <a:spcPct val="160000"/>
              </a:lnSpc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Η Ευρώπη συνιστά το 23% των παγκόσμιων πωλήσεων.</a:t>
            </a:r>
          </a:p>
          <a:p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buFont typeface="Wingdings 2" pitchFamily="18" charset="2"/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4D22D-EAF3-4091-BBBA-473E28E4FEBE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cs typeface="Times New Roman" pitchFamily="18" charset="0"/>
              </a:rPr>
              <a:t>Πρώτη αντίδραση…</a:t>
            </a:r>
            <a:endParaRPr lang="en-GB" dirty="0" smtClean="0">
              <a:cs typeface="Times New Roman" pitchFamily="18" charset="0"/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84313"/>
            <a:ext cx="8215370" cy="4800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Η πρώτη αντίδραση της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είναι η </a:t>
            </a:r>
            <a:r>
              <a:rPr lang="el-GR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άρνηση</a:t>
            </a: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ότι τα προϊόντα της μπορεί να είναι η αίτια των αναφερθέντων ασθενειών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.</a:t>
            </a:r>
          </a:p>
          <a:p>
            <a:pPr eaLnBrk="1" hangingPunct="1">
              <a:lnSpc>
                <a:spcPct val="150000"/>
              </a:lnSpc>
            </a:pPr>
            <a:r>
              <a:rPr lang="el-GR" sz="2800" b="1" dirty="0" smtClean="0">
                <a:cs typeface="Times New Roman" pitchFamily="18" charset="0"/>
              </a:rPr>
              <a:t>Παραδέχτηκαν</a:t>
            </a:r>
            <a:r>
              <a:rPr lang="el-GR" sz="2800" dirty="0" smtClean="0">
                <a:cs typeface="Times New Roman" pitchFamily="18" charset="0"/>
              </a:rPr>
              <a:t> ότι δεν υπάρχουν λόγοι υγιεινής, ωστόσο υπήρχε ένα πρόβλημα με κακής ποιότητας διοξειδίου του άνθρακα που χρησιμοποίησε ένας εμφιαλωτής της. </a:t>
            </a: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85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dirty="0" smtClean="0">
                <a:effectLst/>
                <a:cs typeface="Times New Roman" pitchFamily="18" charset="0"/>
              </a:rPr>
              <a:t>Η κρίση κλιμακώνετ</a:t>
            </a:r>
            <a:r>
              <a:rPr lang="el-GR" dirty="0" smtClean="0">
                <a:cs typeface="Times New Roman" pitchFamily="18" charset="0"/>
              </a:rPr>
              <a:t>αι…</a:t>
            </a:r>
            <a:r>
              <a:rPr lang="el-GR" sz="2400" dirty="0" smtClean="0">
                <a:effectLst/>
                <a:cs typeface="Times New Roman" pitchFamily="18" charset="0"/>
              </a:rPr>
              <a:t>(1</a:t>
            </a:r>
            <a:r>
              <a:rPr lang="en-US" sz="2400" dirty="0" smtClean="0">
                <a:effectLst/>
                <a:cs typeface="Times New Roman" pitchFamily="18" charset="0"/>
              </a:rPr>
              <a:t> </a:t>
            </a:r>
            <a:r>
              <a:rPr lang="el-GR" sz="2400" dirty="0" smtClean="0">
                <a:effectLst/>
                <a:cs typeface="Times New Roman" pitchFamily="18" charset="0"/>
              </a:rPr>
              <a:t>από 2)</a:t>
            </a:r>
            <a:endParaRPr lang="en-GB" dirty="0" smtClean="0">
              <a:effectLst/>
              <a:cs typeface="Times New Roman" pitchFamily="18" charset="0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52" y="1557358"/>
            <a:ext cx="7891462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cs typeface="Times New Roman" pitchFamily="18" charset="0"/>
              </a:rPr>
              <a:t>Την 8</a:t>
            </a:r>
            <a:r>
              <a:rPr lang="el-GR" sz="2400" baseline="30000" dirty="0" smtClean="0">
                <a:cs typeface="Times New Roman" pitchFamily="18" charset="0"/>
              </a:rPr>
              <a:t>η</a:t>
            </a:r>
            <a:r>
              <a:rPr lang="el-GR" sz="2400" dirty="0" smtClean="0">
                <a:cs typeface="Times New Roman" pitchFamily="18" charset="0"/>
              </a:rPr>
              <a:t> μέρα της κρίσης το πρόβλημα κλιμακώθηκε όταν </a:t>
            </a:r>
            <a:r>
              <a:rPr lang="en-US" sz="2400" dirty="0" smtClean="0">
                <a:cs typeface="Times New Roman" pitchFamily="18" charset="0"/>
              </a:rPr>
              <a:t>80</a:t>
            </a:r>
            <a:r>
              <a:rPr lang="el-GR" sz="2400" dirty="0" smtClean="0">
                <a:cs typeface="Times New Roman" pitchFamily="18" charset="0"/>
              </a:rPr>
              <a:t> άτομα στην Γαλλία, κοντά στα βελγικά σύνορα, αρρώστησαν. </a:t>
            </a: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cs typeface="Times New Roman" pitchFamily="18" charset="0"/>
              </a:rPr>
              <a:t>Η αρχική εξήγηση που έδωσε η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 cola </a:t>
            </a:r>
            <a:r>
              <a:rPr lang="el-GR" sz="2400" dirty="0" smtClean="0">
                <a:cs typeface="Times New Roman" pitchFamily="18" charset="0"/>
              </a:rPr>
              <a:t>σχετικά με την περίεργη γεύση δεν έγινε πιστευτή.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dirty="0" smtClean="0">
                <a:cs typeface="Times New Roman" pitchFamily="18" charset="0"/>
              </a:rPr>
              <a:t>Η γαλλική κυβέρνηση διέταξε όλο το απόθεμα της επιχείρησης, είτε προέρχεται από το Βέλγιο είτε εκτός από αυτό να απομακρυνθεί.</a:t>
            </a:r>
            <a:endParaRPr lang="en-US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1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1484312"/>
            <a:ext cx="8215370" cy="48022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Μέχρι τη 10</a:t>
            </a:r>
            <a:r>
              <a:rPr lang="el-GR" sz="2800" baseline="30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η</a:t>
            </a: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μέρα το πρόβλημα επεκτάθηκε στην Ελβετία, Γερμανία, Ισπανία, όπου τα προϊόντα απαγορευτήκαν. </a:t>
            </a:r>
          </a:p>
          <a:p>
            <a:pPr eaLnBrk="1" hangingPunct="1">
              <a:lnSpc>
                <a:spcPct val="90000"/>
              </a:lnSpc>
            </a:pPr>
            <a:endParaRPr lang="el-GR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Τα επιστημονικά πειράματα και έρευνες ακόμα δεν μπορούσαν να προσδιορίσουν την αιτία.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Παρόλη την απουσία οποιασδήποτε απόδειξης ότι η επιχείρηση ευθύνεται για τα περιστατικά, η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Βελγίου προσφέρθηκε να πληρώσει όλα τα έξοδα νοσηλείας. </a:t>
            </a: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229600" cy="1143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Η κρίση κλιμακώνεται…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(1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el-G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από 2)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crisiscomms.files.wordpress.com/2012/07/crushed-cola.jpg"/>
          <p:cNvPicPr>
            <a:picLocks noChangeAspect="1" noChangeArrowheads="1"/>
          </p:cNvPicPr>
          <p:nvPr/>
        </p:nvPicPr>
        <p:blipFill>
          <a:blip r:embed="rId2">
            <a:lum bright="39000" contrast="-50000"/>
          </a:blip>
          <a:srcRect/>
          <a:stretch>
            <a:fillRect/>
          </a:stretch>
        </p:blipFill>
        <p:spPr bwMode="auto">
          <a:xfrm>
            <a:off x="1857356" y="1571612"/>
            <a:ext cx="5072078" cy="507207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l-GR" dirty="0" smtClean="0"/>
              <a:t>Διαχείριση κρίσεως στο Βέλγιο</a:t>
            </a:r>
            <a:endParaRPr lang="el-GR" dirty="0"/>
          </a:p>
        </p:txBody>
      </p:sp>
      <p:sp>
        <p:nvSpPr>
          <p:cNvPr id="199683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727207"/>
            <a:ext cx="7891462" cy="27019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l-G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Δελτίο τύπου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από τον πρόεδρο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Doug </a:t>
            </a:r>
            <a:r>
              <a:rPr lang="en-US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Ivester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στο οποίο ανακοινώνει πως η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σε συνεργασία με το Υπουργείο Υγείας </a:t>
            </a:r>
            <a:r>
              <a:rPr lang="el-G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αποσύρει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όλα τα προϊόντα με το σήμα της εταιρείας από το </a:t>
            </a:r>
            <a:r>
              <a:rPr lang="el-G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Βελγική αγορά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endParaRPr lang="el-GR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0B8F1-46FD-4E5D-92B7-485DC7C4B626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0" y="6611779"/>
            <a:ext cx="4036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 https://crisiscomms.files.wordpress.com/2012/07/crushed-cola.jpg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63984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150795"/>
            <a:ext cx="7499350" cy="77787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To </a:t>
            </a:r>
            <a:r>
              <a:rPr lang="el-GR" b="1" dirty="0" smtClean="0"/>
              <a:t>Δελτίο </a:t>
            </a:r>
            <a:r>
              <a:rPr lang="en-US" b="1" dirty="0" smtClean="0"/>
              <a:t>T</a:t>
            </a:r>
            <a:r>
              <a:rPr lang="el-GR" b="1" dirty="0" err="1" smtClean="0"/>
              <a:t>ύπου</a:t>
            </a:r>
            <a:endParaRPr lang="el-GR" b="1" dirty="0"/>
          </a:p>
        </p:txBody>
      </p:sp>
      <p:sp>
        <p:nvSpPr>
          <p:cNvPr id="200707" name="2 - Θέση περιεχομένου"/>
          <p:cNvSpPr>
            <a:spLocks noGrp="1"/>
          </p:cNvSpPr>
          <p:nvPr>
            <p:ph idx="1"/>
          </p:nvPr>
        </p:nvSpPr>
        <p:spPr>
          <a:xfrm>
            <a:off x="285752" y="1285860"/>
            <a:ext cx="8643966" cy="51435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Font typeface="Wingdings 2" pitchFamily="18" charset="2"/>
              <a:buNone/>
            </a:pPr>
            <a:r>
              <a:rPr lang="en-US" sz="2400" dirty="0" smtClean="0"/>
              <a:t>The Coca-Cola Company’s highest priority is</a:t>
            </a:r>
            <a:r>
              <a:rPr lang="el-GR" sz="2400" dirty="0" smtClean="0"/>
              <a:t> </a:t>
            </a:r>
            <a:r>
              <a:rPr lang="en-US" sz="2400" dirty="0" smtClean="0"/>
              <a:t>the quality of our products. For 113 years our</a:t>
            </a:r>
            <a:r>
              <a:rPr lang="el-GR" sz="2400" dirty="0" smtClean="0"/>
              <a:t> </a:t>
            </a:r>
            <a:r>
              <a:rPr lang="en-US" sz="2400" dirty="0" smtClean="0"/>
              <a:t>success has been based on the </a:t>
            </a:r>
            <a:r>
              <a:rPr lang="en-US" sz="2400" dirty="0" smtClean="0">
                <a:solidFill>
                  <a:srgbClr val="FF0000"/>
                </a:solidFill>
              </a:rPr>
              <a:t>trust</a:t>
            </a:r>
            <a:r>
              <a:rPr lang="en-US" sz="2400" dirty="0" smtClean="0"/>
              <a:t> that</a:t>
            </a:r>
            <a:r>
              <a:rPr lang="el-GR" sz="2400" dirty="0" smtClean="0"/>
              <a:t> </a:t>
            </a:r>
            <a:r>
              <a:rPr lang="en-US" sz="2400" dirty="0" smtClean="0"/>
              <a:t>consumers have in that quality. That </a:t>
            </a:r>
            <a:r>
              <a:rPr lang="en-US" sz="2400" dirty="0" smtClean="0">
                <a:solidFill>
                  <a:srgbClr val="FF0000"/>
                </a:solidFill>
              </a:rPr>
              <a:t>trust is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sacred to us</a:t>
            </a:r>
            <a:r>
              <a:rPr lang="en-US" sz="2400" dirty="0" smtClean="0"/>
              <a:t>. I want to </a:t>
            </a:r>
            <a:r>
              <a:rPr lang="en-US" sz="2400" dirty="0" smtClean="0">
                <a:solidFill>
                  <a:srgbClr val="FF0000"/>
                </a:solidFill>
              </a:rPr>
              <a:t>reassure</a:t>
            </a:r>
            <a:r>
              <a:rPr lang="en-US" sz="2400" dirty="0" smtClean="0"/>
              <a:t> our consumers,</a:t>
            </a:r>
            <a:r>
              <a:rPr lang="el-GR" sz="2400" dirty="0" smtClean="0"/>
              <a:t> </a:t>
            </a:r>
            <a:r>
              <a:rPr lang="en-US" sz="2400" dirty="0" smtClean="0"/>
              <a:t>customers, and government officials in Europe</a:t>
            </a:r>
            <a:r>
              <a:rPr lang="el-GR" sz="2400" dirty="0" smtClean="0"/>
              <a:t> </a:t>
            </a:r>
            <a:r>
              <a:rPr lang="en-US" sz="2400" dirty="0" smtClean="0"/>
              <a:t>that The Coca-Cola Company </a:t>
            </a:r>
            <a:r>
              <a:rPr lang="en-US" sz="2400" dirty="0" smtClean="0">
                <a:solidFill>
                  <a:srgbClr val="FF0000"/>
                </a:solidFill>
              </a:rPr>
              <a:t>is taking all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necessary steps </a:t>
            </a:r>
            <a:r>
              <a:rPr lang="en-US" sz="2400" dirty="0" smtClean="0"/>
              <a:t>to ensure that all our products</a:t>
            </a:r>
            <a:r>
              <a:rPr lang="el-GR" sz="2400" dirty="0" smtClean="0"/>
              <a:t> </a:t>
            </a:r>
            <a:r>
              <a:rPr lang="en-US" sz="2400" dirty="0" smtClean="0"/>
              <a:t>meet the highest quality standards. </a:t>
            </a:r>
            <a:r>
              <a:rPr lang="en-US" sz="2400" dirty="0" smtClean="0">
                <a:solidFill>
                  <a:srgbClr val="FF0000"/>
                </a:solidFill>
              </a:rPr>
              <a:t>Nothing less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is acceptable </a:t>
            </a:r>
            <a:r>
              <a:rPr lang="en-US" sz="2400" dirty="0" smtClean="0"/>
              <a:t>to us and we will not rest until </a:t>
            </a:r>
            <a:r>
              <a:rPr lang="en-US" sz="2400" dirty="0" smtClean="0">
                <a:solidFill>
                  <a:srgbClr val="FF0000"/>
                </a:solidFill>
              </a:rPr>
              <a:t>we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ensure </a:t>
            </a:r>
            <a:r>
              <a:rPr lang="en-US" sz="2400" dirty="0" smtClean="0"/>
              <a:t>that this job is complete. We </a:t>
            </a:r>
            <a:r>
              <a:rPr lang="en-US" sz="2400" dirty="0" smtClean="0">
                <a:solidFill>
                  <a:srgbClr val="FF0000"/>
                </a:solidFill>
              </a:rPr>
              <a:t>deeply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regret </a:t>
            </a:r>
            <a:r>
              <a:rPr lang="en-US" sz="2400" dirty="0" smtClean="0"/>
              <a:t>any problems encountered by our</a:t>
            </a:r>
            <a:r>
              <a:rPr lang="el-GR" sz="2400" dirty="0" smtClean="0"/>
              <a:t> </a:t>
            </a:r>
            <a:r>
              <a:rPr lang="en-US" sz="2400" dirty="0" smtClean="0"/>
              <a:t>European consumers in the past few days</a:t>
            </a:r>
            <a:r>
              <a:rPr lang="el-GR" sz="2400" dirty="0" smtClean="0"/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A20B7-1363-4872-BC69-E7A0A9F358E5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5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el-GR" dirty="0" smtClean="0"/>
              <a:t>Λόγοι απόσυρσης </a:t>
            </a:r>
            <a:r>
              <a:rPr lang="el-GR" sz="2400" dirty="0" smtClean="0"/>
              <a:t>(1</a:t>
            </a:r>
            <a:r>
              <a:rPr lang="en-US" sz="2400" dirty="0" smtClean="0"/>
              <a:t> </a:t>
            </a:r>
            <a:r>
              <a:rPr lang="el-GR" sz="2400" dirty="0" smtClean="0"/>
              <a:t>από 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el-GR" sz="2800" b="1" dirty="0" smtClean="0"/>
              <a:t>Δυο μη συσχετιζόμενοι λόγοι</a:t>
            </a:r>
          </a:p>
          <a:p>
            <a:pPr algn="ctr">
              <a:buNone/>
              <a:defRPr/>
            </a:pPr>
            <a:endParaRPr lang="el-GR" sz="2800" b="1" dirty="0" smtClean="0"/>
          </a:p>
          <a:p>
            <a:pPr marL="596900" indent="-514350">
              <a:buFont typeface="Wingdings 2" pitchFamily="18" charset="2"/>
              <a:buAutoNum type="arabicPeriod"/>
              <a:defRPr/>
            </a:pPr>
            <a:r>
              <a:rPr lang="el-GR" sz="2800" dirty="0" smtClean="0"/>
              <a:t>Κάποιοι καταναλωτές παραπονέθηκαν για μια ασυνήθιστη γεύση και μυρωδιά στο προϊόν. </a:t>
            </a:r>
          </a:p>
          <a:p>
            <a:pPr marL="596900" indent="-514350">
              <a:defRPr/>
            </a:pPr>
            <a:r>
              <a:rPr lang="el-GR" dirty="0" smtClean="0"/>
              <a:t>	</a:t>
            </a:r>
            <a:r>
              <a:rPr lang="el-GR" sz="2400" dirty="0" smtClean="0"/>
              <a:t>Κακής ποιότητας διοξείδιο του άνθρακα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63832-5BAF-46CD-A29D-6D4D38A5DC41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45058" name="Picture 2" descr="http://pngimg.com/upload/coca_cola_PNG89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494287"/>
            <a:ext cx="5461950" cy="3363713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-32" y="6611803"/>
            <a:ext cx="32480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:http://pngimg.com/upload/coca_cola_PNG8915.png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48181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628775"/>
            <a:ext cx="5500726" cy="4800600"/>
          </a:xfrm>
        </p:spPr>
        <p:txBody>
          <a:bodyPr>
            <a:normAutofit/>
          </a:bodyPr>
          <a:lstStyle/>
          <a:p>
            <a:pPr marL="596900" indent="-514350">
              <a:buFont typeface="Wingdings 2" pitchFamily="18" charset="2"/>
              <a:buNone/>
              <a:defRPr/>
            </a:pPr>
            <a:r>
              <a:rPr lang="el-GR" sz="2800" dirty="0" smtClean="0"/>
              <a:t>	Περισσότεροι από 100 καταναλωτές (μαθητές σε 6 σχολεία) αρρώστησαν</a:t>
            </a:r>
            <a:r>
              <a:rPr lang="en-US" sz="2800" dirty="0" smtClean="0"/>
              <a:t> </a:t>
            </a:r>
            <a:r>
              <a:rPr lang="el-GR" sz="2800" dirty="0" smtClean="0"/>
              <a:t>και ανάφεραν μια ασυνήθιστη</a:t>
            </a:r>
            <a:r>
              <a:rPr lang="en-US" sz="2800" dirty="0" smtClean="0"/>
              <a:t> </a:t>
            </a:r>
            <a:r>
              <a:rPr lang="el-GR" sz="2800" dirty="0" smtClean="0"/>
              <a:t>μυρωδιά στο εξωτερικό των συσκευασμένων μπουκαλιών.</a:t>
            </a:r>
            <a:endParaRPr lang="en-US" sz="2800" dirty="0" smtClean="0"/>
          </a:p>
          <a:p>
            <a:pPr marL="596900" indent="-514350">
              <a:defRPr/>
            </a:pPr>
            <a:r>
              <a:rPr lang="el-GR" sz="2400" dirty="0" smtClean="0"/>
              <a:t>Κακή συντήρηση αυτόματων</a:t>
            </a:r>
            <a:r>
              <a:rPr lang="en-US" sz="2400" dirty="0" smtClean="0"/>
              <a:t> </a:t>
            </a:r>
            <a:r>
              <a:rPr lang="el-GR" sz="2400" dirty="0" smtClean="0"/>
              <a:t>πωλητών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A18D7-97AF-44C1-9719-92B259CFB865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el-GR" dirty="0" smtClean="0"/>
              <a:t>Λόγοι απόσυρσης </a:t>
            </a:r>
            <a:r>
              <a:rPr lang="el-GR" sz="2400" dirty="0" smtClean="0"/>
              <a:t>(2</a:t>
            </a:r>
            <a:r>
              <a:rPr lang="en-US" sz="2400" dirty="0" smtClean="0"/>
              <a:t> </a:t>
            </a:r>
            <a:r>
              <a:rPr lang="el-GR" sz="2400" dirty="0" smtClean="0"/>
              <a:t>από 2)</a:t>
            </a:r>
            <a:endParaRPr lang="el-GR" dirty="0"/>
          </a:p>
        </p:txBody>
      </p:sp>
      <p:pic>
        <p:nvPicPr>
          <p:cNvPr id="44034" name="Picture 2" descr="http://www.jaavending.com/images/coke-vending-machine-ny-n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3234" y="1428736"/>
            <a:ext cx="3350766" cy="4691072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0" y="6611779"/>
            <a:ext cx="41424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 http://www.jaavending.com/images/coke-vending-machine-ny-nj.jpg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9239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l-GR" altLang="ko-KR" dirty="0" smtClean="0"/>
              <a:t>Περιεχόμενα </a:t>
            </a:r>
            <a:r>
              <a:rPr lang="el-GR" altLang="ko-KR" dirty="0"/>
              <a:t>Μαθήματος 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7200" y="1916832"/>
            <a:ext cx="8229600" cy="3600400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 smtClean="0"/>
              <a:t>Ορισμός δημόσιων σχέσεων &amp; σκοπός τους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 smtClean="0"/>
              <a:t>Πεδίο εφαρμογής δημόσιων σχέσεων στον ιδιωτικό &amp; δημόσιο τομέα </a:t>
            </a:r>
            <a:endParaRPr lang="el-GR" altLang="ko-K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 smtClean="0"/>
              <a:t>Συχνότερες κρίσεις σε </a:t>
            </a:r>
            <a:r>
              <a:rPr lang="el-GR" altLang="ko-KR" sz="2000" dirty="0" err="1" smtClean="0"/>
              <a:t>ενδο</a:t>
            </a:r>
            <a:r>
              <a:rPr lang="el-GR" altLang="ko-KR" sz="2000" dirty="0" smtClean="0"/>
              <a:t>-επιχειρησιακό επίπεδο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/>
              <a:t>Στάδια ανάπτυξης κατάλληλης </a:t>
            </a:r>
            <a:r>
              <a:rPr lang="el-GR" altLang="ko-KR" sz="2000" dirty="0" smtClean="0"/>
              <a:t>επικοινωνίας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/>
              <a:t>Ο ρόλος της Επικοινωνίας στη διαχείριση κρίσεων</a:t>
            </a:r>
            <a:endParaRPr lang="el-GR" altLang="ko-K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/>
              <a:t>Στρατηγικές Επικοινωνίας κατά τη διαδικασία διαχείρισης κρίσης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/>
              <a:t>Βασικά στάδια επικοινωνιακής </a:t>
            </a:r>
            <a:r>
              <a:rPr lang="el-GR" altLang="ko-KR" sz="2000" dirty="0" smtClean="0"/>
              <a:t>διαχείρισης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l-GR" altLang="ko-KR" sz="2000" dirty="0" smtClean="0"/>
              <a:t>Μελέτες περίπτωσης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l-GR" dirty="0" smtClean="0"/>
              <a:t>Αποσύρθηκαν…</a:t>
            </a:r>
            <a:endParaRPr lang="el-GR" dirty="0"/>
          </a:p>
        </p:txBody>
      </p:sp>
      <p:sp>
        <p:nvSpPr>
          <p:cNvPr id="203779" name="2 - Θέση περιεχομένου"/>
          <p:cNvSpPr>
            <a:spLocks noGrp="1"/>
          </p:cNvSpPr>
          <p:nvPr>
            <p:ph idx="1"/>
          </p:nvPr>
        </p:nvSpPr>
        <p:spPr>
          <a:xfrm>
            <a:off x="3000364" y="1285860"/>
            <a:ext cx="6143636" cy="2357454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</a:t>
            </a:r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 light</a:t>
            </a:r>
          </a:p>
          <a:p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Fanta</a:t>
            </a:r>
            <a:endParaRPr lang="en-US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Sprite</a:t>
            </a:r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Nestea</a:t>
            </a:r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Aquarius lemon</a:t>
            </a:r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Bon Aqua</a:t>
            </a:r>
          </a:p>
          <a:p>
            <a:r>
              <a:rPr lang="en-US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Kinley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tonic</a:t>
            </a:r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Lilt</a:t>
            </a:r>
            <a:endParaRPr lang="el-GR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Περίπου 500 προϊόντα παγκοσμίως</a:t>
            </a:r>
            <a:endParaRPr lang="en-US" sz="2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9EE54-1E04-48E0-B842-7B50E805B3B9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203781" name="2 - Θέση περιεχομένου"/>
          <p:cNvSpPr txBox="1">
            <a:spLocks/>
          </p:cNvSpPr>
          <p:nvPr/>
        </p:nvSpPr>
        <p:spPr bwMode="auto">
          <a:xfrm rot="-2309264">
            <a:off x="-108557" y="2018089"/>
            <a:ext cx="30638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15 </a:t>
            </a:r>
            <a:r>
              <a:rPr lang="el-GR" sz="2800" dirty="0">
                <a:solidFill>
                  <a:srgbClr val="FF0000"/>
                </a:solidFill>
                <a:latin typeface="Calibri" pitchFamily="34" charset="0"/>
              </a:rPr>
              <a:t>εκ. μπουκάλια!!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3010" name="Picture 2" descr="http://vignette3.wikia.nocookie.net/creepypasta/images/f/f8/Bottles-of-Coca-Cola-on-t-016.jpg/revision/latest?cb=20140916202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2"/>
            <a:ext cx="4572032" cy="3048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7 - TextBox"/>
          <p:cNvSpPr txBox="1"/>
          <p:nvPr/>
        </p:nvSpPr>
        <p:spPr>
          <a:xfrm>
            <a:off x="5000628" y="6304002"/>
            <a:ext cx="3500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:http://vignette3.wikia.nocookie.net/creepypasta/images/f/f8/Bottles-of-Coca-Cola-on-t-016.jpg/revision/latest?cb=20140916202212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7797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>
              <a:defRPr/>
            </a:pPr>
            <a:r>
              <a:rPr lang="el-GR" dirty="0" smtClean="0"/>
              <a:t>Άρση του αποκλεισμού</a:t>
            </a:r>
            <a:endParaRPr lang="el-GR" dirty="0"/>
          </a:p>
        </p:txBody>
      </p:sp>
      <p:sp>
        <p:nvSpPr>
          <p:cNvPr id="204803" name="2 - Θέση περιεχομένου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22 Ιουνίου 1999</a:t>
            </a:r>
            <a:endParaRPr lang="en-US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Άρση αποκλεισμού για όλα τα προϊόντα της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Coca-cola </a:t>
            </a:r>
            <a:r>
              <a:rPr lang="el-GR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πλην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των μπουκαλιών που διατίθενται στους αυτόματους πωλητές.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2A89-1169-45CA-9967-5B1E7B635D4D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92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pPr>
              <a:defRPr/>
            </a:pPr>
            <a:r>
              <a:rPr lang="el-GR" b="1" dirty="0" smtClean="0"/>
              <a:t>Νέο Δ</a:t>
            </a:r>
            <a:r>
              <a:rPr lang="el-GR" dirty="0" smtClean="0"/>
              <a:t>ελτίο Τύπου</a:t>
            </a:r>
            <a:endParaRPr lang="el-GR" dirty="0"/>
          </a:p>
        </p:txBody>
      </p:sp>
      <p:sp>
        <p:nvSpPr>
          <p:cNvPr id="205827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57358"/>
            <a:ext cx="8286808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respect the Ministry’s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obligation to the people in these times of deep sensitivity to public health issues.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Nothing is more important than protecting the public’s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health, and we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have worked very closely and intensively with the Ministry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providing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significant amounts of information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confirming complete confidence in the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safety of our products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and packages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9F915-8F5C-4910-B7BA-CC251E7B4137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1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nc.com/uploaded_files/image/970x450/mistake-pano_217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667020"/>
            <a:ext cx="9144001" cy="419100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2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b="1" dirty="0" smtClean="0"/>
              <a:t>Αποδοχή</a:t>
            </a:r>
            <a:r>
              <a:rPr lang="el-GR" dirty="0" smtClean="0"/>
              <a:t> του λάθους</a:t>
            </a:r>
            <a:endParaRPr lang="el-GR" dirty="0"/>
          </a:p>
        </p:txBody>
      </p:sp>
      <p:sp>
        <p:nvSpPr>
          <p:cNvPr id="206851" name="2 - Θέση περιεχομένου"/>
          <p:cNvSpPr>
            <a:spLocks noGrp="1"/>
          </p:cNvSpPr>
          <p:nvPr>
            <p:ph idx="1"/>
          </p:nvPr>
        </p:nvSpPr>
        <p:spPr>
          <a:xfrm>
            <a:off x="857224" y="1500174"/>
            <a:ext cx="7499350" cy="257176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“We let down the people of Belgium, and</a:t>
            </a:r>
            <a:r>
              <a:rPr lang="el-GR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we’re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sorry for that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 but now we’re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committed to do</a:t>
            </a:r>
            <a:r>
              <a:rPr lang="el-GR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it takes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to earn their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complete trust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again”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0007C-6506-4A52-84C9-632C097C8FFE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5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vignette3.wikia.nocookie.net/steamtradingcards/images/f/ff/Real_Boxing_Profile_Background_Gloves.jpg/revision/latest?cb=201409131006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1" y="1500175"/>
            <a:ext cx="9141249" cy="535782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l-GR" b="1" dirty="0" smtClean="0"/>
              <a:t>Επιθετική πολιτική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Μέσα Ιουλίου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 beach party, 20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τόνοι άμμου</a:t>
            </a:r>
            <a:endParaRPr lang="en-US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Coca-cola  summer tour (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πάνω από 90 τοποθεσίες σε όλο το Βέλγιο)</a:t>
            </a:r>
            <a:endParaRPr lang="en-US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Promotional campaigns (72.000 </a:t>
            </a:r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καταναλωτές κέρδισαν προσφορές.</a:t>
            </a:r>
          </a:p>
          <a:p>
            <a:pPr>
              <a:buFont typeface="Wingdings 2" pitchFamily="18" charset="2"/>
              <a:buNone/>
            </a:pPr>
            <a:r>
              <a:rPr lang="el-GR" b="1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Μέσα Αυγούστου</a:t>
            </a:r>
          </a:p>
          <a:p>
            <a:r>
              <a:rPr lang="el-GR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Οι βασικοί χρήστες δήλωσαν ακριβώς την ίδια πρόθεση αγοράς του προϊόντος.</a:t>
            </a:r>
            <a:endParaRPr lang="en-US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AEF80-C9BF-4E29-9A1F-6565A08749E2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37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0.gstatic.com/images?q=tbn:ANd9GcSRtnfHgRAaKqYKl0ZU7R_Nm8HF9btOW1qWQgXxjlRcRi_KKayM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4786345" y="78732"/>
            <a:ext cx="4214811" cy="2035446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l-GR" dirty="0" smtClean="0"/>
              <a:t>Λάθη που έγιναν…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2000240"/>
            <a:ext cx="8720168" cy="4572032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Πέρασαν αρκετές μέρες για να γίνει το θέμα υψίστης προτεραιότητας.</a:t>
            </a:r>
          </a:p>
          <a:p>
            <a:r>
              <a:rPr lang="el-GR" sz="2400" dirty="0" smtClean="0"/>
              <a:t>Η επιχείρηση παραδέχτηκε δημοσίων ότι υπήρξαν λάθη στην παραγωγή.</a:t>
            </a:r>
          </a:p>
          <a:p>
            <a:r>
              <a:rPr lang="el-GR" sz="2400" dirty="0" smtClean="0"/>
              <a:t>Η πρώτη συγγνώμη έγινε μετά από μια βδομάδα από τα πρώτα κρούσματα.</a:t>
            </a:r>
          </a:p>
          <a:p>
            <a:r>
              <a:rPr lang="el-GR" sz="2400" dirty="0" smtClean="0"/>
              <a:t>Μετά από 10 μέρες ήρθαν ανώτατα στελέχη στο Βέλγιο και επισκέφτηκαν τα θύματα.</a:t>
            </a:r>
          </a:p>
          <a:p>
            <a:r>
              <a:rPr lang="el-GR" sz="2400" dirty="0" smtClean="0"/>
              <a:t>Ανώτερα στελέχη παραδέχτηκαν ότι η κρίση δεν διαχειρίστηκε σωστά, η επικοινωνία ήταν ανεπαρκής και ότι η επιχείρηση δεν ήταν σε καμιά περίπτωση έτοιμη για κρίση τέτοιου μεγέθους.</a:t>
            </a: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C44B4-5E7D-4B5E-893E-03A8E9B68099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29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l-GR" dirty="0" smtClean="0"/>
              <a:t>Νέα έρευνα..</a:t>
            </a:r>
            <a:endParaRPr lang="el-GR" dirty="0"/>
          </a:p>
        </p:txBody>
      </p:sp>
      <p:sp>
        <p:nvSpPr>
          <p:cNvPr id="20992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Πειράματα που πραγματοποιήθηκαν απέδειξαν πως τα συγκεκριμένα προϊόντα δεν προκάλεσαν ασθένεια!</a:t>
            </a:r>
          </a:p>
          <a:p>
            <a:pPr>
              <a:lnSpc>
                <a:spcPct val="150000"/>
              </a:lnSpc>
            </a:pPr>
            <a:r>
              <a:rPr lang="el-GR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Τα συμπτώματα ήταν ψυχοσωματικά!</a:t>
            </a:r>
          </a:p>
          <a:p>
            <a:pPr>
              <a:lnSpc>
                <a:spcPct val="150000"/>
              </a:lnSpc>
            </a:pPr>
            <a:r>
              <a:rPr lang="el-GR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Ο </a:t>
            </a:r>
            <a:r>
              <a:rPr lang="en-US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CEO </a:t>
            </a:r>
            <a:r>
              <a:rPr lang="el-GR" sz="2800" smtClean="0">
                <a:latin typeface="Calibri" pitchFamily="34" charset="0"/>
                <a:ea typeface="Calibri" pitchFamily="34" charset="0"/>
                <a:cs typeface="Calibri" pitchFamily="34" charset="0"/>
              </a:rPr>
              <a:t>δήλωσε ότι αυτή η έρευνα πρόσφερε  ένα κλείσιμο στα γεγονότα, Ωστόσο η κρίση ήταν μια «αφύπνιση» της επιχείρησης..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2F6F7-4197-48E3-9DB6-9B1203E5C60D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5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1142984"/>
            <a:ext cx="7788275" cy="300039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l-GR" dirty="0" smtClean="0"/>
              <a:t>Διαχείριση κρίσης</a:t>
            </a:r>
            <a:br>
              <a:rPr lang="el-G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Μελέτη περίπτωσης: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43E45-6791-4813-852A-869AD7CE6407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35842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1881188"/>
            <a:ext cx="577215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5844" name="AutoShape 4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1881188"/>
            <a:ext cx="577215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6" name="Picture 6" descr="http://wemakeitsafer.com/nhtsa_images/toy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857496"/>
            <a:ext cx="3572593" cy="242889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6611779"/>
            <a:ext cx="32544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 http://wemakeitsafer.com/nhtsa_images/toyota.jpg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1385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>
              <a:defRPr/>
            </a:pPr>
            <a:r>
              <a:rPr lang="en-US" dirty="0" smtClean="0"/>
              <a:t>TOYOTA</a:t>
            </a:r>
            <a:endParaRPr lang="el-GR" dirty="0"/>
          </a:p>
        </p:txBody>
      </p:sp>
      <p:sp>
        <p:nvSpPr>
          <p:cNvPr id="21197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25963"/>
          </a:xfrm>
        </p:spPr>
        <p:txBody>
          <a:bodyPr/>
          <a:lstStyle/>
          <a:p>
            <a:endParaRPr lang="el-GR" sz="2800" dirty="0" smtClean="0"/>
          </a:p>
          <a:p>
            <a:r>
              <a:rPr lang="el-GR" sz="2800" dirty="0" smtClean="0"/>
              <a:t>Αύγουστος 2009: Ατύχημα 4 νεκροί </a:t>
            </a:r>
          </a:p>
          <a:p>
            <a:r>
              <a:rPr lang="el-GR" sz="2800" dirty="0" smtClean="0"/>
              <a:t>Ανάκληση 5.4 εκ. αυτοκινήτων </a:t>
            </a:r>
          </a:p>
          <a:p>
            <a:r>
              <a:rPr lang="el-GR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52 εκ. $ ημερησίως</a:t>
            </a:r>
            <a:endParaRPr lang="el-GR" sz="2800" dirty="0" smtClean="0"/>
          </a:p>
          <a:p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1/8 </a:t>
            </a:r>
            <a:r>
              <a:rPr lang="el-GR" sz="2800" dirty="0" smtClean="0"/>
              <a:t>αυτοκίνητα ΤΟΥΟΤΑ.</a:t>
            </a:r>
          </a:p>
          <a:p>
            <a:r>
              <a:rPr lang="el-GR" sz="2800" dirty="0" smtClean="0"/>
              <a:t>Πρόβλημα στο γκάζι</a:t>
            </a:r>
            <a:r>
              <a:rPr lang="en-US" sz="2800" dirty="0" smtClean="0"/>
              <a:t>. </a:t>
            </a:r>
            <a:endParaRPr lang="el-GR" sz="2800" dirty="0" smtClean="0"/>
          </a:p>
          <a:p>
            <a:pPr>
              <a:buFont typeface="Wingdings 2" pitchFamily="18" charset="2"/>
              <a:buNone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el-GR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65124-1B67-46C7-8352-E09DF9F2797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pic>
        <p:nvPicPr>
          <p:cNvPr id="2058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643314"/>
            <a:ext cx="3929090" cy="2392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2643174" y="6611779"/>
            <a:ext cx="6500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 http://blog.caranddriver.com/wp-content/uploads/2010/02/The-Toyota-Recall-Fiasco-Place.jpg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0355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Διαχείριση της κρίσης </a:t>
            </a:r>
            <a:r>
              <a:rPr lang="el-GR" sz="2000" dirty="0" smtClean="0"/>
              <a:t>(1 από </a:t>
            </a:r>
            <a:r>
              <a:rPr lang="en-US" sz="2000" dirty="0" smtClean="0"/>
              <a:t>3</a:t>
            </a:r>
            <a:r>
              <a:rPr lang="el-GR" sz="2000" dirty="0" smtClean="0"/>
              <a:t>)</a:t>
            </a:r>
            <a:endParaRPr lang="el-GR" dirty="0"/>
          </a:p>
        </p:txBody>
      </p:sp>
      <p:sp>
        <p:nvSpPr>
          <p:cNvPr id="212995" name="2 - Θέση περιεχομένου"/>
          <p:cNvSpPr>
            <a:spLocks noGrp="1"/>
          </p:cNvSpPr>
          <p:nvPr>
            <p:ph idx="1"/>
          </p:nvPr>
        </p:nvSpPr>
        <p:spPr>
          <a:xfrm>
            <a:off x="714348" y="2214554"/>
            <a:ext cx="3173407" cy="2436822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l-GR" dirty="0" smtClean="0"/>
              <a:t>	</a:t>
            </a:r>
            <a:r>
              <a:rPr lang="en-US" dirty="0" smtClean="0"/>
              <a:t>H Toyota </a:t>
            </a:r>
            <a:r>
              <a:rPr lang="el-GR" dirty="0" smtClean="0"/>
              <a:t>σταματάει προσωρινά την παραγωγή σε κάποια εργοστάσια.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D83BBB-AFC4-4707-BE6A-2FA341DF5B54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  <p:pic>
        <p:nvPicPr>
          <p:cNvPr id="2129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3171825" cy="499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0" y="6611779"/>
            <a:ext cx="5968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 http://i2.wp.com/infotainmentnews.net/wp-content/uploads/2010/01/Recall_Messaging_B_and_W.jpg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4989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l-GR" altLang="ko-KR" dirty="0" smtClean="0"/>
              <a:t>Σκοπός ενότητας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altLang="ko-KR" b="1" dirty="0" smtClean="0"/>
              <a:t>Θα απαντηθούν ερωτήματα όπως 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>
                <a:latin typeface="Arial" pitchFamily="34" charset="0"/>
                <a:cs typeface="Arial" pitchFamily="34" charset="0"/>
              </a:rPr>
              <a:t>Πόσο έτοιμη είναι μια εταιρεία να αντιμετωπίσει κρίσεις οι οποίες έρχονται ξαφνικά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altLang="ko-KR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Πως 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διαχειρίζεται την εικόνα – τη φήμη της – τις αξίες της – την ιστορία της – την πορεία της – τους ανθρώπους της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altLang="ko-KR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>
                <a:latin typeface="Arial" pitchFamily="34" charset="0"/>
                <a:cs typeface="Arial" pitchFamily="34" charset="0"/>
              </a:rPr>
              <a:t>Πως αντιμετωπίζει τις ομάδες των κοινών τα οποία θέτουν ερωτήματα ; θεσμοί – ομάδες πίεσης – συγγενείς </a:t>
            </a:r>
            <a:r>
              <a:rPr lang="el-GR" altLang="ko-KR" sz="1800" dirty="0" err="1">
                <a:latin typeface="Arial" pitchFamily="34" charset="0"/>
                <a:cs typeface="Arial" pitchFamily="34" charset="0"/>
              </a:rPr>
              <a:t>επλεκόμενων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 σε κρίσεις ;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Διαχείριση της κρίσης </a:t>
            </a:r>
            <a:r>
              <a:rPr lang="el-GR" sz="2000" dirty="0" smtClean="0"/>
              <a:t>(2 από </a:t>
            </a:r>
            <a:r>
              <a:rPr lang="en-US" sz="2000" dirty="0" smtClean="0"/>
              <a:t>3</a:t>
            </a:r>
            <a:r>
              <a:rPr lang="el-GR" sz="2000" dirty="0" smtClean="0"/>
              <a:t>)</a:t>
            </a:r>
            <a:endParaRPr lang="el-GR" dirty="0"/>
          </a:p>
        </p:txBody>
      </p:sp>
      <p:sp>
        <p:nvSpPr>
          <p:cNvPr id="214019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Δεν κάνει τίποτα</a:t>
            </a:r>
          </a:p>
          <a:p>
            <a:pPr lvl="1"/>
            <a:r>
              <a:rPr lang="el-GR" dirty="0" smtClean="0"/>
              <a:t>Οι άλλοι μιλάνε για εμάς</a:t>
            </a:r>
            <a:endParaRPr lang="en-US" sz="2400" dirty="0" smtClean="0"/>
          </a:p>
          <a:p>
            <a:pPr lvl="1">
              <a:buFont typeface="Verdana" pitchFamily="34" charset="0"/>
              <a:buNone/>
            </a:pPr>
            <a:endParaRPr lang="el-GR" sz="2400" dirty="0" smtClean="0"/>
          </a:p>
          <a:p>
            <a:r>
              <a:rPr lang="el-GR" dirty="0" smtClean="0"/>
              <a:t>Απάντηση </a:t>
            </a:r>
            <a:r>
              <a:rPr lang="en-US" dirty="0" smtClean="0"/>
              <a:t>CEO</a:t>
            </a:r>
            <a:endParaRPr lang="en-US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FE6CC-C7A3-487D-97E7-EE09FCC37815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2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Διαχείριση της κρίσης </a:t>
            </a:r>
            <a:r>
              <a:rPr lang="el-GR" sz="2000" dirty="0" smtClean="0"/>
              <a:t>(</a:t>
            </a:r>
            <a:r>
              <a:rPr lang="en-US" sz="2000" dirty="0" smtClean="0"/>
              <a:t>3</a:t>
            </a:r>
            <a:r>
              <a:rPr lang="el-GR" sz="2000" dirty="0" smtClean="0"/>
              <a:t> από </a:t>
            </a:r>
            <a:r>
              <a:rPr lang="en-US" sz="2000" dirty="0" smtClean="0"/>
              <a:t>3</a:t>
            </a:r>
            <a:r>
              <a:rPr lang="el-GR" sz="2000" dirty="0" smtClean="0"/>
              <a:t>)</a:t>
            </a:r>
            <a:endParaRPr lang="el-GR" dirty="0"/>
          </a:p>
        </p:txBody>
      </p:sp>
      <p:sp>
        <p:nvSpPr>
          <p:cNvPr id="21504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819664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'I drive a Toyota. My family and friends drive Toyotas, and I would not allow my loved ones to drive our cars if I did not believe they were safe.‘</a:t>
            </a: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n-US" dirty="0" smtClean="0"/>
              <a:t>‘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truly sorry for letting customers down’, adding: ‘Nothing is more important to us than our customer safety and satisfaction.’</a:t>
            </a:r>
          </a:p>
          <a:p>
            <a:r>
              <a:rPr lang="el-GR" sz="2400" dirty="0" smtClean="0"/>
              <a:t>Απάντηση κυβέρνησης στα προβλήματα της ΤΟΥΟΤΑ</a:t>
            </a:r>
            <a:endParaRPr lang="el-GR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el-GR" sz="2400" dirty="0" smtClean="0"/>
              <a:t>Απάντηση κυβέρνησης στην απολογία του </a:t>
            </a:r>
            <a:r>
              <a:rPr lang="en-US" sz="2400" dirty="0" smtClean="0"/>
              <a:t>CEO</a:t>
            </a:r>
            <a:endParaRPr lang="el-GR" sz="2400" dirty="0" smtClean="0"/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263A8-749E-4230-98F3-F4229918ED95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54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l-GR" dirty="0" smtClean="0"/>
              <a:t>Απάντηση επιχείρησης</a:t>
            </a:r>
            <a:endParaRPr lang="el-GR" dirty="0"/>
          </a:p>
        </p:txBody>
      </p:sp>
      <p:sp>
        <p:nvSpPr>
          <p:cNvPr id="217091" name="2 - Θέση περιεχομένου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Αργοπορημένη αντίδραση.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Άφησαν τα ΜΜΕ να κάνουν το πρώτο βήμα και απλά ακολουθούν.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Είχαν την εικόνα της πλέον αξιόπιστης βιομηχανίας αυτοκινήτων … κάθε πρόβλημα είναι «μεγάλο πρόβλημα».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Επηρεάζουν όλη την αγορά των υβριδικών μοντέλων, καθώς και τα υπόλοιπα υβριδικά της επιχείρησης. </a:t>
            </a:r>
          </a:p>
          <a:p>
            <a:pPr algn="ctr">
              <a:buFont typeface="Wingdings 2" pitchFamily="18" charset="2"/>
              <a:buNone/>
            </a:pPr>
            <a:endParaRPr lang="el-GR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34217-F9BA-41AC-BC19-B3EE6EE620C9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02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Δημιουργία </a:t>
            </a:r>
            <a:r>
              <a:rPr lang="en-US" dirty="0" smtClean="0"/>
              <a:t>Recall site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0F2B-4532-4AE1-9082-8AD3BEAF661D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2181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7386637" cy="530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26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Social Influential Marketing (SIM) score</a:t>
            </a:r>
            <a:endParaRPr lang="el-GR" dirty="0"/>
          </a:p>
        </p:txBody>
      </p:sp>
      <p:sp>
        <p:nvSpPr>
          <p:cNvPr id="219139" name="2 - Θέση περιεχομένου"/>
          <p:cNvSpPr>
            <a:spLocks noGrp="1"/>
          </p:cNvSpPr>
          <p:nvPr>
            <p:ph idx="1"/>
          </p:nvPr>
        </p:nvSpPr>
        <p:spPr>
          <a:xfrm>
            <a:off x="1284288" y="1484313"/>
            <a:ext cx="7859712" cy="612775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sz="2400" smtClean="0"/>
              <a:t>SIM = </a:t>
            </a:r>
            <a:r>
              <a:rPr lang="el-GR" sz="2400" smtClean="0"/>
              <a:t>Θετικά – αρνητικά συναισθήματα</a:t>
            </a:r>
            <a:r>
              <a:rPr lang="en-US" sz="2400" smtClean="0"/>
              <a:t> </a:t>
            </a:r>
            <a:r>
              <a:rPr lang="el-GR" sz="2400" smtClean="0"/>
              <a:t>στο διαδίκτυο</a:t>
            </a:r>
          </a:p>
          <a:p>
            <a:pPr lvl="1"/>
            <a:r>
              <a:rPr lang="el-GR" sz="2000" smtClean="0"/>
              <a:t>Μετράει την «υγεία» της μάρκας στο διαδίκτυο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BB939-4E01-4FF2-9FB4-8AF3AC436B51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9484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1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SIM score</a:t>
            </a:r>
            <a:endParaRPr lang="el-GR" dirty="0"/>
          </a:p>
        </p:txBody>
      </p:sp>
      <p:sp>
        <p:nvSpPr>
          <p:cNvPr id="22016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l-GR" sz="2800" dirty="0" smtClean="0"/>
              <a:t>Η μάρκα σχολιάζεται συνεχώς </a:t>
            </a:r>
          </a:p>
          <a:p>
            <a:pPr lvl="1">
              <a:lnSpc>
                <a:spcPct val="150000"/>
              </a:lnSpc>
            </a:pPr>
            <a:r>
              <a:rPr lang="el-GR" sz="2400" dirty="0" err="1" smtClean="0"/>
              <a:t>Αρνητικά…ουδέτερα…θετικά</a:t>
            </a:r>
            <a:endParaRPr lang="el-GR" sz="2400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Οι πωλήσεις στα </a:t>
            </a:r>
            <a:r>
              <a:rPr lang="en-US" sz="2800" dirty="0" err="1" smtClean="0"/>
              <a:t>Prius</a:t>
            </a:r>
            <a:r>
              <a:rPr lang="el-GR" sz="2800" dirty="0" smtClean="0"/>
              <a:t>;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Ανέβηκαν από 7,4% σε 8,7%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Βραχυπρόθεσμα μάλλον η </a:t>
            </a:r>
            <a:r>
              <a:rPr lang="en-US" sz="2800" dirty="0" smtClean="0"/>
              <a:t>TOYOTA </a:t>
            </a:r>
            <a:r>
              <a:rPr lang="el-GR" sz="2800" dirty="0" smtClean="0"/>
              <a:t>ωφελήθηκε αλλά θα υπάρξουν και άλλες ανακλήσεις…</a:t>
            </a:r>
          </a:p>
          <a:p>
            <a:pPr lvl="1">
              <a:buFont typeface="Verdana" pitchFamily="34" charset="0"/>
              <a:buNone/>
            </a:pPr>
            <a:endParaRPr lang="el-GR" dirty="0" smtClean="0"/>
          </a:p>
          <a:p>
            <a:pPr lvl="1">
              <a:buFont typeface="Verdana" pitchFamily="34" charset="0"/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75E9-0AA3-48C8-918E-CA5864C6CC5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8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3.gstatic.com/images?q=tbn:ANd9GcT83-Lqf4jBs9DDJWRyYzO-i1I6ctQ38TD5SyPjuivTDGJ1cUMZkg"/>
          <p:cNvPicPr>
            <a:picLocks noChangeAspect="1" noChangeArrowheads="1"/>
          </p:cNvPicPr>
          <p:nvPr/>
        </p:nvPicPr>
        <p:blipFill>
          <a:blip r:embed="rId2">
            <a:lum bright="45000" contrast="-31000"/>
          </a:blip>
          <a:srcRect/>
          <a:stretch>
            <a:fillRect/>
          </a:stretch>
        </p:blipFill>
        <p:spPr bwMode="auto">
          <a:xfrm>
            <a:off x="1214414" y="1714488"/>
            <a:ext cx="6572296" cy="428447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l-GR" dirty="0" smtClean="0">
                <a:solidFill>
                  <a:srgbClr val="FFC000"/>
                </a:solidFill>
              </a:rPr>
              <a:t>Τι θα έπρεπε να κάνουν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221187" name="2 - Θέση περιεχομένου"/>
          <p:cNvSpPr>
            <a:spLocks noGrp="1"/>
          </p:cNvSpPr>
          <p:nvPr>
            <p:ph idx="1"/>
          </p:nvPr>
        </p:nvSpPr>
        <p:spPr>
          <a:xfrm>
            <a:off x="571472" y="1428736"/>
            <a:ext cx="79629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/>
              <a:t>Να το συζητάνε περισσότερο στο διαδίκτυο (κοινωνικά μέσα δικτύωσης).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Πιο γρήγορες απαντήσεις.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Να εξηγούν ακριβώς τι είναι αυτό που κάνουν, χωρίς πολύπλοκες τεχνικές λεπτομέρειες.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Μετά από όλα αυτά να κάνουν πολύ μεγάλες προσφορές.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9195C-1BCB-4303-8324-9F8896C1F663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000232" y="6611779"/>
            <a:ext cx="52084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000" dirty="0" smtClean="0"/>
              <a:t>Πηγή</a:t>
            </a:r>
            <a:r>
              <a:rPr lang="en-US" sz="1000" dirty="0" smtClean="0"/>
              <a:t>: https://consumeraffairs.global.ssl.fastly.net/files/cache/news/Toyota-logo-large_large.jpg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760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4000" dirty="0" smtClean="0"/>
              <a:t>Χρήσιμες αρχές </a:t>
            </a:r>
            <a:r>
              <a:rPr lang="el-GR" sz="4000" dirty="0" smtClean="0"/>
              <a:t>αντιμετώπισης         </a:t>
            </a:r>
            <a:r>
              <a:rPr lang="el-GR" sz="4000" dirty="0" smtClean="0"/>
              <a:t>κρίσης</a:t>
            </a:r>
            <a:endParaRPr lang="el-GR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707188" cy="4829196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l-GR" dirty="0"/>
              <a:t>Πρόβλεψε το </a:t>
            </a:r>
            <a:r>
              <a:rPr lang="el-GR" dirty="0" smtClean="0"/>
              <a:t>απρόβλεπτο.</a:t>
            </a:r>
            <a:endParaRPr lang="el-GR" dirty="0"/>
          </a:p>
          <a:p>
            <a:r>
              <a:rPr lang="el-GR" dirty="0"/>
              <a:t>Κατάστρωσε πρακτικό σχέδιο </a:t>
            </a:r>
            <a:r>
              <a:rPr lang="el-GR" dirty="0" smtClean="0"/>
              <a:t>επικοινωνίας.</a:t>
            </a:r>
            <a:endParaRPr lang="el-GR" dirty="0"/>
          </a:p>
          <a:p>
            <a:r>
              <a:rPr lang="el-GR" dirty="0"/>
              <a:t>Εκπαίδευσε το </a:t>
            </a:r>
            <a:r>
              <a:rPr lang="el-GR" dirty="0" smtClean="0"/>
              <a:t>προσωπικό.</a:t>
            </a:r>
            <a:endParaRPr lang="el-GR" dirty="0"/>
          </a:p>
          <a:p>
            <a:r>
              <a:rPr lang="el-GR" dirty="0"/>
              <a:t>Χρησιμοποίησε τον ίδιο επικοινωνιακό </a:t>
            </a:r>
            <a:r>
              <a:rPr lang="el-GR" dirty="0" smtClean="0"/>
              <a:t>αντιπρόσωπο.</a:t>
            </a:r>
            <a:endParaRPr lang="el-GR" dirty="0"/>
          </a:p>
          <a:p>
            <a:r>
              <a:rPr lang="el-GR" dirty="0"/>
              <a:t>Απόφευγε τις υποθέσεις για τα αίτια</a:t>
            </a:r>
            <a:r>
              <a:rPr lang="el-GR" dirty="0" smtClean="0"/>
              <a:t>, το </a:t>
            </a:r>
            <a:r>
              <a:rPr lang="el-GR" dirty="0"/>
              <a:t>κόστος </a:t>
            </a:r>
            <a:r>
              <a:rPr lang="el-GR" dirty="0" smtClean="0"/>
              <a:t>κλπ.</a:t>
            </a:r>
            <a:endParaRPr lang="el-GR" dirty="0"/>
          </a:p>
        </p:txBody>
      </p:sp>
      <p:pic>
        <p:nvPicPr>
          <p:cNvPr id="41988" name="Picture 4" descr="j02525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7951" y="2714620"/>
            <a:ext cx="2786050" cy="414338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401165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sz="3200" dirty="0"/>
              <a:t>Ο ρόλος της Επικοινωνίας στη </a:t>
            </a:r>
            <a:r>
              <a:rPr lang="el-GR" altLang="ko-KR" sz="3200" dirty="0" smtClean="0"/>
              <a:t>         διαχείριση κρίσεων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772816"/>
            <a:ext cx="8229600" cy="4525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l-GR" sz="1400" dirty="0" smtClean="0"/>
          </a:p>
        </p:txBody>
      </p:sp>
      <p:sp>
        <p:nvSpPr>
          <p:cNvPr id="3" name="Ορθογώνιο 2"/>
          <p:cNvSpPr/>
          <p:nvPr/>
        </p:nvSpPr>
        <p:spPr>
          <a:xfrm>
            <a:off x="827584" y="1916832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MT"/>
              </a:rPr>
              <a:t>Η επικοινωνία είναι η </a:t>
            </a:r>
            <a:r>
              <a:rPr lang="el-GR" b="1" dirty="0">
                <a:solidFill>
                  <a:srgbClr val="C10000"/>
                </a:solidFill>
                <a:latin typeface="Arial-BoldMT"/>
              </a:rPr>
              <a:t>διαδικασία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της χρήσης λεκτικών και μη </a:t>
            </a:r>
            <a:r>
              <a:rPr lang="el-GR" dirty="0" smtClean="0">
                <a:solidFill>
                  <a:srgbClr val="002060"/>
                </a:solidFill>
                <a:latin typeface="ArialMT"/>
              </a:rPr>
              <a:t>         λεκτικών μηνυμάτων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με σκοπό τη </a:t>
            </a:r>
            <a:r>
              <a:rPr lang="el-GR" b="1" dirty="0">
                <a:solidFill>
                  <a:srgbClr val="C10000"/>
                </a:solidFill>
                <a:latin typeface="Arial-BoldMT"/>
              </a:rPr>
              <a:t>δημιουργία νοήματος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εντός </a:t>
            </a:r>
            <a:r>
              <a:rPr lang="el-GR" dirty="0" smtClean="0">
                <a:solidFill>
                  <a:srgbClr val="002060"/>
                </a:solidFill>
                <a:latin typeface="ArialMT"/>
              </a:rPr>
              <a:t>      διαφορετικών πλαισίων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, πολιτισμών και καναλιών.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MT"/>
              </a:rPr>
              <a:t>Η </a:t>
            </a:r>
            <a:r>
              <a:rPr lang="el-GR" b="1" dirty="0">
                <a:solidFill>
                  <a:srgbClr val="C10000"/>
                </a:solidFill>
                <a:latin typeface="Arial-BoldMT"/>
              </a:rPr>
              <a:t>δημιουργία νοήματος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προκύπτει όταν μιλάμε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γράφουμε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</a:t>
            </a:r>
            <a:r>
              <a:rPr lang="el-GR" dirty="0" smtClean="0">
                <a:solidFill>
                  <a:srgbClr val="002060"/>
                </a:solidFill>
                <a:latin typeface="ArialMT"/>
              </a:rPr>
              <a:t>ενεργούμε και δημιουργούμε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οπτικές εικόνες, καθώς και όταν </a:t>
            </a:r>
            <a:r>
              <a:rPr lang="el-GR" dirty="0" smtClean="0">
                <a:solidFill>
                  <a:srgbClr val="002060"/>
                </a:solidFill>
                <a:latin typeface="ArialMT"/>
              </a:rPr>
              <a:t>         ακούμε</a:t>
            </a:r>
            <a:r>
              <a:rPr lang="el-GR" dirty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διαβάζουμε </a:t>
            </a:r>
            <a:r>
              <a:rPr lang="el-GR" dirty="0" smtClean="0">
                <a:solidFill>
                  <a:srgbClr val="002060"/>
                </a:solidFill>
                <a:latin typeface="ArialMT"/>
              </a:rPr>
              <a:t>και αντιδρούμε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σε μηνύματα.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ArialMT"/>
              </a:rPr>
              <a:t>Ο όρος </a:t>
            </a:r>
            <a:r>
              <a:rPr lang="el-GR" b="1" dirty="0">
                <a:solidFill>
                  <a:srgbClr val="C10000"/>
                </a:solidFill>
                <a:latin typeface="Arial-BoldMT"/>
              </a:rPr>
              <a:t>«επικοινωνώ»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(επί + κοινωνώ) σημαίνει </a:t>
            </a:r>
            <a:r>
              <a:rPr lang="el-GR" b="1" dirty="0">
                <a:solidFill>
                  <a:srgbClr val="C10000"/>
                </a:solidFill>
                <a:latin typeface="Arial-BoldMT"/>
              </a:rPr>
              <a:t>αντιλαμβάνομαι κάτι </a:t>
            </a:r>
            <a:r>
              <a:rPr lang="el-GR" b="1" dirty="0" smtClean="0">
                <a:solidFill>
                  <a:srgbClr val="C10000"/>
                </a:solidFill>
                <a:latin typeface="Arial-BoldMT"/>
              </a:rPr>
              <a:t>το κοινό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με κάποιον, ή </a:t>
            </a:r>
            <a:r>
              <a:rPr lang="el-GR" b="1" dirty="0">
                <a:solidFill>
                  <a:srgbClr val="C10000"/>
                </a:solidFill>
                <a:latin typeface="Arial-BoldMT"/>
              </a:rPr>
              <a:t>προσπαθώ να πετύχω κάτι κοινό </a:t>
            </a:r>
            <a:r>
              <a:rPr lang="el-GR" dirty="0">
                <a:solidFill>
                  <a:srgbClr val="002060"/>
                </a:solidFill>
                <a:latin typeface="ArialMT"/>
              </a:rPr>
              <a:t>με κάποιον άλλον</a:t>
            </a:r>
            <a:r>
              <a:rPr lang="el-GR" dirty="0" smtClean="0">
                <a:solidFill>
                  <a:srgbClr val="002060"/>
                </a:solidFill>
                <a:latin typeface="ArialM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dirty="0">
              <a:solidFill>
                <a:srgbClr val="002060"/>
              </a:solidFill>
              <a:latin typeface="ArialMT"/>
            </a:endParaRPr>
          </a:p>
          <a:p>
            <a:r>
              <a:rPr lang="el-GR" dirty="0"/>
              <a:t>Τα </a:t>
            </a:r>
            <a:r>
              <a:rPr lang="el-GR" b="1" dirty="0">
                <a:solidFill>
                  <a:srgbClr val="C00000"/>
                </a:solidFill>
              </a:rPr>
              <a:t>συστατικά στοιχεία </a:t>
            </a:r>
            <a:r>
              <a:rPr lang="el-GR" dirty="0"/>
              <a:t>της επικοινωνίας, είναι τα ακόλουθα: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/>
              <a:t>ύπαρξη αποστολέα και </a:t>
            </a:r>
            <a:r>
              <a:rPr lang="el-GR" dirty="0" smtClean="0"/>
              <a:t>παραλήπτη.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Η </a:t>
            </a:r>
            <a:r>
              <a:rPr lang="el-GR" dirty="0"/>
              <a:t>αποστολή ενός «μηνύματος» από τον αποστολέα (πομπός) </a:t>
            </a:r>
            <a:r>
              <a:rPr lang="el-GR" dirty="0" smtClean="0"/>
              <a:t>    στο</a:t>
            </a:r>
            <a:r>
              <a:rPr lang="el-GR" dirty="0"/>
              <a:t> </a:t>
            </a:r>
            <a:r>
              <a:rPr lang="el-GR" dirty="0" smtClean="0"/>
              <a:t>παραλήπτη </a:t>
            </a:r>
            <a:r>
              <a:rPr lang="el-GR" dirty="0"/>
              <a:t>(δέκτη), μέσω ενός μέσου (καναλιού – διαύλου).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 smtClean="0"/>
              <a:t>Η λήψη </a:t>
            </a:r>
            <a:r>
              <a:rPr lang="el-GR" dirty="0"/>
              <a:t>ενός «μηνύματος» από το παραλήπτη (δέκτης).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7757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l-GR" altLang="ko-KR" dirty="0" smtClean="0"/>
              <a:t>Ε</a:t>
            </a:r>
            <a:r>
              <a:rPr lang="el-GR" altLang="ko-KR" dirty="0" smtClean="0"/>
              <a:t>ίδη </a:t>
            </a:r>
            <a:r>
              <a:rPr lang="el-GR" altLang="ko-KR" dirty="0"/>
              <a:t>επικοινωνίας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 dirty="0"/>
              <a:t>ανάλογα με</a:t>
            </a:r>
            <a:r>
              <a:rPr lang="el-GR" b="1" dirty="0" smtClean="0"/>
              <a:t>: </a:t>
            </a:r>
            <a:endParaRPr lang="en-US" altLang="ko-KR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>
                <a:latin typeface="Arial" pitchFamily="34" charset="0"/>
                <a:cs typeface="Arial" pitchFamily="34" charset="0"/>
              </a:rPr>
              <a:t>Το σκοπό για τον οποίο συντελείται (π.χ. επικοινωνία </a:t>
            </a: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αποφάσεων, εισηγήσεων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, πληροφόρησης, ενημέρωσης, αιτήσεων, κ.λπ.).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Το 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είδος του πομπού και του δέκτη (διαπροσωπική, </a:t>
            </a: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επιχειρησιακή, ομαδική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, διακρατική, κ.λπ.).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>
                <a:latin typeface="Arial" pitchFamily="34" charset="0"/>
                <a:cs typeface="Arial" pitchFamily="34" charset="0"/>
              </a:rPr>
              <a:t>Τ</a:t>
            </a: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μορφή των συμβόλων (π.χ. λεκτική ή μη-λεκτική, γραπτή, </a:t>
            </a: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ηλεκτρονική, διαγραμματική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, κ.λπ.).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Την 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φορά της (</a:t>
            </a:r>
            <a:r>
              <a:rPr lang="el-GR" altLang="ko-KR" sz="1800" dirty="0" err="1">
                <a:latin typeface="Arial" pitchFamily="34" charset="0"/>
                <a:cs typeface="Arial" pitchFamily="34" charset="0"/>
              </a:rPr>
              <a:t>μονόδρομη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, αμφίδρομη).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Την 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θέση του πομπού και του δέκτη στην ιεραρχία του Οργανισμού (</a:t>
            </a:r>
            <a:r>
              <a:rPr lang="el-GR" altLang="ko-KR" sz="1800" dirty="0" smtClean="0">
                <a:latin typeface="Arial" pitchFamily="34" charset="0"/>
                <a:cs typeface="Arial" pitchFamily="34" charset="0"/>
              </a:rPr>
              <a:t>π.χ. κάθετη</a:t>
            </a:r>
            <a:r>
              <a:rPr lang="el-GR" altLang="ko-KR" sz="1800" dirty="0">
                <a:latin typeface="Arial" pitchFamily="34" charset="0"/>
                <a:cs typeface="Arial" pitchFamily="34" charset="0"/>
              </a:rPr>
              <a:t>, οριζόντια κ.λπ.).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Δημόσιες Σχέσεις </a:t>
            </a:r>
            <a:r>
              <a:rPr lang="el-GR" sz="3200" dirty="0" smtClean="0"/>
              <a:t>&amp; Επικοινωνία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83824" y="1033167"/>
            <a:ext cx="6563072" cy="460648"/>
          </a:xfrm>
        </p:spPr>
        <p:txBody>
          <a:bodyPr/>
          <a:lstStyle/>
          <a:p>
            <a:r>
              <a:rPr lang="el-GR" dirty="0">
                <a:solidFill>
                  <a:srgbClr val="C00000"/>
                </a:solidFill>
              </a:rPr>
              <a:t>Σύμφωνα με το Βρετανικό Ινστιτούτο Δημοσίων Σχέσεων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2101649" y="1649508"/>
            <a:ext cx="6563072" cy="1296144"/>
          </a:xfrm>
        </p:spPr>
        <p:txBody>
          <a:bodyPr/>
          <a:lstStyle/>
          <a:p>
            <a:r>
              <a:rPr lang="el-GR" sz="1600" dirty="0" smtClean="0"/>
              <a:t>Δημόσιες Σχέσεις </a:t>
            </a:r>
            <a:r>
              <a:rPr lang="el-GR" sz="1600" dirty="0"/>
              <a:t>είναι η προμελετημένη, προσχεδιασμένη </a:t>
            </a:r>
            <a:r>
              <a:rPr lang="el-GR" sz="1600" dirty="0" smtClean="0"/>
              <a:t>και  συστηματικά καταβαλλόμενη </a:t>
            </a:r>
            <a:r>
              <a:rPr lang="el-GR" sz="1600" dirty="0"/>
              <a:t>προσπάθεια για τη δημιουργία κατανοήσεως μεταξύ </a:t>
            </a:r>
            <a:r>
              <a:rPr lang="el-GR" sz="1600" dirty="0" smtClean="0"/>
              <a:t>μιας Επιχειρήσεως</a:t>
            </a:r>
            <a:r>
              <a:rPr lang="el-GR" sz="1600" dirty="0"/>
              <a:t>, Υπηρεσίας ή Οργανισμού και του Κοινού. </a:t>
            </a:r>
            <a:endParaRPr lang="el-GR" sz="1600" dirty="0" smtClean="0"/>
          </a:p>
          <a:p>
            <a:endParaRPr lang="el-GR" sz="1600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2100300" y="3158578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C00000"/>
                </a:solidFill>
              </a:rPr>
              <a:t>Σύμφωνα </a:t>
            </a:r>
            <a:r>
              <a:rPr lang="el-GR" dirty="0">
                <a:solidFill>
                  <a:srgbClr val="C00000"/>
                </a:solidFill>
              </a:rPr>
              <a:t>με </a:t>
            </a:r>
            <a:r>
              <a:rPr lang="el-GR" dirty="0" smtClean="0">
                <a:solidFill>
                  <a:srgbClr val="C00000"/>
                </a:solidFill>
              </a:rPr>
              <a:t>τη Διεθνή </a:t>
            </a:r>
            <a:r>
              <a:rPr lang="el-GR" dirty="0">
                <a:solidFill>
                  <a:srgbClr val="C00000"/>
                </a:solidFill>
              </a:rPr>
              <a:t>Ένωση Διεθνών Σχέσεων (IPRA)</a:t>
            </a:r>
          </a:p>
        </p:txBody>
      </p:sp>
      <p:sp>
        <p:nvSpPr>
          <p:cNvPr id="7" name="Θέση περιεχομένου 3"/>
          <p:cNvSpPr txBox="1">
            <a:spLocks/>
          </p:cNvSpPr>
          <p:nvPr/>
        </p:nvSpPr>
        <p:spPr>
          <a:xfrm>
            <a:off x="2083824" y="3584430"/>
            <a:ext cx="6563072" cy="129614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/>
              <a:t>οι Δημόσιες Σχέσεις είναι μια Διοικητική λειτουργία. Διαρκούς</a:t>
            </a:r>
          </a:p>
          <a:p>
            <a:r>
              <a:rPr lang="el-GR" sz="1600" dirty="0"/>
              <a:t>προγραμματισμένου χαρακτήρα, με την οποία Δημόσιοι και </a:t>
            </a:r>
            <a:r>
              <a:rPr lang="el-GR" sz="1600" dirty="0" smtClean="0"/>
              <a:t>    Ιδιωτικοί Οργανισμοί </a:t>
            </a:r>
            <a:r>
              <a:rPr lang="el-GR" sz="1600" dirty="0"/>
              <a:t>και Οργανώσεις επιζητούν να κερδίσουν και να </a:t>
            </a:r>
            <a:r>
              <a:rPr lang="el-GR" sz="1600" dirty="0" smtClean="0"/>
              <a:t>διατηρήσουν την </a:t>
            </a:r>
            <a:r>
              <a:rPr lang="el-GR" sz="1600" dirty="0"/>
              <a:t>κατανόηση, συμπάθεια και υποστήριξη εκείνων με τους </a:t>
            </a:r>
            <a:r>
              <a:rPr lang="el-GR" sz="1600" dirty="0" smtClean="0"/>
              <a:t>οποίους έρχονται </a:t>
            </a:r>
            <a:r>
              <a:rPr lang="el-GR" sz="1600" dirty="0"/>
              <a:t>ή μπορεί να έλθουν σε </a:t>
            </a:r>
            <a:r>
              <a:rPr lang="el-GR" sz="1600" dirty="0" smtClean="0"/>
              <a:t>        επικοινωνία</a:t>
            </a:r>
            <a:r>
              <a:rPr lang="el-GR" sz="1600" dirty="0"/>
              <a:t>, μέσω του προσεταιρισμού </a:t>
            </a:r>
            <a:r>
              <a:rPr lang="el-GR" sz="1600" dirty="0" smtClean="0"/>
              <a:t>της Κοινής </a:t>
            </a:r>
            <a:r>
              <a:rPr lang="el-GR" sz="1600" dirty="0"/>
              <a:t>Γνώμης, με </a:t>
            </a:r>
            <a:r>
              <a:rPr lang="el-GR" sz="1600" dirty="0" smtClean="0"/>
              <a:t> σκοπό </a:t>
            </a:r>
            <a:r>
              <a:rPr lang="el-GR" sz="1600" dirty="0"/>
              <a:t>να συντονίσουν όσο είναι δυνατό την </a:t>
            </a:r>
            <a:r>
              <a:rPr lang="el-GR" sz="1600" dirty="0" smtClean="0"/>
              <a:t>πολιτική και </a:t>
            </a:r>
            <a:r>
              <a:rPr lang="el-GR" sz="1600" dirty="0"/>
              <a:t>την </a:t>
            </a:r>
            <a:r>
              <a:rPr lang="el-GR" sz="1600" dirty="0" smtClean="0"/>
              <a:t> διαδικασία </a:t>
            </a:r>
            <a:r>
              <a:rPr lang="el-GR" sz="1600" dirty="0"/>
              <a:t>δράσεως τους ώστε να επιτύχουν, με την</a:t>
            </a:r>
          </a:p>
          <a:p>
            <a:r>
              <a:rPr lang="el-GR" sz="1600" dirty="0"/>
              <a:t>προγραμματισμένη και την εκτεταμένη πληροφόρηση </a:t>
            </a:r>
            <a:r>
              <a:rPr lang="el-GR" sz="1600" dirty="0" smtClean="0"/>
              <a:t>           παραγωγικότερη συνεργασία </a:t>
            </a:r>
            <a:r>
              <a:rPr lang="el-GR" sz="1600" dirty="0"/>
              <a:t>και αποτελεσματικότερη </a:t>
            </a:r>
            <a:r>
              <a:rPr lang="el-GR" sz="1600" dirty="0" smtClean="0"/>
              <a:t>            εκπλήρωση </a:t>
            </a:r>
            <a:r>
              <a:rPr lang="el-GR" sz="1600" dirty="0"/>
              <a:t>των κοινών </a:t>
            </a:r>
            <a:r>
              <a:rPr lang="el-GR" sz="1600" dirty="0" smtClean="0"/>
              <a:t>συμφερόντων τους</a:t>
            </a:r>
            <a:r>
              <a:rPr lang="el-GR" sz="1600" dirty="0"/>
              <a:t>.</a:t>
            </a:r>
          </a:p>
          <a:p>
            <a:endParaRPr lang="el-GR" sz="16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631207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Μορφές Γραπτής και </a:t>
            </a:r>
            <a:r>
              <a:rPr lang="el-GR" sz="2800" dirty="0" smtClean="0"/>
              <a:t>Προφορικής                </a:t>
            </a:r>
            <a:r>
              <a:rPr lang="el-GR" sz="2800" dirty="0" err="1"/>
              <a:t>Ενδο</a:t>
            </a:r>
            <a:r>
              <a:rPr lang="el-GR" sz="2800" dirty="0"/>
              <a:t>-οργανωσιακής επικοινωνίας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147278" y="1340769"/>
            <a:ext cx="6455216" cy="4309696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4569623" y="60654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err="1">
                <a:solidFill>
                  <a:srgbClr val="4F82BE"/>
                </a:solidFill>
                <a:latin typeface="Calibri" panose="020F0502020204030204" pitchFamily="34" charset="0"/>
              </a:rPr>
              <a:t>Πατρώνας</a:t>
            </a:r>
            <a:r>
              <a:rPr lang="el-GR" dirty="0">
                <a:solidFill>
                  <a:srgbClr val="4F82BE"/>
                </a:solidFill>
                <a:latin typeface="Calibri" panose="020F0502020204030204" pitchFamily="34" charset="0"/>
              </a:rPr>
              <a:t> </a:t>
            </a:r>
            <a:r>
              <a:rPr lang="el-GR" dirty="0" smtClean="0">
                <a:solidFill>
                  <a:srgbClr val="4F82BE"/>
                </a:solidFill>
                <a:latin typeface="Calibri" panose="020F0502020204030204" pitchFamily="34" charset="0"/>
              </a:rPr>
              <a:t>&amp; Παυλάκης</a:t>
            </a:r>
            <a:r>
              <a:rPr lang="el-GR" dirty="0">
                <a:solidFill>
                  <a:srgbClr val="4F82BE"/>
                </a:solidFill>
                <a:latin typeface="Calibri" panose="020F0502020204030204" pitchFamily="34" charset="0"/>
              </a:rPr>
              <a:t>, </a:t>
            </a:r>
            <a:r>
              <a:rPr lang="el-GR" dirty="0" smtClean="0">
                <a:solidFill>
                  <a:srgbClr val="4F82BE"/>
                </a:solidFill>
                <a:latin typeface="Calibri" panose="020F0502020204030204" pitchFamily="34" charset="0"/>
              </a:rPr>
              <a:t>2011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548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dirty="0" smtClean="0"/>
              <a:t> 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l-GR" sz="1800" dirty="0"/>
              <a:t>Μια επικοινωνία για να επιτύχει πρέπει όλα της τα στάδια να δουλέψουν σωστά </a:t>
            </a:r>
            <a:r>
              <a:rPr lang="el-GR" altLang="el-GR" sz="1800" dirty="0" smtClean="0"/>
              <a:t>και αποτελεσματικά</a:t>
            </a:r>
            <a:r>
              <a:rPr lang="el-GR" altLang="el-GR" sz="1800" dirty="0"/>
              <a:t>. Αντιθέτως, θα αποτύχει</a:t>
            </a:r>
            <a:r>
              <a:rPr lang="el-GR" altLang="el-GR" sz="1800" dirty="0" smtClean="0"/>
              <a:t>:</a:t>
            </a:r>
          </a:p>
          <a:p>
            <a:pPr>
              <a:spcBef>
                <a:spcPct val="0"/>
              </a:spcBef>
            </a:pPr>
            <a:endParaRPr lang="el-GR" altLang="el-GR" sz="1800" dirty="0"/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1800" dirty="0" smtClean="0"/>
              <a:t>Αν </a:t>
            </a:r>
            <a:r>
              <a:rPr lang="el-GR" altLang="el-GR" sz="1800" dirty="0"/>
              <a:t>η πηγή δεν έχει σαφείς ή αρκετές πληροφορίες για μετάδοση.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1800" dirty="0" smtClean="0"/>
              <a:t>Αν </a:t>
            </a:r>
            <a:r>
              <a:rPr lang="el-GR" altLang="el-GR" sz="1800" dirty="0"/>
              <a:t>το μήνυμα δεν κωδικοποιηθεί ακριβώς και πλήρως, ώστε να μεταδοθεί </a:t>
            </a:r>
            <a:r>
              <a:rPr lang="el-GR" altLang="el-GR" sz="1800" dirty="0" smtClean="0"/>
              <a:t>   ορθά</a:t>
            </a:r>
            <a:r>
              <a:rPr lang="el-GR" altLang="el-GR" sz="1800" dirty="0"/>
              <a:t>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1800" dirty="0" smtClean="0"/>
              <a:t>Αν </a:t>
            </a:r>
            <a:r>
              <a:rPr lang="el-GR" altLang="el-GR" sz="1800" dirty="0"/>
              <a:t>τα σήματα δεν μεταδοθούν με ακρίβεια (λόγω θορύβων όπως: </a:t>
            </a:r>
            <a:r>
              <a:rPr lang="el-GR" altLang="el-GR" sz="1800" dirty="0" smtClean="0"/>
              <a:t>               παρεμβολής</a:t>
            </a:r>
            <a:r>
              <a:rPr lang="el-GR" altLang="el-GR" sz="1800" dirty="0"/>
              <a:t>, </a:t>
            </a:r>
            <a:r>
              <a:rPr lang="el-GR" altLang="el-GR" sz="1800" dirty="0" smtClean="0"/>
              <a:t>διακοπής, παρασίτων</a:t>
            </a:r>
            <a:r>
              <a:rPr lang="el-GR" altLang="el-GR" sz="1800" dirty="0"/>
              <a:t>, ανταγωνισμού </a:t>
            </a:r>
            <a:r>
              <a:rPr lang="el-GR" altLang="el-GR" sz="1800" dirty="0" err="1"/>
              <a:t>κ.λπ</a:t>
            </a:r>
            <a:r>
              <a:rPr lang="el-GR" altLang="el-GR" sz="1800" dirty="0"/>
              <a:t>) στο λήπτη.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1800" dirty="0" smtClean="0"/>
              <a:t>Αν </a:t>
            </a:r>
            <a:r>
              <a:rPr lang="el-GR" altLang="el-GR" sz="1800" dirty="0"/>
              <a:t>το μήνυμα δεν αποκωδικοποιηθεί ορθά.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l-GR" altLang="el-GR" sz="1800" dirty="0" smtClean="0"/>
              <a:t>Αν </a:t>
            </a:r>
            <a:r>
              <a:rPr lang="el-GR" altLang="el-GR" sz="1800" dirty="0"/>
              <a:t>ο λήπτης δεν δύναται ή δεν είναι πρόθυμος να ανταποκριθεί θετικά στο </a:t>
            </a:r>
            <a:r>
              <a:rPr lang="el-GR" altLang="el-GR" sz="1800" dirty="0" smtClean="0"/>
              <a:t>   μήνυμα</a:t>
            </a:r>
          </a:p>
          <a:p>
            <a:pPr>
              <a:spcBef>
                <a:spcPct val="0"/>
              </a:spcBef>
            </a:pPr>
            <a:endParaRPr lang="el-GR" altLang="el-GR" sz="1800" dirty="0"/>
          </a:p>
          <a:p>
            <a:r>
              <a:rPr lang="el-GR" sz="1800" b="1" i="1" dirty="0"/>
              <a:t>Θα πρέπει να κατανοηθεί ότι για να καταστεί επιτυχής μια επικοινωνιακή διαδικασία, </a:t>
            </a:r>
            <a:r>
              <a:rPr lang="el-GR" sz="1800" b="1" i="1" dirty="0" smtClean="0"/>
              <a:t>ο πομπός </a:t>
            </a:r>
            <a:r>
              <a:rPr lang="el-GR" sz="1800" b="1" i="1" dirty="0"/>
              <a:t>θα πρέπει να γνωρίζει όσο το δυνατό καλύτερα το λήπτη του </a:t>
            </a:r>
            <a:r>
              <a:rPr lang="el-GR" sz="1800" b="1" i="1" dirty="0" smtClean="0"/>
              <a:t>μηνύματος, ώστε </a:t>
            </a:r>
            <a:r>
              <a:rPr lang="el-GR" sz="1800" b="1" i="1" dirty="0"/>
              <a:t>να διαμορφώσει ένα κατάλληλο μήνυμα που θα γίνει αποδεκτό από </a:t>
            </a:r>
            <a:r>
              <a:rPr lang="el-GR" sz="1800" b="1" i="1" dirty="0" smtClean="0"/>
              <a:t>τον παραλήπτη</a:t>
            </a:r>
            <a:r>
              <a:rPr lang="el-GR" sz="1800" b="1" i="1" dirty="0"/>
              <a:t>.</a:t>
            </a:r>
            <a:endParaRPr lang="en-US" altLang="el-GR" sz="1800" i="1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l-GR" sz="1400" dirty="0" smtClean="0"/>
          </a:p>
        </p:txBody>
      </p:sp>
      <p:sp>
        <p:nvSpPr>
          <p:cNvPr id="2" name="Ορθογώνιο 1"/>
          <p:cNvSpPr/>
          <p:nvPr/>
        </p:nvSpPr>
        <p:spPr>
          <a:xfrm>
            <a:off x="1331640" y="320702"/>
            <a:ext cx="5248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10000"/>
                </a:solidFill>
                <a:latin typeface="Arial-BoldMT"/>
              </a:rPr>
              <a:t>Η ΔΙΑΔΙΚΑΣΙΑ ΤΗΣ ΕΠΙΚΟΙΝΩΝΙΑΣ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98431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Καθοριστικός </a:t>
            </a:r>
            <a:r>
              <a:rPr lang="el-GR" sz="24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παράγοντας η </a:t>
            </a:r>
            <a:r>
              <a:rPr lang="el-GR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εμπειρία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457200" y="2132856"/>
            <a:ext cx="8229600" cy="3600400"/>
          </a:xfrm>
        </p:spPr>
        <p:txBody>
          <a:bodyPr/>
          <a:lstStyle/>
          <a:p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(</a:t>
            </a:r>
            <a:r>
              <a:rPr lang="el-GR" sz="1800" dirty="0"/>
              <a:t>γνώσεις, </a:t>
            </a:r>
            <a:r>
              <a:rPr lang="el-GR" sz="1800" dirty="0" smtClean="0"/>
              <a:t>βιώματα, αντιλήψεις</a:t>
            </a:r>
            <a:r>
              <a:rPr lang="el-GR" sz="1800" dirty="0"/>
              <a:t>, στάσεις </a:t>
            </a:r>
            <a:r>
              <a:rPr lang="el-GR" sz="1800" dirty="0" err="1"/>
              <a:t>κ.λπ</a:t>
            </a:r>
            <a:r>
              <a:rPr lang="el-GR" sz="1800" dirty="0"/>
              <a:t>) τόσο του πομπού όσο και </a:t>
            </a:r>
            <a:r>
              <a:rPr lang="el-GR" sz="1800" dirty="0" smtClean="0"/>
              <a:t>    του </a:t>
            </a:r>
            <a:r>
              <a:rPr lang="el-GR" sz="1800" dirty="0"/>
              <a:t>λήπτη. Αυτό συμβαίνει γιατί </a:t>
            </a:r>
            <a:r>
              <a:rPr lang="el-GR" sz="1800" dirty="0" smtClean="0"/>
              <a:t>ο πομπός </a:t>
            </a:r>
            <a:r>
              <a:rPr lang="el-GR" sz="1800" dirty="0"/>
              <a:t>κωδικοποιεί το μήνυμα και ο </a:t>
            </a:r>
            <a:r>
              <a:rPr lang="el-GR" sz="1800" dirty="0" smtClean="0"/>
              <a:t>   λήπτης </a:t>
            </a:r>
            <a:r>
              <a:rPr lang="el-GR" sz="1800" dirty="0"/>
              <a:t>το </a:t>
            </a:r>
            <a:r>
              <a:rPr lang="el-GR" sz="1800" dirty="0" smtClean="0"/>
              <a:t> αποκωδικοποιεί </a:t>
            </a:r>
            <a:r>
              <a:rPr lang="el-GR" sz="1800" dirty="0"/>
              <a:t>βάσει των εμπειριών του.</a:t>
            </a:r>
          </a:p>
          <a:p>
            <a:r>
              <a:rPr lang="el-GR" sz="1800" dirty="0" smtClean="0"/>
              <a:t> </a:t>
            </a:r>
          </a:p>
          <a:p>
            <a:r>
              <a:rPr lang="el-GR" sz="1800" dirty="0" smtClean="0"/>
              <a:t>Π.χ</a:t>
            </a:r>
            <a:r>
              <a:rPr lang="el-GR" sz="1800" dirty="0"/>
              <a:t>. αν δεν γνωρίζουμε Ισπανικά, είναι αδύνατο να κωδικοποιήσουμε </a:t>
            </a:r>
            <a:r>
              <a:rPr lang="el-GR" sz="1800" dirty="0" smtClean="0"/>
              <a:t>και                   αποκωδικοποιήσουμε </a:t>
            </a:r>
            <a:r>
              <a:rPr lang="el-GR" sz="1800" dirty="0"/>
              <a:t>στη γλώσσα αυτή.</a:t>
            </a:r>
          </a:p>
          <a:p>
            <a:endParaRPr lang="el-GR" sz="1800" dirty="0" smtClean="0"/>
          </a:p>
          <a:p>
            <a:r>
              <a:rPr lang="el-GR" sz="1800" dirty="0" smtClean="0">
                <a:solidFill>
                  <a:srgbClr val="C00000"/>
                </a:solidFill>
              </a:rPr>
              <a:t>Το </a:t>
            </a:r>
            <a:r>
              <a:rPr lang="el-GR" sz="1800" dirty="0">
                <a:solidFill>
                  <a:srgbClr val="C00000"/>
                </a:solidFill>
              </a:rPr>
              <a:t>μυστικό λοιπόν, είναι ο πομπός να κωδικοποιεί το μήνυμά του με τρόπο, ώστε </a:t>
            </a:r>
            <a:r>
              <a:rPr lang="el-GR" sz="1800" dirty="0" smtClean="0">
                <a:solidFill>
                  <a:srgbClr val="C00000"/>
                </a:solidFill>
              </a:rPr>
              <a:t>να συνδεθεί </a:t>
            </a:r>
            <a:r>
              <a:rPr lang="el-GR" sz="1800" dirty="0">
                <a:solidFill>
                  <a:srgbClr val="C00000"/>
                </a:solidFill>
              </a:rPr>
              <a:t>το μήνυμα με την εμπειρία του δέκτη.</a:t>
            </a:r>
          </a:p>
        </p:txBody>
      </p:sp>
    </p:spTree>
    <p:extLst>
      <p:ext uri="{BB962C8B-B14F-4D97-AF65-F5344CB8AC3E}">
        <p14:creationId xmlns:p14="http://schemas.microsoft.com/office/powerpoint/2010/main" val="3537635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395536" y="1124744"/>
            <a:ext cx="8229600" cy="3600400"/>
          </a:xfrm>
        </p:spPr>
        <p:txBody>
          <a:bodyPr/>
          <a:lstStyle/>
          <a:p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C00000"/>
                </a:solidFill>
              </a:rPr>
              <a:t>Ο σημασιολογικός θόρυβος</a:t>
            </a:r>
            <a:r>
              <a:rPr lang="el-GR" sz="1800" dirty="0"/>
              <a:t>. Ο θόρυβος αυτός </a:t>
            </a:r>
            <a:r>
              <a:rPr lang="el-GR" sz="1800" dirty="0" smtClean="0"/>
              <a:t>υφίσταται όταν </a:t>
            </a:r>
            <a:r>
              <a:rPr lang="el-GR" sz="1800" dirty="0"/>
              <a:t>ο πομπός </a:t>
            </a:r>
            <a:r>
              <a:rPr lang="el-GR" sz="1800" dirty="0" smtClean="0"/>
              <a:t>  και </a:t>
            </a:r>
            <a:r>
              <a:rPr lang="el-GR" sz="1800" dirty="0"/>
              <a:t>ο δέκτης αποδίδουν </a:t>
            </a:r>
            <a:r>
              <a:rPr lang="el-GR" sz="1800" dirty="0" smtClean="0"/>
              <a:t>διαφορετική σημασία </a:t>
            </a:r>
            <a:r>
              <a:rPr lang="el-GR" sz="1800" dirty="0"/>
              <a:t>στα σύμβολα και δεν </a:t>
            </a:r>
            <a:r>
              <a:rPr lang="el-GR" sz="1800" dirty="0" smtClean="0"/>
              <a:t>          καταλαβαίνουν </a:t>
            </a:r>
            <a:r>
              <a:rPr lang="el-GR" sz="1800" dirty="0"/>
              <a:t>ο </a:t>
            </a:r>
            <a:r>
              <a:rPr lang="el-GR" sz="1800" dirty="0" smtClean="0"/>
              <a:t>ένας τον </a:t>
            </a:r>
            <a:r>
              <a:rPr lang="el-GR" sz="1800" dirty="0"/>
              <a:t>άλλον</a:t>
            </a:r>
            <a:r>
              <a:rPr lang="el-GR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>
                <a:solidFill>
                  <a:srgbClr val="C00000"/>
                </a:solidFill>
              </a:rPr>
              <a:t>Ο </a:t>
            </a:r>
            <a:r>
              <a:rPr lang="el-GR" sz="1800" dirty="0">
                <a:solidFill>
                  <a:srgbClr val="C00000"/>
                </a:solidFill>
              </a:rPr>
              <a:t>θόρυβος της μετάδοσης</a:t>
            </a:r>
            <a:r>
              <a:rPr lang="el-GR" sz="1800" dirty="0"/>
              <a:t>. Ο θόρυβος αυτός </a:t>
            </a:r>
            <a:r>
              <a:rPr lang="el-GR" sz="1800" dirty="0" smtClean="0"/>
              <a:t>είναι το </a:t>
            </a:r>
            <a:r>
              <a:rPr lang="el-GR" sz="1800" dirty="0"/>
              <a:t>αποτέλεσμα της </a:t>
            </a:r>
            <a:r>
              <a:rPr lang="el-GR" sz="1800" dirty="0" smtClean="0"/>
              <a:t>     παραμόρφωσης </a:t>
            </a:r>
            <a:r>
              <a:rPr lang="el-GR" sz="1800" dirty="0"/>
              <a:t>του </a:t>
            </a:r>
            <a:r>
              <a:rPr lang="el-GR" sz="1800" dirty="0" smtClean="0"/>
              <a:t>μηνύματος κατά </a:t>
            </a:r>
            <a:r>
              <a:rPr lang="el-GR" sz="1800" dirty="0"/>
              <a:t>την διαβίβασή του (π.χ. λόγω </a:t>
            </a:r>
            <a:r>
              <a:rPr lang="el-GR" sz="1800" dirty="0" smtClean="0"/>
              <a:t>        παρασίτων </a:t>
            </a:r>
            <a:r>
              <a:rPr lang="el-GR" sz="1800" dirty="0" err="1"/>
              <a:t>κ.λπ</a:t>
            </a:r>
            <a:r>
              <a:rPr lang="el-GR" sz="1800" dirty="0" smtClean="0"/>
              <a:t>), της </a:t>
            </a:r>
            <a:r>
              <a:rPr lang="el-GR" sz="1800" dirty="0"/>
              <a:t>ακαταλληλότητας του μέσου διαβίβασης </a:t>
            </a:r>
            <a:r>
              <a:rPr lang="el-GR" sz="1800" dirty="0" smtClean="0"/>
              <a:t>της           πληροφορίας </a:t>
            </a:r>
            <a:r>
              <a:rPr lang="el-GR" sz="1800" dirty="0"/>
              <a:t>κ.α</a:t>
            </a:r>
            <a:r>
              <a:rPr lang="el-GR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l-G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Τα </a:t>
            </a:r>
            <a:r>
              <a:rPr lang="el-GR" sz="1800" dirty="0">
                <a:solidFill>
                  <a:srgbClr val="C00000"/>
                </a:solidFill>
              </a:rPr>
              <a:t>περιβαλλοντικά εμπόδια </a:t>
            </a:r>
            <a:r>
              <a:rPr lang="el-GR" sz="1800" dirty="0"/>
              <a:t>(π.χ. χώρος, </a:t>
            </a:r>
            <a:r>
              <a:rPr lang="el-GR" sz="1800" dirty="0" smtClean="0"/>
              <a:t>μέσα, περιβάλλον</a:t>
            </a:r>
            <a:r>
              <a:rPr lang="el-GR" sz="1800" dirty="0"/>
              <a:t>, </a:t>
            </a:r>
            <a:r>
              <a:rPr lang="el-GR" sz="1800" dirty="0" err="1"/>
              <a:t>κ.λπ</a:t>
            </a:r>
            <a:r>
              <a:rPr lang="el-GR" sz="18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Τα </a:t>
            </a:r>
            <a:r>
              <a:rPr lang="el-GR" sz="1800" dirty="0">
                <a:solidFill>
                  <a:srgbClr val="C00000"/>
                </a:solidFill>
              </a:rPr>
              <a:t>ψυχικά εμπόδια </a:t>
            </a:r>
            <a:r>
              <a:rPr lang="el-GR" sz="1800" dirty="0"/>
              <a:t>(π.χ. άγχος, </a:t>
            </a:r>
            <a:r>
              <a:rPr lang="el-GR" sz="1800" dirty="0" smtClean="0"/>
              <a:t>πανικός, συναισθήματα</a:t>
            </a:r>
            <a:r>
              <a:rPr lang="el-GR" sz="1800" dirty="0"/>
              <a:t>, αδιαφορία, </a:t>
            </a:r>
            <a:r>
              <a:rPr lang="el-GR" sz="1800" dirty="0" err="1"/>
              <a:t>κ.λπ</a:t>
            </a:r>
            <a:r>
              <a:rPr lang="el-GR" sz="1800" dirty="0" smtClean="0"/>
              <a:t>)</a:t>
            </a:r>
            <a:endParaRPr lang="el-G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Τα </a:t>
            </a:r>
            <a:r>
              <a:rPr lang="el-GR" sz="1800" dirty="0">
                <a:solidFill>
                  <a:srgbClr val="C00000"/>
                </a:solidFill>
              </a:rPr>
              <a:t>φυσικά εμπόδια </a:t>
            </a:r>
            <a:r>
              <a:rPr lang="el-GR" sz="1800" dirty="0"/>
              <a:t>(π.χ. ηλικία, φύλλο, ακοή, </a:t>
            </a:r>
            <a:r>
              <a:rPr lang="el-GR" sz="1800" dirty="0" smtClean="0"/>
              <a:t>όραση, </a:t>
            </a:r>
            <a:r>
              <a:rPr lang="el-GR" sz="1800" dirty="0" err="1" smtClean="0"/>
              <a:t>κ.λπ</a:t>
            </a:r>
            <a:r>
              <a:rPr lang="el-GR" sz="1800" dirty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>
                <a:solidFill>
                  <a:srgbClr val="C00000"/>
                </a:solidFill>
              </a:rPr>
              <a:t>Οι </a:t>
            </a:r>
            <a:r>
              <a:rPr lang="el-GR" sz="1800" dirty="0">
                <a:solidFill>
                  <a:srgbClr val="C00000"/>
                </a:solidFill>
              </a:rPr>
              <a:t>αντιφάσεις και οι ασάφειες </a:t>
            </a:r>
            <a:r>
              <a:rPr lang="el-GR" sz="1800" dirty="0"/>
              <a:t>των μηνυμάτων.</a:t>
            </a:r>
            <a:endParaRPr lang="el-GR" sz="1800" dirty="0">
              <a:solidFill>
                <a:srgbClr val="C00000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136036"/>
            <a:ext cx="7009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10000"/>
                </a:solidFill>
                <a:latin typeface="Arial-BoldMT"/>
              </a:rPr>
              <a:t>Οι παράγοντες που επηρεάζουν ή εμποδίζουν </a:t>
            </a:r>
            <a:r>
              <a:rPr lang="el-GR" sz="2400" dirty="0" smtClean="0">
                <a:solidFill>
                  <a:srgbClr val="C10000"/>
                </a:solidFill>
                <a:latin typeface="Arial-BoldMT"/>
              </a:rPr>
              <a:t/>
            </a:r>
            <a:br>
              <a:rPr lang="el-GR" sz="2400" dirty="0" smtClean="0">
                <a:solidFill>
                  <a:srgbClr val="C10000"/>
                </a:solidFill>
                <a:latin typeface="Arial-BoldMT"/>
              </a:rPr>
            </a:br>
            <a:r>
              <a:rPr lang="el-GR" sz="2400" dirty="0" smtClean="0">
                <a:solidFill>
                  <a:srgbClr val="C10000"/>
                </a:solidFill>
                <a:latin typeface="Arial-BoldMT"/>
              </a:rPr>
              <a:t>(</a:t>
            </a:r>
            <a:r>
              <a:rPr lang="el-GR" sz="2400" dirty="0">
                <a:solidFill>
                  <a:srgbClr val="C10000"/>
                </a:solidFill>
                <a:latin typeface="Arial-BoldMT"/>
              </a:rPr>
              <a:t>θόρυβοι) </a:t>
            </a:r>
            <a:r>
              <a:rPr lang="el-GR" sz="2400" dirty="0" smtClean="0">
                <a:solidFill>
                  <a:srgbClr val="C10000"/>
                </a:solidFill>
                <a:latin typeface="Arial-BoldMT"/>
              </a:rPr>
              <a:t>την επικοινωνία είναι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253654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395536" y="1124744"/>
            <a:ext cx="8229600" cy="3600400"/>
          </a:xfrm>
        </p:spPr>
        <p:txBody>
          <a:bodyPr/>
          <a:lstStyle/>
          <a:p>
            <a:endParaRPr lang="el-GR" sz="1800" dirty="0" smtClean="0"/>
          </a:p>
          <a:p>
            <a:r>
              <a:rPr lang="el-GR" sz="1800" dirty="0"/>
              <a:t>Σε μια κατάσταση έκτακτης ανάγκης ή κρίσης προκαλείται </a:t>
            </a:r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αβεβαιότητα, ανησυχία, φόβος </a:t>
            </a:r>
            <a:r>
              <a:rPr lang="el-GR" sz="1800" dirty="0"/>
              <a:t>&amp; κυριαρχεί η σύγχυση &amp; το χάος. </a:t>
            </a:r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παρατηρείται </a:t>
            </a:r>
            <a:r>
              <a:rPr lang="el-GR" sz="1800" dirty="0"/>
              <a:t>ταχεία </a:t>
            </a:r>
            <a:r>
              <a:rPr lang="el-GR" sz="1800" dirty="0" smtClean="0"/>
              <a:t>εναλλαγή καταστάσεων</a:t>
            </a:r>
            <a:r>
              <a:rPr lang="el-GR" sz="1800" dirty="0"/>
              <a:t>, διαμόρφωση έκτακτων </a:t>
            </a:r>
            <a:r>
              <a:rPr lang="el-GR" sz="1800" dirty="0" smtClean="0"/>
              <a:t>        συνθηκών</a:t>
            </a:r>
            <a:r>
              <a:rPr lang="el-GR" sz="1800" dirty="0"/>
              <a:t>, ανασφάλεια &amp; πολλαπλές πιέσεις</a:t>
            </a:r>
          </a:p>
          <a:p>
            <a:endParaRPr lang="el-GR" sz="1800" dirty="0" smtClean="0">
              <a:solidFill>
                <a:srgbClr val="C00000"/>
              </a:solidFill>
            </a:endParaRPr>
          </a:p>
          <a:p>
            <a:r>
              <a:rPr lang="el-GR" sz="1800" dirty="0" smtClean="0">
                <a:solidFill>
                  <a:srgbClr val="C00000"/>
                </a:solidFill>
              </a:rPr>
              <a:t>Απαιτείται </a:t>
            </a:r>
            <a:r>
              <a:rPr lang="el-GR" sz="1800" dirty="0">
                <a:solidFill>
                  <a:srgbClr val="C00000"/>
                </a:solidFill>
              </a:rPr>
              <a:t>να ληφθούν άμεσα αποφάσεις σχετικά με: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 </a:t>
            </a:r>
            <a:r>
              <a:rPr lang="el-GR" sz="1800" dirty="0"/>
              <a:t>Το πώς θα αντιμετωπιστεί η διαμορφωθείσα κατάσταση,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Πώς </a:t>
            </a:r>
            <a:r>
              <a:rPr lang="el-GR" sz="1800" dirty="0"/>
              <a:t>θα κατανεμηθούν οι διαθέσιμοι (υλικοί &amp; άυλοι) πόροι,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Πώς </a:t>
            </a:r>
            <a:r>
              <a:rPr lang="el-GR" sz="1800" dirty="0"/>
              <a:t>θα γίνει η διαχείριση σημαντικών ζητημάτων που θα προκύψουν,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Πώς </a:t>
            </a:r>
            <a:r>
              <a:rPr lang="el-GR" sz="1800" dirty="0"/>
              <a:t>θα αξιοποιηθούν οι διαθέσιμες πληροφορίες,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Πώς </a:t>
            </a:r>
            <a:r>
              <a:rPr lang="el-GR" sz="1800" dirty="0"/>
              <a:t>θα επικοινωνήσει ο φορέας που καλείται να αντιμετωπίσει </a:t>
            </a:r>
            <a:r>
              <a:rPr lang="el-GR" sz="1800" dirty="0" smtClean="0"/>
              <a:t>την           έκτακτη ανάγκη ή </a:t>
            </a:r>
            <a:r>
              <a:rPr lang="el-GR" sz="1800" dirty="0"/>
              <a:t>κρίση &amp; με τι μήνυμα με τα εσωτερικά κοινά του &amp; </a:t>
            </a:r>
            <a:r>
              <a:rPr lang="el-GR" sz="1800" dirty="0" smtClean="0"/>
              <a:t>         την </a:t>
            </a:r>
            <a:r>
              <a:rPr lang="el-GR" sz="1800" dirty="0"/>
              <a:t>κοινή γνώμη,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Πώς </a:t>
            </a:r>
            <a:r>
              <a:rPr lang="el-GR" sz="1800" dirty="0"/>
              <a:t>θα αντιμετωπιστούν πιθανές καταγγελίες, επικρίσεις ή η </a:t>
            </a:r>
            <a:r>
              <a:rPr lang="el-GR" sz="1800" dirty="0" smtClean="0"/>
              <a:t>αρνητική    δημοσιότητα</a:t>
            </a:r>
            <a:r>
              <a:rPr lang="el-GR" sz="1800" dirty="0"/>
              <a:t>.</a:t>
            </a:r>
            <a:endParaRPr lang="el-GR" sz="18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320702"/>
            <a:ext cx="5979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ΕΠΙΚΟΙΝΩΝΙΑΚΟ ΠΕΡΙΒΑΛΛΟΝ ΚΡΙΣΗΣ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73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Βασικά στάδια επικοινωνιακής διαχείρισης</a:t>
            </a:r>
            <a:endParaRPr lang="el-GR" sz="28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38" y="1268760"/>
            <a:ext cx="7894723" cy="516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στάδια </a:t>
            </a:r>
            <a:r>
              <a:rPr lang="el-GR" dirty="0" smtClean="0"/>
              <a:t>….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94" y="1340768"/>
            <a:ext cx="7815155" cy="52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96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Βασικά στάδια </a:t>
            </a:r>
            <a:r>
              <a:rPr lang="el-GR" dirty="0" smtClean="0"/>
              <a:t>….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477907" cy="456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360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Επικοινωνιακή Στρατηγική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7649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/>
              <a:t>Το πιο σημαντικό, ίσως, στοιχείο </a:t>
            </a:r>
            <a:r>
              <a:rPr lang="el-GR" dirty="0" smtClean="0"/>
              <a:t>στη διαχείριση </a:t>
            </a:r>
            <a:r>
              <a:rPr lang="el-GR" dirty="0"/>
              <a:t>κρίσεων είναι οι </a:t>
            </a:r>
            <a:r>
              <a:rPr lang="el-GR" dirty="0" smtClean="0"/>
              <a:t>            </a:t>
            </a:r>
            <a:r>
              <a:rPr lang="el-GR" dirty="0" smtClean="0">
                <a:solidFill>
                  <a:srgbClr val="C00000"/>
                </a:solidFill>
              </a:rPr>
              <a:t>σχέσεις</a:t>
            </a:r>
            <a:r>
              <a:rPr lang="el-GR" dirty="0" smtClean="0"/>
              <a:t> που αναπτύσσονται </a:t>
            </a:r>
            <a:r>
              <a:rPr lang="el-GR" dirty="0"/>
              <a:t>μεταξύ των οργανισμών </a:t>
            </a:r>
            <a:r>
              <a:rPr lang="el-GR" dirty="0" smtClean="0"/>
              <a:t>και των </a:t>
            </a:r>
            <a:r>
              <a:rPr lang="el-GR" dirty="0"/>
              <a:t>μέσων μαζικής ενημέρωσης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/>
              <a:t>Ο </a:t>
            </a:r>
            <a:r>
              <a:rPr lang="el-GR" dirty="0"/>
              <a:t>ρόλος της επικοινωνιακής </a:t>
            </a:r>
            <a:r>
              <a:rPr lang="el-GR" dirty="0" smtClean="0"/>
              <a:t>στρατηγικής είναι </a:t>
            </a:r>
            <a:r>
              <a:rPr lang="el-GR" dirty="0"/>
              <a:t>καταλυτικός σε κάθε στάδιο της κρίσης</a:t>
            </a:r>
            <a:r>
              <a:rPr lang="el-GR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/>
              <a:t>Οι τεράστιες δυνατότητες που έχει δώσει η τεχνολογία στην </a:t>
            </a:r>
            <a:r>
              <a:rPr lang="el-GR" dirty="0" smtClean="0"/>
              <a:t>              επικοινωνία </a:t>
            </a:r>
            <a:r>
              <a:rPr lang="el-GR" dirty="0"/>
              <a:t>τα τελευταία χρόνια, δίνουν στα μέσα τη δυνατότητα να μεταδώσουν κάθε είδηση μέσα σε λίγα μόνο λεπτά από τη στιγμή </a:t>
            </a:r>
            <a:r>
              <a:rPr lang="el-GR" dirty="0" smtClean="0"/>
              <a:t>    που </a:t>
            </a:r>
            <a:r>
              <a:rPr lang="el-GR" dirty="0"/>
              <a:t>συμβαίνει. Αυτό έχει ως συνέπεια να αλλάξει βαθμιαία η </a:t>
            </a:r>
            <a:r>
              <a:rPr lang="el-GR" dirty="0" smtClean="0"/>
              <a:t>           αντίληψη </a:t>
            </a:r>
            <a:r>
              <a:rPr lang="el-GR" dirty="0"/>
              <a:t>για το χωρόχρονο. </a:t>
            </a:r>
            <a:endParaRPr lang="el-GR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l-GR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 smtClean="0"/>
              <a:t>Σήμερα </a:t>
            </a:r>
            <a:r>
              <a:rPr lang="el-GR" dirty="0"/>
              <a:t>πια είναι αδύνατο για μια εταιρεία να κρύψει μια αρνητική </a:t>
            </a:r>
            <a:r>
              <a:rPr lang="el-GR" dirty="0" smtClean="0"/>
              <a:t>     εξέλιξη </a:t>
            </a:r>
            <a:r>
              <a:rPr lang="el-GR" dirty="0"/>
              <a:t>για πάνω από μερικές ώρες, όπως μπορούσε άνετα σχεδόν να κάνει στο παρελθόν</a:t>
            </a:r>
          </a:p>
        </p:txBody>
      </p:sp>
    </p:spTree>
    <p:extLst>
      <p:ext uri="{BB962C8B-B14F-4D97-AF65-F5344CB8AC3E}">
        <p14:creationId xmlns:p14="http://schemas.microsoft.com/office/powerpoint/2010/main" val="24898439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ko-KR" dirty="0" smtClean="0"/>
              <a:t>Βιβλιογραφία </a:t>
            </a:r>
            <a:endParaRPr lang="ko-KR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1772816"/>
            <a:ext cx="8229600" cy="452596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l-GR" sz="1600" dirty="0" smtClean="0"/>
              <a:t>Devlin</a:t>
            </a:r>
            <a:r>
              <a:rPr lang="el-GR" altLang="el-GR" sz="1600" dirty="0" smtClean="0"/>
              <a:t>, Ε.</a:t>
            </a:r>
            <a:r>
              <a:rPr lang="en-US" altLang="el-GR" sz="1600" dirty="0" smtClean="0"/>
              <a:t>S.</a:t>
            </a:r>
            <a:r>
              <a:rPr lang="el-GR" altLang="el-GR" sz="1600" dirty="0" smtClean="0"/>
              <a:t> (2007). </a:t>
            </a:r>
            <a:r>
              <a:rPr lang="en-US" altLang="el-GR" sz="1600" i="1" dirty="0" smtClean="0"/>
              <a:t>Crisis Management Planning and Execution</a:t>
            </a:r>
            <a:r>
              <a:rPr lang="el-GR" altLang="el-GR" sz="1600" dirty="0" smtClean="0"/>
              <a:t>. </a:t>
            </a:r>
            <a:r>
              <a:rPr lang="en-US" altLang="el-GR" sz="1600" dirty="0" smtClean="0"/>
              <a:t> </a:t>
            </a:r>
            <a:r>
              <a:rPr lang="en-US" altLang="el-GR" sz="1600" dirty="0" err="1" smtClean="0"/>
              <a:t>Auerbach</a:t>
            </a:r>
            <a:r>
              <a:rPr lang="en-US" altLang="el-GR" sz="1600" dirty="0" smtClean="0"/>
              <a:t> Publications, USA</a:t>
            </a:r>
            <a:endParaRPr lang="el-GR" altLang="el-GR" sz="1600" dirty="0" smtClean="0"/>
          </a:p>
          <a:p>
            <a:pPr>
              <a:spcBef>
                <a:spcPct val="0"/>
              </a:spcBef>
              <a:buFontTx/>
              <a:buNone/>
            </a:pPr>
            <a:endParaRPr lang="el-GR" altLang="el-GR" sz="16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600" dirty="0" err="1" smtClean="0"/>
              <a:t>Heath</a:t>
            </a:r>
            <a:r>
              <a:rPr lang="el-GR" altLang="el-GR" sz="1600" dirty="0" smtClean="0"/>
              <a:t>, R. (2004). </a:t>
            </a:r>
            <a:r>
              <a:rPr lang="el-GR" altLang="el-GR" sz="1600" i="1" dirty="0" smtClean="0"/>
              <a:t>Διαχείριση κρίσεων</a:t>
            </a:r>
            <a:r>
              <a:rPr lang="el-GR" altLang="el-GR" sz="1600" dirty="0" smtClean="0"/>
              <a:t>. Εκδόσεις Χ. ΓΚΙΟΥΡΔΑ &amp; ΣΙΑ ΕΕ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l-GR" sz="16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1600" dirty="0" smtClean="0"/>
              <a:t>Μπαλωμένος, Κ. (2018). </a:t>
            </a:r>
            <a:r>
              <a:rPr lang="el-GR" altLang="el-GR" sz="1600" i="1" dirty="0" smtClean="0"/>
              <a:t>Επικοινωνιακή διαχείριση κρίσεων</a:t>
            </a:r>
            <a:r>
              <a:rPr lang="el-GR" altLang="el-GR" sz="1600" dirty="0" smtClean="0"/>
              <a:t>. Σημειώσεις εισήγησης στο    Σύλλογο Επιστημονικού προσωπικού Εθνικής Τράπεζας. 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1600" dirty="0"/>
          </a:p>
          <a:p>
            <a:pPr>
              <a:spcBef>
                <a:spcPct val="0"/>
              </a:spcBef>
            </a:pPr>
            <a:r>
              <a:rPr lang="el-GR" altLang="el-GR" sz="1600" dirty="0" err="1" smtClean="0"/>
              <a:t>Πανηγυράκης</a:t>
            </a:r>
            <a:r>
              <a:rPr lang="el-GR" altLang="el-GR" sz="1600" dirty="0" smtClean="0"/>
              <a:t>, Γ</a:t>
            </a:r>
            <a:r>
              <a:rPr lang="el-GR" altLang="el-GR" sz="1600" dirty="0"/>
              <a:t>. </a:t>
            </a:r>
            <a:r>
              <a:rPr lang="el-GR" altLang="el-GR" sz="1600" i="1" dirty="0"/>
              <a:t>Δημόσιες Σχέσεις και Ολοκληρωμένη </a:t>
            </a:r>
            <a:r>
              <a:rPr lang="el-GR" altLang="el-GR" sz="1600" i="1" dirty="0" smtClean="0"/>
              <a:t>Επικοινωνία.</a:t>
            </a:r>
            <a:r>
              <a:rPr lang="el-GR" altLang="el-GR" sz="1600" dirty="0" smtClean="0"/>
              <a:t> Οικονομικό              Πανεπιστήμιο  Αθηνών, </a:t>
            </a:r>
            <a:r>
              <a:rPr lang="el-GR" altLang="el-GR" sz="1600" dirty="0"/>
              <a:t>Τμήμα Οργάνωση και Διοίκηση Επιχειρήσεων. Ανοικτά Ακαδημαϊκά Μαθήματα στο </a:t>
            </a:r>
            <a:r>
              <a:rPr lang="el-GR" altLang="el-GR" sz="1600" dirty="0" smtClean="0"/>
              <a:t> Οικονομικό </a:t>
            </a:r>
            <a:r>
              <a:rPr lang="el-GR" altLang="el-GR" sz="1600" dirty="0"/>
              <a:t>Πανεπιστήμιο Αθηνών </a:t>
            </a:r>
            <a:endParaRPr lang="el-GR" altLang="el-GR" sz="1600" dirty="0" smtClean="0"/>
          </a:p>
          <a:p>
            <a:pPr>
              <a:spcBef>
                <a:spcPct val="0"/>
              </a:spcBef>
            </a:pPr>
            <a:endParaRPr lang="el-GR" altLang="el-GR" sz="1600" dirty="0"/>
          </a:p>
          <a:p>
            <a:pPr>
              <a:spcBef>
                <a:spcPct val="0"/>
              </a:spcBef>
            </a:pPr>
            <a:r>
              <a:rPr lang="el-GR" altLang="el-GR" sz="1600" dirty="0" err="1"/>
              <a:t>Πατρώνας</a:t>
            </a:r>
            <a:r>
              <a:rPr lang="el-GR" altLang="el-GR" sz="1600" dirty="0"/>
              <a:t>, Δ. &amp; Παυλάκης, Μ., </a:t>
            </a:r>
            <a:r>
              <a:rPr lang="el-GR" altLang="el-GR" sz="1600" dirty="0" smtClean="0"/>
              <a:t>(2011). </a:t>
            </a:r>
            <a:r>
              <a:rPr lang="el-GR" altLang="el-GR" sz="1600" i="1" dirty="0"/>
              <a:t>Ανάπτυξη Ανθρωπίνου </a:t>
            </a:r>
            <a:r>
              <a:rPr lang="el-GR" altLang="el-GR" sz="1600" i="1" dirty="0" smtClean="0"/>
              <a:t>Δυναμικού</a:t>
            </a:r>
            <a:r>
              <a:rPr lang="el-GR" altLang="el-GR" sz="1600" dirty="0" smtClean="0"/>
              <a:t>. Εκπαιδευτικό Υλικό. Αθήνα</a:t>
            </a:r>
            <a:r>
              <a:rPr lang="el-GR" altLang="el-GR" sz="1600" dirty="0"/>
              <a:t>: ΕΚΔΔΑ.</a:t>
            </a:r>
            <a:endParaRPr lang="el-GR" altLang="el-GR" sz="16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l-GR" sz="14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altLang="el-GR" sz="1400" dirty="0" smtClean="0"/>
          </a:p>
        </p:txBody>
      </p:sp>
    </p:spTree>
    <p:extLst>
      <p:ext uri="{BB962C8B-B14F-4D97-AF65-F5344CB8AC3E}">
        <p14:creationId xmlns:p14="http://schemas.microsoft.com/office/powerpoint/2010/main" val="41881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069514"/>
          </a:xfrm>
        </p:spPr>
        <p:txBody>
          <a:bodyPr/>
          <a:lstStyle/>
          <a:p>
            <a:r>
              <a:rPr lang="el-GR" dirty="0"/>
              <a:t>Πεδίο εφαρμογής </a:t>
            </a:r>
            <a:r>
              <a:rPr lang="el-GR" sz="2800" dirty="0"/>
              <a:t>δημόσιων</a:t>
            </a:r>
            <a:r>
              <a:rPr lang="el-GR" dirty="0"/>
              <a:t> </a:t>
            </a:r>
            <a:r>
              <a:rPr lang="el-GR" dirty="0" smtClean="0"/>
              <a:t>       </a:t>
            </a:r>
            <a:r>
              <a:rPr lang="el-GR" sz="2800" dirty="0" smtClean="0"/>
              <a:t>σχέσεων </a:t>
            </a:r>
            <a:r>
              <a:rPr lang="el-GR" sz="2800" dirty="0"/>
              <a:t>στον ιδιωτικό &amp; δημόσιο τομέα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l-GR" sz="1800" dirty="0"/>
              <a:t>Στον επιχειρηματικό - εμπορικό </a:t>
            </a:r>
            <a:r>
              <a:rPr lang="el-GR" sz="1800" dirty="0">
                <a:solidFill>
                  <a:srgbClr val="C00000"/>
                </a:solidFill>
              </a:rPr>
              <a:t>ιδιωτικό τομέα </a:t>
            </a:r>
            <a:r>
              <a:rPr lang="el-GR" sz="1800" dirty="0" smtClean="0"/>
              <a:t>οι        Δημόσιες Σχέσεις:</a:t>
            </a:r>
            <a:endParaRPr lang="el-G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/>
              <a:t>λειτουργούν προς ενημέρωση του καταναλωτικού </a:t>
            </a:r>
            <a:r>
              <a:rPr lang="el-GR" sz="1800" dirty="0" smtClean="0"/>
              <a:t>    κοινού στην προσέλκυση </a:t>
            </a:r>
            <a:r>
              <a:rPr lang="el-GR" sz="1800" dirty="0"/>
              <a:t>(νέων) υποψηφίων </a:t>
            </a:r>
            <a:r>
              <a:rPr lang="el-GR" sz="1800" dirty="0" smtClean="0"/>
              <a:t>πελατών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/>
              <a:t>Όσο πιο αναγνωρίσιμη «επιχειρηματική εικόνα» </a:t>
            </a:r>
            <a:r>
              <a:rPr lang="el-GR" sz="1800" dirty="0" smtClean="0"/>
              <a:t>-      “</a:t>
            </a:r>
            <a:r>
              <a:rPr lang="el-GR" sz="1800" dirty="0" err="1"/>
              <a:t>branding</a:t>
            </a:r>
            <a:r>
              <a:rPr lang="el-GR" sz="1800" dirty="0" smtClean="0"/>
              <a:t>”-, αναπτύσσεται </a:t>
            </a:r>
            <a:r>
              <a:rPr lang="el-GR" sz="1800" dirty="0"/>
              <a:t>αποδοχή, και η δημόσια </a:t>
            </a:r>
            <a:r>
              <a:rPr lang="el-GR" sz="1800" dirty="0" smtClean="0"/>
              <a:t>   αναγνώριση </a:t>
            </a:r>
            <a:r>
              <a:rPr lang="el-GR" sz="1800" dirty="0"/>
              <a:t>της </a:t>
            </a:r>
            <a:r>
              <a:rPr lang="el-GR" sz="1800" dirty="0" smtClean="0"/>
              <a:t>εταιρείας–επιχείρησης </a:t>
            </a:r>
            <a:r>
              <a:rPr lang="el-GR" sz="1800" dirty="0"/>
              <a:t>(εμπορική </a:t>
            </a:r>
            <a:r>
              <a:rPr lang="el-GR" sz="1800" dirty="0" smtClean="0"/>
              <a:t>       επιτυχία</a:t>
            </a:r>
            <a:r>
              <a:rPr lang="el-GR" sz="1800" dirty="0"/>
              <a:t>), </a:t>
            </a:r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στοχεύοντας </a:t>
            </a:r>
            <a:r>
              <a:rPr lang="el-GR" sz="1800" dirty="0"/>
              <a:t>στη μεγιστοποίηση </a:t>
            </a:r>
            <a:r>
              <a:rPr lang="el-GR" sz="1800" dirty="0" smtClean="0"/>
              <a:t>του επιδιωκόμενου  κέρδους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43839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069514"/>
          </a:xfrm>
        </p:spPr>
        <p:txBody>
          <a:bodyPr/>
          <a:lstStyle/>
          <a:p>
            <a:r>
              <a:rPr lang="el-GR" dirty="0"/>
              <a:t>Πεδίο εφαρμογής </a:t>
            </a:r>
            <a:r>
              <a:rPr lang="el-GR" sz="2800" dirty="0"/>
              <a:t>δημόσιων</a:t>
            </a:r>
            <a:r>
              <a:rPr lang="el-GR" dirty="0"/>
              <a:t> </a:t>
            </a:r>
            <a:r>
              <a:rPr lang="el-GR" dirty="0" smtClean="0"/>
              <a:t>       </a:t>
            </a:r>
            <a:r>
              <a:rPr lang="el-GR" sz="2800" dirty="0" smtClean="0"/>
              <a:t>σχέσεων </a:t>
            </a:r>
            <a:r>
              <a:rPr lang="el-GR" sz="2800" dirty="0"/>
              <a:t>στον ιδιωτικό &amp; δημόσιο τομέα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l-GR" sz="1800" dirty="0"/>
              <a:t>Στη </a:t>
            </a:r>
            <a:r>
              <a:rPr lang="el-GR" sz="1800" dirty="0">
                <a:solidFill>
                  <a:srgbClr val="C00000"/>
                </a:solidFill>
              </a:rPr>
              <a:t>Δημόσια Διοίκηση</a:t>
            </a:r>
            <a:r>
              <a:rPr lang="el-GR" sz="1800" dirty="0"/>
              <a:t>, και στους Φορείς που παρέχουν κοινωνικό </a:t>
            </a:r>
            <a:r>
              <a:rPr lang="el-GR" sz="1800" dirty="0" smtClean="0"/>
              <a:t>αγαθό προς </a:t>
            </a:r>
            <a:r>
              <a:rPr lang="el-GR" sz="1800" dirty="0"/>
              <a:t>το κοινωνικό σύνολο, οι Δημόσιες Σχέσεις </a:t>
            </a:r>
            <a:r>
              <a:rPr lang="el-GR" sz="1800" dirty="0" smtClean="0"/>
              <a:t>στοχεύουν: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Στην ισχυροποίηση </a:t>
            </a:r>
            <a:r>
              <a:rPr lang="el-GR" sz="1800" dirty="0"/>
              <a:t>της αμφίδρομης σχέσης μεταξύ </a:t>
            </a:r>
            <a:r>
              <a:rPr lang="el-GR" sz="1800" dirty="0" smtClean="0"/>
              <a:t>    Δημόσιας </a:t>
            </a:r>
            <a:r>
              <a:rPr lang="el-GR" sz="1800" dirty="0"/>
              <a:t>Διοίκησης </a:t>
            </a:r>
            <a:r>
              <a:rPr lang="el-GR" sz="1800" dirty="0" smtClean="0"/>
              <a:t>και κοινωνίας</a:t>
            </a:r>
            <a:r>
              <a:rPr lang="el-GR" sz="1800" dirty="0"/>
              <a:t>, </a:t>
            </a:r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με </a:t>
            </a:r>
            <a:r>
              <a:rPr lang="el-GR" sz="1800" dirty="0"/>
              <a:t>παροχή πληροφοριών για τις επιχειρησιακές </a:t>
            </a:r>
            <a:r>
              <a:rPr lang="el-GR" sz="1800" dirty="0" smtClean="0"/>
              <a:t>        δυνατότητες και τις </a:t>
            </a:r>
            <a:r>
              <a:rPr lang="el-GR" sz="1800" dirty="0"/>
              <a:t>υποχρεώσεις του Φορέα προς τον πολίτη, ενώ παράλληλα </a:t>
            </a:r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Λογοδοτεί καθώς </a:t>
            </a:r>
            <a:r>
              <a:rPr lang="el-GR" sz="1800" dirty="0"/>
              <a:t>έχει νομική υποχρέωση στη </a:t>
            </a:r>
            <a:r>
              <a:rPr lang="el-GR" sz="1800" dirty="0" smtClean="0"/>
              <a:t>          διαφάνεια </a:t>
            </a:r>
            <a:r>
              <a:rPr lang="el-GR" sz="1800" dirty="0"/>
              <a:t>και την ενημέρωση </a:t>
            </a:r>
            <a:r>
              <a:rPr lang="el-GR" sz="1800" dirty="0" smtClean="0"/>
              <a:t>του κοινού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60636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524328" cy="1069514"/>
          </a:xfrm>
        </p:spPr>
        <p:txBody>
          <a:bodyPr/>
          <a:lstStyle/>
          <a:p>
            <a:r>
              <a:rPr lang="el-GR" dirty="0" smtClean="0"/>
              <a:t>Διαφορές </a:t>
            </a:r>
            <a:r>
              <a:rPr lang="el-GR" sz="2800" dirty="0" smtClean="0"/>
              <a:t>δημόσιων</a:t>
            </a:r>
            <a:r>
              <a:rPr lang="el-GR" dirty="0"/>
              <a:t> </a:t>
            </a:r>
            <a:r>
              <a:rPr lang="el-GR" sz="2800" dirty="0" smtClean="0"/>
              <a:t>σχέσεων              στον </a:t>
            </a:r>
            <a:r>
              <a:rPr lang="el-GR" sz="2800" dirty="0"/>
              <a:t>ιδιωτικό &amp; δημόσιο τομέα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l-GR" sz="1800" dirty="0" smtClean="0"/>
              <a:t>Σημαντικές </a:t>
            </a:r>
            <a:r>
              <a:rPr lang="el-GR" sz="1800" dirty="0"/>
              <a:t>διαφορές λόγω των ιδιαίτερων</a:t>
            </a:r>
          </a:p>
          <a:p>
            <a:r>
              <a:rPr lang="el-GR" sz="1800" dirty="0"/>
              <a:t>διαφοροποιήσεών τους, </a:t>
            </a:r>
            <a:r>
              <a:rPr lang="el-GR" sz="1800" dirty="0">
                <a:solidFill>
                  <a:srgbClr val="C00000"/>
                </a:solidFill>
              </a:rPr>
              <a:t>ως προς τις παροχές</a:t>
            </a:r>
            <a:r>
              <a:rPr lang="el-GR" sz="1800" dirty="0"/>
              <a:t> τους στο </a:t>
            </a:r>
            <a:r>
              <a:rPr lang="el-GR" sz="1800" dirty="0" smtClean="0"/>
              <a:t> κοινωνικό σύνολο.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Θεσμική διαφοροποίηση </a:t>
            </a:r>
            <a:r>
              <a:rPr lang="el-GR" sz="1800" dirty="0"/>
              <a:t>του ρόλου που επιτελούν, </a:t>
            </a:r>
            <a:r>
              <a:rPr lang="el-GR" sz="1800" dirty="0" smtClean="0"/>
              <a:t>  στην </a:t>
            </a:r>
            <a:r>
              <a:rPr lang="el-GR" sz="1800" dirty="0"/>
              <a:t>απόλυτα τυπική </a:t>
            </a:r>
            <a:r>
              <a:rPr lang="el-GR" sz="1800" dirty="0" smtClean="0"/>
              <a:t>μεταφορά της </a:t>
            </a:r>
            <a:r>
              <a:rPr lang="el-GR" sz="1800" dirty="0"/>
              <a:t>πληροφορίας </a:t>
            </a:r>
            <a:r>
              <a:rPr lang="el-GR" sz="1800" dirty="0" smtClean="0"/>
              <a:t>    που </a:t>
            </a:r>
            <a:r>
              <a:rPr lang="el-GR" sz="1800" dirty="0"/>
              <a:t>διέπει το Δημόσιο Τομέα, </a:t>
            </a:r>
            <a:endParaRPr lang="el-G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/>
              <a:t>την </a:t>
            </a:r>
            <a:r>
              <a:rPr lang="el-GR" sz="1800" dirty="0"/>
              <a:t>ευρύτητα του </a:t>
            </a:r>
            <a:r>
              <a:rPr lang="el-GR" sz="1800" dirty="0" smtClean="0"/>
              <a:t>κοινό στο </a:t>
            </a:r>
            <a:r>
              <a:rPr lang="el-GR" sz="1800" dirty="0"/>
              <a:t>οποίο απευθύνονται ενώ εμπίπτει στους περιορισμούς του «</a:t>
            </a:r>
            <a:r>
              <a:rPr lang="el-GR" sz="1800" dirty="0" smtClean="0"/>
              <a:t>κρατικού             απόρρητου</a:t>
            </a:r>
            <a:r>
              <a:rPr lang="el-GR" sz="1800" dirty="0"/>
              <a:t>» και του «εθνικού συμφέροντος» που </a:t>
            </a:r>
            <a:r>
              <a:rPr lang="el-GR" sz="1800" dirty="0" smtClean="0"/>
              <a:t>     ενυπάρχει </a:t>
            </a:r>
            <a:r>
              <a:rPr lang="el-GR" sz="1800" dirty="0"/>
              <a:t>στους </a:t>
            </a:r>
            <a:r>
              <a:rPr lang="el-GR" sz="1800" dirty="0" smtClean="0"/>
              <a:t>Φορείς επιχειρησιακών </a:t>
            </a:r>
            <a:r>
              <a:rPr lang="el-GR" sz="1800" dirty="0"/>
              <a:t>δράσεως του Δημοσίου Τομέα</a:t>
            </a:r>
          </a:p>
        </p:txBody>
      </p:sp>
    </p:spTree>
    <p:extLst>
      <p:ext uri="{BB962C8B-B14F-4D97-AF65-F5344CB8AC3E}">
        <p14:creationId xmlns:p14="http://schemas.microsoft.com/office/powerpoint/2010/main" val="380838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Συχνότερες </a:t>
            </a:r>
            <a:r>
              <a:rPr lang="el-GR" sz="2400" dirty="0" smtClean="0"/>
              <a:t>κρίσεις </a:t>
            </a:r>
            <a:r>
              <a:rPr lang="el-GR" sz="2400" dirty="0"/>
              <a:t>σε </a:t>
            </a:r>
            <a:r>
              <a:rPr lang="el-GR" sz="2400" dirty="0" err="1"/>
              <a:t>ενδο</a:t>
            </a:r>
            <a:r>
              <a:rPr lang="el-GR" sz="2400" dirty="0"/>
              <a:t>-επιχειρησιακό </a:t>
            </a:r>
            <a:r>
              <a:rPr lang="el-GR" sz="2400" dirty="0" smtClean="0"/>
              <a:t>             επίπεδο </a:t>
            </a:r>
            <a:endParaRPr lang="el-GR" sz="24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2101649" y="1649508"/>
            <a:ext cx="6563072" cy="1296144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Παραίτηση ανώτατων διοικητικών στελεχών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Πιθανές νομικές ευθύνες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Επιχειρησιακά ατυχήματα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Δημόσιες κατηγορίες για αρνητικές πρακτικές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Αποτελέσματα μιας φυσικής καταστροφής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1800" dirty="0"/>
              <a:t>Βλάβη από την κατανάλωση προϊόντος της </a:t>
            </a:r>
            <a:r>
              <a:rPr lang="el-GR" sz="1800" dirty="0" smtClean="0"/>
              <a:t>               επιχείρησης</a:t>
            </a:r>
            <a:endParaRPr lang="el-GR" sz="1800" dirty="0"/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924182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Στάδια ανάπτυξης κατάλληλης επικοινωνίας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0"/>
          </p:nvPr>
        </p:nvSpPr>
        <p:spPr>
          <a:xfrm>
            <a:off x="2101649" y="1649508"/>
            <a:ext cx="6563072" cy="1296144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Ακριβής προσδιορισμός του κινδύνου.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Προσδιορισμός δραστηριοτήτων που μετριάζουν τον κίνδυνο.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Προσδιορισμός των αιτίων του κινδύνου.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Ανάθεση συγκεκριμένων διοικητικών </a:t>
            </a:r>
            <a:r>
              <a:rPr lang="el-GR" sz="2000" dirty="0" smtClean="0"/>
              <a:t>              αρμοδιοτήτων </a:t>
            </a:r>
            <a:r>
              <a:rPr lang="el-GR" sz="2000" dirty="0"/>
              <a:t>για την αντιμετώπιση της κρίσης.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Συνεχής προσπάθεια ελέγχου της κατάστασης.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l-GR" sz="2000" dirty="0"/>
              <a:t>Διαθεσιμότητα και αξιοπιστία στην παροχή </a:t>
            </a:r>
            <a:r>
              <a:rPr lang="el-GR" sz="2000" dirty="0" smtClean="0"/>
              <a:t>       πληροφόρησης </a:t>
            </a:r>
            <a:r>
              <a:rPr lang="el-GR" sz="2000" dirty="0"/>
              <a:t>για τον περιορισμό των φημών.</a:t>
            </a:r>
          </a:p>
          <a:p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977549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2648</Words>
  <Application>Microsoft Office PowerPoint</Application>
  <PresentationFormat>Προβολή στην οθόνη (4:3)</PresentationFormat>
  <Paragraphs>286</Paragraphs>
  <Slides>49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60" baseType="lpstr">
      <vt:lpstr>Malgun Gothic</vt:lpstr>
      <vt:lpstr>Arial</vt:lpstr>
      <vt:lpstr>Arial-BoldMT</vt:lpstr>
      <vt:lpstr>ArialMT</vt:lpstr>
      <vt:lpstr>Calibri</vt:lpstr>
      <vt:lpstr>Times New Roman</vt:lpstr>
      <vt:lpstr>Verdana</vt:lpstr>
      <vt:lpstr>Wingdings</vt:lpstr>
      <vt:lpstr>Wingdings 2</vt:lpstr>
      <vt:lpstr>Office Theme</vt:lpstr>
      <vt:lpstr>Custom Design</vt:lpstr>
      <vt:lpstr>Παρουσίαση του PowerPoint</vt:lpstr>
      <vt:lpstr> Περιεχόμενα Μαθήματος </vt:lpstr>
      <vt:lpstr> Σκοπός ενότητας</vt:lpstr>
      <vt:lpstr>Δημόσιες Σχέσεις &amp; Επικοινωνία</vt:lpstr>
      <vt:lpstr>Πεδίο εφαρμογής δημόσιων        σχέσεων στον ιδιωτικό &amp; δημόσιο τομέα  </vt:lpstr>
      <vt:lpstr>Πεδίο εφαρμογής δημόσιων        σχέσεων στον ιδιωτικό &amp; δημόσιο τομέα  </vt:lpstr>
      <vt:lpstr>Διαφορές δημόσιων σχέσεων              στον ιδιωτικό &amp; δημόσιο τομέα  </vt:lpstr>
      <vt:lpstr>Συχνότερες κρίσεις σε ενδο-επιχειρησιακό              επίπεδο </vt:lpstr>
      <vt:lpstr>Στάδια ανάπτυξης κατάλληλης επικοινωνίας</vt:lpstr>
      <vt:lpstr>Μελέτες περίπτωσης </vt:lpstr>
      <vt:lpstr>H Coca-Cola σε κρίση (1 από 2)</vt:lpstr>
      <vt:lpstr>H Coca-Cola σε κρίση (2 από 2)</vt:lpstr>
      <vt:lpstr>Πρώτη αντίδραση…</vt:lpstr>
      <vt:lpstr>Η κρίση κλιμακώνεται…(1 από 2)</vt:lpstr>
      <vt:lpstr>Παρουσίαση του PowerPoint</vt:lpstr>
      <vt:lpstr>Διαχείριση κρίσεως στο Βέλγιο</vt:lpstr>
      <vt:lpstr>To Δελτίο Tύπου</vt:lpstr>
      <vt:lpstr>Λόγοι απόσυρσης (1 από 2)</vt:lpstr>
      <vt:lpstr>Λόγοι απόσυρσης (2 από 2)</vt:lpstr>
      <vt:lpstr>Αποσύρθηκαν…</vt:lpstr>
      <vt:lpstr>Άρση του αποκλεισμού</vt:lpstr>
      <vt:lpstr>Νέο Δελτίο Τύπου</vt:lpstr>
      <vt:lpstr>Αποδοχή του λάθους</vt:lpstr>
      <vt:lpstr>Επιθετική πολιτική</vt:lpstr>
      <vt:lpstr>Λάθη που έγιναν…</vt:lpstr>
      <vt:lpstr>Νέα έρευνα..</vt:lpstr>
      <vt:lpstr>Διαχείριση κρίσης    Μελέτη περίπτωσης:</vt:lpstr>
      <vt:lpstr>TOYOTA</vt:lpstr>
      <vt:lpstr>Διαχείριση της κρίσης (1 από 3)</vt:lpstr>
      <vt:lpstr>Διαχείριση της κρίσης (2 από 3)</vt:lpstr>
      <vt:lpstr>Διαχείριση της κρίσης (3 από 3)</vt:lpstr>
      <vt:lpstr>Απάντηση επιχείρησης</vt:lpstr>
      <vt:lpstr>Δημιουργία Recall site</vt:lpstr>
      <vt:lpstr>Social Influential Marketing (SIM) score</vt:lpstr>
      <vt:lpstr>SIM score</vt:lpstr>
      <vt:lpstr>Τι θα έπρεπε να κάνουν</vt:lpstr>
      <vt:lpstr>Χρήσιμες αρχές αντιμετώπισης         κρίσης</vt:lpstr>
      <vt:lpstr>Ο ρόλος της Επικοινωνίας στη          διαχείριση κρίσεων</vt:lpstr>
      <vt:lpstr> Είδη επικοινωνίας</vt:lpstr>
      <vt:lpstr>Μορφές Γραπτής και Προφορικής                Ενδο-οργανωσιακής επικοινωνίας</vt:lpstr>
      <vt:lpstr> </vt:lpstr>
      <vt:lpstr>Καθοριστικός παράγοντας η εμπειρία</vt:lpstr>
      <vt:lpstr>Οι παράγοντες που επηρεάζουν ή εμποδίζουν  (θόρυβοι) την επικοινωνία είναι</vt:lpstr>
      <vt:lpstr>ΕΠΙΚΟΙΝΩΝΙΑΚΟ ΠΕΡΙΒΑΛΛΟΝ ΚΡΙΣΗΣ</vt:lpstr>
      <vt:lpstr>Βασικά στάδια επικοινωνιακής διαχείρισης</vt:lpstr>
      <vt:lpstr>Βασικά στάδια ….</vt:lpstr>
      <vt:lpstr>Βασικά στάδια ….</vt:lpstr>
      <vt:lpstr>Επικοινωνιακή Στρατηγική</vt:lpstr>
      <vt:lpstr>Βιβλιογραφία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Λογαριασμός Microsoft</cp:lastModifiedBy>
  <cp:revision>53</cp:revision>
  <dcterms:created xsi:type="dcterms:W3CDTF">2014-04-01T16:35:38Z</dcterms:created>
  <dcterms:modified xsi:type="dcterms:W3CDTF">2021-03-15T18:20:26Z</dcterms:modified>
</cp:coreProperties>
</file>