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10" r:id="rId3"/>
    <p:sldId id="356" r:id="rId4"/>
    <p:sldId id="315" r:id="rId5"/>
    <p:sldId id="317" r:id="rId6"/>
    <p:sldId id="357" r:id="rId7"/>
    <p:sldId id="360" r:id="rId8"/>
    <p:sldId id="364" r:id="rId9"/>
    <p:sldId id="316" r:id="rId10"/>
    <p:sldId id="318" r:id="rId11"/>
    <p:sldId id="324" r:id="rId12"/>
    <p:sldId id="351" r:id="rId13"/>
    <p:sldId id="301" r:id="rId14"/>
    <p:sldId id="350" r:id="rId15"/>
    <p:sldId id="355" r:id="rId16"/>
    <p:sldId id="365" r:id="rId17"/>
    <p:sldId id="354" r:id="rId18"/>
    <p:sldId id="329" r:id="rId19"/>
    <p:sldId id="361" r:id="rId20"/>
    <p:sldId id="362" r:id="rId21"/>
    <p:sldId id="348" r:id="rId22"/>
    <p:sldId id="363" r:id="rId23"/>
    <p:sldId id="370" r:id="rId24"/>
    <p:sldId id="330" r:id="rId25"/>
    <p:sldId id="331" r:id="rId26"/>
    <p:sldId id="371" r:id="rId27"/>
    <p:sldId id="372" r:id="rId28"/>
    <p:sldId id="366" r:id="rId29"/>
    <p:sldId id="332" r:id="rId30"/>
    <p:sldId id="373" r:id="rId31"/>
    <p:sldId id="374" r:id="rId32"/>
    <p:sldId id="375" r:id="rId33"/>
    <p:sldId id="376" r:id="rId34"/>
    <p:sldId id="377" r:id="rId35"/>
    <p:sldId id="339" r:id="rId36"/>
    <p:sldId id="341" r:id="rId37"/>
    <p:sldId id="378"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99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94660"/>
  </p:normalViewPr>
  <p:slideViewPr>
    <p:cSldViewPr snapToGrid="0">
      <p:cViewPr>
        <p:scale>
          <a:sx n="75" d="100"/>
          <a:sy n="75" d="100"/>
        </p:scale>
        <p:origin x="811"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5/20/2024</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5/20/2024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l-GR"/>
              <a:t>Κάντε κλικ για να επεξεργαστείτε τον τίτλο υποδείγματος</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5/20/2024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5/20/2024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l-GR"/>
              <a:t>Κάντε κλικ για να επεξεργαστείτε τον τίτλο υποδείγματος</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5/20/2024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5/20/2024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7F13DA-B51D-684C-5D00-56D0FB807B1E}"/>
              </a:ext>
            </a:extLst>
          </p:cNvPr>
          <p:cNvSpPr>
            <a:spLocks noGrp="1"/>
          </p:cNvSpPr>
          <p:nvPr>
            <p:ph type="ctrTitle"/>
          </p:nvPr>
        </p:nvSpPr>
        <p:spPr>
          <a:xfrm>
            <a:off x="2438400" y="1871131"/>
            <a:ext cx="7360024" cy="1515533"/>
          </a:xfrm>
        </p:spPr>
        <p:txBody>
          <a:bodyPr/>
          <a:lstStyle/>
          <a:p>
            <a:r>
              <a:rPr lang="el-GR" sz="4800" dirty="0">
                <a:latin typeface="Times New Roman" panose="02020603050405020304" pitchFamily="18" charset="0"/>
                <a:cs typeface="Times New Roman" panose="02020603050405020304" pitchFamily="18" charset="0"/>
              </a:rPr>
              <a:t>Η ελληνική </a:t>
            </a:r>
            <a:r>
              <a:rPr lang="el-GR" sz="4800" dirty="0" err="1">
                <a:latin typeface="Times New Roman" panose="02020603050405020304" pitchFamily="18" charset="0"/>
                <a:cs typeface="Times New Roman" panose="02020603050405020304" pitchFamily="18" charset="0"/>
              </a:rPr>
              <a:t>κωμωδιογραφία</a:t>
            </a:r>
            <a:r>
              <a:rPr lang="el-GR" sz="4800" dirty="0">
                <a:latin typeface="Times New Roman" panose="02020603050405020304" pitchFamily="18" charset="0"/>
                <a:cs typeface="Times New Roman" panose="02020603050405020304" pitchFamily="18" charset="0"/>
              </a:rPr>
              <a:t> στον 20</a:t>
            </a:r>
            <a:r>
              <a:rPr lang="el-GR" sz="4800" baseline="30000" dirty="0">
                <a:latin typeface="Times New Roman" panose="02020603050405020304" pitchFamily="18" charset="0"/>
                <a:cs typeface="Times New Roman" panose="02020603050405020304" pitchFamily="18" charset="0"/>
              </a:rPr>
              <a:t>ό</a:t>
            </a:r>
            <a:r>
              <a:rPr lang="el-GR" sz="4800" dirty="0">
                <a:latin typeface="Times New Roman" panose="02020603050405020304" pitchFamily="18" charset="0"/>
                <a:cs typeface="Times New Roman" panose="02020603050405020304" pitchFamily="18" charset="0"/>
              </a:rPr>
              <a:t> αιώνα</a:t>
            </a:r>
          </a:p>
        </p:txBody>
      </p:sp>
      <p:sp>
        <p:nvSpPr>
          <p:cNvPr id="3" name="Υπότιτλος 2">
            <a:extLst>
              <a:ext uri="{FF2B5EF4-FFF2-40B4-BE49-F238E27FC236}">
                <a16:creationId xmlns:a16="http://schemas.microsoft.com/office/drawing/2014/main" id="{19B43CFA-66E5-821B-F95B-521E9786FDBA}"/>
              </a:ext>
            </a:extLst>
          </p:cNvPr>
          <p:cNvSpPr>
            <a:spLocks noGrp="1"/>
          </p:cNvSpPr>
          <p:nvPr>
            <p:ph type="subTitle" idx="1"/>
          </p:nvPr>
        </p:nvSpPr>
        <p:spPr>
          <a:xfrm>
            <a:off x="2692398" y="3657597"/>
            <a:ext cx="6815669" cy="1640544"/>
          </a:xfrm>
        </p:spPr>
        <p:txBody>
          <a:bodyPr>
            <a:normAutofit fontScale="92500" lnSpcReduction="10000"/>
          </a:bodyPr>
          <a:lstStyle/>
          <a:p>
            <a:r>
              <a:rPr lang="el-GR" sz="2000" dirty="0">
                <a:latin typeface="Times New Roman" panose="02020603050405020304" pitchFamily="18" charset="0"/>
                <a:cs typeface="Times New Roman" panose="02020603050405020304" pitchFamily="18" charset="0"/>
              </a:rPr>
              <a:t>Πανεπιστήμιο Πατρών, Τμήμα Θεατρικών Σπουδών</a:t>
            </a:r>
          </a:p>
          <a:p>
            <a:r>
              <a:rPr lang="el-GR" sz="2000" dirty="0">
                <a:latin typeface="Times New Roman" panose="02020603050405020304" pitchFamily="18" charset="0"/>
                <a:cs typeface="Times New Roman" panose="02020603050405020304" pitchFamily="18" charset="0"/>
              </a:rPr>
              <a:t>Εξάμηνο Β΄ - 3</a:t>
            </a:r>
            <a:r>
              <a:rPr lang="el-GR" sz="2000" baseline="30000" dirty="0">
                <a:latin typeface="Times New Roman" panose="02020603050405020304" pitchFamily="18" charset="0"/>
                <a:cs typeface="Times New Roman" panose="02020603050405020304" pitchFamily="18" charset="0"/>
              </a:rPr>
              <a:t>η</a:t>
            </a:r>
            <a:r>
              <a:rPr lang="el-GR" sz="2000" dirty="0">
                <a:latin typeface="Times New Roman" panose="02020603050405020304" pitchFamily="18" charset="0"/>
                <a:cs typeface="Times New Roman" panose="02020603050405020304" pitchFamily="18" charset="0"/>
              </a:rPr>
              <a:t> Συνάντηση</a:t>
            </a:r>
          </a:p>
          <a:p>
            <a:r>
              <a:rPr lang="el-GR" sz="2000" dirty="0">
                <a:latin typeface="Times New Roman" panose="02020603050405020304" pitchFamily="18" charset="0"/>
                <a:cs typeface="Times New Roman" panose="02020603050405020304" pitchFamily="18" charset="0"/>
              </a:rPr>
              <a:t>9</a:t>
            </a:r>
            <a:r>
              <a:rPr lang="el-GR" sz="200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Απριλίου 2024</a:t>
            </a:r>
          </a:p>
          <a:p>
            <a:r>
              <a:rPr lang="el-GR" sz="2000" dirty="0">
                <a:latin typeface="Times New Roman" panose="02020603050405020304" pitchFamily="18" charset="0"/>
                <a:cs typeface="Times New Roman" panose="02020603050405020304" pitchFamily="18" charset="0"/>
              </a:rPr>
              <a:t>Διδάσκων: Σπύρος Τούλιος</a:t>
            </a:r>
          </a:p>
        </p:txBody>
      </p:sp>
    </p:spTree>
    <p:extLst>
      <p:ext uri="{BB962C8B-B14F-4D97-AF65-F5344CB8AC3E}">
        <p14:creationId xmlns:p14="http://schemas.microsoft.com/office/powerpoint/2010/main" val="2512153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rgbClr val="0070C0"/>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Η εμφάνιση της Επιθεώρησης - εκπρόσωποι - σχήματα</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lnSpcReduction="10000"/>
          </a:bodyPr>
          <a:lstStyle/>
          <a:p>
            <a:pPr marL="0" indent="0" algn="just">
              <a:buNone/>
            </a:pPr>
            <a:r>
              <a:rPr lang="el-GR">
                <a:latin typeface="Times New Roman" panose="02020603050405020304" pitchFamily="18" charset="0"/>
                <a:cs typeface="Times New Roman" panose="02020603050405020304" pitchFamily="18" charset="0"/>
              </a:rPr>
              <a:t>    </a:t>
            </a:r>
            <a:r>
              <a:rPr lang="el-GR" sz="2200">
                <a:solidFill>
                  <a:schemeClr val="tx1"/>
                </a:solidFill>
                <a:latin typeface="Times New Roman" panose="02020603050405020304" pitchFamily="18" charset="0"/>
                <a:cs typeface="Times New Roman" panose="02020603050405020304" pitchFamily="18" charset="0"/>
              </a:rPr>
              <a:t>Η Επιθεώρηση εμφανίζεται στα </a:t>
            </a:r>
            <a:r>
              <a:rPr lang="el-GR" sz="2200" b="1">
                <a:solidFill>
                  <a:schemeClr val="tx1"/>
                </a:solidFill>
                <a:latin typeface="Times New Roman" panose="02020603050405020304" pitchFamily="18" charset="0"/>
                <a:cs typeface="Times New Roman" panose="02020603050405020304" pitchFamily="18" charset="0"/>
              </a:rPr>
              <a:t>1894</a:t>
            </a:r>
            <a:endParaRPr lang="el-GR" sz="2200">
              <a:solidFill>
                <a:schemeClr val="tx1"/>
              </a:solidFill>
              <a:latin typeface="Times New Roman" panose="02020603050405020304" pitchFamily="18" charset="0"/>
              <a:cs typeface="Times New Roman" panose="02020603050405020304" pitchFamily="18" charset="0"/>
            </a:endParaRPr>
          </a:p>
          <a:p>
            <a:pPr marL="0" indent="0" algn="just">
              <a:buNone/>
            </a:pPr>
            <a:r>
              <a:rPr lang="el-GR" sz="2200" b="1">
                <a:solidFill>
                  <a:schemeClr val="tx1"/>
                </a:solidFill>
                <a:latin typeface="Times New Roman" panose="02020603050405020304" pitchFamily="18" charset="0"/>
                <a:cs typeface="Times New Roman" panose="02020603050405020304" pitchFamily="18" charset="0"/>
              </a:rPr>
              <a:t>    </a:t>
            </a:r>
          </a:p>
          <a:p>
            <a:pPr marL="0" indent="0" algn="just">
              <a:buNone/>
            </a:pPr>
            <a:r>
              <a:rPr lang="el-GR" sz="2200" b="1" i="1">
                <a:solidFill>
                  <a:schemeClr val="tx1"/>
                </a:solidFill>
                <a:latin typeface="Times New Roman" panose="02020603050405020304" pitchFamily="18" charset="0"/>
                <a:cs typeface="Times New Roman" panose="02020603050405020304" pitchFamily="18" charset="0"/>
              </a:rPr>
              <a:t>    </a:t>
            </a:r>
          </a:p>
          <a:p>
            <a:pPr marL="0" indent="0" algn="just">
              <a:buNone/>
            </a:pPr>
            <a:r>
              <a:rPr lang="el-GR" sz="2200" b="1" i="1">
                <a:solidFill>
                  <a:schemeClr val="tx1"/>
                </a:solidFill>
                <a:latin typeface="Times New Roman" panose="02020603050405020304" pitchFamily="18" charset="0"/>
                <a:cs typeface="Times New Roman" panose="02020603050405020304" pitchFamily="18" charset="0"/>
              </a:rPr>
              <a:t>    </a:t>
            </a:r>
            <a:r>
              <a:rPr lang="el-GR" sz="2200" i="1">
                <a:solidFill>
                  <a:schemeClr val="tx1"/>
                </a:solidFill>
                <a:latin typeface="Times New Roman" panose="02020603050405020304" pitchFamily="18" charset="0"/>
                <a:cs typeface="Times New Roman" panose="02020603050405020304" pitchFamily="18" charset="0"/>
              </a:rPr>
              <a:t>Λίγο απ’ όλα</a:t>
            </a:r>
            <a:r>
              <a:rPr lang="el-GR" sz="2200">
                <a:solidFill>
                  <a:schemeClr val="tx1"/>
                </a:solidFill>
                <a:latin typeface="Times New Roman" panose="02020603050405020304" pitchFamily="18" charset="0"/>
                <a:cs typeface="Times New Roman" panose="02020603050405020304" pitchFamily="18" charset="0"/>
              </a:rPr>
              <a:t> του Μίκιου Λάμπρου - υπαίθριο θέατρο Παράδεισος του Δ. Κοτοπούλη</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Ο Άγγελος Βλάχος είχε από το 1871 ασκήσει δριμεία κριτική στη γαλλική </a:t>
            </a:r>
            <a:r>
              <a:rPr lang="en-US" sz="2200">
                <a:solidFill>
                  <a:schemeClr val="tx1"/>
                </a:solidFill>
                <a:latin typeface="Times New Roman" panose="02020603050405020304" pitchFamily="18" charset="0"/>
                <a:cs typeface="Times New Roman" panose="02020603050405020304" pitchFamily="18" charset="0"/>
              </a:rPr>
              <a:t>revue</a:t>
            </a:r>
            <a:endParaRPr lang="el-GR" sz="2200">
              <a:solidFill>
                <a:schemeClr val="tx1"/>
              </a:solidFill>
              <a:latin typeface="Times New Roman" panose="02020603050405020304" pitchFamily="18" charset="0"/>
              <a:cs typeface="Times New Roman" panose="02020603050405020304" pitchFamily="18" charset="0"/>
            </a:endParaRP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Η κίνηση του Λάμπρου έρχεται να εκφραστεί με κωμειδυλλιακά σχήματα</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Αμηχανία του επαρχιώτη στις αστικές προϋποθέσεις</a:t>
            </a:r>
          </a:p>
          <a:p>
            <a:pPr marL="0" indent="0" algn="just">
              <a:buNone/>
            </a:pPr>
            <a:r>
              <a:rPr lang="el-GR" sz="2200" b="1">
                <a:solidFill>
                  <a:schemeClr val="tx1"/>
                </a:solidFill>
                <a:latin typeface="Times New Roman" panose="02020603050405020304" pitchFamily="18" charset="0"/>
                <a:cs typeface="Times New Roman" panose="02020603050405020304" pitchFamily="18" charset="0"/>
              </a:rPr>
              <a:t>    </a:t>
            </a:r>
            <a:r>
              <a:rPr lang="el-GR" sz="2200">
                <a:solidFill>
                  <a:schemeClr val="tx1"/>
                </a:solidFill>
                <a:latin typeface="Times New Roman" panose="02020603050405020304" pitchFamily="18" charset="0"/>
                <a:cs typeface="Times New Roman" panose="02020603050405020304" pitchFamily="18" charset="0"/>
              </a:rPr>
              <a:t>Ενδιαφέρον για τη μοντέρνα νυχτερινή ζωή, τα καφέ σαντάν και τους καβγάδες των καλ-</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λιτεχνών του θεάτρου</a:t>
            </a:r>
            <a:endParaRPr lang="el-GR" sz="2200" b="1">
              <a:solidFill>
                <a:schemeClr val="tx1"/>
              </a:solidFill>
              <a:latin typeface="Times New Roman" panose="02020603050405020304" pitchFamily="18" charset="0"/>
              <a:cs typeface="Times New Roman" panose="02020603050405020304" pitchFamily="18" charset="0"/>
            </a:endParaRPr>
          </a:p>
          <a:p>
            <a:pPr marL="0" indent="0" algn="just">
              <a:buNone/>
            </a:pPr>
            <a:r>
              <a:rPr lang="el-GR" sz="2200" b="1">
                <a:solidFill>
                  <a:schemeClr val="tx1"/>
                </a:solidFill>
                <a:latin typeface="Times New Roman" panose="02020603050405020304" pitchFamily="18" charset="0"/>
                <a:cs typeface="Times New Roman" panose="02020603050405020304" pitchFamily="18" charset="0"/>
              </a:rPr>
              <a:t>    </a:t>
            </a:r>
            <a:r>
              <a:rPr lang="el-GR" sz="2200">
                <a:solidFill>
                  <a:schemeClr val="tx1"/>
                </a:solidFill>
                <a:latin typeface="Times New Roman" panose="02020603050405020304" pitchFamily="18" charset="0"/>
                <a:cs typeface="Times New Roman" panose="02020603050405020304" pitchFamily="18" charset="0"/>
              </a:rPr>
              <a:t>Επιθεώρηση - δρόμος ανάπτυξης προσοδοφόρας κωμικής μηχανής</a:t>
            </a:r>
          </a:p>
          <a:p>
            <a:pPr marL="0" indent="0" algn="just">
              <a:buNone/>
            </a:pPr>
            <a:r>
              <a:rPr lang="el-GR" sz="2200" b="1">
                <a:latin typeface="Times New Roman" panose="02020603050405020304" pitchFamily="18" charset="0"/>
                <a:cs typeface="Times New Roman" panose="02020603050405020304" pitchFamily="18" charset="0"/>
              </a:rPr>
              <a:t>    </a:t>
            </a:r>
            <a:endParaRPr lang="el-GR" sz="2200" b="1" dirty="0">
              <a:latin typeface="Times New Roman" panose="02020603050405020304" pitchFamily="18" charset="0"/>
              <a:cs typeface="Times New Roman" panose="02020603050405020304" pitchFamily="18" charset="0"/>
            </a:endParaRPr>
          </a:p>
        </p:txBody>
      </p:sp>
      <p:sp>
        <p:nvSpPr>
          <p:cNvPr id="4" name="Οβάλ 3">
            <a:extLst>
              <a:ext uri="{FF2B5EF4-FFF2-40B4-BE49-F238E27FC236}">
                <a16:creationId xmlns:a16="http://schemas.microsoft.com/office/drawing/2014/main" id="{4314D6B7-ADAB-41DF-9A9B-F3745559776E}"/>
              </a:ext>
            </a:extLst>
          </p:cNvPr>
          <p:cNvSpPr/>
          <p:nvPr/>
        </p:nvSpPr>
        <p:spPr>
          <a:xfrm>
            <a:off x="788116" y="1461092"/>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a:extLst>
              <a:ext uri="{FF2B5EF4-FFF2-40B4-BE49-F238E27FC236}">
                <a16:creationId xmlns:a16="http://schemas.microsoft.com/office/drawing/2014/main" id="{4D91B318-16ED-ECB1-DFB3-12F3880F6D01}"/>
              </a:ext>
            </a:extLst>
          </p:cNvPr>
          <p:cNvSpPr/>
          <p:nvPr/>
        </p:nvSpPr>
        <p:spPr>
          <a:xfrm>
            <a:off x="788116" y="2102003"/>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a:extLst>
              <a:ext uri="{FF2B5EF4-FFF2-40B4-BE49-F238E27FC236}">
                <a16:creationId xmlns:a16="http://schemas.microsoft.com/office/drawing/2014/main" id="{B3AC2563-6C77-0494-1DDC-37E70CC3A983}"/>
              </a:ext>
            </a:extLst>
          </p:cNvPr>
          <p:cNvSpPr/>
          <p:nvPr/>
        </p:nvSpPr>
        <p:spPr>
          <a:xfrm>
            <a:off x="792267" y="5882341"/>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a:extLst>
              <a:ext uri="{FF2B5EF4-FFF2-40B4-BE49-F238E27FC236}">
                <a16:creationId xmlns:a16="http://schemas.microsoft.com/office/drawing/2014/main" id="{DC57FE2E-29F0-E2E7-8C69-58694F318B02}"/>
              </a:ext>
            </a:extLst>
          </p:cNvPr>
          <p:cNvSpPr/>
          <p:nvPr/>
        </p:nvSpPr>
        <p:spPr>
          <a:xfrm>
            <a:off x="788116" y="963412"/>
            <a:ext cx="46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a:extLst>
              <a:ext uri="{FF2B5EF4-FFF2-40B4-BE49-F238E27FC236}">
                <a16:creationId xmlns:a16="http://schemas.microsoft.com/office/drawing/2014/main" id="{853AB063-121A-7B4F-7383-E0028589ECDB}"/>
              </a:ext>
            </a:extLst>
          </p:cNvPr>
          <p:cNvSpPr/>
          <p:nvPr/>
        </p:nvSpPr>
        <p:spPr>
          <a:xfrm>
            <a:off x="10935884" y="963412"/>
            <a:ext cx="46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a:extLst>
              <a:ext uri="{FF2B5EF4-FFF2-40B4-BE49-F238E27FC236}">
                <a16:creationId xmlns:a16="http://schemas.microsoft.com/office/drawing/2014/main" id="{00DD56A1-AC46-FA6A-C8F1-910A4290E429}"/>
              </a:ext>
            </a:extLst>
          </p:cNvPr>
          <p:cNvSpPr/>
          <p:nvPr/>
        </p:nvSpPr>
        <p:spPr>
          <a:xfrm>
            <a:off x="1068382" y="1812404"/>
            <a:ext cx="5272004" cy="749438"/>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200">
                <a:solidFill>
                  <a:schemeClr val="tx1"/>
                </a:solidFill>
                <a:latin typeface="Times New Roman" panose="02020603050405020304" pitchFamily="18" charset="0"/>
                <a:cs typeface="Times New Roman" panose="02020603050405020304" pitchFamily="18" charset="0"/>
              </a:rPr>
              <a:t>Ένας ιταλικός θίασος στα 1894 συστήνει στο κοινό της Αθήνας την ισπανική </a:t>
            </a:r>
            <a:r>
              <a:rPr lang="el-GR" sz="2200" i="1">
                <a:solidFill>
                  <a:schemeClr val="tx1"/>
                </a:solidFill>
                <a:latin typeface="Times New Roman" panose="02020603050405020304" pitchFamily="18" charset="0"/>
                <a:cs typeface="Times New Roman" panose="02020603050405020304" pitchFamily="18" charset="0"/>
              </a:rPr>
              <a:t>Γκραν βία </a:t>
            </a:r>
            <a:endParaRPr lang="el-GR" sz="2200">
              <a:solidFill>
                <a:schemeClr val="tx1"/>
              </a:solidFill>
            </a:endParaRPr>
          </a:p>
        </p:txBody>
      </p:sp>
      <p:sp>
        <p:nvSpPr>
          <p:cNvPr id="10" name="Οβάλ 9">
            <a:extLst>
              <a:ext uri="{FF2B5EF4-FFF2-40B4-BE49-F238E27FC236}">
                <a16:creationId xmlns:a16="http://schemas.microsoft.com/office/drawing/2014/main" id="{9EC1B832-EEB6-EA8F-026C-B5910ED558C4}"/>
              </a:ext>
            </a:extLst>
          </p:cNvPr>
          <p:cNvSpPr/>
          <p:nvPr/>
        </p:nvSpPr>
        <p:spPr>
          <a:xfrm>
            <a:off x="788116" y="2777376"/>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βάλ 10">
            <a:extLst>
              <a:ext uri="{FF2B5EF4-FFF2-40B4-BE49-F238E27FC236}">
                <a16:creationId xmlns:a16="http://schemas.microsoft.com/office/drawing/2014/main" id="{52DABFA6-39E8-6E71-93B1-C9681EE1CFA3}"/>
              </a:ext>
            </a:extLst>
          </p:cNvPr>
          <p:cNvSpPr/>
          <p:nvPr/>
        </p:nvSpPr>
        <p:spPr>
          <a:xfrm>
            <a:off x="788116" y="3223671"/>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Οβάλ 11">
            <a:extLst>
              <a:ext uri="{FF2B5EF4-FFF2-40B4-BE49-F238E27FC236}">
                <a16:creationId xmlns:a16="http://schemas.microsoft.com/office/drawing/2014/main" id="{AB4C4F7D-7C9F-B87D-424E-591BC2711A7E}"/>
              </a:ext>
            </a:extLst>
          </p:cNvPr>
          <p:cNvSpPr/>
          <p:nvPr/>
        </p:nvSpPr>
        <p:spPr>
          <a:xfrm>
            <a:off x="788116" y="3669966"/>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βάλ 12">
            <a:extLst>
              <a:ext uri="{FF2B5EF4-FFF2-40B4-BE49-F238E27FC236}">
                <a16:creationId xmlns:a16="http://schemas.microsoft.com/office/drawing/2014/main" id="{6C8139DB-3830-873A-8EEA-565FDDA0F63C}"/>
              </a:ext>
            </a:extLst>
          </p:cNvPr>
          <p:cNvSpPr/>
          <p:nvPr/>
        </p:nvSpPr>
        <p:spPr>
          <a:xfrm>
            <a:off x="788116" y="4120107"/>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βάλ 13">
            <a:extLst>
              <a:ext uri="{FF2B5EF4-FFF2-40B4-BE49-F238E27FC236}">
                <a16:creationId xmlns:a16="http://schemas.microsoft.com/office/drawing/2014/main" id="{F875BE0E-98D7-2AC3-AA12-28A5EFD6DBDB}"/>
              </a:ext>
            </a:extLst>
          </p:cNvPr>
          <p:cNvSpPr/>
          <p:nvPr/>
        </p:nvSpPr>
        <p:spPr>
          <a:xfrm>
            <a:off x="788116" y="4568857"/>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βάλ 14">
            <a:extLst>
              <a:ext uri="{FF2B5EF4-FFF2-40B4-BE49-F238E27FC236}">
                <a16:creationId xmlns:a16="http://schemas.microsoft.com/office/drawing/2014/main" id="{30AC4CF7-9C34-9A02-1428-493A4D6955DC}"/>
              </a:ext>
            </a:extLst>
          </p:cNvPr>
          <p:cNvSpPr/>
          <p:nvPr/>
        </p:nvSpPr>
        <p:spPr>
          <a:xfrm>
            <a:off x="791821" y="5459575"/>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898189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chemeClr val="accent1">
              <a:lumMod val="40000"/>
              <a:lumOff val="60000"/>
            </a:schemeClr>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Άλλες μορφές διασκέδασης στα τέλη του 19</a:t>
            </a:r>
            <a:r>
              <a:rPr lang="el-GR" sz="3200" b="1" baseline="30000">
                <a:solidFill>
                  <a:schemeClr val="tx1"/>
                </a:solidFill>
                <a:latin typeface="Times New Roman" panose="02020603050405020304" pitchFamily="18" charset="0"/>
                <a:cs typeface="Times New Roman" panose="02020603050405020304" pitchFamily="18" charset="0"/>
              </a:rPr>
              <a:t>ου</a:t>
            </a:r>
            <a:r>
              <a:rPr lang="el-GR" sz="3200" b="1">
                <a:solidFill>
                  <a:schemeClr val="tx1"/>
                </a:solidFill>
                <a:latin typeface="Times New Roman" panose="02020603050405020304" pitchFamily="18" charset="0"/>
                <a:cs typeface="Times New Roman" panose="02020603050405020304" pitchFamily="18" charset="0"/>
              </a:rPr>
              <a:t> αιώνα</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a:bodyPr>
          <a:lstStyle/>
          <a:p>
            <a:pPr marL="0" indent="0" algn="just">
              <a:buNone/>
            </a:pPr>
            <a:r>
              <a:rPr lang="el-GR">
                <a:latin typeface="Times New Roman" panose="02020603050405020304" pitchFamily="18" charset="0"/>
                <a:cs typeface="Times New Roman" panose="02020603050405020304" pitchFamily="18" charset="0"/>
              </a:rPr>
              <a:t>   </a:t>
            </a:r>
            <a:r>
              <a:rPr lang="el-GR" sz="2200">
                <a:solidFill>
                  <a:schemeClr val="tx1"/>
                </a:solidFill>
                <a:latin typeface="Times New Roman" panose="02020603050405020304" pitchFamily="18" charset="0"/>
                <a:cs typeface="Times New Roman" panose="02020603050405020304" pitchFamily="18" charset="0"/>
              </a:rPr>
              <a:t>Παντομίμα    Κουκλοθέατρο 	 Καραγκιόζης 	ανατολίτικα χορευτικά σύνολα σε καφωδεία</a:t>
            </a:r>
          </a:p>
          <a:p>
            <a:pPr marL="0" indent="0" algn="just">
              <a:buNone/>
            </a:pPr>
            <a:endParaRPr lang="el-GR" sz="2200">
              <a:solidFill>
                <a:schemeClr val="tx1"/>
              </a:solidFill>
              <a:latin typeface="Times New Roman" panose="02020603050405020304" pitchFamily="18" charset="0"/>
              <a:cs typeface="Times New Roman" panose="02020603050405020304" pitchFamily="18" charset="0"/>
            </a:endParaRP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a:t>
            </a:r>
            <a:r>
              <a:rPr lang="el-GR" sz="2200" u="sng">
                <a:solidFill>
                  <a:schemeClr val="tx1"/>
                </a:solidFill>
                <a:latin typeface="Times New Roman" panose="02020603050405020304" pitchFamily="18" charset="0"/>
                <a:cs typeface="Times New Roman" panose="02020603050405020304" pitchFamily="18" charset="0"/>
              </a:rPr>
              <a:t>Ενδεικτικά ερωτήματα</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Πού απευθύνονται;</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Ποια είναι τα θέματά τους;</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Ποιες είναι οι πηγές τους;</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Ποιοι είναι οι χώροι τους;</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Ποια είναι η πορεία καθενός;</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a:t>
            </a:r>
            <a:endParaRPr lang="el-GR" sz="2200" dirty="0">
              <a:solidFill>
                <a:schemeClr val="tx1"/>
              </a:solidFill>
              <a:latin typeface="Times New Roman" panose="02020603050405020304" pitchFamily="18" charset="0"/>
              <a:cs typeface="Times New Roman" panose="02020603050405020304" pitchFamily="18" charset="0"/>
            </a:endParaRPr>
          </a:p>
        </p:txBody>
      </p:sp>
      <p:sp>
        <p:nvSpPr>
          <p:cNvPr id="4" name="Οβάλ 3">
            <a:extLst>
              <a:ext uri="{FF2B5EF4-FFF2-40B4-BE49-F238E27FC236}">
                <a16:creationId xmlns:a16="http://schemas.microsoft.com/office/drawing/2014/main" id="{A11F52A6-03CB-C0FC-87BB-BEEFF125608C}"/>
              </a:ext>
            </a:extLst>
          </p:cNvPr>
          <p:cNvSpPr/>
          <p:nvPr/>
        </p:nvSpPr>
        <p:spPr>
          <a:xfrm>
            <a:off x="794289" y="1475335"/>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a:extLst>
              <a:ext uri="{FF2B5EF4-FFF2-40B4-BE49-F238E27FC236}">
                <a16:creationId xmlns:a16="http://schemas.microsoft.com/office/drawing/2014/main" id="{23B7F2C7-6055-944E-3AC8-E9EA8F81BBE0}"/>
              </a:ext>
            </a:extLst>
          </p:cNvPr>
          <p:cNvSpPr/>
          <p:nvPr/>
        </p:nvSpPr>
        <p:spPr>
          <a:xfrm>
            <a:off x="2320042" y="1475335"/>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B07EF662-A397-8F0E-E8E1-99A00F9C11B5}"/>
              </a:ext>
            </a:extLst>
          </p:cNvPr>
          <p:cNvSpPr/>
          <p:nvPr/>
        </p:nvSpPr>
        <p:spPr>
          <a:xfrm>
            <a:off x="4287323" y="1475335"/>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βάλ 6">
            <a:extLst>
              <a:ext uri="{FF2B5EF4-FFF2-40B4-BE49-F238E27FC236}">
                <a16:creationId xmlns:a16="http://schemas.microsoft.com/office/drawing/2014/main" id="{08BB5CB1-3F15-D9A5-27A7-6E0E1580222C}"/>
              </a:ext>
            </a:extLst>
          </p:cNvPr>
          <p:cNvSpPr/>
          <p:nvPr/>
        </p:nvSpPr>
        <p:spPr>
          <a:xfrm>
            <a:off x="6041314" y="1475335"/>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a:extLst>
              <a:ext uri="{FF2B5EF4-FFF2-40B4-BE49-F238E27FC236}">
                <a16:creationId xmlns:a16="http://schemas.microsoft.com/office/drawing/2014/main" id="{03C1D848-8860-DAC8-EB86-D233C8808224}"/>
              </a:ext>
            </a:extLst>
          </p:cNvPr>
          <p:cNvSpPr/>
          <p:nvPr/>
        </p:nvSpPr>
        <p:spPr>
          <a:xfrm>
            <a:off x="792267" y="5882341"/>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a:extLst>
              <a:ext uri="{FF2B5EF4-FFF2-40B4-BE49-F238E27FC236}">
                <a16:creationId xmlns:a16="http://schemas.microsoft.com/office/drawing/2014/main" id="{87763DC7-C353-B64F-4B32-9740A270E691}"/>
              </a:ext>
            </a:extLst>
          </p:cNvPr>
          <p:cNvSpPr/>
          <p:nvPr/>
        </p:nvSpPr>
        <p:spPr>
          <a:xfrm>
            <a:off x="803999" y="931881"/>
            <a:ext cx="720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9">
            <a:extLst>
              <a:ext uri="{FF2B5EF4-FFF2-40B4-BE49-F238E27FC236}">
                <a16:creationId xmlns:a16="http://schemas.microsoft.com/office/drawing/2014/main" id="{5A99321E-AC4C-DE81-0333-2915E238B223}"/>
              </a:ext>
            </a:extLst>
          </p:cNvPr>
          <p:cNvSpPr/>
          <p:nvPr/>
        </p:nvSpPr>
        <p:spPr>
          <a:xfrm>
            <a:off x="10675553" y="931881"/>
            <a:ext cx="720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27471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163F3-F2BF-1C40-108B-4D0253B81E6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5B726D85-C6B4-3B77-110F-4A84FB1D8592}"/>
              </a:ext>
            </a:extLst>
          </p:cNvPr>
          <p:cNvSpPr>
            <a:spLocks noGrp="1"/>
          </p:cNvSpPr>
          <p:nvPr>
            <p:ph type="title"/>
          </p:nvPr>
        </p:nvSpPr>
        <p:spPr>
          <a:xfrm>
            <a:off x="672353" y="665847"/>
            <a:ext cx="10847294" cy="625735"/>
          </a:xfrm>
          <a:solidFill>
            <a:srgbClr val="0070C0"/>
          </a:solidFill>
        </p:spPr>
        <p:txBody>
          <a:bodyPr>
            <a:noAutofit/>
          </a:bodyPr>
          <a:lstStyle/>
          <a:p>
            <a:r>
              <a:rPr lang="el-GR" sz="3200" b="1" dirty="0">
                <a:solidFill>
                  <a:schemeClr val="tx1"/>
                </a:solidFill>
                <a:latin typeface="Times New Roman" panose="02020603050405020304" pitchFamily="18" charset="0"/>
                <a:cs typeface="Times New Roman" panose="02020603050405020304" pitchFamily="18" charset="0"/>
              </a:rPr>
              <a:t>Τα λαϊκά θεάματα </a:t>
            </a:r>
            <a:r>
              <a:rPr lang="el-GR" sz="3200" b="1">
                <a:solidFill>
                  <a:schemeClr val="tx1"/>
                </a:solidFill>
                <a:latin typeface="Times New Roman" panose="02020603050405020304" pitchFamily="18" charset="0"/>
                <a:cs typeface="Times New Roman" panose="02020603050405020304" pitchFamily="18" charset="0"/>
              </a:rPr>
              <a:t>- χαρακτηριστικά</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207DA4CC-5D35-A907-6626-CE0940F478C3}"/>
              </a:ext>
            </a:extLst>
          </p:cNvPr>
          <p:cNvSpPr>
            <a:spLocks noGrp="1"/>
          </p:cNvSpPr>
          <p:nvPr>
            <p:ph idx="1"/>
          </p:nvPr>
        </p:nvSpPr>
        <p:spPr>
          <a:xfrm>
            <a:off x="672353" y="1348740"/>
            <a:ext cx="10847294" cy="4843413"/>
          </a:xfrm>
          <a:solidFill>
            <a:schemeClr val="accent1">
              <a:lumMod val="20000"/>
              <a:lumOff val="80000"/>
            </a:schemeClr>
          </a:solidFill>
        </p:spPr>
        <p:txBody>
          <a:bodyPr>
            <a:normAutofit/>
          </a:bodyPr>
          <a:lstStyle/>
          <a:p>
            <a:pPr marL="0" indent="0" algn="just">
              <a:buNone/>
            </a:pPr>
            <a:r>
              <a:rPr lang="el-GR" sz="3200" dirty="0">
                <a:solidFill>
                  <a:schemeClr val="tx1"/>
                </a:solidFill>
                <a:latin typeface="Times New Roman" panose="02020603050405020304" pitchFamily="18" charset="0"/>
                <a:cs typeface="Times New Roman" panose="02020603050405020304" pitchFamily="18" charset="0"/>
              </a:rPr>
              <a:t>    </a:t>
            </a:r>
            <a:r>
              <a:rPr lang="el-GR" dirty="0">
                <a:solidFill>
                  <a:schemeClr val="tx1"/>
                </a:solidFill>
                <a:latin typeface="Times New Roman" panose="02020603050405020304" pitchFamily="18" charset="0"/>
                <a:cs typeface="Times New Roman" panose="02020603050405020304" pitchFamily="18" charset="0"/>
              </a:rPr>
              <a:t>Θέματα από την ελληνική παράδοση</a:t>
            </a:r>
          </a:p>
          <a:p>
            <a:pPr marL="0" indent="0" algn="just">
              <a:buNone/>
            </a:pPr>
            <a:r>
              <a:rPr lang="el-GR" dirty="0">
                <a:solidFill>
                  <a:schemeClr val="tx1"/>
                </a:solidFill>
                <a:latin typeface="Times New Roman" panose="02020603050405020304" pitchFamily="18" charset="0"/>
                <a:cs typeface="Times New Roman" panose="02020603050405020304" pitchFamily="18" charset="0"/>
              </a:rPr>
              <a:t>     Θέματα από περιστατικά της καθημερινής ζωής</a:t>
            </a:r>
          </a:p>
          <a:p>
            <a:pPr marL="0" indent="0" algn="just">
              <a:buNone/>
            </a:pPr>
            <a:r>
              <a:rPr lang="el-GR" dirty="0">
                <a:solidFill>
                  <a:schemeClr val="tx1"/>
                </a:solidFill>
                <a:latin typeface="Times New Roman" panose="02020603050405020304" pitchFamily="18" charset="0"/>
                <a:cs typeface="Times New Roman" panose="02020603050405020304" pitchFamily="18" charset="0"/>
              </a:rPr>
              <a:t>     Ακολουθούνται οι θεματικές επιλογές των θεάτρων - τα θέατρα μεσολαβούν για</a:t>
            </a:r>
          </a:p>
          <a:p>
            <a:pPr marL="0" indent="0" algn="just">
              <a:buNone/>
            </a:pPr>
            <a:r>
              <a:rPr lang="el-GR" dirty="0">
                <a:solidFill>
                  <a:schemeClr val="tx1"/>
                </a:solidFill>
                <a:latin typeface="Times New Roman" panose="02020603050405020304" pitchFamily="18" charset="0"/>
                <a:cs typeface="Times New Roman" panose="02020603050405020304" pitchFamily="18" charset="0"/>
              </a:rPr>
              <a:t>     την επαφή των λαϊκών θεαμάτων με </a:t>
            </a:r>
            <a:r>
              <a:rPr lang="el-GR" dirty="0" err="1">
                <a:solidFill>
                  <a:schemeClr val="tx1"/>
                </a:solidFill>
                <a:latin typeface="Times New Roman" panose="02020603050405020304" pitchFamily="18" charset="0"/>
                <a:cs typeface="Times New Roman" panose="02020603050405020304" pitchFamily="18" charset="0"/>
              </a:rPr>
              <a:t>βορειο</a:t>
            </a:r>
            <a:r>
              <a:rPr lang="el-GR" dirty="0">
                <a:solidFill>
                  <a:schemeClr val="tx1"/>
                </a:solidFill>
                <a:latin typeface="Times New Roman" panose="02020603050405020304" pitchFamily="18" charset="0"/>
                <a:cs typeface="Times New Roman" panose="02020603050405020304" pitchFamily="18" charset="0"/>
              </a:rPr>
              <a:t>-</a:t>
            </a:r>
            <a:r>
              <a:rPr lang="el-GR" dirty="0" err="1">
                <a:solidFill>
                  <a:schemeClr val="tx1"/>
                </a:solidFill>
                <a:latin typeface="Times New Roman" panose="02020603050405020304" pitchFamily="18" charset="0"/>
                <a:cs typeface="Times New Roman" panose="02020603050405020304" pitchFamily="18" charset="0"/>
              </a:rPr>
              <a:t>δυτικο</a:t>
            </a:r>
            <a:r>
              <a:rPr lang="el-GR" dirty="0">
                <a:solidFill>
                  <a:schemeClr val="tx1"/>
                </a:solidFill>
                <a:latin typeface="Times New Roman" panose="02020603050405020304" pitchFamily="18" charset="0"/>
                <a:cs typeface="Times New Roman" panose="02020603050405020304" pitchFamily="18" charset="0"/>
              </a:rPr>
              <a:t>-ευρωπαϊκά σχήματα</a:t>
            </a:r>
          </a:p>
          <a:p>
            <a:pPr marL="0" indent="0" algn="just">
              <a:buNone/>
            </a:pPr>
            <a:r>
              <a:rPr lang="el-GR" dirty="0">
                <a:solidFill>
                  <a:schemeClr val="tx1"/>
                </a:solidFill>
                <a:latin typeface="Times New Roman" panose="02020603050405020304" pitchFamily="18" charset="0"/>
                <a:cs typeface="Times New Roman" panose="02020603050405020304" pitchFamily="18" charset="0"/>
              </a:rPr>
              <a:t>     Λαϊκά στρώματα</a:t>
            </a:r>
          </a:p>
          <a:p>
            <a:pPr marL="0" indent="0" algn="just">
              <a:buNone/>
            </a:pPr>
            <a:r>
              <a:rPr lang="el-GR" dirty="0">
                <a:solidFill>
                  <a:schemeClr val="tx1"/>
                </a:solidFill>
                <a:latin typeface="Times New Roman" panose="02020603050405020304" pitchFamily="18" charset="0"/>
                <a:cs typeface="Times New Roman" panose="02020603050405020304" pitchFamily="18" charset="0"/>
              </a:rPr>
              <a:t>     Φθηνότερη διασκέδαση – χαμηλότερο αντίτιμο</a:t>
            </a:r>
          </a:p>
          <a:p>
            <a:pPr marL="0" indent="0" algn="just">
              <a:buNone/>
            </a:pPr>
            <a:r>
              <a:rPr lang="el-GR" dirty="0">
                <a:solidFill>
                  <a:schemeClr val="tx1"/>
                </a:solidFill>
                <a:latin typeface="Times New Roman" panose="02020603050405020304" pitchFamily="18" charset="0"/>
                <a:cs typeface="Times New Roman" panose="02020603050405020304" pitchFamily="18" charset="0"/>
              </a:rPr>
              <a:t>     Χώροι - καφενεία, καφωδεία</a:t>
            </a:r>
          </a:p>
          <a:p>
            <a:pPr marL="0" indent="0" algn="just">
              <a:buNone/>
            </a:pPr>
            <a:r>
              <a:rPr lang="el-GR" dirty="0">
                <a:solidFill>
                  <a:schemeClr val="tx1"/>
                </a:solidFill>
                <a:latin typeface="Times New Roman" panose="02020603050405020304" pitchFamily="18" charset="0"/>
                <a:cs typeface="Times New Roman" panose="02020603050405020304" pitchFamily="18" charset="0"/>
              </a:rPr>
              <a:t>     Σταδιακή ένταξη και ανθρώπων από τα μεσαία κοινωνικά στρώματα στο κοινό των </a:t>
            </a:r>
          </a:p>
          <a:p>
            <a:pPr marL="0" indent="0" algn="just">
              <a:buNone/>
            </a:pPr>
            <a:r>
              <a:rPr lang="el-GR" dirty="0">
                <a:solidFill>
                  <a:schemeClr val="tx1"/>
                </a:solidFill>
                <a:latin typeface="Times New Roman" panose="02020603050405020304" pitchFamily="18" charset="0"/>
                <a:cs typeface="Times New Roman" panose="02020603050405020304" pitchFamily="18" charset="0"/>
              </a:rPr>
              <a:t>     λαϊκών θεαμάτων</a:t>
            </a:r>
          </a:p>
        </p:txBody>
      </p:sp>
      <p:sp>
        <p:nvSpPr>
          <p:cNvPr id="9" name="Οβάλ 8">
            <a:extLst>
              <a:ext uri="{FF2B5EF4-FFF2-40B4-BE49-F238E27FC236}">
                <a16:creationId xmlns:a16="http://schemas.microsoft.com/office/drawing/2014/main" id="{73E60A12-AF8E-C7AB-161D-C313C96CF950}"/>
              </a:ext>
            </a:extLst>
          </p:cNvPr>
          <p:cNvSpPr/>
          <p:nvPr/>
        </p:nvSpPr>
        <p:spPr>
          <a:xfrm>
            <a:off x="875687" y="1628130"/>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C8895880-F69C-18B4-96C4-CFE8C150AD9D}"/>
              </a:ext>
            </a:extLst>
          </p:cNvPr>
          <p:cNvSpPr/>
          <p:nvPr/>
        </p:nvSpPr>
        <p:spPr>
          <a:xfrm>
            <a:off x="875687" y="2145084"/>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βάλ 10">
            <a:extLst>
              <a:ext uri="{FF2B5EF4-FFF2-40B4-BE49-F238E27FC236}">
                <a16:creationId xmlns:a16="http://schemas.microsoft.com/office/drawing/2014/main" id="{1154DFB7-82C6-0C4A-470B-54AC77F2C6F9}"/>
              </a:ext>
            </a:extLst>
          </p:cNvPr>
          <p:cNvSpPr/>
          <p:nvPr/>
        </p:nvSpPr>
        <p:spPr>
          <a:xfrm>
            <a:off x="875687" y="2662038"/>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8AF2B1AE-0FC4-BB7E-1B2B-955D790D990D}"/>
              </a:ext>
            </a:extLst>
          </p:cNvPr>
          <p:cNvSpPr/>
          <p:nvPr/>
        </p:nvSpPr>
        <p:spPr>
          <a:xfrm>
            <a:off x="875687" y="3718891"/>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βάλ 14">
            <a:extLst>
              <a:ext uri="{FF2B5EF4-FFF2-40B4-BE49-F238E27FC236}">
                <a16:creationId xmlns:a16="http://schemas.microsoft.com/office/drawing/2014/main" id="{067018DC-5839-CE7D-55AC-CF2C5AFF8833}"/>
              </a:ext>
            </a:extLst>
          </p:cNvPr>
          <p:cNvSpPr/>
          <p:nvPr/>
        </p:nvSpPr>
        <p:spPr>
          <a:xfrm>
            <a:off x="875687" y="4218947"/>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βάλ 15">
            <a:extLst>
              <a:ext uri="{FF2B5EF4-FFF2-40B4-BE49-F238E27FC236}">
                <a16:creationId xmlns:a16="http://schemas.microsoft.com/office/drawing/2014/main" id="{93D53C29-9851-C7F5-13B1-B5064B249C4D}"/>
              </a:ext>
            </a:extLst>
          </p:cNvPr>
          <p:cNvSpPr/>
          <p:nvPr/>
        </p:nvSpPr>
        <p:spPr>
          <a:xfrm>
            <a:off x="875687" y="4719004"/>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βάλ 17">
            <a:extLst>
              <a:ext uri="{FF2B5EF4-FFF2-40B4-BE49-F238E27FC236}">
                <a16:creationId xmlns:a16="http://schemas.microsoft.com/office/drawing/2014/main" id="{7607F4DD-449F-9211-344D-BCA58BD0A55E}"/>
              </a:ext>
            </a:extLst>
          </p:cNvPr>
          <p:cNvSpPr/>
          <p:nvPr/>
        </p:nvSpPr>
        <p:spPr>
          <a:xfrm>
            <a:off x="875687" y="5219061"/>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a:extLst>
              <a:ext uri="{FF2B5EF4-FFF2-40B4-BE49-F238E27FC236}">
                <a16:creationId xmlns:a16="http://schemas.microsoft.com/office/drawing/2014/main" id="{D8BB8B76-0534-9B61-A0AA-2CB2D3744743}"/>
              </a:ext>
            </a:extLst>
          </p:cNvPr>
          <p:cNvSpPr/>
          <p:nvPr/>
        </p:nvSpPr>
        <p:spPr>
          <a:xfrm>
            <a:off x="804000" y="6061635"/>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4">
            <a:extLst>
              <a:ext uri="{FF2B5EF4-FFF2-40B4-BE49-F238E27FC236}">
                <a16:creationId xmlns:a16="http://schemas.microsoft.com/office/drawing/2014/main" id="{EFC74E4C-401E-F3B1-D65C-AC23D51DEF37}"/>
              </a:ext>
            </a:extLst>
          </p:cNvPr>
          <p:cNvSpPr/>
          <p:nvPr/>
        </p:nvSpPr>
        <p:spPr>
          <a:xfrm>
            <a:off x="788116" y="963412"/>
            <a:ext cx="2052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a:extLst>
              <a:ext uri="{FF2B5EF4-FFF2-40B4-BE49-F238E27FC236}">
                <a16:creationId xmlns:a16="http://schemas.microsoft.com/office/drawing/2014/main" id="{6C847E81-E331-267A-A602-66623E70BA43}"/>
              </a:ext>
            </a:extLst>
          </p:cNvPr>
          <p:cNvSpPr/>
          <p:nvPr/>
        </p:nvSpPr>
        <p:spPr>
          <a:xfrm>
            <a:off x="9336000" y="1009131"/>
            <a:ext cx="2052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451825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163F3-F2BF-1C40-108B-4D0253B81E6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5B726D85-C6B4-3B77-110F-4A84FB1D8592}"/>
              </a:ext>
            </a:extLst>
          </p:cNvPr>
          <p:cNvSpPr>
            <a:spLocks noGrp="1"/>
          </p:cNvSpPr>
          <p:nvPr>
            <p:ph type="title"/>
          </p:nvPr>
        </p:nvSpPr>
        <p:spPr>
          <a:xfrm>
            <a:off x="672353" y="665847"/>
            <a:ext cx="10847294" cy="526459"/>
          </a:xfrm>
          <a:solidFill>
            <a:srgbClr val="0070C0"/>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Παντομίμα</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207DA4CC-5D35-A907-6626-CE0940F478C3}"/>
              </a:ext>
            </a:extLst>
          </p:cNvPr>
          <p:cNvSpPr>
            <a:spLocks noGrp="1"/>
          </p:cNvSpPr>
          <p:nvPr>
            <p:ph idx="1"/>
          </p:nvPr>
        </p:nvSpPr>
        <p:spPr>
          <a:xfrm>
            <a:off x="672353" y="1224153"/>
            <a:ext cx="10847294" cy="4968000"/>
          </a:xfrm>
          <a:solidFill>
            <a:schemeClr val="accent1">
              <a:lumMod val="20000"/>
              <a:lumOff val="80000"/>
            </a:schemeClr>
          </a:solidFill>
        </p:spPr>
        <p:txBody>
          <a:bodyPr>
            <a:normAutofit fontScale="92500"/>
          </a:bodyPr>
          <a:lstStyle/>
          <a:p>
            <a:pPr marL="0" indent="0" algn="just">
              <a:buNone/>
            </a:pPr>
            <a:r>
              <a:rPr lang="el-GR" sz="3200">
                <a:solidFill>
                  <a:schemeClr val="tx1"/>
                </a:solidFill>
                <a:latin typeface="Times New Roman" panose="02020603050405020304" pitchFamily="18" charset="0"/>
                <a:cs typeface="Times New Roman" panose="02020603050405020304" pitchFamily="18" charset="0"/>
              </a:rPr>
              <a:t>	</a:t>
            </a:r>
            <a:r>
              <a:rPr lang="el-GR">
                <a:solidFill>
                  <a:schemeClr val="tx1"/>
                </a:solidFill>
                <a:latin typeface="Times New Roman" panose="02020603050405020304" pitchFamily="18" charset="0"/>
                <a:cs typeface="Times New Roman" panose="02020603050405020304" pitchFamily="18" charset="0"/>
              </a:rPr>
              <a:t>Παντομίμα έπαιξε στην Αγγλία ο Λεκατσάς, χωρίς να ασχοληθεί με το είδος στην Ελλάδα</a:t>
            </a:r>
            <a:endParaRPr lang="el-GR" u="sng">
              <a:solidFill>
                <a:schemeClr val="tx1"/>
              </a:solidFill>
              <a:latin typeface="Times New Roman" panose="02020603050405020304" pitchFamily="18" charset="0"/>
              <a:cs typeface="Times New Roman" panose="02020603050405020304" pitchFamily="18" charset="0"/>
            </a:endParaRPr>
          </a:p>
          <a:p>
            <a:pPr marL="0" indent="0" algn="just">
              <a:buNone/>
            </a:pPr>
            <a:r>
              <a:rPr lang="el-GR">
                <a:solidFill>
                  <a:schemeClr val="tx1"/>
                </a:solidFill>
                <a:latin typeface="Times New Roman" panose="02020603050405020304" pitchFamily="18" charset="0"/>
                <a:cs typeface="Times New Roman" panose="02020603050405020304" pitchFamily="18" charset="0"/>
              </a:rPr>
              <a:t>	Για την Παντομίμα δεν υπήρχε χειρόγραφο, υποβολέας ή συγγραφέας 	</a:t>
            </a:r>
          </a:p>
          <a:p>
            <a:pPr marL="0" indent="0" algn="just">
              <a:buNone/>
            </a:pPr>
            <a:r>
              <a:rPr lang="el-GR">
                <a:solidFill>
                  <a:schemeClr val="tx1"/>
                </a:solidFill>
                <a:latin typeface="Times New Roman" panose="02020603050405020304" pitchFamily="18" charset="0"/>
                <a:cs typeface="Times New Roman" panose="02020603050405020304" pitchFamily="18" charset="0"/>
              </a:rPr>
              <a:t>	Αμεσότητα - αυθρμητισμός - αυτοσχεδιασμός 	</a:t>
            </a:r>
          </a:p>
          <a:p>
            <a:pPr marL="0" indent="0" algn="just">
              <a:buNone/>
            </a:pPr>
            <a:r>
              <a:rPr lang="el-GR">
                <a:solidFill>
                  <a:schemeClr val="tx1"/>
                </a:solidFill>
                <a:latin typeface="Times New Roman" panose="02020603050405020304" pitchFamily="18" charset="0"/>
                <a:cs typeface="Times New Roman" panose="02020603050405020304" pitchFamily="18" charset="0"/>
              </a:rPr>
              <a:t>	Κεντρικό εκφραστικό μέσο η κίνηση</a:t>
            </a:r>
          </a:p>
          <a:p>
            <a:pPr marL="0" indent="0" algn="just">
              <a:buNone/>
            </a:pPr>
            <a:r>
              <a:rPr lang="el-GR">
                <a:solidFill>
                  <a:schemeClr val="tx1"/>
                </a:solidFill>
                <a:latin typeface="Times New Roman" panose="02020603050405020304" pitchFamily="18" charset="0"/>
                <a:cs typeface="Times New Roman" panose="02020603050405020304" pitchFamily="18" charset="0"/>
              </a:rPr>
              <a:t>	Συνέβαλλε η μουσική</a:t>
            </a:r>
          </a:p>
          <a:p>
            <a:pPr marL="0" indent="0" algn="just">
              <a:buNone/>
            </a:pPr>
            <a:r>
              <a:rPr lang="el-GR">
                <a:solidFill>
                  <a:schemeClr val="tx1"/>
                </a:solidFill>
                <a:latin typeface="Times New Roman" panose="02020603050405020304" pitchFamily="18" charset="0"/>
                <a:cs typeface="Times New Roman" panose="02020603050405020304" pitchFamily="18" charset="0"/>
              </a:rPr>
              <a:t>	Ανεπτυγμένη σκηνογραφία, ακόμη, και σε σχέση με τα δραματικά θέατρα</a:t>
            </a:r>
          </a:p>
          <a:p>
            <a:pPr marL="0" indent="0" algn="just">
              <a:buNone/>
            </a:pPr>
            <a:r>
              <a:rPr lang="el-GR">
                <a:solidFill>
                  <a:schemeClr val="tx1"/>
                </a:solidFill>
                <a:latin typeface="Times New Roman" panose="02020603050405020304" pitchFamily="18" charset="0"/>
                <a:cs typeface="Times New Roman" panose="02020603050405020304" pitchFamily="18" charset="0"/>
              </a:rPr>
              <a:t>	Ξεκίνημα: ορχήστρα με ένα ή δύο κομμάτια</a:t>
            </a:r>
          </a:p>
          <a:p>
            <a:pPr marL="0" indent="0" algn="just">
              <a:buNone/>
            </a:pPr>
            <a:r>
              <a:rPr lang="el-GR">
                <a:solidFill>
                  <a:schemeClr val="tx1"/>
                </a:solidFill>
                <a:latin typeface="Times New Roman" panose="02020603050405020304" pitchFamily="18" charset="0"/>
                <a:cs typeface="Times New Roman" panose="02020603050405020304" pitchFamily="18" charset="0"/>
              </a:rPr>
              <a:t>	Θέματα: δραματικά και κωμικά</a:t>
            </a:r>
          </a:p>
          <a:p>
            <a:pPr marL="0" indent="0" algn="just">
              <a:buNone/>
            </a:pPr>
            <a:r>
              <a:rPr lang="el-GR">
                <a:solidFill>
                  <a:schemeClr val="tx1"/>
                </a:solidFill>
                <a:latin typeface="Times New Roman" panose="02020603050405020304" pitchFamily="18" charset="0"/>
                <a:cs typeface="Times New Roman" panose="02020603050405020304" pitchFamily="18" charset="0"/>
              </a:rPr>
              <a:t>	Κωμικότητα: βάναυση, με πηγή της κατεξοχήν το ξύλο</a:t>
            </a:r>
          </a:p>
          <a:p>
            <a:pPr marL="0" indent="0" algn="just">
              <a:buNone/>
            </a:pPr>
            <a:r>
              <a:rPr lang="el-GR">
                <a:solidFill>
                  <a:schemeClr val="tx1"/>
                </a:solidFill>
                <a:latin typeface="Times New Roman" panose="02020603050405020304" pitchFamily="18" charset="0"/>
                <a:cs typeface="Times New Roman" panose="02020603050405020304" pitchFamily="18" charset="0"/>
              </a:rPr>
              <a:t>	Περιοδείες - διάδοση του είδους στον ελληνικό χώρο</a:t>
            </a:r>
            <a:endParaRPr lang="el-GR" dirty="0">
              <a:solidFill>
                <a:schemeClr val="tx1"/>
              </a:solidFill>
              <a:latin typeface="Times New Roman" panose="02020603050405020304" pitchFamily="18" charset="0"/>
              <a:cs typeface="Times New Roman" panose="02020603050405020304" pitchFamily="18" charset="0"/>
            </a:endParaRPr>
          </a:p>
        </p:txBody>
      </p:sp>
      <p:sp>
        <p:nvSpPr>
          <p:cNvPr id="9" name="Οβάλ 8">
            <a:extLst>
              <a:ext uri="{FF2B5EF4-FFF2-40B4-BE49-F238E27FC236}">
                <a16:creationId xmlns:a16="http://schemas.microsoft.com/office/drawing/2014/main" id="{73E60A12-AF8E-C7AB-161D-C313C96CF950}"/>
              </a:ext>
            </a:extLst>
          </p:cNvPr>
          <p:cNvSpPr/>
          <p:nvPr/>
        </p:nvSpPr>
        <p:spPr>
          <a:xfrm>
            <a:off x="975550" y="1477262"/>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C8895880-F69C-18B4-96C4-CFE8C150AD9D}"/>
              </a:ext>
            </a:extLst>
          </p:cNvPr>
          <p:cNvSpPr/>
          <p:nvPr/>
        </p:nvSpPr>
        <p:spPr>
          <a:xfrm>
            <a:off x="971830" y="1957540"/>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βάλ 10">
            <a:extLst>
              <a:ext uri="{FF2B5EF4-FFF2-40B4-BE49-F238E27FC236}">
                <a16:creationId xmlns:a16="http://schemas.microsoft.com/office/drawing/2014/main" id="{1154DFB7-82C6-0C4A-470B-54AC77F2C6F9}"/>
              </a:ext>
            </a:extLst>
          </p:cNvPr>
          <p:cNvSpPr/>
          <p:nvPr/>
        </p:nvSpPr>
        <p:spPr>
          <a:xfrm>
            <a:off x="971830" y="2440026"/>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8AF2B1AE-0FC4-BB7E-1B2B-955D790D990D}"/>
              </a:ext>
            </a:extLst>
          </p:cNvPr>
          <p:cNvSpPr/>
          <p:nvPr/>
        </p:nvSpPr>
        <p:spPr>
          <a:xfrm>
            <a:off x="971830" y="2922512"/>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βάλ 14">
            <a:extLst>
              <a:ext uri="{FF2B5EF4-FFF2-40B4-BE49-F238E27FC236}">
                <a16:creationId xmlns:a16="http://schemas.microsoft.com/office/drawing/2014/main" id="{067018DC-5839-CE7D-55AC-CF2C5AFF8833}"/>
              </a:ext>
            </a:extLst>
          </p:cNvPr>
          <p:cNvSpPr/>
          <p:nvPr/>
        </p:nvSpPr>
        <p:spPr>
          <a:xfrm>
            <a:off x="976580" y="3408617"/>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βάλ 15">
            <a:extLst>
              <a:ext uri="{FF2B5EF4-FFF2-40B4-BE49-F238E27FC236}">
                <a16:creationId xmlns:a16="http://schemas.microsoft.com/office/drawing/2014/main" id="{93D53C29-9851-C7F5-13B1-B5064B249C4D}"/>
              </a:ext>
            </a:extLst>
          </p:cNvPr>
          <p:cNvSpPr/>
          <p:nvPr/>
        </p:nvSpPr>
        <p:spPr>
          <a:xfrm>
            <a:off x="971830" y="3888895"/>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βάλ 17">
            <a:extLst>
              <a:ext uri="{FF2B5EF4-FFF2-40B4-BE49-F238E27FC236}">
                <a16:creationId xmlns:a16="http://schemas.microsoft.com/office/drawing/2014/main" id="{7607F4DD-449F-9211-344D-BCA58BD0A55E}"/>
              </a:ext>
            </a:extLst>
          </p:cNvPr>
          <p:cNvSpPr/>
          <p:nvPr/>
        </p:nvSpPr>
        <p:spPr>
          <a:xfrm>
            <a:off x="971830" y="4369173"/>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a:extLst>
              <a:ext uri="{FF2B5EF4-FFF2-40B4-BE49-F238E27FC236}">
                <a16:creationId xmlns:a16="http://schemas.microsoft.com/office/drawing/2014/main" id="{1838692D-610B-5AD6-9445-A0716C65131D}"/>
              </a:ext>
            </a:extLst>
          </p:cNvPr>
          <p:cNvSpPr/>
          <p:nvPr/>
        </p:nvSpPr>
        <p:spPr>
          <a:xfrm>
            <a:off x="966585" y="4849451"/>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βάλ 7">
            <a:extLst>
              <a:ext uri="{FF2B5EF4-FFF2-40B4-BE49-F238E27FC236}">
                <a16:creationId xmlns:a16="http://schemas.microsoft.com/office/drawing/2014/main" id="{306B97FA-6B33-EF42-FB4D-F1B9F5C03D4C}"/>
              </a:ext>
            </a:extLst>
          </p:cNvPr>
          <p:cNvSpPr/>
          <p:nvPr/>
        </p:nvSpPr>
        <p:spPr>
          <a:xfrm>
            <a:off x="966585" y="5329729"/>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Οβάλ 11">
            <a:extLst>
              <a:ext uri="{FF2B5EF4-FFF2-40B4-BE49-F238E27FC236}">
                <a16:creationId xmlns:a16="http://schemas.microsoft.com/office/drawing/2014/main" id="{0655FB26-04B3-AEBC-8E9E-13F5B30DC053}"/>
              </a:ext>
            </a:extLst>
          </p:cNvPr>
          <p:cNvSpPr/>
          <p:nvPr/>
        </p:nvSpPr>
        <p:spPr>
          <a:xfrm>
            <a:off x="966585" y="5810007"/>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a:extLst>
              <a:ext uri="{FF2B5EF4-FFF2-40B4-BE49-F238E27FC236}">
                <a16:creationId xmlns:a16="http://schemas.microsoft.com/office/drawing/2014/main" id="{EB2837FF-8005-9279-C820-408E1F4786D9}"/>
              </a:ext>
            </a:extLst>
          </p:cNvPr>
          <p:cNvSpPr/>
          <p:nvPr/>
        </p:nvSpPr>
        <p:spPr>
          <a:xfrm>
            <a:off x="846055" y="929076"/>
            <a:ext cx="4212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a:extLst>
              <a:ext uri="{FF2B5EF4-FFF2-40B4-BE49-F238E27FC236}">
                <a16:creationId xmlns:a16="http://schemas.microsoft.com/office/drawing/2014/main" id="{66D0439A-7236-98F0-FB73-A83B31D0C51E}"/>
              </a:ext>
            </a:extLst>
          </p:cNvPr>
          <p:cNvSpPr/>
          <p:nvPr/>
        </p:nvSpPr>
        <p:spPr>
          <a:xfrm>
            <a:off x="7133947" y="929076"/>
            <a:ext cx="4212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2A6D630B-5124-747A-1DC9-4F57C5306A01}"/>
              </a:ext>
            </a:extLst>
          </p:cNvPr>
          <p:cNvSpPr/>
          <p:nvPr/>
        </p:nvSpPr>
        <p:spPr>
          <a:xfrm>
            <a:off x="804000" y="6089051"/>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72007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rgbClr val="0070C0"/>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Κουκλοθέατρο</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a:bodyPr>
          <a:lstStyle/>
          <a:p>
            <a:pPr marL="0" indent="0" algn="just">
              <a:buNone/>
            </a:pPr>
            <a:r>
              <a:rPr lang="el-GR">
                <a:solidFill>
                  <a:schemeClr val="tx1"/>
                </a:solidFill>
                <a:latin typeface="Times New Roman" panose="02020603050405020304" pitchFamily="18" charset="0"/>
                <a:cs typeface="Times New Roman" panose="02020603050405020304" pitchFamily="18" charset="0"/>
              </a:rPr>
              <a:t>	</a:t>
            </a:r>
            <a:r>
              <a:rPr lang="el-GR" sz="2400">
                <a:solidFill>
                  <a:schemeClr val="tx1"/>
                </a:solidFill>
                <a:latin typeface="Times New Roman" panose="02020603050405020304" pitchFamily="18" charset="0"/>
                <a:cs typeface="Times New Roman" panose="02020603050405020304" pitchFamily="18" charset="0"/>
              </a:rPr>
              <a:t>Πρόδρομοι: ιταλικοί κουκλοθίασοι - Επτάνησα</a:t>
            </a:r>
          </a:p>
          <a:p>
            <a:pPr marL="0" indent="0" algn="just">
              <a:buNone/>
            </a:pPr>
            <a:r>
              <a:rPr lang="el-GR">
                <a:solidFill>
                  <a:schemeClr val="tx1"/>
                </a:solidFill>
                <a:latin typeface="Times New Roman" panose="02020603050405020304" pitchFamily="18" charset="0"/>
                <a:cs typeface="Times New Roman" panose="02020603050405020304" pitchFamily="18" charset="0"/>
              </a:rPr>
              <a:t>	Ο ηθοποιός Α. Πόγκης αγοράζει τις κούκλες ενός Ιταλού καλλιτέχνη και τις χρησι-	μοποιεί σε παραστάσεις του</a:t>
            </a:r>
          </a:p>
          <a:p>
            <a:pPr marL="0" indent="0" algn="just">
              <a:buNone/>
            </a:pPr>
            <a:r>
              <a:rPr lang="el-GR" sz="2400">
                <a:solidFill>
                  <a:schemeClr val="tx1"/>
                </a:solidFill>
                <a:latin typeface="Times New Roman" panose="02020603050405020304" pitchFamily="18" charset="0"/>
                <a:cs typeface="Times New Roman" panose="02020603050405020304" pitchFamily="18" charset="0"/>
              </a:rPr>
              <a:t>	θίασος μαριονετών στην Κέρκυρα υπό τη διεύθυνση του</a:t>
            </a:r>
            <a:r>
              <a:rPr lang="en-US" sz="2400">
                <a:solidFill>
                  <a:schemeClr val="tx1"/>
                </a:solidFill>
                <a:latin typeface="Times New Roman" panose="02020603050405020304" pitchFamily="18" charset="0"/>
                <a:cs typeface="Times New Roman" panose="02020603050405020304" pitchFamily="18" charset="0"/>
              </a:rPr>
              <a:t> Marco</a:t>
            </a:r>
            <a:r>
              <a:rPr lang="el-GR" sz="2400">
                <a:solidFill>
                  <a:schemeClr val="tx1"/>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Bortolis</a:t>
            </a:r>
            <a:endParaRPr lang="el-GR">
              <a:solidFill>
                <a:schemeClr val="tx1"/>
              </a:solidFill>
              <a:latin typeface="Times New Roman" panose="02020603050405020304" pitchFamily="18" charset="0"/>
              <a:cs typeface="Times New Roman" panose="02020603050405020304" pitchFamily="18" charset="0"/>
            </a:endParaRPr>
          </a:p>
          <a:p>
            <a:pPr marL="0" indent="0" algn="just">
              <a:buNone/>
            </a:pPr>
            <a:r>
              <a:rPr lang="el-GR">
                <a:solidFill>
                  <a:schemeClr val="tx1"/>
                </a:solidFill>
                <a:latin typeface="Times New Roman" panose="02020603050405020304" pitchFamily="18" charset="0"/>
                <a:cs typeface="Times New Roman" panose="02020603050405020304" pitchFamily="18" charset="0"/>
              </a:rPr>
              <a:t>	Βασικοί ήρωες: Φασουλής και Περικλέτος - εντάσσονται και στο Καρναβάλι</a:t>
            </a:r>
          </a:p>
          <a:p>
            <a:pPr marL="0" indent="0" algn="just">
              <a:buNone/>
            </a:pPr>
            <a:r>
              <a:rPr lang="el-GR">
                <a:solidFill>
                  <a:schemeClr val="tx1"/>
                </a:solidFill>
                <a:latin typeface="Times New Roman" panose="02020603050405020304" pitchFamily="18" charset="0"/>
                <a:cs typeface="Times New Roman" panose="02020603050405020304" pitchFamily="18" charset="0"/>
              </a:rPr>
              <a:t>	Τυπικά ξυλοφορτώματα</a:t>
            </a:r>
          </a:p>
          <a:p>
            <a:pPr marL="0" indent="0" algn="just">
              <a:buNone/>
            </a:pPr>
            <a:r>
              <a:rPr lang="el-GR" sz="2400">
                <a:solidFill>
                  <a:schemeClr val="tx1"/>
                </a:solidFill>
                <a:latin typeface="Times New Roman" panose="02020603050405020304" pitchFamily="18" charset="0"/>
                <a:cs typeface="Times New Roman" panose="02020603050405020304" pitchFamily="18" charset="0"/>
              </a:rPr>
              <a:t>	Εκπρόσωποι: Α. Πόγκης ή Στραβός, Α. Μούστος ή Μούτσος, Δ. Μαριδάκης, Δ. 					    Λιασκόπουλος, Χ. Κονιτσιώτης κ.ά.</a:t>
            </a:r>
          </a:p>
          <a:p>
            <a:pPr marL="0" indent="0" algn="just">
              <a:buNone/>
            </a:pPr>
            <a:r>
              <a:rPr lang="el-GR">
                <a:solidFill>
                  <a:schemeClr val="tx1"/>
                </a:solidFill>
                <a:latin typeface="Times New Roman" panose="02020603050405020304" pitchFamily="18" charset="0"/>
                <a:cs typeface="Times New Roman" panose="02020603050405020304" pitchFamily="18" charset="0"/>
              </a:rPr>
              <a:t>	</a:t>
            </a:r>
            <a:r>
              <a:rPr lang="el-GR" sz="2400">
                <a:solidFill>
                  <a:schemeClr val="tx1"/>
                </a:solidFill>
                <a:latin typeface="Times New Roman" panose="02020603050405020304" pitchFamily="18" charset="0"/>
                <a:cs typeface="Times New Roman" panose="02020603050405020304" pitchFamily="18" charset="0"/>
              </a:rPr>
              <a:t>Θεματική τροφοδότηση του Καραγκιόζη</a:t>
            </a:r>
          </a:p>
          <a:p>
            <a:pPr marL="0" indent="0" algn="just">
              <a:buNone/>
            </a:pPr>
            <a:endParaRPr lang="el-GR" dirty="0">
              <a:latin typeface="Times New Roman" panose="02020603050405020304" pitchFamily="18" charset="0"/>
              <a:cs typeface="Times New Roman" panose="02020603050405020304" pitchFamily="18" charset="0"/>
            </a:endParaRPr>
          </a:p>
        </p:txBody>
      </p:sp>
      <p:sp>
        <p:nvSpPr>
          <p:cNvPr id="4" name="Οβάλ 3">
            <a:extLst>
              <a:ext uri="{FF2B5EF4-FFF2-40B4-BE49-F238E27FC236}">
                <a16:creationId xmlns:a16="http://schemas.microsoft.com/office/drawing/2014/main" id="{6B73F955-63AC-3E50-D171-C3BB0CE8CC6A}"/>
              </a:ext>
            </a:extLst>
          </p:cNvPr>
          <p:cNvSpPr/>
          <p:nvPr/>
        </p:nvSpPr>
        <p:spPr>
          <a:xfrm>
            <a:off x="965805" y="1459836"/>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a:extLst>
              <a:ext uri="{FF2B5EF4-FFF2-40B4-BE49-F238E27FC236}">
                <a16:creationId xmlns:a16="http://schemas.microsoft.com/office/drawing/2014/main" id="{FC003DE4-1874-EBB6-9595-16EE68ADE4B2}"/>
              </a:ext>
            </a:extLst>
          </p:cNvPr>
          <p:cNvSpPr/>
          <p:nvPr/>
        </p:nvSpPr>
        <p:spPr>
          <a:xfrm>
            <a:off x="965805" y="1978789"/>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582E0EA5-6349-290C-0115-43D4EFF9C09B}"/>
              </a:ext>
            </a:extLst>
          </p:cNvPr>
          <p:cNvSpPr/>
          <p:nvPr/>
        </p:nvSpPr>
        <p:spPr>
          <a:xfrm>
            <a:off x="965215" y="2849037"/>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βάλ 6">
            <a:extLst>
              <a:ext uri="{FF2B5EF4-FFF2-40B4-BE49-F238E27FC236}">
                <a16:creationId xmlns:a16="http://schemas.microsoft.com/office/drawing/2014/main" id="{63D4A29E-D5C3-11CF-83C4-5E457B88AAE2}"/>
              </a:ext>
            </a:extLst>
          </p:cNvPr>
          <p:cNvSpPr/>
          <p:nvPr/>
        </p:nvSpPr>
        <p:spPr>
          <a:xfrm>
            <a:off x="965215" y="3889789"/>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βάλ 7">
            <a:extLst>
              <a:ext uri="{FF2B5EF4-FFF2-40B4-BE49-F238E27FC236}">
                <a16:creationId xmlns:a16="http://schemas.microsoft.com/office/drawing/2014/main" id="{BF3E5B56-24FA-C93B-EE4F-535433A851F3}"/>
              </a:ext>
            </a:extLst>
          </p:cNvPr>
          <p:cNvSpPr/>
          <p:nvPr/>
        </p:nvSpPr>
        <p:spPr>
          <a:xfrm>
            <a:off x="965215" y="3371705"/>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βάλ 8">
            <a:extLst>
              <a:ext uri="{FF2B5EF4-FFF2-40B4-BE49-F238E27FC236}">
                <a16:creationId xmlns:a16="http://schemas.microsoft.com/office/drawing/2014/main" id="{A13FD6E9-0E1C-C86E-3B76-D5B34E1D09CF}"/>
              </a:ext>
            </a:extLst>
          </p:cNvPr>
          <p:cNvSpPr/>
          <p:nvPr/>
        </p:nvSpPr>
        <p:spPr>
          <a:xfrm>
            <a:off x="965215" y="4408938"/>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9">
            <a:extLst>
              <a:ext uri="{FF2B5EF4-FFF2-40B4-BE49-F238E27FC236}">
                <a16:creationId xmlns:a16="http://schemas.microsoft.com/office/drawing/2014/main" id="{090BF0B0-4660-A9D9-37D1-C6E472F3FBF3}"/>
              </a:ext>
            </a:extLst>
          </p:cNvPr>
          <p:cNvSpPr/>
          <p:nvPr/>
        </p:nvSpPr>
        <p:spPr>
          <a:xfrm>
            <a:off x="792267" y="5882341"/>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10">
            <a:extLst>
              <a:ext uri="{FF2B5EF4-FFF2-40B4-BE49-F238E27FC236}">
                <a16:creationId xmlns:a16="http://schemas.microsoft.com/office/drawing/2014/main" id="{FD6B0AFA-4AAF-72CA-BFC2-1C8F458D1A76}"/>
              </a:ext>
            </a:extLst>
          </p:cNvPr>
          <p:cNvSpPr/>
          <p:nvPr/>
        </p:nvSpPr>
        <p:spPr>
          <a:xfrm>
            <a:off x="846053" y="951935"/>
            <a:ext cx="388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Ορθογώνιο 11">
            <a:extLst>
              <a:ext uri="{FF2B5EF4-FFF2-40B4-BE49-F238E27FC236}">
                <a16:creationId xmlns:a16="http://schemas.microsoft.com/office/drawing/2014/main" id="{5F9015C6-8021-234D-923B-CECE69F2A85B}"/>
              </a:ext>
            </a:extLst>
          </p:cNvPr>
          <p:cNvSpPr/>
          <p:nvPr/>
        </p:nvSpPr>
        <p:spPr>
          <a:xfrm>
            <a:off x="7457947" y="951370"/>
            <a:ext cx="388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βάλ 12">
            <a:extLst>
              <a:ext uri="{FF2B5EF4-FFF2-40B4-BE49-F238E27FC236}">
                <a16:creationId xmlns:a16="http://schemas.microsoft.com/office/drawing/2014/main" id="{ECF68CC2-7CFA-69A5-1E8B-8762A92AB929}"/>
              </a:ext>
            </a:extLst>
          </p:cNvPr>
          <p:cNvSpPr/>
          <p:nvPr/>
        </p:nvSpPr>
        <p:spPr>
          <a:xfrm>
            <a:off x="965215" y="5278990"/>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767746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163F3-F2BF-1C40-108B-4D0253B81E6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5B726D85-C6B4-3B77-110F-4A84FB1D8592}"/>
              </a:ext>
            </a:extLst>
          </p:cNvPr>
          <p:cNvSpPr>
            <a:spLocks noGrp="1"/>
          </p:cNvSpPr>
          <p:nvPr>
            <p:ph type="title"/>
          </p:nvPr>
        </p:nvSpPr>
        <p:spPr>
          <a:xfrm>
            <a:off x="672353" y="665847"/>
            <a:ext cx="10847294" cy="526459"/>
          </a:xfrm>
          <a:solidFill>
            <a:srgbClr val="0070C0"/>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Θέατρο Σκιών - Καραγκιόζης</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207DA4CC-5D35-A907-6626-CE0940F478C3}"/>
              </a:ext>
            </a:extLst>
          </p:cNvPr>
          <p:cNvSpPr>
            <a:spLocks noGrp="1"/>
          </p:cNvSpPr>
          <p:nvPr>
            <p:ph idx="1"/>
          </p:nvPr>
        </p:nvSpPr>
        <p:spPr>
          <a:xfrm>
            <a:off x="672353" y="1224153"/>
            <a:ext cx="10847294" cy="4968000"/>
          </a:xfrm>
          <a:solidFill>
            <a:schemeClr val="accent1">
              <a:lumMod val="20000"/>
              <a:lumOff val="80000"/>
            </a:schemeClr>
          </a:solidFill>
        </p:spPr>
        <p:txBody>
          <a:bodyPr>
            <a:normAutofit fontScale="92500" lnSpcReduction="10000"/>
          </a:bodyPr>
          <a:lstStyle/>
          <a:p>
            <a:pPr marL="0" indent="0" algn="just">
              <a:buNone/>
            </a:pPr>
            <a:r>
              <a:rPr lang="el-GR" sz="3200">
                <a:solidFill>
                  <a:schemeClr val="tx1"/>
                </a:solidFill>
                <a:latin typeface="Times New Roman" panose="02020603050405020304" pitchFamily="18" charset="0"/>
                <a:cs typeface="Times New Roman" panose="02020603050405020304" pitchFamily="18" charset="0"/>
              </a:rPr>
              <a:t>   </a:t>
            </a:r>
            <a:r>
              <a:rPr lang="el-GR" b="1">
                <a:solidFill>
                  <a:schemeClr val="tx1"/>
                </a:solidFill>
                <a:latin typeface="Times New Roman" panose="02020603050405020304" pitchFamily="18" charset="0"/>
                <a:cs typeface="Times New Roman" panose="02020603050405020304" pitchFamily="18" charset="0"/>
              </a:rPr>
              <a:t>Καταγωγή</a:t>
            </a:r>
            <a:r>
              <a:rPr lang="el-GR">
                <a:solidFill>
                  <a:schemeClr val="tx1"/>
                </a:solidFill>
                <a:latin typeface="Times New Roman" panose="02020603050405020304" pitchFamily="18" charset="0"/>
                <a:cs typeface="Times New Roman" panose="02020603050405020304" pitchFamily="18" charset="0"/>
              </a:rPr>
              <a:t> - Ιάβα - Κίνα - Ινδία - Τουρκία / </a:t>
            </a:r>
            <a:r>
              <a:rPr lang="el-GR" b="1">
                <a:solidFill>
                  <a:schemeClr val="tx1"/>
                </a:solidFill>
                <a:latin typeface="Times New Roman" panose="02020603050405020304" pitchFamily="18" charset="0"/>
                <a:cs typeface="Times New Roman" panose="02020603050405020304" pitchFamily="18" charset="0"/>
              </a:rPr>
              <a:t>και η </a:t>
            </a:r>
            <a:r>
              <a:rPr lang="en-US" b="1">
                <a:solidFill>
                  <a:schemeClr val="tx1"/>
                </a:solidFill>
                <a:latin typeface="Times New Roman" panose="02020603050405020304" pitchFamily="18" charset="0"/>
                <a:cs typeface="Times New Roman" panose="02020603050405020304" pitchFamily="18" charset="0"/>
              </a:rPr>
              <a:t>Commedia dell’arte</a:t>
            </a:r>
            <a:r>
              <a:rPr lang="el-GR" b="1">
                <a:solidFill>
                  <a:schemeClr val="tx1"/>
                </a:solidFill>
                <a:latin typeface="Times New Roman" panose="02020603050405020304" pitchFamily="18" charset="0"/>
                <a:cs typeface="Times New Roman" panose="02020603050405020304" pitchFamily="18" charset="0"/>
              </a:rPr>
              <a:t>; - το ζήτημα της 																			     γραμμικότητας</a:t>
            </a:r>
          </a:p>
          <a:p>
            <a:pPr marL="0" indent="0" algn="just">
              <a:buNone/>
            </a:pPr>
            <a:r>
              <a:rPr lang="el-GR">
                <a:solidFill>
                  <a:schemeClr val="tx1"/>
                </a:solidFill>
                <a:latin typeface="Times New Roman" panose="02020603050405020304" pitchFamily="18" charset="0"/>
                <a:cs typeface="Times New Roman" panose="02020603050405020304" pitchFamily="18" charset="0"/>
              </a:rPr>
              <a:t>    Πρώτα μετεπαναστατικά χρόνια - </a:t>
            </a:r>
            <a:r>
              <a:rPr lang="el-GR" b="1">
                <a:solidFill>
                  <a:schemeClr val="tx1"/>
                </a:solidFill>
                <a:latin typeface="Times New Roman" panose="02020603050405020304" pitchFamily="18" charset="0"/>
                <a:cs typeface="Times New Roman" panose="02020603050405020304" pitchFamily="18" charset="0"/>
              </a:rPr>
              <a:t>βωμολοχικές αιχμές</a:t>
            </a:r>
          </a:p>
          <a:p>
            <a:pPr marL="0" indent="0" algn="just">
              <a:buNone/>
            </a:pPr>
            <a:r>
              <a:rPr lang="el-GR">
                <a:solidFill>
                  <a:schemeClr val="tx1"/>
                </a:solidFill>
                <a:latin typeface="Times New Roman" panose="02020603050405020304" pitchFamily="18" charset="0"/>
                <a:cs typeface="Times New Roman" panose="02020603050405020304" pitchFamily="18" charset="0"/>
              </a:rPr>
              <a:t>    Σταδιακή προσαρμογή στα δεδομένα του ελληνικού χώρου - οικογένεια (γυναίκες, παιδιά)</a:t>
            </a:r>
          </a:p>
          <a:p>
            <a:pPr marL="0" indent="0" algn="just">
              <a:buNone/>
            </a:pPr>
            <a:r>
              <a:rPr lang="el-GR">
                <a:solidFill>
                  <a:schemeClr val="tx1"/>
                </a:solidFill>
                <a:latin typeface="Times New Roman" panose="02020603050405020304" pitchFamily="18" charset="0"/>
                <a:cs typeface="Times New Roman" panose="02020603050405020304" pitchFamily="18" charset="0"/>
              </a:rPr>
              <a:t>    Διαμόρφωση δεσμών με την ελληνική παράδοση - ιστορικός ορίζοντας</a:t>
            </a:r>
          </a:p>
          <a:p>
            <a:pPr marL="0" indent="0" algn="just">
              <a:buNone/>
            </a:pPr>
            <a:r>
              <a:rPr lang="el-GR">
                <a:solidFill>
                  <a:schemeClr val="tx1"/>
                </a:solidFill>
                <a:latin typeface="Times New Roman" panose="02020603050405020304" pitchFamily="18" charset="0"/>
                <a:cs typeface="Times New Roman" panose="02020603050405020304" pitchFamily="18" charset="0"/>
              </a:rPr>
              <a:t>    Θεματική συνάφεια με τη Δημοτική παράδοση - Δημοτικό Τραγούδι</a:t>
            </a:r>
          </a:p>
          <a:p>
            <a:pPr marL="0" indent="0" algn="just">
              <a:buNone/>
            </a:pPr>
            <a:r>
              <a:rPr lang="el-GR" sz="2200" b="1">
                <a:solidFill>
                  <a:schemeClr val="tx1"/>
                </a:solidFill>
                <a:latin typeface="Times New Roman" panose="02020603050405020304" pitchFamily="18" charset="0"/>
                <a:cs typeface="Times New Roman" panose="02020603050405020304" pitchFamily="18" charset="0"/>
              </a:rPr>
              <a:t>    </a:t>
            </a:r>
            <a:r>
              <a:rPr lang="el-GR" b="1">
                <a:solidFill>
                  <a:schemeClr val="tx1"/>
                </a:solidFill>
                <a:latin typeface="Times New Roman" panose="02020603050405020304" pitchFamily="18" charset="0"/>
                <a:cs typeface="Times New Roman" panose="02020603050405020304" pitchFamily="18" charset="0"/>
              </a:rPr>
              <a:t>Κωμικότητα - πηγές	    ξύλο, κωμικές νύξεις για εμφάνιση, συμπεριφορά (έμφυλη κ.λπ.)</a:t>
            </a:r>
            <a:endParaRPr lang="el-GR" b="1" u="sng">
              <a:solidFill>
                <a:schemeClr val="tx1"/>
              </a:solidFill>
              <a:latin typeface="Times New Roman" panose="02020603050405020304" pitchFamily="18" charset="0"/>
              <a:cs typeface="Times New Roman" panose="02020603050405020304" pitchFamily="18" charset="0"/>
            </a:endParaRP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a:t>
            </a:r>
            <a:r>
              <a:rPr lang="el-GR">
                <a:solidFill>
                  <a:schemeClr val="tx1"/>
                </a:solidFill>
                <a:latin typeface="Times New Roman" panose="02020603050405020304" pitchFamily="18" charset="0"/>
                <a:cs typeface="Times New Roman" panose="02020603050405020304" pitchFamily="18" charset="0"/>
              </a:rPr>
              <a:t>Χαρακτηριστικά στοιχεία: </a:t>
            </a:r>
            <a:r>
              <a:rPr lang="el-GR" b="1">
                <a:solidFill>
                  <a:schemeClr val="tx1"/>
                </a:solidFill>
                <a:latin typeface="Times New Roman" panose="02020603050405020304" pitchFamily="18" charset="0"/>
                <a:cs typeface="Times New Roman" panose="02020603050405020304" pitchFamily="18" charset="0"/>
              </a:rPr>
              <a:t>γκροτέσκο</a:t>
            </a:r>
            <a:r>
              <a:rPr lang="el-GR">
                <a:solidFill>
                  <a:schemeClr val="tx1"/>
                </a:solidFill>
                <a:latin typeface="Times New Roman" panose="02020603050405020304" pitchFamily="18" charset="0"/>
                <a:cs typeface="Times New Roman" panose="02020603050405020304" pitchFamily="18" charset="0"/>
              </a:rPr>
              <a:t> - </a:t>
            </a:r>
            <a:r>
              <a:rPr lang="el-GR" u="sng">
                <a:solidFill>
                  <a:schemeClr val="tx1"/>
                </a:solidFill>
                <a:latin typeface="Times New Roman" panose="02020603050405020304" pitchFamily="18" charset="0"/>
                <a:cs typeface="Times New Roman" panose="02020603050405020304" pitchFamily="18" charset="0"/>
              </a:rPr>
              <a:t>τυποποίηση μορφών</a:t>
            </a:r>
            <a:r>
              <a:rPr lang="el-GR">
                <a:solidFill>
                  <a:schemeClr val="tx1"/>
                </a:solidFill>
                <a:latin typeface="Times New Roman" panose="02020603050405020304" pitchFamily="18" charset="0"/>
                <a:cs typeface="Times New Roman" panose="02020603050405020304" pitchFamily="18" charset="0"/>
              </a:rPr>
              <a:t> - πλοκή</a:t>
            </a:r>
            <a:endParaRPr lang="el-GR" u="sng">
              <a:solidFill>
                <a:schemeClr val="tx1"/>
              </a:solidFill>
              <a:latin typeface="Times New Roman" panose="02020603050405020304" pitchFamily="18" charset="0"/>
              <a:cs typeface="Times New Roman" panose="02020603050405020304" pitchFamily="18" charset="0"/>
            </a:endParaRPr>
          </a:p>
          <a:p>
            <a:pPr marL="0" indent="0" algn="just">
              <a:buNone/>
            </a:pPr>
            <a:r>
              <a:rPr lang="el-GR">
                <a:solidFill>
                  <a:schemeClr val="tx1"/>
                </a:solidFill>
                <a:latin typeface="Times New Roman" panose="02020603050405020304" pitchFamily="18" charset="0"/>
                <a:cs typeface="Times New Roman" panose="02020603050405020304" pitchFamily="18" charset="0"/>
              </a:rPr>
              <a:t>    Θεματικές πηγές: καθημερινότητα, ιστορία</a:t>
            </a:r>
          </a:p>
          <a:p>
            <a:pPr marL="0" indent="0" algn="just">
              <a:buNone/>
            </a:pPr>
            <a:r>
              <a:rPr lang="el-GR">
                <a:solidFill>
                  <a:schemeClr val="tx1"/>
                </a:solidFill>
                <a:latin typeface="Times New Roman" panose="02020603050405020304" pitchFamily="18" charset="0"/>
                <a:cs typeface="Times New Roman" panose="02020603050405020304" pitchFamily="18" charset="0"/>
              </a:rPr>
              <a:t>    Εκπρόσωποι: Γ. Μπράχαλης, Δ. Σαρδούνης, Α. Μόλλας, Χ. Κόντος, Λ. Γορανίτης, Μ. Ξάν-				θος, Κ. Μάνος, Χ. Χαρίδημος, Σ. και Ε. Σπαθάρης, Βασίλαρος</a:t>
            </a:r>
          </a:p>
        </p:txBody>
      </p:sp>
      <p:sp>
        <p:nvSpPr>
          <p:cNvPr id="9" name="Οβάλ 8">
            <a:extLst>
              <a:ext uri="{FF2B5EF4-FFF2-40B4-BE49-F238E27FC236}">
                <a16:creationId xmlns:a16="http://schemas.microsoft.com/office/drawing/2014/main" id="{73E60A12-AF8E-C7AB-161D-C313C96CF950}"/>
              </a:ext>
            </a:extLst>
          </p:cNvPr>
          <p:cNvSpPr/>
          <p:nvPr/>
        </p:nvSpPr>
        <p:spPr>
          <a:xfrm>
            <a:off x="801500" y="1427621"/>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C8895880-F69C-18B4-96C4-CFE8C150AD9D}"/>
              </a:ext>
            </a:extLst>
          </p:cNvPr>
          <p:cNvSpPr/>
          <p:nvPr/>
        </p:nvSpPr>
        <p:spPr>
          <a:xfrm>
            <a:off x="801500" y="2193860"/>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βάλ 10">
            <a:extLst>
              <a:ext uri="{FF2B5EF4-FFF2-40B4-BE49-F238E27FC236}">
                <a16:creationId xmlns:a16="http://schemas.microsoft.com/office/drawing/2014/main" id="{1154DFB7-82C6-0C4A-470B-54AC77F2C6F9}"/>
              </a:ext>
            </a:extLst>
          </p:cNvPr>
          <p:cNvSpPr/>
          <p:nvPr/>
        </p:nvSpPr>
        <p:spPr>
          <a:xfrm>
            <a:off x="801500" y="2639403"/>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8AF2B1AE-0FC4-BB7E-1B2B-955D790D990D}"/>
              </a:ext>
            </a:extLst>
          </p:cNvPr>
          <p:cNvSpPr/>
          <p:nvPr/>
        </p:nvSpPr>
        <p:spPr>
          <a:xfrm>
            <a:off x="796825" y="3080565"/>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βάλ 14">
            <a:extLst>
              <a:ext uri="{FF2B5EF4-FFF2-40B4-BE49-F238E27FC236}">
                <a16:creationId xmlns:a16="http://schemas.microsoft.com/office/drawing/2014/main" id="{067018DC-5839-CE7D-55AC-CF2C5AFF8833}"/>
              </a:ext>
            </a:extLst>
          </p:cNvPr>
          <p:cNvSpPr/>
          <p:nvPr/>
        </p:nvSpPr>
        <p:spPr>
          <a:xfrm>
            <a:off x="804445" y="3519357"/>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βάλ 15">
            <a:extLst>
              <a:ext uri="{FF2B5EF4-FFF2-40B4-BE49-F238E27FC236}">
                <a16:creationId xmlns:a16="http://schemas.microsoft.com/office/drawing/2014/main" id="{93D53C29-9851-C7F5-13B1-B5064B249C4D}"/>
              </a:ext>
            </a:extLst>
          </p:cNvPr>
          <p:cNvSpPr/>
          <p:nvPr/>
        </p:nvSpPr>
        <p:spPr>
          <a:xfrm>
            <a:off x="796825" y="3964455"/>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βάλ 17">
            <a:extLst>
              <a:ext uri="{FF2B5EF4-FFF2-40B4-BE49-F238E27FC236}">
                <a16:creationId xmlns:a16="http://schemas.microsoft.com/office/drawing/2014/main" id="{7607F4DD-449F-9211-344D-BCA58BD0A55E}"/>
              </a:ext>
            </a:extLst>
          </p:cNvPr>
          <p:cNvSpPr/>
          <p:nvPr/>
        </p:nvSpPr>
        <p:spPr>
          <a:xfrm>
            <a:off x="804445" y="4405496"/>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a:extLst>
              <a:ext uri="{FF2B5EF4-FFF2-40B4-BE49-F238E27FC236}">
                <a16:creationId xmlns:a16="http://schemas.microsoft.com/office/drawing/2014/main" id="{1838692D-610B-5AD6-9445-A0716C65131D}"/>
              </a:ext>
            </a:extLst>
          </p:cNvPr>
          <p:cNvSpPr/>
          <p:nvPr/>
        </p:nvSpPr>
        <p:spPr>
          <a:xfrm>
            <a:off x="804445" y="4846537"/>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βάλ 7">
            <a:extLst>
              <a:ext uri="{FF2B5EF4-FFF2-40B4-BE49-F238E27FC236}">
                <a16:creationId xmlns:a16="http://schemas.microsoft.com/office/drawing/2014/main" id="{306B97FA-6B33-EF42-FB4D-F1B9F5C03D4C}"/>
              </a:ext>
            </a:extLst>
          </p:cNvPr>
          <p:cNvSpPr/>
          <p:nvPr/>
        </p:nvSpPr>
        <p:spPr>
          <a:xfrm>
            <a:off x="804445" y="5291391"/>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Βέλος: Δεξιό 3">
            <a:extLst>
              <a:ext uri="{FF2B5EF4-FFF2-40B4-BE49-F238E27FC236}">
                <a16:creationId xmlns:a16="http://schemas.microsoft.com/office/drawing/2014/main" id="{6BE96A1F-4500-D463-B264-94C1E6B9D0C7}"/>
              </a:ext>
            </a:extLst>
          </p:cNvPr>
          <p:cNvSpPr/>
          <p:nvPr/>
        </p:nvSpPr>
        <p:spPr>
          <a:xfrm>
            <a:off x="3492098" y="3998114"/>
            <a:ext cx="252000" cy="161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a:extLst>
              <a:ext uri="{FF2B5EF4-FFF2-40B4-BE49-F238E27FC236}">
                <a16:creationId xmlns:a16="http://schemas.microsoft.com/office/drawing/2014/main" id="{2001BD45-0B4E-73F9-201C-7C99F3F50FEF}"/>
              </a:ext>
            </a:extLst>
          </p:cNvPr>
          <p:cNvSpPr/>
          <p:nvPr/>
        </p:nvSpPr>
        <p:spPr>
          <a:xfrm>
            <a:off x="792267" y="954741"/>
            <a:ext cx="262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a:extLst>
              <a:ext uri="{FF2B5EF4-FFF2-40B4-BE49-F238E27FC236}">
                <a16:creationId xmlns:a16="http://schemas.microsoft.com/office/drawing/2014/main" id="{1BA1B7BE-D5F3-F7AE-DD9D-DB3874003E3C}"/>
              </a:ext>
            </a:extLst>
          </p:cNvPr>
          <p:cNvSpPr/>
          <p:nvPr/>
        </p:nvSpPr>
        <p:spPr>
          <a:xfrm>
            <a:off x="8771733" y="954741"/>
            <a:ext cx="262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13">
            <a:extLst>
              <a:ext uri="{FF2B5EF4-FFF2-40B4-BE49-F238E27FC236}">
                <a16:creationId xmlns:a16="http://schemas.microsoft.com/office/drawing/2014/main" id="{99E0ED49-1CF9-0915-98E5-3C9EAA2C23B7}"/>
              </a:ext>
            </a:extLst>
          </p:cNvPr>
          <p:cNvSpPr/>
          <p:nvPr/>
        </p:nvSpPr>
        <p:spPr>
          <a:xfrm>
            <a:off x="804000" y="6051287"/>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483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163F3-F2BF-1C40-108B-4D0253B81E6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5B726D85-C6B4-3B77-110F-4A84FB1D8592}"/>
              </a:ext>
            </a:extLst>
          </p:cNvPr>
          <p:cNvSpPr>
            <a:spLocks noGrp="1"/>
          </p:cNvSpPr>
          <p:nvPr>
            <p:ph type="title"/>
          </p:nvPr>
        </p:nvSpPr>
        <p:spPr>
          <a:xfrm>
            <a:off x="672353" y="665847"/>
            <a:ext cx="10847294" cy="526459"/>
          </a:xfrm>
          <a:solidFill>
            <a:srgbClr val="0070C0"/>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Λαϊκά θεάματα</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207DA4CC-5D35-A907-6626-CE0940F478C3}"/>
              </a:ext>
            </a:extLst>
          </p:cNvPr>
          <p:cNvSpPr>
            <a:spLocks noGrp="1"/>
          </p:cNvSpPr>
          <p:nvPr>
            <p:ph idx="1"/>
          </p:nvPr>
        </p:nvSpPr>
        <p:spPr>
          <a:xfrm>
            <a:off x="672353" y="1224153"/>
            <a:ext cx="10847294" cy="4968000"/>
          </a:xfrm>
          <a:solidFill>
            <a:srgbClr val="FFC000"/>
          </a:solidFill>
        </p:spPr>
        <p:txBody>
          <a:bodyPr>
            <a:normAutofit/>
          </a:bodyPr>
          <a:lstStyle/>
          <a:p>
            <a:pPr marL="0" indent="0" algn="just">
              <a:buNone/>
            </a:pPr>
            <a:r>
              <a:rPr lang="el-GR" sz="3200">
                <a:solidFill>
                  <a:schemeClr val="tx1"/>
                </a:solidFill>
                <a:latin typeface="Times New Roman" panose="02020603050405020304" pitchFamily="18" charset="0"/>
                <a:cs typeface="Times New Roman" panose="02020603050405020304" pitchFamily="18" charset="0"/>
              </a:rPr>
              <a:t>   </a:t>
            </a:r>
            <a:endParaRPr lang="el-GR">
              <a:solidFill>
                <a:schemeClr val="tx1"/>
              </a:solidFill>
              <a:latin typeface="Times New Roman" panose="02020603050405020304" pitchFamily="18" charset="0"/>
              <a:cs typeface="Times New Roman" panose="02020603050405020304" pitchFamily="18" charset="0"/>
            </a:endParaRPr>
          </a:p>
        </p:txBody>
      </p:sp>
      <p:sp>
        <p:nvSpPr>
          <p:cNvPr id="7" name="Ορθογώνιο 6">
            <a:extLst>
              <a:ext uri="{FF2B5EF4-FFF2-40B4-BE49-F238E27FC236}">
                <a16:creationId xmlns:a16="http://schemas.microsoft.com/office/drawing/2014/main" id="{2001BD45-0B4E-73F9-201C-7C99F3F50FEF}"/>
              </a:ext>
            </a:extLst>
          </p:cNvPr>
          <p:cNvSpPr/>
          <p:nvPr/>
        </p:nvSpPr>
        <p:spPr>
          <a:xfrm>
            <a:off x="792267" y="954741"/>
            <a:ext cx="3888000" cy="4571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13">
            <a:extLst>
              <a:ext uri="{FF2B5EF4-FFF2-40B4-BE49-F238E27FC236}">
                <a16:creationId xmlns:a16="http://schemas.microsoft.com/office/drawing/2014/main" id="{99E0ED49-1CF9-0915-98E5-3C9EAA2C23B7}"/>
              </a:ext>
            </a:extLst>
          </p:cNvPr>
          <p:cNvSpPr/>
          <p:nvPr/>
        </p:nvSpPr>
        <p:spPr>
          <a:xfrm>
            <a:off x="804000" y="6051287"/>
            <a:ext cx="10584000" cy="45719"/>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Ορθογώνιο 11">
            <a:extLst>
              <a:ext uri="{FF2B5EF4-FFF2-40B4-BE49-F238E27FC236}">
                <a16:creationId xmlns:a16="http://schemas.microsoft.com/office/drawing/2014/main" id="{606936E2-882B-61B1-C201-27442F0CD2A2}"/>
              </a:ext>
            </a:extLst>
          </p:cNvPr>
          <p:cNvSpPr/>
          <p:nvPr/>
        </p:nvSpPr>
        <p:spPr>
          <a:xfrm>
            <a:off x="7500000" y="954741"/>
            <a:ext cx="3888000" cy="4571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9" name="Picture 6" descr="Οι Καραγκιοζοπαίκτες και τα Αθηναϊκά &quot;ταράματα&quot; - Εργαστήριο Σκιών Κούζαρος">
            <a:extLst>
              <a:ext uri="{FF2B5EF4-FFF2-40B4-BE49-F238E27FC236}">
                <a16:creationId xmlns:a16="http://schemas.microsoft.com/office/drawing/2014/main" id="{50EEFC4F-1882-702A-EE61-31ACA54D80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62" t="6302" b="12000"/>
          <a:stretch/>
        </p:blipFill>
        <p:spPr bwMode="auto">
          <a:xfrm>
            <a:off x="751271" y="1387720"/>
            <a:ext cx="3928996" cy="450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O οθωμανικός Karagöz, ο νεοελληνικός Καραγκιόζης και ο Πατρινός Μίμαρος ( o  εκ Κερτέζης Καλαβρύτων Δημήτριος Σαρδούνης) - ΚΑΛΑΒΡΥΤΑ - NEWS">
            <a:extLst>
              <a:ext uri="{FF2B5EF4-FFF2-40B4-BE49-F238E27FC236}">
                <a16:creationId xmlns:a16="http://schemas.microsoft.com/office/drawing/2014/main" id="{1D4432DD-DB4E-FB7B-57AB-C4A6611858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1" t="3562" r="2777" b="4027"/>
          <a:stretch/>
        </p:blipFill>
        <p:spPr bwMode="auto">
          <a:xfrm>
            <a:off x="4680267" y="1674897"/>
            <a:ext cx="6732495" cy="3925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094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163F3-F2BF-1C40-108B-4D0253B81E6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5B726D85-C6B4-3B77-110F-4A84FB1D8592}"/>
              </a:ext>
            </a:extLst>
          </p:cNvPr>
          <p:cNvSpPr>
            <a:spLocks noGrp="1"/>
          </p:cNvSpPr>
          <p:nvPr>
            <p:ph type="title"/>
          </p:nvPr>
        </p:nvSpPr>
        <p:spPr>
          <a:xfrm>
            <a:off x="672353" y="665847"/>
            <a:ext cx="10847294" cy="625735"/>
          </a:xfrm>
          <a:solidFill>
            <a:srgbClr val="0070C0"/>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Ο ρόλος της βωμολοχίας</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207DA4CC-5D35-A907-6626-CE0940F478C3}"/>
              </a:ext>
            </a:extLst>
          </p:cNvPr>
          <p:cNvSpPr>
            <a:spLocks noGrp="1"/>
          </p:cNvSpPr>
          <p:nvPr>
            <p:ph idx="1"/>
          </p:nvPr>
        </p:nvSpPr>
        <p:spPr>
          <a:xfrm>
            <a:off x="672353" y="1348740"/>
            <a:ext cx="10847294" cy="4843413"/>
          </a:xfrm>
          <a:solidFill>
            <a:schemeClr val="accent1">
              <a:lumMod val="20000"/>
              <a:lumOff val="80000"/>
            </a:schemeClr>
          </a:solidFill>
        </p:spPr>
        <p:txBody>
          <a:bodyPr>
            <a:normAutofit lnSpcReduction="10000"/>
          </a:bodyPr>
          <a:lstStyle/>
          <a:p>
            <a:pPr marL="0" indent="0" algn="just">
              <a:buNone/>
            </a:pPr>
            <a:r>
              <a:rPr lang="el-GR" sz="3200">
                <a:solidFill>
                  <a:schemeClr val="tx1"/>
                </a:solidFill>
                <a:latin typeface="Times New Roman" panose="02020603050405020304" pitchFamily="18" charset="0"/>
                <a:cs typeface="Times New Roman" panose="02020603050405020304" pitchFamily="18" charset="0"/>
              </a:rPr>
              <a:t>	</a:t>
            </a:r>
            <a:r>
              <a:rPr lang="el-GR">
                <a:solidFill>
                  <a:schemeClr val="tx1"/>
                </a:solidFill>
                <a:latin typeface="Times New Roman" panose="02020603050405020304" pitchFamily="18" charset="0"/>
                <a:cs typeface="Times New Roman" panose="02020603050405020304" pitchFamily="18" charset="0"/>
              </a:rPr>
              <a:t>Θέατρο Σκιών - Καραγκιόζης - φαλλικά σπάργανα</a:t>
            </a:r>
          </a:p>
          <a:p>
            <a:pPr marL="0" indent="0" algn="just">
              <a:buNone/>
            </a:pPr>
            <a:r>
              <a:rPr lang="el-GR">
                <a:solidFill>
                  <a:schemeClr val="tx1"/>
                </a:solidFill>
                <a:latin typeface="Times New Roman" panose="02020603050405020304" pitchFamily="18" charset="0"/>
                <a:cs typeface="Times New Roman" panose="02020603050405020304" pitchFamily="18" charset="0"/>
              </a:rPr>
              <a:t>	Βωμολοχία	  πρώτη κληρονομιά του οθωμανικού Καραγκιόζη στον ελληνικό</a:t>
            </a:r>
          </a:p>
          <a:p>
            <a:pPr marL="0" indent="0" algn="just">
              <a:buNone/>
            </a:pPr>
            <a:r>
              <a:rPr lang="el-GR">
                <a:solidFill>
                  <a:schemeClr val="tx1"/>
                </a:solidFill>
                <a:latin typeface="Times New Roman" panose="02020603050405020304" pitchFamily="18" charset="0"/>
                <a:cs typeface="Times New Roman" panose="02020603050405020304" pitchFamily="18" charset="0"/>
              </a:rPr>
              <a:t>	Αιτία υποχώρησης της δύναμης του Καραγκιόζη στα 1870 με 1880</a:t>
            </a:r>
          </a:p>
          <a:p>
            <a:pPr marL="0" indent="0" algn="just">
              <a:buNone/>
            </a:pPr>
            <a:r>
              <a:rPr lang="el-GR">
                <a:solidFill>
                  <a:schemeClr val="tx1"/>
                </a:solidFill>
                <a:latin typeface="Times New Roman" panose="02020603050405020304" pitchFamily="18" charset="0"/>
                <a:cs typeface="Times New Roman" panose="02020603050405020304" pitchFamily="18" charset="0"/>
              </a:rPr>
              <a:t>	Αναφορές των Χ. Άννινου και Θ. Βελλιανίτη στην αισχρότητα των παραστάσεων 	κατά την οθωνική περίοδο</a:t>
            </a:r>
          </a:p>
          <a:p>
            <a:pPr marL="0" indent="0" algn="just">
              <a:buNone/>
            </a:pPr>
            <a:r>
              <a:rPr lang="el-GR">
                <a:solidFill>
                  <a:schemeClr val="tx1"/>
                </a:solidFill>
                <a:latin typeface="Times New Roman" panose="02020603050405020304" pitchFamily="18" charset="0"/>
                <a:cs typeface="Times New Roman" panose="02020603050405020304" pitchFamily="18" charset="0"/>
              </a:rPr>
              <a:t>	Παρέμβαση αστυνομικών αρχών</a:t>
            </a:r>
          </a:p>
          <a:p>
            <a:pPr marL="0" indent="0" algn="just">
              <a:buNone/>
            </a:pPr>
            <a:r>
              <a:rPr lang="el-GR">
                <a:solidFill>
                  <a:schemeClr val="tx1"/>
                </a:solidFill>
                <a:latin typeface="Times New Roman" panose="02020603050405020304" pitchFamily="18" charset="0"/>
                <a:cs typeface="Times New Roman" panose="02020603050405020304" pitchFamily="18" charset="0"/>
              </a:rPr>
              <a:t>	Περιορισμός παραστάσεων Καραγκιόζη		όφελος Παντομίμας και Φασουλή</a:t>
            </a:r>
          </a:p>
          <a:p>
            <a:pPr marL="0" indent="0" algn="just">
              <a:buNone/>
            </a:pPr>
            <a:r>
              <a:rPr lang="el-GR">
                <a:solidFill>
                  <a:schemeClr val="tx1"/>
                </a:solidFill>
                <a:latin typeface="Times New Roman" panose="02020603050405020304" pitchFamily="18" charset="0"/>
                <a:cs typeface="Times New Roman" panose="02020603050405020304" pitchFamily="18" charset="0"/>
              </a:rPr>
              <a:t>	Ηθικοποίηση του είδους - συμβολή του καλλιτέχνη-καραγκιοζοπαίχτη Μίμαρου</a:t>
            </a:r>
          </a:p>
          <a:p>
            <a:pPr marL="0" indent="0" algn="just">
              <a:buNone/>
            </a:pPr>
            <a:r>
              <a:rPr lang="el-GR">
                <a:solidFill>
                  <a:schemeClr val="tx1"/>
                </a:solidFill>
                <a:latin typeface="Times New Roman" panose="02020603050405020304" pitchFamily="18" charset="0"/>
                <a:cs typeface="Times New Roman" panose="02020603050405020304" pitchFamily="18" charset="0"/>
              </a:rPr>
              <a:t>	Η βωμολοχία παραμένει στα χρόνια ακμής του είδους, ωστόσο, λιγότερο αιχμηρή</a:t>
            </a:r>
          </a:p>
          <a:p>
            <a:pPr marL="0" indent="0" algn="just">
              <a:buNone/>
            </a:pPr>
            <a:r>
              <a:rPr lang="el-GR">
                <a:solidFill>
                  <a:schemeClr val="tx1"/>
                </a:solidFill>
                <a:latin typeface="Times New Roman" panose="02020603050405020304" pitchFamily="18" charset="0"/>
                <a:cs typeface="Times New Roman" panose="02020603050405020304" pitchFamily="18" charset="0"/>
              </a:rPr>
              <a:t>	Λόγος αποβολής βωμολοχικών στοιχείων	  διεύρυνση κοινού - γυναίκες - παιδιά </a:t>
            </a:r>
            <a:endParaRPr lang="el-GR" dirty="0">
              <a:solidFill>
                <a:schemeClr val="tx1"/>
              </a:solidFill>
              <a:latin typeface="Times New Roman" panose="02020603050405020304" pitchFamily="18" charset="0"/>
              <a:cs typeface="Times New Roman" panose="02020603050405020304" pitchFamily="18" charset="0"/>
            </a:endParaRPr>
          </a:p>
        </p:txBody>
      </p:sp>
      <p:sp>
        <p:nvSpPr>
          <p:cNvPr id="9" name="Οβάλ 8">
            <a:extLst>
              <a:ext uri="{FF2B5EF4-FFF2-40B4-BE49-F238E27FC236}">
                <a16:creationId xmlns:a16="http://schemas.microsoft.com/office/drawing/2014/main" id="{73E60A12-AF8E-C7AB-161D-C313C96CF950}"/>
              </a:ext>
            </a:extLst>
          </p:cNvPr>
          <p:cNvSpPr/>
          <p:nvPr/>
        </p:nvSpPr>
        <p:spPr>
          <a:xfrm>
            <a:off x="889745" y="1575579"/>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C8895880-F69C-18B4-96C4-CFE8C150AD9D}"/>
              </a:ext>
            </a:extLst>
          </p:cNvPr>
          <p:cNvSpPr/>
          <p:nvPr/>
        </p:nvSpPr>
        <p:spPr>
          <a:xfrm>
            <a:off x="875687" y="2070138"/>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βάλ 10">
            <a:extLst>
              <a:ext uri="{FF2B5EF4-FFF2-40B4-BE49-F238E27FC236}">
                <a16:creationId xmlns:a16="http://schemas.microsoft.com/office/drawing/2014/main" id="{1154DFB7-82C6-0C4A-470B-54AC77F2C6F9}"/>
              </a:ext>
            </a:extLst>
          </p:cNvPr>
          <p:cNvSpPr/>
          <p:nvPr/>
        </p:nvSpPr>
        <p:spPr>
          <a:xfrm>
            <a:off x="889745" y="2564697"/>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8AF2B1AE-0FC4-BB7E-1B2B-955D790D990D}"/>
              </a:ext>
            </a:extLst>
          </p:cNvPr>
          <p:cNvSpPr/>
          <p:nvPr/>
        </p:nvSpPr>
        <p:spPr>
          <a:xfrm>
            <a:off x="891659" y="3054894"/>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βάλ 14">
            <a:extLst>
              <a:ext uri="{FF2B5EF4-FFF2-40B4-BE49-F238E27FC236}">
                <a16:creationId xmlns:a16="http://schemas.microsoft.com/office/drawing/2014/main" id="{067018DC-5839-CE7D-55AC-CF2C5AFF8833}"/>
              </a:ext>
            </a:extLst>
          </p:cNvPr>
          <p:cNvSpPr/>
          <p:nvPr/>
        </p:nvSpPr>
        <p:spPr>
          <a:xfrm>
            <a:off x="890702" y="3832423"/>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βάλ 15">
            <a:extLst>
              <a:ext uri="{FF2B5EF4-FFF2-40B4-BE49-F238E27FC236}">
                <a16:creationId xmlns:a16="http://schemas.microsoft.com/office/drawing/2014/main" id="{93D53C29-9851-C7F5-13B1-B5064B249C4D}"/>
              </a:ext>
            </a:extLst>
          </p:cNvPr>
          <p:cNvSpPr/>
          <p:nvPr/>
        </p:nvSpPr>
        <p:spPr>
          <a:xfrm>
            <a:off x="889745" y="4307992"/>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βάλ 17">
            <a:extLst>
              <a:ext uri="{FF2B5EF4-FFF2-40B4-BE49-F238E27FC236}">
                <a16:creationId xmlns:a16="http://schemas.microsoft.com/office/drawing/2014/main" id="{7607F4DD-449F-9211-344D-BCA58BD0A55E}"/>
              </a:ext>
            </a:extLst>
          </p:cNvPr>
          <p:cNvSpPr/>
          <p:nvPr/>
        </p:nvSpPr>
        <p:spPr>
          <a:xfrm>
            <a:off x="889745" y="4783561"/>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Βέλος: Δεξιό 4">
            <a:extLst>
              <a:ext uri="{FF2B5EF4-FFF2-40B4-BE49-F238E27FC236}">
                <a16:creationId xmlns:a16="http://schemas.microsoft.com/office/drawing/2014/main" id="{7D49DDD8-806D-1682-625E-3EF5E7C38557}"/>
              </a:ext>
            </a:extLst>
          </p:cNvPr>
          <p:cNvSpPr/>
          <p:nvPr/>
        </p:nvSpPr>
        <p:spPr>
          <a:xfrm>
            <a:off x="2682372" y="2088793"/>
            <a:ext cx="432000" cy="161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Βέλος: Δεξιό 6">
            <a:extLst>
              <a:ext uri="{FF2B5EF4-FFF2-40B4-BE49-F238E27FC236}">
                <a16:creationId xmlns:a16="http://schemas.microsoft.com/office/drawing/2014/main" id="{3F79C43A-61B4-EE10-4F18-CEDC40711ADC}"/>
              </a:ext>
            </a:extLst>
          </p:cNvPr>
          <p:cNvSpPr/>
          <p:nvPr/>
        </p:nvSpPr>
        <p:spPr>
          <a:xfrm>
            <a:off x="6194658" y="4345327"/>
            <a:ext cx="432000" cy="161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βάλ 7">
            <a:extLst>
              <a:ext uri="{FF2B5EF4-FFF2-40B4-BE49-F238E27FC236}">
                <a16:creationId xmlns:a16="http://schemas.microsoft.com/office/drawing/2014/main" id="{170FA189-3ABE-2334-E3BB-7D265209DB7C}"/>
              </a:ext>
            </a:extLst>
          </p:cNvPr>
          <p:cNvSpPr/>
          <p:nvPr/>
        </p:nvSpPr>
        <p:spPr>
          <a:xfrm>
            <a:off x="889745" y="5259130"/>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βάλ 3">
            <a:extLst>
              <a:ext uri="{FF2B5EF4-FFF2-40B4-BE49-F238E27FC236}">
                <a16:creationId xmlns:a16="http://schemas.microsoft.com/office/drawing/2014/main" id="{06AEBD08-A5C3-7A51-BB8F-A9251161C9F1}"/>
              </a:ext>
            </a:extLst>
          </p:cNvPr>
          <p:cNvSpPr/>
          <p:nvPr/>
        </p:nvSpPr>
        <p:spPr>
          <a:xfrm>
            <a:off x="889745" y="5734699"/>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Βέλος: Δεξιό 11">
            <a:extLst>
              <a:ext uri="{FF2B5EF4-FFF2-40B4-BE49-F238E27FC236}">
                <a16:creationId xmlns:a16="http://schemas.microsoft.com/office/drawing/2014/main" id="{A5FA9F07-D418-CD9B-3D86-A102E4C4DF52}"/>
              </a:ext>
            </a:extLst>
          </p:cNvPr>
          <p:cNvSpPr/>
          <p:nvPr/>
        </p:nvSpPr>
        <p:spPr>
          <a:xfrm>
            <a:off x="6359123" y="5765187"/>
            <a:ext cx="432000" cy="161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a:extLst>
              <a:ext uri="{FF2B5EF4-FFF2-40B4-BE49-F238E27FC236}">
                <a16:creationId xmlns:a16="http://schemas.microsoft.com/office/drawing/2014/main" id="{13556D28-577A-F595-053A-A61FCCA6F7A2}"/>
              </a:ext>
            </a:extLst>
          </p:cNvPr>
          <p:cNvSpPr/>
          <p:nvPr/>
        </p:nvSpPr>
        <p:spPr>
          <a:xfrm>
            <a:off x="804000" y="6051287"/>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13">
            <a:extLst>
              <a:ext uri="{FF2B5EF4-FFF2-40B4-BE49-F238E27FC236}">
                <a16:creationId xmlns:a16="http://schemas.microsoft.com/office/drawing/2014/main" id="{CFE559AD-3AD6-AC7C-56A8-1E9E2CEFB719}"/>
              </a:ext>
            </a:extLst>
          </p:cNvPr>
          <p:cNvSpPr/>
          <p:nvPr/>
        </p:nvSpPr>
        <p:spPr>
          <a:xfrm>
            <a:off x="804000" y="978405"/>
            <a:ext cx="302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45C7F060-863F-4E24-F247-49CE9527F26B}"/>
              </a:ext>
            </a:extLst>
          </p:cNvPr>
          <p:cNvSpPr/>
          <p:nvPr/>
        </p:nvSpPr>
        <p:spPr>
          <a:xfrm>
            <a:off x="8364000" y="978405"/>
            <a:ext cx="302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486733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chemeClr val="accent1">
              <a:lumMod val="40000"/>
              <a:lumOff val="60000"/>
            </a:schemeClr>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Η Επιθεώρηση στις πρώτες δύο δεκαετίες του 20</a:t>
            </a:r>
            <a:r>
              <a:rPr lang="el-GR" sz="3200" b="1" baseline="30000">
                <a:solidFill>
                  <a:schemeClr val="tx1"/>
                </a:solidFill>
                <a:latin typeface="Times New Roman" panose="02020603050405020304" pitchFamily="18" charset="0"/>
                <a:cs typeface="Times New Roman" panose="02020603050405020304" pitchFamily="18" charset="0"/>
              </a:rPr>
              <a:t>ού</a:t>
            </a:r>
            <a:r>
              <a:rPr lang="el-GR" sz="3200" b="1">
                <a:solidFill>
                  <a:schemeClr val="tx1"/>
                </a:solidFill>
                <a:latin typeface="Times New Roman" panose="02020603050405020304" pitchFamily="18" charset="0"/>
                <a:cs typeface="Times New Roman" panose="02020603050405020304" pitchFamily="18" charset="0"/>
              </a:rPr>
              <a:t> αιώνα</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a:bodyPr>
          <a:lstStyle/>
          <a:p>
            <a:pPr marL="0" indent="0" algn="just">
              <a:buNone/>
            </a:pPr>
            <a:r>
              <a:rPr lang="el-GR">
                <a:latin typeface="Times New Roman" panose="02020603050405020304" pitchFamily="18" charset="0"/>
                <a:cs typeface="Times New Roman" panose="02020603050405020304" pitchFamily="18" charset="0"/>
              </a:rPr>
              <a:t>    </a:t>
            </a:r>
            <a:r>
              <a:rPr lang="el-GR" sz="2200">
                <a:solidFill>
                  <a:schemeClr val="tx1"/>
                </a:solidFill>
                <a:highlight>
                  <a:srgbClr val="0000FF"/>
                </a:highlight>
                <a:latin typeface="Times New Roman" panose="02020603050405020304" pitchFamily="18" charset="0"/>
                <a:cs typeface="Times New Roman" panose="02020603050405020304" pitchFamily="18" charset="0"/>
              </a:rPr>
              <a:t>Αθηναϊκή Επιθεώρηση - ακμάζει στις πρώτες δύο δεκαετίες του 20</a:t>
            </a:r>
            <a:r>
              <a:rPr lang="el-GR" sz="2200" baseline="30000">
                <a:solidFill>
                  <a:schemeClr val="tx1"/>
                </a:solidFill>
                <a:highlight>
                  <a:srgbClr val="0000FF"/>
                </a:highlight>
                <a:latin typeface="Times New Roman" panose="02020603050405020304" pitchFamily="18" charset="0"/>
                <a:cs typeface="Times New Roman" panose="02020603050405020304" pitchFamily="18" charset="0"/>
              </a:rPr>
              <a:t>ού</a:t>
            </a:r>
            <a:r>
              <a:rPr lang="el-GR" sz="2200">
                <a:solidFill>
                  <a:schemeClr val="tx1"/>
                </a:solidFill>
                <a:highlight>
                  <a:srgbClr val="0000FF"/>
                </a:highlight>
                <a:latin typeface="Times New Roman" panose="02020603050405020304" pitchFamily="18" charset="0"/>
                <a:cs typeface="Times New Roman" panose="02020603050405020304" pitchFamily="18" charset="0"/>
              </a:rPr>
              <a:t> αιώνα</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επανεμφάνιση του είδους 	    </a:t>
            </a:r>
            <a:r>
              <a:rPr lang="el-GR" sz="2200" i="1">
                <a:solidFill>
                  <a:schemeClr val="tx1"/>
                </a:solidFill>
                <a:latin typeface="Times New Roman" panose="02020603050405020304" pitchFamily="18" charset="0"/>
                <a:cs typeface="Times New Roman" panose="02020603050405020304" pitchFamily="18" charset="0"/>
              </a:rPr>
              <a:t>Εδώ κι εκεί</a:t>
            </a:r>
            <a:r>
              <a:rPr lang="el-GR" sz="2200">
                <a:solidFill>
                  <a:schemeClr val="tx1"/>
                </a:solidFill>
                <a:latin typeface="Times New Roman" panose="02020603050405020304" pitchFamily="18" charset="0"/>
                <a:cs typeface="Times New Roman" panose="02020603050405020304" pitchFamily="18" charset="0"/>
              </a:rPr>
              <a:t> των Π. Δημητρακόπουλου και Γ. Τσοκό-										    				    πουλου σε σκηνή της Αθήνας</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καθιέρωση των «ετήσιων» επιθεωρήσεων 	    </a:t>
            </a:r>
            <a:r>
              <a:rPr lang="el-GR" sz="2200" i="1">
                <a:solidFill>
                  <a:schemeClr val="tx1"/>
                </a:solidFill>
                <a:latin typeface="Times New Roman" panose="02020603050405020304" pitchFamily="18" charset="0"/>
                <a:cs typeface="Times New Roman" panose="02020603050405020304" pitchFamily="18" charset="0"/>
              </a:rPr>
              <a:t>Παναθήναια</a:t>
            </a:r>
            <a:r>
              <a:rPr lang="el-GR" sz="2200">
                <a:solidFill>
                  <a:schemeClr val="tx1"/>
                </a:solidFill>
                <a:latin typeface="Times New Roman" panose="02020603050405020304" pitchFamily="18" charset="0"/>
                <a:cs typeface="Times New Roman" panose="02020603050405020304" pitchFamily="18" charset="0"/>
              </a:rPr>
              <a:t> των Μ. Άννινου και 																			      Γ. Τσοκόπουλου</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6 επιθεωρήσεις	           16 επιθεωρήσεις	    </a:t>
            </a:r>
            <a:r>
              <a:rPr lang="el-GR" sz="2200" i="1">
                <a:solidFill>
                  <a:schemeClr val="tx1"/>
                </a:solidFill>
                <a:latin typeface="Times New Roman" panose="02020603050405020304" pitchFamily="18" charset="0"/>
                <a:cs typeface="Times New Roman" panose="02020603050405020304" pitchFamily="18" charset="0"/>
              </a:rPr>
              <a:t>Κινηματογράφος</a:t>
            </a:r>
            <a:r>
              <a:rPr lang="el-GR" sz="2200">
                <a:solidFill>
                  <a:schemeClr val="tx1"/>
                </a:solidFill>
                <a:latin typeface="Times New Roman" panose="02020603050405020304" pitchFamily="18" charset="0"/>
                <a:cs typeface="Times New Roman" panose="02020603050405020304" pitchFamily="18" charset="0"/>
              </a:rPr>
              <a:t> Π. Δημητρακόπουλου</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20 επιθεωρήσεις	           24 επιθεωρήσεις				50 παραστάσεις καθεμιά</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αστικός εκσυγχρονισμός</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εξευρωπαϊσμός των ηθών</a:t>
            </a:r>
          </a:p>
          <a:p>
            <a:pPr marL="0" indent="0" algn="just">
              <a:buNone/>
            </a:pPr>
            <a:r>
              <a:rPr lang="el-GR" sz="2200">
                <a:latin typeface="Times New Roman" panose="02020603050405020304" pitchFamily="18" charset="0"/>
                <a:cs typeface="Times New Roman" panose="02020603050405020304" pitchFamily="18" charset="0"/>
              </a:rPr>
              <a:t>	</a:t>
            </a:r>
            <a:endParaRPr lang="el-GR" sz="2200" dirty="0">
              <a:latin typeface="Times New Roman" panose="02020603050405020304" pitchFamily="18" charset="0"/>
              <a:cs typeface="Times New Roman" panose="02020603050405020304" pitchFamily="18" charset="0"/>
            </a:endParaRPr>
          </a:p>
        </p:txBody>
      </p:sp>
      <p:sp>
        <p:nvSpPr>
          <p:cNvPr id="4" name="Οβάλ 3">
            <a:extLst>
              <a:ext uri="{FF2B5EF4-FFF2-40B4-BE49-F238E27FC236}">
                <a16:creationId xmlns:a16="http://schemas.microsoft.com/office/drawing/2014/main" id="{E590DCDC-4A62-6AE5-DD55-9CD783AA11BF}"/>
              </a:ext>
            </a:extLst>
          </p:cNvPr>
          <p:cNvSpPr/>
          <p:nvPr/>
        </p:nvSpPr>
        <p:spPr>
          <a:xfrm>
            <a:off x="760042" y="1492842"/>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a:extLst>
              <a:ext uri="{FF2B5EF4-FFF2-40B4-BE49-F238E27FC236}">
                <a16:creationId xmlns:a16="http://schemas.microsoft.com/office/drawing/2014/main" id="{37F0C722-AAB3-40CA-964F-5EE22EE0F59E}"/>
              </a:ext>
            </a:extLst>
          </p:cNvPr>
          <p:cNvSpPr/>
          <p:nvPr/>
        </p:nvSpPr>
        <p:spPr>
          <a:xfrm>
            <a:off x="760042" y="2004050"/>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a:extLst>
              <a:ext uri="{FF2B5EF4-FFF2-40B4-BE49-F238E27FC236}">
                <a16:creationId xmlns:a16="http://schemas.microsoft.com/office/drawing/2014/main" id="{2545E566-3D3E-5770-2558-05D6ED8167CB}"/>
              </a:ext>
            </a:extLst>
          </p:cNvPr>
          <p:cNvSpPr/>
          <p:nvPr/>
        </p:nvSpPr>
        <p:spPr>
          <a:xfrm>
            <a:off x="1012234" y="1870106"/>
            <a:ext cx="751840" cy="386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200">
                <a:solidFill>
                  <a:schemeClr val="tx1"/>
                </a:solidFill>
                <a:latin typeface="Times New Roman" panose="02020603050405020304" pitchFamily="18" charset="0"/>
                <a:cs typeface="Times New Roman" panose="02020603050405020304" pitchFamily="18" charset="0"/>
              </a:rPr>
              <a:t>1905</a:t>
            </a:r>
          </a:p>
        </p:txBody>
      </p:sp>
      <p:sp>
        <p:nvSpPr>
          <p:cNvPr id="9" name="Βέλος: Δεξιό 8">
            <a:extLst>
              <a:ext uri="{FF2B5EF4-FFF2-40B4-BE49-F238E27FC236}">
                <a16:creationId xmlns:a16="http://schemas.microsoft.com/office/drawing/2014/main" id="{FA21F12D-B925-CB41-D719-4BDCA21C1C9F}"/>
              </a:ext>
            </a:extLst>
          </p:cNvPr>
          <p:cNvSpPr/>
          <p:nvPr/>
        </p:nvSpPr>
        <p:spPr>
          <a:xfrm>
            <a:off x="4744832" y="1960878"/>
            <a:ext cx="360000" cy="204537"/>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9">
            <a:extLst>
              <a:ext uri="{FF2B5EF4-FFF2-40B4-BE49-F238E27FC236}">
                <a16:creationId xmlns:a16="http://schemas.microsoft.com/office/drawing/2014/main" id="{9F17E50A-918A-66EE-347B-5812A3FDE260}"/>
              </a:ext>
            </a:extLst>
          </p:cNvPr>
          <p:cNvSpPr/>
          <p:nvPr/>
        </p:nvSpPr>
        <p:spPr>
          <a:xfrm>
            <a:off x="1012234" y="2663494"/>
            <a:ext cx="751840" cy="38608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200">
                <a:solidFill>
                  <a:schemeClr val="tx1"/>
                </a:solidFill>
                <a:latin typeface="Times New Roman" panose="02020603050405020304" pitchFamily="18" charset="0"/>
                <a:cs typeface="Times New Roman" panose="02020603050405020304" pitchFamily="18" charset="0"/>
              </a:rPr>
              <a:t>1908</a:t>
            </a:r>
          </a:p>
        </p:txBody>
      </p:sp>
      <p:sp>
        <p:nvSpPr>
          <p:cNvPr id="11" name="Οβάλ 10">
            <a:extLst>
              <a:ext uri="{FF2B5EF4-FFF2-40B4-BE49-F238E27FC236}">
                <a16:creationId xmlns:a16="http://schemas.microsoft.com/office/drawing/2014/main" id="{720C68BD-177D-1A01-0CB7-13ABF06BBFC7}"/>
              </a:ext>
            </a:extLst>
          </p:cNvPr>
          <p:cNvSpPr/>
          <p:nvPr/>
        </p:nvSpPr>
        <p:spPr>
          <a:xfrm>
            <a:off x="760042" y="2775851"/>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Βέλος: Δεξιό 11">
            <a:extLst>
              <a:ext uri="{FF2B5EF4-FFF2-40B4-BE49-F238E27FC236}">
                <a16:creationId xmlns:a16="http://schemas.microsoft.com/office/drawing/2014/main" id="{34B78F19-449E-7711-9C19-EF9A2579084D}"/>
              </a:ext>
            </a:extLst>
          </p:cNvPr>
          <p:cNvSpPr/>
          <p:nvPr/>
        </p:nvSpPr>
        <p:spPr>
          <a:xfrm>
            <a:off x="6593917" y="2749267"/>
            <a:ext cx="360000" cy="204537"/>
          </a:xfrm>
          <a:prstGeom prst="rightArrow">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Βέλος: Δεξιό 12">
            <a:extLst>
              <a:ext uri="{FF2B5EF4-FFF2-40B4-BE49-F238E27FC236}">
                <a16:creationId xmlns:a16="http://schemas.microsoft.com/office/drawing/2014/main" id="{666F0D76-8DF6-7548-A3AB-C73B9BA61D9D}"/>
              </a:ext>
            </a:extLst>
          </p:cNvPr>
          <p:cNvSpPr/>
          <p:nvPr/>
        </p:nvSpPr>
        <p:spPr>
          <a:xfrm>
            <a:off x="6701917" y="3563737"/>
            <a:ext cx="252000" cy="204537"/>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Αριστερό άγκιστρο 5">
            <a:extLst>
              <a:ext uri="{FF2B5EF4-FFF2-40B4-BE49-F238E27FC236}">
                <a16:creationId xmlns:a16="http://schemas.microsoft.com/office/drawing/2014/main" id="{1BBA6512-1ADD-73C0-A2E0-C1DC85F9492F}"/>
              </a:ext>
            </a:extLst>
          </p:cNvPr>
          <p:cNvSpPr/>
          <p:nvPr/>
        </p:nvSpPr>
        <p:spPr>
          <a:xfrm rot="16200000">
            <a:off x="8879728" y="1505366"/>
            <a:ext cx="278352" cy="4752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5" name="Ορθογώνιο 14">
            <a:extLst>
              <a:ext uri="{FF2B5EF4-FFF2-40B4-BE49-F238E27FC236}">
                <a16:creationId xmlns:a16="http://schemas.microsoft.com/office/drawing/2014/main" id="{878DB45C-857E-1925-5AF1-C6D80A9D496A}"/>
              </a:ext>
            </a:extLst>
          </p:cNvPr>
          <p:cNvSpPr/>
          <p:nvPr/>
        </p:nvSpPr>
        <p:spPr>
          <a:xfrm>
            <a:off x="792267" y="5882341"/>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ρθογώνιο 15">
            <a:extLst>
              <a:ext uri="{FF2B5EF4-FFF2-40B4-BE49-F238E27FC236}">
                <a16:creationId xmlns:a16="http://schemas.microsoft.com/office/drawing/2014/main" id="{2D343783-3DD6-35B8-E394-AE363FE4EB7D}"/>
              </a:ext>
            </a:extLst>
          </p:cNvPr>
          <p:cNvSpPr/>
          <p:nvPr/>
        </p:nvSpPr>
        <p:spPr>
          <a:xfrm>
            <a:off x="804000" y="978405"/>
            <a:ext cx="28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65F569D9-D3F2-54C3-0836-D3E284242E7A}"/>
              </a:ext>
            </a:extLst>
          </p:cNvPr>
          <p:cNvSpPr/>
          <p:nvPr/>
        </p:nvSpPr>
        <p:spPr>
          <a:xfrm>
            <a:off x="11132546" y="976556"/>
            <a:ext cx="28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ρθογώνιο 17">
            <a:extLst>
              <a:ext uri="{FF2B5EF4-FFF2-40B4-BE49-F238E27FC236}">
                <a16:creationId xmlns:a16="http://schemas.microsoft.com/office/drawing/2014/main" id="{14E93CA9-2EC3-30DF-2C60-62BD49A5A66B}"/>
              </a:ext>
            </a:extLst>
          </p:cNvPr>
          <p:cNvSpPr/>
          <p:nvPr/>
        </p:nvSpPr>
        <p:spPr>
          <a:xfrm>
            <a:off x="1012234" y="3448266"/>
            <a:ext cx="751840" cy="386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200">
                <a:solidFill>
                  <a:schemeClr val="tx1"/>
                </a:solidFill>
                <a:latin typeface="Times New Roman" panose="02020603050405020304" pitchFamily="18" charset="0"/>
                <a:cs typeface="Times New Roman" panose="02020603050405020304" pitchFamily="18" charset="0"/>
              </a:rPr>
              <a:t>1912</a:t>
            </a:r>
          </a:p>
        </p:txBody>
      </p:sp>
      <p:sp>
        <p:nvSpPr>
          <p:cNvPr id="19" name="Οβάλ 18">
            <a:extLst>
              <a:ext uri="{FF2B5EF4-FFF2-40B4-BE49-F238E27FC236}">
                <a16:creationId xmlns:a16="http://schemas.microsoft.com/office/drawing/2014/main" id="{4E9323D8-302D-831C-B0D0-61957F05FE48}"/>
              </a:ext>
            </a:extLst>
          </p:cNvPr>
          <p:cNvSpPr/>
          <p:nvPr/>
        </p:nvSpPr>
        <p:spPr>
          <a:xfrm>
            <a:off x="754411" y="3594085"/>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Ορθογώνιο 19">
            <a:extLst>
              <a:ext uri="{FF2B5EF4-FFF2-40B4-BE49-F238E27FC236}">
                <a16:creationId xmlns:a16="http://schemas.microsoft.com/office/drawing/2014/main" id="{4FFFF6C6-E314-4762-98A3-A9BC29D975B7}"/>
              </a:ext>
            </a:extLst>
          </p:cNvPr>
          <p:cNvSpPr/>
          <p:nvPr/>
        </p:nvSpPr>
        <p:spPr>
          <a:xfrm>
            <a:off x="3952078" y="3912489"/>
            <a:ext cx="751840" cy="386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200">
                <a:solidFill>
                  <a:schemeClr val="tx1"/>
                </a:solidFill>
                <a:latin typeface="Times New Roman" panose="02020603050405020304" pitchFamily="18" charset="0"/>
                <a:cs typeface="Times New Roman" panose="02020603050405020304" pitchFamily="18" charset="0"/>
              </a:rPr>
              <a:t>1921</a:t>
            </a:r>
          </a:p>
        </p:txBody>
      </p:sp>
      <p:sp>
        <p:nvSpPr>
          <p:cNvPr id="21" name="Ορθογώνιο 20">
            <a:extLst>
              <a:ext uri="{FF2B5EF4-FFF2-40B4-BE49-F238E27FC236}">
                <a16:creationId xmlns:a16="http://schemas.microsoft.com/office/drawing/2014/main" id="{82CE8A1D-80C1-07F5-5CA5-D19A30E0B90D}"/>
              </a:ext>
            </a:extLst>
          </p:cNvPr>
          <p:cNvSpPr/>
          <p:nvPr/>
        </p:nvSpPr>
        <p:spPr>
          <a:xfrm>
            <a:off x="3952078" y="3448266"/>
            <a:ext cx="751840" cy="38608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200">
                <a:solidFill>
                  <a:schemeClr val="tx1"/>
                </a:solidFill>
                <a:latin typeface="Times New Roman" panose="02020603050405020304" pitchFamily="18" charset="0"/>
                <a:cs typeface="Times New Roman" panose="02020603050405020304" pitchFamily="18" charset="0"/>
              </a:rPr>
              <a:t>1914</a:t>
            </a:r>
          </a:p>
        </p:txBody>
      </p:sp>
      <p:sp>
        <p:nvSpPr>
          <p:cNvPr id="22" name="Ορθογώνιο 21">
            <a:extLst>
              <a:ext uri="{FF2B5EF4-FFF2-40B4-BE49-F238E27FC236}">
                <a16:creationId xmlns:a16="http://schemas.microsoft.com/office/drawing/2014/main" id="{7AFD717C-538C-4472-5719-09D917C9DA4A}"/>
              </a:ext>
            </a:extLst>
          </p:cNvPr>
          <p:cNvSpPr/>
          <p:nvPr/>
        </p:nvSpPr>
        <p:spPr>
          <a:xfrm>
            <a:off x="1012234" y="3918101"/>
            <a:ext cx="751840" cy="38608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200">
                <a:solidFill>
                  <a:schemeClr val="tx1"/>
                </a:solidFill>
                <a:latin typeface="Times New Roman" panose="02020603050405020304" pitchFamily="18" charset="0"/>
                <a:cs typeface="Times New Roman" panose="02020603050405020304" pitchFamily="18" charset="0"/>
              </a:rPr>
              <a:t>1916</a:t>
            </a:r>
          </a:p>
        </p:txBody>
      </p:sp>
      <p:sp>
        <p:nvSpPr>
          <p:cNvPr id="23" name="Οβάλ 22">
            <a:extLst>
              <a:ext uri="{FF2B5EF4-FFF2-40B4-BE49-F238E27FC236}">
                <a16:creationId xmlns:a16="http://schemas.microsoft.com/office/drawing/2014/main" id="{7F291E65-921C-127C-854B-74B8CC240E0D}"/>
              </a:ext>
            </a:extLst>
          </p:cNvPr>
          <p:cNvSpPr/>
          <p:nvPr/>
        </p:nvSpPr>
        <p:spPr>
          <a:xfrm>
            <a:off x="756037" y="4013266"/>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Οβάλ 23">
            <a:extLst>
              <a:ext uri="{FF2B5EF4-FFF2-40B4-BE49-F238E27FC236}">
                <a16:creationId xmlns:a16="http://schemas.microsoft.com/office/drawing/2014/main" id="{DE252E5E-D467-D488-23FB-8A9A5C693E6B}"/>
              </a:ext>
            </a:extLst>
          </p:cNvPr>
          <p:cNvSpPr/>
          <p:nvPr/>
        </p:nvSpPr>
        <p:spPr>
          <a:xfrm>
            <a:off x="3740564" y="3587808"/>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Οβάλ 24">
            <a:extLst>
              <a:ext uri="{FF2B5EF4-FFF2-40B4-BE49-F238E27FC236}">
                <a16:creationId xmlns:a16="http://schemas.microsoft.com/office/drawing/2014/main" id="{5C19E56E-98F1-0E3F-1A0C-FB27EAE65D2B}"/>
              </a:ext>
            </a:extLst>
          </p:cNvPr>
          <p:cNvSpPr/>
          <p:nvPr/>
        </p:nvSpPr>
        <p:spPr>
          <a:xfrm>
            <a:off x="3740564" y="4011460"/>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Ορθογώνιο 25">
            <a:extLst>
              <a:ext uri="{FF2B5EF4-FFF2-40B4-BE49-F238E27FC236}">
                <a16:creationId xmlns:a16="http://schemas.microsoft.com/office/drawing/2014/main" id="{C8D9D1CB-595B-FE5B-DE5A-2FACDE590C4C}"/>
              </a:ext>
            </a:extLst>
          </p:cNvPr>
          <p:cNvSpPr/>
          <p:nvPr/>
        </p:nvSpPr>
        <p:spPr>
          <a:xfrm>
            <a:off x="2065052" y="4572747"/>
            <a:ext cx="3691684" cy="69230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200">
                <a:solidFill>
                  <a:schemeClr val="tx1"/>
                </a:solidFill>
                <a:latin typeface="Times New Roman" panose="02020603050405020304" pitchFamily="18" charset="0"/>
                <a:cs typeface="Times New Roman" panose="02020603050405020304" pitchFamily="18" charset="0"/>
              </a:rPr>
              <a:t>Ορισμένες ξεπέρασαν τις 100 παραστάσεις εντός μίας σαιζόν</a:t>
            </a:r>
            <a:endParaRPr lang="el-GR" sz="2200">
              <a:solidFill>
                <a:schemeClr val="tx1"/>
              </a:solidFill>
            </a:endParaRPr>
          </a:p>
        </p:txBody>
      </p:sp>
      <p:cxnSp>
        <p:nvCxnSpPr>
          <p:cNvPr id="28" name="Ευθεία γραμμή σύνδεσης 27">
            <a:extLst>
              <a:ext uri="{FF2B5EF4-FFF2-40B4-BE49-F238E27FC236}">
                <a16:creationId xmlns:a16="http://schemas.microsoft.com/office/drawing/2014/main" id="{E7B0E9ED-DF5A-C4D0-90EC-3FA593A718F8}"/>
              </a:ext>
            </a:extLst>
          </p:cNvPr>
          <p:cNvCxnSpPr/>
          <p:nvPr/>
        </p:nvCxnSpPr>
        <p:spPr>
          <a:xfrm>
            <a:off x="6642904" y="3243247"/>
            <a:ext cx="0" cy="504000"/>
          </a:xfrm>
          <a:prstGeom prst="line">
            <a:avLst/>
          </a:prstGeom>
        </p:spPr>
        <p:style>
          <a:lnRef idx="1">
            <a:schemeClr val="accent1"/>
          </a:lnRef>
          <a:fillRef idx="0">
            <a:schemeClr val="accent1"/>
          </a:fillRef>
          <a:effectRef idx="0">
            <a:schemeClr val="accent1"/>
          </a:effectRef>
          <a:fontRef idx="minor">
            <a:schemeClr val="tx1"/>
          </a:fontRef>
        </p:style>
      </p:cxnSp>
      <p:sp>
        <p:nvSpPr>
          <p:cNvPr id="29" name="Οβάλ 28">
            <a:extLst>
              <a:ext uri="{FF2B5EF4-FFF2-40B4-BE49-F238E27FC236}">
                <a16:creationId xmlns:a16="http://schemas.microsoft.com/office/drawing/2014/main" id="{22DBC148-B3C3-89F0-B014-6EBB1C7F45E8}"/>
              </a:ext>
            </a:extLst>
          </p:cNvPr>
          <p:cNvSpPr/>
          <p:nvPr/>
        </p:nvSpPr>
        <p:spPr>
          <a:xfrm>
            <a:off x="6953917" y="4572747"/>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Οβάλ 29">
            <a:extLst>
              <a:ext uri="{FF2B5EF4-FFF2-40B4-BE49-F238E27FC236}">
                <a16:creationId xmlns:a16="http://schemas.microsoft.com/office/drawing/2014/main" id="{39D206DC-B0E5-50AA-5810-11D9823A59A8}"/>
              </a:ext>
            </a:extLst>
          </p:cNvPr>
          <p:cNvSpPr/>
          <p:nvPr/>
        </p:nvSpPr>
        <p:spPr>
          <a:xfrm>
            <a:off x="6953917" y="5042727"/>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2" name="Ευθεία γραμμή σύνδεσης 31">
            <a:extLst>
              <a:ext uri="{FF2B5EF4-FFF2-40B4-BE49-F238E27FC236}">
                <a16:creationId xmlns:a16="http://schemas.microsoft.com/office/drawing/2014/main" id="{99FAE9EB-F4BC-6FD6-7682-C6CE3221AEB8}"/>
              </a:ext>
            </a:extLst>
          </p:cNvPr>
          <p:cNvCxnSpPr/>
          <p:nvPr/>
        </p:nvCxnSpPr>
        <p:spPr>
          <a:xfrm>
            <a:off x="1012234" y="3245238"/>
            <a:ext cx="563215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664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chemeClr val="accent1">
              <a:lumMod val="40000"/>
              <a:lumOff val="60000"/>
            </a:schemeClr>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Η Επιθεώρηση στις πρώτες δύο δεκαετίες του 20</a:t>
            </a:r>
            <a:r>
              <a:rPr lang="el-GR" sz="3200" b="1" baseline="30000">
                <a:solidFill>
                  <a:schemeClr val="tx1"/>
                </a:solidFill>
                <a:latin typeface="Times New Roman" panose="02020603050405020304" pitchFamily="18" charset="0"/>
                <a:cs typeface="Times New Roman" panose="02020603050405020304" pitchFamily="18" charset="0"/>
              </a:rPr>
              <a:t>ού</a:t>
            </a:r>
            <a:r>
              <a:rPr lang="el-GR" sz="3200" b="1">
                <a:solidFill>
                  <a:schemeClr val="tx1"/>
                </a:solidFill>
                <a:latin typeface="Times New Roman" panose="02020603050405020304" pitchFamily="18" charset="0"/>
                <a:cs typeface="Times New Roman" panose="02020603050405020304" pitchFamily="18" charset="0"/>
              </a:rPr>
              <a:t> αιώνα</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a:bodyPr>
          <a:lstStyle/>
          <a:p>
            <a:pPr marL="0" indent="0" algn="just">
              <a:buNone/>
            </a:pPr>
            <a:r>
              <a:rPr lang="el-GR" sz="2200">
                <a:latin typeface="Times New Roman" panose="02020603050405020304" pitchFamily="18" charset="0"/>
                <a:cs typeface="Times New Roman" panose="02020603050405020304" pitchFamily="18" charset="0"/>
              </a:rPr>
              <a:t>   </a:t>
            </a:r>
            <a:r>
              <a:rPr lang="el-GR" sz="2200">
                <a:solidFill>
                  <a:schemeClr val="tx1"/>
                </a:solidFill>
                <a:latin typeface="Times New Roman" panose="02020603050405020304" pitchFamily="18" charset="0"/>
                <a:cs typeface="Times New Roman" panose="02020603050405020304" pitchFamily="18" charset="0"/>
              </a:rPr>
              <a:t>ανάλαφρη σάτιρα του δημόσιου βίου</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ακολουθείται το παράδειγμα της ισπανικής </a:t>
            </a:r>
            <a:r>
              <a:rPr lang="el-GR" sz="2200" i="1">
                <a:solidFill>
                  <a:schemeClr val="tx1"/>
                </a:solidFill>
                <a:latin typeface="Times New Roman" panose="02020603050405020304" pitchFamily="18" charset="0"/>
                <a:cs typeface="Times New Roman" panose="02020603050405020304" pitchFamily="18" charset="0"/>
              </a:rPr>
              <a:t>Γκραν βία </a:t>
            </a:r>
            <a:r>
              <a:rPr lang="el-GR" sz="2200">
                <a:solidFill>
                  <a:schemeClr val="tx1"/>
                </a:solidFill>
                <a:latin typeface="Times New Roman" panose="02020603050405020304" pitchFamily="18" charset="0"/>
                <a:cs typeface="Times New Roman" panose="02020603050405020304" pitchFamily="18" charset="0"/>
              </a:rPr>
              <a:t>μέσω των εγχώριων επιθεωρήσεων</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a:t>
            </a:r>
            <a:r>
              <a:rPr lang="el-GR" sz="2200" i="1">
                <a:solidFill>
                  <a:schemeClr val="tx1"/>
                </a:solidFill>
                <a:latin typeface="Times New Roman" panose="02020603050405020304" pitchFamily="18" charset="0"/>
                <a:cs typeface="Times New Roman" panose="02020603050405020304" pitchFamily="18" charset="0"/>
              </a:rPr>
              <a:t>Λίγο απ’ όλα</a:t>
            </a:r>
          </a:p>
          <a:p>
            <a:pPr marL="0" indent="0" algn="just">
              <a:buNone/>
            </a:pPr>
            <a:r>
              <a:rPr lang="el-GR" sz="2200" i="1">
                <a:solidFill>
                  <a:schemeClr val="tx1"/>
                </a:solidFill>
                <a:latin typeface="Times New Roman" panose="02020603050405020304" pitchFamily="18" charset="0"/>
                <a:cs typeface="Times New Roman" panose="02020603050405020304" pitchFamily="18" charset="0"/>
              </a:rPr>
              <a:t>		Υπαίθριοι Αθήναι</a:t>
            </a:r>
          </a:p>
          <a:p>
            <a:pPr marL="0" indent="0" algn="just">
              <a:buNone/>
            </a:pPr>
            <a:r>
              <a:rPr lang="el-GR" sz="2200" i="1">
                <a:solidFill>
                  <a:schemeClr val="tx1"/>
                </a:solidFill>
                <a:latin typeface="Times New Roman" panose="02020603050405020304" pitchFamily="18" charset="0"/>
                <a:cs typeface="Times New Roman" panose="02020603050405020304" pitchFamily="18" charset="0"/>
              </a:rPr>
              <a:t>		Άνω κάτω</a:t>
            </a:r>
          </a:p>
          <a:p>
            <a:pPr marL="0" indent="0" algn="just">
              <a:buNone/>
            </a:pPr>
            <a:r>
              <a:rPr lang="el-GR" sz="2200" i="1">
                <a:solidFill>
                  <a:schemeClr val="tx1"/>
                </a:solidFill>
                <a:latin typeface="Times New Roman" panose="02020603050405020304" pitchFamily="18" charset="0"/>
                <a:cs typeface="Times New Roman" panose="02020603050405020304" pitchFamily="18" charset="0"/>
              </a:rPr>
              <a:t>		Πρώτον πυρ	</a:t>
            </a:r>
            <a:endParaRPr lang="el-GR" sz="2200">
              <a:solidFill>
                <a:schemeClr val="tx1"/>
              </a:solidFill>
              <a:latin typeface="Times New Roman" panose="02020603050405020304" pitchFamily="18" charset="0"/>
              <a:cs typeface="Times New Roman" panose="02020603050405020304" pitchFamily="18" charset="0"/>
            </a:endParaRP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a:t>
            </a:r>
            <a:r>
              <a:rPr lang="el-GR" sz="2200">
                <a:solidFill>
                  <a:schemeClr val="tx1"/>
                </a:solidFill>
                <a:highlight>
                  <a:srgbClr val="0000FF"/>
                </a:highlight>
                <a:latin typeface="Times New Roman" panose="02020603050405020304" pitchFamily="18" charset="0"/>
                <a:cs typeface="Times New Roman" panose="02020603050405020304" pitchFamily="18" charset="0"/>
              </a:rPr>
              <a:t>Στην Επιθεώρηση υπάρχουν κωμειδυλλιακά κατάλοιπα. Για παράδειγμα, ο Μίκιος Λάμπρος </a:t>
            </a:r>
          </a:p>
          <a:p>
            <a:pPr marL="0" indent="0" algn="just">
              <a:buNone/>
            </a:pPr>
            <a:r>
              <a:rPr lang="el-GR" sz="2200">
                <a:solidFill>
                  <a:schemeClr val="tx1"/>
                </a:solidFill>
                <a:highlight>
                  <a:srgbClr val="0000FF"/>
                </a:highlight>
                <a:latin typeface="Times New Roman" panose="02020603050405020304" pitchFamily="18" charset="0"/>
                <a:cs typeface="Times New Roman" panose="02020603050405020304" pitchFamily="18" charset="0"/>
              </a:rPr>
              <a:t>   στο </a:t>
            </a:r>
            <a:r>
              <a:rPr lang="el-GR" sz="2200" i="1">
                <a:solidFill>
                  <a:schemeClr val="tx1"/>
                </a:solidFill>
                <a:highlight>
                  <a:srgbClr val="0000FF"/>
                </a:highlight>
                <a:latin typeface="Times New Roman" panose="02020603050405020304" pitchFamily="18" charset="0"/>
                <a:cs typeface="Times New Roman" panose="02020603050405020304" pitchFamily="18" charset="0"/>
              </a:rPr>
              <a:t>Λίγο απ’ όλα </a:t>
            </a:r>
            <a:r>
              <a:rPr lang="el-GR" sz="2200">
                <a:solidFill>
                  <a:schemeClr val="tx1"/>
                </a:solidFill>
                <a:highlight>
                  <a:srgbClr val="0000FF"/>
                </a:highlight>
                <a:latin typeface="Times New Roman" panose="02020603050405020304" pitchFamily="18" charset="0"/>
                <a:cs typeface="Times New Roman" panose="02020603050405020304" pitchFamily="18" charset="0"/>
              </a:rPr>
              <a:t>εντάσσει το μοτίβο του επαρχιώτη που επισκέπτεται την Αθήνα, ώστε να </a:t>
            </a:r>
          </a:p>
          <a:p>
            <a:pPr marL="0" indent="0" algn="just">
              <a:buNone/>
            </a:pPr>
            <a:r>
              <a:rPr lang="el-GR" sz="2200">
                <a:solidFill>
                  <a:schemeClr val="tx1"/>
                </a:solidFill>
                <a:highlight>
                  <a:srgbClr val="0000FF"/>
                </a:highlight>
                <a:latin typeface="Times New Roman" panose="02020603050405020304" pitchFamily="18" charset="0"/>
                <a:cs typeface="Times New Roman" panose="02020603050405020304" pitchFamily="18" charset="0"/>
              </a:rPr>
              <a:t>   σχολιάσει το «άστυ».</a:t>
            </a:r>
            <a:endParaRPr lang="el-GR" sz="2200" dirty="0">
              <a:solidFill>
                <a:schemeClr val="tx1"/>
              </a:solidFill>
              <a:highlight>
                <a:srgbClr val="0000FF"/>
              </a:highlight>
              <a:latin typeface="Times New Roman" panose="02020603050405020304" pitchFamily="18" charset="0"/>
              <a:cs typeface="Times New Roman" panose="02020603050405020304" pitchFamily="18" charset="0"/>
            </a:endParaRPr>
          </a:p>
        </p:txBody>
      </p:sp>
      <p:sp>
        <p:nvSpPr>
          <p:cNvPr id="4" name="Οβάλ 3">
            <a:extLst>
              <a:ext uri="{FF2B5EF4-FFF2-40B4-BE49-F238E27FC236}">
                <a16:creationId xmlns:a16="http://schemas.microsoft.com/office/drawing/2014/main" id="{E590DCDC-4A62-6AE5-DD55-9CD783AA11BF}"/>
              </a:ext>
            </a:extLst>
          </p:cNvPr>
          <p:cNvSpPr/>
          <p:nvPr/>
        </p:nvSpPr>
        <p:spPr>
          <a:xfrm>
            <a:off x="760042" y="1492842"/>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a:extLst>
              <a:ext uri="{FF2B5EF4-FFF2-40B4-BE49-F238E27FC236}">
                <a16:creationId xmlns:a16="http://schemas.microsoft.com/office/drawing/2014/main" id="{37F0C722-AAB3-40CA-964F-5EE22EE0F59E}"/>
              </a:ext>
            </a:extLst>
          </p:cNvPr>
          <p:cNvSpPr/>
          <p:nvPr/>
        </p:nvSpPr>
        <p:spPr>
          <a:xfrm>
            <a:off x="764294" y="1968301"/>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Βέλος: Δεξιό 8">
            <a:extLst>
              <a:ext uri="{FF2B5EF4-FFF2-40B4-BE49-F238E27FC236}">
                <a16:creationId xmlns:a16="http://schemas.microsoft.com/office/drawing/2014/main" id="{FA21F12D-B925-CB41-D719-4BDCA21C1C9F}"/>
              </a:ext>
            </a:extLst>
          </p:cNvPr>
          <p:cNvSpPr/>
          <p:nvPr/>
        </p:nvSpPr>
        <p:spPr>
          <a:xfrm>
            <a:off x="1280992" y="2856533"/>
            <a:ext cx="360000" cy="204537"/>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Βέλος: Δεξιό 11">
            <a:extLst>
              <a:ext uri="{FF2B5EF4-FFF2-40B4-BE49-F238E27FC236}">
                <a16:creationId xmlns:a16="http://schemas.microsoft.com/office/drawing/2014/main" id="{34B78F19-449E-7711-9C19-EF9A2579084D}"/>
              </a:ext>
            </a:extLst>
          </p:cNvPr>
          <p:cNvSpPr/>
          <p:nvPr/>
        </p:nvSpPr>
        <p:spPr>
          <a:xfrm>
            <a:off x="1280992" y="2388226"/>
            <a:ext cx="360000" cy="204537"/>
          </a:xfrm>
          <a:prstGeom prst="rightArrow">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Βέλος: Δεξιό 12">
            <a:extLst>
              <a:ext uri="{FF2B5EF4-FFF2-40B4-BE49-F238E27FC236}">
                <a16:creationId xmlns:a16="http://schemas.microsoft.com/office/drawing/2014/main" id="{666F0D76-8DF6-7548-A3AB-C73B9BA61D9D}"/>
              </a:ext>
            </a:extLst>
          </p:cNvPr>
          <p:cNvSpPr/>
          <p:nvPr/>
        </p:nvSpPr>
        <p:spPr>
          <a:xfrm>
            <a:off x="1280992" y="3793147"/>
            <a:ext cx="360000" cy="204537"/>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ρθογώνιο 14">
            <a:extLst>
              <a:ext uri="{FF2B5EF4-FFF2-40B4-BE49-F238E27FC236}">
                <a16:creationId xmlns:a16="http://schemas.microsoft.com/office/drawing/2014/main" id="{878DB45C-857E-1925-5AF1-C6D80A9D496A}"/>
              </a:ext>
            </a:extLst>
          </p:cNvPr>
          <p:cNvSpPr/>
          <p:nvPr/>
        </p:nvSpPr>
        <p:spPr>
          <a:xfrm>
            <a:off x="792267" y="5882341"/>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ρθογώνιο 15">
            <a:extLst>
              <a:ext uri="{FF2B5EF4-FFF2-40B4-BE49-F238E27FC236}">
                <a16:creationId xmlns:a16="http://schemas.microsoft.com/office/drawing/2014/main" id="{2D343783-3DD6-35B8-E394-AE363FE4EB7D}"/>
              </a:ext>
            </a:extLst>
          </p:cNvPr>
          <p:cNvSpPr/>
          <p:nvPr/>
        </p:nvSpPr>
        <p:spPr>
          <a:xfrm>
            <a:off x="804000" y="978405"/>
            <a:ext cx="28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65F569D9-D3F2-54C3-0836-D3E284242E7A}"/>
              </a:ext>
            </a:extLst>
          </p:cNvPr>
          <p:cNvSpPr/>
          <p:nvPr/>
        </p:nvSpPr>
        <p:spPr>
          <a:xfrm>
            <a:off x="11132546" y="976556"/>
            <a:ext cx="28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Ορθογώνιο 25">
            <a:extLst>
              <a:ext uri="{FF2B5EF4-FFF2-40B4-BE49-F238E27FC236}">
                <a16:creationId xmlns:a16="http://schemas.microsoft.com/office/drawing/2014/main" id="{C8D9D1CB-595B-FE5B-DE5A-2FACDE590C4C}"/>
              </a:ext>
            </a:extLst>
          </p:cNvPr>
          <p:cNvSpPr/>
          <p:nvPr/>
        </p:nvSpPr>
        <p:spPr>
          <a:xfrm>
            <a:off x="4686300" y="2856533"/>
            <a:ext cx="5090160" cy="77326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200">
                <a:solidFill>
                  <a:schemeClr val="tx1"/>
                </a:solidFill>
                <a:latin typeface="Times New Roman" panose="02020603050405020304" pitchFamily="18" charset="0"/>
                <a:cs typeface="Times New Roman" panose="02020603050405020304" pitchFamily="18" charset="0"/>
              </a:rPr>
              <a:t>Την ισπανική </a:t>
            </a:r>
            <a:r>
              <a:rPr lang="el-GR" sz="2200" i="1">
                <a:solidFill>
                  <a:schemeClr val="tx1"/>
                </a:solidFill>
                <a:latin typeface="Times New Roman" panose="02020603050405020304" pitchFamily="18" charset="0"/>
                <a:cs typeface="Times New Roman" panose="02020603050405020304" pitchFamily="18" charset="0"/>
              </a:rPr>
              <a:t>Γκραν βία </a:t>
            </a:r>
            <a:r>
              <a:rPr lang="el-GR" sz="2200">
                <a:solidFill>
                  <a:schemeClr val="tx1"/>
                </a:solidFill>
                <a:latin typeface="Times New Roman" panose="02020603050405020304" pitchFamily="18" charset="0"/>
                <a:cs typeface="Times New Roman" panose="02020603050405020304" pitchFamily="18" charset="0"/>
              </a:rPr>
              <a:t>σύστησε στο κοινό </a:t>
            </a:r>
          </a:p>
          <a:p>
            <a:pPr algn="ctr"/>
            <a:r>
              <a:rPr lang="el-GR" sz="2200">
                <a:solidFill>
                  <a:schemeClr val="tx1"/>
                </a:solidFill>
                <a:latin typeface="Times New Roman" panose="02020603050405020304" pitchFamily="18" charset="0"/>
                <a:cs typeface="Times New Roman" panose="02020603050405020304" pitchFamily="18" charset="0"/>
              </a:rPr>
              <a:t>της Αθήνας ένας ιταλικός θίασος στα 1894</a:t>
            </a:r>
            <a:endParaRPr lang="el-GR" sz="2200">
              <a:solidFill>
                <a:schemeClr val="tx1"/>
              </a:solidFill>
            </a:endParaRPr>
          </a:p>
        </p:txBody>
      </p:sp>
      <p:sp>
        <p:nvSpPr>
          <p:cNvPr id="7" name="Βέλος: Δεξιό 6">
            <a:extLst>
              <a:ext uri="{FF2B5EF4-FFF2-40B4-BE49-F238E27FC236}">
                <a16:creationId xmlns:a16="http://schemas.microsoft.com/office/drawing/2014/main" id="{A8F27C7F-B537-3370-8104-0D2B30FEB37F}"/>
              </a:ext>
            </a:extLst>
          </p:cNvPr>
          <p:cNvSpPr/>
          <p:nvPr/>
        </p:nvSpPr>
        <p:spPr>
          <a:xfrm>
            <a:off x="1280992" y="3324840"/>
            <a:ext cx="360000" cy="204537"/>
          </a:xfrm>
          <a:prstGeom prst="rightArrow">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368895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chemeClr val="accent1">
              <a:lumMod val="40000"/>
              <a:lumOff val="60000"/>
            </a:schemeClr>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Περιεχόμενα</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a:bodyPr>
          <a:lstStyle/>
          <a:p>
            <a:pPr marL="0" indent="0" algn="just">
              <a:buNone/>
            </a:pPr>
            <a:r>
              <a:rPr lang="el-GR">
                <a:latin typeface="Times New Roman" panose="02020603050405020304" pitchFamily="18" charset="0"/>
                <a:cs typeface="Times New Roman" panose="02020603050405020304" pitchFamily="18" charset="0"/>
              </a:rPr>
              <a:t>	</a:t>
            </a:r>
            <a:r>
              <a:rPr lang="el-GR">
                <a:solidFill>
                  <a:schemeClr val="tx1"/>
                </a:solidFill>
                <a:latin typeface="Times New Roman" panose="02020603050405020304" pitchFamily="18" charset="0"/>
                <a:cs typeface="Times New Roman" panose="02020603050405020304" pitchFamily="18" charset="0"/>
              </a:rPr>
              <a:t>Προσέγγιση των εννοιών «θέμα» και «μοτίβο»</a:t>
            </a:r>
            <a:endParaRPr lang="el-GR" dirty="0">
              <a:solidFill>
                <a:schemeClr val="tx1"/>
              </a:solidFill>
              <a:latin typeface="Times New Roman" panose="02020603050405020304" pitchFamily="18" charset="0"/>
              <a:cs typeface="Times New Roman" panose="02020603050405020304" pitchFamily="18" charset="0"/>
            </a:endParaRPr>
          </a:p>
          <a:p>
            <a:pPr marL="0" indent="0" algn="just">
              <a:buNone/>
            </a:pPr>
            <a:r>
              <a:rPr lang="el-GR" dirty="0">
                <a:solidFill>
                  <a:schemeClr val="tx1"/>
                </a:solidFill>
                <a:latin typeface="Times New Roman" panose="02020603050405020304" pitchFamily="18" charset="0"/>
                <a:cs typeface="Times New Roman" panose="02020603050405020304" pitchFamily="18" charset="0"/>
              </a:rPr>
              <a:t>	Δ</a:t>
            </a:r>
            <a:r>
              <a:rPr lang="el-GR" b="0" i="0" u="none" strike="noStrike" baseline="0" dirty="0">
                <a:solidFill>
                  <a:schemeClr val="tx1"/>
                </a:solidFill>
                <a:latin typeface="Times New Roman" panose="02020603050405020304" pitchFamily="18" charset="0"/>
              </a:rPr>
              <a:t>ιάλογοι της εγχώριας κωμικής παράδοσης με τον Πλαύτο</a:t>
            </a:r>
          </a:p>
          <a:p>
            <a:pPr marL="0" indent="0" algn="just">
              <a:buNone/>
            </a:pPr>
            <a:r>
              <a:rPr lang="el-GR" dirty="0">
                <a:solidFill>
                  <a:schemeClr val="tx1"/>
                </a:solidFill>
                <a:latin typeface="Times New Roman" panose="02020603050405020304" pitchFamily="18" charset="0"/>
              </a:rPr>
              <a:t>	</a:t>
            </a:r>
            <a:r>
              <a:rPr lang="el-GR" b="0" i="0" u="none" strike="noStrike" baseline="0" dirty="0">
                <a:solidFill>
                  <a:schemeClr val="tx1"/>
                </a:solidFill>
                <a:latin typeface="Times New Roman" panose="02020603050405020304" pitchFamily="18" charset="0"/>
              </a:rPr>
              <a:t>Σχέσεις με την ευρωπαϊκή κωμική παράδοση (</a:t>
            </a:r>
            <a:r>
              <a:rPr lang="el-GR" b="0" i="0" u="none" strike="noStrike" baseline="0" dirty="0" err="1">
                <a:solidFill>
                  <a:schemeClr val="tx1"/>
                </a:solidFill>
                <a:latin typeface="Times New Roman" panose="02020603050405020304" pitchFamily="18" charset="0"/>
              </a:rPr>
              <a:t>Molière</a:t>
            </a:r>
            <a:r>
              <a:rPr lang="el-GR" b="0" i="0" u="none" strike="noStrike" baseline="0">
                <a:solidFill>
                  <a:schemeClr val="tx1"/>
                </a:solidFill>
                <a:latin typeface="Times New Roman" panose="02020603050405020304" pitchFamily="18" charset="0"/>
              </a:rPr>
              <a:t>, Goldoni κ</a:t>
            </a:r>
            <a:r>
              <a:rPr lang="el-GR" b="0" i="0" u="none" strike="noStrike" baseline="0" dirty="0" err="1">
                <a:solidFill>
                  <a:schemeClr val="tx1"/>
                </a:solidFill>
                <a:latin typeface="Times New Roman" panose="02020603050405020304" pitchFamily="18" charset="0"/>
              </a:rPr>
              <a:t>.ά</a:t>
            </a:r>
            <a:r>
              <a:rPr lang="el-GR" b="0" i="0" u="none" strike="noStrike" baseline="0" dirty="0">
                <a:solidFill>
                  <a:schemeClr val="tx1"/>
                </a:solidFill>
                <a:latin typeface="Times New Roman" panose="02020603050405020304" pitchFamily="18" charset="0"/>
              </a:rPr>
              <a:t>.)</a:t>
            </a:r>
          </a:p>
          <a:p>
            <a:pPr marL="0" indent="0" algn="just">
              <a:buNone/>
            </a:pPr>
            <a:r>
              <a:rPr lang="el-GR" dirty="0">
                <a:solidFill>
                  <a:schemeClr val="tx1"/>
                </a:solidFill>
                <a:latin typeface="Times New Roman" panose="02020603050405020304" pitchFamily="18" charset="0"/>
              </a:rPr>
              <a:t>	</a:t>
            </a:r>
            <a:r>
              <a:rPr lang="el-GR" b="0" i="0" u="none" strike="noStrike" baseline="0" dirty="0">
                <a:solidFill>
                  <a:schemeClr val="tx1"/>
                </a:solidFill>
                <a:latin typeface="Times New Roman" panose="02020603050405020304" pitchFamily="18" charset="0"/>
              </a:rPr>
              <a:t>Η εμφάνιση της Επιθεώρησης· θεματολογία και τυπολογία (γλώσσα, μοτίβα κ.ά.)</a:t>
            </a:r>
          </a:p>
          <a:p>
            <a:pPr marL="0" indent="0" algn="just">
              <a:buNone/>
            </a:pPr>
            <a:r>
              <a:rPr lang="el-GR" dirty="0">
                <a:solidFill>
                  <a:schemeClr val="tx1"/>
                </a:solidFill>
                <a:latin typeface="Times New Roman" panose="02020603050405020304" pitchFamily="18" charset="0"/>
              </a:rPr>
              <a:t>	</a:t>
            </a:r>
            <a:r>
              <a:rPr lang="el-GR" b="0" i="0" u="none" strike="noStrike" baseline="0" dirty="0" err="1">
                <a:solidFill>
                  <a:schemeClr val="tx1"/>
                </a:solidFill>
                <a:latin typeface="Times New Roman" panose="02020603050405020304" pitchFamily="18" charset="0"/>
              </a:rPr>
              <a:t>Μπ</a:t>
            </a:r>
            <a:r>
              <a:rPr lang="el-GR" dirty="0" err="1">
                <a:solidFill>
                  <a:schemeClr val="tx1"/>
                </a:solidFill>
                <a:latin typeface="Times New Roman" panose="02020603050405020304" pitchFamily="18" charset="0"/>
              </a:rPr>
              <a:t>άμπης</a:t>
            </a:r>
            <a:r>
              <a:rPr lang="el-GR" b="0" i="0" u="none" strike="noStrike" baseline="0" dirty="0">
                <a:solidFill>
                  <a:schemeClr val="tx1"/>
                </a:solidFill>
                <a:latin typeface="Times New Roman" panose="02020603050405020304" pitchFamily="18" charset="0"/>
              </a:rPr>
              <a:t> Άννινος, Γεώργιος </a:t>
            </a:r>
            <a:r>
              <a:rPr lang="el-GR" b="0" i="0" u="none" strike="noStrike" baseline="0" dirty="0" err="1">
                <a:solidFill>
                  <a:schemeClr val="tx1"/>
                </a:solidFill>
                <a:latin typeface="Times New Roman" panose="02020603050405020304" pitchFamily="18" charset="0"/>
              </a:rPr>
              <a:t>Τσοκόπουλος</a:t>
            </a:r>
            <a:r>
              <a:rPr lang="el-GR" b="0" i="0" u="none" strike="noStrike" baseline="0" dirty="0">
                <a:solidFill>
                  <a:schemeClr val="tx1"/>
                </a:solidFill>
                <a:latin typeface="Times New Roman" panose="02020603050405020304" pitchFamily="18" charset="0"/>
              </a:rPr>
              <a:t>, Πολύβιος Δημητρακόπουλος κ.ά.</a:t>
            </a:r>
          </a:p>
          <a:p>
            <a:pPr marL="0" indent="0" algn="just">
              <a:buNone/>
            </a:pPr>
            <a:r>
              <a:rPr lang="el-GR" dirty="0">
                <a:solidFill>
                  <a:schemeClr val="tx1"/>
                </a:solidFill>
                <a:latin typeface="Times New Roman" panose="02020603050405020304" pitchFamily="18" charset="0"/>
              </a:rPr>
              <a:t>	</a:t>
            </a:r>
            <a:r>
              <a:rPr lang="el-GR" b="0" i="0" u="none" strike="noStrike" baseline="0" dirty="0">
                <a:solidFill>
                  <a:schemeClr val="tx1"/>
                </a:solidFill>
                <a:latin typeface="Times New Roman" panose="02020603050405020304" pitchFamily="18" charset="0"/>
              </a:rPr>
              <a:t>Άλλες μορφές διασκέδασης στα τέλη του 19ου αιώνα (Καραγκιόζης, </a:t>
            </a:r>
            <a:r>
              <a:rPr lang="el-GR" b="0" i="0" u="none" strike="noStrike" baseline="0" dirty="0" err="1">
                <a:solidFill>
                  <a:schemeClr val="tx1"/>
                </a:solidFill>
                <a:latin typeface="Times New Roman" panose="02020603050405020304" pitchFamily="18" charset="0"/>
              </a:rPr>
              <a:t>Κουκλοθέα</a:t>
            </a:r>
            <a:r>
              <a:rPr lang="el-GR" b="0" i="0" u="none" strike="noStrike" baseline="0" dirty="0">
                <a:solidFill>
                  <a:schemeClr val="tx1"/>
                </a:solidFill>
                <a:latin typeface="Times New Roman" panose="02020603050405020304" pitchFamily="18" charset="0"/>
              </a:rPr>
              <a:t>-	</a:t>
            </a:r>
            <a:r>
              <a:rPr lang="el-GR" b="0" i="0" u="none" strike="noStrike" baseline="0" dirty="0" err="1">
                <a:solidFill>
                  <a:schemeClr val="tx1"/>
                </a:solidFill>
                <a:latin typeface="Times New Roman" panose="02020603050405020304" pitchFamily="18" charset="0"/>
              </a:rPr>
              <a:t>τρο</a:t>
            </a:r>
            <a:r>
              <a:rPr lang="el-GR" b="0" i="0" u="none" strike="noStrike" baseline="0" dirty="0">
                <a:solidFill>
                  <a:schemeClr val="tx1"/>
                </a:solidFill>
                <a:latin typeface="Times New Roman" panose="02020603050405020304" pitchFamily="18" charset="0"/>
              </a:rPr>
              <a:t> κ.ά. - ο ρόλος της βωμολοχίας· η πορεία της Επιθεώρησης στις πρώτες δύο 	δεκαετίες του 20ού αιώνα.</a:t>
            </a:r>
          </a:p>
          <a:p>
            <a:pPr marL="0" indent="0" algn="just">
              <a:buNone/>
            </a:pPr>
            <a:r>
              <a:rPr lang="el-GR" dirty="0">
                <a:solidFill>
                  <a:schemeClr val="tx1"/>
                </a:solidFill>
                <a:latin typeface="Times New Roman" panose="02020603050405020304" pitchFamily="18" charset="0"/>
                <a:cs typeface="Times New Roman" panose="02020603050405020304" pitchFamily="18" charset="0"/>
              </a:rPr>
              <a:t>	Οριοθετήσεις - λογοκρισία - ερωτήματα - Κωμικό και αντικείμενο αναφοράς</a:t>
            </a:r>
          </a:p>
        </p:txBody>
      </p:sp>
      <p:sp>
        <p:nvSpPr>
          <p:cNvPr id="4" name="Οβάλ 3">
            <a:extLst>
              <a:ext uri="{FF2B5EF4-FFF2-40B4-BE49-F238E27FC236}">
                <a16:creationId xmlns:a16="http://schemas.microsoft.com/office/drawing/2014/main" id="{D4EA8E5E-4621-7441-34E5-B6C4A41B3C4A}"/>
              </a:ext>
            </a:extLst>
          </p:cNvPr>
          <p:cNvSpPr/>
          <p:nvPr/>
        </p:nvSpPr>
        <p:spPr>
          <a:xfrm>
            <a:off x="987023" y="1985395"/>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a:extLst>
              <a:ext uri="{FF2B5EF4-FFF2-40B4-BE49-F238E27FC236}">
                <a16:creationId xmlns:a16="http://schemas.microsoft.com/office/drawing/2014/main" id="{94D79172-AFA9-2006-E52B-8E0916C75B52}"/>
              </a:ext>
            </a:extLst>
          </p:cNvPr>
          <p:cNvSpPr/>
          <p:nvPr/>
        </p:nvSpPr>
        <p:spPr>
          <a:xfrm>
            <a:off x="987023" y="2495935"/>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08616F07-44E7-9522-8A2A-A9891E992387}"/>
              </a:ext>
            </a:extLst>
          </p:cNvPr>
          <p:cNvSpPr/>
          <p:nvPr/>
        </p:nvSpPr>
        <p:spPr>
          <a:xfrm>
            <a:off x="987023" y="3006475"/>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βάλ 6">
            <a:extLst>
              <a:ext uri="{FF2B5EF4-FFF2-40B4-BE49-F238E27FC236}">
                <a16:creationId xmlns:a16="http://schemas.microsoft.com/office/drawing/2014/main" id="{F48403CC-5C5A-E448-C723-BA8FACAE0357}"/>
              </a:ext>
            </a:extLst>
          </p:cNvPr>
          <p:cNvSpPr/>
          <p:nvPr/>
        </p:nvSpPr>
        <p:spPr>
          <a:xfrm>
            <a:off x="987023" y="3522233"/>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βάλ 7">
            <a:extLst>
              <a:ext uri="{FF2B5EF4-FFF2-40B4-BE49-F238E27FC236}">
                <a16:creationId xmlns:a16="http://schemas.microsoft.com/office/drawing/2014/main" id="{E8FEFFC6-79BE-79EA-F861-77F137B3AFFF}"/>
              </a:ext>
            </a:extLst>
          </p:cNvPr>
          <p:cNvSpPr/>
          <p:nvPr/>
        </p:nvSpPr>
        <p:spPr>
          <a:xfrm>
            <a:off x="987023" y="4037991"/>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βάλ 8">
            <a:extLst>
              <a:ext uri="{FF2B5EF4-FFF2-40B4-BE49-F238E27FC236}">
                <a16:creationId xmlns:a16="http://schemas.microsoft.com/office/drawing/2014/main" id="{05EA85BA-9734-CC61-36A8-872A2E9B21FE}"/>
              </a:ext>
            </a:extLst>
          </p:cNvPr>
          <p:cNvSpPr/>
          <p:nvPr/>
        </p:nvSpPr>
        <p:spPr>
          <a:xfrm>
            <a:off x="987023" y="5302319"/>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6A663049-1EEB-EB05-21F4-87289ECAD1F3}"/>
              </a:ext>
            </a:extLst>
          </p:cNvPr>
          <p:cNvSpPr/>
          <p:nvPr/>
        </p:nvSpPr>
        <p:spPr>
          <a:xfrm>
            <a:off x="987023" y="1469637"/>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10">
            <a:extLst>
              <a:ext uri="{FF2B5EF4-FFF2-40B4-BE49-F238E27FC236}">
                <a16:creationId xmlns:a16="http://schemas.microsoft.com/office/drawing/2014/main" id="{03972D33-0169-A688-56FD-B17103A66A58}"/>
              </a:ext>
            </a:extLst>
          </p:cNvPr>
          <p:cNvSpPr/>
          <p:nvPr/>
        </p:nvSpPr>
        <p:spPr>
          <a:xfrm>
            <a:off x="891843" y="5781187"/>
            <a:ext cx="10408312"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Ορθογώνιο 11">
            <a:extLst>
              <a:ext uri="{FF2B5EF4-FFF2-40B4-BE49-F238E27FC236}">
                <a16:creationId xmlns:a16="http://schemas.microsoft.com/office/drawing/2014/main" id="{3F9EEBD9-67E1-8071-522C-6BFD5B17E563}"/>
              </a:ext>
            </a:extLst>
          </p:cNvPr>
          <p:cNvSpPr/>
          <p:nvPr/>
        </p:nvSpPr>
        <p:spPr>
          <a:xfrm>
            <a:off x="810197" y="949972"/>
            <a:ext cx="410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a:extLst>
              <a:ext uri="{FF2B5EF4-FFF2-40B4-BE49-F238E27FC236}">
                <a16:creationId xmlns:a16="http://schemas.microsoft.com/office/drawing/2014/main" id="{69A95002-3623-F015-56CE-33679ABAB106}"/>
              </a:ext>
            </a:extLst>
          </p:cNvPr>
          <p:cNvSpPr/>
          <p:nvPr/>
        </p:nvSpPr>
        <p:spPr>
          <a:xfrm>
            <a:off x="7277803" y="954615"/>
            <a:ext cx="410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97229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rgbClr val="0070C0"/>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Η Επιθεώρηση στις πρώτες δύο δεκαετίες του 20</a:t>
            </a:r>
            <a:r>
              <a:rPr lang="el-GR" sz="3200" b="1" baseline="30000">
                <a:solidFill>
                  <a:schemeClr val="tx1"/>
                </a:solidFill>
                <a:latin typeface="Times New Roman" panose="02020603050405020304" pitchFamily="18" charset="0"/>
                <a:cs typeface="Times New Roman" panose="02020603050405020304" pitchFamily="18" charset="0"/>
              </a:rPr>
              <a:t>ού</a:t>
            </a:r>
            <a:r>
              <a:rPr lang="el-GR" sz="3200" b="1">
                <a:solidFill>
                  <a:schemeClr val="tx1"/>
                </a:solidFill>
                <a:latin typeface="Times New Roman" panose="02020603050405020304" pitchFamily="18" charset="0"/>
                <a:cs typeface="Times New Roman" panose="02020603050405020304" pitchFamily="18" charset="0"/>
              </a:rPr>
              <a:t> αιώνα</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a:bodyPr>
          <a:lstStyle/>
          <a:p>
            <a:pPr marL="0" indent="0" algn="just">
              <a:buNone/>
            </a:pPr>
            <a:r>
              <a:rPr lang="el-GR" sz="2200">
                <a:latin typeface="Times New Roman" panose="02020603050405020304" pitchFamily="18" charset="0"/>
                <a:cs typeface="Times New Roman" panose="02020603050405020304" pitchFamily="18" charset="0"/>
              </a:rPr>
              <a:t>   </a:t>
            </a:r>
            <a:r>
              <a:rPr lang="el-GR" sz="2200">
                <a:solidFill>
                  <a:schemeClr val="tx1"/>
                </a:solidFill>
                <a:latin typeface="Times New Roman" panose="02020603050405020304" pitchFamily="18" charset="0"/>
                <a:cs typeface="Times New Roman" panose="02020603050405020304" pitchFamily="18" charset="0"/>
              </a:rPr>
              <a:t>Το πρότυπο του </a:t>
            </a:r>
            <a:r>
              <a:rPr lang="el-GR" sz="2200" i="1">
                <a:solidFill>
                  <a:schemeClr val="tx1"/>
                </a:solidFill>
                <a:latin typeface="Times New Roman" panose="02020603050405020304" pitchFamily="18" charset="0"/>
                <a:cs typeface="Times New Roman" panose="02020603050405020304" pitchFamily="18" charset="0"/>
              </a:rPr>
              <a:t>Λίγο απ’ όλα </a:t>
            </a:r>
            <a:r>
              <a:rPr lang="el-GR" sz="2200">
                <a:solidFill>
                  <a:schemeClr val="tx1"/>
                </a:solidFill>
                <a:latin typeface="Times New Roman" panose="02020603050405020304" pitchFamily="18" charset="0"/>
                <a:cs typeface="Times New Roman" panose="02020603050405020304" pitchFamily="18" charset="0"/>
              </a:rPr>
              <a:t>ακολουθείται ως το 1920</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Η Επιθεώρηση ενδιαφέρεται σταθερά για ό,τι αφορά την καθημερινότητα</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τεχνολογικά επιτεύγματα</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νυχτερινές διασκεδάσεις</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κοινοβουλευτικές συζητήσεις και αντίστοιχα επεισόδια</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καθημερινά ήθη κ.ά.</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Οι γελοιογραφικές αποδόσεις ενέχουν κινδύνους</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Διαμορφώνεται μια τυποποίηση	  αυταρχικός ενωμοτάρχης, θηλυπρεπείς αριστοκράτες, ο 								  ανήλικος εφημεριδοπώλης, ο ερωτύλος φοιτητής, το έκλυτο 								  γεροντοπαλλήκαρο κ.ά.</a:t>
            </a:r>
            <a:endParaRPr lang="el-GR" sz="2200" dirty="0">
              <a:solidFill>
                <a:schemeClr val="tx1"/>
              </a:solidFill>
              <a:latin typeface="Times New Roman" panose="02020603050405020304" pitchFamily="18" charset="0"/>
              <a:cs typeface="Times New Roman" panose="02020603050405020304" pitchFamily="18" charset="0"/>
            </a:endParaRPr>
          </a:p>
        </p:txBody>
      </p:sp>
      <p:sp>
        <p:nvSpPr>
          <p:cNvPr id="4" name="Οβάλ 3">
            <a:extLst>
              <a:ext uri="{FF2B5EF4-FFF2-40B4-BE49-F238E27FC236}">
                <a16:creationId xmlns:a16="http://schemas.microsoft.com/office/drawing/2014/main" id="{E590DCDC-4A62-6AE5-DD55-9CD783AA11BF}"/>
              </a:ext>
            </a:extLst>
          </p:cNvPr>
          <p:cNvSpPr/>
          <p:nvPr/>
        </p:nvSpPr>
        <p:spPr>
          <a:xfrm>
            <a:off x="764294" y="1458552"/>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a:extLst>
              <a:ext uri="{FF2B5EF4-FFF2-40B4-BE49-F238E27FC236}">
                <a16:creationId xmlns:a16="http://schemas.microsoft.com/office/drawing/2014/main" id="{37F0C722-AAB3-40CA-964F-5EE22EE0F59E}"/>
              </a:ext>
            </a:extLst>
          </p:cNvPr>
          <p:cNvSpPr/>
          <p:nvPr/>
        </p:nvSpPr>
        <p:spPr>
          <a:xfrm>
            <a:off x="764294" y="1930201"/>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Βέλος: Δεξιό 8">
            <a:extLst>
              <a:ext uri="{FF2B5EF4-FFF2-40B4-BE49-F238E27FC236}">
                <a16:creationId xmlns:a16="http://schemas.microsoft.com/office/drawing/2014/main" id="{FA21F12D-B925-CB41-D719-4BDCA21C1C9F}"/>
              </a:ext>
            </a:extLst>
          </p:cNvPr>
          <p:cNvSpPr/>
          <p:nvPr/>
        </p:nvSpPr>
        <p:spPr>
          <a:xfrm>
            <a:off x="1280992" y="2886150"/>
            <a:ext cx="360000" cy="204537"/>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Βέλος: Δεξιό 11">
            <a:extLst>
              <a:ext uri="{FF2B5EF4-FFF2-40B4-BE49-F238E27FC236}">
                <a16:creationId xmlns:a16="http://schemas.microsoft.com/office/drawing/2014/main" id="{34B78F19-449E-7711-9C19-EF9A2579084D}"/>
              </a:ext>
            </a:extLst>
          </p:cNvPr>
          <p:cNvSpPr/>
          <p:nvPr/>
        </p:nvSpPr>
        <p:spPr>
          <a:xfrm>
            <a:off x="1280992" y="2412128"/>
            <a:ext cx="360000" cy="204537"/>
          </a:xfrm>
          <a:prstGeom prst="rightArrow">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Βέλος: Δεξιό 12">
            <a:extLst>
              <a:ext uri="{FF2B5EF4-FFF2-40B4-BE49-F238E27FC236}">
                <a16:creationId xmlns:a16="http://schemas.microsoft.com/office/drawing/2014/main" id="{666F0D76-8DF6-7548-A3AB-C73B9BA61D9D}"/>
              </a:ext>
            </a:extLst>
          </p:cNvPr>
          <p:cNvSpPr/>
          <p:nvPr/>
        </p:nvSpPr>
        <p:spPr>
          <a:xfrm>
            <a:off x="1280992" y="3833211"/>
            <a:ext cx="360000" cy="204537"/>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ρθογώνιο 14">
            <a:extLst>
              <a:ext uri="{FF2B5EF4-FFF2-40B4-BE49-F238E27FC236}">
                <a16:creationId xmlns:a16="http://schemas.microsoft.com/office/drawing/2014/main" id="{878DB45C-857E-1925-5AF1-C6D80A9D496A}"/>
              </a:ext>
            </a:extLst>
          </p:cNvPr>
          <p:cNvSpPr/>
          <p:nvPr/>
        </p:nvSpPr>
        <p:spPr>
          <a:xfrm>
            <a:off x="792267" y="5882341"/>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ρθογώνιο 15">
            <a:extLst>
              <a:ext uri="{FF2B5EF4-FFF2-40B4-BE49-F238E27FC236}">
                <a16:creationId xmlns:a16="http://schemas.microsoft.com/office/drawing/2014/main" id="{2D343783-3DD6-35B8-E394-AE363FE4EB7D}"/>
              </a:ext>
            </a:extLst>
          </p:cNvPr>
          <p:cNvSpPr/>
          <p:nvPr/>
        </p:nvSpPr>
        <p:spPr>
          <a:xfrm>
            <a:off x="804000" y="978405"/>
            <a:ext cx="28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65F569D9-D3F2-54C3-0836-D3E284242E7A}"/>
              </a:ext>
            </a:extLst>
          </p:cNvPr>
          <p:cNvSpPr/>
          <p:nvPr/>
        </p:nvSpPr>
        <p:spPr>
          <a:xfrm>
            <a:off x="11132546" y="976556"/>
            <a:ext cx="28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Βέλος: Δεξιό 6">
            <a:extLst>
              <a:ext uri="{FF2B5EF4-FFF2-40B4-BE49-F238E27FC236}">
                <a16:creationId xmlns:a16="http://schemas.microsoft.com/office/drawing/2014/main" id="{A8F27C7F-B537-3370-8104-0D2B30FEB37F}"/>
              </a:ext>
            </a:extLst>
          </p:cNvPr>
          <p:cNvSpPr/>
          <p:nvPr/>
        </p:nvSpPr>
        <p:spPr>
          <a:xfrm>
            <a:off x="1280992" y="3360172"/>
            <a:ext cx="360000" cy="204537"/>
          </a:xfrm>
          <a:prstGeom prst="rightArrow">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796F2113-F657-E079-8B3E-A5A59DA9D122}"/>
              </a:ext>
            </a:extLst>
          </p:cNvPr>
          <p:cNvSpPr/>
          <p:nvPr/>
        </p:nvSpPr>
        <p:spPr>
          <a:xfrm>
            <a:off x="764294" y="4325149"/>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βάλ 7">
            <a:extLst>
              <a:ext uri="{FF2B5EF4-FFF2-40B4-BE49-F238E27FC236}">
                <a16:creationId xmlns:a16="http://schemas.microsoft.com/office/drawing/2014/main" id="{323EA4D1-36F7-B299-7C3F-7D3A6F5E41FD}"/>
              </a:ext>
            </a:extLst>
          </p:cNvPr>
          <p:cNvSpPr/>
          <p:nvPr/>
        </p:nvSpPr>
        <p:spPr>
          <a:xfrm>
            <a:off x="760313" y="4798679"/>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Βέλος: Δεξιό 9">
            <a:extLst>
              <a:ext uri="{FF2B5EF4-FFF2-40B4-BE49-F238E27FC236}">
                <a16:creationId xmlns:a16="http://schemas.microsoft.com/office/drawing/2014/main" id="{0E54DF3F-7826-D06A-C151-302826AF38FE}"/>
              </a:ext>
            </a:extLst>
          </p:cNvPr>
          <p:cNvSpPr/>
          <p:nvPr/>
        </p:nvSpPr>
        <p:spPr>
          <a:xfrm>
            <a:off x="4603312" y="4798679"/>
            <a:ext cx="360000" cy="204537"/>
          </a:xfrm>
          <a:prstGeom prst="rightArrow">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10">
            <a:extLst>
              <a:ext uri="{FF2B5EF4-FFF2-40B4-BE49-F238E27FC236}">
                <a16:creationId xmlns:a16="http://schemas.microsoft.com/office/drawing/2014/main" id="{773EF4AA-7B4A-F952-3181-32035A06D971}"/>
              </a:ext>
            </a:extLst>
          </p:cNvPr>
          <p:cNvSpPr/>
          <p:nvPr/>
        </p:nvSpPr>
        <p:spPr>
          <a:xfrm>
            <a:off x="6505295" y="2282157"/>
            <a:ext cx="4870972" cy="954697"/>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i="1">
                <a:solidFill>
                  <a:schemeClr val="tx1"/>
                </a:solidFill>
                <a:latin typeface="Times New Roman" panose="02020603050405020304" pitchFamily="18" charset="0"/>
                <a:cs typeface="Times New Roman" panose="02020603050405020304" pitchFamily="18" charset="0"/>
              </a:rPr>
              <a:t>Ξιφίρ Φαλέρ </a:t>
            </a:r>
            <a:r>
              <a:rPr lang="el-GR" sz="2000">
                <a:solidFill>
                  <a:schemeClr val="tx1"/>
                </a:solidFill>
                <a:latin typeface="Times New Roman" panose="02020603050405020304" pitchFamily="18" charset="0"/>
                <a:cs typeface="Times New Roman" panose="02020603050405020304" pitchFamily="18" charset="0"/>
              </a:rPr>
              <a:t>(1916) των Ν. Λάσκαρη, Γ. Πωπ και Μ. Λιδωρίκη - χορηγία της βασιλικής οικογένειας - ξεπέρασε τις 130 παραστάσεις</a:t>
            </a:r>
          </a:p>
        </p:txBody>
      </p:sp>
    </p:spTree>
    <p:extLst>
      <p:ext uri="{BB962C8B-B14F-4D97-AF65-F5344CB8AC3E}">
        <p14:creationId xmlns:p14="http://schemas.microsoft.com/office/powerpoint/2010/main" val="232516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a:bodyPr>
          <a:lstStyle/>
          <a:p>
            <a:pPr marL="0" indent="0" algn="just">
              <a:buNone/>
            </a:pPr>
            <a:r>
              <a:rPr lang="el-GR" sz="2200">
                <a:latin typeface="Times New Roman" panose="02020603050405020304" pitchFamily="18" charset="0"/>
                <a:cs typeface="Times New Roman" panose="02020603050405020304" pitchFamily="18" charset="0"/>
              </a:rPr>
              <a:t>    </a:t>
            </a:r>
            <a:r>
              <a:rPr lang="el-GR" sz="2200">
                <a:solidFill>
                  <a:schemeClr val="tx1"/>
                </a:solidFill>
                <a:latin typeface="Times New Roman" panose="02020603050405020304" pitchFamily="18" charset="0"/>
                <a:cs typeface="Times New Roman" panose="02020603050405020304" pitchFamily="18" charset="0"/>
              </a:rPr>
              <a:t>1908 - </a:t>
            </a:r>
            <a:r>
              <a:rPr lang="el-GR" sz="2200" i="1">
                <a:solidFill>
                  <a:schemeClr val="tx1"/>
                </a:solidFill>
                <a:latin typeface="Times New Roman" panose="02020603050405020304" pitchFamily="18" charset="0"/>
                <a:cs typeface="Times New Roman" panose="02020603050405020304" pitchFamily="18" charset="0"/>
              </a:rPr>
              <a:t>Πανόραμα</a:t>
            </a:r>
            <a:r>
              <a:rPr lang="el-GR" sz="2200">
                <a:solidFill>
                  <a:schemeClr val="tx1"/>
                </a:solidFill>
                <a:latin typeface="Times New Roman" panose="02020603050405020304" pitchFamily="18" charset="0"/>
                <a:cs typeface="Times New Roman" panose="02020603050405020304" pitchFamily="18" charset="0"/>
              </a:rPr>
              <a:t> του Τίμου Μωραϊτίνη</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1913 - </a:t>
            </a:r>
            <a:r>
              <a:rPr lang="el-GR" sz="2200" i="1">
                <a:solidFill>
                  <a:schemeClr val="tx1"/>
                </a:solidFill>
                <a:latin typeface="Times New Roman" panose="02020603050405020304" pitchFamily="18" charset="0"/>
                <a:cs typeface="Times New Roman" panose="02020603050405020304" pitchFamily="18" charset="0"/>
              </a:rPr>
              <a:t>Πολεμικά Παναθήναια</a:t>
            </a:r>
            <a:r>
              <a:rPr lang="el-GR" sz="2200">
                <a:solidFill>
                  <a:schemeClr val="tx1"/>
                </a:solidFill>
                <a:latin typeface="Times New Roman" panose="02020603050405020304" pitchFamily="18" charset="0"/>
                <a:cs typeface="Times New Roman" panose="02020603050405020304" pitchFamily="18" charset="0"/>
              </a:rPr>
              <a:t> των Π. Δημητρακόπουλου, Χ. Άννινου και Γ. Τσοκόπουλου</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Άλλες επιτυχημένες επιθεωρήσεις: </a:t>
            </a:r>
            <a:r>
              <a:rPr lang="el-GR" sz="2200" i="1">
                <a:solidFill>
                  <a:schemeClr val="tx1"/>
                </a:solidFill>
                <a:latin typeface="Times New Roman" panose="02020603050405020304" pitchFamily="18" charset="0"/>
                <a:cs typeface="Times New Roman" panose="02020603050405020304" pitchFamily="18" charset="0"/>
              </a:rPr>
              <a:t>Ο παπαγάλος</a:t>
            </a:r>
            <a:r>
              <a:rPr lang="el-GR" sz="2200">
                <a:solidFill>
                  <a:schemeClr val="tx1"/>
                </a:solidFill>
                <a:latin typeface="Times New Roman" panose="02020603050405020304" pitchFamily="18" charset="0"/>
                <a:cs typeface="Times New Roman" panose="02020603050405020304" pitchFamily="18" charset="0"/>
              </a:rPr>
              <a:t> του Αντώνη Βώττη, </a:t>
            </a:r>
            <a:r>
              <a:rPr lang="el-GR" sz="2200" i="1">
                <a:solidFill>
                  <a:schemeClr val="tx1"/>
                </a:solidFill>
                <a:latin typeface="Times New Roman" panose="02020603050405020304" pitchFamily="18" charset="0"/>
                <a:cs typeface="Times New Roman" panose="02020603050405020304" pitchFamily="18" charset="0"/>
              </a:rPr>
              <a:t>Η σκούπα του Μετα-										  ξουργείου</a:t>
            </a:r>
            <a:r>
              <a:rPr lang="el-GR" sz="2200">
                <a:solidFill>
                  <a:schemeClr val="tx1"/>
                </a:solidFill>
                <a:latin typeface="Times New Roman" panose="02020603050405020304" pitchFamily="18" charset="0"/>
                <a:cs typeface="Times New Roman" panose="02020603050405020304" pitchFamily="18" charset="0"/>
              </a:rPr>
              <a:t> του Ζάχου Θάνου</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a:t>
            </a:r>
            <a:r>
              <a:rPr lang="el-GR" sz="2200">
                <a:solidFill>
                  <a:schemeClr val="tx1"/>
                </a:solidFill>
                <a:highlight>
                  <a:srgbClr val="0000FF"/>
                </a:highlight>
                <a:latin typeface="Times New Roman" panose="02020603050405020304" pitchFamily="18" charset="0"/>
                <a:cs typeface="Times New Roman" panose="02020603050405020304" pitchFamily="18" charset="0"/>
              </a:rPr>
              <a:t>Η Επιθεώρηση σταδιακά εισχωρεί σταδιακά σε μάντρες λαϊκών θεαμάτων</a:t>
            </a:r>
          </a:p>
          <a:p>
            <a:pPr marL="0" indent="0" algn="just">
              <a:buNone/>
            </a:pPr>
            <a:r>
              <a:rPr lang="el-GR" sz="2200">
                <a:solidFill>
                  <a:schemeClr val="tx1"/>
                </a:solidFill>
                <a:highlight>
                  <a:srgbClr val="0000FF"/>
                </a:highlight>
                <a:latin typeface="Times New Roman" panose="02020603050405020304" pitchFamily="18" charset="0"/>
                <a:cs typeface="Times New Roman" panose="02020603050405020304" pitchFamily="18" charset="0"/>
              </a:rPr>
              <a:t>	    τα κατώτερα κοινωνικά στρώματα έρχονται σε επαφή με τις αστικές αντιλήψεις</a:t>
            </a:r>
          </a:p>
          <a:p>
            <a:pPr marL="0" indent="0" algn="just">
              <a:buNone/>
            </a:pPr>
            <a:r>
              <a:rPr lang="el-GR" sz="2200">
                <a:solidFill>
                  <a:schemeClr val="tx1"/>
                </a:solidFill>
                <a:highlight>
                  <a:srgbClr val="0000FF"/>
                </a:highlight>
                <a:latin typeface="Times New Roman" panose="02020603050405020304" pitchFamily="18" charset="0"/>
                <a:cs typeface="Times New Roman" panose="02020603050405020304" pitchFamily="18" charset="0"/>
              </a:rPr>
              <a:t>	    το λαϊκό κοινό ενδιαφέρεται γι’ αυτές τις ιδέες για ακόμη έναν λόγο - η αστική τάξη 		    εμφανίζεται ως ηγέτης της νικηφόρας έκβασης των Βαλκανικών Πολέμων και, επο-		    μένως, «δωρητής» των νέων εδαφών</a:t>
            </a:r>
          </a:p>
          <a:p>
            <a:pPr marL="0" indent="0" algn="just">
              <a:buNone/>
            </a:pPr>
            <a:r>
              <a:rPr lang="el-GR" sz="2200">
                <a:latin typeface="Times New Roman" panose="02020603050405020304" pitchFamily="18" charset="0"/>
                <a:cs typeface="Times New Roman" panose="02020603050405020304" pitchFamily="18" charset="0"/>
              </a:rPr>
              <a:t>	</a:t>
            </a:r>
            <a:endParaRPr lang="el-GR" sz="2200" dirty="0">
              <a:latin typeface="Times New Roman" panose="02020603050405020304" pitchFamily="18" charset="0"/>
              <a:cs typeface="Times New Roman" panose="02020603050405020304" pitchFamily="18" charset="0"/>
            </a:endParaRPr>
          </a:p>
        </p:txBody>
      </p:sp>
      <p:sp>
        <p:nvSpPr>
          <p:cNvPr id="4" name="Ορθογώνιο 3">
            <a:extLst>
              <a:ext uri="{FF2B5EF4-FFF2-40B4-BE49-F238E27FC236}">
                <a16:creationId xmlns:a16="http://schemas.microsoft.com/office/drawing/2014/main" id="{9A997284-9C7D-E0F6-CE37-913D52C69113}"/>
              </a:ext>
            </a:extLst>
          </p:cNvPr>
          <p:cNvSpPr/>
          <p:nvPr/>
        </p:nvSpPr>
        <p:spPr>
          <a:xfrm>
            <a:off x="792267" y="5882341"/>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4">
            <a:extLst>
              <a:ext uri="{FF2B5EF4-FFF2-40B4-BE49-F238E27FC236}">
                <a16:creationId xmlns:a16="http://schemas.microsoft.com/office/drawing/2014/main" id="{7F57287E-DA04-81EA-0AC9-530D51B76308}"/>
              </a:ext>
            </a:extLst>
          </p:cNvPr>
          <p:cNvSpPr/>
          <p:nvPr/>
        </p:nvSpPr>
        <p:spPr>
          <a:xfrm>
            <a:off x="792267" y="954741"/>
            <a:ext cx="176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a:extLst>
              <a:ext uri="{FF2B5EF4-FFF2-40B4-BE49-F238E27FC236}">
                <a16:creationId xmlns:a16="http://schemas.microsoft.com/office/drawing/2014/main" id="{F308B4D1-578E-7051-BA60-F801D6790A43}"/>
              </a:ext>
            </a:extLst>
          </p:cNvPr>
          <p:cNvSpPr/>
          <p:nvPr/>
        </p:nvSpPr>
        <p:spPr>
          <a:xfrm>
            <a:off x="9635733" y="977600"/>
            <a:ext cx="176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βάλ 8">
            <a:extLst>
              <a:ext uri="{FF2B5EF4-FFF2-40B4-BE49-F238E27FC236}">
                <a16:creationId xmlns:a16="http://schemas.microsoft.com/office/drawing/2014/main" id="{209AD5F6-F408-D0C4-7D80-DD8263CA3EFC}"/>
              </a:ext>
            </a:extLst>
          </p:cNvPr>
          <p:cNvSpPr/>
          <p:nvPr/>
        </p:nvSpPr>
        <p:spPr>
          <a:xfrm>
            <a:off x="792267" y="1465040"/>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4E6D2049-DA02-C4A1-4826-04C23CBD9D31}"/>
              </a:ext>
            </a:extLst>
          </p:cNvPr>
          <p:cNvSpPr/>
          <p:nvPr/>
        </p:nvSpPr>
        <p:spPr>
          <a:xfrm>
            <a:off x="792267" y="1941317"/>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βάλ 10">
            <a:extLst>
              <a:ext uri="{FF2B5EF4-FFF2-40B4-BE49-F238E27FC236}">
                <a16:creationId xmlns:a16="http://schemas.microsoft.com/office/drawing/2014/main" id="{606C808D-0FFE-3666-EDF2-03517AECB805}"/>
              </a:ext>
            </a:extLst>
          </p:cNvPr>
          <p:cNvSpPr/>
          <p:nvPr/>
        </p:nvSpPr>
        <p:spPr>
          <a:xfrm>
            <a:off x="789543" y="2413407"/>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Οβάλ 11">
            <a:extLst>
              <a:ext uri="{FF2B5EF4-FFF2-40B4-BE49-F238E27FC236}">
                <a16:creationId xmlns:a16="http://schemas.microsoft.com/office/drawing/2014/main" id="{1D441873-63A2-FFC8-C3CB-578AD6A9B15A}"/>
              </a:ext>
            </a:extLst>
          </p:cNvPr>
          <p:cNvSpPr/>
          <p:nvPr/>
        </p:nvSpPr>
        <p:spPr>
          <a:xfrm>
            <a:off x="794685" y="3225714"/>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atin typeface="Times New Roman" panose="02020603050405020304" pitchFamily="18" charset="0"/>
              <a:cs typeface="Times New Roman" panose="02020603050405020304" pitchFamily="18" charset="0"/>
            </a:endParaRPr>
          </a:p>
        </p:txBody>
      </p:sp>
      <p:sp>
        <p:nvSpPr>
          <p:cNvPr id="22" name="Τίτλος 1">
            <a:extLst>
              <a:ext uri="{FF2B5EF4-FFF2-40B4-BE49-F238E27FC236}">
                <a16:creationId xmlns:a16="http://schemas.microsoft.com/office/drawing/2014/main" id="{2D759BE3-08FC-3E6B-42CD-1E71F8CFC556}"/>
              </a:ext>
            </a:extLst>
          </p:cNvPr>
          <p:cNvSpPr txBox="1">
            <a:spLocks/>
          </p:cNvSpPr>
          <p:nvPr/>
        </p:nvSpPr>
        <p:spPr>
          <a:xfrm>
            <a:off x="678181" y="670883"/>
            <a:ext cx="10835639" cy="582706"/>
          </a:xfrm>
          <a:prstGeom prst="rect">
            <a:avLst/>
          </a:prstGeom>
          <a:solidFill>
            <a:schemeClr val="accent1">
              <a:lumMod val="40000"/>
              <a:lumOff val="60000"/>
            </a:schemeClr>
          </a:solidFill>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200" b="1">
                <a:solidFill>
                  <a:schemeClr val="tx1"/>
                </a:solidFill>
                <a:latin typeface="Times New Roman" panose="02020603050405020304" pitchFamily="18" charset="0"/>
                <a:cs typeface="Times New Roman" panose="02020603050405020304" pitchFamily="18" charset="0"/>
              </a:rPr>
              <a:t>Η Επιθεώρηση στις πρώτες δύο δεκαετίες του 20</a:t>
            </a:r>
            <a:r>
              <a:rPr lang="el-GR" sz="3200" b="1" baseline="30000">
                <a:solidFill>
                  <a:schemeClr val="tx1"/>
                </a:solidFill>
                <a:latin typeface="Times New Roman" panose="02020603050405020304" pitchFamily="18" charset="0"/>
                <a:cs typeface="Times New Roman" panose="02020603050405020304" pitchFamily="18" charset="0"/>
              </a:rPr>
              <a:t>ού</a:t>
            </a:r>
            <a:r>
              <a:rPr lang="el-GR" sz="3200" b="1">
                <a:solidFill>
                  <a:schemeClr val="tx1"/>
                </a:solidFill>
                <a:latin typeface="Times New Roman" panose="02020603050405020304" pitchFamily="18" charset="0"/>
                <a:cs typeface="Times New Roman" panose="02020603050405020304" pitchFamily="18" charset="0"/>
              </a:rPr>
              <a:t> αιώνα</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25" name="Ορθογώνιο 24">
            <a:extLst>
              <a:ext uri="{FF2B5EF4-FFF2-40B4-BE49-F238E27FC236}">
                <a16:creationId xmlns:a16="http://schemas.microsoft.com/office/drawing/2014/main" id="{434F90F4-20A2-A1F1-166D-806EC49567EC}"/>
              </a:ext>
            </a:extLst>
          </p:cNvPr>
          <p:cNvSpPr/>
          <p:nvPr/>
        </p:nvSpPr>
        <p:spPr>
          <a:xfrm>
            <a:off x="804000" y="978405"/>
            <a:ext cx="28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Ορθογώνιο 25">
            <a:extLst>
              <a:ext uri="{FF2B5EF4-FFF2-40B4-BE49-F238E27FC236}">
                <a16:creationId xmlns:a16="http://schemas.microsoft.com/office/drawing/2014/main" id="{273889D4-C2CE-4A38-A66E-C5F1893F4B2A}"/>
              </a:ext>
            </a:extLst>
          </p:cNvPr>
          <p:cNvSpPr/>
          <p:nvPr/>
        </p:nvSpPr>
        <p:spPr>
          <a:xfrm>
            <a:off x="11132546" y="976556"/>
            <a:ext cx="28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Βέλος: Δεξιό 26">
            <a:extLst>
              <a:ext uri="{FF2B5EF4-FFF2-40B4-BE49-F238E27FC236}">
                <a16:creationId xmlns:a16="http://schemas.microsoft.com/office/drawing/2014/main" id="{698257D2-3692-FC36-FB36-3BC0570C978D}"/>
              </a:ext>
            </a:extLst>
          </p:cNvPr>
          <p:cNvSpPr/>
          <p:nvPr/>
        </p:nvSpPr>
        <p:spPr>
          <a:xfrm>
            <a:off x="1092000" y="3705007"/>
            <a:ext cx="360000" cy="204537"/>
          </a:xfrm>
          <a:prstGeom prst="rightArrow">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Βέλος: Δεξιό 28">
            <a:extLst>
              <a:ext uri="{FF2B5EF4-FFF2-40B4-BE49-F238E27FC236}">
                <a16:creationId xmlns:a16="http://schemas.microsoft.com/office/drawing/2014/main" id="{8C8AD823-15ED-A267-7521-25973FA02129}"/>
              </a:ext>
            </a:extLst>
          </p:cNvPr>
          <p:cNvSpPr/>
          <p:nvPr/>
        </p:nvSpPr>
        <p:spPr>
          <a:xfrm>
            <a:off x="1092000" y="4175944"/>
            <a:ext cx="360000" cy="204537"/>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Οβάλ 29">
            <a:extLst>
              <a:ext uri="{FF2B5EF4-FFF2-40B4-BE49-F238E27FC236}">
                <a16:creationId xmlns:a16="http://schemas.microsoft.com/office/drawing/2014/main" id="{CB41A941-EC6D-7F28-ED97-2AC6AA607B0E}"/>
              </a:ext>
            </a:extLst>
          </p:cNvPr>
          <p:cNvSpPr/>
          <p:nvPr/>
        </p:nvSpPr>
        <p:spPr>
          <a:xfrm>
            <a:off x="1281670" y="5330721"/>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Ορθογώνιο 30">
            <a:extLst>
              <a:ext uri="{FF2B5EF4-FFF2-40B4-BE49-F238E27FC236}">
                <a16:creationId xmlns:a16="http://schemas.microsoft.com/office/drawing/2014/main" id="{61EE9999-979A-E586-0226-7ABE78B5078C}"/>
              </a:ext>
            </a:extLst>
          </p:cNvPr>
          <p:cNvSpPr/>
          <p:nvPr/>
        </p:nvSpPr>
        <p:spPr>
          <a:xfrm>
            <a:off x="1526540" y="5226342"/>
            <a:ext cx="4864100" cy="40908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200">
                <a:solidFill>
                  <a:schemeClr val="tx1"/>
                </a:solidFill>
                <a:latin typeface="Times New Roman" panose="02020603050405020304" pitchFamily="18" charset="0"/>
                <a:cs typeface="Times New Roman" panose="02020603050405020304" pitchFamily="18" charset="0"/>
              </a:rPr>
              <a:t>Ιδεολογηματικός ρόλος της Επιθεώρησης</a:t>
            </a:r>
            <a:endParaRPr lang="el-GR" sz="2200">
              <a:solidFill>
                <a:schemeClr val="tx1"/>
              </a:solidFill>
            </a:endParaRPr>
          </a:p>
        </p:txBody>
      </p:sp>
    </p:spTree>
    <p:extLst>
      <p:ext uri="{BB962C8B-B14F-4D97-AF65-F5344CB8AC3E}">
        <p14:creationId xmlns:p14="http://schemas.microsoft.com/office/powerpoint/2010/main" val="1019780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chemeClr val="accent1">
              <a:lumMod val="40000"/>
              <a:lumOff val="60000"/>
            </a:schemeClr>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Οριοθετήσεις - λογοκρισία - ερωτήματα</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a:bodyPr>
          <a:lstStyle/>
          <a:p>
            <a:pPr marL="0" indent="0" algn="just">
              <a:buNone/>
            </a:pPr>
            <a:r>
              <a:rPr lang="el-GR" sz="2200">
                <a:solidFill>
                  <a:schemeClr val="tx1"/>
                </a:solidFill>
                <a:latin typeface="Times New Roman" panose="02020603050405020304" pitchFamily="18" charset="0"/>
                <a:cs typeface="Times New Roman" panose="02020603050405020304" pitchFamily="18" charset="0"/>
              </a:rPr>
              <a:t>    Έχει όρια η σάτιρα;</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a:t>
            </a:r>
            <a:r>
              <a:rPr lang="el-GR" sz="2200" b="1">
                <a:solidFill>
                  <a:schemeClr val="tx1"/>
                </a:solidFill>
                <a:latin typeface="Times New Roman" panose="02020603050405020304" pitchFamily="18" charset="0"/>
                <a:cs typeface="Times New Roman" panose="02020603050405020304" pitchFamily="18" charset="0"/>
              </a:rPr>
              <a:t>Η σάτιρα</a:t>
            </a:r>
            <a:r>
              <a:rPr lang="el-GR" sz="2200">
                <a:solidFill>
                  <a:schemeClr val="tx1"/>
                </a:solidFill>
                <a:latin typeface="Times New Roman" panose="02020603050405020304" pitchFamily="18" charset="0"/>
                <a:cs typeface="Times New Roman" panose="02020603050405020304" pitchFamily="18" charset="0"/>
              </a:rPr>
              <a:t> (χρήση οριστικού άρθρου)</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Αμηχανία ορισμού 	  σάτιρα-μεταβλητή</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Χρόνος - τόπος - τρόπος / πότε - πού – πώς (μεταβλητές)</a:t>
            </a:r>
            <a:endParaRPr lang="el-GR" sz="2200" dirty="0">
              <a:solidFill>
                <a:schemeClr val="tx1"/>
              </a:solidFill>
              <a:latin typeface="Times New Roman" panose="02020603050405020304" pitchFamily="18" charset="0"/>
              <a:cs typeface="Times New Roman" panose="02020603050405020304" pitchFamily="18" charset="0"/>
            </a:endParaRP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Τα όρια είναι σχετικά</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Σχετικά με τι;</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Αντικείμενο αναφοράς - ποιος δικαιούται να </a:t>
            </a:r>
            <a:r>
              <a:rPr lang="el-GR" sz="2200" u="sng">
                <a:solidFill>
                  <a:schemeClr val="tx1"/>
                </a:solidFill>
                <a:latin typeface="Times New Roman" panose="02020603050405020304" pitchFamily="18" charset="0"/>
                <a:cs typeface="Times New Roman" panose="02020603050405020304" pitchFamily="18" charset="0"/>
              </a:rPr>
              <a:t>αντιδρά</a:t>
            </a:r>
            <a:r>
              <a:rPr lang="el-GR" sz="2200">
                <a:solidFill>
                  <a:schemeClr val="tx1"/>
                </a:solidFill>
                <a:latin typeface="Times New Roman" panose="02020603050405020304" pitchFamily="18" charset="0"/>
                <a:cs typeface="Times New Roman" panose="02020603050405020304" pitchFamily="18" charset="0"/>
              </a:rPr>
              <a:t> ή να </a:t>
            </a:r>
            <a:r>
              <a:rPr lang="el-GR" sz="2200" u="sng">
                <a:solidFill>
                  <a:schemeClr val="tx1"/>
                </a:solidFill>
                <a:latin typeface="Times New Roman" panose="02020603050405020304" pitchFamily="18" charset="0"/>
                <a:cs typeface="Times New Roman" panose="02020603050405020304" pitchFamily="18" charset="0"/>
              </a:rPr>
              <a:t>αντιστέκεται</a:t>
            </a:r>
            <a:r>
              <a:rPr lang="el-GR" sz="2200">
                <a:solidFill>
                  <a:schemeClr val="tx1"/>
                </a:solidFill>
                <a:latin typeface="Times New Roman" panose="02020603050405020304" pitchFamily="18" charset="0"/>
                <a:cs typeface="Times New Roman" panose="02020603050405020304" pitchFamily="18" charset="0"/>
              </a:rPr>
              <a:t>;</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a:t>
            </a:r>
            <a:r>
              <a:rPr lang="el-GR" sz="2200" u="sng">
                <a:solidFill>
                  <a:schemeClr val="tx1"/>
                </a:solidFill>
                <a:latin typeface="Times New Roman" panose="02020603050405020304" pitchFamily="18" charset="0"/>
                <a:cs typeface="Times New Roman" panose="02020603050405020304" pitchFamily="18" charset="0"/>
              </a:rPr>
              <a:t>ψευδεπίγραφο</a:t>
            </a:r>
          </a:p>
          <a:p>
            <a:pPr marL="0" indent="0" algn="just">
              <a:buNone/>
            </a:pPr>
            <a:r>
              <a:rPr lang="el-GR">
                <a:solidFill>
                  <a:schemeClr val="tx1"/>
                </a:solidFill>
                <a:latin typeface="Times New Roman" panose="02020603050405020304" pitchFamily="18" charset="0"/>
                <a:cs typeface="Times New Roman" panose="02020603050405020304" pitchFamily="18" charset="0"/>
              </a:rPr>
              <a:t>    </a:t>
            </a:r>
            <a:r>
              <a:rPr lang="el-GR" sz="2200">
                <a:solidFill>
                  <a:schemeClr val="tx1"/>
                </a:solidFill>
                <a:latin typeface="Times New Roman" panose="02020603050405020304" pitchFamily="18" charset="0"/>
                <a:cs typeface="Times New Roman" panose="02020603050405020304" pitchFamily="18" charset="0"/>
              </a:rPr>
              <a:t>Πότε μπορούμε να μιλάμε για λογοκρισία;</a:t>
            </a:r>
            <a:endParaRPr lang="el-GR" sz="2200" dirty="0">
              <a:solidFill>
                <a:schemeClr val="tx1"/>
              </a:solidFill>
              <a:latin typeface="Times New Roman" panose="02020603050405020304" pitchFamily="18" charset="0"/>
              <a:cs typeface="Times New Roman" panose="02020603050405020304" pitchFamily="18" charset="0"/>
            </a:endParaRPr>
          </a:p>
        </p:txBody>
      </p:sp>
      <p:sp>
        <p:nvSpPr>
          <p:cNvPr id="4" name="Ορθογώνιο 3">
            <a:extLst>
              <a:ext uri="{FF2B5EF4-FFF2-40B4-BE49-F238E27FC236}">
                <a16:creationId xmlns:a16="http://schemas.microsoft.com/office/drawing/2014/main" id="{9A997284-9C7D-E0F6-CE37-913D52C69113}"/>
              </a:ext>
            </a:extLst>
          </p:cNvPr>
          <p:cNvSpPr/>
          <p:nvPr/>
        </p:nvSpPr>
        <p:spPr>
          <a:xfrm>
            <a:off x="792267" y="5882341"/>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4">
            <a:extLst>
              <a:ext uri="{FF2B5EF4-FFF2-40B4-BE49-F238E27FC236}">
                <a16:creationId xmlns:a16="http://schemas.microsoft.com/office/drawing/2014/main" id="{7F57287E-DA04-81EA-0AC9-530D51B76308}"/>
              </a:ext>
            </a:extLst>
          </p:cNvPr>
          <p:cNvSpPr/>
          <p:nvPr/>
        </p:nvSpPr>
        <p:spPr>
          <a:xfrm>
            <a:off x="792267" y="954741"/>
            <a:ext cx="176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a:extLst>
              <a:ext uri="{FF2B5EF4-FFF2-40B4-BE49-F238E27FC236}">
                <a16:creationId xmlns:a16="http://schemas.microsoft.com/office/drawing/2014/main" id="{F308B4D1-578E-7051-BA60-F801D6790A43}"/>
              </a:ext>
            </a:extLst>
          </p:cNvPr>
          <p:cNvSpPr/>
          <p:nvPr/>
        </p:nvSpPr>
        <p:spPr>
          <a:xfrm>
            <a:off x="9635733" y="977600"/>
            <a:ext cx="176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βάλ 8">
            <a:extLst>
              <a:ext uri="{FF2B5EF4-FFF2-40B4-BE49-F238E27FC236}">
                <a16:creationId xmlns:a16="http://schemas.microsoft.com/office/drawing/2014/main" id="{209AD5F6-F408-D0C4-7D80-DD8263CA3EFC}"/>
              </a:ext>
            </a:extLst>
          </p:cNvPr>
          <p:cNvSpPr/>
          <p:nvPr/>
        </p:nvSpPr>
        <p:spPr>
          <a:xfrm>
            <a:off x="792267" y="1465040"/>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4E6D2049-DA02-C4A1-4826-04C23CBD9D31}"/>
              </a:ext>
            </a:extLst>
          </p:cNvPr>
          <p:cNvSpPr/>
          <p:nvPr/>
        </p:nvSpPr>
        <p:spPr>
          <a:xfrm>
            <a:off x="792267" y="1941317"/>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βάλ 10">
            <a:extLst>
              <a:ext uri="{FF2B5EF4-FFF2-40B4-BE49-F238E27FC236}">
                <a16:creationId xmlns:a16="http://schemas.microsoft.com/office/drawing/2014/main" id="{606C808D-0FFE-3666-EDF2-03517AECB805}"/>
              </a:ext>
            </a:extLst>
          </p:cNvPr>
          <p:cNvSpPr/>
          <p:nvPr/>
        </p:nvSpPr>
        <p:spPr>
          <a:xfrm>
            <a:off x="792267" y="2415331"/>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Οβάλ 11">
            <a:extLst>
              <a:ext uri="{FF2B5EF4-FFF2-40B4-BE49-F238E27FC236}">
                <a16:creationId xmlns:a16="http://schemas.microsoft.com/office/drawing/2014/main" id="{1D441873-63A2-FFC8-C3CB-578AD6A9B15A}"/>
              </a:ext>
            </a:extLst>
          </p:cNvPr>
          <p:cNvSpPr/>
          <p:nvPr/>
        </p:nvSpPr>
        <p:spPr>
          <a:xfrm>
            <a:off x="792267" y="2886726"/>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atin typeface="Times New Roman" panose="02020603050405020304" pitchFamily="18" charset="0"/>
              <a:cs typeface="Times New Roman" panose="02020603050405020304" pitchFamily="18" charset="0"/>
            </a:endParaRPr>
          </a:p>
        </p:txBody>
      </p:sp>
      <p:sp>
        <p:nvSpPr>
          <p:cNvPr id="13" name="Βέλος: Δεξιό 12">
            <a:extLst>
              <a:ext uri="{FF2B5EF4-FFF2-40B4-BE49-F238E27FC236}">
                <a16:creationId xmlns:a16="http://schemas.microsoft.com/office/drawing/2014/main" id="{32429078-A059-403E-7961-9BD38982FCD7}"/>
              </a:ext>
            </a:extLst>
          </p:cNvPr>
          <p:cNvSpPr/>
          <p:nvPr/>
        </p:nvSpPr>
        <p:spPr>
          <a:xfrm>
            <a:off x="3202902" y="2393744"/>
            <a:ext cx="396000" cy="204537"/>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βάλ 13">
            <a:extLst>
              <a:ext uri="{FF2B5EF4-FFF2-40B4-BE49-F238E27FC236}">
                <a16:creationId xmlns:a16="http://schemas.microsoft.com/office/drawing/2014/main" id="{994588B6-06E4-5F34-3BDB-1E17E01DEB1D}"/>
              </a:ext>
            </a:extLst>
          </p:cNvPr>
          <p:cNvSpPr/>
          <p:nvPr/>
        </p:nvSpPr>
        <p:spPr>
          <a:xfrm>
            <a:off x="786529" y="3358441"/>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βάλ 14">
            <a:extLst>
              <a:ext uri="{FF2B5EF4-FFF2-40B4-BE49-F238E27FC236}">
                <a16:creationId xmlns:a16="http://schemas.microsoft.com/office/drawing/2014/main" id="{12AB3057-2F17-2216-30AF-53F89B389F3B}"/>
              </a:ext>
            </a:extLst>
          </p:cNvPr>
          <p:cNvSpPr/>
          <p:nvPr/>
        </p:nvSpPr>
        <p:spPr>
          <a:xfrm>
            <a:off x="786529" y="3848978"/>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βάλ 15">
            <a:extLst>
              <a:ext uri="{FF2B5EF4-FFF2-40B4-BE49-F238E27FC236}">
                <a16:creationId xmlns:a16="http://schemas.microsoft.com/office/drawing/2014/main" id="{83CD963D-420D-F3FF-DF2D-02462265F942}"/>
              </a:ext>
            </a:extLst>
          </p:cNvPr>
          <p:cNvSpPr/>
          <p:nvPr/>
        </p:nvSpPr>
        <p:spPr>
          <a:xfrm>
            <a:off x="786529" y="4833816"/>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βάλ 16">
            <a:extLst>
              <a:ext uri="{FF2B5EF4-FFF2-40B4-BE49-F238E27FC236}">
                <a16:creationId xmlns:a16="http://schemas.microsoft.com/office/drawing/2014/main" id="{A9F02DC7-6BB0-0659-2F82-86E9C6DB188A}"/>
              </a:ext>
            </a:extLst>
          </p:cNvPr>
          <p:cNvSpPr/>
          <p:nvPr/>
        </p:nvSpPr>
        <p:spPr>
          <a:xfrm>
            <a:off x="786529" y="4345519"/>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βάλ 17">
            <a:extLst>
              <a:ext uri="{FF2B5EF4-FFF2-40B4-BE49-F238E27FC236}">
                <a16:creationId xmlns:a16="http://schemas.microsoft.com/office/drawing/2014/main" id="{0A03948B-0777-50F3-774E-9C20763BA802}"/>
              </a:ext>
            </a:extLst>
          </p:cNvPr>
          <p:cNvSpPr/>
          <p:nvPr/>
        </p:nvSpPr>
        <p:spPr>
          <a:xfrm>
            <a:off x="786529" y="5322113"/>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629548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7F13DA-B51D-684C-5D00-56D0FB807B1E}"/>
              </a:ext>
            </a:extLst>
          </p:cNvPr>
          <p:cNvSpPr>
            <a:spLocks noGrp="1"/>
          </p:cNvSpPr>
          <p:nvPr>
            <p:ph type="ctrTitle"/>
          </p:nvPr>
        </p:nvSpPr>
        <p:spPr>
          <a:xfrm>
            <a:off x="2438400" y="1871131"/>
            <a:ext cx="7360024" cy="1515533"/>
          </a:xfrm>
        </p:spPr>
        <p:txBody>
          <a:bodyPr/>
          <a:lstStyle/>
          <a:p>
            <a:r>
              <a:rPr lang="el-GR" sz="4800" dirty="0">
                <a:latin typeface="Times New Roman" panose="02020603050405020304" pitchFamily="18" charset="0"/>
                <a:cs typeface="Times New Roman" panose="02020603050405020304" pitchFamily="18" charset="0"/>
              </a:rPr>
              <a:t>Η ελληνική </a:t>
            </a:r>
            <a:r>
              <a:rPr lang="el-GR" sz="4800" dirty="0" err="1">
                <a:latin typeface="Times New Roman" panose="02020603050405020304" pitchFamily="18" charset="0"/>
                <a:cs typeface="Times New Roman" panose="02020603050405020304" pitchFamily="18" charset="0"/>
              </a:rPr>
              <a:t>κωμωδιογραφία</a:t>
            </a:r>
            <a:r>
              <a:rPr lang="el-GR" sz="4800" dirty="0">
                <a:latin typeface="Times New Roman" panose="02020603050405020304" pitchFamily="18" charset="0"/>
                <a:cs typeface="Times New Roman" panose="02020603050405020304" pitchFamily="18" charset="0"/>
              </a:rPr>
              <a:t> στον 20</a:t>
            </a:r>
            <a:r>
              <a:rPr lang="el-GR" sz="4800" baseline="30000" dirty="0">
                <a:latin typeface="Times New Roman" panose="02020603050405020304" pitchFamily="18" charset="0"/>
                <a:cs typeface="Times New Roman" panose="02020603050405020304" pitchFamily="18" charset="0"/>
              </a:rPr>
              <a:t>ό</a:t>
            </a:r>
            <a:r>
              <a:rPr lang="el-GR" sz="4800" dirty="0">
                <a:latin typeface="Times New Roman" panose="02020603050405020304" pitchFamily="18" charset="0"/>
                <a:cs typeface="Times New Roman" panose="02020603050405020304" pitchFamily="18" charset="0"/>
              </a:rPr>
              <a:t> αιώνα</a:t>
            </a:r>
          </a:p>
        </p:txBody>
      </p:sp>
      <p:sp>
        <p:nvSpPr>
          <p:cNvPr id="3" name="Υπότιτλος 2">
            <a:extLst>
              <a:ext uri="{FF2B5EF4-FFF2-40B4-BE49-F238E27FC236}">
                <a16:creationId xmlns:a16="http://schemas.microsoft.com/office/drawing/2014/main" id="{19B43CFA-66E5-821B-F95B-521E9786FDBA}"/>
              </a:ext>
            </a:extLst>
          </p:cNvPr>
          <p:cNvSpPr>
            <a:spLocks noGrp="1"/>
          </p:cNvSpPr>
          <p:nvPr>
            <p:ph type="subTitle" idx="1"/>
          </p:nvPr>
        </p:nvSpPr>
        <p:spPr>
          <a:xfrm>
            <a:off x="2692398" y="3657597"/>
            <a:ext cx="6815669" cy="1640544"/>
          </a:xfrm>
        </p:spPr>
        <p:txBody>
          <a:bodyPr>
            <a:normAutofit fontScale="92500" lnSpcReduction="10000"/>
          </a:bodyPr>
          <a:lstStyle/>
          <a:p>
            <a:r>
              <a:rPr lang="el-GR" sz="2000" dirty="0">
                <a:latin typeface="Times New Roman" panose="02020603050405020304" pitchFamily="18" charset="0"/>
                <a:cs typeface="Times New Roman" panose="02020603050405020304" pitchFamily="18" charset="0"/>
              </a:rPr>
              <a:t>Πανεπιστήμιο Πατρών, Τμήμα Θεατρικών Σπουδών</a:t>
            </a:r>
          </a:p>
          <a:p>
            <a:r>
              <a:rPr lang="el-GR" sz="2000" dirty="0">
                <a:latin typeface="Times New Roman" panose="02020603050405020304" pitchFamily="18" charset="0"/>
                <a:cs typeface="Times New Roman" panose="02020603050405020304" pitchFamily="18" charset="0"/>
              </a:rPr>
              <a:t>Εξάμηνο Β΄ </a:t>
            </a:r>
            <a:r>
              <a:rPr lang="el-GR" sz="2000">
                <a:latin typeface="Times New Roman" panose="02020603050405020304" pitchFamily="18" charset="0"/>
                <a:cs typeface="Times New Roman" panose="02020603050405020304" pitchFamily="18" charset="0"/>
              </a:rPr>
              <a:t>- 4</a:t>
            </a:r>
            <a:r>
              <a:rPr lang="el-GR" sz="2000" baseline="30000">
                <a:latin typeface="Times New Roman" panose="02020603050405020304" pitchFamily="18" charset="0"/>
                <a:cs typeface="Times New Roman" panose="02020603050405020304" pitchFamily="18" charset="0"/>
              </a:rPr>
              <a:t>η</a:t>
            </a:r>
            <a:r>
              <a:rPr lang="el-GR" sz="200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Συνάντηση</a:t>
            </a:r>
          </a:p>
          <a:p>
            <a:r>
              <a:rPr lang="el-GR" sz="2000">
                <a:latin typeface="Times New Roman" panose="02020603050405020304" pitchFamily="18" charset="0"/>
                <a:cs typeface="Times New Roman" panose="02020603050405020304" pitchFamily="18" charset="0"/>
              </a:rPr>
              <a:t>16 </a:t>
            </a:r>
            <a:r>
              <a:rPr lang="el-GR" sz="2000" dirty="0">
                <a:latin typeface="Times New Roman" panose="02020603050405020304" pitchFamily="18" charset="0"/>
                <a:cs typeface="Times New Roman" panose="02020603050405020304" pitchFamily="18" charset="0"/>
              </a:rPr>
              <a:t>Απριλίου 2024</a:t>
            </a:r>
          </a:p>
          <a:p>
            <a:r>
              <a:rPr lang="el-GR" sz="2000" dirty="0">
                <a:latin typeface="Times New Roman" panose="02020603050405020304" pitchFamily="18" charset="0"/>
                <a:cs typeface="Times New Roman" panose="02020603050405020304" pitchFamily="18" charset="0"/>
              </a:rPr>
              <a:t>Διδάσκων: Σπύρος Τούλιος</a:t>
            </a:r>
          </a:p>
        </p:txBody>
      </p:sp>
    </p:spTree>
    <p:extLst>
      <p:ext uri="{BB962C8B-B14F-4D97-AF65-F5344CB8AC3E}">
        <p14:creationId xmlns:p14="http://schemas.microsoft.com/office/powerpoint/2010/main" val="4055277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chemeClr val="accent1">
              <a:lumMod val="40000"/>
              <a:lumOff val="60000"/>
            </a:schemeClr>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Η Κωμωδία στον πρώιμο 20</a:t>
            </a:r>
            <a:r>
              <a:rPr lang="el-GR" sz="3200" b="1" baseline="30000">
                <a:solidFill>
                  <a:schemeClr val="tx1"/>
                </a:solidFill>
                <a:latin typeface="Times New Roman" panose="02020603050405020304" pitchFamily="18" charset="0"/>
                <a:cs typeface="Times New Roman" panose="02020603050405020304" pitchFamily="18" charset="0"/>
              </a:rPr>
              <a:t>ό</a:t>
            </a:r>
            <a:r>
              <a:rPr lang="el-GR" sz="3200" b="1">
                <a:solidFill>
                  <a:schemeClr val="tx1"/>
                </a:solidFill>
                <a:latin typeface="Times New Roman" panose="02020603050405020304" pitchFamily="18" charset="0"/>
                <a:cs typeface="Times New Roman" panose="02020603050405020304" pitchFamily="18" charset="0"/>
              </a:rPr>
              <a:t> αιώνα</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a:bodyPr>
          <a:lstStyle/>
          <a:p>
            <a:pPr marL="0" indent="0" algn="just">
              <a:buNone/>
            </a:pPr>
            <a:endParaRPr lang="el-GR" dirty="0">
              <a:latin typeface="Times New Roman" panose="02020603050405020304" pitchFamily="18" charset="0"/>
              <a:cs typeface="Times New Roman" panose="02020603050405020304" pitchFamily="18" charset="0"/>
            </a:endParaRPr>
          </a:p>
          <a:p>
            <a:pPr marL="0" indent="0" algn="just">
              <a:buNone/>
            </a:pPr>
            <a:endParaRPr lang="el-GR" dirty="0">
              <a:latin typeface="Times New Roman" panose="02020603050405020304" pitchFamily="18" charset="0"/>
              <a:cs typeface="Times New Roman" panose="02020603050405020304" pitchFamily="18" charset="0"/>
            </a:endParaRPr>
          </a:p>
          <a:p>
            <a:pPr marL="0" indent="0" algn="just">
              <a:buNone/>
            </a:pPr>
            <a:r>
              <a:rPr lang="el-GR">
                <a:latin typeface="Times New Roman" panose="02020603050405020304" pitchFamily="18" charset="0"/>
                <a:cs typeface="Times New Roman" panose="02020603050405020304" pitchFamily="18" charset="0"/>
              </a:rPr>
              <a:t>    															</a:t>
            </a:r>
            <a:endParaRPr lang="el-GR" sz="2200" dirty="0">
              <a:latin typeface="Times New Roman" panose="02020603050405020304" pitchFamily="18" charset="0"/>
              <a:cs typeface="Times New Roman" panose="02020603050405020304" pitchFamily="18" charset="0"/>
            </a:endParaRPr>
          </a:p>
        </p:txBody>
      </p:sp>
      <p:pic>
        <p:nvPicPr>
          <p:cNvPr id="5" name="Εικόνα 4">
            <a:extLst>
              <a:ext uri="{FF2B5EF4-FFF2-40B4-BE49-F238E27FC236}">
                <a16:creationId xmlns:a16="http://schemas.microsoft.com/office/drawing/2014/main" id="{27641275-D55E-43C7-549F-C36C9D991685}"/>
              </a:ext>
            </a:extLst>
          </p:cNvPr>
          <p:cNvPicPr>
            <a:picLocks noChangeAspect="1"/>
          </p:cNvPicPr>
          <p:nvPr/>
        </p:nvPicPr>
        <p:blipFill>
          <a:blip r:embed="rId2"/>
          <a:stretch>
            <a:fillRect/>
          </a:stretch>
        </p:blipFill>
        <p:spPr>
          <a:xfrm>
            <a:off x="792267" y="1304365"/>
            <a:ext cx="6098438" cy="4500000"/>
          </a:xfrm>
          <a:prstGeom prst="rect">
            <a:avLst/>
          </a:prstGeom>
        </p:spPr>
      </p:pic>
      <p:sp>
        <p:nvSpPr>
          <p:cNvPr id="6" name="Ορθογώνιο 5">
            <a:extLst>
              <a:ext uri="{FF2B5EF4-FFF2-40B4-BE49-F238E27FC236}">
                <a16:creationId xmlns:a16="http://schemas.microsoft.com/office/drawing/2014/main" id="{387D2C09-BD24-B302-3815-B26E653C081A}"/>
              </a:ext>
            </a:extLst>
          </p:cNvPr>
          <p:cNvSpPr/>
          <p:nvPr/>
        </p:nvSpPr>
        <p:spPr>
          <a:xfrm>
            <a:off x="7590187" y="2862041"/>
            <a:ext cx="3646728" cy="11339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l-GR" sz="2200">
                <a:solidFill>
                  <a:schemeClr val="tx1"/>
                </a:solidFill>
                <a:latin typeface="Times New Roman" panose="02020603050405020304" pitchFamily="18" charset="0"/>
                <a:cs typeface="Times New Roman" panose="02020603050405020304" pitchFamily="18" charset="0"/>
              </a:rPr>
              <a:t>Συνεργάτες και συντάκτες του περιοδικού «Εστία», το οποίο άρχισε να κυκλοφορεί το 1876</a:t>
            </a:r>
          </a:p>
        </p:txBody>
      </p:sp>
      <p:sp>
        <p:nvSpPr>
          <p:cNvPr id="4" name="Ορθογώνιο 3">
            <a:extLst>
              <a:ext uri="{FF2B5EF4-FFF2-40B4-BE49-F238E27FC236}">
                <a16:creationId xmlns:a16="http://schemas.microsoft.com/office/drawing/2014/main" id="{D6114E97-0378-5A78-335D-DF09F9BE5709}"/>
              </a:ext>
            </a:extLst>
          </p:cNvPr>
          <p:cNvSpPr/>
          <p:nvPr/>
        </p:nvSpPr>
        <p:spPr>
          <a:xfrm>
            <a:off x="846055" y="929076"/>
            <a:ext cx="208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a:extLst>
              <a:ext uri="{FF2B5EF4-FFF2-40B4-BE49-F238E27FC236}">
                <a16:creationId xmlns:a16="http://schemas.microsoft.com/office/drawing/2014/main" id="{BE8B03BD-747D-9C03-8B0F-FAF637C6D382}"/>
              </a:ext>
            </a:extLst>
          </p:cNvPr>
          <p:cNvSpPr/>
          <p:nvPr/>
        </p:nvSpPr>
        <p:spPr>
          <a:xfrm>
            <a:off x="9257945" y="929076"/>
            <a:ext cx="208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a:extLst>
              <a:ext uri="{FF2B5EF4-FFF2-40B4-BE49-F238E27FC236}">
                <a16:creationId xmlns:a16="http://schemas.microsoft.com/office/drawing/2014/main" id="{F1954EC9-C431-6BD3-C4BD-301CF7DEB552}"/>
              </a:ext>
            </a:extLst>
          </p:cNvPr>
          <p:cNvSpPr/>
          <p:nvPr/>
        </p:nvSpPr>
        <p:spPr>
          <a:xfrm>
            <a:off x="792267" y="5882341"/>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53684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chemeClr val="accent1">
              <a:lumMod val="40000"/>
              <a:lumOff val="60000"/>
            </a:schemeClr>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Γρηγόριος Ξενόπουλος (1867-1951)</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a:bodyPr>
          <a:lstStyle/>
          <a:p>
            <a:pPr marL="0" indent="0" algn="just">
              <a:buNone/>
            </a:pPr>
            <a:endParaRPr lang="el-GR" dirty="0">
              <a:latin typeface="Times New Roman" panose="02020603050405020304" pitchFamily="18" charset="0"/>
              <a:cs typeface="Times New Roman" panose="02020603050405020304" pitchFamily="18" charset="0"/>
            </a:endParaRPr>
          </a:p>
          <a:p>
            <a:pPr marL="0" indent="0" algn="just">
              <a:buNone/>
            </a:pPr>
            <a:endParaRPr lang="el-GR" dirty="0">
              <a:latin typeface="Times New Roman" panose="02020603050405020304" pitchFamily="18" charset="0"/>
              <a:cs typeface="Times New Roman" panose="02020603050405020304" pitchFamily="18" charset="0"/>
            </a:endParaRPr>
          </a:p>
          <a:p>
            <a:pPr marL="0" indent="0" algn="just">
              <a:buNone/>
            </a:pPr>
            <a:r>
              <a:rPr lang="el-GR" dirty="0">
                <a:latin typeface="Times New Roman" panose="02020603050405020304" pitchFamily="18" charset="0"/>
                <a:cs typeface="Times New Roman" panose="02020603050405020304" pitchFamily="18" charset="0"/>
              </a:rPr>
              <a:t>    </a:t>
            </a:r>
          </a:p>
        </p:txBody>
      </p:sp>
      <p:pic>
        <p:nvPicPr>
          <p:cNvPr id="1028" name="Picture 4" descr="Γρηγόριος Ξενόπουλος - Βιογραφία - Σαν Σήμερα .gr">
            <a:extLst>
              <a:ext uri="{FF2B5EF4-FFF2-40B4-BE49-F238E27FC236}">
                <a16:creationId xmlns:a16="http://schemas.microsoft.com/office/drawing/2014/main" id="{9FFC37D5-7648-435F-384E-6119BE9F2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484" y="1304365"/>
            <a:ext cx="3284100" cy="442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Γρηγόριος Ξενόπουλος - Βιογραφία - Σαν Σήμερα .gr">
            <a:extLst>
              <a:ext uri="{FF2B5EF4-FFF2-40B4-BE49-F238E27FC236}">
                <a16:creationId xmlns:a16="http://schemas.microsoft.com/office/drawing/2014/main" id="{EBD27504-0AD8-65A8-9EC4-A3A916204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7336" y="1304365"/>
            <a:ext cx="6038180" cy="4428000"/>
          </a:xfrm>
          <a:prstGeom prst="rect">
            <a:avLst/>
          </a:prstGeom>
          <a:noFill/>
          <a:extLst>
            <a:ext uri="{909E8E84-426E-40DD-AFC4-6F175D3DCCD1}">
              <a14:hiddenFill xmlns:a14="http://schemas.microsoft.com/office/drawing/2010/main">
                <a:solidFill>
                  <a:srgbClr val="FFFFFF"/>
                </a:solidFill>
              </a14:hiddenFill>
            </a:ext>
          </a:extLst>
        </p:spPr>
      </p:pic>
      <p:sp>
        <p:nvSpPr>
          <p:cNvPr id="10" name="Ορθογώνιο 9">
            <a:extLst>
              <a:ext uri="{FF2B5EF4-FFF2-40B4-BE49-F238E27FC236}">
                <a16:creationId xmlns:a16="http://schemas.microsoft.com/office/drawing/2014/main" id="{EE144685-12E7-ABAE-B488-384BC3444BE0}"/>
              </a:ext>
            </a:extLst>
          </p:cNvPr>
          <p:cNvSpPr/>
          <p:nvPr/>
        </p:nvSpPr>
        <p:spPr>
          <a:xfrm>
            <a:off x="846055" y="929076"/>
            <a:ext cx="208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10">
            <a:extLst>
              <a:ext uri="{FF2B5EF4-FFF2-40B4-BE49-F238E27FC236}">
                <a16:creationId xmlns:a16="http://schemas.microsoft.com/office/drawing/2014/main" id="{6DEC9A4C-968A-D70B-FEE8-32D507F00FE8}"/>
              </a:ext>
            </a:extLst>
          </p:cNvPr>
          <p:cNvSpPr/>
          <p:nvPr/>
        </p:nvSpPr>
        <p:spPr>
          <a:xfrm>
            <a:off x="9257945" y="929075"/>
            <a:ext cx="208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Ορθογώνιο 11">
            <a:extLst>
              <a:ext uri="{FF2B5EF4-FFF2-40B4-BE49-F238E27FC236}">
                <a16:creationId xmlns:a16="http://schemas.microsoft.com/office/drawing/2014/main" id="{F5AE1930-EBF0-381D-A7E8-B0703936A6E9}"/>
              </a:ext>
            </a:extLst>
          </p:cNvPr>
          <p:cNvSpPr/>
          <p:nvPr/>
        </p:nvSpPr>
        <p:spPr>
          <a:xfrm>
            <a:off x="792267" y="5882341"/>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94869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163F3-F2BF-1C40-108B-4D0253B81E6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5B726D85-C6B4-3B77-110F-4A84FB1D8592}"/>
              </a:ext>
            </a:extLst>
          </p:cNvPr>
          <p:cNvSpPr>
            <a:spLocks noGrp="1"/>
          </p:cNvSpPr>
          <p:nvPr>
            <p:ph type="title"/>
          </p:nvPr>
        </p:nvSpPr>
        <p:spPr>
          <a:xfrm>
            <a:off x="672353" y="665847"/>
            <a:ext cx="10847294" cy="526459"/>
          </a:xfrm>
          <a:solidFill>
            <a:schemeClr val="accent1">
              <a:lumMod val="40000"/>
              <a:lumOff val="60000"/>
            </a:schemeClr>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Γρηγόριος Ξενόπουλος</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207DA4CC-5D35-A907-6626-CE0940F478C3}"/>
              </a:ext>
            </a:extLst>
          </p:cNvPr>
          <p:cNvSpPr>
            <a:spLocks noGrp="1"/>
          </p:cNvSpPr>
          <p:nvPr>
            <p:ph idx="1"/>
          </p:nvPr>
        </p:nvSpPr>
        <p:spPr>
          <a:xfrm>
            <a:off x="672353" y="1224153"/>
            <a:ext cx="10847294" cy="4968000"/>
          </a:xfrm>
          <a:solidFill>
            <a:schemeClr val="accent1">
              <a:lumMod val="20000"/>
              <a:lumOff val="80000"/>
            </a:schemeClr>
          </a:solidFill>
        </p:spPr>
        <p:txBody>
          <a:bodyPr>
            <a:normAutofit/>
          </a:bodyPr>
          <a:lstStyle/>
          <a:p>
            <a:pPr marL="0" indent="0" algn="just">
              <a:buNone/>
            </a:pPr>
            <a:r>
              <a:rPr lang="el-GR" sz="1800">
                <a:solidFill>
                  <a:schemeClr val="tx1"/>
                </a:solidFill>
                <a:latin typeface="Times New Roman" panose="02020603050405020304" pitchFamily="18" charset="0"/>
                <a:cs typeface="Times New Roman" panose="02020603050405020304" pitchFamily="18" charset="0"/>
              </a:rPr>
              <a:t>	Γονείς: Διονύσιος (Ζακύνθιος - Πελοποννήσιος) και Ευθαλία Θωμά (Κωνσταντινουπολίτισσα-Φαναριώτισσα)</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Γέννηση στην Κωνσταντινούπολη το 1867 - εγκατάσταση στη Ζάκυνθο το 1868</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Νεανικά χρόνια: δημοσιογραφεί, συνεργάζεται με διάφορα περιοδικά και ως συνιδρυτής</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Βρίσκεται ανάμεσα στους κομιστές του γαλλικού μπουλβάρ, του ελαφρού έργου που κυριάρχησε σε αστικά 	θέατρα της Ευρώπης από τον 19</a:t>
            </a:r>
            <a:r>
              <a:rPr lang="el-GR" sz="1800" baseline="30000">
                <a:solidFill>
                  <a:schemeClr val="tx1"/>
                </a:solidFill>
                <a:latin typeface="Times New Roman" panose="02020603050405020304" pitchFamily="18" charset="0"/>
                <a:cs typeface="Times New Roman" panose="02020603050405020304" pitchFamily="18" charset="0"/>
              </a:rPr>
              <a:t>ο</a:t>
            </a:r>
            <a:r>
              <a:rPr lang="el-GR" sz="1800">
                <a:solidFill>
                  <a:schemeClr val="tx1"/>
                </a:solidFill>
                <a:latin typeface="Times New Roman" panose="02020603050405020304" pitchFamily="18" charset="0"/>
                <a:cs typeface="Times New Roman" panose="02020603050405020304" pitchFamily="18" charset="0"/>
              </a:rPr>
              <a:t> ως τον 20</a:t>
            </a:r>
            <a:r>
              <a:rPr lang="el-GR" sz="1800" baseline="30000">
                <a:solidFill>
                  <a:schemeClr val="tx1"/>
                </a:solidFill>
                <a:latin typeface="Times New Roman" panose="02020603050405020304" pitchFamily="18" charset="0"/>
                <a:cs typeface="Times New Roman" panose="02020603050405020304" pitchFamily="18" charset="0"/>
              </a:rPr>
              <a:t>ό</a:t>
            </a:r>
            <a:r>
              <a:rPr lang="el-GR" sz="1800">
                <a:solidFill>
                  <a:schemeClr val="tx1"/>
                </a:solidFill>
                <a:latin typeface="Times New Roman" panose="02020603050405020304" pitchFamily="18" charset="0"/>
                <a:cs typeface="Times New Roman" panose="02020603050405020304" pitchFamily="18" charset="0"/>
              </a:rPr>
              <a:t> αιώνα</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Ακολουθεί την </a:t>
            </a:r>
            <a:r>
              <a:rPr lang="el-GR" sz="1800" u="sng">
                <a:solidFill>
                  <a:schemeClr val="tx1"/>
                </a:solidFill>
                <a:latin typeface="Times New Roman" panose="02020603050405020304" pitchFamily="18" charset="0"/>
                <a:cs typeface="Times New Roman" panose="02020603050405020304" pitchFamily="18" charset="0"/>
              </a:rPr>
              <a:t>τεχνική του «καλοφτιαγμένου έργου» (</a:t>
            </a:r>
            <a:r>
              <a:rPr lang="en-US" sz="1800" i="1" u="sng">
                <a:solidFill>
                  <a:schemeClr val="tx1"/>
                </a:solidFill>
                <a:latin typeface="Times New Roman" panose="02020603050405020304" pitchFamily="18" charset="0"/>
                <a:cs typeface="Times New Roman" panose="02020603050405020304" pitchFamily="18" charset="0"/>
              </a:rPr>
              <a:t>la pièce bien faite</a:t>
            </a:r>
            <a:r>
              <a:rPr lang="el-GR" sz="1800" u="sng">
                <a:solidFill>
                  <a:schemeClr val="tx1"/>
                </a:solidFill>
                <a:latin typeface="Times New Roman" panose="02020603050405020304" pitchFamily="18" charset="0"/>
                <a:cs typeface="Times New Roman" panose="02020603050405020304" pitchFamily="18" charset="0"/>
              </a:rPr>
              <a:t>)</a:t>
            </a:r>
            <a:r>
              <a:rPr lang="el-GR" sz="1800">
                <a:solidFill>
                  <a:schemeClr val="tx1"/>
                </a:solidFill>
                <a:latin typeface="Times New Roman" panose="02020603050405020304" pitchFamily="18" charset="0"/>
                <a:cs typeface="Times New Roman" panose="02020603050405020304" pitchFamily="18" charset="0"/>
              </a:rPr>
              <a:t>, κρατώντας αμείωτο το ενδιαφέρον 	στον αναγνώστη αλλά και στο φιλοθέαμον κοινό - επιπλέον, η επτανησιακή παράδοση εξασφαλίζει στα έργα 	του την απαραίτητη αληθοφάνεια-ακρίβεια (ρεαλισμός) και αισθητική ποιότητα</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Συγγραφέας δραμάτων και </a:t>
            </a:r>
            <a:r>
              <a:rPr lang="el-GR" sz="1800" b="1">
                <a:solidFill>
                  <a:schemeClr val="tx1"/>
                </a:solidFill>
                <a:latin typeface="Times New Roman" panose="02020603050405020304" pitchFamily="18" charset="0"/>
                <a:cs typeface="Times New Roman" panose="02020603050405020304" pitchFamily="18" charset="0"/>
              </a:rPr>
              <a:t>κωμωδιών</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Κωμωδίες: </a:t>
            </a:r>
            <a:r>
              <a:rPr lang="el-GR" sz="1800" i="1">
                <a:solidFill>
                  <a:schemeClr val="tx1"/>
                </a:solidFill>
                <a:latin typeface="Times New Roman" panose="02020603050405020304" pitchFamily="18" charset="0"/>
                <a:cs typeface="Times New Roman" panose="02020603050405020304" pitchFamily="18" charset="0"/>
              </a:rPr>
              <a:t>Ο ψυχοπατέρας</a:t>
            </a:r>
            <a:r>
              <a:rPr lang="el-GR" sz="1800">
                <a:solidFill>
                  <a:schemeClr val="tx1"/>
                </a:solidFill>
                <a:latin typeface="Times New Roman" panose="02020603050405020304" pitchFamily="18" charset="0"/>
                <a:cs typeface="Times New Roman" panose="02020603050405020304" pitchFamily="18" charset="0"/>
              </a:rPr>
              <a:t> (1896), </a:t>
            </a:r>
            <a:r>
              <a:rPr lang="el-GR" sz="1800" i="1">
                <a:solidFill>
                  <a:schemeClr val="tx1"/>
                </a:solidFill>
                <a:latin typeface="Times New Roman" panose="02020603050405020304" pitchFamily="18" charset="0"/>
                <a:cs typeface="Times New Roman" panose="02020603050405020304" pitchFamily="18" charset="0"/>
              </a:rPr>
              <a:t>Ο πειρασμός</a:t>
            </a:r>
            <a:r>
              <a:rPr lang="el-GR" sz="1800">
                <a:solidFill>
                  <a:schemeClr val="tx1"/>
                </a:solidFill>
                <a:latin typeface="Times New Roman" panose="02020603050405020304" pitchFamily="18" charset="0"/>
                <a:cs typeface="Times New Roman" panose="02020603050405020304" pitchFamily="18" charset="0"/>
              </a:rPr>
              <a:t> (1910),</a:t>
            </a:r>
            <a:r>
              <a:rPr lang="el-GR" sz="1800" i="1">
                <a:solidFill>
                  <a:schemeClr val="tx1"/>
                </a:solidFill>
                <a:latin typeface="Times New Roman" panose="02020603050405020304" pitchFamily="18" charset="0"/>
                <a:cs typeface="Times New Roman" panose="02020603050405020304" pitchFamily="18" charset="0"/>
              </a:rPr>
              <a:t> Το φιόρο του Λεβάντε</a:t>
            </a:r>
            <a:r>
              <a:rPr lang="el-GR" sz="1800">
                <a:solidFill>
                  <a:schemeClr val="tx1"/>
                </a:solidFill>
                <a:latin typeface="Times New Roman" panose="02020603050405020304" pitchFamily="18" charset="0"/>
                <a:cs typeface="Times New Roman" panose="02020603050405020304" pitchFamily="18" charset="0"/>
              </a:rPr>
              <a:t> (1914), </a:t>
            </a:r>
            <a:r>
              <a:rPr lang="el-GR" sz="1800" i="1">
                <a:solidFill>
                  <a:schemeClr val="tx1"/>
                </a:solidFill>
                <a:latin typeface="Times New Roman" panose="02020603050405020304" pitchFamily="18" charset="0"/>
                <a:cs typeface="Times New Roman" panose="02020603050405020304" pitchFamily="18" charset="0"/>
              </a:rPr>
              <a:t>Δεν είμαι εγώ ή Η λογική</a:t>
            </a:r>
            <a:r>
              <a:rPr lang="el-GR" sz="1800">
                <a:solidFill>
                  <a:schemeClr val="tx1"/>
                </a:solidFill>
                <a:latin typeface="Times New Roman" panose="02020603050405020304" pitchFamily="18" charset="0"/>
                <a:cs typeface="Times New Roman" panose="02020603050405020304" pitchFamily="18" charset="0"/>
              </a:rPr>
              <a:t> 																      (1918), </a:t>
            </a:r>
            <a:r>
              <a:rPr lang="el-GR" sz="1800" i="1">
                <a:solidFill>
                  <a:schemeClr val="tx1"/>
                </a:solidFill>
                <a:latin typeface="Times New Roman" panose="02020603050405020304" pitchFamily="18" charset="0"/>
                <a:cs typeface="Times New Roman" panose="02020603050405020304" pitchFamily="18" charset="0"/>
              </a:rPr>
              <a:t>Οι φοιτηταί</a:t>
            </a:r>
            <a:r>
              <a:rPr lang="el-GR" sz="1800">
                <a:solidFill>
                  <a:schemeClr val="tx1"/>
                </a:solidFill>
                <a:latin typeface="Times New Roman" panose="02020603050405020304" pitchFamily="18" charset="0"/>
                <a:cs typeface="Times New Roman" panose="02020603050405020304" pitchFamily="18" charset="0"/>
              </a:rPr>
              <a:t> (1919)</a:t>
            </a:r>
            <a:r>
              <a:rPr lang="el-GR" sz="1800" i="1">
                <a:solidFill>
                  <a:schemeClr val="tx1"/>
                </a:solidFill>
                <a:latin typeface="Times New Roman" panose="02020603050405020304" pitchFamily="18" charset="0"/>
                <a:cs typeface="Times New Roman" panose="02020603050405020304" pitchFamily="18" charset="0"/>
              </a:rPr>
              <a:t> </a:t>
            </a:r>
            <a:r>
              <a:rPr lang="el-GR" sz="1800">
                <a:solidFill>
                  <a:schemeClr val="tx1"/>
                </a:solidFill>
                <a:latin typeface="Times New Roman" panose="02020603050405020304" pitchFamily="18" charset="0"/>
                <a:cs typeface="Times New Roman" panose="02020603050405020304" pitchFamily="18" charset="0"/>
              </a:rPr>
              <a:t>κ.ά.</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Στις πρώτες δύο δεκαετίες του 20</a:t>
            </a:r>
            <a:r>
              <a:rPr lang="el-GR" sz="1800" baseline="30000">
                <a:solidFill>
                  <a:schemeClr val="tx1"/>
                </a:solidFill>
                <a:latin typeface="Times New Roman" panose="02020603050405020304" pitchFamily="18" charset="0"/>
                <a:cs typeface="Times New Roman" panose="02020603050405020304" pitchFamily="18" charset="0"/>
              </a:rPr>
              <a:t>ού</a:t>
            </a:r>
            <a:r>
              <a:rPr lang="el-GR" sz="1800">
                <a:solidFill>
                  <a:schemeClr val="tx1"/>
                </a:solidFill>
                <a:latin typeface="Times New Roman" panose="02020603050405020304" pitchFamily="18" charset="0"/>
                <a:cs typeface="Times New Roman" panose="02020603050405020304" pitchFamily="18" charset="0"/>
              </a:rPr>
              <a:t> αιώνα συνεργάστηκε κατεξοχήν 									με την πρωταγωνίστρια του θεάτρου Κυβέλη Αδριανού (1888-1978)</a:t>
            </a:r>
            <a:endParaRPr lang="el-GR" sz="1800" dirty="0">
              <a:solidFill>
                <a:schemeClr val="tx1"/>
              </a:solidFill>
              <a:latin typeface="Times New Roman" panose="02020603050405020304" pitchFamily="18" charset="0"/>
              <a:cs typeface="Times New Roman" panose="02020603050405020304" pitchFamily="18" charset="0"/>
            </a:endParaRPr>
          </a:p>
        </p:txBody>
      </p:sp>
      <p:sp>
        <p:nvSpPr>
          <p:cNvPr id="9" name="Οβάλ 8">
            <a:extLst>
              <a:ext uri="{FF2B5EF4-FFF2-40B4-BE49-F238E27FC236}">
                <a16:creationId xmlns:a16="http://schemas.microsoft.com/office/drawing/2014/main" id="{73E60A12-AF8E-C7AB-161D-C313C96CF950}"/>
              </a:ext>
            </a:extLst>
          </p:cNvPr>
          <p:cNvSpPr/>
          <p:nvPr/>
        </p:nvSpPr>
        <p:spPr>
          <a:xfrm>
            <a:off x="976580" y="1337740"/>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C8895880-F69C-18B4-96C4-CFE8C150AD9D}"/>
              </a:ext>
            </a:extLst>
          </p:cNvPr>
          <p:cNvSpPr/>
          <p:nvPr/>
        </p:nvSpPr>
        <p:spPr>
          <a:xfrm>
            <a:off x="976580" y="1743894"/>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βάλ 10">
            <a:extLst>
              <a:ext uri="{FF2B5EF4-FFF2-40B4-BE49-F238E27FC236}">
                <a16:creationId xmlns:a16="http://schemas.microsoft.com/office/drawing/2014/main" id="{1154DFB7-82C6-0C4A-470B-54AC77F2C6F9}"/>
              </a:ext>
            </a:extLst>
          </p:cNvPr>
          <p:cNvSpPr/>
          <p:nvPr/>
        </p:nvSpPr>
        <p:spPr>
          <a:xfrm>
            <a:off x="976580" y="2150049"/>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8AF2B1AE-0FC4-BB7E-1B2B-955D790D990D}"/>
              </a:ext>
            </a:extLst>
          </p:cNvPr>
          <p:cNvSpPr/>
          <p:nvPr/>
        </p:nvSpPr>
        <p:spPr>
          <a:xfrm>
            <a:off x="976580" y="2556204"/>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βάλ 14">
            <a:extLst>
              <a:ext uri="{FF2B5EF4-FFF2-40B4-BE49-F238E27FC236}">
                <a16:creationId xmlns:a16="http://schemas.microsoft.com/office/drawing/2014/main" id="{067018DC-5839-CE7D-55AC-CF2C5AFF8833}"/>
              </a:ext>
            </a:extLst>
          </p:cNvPr>
          <p:cNvSpPr/>
          <p:nvPr/>
        </p:nvSpPr>
        <p:spPr>
          <a:xfrm>
            <a:off x="976580" y="3239023"/>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βάλ 15">
            <a:extLst>
              <a:ext uri="{FF2B5EF4-FFF2-40B4-BE49-F238E27FC236}">
                <a16:creationId xmlns:a16="http://schemas.microsoft.com/office/drawing/2014/main" id="{93D53C29-9851-C7F5-13B1-B5064B249C4D}"/>
              </a:ext>
            </a:extLst>
          </p:cNvPr>
          <p:cNvSpPr/>
          <p:nvPr/>
        </p:nvSpPr>
        <p:spPr>
          <a:xfrm>
            <a:off x="976580" y="4189212"/>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βάλ 17">
            <a:extLst>
              <a:ext uri="{FF2B5EF4-FFF2-40B4-BE49-F238E27FC236}">
                <a16:creationId xmlns:a16="http://schemas.microsoft.com/office/drawing/2014/main" id="{7607F4DD-449F-9211-344D-BCA58BD0A55E}"/>
              </a:ext>
            </a:extLst>
          </p:cNvPr>
          <p:cNvSpPr/>
          <p:nvPr/>
        </p:nvSpPr>
        <p:spPr>
          <a:xfrm>
            <a:off x="966585" y="4593922"/>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a:extLst>
              <a:ext uri="{FF2B5EF4-FFF2-40B4-BE49-F238E27FC236}">
                <a16:creationId xmlns:a16="http://schemas.microsoft.com/office/drawing/2014/main" id="{1838692D-610B-5AD6-9445-A0716C65131D}"/>
              </a:ext>
            </a:extLst>
          </p:cNvPr>
          <p:cNvSpPr/>
          <p:nvPr/>
        </p:nvSpPr>
        <p:spPr>
          <a:xfrm>
            <a:off x="976580" y="5282614"/>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a:extLst>
              <a:ext uri="{FF2B5EF4-FFF2-40B4-BE49-F238E27FC236}">
                <a16:creationId xmlns:a16="http://schemas.microsoft.com/office/drawing/2014/main" id="{EB2837FF-8005-9279-C820-408E1F4786D9}"/>
              </a:ext>
            </a:extLst>
          </p:cNvPr>
          <p:cNvSpPr/>
          <p:nvPr/>
        </p:nvSpPr>
        <p:spPr>
          <a:xfrm>
            <a:off x="846055" y="929076"/>
            <a:ext cx="320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2A6D630B-5124-747A-1DC9-4F57C5306A01}"/>
              </a:ext>
            </a:extLst>
          </p:cNvPr>
          <p:cNvSpPr/>
          <p:nvPr/>
        </p:nvSpPr>
        <p:spPr>
          <a:xfrm>
            <a:off x="804000" y="6089051"/>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a:extLst>
              <a:ext uri="{FF2B5EF4-FFF2-40B4-BE49-F238E27FC236}">
                <a16:creationId xmlns:a16="http://schemas.microsoft.com/office/drawing/2014/main" id="{09BE3B7A-D121-CF3B-D5F5-C786E45A7372}"/>
              </a:ext>
            </a:extLst>
          </p:cNvPr>
          <p:cNvSpPr/>
          <p:nvPr/>
        </p:nvSpPr>
        <p:spPr>
          <a:xfrm>
            <a:off x="8184000" y="951935"/>
            <a:ext cx="320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32568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163F3-F2BF-1C40-108B-4D0253B81E6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5B726D85-C6B4-3B77-110F-4A84FB1D8592}"/>
              </a:ext>
            </a:extLst>
          </p:cNvPr>
          <p:cNvSpPr>
            <a:spLocks noGrp="1"/>
          </p:cNvSpPr>
          <p:nvPr>
            <p:ph type="title"/>
          </p:nvPr>
        </p:nvSpPr>
        <p:spPr>
          <a:xfrm>
            <a:off x="672353" y="665847"/>
            <a:ext cx="10847294" cy="526459"/>
          </a:xfrm>
          <a:solidFill>
            <a:srgbClr val="0070C0"/>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Γρηγόριος Ξενόπουλος - </a:t>
            </a:r>
            <a:r>
              <a:rPr lang="el-GR" sz="3200" b="1" i="1">
                <a:solidFill>
                  <a:schemeClr val="tx1"/>
                </a:solidFill>
                <a:latin typeface="Times New Roman" panose="02020603050405020304" pitchFamily="18" charset="0"/>
                <a:cs typeface="Times New Roman" panose="02020603050405020304" pitchFamily="18" charset="0"/>
              </a:rPr>
              <a:t>Το φιόρο του Λεβάντε</a:t>
            </a:r>
            <a:r>
              <a:rPr lang="el-GR" sz="3200" b="1">
                <a:solidFill>
                  <a:schemeClr val="tx1"/>
                </a:solidFill>
                <a:latin typeface="Times New Roman" panose="02020603050405020304" pitchFamily="18" charset="0"/>
                <a:cs typeface="Times New Roman" panose="02020603050405020304" pitchFamily="18" charset="0"/>
              </a:rPr>
              <a:t> (1914)</a:t>
            </a:r>
            <a:endParaRPr lang="el-GR" sz="3200" b="1" i="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207DA4CC-5D35-A907-6626-CE0940F478C3}"/>
              </a:ext>
            </a:extLst>
          </p:cNvPr>
          <p:cNvSpPr>
            <a:spLocks noGrp="1"/>
          </p:cNvSpPr>
          <p:nvPr>
            <p:ph idx="1"/>
          </p:nvPr>
        </p:nvSpPr>
        <p:spPr>
          <a:xfrm>
            <a:off x="672353" y="1224153"/>
            <a:ext cx="10847294" cy="4968000"/>
          </a:xfrm>
          <a:solidFill>
            <a:schemeClr val="accent1">
              <a:lumMod val="20000"/>
              <a:lumOff val="80000"/>
            </a:schemeClr>
          </a:solidFill>
        </p:spPr>
        <p:txBody>
          <a:bodyPr>
            <a:normAutofit/>
          </a:bodyPr>
          <a:lstStyle/>
          <a:p>
            <a:pPr marL="0" indent="0" algn="just">
              <a:buNone/>
            </a:pPr>
            <a:r>
              <a:rPr lang="el-GR" sz="1800">
                <a:solidFill>
                  <a:schemeClr val="tx1"/>
                </a:solidFill>
                <a:latin typeface="Times New Roman" panose="02020603050405020304" pitchFamily="18" charset="0"/>
                <a:cs typeface="Times New Roman" panose="02020603050405020304" pitchFamily="18" charset="0"/>
              </a:rPr>
              <a:t>	Κωμωδία ζακυνθινού τύπου (πρβ. το ιδίωμα του πρωταγωνιστή - πηγή κωμικότητας		αφέλεια)</a:t>
            </a:r>
          </a:p>
          <a:p>
            <a:pPr marL="0" indent="0" algn="l">
              <a:buNone/>
            </a:pPr>
            <a:r>
              <a:rPr lang="el-GR" sz="1800">
                <a:solidFill>
                  <a:schemeClr val="tx1"/>
                </a:solidFill>
                <a:latin typeface="Times New Roman" panose="02020603050405020304" pitchFamily="18" charset="0"/>
                <a:cs typeface="Times New Roman" panose="02020603050405020304" pitchFamily="18" charset="0"/>
              </a:rPr>
              <a:t>	Από την εφ. </a:t>
            </a:r>
            <a:r>
              <a:rPr lang="el-GR" sz="1800" i="1">
                <a:solidFill>
                  <a:srgbClr val="000000"/>
                </a:solidFill>
                <a:latin typeface="Times New Roman" panose="02020603050405020304" pitchFamily="18" charset="0"/>
                <a:cs typeface="Times New Roman" panose="02020603050405020304" pitchFamily="18" charset="0"/>
              </a:rPr>
              <a:t>Αθηναϊκά Νέα</a:t>
            </a:r>
            <a:endParaRPr lang="el-GR" sz="1800">
              <a:solidFill>
                <a:srgbClr val="000000"/>
              </a:solidFill>
              <a:latin typeface="Times New Roman" panose="02020603050405020304" pitchFamily="18" charset="0"/>
              <a:cs typeface="Times New Roman" panose="02020603050405020304" pitchFamily="18" charset="0"/>
            </a:endParaRPr>
          </a:p>
          <a:p>
            <a:pPr marL="0" indent="0" algn="l">
              <a:buNone/>
            </a:pPr>
            <a:r>
              <a:rPr lang="el-GR" sz="1800" i="0" u="none" strike="noStrike" baseline="0">
                <a:solidFill>
                  <a:srgbClr val="000000"/>
                </a:solidFill>
                <a:latin typeface="Times New Roman" panose="02020603050405020304" pitchFamily="18" charset="0"/>
                <a:cs typeface="Times New Roman" panose="02020603050405020304" pitchFamily="18" charset="0"/>
              </a:rPr>
              <a:t>		</a:t>
            </a:r>
            <a:r>
              <a:rPr lang="el-GR" sz="1800" i="0" u="none" strike="noStrike" baseline="0">
                <a:solidFill>
                  <a:schemeClr val="tx1"/>
                </a:solidFill>
                <a:latin typeface="Times New Roman" panose="02020603050405020304" pitchFamily="18" charset="0"/>
              </a:rPr>
              <a:t>«Ο σκοπός μου ήταν να παρουσιάσω τον αληθινό Ζακυνθινό γιατί έβρισκα πως οι άλλοι κωμωδιογράφοι 		τον παρουσίαζαν αλλοιωμένο. Κι ακόμα να δώσω στον Πλέσσα ένα ρόλο της τελείας του ειδικότητος, γι-		ατί είχα παρατηρήση πως κανένας άλλος ηθοποιός –ούτε οι ζακυνθινοί Ταβουλάρηδες– δεν απέδιδε τη ζα-		κυνθινή προφορά και γενικά το ζακυνθινό ύφος όσο αυτός»</a:t>
            </a:r>
          </a:p>
          <a:p>
            <a:pPr marL="0" indent="0" algn="l">
              <a:buNone/>
            </a:pPr>
            <a:r>
              <a:rPr lang="el-GR" sz="1800">
                <a:solidFill>
                  <a:schemeClr val="tx1"/>
                </a:solidFill>
                <a:latin typeface="Times New Roman" panose="02020603050405020304" pitchFamily="18" charset="0"/>
                <a:cs typeface="Times New Roman" panose="02020603050405020304" pitchFamily="18" charset="0"/>
              </a:rPr>
              <a:t>	Ο Ξενόπουλος αναφέρει στην αυτοβιογραφία του ότι έγραψε το έργο για τον ηθοποιό Νικόλαο Πλέσσα</a:t>
            </a:r>
          </a:p>
          <a:p>
            <a:pPr marL="0" indent="0" algn="l">
              <a:buNone/>
            </a:pPr>
            <a:r>
              <a:rPr lang="el-GR" sz="1800">
                <a:solidFill>
                  <a:schemeClr val="tx1"/>
                </a:solidFill>
                <a:latin typeface="Times New Roman" panose="02020603050405020304" pitchFamily="18" charset="0"/>
                <a:cs typeface="Times New Roman" panose="02020603050405020304" pitchFamily="18" charset="0"/>
              </a:rPr>
              <a:t>	Παραστάθηκε για πρώτη φορά στις 26 Ιουνίου 1914 και με πρωταγωνιστή τον Πλέσσα παιζόταν ως το 1924</a:t>
            </a:r>
          </a:p>
          <a:p>
            <a:pPr marL="0" indent="0" algn="l">
              <a:buNone/>
            </a:pPr>
            <a:r>
              <a:rPr lang="el-GR" sz="1800">
                <a:solidFill>
                  <a:schemeClr val="tx1"/>
                </a:solidFill>
                <a:latin typeface="Times New Roman" panose="02020603050405020304" pitchFamily="18" charset="0"/>
                <a:cs typeface="Times New Roman" panose="02020603050405020304" pitchFamily="18" charset="0"/>
              </a:rPr>
              <a:t>	Πρωταγωνιστής της ιστορίας είναι ο Νιόνιος Νιονιάκης, ένας Ζακυνθινός που φτάνει στην Αθήνα και πιάνει 	δουλειά στο σπίτι του δικηγόρου Αριστοτέλη Βάλβη και συμβάλλει θετικά στη διατήρηση της «οικογενειακό-	τητας»</a:t>
            </a:r>
          </a:p>
          <a:p>
            <a:pPr marL="0" indent="0" algn="l">
              <a:buNone/>
            </a:pPr>
            <a:r>
              <a:rPr lang="el-GR" sz="1800">
                <a:solidFill>
                  <a:schemeClr val="tx1"/>
                </a:solidFill>
                <a:latin typeface="Times New Roman" panose="02020603050405020304" pitchFamily="18" charset="0"/>
                <a:cs typeface="Times New Roman" panose="02020603050405020304" pitchFamily="18" charset="0"/>
              </a:rPr>
              <a:t>	Τι παρατηρούμε σε σχέση με το κωμειδύλλιο; Η λειτουργία του επαρχιώτη Νιονιάκη στον αστικό χώρο είναι 	αντίστοιχη με τη λειτουργία που έχει ο «επαρχιώτης» στο Κωμειδύλλιο;</a:t>
            </a:r>
            <a:endParaRPr lang="el-GR" sz="1800" dirty="0">
              <a:solidFill>
                <a:schemeClr val="tx1"/>
              </a:solidFill>
              <a:latin typeface="Times New Roman" panose="02020603050405020304" pitchFamily="18" charset="0"/>
              <a:cs typeface="Times New Roman" panose="02020603050405020304" pitchFamily="18" charset="0"/>
            </a:endParaRPr>
          </a:p>
        </p:txBody>
      </p:sp>
      <p:sp>
        <p:nvSpPr>
          <p:cNvPr id="9" name="Οβάλ 8">
            <a:extLst>
              <a:ext uri="{FF2B5EF4-FFF2-40B4-BE49-F238E27FC236}">
                <a16:creationId xmlns:a16="http://schemas.microsoft.com/office/drawing/2014/main" id="{73E60A12-AF8E-C7AB-161D-C313C96CF950}"/>
              </a:ext>
            </a:extLst>
          </p:cNvPr>
          <p:cNvSpPr/>
          <p:nvPr/>
        </p:nvSpPr>
        <p:spPr>
          <a:xfrm>
            <a:off x="976580" y="1337740"/>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C8895880-F69C-18B4-96C4-CFE8C150AD9D}"/>
              </a:ext>
            </a:extLst>
          </p:cNvPr>
          <p:cNvSpPr/>
          <p:nvPr/>
        </p:nvSpPr>
        <p:spPr>
          <a:xfrm>
            <a:off x="976580" y="1743894"/>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βάλ 14">
            <a:extLst>
              <a:ext uri="{FF2B5EF4-FFF2-40B4-BE49-F238E27FC236}">
                <a16:creationId xmlns:a16="http://schemas.microsoft.com/office/drawing/2014/main" id="{067018DC-5839-CE7D-55AC-CF2C5AFF8833}"/>
              </a:ext>
            </a:extLst>
          </p:cNvPr>
          <p:cNvSpPr/>
          <p:nvPr/>
        </p:nvSpPr>
        <p:spPr>
          <a:xfrm>
            <a:off x="976580" y="3378511"/>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βάλ 15">
            <a:extLst>
              <a:ext uri="{FF2B5EF4-FFF2-40B4-BE49-F238E27FC236}">
                <a16:creationId xmlns:a16="http://schemas.microsoft.com/office/drawing/2014/main" id="{93D53C29-9851-C7F5-13B1-B5064B249C4D}"/>
              </a:ext>
            </a:extLst>
          </p:cNvPr>
          <p:cNvSpPr/>
          <p:nvPr/>
        </p:nvSpPr>
        <p:spPr>
          <a:xfrm>
            <a:off x="976580" y="3778789"/>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βάλ 17">
            <a:extLst>
              <a:ext uri="{FF2B5EF4-FFF2-40B4-BE49-F238E27FC236}">
                <a16:creationId xmlns:a16="http://schemas.microsoft.com/office/drawing/2014/main" id="{7607F4DD-449F-9211-344D-BCA58BD0A55E}"/>
              </a:ext>
            </a:extLst>
          </p:cNvPr>
          <p:cNvSpPr/>
          <p:nvPr/>
        </p:nvSpPr>
        <p:spPr>
          <a:xfrm>
            <a:off x="976580" y="4179067"/>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a:extLst>
              <a:ext uri="{FF2B5EF4-FFF2-40B4-BE49-F238E27FC236}">
                <a16:creationId xmlns:a16="http://schemas.microsoft.com/office/drawing/2014/main" id="{1838692D-610B-5AD6-9445-A0716C65131D}"/>
              </a:ext>
            </a:extLst>
          </p:cNvPr>
          <p:cNvSpPr/>
          <p:nvPr/>
        </p:nvSpPr>
        <p:spPr>
          <a:xfrm>
            <a:off x="976580" y="5134059"/>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a:extLst>
              <a:ext uri="{FF2B5EF4-FFF2-40B4-BE49-F238E27FC236}">
                <a16:creationId xmlns:a16="http://schemas.microsoft.com/office/drawing/2014/main" id="{EB2837FF-8005-9279-C820-408E1F4786D9}"/>
              </a:ext>
            </a:extLst>
          </p:cNvPr>
          <p:cNvSpPr/>
          <p:nvPr/>
        </p:nvSpPr>
        <p:spPr>
          <a:xfrm>
            <a:off x="846055" y="929076"/>
            <a:ext cx="612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2A6D630B-5124-747A-1DC9-4F57C5306A01}"/>
              </a:ext>
            </a:extLst>
          </p:cNvPr>
          <p:cNvSpPr/>
          <p:nvPr/>
        </p:nvSpPr>
        <p:spPr>
          <a:xfrm>
            <a:off x="804000" y="6089051"/>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a:extLst>
              <a:ext uri="{FF2B5EF4-FFF2-40B4-BE49-F238E27FC236}">
                <a16:creationId xmlns:a16="http://schemas.microsoft.com/office/drawing/2014/main" id="{09BE3B7A-D121-CF3B-D5F5-C786E45A7372}"/>
              </a:ext>
            </a:extLst>
          </p:cNvPr>
          <p:cNvSpPr/>
          <p:nvPr/>
        </p:nvSpPr>
        <p:spPr>
          <a:xfrm>
            <a:off x="10733945" y="944646"/>
            <a:ext cx="612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Βέλος: Δεξιό 7">
            <a:extLst>
              <a:ext uri="{FF2B5EF4-FFF2-40B4-BE49-F238E27FC236}">
                <a16:creationId xmlns:a16="http://schemas.microsoft.com/office/drawing/2014/main" id="{4A456990-250F-D1F7-BB07-A838CBAD144A}"/>
              </a:ext>
            </a:extLst>
          </p:cNvPr>
          <p:cNvSpPr/>
          <p:nvPr/>
        </p:nvSpPr>
        <p:spPr>
          <a:xfrm>
            <a:off x="9001149" y="1358893"/>
            <a:ext cx="393539" cy="156554"/>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66239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chemeClr val="accent1">
              <a:lumMod val="40000"/>
              <a:lumOff val="60000"/>
            </a:schemeClr>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Ο Γρηγόριος Ξενόπουλος ως υλικό στην Επιθεώρηση</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fontScale="92500"/>
          </a:bodyPr>
          <a:lstStyle/>
          <a:p>
            <a:pPr marL="0" indent="0" algn="just">
              <a:buNone/>
            </a:pPr>
            <a:r>
              <a:rPr lang="el-GR" sz="1800">
                <a:latin typeface="Times New Roman" panose="02020603050405020304" pitchFamily="18" charset="0"/>
                <a:cs typeface="Times New Roman" panose="02020603050405020304" pitchFamily="18" charset="0"/>
              </a:rPr>
              <a:t>						</a:t>
            </a:r>
            <a:r>
              <a:rPr lang="el-GR">
                <a:solidFill>
                  <a:schemeClr val="tx1"/>
                </a:solidFill>
                <a:latin typeface="Times New Roman" panose="02020603050405020304" pitchFamily="18" charset="0"/>
                <a:cs typeface="Times New Roman" panose="02020603050405020304" pitchFamily="18" charset="0"/>
              </a:rPr>
              <a:t>«Ο κύριος Ξενόπουλος																		Μετά τη Φωτεινή,																			Κι άλλη κοπέλα σκότωσε, 																	Κι αυτή Ζακυνθινή.																			Στέλλα Βιολάντη λέγεται,																	Δράμα με μουσική,																			Που αύριο το παίζουμε																		Εδώ στη Νέα Σκηνή»																								(από Επιθεώρηση - Μήτσος Μυράτ)</a:t>
            </a:r>
          </a:p>
          <a:p>
            <a:pPr marL="0" indent="0" algn="just">
              <a:buNone/>
            </a:pPr>
            <a:r>
              <a:rPr lang="el-GR">
                <a:solidFill>
                  <a:schemeClr val="tx1"/>
                </a:solidFill>
                <a:latin typeface="Times New Roman" panose="02020603050405020304" pitchFamily="18" charset="0"/>
                <a:cs typeface="Times New Roman" panose="02020603050405020304" pitchFamily="18" charset="0"/>
              </a:rPr>
              <a:t>Ο Γ. Ξενόπουλος μιλώντας για τα χρόνια των αρνητικών σχέσεών του με τη Μαρίκα Κοτοπού-λη αναφέρει ότι ο Α. Βώττης σε επιθεώρησή του τον παρίστανε να έχει φορτώσει τα έργα του για να τα κουβαλήσει από το θέατρο της Κυβέλης στο θέατρο της Μαρίκας</a:t>
            </a:r>
          </a:p>
          <a:p>
            <a:pPr marL="0" indent="0" algn="just">
              <a:buNone/>
            </a:pPr>
            <a:endParaRPr lang="el-GR" dirty="0">
              <a:latin typeface="Times New Roman" panose="02020603050405020304" pitchFamily="18" charset="0"/>
              <a:cs typeface="Times New Roman" panose="02020603050405020304" pitchFamily="18" charset="0"/>
            </a:endParaRPr>
          </a:p>
          <a:p>
            <a:pPr marL="0" indent="0" algn="just">
              <a:buNone/>
            </a:pPr>
            <a:endParaRPr lang="el-GR" dirty="0">
              <a:latin typeface="Times New Roman" panose="02020603050405020304" pitchFamily="18" charset="0"/>
              <a:cs typeface="Times New Roman" panose="02020603050405020304" pitchFamily="18" charset="0"/>
            </a:endParaRPr>
          </a:p>
        </p:txBody>
      </p:sp>
      <p:sp>
        <p:nvSpPr>
          <p:cNvPr id="4" name="Ορθογώνιο 3">
            <a:extLst>
              <a:ext uri="{FF2B5EF4-FFF2-40B4-BE49-F238E27FC236}">
                <a16:creationId xmlns:a16="http://schemas.microsoft.com/office/drawing/2014/main" id="{71BF816B-0D2B-A209-39E7-640C035EB34F}"/>
              </a:ext>
            </a:extLst>
          </p:cNvPr>
          <p:cNvSpPr/>
          <p:nvPr/>
        </p:nvSpPr>
        <p:spPr>
          <a:xfrm>
            <a:off x="792267" y="5882341"/>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4">
            <a:extLst>
              <a:ext uri="{FF2B5EF4-FFF2-40B4-BE49-F238E27FC236}">
                <a16:creationId xmlns:a16="http://schemas.microsoft.com/office/drawing/2014/main" id="{7427A16D-896C-52D2-D67D-06D41B31646B}"/>
              </a:ext>
            </a:extLst>
          </p:cNvPr>
          <p:cNvSpPr/>
          <p:nvPr/>
        </p:nvSpPr>
        <p:spPr>
          <a:xfrm>
            <a:off x="792267" y="929940"/>
            <a:ext cx="612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a:extLst>
              <a:ext uri="{FF2B5EF4-FFF2-40B4-BE49-F238E27FC236}">
                <a16:creationId xmlns:a16="http://schemas.microsoft.com/office/drawing/2014/main" id="{48BB4AA7-E6DB-BBF7-3277-E220EE83943C}"/>
              </a:ext>
            </a:extLst>
          </p:cNvPr>
          <p:cNvSpPr/>
          <p:nvPr/>
        </p:nvSpPr>
        <p:spPr>
          <a:xfrm>
            <a:off x="10787733" y="952799"/>
            <a:ext cx="612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51516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chemeClr val="accent1">
              <a:lumMod val="40000"/>
              <a:lumOff val="60000"/>
            </a:schemeClr>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Τίμος Μωραϊτίνης (1875-1952)</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a:bodyPr>
          <a:lstStyle/>
          <a:p>
            <a:pPr marL="0" indent="0" algn="just">
              <a:buNone/>
            </a:pPr>
            <a:endParaRPr lang="el-GR" dirty="0">
              <a:latin typeface="Times New Roman" panose="02020603050405020304" pitchFamily="18" charset="0"/>
              <a:cs typeface="Times New Roman" panose="02020603050405020304" pitchFamily="18" charset="0"/>
            </a:endParaRPr>
          </a:p>
          <a:p>
            <a:pPr marL="0" indent="0" algn="just">
              <a:buNone/>
            </a:pPr>
            <a:endParaRPr lang="el-GR" dirty="0">
              <a:latin typeface="Times New Roman" panose="02020603050405020304" pitchFamily="18" charset="0"/>
              <a:cs typeface="Times New Roman" panose="02020603050405020304" pitchFamily="18" charset="0"/>
            </a:endParaRPr>
          </a:p>
          <a:p>
            <a:pPr marL="0" indent="0" algn="just">
              <a:buNone/>
            </a:pPr>
            <a:r>
              <a:rPr lang="el-GR" dirty="0">
                <a:latin typeface="Times New Roman" panose="02020603050405020304" pitchFamily="18" charset="0"/>
                <a:cs typeface="Times New Roman" panose="02020603050405020304" pitchFamily="18" charset="0"/>
              </a:rPr>
              <a:t>    </a:t>
            </a:r>
          </a:p>
        </p:txBody>
      </p:sp>
      <p:pic>
        <p:nvPicPr>
          <p:cNvPr id="2052" name="Picture 4" descr="Τίμος Μωραϊτίνης - Το χαμόγελο της Αθήνας | in.gr">
            <a:extLst>
              <a:ext uri="{FF2B5EF4-FFF2-40B4-BE49-F238E27FC236}">
                <a16:creationId xmlns:a16="http://schemas.microsoft.com/office/drawing/2014/main" id="{E4983BB8-00CE-4D7E-FC3E-9951A634F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271" y="1317247"/>
            <a:ext cx="3048960" cy="460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Τίμος Μωραϊτίνης - Το χαμόγελο της Αθήνας | in.gr">
            <a:extLst>
              <a:ext uri="{FF2B5EF4-FFF2-40B4-BE49-F238E27FC236}">
                <a16:creationId xmlns:a16="http://schemas.microsoft.com/office/drawing/2014/main" id="{C55B79B7-2AC3-BFC1-81B7-227972AC9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231" y="1317247"/>
            <a:ext cx="4435993" cy="4608000"/>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a:extLst>
              <a:ext uri="{FF2B5EF4-FFF2-40B4-BE49-F238E27FC236}">
                <a16:creationId xmlns:a16="http://schemas.microsoft.com/office/drawing/2014/main" id="{85E94F88-4DF2-D88A-1999-679A8958AF8F}"/>
              </a:ext>
            </a:extLst>
          </p:cNvPr>
          <p:cNvSpPr/>
          <p:nvPr/>
        </p:nvSpPr>
        <p:spPr>
          <a:xfrm>
            <a:off x="804000" y="6089051"/>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4">
            <a:extLst>
              <a:ext uri="{FF2B5EF4-FFF2-40B4-BE49-F238E27FC236}">
                <a16:creationId xmlns:a16="http://schemas.microsoft.com/office/drawing/2014/main" id="{7A3ACFBC-82EB-CFBF-5677-67FDDA79986B}"/>
              </a:ext>
            </a:extLst>
          </p:cNvPr>
          <p:cNvSpPr/>
          <p:nvPr/>
        </p:nvSpPr>
        <p:spPr>
          <a:xfrm>
            <a:off x="846055" y="929076"/>
            <a:ext cx="2412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a:extLst>
              <a:ext uri="{FF2B5EF4-FFF2-40B4-BE49-F238E27FC236}">
                <a16:creationId xmlns:a16="http://schemas.microsoft.com/office/drawing/2014/main" id="{67184C17-70DD-3EA4-155C-1FF1FBB8E041}"/>
              </a:ext>
            </a:extLst>
          </p:cNvPr>
          <p:cNvSpPr/>
          <p:nvPr/>
        </p:nvSpPr>
        <p:spPr>
          <a:xfrm>
            <a:off x="8933945" y="929076"/>
            <a:ext cx="2412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55571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rgbClr val="0070C0"/>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«Θέμα» και «Μοτίβο»</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a:bodyPr>
          <a:lstStyle/>
          <a:p>
            <a:pPr marL="0" indent="0" algn="just">
              <a:buNone/>
            </a:pPr>
            <a:r>
              <a:rPr lang="el-GR">
                <a:solidFill>
                  <a:schemeClr val="tx1"/>
                </a:solidFill>
                <a:latin typeface="Times New Roman" panose="02020603050405020304" pitchFamily="18" charset="0"/>
                <a:cs typeface="Times New Roman" panose="02020603050405020304" pitchFamily="18" charset="0"/>
              </a:rPr>
              <a:t>	</a:t>
            </a:r>
          </a:p>
          <a:p>
            <a:pPr marL="0" indent="0" algn="just">
              <a:buNone/>
            </a:pPr>
            <a:r>
              <a:rPr lang="el-GR">
                <a:solidFill>
                  <a:schemeClr val="tx1"/>
                </a:solidFill>
                <a:latin typeface="Times New Roman" panose="02020603050405020304" pitchFamily="18" charset="0"/>
                <a:cs typeface="Times New Roman" panose="02020603050405020304" pitchFamily="18" charset="0"/>
              </a:rPr>
              <a:t>	Ορισμός;</a:t>
            </a:r>
          </a:p>
          <a:p>
            <a:pPr marL="0" indent="0" algn="just">
              <a:buNone/>
            </a:pPr>
            <a:r>
              <a:rPr lang="el-GR">
                <a:solidFill>
                  <a:schemeClr val="tx1"/>
                </a:solidFill>
                <a:latin typeface="Times New Roman" panose="02020603050405020304" pitchFamily="18" charset="0"/>
                <a:cs typeface="Times New Roman" panose="02020603050405020304" pitchFamily="18" charset="0"/>
              </a:rPr>
              <a:t>	Εύρος</a:t>
            </a:r>
          </a:p>
          <a:p>
            <a:pPr marL="0" indent="0" algn="just">
              <a:buNone/>
            </a:pPr>
            <a:r>
              <a:rPr lang="el-GR">
                <a:solidFill>
                  <a:schemeClr val="tx1"/>
                </a:solidFill>
                <a:latin typeface="Times New Roman" panose="02020603050405020304" pitchFamily="18" charset="0"/>
                <a:cs typeface="Times New Roman" panose="02020603050405020304" pitchFamily="18" charset="0"/>
              </a:rPr>
              <a:t>	Συσχετισμός</a:t>
            </a:r>
          </a:p>
          <a:p>
            <a:pPr marL="0" indent="0" algn="just">
              <a:buNone/>
            </a:pPr>
            <a:r>
              <a:rPr lang="el-GR">
                <a:solidFill>
                  <a:schemeClr val="tx1"/>
                </a:solidFill>
                <a:latin typeface="Times New Roman" panose="02020603050405020304" pitchFamily="18" charset="0"/>
                <a:cs typeface="Times New Roman" panose="02020603050405020304" pitchFamily="18" charset="0"/>
              </a:rPr>
              <a:t>	Οντολογία - Γνωσιολογία</a:t>
            </a:r>
          </a:p>
          <a:p>
            <a:pPr marL="0" indent="0" algn="just">
              <a:buNone/>
            </a:pPr>
            <a:r>
              <a:rPr lang="el-GR">
                <a:solidFill>
                  <a:schemeClr val="tx1"/>
                </a:solidFill>
                <a:latin typeface="Times New Roman" panose="02020603050405020304" pitchFamily="18" charset="0"/>
                <a:cs typeface="Times New Roman" panose="02020603050405020304" pitchFamily="18" charset="0"/>
              </a:rPr>
              <a:t>	Έργο - παράσταση - αντικείμενο αναφοράς	</a:t>
            </a:r>
          </a:p>
          <a:p>
            <a:pPr marL="0" indent="0" algn="just">
              <a:buNone/>
            </a:pPr>
            <a:r>
              <a:rPr lang="el-GR">
                <a:solidFill>
                  <a:schemeClr val="tx1"/>
                </a:solidFill>
                <a:latin typeface="Times New Roman" panose="02020603050405020304" pitchFamily="18" charset="0"/>
                <a:cs typeface="Times New Roman" panose="02020603050405020304" pitchFamily="18" charset="0"/>
              </a:rPr>
              <a:t>	Μπορεί να υπάρχει ταυτότητα μεταξύ «θέαμτος» και «μοτίβου»;</a:t>
            </a:r>
          </a:p>
          <a:p>
            <a:pPr marL="0" indent="0" algn="just">
              <a:buNone/>
            </a:pPr>
            <a:r>
              <a:rPr lang="el-GR">
                <a:solidFill>
                  <a:schemeClr val="tx1"/>
                </a:solidFill>
                <a:latin typeface="Times New Roman" panose="02020603050405020304" pitchFamily="18" charset="0"/>
                <a:cs typeface="Times New Roman" panose="02020603050405020304" pitchFamily="18" charset="0"/>
              </a:rPr>
              <a:t>	Μπορεί να μεταβληθεί η ταυτότητα τους ενός στην ταυτότητα του άλλου;</a:t>
            </a:r>
            <a:endParaRPr lang="el-GR" dirty="0">
              <a:solidFill>
                <a:schemeClr val="tx1"/>
              </a:solidFill>
              <a:latin typeface="Times New Roman" panose="02020603050405020304" pitchFamily="18" charset="0"/>
              <a:cs typeface="Times New Roman" panose="02020603050405020304" pitchFamily="18" charset="0"/>
            </a:endParaRPr>
          </a:p>
        </p:txBody>
      </p:sp>
      <p:sp>
        <p:nvSpPr>
          <p:cNvPr id="4" name="Οβάλ 3">
            <a:extLst>
              <a:ext uri="{FF2B5EF4-FFF2-40B4-BE49-F238E27FC236}">
                <a16:creationId xmlns:a16="http://schemas.microsoft.com/office/drawing/2014/main" id="{D4EA8E5E-4621-7441-34E5-B6C4A41B3C4A}"/>
              </a:ext>
            </a:extLst>
          </p:cNvPr>
          <p:cNvSpPr/>
          <p:nvPr/>
        </p:nvSpPr>
        <p:spPr>
          <a:xfrm>
            <a:off x="987023" y="2511175"/>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a:extLst>
              <a:ext uri="{FF2B5EF4-FFF2-40B4-BE49-F238E27FC236}">
                <a16:creationId xmlns:a16="http://schemas.microsoft.com/office/drawing/2014/main" id="{94D79172-AFA9-2006-E52B-8E0916C75B52}"/>
              </a:ext>
            </a:extLst>
          </p:cNvPr>
          <p:cNvSpPr/>
          <p:nvPr/>
        </p:nvSpPr>
        <p:spPr>
          <a:xfrm>
            <a:off x="987023" y="3026933"/>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08616F07-44E7-9522-8A2A-A9891E992387}"/>
              </a:ext>
            </a:extLst>
          </p:cNvPr>
          <p:cNvSpPr/>
          <p:nvPr/>
        </p:nvSpPr>
        <p:spPr>
          <a:xfrm>
            <a:off x="987023" y="3542691"/>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βάλ 6">
            <a:extLst>
              <a:ext uri="{FF2B5EF4-FFF2-40B4-BE49-F238E27FC236}">
                <a16:creationId xmlns:a16="http://schemas.microsoft.com/office/drawing/2014/main" id="{F48403CC-5C5A-E448-C723-BA8FACAE0357}"/>
              </a:ext>
            </a:extLst>
          </p:cNvPr>
          <p:cNvSpPr/>
          <p:nvPr/>
        </p:nvSpPr>
        <p:spPr>
          <a:xfrm>
            <a:off x="987023" y="4053231"/>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βάλ 7">
            <a:extLst>
              <a:ext uri="{FF2B5EF4-FFF2-40B4-BE49-F238E27FC236}">
                <a16:creationId xmlns:a16="http://schemas.microsoft.com/office/drawing/2014/main" id="{E8FEFFC6-79BE-79EA-F861-77F137B3AFFF}"/>
              </a:ext>
            </a:extLst>
          </p:cNvPr>
          <p:cNvSpPr/>
          <p:nvPr/>
        </p:nvSpPr>
        <p:spPr>
          <a:xfrm>
            <a:off x="987023" y="4563771"/>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βάλ 8">
            <a:extLst>
              <a:ext uri="{FF2B5EF4-FFF2-40B4-BE49-F238E27FC236}">
                <a16:creationId xmlns:a16="http://schemas.microsoft.com/office/drawing/2014/main" id="{05EA85BA-9734-CC61-36A8-872A2E9B21FE}"/>
              </a:ext>
            </a:extLst>
          </p:cNvPr>
          <p:cNvSpPr/>
          <p:nvPr/>
        </p:nvSpPr>
        <p:spPr>
          <a:xfrm>
            <a:off x="987023" y="5079529"/>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6A663049-1EEB-EB05-21F4-87289ECAD1F3}"/>
              </a:ext>
            </a:extLst>
          </p:cNvPr>
          <p:cNvSpPr/>
          <p:nvPr/>
        </p:nvSpPr>
        <p:spPr>
          <a:xfrm>
            <a:off x="987023" y="1997014"/>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10">
            <a:extLst>
              <a:ext uri="{FF2B5EF4-FFF2-40B4-BE49-F238E27FC236}">
                <a16:creationId xmlns:a16="http://schemas.microsoft.com/office/drawing/2014/main" id="{B84C74B6-1F32-8D42-4966-F97024A4840C}"/>
              </a:ext>
            </a:extLst>
          </p:cNvPr>
          <p:cNvSpPr/>
          <p:nvPr/>
        </p:nvSpPr>
        <p:spPr>
          <a:xfrm>
            <a:off x="891843" y="5853805"/>
            <a:ext cx="10408312"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Ορθογώνιο 11">
            <a:extLst>
              <a:ext uri="{FF2B5EF4-FFF2-40B4-BE49-F238E27FC236}">
                <a16:creationId xmlns:a16="http://schemas.microsoft.com/office/drawing/2014/main" id="{5283F676-9B23-7F9E-A993-F0F6B54DE816}"/>
              </a:ext>
            </a:extLst>
          </p:cNvPr>
          <p:cNvSpPr/>
          <p:nvPr/>
        </p:nvSpPr>
        <p:spPr>
          <a:xfrm>
            <a:off x="792267" y="975659"/>
            <a:ext cx="3312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a:extLst>
              <a:ext uri="{FF2B5EF4-FFF2-40B4-BE49-F238E27FC236}">
                <a16:creationId xmlns:a16="http://schemas.microsoft.com/office/drawing/2014/main" id="{0D0ACB9C-92D2-BEB8-F777-BDE2F0CFE56A}"/>
              </a:ext>
            </a:extLst>
          </p:cNvPr>
          <p:cNvSpPr/>
          <p:nvPr/>
        </p:nvSpPr>
        <p:spPr>
          <a:xfrm>
            <a:off x="8098502" y="980962"/>
            <a:ext cx="3312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869900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163F3-F2BF-1C40-108B-4D0253B81E6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5B726D85-C6B4-3B77-110F-4A84FB1D8592}"/>
              </a:ext>
            </a:extLst>
          </p:cNvPr>
          <p:cNvSpPr>
            <a:spLocks noGrp="1"/>
          </p:cNvSpPr>
          <p:nvPr>
            <p:ph type="title"/>
          </p:nvPr>
        </p:nvSpPr>
        <p:spPr>
          <a:xfrm>
            <a:off x="672353" y="665847"/>
            <a:ext cx="10847294" cy="526459"/>
          </a:xfrm>
          <a:solidFill>
            <a:srgbClr val="0070C0"/>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Τίμος Μωραϊτίνης</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207DA4CC-5D35-A907-6626-CE0940F478C3}"/>
              </a:ext>
            </a:extLst>
          </p:cNvPr>
          <p:cNvSpPr>
            <a:spLocks noGrp="1"/>
          </p:cNvSpPr>
          <p:nvPr>
            <p:ph idx="1"/>
          </p:nvPr>
        </p:nvSpPr>
        <p:spPr>
          <a:xfrm>
            <a:off x="672353" y="1224153"/>
            <a:ext cx="10847294" cy="4968000"/>
          </a:xfrm>
          <a:solidFill>
            <a:schemeClr val="accent1">
              <a:lumMod val="20000"/>
              <a:lumOff val="80000"/>
            </a:schemeClr>
          </a:solidFill>
        </p:spPr>
        <p:txBody>
          <a:bodyPr>
            <a:normAutofit/>
          </a:bodyPr>
          <a:lstStyle/>
          <a:p>
            <a:pPr marL="0" indent="0" algn="just">
              <a:buNone/>
            </a:pPr>
            <a:r>
              <a:rPr lang="el-GR" sz="1800">
                <a:solidFill>
                  <a:schemeClr val="tx1"/>
                </a:solidFill>
                <a:latin typeface="Times New Roman" panose="02020603050405020304" pitchFamily="18" charset="0"/>
                <a:cs typeface="Times New Roman" panose="02020603050405020304" pitchFamily="18" charset="0"/>
              </a:rPr>
              <a:t>	Επιθεωρησιογράφος - κωμωδιογράφος</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Σατιρίζει τα σύγχρονα αστικά ήθη</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Σατιρίζει τις γυναίκες για τις «ανδρικές» συνήθειές τους</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Χαρακτηριστικό παράδειγμα είναι η τρίπρακτη κωμωδία του </a:t>
            </a:r>
            <a:r>
              <a:rPr lang="el-GR" sz="1800" i="1">
                <a:solidFill>
                  <a:schemeClr val="tx1"/>
                </a:solidFill>
                <a:latin typeface="Times New Roman" panose="02020603050405020304" pitchFamily="18" charset="0"/>
                <a:cs typeface="Times New Roman" panose="02020603050405020304" pitchFamily="18" charset="0"/>
              </a:rPr>
              <a:t>Ένα ταξιδάκι στη σελήνη</a:t>
            </a:r>
            <a:r>
              <a:rPr lang="el-GR" sz="1800">
                <a:solidFill>
                  <a:schemeClr val="tx1"/>
                </a:solidFill>
                <a:latin typeface="Times New Roman" panose="02020603050405020304" pitchFamily="18" charset="0"/>
                <a:cs typeface="Times New Roman" panose="02020603050405020304" pitchFamily="18" charset="0"/>
              </a:rPr>
              <a:t>, με την οποία σατιρίζει 	τη σύγχρονη διανοούμενη και απελευθερωμένη γυναίκα</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Στην τρίπρακτη κωμωδία του </a:t>
            </a:r>
            <a:r>
              <a:rPr lang="el-GR" sz="1800" i="1">
                <a:solidFill>
                  <a:schemeClr val="tx1"/>
                </a:solidFill>
                <a:latin typeface="Times New Roman" panose="02020603050405020304" pitchFamily="18" charset="0"/>
                <a:cs typeface="Times New Roman" panose="02020603050405020304" pitchFamily="18" charset="0"/>
              </a:rPr>
              <a:t>Βρε το παληοκόριτσο</a:t>
            </a:r>
            <a:r>
              <a:rPr lang="el-GR" sz="1800">
                <a:solidFill>
                  <a:schemeClr val="tx1"/>
                </a:solidFill>
                <a:latin typeface="Times New Roman" panose="02020603050405020304" pitchFamily="18" charset="0"/>
                <a:cs typeface="Times New Roman" panose="02020603050405020304" pitchFamily="18" charset="0"/>
              </a:rPr>
              <a:t> σατιρίζει τις εξωσυζυγικές σχέσεις</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Στην επίσης τρίπρακτη κωμωδία του </a:t>
            </a:r>
            <a:r>
              <a:rPr lang="el-GR" sz="1800" i="1">
                <a:solidFill>
                  <a:schemeClr val="tx1"/>
                </a:solidFill>
                <a:latin typeface="Times New Roman" panose="02020603050405020304" pitchFamily="18" charset="0"/>
                <a:cs typeface="Times New Roman" panose="02020603050405020304" pitchFamily="18" charset="0"/>
              </a:rPr>
              <a:t>Η Επιστροφή των θεών</a:t>
            </a:r>
            <a:r>
              <a:rPr lang="el-GR" sz="1800">
                <a:solidFill>
                  <a:schemeClr val="tx1"/>
                </a:solidFill>
                <a:latin typeface="Times New Roman" panose="02020603050405020304" pitchFamily="18" charset="0"/>
                <a:cs typeface="Times New Roman" panose="02020603050405020304" pitchFamily="18" charset="0"/>
              </a:rPr>
              <a:t> σατιρίζει τα έκλυτα ήθη των Αθηναίων και τη ρο-	πή προς τον εύκολο πλουτισμό και την κοινωνική ανέλιξη</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Η σάτιρα της ιδιωτικής ζωής και των σύγχρονων ηθών εγγράφεται επίσης στην τρίπρακτη κωμωδία του </a:t>
            </a:r>
            <a:r>
              <a:rPr lang="el-GR" sz="1800" i="1">
                <a:solidFill>
                  <a:schemeClr val="tx1"/>
                </a:solidFill>
                <a:latin typeface="Times New Roman" panose="02020603050405020304" pitchFamily="18" charset="0"/>
                <a:cs typeface="Times New Roman" panose="02020603050405020304" pitchFamily="18" charset="0"/>
              </a:rPr>
              <a:t>Το μο- 	ντέρνο σπίτι</a:t>
            </a:r>
            <a:r>
              <a:rPr lang="el-GR" sz="1800">
                <a:solidFill>
                  <a:schemeClr val="tx1"/>
                </a:solidFill>
                <a:latin typeface="Times New Roman" panose="02020603050405020304" pitchFamily="18" charset="0"/>
                <a:cs typeface="Times New Roman" panose="02020603050405020304" pitchFamily="18" charset="0"/>
              </a:rPr>
              <a:t> (1926)	</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Χαρακτηριστικά γνωρίσματα		</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παρεξηγήσεις			  ίντριγκες	     μεταμφιέσεις</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αλλαγές ταυτότητας	  ψέματα		     εκούσια παραποίηση της αλήθειας</a:t>
            </a:r>
            <a:endParaRPr lang="el-GR" sz="1800" dirty="0">
              <a:solidFill>
                <a:schemeClr val="tx1"/>
              </a:solidFill>
              <a:latin typeface="Times New Roman" panose="02020603050405020304" pitchFamily="18" charset="0"/>
              <a:cs typeface="Times New Roman" panose="02020603050405020304" pitchFamily="18" charset="0"/>
            </a:endParaRPr>
          </a:p>
        </p:txBody>
      </p:sp>
      <p:sp>
        <p:nvSpPr>
          <p:cNvPr id="9" name="Οβάλ 8">
            <a:extLst>
              <a:ext uri="{FF2B5EF4-FFF2-40B4-BE49-F238E27FC236}">
                <a16:creationId xmlns:a16="http://schemas.microsoft.com/office/drawing/2014/main" id="{73E60A12-AF8E-C7AB-161D-C313C96CF950}"/>
              </a:ext>
            </a:extLst>
          </p:cNvPr>
          <p:cNvSpPr/>
          <p:nvPr/>
        </p:nvSpPr>
        <p:spPr>
          <a:xfrm>
            <a:off x="976580" y="1359215"/>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C8895880-F69C-18B4-96C4-CFE8C150AD9D}"/>
              </a:ext>
            </a:extLst>
          </p:cNvPr>
          <p:cNvSpPr/>
          <p:nvPr/>
        </p:nvSpPr>
        <p:spPr>
          <a:xfrm>
            <a:off x="976580" y="1762208"/>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βάλ 10">
            <a:extLst>
              <a:ext uri="{FF2B5EF4-FFF2-40B4-BE49-F238E27FC236}">
                <a16:creationId xmlns:a16="http://schemas.microsoft.com/office/drawing/2014/main" id="{1154DFB7-82C6-0C4A-470B-54AC77F2C6F9}"/>
              </a:ext>
            </a:extLst>
          </p:cNvPr>
          <p:cNvSpPr/>
          <p:nvPr/>
        </p:nvSpPr>
        <p:spPr>
          <a:xfrm>
            <a:off x="976580" y="2169017"/>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8AF2B1AE-0FC4-BB7E-1B2B-955D790D990D}"/>
              </a:ext>
            </a:extLst>
          </p:cNvPr>
          <p:cNvSpPr/>
          <p:nvPr/>
        </p:nvSpPr>
        <p:spPr>
          <a:xfrm>
            <a:off x="976580" y="2578264"/>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βάλ 14">
            <a:extLst>
              <a:ext uri="{FF2B5EF4-FFF2-40B4-BE49-F238E27FC236}">
                <a16:creationId xmlns:a16="http://schemas.microsoft.com/office/drawing/2014/main" id="{067018DC-5839-CE7D-55AC-CF2C5AFF8833}"/>
              </a:ext>
            </a:extLst>
          </p:cNvPr>
          <p:cNvSpPr/>
          <p:nvPr/>
        </p:nvSpPr>
        <p:spPr>
          <a:xfrm>
            <a:off x="976580" y="3223927"/>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βάλ 15">
            <a:extLst>
              <a:ext uri="{FF2B5EF4-FFF2-40B4-BE49-F238E27FC236}">
                <a16:creationId xmlns:a16="http://schemas.microsoft.com/office/drawing/2014/main" id="{93D53C29-9851-C7F5-13B1-B5064B249C4D}"/>
              </a:ext>
            </a:extLst>
          </p:cNvPr>
          <p:cNvSpPr/>
          <p:nvPr/>
        </p:nvSpPr>
        <p:spPr>
          <a:xfrm>
            <a:off x="976580" y="3630402"/>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βάλ 17">
            <a:extLst>
              <a:ext uri="{FF2B5EF4-FFF2-40B4-BE49-F238E27FC236}">
                <a16:creationId xmlns:a16="http://schemas.microsoft.com/office/drawing/2014/main" id="{7607F4DD-449F-9211-344D-BCA58BD0A55E}"/>
              </a:ext>
            </a:extLst>
          </p:cNvPr>
          <p:cNvSpPr/>
          <p:nvPr/>
        </p:nvSpPr>
        <p:spPr>
          <a:xfrm>
            <a:off x="976770" y="4313729"/>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a:extLst>
              <a:ext uri="{FF2B5EF4-FFF2-40B4-BE49-F238E27FC236}">
                <a16:creationId xmlns:a16="http://schemas.microsoft.com/office/drawing/2014/main" id="{EB2837FF-8005-9279-C820-408E1F4786D9}"/>
              </a:ext>
            </a:extLst>
          </p:cNvPr>
          <p:cNvSpPr/>
          <p:nvPr/>
        </p:nvSpPr>
        <p:spPr>
          <a:xfrm>
            <a:off x="846055" y="929076"/>
            <a:ext cx="352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a:extLst>
              <a:ext uri="{FF2B5EF4-FFF2-40B4-BE49-F238E27FC236}">
                <a16:creationId xmlns:a16="http://schemas.microsoft.com/office/drawing/2014/main" id="{66D0439A-7236-98F0-FB73-A83B31D0C51E}"/>
              </a:ext>
            </a:extLst>
          </p:cNvPr>
          <p:cNvSpPr/>
          <p:nvPr/>
        </p:nvSpPr>
        <p:spPr>
          <a:xfrm>
            <a:off x="7817947" y="951935"/>
            <a:ext cx="352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2A6D630B-5124-747A-1DC9-4F57C5306A01}"/>
              </a:ext>
            </a:extLst>
          </p:cNvPr>
          <p:cNvSpPr/>
          <p:nvPr/>
        </p:nvSpPr>
        <p:spPr>
          <a:xfrm>
            <a:off x="804000" y="6089051"/>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Βέλος: Δεξιό 6">
            <a:extLst>
              <a:ext uri="{FF2B5EF4-FFF2-40B4-BE49-F238E27FC236}">
                <a16:creationId xmlns:a16="http://schemas.microsoft.com/office/drawing/2014/main" id="{73CD2313-2D75-DEA7-54DA-EFFC4AEA33A0}"/>
              </a:ext>
            </a:extLst>
          </p:cNvPr>
          <p:cNvSpPr/>
          <p:nvPr/>
        </p:nvSpPr>
        <p:spPr>
          <a:xfrm>
            <a:off x="5166884" y="5787825"/>
            <a:ext cx="360000" cy="204537"/>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Βέλος: Δεξιό 13">
            <a:extLst>
              <a:ext uri="{FF2B5EF4-FFF2-40B4-BE49-F238E27FC236}">
                <a16:creationId xmlns:a16="http://schemas.microsoft.com/office/drawing/2014/main" id="{AB6E44D0-01C2-1EFD-A21E-06CE6A50BC39}"/>
              </a:ext>
            </a:extLst>
          </p:cNvPr>
          <p:cNvSpPr/>
          <p:nvPr/>
        </p:nvSpPr>
        <p:spPr>
          <a:xfrm>
            <a:off x="1235272" y="5402670"/>
            <a:ext cx="360000" cy="204537"/>
          </a:xfrm>
          <a:prstGeom prst="rightArrow">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Βέλος: Δεξιό 18">
            <a:extLst>
              <a:ext uri="{FF2B5EF4-FFF2-40B4-BE49-F238E27FC236}">
                <a16:creationId xmlns:a16="http://schemas.microsoft.com/office/drawing/2014/main" id="{B566AB58-3349-F0BA-337F-A4FFE31080A0}"/>
              </a:ext>
            </a:extLst>
          </p:cNvPr>
          <p:cNvSpPr/>
          <p:nvPr/>
        </p:nvSpPr>
        <p:spPr>
          <a:xfrm>
            <a:off x="1235272" y="5785843"/>
            <a:ext cx="360000" cy="204537"/>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Βέλος: Δεξιό 19">
            <a:extLst>
              <a:ext uri="{FF2B5EF4-FFF2-40B4-BE49-F238E27FC236}">
                <a16:creationId xmlns:a16="http://schemas.microsoft.com/office/drawing/2014/main" id="{D6038B57-2101-1B3E-D1E8-4EEF2A108E5C}"/>
              </a:ext>
            </a:extLst>
          </p:cNvPr>
          <p:cNvSpPr/>
          <p:nvPr/>
        </p:nvSpPr>
        <p:spPr>
          <a:xfrm>
            <a:off x="5166884" y="5405975"/>
            <a:ext cx="360000" cy="204537"/>
          </a:xfrm>
          <a:prstGeom prst="rightArrow">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Βέλος: Δεξιό 20">
            <a:extLst>
              <a:ext uri="{FF2B5EF4-FFF2-40B4-BE49-F238E27FC236}">
                <a16:creationId xmlns:a16="http://schemas.microsoft.com/office/drawing/2014/main" id="{6032AEB6-821D-FD1F-7166-DEB74F7C0114}"/>
              </a:ext>
            </a:extLst>
          </p:cNvPr>
          <p:cNvSpPr/>
          <p:nvPr/>
        </p:nvSpPr>
        <p:spPr>
          <a:xfrm>
            <a:off x="3656423" y="5402670"/>
            <a:ext cx="360000" cy="204537"/>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Βέλος: Δεξιό 21">
            <a:extLst>
              <a:ext uri="{FF2B5EF4-FFF2-40B4-BE49-F238E27FC236}">
                <a16:creationId xmlns:a16="http://schemas.microsoft.com/office/drawing/2014/main" id="{3BFFB9CC-292F-94AC-C68D-FFFDDA7CE4FF}"/>
              </a:ext>
            </a:extLst>
          </p:cNvPr>
          <p:cNvSpPr/>
          <p:nvPr/>
        </p:nvSpPr>
        <p:spPr>
          <a:xfrm>
            <a:off x="3656423" y="5810315"/>
            <a:ext cx="360000" cy="204537"/>
          </a:xfrm>
          <a:prstGeom prst="rightArrow">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βάλ 22">
            <a:extLst>
              <a:ext uri="{FF2B5EF4-FFF2-40B4-BE49-F238E27FC236}">
                <a16:creationId xmlns:a16="http://schemas.microsoft.com/office/drawing/2014/main" id="{161A5F8B-F2D1-2F0F-A255-AA69C3B2D944}"/>
              </a:ext>
            </a:extLst>
          </p:cNvPr>
          <p:cNvSpPr/>
          <p:nvPr/>
        </p:nvSpPr>
        <p:spPr>
          <a:xfrm>
            <a:off x="976580" y="4997056"/>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212253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163F3-F2BF-1C40-108B-4D0253B81E6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5B726D85-C6B4-3B77-110F-4A84FB1D8592}"/>
              </a:ext>
            </a:extLst>
          </p:cNvPr>
          <p:cNvSpPr>
            <a:spLocks noGrp="1"/>
          </p:cNvSpPr>
          <p:nvPr>
            <p:ph type="title"/>
          </p:nvPr>
        </p:nvSpPr>
        <p:spPr>
          <a:xfrm>
            <a:off x="672353" y="665847"/>
            <a:ext cx="10847294" cy="526459"/>
          </a:xfrm>
          <a:solidFill>
            <a:srgbClr val="0070C0"/>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Τίμος Μωραϊτίνης</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207DA4CC-5D35-A907-6626-CE0940F478C3}"/>
              </a:ext>
            </a:extLst>
          </p:cNvPr>
          <p:cNvSpPr>
            <a:spLocks noGrp="1"/>
          </p:cNvSpPr>
          <p:nvPr>
            <p:ph idx="1"/>
          </p:nvPr>
        </p:nvSpPr>
        <p:spPr>
          <a:xfrm>
            <a:off x="672353" y="1224153"/>
            <a:ext cx="10847294" cy="4968000"/>
          </a:xfrm>
          <a:solidFill>
            <a:schemeClr val="accent1">
              <a:lumMod val="20000"/>
              <a:lumOff val="80000"/>
            </a:schemeClr>
          </a:solidFill>
        </p:spPr>
        <p:txBody>
          <a:bodyPr>
            <a:normAutofit/>
          </a:bodyPr>
          <a:lstStyle/>
          <a:p>
            <a:pPr marL="0" indent="0" algn="just">
              <a:buNone/>
            </a:pPr>
            <a:r>
              <a:rPr lang="el-GR" sz="1800">
                <a:solidFill>
                  <a:schemeClr val="tx1"/>
                </a:solidFill>
                <a:latin typeface="Times New Roman" panose="02020603050405020304" pitchFamily="18" charset="0"/>
                <a:cs typeface="Times New Roman" panose="02020603050405020304" pitchFamily="18" charset="0"/>
              </a:rPr>
              <a:t>	Ο Τ. Μωραϊτίνης, όπως επίσης ο Θεόδωρος Συναδινός, είναι εμφανώς στραμμένος μέσα από τις κωμωδίες του 	εναντίον της γυναικείας χειραφέτησης</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Σταθερά, αναζητά και παρουσιάζει ελαττώματα γύρω από τις γυναίκες</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Το 1908, στην κωμωδία του </a:t>
            </a:r>
            <a:r>
              <a:rPr lang="el-GR" sz="1800" i="1">
                <a:solidFill>
                  <a:schemeClr val="tx1"/>
                </a:solidFill>
                <a:latin typeface="Times New Roman" panose="02020603050405020304" pitchFamily="18" charset="0"/>
                <a:cs typeface="Times New Roman" panose="02020603050405020304" pitchFamily="18" charset="0"/>
              </a:rPr>
              <a:t>Η πρωθυπουργίνα </a:t>
            </a:r>
            <a:r>
              <a:rPr lang="el-GR" sz="1800">
                <a:solidFill>
                  <a:schemeClr val="tx1"/>
                </a:solidFill>
                <a:latin typeface="Times New Roman" panose="02020603050405020304" pitchFamily="18" charset="0"/>
                <a:cs typeface="Times New Roman" panose="02020603050405020304" pitchFamily="18" charset="0"/>
              </a:rPr>
              <a:t>σατιρίζει το αίτημα παροχής πολιτικής ψήφου</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Στον Μεσοπόλεμο, με τις κωμωδίες </a:t>
            </a:r>
            <a:r>
              <a:rPr lang="el-GR" sz="1800" i="1">
                <a:solidFill>
                  <a:schemeClr val="tx1"/>
                </a:solidFill>
                <a:latin typeface="Times New Roman" panose="02020603050405020304" pitchFamily="18" charset="0"/>
                <a:cs typeface="Times New Roman" panose="02020603050405020304" pitchFamily="18" charset="0"/>
              </a:rPr>
              <a:t>Ένα ταξιδάκι στη σελήνη </a:t>
            </a:r>
            <a:r>
              <a:rPr lang="el-GR" sz="1800">
                <a:solidFill>
                  <a:schemeClr val="tx1"/>
                </a:solidFill>
                <a:latin typeface="Times New Roman" panose="02020603050405020304" pitchFamily="18" charset="0"/>
                <a:cs typeface="Times New Roman" panose="02020603050405020304" pitchFamily="18" charset="0"/>
              </a:rPr>
              <a:t>και </a:t>
            </a:r>
            <a:r>
              <a:rPr lang="el-GR" sz="1800" i="1">
                <a:solidFill>
                  <a:schemeClr val="tx1"/>
                </a:solidFill>
                <a:latin typeface="Times New Roman" panose="02020603050405020304" pitchFamily="18" charset="0"/>
                <a:cs typeface="Times New Roman" panose="02020603050405020304" pitchFamily="18" charset="0"/>
              </a:rPr>
              <a:t>Βρε το παληοκόριτσο </a:t>
            </a:r>
            <a:r>
              <a:rPr lang="el-GR" sz="1800">
                <a:solidFill>
                  <a:schemeClr val="tx1"/>
                </a:solidFill>
                <a:latin typeface="Times New Roman" panose="02020603050405020304" pitchFamily="18" charset="0"/>
                <a:cs typeface="Times New Roman" panose="02020603050405020304" pitchFamily="18" charset="0"/>
              </a:rPr>
              <a:t>σατιρίζει τους γυναικεί-	ους μοντερνισμούς</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Η γυναικεία εργασία αποτελεί εξίσου θέμα διακωμώδησης</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Ο Μωραϊτίνης ενδιαφέρεται, εντούτοις, και για ευρύτερα ζητήματα, τα οποία αφορούν την τύχη του ανθρώπου</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Έτσι, παρουσιάζεται μέσα από μια νοσταλγία του παρελθόντος, το οποίο κρίνει οπωσδήποτε καλύτερο από το 	παρόν</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Ο συντηρητισμός του είναι φανερός και σε αυτή την περίπτωση –ιδεολογικά στέκεται μεταξύ ενός απόλυτα 	κακού και ενός απόλυτα καλού (αντικειμενικός ιδεαλισμός)</a:t>
            </a:r>
            <a:endParaRPr lang="el-GR" sz="1800" dirty="0">
              <a:solidFill>
                <a:schemeClr val="tx1"/>
              </a:solidFill>
              <a:latin typeface="Times New Roman" panose="02020603050405020304" pitchFamily="18" charset="0"/>
              <a:cs typeface="Times New Roman" panose="02020603050405020304" pitchFamily="18" charset="0"/>
            </a:endParaRPr>
          </a:p>
        </p:txBody>
      </p:sp>
      <p:sp>
        <p:nvSpPr>
          <p:cNvPr id="9" name="Οβάλ 8">
            <a:extLst>
              <a:ext uri="{FF2B5EF4-FFF2-40B4-BE49-F238E27FC236}">
                <a16:creationId xmlns:a16="http://schemas.microsoft.com/office/drawing/2014/main" id="{73E60A12-AF8E-C7AB-161D-C313C96CF950}"/>
              </a:ext>
            </a:extLst>
          </p:cNvPr>
          <p:cNvSpPr/>
          <p:nvPr/>
        </p:nvSpPr>
        <p:spPr>
          <a:xfrm>
            <a:off x="976580" y="1338047"/>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C8895880-F69C-18B4-96C4-CFE8C150AD9D}"/>
              </a:ext>
            </a:extLst>
          </p:cNvPr>
          <p:cNvSpPr/>
          <p:nvPr/>
        </p:nvSpPr>
        <p:spPr>
          <a:xfrm>
            <a:off x="976580" y="2014186"/>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8AF2B1AE-0FC4-BB7E-1B2B-955D790D990D}"/>
              </a:ext>
            </a:extLst>
          </p:cNvPr>
          <p:cNvSpPr/>
          <p:nvPr/>
        </p:nvSpPr>
        <p:spPr>
          <a:xfrm>
            <a:off x="976580" y="2833692"/>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βάλ 14">
            <a:extLst>
              <a:ext uri="{FF2B5EF4-FFF2-40B4-BE49-F238E27FC236}">
                <a16:creationId xmlns:a16="http://schemas.microsoft.com/office/drawing/2014/main" id="{067018DC-5839-CE7D-55AC-CF2C5AFF8833}"/>
              </a:ext>
            </a:extLst>
          </p:cNvPr>
          <p:cNvSpPr/>
          <p:nvPr/>
        </p:nvSpPr>
        <p:spPr>
          <a:xfrm>
            <a:off x="976605" y="2423939"/>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βάλ 15">
            <a:extLst>
              <a:ext uri="{FF2B5EF4-FFF2-40B4-BE49-F238E27FC236}">
                <a16:creationId xmlns:a16="http://schemas.microsoft.com/office/drawing/2014/main" id="{93D53C29-9851-C7F5-13B1-B5064B249C4D}"/>
              </a:ext>
            </a:extLst>
          </p:cNvPr>
          <p:cNvSpPr/>
          <p:nvPr/>
        </p:nvSpPr>
        <p:spPr>
          <a:xfrm>
            <a:off x="976580" y="3909981"/>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βάλ 17">
            <a:extLst>
              <a:ext uri="{FF2B5EF4-FFF2-40B4-BE49-F238E27FC236}">
                <a16:creationId xmlns:a16="http://schemas.microsoft.com/office/drawing/2014/main" id="{7607F4DD-449F-9211-344D-BCA58BD0A55E}"/>
              </a:ext>
            </a:extLst>
          </p:cNvPr>
          <p:cNvSpPr/>
          <p:nvPr/>
        </p:nvSpPr>
        <p:spPr>
          <a:xfrm>
            <a:off x="976580" y="3517117"/>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a:extLst>
              <a:ext uri="{FF2B5EF4-FFF2-40B4-BE49-F238E27FC236}">
                <a16:creationId xmlns:a16="http://schemas.microsoft.com/office/drawing/2014/main" id="{EB2837FF-8005-9279-C820-408E1F4786D9}"/>
              </a:ext>
            </a:extLst>
          </p:cNvPr>
          <p:cNvSpPr/>
          <p:nvPr/>
        </p:nvSpPr>
        <p:spPr>
          <a:xfrm>
            <a:off x="846055" y="929076"/>
            <a:ext cx="352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a:extLst>
              <a:ext uri="{FF2B5EF4-FFF2-40B4-BE49-F238E27FC236}">
                <a16:creationId xmlns:a16="http://schemas.microsoft.com/office/drawing/2014/main" id="{66D0439A-7236-98F0-FB73-A83B31D0C51E}"/>
              </a:ext>
            </a:extLst>
          </p:cNvPr>
          <p:cNvSpPr/>
          <p:nvPr/>
        </p:nvSpPr>
        <p:spPr>
          <a:xfrm>
            <a:off x="7817947" y="951935"/>
            <a:ext cx="352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2A6D630B-5124-747A-1DC9-4F57C5306A01}"/>
              </a:ext>
            </a:extLst>
          </p:cNvPr>
          <p:cNvSpPr/>
          <p:nvPr/>
        </p:nvSpPr>
        <p:spPr>
          <a:xfrm>
            <a:off x="804000" y="6089051"/>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a:extLst>
              <a:ext uri="{FF2B5EF4-FFF2-40B4-BE49-F238E27FC236}">
                <a16:creationId xmlns:a16="http://schemas.microsoft.com/office/drawing/2014/main" id="{08ACFA0E-9FFE-7E0E-D091-B1793229DDD5}"/>
              </a:ext>
            </a:extLst>
          </p:cNvPr>
          <p:cNvSpPr/>
          <p:nvPr/>
        </p:nvSpPr>
        <p:spPr>
          <a:xfrm>
            <a:off x="976580" y="4317177"/>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βάλ 7">
            <a:extLst>
              <a:ext uri="{FF2B5EF4-FFF2-40B4-BE49-F238E27FC236}">
                <a16:creationId xmlns:a16="http://schemas.microsoft.com/office/drawing/2014/main" id="{52950B49-0F9D-4145-B1E6-F0F24C8447E0}"/>
              </a:ext>
            </a:extLst>
          </p:cNvPr>
          <p:cNvSpPr/>
          <p:nvPr/>
        </p:nvSpPr>
        <p:spPr>
          <a:xfrm>
            <a:off x="976580" y="4995873"/>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632329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163F3-F2BF-1C40-108B-4D0253B81E6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5B726D85-C6B4-3B77-110F-4A84FB1D8592}"/>
              </a:ext>
            </a:extLst>
          </p:cNvPr>
          <p:cNvSpPr>
            <a:spLocks noGrp="1"/>
          </p:cNvSpPr>
          <p:nvPr>
            <p:ph type="title"/>
          </p:nvPr>
        </p:nvSpPr>
        <p:spPr>
          <a:xfrm>
            <a:off x="672353" y="665847"/>
            <a:ext cx="10847294" cy="526459"/>
          </a:xfrm>
          <a:solidFill>
            <a:schemeClr val="accent1">
              <a:lumMod val="40000"/>
              <a:lumOff val="60000"/>
            </a:schemeClr>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Η Κωμωδία του Μεσοπολέμου στον ευρωπαϊκό δρόμο</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207DA4CC-5D35-A907-6626-CE0940F478C3}"/>
              </a:ext>
            </a:extLst>
          </p:cNvPr>
          <p:cNvSpPr>
            <a:spLocks noGrp="1"/>
          </p:cNvSpPr>
          <p:nvPr>
            <p:ph idx="1"/>
          </p:nvPr>
        </p:nvSpPr>
        <p:spPr>
          <a:xfrm>
            <a:off x="672353" y="1224153"/>
            <a:ext cx="10847294" cy="4968000"/>
          </a:xfrm>
          <a:solidFill>
            <a:schemeClr val="accent1">
              <a:lumMod val="20000"/>
              <a:lumOff val="80000"/>
            </a:schemeClr>
          </a:solidFill>
        </p:spPr>
        <p:txBody>
          <a:bodyPr>
            <a:normAutofit lnSpcReduction="10000"/>
          </a:bodyPr>
          <a:lstStyle/>
          <a:p>
            <a:pPr marL="0" indent="0" algn="just">
              <a:buNone/>
            </a:pPr>
            <a:r>
              <a:rPr lang="el-GR" sz="1800">
                <a:latin typeface="Times New Roman" panose="02020603050405020304" pitchFamily="18" charset="0"/>
                <a:cs typeface="Times New Roman" panose="02020603050405020304" pitchFamily="18" charset="0"/>
              </a:rPr>
              <a:t>	</a:t>
            </a:r>
            <a:r>
              <a:rPr lang="el-GR" sz="1800" u="sng">
                <a:latin typeface="Times New Roman" panose="02020603050405020304" pitchFamily="18" charset="0"/>
                <a:cs typeface="Times New Roman" panose="02020603050405020304" pitchFamily="18" charset="0"/>
              </a:rPr>
              <a:t>Χαρακτηριστικό σχήμα της κωμωδίας του Μεσοπολέμου αποτελεί το κωμικό βουλεβάρτο</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Η τρίπρακτη δραματική κωμωδία </a:t>
            </a:r>
            <a:r>
              <a:rPr lang="el-GR" sz="1800" i="1">
                <a:solidFill>
                  <a:schemeClr val="tx1"/>
                </a:solidFill>
                <a:latin typeface="Times New Roman" panose="02020603050405020304" pitchFamily="18" charset="0"/>
                <a:cs typeface="Times New Roman" panose="02020603050405020304" pitchFamily="18" charset="0"/>
              </a:rPr>
              <a:t>Ζήλεια</a:t>
            </a:r>
            <a:r>
              <a:rPr lang="el-GR" sz="1800">
                <a:solidFill>
                  <a:schemeClr val="tx1"/>
                </a:solidFill>
                <a:latin typeface="Times New Roman" panose="02020603050405020304" pitchFamily="18" charset="0"/>
                <a:cs typeface="Times New Roman" panose="02020603050405020304" pitchFamily="18" charset="0"/>
              </a:rPr>
              <a:t> του Μιχαήλ Αρτσιμπάτσεφ επικεντρώνεται στο ζήτημα της μοιχείας 	(1925, θέατρο Κυβέλης)</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Η τετράπρακτη κομεντί των </a:t>
            </a:r>
            <a:r>
              <a:rPr lang="en-US" sz="1800">
                <a:solidFill>
                  <a:schemeClr val="tx1"/>
                </a:solidFill>
                <a:latin typeface="Times New Roman" panose="02020603050405020304" pitchFamily="18" charset="0"/>
                <a:cs typeface="Times New Roman" panose="02020603050405020304" pitchFamily="18" charset="0"/>
              </a:rPr>
              <a:t>Henry Duvernois</a:t>
            </a:r>
            <a:r>
              <a:rPr lang="el-GR" sz="1800">
                <a:solidFill>
                  <a:schemeClr val="tx1"/>
                </a:solidFill>
                <a:latin typeface="Times New Roman" panose="02020603050405020304" pitchFamily="18" charset="0"/>
                <a:cs typeface="Times New Roman" panose="02020603050405020304" pitchFamily="18" charset="0"/>
              </a:rPr>
              <a:t> και </a:t>
            </a:r>
            <a:r>
              <a:rPr lang="en-US" sz="1800">
                <a:solidFill>
                  <a:schemeClr val="tx1"/>
                </a:solidFill>
                <a:latin typeface="Times New Roman" panose="02020603050405020304" pitchFamily="18" charset="0"/>
                <a:cs typeface="Times New Roman" panose="02020603050405020304" pitchFamily="18" charset="0"/>
              </a:rPr>
              <a:t>Robert Dieudonné</a:t>
            </a:r>
            <a:r>
              <a:rPr lang="el-GR" sz="1800">
                <a:solidFill>
                  <a:schemeClr val="tx1"/>
                </a:solidFill>
                <a:latin typeface="Times New Roman" panose="02020603050405020304" pitchFamily="18" charset="0"/>
                <a:cs typeface="Times New Roman" panose="02020603050405020304" pitchFamily="18" charset="0"/>
              </a:rPr>
              <a:t> </a:t>
            </a:r>
            <a:r>
              <a:rPr lang="el-GR" sz="1800" i="1">
                <a:solidFill>
                  <a:schemeClr val="tx1"/>
                </a:solidFill>
                <a:latin typeface="Times New Roman" panose="02020603050405020304" pitchFamily="18" charset="0"/>
                <a:cs typeface="Times New Roman" panose="02020603050405020304" pitchFamily="18" charset="0"/>
              </a:rPr>
              <a:t>Η κιθάρα και η τζαζ-μπαντ </a:t>
            </a:r>
            <a:r>
              <a:rPr lang="el-GR" sz="1800">
                <a:solidFill>
                  <a:schemeClr val="tx1"/>
                </a:solidFill>
                <a:latin typeface="Times New Roman" panose="02020603050405020304" pitchFamily="18" charset="0"/>
                <a:cs typeface="Times New Roman" panose="02020603050405020304" pitchFamily="18" charset="0"/>
              </a:rPr>
              <a:t>αφορά τους 	σύγχρονους ρυθμούς ζωής των Ευρωπαίων (1926, θέατρο Κοτοπούλη)</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Η τρίπρακτη κομεντί </a:t>
            </a:r>
            <a:r>
              <a:rPr lang="el-GR" sz="1800" i="1">
                <a:solidFill>
                  <a:schemeClr val="tx1"/>
                </a:solidFill>
                <a:latin typeface="Times New Roman" panose="02020603050405020304" pitchFamily="18" charset="0"/>
                <a:cs typeface="Times New Roman" panose="02020603050405020304" pitchFamily="18" charset="0"/>
              </a:rPr>
              <a:t>Δικηγορίνα</a:t>
            </a:r>
            <a:r>
              <a:rPr lang="el-GR" sz="1800">
                <a:solidFill>
                  <a:schemeClr val="tx1"/>
                </a:solidFill>
                <a:latin typeface="Times New Roman" panose="02020603050405020304" pitchFamily="18" charset="0"/>
                <a:cs typeface="Times New Roman" panose="02020603050405020304" pitchFamily="18" charset="0"/>
              </a:rPr>
              <a:t> των </a:t>
            </a:r>
            <a:r>
              <a:rPr lang="en-US" sz="1800">
                <a:solidFill>
                  <a:schemeClr val="tx1"/>
                </a:solidFill>
                <a:latin typeface="Times New Roman" panose="02020603050405020304" pitchFamily="18" charset="0"/>
                <a:cs typeface="Times New Roman" panose="02020603050405020304" pitchFamily="18" charset="0"/>
              </a:rPr>
              <a:t>Louis Verneuil</a:t>
            </a:r>
            <a:r>
              <a:rPr lang="el-GR" sz="1800">
                <a:solidFill>
                  <a:schemeClr val="tx1"/>
                </a:solidFill>
                <a:latin typeface="Times New Roman" panose="02020603050405020304" pitchFamily="18" charset="0"/>
                <a:cs typeface="Times New Roman" panose="02020603050405020304" pitchFamily="18" charset="0"/>
              </a:rPr>
              <a:t> και </a:t>
            </a:r>
            <a:r>
              <a:rPr lang="en-US" sz="1800">
                <a:solidFill>
                  <a:schemeClr val="tx1"/>
                </a:solidFill>
                <a:latin typeface="Times New Roman" panose="02020603050405020304" pitchFamily="18" charset="0"/>
                <a:cs typeface="Times New Roman" panose="02020603050405020304" pitchFamily="18" charset="0"/>
              </a:rPr>
              <a:t>Georges Berr</a:t>
            </a:r>
            <a:r>
              <a:rPr lang="el-GR" sz="1800">
                <a:solidFill>
                  <a:schemeClr val="tx1"/>
                </a:solidFill>
                <a:latin typeface="Times New Roman" panose="02020603050405020304" pitchFamily="18" charset="0"/>
                <a:cs typeface="Times New Roman" panose="02020603050405020304" pitchFamily="18" charset="0"/>
              </a:rPr>
              <a:t> σχετίζεται με τη γυναίκα στη διεκδίκη-	ση του «ανδρικού» χώρου (1927, Άγγελος Αμηράς)</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Η τρίπρακτη κωμωδία του </a:t>
            </a:r>
            <a:r>
              <a:rPr lang="en-US" sz="1800">
                <a:solidFill>
                  <a:schemeClr val="tx1"/>
                </a:solidFill>
                <a:latin typeface="Times New Roman" panose="02020603050405020304" pitchFamily="18" charset="0"/>
                <a:cs typeface="Times New Roman" panose="02020603050405020304" pitchFamily="18" charset="0"/>
              </a:rPr>
              <a:t>Alfred Savoir</a:t>
            </a:r>
            <a:r>
              <a:rPr lang="el-GR" sz="1800">
                <a:solidFill>
                  <a:schemeClr val="tx1"/>
                </a:solidFill>
                <a:latin typeface="Times New Roman" panose="02020603050405020304" pitchFamily="18" charset="0"/>
                <a:cs typeface="Times New Roman" panose="02020603050405020304" pitchFamily="18" charset="0"/>
              </a:rPr>
              <a:t> </a:t>
            </a:r>
            <a:r>
              <a:rPr lang="el-GR" sz="1800" i="1">
                <a:solidFill>
                  <a:schemeClr val="tx1"/>
                </a:solidFill>
                <a:latin typeface="Times New Roman" panose="02020603050405020304" pitchFamily="18" charset="0"/>
                <a:cs typeface="Times New Roman" panose="02020603050405020304" pitchFamily="18" charset="0"/>
              </a:rPr>
              <a:t>Η μεγάλη δούκισσα και το γκαρσόνι </a:t>
            </a:r>
            <a:r>
              <a:rPr lang="el-GR" sz="1800">
                <a:solidFill>
                  <a:schemeClr val="tx1"/>
                </a:solidFill>
                <a:latin typeface="Times New Roman" panose="02020603050405020304" pitchFamily="18" charset="0"/>
                <a:cs typeface="Times New Roman" panose="02020603050405020304" pitchFamily="18" charset="0"/>
              </a:rPr>
              <a:t>αναφέρεται στη μετανάστευση 	Ρώσων αριστοκρατών στην Ευρώπη κατόπιν της επικράτησης των μπολσεβίκων και της εγκαθίδρυσης του σο-	βιετικού καθεστώτος (1927, θέατρο Κοτοπούλη)</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Το σύγχρονο ευρωπαϊκό βουλεβάρτο ενδιαφέρεται να σατιρίσει την οικονομική και πολιτική κατάσταση της 	Ευρώπης και την επικρατούσα μετά από τον Α΄ Παγκόσμιο Πόλεμο διαφθορά της κυρίαρχης ταξής</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Με το βουλεβάρτο καταπιάνονται οι Κυβέλη, Κοτοπούλη, Άγγελος Αμηράς, Βασίλης Αργυρόπουλος, ο θίασος 	του Βασίλη Λογοθετίδη, ο Θίασος Νέων Παγκρατίου, το Λαϊκό Θέατρο του Βασίλη Ρώτα και ο Θίασος Νέων 	Καλλιτεχνών του Δημήτρη Ιωαννόπουλου</a:t>
            </a:r>
          </a:p>
        </p:txBody>
      </p:sp>
      <p:sp>
        <p:nvSpPr>
          <p:cNvPr id="9" name="Οβάλ 8">
            <a:extLst>
              <a:ext uri="{FF2B5EF4-FFF2-40B4-BE49-F238E27FC236}">
                <a16:creationId xmlns:a16="http://schemas.microsoft.com/office/drawing/2014/main" id="{73E60A12-AF8E-C7AB-161D-C313C96CF950}"/>
              </a:ext>
            </a:extLst>
          </p:cNvPr>
          <p:cNvSpPr/>
          <p:nvPr/>
        </p:nvSpPr>
        <p:spPr>
          <a:xfrm>
            <a:off x="974364" y="1318168"/>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C8895880-F69C-18B4-96C4-CFE8C150AD9D}"/>
              </a:ext>
            </a:extLst>
          </p:cNvPr>
          <p:cNvSpPr/>
          <p:nvPr/>
        </p:nvSpPr>
        <p:spPr>
          <a:xfrm>
            <a:off x="979344" y="1693832"/>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βάλ 10">
            <a:extLst>
              <a:ext uri="{FF2B5EF4-FFF2-40B4-BE49-F238E27FC236}">
                <a16:creationId xmlns:a16="http://schemas.microsoft.com/office/drawing/2014/main" id="{1154DFB7-82C6-0C4A-470B-54AC77F2C6F9}"/>
              </a:ext>
            </a:extLst>
          </p:cNvPr>
          <p:cNvSpPr/>
          <p:nvPr/>
        </p:nvSpPr>
        <p:spPr>
          <a:xfrm>
            <a:off x="979344" y="2319305"/>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8AF2B1AE-0FC4-BB7E-1B2B-955D790D990D}"/>
              </a:ext>
            </a:extLst>
          </p:cNvPr>
          <p:cNvSpPr/>
          <p:nvPr/>
        </p:nvSpPr>
        <p:spPr>
          <a:xfrm>
            <a:off x="974364" y="2944778"/>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βάλ 14">
            <a:extLst>
              <a:ext uri="{FF2B5EF4-FFF2-40B4-BE49-F238E27FC236}">
                <a16:creationId xmlns:a16="http://schemas.microsoft.com/office/drawing/2014/main" id="{067018DC-5839-CE7D-55AC-CF2C5AFF8833}"/>
              </a:ext>
            </a:extLst>
          </p:cNvPr>
          <p:cNvSpPr/>
          <p:nvPr/>
        </p:nvSpPr>
        <p:spPr>
          <a:xfrm>
            <a:off x="974713" y="3574334"/>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βάλ 15">
            <a:extLst>
              <a:ext uri="{FF2B5EF4-FFF2-40B4-BE49-F238E27FC236}">
                <a16:creationId xmlns:a16="http://schemas.microsoft.com/office/drawing/2014/main" id="{93D53C29-9851-C7F5-13B1-B5064B249C4D}"/>
              </a:ext>
            </a:extLst>
          </p:cNvPr>
          <p:cNvSpPr/>
          <p:nvPr/>
        </p:nvSpPr>
        <p:spPr>
          <a:xfrm>
            <a:off x="974364" y="4431767"/>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βάλ 17">
            <a:extLst>
              <a:ext uri="{FF2B5EF4-FFF2-40B4-BE49-F238E27FC236}">
                <a16:creationId xmlns:a16="http://schemas.microsoft.com/office/drawing/2014/main" id="{7607F4DD-449F-9211-344D-BCA58BD0A55E}"/>
              </a:ext>
            </a:extLst>
          </p:cNvPr>
          <p:cNvSpPr/>
          <p:nvPr/>
        </p:nvSpPr>
        <p:spPr>
          <a:xfrm>
            <a:off x="974364" y="5061323"/>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a:extLst>
              <a:ext uri="{FF2B5EF4-FFF2-40B4-BE49-F238E27FC236}">
                <a16:creationId xmlns:a16="http://schemas.microsoft.com/office/drawing/2014/main" id="{EB2837FF-8005-9279-C820-408E1F4786D9}"/>
              </a:ext>
            </a:extLst>
          </p:cNvPr>
          <p:cNvSpPr/>
          <p:nvPr/>
        </p:nvSpPr>
        <p:spPr>
          <a:xfrm>
            <a:off x="846055" y="929076"/>
            <a:ext cx="46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a:extLst>
              <a:ext uri="{FF2B5EF4-FFF2-40B4-BE49-F238E27FC236}">
                <a16:creationId xmlns:a16="http://schemas.microsoft.com/office/drawing/2014/main" id="{66D0439A-7236-98F0-FB73-A83B31D0C51E}"/>
              </a:ext>
            </a:extLst>
          </p:cNvPr>
          <p:cNvSpPr/>
          <p:nvPr/>
        </p:nvSpPr>
        <p:spPr>
          <a:xfrm>
            <a:off x="10877945" y="929076"/>
            <a:ext cx="46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2A6D630B-5124-747A-1DC9-4F57C5306A01}"/>
              </a:ext>
            </a:extLst>
          </p:cNvPr>
          <p:cNvSpPr/>
          <p:nvPr/>
        </p:nvSpPr>
        <p:spPr>
          <a:xfrm>
            <a:off x="804000" y="5932135"/>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201428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163F3-F2BF-1C40-108B-4D0253B81E6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5B726D85-C6B4-3B77-110F-4A84FB1D8592}"/>
              </a:ext>
            </a:extLst>
          </p:cNvPr>
          <p:cNvSpPr>
            <a:spLocks noGrp="1"/>
          </p:cNvSpPr>
          <p:nvPr>
            <p:ph type="title"/>
          </p:nvPr>
        </p:nvSpPr>
        <p:spPr>
          <a:xfrm>
            <a:off x="672353" y="665847"/>
            <a:ext cx="10847294" cy="526459"/>
          </a:xfrm>
          <a:solidFill>
            <a:schemeClr val="accent1">
              <a:lumMod val="40000"/>
              <a:lumOff val="60000"/>
            </a:schemeClr>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Η Κωμωδία μετά από το 1932</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207DA4CC-5D35-A907-6626-CE0940F478C3}"/>
              </a:ext>
            </a:extLst>
          </p:cNvPr>
          <p:cNvSpPr>
            <a:spLocks noGrp="1"/>
          </p:cNvSpPr>
          <p:nvPr>
            <p:ph idx="1"/>
          </p:nvPr>
        </p:nvSpPr>
        <p:spPr>
          <a:xfrm>
            <a:off x="672353" y="1224153"/>
            <a:ext cx="10847294" cy="4968000"/>
          </a:xfrm>
          <a:solidFill>
            <a:schemeClr val="accent1">
              <a:lumMod val="20000"/>
              <a:lumOff val="80000"/>
            </a:schemeClr>
          </a:solidFill>
        </p:spPr>
        <p:txBody>
          <a:bodyPr>
            <a:normAutofit/>
          </a:bodyPr>
          <a:lstStyle/>
          <a:p>
            <a:pPr marL="0" indent="0" algn="just">
              <a:buNone/>
            </a:pPr>
            <a:r>
              <a:rPr lang="el-GR" sz="1800">
                <a:latin typeface="Times New Roman" panose="02020603050405020304" pitchFamily="18" charset="0"/>
                <a:cs typeface="Times New Roman" panose="02020603050405020304" pitchFamily="18" charset="0"/>
              </a:rPr>
              <a:t>	</a:t>
            </a:r>
            <a:r>
              <a:rPr lang="el-GR" sz="1800">
                <a:solidFill>
                  <a:schemeClr val="tx1"/>
                </a:solidFill>
                <a:latin typeface="Times New Roman" panose="02020603050405020304" pitchFamily="18" charset="0"/>
                <a:cs typeface="Times New Roman" panose="02020603050405020304" pitchFamily="18" charset="0"/>
              </a:rPr>
              <a:t>Η Μαρίκα Κοτοπούλη από το 1932 και έπειτα ανεβάζει αρκετές κωμωδίες από το αγγλόφωνο ρεπερτόριο</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Οι περισσότερες από αυτές τις κωμωδίες στρέφονται γύρω από μια καταφερτζού γυναίκα, μια γυναίκα που δι-	ακρίνεται για την πονηριά, την επιμονή και τη γοητεία της</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Στα ίδια χρόνια πλην των έργων που αφορούν τον γάμο και τις απιστίες μέσα σε αυτόν αλλά επίσης τη γυναίκα 	και την αστική ηθική, πολλά σχετίζονται με ευρύτερα κοινωνικά ζητήματα και μπορούν να αναγνωριστούν ως 	σατιρικές κωμωδίες</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Οι εν λόγω σατιρικές κωμωδίες ακουμπούν με επιδερμικό τρόπο ζητήματα αριβισμού, εκμετάλλευσης των χα-	μηλών κοινωνικών στρωμάτων, επίδειξης πλούτου και μοντερνισμού</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Ο Ι. Μεταξάς τονίζει στο «Τετράδιο των σκέψεών» του τον αντιπλουτοκρατικό χαρακτήρα του πολιτικού κα-	θεστώτος υπό την έννοια-προϋπόθεση ότι ο άνθρωπος οφείλει να επιστρέψει σε μια απλή και καθαρά ελληνική 	ζωή</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Ο Σπύρος Μελάς υποστηρίζει στο περιοδικό του </a:t>
            </a:r>
            <a:r>
              <a:rPr lang="el-GR" sz="1800" i="1">
                <a:solidFill>
                  <a:schemeClr val="tx1"/>
                </a:solidFill>
                <a:latin typeface="Times New Roman" panose="02020603050405020304" pitchFamily="18" charset="0"/>
                <a:cs typeface="Times New Roman" panose="02020603050405020304" pitchFamily="18" charset="0"/>
              </a:rPr>
              <a:t>Ιδέα</a:t>
            </a:r>
            <a:r>
              <a:rPr lang="el-GR" sz="1800">
                <a:solidFill>
                  <a:schemeClr val="tx1"/>
                </a:solidFill>
                <a:latin typeface="Times New Roman" panose="02020603050405020304" pitchFamily="18" charset="0"/>
                <a:cs typeface="Times New Roman" panose="02020603050405020304" pitchFamily="18" charset="0"/>
              </a:rPr>
              <a:t> ότι ο οικονομικός ανταγωνισμός αποτελεί ανηθικότητα 	ενώ το «πρόβλημά» του είναι ότι ο καπιταλισμός με τις ανισότητες που πλάθει γεννά τον εχθρό του, το προλε-	ταριάτο</a:t>
            </a:r>
          </a:p>
        </p:txBody>
      </p:sp>
      <p:sp>
        <p:nvSpPr>
          <p:cNvPr id="9" name="Οβάλ 8">
            <a:extLst>
              <a:ext uri="{FF2B5EF4-FFF2-40B4-BE49-F238E27FC236}">
                <a16:creationId xmlns:a16="http://schemas.microsoft.com/office/drawing/2014/main" id="{73E60A12-AF8E-C7AB-161D-C313C96CF950}"/>
              </a:ext>
            </a:extLst>
          </p:cNvPr>
          <p:cNvSpPr/>
          <p:nvPr/>
        </p:nvSpPr>
        <p:spPr>
          <a:xfrm>
            <a:off x="974364" y="1348141"/>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C8895880-F69C-18B4-96C4-CFE8C150AD9D}"/>
              </a:ext>
            </a:extLst>
          </p:cNvPr>
          <p:cNvSpPr/>
          <p:nvPr/>
        </p:nvSpPr>
        <p:spPr>
          <a:xfrm>
            <a:off x="974364" y="1743602"/>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βάλ 10">
            <a:extLst>
              <a:ext uri="{FF2B5EF4-FFF2-40B4-BE49-F238E27FC236}">
                <a16:creationId xmlns:a16="http://schemas.microsoft.com/office/drawing/2014/main" id="{1154DFB7-82C6-0C4A-470B-54AC77F2C6F9}"/>
              </a:ext>
            </a:extLst>
          </p:cNvPr>
          <p:cNvSpPr/>
          <p:nvPr/>
        </p:nvSpPr>
        <p:spPr>
          <a:xfrm>
            <a:off x="974364" y="2428689"/>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8AF2B1AE-0FC4-BB7E-1B2B-955D790D990D}"/>
              </a:ext>
            </a:extLst>
          </p:cNvPr>
          <p:cNvSpPr/>
          <p:nvPr/>
        </p:nvSpPr>
        <p:spPr>
          <a:xfrm>
            <a:off x="974364" y="3371016"/>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βάλ 14">
            <a:extLst>
              <a:ext uri="{FF2B5EF4-FFF2-40B4-BE49-F238E27FC236}">
                <a16:creationId xmlns:a16="http://schemas.microsoft.com/office/drawing/2014/main" id="{067018DC-5839-CE7D-55AC-CF2C5AFF8833}"/>
              </a:ext>
            </a:extLst>
          </p:cNvPr>
          <p:cNvSpPr/>
          <p:nvPr/>
        </p:nvSpPr>
        <p:spPr>
          <a:xfrm>
            <a:off x="974364" y="4056103"/>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βάλ 15">
            <a:extLst>
              <a:ext uri="{FF2B5EF4-FFF2-40B4-BE49-F238E27FC236}">
                <a16:creationId xmlns:a16="http://schemas.microsoft.com/office/drawing/2014/main" id="{93D53C29-9851-C7F5-13B1-B5064B249C4D}"/>
              </a:ext>
            </a:extLst>
          </p:cNvPr>
          <p:cNvSpPr/>
          <p:nvPr/>
        </p:nvSpPr>
        <p:spPr>
          <a:xfrm>
            <a:off x="974364" y="5001963"/>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a:extLst>
              <a:ext uri="{FF2B5EF4-FFF2-40B4-BE49-F238E27FC236}">
                <a16:creationId xmlns:a16="http://schemas.microsoft.com/office/drawing/2014/main" id="{EB2837FF-8005-9279-C820-408E1F4786D9}"/>
              </a:ext>
            </a:extLst>
          </p:cNvPr>
          <p:cNvSpPr/>
          <p:nvPr/>
        </p:nvSpPr>
        <p:spPr>
          <a:xfrm>
            <a:off x="846055" y="929076"/>
            <a:ext cx="2592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a:extLst>
              <a:ext uri="{FF2B5EF4-FFF2-40B4-BE49-F238E27FC236}">
                <a16:creationId xmlns:a16="http://schemas.microsoft.com/office/drawing/2014/main" id="{66D0439A-7236-98F0-FB73-A83B31D0C51E}"/>
              </a:ext>
            </a:extLst>
          </p:cNvPr>
          <p:cNvSpPr/>
          <p:nvPr/>
        </p:nvSpPr>
        <p:spPr>
          <a:xfrm>
            <a:off x="8796000" y="929075"/>
            <a:ext cx="2592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2A6D630B-5124-747A-1DC9-4F57C5306A01}"/>
              </a:ext>
            </a:extLst>
          </p:cNvPr>
          <p:cNvSpPr/>
          <p:nvPr/>
        </p:nvSpPr>
        <p:spPr>
          <a:xfrm>
            <a:off x="804000" y="5932135"/>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13086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163F3-F2BF-1C40-108B-4D0253B81E6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5B726D85-C6B4-3B77-110F-4A84FB1D8592}"/>
              </a:ext>
            </a:extLst>
          </p:cNvPr>
          <p:cNvSpPr>
            <a:spLocks noGrp="1"/>
          </p:cNvSpPr>
          <p:nvPr>
            <p:ph type="title"/>
          </p:nvPr>
        </p:nvSpPr>
        <p:spPr>
          <a:xfrm>
            <a:off x="672353" y="665847"/>
            <a:ext cx="10847294" cy="526459"/>
          </a:xfrm>
          <a:solidFill>
            <a:srgbClr val="0070C0"/>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Η Κωμωδία μετά από το 1932</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207DA4CC-5D35-A907-6626-CE0940F478C3}"/>
              </a:ext>
            </a:extLst>
          </p:cNvPr>
          <p:cNvSpPr>
            <a:spLocks noGrp="1"/>
          </p:cNvSpPr>
          <p:nvPr>
            <p:ph idx="1"/>
          </p:nvPr>
        </p:nvSpPr>
        <p:spPr>
          <a:xfrm>
            <a:off x="672353" y="1224153"/>
            <a:ext cx="10847294" cy="4968000"/>
          </a:xfrm>
          <a:solidFill>
            <a:schemeClr val="accent1">
              <a:lumMod val="20000"/>
              <a:lumOff val="80000"/>
            </a:schemeClr>
          </a:solidFill>
        </p:spPr>
        <p:txBody>
          <a:bodyPr>
            <a:normAutofit/>
          </a:bodyPr>
          <a:lstStyle/>
          <a:p>
            <a:pPr marL="0" indent="0" algn="just">
              <a:buNone/>
            </a:pPr>
            <a:r>
              <a:rPr lang="el-GR" sz="1800">
                <a:latin typeface="Times New Roman" panose="02020603050405020304" pitchFamily="18" charset="0"/>
                <a:cs typeface="Times New Roman" panose="02020603050405020304" pitchFamily="18" charset="0"/>
              </a:rPr>
              <a:t>	</a:t>
            </a:r>
            <a:r>
              <a:rPr lang="el-GR" sz="1800">
                <a:solidFill>
                  <a:schemeClr val="tx1"/>
                </a:solidFill>
                <a:latin typeface="Times New Roman" panose="02020603050405020304" pitchFamily="18" charset="0"/>
                <a:cs typeface="Times New Roman" panose="02020603050405020304" pitchFamily="18" charset="0"/>
              </a:rPr>
              <a:t>Ο Μελάς ενδιαφέρεται για τη σατιρική κωμωδία ηθών (</a:t>
            </a:r>
            <a:r>
              <a:rPr lang="el-GR" sz="1800" i="1">
                <a:solidFill>
                  <a:schemeClr val="tx1"/>
                </a:solidFill>
                <a:latin typeface="Times New Roman" panose="02020603050405020304" pitchFamily="18" charset="0"/>
                <a:cs typeface="Times New Roman" panose="02020603050405020304" pitchFamily="18" charset="0"/>
              </a:rPr>
              <a:t>Ο μπαμπάς εκπαιδεύεται</a:t>
            </a:r>
            <a:r>
              <a:rPr lang="el-GR" sz="1800">
                <a:solidFill>
                  <a:schemeClr val="tx1"/>
                </a:solidFill>
                <a:latin typeface="Times New Roman" panose="02020603050405020304" pitchFamily="18" charset="0"/>
                <a:cs typeface="Times New Roman" panose="02020603050405020304" pitchFamily="18" charset="0"/>
              </a:rPr>
              <a:t>, </a:t>
            </a:r>
            <a:r>
              <a:rPr lang="el-GR" sz="1800" i="1">
                <a:solidFill>
                  <a:schemeClr val="tx1"/>
                </a:solidFill>
                <a:latin typeface="Times New Roman" panose="02020603050405020304" pitchFamily="18" charset="0"/>
                <a:cs typeface="Times New Roman" panose="02020603050405020304" pitchFamily="18" charset="0"/>
              </a:rPr>
              <a:t>Ο Ρουμπής, η Κουμπή και τα 																					    κουμπιά</a:t>
            </a:r>
            <a:r>
              <a:rPr lang="el-GR" sz="1800">
                <a:solidFill>
                  <a:schemeClr val="tx1"/>
                </a:solidFill>
                <a:latin typeface="Times New Roman" panose="02020603050405020304" pitchFamily="18" charset="0"/>
                <a:cs typeface="Times New Roman" panose="02020603050405020304" pitchFamily="18" charset="0"/>
              </a:rPr>
              <a:t>)</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Αντίσταση στις μισογυνιστικές τάσεις της εποχής κομίζει ο Παναγιώτης Καγιάς με την τρίπρακτη κωμωδία 	του </a:t>
            </a:r>
            <a:r>
              <a:rPr lang="el-GR" sz="1800" i="1">
                <a:solidFill>
                  <a:schemeClr val="tx1"/>
                </a:solidFill>
                <a:latin typeface="Times New Roman" panose="02020603050405020304" pitchFamily="18" charset="0"/>
                <a:cs typeface="Times New Roman" panose="02020603050405020304" pitchFamily="18" charset="0"/>
              </a:rPr>
              <a:t>Τιμόνι στον έρωτα </a:t>
            </a:r>
            <a:r>
              <a:rPr lang="el-GR" sz="1800">
                <a:solidFill>
                  <a:schemeClr val="tx1"/>
                </a:solidFill>
                <a:latin typeface="Times New Roman" panose="02020603050405020304" pitchFamily="18" charset="0"/>
                <a:cs typeface="Times New Roman" panose="02020603050405020304" pitchFamily="18" charset="0"/>
              </a:rPr>
              <a:t>(1939)</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Ο Θεόδωρος Συναδινός έχει γράψει το 1934 τη σάτιρα κοινωνικής διαμαρτυρίας </a:t>
            </a:r>
            <a:r>
              <a:rPr lang="el-GR" sz="1800" i="1">
                <a:solidFill>
                  <a:schemeClr val="tx1"/>
                </a:solidFill>
                <a:latin typeface="Times New Roman" panose="02020603050405020304" pitchFamily="18" charset="0"/>
                <a:cs typeface="Times New Roman" panose="02020603050405020304" pitchFamily="18" charset="0"/>
              </a:rPr>
              <a:t>Ο παληάτσος</a:t>
            </a:r>
            <a:r>
              <a:rPr lang="el-GR" sz="1800">
                <a:solidFill>
                  <a:schemeClr val="tx1"/>
                </a:solidFill>
                <a:latin typeface="Times New Roman" panose="02020603050405020304" pitchFamily="18" charset="0"/>
                <a:cs typeface="Times New Roman" panose="02020603050405020304" pitchFamily="18" charset="0"/>
              </a:rPr>
              <a:t>, έργο με ισχυρή 	θεματική συγγένεια με τον </a:t>
            </a:r>
            <a:r>
              <a:rPr lang="el-GR" sz="1800" i="1">
                <a:solidFill>
                  <a:schemeClr val="tx1"/>
                </a:solidFill>
                <a:latin typeface="Times New Roman" panose="02020603050405020304" pitchFamily="18" charset="0"/>
                <a:cs typeface="Times New Roman" panose="02020603050405020304" pitchFamily="18" charset="0"/>
              </a:rPr>
              <a:t>Καραγκιόζη</a:t>
            </a:r>
            <a:r>
              <a:rPr lang="el-GR" sz="1800">
                <a:solidFill>
                  <a:schemeClr val="tx1"/>
                </a:solidFill>
                <a:latin typeface="Times New Roman" panose="02020603050405020304" pitchFamily="18" charset="0"/>
                <a:cs typeface="Times New Roman" panose="02020603050405020304" pitchFamily="18" charset="0"/>
              </a:rPr>
              <a:t> (1925) του ίδιου</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Ο Τίμος Μωραϊτίνης επανέρχεται με κωμωδίες που στηλιτεύουν την υποταγή του σύγχρονου ανθρώπου στις 	νέες τεχνολογίες και στον μοντέρνο τρόπο ζωής</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Κύκλος κωμωδιών χαρακτήρων - σάτιρα ανθρώπινων ελαττωμάτων και τύπων</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Δημήτρης Ψαθάς, </a:t>
            </a:r>
            <a:r>
              <a:rPr lang="el-GR" sz="1800" i="1">
                <a:solidFill>
                  <a:schemeClr val="tx1"/>
                </a:solidFill>
                <a:latin typeface="Times New Roman" panose="02020603050405020304" pitchFamily="18" charset="0"/>
                <a:cs typeface="Times New Roman" panose="02020603050405020304" pitchFamily="18" charset="0"/>
              </a:rPr>
              <a:t>Το στραβόξυλο </a:t>
            </a:r>
            <a:r>
              <a:rPr lang="el-GR" sz="1800">
                <a:solidFill>
                  <a:schemeClr val="tx1"/>
                </a:solidFill>
                <a:latin typeface="Times New Roman" panose="02020603050405020304" pitchFamily="18" charset="0"/>
                <a:cs typeface="Times New Roman" panose="02020603050405020304" pitchFamily="18" charset="0"/>
              </a:rPr>
              <a:t>- γκρινιάρης αστός</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Γεώργιος Λεκόπουλος, </a:t>
            </a:r>
            <a:r>
              <a:rPr lang="el-GR" sz="1800" i="1">
                <a:solidFill>
                  <a:schemeClr val="tx1"/>
                </a:solidFill>
                <a:latin typeface="Times New Roman" panose="02020603050405020304" pitchFamily="18" charset="0"/>
                <a:cs typeface="Times New Roman" panose="02020603050405020304" pitchFamily="18" charset="0"/>
              </a:rPr>
              <a:t>Χτύπα ξύλο </a:t>
            </a:r>
            <a:r>
              <a:rPr lang="el-GR" sz="1800">
                <a:solidFill>
                  <a:schemeClr val="tx1"/>
                </a:solidFill>
                <a:latin typeface="Times New Roman" panose="02020603050405020304" pitchFamily="18" charset="0"/>
                <a:cs typeface="Times New Roman" panose="02020603050405020304" pitchFamily="18" charset="0"/>
              </a:rPr>
              <a:t>- προληπτικός βιβλιοπώλης</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Δημήτρης Χρονόπουλος, </a:t>
            </a:r>
            <a:r>
              <a:rPr lang="el-GR" sz="1800" i="1">
                <a:solidFill>
                  <a:schemeClr val="tx1"/>
                </a:solidFill>
                <a:latin typeface="Times New Roman" panose="02020603050405020304" pitchFamily="18" charset="0"/>
                <a:cs typeface="Times New Roman" panose="02020603050405020304" pitchFamily="18" charset="0"/>
              </a:rPr>
              <a:t>Μισογύνης</a:t>
            </a:r>
            <a:r>
              <a:rPr lang="el-GR" sz="1800">
                <a:solidFill>
                  <a:schemeClr val="tx1"/>
                </a:solidFill>
                <a:latin typeface="Times New Roman" panose="02020603050405020304" pitchFamily="18" charset="0"/>
                <a:cs typeface="Times New Roman" panose="02020603050405020304" pitchFamily="18" charset="0"/>
              </a:rPr>
              <a:t> - ένας μηχανικός που μισεί τις γυναίκες ώσπου πέφτει στα δίχτυα 										      της όμορφης δακτυλογράφου του</a:t>
            </a:r>
          </a:p>
        </p:txBody>
      </p:sp>
      <p:sp>
        <p:nvSpPr>
          <p:cNvPr id="9" name="Οβάλ 8">
            <a:extLst>
              <a:ext uri="{FF2B5EF4-FFF2-40B4-BE49-F238E27FC236}">
                <a16:creationId xmlns:a16="http://schemas.microsoft.com/office/drawing/2014/main" id="{73E60A12-AF8E-C7AB-161D-C313C96CF950}"/>
              </a:ext>
            </a:extLst>
          </p:cNvPr>
          <p:cNvSpPr/>
          <p:nvPr/>
        </p:nvSpPr>
        <p:spPr>
          <a:xfrm>
            <a:off x="974364" y="1348141"/>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C8895880-F69C-18B4-96C4-CFE8C150AD9D}"/>
              </a:ext>
            </a:extLst>
          </p:cNvPr>
          <p:cNvSpPr/>
          <p:nvPr/>
        </p:nvSpPr>
        <p:spPr>
          <a:xfrm>
            <a:off x="974364" y="2013576"/>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βάλ 10">
            <a:extLst>
              <a:ext uri="{FF2B5EF4-FFF2-40B4-BE49-F238E27FC236}">
                <a16:creationId xmlns:a16="http://schemas.microsoft.com/office/drawing/2014/main" id="{1154DFB7-82C6-0C4A-470B-54AC77F2C6F9}"/>
              </a:ext>
            </a:extLst>
          </p:cNvPr>
          <p:cNvSpPr/>
          <p:nvPr/>
        </p:nvSpPr>
        <p:spPr>
          <a:xfrm>
            <a:off x="974364" y="2689462"/>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8AF2B1AE-0FC4-BB7E-1B2B-955D790D990D}"/>
              </a:ext>
            </a:extLst>
          </p:cNvPr>
          <p:cNvSpPr/>
          <p:nvPr/>
        </p:nvSpPr>
        <p:spPr>
          <a:xfrm>
            <a:off x="974364" y="3371016"/>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βάλ 14">
            <a:extLst>
              <a:ext uri="{FF2B5EF4-FFF2-40B4-BE49-F238E27FC236}">
                <a16:creationId xmlns:a16="http://schemas.microsoft.com/office/drawing/2014/main" id="{067018DC-5839-CE7D-55AC-CF2C5AFF8833}"/>
              </a:ext>
            </a:extLst>
          </p:cNvPr>
          <p:cNvSpPr/>
          <p:nvPr/>
        </p:nvSpPr>
        <p:spPr>
          <a:xfrm>
            <a:off x="974364" y="4056103"/>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a:extLst>
              <a:ext uri="{FF2B5EF4-FFF2-40B4-BE49-F238E27FC236}">
                <a16:creationId xmlns:a16="http://schemas.microsoft.com/office/drawing/2014/main" id="{EB2837FF-8005-9279-C820-408E1F4786D9}"/>
              </a:ext>
            </a:extLst>
          </p:cNvPr>
          <p:cNvSpPr/>
          <p:nvPr/>
        </p:nvSpPr>
        <p:spPr>
          <a:xfrm>
            <a:off x="846055" y="929076"/>
            <a:ext cx="2592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a:extLst>
              <a:ext uri="{FF2B5EF4-FFF2-40B4-BE49-F238E27FC236}">
                <a16:creationId xmlns:a16="http://schemas.microsoft.com/office/drawing/2014/main" id="{66D0439A-7236-98F0-FB73-A83B31D0C51E}"/>
              </a:ext>
            </a:extLst>
          </p:cNvPr>
          <p:cNvSpPr/>
          <p:nvPr/>
        </p:nvSpPr>
        <p:spPr>
          <a:xfrm>
            <a:off x="8796000" y="929075"/>
            <a:ext cx="2592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2A6D630B-5124-747A-1DC9-4F57C5306A01}"/>
              </a:ext>
            </a:extLst>
          </p:cNvPr>
          <p:cNvSpPr/>
          <p:nvPr/>
        </p:nvSpPr>
        <p:spPr>
          <a:xfrm>
            <a:off x="804000" y="5932135"/>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Βέλος: Δεξιό 4">
            <a:extLst>
              <a:ext uri="{FF2B5EF4-FFF2-40B4-BE49-F238E27FC236}">
                <a16:creationId xmlns:a16="http://schemas.microsoft.com/office/drawing/2014/main" id="{885A6FD0-EA33-3329-861D-21C5E16EAD6B}"/>
              </a:ext>
            </a:extLst>
          </p:cNvPr>
          <p:cNvSpPr/>
          <p:nvPr/>
        </p:nvSpPr>
        <p:spPr>
          <a:xfrm>
            <a:off x="1244400" y="4425453"/>
            <a:ext cx="360000" cy="204537"/>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Βέλος: Δεξιό 6">
            <a:extLst>
              <a:ext uri="{FF2B5EF4-FFF2-40B4-BE49-F238E27FC236}">
                <a16:creationId xmlns:a16="http://schemas.microsoft.com/office/drawing/2014/main" id="{5A7BAB07-C742-ADEC-3DAC-52DF83C9A2C6}"/>
              </a:ext>
            </a:extLst>
          </p:cNvPr>
          <p:cNvSpPr/>
          <p:nvPr/>
        </p:nvSpPr>
        <p:spPr>
          <a:xfrm>
            <a:off x="1244400" y="4847231"/>
            <a:ext cx="360000" cy="204537"/>
          </a:xfrm>
          <a:prstGeom prst="rightArrow">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Βέλος: Δεξιό 7">
            <a:extLst>
              <a:ext uri="{FF2B5EF4-FFF2-40B4-BE49-F238E27FC236}">
                <a16:creationId xmlns:a16="http://schemas.microsoft.com/office/drawing/2014/main" id="{FD96DA8D-9AE7-C174-BE55-1752C11BC148}"/>
              </a:ext>
            </a:extLst>
          </p:cNvPr>
          <p:cNvSpPr/>
          <p:nvPr/>
        </p:nvSpPr>
        <p:spPr>
          <a:xfrm>
            <a:off x="1244400" y="5268302"/>
            <a:ext cx="360000" cy="204537"/>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140455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10092"/>
          </a:xfrm>
          <a:solidFill>
            <a:schemeClr val="accent1">
              <a:lumMod val="40000"/>
              <a:lumOff val="60000"/>
            </a:schemeClr>
          </a:solidFill>
        </p:spPr>
        <p:txBody>
          <a:bodyPr>
            <a:noAutofit/>
          </a:bodyPr>
          <a:lstStyle/>
          <a:p>
            <a:r>
              <a:rPr lang="el-GR" sz="3000" b="1">
                <a:solidFill>
                  <a:schemeClr val="tx1"/>
                </a:solidFill>
                <a:latin typeface="Times New Roman" panose="02020603050405020304" pitchFamily="18" charset="0"/>
                <a:cs typeface="Times New Roman" panose="02020603050405020304" pitchFamily="18" charset="0"/>
              </a:rPr>
              <a:t>Συνδέσεις της Κωμωδίας με την Επιθεώρηση</a:t>
            </a:r>
            <a:endParaRPr lang="el-GR" sz="30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226820"/>
            <a:ext cx="10835640" cy="4967792"/>
          </a:xfrm>
          <a:solidFill>
            <a:schemeClr val="accent1">
              <a:lumMod val="20000"/>
              <a:lumOff val="80000"/>
            </a:schemeClr>
          </a:solidFill>
        </p:spPr>
        <p:txBody>
          <a:bodyPr>
            <a:normAutofit/>
          </a:bodyPr>
          <a:lstStyle/>
          <a:p>
            <a:pPr marL="0" indent="0" algn="just">
              <a:buNone/>
            </a:pPr>
            <a:r>
              <a:rPr lang="el-GR" sz="1800">
                <a:latin typeface="Times New Roman" panose="02020603050405020304" pitchFamily="18" charset="0"/>
                <a:cs typeface="Times New Roman" panose="02020603050405020304" pitchFamily="18" charset="0"/>
              </a:rPr>
              <a:t>	</a:t>
            </a:r>
          </a:p>
          <a:p>
            <a:pPr marL="0" indent="0" algn="just">
              <a:buNone/>
            </a:pPr>
            <a:r>
              <a:rPr lang="el-GR" sz="1800">
                <a:latin typeface="Times New Roman" panose="02020603050405020304" pitchFamily="18" charset="0"/>
                <a:cs typeface="Times New Roman" panose="02020603050405020304" pitchFamily="18" charset="0"/>
              </a:rPr>
              <a:t>	</a:t>
            </a:r>
            <a:r>
              <a:rPr lang="el-GR" sz="1800">
                <a:solidFill>
                  <a:schemeClr val="tx1"/>
                </a:solidFill>
                <a:latin typeface="Times New Roman" panose="02020603050405020304" pitchFamily="18" charset="0"/>
                <a:cs typeface="Times New Roman" panose="02020603050405020304" pitchFamily="18" charset="0"/>
              </a:rPr>
              <a:t>Ο Τ. Μωραϊτίνης παρουσιάζεται με την επιθεώρηση </a:t>
            </a:r>
            <a:r>
              <a:rPr lang="el-GR" sz="1800" i="1">
                <a:solidFill>
                  <a:schemeClr val="tx1"/>
                </a:solidFill>
                <a:latin typeface="Times New Roman" panose="02020603050405020304" pitchFamily="18" charset="0"/>
                <a:cs typeface="Times New Roman" panose="02020603050405020304" pitchFamily="18" charset="0"/>
              </a:rPr>
              <a:t>Ιστορία της Αθήνας </a:t>
            </a:r>
            <a:r>
              <a:rPr lang="el-GR" sz="1800">
                <a:solidFill>
                  <a:schemeClr val="tx1"/>
                </a:solidFill>
                <a:latin typeface="Times New Roman" panose="02020603050405020304" pitchFamily="18" charset="0"/>
                <a:cs typeface="Times New Roman" panose="02020603050405020304" pitchFamily="18" charset="0"/>
              </a:rPr>
              <a:t>(1931) που παίζεται από θίασο πρόζας 	στο θέατρο Μοντιάλ του Μακέδου - μουσική, μπαλέτο, δομή επιθεώρησης, σατιρική παρουσίαση της σύγχρο-	νης κοινωνικής και πολιτικής ζωής - μείωση βωμωλοχιών και γυμνού</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Ο Μωραϊτίνης εμφανίζεται και το 1934 με την επιθεώρηση </a:t>
            </a:r>
            <a:r>
              <a:rPr lang="el-GR" sz="1800" i="1">
                <a:solidFill>
                  <a:schemeClr val="tx1"/>
                </a:solidFill>
                <a:latin typeface="Times New Roman" panose="02020603050405020304" pitchFamily="18" charset="0"/>
                <a:cs typeface="Times New Roman" panose="02020603050405020304" pitchFamily="18" charset="0"/>
              </a:rPr>
              <a:t>Το τζιτζίκι</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Ο Βασίλης Ρώτας ανεβάζει το 1935 την κωμωδία-επιθεώρηση </a:t>
            </a:r>
            <a:r>
              <a:rPr lang="el-GR" sz="1800" i="1">
                <a:solidFill>
                  <a:schemeClr val="tx1"/>
                </a:solidFill>
                <a:latin typeface="Times New Roman" panose="02020603050405020304" pitchFamily="18" charset="0"/>
                <a:cs typeface="Times New Roman" panose="02020603050405020304" pitchFamily="18" charset="0"/>
              </a:rPr>
              <a:t>Λουτρόπολις</a:t>
            </a:r>
          </a:p>
          <a:p>
            <a:pPr marL="0" indent="0" algn="just">
              <a:buNone/>
            </a:pPr>
            <a:r>
              <a:rPr lang="el-GR" sz="1800" i="1">
                <a:solidFill>
                  <a:schemeClr val="tx1"/>
                </a:solidFill>
                <a:latin typeface="Times New Roman" panose="02020603050405020304" pitchFamily="18" charset="0"/>
                <a:cs typeface="Times New Roman" panose="02020603050405020304" pitchFamily="18" charset="0"/>
              </a:rPr>
              <a:t>	</a:t>
            </a:r>
            <a:r>
              <a:rPr lang="el-GR" sz="1800">
                <a:solidFill>
                  <a:schemeClr val="tx1"/>
                </a:solidFill>
                <a:latin typeface="Times New Roman" panose="02020603050405020304" pitchFamily="18" charset="0"/>
                <a:cs typeface="Times New Roman" panose="02020603050405020304" pitchFamily="18" charset="0"/>
              </a:rPr>
              <a:t>Ο Χρήστος Γιαννακόπουλος το 1935 παίζει την επιθεωρησιακή σατιρική κωμωδία </a:t>
            </a:r>
            <a:r>
              <a:rPr lang="el-GR" sz="1800" i="1">
                <a:solidFill>
                  <a:schemeClr val="tx1"/>
                </a:solidFill>
                <a:latin typeface="Times New Roman" panose="02020603050405020304" pitchFamily="18" charset="0"/>
                <a:cs typeface="Times New Roman" panose="02020603050405020304" pitchFamily="18" charset="0"/>
              </a:rPr>
              <a:t>Το 24ωρο του Ζαχαρία</a:t>
            </a:r>
            <a:endParaRPr lang="el-GR" sz="1800">
              <a:solidFill>
                <a:schemeClr val="tx1"/>
              </a:solidFill>
              <a:latin typeface="Times New Roman" panose="02020603050405020304" pitchFamily="18" charset="0"/>
              <a:cs typeface="Times New Roman" panose="02020603050405020304" pitchFamily="18" charset="0"/>
            </a:endParaRP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Ανάλογες παραστάσεις ανεβάζουν την εποχή αυτή οι Αλέκος Σακελλάριος (</a:t>
            </a:r>
            <a:r>
              <a:rPr lang="el-GR" sz="1800" i="1">
                <a:solidFill>
                  <a:schemeClr val="tx1"/>
                </a:solidFill>
                <a:latin typeface="Times New Roman" panose="02020603050405020304" pitchFamily="18" charset="0"/>
                <a:cs typeface="Times New Roman" panose="02020603050405020304" pitchFamily="18" charset="0"/>
              </a:rPr>
              <a:t>Το ρόδο του Ισπαχάν</a:t>
            </a:r>
            <a:r>
              <a:rPr lang="el-GR" sz="1800">
                <a:solidFill>
                  <a:schemeClr val="tx1"/>
                </a:solidFill>
                <a:latin typeface="Times New Roman" panose="02020603050405020304" pitchFamily="18" charset="0"/>
                <a:cs typeface="Times New Roman" panose="02020603050405020304" pitchFamily="18" charset="0"/>
              </a:rPr>
              <a:t>), ο Δημήτρης 	Μπόγρης (</a:t>
            </a:r>
            <a:r>
              <a:rPr lang="el-GR" sz="1800" i="1">
                <a:solidFill>
                  <a:schemeClr val="tx1"/>
                </a:solidFill>
                <a:latin typeface="Times New Roman" panose="02020603050405020304" pitchFamily="18" charset="0"/>
                <a:cs typeface="Times New Roman" panose="02020603050405020304" pitchFamily="18" charset="0"/>
              </a:rPr>
              <a:t>Σκόρπια φύλλα</a:t>
            </a:r>
            <a:r>
              <a:rPr lang="el-GR" sz="1800">
                <a:solidFill>
                  <a:schemeClr val="tx1"/>
                </a:solidFill>
                <a:latin typeface="Times New Roman" panose="02020603050405020304" pitchFamily="18" charset="0"/>
                <a:cs typeface="Times New Roman" panose="02020603050405020304" pitchFamily="18" charset="0"/>
              </a:rPr>
              <a:t>), οι Δημήτρης Γιαννουκάκης και Δημήτρης Ευαγγελίδης (</a:t>
            </a:r>
            <a:r>
              <a:rPr lang="el-GR" sz="1800" i="1">
                <a:solidFill>
                  <a:schemeClr val="tx1"/>
                </a:solidFill>
                <a:latin typeface="Times New Roman" panose="02020603050405020304" pitchFamily="18" charset="0"/>
                <a:cs typeface="Times New Roman" panose="02020603050405020304" pitchFamily="18" charset="0"/>
              </a:rPr>
              <a:t>Σορμπράιζ πάρτυ</a:t>
            </a:r>
            <a:r>
              <a:rPr lang="el-GR" sz="1800">
                <a:solidFill>
                  <a:schemeClr val="tx1"/>
                </a:solidFill>
                <a:latin typeface="Times New Roman" panose="02020603050405020304" pitchFamily="18" charset="0"/>
                <a:cs typeface="Times New Roman" panose="02020603050405020304" pitchFamily="18" charset="0"/>
              </a:rPr>
              <a:t>)</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Λογοτεχνικές επιθεωρήσεις (ρεβύ) γράφουν και οι συγγραφείς πρόζας Βασίλης Ρώτας και Δημήτρης Μπόγρης</a:t>
            </a:r>
          </a:p>
          <a:p>
            <a:pPr marL="0" indent="0" algn="just">
              <a:buNone/>
            </a:pPr>
            <a:r>
              <a:rPr lang="el-GR" sz="1800">
                <a:solidFill>
                  <a:schemeClr val="tx1"/>
                </a:solidFill>
                <a:latin typeface="Times New Roman" panose="02020603050405020304" pitchFamily="18" charset="0"/>
                <a:cs typeface="Times New Roman" panose="02020603050405020304" pitchFamily="18" charset="0"/>
              </a:rPr>
              <a:t>	Ενδιαφέρον των επιθεωρήσεων για ήθη, συμπεριφορές, κοινωνικά και πολιτικά φαινόμενα</a:t>
            </a:r>
          </a:p>
          <a:p>
            <a:pPr marL="0" indent="0" algn="just">
              <a:buNone/>
            </a:pPr>
            <a:r>
              <a:rPr lang="el-GR" sz="1800" i="1">
                <a:latin typeface="Times New Roman" panose="02020603050405020304" pitchFamily="18" charset="0"/>
                <a:cs typeface="Times New Roman" panose="02020603050405020304" pitchFamily="18" charset="0"/>
              </a:rPr>
              <a:t>	</a:t>
            </a:r>
            <a:endParaRPr lang="el-GR" sz="1800" i="1" dirty="0">
              <a:latin typeface="Times New Roman" panose="02020603050405020304" pitchFamily="18" charset="0"/>
              <a:cs typeface="Times New Roman" panose="02020603050405020304" pitchFamily="18" charset="0"/>
            </a:endParaRPr>
          </a:p>
        </p:txBody>
      </p:sp>
      <p:sp>
        <p:nvSpPr>
          <p:cNvPr id="4" name="Ορθογώνιο 3">
            <a:extLst>
              <a:ext uri="{FF2B5EF4-FFF2-40B4-BE49-F238E27FC236}">
                <a16:creationId xmlns:a16="http://schemas.microsoft.com/office/drawing/2014/main" id="{28071591-1C73-D9E4-00BF-62EF94B56359}"/>
              </a:ext>
            </a:extLst>
          </p:cNvPr>
          <p:cNvSpPr/>
          <p:nvPr/>
        </p:nvSpPr>
        <p:spPr>
          <a:xfrm>
            <a:off x="804000" y="5932135"/>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4">
            <a:extLst>
              <a:ext uri="{FF2B5EF4-FFF2-40B4-BE49-F238E27FC236}">
                <a16:creationId xmlns:a16="http://schemas.microsoft.com/office/drawing/2014/main" id="{1D4057A1-93EF-94FE-E386-677F5845E140}"/>
              </a:ext>
            </a:extLst>
          </p:cNvPr>
          <p:cNvSpPr/>
          <p:nvPr/>
        </p:nvSpPr>
        <p:spPr>
          <a:xfrm>
            <a:off x="846055" y="929076"/>
            <a:ext cx="1476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a:extLst>
              <a:ext uri="{FF2B5EF4-FFF2-40B4-BE49-F238E27FC236}">
                <a16:creationId xmlns:a16="http://schemas.microsoft.com/office/drawing/2014/main" id="{D86934C3-F2A5-51D5-EE40-75742CEA33AF}"/>
              </a:ext>
            </a:extLst>
          </p:cNvPr>
          <p:cNvSpPr/>
          <p:nvPr/>
        </p:nvSpPr>
        <p:spPr>
          <a:xfrm>
            <a:off x="9912000" y="929076"/>
            <a:ext cx="1476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βάλ 7">
            <a:extLst>
              <a:ext uri="{FF2B5EF4-FFF2-40B4-BE49-F238E27FC236}">
                <a16:creationId xmlns:a16="http://schemas.microsoft.com/office/drawing/2014/main" id="{1B26104D-0038-3C44-1F5E-2B2A776C3302}"/>
              </a:ext>
            </a:extLst>
          </p:cNvPr>
          <p:cNvSpPr/>
          <p:nvPr/>
        </p:nvSpPr>
        <p:spPr>
          <a:xfrm>
            <a:off x="970903" y="1743620"/>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1FC2D254-8F7C-3F6A-7897-C8B2DF7A5F8F}"/>
              </a:ext>
            </a:extLst>
          </p:cNvPr>
          <p:cNvSpPr/>
          <p:nvPr/>
        </p:nvSpPr>
        <p:spPr>
          <a:xfrm>
            <a:off x="974364" y="2704360"/>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βάλ 10">
            <a:extLst>
              <a:ext uri="{FF2B5EF4-FFF2-40B4-BE49-F238E27FC236}">
                <a16:creationId xmlns:a16="http://schemas.microsoft.com/office/drawing/2014/main" id="{BAE95705-6775-ACA5-E61C-098D5143E357}"/>
              </a:ext>
            </a:extLst>
          </p:cNvPr>
          <p:cNvSpPr/>
          <p:nvPr/>
        </p:nvSpPr>
        <p:spPr>
          <a:xfrm>
            <a:off x="974364" y="3100139"/>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Οβάλ 11">
            <a:extLst>
              <a:ext uri="{FF2B5EF4-FFF2-40B4-BE49-F238E27FC236}">
                <a16:creationId xmlns:a16="http://schemas.microsoft.com/office/drawing/2014/main" id="{4FB8ED83-81FC-AF31-A279-356F7E595BE3}"/>
              </a:ext>
            </a:extLst>
          </p:cNvPr>
          <p:cNvSpPr/>
          <p:nvPr/>
        </p:nvSpPr>
        <p:spPr>
          <a:xfrm>
            <a:off x="974364" y="3510044"/>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βάλ 12">
            <a:extLst>
              <a:ext uri="{FF2B5EF4-FFF2-40B4-BE49-F238E27FC236}">
                <a16:creationId xmlns:a16="http://schemas.microsoft.com/office/drawing/2014/main" id="{347D8D56-5C50-6234-232C-59D8D39F2BD8}"/>
              </a:ext>
            </a:extLst>
          </p:cNvPr>
          <p:cNvSpPr/>
          <p:nvPr/>
        </p:nvSpPr>
        <p:spPr>
          <a:xfrm>
            <a:off x="970903" y="3919949"/>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βάλ 13">
            <a:extLst>
              <a:ext uri="{FF2B5EF4-FFF2-40B4-BE49-F238E27FC236}">
                <a16:creationId xmlns:a16="http://schemas.microsoft.com/office/drawing/2014/main" id="{C206FEF2-305D-A2DD-3582-A675C8C596EF}"/>
              </a:ext>
            </a:extLst>
          </p:cNvPr>
          <p:cNvSpPr/>
          <p:nvPr/>
        </p:nvSpPr>
        <p:spPr>
          <a:xfrm>
            <a:off x="970903" y="4578394"/>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βάλ 14">
            <a:extLst>
              <a:ext uri="{FF2B5EF4-FFF2-40B4-BE49-F238E27FC236}">
                <a16:creationId xmlns:a16="http://schemas.microsoft.com/office/drawing/2014/main" id="{AD93E823-D610-0FB0-4903-5363261703CC}"/>
              </a:ext>
            </a:extLst>
          </p:cNvPr>
          <p:cNvSpPr/>
          <p:nvPr/>
        </p:nvSpPr>
        <p:spPr>
          <a:xfrm>
            <a:off x="970903" y="5001945"/>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179746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rgbClr val="0070C0"/>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Θέατρο Σκιών στον Μεσοπόλεμο</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a:bodyPr>
          <a:lstStyle/>
          <a:p>
            <a:pPr marL="0" indent="0" algn="just">
              <a:buNone/>
            </a:pPr>
            <a:r>
              <a:rPr lang="el-GR" sz="1800">
                <a:latin typeface="Times New Roman" panose="02020603050405020304" pitchFamily="18" charset="0"/>
                <a:cs typeface="Times New Roman" panose="02020603050405020304" pitchFamily="18" charset="0"/>
              </a:rPr>
              <a:t>	Μικρασιατική Καταστροφή - 1922</a:t>
            </a:r>
          </a:p>
          <a:p>
            <a:pPr marL="0" indent="0" algn="just">
              <a:buNone/>
            </a:pPr>
            <a:r>
              <a:rPr lang="el-GR" sz="1800">
                <a:latin typeface="Times New Roman" panose="02020603050405020304" pitchFamily="18" charset="0"/>
                <a:cs typeface="Times New Roman" panose="02020603050405020304" pitchFamily="18" charset="0"/>
              </a:rPr>
              <a:t>	Πρόσφυγες - εγκατάσταση σε διάφορες πόλεις</a:t>
            </a:r>
          </a:p>
          <a:p>
            <a:pPr marL="0" indent="0" algn="just">
              <a:buNone/>
            </a:pPr>
            <a:r>
              <a:rPr lang="el-GR" sz="1800">
                <a:latin typeface="Times New Roman" panose="02020603050405020304" pitchFamily="18" charset="0"/>
                <a:cs typeface="Times New Roman" panose="02020603050405020304" pitchFamily="18" charset="0"/>
              </a:rPr>
              <a:t>	Διεύρυνση του κοινού</a:t>
            </a:r>
          </a:p>
          <a:p>
            <a:pPr marL="0" indent="0" algn="just">
              <a:buNone/>
            </a:pPr>
            <a:r>
              <a:rPr lang="el-GR" sz="1800">
                <a:latin typeface="Times New Roman" panose="02020603050405020304" pitchFamily="18" charset="0"/>
                <a:cs typeface="Times New Roman" panose="02020603050405020304" pitchFamily="18" charset="0"/>
              </a:rPr>
              <a:t>	Αύξηση θεμάτων και παραστάσεων</a:t>
            </a:r>
          </a:p>
          <a:p>
            <a:pPr marL="0" indent="0" algn="just">
              <a:buNone/>
            </a:pPr>
            <a:r>
              <a:rPr lang="el-GR" sz="1800">
                <a:latin typeface="Times New Roman" panose="02020603050405020304" pitchFamily="18" charset="0"/>
                <a:cs typeface="Times New Roman" panose="02020603050405020304" pitchFamily="18" charset="0"/>
              </a:rPr>
              <a:t>	Έκδοση φυλλαδίων με έργα του Καραγκιόζη</a:t>
            </a:r>
          </a:p>
          <a:p>
            <a:pPr marL="0" indent="0" algn="just">
              <a:buNone/>
            </a:pPr>
            <a:r>
              <a:rPr lang="el-GR" sz="1800">
                <a:latin typeface="Times New Roman" panose="02020603050405020304" pitchFamily="18" charset="0"/>
                <a:cs typeface="Times New Roman" panose="02020603050405020304" pitchFamily="18" charset="0"/>
              </a:rPr>
              <a:t>	Μάρκος Ξάνθος, Αντώνης Μόλλας κ.ά.</a:t>
            </a:r>
          </a:p>
          <a:p>
            <a:pPr marL="0" indent="0" algn="just">
              <a:buNone/>
            </a:pPr>
            <a:r>
              <a:rPr lang="el-GR" sz="1800">
                <a:latin typeface="Times New Roman" panose="02020603050405020304" pitchFamily="18" charset="0"/>
                <a:cs typeface="Times New Roman" panose="02020603050405020304" pitchFamily="18" charset="0"/>
              </a:rPr>
              <a:t>	Πολυάριθμες κωμωδίες</a:t>
            </a:r>
          </a:p>
          <a:p>
            <a:pPr marL="0" indent="0" algn="just">
              <a:buNone/>
            </a:pPr>
            <a:r>
              <a:rPr lang="el-GR" sz="1800">
                <a:latin typeface="Times New Roman" panose="02020603050405020304" pitchFamily="18" charset="0"/>
                <a:cs typeface="Times New Roman" panose="02020603050405020304" pitchFamily="18" charset="0"/>
              </a:rPr>
              <a:t>	</a:t>
            </a:r>
            <a:r>
              <a:rPr lang="el-GR" sz="1800" u="sng">
                <a:latin typeface="Times New Roman" panose="02020603050405020304" pitchFamily="18" charset="0"/>
                <a:cs typeface="Times New Roman" panose="02020603050405020304" pitchFamily="18" charset="0"/>
              </a:rPr>
              <a:t>Επαγγελματικές κωμωδίες</a:t>
            </a:r>
          </a:p>
          <a:p>
            <a:pPr marL="0" indent="0" algn="just">
              <a:buNone/>
            </a:pPr>
            <a:r>
              <a:rPr lang="el-GR" sz="1800">
                <a:latin typeface="Times New Roman" panose="02020603050405020304" pitchFamily="18" charset="0"/>
                <a:cs typeface="Times New Roman" panose="02020603050405020304" pitchFamily="18" charset="0"/>
              </a:rPr>
              <a:t>	Ανταποκρίνεται η εξέλιξη αυτή στην κίνηση των θεάτρων;</a:t>
            </a:r>
          </a:p>
          <a:p>
            <a:pPr marL="0" indent="0" algn="just">
              <a:buNone/>
            </a:pPr>
            <a:r>
              <a:rPr lang="el-GR" sz="1800">
                <a:latin typeface="Times New Roman" panose="02020603050405020304" pitchFamily="18" charset="0"/>
                <a:cs typeface="Times New Roman" panose="02020603050405020304" pitchFamily="18" charset="0"/>
              </a:rPr>
              <a:t>	Ο Γάλλος </a:t>
            </a:r>
            <a:r>
              <a:rPr lang="en-US" sz="1800">
                <a:latin typeface="Times New Roman" panose="02020603050405020304" pitchFamily="18" charset="0"/>
                <a:cs typeface="Times New Roman" panose="02020603050405020304" pitchFamily="18" charset="0"/>
              </a:rPr>
              <a:t>Louis Roussel</a:t>
            </a:r>
            <a:r>
              <a:rPr lang="el-GR" sz="1800">
                <a:latin typeface="Times New Roman" panose="02020603050405020304" pitchFamily="18" charset="0"/>
                <a:cs typeface="Times New Roman" panose="02020603050405020304" pitchFamily="18" charset="0"/>
              </a:rPr>
              <a:t> καταγράφει το 1921 την κωμωδία </a:t>
            </a:r>
            <a:r>
              <a:rPr lang="el-GR" sz="1800" i="1">
                <a:latin typeface="Times New Roman" panose="02020603050405020304" pitchFamily="18" charset="0"/>
                <a:cs typeface="Times New Roman" panose="02020603050405020304" pitchFamily="18" charset="0"/>
              </a:rPr>
              <a:t>Λίγα απ’ όλα</a:t>
            </a:r>
            <a:r>
              <a:rPr lang="el-GR" sz="1800">
                <a:latin typeface="Times New Roman" panose="02020603050405020304" pitchFamily="18" charset="0"/>
                <a:cs typeface="Times New Roman" panose="02020603050405020304" pitchFamily="18" charset="0"/>
              </a:rPr>
              <a:t> του Αντώνη Μόλλα</a:t>
            </a:r>
          </a:p>
          <a:p>
            <a:pPr marL="0" indent="0" algn="just">
              <a:buNone/>
            </a:pPr>
            <a:r>
              <a:rPr lang="el-GR" sz="1800">
                <a:latin typeface="Times New Roman" panose="02020603050405020304" pitchFamily="18" charset="0"/>
                <a:cs typeface="Times New Roman" panose="02020603050405020304" pitchFamily="18" charset="0"/>
              </a:rPr>
              <a:t>	Ενδεικτικοί τίτλοι: </a:t>
            </a:r>
            <a:r>
              <a:rPr lang="el-GR" sz="1800" i="1">
                <a:latin typeface="Times New Roman" panose="02020603050405020304" pitchFamily="18" charset="0"/>
                <a:cs typeface="Times New Roman" panose="02020603050405020304" pitchFamily="18" charset="0"/>
              </a:rPr>
              <a:t>Ο Καραγκιόζης και το ναυάγιο του Μπαρμπαγιώργου</a:t>
            </a:r>
            <a:r>
              <a:rPr lang="el-GR" sz="1800">
                <a:latin typeface="Times New Roman" panose="02020603050405020304" pitchFamily="18" charset="0"/>
                <a:cs typeface="Times New Roman" panose="02020603050405020304" pitchFamily="18" charset="0"/>
              </a:rPr>
              <a:t>, </a:t>
            </a:r>
            <a:r>
              <a:rPr lang="el-GR" sz="1800" i="1">
                <a:latin typeface="Times New Roman" panose="02020603050405020304" pitchFamily="18" charset="0"/>
                <a:cs typeface="Times New Roman" panose="02020603050405020304" pitchFamily="18" charset="0"/>
              </a:rPr>
              <a:t>Η κλεμμένη κοσμηματοθήκη</a:t>
            </a:r>
            <a:r>
              <a:rPr lang="el-GR" sz="1800">
                <a:latin typeface="Times New Roman" panose="02020603050405020304" pitchFamily="18" charset="0"/>
                <a:cs typeface="Times New Roman" panose="02020603050405020304" pitchFamily="18" charset="0"/>
              </a:rPr>
              <a:t>, </a:t>
            </a:r>
            <a:r>
              <a:rPr lang="el-GR" sz="1800" i="1">
                <a:latin typeface="Times New Roman" panose="02020603050405020304" pitchFamily="18" charset="0"/>
                <a:cs typeface="Times New Roman" panose="02020603050405020304" pitchFamily="18" charset="0"/>
              </a:rPr>
              <a:t>Ο ψευτο-				       τυφλός</a:t>
            </a:r>
            <a:r>
              <a:rPr lang="el-GR" sz="1800">
                <a:latin typeface="Times New Roman" panose="02020603050405020304" pitchFamily="18" charset="0"/>
                <a:cs typeface="Times New Roman" panose="02020603050405020304" pitchFamily="18" charset="0"/>
              </a:rPr>
              <a:t>, </a:t>
            </a:r>
            <a:r>
              <a:rPr lang="el-GR" sz="1800" i="1">
                <a:latin typeface="Times New Roman" panose="02020603050405020304" pitchFamily="18" charset="0"/>
                <a:cs typeface="Times New Roman" panose="02020603050405020304" pitchFamily="18" charset="0"/>
              </a:rPr>
              <a:t>Ο ψευτοπροφήτης</a:t>
            </a:r>
            <a:r>
              <a:rPr lang="el-GR" sz="1800">
                <a:latin typeface="Times New Roman" panose="02020603050405020304" pitchFamily="18" charset="0"/>
                <a:cs typeface="Times New Roman" panose="02020603050405020304" pitchFamily="18" charset="0"/>
              </a:rPr>
              <a:t>, </a:t>
            </a:r>
            <a:r>
              <a:rPr lang="el-GR" sz="1800" i="1">
                <a:latin typeface="Times New Roman" panose="02020603050405020304" pitchFamily="18" charset="0"/>
                <a:cs typeface="Times New Roman" panose="02020603050405020304" pitchFamily="18" charset="0"/>
              </a:rPr>
              <a:t>Ο αρραβώνας του Καραγκιόζη</a:t>
            </a:r>
            <a:r>
              <a:rPr lang="el-GR" sz="1800">
                <a:latin typeface="Times New Roman" panose="02020603050405020304" pitchFamily="18" charset="0"/>
                <a:cs typeface="Times New Roman" panose="02020603050405020304" pitchFamily="18" charset="0"/>
              </a:rPr>
              <a:t>, </a:t>
            </a:r>
            <a:r>
              <a:rPr lang="el-GR" sz="1800" i="1">
                <a:latin typeface="Times New Roman" panose="02020603050405020304" pitchFamily="18" charset="0"/>
                <a:cs typeface="Times New Roman" panose="02020603050405020304" pitchFamily="18" charset="0"/>
              </a:rPr>
              <a:t>Ο Καραγκιόζης χαρτοπαίκτης</a:t>
            </a:r>
            <a:endParaRPr lang="el-GR" sz="1800" i="1" dirty="0">
              <a:latin typeface="Times New Roman" panose="02020603050405020304" pitchFamily="18" charset="0"/>
              <a:cs typeface="Times New Roman" panose="02020603050405020304" pitchFamily="18" charset="0"/>
            </a:endParaRPr>
          </a:p>
        </p:txBody>
      </p:sp>
      <p:sp>
        <p:nvSpPr>
          <p:cNvPr id="4" name="Οβάλ 3">
            <a:extLst>
              <a:ext uri="{FF2B5EF4-FFF2-40B4-BE49-F238E27FC236}">
                <a16:creationId xmlns:a16="http://schemas.microsoft.com/office/drawing/2014/main" id="{00839F30-8307-AEF1-6181-10B53AF54A7B}"/>
              </a:ext>
            </a:extLst>
          </p:cNvPr>
          <p:cNvSpPr/>
          <p:nvPr/>
        </p:nvSpPr>
        <p:spPr>
          <a:xfrm>
            <a:off x="975411" y="1423881"/>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a:extLst>
              <a:ext uri="{FF2B5EF4-FFF2-40B4-BE49-F238E27FC236}">
                <a16:creationId xmlns:a16="http://schemas.microsoft.com/office/drawing/2014/main" id="{86E2B485-E081-62AC-53DD-8C7A07B8C4D4}"/>
              </a:ext>
            </a:extLst>
          </p:cNvPr>
          <p:cNvSpPr/>
          <p:nvPr/>
        </p:nvSpPr>
        <p:spPr>
          <a:xfrm>
            <a:off x="970903" y="2638636"/>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5C4C57BF-B109-0FE6-0E3F-BB972D20A29C}"/>
              </a:ext>
            </a:extLst>
          </p:cNvPr>
          <p:cNvSpPr/>
          <p:nvPr/>
        </p:nvSpPr>
        <p:spPr>
          <a:xfrm>
            <a:off x="970903" y="3047200"/>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βάλ 6">
            <a:extLst>
              <a:ext uri="{FF2B5EF4-FFF2-40B4-BE49-F238E27FC236}">
                <a16:creationId xmlns:a16="http://schemas.microsoft.com/office/drawing/2014/main" id="{3321E9C0-8B64-8229-8944-ED412B8965FC}"/>
              </a:ext>
            </a:extLst>
          </p:cNvPr>
          <p:cNvSpPr/>
          <p:nvPr/>
        </p:nvSpPr>
        <p:spPr>
          <a:xfrm>
            <a:off x="970903" y="3431055"/>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βάλ 7">
            <a:extLst>
              <a:ext uri="{FF2B5EF4-FFF2-40B4-BE49-F238E27FC236}">
                <a16:creationId xmlns:a16="http://schemas.microsoft.com/office/drawing/2014/main" id="{DC893C12-681A-E760-6161-A357CD62C6BD}"/>
              </a:ext>
            </a:extLst>
          </p:cNvPr>
          <p:cNvSpPr/>
          <p:nvPr/>
        </p:nvSpPr>
        <p:spPr>
          <a:xfrm>
            <a:off x="970903" y="3841161"/>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βάλ 8">
            <a:extLst>
              <a:ext uri="{FF2B5EF4-FFF2-40B4-BE49-F238E27FC236}">
                <a16:creationId xmlns:a16="http://schemas.microsoft.com/office/drawing/2014/main" id="{1CF49F82-EE15-DCD2-B27F-ED9BCC3885E8}"/>
              </a:ext>
            </a:extLst>
          </p:cNvPr>
          <p:cNvSpPr/>
          <p:nvPr/>
        </p:nvSpPr>
        <p:spPr>
          <a:xfrm>
            <a:off x="970903" y="4249725"/>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βάλ 10">
            <a:extLst>
              <a:ext uri="{FF2B5EF4-FFF2-40B4-BE49-F238E27FC236}">
                <a16:creationId xmlns:a16="http://schemas.microsoft.com/office/drawing/2014/main" id="{444A32C3-29B3-4378-AC64-F639DB7CCCEE}"/>
              </a:ext>
            </a:extLst>
          </p:cNvPr>
          <p:cNvSpPr/>
          <p:nvPr/>
        </p:nvSpPr>
        <p:spPr>
          <a:xfrm>
            <a:off x="970903" y="4658289"/>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Οβάλ 11">
            <a:extLst>
              <a:ext uri="{FF2B5EF4-FFF2-40B4-BE49-F238E27FC236}">
                <a16:creationId xmlns:a16="http://schemas.microsoft.com/office/drawing/2014/main" id="{957AD22F-8C48-641C-059D-87670D09D583}"/>
              </a:ext>
            </a:extLst>
          </p:cNvPr>
          <p:cNvSpPr/>
          <p:nvPr/>
        </p:nvSpPr>
        <p:spPr>
          <a:xfrm>
            <a:off x="970903" y="1837313"/>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βάλ 12">
            <a:extLst>
              <a:ext uri="{FF2B5EF4-FFF2-40B4-BE49-F238E27FC236}">
                <a16:creationId xmlns:a16="http://schemas.microsoft.com/office/drawing/2014/main" id="{C287BAC9-5EC2-4EB6-7999-F69AC33B5A10}"/>
              </a:ext>
            </a:extLst>
          </p:cNvPr>
          <p:cNvSpPr/>
          <p:nvPr/>
        </p:nvSpPr>
        <p:spPr>
          <a:xfrm>
            <a:off x="970903" y="2225205"/>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6C9D4378-80E7-486B-ABB8-E7CFC96BB5BE}"/>
              </a:ext>
            </a:extLst>
          </p:cNvPr>
          <p:cNvSpPr/>
          <p:nvPr/>
        </p:nvSpPr>
        <p:spPr>
          <a:xfrm>
            <a:off x="970903" y="5066853"/>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βάλ 13">
            <a:extLst>
              <a:ext uri="{FF2B5EF4-FFF2-40B4-BE49-F238E27FC236}">
                <a16:creationId xmlns:a16="http://schemas.microsoft.com/office/drawing/2014/main" id="{D7BA6EAC-14D1-1081-C6C8-0F48EC5B503B}"/>
              </a:ext>
            </a:extLst>
          </p:cNvPr>
          <p:cNvSpPr/>
          <p:nvPr/>
        </p:nvSpPr>
        <p:spPr>
          <a:xfrm>
            <a:off x="970903" y="5475417"/>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ρθογώνιο 14">
            <a:extLst>
              <a:ext uri="{FF2B5EF4-FFF2-40B4-BE49-F238E27FC236}">
                <a16:creationId xmlns:a16="http://schemas.microsoft.com/office/drawing/2014/main" id="{5A296F48-D8D2-00A3-B65A-3A1FE2DD7108}"/>
              </a:ext>
            </a:extLst>
          </p:cNvPr>
          <p:cNvSpPr/>
          <p:nvPr/>
        </p:nvSpPr>
        <p:spPr>
          <a:xfrm>
            <a:off x="846055" y="929076"/>
            <a:ext cx="230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ρθογώνιο 15">
            <a:extLst>
              <a:ext uri="{FF2B5EF4-FFF2-40B4-BE49-F238E27FC236}">
                <a16:creationId xmlns:a16="http://schemas.microsoft.com/office/drawing/2014/main" id="{341DF00C-93D5-CEF8-CE61-123227563C07}"/>
              </a:ext>
            </a:extLst>
          </p:cNvPr>
          <p:cNvSpPr/>
          <p:nvPr/>
        </p:nvSpPr>
        <p:spPr>
          <a:xfrm>
            <a:off x="9041945" y="974795"/>
            <a:ext cx="230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70C3DB79-F321-C1C6-C470-3E9A55524085}"/>
              </a:ext>
            </a:extLst>
          </p:cNvPr>
          <p:cNvSpPr/>
          <p:nvPr/>
        </p:nvSpPr>
        <p:spPr>
          <a:xfrm>
            <a:off x="803999" y="6013415"/>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382203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chemeClr val="accent1">
              <a:lumMod val="40000"/>
              <a:lumOff val="60000"/>
            </a:schemeClr>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Θέατρο Σκιών στον Μεσοπόλεμο</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a:bodyPr>
          <a:lstStyle/>
          <a:p>
            <a:pPr marL="0" indent="0" algn="just">
              <a:buNone/>
            </a:pPr>
            <a:r>
              <a:rPr lang="el-GR" sz="1800">
                <a:latin typeface="Times New Roman" panose="02020603050405020304" pitchFamily="18" charset="0"/>
                <a:cs typeface="Times New Roman" panose="02020603050405020304" pitchFamily="18" charset="0"/>
              </a:rPr>
              <a:t>	</a:t>
            </a:r>
            <a:endParaRPr lang="el-GR" sz="1800" i="1" dirty="0">
              <a:latin typeface="Times New Roman" panose="02020603050405020304" pitchFamily="18" charset="0"/>
              <a:cs typeface="Times New Roman" panose="02020603050405020304" pitchFamily="18" charset="0"/>
            </a:endParaRPr>
          </a:p>
        </p:txBody>
      </p:sp>
      <p:sp>
        <p:nvSpPr>
          <p:cNvPr id="15" name="Ορθογώνιο 14">
            <a:extLst>
              <a:ext uri="{FF2B5EF4-FFF2-40B4-BE49-F238E27FC236}">
                <a16:creationId xmlns:a16="http://schemas.microsoft.com/office/drawing/2014/main" id="{192867CE-4A00-964B-C681-F9E641CE5B32}"/>
              </a:ext>
            </a:extLst>
          </p:cNvPr>
          <p:cNvSpPr/>
          <p:nvPr/>
        </p:nvSpPr>
        <p:spPr>
          <a:xfrm>
            <a:off x="9041945" y="974795"/>
            <a:ext cx="230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ρθογώνιο 15">
            <a:extLst>
              <a:ext uri="{FF2B5EF4-FFF2-40B4-BE49-F238E27FC236}">
                <a16:creationId xmlns:a16="http://schemas.microsoft.com/office/drawing/2014/main" id="{219DEC27-CC98-AADB-A773-7658F6B1B6FD}"/>
              </a:ext>
            </a:extLst>
          </p:cNvPr>
          <p:cNvSpPr/>
          <p:nvPr/>
        </p:nvSpPr>
        <p:spPr>
          <a:xfrm>
            <a:off x="846055" y="929076"/>
            <a:ext cx="230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249FB114-0F98-EABB-5775-DB498CE5086B}"/>
              </a:ext>
            </a:extLst>
          </p:cNvPr>
          <p:cNvSpPr/>
          <p:nvPr/>
        </p:nvSpPr>
        <p:spPr>
          <a:xfrm>
            <a:off x="804000" y="5932135"/>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9" name="Εικόνα 18">
            <a:extLst>
              <a:ext uri="{FF2B5EF4-FFF2-40B4-BE49-F238E27FC236}">
                <a16:creationId xmlns:a16="http://schemas.microsoft.com/office/drawing/2014/main" id="{EF4F7C13-8421-EAD2-DE7F-18BF0BF7152F}"/>
              </a:ext>
            </a:extLst>
          </p:cNvPr>
          <p:cNvPicPr>
            <a:picLocks noChangeAspect="1"/>
          </p:cNvPicPr>
          <p:nvPr/>
        </p:nvPicPr>
        <p:blipFill>
          <a:blip r:embed="rId2"/>
          <a:stretch>
            <a:fillRect/>
          </a:stretch>
        </p:blipFill>
        <p:spPr>
          <a:xfrm>
            <a:off x="1489784" y="1301864"/>
            <a:ext cx="3320541" cy="4572000"/>
          </a:xfrm>
          <a:prstGeom prst="rect">
            <a:avLst/>
          </a:prstGeom>
        </p:spPr>
      </p:pic>
      <p:pic>
        <p:nvPicPr>
          <p:cNvPr id="21" name="Εικόνα 20">
            <a:extLst>
              <a:ext uri="{FF2B5EF4-FFF2-40B4-BE49-F238E27FC236}">
                <a16:creationId xmlns:a16="http://schemas.microsoft.com/office/drawing/2014/main" id="{166B8D94-B9ED-5A0A-D2D8-5ADB8FA52A45}"/>
              </a:ext>
            </a:extLst>
          </p:cNvPr>
          <p:cNvPicPr>
            <a:picLocks noChangeAspect="1"/>
          </p:cNvPicPr>
          <p:nvPr/>
        </p:nvPicPr>
        <p:blipFill>
          <a:blip r:embed="rId3"/>
          <a:stretch>
            <a:fillRect/>
          </a:stretch>
        </p:blipFill>
        <p:spPr>
          <a:xfrm>
            <a:off x="4759418" y="1301864"/>
            <a:ext cx="3099061" cy="4572000"/>
          </a:xfrm>
          <a:prstGeom prst="rect">
            <a:avLst/>
          </a:prstGeom>
        </p:spPr>
      </p:pic>
      <p:pic>
        <p:nvPicPr>
          <p:cNvPr id="23" name="Εικόνα 22">
            <a:extLst>
              <a:ext uri="{FF2B5EF4-FFF2-40B4-BE49-F238E27FC236}">
                <a16:creationId xmlns:a16="http://schemas.microsoft.com/office/drawing/2014/main" id="{48C7BE68-981D-BAF9-5B09-F86FCF314886}"/>
              </a:ext>
            </a:extLst>
          </p:cNvPr>
          <p:cNvPicPr>
            <a:picLocks noChangeAspect="1"/>
          </p:cNvPicPr>
          <p:nvPr/>
        </p:nvPicPr>
        <p:blipFill>
          <a:blip r:embed="rId4"/>
          <a:stretch>
            <a:fillRect/>
          </a:stretch>
        </p:blipFill>
        <p:spPr>
          <a:xfrm>
            <a:off x="7858479" y="1301864"/>
            <a:ext cx="2843737" cy="4572000"/>
          </a:xfrm>
          <a:prstGeom prst="rect">
            <a:avLst/>
          </a:prstGeom>
        </p:spPr>
      </p:pic>
    </p:spTree>
    <p:extLst>
      <p:ext uri="{BB962C8B-B14F-4D97-AF65-F5344CB8AC3E}">
        <p14:creationId xmlns:p14="http://schemas.microsoft.com/office/powerpoint/2010/main" val="2813081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chemeClr val="accent1">
              <a:lumMod val="40000"/>
              <a:lumOff val="60000"/>
            </a:schemeClr>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Σχέσεις με την ευρωπαϊκή κωμική παράδοση</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a:bodyPr>
          <a:lstStyle/>
          <a:p>
            <a:pPr marL="0" indent="0" algn="just">
              <a:buNone/>
            </a:pPr>
            <a:r>
              <a:rPr lang="el-GR" u="sng">
                <a:solidFill>
                  <a:schemeClr val="tx1"/>
                </a:solidFill>
                <a:latin typeface="Times New Roman" panose="02020603050405020304" pitchFamily="18" charset="0"/>
                <a:cs typeface="Times New Roman" panose="02020603050405020304" pitchFamily="18" charset="0"/>
              </a:rPr>
              <a:t>1816: μτφρ. </a:t>
            </a:r>
            <a:r>
              <a:rPr lang="el-GR" i="1" u="sng">
                <a:solidFill>
                  <a:schemeClr val="tx1"/>
                </a:solidFill>
                <a:latin typeface="Times New Roman" panose="02020603050405020304" pitchFamily="18" charset="0"/>
                <a:cs typeface="Times New Roman" panose="02020603050405020304" pitchFamily="18" charset="0"/>
              </a:rPr>
              <a:t>Φιλάργυρου</a:t>
            </a:r>
            <a:r>
              <a:rPr lang="el-GR" u="sng">
                <a:solidFill>
                  <a:schemeClr val="tx1"/>
                </a:solidFill>
                <a:latin typeface="Times New Roman" panose="02020603050405020304" pitchFamily="18" charset="0"/>
                <a:cs typeface="Times New Roman" panose="02020603050405020304" pitchFamily="18" charset="0"/>
              </a:rPr>
              <a:t> από τον Κ. Οικονόμο τον εξ Οικονόμων</a:t>
            </a:r>
            <a:r>
              <a:rPr lang="el-GR">
                <a:solidFill>
                  <a:schemeClr val="tx1"/>
                </a:solidFill>
                <a:latin typeface="Times New Roman" panose="02020603050405020304" pitchFamily="18" charset="0"/>
                <a:cs typeface="Times New Roman" panose="02020603050405020304" pitchFamily="18" charset="0"/>
              </a:rPr>
              <a:t>  Μένανδρος</a:t>
            </a:r>
          </a:p>
          <a:p>
            <a:pPr marL="0" indent="0" algn="just">
              <a:buNone/>
            </a:pPr>
            <a:r>
              <a:rPr lang="el-GR">
                <a:solidFill>
                  <a:schemeClr val="tx1"/>
                </a:solidFill>
                <a:latin typeface="Times New Roman" panose="02020603050405020304" pitchFamily="18" charset="0"/>
                <a:cs typeface="Times New Roman" panose="02020603050405020304" pitchFamily="18" charset="0"/>
              </a:rPr>
              <a:t>	</a:t>
            </a:r>
            <a:r>
              <a:rPr lang="el-GR" i="1">
                <a:solidFill>
                  <a:schemeClr val="tx1"/>
                </a:solidFill>
                <a:latin typeface="Times New Roman" panose="02020603050405020304" pitchFamily="18" charset="0"/>
                <a:cs typeface="Times New Roman" panose="02020603050405020304" pitchFamily="18" charset="0"/>
              </a:rPr>
              <a:t>Ο εξηνταβελόνης</a:t>
            </a:r>
            <a:r>
              <a:rPr lang="el-GR">
                <a:solidFill>
                  <a:schemeClr val="tx1"/>
                </a:solidFill>
                <a:latin typeface="Times New Roman" panose="02020603050405020304" pitchFamily="18" charset="0"/>
                <a:cs typeface="Times New Roman" panose="02020603050405020304" pitchFamily="18" charset="0"/>
              </a:rPr>
              <a:t>									</a:t>
            </a:r>
            <a:r>
              <a:rPr lang="en-US">
                <a:solidFill>
                  <a:schemeClr val="tx1"/>
                </a:solidFill>
                <a:latin typeface="Times New Roman" panose="02020603050405020304" pitchFamily="18" charset="0"/>
                <a:cs typeface="Times New Roman" panose="02020603050405020304" pitchFamily="18" charset="0"/>
              </a:rPr>
              <a:t>    </a:t>
            </a:r>
            <a:r>
              <a:rPr lang="el-GR">
                <a:solidFill>
                  <a:schemeClr val="tx1"/>
                </a:solidFill>
                <a:latin typeface="Times New Roman" panose="02020603050405020304" pitchFamily="18" charset="0"/>
                <a:cs typeface="Times New Roman" panose="02020603050405020304" pitchFamily="18" charset="0"/>
              </a:rPr>
              <a:t>			     </a:t>
            </a:r>
            <a:r>
              <a:rPr lang="en-US">
                <a:solidFill>
                  <a:schemeClr val="tx1"/>
                </a:solidFill>
                <a:latin typeface="Times New Roman" panose="02020603050405020304" pitchFamily="18" charset="0"/>
                <a:cs typeface="Times New Roman" panose="02020603050405020304" pitchFamily="18" charset="0"/>
              </a:rPr>
              <a:t>Terentius</a:t>
            </a:r>
            <a:endParaRPr lang="el-GR">
              <a:solidFill>
                <a:schemeClr val="tx1"/>
              </a:solidFill>
              <a:latin typeface="Times New Roman" panose="02020603050405020304" pitchFamily="18" charset="0"/>
              <a:cs typeface="Times New Roman" panose="02020603050405020304" pitchFamily="18" charset="0"/>
            </a:endParaRPr>
          </a:p>
          <a:p>
            <a:pPr marL="0" indent="0" algn="just">
              <a:buNone/>
            </a:pPr>
            <a:r>
              <a:rPr lang="el-GR">
                <a:solidFill>
                  <a:schemeClr val="tx1"/>
                </a:solidFill>
                <a:latin typeface="Times New Roman" panose="02020603050405020304" pitchFamily="18" charset="0"/>
                <a:cs typeface="Times New Roman" panose="02020603050405020304" pitchFamily="18" charset="0"/>
              </a:rPr>
              <a:t>      </a:t>
            </a:r>
            <a:r>
              <a:rPr lang="el-GR" i="1">
                <a:solidFill>
                  <a:schemeClr val="tx1"/>
                </a:solidFill>
                <a:latin typeface="Times New Roman" panose="02020603050405020304" pitchFamily="18" charset="0"/>
                <a:cs typeface="Times New Roman" panose="02020603050405020304" pitchFamily="18" charset="0"/>
              </a:rPr>
              <a:t>Αγαθόπουλος ο Ξηροχωρίτης</a:t>
            </a:r>
            <a:r>
              <a:rPr lang="en-US">
                <a:solidFill>
                  <a:schemeClr val="tx1"/>
                </a:solidFill>
                <a:latin typeface="Times New Roman" panose="02020603050405020304" pitchFamily="18" charset="0"/>
                <a:cs typeface="Times New Roman" panose="02020603050405020304" pitchFamily="18" charset="0"/>
              </a:rPr>
              <a:t>	</a:t>
            </a:r>
            <a:r>
              <a:rPr lang="el-GR">
                <a:solidFill>
                  <a:schemeClr val="tx1"/>
                </a:solidFill>
                <a:latin typeface="Times New Roman" panose="02020603050405020304" pitchFamily="18" charset="0"/>
                <a:cs typeface="Times New Roman" panose="02020603050405020304" pitchFamily="18" charset="0"/>
              </a:rPr>
              <a:t>	    </a:t>
            </a:r>
            <a:r>
              <a:rPr lang="en-US">
                <a:solidFill>
                  <a:schemeClr val="tx1"/>
                </a:solidFill>
                <a:latin typeface="Times New Roman" panose="02020603050405020304" pitchFamily="18" charset="0"/>
                <a:cs typeface="Times New Roman" panose="02020603050405020304" pitchFamily="18" charset="0"/>
              </a:rPr>
              <a:t>Molière</a:t>
            </a:r>
            <a:r>
              <a:rPr lang="el-GR">
                <a:solidFill>
                  <a:schemeClr val="tx1"/>
                </a:solidFill>
                <a:latin typeface="Times New Roman" panose="02020603050405020304" pitchFamily="18" charset="0"/>
                <a:cs typeface="Times New Roman" panose="02020603050405020304" pitchFamily="18" charset="0"/>
              </a:rPr>
              <a:t>		</a:t>
            </a:r>
            <a:r>
              <a:rPr lang="en-US">
                <a:solidFill>
                  <a:schemeClr val="tx1"/>
                </a:solidFill>
                <a:latin typeface="Times New Roman" panose="02020603050405020304" pitchFamily="18" charset="0"/>
                <a:cs typeface="Times New Roman" panose="02020603050405020304" pitchFamily="18" charset="0"/>
              </a:rPr>
              <a:t>	 </a:t>
            </a:r>
            <a:r>
              <a:rPr lang="el-GR">
                <a:solidFill>
                  <a:schemeClr val="tx1"/>
                </a:solidFill>
                <a:latin typeface="Times New Roman" panose="02020603050405020304" pitchFamily="18" charset="0"/>
                <a:cs typeface="Times New Roman" panose="02020603050405020304" pitchFamily="18" charset="0"/>
              </a:rPr>
              <a:t>		     </a:t>
            </a:r>
            <a:r>
              <a:rPr lang="en-US">
                <a:solidFill>
                  <a:schemeClr val="tx1"/>
                </a:solidFill>
                <a:latin typeface="Times New Roman" panose="02020603050405020304" pitchFamily="18" charset="0"/>
                <a:cs typeface="Times New Roman" panose="02020603050405020304" pitchFamily="18" charset="0"/>
              </a:rPr>
              <a:t>Cyrano de Berzerac</a:t>
            </a:r>
          </a:p>
          <a:p>
            <a:pPr marL="0" indent="0" algn="just">
              <a:buNone/>
            </a:pPr>
            <a:r>
              <a:rPr lang="el-GR">
                <a:solidFill>
                  <a:schemeClr val="tx1"/>
                </a:solidFill>
                <a:latin typeface="Times New Roman" panose="02020603050405020304" pitchFamily="18" charset="0"/>
                <a:cs typeface="Times New Roman" panose="02020603050405020304" pitchFamily="18" charset="0"/>
              </a:rPr>
              <a:t>	</a:t>
            </a:r>
            <a:r>
              <a:rPr lang="el-GR" i="1">
                <a:solidFill>
                  <a:schemeClr val="tx1"/>
                </a:solidFill>
                <a:latin typeface="Times New Roman" panose="02020603050405020304" pitchFamily="18" charset="0"/>
                <a:cs typeface="Times New Roman" panose="02020603050405020304" pitchFamily="18" charset="0"/>
              </a:rPr>
              <a:t>Κορακίστικα</a:t>
            </a:r>
            <a:r>
              <a:rPr lang="el-GR">
                <a:solidFill>
                  <a:schemeClr val="tx1"/>
                </a:solidFill>
                <a:latin typeface="Times New Roman" panose="02020603050405020304" pitchFamily="18" charset="0"/>
                <a:cs typeface="Times New Roman" panose="02020603050405020304" pitchFamily="18" charset="0"/>
              </a:rPr>
              <a:t>	</a:t>
            </a:r>
            <a:r>
              <a:rPr lang="en-US">
                <a:solidFill>
                  <a:schemeClr val="tx1"/>
                </a:solidFill>
                <a:latin typeface="Times New Roman" panose="02020603050405020304" pitchFamily="18" charset="0"/>
                <a:cs typeface="Times New Roman" panose="02020603050405020304" pitchFamily="18" charset="0"/>
              </a:rPr>
              <a:t>		</a:t>
            </a:r>
            <a:r>
              <a:rPr lang="el-GR">
                <a:solidFill>
                  <a:schemeClr val="tx1"/>
                </a:solidFill>
                <a:latin typeface="Times New Roman" panose="02020603050405020304" pitchFamily="18" charset="0"/>
                <a:cs typeface="Times New Roman" panose="02020603050405020304" pitchFamily="18" charset="0"/>
              </a:rPr>
              <a:t>     		 		  </a:t>
            </a:r>
            <a:r>
              <a:rPr lang="en-US">
                <a:solidFill>
                  <a:schemeClr val="tx1"/>
                </a:solidFill>
                <a:latin typeface="Times New Roman" panose="02020603050405020304" pitchFamily="18" charset="0"/>
                <a:cs typeface="Times New Roman" panose="02020603050405020304" pitchFamily="18" charset="0"/>
              </a:rPr>
              <a:t>	</a:t>
            </a:r>
            <a:r>
              <a:rPr lang="el-GR">
                <a:solidFill>
                  <a:schemeClr val="tx1"/>
                </a:solidFill>
                <a:latin typeface="Times New Roman" panose="02020603050405020304" pitchFamily="18" charset="0"/>
                <a:cs typeface="Times New Roman" panose="02020603050405020304" pitchFamily="18" charset="0"/>
              </a:rPr>
              <a:t>    					     </a:t>
            </a:r>
            <a:r>
              <a:rPr lang="en-US">
                <a:solidFill>
                  <a:schemeClr val="tx1"/>
                </a:solidFill>
                <a:latin typeface="Times New Roman" panose="02020603050405020304" pitchFamily="18" charset="0"/>
                <a:cs typeface="Times New Roman" panose="02020603050405020304" pitchFamily="18" charset="0"/>
              </a:rPr>
              <a:t>Lope De Vega</a:t>
            </a:r>
          </a:p>
          <a:p>
            <a:pPr marL="0" indent="0" algn="just">
              <a:buNone/>
            </a:pPr>
            <a:r>
              <a:rPr lang="el-GR" b="1">
                <a:solidFill>
                  <a:schemeClr val="tx1"/>
                </a:solidFill>
                <a:latin typeface="Times New Roman" panose="02020603050405020304" pitchFamily="18" charset="0"/>
                <a:cs typeface="Times New Roman" panose="02020603050405020304" pitchFamily="18" charset="0"/>
              </a:rPr>
              <a:t>	</a:t>
            </a:r>
            <a:r>
              <a:rPr lang="en-US">
                <a:solidFill>
                  <a:schemeClr val="tx1"/>
                </a:solidFill>
                <a:latin typeface="Times New Roman" panose="02020603050405020304" pitchFamily="18" charset="0"/>
                <a:cs typeface="Times New Roman" panose="02020603050405020304" pitchFamily="18" charset="0"/>
              </a:rPr>
              <a:t>		</a:t>
            </a:r>
            <a:r>
              <a:rPr lang="el-GR">
                <a:solidFill>
                  <a:schemeClr val="tx1"/>
                </a:solidFill>
                <a:latin typeface="Times New Roman" panose="02020603050405020304" pitchFamily="18" charset="0"/>
                <a:cs typeface="Times New Roman" panose="02020603050405020304" pitchFamily="18" charset="0"/>
              </a:rPr>
              <a:t>        					  </a:t>
            </a:r>
            <a:r>
              <a:rPr lang="en-US">
                <a:solidFill>
                  <a:schemeClr val="tx1"/>
                </a:solidFill>
                <a:latin typeface="Times New Roman" panose="02020603050405020304" pitchFamily="18" charset="0"/>
                <a:cs typeface="Times New Roman" panose="02020603050405020304" pitchFamily="18" charset="0"/>
              </a:rPr>
              <a:t>	</a:t>
            </a:r>
            <a:r>
              <a:rPr lang="el-GR">
                <a:solidFill>
                  <a:schemeClr val="tx1"/>
                </a:solidFill>
                <a:latin typeface="Times New Roman" panose="02020603050405020304" pitchFamily="18" charset="0"/>
                <a:cs typeface="Times New Roman" panose="02020603050405020304" pitchFamily="18" charset="0"/>
              </a:rPr>
              <a:t>		</a:t>
            </a:r>
            <a:r>
              <a:rPr lang="en-US">
                <a:solidFill>
                  <a:schemeClr val="tx1"/>
                </a:solidFill>
                <a:latin typeface="Times New Roman" panose="02020603050405020304" pitchFamily="18" charset="0"/>
                <a:cs typeface="Times New Roman" panose="02020603050405020304" pitchFamily="18" charset="0"/>
              </a:rPr>
              <a:t>			</a:t>
            </a:r>
            <a:r>
              <a:rPr lang="el-GR">
                <a:solidFill>
                  <a:schemeClr val="tx1"/>
                </a:solidFill>
                <a:latin typeface="Times New Roman" panose="02020603050405020304" pitchFamily="18" charset="0"/>
                <a:cs typeface="Times New Roman" panose="02020603050405020304" pitchFamily="18" charset="0"/>
              </a:rPr>
              <a:t>    		     </a:t>
            </a:r>
            <a:r>
              <a:rPr lang="en-US">
                <a:solidFill>
                  <a:schemeClr val="tx1"/>
                </a:solidFill>
                <a:latin typeface="Times New Roman" panose="02020603050405020304" pitchFamily="18" charset="0"/>
                <a:cs typeface="Times New Roman" panose="02020603050405020304" pitchFamily="18" charset="0"/>
              </a:rPr>
              <a:t>Commedia dell’arte</a:t>
            </a:r>
          </a:p>
          <a:p>
            <a:pPr marL="0" indent="0" algn="just">
              <a:buNone/>
            </a:pPr>
            <a:r>
              <a:rPr lang="el-GR">
                <a:solidFill>
                  <a:schemeClr val="tx1"/>
                </a:solidFill>
                <a:latin typeface="Times New Roman" panose="02020603050405020304" pitchFamily="18" charset="0"/>
                <a:cs typeface="Times New Roman" panose="02020603050405020304" pitchFamily="18" charset="0"/>
              </a:rPr>
              <a:t>	</a:t>
            </a:r>
            <a:r>
              <a:rPr lang="el-GR" i="1">
                <a:solidFill>
                  <a:schemeClr val="tx1"/>
                </a:solidFill>
                <a:latin typeface="Times New Roman" panose="02020603050405020304" pitchFamily="18" charset="0"/>
                <a:cs typeface="Times New Roman" panose="02020603050405020304" pitchFamily="18" charset="0"/>
              </a:rPr>
              <a:t>Αυλικός ο πεφωτισμένος</a:t>
            </a:r>
            <a:r>
              <a:rPr lang="el-GR">
                <a:solidFill>
                  <a:schemeClr val="tx1"/>
                </a:solidFill>
                <a:latin typeface="Times New Roman" panose="02020603050405020304" pitchFamily="18" charset="0"/>
                <a:cs typeface="Times New Roman" panose="02020603050405020304" pitchFamily="18" charset="0"/>
              </a:rPr>
              <a:t>																</a:t>
            </a:r>
            <a:endParaRPr lang="en-US">
              <a:solidFill>
                <a:schemeClr val="tx1"/>
              </a:solidFill>
              <a:latin typeface="Times New Roman" panose="02020603050405020304" pitchFamily="18" charset="0"/>
              <a:cs typeface="Times New Roman" panose="02020603050405020304" pitchFamily="18" charset="0"/>
            </a:endParaRPr>
          </a:p>
          <a:p>
            <a:pPr marL="0" indent="0" algn="just">
              <a:buNone/>
            </a:pPr>
            <a:r>
              <a:rPr lang="en-US">
                <a:solidFill>
                  <a:schemeClr val="tx1"/>
                </a:solidFill>
                <a:latin typeface="Times New Roman" panose="02020603050405020304" pitchFamily="18" charset="0"/>
                <a:cs typeface="Times New Roman" panose="02020603050405020304" pitchFamily="18" charset="0"/>
              </a:rPr>
              <a:t>	</a:t>
            </a:r>
            <a:r>
              <a:rPr lang="el-GR" i="1">
                <a:solidFill>
                  <a:schemeClr val="tx1"/>
                </a:solidFill>
                <a:latin typeface="Times New Roman" panose="02020603050405020304" pitchFamily="18" charset="0"/>
                <a:cs typeface="Times New Roman" panose="02020603050405020304" pitchFamily="18" charset="0"/>
              </a:rPr>
              <a:t>Η πατρίς των τρελών</a:t>
            </a:r>
            <a:r>
              <a:rPr lang="el-GR">
                <a:solidFill>
                  <a:schemeClr val="tx1"/>
                </a:solidFill>
                <a:latin typeface="Times New Roman" panose="02020603050405020304" pitchFamily="18" charset="0"/>
                <a:cs typeface="Times New Roman" panose="02020603050405020304" pitchFamily="18" charset="0"/>
              </a:rPr>
              <a:t>		    		    </a:t>
            </a:r>
            <a:r>
              <a:rPr lang="en-US">
                <a:solidFill>
                  <a:schemeClr val="tx1"/>
                </a:solidFill>
                <a:latin typeface="Times New Roman" panose="02020603050405020304" pitchFamily="18" charset="0"/>
                <a:cs typeface="Times New Roman" panose="02020603050405020304" pitchFamily="18" charset="0"/>
              </a:rPr>
              <a:t>Goldoni									</a:t>
            </a:r>
            <a:endParaRPr lang="el-GR">
              <a:solidFill>
                <a:schemeClr val="tx1"/>
              </a:solidFill>
              <a:latin typeface="Times New Roman" panose="02020603050405020304" pitchFamily="18" charset="0"/>
              <a:cs typeface="Times New Roman" panose="02020603050405020304" pitchFamily="18" charset="0"/>
            </a:endParaRPr>
          </a:p>
          <a:p>
            <a:pPr marL="0" indent="0" algn="just">
              <a:buNone/>
            </a:pPr>
            <a:r>
              <a:rPr lang="el-GR">
                <a:solidFill>
                  <a:schemeClr val="tx1"/>
                </a:solidFill>
                <a:latin typeface="Times New Roman" panose="02020603050405020304" pitchFamily="18" charset="0"/>
                <a:cs typeface="Times New Roman" panose="02020603050405020304" pitchFamily="18" charset="0"/>
              </a:rPr>
              <a:t>													</a:t>
            </a:r>
            <a:r>
              <a:rPr lang="el-GR" u="sng">
                <a:solidFill>
                  <a:schemeClr val="tx1"/>
                </a:solidFill>
                <a:latin typeface="Times New Roman" panose="02020603050405020304" pitchFamily="18" charset="0"/>
                <a:cs typeface="Times New Roman" panose="02020603050405020304" pitchFamily="18" charset="0"/>
              </a:rPr>
              <a:t>π.χ. μοτίβο ερωτιάρη γέρου</a:t>
            </a:r>
          </a:p>
          <a:p>
            <a:pPr marL="0" indent="0" algn="just">
              <a:buNone/>
            </a:pPr>
            <a:r>
              <a:rPr lang="el-GR">
                <a:solidFill>
                  <a:schemeClr val="tx1"/>
                </a:solidFill>
                <a:latin typeface="Times New Roman" panose="02020603050405020304" pitchFamily="18" charset="0"/>
                <a:cs typeface="Times New Roman" panose="02020603050405020304" pitchFamily="18" charset="0"/>
              </a:rPr>
              <a:t>						</a:t>
            </a:r>
            <a:endParaRPr lang="el-GR" u="sng" dirty="0">
              <a:solidFill>
                <a:schemeClr val="tx1"/>
              </a:solidFill>
              <a:latin typeface="Times New Roman" panose="02020603050405020304" pitchFamily="18" charset="0"/>
              <a:cs typeface="Times New Roman" panose="02020603050405020304" pitchFamily="18" charset="0"/>
            </a:endParaRPr>
          </a:p>
        </p:txBody>
      </p:sp>
      <p:sp>
        <p:nvSpPr>
          <p:cNvPr id="6" name="Βέλος: Δεξιό 5">
            <a:extLst>
              <a:ext uri="{FF2B5EF4-FFF2-40B4-BE49-F238E27FC236}">
                <a16:creationId xmlns:a16="http://schemas.microsoft.com/office/drawing/2014/main" id="{158B1D8F-F6A6-D9E4-B6C5-3C200D91FFFE}"/>
              </a:ext>
            </a:extLst>
          </p:cNvPr>
          <p:cNvSpPr/>
          <p:nvPr/>
        </p:nvSpPr>
        <p:spPr>
          <a:xfrm>
            <a:off x="2667204" y="3541962"/>
            <a:ext cx="2700000" cy="204537"/>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Αριστερό άγκιστρο 6">
            <a:extLst>
              <a:ext uri="{FF2B5EF4-FFF2-40B4-BE49-F238E27FC236}">
                <a16:creationId xmlns:a16="http://schemas.microsoft.com/office/drawing/2014/main" id="{0DC0187F-0367-2412-E2CB-E60178BA0CB8}"/>
              </a:ext>
            </a:extLst>
          </p:cNvPr>
          <p:cNvSpPr/>
          <p:nvPr/>
        </p:nvSpPr>
        <p:spPr>
          <a:xfrm>
            <a:off x="5468622" y="2446133"/>
            <a:ext cx="158077" cy="240899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8" name="Βέλος: Δεξιό 7">
            <a:extLst>
              <a:ext uri="{FF2B5EF4-FFF2-40B4-BE49-F238E27FC236}">
                <a16:creationId xmlns:a16="http://schemas.microsoft.com/office/drawing/2014/main" id="{DD7E68C7-A2A7-4869-E1CF-CDAB36083FFE}"/>
              </a:ext>
            </a:extLst>
          </p:cNvPr>
          <p:cNvSpPr/>
          <p:nvPr/>
        </p:nvSpPr>
        <p:spPr>
          <a:xfrm rot="10800000">
            <a:off x="6685687" y="2487368"/>
            <a:ext cx="1980000" cy="204537"/>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Βέλος: Δεξιό 8">
            <a:extLst>
              <a:ext uri="{FF2B5EF4-FFF2-40B4-BE49-F238E27FC236}">
                <a16:creationId xmlns:a16="http://schemas.microsoft.com/office/drawing/2014/main" id="{221F434B-7BE7-CC37-F64E-8CAD270AFC66}"/>
              </a:ext>
            </a:extLst>
          </p:cNvPr>
          <p:cNvSpPr/>
          <p:nvPr/>
        </p:nvSpPr>
        <p:spPr>
          <a:xfrm rot="10800000">
            <a:off x="5023316" y="2488864"/>
            <a:ext cx="432000" cy="2045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Βέλος: Δεξιό 9">
            <a:extLst>
              <a:ext uri="{FF2B5EF4-FFF2-40B4-BE49-F238E27FC236}">
                <a16:creationId xmlns:a16="http://schemas.microsoft.com/office/drawing/2014/main" id="{B76782BF-63F2-DB2D-1480-9E3214015F9F}"/>
              </a:ext>
            </a:extLst>
          </p:cNvPr>
          <p:cNvSpPr/>
          <p:nvPr/>
        </p:nvSpPr>
        <p:spPr>
          <a:xfrm rot="10800000">
            <a:off x="5023316" y="4596555"/>
            <a:ext cx="432000" cy="2045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Βέλος: Δεξιό 10">
            <a:extLst>
              <a:ext uri="{FF2B5EF4-FFF2-40B4-BE49-F238E27FC236}">
                <a16:creationId xmlns:a16="http://schemas.microsoft.com/office/drawing/2014/main" id="{B65AEBC1-0CC9-A2AF-171A-06B198916191}"/>
              </a:ext>
            </a:extLst>
          </p:cNvPr>
          <p:cNvSpPr/>
          <p:nvPr/>
        </p:nvSpPr>
        <p:spPr>
          <a:xfrm>
            <a:off x="802752" y="1968234"/>
            <a:ext cx="324000" cy="2045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Αριστερό άγκιστρο 11">
            <a:extLst>
              <a:ext uri="{FF2B5EF4-FFF2-40B4-BE49-F238E27FC236}">
                <a16:creationId xmlns:a16="http://schemas.microsoft.com/office/drawing/2014/main" id="{33A00E65-9A27-86B5-8B97-BC391A1B7014}"/>
              </a:ext>
            </a:extLst>
          </p:cNvPr>
          <p:cNvSpPr/>
          <p:nvPr/>
        </p:nvSpPr>
        <p:spPr>
          <a:xfrm rot="10800000">
            <a:off x="4770734" y="1869637"/>
            <a:ext cx="158077" cy="1440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3" name="Βέλος: Δεξιό 12">
            <a:extLst>
              <a:ext uri="{FF2B5EF4-FFF2-40B4-BE49-F238E27FC236}">
                <a16:creationId xmlns:a16="http://schemas.microsoft.com/office/drawing/2014/main" id="{46C7A3AD-ADE1-EF16-EF5C-A7C4EE66E146}"/>
              </a:ext>
            </a:extLst>
          </p:cNvPr>
          <p:cNvSpPr/>
          <p:nvPr/>
        </p:nvSpPr>
        <p:spPr>
          <a:xfrm>
            <a:off x="802752" y="2488864"/>
            <a:ext cx="324000" cy="204537"/>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Βέλος: Δεξιό 13">
            <a:extLst>
              <a:ext uri="{FF2B5EF4-FFF2-40B4-BE49-F238E27FC236}">
                <a16:creationId xmlns:a16="http://schemas.microsoft.com/office/drawing/2014/main" id="{8DC60088-84F0-CF39-3DD5-CB1D45020D82}"/>
              </a:ext>
            </a:extLst>
          </p:cNvPr>
          <p:cNvSpPr/>
          <p:nvPr/>
        </p:nvSpPr>
        <p:spPr>
          <a:xfrm>
            <a:off x="802752" y="3009494"/>
            <a:ext cx="324000" cy="2045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Αριστερό άγκιστρο 18">
            <a:extLst>
              <a:ext uri="{FF2B5EF4-FFF2-40B4-BE49-F238E27FC236}">
                <a16:creationId xmlns:a16="http://schemas.microsoft.com/office/drawing/2014/main" id="{0B15ACF3-E8A6-A8E0-986C-99B9DA15E9D9}"/>
              </a:ext>
            </a:extLst>
          </p:cNvPr>
          <p:cNvSpPr/>
          <p:nvPr/>
        </p:nvSpPr>
        <p:spPr>
          <a:xfrm>
            <a:off x="8770633" y="1387724"/>
            <a:ext cx="158077" cy="240899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2" name="Βέλος: Με γωνία προς τα επάνω 21">
            <a:extLst>
              <a:ext uri="{FF2B5EF4-FFF2-40B4-BE49-F238E27FC236}">
                <a16:creationId xmlns:a16="http://schemas.microsoft.com/office/drawing/2014/main" id="{20FBD57C-A392-D3C2-E909-E587EB9D7E35}"/>
              </a:ext>
            </a:extLst>
          </p:cNvPr>
          <p:cNvSpPr>
            <a:spLocks/>
          </p:cNvSpPr>
          <p:nvPr/>
        </p:nvSpPr>
        <p:spPr>
          <a:xfrm rot="16200000" flipH="1">
            <a:off x="8176793" y="2916938"/>
            <a:ext cx="360000" cy="3312000"/>
          </a:xfrm>
          <a:prstGeom prst="bentUp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ρθογώνιο 22">
            <a:extLst>
              <a:ext uri="{FF2B5EF4-FFF2-40B4-BE49-F238E27FC236}">
                <a16:creationId xmlns:a16="http://schemas.microsoft.com/office/drawing/2014/main" id="{ED449993-3C15-EB6A-C47A-2729CFF693F2}"/>
              </a:ext>
            </a:extLst>
          </p:cNvPr>
          <p:cNvSpPr/>
          <p:nvPr/>
        </p:nvSpPr>
        <p:spPr>
          <a:xfrm>
            <a:off x="9923766" y="3754774"/>
            <a:ext cx="89027" cy="864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Αριστερό άγκιστρο 23">
            <a:extLst>
              <a:ext uri="{FF2B5EF4-FFF2-40B4-BE49-F238E27FC236}">
                <a16:creationId xmlns:a16="http://schemas.microsoft.com/office/drawing/2014/main" id="{7C5F6DB0-CE47-5965-5F16-8327ED0205AA}"/>
              </a:ext>
            </a:extLst>
          </p:cNvPr>
          <p:cNvSpPr/>
          <p:nvPr/>
        </p:nvSpPr>
        <p:spPr>
          <a:xfrm rot="10800000">
            <a:off x="4770734" y="3978824"/>
            <a:ext cx="158077" cy="1440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5" name="Βέλος: Δεξιό 24">
            <a:extLst>
              <a:ext uri="{FF2B5EF4-FFF2-40B4-BE49-F238E27FC236}">
                <a16:creationId xmlns:a16="http://schemas.microsoft.com/office/drawing/2014/main" id="{A669EDF2-BABE-8AB6-6A26-9EE7376CB966}"/>
              </a:ext>
            </a:extLst>
          </p:cNvPr>
          <p:cNvSpPr/>
          <p:nvPr/>
        </p:nvSpPr>
        <p:spPr>
          <a:xfrm>
            <a:off x="802752" y="4037380"/>
            <a:ext cx="324000" cy="2045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Βέλος: Δεξιό 25">
            <a:extLst>
              <a:ext uri="{FF2B5EF4-FFF2-40B4-BE49-F238E27FC236}">
                <a16:creationId xmlns:a16="http://schemas.microsoft.com/office/drawing/2014/main" id="{281C5D1C-A025-29DA-7EB1-30FB973C4A12}"/>
              </a:ext>
            </a:extLst>
          </p:cNvPr>
          <p:cNvSpPr/>
          <p:nvPr/>
        </p:nvSpPr>
        <p:spPr>
          <a:xfrm>
            <a:off x="802752" y="4558634"/>
            <a:ext cx="324000" cy="204537"/>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Ορθογώνιο 26">
            <a:extLst>
              <a:ext uri="{FF2B5EF4-FFF2-40B4-BE49-F238E27FC236}">
                <a16:creationId xmlns:a16="http://schemas.microsoft.com/office/drawing/2014/main" id="{7257021B-705F-FFAE-2F99-F8BEE82683D9}"/>
              </a:ext>
            </a:extLst>
          </p:cNvPr>
          <p:cNvSpPr/>
          <p:nvPr/>
        </p:nvSpPr>
        <p:spPr>
          <a:xfrm>
            <a:off x="5737811" y="3317790"/>
            <a:ext cx="2822930" cy="6528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a:solidFill>
                  <a:schemeClr val="tx1"/>
                </a:solidFill>
                <a:latin typeface="Times New Roman" panose="02020603050405020304" pitchFamily="18" charset="0"/>
                <a:cs typeface="Times New Roman" panose="02020603050405020304" pitchFamily="18" charset="0"/>
              </a:rPr>
              <a:t>1. τυπολογία ηρώων</a:t>
            </a:r>
          </a:p>
          <a:p>
            <a:pPr algn="ctr"/>
            <a:r>
              <a:rPr lang="el-GR" sz="2400">
                <a:solidFill>
                  <a:schemeClr val="tx1"/>
                </a:solidFill>
                <a:latin typeface="Times New Roman" panose="02020603050405020304" pitchFamily="18" charset="0"/>
                <a:cs typeface="Times New Roman" panose="02020603050405020304" pitchFamily="18" charset="0"/>
              </a:rPr>
              <a:t>2. θέματα</a:t>
            </a:r>
            <a:endParaRPr lang="el-GR" sz="2400"/>
          </a:p>
        </p:txBody>
      </p:sp>
      <p:sp>
        <p:nvSpPr>
          <p:cNvPr id="4" name="Ορθογώνιο 3">
            <a:extLst>
              <a:ext uri="{FF2B5EF4-FFF2-40B4-BE49-F238E27FC236}">
                <a16:creationId xmlns:a16="http://schemas.microsoft.com/office/drawing/2014/main" id="{5BE88988-27D0-8F07-A34D-E54CAC243008}"/>
              </a:ext>
            </a:extLst>
          </p:cNvPr>
          <p:cNvSpPr/>
          <p:nvPr/>
        </p:nvSpPr>
        <p:spPr>
          <a:xfrm>
            <a:off x="2634354" y="5560454"/>
            <a:ext cx="6920046" cy="3600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a:solidFill>
                  <a:schemeClr val="tx1"/>
                </a:solidFill>
                <a:latin typeface="Times New Roman" panose="02020603050405020304" pitchFamily="18" charset="0"/>
                <a:cs typeface="Times New Roman" panose="02020603050405020304" pitchFamily="18" charset="0"/>
              </a:rPr>
              <a:t>3</a:t>
            </a:r>
            <a:r>
              <a:rPr lang="el-GR" sz="2400" baseline="30000">
                <a:solidFill>
                  <a:schemeClr val="tx1"/>
                </a:solidFill>
                <a:latin typeface="Times New Roman" panose="02020603050405020304" pitchFamily="18" charset="0"/>
                <a:cs typeface="Times New Roman" panose="02020603050405020304" pitchFamily="18" charset="0"/>
              </a:rPr>
              <a:t>ος</a:t>
            </a:r>
            <a:r>
              <a:rPr lang="el-GR" sz="2400">
                <a:solidFill>
                  <a:schemeClr val="tx1"/>
                </a:solidFill>
                <a:latin typeface="Times New Roman" panose="02020603050405020304" pitchFamily="18" charset="0"/>
                <a:cs typeface="Times New Roman" panose="02020603050405020304" pitchFamily="18" charset="0"/>
              </a:rPr>
              <a:t> π.Χ. αιώνας -</a:t>
            </a:r>
            <a:r>
              <a:rPr lang="el-GR" sz="2400" b="1">
                <a:solidFill>
                  <a:schemeClr val="tx1"/>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Titus Maccius Plautus</a:t>
            </a:r>
            <a:r>
              <a:rPr lang="el-GR" sz="2400">
                <a:solidFill>
                  <a:schemeClr val="tx1"/>
                </a:solidFill>
                <a:latin typeface="Times New Roman" panose="02020603050405020304" pitchFamily="18" charset="0"/>
                <a:cs typeface="Times New Roman" panose="02020603050405020304" pitchFamily="18" charset="0"/>
              </a:rPr>
              <a:t> (254-184 π.Χ.)</a:t>
            </a:r>
            <a:endParaRPr lang="el-GR" sz="2400" b="1">
              <a:solidFill>
                <a:schemeClr val="tx1"/>
              </a:solidFill>
              <a:latin typeface="Times New Roman" panose="02020603050405020304" pitchFamily="18"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39E514FB-C5C0-FFB8-8A62-B0A42F5DDC2F}"/>
              </a:ext>
            </a:extLst>
          </p:cNvPr>
          <p:cNvSpPr/>
          <p:nvPr/>
        </p:nvSpPr>
        <p:spPr>
          <a:xfrm>
            <a:off x="1239163" y="3440878"/>
            <a:ext cx="1337563" cy="4195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b="1">
                <a:solidFill>
                  <a:schemeClr val="tx1"/>
                </a:solidFill>
                <a:latin typeface="Times New Roman" panose="02020603050405020304" pitchFamily="18" charset="0"/>
                <a:cs typeface="Times New Roman" panose="02020603050405020304" pitchFamily="18" charset="0"/>
              </a:rPr>
              <a:t>Πλαύτος</a:t>
            </a:r>
          </a:p>
        </p:txBody>
      </p:sp>
      <p:sp>
        <p:nvSpPr>
          <p:cNvPr id="15" name="Ορθογώνιο 14">
            <a:extLst>
              <a:ext uri="{FF2B5EF4-FFF2-40B4-BE49-F238E27FC236}">
                <a16:creationId xmlns:a16="http://schemas.microsoft.com/office/drawing/2014/main" id="{580321A4-F564-9BEF-6E86-F75AB29D288E}"/>
              </a:ext>
            </a:extLst>
          </p:cNvPr>
          <p:cNvSpPr/>
          <p:nvPr/>
        </p:nvSpPr>
        <p:spPr>
          <a:xfrm>
            <a:off x="792267" y="975659"/>
            <a:ext cx="1296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ρθογώνιο 15">
            <a:extLst>
              <a:ext uri="{FF2B5EF4-FFF2-40B4-BE49-F238E27FC236}">
                <a16:creationId xmlns:a16="http://schemas.microsoft.com/office/drawing/2014/main" id="{06F7357D-6A55-601C-C083-91F280B492E6}"/>
              </a:ext>
            </a:extLst>
          </p:cNvPr>
          <p:cNvSpPr/>
          <p:nvPr/>
        </p:nvSpPr>
        <p:spPr>
          <a:xfrm>
            <a:off x="10103733" y="975658"/>
            <a:ext cx="1296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EC5D962D-C70A-15EA-262A-82059A6C8A2B}"/>
              </a:ext>
            </a:extLst>
          </p:cNvPr>
          <p:cNvSpPr/>
          <p:nvPr/>
        </p:nvSpPr>
        <p:spPr>
          <a:xfrm>
            <a:off x="792267" y="5717596"/>
            <a:ext cx="172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ρθογώνιο 17">
            <a:extLst>
              <a:ext uri="{FF2B5EF4-FFF2-40B4-BE49-F238E27FC236}">
                <a16:creationId xmlns:a16="http://schemas.microsoft.com/office/drawing/2014/main" id="{E0A142F0-BC1D-416F-1023-94E2A8BDA1CA}"/>
              </a:ext>
            </a:extLst>
          </p:cNvPr>
          <p:cNvSpPr/>
          <p:nvPr/>
        </p:nvSpPr>
        <p:spPr>
          <a:xfrm>
            <a:off x="9671733" y="5740455"/>
            <a:ext cx="1728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877153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1028252"/>
          </a:xfrm>
          <a:solidFill>
            <a:srgbClr val="0070C0"/>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Σχέσεις με την ευρωπαϊκή κωμική παράδοση</a:t>
            </a:r>
            <a:br>
              <a:rPr lang="el-GR" sz="3200" b="1">
                <a:solidFill>
                  <a:schemeClr val="tx1"/>
                </a:solidFill>
                <a:latin typeface="Times New Roman" panose="02020603050405020304" pitchFamily="18" charset="0"/>
                <a:cs typeface="Times New Roman" panose="02020603050405020304" pitchFamily="18" charset="0"/>
              </a:rPr>
            </a:br>
            <a:r>
              <a:rPr lang="el-GR" sz="3200" b="1">
                <a:solidFill>
                  <a:schemeClr val="tx1"/>
                </a:solidFill>
                <a:latin typeface="Times New Roman" panose="02020603050405020304" pitchFamily="18" charset="0"/>
                <a:cs typeface="Times New Roman" panose="02020603050405020304" pitchFamily="18" charset="0"/>
              </a:rPr>
              <a:t>Η κρητική παράδοση</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752600"/>
            <a:ext cx="10835640" cy="4437530"/>
          </a:xfrm>
          <a:solidFill>
            <a:schemeClr val="accent1">
              <a:lumMod val="20000"/>
              <a:lumOff val="80000"/>
            </a:schemeClr>
          </a:solidFill>
        </p:spPr>
        <p:txBody>
          <a:bodyPr>
            <a:normAutofit/>
          </a:bodyPr>
          <a:lstStyle/>
          <a:p>
            <a:pPr marL="0" indent="0" algn="just">
              <a:buNone/>
            </a:pPr>
            <a:r>
              <a:rPr lang="el-GR">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	</a:t>
            </a:r>
            <a:r>
              <a:rPr lang="en-US">
                <a:solidFill>
                  <a:schemeClr val="tx1"/>
                </a:solidFill>
                <a:latin typeface="Times New Roman" panose="02020603050405020304" pitchFamily="18" charset="0"/>
                <a:cs typeface="Times New Roman" panose="02020603050405020304" pitchFamily="18" charset="0"/>
              </a:rPr>
              <a:t>Commedia dell’arte</a:t>
            </a:r>
            <a:r>
              <a:rPr lang="el-GR">
                <a:solidFill>
                  <a:schemeClr val="tx1"/>
                </a:solidFill>
                <a:latin typeface="Times New Roman" panose="02020603050405020304" pitchFamily="18" charset="0"/>
                <a:cs typeface="Times New Roman" panose="02020603050405020304" pitchFamily="18" charset="0"/>
              </a:rPr>
              <a:t>: δεν τεκμηριώνεται επίδραση στην κρητική κωμωδία</a:t>
            </a:r>
            <a:r>
              <a:rPr lang="en-US">
                <a:solidFill>
                  <a:schemeClr val="tx1"/>
                </a:solidFill>
                <a:latin typeface="Times New Roman" panose="02020603050405020304" pitchFamily="18" charset="0"/>
                <a:cs typeface="Times New Roman" panose="02020603050405020304" pitchFamily="18" charset="0"/>
              </a:rPr>
              <a:t>		</a:t>
            </a:r>
            <a:endParaRPr lang="el-GR">
              <a:solidFill>
                <a:schemeClr val="tx1"/>
              </a:solidFill>
              <a:latin typeface="Times New Roman" panose="02020603050405020304" pitchFamily="18" charset="0"/>
              <a:cs typeface="Times New Roman" panose="02020603050405020304" pitchFamily="18" charset="0"/>
            </a:endParaRPr>
          </a:p>
          <a:p>
            <a:pPr marL="0" indent="0" algn="just">
              <a:buNone/>
            </a:pPr>
            <a:r>
              <a:rPr lang="el-GR">
                <a:solidFill>
                  <a:schemeClr val="tx1"/>
                </a:solidFill>
                <a:latin typeface="Times New Roman" panose="02020603050405020304" pitchFamily="18" charset="0"/>
                <a:cs typeface="Times New Roman" panose="02020603050405020304" pitchFamily="18" charset="0"/>
              </a:rPr>
              <a:t>	</a:t>
            </a:r>
            <a:r>
              <a:rPr lang="en-US">
                <a:solidFill>
                  <a:schemeClr val="tx1"/>
                </a:solidFill>
                <a:latin typeface="Times New Roman" panose="02020603050405020304" pitchFamily="18" charset="0"/>
                <a:cs typeface="Times New Roman" panose="02020603050405020304" pitchFamily="18" charset="0"/>
              </a:rPr>
              <a:t>Commedia erudita</a:t>
            </a:r>
            <a:r>
              <a:rPr lang="el-GR">
                <a:solidFill>
                  <a:schemeClr val="tx1"/>
                </a:solidFill>
                <a:latin typeface="Times New Roman" panose="02020603050405020304" pitchFamily="18" charset="0"/>
                <a:cs typeface="Times New Roman" panose="02020603050405020304" pitchFamily="18" charset="0"/>
              </a:rPr>
              <a:t>		   Πλαύτος, Τερέντιος		  Μέναδρος, Νέα Αττική Κωμωδία	(ιταλική λόγια κωμωδία)</a:t>
            </a:r>
          </a:p>
          <a:p>
            <a:pPr marL="0" indent="0" algn="just">
              <a:buNone/>
            </a:pPr>
            <a:r>
              <a:rPr lang="el-GR">
                <a:solidFill>
                  <a:schemeClr val="tx1"/>
                </a:solidFill>
                <a:latin typeface="Times New Roman" panose="02020603050405020304" pitchFamily="18" charset="0"/>
                <a:cs typeface="Times New Roman" panose="02020603050405020304" pitchFamily="18" charset="0"/>
              </a:rPr>
              <a:t>					Παλαιότερα δείγματα αυτής της αλληλουχίας		</a:t>
            </a:r>
          </a:p>
          <a:p>
            <a:pPr marL="0" indent="0" algn="just">
              <a:buNone/>
            </a:pPr>
            <a:r>
              <a:rPr lang="el-GR">
                <a:solidFill>
                  <a:schemeClr val="tx1"/>
                </a:solidFill>
                <a:latin typeface="Times New Roman" panose="02020603050405020304" pitchFamily="18" charset="0"/>
                <a:cs typeface="Times New Roman" panose="02020603050405020304" pitchFamily="18" charset="0"/>
              </a:rPr>
              <a:t>						</a:t>
            </a:r>
            <a:r>
              <a:rPr lang="el-GR" i="1">
                <a:solidFill>
                  <a:schemeClr val="tx1"/>
                </a:solidFill>
                <a:latin typeface="Times New Roman" panose="02020603050405020304" pitchFamily="18" charset="0"/>
                <a:cs typeface="Times New Roman" panose="02020603050405020304" pitchFamily="18" charset="0"/>
              </a:rPr>
              <a:t>Κατζούρμπος</a:t>
            </a:r>
            <a:r>
              <a:rPr lang="el-GR">
                <a:solidFill>
                  <a:schemeClr val="tx1"/>
                </a:solidFill>
                <a:latin typeface="Times New Roman" panose="02020603050405020304" pitchFamily="18" charset="0"/>
                <a:cs typeface="Times New Roman" panose="02020603050405020304" pitchFamily="18" charset="0"/>
              </a:rPr>
              <a:t>, </a:t>
            </a:r>
            <a:r>
              <a:rPr lang="el-GR" i="1">
                <a:solidFill>
                  <a:schemeClr val="tx1"/>
                </a:solidFill>
                <a:latin typeface="Times New Roman" panose="02020603050405020304" pitchFamily="18" charset="0"/>
                <a:cs typeface="Times New Roman" panose="02020603050405020304" pitchFamily="18" charset="0"/>
              </a:rPr>
              <a:t>Φορτουνάτος</a:t>
            </a:r>
            <a:r>
              <a:rPr lang="el-GR">
                <a:solidFill>
                  <a:schemeClr val="tx1"/>
                </a:solidFill>
                <a:latin typeface="Times New Roman" panose="02020603050405020304" pitchFamily="18" charset="0"/>
                <a:cs typeface="Times New Roman" panose="02020603050405020304" pitchFamily="18" charset="0"/>
              </a:rPr>
              <a:t>,</a:t>
            </a:r>
            <a:r>
              <a:rPr lang="el-GR" i="1">
                <a:solidFill>
                  <a:schemeClr val="tx1"/>
                </a:solidFill>
                <a:latin typeface="Times New Roman" panose="02020603050405020304" pitchFamily="18" charset="0"/>
                <a:cs typeface="Times New Roman" panose="02020603050405020304" pitchFamily="18" charset="0"/>
              </a:rPr>
              <a:t> Στάθης</a:t>
            </a:r>
            <a:endParaRPr lang="el-GR">
              <a:solidFill>
                <a:schemeClr val="tx1"/>
              </a:solidFill>
              <a:latin typeface="Times New Roman" panose="02020603050405020304" pitchFamily="18" charset="0"/>
              <a:cs typeface="Times New Roman" panose="02020603050405020304" pitchFamily="18" charset="0"/>
            </a:endParaRPr>
          </a:p>
          <a:p>
            <a:pPr marL="0" indent="0" algn="just">
              <a:buNone/>
            </a:pPr>
            <a:r>
              <a:rPr lang="el-GR">
                <a:solidFill>
                  <a:schemeClr val="tx1"/>
                </a:solidFill>
                <a:latin typeface="Times New Roman" panose="02020603050405020304" pitchFamily="18" charset="0"/>
                <a:cs typeface="Times New Roman" panose="02020603050405020304" pitchFamily="18" charset="0"/>
              </a:rPr>
              <a:t>							1. απλή πλοκή</a:t>
            </a:r>
          </a:p>
          <a:p>
            <a:pPr marL="0" indent="0" algn="just">
              <a:buNone/>
            </a:pPr>
            <a:r>
              <a:rPr lang="el-GR">
                <a:solidFill>
                  <a:schemeClr val="tx1"/>
                </a:solidFill>
                <a:latin typeface="Times New Roman" panose="02020603050405020304" pitchFamily="18" charset="0"/>
                <a:cs typeface="Times New Roman" panose="02020603050405020304" pitchFamily="18" charset="0"/>
              </a:rPr>
              <a:t>							2. λαϊκοί τύποι από την καθημερινή ζωή</a:t>
            </a:r>
          </a:p>
          <a:p>
            <a:pPr marL="0" indent="0" algn="just">
              <a:buNone/>
            </a:pPr>
            <a:r>
              <a:rPr lang="el-GR">
                <a:solidFill>
                  <a:schemeClr val="tx1"/>
                </a:solidFill>
                <a:latin typeface="Times New Roman" panose="02020603050405020304" pitchFamily="18" charset="0"/>
                <a:cs typeface="Times New Roman" panose="02020603050405020304" pitchFamily="18" charset="0"/>
              </a:rPr>
              <a:t>							3. ένταξη κωμικών δρώμενων				</a:t>
            </a:r>
            <a:r>
              <a:rPr lang="el-GR">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
        <p:nvSpPr>
          <p:cNvPr id="5" name="Βέλος: Δεξιό 4">
            <a:extLst>
              <a:ext uri="{FF2B5EF4-FFF2-40B4-BE49-F238E27FC236}">
                <a16:creationId xmlns:a16="http://schemas.microsoft.com/office/drawing/2014/main" id="{A0D07FC4-D2EC-95CD-E5E4-588F59BE66BD}"/>
              </a:ext>
            </a:extLst>
          </p:cNvPr>
          <p:cNvSpPr/>
          <p:nvPr/>
        </p:nvSpPr>
        <p:spPr>
          <a:xfrm rot="10800000">
            <a:off x="3549837" y="2410052"/>
            <a:ext cx="576000" cy="2045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Δεξιό 5">
            <a:extLst>
              <a:ext uri="{FF2B5EF4-FFF2-40B4-BE49-F238E27FC236}">
                <a16:creationId xmlns:a16="http://schemas.microsoft.com/office/drawing/2014/main" id="{8DC9D45C-6451-B745-8B24-567FE31DB770}"/>
              </a:ext>
            </a:extLst>
          </p:cNvPr>
          <p:cNvSpPr/>
          <p:nvPr/>
        </p:nvSpPr>
        <p:spPr>
          <a:xfrm rot="10800000">
            <a:off x="6672140" y="2424280"/>
            <a:ext cx="576000" cy="204537"/>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Βέλος: Δεξιό 6">
            <a:extLst>
              <a:ext uri="{FF2B5EF4-FFF2-40B4-BE49-F238E27FC236}">
                <a16:creationId xmlns:a16="http://schemas.microsoft.com/office/drawing/2014/main" id="{CA2C25F6-EE43-36B7-5676-2E5E4889320F}"/>
              </a:ext>
            </a:extLst>
          </p:cNvPr>
          <p:cNvSpPr/>
          <p:nvPr/>
        </p:nvSpPr>
        <p:spPr>
          <a:xfrm rot="5400000">
            <a:off x="5660406" y="3570787"/>
            <a:ext cx="216000" cy="216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βάλ 8">
            <a:extLst>
              <a:ext uri="{FF2B5EF4-FFF2-40B4-BE49-F238E27FC236}">
                <a16:creationId xmlns:a16="http://schemas.microsoft.com/office/drawing/2014/main" id="{DD757B75-50C8-9329-BBE4-9C67BA26AB72}"/>
              </a:ext>
            </a:extLst>
          </p:cNvPr>
          <p:cNvSpPr/>
          <p:nvPr/>
        </p:nvSpPr>
        <p:spPr>
          <a:xfrm>
            <a:off x="950990" y="1921794"/>
            <a:ext cx="170330" cy="161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A937055D-AED4-2070-EE57-3C0EFE6FD4DF}"/>
              </a:ext>
            </a:extLst>
          </p:cNvPr>
          <p:cNvSpPr/>
          <p:nvPr/>
        </p:nvSpPr>
        <p:spPr>
          <a:xfrm>
            <a:off x="950990" y="2431639"/>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a:extLst>
              <a:ext uri="{FF2B5EF4-FFF2-40B4-BE49-F238E27FC236}">
                <a16:creationId xmlns:a16="http://schemas.microsoft.com/office/drawing/2014/main" id="{C35E413D-1C6F-7D98-3A2E-3D5C7E5BF106}"/>
              </a:ext>
            </a:extLst>
          </p:cNvPr>
          <p:cNvSpPr/>
          <p:nvPr/>
        </p:nvSpPr>
        <p:spPr>
          <a:xfrm>
            <a:off x="891843" y="5876640"/>
            <a:ext cx="10408312"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a:extLst>
              <a:ext uri="{FF2B5EF4-FFF2-40B4-BE49-F238E27FC236}">
                <a16:creationId xmlns:a16="http://schemas.microsoft.com/office/drawing/2014/main" id="{02C557A7-CEF3-5391-25D9-E08E81E227F3}"/>
              </a:ext>
            </a:extLst>
          </p:cNvPr>
          <p:cNvSpPr/>
          <p:nvPr/>
        </p:nvSpPr>
        <p:spPr>
          <a:xfrm>
            <a:off x="792267" y="1194209"/>
            <a:ext cx="1296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10">
            <a:extLst>
              <a:ext uri="{FF2B5EF4-FFF2-40B4-BE49-F238E27FC236}">
                <a16:creationId xmlns:a16="http://schemas.microsoft.com/office/drawing/2014/main" id="{C9A931F3-D1B3-007F-3B45-FA9B9A78D213}"/>
              </a:ext>
            </a:extLst>
          </p:cNvPr>
          <p:cNvSpPr/>
          <p:nvPr/>
        </p:nvSpPr>
        <p:spPr>
          <a:xfrm>
            <a:off x="10103733" y="1197471"/>
            <a:ext cx="1296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593444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chemeClr val="accent1">
              <a:lumMod val="40000"/>
              <a:lumOff val="60000"/>
            </a:schemeClr>
          </a:solidFill>
        </p:spPr>
        <p:txBody>
          <a:bodyPr>
            <a:noAutofit/>
          </a:bodyPr>
          <a:lstStyle/>
          <a:p>
            <a:r>
              <a:rPr lang="en-US" sz="3200" b="1">
                <a:solidFill>
                  <a:schemeClr val="tx1"/>
                </a:solidFill>
                <a:latin typeface="Times New Roman" panose="02020603050405020304" pitchFamily="18" charset="0"/>
                <a:cs typeface="Times New Roman" panose="02020603050405020304" pitchFamily="18" charset="0"/>
              </a:rPr>
              <a:t>Molière</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a:bodyPr>
          <a:lstStyle/>
          <a:p>
            <a:pPr marL="0" indent="0" algn="just">
              <a:buNone/>
            </a:pPr>
            <a:r>
              <a:rPr lang="el-GR">
                <a:solidFill>
                  <a:schemeClr val="tx1"/>
                </a:solidFill>
                <a:latin typeface="Times New Roman" panose="02020603050405020304" pitchFamily="18" charset="0"/>
                <a:cs typeface="Times New Roman" panose="02020603050405020304" pitchFamily="18" charset="0"/>
              </a:rPr>
              <a:t>    Πηγή έμπνευσης για τους θεατρικούς συγγραφείς του 19</a:t>
            </a:r>
            <a:r>
              <a:rPr lang="el-GR" baseline="30000">
                <a:solidFill>
                  <a:schemeClr val="tx1"/>
                </a:solidFill>
                <a:latin typeface="Times New Roman" panose="02020603050405020304" pitchFamily="18" charset="0"/>
                <a:cs typeface="Times New Roman" panose="02020603050405020304" pitchFamily="18" charset="0"/>
              </a:rPr>
              <a:t>ου</a:t>
            </a:r>
            <a:r>
              <a:rPr lang="el-GR">
                <a:solidFill>
                  <a:schemeClr val="tx1"/>
                </a:solidFill>
                <a:latin typeface="Times New Roman" panose="02020603050405020304" pitchFamily="18" charset="0"/>
                <a:cs typeface="Times New Roman" panose="02020603050405020304" pitchFamily="18" charset="0"/>
              </a:rPr>
              <a:t> αιώνα</a:t>
            </a:r>
          </a:p>
          <a:p>
            <a:pPr marL="0" indent="0" algn="just">
              <a:buNone/>
            </a:pPr>
            <a:r>
              <a:rPr lang="el-GR">
                <a:solidFill>
                  <a:schemeClr val="tx1"/>
                </a:solidFill>
                <a:latin typeface="Times New Roman" panose="02020603050405020304" pitchFamily="18" charset="0"/>
                <a:cs typeface="Times New Roman" panose="02020603050405020304" pitchFamily="18" charset="0"/>
              </a:rPr>
              <a:t>	   												      </a:t>
            </a:r>
            <a:r>
              <a:rPr lang="el-GR" i="1">
                <a:solidFill>
                  <a:schemeClr val="tx1"/>
                </a:solidFill>
                <a:latin typeface="Times New Roman" panose="02020603050405020304" pitchFamily="18" charset="0"/>
                <a:cs typeface="Times New Roman" panose="02020603050405020304" pitchFamily="18" charset="0"/>
              </a:rPr>
              <a:t>Ο Κύριος Πουρσονιάκ</a:t>
            </a:r>
            <a:endParaRPr lang="el-GR">
              <a:solidFill>
                <a:schemeClr val="tx1"/>
              </a:solidFill>
              <a:latin typeface="Times New Roman" panose="02020603050405020304" pitchFamily="18" charset="0"/>
              <a:cs typeface="Times New Roman" panose="02020603050405020304" pitchFamily="18" charset="0"/>
            </a:endParaRPr>
          </a:p>
          <a:p>
            <a:pPr marL="0" indent="0" algn="just">
              <a:buNone/>
            </a:pPr>
            <a:r>
              <a:rPr lang="el-GR">
                <a:solidFill>
                  <a:schemeClr val="tx1"/>
                </a:solidFill>
                <a:latin typeface="Times New Roman" panose="02020603050405020304" pitchFamily="18" charset="0"/>
                <a:cs typeface="Times New Roman" panose="02020603050405020304" pitchFamily="18" charset="0"/>
              </a:rPr>
              <a:t>    Αλέξανδρος Σούτσος	  </a:t>
            </a:r>
            <a:r>
              <a:rPr lang="el-GR" i="1">
                <a:solidFill>
                  <a:schemeClr val="tx1"/>
                </a:solidFill>
                <a:latin typeface="Times New Roman" panose="02020603050405020304" pitchFamily="18" charset="0"/>
                <a:cs typeface="Times New Roman" panose="02020603050405020304" pitchFamily="18" charset="0"/>
              </a:rPr>
              <a:t>Ο άσωτος</a:t>
            </a:r>
            <a:r>
              <a:rPr lang="el-GR">
                <a:solidFill>
                  <a:schemeClr val="tx1"/>
                </a:solidFill>
                <a:latin typeface="Times New Roman" panose="02020603050405020304" pitchFamily="18" charset="0"/>
                <a:cs typeface="Times New Roman" panose="02020603050405020304" pitchFamily="18" charset="0"/>
              </a:rPr>
              <a:t> (1830)</a:t>
            </a:r>
            <a:r>
              <a:rPr lang="el-GR" i="1">
                <a:solidFill>
                  <a:schemeClr val="tx1"/>
                </a:solidFill>
                <a:latin typeface="Times New Roman" panose="02020603050405020304" pitchFamily="18" charset="0"/>
                <a:cs typeface="Times New Roman" panose="02020603050405020304" pitchFamily="18" charset="0"/>
              </a:rPr>
              <a:t>		      Ο κατά φαντασίαν ασθενής</a:t>
            </a:r>
          </a:p>
          <a:p>
            <a:pPr marL="0" indent="0" algn="just">
              <a:buNone/>
            </a:pPr>
            <a:r>
              <a:rPr lang="el-GR" i="1">
                <a:solidFill>
                  <a:schemeClr val="tx1"/>
                </a:solidFill>
                <a:latin typeface="Times New Roman" panose="02020603050405020304" pitchFamily="18" charset="0"/>
                <a:cs typeface="Times New Roman" panose="02020603050405020304" pitchFamily="18" charset="0"/>
              </a:rPr>
              <a:t>    </a:t>
            </a:r>
            <a:r>
              <a:rPr lang="el-GR">
                <a:solidFill>
                  <a:schemeClr val="tx1"/>
                </a:solidFill>
                <a:latin typeface="Times New Roman" panose="02020603050405020304" pitchFamily="18" charset="0"/>
                <a:cs typeface="Times New Roman" panose="02020603050405020304" pitchFamily="18" charset="0"/>
              </a:rPr>
              <a:t>Α. Ρ. Ραγκαβής	    </a:t>
            </a:r>
            <a:r>
              <a:rPr lang="el-GR" i="1">
                <a:solidFill>
                  <a:schemeClr val="tx1"/>
                </a:solidFill>
                <a:latin typeface="Times New Roman" panose="02020603050405020304" pitchFamily="18" charset="0"/>
                <a:cs typeface="Times New Roman" panose="02020603050405020304" pitchFamily="18" charset="0"/>
              </a:rPr>
              <a:t>Γάμος άνευ νύφης</a:t>
            </a:r>
            <a:r>
              <a:rPr lang="el-GR">
                <a:solidFill>
                  <a:schemeClr val="tx1"/>
                </a:solidFill>
                <a:latin typeface="Times New Roman" panose="02020603050405020304" pitchFamily="18" charset="0"/>
                <a:cs typeface="Times New Roman" panose="02020603050405020304" pitchFamily="18" charset="0"/>
              </a:rPr>
              <a:t> (1832)</a:t>
            </a:r>
            <a:r>
              <a:rPr lang="el-GR" i="1">
                <a:solidFill>
                  <a:schemeClr val="tx1"/>
                </a:solidFill>
                <a:latin typeface="Times New Roman" panose="02020603050405020304" pitchFamily="18" charset="0"/>
                <a:cs typeface="Times New Roman" panose="02020603050405020304" pitchFamily="18" charset="0"/>
              </a:rPr>
              <a:t>	      Ο αρχοντοχωριάτης</a:t>
            </a:r>
          </a:p>
          <a:p>
            <a:pPr marL="0" indent="0" algn="just">
              <a:buNone/>
            </a:pPr>
            <a:r>
              <a:rPr lang="el-GR">
                <a:solidFill>
                  <a:schemeClr val="tx1"/>
                </a:solidFill>
                <a:latin typeface="Times New Roman" panose="02020603050405020304" pitchFamily="18" charset="0"/>
                <a:cs typeface="Times New Roman" panose="02020603050405020304" pitchFamily="18" charset="0"/>
              </a:rPr>
              <a:t>	    												      </a:t>
            </a:r>
            <a:r>
              <a:rPr lang="el-GR" i="1">
                <a:solidFill>
                  <a:schemeClr val="tx1"/>
                </a:solidFill>
                <a:latin typeface="Times New Roman" panose="02020603050405020304" pitchFamily="18" charset="0"/>
                <a:cs typeface="Times New Roman" panose="02020603050405020304" pitchFamily="18" charset="0"/>
              </a:rPr>
              <a:t>Γελοίες κομψευόμενες</a:t>
            </a:r>
          </a:p>
          <a:p>
            <a:pPr marL="0" indent="0" algn="just">
              <a:buNone/>
            </a:pPr>
            <a:r>
              <a:rPr lang="el-GR" i="1">
                <a:solidFill>
                  <a:schemeClr val="tx1"/>
                </a:solidFill>
                <a:latin typeface="Times New Roman" panose="02020603050405020304" pitchFamily="18" charset="0"/>
                <a:cs typeface="Times New Roman" panose="02020603050405020304" pitchFamily="18" charset="0"/>
              </a:rPr>
              <a:t>    </a:t>
            </a:r>
            <a:r>
              <a:rPr lang="el-GR">
                <a:solidFill>
                  <a:schemeClr val="tx1"/>
                </a:solidFill>
                <a:latin typeface="Times New Roman" panose="02020603050405020304" pitchFamily="18" charset="0"/>
                <a:cs typeface="Times New Roman" panose="02020603050405020304" pitchFamily="18" charset="0"/>
              </a:rPr>
              <a:t>Δ. Χ. Βυζάντιος	      </a:t>
            </a:r>
            <a:r>
              <a:rPr lang="el-GR" i="1">
                <a:solidFill>
                  <a:schemeClr val="tx1"/>
                </a:solidFill>
                <a:latin typeface="Times New Roman" panose="02020603050405020304" pitchFamily="18" charset="0"/>
                <a:cs typeface="Times New Roman" panose="02020603050405020304" pitchFamily="18" charset="0"/>
              </a:rPr>
              <a:t>Η βαβυλωνία</a:t>
            </a:r>
            <a:r>
              <a:rPr lang="el-GR">
                <a:solidFill>
                  <a:schemeClr val="tx1"/>
                </a:solidFill>
                <a:latin typeface="Times New Roman" panose="02020603050405020304" pitchFamily="18" charset="0"/>
                <a:cs typeface="Times New Roman" panose="02020603050405020304" pitchFamily="18" charset="0"/>
              </a:rPr>
              <a:t> (1836)		      </a:t>
            </a:r>
            <a:r>
              <a:rPr lang="el-GR" i="1">
                <a:solidFill>
                  <a:schemeClr val="tx1"/>
                </a:solidFill>
                <a:latin typeface="Times New Roman" panose="02020603050405020304" pitchFamily="18" charset="0"/>
                <a:cs typeface="Times New Roman" panose="02020603050405020304" pitchFamily="18" charset="0"/>
              </a:rPr>
              <a:t>Κορακίστικα</a:t>
            </a:r>
          </a:p>
          <a:p>
            <a:pPr marL="0" indent="0" algn="just">
              <a:buNone/>
            </a:pPr>
            <a:r>
              <a:rPr lang="el-GR" i="1">
                <a:solidFill>
                  <a:schemeClr val="tx1"/>
                </a:solidFill>
                <a:latin typeface="Times New Roman" panose="02020603050405020304" pitchFamily="18" charset="0"/>
                <a:cs typeface="Times New Roman" panose="02020603050405020304" pitchFamily="18" charset="0"/>
              </a:rPr>
              <a:t>													      Ο εξηνταβελόνης</a:t>
            </a:r>
          </a:p>
          <a:p>
            <a:pPr marL="0" indent="0" algn="just">
              <a:buNone/>
            </a:pPr>
            <a:r>
              <a:rPr lang="el-GR">
                <a:solidFill>
                  <a:schemeClr val="tx1"/>
                </a:solidFill>
                <a:latin typeface="Times New Roman" panose="02020603050405020304" pitchFamily="18" charset="0"/>
                <a:cs typeface="Times New Roman" panose="02020603050405020304" pitchFamily="18" charset="0"/>
              </a:rPr>
              <a:t>    Άλλα έργα με μολιερικές οφειλές: </a:t>
            </a:r>
            <a:r>
              <a:rPr lang="el-GR" i="1">
                <a:solidFill>
                  <a:schemeClr val="tx1"/>
                </a:solidFill>
                <a:latin typeface="Times New Roman" panose="02020603050405020304" pitchFamily="18" charset="0"/>
                <a:cs typeface="Times New Roman" panose="02020603050405020304" pitchFamily="18" charset="0"/>
              </a:rPr>
              <a:t>Ο Σινάνης</a:t>
            </a:r>
            <a:r>
              <a:rPr lang="el-GR">
                <a:solidFill>
                  <a:schemeClr val="tx1"/>
                </a:solidFill>
                <a:latin typeface="Times New Roman" panose="02020603050405020304" pitchFamily="18" charset="0"/>
                <a:cs typeface="Times New Roman" panose="02020603050405020304" pitchFamily="18" charset="0"/>
              </a:rPr>
              <a:t> και </a:t>
            </a:r>
            <a:r>
              <a:rPr lang="el-GR" i="1">
                <a:solidFill>
                  <a:schemeClr val="tx1"/>
                </a:solidFill>
                <a:latin typeface="Times New Roman" panose="02020603050405020304" pitchFamily="18" charset="0"/>
                <a:cs typeface="Times New Roman" panose="02020603050405020304" pitchFamily="18" charset="0"/>
              </a:rPr>
              <a:t>Ο Μαργαρίτης</a:t>
            </a:r>
            <a:r>
              <a:rPr lang="el-GR">
                <a:solidFill>
                  <a:schemeClr val="tx1"/>
                </a:solidFill>
                <a:latin typeface="Times New Roman" panose="02020603050405020304" pitchFamily="18" charset="0"/>
                <a:cs typeface="Times New Roman" panose="02020603050405020304" pitchFamily="18" charset="0"/>
              </a:rPr>
              <a:t> του Δ. Βυζάντιου</a:t>
            </a:r>
          </a:p>
          <a:p>
            <a:pPr marL="0" indent="0" algn="just">
              <a:buNone/>
            </a:pPr>
            <a:r>
              <a:rPr lang="el-GR">
                <a:solidFill>
                  <a:schemeClr val="tx1"/>
                </a:solidFill>
                <a:latin typeface="Times New Roman" panose="02020603050405020304" pitchFamily="18" charset="0"/>
                <a:cs typeface="Times New Roman" panose="02020603050405020304" pitchFamily="18" charset="0"/>
              </a:rPr>
              <a:t>										</a:t>
            </a:r>
            <a:r>
              <a:rPr lang="el-GR" i="1">
                <a:solidFill>
                  <a:schemeClr val="tx1"/>
                </a:solidFill>
                <a:latin typeface="Times New Roman" panose="02020603050405020304" pitchFamily="18" charset="0"/>
                <a:cs typeface="Times New Roman" panose="02020603050405020304" pitchFamily="18" charset="0"/>
              </a:rPr>
              <a:t>Ο Λεπρέντης</a:t>
            </a:r>
            <a:r>
              <a:rPr lang="el-GR">
                <a:solidFill>
                  <a:schemeClr val="tx1"/>
                </a:solidFill>
                <a:latin typeface="Times New Roman" panose="02020603050405020304" pitchFamily="18" charset="0"/>
                <a:cs typeface="Times New Roman" panose="02020603050405020304" pitchFamily="18" charset="0"/>
              </a:rPr>
              <a:t> του Μ. Χουρμούζη</a:t>
            </a:r>
            <a:endParaRPr lang="el-GR" dirty="0">
              <a:solidFill>
                <a:schemeClr val="tx1"/>
              </a:solidFill>
              <a:latin typeface="Times New Roman" panose="02020603050405020304" pitchFamily="18" charset="0"/>
              <a:cs typeface="Times New Roman" panose="02020603050405020304" pitchFamily="18" charset="0"/>
            </a:endParaRPr>
          </a:p>
        </p:txBody>
      </p:sp>
      <p:sp>
        <p:nvSpPr>
          <p:cNvPr id="6" name="Οβάλ 5">
            <a:extLst>
              <a:ext uri="{FF2B5EF4-FFF2-40B4-BE49-F238E27FC236}">
                <a16:creationId xmlns:a16="http://schemas.microsoft.com/office/drawing/2014/main" id="{08616F07-44E7-9522-8A2A-A9891E992387}"/>
              </a:ext>
            </a:extLst>
          </p:cNvPr>
          <p:cNvSpPr/>
          <p:nvPr/>
        </p:nvSpPr>
        <p:spPr>
          <a:xfrm>
            <a:off x="810751" y="3031793"/>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βάλ 6">
            <a:extLst>
              <a:ext uri="{FF2B5EF4-FFF2-40B4-BE49-F238E27FC236}">
                <a16:creationId xmlns:a16="http://schemas.microsoft.com/office/drawing/2014/main" id="{F48403CC-5C5A-E448-C723-BA8FACAE0357}"/>
              </a:ext>
            </a:extLst>
          </p:cNvPr>
          <p:cNvSpPr/>
          <p:nvPr/>
        </p:nvSpPr>
        <p:spPr>
          <a:xfrm>
            <a:off x="805714" y="4052733"/>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6A663049-1EEB-EB05-21F4-87289ECAD1F3}"/>
              </a:ext>
            </a:extLst>
          </p:cNvPr>
          <p:cNvSpPr/>
          <p:nvPr/>
        </p:nvSpPr>
        <p:spPr>
          <a:xfrm>
            <a:off x="810751" y="2502214"/>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Βέλος: Δεξιό 10">
            <a:extLst>
              <a:ext uri="{FF2B5EF4-FFF2-40B4-BE49-F238E27FC236}">
                <a16:creationId xmlns:a16="http://schemas.microsoft.com/office/drawing/2014/main" id="{104DEC5E-F5CD-B9AC-8784-86C546062D8C}"/>
              </a:ext>
            </a:extLst>
          </p:cNvPr>
          <p:cNvSpPr/>
          <p:nvPr/>
        </p:nvSpPr>
        <p:spPr>
          <a:xfrm>
            <a:off x="3751722" y="2485589"/>
            <a:ext cx="324000" cy="2045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Βέλος: Δεξιό 11">
            <a:extLst>
              <a:ext uri="{FF2B5EF4-FFF2-40B4-BE49-F238E27FC236}">
                <a16:creationId xmlns:a16="http://schemas.microsoft.com/office/drawing/2014/main" id="{C332C132-B4CC-C585-CFFD-6709EBFBC2E0}"/>
              </a:ext>
            </a:extLst>
          </p:cNvPr>
          <p:cNvSpPr/>
          <p:nvPr/>
        </p:nvSpPr>
        <p:spPr>
          <a:xfrm rot="10800000">
            <a:off x="6284529" y="2480106"/>
            <a:ext cx="504000" cy="2045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Βέλος: Δεξιό 12">
            <a:extLst>
              <a:ext uri="{FF2B5EF4-FFF2-40B4-BE49-F238E27FC236}">
                <a16:creationId xmlns:a16="http://schemas.microsoft.com/office/drawing/2014/main" id="{6ABE1FA8-F361-6F17-03F9-23C3F4AF4506}"/>
              </a:ext>
            </a:extLst>
          </p:cNvPr>
          <p:cNvSpPr/>
          <p:nvPr/>
        </p:nvSpPr>
        <p:spPr>
          <a:xfrm>
            <a:off x="2983398" y="3008827"/>
            <a:ext cx="324000" cy="2045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βάλ 13">
            <a:extLst>
              <a:ext uri="{FF2B5EF4-FFF2-40B4-BE49-F238E27FC236}">
                <a16:creationId xmlns:a16="http://schemas.microsoft.com/office/drawing/2014/main" id="{15912255-9B38-355C-ED48-CC64FD7B371A}"/>
              </a:ext>
            </a:extLst>
          </p:cNvPr>
          <p:cNvSpPr/>
          <p:nvPr/>
        </p:nvSpPr>
        <p:spPr>
          <a:xfrm>
            <a:off x="816183" y="1480945"/>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Βέλος: Δεξιό 14">
            <a:extLst>
              <a:ext uri="{FF2B5EF4-FFF2-40B4-BE49-F238E27FC236}">
                <a16:creationId xmlns:a16="http://schemas.microsoft.com/office/drawing/2014/main" id="{597CE55E-9BB2-07A5-E291-6BFF050C8A6C}"/>
              </a:ext>
            </a:extLst>
          </p:cNvPr>
          <p:cNvSpPr/>
          <p:nvPr/>
        </p:nvSpPr>
        <p:spPr>
          <a:xfrm>
            <a:off x="3086855" y="4052734"/>
            <a:ext cx="324000" cy="2045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Αριστερό άγκιστρο 16">
            <a:extLst>
              <a:ext uri="{FF2B5EF4-FFF2-40B4-BE49-F238E27FC236}">
                <a16:creationId xmlns:a16="http://schemas.microsoft.com/office/drawing/2014/main" id="{82E62221-B076-6B0B-8207-F83338FA0E03}"/>
              </a:ext>
            </a:extLst>
          </p:cNvPr>
          <p:cNvSpPr/>
          <p:nvPr/>
        </p:nvSpPr>
        <p:spPr>
          <a:xfrm>
            <a:off x="6823496" y="1885890"/>
            <a:ext cx="172692" cy="139401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9" name="Αριστερό άγκιστρο 18">
            <a:extLst>
              <a:ext uri="{FF2B5EF4-FFF2-40B4-BE49-F238E27FC236}">
                <a16:creationId xmlns:a16="http://schemas.microsoft.com/office/drawing/2014/main" id="{44483920-858F-C481-6B5A-97C8D50E1AA3}"/>
              </a:ext>
            </a:extLst>
          </p:cNvPr>
          <p:cNvSpPr/>
          <p:nvPr/>
        </p:nvSpPr>
        <p:spPr>
          <a:xfrm>
            <a:off x="7012706" y="2414089"/>
            <a:ext cx="172692" cy="139401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0" name="Αριστερό άγκιστρο 19">
            <a:extLst>
              <a:ext uri="{FF2B5EF4-FFF2-40B4-BE49-F238E27FC236}">
                <a16:creationId xmlns:a16="http://schemas.microsoft.com/office/drawing/2014/main" id="{C97B36B7-5C62-9442-89F4-E5F8D3EBDCC2}"/>
              </a:ext>
            </a:extLst>
          </p:cNvPr>
          <p:cNvSpPr/>
          <p:nvPr/>
        </p:nvSpPr>
        <p:spPr>
          <a:xfrm>
            <a:off x="6840014" y="3938797"/>
            <a:ext cx="172692" cy="864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1" name="Βέλος: Δεξιό 20">
            <a:extLst>
              <a:ext uri="{FF2B5EF4-FFF2-40B4-BE49-F238E27FC236}">
                <a16:creationId xmlns:a16="http://schemas.microsoft.com/office/drawing/2014/main" id="{164D8C65-38C0-D373-6E65-A914924AC97B}"/>
              </a:ext>
            </a:extLst>
          </p:cNvPr>
          <p:cNvSpPr/>
          <p:nvPr/>
        </p:nvSpPr>
        <p:spPr>
          <a:xfrm rot="10800000">
            <a:off x="6095999" y="4052733"/>
            <a:ext cx="612000" cy="2045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Βέλος: Δεξιό 21">
            <a:extLst>
              <a:ext uri="{FF2B5EF4-FFF2-40B4-BE49-F238E27FC236}">
                <a16:creationId xmlns:a16="http://schemas.microsoft.com/office/drawing/2014/main" id="{582E27F5-BF7E-A83E-A5C5-BB61CC54789C}"/>
              </a:ext>
            </a:extLst>
          </p:cNvPr>
          <p:cNvSpPr/>
          <p:nvPr/>
        </p:nvSpPr>
        <p:spPr>
          <a:xfrm rot="10800000">
            <a:off x="6464529" y="3008825"/>
            <a:ext cx="324000" cy="2045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βάλ 22">
            <a:extLst>
              <a:ext uri="{FF2B5EF4-FFF2-40B4-BE49-F238E27FC236}">
                <a16:creationId xmlns:a16="http://schemas.microsoft.com/office/drawing/2014/main" id="{FAF82D8B-6DC4-C36D-166A-6B2171EE0C66}"/>
              </a:ext>
            </a:extLst>
          </p:cNvPr>
          <p:cNvSpPr/>
          <p:nvPr/>
        </p:nvSpPr>
        <p:spPr>
          <a:xfrm>
            <a:off x="816183" y="5073673"/>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a:extLst>
              <a:ext uri="{FF2B5EF4-FFF2-40B4-BE49-F238E27FC236}">
                <a16:creationId xmlns:a16="http://schemas.microsoft.com/office/drawing/2014/main" id="{D3790C0C-5DEB-45AE-D6C5-211F1EACBD8C}"/>
              </a:ext>
            </a:extLst>
          </p:cNvPr>
          <p:cNvSpPr/>
          <p:nvPr/>
        </p:nvSpPr>
        <p:spPr>
          <a:xfrm>
            <a:off x="892811" y="5982550"/>
            <a:ext cx="10408312"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4">
            <a:extLst>
              <a:ext uri="{FF2B5EF4-FFF2-40B4-BE49-F238E27FC236}">
                <a16:creationId xmlns:a16="http://schemas.microsoft.com/office/drawing/2014/main" id="{F245A791-6123-EE30-B8B1-5A0867690E1C}"/>
              </a:ext>
            </a:extLst>
          </p:cNvPr>
          <p:cNvSpPr/>
          <p:nvPr/>
        </p:nvSpPr>
        <p:spPr>
          <a:xfrm>
            <a:off x="890879" y="958675"/>
            <a:ext cx="446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a:extLst>
              <a:ext uri="{FF2B5EF4-FFF2-40B4-BE49-F238E27FC236}">
                <a16:creationId xmlns:a16="http://schemas.microsoft.com/office/drawing/2014/main" id="{91F4DC42-3120-A1BA-5EB2-0B4A336B42F1}"/>
              </a:ext>
            </a:extLst>
          </p:cNvPr>
          <p:cNvSpPr/>
          <p:nvPr/>
        </p:nvSpPr>
        <p:spPr>
          <a:xfrm>
            <a:off x="6837123" y="958675"/>
            <a:ext cx="446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323217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chemeClr val="accent1">
              <a:lumMod val="40000"/>
              <a:lumOff val="60000"/>
            </a:schemeClr>
          </a:solidFill>
        </p:spPr>
        <p:txBody>
          <a:bodyPr>
            <a:noAutofit/>
          </a:bodyPr>
          <a:lstStyle/>
          <a:p>
            <a:r>
              <a:rPr lang="en-US" sz="3200" b="1">
                <a:solidFill>
                  <a:schemeClr val="tx1"/>
                </a:solidFill>
                <a:latin typeface="Times New Roman" panose="02020603050405020304" pitchFamily="18" charset="0"/>
                <a:cs typeface="Times New Roman" panose="02020603050405020304" pitchFamily="18" charset="0"/>
              </a:rPr>
              <a:t>Goldoni</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a:bodyPr>
          <a:lstStyle/>
          <a:p>
            <a:pPr marL="0" indent="0" algn="just">
              <a:buNone/>
            </a:pPr>
            <a:r>
              <a:rPr lang="el-GR">
                <a:solidFill>
                  <a:schemeClr val="tx1"/>
                </a:solidFill>
                <a:latin typeface="Times New Roman" panose="02020603050405020304" pitchFamily="18" charset="0"/>
                <a:cs typeface="Times New Roman" panose="02020603050405020304" pitchFamily="18" charset="0"/>
              </a:rPr>
              <a:t>    </a:t>
            </a:r>
            <a:r>
              <a:rPr lang="el-GR" sz="2200">
                <a:solidFill>
                  <a:schemeClr val="tx1"/>
                </a:solidFill>
                <a:latin typeface="Times New Roman" panose="02020603050405020304" pitchFamily="18" charset="0"/>
                <a:cs typeface="Times New Roman" panose="02020603050405020304" pitchFamily="18" charset="0"/>
              </a:rPr>
              <a:t>Ο </a:t>
            </a:r>
            <a:r>
              <a:rPr lang="en-US" sz="2200">
                <a:solidFill>
                  <a:schemeClr val="tx1"/>
                </a:solidFill>
                <a:latin typeface="Times New Roman" panose="02020603050405020304" pitchFamily="18" charset="0"/>
                <a:cs typeface="Times New Roman" panose="02020603050405020304" pitchFamily="18" charset="0"/>
              </a:rPr>
              <a:t>Goldoni</a:t>
            </a:r>
            <a:r>
              <a:rPr lang="el-GR" sz="2200">
                <a:solidFill>
                  <a:schemeClr val="tx1"/>
                </a:solidFill>
                <a:latin typeface="Times New Roman" panose="02020603050405020304" pitchFamily="18" charset="0"/>
                <a:cs typeface="Times New Roman" panose="02020603050405020304" pitchFamily="18" charset="0"/>
              </a:rPr>
              <a:t> αποτελεί φορέα της </a:t>
            </a:r>
            <a:r>
              <a:rPr lang="en-US" sz="2200">
                <a:solidFill>
                  <a:schemeClr val="tx1"/>
                </a:solidFill>
                <a:latin typeface="Times New Roman" panose="02020603050405020304" pitchFamily="18" charset="0"/>
                <a:cs typeface="Times New Roman" panose="02020603050405020304" pitchFamily="18" charset="0"/>
              </a:rPr>
              <a:t>Commedia dell’arte</a:t>
            </a:r>
            <a:endParaRPr lang="el-GR" sz="2200">
              <a:solidFill>
                <a:schemeClr val="tx1"/>
              </a:solidFill>
              <a:latin typeface="Times New Roman" panose="02020603050405020304" pitchFamily="18" charset="0"/>
              <a:cs typeface="Times New Roman" panose="02020603050405020304" pitchFamily="18" charset="0"/>
            </a:endParaRP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Παραστάσεις								Μεταφράσεις</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a:t>
            </a:r>
            <a:r>
              <a:rPr lang="el-GR" sz="2200" i="1">
                <a:solidFill>
                  <a:schemeClr val="tx1"/>
                </a:solidFill>
                <a:latin typeface="Times New Roman" panose="02020603050405020304" pitchFamily="18" charset="0"/>
                <a:cs typeface="Times New Roman" panose="02020603050405020304" pitchFamily="18" charset="0"/>
              </a:rPr>
              <a:t>Παμέλα</a:t>
            </a:r>
            <a:r>
              <a:rPr lang="el-GR" sz="2200">
                <a:solidFill>
                  <a:schemeClr val="tx1"/>
                </a:solidFill>
                <a:latin typeface="Times New Roman" panose="02020603050405020304" pitchFamily="18" charset="0"/>
                <a:cs typeface="Times New Roman" panose="02020603050405020304" pitchFamily="18" charset="0"/>
              </a:rPr>
              <a:t> - Κέρκυρα - 1798 ή το 1800 		10 κωμ. σε κώδ. - Βρυξέλλες - τέλη 18</a:t>
            </a:r>
            <a:r>
              <a:rPr lang="el-GR" sz="2200" baseline="30000">
                <a:solidFill>
                  <a:schemeClr val="tx1"/>
                </a:solidFill>
                <a:latin typeface="Times New Roman" panose="02020603050405020304" pitchFamily="18" charset="0"/>
                <a:cs typeface="Times New Roman" panose="02020603050405020304" pitchFamily="18" charset="0"/>
              </a:rPr>
              <a:t>ου</a:t>
            </a:r>
            <a:r>
              <a:rPr lang="el-GR" sz="2200">
                <a:solidFill>
                  <a:schemeClr val="tx1"/>
                </a:solidFill>
                <a:latin typeface="Times New Roman" panose="02020603050405020304" pitchFamily="18" charset="0"/>
                <a:cs typeface="Times New Roman" panose="02020603050405020304" pitchFamily="18" charset="0"/>
              </a:rPr>
              <a:t> αι.	</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a:t>
            </a:r>
            <a:r>
              <a:rPr lang="el-GR" sz="2200" i="1">
                <a:solidFill>
                  <a:schemeClr val="tx1"/>
                </a:solidFill>
                <a:latin typeface="Times New Roman" panose="02020603050405020304" pitchFamily="18" charset="0"/>
                <a:cs typeface="Times New Roman" panose="02020603050405020304" pitchFamily="18" charset="0"/>
              </a:rPr>
              <a:t>Ο ψεύτης</a:t>
            </a:r>
            <a:r>
              <a:rPr lang="el-GR" sz="2200">
                <a:solidFill>
                  <a:schemeClr val="tx1"/>
                </a:solidFill>
                <a:latin typeface="Times New Roman" panose="02020603050405020304" pitchFamily="18" charset="0"/>
                <a:cs typeface="Times New Roman" panose="02020603050405020304" pitchFamily="18" charset="0"/>
              </a:rPr>
              <a:t> - Ζάκυνθος - 1813				 Φ. Βαρέ - </a:t>
            </a:r>
            <a:r>
              <a:rPr lang="en-US" sz="2200" i="1">
                <a:solidFill>
                  <a:schemeClr val="tx1"/>
                </a:solidFill>
                <a:latin typeface="Times New Roman" panose="02020603050405020304" pitchFamily="18" charset="0"/>
                <a:cs typeface="Times New Roman" panose="02020603050405020304" pitchFamily="18" charset="0"/>
              </a:rPr>
              <a:t>Pamela maritata</a:t>
            </a:r>
            <a:r>
              <a:rPr lang="el-GR" sz="2200">
                <a:solidFill>
                  <a:schemeClr val="tx1"/>
                </a:solidFill>
                <a:latin typeface="Times New Roman" panose="02020603050405020304" pitchFamily="18" charset="0"/>
                <a:cs typeface="Times New Roman" panose="02020603050405020304" pitchFamily="18" charset="0"/>
              </a:rPr>
              <a:t> - Βενετία - 1817</a:t>
            </a: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a:t>
            </a:r>
            <a:r>
              <a:rPr lang="en-US" sz="2200" i="1">
                <a:solidFill>
                  <a:schemeClr val="tx1"/>
                </a:solidFill>
                <a:latin typeface="Times New Roman" panose="02020603050405020304" pitchFamily="18" charset="0"/>
                <a:cs typeface="Times New Roman" panose="02020603050405020304" pitchFamily="18" charset="0"/>
              </a:rPr>
              <a:t>La donna sola</a:t>
            </a:r>
            <a:r>
              <a:rPr lang="el-GR" sz="2200">
                <a:solidFill>
                  <a:schemeClr val="tx1"/>
                </a:solidFill>
                <a:latin typeface="Times New Roman" panose="02020603050405020304" pitchFamily="18" charset="0"/>
                <a:cs typeface="Times New Roman" panose="02020603050405020304" pitchFamily="18" charset="0"/>
              </a:rPr>
              <a:t> - Κέρκυρα - 1815</a:t>
            </a:r>
            <a:r>
              <a:rPr lang="en-US" sz="2200">
                <a:solidFill>
                  <a:schemeClr val="tx1"/>
                </a:solidFill>
                <a:latin typeface="Times New Roman" panose="02020603050405020304" pitchFamily="18" charset="0"/>
                <a:cs typeface="Times New Roman" panose="02020603050405020304" pitchFamily="18" charset="0"/>
              </a:rPr>
              <a:t>			</a:t>
            </a:r>
            <a:r>
              <a:rPr lang="el-GR" sz="2200">
                <a:solidFill>
                  <a:schemeClr val="tx1"/>
                </a:solidFill>
                <a:latin typeface="Times New Roman" panose="02020603050405020304" pitchFamily="18" charset="0"/>
                <a:cs typeface="Times New Roman" panose="02020603050405020304" pitchFamily="18" charset="0"/>
              </a:rPr>
              <a:t>Ν. Ξυδιάς - </a:t>
            </a:r>
            <a:r>
              <a:rPr lang="el-GR" sz="2200" i="1">
                <a:solidFill>
                  <a:schemeClr val="tx1"/>
                </a:solidFill>
                <a:latin typeface="Times New Roman" panose="02020603050405020304" pitchFamily="18" charset="0"/>
                <a:cs typeface="Times New Roman" panose="02020603050405020304" pitchFamily="18" charset="0"/>
              </a:rPr>
              <a:t>Ο ξενοδόχος</a:t>
            </a:r>
            <a:r>
              <a:rPr lang="el-GR" sz="2200">
                <a:solidFill>
                  <a:schemeClr val="tx1"/>
                </a:solidFill>
                <a:latin typeface="Times New Roman" panose="02020603050405020304" pitchFamily="18" charset="0"/>
                <a:cs typeface="Times New Roman" panose="02020603050405020304" pitchFamily="18" charset="0"/>
              </a:rPr>
              <a:t> - Ληξούρι - 1830</a:t>
            </a:r>
            <a:endParaRPr lang="en-US" sz="2200" i="1">
              <a:solidFill>
                <a:schemeClr val="tx1"/>
              </a:solidFill>
              <a:latin typeface="Times New Roman" panose="02020603050405020304" pitchFamily="18" charset="0"/>
              <a:cs typeface="Times New Roman" panose="02020603050405020304" pitchFamily="18" charset="0"/>
            </a:endParaRPr>
          </a:p>
          <a:p>
            <a:pPr marL="0" indent="0" algn="just">
              <a:buNone/>
            </a:pPr>
            <a:r>
              <a:rPr lang="en-US" sz="2200" i="1">
                <a:solidFill>
                  <a:schemeClr val="tx1"/>
                </a:solidFill>
                <a:latin typeface="Times New Roman" panose="02020603050405020304" pitchFamily="18" charset="0"/>
                <a:cs typeface="Times New Roman" panose="02020603050405020304" pitchFamily="18" charset="0"/>
              </a:rPr>
              <a:t>	</a:t>
            </a:r>
            <a:r>
              <a:rPr lang="el-GR" sz="2200" i="1">
                <a:solidFill>
                  <a:schemeClr val="tx1"/>
                </a:solidFill>
                <a:latin typeface="Times New Roman" panose="02020603050405020304" pitchFamily="18" charset="0"/>
                <a:cs typeface="Times New Roman" panose="02020603050405020304" pitchFamily="18" charset="0"/>
              </a:rPr>
              <a:t>  </a:t>
            </a:r>
            <a:r>
              <a:rPr lang="en-US" sz="2200" i="1">
                <a:solidFill>
                  <a:schemeClr val="tx1"/>
                </a:solidFill>
                <a:latin typeface="Times New Roman" panose="02020603050405020304" pitchFamily="18" charset="0"/>
                <a:cs typeface="Times New Roman" panose="02020603050405020304" pitchFamily="18" charset="0"/>
              </a:rPr>
              <a:t>La finta ammalata</a:t>
            </a:r>
            <a:r>
              <a:rPr lang="el-GR" sz="2200">
                <a:solidFill>
                  <a:schemeClr val="tx1"/>
                </a:solidFill>
                <a:latin typeface="Times New Roman" panose="02020603050405020304" pitchFamily="18" charset="0"/>
                <a:cs typeface="Times New Roman" panose="02020603050405020304" pitchFamily="18" charset="0"/>
              </a:rPr>
              <a:t> - Κέρκυρα - 1819		Ι. Καρατζάς -    </a:t>
            </a:r>
            <a:r>
              <a:rPr lang="el-GR" sz="2200" i="1">
                <a:solidFill>
                  <a:schemeClr val="tx1"/>
                </a:solidFill>
                <a:latin typeface="Times New Roman" panose="02020603050405020304" pitchFamily="18" charset="0"/>
                <a:cs typeface="Times New Roman" panose="02020603050405020304" pitchFamily="18" charset="0"/>
              </a:rPr>
              <a:t>Ο αληθής φίλος		</a:t>
            </a:r>
            <a:r>
              <a:rPr lang="el-GR" sz="2200">
                <a:solidFill>
                  <a:schemeClr val="tx1"/>
                </a:solidFill>
                <a:latin typeface="Times New Roman" panose="02020603050405020304" pitchFamily="18" charset="0"/>
                <a:cs typeface="Times New Roman" panose="02020603050405020304" pitchFamily="18" charset="0"/>
              </a:rPr>
              <a:t>Ναύπλιο</a:t>
            </a:r>
            <a:endParaRPr lang="el-GR" sz="2200" i="1">
              <a:solidFill>
                <a:schemeClr val="tx1"/>
              </a:solidFill>
              <a:latin typeface="Times New Roman" panose="02020603050405020304" pitchFamily="18" charset="0"/>
              <a:cs typeface="Times New Roman" panose="02020603050405020304" pitchFamily="18" charset="0"/>
            </a:endParaRPr>
          </a:p>
          <a:p>
            <a:pPr marL="0" indent="0" algn="just">
              <a:buNone/>
            </a:pPr>
            <a:r>
              <a:rPr lang="el-GR" sz="2200" i="1">
                <a:solidFill>
                  <a:schemeClr val="tx1"/>
                </a:solidFill>
                <a:latin typeface="Times New Roman" panose="02020603050405020304" pitchFamily="18" charset="0"/>
                <a:cs typeface="Times New Roman" panose="02020603050405020304" pitchFamily="18" charset="0"/>
              </a:rPr>
              <a:t>	  Ο αληθής φίλος</a:t>
            </a:r>
            <a:r>
              <a:rPr lang="el-GR" sz="2200">
                <a:solidFill>
                  <a:schemeClr val="tx1"/>
                </a:solidFill>
                <a:latin typeface="Times New Roman" panose="02020603050405020304" pitchFamily="18" charset="0"/>
                <a:cs typeface="Times New Roman" panose="02020603050405020304" pitchFamily="18" charset="0"/>
              </a:rPr>
              <a:t> - Κύθηρα - 1831						      </a:t>
            </a:r>
            <a:r>
              <a:rPr lang="el-GR" sz="2200" i="1">
                <a:solidFill>
                  <a:schemeClr val="tx1"/>
                </a:solidFill>
                <a:latin typeface="Times New Roman" panose="02020603050405020304" pitchFamily="18" charset="0"/>
                <a:cs typeface="Times New Roman" panose="02020603050405020304" pitchFamily="18" charset="0"/>
              </a:rPr>
              <a:t>Η Παμέλα επίγαμος</a:t>
            </a:r>
            <a:r>
              <a:rPr lang="el-GR" sz="2200">
                <a:solidFill>
                  <a:schemeClr val="tx1"/>
                </a:solidFill>
                <a:latin typeface="Times New Roman" panose="02020603050405020304" pitchFamily="18" charset="0"/>
                <a:cs typeface="Times New Roman" panose="02020603050405020304" pitchFamily="18" charset="0"/>
              </a:rPr>
              <a:t>	   1834</a:t>
            </a:r>
            <a:endParaRPr lang="el-GR" sz="2200" i="1">
              <a:solidFill>
                <a:schemeClr val="tx1"/>
              </a:solidFill>
              <a:latin typeface="Times New Roman" panose="02020603050405020304" pitchFamily="18" charset="0"/>
              <a:cs typeface="Times New Roman" panose="02020603050405020304" pitchFamily="18" charset="0"/>
            </a:endParaRPr>
          </a:p>
          <a:p>
            <a:pPr marL="0" indent="0" algn="just">
              <a:buNone/>
            </a:pPr>
            <a:r>
              <a:rPr lang="el-GR" sz="2200" i="1">
                <a:solidFill>
                  <a:schemeClr val="tx1"/>
                </a:solidFill>
                <a:latin typeface="Times New Roman" panose="02020603050405020304" pitchFamily="18" charset="0"/>
                <a:cs typeface="Times New Roman" panose="02020603050405020304" pitchFamily="18" charset="0"/>
              </a:rPr>
              <a:t>	  Το πανδοχείον του ταχυδρομείου</a:t>
            </a:r>
            <a:r>
              <a:rPr lang="el-GR" sz="2200">
                <a:solidFill>
                  <a:schemeClr val="tx1"/>
                </a:solidFill>
                <a:latin typeface="Times New Roman" panose="02020603050405020304" pitchFamily="18" charset="0"/>
                <a:cs typeface="Times New Roman" panose="02020603050405020304" pitchFamily="18" charset="0"/>
              </a:rPr>
              <a:t> - Κύθηρα - 1831		</a:t>
            </a:r>
            <a:endParaRPr lang="el-GR" sz="2200" i="1">
              <a:solidFill>
                <a:schemeClr val="tx1"/>
              </a:solidFill>
              <a:latin typeface="Times New Roman" panose="02020603050405020304" pitchFamily="18" charset="0"/>
              <a:cs typeface="Times New Roman" panose="02020603050405020304" pitchFamily="18" charset="0"/>
            </a:endParaRPr>
          </a:p>
          <a:p>
            <a:pPr marL="0" indent="0" algn="just">
              <a:buNone/>
            </a:pPr>
            <a:r>
              <a:rPr lang="el-GR" sz="2200">
                <a:solidFill>
                  <a:schemeClr val="tx1"/>
                </a:solidFill>
                <a:latin typeface="Times New Roman" panose="02020603050405020304" pitchFamily="18" charset="0"/>
                <a:cs typeface="Times New Roman" panose="02020603050405020304" pitchFamily="18" charset="0"/>
              </a:rPr>
              <a:t>	   												</a:t>
            </a:r>
            <a:endParaRPr lang="el-GR" sz="2200" dirty="0">
              <a:solidFill>
                <a:schemeClr val="tx1"/>
              </a:solidFill>
              <a:latin typeface="Times New Roman" panose="02020603050405020304" pitchFamily="18" charset="0"/>
              <a:cs typeface="Times New Roman" panose="02020603050405020304" pitchFamily="18" charset="0"/>
            </a:endParaRPr>
          </a:p>
        </p:txBody>
      </p:sp>
      <p:sp>
        <p:nvSpPr>
          <p:cNvPr id="6" name="Οβάλ 5">
            <a:extLst>
              <a:ext uri="{FF2B5EF4-FFF2-40B4-BE49-F238E27FC236}">
                <a16:creationId xmlns:a16="http://schemas.microsoft.com/office/drawing/2014/main" id="{08616F07-44E7-9522-8A2A-A9891E992387}"/>
              </a:ext>
            </a:extLst>
          </p:cNvPr>
          <p:cNvSpPr/>
          <p:nvPr/>
        </p:nvSpPr>
        <p:spPr>
          <a:xfrm>
            <a:off x="1147026" y="2430059"/>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βάλ 6">
            <a:extLst>
              <a:ext uri="{FF2B5EF4-FFF2-40B4-BE49-F238E27FC236}">
                <a16:creationId xmlns:a16="http://schemas.microsoft.com/office/drawing/2014/main" id="{F48403CC-5C5A-E448-C723-BA8FACAE0357}"/>
              </a:ext>
            </a:extLst>
          </p:cNvPr>
          <p:cNvSpPr/>
          <p:nvPr/>
        </p:nvSpPr>
        <p:spPr>
          <a:xfrm>
            <a:off x="1147026" y="2914350"/>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6A663049-1EEB-EB05-21F4-87289ECAD1F3}"/>
              </a:ext>
            </a:extLst>
          </p:cNvPr>
          <p:cNvSpPr/>
          <p:nvPr/>
        </p:nvSpPr>
        <p:spPr>
          <a:xfrm>
            <a:off x="818288" y="1963952"/>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βάλ 13">
            <a:extLst>
              <a:ext uri="{FF2B5EF4-FFF2-40B4-BE49-F238E27FC236}">
                <a16:creationId xmlns:a16="http://schemas.microsoft.com/office/drawing/2014/main" id="{15912255-9B38-355C-ED48-CC64FD7B371A}"/>
              </a:ext>
            </a:extLst>
          </p:cNvPr>
          <p:cNvSpPr/>
          <p:nvPr/>
        </p:nvSpPr>
        <p:spPr>
          <a:xfrm>
            <a:off x="816183" y="1480945"/>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βάλ 22">
            <a:extLst>
              <a:ext uri="{FF2B5EF4-FFF2-40B4-BE49-F238E27FC236}">
                <a16:creationId xmlns:a16="http://schemas.microsoft.com/office/drawing/2014/main" id="{FAF82D8B-6DC4-C36D-166A-6B2171EE0C66}"/>
              </a:ext>
            </a:extLst>
          </p:cNvPr>
          <p:cNvSpPr/>
          <p:nvPr/>
        </p:nvSpPr>
        <p:spPr>
          <a:xfrm>
            <a:off x="1140726" y="3398641"/>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βάλ 7">
            <a:extLst>
              <a:ext uri="{FF2B5EF4-FFF2-40B4-BE49-F238E27FC236}">
                <a16:creationId xmlns:a16="http://schemas.microsoft.com/office/drawing/2014/main" id="{586916C7-B41D-0E54-A509-4F76C020CB44}"/>
              </a:ext>
            </a:extLst>
          </p:cNvPr>
          <p:cNvSpPr/>
          <p:nvPr/>
        </p:nvSpPr>
        <p:spPr>
          <a:xfrm>
            <a:off x="1140726" y="4366747"/>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βάλ 8">
            <a:extLst>
              <a:ext uri="{FF2B5EF4-FFF2-40B4-BE49-F238E27FC236}">
                <a16:creationId xmlns:a16="http://schemas.microsoft.com/office/drawing/2014/main" id="{FBCA5DEE-AC78-A981-DF30-DEA751F00042}"/>
              </a:ext>
            </a:extLst>
          </p:cNvPr>
          <p:cNvSpPr/>
          <p:nvPr/>
        </p:nvSpPr>
        <p:spPr>
          <a:xfrm>
            <a:off x="1140726" y="3882932"/>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βάλ 15">
            <a:extLst>
              <a:ext uri="{FF2B5EF4-FFF2-40B4-BE49-F238E27FC236}">
                <a16:creationId xmlns:a16="http://schemas.microsoft.com/office/drawing/2014/main" id="{0831EC22-A78F-F322-5144-6B1CBA1002B9}"/>
              </a:ext>
            </a:extLst>
          </p:cNvPr>
          <p:cNvSpPr/>
          <p:nvPr/>
        </p:nvSpPr>
        <p:spPr>
          <a:xfrm>
            <a:off x="1140726" y="4801556"/>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βάλ 17">
            <a:extLst>
              <a:ext uri="{FF2B5EF4-FFF2-40B4-BE49-F238E27FC236}">
                <a16:creationId xmlns:a16="http://schemas.microsoft.com/office/drawing/2014/main" id="{9BB22D95-19A8-EE31-6C7E-81AEA7F9EB0E}"/>
              </a:ext>
            </a:extLst>
          </p:cNvPr>
          <p:cNvSpPr/>
          <p:nvPr/>
        </p:nvSpPr>
        <p:spPr>
          <a:xfrm>
            <a:off x="6010834" y="2430060"/>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Οβάλ 23">
            <a:extLst>
              <a:ext uri="{FF2B5EF4-FFF2-40B4-BE49-F238E27FC236}">
                <a16:creationId xmlns:a16="http://schemas.microsoft.com/office/drawing/2014/main" id="{7753CB6B-0DE4-726A-40A8-864C7351BAC1}"/>
              </a:ext>
            </a:extLst>
          </p:cNvPr>
          <p:cNvSpPr/>
          <p:nvPr/>
        </p:nvSpPr>
        <p:spPr>
          <a:xfrm>
            <a:off x="6010834" y="2914349"/>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Οβάλ 24">
            <a:extLst>
              <a:ext uri="{FF2B5EF4-FFF2-40B4-BE49-F238E27FC236}">
                <a16:creationId xmlns:a16="http://schemas.microsoft.com/office/drawing/2014/main" id="{332EF5DC-51FD-228A-10B0-C9DF7E79F367}"/>
              </a:ext>
            </a:extLst>
          </p:cNvPr>
          <p:cNvSpPr/>
          <p:nvPr/>
        </p:nvSpPr>
        <p:spPr>
          <a:xfrm>
            <a:off x="6010834" y="3397415"/>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Οβάλ 25">
            <a:extLst>
              <a:ext uri="{FF2B5EF4-FFF2-40B4-BE49-F238E27FC236}">
                <a16:creationId xmlns:a16="http://schemas.microsoft.com/office/drawing/2014/main" id="{A12175D3-68B2-6ED4-1983-400CC9BC907D}"/>
              </a:ext>
            </a:extLst>
          </p:cNvPr>
          <p:cNvSpPr/>
          <p:nvPr/>
        </p:nvSpPr>
        <p:spPr>
          <a:xfrm>
            <a:off x="6010834" y="3882932"/>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Οβάλ 26">
            <a:extLst>
              <a:ext uri="{FF2B5EF4-FFF2-40B4-BE49-F238E27FC236}">
                <a16:creationId xmlns:a16="http://schemas.microsoft.com/office/drawing/2014/main" id="{1E00AEDA-17A7-8B8F-EF98-B9B0604BA20A}"/>
              </a:ext>
            </a:extLst>
          </p:cNvPr>
          <p:cNvSpPr/>
          <p:nvPr/>
        </p:nvSpPr>
        <p:spPr>
          <a:xfrm>
            <a:off x="7784948" y="3882931"/>
            <a:ext cx="170330" cy="1613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Οβάλ 27">
            <a:extLst>
              <a:ext uri="{FF2B5EF4-FFF2-40B4-BE49-F238E27FC236}">
                <a16:creationId xmlns:a16="http://schemas.microsoft.com/office/drawing/2014/main" id="{0A785676-333B-72E3-B8B1-F8A142D5FCF8}"/>
              </a:ext>
            </a:extLst>
          </p:cNvPr>
          <p:cNvSpPr/>
          <p:nvPr/>
        </p:nvSpPr>
        <p:spPr>
          <a:xfrm>
            <a:off x="5559421" y="1959867"/>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Οβάλ 28">
            <a:extLst>
              <a:ext uri="{FF2B5EF4-FFF2-40B4-BE49-F238E27FC236}">
                <a16:creationId xmlns:a16="http://schemas.microsoft.com/office/drawing/2014/main" id="{A102FE44-3A9C-9E81-6024-63AD109BFD75}"/>
              </a:ext>
            </a:extLst>
          </p:cNvPr>
          <p:cNvSpPr/>
          <p:nvPr/>
        </p:nvSpPr>
        <p:spPr>
          <a:xfrm>
            <a:off x="7784948" y="4366746"/>
            <a:ext cx="170330" cy="161365"/>
          </a:xfrm>
          <a:prstGeom prst="ellipse">
            <a:avLst/>
          </a:prstGeom>
          <a:solidFill>
            <a:srgbClr val="839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Αριστερό άγκιστρο 29">
            <a:extLst>
              <a:ext uri="{FF2B5EF4-FFF2-40B4-BE49-F238E27FC236}">
                <a16:creationId xmlns:a16="http://schemas.microsoft.com/office/drawing/2014/main" id="{54DB3B1F-DBBE-6ECE-3797-8E098F74F563}"/>
              </a:ext>
            </a:extLst>
          </p:cNvPr>
          <p:cNvSpPr/>
          <p:nvPr/>
        </p:nvSpPr>
        <p:spPr>
          <a:xfrm rot="10800000">
            <a:off x="10223294" y="3882931"/>
            <a:ext cx="172692" cy="756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Ορθογώνιο 3">
            <a:extLst>
              <a:ext uri="{FF2B5EF4-FFF2-40B4-BE49-F238E27FC236}">
                <a16:creationId xmlns:a16="http://schemas.microsoft.com/office/drawing/2014/main" id="{26F7899D-52B5-A253-9F3B-5920A158B850}"/>
              </a:ext>
            </a:extLst>
          </p:cNvPr>
          <p:cNvSpPr/>
          <p:nvPr/>
        </p:nvSpPr>
        <p:spPr>
          <a:xfrm>
            <a:off x="792267" y="975659"/>
            <a:ext cx="4500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4">
            <a:extLst>
              <a:ext uri="{FF2B5EF4-FFF2-40B4-BE49-F238E27FC236}">
                <a16:creationId xmlns:a16="http://schemas.microsoft.com/office/drawing/2014/main" id="{B7876C3E-CDFA-5194-B5B8-6822232EEB84}"/>
              </a:ext>
            </a:extLst>
          </p:cNvPr>
          <p:cNvSpPr/>
          <p:nvPr/>
        </p:nvSpPr>
        <p:spPr>
          <a:xfrm>
            <a:off x="6899733" y="975659"/>
            <a:ext cx="4500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10">
            <a:extLst>
              <a:ext uri="{FF2B5EF4-FFF2-40B4-BE49-F238E27FC236}">
                <a16:creationId xmlns:a16="http://schemas.microsoft.com/office/drawing/2014/main" id="{181C9BB5-56AD-1E1B-DDB1-341B7D8EDC2B}"/>
              </a:ext>
            </a:extLst>
          </p:cNvPr>
          <p:cNvSpPr/>
          <p:nvPr/>
        </p:nvSpPr>
        <p:spPr>
          <a:xfrm>
            <a:off x="792267" y="5654282"/>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629146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rgbClr val="0070C0"/>
          </a:solidFill>
        </p:spPr>
        <p:txBody>
          <a:bodyPr>
            <a:noAutofit/>
          </a:bodyPr>
          <a:lstStyle/>
          <a:p>
            <a:r>
              <a:rPr lang="en-US" sz="3200" b="1">
                <a:solidFill>
                  <a:schemeClr val="tx1"/>
                </a:solidFill>
                <a:latin typeface="Times New Roman" panose="02020603050405020304" pitchFamily="18" charset="0"/>
                <a:cs typeface="Times New Roman" panose="02020603050405020304" pitchFamily="18" charset="0"/>
              </a:rPr>
              <a:t>Commedia dell’arte</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rgbClr val="FFC000"/>
          </a:solidFill>
        </p:spPr>
        <p:txBody>
          <a:bodyPr>
            <a:normAutofit/>
          </a:bodyPr>
          <a:lstStyle/>
          <a:p>
            <a:pPr marL="0" indent="0" algn="just">
              <a:buNone/>
            </a:pPr>
            <a:endParaRPr lang="el-GR">
              <a:latin typeface="Times New Roman" panose="02020603050405020304" pitchFamily="18" charset="0"/>
              <a:cs typeface="Times New Roman" panose="02020603050405020304" pitchFamily="18" charset="0"/>
            </a:endParaRPr>
          </a:p>
          <a:p>
            <a:pPr marL="0" indent="0" algn="just">
              <a:buNone/>
            </a:pPr>
            <a:r>
              <a:rPr lang="el-GR">
                <a:latin typeface="Times New Roman" panose="02020603050405020304" pitchFamily="18" charset="0"/>
                <a:cs typeface="Times New Roman" panose="02020603050405020304" pitchFamily="18" charset="0"/>
              </a:rPr>
              <a:t>	</a:t>
            </a:r>
            <a:r>
              <a:rPr lang="el-GR">
                <a:solidFill>
                  <a:schemeClr val="tx1"/>
                </a:solidFill>
                <a:latin typeface="Times New Roman" panose="02020603050405020304" pitchFamily="18" charset="0"/>
                <a:cs typeface="Times New Roman" panose="02020603050405020304" pitchFamily="18" charset="0"/>
              </a:rPr>
              <a:t>					</a:t>
            </a:r>
            <a:endParaRPr lang="en-US">
              <a:solidFill>
                <a:schemeClr val="tx1"/>
              </a:solidFill>
              <a:latin typeface="Times New Roman" panose="02020603050405020304" pitchFamily="18" charset="0"/>
              <a:cs typeface="Times New Roman" panose="02020603050405020304" pitchFamily="18" charset="0"/>
            </a:endParaRPr>
          </a:p>
          <a:p>
            <a:pPr marL="0" indent="0" algn="just">
              <a:buNone/>
            </a:pPr>
            <a:r>
              <a:rPr lang="en-US">
                <a:solidFill>
                  <a:schemeClr val="tx1"/>
                </a:solidFill>
                <a:latin typeface="Times New Roman" panose="02020603050405020304" pitchFamily="18" charset="0"/>
                <a:cs typeface="Times New Roman" panose="02020603050405020304" pitchFamily="18" charset="0"/>
              </a:rPr>
              <a:t>	</a:t>
            </a:r>
            <a:endParaRPr lang="el-GR" dirty="0">
              <a:solidFill>
                <a:schemeClr val="tx1"/>
              </a:solidFill>
              <a:latin typeface="Times New Roman" panose="02020603050405020304" pitchFamily="18" charset="0"/>
              <a:cs typeface="Times New Roman" panose="02020603050405020304" pitchFamily="18" charset="0"/>
            </a:endParaRPr>
          </a:p>
        </p:txBody>
      </p:sp>
      <p:sp>
        <p:nvSpPr>
          <p:cNvPr id="7" name="Ορθογώνιο 6">
            <a:extLst>
              <a:ext uri="{FF2B5EF4-FFF2-40B4-BE49-F238E27FC236}">
                <a16:creationId xmlns:a16="http://schemas.microsoft.com/office/drawing/2014/main" id="{1D2248E8-8980-DBDE-6507-85EA5E6A6C87}"/>
              </a:ext>
            </a:extLst>
          </p:cNvPr>
          <p:cNvSpPr/>
          <p:nvPr/>
        </p:nvSpPr>
        <p:spPr>
          <a:xfrm>
            <a:off x="792267" y="975659"/>
            <a:ext cx="3492000" cy="4571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a:extLst>
              <a:ext uri="{FF2B5EF4-FFF2-40B4-BE49-F238E27FC236}">
                <a16:creationId xmlns:a16="http://schemas.microsoft.com/office/drawing/2014/main" id="{6218F9D2-2CB3-EC6E-8B9B-C421C0D2C527}"/>
              </a:ext>
            </a:extLst>
          </p:cNvPr>
          <p:cNvSpPr/>
          <p:nvPr/>
        </p:nvSpPr>
        <p:spPr>
          <a:xfrm>
            <a:off x="792267" y="5882341"/>
            <a:ext cx="10584000" cy="45719"/>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9">
            <a:extLst>
              <a:ext uri="{FF2B5EF4-FFF2-40B4-BE49-F238E27FC236}">
                <a16:creationId xmlns:a16="http://schemas.microsoft.com/office/drawing/2014/main" id="{AEB7D1D4-8ABE-9140-7BF6-1A33E08AFFC2}"/>
              </a:ext>
            </a:extLst>
          </p:cNvPr>
          <p:cNvSpPr/>
          <p:nvPr/>
        </p:nvSpPr>
        <p:spPr>
          <a:xfrm>
            <a:off x="7907733" y="975659"/>
            <a:ext cx="3492000" cy="4571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34" name="Picture 10" descr="ΚΟΜΕΝΤΙΑ ΝΤΕΛ ΑΡΤΕ">
            <a:extLst>
              <a:ext uri="{FF2B5EF4-FFF2-40B4-BE49-F238E27FC236}">
                <a16:creationId xmlns:a16="http://schemas.microsoft.com/office/drawing/2014/main" id="{2AAC8B91-D11A-B834-C350-BAEBDBC71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733" y="1703353"/>
            <a:ext cx="4955431" cy="378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Η ακριβή τέχνη των θεατρίνων | Αυγή">
            <a:extLst>
              <a:ext uri="{FF2B5EF4-FFF2-40B4-BE49-F238E27FC236}">
                <a16:creationId xmlns:a16="http://schemas.microsoft.com/office/drawing/2014/main" id="{81F5AB5A-69BE-4E82-09D9-EC6E6BBF54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9" r="1635"/>
          <a:stretch/>
        </p:blipFill>
        <p:spPr bwMode="auto">
          <a:xfrm>
            <a:off x="5771165" y="2063353"/>
            <a:ext cx="5605102" cy="30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862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285B9-FED8-9107-E6E3-B19A9DBB4DC5}"/>
              </a:ext>
            </a:extLst>
          </p:cNvPr>
          <p:cNvSpPr>
            <a:spLocks noGrp="1"/>
          </p:cNvSpPr>
          <p:nvPr>
            <p:ph type="title"/>
          </p:nvPr>
        </p:nvSpPr>
        <p:spPr>
          <a:xfrm>
            <a:off x="678180" y="663388"/>
            <a:ext cx="10835639" cy="582706"/>
          </a:xfrm>
          <a:solidFill>
            <a:schemeClr val="accent1">
              <a:lumMod val="40000"/>
              <a:lumOff val="60000"/>
            </a:schemeClr>
          </a:solidFill>
        </p:spPr>
        <p:txBody>
          <a:bodyPr>
            <a:noAutofit/>
          </a:bodyPr>
          <a:lstStyle/>
          <a:p>
            <a:r>
              <a:rPr lang="el-GR" sz="3200" b="1">
                <a:solidFill>
                  <a:schemeClr val="tx1"/>
                </a:solidFill>
                <a:latin typeface="Times New Roman" panose="02020603050405020304" pitchFamily="18" charset="0"/>
                <a:cs typeface="Times New Roman" panose="02020603050405020304" pitchFamily="18" charset="0"/>
              </a:rPr>
              <a:t>Σχέσεις με την ευρωπαϊκή κωμική παράδοση</a:t>
            </a:r>
            <a:endParaRPr lang="el-GR" sz="3200"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AA26C5A-5E35-E0B5-A022-4B9768EED9E2}"/>
              </a:ext>
            </a:extLst>
          </p:cNvPr>
          <p:cNvSpPr>
            <a:spLocks noGrp="1"/>
          </p:cNvSpPr>
          <p:nvPr>
            <p:ph idx="1"/>
          </p:nvPr>
        </p:nvSpPr>
        <p:spPr>
          <a:xfrm>
            <a:off x="678180" y="1304365"/>
            <a:ext cx="10835640" cy="4885765"/>
          </a:xfrm>
          <a:solidFill>
            <a:schemeClr val="accent1">
              <a:lumMod val="20000"/>
              <a:lumOff val="80000"/>
            </a:schemeClr>
          </a:solidFill>
        </p:spPr>
        <p:txBody>
          <a:bodyPr>
            <a:normAutofit/>
          </a:bodyPr>
          <a:lstStyle/>
          <a:p>
            <a:pPr marL="0" indent="0" algn="just">
              <a:buNone/>
            </a:pPr>
            <a:endParaRPr lang="el-GR">
              <a:latin typeface="Times New Roman" panose="02020603050405020304" pitchFamily="18" charset="0"/>
              <a:cs typeface="Times New Roman" panose="02020603050405020304" pitchFamily="18" charset="0"/>
            </a:endParaRPr>
          </a:p>
          <a:p>
            <a:pPr marL="0" indent="0" algn="just">
              <a:buNone/>
            </a:pPr>
            <a:r>
              <a:rPr lang="el-GR">
                <a:latin typeface="Times New Roman" panose="02020603050405020304" pitchFamily="18" charset="0"/>
                <a:cs typeface="Times New Roman" panose="02020603050405020304" pitchFamily="18" charset="0"/>
              </a:rPr>
              <a:t>	</a:t>
            </a:r>
            <a:r>
              <a:rPr lang="el-GR">
                <a:solidFill>
                  <a:schemeClr val="tx1"/>
                </a:solidFill>
                <a:latin typeface="Times New Roman" panose="02020603050405020304" pitchFamily="18" charset="0"/>
                <a:cs typeface="Times New Roman" panose="02020603050405020304" pitchFamily="18" charset="0"/>
              </a:rPr>
              <a:t>Αρχαία Ελλάδα</a:t>
            </a:r>
          </a:p>
          <a:p>
            <a:pPr marL="0" indent="0" algn="just">
              <a:buNone/>
            </a:pPr>
            <a:r>
              <a:rPr lang="el-GR">
                <a:solidFill>
                  <a:schemeClr val="tx1"/>
                </a:solidFill>
                <a:latin typeface="Times New Roman" panose="02020603050405020304" pitchFamily="18" charset="0"/>
                <a:cs typeface="Times New Roman" panose="02020603050405020304" pitchFamily="18" charset="0"/>
              </a:rPr>
              <a:t>	Λατίνοι</a:t>
            </a:r>
          </a:p>
          <a:p>
            <a:pPr marL="0" indent="0" algn="just">
              <a:buNone/>
            </a:pPr>
            <a:r>
              <a:rPr lang="el-GR">
                <a:solidFill>
                  <a:schemeClr val="tx1"/>
                </a:solidFill>
                <a:latin typeface="Times New Roman" panose="02020603050405020304" pitchFamily="18" charset="0"/>
                <a:cs typeface="Times New Roman" panose="02020603050405020304" pitchFamily="18" charset="0"/>
              </a:rPr>
              <a:t>	Γαλλία				</a:t>
            </a:r>
            <a:endParaRPr lang="el-GR" u="sng">
              <a:solidFill>
                <a:schemeClr val="tx1"/>
              </a:solidFill>
              <a:latin typeface="Times New Roman" panose="02020603050405020304" pitchFamily="18" charset="0"/>
              <a:cs typeface="Times New Roman" panose="02020603050405020304" pitchFamily="18" charset="0"/>
            </a:endParaRPr>
          </a:p>
          <a:p>
            <a:pPr marL="0" indent="0" algn="just">
              <a:buNone/>
            </a:pPr>
            <a:r>
              <a:rPr lang="el-GR">
                <a:solidFill>
                  <a:schemeClr val="tx1"/>
                </a:solidFill>
                <a:latin typeface="Times New Roman" panose="02020603050405020304" pitchFamily="18" charset="0"/>
                <a:cs typeface="Times New Roman" panose="02020603050405020304" pitchFamily="18" charset="0"/>
              </a:rPr>
              <a:t>	Ισπανία</a:t>
            </a:r>
          </a:p>
          <a:p>
            <a:pPr marL="0" indent="0" algn="just">
              <a:buNone/>
            </a:pPr>
            <a:r>
              <a:rPr lang="el-GR">
                <a:solidFill>
                  <a:schemeClr val="tx1"/>
                </a:solidFill>
                <a:latin typeface="Times New Roman" panose="02020603050405020304" pitchFamily="18" charset="0"/>
                <a:cs typeface="Times New Roman" panose="02020603050405020304" pitchFamily="18" charset="0"/>
              </a:rPr>
              <a:t>	Ιταλία</a:t>
            </a:r>
            <a:endParaRPr lang="en-US">
              <a:solidFill>
                <a:schemeClr val="tx1"/>
              </a:solidFill>
              <a:latin typeface="Times New Roman" panose="02020603050405020304" pitchFamily="18" charset="0"/>
              <a:cs typeface="Times New Roman" panose="02020603050405020304" pitchFamily="18" charset="0"/>
            </a:endParaRPr>
          </a:p>
          <a:p>
            <a:pPr marL="0" indent="0" algn="just">
              <a:buNone/>
            </a:pPr>
            <a:r>
              <a:rPr lang="el-GR">
                <a:solidFill>
                  <a:schemeClr val="tx1"/>
                </a:solidFill>
                <a:latin typeface="Times New Roman" panose="02020603050405020304" pitchFamily="18" charset="0"/>
                <a:cs typeface="Times New Roman" panose="02020603050405020304" pitchFamily="18" charset="0"/>
              </a:rPr>
              <a:t>					</a:t>
            </a:r>
            <a:endParaRPr lang="en-US">
              <a:solidFill>
                <a:schemeClr val="tx1"/>
              </a:solidFill>
              <a:latin typeface="Times New Roman" panose="02020603050405020304" pitchFamily="18" charset="0"/>
              <a:cs typeface="Times New Roman" panose="02020603050405020304" pitchFamily="18" charset="0"/>
            </a:endParaRPr>
          </a:p>
          <a:p>
            <a:pPr marL="0" indent="0" algn="just">
              <a:buNone/>
            </a:pPr>
            <a:r>
              <a:rPr lang="en-US">
                <a:solidFill>
                  <a:schemeClr val="tx1"/>
                </a:solidFill>
                <a:latin typeface="Times New Roman" panose="02020603050405020304" pitchFamily="18" charset="0"/>
                <a:cs typeface="Times New Roman" panose="02020603050405020304" pitchFamily="18" charset="0"/>
              </a:rPr>
              <a:t>	</a:t>
            </a:r>
            <a:endParaRPr lang="el-GR" dirty="0">
              <a:solidFill>
                <a:schemeClr val="tx1"/>
              </a:solidFill>
              <a:latin typeface="Times New Roman" panose="02020603050405020304" pitchFamily="18" charset="0"/>
              <a:cs typeface="Times New Roman" panose="02020603050405020304" pitchFamily="18" charset="0"/>
            </a:endParaRPr>
          </a:p>
        </p:txBody>
      </p:sp>
      <p:sp>
        <p:nvSpPr>
          <p:cNvPr id="5" name="Δεξί άγκιστρο 4">
            <a:extLst>
              <a:ext uri="{FF2B5EF4-FFF2-40B4-BE49-F238E27FC236}">
                <a16:creationId xmlns:a16="http://schemas.microsoft.com/office/drawing/2014/main" id="{4E12F45E-8385-74DD-71D8-4B4739DEF6C1}"/>
              </a:ext>
            </a:extLst>
          </p:cNvPr>
          <p:cNvSpPr/>
          <p:nvPr/>
        </p:nvSpPr>
        <p:spPr>
          <a:xfrm>
            <a:off x="3191435" y="1927412"/>
            <a:ext cx="188259" cy="242047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Ορθογώνιο 5">
            <a:extLst>
              <a:ext uri="{FF2B5EF4-FFF2-40B4-BE49-F238E27FC236}">
                <a16:creationId xmlns:a16="http://schemas.microsoft.com/office/drawing/2014/main" id="{FBC257D7-CB8C-ABB9-B502-9D1B23E92F3D}"/>
              </a:ext>
            </a:extLst>
          </p:cNvPr>
          <p:cNvSpPr/>
          <p:nvPr/>
        </p:nvSpPr>
        <p:spPr>
          <a:xfrm>
            <a:off x="1900516" y="4970929"/>
            <a:ext cx="8390965" cy="5827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a:solidFill>
                  <a:schemeClr val="tx1"/>
                </a:solidFill>
                <a:latin typeface="Times New Roman" panose="02020603050405020304" pitchFamily="18" charset="0"/>
                <a:cs typeface="Times New Roman" panose="02020603050405020304" pitchFamily="18" charset="0"/>
              </a:rPr>
              <a:t>! Η Ελλάδα συναντάται με τους ευρωπαϊκούς δρόμους</a:t>
            </a:r>
            <a:endParaRPr lang="el-GR" sz="2800" b="1">
              <a:solidFill>
                <a:schemeClr val="tx1"/>
              </a:solidFill>
            </a:endParaRPr>
          </a:p>
        </p:txBody>
      </p:sp>
      <p:sp>
        <p:nvSpPr>
          <p:cNvPr id="4" name="Ορθογώνιο 3">
            <a:extLst>
              <a:ext uri="{FF2B5EF4-FFF2-40B4-BE49-F238E27FC236}">
                <a16:creationId xmlns:a16="http://schemas.microsoft.com/office/drawing/2014/main" id="{763451B6-DF75-F46F-80E2-165E852FBB89}"/>
              </a:ext>
            </a:extLst>
          </p:cNvPr>
          <p:cNvSpPr/>
          <p:nvPr/>
        </p:nvSpPr>
        <p:spPr>
          <a:xfrm>
            <a:off x="3509592" y="2846294"/>
            <a:ext cx="7704000" cy="582706"/>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a:solidFill>
                  <a:schemeClr val="tx1"/>
                </a:solidFill>
                <a:latin typeface="Times New Roman" panose="02020603050405020304" pitchFamily="18" charset="0"/>
                <a:cs typeface="Times New Roman" panose="02020603050405020304" pitchFamily="18" charset="0"/>
              </a:rPr>
              <a:t>μεταφράσεις, διασκευές, παραλαβή και πρόσληψη σχημάτων</a:t>
            </a:r>
            <a:endParaRPr lang="el-GR" sz="2400" b="1">
              <a:solidFill>
                <a:schemeClr val="tx1"/>
              </a:solidFill>
            </a:endParaRPr>
          </a:p>
        </p:txBody>
      </p:sp>
      <p:sp>
        <p:nvSpPr>
          <p:cNvPr id="7" name="Ορθογώνιο 6">
            <a:extLst>
              <a:ext uri="{FF2B5EF4-FFF2-40B4-BE49-F238E27FC236}">
                <a16:creationId xmlns:a16="http://schemas.microsoft.com/office/drawing/2014/main" id="{1D2248E8-8980-DBDE-6507-85EA5E6A6C87}"/>
              </a:ext>
            </a:extLst>
          </p:cNvPr>
          <p:cNvSpPr/>
          <p:nvPr/>
        </p:nvSpPr>
        <p:spPr>
          <a:xfrm>
            <a:off x="792267" y="975659"/>
            <a:ext cx="1296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a:extLst>
              <a:ext uri="{FF2B5EF4-FFF2-40B4-BE49-F238E27FC236}">
                <a16:creationId xmlns:a16="http://schemas.microsoft.com/office/drawing/2014/main" id="{A144A098-D011-F21F-F1AE-85BC8F0F7D49}"/>
              </a:ext>
            </a:extLst>
          </p:cNvPr>
          <p:cNvSpPr/>
          <p:nvPr/>
        </p:nvSpPr>
        <p:spPr>
          <a:xfrm>
            <a:off x="10103733" y="954741"/>
            <a:ext cx="1296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a:extLst>
              <a:ext uri="{FF2B5EF4-FFF2-40B4-BE49-F238E27FC236}">
                <a16:creationId xmlns:a16="http://schemas.microsoft.com/office/drawing/2014/main" id="{6218F9D2-2CB3-EC6E-8B9B-C421C0D2C527}"/>
              </a:ext>
            </a:extLst>
          </p:cNvPr>
          <p:cNvSpPr/>
          <p:nvPr/>
        </p:nvSpPr>
        <p:spPr>
          <a:xfrm>
            <a:off x="792267" y="5882341"/>
            <a:ext cx="10584000" cy="4571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2767582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Οργανικό">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7967</TotalTime>
  <Words>4097</Words>
  <Application>Microsoft Office PowerPoint</Application>
  <PresentationFormat>Ευρεία οθόνη</PresentationFormat>
  <Paragraphs>316</Paragraphs>
  <Slides>37</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37</vt:i4>
      </vt:variant>
    </vt:vector>
  </HeadingPairs>
  <TitlesOfParts>
    <vt:vector size="41" baseType="lpstr">
      <vt:lpstr>Arial</vt:lpstr>
      <vt:lpstr>Garamond</vt:lpstr>
      <vt:lpstr>Times New Roman</vt:lpstr>
      <vt:lpstr>Οργανικό</vt:lpstr>
      <vt:lpstr>Η ελληνική κωμωδιογραφία στον 20ό αιώνα</vt:lpstr>
      <vt:lpstr>Περιεχόμενα</vt:lpstr>
      <vt:lpstr>«Θέμα» και «Μοτίβο»</vt:lpstr>
      <vt:lpstr>Σχέσεις με την ευρωπαϊκή κωμική παράδοση</vt:lpstr>
      <vt:lpstr>Σχέσεις με την ευρωπαϊκή κωμική παράδοση Η κρητική παράδοση</vt:lpstr>
      <vt:lpstr>Molière</vt:lpstr>
      <vt:lpstr>Goldoni</vt:lpstr>
      <vt:lpstr>Commedia dell’arte</vt:lpstr>
      <vt:lpstr>Σχέσεις με την ευρωπαϊκή κωμική παράδοση</vt:lpstr>
      <vt:lpstr>Η εμφάνιση της Επιθεώρησης - εκπρόσωποι - σχήματα</vt:lpstr>
      <vt:lpstr>Άλλες μορφές διασκέδασης στα τέλη του 19ου αιώνα</vt:lpstr>
      <vt:lpstr>Τα λαϊκά θεάματα - χαρακτηριστικά</vt:lpstr>
      <vt:lpstr>Παντομίμα</vt:lpstr>
      <vt:lpstr>Κουκλοθέατρο</vt:lpstr>
      <vt:lpstr>Θέατρο Σκιών - Καραγκιόζης</vt:lpstr>
      <vt:lpstr>Λαϊκά θεάματα</vt:lpstr>
      <vt:lpstr>Ο ρόλος της βωμολοχίας</vt:lpstr>
      <vt:lpstr>Η Επιθεώρηση στις πρώτες δύο δεκαετίες του 20ού αιώνα</vt:lpstr>
      <vt:lpstr>Η Επιθεώρηση στις πρώτες δύο δεκαετίες του 20ού αιώνα</vt:lpstr>
      <vt:lpstr>Η Επιθεώρηση στις πρώτες δύο δεκαετίες του 20ού αιώνα</vt:lpstr>
      <vt:lpstr>Παρουσίαση του PowerPoint</vt:lpstr>
      <vt:lpstr>Οριοθετήσεις - λογοκρισία - ερωτήματα</vt:lpstr>
      <vt:lpstr>Η ελληνική κωμωδιογραφία στον 20ό αιώνα</vt:lpstr>
      <vt:lpstr>Η Κωμωδία στον πρώιμο 20ό αιώνα</vt:lpstr>
      <vt:lpstr>Γρηγόριος Ξενόπουλος (1867-1951)</vt:lpstr>
      <vt:lpstr>Γρηγόριος Ξενόπουλος</vt:lpstr>
      <vt:lpstr>Γρηγόριος Ξενόπουλος - Το φιόρο του Λεβάντε (1914)</vt:lpstr>
      <vt:lpstr>Ο Γρηγόριος Ξενόπουλος ως υλικό στην Επιθεώρηση</vt:lpstr>
      <vt:lpstr>Τίμος Μωραϊτίνης (1875-1952)</vt:lpstr>
      <vt:lpstr>Τίμος Μωραϊτίνης</vt:lpstr>
      <vt:lpstr>Τίμος Μωραϊτίνης</vt:lpstr>
      <vt:lpstr>Η Κωμωδία του Μεσοπολέμου στον ευρωπαϊκό δρόμο</vt:lpstr>
      <vt:lpstr>Η Κωμωδία μετά από το 1932</vt:lpstr>
      <vt:lpstr>Η Κωμωδία μετά από το 1932</vt:lpstr>
      <vt:lpstr>Συνδέσεις της Κωμωδίας με την Επιθεώρηση</vt:lpstr>
      <vt:lpstr>Θέατρο Σκιών στον Μεσοπόλεμο</vt:lpstr>
      <vt:lpstr>Θέατρο Σκιών στον Μεσοπόλεμο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ελληνική κωμωδιογραφία στον 20ό αιώνα</dc:title>
  <dc:creator>Σπύρος Τούλιος</dc:creator>
  <cp:lastModifiedBy>Σπύρος Τούλιος</cp:lastModifiedBy>
  <cp:revision>783</cp:revision>
  <dcterms:created xsi:type="dcterms:W3CDTF">2024-01-28T18:22:20Z</dcterms:created>
  <dcterms:modified xsi:type="dcterms:W3CDTF">2024-05-20T20:23:24Z</dcterms:modified>
</cp:coreProperties>
</file>