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91" r:id="rId3"/>
    <p:sldId id="292" r:id="rId4"/>
    <p:sldId id="295" r:id="rId5"/>
    <p:sldId id="257" r:id="rId6"/>
    <p:sldId id="296" r:id="rId7"/>
    <p:sldId id="276" r:id="rId8"/>
    <p:sldId id="285" r:id="rId9"/>
    <p:sldId id="288" r:id="rId10"/>
    <p:sldId id="287" r:id="rId11"/>
    <p:sldId id="290" r:id="rId12"/>
    <p:sldId id="289" r:id="rId13"/>
    <p:sldId id="283" r:id="rId14"/>
    <p:sldId id="297" r:id="rId15"/>
    <p:sldId id="284" r:id="rId16"/>
    <p:sldId id="281" r:id="rId17"/>
    <p:sldId id="28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3/24/2024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 με φρά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ή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3/24/2024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3/24/2024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77F13DA-B51D-684C-5D00-56D0FB807B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15988" y="1595719"/>
            <a:ext cx="7360024" cy="1900516"/>
          </a:xfrm>
        </p:spPr>
        <p:txBody>
          <a:bodyPr/>
          <a:lstStyle/>
          <a:p>
            <a:r>
              <a:rPr lang="el-G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Είδη θεάτρου με μουσική </a:t>
            </a:r>
            <a:br>
              <a:rPr lang="el-G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στη νεοελληνική σκηνή </a:t>
            </a:r>
            <a:br>
              <a:rPr lang="el-G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(η οπερέτα, το κωμειδύλλιο, </a:t>
            </a:r>
            <a:br>
              <a:rPr lang="el-G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το δραματικό ειδύλλιο και η επιθεώρηση)</a:t>
            </a:r>
            <a:endParaRPr lang="el-GR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9B43CFA-66E5-821B-F95B-521E9786FD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604684"/>
          </a:xfrm>
        </p:spPr>
        <p:txBody>
          <a:bodyPr>
            <a:normAutofit lnSpcReduction="10000"/>
          </a:bodyPr>
          <a:lstStyle/>
          <a:p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Πανεπιστήμιο Πατρών, Τμήμα Θεατρικών Σπουδών</a:t>
            </a:r>
          </a:p>
          <a:p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Εξάμηνο Β΄ - 1</a:t>
            </a:r>
            <a:r>
              <a:rPr lang="el-GR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Συνάντηση</a:t>
            </a:r>
          </a:p>
          <a:p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 Μαρτίου 2024</a:t>
            </a:r>
          </a:p>
          <a:p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Διδάσκων: Σπύρος Τούλιος</a:t>
            </a:r>
          </a:p>
        </p:txBody>
      </p:sp>
    </p:spTree>
    <p:extLst>
      <p:ext uri="{BB962C8B-B14F-4D97-AF65-F5344CB8AC3E}">
        <p14:creationId xmlns:p14="http://schemas.microsoft.com/office/powerpoint/2010/main" val="2512153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E974F-ADEC-FA1B-DC47-39F4F0BC0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B1F4E31-BFCE-6E82-D590-CCE0099DA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576" y="690282"/>
            <a:ext cx="10470777" cy="739092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l-GR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Καλλιτεχνικοί κύκλοι και χώροι στα τέλη του 19</a:t>
            </a:r>
            <a:r>
              <a:rPr lang="el-GR" sz="3200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ου</a:t>
            </a:r>
            <a:r>
              <a:rPr lang="el-GR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αιώνα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D700F22-27EB-D3BC-2659-32E1CDDEC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576" y="1497106"/>
            <a:ext cx="10470777" cy="467061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100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l-GR" sz="4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l-GR" sz="4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		</a:t>
            </a:r>
          </a:p>
          <a:p>
            <a:pPr marL="0" indent="0" algn="just">
              <a:buNone/>
            </a:pPr>
            <a:endParaRPr lang="el-GR" sz="4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0C667A59-762F-D0E5-D6FC-0B06BAF26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576" y="1497106"/>
            <a:ext cx="6777318" cy="4670612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5EBC8EEA-5746-1BDB-C717-0430B4FA9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6894" y="1497106"/>
            <a:ext cx="3711388" cy="467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024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AC5FE-6C57-5E64-EC1C-F2E71C61E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830990F-FE0F-FA23-59FD-926D7F5F6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576" y="690282"/>
            <a:ext cx="10470777" cy="739092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l-GR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Καλλιτεχνικοί κύκλοι στα τέλη του 19</a:t>
            </a:r>
            <a:r>
              <a:rPr lang="el-GR" sz="3600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ου</a:t>
            </a:r>
            <a:r>
              <a:rPr lang="el-GR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αιώνα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578AAF4-5754-DC59-3330-99FD8D543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576" y="1497106"/>
            <a:ext cx="10470777" cy="467061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l-GR" sz="4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l-GR" sz="4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		</a:t>
            </a:r>
          </a:p>
          <a:p>
            <a:pPr marL="0" indent="0" algn="just">
              <a:buNone/>
            </a:pPr>
            <a:endParaRPr lang="el-GR" sz="4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82C90889-A2BF-2FB7-6E76-28C55DBED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577" y="1497106"/>
            <a:ext cx="3729318" cy="4670612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41D2D345-12C6-C86C-C43B-43B86F3AA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894" y="1497106"/>
            <a:ext cx="3558988" cy="4670612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89E8DA31-2E49-C51C-71E8-E2BE241AD4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7883" y="1497106"/>
            <a:ext cx="3182470" cy="467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683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99B6B0-551B-988A-E778-41E983B77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20488CA-3D91-2414-E221-988081AB2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576" y="690282"/>
            <a:ext cx="10470777" cy="739092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l-GR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Καλλιτεχνικοί κύκλοι στα τέλη του 19</a:t>
            </a:r>
            <a:r>
              <a:rPr lang="el-GR" sz="3600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ου</a:t>
            </a:r>
            <a:r>
              <a:rPr lang="el-GR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αιώνα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C8391CB-E9C3-F8D9-2E14-5BEDD11EA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576" y="1497106"/>
            <a:ext cx="10470777" cy="467061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l-G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Παρατηρήσεις</a:t>
            </a: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</a:t>
            </a:r>
          </a:p>
          <a:p>
            <a:pPr marL="0" indent="0" algn="just">
              <a:buNone/>
            </a:pP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     							ενδυμασία				</a:t>
            </a:r>
          </a:p>
          <a:p>
            <a:pPr marL="0" indent="0" algn="just">
              <a:buNone/>
            </a:pP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 									παράσημα</a:t>
            </a:r>
          </a:p>
          <a:p>
            <a:pPr marL="0" indent="0" algn="just">
              <a:buNone/>
            </a:pP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										ύφος</a:t>
            </a:r>
          </a:p>
          <a:p>
            <a:pPr marL="0" indent="0" algn="just">
              <a:buNone/>
            </a:pP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     				σπουδές και κύκλος γνωριμιών στο εξωτερικό</a:t>
            </a:r>
          </a:p>
          <a:p>
            <a:pPr marL="0" indent="0" algn="just">
              <a:buNone/>
            </a:pP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	     		μεγαλοπρεπές θέατρο Συγγρού (αστοί)</a:t>
            </a:r>
          </a:p>
          <a:p>
            <a:pPr marL="0" indent="0" algn="just">
              <a:buNone/>
            </a:pP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			</a:t>
            </a:r>
            <a:r>
              <a:rPr lang="el-G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παριλίσια</a:t>
            </a: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υπαίθρια θέατρα (λαός)</a:t>
            </a:r>
          </a:p>
          <a:p>
            <a:pPr marL="0" indent="0" algn="just">
              <a:buNone/>
            </a:pP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		</a:t>
            </a:r>
            <a:r>
              <a:rPr lang="el-G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Οι εικόνες προέρχονται από το βιβλίο του Θ. </a:t>
            </a:r>
            <a:r>
              <a:rPr lang="el-GR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Χατζηπαντα</a:t>
            </a:r>
            <a:r>
              <a:rPr lang="el-G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									</a:t>
            </a:r>
            <a:r>
              <a:rPr lang="el-GR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ζή</a:t>
            </a:r>
            <a:r>
              <a:rPr lang="el-G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Το Κωμειδύλλιο</a:t>
            </a:r>
            <a:r>
              <a:rPr lang="el-G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τ. Α, </a:t>
            </a:r>
            <a:r>
              <a:rPr lang="el-GR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σσ</a:t>
            </a:r>
            <a:r>
              <a:rPr lang="el-G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32 […] 34</a:t>
            </a:r>
          </a:p>
          <a:p>
            <a:pPr marL="0" indent="0" algn="just">
              <a:buNone/>
            </a:pPr>
            <a:endParaRPr lang="el-GR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l-G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CE3C89F3-1A50-F3FF-430C-C479A7428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576" y="1520634"/>
            <a:ext cx="3765177" cy="4670612"/>
          </a:xfrm>
          <a:prstGeom prst="rect">
            <a:avLst/>
          </a:prstGeom>
        </p:spPr>
      </p:pic>
      <p:sp>
        <p:nvSpPr>
          <p:cNvPr id="6" name="Οβάλ 5">
            <a:extLst>
              <a:ext uri="{FF2B5EF4-FFF2-40B4-BE49-F238E27FC236}">
                <a16:creationId xmlns:a16="http://schemas.microsoft.com/office/drawing/2014/main" id="{9B82E1FD-4B67-9961-4D45-C6FBF64CEFDF}"/>
              </a:ext>
            </a:extLst>
          </p:cNvPr>
          <p:cNvSpPr/>
          <p:nvPr/>
        </p:nvSpPr>
        <p:spPr>
          <a:xfrm>
            <a:off x="5251143" y="2329525"/>
            <a:ext cx="170330" cy="1613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Οβάλ 7">
            <a:extLst>
              <a:ext uri="{FF2B5EF4-FFF2-40B4-BE49-F238E27FC236}">
                <a16:creationId xmlns:a16="http://schemas.microsoft.com/office/drawing/2014/main" id="{832E9BF8-0167-FDEA-8B39-F1F21D6810F3}"/>
              </a:ext>
            </a:extLst>
          </p:cNvPr>
          <p:cNvSpPr/>
          <p:nvPr/>
        </p:nvSpPr>
        <p:spPr>
          <a:xfrm>
            <a:off x="5251143" y="2843755"/>
            <a:ext cx="170330" cy="1613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βάλ 9">
            <a:extLst>
              <a:ext uri="{FF2B5EF4-FFF2-40B4-BE49-F238E27FC236}">
                <a16:creationId xmlns:a16="http://schemas.microsoft.com/office/drawing/2014/main" id="{E421CF6A-89D5-E0CF-9003-924409B91CB7}"/>
              </a:ext>
            </a:extLst>
          </p:cNvPr>
          <p:cNvSpPr/>
          <p:nvPr/>
        </p:nvSpPr>
        <p:spPr>
          <a:xfrm>
            <a:off x="5258342" y="3357985"/>
            <a:ext cx="170330" cy="1613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Οβάλ 11">
            <a:extLst>
              <a:ext uri="{FF2B5EF4-FFF2-40B4-BE49-F238E27FC236}">
                <a16:creationId xmlns:a16="http://schemas.microsoft.com/office/drawing/2014/main" id="{DAC6B059-F23A-AE3C-667C-F557FCB9954A}"/>
              </a:ext>
            </a:extLst>
          </p:cNvPr>
          <p:cNvSpPr/>
          <p:nvPr/>
        </p:nvSpPr>
        <p:spPr>
          <a:xfrm>
            <a:off x="5251143" y="3855940"/>
            <a:ext cx="170330" cy="1613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Οβάλ 12">
            <a:extLst>
              <a:ext uri="{FF2B5EF4-FFF2-40B4-BE49-F238E27FC236}">
                <a16:creationId xmlns:a16="http://schemas.microsoft.com/office/drawing/2014/main" id="{AA18A210-AB88-07A5-3347-F56630E7B189}"/>
              </a:ext>
            </a:extLst>
          </p:cNvPr>
          <p:cNvSpPr/>
          <p:nvPr/>
        </p:nvSpPr>
        <p:spPr>
          <a:xfrm>
            <a:off x="5251143" y="4895442"/>
            <a:ext cx="170330" cy="1613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Οβάλ 13">
            <a:extLst>
              <a:ext uri="{FF2B5EF4-FFF2-40B4-BE49-F238E27FC236}">
                <a16:creationId xmlns:a16="http://schemas.microsoft.com/office/drawing/2014/main" id="{DA336538-46E8-2FC5-756B-875E2D493572}"/>
              </a:ext>
            </a:extLst>
          </p:cNvPr>
          <p:cNvSpPr/>
          <p:nvPr/>
        </p:nvSpPr>
        <p:spPr>
          <a:xfrm>
            <a:off x="5251143" y="4375691"/>
            <a:ext cx="170330" cy="1613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99574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BFC18-3CA3-D282-E306-21D3D67E6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D5C9098-21D6-AFDD-FC08-90BC701E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612" y="686297"/>
            <a:ext cx="10470776" cy="774949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l-G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Δραματικό Ειδύλλιο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8384385-B0A2-6639-8806-E6C066C0F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612" y="1532965"/>
            <a:ext cx="10470776" cy="4638737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l-G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Εναρκτήριο έργο</a:t>
            </a: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l-G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 Αγαπητικός της Βοσκοπούλας </a:t>
            </a: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(1891) – Δ. Κορομηλάς</a:t>
            </a:r>
          </a:p>
          <a:p>
            <a:pPr marL="0" indent="0" algn="just">
              <a:buNone/>
            </a:pP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l-G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Χαρακτηριστικά</a:t>
            </a:r>
          </a:p>
          <a:p>
            <a:pPr marL="0" indent="0" algn="just">
              <a:buNone/>
            </a:pP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Έμμετρος Λόγος ≠ Πεζός Λόγος του Κωμειδυλλίου </a:t>
            </a:r>
          </a:p>
          <a:p>
            <a:pPr marL="0" indent="0" algn="just">
              <a:buNone/>
            </a:pP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Περιορισμός του λεκτικού αυτοσχεδιασμού</a:t>
            </a:r>
          </a:p>
          <a:p>
            <a:pPr marL="0" indent="0" algn="just">
              <a:buNone/>
            </a:pP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Εκ περιτροπής κωμικά στοιχεία </a:t>
            </a:r>
          </a:p>
          <a:p>
            <a:pPr marL="0" indent="0" algn="just">
              <a:buNone/>
            </a:pP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Αφήγηση ερωτικών παθών και ηρωικών πράξεων – τραγικό τέλος </a:t>
            </a:r>
          </a:p>
          <a:p>
            <a:pPr marL="0" indent="0" algn="just">
              <a:buNone/>
            </a:pP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Περιορισμός τραγουδιών – όσα εντάσσονται είναι δεμένα με τη δράση </a:t>
            </a:r>
          </a:p>
          <a:p>
            <a:pPr marL="0" indent="0" algn="just">
              <a:buNone/>
            </a:pP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Η </a:t>
            </a:r>
            <a:r>
              <a:rPr lang="el-G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αφηγούμενη</a:t>
            </a: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ιστορία τοποθετείται σε ορεινούς χώρους </a:t>
            </a:r>
          </a:p>
          <a:p>
            <a:pPr marL="0" indent="0" algn="just">
              <a:buNone/>
            </a:pP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Δημοτικισμός</a:t>
            </a:r>
            <a:endParaRPr lang="el-GR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Οβάλ 3">
            <a:extLst>
              <a:ext uri="{FF2B5EF4-FFF2-40B4-BE49-F238E27FC236}">
                <a16:creationId xmlns:a16="http://schemas.microsoft.com/office/drawing/2014/main" id="{6F5B432E-24F4-3562-ED02-6D86F464AE48}"/>
              </a:ext>
            </a:extLst>
          </p:cNvPr>
          <p:cNvSpPr/>
          <p:nvPr/>
        </p:nvSpPr>
        <p:spPr>
          <a:xfrm>
            <a:off x="1575094" y="2723462"/>
            <a:ext cx="170330" cy="1613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βάλ 4">
            <a:extLst>
              <a:ext uri="{FF2B5EF4-FFF2-40B4-BE49-F238E27FC236}">
                <a16:creationId xmlns:a16="http://schemas.microsoft.com/office/drawing/2014/main" id="{5CFFFDCF-57BC-204C-F535-F0C4122F2210}"/>
              </a:ext>
            </a:extLst>
          </p:cNvPr>
          <p:cNvSpPr/>
          <p:nvPr/>
        </p:nvSpPr>
        <p:spPr>
          <a:xfrm>
            <a:off x="1575094" y="3768402"/>
            <a:ext cx="170330" cy="1613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Οβάλ 5">
            <a:extLst>
              <a:ext uri="{FF2B5EF4-FFF2-40B4-BE49-F238E27FC236}">
                <a16:creationId xmlns:a16="http://schemas.microsoft.com/office/drawing/2014/main" id="{924650AA-807C-7FD5-9A1A-D7EC03771D99}"/>
              </a:ext>
            </a:extLst>
          </p:cNvPr>
          <p:cNvSpPr/>
          <p:nvPr/>
        </p:nvSpPr>
        <p:spPr>
          <a:xfrm>
            <a:off x="1575094" y="4290275"/>
            <a:ext cx="170330" cy="1613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Οβάλ 6">
            <a:extLst>
              <a:ext uri="{FF2B5EF4-FFF2-40B4-BE49-F238E27FC236}">
                <a16:creationId xmlns:a16="http://schemas.microsoft.com/office/drawing/2014/main" id="{7334F2A0-DFBE-1762-20D9-C4AFABE5C5B4}"/>
              </a:ext>
            </a:extLst>
          </p:cNvPr>
          <p:cNvSpPr/>
          <p:nvPr/>
        </p:nvSpPr>
        <p:spPr>
          <a:xfrm>
            <a:off x="1575094" y="4812148"/>
            <a:ext cx="170330" cy="1613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Οβάλ 7">
            <a:extLst>
              <a:ext uri="{FF2B5EF4-FFF2-40B4-BE49-F238E27FC236}">
                <a16:creationId xmlns:a16="http://schemas.microsoft.com/office/drawing/2014/main" id="{F7AF6E3A-C2CB-78CC-F358-CAD272C2904B}"/>
              </a:ext>
            </a:extLst>
          </p:cNvPr>
          <p:cNvSpPr/>
          <p:nvPr/>
        </p:nvSpPr>
        <p:spPr>
          <a:xfrm>
            <a:off x="1575094" y="3246529"/>
            <a:ext cx="170330" cy="1613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Οβάλ 8">
            <a:extLst>
              <a:ext uri="{FF2B5EF4-FFF2-40B4-BE49-F238E27FC236}">
                <a16:creationId xmlns:a16="http://schemas.microsoft.com/office/drawing/2014/main" id="{122E9671-4266-0D28-2A52-C3C65D6F5591}"/>
              </a:ext>
            </a:extLst>
          </p:cNvPr>
          <p:cNvSpPr/>
          <p:nvPr/>
        </p:nvSpPr>
        <p:spPr>
          <a:xfrm>
            <a:off x="1575094" y="5334618"/>
            <a:ext cx="170330" cy="1613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βάλ 9">
            <a:extLst>
              <a:ext uri="{FF2B5EF4-FFF2-40B4-BE49-F238E27FC236}">
                <a16:creationId xmlns:a16="http://schemas.microsoft.com/office/drawing/2014/main" id="{C5AF4541-E790-FD05-354A-FC3318967336}"/>
              </a:ext>
            </a:extLst>
          </p:cNvPr>
          <p:cNvSpPr/>
          <p:nvPr/>
        </p:nvSpPr>
        <p:spPr>
          <a:xfrm>
            <a:off x="1575094" y="5857088"/>
            <a:ext cx="170330" cy="1613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30132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BFC18-3CA3-D282-E306-21D3D67E6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D5C9098-21D6-AFDD-FC08-90BC701E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612" y="686297"/>
            <a:ext cx="10470776" cy="774949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l-G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Δραματικό Ειδύλλιο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8384385-B0A2-6639-8806-E6C066C0F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612" y="1532965"/>
            <a:ext cx="10470776" cy="4638737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! </a:t>
            </a:r>
            <a:r>
              <a:rPr lang="el-GR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Κύριο επιχείρημα</a:t>
            </a: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του Δραματικού Ειδυλλίου έναντι του Κωμειδυλλίου είναι </a:t>
            </a:r>
          </a:p>
          <a:p>
            <a:pPr marL="0" indent="0" algn="just">
              <a:buNone/>
            </a:pP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η </a:t>
            </a:r>
            <a:r>
              <a:rPr lang="el-GR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υπεράσπιση της παράδοσης</a:t>
            </a: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μέσα από την </a:t>
            </a:r>
            <a:r>
              <a:rPr lang="el-GR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οριοθέτηση</a:t>
            </a: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των τρόπων </a:t>
            </a:r>
            <a:r>
              <a:rPr lang="el-G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πραγμά</a:t>
            </a: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marL="0" indent="0" algn="just">
              <a:buNone/>
            </a:pP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</a:t>
            </a:r>
            <a:r>
              <a:rPr lang="el-G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τευσης</a:t>
            </a: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του «υλικού».</a:t>
            </a:r>
          </a:p>
          <a:p>
            <a:pPr marL="0" indent="0" algn="just">
              <a:buNone/>
            </a:pP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 </a:t>
            </a:r>
          </a:p>
          <a:p>
            <a:pPr marL="0" indent="0" algn="just">
              <a:buNone/>
            </a:pP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l-GR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Οι άλλοτε εκπρόσωποι του ρομαντισμού</a:t>
            </a: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δεν διστάζουν να ταχθούν </a:t>
            </a:r>
          </a:p>
          <a:p>
            <a:pPr marL="0" indent="0" algn="just">
              <a:buNone/>
            </a:pP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l-GR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υπέρ του Δραματικού Ειδυλλίου</a:t>
            </a: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παραβλέποντας τη δημοτική γλώσσα</a:t>
            </a:r>
          </a:p>
          <a:p>
            <a:pPr marL="0" indent="0" algn="just">
              <a:buNone/>
            </a:pP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του		    Το Δραματικό Ειδύλλιο αποδεικνύεται ότι είναι η </a:t>
            </a:r>
            <a:r>
              <a:rPr lang="el-GR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ευκαιρία</a:t>
            </a: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    τους </a:t>
            </a:r>
            <a:r>
              <a:rPr lang="el-GR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να επανέλθουν δυναμικά στα θεατρικά πράγματα</a:t>
            </a:r>
            <a:endParaRPr lang="el-GR" sz="20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Βέλος: Δεξιό 10">
            <a:extLst>
              <a:ext uri="{FF2B5EF4-FFF2-40B4-BE49-F238E27FC236}">
                <a16:creationId xmlns:a16="http://schemas.microsoft.com/office/drawing/2014/main" id="{3FAB7C35-1DB5-0109-14CC-30A0DFC12A54}"/>
              </a:ext>
            </a:extLst>
          </p:cNvPr>
          <p:cNvSpPr/>
          <p:nvPr/>
        </p:nvSpPr>
        <p:spPr>
          <a:xfrm>
            <a:off x="1606559" y="3721769"/>
            <a:ext cx="607252" cy="29636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Βέλος: Δεξιό 11">
            <a:extLst>
              <a:ext uri="{FF2B5EF4-FFF2-40B4-BE49-F238E27FC236}">
                <a16:creationId xmlns:a16="http://schemas.microsoft.com/office/drawing/2014/main" id="{A20937DF-62AD-2CF5-A198-4E574C7556FA}"/>
              </a:ext>
            </a:extLst>
          </p:cNvPr>
          <p:cNvSpPr/>
          <p:nvPr/>
        </p:nvSpPr>
        <p:spPr>
          <a:xfrm>
            <a:off x="2820568" y="4733366"/>
            <a:ext cx="607252" cy="29636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698850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5B3446-4FD6-8D09-86AD-A49FEF35D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ADE9B8F-EB3D-8995-D7B7-6EA67BA05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612" y="686297"/>
            <a:ext cx="10470776" cy="774949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l-G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Επιθεώρηση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7BA7032-5F9A-D611-CDC7-EAB7FD9CDE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612" y="1532965"/>
            <a:ext cx="10470776" cy="4638737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l-GR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Φαινόμενο με εντυπωσιακή πορεία από τα τέλη του 19</a:t>
            </a:r>
            <a:r>
              <a:rPr lang="el-GR" sz="26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ου</a:t>
            </a:r>
            <a:r>
              <a:rPr lang="el-GR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αιώνα ως τον 20</a:t>
            </a:r>
            <a:r>
              <a:rPr lang="el-GR" sz="26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ό</a:t>
            </a:r>
            <a:endParaRPr lang="el-GR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l-GR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Η ανάπτυξή της δεν στηρίζεται αντιγραφικά στις ανά τον κόσμο εκδοχές της </a:t>
            </a:r>
          </a:p>
          <a:p>
            <a:pPr marL="0" indent="0" algn="just">
              <a:buNone/>
            </a:pPr>
            <a:r>
              <a:rPr lang="el-GR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Αποκτά ισχυρά θεμέλια στα εγχώρια θεατρικά πράγματα, ώστε μπορεί να </a:t>
            </a:r>
            <a:r>
              <a:rPr lang="el-GR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θεω</a:t>
            </a:r>
            <a:r>
              <a:rPr lang="el-GR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marL="0" indent="0" algn="just">
              <a:buNone/>
            </a:pPr>
            <a:r>
              <a:rPr lang="el-GR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l-GR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ρηθεί</a:t>
            </a:r>
            <a:r>
              <a:rPr lang="el-GR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ότι θα αναπτυσσόταν ακόμη κι αν δεν είχε πρόδρομους εκπροσώπους σε </a:t>
            </a:r>
          </a:p>
          <a:p>
            <a:pPr marL="0" indent="0" algn="just">
              <a:buNone/>
            </a:pPr>
            <a:r>
              <a:rPr lang="el-GR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άλλες χώρες (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Revue </a:t>
            </a:r>
            <a:r>
              <a:rPr lang="en-US" sz="2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Féerie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az-Cyrl-AZ" sz="2600" b="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Cyrl-AZ" sz="26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агитпроп</a:t>
            </a:r>
            <a:r>
              <a:rPr lang="el-GR" sz="26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l-GR" sz="2600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Αγκίτ-Προπ</a:t>
            </a:r>
            <a:r>
              <a:rPr lang="el-GR" sz="26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κ.ά.) </a:t>
            </a:r>
          </a:p>
          <a:p>
            <a:pPr marL="0" indent="0" algn="just">
              <a:buNone/>
            </a:pPr>
            <a:r>
              <a:rPr lang="el-GR" sz="26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Ακολουθεί αρχικά τη γαλλική επιθεώρηση, μα γρήγορα αποβάλλει ό,τι για </a:t>
            </a:r>
            <a:r>
              <a:rPr lang="el-GR" sz="2600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άλ</a:t>
            </a:r>
            <a:r>
              <a:rPr lang="el-GR" sz="26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marL="0" indent="0" algn="just">
              <a:buNone/>
            </a:pPr>
            <a:r>
              <a:rPr lang="el-GR" sz="26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λα θεατρικά είδη μπορεί να ονομαστεί «ξενισμός»· γίνεται φορέας του κριτικού</a:t>
            </a:r>
          </a:p>
          <a:p>
            <a:pPr marL="0" indent="0" algn="just">
              <a:buNone/>
            </a:pPr>
            <a:r>
              <a:rPr lang="el-GR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l-GR" sz="26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γέλιου που βγαίνει από την ελληνική ιδιοσυγκρασία</a:t>
            </a:r>
            <a:endParaRPr lang="el-GR" sz="2600" baseline="30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l-GR" sz="26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l-GR" sz="2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Οβάλ 3">
            <a:extLst>
              <a:ext uri="{FF2B5EF4-FFF2-40B4-BE49-F238E27FC236}">
                <a16:creationId xmlns:a16="http://schemas.microsoft.com/office/drawing/2014/main" id="{1E43DAEF-5957-D274-C2EE-A2B398093C90}"/>
              </a:ext>
            </a:extLst>
          </p:cNvPr>
          <p:cNvSpPr/>
          <p:nvPr/>
        </p:nvSpPr>
        <p:spPr>
          <a:xfrm>
            <a:off x="1133137" y="1710825"/>
            <a:ext cx="170330" cy="1613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βάλ 4">
            <a:extLst>
              <a:ext uri="{FF2B5EF4-FFF2-40B4-BE49-F238E27FC236}">
                <a16:creationId xmlns:a16="http://schemas.microsoft.com/office/drawing/2014/main" id="{88E36907-BCBD-774A-AA22-900584444B1D}"/>
              </a:ext>
            </a:extLst>
          </p:cNvPr>
          <p:cNvSpPr/>
          <p:nvPr/>
        </p:nvSpPr>
        <p:spPr>
          <a:xfrm>
            <a:off x="1133137" y="2731684"/>
            <a:ext cx="170330" cy="1613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Οβάλ 5">
            <a:extLst>
              <a:ext uri="{FF2B5EF4-FFF2-40B4-BE49-F238E27FC236}">
                <a16:creationId xmlns:a16="http://schemas.microsoft.com/office/drawing/2014/main" id="{91383C91-C8A1-1C7A-DEB7-481701A598CC}"/>
              </a:ext>
            </a:extLst>
          </p:cNvPr>
          <p:cNvSpPr/>
          <p:nvPr/>
        </p:nvSpPr>
        <p:spPr>
          <a:xfrm>
            <a:off x="1133137" y="4285718"/>
            <a:ext cx="170330" cy="1613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Οβάλ 7">
            <a:extLst>
              <a:ext uri="{FF2B5EF4-FFF2-40B4-BE49-F238E27FC236}">
                <a16:creationId xmlns:a16="http://schemas.microsoft.com/office/drawing/2014/main" id="{7FAF9A75-F146-355A-FB0A-76835FCDFBFF}"/>
              </a:ext>
            </a:extLst>
          </p:cNvPr>
          <p:cNvSpPr/>
          <p:nvPr/>
        </p:nvSpPr>
        <p:spPr>
          <a:xfrm>
            <a:off x="1133137" y="2211415"/>
            <a:ext cx="170330" cy="1613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09207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642E6-9683-82E9-9EF9-4A00F906CC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BC4751A-2901-6DF2-1342-B2F4D66F1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612" y="686297"/>
            <a:ext cx="10470776" cy="774949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l-G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Οπερέτα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D4CCA81-C4A9-08EC-CE81-578449186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612" y="1532965"/>
            <a:ext cx="10470776" cy="4638737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Τα πρώτα συστηματικά βήματα γίνονται </a:t>
            </a:r>
          </a:p>
          <a:p>
            <a:pPr marL="0" indent="0" algn="ctr">
              <a:buNone/>
            </a:pPr>
            <a:r>
              <a:rPr lang="el-GR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στα τέλη της πρώτης δεκαετίας του 20</a:t>
            </a:r>
            <a:r>
              <a:rPr lang="el-GR" u="sng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ού</a:t>
            </a:r>
            <a:r>
              <a:rPr lang="el-GR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αιώνα</a:t>
            </a:r>
          </a:p>
          <a:p>
            <a:pPr marL="0" indent="0" algn="just">
              <a:buNone/>
            </a:pP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Η ελληνική οπερέτα βαδίζει δρόμο της βιεννέζικης οπερετικής παράδοσης</a:t>
            </a:r>
          </a:p>
          <a:p>
            <a:pPr marL="0" indent="0" algn="just">
              <a:buNone/>
            </a:pPr>
            <a:r>
              <a:rPr lang="el-GR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Μπόλιασμα – δάνεια από τον βερολινέζικο χώρο</a:t>
            </a:r>
          </a:p>
          <a:p>
            <a:pPr marL="0" indent="0" algn="just">
              <a:buNone/>
            </a:pP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Συμβολή ανώτερων κύκλων – ελίτ</a:t>
            </a:r>
          </a:p>
          <a:p>
            <a:pPr marL="0" indent="0" algn="just">
              <a:buNone/>
            </a:pP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Διαθέσεις ελευθερίας από έγνοιες – ανεμελιά – «σνομπισμός»</a:t>
            </a:r>
          </a:p>
          <a:p>
            <a:pPr marL="0" indent="0" algn="just">
              <a:buNone/>
            </a:pP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Περιώνυμοι θίασοι: Παπαϊωάννου, </a:t>
            </a:r>
            <a:r>
              <a:rPr lang="el-G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Κονταράτου</a:t>
            </a: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Ένκελ</a:t>
            </a: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κ.ά.</a:t>
            </a:r>
          </a:p>
          <a:p>
            <a:pPr marL="0" indent="0" algn="just">
              <a:buNone/>
            </a:pP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Φημισμένοι συνθέτες </a:t>
            </a:r>
            <a:r>
              <a:rPr lang="el-G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οπερετών</a:t>
            </a: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Θ. Σακελλαρίδης, Δ. </a:t>
            </a:r>
            <a:r>
              <a:rPr lang="el-G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Λαυράγκας</a:t>
            </a: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Ν. </a:t>
            </a:r>
            <a:r>
              <a:rPr lang="el-G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Λαμπελέτ</a:t>
            </a: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		     κ.ά.</a:t>
            </a:r>
          </a:p>
        </p:txBody>
      </p:sp>
      <p:sp>
        <p:nvSpPr>
          <p:cNvPr id="4" name="Οβάλ 3">
            <a:extLst>
              <a:ext uri="{FF2B5EF4-FFF2-40B4-BE49-F238E27FC236}">
                <a16:creationId xmlns:a16="http://schemas.microsoft.com/office/drawing/2014/main" id="{FA8A1316-BFE6-B986-598E-75109A218DDA}"/>
              </a:ext>
            </a:extLst>
          </p:cNvPr>
          <p:cNvSpPr/>
          <p:nvPr/>
        </p:nvSpPr>
        <p:spPr>
          <a:xfrm>
            <a:off x="1141204" y="4289585"/>
            <a:ext cx="170330" cy="1613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βάλ 4">
            <a:extLst>
              <a:ext uri="{FF2B5EF4-FFF2-40B4-BE49-F238E27FC236}">
                <a16:creationId xmlns:a16="http://schemas.microsoft.com/office/drawing/2014/main" id="{F6C3B365-A43F-6FC4-6225-0FD7B920F25B}"/>
              </a:ext>
            </a:extLst>
          </p:cNvPr>
          <p:cNvSpPr/>
          <p:nvPr/>
        </p:nvSpPr>
        <p:spPr>
          <a:xfrm>
            <a:off x="1141204" y="2740391"/>
            <a:ext cx="170330" cy="1613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Οβάλ 5">
            <a:extLst>
              <a:ext uri="{FF2B5EF4-FFF2-40B4-BE49-F238E27FC236}">
                <a16:creationId xmlns:a16="http://schemas.microsoft.com/office/drawing/2014/main" id="{CBE2D792-AE9E-50DE-A3E7-525BEB02639D}"/>
              </a:ext>
            </a:extLst>
          </p:cNvPr>
          <p:cNvSpPr/>
          <p:nvPr/>
        </p:nvSpPr>
        <p:spPr>
          <a:xfrm>
            <a:off x="1141204" y="3256789"/>
            <a:ext cx="170330" cy="1613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Οβάλ 6">
            <a:extLst>
              <a:ext uri="{FF2B5EF4-FFF2-40B4-BE49-F238E27FC236}">
                <a16:creationId xmlns:a16="http://schemas.microsoft.com/office/drawing/2014/main" id="{47881583-1C3C-03AA-85CB-BF69322B9BA8}"/>
              </a:ext>
            </a:extLst>
          </p:cNvPr>
          <p:cNvSpPr/>
          <p:nvPr/>
        </p:nvSpPr>
        <p:spPr>
          <a:xfrm>
            <a:off x="1141204" y="3773187"/>
            <a:ext cx="170330" cy="1613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Οβάλ 7">
            <a:extLst>
              <a:ext uri="{FF2B5EF4-FFF2-40B4-BE49-F238E27FC236}">
                <a16:creationId xmlns:a16="http://schemas.microsoft.com/office/drawing/2014/main" id="{EA9FE0C0-AAFC-D196-BA46-0F384B64EC40}"/>
              </a:ext>
            </a:extLst>
          </p:cNvPr>
          <p:cNvSpPr/>
          <p:nvPr/>
        </p:nvSpPr>
        <p:spPr>
          <a:xfrm>
            <a:off x="1141204" y="4805983"/>
            <a:ext cx="170330" cy="1613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Οβάλ 8">
            <a:extLst>
              <a:ext uri="{FF2B5EF4-FFF2-40B4-BE49-F238E27FC236}">
                <a16:creationId xmlns:a16="http://schemas.microsoft.com/office/drawing/2014/main" id="{5D649097-04EA-742A-3E91-CEE21AFF68B9}"/>
              </a:ext>
            </a:extLst>
          </p:cNvPr>
          <p:cNvSpPr/>
          <p:nvPr/>
        </p:nvSpPr>
        <p:spPr>
          <a:xfrm>
            <a:off x="1141204" y="5322381"/>
            <a:ext cx="170330" cy="1613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12832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7EAB36-F681-DED7-0555-E2DE5220D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49293BD-9025-7B09-380B-419336EE0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612" y="686297"/>
            <a:ext cx="10470776" cy="774949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l-G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Μεθοδολογικά ερωτήματα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05533B3-CE04-AD4E-A022-016E2506C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612" y="1532965"/>
            <a:ext cx="10470776" cy="4638737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Τι / Ποιο: </a:t>
            </a:r>
            <a:r>
              <a:rPr lang="el-G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Φαινόμενο</a:t>
            </a:r>
          </a:p>
          <a:p>
            <a:pPr marL="0" indent="0" algn="just">
              <a:buNone/>
            </a:pPr>
            <a:endParaRPr lang="el-G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Πού: </a:t>
            </a:r>
            <a:r>
              <a:rPr lang="el-G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χώρος ανάπτυξης</a:t>
            </a:r>
          </a:p>
          <a:p>
            <a:pPr marL="0" indent="0" algn="just">
              <a:buNone/>
            </a:pPr>
            <a:endParaRPr lang="el-G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Πότε: </a:t>
            </a:r>
            <a:r>
              <a:rPr lang="el-G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χρόνος ανάπτυξης</a:t>
            </a:r>
          </a:p>
          <a:p>
            <a:pPr marL="0" indent="0" algn="just">
              <a:buNone/>
            </a:pPr>
            <a:endParaRPr lang="el-G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Πώς: </a:t>
            </a:r>
            <a:r>
              <a:rPr lang="el-G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τρόποι – παράμετροι ανάπτυξης – διάλογοι κ.ά.</a:t>
            </a:r>
          </a:p>
          <a:p>
            <a:pPr marL="0" indent="0" algn="just">
              <a:buNone/>
            </a:pPr>
            <a:endParaRPr lang="el-G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Γιατί: </a:t>
            </a:r>
            <a:r>
              <a:rPr lang="el-G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αιτίες – αφορμές – σκοποί</a:t>
            </a:r>
          </a:p>
        </p:txBody>
      </p:sp>
      <p:sp>
        <p:nvSpPr>
          <p:cNvPr id="4" name="Οβάλ 3">
            <a:extLst>
              <a:ext uri="{FF2B5EF4-FFF2-40B4-BE49-F238E27FC236}">
                <a16:creationId xmlns:a16="http://schemas.microsoft.com/office/drawing/2014/main" id="{BAB0BB72-3610-A861-BF0E-C8FB5661B360}"/>
              </a:ext>
            </a:extLst>
          </p:cNvPr>
          <p:cNvSpPr/>
          <p:nvPr/>
        </p:nvSpPr>
        <p:spPr>
          <a:xfrm>
            <a:off x="3894267" y="1695076"/>
            <a:ext cx="170330" cy="1613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βάλ 4">
            <a:extLst>
              <a:ext uri="{FF2B5EF4-FFF2-40B4-BE49-F238E27FC236}">
                <a16:creationId xmlns:a16="http://schemas.microsoft.com/office/drawing/2014/main" id="{D0E8E7A0-7E36-E9BA-4AF1-AE17322736E2}"/>
              </a:ext>
            </a:extLst>
          </p:cNvPr>
          <p:cNvSpPr/>
          <p:nvPr/>
        </p:nvSpPr>
        <p:spPr>
          <a:xfrm>
            <a:off x="3894267" y="2732605"/>
            <a:ext cx="170330" cy="1613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Οβάλ 5">
            <a:extLst>
              <a:ext uri="{FF2B5EF4-FFF2-40B4-BE49-F238E27FC236}">
                <a16:creationId xmlns:a16="http://schemas.microsoft.com/office/drawing/2014/main" id="{15D1ACBF-2473-B0D1-93DF-9DC6999E8E45}"/>
              </a:ext>
            </a:extLst>
          </p:cNvPr>
          <p:cNvSpPr/>
          <p:nvPr/>
        </p:nvSpPr>
        <p:spPr>
          <a:xfrm>
            <a:off x="3894267" y="3770134"/>
            <a:ext cx="170330" cy="1613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Οβάλ 6">
            <a:extLst>
              <a:ext uri="{FF2B5EF4-FFF2-40B4-BE49-F238E27FC236}">
                <a16:creationId xmlns:a16="http://schemas.microsoft.com/office/drawing/2014/main" id="{2C099428-A782-29A5-FF97-B2895B0AE9FB}"/>
              </a:ext>
            </a:extLst>
          </p:cNvPr>
          <p:cNvSpPr/>
          <p:nvPr/>
        </p:nvSpPr>
        <p:spPr>
          <a:xfrm>
            <a:off x="3894267" y="4807663"/>
            <a:ext cx="170330" cy="1613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Οβάλ 7">
            <a:extLst>
              <a:ext uri="{FF2B5EF4-FFF2-40B4-BE49-F238E27FC236}">
                <a16:creationId xmlns:a16="http://schemas.microsoft.com/office/drawing/2014/main" id="{1F7E5C15-C0D6-FBB5-11C7-31AF547FD4BB}"/>
              </a:ext>
            </a:extLst>
          </p:cNvPr>
          <p:cNvSpPr/>
          <p:nvPr/>
        </p:nvSpPr>
        <p:spPr>
          <a:xfrm>
            <a:off x="3894267" y="5845192"/>
            <a:ext cx="170330" cy="1613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95195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163F3-F2BF-1C40-108B-4D0253B81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B726D85-C6B4-3B77-110F-4A84FB1D8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576" y="690282"/>
            <a:ext cx="10470777" cy="739092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l-G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Προσέγγιση μαθήματος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07DA4CC-5D35-A907-6626-CE0940F47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576" y="1497106"/>
            <a:ext cx="10470777" cy="467061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l-G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Στόχοι 									Παράμετροι</a:t>
            </a:r>
          </a:p>
          <a:p>
            <a:pPr marL="0" indent="0" algn="just">
              <a:buNone/>
            </a:pP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αφομοίωση </a:t>
            </a:r>
            <a:r>
              <a:rPr lang="el-GR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παραμέτρων</a:t>
            </a: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ανάπτυξης για			σημασία για τη δεδομένη εποχή	</a:t>
            </a:r>
          </a:p>
          <a:p>
            <a:pPr marL="0" indent="0" algn="just">
              <a:buNone/>
            </a:pP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Κωμειδύλλιο								διάλογος με άλλα είδη θεατρικού</a:t>
            </a:r>
          </a:p>
          <a:p>
            <a:pPr marL="0" indent="0" algn="just">
              <a:buNone/>
            </a:pP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Δραματικό Ειδύλλιο						Λόγου				</a:t>
            </a:r>
          </a:p>
          <a:p>
            <a:pPr marL="0" indent="0" algn="just">
              <a:buNone/>
            </a:pP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Οπερέτα									σημασία σε κάθε χώρο</a:t>
            </a:r>
          </a:p>
          <a:p>
            <a:pPr marL="0" indent="0" algn="just">
              <a:buNone/>
            </a:pP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Επιθεώρηση								δείκτες στον 20</a:t>
            </a:r>
            <a:r>
              <a:rPr lang="el-GR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ό</a:t>
            </a: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αιώνα</a:t>
            </a:r>
          </a:p>
          <a:p>
            <a:pPr marL="0" indent="0" algn="just">
              <a:buNone/>
            </a:pP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pPr marL="0" indent="0" algn="just">
              <a:buNone/>
            </a:pP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pPr marL="0" indent="0" algn="just">
              <a:buNone/>
            </a:pP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pPr marL="0" indent="0" algn="just">
              <a:buNone/>
            </a:pP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pPr marL="0" indent="0" algn="just">
              <a:buNone/>
            </a:pP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</p:txBody>
      </p:sp>
      <p:sp>
        <p:nvSpPr>
          <p:cNvPr id="8" name="Οβάλ 7">
            <a:extLst>
              <a:ext uri="{FF2B5EF4-FFF2-40B4-BE49-F238E27FC236}">
                <a16:creationId xmlns:a16="http://schemas.microsoft.com/office/drawing/2014/main" id="{B78F3407-EA6B-C089-CD3F-0F0EEB6FD168}"/>
              </a:ext>
            </a:extLst>
          </p:cNvPr>
          <p:cNvSpPr/>
          <p:nvPr/>
        </p:nvSpPr>
        <p:spPr>
          <a:xfrm>
            <a:off x="1584051" y="2690819"/>
            <a:ext cx="170330" cy="1613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Οβάλ 8">
            <a:extLst>
              <a:ext uri="{FF2B5EF4-FFF2-40B4-BE49-F238E27FC236}">
                <a16:creationId xmlns:a16="http://schemas.microsoft.com/office/drawing/2014/main" id="{73E60A12-AF8E-C7AB-161D-C313C96CF950}"/>
              </a:ext>
            </a:extLst>
          </p:cNvPr>
          <p:cNvSpPr/>
          <p:nvPr/>
        </p:nvSpPr>
        <p:spPr>
          <a:xfrm>
            <a:off x="1584051" y="3221274"/>
            <a:ext cx="170330" cy="1613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βάλ 9">
            <a:extLst>
              <a:ext uri="{FF2B5EF4-FFF2-40B4-BE49-F238E27FC236}">
                <a16:creationId xmlns:a16="http://schemas.microsoft.com/office/drawing/2014/main" id="{C8895880-F69C-18B4-96C4-CFE8C150AD9D}"/>
              </a:ext>
            </a:extLst>
          </p:cNvPr>
          <p:cNvSpPr/>
          <p:nvPr/>
        </p:nvSpPr>
        <p:spPr>
          <a:xfrm>
            <a:off x="1584051" y="3751729"/>
            <a:ext cx="170330" cy="1613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βάλ 10">
            <a:extLst>
              <a:ext uri="{FF2B5EF4-FFF2-40B4-BE49-F238E27FC236}">
                <a16:creationId xmlns:a16="http://schemas.microsoft.com/office/drawing/2014/main" id="{1154DFB7-82C6-0C4A-470B-54AC77F2C6F9}"/>
              </a:ext>
            </a:extLst>
          </p:cNvPr>
          <p:cNvSpPr/>
          <p:nvPr/>
        </p:nvSpPr>
        <p:spPr>
          <a:xfrm>
            <a:off x="1584051" y="4282184"/>
            <a:ext cx="170330" cy="1613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Οβάλ 11">
            <a:extLst>
              <a:ext uri="{FF2B5EF4-FFF2-40B4-BE49-F238E27FC236}">
                <a16:creationId xmlns:a16="http://schemas.microsoft.com/office/drawing/2014/main" id="{604B53CF-6E84-0D1B-D2F6-5C6048652488}"/>
              </a:ext>
            </a:extLst>
          </p:cNvPr>
          <p:cNvSpPr/>
          <p:nvPr/>
        </p:nvSpPr>
        <p:spPr>
          <a:xfrm>
            <a:off x="6622215" y="2194106"/>
            <a:ext cx="170330" cy="1613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Οβάλ 12">
            <a:extLst>
              <a:ext uri="{FF2B5EF4-FFF2-40B4-BE49-F238E27FC236}">
                <a16:creationId xmlns:a16="http://schemas.microsoft.com/office/drawing/2014/main" id="{62D5CBB3-26BA-7285-9E4D-D06D99FFB8C1}"/>
              </a:ext>
            </a:extLst>
          </p:cNvPr>
          <p:cNvSpPr/>
          <p:nvPr/>
        </p:nvSpPr>
        <p:spPr>
          <a:xfrm>
            <a:off x="6622215" y="2731989"/>
            <a:ext cx="170330" cy="1613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Οβάλ 13">
            <a:extLst>
              <a:ext uri="{FF2B5EF4-FFF2-40B4-BE49-F238E27FC236}">
                <a16:creationId xmlns:a16="http://schemas.microsoft.com/office/drawing/2014/main" id="{9504F29A-01D0-3530-C715-6E951B88C5AE}"/>
              </a:ext>
            </a:extLst>
          </p:cNvPr>
          <p:cNvSpPr/>
          <p:nvPr/>
        </p:nvSpPr>
        <p:spPr>
          <a:xfrm>
            <a:off x="6622215" y="3771896"/>
            <a:ext cx="170330" cy="1613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Οβάλ 14">
            <a:extLst>
              <a:ext uri="{FF2B5EF4-FFF2-40B4-BE49-F238E27FC236}">
                <a16:creationId xmlns:a16="http://schemas.microsoft.com/office/drawing/2014/main" id="{3F5A1EFF-4F28-4152-7A56-8E35AE050D13}"/>
              </a:ext>
            </a:extLst>
          </p:cNvPr>
          <p:cNvSpPr/>
          <p:nvPr/>
        </p:nvSpPr>
        <p:spPr>
          <a:xfrm>
            <a:off x="6622215" y="4262845"/>
            <a:ext cx="170330" cy="1613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Ορθογώνιο 15">
            <a:extLst>
              <a:ext uri="{FF2B5EF4-FFF2-40B4-BE49-F238E27FC236}">
                <a16:creationId xmlns:a16="http://schemas.microsoft.com/office/drawing/2014/main" id="{793D3341-22BC-4E32-379A-C0D5FE066333}"/>
              </a:ext>
            </a:extLst>
          </p:cNvPr>
          <p:cNvSpPr/>
          <p:nvPr/>
        </p:nvSpPr>
        <p:spPr>
          <a:xfrm>
            <a:off x="6176682" y="2088776"/>
            <a:ext cx="45719" cy="29404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Βέλος: Δεξιό 16">
            <a:extLst>
              <a:ext uri="{FF2B5EF4-FFF2-40B4-BE49-F238E27FC236}">
                <a16:creationId xmlns:a16="http://schemas.microsoft.com/office/drawing/2014/main" id="{FE9D61E6-C2E0-4C5C-AFCA-A585EAE4438B}"/>
              </a:ext>
            </a:extLst>
          </p:cNvPr>
          <p:cNvSpPr/>
          <p:nvPr/>
        </p:nvSpPr>
        <p:spPr>
          <a:xfrm>
            <a:off x="3774140" y="1703294"/>
            <a:ext cx="3926541" cy="1142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19915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163F3-F2BF-1C40-108B-4D0253B81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B726D85-C6B4-3B77-110F-4A84FB1D8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576" y="690282"/>
            <a:ext cx="10470777" cy="739092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l-G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Προσέγγιση μαθήματος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07DA4CC-5D35-A907-6626-CE0940F47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576" y="1497106"/>
            <a:ext cx="10470777" cy="467061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Εργαλεία</a:t>
            </a:r>
            <a:endParaRPr lang="el-GR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l-G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Διαλεκτική</a:t>
            </a:r>
          </a:p>
          <a:p>
            <a:pPr marL="0" indent="0" algn="just">
              <a:buNone/>
            </a:pPr>
            <a:r>
              <a:rPr lang="el-G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l-GR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Συγκριτολογική</a:t>
            </a:r>
            <a:r>
              <a:rPr lang="el-G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–ειδολογική και 	ιστορική– οπτική</a:t>
            </a:r>
          </a:p>
          <a:p>
            <a:pPr marL="0" indent="0" algn="just">
              <a:buNone/>
            </a:pPr>
            <a:r>
              <a:rPr lang="el-G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l-GR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Εμμενής</a:t>
            </a:r>
            <a:r>
              <a:rPr lang="el-G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κριτική</a:t>
            </a:r>
          </a:p>
          <a:p>
            <a:pPr marL="0" indent="0" algn="just">
              <a:buNone/>
            </a:pPr>
            <a:r>
              <a:rPr lang="el-G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Πρωθύστερο – αποφυγή πρωθύστερων ερμηνειών</a:t>
            </a:r>
          </a:p>
          <a:p>
            <a:pPr marL="0" indent="0" algn="just">
              <a:buNone/>
            </a:pPr>
            <a:r>
              <a:rPr lang="el-GR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Βιβλιογραφία – </a:t>
            </a:r>
            <a:r>
              <a:rPr lang="el-GR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Ιστότοποι</a:t>
            </a:r>
            <a:r>
              <a:rPr lang="el-GR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(βλ. σχετικές φωτοτυπίες)</a:t>
            </a:r>
          </a:p>
        </p:txBody>
      </p:sp>
      <p:sp>
        <p:nvSpPr>
          <p:cNvPr id="4" name="Οβάλ 3">
            <a:extLst>
              <a:ext uri="{FF2B5EF4-FFF2-40B4-BE49-F238E27FC236}">
                <a16:creationId xmlns:a16="http://schemas.microsoft.com/office/drawing/2014/main" id="{89710538-24E0-0DE0-1A11-FDE8E6B7544C}"/>
              </a:ext>
            </a:extLst>
          </p:cNvPr>
          <p:cNvSpPr/>
          <p:nvPr/>
        </p:nvSpPr>
        <p:spPr>
          <a:xfrm>
            <a:off x="1108000" y="4388220"/>
            <a:ext cx="170330" cy="1613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Οβάλ 8">
            <a:extLst>
              <a:ext uri="{FF2B5EF4-FFF2-40B4-BE49-F238E27FC236}">
                <a16:creationId xmlns:a16="http://schemas.microsoft.com/office/drawing/2014/main" id="{73E60A12-AF8E-C7AB-161D-C313C96CF950}"/>
              </a:ext>
            </a:extLst>
          </p:cNvPr>
          <p:cNvSpPr/>
          <p:nvPr/>
        </p:nvSpPr>
        <p:spPr>
          <a:xfrm>
            <a:off x="1108000" y="2411505"/>
            <a:ext cx="170330" cy="1613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βάλ 9">
            <a:extLst>
              <a:ext uri="{FF2B5EF4-FFF2-40B4-BE49-F238E27FC236}">
                <a16:creationId xmlns:a16="http://schemas.microsoft.com/office/drawing/2014/main" id="{C8895880-F69C-18B4-96C4-CFE8C150AD9D}"/>
              </a:ext>
            </a:extLst>
          </p:cNvPr>
          <p:cNvSpPr/>
          <p:nvPr/>
        </p:nvSpPr>
        <p:spPr>
          <a:xfrm>
            <a:off x="1108000" y="3070410"/>
            <a:ext cx="170330" cy="1613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βάλ 10">
            <a:extLst>
              <a:ext uri="{FF2B5EF4-FFF2-40B4-BE49-F238E27FC236}">
                <a16:creationId xmlns:a16="http://schemas.microsoft.com/office/drawing/2014/main" id="{1154DFB7-82C6-0C4A-470B-54AC77F2C6F9}"/>
              </a:ext>
            </a:extLst>
          </p:cNvPr>
          <p:cNvSpPr/>
          <p:nvPr/>
        </p:nvSpPr>
        <p:spPr>
          <a:xfrm>
            <a:off x="1108000" y="3729315"/>
            <a:ext cx="170330" cy="1613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90060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163F3-F2BF-1C40-108B-4D0253B81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B726D85-C6B4-3B77-110F-4A84FB1D8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576" y="690282"/>
            <a:ext cx="10470777" cy="739092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l-G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Προσέγγιση μαθήματος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07DA4CC-5D35-A907-6626-CE0940F47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576" y="1497106"/>
            <a:ext cx="10470777" cy="467061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l-GR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l-G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Καρτεσιανός </a:t>
            </a:r>
          </a:p>
          <a:p>
            <a:pPr marL="0" indent="0" algn="just">
              <a:buNone/>
            </a:pPr>
            <a:r>
              <a:rPr lang="el-G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Άξονας Συντεταγμένων</a:t>
            </a:r>
          </a:p>
          <a:p>
            <a:pPr marL="0" indent="0" algn="just">
              <a:buNone/>
            </a:pPr>
            <a:r>
              <a:rPr lang="el-G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-</a:t>
            </a:r>
          </a:p>
          <a:p>
            <a:pPr marL="0" indent="0" algn="just">
              <a:buNone/>
            </a:pPr>
            <a:r>
              <a:rPr lang="el-G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Ιστορική προσέγγιση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2599E714-9056-E96C-8455-D4E4EDFAC6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8"/>
          <a:stretch/>
        </p:blipFill>
        <p:spPr bwMode="auto">
          <a:xfrm>
            <a:off x="5384800" y="1576892"/>
            <a:ext cx="5039359" cy="451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138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E1285B9-FED8-9107-E6E3-B19A9DBB4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681" y="663388"/>
            <a:ext cx="10515601" cy="681318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el-G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Κωμειδύλλιο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AA26C5A-5E35-E0B5-A022-4B9768EED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682" y="1416424"/>
            <a:ext cx="10515600" cy="4778187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l-G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Ορισμός - όροι - καταγωγή - προσαρμογή</a:t>
            </a: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indent="0" algn="just">
              <a:buNone/>
            </a:pP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Κωμειδύλλιο	   η </a:t>
            </a:r>
            <a:r>
              <a:rPr lang="el-GR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μουσική κωμωδία</a:t>
            </a: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ηθογραφικών τάσεων που άκμασε στις </a:t>
            </a:r>
            <a:r>
              <a:rPr lang="el-G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αρ</a:t>
            </a: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					   </a:t>
            </a:r>
            <a:r>
              <a:rPr lang="el-G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χές</a:t>
            </a: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της δεκαετίας του 1890</a:t>
            </a:r>
          </a:p>
          <a:p>
            <a:pPr marL="0" indent="0" algn="just">
              <a:buNone/>
            </a:pP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l-GR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Άλλοι όροι</a:t>
            </a:r>
          </a:p>
          <a:p>
            <a:pPr marL="0" indent="0" algn="just">
              <a:buNone/>
            </a:pP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vaudeville</a:t>
            </a: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βωδεβίλλειον</a:t>
            </a: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ιλαρομελόδραμα</a:t>
            </a: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ωδόδραμα</a:t>
            </a: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πεζωδία</a:t>
            </a: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μελοκωμωδία</a:t>
            </a:r>
            <a:endParaRPr lang="el-G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συστατικά - αναγνωριστικά στοιχεία στον ελληνικό χώρο</a:t>
            </a:r>
          </a:p>
          <a:p>
            <a:pPr marL="0" indent="0" algn="just">
              <a:buNone/>
            </a:pP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1. ηθογραφία</a:t>
            </a:r>
          </a:p>
          <a:p>
            <a:pPr marL="0" indent="0" algn="just">
              <a:buNone/>
            </a:pP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2. μουσικό θέατρο</a:t>
            </a:r>
          </a:p>
          <a:p>
            <a:pPr marL="0" indent="0" algn="just">
              <a:buNone/>
            </a:pP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l-G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Επισκέψεις ευρωπαϊκών λυρικών θιάσων</a:t>
            </a:r>
          </a:p>
          <a:p>
            <a:pPr marL="0" indent="0" algn="just">
              <a:buNone/>
            </a:pP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l-G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Διαφοροποίηση από το γαλλικό πρότυπο - υπηρέτηση άλλων αναγκών</a:t>
            </a:r>
          </a:p>
        </p:txBody>
      </p:sp>
      <p:sp>
        <p:nvSpPr>
          <p:cNvPr id="5" name="Οβάλ 4">
            <a:extLst>
              <a:ext uri="{FF2B5EF4-FFF2-40B4-BE49-F238E27FC236}">
                <a16:creationId xmlns:a16="http://schemas.microsoft.com/office/drawing/2014/main" id="{0C70CC5E-E164-2906-BE0C-5302EE594F64}"/>
              </a:ext>
            </a:extLst>
          </p:cNvPr>
          <p:cNvSpPr/>
          <p:nvPr/>
        </p:nvSpPr>
        <p:spPr>
          <a:xfrm>
            <a:off x="1166305" y="2034714"/>
            <a:ext cx="170330" cy="1613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Βέλος: Δεξιό 7">
            <a:extLst>
              <a:ext uri="{FF2B5EF4-FFF2-40B4-BE49-F238E27FC236}">
                <a16:creationId xmlns:a16="http://schemas.microsoft.com/office/drawing/2014/main" id="{A93CEF11-200D-1866-1C27-640918914685}"/>
              </a:ext>
            </a:extLst>
          </p:cNvPr>
          <p:cNvSpPr/>
          <p:nvPr/>
        </p:nvSpPr>
        <p:spPr>
          <a:xfrm>
            <a:off x="3065928" y="1998855"/>
            <a:ext cx="304801" cy="23308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66126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E1285B9-FED8-9107-E6E3-B19A9DBB4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681" y="663388"/>
            <a:ext cx="10515601" cy="681318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el-G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Κωμειδύλλιο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AA26C5A-5E35-E0B5-A022-4B9768EED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682" y="1416424"/>
            <a:ext cx="10515600" cy="4778187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Πρόδρομη συνθήκη - Κατεύθυνση - κύριοι εκπρόσωποι</a:t>
            </a:r>
          </a:p>
          <a:p>
            <a:pPr marL="0" indent="0" algn="just">
              <a:buNone/>
            </a:pP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Ρομαντισμός   	 </a:t>
            </a:r>
            <a:r>
              <a:rPr lang="el-G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Σπ</a:t>
            </a: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και </a:t>
            </a:r>
            <a:r>
              <a:rPr lang="el-G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Διον</a:t>
            </a: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Ταβουλάρης, </a:t>
            </a:r>
            <a:r>
              <a:rPr lang="el-G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Δημοσθ</a:t>
            </a: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Αλεξιάδης, </a:t>
            </a:r>
          </a:p>
          <a:p>
            <a:pPr marL="0" indent="0" algn="just">
              <a:buNone/>
            </a:pP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 </a:t>
            </a:r>
            <a:r>
              <a:rPr lang="el-G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Μιχ</a:t>
            </a: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l-G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Αρνιωτάκης</a:t>
            </a:r>
            <a:endParaRPr lang="el-G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l-G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l-GR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Παρακμή – υποβάθμιση ιδεών ρομαντισμού – αναζήτηση αιτίων</a:t>
            </a:r>
          </a:p>
          <a:p>
            <a:pPr marL="0" indent="0" algn="just">
              <a:buNone/>
            </a:pP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Κωμειδύλλιο - Ρεαλισμός      Ευ. </a:t>
            </a:r>
            <a:r>
              <a:rPr lang="el-G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Παντόπουλος</a:t>
            </a: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Δημ</a:t>
            </a: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Κορομηλάς, </a:t>
            </a:r>
          </a:p>
          <a:p>
            <a:pPr marL="0" indent="0" algn="just">
              <a:buNone/>
            </a:pP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	    </a:t>
            </a:r>
            <a:r>
              <a:rPr lang="el-G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Σπ</a:t>
            </a: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l-G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Περεσιάδης</a:t>
            </a: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Νικ</a:t>
            </a: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l-G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Καρδοβίλλης</a:t>
            </a: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Νικ</a:t>
            </a: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l-G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Ζάννος</a:t>
            </a: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						    1. υπερκατανάλωση</a:t>
            </a:r>
          </a:p>
          <a:p>
            <a:pPr marL="0" indent="0" algn="just">
              <a:buNone/>
            </a:pP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l-GR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Καλλιτεχνικός – οικονομικός πόλος έλξης</a:t>
            </a: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2. αντιπαλότητες</a:t>
            </a:r>
          </a:p>
        </p:txBody>
      </p:sp>
      <p:sp>
        <p:nvSpPr>
          <p:cNvPr id="5" name="Οβάλ 4">
            <a:extLst>
              <a:ext uri="{FF2B5EF4-FFF2-40B4-BE49-F238E27FC236}">
                <a16:creationId xmlns:a16="http://schemas.microsoft.com/office/drawing/2014/main" id="{0C70CC5E-E164-2906-BE0C-5302EE594F64}"/>
              </a:ext>
            </a:extLst>
          </p:cNvPr>
          <p:cNvSpPr/>
          <p:nvPr/>
        </p:nvSpPr>
        <p:spPr>
          <a:xfrm>
            <a:off x="1016972" y="2077375"/>
            <a:ext cx="170330" cy="1613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Βέλος: Δεξιό 7">
            <a:extLst>
              <a:ext uri="{FF2B5EF4-FFF2-40B4-BE49-F238E27FC236}">
                <a16:creationId xmlns:a16="http://schemas.microsoft.com/office/drawing/2014/main" id="{A93CEF11-200D-1866-1C27-640918914685}"/>
              </a:ext>
            </a:extLst>
          </p:cNvPr>
          <p:cNvSpPr/>
          <p:nvPr/>
        </p:nvSpPr>
        <p:spPr>
          <a:xfrm>
            <a:off x="2892760" y="2074939"/>
            <a:ext cx="304801" cy="23308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Οβάλ 3">
            <a:extLst>
              <a:ext uri="{FF2B5EF4-FFF2-40B4-BE49-F238E27FC236}">
                <a16:creationId xmlns:a16="http://schemas.microsoft.com/office/drawing/2014/main" id="{54951501-2784-3E8D-2817-A52CB3C298DB}"/>
              </a:ext>
            </a:extLst>
          </p:cNvPr>
          <p:cNvSpPr/>
          <p:nvPr/>
        </p:nvSpPr>
        <p:spPr>
          <a:xfrm>
            <a:off x="1016972" y="4139059"/>
            <a:ext cx="170330" cy="1613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Βέλος: Δεξιό 5">
            <a:extLst>
              <a:ext uri="{FF2B5EF4-FFF2-40B4-BE49-F238E27FC236}">
                <a16:creationId xmlns:a16="http://schemas.microsoft.com/office/drawing/2014/main" id="{99C92588-FA03-B8FF-54BB-2FAF0DDBE547}"/>
              </a:ext>
            </a:extLst>
          </p:cNvPr>
          <p:cNvSpPr/>
          <p:nvPr/>
        </p:nvSpPr>
        <p:spPr>
          <a:xfrm>
            <a:off x="4461581" y="4143225"/>
            <a:ext cx="304801" cy="23308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Βέλος: Δεξιό 6">
            <a:extLst>
              <a:ext uri="{FF2B5EF4-FFF2-40B4-BE49-F238E27FC236}">
                <a16:creationId xmlns:a16="http://schemas.microsoft.com/office/drawing/2014/main" id="{3FC80A1F-6C8B-B034-0FB7-6E4B195832D9}"/>
              </a:ext>
            </a:extLst>
          </p:cNvPr>
          <p:cNvSpPr/>
          <p:nvPr/>
        </p:nvSpPr>
        <p:spPr>
          <a:xfrm>
            <a:off x="6627738" y="5669667"/>
            <a:ext cx="481274" cy="2380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Βέλος: Με γωνία 8">
            <a:extLst>
              <a:ext uri="{FF2B5EF4-FFF2-40B4-BE49-F238E27FC236}">
                <a16:creationId xmlns:a16="http://schemas.microsoft.com/office/drawing/2014/main" id="{5E60FFF3-C6BB-FAA3-CDDC-967B8985C1FD}"/>
              </a:ext>
            </a:extLst>
          </p:cNvPr>
          <p:cNvSpPr/>
          <p:nvPr/>
        </p:nvSpPr>
        <p:spPr>
          <a:xfrm>
            <a:off x="6627738" y="5154707"/>
            <a:ext cx="481274" cy="514960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337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BF45A13-8CEF-F94A-389C-94BA55BE8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576" y="690282"/>
            <a:ext cx="10470777" cy="739092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l-GR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Καλλιτεχνικοί κύκλοι στα τέλη του 19</a:t>
            </a:r>
            <a:r>
              <a:rPr lang="el-GR" sz="3600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ου</a:t>
            </a:r>
            <a:r>
              <a:rPr lang="el-GR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αιώνα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C47B820-4583-D0F6-D383-4E748C1E9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576" y="1497106"/>
            <a:ext cx="10470777" cy="467061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l-GR" sz="4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l-GR" sz="4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		</a:t>
            </a:r>
          </a:p>
          <a:p>
            <a:pPr marL="0" indent="0" algn="just">
              <a:buNone/>
            </a:pPr>
            <a:endParaRPr lang="el-GR" sz="4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9F661DBF-ED9A-91CC-2BA5-D053D0243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576" y="1497106"/>
            <a:ext cx="3585007" cy="4670612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08D3F489-9CDB-BA7D-B1AF-986640192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6654" y="1497105"/>
            <a:ext cx="6885770" cy="467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86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77471-BE93-8EFA-CA7A-46546492D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E812E2C-1B5C-BC9F-30D2-575FC099F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576" y="690282"/>
            <a:ext cx="10470777" cy="739092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l-GR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Καλλιτεχνικοί κύκλοι στα τέλη του 19</a:t>
            </a:r>
            <a:r>
              <a:rPr lang="el-GR" sz="3600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ου</a:t>
            </a:r>
            <a:r>
              <a:rPr lang="el-GR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αιώνα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D6818F1-F8DA-0B06-BD1A-4A838F22E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576" y="1497106"/>
            <a:ext cx="10470777" cy="467061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l-GR" sz="4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l-GR" sz="4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		</a:t>
            </a:r>
          </a:p>
          <a:p>
            <a:pPr marL="0" indent="0" algn="just">
              <a:buNone/>
            </a:pPr>
            <a:endParaRPr lang="el-GR" sz="4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24C99E62-AE39-A7BA-36AC-0538DF162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576" y="1497106"/>
            <a:ext cx="6822142" cy="4670612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C6E07550-008C-E58D-CF27-C8B89A6A1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1717" y="1497106"/>
            <a:ext cx="3648635" cy="467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429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6656F2-D144-89B3-F360-16B866C76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90A0013-2832-61E9-6828-E494F09F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576" y="690282"/>
            <a:ext cx="10470777" cy="739092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l-GR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Καλλιτεχνικοί κύκλοι και χώροι στα τέλη του 19</a:t>
            </a:r>
            <a:r>
              <a:rPr lang="el-GR" sz="3600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ου</a:t>
            </a:r>
            <a:r>
              <a:rPr lang="el-GR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αιώνα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C7F0F0D-C83D-24F6-465D-07A908DBC1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576" y="1497106"/>
            <a:ext cx="10470777" cy="467061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100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l-GR" sz="4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l-GR" sz="4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		</a:t>
            </a:r>
          </a:p>
          <a:p>
            <a:pPr marL="0" indent="0" algn="just">
              <a:buNone/>
            </a:pPr>
            <a:endParaRPr lang="el-GR" sz="4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3A8C38A1-6337-4864-78C5-FA06FFA4F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578" y="1497106"/>
            <a:ext cx="3926542" cy="4670612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ADFF2F20-66C3-B6D6-243C-AAB2B0810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120" y="1497106"/>
            <a:ext cx="6544234" cy="467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98973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Οργανικό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5391</TotalTime>
  <Words>1040</Words>
  <Application>Microsoft Office PowerPoint</Application>
  <PresentationFormat>Ευρεία οθόνη</PresentationFormat>
  <Paragraphs>129</Paragraphs>
  <Slides>17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17</vt:i4>
      </vt:variant>
    </vt:vector>
  </HeadingPairs>
  <TitlesOfParts>
    <vt:vector size="21" baseType="lpstr">
      <vt:lpstr>Arial</vt:lpstr>
      <vt:lpstr>Garamond</vt:lpstr>
      <vt:lpstr>Times New Roman</vt:lpstr>
      <vt:lpstr>Οργανικό</vt:lpstr>
      <vt:lpstr>Είδη θεάτρου με μουσική  στη νεοελληνική σκηνή  (η οπερέτα, το κωμειδύλλιο,  το δραματικό ειδύλλιο και η επιθεώρηση)</vt:lpstr>
      <vt:lpstr>Προσέγγιση μαθήματος</vt:lpstr>
      <vt:lpstr>Προσέγγιση μαθήματος</vt:lpstr>
      <vt:lpstr>Προσέγγιση μαθήματος</vt:lpstr>
      <vt:lpstr>Κωμειδύλλιο</vt:lpstr>
      <vt:lpstr>Κωμειδύλλιο</vt:lpstr>
      <vt:lpstr>Καλλιτεχνικοί κύκλοι στα τέλη του 19ου αιώνα</vt:lpstr>
      <vt:lpstr>Καλλιτεχνικοί κύκλοι στα τέλη του 19ου αιώνα</vt:lpstr>
      <vt:lpstr>Καλλιτεχνικοί κύκλοι και χώροι στα τέλη του 19ου αιώνα</vt:lpstr>
      <vt:lpstr>Καλλιτεχνικοί κύκλοι και χώροι στα τέλη του 19ου αιώνα</vt:lpstr>
      <vt:lpstr>Καλλιτεχνικοί κύκλοι στα τέλη του 19ου αιώνα</vt:lpstr>
      <vt:lpstr>Καλλιτεχνικοί κύκλοι στα τέλη του 19ου αιώνα</vt:lpstr>
      <vt:lpstr>Δραματικό Ειδύλλιο</vt:lpstr>
      <vt:lpstr>Δραματικό Ειδύλλιο</vt:lpstr>
      <vt:lpstr>Επιθεώρηση</vt:lpstr>
      <vt:lpstr>Οπερέτα</vt:lpstr>
      <vt:lpstr>Μεθοδολογικά ερωτήματα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Η ελληνική κωμωδιογραφία στον 20ό αιώνα</dc:title>
  <dc:creator>Σπύρος Τούλιος</dc:creator>
  <cp:lastModifiedBy>Σπύρος Τούλιος</cp:lastModifiedBy>
  <cp:revision>358</cp:revision>
  <dcterms:created xsi:type="dcterms:W3CDTF">2024-01-28T18:22:20Z</dcterms:created>
  <dcterms:modified xsi:type="dcterms:W3CDTF">2024-03-24T14:14:16Z</dcterms:modified>
</cp:coreProperties>
</file>