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69" r:id="rId21"/>
    <p:sldId id="370" r:id="rId22"/>
    <p:sldId id="275" r:id="rId23"/>
    <p:sldId id="276" r:id="rId24"/>
    <p:sldId id="277" r:id="rId25"/>
    <p:sldId id="278" r:id="rId26"/>
    <p:sldId id="279" r:id="rId27"/>
    <p:sldId id="280" r:id="rId28"/>
    <p:sldId id="281" r:id="rId29"/>
    <p:sldId id="282" r:id="rId30"/>
    <p:sldId id="283" r:id="rId31"/>
    <p:sldId id="284"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4" r:id="rId70"/>
    <p:sldId id="323"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12/8/2023</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17036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63417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56057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12/8/2023</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906196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5492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70516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920453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827241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925812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893843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12/8/2023</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535311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12/8/2023</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20779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2" name="Rectangle 1041">
            <a:extLst>
              <a:ext uri="{FF2B5EF4-FFF2-40B4-BE49-F238E27FC236}">
                <a16:creationId xmlns:a16="http://schemas.microsoft.com/office/drawing/2014/main" id="{DCF04CB3-1A29-49CA-9F86-17B9FE6F6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C080241-A203-FF77-93BA-BEA55974BDF6}"/>
              </a:ext>
            </a:extLst>
          </p:cNvPr>
          <p:cNvSpPr>
            <a:spLocks noGrp="1"/>
          </p:cNvSpPr>
          <p:nvPr>
            <p:ph type="ctrTitle"/>
          </p:nvPr>
        </p:nvSpPr>
        <p:spPr>
          <a:xfrm>
            <a:off x="6544101" y="1517904"/>
            <a:ext cx="4123899" cy="2796945"/>
          </a:xfrm>
        </p:spPr>
        <p:txBody>
          <a:bodyPr anchor="ctr">
            <a:normAutofit/>
          </a:bodyPr>
          <a:lstStyle/>
          <a:p>
            <a:pPr algn="l">
              <a:spcAft>
                <a:spcPts val="800"/>
              </a:spcAft>
            </a:pPr>
            <a:r>
              <a:rPr lang="el-GR" sz="3300" dirty="0">
                <a:effectLst/>
                <a:latin typeface="Book Antiqua" panose="02040602050305030304" pitchFamily="18" charset="0"/>
                <a:ea typeface="Calibri" panose="020F0502020204030204" pitchFamily="34" charset="0"/>
                <a:cs typeface="Times New Roman" panose="02020603050405020304" pitchFamily="18" charset="0"/>
              </a:rPr>
              <a:t>Μ</a:t>
            </a:r>
            <a:r>
              <a:rPr lang="el-GR" sz="3300" dirty="0">
                <a:latin typeface="Book Antiqua" panose="02040602050305030304" pitchFamily="18" charset="0"/>
                <a:ea typeface="Calibri" panose="020F0502020204030204" pitchFamily="34" charset="0"/>
                <a:cs typeface="Times New Roman" panose="02020603050405020304" pitchFamily="18" charset="0"/>
              </a:rPr>
              <a:t>ά</a:t>
            </a:r>
            <a:r>
              <a:rPr lang="el-GR" sz="3300" dirty="0">
                <a:effectLst/>
                <a:latin typeface="Book Antiqua" panose="02040602050305030304" pitchFamily="18" charset="0"/>
                <a:ea typeface="Calibri" panose="020F0502020204030204" pitchFamily="34" charset="0"/>
                <a:cs typeface="Times New Roman" panose="02020603050405020304" pitchFamily="18" charset="0"/>
              </a:rPr>
              <a:t>θημα 9</a:t>
            </a:r>
            <a:r>
              <a:rPr lang="el-GR" sz="3300" baseline="30000" dirty="0">
                <a:effectLst/>
                <a:latin typeface="Book Antiqua" panose="02040602050305030304" pitchFamily="18" charset="0"/>
                <a:ea typeface="Calibri" panose="020F0502020204030204" pitchFamily="34" charset="0"/>
                <a:cs typeface="Times New Roman" panose="02020603050405020304" pitchFamily="18" charset="0"/>
              </a:rPr>
              <a:t>ο</a:t>
            </a:r>
            <a:br>
              <a:rPr lang="en-US" sz="3300" baseline="30000" dirty="0">
                <a:effectLst/>
                <a:latin typeface="Book Antiqua" panose="02040602050305030304" pitchFamily="18" charset="0"/>
                <a:ea typeface="Calibri" panose="020F0502020204030204" pitchFamily="34" charset="0"/>
                <a:cs typeface="Times New Roman" panose="02020603050405020304" pitchFamily="18" charset="0"/>
              </a:rPr>
            </a:br>
            <a:br>
              <a:rPr lang="el-GR" sz="3300" dirty="0">
                <a:effectLst/>
                <a:latin typeface="Book Antiqua" panose="02040602050305030304" pitchFamily="18" charset="0"/>
                <a:ea typeface="Calibri" panose="020F0502020204030204" pitchFamily="34" charset="0"/>
                <a:cs typeface="Times New Roman" panose="02020603050405020304" pitchFamily="18" charset="0"/>
              </a:rPr>
            </a:br>
            <a:r>
              <a:rPr lang="el-GR" sz="3300" dirty="0">
                <a:effectLst/>
                <a:latin typeface="Book Antiqua" panose="02040602050305030304" pitchFamily="18" charset="0"/>
                <a:ea typeface="Calibri" panose="020F0502020204030204" pitchFamily="34" charset="0"/>
                <a:cs typeface="Times New Roman" panose="02020603050405020304" pitchFamily="18" charset="0"/>
              </a:rPr>
              <a:t>Αναγέννηση ΙΙ</a:t>
            </a:r>
            <a:br>
              <a:rPr lang="el-GR" sz="3300" dirty="0">
                <a:effectLst/>
                <a:latin typeface="Book Antiqua" panose="02040602050305030304" pitchFamily="18" charset="0"/>
                <a:ea typeface="Calibri" panose="020F0502020204030204" pitchFamily="34" charset="0"/>
                <a:cs typeface="Times New Roman" panose="02020603050405020304" pitchFamily="18" charset="0"/>
              </a:rPr>
            </a:br>
            <a:r>
              <a:rPr lang="el-GR" sz="3300" dirty="0">
                <a:effectLst/>
                <a:latin typeface="Book Antiqua" panose="02040602050305030304" pitchFamily="18" charset="0"/>
                <a:ea typeface="Calibri" panose="020F0502020204030204" pitchFamily="34" charset="0"/>
                <a:cs typeface="Times New Roman" panose="02020603050405020304" pitchFamily="18" charset="0"/>
              </a:rPr>
              <a:t>Νεοκλασικισμός</a:t>
            </a:r>
            <a:br>
              <a:rPr lang="el-GR" sz="3300" dirty="0">
                <a:effectLst/>
                <a:latin typeface="Calibri" panose="020F0502020204030204" pitchFamily="34" charset="0"/>
                <a:ea typeface="Calibri" panose="020F0502020204030204" pitchFamily="34" charset="0"/>
                <a:cs typeface="Times New Roman" panose="02020603050405020304" pitchFamily="18" charset="0"/>
              </a:rPr>
            </a:br>
            <a:endParaRPr lang="el-GR" sz="3300" dirty="0"/>
          </a:p>
        </p:txBody>
      </p:sp>
      <p:pic>
        <p:nvPicPr>
          <p:cNvPr id="1026" name="Picture 2" descr="Study Guide: French Neoclassical Theatre - Time Tour Through Classical  Theatre">
            <a:extLst>
              <a:ext uri="{FF2B5EF4-FFF2-40B4-BE49-F238E27FC236}">
                <a16:creationId xmlns:a16="http://schemas.microsoft.com/office/drawing/2014/main" id="{D79D1122-CB85-DB69-CFCB-F9A4EAA96B7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78866" y="1522145"/>
            <a:ext cx="2327900" cy="4572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30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3E1A2E-A84D-A0B6-B4E1-D4C9B084F459}"/>
              </a:ext>
            </a:extLst>
          </p:cNvPr>
          <p:cNvPicPr>
            <a:picLocks noChangeAspect="1"/>
          </p:cNvPicPr>
          <p:nvPr/>
        </p:nvPicPr>
        <p:blipFill rotWithShape="1">
          <a:blip r:embed="rId2"/>
          <a:srcRect b="25000"/>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A2E0C9D1-9949-733A-36F0-07439949C679}"/>
              </a:ext>
            </a:extLst>
          </p:cNvPr>
          <p:cNvSpPr>
            <a:spLocks noGrp="1"/>
          </p:cNvSpPr>
          <p:nvPr>
            <p:ph type="title"/>
          </p:nvPr>
        </p:nvSpPr>
        <p:spPr>
          <a:xfrm>
            <a:off x="657225" y="3320857"/>
            <a:ext cx="10668000" cy="3160905"/>
          </a:xfrm>
        </p:spPr>
        <p:txBody>
          <a:bodyPr vert="horz" lIns="91440" tIns="45720" rIns="91440" bIns="45720" rtlCol="0" anchor="b">
            <a:noAutofit/>
          </a:bodyPr>
          <a:lstStyle/>
          <a:p>
            <a:r>
              <a:rPr lang="en-US" sz="2400" b="1" dirty="0" err="1">
                <a:solidFill>
                  <a:schemeClr val="bg1"/>
                </a:solidFill>
                <a:effectLst/>
                <a:latin typeface="Book Antiqua" panose="02040602050305030304" pitchFamily="18" charset="0"/>
              </a:rPr>
              <a:t>Το</a:t>
            </a:r>
            <a:r>
              <a:rPr lang="en-US" sz="2400" b="1" dirty="0">
                <a:solidFill>
                  <a:schemeClr val="bg1"/>
                </a:solidFill>
                <a:effectLst/>
                <a:latin typeface="Book Antiqua" panose="02040602050305030304" pitchFamily="18" charset="0"/>
              </a:rPr>
              <a:t> ανα</a:t>
            </a:r>
            <a:r>
              <a:rPr lang="en-US" sz="2400" b="1" dirty="0" err="1">
                <a:solidFill>
                  <a:schemeClr val="bg1"/>
                </a:solidFill>
                <a:effectLst/>
                <a:latin typeface="Book Antiqua" panose="02040602050305030304" pitchFamily="18" charset="0"/>
              </a:rPr>
              <a:t>γεννησι</a:t>
            </a:r>
            <a:r>
              <a:rPr lang="en-US" sz="2400" b="1" dirty="0">
                <a:solidFill>
                  <a:schemeClr val="bg1"/>
                </a:solidFill>
                <a:effectLst/>
                <a:latin typeface="Book Antiqua" panose="02040602050305030304" pitchFamily="18" charset="0"/>
              </a:rPr>
              <a:t>ακό θέατρο της Ιταλίας και της Γαλλίας αναπτύχθηκ</a:t>
            </a:r>
            <a:r>
              <a:rPr lang="el-GR" sz="2400" b="1" dirty="0">
                <a:solidFill>
                  <a:schemeClr val="bg1"/>
                </a:solidFill>
                <a:effectLst/>
                <a:latin typeface="Book Antiqua" panose="02040602050305030304" pitchFamily="18" charset="0"/>
              </a:rPr>
              <a:t>ε</a:t>
            </a:r>
            <a:r>
              <a:rPr lang="en-US" sz="2400" b="1" dirty="0">
                <a:solidFill>
                  <a:schemeClr val="bg1"/>
                </a:solidFill>
                <a:effectLst/>
                <a:latin typeface="Book Antiqua" panose="02040602050305030304" pitchFamily="18" charset="0"/>
              </a:rPr>
              <a:t> με άξονα το αρχαίο ελληνικό και ρωμαϊκό θέατρο. </a:t>
            </a:r>
            <a:r>
              <a:rPr lang="en-US" sz="2400" b="1" dirty="0" err="1">
                <a:solidFill>
                  <a:schemeClr val="bg1"/>
                </a:solidFill>
                <a:effectLst/>
                <a:latin typeface="Book Antiqua" panose="02040602050305030304" pitchFamily="18" charset="0"/>
              </a:rPr>
              <a:t>Πολύ</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ερισσότερο</a:t>
            </a:r>
            <a:r>
              <a:rPr lang="en-US" sz="2400" b="1" dirty="0">
                <a:solidFill>
                  <a:schemeClr val="bg1"/>
                </a:solidFill>
                <a:effectLst/>
                <a:latin typeface="Book Antiqua" panose="02040602050305030304" pitchFamily="18" charset="0"/>
              </a:rPr>
              <a:t> από </a:t>
            </a:r>
            <a:r>
              <a:rPr lang="en-US" sz="2400" b="1" dirty="0" err="1">
                <a:solidFill>
                  <a:schemeClr val="bg1"/>
                </a:solidFill>
                <a:effectLst/>
                <a:latin typeface="Book Antiqua" panose="02040602050305030304" pitchFamily="18" charset="0"/>
              </a:rPr>
              <a:t>τις</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χώρες</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της</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Αγγλί</a:t>
            </a:r>
            <a:r>
              <a:rPr lang="en-US" sz="2400" b="1" dirty="0">
                <a:solidFill>
                  <a:schemeClr val="bg1"/>
                </a:solidFill>
                <a:effectLst/>
                <a:latin typeface="Book Antiqua" panose="02040602050305030304" pitchFamily="18" charset="0"/>
              </a:rPr>
              <a:t>ας και της Ισπανίας στην Ιταλία και στην Γαλλία η </a:t>
            </a:r>
            <a:r>
              <a:rPr lang="en-US" sz="2400" b="1" i="1" dirty="0">
                <a:solidFill>
                  <a:schemeClr val="bg1"/>
                </a:solidFill>
                <a:effectLst/>
                <a:latin typeface="Book Antiqua" panose="02040602050305030304" pitchFamily="18" charset="0"/>
              </a:rPr>
              <a:t>Ποιητική</a:t>
            </a:r>
            <a:r>
              <a:rPr lang="en-US" sz="2400" b="1" dirty="0">
                <a:solidFill>
                  <a:schemeClr val="bg1"/>
                </a:solidFill>
                <a:effectLst/>
                <a:latin typeface="Book Antiqua" panose="02040602050305030304" pitchFamily="18" charset="0"/>
              </a:rPr>
              <a:t> του Αριστοτέλη αλλά και τα δράματα του Σενέκα και οι κωμωδίες του Τερέντιου αποτέλεσαν τις βάσεις για την ανάπτυξη του δράματος αυτή την περίοδο. </a:t>
            </a:r>
            <a:r>
              <a:rPr lang="en-US" sz="2400" b="1" dirty="0" err="1">
                <a:solidFill>
                  <a:schemeClr val="bg1"/>
                </a:solidFill>
                <a:effectLst/>
                <a:latin typeface="Book Antiqua" panose="02040602050305030304" pitchFamily="18" charset="0"/>
              </a:rPr>
              <a:t>Γι</a:t>
            </a:r>
            <a:r>
              <a:rPr lang="en-US" sz="2400" b="1" dirty="0">
                <a:solidFill>
                  <a:schemeClr val="bg1"/>
                </a:solidFill>
                <a:effectLst/>
                <a:latin typeface="Book Antiqua" panose="02040602050305030304" pitchFamily="18" charset="0"/>
              </a:rPr>
              <a:t>’ α</a:t>
            </a:r>
            <a:r>
              <a:rPr lang="en-US" sz="2400" b="1" dirty="0" err="1">
                <a:solidFill>
                  <a:schemeClr val="bg1"/>
                </a:solidFill>
                <a:effectLst/>
                <a:latin typeface="Book Antiqua" panose="02040602050305030304" pitchFamily="18" charset="0"/>
              </a:rPr>
              <a:t>υτό</a:t>
            </a:r>
            <a:r>
              <a:rPr lang="en-US" sz="2400" b="1" dirty="0">
                <a:solidFill>
                  <a:schemeClr val="bg1"/>
                </a:solidFill>
                <a:effectLst/>
                <a:latin typeface="Book Antiqua" panose="02040602050305030304" pitchFamily="18" charset="0"/>
              </a:rPr>
              <a:t> και </a:t>
            </a:r>
            <a:r>
              <a:rPr lang="en-US" sz="2400" b="1" dirty="0" err="1">
                <a:solidFill>
                  <a:schemeClr val="bg1"/>
                </a:solidFill>
                <a:effectLst/>
                <a:latin typeface="Book Antiqua" panose="02040602050305030304" pitchFamily="18" charset="0"/>
              </a:rPr>
              <a:t>το</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θέ</a:t>
            </a:r>
            <a:r>
              <a:rPr lang="en-US" sz="2400" b="1" dirty="0">
                <a:solidFill>
                  <a:schemeClr val="bg1"/>
                </a:solidFill>
                <a:effectLst/>
                <a:latin typeface="Book Antiqua" panose="02040602050305030304" pitchFamily="18" charset="0"/>
              </a:rPr>
              <a:t>ατρο των δυο αυτών χωρών ονομάζεται νεοκλασικό.</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204249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Freeform: Shape 205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57" name="Rectangle 2056">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What Are Theatre Elements And Techniques Used During The Renaissance? –  Forum Theatre | Accessible, affordable, and entertaining theater | DC metro  area">
            <a:extLst>
              <a:ext uri="{FF2B5EF4-FFF2-40B4-BE49-F238E27FC236}">
                <a16:creationId xmlns:a16="http://schemas.microsoft.com/office/drawing/2014/main" id="{1DD30FC1-FD00-74F8-9B5E-424FBD4AB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857" b="9179"/>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9" name="Rectangle 2058">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54EC09D1-C5E0-4D61-C294-A5E117524324}"/>
              </a:ext>
            </a:extLst>
          </p:cNvPr>
          <p:cNvSpPr>
            <a:spLocks noGrp="1"/>
          </p:cNvSpPr>
          <p:nvPr>
            <p:ph type="title"/>
          </p:nvPr>
        </p:nvSpPr>
        <p:spPr>
          <a:xfrm>
            <a:off x="762000" y="747059"/>
            <a:ext cx="5989320" cy="2762904"/>
          </a:xfrm>
        </p:spPr>
        <p:txBody>
          <a:bodyPr vert="horz" lIns="91440" tIns="45720" rIns="91440" bIns="45720" rtlCol="0" anchor="b">
            <a:normAutofit/>
          </a:bodyPr>
          <a:lstStyle/>
          <a:p>
            <a:pPr>
              <a:spcAft>
                <a:spcPts val="800"/>
              </a:spcAft>
            </a:pPr>
            <a:r>
              <a:rPr lang="en-US" sz="5100">
                <a:solidFill>
                  <a:schemeClr val="bg1"/>
                </a:solidFill>
                <a:effectLst/>
              </a:rPr>
              <a:t> </a:t>
            </a:r>
            <a:br>
              <a:rPr lang="en-US" sz="5100">
                <a:solidFill>
                  <a:schemeClr val="bg1"/>
                </a:solidFill>
                <a:effectLst/>
              </a:rPr>
            </a:br>
            <a:r>
              <a:rPr lang="en-US" sz="5100">
                <a:solidFill>
                  <a:schemeClr val="bg1"/>
                </a:solidFill>
                <a:effectLst/>
              </a:rPr>
              <a:t>Ιταλική Αναγέννηση</a:t>
            </a:r>
            <a:br>
              <a:rPr lang="en-US" sz="5100">
                <a:solidFill>
                  <a:schemeClr val="bg1"/>
                </a:solidFill>
                <a:effectLst/>
              </a:rPr>
            </a:br>
            <a:endParaRPr lang="en-US" sz="5100">
              <a:solidFill>
                <a:schemeClr val="bg1"/>
              </a:solidFill>
            </a:endParaRPr>
          </a:p>
        </p:txBody>
      </p:sp>
    </p:spTree>
    <p:extLst>
      <p:ext uri="{BB962C8B-B14F-4D97-AF65-F5344CB8AC3E}">
        <p14:creationId xmlns:p14="http://schemas.microsoft.com/office/powerpoint/2010/main" val="182575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8F0D1FD4-6EFF-CC6E-57B0-CE7773E58908}"/>
              </a:ext>
            </a:extLst>
          </p:cNvPr>
          <p:cNvSpPr>
            <a:spLocks noGrp="1"/>
          </p:cNvSpPr>
          <p:nvPr>
            <p:ph type="title"/>
          </p:nvPr>
        </p:nvSpPr>
        <p:spPr>
          <a:xfrm>
            <a:off x="762000" y="1517904"/>
            <a:ext cx="9899904" cy="3931174"/>
          </a:xfrm>
        </p:spPr>
        <p:txBody>
          <a:bodyPr vert="horz" lIns="91440" tIns="45720" rIns="91440" bIns="45720" rtlCol="0" anchor="ct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ανάπτυξη του νέου κλασικού δράματος στην Ευρώπη ήταν συνέπεια της «εκ νέου ανακάλυψης» της κλασικής λογοτεχνίας στην ανθρωπιστική και πρώιμη αναγεννησιακή Ιταλία. Στη Δυτική Ευρώπη, το κλασικό δράμα ήταν γνωστό κυρίως μέσω των Λατίνων συγγραφέων, ιδιαίτερα του Τερέντιου, του Σενέκα και, σε μικρότερο βαθμό, του Πλαύτου, γιατί αν και η γνώση της ελληνικής δεν χάθηκε ποτέ στην Ευρώπη, και ειδικά στη Νότια Ιταλία, όπου τα ελληνικά χειρόγραφα αντιγράφονταν τον δέκατο τρίτο αιώνα, οι Ευρωπαίοι γενικά δεν γνώριζαν αρχαία ελληνικά και έτσι δεν μπορούσαν να έχουν πρόσβαση στα πρωτότυπα κείμενα. </a:t>
            </a:r>
            <a:endParaRPr lang="en-US" sz="2400" dirty="0"/>
          </a:p>
        </p:txBody>
      </p:sp>
    </p:spTree>
    <p:extLst>
      <p:ext uri="{BB962C8B-B14F-4D97-AF65-F5344CB8AC3E}">
        <p14:creationId xmlns:p14="http://schemas.microsoft.com/office/powerpoint/2010/main" val="2238166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Freeform: Shape 307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84" name="Rectangle 3080">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D4D90BB-0C50-4495-6277-48D8C0174B20}"/>
              </a:ext>
            </a:extLst>
          </p:cNvPr>
          <p:cNvSpPr>
            <a:spLocks noGrp="1"/>
          </p:cNvSpPr>
          <p:nvPr>
            <p:ph type="title"/>
          </p:nvPr>
        </p:nvSpPr>
        <p:spPr>
          <a:xfrm>
            <a:off x="6047980" y="514350"/>
            <a:ext cx="5639195" cy="6276975"/>
          </a:xfrm>
        </p:spPr>
        <p:txBody>
          <a:bodyPr vert="horz" lIns="91440" tIns="45720" rIns="91440" bIns="45720" rtlCol="0" anchor="ctr">
            <a:noAutofit/>
          </a:bodyPr>
          <a:lstStyle/>
          <a:p>
            <a:r>
              <a:rPr lang="en-US" sz="2200" dirty="0" err="1">
                <a:effectLst/>
                <a:latin typeface="Book Antiqua" panose="02040602050305030304" pitchFamily="18" charset="0"/>
              </a:rPr>
              <a:t>Το</a:t>
            </a:r>
            <a:r>
              <a:rPr lang="en-US" sz="2200" dirty="0">
                <a:effectLst/>
                <a:latin typeface="Book Antiqua" panose="02040602050305030304" pitchFamily="18" charset="0"/>
              </a:rPr>
              <a:t> 1397 ο </a:t>
            </a:r>
            <a:r>
              <a:rPr lang="en-US" sz="2200" dirty="0" err="1">
                <a:effectLst/>
                <a:latin typeface="Book Antiqua" panose="02040602050305030304" pitchFamily="18" charset="0"/>
              </a:rPr>
              <a:t>Βυζ</a:t>
            </a:r>
            <a:r>
              <a:rPr lang="en-US" sz="2200" dirty="0">
                <a:effectLst/>
                <a:latin typeface="Book Antiqua" panose="02040602050305030304" pitchFamily="18" charset="0"/>
              </a:rPr>
              <a:t>αντινός Μανουήλ Χρυσολώρας άρχισε με επιτυχία να διδάσκει ελληνικά στο Studium (πανεπιστήμιο) της Φλωρεντίας, μετά από πρόσκληση του Coluccio Salutati, ενός ανθρωπιστή και καγκελάριου της Φλωρεντινής Δημοκρατίας από το 1375 έως το 1406. </a:t>
            </a:r>
            <a:r>
              <a:rPr lang="en-US" sz="2200" dirty="0" err="1">
                <a:effectLst/>
                <a:latin typeface="Book Antiqua" panose="02040602050305030304" pitchFamily="18" charset="0"/>
              </a:rPr>
              <a:t>Έν</a:t>
            </a:r>
            <a:r>
              <a:rPr lang="en-US" sz="2200" dirty="0">
                <a:effectLst/>
                <a:latin typeface="Book Antiqua" panose="02040602050305030304" pitchFamily="18" charset="0"/>
              </a:rPr>
              <a:t>α άλλο σημαντικό </a:t>
            </a:r>
            <a:r>
              <a:rPr lang="el-GR" sz="2200" dirty="0">
                <a:effectLst/>
                <a:latin typeface="Book Antiqua" panose="02040602050305030304" pitchFamily="18" charset="0"/>
              </a:rPr>
              <a:t>γεγονός </a:t>
            </a:r>
            <a:r>
              <a:rPr lang="en-US" sz="2200" dirty="0" err="1">
                <a:effectLst/>
                <a:latin typeface="Book Antiqua" panose="02040602050305030304" pitchFamily="18" charset="0"/>
              </a:rPr>
              <a:t>ήτ</a:t>
            </a:r>
            <a:r>
              <a:rPr lang="en-US" sz="2200" dirty="0">
                <a:effectLst/>
                <a:latin typeface="Book Antiqua" panose="02040602050305030304" pitchFamily="18" charset="0"/>
              </a:rPr>
              <a:t>αν</a:t>
            </a:r>
            <a:r>
              <a:rPr lang="el-GR" sz="2200" dirty="0">
                <a:effectLst/>
                <a:latin typeface="Book Antiqua" panose="02040602050305030304" pitchFamily="18" charset="0"/>
              </a:rPr>
              <a:t>ότι </a:t>
            </a:r>
            <a:r>
              <a:rPr lang="en-US" sz="2200" dirty="0">
                <a:latin typeface="Book Antiqua" panose="02040602050305030304" pitchFamily="18" charset="0"/>
              </a:rPr>
              <a:t> π</a:t>
            </a:r>
            <a:r>
              <a:rPr lang="en-US" sz="2200" dirty="0" err="1">
                <a:latin typeface="Book Antiqua" panose="02040602050305030304" pitchFamily="18" charset="0"/>
              </a:rPr>
              <a:t>ολλοί</a:t>
            </a:r>
            <a:r>
              <a:rPr lang="en-US" sz="2200" dirty="0">
                <a:latin typeface="Book Antiqua" panose="02040602050305030304" pitchFamily="18" charset="0"/>
              </a:rPr>
              <a:t> </a:t>
            </a:r>
            <a:r>
              <a:rPr lang="en-US" sz="2200" dirty="0" err="1">
                <a:latin typeface="Book Antiqua" panose="02040602050305030304" pitchFamily="18" charset="0"/>
              </a:rPr>
              <a:t>Βυζ</a:t>
            </a:r>
            <a:r>
              <a:rPr lang="en-US" sz="2200" dirty="0">
                <a:latin typeface="Book Antiqua" panose="02040602050305030304" pitchFamily="18" charset="0"/>
              </a:rPr>
              <a:t>αντινοί διανοούμενοι κατέφυγαν στην Ιταλία</a:t>
            </a:r>
            <a:r>
              <a:rPr lang="el-GR" sz="2200" dirty="0">
                <a:latin typeface="Book Antiqua" panose="02040602050305030304" pitchFamily="18" charset="0"/>
              </a:rPr>
              <a:t> </a:t>
            </a:r>
            <a:r>
              <a:rPr lang="en-US" sz="2200" dirty="0">
                <a:effectLst/>
                <a:latin typeface="Book Antiqua" panose="02040602050305030304" pitchFamily="18" charset="0"/>
              </a:rPr>
              <a:t> μετά την άλωση της Κωνσταντινούπολης από τους Τούρκους το 1453,</a:t>
            </a:r>
            <a:r>
              <a:rPr lang="el-GR" sz="2200" dirty="0">
                <a:effectLst/>
                <a:latin typeface="Book Antiqua" panose="02040602050305030304" pitchFamily="18" charset="0"/>
              </a:rPr>
              <a:t> και</a:t>
            </a:r>
            <a:r>
              <a:rPr lang="en-US" sz="2200" dirty="0">
                <a:effectLst/>
                <a:latin typeface="Book Antiqua" panose="02040602050305030304" pitchFamily="18" charset="0"/>
              </a:rPr>
              <a:t> δίδαξαν ελληνικά. </a:t>
            </a:r>
            <a:r>
              <a:rPr lang="en-US" sz="2200" dirty="0" err="1">
                <a:effectLst/>
                <a:latin typeface="Book Antiqua" panose="02040602050305030304" pitchFamily="18" charset="0"/>
              </a:rPr>
              <a:t>Έφερ</a:t>
            </a:r>
            <a:r>
              <a:rPr lang="en-US" sz="2200" dirty="0">
                <a:effectLst/>
                <a:latin typeface="Book Antiqua" panose="02040602050305030304" pitchFamily="18" charset="0"/>
              </a:rPr>
              <a:t>αν μαζί τους ελληνικά χειρόγραφα και μέσα από αυτά τα ελληνικά δράματα έγιναν διαθέσιμα στους Ιταλούς ανθρωπιστές, οι οποίοι αναζήτησαν οι ίδιοι ελληνικά και λατινικά χειρόγραφα στην Ιταλία καθώς και στην Ευρώπη και την Κωνσταντινούπολη. </a:t>
            </a:r>
            <a:br>
              <a:rPr lang="en-US" sz="2200" dirty="0">
                <a:effectLst/>
                <a:latin typeface="Book Antiqua" panose="02040602050305030304" pitchFamily="18" charset="0"/>
              </a:rPr>
            </a:br>
            <a:endParaRPr lang="en-US" sz="2200" dirty="0">
              <a:latin typeface="Book Antiqua" panose="02040602050305030304" pitchFamily="18" charset="0"/>
            </a:endParaRPr>
          </a:p>
        </p:txBody>
      </p:sp>
      <p:pic>
        <p:nvPicPr>
          <p:cNvPr id="3074" name="Picture 2" descr="Ο Έλληνας λόγιος Μανουήλ Χρυσολωράς και η Ιταλική Αναγέννηση ΒΙΝΤΕΟ |  iEllada.gr">
            <a:extLst>
              <a:ext uri="{FF2B5EF4-FFF2-40B4-BE49-F238E27FC236}">
                <a16:creationId xmlns:a16="http://schemas.microsoft.com/office/drawing/2014/main" id="{06B13BA0-1A29-455B-1F08-5195C667C0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006" r="23937"/>
          <a:stretch/>
        </p:blipFill>
        <p:spPr bwMode="auto">
          <a:xfrm>
            <a:off x="20" y="10"/>
            <a:ext cx="54044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883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10748D8-405F-9D2A-B77E-C0811AED1C75}"/>
              </a:ext>
            </a:extLst>
          </p:cNvPr>
          <p:cNvSpPr>
            <a:spLocks noGrp="1"/>
          </p:cNvSpPr>
          <p:nvPr>
            <p:ph type="title"/>
          </p:nvPr>
        </p:nvSpPr>
        <p:spPr>
          <a:xfrm>
            <a:off x="762000" y="1517904"/>
            <a:ext cx="9899904" cy="4257745"/>
          </a:xfrm>
        </p:spPr>
        <p:txBody>
          <a:bodyPr vert="horz" lIns="91440" tIns="45720" rIns="91440" bIns="45720" rtlCol="0" anchor="ct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Στην Ιταλία η θεωρητική συζήτηση αναπτύχθηκε αυτήν  την περίοδο ανάμεσα στην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Ποιητική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 Αριστοτέλη (η πρώτη λατινική μετάφραση δημοσιεύθηκε από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Lorenzo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Valla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1498, ενώ η έκδοση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Aldine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 ελληνικού κειμένου εμφανίστηκε το 1508) και </a:t>
            </a:r>
            <a:r>
              <a:rPr lang="el-GR" sz="2400" dirty="0">
                <a:latin typeface="Book Antiqua" panose="02040602050305030304" pitchFamily="18" charset="0"/>
                <a:ea typeface="Calibri" panose="020F0502020204030204" pitchFamily="34" charset="0"/>
                <a:cs typeface="Times New Roman" panose="02020603050405020304" pitchFamily="18" charset="0"/>
              </a:rPr>
              <a:t>ένα σχόλιο του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Donatus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για τον Τερέντιο το οποίο ανακαλύφθηκε ξανά το 1433 από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Giovanni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Aurispa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 Αριστοτέλης και 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Donatus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συνδυάστηκαν με την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Ars</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Poetica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Οράτιου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η οποία ήταν γνωστή κατά τον Μεσαίωνα, και όρισαν μια θεωρία του δράματος «σύμφωνα με τους αρχαίους».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3470028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7B36BEE-BE00-4915-A981-DE90475E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E476228-E1E2-0CF4-02C1-348DE8FD7C9C}"/>
              </a:ext>
            </a:extLst>
          </p:cNvPr>
          <p:cNvSpPr>
            <a:spLocks noGrp="1"/>
          </p:cNvSpPr>
          <p:nvPr>
            <p:ph type="title"/>
          </p:nvPr>
        </p:nvSpPr>
        <p:spPr>
          <a:xfrm>
            <a:off x="1517904" y="1517903"/>
            <a:ext cx="9144000" cy="3716569"/>
          </a:xfrm>
        </p:spPr>
        <p:txBody>
          <a:bodyPr vert="horz" lIns="91440" tIns="45720" rIns="91440" bIns="45720" rtlCol="0" anchor="ctr">
            <a:no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Έτσι, οι Ιταλοί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literati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επέμειναν στη διάκριση μεταξύ τραγωδίας και κωμωδίας αναφερόμενοι σε χαρακτήρες και καταστάσεις (ευγενείς χαρακτήρες και αξιοθρήνητες πράξεις στην τραγωδία, απλοί άνθρωποι και γελοίες πράξεις στην κωμωδία) καθώς και στην αναγκαιότητα της ευπρέπειας και της ενότητας της δράσης, του χρόνου και του τόπου – μια αρχή που άντλησαν από τον Αριστοτέλη, παρόλο που  μια τέτοια έμφαση στην ενότητα του χρόνου και του τόπου δεν υπήρχε στο κείμενό της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Ποιητικής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του. </a:t>
            </a:r>
            <a:endParaRPr lang="en-US" sz="2400" dirty="0"/>
          </a:p>
        </p:txBody>
      </p:sp>
    </p:spTree>
    <p:extLst>
      <p:ext uri="{BB962C8B-B14F-4D97-AF65-F5344CB8AC3E}">
        <p14:creationId xmlns:p14="http://schemas.microsoft.com/office/powerpoint/2010/main" val="4012054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40C2BF-40B4-4E8A-A6BB-EF76CC80E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F0F00D00-FA76-49D4-9105-5692A512A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408FEA7-E13B-D6EB-0868-75E1E88E5221}"/>
              </a:ext>
            </a:extLst>
          </p:cNvPr>
          <p:cNvSpPr>
            <a:spLocks noGrp="1"/>
          </p:cNvSpPr>
          <p:nvPr>
            <p:ph type="title"/>
          </p:nvPr>
        </p:nvSpPr>
        <p:spPr>
          <a:xfrm>
            <a:off x="762000" y="1518249"/>
            <a:ext cx="10655300" cy="3071004"/>
          </a:xfrm>
        </p:spPr>
        <p:txBody>
          <a:bodyPr vert="horz" lIns="91440" tIns="45720" rIns="91440" bIns="45720" rtlCol="0" anchor="ctr">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διδακτική λειτουργία τόσο της τραγωδίας όσο και της κωμωδίας τονίστηκε ιδιαίτερα, ακολουθώντας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Οράτιο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τον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Donatus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τα δύο είδη δράματος έπρεπε να διδάσκουν τους θεατές να αποφεύγουν τις κακίες και να επιδιώκουν τις αρετές, το πρώτο μέσω του οίκτου και του φόβου (όπως δίδασκε ο Αριστοτέλης), το δεύτερο μέσω του γέλιου, του οποίου η λειτουργία, σύμφωνα με τον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Donatus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ήταν να κατακρίνει τις κακίες.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1439211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691FD7-00C5-0F73-ED9E-1CF82549E447}"/>
              </a:ext>
            </a:extLst>
          </p:cNvPr>
          <p:cNvSpPr>
            <a:spLocks noGrp="1"/>
          </p:cNvSpPr>
          <p:nvPr>
            <p:ph type="title"/>
          </p:nvPr>
        </p:nvSpPr>
        <p:spPr>
          <a:xfrm>
            <a:off x="1517904" y="1517904"/>
            <a:ext cx="9144000" cy="432305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Ιταλοί θεωρητικοί προσπάθησαν να εξισορροπήσουν τον σεβασμό των κανόνων που έθεσαν οι αρχαίοι με την επιθυμία να ευχαριστήσουν το κοινό τους και να γράψουν σύγχρονα δράματα. Μερικοί από αυτούς, ωστόσο, αμφισβήτησαν τους αρχαίους πιο ανοιχτά ισχυριζόμενοι  ότι ο στόχος της ποίησης ήταν να ευχαριστήσει το κοινό – όχι να είναι χρήσιμος σε αυτούς ή να τους καθοδηγήσει με κάποιο τρόπο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Ludovico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Castelvetro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[1505-1571])- ή ότι ο Αριστοτέλης και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Οράτιος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δεν μπορούσαν να χρησιμοποιηθούν ως αρχές,  καθώς η σύγχρονη κοινωνία ήταν διαφορετική από την αρχαία Ελλάδα και τη Ρώμη και απαιτούσε νέα είδη δράματος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Antonfrancesco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Grazzini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[1503-1584]).</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21382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20345AE6-6EE8-1F58-8AB9-CA7FE428EE5B}"/>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Έτσι,  ακόμη και αν επιτρέπονταν κάποιες καινοτομίες, η θεωρητική συζήτηση, ως επί το πλείστον, προώθησε είτε την ελληνική είτε τη ρωμαϊκή τραγωδία ως το μόνο βιώσιμο μοντέλο που πρέπει να ακολουθηθεί. Ως αποτέλεσμα, όλες οι τραγωδίες που γράφτηκαν στην Αναγεννησιακή Ιταλία ήταν βασικά νεοκλασικές, επειδή συμμορφώνονταν επίσημα με τους κλασικούς κανόνες. Ωστόσο, το περιεχόμενό τους ήταν πιο ετερογενές.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3617368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8" name="Freeform: Shape 4113">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19" name="Rectangle 4115">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F435F53-BD2D-9B3A-F561-9AC3A0B82714}"/>
              </a:ext>
            </a:extLst>
          </p:cNvPr>
          <p:cNvSpPr>
            <a:spLocks noGrp="1"/>
          </p:cNvSpPr>
          <p:nvPr>
            <p:ph type="title"/>
          </p:nvPr>
        </p:nvSpPr>
        <p:spPr>
          <a:xfrm>
            <a:off x="6047980" y="1030406"/>
            <a:ext cx="5068121" cy="5579944"/>
          </a:xfrm>
        </p:spPr>
        <p:txBody>
          <a:bodyPr vert="horz" lIns="91440" tIns="45720" rIns="91440" bIns="45720" rtlCol="0" anchor="ctr">
            <a:normAutofit/>
          </a:bodyPr>
          <a:lstStyle/>
          <a:p>
            <a:r>
              <a:rPr lang="en-US" sz="2400" dirty="0" err="1">
                <a:effectLst/>
                <a:latin typeface="Book Antiqua" panose="02040602050305030304" pitchFamily="18" charset="0"/>
              </a:rPr>
              <a:t>Αν</a:t>
            </a:r>
            <a:r>
              <a:rPr lang="en-US" sz="2400" dirty="0">
                <a:effectLst/>
                <a:latin typeface="Book Antiqua" panose="02040602050305030304" pitchFamily="18" charset="0"/>
              </a:rPr>
              <a:t> και π</a:t>
            </a:r>
            <a:r>
              <a:rPr lang="en-US" sz="2400" dirty="0" err="1">
                <a:effectLst/>
                <a:latin typeface="Book Antiqua" panose="02040602050305030304" pitchFamily="18" charset="0"/>
              </a:rPr>
              <a:t>ολλές</a:t>
            </a:r>
            <a:r>
              <a:rPr lang="en-US" sz="2400" dirty="0">
                <a:effectLst/>
                <a:latin typeface="Book Antiqua" panose="02040602050305030304" pitchFamily="18" charset="0"/>
              </a:rPr>
              <a:t> </a:t>
            </a:r>
            <a:r>
              <a:rPr lang="en-US" sz="2400" dirty="0" err="1">
                <a:effectLst/>
                <a:latin typeface="Book Antiqua" panose="02040602050305030304" pitchFamily="18" charset="0"/>
              </a:rPr>
              <a:t>τρ</a:t>
            </a:r>
            <a:r>
              <a:rPr lang="en-US" sz="2400" dirty="0">
                <a:effectLst/>
                <a:latin typeface="Book Antiqua" panose="02040602050305030304" pitchFamily="18" charset="0"/>
              </a:rPr>
              <a:t>αγωδίες βασίστηκαν σε ελληνικούς μύθους, άλλοι χρησιμοποίησαν ρωμαϊκούς μύθους ή </a:t>
            </a:r>
            <a:r>
              <a:rPr lang="el-GR" sz="2400" dirty="0">
                <a:effectLst/>
                <a:latin typeface="Book Antiqua" panose="02040602050305030304" pitchFamily="18" charset="0"/>
              </a:rPr>
              <a:t>γεγονότα από την </a:t>
            </a:r>
            <a:r>
              <a:rPr lang="en-US" sz="2400" dirty="0" err="1">
                <a:effectLst/>
                <a:latin typeface="Book Antiqua" panose="02040602050305030304" pitchFamily="18" charset="0"/>
              </a:rPr>
              <a:t>ιστορί</a:t>
            </a:r>
            <a:r>
              <a:rPr lang="en-US" sz="2400" dirty="0">
                <a:effectLst/>
                <a:latin typeface="Book Antiqua" panose="02040602050305030304" pitchFamily="18" charset="0"/>
              </a:rPr>
              <a:t>α (π.χ., </a:t>
            </a:r>
            <a:r>
              <a:rPr lang="en-US" sz="2400" i="1" dirty="0">
                <a:effectLst/>
                <a:latin typeface="Book Antiqua" panose="02040602050305030304" pitchFamily="18" charset="0"/>
              </a:rPr>
              <a:t>Orazia</a:t>
            </a:r>
            <a:r>
              <a:rPr lang="en-US" sz="2400" dirty="0">
                <a:effectLst/>
                <a:latin typeface="Book Antiqua" panose="02040602050305030304" pitchFamily="18" charset="0"/>
              </a:rPr>
              <a:t> του Aretino, 1546, σχετικά με τη μονομαχία των Horatii και Curiatii και τη δολοφονία της αδελφής του Horatius), την εβραϊκή ή βιβλική ιστορία (π.χ. η </a:t>
            </a:r>
            <a:r>
              <a:rPr lang="en-US" sz="2400" i="1" dirty="0">
                <a:effectLst/>
                <a:latin typeface="Book Antiqua" panose="02040602050305030304" pitchFamily="18" charset="0"/>
              </a:rPr>
              <a:t>Μα</a:t>
            </a:r>
            <a:r>
              <a:rPr lang="en-US" sz="2400" i="1" dirty="0" err="1">
                <a:effectLst/>
                <a:latin typeface="Book Antiqua" panose="02040602050305030304" pitchFamily="18" charset="0"/>
              </a:rPr>
              <a:t>ριάνν</a:t>
            </a:r>
            <a:r>
              <a:rPr lang="en-US" sz="2400" i="1" dirty="0">
                <a:effectLst/>
                <a:latin typeface="Book Antiqua" panose="02040602050305030304" pitchFamily="18" charset="0"/>
              </a:rPr>
              <a:t>α</a:t>
            </a:r>
            <a:r>
              <a:rPr lang="en-US" sz="2400" dirty="0">
                <a:effectLst/>
                <a:latin typeface="Book Antiqua" panose="02040602050305030304" pitchFamily="18" charset="0"/>
              </a:rPr>
              <a:t> του Dolce, 1565, βασισμένη στον Flavius Josephus) ή επινοημένες ιστορίες, που συχνά τοποθετούντα</a:t>
            </a:r>
            <a:r>
              <a:rPr lang="el-GR" sz="2400" dirty="0">
                <a:effectLst/>
                <a:latin typeface="Book Antiqua" panose="02040602050305030304" pitchFamily="18" charset="0"/>
              </a:rPr>
              <a:t>ν</a:t>
            </a:r>
            <a:r>
              <a:rPr lang="en-US" sz="2400" dirty="0">
                <a:effectLst/>
                <a:latin typeface="Book Antiqua" panose="02040602050305030304" pitchFamily="18" charset="0"/>
              </a:rPr>
              <a:t> σε μακρινές χώρες (π.χ. </a:t>
            </a:r>
            <a:r>
              <a:rPr lang="en-US" sz="2400" i="1" dirty="0" err="1">
                <a:effectLst/>
                <a:latin typeface="Book Antiqua" panose="02040602050305030304" pitchFamily="18" charset="0"/>
              </a:rPr>
              <a:t>Orbecche</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Giraldi</a:t>
            </a:r>
            <a:r>
              <a:rPr lang="en-US" sz="2400" dirty="0">
                <a:effectLst/>
                <a:latin typeface="Book Antiqua" panose="02040602050305030304" pitchFamily="18" charset="0"/>
              </a:rPr>
              <a:t>,  1541).</a:t>
            </a:r>
            <a:br>
              <a:rPr lang="en-US" sz="1500" dirty="0">
                <a:effectLst/>
              </a:rPr>
            </a:br>
            <a:endParaRPr lang="en-US" sz="1500" dirty="0"/>
          </a:p>
        </p:txBody>
      </p:sp>
      <p:pic>
        <p:nvPicPr>
          <p:cNvPr id="4098" name="Picture 2" descr="Pietro Aretino = LA ORAZIA TRAGEDIA dedica di Giovanni Orsini | eBay">
            <a:extLst>
              <a:ext uri="{FF2B5EF4-FFF2-40B4-BE49-F238E27FC236}">
                <a16:creationId xmlns:a16="http://schemas.microsoft.com/office/drawing/2014/main" id="{04A324CB-D064-F66F-8CB4-81F83270D4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8321"/>
          <a:stretch/>
        </p:blipFill>
        <p:spPr bwMode="auto">
          <a:xfrm>
            <a:off x="20" y="10"/>
            <a:ext cx="54044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044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352C83-748C-4A41-D96C-7A24BB467CDB}"/>
              </a:ext>
            </a:extLst>
          </p:cNvPr>
          <p:cNvSpPr>
            <a:spLocks noGrp="1"/>
          </p:cNvSpPr>
          <p:nvPr>
            <p:ph type="title"/>
          </p:nvPr>
        </p:nvSpPr>
        <p:spPr>
          <a:xfrm>
            <a:off x="1517904" y="1517903"/>
            <a:ext cx="9144000" cy="3464643"/>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Εκτός από τα νεοκλασικά χαρακτηριστικά τους, αυτές οι τραγωδίες ακολούθησαν επίσης 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σενεκικό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μοντέλο, συμπεριλαμβάνοντας συχνά υπερφυσικά στοιχεία, φαντάσματα, σκοτεινές και αποτρόπαιες λεπτομέρειες (όπως  τα γεύματα του Θυέστη ή σφαγμένα άκρα στενών συγγενών ή εραστών που παρουσιάζονται σε μια ταραγμένη ηρωίδα) και ηθικολογικές αποστολές για το ανθρώπινο πεπρωμένο.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271095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97849F9-BD46-7C69-8C2B-B0910054ABFF}"/>
              </a:ext>
            </a:extLst>
          </p:cNvPr>
          <p:cNvSpPr>
            <a:spLocks noGrp="1"/>
          </p:cNvSpPr>
          <p:nvPr>
            <p:ph type="title"/>
          </p:nvPr>
        </p:nvSpPr>
        <p:spPr>
          <a:xfrm>
            <a:off x="762000" y="1517904"/>
            <a:ext cx="9899904" cy="4759071"/>
          </a:xfrm>
        </p:spPr>
        <p:txBody>
          <a:bodyPr vert="horz" lIns="91440" tIns="45720" rIns="91440" bIns="45720" rtlCol="0" anchor="ctr">
            <a:noAutofit/>
          </a:bodyPr>
          <a:lstStyle/>
          <a:p>
            <a:pPr>
              <a:spcAft>
                <a:spcPts val="800"/>
              </a:spcAft>
            </a:pPr>
            <a:r>
              <a:rPr lang="en-US" sz="2400" dirty="0">
                <a:effectLst/>
                <a:latin typeface="Book Antiqua" panose="02040602050305030304" pitchFamily="18" charset="0"/>
              </a:rPr>
              <a:t>Μπ</a:t>
            </a:r>
            <a:r>
              <a:rPr lang="en-US" sz="2400" dirty="0" err="1">
                <a:effectLst/>
                <a:latin typeface="Book Antiqua" panose="02040602050305030304" pitchFamily="18" charset="0"/>
              </a:rPr>
              <a:t>ορούμε</a:t>
            </a:r>
            <a:r>
              <a:rPr lang="en-US" sz="2400" dirty="0">
                <a:effectLst/>
                <a:latin typeface="Book Antiqua" panose="02040602050305030304" pitchFamily="18" charset="0"/>
              </a:rPr>
              <a:t> να </a:t>
            </a:r>
            <a:r>
              <a:rPr lang="en-US" sz="2400" dirty="0" err="1">
                <a:effectLst/>
                <a:latin typeface="Book Antiqua" panose="02040602050305030304" pitchFamily="18" charset="0"/>
              </a:rPr>
              <a:t>δι</a:t>
            </a:r>
            <a:r>
              <a:rPr lang="en-US" sz="2400" dirty="0">
                <a:effectLst/>
                <a:latin typeface="Book Antiqua" panose="02040602050305030304" pitchFamily="18" charset="0"/>
              </a:rPr>
              <a:t>ακρίνουμε τρεις κατηγορίες, κατά φθίνουσα σειρά π</a:t>
            </a:r>
            <a:r>
              <a:rPr lang="el-GR" sz="2400" dirty="0" err="1">
                <a:effectLst/>
                <a:latin typeface="Book Antiqua" panose="02040602050305030304" pitchFamily="18" charset="0"/>
              </a:rPr>
              <a:t>ιστότητας</a:t>
            </a:r>
            <a:r>
              <a:rPr lang="en-US" sz="2400" dirty="0">
                <a:effectLst/>
                <a:latin typeface="Book Antiqua" panose="02040602050305030304" pitchFamily="18" charset="0"/>
              </a:rPr>
              <a:t> στα αρχαία μοντέλα: </a:t>
            </a:r>
            <a:br>
              <a:rPr lang="el-GR" sz="2400" dirty="0">
                <a:effectLst/>
                <a:latin typeface="Book Antiqua" panose="02040602050305030304" pitchFamily="18" charset="0"/>
              </a:rPr>
            </a:br>
            <a:br>
              <a:rPr lang="en-US" sz="2400" dirty="0">
                <a:effectLst/>
                <a:latin typeface="Book Antiqua" panose="02040602050305030304" pitchFamily="18" charset="0"/>
              </a:rPr>
            </a:br>
            <a:r>
              <a:rPr lang="en-US" sz="2400" dirty="0">
                <a:effectLst/>
                <a:latin typeface="Book Antiqua" panose="02040602050305030304" pitchFamily="18" charset="0"/>
              </a:rPr>
              <a:t>1.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αφράσεις στα ιταλικά μιας πρωτότυπης (ελληνικής ή λατινικής) τραγωδίας.</a:t>
            </a:r>
            <a:br>
              <a:rPr lang="en-US" sz="2400" dirty="0">
                <a:effectLst/>
                <a:latin typeface="Book Antiqua" panose="02040602050305030304" pitchFamily="18" charset="0"/>
              </a:rPr>
            </a:br>
            <a:r>
              <a:rPr lang="en-US" sz="2400" dirty="0">
                <a:effectLst/>
                <a:latin typeface="Book Antiqua" panose="02040602050305030304" pitchFamily="18" charset="0"/>
              </a:rPr>
              <a:t>2. </a:t>
            </a:r>
            <a:r>
              <a:rPr lang="en-US" sz="2400" dirty="0" err="1">
                <a:effectLst/>
                <a:latin typeface="Book Antiqua" panose="02040602050305030304" pitchFamily="18" charset="0"/>
              </a:rPr>
              <a:t>δι</a:t>
            </a:r>
            <a:r>
              <a:rPr lang="en-US" sz="2400" dirty="0">
                <a:effectLst/>
                <a:latin typeface="Book Antiqua" panose="02040602050305030304" pitchFamily="18" charset="0"/>
              </a:rPr>
              <a:t>ασκευές αρχαίων (ελληνικών ή λατινικών) τραγωδιών με περισσότερο ή λιγότερο υψηλό βαθμό δημιουργικής ελευθερίας· </a:t>
            </a:r>
            <a:br>
              <a:rPr lang="en-US" sz="2400" dirty="0">
                <a:effectLst/>
                <a:latin typeface="Book Antiqua" panose="02040602050305030304" pitchFamily="18" charset="0"/>
              </a:rPr>
            </a:br>
            <a:r>
              <a:rPr lang="en-US" sz="2400" dirty="0">
                <a:effectLst/>
                <a:latin typeface="Book Antiqua" panose="02040602050305030304" pitchFamily="18" charset="0"/>
              </a:rPr>
              <a:t>3. </a:t>
            </a:r>
            <a:r>
              <a:rPr lang="en-US" sz="2400" dirty="0" err="1">
                <a:effectLst/>
                <a:latin typeface="Book Antiqua" panose="02040602050305030304" pitchFamily="18" charset="0"/>
              </a:rPr>
              <a:t>τρ</a:t>
            </a:r>
            <a:r>
              <a:rPr lang="en-US" sz="2400" dirty="0">
                <a:effectLst/>
                <a:latin typeface="Book Antiqua" panose="02040602050305030304" pitchFamily="18" charset="0"/>
              </a:rPr>
              <a:t>αγωδίες που βασίζονται σε μια ιστορία που δεν είναι κλασική ή δεν χρησιμοποιήθηκε από Έλληνες και Λατίνους δραματουργούς, αλλά αναδιατυπώνεται ακολουθώντας ένα αρχαίο μυθικό αρχέτυπο που προέρχεται από μια διάσημη ελληνική τραγωδία. </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2408008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AA6B4DCD-B39C-9F89-1E8C-7AAC146BF5ED}"/>
              </a:ext>
            </a:extLst>
          </p:cNvPr>
          <p:cNvSpPr>
            <a:spLocks noGrp="1"/>
          </p:cNvSpPr>
          <p:nvPr>
            <p:ph type="title"/>
          </p:nvPr>
        </p:nvSpPr>
        <p:spPr>
          <a:xfrm>
            <a:off x="6082616" y="1517904"/>
            <a:ext cx="4579288" cy="2796945"/>
          </a:xfrm>
        </p:spPr>
        <p:txBody>
          <a:bodyPr vert="horz" lIns="91440" tIns="45720" rIns="91440" bIns="45720" rtlCol="0" anchor="b">
            <a:normAutofit/>
          </a:bodyPr>
          <a:lstStyle/>
          <a:p>
            <a:r>
              <a:rPr lang="en-US" sz="5600" dirty="0" err="1">
                <a:effectLst/>
                <a:latin typeface="Book Antiqua" panose="02040602050305030304" pitchFamily="18" charset="0"/>
              </a:rPr>
              <a:t>Μετ</a:t>
            </a:r>
            <a:r>
              <a:rPr lang="en-US" sz="5600" dirty="0">
                <a:effectLst/>
                <a:latin typeface="Book Antiqua" panose="02040602050305030304" pitchFamily="18" charset="0"/>
              </a:rPr>
              <a:t>αφράσεις και διασκευές </a:t>
            </a:r>
            <a:br>
              <a:rPr lang="en-US" sz="5600" dirty="0">
                <a:effectLst/>
              </a:rPr>
            </a:br>
            <a:endParaRPr lang="en-US" sz="5600" dirty="0"/>
          </a:p>
        </p:txBody>
      </p:sp>
      <p:pic>
        <p:nvPicPr>
          <p:cNvPr id="4" name="Picture 3">
            <a:extLst>
              <a:ext uri="{FF2B5EF4-FFF2-40B4-BE49-F238E27FC236}">
                <a16:creationId xmlns:a16="http://schemas.microsoft.com/office/drawing/2014/main" id="{BE1C4995-A055-0770-9F2F-7FB25423140B}"/>
              </a:ext>
            </a:extLst>
          </p:cNvPr>
          <p:cNvPicPr>
            <a:picLocks noChangeAspect="1"/>
          </p:cNvPicPr>
          <p:nvPr/>
        </p:nvPicPr>
        <p:blipFill rotWithShape="1">
          <a:blip r:embed="rId2"/>
          <a:srcRect l="12156" r="13956" b="3"/>
          <a:stretch/>
        </p:blipFill>
        <p:spPr>
          <a:xfrm>
            <a:off x="20" y="758953"/>
            <a:ext cx="5327883" cy="5335854"/>
          </a:xfrm>
          <a:prstGeom prst="rect">
            <a:avLst/>
          </a:prstGeom>
        </p:spPr>
      </p:pic>
    </p:spTree>
    <p:extLst>
      <p:ext uri="{BB962C8B-B14F-4D97-AF65-F5344CB8AC3E}">
        <p14:creationId xmlns:p14="http://schemas.microsoft.com/office/powerpoint/2010/main" val="1721842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Freeform: Shape 512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129" name="Rectangle 5128">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The Teatro Olimpico in Vicenza: Palladian architecture at its finest for  the oldest enclosed theater in the world">
            <a:extLst>
              <a:ext uri="{FF2B5EF4-FFF2-40B4-BE49-F238E27FC236}">
                <a16:creationId xmlns:a16="http://schemas.microsoft.com/office/drawing/2014/main" id="{6D6E99A9-040A-0134-7C36-0DAF4EA79F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045"/>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5131" name="Rectangle 5130">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EF01B3E-EAFF-41A1-8B22-05DEA3DFE055}"/>
              </a:ext>
            </a:extLst>
          </p:cNvPr>
          <p:cNvSpPr>
            <a:spLocks noGrp="1"/>
          </p:cNvSpPr>
          <p:nvPr>
            <p:ph type="title"/>
          </p:nvPr>
        </p:nvSpPr>
        <p:spPr>
          <a:xfrm>
            <a:off x="1432179" y="2800350"/>
            <a:ext cx="9144000" cy="3925443"/>
          </a:xfrm>
        </p:spPr>
        <p:txBody>
          <a:bodyPr vert="horz" lIns="91440" tIns="45720" rIns="91440" bIns="45720" rtlCol="0" anchor="b">
            <a:noAutofit/>
          </a:bodyPr>
          <a:lstStyle/>
          <a:p>
            <a:pPr algn="ctr">
              <a:spcAft>
                <a:spcPts val="800"/>
              </a:spcAft>
            </a:pPr>
            <a:r>
              <a:rPr lang="en-US" sz="2400" b="1" dirty="0" err="1">
                <a:solidFill>
                  <a:schemeClr val="bg1"/>
                </a:solidFill>
                <a:effectLst/>
                <a:latin typeface="Book Antiqua" panose="02040602050305030304" pitchFamily="18" charset="0"/>
              </a:rPr>
              <a:t>Οι</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μετ</a:t>
            </a:r>
            <a:r>
              <a:rPr lang="en-US" sz="2400" b="1" dirty="0">
                <a:solidFill>
                  <a:schemeClr val="bg1"/>
                </a:solidFill>
                <a:effectLst/>
                <a:latin typeface="Book Antiqua" panose="02040602050305030304" pitchFamily="18" charset="0"/>
              </a:rPr>
              <a:t>αφράσεις και οι διασκευές των αρχαίων τραγωδιών είναι μερικές φορές δύσκολο να διακριθούν. </a:t>
            </a:r>
            <a:br>
              <a:rPr lang="en-US" sz="2400" b="1" dirty="0">
                <a:solidFill>
                  <a:schemeClr val="bg1"/>
                </a:solidFill>
                <a:effectLst/>
                <a:latin typeface="Book Antiqua" panose="02040602050305030304" pitchFamily="18" charset="0"/>
              </a:rPr>
            </a:br>
            <a:r>
              <a:rPr lang="en-US" sz="2400" b="1" dirty="0">
                <a:solidFill>
                  <a:schemeClr val="bg1"/>
                </a:solidFill>
                <a:effectLst/>
                <a:latin typeface="Book Antiqua" panose="02040602050305030304" pitchFamily="18" charset="0"/>
              </a:rPr>
              <a:t>Η </a:t>
            </a:r>
            <a:r>
              <a:rPr lang="en-US" sz="2400" b="1" dirty="0" err="1">
                <a:solidFill>
                  <a:schemeClr val="bg1"/>
                </a:solidFill>
                <a:effectLst/>
                <a:latin typeface="Book Antiqua" panose="02040602050305030304" pitchFamily="18" charset="0"/>
              </a:rPr>
              <a:t>μετάφρ</a:t>
            </a:r>
            <a:r>
              <a:rPr lang="en-US" sz="2400" b="1" dirty="0">
                <a:solidFill>
                  <a:schemeClr val="bg1"/>
                </a:solidFill>
                <a:effectLst/>
                <a:latin typeface="Book Antiqua" panose="02040602050305030304" pitchFamily="18" charset="0"/>
              </a:rPr>
              <a:t>αση ήταν ένα από τα κύρια μέσα μέσω των οποίων διαδόθηκε η γνώση των ελληνικών και ρωμαϊκών έργων και έτσι συνέβαλε στη δημιουργία πιο πρωτότυπων νεοκλασικών δραμάτων. Επιπ</a:t>
            </a:r>
            <a:r>
              <a:rPr lang="en-US" sz="2400" b="1" dirty="0" err="1">
                <a:solidFill>
                  <a:schemeClr val="bg1"/>
                </a:solidFill>
                <a:effectLst/>
                <a:latin typeface="Book Antiqua" panose="02040602050305030304" pitchFamily="18" charset="0"/>
              </a:rPr>
              <a:t>λέον</a:t>
            </a:r>
            <a:r>
              <a:rPr lang="en-US" sz="2400" b="1" dirty="0">
                <a:solidFill>
                  <a:schemeClr val="bg1"/>
                </a:solidFill>
                <a:effectLst/>
                <a:latin typeface="Book Antiqua" panose="02040602050305030304" pitchFamily="18" charset="0"/>
              </a:rPr>
              <a:t>, η </a:t>
            </a:r>
            <a:r>
              <a:rPr lang="en-US" sz="2400" b="1" dirty="0" err="1">
                <a:solidFill>
                  <a:schemeClr val="bg1"/>
                </a:solidFill>
                <a:effectLst/>
                <a:latin typeface="Book Antiqua" panose="02040602050305030304" pitchFamily="18" charset="0"/>
              </a:rPr>
              <a:t>μετάφρ</a:t>
            </a:r>
            <a:r>
              <a:rPr lang="en-US" sz="2400" b="1" dirty="0">
                <a:solidFill>
                  <a:schemeClr val="bg1"/>
                </a:solidFill>
                <a:effectLst/>
                <a:latin typeface="Book Antiqua" panose="02040602050305030304" pitchFamily="18" charset="0"/>
              </a:rPr>
              <a:t>αση έγινε από μόνη της ένα σημαντικό πολιτιστικό φαινόμενο, όπως η ιταλική μετάφραση του Οιδίποδα Τύραννου του Σοφοκλή από τον Orsatto Giustiniani, που ανατέθηκε για τα εγκαίνια του Teatro Olimpico από τον Andrea Palladio στη Βιτσέντζα το 1585.</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251609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BE51F2-6DD4-9F63-7C2A-20D60ABC824F}"/>
              </a:ext>
            </a:extLst>
          </p:cNvPr>
          <p:cNvSpPr>
            <a:spLocks noGrp="1"/>
          </p:cNvSpPr>
          <p:nvPr>
            <p:ph type="title"/>
          </p:nvPr>
        </p:nvSpPr>
        <p:spPr>
          <a:xfrm>
            <a:off x="1524000" y="1508378"/>
            <a:ext cx="9144000" cy="5254371"/>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περισσότερες από αυτές που συχνά αναφέρονται ως «μεταφράσεις», ωστόσο, είναι αρκετά ελεύθερες αποδόσεις του πρωτοτύπου, καθώς η διάκριση μεταξύ μετάφρασης και επανεγγραφής ήταν στην καλύτερη περίπτωση ισχνή εκείνη την εποχή. Οι κλασικές τραγωδίες συχνά «προσαρμόστηκαν» για το σύγχρονο κοινό εξαλείφοντας τις σκοτεινές μυθολογικές αναφορές, μεταφράζοντας αρχαίες λέξεις και έννοιες με σύγχρονες (π.χ. «κάστρα», «ιππότες», «ευγένεια», «τιμή») και μεταφέροντας επιφανειακά το θρησκευτικό ειδωλολατρικό υλικό σε ένα χριστιανικό μοντέλο, έτσι ώστε οι χαρακτήρες να μπορούν να επικαλεστούν έναν δίκαιο Θεό που υπερασπίστηκε τους καταπιεσμένους και επιβράβευσε τους δίκαιους.  Επιπλέον, οι σκηνές μπορούσαν να επεκταθούν για να αυξήσουν το αξιολύπητο στοιχείο ή τη σημασία της στιγμής.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47796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6F8F46F-5F46-6FB9-96E3-E63C86CEDCE7}"/>
              </a:ext>
            </a:extLst>
          </p:cNvPr>
          <p:cNvPicPr>
            <a:picLocks noChangeAspect="1"/>
          </p:cNvPicPr>
          <p:nvPr/>
        </p:nvPicPr>
        <p:blipFill rotWithShape="1">
          <a:blip r:embed="rId2"/>
          <a:srcRect/>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250933BE-01E3-790E-8E12-334CDF399238}"/>
              </a:ext>
            </a:extLst>
          </p:cNvPr>
          <p:cNvSpPr>
            <a:spLocks noGrp="1"/>
          </p:cNvSpPr>
          <p:nvPr>
            <p:ph type="title"/>
          </p:nvPr>
        </p:nvSpPr>
        <p:spPr>
          <a:xfrm>
            <a:off x="762000" y="3651624"/>
            <a:ext cx="10668000" cy="1775010"/>
          </a:xfrm>
        </p:spPr>
        <p:txBody>
          <a:bodyPr vert="horz" lIns="91440" tIns="45720" rIns="91440" bIns="45720" rtlCol="0" anchor="b">
            <a:normAutofit/>
          </a:bodyPr>
          <a:lstStyle/>
          <a:p>
            <a:pPr algn="ctr"/>
            <a:r>
              <a:rPr lang="en-US" sz="3800" b="1" dirty="0" err="1">
                <a:solidFill>
                  <a:schemeClr val="bg1"/>
                </a:solidFill>
                <a:effectLst/>
                <a:latin typeface="Book Antiqua" panose="02040602050305030304" pitchFamily="18" charset="0"/>
              </a:rPr>
              <a:t>Πρωτότυ</a:t>
            </a:r>
            <a:r>
              <a:rPr lang="en-US" sz="3800" b="1" dirty="0">
                <a:solidFill>
                  <a:schemeClr val="bg1"/>
                </a:solidFill>
                <a:effectLst/>
                <a:latin typeface="Book Antiqua" panose="02040602050305030304" pitchFamily="18" charset="0"/>
              </a:rPr>
              <a:t>πες τραγωδίες στα πρότυπα αρχαίων μυθικών αρχετύπων</a:t>
            </a:r>
            <a:br>
              <a:rPr lang="en-US" sz="3800" dirty="0">
                <a:solidFill>
                  <a:schemeClr val="bg1"/>
                </a:solidFill>
                <a:effectLst/>
              </a:rPr>
            </a:br>
            <a:endParaRPr lang="en-US" sz="3800" dirty="0">
              <a:solidFill>
                <a:schemeClr val="bg1"/>
              </a:solidFill>
            </a:endParaRPr>
          </a:p>
        </p:txBody>
      </p:sp>
    </p:spTree>
    <p:extLst>
      <p:ext uri="{BB962C8B-B14F-4D97-AF65-F5344CB8AC3E}">
        <p14:creationId xmlns:p14="http://schemas.microsoft.com/office/powerpoint/2010/main" val="2403166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5052C597-DCC4-7244-E6E3-FF516D5E98F0}"/>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n-US" sz="2400" dirty="0">
                <a:effectLst/>
              </a:rPr>
              <a:t> </a:t>
            </a:r>
            <a:r>
              <a:rPr lang="en-US" sz="2400" dirty="0">
                <a:effectLst/>
                <a:latin typeface="Book Antiqua" panose="02040602050305030304" pitchFamily="18" charset="0"/>
              </a:rPr>
              <a:t>Πα</a:t>
            </a:r>
            <a:r>
              <a:rPr lang="en-US" sz="2400" dirty="0" err="1">
                <a:effectLst/>
                <a:latin typeface="Book Antiqua" panose="02040602050305030304" pitchFamily="18" charset="0"/>
              </a:rPr>
              <a:t>ρά</a:t>
            </a:r>
            <a:r>
              <a:rPr lang="en-US" sz="2400" dirty="0">
                <a:effectLst/>
                <a:latin typeface="Book Antiqua" panose="02040602050305030304" pitchFamily="18" charset="0"/>
              </a:rPr>
              <a:t> </a:t>
            </a:r>
            <a:r>
              <a:rPr lang="en-US" sz="2400" dirty="0" err="1">
                <a:effectLst/>
                <a:latin typeface="Book Antiqua" panose="02040602050305030304" pitchFamily="18" charset="0"/>
              </a:rPr>
              <a:t>τον</a:t>
            </a:r>
            <a:r>
              <a:rPr lang="en-US" sz="2400" dirty="0">
                <a:effectLst/>
                <a:latin typeface="Book Antiqua" panose="02040602050305030304" pitchFamily="18" charset="0"/>
              </a:rPr>
              <a:t> θα</a:t>
            </a:r>
            <a:r>
              <a:rPr lang="en-US" sz="2400" dirty="0" err="1">
                <a:effectLst/>
                <a:latin typeface="Book Antiqua" panose="02040602050305030304" pitchFamily="18" charset="0"/>
              </a:rPr>
              <a:t>υμ</a:t>
            </a:r>
            <a:r>
              <a:rPr lang="en-US" sz="2400" dirty="0">
                <a:effectLst/>
                <a:latin typeface="Book Antiqua" panose="02040602050305030304" pitchFamily="18" charset="0"/>
              </a:rPr>
              <a:t>ασμό για τα κλασικά μοντέλα, η τραγωδία του Cinquecento (15ου αιώνα) προτιμούσε συχνότερα είτε ιστορίες που διαδραματίζοντα</a:t>
            </a:r>
            <a:r>
              <a:rPr lang="el-GR" sz="2400" dirty="0">
                <a:effectLst/>
                <a:latin typeface="Book Antiqua" panose="02040602050305030304" pitchFamily="18" charset="0"/>
              </a:rPr>
              <a:t>ν</a:t>
            </a:r>
            <a:r>
              <a:rPr lang="en-US" sz="2400" dirty="0">
                <a:effectLst/>
                <a:latin typeface="Book Antiqua" panose="02040602050305030304" pitchFamily="18" charset="0"/>
              </a:rPr>
              <a:t> στον ελληνικό ή ρωμαϊκό κόσμο, αλλά δεν χρησιμοποιούντα</a:t>
            </a:r>
            <a:r>
              <a:rPr lang="el-GR" sz="2400" dirty="0">
                <a:effectLst/>
                <a:latin typeface="Book Antiqua" panose="02040602050305030304" pitchFamily="18" charset="0"/>
              </a:rPr>
              <a:t>ν</a:t>
            </a:r>
            <a:r>
              <a:rPr lang="en-US" sz="2400" dirty="0">
                <a:effectLst/>
                <a:latin typeface="Book Antiqua" panose="02040602050305030304" pitchFamily="18" charset="0"/>
              </a:rPr>
              <a:t> σε ελληνικές ή σενεκικές τραγωδίες, είτε ιστορίες (συχνά επινοημένες) που ανήκ</a:t>
            </a:r>
            <a:r>
              <a:rPr lang="el-GR" sz="2400" dirty="0">
                <a:effectLst/>
                <a:latin typeface="Book Antiqua" panose="02040602050305030304" pitchFamily="18" charset="0"/>
              </a:rPr>
              <a:t>αν</a:t>
            </a:r>
            <a:r>
              <a:rPr lang="en-US" sz="2400" dirty="0">
                <a:effectLst/>
                <a:latin typeface="Book Antiqua" panose="02040602050305030304" pitchFamily="18" charset="0"/>
              </a:rPr>
              <a:t> σε άλλο τόπο ή / και χρόνο.</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1684355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Freeform: Shape 615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153" name="Rectangle 6152">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157" name="Rectangle 6156">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9D729F2-DEE5-E4A3-1DBD-DE8A04D8F619}"/>
              </a:ext>
            </a:extLst>
          </p:cNvPr>
          <p:cNvSpPr>
            <a:spLocks noGrp="1"/>
          </p:cNvSpPr>
          <p:nvPr>
            <p:ph type="title"/>
          </p:nvPr>
        </p:nvSpPr>
        <p:spPr>
          <a:xfrm>
            <a:off x="1517903" y="1517904"/>
            <a:ext cx="4680595" cy="4216146"/>
          </a:xfrm>
        </p:spPr>
        <p:txBody>
          <a:bodyPr vert="horz" lIns="91440" tIns="45720" rIns="91440" bIns="45720" rtlCol="0" anchor="ctr">
            <a:noAutofit/>
          </a:bodyPr>
          <a:lstStyle/>
          <a:p>
            <a:r>
              <a:rPr lang="en-US" sz="2400" dirty="0" err="1">
                <a:effectLst/>
                <a:latin typeface="Book Antiqua" panose="02040602050305030304" pitchFamily="18" charset="0"/>
              </a:rPr>
              <a:t>Στην</a:t>
            </a:r>
            <a:r>
              <a:rPr lang="en-US" sz="2400" dirty="0">
                <a:effectLst/>
                <a:latin typeface="Book Antiqua" panose="02040602050305030304" pitchFamily="18" charset="0"/>
              </a:rPr>
              <a:t> π</a:t>
            </a:r>
            <a:r>
              <a:rPr lang="en-US" sz="2400" dirty="0" err="1">
                <a:effectLst/>
                <a:latin typeface="Book Antiqua" panose="02040602050305030304" pitchFamily="18" charset="0"/>
              </a:rPr>
              <a:t>ρώτη</a:t>
            </a:r>
            <a:r>
              <a:rPr lang="en-US" sz="2400" dirty="0">
                <a:effectLst/>
                <a:latin typeface="Book Antiqua" panose="02040602050305030304" pitchFamily="18" charset="0"/>
              </a:rPr>
              <a:t> κα</a:t>
            </a:r>
            <a:r>
              <a:rPr lang="en-US" sz="2400" dirty="0" err="1">
                <a:effectLst/>
                <a:latin typeface="Book Antiqua" panose="02040602050305030304" pitchFamily="18" charset="0"/>
              </a:rPr>
              <a:t>τηγορί</a:t>
            </a:r>
            <a:r>
              <a:rPr lang="en-US" sz="2400" dirty="0">
                <a:effectLst/>
                <a:latin typeface="Book Antiqua" panose="02040602050305030304" pitchFamily="18" charset="0"/>
              </a:rPr>
              <a:t>α, η σημαντικότερη τραγωδία είναι η </a:t>
            </a:r>
            <a:r>
              <a:rPr lang="en-US" sz="2400" i="1" dirty="0">
                <a:effectLst/>
                <a:latin typeface="Book Antiqua" panose="02040602050305030304" pitchFamily="18" charset="0"/>
              </a:rPr>
              <a:t>Σοφονίσμπα</a:t>
            </a:r>
            <a:r>
              <a:rPr lang="en-US" sz="2400" dirty="0">
                <a:effectLst/>
                <a:latin typeface="Book Antiqua" panose="02040602050305030304" pitchFamily="18" charset="0"/>
              </a:rPr>
              <a:t> του Trissino. </a:t>
            </a:r>
            <a:r>
              <a:rPr lang="en-US" sz="2400" dirty="0" err="1">
                <a:effectLst/>
                <a:latin typeface="Book Antiqua" panose="02040602050305030304" pitchFamily="18" charset="0"/>
              </a:rPr>
              <a:t>Αν</a:t>
            </a:r>
            <a:r>
              <a:rPr lang="en-US" sz="2400" dirty="0">
                <a:effectLst/>
                <a:latin typeface="Book Antiqua" panose="02040602050305030304" pitchFamily="18" charset="0"/>
              </a:rPr>
              <a:t> και </a:t>
            </a:r>
            <a:r>
              <a:rPr lang="en-US" sz="2400" dirty="0" err="1">
                <a:effectLst/>
                <a:latin typeface="Book Antiqua" panose="02040602050305030304" pitchFamily="18" charset="0"/>
              </a:rPr>
              <a:t>γράφτηκε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1514-1515 και </a:t>
            </a:r>
            <a:r>
              <a:rPr lang="en-US" sz="2400" dirty="0" err="1">
                <a:effectLst/>
                <a:latin typeface="Book Antiqua" panose="02040602050305030304" pitchFamily="18" charset="0"/>
              </a:rPr>
              <a:t>δημοσιεύθηκε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1524,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α</a:t>
            </a:r>
            <a:r>
              <a:rPr lang="en-US" sz="2400" dirty="0" err="1">
                <a:effectLst/>
                <a:latin typeface="Book Antiqua" panose="02040602050305030304" pitchFamily="18" charset="0"/>
              </a:rPr>
              <a:t>νέ</a:t>
            </a:r>
            <a:r>
              <a:rPr lang="en-US" sz="2400" dirty="0">
                <a:effectLst/>
                <a:latin typeface="Book Antiqua" panose="02040602050305030304" pitchFamily="18" charset="0"/>
              </a:rPr>
              <a:t>βηκε για πρώτη φορά μόνο μετά το θάνατο του Trissino το 1562 στη Βιτσέντσα με σκηνικά του  Andrea Palladio (ο οποίος ήταν προστατευόμενος του Trissino). </a:t>
            </a:r>
            <a:endParaRPr lang="en-US" sz="2400" dirty="0">
              <a:latin typeface="Book Antiqua" panose="02040602050305030304" pitchFamily="18" charset="0"/>
            </a:endParaRPr>
          </a:p>
        </p:txBody>
      </p:sp>
      <p:pic>
        <p:nvPicPr>
          <p:cNvPr id="6146" name="Picture 2" descr="Theatre, Tragedy] Trissino, Sofonisba, [1526] - Dec 15, 2016 | BIBLIOPATHOS  Auctions in Italy">
            <a:extLst>
              <a:ext uri="{FF2B5EF4-FFF2-40B4-BE49-F238E27FC236}">
                <a16:creationId xmlns:a16="http://schemas.microsoft.com/office/drawing/2014/main" id="{67182936-8C78-3C4D-A31C-506119A57A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792" r="-1" b="15899"/>
          <a:stretch/>
        </p:blipFill>
        <p:spPr bwMode="auto">
          <a:xfrm>
            <a:off x="6807200" y="762000"/>
            <a:ext cx="46228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1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3A9684-9DF3-8A6A-0567-C10474F15773}"/>
              </a:ext>
            </a:extLst>
          </p:cNvPr>
          <p:cNvSpPr>
            <a:spLocks noGrp="1"/>
          </p:cNvSpPr>
          <p:nvPr>
            <p:ph type="title"/>
          </p:nvPr>
        </p:nvSpPr>
        <p:spPr>
          <a:xfrm>
            <a:off x="1517904" y="1517904"/>
            <a:ext cx="9144000" cy="4117786"/>
          </a:xfrm>
        </p:spPr>
        <p:txBody>
          <a:bodyPr>
            <a:normAutofit/>
          </a:bodyPr>
          <a:lstStyle/>
          <a:p>
            <a:r>
              <a:rPr lang="el-GR" sz="2400" dirty="0">
                <a:latin typeface="Book Antiqua" panose="02040602050305030304" pitchFamily="18" charset="0"/>
              </a:rPr>
              <a:t>Η ιστορία της </a:t>
            </a:r>
            <a:r>
              <a:rPr lang="el-GR" sz="2400" dirty="0" err="1">
                <a:latin typeface="Book Antiqua" panose="02040602050305030304" pitchFamily="18" charset="0"/>
              </a:rPr>
              <a:t>Σοφονίσμπα</a:t>
            </a:r>
            <a:r>
              <a:rPr lang="el-GR" sz="2400" dirty="0">
                <a:latin typeface="Book Antiqua" panose="02040602050305030304" pitchFamily="18" charset="0"/>
              </a:rPr>
              <a:t> ήταν εξαιρετικά δημοφιλής την εποχή εκείνη. Την βρίσκουμε και στη δραματουργία άλλων χωρών.</a:t>
            </a:r>
            <a:br>
              <a:rPr lang="en-US" sz="2400" dirty="0">
                <a:latin typeface="Book Antiqua" panose="02040602050305030304" pitchFamily="18" charset="0"/>
              </a:rPr>
            </a:br>
            <a:br>
              <a:rPr lang="en-US" sz="2400" dirty="0">
                <a:latin typeface="Book Antiqua" panose="02040602050305030304" pitchFamily="18" charset="0"/>
              </a:rPr>
            </a:b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Βασισμένη στον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Λίβιο</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και τον Αππιανό, το έργο αφηγείται τον έρωτα μεταξύ της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του συζύγου της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Συφάξ</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και του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Νουμιδού</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Ο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Σύφαξ</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βρισκόταν σε πόλεμο με τους Ρωμαίους και τον σύμμαχό τους, τον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Νουμίδο</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Αφού ο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Syphax</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πιάστηκε αιχμάλωτος, η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Sophonisba</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αντιμετώπισε τη δουλεία και έτσι εμπιστεύτηκε τον εαυτό της στον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ο οποίος υποσχέθηκε να τη φροντίσει παρά τη θέληση των Ρωμαίων και την παντρεύτηκε κρυφά</a:t>
            </a:r>
            <a:r>
              <a:rPr lang="en-US" sz="2400" i="1" dirty="0">
                <a:effectLst/>
                <a:latin typeface="Book Antiqua" panose="02040602050305030304" pitchFamily="18" charset="0"/>
                <a:ea typeface="Calibri" panose="020F0502020204030204" pitchFamily="34" charset="0"/>
                <a:cs typeface="Times New Roman" panose="02020603050405020304" pitchFamily="18" charset="0"/>
              </a:rPr>
              <a:t>.</a:t>
            </a:r>
            <a:endParaRPr lang="el-GR" sz="2400" dirty="0">
              <a:latin typeface="Book Antiqua" panose="02040602050305030304" pitchFamily="18" charset="0"/>
            </a:endParaRPr>
          </a:p>
        </p:txBody>
      </p:sp>
    </p:spTree>
    <p:extLst>
      <p:ext uri="{BB962C8B-B14F-4D97-AF65-F5344CB8AC3E}">
        <p14:creationId xmlns:p14="http://schemas.microsoft.com/office/powerpoint/2010/main" val="1856236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729DCA-1A79-7D99-C7B8-DA34A5D3FAC1}"/>
              </a:ext>
            </a:extLst>
          </p:cNvPr>
          <p:cNvSpPr>
            <a:spLocks noGrp="1"/>
          </p:cNvSpPr>
          <p:nvPr>
            <p:ph type="title"/>
          </p:nvPr>
        </p:nvSpPr>
        <p:spPr>
          <a:xfrm>
            <a:off x="1147665" y="1007706"/>
            <a:ext cx="10170368" cy="5187822"/>
          </a:xfrm>
        </p:spPr>
        <p:txBody>
          <a:bodyPr>
            <a:noAutofit/>
          </a:bodyPr>
          <a:lstStyle/>
          <a:p>
            <a:r>
              <a:rPr lang="el-GR" sz="2200" i="1" dirty="0">
                <a:effectLst/>
                <a:latin typeface="Book Antiqua" panose="02040602050305030304" pitchFamily="18" charset="0"/>
                <a:ea typeface="Calibri" panose="020F0502020204030204" pitchFamily="34" charset="0"/>
                <a:cs typeface="Times New Roman" panose="02020603050405020304" pitchFamily="18" charset="0"/>
              </a:rPr>
              <a:t>Όταν οι Ρωμαίοι ανακάλυψαν την αλήθεια, προέτρεψαν τον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να αντισταθεί στο πάθος του και να τους παραδώσει τη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ως αιχμάλωτη. Ανίκανος να προστατεύσει την ελευθερία της, ο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έδωσε δηλητήριο στον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για να αυτοκτονήσει πριν γίνει σκλάβα. Σε μια σημαντική λεπτομέρεια ο </a:t>
            </a:r>
            <a:r>
              <a:rPr lang="en-US" sz="2200" i="1" dirty="0" err="1">
                <a:effectLst/>
                <a:latin typeface="Book Antiqua" panose="02040602050305030304" pitchFamily="18" charset="0"/>
                <a:ea typeface="Calibri" panose="020F0502020204030204" pitchFamily="34" charset="0"/>
                <a:cs typeface="Times New Roman" panose="02020603050405020304" pitchFamily="18" charset="0"/>
              </a:rPr>
              <a:t>Trissino</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ακολούθησε τον Αππιανό και όχι τον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Λίβι</a:t>
            </a:r>
            <a:r>
              <a:rPr lang="en-US" sz="2200" i="1" dirty="0">
                <a:effectLst/>
                <a:latin typeface="Book Antiqua" panose="02040602050305030304" pitchFamily="18" charset="0"/>
                <a:ea typeface="Calibri" panose="020F0502020204030204" pitchFamily="34" charset="0"/>
                <a:cs typeface="Times New Roman" panose="02020603050405020304" pitchFamily="18" charset="0"/>
              </a:rPr>
              <a:t>o</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η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είχε λογοδοθεί πρώτα με τον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και στη συνέχεια δόθηκε σε γάμο με τον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Συφάξ</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για πολιτικούς λόγους – μια αλλαγή που έκανε την ιστορία αγάπης μεταξύ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Μασίνισσα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πιο «φυσική» και καθιστούσε τη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λιγότερο μοιχαλίδα, καθώς ο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Σύφαξ</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δεν ήταν ακόμα νεκρός. Ακόμα κι αν η ιστορία είναι ρωμαϊκή, η τραγωδία του </a:t>
            </a:r>
            <a:r>
              <a:rPr lang="en-US" sz="2200" i="1" dirty="0" err="1">
                <a:effectLst/>
                <a:latin typeface="Book Antiqua" panose="02040602050305030304" pitchFamily="18" charset="0"/>
                <a:ea typeface="Calibri" panose="020F0502020204030204" pitchFamily="34" charset="0"/>
                <a:cs typeface="Times New Roman" panose="02020603050405020304" pitchFamily="18" charset="0"/>
              </a:rPr>
              <a:t>Trissino</a:t>
            </a:r>
            <a:r>
              <a:rPr lang="en-US" sz="22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είναι αναμφισβήτητα ελληνική – όχι μόνο για τη δομή (με επεισόδια διανθισμένα από χορωδιακές ωδές και με χορωδία πάντα παρούσα στη σκηνή), αλλά επειδή τα τραγικά μοντέλα της είναι ελληνικά. Το έργο του </a:t>
            </a:r>
            <a:r>
              <a:rPr lang="en-US" sz="2200" i="1" dirty="0" err="1">
                <a:effectLst/>
                <a:latin typeface="Book Antiqua" panose="02040602050305030304" pitchFamily="18" charset="0"/>
                <a:ea typeface="Calibri" panose="020F0502020204030204" pitchFamily="34" charset="0"/>
                <a:cs typeface="Times New Roman" panose="02020603050405020304" pitchFamily="18" charset="0"/>
              </a:rPr>
              <a:t>Trissino</a:t>
            </a:r>
            <a:r>
              <a:rPr lang="en-US" sz="22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απηχεί πολλές ελληνικές τραγωδίες,  για παράδειγμα, ο θάνατος της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περιγράφεται χρησιμοποιώντας την «Άλκηστη» του Ευριπίδη ως πρότυπο, συχνά με αυτολεξεί αποσπάσματα. Το πιο σημαντικό είναι ότι η ίδια η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Σοφονίσμπα</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έχει ως πρότυπο τους Σοφόκλειους ήρωες, όπως ο Αίας ή η Αντιγόνη, που επιλέγουν τον θάνατο αντί να απαρνούνται τις αξίες τους.</a:t>
            </a:r>
            <a:br>
              <a:rPr lang="el-GR" sz="2200" dirty="0">
                <a:effectLst/>
                <a:latin typeface="Calibri" panose="020F0502020204030204" pitchFamily="34" charset="0"/>
                <a:ea typeface="Calibri" panose="020F0502020204030204" pitchFamily="34" charset="0"/>
                <a:cs typeface="Times New Roman" panose="02020603050405020304" pitchFamily="18" charset="0"/>
              </a:rPr>
            </a:br>
            <a:endParaRPr lang="el-GR" sz="2200" dirty="0"/>
          </a:p>
        </p:txBody>
      </p:sp>
    </p:spTree>
    <p:extLst>
      <p:ext uri="{BB962C8B-B14F-4D97-AF65-F5344CB8AC3E}">
        <p14:creationId xmlns:p14="http://schemas.microsoft.com/office/powerpoint/2010/main" val="2885534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3" name="Freeform: Shape 717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184" name="Rectangle 7176">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Rectangle 7178">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6" name="Rectangle 7180">
            <a:extLst>
              <a:ext uri="{FF2B5EF4-FFF2-40B4-BE49-F238E27FC236}">
                <a16:creationId xmlns:a16="http://schemas.microsoft.com/office/drawing/2014/main" id="{A40B92D7-AC7A-4373-808B-F0E53961F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2000" cy="609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8C66BAC-16E4-43CF-3581-30446D7A106B}"/>
              </a:ext>
            </a:extLst>
          </p:cNvPr>
          <p:cNvSpPr>
            <a:spLocks noGrp="1"/>
          </p:cNvSpPr>
          <p:nvPr>
            <p:ph type="title"/>
          </p:nvPr>
        </p:nvSpPr>
        <p:spPr>
          <a:xfrm>
            <a:off x="6102098" y="752476"/>
            <a:ext cx="5317233" cy="5676899"/>
          </a:xfrm>
        </p:spPr>
        <p:txBody>
          <a:bodyPr vert="horz" lIns="91440" tIns="45720" rIns="91440" bIns="45720" rtlCol="0" anchor="b">
            <a:noAutofit/>
          </a:bodyPr>
          <a:lstStyle/>
          <a:p>
            <a:r>
              <a:rPr lang="en-US" sz="2400" dirty="0">
                <a:effectLst/>
                <a:latin typeface="Book Antiqua" panose="02040602050305030304" pitchFamily="18" charset="0"/>
              </a:rPr>
              <a:t>Η επ</a:t>
            </a:r>
            <a:r>
              <a:rPr lang="en-US" sz="2400" dirty="0" err="1">
                <a:effectLst/>
                <a:latin typeface="Book Antiqua" panose="02040602050305030304" pitchFamily="18" charset="0"/>
              </a:rPr>
              <a:t>ιρροή</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κλ</a:t>
            </a:r>
            <a:r>
              <a:rPr lang="en-US" sz="2400" dirty="0">
                <a:effectLst/>
                <a:latin typeface="Book Antiqua" panose="02040602050305030304" pitchFamily="18" charset="0"/>
              </a:rPr>
              <a:t>ασικής τραγωδίας και των τραγικών μοτίβων είναι διάχυτη στην Ιταλία, αν και μερικές φορές (ειδικά σε μεταγενέστερες τραγωδίες) χρησιμεύει περισσότερο ως πλαίσιο για την αντιμετώπιση θεμάτων που δεν ανήκουν στη συγκεκριμένη τραγωδία που χρησιμοποιείται ως πρότυπο. </a:t>
            </a:r>
            <a:r>
              <a:rPr lang="en-US" sz="2400" dirty="0" err="1">
                <a:effectLst/>
                <a:latin typeface="Book Antiqua" panose="02040602050305030304" pitchFamily="18" charset="0"/>
              </a:rPr>
              <a:t>Έν</a:t>
            </a:r>
            <a:r>
              <a:rPr lang="en-US" sz="2400" dirty="0">
                <a:effectLst/>
                <a:latin typeface="Book Antiqua" panose="02040602050305030304" pitchFamily="18" charset="0"/>
              </a:rPr>
              <a:t>α παράδειγμα είναι το </a:t>
            </a:r>
            <a:r>
              <a:rPr lang="en-US" sz="2400" i="1" dirty="0">
                <a:effectLst/>
                <a:latin typeface="Book Antiqua" panose="02040602050305030304" pitchFamily="18" charset="0"/>
              </a:rPr>
              <a:t>Torrismondo</a:t>
            </a:r>
            <a:r>
              <a:rPr lang="en-US" sz="2400" dirty="0">
                <a:effectLst/>
                <a:latin typeface="Book Antiqua" panose="02040602050305030304" pitchFamily="18" charset="0"/>
              </a:rPr>
              <a:t> (1587) του Torquato Tasso, το οποίο μιλάει για την αγάπη μεταξύ του Torrismondo, βασιλιά των Γότθων, και της Alvida, πριγκίπισσας της Νορβηγίας, παρόλο που την έχει υποσχεθεί στον καλύτερο φίλο του Germondo, βασιλιά της Σουηδίας. </a:t>
            </a:r>
            <a:endParaRPr lang="en-US" sz="2400" dirty="0">
              <a:latin typeface="Book Antiqua" panose="02040602050305030304" pitchFamily="18" charset="0"/>
            </a:endParaRPr>
          </a:p>
        </p:txBody>
      </p:sp>
      <p:pic>
        <p:nvPicPr>
          <p:cNvPr id="7170" name="Picture 2" descr="Torquato Tasso - Wikipedia">
            <a:extLst>
              <a:ext uri="{FF2B5EF4-FFF2-40B4-BE49-F238E27FC236}">
                <a16:creationId xmlns:a16="http://schemas.microsoft.com/office/drawing/2014/main" id="{3B8BB265-D8AF-579E-B4AA-5A277D8D7F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525" r="1" b="20242"/>
          <a:stretch/>
        </p:blipFill>
        <p:spPr bwMode="auto">
          <a:xfrm>
            <a:off x="758952" y="1571951"/>
            <a:ext cx="4572000" cy="452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5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A9EBED-5AEF-A32A-BFA9-7B688CCE9C57}"/>
              </a:ext>
            </a:extLst>
          </p:cNvPr>
          <p:cNvSpPr>
            <a:spLocks noGrp="1"/>
          </p:cNvSpPr>
          <p:nvPr>
            <p:ph type="title"/>
          </p:nvPr>
        </p:nvSpPr>
        <p:spPr>
          <a:xfrm>
            <a:off x="1524000" y="774441"/>
            <a:ext cx="9144000" cy="5719665"/>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Alvida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είναι στην πραγματικότητα αδελφή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Torrismondo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αυτή η αλήθεια αποκαλύπτεται στην 4</a:t>
            </a:r>
            <a:r>
              <a:rPr lang="el-GR" sz="2400" baseline="30000" dirty="0">
                <a:effectLst/>
                <a:latin typeface="Book Antiqua" panose="02040602050305030304" pitchFamily="18" charset="0"/>
                <a:ea typeface="Calibri" panose="020F0502020204030204" pitchFamily="34" charset="0"/>
                <a:cs typeface="Times New Roman" panose="02020603050405020304" pitchFamily="18" charset="0"/>
              </a:rPr>
              <a:t>η</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Πράξη, η οποία ακολουθεί πολύ στενά, μερικές φορές αυτολεξεί, τις σκηνές μεταξύ του δούλου του Λάιου, του Κορινθιακού αγγελιοφόρου και του Οιδίποδα στον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Οιδίποδα Τύραννο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 Σοφοκλή: ως βρέφος 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Αλβίδα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ανατέθηκε στον υπηρέτη και στάλθηκε στη Δακία επειδή ο πατέρας της φοβόταν ορισμένες προφητείες. Ωστόσο, κατά τη διάρκεια του ταξιδιού αιχμαλωτίστηκε από Νορβηγούς πειρατές και τελικά δόθηκε ως υιοθεσία στον βασιλιά της Νορβηγίας. Ωστόσο, αν και το μοτίβο του Οιδίποδα είναι σίγουρα κεντρικό σε αυτή την αρκετά περίπλοκη πλοκή (ακόμα κι αν η αιμομιξία συμβαίνει μεταξύ αδελφών), το κύριο τραγικό θέμα είναι η επιλογή μεταξύ φιλίας και αγάπης, που κάνει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Torrismondo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 την αίσθηση της ενοχής του έναν πραγματικά σύγχρονο τραγικό ήρωα</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Torrismondo</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είναι το πρότυπο του έργου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Βασιλεύς ο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Ροδολίνος</a:t>
            </a:r>
            <a:r>
              <a:rPr lang="el-GR" sz="2400" i="1" dirty="0">
                <a:latin typeface="Book Antiqua" panose="02040602050305030304" pitchFamily="18" charset="0"/>
                <a:ea typeface="Calibri" panose="020F0502020204030204" pitchFamily="34" charset="0"/>
                <a:cs typeface="Times New Roman" panose="02020603050405020304" pitchFamily="18" charset="0"/>
              </a:rPr>
              <a:t> </a:t>
            </a:r>
            <a:r>
              <a:rPr lang="el-GR" sz="2400" dirty="0">
                <a:latin typeface="Book Antiqua" panose="02040602050305030304" pitchFamily="18" charset="0"/>
                <a:ea typeface="Calibri" panose="020F0502020204030204" pitchFamily="34" charset="0"/>
                <a:cs typeface="Times New Roman" panose="02020603050405020304" pitchFamily="18" charset="0"/>
              </a:rPr>
              <a:t>του Ιωάννη Ανδρέα Τρωίλου)</a:t>
            </a:r>
            <a:endParaRPr lang="el-GR" sz="2400" dirty="0"/>
          </a:p>
        </p:txBody>
      </p:sp>
    </p:spTree>
    <p:extLst>
      <p:ext uri="{BB962C8B-B14F-4D97-AF65-F5344CB8AC3E}">
        <p14:creationId xmlns:p14="http://schemas.microsoft.com/office/powerpoint/2010/main" val="97470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Rectangle 9">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a:extLst>
              <a:ext uri="{FF2B5EF4-FFF2-40B4-BE49-F238E27FC236}">
                <a16:creationId xmlns:a16="http://schemas.microsoft.com/office/drawing/2014/main" id="{F1A761B3-3610-1B65-A2D4-DC5B2715D458}"/>
              </a:ext>
            </a:extLst>
          </p:cNvPr>
          <p:cNvPicPr>
            <a:picLocks noChangeAspect="1"/>
          </p:cNvPicPr>
          <p:nvPr/>
        </p:nvPicPr>
        <p:blipFill rotWithShape="1">
          <a:blip r:embed="rId2"/>
          <a:srcRect t="205" b="14568"/>
          <a:stretch/>
        </p:blipFill>
        <p:spPr>
          <a:xfrm>
            <a:off x="20" y="10"/>
            <a:ext cx="12191977" cy="6857990"/>
          </a:xfrm>
          <a:prstGeom prst="rect">
            <a:avLst/>
          </a:prstGeom>
        </p:spPr>
      </p:pic>
      <p:sp>
        <p:nvSpPr>
          <p:cNvPr id="19" name="Rectangle 11">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DC7B5935-711B-CF6C-F07E-9248D785226D}"/>
              </a:ext>
            </a:extLst>
          </p:cNvPr>
          <p:cNvSpPr>
            <a:spLocks noGrp="1"/>
          </p:cNvSpPr>
          <p:nvPr>
            <p:ph type="title"/>
          </p:nvPr>
        </p:nvSpPr>
        <p:spPr>
          <a:xfrm>
            <a:off x="762000" y="747059"/>
            <a:ext cx="5989320" cy="2762904"/>
          </a:xfrm>
        </p:spPr>
        <p:txBody>
          <a:bodyPr vert="horz" lIns="91440" tIns="45720" rIns="91440" bIns="45720" rtlCol="0" anchor="b">
            <a:normAutofit/>
          </a:bodyPr>
          <a:lstStyle/>
          <a:p>
            <a:r>
              <a:rPr lang="en-US" dirty="0" err="1">
                <a:solidFill>
                  <a:schemeClr val="bg1"/>
                </a:solidFill>
                <a:effectLst/>
                <a:latin typeface="Book Antiqua" panose="02040602050305030304" pitchFamily="18" charset="0"/>
              </a:rPr>
              <a:t>Αρχ</a:t>
            </a:r>
            <a:r>
              <a:rPr lang="en-US" dirty="0">
                <a:solidFill>
                  <a:schemeClr val="bg1"/>
                </a:solidFill>
                <a:effectLst/>
                <a:latin typeface="Book Antiqua" panose="02040602050305030304" pitchFamily="18" charset="0"/>
              </a:rPr>
              <a:t>αία τραγικά θέματα στον αναγεννησιακό κόσμο </a:t>
            </a:r>
            <a:br>
              <a:rPr lang="en-US" dirty="0">
                <a:solidFill>
                  <a:schemeClr val="bg1"/>
                </a:solidFill>
                <a:effectLst/>
                <a:latin typeface="Book Antiqua" panose="02040602050305030304" pitchFamily="18" charset="0"/>
              </a:rPr>
            </a:br>
            <a:endParaRPr lang="en-US"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226996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2BC344D-E9FB-8586-F9DE-8464F1C46495}"/>
              </a:ext>
            </a:extLst>
          </p:cNvPr>
          <p:cNvSpPr>
            <a:spLocks noGrp="1"/>
          </p:cNvSpPr>
          <p:nvPr>
            <p:ph type="title"/>
          </p:nvPr>
        </p:nvSpPr>
        <p:spPr>
          <a:xfrm>
            <a:off x="761999" y="1517904"/>
            <a:ext cx="10620375" cy="4282821"/>
          </a:xfrm>
        </p:spPr>
        <p:txBody>
          <a:bodyPr vert="horz" lIns="91440" tIns="45720" rIns="91440" bIns="45720" rtlCol="0" anchor="ctr">
            <a:normAutofit/>
          </a:bodyPr>
          <a:lstStyle/>
          <a:p>
            <a:r>
              <a:rPr lang="en-US" sz="2400" dirty="0" err="1">
                <a:effectLst/>
                <a:latin typeface="Book Antiqua" panose="02040602050305030304" pitchFamily="18" charset="0"/>
              </a:rPr>
              <a:t>Γι</a:t>
            </a:r>
            <a:r>
              <a:rPr lang="en-US" sz="2400" dirty="0">
                <a:effectLst/>
                <a:latin typeface="Book Antiqua" panose="02040602050305030304" pitchFamily="18" charset="0"/>
              </a:rPr>
              <a:t>α τους θεωρητικούς και τους θεατρικούς συγγραφείς της Αναγέννησης, η τραγωδία</a:t>
            </a:r>
            <a:r>
              <a:rPr lang="el-GR" sz="2400" dirty="0">
                <a:effectLst/>
                <a:latin typeface="Book Antiqua" panose="02040602050305030304" pitchFamily="18" charset="0"/>
              </a:rPr>
              <a:t>,</a:t>
            </a:r>
            <a:r>
              <a:rPr lang="en-US" sz="2400" dirty="0">
                <a:effectLst/>
                <a:latin typeface="Book Antiqua" panose="02040602050305030304" pitchFamily="18" charset="0"/>
              </a:rPr>
              <a:t> </a:t>
            </a:r>
            <a:r>
              <a:rPr lang="en-US" sz="2400" dirty="0">
                <a:latin typeface="Book Antiqua" panose="02040602050305030304" pitchFamily="18" charset="0"/>
              </a:rPr>
              <a:t>όπως προέτρεπε ο Οράτιος</a:t>
            </a:r>
            <a:r>
              <a:rPr lang="el-GR" sz="2400" dirty="0">
                <a:latin typeface="Book Antiqua" panose="02040602050305030304" pitchFamily="18" charset="0"/>
              </a:rPr>
              <a:t>, θα έπρεπε να έχει </a:t>
            </a:r>
            <a:r>
              <a:rPr lang="en-US" sz="2400" dirty="0" err="1">
                <a:effectLst/>
                <a:latin typeface="Book Antiqua" panose="02040602050305030304" pitchFamily="18" charset="0"/>
              </a:rPr>
              <a:t>διδ</a:t>
            </a:r>
            <a:r>
              <a:rPr lang="en-US" sz="2400" dirty="0">
                <a:effectLst/>
                <a:latin typeface="Book Antiqua" panose="02040602050305030304" pitchFamily="18" charset="0"/>
              </a:rPr>
              <a:t>ακτική λειτουργία. </a:t>
            </a:r>
            <a:r>
              <a:rPr lang="en-US" sz="2400" dirty="0" err="1">
                <a:effectLst/>
                <a:latin typeface="Book Antiqua" panose="02040602050305030304" pitchFamily="18" charset="0"/>
              </a:rPr>
              <a:t>Συγκεκριμέν</a:t>
            </a:r>
            <a:r>
              <a:rPr lang="en-US" sz="2400" dirty="0">
                <a:effectLst/>
                <a:latin typeface="Book Antiqua" panose="02040602050305030304" pitchFamily="18" charset="0"/>
              </a:rPr>
              <a:t>α, σκηνοθετώντας την πτώση των τυράννων, η τραγωδία θα μπορούσε να διδάξει στους κυβερνήτες πώς να κυβερνούν με δικαιοσύνη και να αποφεύγουν τους κινδύνους της τυραννίας. </a:t>
            </a:r>
            <a:endParaRPr lang="en-US" sz="2400" dirty="0">
              <a:latin typeface="Book Antiqua" panose="02040602050305030304" pitchFamily="18" charset="0"/>
            </a:endParaRPr>
          </a:p>
        </p:txBody>
      </p:sp>
    </p:spTree>
    <p:extLst>
      <p:ext uri="{BB962C8B-B14F-4D97-AF65-F5344CB8AC3E}">
        <p14:creationId xmlns:p14="http://schemas.microsoft.com/office/powerpoint/2010/main" val="842387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23E133-5689-E8ED-736C-78E5ACFB45A5}"/>
              </a:ext>
            </a:extLst>
          </p:cNvPr>
          <p:cNvSpPr>
            <a:spLocks noGrp="1"/>
          </p:cNvSpPr>
          <p:nvPr>
            <p:ph type="title"/>
          </p:nvPr>
        </p:nvSpPr>
        <p:spPr>
          <a:xfrm>
            <a:off x="1517904" y="1517903"/>
            <a:ext cx="9144000" cy="3387471"/>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Μια τέτοια ιδέα, που υπάρχει ήδη στον Σενέκα, άνθισε στην Αναγέννηση με το ενδιαφέρον που ούτως ή άλλως έδειχνε για την τέχνη της κυβέρνησης και την ευγενική συμπεριφορά. Επιπλέον, αν και προέρχεται από τον Σενέκα, ο «τραγικός τύραννος» ήταν μια καθημερινή πραγματικότητα για μια χώρα χωρισμένη σε πολλούς ευγενείς και κυβερνήσεις όπου ο αγώνας για την εξουσία ήταν αδιάκοπος. </a:t>
            </a:r>
            <a:endParaRPr lang="el-GR" sz="2400" dirty="0"/>
          </a:p>
        </p:txBody>
      </p:sp>
    </p:spTree>
    <p:extLst>
      <p:ext uri="{BB962C8B-B14F-4D97-AF65-F5344CB8AC3E}">
        <p14:creationId xmlns:p14="http://schemas.microsoft.com/office/powerpoint/2010/main" val="732712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1D17D4F6-5AA5-BE41-C0C7-49C4FFDCD74C}"/>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n-US" sz="2400" dirty="0" err="1">
                <a:effectLst/>
                <a:latin typeface="Book Antiqua" panose="02040602050305030304" pitchFamily="18" charset="0"/>
              </a:rPr>
              <a:t>Στις</a:t>
            </a:r>
            <a:r>
              <a:rPr lang="en-US" sz="2400" dirty="0">
                <a:effectLst/>
                <a:latin typeface="Book Antiqua" panose="02040602050305030304" pitchFamily="18" charset="0"/>
              </a:rPr>
              <a:t> </a:t>
            </a:r>
            <a:r>
              <a:rPr lang="en-US" sz="2400" dirty="0" err="1">
                <a:effectLst/>
                <a:latin typeface="Book Antiqua" panose="02040602050305030304" pitchFamily="18" charset="0"/>
              </a:rPr>
              <a:t>τρ</a:t>
            </a:r>
            <a:r>
              <a:rPr lang="en-US" sz="2400" dirty="0">
                <a:effectLst/>
                <a:latin typeface="Book Antiqua" panose="02040602050305030304" pitchFamily="18" charset="0"/>
              </a:rPr>
              <a:t>αγωδίες του Cinquecento, οι τύραννοι είναι συχνά αδίστακτοι και οι πολλοί διάλογοι μεταξύ του τυράννου και του συμβούλου του, ο οποίος συχνά προσπαθεί να πείσει τον πρώτο να περιορίσει τη χρήση βίας και να παραιτηθεί από τις βεντέτες, μπορεί να θυμίζουν κοινές καταστάσεις στα ιταλικά δικαστήρια.</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3390449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Freeform: Shape 1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 name="Rectangle 1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1">
            <a:extLst>
              <a:ext uri="{FF2B5EF4-FFF2-40B4-BE49-F238E27FC236}">
                <a16:creationId xmlns:a16="http://schemas.microsoft.com/office/drawing/2014/main" id="{C340C2BF-40B4-4E8A-A6BB-EF76CC80E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3">
            <a:extLst>
              <a:ext uri="{FF2B5EF4-FFF2-40B4-BE49-F238E27FC236}">
                <a16:creationId xmlns:a16="http://schemas.microsoft.com/office/drawing/2014/main" id="{F0F00D00-FA76-49D4-9105-5692A512A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4719E63-5B17-A5FB-D051-2FDB34255EE2}"/>
              </a:ext>
            </a:extLst>
          </p:cNvPr>
          <p:cNvSpPr>
            <a:spLocks noGrp="1"/>
          </p:cNvSpPr>
          <p:nvPr>
            <p:ph type="title"/>
          </p:nvPr>
        </p:nvSpPr>
        <p:spPr>
          <a:xfrm>
            <a:off x="762000" y="1518249"/>
            <a:ext cx="10655300" cy="3071004"/>
          </a:xfrm>
        </p:spPr>
        <p:txBody>
          <a:bodyPr vert="horz" lIns="91440" tIns="45720" rIns="91440" bIns="45720" rtlCol="0" anchor="ctr">
            <a:normAutofit/>
          </a:bodyPr>
          <a:lstStyle/>
          <a:p>
            <a:pPr algn="ctr"/>
            <a:r>
              <a:rPr lang="en-US" sz="2400" dirty="0" err="1">
                <a:effectLst/>
                <a:latin typeface="Book Antiqua" panose="02040602050305030304" pitchFamily="18" charset="0"/>
              </a:rPr>
              <a:t>Έν</a:t>
            </a:r>
            <a:r>
              <a:rPr lang="en-US" sz="2400" dirty="0">
                <a:effectLst/>
                <a:latin typeface="Book Antiqua" panose="02040602050305030304" pitchFamily="18" charset="0"/>
              </a:rPr>
              <a:t>α άλλο επαναλαμβανόμενο θέμα της ιταλικής τραγωδίας που συνδέεται με τη συζήτηση για τη βασιλεία και την εξουσία ήταν η αστάθεια της ανθρώπινης τύχης και η αδυναμία του ανθρώπου να ελέγξει το πεπρωμένο του.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θέμ</a:t>
            </a:r>
            <a:r>
              <a:rPr lang="en-US" sz="2400" dirty="0">
                <a:effectLst/>
                <a:latin typeface="Book Antiqua" panose="02040602050305030304" pitchFamily="18" charset="0"/>
              </a:rPr>
              <a:t>α αυτό είναι παρόν και στην ελληνική τραγωδία, αλλά οι θεατρικοί συγγραφείς της Αναγέννησης το επέκτειναν, καθώς το κοινό τους ήταν ιδιαίτερα ευαίσθητο σε αυτό.</a:t>
            </a:r>
            <a:endParaRPr lang="en-US" sz="2400" dirty="0">
              <a:latin typeface="Book Antiqua" panose="02040602050305030304" pitchFamily="18" charset="0"/>
            </a:endParaRPr>
          </a:p>
        </p:txBody>
      </p:sp>
    </p:spTree>
    <p:extLst>
      <p:ext uri="{BB962C8B-B14F-4D97-AF65-F5344CB8AC3E}">
        <p14:creationId xmlns:p14="http://schemas.microsoft.com/office/powerpoint/2010/main" val="298735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B765D63-8A02-EF56-6D47-C49466633762}"/>
              </a:ext>
            </a:extLst>
          </p:cNvPr>
          <p:cNvSpPr>
            <a:spLocks noGrp="1"/>
          </p:cNvSpPr>
          <p:nvPr>
            <p:ph type="title"/>
          </p:nvPr>
        </p:nvSpPr>
        <p:spPr>
          <a:xfrm>
            <a:off x="1517904" y="1517903"/>
            <a:ext cx="9016746" cy="4130421"/>
          </a:xfrm>
        </p:spPr>
        <p:txBody>
          <a:bodyPr vert="horz" lIns="91440" tIns="45720" rIns="91440" bIns="45720" rtlCol="0" anchor="ctr">
            <a:noAutofit/>
          </a:bodyPr>
          <a:lstStyle/>
          <a:p>
            <a:r>
              <a:rPr lang="en-US" sz="2400" dirty="0">
                <a:effectLst/>
                <a:latin typeface="Book Antiqua" panose="02040602050305030304" pitchFamily="18" charset="0"/>
              </a:rPr>
              <a:t>Ο </a:t>
            </a:r>
            <a:r>
              <a:rPr lang="en-US" sz="2400" dirty="0" err="1">
                <a:effectLst/>
                <a:latin typeface="Book Antiqua" panose="02040602050305030304" pitchFamily="18" charset="0"/>
              </a:rPr>
              <a:t>στοχ</a:t>
            </a:r>
            <a:r>
              <a:rPr lang="en-US" sz="2400" dirty="0">
                <a:effectLst/>
                <a:latin typeface="Book Antiqua" panose="02040602050305030304" pitchFamily="18" charset="0"/>
              </a:rPr>
              <a:t>ασμός για την αστάθεια της ανθρώπινης τύχης μπορεί να θεωρηθεί ως η τραγική ερμηνεία των μακιαβελικών ιδεών σχετικά με τη σημασία της Τύχης και την ανάγκη αξιοποίησής της, όπως εκφράζεται στον </a:t>
            </a:r>
            <a:r>
              <a:rPr lang="en-US" sz="2400" i="1" dirty="0">
                <a:effectLst/>
                <a:latin typeface="Book Antiqua" panose="02040602050305030304" pitchFamily="18" charset="0"/>
              </a:rPr>
              <a:t>Πρίγκιπα</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ανα</a:t>
            </a:r>
            <a:r>
              <a:rPr lang="en-US" sz="2400" dirty="0" err="1">
                <a:effectLst/>
                <a:latin typeface="Book Antiqua" panose="02040602050305030304" pitchFamily="18" charset="0"/>
              </a:rPr>
              <a:t>γεννησι</a:t>
            </a:r>
            <a:r>
              <a:rPr lang="en-US" sz="2400" dirty="0">
                <a:effectLst/>
                <a:latin typeface="Book Antiqua" panose="02040602050305030304" pitchFamily="18" charset="0"/>
              </a:rPr>
              <a:t>ακές τραγωδίες απεικονίζουν έτσι τους Σενεκικούς τυράννους ως μακιαβελικούς πρίγκιπες και ηγεμόνες – διχασμένους όπως οι τραγικοί προκάτοχοί τους ανάμεσα στον πόθο τους για εξουσία και τις ανατροπές της παντοδύναμης Τύχης.</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2282234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F03990-2AA4-D51D-3E66-D152C90BB77A}"/>
              </a:ext>
            </a:extLst>
          </p:cNvPr>
          <p:cNvSpPr>
            <a:spLocks noGrp="1"/>
          </p:cNvSpPr>
          <p:nvPr>
            <p:ph type="title"/>
          </p:nvPr>
        </p:nvSpPr>
        <p:spPr>
          <a:xfrm>
            <a:off x="1517904" y="1517904"/>
            <a:ext cx="9144000" cy="474954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αυτές τις τραγωδίες, οι γυναίκες είναι συχνά το πολικό αντίθετο των τυράννων και συνήθως οι κύριες ηρωίδες, όπως υποδηλώνουν οι πολλοί τίτλοι με γυναικείο όνομα. Η δημοτικότητα των έντιμων και ενάρετων γυναικών ως τραγικών πρωταγωνιστών αντανακλά την αυλική ατμόσφαιρα στην οποία αναπτύχθηκε η νεοκλασική τραγωδία. Οι γυναίκες έπαιζαν σημαντικό ρόλο στα ιταλικά δικαστήρια και συχνά ήταν αστικές διανοούμενες, που ενδιαφέρονταν έντονα για το θέατρο. Οι τραγωδίες που εξυμνούσαν τις αρετές των γυναικών ήταν έτσι ένας προφανής φόρος τιμής στις προστάτιδες μιας τέτοιας τέχνης.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441080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5C0D61-2B91-25A1-1B3A-A196D78E759A}"/>
              </a:ext>
            </a:extLst>
          </p:cNvPr>
          <p:cNvSpPr>
            <a:spLocks noGrp="1"/>
          </p:cNvSpPr>
          <p:nvPr>
            <p:ph type="title"/>
          </p:nvPr>
        </p:nvSpPr>
        <p:spPr>
          <a:xfrm>
            <a:off x="1524000" y="1060703"/>
            <a:ext cx="9144000" cy="5265452"/>
          </a:xfrm>
        </p:spPr>
        <p:txBody>
          <a:bodyPr>
            <a:no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Υπάρχουν, ωστόσο, και πιο σκοτεινές ηρωίδες, που διαπράττουν τρομερά εγκλήματα, επίσης πρωταγωνίστριες ιταλικών τραγωδιών, όπως 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Τουλία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η Μήδεια. Είτε ως θύματα είτε ως ενεργοί ερμηνευτές του κακού, οι γυναίκες ηρωίδες βρίσκονται στον πυρήνα της αναγεννησιακής ιταλικής τραγωδίας, και αυτό αντικατοπτρίζει τόσο μια λογοτεχνική παράδοση που προέρχεται από τον Μεσαίωνα όσο και την Αυλική πραγματικότητα μέσα στην οποία αυτές οι τραγωδίες διαβάστηκαν ή παίχτηκαν. Οι τύραννοι, οι τραγικές ηρωίδες και η αστάθεια του ανθρώπινου πεπρωμένου είναι κεντρικά στοιχεία της τραγωδίας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Cinquecento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έχει διατυπωθεί η άποψη ότι αυτοί οι θεατρικοί συγγραφείς μετέτρεπαν την κλασική τραγωδία σε αρένα για να συζητήσουν σύγχρονα ζητήματα και να επηρεάσουν τις απόψεις του κοινού τους.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576067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2BE78AE-21E8-C901-248F-E9DA4D4F8078}"/>
              </a:ext>
            </a:extLst>
          </p:cNvPr>
          <p:cNvPicPr>
            <a:picLocks noChangeAspect="1"/>
          </p:cNvPicPr>
          <p:nvPr/>
        </p:nvPicPr>
        <p:blipFill rotWithShape="1">
          <a:blip r:embed="rId2"/>
          <a:srcRect t="12579" b="12421"/>
          <a:stretch/>
        </p:blipFill>
        <p:spPr>
          <a:xfrm>
            <a:off x="-152380" y="0"/>
            <a:ext cx="12191977" cy="6857990"/>
          </a:xfrm>
          <a:prstGeom prst="rect">
            <a:avLst/>
          </a:prstGeom>
        </p:spPr>
      </p:pic>
      <p:sp>
        <p:nvSpPr>
          <p:cNvPr id="12" name="Rectangle 11">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5CAE65A-4E72-05CE-DDD3-4616633199FD}"/>
              </a:ext>
            </a:extLst>
          </p:cNvPr>
          <p:cNvSpPr>
            <a:spLocks noGrp="1"/>
          </p:cNvSpPr>
          <p:nvPr>
            <p:ph type="title"/>
          </p:nvPr>
        </p:nvSpPr>
        <p:spPr>
          <a:xfrm>
            <a:off x="0" y="1653730"/>
            <a:ext cx="9144000" cy="2798064"/>
          </a:xfrm>
        </p:spPr>
        <p:txBody>
          <a:bodyPr vert="horz" lIns="91440" tIns="45720" rIns="91440" bIns="45720" rtlCol="0" anchor="b">
            <a:normAutofit/>
          </a:bodyPr>
          <a:lstStyle/>
          <a:p>
            <a:pPr algn="ctr"/>
            <a:r>
              <a:rPr lang="en-US" sz="6000" b="1" dirty="0" err="1">
                <a:solidFill>
                  <a:schemeClr val="bg1"/>
                </a:solidFill>
                <a:effectLst/>
                <a:latin typeface="Book Antiqua" panose="02040602050305030304" pitchFamily="18" charset="0"/>
              </a:rPr>
              <a:t>Νεοκλ</a:t>
            </a:r>
            <a:r>
              <a:rPr lang="en-US" sz="6000" b="1" dirty="0">
                <a:solidFill>
                  <a:schemeClr val="bg1"/>
                </a:solidFill>
                <a:effectLst/>
                <a:latin typeface="Book Antiqua" panose="02040602050305030304" pitchFamily="18" charset="0"/>
              </a:rPr>
              <a:t>ασική κωμωδία </a:t>
            </a:r>
            <a:br>
              <a:rPr lang="en-US" sz="6000" dirty="0">
                <a:solidFill>
                  <a:schemeClr val="bg1"/>
                </a:solidFill>
                <a:effectLst/>
              </a:rPr>
            </a:br>
            <a:endParaRPr lang="en-US" sz="6000" dirty="0">
              <a:solidFill>
                <a:schemeClr val="bg1"/>
              </a:solidFill>
            </a:endParaRPr>
          </a:p>
        </p:txBody>
      </p:sp>
    </p:spTree>
    <p:extLst>
      <p:ext uri="{BB962C8B-B14F-4D97-AF65-F5344CB8AC3E}">
        <p14:creationId xmlns:p14="http://schemas.microsoft.com/office/powerpoint/2010/main" val="83374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2674A10-47EF-CCBB-EA18-11568583ED7B}"/>
              </a:ext>
            </a:extLst>
          </p:cNvPr>
          <p:cNvSpPr>
            <a:spLocks noGrp="1"/>
          </p:cNvSpPr>
          <p:nvPr>
            <p:ph type="title"/>
          </p:nvPr>
        </p:nvSpPr>
        <p:spPr>
          <a:xfrm>
            <a:off x="6047980" y="438150"/>
            <a:ext cx="5068121" cy="6219825"/>
          </a:xfrm>
        </p:spPr>
        <p:txBody>
          <a:bodyPr vert="horz" lIns="91440" tIns="45720" rIns="91440" bIns="45720" rtlCol="0" anchor="ctr">
            <a:normAutofit/>
          </a:bodyPr>
          <a:lstStyle/>
          <a:p>
            <a:r>
              <a:rPr lang="en-US" sz="2400" dirty="0">
                <a:effectLst/>
                <a:latin typeface="Book Antiqua" panose="02040602050305030304" pitchFamily="18" charset="0"/>
              </a:rPr>
              <a:t>Η </a:t>
            </a:r>
            <a:r>
              <a:rPr lang="en-US" sz="2400" dirty="0" err="1">
                <a:effectLst/>
                <a:latin typeface="Book Antiqua" panose="02040602050305030304" pitchFamily="18" charset="0"/>
              </a:rPr>
              <a:t>ρωμ</a:t>
            </a:r>
            <a:r>
              <a:rPr lang="en-US" sz="2400" dirty="0">
                <a:effectLst/>
                <a:latin typeface="Book Antiqua" panose="02040602050305030304" pitchFamily="18" charset="0"/>
              </a:rPr>
              <a:t>αϊκή κωμωδία ήταν το μοναδικό πρότυπο για τη νεοκλασική κωμωδία. </a:t>
            </a:r>
            <a:r>
              <a:rPr lang="en-US" sz="2400" dirty="0" err="1">
                <a:effectLst/>
                <a:latin typeface="Book Antiqua" panose="02040602050305030304" pitchFamily="18" charset="0"/>
              </a:rPr>
              <a:t>Το</a:t>
            </a:r>
            <a:r>
              <a:rPr lang="en-US" sz="2400" dirty="0">
                <a:effectLst/>
                <a:latin typeface="Book Antiqua" panose="02040602050305030304" pitchFamily="18" charset="0"/>
              </a:rPr>
              <a:t> π</a:t>
            </a:r>
            <a:r>
              <a:rPr lang="en-US" sz="2400" dirty="0" err="1">
                <a:effectLst/>
                <a:latin typeface="Book Antiqua" panose="02040602050305030304" pitchFamily="18" charset="0"/>
              </a:rPr>
              <a:t>ολιτικό</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συχνά</a:t>
            </a:r>
            <a:r>
              <a:rPr lang="en-US" sz="2400" dirty="0">
                <a:effectLst/>
                <a:latin typeface="Book Antiqua" panose="02040602050305030304" pitchFamily="18" charset="0"/>
              </a:rPr>
              <a:t> </a:t>
            </a:r>
            <a:r>
              <a:rPr lang="en-US" sz="2400" dirty="0" err="1">
                <a:effectLst/>
                <a:latin typeface="Book Antiqua" panose="02040602050305030304" pitchFamily="18" charset="0"/>
              </a:rPr>
              <a:t>χονδροειδές</a:t>
            </a:r>
            <a:r>
              <a:rPr lang="en-US" sz="2400" dirty="0">
                <a:effectLst/>
                <a:latin typeface="Book Antiqua" panose="02040602050305030304" pitchFamily="18" charset="0"/>
              </a:rPr>
              <a:t> </a:t>
            </a:r>
            <a:r>
              <a:rPr lang="en-US" sz="2400" dirty="0" err="1">
                <a:effectLst/>
                <a:latin typeface="Book Antiqua" panose="02040602050305030304" pitchFamily="18" charset="0"/>
              </a:rPr>
              <a:t>χιούμορ</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α</a:t>
            </a:r>
            <a:r>
              <a:rPr lang="en-US" sz="2400" dirty="0" err="1">
                <a:effectLst/>
                <a:latin typeface="Book Antiqua" panose="02040602050305030304" pitchFamily="18" charset="0"/>
              </a:rPr>
              <a:t>ττικής</a:t>
            </a:r>
            <a:r>
              <a:rPr lang="en-US" sz="2400" dirty="0">
                <a:effectLst/>
                <a:latin typeface="Book Antiqua" panose="02040602050305030304" pitchFamily="18" charset="0"/>
              </a:rPr>
              <a:t> </a:t>
            </a:r>
            <a:r>
              <a:rPr lang="en-US" sz="2400" dirty="0" err="1">
                <a:effectLst/>
                <a:latin typeface="Book Antiqua" panose="02040602050305030304" pitchFamily="18" charset="0"/>
              </a:rPr>
              <a:t>κωμωδί</a:t>
            </a:r>
            <a:r>
              <a:rPr lang="en-US" sz="2400" dirty="0">
                <a:effectLst/>
                <a:latin typeface="Book Antiqua" panose="02040602050305030304" pitchFamily="18" charset="0"/>
              </a:rPr>
              <a:t>ας ήταν πολύ πιο δύσκολο να προσαρμοστεί στο αναγεννησιακό κοινό από τη ρωμαϊκή κωμωδία που ασχολείτο με κωμικά θέματα ενδοοικογενειακών καταστάσεων. </a:t>
            </a:r>
            <a:r>
              <a:rPr lang="en-US" sz="2400" dirty="0" err="1">
                <a:effectLst/>
                <a:latin typeface="Book Antiqua" panose="02040602050305030304" pitchFamily="18" charset="0"/>
              </a:rPr>
              <a:t>Έτσι</a:t>
            </a:r>
            <a:r>
              <a:rPr lang="en-US" sz="2400" dirty="0">
                <a:effectLst/>
                <a:latin typeface="Book Antiqua" panose="02040602050305030304" pitchFamily="18" charset="0"/>
              </a:rPr>
              <a:t>, αν και ο </a:t>
            </a:r>
            <a:r>
              <a:rPr lang="en-US" sz="2400" dirty="0" err="1">
                <a:effectLst/>
                <a:latin typeface="Book Antiqua" panose="02040602050305030304" pitchFamily="18" charset="0"/>
              </a:rPr>
              <a:t>Αριστοφάνης</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γνωστός και εκτιμ</a:t>
            </a:r>
            <a:r>
              <a:rPr lang="el-GR" sz="2400" dirty="0" err="1">
                <a:effectLst/>
                <a:latin typeface="Book Antiqua" panose="02040602050305030304" pitchFamily="18" charset="0"/>
              </a:rPr>
              <a:t>ημένος</a:t>
            </a:r>
            <a:r>
              <a:rPr lang="en-US" sz="2400" dirty="0">
                <a:effectLst/>
                <a:latin typeface="Book Antiqua" panose="02040602050305030304" pitchFamily="18" charset="0"/>
              </a:rPr>
              <a:t>, οι αναγεννησιακοί λογοτέχνες προσέβλεπαν στον Πλαύτο και τον Τερέντιο ως πρότυπα των έργων τους.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BDC9482C-CFEB-72B0-46E2-44759DB74158}"/>
              </a:ext>
            </a:extLst>
          </p:cNvPr>
          <p:cNvPicPr>
            <a:picLocks noChangeAspect="1"/>
          </p:cNvPicPr>
          <p:nvPr/>
        </p:nvPicPr>
        <p:blipFill rotWithShape="1">
          <a:blip r:embed="rId2"/>
          <a:srcRect l="23610" r="27137"/>
          <a:stretch/>
        </p:blipFill>
        <p:spPr>
          <a:xfrm>
            <a:off x="20" y="10"/>
            <a:ext cx="5404493" cy="6857990"/>
          </a:xfrm>
          <a:prstGeom prst="rect">
            <a:avLst/>
          </a:prstGeom>
        </p:spPr>
      </p:pic>
    </p:spTree>
    <p:extLst>
      <p:ext uri="{BB962C8B-B14F-4D97-AF65-F5344CB8AC3E}">
        <p14:creationId xmlns:p14="http://schemas.microsoft.com/office/powerpoint/2010/main" val="2410096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1F10EE6-8E72-76B4-54D5-61C832D08C31}"/>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n-US" sz="2400" dirty="0">
                <a:effectLst/>
                <a:latin typeface="Book Antiqua" panose="02040602050305030304" pitchFamily="18" charset="0"/>
              </a:rPr>
              <a:t>Η </a:t>
            </a:r>
            <a:r>
              <a:rPr lang="en-US" sz="2400" dirty="0" err="1">
                <a:effectLst/>
                <a:latin typeface="Book Antiqua" panose="02040602050305030304" pitchFamily="18" charset="0"/>
              </a:rPr>
              <a:t>ρωμ</a:t>
            </a:r>
            <a:r>
              <a:rPr lang="en-US" sz="2400" dirty="0">
                <a:effectLst/>
                <a:latin typeface="Book Antiqua" panose="02040602050305030304" pitchFamily="18" charset="0"/>
              </a:rPr>
              <a:t>αϊκή κωμωδία απολάμβανε πολλές παραστάσεις σε δικαστήρια και ακαδημίες στη Ρώμη, τη Φλωρεντία και ειδικά στην αυλή του Δούκα Ερκόλε Α ́ της Φερράρα, όπου οργανώθηκαν τακτικές παραγωγές ρωμαϊκών κωμωδιών μεταξύ </a:t>
            </a:r>
            <a:r>
              <a:rPr lang="el-GR" sz="2400" dirty="0">
                <a:effectLst/>
                <a:latin typeface="Book Antiqua" panose="02040602050305030304" pitchFamily="18" charset="0"/>
              </a:rPr>
              <a:t>του </a:t>
            </a:r>
            <a:r>
              <a:rPr lang="en-US" sz="2400" dirty="0">
                <a:effectLst/>
                <a:latin typeface="Book Antiqua" panose="02040602050305030304" pitchFamily="18" charset="0"/>
              </a:rPr>
              <a:t>1486 και </a:t>
            </a:r>
            <a:r>
              <a:rPr lang="el-GR" sz="2400" dirty="0">
                <a:effectLst/>
                <a:latin typeface="Book Antiqua" panose="02040602050305030304" pitchFamily="18" charset="0"/>
              </a:rPr>
              <a:t>του </a:t>
            </a:r>
            <a:r>
              <a:rPr lang="en-US" sz="2400" dirty="0">
                <a:effectLst/>
                <a:latin typeface="Book Antiqua" panose="02040602050305030304" pitchFamily="18" charset="0"/>
              </a:rPr>
              <a:t>1503.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φοιτητικές</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στάσεις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επίσης δημοφιλείς, ειδικά σε πανεπιστημιακές πόλεις.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1162374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EB1008C-1E46-D8F1-2C4C-905F3C13350D}"/>
              </a:ext>
            </a:extLst>
          </p:cNvPr>
          <p:cNvSpPr>
            <a:spLocks noGrp="1"/>
          </p:cNvSpPr>
          <p:nvPr>
            <p:ph type="title"/>
          </p:nvPr>
        </p:nvSpPr>
        <p:spPr>
          <a:xfrm>
            <a:off x="6047980" y="1030406"/>
            <a:ext cx="5068121" cy="5827594"/>
          </a:xfrm>
        </p:spPr>
        <p:txBody>
          <a:bodyPr vert="horz" lIns="91440" tIns="45720" rIns="91440" bIns="45720" rtlCol="0" anchor="ctr">
            <a:noAutofit/>
          </a:bodyPr>
          <a:lstStyle/>
          <a:p>
            <a:pPr>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δημοτικότητ</a:t>
            </a:r>
            <a:r>
              <a:rPr lang="en-US" sz="2400" dirty="0">
                <a:effectLst/>
                <a:latin typeface="Book Antiqua" panose="02040602050305030304" pitchFamily="18" charset="0"/>
              </a:rPr>
              <a:t>α των κωμικών παραστάσεων σε σύγκριση με τις τραγικές οφειλόταν εν μέρει στο γεγονός ότι η κωμωδία, με τους καθημερινούς χαρακτήρες και τις σκηνές από την καθημερινή ζωή, ήταν πολύ φθηνότερη στην σκηνική της παραγωγή από τις υψηλές τραγωδίες με τα μεγάλα σκηνικά που μόνο οι πλούσιοι πρίγκιπες μπορούσαν να αντέξουν οικονομικά την κατασκευή τους.</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9C0E00BE-F77E-9446-204B-CC53884B2F59}"/>
              </a:ext>
            </a:extLst>
          </p:cNvPr>
          <p:cNvPicPr>
            <a:picLocks noChangeAspect="1"/>
          </p:cNvPicPr>
          <p:nvPr/>
        </p:nvPicPr>
        <p:blipFill rotWithShape="1">
          <a:blip r:embed="rId2"/>
          <a:srcRect l="40896"/>
          <a:stretch/>
        </p:blipFill>
        <p:spPr>
          <a:xfrm>
            <a:off x="20" y="10"/>
            <a:ext cx="5404493" cy="6857990"/>
          </a:xfrm>
          <a:prstGeom prst="rect">
            <a:avLst/>
          </a:prstGeom>
        </p:spPr>
      </p:pic>
    </p:spTree>
    <p:extLst>
      <p:ext uri="{BB962C8B-B14F-4D97-AF65-F5344CB8AC3E}">
        <p14:creationId xmlns:p14="http://schemas.microsoft.com/office/powerpoint/2010/main" val="1274564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E286AF8-2CF2-E767-4494-137F545C1B1A}"/>
              </a:ext>
            </a:extLst>
          </p:cNvPr>
          <p:cNvPicPr>
            <a:picLocks noChangeAspect="1"/>
          </p:cNvPicPr>
          <p:nvPr/>
        </p:nvPicPr>
        <p:blipFill rotWithShape="1">
          <a:blip r:embed="rId2"/>
          <a:srcRect t="27784" b="15966"/>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C5C1C716-CF0E-08A2-F0CC-7573B6D8E173}"/>
              </a:ext>
            </a:extLst>
          </p:cNvPr>
          <p:cNvSpPr>
            <a:spLocks noGrp="1"/>
          </p:cNvSpPr>
          <p:nvPr>
            <p:ph type="title"/>
          </p:nvPr>
        </p:nvSpPr>
        <p:spPr>
          <a:xfrm>
            <a:off x="762000" y="3651624"/>
            <a:ext cx="10668000" cy="1775010"/>
          </a:xfrm>
        </p:spPr>
        <p:txBody>
          <a:bodyPr vert="horz" lIns="91440" tIns="45720" rIns="91440" bIns="45720" rtlCol="0" anchor="b">
            <a:normAutofit fontScale="90000"/>
          </a:bodyPr>
          <a:lstStyle/>
          <a:p>
            <a:pPr algn="ctr"/>
            <a:r>
              <a:rPr lang="en-US" sz="4000" dirty="0">
                <a:solidFill>
                  <a:schemeClr val="bg1"/>
                </a:solidFill>
                <a:effectLst/>
                <a:latin typeface="Book Antiqua" panose="02040602050305030304" pitchFamily="18" charset="0"/>
              </a:rPr>
              <a:t>Commedia </a:t>
            </a:r>
            <a:r>
              <a:rPr lang="en-US" sz="4000" dirty="0" err="1">
                <a:solidFill>
                  <a:schemeClr val="bg1"/>
                </a:solidFill>
                <a:effectLst/>
                <a:latin typeface="Book Antiqua" panose="02040602050305030304" pitchFamily="18" charset="0"/>
              </a:rPr>
              <a:t>Erudita</a:t>
            </a:r>
            <a:r>
              <a:rPr lang="en-US" sz="4000" dirty="0">
                <a:solidFill>
                  <a:schemeClr val="bg1"/>
                </a:solidFill>
                <a:effectLst/>
                <a:latin typeface="Book Antiqua" panose="02040602050305030304" pitchFamily="18" charset="0"/>
              </a:rPr>
              <a:t>: από </a:t>
            </a:r>
            <a:r>
              <a:rPr lang="en-US" sz="4000" dirty="0" err="1">
                <a:solidFill>
                  <a:schemeClr val="bg1"/>
                </a:solidFill>
                <a:effectLst/>
                <a:latin typeface="Book Antiqua" panose="02040602050305030304" pitchFamily="18" charset="0"/>
              </a:rPr>
              <a:t>μετ</a:t>
            </a:r>
            <a:r>
              <a:rPr lang="en-US" sz="4000" dirty="0">
                <a:solidFill>
                  <a:schemeClr val="bg1"/>
                </a:solidFill>
                <a:effectLst/>
                <a:latin typeface="Book Antiqua" panose="02040602050305030304" pitchFamily="18" charset="0"/>
              </a:rPr>
              <a:t>αφράσεις και διασκευές σε πρωτότυπα έργα</a:t>
            </a:r>
            <a:br>
              <a:rPr lang="en-US" sz="3800" dirty="0">
                <a:solidFill>
                  <a:schemeClr val="bg1"/>
                </a:solidFill>
                <a:effectLst/>
              </a:rPr>
            </a:br>
            <a:endParaRPr lang="en-US" sz="3800" dirty="0">
              <a:solidFill>
                <a:schemeClr val="bg1"/>
              </a:solidFill>
            </a:endParaRPr>
          </a:p>
        </p:txBody>
      </p:sp>
    </p:spTree>
    <p:extLst>
      <p:ext uri="{BB962C8B-B14F-4D97-AF65-F5344CB8AC3E}">
        <p14:creationId xmlns:p14="http://schemas.microsoft.com/office/powerpoint/2010/main" val="3609098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3F1BC2-2F13-A793-4D41-D66249593162}"/>
              </a:ext>
            </a:extLst>
          </p:cNvPr>
          <p:cNvSpPr>
            <a:spLocks noGrp="1"/>
          </p:cNvSpPr>
          <p:nvPr>
            <p:ph type="title"/>
          </p:nvPr>
        </p:nvSpPr>
        <p:spPr>
          <a:xfrm>
            <a:off x="1479803" y="974978"/>
            <a:ext cx="9845421" cy="5130547"/>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Τον 15</a:t>
            </a:r>
            <a:r>
              <a:rPr lang="el-GR" sz="2400" baseline="30000" dirty="0">
                <a:effectLst/>
                <a:latin typeface="Book Antiqua" panose="02040602050305030304" pitchFamily="18" charset="0"/>
                <a:ea typeface="Calibri" panose="020F0502020204030204" pitchFamily="34" charset="0"/>
                <a:cs typeface="Times New Roman" panose="02020603050405020304" pitchFamily="18" charset="0"/>
              </a:rPr>
              <a:t>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αιώνα η κλασική κωμωδία, όπως και η τραγωδία, μεταφράστηκε και διασκευάστηκε. Ενώ οι μεταφράσεις θα μπορούσαν να είναι περισσότερο ή λιγότερο ελεύθερες, οι μελετητές αναφέρονται στην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commedia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erudita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προκειμένου για προσαρμογές και πρωτότυπες κωμωδίες βασισμένες σε κλασικά μοντέλα. Γραμμένες στα ιταλικά, αυτές οι κωμωδίες στόχευαν στην αναδιατύπωση του χιούμορ του Πλαύτου ή του Τερέντιου στον σύγχρονο κόσμο. Η πλοκή θα μπορούσε να ακολουθήσει είτε ένα συγκεκριμένο ρωμαϊκό μοντέλο είτε (πιο συχνά) μια νέα ιστορία, χρησιμοποιώντας παράλληλα τα κωμικά μοτίβα που εγκαινίασε η αρχαία κωμωδία. Σε αντίθεση με την τραγωδία, λοιπόν, η ιταλική νεοκλασική κωμωδία ήταν ουσιαστικά ένα νέο προϊόν, ακόμα κι αν οι κωμικές καταστάσεις και οι χαρακτήρες των αποθεμάτων κληρονομήθηκαν από την κλασική παράδοση.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837166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645BB2-734D-55DC-20A6-0173A5BDABB3}"/>
              </a:ext>
            </a:extLst>
          </p:cNvPr>
          <p:cNvSpPr>
            <a:spLocks noGrp="1"/>
          </p:cNvSpPr>
          <p:nvPr>
            <p:ph type="title"/>
          </p:nvPr>
        </p:nvSpPr>
        <p:spPr>
          <a:xfrm>
            <a:off x="1517904" y="942392"/>
            <a:ext cx="9144000" cy="5187820"/>
          </a:xfrm>
        </p:spPr>
        <p:txBody>
          <a:bodyPr>
            <a:normAutofit/>
          </a:bodyPr>
          <a:lstStyle/>
          <a:p>
            <a:r>
              <a:rPr lang="el-GR" sz="2000" dirty="0">
                <a:effectLst/>
                <a:latin typeface="Book Antiqua" panose="02040602050305030304" pitchFamily="18" charset="0"/>
                <a:ea typeface="Calibri" panose="020F0502020204030204" pitchFamily="34" charset="0"/>
                <a:cs typeface="Times New Roman" panose="02020603050405020304" pitchFamily="18" charset="0"/>
              </a:rPr>
              <a:t>Αντλώντας έμπνευση από τη ρωμαϊκή κωμωδία, η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commedia</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erudita</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συχνά επικεντρώνεται στα συνηθισμένα κωμικά δίπολα, όπως νέοι εναντίον ηλικιωμένων ή άνδρες εναντίον γυναικών. </a:t>
            </a:r>
            <a:br>
              <a:rPr lang="en-US" sz="2000" dirty="0">
                <a:effectLst/>
                <a:latin typeface="Book Antiqua" panose="02040602050305030304" pitchFamily="18" charset="0"/>
                <a:ea typeface="Calibri" panose="020F0502020204030204" pitchFamily="34" charset="0"/>
                <a:cs typeface="Times New Roman" panose="02020603050405020304" pitchFamily="18" charset="0"/>
              </a:rPr>
            </a:br>
            <a:br>
              <a:rPr lang="en-US" sz="2000" dirty="0">
                <a:effectLst/>
                <a:latin typeface="Book Antiqua" panose="02040602050305030304" pitchFamily="18" charset="0"/>
                <a:ea typeface="Calibri" panose="020F0502020204030204" pitchFamily="34" charset="0"/>
                <a:cs typeface="Times New Roman" panose="02020603050405020304" pitchFamily="18" charset="0"/>
              </a:rPr>
            </a:br>
            <a:r>
              <a:rPr lang="el-GR" sz="2000" dirty="0">
                <a:effectLst/>
                <a:latin typeface="Book Antiqua" panose="02040602050305030304" pitchFamily="18" charset="0"/>
                <a:ea typeface="Calibri" panose="020F0502020204030204" pitchFamily="34" charset="0"/>
                <a:cs typeface="Times New Roman" panose="02020603050405020304" pitchFamily="18" charset="0"/>
              </a:rPr>
              <a:t>Ένα άλλο αγαπημένο θέμα που προέρχεται από τη ρωμαϊκή κωμωδία ήταν η αποκατάσταση ή ο σχηματισμός ενός κανονικού νοικοκυριού μέσω ενός γάμου. Ωστόσο, στην πιο ελεύθερη ατμόσφαιρα της Αναγεννησιακής Ιταλίας, η κωμωδία αποδέχτηκε (και γιόρτασε) θέματα που κάποτε απαγορεύονταν στη ρωμαϊκή κωμωδία, όπως η ερωτική νίκη των μοιχαλίδων εραστών επί του κερατά συζύγου. </a:t>
            </a:r>
            <a:br>
              <a:rPr lang="en-US" sz="2000" dirty="0">
                <a:effectLst/>
                <a:latin typeface="Book Antiqua" panose="02040602050305030304" pitchFamily="18" charset="0"/>
                <a:ea typeface="Calibri" panose="020F0502020204030204" pitchFamily="34" charset="0"/>
                <a:cs typeface="Times New Roman" panose="02020603050405020304" pitchFamily="18" charset="0"/>
              </a:rPr>
            </a:br>
            <a:br>
              <a:rPr lang="en-US" sz="2000" dirty="0">
                <a:effectLst/>
                <a:latin typeface="Book Antiqua" panose="02040602050305030304" pitchFamily="18" charset="0"/>
                <a:ea typeface="Calibri" panose="020F0502020204030204" pitchFamily="34" charset="0"/>
                <a:cs typeface="Times New Roman" panose="02020603050405020304" pitchFamily="18" charset="0"/>
              </a:rPr>
            </a:br>
            <a:r>
              <a:rPr lang="el-GR" sz="2000" dirty="0">
                <a:effectLst/>
                <a:latin typeface="Book Antiqua" panose="02040602050305030304" pitchFamily="18" charset="0"/>
                <a:ea typeface="Calibri" panose="020F0502020204030204" pitchFamily="34" charset="0"/>
                <a:cs typeface="Times New Roman" panose="02020603050405020304" pitchFamily="18" charset="0"/>
              </a:rPr>
              <a:t>Ομοίως, η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commedia</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erudita</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περιείχε συχνά σκληρές σάτιρες διεφθαρμένων ιερέων, ένα θέμα χαρακτηριστικό της ιταλικής κωμωδίας ανά τους αιώνες και λόγω της συντριπτικής επιρροής των καθολικών ιεραρχιών στην ιταλική πολιτική και καθημερινή ζωή. Ο εορτασμός της νοημοσύνης, ένα σημαντικό συστατικό της κωμωδίας από την προέλευσή της, ήταν ένα ιδιαίτερα ευχάριστο θέμα για τον Αναγεννησιακό άνθρωπο που τιμο</a:t>
            </a:r>
            <a:r>
              <a:rPr lang="el-GR" sz="2000" dirty="0">
                <a:latin typeface="Book Antiqua" panose="02040602050305030304" pitchFamily="18" charset="0"/>
                <a:ea typeface="Calibri" panose="020F0502020204030204" pitchFamily="34" charset="0"/>
                <a:cs typeface="Times New Roman" panose="02020603050405020304" pitchFamily="18" charset="0"/>
              </a:rPr>
              <a:t>ύσε τον </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νου.</a:t>
            </a:r>
            <a:br>
              <a:rPr lang="el-GR" sz="2000" dirty="0">
                <a:effectLst/>
                <a:latin typeface="Calibri" panose="020F0502020204030204" pitchFamily="34" charset="0"/>
                <a:ea typeface="Calibri" panose="020F0502020204030204" pitchFamily="34" charset="0"/>
                <a:cs typeface="Times New Roman" panose="02020603050405020304" pitchFamily="18" charset="0"/>
              </a:rPr>
            </a:br>
            <a:endParaRPr lang="el-GR" sz="2000" dirty="0"/>
          </a:p>
        </p:txBody>
      </p:sp>
    </p:spTree>
    <p:extLst>
      <p:ext uri="{BB962C8B-B14F-4D97-AF65-F5344CB8AC3E}">
        <p14:creationId xmlns:p14="http://schemas.microsoft.com/office/powerpoint/2010/main" val="2891044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Freeform: Shape 1024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249" name="Rectangle 1024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33102E5-046A-38E8-FE0C-FADBFCAAB51D}"/>
              </a:ext>
            </a:extLst>
          </p:cNvPr>
          <p:cNvSpPr>
            <a:spLocks noGrp="1"/>
          </p:cNvSpPr>
          <p:nvPr>
            <p:ph type="title"/>
          </p:nvPr>
        </p:nvSpPr>
        <p:spPr>
          <a:xfrm>
            <a:off x="762000" y="743804"/>
            <a:ext cx="4102609" cy="3793482"/>
          </a:xfrm>
        </p:spPr>
        <p:txBody>
          <a:bodyPr vert="horz" lIns="91440" tIns="45720" rIns="91440" bIns="45720" rtlCol="0" anchor="ctr">
            <a:normAutofit/>
          </a:bodyPr>
          <a:lstStyle/>
          <a:p>
            <a:r>
              <a:rPr lang="en-US" sz="6000" dirty="0">
                <a:effectLst/>
                <a:latin typeface="Book Antiqua" panose="02040602050305030304" pitchFamily="18" charset="0"/>
              </a:rPr>
              <a:t>Commedia dell’ </a:t>
            </a:r>
            <a:r>
              <a:rPr lang="en-US" sz="6000" dirty="0" err="1">
                <a:effectLst/>
                <a:latin typeface="Book Antiqua" panose="02040602050305030304" pitchFamily="18" charset="0"/>
              </a:rPr>
              <a:t>Arte</a:t>
            </a:r>
            <a:br>
              <a:rPr lang="en-US" sz="6000" dirty="0">
                <a:effectLst/>
              </a:rPr>
            </a:br>
            <a:endParaRPr lang="en-US" sz="6000" dirty="0"/>
          </a:p>
        </p:txBody>
      </p:sp>
      <p:pic>
        <p:nvPicPr>
          <p:cNvPr id="10242" name="Picture 2" descr="Commedia dell'arte - NYPL Digital Collections">
            <a:extLst>
              <a:ext uri="{FF2B5EF4-FFF2-40B4-BE49-F238E27FC236}">
                <a16:creationId xmlns:a16="http://schemas.microsoft.com/office/drawing/2014/main" id="{77426E86-4DB7-7FA6-F287-84196AC054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69" b="10305"/>
          <a:stretch/>
        </p:blipFill>
        <p:spPr bwMode="auto">
          <a:xfrm>
            <a:off x="5349241" y="10"/>
            <a:ext cx="684275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351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11F682-ADC7-F7CA-8589-196B90CE40F6}"/>
              </a:ext>
            </a:extLst>
          </p:cNvPr>
          <p:cNvSpPr>
            <a:spLocks noGrp="1"/>
          </p:cNvSpPr>
          <p:nvPr>
            <p:ph type="title"/>
          </p:nvPr>
        </p:nvSpPr>
        <p:spPr>
          <a:xfrm>
            <a:off x="1517904" y="1517904"/>
            <a:ext cx="9144000" cy="3669916"/>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 υπήρξε δημιούργημα της ύστερης ιταλικής Αναγέννησης. Αναπτύχθηκε κατά το δεύτερο μισό του δέκατου έκτου αιώνα -παράλληλα ή μετά τη σύνοδο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Τρέντο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την εδραίωση της ισπανικής επικυριαρχίας-, σε μια εποχή η οποία μαστιζόταν από πολέμους, λεηλασίες, βιαιοπραγίες, λιμούς και επιδημίες πανώλης. Με ονομασίες όπως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commedia all</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improviso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commedia mercenaria</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commedia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italiana</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όρος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commedia dell</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arte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καθιερώθηκε τον 18ο αιώνα) άρχισαν να κάνουν την εμφάνισή τους ποικίλες μορφές ενός επαγγελματικού, κερδοσκοπικού θεάτρου, με παραστάσεις που δίνονταν έναντι χρηματικού αντιτίμου.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612719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Freeform: Shape 1229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297" name="Rectangle 12296">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9" name="Rectangle 12298">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1" name="Rectangle 12300">
            <a:extLst>
              <a:ext uri="{FF2B5EF4-FFF2-40B4-BE49-F238E27FC236}">
                <a16:creationId xmlns:a16="http://schemas.microsoft.com/office/drawing/2014/main" id="{A40B92D7-AC7A-4373-808B-F0E53961F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2000" cy="609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8B969C6-B6AE-1908-4AB1-141D60E466E6}"/>
              </a:ext>
            </a:extLst>
          </p:cNvPr>
          <p:cNvSpPr>
            <a:spLocks noGrp="1"/>
          </p:cNvSpPr>
          <p:nvPr>
            <p:ph type="title"/>
          </p:nvPr>
        </p:nvSpPr>
        <p:spPr>
          <a:xfrm>
            <a:off x="6102098" y="849086"/>
            <a:ext cx="5317233" cy="5924938"/>
          </a:xfrm>
        </p:spPr>
        <p:txBody>
          <a:bodyPr vert="horz" lIns="91440" tIns="45720" rIns="91440" bIns="45720" rtlCol="0" anchor="b">
            <a:noAutofit/>
          </a:bodyPr>
          <a:lstStyle/>
          <a:p>
            <a:pPr>
              <a:lnSpc>
                <a:spcPct val="95000"/>
              </a:lnSpc>
            </a:pPr>
            <a:r>
              <a:rPr lang="el-GR" sz="2000" dirty="0">
                <a:effectLst/>
                <a:latin typeface="Book Antiqua" panose="02040602050305030304" pitchFamily="18" charset="0"/>
                <a:ea typeface="Calibri" panose="020F0502020204030204" pitchFamily="34" charset="0"/>
                <a:cs typeface="Times New Roman" panose="02020603050405020304" pitchFamily="18" charset="0"/>
              </a:rPr>
              <a:t>Το πρώτο συμβόλαιο για την ίδρυση ενός τέτοιου επαγγελματικού θιάσου υπάρχει καταγεγραμμένο από το 1545. Το υπέγραψαν οκτώ ηθοποιοί με μονοετή ισχύ, στην Πάδοβα. </a:t>
            </a:r>
            <a:r>
              <a:rPr lang="el-GR" sz="2000" dirty="0">
                <a:latin typeface="Book Antiqua" panose="02040602050305030304" pitchFamily="18" charset="0"/>
                <a:ea typeface="Calibri" panose="020F0502020204030204" pitchFamily="34" charset="0"/>
                <a:cs typeface="Times New Roman" panose="02020603050405020304" pitchFamily="18" charset="0"/>
              </a:rPr>
              <a:t>Ήδη από τη δεκαετία του 1560 υπάρχουν π</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ολυάριθμες μαρτυρίες για γυναίκες ηθοποιούς, που από την παρθενική τους κιόλας εμφάνιση στη σκηνή συγκαταλέγονταν στα ηγετικά στελέχη του θιάσου τους, και μάλιστα ως βασική ατραξιόν τους</a:t>
            </a:r>
            <a:r>
              <a:rPr lang="el-GR" sz="2000" dirty="0">
                <a:latin typeface="Book Antiqua" panose="02040602050305030304" pitchFamily="18" charset="0"/>
                <a:ea typeface="Calibri" panose="020F0502020204030204" pitchFamily="34" charset="0"/>
                <a:cs typeface="Times New Roman" panose="02020603050405020304" pitchFamily="18" charset="0"/>
              </a:rPr>
              <a:t>.</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Οι σπουδαίες ηθοποιοί της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ντελ Άρτε δεν ξεχώριζαν μόνο για την, συχνά εκθαμβωτική ακόμα ομορφιά τους αλλά και για τα πνευματικά τους χαρίσματα, την ευφυία και την υψηλή ποιητική τέχνη με την οποία επιδίδονταν επί σκηνής σε αυτοσχεδιασμούς. Ως εκ τούτου, οι σύγχρονοί τους τις τοποθετούσαν στο ίδιο επίπεδο με τους φημισμένους ρήτορες, ποιητές και φιλοσόφους.</a:t>
            </a:r>
            <a:br>
              <a:rPr lang="el-GR" sz="2000" dirty="0">
                <a:effectLst/>
                <a:latin typeface="Calibri" panose="020F0502020204030204" pitchFamily="34" charset="0"/>
                <a:ea typeface="Calibri" panose="020F0502020204030204" pitchFamily="34" charset="0"/>
                <a:cs typeface="Times New Roman" panose="02020603050405020304" pitchFamily="18" charset="0"/>
              </a:rPr>
            </a:br>
            <a:endParaRPr lang="en-US" sz="2000" dirty="0"/>
          </a:p>
        </p:txBody>
      </p:sp>
      <p:pic>
        <p:nvPicPr>
          <p:cNvPr id="12290" name="Picture 2" descr="Commedia dell'arte - Wikipedia">
            <a:extLst>
              <a:ext uri="{FF2B5EF4-FFF2-40B4-BE49-F238E27FC236}">
                <a16:creationId xmlns:a16="http://schemas.microsoft.com/office/drawing/2014/main" id="{9ED305D7-9982-F0B3-8842-D78ADFDE4FED}"/>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14064" r="21431" b="-1"/>
          <a:stretch/>
        </p:blipFill>
        <p:spPr bwMode="auto">
          <a:xfrm>
            <a:off x="758952" y="1571951"/>
            <a:ext cx="4572000" cy="452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65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BBA878-73A9-A23A-8B38-228493A7D227}"/>
              </a:ext>
            </a:extLst>
          </p:cNvPr>
          <p:cNvSpPr>
            <a:spLocks noGrp="1"/>
          </p:cNvSpPr>
          <p:nvPr>
            <p:ph type="title"/>
          </p:nvPr>
        </p:nvSpPr>
        <p:spPr>
          <a:xfrm>
            <a:off x="1517904" y="1517904"/>
            <a:ext cx="9144000" cy="391251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Σχετικά με την προέλευση ή τη γένεση της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 κυκλοφορούν διάφορες θεωρίες. Ορισμένοι ερευνητές τοποθετούν την καταγωγή της στη ρωμαϊκή κωμωδία ή ακόμα και στη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φάμπουλα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ατελλάνα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ατελλανή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φάρσα) των ρωμαϊκών χρόνων. Άλλοι, πάλι, ανιχνεύουν τις ρίζες της στους πλανόδιους ηθοποιούς, στους τσαρλατάνους κ.λπ., ενώ μια τρίτη κατηγορία υποστηρίζει ότι οι μάσκες της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 προήλθαν από τις μάσκες που χρησιμοποιούνταν στο καρναβάλι. Όπως και να έχει, γεγονός είναι ότι 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 συνδυάζει χαρακτηριστικά από όλους τους παραπάνω τομείς, χωρίς αυτό να σημαίνει ότι ανάγεται αποκλειστικά σε έναν από αυτούς.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602911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FE079B-364C-DD3F-C3E7-993D245EF9ED}"/>
              </a:ext>
            </a:extLst>
          </p:cNvPr>
          <p:cNvSpPr>
            <a:spLocks noGrp="1"/>
          </p:cNvSpPr>
          <p:nvPr>
            <p:ph type="title"/>
          </p:nvPr>
        </p:nvSpPr>
        <p:spPr>
          <a:xfrm>
            <a:off x="752855" y="764032"/>
            <a:ext cx="4882835" cy="6093967"/>
          </a:xfrm>
        </p:spPr>
        <p:txBody>
          <a:bodyPr>
            <a:normAutofit/>
          </a:bodyPr>
          <a:lstStyle/>
          <a:p>
            <a:r>
              <a:rPr lang="el-GR" sz="2000" dirty="0">
                <a:effectLst/>
                <a:latin typeface="Book Antiqua" panose="02040602050305030304" pitchFamily="18" charset="0"/>
                <a:ea typeface="Calibri" panose="020F0502020204030204" pitchFamily="34" charset="0"/>
                <a:cs typeface="Times New Roman" panose="02020603050405020304" pitchFamily="18" charset="0"/>
              </a:rPr>
              <a:t>Ο όρος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ντελ Άρτε δεν αφορά ένα και μοναδικό είδος θεάτρου. Αντίθετα, αποτελεί μάλλον ένα γενικό όρο, ο οποίος περιλαμβάνει πολλές διαφορετικές θεατρικές φόρμες. Οι θίασοι συνήθιζαν να δίνουν τις παραστάσεις τους στην αυλή, σε ιδιωτικές ή δημόσιες αίθουσες και σε πλατείες. Παρουσίαζαν είτε γραπτά κείμενα είτε αυτοσχεδιασμούς. Το ρεπερτόριο τους περιλάμβανε κωμωδίες, ποιμενικά δράματα, τραγωδίες, ιντερλούδια (που παρουσιάζονταν στις ερασιτεχνικές παραστάσεις των ακαδημιών ή στη βασιλική Αυλή) και, λίγο αργότερα, ακόμα και μελοδράματα. Το κοινό των παραστάσεων απαρτίζονταν από όλα τα κοινωνικά στρώματα της εποχής.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pic>
        <p:nvPicPr>
          <p:cNvPr id="14338" name="Picture 2" descr="Performance by the Commedia dell'Arte Company I Comici Gelosi | V&amp;A Explore  The Collections">
            <a:extLst>
              <a:ext uri="{FF2B5EF4-FFF2-40B4-BE49-F238E27FC236}">
                <a16:creationId xmlns:a16="http://schemas.microsoft.com/office/drawing/2014/main" id="{CDBF6958-C732-17B5-3970-7E5D8745F88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7259" r="7259"/>
          <a:stretch>
            <a:fillRect/>
          </a:stretch>
        </p:blipFill>
        <p:spPr bwMode="auto">
          <a:xfrm>
            <a:off x="5803640" y="764032"/>
            <a:ext cx="5635503" cy="5330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154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24E1C173-A811-A757-FC0A-D7912F8969DD}"/>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n-US" sz="2400" dirty="0" err="1">
                <a:effectLst/>
                <a:latin typeface="Book Antiqua" panose="02040602050305030304" pitchFamily="18" charset="0"/>
              </a:rPr>
              <a:t>Ακόμ</a:t>
            </a:r>
            <a:r>
              <a:rPr lang="en-US" sz="2400" dirty="0">
                <a:effectLst/>
                <a:latin typeface="Book Antiqua" panose="02040602050305030304" pitchFamily="18" charset="0"/>
              </a:rPr>
              <a:t>α και αν λάβουμε υπ’ όψιν όλη αυτή την ποικιλία των θεατρικών μορφών, οι οποίες κρύβονται πίσω από το γενικό όρο </a:t>
            </a:r>
            <a:r>
              <a:rPr lang="el-GR" sz="2400" dirty="0" err="1">
                <a:effectLst/>
                <a:latin typeface="Book Antiqua" panose="02040602050305030304" pitchFamily="18" charset="0"/>
              </a:rPr>
              <a:t>Κομεντια</a:t>
            </a:r>
            <a:r>
              <a:rPr lang="el-GR" sz="2400" dirty="0">
                <a:effectLst/>
                <a:latin typeface="Book Antiqua" panose="02040602050305030304" pitchFamily="18" charset="0"/>
              </a:rPr>
              <a:t> ντελ Άρτε</a:t>
            </a:r>
            <a:r>
              <a:rPr lang="en-US" sz="2400" dirty="0">
                <a:effectLst/>
                <a:latin typeface="Book Antiqua" panose="02040602050305030304" pitchFamily="18" charset="0"/>
              </a:rPr>
              <a:t>, δυο χαρακτηριστικά στοιχεία την κάνουν να διαφέρει ριζικά από άλλες μορφές επαγγελματικού θεάτρου της εποχής. </a:t>
            </a:r>
            <a:endParaRPr lang="en-US" sz="2400" dirty="0">
              <a:latin typeface="Book Antiqua" panose="02040602050305030304" pitchFamily="18" charset="0"/>
            </a:endParaRPr>
          </a:p>
        </p:txBody>
      </p:sp>
    </p:spTree>
    <p:extLst>
      <p:ext uri="{BB962C8B-B14F-4D97-AF65-F5344CB8AC3E}">
        <p14:creationId xmlns:p14="http://schemas.microsoft.com/office/powerpoint/2010/main" val="2174508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7" name="Freeform: Shape 1536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369" name="Rectangle 15368">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Commedia dell'Arte | ANAMUH">
            <a:extLst>
              <a:ext uri="{FF2B5EF4-FFF2-40B4-BE49-F238E27FC236}">
                <a16:creationId xmlns:a16="http://schemas.microsoft.com/office/drawing/2014/main" id="{1409293E-2A9B-B6A6-8CA6-19411CD18A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35" b="5802"/>
          <a:stretch/>
        </p:blipFill>
        <p:spPr bwMode="auto">
          <a:xfrm>
            <a:off x="142895" y="180985"/>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15371" name="Rectangle 15370">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CEEE30FE-DCCB-9882-9A38-B6CCE72429DE}"/>
              </a:ext>
            </a:extLst>
          </p:cNvPr>
          <p:cNvSpPr>
            <a:spLocks noGrp="1"/>
          </p:cNvSpPr>
          <p:nvPr>
            <p:ph type="title"/>
          </p:nvPr>
        </p:nvSpPr>
        <p:spPr>
          <a:xfrm>
            <a:off x="752475" y="2228528"/>
            <a:ext cx="5989320" cy="2762904"/>
          </a:xfrm>
        </p:spPr>
        <p:txBody>
          <a:bodyPr vert="horz" lIns="91440" tIns="45720" rIns="91440" bIns="45720" rtlCol="0" anchor="b">
            <a:noAutofit/>
          </a:bodyPr>
          <a:lstStyle/>
          <a:p>
            <a:r>
              <a:rPr lang="en-US" sz="2400" b="1" dirty="0" err="1">
                <a:solidFill>
                  <a:schemeClr val="bg1"/>
                </a:solidFill>
                <a:effectLst/>
                <a:latin typeface="Book Antiqua" panose="02040602050305030304" pitchFamily="18" charset="0"/>
              </a:rPr>
              <a:t>Πρόκειτ</a:t>
            </a:r>
            <a:r>
              <a:rPr lang="en-US" sz="2400" b="1" dirty="0">
                <a:solidFill>
                  <a:schemeClr val="bg1"/>
                </a:solidFill>
                <a:effectLst/>
                <a:latin typeface="Book Antiqua" panose="02040602050305030304" pitchFamily="18" charset="0"/>
              </a:rPr>
              <a:t>αι αφενός για τον σχετικά περιορισμένο αριθμό μασκών και ρόλων και αφετέρου για το γεγονός ότι σε αρκετές, αν όχι σε όλες τις παραστάσεις, οι θίασοι της </a:t>
            </a:r>
            <a:r>
              <a:rPr lang="el-GR" sz="2400" b="1" dirty="0" err="1">
                <a:solidFill>
                  <a:schemeClr val="bg1"/>
                </a:solidFill>
                <a:effectLst/>
                <a:latin typeface="Book Antiqua" panose="02040602050305030304" pitchFamily="18" charset="0"/>
              </a:rPr>
              <a:t>Κομεντια</a:t>
            </a:r>
            <a:r>
              <a:rPr lang="el-GR" sz="2400" b="1" dirty="0">
                <a:solidFill>
                  <a:schemeClr val="bg1"/>
                </a:solidFill>
                <a:effectLst/>
                <a:latin typeface="Book Antiqua" panose="02040602050305030304" pitchFamily="18" charset="0"/>
              </a:rPr>
              <a:t> ντελ Άρτε</a:t>
            </a:r>
            <a:r>
              <a:rPr lang="en-US" sz="2400" b="1" dirty="0">
                <a:solidFill>
                  <a:schemeClr val="bg1"/>
                </a:solidFill>
                <a:effectLst/>
                <a:latin typeface="Book Antiqua" panose="02040602050305030304" pitchFamily="18" charset="0"/>
              </a:rPr>
              <a:t> λειτουργούσαν all’ improviso, δηλαδή στηρίζονταν στον αυτοσχεδιασμό.</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23210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F0FD6E-004F-E926-4956-95327080F6BC}"/>
              </a:ext>
            </a:extLst>
          </p:cNvPr>
          <p:cNvSpPr>
            <a:spLocks noGrp="1"/>
          </p:cNvSpPr>
          <p:nvPr>
            <p:ph type="title"/>
          </p:nvPr>
        </p:nvSpPr>
        <p:spPr>
          <a:xfrm>
            <a:off x="1517904" y="1517904"/>
            <a:ext cx="9144000" cy="448284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βασικό σύνολο των ρόλων περιλάμβανε τέσσερα διαφορετικά είδη μάσκας: τους δυο γέροντες, δηλαδή τον Βενετσιάνο έμπορο, ή αλλιώς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Πανταλόνε</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τον δικηγόρο από την Μπολόνια, τον Ντοτόρε, και τους δυο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zanni</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ή υπηρέτες, που κατάγονταν από την περιοχή του Μπέργκαμο, δηλαδή τον Αρλεκίνο και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Μπρίγκελλα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Υπήρχαν ακόμα τουλάχιστον ένα ή δυο ζευγάρια, οι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inamorati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(νεαροί εραστές), ο Ισπανός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Καπιτάνο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 κομπορρήμων στρατιωτικός-και μια υπηρέτρια. Ενώ οι μασκοφορεμένοι χαρακτήρες έκαναν χρήση του τοπικού ιδιώματος της πατρίδας τους, οι εραστές μιλούσαν τη γλώσσα της Τοσκάνης.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467210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Commedia dell'Arte, το λαϊκό θέατρο της Ιταλίας (Μέρος Β')">
            <a:extLst>
              <a:ext uri="{FF2B5EF4-FFF2-40B4-BE49-F238E27FC236}">
                <a16:creationId xmlns:a16="http://schemas.microsoft.com/office/drawing/2014/main" id="{766A7B9B-BC38-2874-126D-E050C5A1B0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11" r="1"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289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Οι φιγούρες της commedia dell'arte | Σχολές Καπάτου Ξένες Γλώσσες">
            <a:extLst>
              <a:ext uri="{FF2B5EF4-FFF2-40B4-BE49-F238E27FC236}">
                <a16:creationId xmlns:a16="http://schemas.microsoft.com/office/drawing/2014/main" id="{F5655CD6-CF2D-BB37-956E-281BCA40326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000" y="1535430"/>
            <a:ext cx="10668000" cy="3787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607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9" name="Freeform: Shape 1843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441" name="Rectangle 18440">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3" name="Rectangle 18442">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445" name="Freeform: Shape 18444">
            <a:extLst>
              <a:ext uri="{FF2B5EF4-FFF2-40B4-BE49-F238E27FC236}">
                <a16:creationId xmlns:a16="http://schemas.microsoft.com/office/drawing/2014/main" id="{05B437B7-8977-4FCB-A046-84E7F8E29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62DD68F5-7766-D61D-D64E-01A150054042}"/>
              </a:ext>
            </a:extLst>
          </p:cNvPr>
          <p:cNvSpPr>
            <a:spLocks noGrp="1"/>
          </p:cNvSpPr>
          <p:nvPr>
            <p:ph type="title"/>
          </p:nvPr>
        </p:nvSpPr>
        <p:spPr>
          <a:xfrm>
            <a:off x="6082616" y="1517904"/>
            <a:ext cx="4579288" cy="4873371"/>
          </a:xfrm>
        </p:spPr>
        <p:txBody>
          <a:bodyPr vert="horz" lIns="91440" tIns="45720" rIns="91440" bIns="45720" rtlCol="0" anchor="b">
            <a:noAutofit/>
          </a:bodyPr>
          <a:lstStyle/>
          <a:p>
            <a:pPr>
              <a:spcAft>
                <a:spcPts val="800"/>
              </a:spcAft>
            </a:pPr>
            <a:r>
              <a:rPr lang="en-US" sz="2400" dirty="0" err="1">
                <a:effectLst/>
                <a:latin typeface="Book Antiqua" panose="02040602050305030304" pitchFamily="18" charset="0"/>
              </a:rPr>
              <a:t>Οι</a:t>
            </a:r>
            <a:r>
              <a:rPr lang="en-US" sz="2400" dirty="0">
                <a:effectLst/>
                <a:latin typeface="Book Antiqua" panose="02040602050305030304" pitchFamily="18" charset="0"/>
              </a:rPr>
              <a:t> μα</a:t>
            </a:r>
            <a:r>
              <a:rPr lang="en-US" sz="2400" dirty="0" err="1">
                <a:effectLst/>
                <a:latin typeface="Book Antiqua" panose="02040602050305030304" pitchFamily="18" charset="0"/>
              </a:rPr>
              <a:t>σκοφορεμένος</a:t>
            </a:r>
            <a:r>
              <a:rPr lang="en-US" sz="2400" dirty="0">
                <a:effectLst/>
                <a:latin typeface="Book Antiqua" panose="02040602050305030304" pitchFamily="18" charset="0"/>
              </a:rPr>
              <a:t> </a:t>
            </a:r>
            <a:r>
              <a:rPr lang="en-US" sz="2400" dirty="0" err="1">
                <a:effectLst/>
                <a:latin typeface="Book Antiqua" panose="02040602050305030304" pitchFamily="18" charset="0"/>
              </a:rPr>
              <a:t>φιγούρες</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ξεχώριζ</a:t>
            </a:r>
            <a:r>
              <a:rPr lang="en-US" sz="2400" dirty="0">
                <a:effectLst/>
                <a:latin typeface="Book Antiqua" panose="02040602050305030304" pitchFamily="18" charset="0"/>
              </a:rPr>
              <a:t>αν μόνο από τη διάλεκτο και τη μεταξωτή ή δερμάτινη μάσκα που κάλυπτε το μισό τους πρόσωπο μέχρι τη μύτη, αλλά και από το τυποποιημένο, χαρακτηριστικό κουστούμι που πληροφορούσε τον θεατή για την ταυτότητα του ρόλου από την πρώτη κιόλας στιγμή της εμφάνισης του ηθοποιού στη σκηνή.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ερ</a:t>
            </a:r>
            <a:r>
              <a:rPr lang="en-US" sz="2400" dirty="0">
                <a:effectLst/>
                <a:latin typeface="Book Antiqua" panose="02040602050305030304" pitchFamily="18" charset="0"/>
              </a:rPr>
              <a:t>αστές, από την άλλη, ήταν ντυμένοι με ρούχα ακριβά, σύμφωνα με τη μόδα της εποχής.</a:t>
            </a:r>
          </a:p>
        </p:txBody>
      </p:sp>
      <p:pic>
        <p:nvPicPr>
          <p:cNvPr id="18434" name="Picture 2" descr="Commedia dell'arte – Rhinegold Publishing">
            <a:extLst>
              <a:ext uri="{FF2B5EF4-FFF2-40B4-BE49-F238E27FC236}">
                <a16:creationId xmlns:a16="http://schemas.microsoft.com/office/drawing/2014/main" id="{ADEAE932-9947-C532-5201-760051683DA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7352" y="758953"/>
            <a:ext cx="3841814" cy="5335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866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63" name="Freeform: Shape 1946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465" name="Rectangle 19464">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11B5B6A-891D-68EA-4069-16288FD6D76F}"/>
              </a:ext>
            </a:extLst>
          </p:cNvPr>
          <p:cNvSpPr>
            <a:spLocks noGrp="1"/>
          </p:cNvSpPr>
          <p:nvPr>
            <p:ph type="title"/>
          </p:nvPr>
        </p:nvSpPr>
        <p:spPr>
          <a:xfrm>
            <a:off x="762000" y="743803"/>
            <a:ext cx="4102609" cy="5723671"/>
          </a:xfrm>
        </p:spPr>
        <p:txBody>
          <a:bodyPr vert="horz" lIns="91440" tIns="45720" rIns="91440" bIns="45720" rtlCol="0" anchor="ctr">
            <a:normAutofit/>
          </a:bodyPr>
          <a:lstStyle/>
          <a:p>
            <a:r>
              <a:rPr lang="en-US" sz="2400" dirty="0" err="1">
                <a:effectLst/>
                <a:latin typeface="Book Antiqua" panose="02040602050305030304" pitchFamily="18" charset="0"/>
              </a:rPr>
              <a:t>Αργότερ</a:t>
            </a:r>
            <a:r>
              <a:rPr lang="en-US" sz="2400" dirty="0">
                <a:effectLst/>
                <a:latin typeface="Book Antiqua" panose="02040602050305030304" pitchFamily="18" charset="0"/>
              </a:rPr>
              <a:t>α, οι βασικοί αυτοί ρόλοι συμπληρώθηκαν με άλλους χαρακτήρες, όπως  ο Ναπολιτάνος Πουλτσινέλα, ή ο τραυλός Ταρτάλλια, ο οποίος εμφανίζεται προπάντων στην κομέντια ντελ αρτε της νότιας Ιταλία,  κατά κύριο λόγο με τη μορφή δημοσίου υπαλλήλου. </a:t>
            </a:r>
            <a:br>
              <a:rPr lang="en-US" sz="2400" dirty="0">
                <a:effectLst/>
              </a:rPr>
            </a:br>
            <a:endParaRPr lang="en-US" sz="2400" dirty="0"/>
          </a:p>
        </p:txBody>
      </p:sp>
      <p:pic>
        <p:nvPicPr>
          <p:cNvPr id="19458" name="Picture 2" descr="Pulcinella, is a classical character that originated in the commedia  dell'arte of the 17th century and… | Commedia dell'arte, Costume design  sketch, Famous pictures">
            <a:extLst>
              <a:ext uri="{FF2B5EF4-FFF2-40B4-BE49-F238E27FC236}">
                <a16:creationId xmlns:a16="http://schemas.microsoft.com/office/drawing/2014/main" id="{40D9735D-E087-E969-85AA-90E9E219CA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6" r="1074" b="1"/>
          <a:stretch/>
        </p:blipFill>
        <p:spPr bwMode="auto">
          <a:xfrm>
            <a:off x="5349241" y="10"/>
            <a:ext cx="684275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95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C9EED7-576B-010A-4D52-8ECDA2D7CC56}"/>
              </a:ext>
            </a:extLst>
          </p:cNvPr>
          <p:cNvSpPr>
            <a:spLocks noGrp="1"/>
          </p:cNvSpPr>
          <p:nvPr>
            <p:ph type="title"/>
          </p:nvPr>
        </p:nvSpPr>
        <p:spPr>
          <a:xfrm>
            <a:off x="1517904" y="1517904"/>
            <a:ext cx="9144000" cy="472097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Ακόμα και αν οι χαρακτήρες των δυο γερόντων και των δυο υπηρετών ενδέχεται να παραπέμπουν σε προγενέστερα πρότυπα, γεγονός είναι ότι κάθε ηθοποιός προσέδιδε νέα μορφή στο ρόλο, από τον οποίο έπαιρνε και το σκηνικό του όνομα. Επομένως, οι ηθοποιοί δεν «κληρονομούσαν» απλώς τις μάσκες από διάφορα πρότυπα που προϋπήρχαν ήδη στο καρναβάλι ή στη λογοτεχνία, αλλά ήταν μάλλον εκείνοι που τις δημιουργούσαν. Κατά κανόνα ο κάθε ηθοποιός υποδυόταν τον ίδιο χαρακτήρα σε ολόκληρη τη διάρκεια της καριέρας του</a:t>
            </a:r>
            <a:r>
              <a:rPr lang="el-GR" sz="18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497517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7" name="Freeform: Shape 2048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489" name="Rectangle 20488">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Two Commedia dell'arte street entertainers performing together. Etching by  J. Callot. | Wellcome Collection">
            <a:extLst>
              <a:ext uri="{FF2B5EF4-FFF2-40B4-BE49-F238E27FC236}">
                <a16:creationId xmlns:a16="http://schemas.microsoft.com/office/drawing/2014/main" id="{F0ECE216-A6AD-FA71-4165-2A43F70975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59" b="11426"/>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91" name="Rectangle 20490">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1ED7D8D1-BA85-DE03-5F1A-0F6127592F9D}"/>
              </a:ext>
            </a:extLst>
          </p:cNvPr>
          <p:cNvSpPr>
            <a:spLocks noGrp="1"/>
          </p:cNvSpPr>
          <p:nvPr>
            <p:ph type="title"/>
          </p:nvPr>
        </p:nvSpPr>
        <p:spPr>
          <a:xfrm>
            <a:off x="894952" y="3342620"/>
            <a:ext cx="5989320" cy="2762904"/>
          </a:xfrm>
        </p:spPr>
        <p:txBody>
          <a:bodyPr vert="horz" lIns="91440" tIns="45720" rIns="91440" bIns="45720" rtlCol="0" anchor="b">
            <a:normAutofit/>
          </a:bodyPr>
          <a:lstStyle/>
          <a:p>
            <a:r>
              <a:rPr lang="en-US" sz="2400" b="1" dirty="0">
                <a:solidFill>
                  <a:schemeClr val="bg1"/>
                </a:solidFill>
                <a:effectLst/>
                <a:latin typeface="Book Antiqua" panose="02040602050305030304" pitchFamily="18" charset="0"/>
              </a:rPr>
              <a:t>Τα </a:t>
            </a:r>
            <a:r>
              <a:rPr lang="en-US" sz="2400" b="1" dirty="0" err="1">
                <a:solidFill>
                  <a:schemeClr val="bg1"/>
                </a:solidFill>
                <a:effectLst/>
                <a:latin typeface="Book Antiqua" panose="02040602050305030304" pitchFamily="18" charset="0"/>
              </a:rPr>
              <a:t>δι</a:t>
            </a:r>
            <a:r>
              <a:rPr lang="en-US" sz="2400" b="1" dirty="0">
                <a:solidFill>
                  <a:schemeClr val="bg1"/>
                </a:solidFill>
                <a:effectLst/>
                <a:latin typeface="Book Antiqua" panose="02040602050305030304" pitchFamily="18" charset="0"/>
              </a:rPr>
              <a:t>ακριτικά στοιχεία του κάθε ρόλου δεν περιορίζονταν μόνο στο χαρακτηριστικό κουστούμι, στη μάσκα και στο τοπικό ιδίωμα, αλλά περιλάμβαναν ένα συγκεκριμένο ρεπερτόριο από πόζες, κινήσεις, χειρονομίες και ατάκες.</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051744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17" name="Freeform: Shape 2151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1518" name="Rectangle 21512">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Italian masks of the Commedia dell'Arte. Anonymous 17th century Milan Museo  Scala">
            <a:extLst>
              <a:ext uri="{FF2B5EF4-FFF2-40B4-BE49-F238E27FC236}">
                <a16:creationId xmlns:a16="http://schemas.microsoft.com/office/drawing/2014/main" id="{304E762C-7439-EBBD-DF79-504DF7EF50D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93" b="814"/>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1519" name="Rectangle 21514">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3F805A7-26B3-E8C3-BF1D-38E45AF24F5D}"/>
              </a:ext>
            </a:extLst>
          </p:cNvPr>
          <p:cNvSpPr>
            <a:spLocks noGrp="1"/>
          </p:cNvSpPr>
          <p:nvPr>
            <p:ph type="title"/>
          </p:nvPr>
        </p:nvSpPr>
        <p:spPr>
          <a:xfrm>
            <a:off x="1517904" y="3819524"/>
            <a:ext cx="9144000" cy="1952625"/>
          </a:xfrm>
        </p:spPr>
        <p:txBody>
          <a:bodyPr vert="horz" lIns="91440" tIns="45720" rIns="91440" bIns="45720" rtlCol="0" anchor="b">
            <a:normAutofit/>
          </a:bodyPr>
          <a:lstStyle/>
          <a:p>
            <a:pPr algn="ctr"/>
            <a:r>
              <a:rPr lang="en-US" sz="2400" dirty="0">
                <a:solidFill>
                  <a:schemeClr val="bg1"/>
                </a:solidFill>
                <a:effectLst/>
                <a:latin typeface="Book Antiqua" panose="02040602050305030304" pitchFamily="18" charset="0"/>
              </a:rPr>
              <a:t>Κα</a:t>
            </a:r>
            <a:r>
              <a:rPr lang="en-US" sz="2400" dirty="0" err="1">
                <a:solidFill>
                  <a:schemeClr val="bg1"/>
                </a:solidFill>
                <a:effectLst/>
                <a:latin typeface="Book Antiqua" panose="02040602050305030304" pitchFamily="18" charset="0"/>
              </a:rPr>
              <a:t>τά</a:t>
            </a:r>
            <a:r>
              <a:rPr lang="en-US" sz="2400" dirty="0">
                <a:solidFill>
                  <a:schemeClr val="bg1"/>
                </a:solidFill>
                <a:effectLst/>
                <a:latin typeface="Book Antiqua" panose="02040602050305030304" pitchFamily="18" charset="0"/>
              </a:rPr>
              <a:t> κα</a:t>
            </a:r>
            <a:r>
              <a:rPr lang="en-US" sz="2400" dirty="0" err="1">
                <a:solidFill>
                  <a:schemeClr val="bg1"/>
                </a:solidFill>
                <a:effectLst/>
                <a:latin typeface="Book Antiqua" panose="02040602050305030304" pitchFamily="18" charset="0"/>
              </a:rPr>
              <a:t>νόν</a:t>
            </a:r>
            <a:r>
              <a:rPr lang="en-US" sz="2400" dirty="0">
                <a:solidFill>
                  <a:schemeClr val="bg1"/>
                </a:solidFill>
                <a:effectLst/>
                <a:latin typeface="Book Antiqua" panose="02040602050305030304" pitchFamily="18" charset="0"/>
              </a:rPr>
              <a:t>α, μπορούμε να υποθέσουμε ότι οι ηθοποιοί διέθεταν ένα ευρύ ρεπερτόριο από έτοιμα αποσπάσματα τα οποία ενσωμάτωναν στην πλοκή του έργου ανάλογα με τις ανάγκες του.</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8713822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65678EB-4EB5-33C6-7A58-BB9C7E8D57B3}"/>
              </a:ext>
            </a:extLst>
          </p:cNvPr>
          <p:cNvSpPr>
            <a:spLocks noGrp="1"/>
          </p:cNvSpPr>
          <p:nvPr>
            <p:ph type="title"/>
          </p:nvPr>
        </p:nvSpPr>
        <p:spPr>
          <a:xfrm>
            <a:off x="1428750" y="1482852"/>
            <a:ext cx="9899904" cy="4654296"/>
          </a:xfrm>
        </p:spPr>
        <p:txBody>
          <a:bodyPr vert="horz" lIns="91440" tIns="45720" rIns="91440" bIns="45720" rtlCol="0" anchor="ctr">
            <a:normAutofit/>
          </a:bodyPr>
          <a:lstStyle/>
          <a:p>
            <a:pPr>
              <a:spcAft>
                <a:spcPts val="800"/>
              </a:spcAft>
            </a:pPr>
            <a:r>
              <a:rPr lang="en-US" sz="2400" dirty="0">
                <a:effectLst/>
                <a:latin typeface="Book Antiqua" panose="02040602050305030304" pitchFamily="18" charset="0"/>
              </a:rPr>
              <a:t>Τα </a:t>
            </a:r>
            <a:r>
              <a:rPr lang="en-US" sz="2400" dirty="0" err="1">
                <a:effectLst/>
                <a:latin typeface="Book Antiqua" panose="02040602050305030304" pitchFamily="18" charset="0"/>
              </a:rPr>
              <a:t>δυο</a:t>
            </a:r>
            <a:r>
              <a:rPr lang="en-US" sz="2400" dirty="0">
                <a:effectLst/>
                <a:latin typeface="Book Antiqua" panose="02040602050305030304" pitchFamily="18" charset="0"/>
              </a:rPr>
              <a:t> χαρα</a:t>
            </a:r>
            <a:r>
              <a:rPr lang="en-US" sz="2400" dirty="0" err="1">
                <a:effectLst/>
                <a:latin typeface="Book Antiqua" panose="02040602050305030304" pitchFamily="18" charset="0"/>
              </a:rPr>
              <a:t>κτηριστικά</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l-GR" sz="2400" dirty="0" err="1">
                <a:effectLst/>
                <a:latin typeface="Book Antiqua" panose="02040602050305030304" pitchFamily="18" charset="0"/>
              </a:rPr>
              <a:t>Κομεντια</a:t>
            </a:r>
            <a:r>
              <a:rPr lang="el-GR" sz="2400" dirty="0">
                <a:effectLst/>
                <a:latin typeface="Book Antiqua" panose="02040602050305030304" pitchFamily="18" charset="0"/>
              </a:rPr>
              <a:t> ντελ Άρτε</a:t>
            </a:r>
            <a:r>
              <a:rPr lang="en-US" sz="2400" dirty="0">
                <a:effectLst/>
                <a:latin typeface="Book Antiqua" panose="02040602050305030304" pitchFamily="18" charset="0"/>
              </a:rPr>
              <a:t>, με άλλα λόγια οι τυποποιημένοι ρόλοι που ερμηνεύονταν από συγκεκριμένους ηθοποιούς και η τεχνική του αυτοσχεδιασμού-καθώς και η παρουσίαση της παράστασης πάνω σε ένα απλό ξύλινο παλκοσένικο με ένα και μοναδικό ενιαίο σκηνικό φόντο-επέτρεπαν στους θιάσους να προετοιμά</a:t>
            </a:r>
            <a:r>
              <a:rPr lang="el-GR" sz="2400" dirty="0">
                <a:effectLst/>
                <a:latin typeface="Book Antiqua" panose="02040602050305030304" pitchFamily="18" charset="0"/>
              </a:rPr>
              <a:t>ζ</a:t>
            </a:r>
            <a:r>
              <a:rPr lang="en-US" sz="2400" dirty="0" err="1">
                <a:effectLst/>
                <a:latin typeface="Book Antiqua" panose="02040602050305030304" pitchFamily="18" charset="0"/>
              </a:rPr>
              <a:t>ουν</a:t>
            </a:r>
            <a:r>
              <a:rPr lang="en-US" sz="2400" dirty="0">
                <a:effectLst/>
                <a:latin typeface="Book Antiqua" panose="02040602050305030304" pitchFamily="18" charset="0"/>
              </a:rPr>
              <a:t> και να ανεβάζουν τις παραστάσεις τους μέσα σε ελάχιστο χρόνο.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000" dirty="0">
                <a:effectLst/>
              </a:rPr>
            </a:br>
            <a:endParaRPr lang="en-US" sz="2000" dirty="0"/>
          </a:p>
        </p:txBody>
      </p:sp>
    </p:spTree>
    <p:extLst>
      <p:ext uri="{BB962C8B-B14F-4D97-AF65-F5344CB8AC3E}">
        <p14:creationId xmlns:p14="http://schemas.microsoft.com/office/powerpoint/2010/main" val="1528686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FE3E60-9785-74C3-9EDD-8A86E1E0E55B}"/>
              </a:ext>
            </a:extLst>
          </p:cNvPr>
          <p:cNvSpPr>
            <a:spLocks noGrp="1"/>
          </p:cNvSpPr>
          <p:nvPr>
            <p:ph type="title"/>
          </p:nvPr>
        </p:nvSpPr>
        <p:spPr>
          <a:xfrm>
            <a:off x="1517904" y="1028700"/>
            <a:ext cx="9144000" cy="4991100"/>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Κεφαλαιώδη σημασία για τη σύνθεση της παράστασης υπό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μορφήν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αυτοσχεδιασμού είχαν τα σενάρια-ένα είδος γραπτής περίληψης της πλοκής κάθε σκηνής, ένας υποτυπώδης σκελετός της συνολικής δράσης. Σήμερα σώζονται περίπου 800 τέτοια σενάρια, κυρίως σε συλλογές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χειρογράφων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Οι υποθέσεις των έργων που παρουσιάζονται στη συλλογή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Φλαμίνιο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Σκάλα  (1611) είναι εξαιρετικά πλούσιες σε ποικιλία όσο και οι πηγές από τις οποίες προέρχονται, δηλαδή τη λόγια κωμωδία, τη ρωμαϊκή κωμωδία, τη νουβέλα και τη ξενόγλωσση δραματουργία. Παρά την τεράστια ποικιλία, είναι φανερή η παρουσία ορισμένων μοντέλων δράσης και στοιχείων δομής των έργων, τα οποία φαίνεται ότι χρησιμοποιήθηκαν κατά κόρον σε αυτά τα σενάρια, ούτως ώστε να προσδιορίζουν σε μεγάλο βαθμό τον ιδιαίτερο χαρακτήρα και τη φύση των παραστάσεων της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0488205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43" name="Freeform: Shape 2253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2544" name="Rectangle 22536">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5" name="Rectangle 22538">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546" name="Rectangle 22540">
            <a:extLst>
              <a:ext uri="{FF2B5EF4-FFF2-40B4-BE49-F238E27FC236}">
                <a16:creationId xmlns:a16="http://schemas.microsoft.com/office/drawing/2014/main" id="{DCF04CB3-1A29-49CA-9F86-17B9FE6F6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983B345-08FA-01E9-9A96-8808C73F3762}"/>
              </a:ext>
            </a:extLst>
          </p:cNvPr>
          <p:cNvSpPr>
            <a:spLocks noGrp="1"/>
          </p:cNvSpPr>
          <p:nvPr>
            <p:ph type="title"/>
          </p:nvPr>
        </p:nvSpPr>
        <p:spPr>
          <a:xfrm>
            <a:off x="6544101" y="1517904"/>
            <a:ext cx="4123899" cy="5006721"/>
          </a:xfrm>
        </p:spPr>
        <p:txBody>
          <a:bodyPr vert="horz" lIns="91440" tIns="45720" rIns="91440" bIns="45720" rtlCol="0" anchor="ctr">
            <a:noAutofit/>
          </a:bodyPr>
          <a:lstStyle/>
          <a:p>
            <a:r>
              <a:rPr lang="en-US" sz="2400" dirty="0">
                <a:effectLst/>
                <a:latin typeface="Book Antiqua" panose="02040602050305030304" pitchFamily="18" charset="0"/>
              </a:rPr>
              <a:t>Χαρα</a:t>
            </a:r>
            <a:r>
              <a:rPr lang="en-US" sz="2400" dirty="0" err="1">
                <a:effectLst/>
                <a:latin typeface="Book Antiqua" panose="02040602050305030304" pitchFamily="18" charset="0"/>
              </a:rPr>
              <a:t>κτηριστικό</a:t>
            </a:r>
            <a:r>
              <a:rPr lang="en-US" sz="2400" dirty="0">
                <a:effectLst/>
                <a:latin typeface="Book Antiqua" panose="02040602050305030304" pitchFamily="18" charset="0"/>
              </a:rPr>
              <a:t> </a:t>
            </a:r>
            <a:r>
              <a:rPr lang="en-US" sz="2400" dirty="0" err="1">
                <a:effectLst/>
                <a:latin typeface="Book Antiqua" panose="02040602050305030304" pitchFamily="18" charset="0"/>
              </a:rPr>
              <a:t>γνώρισμ</a:t>
            </a:r>
            <a:r>
              <a:rPr lang="en-US" sz="2400" dirty="0">
                <a:effectLst/>
                <a:latin typeface="Book Antiqua" panose="02040602050305030304" pitchFamily="18" charset="0"/>
              </a:rPr>
              <a:t>α της κομέντια ντελ άρτε συνιστά και η θεμελιώδης αντίθεση ανάμεσα στους χαρακτήρες των ηλικιωμένων και των νέων. Κατ’ επα</a:t>
            </a:r>
            <a:r>
              <a:rPr lang="en-US" sz="2400" dirty="0" err="1">
                <a:effectLst/>
                <a:latin typeface="Book Antiqua" panose="02040602050305030304" pitchFamily="18" charset="0"/>
              </a:rPr>
              <a:t>νάληψιν</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γέροι</a:t>
            </a:r>
            <a:r>
              <a:rPr lang="en-US" sz="2400" dirty="0">
                <a:effectLst/>
                <a:latin typeface="Book Antiqua" panose="02040602050305030304" pitchFamily="18" charset="0"/>
              </a:rPr>
              <a:t> επ</a:t>
            </a:r>
            <a:r>
              <a:rPr lang="en-US" sz="2400" dirty="0" err="1">
                <a:effectLst/>
                <a:latin typeface="Book Antiqua" panose="02040602050305030304" pitchFamily="18" charset="0"/>
              </a:rPr>
              <a:t>ιδιώκουν</a:t>
            </a:r>
            <a:r>
              <a:rPr lang="en-US" sz="2400" dirty="0">
                <a:effectLst/>
                <a:latin typeface="Book Antiqua" panose="02040602050305030304" pitchFamily="18" charset="0"/>
              </a:rPr>
              <a:t> να πα</a:t>
            </a:r>
            <a:r>
              <a:rPr lang="en-US" sz="2400" dirty="0" err="1">
                <a:effectLst/>
                <a:latin typeface="Book Antiqua" panose="02040602050305030304" pitchFamily="18" charset="0"/>
              </a:rPr>
              <a:t>ρεμ</a:t>
            </a:r>
            <a:r>
              <a:rPr lang="en-US" sz="2400" dirty="0">
                <a:effectLst/>
                <a:latin typeface="Book Antiqua" panose="02040602050305030304" pitchFamily="18" charset="0"/>
              </a:rPr>
              <a:t>ποδίσουν το γάμο ανάμεσα σε δυο ερωτευμένους νέους-είτε από φιλαργυρία είτε επειδή γλυκοκοιτάζουν και οι ίδιοι το νεαρό κορίτσι της ιστορίας. </a:t>
            </a:r>
            <a:endParaRPr lang="en-US" sz="2400" dirty="0">
              <a:latin typeface="Book Antiqua" panose="02040602050305030304" pitchFamily="18" charset="0"/>
            </a:endParaRPr>
          </a:p>
        </p:txBody>
      </p:sp>
      <p:pic>
        <p:nvPicPr>
          <p:cNvPr id="22530" name="Picture 2" descr="Transformations in Commedia dell'Arte - Commedia dell'Arte &amp; Vulgar  ComedyCommedia dell'Arte &amp; Vulgar Comedy">
            <a:extLst>
              <a:ext uri="{FF2B5EF4-FFF2-40B4-BE49-F238E27FC236}">
                <a16:creationId xmlns:a16="http://schemas.microsoft.com/office/drawing/2014/main" id="{0180317A-C153-8923-B750-B71331AD12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04257" y="2610882"/>
            <a:ext cx="4277118" cy="2395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258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9" name="Freeform: Shape 2355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3561" name="Rectangle 23560">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Commedia dell'arte - Zanni Beppe Nappa and Frittelino Painting by Irek  Szelag - Pixels">
            <a:extLst>
              <a:ext uri="{FF2B5EF4-FFF2-40B4-BE49-F238E27FC236}">
                <a16:creationId xmlns:a16="http://schemas.microsoft.com/office/drawing/2014/main" id="{6A7EFA36-20AE-BC41-AC47-9ECF849D12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017" b="3453"/>
          <a:stretch/>
        </p:blipFill>
        <p:spPr bwMode="auto">
          <a:xfrm>
            <a:off x="21"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3563" name="Rectangle 23562">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D506230-B723-C19D-C54C-1EF591850E1C}"/>
              </a:ext>
            </a:extLst>
          </p:cNvPr>
          <p:cNvSpPr>
            <a:spLocks noGrp="1"/>
          </p:cNvSpPr>
          <p:nvPr>
            <p:ph type="title"/>
          </p:nvPr>
        </p:nvSpPr>
        <p:spPr>
          <a:xfrm>
            <a:off x="600075" y="3962400"/>
            <a:ext cx="10668000" cy="2226234"/>
          </a:xfrm>
        </p:spPr>
        <p:txBody>
          <a:bodyPr vert="horz" lIns="91440" tIns="45720" rIns="91440" bIns="45720" rtlCol="0" anchor="b">
            <a:noAutofit/>
          </a:bodyPr>
          <a:lstStyle/>
          <a:p>
            <a:r>
              <a:rPr lang="en-US" sz="2400" b="1" dirty="0" err="1">
                <a:solidFill>
                  <a:schemeClr val="bg1"/>
                </a:solidFill>
                <a:effectLst/>
                <a:latin typeface="Book Antiqua" panose="02040602050305030304" pitchFamily="18" charset="0"/>
              </a:rPr>
              <a:t>Έν</a:t>
            </a:r>
            <a:r>
              <a:rPr lang="en-US" sz="2400" b="1" dirty="0">
                <a:solidFill>
                  <a:schemeClr val="bg1"/>
                </a:solidFill>
                <a:effectLst/>
                <a:latin typeface="Book Antiqua" panose="02040602050305030304" pitchFamily="18" charset="0"/>
              </a:rPr>
              <a:t>α δεύτερο δομικό στοιχείο που εμφανίζεται σε πολλά σενάρια αφορά τη σχέση αφέντη και υπηρέτη. </a:t>
            </a:r>
            <a:r>
              <a:rPr lang="en-US" sz="2400" b="1" dirty="0" err="1">
                <a:solidFill>
                  <a:schemeClr val="bg1"/>
                </a:solidFill>
                <a:effectLst/>
                <a:latin typeface="Book Antiqua" panose="02040602050305030304" pitchFamily="18" charset="0"/>
              </a:rPr>
              <a:t>Συχνά</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οι</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δολο</a:t>
            </a:r>
            <a:r>
              <a:rPr lang="en-US" sz="2400" b="1" dirty="0">
                <a:solidFill>
                  <a:schemeClr val="bg1"/>
                </a:solidFill>
                <a:effectLst/>
                <a:latin typeface="Book Antiqua" panose="02040602050305030304" pitchFamily="18" charset="0"/>
              </a:rPr>
              <a:t>πλοκίες των υπηρετών στρέφονται ενάντια στους αφεντάδες τους-είτε πρόκειται για τους δυο ηλικιωμένους είτε για τους ιναμοράτι, τους ερωτευμένους. </a:t>
            </a:r>
            <a:r>
              <a:rPr lang="en-US" sz="2400" b="1" dirty="0" err="1">
                <a:solidFill>
                  <a:schemeClr val="bg1"/>
                </a:solidFill>
                <a:effectLst/>
                <a:latin typeface="Book Antiqua" panose="02040602050305030304" pitchFamily="18" charset="0"/>
              </a:rPr>
              <a:t>Άλλοτε</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άλι</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οι</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λεκτάνες</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του</a:t>
            </a:r>
            <a:r>
              <a:rPr lang="en-US" sz="2400" b="1" dirty="0">
                <a:solidFill>
                  <a:schemeClr val="bg1"/>
                </a:solidFill>
                <a:effectLst/>
                <a:latin typeface="Book Antiqua" panose="02040602050305030304" pitchFamily="18" charset="0"/>
              </a:rPr>
              <a:t> υπ</a:t>
            </a:r>
            <a:r>
              <a:rPr lang="en-US" sz="2400" b="1" dirty="0" err="1">
                <a:solidFill>
                  <a:schemeClr val="bg1"/>
                </a:solidFill>
                <a:effectLst/>
                <a:latin typeface="Book Antiqua" panose="02040602050305030304" pitchFamily="18" charset="0"/>
              </a:rPr>
              <a:t>ηρετικού</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ροσω</a:t>
            </a:r>
            <a:r>
              <a:rPr lang="en-US" sz="2400" b="1" dirty="0">
                <a:solidFill>
                  <a:schemeClr val="bg1"/>
                </a:solidFill>
                <a:effectLst/>
                <a:latin typeface="Book Antiqua" panose="02040602050305030304" pitchFamily="18" charset="0"/>
              </a:rPr>
              <a:t>πικού εξυπηρετούν αποκλειστικά και μόνο τα προσωπικά τους συμφέροντα.</a:t>
            </a: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4793597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83" name="Freeform: Shape 2458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4585" name="Rectangle 24584">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7" name="Rectangle 24586">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589" name="Rectangle 24588">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59B8AC9-D47F-7D7F-B994-97AD208E6FE3}"/>
              </a:ext>
            </a:extLst>
          </p:cNvPr>
          <p:cNvSpPr>
            <a:spLocks noGrp="1"/>
          </p:cNvSpPr>
          <p:nvPr>
            <p:ph type="title"/>
          </p:nvPr>
        </p:nvSpPr>
        <p:spPr>
          <a:xfrm>
            <a:off x="1517903" y="1461686"/>
            <a:ext cx="4680595" cy="4310464"/>
          </a:xfrm>
        </p:spPr>
        <p:txBody>
          <a:bodyPr vert="horz" lIns="91440" tIns="45720" rIns="91440" bIns="45720" rtlCol="0" anchor="ctr">
            <a:normAutofit/>
          </a:bodyPr>
          <a:lstStyle/>
          <a:p>
            <a:pPr>
              <a:spcAft>
                <a:spcPts val="800"/>
              </a:spcAft>
            </a:pPr>
            <a:r>
              <a:rPr lang="en-US" sz="2400" dirty="0" err="1">
                <a:effectLst/>
                <a:latin typeface="Book Antiqua" panose="02040602050305030304" pitchFamily="18" charset="0"/>
              </a:rPr>
              <a:t>Έν</a:t>
            </a:r>
            <a:r>
              <a:rPr lang="en-US" sz="2400" dirty="0">
                <a:effectLst/>
                <a:latin typeface="Book Antiqua" panose="02040602050305030304" pitchFamily="18" charset="0"/>
              </a:rPr>
              <a:t>α τρίτο σημαντικό στοιχείο του σκελετού των έργων αφορά τους </a:t>
            </a:r>
            <a:r>
              <a:rPr lang="en-US" sz="2400" i="1" dirty="0">
                <a:effectLst/>
                <a:latin typeface="Book Antiqua" panose="02040602050305030304" pitchFamily="18" charset="0"/>
              </a:rPr>
              <a:t>ιναμοράτι</a:t>
            </a:r>
            <a:r>
              <a:rPr lang="en-US" sz="2400" dirty="0">
                <a:effectLst/>
                <a:latin typeface="Book Antiqua" panose="02040602050305030304" pitchFamily="18" charset="0"/>
              </a:rPr>
              <a:t>. Ο </a:t>
            </a:r>
            <a:r>
              <a:rPr lang="en-US" sz="2400" dirty="0" err="1">
                <a:effectLst/>
                <a:latin typeface="Book Antiqua" panose="02040602050305030304" pitchFamily="18" charset="0"/>
              </a:rPr>
              <a:t>δρόμος</a:t>
            </a:r>
            <a:r>
              <a:rPr lang="en-US" sz="2400" dirty="0">
                <a:effectLst/>
                <a:latin typeface="Book Antiqua" panose="02040602050305030304" pitchFamily="18" charset="0"/>
              </a:rPr>
              <a:t> π</a:t>
            </a:r>
            <a:r>
              <a:rPr lang="en-US" sz="2400" dirty="0" err="1">
                <a:effectLst/>
                <a:latin typeface="Book Antiqua" panose="02040602050305030304" pitchFamily="18" charset="0"/>
              </a:rPr>
              <a:t>ρος</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ένωση</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ερωτικού</a:t>
            </a:r>
            <a:r>
              <a:rPr lang="en-US" sz="2400" dirty="0">
                <a:effectLst/>
                <a:latin typeface="Book Antiqua" panose="02040602050305030304" pitchFamily="18" charset="0"/>
              </a:rPr>
              <a:t> </a:t>
            </a:r>
            <a:r>
              <a:rPr lang="en-US" sz="2400" dirty="0" err="1">
                <a:effectLst/>
                <a:latin typeface="Book Antiqua" panose="02040602050305030304" pitchFamily="18" charset="0"/>
              </a:rPr>
              <a:t>ζεύγους</a:t>
            </a:r>
            <a:r>
              <a:rPr lang="en-US" sz="2400" dirty="0">
                <a:effectLst/>
                <a:latin typeface="Book Antiqua" panose="02040602050305030304" pitchFamily="18" charset="0"/>
              </a:rPr>
              <a:t> π</a:t>
            </a:r>
            <a:r>
              <a:rPr lang="en-US" sz="2400" dirty="0" err="1">
                <a:effectLst/>
                <a:latin typeface="Book Antiqua" panose="02040602050305030304" pitchFamily="18" charset="0"/>
              </a:rPr>
              <a:t>ερνά</a:t>
            </a:r>
            <a:r>
              <a:rPr lang="en-US" sz="2400" dirty="0">
                <a:effectLst/>
                <a:latin typeface="Book Antiqua" panose="02040602050305030304" pitchFamily="18" charset="0"/>
              </a:rPr>
              <a:t>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από ένα κυκεώνα μεταμφιέσεων παρεξηγήσεων και ψεύτικων προσωπείων, από τη μαγεία κάποιες φορές, ή ακόμα και από την παραφροσύνη. </a:t>
            </a:r>
            <a:br>
              <a:rPr lang="en-US" sz="1500" dirty="0">
                <a:effectLst/>
              </a:rPr>
            </a:br>
            <a:r>
              <a:rPr lang="en-US" sz="1500" dirty="0">
                <a:effectLst/>
              </a:rPr>
              <a:t> </a:t>
            </a:r>
            <a:br>
              <a:rPr lang="en-US" sz="1500" dirty="0">
                <a:effectLst/>
              </a:rPr>
            </a:br>
            <a:endParaRPr lang="en-US" sz="1500" dirty="0"/>
          </a:p>
        </p:txBody>
      </p:sp>
      <p:pic>
        <p:nvPicPr>
          <p:cNvPr id="24578" name="Picture 2" descr="Historical fashion, Historical fashion princesses, Fashion 1800">
            <a:extLst>
              <a:ext uri="{FF2B5EF4-FFF2-40B4-BE49-F238E27FC236}">
                <a16:creationId xmlns:a16="http://schemas.microsoft.com/office/drawing/2014/main" id="{ACF5CF02-94F5-A9B4-3585-AF37954D491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42761" y="1720627"/>
            <a:ext cx="3828287" cy="341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1208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7" name="Freeform: Shape 2560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609" name="Rectangle 25608">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descr="Theatres - Italian Renaissance Theatre">
            <a:extLst>
              <a:ext uri="{FF2B5EF4-FFF2-40B4-BE49-F238E27FC236}">
                <a16:creationId xmlns:a16="http://schemas.microsoft.com/office/drawing/2014/main" id="{2B0E89A3-5F81-0172-637F-27B4B1C840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714"/>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5611" name="Rectangle 25610">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8D6DBF3-6342-5F25-C3D0-940847E3BFB7}"/>
              </a:ext>
            </a:extLst>
          </p:cNvPr>
          <p:cNvSpPr>
            <a:spLocks noGrp="1"/>
          </p:cNvSpPr>
          <p:nvPr>
            <p:ph type="title"/>
          </p:nvPr>
        </p:nvSpPr>
        <p:spPr>
          <a:xfrm>
            <a:off x="1517904" y="1517904"/>
            <a:ext cx="9144000" cy="2798064"/>
          </a:xfrm>
        </p:spPr>
        <p:txBody>
          <a:bodyPr vert="horz" lIns="91440" tIns="45720" rIns="91440" bIns="45720" rtlCol="0" anchor="b">
            <a:normAutofit/>
          </a:bodyPr>
          <a:lstStyle/>
          <a:p>
            <a:pPr algn="ctr"/>
            <a:r>
              <a:rPr lang="en-US" sz="6000" dirty="0">
                <a:solidFill>
                  <a:schemeClr val="bg1"/>
                </a:solidFill>
                <a:effectLst/>
                <a:latin typeface="Book Antiqua" panose="02040602050305030304" pitchFamily="18" charset="0"/>
              </a:rPr>
              <a:t>Η </a:t>
            </a:r>
            <a:r>
              <a:rPr lang="en-US" sz="6000" dirty="0" err="1">
                <a:solidFill>
                  <a:schemeClr val="bg1"/>
                </a:solidFill>
                <a:effectLst/>
                <a:latin typeface="Book Antiqua" panose="02040602050305030304" pitchFamily="18" charset="0"/>
              </a:rPr>
              <a:t>ιτ</a:t>
            </a:r>
            <a:r>
              <a:rPr lang="en-US" sz="6000" dirty="0">
                <a:solidFill>
                  <a:schemeClr val="bg1"/>
                </a:solidFill>
                <a:effectLst/>
                <a:latin typeface="Book Antiqua" panose="02040602050305030304" pitchFamily="18" charset="0"/>
              </a:rPr>
              <a:t>αλική αναγεννησιακή σκηνή</a:t>
            </a:r>
            <a:br>
              <a:rPr lang="en-US" sz="6000" dirty="0">
                <a:solidFill>
                  <a:schemeClr val="bg1"/>
                </a:solidFill>
                <a:effectLst/>
              </a:rPr>
            </a:br>
            <a:endParaRPr lang="en-US" sz="6000" dirty="0">
              <a:solidFill>
                <a:schemeClr val="bg1"/>
              </a:solidFill>
            </a:endParaRPr>
          </a:p>
        </p:txBody>
      </p:sp>
    </p:spTree>
    <p:extLst>
      <p:ext uri="{BB962C8B-B14F-4D97-AF65-F5344CB8AC3E}">
        <p14:creationId xmlns:p14="http://schemas.microsoft.com/office/powerpoint/2010/main" val="365626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31" name="Freeform: Shape 2663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6633" name="Rectangle 26632">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6" name="Picture 2" descr="Sebastiano Serlio - Wikidata">
            <a:extLst>
              <a:ext uri="{FF2B5EF4-FFF2-40B4-BE49-F238E27FC236}">
                <a16:creationId xmlns:a16="http://schemas.microsoft.com/office/drawing/2014/main" id="{BD3CAAF4-F33F-BE28-C5FA-995640A811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02" b="44977"/>
          <a:stretch/>
        </p:blipFill>
        <p:spPr bwMode="auto">
          <a:xfrm>
            <a:off x="0" y="-80953"/>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6635" name="Rectangle 26634">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374AE74E-6414-0694-5672-E463FF2BACFC}"/>
              </a:ext>
            </a:extLst>
          </p:cNvPr>
          <p:cNvSpPr>
            <a:spLocks noGrp="1"/>
          </p:cNvSpPr>
          <p:nvPr>
            <p:ph type="title"/>
          </p:nvPr>
        </p:nvSpPr>
        <p:spPr>
          <a:xfrm>
            <a:off x="0" y="4054615"/>
            <a:ext cx="12191977" cy="2762904"/>
          </a:xfrm>
        </p:spPr>
        <p:txBody>
          <a:bodyPr vert="horz" lIns="91440" tIns="45720" rIns="91440" bIns="45720" rtlCol="0" anchor="b">
            <a:noAutofit/>
          </a:bodyPr>
          <a:lstStyle/>
          <a:p>
            <a:pPr>
              <a:spcAft>
                <a:spcPts val="800"/>
              </a:spcAft>
            </a:pP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1551 ο Sebastiano </a:t>
            </a:r>
            <a:r>
              <a:rPr lang="en-US" sz="2400" dirty="0" err="1">
                <a:solidFill>
                  <a:schemeClr val="bg1"/>
                </a:solidFill>
                <a:effectLst/>
                <a:latin typeface="Book Antiqua" panose="02040602050305030304" pitchFamily="18" charset="0"/>
              </a:rPr>
              <a:t>Serlio</a:t>
            </a:r>
            <a:r>
              <a:rPr lang="en-US" sz="2400" dirty="0">
                <a:solidFill>
                  <a:schemeClr val="bg1"/>
                </a:solidFill>
                <a:effectLst/>
                <a:latin typeface="Book Antiqua" panose="02040602050305030304" pitchFamily="18" charset="0"/>
              </a:rPr>
              <a:t> (1475-1554) </a:t>
            </a:r>
            <a:r>
              <a:rPr lang="en-US" sz="2400" dirty="0" err="1">
                <a:solidFill>
                  <a:schemeClr val="bg1"/>
                </a:solidFill>
                <a:effectLst/>
                <a:latin typeface="Book Antiqua" panose="02040602050305030304" pitchFamily="18" charset="0"/>
              </a:rPr>
              <a:t>Με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βιβ</a:t>
            </a:r>
            <a:r>
              <a:rPr lang="en-US" sz="2400" dirty="0" err="1">
                <a:solidFill>
                  <a:schemeClr val="bg1"/>
                </a:solidFill>
                <a:effectLst/>
                <a:latin typeface="Book Antiqua" panose="02040602050305030304" pitchFamily="18" charset="0"/>
              </a:rPr>
              <a:t>λίο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Architectura</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συνοψίζει</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την</a:t>
            </a:r>
            <a:r>
              <a:rPr lang="en-US" sz="2400" dirty="0">
                <a:solidFill>
                  <a:schemeClr val="bg1"/>
                </a:solidFill>
                <a:effectLst/>
                <a:latin typeface="Book Antiqua" panose="02040602050305030304" pitchFamily="18" charset="0"/>
              </a:rPr>
              <a:t> α</a:t>
            </a:r>
            <a:r>
              <a:rPr lang="en-US" sz="2400" dirty="0" err="1">
                <a:solidFill>
                  <a:schemeClr val="bg1"/>
                </a:solidFill>
                <a:effectLst/>
                <a:latin typeface="Book Antiqua" panose="02040602050305030304" pitchFamily="18" charset="0"/>
              </a:rPr>
              <a:t>ρχιτεκτονική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θεάτρου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στην</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Αν</a:t>
            </a:r>
            <a:r>
              <a:rPr lang="en-US" sz="2400" dirty="0">
                <a:solidFill>
                  <a:schemeClr val="bg1"/>
                </a:solidFill>
                <a:effectLst/>
                <a:latin typeface="Book Antiqua" panose="02040602050305030304" pitchFamily="18" charset="0"/>
              </a:rPr>
              <a:t>αγέννηση. Βα</a:t>
            </a:r>
            <a:r>
              <a:rPr lang="en-US" sz="2400" dirty="0" err="1">
                <a:solidFill>
                  <a:schemeClr val="bg1"/>
                </a:solidFill>
                <a:effectLst/>
                <a:latin typeface="Book Antiqua" panose="02040602050305030304" pitchFamily="18" charset="0"/>
              </a:rPr>
              <a:t>σισμένο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στο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έργο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Βιτρού</a:t>
            </a:r>
            <a:r>
              <a:rPr lang="en-US" sz="2400" dirty="0">
                <a:solidFill>
                  <a:schemeClr val="bg1"/>
                </a:solidFill>
                <a:effectLst/>
                <a:latin typeface="Book Antiqua" panose="02040602050305030304" pitchFamily="18" charset="0"/>
              </a:rPr>
              <a:t>βιου αναπτύσσει με σαφήνεια πώς οι αρχές του Ρωμαίου αρχιτέκτονα τροποποιήθηκαν για να προσαρμοστούν στις ανάγκες του δέκατου έκτου αιώνα.</a:t>
            </a:r>
            <a:br>
              <a:rPr lang="en-US" sz="2400" dirty="0">
                <a:solidFill>
                  <a:schemeClr val="bg1"/>
                </a:solidFill>
                <a:effectLst/>
                <a:latin typeface="Book Antiqua" panose="02040602050305030304" pitchFamily="18" charset="0"/>
              </a:rPr>
            </a:br>
            <a:r>
              <a:rPr lang="en-US" sz="2400" dirty="0">
                <a:solidFill>
                  <a:schemeClr val="bg1"/>
                </a:solidFill>
                <a:effectLst/>
                <a:latin typeface="Book Antiqua" panose="02040602050305030304" pitchFamily="18" charset="0"/>
              </a:rPr>
              <a:t>Ο </a:t>
            </a:r>
            <a:r>
              <a:rPr lang="en-US" sz="2400" dirty="0" err="1">
                <a:solidFill>
                  <a:schemeClr val="bg1"/>
                </a:solidFill>
                <a:effectLst/>
                <a:latin typeface="Book Antiqua" panose="02040602050305030304" pitchFamily="18" charset="0"/>
              </a:rPr>
              <a:t>Serlio</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δέχετ</a:t>
            </a:r>
            <a:r>
              <a:rPr lang="en-US" sz="2400" dirty="0">
                <a:solidFill>
                  <a:schemeClr val="bg1"/>
                </a:solidFill>
                <a:effectLst/>
                <a:latin typeface="Book Antiqua" panose="02040602050305030304" pitchFamily="18" charset="0"/>
              </a:rPr>
              <a:t>αι σαν προϋπόθεση ότι το σχέδιο για το αμφιθέατρο (auditorium) και τη σκηνή πρέπει να είναι ένας χώρος παραλληλόγραμμος με τη σκηνή στη μία πλευρά και κερκίδες για τους θεατές σε ημικυκλική διάταξη στον υπόλοιπο χώρο.</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414866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990A5E-B7BF-0713-7FD0-7D77B2865226}"/>
              </a:ext>
            </a:extLst>
          </p:cNvPr>
          <p:cNvSpPr>
            <a:spLocks noGrp="1"/>
          </p:cNvSpPr>
          <p:nvPr>
            <p:ph type="title"/>
          </p:nvPr>
        </p:nvSpPr>
        <p:spPr>
          <a:xfrm>
            <a:off x="1517904" y="1517904"/>
            <a:ext cx="9144000" cy="402564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Εμπνεόμενος επίσης από το Βιτρούβιο παρουσιάζει τρία χαρακτηριστικά σχέδια σκηνικών, την κωμική εικόνα, την τραγική εικόνα και την σατυρική (βουκολική) εικόνα, τα οποία ακολουθούν πιστά την περιγραφή του Βιτρούβιου και των οποίων η προοπτική υπηρετείτο από τις κουΐντες. Τα σχέδια αυτά του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Serlio</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δεν προορίζονταν μόνο για ειδικά έργα, αλλά χρησίμευαν ως βοηθητικά σκηνικά, τα οποία ενίσχυαν τη σκηνογραφία, οποτεδήποτε παρουσιαζόταν εμπρός στο κοινό κάτι κωμικό, τραγικό ή βουκολικό.</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574762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1AE92CE-052D-A801-69F5-AF4A922BB879}"/>
              </a:ext>
            </a:extLst>
          </p:cNvPr>
          <p:cNvPicPr>
            <a:picLocks noChangeAspect="1"/>
          </p:cNvPicPr>
          <p:nvPr/>
        </p:nvPicPr>
        <p:blipFill rotWithShape="1">
          <a:blip r:embed="rId2"/>
          <a:srcRect b="6250"/>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7156F09-389A-4003-F451-5CDBF2C3D470}"/>
              </a:ext>
            </a:extLst>
          </p:cNvPr>
          <p:cNvSpPr>
            <a:spLocks noGrp="1"/>
          </p:cNvSpPr>
          <p:nvPr>
            <p:ph type="title"/>
          </p:nvPr>
        </p:nvSpPr>
        <p:spPr>
          <a:xfrm>
            <a:off x="1517904" y="1517904"/>
            <a:ext cx="9144000" cy="2798064"/>
          </a:xfrm>
        </p:spPr>
        <p:txBody>
          <a:bodyPr vert="horz" lIns="91440" tIns="45720" rIns="91440" bIns="45720" rtlCol="0" anchor="b">
            <a:normAutofit/>
          </a:bodyPr>
          <a:lstStyle/>
          <a:p>
            <a:pPr algn="ctr"/>
            <a:r>
              <a:rPr lang="en-US" sz="2400" b="1" dirty="0" err="1">
                <a:solidFill>
                  <a:schemeClr val="bg1"/>
                </a:solidFill>
                <a:effectLst/>
                <a:latin typeface="Book Antiqua" panose="02040602050305030304" pitchFamily="18" charset="0"/>
              </a:rPr>
              <a:t>Οι</a:t>
            </a:r>
            <a:r>
              <a:rPr lang="en-US" sz="2400" b="1" dirty="0">
                <a:solidFill>
                  <a:schemeClr val="bg1"/>
                </a:solidFill>
                <a:effectLst/>
                <a:latin typeface="Book Antiqua" panose="02040602050305030304" pitchFamily="18" charset="0"/>
              </a:rPr>
              <a:t> απ</a:t>
            </a:r>
            <a:r>
              <a:rPr lang="en-US" sz="2400" b="1" dirty="0" err="1">
                <a:solidFill>
                  <a:schemeClr val="bg1"/>
                </a:solidFill>
                <a:effectLst/>
                <a:latin typeface="Book Antiqua" panose="02040602050305030304" pitchFamily="18" charset="0"/>
              </a:rPr>
              <a:t>όψεις</a:t>
            </a:r>
            <a:r>
              <a:rPr lang="en-US" sz="2400" b="1" dirty="0">
                <a:solidFill>
                  <a:schemeClr val="bg1"/>
                </a:solidFill>
                <a:effectLst/>
                <a:latin typeface="Book Antiqua" panose="02040602050305030304" pitchFamily="18" charset="0"/>
              </a:rPr>
              <a:t> α</a:t>
            </a:r>
            <a:r>
              <a:rPr lang="en-US" sz="2400" b="1" dirty="0" err="1">
                <a:solidFill>
                  <a:schemeClr val="bg1"/>
                </a:solidFill>
                <a:effectLst/>
                <a:latin typeface="Book Antiqua" panose="02040602050305030304" pitchFamily="18" charset="0"/>
              </a:rPr>
              <a:t>υτές</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είχ</a:t>
            </a:r>
            <a:r>
              <a:rPr lang="en-US" sz="2400" b="1" dirty="0">
                <a:solidFill>
                  <a:schemeClr val="bg1"/>
                </a:solidFill>
                <a:effectLst/>
                <a:latin typeface="Book Antiqua" panose="02040602050305030304" pitchFamily="18" charset="0"/>
              </a:rPr>
              <a:t>αν μεγάλη απήχηση στην εποχή τους. </a:t>
            </a:r>
            <a:r>
              <a:rPr lang="en-US" sz="2400" b="1" dirty="0" err="1">
                <a:solidFill>
                  <a:schemeClr val="bg1"/>
                </a:solidFill>
                <a:effectLst/>
                <a:latin typeface="Book Antiqua" panose="02040602050305030304" pitchFamily="18" charset="0"/>
              </a:rPr>
              <a:t>Οι</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ροο</a:t>
            </a:r>
            <a:r>
              <a:rPr lang="en-US" sz="2400" b="1" dirty="0">
                <a:solidFill>
                  <a:schemeClr val="bg1"/>
                </a:solidFill>
                <a:effectLst/>
                <a:latin typeface="Book Antiqua" panose="02040602050305030304" pitchFamily="18" charset="0"/>
              </a:rPr>
              <a:t>πτικοί δρόμοι έγιναν το πιο συνηθισμένο σκηνικό φόντο κάθε σύγχρονης παράστασης. </a:t>
            </a:r>
            <a:r>
              <a:rPr lang="en-US" sz="2400" b="1" dirty="0" err="1">
                <a:solidFill>
                  <a:schemeClr val="bg1"/>
                </a:solidFill>
                <a:effectLst/>
                <a:latin typeface="Book Antiqua" panose="02040602050305030304" pitchFamily="18" charset="0"/>
              </a:rPr>
              <a:t>Αν</a:t>
            </a:r>
            <a:r>
              <a:rPr lang="en-US" sz="2400" b="1" dirty="0">
                <a:solidFill>
                  <a:schemeClr val="bg1"/>
                </a:solidFill>
                <a:effectLst/>
                <a:latin typeface="Book Antiqua" panose="02040602050305030304" pitchFamily="18" charset="0"/>
              </a:rPr>
              <a:t> και η </a:t>
            </a:r>
            <a:r>
              <a:rPr lang="en-US" sz="2400" b="1" dirty="0" err="1">
                <a:solidFill>
                  <a:schemeClr val="bg1"/>
                </a:solidFill>
                <a:effectLst/>
                <a:latin typeface="Book Antiqua" panose="02040602050305030304" pitchFamily="18" charset="0"/>
              </a:rPr>
              <a:t>μορφή</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σκηνής</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ου</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έδωσε</a:t>
            </a:r>
            <a:r>
              <a:rPr lang="en-US" sz="2400" b="1" dirty="0">
                <a:solidFill>
                  <a:schemeClr val="bg1"/>
                </a:solidFill>
                <a:effectLst/>
                <a:latin typeface="Book Antiqua" panose="02040602050305030304" pitchFamily="18" charset="0"/>
              </a:rPr>
              <a:t> ο </a:t>
            </a:r>
            <a:r>
              <a:rPr lang="en-US" sz="2400" b="1" dirty="0" err="1">
                <a:solidFill>
                  <a:schemeClr val="bg1"/>
                </a:solidFill>
                <a:effectLst/>
                <a:latin typeface="Book Antiqua" panose="02040602050305030304" pitchFamily="18" charset="0"/>
              </a:rPr>
              <a:t>Serlio</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ήτ</a:t>
            </a:r>
            <a:r>
              <a:rPr lang="en-US" sz="2400" b="1" dirty="0">
                <a:solidFill>
                  <a:schemeClr val="bg1"/>
                </a:solidFill>
                <a:effectLst/>
                <a:latin typeface="Book Antiqua" panose="02040602050305030304" pitchFamily="18" charset="0"/>
              </a:rPr>
              <a:t>αν εμπνευσμένη από την αρχαιότητα, η εφαρμογή της προοπτικής ήταν ένα φαινόμενο καθαρά αναγεννησιακό.</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1942739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5" name="Freeform: Shape 2765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7657" name="Rectangle 27656">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Teatro olimpico - Ministero della cultura">
            <a:extLst>
              <a:ext uri="{FF2B5EF4-FFF2-40B4-BE49-F238E27FC236}">
                <a16:creationId xmlns:a16="http://schemas.microsoft.com/office/drawing/2014/main" id="{5B79D922-5743-7B46-E0EB-A6B38F93B6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27659" name="Rectangle 27658">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395D65F2-FB64-85D3-8C1B-686BAE5373A1}"/>
              </a:ext>
            </a:extLst>
          </p:cNvPr>
          <p:cNvSpPr>
            <a:spLocks noGrp="1"/>
          </p:cNvSpPr>
          <p:nvPr>
            <p:ph type="title"/>
          </p:nvPr>
        </p:nvSpPr>
        <p:spPr>
          <a:xfrm>
            <a:off x="828675" y="4404099"/>
            <a:ext cx="10668000" cy="1775010"/>
          </a:xfrm>
        </p:spPr>
        <p:txBody>
          <a:bodyPr vert="horz" lIns="91440" tIns="45720" rIns="91440" bIns="45720" rtlCol="0" anchor="b">
            <a:normAutofit/>
          </a:bodyPr>
          <a:lstStyle/>
          <a:p>
            <a:r>
              <a:rPr lang="en-US" sz="2000" b="1" dirty="0" err="1">
                <a:solidFill>
                  <a:schemeClr val="bg1"/>
                </a:solidFill>
                <a:effectLst/>
                <a:latin typeface="Book Antiqua" panose="02040602050305030304" pitchFamily="18" charset="0"/>
              </a:rPr>
              <a:t>Το</a:t>
            </a:r>
            <a:r>
              <a:rPr lang="en-US" sz="2000" b="1" dirty="0">
                <a:solidFill>
                  <a:schemeClr val="bg1"/>
                </a:solidFill>
                <a:effectLst/>
                <a:latin typeface="Book Antiqua" panose="02040602050305030304" pitchFamily="18" charset="0"/>
              </a:rPr>
              <a:t> επ</a:t>
            </a:r>
            <a:r>
              <a:rPr lang="en-US" sz="2000" b="1" dirty="0" err="1">
                <a:solidFill>
                  <a:schemeClr val="bg1"/>
                </a:solidFill>
                <a:effectLst/>
                <a:latin typeface="Book Antiqua" panose="02040602050305030304" pitchFamily="18" charset="0"/>
              </a:rPr>
              <a:t>ιστέγ</a:t>
            </a:r>
            <a:r>
              <a:rPr lang="en-US" sz="2000" b="1" dirty="0">
                <a:solidFill>
                  <a:schemeClr val="bg1"/>
                </a:solidFill>
                <a:effectLst/>
                <a:latin typeface="Book Antiqua" panose="02040602050305030304" pitchFamily="18" charset="0"/>
              </a:rPr>
              <a:t>ασμα όλων αυτών των προσπαθειών βρίσκεται στο περίφημο θέατρο της ολυμπιακής ακαδημίας της Βιτσέντσα. </a:t>
            </a:r>
            <a:r>
              <a:rPr lang="en-US" sz="2000" b="1" dirty="0" err="1">
                <a:solidFill>
                  <a:schemeClr val="bg1"/>
                </a:solidFill>
                <a:effectLst/>
                <a:latin typeface="Book Antiqua" panose="02040602050305030304" pitchFamily="18" charset="0"/>
              </a:rPr>
              <a:t>Το</a:t>
            </a:r>
            <a:r>
              <a:rPr lang="en-US" sz="2000" b="1" dirty="0">
                <a:solidFill>
                  <a:schemeClr val="bg1"/>
                </a:solidFill>
                <a:effectLst/>
                <a:latin typeface="Book Antiqua" panose="02040602050305030304" pitchFamily="18" charset="0"/>
              </a:rPr>
              <a:t> </a:t>
            </a:r>
            <a:r>
              <a:rPr lang="en-US" sz="2000" b="1" dirty="0" err="1">
                <a:solidFill>
                  <a:schemeClr val="bg1"/>
                </a:solidFill>
                <a:effectLst/>
                <a:latin typeface="Book Antiqua" panose="02040602050305030304" pitchFamily="18" charset="0"/>
              </a:rPr>
              <a:t>θέ</a:t>
            </a:r>
            <a:r>
              <a:rPr lang="en-US" sz="2000" b="1" dirty="0">
                <a:solidFill>
                  <a:schemeClr val="bg1"/>
                </a:solidFill>
                <a:effectLst/>
                <a:latin typeface="Book Antiqua" panose="02040602050305030304" pitchFamily="18" charset="0"/>
              </a:rPr>
              <a:t>ατρο αυτό γνωστό και σαν Teatro Olimpico ή Palladio πήρε το όνομά του από τον μελετητή του αρχιτέκτονα Andrea Palladio (1518 – 1580). </a:t>
            </a:r>
            <a:r>
              <a:rPr lang="en-US" sz="2000" b="1" dirty="0" err="1">
                <a:solidFill>
                  <a:schemeClr val="bg1"/>
                </a:solidFill>
                <a:effectLst/>
                <a:latin typeface="Book Antiqua" panose="02040602050305030304" pitchFamily="18" charset="0"/>
              </a:rPr>
              <a:t>Αν</a:t>
            </a:r>
            <a:r>
              <a:rPr lang="en-US" sz="2000" b="1" dirty="0">
                <a:solidFill>
                  <a:schemeClr val="bg1"/>
                </a:solidFill>
                <a:effectLst/>
                <a:latin typeface="Book Antiqua" panose="02040602050305030304" pitchFamily="18" charset="0"/>
              </a:rPr>
              <a:t> και κατα</a:t>
            </a:r>
            <a:r>
              <a:rPr lang="en-US" sz="2000" b="1" dirty="0" err="1">
                <a:solidFill>
                  <a:schemeClr val="bg1"/>
                </a:solidFill>
                <a:effectLst/>
                <a:latin typeface="Book Antiqua" panose="02040602050305030304" pitchFamily="18" charset="0"/>
              </a:rPr>
              <a:t>σκευ</a:t>
            </a:r>
            <a:r>
              <a:rPr lang="en-US" sz="2000" b="1" dirty="0">
                <a:solidFill>
                  <a:schemeClr val="bg1"/>
                </a:solidFill>
                <a:effectLst/>
                <a:latin typeface="Book Antiqua" panose="02040602050305030304" pitchFamily="18" charset="0"/>
              </a:rPr>
              <a:t>ασμένο από ξύλο</a:t>
            </a:r>
            <a:r>
              <a:rPr lang="el-GR" sz="2000" b="1" dirty="0">
                <a:solidFill>
                  <a:schemeClr val="bg1"/>
                </a:solidFill>
                <a:effectLst/>
                <a:latin typeface="Book Antiqua" panose="02040602050305030304" pitchFamily="18" charset="0"/>
              </a:rPr>
              <a:t>, </a:t>
            </a:r>
            <a:r>
              <a:rPr lang="en-US" sz="2000" b="1" dirty="0" err="1">
                <a:solidFill>
                  <a:schemeClr val="bg1"/>
                </a:solidFill>
                <a:effectLst/>
                <a:latin typeface="Book Antiqua" panose="02040602050305030304" pitchFamily="18" charset="0"/>
              </a:rPr>
              <a:t>σώζετ</a:t>
            </a:r>
            <a:r>
              <a:rPr lang="en-US" sz="2000" b="1" dirty="0">
                <a:solidFill>
                  <a:schemeClr val="bg1"/>
                </a:solidFill>
                <a:effectLst/>
                <a:latin typeface="Book Antiqua" panose="02040602050305030304" pitchFamily="18" charset="0"/>
              </a:rPr>
              <a:t>αι ακόμα και σήμερα.</a:t>
            </a:r>
            <a:br>
              <a:rPr lang="en-US" sz="2000" b="1" dirty="0">
                <a:solidFill>
                  <a:schemeClr val="bg1"/>
                </a:solidFill>
                <a:effectLst/>
                <a:latin typeface="Book Antiqua" panose="02040602050305030304" pitchFamily="18" charset="0"/>
              </a:rPr>
            </a:br>
            <a:endParaRPr lang="en-US" sz="20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879613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4" name="Picture 2" descr="Teatro Olimpico di Vicenza">
            <a:extLst>
              <a:ext uri="{FF2B5EF4-FFF2-40B4-BE49-F238E27FC236}">
                <a16:creationId xmlns:a16="http://schemas.microsoft.com/office/drawing/2014/main" id="{FC3B3953-E662-7971-0E82-35EC357EEB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20" r="1549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080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Teatro Olimpico - Comune di Vicenza">
            <a:extLst>
              <a:ext uri="{FF2B5EF4-FFF2-40B4-BE49-F238E27FC236}">
                <a16:creationId xmlns:a16="http://schemas.microsoft.com/office/drawing/2014/main" id="{03CBB56D-201E-F9B4-9731-30DCC82269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203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8F93AE-39B5-F7CE-3BA7-81294DF48AD8}"/>
              </a:ext>
            </a:extLst>
          </p:cNvPr>
          <p:cNvSpPr>
            <a:spLocks noGrp="1"/>
          </p:cNvSpPr>
          <p:nvPr>
            <p:ph type="title"/>
          </p:nvPr>
        </p:nvSpPr>
        <p:spPr>
          <a:xfrm>
            <a:off x="1517904" y="1517904"/>
            <a:ext cx="9144000" cy="393117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πρώτο θέατρο που θεωρείται πραγματικά σύγχρονο, γιατί χρησιμοποιεί για πρώτη φορά το προσκήνιο στην σημερινή του μορφή, είναι το θέατρο της Πάρμα, γνωστό σαν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Teatro Farnese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Σχεδιάστηκε από τον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Giambatista</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Aleotti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(1546-1636) και η κατασκευή του τελείωσε το 1618, δηλαδή 35 χρόνια μετά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Teatro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Olimpico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endParaRPr lang="el-GR" sz="2400" dirty="0">
              <a:latin typeface="Book Antiqua" panose="02040602050305030304" pitchFamily="18" charset="0"/>
            </a:endParaRPr>
          </a:p>
        </p:txBody>
      </p:sp>
    </p:spTree>
    <p:extLst>
      <p:ext uri="{BB962C8B-B14F-4D97-AF65-F5344CB8AC3E}">
        <p14:creationId xmlns:p14="http://schemas.microsoft.com/office/powerpoint/2010/main" val="12264439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Theatre Database / Theatre Architecture - database, projects">
            <a:extLst>
              <a:ext uri="{FF2B5EF4-FFF2-40B4-BE49-F238E27FC236}">
                <a16:creationId xmlns:a16="http://schemas.microsoft.com/office/drawing/2014/main" id="{ABD1CC2A-34CB-8E61-E84B-3EFF9D1770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8187"/>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426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052A44-6017-1BB5-7087-E78363408823}"/>
              </a:ext>
            </a:extLst>
          </p:cNvPr>
          <p:cNvSpPr>
            <a:spLocks noGrp="1"/>
          </p:cNvSpPr>
          <p:nvPr>
            <p:ph type="title"/>
          </p:nvPr>
        </p:nvSpPr>
        <p:spPr>
          <a:xfrm>
            <a:off x="1517904" y="1517904"/>
            <a:ext cx="9144000" cy="4584316"/>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Με το θέατρο αυτό τα πράγματα αλλάζουν ριζικά. Η ηθοποιία δεν βασίζεται πλέον μόνο σε οφθαλμαπάτες, αλλά αρχίζει να αναπτύσσεται σε έναν πραγματικά τρισδιάστατο χώρο, που περιβάλλεται από τοίχους και σκηνικά. Η σκηνή τοποθετείται πίσω από ένα μεγαλοπρεπές τόξο που ανοίγει σαν πλαίσιο της εικόνας που βλέπουν οι θεατές. Το πλαίσιο αυτό πολύ σύντομα δίνει την ευκαιρία για τη χρησιμοποίηση μιας αυλαίας, πίσω από την οποία η σκηνογραφία, που γίνεται τώρα κινητή και μεταβλητή, μπορεί να αλλάζει γρήγορα χωρίς να ενοχλούνται οι θεατές. Η δημιουργία της τυπικής μορφής της ιταλικής σκηνής είναι γεγονός. Τα περισσότερα θέατρα που χτίστηκαν από τότε είχαν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Teatro Farnese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ως βασικό πρότυπο.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083712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Farnese Theatre – Complesso Monumentale della Pilotta">
            <a:extLst>
              <a:ext uri="{FF2B5EF4-FFF2-40B4-BE49-F238E27FC236}">
                <a16:creationId xmlns:a16="http://schemas.microsoft.com/office/drawing/2014/main" id="{6D50130D-2689-D303-F297-79013DE35B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17242" y="758952"/>
            <a:ext cx="5757515" cy="5340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5084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2FF683-C87C-20C0-979F-5ADDAB776933}"/>
              </a:ext>
            </a:extLst>
          </p:cNvPr>
          <p:cNvSpPr>
            <a:spLocks noGrp="1"/>
          </p:cNvSpPr>
          <p:nvPr>
            <p:ph type="title"/>
          </p:nvPr>
        </p:nvSpPr>
        <p:spPr>
          <a:xfrm>
            <a:off x="1517904" y="1517904"/>
            <a:ext cx="9144000" cy="461230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Αξίζει να σημειωθεί ότι μια ακόμα καινοτομία που παρουσιάζει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Teatro Farnese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είναι η διάταξη των κερκίδων σε σχήμα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U</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πλησιάζει τη γνωστή μορφή σταδίου. Η διάταξη αυτή δίνει τη δυνατότητα να εξυπηρετηθεί  πολύ μεγαλύτερος αριθμός θεατών και ταυτόχρονα ανάλογα με τις ανάγκες του παρουσιαζόμενου έργου, ο χώρος εμπρός από τις κερκίδες, ο στίβος ή αρένα, μπορεί να χρησιμοποιηθεί για την επέκταση της κίνησης και της σκηνογραφίας. Η καινοτομία αυτή ήταν ένα ακόμα βήμα που απομάκρυνε το θέατρο από την παράδοση για να εξελίξει αργότερα το αμφιθέατρο σε μια μορφή πετάλου, ένα σχήμα που θα εφαρμοστεί σε αρκετά θέατρα του δέκατου όγδοου αιώνα.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9203794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A56EB2-E0CD-FC8B-DADF-585E05DEEE5A}"/>
              </a:ext>
            </a:extLst>
          </p:cNvPr>
          <p:cNvSpPr>
            <a:spLocks noGrp="1"/>
          </p:cNvSpPr>
          <p:nvPr>
            <p:ph type="title"/>
          </p:nvPr>
        </p:nvSpPr>
        <p:spPr>
          <a:xfrm>
            <a:off x="1517904" y="1517904"/>
            <a:ext cx="9144000" cy="454699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Ένα άλλο χαρακτηριστικό, ελληνικής αυτή τη φορά καταγωγής, ήταν οι περίακτοι, που επέδρασαν σημαντικά στην εξέλιξη της μεταβλητής κινητής σκηνογραφίας. Οι μελετητές του Βιτρούβιου ερμήνευσαν τις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περιάκτους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latin typeface="Book Antiqua" panose="02040602050305030304" pitchFamily="18" charset="0"/>
                <a:ea typeface="Calibri" panose="020F0502020204030204" pitchFamily="34" charset="0"/>
                <a:cs typeface="Times New Roman" panose="02020603050405020304" pitchFamily="18" charset="0"/>
              </a:rPr>
              <a:t>ως</a:t>
            </a:r>
            <a:r>
              <a:rPr lang="en-US" sz="2400" dirty="0">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τριγωνικά πρίσματα που είχαν πάνω στις πλευρές τους ζωγραφισμένες εικόνες και τα οποία τοποθετούνταν στα ανοίγματα του τοίχου της σκηνής. Η περίακτοι έδωσαν μια ιδέα περί κινητικότητας σύμφωνα με το πνεύμα της Αναγέννησης. Η χρήση των περίακτων συνεχίστηκε για πάρα πολλά χρόνια και τα τριγωνικά αυτά πρίσματα σε συνδυασμό με τη συνεχώς βελτιούμενη σκηνική τεχνολογία αποτέλεσαν τη βάση στην εξέλιξη της σκηνογραφίας και της σκηνοθεσίας.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930374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descr="History of Theatre 7 - The Arched Spectacle / Teatro Farnese (cc's:  English, Español) - YouTube">
            <a:extLst>
              <a:ext uri="{FF2B5EF4-FFF2-40B4-BE49-F238E27FC236}">
                <a16:creationId xmlns:a16="http://schemas.microsoft.com/office/drawing/2014/main" id="{E12E4331-7976-7D70-8DE7-E6E829F087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82" b="1141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1353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25" name="Freeform: Shape 3482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4827" name="Rectangle 34826">
            <a:extLst>
              <a:ext uri="{FF2B5EF4-FFF2-40B4-BE49-F238E27FC236}">
                <a16:creationId xmlns:a16="http://schemas.microsoft.com/office/drawing/2014/main" id="{ADFFAB7E-4788-405E-A4D8-B6644AE46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29" name="Rectangle 34828">
            <a:extLst>
              <a:ext uri="{FF2B5EF4-FFF2-40B4-BE49-F238E27FC236}">
                <a16:creationId xmlns:a16="http://schemas.microsoft.com/office/drawing/2014/main" id="{A9F985A2-1334-4D86-97FF-10FE78059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831" name="Rectangle 34830">
            <a:extLst>
              <a:ext uri="{FF2B5EF4-FFF2-40B4-BE49-F238E27FC236}">
                <a16:creationId xmlns:a16="http://schemas.microsoft.com/office/drawing/2014/main" id="{611151DD-A4A6-4DD2-B74D-ECEC523E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2000" cy="6099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7989C3C-C394-1064-AD23-D3D26719A48C}"/>
              </a:ext>
            </a:extLst>
          </p:cNvPr>
          <p:cNvSpPr>
            <a:spLocks noGrp="1"/>
          </p:cNvSpPr>
          <p:nvPr>
            <p:ph type="title"/>
          </p:nvPr>
        </p:nvSpPr>
        <p:spPr>
          <a:xfrm>
            <a:off x="762000" y="1517650"/>
            <a:ext cx="4465093" cy="2797175"/>
          </a:xfrm>
        </p:spPr>
        <p:txBody>
          <a:bodyPr vert="horz" lIns="91440" tIns="45720" rIns="91440" bIns="45720" rtlCol="0" anchor="b">
            <a:normAutofit/>
          </a:bodyPr>
          <a:lstStyle/>
          <a:p>
            <a:r>
              <a:rPr lang="en-US" dirty="0" err="1">
                <a:effectLst/>
                <a:latin typeface="Book Antiqua" panose="02040602050305030304" pitchFamily="18" charset="0"/>
              </a:rPr>
              <a:t>Το</a:t>
            </a:r>
            <a:r>
              <a:rPr lang="en-US" dirty="0">
                <a:effectLst/>
                <a:latin typeface="Book Antiqua" panose="02040602050305030304" pitchFamily="18" charset="0"/>
              </a:rPr>
              <a:t> γα</a:t>
            </a:r>
            <a:r>
              <a:rPr lang="en-US" dirty="0" err="1">
                <a:effectLst/>
                <a:latin typeface="Book Antiqua" panose="02040602050305030304" pitchFamily="18" charset="0"/>
              </a:rPr>
              <a:t>λλικό</a:t>
            </a:r>
            <a:r>
              <a:rPr lang="en-US" dirty="0">
                <a:effectLst/>
                <a:latin typeface="Book Antiqua" panose="02040602050305030304" pitchFamily="18" charset="0"/>
              </a:rPr>
              <a:t> </a:t>
            </a:r>
            <a:r>
              <a:rPr lang="en-US" dirty="0" err="1">
                <a:effectLst/>
                <a:latin typeface="Book Antiqua" panose="02040602050305030304" pitchFamily="18" charset="0"/>
              </a:rPr>
              <a:t>Αν</a:t>
            </a:r>
            <a:r>
              <a:rPr lang="en-US" dirty="0">
                <a:effectLst/>
                <a:latin typeface="Book Antiqua" panose="02040602050305030304" pitchFamily="18" charset="0"/>
              </a:rPr>
              <a:t>αγεννησιακό θέατρο </a:t>
            </a:r>
            <a:br>
              <a:rPr lang="en-US" dirty="0">
                <a:effectLst/>
                <a:latin typeface="Book Antiqua" panose="02040602050305030304" pitchFamily="18" charset="0"/>
              </a:rPr>
            </a:br>
            <a:endParaRPr lang="en-US" dirty="0">
              <a:latin typeface="Book Antiqua" panose="02040602050305030304" pitchFamily="18" charset="0"/>
            </a:endParaRPr>
          </a:p>
        </p:txBody>
      </p:sp>
      <p:pic>
        <p:nvPicPr>
          <p:cNvPr id="34820" name="Picture 4" descr="Œil du prince - Wikipedia">
            <a:extLst>
              <a:ext uri="{FF2B5EF4-FFF2-40B4-BE49-F238E27FC236}">
                <a16:creationId xmlns:a16="http://schemas.microsoft.com/office/drawing/2014/main" id="{C4994309-CF9C-1C92-728F-B07F48D129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62814" y="1827015"/>
            <a:ext cx="5467186" cy="3954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571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3E001A-5528-3890-2AFD-F3463BDC0C65}"/>
              </a:ext>
            </a:extLst>
          </p:cNvPr>
          <p:cNvSpPr>
            <a:spLocks noGrp="1"/>
          </p:cNvSpPr>
          <p:nvPr>
            <p:ph type="title"/>
          </p:nvPr>
        </p:nvSpPr>
        <p:spPr>
          <a:xfrm>
            <a:off x="1517904" y="1517904"/>
            <a:ext cx="9144000" cy="413994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Γαλλία άρχισε να αισθάνεται τις επιδράσεις της Αναγέννησης στα τέλη του 15ου αιώνα. Μετά το 1494 διατηρούσε στενές σχέσεις με την Ιταλία και στις αρχές του 16ου αιώνα είχε υπό τον έλεγχό της τμήματά της. Οι μεσαιωνικές επιδράσεις στη Γαλλία συνέχισαν να υπάρχουν καθ’ όλη τη διάρκεια του 16ου αιώνα. Μερικά από τα πιο περίτεχνα θρησκευτικά δράματα που παραστάθηκαν εκτός εκκλησιών παρουσιάστηκαν μεταξύ του 1500 και του 1550, ενώ οι φάρσες και οι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sotties</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συγκαταλέγονταν ανάμεσα στα δημοφιλέστερα δραματικά είδη.</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7905819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FD3F7E71-3142-56F4-C937-BF3B234C5A5B}"/>
              </a:ext>
            </a:extLst>
          </p:cNvPr>
          <p:cNvSpPr>
            <a:spLocks noGrp="1"/>
          </p:cNvSpPr>
          <p:nvPr>
            <p:ph type="title"/>
          </p:nvPr>
        </p:nvSpPr>
        <p:spPr>
          <a:xfrm>
            <a:off x="6082616" y="600076"/>
            <a:ext cx="4579288" cy="5695950"/>
          </a:xfrm>
        </p:spPr>
        <p:txBody>
          <a:bodyPr vert="horz" lIns="91440" tIns="45720" rIns="91440" bIns="45720" rtlCol="0" anchor="b">
            <a:noAutofit/>
          </a:bodyPr>
          <a:lstStyle/>
          <a:p>
            <a:r>
              <a:rPr lang="en-US" sz="2400" dirty="0" err="1">
                <a:effectLst/>
                <a:latin typeface="Book Antiqua" panose="02040602050305030304" pitchFamily="18" charset="0"/>
              </a:rPr>
              <a:t>Πριν</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τέλος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βα</a:t>
            </a:r>
            <a:r>
              <a:rPr lang="en-US" sz="2400" dirty="0" err="1">
                <a:effectLst/>
                <a:latin typeface="Book Antiqua" panose="02040602050305030304" pitchFamily="18" charset="0"/>
              </a:rPr>
              <a:t>σιλεί</a:t>
            </a:r>
            <a:r>
              <a:rPr lang="en-US" sz="2400" dirty="0">
                <a:effectLst/>
                <a:latin typeface="Book Antiqua" panose="02040602050305030304" pitchFamily="18" charset="0"/>
              </a:rPr>
              <a:t>ας του Φραγκίσκου του Α’ (1515-1547), το αναγεννησιακό δράμα είχε εισβάλει τόσο στην Αυλή όσο και στα σχολεία. Όπ</a:t>
            </a:r>
            <a:r>
              <a:rPr lang="en-US" sz="2400" dirty="0" err="1">
                <a:effectLst/>
                <a:latin typeface="Book Antiqua" panose="02040602050305030304" pitchFamily="18" charset="0"/>
              </a:rPr>
              <a:t>ως</a:t>
            </a:r>
            <a:r>
              <a:rPr lang="en-US" sz="2400" dirty="0">
                <a:effectLst/>
                <a:latin typeface="Book Antiqua" panose="02040602050305030304" pitchFamily="18" charset="0"/>
              </a:rPr>
              <a:t> </a:t>
            </a:r>
            <a:r>
              <a:rPr lang="en-US" sz="2400" dirty="0" err="1">
                <a:effectLst/>
                <a:latin typeface="Book Antiqua" panose="02040602050305030304" pitchFamily="18" charset="0"/>
              </a:rPr>
              <a:t>συνέ</a:t>
            </a:r>
            <a:r>
              <a:rPr lang="en-US" sz="2400" dirty="0">
                <a:effectLst/>
                <a:latin typeface="Book Antiqua" panose="02040602050305030304" pitchFamily="18" charset="0"/>
              </a:rPr>
              <a:t>βη και σε άλλες χώρες η μόδα άρχισε με τη μελέτη ρωμαϊκών έργων, συνεχίστηκε με απομιμήσεις κλασικών έργων που ήταν γραμμένα στα λατινικά και προχώρησε με έργα γραμμένα στη γαλλική γλώσσα. </a:t>
            </a:r>
            <a:r>
              <a:rPr lang="en-US" sz="2400" dirty="0" err="1">
                <a:effectLst/>
                <a:latin typeface="Book Antiqua" panose="02040602050305030304" pitchFamily="18" charset="0"/>
              </a:rPr>
              <a:t>Στη</a:t>
            </a:r>
            <a:r>
              <a:rPr lang="en-US" sz="2400" dirty="0">
                <a:effectLst/>
                <a:latin typeface="Book Antiqua" panose="02040602050305030304" pitchFamily="18" charset="0"/>
              </a:rPr>
              <a:t> Γα</a:t>
            </a:r>
            <a:r>
              <a:rPr lang="en-US" sz="2400" dirty="0" err="1">
                <a:effectLst/>
                <a:latin typeface="Book Antiqua" panose="02040602050305030304" pitchFamily="18" charset="0"/>
              </a:rPr>
              <a:t>λλί</a:t>
            </a:r>
            <a:r>
              <a:rPr lang="en-US" sz="2400" dirty="0">
                <a:effectLst/>
                <a:latin typeface="Book Antiqua" panose="02040602050305030304" pitchFamily="18" charset="0"/>
              </a:rPr>
              <a:t>α τυπώθηκε το 1493 και η πρώτη εικονογραφημένη έκδοση των έργων του Τερέντιου.</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74BA3ADA-4BCB-10B3-58FB-D3573D8CC6B6}"/>
              </a:ext>
            </a:extLst>
          </p:cNvPr>
          <p:cNvPicPr>
            <a:picLocks noChangeAspect="1"/>
          </p:cNvPicPr>
          <p:nvPr/>
        </p:nvPicPr>
        <p:blipFill rotWithShape="1">
          <a:blip r:embed="rId2"/>
          <a:srcRect l="17393" r="15955" b="-2"/>
          <a:stretch/>
        </p:blipFill>
        <p:spPr>
          <a:xfrm>
            <a:off x="20" y="758953"/>
            <a:ext cx="5327883" cy="5335854"/>
          </a:xfrm>
          <a:prstGeom prst="rect">
            <a:avLst/>
          </a:prstGeom>
        </p:spPr>
      </p:pic>
    </p:spTree>
    <p:extLst>
      <p:ext uri="{BB962C8B-B14F-4D97-AF65-F5344CB8AC3E}">
        <p14:creationId xmlns:p14="http://schemas.microsoft.com/office/powerpoint/2010/main" val="32675263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40C2BF-40B4-4E8A-A6BB-EF76CC80E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F0F00D00-FA76-49D4-9105-5692A512A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8956399-93D9-0D01-379F-250E4A055BBF}"/>
              </a:ext>
            </a:extLst>
          </p:cNvPr>
          <p:cNvSpPr>
            <a:spLocks noGrp="1"/>
          </p:cNvSpPr>
          <p:nvPr>
            <p:ph type="title"/>
          </p:nvPr>
        </p:nvSpPr>
        <p:spPr>
          <a:xfrm>
            <a:off x="762000" y="1518249"/>
            <a:ext cx="10655300" cy="3071004"/>
          </a:xfrm>
        </p:spPr>
        <p:txBody>
          <a:bodyPr vert="horz" lIns="91440" tIns="45720" rIns="91440" bIns="45720" rtlCol="0" anchor="ctr">
            <a:normAutofit/>
          </a:bodyPr>
          <a:lstStyle/>
          <a:p>
            <a:pPr algn="ctr"/>
            <a:r>
              <a:rPr lang="en-US" sz="2300" dirty="0">
                <a:effectLst/>
                <a:latin typeface="Book Antiqua" panose="02040602050305030304" pitchFamily="18" charset="0"/>
              </a:rPr>
              <a:t>Η επ</a:t>
            </a:r>
            <a:r>
              <a:rPr lang="en-US" sz="2300" dirty="0" err="1">
                <a:effectLst/>
                <a:latin typeface="Book Antiqua" panose="02040602050305030304" pitchFamily="18" charset="0"/>
              </a:rPr>
              <a:t>ίδρ</a:t>
            </a:r>
            <a:r>
              <a:rPr lang="en-US" sz="2300" dirty="0">
                <a:effectLst/>
                <a:latin typeface="Book Antiqua" panose="02040602050305030304" pitchFamily="18" charset="0"/>
              </a:rPr>
              <a:t>αση της Αναγέννησης προχώρησε με γρηγορότερους ρυθμούς όταν ανέβηκε στο θρόνο Ερρίκος ο Β’ (1547-1559). </a:t>
            </a:r>
            <a:r>
              <a:rPr lang="en-US" sz="2300" dirty="0" err="1">
                <a:effectLst/>
                <a:latin typeface="Book Antiqua" panose="02040602050305030304" pitchFamily="18" charset="0"/>
              </a:rPr>
              <a:t>Γύρω</a:t>
            </a:r>
            <a:r>
              <a:rPr lang="en-US" sz="2300" dirty="0">
                <a:effectLst/>
                <a:latin typeface="Book Antiqua" panose="02040602050305030304" pitchFamily="18" charset="0"/>
              </a:rPr>
              <a:t> </a:t>
            </a:r>
            <a:r>
              <a:rPr lang="en-US" sz="2300" dirty="0" err="1">
                <a:effectLst/>
                <a:latin typeface="Book Antiqua" panose="02040602050305030304" pitchFamily="18" charset="0"/>
              </a:rPr>
              <a:t>στο</a:t>
            </a:r>
            <a:r>
              <a:rPr lang="en-US" sz="2300" dirty="0">
                <a:effectLst/>
                <a:latin typeface="Book Antiqua" panose="02040602050305030304" pitchFamily="18" charset="0"/>
              </a:rPr>
              <a:t> 1550 </a:t>
            </a:r>
            <a:r>
              <a:rPr lang="en-US" sz="2300" dirty="0" err="1">
                <a:effectLst/>
                <a:latin typeface="Book Antiqua" panose="02040602050305030304" pitchFamily="18" charset="0"/>
              </a:rPr>
              <a:t>είχε</a:t>
            </a:r>
            <a:r>
              <a:rPr lang="en-US" sz="2300" dirty="0">
                <a:effectLst/>
                <a:latin typeface="Book Antiqua" panose="02040602050305030304" pitchFamily="18" charset="0"/>
              </a:rPr>
              <a:t> </a:t>
            </a:r>
            <a:r>
              <a:rPr lang="en-US" sz="2300" dirty="0" err="1">
                <a:effectLst/>
                <a:latin typeface="Book Antiqua" panose="02040602050305030304" pitchFamily="18" charset="0"/>
              </a:rPr>
              <a:t>εμφ</a:t>
            </a:r>
            <a:r>
              <a:rPr lang="en-US" sz="2300" dirty="0">
                <a:effectLst/>
                <a:latin typeface="Book Antiqua" panose="02040602050305030304" pitchFamily="18" charset="0"/>
              </a:rPr>
              <a:t>ανιστεί μια ομάδα επτά συγγραφέων γνωστή ως Πλειάδα. </a:t>
            </a:r>
            <a:r>
              <a:rPr lang="en-US" sz="2300" dirty="0" err="1">
                <a:effectLst/>
                <a:latin typeface="Book Antiqua" panose="02040602050305030304" pitchFamily="18" charset="0"/>
              </a:rPr>
              <a:t>Προσ</a:t>
            </a:r>
            <a:r>
              <a:rPr lang="en-US" sz="2300" dirty="0">
                <a:effectLst/>
                <a:latin typeface="Book Antiqua" panose="02040602050305030304" pitchFamily="18" charset="0"/>
              </a:rPr>
              <a:t>παθώντας να προάγουν τη γαλλική σε γλώσσα όργανο μιας λογοτεχνίας που θα είχε ως πρότυπο τα κλασικά έργα, διατύπωσαν κανόνες γραμματικής και προσωδίας, εμπλούτισαν τη γλώσσα με νέες λέξεις που επινόησαν και εφάρμοσαν τις απόψεις τους στα λογοτεχνικά τους έργα.</a:t>
            </a:r>
            <a:br>
              <a:rPr lang="en-US" sz="2300" dirty="0">
                <a:effectLst/>
                <a:latin typeface="Book Antiqua" panose="02040602050305030304" pitchFamily="18" charset="0"/>
              </a:rPr>
            </a:br>
            <a:endParaRPr lang="en-US" sz="2300" dirty="0">
              <a:latin typeface="Book Antiqua" panose="02040602050305030304" pitchFamily="18" charset="0"/>
            </a:endParaRPr>
          </a:p>
        </p:txBody>
      </p:sp>
    </p:spTree>
    <p:extLst>
      <p:ext uri="{BB962C8B-B14F-4D97-AF65-F5344CB8AC3E}">
        <p14:creationId xmlns:p14="http://schemas.microsoft.com/office/powerpoint/2010/main" val="23880045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93A0F2-A2F1-F29B-0E3C-5508613522BB}"/>
              </a:ext>
            </a:extLst>
          </p:cNvPr>
          <p:cNvSpPr>
            <a:spLocks noGrp="1"/>
          </p:cNvSpPr>
          <p:nvPr>
            <p:ph type="title"/>
          </p:nvPr>
        </p:nvSpPr>
        <p:spPr>
          <a:xfrm>
            <a:off x="1517904" y="1517903"/>
            <a:ext cx="9144000" cy="429506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κωμωδίες αυτής της περιόδου παρόλο που είχαν κλασική μορφή έμοιαζαν με μεσαιωνικές φάρσες ως προς τη θεματολογία τους. Ασχολούνταν κυρίως με αστικούς, ανήθικους χαρακτήρες, που ανήκαν στη μεσαία τάξη και είχαν ως κίνητρα κυρίως το σεξ και το χρήμα. Οι τραγωδίες πραγματεύονταν κλασικά θέματα ή ιστορίες από τη Βίβλο. Στις περισσότερες περιπτώσεις η δραματική ένταση ήταν ελάχιστη, γιατί δινόταν έμφαση κυρίως στη δυστυχία των χαρακτήρων που ήταν θύματα της μοίρας και περιέγραφαν τον πόνο τους με μια σειρά στερεοτύπων ρητορικών λόγων.</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1117587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4E97736E-96A8-5E41-C8DB-CBA037830445}"/>
              </a:ext>
            </a:extLst>
          </p:cNvPr>
          <p:cNvSpPr>
            <a:spLocks noGrp="1"/>
          </p:cNvSpPr>
          <p:nvPr>
            <p:ph type="title"/>
          </p:nvPr>
        </p:nvSpPr>
        <p:spPr>
          <a:xfrm>
            <a:off x="762000" y="1517904"/>
            <a:ext cx="9899904" cy="2796945"/>
          </a:xfrm>
        </p:spPr>
        <p:txBody>
          <a:bodyPr vert="horz" lIns="91440" tIns="45720" rIns="91440" bIns="45720" rtlCol="0" anchor="ctr">
            <a:normAutofit/>
          </a:bodyPr>
          <a:lstStyle/>
          <a:p>
            <a:r>
              <a:rPr lang="en-US" sz="2400" dirty="0">
                <a:effectLst/>
                <a:latin typeface="Book Antiqua" panose="02040602050305030304" pitchFamily="18" charset="0"/>
              </a:rPr>
              <a:t>Από </a:t>
            </a:r>
            <a:r>
              <a:rPr lang="en-US" sz="2400" dirty="0" err="1">
                <a:effectLst/>
                <a:latin typeface="Book Antiqua" panose="02040602050305030304" pitchFamily="18" charset="0"/>
              </a:rPr>
              <a:t>τις</a:t>
            </a:r>
            <a:r>
              <a:rPr lang="en-US" sz="2400" dirty="0">
                <a:effectLst/>
                <a:latin typeface="Book Antiqua" panose="02040602050305030304" pitchFamily="18" charset="0"/>
              </a:rPr>
              <a:t> π</a:t>
            </a:r>
            <a:r>
              <a:rPr lang="en-US" sz="2400" dirty="0" err="1">
                <a:effectLst/>
                <a:latin typeface="Book Antiqua" panose="02040602050305030304" pitchFamily="18" charset="0"/>
              </a:rPr>
              <a:t>ιο</a:t>
            </a:r>
            <a:r>
              <a:rPr lang="en-US" sz="2400" dirty="0">
                <a:effectLst/>
                <a:latin typeface="Book Antiqua" panose="02040602050305030304" pitchFamily="18" charset="0"/>
              </a:rPr>
              <a:t> χαρα</a:t>
            </a:r>
            <a:r>
              <a:rPr lang="en-US" sz="2400" dirty="0" err="1">
                <a:effectLst/>
                <a:latin typeface="Book Antiqua" panose="02040602050305030304" pitchFamily="18" charset="0"/>
              </a:rPr>
              <a:t>κτηριστικές</a:t>
            </a:r>
            <a:r>
              <a:rPr lang="en-US" sz="2400" dirty="0">
                <a:effectLst/>
                <a:latin typeface="Book Antiqua" panose="02040602050305030304" pitchFamily="18" charset="0"/>
              </a:rPr>
              <a:t> </a:t>
            </a:r>
            <a:r>
              <a:rPr lang="en-US" sz="2400" dirty="0" err="1">
                <a:effectLst/>
                <a:latin typeface="Book Antiqua" panose="02040602050305030304" pitchFamily="18" charset="0"/>
              </a:rPr>
              <a:t>δι</a:t>
            </a:r>
            <a:r>
              <a:rPr lang="en-US" sz="2400" dirty="0">
                <a:effectLst/>
                <a:latin typeface="Book Antiqua" panose="02040602050305030304" pitchFamily="18" charset="0"/>
              </a:rPr>
              <a:t>ασκεδάσεις της εποχής ήταν οι Αυλικές γιορτές, οι οποίες ήταν ιδιαιτέρως δημοφιλείς μετά το 1553.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από τα θέματα των Αυλικών γιορτών αναπτύχθηκε το ballet de court, η γαλλική παραλλαγή των ιταλικών intermezzi. To ballet de court π</a:t>
            </a:r>
            <a:r>
              <a:rPr lang="en-US" sz="2400" dirty="0" err="1">
                <a:effectLst/>
                <a:latin typeface="Book Antiqua" panose="02040602050305030304" pitchFamily="18" charset="0"/>
              </a:rPr>
              <a:t>ροσ</a:t>
            </a:r>
            <a:r>
              <a:rPr lang="en-US" sz="2400" dirty="0">
                <a:effectLst/>
                <a:latin typeface="Book Antiqua" panose="02040602050305030304" pitchFamily="18" charset="0"/>
              </a:rPr>
              <a:t>πάθησε να ενώσει δραματική πλοκή, τραγούδι, χορό και θέαμα.</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42326215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C75E4B87-9265-A1A8-5F3E-76C5380EECD3}"/>
              </a:ext>
            </a:extLst>
          </p:cNvPr>
          <p:cNvSpPr>
            <a:spLocks noGrp="1"/>
          </p:cNvSpPr>
          <p:nvPr>
            <p:ph type="title"/>
          </p:nvPr>
        </p:nvSpPr>
        <p:spPr>
          <a:xfrm>
            <a:off x="6082616" y="1517904"/>
            <a:ext cx="4579288" cy="4378071"/>
          </a:xfrm>
        </p:spPr>
        <p:txBody>
          <a:bodyPr vert="horz" lIns="91440" tIns="45720" rIns="91440" bIns="45720" rtlCol="0" anchor="b">
            <a:normAutofit/>
          </a:bodyPr>
          <a:lstStyle/>
          <a:p>
            <a:r>
              <a:rPr lang="en-US" sz="2400" dirty="0" err="1">
                <a:effectLst/>
                <a:latin typeface="Book Antiqua" panose="02040602050305030304" pitchFamily="18" charset="0"/>
              </a:rPr>
              <a:t>Ενώ</a:t>
            </a:r>
            <a:r>
              <a:rPr lang="en-US" sz="2400" dirty="0">
                <a:effectLst/>
                <a:latin typeface="Book Antiqua" panose="02040602050305030304" pitchFamily="18" charset="0"/>
              </a:rPr>
              <a:t> τα </a:t>
            </a:r>
            <a:r>
              <a:rPr lang="en-US" sz="2400" dirty="0" err="1">
                <a:effectLst/>
                <a:latin typeface="Book Antiqua" panose="02040602050305030304" pitchFamily="18" charset="0"/>
              </a:rPr>
              <a:t>Αυλικά</a:t>
            </a:r>
            <a:r>
              <a:rPr lang="en-US" sz="2400" dirty="0">
                <a:effectLst/>
                <a:latin typeface="Book Antiqua" panose="02040602050305030304" pitchFamily="18" charset="0"/>
              </a:rPr>
              <a:t> </a:t>
            </a:r>
            <a:r>
              <a:rPr lang="en-US" sz="2400" dirty="0" err="1">
                <a:effectLst/>
                <a:latin typeface="Book Antiqua" panose="02040602050305030304" pitchFamily="18" charset="0"/>
              </a:rPr>
              <a:t>θεάμ</a:t>
            </a:r>
            <a:r>
              <a:rPr lang="en-US" sz="2400" dirty="0">
                <a:effectLst/>
                <a:latin typeface="Book Antiqua" panose="02040602050305030304" pitchFamily="18" charset="0"/>
              </a:rPr>
              <a:t>ατα και τα νεοκλασικά έργα κέρδιζαν συνεχώς έδαφος, η δημόσια γαλλική σκηνή ήταν χαμηλού επιπέδου. </a:t>
            </a:r>
            <a:r>
              <a:rPr lang="en-US" sz="2400" dirty="0" err="1">
                <a:effectLst/>
                <a:latin typeface="Book Antiqua" panose="02040602050305030304" pitchFamily="18" charset="0"/>
              </a:rPr>
              <a:t>Αυτό</a:t>
            </a:r>
            <a:r>
              <a:rPr lang="en-US" sz="2400" dirty="0">
                <a:effectLst/>
                <a:latin typeface="Book Antiqua" panose="02040602050305030304" pitchFamily="18" charset="0"/>
              </a:rPr>
              <a:t> </a:t>
            </a:r>
            <a:r>
              <a:rPr lang="en-US" sz="2400" dirty="0" err="1">
                <a:effectLst/>
                <a:latin typeface="Book Antiqua" panose="02040602050305030304" pitchFamily="18" charset="0"/>
              </a:rPr>
              <a:t>οφειλότ</a:t>
            </a:r>
            <a:r>
              <a:rPr lang="en-US" sz="2400" dirty="0">
                <a:effectLst/>
                <a:latin typeface="Book Antiqua" panose="02040602050305030304" pitchFamily="18" charset="0"/>
              </a:rPr>
              <a:t>αν, τουλάχιστον εν μέρει, στην Κονφρερί ντε λα Πασιόν, μια αδελφότητα που είχε το μονοπώλιο στη θεατρική παραγωγή του Παρισιού.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F2A916B4-DD82-50B3-896D-35A14E3C89BB}"/>
              </a:ext>
            </a:extLst>
          </p:cNvPr>
          <p:cNvPicPr>
            <a:picLocks noChangeAspect="1"/>
          </p:cNvPicPr>
          <p:nvPr/>
        </p:nvPicPr>
        <p:blipFill rotWithShape="1">
          <a:blip r:embed="rId2"/>
          <a:srcRect l="149" r="3" b="3"/>
          <a:stretch/>
        </p:blipFill>
        <p:spPr>
          <a:xfrm>
            <a:off x="20" y="758953"/>
            <a:ext cx="5327883" cy="5335854"/>
          </a:xfrm>
          <a:prstGeom prst="rect">
            <a:avLst/>
          </a:prstGeom>
        </p:spPr>
      </p:pic>
    </p:spTree>
    <p:extLst>
      <p:ext uri="{BB962C8B-B14F-4D97-AF65-F5344CB8AC3E}">
        <p14:creationId xmlns:p14="http://schemas.microsoft.com/office/powerpoint/2010/main" val="17805228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52EE1E-2821-1EB5-14FC-CBD7B9497D28}"/>
              </a:ext>
            </a:extLst>
          </p:cNvPr>
          <p:cNvSpPr>
            <a:spLocks noGrp="1"/>
          </p:cNvSpPr>
          <p:nvPr>
            <p:ph type="title"/>
          </p:nvPr>
        </p:nvSpPr>
        <p:spPr>
          <a:xfrm>
            <a:off x="1191333" y="876301"/>
            <a:ext cx="3923592" cy="5591174"/>
          </a:xfrm>
        </p:spPr>
        <p:txBody>
          <a:bodyPr>
            <a:noAutofit/>
          </a:bodyPr>
          <a:lstStyle/>
          <a:p>
            <a:r>
              <a:rPr lang="el-GR" sz="2000" dirty="0">
                <a:effectLst/>
                <a:latin typeface="Book Antiqua" panose="02040602050305030304" pitchFamily="18" charset="0"/>
                <a:ea typeface="Calibri" panose="020F0502020204030204" pitchFamily="34" charset="0"/>
                <a:cs typeface="Times New Roman" panose="02020603050405020304" pitchFamily="18" charset="0"/>
              </a:rPr>
              <a:t>Η αδελφότητα οργανώθηκε το 1402 με σκοπό την παραγωγή θρησκευτικών δραμάτων και παρουσίαζε για πολλά χρόνια τις σποραδικές παραγωγές της σε μια μεγάλη αίθουσα στο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Οπιτάλ</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ντε λα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Τρινιτέ</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Το 1548, ύστερα από μια σειρά μετεγκαταστάσεων, η αδελφότητα άρχισε την ανοικοδόμηση ενός νέου κτιρίου, πιθανόν του πρώτου μόνιμου δημόσιου θεάτρου που χτίστηκε στην Ευρώπη μετά τη ρωμαϊκή περίοδο. Επειδή κτίστηκε σε περιοχή που ανήκε άλλοτε στους δούκες της Βουργουνδίας, το θέατρο ονομάστηκε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Οτέλ</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ντε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Μπουργκόν</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a:t>
            </a:r>
            <a:endParaRPr lang="el-GR" sz="2000" dirty="0"/>
          </a:p>
        </p:txBody>
      </p:sp>
      <p:pic>
        <p:nvPicPr>
          <p:cNvPr id="35844" name="Picture 4" descr="Hôtel de Bourgogne (theatre) - Wikipedia">
            <a:extLst>
              <a:ext uri="{FF2B5EF4-FFF2-40B4-BE49-F238E27FC236}">
                <a16:creationId xmlns:a16="http://schemas.microsoft.com/office/drawing/2014/main" id="{4968A351-937F-79BB-CEA3-8E746030C9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5028" y="1304925"/>
            <a:ext cx="5815639" cy="4248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2685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22AFACF-712F-1874-BAAF-40F04C4A9AFC}"/>
              </a:ext>
            </a:extLst>
          </p:cNvPr>
          <p:cNvPicPr>
            <a:picLocks noChangeAspect="1"/>
          </p:cNvPicPr>
          <p:nvPr/>
        </p:nvPicPr>
        <p:blipFill rotWithShape="1">
          <a:blip r:embed="rId2"/>
          <a:srcRect t="8090" b="35660"/>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9C99670-4CCA-1705-11AB-AE51EFDD8F61}"/>
              </a:ext>
            </a:extLst>
          </p:cNvPr>
          <p:cNvSpPr>
            <a:spLocks noGrp="1"/>
          </p:cNvSpPr>
          <p:nvPr>
            <p:ph type="title"/>
          </p:nvPr>
        </p:nvSpPr>
        <p:spPr>
          <a:xfrm>
            <a:off x="1517904" y="1517903"/>
            <a:ext cx="9144000" cy="4320921"/>
          </a:xfrm>
        </p:spPr>
        <p:txBody>
          <a:bodyPr vert="horz" lIns="91440" tIns="45720" rIns="91440" bIns="45720" rtlCol="0" anchor="b">
            <a:normAutofit/>
          </a:bodyPr>
          <a:lstStyle/>
          <a:p>
            <a:pPr algn="ctr"/>
            <a:r>
              <a:rPr lang="en-US" sz="2400" b="1" dirty="0" err="1">
                <a:solidFill>
                  <a:schemeClr val="bg1"/>
                </a:solidFill>
                <a:effectLst/>
                <a:latin typeface="Book Antiqua" panose="02040602050305030304" pitchFamily="18" charset="0"/>
              </a:rPr>
              <a:t>Ωστόσο</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ριν</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ολοκληρωθεί</a:t>
            </a:r>
            <a:r>
              <a:rPr lang="en-US" sz="2400" b="1" dirty="0">
                <a:solidFill>
                  <a:schemeClr val="bg1"/>
                </a:solidFill>
                <a:effectLst/>
                <a:latin typeface="Book Antiqua" panose="02040602050305030304" pitchFamily="18" charset="0"/>
              </a:rPr>
              <a:t> η α</a:t>
            </a:r>
            <a:r>
              <a:rPr lang="en-US" sz="2400" b="1" dirty="0" err="1">
                <a:solidFill>
                  <a:schemeClr val="bg1"/>
                </a:solidFill>
                <a:effectLst/>
                <a:latin typeface="Book Antiqua" panose="02040602050305030304" pitchFamily="18" charset="0"/>
              </a:rPr>
              <a:t>νέγερσή</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του</a:t>
            </a:r>
            <a:r>
              <a:rPr lang="en-US" sz="2400" b="1" dirty="0">
                <a:solidFill>
                  <a:schemeClr val="bg1"/>
                </a:solidFill>
                <a:effectLst/>
                <a:latin typeface="Book Antiqua" panose="02040602050305030304" pitchFamily="18" charset="0"/>
              </a:rPr>
              <a:t> απα</a:t>
            </a:r>
            <a:r>
              <a:rPr lang="en-US" sz="2400" b="1" dirty="0" err="1">
                <a:solidFill>
                  <a:schemeClr val="bg1"/>
                </a:solidFill>
                <a:effectLst/>
                <a:latin typeface="Book Antiqua" panose="02040602050305030304" pitchFamily="18" charset="0"/>
              </a:rPr>
              <a:t>γορεύτηκ</a:t>
            </a:r>
            <a:r>
              <a:rPr lang="en-US" sz="2400" b="1" dirty="0">
                <a:solidFill>
                  <a:schemeClr val="bg1"/>
                </a:solidFill>
                <a:effectLst/>
                <a:latin typeface="Book Antiqua" panose="02040602050305030304" pitchFamily="18" charset="0"/>
              </a:rPr>
              <a:t>αν οι παραστάσεις θρησκευτικών έργων. Πα</a:t>
            </a:r>
            <a:r>
              <a:rPr lang="en-US" sz="2400" b="1" dirty="0" err="1">
                <a:solidFill>
                  <a:schemeClr val="bg1"/>
                </a:solidFill>
                <a:effectLst/>
                <a:latin typeface="Book Antiqua" panose="02040602050305030304" pitchFamily="18" charset="0"/>
              </a:rPr>
              <a:t>ρόλ</a:t>
            </a:r>
            <a:r>
              <a:rPr lang="en-US" sz="2400" b="1" dirty="0">
                <a:solidFill>
                  <a:schemeClr val="bg1"/>
                </a:solidFill>
                <a:effectLst/>
                <a:latin typeface="Book Antiqua" panose="02040602050305030304" pitchFamily="18" charset="0"/>
              </a:rPr>
              <a:t>α αυτά, το μονοπώλιο της αδελφότητας σε όλες τις θεατρικές παραγωγές του Παρισιού επανεγκρίθηκε. </a:t>
            </a:r>
            <a:r>
              <a:rPr lang="en-US" sz="2400" b="1" dirty="0" err="1">
                <a:solidFill>
                  <a:schemeClr val="bg1"/>
                </a:solidFill>
                <a:effectLst/>
                <a:latin typeface="Book Antiqua" panose="02040602050305030304" pitchFamily="18" charset="0"/>
              </a:rPr>
              <a:t>Έτσι</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ενώ</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δεν</a:t>
            </a:r>
            <a:r>
              <a:rPr lang="en-US" sz="2400" b="1" dirty="0">
                <a:solidFill>
                  <a:schemeClr val="bg1"/>
                </a:solidFill>
                <a:effectLst/>
                <a:latin typeface="Book Antiqua" panose="02040602050305030304" pitchFamily="18" charset="0"/>
              </a:rPr>
              <a:t> υπ</a:t>
            </a:r>
            <a:r>
              <a:rPr lang="en-US" sz="2400" b="1" dirty="0" err="1">
                <a:solidFill>
                  <a:schemeClr val="bg1"/>
                </a:solidFill>
                <a:effectLst/>
                <a:latin typeface="Book Antiqua" panose="02040602050305030304" pitchFamily="18" charset="0"/>
              </a:rPr>
              <a:t>ήρχε</a:t>
            </a:r>
            <a:r>
              <a:rPr lang="en-US" sz="2400" b="1" dirty="0">
                <a:solidFill>
                  <a:schemeClr val="bg1"/>
                </a:solidFill>
                <a:effectLst/>
                <a:latin typeface="Book Antiqua" panose="02040602050305030304" pitchFamily="18" charset="0"/>
              </a:rPr>
              <a:t> πια η παρα</a:t>
            </a:r>
            <a:r>
              <a:rPr lang="en-US" sz="2400" b="1" dirty="0" err="1">
                <a:solidFill>
                  <a:schemeClr val="bg1"/>
                </a:solidFill>
                <a:effectLst/>
                <a:latin typeface="Book Antiqua" panose="02040602050305030304" pitchFamily="18" charset="0"/>
              </a:rPr>
              <a:t>δοσι</a:t>
            </a:r>
            <a:r>
              <a:rPr lang="en-US" sz="2400" b="1" dirty="0">
                <a:solidFill>
                  <a:schemeClr val="bg1"/>
                </a:solidFill>
                <a:effectLst/>
                <a:latin typeface="Book Antiqua" panose="02040602050305030304" pitchFamily="18" charset="0"/>
              </a:rPr>
              <a:t>ακή δικαιολογία για τις παραγωγές της ομάδας η αδελφότητα απέκτησε τον έλεγχο του μη θρησκευτικού θεάτρου.</a:t>
            </a:r>
            <a:br>
              <a:rPr lang="en-US" sz="2400" b="1" dirty="0">
                <a:solidFill>
                  <a:schemeClr val="bg1"/>
                </a:solidFill>
                <a:effectLst/>
                <a:latin typeface="Book Antiqua" panose="02040602050305030304" pitchFamily="18" charset="0"/>
              </a:rPr>
            </a:br>
            <a:endParaRPr lang="en-US" sz="24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8269164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40C2BF-40B4-4E8A-A6BB-EF76CC80E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F0F00D00-FA76-49D4-9105-5692A512A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2B839E2-7F8D-FE7C-F61C-379D7401117C}"/>
              </a:ext>
            </a:extLst>
          </p:cNvPr>
          <p:cNvSpPr>
            <a:spLocks noGrp="1"/>
          </p:cNvSpPr>
          <p:nvPr>
            <p:ph type="title"/>
          </p:nvPr>
        </p:nvSpPr>
        <p:spPr>
          <a:xfrm>
            <a:off x="762000" y="1518249"/>
            <a:ext cx="10655300" cy="3071004"/>
          </a:xfrm>
        </p:spPr>
        <p:txBody>
          <a:bodyPr vert="horz" lIns="91440" tIns="45720" rIns="91440" bIns="45720" rtlCol="0" anchor="ctr">
            <a:normAutofit/>
          </a:bodyPr>
          <a:lstStyle/>
          <a:p>
            <a:pPr algn="ctr"/>
            <a:r>
              <a:rPr lang="en-US" sz="2300" dirty="0" err="1">
                <a:effectLst/>
                <a:latin typeface="Book Antiqua" panose="02040602050305030304" pitchFamily="18" charset="0"/>
              </a:rPr>
              <a:t>Στ</a:t>
            </a:r>
            <a:r>
              <a:rPr lang="en-US" sz="2300" dirty="0">
                <a:effectLst/>
                <a:latin typeface="Book Antiqua" panose="02040602050305030304" pitchFamily="18" charset="0"/>
              </a:rPr>
              <a:t>α μέσα του δέκατου έκτου αιώνα είχαν αναπτυχθεί πολλοί επαγγελματικοί θίασοι οι οποίοι έπαιζαν εκτός Παρισιού. </a:t>
            </a:r>
            <a:r>
              <a:rPr lang="en-US" sz="2300" dirty="0" err="1">
                <a:effectLst/>
                <a:latin typeface="Book Antiqua" panose="02040602050305030304" pitchFamily="18" charset="0"/>
              </a:rPr>
              <a:t>Λίγοι</a:t>
            </a:r>
            <a:r>
              <a:rPr lang="en-US" sz="2300" dirty="0">
                <a:effectLst/>
                <a:latin typeface="Book Antiqua" panose="02040602050305030304" pitchFamily="18" charset="0"/>
              </a:rPr>
              <a:t> από α</a:t>
            </a:r>
            <a:r>
              <a:rPr lang="en-US" sz="2300" dirty="0" err="1">
                <a:effectLst/>
                <a:latin typeface="Book Antiqua" panose="02040602050305030304" pitchFamily="18" charset="0"/>
              </a:rPr>
              <a:t>υτούς</a:t>
            </a:r>
            <a:r>
              <a:rPr lang="en-US" sz="2300" dirty="0">
                <a:effectLst/>
                <a:latin typeface="Book Antiqua" panose="02040602050305030304" pitchFamily="18" charset="0"/>
              </a:rPr>
              <a:t> έπα</a:t>
            </a:r>
            <a:r>
              <a:rPr lang="en-US" sz="2300" dirty="0" err="1">
                <a:effectLst/>
                <a:latin typeface="Book Antiqua" panose="02040602050305030304" pitchFamily="18" charset="0"/>
              </a:rPr>
              <a:t>ιζ</a:t>
            </a:r>
            <a:r>
              <a:rPr lang="en-US" sz="2300" dirty="0">
                <a:effectLst/>
                <a:latin typeface="Book Antiqua" panose="02040602050305030304" pitchFamily="18" charset="0"/>
              </a:rPr>
              <a:t>αν στο Παρίσι εξαιτίας του μονοπωλίου της αδελφότητας. </a:t>
            </a:r>
            <a:r>
              <a:rPr lang="en-US" sz="2300" dirty="0" err="1">
                <a:effectLst/>
                <a:latin typeface="Book Antiqua" panose="02040602050305030304" pitchFamily="18" charset="0"/>
              </a:rPr>
              <a:t>Τη</a:t>
            </a:r>
            <a:r>
              <a:rPr lang="en-US" sz="2300" dirty="0">
                <a:effectLst/>
                <a:latin typeface="Book Antiqua" panose="02040602050305030304" pitchFamily="18" charset="0"/>
              </a:rPr>
              <a:t> </a:t>
            </a:r>
            <a:r>
              <a:rPr lang="en-US" sz="2300" dirty="0" err="1">
                <a:effectLst/>
                <a:latin typeface="Book Antiqua" panose="02040602050305030304" pitchFamily="18" charset="0"/>
              </a:rPr>
              <a:t>δεκ</a:t>
            </a:r>
            <a:r>
              <a:rPr lang="en-US" sz="2300" dirty="0">
                <a:effectLst/>
                <a:latin typeface="Book Antiqua" panose="02040602050305030304" pitchFamily="18" charset="0"/>
              </a:rPr>
              <a:t>αετία του 1570 θίασοι που έφταναν στο Παρίσι από την επαρχία άρχισαν να ενοικιάζουν το Οτέλ ντε Μπουργκόν το οποίο πια άρχισε να χρησιμοποιείται ολοένα και περισσότερο από προσωρινούς θιάσους. </a:t>
            </a:r>
            <a:br>
              <a:rPr lang="en-US" sz="2300" dirty="0">
                <a:effectLst/>
                <a:latin typeface="Book Antiqua" panose="02040602050305030304" pitchFamily="18" charset="0"/>
              </a:rPr>
            </a:br>
            <a:endParaRPr lang="en-US" sz="2300" dirty="0">
              <a:latin typeface="Book Antiqua" panose="02040602050305030304" pitchFamily="18" charset="0"/>
            </a:endParaRPr>
          </a:p>
        </p:txBody>
      </p:sp>
    </p:spTree>
    <p:extLst>
      <p:ext uri="{BB962C8B-B14F-4D97-AF65-F5344CB8AC3E}">
        <p14:creationId xmlns:p14="http://schemas.microsoft.com/office/powerpoint/2010/main" val="39220566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5A8BC4CD-2D59-7DEE-5DFD-CB0622D7CFD1}"/>
              </a:ext>
            </a:extLst>
          </p:cNvPr>
          <p:cNvSpPr>
            <a:spLocks noGrp="1"/>
          </p:cNvSpPr>
          <p:nvPr>
            <p:ph type="title"/>
          </p:nvPr>
        </p:nvSpPr>
        <p:spPr>
          <a:xfrm>
            <a:off x="6082616" y="752476"/>
            <a:ext cx="4579288" cy="5353048"/>
          </a:xfrm>
        </p:spPr>
        <p:txBody>
          <a:bodyPr vert="horz" lIns="91440" tIns="45720" rIns="91440" bIns="45720" rtlCol="0" anchor="b">
            <a:noAutofit/>
          </a:bodyPr>
          <a:lstStyle/>
          <a:p>
            <a:r>
              <a:rPr lang="en-US" sz="2400" dirty="0">
                <a:effectLst/>
                <a:latin typeface="Book Antiqua" panose="02040602050305030304" pitchFamily="18" charset="0"/>
              </a:rPr>
              <a:t>Η </a:t>
            </a:r>
            <a:r>
              <a:rPr lang="en-US" sz="2400" dirty="0" err="1">
                <a:effectLst/>
                <a:latin typeface="Book Antiqua" panose="02040602050305030304" pitchFamily="18" charset="0"/>
              </a:rPr>
              <a:t>δεκ</a:t>
            </a:r>
            <a:r>
              <a:rPr lang="en-US" sz="2400" dirty="0">
                <a:effectLst/>
                <a:latin typeface="Book Antiqua" panose="02040602050305030304" pitchFamily="18" charset="0"/>
              </a:rPr>
              <a:t>αετία του 1570 επηρεάστηκε από τις εμφύλιες ταραχές που διογκώνονταν μεταξύ των καθολικών και των ουγενότων, διαταραχές οι οποίες έληξαν το 1598 με το διάταγμα της Νάντης. Κα</a:t>
            </a:r>
            <a:r>
              <a:rPr lang="en-US" sz="2400" dirty="0" err="1">
                <a:effectLst/>
                <a:latin typeface="Book Antiqua" panose="02040602050305030304" pitchFamily="18" charset="0"/>
              </a:rPr>
              <a:t>τά</a:t>
            </a:r>
            <a:r>
              <a:rPr lang="en-US" sz="2400" dirty="0">
                <a:effectLst/>
                <a:latin typeface="Book Antiqua" panose="02040602050305030304" pitchFamily="18" charset="0"/>
              </a:rPr>
              <a:t>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διάρκει</a:t>
            </a:r>
            <a:r>
              <a:rPr lang="en-US" sz="2400" dirty="0">
                <a:effectLst/>
                <a:latin typeface="Book Antiqua" panose="02040602050305030304" pitchFamily="18" charset="0"/>
              </a:rPr>
              <a:t>α των ταραχών οι Αυλικές διασκεδάσεις περιορίστηκαν κατά πολύ και οι δημόσιες παραστάσεις στο Παρίσι σταμάτησαν σχεδόν τελείως. </a:t>
            </a:r>
            <a:r>
              <a:rPr lang="en-US" sz="2400" dirty="0" err="1">
                <a:effectLst/>
                <a:latin typeface="Book Antiqua" panose="02040602050305030304" pitchFamily="18" charset="0"/>
              </a:rPr>
              <a:t>Το</a:t>
            </a:r>
            <a:r>
              <a:rPr lang="en-US" sz="2400" dirty="0">
                <a:effectLst/>
                <a:latin typeface="Book Antiqua" panose="02040602050305030304" pitchFamily="18" charset="0"/>
              </a:rPr>
              <a:t> απ</a:t>
            </a:r>
            <a:r>
              <a:rPr lang="en-US" sz="2400" dirty="0" err="1">
                <a:effectLst/>
                <a:latin typeface="Book Antiqua" panose="02040602050305030304" pitchFamily="18" charset="0"/>
              </a:rPr>
              <a:t>οτέλεσμ</a:t>
            </a:r>
            <a:r>
              <a:rPr lang="en-US" sz="2400" dirty="0">
                <a:effectLst/>
                <a:latin typeface="Book Antiqua" panose="02040602050305030304" pitchFamily="18" charset="0"/>
              </a:rPr>
              <a:t>α ήταν ότι το γαλλικό θέατρο αναβίωσε στα τέλη πια της δεκαετίας του 1590.</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D100C8BC-AFE9-C2C0-E8C1-37398E89D65D}"/>
              </a:ext>
            </a:extLst>
          </p:cNvPr>
          <p:cNvPicPr>
            <a:picLocks noChangeAspect="1"/>
          </p:cNvPicPr>
          <p:nvPr/>
        </p:nvPicPr>
        <p:blipFill rotWithShape="1">
          <a:blip r:embed="rId2"/>
          <a:srcRect l="2515" r="7621" b="1"/>
          <a:stretch/>
        </p:blipFill>
        <p:spPr>
          <a:xfrm>
            <a:off x="20" y="758953"/>
            <a:ext cx="5327883" cy="5335854"/>
          </a:xfrm>
          <a:prstGeom prst="rect">
            <a:avLst/>
          </a:prstGeom>
        </p:spPr>
      </p:pic>
    </p:spTree>
    <p:extLst>
      <p:ext uri="{BB962C8B-B14F-4D97-AF65-F5344CB8AC3E}">
        <p14:creationId xmlns:p14="http://schemas.microsoft.com/office/powerpoint/2010/main" val="31594192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6F3265-9DA2-AE95-A05E-24DD317E8552}"/>
              </a:ext>
            </a:extLst>
          </p:cNvPr>
          <p:cNvSpPr>
            <a:spLocks noGrp="1"/>
          </p:cNvSpPr>
          <p:nvPr>
            <p:ph type="title"/>
          </p:nvPr>
        </p:nvSpPr>
        <p:spPr>
          <a:xfrm>
            <a:off x="1517904" y="1517904"/>
            <a:ext cx="9144000" cy="454699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άνθηση, ωστόσο, του γαλλικού νεοκλασικού θεάτρου συνέβη στις αρχές του δέκατου έβδομου αιώνα ειδικά από την τρίτη δεκαετία και μετά όπου το ανανεωμένο ενδιαφέρον για τις αρχές του νεοκλασικισμού, βασισμένες στις τρεις ενότητες , άρχισε να επηρεάζει τους θεατρικούς συγγραφείς. Το δόγμα των ενοτήτων προήλθε από την Ιταλία και απαιτούσε να υπάρχει ενότητα του χρόνου (αυστηρά, τα γεγονότα του έργου έπρεπε να περιορίζονται στην «περίοδο μεταξύ ανατολής και δύσης του ηλίου»), του τόπου (ολόκληρη η δράση έπρεπε να λάβει χώρα στον ένα τόπο) και της δράσης (έπρεπε να αποφευχθούν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υποπλοκές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η δραματική αντιμετώπιση περισσότερων από μία καταστάσεων).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42843102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1" name="Freeform: Shape 3687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6873" name="Rectangle 36872">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BCCB5B5-24AB-105B-082F-307DD464FED9}"/>
              </a:ext>
            </a:extLst>
          </p:cNvPr>
          <p:cNvSpPr>
            <a:spLocks noGrp="1"/>
          </p:cNvSpPr>
          <p:nvPr>
            <p:ph type="title"/>
          </p:nvPr>
        </p:nvSpPr>
        <p:spPr>
          <a:xfrm>
            <a:off x="6047980" y="752476"/>
            <a:ext cx="5068121" cy="5981699"/>
          </a:xfrm>
        </p:spPr>
        <p:txBody>
          <a:bodyPr vert="horz" lIns="91440" tIns="45720" rIns="91440" bIns="45720" rtlCol="0" anchor="ctr">
            <a:noAutofit/>
          </a:bodyPr>
          <a:lstStyle/>
          <a:p>
            <a:pPr>
              <a:spcAft>
                <a:spcPts val="800"/>
              </a:spcAft>
            </a:pPr>
            <a:r>
              <a:rPr lang="en-US" sz="2400" dirty="0" err="1">
                <a:effectLst/>
                <a:latin typeface="Book Antiqua" panose="02040602050305030304" pitchFamily="18" charset="0"/>
              </a:rPr>
              <a:t>Αν</a:t>
            </a:r>
            <a:r>
              <a:rPr lang="en-US" sz="2400" dirty="0">
                <a:effectLst/>
                <a:latin typeface="Book Antiqua" panose="02040602050305030304" pitchFamily="18" charset="0"/>
              </a:rPr>
              <a:t>αμφισβήτητα οι πιο γνωστοί συγγραφείς του νεοκλασικού δράματος αυτής της περιόδου είναι ο Corneille και ο Racine.</a:t>
            </a:r>
            <a:br>
              <a:rPr lang="en-US" sz="2400" dirty="0">
                <a:effectLst/>
                <a:latin typeface="Book Antiqua" panose="02040602050305030304" pitchFamily="18" charset="0"/>
              </a:rPr>
            </a:br>
            <a:br>
              <a:rPr lang="en-US" sz="2400" dirty="0">
                <a:effectLst/>
                <a:latin typeface="Book Antiqua" panose="02040602050305030304" pitchFamily="18" charset="0"/>
              </a:rPr>
            </a:br>
            <a:br>
              <a:rPr lang="en-US" sz="2400" dirty="0">
                <a:effectLst/>
                <a:latin typeface="Book Antiqua" panose="02040602050305030304" pitchFamily="18" charset="0"/>
              </a:rPr>
            </a:br>
            <a:r>
              <a:rPr lang="en-US" sz="2400" dirty="0">
                <a:effectLst/>
                <a:latin typeface="Book Antiqua" panose="02040602050305030304" pitchFamily="18" charset="0"/>
              </a:rPr>
              <a:t>O Pierre Corneille, (1606- 1684) </a:t>
            </a:r>
            <a:r>
              <a:rPr lang="en-US" sz="2400" dirty="0" err="1">
                <a:effectLst/>
                <a:latin typeface="Book Antiqua" panose="02040602050305030304" pitchFamily="18" charset="0"/>
              </a:rPr>
              <a:t>θεωρείτ</a:t>
            </a:r>
            <a:r>
              <a:rPr lang="en-US" sz="2400" dirty="0">
                <a:effectLst/>
                <a:latin typeface="Book Antiqua" panose="02040602050305030304" pitchFamily="18" charset="0"/>
              </a:rPr>
              <a:t>αι ο δημιουργός της γαλλικής κλασικής τραγωδίας. Τα </a:t>
            </a:r>
            <a:r>
              <a:rPr lang="en-US" sz="2400" dirty="0" err="1">
                <a:effectLst/>
                <a:latin typeface="Book Antiqua" panose="02040602050305030304" pitchFamily="18" charset="0"/>
              </a:rPr>
              <a:t>κυριότερ</a:t>
            </a:r>
            <a:r>
              <a:rPr lang="en-US" sz="2400" dirty="0">
                <a:effectLst/>
                <a:latin typeface="Book Antiqua" panose="02040602050305030304" pitchFamily="18" charset="0"/>
              </a:rPr>
              <a:t>α έργα του περιλαμβάνουν </a:t>
            </a:r>
            <a:r>
              <a:rPr lang="en-US" sz="2400" i="1" dirty="0">
                <a:effectLst/>
                <a:latin typeface="Book Antiqua" panose="02040602050305030304" pitchFamily="18" charset="0"/>
              </a:rPr>
              <a:t>το Le Cid</a:t>
            </a:r>
            <a:r>
              <a:rPr lang="en-US" sz="2400" dirty="0">
                <a:effectLst/>
                <a:latin typeface="Book Antiqua" panose="02040602050305030304" pitchFamily="18" charset="0"/>
              </a:rPr>
              <a:t> (1637), τον</a:t>
            </a:r>
            <a:r>
              <a:rPr lang="en-US" sz="2400" i="1" dirty="0">
                <a:effectLst/>
                <a:latin typeface="Book Antiqua" panose="02040602050305030304" pitchFamily="18" charset="0"/>
              </a:rPr>
              <a:t> Οράτιο</a:t>
            </a:r>
            <a:r>
              <a:rPr lang="en-US" sz="2400" dirty="0">
                <a:effectLst/>
                <a:latin typeface="Book Antiqua" panose="02040602050305030304" pitchFamily="18" charset="0"/>
              </a:rPr>
              <a:t> (1640), την</a:t>
            </a:r>
            <a:r>
              <a:rPr lang="en-US" sz="2400" i="1" dirty="0">
                <a:effectLst/>
                <a:latin typeface="Book Antiqua" panose="02040602050305030304" pitchFamily="18" charset="0"/>
              </a:rPr>
              <a:t> Cinna</a:t>
            </a:r>
            <a:r>
              <a:rPr lang="en-US" sz="2400" dirty="0">
                <a:effectLst/>
                <a:latin typeface="Book Antiqua" panose="02040602050305030304" pitchFamily="18" charset="0"/>
              </a:rPr>
              <a:t> (1641) και το</a:t>
            </a:r>
            <a:r>
              <a:rPr lang="el-GR" sz="2400" dirty="0">
                <a:effectLst/>
                <a:latin typeface="Book Antiqua" panose="02040602050305030304" pitchFamily="18" charset="0"/>
              </a:rPr>
              <a:t>ν</a:t>
            </a:r>
            <a:r>
              <a:rPr lang="en-US" sz="2400" i="1" dirty="0">
                <a:effectLst/>
                <a:latin typeface="Book Antiqua" panose="02040602050305030304" pitchFamily="18" charset="0"/>
              </a:rPr>
              <a:t> Polyeucte</a:t>
            </a:r>
            <a:r>
              <a:rPr lang="en-US" sz="2400" dirty="0">
                <a:effectLst/>
                <a:latin typeface="Book Antiqua" panose="02040602050305030304" pitchFamily="18" charset="0"/>
              </a:rPr>
              <a:t> (1643).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36866" name="Picture 2">
            <a:extLst>
              <a:ext uri="{FF2B5EF4-FFF2-40B4-BE49-F238E27FC236}">
                <a16:creationId xmlns:a16="http://schemas.microsoft.com/office/drawing/2014/main" id="{8921E26A-6603-44BB-4F71-C58E0E2618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663"/>
          <a:stretch/>
        </p:blipFill>
        <p:spPr bwMode="auto">
          <a:xfrm>
            <a:off x="20" y="10"/>
            <a:ext cx="54044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24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5" name="Freeform: Shape 3789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7897" name="Rectangle 37896">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9" name="Rectangle 37898">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901" name="Rectangle 37900">
            <a:extLst>
              <a:ext uri="{FF2B5EF4-FFF2-40B4-BE49-F238E27FC236}">
                <a16:creationId xmlns:a16="http://schemas.microsoft.com/office/drawing/2014/main" id="{BF7A785F-38D2-4D69-B6F1-ADCED2B8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1756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45C138D-6922-BAFE-6B73-CA4F5E7AE554}"/>
              </a:ext>
            </a:extLst>
          </p:cNvPr>
          <p:cNvSpPr>
            <a:spLocks noGrp="1"/>
          </p:cNvSpPr>
          <p:nvPr>
            <p:ph type="title"/>
          </p:nvPr>
        </p:nvSpPr>
        <p:spPr>
          <a:xfrm>
            <a:off x="838200" y="633199"/>
            <a:ext cx="4123899" cy="5542414"/>
          </a:xfrm>
        </p:spPr>
        <p:txBody>
          <a:bodyPr vert="horz" lIns="91440" tIns="45720" rIns="91440" bIns="45720" rtlCol="0" anchor="ctr">
            <a:noAutofit/>
          </a:bodyPr>
          <a:lstStyle/>
          <a:p>
            <a:pPr>
              <a:spcAft>
                <a:spcPts val="800"/>
              </a:spcAft>
            </a:pPr>
            <a:r>
              <a:rPr lang="en-US" sz="2400" dirty="0">
                <a:effectLst/>
                <a:latin typeface="Book Antiqua" panose="02040602050305030304" pitchFamily="18" charset="0"/>
              </a:rPr>
              <a:t>O Jean Racine, (Jean-Baptiste Racine), (βα</a:t>
            </a:r>
            <a:r>
              <a:rPr lang="en-US" sz="2400" dirty="0" err="1">
                <a:effectLst/>
                <a:latin typeface="Book Antiqua" panose="02040602050305030304" pitchFamily="18" charset="0"/>
              </a:rPr>
              <a:t>φτίστηκε</a:t>
            </a:r>
            <a:r>
              <a:rPr lang="en-US" sz="2400" dirty="0">
                <a:effectLst/>
                <a:latin typeface="Book Antiqua" panose="02040602050305030304" pitchFamily="18" charset="0"/>
              </a:rPr>
              <a:t> </a:t>
            </a:r>
            <a:r>
              <a:rPr lang="en-US" sz="2400" dirty="0" err="1">
                <a:effectLst/>
                <a:latin typeface="Book Antiqua" panose="02040602050305030304" pitchFamily="18" charset="0"/>
              </a:rPr>
              <a:t>στις</a:t>
            </a:r>
            <a:r>
              <a:rPr lang="en-US" sz="2400" dirty="0">
                <a:effectLst/>
                <a:latin typeface="Book Antiqua" panose="02040602050305030304" pitchFamily="18" charset="0"/>
              </a:rPr>
              <a:t> 22 </a:t>
            </a:r>
            <a:r>
              <a:rPr lang="en-US" sz="2400" dirty="0" err="1">
                <a:effectLst/>
                <a:latin typeface="Book Antiqua" panose="02040602050305030304" pitchFamily="18" charset="0"/>
              </a:rPr>
              <a:t>Δεκεμ</a:t>
            </a:r>
            <a:r>
              <a:rPr lang="en-US" sz="2400" dirty="0">
                <a:effectLst/>
                <a:latin typeface="Book Antiqua" panose="02040602050305030304" pitchFamily="18" charset="0"/>
              </a:rPr>
              <a:t>βρίου 1639 -1699), προστατευόμενος του βασιλιά, κυριάρχησε επίσης στη γαλλική κλασική τραγωδία, Η φήμη του στηρίζεται στα θεατρικά έργα που έγραψε μεταξύ 1664 και 1691, κυρίως την</a:t>
            </a:r>
            <a:r>
              <a:rPr lang="en-US" sz="2400" i="1" dirty="0">
                <a:effectLst/>
                <a:latin typeface="Book Antiqua" panose="02040602050305030304" pitchFamily="18" charset="0"/>
              </a:rPr>
              <a:t> Andromaque  (</a:t>
            </a:r>
            <a:r>
              <a:rPr lang="en-US" sz="2400" dirty="0">
                <a:effectLst/>
                <a:latin typeface="Book Antiqua" panose="02040602050305030304" pitchFamily="18" charset="0"/>
              </a:rPr>
              <a:t>1667), τον </a:t>
            </a:r>
            <a:r>
              <a:rPr lang="en-US" sz="2400" i="1" dirty="0">
                <a:effectLst/>
                <a:latin typeface="Book Antiqua" panose="02040602050305030304" pitchFamily="18" charset="0"/>
              </a:rPr>
              <a:t>Britannicus</a:t>
            </a:r>
            <a:r>
              <a:rPr lang="en-US" sz="2400" dirty="0">
                <a:effectLst/>
                <a:latin typeface="Book Antiqua" panose="02040602050305030304" pitchFamily="18" charset="0"/>
              </a:rPr>
              <a:t> (1669), την </a:t>
            </a:r>
            <a:r>
              <a:rPr lang="en-US" sz="2400" i="1" dirty="0">
                <a:effectLst/>
                <a:latin typeface="Book Antiqua" panose="02040602050305030304" pitchFamily="18" charset="0"/>
              </a:rPr>
              <a:t>Bérénice</a:t>
            </a:r>
            <a:r>
              <a:rPr lang="en-US" sz="2400" dirty="0">
                <a:effectLst/>
                <a:latin typeface="Book Antiqua" panose="02040602050305030304" pitchFamily="18" charset="0"/>
              </a:rPr>
              <a:t> (1670), τον </a:t>
            </a:r>
            <a:r>
              <a:rPr lang="en-US" sz="2400" i="1" dirty="0">
                <a:effectLst/>
                <a:latin typeface="Book Antiqua" panose="02040602050305030304" pitchFamily="18" charset="0"/>
              </a:rPr>
              <a:t>Bajaret</a:t>
            </a:r>
            <a:r>
              <a:rPr lang="en-US" sz="2400" dirty="0">
                <a:effectLst/>
                <a:latin typeface="Book Antiqua" panose="02040602050305030304" pitchFamily="18" charset="0"/>
              </a:rPr>
              <a:t> (1672), την </a:t>
            </a:r>
            <a:r>
              <a:rPr lang="en-US" sz="2400" i="1" dirty="0">
                <a:effectLst/>
                <a:latin typeface="Book Antiqua" panose="02040602050305030304" pitchFamily="18" charset="0"/>
              </a:rPr>
              <a:t>Phèdre</a:t>
            </a:r>
            <a:r>
              <a:rPr lang="en-US" sz="2400" dirty="0">
                <a:effectLst/>
                <a:latin typeface="Book Antiqua" panose="02040602050305030304" pitchFamily="18" charset="0"/>
              </a:rPr>
              <a:t> (1677) και την </a:t>
            </a:r>
            <a:r>
              <a:rPr lang="en-US" sz="2400" i="1" dirty="0">
                <a:effectLst/>
                <a:latin typeface="Book Antiqua" panose="02040602050305030304" pitchFamily="18" charset="0"/>
              </a:rPr>
              <a:t>Athalie</a:t>
            </a:r>
            <a:r>
              <a:rPr lang="en-US" sz="2400" dirty="0">
                <a:effectLst/>
                <a:latin typeface="Book Antiqua" panose="02040602050305030304" pitchFamily="18" charset="0"/>
              </a:rPr>
              <a:t> (1691).</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37890" name="Picture 2" descr="Jean Racine - Wikipedia">
            <a:extLst>
              <a:ext uri="{FF2B5EF4-FFF2-40B4-BE49-F238E27FC236}">
                <a16:creationId xmlns:a16="http://schemas.microsoft.com/office/drawing/2014/main" id="{72DBD44C-734B-CF91-D5AB-815D469D4F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518" r="1" b="30329"/>
          <a:stretch/>
        </p:blipFill>
        <p:spPr bwMode="auto">
          <a:xfrm>
            <a:off x="5334003" y="752477"/>
            <a:ext cx="6095997" cy="5342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7016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CB14F0-5966-8309-384B-B782E7812418}"/>
              </a:ext>
            </a:extLst>
          </p:cNvPr>
          <p:cNvSpPr>
            <a:spLocks noGrp="1"/>
          </p:cNvSpPr>
          <p:nvPr>
            <p:ph type="title"/>
          </p:nvPr>
        </p:nvSpPr>
        <p:spPr>
          <a:xfrm>
            <a:off x="1517904" y="1517904"/>
            <a:ext cx="9144000" cy="4061802"/>
          </a:xfrm>
        </p:spPr>
        <p:txBody>
          <a:bodyPr>
            <a:normAutofit fontScale="90000"/>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κλασικισμός της περιόδου αυτής είναι εμφανέστερος στη Γαλλία και το πεδίο στο οποίο κυρίως αναπτύχθηκε ήταν το θέατρο. Οι αρχές που διέπουν τα δραματουργικά κείμενα του Ρακίνα και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Pierre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Corneille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αλλά και τις κωμωδίες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Molière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(1622 - 1673) είχαν να κάνουν με τη διπλή ωφέλεια του έργου της διαπαιδαγώγησης και της αισθητικής απόλαυσης του κοινού, με την αυστηρή συγκρότησή τους αναφορικά με τη δράση, το χρόνο και το χώρο εξέλιξής τους, με το «υψηλό» τους ύφος, με έμφαση στις πράξεις και στη συμπεριφορά του ανθρώπινου χαρακτήρα και την ανάδειξη του καλλιεργημένου και ενάρετου ανθρώπου ως προτύπου συμπεριφοράς.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021168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BC1EA70-60EC-EDA2-12D1-5D56412AA51E}"/>
              </a:ext>
            </a:extLst>
          </p:cNvPr>
          <p:cNvPicPr>
            <a:picLocks noChangeAspect="1"/>
          </p:cNvPicPr>
          <p:nvPr/>
        </p:nvPicPr>
        <p:blipFill rotWithShape="1">
          <a:blip r:embed="rId2"/>
          <a:srcRect t="19263" b="24487"/>
          <a:stretch/>
        </p:blipFill>
        <p:spPr>
          <a:xfrm>
            <a:off x="20" y="10"/>
            <a:ext cx="12191977" cy="6857990"/>
          </a:xfrm>
          <a:prstGeom prst="rect">
            <a:avLst/>
          </a:prstGeom>
        </p:spPr>
      </p:pic>
      <p:sp>
        <p:nvSpPr>
          <p:cNvPr id="12"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35C27CD6-75EE-D0F2-9D90-539F2F7936E0}"/>
              </a:ext>
            </a:extLst>
          </p:cNvPr>
          <p:cNvSpPr>
            <a:spLocks noGrp="1"/>
          </p:cNvSpPr>
          <p:nvPr>
            <p:ph type="title"/>
          </p:nvPr>
        </p:nvSpPr>
        <p:spPr>
          <a:xfrm>
            <a:off x="762000" y="3651623"/>
            <a:ext cx="10668000" cy="2777751"/>
          </a:xfrm>
        </p:spPr>
        <p:txBody>
          <a:bodyPr vert="horz" lIns="91440" tIns="45720" rIns="91440" bIns="45720" rtlCol="0" anchor="b">
            <a:noAutofit/>
          </a:bodyPr>
          <a:lstStyle/>
          <a:p>
            <a:r>
              <a:rPr lang="en-US" sz="2400" dirty="0">
                <a:solidFill>
                  <a:schemeClr val="bg1"/>
                </a:solidFill>
                <a:effectLst/>
                <a:latin typeface="Book Antiqua" panose="02040602050305030304" pitchFamily="18" charset="0"/>
              </a:rPr>
              <a:t>Η λαμπ</a:t>
            </a:r>
            <a:r>
              <a:rPr lang="en-US" sz="2400" dirty="0" err="1">
                <a:solidFill>
                  <a:schemeClr val="bg1"/>
                </a:solidFill>
                <a:effectLst/>
                <a:latin typeface="Book Antiqua" panose="02040602050305030304" pitchFamily="18" charset="0"/>
              </a:rPr>
              <a:t>ρή</a:t>
            </a:r>
            <a:r>
              <a:rPr lang="en-US" sz="2400" dirty="0">
                <a:solidFill>
                  <a:schemeClr val="bg1"/>
                </a:solidFill>
                <a:effectLst/>
                <a:latin typeface="Book Antiqua" panose="02040602050305030304" pitchFamily="18" charset="0"/>
              </a:rPr>
              <a:t> επ</a:t>
            </a:r>
            <a:r>
              <a:rPr lang="en-US" sz="2400" dirty="0" err="1">
                <a:solidFill>
                  <a:schemeClr val="bg1"/>
                </a:solidFill>
                <a:effectLst/>
                <a:latin typeface="Book Antiqua" panose="02040602050305030304" pitchFamily="18" charset="0"/>
              </a:rPr>
              <a:t>οχή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γα</a:t>
            </a:r>
            <a:r>
              <a:rPr lang="en-US" sz="2400" dirty="0" err="1">
                <a:solidFill>
                  <a:schemeClr val="bg1"/>
                </a:solidFill>
                <a:effectLst/>
                <a:latin typeface="Book Antiqua" panose="02040602050305030304" pitchFamily="18" charset="0"/>
              </a:rPr>
              <a:t>λλικού</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θεάτρου</a:t>
            </a:r>
            <a:r>
              <a:rPr lang="en-US" sz="2400" dirty="0">
                <a:solidFill>
                  <a:schemeClr val="bg1"/>
                </a:solidFill>
                <a:effectLst/>
                <a:latin typeface="Book Antiqua" panose="02040602050305030304" pitchFamily="18" charset="0"/>
              </a:rPr>
              <a:t>, κα</a:t>
            </a:r>
            <a:r>
              <a:rPr lang="en-US" sz="2400" dirty="0" err="1">
                <a:solidFill>
                  <a:schemeClr val="bg1"/>
                </a:solidFill>
                <a:effectLst/>
                <a:latin typeface="Book Antiqua" panose="02040602050305030304" pitchFamily="18" charset="0"/>
              </a:rPr>
              <a:t>τά</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την</a:t>
            </a:r>
            <a:r>
              <a:rPr lang="en-US" sz="2400" dirty="0">
                <a:solidFill>
                  <a:schemeClr val="bg1"/>
                </a:solidFill>
                <a:effectLst/>
                <a:latin typeface="Book Antiqua" panose="02040602050305030304" pitchFamily="18" charset="0"/>
              </a:rPr>
              <a:t> οπ</a:t>
            </a:r>
            <a:r>
              <a:rPr lang="en-US" sz="2400" dirty="0" err="1">
                <a:solidFill>
                  <a:schemeClr val="bg1"/>
                </a:solidFill>
                <a:effectLst/>
                <a:latin typeface="Book Antiqua" panose="02040602050305030304" pitchFamily="18" charset="0"/>
              </a:rPr>
              <a:t>οί</a:t>
            </a:r>
            <a:r>
              <a:rPr lang="en-US" sz="2400" dirty="0">
                <a:solidFill>
                  <a:schemeClr val="bg1"/>
                </a:solidFill>
                <a:effectLst/>
                <a:latin typeface="Book Antiqua" panose="02040602050305030304" pitchFamily="18" charset="0"/>
              </a:rPr>
              <a:t>α ο Μολιέρος και ο Ρακινας γνώρισαν τεράστια επιτυχία, συνέπεσε με τα πρώτα δεκαπέντε χρόνια της δεσποτικής βασιλείας του Λουδοβίκου ΙΔ’. </a:t>
            </a:r>
            <a:r>
              <a:rPr lang="en-US" sz="2400" dirty="0" err="1">
                <a:solidFill>
                  <a:schemeClr val="bg1"/>
                </a:solidFill>
                <a:effectLst/>
                <a:latin typeface="Book Antiqua" panose="02040602050305030304" pitchFamily="18" charset="0"/>
              </a:rPr>
              <a:t>Πρόκειτ</a:t>
            </a:r>
            <a:r>
              <a:rPr lang="en-US" sz="2400" dirty="0">
                <a:solidFill>
                  <a:schemeClr val="bg1"/>
                </a:solidFill>
                <a:effectLst/>
                <a:latin typeface="Book Antiqua" panose="02040602050305030304" pitchFamily="18" charset="0"/>
              </a:rPr>
              <a:t>αι για μια περίοδο η οποία σφραγίστηκε από τη σχεδόν ατέρμονη ακολουθία επιβλητικών Αυλικών συμποσίων, γιορτών και εορταστικών εκδηλώσεων.</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42351654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BAB559-7EA2-EECC-2E67-C622DFCB8663}"/>
              </a:ext>
            </a:extLst>
          </p:cNvPr>
          <p:cNvSpPr>
            <a:spLocks noGrp="1"/>
          </p:cNvSpPr>
          <p:nvPr>
            <p:ph type="title"/>
          </p:nvPr>
        </p:nvSpPr>
        <p:spPr>
          <a:xfrm>
            <a:off x="1424598" y="958066"/>
            <a:ext cx="9144000" cy="2149027"/>
          </a:xfrm>
        </p:spPr>
        <p:txBody>
          <a:bodyPr>
            <a:noAutofit/>
          </a:bodyPr>
          <a:lstStyle/>
          <a:p>
            <a:r>
              <a:rPr lang="el-GR" sz="2000" dirty="0">
                <a:effectLst/>
                <a:latin typeface="Book Antiqua" panose="02040602050305030304" pitchFamily="18" charset="0"/>
                <a:ea typeface="Calibri" panose="020F0502020204030204" pitchFamily="34" charset="0"/>
                <a:cs typeface="Times New Roman" panose="02020603050405020304" pitchFamily="18" charset="0"/>
              </a:rPr>
              <a:t>Οι φιέστες που διοργάνωσε Λουδοβίκος ΙΔ’ από το 1660 ως το 1674 αποδεικνύουν ξεκάθαρα το χάρισμά του να προσδίδει δραματική υπόσταση όχι μόνο στον εαυτό του και στο κράτος, όπως μαρτυρούν οι εορταστικές εκδηλώσεις από το 1662 ως το 1664 στο Παρίσι, αλλά και στη βασιλική Αυλή όπως φανερώνουν οι φιέστες στις Βερσαλλίες. Παρίσι και Βερσαλλίες μετατράπηκαν σε θεατρικές σκηνές, όπου ο Λουδοβίκος ΙΔ’ υποδυόταν τον ίδιο του τον εαυτό στο ρόλο του βασιλιά ήλιου, ενώ συγχρόνως μοίραζε ρόλους τους αυλικούς και στους αστούς.</a:t>
            </a:r>
            <a:br>
              <a:rPr lang="el-GR" sz="2000" dirty="0">
                <a:effectLst/>
                <a:latin typeface="Calibri" panose="020F0502020204030204" pitchFamily="34" charset="0"/>
                <a:ea typeface="Calibri" panose="020F0502020204030204" pitchFamily="34" charset="0"/>
                <a:cs typeface="Times New Roman" panose="02020603050405020304" pitchFamily="18" charset="0"/>
              </a:rPr>
            </a:br>
            <a:endParaRPr lang="el-GR" sz="2000" dirty="0"/>
          </a:p>
        </p:txBody>
      </p:sp>
      <p:pic>
        <p:nvPicPr>
          <p:cNvPr id="38914" name="Picture 2" descr="Λουδοβίκος ΙΔ': Ο &quot;βασιλιάς - ήλιος&quot; που έφερε τη δύση της γαλλικής  μοναρχίας - Κατιούσα">
            <a:extLst>
              <a:ext uri="{FF2B5EF4-FFF2-40B4-BE49-F238E27FC236}">
                <a16:creationId xmlns:a16="http://schemas.microsoft.com/office/drawing/2014/main" id="{CAEB18D6-7499-0BEC-EC64-0B0F04AB5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279" y="3254634"/>
            <a:ext cx="6191250"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4943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43" name="Freeform: Shape 3994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9945" name="Rectangle 39944">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7" name="Rectangle 39946">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9949" name="Freeform: Shape 39948">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7ADE3938-1C5A-ADFD-EABC-5F3A811F0551}"/>
              </a:ext>
            </a:extLst>
          </p:cNvPr>
          <p:cNvSpPr>
            <a:spLocks noGrp="1"/>
          </p:cNvSpPr>
          <p:nvPr>
            <p:ph type="title"/>
          </p:nvPr>
        </p:nvSpPr>
        <p:spPr>
          <a:xfrm>
            <a:off x="6082616" y="933450"/>
            <a:ext cx="4579288" cy="5019675"/>
          </a:xfrm>
        </p:spPr>
        <p:txBody>
          <a:bodyPr vert="horz" lIns="91440" tIns="45720" rIns="91440" bIns="45720" rtlCol="0" anchor="b">
            <a:normAutofit/>
          </a:bodyPr>
          <a:lstStyle/>
          <a:p>
            <a:r>
              <a:rPr lang="en-US" sz="2400" dirty="0">
                <a:effectLst/>
                <a:latin typeface="Book Antiqua" panose="02040602050305030304" pitchFamily="18" charset="0"/>
              </a:rPr>
              <a:t>Υπό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έννοι</a:t>
            </a:r>
            <a:r>
              <a:rPr lang="en-US" sz="2400" dirty="0">
                <a:effectLst/>
                <a:latin typeface="Book Antiqua" panose="02040602050305030304" pitchFamily="18" charset="0"/>
              </a:rPr>
              <a:t>α ακόμα οι βασιλικές φιέστες ήρθαν να αποδώσουν νέα ερμηνεία στη μεταφορική έννοια του theatrum mundi. Η </a:t>
            </a:r>
            <a:r>
              <a:rPr lang="en-US" sz="2400" dirty="0" err="1">
                <a:effectLst/>
                <a:latin typeface="Book Antiqua" panose="02040602050305030304" pitchFamily="18" charset="0"/>
              </a:rPr>
              <a:t>Αυλή</a:t>
            </a:r>
            <a:r>
              <a:rPr lang="en-US" sz="2400" dirty="0">
                <a:effectLst/>
                <a:latin typeface="Book Antiqua" panose="02040602050305030304" pitchFamily="18" charset="0"/>
              </a:rPr>
              <a:t> και η π</a:t>
            </a:r>
            <a:r>
              <a:rPr lang="en-US" sz="2400" dirty="0" err="1">
                <a:effectLst/>
                <a:latin typeface="Book Antiqua" panose="02040602050305030304" pitchFamily="18" charset="0"/>
              </a:rPr>
              <a:t>όλη</a:t>
            </a:r>
            <a:r>
              <a:rPr lang="en-US" sz="2400" dirty="0">
                <a:effectLst/>
                <a:latin typeface="Book Antiqua" panose="02040602050305030304" pitchFamily="18" charset="0"/>
              </a:rPr>
              <a:t> </a:t>
            </a:r>
            <a:r>
              <a:rPr lang="en-US" sz="2400" dirty="0" err="1">
                <a:effectLst/>
                <a:latin typeface="Book Antiqua" panose="02040602050305030304" pitchFamily="18" charset="0"/>
              </a:rPr>
              <a:t>λειτουργούσ</a:t>
            </a:r>
            <a:r>
              <a:rPr lang="en-US" sz="2400" dirty="0">
                <a:effectLst/>
                <a:latin typeface="Book Antiqua" panose="02040602050305030304" pitchFamily="18" charset="0"/>
              </a:rPr>
              <a:t>αν ως σκηνές: ως παντοδύναμος και δημιουργικός σκηνοθέτης, ο βασιλιάς αναλάμβανε να διανείμει τους ρόλους τόσο στον εαυτό του όσο και στα μέλη της αυλής ενώ συγχρόνως είχε τη γενική επίβλεψη της παράστασης. </a:t>
            </a:r>
            <a:br>
              <a:rPr lang="en-US" sz="2400" dirty="0">
                <a:effectLst/>
              </a:rPr>
            </a:br>
            <a:endParaRPr lang="en-US" sz="2400" dirty="0"/>
          </a:p>
        </p:txBody>
      </p:sp>
      <p:pic>
        <p:nvPicPr>
          <p:cNvPr id="39938" name="Picture 2" descr="Λουδοβίκος ΙΔ΄ της Γαλλίας - Βικιπαίδεια">
            <a:extLst>
              <a:ext uri="{FF2B5EF4-FFF2-40B4-BE49-F238E27FC236}">
                <a16:creationId xmlns:a16="http://schemas.microsoft.com/office/drawing/2014/main" id="{D61B15B9-ED55-5E32-5C5C-D095FAC4C4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98" r="-2" b="16252"/>
          <a:stretch/>
        </p:blipFill>
        <p:spPr bwMode="auto">
          <a:xfrm>
            <a:off x="20" y="758953"/>
            <a:ext cx="5327883" cy="5335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Rectangle 9">
            <a:extLst>
              <a:ext uri="{FF2B5EF4-FFF2-40B4-BE49-F238E27FC236}">
                <a16:creationId xmlns:a16="http://schemas.microsoft.com/office/drawing/2014/main" id="{F792EA91-3BEC-413E-9CC0-329F1915E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2650FB8-C027-DB60-332D-959418DD35BC}"/>
              </a:ext>
            </a:extLst>
          </p:cNvPr>
          <p:cNvPicPr>
            <a:picLocks noChangeAspect="1"/>
          </p:cNvPicPr>
          <p:nvPr/>
        </p:nvPicPr>
        <p:blipFill rotWithShape="1">
          <a:blip r:embed="rId2"/>
          <a:srcRect t="23513" b="13987"/>
          <a:stretch/>
        </p:blipFill>
        <p:spPr>
          <a:xfrm>
            <a:off x="23" y="10"/>
            <a:ext cx="12191977" cy="6857990"/>
          </a:xfrm>
          <a:prstGeom prst="rect">
            <a:avLst/>
          </a:prstGeom>
        </p:spPr>
      </p:pic>
      <p:sp>
        <p:nvSpPr>
          <p:cNvPr id="12" name="Rectangle 11">
            <a:extLst>
              <a:ext uri="{FF2B5EF4-FFF2-40B4-BE49-F238E27FC236}">
                <a16:creationId xmlns:a16="http://schemas.microsoft.com/office/drawing/2014/main" id="{B97C0394-A9D4-466F-A671-B2752CC7F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62919"/>
            <a:ext cx="12191999" cy="4114799"/>
          </a:xfrm>
          <a:prstGeom prst="rect">
            <a:avLst/>
          </a:prstGeom>
          <a:gradFill flip="none" rotWithShape="1">
            <a:gsLst>
              <a:gs pos="0">
                <a:schemeClr val="tx2">
                  <a:alpha val="0"/>
                </a:schemeClr>
              </a:gs>
              <a:gs pos="50000">
                <a:schemeClr val="tx2">
                  <a:alpha val="56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1FED8A9-5359-521B-5155-4D9F579888C3}"/>
              </a:ext>
            </a:extLst>
          </p:cNvPr>
          <p:cNvSpPr>
            <a:spLocks noGrp="1"/>
          </p:cNvSpPr>
          <p:nvPr>
            <p:ph type="title"/>
          </p:nvPr>
        </p:nvSpPr>
        <p:spPr>
          <a:xfrm>
            <a:off x="1184529" y="2521286"/>
            <a:ext cx="9144000" cy="2798064"/>
          </a:xfrm>
        </p:spPr>
        <p:txBody>
          <a:bodyPr vert="horz" lIns="91440" tIns="45720" rIns="91440" bIns="45720" rtlCol="0" anchor="b">
            <a:normAutofit/>
          </a:bodyPr>
          <a:lstStyle/>
          <a:p>
            <a:pPr algn="ctr"/>
            <a:r>
              <a:rPr lang="en-US" sz="2400" b="1" dirty="0">
                <a:solidFill>
                  <a:schemeClr val="bg1"/>
                </a:solidFill>
                <a:effectLst/>
                <a:latin typeface="Book Antiqua" panose="02040602050305030304" pitchFamily="18" charset="0"/>
              </a:rPr>
              <a:t>Επα</a:t>
            </a:r>
            <a:r>
              <a:rPr lang="en-US" sz="2400" b="1" dirty="0" err="1">
                <a:solidFill>
                  <a:schemeClr val="bg1"/>
                </a:solidFill>
                <a:effectLst/>
                <a:latin typeface="Book Antiqua" panose="02040602050305030304" pitchFamily="18" charset="0"/>
              </a:rPr>
              <a:t>ινούσε</a:t>
            </a:r>
            <a:r>
              <a:rPr lang="en-US" sz="2400" b="1" dirty="0">
                <a:solidFill>
                  <a:schemeClr val="bg1"/>
                </a:solidFill>
                <a:effectLst/>
                <a:latin typeface="Book Antiqua" panose="02040602050305030304" pitchFamily="18" charset="0"/>
              </a:rPr>
              <a:t> και </a:t>
            </a:r>
            <a:r>
              <a:rPr lang="en-US" sz="2400" b="1" dirty="0" err="1">
                <a:solidFill>
                  <a:schemeClr val="bg1"/>
                </a:solidFill>
                <a:effectLst/>
                <a:latin typeface="Book Antiqua" panose="02040602050305030304" pitchFamily="18" charset="0"/>
              </a:rPr>
              <a:t>τιμωρούσε</a:t>
            </a:r>
            <a:r>
              <a:rPr lang="en-US" sz="2400" b="1" dirty="0">
                <a:solidFill>
                  <a:schemeClr val="bg1"/>
                </a:solidFill>
                <a:effectLst/>
                <a:latin typeface="Book Antiqua" panose="02040602050305030304" pitchFamily="18" charset="0"/>
              </a:rPr>
              <a:t>, π</a:t>
            </a:r>
            <a:r>
              <a:rPr lang="en-US" sz="2400" b="1" dirty="0" err="1">
                <a:solidFill>
                  <a:schemeClr val="bg1"/>
                </a:solidFill>
                <a:effectLst/>
                <a:latin typeface="Book Antiqua" panose="02040602050305030304" pitchFamily="18" charset="0"/>
              </a:rPr>
              <a:t>ροσκ</a:t>
            </a:r>
            <a:r>
              <a:rPr lang="en-US" sz="2400" b="1" dirty="0">
                <a:solidFill>
                  <a:schemeClr val="bg1"/>
                </a:solidFill>
                <a:effectLst/>
                <a:latin typeface="Book Antiqua" panose="02040602050305030304" pitchFamily="18" charset="0"/>
              </a:rPr>
              <a:t>αλώντας το κάθε μέλος στην επόμενη εκδήλωση ή αποκλείοντας το από αυτή. Κατ’ α</a:t>
            </a:r>
            <a:r>
              <a:rPr lang="en-US" sz="2400" b="1" dirty="0" err="1">
                <a:solidFill>
                  <a:schemeClr val="bg1"/>
                </a:solidFill>
                <a:effectLst/>
                <a:latin typeface="Book Antiqua" panose="02040602050305030304" pitchFamily="18" charset="0"/>
              </a:rPr>
              <a:t>υτόν</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τον</a:t>
            </a:r>
            <a:r>
              <a:rPr lang="en-US" sz="2400" b="1" dirty="0">
                <a:solidFill>
                  <a:schemeClr val="bg1"/>
                </a:solidFill>
                <a:effectLst/>
                <a:latin typeface="Book Antiqua" panose="02040602050305030304" pitchFamily="18" charset="0"/>
              </a:rPr>
              <a:t> </a:t>
            </a:r>
            <a:r>
              <a:rPr lang="en-US" sz="2400" b="1" dirty="0" err="1">
                <a:solidFill>
                  <a:schemeClr val="bg1"/>
                </a:solidFill>
                <a:effectLst/>
                <a:latin typeface="Book Antiqua" panose="02040602050305030304" pitchFamily="18" charset="0"/>
              </a:rPr>
              <a:t>τρό</a:t>
            </a:r>
            <a:r>
              <a:rPr lang="en-US" sz="2400" b="1" dirty="0">
                <a:solidFill>
                  <a:schemeClr val="bg1"/>
                </a:solidFill>
                <a:effectLst/>
                <a:latin typeface="Book Antiqua" panose="02040602050305030304" pitchFamily="18" charset="0"/>
              </a:rPr>
              <a:t>πο, ο βασιλιάς κατόρθωσε να προσδώσει δραματική υπόσταση στην αυλική κοινότητα και να συμβάλει στην αυτοπροβολή της μέσα από φανταχτερές βασιλικές φιέστες. </a:t>
            </a:r>
            <a:br>
              <a:rPr lang="en-US" sz="2400" dirty="0">
                <a:solidFill>
                  <a:schemeClr val="bg1"/>
                </a:solidFill>
                <a:effectLst/>
              </a:rPr>
            </a:br>
            <a:endParaRPr lang="en-US" sz="2400" dirty="0">
              <a:solidFill>
                <a:schemeClr val="bg1"/>
              </a:solidFill>
            </a:endParaRPr>
          </a:p>
        </p:txBody>
      </p:sp>
    </p:spTree>
    <p:extLst>
      <p:ext uri="{BB962C8B-B14F-4D97-AF65-F5344CB8AC3E}">
        <p14:creationId xmlns:p14="http://schemas.microsoft.com/office/powerpoint/2010/main" val="18670502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7" name="Freeform: Shape 4096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0969" name="Rectangle 4096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D14736D-BADB-6314-72B3-99138E6FAE45}"/>
              </a:ext>
            </a:extLst>
          </p:cNvPr>
          <p:cNvSpPr>
            <a:spLocks noGrp="1"/>
          </p:cNvSpPr>
          <p:nvPr>
            <p:ph type="title"/>
          </p:nvPr>
        </p:nvSpPr>
        <p:spPr>
          <a:xfrm>
            <a:off x="762000" y="743803"/>
            <a:ext cx="4102609" cy="5228371"/>
          </a:xfrm>
        </p:spPr>
        <p:txBody>
          <a:bodyPr vert="horz" lIns="91440" tIns="45720" rIns="91440" bIns="45720" rtlCol="0" anchor="ctr">
            <a:normAutofit/>
          </a:bodyPr>
          <a:lstStyle/>
          <a:p>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 και αναπόσπαστο στοιχείο αυτών των θεαμάτων αποτελούσαν οι θεατρικές παραστάσεις.</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a:effectLst/>
                <a:latin typeface="Book Antiqua" panose="02040602050305030304" pitchFamily="18" charset="0"/>
              </a:rPr>
              <a:t>Ο </a:t>
            </a:r>
            <a:r>
              <a:rPr lang="en-US" sz="2400" dirty="0" err="1">
                <a:effectLst/>
                <a:latin typeface="Book Antiqua" panose="02040602050305030304" pitchFamily="18" charset="0"/>
              </a:rPr>
              <a:t>τρίτος</a:t>
            </a:r>
            <a:r>
              <a:rPr lang="en-US" sz="2400" dirty="0">
                <a:effectLst/>
                <a:latin typeface="Book Antiqua" panose="02040602050305030304" pitchFamily="18" charset="0"/>
              </a:rPr>
              <a:t> π</a:t>
            </a:r>
            <a:r>
              <a:rPr lang="en-US" sz="2400" dirty="0" err="1">
                <a:effectLst/>
                <a:latin typeface="Book Antiqua" panose="02040602050305030304" pitchFamily="18" charset="0"/>
              </a:rPr>
              <a:t>ιο</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αντικός συγγραφέας αυτής της περιόδου ήταν ο Μολιέρος.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0962" name="Picture 2" descr="Μολιέρος - Βιογραφία - Σαν Σήμερα .gr">
            <a:extLst>
              <a:ext uri="{FF2B5EF4-FFF2-40B4-BE49-F238E27FC236}">
                <a16:creationId xmlns:a16="http://schemas.microsoft.com/office/drawing/2014/main" id="{90F63B7F-99EB-FA08-54DC-9ABE34120F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67" r="12368" b="1"/>
          <a:stretch/>
        </p:blipFill>
        <p:spPr bwMode="auto">
          <a:xfrm>
            <a:off x="5349241" y="10"/>
            <a:ext cx="684275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4288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5E1ECF-AA1E-CEC6-A906-D997EBE6A771}"/>
              </a:ext>
            </a:extLst>
          </p:cNvPr>
          <p:cNvSpPr>
            <a:spLocks noGrp="1"/>
          </p:cNvSpPr>
          <p:nvPr>
            <p:ph type="title"/>
          </p:nvPr>
        </p:nvSpPr>
        <p:spPr>
          <a:xfrm>
            <a:off x="1517904" y="1517904"/>
            <a:ext cx="9144000" cy="473360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Μολιέρος έπλασε ένα εντελώς νέο τύπο κωμωδίας στην ιστορία του γαλλικού θεάτρου. Από τη μια, άντλησε στοιχεία από την ντόπια παράδοση της φάρσας όσο και από θεατρικές μορφές εκτός των συνόρων της Γαλλίας, όπως η ρωμαϊκή κωμωδία, οι ιταλικές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κομεντία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erudita</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και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κομέντια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ντελ άρτε και ισπανικές κωμωδίες του χρυσού αιώνα, δημιουργώντας έτσι ένα είδος ευρωπαϊκής κωμωδίας η οποία εμπεριείχε όλες αυτές τις επιρροές. Από την άλλη, έδωσε νέα ώθηση στο κωμικό θέατρο, φιλοδοξώντας να γίνει καθρέφτης και κριτικός της εποχής του, ώστε “να γελάσει ο καθώς πρέπει κόσμος”.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7060362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E5BC80-FE42-D340-9037-1D1A2031318B}"/>
              </a:ext>
            </a:extLst>
          </p:cNvPr>
          <p:cNvSpPr>
            <a:spLocks noGrp="1"/>
          </p:cNvSpPr>
          <p:nvPr>
            <p:ph type="title"/>
          </p:nvPr>
        </p:nvSpPr>
        <p:spPr>
          <a:xfrm>
            <a:off x="1524000" y="1120902"/>
            <a:ext cx="9144000" cy="4616196"/>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Μολιέρος προσεγγίζει την εποχή του μάλλον με συγκρουσιακή διάθεση. Για τον Μολιέρο οι κωμικές εξεικονίσεις των κοινωνικών συνθηκών είναι καρικατούρες με έντονες δόσεις πολεμικής. Τα έργα του αποτρέπουν το κοινό από την ταύτισή του με τους χαρακτήρες, ενώ κάποιες κοινωνικές ομάδες, οι οποίες εκπροσωπούνταν το δίχως άλλο στο κοινό, εκτίθενται σε μια ανελέητη χλεύη: οι φαντασμένοι και επηρμένοι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petit marquis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και οι επαρχιώτες, οι σεμνότυφες και κομψευόμενες γυναίκες,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ψευδοευλαβείς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ψευτο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διανοούμενοι, οι γιατροί, οι αστοί που φιλοδοξούν να αναρριχηθούν στην κοινωνία και ασυνείδητοι αριστοκράτες. Επομένως το σκάνδαλο ήταν αναπόφευκτο. Όσοι δεν θίγονταν από την κριτική διασκέδαζαν με την ψυχή τους, ενώ όσοι ένιωθαν να βάλλονται υπερασπίζονταν τον εαυτό τους με κάθε διαθέσιμο μέσο.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0135043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C86C5D-F156-7D28-48F8-97AD8F049323}"/>
              </a:ext>
            </a:extLst>
          </p:cNvPr>
          <p:cNvSpPr>
            <a:spLocks noGrp="1"/>
          </p:cNvSpPr>
          <p:nvPr>
            <p:ph type="title"/>
          </p:nvPr>
        </p:nvSpPr>
        <p:spPr>
          <a:xfrm>
            <a:off x="1517904" y="1517903"/>
            <a:ext cx="9144000" cy="490155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Μολιέρος βρέθηκε για πρώτη φορά αντιμέτωπος με αυτή την πραγματικότητα, όταν έγραψε τον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Ταρτούφο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 οποίος τον έφερε αντιμέτωπο με τον αρχιεπίσκοπο του Παρισιού και γενικώς τους ευσεβείς. Παρουσίασε τρεις εκδοχές προκειμένου το έργο τελικά να ανέβει στη σκηνή κάνοντας αντίστοιχες εκκλήσεις προς τον βασιλιά για να επιτραπεί η παρουσίαση του έργου του. Στην πρώτη του έκκληση τονίζει το γεγονός ότι το έργο δεν στρέφεται εναντίον της αληθινής ευσέβειας αλλά εναντίον των κιβδηλοποιών της πίστης. Στη δεύτερη έκκλησή του το 1667, ο Μολιέρος δηλώνει ρητά ότι ένας ενδεχόμενος θρίαμβος των εχθρών του θα σήμαινε το τέλος του θεάτρου του:</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811452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8451BC-510D-36AB-72F8-D95A6E1124B9}"/>
              </a:ext>
            </a:extLst>
          </p:cNvPr>
          <p:cNvSpPr>
            <a:spLocks noGrp="1"/>
          </p:cNvSpPr>
          <p:nvPr>
            <p:ph type="title"/>
          </p:nvPr>
        </p:nvSpPr>
        <p:spPr>
          <a:xfrm>
            <a:off x="1517904" y="1517904"/>
            <a:ext cx="9144000" cy="4696284"/>
          </a:xfrm>
        </p:spPr>
        <p:txBody>
          <a:bodyPr>
            <a:normAutofit fontScale="90000"/>
          </a:bodyPr>
          <a:lstStyle/>
          <a:p>
            <a:pPr>
              <a:lnSpc>
                <a:spcPct val="107000"/>
              </a:lnSpc>
              <a:spcAft>
                <a:spcPts val="800"/>
              </a:spcAft>
            </a:pP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Αναμένω με σεβασμό οποιαδήποτε λύση καταδεχτεί να δώσει στο ζήτημα η μεγαλειότητά σας. Ωστόσο, ένα πράγμα είναι αναμφίβολο. Θα είναι μάταιο για μένα να σκεφτώ να ξαναγράψω για το θέατρο, αν κατορθώσουν να επικρατήσουν οι ταρτούφοι. Διότι αν το πετύχουν, θα θεωρήσουν ότι έχουν το δικαίωμα να με καταδιώξουν περισσότερο από ποτέ και θα μηχανευτούν οτιδήποτε προκειμένου να βρουν κάτι το αξιόμεμπτο ακόμα και στα πιο αθώα έργα της πένας μου. </a:t>
            </a:r>
            <a:br>
              <a:rPr lang="el-GR" sz="2200" i="1" dirty="0">
                <a:effectLst/>
                <a:latin typeface="Book Antiqua" panose="02040602050305030304" pitchFamily="18" charset="0"/>
                <a:ea typeface="Calibri" panose="020F0502020204030204" pitchFamily="34" charset="0"/>
                <a:cs typeface="Times New Roman" panose="02020603050405020304" pitchFamily="18" charset="0"/>
              </a:rPr>
            </a:br>
            <a:br>
              <a:rPr lang="el-GR" sz="2200" dirty="0">
                <a:effectLst/>
                <a:latin typeface="Calibri" panose="020F0502020204030204" pitchFamily="34" charset="0"/>
                <a:ea typeface="Calibri" panose="020F0502020204030204" pitchFamily="34" charset="0"/>
                <a:cs typeface="Times New Roman" panose="02020603050405020304" pitchFamily="18" charset="0"/>
              </a:rPr>
            </a:b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Μεγαλειότατε είθε η γενναιόδωρη μεγαθυμία σας να μου παράσχει προστασία απέναντι στη φαρμακερή τους οργή, ώστε να μου επιτραπεί, όταν επιστρέψετε από τη θριαμβευτική εκστρατεία σας, να προσφέρω στη Μεγαλειότητά σας έναν ευχάριστο περισπασμό από τον κάματο των κατακτήσεων σας, να ανταμείψω με αθώες απολαύσεις τους ευγενείς σκοπούς σας, και να στολίσω με ένα χαμόγελο στο πρόσωπο του μονάρχη, μπροστά στο οποίο τρέμει ολόκληρη η Ευρώπη.</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9684043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91" name="Freeform: Shape 4199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1993" name="Rectangle 41992">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5" name="Rectangle 41994">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997" name="Freeform: Shape 41996">
            <a:extLst>
              <a:ext uri="{FF2B5EF4-FFF2-40B4-BE49-F238E27FC236}">
                <a16:creationId xmlns:a16="http://schemas.microsoft.com/office/drawing/2014/main" id="{05B437B7-8977-4FCB-A046-84E7F8E29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818F11D8-23B5-686D-281E-3E7DD64ABA2D}"/>
              </a:ext>
            </a:extLst>
          </p:cNvPr>
          <p:cNvSpPr>
            <a:spLocks noGrp="1"/>
          </p:cNvSpPr>
          <p:nvPr>
            <p:ph type="title"/>
          </p:nvPr>
        </p:nvSpPr>
        <p:spPr>
          <a:xfrm>
            <a:off x="6082616" y="981075"/>
            <a:ext cx="4579288" cy="5835719"/>
          </a:xfrm>
        </p:spPr>
        <p:txBody>
          <a:bodyPr vert="horz" lIns="91440" tIns="45720" rIns="91440" bIns="45720" rtlCol="0" anchor="b">
            <a:normAutofit/>
          </a:bodyPr>
          <a:lstStyle/>
          <a:p>
            <a:r>
              <a:rPr lang="en-US" sz="2200" dirty="0" err="1">
                <a:effectLst/>
                <a:latin typeface="Book Antiqua" panose="02040602050305030304" pitchFamily="18" charset="0"/>
              </a:rPr>
              <a:t>Γύρω</a:t>
            </a:r>
            <a:r>
              <a:rPr lang="en-US" sz="2200" dirty="0">
                <a:effectLst/>
                <a:latin typeface="Book Antiqua" panose="02040602050305030304" pitchFamily="18" charset="0"/>
              </a:rPr>
              <a:t> </a:t>
            </a:r>
            <a:r>
              <a:rPr lang="en-US" sz="2200" dirty="0" err="1">
                <a:effectLst/>
                <a:latin typeface="Book Antiqua" panose="02040602050305030304" pitchFamily="18" charset="0"/>
              </a:rPr>
              <a:t>στο</a:t>
            </a:r>
            <a:r>
              <a:rPr lang="en-US" sz="2200" dirty="0">
                <a:effectLst/>
                <a:latin typeface="Book Antiqua" panose="02040602050305030304" pitchFamily="18" charset="0"/>
              </a:rPr>
              <a:t> 1660 </a:t>
            </a:r>
            <a:r>
              <a:rPr lang="en-US" sz="2200" dirty="0" err="1">
                <a:effectLst/>
                <a:latin typeface="Book Antiqua" panose="02040602050305030304" pitchFamily="18" charset="0"/>
              </a:rPr>
              <a:t>το</a:t>
            </a:r>
            <a:r>
              <a:rPr lang="en-US" sz="2200" dirty="0">
                <a:effectLst/>
                <a:latin typeface="Book Antiqua" panose="02040602050305030304" pitchFamily="18" charset="0"/>
              </a:rPr>
              <a:t> Πα</a:t>
            </a:r>
            <a:r>
              <a:rPr lang="en-US" sz="2200" dirty="0" err="1">
                <a:effectLst/>
                <a:latin typeface="Book Antiqua" panose="02040602050305030304" pitchFamily="18" charset="0"/>
              </a:rPr>
              <a:t>ρίσι</a:t>
            </a:r>
            <a:r>
              <a:rPr lang="en-US" sz="2200" dirty="0">
                <a:effectLst/>
                <a:latin typeface="Book Antiqua" panose="02040602050305030304" pitchFamily="18" charset="0"/>
              </a:rPr>
              <a:t> </a:t>
            </a:r>
            <a:r>
              <a:rPr lang="en-US" sz="2200" dirty="0" err="1">
                <a:effectLst/>
                <a:latin typeface="Book Antiqua" panose="02040602050305030304" pitchFamily="18" charset="0"/>
              </a:rPr>
              <a:t>διέθετε</a:t>
            </a:r>
            <a:r>
              <a:rPr lang="en-US" sz="2200" dirty="0">
                <a:effectLst/>
                <a:latin typeface="Book Antiqua" panose="02040602050305030304" pitchFamily="18" charset="0"/>
              </a:rPr>
              <a:t> </a:t>
            </a:r>
            <a:r>
              <a:rPr lang="en-US" sz="2200" dirty="0" err="1">
                <a:effectLst/>
                <a:latin typeface="Book Antiqua" panose="02040602050305030304" pitchFamily="18" charset="0"/>
              </a:rPr>
              <a:t>τρί</a:t>
            </a:r>
            <a:r>
              <a:rPr lang="en-US" sz="2200" dirty="0">
                <a:effectLst/>
                <a:latin typeface="Book Antiqua" panose="02040602050305030304" pitchFamily="18" charset="0"/>
              </a:rPr>
              <a:t>α θέατρα, τα οποία ήταν διαρκώς ενεργά καθ’ όλη τη διάρκεια της θεατρικής περιόδου, η οποία άρχιζε αμέσως μετά το Πάσχα και ολοκληρωνόταν τη Σαρακοστή του επόμενου έτους, λίγο πριν από το επόμενο Πάσχα. </a:t>
            </a:r>
            <a:r>
              <a:rPr lang="en-US" sz="2200" dirty="0" err="1">
                <a:effectLst/>
                <a:latin typeface="Book Antiqua" panose="02040602050305030304" pitchFamily="18" charset="0"/>
              </a:rPr>
              <a:t>Θεωρώντ</a:t>
            </a:r>
            <a:r>
              <a:rPr lang="en-US" sz="2200" dirty="0">
                <a:effectLst/>
                <a:latin typeface="Book Antiqua" panose="02040602050305030304" pitchFamily="18" charset="0"/>
              </a:rPr>
              <a:t>ας αντιπροσωπευτικά τα μοναδικά διαθέσιμα στατιστικά στοιχεία, δηλαδή τα στοιχεία από τις παραστάσεις του θιάσου του Μολιέρου κατά την περίοδο 1672-73, βλέπουμε να σχηματίζεται η ακόλουθη εικόνα: ο μέγιστος αριθμός των θεατών ανερχόταν σε 925 άτομα. </a:t>
            </a:r>
            <a:br>
              <a:rPr lang="en-US" sz="2200" dirty="0">
                <a:effectLst/>
              </a:rPr>
            </a:br>
            <a:endParaRPr lang="en-US" sz="2200" dirty="0"/>
          </a:p>
        </p:txBody>
      </p:sp>
      <p:pic>
        <p:nvPicPr>
          <p:cNvPr id="41986" name="Picture 2" descr="Hôtel de Bourgogne (theatre) - Wikipedia">
            <a:extLst>
              <a:ext uri="{FF2B5EF4-FFF2-40B4-BE49-F238E27FC236}">
                <a16:creationId xmlns:a16="http://schemas.microsoft.com/office/drawing/2014/main" id="{8FFB3BD2-0706-F731-C700-24B8C485697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48615" y="777435"/>
            <a:ext cx="4579288" cy="5298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493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5" name="Freeform: Shape 4301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3017" name="Rectangle 43016">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9" name="Rectangle 43018">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21" name="Rectangle 43020">
            <a:extLst>
              <a:ext uri="{FF2B5EF4-FFF2-40B4-BE49-F238E27FC236}">
                <a16:creationId xmlns:a16="http://schemas.microsoft.com/office/drawing/2014/main" id="{A40B92D7-AC7A-4373-808B-F0E53961F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2000" cy="609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706C2B0-60C4-F170-8391-FDE32BDEB9E4}"/>
              </a:ext>
            </a:extLst>
          </p:cNvPr>
          <p:cNvSpPr>
            <a:spLocks noGrp="1"/>
          </p:cNvSpPr>
          <p:nvPr>
            <p:ph type="title"/>
          </p:nvPr>
        </p:nvSpPr>
        <p:spPr>
          <a:xfrm>
            <a:off x="6102098" y="866775"/>
            <a:ext cx="5317233" cy="5800725"/>
          </a:xfrm>
        </p:spPr>
        <p:txBody>
          <a:bodyPr vert="horz" lIns="91440" tIns="45720" rIns="91440" bIns="45720" rtlCol="0" anchor="b">
            <a:noAutofit/>
          </a:bodyPr>
          <a:lstStyle/>
          <a:p>
            <a:r>
              <a:rPr lang="en-US" sz="2000" dirty="0">
                <a:effectLst/>
                <a:latin typeface="Book Antiqua" panose="02040602050305030304" pitchFamily="18" charset="0"/>
              </a:rPr>
              <a:t>Κα</a:t>
            </a:r>
            <a:r>
              <a:rPr lang="en-US" sz="2000" dirty="0" err="1">
                <a:effectLst/>
                <a:latin typeface="Book Antiqua" panose="02040602050305030304" pitchFamily="18" charset="0"/>
              </a:rPr>
              <a:t>τά</a:t>
            </a:r>
            <a:r>
              <a:rPr lang="en-US" sz="2000" dirty="0">
                <a:effectLst/>
                <a:latin typeface="Book Antiqua" panose="02040602050305030304" pitchFamily="18" charset="0"/>
              </a:rPr>
              <a:t> </a:t>
            </a:r>
            <a:r>
              <a:rPr lang="en-US" sz="2000" dirty="0" err="1">
                <a:effectLst/>
                <a:latin typeface="Book Antiqua" panose="02040602050305030304" pitchFamily="18" charset="0"/>
              </a:rPr>
              <a:t>μέσο</a:t>
            </a:r>
            <a:r>
              <a:rPr lang="en-US" sz="2000" dirty="0">
                <a:effectLst/>
                <a:latin typeface="Book Antiqua" panose="02040602050305030304" pitchFamily="18" charset="0"/>
              </a:rPr>
              <a:t> </a:t>
            </a:r>
            <a:r>
              <a:rPr lang="en-US" sz="2000" dirty="0" err="1">
                <a:effectLst/>
                <a:latin typeface="Book Antiqua" panose="02040602050305030304" pitchFamily="18" charset="0"/>
              </a:rPr>
              <a:t>όρο</a:t>
            </a:r>
            <a:r>
              <a:rPr lang="en-US" sz="2000" dirty="0">
                <a:effectLst/>
                <a:latin typeface="Book Antiqua" panose="02040602050305030304" pitchFamily="18" charset="0"/>
              </a:rPr>
              <a:t> </a:t>
            </a:r>
            <a:r>
              <a:rPr lang="en-US" sz="2000" dirty="0" err="1">
                <a:effectLst/>
                <a:latin typeface="Book Antiqua" panose="02040602050305030304" pitchFamily="18" charset="0"/>
              </a:rPr>
              <a:t>οι</a:t>
            </a:r>
            <a:r>
              <a:rPr lang="en-US" sz="2000" dirty="0">
                <a:effectLst/>
                <a:latin typeface="Book Antiqua" panose="02040602050305030304" pitchFamily="18" charset="0"/>
              </a:rPr>
              <a:t> </a:t>
            </a:r>
            <a:r>
              <a:rPr lang="en-US" sz="2000" dirty="0" err="1">
                <a:effectLst/>
                <a:latin typeface="Book Antiqua" panose="02040602050305030304" pitchFamily="18" charset="0"/>
              </a:rPr>
              <a:t>θε</a:t>
            </a:r>
            <a:r>
              <a:rPr lang="en-US" sz="2000" dirty="0">
                <a:effectLst/>
                <a:latin typeface="Book Antiqua" panose="02040602050305030304" pitchFamily="18" charset="0"/>
              </a:rPr>
              <a:t>ατές ξεπερνούσαν μόλις τους 400, ενώ περιστασιακά το κοινό δεν αριθμούσε πάνω από 68 θεατές. </a:t>
            </a:r>
            <a:r>
              <a:rPr lang="en-US" sz="2000" dirty="0" err="1">
                <a:effectLst/>
                <a:latin typeface="Book Antiqua" panose="02040602050305030304" pitchFamily="18" charset="0"/>
              </a:rPr>
              <a:t>Ακόμ</a:t>
            </a:r>
            <a:r>
              <a:rPr lang="en-US" sz="2000" dirty="0">
                <a:effectLst/>
                <a:latin typeface="Book Antiqua" panose="02040602050305030304" pitchFamily="18" charset="0"/>
              </a:rPr>
              <a:t>α και αν πολλαπλασιάσουμε τους παραπάνω αριθμούς επί τρία, για τα τρία θέατρα </a:t>
            </a:r>
            <a:r>
              <a:rPr lang="el-GR" sz="2000" dirty="0">
                <a:effectLst/>
                <a:latin typeface="Book Antiqua" panose="02040602050305030304" pitchFamily="18" charset="0"/>
              </a:rPr>
              <a:t>του Παρισιού εκείνης της εποχής</a:t>
            </a:r>
            <a:r>
              <a:rPr lang="en-US" sz="2000" dirty="0">
                <a:effectLst/>
                <a:latin typeface="Book Antiqua" panose="02040602050305030304" pitchFamily="18" charset="0"/>
              </a:rPr>
              <a:t>, διαπιστώνουμε ότι η μερίδα του πληθυσμού που επισκεπτόταν το θέατρο δεν ήταν ιδιαίτερα υψηλή. </a:t>
            </a:r>
            <a:r>
              <a:rPr lang="en-US" sz="2000" dirty="0" err="1">
                <a:effectLst/>
                <a:latin typeface="Book Antiqua" panose="02040602050305030304" pitchFamily="18" charset="0"/>
              </a:rPr>
              <a:t>Αυτό</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συμ</a:t>
            </a:r>
            <a:r>
              <a:rPr lang="en-US" sz="2000" dirty="0">
                <a:effectLst/>
                <a:latin typeface="Book Antiqua" panose="02040602050305030304" pitchFamily="18" charset="0"/>
              </a:rPr>
              <a:t>πέρασμα γίνεται σαφέστερο αν αναλογιστούμε ότι ο πληθυσμός της πόλης ανερχόταν σε περίπου 500.000 κατοίκους και αν λάβουμε υπ’ όψιν ότι τις παραστάσεις παρακολουθούσαν και πολλοί επισκέπτες από την επαρχία και το εξωτερικό, οι οποίοι θεωρούσαν τις θεατρικές παραστάσεις αναπόσπαστο μέρος των αξιοθέατων του Παρισιού. </a:t>
            </a:r>
            <a:br>
              <a:rPr lang="en-US" sz="2000" dirty="0">
                <a:effectLst/>
                <a:latin typeface="Book Antiqua" panose="02040602050305030304" pitchFamily="18" charset="0"/>
              </a:rPr>
            </a:br>
            <a:endParaRPr lang="en-US" sz="2000" dirty="0">
              <a:latin typeface="Book Antiqua" panose="02040602050305030304" pitchFamily="18" charset="0"/>
            </a:endParaRPr>
          </a:p>
        </p:txBody>
      </p:sp>
      <p:pic>
        <p:nvPicPr>
          <p:cNvPr id="43010" name="Picture 2" descr="salle de théâtre au temps de Molière">
            <a:extLst>
              <a:ext uri="{FF2B5EF4-FFF2-40B4-BE49-F238E27FC236}">
                <a16:creationId xmlns:a16="http://schemas.microsoft.com/office/drawing/2014/main" id="{C68A813A-6ED7-A286-F6E4-4A1EA35CAF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405" r="16039"/>
          <a:stretch/>
        </p:blipFill>
        <p:spPr bwMode="auto">
          <a:xfrm>
            <a:off x="758952" y="1571951"/>
            <a:ext cx="4572000" cy="452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36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795E2F-113E-5612-32EC-90D97D55DE04}"/>
              </a:ext>
            </a:extLst>
          </p:cNvPr>
          <p:cNvSpPr>
            <a:spLocks noGrp="1"/>
          </p:cNvSpPr>
          <p:nvPr>
            <p:ph type="title"/>
          </p:nvPr>
        </p:nvSpPr>
        <p:spPr>
          <a:xfrm>
            <a:off x="1375029" y="1241679"/>
            <a:ext cx="9144000" cy="465429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Ένας θεατρικός συγγραφέας μπορούσε να υπολογίζει ότι, στην καλύτερη περίπτωση, το έργο του θα προσέλκυε 10.000 έως 12.000 θεατές. Ένα έργο που παιζόταν 10-15 φορές θεωρούνταν σχετική επιτυχία, ενώ ένα έργο που φιλοξενούνταν για 30-40 παραστάσεις αποτελούσε τεράστια επιτυχία, αν και κάτι τέτοιο συνέβαινε μόνο σε σπάνιες περιπτώσεις. Αν συγκρίνουμε τους αντίστοιχους αριθμούς από το Λονδίνο ή τη Μαδρίτη καταλήγουμε στο συμπέρασμα ότι είτε ο ενθουσιασμός των ανθρώπων για το θέατρο ήταν περιορισμένος είτε ότι οι θεατρικές παραστάσεις απευθύνονταν σε έναν αριθμητικά μικρό και προνομιούχο τμήμα της κοινωνίας.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1610822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9" name="Freeform: Shape 4403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4041" name="Rectangle 44040">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43" name="Rectangle 44042">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045" name="Rectangle 44044">
            <a:extLst>
              <a:ext uri="{FF2B5EF4-FFF2-40B4-BE49-F238E27FC236}">
                <a16:creationId xmlns:a16="http://schemas.microsoft.com/office/drawing/2014/main" id="{47C897C6-901F-410E-B2AC-162ED94B0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334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563632C-5317-763F-2467-1E8B5BC7D915}"/>
              </a:ext>
            </a:extLst>
          </p:cNvPr>
          <p:cNvSpPr>
            <a:spLocks noGrp="1"/>
          </p:cNvSpPr>
          <p:nvPr>
            <p:ph type="title"/>
          </p:nvPr>
        </p:nvSpPr>
        <p:spPr>
          <a:xfrm>
            <a:off x="1517903" y="1095376"/>
            <a:ext cx="4680595" cy="4819650"/>
          </a:xfrm>
        </p:spPr>
        <p:txBody>
          <a:bodyPr vert="horz" lIns="91440" tIns="45720" rIns="91440" bIns="45720" rtlCol="0" anchor="ctr">
            <a:noAutofit/>
          </a:bodyPr>
          <a:lstStyle/>
          <a:p>
            <a:r>
              <a:rPr lang="en-US" sz="2000" dirty="0">
                <a:effectLst/>
                <a:latin typeface="Book Antiqua" panose="02040602050305030304" pitchFamily="18" charset="0"/>
              </a:rPr>
              <a:t>Από </a:t>
            </a:r>
            <a:r>
              <a:rPr lang="en-US" sz="2000" dirty="0" err="1">
                <a:effectLst/>
                <a:latin typeface="Book Antiqua" panose="02040602050305030304" pitchFamily="18" charset="0"/>
              </a:rPr>
              <a:t>την</a:t>
            </a:r>
            <a:r>
              <a:rPr lang="en-US" sz="2000" dirty="0">
                <a:effectLst/>
                <a:latin typeface="Book Antiqua" panose="02040602050305030304" pitchFamily="18" charset="0"/>
              </a:rPr>
              <a:t> </a:t>
            </a:r>
            <a:r>
              <a:rPr lang="en-US" sz="2000" dirty="0" err="1">
                <a:effectLst/>
                <a:latin typeface="Book Antiqua" panose="02040602050305030304" pitchFamily="18" charset="0"/>
              </a:rPr>
              <a:t>εξέτ</a:t>
            </a:r>
            <a:r>
              <a:rPr lang="en-US" sz="2000" dirty="0">
                <a:effectLst/>
                <a:latin typeface="Book Antiqua" panose="02040602050305030304" pitchFamily="18" charset="0"/>
              </a:rPr>
              <a:t>αση των στοιχείων που διαθέτουμε για τις παραστάσεις του θιάσου του Μολιέρου για την περίοδο 1672 έως 1673 διαπιστώνουμε ότι ο μεγαλύτερος αριθμός εισιτηρίων που κόπηκαν ανά παράσταση ήταν: 36 θέσεις επί σκηνής, 99 για τα θεωρεία, 124 για το αμφιθέατρο, 206 για τα υψηλότερα θεωρία, 78 για τα θεωρεία που βρίσκονταν στο τρίτο επίπεδο και 514 θέσεις ορθίων στην πλατεία. </a:t>
            </a:r>
            <a:r>
              <a:rPr lang="en-US" sz="2000" dirty="0" err="1">
                <a:effectLst/>
                <a:latin typeface="Book Antiqua" panose="02040602050305030304" pitchFamily="18" charset="0"/>
              </a:rPr>
              <a:t>Συνε</a:t>
            </a:r>
            <a:r>
              <a:rPr lang="en-US" sz="2000" dirty="0">
                <a:effectLst/>
                <a:latin typeface="Book Antiqua" panose="02040602050305030304" pitchFamily="18" charset="0"/>
              </a:rPr>
              <a:t>πώς, στη μεγάλη τους πλειονότητα, οι θεατές στέκονταν στην πλατεία, όπου τις θέσεις καταλάμβαναν αποκλειστικά και μόνο άνδρες.</a:t>
            </a:r>
            <a:br>
              <a:rPr lang="en-US" sz="2000" dirty="0">
                <a:effectLst/>
                <a:latin typeface="Book Antiqua" panose="02040602050305030304" pitchFamily="18" charset="0"/>
              </a:rPr>
            </a:br>
            <a:endParaRPr lang="en-US" sz="2000" dirty="0">
              <a:latin typeface="Book Antiqua" panose="02040602050305030304" pitchFamily="18" charset="0"/>
            </a:endParaRPr>
          </a:p>
        </p:txBody>
      </p:sp>
      <p:pic>
        <p:nvPicPr>
          <p:cNvPr id="44034" name="Picture 2" descr="histoire des théâtres parisiens: Le début du 17ème siècle">
            <a:extLst>
              <a:ext uri="{FF2B5EF4-FFF2-40B4-BE49-F238E27FC236}">
                <a16:creationId xmlns:a16="http://schemas.microsoft.com/office/drawing/2014/main" id="{92CF5F71-CFC3-67AA-A72D-B2E358B7C7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37" r="26445" b="-2"/>
          <a:stretch/>
        </p:blipFill>
        <p:spPr bwMode="auto">
          <a:xfrm>
            <a:off x="6807200" y="762000"/>
            <a:ext cx="46228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7478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CF8699-F938-1D95-5E3F-0B262CC90384}"/>
              </a:ext>
            </a:extLst>
          </p:cNvPr>
          <p:cNvSpPr>
            <a:spLocks noGrp="1"/>
          </p:cNvSpPr>
          <p:nvPr>
            <p:ph type="title"/>
          </p:nvPr>
        </p:nvSpPr>
        <p:spPr>
          <a:xfrm>
            <a:off x="1517904" y="1517904"/>
            <a:ext cx="9144000" cy="4826912"/>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βέβαιο είναι ότι το κοινό της πλατείας απαρτίζονταν κυρίως από άτομα μεσαίων στρωμάτων, για παράδειγμα εμπόρους, μεταπωλητές, διάφορους επαγγελματίες, συγγραφείς και στρατιώτες. Ωστόσο την επιτυχία ενός έργου δεν την έκριναν αυτοί αλλά οι θεατές των ακριβών θέσεων, επί σκηνής, στον εξώστη και στα θεωρεία, οι οποίες καταλαμβάνονταν από μέλη των εύπορων αστικών στρωμάτων και της αριστοκρατίας και από τις κυρίες των μεσαίων στρωμάτων. Δεν γνωρίζουμε κατά πόσο η γνώμη των αυλικών και των αστών είχε μεγαλύτερη βαρύτητα λόγω του εκλεπτυσμένου τους γούστου ή λόγω της υψηλότερης κοινωνικής θέσης τους, της επιρροής και του πλούτου τους. Η κρίση της αυλικής μερίδας του κοινού ήταν καθοριστικής σημασίας για την επιτυχία του έργου.</a:t>
            </a:r>
            <a:endParaRPr lang="el-GR" sz="2400" dirty="0"/>
          </a:p>
        </p:txBody>
      </p:sp>
    </p:spTree>
    <p:extLst>
      <p:ext uri="{BB962C8B-B14F-4D97-AF65-F5344CB8AC3E}">
        <p14:creationId xmlns:p14="http://schemas.microsoft.com/office/powerpoint/2010/main" val="38184306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63" name="Freeform: Shape 4506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5065" name="Rectangle 45064">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58" name="Picture 2" descr="Le théâtre du Marais - Histoires de Paris">
            <a:extLst>
              <a:ext uri="{FF2B5EF4-FFF2-40B4-BE49-F238E27FC236}">
                <a16:creationId xmlns:a16="http://schemas.microsoft.com/office/drawing/2014/main" id="{3575E021-385C-2DB7-F30F-0C573B8418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9" r="-1" b="-1"/>
          <a:stretch/>
        </p:blipFill>
        <p:spPr bwMode="auto">
          <a:xfrm>
            <a:off x="21" y="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45067" name="Rectangle 45066">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EF052EA2-908B-90D5-A032-A293004EFD7C}"/>
              </a:ext>
            </a:extLst>
          </p:cNvPr>
          <p:cNvSpPr>
            <a:spLocks noGrp="1"/>
          </p:cNvSpPr>
          <p:nvPr>
            <p:ph type="title"/>
          </p:nvPr>
        </p:nvSpPr>
        <p:spPr>
          <a:xfrm>
            <a:off x="762000" y="4889874"/>
            <a:ext cx="10668000" cy="1775010"/>
          </a:xfrm>
        </p:spPr>
        <p:txBody>
          <a:bodyPr vert="horz" lIns="91440" tIns="45720" rIns="91440" bIns="45720" rtlCol="0" anchor="b">
            <a:noAutofit/>
          </a:bodyPr>
          <a:lstStyle/>
          <a:p>
            <a:r>
              <a:rPr lang="en-US" sz="2000" b="1" dirty="0" err="1">
                <a:solidFill>
                  <a:schemeClr val="bg1"/>
                </a:solidFill>
                <a:effectLst/>
                <a:latin typeface="Book Antiqua" panose="02040602050305030304" pitchFamily="18" charset="0"/>
              </a:rPr>
              <a:t>Αν</a:t>
            </a:r>
            <a:r>
              <a:rPr lang="en-US" sz="2000" b="1" dirty="0">
                <a:solidFill>
                  <a:schemeClr val="bg1"/>
                </a:solidFill>
                <a:effectLst/>
                <a:latin typeface="Book Antiqua" panose="02040602050305030304" pitchFamily="18" charset="0"/>
              </a:rPr>
              <a:t> και </a:t>
            </a:r>
            <a:r>
              <a:rPr lang="en-US" sz="2000" b="1" dirty="0" err="1">
                <a:solidFill>
                  <a:schemeClr val="bg1"/>
                </a:solidFill>
                <a:effectLst/>
                <a:latin typeface="Book Antiqua" panose="02040602050305030304" pitchFamily="18" charset="0"/>
              </a:rPr>
              <a:t>τον</a:t>
            </a:r>
            <a:r>
              <a:rPr lang="en-US" sz="2000" b="1" dirty="0">
                <a:solidFill>
                  <a:schemeClr val="bg1"/>
                </a:solidFill>
                <a:effectLst/>
                <a:latin typeface="Book Antiqua" panose="02040602050305030304" pitchFamily="18" charset="0"/>
              </a:rPr>
              <a:t> κα</a:t>
            </a:r>
            <a:r>
              <a:rPr lang="en-US" sz="2000" b="1" dirty="0" err="1">
                <a:solidFill>
                  <a:schemeClr val="bg1"/>
                </a:solidFill>
                <a:effectLst/>
                <a:latin typeface="Book Antiqua" panose="02040602050305030304" pitchFamily="18" charset="0"/>
              </a:rPr>
              <a:t>ιρό</a:t>
            </a:r>
            <a:r>
              <a:rPr lang="en-US" sz="2000" b="1" dirty="0">
                <a:solidFill>
                  <a:schemeClr val="bg1"/>
                </a:solidFill>
                <a:effectLst/>
                <a:latin typeface="Book Antiqua" panose="02040602050305030304" pitchFamily="18" charset="0"/>
              </a:rPr>
              <a:t> </a:t>
            </a:r>
            <a:r>
              <a:rPr lang="en-US" sz="2000" b="1" dirty="0" err="1">
                <a:solidFill>
                  <a:schemeClr val="bg1"/>
                </a:solidFill>
                <a:effectLst/>
                <a:latin typeface="Book Antiqua" panose="02040602050305030304" pitchFamily="18" charset="0"/>
              </a:rPr>
              <a:t>του</a:t>
            </a:r>
            <a:r>
              <a:rPr lang="en-US" sz="2000" b="1" dirty="0">
                <a:solidFill>
                  <a:schemeClr val="bg1"/>
                </a:solidFill>
                <a:effectLst/>
                <a:latin typeface="Book Antiqua" panose="02040602050305030304" pitchFamily="18" charset="0"/>
              </a:rPr>
              <a:t> </a:t>
            </a:r>
            <a:r>
              <a:rPr lang="en-US" sz="2000" b="1" dirty="0" err="1">
                <a:solidFill>
                  <a:schemeClr val="bg1"/>
                </a:solidFill>
                <a:effectLst/>
                <a:latin typeface="Book Antiqua" panose="02040602050305030304" pitchFamily="18" charset="0"/>
              </a:rPr>
              <a:t>Μολιέρου</a:t>
            </a:r>
            <a:r>
              <a:rPr lang="en-US" sz="2000" b="1" dirty="0">
                <a:solidFill>
                  <a:schemeClr val="bg1"/>
                </a:solidFill>
                <a:effectLst/>
                <a:latin typeface="Book Antiqua" panose="02040602050305030304" pitchFamily="18" charset="0"/>
              </a:rPr>
              <a:t> και </a:t>
            </a:r>
            <a:r>
              <a:rPr lang="en-US" sz="2000" b="1" dirty="0" err="1">
                <a:solidFill>
                  <a:schemeClr val="bg1"/>
                </a:solidFill>
                <a:effectLst/>
                <a:latin typeface="Book Antiqua" panose="02040602050305030304" pitchFamily="18" charset="0"/>
              </a:rPr>
              <a:t>του</a:t>
            </a:r>
            <a:r>
              <a:rPr lang="en-US" sz="2000" b="1" dirty="0">
                <a:solidFill>
                  <a:schemeClr val="bg1"/>
                </a:solidFill>
                <a:effectLst/>
                <a:latin typeface="Book Antiqua" panose="02040602050305030304" pitchFamily="18" charset="0"/>
              </a:rPr>
              <a:t> Ρα</a:t>
            </a:r>
            <a:r>
              <a:rPr lang="en-US" sz="2000" b="1" dirty="0" err="1">
                <a:solidFill>
                  <a:schemeClr val="bg1"/>
                </a:solidFill>
                <a:effectLst/>
                <a:latin typeface="Book Antiqua" panose="02040602050305030304" pitchFamily="18" charset="0"/>
              </a:rPr>
              <a:t>κίν</a:t>
            </a:r>
            <a:r>
              <a:rPr lang="en-US" sz="2000" b="1" dirty="0">
                <a:solidFill>
                  <a:schemeClr val="bg1"/>
                </a:solidFill>
                <a:effectLst/>
                <a:latin typeface="Book Antiqua" panose="02040602050305030304" pitchFamily="18" charset="0"/>
              </a:rPr>
              <a:t>α τα θέατρα του Παρισιού είχαν μεικτό κοινό, το οποίο απαρτιζόταν τόσο από τα μέλη της αριστοκρατίας όσο και των μεσαίων στρωμάτων ενώ σε ορισμένες περιπτώσεις τις παραστάσεις παρακολουθούσαν ακόμα και μέλη του υπηρετικού προσωπικού, στο σύνολό του το θέατρο της εποχής δεν μπορεί να χαρακτηριστεί ως λαϊκό θέατρο αλλά μάλλον ως θέατρο της αυλικής κοινωνίας</a:t>
            </a:r>
            <a:br>
              <a:rPr lang="en-US" sz="2000" b="1" dirty="0">
                <a:solidFill>
                  <a:schemeClr val="bg1"/>
                </a:solidFill>
                <a:effectLst/>
                <a:latin typeface="Book Antiqua" panose="02040602050305030304" pitchFamily="18" charset="0"/>
              </a:rPr>
            </a:br>
            <a:endParaRPr lang="en-US" sz="2000" b="1"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6371888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7" name="Freeform: Shape 4608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6089" name="Rectangle 46088">
            <a:extLst>
              <a:ext uri="{FF2B5EF4-FFF2-40B4-BE49-F238E27FC236}">
                <a16:creationId xmlns:a16="http://schemas.microsoft.com/office/drawing/2014/main" id="{6BC086B1-6465-4129-A7B8-61553933BD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082" name="Picture 2" descr="Ποιος ήταν ο «Βασιλιάς Ήλιος» Λουδοβίκος ο 14ος, ο γόης, ο σπάταλος, που  μόνο ένα κοστούμι του με διαμάντια κόστιζε 2,5 εκ. φράγκα; Η Γαλλία έζησε  το δικό της «Χρυσό Αιώνα» στις">
            <a:extLst>
              <a:ext uri="{FF2B5EF4-FFF2-40B4-BE49-F238E27FC236}">
                <a16:creationId xmlns:a16="http://schemas.microsoft.com/office/drawing/2014/main" id="{82DF1867-5051-C01B-CE89-5F3EDC7726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63"/>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46091" name="Rectangle 46090">
            <a:extLst>
              <a:ext uri="{FF2B5EF4-FFF2-40B4-BE49-F238E27FC236}">
                <a16:creationId xmlns:a16="http://schemas.microsoft.com/office/drawing/2014/main" id="{3F6CEB52-D98E-4943-B072-F83075F099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alpha val="30000"/>
                </a:schemeClr>
              </a:gs>
              <a:gs pos="30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B83583E0-7F39-6AE0-A12E-5A9FF1C95360}"/>
              </a:ext>
            </a:extLst>
          </p:cNvPr>
          <p:cNvSpPr>
            <a:spLocks noGrp="1"/>
          </p:cNvSpPr>
          <p:nvPr>
            <p:ph type="title"/>
          </p:nvPr>
        </p:nvSpPr>
        <p:spPr>
          <a:xfrm>
            <a:off x="6586070" y="747059"/>
            <a:ext cx="4843929" cy="3624916"/>
          </a:xfrm>
        </p:spPr>
        <p:txBody>
          <a:bodyPr vert="horz" lIns="91440" tIns="45720" rIns="91440" bIns="45720" rtlCol="0" anchor="b">
            <a:noAutofit/>
          </a:bodyPr>
          <a:lstStyle/>
          <a:p>
            <a:pPr>
              <a:spcAft>
                <a:spcPts val="800"/>
              </a:spcAft>
            </a:pPr>
            <a:r>
              <a:rPr lang="en-US" sz="4000" dirty="0">
                <a:solidFill>
                  <a:schemeClr val="bg1"/>
                </a:solidFill>
                <a:effectLst/>
                <a:latin typeface="Book Antiqua" panose="02040602050305030304" pitchFamily="18" charset="0"/>
              </a:rPr>
              <a:t>Η  </a:t>
            </a:r>
            <a:r>
              <a:rPr lang="en-US" sz="4000" dirty="0" err="1">
                <a:solidFill>
                  <a:schemeClr val="bg1"/>
                </a:solidFill>
                <a:effectLst/>
                <a:latin typeface="Book Antiqua" panose="02040602050305030304" pitchFamily="18" charset="0"/>
              </a:rPr>
              <a:t>Αυλή</a:t>
            </a:r>
            <a:r>
              <a:rPr lang="en-US" sz="4000" dirty="0">
                <a:solidFill>
                  <a:schemeClr val="bg1"/>
                </a:solidFill>
                <a:effectLst/>
                <a:latin typeface="Book Antiqua" panose="02040602050305030304" pitchFamily="18" charset="0"/>
              </a:rPr>
              <a:t> </a:t>
            </a:r>
            <a:r>
              <a:rPr lang="en-US" sz="4000" dirty="0" err="1">
                <a:solidFill>
                  <a:schemeClr val="bg1"/>
                </a:solidFill>
                <a:effectLst/>
                <a:latin typeface="Book Antiqua" panose="02040602050305030304" pitchFamily="18" charset="0"/>
              </a:rPr>
              <a:t>του</a:t>
            </a:r>
            <a:r>
              <a:rPr lang="en-US" sz="4000" dirty="0">
                <a:solidFill>
                  <a:schemeClr val="bg1"/>
                </a:solidFill>
                <a:effectLst/>
                <a:latin typeface="Book Antiqua" panose="02040602050305030304" pitchFamily="18" charset="0"/>
              </a:rPr>
              <a:t> </a:t>
            </a:r>
            <a:r>
              <a:rPr lang="en-US" sz="4000" dirty="0" err="1">
                <a:solidFill>
                  <a:schemeClr val="bg1"/>
                </a:solidFill>
                <a:effectLst/>
                <a:latin typeface="Book Antiqua" panose="02040602050305030304" pitchFamily="18" charset="0"/>
              </a:rPr>
              <a:t>Λουδο</a:t>
            </a:r>
            <a:r>
              <a:rPr lang="en-US" sz="4000" dirty="0">
                <a:solidFill>
                  <a:schemeClr val="bg1"/>
                </a:solidFill>
                <a:effectLst/>
                <a:latin typeface="Book Antiqua" panose="02040602050305030304" pitchFamily="18" charset="0"/>
              </a:rPr>
              <a:t>βίκου ΙΔ’, του βασιλιά ‘Ηλιου</a:t>
            </a:r>
            <a:br>
              <a:rPr lang="en-US" sz="4000" dirty="0">
                <a:solidFill>
                  <a:schemeClr val="bg1"/>
                </a:solidFill>
                <a:effectLst/>
                <a:latin typeface="Book Antiqua" panose="02040602050305030304" pitchFamily="18" charset="0"/>
              </a:rPr>
            </a:br>
            <a:r>
              <a:rPr lang="en-US" sz="4000" dirty="0">
                <a:solidFill>
                  <a:schemeClr val="bg1"/>
                </a:solidFill>
                <a:effectLst/>
                <a:latin typeface="Book Antiqua" panose="02040602050305030304" pitchFamily="18" charset="0"/>
              </a:rPr>
              <a:t> </a:t>
            </a:r>
            <a:br>
              <a:rPr lang="en-US" sz="4000" dirty="0">
                <a:solidFill>
                  <a:schemeClr val="bg1"/>
                </a:solidFill>
                <a:effectLst/>
                <a:latin typeface="Book Antiqua" panose="02040602050305030304" pitchFamily="18" charset="0"/>
              </a:rPr>
            </a:br>
            <a:endParaRPr lang="en-US" sz="4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6430461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61AA91-D6DF-1DE2-DE7D-C32EC0FA42FF}"/>
              </a:ext>
            </a:extLst>
          </p:cNvPr>
          <p:cNvSpPr>
            <a:spLocks noGrp="1"/>
          </p:cNvSpPr>
          <p:nvPr>
            <p:ph type="title"/>
          </p:nvPr>
        </p:nvSpPr>
        <p:spPr>
          <a:xfrm>
            <a:off x="1517904" y="1517903"/>
            <a:ext cx="9144000" cy="4696285"/>
          </a:xfrm>
        </p:spPr>
        <p:txBody>
          <a:bodyPr>
            <a:no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γαλλική κοινωνία της εποχής του Λουδοβίκου του ΙΔ’ αποτελούσε την κορύφωση μιας σχετικά νέας εξέλιξης. Σύμφωνα με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Νόρμπερτ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Ελίας:</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Μια νέα αυλική κοινωνία διαμορφώθηκε και αναπτύχθηκε στην αυλή του Λουδοβίκου του ΙΔ’. Πρόκειται για την ολοκλήρωση μιας διαδικασίας η οποία προπαρασκευαζόταν επί μακρόν. Οι ιππότες και οι αυλικοί επίγονοι της ιπποσύνης μεταμορφώθηκαν τελικά σε αυλικούς, με την κυριολεκτική σημασία της λέξης, δηλαδή σε ανθρώπους των οποίων η κοινωνική υπόσταση και, μη τι άλλο, το εισόδημα εξαρτιόταν από το γόητρό τους, από τη θέση τους στην Αυλή και στην αυλική κοινωνία.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3394030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11" name="Freeform: Shape 4711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7113" name="Rectangle 47112">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06" name="Picture 2" descr="10 Surprising Glimpses Into Louis XIV's Royal Court - Listverse">
            <a:extLst>
              <a:ext uri="{FF2B5EF4-FFF2-40B4-BE49-F238E27FC236}">
                <a16:creationId xmlns:a16="http://schemas.microsoft.com/office/drawing/2014/main" id="{B27054F9-4074-4C9D-4506-AB6507A4A7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58"/>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47115" name="Rectangle 47114">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26D2F4B-11CF-9490-18B7-B70C3A0EF22E}"/>
              </a:ext>
            </a:extLst>
          </p:cNvPr>
          <p:cNvSpPr>
            <a:spLocks noGrp="1"/>
          </p:cNvSpPr>
          <p:nvPr>
            <p:ph type="title"/>
          </p:nvPr>
        </p:nvSpPr>
        <p:spPr>
          <a:xfrm>
            <a:off x="762000" y="747059"/>
            <a:ext cx="5989320" cy="5682316"/>
          </a:xfrm>
        </p:spPr>
        <p:txBody>
          <a:bodyPr vert="horz" lIns="91440" tIns="45720" rIns="91440" bIns="45720" rtlCol="0" anchor="b">
            <a:normAutofit/>
          </a:bodyPr>
          <a:lstStyle/>
          <a:p>
            <a:r>
              <a:rPr lang="en-US" sz="2400" dirty="0" err="1">
                <a:solidFill>
                  <a:schemeClr val="bg1"/>
                </a:solidFill>
                <a:effectLst/>
                <a:latin typeface="Book Antiqua" panose="02040602050305030304" pitchFamily="18" charset="0"/>
              </a:rPr>
              <a:t>Ήδη</a:t>
            </a:r>
            <a:r>
              <a:rPr lang="en-US" sz="2400" dirty="0">
                <a:solidFill>
                  <a:schemeClr val="bg1"/>
                </a:solidFill>
                <a:effectLst/>
                <a:latin typeface="Book Antiqua" panose="02040602050305030304" pitchFamily="18" charset="0"/>
              </a:rPr>
              <a:t> από </a:t>
            </a:r>
            <a:r>
              <a:rPr lang="en-US" sz="2400" dirty="0" err="1">
                <a:solidFill>
                  <a:schemeClr val="bg1"/>
                </a:solidFill>
                <a:effectLst/>
                <a:latin typeface="Book Antiqua" panose="02040602050305030304" pitchFamily="18" charset="0"/>
              </a:rPr>
              <a:t>την</a:t>
            </a:r>
            <a:r>
              <a:rPr lang="en-US" sz="2400" dirty="0">
                <a:solidFill>
                  <a:schemeClr val="bg1"/>
                </a:solidFill>
                <a:effectLst/>
                <a:latin typeface="Book Antiqua" panose="02040602050305030304" pitchFamily="18" charset="0"/>
              </a:rPr>
              <a:t> επ</a:t>
            </a:r>
            <a:r>
              <a:rPr lang="en-US" sz="2400" dirty="0" err="1">
                <a:solidFill>
                  <a:schemeClr val="bg1"/>
                </a:solidFill>
                <a:effectLst/>
                <a:latin typeface="Book Antiqua" panose="02040602050305030304" pitchFamily="18" charset="0"/>
              </a:rPr>
              <a:t>οχή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της</a:t>
            </a:r>
            <a:r>
              <a:rPr lang="en-US" sz="2400" dirty="0">
                <a:solidFill>
                  <a:schemeClr val="bg1"/>
                </a:solidFill>
                <a:effectLst/>
                <a:latin typeface="Book Antiqua" panose="02040602050305030304" pitchFamily="18" charset="0"/>
              </a:rPr>
              <a:t> βα</a:t>
            </a:r>
            <a:r>
              <a:rPr lang="en-US" sz="2400" dirty="0" err="1">
                <a:solidFill>
                  <a:schemeClr val="bg1"/>
                </a:solidFill>
                <a:effectLst/>
                <a:latin typeface="Book Antiqua" panose="02040602050305030304" pitchFamily="18" charset="0"/>
              </a:rPr>
              <a:t>σιλεί</a:t>
            </a:r>
            <a:r>
              <a:rPr lang="en-US" sz="2400" dirty="0">
                <a:solidFill>
                  <a:schemeClr val="bg1"/>
                </a:solidFill>
                <a:effectLst/>
                <a:latin typeface="Book Antiqua" panose="02040602050305030304" pitchFamily="18" charset="0"/>
              </a:rPr>
              <a:t>ας του Λουδοβίκου του ΙΓ’, η παλιά στρατιωτική αριστοκρατία, η noblesse d’ epée</a:t>
            </a:r>
            <a:r>
              <a:rPr lang="el-GR" sz="2400" dirty="0">
                <a:solidFill>
                  <a:schemeClr val="bg1"/>
                </a:solidFill>
                <a:effectLst/>
                <a:latin typeface="Book Antiqua" panose="02040602050305030304" pitchFamily="18" charset="0"/>
              </a:rPr>
              <a:t> (</a:t>
            </a:r>
            <a:r>
              <a:rPr lang="el-GR" sz="2400" i="1" dirty="0">
                <a:solidFill>
                  <a:schemeClr val="bg1"/>
                </a:solidFill>
                <a:effectLst/>
                <a:latin typeface="Book Antiqua" panose="02040602050305030304" pitchFamily="18" charset="0"/>
              </a:rPr>
              <a:t>οι ευγενείς του σπαθιού</a:t>
            </a:r>
            <a:r>
              <a:rPr lang="el-GR" sz="2400" dirty="0">
                <a:solidFill>
                  <a:schemeClr val="bg1"/>
                </a:solidFill>
                <a:effectLst/>
                <a:latin typeface="Book Antiqua" panose="02040602050305030304" pitchFamily="18" charset="0"/>
              </a:rPr>
              <a:t>)</a:t>
            </a:r>
            <a:r>
              <a:rPr lang="en-US" sz="2400" dirty="0">
                <a:solidFill>
                  <a:schemeClr val="bg1"/>
                </a:solidFill>
                <a:effectLst/>
                <a:latin typeface="Book Antiqua" panose="02040602050305030304" pitchFamily="18" charset="0"/>
              </a:rPr>
              <a:t>, είχε αποδυναμωθεί πολιτικά και είχε πάψει να διαδραματίζει οποιοδήποτε ζωτικό ρόλο.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κίνημ</a:t>
            </a:r>
            <a:r>
              <a:rPr lang="en-US" sz="2400" dirty="0">
                <a:solidFill>
                  <a:schemeClr val="bg1"/>
                </a:solidFill>
                <a:effectLst/>
                <a:latin typeface="Book Antiqua" panose="02040602050305030304" pitchFamily="18" charset="0"/>
              </a:rPr>
              <a:t>α της Σφενδόνης υπήρξε μια ύστατη, αλλά αποτυχημένη, προσπάθεια των ευγενών να ανακτήσουν τα πολιτικά τους δικαιώματα και τις ηγεμονικές λειτουργίες τους. </a:t>
            </a:r>
            <a:r>
              <a:rPr lang="en-US" sz="2400" dirty="0" err="1">
                <a:solidFill>
                  <a:schemeClr val="bg1"/>
                </a:solidFill>
                <a:effectLst/>
                <a:latin typeface="Book Antiqua" panose="02040602050305030304" pitchFamily="18" charset="0"/>
              </a:rPr>
              <a:t>Μετά</a:t>
            </a:r>
            <a:r>
              <a:rPr lang="en-US" sz="2400" dirty="0">
                <a:solidFill>
                  <a:schemeClr val="bg1"/>
                </a:solidFill>
                <a:effectLst/>
                <a:latin typeface="Book Antiqua" panose="02040602050305030304" pitchFamily="18" charset="0"/>
              </a:rPr>
              <a:t> από α</a:t>
            </a:r>
            <a:r>
              <a:rPr lang="en-US" sz="2400" dirty="0" err="1">
                <a:solidFill>
                  <a:schemeClr val="bg1"/>
                </a:solidFill>
                <a:effectLst/>
                <a:latin typeface="Book Antiqua" panose="02040602050305030304" pitchFamily="18" charset="0"/>
              </a:rPr>
              <a:t>υτό</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κίνημ</a:t>
            </a:r>
            <a:r>
              <a:rPr lang="en-US" sz="2400" dirty="0">
                <a:solidFill>
                  <a:schemeClr val="bg1"/>
                </a:solidFill>
                <a:effectLst/>
                <a:latin typeface="Book Antiqua" panose="02040602050305030304" pitchFamily="18" charset="0"/>
              </a:rPr>
              <a:t>α όλη η εξουσία συγκεντρώθηκε οριστικά και αμετάκλητα στα χέρια του βασιλιά.</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6168823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a:extLst>
              <a:ext uri="{FF2B5EF4-FFF2-40B4-BE49-F238E27FC236}">
                <a16:creationId xmlns:a16="http://schemas.microsoft.com/office/drawing/2014/main" id="{9EFF8710-12FE-B630-5A2C-E7AE24F74AB7}"/>
              </a:ext>
            </a:extLst>
          </p:cNvPr>
          <p:cNvPicPr>
            <a:picLocks noChangeAspect="1"/>
          </p:cNvPicPr>
          <p:nvPr/>
        </p:nvPicPr>
        <p:blipFill rotWithShape="1">
          <a:blip r:embed="rId2"/>
          <a:srcRect t="11023" b="13977"/>
          <a:stretch/>
        </p:blipFill>
        <p:spPr>
          <a:xfrm>
            <a:off x="20" y="10"/>
            <a:ext cx="12191977" cy="6857990"/>
          </a:xfrm>
          <a:prstGeom prst="rect">
            <a:avLst/>
          </a:prstGeom>
        </p:spPr>
      </p:pic>
      <p:sp>
        <p:nvSpPr>
          <p:cNvPr id="17"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72EBE119-53CE-6704-5239-40E2DE4BB2AF}"/>
              </a:ext>
            </a:extLst>
          </p:cNvPr>
          <p:cNvSpPr>
            <a:spLocks noGrp="1"/>
          </p:cNvSpPr>
          <p:nvPr>
            <p:ph type="title"/>
          </p:nvPr>
        </p:nvSpPr>
        <p:spPr>
          <a:xfrm>
            <a:off x="762000" y="3199179"/>
            <a:ext cx="10668000" cy="3160905"/>
          </a:xfrm>
        </p:spPr>
        <p:txBody>
          <a:bodyPr vert="horz" lIns="91440" tIns="45720" rIns="91440" bIns="45720" rtlCol="0" anchor="b">
            <a:noAutofit/>
          </a:bodyPr>
          <a:lstStyle/>
          <a:p>
            <a:r>
              <a:rPr lang="en-US" sz="2400" dirty="0">
                <a:solidFill>
                  <a:schemeClr val="bg1"/>
                </a:solidFill>
                <a:effectLst/>
                <a:latin typeface="Book Antiqua" panose="02040602050305030304" pitchFamily="18" charset="0"/>
              </a:rPr>
              <a:t>Η </a:t>
            </a:r>
            <a:r>
              <a:rPr lang="en-US" sz="2400" dirty="0" err="1">
                <a:solidFill>
                  <a:schemeClr val="bg1"/>
                </a:solidFill>
                <a:effectLst/>
                <a:latin typeface="Book Antiqua" panose="02040602050305030304" pitchFamily="18" charset="0"/>
              </a:rPr>
              <a:t>κοινωνική</a:t>
            </a:r>
            <a:r>
              <a:rPr lang="en-US" sz="2400" dirty="0">
                <a:solidFill>
                  <a:schemeClr val="bg1"/>
                </a:solidFill>
                <a:effectLst/>
                <a:latin typeface="Book Antiqua" panose="02040602050305030304" pitchFamily="18" charset="0"/>
              </a:rPr>
              <a:t> υπ</a:t>
            </a:r>
            <a:r>
              <a:rPr lang="en-US" sz="2400" dirty="0" err="1">
                <a:solidFill>
                  <a:schemeClr val="bg1"/>
                </a:solidFill>
                <a:effectLst/>
                <a:latin typeface="Book Antiqua" panose="02040602050305030304" pitchFamily="18" charset="0"/>
              </a:rPr>
              <a:t>όστ</a:t>
            </a:r>
            <a:r>
              <a:rPr lang="en-US" sz="2400" dirty="0">
                <a:solidFill>
                  <a:schemeClr val="bg1"/>
                </a:solidFill>
                <a:effectLst/>
                <a:latin typeface="Book Antiqua" panose="02040602050305030304" pitchFamily="18" charset="0"/>
              </a:rPr>
              <a:t>αση του ατόμου δεν προσδιοριζόταν πλέον ούτε από τα πολεμικά του κατορθώματα ούτε από την ευγενική του καταγωγή, αλλά κατά κύριο λόγο από την εύνοια του βασιλιά. </a:t>
            </a:r>
            <a:r>
              <a:rPr lang="en-US" sz="2400" dirty="0" err="1">
                <a:solidFill>
                  <a:schemeClr val="bg1"/>
                </a:solidFill>
                <a:effectLst/>
                <a:latin typeface="Book Antiqua" panose="02040602050305030304" pitchFamily="18" charset="0"/>
              </a:rPr>
              <a:t>Προκειμένου</a:t>
            </a:r>
            <a:r>
              <a:rPr lang="en-US" sz="2400" dirty="0">
                <a:solidFill>
                  <a:schemeClr val="bg1"/>
                </a:solidFill>
                <a:effectLst/>
                <a:latin typeface="Book Antiqua" panose="02040602050305030304" pitchFamily="18" charset="0"/>
              </a:rPr>
              <a:t> να απ</a:t>
            </a:r>
            <a:r>
              <a:rPr lang="en-US" sz="2400" dirty="0" err="1">
                <a:solidFill>
                  <a:schemeClr val="bg1"/>
                </a:solidFill>
                <a:effectLst/>
                <a:latin typeface="Book Antiqua" panose="02040602050305030304" pitchFamily="18" charset="0"/>
              </a:rPr>
              <a:t>οσ</a:t>
            </a:r>
            <a:r>
              <a:rPr lang="en-US" sz="2400" dirty="0">
                <a:solidFill>
                  <a:schemeClr val="bg1"/>
                </a:solidFill>
                <a:effectLst/>
                <a:latin typeface="Book Antiqua" panose="02040602050305030304" pitchFamily="18" charset="0"/>
              </a:rPr>
              <a:t>πάσουν αυτήν την εύνοια, τα μέλη της noblesse d’ epée ήταν αναγκασμένα να ανταγωνιστούν τη νέα αριστοκρατία της noblesse de robe</a:t>
            </a:r>
            <a:r>
              <a:rPr lang="el-GR" sz="2400" dirty="0">
                <a:solidFill>
                  <a:schemeClr val="bg1"/>
                </a:solidFill>
                <a:effectLst/>
                <a:latin typeface="Book Antiqua" panose="02040602050305030304" pitchFamily="18" charset="0"/>
              </a:rPr>
              <a:t> ( </a:t>
            </a:r>
            <a:r>
              <a:rPr lang="el-GR" sz="2400" i="1" dirty="0">
                <a:solidFill>
                  <a:schemeClr val="bg1"/>
                </a:solidFill>
                <a:effectLst/>
                <a:latin typeface="Book Antiqua" panose="02040602050305030304" pitchFamily="18" charset="0"/>
              </a:rPr>
              <a:t>οι ευγενείς του ενδ</a:t>
            </a:r>
            <a:r>
              <a:rPr lang="el-GR" sz="2400" i="1" dirty="0">
                <a:solidFill>
                  <a:schemeClr val="bg1"/>
                </a:solidFill>
                <a:latin typeface="Book Antiqua" panose="02040602050305030304" pitchFamily="18" charset="0"/>
              </a:rPr>
              <a:t>ύ</a:t>
            </a:r>
            <a:r>
              <a:rPr lang="el-GR" sz="2400" i="1" dirty="0">
                <a:solidFill>
                  <a:schemeClr val="bg1"/>
                </a:solidFill>
                <a:effectLst/>
                <a:latin typeface="Book Antiqua" panose="02040602050305030304" pitchFamily="18" charset="0"/>
              </a:rPr>
              <a:t>ματος</a:t>
            </a:r>
            <a:r>
              <a:rPr lang="el-GR" sz="2400" dirty="0">
                <a:solidFill>
                  <a:schemeClr val="bg1"/>
                </a:solidFill>
                <a:effectLst/>
                <a:latin typeface="Book Antiqua" panose="02040602050305030304" pitchFamily="18" charset="0"/>
              </a:rPr>
              <a:t>)</a:t>
            </a:r>
            <a:r>
              <a:rPr lang="en-US" sz="2400" dirty="0">
                <a:solidFill>
                  <a:schemeClr val="bg1"/>
                </a:solidFill>
                <a:effectLst/>
                <a:latin typeface="Book Antiqua" panose="02040602050305030304" pitchFamily="18" charset="0"/>
              </a:rPr>
              <a:t>, την οποία αποτελούσαν αστοί που είχαν ανέλθει σε δικαστικά και διοικητικά αξιώματα.</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1776170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5" name="Freeform: Shape 48134">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8137" name="Rectangle 48136">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130" name="Picture 2" descr="The Palace of Versailles: Inside Sun King Louis XIV's Crowning Glory |  HistoryExtra">
            <a:extLst>
              <a:ext uri="{FF2B5EF4-FFF2-40B4-BE49-F238E27FC236}">
                <a16:creationId xmlns:a16="http://schemas.microsoft.com/office/drawing/2014/main" id="{F2B07885-C1AF-EE69-F76A-92D91C147B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30"/>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48139" name="Rectangle 48138">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5AE41751-EEF4-DEAF-A5BA-E72BD32766ED}"/>
              </a:ext>
            </a:extLst>
          </p:cNvPr>
          <p:cNvSpPr>
            <a:spLocks noGrp="1"/>
          </p:cNvSpPr>
          <p:nvPr>
            <p:ph type="title"/>
          </p:nvPr>
        </p:nvSpPr>
        <p:spPr>
          <a:xfrm>
            <a:off x="106680" y="3718858"/>
            <a:ext cx="5989320" cy="2762904"/>
          </a:xfrm>
        </p:spPr>
        <p:txBody>
          <a:bodyPr vert="horz" lIns="91440" tIns="45720" rIns="91440" bIns="45720" rtlCol="0" anchor="b">
            <a:normAutofit/>
          </a:bodyPr>
          <a:lstStyle/>
          <a:p>
            <a:r>
              <a:rPr lang="en-US" sz="2000" dirty="0">
                <a:solidFill>
                  <a:schemeClr val="bg1"/>
                </a:solidFill>
                <a:effectLst/>
                <a:latin typeface="Book Antiqua" panose="02040602050305030304" pitchFamily="18" charset="0"/>
              </a:rPr>
              <a:t>Η </a:t>
            </a:r>
            <a:r>
              <a:rPr lang="en-US" sz="2000" dirty="0" err="1">
                <a:solidFill>
                  <a:schemeClr val="bg1"/>
                </a:solidFill>
                <a:effectLst/>
                <a:latin typeface="Book Antiqua" panose="02040602050305030304" pitchFamily="18" charset="0"/>
              </a:rPr>
              <a:t>θέση</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την</a:t>
            </a:r>
            <a:r>
              <a:rPr lang="en-US" sz="2000" dirty="0">
                <a:solidFill>
                  <a:schemeClr val="bg1"/>
                </a:solidFill>
                <a:effectLst/>
                <a:latin typeface="Book Antiqua" panose="02040602050305030304" pitchFamily="18" charset="0"/>
              </a:rPr>
              <a:t> οπ</a:t>
            </a:r>
            <a:r>
              <a:rPr lang="en-US" sz="2000" dirty="0" err="1">
                <a:solidFill>
                  <a:schemeClr val="bg1"/>
                </a:solidFill>
                <a:effectLst/>
                <a:latin typeface="Book Antiqua" panose="02040602050305030304" pitchFamily="18" charset="0"/>
              </a:rPr>
              <a:t>οί</a:t>
            </a:r>
            <a:r>
              <a:rPr lang="en-US" sz="2000" dirty="0">
                <a:solidFill>
                  <a:schemeClr val="bg1"/>
                </a:solidFill>
                <a:effectLst/>
                <a:latin typeface="Book Antiqua" panose="02040602050305030304" pitchFamily="18" charset="0"/>
              </a:rPr>
              <a:t>α καταλάμβανε το άτομο στην αυλική ιεραρχία ήταν εξαιρετικά επισφαλής. Η </a:t>
            </a:r>
            <a:r>
              <a:rPr lang="en-US" sz="2000" dirty="0" err="1">
                <a:solidFill>
                  <a:schemeClr val="bg1"/>
                </a:solidFill>
                <a:effectLst/>
                <a:latin typeface="Book Antiqua" panose="02040602050305030304" pitchFamily="18" charset="0"/>
              </a:rPr>
              <a:t>στ</a:t>
            </a:r>
            <a:r>
              <a:rPr lang="en-US" sz="2000" dirty="0">
                <a:solidFill>
                  <a:schemeClr val="bg1"/>
                </a:solidFill>
                <a:effectLst/>
                <a:latin typeface="Book Antiqua" panose="02040602050305030304" pitchFamily="18" charset="0"/>
              </a:rPr>
              <a:t>αθεροποίηση της θέσης του προϋπέθετε την τήρηση δυο βασικών αρχών συμπεριφοράς: πρώτον, τον σχεδόν απόλυτο έλεγχο των συναισθημάτων του,  και δεύτερον</a:t>
            </a:r>
            <a:r>
              <a:rPr lang="el-GR" sz="2000" dirty="0">
                <a:solidFill>
                  <a:schemeClr val="bg1"/>
                </a:solidFill>
                <a:effectLst/>
                <a:latin typeface="Book Antiqua" panose="02040602050305030304" pitchFamily="18" charset="0"/>
              </a:rPr>
              <a:t>,</a:t>
            </a:r>
            <a:r>
              <a:rPr lang="en-US" sz="2000" dirty="0">
                <a:solidFill>
                  <a:schemeClr val="bg1"/>
                </a:solidFill>
                <a:effectLst/>
                <a:latin typeface="Book Antiqua" panose="02040602050305030304" pitchFamily="18" charset="0"/>
              </a:rPr>
              <a:t> την ικανότητά του να ερμηνεύει ορθά τη συμπεριφορά των άλλων.</a:t>
            </a:r>
            <a:br>
              <a:rPr lang="en-US" sz="2000" dirty="0">
                <a:solidFill>
                  <a:schemeClr val="bg1"/>
                </a:solidFill>
                <a:effectLst/>
                <a:latin typeface="Book Antiqua" panose="02040602050305030304" pitchFamily="18" charset="0"/>
              </a:rPr>
            </a:br>
            <a:endParaRPr lang="en-US" sz="2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9005923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5CD148-66CE-7DF2-7B12-76192CAD1938}"/>
              </a:ext>
            </a:extLst>
          </p:cNvPr>
          <p:cNvSpPr>
            <a:spLocks noGrp="1"/>
          </p:cNvSpPr>
          <p:nvPr>
            <p:ph type="title"/>
          </p:nvPr>
        </p:nvSpPr>
        <p:spPr>
          <a:xfrm>
            <a:off x="1517904" y="1517904"/>
            <a:ext cx="9144000" cy="470561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ορθολογισμός της αυλής εξανάγκαζε το άτομο να φορά μονίμως μάσκες και να υποδύεται ρόλους, η απήχηση των οποίων στους άλλους ήταν υπολογισμένη μέχρι την τελευταία λεπτομέρεια. Από την άλλη, το άτομο έπρεπε να είναι σε θέση να αξιολογεί ορθά τα κίνητρα, τα αισθήματα ακόμα τις ικανότητες και τα όρια των άλλων ώστε να μην υποπέσει σε κάποιο μοιραίο σφάλμα όταν επικοινωνούσε μαζί τους. Συνεπώς ο συνομιλητής αποτελούσε για τον αυλικό ένα είδος καθρέφτη του εαυτού του ο οποίος αντανακλούσε την τρέχουσα θέση του στην αυλική ιεραρχία.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9260876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9" name="Freeform: Shape 4915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9161" name="Rectangle 49160">
            <a:extLst>
              <a:ext uri="{FF2B5EF4-FFF2-40B4-BE49-F238E27FC236}">
                <a16:creationId xmlns:a16="http://schemas.microsoft.com/office/drawing/2014/main" id="{6BC086B1-6465-4129-A7B8-61553933BD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54" name="Picture 2" descr="Versailles and the Royal Court | Palace of Versailles">
            <a:extLst>
              <a:ext uri="{FF2B5EF4-FFF2-40B4-BE49-F238E27FC236}">
                <a16:creationId xmlns:a16="http://schemas.microsoft.com/office/drawing/2014/main" id="{A6273F27-DF48-24DA-7E82-5F2EDF6D99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308" b="14124"/>
          <a:stretch/>
        </p:blipFill>
        <p:spPr bwMode="auto">
          <a:xfrm>
            <a:off x="20" y="10"/>
            <a:ext cx="12191977" cy="6857990"/>
          </a:xfrm>
          <a:prstGeom prst="rect">
            <a:avLst/>
          </a:prstGeom>
          <a:noFill/>
          <a:extLst>
            <a:ext uri="{909E8E84-426E-40DD-AFC4-6F175D3DCCD1}">
              <a14:hiddenFill xmlns:a14="http://schemas.microsoft.com/office/drawing/2010/main">
                <a:solidFill>
                  <a:srgbClr val="FFFFFF"/>
                </a:solidFill>
              </a14:hiddenFill>
            </a:ext>
          </a:extLst>
        </p:spPr>
      </p:pic>
      <p:sp>
        <p:nvSpPr>
          <p:cNvPr id="49163" name="Rectangle 49162">
            <a:extLst>
              <a:ext uri="{FF2B5EF4-FFF2-40B4-BE49-F238E27FC236}">
                <a16:creationId xmlns:a16="http://schemas.microsoft.com/office/drawing/2014/main" id="{3F6CEB52-D98E-4943-B072-F83075F099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alpha val="30000"/>
                </a:schemeClr>
              </a:gs>
              <a:gs pos="30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94F8833-61BA-6760-019F-21AF6652F2FC}"/>
              </a:ext>
            </a:extLst>
          </p:cNvPr>
          <p:cNvSpPr>
            <a:spLocks noGrp="1"/>
          </p:cNvSpPr>
          <p:nvPr>
            <p:ph type="title"/>
          </p:nvPr>
        </p:nvSpPr>
        <p:spPr>
          <a:xfrm>
            <a:off x="6586070" y="747058"/>
            <a:ext cx="4843929" cy="5358465"/>
          </a:xfrm>
        </p:spPr>
        <p:txBody>
          <a:bodyPr vert="horz" lIns="91440" tIns="45720" rIns="91440" bIns="45720" rtlCol="0" anchor="b">
            <a:noAutofit/>
          </a:bodyPr>
          <a:lstStyle/>
          <a:p>
            <a:r>
              <a:rPr lang="el-GR" sz="2000" dirty="0" err="1">
                <a:solidFill>
                  <a:schemeClr val="bg1"/>
                </a:solidFill>
                <a:latin typeface="Book Antiqua" panose="02040602050305030304" pitchFamily="18" charset="0"/>
              </a:rPr>
              <a:t>Τό</a:t>
            </a:r>
            <a:r>
              <a:rPr lang="en-US" sz="2000" dirty="0" err="1">
                <a:solidFill>
                  <a:schemeClr val="bg1"/>
                </a:solidFill>
                <a:effectLst/>
                <a:latin typeface="Book Antiqua" panose="02040602050305030304" pitchFamily="18" charset="0"/>
              </a:rPr>
              <a:t>σο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γι</a:t>
            </a:r>
            <a:r>
              <a:rPr lang="en-US" sz="2000" dirty="0">
                <a:solidFill>
                  <a:schemeClr val="bg1"/>
                </a:solidFill>
                <a:effectLst/>
                <a:latin typeface="Book Antiqua" panose="02040602050305030304" pitchFamily="18" charset="0"/>
              </a:rPr>
              <a:t>α τον ίδιο όσο και για τους παρευρισκόμενους, η ικανότητα του αυλικού να τηρεί την αρμόζουσα στάση απέναντι σε κάποιο</a:t>
            </a:r>
            <a:r>
              <a:rPr lang="el-GR" sz="2000" dirty="0">
                <a:solidFill>
                  <a:schemeClr val="bg1"/>
                </a:solidFill>
                <a:effectLst/>
                <a:latin typeface="Book Antiqua" panose="02040602050305030304" pitchFamily="18" charset="0"/>
              </a:rPr>
              <a:t>ν</a:t>
            </a:r>
            <a:r>
              <a:rPr lang="en-US" sz="2000" dirty="0">
                <a:solidFill>
                  <a:schemeClr val="bg1"/>
                </a:solidFill>
                <a:effectLst/>
                <a:latin typeface="Book Antiqua" panose="02040602050305030304" pitchFamily="18" charset="0"/>
              </a:rPr>
              <a:t> τρίτο αποτελούσε σαφή ένδειξη και σαφές μέτρο για το πόσο ψηλά βρισκόταν τη δεδομένη στιγμή στην υπόληψη της κοινωνίας. Και κα</a:t>
            </a:r>
            <a:r>
              <a:rPr lang="en-US" sz="2000" dirty="0" err="1">
                <a:solidFill>
                  <a:schemeClr val="bg1"/>
                </a:solidFill>
                <a:effectLst/>
                <a:latin typeface="Book Antiqua" panose="02040602050305030304" pitchFamily="18" charset="0"/>
              </a:rPr>
              <a:t>θώς</a:t>
            </a:r>
            <a:r>
              <a:rPr lang="en-US" sz="2000" dirty="0">
                <a:solidFill>
                  <a:schemeClr val="bg1"/>
                </a:solidFill>
                <a:effectLst/>
                <a:latin typeface="Book Antiqua" panose="02040602050305030304" pitchFamily="18" charset="0"/>
              </a:rPr>
              <a:t> η υπ</a:t>
            </a:r>
            <a:r>
              <a:rPr lang="en-US" sz="2000" dirty="0" err="1">
                <a:solidFill>
                  <a:schemeClr val="bg1"/>
                </a:solidFill>
                <a:effectLst/>
                <a:latin typeface="Book Antiqua" panose="02040602050305030304" pitchFamily="18" charset="0"/>
              </a:rPr>
              <a:t>όληψη</a:t>
            </a:r>
            <a:r>
              <a:rPr lang="en-US" sz="2000" dirty="0">
                <a:solidFill>
                  <a:schemeClr val="bg1"/>
                </a:solidFill>
                <a:effectLst/>
                <a:latin typeface="Book Antiqua" panose="02040602050305030304" pitchFamily="18" charset="0"/>
              </a:rPr>
              <a:t> α</a:t>
            </a:r>
            <a:r>
              <a:rPr lang="en-US" sz="2000" dirty="0" err="1">
                <a:solidFill>
                  <a:schemeClr val="bg1"/>
                </a:solidFill>
                <a:effectLst/>
                <a:latin typeface="Book Antiqua" panose="02040602050305030304" pitchFamily="18" charset="0"/>
              </a:rPr>
              <a:t>υτή</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ήτ</a:t>
            </a:r>
            <a:r>
              <a:rPr lang="en-US" sz="2000" dirty="0">
                <a:solidFill>
                  <a:schemeClr val="bg1"/>
                </a:solidFill>
                <a:effectLst/>
                <a:latin typeface="Book Antiqua" panose="02040602050305030304" pitchFamily="18" charset="0"/>
              </a:rPr>
              <a:t>αν ταυτόσημη με την κοινωνική καταξίωση, οι αποχρώσεις με τις οποίες οι αυλικοί εξέφραζαν το σεβασμό τους ο ένας για τον άλλον προσλάμβανε τεράστια σημασία.</a:t>
            </a:r>
            <a:br>
              <a:rPr lang="en-US" sz="2000" dirty="0">
                <a:solidFill>
                  <a:schemeClr val="bg1"/>
                </a:solidFill>
                <a:effectLst/>
                <a:latin typeface="Book Antiqua" panose="02040602050305030304" pitchFamily="18" charset="0"/>
              </a:rPr>
            </a:br>
            <a:endParaRPr lang="en-US" sz="2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768146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7B5C06-12CC-49EF-A907-08F1B132C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F37401D6-BDB1-48AE-A98F-2CD05E92E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0" cy="6105523"/>
          </a:xfrm>
          <a:custGeom>
            <a:avLst/>
            <a:gdLst>
              <a:gd name="connsiteX0" fmla="*/ 0 w 11430000"/>
              <a:gd name="connsiteY0" fmla="*/ 0 h 6105523"/>
              <a:gd name="connsiteX1" fmla="*/ 7267575 w 11430000"/>
              <a:gd name="connsiteY1" fmla="*/ 0 h 6105523"/>
              <a:gd name="connsiteX2" fmla="*/ 7267575 w 11430000"/>
              <a:gd name="connsiteY2" fmla="*/ 762000 h 6105523"/>
              <a:gd name="connsiteX3" fmla="*/ 11430000 w 11430000"/>
              <a:gd name="connsiteY3" fmla="*/ 762000 h 6105523"/>
              <a:gd name="connsiteX4" fmla="*/ 11430000 w 11430000"/>
              <a:gd name="connsiteY4" fmla="*/ 6105523 h 6105523"/>
              <a:gd name="connsiteX5" fmla="*/ 7267575 w 11430000"/>
              <a:gd name="connsiteY5" fmla="*/ 6105523 h 6105523"/>
              <a:gd name="connsiteX6" fmla="*/ 5334000 w 11430000"/>
              <a:gd name="connsiteY6" fmla="*/ 6105523 h 6105523"/>
              <a:gd name="connsiteX7" fmla="*/ 0 w 11430000"/>
              <a:gd name="connsiteY7" fmla="*/ 6105523 h 610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0" h="6105523">
                <a:moveTo>
                  <a:pt x="0" y="0"/>
                </a:moveTo>
                <a:lnTo>
                  <a:pt x="7267575" y="0"/>
                </a:lnTo>
                <a:lnTo>
                  <a:pt x="7267575" y="762000"/>
                </a:lnTo>
                <a:lnTo>
                  <a:pt x="11430000" y="762000"/>
                </a:lnTo>
                <a:lnTo>
                  <a:pt x="11430000" y="6105523"/>
                </a:lnTo>
                <a:lnTo>
                  <a:pt x="7267575" y="6105523"/>
                </a:lnTo>
                <a:lnTo>
                  <a:pt x="5334000" y="6105523"/>
                </a:lnTo>
                <a:lnTo>
                  <a:pt x="0" y="6105523"/>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5E440510-6290-F390-85B1-E385C2B38511}"/>
              </a:ext>
            </a:extLst>
          </p:cNvPr>
          <p:cNvSpPr>
            <a:spLocks noGrp="1"/>
          </p:cNvSpPr>
          <p:nvPr>
            <p:ph type="title"/>
          </p:nvPr>
        </p:nvSpPr>
        <p:spPr>
          <a:xfrm>
            <a:off x="762000" y="1517904"/>
            <a:ext cx="9899904" cy="4035171"/>
          </a:xfrm>
        </p:spPr>
        <p:txBody>
          <a:bodyPr vert="horz" lIns="91440" tIns="45720" rIns="91440" bIns="45720" rtlCol="0" anchor="ctr">
            <a:noAutofit/>
          </a:bodyPr>
          <a:lstStyle/>
          <a:p>
            <a:r>
              <a:rPr lang="en-US" sz="2400" dirty="0">
                <a:effectLst/>
                <a:latin typeface="Book Antiqua" panose="02040602050305030304" pitchFamily="18" charset="0"/>
              </a:rPr>
              <a:t>Επ</a:t>
            </a:r>
            <a:r>
              <a:rPr lang="en-US" sz="2400" dirty="0" err="1">
                <a:effectLst/>
                <a:latin typeface="Book Antiqua" panose="02040602050305030304" pitchFamily="18" charset="0"/>
              </a:rPr>
              <a:t>ομένως</a:t>
            </a:r>
            <a:r>
              <a:rPr lang="en-US" sz="2400" dirty="0">
                <a:effectLst/>
                <a:latin typeface="Book Antiqua" panose="02040602050305030304" pitchFamily="18" charset="0"/>
              </a:rPr>
              <a:t>, η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αματοποίηση της αυλικής ζωής δεν εξαντλούνταν στις θεαματικές φιέστες του Λουδοβίκου ΙΔ’. Η </a:t>
            </a:r>
            <a:r>
              <a:rPr lang="en-US" sz="2400" dirty="0" err="1">
                <a:effectLst/>
                <a:latin typeface="Book Antiqua" panose="02040602050305030304" pitchFamily="18" charset="0"/>
              </a:rPr>
              <a:t>ίδι</a:t>
            </a:r>
            <a:r>
              <a:rPr lang="en-US" sz="2400" dirty="0">
                <a:effectLst/>
                <a:latin typeface="Book Antiqua" panose="02040602050305030304" pitchFamily="18" charset="0"/>
              </a:rPr>
              <a:t>α η αυλική ζωή εκτυλισσόταν ως μια ακολουθία από τεχνηέντως δραματοποιημένα δρώμενα.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άνθρω</a:t>
            </a:r>
            <a:r>
              <a:rPr lang="en-US" sz="2400" dirty="0">
                <a:effectLst/>
                <a:latin typeface="Book Antiqua" panose="02040602050305030304" pitchFamily="18" charset="0"/>
              </a:rPr>
              <a:t>ποι της αυλικής κοινωνίας ζούσαν μέσα σε ένα πυκνό ιστό αμοιβαίων εξαρτήσεων. Από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μί</a:t>
            </a:r>
            <a:r>
              <a:rPr lang="en-US" sz="2400" dirty="0">
                <a:effectLst/>
                <a:latin typeface="Book Antiqua" panose="02040602050305030304" pitchFamily="18" charset="0"/>
              </a:rPr>
              <a:t>α  η θέση τους στην αυλική ιεραρχία βρισκόταν υπό διαρκή απειλή και, κατά συνέπεια ήταν εξαιρετικά επισφαλής, και από την άλλη η κοινωνική τους υπόσταση και η προσωπική τους ταυτότητα εξαρτιόταν από αυτήν ακριβώς τη θέση. </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30707357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18BA1C-DA90-8BF8-4D4C-196143DD0182}"/>
              </a:ext>
            </a:extLst>
          </p:cNvPr>
          <p:cNvSpPr>
            <a:spLocks noGrp="1"/>
          </p:cNvSpPr>
          <p:nvPr>
            <p:ph type="title"/>
          </p:nvPr>
        </p:nvSpPr>
        <p:spPr>
          <a:xfrm>
            <a:off x="1524000" y="1546478"/>
            <a:ext cx="9144000" cy="4549521"/>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Αυτό είχε ως συνέπεια να αναπτύξουν μια ιδιαίτερα οξυμένη αίσθηση του μόνιμου κινδύνου, ενώ συγχρόνως οξύνθηκε μέσα τους η ανάγκη να δημιουργήσουν ένα όσο το δυνατόν πιο σταθερό τρόπο εκπροσώπησης του ευμετάβλητου εγώ τους. Αυτή τη λειτουργία κλήθηκε μεταξύ άλλων να επιτελέσει η μπαρόκ ένδυση. Τα ψηλά υποδήματα, οι πυργωτές κομμώσεις, οι βάτες και οι μπανέλες δεν πρόσθεταν μόνο ύψος και όγκο στο ανθρώπινο σώμα, αλλά προσέδιδαν και κύρος την εξωτερική εμφάνιση, ενώ συγχρόνως επέτρεπαν στο άτομο να αποκρύψει τις φυσικές ατέλειες του σώματος, συμβάλλοντας έτσι στην ανάπλαση του ανθρώπου σύμφωνα με τις επιταγές της κοινωνίας.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42432579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07" name="Rectangle 51206">
            <a:extLst>
              <a:ext uri="{FF2B5EF4-FFF2-40B4-BE49-F238E27FC236}">
                <a16:creationId xmlns:a16="http://schemas.microsoft.com/office/drawing/2014/main" id="{BC4A0336-662C-41C3-8DC8-3104A1694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02" name="Picture 2" descr="Fashion at the Court of Versailles. Louis XIV, King of France. | Fashion  history, French fashion, Baroque fashion">
            <a:extLst>
              <a:ext uri="{FF2B5EF4-FFF2-40B4-BE49-F238E27FC236}">
                <a16:creationId xmlns:a16="http://schemas.microsoft.com/office/drawing/2014/main" id="{4257647F-6005-F3D6-5624-7EE3774098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73137" y="758952"/>
            <a:ext cx="6245726" cy="5340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6378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31" name="Freeform: Shape 52230">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2233" name="Rectangle 52232">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1275464-8A81-BE8F-3A92-0BA82F249521}"/>
              </a:ext>
            </a:extLst>
          </p:cNvPr>
          <p:cNvSpPr>
            <a:spLocks noGrp="1"/>
          </p:cNvSpPr>
          <p:nvPr>
            <p:ph type="title"/>
          </p:nvPr>
        </p:nvSpPr>
        <p:spPr>
          <a:xfrm>
            <a:off x="762000" y="743804"/>
            <a:ext cx="4102609" cy="5904646"/>
          </a:xfrm>
        </p:spPr>
        <p:txBody>
          <a:bodyPr vert="horz" lIns="91440" tIns="45720" rIns="91440" bIns="45720" rtlCol="0" anchor="ctr">
            <a:normAutofit/>
          </a:bodyPr>
          <a:lstStyle/>
          <a:p>
            <a:r>
              <a:rPr lang="en-US" sz="2000" dirty="0" err="1">
                <a:effectLst/>
                <a:latin typeface="Book Antiqua" panose="02040602050305030304" pitchFamily="18" charset="0"/>
              </a:rPr>
              <a:t>Ακόμ</a:t>
            </a:r>
            <a:r>
              <a:rPr lang="en-US" sz="2000" dirty="0">
                <a:effectLst/>
                <a:latin typeface="Book Antiqua" panose="02040602050305030304" pitchFamily="18" charset="0"/>
              </a:rPr>
              <a:t>α και η κόμμωση των κυριών, στον βαθμό που δεν την υποκαθιστούσε κάποια περούκα, δεν επέτρεπε να φανεί κανένα ίχνος της πραγματικής, τυχαίας, φύσης. </a:t>
            </a:r>
            <a:r>
              <a:rPr lang="en-US" sz="2000" dirty="0" err="1">
                <a:effectLst/>
                <a:latin typeface="Book Antiqua" panose="02040602050305030304" pitchFamily="18" charset="0"/>
              </a:rPr>
              <a:t>Στηριγμένες</a:t>
            </a:r>
            <a:r>
              <a:rPr lang="en-US" sz="2000" dirty="0">
                <a:effectLst/>
                <a:latin typeface="Book Antiqua" panose="02040602050305030304" pitchFamily="18" charset="0"/>
              </a:rPr>
              <a:t> </a:t>
            </a:r>
            <a:r>
              <a:rPr lang="en-US" sz="2000" dirty="0" err="1">
                <a:effectLst/>
                <a:latin typeface="Book Antiqua" panose="02040602050305030304" pitchFamily="18" charset="0"/>
              </a:rPr>
              <a:t>σε</a:t>
            </a:r>
            <a:r>
              <a:rPr lang="en-US" sz="2000" dirty="0">
                <a:effectLst/>
                <a:latin typeface="Book Antiqua" panose="02040602050305030304" pitchFamily="18" charset="0"/>
              </a:rPr>
              <a:t> </a:t>
            </a:r>
            <a:r>
              <a:rPr lang="en-US" sz="2000" dirty="0" err="1">
                <a:effectLst/>
                <a:latin typeface="Book Antiqua" panose="02040602050305030304" pitchFamily="18" charset="0"/>
              </a:rPr>
              <a:t>συρμάτιν</a:t>
            </a:r>
            <a:r>
              <a:rPr lang="en-US" sz="2000" dirty="0">
                <a:effectLst/>
                <a:latin typeface="Book Antiqua" panose="02040602050305030304" pitchFamily="18" charset="0"/>
              </a:rPr>
              <a:t>α πλέγματα, διαμορφωμένα σε διάφορα σχήματα, ή πυργωτές κομμώσεις ανέρχονταν σε ιλιγγιώδη ύψη, ενώ την κορυφή τους στόλιζαν μικροσκοπικές άμαξες, φρεγάτες, κλουβιά για πουλιά ή μινιατούρες εξοχικών περιπτέρων. </a:t>
            </a:r>
            <a:r>
              <a:rPr lang="en-US" sz="2000" dirty="0" err="1">
                <a:effectLst/>
                <a:latin typeface="Book Antiqua" panose="02040602050305030304" pitchFamily="18" charset="0"/>
              </a:rPr>
              <a:t>Ομοίως</a:t>
            </a:r>
            <a:r>
              <a:rPr lang="en-US" sz="2000" dirty="0">
                <a:effectLst/>
                <a:latin typeface="Book Antiqua" panose="02040602050305030304" pitchFamily="18" charset="0"/>
              </a:rPr>
              <a:t> κα</a:t>
            </a:r>
            <a:r>
              <a:rPr lang="en-US" sz="2000" dirty="0" err="1">
                <a:effectLst/>
                <a:latin typeface="Book Antiqua" panose="02040602050305030304" pitchFamily="18" charset="0"/>
              </a:rPr>
              <a:t>λυμμένο</a:t>
            </a:r>
            <a:r>
              <a:rPr lang="en-US" sz="2000" dirty="0">
                <a:effectLst/>
                <a:latin typeface="Book Antiqua" panose="02040602050305030304" pitchFamily="18" charset="0"/>
              </a:rPr>
              <a:t> </a:t>
            </a:r>
            <a:r>
              <a:rPr lang="en-US" sz="2000" dirty="0" err="1">
                <a:effectLst/>
                <a:latin typeface="Book Antiqua" panose="02040602050305030304" pitchFamily="18" charset="0"/>
              </a:rPr>
              <a:t>ήτ</a:t>
            </a:r>
            <a:r>
              <a:rPr lang="en-US" sz="2000" dirty="0">
                <a:effectLst/>
                <a:latin typeface="Book Antiqua" panose="02040602050305030304" pitchFamily="18" charset="0"/>
              </a:rPr>
              <a:t>αν και το φυσικό δέρμα, καθώς και τα δυο φύλα χρησιμοποιούσαν όχι μόνο υπερβολική ποσότητα μακιγιάζ αλλά και ψεύτικες διακοσμητικές «ελιές» προσώπου</a:t>
            </a:r>
            <a:br>
              <a:rPr lang="en-US" sz="1500" dirty="0">
                <a:effectLst/>
              </a:rPr>
            </a:br>
            <a:endParaRPr lang="en-US" sz="1500" dirty="0"/>
          </a:p>
        </p:txBody>
      </p:sp>
      <p:pic>
        <p:nvPicPr>
          <p:cNvPr id="52226" name="Picture 2" descr="Royal French Manners Were So Weird That You Could Pee Directly In Front Of  The Queen">
            <a:extLst>
              <a:ext uri="{FF2B5EF4-FFF2-40B4-BE49-F238E27FC236}">
                <a16:creationId xmlns:a16="http://schemas.microsoft.com/office/drawing/2014/main" id="{1B5193C5-9309-BE2B-646F-FD8FEFB040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655" r="15460"/>
          <a:stretch/>
        </p:blipFill>
        <p:spPr bwMode="auto">
          <a:xfrm>
            <a:off x="5349241" y="10"/>
            <a:ext cx="684275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1038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7">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9">
            <a:extLst>
              <a:ext uri="{FF2B5EF4-FFF2-40B4-BE49-F238E27FC236}">
                <a16:creationId xmlns:a16="http://schemas.microsoft.com/office/drawing/2014/main" id="{1EC502BD-3766-4D83-94CC-391A4CD4E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a:extLst>
              <a:ext uri="{FF2B5EF4-FFF2-40B4-BE49-F238E27FC236}">
                <a16:creationId xmlns:a16="http://schemas.microsoft.com/office/drawing/2014/main" id="{A6826E9C-4B47-DD16-D5DB-C44596750BEE}"/>
              </a:ext>
            </a:extLst>
          </p:cNvPr>
          <p:cNvPicPr>
            <a:picLocks noChangeAspect="1"/>
          </p:cNvPicPr>
          <p:nvPr/>
        </p:nvPicPr>
        <p:blipFill rotWithShape="1">
          <a:blip r:embed="rId2"/>
          <a:srcRect r="11111"/>
          <a:stretch/>
        </p:blipFill>
        <p:spPr>
          <a:xfrm>
            <a:off x="20" y="10"/>
            <a:ext cx="12191977" cy="6857990"/>
          </a:xfrm>
          <a:prstGeom prst="rect">
            <a:avLst/>
          </a:prstGeom>
        </p:spPr>
      </p:pic>
      <p:sp>
        <p:nvSpPr>
          <p:cNvPr id="17" name="Rectangle 11">
            <a:extLst>
              <a:ext uri="{FF2B5EF4-FFF2-40B4-BE49-F238E27FC236}">
                <a16:creationId xmlns:a16="http://schemas.microsoft.com/office/drawing/2014/main" id="{2867CC89-052A-4B89-A1FF-972E522C6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EBBC06A0-17C6-16FE-AC64-A0A1425DD368}"/>
              </a:ext>
            </a:extLst>
          </p:cNvPr>
          <p:cNvSpPr>
            <a:spLocks noGrp="1"/>
          </p:cNvSpPr>
          <p:nvPr>
            <p:ph type="title"/>
          </p:nvPr>
        </p:nvSpPr>
        <p:spPr>
          <a:xfrm>
            <a:off x="762000" y="3651624"/>
            <a:ext cx="10668000" cy="1775010"/>
          </a:xfrm>
        </p:spPr>
        <p:txBody>
          <a:bodyPr vert="horz" lIns="91440" tIns="45720" rIns="91440" bIns="45720" rtlCol="0" anchor="b">
            <a:noAutofit/>
          </a:bodyPr>
          <a:lstStyle/>
          <a:p>
            <a:r>
              <a:rPr lang="en-US" sz="2400" dirty="0">
                <a:solidFill>
                  <a:schemeClr val="bg1"/>
                </a:solidFill>
                <a:effectLst/>
                <a:latin typeface="Book Antiqua" panose="02040602050305030304" pitchFamily="18" charset="0"/>
              </a:rPr>
              <a:t>Η </a:t>
            </a:r>
            <a:r>
              <a:rPr lang="en-US" sz="2400" dirty="0" err="1">
                <a:solidFill>
                  <a:schemeClr val="bg1"/>
                </a:solidFill>
                <a:effectLst/>
                <a:latin typeface="Book Antiqua" panose="02040602050305030304" pitchFamily="18" charset="0"/>
              </a:rPr>
              <a:t>εξωτερική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εμφάνιση</a:t>
            </a:r>
            <a:r>
              <a:rPr lang="en-US" sz="2400" dirty="0">
                <a:solidFill>
                  <a:schemeClr val="bg1"/>
                </a:solidFill>
                <a:effectLst/>
                <a:latin typeface="Book Antiqua" panose="02040602050305030304" pitchFamily="18" charset="0"/>
              </a:rPr>
              <a:t>, η μπα</a:t>
            </a:r>
            <a:r>
              <a:rPr lang="en-US" sz="2400" dirty="0" err="1">
                <a:solidFill>
                  <a:schemeClr val="bg1"/>
                </a:solidFill>
                <a:effectLst/>
                <a:latin typeface="Book Antiqua" panose="02040602050305030304" pitchFamily="18" charset="0"/>
              </a:rPr>
              <a:t>ρόκ</a:t>
            </a:r>
            <a:r>
              <a:rPr lang="en-US" sz="2400" dirty="0">
                <a:solidFill>
                  <a:schemeClr val="bg1"/>
                </a:solidFill>
                <a:effectLst/>
                <a:latin typeface="Book Antiqua" panose="02040602050305030304" pitchFamily="18" charset="0"/>
              </a:rPr>
              <a:t> α</a:t>
            </a:r>
            <a:r>
              <a:rPr lang="en-US" sz="2400" dirty="0" err="1">
                <a:solidFill>
                  <a:schemeClr val="bg1"/>
                </a:solidFill>
                <a:effectLst/>
                <a:latin typeface="Book Antiqua" panose="02040602050305030304" pitchFamily="18" charset="0"/>
              </a:rPr>
              <a:t>μφίεση</a:t>
            </a:r>
            <a:r>
              <a:rPr lang="en-US" sz="2400" dirty="0">
                <a:solidFill>
                  <a:schemeClr val="bg1"/>
                </a:solidFill>
                <a:effectLst/>
                <a:latin typeface="Book Antiqua" panose="02040602050305030304" pitchFamily="18" charset="0"/>
              </a:rPr>
              <a:t>, π</a:t>
            </a:r>
            <a:r>
              <a:rPr lang="en-US" sz="2400" dirty="0" err="1">
                <a:solidFill>
                  <a:schemeClr val="bg1"/>
                </a:solidFill>
                <a:effectLst/>
                <a:latin typeface="Book Antiqua" panose="02040602050305030304" pitchFamily="18" charset="0"/>
              </a:rPr>
              <a:t>ροσέδιδε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ισχύ</a:t>
            </a:r>
            <a:r>
              <a:rPr lang="en-US" sz="2400" dirty="0">
                <a:solidFill>
                  <a:schemeClr val="bg1"/>
                </a:solidFill>
                <a:effectLst/>
                <a:latin typeface="Book Antiqua" panose="02040602050305030304" pitchFamily="18" charset="0"/>
              </a:rPr>
              <a:t> και </a:t>
            </a:r>
            <a:r>
              <a:rPr lang="en-US" sz="2400" dirty="0" err="1">
                <a:solidFill>
                  <a:schemeClr val="bg1"/>
                </a:solidFill>
                <a:effectLst/>
                <a:latin typeface="Book Antiqua" panose="02040602050305030304" pitchFamily="18" charset="0"/>
              </a:rPr>
              <a:t>κύρος</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στο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Εγώ</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ενώ</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ούτε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λίγο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ούτε</a:t>
            </a:r>
            <a:r>
              <a:rPr lang="en-US" sz="2400" dirty="0">
                <a:solidFill>
                  <a:schemeClr val="bg1"/>
                </a:solidFill>
                <a:effectLst/>
                <a:latin typeface="Book Antiqua" panose="02040602050305030304" pitchFamily="18" charset="0"/>
              </a:rPr>
              <a:t> π</a:t>
            </a:r>
            <a:r>
              <a:rPr lang="en-US" sz="2400" dirty="0" err="1">
                <a:solidFill>
                  <a:schemeClr val="bg1"/>
                </a:solidFill>
                <a:effectLst/>
                <a:latin typeface="Book Antiqua" panose="02040602050305030304" pitchFamily="18" charset="0"/>
              </a:rPr>
              <a:t>ολύ</a:t>
            </a:r>
            <a:r>
              <a:rPr lang="en-US" sz="2400" dirty="0">
                <a:solidFill>
                  <a:schemeClr val="bg1"/>
                </a:solidFill>
                <a:effectLst/>
                <a:latin typeface="Book Antiqua" panose="02040602050305030304" pitchFamily="18" charset="0"/>
              </a:rPr>
              <a:t> υπ</a:t>
            </a:r>
            <a:r>
              <a:rPr lang="en-US" sz="2400" dirty="0" err="1">
                <a:solidFill>
                  <a:schemeClr val="bg1"/>
                </a:solidFill>
                <a:effectLst/>
                <a:latin typeface="Book Antiqua" panose="02040602050305030304" pitchFamily="18" charset="0"/>
              </a:rPr>
              <a:t>οδήλωνε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τη</a:t>
            </a:r>
            <a:r>
              <a:rPr lang="en-US" sz="2400" dirty="0">
                <a:solidFill>
                  <a:schemeClr val="bg1"/>
                </a:solidFill>
                <a:effectLst/>
                <a:latin typeface="Book Antiqua" panose="02040602050305030304" pitchFamily="18" charset="0"/>
              </a:rPr>
              <a:t> «βα</a:t>
            </a:r>
            <a:r>
              <a:rPr lang="en-US" sz="2400" dirty="0" err="1">
                <a:solidFill>
                  <a:schemeClr val="bg1"/>
                </a:solidFill>
                <a:effectLst/>
                <a:latin typeface="Book Antiqua" panose="02040602050305030304" pitchFamily="18" charset="0"/>
              </a:rPr>
              <a:t>σιλική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υπ</a:t>
            </a:r>
            <a:r>
              <a:rPr lang="en-US" sz="2400" dirty="0" err="1">
                <a:solidFill>
                  <a:schemeClr val="bg1"/>
                </a:solidFill>
                <a:effectLst/>
                <a:latin typeface="Book Antiqua" panose="02040602050305030304" pitchFamily="18" charset="0"/>
              </a:rPr>
              <a:t>όστ</a:t>
            </a:r>
            <a:r>
              <a:rPr lang="en-US" sz="2400" dirty="0">
                <a:solidFill>
                  <a:schemeClr val="bg1"/>
                </a:solidFill>
                <a:effectLst/>
                <a:latin typeface="Book Antiqua" panose="02040602050305030304" pitchFamily="18" charset="0"/>
              </a:rPr>
              <a:t>αση. </a:t>
            </a:r>
            <a:r>
              <a:rPr lang="en-US" sz="2400" dirty="0" err="1">
                <a:solidFill>
                  <a:schemeClr val="bg1"/>
                </a:solidFill>
                <a:effectLst/>
                <a:latin typeface="Book Antiqua" panose="02040602050305030304" pitchFamily="18" charset="0"/>
              </a:rPr>
              <a:t>Συγχρόνως</a:t>
            </a:r>
            <a:r>
              <a:rPr lang="en-US" sz="2400" dirty="0">
                <a:solidFill>
                  <a:schemeClr val="bg1"/>
                </a:solidFill>
                <a:effectLst/>
                <a:latin typeface="Book Antiqua" panose="02040602050305030304" pitchFamily="18" charset="0"/>
              </a:rPr>
              <a:t>, απ</a:t>
            </a:r>
            <a:r>
              <a:rPr lang="en-US" sz="2400" dirty="0" err="1">
                <a:solidFill>
                  <a:schemeClr val="bg1"/>
                </a:solidFill>
                <a:effectLst/>
                <a:latin typeface="Book Antiqua" panose="02040602050305030304" pitchFamily="18" charset="0"/>
              </a:rPr>
              <a:t>οτελούσε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μον</a:t>
            </a:r>
            <a:r>
              <a:rPr lang="en-US" sz="2400" dirty="0">
                <a:solidFill>
                  <a:schemeClr val="bg1"/>
                </a:solidFill>
                <a:effectLst/>
                <a:latin typeface="Book Antiqua" panose="02040602050305030304" pitchFamily="18" charset="0"/>
              </a:rPr>
              <a:t>αδικό σταθερό και αξιόπιστο σημείο αναφοράς για τους ανθρώπους της Αυλής.</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886041015"/>
      </p:ext>
    </p:extLst>
  </p:cSld>
  <p:clrMapOvr>
    <a:masterClrMapping/>
  </p:clrMapOvr>
</p:sld>
</file>

<file path=ppt/theme/theme1.xml><?xml version="1.0" encoding="utf-8"?>
<a:theme xmlns:a="http://schemas.openxmlformats.org/drawingml/2006/main" name="PrismaticVTI">
  <a:themeElements>
    <a:clrScheme name="Prismatic">
      <a:dk1>
        <a:sysClr val="windowText" lastClr="000000"/>
      </a:dk1>
      <a:lt1>
        <a:sysClr val="window" lastClr="FFFFFF"/>
      </a:lt1>
      <a:dk2>
        <a:srgbClr val="131523"/>
      </a:dk2>
      <a:lt2>
        <a:srgbClr val="E7E6E6"/>
      </a:lt2>
      <a:accent1>
        <a:srgbClr val="42B3BD"/>
      </a:accent1>
      <a:accent2>
        <a:srgbClr val="51B851"/>
      </a:accent2>
      <a:accent3>
        <a:srgbClr val="B5A603"/>
      </a:accent3>
      <a:accent4>
        <a:srgbClr val="F58505"/>
      </a:accent4>
      <a:accent5>
        <a:srgbClr val="FA2481"/>
      </a:accent5>
      <a:accent6>
        <a:srgbClr val="9CA2AB"/>
      </a:accent6>
      <a:hlink>
        <a:srgbClr val="FA2481"/>
      </a:hlink>
      <a:folHlink>
        <a:srgbClr val="57618E"/>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3288</TotalTime>
  <Words>8076</Words>
  <Application>Microsoft Office PowerPoint</Application>
  <PresentationFormat>Ευρεία οθόνη</PresentationFormat>
  <Paragraphs>106</Paragraphs>
  <Slides>114</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114</vt:i4>
      </vt:variant>
    </vt:vector>
  </HeadingPairs>
  <TitlesOfParts>
    <vt:vector size="120" baseType="lpstr">
      <vt:lpstr>Aharoni</vt:lpstr>
      <vt:lpstr>Arial</vt:lpstr>
      <vt:lpstr>Avenir Next LT Pro</vt:lpstr>
      <vt:lpstr>Book Antiqua</vt:lpstr>
      <vt:lpstr>Calibri</vt:lpstr>
      <vt:lpstr>PrismaticVTI</vt:lpstr>
      <vt:lpstr>Μάθημα 9ο  Αναγέννηση ΙΙ Νεοκλασικισμός </vt:lpstr>
      <vt:lpstr>Το αναγεννησιακό θέατρο της Ιταλίας και της Γαλλίας αναπτύχθηκε με άξονα το αρχαίο ελληνικό και ρωμαϊκό θέατρο. Πολύ περισσότερο από τις χώρες της Αγγλίας και της Ισπανίας στην Ιταλία και στην Γαλλία η Ποιητική του Αριστοτέλη αλλά και τα δράματα του Σενέκα και οι κωμωδίες του Τερέντιου αποτέλεσαν τις βάσεις για την ανάπτυξη του δράματος αυτή την περίοδο. Γι’ αυτό και το θέατρο των δυο αυτών χωρών ονομάζεται νεοκλασικό. </vt:lpstr>
      <vt:lpstr>  Ιταλική Αναγέννηση </vt:lpstr>
      <vt:lpstr>Η ανάπτυξη του νέου κλασικού δράματος στην Ευρώπη ήταν συνέπεια της «εκ νέου ανακάλυψης» της κλασικής λογοτεχνίας στην ανθρωπιστική και πρώιμη αναγεννησιακή Ιταλία. Στη Δυτική Ευρώπη, το κλασικό δράμα ήταν γνωστό κυρίως μέσω των Λατίνων συγγραφέων, ιδιαίτερα του Τερέντιου, του Σενέκα και, σε μικρότερο βαθμό, του Πλαύτου, γιατί αν και η γνώση της ελληνικής δεν χάθηκε ποτέ στην Ευρώπη, και ειδικά στη Νότια Ιταλία, όπου τα ελληνικά χειρόγραφα αντιγράφονταν τον δέκατο τρίτο αιώνα, οι Ευρωπαίοι γενικά δεν γνώριζαν αρχαία ελληνικά και έτσι δεν μπορούσαν να έχουν πρόσβαση στα πρωτότυπα κείμενα. </vt:lpstr>
      <vt:lpstr>Το 1397 ο Βυζαντινός Μανουήλ Χρυσολώρας άρχισε με επιτυχία να διδάσκει ελληνικά στο Studium (πανεπιστήμιο) της Φλωρεντίας, μετά από πρόσκληση του Coluccio Salutati, ενός ανθρωπιστή και καγκελάριου της Φλωρεντινής Δημοκρατίας από το 1375 έως το 1406. Ένα άλλο σημαντικό γεγονός ήτανότι  πολλοί Βυζαντινοί διανοούμενοι κατέφυγαν στην Ιταλία  μετά την άλωση της Κωνσταντινούπολης από τους Τούρκους το 1453, και δίδαξαν ελληνικά. Έφεραν μαζί τους ελληνικά χειρόγραφα και μέσα από αυτά τα ελληνικά δράματα έγιναν διαθέσιμα στους Ιταλούς ανθρωπιστές, οι οποίοι αναζήτησαν οι ίδιοι ελληνικά και λατινικά χειρόγραφα στην Ιταλία καθώς και στην Ευρώπη και την Κωνσταντινούπολη.  </vt:lpstr>
      <vt:lpstr>Στην Ιταλία η θεωρητική συζήτηση αναπτύχθηκε αυτήν  την περίοδο ανάμεσα στην Ποιητική του Αριστοτέλη (η πρώτη λατινική μετάφραση δημοσιεύθηκε από τον Lorenzo Valla το 1498, ενώ η έκδοση Aldine του ελληνικού κειμένου εμφανίστηκε το 1508) και ένα σχόλιο του  Donatus, για τον Τερέντιο το οποίο ανακαλύφθηκε ξανά το 1433 από τον Giovanni Aurispa. Ο Αριστοτέλης και ο Donatus συνδυάστηκαν με την Ars Poetica του Οράτιου, η οποία ήταν γνωστή κατά τον Μεσαίωνα, και όρισαν μια θεωρία του δράματος «σύμφωνα με τους αρχαίους».  </vt:lpstr>
      <vt:lpstr>Έτσι, οι Ιταλοί literati επέμειναν στη διάκριση μεταξύ τραγωδίας και κωμωδίας αναφερόμενοι σε χαρακτήρες και καταστάσεις (ευγενείς χαρακτήρες και αξιοθρήνητες πράξεις στην τραγωδία, απλοί άνθρωποι και γελοίες πράξεις στην κωμωδία) καθώς και στην αναγκαιότητα της ευπρέπειας και της ενότητας της δράσης, του χρόνου και του τόπου – μια αρχή που άντλησαν από τον Αριστοτέλη, παρόλο που  μια τέτοια έμφαση στην ενότητα του χρόνου και του τόπου δεν υπήρχε στο κείμενό της Ποιητικής του. </vt:lpstr>
      <vt:lpstr>Η διδακτική λειτουργία τόσο της τραγωδίας όσο και της κωμωδίας τονίστηκε ιδιαίτερα, ακολουθώντας τον Οράτιο και τον Donatus: και τα δύο είδη δράματος έπρεπε να διδάσκουν τους θεατές να αποφεύγουν τις κακίες και να επιδιώκουν τις αρετές, το πρώτο μέσω του οίκτου και του φόβου (όπως δίδασκε ο Αριστοτέλης), το δεύτερο μέσω του γέλιου, του οποίου η λειτουργία, σύμφωνα με τον Donatus, ήταν να κατακρίνει τις κακίες. </vt:lpstr>
      <vt:lpstr>Οι Ιταλοί θεωρητικοί προσπάθησαν να εξισορροπήσουν τον σεβασμό των κανόνων που έθεσαν οι αρχαίοι με την επιθυμία να ευχαριστήσουν το κοινό τους και να γράψουν σύγχρονα δράματα. Μερικοί από αυτούς, ωστόσο, αμφισβήτησαν τους αρχαίους πιο ανοιχτά ισχυριζόμενοι  ότι ο στόχος της ποίησης ήταν να ευχαριστήσει το κοινό – όχι να είναι χρήσιμος σε αυτούς ή να τους καθοδηγήσει με κάποιο τρόπο (Ludovico Castelvetro [1505-1571])- ή ότι ο Αριστοτέλης και ο Οράτιος δεν μπορούσαν να χρησιμοποιηθούν ως αρχές,  καθώς η σύγχρονη κοινωνία ήταν διαφορετική από την αρχαία Ελλάδα και τη Ρώμη και απαιτούσε νέα είδη δράματος (Antonfrancesco Grazzini [1503-1584]). </vt:lpstr>
      <vt:lpstr>Έτσι,  ακόμη και αν επιτρέπονταν κάποιες καινοτομίες, η θεωρητική συζήτηση, ως επί το πλείστον, προώθησε είτε την ελληνική είτε τη ρωμαϊκή τραγωδία ως το μόνο βιώσιμο μοντέλο που πρέπει να ακολουθηθεί. Ως αποτέλεσμα, όλες οι τραγωδίες που γράφτηκαν στην Αναγεννησιακή Ιταλία ήταν βασικά νεοκλασικές, επειδή συμμορφώνονταν επίσημα με τους κλασικούς κανόνες. Ωστόσο, το περιεχόμενό τους ήταν πιο ετερογενές. </vt:lpstr>
      <vt:lpstr>Αν και πολλές τραγωδίες βασίστηκαν σε ελληνικούς μύθους, άλλοι χρησιμοποίησαν ρωμαϊκούς μύθους ή γεγονότα από την ιστορία (π.χ., Orazia του Aretino, 1546, σχετικά με τη μονομαχία των Horatii και Curiatii και τη δολοφονία της αδελφής του Horatius), την εβραϊκή ή βιβλική ιστορία (π.χ. η Μαριάννα του Dolce, 1565, βασισμένη στον Flavius Josephus) ή επινοημένες ιστορίες, που συχνά τοποθετούνταν σε μακρινές χώρες (π.χ. Orbecche του Giraldi,  1541). </vt:lpstr>
      <vt:lpstr>Εκτός από τα νεοκλασικά χαρακτηριστικά τους, αυτές οι τραγωδίες ακολούθησαν επίσης το σενεκικό μοντέλο, συμπεριλαμβάνοντας συχνά υπερφυσικά στοιχεία, φαντάσματα, σκοτεινές και αποτρόπαιες λεπτομέρειες (όπως  τα γεύματα του Θυέστη ή σφαγμένα άκρα στενών συγγενών ή εραστών που παρουσιάζονται σε μια ταραγμένη ηρωίδα) και ηθικολογικές αποστολές για το ανθρώπινο πεπρωμένο. </vt:lpstr>
      <vt:lpstr>Μπορούμε να διακρίνουμε τρεις κατηγορίες, κατά φθίνουσα σειρά πιστότητας στα αρχαία μοντέλα:   1. μεταφράσεις στα ιταλικά μιας πρωτότυπης (ελληνικής ή λατινικής) τραγωδίας. 2. διασκευές αρχαίων (ελληνικών ή λατινικών) τραγωδιών με περισσότερο ή λιγότερο υψηλό βαθμό δημιουργικής ελευθερίας·  3. τραγωδίες που βασίζονται σε μια ιστορία που δεν είναι κλασική ή δεν χρησιμοποιήθηκε από Έλληνες και Λατίνους δραματουργούς, αλλά αναδιατυπώνεται ακολουθώντας ένα αρχαίο μυθικό αρχέτυπο που προέρχεται από μια διάσημη ελληνική τραγωδία.  </vt:lpstr>
      <vt:lpstr>Μεταφράσεις και διασκευές  </vt:lpstr>
      <vt:lpstr>Οι μεταφράσεις και οι διασκευές των αρχαίων τραγωδιών είναι μερικές φορές δύσκολο να διακριθούν.  Η μετάφραση ήταν ένα από τα κύρια μέσα μέσω των οποίων διαδόθηκε η γνώση των ελληνικών και ρωμαϊκών έργων και έτσι συνέβαλε στη δημιουργία πιο πρωτότυπων νεοκλασικών δραμάτων. Επιπλέον, η μετάφραση έγινε από μόνη της ένα σημαντικό πολιτιστικό φαινόμενο, όπως η ιταλική μετάφραση του Οιδίποδα Τύραννου του Σοφοκλή από τον Orsatto Giustiniani, που ανατέθηκε για τα εγκαίνια του Teatro Olimpico από τον Andrea Palladio στη Βιτσέντζα το 1585. </vt:lpstr>
      <vt:lpstr>Οι περισσότερες από αυτές που συχνά αναφέρονται ως «μεταφράσεις», ωστόσο, είναι αρκετά ελεύθερες αποδόσεις του πρωτοτύπου, καθώς η διάκριση μεταξύ μετάφρασης και επανεγγραφής ήταν στην καλύτερη περίπτωση ισχνή εκείνη την εποχή. Οι κλασικές τραγωδίες συχνά «προσαρμόστηκαν» για το σύγχρονο κοινό εξαλείφοντας τις σκοτεινές μυθολογικές αναφορές, μεταφράζοντας αρχαίες λέξεις και έννοιες με σύγχρονες (π.χ. «κάστρα», «ιππότες», «ευγένεια», «τιμή») και μεταφέροντας επιφανειακά το θρησκευτικό ειδωλολατρικό υλικό σε ένα χριστιανικό μοντέλο, έτσι ώστε οι χαρακτήρες να μπορούν να επικαλεστούν έναν δίκαιο Θεό που υπερασπίστηκε τους καταπιεσμένους και επιβράβευσε τους δίκαιους.  Επιπλέον, οι σκηνές μπορούσαν να επεκταθούν για να αυξήσουν το αξιολύπητο στοιχείο ή τη σημασία της στιγμής. </vt:lpstr>
      <vt:lpstr>Πρωτότυπες τραγωδίες στα πρότυπα αρχαίων μυθικών αρχετύπων </vt:lpstr>
      <vt:lpstr> Παρά τον θαυμασμό για τα κλασικά μοντέλα, η τραγωδία του Cinquecento (15ου αιώνα) προτιμούσε συχνότερα είτε ιστορίες που διαδραματίζονταν στον ελληνικό ή ρωμαϊκό κόσμο, αλλά δεν χρησιμοποιούνταν σε ελληνικές ή σενεκικές τραγωδίες, είτε ιστορίες (συχνά επινοημένες) που ανήκαν σε άλλο τόπο ή / και χρόνο. </vt:lpstr>
      <vt:lpstr>Στην πρώτη κατηγορία, η σημαντικότερη τραγωδία είναι η Σοφονίσμπα του Trissino. Αν και γράφτηκε το 1514-1515 και δημοσιεύθηκε το 1524, το έργο ανέβηκε για πρώτη φορά μόνο μετά το θάνατο του Trissino το 1562 στη Βιτσέντσα με σκηνικά του  Andrea Palladio (ο οποίος ήταν προστατευόμενος του Trissino). </vt:lpstr>
      <vt:lpstr>Η ιστορία της Σοφονίσμπα ήταν εξαιρετικά δημοφιλής την εποχή εκείνη. Την βρίσκουμε και στη δραματουργία άλλων χωρών.  Βασισμένη στον Λίβιο και τον Αππιανό, το έργο αφηγείται τον έρωτα μεταξύ της Σοφονίσμπα, του συζύγου της Συφάξ, και του Νουμιδού Μασίνισσα. Ο Σύφαξ βρισκόταν σε πόλεμο με τους Ρωμαίους και τον σύμμαχό τους, τον Νουμίδο Μασίνισσα. Αφού ο Syphax πιάστηκε αιχμάλωτος, η Sophonisba αντιμετώπισε τη δουλεία και έτσι εμπιστεύτηκε τον εαυτό της στον Μασίνισσα, ο οποίος υποσχέθηκε να τη φροντίσει παρά τη θέληση των Ρωμαίων και την παντρεύτηκε κρυφά.</vt:lpstr>
      <vt:lpstr>Όταν οι Ρωμαίοι ανακάλυψαν την αλήθεια, προέτρεψαν τον Μασίνισσα να αντισταθεί στο πάθος του και να τους παραδώσει τη Σοφονίσμπα ως αιχμάλωτη. Ανίκανος να προστατεύσει την ελευθερία της, ο Μασίνισσα έδωσε δηλητήριο στον Σοφονίσμπα για να αυτοκτονήσει πριν γίνει σκλάβα. Σε μια σημαντική λεπτομέρεια ο Trissino ακολούθησε τον Αππιανό και όχι τον Λίβιo: η Σοφονίσμπα είχε λογοδοθεί πρώτα με τον Μασίνισσα και στη συνέχεια δόθηκε σε γάμο με τον Συφάξ για πολιτικούς λόγους – μια αλλαγή που έκανε την ιστορία αγάπης μεταξύ Σοφονίσμπα και Μασίνισσα πιο «φυσική» και καθιστούσε τη Σοφονίσπα λιγότερο μοιχαλίδα, καθώς ο Σύφαξ δεν ήταν ακόμα νεκρός. Ακόμα κι αν η ιστορία είναι ρωμαϊκή, η τραγωδία του Trissino είναι αναμφισβήτητα ελληνική – όχι μόνο για τη δομή (με επεισόδια διανθισμένα από χορωδιακές ωδές και με χορωδία πάντα παρούσα στη σκηνή), αλλά επειδή τα τραγικά μοντέλα της είναι ελληνικά. Το έργο του Trissino απηχεί πολλές ελληνικές τραγωδίες,  για παράδειγμα, ο θάνατος της Σοφονίσμπα περιγράφεται χρησιμοποιώντας την «Άλκηστη» του Ευριπίδη ως πρότυπο, συχνά με αυτολεξεί αποσπάσματα. Το πιο σημαντικό είναι ότι η ίδια η Σοφονίσμπα έχει ως πρότυπο τους Σοφόκλειους ήρωες, όπως ο Αίας ή η Αντιγόνη, που επιλέγουν τον θάνατο αντί να απαρνούνται τις αξίες τους. </vt:lpstr>
      <vt:lpstr>Η επιρροή της κλασικής τραγωδίας και των τραγικών μοτίβων είναι διάχυτη στην Ιταλία, αν και μερικές φορές (ειδικά σε μεταγενέστερες τραγωδίες) χρησιμεύει περισσότερο ως πλαίσιο για την αντιμετώπιση θεμάτων που δεν ανήκουν στη συγκεκριμένη τραγωδία που χρησιμοποιείται ως πρότυπο. Ένα παράδειγμα είναι το Torrismondo (1587) του Torquato Tasso, το οποίο μιλάει για την αγάπη μεταξύ του Torrismondo, βασιλιά των Γότθων, και της Alvida, πριγκίπισσας της Νορβηγίας, παρόλο που την έχει υποσχεθεί στον καλύτερο φίλο του Germondo, βασιλιά της Σουηδίας. </vt:lpstr>
      <vt:lpstr>Η Alvida είναι στην πραγματικότητα αδελφή του Torrismondo, και αυτή η αλήθεια αποκαλύπτεται στην 4η Πράξη, η οποία ακολουθεί πολύ στενά, μερικές φορές αυτολεξεί, τις σκηνές μεταξύ του δούλου του Λάιου, του Κορινθιακού αγγελιοφόρου και του Οιδίποδα στον Οιδίποδα Τύραννο του Σοφοκλή: ως βρέφος η Αλβίδα ανατέθηκε στον υπηρέτη και στάλθηκε στη Δακία επειδή ο πατέρας της φοβόταν ορισμένες προφητείες. Ωστόσο, κατά τη διάρκεια του ταξιδιού αιχμαλωτίστηκε από Νορβηγούς πειρατές και τελικά δόθηκε ως υιοθεσία στον βασιλιά της Νορβηγίας. Ωστόσο, αν και το μοτίβο του Οιδίποδα είναι σίγουρα κεντρικό σε αυτή την αρκετά περίπλοκη πλοκή (ακόμα κι αν η αιμομιξία συμβαίνει μεταξύ αδελφών), το κύριο τραγικό θέμα είναι η επιλογή μεταξύ φιλίας και αγάπης, που κάνει τον Torrismondo με την αίσθηση της ενοχής του έναν πραγματικά σύγχρονο τραγικό ήρωα. (Το Torrismondo είναι το πρότυπο του έργου Βασιλεύς ο Ροδολίνος του Ιωάννη Ανδρέα Τρωίλου)</vt:lpstr>
      <vt:lpstr>Αρχαία τραγικά θέματα στον αναγεννησιακό κόσμο  </vt:lpstr>
      <vt:lpstr>Για τους θεωρητικούς και τους θεατρικούς συγγραφείς της Αναγέννησης, η τραγωδία, όπως προέτρεπε ο Οράτιος, θα έπρεπε να έχει διδακτική λειτουργία. Συγκεκριμένα, σκηνοθετώντας την πτώση των τυράννων, η τραγωδία θα μπορούσε να διδάξει στους κυβερνήτες πώς να κυβερνούν με δικαιοσύνη και να αποφεύγουν τους κινδύνους της τυραννίας. </vt:lpstr>
      <vt:lpstr>Μια τέτοια ιδέα, που υπάρχει ήδη στον Σενέκα, άνθισε στην Αναγέννηση με το ενδιαφέρον που ούτως ή άλλως έδειχνε για την τέχνη της κυβέρνησης και την ευγενική συμπεριφορά. Επιπλέον, αν και προέρχεται από τον Σενέκα, ο «τραγικός τύραννος» ήταν μια καθημερινή πραγματικότητα για μια χώρα χωρισμένη σε πολλούς ευγενείς και κυβερνήσεις όπου ο αγώνας για την εξουσία ήταν αδιάκοπος. </vt:lpstr>
      <vt:lpstr>Στις τραγωδίες του Cinquecento, οι τύραννοι είναι συχνά αδίστακτοι και οι πολλοί διάλογοι μεταξύ του τυράννου και του συμβούλου του, ο οποίος συχνά προσπαθεί να πείσει τον πρώτο να περιορίσει τη χρήση βίας και να παραιτηθεί από τις βεντέτες, μπορεί να θυμίζουν κοινές καταστάσεις στα ιταλικά δικαστήρια. </vt:lpstr>
      <vt:lpstr>Ένα άλλο επαναλαμβανόμενο θέμα της ιταλικής τραγωδίας που συνδέεται με τη συζήτηση για τη βασιλεία και την εξουσία ήταν η αστάθεια της ανθρώπινης τύχης και η αδυναμία του ανθρώπου να ελέγξει το πεπρωμένο του. Το θέμα αυτό είναι παρόν και στην ελληνική τραγωδία, αλλά οι θεατρικοί συγγραφείς της Αναγέννησης το επέκτειναν, καθώς το κοινό τους ήταν ιδιαίτερα ευαίσθητο σε αυτό.</vt:lpstr>
      <vt:lpstr>Ο στοχασμός για την αστάθεια της ανθρώπινης τύχης μπορεί να θεωρηθεί ως η τραγική ερμηνεία των μακιαβελικών ιδεών σχετικά με τη σημασία της Τύχης και την ανάγκη αξιοποίησής της, όπως εκφράζεται στον Πρίγκιπα. Οι αναγεννησιακές τραγωδίες απεικονίζουν έτσι τους Σενεκικούς τυράννους ως μακιαβελικούς πρίγκιπες και ηγεμόνες – διχασμένους όπως οι τραγικοί προκάτοχοί τους ανάμεσα στον πόθο τους για εξουσία και τις ανατροπές της παντοδύναμης Τύχης. </vt:lpstr>
      <vt:lpstr>Σε αυτές τις τραγωδίες, οι γυναίκες είναι συχνά το πολικό αντίθετο των τυράννων και συνήθως οι κύριες ηρωίδες, όπως υποδηλώνουν οι πολλοί τίτλοι με γυναικείο όνομα. Η δημοτικότητα των έντιμων και ενάρετων γυναικών ως τραγικών πρωταγωνιστών αντανακλά την αυλική ατμόσφαιρα στην οποία αναπτύχθηκε η νεοκλασική τραγωδία. Οι γυναίκες έπαιζαν σημαντικό ρόλο στα ιταλικά δικαστήρια και συχνά ήταν αστικές διανοούμενες, που ενδιαφέρονταν έντονα για το θέατρο. Οι τραγωδίες που εξυμνούσαν τις αρετές των γυναικών ήταν έτσι ένας προφανής φόρος τιμής στις προστάτιδες μιας τέτοιας τέχνης. </vt:lpstr>
      <vt:lpstr>Υπάρχουν, ωστόσο, και πιο σκοτεινές ηρωίδες, που διαπράττουν τρομερά εγκλήματα, επίσης πρωταγωνίστριες ιταλικών τραγωδιών, όπως η Τουλία και η Μήδεια. Είτε ως θύματα είτε ως ενεργοί ερμηνευτές του κακού, οι γυναίκες ηρωίδες βρίσκονται στον πυρήνα της αναγεννησιακής ιταλικής τραγωδίας, και αυτό αντικατοπτρίζει τόσο μια λογοτεχνική παράδοση που προέρχεται από τον Μεσαίωνα όσο και την Αυλική πραγματικότητα μέσα στην οποία αυτές οι τραγωδίες διαβάστηκαν ή παίχτηκαν. Οι τύραννοι, οι τραγικές ηρωίδες και η αστάθεια του ανθρώπινου πεπρωμένου είναι κεντρικά στοιχεία της τραγωδίας του Cinquecento και έχει διατυπωθεί η άποψη ότι αυτοί οι θεατρικοί συγγραφείς μετέτρεπαν την κλασική τραγωδία σε αρένα για να συζητήσουν σύγχρονα ζητήματα και να επηρεάσουν τις απόψεις του κοινού τους.   </vt:lpstr>
      <vt:lpstr>Νεοκλασική κωμωδία  </vt:lpstr>
      <vt:lpstr>Η ρωμαϊκή κωμωδία ήταν το μοναδικό πρότυπο για τη νεοκλασική κωμωδία. Το πολιτικό και συχνά χονδροειδές χιούμορ της αττικής κωμωδίας ήταν πολύ πιο δύσκολο να προσαρμοστεί στο αναγεννησιακό κοινό από τη ρωμαϊκή κωμωδία που ασχολείτο με κωμικά θέματα ενδοοικογενειακών καταστάσεων. Έτσι, αν και ο Αριστοφάνης ήταν γνωστός και εκτιμημένος, οι αναγεννησιακοί λογοτέχνες προσέβλεπαν στον Πλαύτο και τον Τερέντιο ως πρότυπα των έργων τους.  </vt:lpstr>
      <vt:lpstr>Η ρωμαϊκή κωμωδία απολάμβανε πολλές παραστάσεις σε δικαστήρια και ακαδημίες στη Ρώμη, τη Φλωρεντία και ειδικά στην αυλή του Δούκα Ερκόλε Α ́ της Φερράρα, όπου οργανώθηκαν τακτικές παραγωγές ρωμαϊκών κωμωδιών μεταξύ του 1486 και του 1503. Οι φοιτητικές παραστάσεις ήταν επίσης δημοφιλείς, ειδικά σε πανεπιστημιακές πόλεις.  </vt:lpstr>
      <vt:lpstr>Η δημοτικότητα των κωμικών παραστάσεων σε σύγκριση με τις τραγικές οφειλόταν εν μέρει στο γεγονός ότι η κωμωδία, με τους καθημερινούς χαρακτήρες και τις σκηνές από την καθημερινή ζωή, ήταν πολύ φθηνότερη στην σκηνική της παραγωγή από τις υψηλές τραγωδίες με τα μεγάλα σκηνικά που μόνο οι πλούσιοι πρίγκιπες μπορούσαν να αντέξουν οικονομικά την κατασκευή τους.   </vt:lpstr>
      <vt:lpstr>Commedia Erudita: από μεταφράσεις και διασκευές σε πρωτότυπα έργα </vt:lpstr>
      <vt:lpstr>Τον 15ο αιώνα η κλασική κωμωδία, όπως και η τραγωδία, μεταφράστηκε και διασκευάστηκε. Ενώ οι μεταφράσεις θα μπορούσαν να είναι περισσότερο ή λιγότερο ελεύθερες, οι μελετητές αναφέρονται στην commedia erudita προκειμένου για προσαρμογές και πρωτότυπες κωμωδίες βασισμένες σε κλασικά μοντέλα. Γραμμένες στα ιταλικά, αυτές οι κωμωδίες στόχευαν στην αναδιατύπωση του χιούμορ του Πλαύτου ή του Τερέντιου στον σύγχρονο κόσμο. Η πλοκή θα μπορούσε να ακολουθήσει είτε ένα συγκεκριμένο ρωμαϊκό μοντέλο είτε (πιο συχνά) μια νέα ιστορία, χρησιμοποιώντας παράλληλα τα κωμικά μοτίβα που εγκαινίασε η αρχαία κωμωδία. Σε αντίθεση με την τραγωδία, λοιπόν, η ιταλική νεοκλασική κωμωδία ήταν ουσιαστικά ένα νέο προϊόν, ακόμα κι αν οι κωμικές καταστάσεις και οι χαρακτήρες των αποθεμάτων κληρονομήθηκαν από την κλασική παράδοση.  </vt:lpstr>
      <vt:lpstr>Αντλώντας έμπνευση από τη ρωμαϊκή κωμωδία, η commedia erudita συχνά επικεντρώνεται στα συνηθισμένα κωμικά δίπολα, όπως νέοι εναντίον ηλικιωμένων ή άνδρες εναντίον γυναικών.   Ένα άλλο αγαπημένο θέμα που προέρχεται από τη ρωμαϊκή κωμωδία ήταν η αποκατάσταση ή ο σχηματισμός ενός κανονικού νοικοκυριού μέσω ενός γάμου. Ωστόσο, στην πιο ελεύθερη ατμόσφαιρα της Αναγεννησιακής Ιταλίας, η κωμωδία αποδέχτηκε (και γιόρτασε) θέματα που κάποτε απαγορεύονταν στη ρωμαϊκή κωμωδία, όπως η ερωτική νίκη των μοιχαλίδων εραστών επί του κερατά συζύγου.   Ομοίως, η commedia erudita περιείχε συχνά σκληρές σάτιρες διεφθαρμένων ιερέων, ένα θέμα χαρακτηριστικό της ιταλικής κωμωδίας ανά τους αιώνες και λόγω της συντριπτικής επιρροής των καθολικών ιεραρχιών στην ιταλική πολιτική και καθημερινή ζωή. Ο εορτασμός της νοημοσύνης, ένα σημαντικό συστατικό της κωμωδίας από την προέλευσή της, ήταν ένα ιδιαίτερα ευχάριστο θέμα για τον Αναγεννησιακό άνθρωπο που τιμούσε τον νου. </vt:lpstr>
      <vt:lpstr>Commedia dell’ Arte </vt:lpstr>
      <vt:lpstr>Η Κομεντια ντελ Άρτε υπήρξε δημιούργημα της ύστερης ιταλικής Αναγέννησης. Αναπτύχθηκε κατά το δεύτερο μισό του δέκατου έκτου αιώνα -παράλληλα ή μετά τη σύνοδο του Τρέντο και την εδραίωση της ισπανικής επικυριαρχίας-, σε μια εποχή η οποία μαστιζόταν από πολέμους, λεηλασίες, βιαιοπραγίες, λιμούς και επιδημίες πανώλης. Με ονομασίες όπως commedia all’ improviso, commedia mercenaria, ή commedia italiana (ο όρος commedia dell’ arte καθιερώθηκε τον 18ο αιώνα) άρχισαν να κάνουν την εμφάνισή τους ποικίλες μορφές ενός επαγγελματικού, κερδοσκοπικού θεάτρου, με παραστάσεις που δίνονταν έναντι χρηματικού αντιτίμου.  </vt:lpstr>
      <vt:lpstr>Το πρώτο συμβόλαιο για την ίδρυση ενός τέτοιου επαγγελματικού θιάσου υπάρχει καταγεγραμμένο από το 1545. Το υπέγραψαν οκτώ ηθοποιοί με μονοετή ισχύ, στην Πάδοβα. Ήδη από τη δεκαετία του 1560 υπάρχουν πολυάριθμες μαρτυρίες για γυναίκες ηθοποιούς, που από την παρθενική τους κιόλας εμφάνιση στη σκηνή συγκαταλέγονταν στα ηγετικά στελέχη του θιάσου τους, και μάλιστα ως βασική ατραξιόν τους. Οι σπουδαίες ηθοποιοί της Κομεντια ντελ Άρτε δεν ξεχώριζαν μόνο για την, συχνά εκθαμβωτική ακόμα ομορφιά τους αλλά και για τα πνευματικά τους χαρίσματα, την ευφυία και την υψηλή ποιητική τέχνη με την οποία επιδίδονταν επί σκηνής σε αυτοσχεδιασμούς. Ως εκ τούτου, οι σύγχρονοί τους τις τοποθετούσαν στο ίδιο επίπεδο με τους φημισμένους ρήτορες, ποιητές και φιλοσόφους. </vt:lpstr>
      <vt:lpstr>Σχετικά με την προέλευση ή τη γένεση της Κομεντια ντελ Άρτε κυκλοφορούν διάφορες θεωρίες. Ορισμένοι ερευνητές τοποθετούν την καταγωγή της στη ρωμαϊκή κωμωδία ή ακόμα και στη φάμπουλα ατελλάνα (ατελλανή φάρσα) των ρωμαϊκών χρόνων. Άλλοι, πάλι, ανιχνεύουν τις ρίζες της στους πλανόδιους ηθοποιούς, στους τσαρλατάνους κ.λπ., ενώ μια τρίτη κατηγορία υποστηρίζει ότι οι μάσκες της Κομεντια ντελ Άρτε προήλθαν από τις μάσκες που χρησιμοποιούνταν στο καρναβάλι. Όπως και να έχει, γεγονός είναι ότι η Κομεντια ντελ Άρτε συνδυάζει χαρακτηριστικά από όλους τους παραπάνω τομείς, χωρίς αυτό να σημαίνει ότι ανάγεται αποκλειστικά σε έναν από αυτούς. </vt:lpstr>
      <vt:lpstr>Ο όρος Κομεντια ντελ Άρτε δεν αφορά ένα και μοναδικό είδος θεάτρου. Αντίθετα, αποτελεί μάλλον ένα γενικό όρο, ο οποίος περιλαμβάνει πολλές διαφορετικές θεατρικές φόρμες. Οι θίασοι συνήθιζαν να δίνουν τις παραστάσεις τους στην αυλή, σε ιδιωτικές ή δημόσιες αίθουσες και σε πλατείες. Παρουσίαζαν είτε γραπτά κείμενα είτε αυτοσχεδιασμούς. Το ρεπερτόριο τους περιλάμβανε κωμωδίες, ποιμενικά δράματα, τραγωδίες, ιντερλούδια (που παρουσιάζονταν στις ερασιτεχνικές παραστάσεις των ακαδημιών ή στη βασιλική Αυλή) και, λίγο αργότερα, ακόμα και μελοδράματα. Το κοινό των παραστάσεων απαρτίζονταν από όλα τα κοινωνικά στρώματα της εποχής. </vt:lpstr>
      <vt:lpstr>Ακόμα και αν λάβουμε υπ’ όψιν όλη αυτή την ποικιλία των θεατρικών μορφών, οι οποίες κρύβονται πίσω από το γενικό όρο Κομεντια ντελ Άρτε, δυο χαρακτηριστικά στοιχεία την κάνουν να διαφέρει ριζικά από άλλες μορφές επαγγελματικού θεάτρου της εποχής. </vt:lpstr>
      <vt:lpstr>Πρόκειται αφενός για τον σχετικά περιορισμένο αριθμό μασκών και ρόλων και αφετέρου για το γεγονός ότι σε αρκετές, αν όχι σε όλες τις παραστάσεις, οι θίασοι της Κομεντια ντελ Άρτε λειτουργούσαν all’ improviso, δηλαδή στηρίζονταν στον αυτοσχεδιασμό. </vt:lpstr>
      <vt:lpstr>Το βασικό σύνολο των ρόλων περιλάμβανε τέσσερα διαφορετικά είδη μάσκας: τους δυο γέροντες, δηλαδή τον Βενετσιάνο έμπορο, ή αλλιώς Πανταλόνε, και τον δικηγόρο από την Μπολόνια, τον Ντοτόρε, και τους δυο zanni ή υπηρέτες, που κατάγονταν από την περιοχή του Μπέργκαμο, δηλαδή τον Αρλεκίνο και τον Μπρίγκελλα. Υπήρχαν ακόμα τουλάχιστον ένα ή δυο ζευγάρια, οι inamorati (νεαροί εραστές), ο Ισπανός Καπιτάνο -ο κομπορρήμων στρατιωτικός-και μια υπηρέτρια. Ενώ οι μασκοφορεμένοι χαρακτήρες έκαναν χρήση του τοπικού ιδιώματος της πατρίδας τους, οι εραστές μιλούσαν τη γλώσσα της Τοσκάνης.  </vt:lpstr>
      <vt:lpstr>Παρουσίαση του PowerPoint</vt:lpstr>
      <vt:lpstr>Παρουσίαση του PowerPoint</vt:lpstr>
      <vt:lpstr>Οι μασκοφορεμένος φιγούρες δεν ξεχώριζαν μόνο από τη διάλεκτο και τη μεταξωτή ή δερμάτινη μάσκα που κάλυπτε το μισό τους πρόσωπο μέχρι τη μύτη, αλλά και από το τυποποιημένο, χαρακτηριστικό κουστούμι που πληροφορούσε τον θεατή για την ταυτότητα του ρόλου από την πρώτη κιόλας στιγμή της εμφάνισης του ηθοποιού στη σκηνή. Οι εραστές, από την άλλη, ήταν ντυμένοι με ρούχα ακριβά, σύμφωνα με τη μόδα της εποχής.</vt:lpstr>
      <vt:lpstr>Αργότερα, οι βασικοί αυτοί ρόλοι συμπληρώθηκαν με άλλους χαρακτήρες, όπως  ο Ναπολιτάνος Πουλτσινέλα, ή ο τραυλός Ταρτάλλια, ο οποίος εμφανίζεται προπάντων στην κομέντια ντελ αρτε της νότιας Ιταλία,  κατά κύριο λόγο με τη μορφή δημοσίου υπαλλήλου.  </vt:lpstr>
      <vt:lpstr>Ακόμα και αν οι χαρακτήρες των δυο γερόντων και των δυο υπηρετών ενδέχεται να παραπέμπουν σε προγενέστερα πρότυπα, γεγονός είναι ότι κάθε ηθοποιός προσέδιδε νέα μορφή στο ρόλο, από τον οποίο έπαιρνε και το σκηνικό του όνομα. Επομένως, οι ηθοποιοί δεν «κληρονομούσαν» απλώς τις μάσκες από διάφορα πρότυπα που προϋπήρχαν ήδη στο καρναβάλι ή στη λογοτεχνία, αλλά ήταν μάλλον εκείνοι που τις δημιουργούσαν. Κατά κανόνα ο κάθε ηθοποιός υποδυόταν τον ίδιο χαρακτήρα σε ολόκληρη τη διάρκεια της καριέρας του.  </vt:lpstr>
      <vt:lpstr>Τα διακριτικά στοιχεία του κάθε ρόλου δεν περιορίζονταν μόνο στο χαρακτηριστικό κουστούμι, στη μάσκα και στο τοπικό ιδίωμα, αλλά περιλάμβαναν ένα συγκεκριμένο ρεπερτόριο από πόζες, κινήσεις, χειρονομίες και ατάκες. </vt:lpstr>
      <vt:lpstr>Κατά κανόνα, μπορούμε να υποθέσουμε ότι οι ηθοποιοί διέθεταν ένα ευρύ ρεπερτόριο από έτοιμα αποσπάσματα τα οποία ενσωμάτωναν στην πλοκή του έργου ανάλογα με τις ανάγκες του. </vt:lpstr>
      <vt:lpstr>Τα δυο χαρακτηριστικά της Κομεντια ντελ Άρτε, με άλλα λόγια οι τυποποιημένοι ρόλοι που ερμηνεύονταν από συγκεκριμένους ηθοποιούς και η τεχνική του αυτοσχεδιασμού-καθώς και η παρουσίαση της παράστασης πάνω σε ένα απλό ξύλινο παλκοσένικο με ένα και μοναδικό ενιαίο σκηνικό φόντο-επέτρεπαν στους θιάσους να προετοιμάζουν και να ανεβάζουν τις παραστάσεις τους μέσα σε ελάχιστο χρόνο.    </vt:lpstr>
      <vt:lpstr>Κεφαλαιώδη σημασία για τη σύνθεση της παράστασης υπό μορφήν αυτοσχεδιασμού είχαν τα σενάρια-ένα είδος γραπτής περίληψης της πλοκής κάθε σκηνής, ένας υποτυπώδης σκελετός της συνολικής δράσης. Σήμερα σώζονται περίπου 800 τέτοια σενάρια, κυρίως σε συλλογές χειρογράφων. Οι υποθέσεις των έργων που παρουσιάζονται στη συλλογή του Φλαμίνιο Σκάλα  (1611) είναι εξαιρετικά πλούσιες σε ποικιλία όσο και οι πηγές από τις οποίες προέρχονται, δηλαδή τη λόγια κωμωδία, τη ρωμαϊκή κωμωδία, τη νουβέλα και τη ξενόγλωσση δραματουργία. Παρά την τεράστια ποικιλία, είναι φανερή η παρουσία ορισμένων μοντέλων δράσης και στοιχείων δομής των έργων, τα οποία φαίνεται ότι χρησιμοποιήθηκαν κατά κόρον σε αυτά τα σενάρια, ούτως ώστε να προσδιορίζουν σε μεγάλο βαθμό τον ιδιαίτερο χαρακτήρα και τη φύση των παραστάσεων της Κομεντια ντελ Άρτε. </vt:lpstr>
      <vt:lpstr>Χαρακτηριστικό γνώρισμα της κομέντια ντελ άρτε συνιστά και η θεμελιώδης αντίθεση ανάμεσα στους χαρακτήρες των ηλικιωμένων και των νέων. Κατ’ επανάληψιν οι γέροι επιδιώκουν να παρεμποδίσουν το γάμο ανάμεσα σε δυο ερωτευμένους νέους-είτε από φιλαργυρία είτε επειδή γλυκοκοιτάζουν και οι ίδιοι το νεαρό κορίτσι της ιστορίας. </vt:lpstr>
      <vt:lpstr>Ένα δεύτερο δομικό στοιχείο που εμφανίζεται σε πολλά σενάρια αφορά τη σχέση αφέντη και υπηρέτη. Συχνά, οι δολοπλοκίες των υπηρετών στρέφονται ενάντια στους αφεντάδες τους-είτε πρόκειται για τους δυο ηλικιωμένους είτε για τους ιναμοράτι, τους ερωτευμένους. Άλλοτε, πάλι, οι πλεκτάνες του υπηρετικού προσωπικού εξυπηρετούν αποκλειστικά και μόνο τα προσωπικά τους συμφέροντα.</vt:lpstr>
      <vt:lpstr>Ένα τρίτο σημαντικό στοιχείο του σκελετού των έργων αφορά τους ιναμοράτι. Ο δρόμος προς την ένωση του ερωτικού ζεύγους περνά μέσα από ένα κυκεώνα μεταμφιέσεων παρεξηγήσεων και ψεύτικων προσωπείων, από τη μαγεία κάποιες φορές, ή ακόμα και από την παραφροσύνη.    </vt:lpstr>
      <vt:lpstr>Η ιταλική αναγεννησιακή σκηνή </vt:lpstr>
      <vt:lpstr>Το 1551 ο Sebastiano Serlio (1475-1554) Με το βιβλίο του “Architectura” συνοψίζει την αρχιτεκτονική του θεάτρου στην Αναγέννηση. Βασισμένο στο έργο του Βιτρούβιου αναπτύσσει με σαφήνεια πώς οι αρχές του Ρωμαίου αρχιτέκτονα τροποποιήθηκαν για να προσαρμοστούν στις ανάγκες του δέκατου έκτου αιώνα. Ο Serlio δέχεται σαν προϋπόθεση ότι το σχέδιο για το αμφιθέατρο (auditorium) και τη σκηνή πρέπει να είναι ένας χώρος παραλληλόγραμμος με τη σκηνή στη μία πλευρά και κερκίδες για τους θεατές σε ημικυκλική διάταξη στον υπόλοιπο χώρο. </vt:lpstr>
      <vt:lpstr>Εμπνεόμενος επίσης από το Βιτρούβιο παρουσιάζει τρία χαρακτηριστικά σχέδια σκηνικών, την κωμική εικόνα, την τραγική εικόνα και την σατυρική (βουκολική) εικόνα, τα οποία ακολουθούν πιστά την περιγραφή του Βιτρούβιου και των οποίων η προοπτική υπηρετείτο από τις κουΐντες. Τα σχέδια αυτά του Serlio δεν προορίζονταν μόνο για ειδικά έργα, αλλά χρησίμευαν ως βοηθητικά σκηνικά, τα οποία ενίσχυαν τη σκηνογραφία, οποτεδήποτε παρουσιαζόταν εμπρός στο κοινό κάτι κωμικό, τραγικό ή βουκολικό. </vt:lpstr>
      <vt:lpstr>Οι απόψεις αυτές είχαν μεγάλη απήχηση στην εποχή τους. Οι προοπτικοί δρόμοι έγιναν το πιο συνηθισμένο σκηνικό φόντο κάθε σύγχρονης παράστασης. Αν και η μορφή σκηνής που έδωσε ο Serlio ήταν εμπνευσμένη από την αρχαιότητα, η εφαρμογή της προοπτικής ήταν ένα φαινόμενο καθαρά αναγεννησιακό. </vt:lpstr>
      <vt:lpstr>Το επιστέγασμα όλων αυτών των προσπαθειών βρίσκεται στο περίφημο θέατρο της ολυμπιακής ακαδημίας της Βιτσέντσα. Το θέατρο αυτό γνωστό και σαν Teatro Olimpico ή Palladio πήρε το όνομά του από τον μελετητή του αρχιτέκτονα Andrea Palladio (1518 – 1580). Αν και κατασκευασμένο από ξύλο, σώζεται ακόμα και σήμερα. </vt:lpstr>
      <vt:lpstr>Παρουσίαση του PowerPoint</vt:lpstr>
      <vt:lpstr>Παρουσίαση του PowerPoint</vt:lpstr>
      <vt:lpstr>Το πρώτο θέατρο που θεωρείται πραγματικά σύγχρονο, γιατί χρησιμοποιεί για πρώτη φορά το προσκήνιο στην σημερινή του μορφή, είναι το θέατρο της Πάρμα, γνωστό σαν Teatro Farnese. Σχεδιάστηκε από τον Giambatista Aleotti (1546-1636) και η κατασκευή του τελείωσε το 1618, δηλαδή 35 χρόνια μετά το Teatro Olimpico.</vt:lpstr>
      <vt:lpstr>Παρουσίαση του PowerPoint</vt:lpstr>
      <vt:lpstr>Με το θέατρο αυτό τα πράγματα αλλάζουν ριζικά. Η ηθοποιία δεν βασίζεται πλέον μόνο σε οφθαλμαπάτες, αλλά αρχίζει να αναπτύσσεται σε έναν πραγματικά τρισδιάστατο χώρο, που περιβάλλεται από τοίχους και σκηνικά. Η σκηνή τοποθετείται πίσω από ένα μεγαλοπρεπές τόξο που ανοίγει σαν πλαίσιο της εικόνας που βλέπουν οι θεατές. Το πλαίσιο αυτό πολύ σύντομα δίνει την ευκαιρία για τη χρησιμοποίηση μιας αυλαίας, πίσω από την οποία η σκηνογραφία, που γίνεται τώρα κινητή και μεταβλητή, μπορεί να αλλάζει γρήγορα χωρίς να ενοχλούνται οι θεατές. Η δημιουργία της τυπικής μορφής της ιταλικής σκηνής είναι γεγονός. Τα περισσότερα θέατρα που χτίστηκαν από τότε είχαν το Teatro Farnese ως βασικό πρότυπο. </vt:lpstr>
      <vt:lpstr>Παρουσίαση του PowerPoint</vt:lpstr>
      <vt:lpstr>Αξίζει να σημειωθεί ότι μια ακόμα καινοτομία που παρουσιάζει το Teatro Farnese είναι η διάταξη των κερκίδων σε σχήμα U που πλησιάζει τη γνωστή μορφή σταδίου. Η διάταξη αυτή δίνει τη δυνατότητα να εξυπηρετηθεί  πολύ μεγαλύτερος αριθμός θεατών και ταυτόχρονα ανάλογα με τις ανάγκες του παρουσιαζόμενου έργου, ο χώρος εμπρός από τις κερκίδες, ο στίβος ή αρένα, μπορεί να χρησιμοποιηθεί για την επέκταση της κίνησης και της σκηνογραφίας. Η καινοτομία αυτή ήταν ένα ακόμα βήμα που απομάκρυνε το θέατρο από την παράδοση για να εξελίξει αργότερα το αμφιθέατρο σε μια μορφή πετάλου, ένα σχήμα που θα εφαρμοστεί σε αρκετά θέατρα του δέκατου όγδοου αιώνα. </vt:lpstr>
      <vt:lpstr>Ένα άλλο χαρακτηριστικό, ελληνικής αυτή τη φορά καταγωγής, ήταν οι περίακτοι, που επέδρασαν σημαντικά στην εξέλιξη της μεταβλητής κινητής σκηνογραφίας. Οι μελετητές του Βιτρούβιου ερμήνευσαν τις περιάκτους ως τριγωνικά πρίσματα που είχαν πάνω στις πλευρές τους ζωγραφισμένες εικόνες και τα οποία τοποθετούνταν στα ανοίγματα του τοίχου της σκηνής. Η περίακτοι έδωσαν μια ιδέα περί κινητικότητας σύμφωνα με το πνεύμα της Αναγέννησης. Η χρήση των περίακτων συνεχίστηκε για πάρα πολλά χρόνια και τα τριγωνικά αυτά πρίσματα σε συνδυασμό με τη συνεχώς βελτιούμενη σκηνική τεχνολογία αποτέλεσαν τη βάση στην εξέλιξη της σκηνογραφίας και της σκηνοθεσίας. </vt:lpstr>
      <vt:lpstr>Παρουσίαση του PowerPoint</vt:lpstr>
      <vt:lpstr>Το γαλλικό Αναγεννησιακό θέατρο  </vt:lpstr>
      <vt:lpstr>Η Γαλλία άρχισε να αισθάνεται τις επιδράσεις της Αναγέννησης στα τέλη του 15ου αιώνα. Μετά το 1494 διατηρούσε στενές σχέσεις με την Ιταλία και στις αρχές του 16ου αιώνα είχε υπό τον έλεγχό της τμήματά της. Οι μεσαιωνικές επιδράσεις στη Γαλλία συνέχισαν να υπάρχουν καθ’ όλη τη διάρκεια του 16ου αιώνα. Μερικά από τα πιο περίτεχνα θρησκευτικά δράματα που παραστάθηκαν εκτός εκκλησιών παρουσιάστηκαν μεταξύ του 1500 και του 1550, ενώ οι φάρσες και οι sotties συγκαταλέγονταν ανάμεσα στα δημοφιλέστερα δραματικά είδη. </vt:lpstr>
      <vt:lpstr>Πριν από το τέλος της βασιλείας του Φραγκίσκου του Α’ (1515-1547), το αναγεννησιακό δράμα είχε εισβάλει τόσο στην Αυλή όσο και στα σχολεία. Όπως συνέβη και σε άλλες χώρες η μόδα άρχισε με τη μελέτη ρωμαϊκών έργων, συνεχίστηκε με απομιμήσεις κλασικών έργων που ήταν γραμμένα στα λατινικά και προχώρησε με έργα γραμμένα στη γαλλική γλώσσα. Στη Γαλλία τυπώθηκε το 1493 και η πρώτη εικονογραφημένη έκδοση των έργων του Τερέντιου. </vt:lpstr>
      <vt:lpstr>Η επίδραση της Αναγέννησης προχώρησε με γρηγορότερους ρυθμούς όταν ανέβηκε στο θρόνο Ερρίκος ο Β’ (1547-1559). Γύρω στο 1550 είχε εμφανιστεί μια ομάδα επτά συγγραφέων γνωστή ως Πλειάδα. Προσπαθώντας να προάγουν τη γαλλική σε γλώσσα όργανο μιας λογοτεχνίας που θα είχε ως πρότυπο τα κλασικά έργα, διατύπωσαν κανόνες γραμματικής και προσωδίας, εμπλούτισαν τη γλώσσα με νέες λέξεις που επινόησαν και εφάρμοσαν τις απόψεις τους στα λογοτεχνικά τους έργα. </vt:lpstr>
      <vt:lpstr>Οι κωμωδίες αυτής της περιόδου παρόλο που είχαν κλασική μορφή έμοιαζαν με μεσαιωνικές φάρσες ως προς τη θεματολογία τους. Ασχολούνταν κυρίως με αστικούς, ανήθικους χαρακτήρες, που ανήκαν στη μεσαία τάξη και είχαν ως κίνητρα κυρίως το σεξ και το χρήμα. Οι τραγωδίες πραγματεύονταν κλασικά θέματα ή ιστορίες από τη Βίβλο. Στις περισσότερες περιπτώσεις η δραματική ένταση ήταν ελάχιστη, γιατί δινόταν έμφαση κυρίως στη δυστυχία των χαρακτήρων που ήταν θύματα της μοίρας και περιέγραφαν τον πόνο τους με μια σειρά στερεοτύπων ρητορικών λόγων. </vt:lpstr>
      <vt:lpstr>Από τις πιο χαρακτηριστικές διασκεδάσεις της εποχής ήταν οι Αυλικές γιορτές, οι οποίες ήταν ιδιαιτέρως δημοφιλείς μετά το 1553. Μέσα από τα θέματα των Αυλικών γιορτών αναπτύχθηκε το ballet de court, η γαλλική παραλλαγή των ιταλικών intermezzi. To ballet de court προσπάθησε να ενώσει δραματική πλοκή, τραγούδι, χορό και θέαμα. </vt:lpstr>
      <vt:lpstr>Ενώ τα Αυλικά θεάματα και τα νεοκλασικά έργα κέρδιζαν συνεχώς έδαφος, η δημόσια γαλλική σκηνή ήταν χαμηλού επιπέδου. Αυτό οφειλόταν, τουλάχιστον εν μέρει, στην Κονφρερί ντε λα Πασιόν, μια αδελφότητα που είχε το μονοπώλιο στη θεατρική παραγωγή του Παρισιού.  </vt:lpstr>
      <vt:lpstr>Η αδελφότητα οργανώθηκε το 1402 με σκοπό την παραγωγή θρησκευτικών δραμάτων και παρουσίαζε για πολλά χρόνια τις σποραδικές παραγωγές της σε μια μεγάλη αίθουσα στο Οπιτάλ ντε λα Τρινιτέ. Το 1548, ύστερα από μια σειρά μετεγκαταστάσεων, η αδελφότητα άρχισε την ανοικοδόμηση ενός νέου κτιρίου, πιθανόν του πρώτου μόνιμου δημόσιου θεάτρου που χτίστηκε στην Ευρώπη μετά τη ρωμαϊκή περίοδο. Επειδή κτίστηκε σε περιοχή που ανήκε άλλοτε στους δούκες της Βουργουνδίας, το θέατρο ονομάστηκε Οτέλ ντε Μπουργκόν.</vt:lpstr>
      <vt:lpstr>Ωστόσο, πριν ολοκληρωθεί η ανέγερσή του απαγορεύτηκαν οι παραστάσεις θρησκευτικών έργων. Παρόλα αυτά, το μονοπώλιο της αδελφότητας σε όλες τις θεατρικές παραγωγές του Παρισιού επανεγκρίθηκε. Έτσι, ενώ δεν υπήρχε πια η παραδοσιακή δικαιολογία για τις παραγωγές της ομάδας η αδελφότητα απέκτησε τον έλεγχο του μη θρησκευτικού θεάτρου. </vt:lpstr>
      <vt:lpstr>Στα μέσα του δέκατου έκτου αιώνα είχαν αναπτυχθεί πολλοί επαγγελματικοί θίασοι οι οποίοι έπαιζαν εκτός Παρισιού. Λίγοι από αυτούς έπαιζαν στο Παρίσι εξαιτίας του μονοπωλίου της αδελφότητας. Τη δεκαετία του 1570 θίασοι που έφταναν στο Παρίσι από την επαρχία άρχισαν να ενοικιάζουν το Οτέλ ντε Μπουργκόν το οποίο πια άρχισε να χρησιμοποιείται ολοένα και περισσότερο από προσωρινούς θιάσους.  </vt:lpstr>
      <vt:lpstr>Η δεκαετία του 1570 επηρεάστηκε από τις εμφύλιες ταραχές που διογκώνονταν μεταξύ των καθολικών και των ουγενότων, διαταραχές οι οποίες έληξαν το 1598 με το διάταγμα της Νάντης. Κατά τη διάρκεια των ταραχών οι Αυλικές διασκεδάσεις περιορίστηκαν κατά πολύ και οι δημόσιες παραστάσεις στο Παρίσι σταμάτησαν σχεδόν τελείως. Το αποτέλεσμα ήταν ότι το γαλλικό θέατρο αναβίωσε στα τέλη πια της δεκαετίας του 1590. </vt:lpstr>
      <vt:lpstr>Η άνθηση, ωστόσο, του γαλλικού νεοκλασικού θεάτρου συνέβη στις αρχές του δέκατου έβδομου αιώνα ειδικά από την τρίτη δεκαετία και μετά όπου το ανανεωμένο ενδιαφέρον για τις αρχές του νεοκλασικισμού, βασισμένες στις τρεις ενότητες , άρχισε να επηρεάζει τους θεατρικούς συγγραφείς. Το δόγμα των ενοτήτων προήλθε από την Ιταλία και απαιτούσε να υπάρχει ενότητα του χρόνου (αυστηρά, τα γεγονότα του έργου έπρεπε να περιορίζονται στην «περίοδο μεταξύ ανατολής και δύσης του ηλίου»), του τόπου (ολόκληρη η δράση έπρεπε να λάβει χώρα στον ένα τόπο) και της δράσης (έπρεπε να αποφευχθούν οι υποπλοκές και η δραματική αντιμετώπιση περισσότερων από μία καταστάσεων).  </vt:lpstr>
      <vt:lpstr>Αναμφισβήτητα οι πιο γνωστοί συγγραφείς του νεοκλασικού δράματος αυτής της περιόδου είναι ο Corneille και ο Racine.   O Pierre Corneille, (1606- 1684) θεωρείται ο δημιουργός της γαλλικής κλασικής τραγωδίας. Τα κυριότερα έργα του περιλαμβάνουν το Le Cid (1637), τον Οράτιο (1640), την Cinna (1641) και τον Polyeucte (1643).    </vt:lpstr>
      <vt:lpstr>O Jean Racine, (Jean-Baptiste Racine), (βαφτίστηκε στις 22 Δεκεμβρίου 1639 -1699), προστατευόμενος του βασιλιά, κυριάρχησε επίσης στη γαλλική κλασική τραγωδία, Η φήμη του στηρίζεται στα θεατρικά έργα που έγραψε μεταξύ 1664 και 1691, κυρίως την Andromaque  (1667), τον Britannicus (1669), την Bérénice (1670), τον Bajaret (1672), την Phèdre (1677) και την Athalie (1691).   </vt:lpstr>
      <vt:lpstr>Ο κλασικισμός της περιόδου αυτής είναι εμφανέστερος στη Γαλλία και το πεδίο στο οποίο κυρίως αναπτύχθηκε ήταν το θέατρο. Οι αρχές που διέπουν τα δραματουργικά κείμενα του Ρακίνα και του Pierre Corneille αλλά και τις κωμωδίες του Molière (1622 - 1673) είχαν να κάνουν με τη διπλή ωφέλεια του έργου της διαπαιδαγώγησης και της αισθητικής απόλαυσης του κοινού, με την αυστηρή συγκρότησή τους αναφορικά με τη δράση, το χρόνο και το χώρο εξέλιξής τους, με το «υψηλό» τους ύφος, με έμφαση στις πράξεις και στη συμπεριφορά του ανθρώπινου χαρακτήρα και την ανάδειξη του καλλιεργημένου και ενάρετου ανθρώπου ως προτύπου συμπεριφοράς. </vt:lpstr>
      <vt:lpstr>Η λαμπρή εποχή του γαλλικού θεάτρου, κατά την οποία ο Μολιέρος και ο Ρακινας γνώρισαν τεράστια επιτυχία, συνέπεσε με τα πρώτα δεκαπέντε χρόνια της δεσποτικής βασιλείας του Λουδοβίκου ΙΔ’. Πρόκειται για μια περίοδο η οποία σφραγίστηκε από τη σχεδόν ατέρμονη ακολουθία επιβλητικών Αυλικών συμποσίων, γιορτών και εορταστικών εκδηλώσεων. </vt:lpstr>
      <vt:lpstr>Οι φιέστες που διοργάνωσε Λουδοβίκος ΙΔ’ από το 1660 ως το 1674 αποδεικνύουν ξεκάθαρα το χάρισμά του να προσδίδει δραματική υπόσταση όχι μόνο στον εαυτό του και στο κράτος, όπως μαρτυρούν οι εορταστικές εκδηλώσεις από το 1662 ως το 1664 στο Παρίσι, αλλά και στη βασιλική Αυλή όπως φανερώνουν οι φιέστες στις Βερσαλλίες. Παρίσι και Βερσαλλίες μετατράπηκαν σε θεατρικές σκηνές, όπου ο Λουδοβίκος ΙΔ’ υποδυόταν τον ίδιο του τον εαυτό στο ρόλο του βασιλιά ήλιου, ενώ συγχρόνως μοίραζε ρόλους τους αυλικούς και στους αστούς. </vt:lpstr>
      <vt:lpstr>Υπό αυτή την έννοια ακόμα οι βασιλικές φιέστες ήρθαν να αποδώσουν νέα ερμηνεία στη μεταφορική έννοια του theatrum mundi. Η Αυλή και η πόλη λειτουργούσαν ως σκηνές: ως παντοδύναμος και δημιουργικός σκηνοθέτης, ο βασιλιάς αναλάμβανε να διανείμει τους ρόλους τόσο στον εαυτό του όσο και στα μέλη της αυλής ενώ συγχρόνως είχε τη γενική επίβλεψη της παράστασης.  </vt:lpstr>
      <vt:lpstr>Επαινούσε και τιμωρούσε, προσκαλώντας το κάθε μέλος στην επόμενη εκδήλωση ή αποκλείοντας το από αυτή. Κατ’ αυτόν τον τρόπο, ο βασιλιάς κατόρθωσε να προσδώσει δραματική υπόσταση στην αυλική κοινότητα και να συμβάλει στην αυτοπροβολή της μέσα από φανταχτερές βασιλικές φιέστες.  </vt:lpstr>
      <vt:lpstr>Σημαντικό και αναπόσπαστο στοιχείο αυτών των θεαμάτων αποτελούσαν οι θεατρικές παραστάσεις.  Ο τρίτος πιο σημαντικός συγγραφέας αυτής της περιόδου ήταν ο Μολιέρος.  </vt:lpstr>
      <vt:lpstr>Ο Μολιέρος έπλασε ένα εντελώς νέο τύπο κωμωδίας στην ιστορία του γαλλικού θεάτρου. Από τη μια, άντλησε στοιχεία από την ντόπια παράδοση της φάρσας όσο και από θεατρικές μορφές εκτός των συνόρων της Γαλλίας, όπως η ρωμαϊκή κωμωδία, οι ιταλικές κομεντία erudita και  κομέντια ντελ άρτε και ισπανικές κωμωδίες του χρυσού αιώνα, δημιουργώντας έτσι ένα είδος ευρωπαϊκής κωμωδίας η οποία εμπεριείχε όλες αυτές τις επιρροές. Από την άλλη, έδωσε νέα ώθηση στο κωμικό θέατρο, φιλοδοξώντας να γίνει καθρέφτης και κριτικός της εποχής του, ώστε “να γελάσει ο καθώς πρέπει κόσμος”. </vt:lpstr>
      <vt:lpstr>Ο Μολιέρος προσεγγίζει την εποχή του μάλλον με συγκρουσιακή διάθεση. Για τον Μολιέρο οι κωμικές εξεικονίσεις των κοινωνικών συνθηκών είναι καρικατούρες με έντονες δόσεις πολεμικής. Τα έργα του αποτρέπουν το κοινό από την ταύτισή του με τους χαρακτήρες, ενώ κάποιες κοινωνικές ομάδες, οι οποίες εκπροσωπούνταν το δίχως άλλο στο κοινό, εκτίθενται σε μια ανελέητη χλεύη: οι φαντασμένοι και επηρμένοι petit marquis και οι επαρχιώτες, οι σεμνότυφες και κομψευόμενες γυναίκες, οι ψευδοευλαβείς και οι ψευτο- διανοούμενοι, οι γιατροί, οι αστοί που φιλοδοξούν να αναρριχηθούν στην κοινωνία και ασυνείδητοι αριστοκράτες. Επομένως το σκάνδαλο ήταν αναπόφευκτο. Όσοι δεν θίγονταν από την κριτική διασκέδαζαν με την ψυχή τους, ενώ όσοι ένιωθαν να βάλλονται υπερασπίζονταν τον εαυτό τους με κάθε διαθέσιμο μέσο. </vt:lpstr>
      <vt:lpstr>Ο Μολιέρος βρέθηκε για πρώτη φορά αντιμέτωπος με αυτή την πραγματικότητα, όταν έγραψε τον Ταρτούφο, ο οποίος τον έφερε αντιμέτωπο με τον αρχιεπίσκοπο του Παρισιού και γενικώς τους ευσεβείς. Παρουσίασε τρεις εκδοχές προκειμένου το έργο τελικά να ανέβει στη σκηνή κάνοντας αντίστοιχες εκκλήσεις προς τον βασιλιά για να επιτραπεί η παρουσίαση του έργου του. Στην πρώτη του έκκληση τονίζει το γεγονός ότι το έργο δεν στρέφεται εναντίον της αληθινής ευσέβειας αλλά εναντίον των κιβδηλοποιών της πίστης. Στη δεύτερη έκκλησή του το 1667, ο Μολιέρος δηλώνει ρητά ότι ένας ενδεχόμενος θρίαμβος των εχθρών του θα σήμαινε το τέλος του θεάτρου του: </vt:lpstr>
      <vt:lpstr>Αναμένω με σεβασμό οποιαδήποτε λύση καταδεχτεί να δώσει στο ζήτημα η μεγαλειότητά σας. Ωστόσο, ένα πράγμα είναι αναμφίβολο. Θα είναι μάταιο για μένα να σκεφτώ να ξαναγράψω για το θέατρο, αν κατορθώσουν να επικρατήσουν οι ταρτούφοι. Διότι αν το πετύχουν, θα θεωρήσουν ότι έχουν το δικαίωμα να με καταδιώξουν περισσότερο από ποτέ και θα μηχανευτούν οτιδήποτε προκειμένου να βρουν κάτι το αξιόμεμπτο ακόμα και στα πιο αθώα έργα της πένας μου.   Μεγαλειότατε είθε η γενναιόδωρη μεγαθυμία σας να μου παράσχει προστασία απέναντι στη φαρμακερή τους οργή, ώστε να μου επιτραπεί, όταν επιστρέψετε από τη θριαμβευτική εκστρατεία σας, να προσφέρω στη Μεγαλειότητά σας έναν ευχάριστο περισπασμό από τον κάματο των κατακτήσεων σας, να ανταμείψω με αθώες απολαύσεις τους ευγενείς σκοπούς σας, και να στολίσω με ένα χαμόγελο στο πρόσωπο του μονάρχη, μπροστά στο οποίο τρέμει ολόκληρη η Ευρώπη. </vt:lpstr>
      <vt:lpstr>Γύρω στο 1660 το Παρίσι διέθετε τρία θέατρα, τα οποία ήταν διαρκώς ενεργά καθ’ όλη τη διάρκεια της θεατρικής περιόδου, η οποία άρχιζε αμέσως μετά το Πάσχα και ολοκληρωνόταν τη Σαρακοστή του επόμενου έτους, λίγο πριν από το επόμενο Πάσχα. Θεωρώντας αντιπροσωπευτικά τα μοναδικά διαθέσιμα στατιστικά στοιχεία, δηλαδή τα στοιχεία από τις παραστάσεις του θιάσου του Μολιέρου κατά την περίοδο 1672-73, βλέπουμε να σχηματίζεται η ακόλουθη εικόνα: ο μέγιστος αριθμός των θεατών ανερχόταν σε 925 άτομα.  </vt:lpstr>
      <vt:lpstr>Κατά μέσο όρο οι θεατές ξεπερνούσαν μόλις τους 400, ενώ περιστασιακά το κοινό δεν αριθμούσε πάνω από 68 θεατές. Ακόμα και αν πολλαπλασιάσουμε τους παραπάνω αριθμούς επί τρία, για τα τρία θέατρα του Παρισιού εκείνης της εποχής, διαπιστώνουμε ότι η μερίδα του πληθυσμού που επισκεπτόταν το θέατρο δεν ήταν ιδιαίτερα υψηλή. Αυτό το συμπέρασμα γίνεται σαφέστερο αν αναλογιστούμε ότι ο πληθυσμός της πόλης ανερχόταν σε περίπου 500.000 κατοίκους και αν λάβουμε υπ’ όψιν ότι τις παραστάσεις παρακολουθούσαν και πολλοί επισκέπτες από την επαρχία και το εξωτερικό, οι οποίοι θεωρούσαν τις θεατρικές παραστάσεις αναπόσπαστο μέρος των αξιοθέατων του Παρισιού.  </vt:lpstr>
      <vt:lpstr>Ένας θεατρικός συγγραφέας μπορούσε να υπολογίζει ότι, στην καλύτερη περίπτωση, το έργο του θα προσέλκυε 10.000 έως 12.000 θεατές. Ένα έργο που παιζόταν 10-15 φορές θεωρούνταν σχετική επιτυχία, ενώ ένα έργο που φιλοξενούνταν για 30-40 παραστάσεις αποτελούσε τεράστια επιτυχία, αν και κάτι τέτοιο συνέβαινε μόνο σε σπάνιες περιπτώσεις. Αν συγκρίνουμε τους αντίστοιχους αριθμούς από το Λονδίνο ή τη Μαδρίτη καταλήγουμε στο συμπέρασμα ότι είτε ο ενθουσιασμός των ανθρώπων για το θέατρο ήταν περιορισμένος είτε ότι οι θεατρικές παραστάσεις απευθύνονταν σε έναν αριθμητικά μικρό και προνομιούχο τμήμα της κοινωνίας.  </vt:lpstr>
      <vt:lpstr>Από την εξέταση των στοιχείων που διαθέτουμε για τις παραστάσεις του θιάσου του Μολιέρου για την περίοδο 1672 έως 1673 διαπιστώνουμε ότι ο μεγαλύτερος αριθμός εισιτηρίων που κόπηκαν ανά παράσταση ήταν: 36 θέσεις επί σκηνής, 99 για τα θεωρεία, 124 για το αμφιθέατρο, 206 για τα υψηλότερα θεωρία, 78 για τα θεωρεία που βρίσκονταν στο τρίτο επίπεδο και 514 θέσεις ορθίων στην πλατεία. Συνεπώς, στη μεγάλη τους πλειονότητα, οι θεατές στέκονταν στην πλατεία, όπου τις θέσεις καταλάμβαναν αποκλειστικά και μόνο άνδρες. </vt:lpstr>
      <vt:lpstr>Το βέβαιο είναι ότι το κοινό της πλατείας απαρτίζονταν κυρίως από άτομα μεσαίων στρωμάτων, για παράδειγμα εμπόρους, μεταπωλητές, διάφορους επαγγελματίες, συγγραφείς και στρατιώτες. Ωστόσο την επιτυχία ενός έργου δεν την έκριναν αυτοί αλλά οι θεατές των ακριβών θέσεων, επί σκηνής, στον εξώστη και στα θεωρεία, οι οποίες καταλαμβάνονταν από μέλη των εύπορων αστικών στρωμάτων και της αριστοκρατίας και από τις κυρίες των μεσαίων στρωμάτων. Δεν γνωρίζουμε κατά πόσο η γνώμη των αυλικών και των αστών είχε μεγαλύτερη βαρύτητα λόγω του εκλεπτυσμένου τους γούστου ή λόγω της υψηλότερης κοινωνικής θέσης τους, της επιρροής και του πλούτου τους. Η κρίση της αυλικής μερίδας του κοινού ήταν καθοριστικής σημασίας για την επιτυχία του έργου.</vt:lpstr>
      <vt:lpstr>Αν και τον καιρό του Μολιέρου και του Ρακίνα τα θέατρα του Παρισιού είχαν μεικτό κοινό, το οποίο απαρτιζόταν τόσο από τα μέλη της αριστοκρατίας όσο και των μεσαίων στρωμάτων ενώ σε ορισμένες περιπτώσεις τις παραστάσεις παρακολουθούσαν ακόμα και μέλη του υπηρετικού προσωπικού, στο σύνολό του το θέατρο της εποχής δεν μπορεί να χαρακτηριστεί ως λαϊκό θέατρο αλλά μάλλον ως θέατρο της αυλικής κοινωνίας </vt:lpstr>
      <vt:lpstr>Η  Αυλή του Λουδοβίκου ΙΔ’, του βασιλιά ‘Ηλιου   </vt:lpstr>
      <vt:lpstr>Η γαλλική κοινωνία της εποχής του Λουδοβίκου του ΙΔ’ αποτελούσε την κορύφωση μιας σχετικά νέας εξέλιξης. Σύμφωνα με τον Νόρμπερτ Ελίας:  Μια νέα αυλική κοινωνία διαμορφώθηκε και αναπτύχθηκε στην αυλή του Λουδοβίκου του ΙΔ’. Πρόκειται για την ολοκλήρωση μιας διαδικασίας η οποία προπαρασκευαζόταν επί μακρόν. Οι ιππότες και οι αυλικοί επίγονοι της ιπποσύνης μεταμορφώθηκαν τελικά σε αυλικούς, με την κυριολεκτική σημασία της λέξης, δηλαδή σε ανθρώπους των οποίων η κοινωνική υπόσταση και, μη τι άλλο, το εισόδημα εξαρτιόταν από το γόητρό τους, από τη θέση τους στην Αυλή και στην αυλική κοινωνία. </vt:lpstr>
      <vt:lpstr>Ήδη από την εποχή της βασιλείας του Λουδοβίκου του ΙΓ’, η παλιά στρατιωτική αριστοκρατία, η noblesse d’ epée (οι ευγενείς του σπαθιού), είχε αποδυναμωθεί πολιτικά και είχε πάψει να διαδραματίζει οποιοδήποτε ζωτικό ρόλο. Το κίνημα της Σφενδόνης υπήρξε μια ύστατη, αλλά αποτυχημένη, προσπάθεια των ευγενών να ανακτήσουν τα πολιτικά τους δικαιώματα και τις ηγεμονικές λειτουργίες τους. Μετά από αυτό το κίνημα όλη η εξουσία συγκεντρώθηκε οριστικά και αμετάκλητα στα χέρια του βασιλιά. </vt:lpstr>
      <vt:lpstr>Η κοινωνική υπόσταση του ατόμου δεν προσδιοριζόταν πλέον ούτε από τα πολεμικά του κατορθώματα ούτε από την ευγενική του καταγωγή, αλλά κατά κύριο λόγο από την εύνοια του βασιλιά. Προκειμένου να αποσπάσουν αυτήν την εύνοια, τα μέλη της noblesse d’ epée ήταν αναγκασμένα να ανταγωνιστούν τη νέα αριστοκρατία της noblesse de robe ( οι ευγενείς του ενδύματος), την οποία αποτελούσαν αστοί που είχαν ανέλθει σε δικαστικά και διοικητικά αξιώματα. </vt:lpstr>
      <vt:lpstr>Η θέση την οποία καταλάμβανε το άτομο στην αυλική ιεραρχία ήταν εξαιρετικά επισφαλής. Η σταθεροποίηση της θέσης του προϋπέθετε την τήρηση δυο βασικών αρχών συμπεριφοράς: πρώτον, τον σχεδόν απόλυτο έλεγχο των συναισθημάτων του,  και δεύτερον, την ικανότητά του να ερμηνεύει ορθά τη συμπεριφορά των άλλων. </vt:lpstr>
      <vt:lpstr>Ο ορθολογισμός της αυλής εξανάγκαζε το άτομο να φορά μονίμως μάσκες και να υποδύεται ρόλους, η απήχηση των οποίων στους άλλους ήταν υπολογισμένη μέχρι την τελευταία λεπτομέρεια. Από την άλλη, το άτομο έπρεπε να είναι σε θέση να αξιολογεί ορθά τα κίνητρα, τα αισθήματα ακόμα τις ικανότητες και τα όρια των άλλων ώστε να μην υποπέσει σε κάποιο μοιραίο σφάλμα όταν επικοινωνούσε μαζί τους. Συνεπώς ο συνομιλητής αποτελούσε για τον αυλικό ένα είδος καθρέφτη του εαυτού του ο οποίος αντανακλούσε την τρέχουσα θέση του στην αυλική ιεραρχία.  </vt:lpstr>
      <vt:lpstr>Τόσο για τον ίδιο όσο και για τους παρευρισκόμενους, η ικανότητα του αυλικού να τηρεί την αρμόζουσα στάση απέναντι σε κάποιον τρίτο αποτελούσε σαφή ένδειξη και σαφές μέτρο για το πόσο ψηλά βρισκόταν τη δεδομένη στιγμή στην υπόληψη της κοινωνίας. Και καθώς η υπόληψη αυτή ήταν ταυτόσημη με την κοινωνική καταξίωση, οι αποχρώσεις με τις οποίες οι αυλικοί εξέφραζαν το σεβασμό τους ο ένας για τον άλλον προσλάμβανε τεράστια σημασία. </vt:lpstr>
      <vt:lpstr>Επομένως, η δραματοποίηση της αυλικής ζωής δεν εξαντλούνταν στις θεαματικές φιέστες του Λουδοβίκου ΙΔ’. Η ίδια η αυλική ζωή εκτυλισσόταν ως μια ακολουθία από τεχνηέντως δραματοποιημένα δρώμενα. Οι άνθρωποι της αυλικής κοινωνίας ζούσαν μέσα σε ένα πυκνό ιστό αμοιβαίων εξαρτήσεων. Από τη μία  η θέση τους στην αυλική ιεραρχία βρισκόταν υπό διαρκή απειλή και, κατά συνέπεια ήταν εξαιρετικά επισφαλής, και από την άλλη η κοινωνική τους υπόσταση και η προσωπική τους ταυτότητα εξαρτιόταν από αυτήν ακριβώς τη θέση.  </vt:lpstr>
      <vt:lpstr>Αυτό είχε ως συνέπεια να αναπτύξουν μια ιδιαίτερα οξυμένη αίσθηση του μόνιμου κινδύνου, ενώ συγχρόνως οξύνθηκε μέσα τους η ανάγκη να δημιουργήσουν ένα όσο το δυνατόν πιο σταθερό τρόπο εκπροσώπησης του ευμετάβλητου εγώ τους. Αυτή τη λειτουργία κλήθηκε μεταξύ άλλων να επιτελέσει η μπαρόκ ένδυση. Τα ψηλά υποδήματα, οι πυργωτές κομμώσεις, οι βάτες και οι μπανέλες δεν πρόσθεταν μόνο ύψος και όγκο στο ανθρώπινο σώμα, αλλά προσέδιδαν και κύρος την εξωτερική εμφάνιση, ενώ συγχρόνως επέτρεπαν στο άτομο να αποκρύψει τις φυσικές ατέλειες του σώματος, συμβάλλοντας έτσι στην ανάπλαση του ανθρώπου σύμφωνα με τις επιταγές της κοινωνίας. </vt:lpstr>
      <vt:lpstr>Παρουσίαση του PowerPoint</vt:lpstr>
      <vt:lpstr>Ακόμα και η κόμμωση των κυριών, στον βαθμό που δεν την υποκαθιστούσε κάποια περούκα, δεν επέτρεπε να φανεί κανένα ίχνος της πραγματικής, τυχαίας, φύσης. Στηριγμένες σε συρμάτινα πλέγματα, διαμορφωμένα σε διάφορα σχήματα, ή πυργωτές κομμώσεις ανέρχονταν σε ιλιγγιώδη ύψη, ενώ την κορυφή τους στόλιζαν μικροσκοπικές άμαξες, φρεγάτες, κλουβιά για πουλιά ή μινιατούρες εξοχικών περιπτέρων. Ομοίως καλυμμένο ήταν και το φυσικό δέρμα, καθώς και τα δυο φύλα χρησιμοποιούσαν όχι μόνο υπερβολική ποσότητα μακιγιάζ αλλά και ψεύτικες διακοσμητικές «ελιές» προσώπου </vt:lpstr>
      <vt:lpstr>Η εξωτερική εμφάνιση, η μπαρόκ αμφίεση, προσέδιδε ισχύ και κύρος στο Εγώ, ενώ ούτε λίγο ούτε πολύ υποδήλωνε τη «βασιλική» του υπόσταση. Συγχρόνως, αποτελούσε το μοναδικό σταθερό και αξιόπιστο σημείο αναφοράς για τους ανθρώπους της Αυλής.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9ο  Αναγέννηση ΙΙ Νεοκλασικισμός </dc:title>
  <dc:creator>Yianna</dc:creator>
  <cp:lastModifiedBy>IOANNA</cp:lastModifiedBy>
  <cp:revision>125</cp:revision>
  <dcterms:created xsi:type="dcterms:W3CDTF">2022-12-05T10:24:38Z</dcterms:created>
  <dcterms:modified xsi:type="dcterms:W3CDTF">2023-12-08T08:57:09Z</dcterms:modified>
</cp:coreProperties>
</file>