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349" r:id="rId15"/>
    <p:sldId id="350" r:id="rId16"/>
    <p:sldId id="351" r:id="rId17"/>
    <p:sldId id="352" r:id="rId18"/>
    <p:sldId id="353" r:id="rId19"/>
    <p:sldId id="354"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2" r:id="rId33"/>
    <p:sldId id="283" r:id="rId34"/>
    <p:sldId id="284" r:id="rId35"/>
    <p:sldId id="285" r:id="rId36"/>
    <p:sldId id="286" r:id="rId37"/>
    <p:sldId id="281"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96" r:id="rId77"/>
    <p:sldId id="325" r:id="rId78"/>
    <p:sldId id="326" r:id="rId79"/>
    <p:sldId id="327" r:id="rId80"/>
    <p:sldId id="328" r:id="rId81"/>
    <p:sldId id="329" r:id="rId82"/>
    <p:sldId id="330" r:id="rId83"/>
    <p:sldId id="331" r:id="rId84"/>
    <p:sldId id="332" r:id="rId85"/>
    <p:sldId id="333" r:id="rId86"/>
    <p:sldId id="334" r:id="rId87"/>
    <p:sldId id="335" r:id="rId88"/>
    <p:sldId id="336" r:id="rId89"/>
    <p:sldId id="337" r:id="rId90"/>
    <p:sldId id="338" r:id="rId91"/>
    <p:sldId id="339" r:id="rId92"/>
    <p:sldId id="340" r:id="rId93"/>
    <p:sldId id="341" r:id="rId94"/>
    <p:sldId id="342" r:id="rId95"/>
    <p:sldId id="343" r:id="rId96"/>
    <p:sldId id="344" r:id="rId97"/>
    <p:sldId id="345" r:id="rId98"/>
    <p:sldId id="346" r:id="rId99"/>
    <p:sldId id="347" r:id="rId100"/>
    <p:sldId id="348"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912629" y="1371600"/>
            <a:ext cx="5935540" cy="2696866"/>
          </a:xfrm>
        </p:spPr>
        <p:txBody>
          <a:bodyPr anchor="t">
            <a:normAutofit/>
          </a:bodyPr>
          <a:lstStyle>
            <a:lvl1pPr algn="l">
              <a:defRPr sz="4000"/>
            </a:lvl1pPr>
          </a:lstStyle>
          <a:p>
            <a:r>
              <a:rPr lang="en-US" dirty="0"/>
              <a:t>Click to edit Master title style</a:t>
            </a:r>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912629" y="4584879"/>
            <a:ext cx="593554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3895651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382022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912629" y="1709738"/>
            <a:ext cx="9214884" cy="3159974"/>
          </a:xfrm>
        </p:spPr>
        <p:txBody>
          <a:bodyPr anchor="b">
            <a:normAutofit/>
          </a:bodyPr>
          <a:lstStyle>
            <a:lvl1pPr>
              <a:defRPr sz="4800"/>
            </a:lvl1pPr>
          </a:lstStyle>
          <a:p>
            <a:r>
              <a:rPr lang="en-US" dirty="0"/>
              <a:t>Click to edit Master title style</a:t>
            </a:r>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912628" y="5018567"/>
            <a:ext cx="7907079" cy="1073889"/>
          </a:xfrm>
        </p:spPr>
        <p:txBody>
          <a:bodyPr>
            <a:normAutofit/>
          </a:bodyPr>
          <a:lstStyle>
            <a:lvl1pPr marL="0" indent="0">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296312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914400" y="2849526"/>
            <a:ext cx="5105400" cy="321047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172200" y="2849526"/>
            <a:ext cx="5105400" cy="3210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3869178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912628" y="1371599"/>
            <a:ext cx="10442760" cy="93975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912628" y="2311353"/>
            <a:ext cx="5084947"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912628" y="3006725"/>
            <a:ext cx="5084947" cy="318293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172200" y="2311353"/>
            <a:ext cx="5183188" cy="695372"/>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172200" y="3006725"/>
            <a:ext cx="5183188" cy="31829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1241240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5477472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546866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663466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912628" y="1463038"/>
            <a:ext cx="3859397" cy="1471548"/>
          </a:xfrm>
        </p:spPr>
        <p:txBody>
          <a:bodyPr anchor="t"/>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912628" y="2934586"/>
            <a:ext cx="3859397" cy="293440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3178829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dirty="0"/>
              <a:t>Click to edit Master title style</a:t>
            </a:r>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2153348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198077" y="1401097"/>
            <a:ext cx="2155722" cy="4775865"/>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838200" y="1401097"/>
            <a:ext cx="8232058" cy="4775866"/>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D4E46AA-1EC0-4433-9956-E798E94A6FB7}" type="datetimeFigureOut">
              <a:rPr lang="en-US" smtClean="0"/>
              <a:t>12/13/2023</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38C08-47C7-4847-B0BE-B9D8DEEB3D1B}" type="slidenum">
              <a:rPr lang="en-US" smtClean="0"/>
              <a:t>‹#›</a:t>
            </a:fld>
            <a:endParaRPr lang="en-US"/>
          </a:p>
        </p:txBody>
      </p:sp>
    </p:spTree>
    <p:extLst>
      <p:ext uri="{BB962C8B-B14F-4D97-AF65-F5344CB8AC3E}">
        <p14:creationId xmlns:p14="http://schemas.microsoft.com/office/powerpoint/2010/main" val="138016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914400" y="1371600"/>
            <a:ext cx="10363200" cy="1314443"/>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914399" y="2853369"/>
            <a:ext cx="10363200" cy="308846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912628"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0D4E46AA-1EC0-4433-9956-E798E94A6FB7}" type="datetimeFigureOut">
              <a:rPr lang="en-US" smtClean="0"/>
              <a:pPr/>
              <a:t>12/13/2023</a:t>
            </a:fld>
            <a:endParaRPr lang="en-US" dirty="0"/>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38C08-47C7-4847-B0BE-B9D8DEEB3D1B}" type="slidenum">
              <a:rPr lang="en-US" smtClean="0"/>
              <a:pPr/>
              <a:t>‹#›</a:t>
            </a:fld>
            <a:endParaRPr lang="en-US" dirty="0"/>
          </a:p>
        </p:txBody>
      </p:sp>
      <p:cxnSp>
        <p:nvCxnSpPr>
          <p:cNvPr id="7" name="Straight Connector 6">
            <a:extLst>
              <a:ext uri="{FF2B5EF4-FFF2-40B4-BE49-F238E27FC236}">
                <a16:creationId xmlns:a16="http://schemas.microsoft.com/office/drawing/2014/main" id="{F209B62C-3402-4623-9A7C-AA048B56F8C3}"/>
              </a:ext>
            </a:extLst>
          </p:cNvPr>
          <p:cNvCxnSpPr>
            <a:cxnSpLocks/>
          </p:cNvCxnSpPr>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815831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xStyles>
    <p:titleStyle>
      <a:lvl1pPr algn="l" defTabSz="914400" rtl="0" eaLnBrk="1" latinLnBrk="0" hangingPunct="1">
        <a:lnSpc>
          <a:spcPct val="100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274320" indent="0" algn="l" defTabSz="914400" rtl="0" eaLnBrk="1" latinLnBrk="0" hangingPunct="1">
        <a:lnSpc>
          <a:spcPct val="120000"/>
        </a:lnSpc>
        <a:spcBef>
          <a:spcPts val="500"/>
        </a:spcBef>
        <a:buSzPct val="87000"/>
        <a:buFontTx/>
        <a:buNone/>
        <a:defRPr sz="1800" kern="1200">
          <a:solidFill>
            <a:schemeClr val="tx1"/>
          </a:solidFill>
          <a:latin typeface="+mn-lt"/>
          <a:ea typeface="+mn-ea"/>
          <a:cs typeface="+mn-cs"/>
        </a:defRPr>
      </a:lvl2pPr>
      <a:lvl3pPr marL="54864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594360" indent="0" algn="l" defTabSz="914400" rtl="0" eaLnBrk="1" latinLnBrk="0" hangingPunct="1">
        <a:lnSpc>
          <a:spcPct val="120000"/>
        </a:lnSpc>
        <a:spcBef>
          <a:spcPts val="500"/>
        </a:spcBef>
        <a:buSzPct val="87000"/>
        <a:buFontTx/>
        <a:buNone/>
        <a:defRPr sz="1400" kern="1200">
          <a:solidFill>
            <a:schemeClr val="tx1"/>
          </a:solidFill>
          <a:latin typeface="+mn-lt"/>
          <a:ea typeface="+mn-ea"/>
          <a:cs typeface="+mn-cs"/>
        </a:defRPr>
      </a:lvl4pPr>
      <a:lvl5pPr marL="822960"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12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6.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6.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8.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6.xml"/></Relationships>
</file>

<file path=ppt/slides/_rels/slide13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1F4381-ECC1-467E-9196-F560213AF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C78D438F-8E29-0EA5-2433-71185B8950A3}"/>
              </a:ext>
            </a:extLst>
          </p:cNvPr>
          <p:cNvPicPr>
            <a:picLocks noChangeAspect="1"/>
          </p:cNvPicPr>
          <p:nvPr/>
        </p:nvPicPr>
        <p:blipFill rotWithShape="1">
          <a:blip r:embed="rId2">
            <a:alphaModFix amt="40000"/>
          </a:blip>
          <a:srcRect t="1683" b="65"/>
          <a:stretch/>
        </p:blipFill>
        <p:spPr>
          <a:xfrm>
            <a:off x="1" y="152"/>
            <a:ext cx="12192000" cy="6857848"/>
          </a:xfrm>
          <a:prstGeom prst="rect">
            <a:avLst/>
          </a:prstGeom>
        </p:spPr>
      </p:pic>
      <p:sp>
        <p:nvSpPr>
          <p:cNvPr id="2" name="Τίτλος 1">
            <a:extLst>
              <a:ext uri="{FF2B5EF4-FFF2-40B4-BE49-F238E27FC236}">
                <a16:creationId xmlns:a16="http://schemas.microsoft.com/office/drawing/2014/main" id="{8BE731CC-8654-3694-3326-B5A6024A1620}"/>
              </a:ext>
            </a:extLst>
          </p:cNvPr>
          <p:cNvSpPr>
            <a:spLocks noGrp="1"/>
          </p:cNvSpPr>
          <p:nvPr>
            <p:ph type="ctrTitle"/>
          </p:nvPr>
        </p:nvSpPr>
        <p:spPr>
          <a:xfrm>
            <a:off x="3855525" y="1371600"/>
            <a:ext cx="7461752" cy="2696866"/>
          </a:xfrm>
        </p:spPr>
        <p:txBody>
          <a:bodyPr anchor="t">
            <a:normAutofit/>
          </a:bodyPr>
          <a:lstStyle/>
          <a:p>
            <a:pPr algn="r">
              <a:spcAft>
                <a:spcPts val="800"/>
              </a:spcAft>
            </a:pPr>
            <a:r>
              <a:rPr lang="el-GR"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Μάθημα 8</a:t>
            </a:r>
            <a:r>
              <a:rPr lang="el-GR" baseline="30000"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ο</a:t>
            </a:r>
            <a:br>
              <a:rPr lang="el-GR"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r>
              <a:rPr lang="el-GR" dirty="0">
                <a:solidFill>
                  <a:srgbClr val="FFFFFF"/>
                </a:solidFill>
                <a:effectLst/>
                <a:latin typeface="Book Antiqua" panose="02040602050305030304" pitchFamily="18" charset="0"/>
                <a:ea typeface="Calibri" panose="020F0502020204030204" pitchFamily="34" charset="0"/>
                <a:cs typeface="Times New Roman" panose="02020603050405020304" pitchFamily="18" charset="0"/>
              </a:rPr>
              <a:t>Αναγέννηση</a:t>
            </a:r>
            <a:br>
              <a:rPr lang="el-GR"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br>
              <a:rPr lang="el-GR"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br>
            <a:r>
              <a:rPr lang="el-GR" dirty="0">
                <a:solidFill>
                  <a:srgbClr val="FFFFFF"/>
                </a:solidFill>
                <a:latin typeface="Book Antiqua" panose="02040602050305030304" pitchFamily="18" charset="0"/>
                <a:ea typeface="Calibri" panose="020F0502020204030204" pitchFamily="34" charset="0"/>
                <a:cs typeface="Times New Roman" panose="02020603050405020304" pitchFamily="18" charset="0"/>
              </a:rPr>
              <a:t>Μπαρόκ</a:t>
            </a:r>
            <a:endParaRPr lang="el-GR" dirty="0">
              <a:solidFill>
                <a:srgbClr val="FFFFFF"/>
              </a:solidFill>
              <a:latin typeface="Book Antiqua" panose="02040602050305030304" pitchFamily="18" charset="0"/>
            </a:endParaRPr>
          </a:p>
        </p:txBody>
      </p:sp>
      <p:cxnSp>
        <p:nvCxnSpPr>
          <p:cNvPr id="12" name="Straight Connector 11">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013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FE3B87B-2B3F-76C4-9618-5625F546B62E}"/>
              </a:ext>
            </a:extLst>
          </p:cNvPr>
          <p:cNvPicPr>
            <a:picLocks noChangeAspect="1"/>
          </p:cNvPicPr>
          <p:nvPr/>
        </p:nvPicPr>
        <p:blipFill rotWithShape="1">
          <a:blip r:embed="rId2"/>
          <a:srcRect t="9639"/>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2174B96-2895-5AC2-8578-6102A0D96CB0}"/>
              </a:ext>
            </a:extLst>
          </p:cNvPr>
          <p:cNvSpPr>
            <a:spLocks noGrp="1"/>
          </p:cNvSpPr>
          <p:nvPr>
            <p:ph type="title"/>
          </p:nvPr>
        </p:nvSpPr>
        <p:spPr>
          <a:xfrm>
            <a:off x="1447800" y="1894114"/>
            <a:ext cx="9866877" cy="2448153"/>
          </a:xfrm>
        </p:spPr>
        <p:txBody>
          <a:bodyPr vert="horz" lIns="91440" tIns="45720" rIns="91440" bIns="45720" rtlCol="0" anchor="t">
            <a:normAutofit/>
          </a:bodyPr>
          <a:lstStyle/>
          <a:p>
            <a:pPr algn="ctr">
              <a:lnSpc>
                <a:spcPct val="90000"/>
              </a:lnSpc>
            </a:pPr>
            <a:r>
              <a:rPr lang="en-US" sz="2400" dirty="0">
                <a:solidFill>
                  <a:srgbClr val="FFFFFF"/>
                </a:solidFill>
                <a:effectLst/>
                <a:latin typeface="Book Antiqua" panose="02040602050305030304" pitchFamily="18" charset="0"/>
              </a:rPr>
              <a:t>Η </a:t>
            </a:r>
            <a:r>
              <a:rPr lang="el-GR" sz="2400" dirty="0">
                <a:solidFill>
                  <a:srgbClr val="FFFFFF"/>
                </a:solidFill>
                <a:effectLst/>
                <a:latin typeface="Book Antiqua" panose="02040602050305030304" pitchFamily="18" charset="0"/>
              </a:rPr>
              <a:t>Αναγέννηση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θεωρείτ</a:t>
            </a:r>
            <a:r>
              <a:rPr lang="en-US" sz="2400" dirty="0">
                <a:solidFill>
                  <a:srgbClr val="FFFFFF"/>
                </a:solidFill>
                <a:effectLst/>
                <a:latin typeface="Book Antiqua" panose="02040602050305030304" pitchFamily="18" charset="0"/>
              </a:rPr>
              <a:t>αι η πιο σημαντική περίοδος αυτ</a:t>
            </a:r>
            <a:r>
              <a:rPr lang="el-GR" sz="2400" dirty="0" err="1">
                <a:solidFill>
                  <a:srgbClr val="FFFFFF"/>
                </a:solidFill>
                <a:effectLst/>
                <a:latin typeface="Book Antiqua" panose="02040602050305030304" pitchFamily="18" charset="0"/>
              </a:rPr>
              <a:t>ού</a:t>
            </a:r>
            <a:r>
              <a:rPr lang="en-US" sz="2400" dirty="0">
                <a:solidFill>
                  <a:srgbClr val="FFFFFF"/>
                </a:solidFill>
                <a:effectLst/>
                <a:latin typeface="Book Antiqua" panose="02040602050305030304" pitchFamily="18" charset="0"/>
              </a:rPr>
              <a:t> που θεωρούμε </a:t>
            </a:r>
            <a:r>
              <a:rPr lang="en-US" sz="2400" dirty="0" err="1">
                <a:solidFill>
                  <a:srgbClr val="FFFFFF"/>
                </a:solidFill>
                <a:effectLst/>
                <a:latin typeface="Book Antiqua" panose="02040602050305030304" pitchFamily="18" charset="0"/>
              </a:rPr>
              <a:t>ως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οι</a:t>
            </a:r>
            <a:r>
              <a:rPr lang="el-GR"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νεότεροι</a:t>
            </a:r>
            <a:r>
              <a:rPr lang="en-US" sz="2400" dirty="0">
                <a:solidFill>
                  <a:srgbClr val="FFFFFF"/>
                </a:solidFill>
                <a:effectLst/>
                <a:latin typeface="Book Antiqua" panose="02040602050305030304" pitchFamily="18" charset="0"/>
              </a:rPr>
              <a:t> χρόνοι. </a:t>
            </a:r>
            <a:r>
              <a:rPr lang="en-US" sz="2400" dirty="0" err="1">
                <a:solidFill>
                  <a:srgbClr val="FFFFFF"/>
                </a:solidFill>
                <a:effectLst/>
                <a:latin typeface="Book Antiqua" panose="02040602050305030304" pitchFamily="18" charset="0"/>
              </a:rPr>
              <a:t>Είν</a:t>
            </a:r>
            <a:r>
              <a:rPr lang="en-US" sz="2400" dirty="0">
                <a:solidFill>
                  <a:srgbClr val="FFFFFF"/>
                </a:solidFill>
                <a:effectLst/>
                <a:latin typeface="Book Antiqua" panose="02040602050305030304" pitchFamily="18" charset="0"/>
              </a:rPr>
              <a:t>αι τόσο σημαντική περίοδος που ο Mεσαίωνας ως Middle Ages ή Moyen Ages πήρε </a:t>
            </a:r>
            <a:r>
              <a:rPr lang="el-GR" sz="2400" dirty="0">
                <a:solidFill>
                  <a:srgbClr val="FFFFFF"/>
                </a:solidFill>
                <a:effectLst/>
                <a:latin typeface="Book Antiqua" panose="02040602050305030304" pitchFamily="18" charset="0"/>
              </a:rPr>
              <a:t>αυτό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όνομ</a:t>
            </a:r>
            <a:r>
              <a:rPr lang="el-GR" sz="2400" dirty="0">
                <a:solidFill>
                  <a:srgbClr val="FFFFFF"/>
                </a:solidFill>
                <a:effectLst/>
                <a:latin typeface="Book Antiqua" panose="02040602050305030304" pitchFamily="18" charset="0"/>
              </a:rPr>
              <a:t>α </a:t>
            </a:r>
            <a:r>
              <a:rPr lang="en-US" sz="2400" dirty="0" err="1">
                <a:solidFill>
                  <a:srgbClr val="FFFFFF"/>
                </a:solidFill>
                <a:effectLst/>
                <a:latin typeface="Book Antiqua" panose="02040602050305030304" pitchFamily="18" charset="0"/>
              </a:rPr>
              <a:t>γι</a:t>
            </a:r>
            <a:r>
              <a:rPr lang="en-US" sz="2400" dirty="0">
                <a:solidFill>
                  <a:srgbClr val="FFFFFF"/>
                </a:solidFill>
                <a:effectLst/>
                <a:latin typeface="Book Antiqua" panose="02040602050305030304" pitchFamily="18" charset="0"/>
              </a:rPr>
              <a:t>α να σηματοδοτήσει τους αιώνες που μεσολαβούν ανάμεσα στην πτώση του </a:t>
            </a:r>
            <a:r>
              <a:rPr lang="el-GR" sz="2400" dirty="0">
                <a:solidFill>
                  <a:srgbClr val="FFFFFF"/>
                </a:solidFill>
                <a:effectLst/>
                <a:latin typeface="Book Antiqua" panose="02040602050305030304" pitchFamily="18" charset="0"/>
              </a:rPr>
              <a:t>Ε</a:t>
            </a:r>
            <a:r>
              <a:rPr lang="en-US" sz="2400" dirty="0" err="1">
                <a:solidFill>
                  <a:srgbClr val="FFFFFF"/>
                </a:solidFill>
                <a:effectLst/>
                <a:latin typeface="Book Antiqua" panose="02040602050305030304" pitchFamily="18" charset="0"/>
              </a:rPr>
              <a:t>λληνορωμ</a:t>
            </a:r>
            <a:r>
              <a:rPr lang="en-US" sz="2400" dirty="0">
                <a:solidFill>
                  <a:srgbClr val="FFFFFF"/>
                </a:solidFill>
                <a:effectLst/>
                <a:latin typeface="Book Antiqua" panose="02040602050305030304" pitchFamily="18" charset="0"/>
              </a:rPr>
              <a:t>αϊκού πολιτισμού και την ανάδυση της </a:t>
            </a:r>
            <a:r>
              <a:rPr lang="el-GR" sz="2400" dirty="0">
                <a:solidFill>
                  <a:srgbClr val="FFFFFF"/>
                </a:solidFill>
                <a:effectLst/>
                <a:latin typeface="Book Antiqua" panose="02040602050305030304" pitchFamily="18" charset="0"/>
              </a:rPr>
              <a:t>Αναγέννηση</a:t>
            </a:r>
            <a:r>
              <a:rPr lang="en-US" sz="2400" dirty="0">
                <a:solidFill>
                  <a:srgbClr val="FFFFFF"/>
                </a:solidFill>
                <a:effectLst/>
                <a:latin typeface="Book Antiqua" panose="02040602050305030304" pitchFamily="18" charset="0"/>
              </a:rPr>
              <a:t>ς.</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58756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33" name="Rectangle 103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Τζιότο ντι Μποντόνε. Ο ζωγράφος της Γέννησης">
            <a:extLst>
              <a:ext uri="{FF2B5EF4-FFF2-40B4-BE49-F238E27FC236}">
                <a16:creationId xmlns:a16="http://schemas.microsoft.com/office/drawing/2014/main" id="{E1F359B5-2469-D64D-63CB-91CF91A0E9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779"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609304C-2B52-F939-8AB8-324B0E48B810}"/>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lnSpc>
                <a:spcPct val="90000"/>
              </a:lnSpc>
            </a:pPr>
            <a:r>
              <a:rPr lang="en-US" sz="2400" b="1" dirty="0" err="1">
                <a:solidFill>
                  <a:srgbClr val="FFFFFF"/>
                </a:solidFill>
                <a:effectLst/>
                <a:latin typeface="Book Antiqua" panose="02040602050305030304" pitchFamily="18" charset="0"/>
              </a:rPr>
              <a:t>Με</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την</a:t>
            </a:r>
            <a:r>
              <a:rPr lang="en-US" sz="2400" b="1" dirty="0">
                <a:solidFill>
                  <a:srgbClr val="FFFFFF"/>
                </a:solidFill>
                <a:effectLst/>
                <a:latin typeface="Book Antiqua" panose="02040602050305030304" pitchFamily="18" charset="0"/>
              </a:rPr>
              <a:t> </a:t>
            </a:r>
            <a:r>
              <a:rPr lang="el-GR" sz="2400" b="1" dirty="0">
                <a:solidFill>
                  <a:srgbClr val="FFFFFF"/>
                </a:solidFill>
                <a:latin typeface="Book Antiqua" panose="02040602050305030304" pitchFamily="18" charset="0"/>
              </a:rPr>
              <a:t>Ε</a:t>
            </a:r>
            <a:r>
              <a:rPr lang="en-US" sz="2400" b="1" dirty="0" err="1">
                <a:solidFill>
                  <a:srgbClr val="FFFFFF"/>
                </a:solidFill>
                <a:effectLst/>
                <a:latin typeface="Book Antiqua" panose="02040602050305030304" pitchFamily="18" charset="0"/>
              </a:rPr>
              <a:t>κκλησί</a:t>
            </a:r>
            <a:r>
              <a:rPr lang="en-US" sz="2400" b="1" dirty="0">
                <a:solidFill>
                  <a:srgbClr val="FFFFFF"/>
                </a:solidFill>
                <a:effectLst/>
                <a:latin typeface="Book Antiqua" panose="02040602050305030304" pitchFamily="18" charset="0"/>
              </a:rPr>
              <a:t>α και τη θρησκεία </a:t>
            </a:r>
            <a:r>
              <a:rPr lang="el-GR" sz="2400" b="1" dirty="0">
                <a:solidFill>
                  <a:srgbClr val="FFFFFF"/>
                </a:solidFill>
                <a:effectLst/>
                <a:latin typeface="Book Antiqua" panose="02040602050305030304" pitchFamily="18" charset="0"/>
              </a:rPr>
              <a:t>να χάνει σιγά σιγά την επιρροή της </a:t>
            </a:r>
            <a:r>
              <a:rPr lang="en-US" sz="2400" b="1" dirty="0">
                <a:solidFill>
                  <a:srgbClr val="FFFFFF"/>
                </a:solidFill>
                <a:effectLst/>
                <a:latin typeface="Book Antiqua" panose="02040602050305030304" pitchFamily="18" charset="0"/>
              </a:rPr>
              <a:t> στις ζωές </a:t>
            </a:r>
            <a:r>
              <a:rPr lang="en-US" sz="2400" b="1" dirty="0" err="1">
                <a:solidFill>
                  <a:srgbClr val="FFFFFF"/>
                </a:solidFill>
                <a:effectLst/>
                <a:latin typeface="Book Antiqua" panose="02040602050305030304" pitchFamily="18" charset="0"/>
              </a:rPr>
              <a:t>των</a:t>
            </a:r>
            <a:r>
              <a:rPr lang="en-US" sz="2400" b="1" dirty="0">
                <a:solidFill>
                  <a:srgbClr val="FFFFFF"/>
                </a:solidFill>
                <a:effectLst/>
                <a:latin typeface="Book Antiqua" panose="02040602050305030304" pitchFamily="18" charset="0"/>
              </a:rPr>
              <a:t> α</a:t>
            </a:r>
            <a:r>
              <a:rPr lang="en-US" sz="2400" b="1" dirty="0" err="1">
                <a:solidFill>
                  <a:srgbClr val="FFFFFF"/>
                </a:solidFill>
                <a:effectLst/>
                <a:latin typeface="Book Antiqua" panose="02040602050305030304" pitchFamily="18" charset="0"/>
              </a:rPr>
              <a:t>νθρώ</a:t>
            </a:r>
            <a:r>
              <a:rPr lang="en-US" sz="2400" b="1" dirty="0">
                <a:solidFill>
                  <a:srgbClr val="FFFFFF"/>
                </a:solidFill>
                <a:effectLst/>
                <a:latin typeface="Book Antiqua" panose="02040602050305030304" pitchFamily="18" charset="0"/>
              </a:rPr>
              <a:t>πων</a:t>
            </a:r>
            <a:r>
              <a:rPr lang="el-GR" sz="2400" b="1" dirty="0">
                <a:solidFill>
                  <a:srgbClr val="FFFFFF"/>
                </a:solidFill>
                <a:effectLst/>
                <a:latin typeface="Book Antiqua" panose="02040602050305030304" pitchFamily="18" charset="0"/>
              </a:rPr>
              <a:t>,</a:t>
            </a:r>
            <a:r>
              <a:rPr lang="en-US" sz="2400" b="1" dirty="0">
                <a:solidFill>
                  <a:srgbClr val="FFFFFF"/>
                </a:solidFill>
                <a:effectLst/>
                <a:latin typeface="Book Antiqua" panose="02040602050305030304" pitchFamily="18" charset="0"/>
              </a:rPr>
              <a:t> η </a:t>
            </a:r>
            <a:r>
              <a:rPr lang="el-GR" sz="2400" b="1" dirty="0">
                <a:solidFill>
                  <a:srgbClr val="FFFFFF"/>
                </a:solidFill>
                <a:effectLst/>
                <a:latin typeface="Book Antiqua" panose="02040602050305030304" pitchFamily="18" charset="0"/>
              </a:rPr>
              <a:t>Αναγέννηση</a:t>
            </a:r>
            <a:r>
              <a:rPr lang="en-US" sz="2400" b="1" dirty="0">
                <a:solidFill>
                  <a:srgbClr val="FFFFFF"/>
                </a:solidFill>
                <a:effectLst/>
                <a:latin typeface="Book Antiqua" panose="02040602050305030304" pitchFamily="18" charset="0"/>
              </a:rPr>
              <a:t> έρχεται να ρίξει φως στον ίδιο τον </a:t>
            </a:r>
            <a:r>
              <a:rPr lang="el-GR" sz="2400" b="1" dirty="0">
                <a:solidFill>
                  <a:srgbClr val="FFFFFF"/>
                </a:solidFill>
                <a:effectLst/>
                <a:latin typeface="Book Antiqua" panose="02040602050305030304" pitchFamily="18" charset="0"/>
              </a:rPr>
              <a:t>Α</a:t>
            </a:r>
            <a:r>
              <a:rPr lang="en-US" sz="2400" b="1" dirty="0" err="1">
                <a:solidFill>
                  <a:srgbClr val="FFFFFF"/>
                </a:solidFill>
                <a:effectLst/>
                <a:latin typeface="Book Antiqua" panose="02040602050305030304" pitchFamily="18" charset="0"/>
              </a:rPr>
              <a:t>νθρω</a:t>
            </a:r>
            <a:r>
              <a:rPr lang="en-US" sz="2400" b="1" dirty="0">
                <a:solidFill>
                  <a:srgbClr val="FFFFFF"/>
                </a:solidFill>
                <a:effectLst/>
                <a:latin typeface="Book Antiqua" panose="02040602050305030304" pitchFamily="18" charset="0"/>
              </a:rPr>
              <a:t>πο.</a:t>
            </a:r>
            <a:br>
              <a:rPr lang="en-US" sz="2400" b="1" dirty="0">
                <a:solidFill>
                  <a:srgbClr val="FFFFFF"/>
                </a:solidFill>
                <a:effectLst/>
                <a:latin typeface="Book Antiqua" panose="02040602050305030304" pitchFamily="18" charset="0"/>
              </a:rPr>
            </a:br>
            <a:br>
              <a:rPr lang="el-GR" sz="2400" b="1" dirty="0">
                <a:solidFill>
                  <a:srgbClr val="FFFFFF"/>
                </a:solidFill>
                <a:effectLst/>
                <a:latin typeface="Book Antiqua" panose="02040602050305030304" pitchFamily="18" charset="0"/>
              </a:rPr>
            </a:br>
            <a:br>
              <a:rPr lang="el-GR" sz="2400" b="1" dirty="0">
                <a:solidFill>
                  <a:srgbClr val="FFFFFF"/>
                </a:solidFill>
                <a:effectLst/>
                <a:latin typeface="Book Antiqua" panose="02040602050305030304" pitchFamily="18" charset="0"/>
              </a:rPr>
            </a:br>
            <a:br>
              <a:rPr lang="el-GR" sz="2400" b="1" dirty="0">
                <a:solidFill>
                  <a:srgbClr val="FFFFFF"/>
                </a:solidFill>
                <a:effectLst/>
                <a:latin typeface="Book Antiqua" panose="02040602050305030304" pitchFamily="18" charset="0"/>
              </a:rPr>
            </a:br>
            <a:endParaRPr lang="en-US" sz="2400" b="1" dirty="0">
              <a:solidFill>
                <a:srgbClr val="FFFFFF"/>
              </a:solidFill>
              <a:latin typeface="Book Antiqua" panose="02040602050305030304" pitchFamily="18" charset="0"/>
            </a:endParaRPr>
          </a:p>
        </p:txBody>
      </p:sp>
      <p:cxnSp>
        <p:nvCxnSpPr>
          <p:cNvPr id="1037" name="Straight Connector 1036">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7007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FE64FE9-241E-703D-CC6A-8DD3BD0E8824}"/>
              </a:ext>
            </a:extLst>
          </p:cNvPr>
          <p:cNvPicPr>
            <a:picLocks noChangeAspect="1"/>
          </p:cNvPicPr>
          <p:nvPr/>
        </p:nvPicPr>
        <p:blipFill rotWithShape="1">
          <a:blip r:embed="rId2"/>
          <a:srcRect t="10000"/>
          <a:stretch/>
        </p:blipFill>
        <p:spPr>
          <a:xfrm>
            <a:off x="21" y="-1"/>
            <a:ext cx="12191979" cy="6857990"/>
          </a:xfrm>
          <a:prstGeom prst="rect">
            <a:avLst/>
          </a:prstGeom>
        </p:spPr>
      </p:pic>
      <p:sp>
        <p:nvSpPr>
          <p:cNvPr id="12" name="Rectangle 11">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05BDEF6-0967-10E0-06DE-80BCAB55AC86}"/>
              </a:ext>
            </a:extLst>
          </p:cNvPr>
          <p:cNvSpPr>
            <a:spLocks noGrp="1"/>
          </p:cNvSpPr>
          <p:nvPr>
            <p:ph type="title"/>
          </p:nvPr>
        </p:nvSpPr>
        <p:spPr>
          <a:xfrm>
            <a:off x="2724150" y="2308354"/>
            <a:ext cx="8590527" cy="3533774"/>
          </a:xfrm>
        </p:spPr>
        <p:txBody>
          <a:bodyPr vert="horz" lIns="91440" tIns="45720" rIns="91440" bIns="45720" rtlCol="0" anchor="t">
            <a:normAutofit/>
          </a:bodyPr>
          <a:lstStyle/>
          <a:p>
            <a:pPr algn="r">
              <a:lnSpc>
                <a:spcPct val="90000"/>
              </a:lnSpc>
              <a:spcAft>
                <a:spcPts val="800"/>
              </a:spcAft>
            </a:pPr>
            <a:r>
              <a:rPr lang="en-US" sz="2400" b="1" dirty="0" err="1">
                <a:solidFill>
                  <a:srgbClr val="FFFFFF"/>
                </a:solidFill>
                <a:effectLst/>
                <a:latin typeface="Book Antiqua" panose="02040602050305030304" pitchFamily="18" charset="0"/>
              </a:rPr>
              <a:t>Γύρω</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στ</a:t>
            </a:r>
            <a:r>
              <a:rPr lang="en-US" sz="2400" b="1" dirty="0">
                <a:solidFill>
                  <a:srgbClr val="FFFFFF"/>
                </a:solidFill>
                <a:effectLst/>
                <a:latin typeface="Book Antiqua" panose="02040602050305030304" pitchFamily="18" charset="0"/>
              </a:rPr>
              <a:t>α 1200 περισσότερο από το 10% των Ευρωπαίων ζούσαν μέσα στους κόλπους της εκκλησίας είτε ως ιερείς είτε ως μοναχοί/ες. </a:t>
            </a:r>
            <a:r>
              <a:rPr lang="en-US" sz="2400" b="1" dirty="0" err="1">
                <a:solidFill>
                  <a:srgbClr val="FFFFFF"/>
                </a:solidFill>
                <a:effectLst/>
                <a:latin typeface="Book Antiqua" panose="02040602050305030304" pitchFamily="18" charset="0"/>
              </a:rPr>
              <a:t>Σχεδόν</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όλοι</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τότε</a:t>
            </a:r>
            <a:r>
              <a:rPr lang="en-US" sz="2400" b="1" dirty="0">
                <a:solidFill>
                  <a:srgbClr val="FFFFFF"/>
                </a:solidFill>
                <a:effectLst/>
                <a:latin typeface="Book Antiqua" panose="02040602050305030304" pitchFamily="18" charset="0"/>
              </a:rPr>
              <a:t> π</a:t>
            </a:r>
            <a:r>
              <a:rPr lang="en-US" sz="2400" b="1" dirty="0" err="1">
                <a:solidFill>
                  <a:srgbClr val="FFFFFF"/>
                </a:solidFill>
                <a:effectLst/>
                <a:latin typeface="Book Antiqua" panose="02040602050305030304" pitchFamily="18" charset="0"/>
              </a:rPr>
              <a:t>ίστευ</a:t>
            </a:r>
            <a:r>
              <a:rPr lang="en-US" sz="2400" b="1" dirty="0">
                <a:solidFill>
                  <a:srgbClr val="FFFFFF"/>
                </a:solidFill>
                <a:effectLst/>
                <a:latin typeface="Book Antiqua" panose="02040602050305030304" pitchFamily="18" charset="0"/>
              </a:rPr>
              <a:t>αν ότι η ζωή στη γη είχε ελάχιστη σημασία, ήταν στην ουσία μια πύλη που οδηγούσε είτε στην αιώνια ευτυχία και απόλαυση του Παραδείσου είτε στην αιώνια καταδίκη της Κόλασης.</a:t>
            </a:r>
            <a:br>
              <a:rPr lang="el-GR" sz="2400" b="1" dirty="0">
                <a:solidFill>
                  <a:srgbClr val="FFFFFF"/>
                </a:solidFill>
                <a:effectLst/>
                <a:latin typeface="Book Antiqua" panose="02040602050305030304" pitchFamily="18" charset="0"/>
              </a:rPr>
            </a:br>
            <a:br>
              <a:rPr lang="el-GR" sz="2400" b="1" dirty="0">
                <a:solidFill>
                  <a:srgbClr val="FFFFFF"/>
                </a:solidFill>
                <a:effectLst/>
                <a:latin typeface="Book Antiqua" panose="02040602050305030304" pitchFamily="18" charset="0"/>
              </a:rPr>
            </a:br>
            <a:r>
              <a:rPr lang="en-US" sz="2400" b="1" dirty="0">
                <a:solidFill>
                  <a:srgbClr val="FFFFFF"/>
                </a:solidFill>
                <a:effectLst/>
                <a:latin typeface="Book Antiqua" panose="02040602050305030304" pitchFamily="18" charset="0"/>
              </a:rPr>
              <a:t> </a:t>
            </a:r>
            <a:br>
              <a:rPr lang="en-US" sz="2400" b="1" dirty="0">
                <a:solidFill>
                  <a:srgbClr val="FFFFFF"/>
                </a:solidFill>
                <a:effectLst/>
                <a:latin typeface="Book Antiqua" panose="02040602050305030304" pitchFamily="18" charset="0"/>
              </a:rPr>
            </a:br>
            <a:r>
              <a:rPr lang="en-US" sz="2400" b="1" dirty="0" err="1">
                <a:solidFill>
                  <a:srgbClr val="FFFFFF"/>
                </a:solidFill>
                <a:effectLst/>
                <a:latin typeface="Book Antiqua" panose="02040602050305030304" pitchFamily="18" charset="0"/>
              </a:rPr>
              <a:t>Στην</a:t>
            </a:r>
            <a:r>
              <a:rPr lang="en-US" sz="2400" b="1" dirty="0">
                <a:solidFill>
                  <a:srgbClr val="FFFFFF"/>
                </a:solidFill>
                <a:effectLst/>
                <a:latin typeface="Book Antiqua" panose="02040602050305030304" pitchFamily="18" charset="0"/>
              </a:rPr>
              <a:t> </a:t>
            </a:r>
            <a:r>
              <a:rPr lang="el-GR" sz="2400" b="1" dirty="0">
                <a:solidFill>
                  <a:srgbClr val="FFFFFF"/>
                </a:solidFill>
                <a:effectLst/>
                <a:latin typeface="Book Antiqua" panose="02040602050305030304" pitchFamily="18" charset="0"/>
              </a:rPr>
              <a:t>Αναγέννηση</a:t>
            </a:r>
            <a:r>
              <a:rPr lang="en-US" sz="2400" b="1" dirty="0">
                <a:solidFill>
                  <a:srgbClr val="FFFFFF"/>
                </a:solidFill>
                <a:effectLst/>
                <a:latin typeface="Book Antiqua" panose="02040602050305030304" pitchFamily="18" charset="0"/>
              </a:rPr>
              <a:t> οι άνθρωποι άρχισαν να δίνουν προσοχή στην γήινη πλευρά της ζωής</a:t>
            </a:r>
            <a:r>
              <a:rPr lang="en-US" sz="2400" dirty="0">
                <a:solidFill>
                  <a:srgbClr val="FFFFFF"/>
                </a:solidFill>
                <a:effectLst/>
                <a:latin typeface="Book Antiqua" panose="02040602050305030304" pitchFamily="18" charset="0"/>
              </a:rPr>
              <a:t>. </a:t>
            </a:r>
            <a:endParaRPr lang="en-US" sz="2400"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7855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55" name="Straight Connector 205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057" name="Rectangle 205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AF03822-45A8-A64F-2181-33ED39D27DAE}"/>
              </a:ext>
            </a:extLst>
          </p:cNvPr>
          <p:cNvSpPr>
            <a:spLocks noGrp="1"/>
          </p:cNvSpPr>
          <p:nvPr>
            <p:ph type="title"/>
          </p:nvPr>
        </p:nvSpPr>
        <p:spPr>
          <a:xfrm>
            <a:off x="457201" y="180975"/>
            <a:ext cx="5143500" cy="6743700"/>
          </a:xfrm>
        </p:spPr>
        <p:txBody>
          <a:bodyPr vert="horz" lIns="91440" tIns="45720" rIns="91440" bIns="45720" rtlCol="0" anchor="t">
            <a:noAutofit/>
          </a:bodyPr>
          <a:lstStyle/>
          <a:p>
            <a:pPr>
              <a:lnSpc>
                <a:spcPct val="90000"/>
              </a:lnSpc>
              <a:spcAft>
                <a:spcPts val="800"/>
              </a:spcAft>
            </a:pP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τέλος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l-GR" sz="2400" dirty="0">
                <a:latin typeface="Book Antiqua" panose="02040602050305030304" pitchFamily="18" charset="0"/>
              </a:rPr>
              <a:t>Μ</a:t>
            </a:r>
            <a:r>
              <a:rPr lang="en-US" sz="2400" dirty="0" err="1">
                <a:effectLst/>
                <a:latin typeface="Book Antiqua" panose="02040602050305030304" pitchFamily="18" charset="0"/>
              </a:rPr>
              <a:t>εσ</a:t>
            </a:r>
            <a:r>
              <a:rPr lang="en-US" sz="2400" dirty="0">
                <a:effectLst/>
                <a:latin typeface="Book Antiqua" panose="02040602050305030304" pitchFamily="18" charset="0"/>
              </a:rPr>
              <a:t>αίωνα και η αρχή της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ς συμπίπτουν, για αυτό συχνά και ιστορικοί χρονολογούν και τις δυο περιόδους γύρω στα 1300, αν και τα μεσαιωνικά στοιχεία παρέμεναν κυρίαρχα μέχρι το 1500 περίπου.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ίδιες</a:t>
            </a:r>
            <a:r>
              <a:rPr lang="en-US" sz="2400" dirty="0">
                <a:effectLst/>
                <a:latin typeface="Book Antiqua" panose="02040602050305030304" pitchFamily="18" charset="0"/>
              </a:rPr>
              <a:t> </a:t>
            </a:r>
            <a:r>
              <a:rPr lang="en-US" sz="2400" dirty="0" err="1">
                <a:effectLst/>
                <a:latin typeface="Book Antiqua" panose="02040602050305030304" pitchFamily="18" charset="0"/>
              </a:rPr>
              <a:t>δυνάμεις</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a:t>
            </a:r>
            <a:r>
              <a:rPr lang="en-US" sz="2400" dirty="0" err="1">
                <a:effectLst/>
                <a:latin typeface="Book Antiqua" panose="02040602050305030304" pitchFamily="18" charset="0"/>
              </a:rPr>
              <a:t>έφθειρ</a:t>
            </a:r>
            <a:r>
              <a:rPr lang="en-US" sz="2400" dirty="0">
                <a:effectLst/>
                <a:latin typeface="Book Antiqua" panose="02040602050305030304" pitchFamily="18" charset="0"/>
              </a:rPr>
              <a:t>αν το μεσαιωνικό πολιτισμό υπήρξαν καθοριστικές και για τη δημιουργία του πολιτισμού της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ς μια που και τα δυο μπορούν να αποδοθούν εν μέρει στην εξασθένηση της φεουδαρχίας, στην ανάπτυξη των πόλεων, στην αυξανόμενη ισχύ των ηγεμόνων και τις απαιτήσεις της εκκλησίας για την κυριαρχία της στους τομείς και τις της γνώσης και της ζωής.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059" name="Straight Connector 2058">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50" name="Picture 2" descr="Μεσαίωνας - Φτώχεια, Μαγεία &amp; Δοξασίες - Historical Quest">
            <a:extLst>
              <a:ext uri="{FF2B5EF4-FFF2-40B4-BE49-F238E27FC236}">
                <a16:creationId xmlns:a16="http://schemas.microsoft.com/office/drawing/2014/main" id="{5BF189D2-7813-C2DB-9A2E-50EA30BC80F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99996" y="643468"/>
            <a:ext cx="5497111"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9336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5A21A5B-1399-90B2-C236-55BABC274676}"/>
              </a:ext>
            </a:extLst>
          </p:cNvPr>
          <p:cNvPicPr>
            <a:picLocks noChangeAspect="1"/>
          </p:cNvPicPr>
          <p:nvPr/>
        </p:nvPicPr>
        <p:blipFill rotWithShape="1">
          <a:blip r:embed="rId2"/>
          <a:srcRect t="4487" b="14285"/>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46C4196-2892-BFE4-F7FE-050DE1BB409A}"/>
              </a:ext>
            </a:extLst>
          </p:cNvPr>
          <p:cNvSpPr>
            <a:spLocks noGrp="1"/>
          </p:cNvSpPr>
          <p:nvPr>
            <p:ph type="title"/>
          </p:nvPr>
        </p:nvSpPr>
        <p:spPr>
          <a:xfrm>
            <a:off x="6421729" y="914400"/>
            <a:ext cx="4892948" cy="5276850"/>
          </a:xfrm>
        </p:spPr>
        <p:txBody>
          <a:bodyPr vert="horz" lIns="91440" tIns="45720" rIns="91440" bIns="45720" rtlCol="0" anchor="t">
            <a:normAutofit/>
          </a:bodyPr>
          <a:lstStyle/>
          <a:p>
            <a:pPr algn="r">
              <a:lnSpc>
                <a:spcPct val="90000"/>
              </a:lnSpc>
            </a:pPr>
            <a:r>
              <a:rPr lang="en-US" sz="2400" dirty="0">
                <a:solidFill>
                  <a:srgbClr val="FFFFFF"/>
                </a:solidFill>
                <a:effectLst/>
                <a:latin typeface="Book Antiqua" panose="02040602050305030304" pitchFamily="18" charset="0"/>
              </a:rPr>
              <a:t>Η </a:t>
            </a:r>
            <a:r>
              <a:rPr lang="el-GR" sz="2400" dirty="0">
                <a:solidFill>
                  <a:srgbClr val="FFFFFF"/>
                </a:solidFill>
                <a:effectLst/>
                <a:latin typeface="Book Antiqua" panose="02040602050305030304" pitchFamily="18" charset="0"/>
              </a:rPr>
              <a:t>Αναγέννηση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σχετίζετ</a:t>
            </a:r>
            <a:r>
              <a:rPr lang="en-US" sz="2400" dirty="0">
                <a:solidFill>
                  <a:srgbClr val="FFFFFF"/>
                </a:solidFill>
                <a:effectLst/>
                <a:latin typeface="Book Antiqua" panose="02040602050305030304" pitchFamily="18" charset="0"/>
              </a:rPr>
              <a:t>αι με την αναζωπύρωση του ενδιαφέροντος για τα ανθρωπιστικά ιδανικά του κλασικού κόσμου, όπου κέντρο του κόσμου ήταν ο </a:t>
            </a:r>
            <a:r>
              <a:rPr lang="el-GR" sz="2400" dirty="0">
                <a:solidFill>
                  <a:srgbClr val="FFFFFF"/>
                </a:solidFill>
                <a:effectLst/>
                <a:latin typeface="Book Antiqua" panose="02040602050305030304" pitchFamily="18" charset="0"/>
              </a:rPr>
              <a:t>Ά</a:t>
            </a:r>
            <a:r>
              <a:rPr lang="en-US" sz="2400" dirty="0" err="1">
                <a:solidFill>
                  <a:srgbClr val="FFFFFF"/>
                </a:solidFill>
                <a:effectLst/>
                <a:latin typeface="Book Antiqua" panose="02040602050305030304" pitchFamily="18" charset="0"/>
              </a:rPr>
              <a:t>νθρω</a:t>
            </a:r>
            <a:r>
              <a:rPr lang="en-US" sz="2400" dirty="0">
                <a:solidFill>
                  <a:srgbClr val="FFFFFF"/>
                </a:solidFill>
                <a:effectLst/>
                <a:latin typeface="Book Antiqua" panose="02040602050305030304" pitchFamily="18" charset="0"/>
              </a:rPr>
              <a:t>πος γι’ αυτό και στο κέντρο των αναζητήσεών της ήταν ο Ανθρωπισμός (Ουμανισμός).  Ο </a:t>
            </a:r>
            <a:r>
              <a:rPr lang="en-US" sz="2400" dirty="0" err="1">
                <a:solidFill>
                  <a:srgbClr val="FFFFFF"/>
                </a:solidFill>
                <a:effectLst/>
                <a:latin typeface="Book Antiqua" panose="02040602050305030304" pitchFamily="18" charset="0"/>
              </a:rPr>
              <a:t>Ανθρω</a:t>
            </a:r>
            <a:r>
              <a:rPr lang="en-US" sz="2400" dirty="0">
                <a:solidFill>
                  <a:srgbClr val="FFFFFF"/>
                </a:solidFill>
                <a:effectLst/>
                <a:latin typeface="Book Antiqua" panose="02040602050305030304" pitchFamily="18" charset="0"/>
              </a:rPr>
              <a:t>πισμός σηματοδότησε μια επιστροφή στο ενδιαφέρον για την αξία της ανθρώπινης υπόστασης και της επίγειας ζωής, όχι μόνο ως στάδιο προετοιμασίας για την αιωνιότητα, αλλά ως πολύτιμης αξίας αυτής καθαυτής</a:t>
            </a:r>
            <a:r>
              <a:rPr lang="en-US" sz="1900" dirty="0">
                <a:solidFill>
                  <a:srgbClr val="FFFFFF"/>
                </a:solidFill>
                <a:effectLst/>
              </a:rPr>
              <a:t>. </a:t>
            </a:r>
            <a:endParaRPr lang="en-US" sz="1900" dirty="0">
              <a:solidFill>
                <a:srgbClr val="FFFFFF"/>
              </a:solidFill>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303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79" name="Straight Connector 307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081" name="Rectangle 308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155F1D0-DCDE-87E8-7157-C1CFA3FE12D6}"/>
              </a:ext>
            </a:extLst>
          </p:cNvPr>
          <p:cNvSpPr>
            <a:spLocks noGrp="1"/>
          </p:cNvSpPr>
          <p:nvPr>
            <p:ph type="title"/>
          </p:nvPr>
        </p:nvSpPr>
        <p:spPr>
          <a:xfrm>
            <a:off x="6238875" y="733425"/>
            <a:ext cx="5759279" cy="5481108"/>
          </a:xfrm>
        </p:spPr>
        <p:txBody>
          <a:bodyPr vert="horz" lIns="91440" tIns="45720" rIns="91440" bIns="45720" rtlCol="0" anchor="b">
            <a:noAutofit/>
          </a:bodyPr>
          <a:lstStyle/>
          <a:p>
            <a:pPr>
              <a:lnSpc>
                <a:spcPct val="90000"/>
              </a:lnSpc>
            </a:pPr>
            <a:r>
              <a:rPr lang="en-US" sz="2400" dirty="0">
                <a:effectLst/>
                <a:latin typeface="Book Antiqua" panose="02040602050305030304" pitchFamily="18" charset="0"/>
              </a:rPr>
              <a:t>Υπ</a:t>
            </a:r>
            <a:r>
              <a:rPr lang="en-US" sz="2400" dirty="0" err="1">
                <a:effectLst/>
                <a:latin typeface="Book Antiqua" panose="02040602050305030304" pitchFamily="18" charset="0"/>
              </a:rPr>
              <a:t>ερ</a:t>
            </a:r>
            <a:r>
              <a:rPr lang="en-US" sz="2400" dirty="0">
                <a:effectLst/>
                <a:latin typeface="Book Antiqua" panose="02040602050305030304" pitchFamily="18" charset="0"/>
              </a:rPr>
              <a:t>ασπίζονταν τις ανθρώπινες αξίες και τα ιδανικά που βασίζονταν τόσο στο Χριστιανισμό όσο και στα κλασικά διδάγματα: δικαιοσύνη, ευγένεια, μεγαλοψυχία, τιμιότητα, πίστη, θάρρος αλλά και τα καθήκοντα απέναντι στον εαυτό και τους άλλους, στα οποία περιλαμβανόταν η πλήρης ανάπτυξη των δυνατοτήτων κάθε ατόμου. Κα</a:t>
            </a:r>
            <a:r>
              <a:rPr lang="en-US" sz="2400" dirty="0" err="1">
                <a:effectLst/>
                <a:latin typeface="Book Antiqua" panose="02040602050305030304" pitchFamily="18" charset="0"/>
              </a:rPr>
              <a:t>θιέρωσ</a:t>
            </a:r>
            <a:r>
              <a:rPr lang="el-GR" sz="2400" dirty="0">
                <a:effectLst/>
                <a:latin typeface="Book Antiqua" panose="02040602050305030304" pitchFamily="18" charset="0"/>
              </a:rPr>
              <a:t>ε</a:t>
            </a:r>
            <a:r>
              <a:rPr lang="en-US" sz="2400" dirty="0">
                <a:effectLst/>
                <a:latin typeface="Book Antiqua" panose="02040602050305030304" pitchFamily="18" charset="0"/>
              </a:rPr>
              <a:t> ως ιδανικά εκείνες τις αρετές για τις οποίες θεωρού</a:t>
            </a:r>
            <a:r>
              <a:rPr lang="el-GR" sz="2400" dirty="0">
                <a:effectLst/>
                <a:latin typeface="Book Antiqua" panose="02040602050305030304" pitchFamily="18" charset="0"/>
              </a:rPr>
              <a:t>ντο</a:t>
            </a:r>
            <a:r>
              <a:rPr lang="en-US" sz="2400" dirty="0">
                <a:effectLst/>
                <a:latin typeface="Book Antiqua" panose="02040602050305030304" pitchFamily="18" charset="0"/>
              </a:rPr>
              <a:t> πως ήταν ικανοί οι εκλεκτότεροι εκπρόσωποι του ανθρώπινου είδους. </a:t>
            </a:r>
            <a:endParaRPr lang="en-US" sz="2400" dirty="0">
              <a:latin typeface="Book Antiqua" panose="02040602050305030304" pitchFamily="18" charset="0"/>
            </a:endParaRPr>
          </a:p>
        </p:txBody>
      </p:sp>
      <p:pic>
        <p:nvPicPr>
          <p:cNvPr id="3074" name="Picture 2" descr="Dante Alighieri, by Giotto di Bordone, c. 1335. Detail from a fresco in...  | Download Scientific Diagram">
            <a:extLst>
              <a:ext uri="{FF2B5EF4-FFF2-40B4-BE49-F238E27FC236}">
                <a16:creationId xmlns:a16="http://schemas.microsoft.com/office/drawing/2014/main" id="{44137FC2-4835-DC89-D336-295E1DC095B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82249" y="643467"/>
            <a:ext cx="3943563"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3083" name="Straight Connector 3082">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6044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103" name="Straight Connector 410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105" name="Rectangle 410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6A19F60-F197-5FFD-99DC-DECB0545D11C}"/>
              </a:ext>
            </a:extLst>
          </p:cNvPr>
          <p:cNvSpPr>
            <a:spLocks noGrp="1"/>
          </p:cNvSpPr>
          <p:nvPr>
            <p:ph type="title"/>
          </p:nvPr>
        </p:nvSpPr>
        <p:spPr>
          <a:xfrm>
            <a:off x="1047750" y="1562099"/>
            <a:ext cx="4916672" cy="4086225"/>
          </a:xfrm>
        </p:spPr>
        <p:txBody>
          <a:bodyPr vert="horz" lIns="91440" tIns="45720" rIns="91440" bIns="45720" rtlCol="0" anchor="t">
            <a:normAutofit/>
          </a:bodyPr>
          <a:lstStyle/>
          <a:p>
            <a:pPr>
              <a:lnSpc>
                <a:spcPct val="90000"/>
              </a:lnSpc>
            </a:pPr>
            <a:r>
              <a:rPr lang="en-US" sz="2400" dirty="0" err="1">
                <a:effectLst/>
                <a:latin typeface="Book Antiqua" panose="02040602050305030304" pitchFamily="18" charset="0"/>
              </a:rPr>
              <a:t>Οι</a:t>
            </a:r>
            <a:r>
              <a:rPr lang="en-US" sz="2400" dirty="0">
                <a:effectLst/>
                <a:latin typeface="Book Antiqua" panose="02040602050305030304" pitchFamily="18" charset="0"/>
              </a:rPr>
              <a:t> α</a:t>
            </a:r>
            <a:r>
              <a:rPr lang="en-US" sz="2400" dirty="0" err="1">
                <a:effectLst/>
                <a:latin typeface="Book Antiqua" panose="02040602050305030304" pitchFamily="18" charset="0"/>
              </a:rPr>
              <a:t>νθρω</a:t>
            </a:r>
            <a:r>
              <a:rPr lang="en-US" sz="2400" dirty="0">
                <a:effectLst/>
                <a:latin typeface="Book Antiqua" panose="02040602050305030304" pitchFamily="18" charset="0"/>
              </a:rPr>
              <a:t>πιστές δεν πρέσβευαν τον ασκητισμό. Παρα</a:t>
            </a:r>
            <a:r>
              <a:rPr lang="en-US" sz="2400" dirty="0" err="1">
                <a:effectLst/>
                <a:latin typeface="Book Antiqua" panose="02040602050305030304" pitchFamily="18" charset="0"/>
              </a:rPr>
              <a:t>δέχοντ</a:t>
            </a:r>
            <a:r>
              <a:rPr lang="en-US" sz="2400" dirty="0">
                <a:effectLst/>
                <a:latin typeface="Book Antiqua" panose="02040602050305030304" pitchFamily="18" charset="0"/>
              </a:rPr>
              <a:t>αν τις επιθυμίες της σάρκας και τη ροπή των ανθρώπων προς τον πειρασμό και το λάθος, αλλά ταυτόχρονα έκριναν με τρόπους σαφείς και αναμφισβήτητους  κάθε συμπεριφορά σύμφωνα με τα ανθρωπιστικά ιδανικά. </a:t>
            </a:r>
            <a:endParaRPr lang="en-US" sz="2400" dirty="0">
              <a:latin typeface="Book Antiqua" panose="02040602050305030304" pitchFamily="18" charset="0"/>
            </a:endParaRPr>
          </a:p>
        </p:txBody>
      </p:sp>
      <p:cxnSp>
        <p:nvCxnSpPr>
          <p:cNvPr id="4107" name="Straight Connector 4106">
            <a:extLst>
              <a:ext uri="{FF2B5EF4-FFF2-40B4-BE49-F238E27FC236}">
                <a16:creationId xmlns:a16="http://schemas.microsoft.com/office/drawing/2014/main" id="{FAF65AF0-22AD-4C8A-AFCF-FE0FBEA0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098" name="Picture 2" descr="Σάντρο Μποτιτσέλι. Η πανέμορφη &quot;Αφροδίτη&quot; και το μακελειό στη Φλωρεντία, με  πρωταγωνιστές τους πρώτους τραπεζίτες του κόσμου που ήταν οι χορηγοί του -  ΜΗΧΑΝΗ ΤΟΥ ΧΡΟΝΟΥ">
            <a:extLst>
              <a:ext uri="{FF2B5EF4-FFF2-40B4-BE49-F238E27FC236}">
                <a16:creationId xmlns:a16="http://schemas.microsoft.com/office/drawing/2014/main" id="{0A154F97-3932-9C0E-CAD6-3D4C05AEA3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165" r="2510" b="-1"/>
          <a:stretch/>
        </p:blipFill>
        <p:spPr bwMode="auto">
          <a:xfrm>
            <a:off x="6516745" y="980758"/>
            <a:ext cx="4820283" cy="4820283"/>
          </a:xfrm>
          <a:custGeom>
            <a:avLst/>
            <a:gdLst/>
            <a:ahLst/>
            <a:cxnLst/>
            <a:rect l="l" t="t" r="r" b="b"/>
            <a:pathLst>
              <a:path w="5320980" h="5320980">
                <a:moveTo>
                  <a:pt x="2660490" y="0"/>
                </a:moveTo>
                <a:cubicBezTo>
                  <a:pt x="4129838" y="0"/>
                  <a:pt x="5320980" y="1191142"/>
                  <a:pt x="5320980" y="2660490"/>
                </a:cubicBezTo>
                <a:cubicBezTo>
                  <a:pt x="5320980" y="4129838"/>
                  <a:pt x="4129838" y="5320980"/>
                  <a:pt x="2660490" y="5320980"/>
                </a:cubicBezTo>
                <a:cubicBezTo>
                  <a:pt x="1191142" y="5320980"/>
                  <a:pt x="0" y="4129838"/>
                  <a:pt x="0" y="2660490"/>
                </a:cubicBezTo>
                <a:cubicBezTo>
                  <a:pt x="0" y="1191142"/>
                  <a:pt x="1191142" y="0"/>
                  <a:pt x="2660490"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62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135" name="Straight Connector 512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136" name="Rectangle 512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Ζωγράφοι της Αναγέννησης timeline | Timetoast timelines">
            <a:extLst>
              <a:ext uri="{FF2B5EF4-FFF2-40B4-BE49-F238E27FC236}">
                <a16:creationId xmlns:a16="http://schemas.microsoft.com/office/drawing/2014/main" id="{4AD38518-BDE7-DF47-E542-3877C98F459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705" r="1" b="46452"/>
          <a:stretch/>
        </p:blipFill>
        <p:spPr bwMode="auto">
          <a:xfrm>
            <a:off x="20" y="10"/>
            <a:ext cx="12191979" cy="6974591"/>
          </a:xfrm>
          <a:prstGeom prst="rect">
            <a:avLst/>
          </a:prstGeom>
          <a:noFill/>
          <a:extLst>
            <a:ext uri="{909E8E84-426E-40DD-AFC4-6F175D3DCCD1}">
              <a14:hiddenFill xmlns:a14="http://schemas.microsoft.com/office/drawing/2010/main">
                <a:solidFill>
                  <a:srgbClr val="FFFFFF"/>
                </a:solidFill>
              </a14:hiddenFill>
            </a:ext>
          </a:extLst>
        </p:spPr>
      </p:pic>
      <p:sp>
        <p:nvSpPr>
          <p:cNvPr id="5137" name="Rectangle 5130">
            <a:extLst>
              <a:ext uri="{FF2B5EF4-FFF2-40B4-BE49-F238E27FC236}">
                <a16:creationId xmlns:a16="http://schemas.microsoft.com/office/drawing/2014/main" id="{9BD78BA5-2579-4D62-B68F-2289D39BF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A2CD1A4-5C63-6B6C-B6D4-656A93906F72}"/>
              </a:ext>
            </a:extLst>
          </p:cNvPr>
          <p:cNvSpPr>
            <a:spLocks noGrp="1"/>
          </p:cNvSpPr>
          <p:nvPr>
            <p:ph type="title"/>
          </p:nvPr>
        </p:nvSpPr>
        <p:spPr>
          <a:xfrm>
            <a:off x="914400" y="838200"/>
            <a:ext cx="4619625" cy="5495925"/>
          </a:xfrm>
        </p:spPr>
        <p:txBody>
          <a:bodyPr vert="horz" lIns="91440" tIns="45720" rIns="91440" bIns="45720" rtlCol="0" anchor="t">
            <a:normAutofit/>
          </a:bodyPr>
          <a:lstStyle/>
          <a:p>
            <a:pPr>
              <a:lnSpc>
                <a:spcPct val="90000"/>
              </a:lnSpc>
            </a:pPr>
            <a:r>
              <a:rPr lang="en-US" sz="2400" dirty="0">
                <a:solidFill>
                  <a:srgbClr val="FFFFFF"/>
                </a:solidFill>
                <a:effectLst/>
                <a:latin typeface="Book Antiqua" panose="02040602050305030304" pitchFamily="18" charset="0"/>
              </a:rPr>
              <a:t>Ο </a:t>
            </a:r>
            <a:r>
              <a:rPr lang="en-US" sz="2400" dirty="0" err="1">
                <a:solidFill>
                  <a:srgbClr val="FFFFFF"/>
                </a:solidFill>
                <a:effectLst/>
                <a:latin typeface="Book Antiqua" panose="02040602050305030304" pitchFamily="18" charset="0"/>
              </a:rPr>
              <a:t>κλ</a:t>
            </a:r>
            <a:r>
              <a:rPr lang="en-US" sz="2400" dirty="0">
                <a:solidFill>
                  <a:srgbClr val="FFFFFF"/>
                </a:solidFill>
                <a:effectLst/>
                <a:latin typeface="Book Antiqua" panose="02040602050305030304" pitchFamily="18" charset="0"/>
              </a:rPr>
              <a:t>ασικός κόσμος της Ελλάδας και της Ρώμης αποτέλεσαν πηγές έμπνευσης για τη</a:t>
            </a:r>
            <a:r>
              <a:rPr lang="el-GR" sz="2400" dirty="0">
                <a:solidFill>
                  <a:srgbClr val="FFFFFF"/>
                </a:solidFill>
                <a:effectLst/>
                <a:latin typeface="Book Antiqua" panose="02040602050305030304" pitchFamily="18" charset="0"/>
              </a:rPr>
              <a:t>ν </a:t>
            </a:r>
            <a:r>
              <a:rPr lang="el-GR" sz="2400" dirty="0" err="1">
                <a:solidFill>
                  <a:srgbClr val="FFFFFF"/>
                </a:solidFill>
                <a:effectLst/>
                <a:latin typeface="Book Antiqua" panose="02040602050305030304" pitchFamily="18" charset="0"/>
              </a:rPr>
              <a:t>βορειο</a:t>
            </a:r>
            <a:r>
              <a:rPr lang="el-GR" sz="2400" dirty="0">
                <a:solidFill>
                  <a:srgbClr val="FFFFFF"/>
                </a:solidFill>
                <a:effectLst/>
                <a:latin typeface="Book Antiqua" panose="02040602050305030304" pitchFamily="18" charset="0"/>
              </a:rPr>
              <a:t>-</a:t>
            </a:r>
            <a:r>
              <a:rPr lang="en-US" sz="2400" dirty="0">
                <a:solidFill>
                  <a:srgbClr val="FFFFFF"/>
                </a:solidFill>
                <a:effectLst/>
                <a:latin typeface="Book Antiqua" panose="02040602050305030304" pitchFamily="18" charset="0"/>
              </a:rPr>
              <a:t> δυτική Ευρώπη κατά την </a:t>
            </a:r>
            <a:r>
              <a:rPr lang="el-GR" sz="2400" dirty="0">
                <a:solidFill>
                  <a:srgbClr val="FFFFFF"/>
                </a:solidFill>
                <a:latin typeface="Book Antiqua" panose="02040602050305030304" pitchFamily="18" charset="0"/>
              </a:rPr>
              <a:t>α</a:t>
            </a:r>
            <a:r>
              <a:rPr lang="el-GR" sz="2400" dirty="0">
                <a:solidFill>
                  <a:srgbClr val="FFFFFF"/>
                </a:solidFill>
                <a:effectLst/>
                <a:latin typeface="Book Antiqua" panose="02040602050305030304" pitchFamily="18" charset="0"/>
              </a:rPr>
              <a:t>ναγέννηση</a:t>
            </a:r>
            <a:r>
              <a:rPr lang="en-US" sz="2400" dirty="0">
                <a:solidFill>
                  <a:srgbClr val="FFFFFF"/>
                </a:solidFill>
                <a:effectLst/>
                <a:latin typeface="Book Antiqua" panose="02040602050305030304" pitchFamily="18" charset="0"/>
              </a:rPr>
              <a:t> του ανθρωπιστικού της ενδιαφέροντος. </a:t>
            </a:r>
            <a:r>
              <a:rPr lang="en-US" sz="2400" dirty="0" err="1">
                <a:solidFill>
                  <a:srgbClr val="FFFFFF"/>
                </a:solidFill>
                <a:effectLst/>
                <a:latin typeface="Book Antiqua" panose="02040602050305030304" pitchFamily="18" charset="0"/>
              </a:rPr>
              <a:t>Αυτή</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την</a:t>
            </a:r>
            <a:r>
              <a:rPr lang="en-US" sz="2400" dirty="0">
                <a:solidFill>
                  <a:srgbClr val="FFFFFF"/>
                </a:solidFill>
                <a:effectLst/>
                <a:latin typeface="Book Antiqua" panose="02040602050305030304" pitchFamily="18" charset="0"/>
              </a:rPr>
              <a:t> επ</a:t>
            </a:r>
            <a:r>
              <a:rPr lang="en-US" sz="2400" dirty="0" err="1">
                <a:solidFill>
                  <a:srgbClr val="FFFFFF"/>
                </a:solidFill>
                <a:effectLst/>
                <a:latin typeface="Book Antiqua" panose="02040602050305030304" pitchFamily="18" charset="0"/>
              </a:rPr>
              <a:t>οχή</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στην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ουσί</a:t>
            </a:r>
            <a:r>
              <a:rPr lang="en-US" sz="2400" dirty="0">
                <a:solidFill>
                  <a:srgbClr val="FFFFFF"/>
                </a:solidFill>
                <a:effectLst/>
                <a:latin typeface="Book Antiqua" panose="02040602050305030304" pitchFamily="18" charset="0"/>
              </a:rPr>
              <a:t>α υλοποιείται αυτό που </a:t>
            </a:r>
            <a:r>
              <a:rPr lang="el-GR" sz="2400" dirty="0">
                <a:solidFill>
                  <a:srgbClr val="FFFFFF"/>
                </a:solidFill>
                <a:effectLst/>
                <a:latin typeface="Book Antiqua" panose="02040602050305030304" pitchFamily="18" charset="0"/>
              </a:rPr>
              <a:t>θεωρούμε «</a:t>
            </a:r>
            <a:r>
              <a:rPr lang="en-US" sz="2400" dirty="0" err="1">
                <a:solidFill>
                  <a:srgbClr val="FFFFFF"/>
                </a:solidFill>
                <a:effectLst/>
                <a:latin typeface="Book Antiqua" panose="02040602050305030304" pitchFamily="18" charset="0"/>
              </a:rPr>
              <a:t>ευρω</a:t>
            </a:r>
            <a:r>
              <a:rPr lang="en-US" sz="2400" dirty="0">
                <a:solidFill>
                  <a:srgbClr val="FFFFFF"/>
                </a:solidFill>
                <a:effectLst/>
                <a:latin typeface="Book Antiqua" panose="02040602050305030304" pitchFamily="18" charset="0"/>
              </a:rPr>
              <a:t>παϊκό</a:t>
            </a:r>
            <a:r>
              <a:rPr lang="el-GR" sz="2400" dirty="0">
                <a:solidFill>
                  <a:srgbClr val="FFFFFF"/>
                </a:solidFill>
                <a:effectLst/>
                <a:latin typeface="Book Antiqua" panose="02040602050305030304" pitchFamily="18" charset="0"/>
              </a:rPr>
              <a:t>ς</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ολιτισμό</a:t>
            </a:r>
            <a:r>
              <a:rPr lang="el-GR" sz="2400" dirty="0">
                <a:solidFill>
                  <a:srgbClr val="FFFFFF"/>
                </a:solidFill>
                <a:effectLst/>
                <a:latin typeface="Book Antiqua" panose="02040602050305030304" pitchFamily="18" charset="0"/>
              </a:rPr>
              <a:t>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δηλ</a:t>
            </a:r>
            <a:r>
              <a:rPr lang="en-US" sz="2400" dirty="0">
                <a:solidFill>
                  <a:srgbClr val="FFFFFF"/>
                </a:solidFill>
                <a:effectLst/>
                <a:latin typeface="Book Antiqua" panose="02040602050305030304" pitchFamily="18" charset="0"/>
              </a:rPr>
              <a:t>αδή ένα</a:t>
            </a:r>
            <a:r>
              <a:rPr lang="el-GR" sz="2400" dirty="0">
                <a:solidFill>
                  <a:srgbClr val="FFFFFF"/>
                </a:solidFill>
                <a:effectLst/>
                <a:latin typeface="Book Antiqua" panose="02040602050305030304" pitchFamily="18" charset="0"/>
              </a:rPr>
              <a:t>ς</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ολιτισμό</a:t>
            </a:r>
            <a:r>
              <a:rPr lang="el-GR" sz="2400" dirty="0">
                <a:solidFill>
                  <a:srgbClr val="FFFFFF"/>
                </a:solidFill>
                <a:effectLst/>
                <a:latin typeface="Book Antiqua" panose="02040602050305030304" pitchFamily="18" charset="0"/>
              </a:rPr>
              <a:t>ς</a:t>
            </a:r>
            <a:r>
              <a:rPr lang="en-US" sz="2400" dirty="0">
                <a:solidFill>
                  <a:srgbClr val="FFFFFF"/>
                </a:solidFill>
                <a:effectLst/>
                <a:latin typeface="Book Antiqua" panose="02040602050305030304" pitchFamily="18" charset="0"/>
              </a:rPr>
              <a:t> που βασίζεται από τη μια μεριά στον αρχαίο </a:t>
            </a:r>
            <a:r>
              <a:rPr lang="el-GR" sz="2400" dirty="0">
                <a:solidFill>
                  <a:srgbClr val="FFFFFF"/>
                </a:solidFill>
                <a:effectLst/>
                <a:latin typeface="Book Antiqua" panose="02040602050305030304" pitchFamily="18" charset="0"/>
              </a:rPr>
              <a:t>Ε</a:t>
            </a:r>
            <a:r>
              <a:rPr lang="en-US" sz="2400" dirty="0" err="1">
                <a:solidFill>
                  <a:srgbClr val="FFFFFF"/>
                </a:solidFill>
                <a:effectLst/>
                <a:latin typeface="Book Antiqua" panose="02040602050305030304" pitchFamily="18" charset="0"/>
              </a:rPr>
              <a:t>λληνορωμ</a:t>
            </a:r>
            <a:r>
              <a:rPr lang="en-US" sz="2400" dirty="0">
                <a:solidFill>
                  <a:srgbClr val="FFFFFF"/>
                </a:solidFill>
                <a:effectLst/>
                <a:latin typeface="Book Antiqua" panose="02040602050305030304" pitchFamily="18" charset="0"/>
              </a:rPr>
              <a:t>αϊκό πολιτισμό και από την άλλη στο</a:t>
            </a:r>
            <a:r>
              <a:rPr lang="el-GR" sz="2400" dirty="0">
                <a:solidFill>
                  <a:srgbClr val="FFFFFF"/>
                </a:solidFill>
                <a:effectLst/>
                <a:latin typeface="Book Antiqua" panose="02040602050305030304" pitchFamily="18" charset="0"/>
              </a:rPr>
              <a:t>ν</a:t>
            </a:r>
            <a:r>
              <a:rPr lang="en-US" sz="2400" dirty="0">
                <a:solidFill>
                  <a:srgbClr val="FFFFFF"/>
                </a:solidFill>
                <a:effectLst/>
                <a:latin typeface="Book Antiqua" panose="02040602050305030304" pitchFamily="18" charset="0"/>
              </a:rPr>
              <a:t> χριστιανισμό.</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5138" name="Straight Connector 513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1191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7"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3">
            <a:extLst>
              <a:ext uri="{FF2B5EF4-FFF2-40B4-BE49-F238E27FC236}">
                <a16:creationId xmlns:a16="http://schemas.microsoft.com/office/drawing/2014/main" id="{8DF0C569-1E52-36A5-59C6-8D2EC6159F38}"/>
              </a:ext>
            </a:extLst>
          </p:cNvPr>
          <p:cNvPicPr>
            <a:picLocks noChangeAspect="1"/>
          </p:cNvPicPr>
          <p:nvPr/>
        </p:nvPicPr>
        <p:blipFill rotWithShape="1">
          <a:blip r:embed="rId2"/>
          <a:srcRect t="5290" b="10440"/>
          <a:stretch/>
        </p:blipFill>
        <p:spPr>
          <a:xfrm>
            <a:off x="20" y="10"/>
            <a:ext cx="12191979" cy="6857990"/>
          </a:xfrm>
          <a:prstGeom prst="rect">
            <a:avLst/>
          </a:prstGeom>
        </p:spPr>
      </p:pic>
      <p:sp>
        <p:nvSpPr>
          <p:cNvPr id="19"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2EA0BC1-DC0F-21EC-9271-6E7CF20BE934}"/>
              </a:ext>
            </a:extLst>
          </p:cNvPr>
          <p:cNvSpPr>
            <a:spLocks noGrp="1"/>
          </p:cNvSpPr>
          <p:nvPr>
            <p:ph type="title"/>
          </p:nvPr>
        </p:nvSpPr>
        <p:spPr>
          <a:xfrm>
            <a:off x="3819525" y="914400"/>
            <a:ext cx="7495152" cy="3427867"/>
          </a:xfrm>
        </p:spPr>
        <p:txBody>
          <a:bodyPr vert="horz" lIns="91440" tIns="45720" rIns="91440" bIns="45720" rtlCol="0" anchor="t">
            <a:normAutofit fontScale="90000"/>
          </a:bodyPr>
          <a:lstStyle/>
          <a:p>
            <a:pPr algn="r">
              <a:lnSpc>
                <a:spcPct val="90000"/>
              </a:lnSpc>
            </a:pPr>
            <a:r>
              <a:rPr lang="en-US" sz="2400" b="1" dirty="0" err="1">
                <a:solidFill>
                  <a:srgbClr val="FFFFFF"/>
                </a:solidFill>
                <a:effectLst/>
                <a:latin typeface="Book Antiqua" panose="02040602050305030304" pitchFamily="18" charset="0"/>
              </a:rPr>
              <a:t>Είν</a:t>
            </a:r>
            <a:r>
              <a:rPr lang="en-US" sz="2400" b="1" dirty="0">
                <a:solidFill>
                  <a:srgbClr val="FFFFFF"/>
                </a:solidFill>
                <a:effectLst/>
                <a:latin typeface="Book Antiqua" panose="02040602050305030304" pitchFamily="18" charset="0"/>
              </a:rPr>
              <a:t>αι μια εποχή που προτάσσεται η περιέργεια και το πνεύμα της περιπέτειας. </a:t>
            </a:r>
            <a:r>
              <a:rPr lang="en-US" sz="2400" b="1" dirty="0" err="1">
                <a:solidFill>
                  <a:srgbClr val="FFFFFF"/>
                </a:solidFill>
                <a:effectLst/>
                <a:latin typeface="Book Antiqua" panose="02040602050305030304" pitchFamily="18" charset="0"/>
              </a:rPr>
              <a:t>Είν</a:t>
            </a:r>
            <a:r>
              <a:rPr lang="en-US" sz="2400" b="1" dirty="0">
                <a:solidFill>
                  <a:srgbClr val="FFFFFF"/>
                </a:solidFill>
                <a:effectLst/>
                <a:latin typeface="Book Antiqua" panose="02040602050305030304" pitchFamily="18" charset="0"/>
              </a:rPr>
              <a:t>αι μια περίοδος επέκτασης, μέσω της γεωγραφικής εξερεύνησης, του επιστημονικού πειραματισμού, της φιλοσοφικής έρευνας και της καλλιτεχνικής δημιουργίας. </a:t>
            </a:r>
            <a:r>
              <a:rPr lang="en-US" sz="2400" b="1" dirty="0" err="1">
                <a:solidFill>
                  <a:srgbClr val="FFFFFF"/>
                </a:solidFill>
                <a:effectLst/>
                <a:latin typeface="Book Antiqua" panose="02040602050305030304" pitchFamily="18" charset="0"/>
              </a:rPr>
              <a:t>Στόχος</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της</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εκ</a:t>
            </a:r>
            <a:r>
              <a:rPr lang="en-US" sz="2400" b="1" dirty="0">
                <a:solidFill>
                  <a:srgbClr val="FFFFFF"/>
                </a:solidFill>
                <a:effectLst/>
                <a:latin typeface="Book Antiqua" panose="02040602050305030304" pitchFamily="18" charset="0"/>
              </a:rPr>
              <a:t>παίδευσης είναι η δημιουργία του οικουμενικού ανθρώπου, που οι δεξιότητές του θα εκτείνονταν σε πολλά πεδία</a:t>
            </a:r>
            <a:r>
              <a:rPr lang="el-GR" sz="2400" b="1" dirty="0">
                <a:solidFill>
                  <a:srgbClr val="FFFFFF"/>
                </a:solidFill>
                <a:effectLst/>
                <a:latin typeface="Book Antiqua" panose="02040602050305030304" pitchFamily="18" charset="0"/>
              </a:rPr>
              <a:t>:</a:t>
            </a:r>
            <a:r>
              <a:rPr lang="en-US" sz="2400" b="1" dirty="0">
                <a:solidFill>
                  <a:srgbClr val="FFFFFF"/>
                </a:solidFill>
                <a:effectLst/>
                <a:latin typeface="Book Antiqua" panose="02040602050305030304" pitchFamily="18" charset="0"/>
              </a:rPr>
              <a:t> την επιστήμη, την πολιτική, τον αθλητισμό και την τέχνη. </a:t>
            </a:r>
            <a:br>
              <a:rPr lang="en-US" sz="2400" b="1" dirty="0">
                <a:solidFill>
                  <a:srgbClr val="FFFFFF"/>
                </a:solidFill>
                <a:effectLst/>
                <a:latin typeface="Book Antiqua" panose="02040602050305030304" pitchFamily="18" charset="0"/>
              </a:rPr>
            </a:br>
            <a:endParaRPr lang="en-US" sz="2400" b="1" dirty="0">
              <a:solidFill>
                <a:srgbClr val="FFFFFF"/>
              </a:solidFill>
              <a:latin typeface="Book Antiqua" panose="02040602050305030304" pitchFamily="18" charset="0"/>
            </a:endParaRPr>
          </a:p>
        </p:txBody>
      </p:sp>
      <p:cxnSp>
        <p:nvCxnSpPr>
          <p:cNvPr id="20"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965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6151" name="Straight Connector 615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153" name="Rectangle 615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Ζωγράφοι της Αναγέννησης timeline | Timetoast timelines">
            <a:extLst>
              <a:ext uri="{FF2B5EF4-FFF2-40B4-BE49-F238E27FC236}">
                <a16:creationId xmlns:a16="http://schemas.microsoft.com/office/drawing/2014/main" id="{C7749711-B019-DBA9-4F6E-E537BDCE70EE}"/>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l="13423" r="5685" b="-1"/>
          <a:stretch/>
        </p:blipFill>
        <p:spPr bwMode="auto">
          <a:xfrm>
            <a:off x="1" y="152"/>
            <a:ext cx="12191999" cy="6857848"/>
          </a:xfrm>
          <a:prstGeom prst="rect">
            <a:avLst/>
          </a:prstGeom>
          <a:noFill/>
          <a:extLst>
            <a:ext uri="{909E8E84-426E-40DD-AFC4-6F175D3DCCD1}">
              <a14:hiddenFill xmlns:a14="http://schemas.microsoft.com/office/drawing/2010/main">
                <a:solidFill>
                  <a:srgbClr val="FFFFFF"/>
                </a:solidFill>
              </a14:hiddenFill>
            </a:ext>
          </a:extLst>
        </p:spPr>
      </p:pic>
      <p:sp>
        <p:nvSpPr>
          <p:cNvPr id="6155" name="Rectangle 6154">
            <a:extLst>
              <a:ext uri="{FF2B5EF4-FFF2-40B4-BE49-F238E27FC236}">
                <a16:creationId xmlns:a16="http://schemas.microsoft.com/office/drawing/2014/main" id="{F8B2ECD5-47B1-47AD-AC9D-045064631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E6674B6-74B0-3A0D-0A00-660790745446}"/>
              </a:ext>
            </a:extLst>
          </p:cNvPr>
          <p:cNvSpPr>
            <a:spLocks noGrp="1"/>
          </p:cNvSpPr>
          <p:nvPr>
            <p:ph type="title"/>
          </p:nvPr>
        </p:nvSpPr>
        <p:spPr>
          <a:xfrm>
            <a:off x="742950" y="1371599"/>
            <a:ext cx="10574326" cy="4049485"/>
          </a:xfrm>
        </p:spPr>
        <p:txBody>
          <a:bodyPr vert="horz" lIns="91440" tIns="45720" rIns="91440" bIns="45720" rtlCol="0" anchor="t">
            <a:noAutofit/>
          </a:bodyPr>
          <a:lstStyle/>
          <a:p>
            <a:pPr algn="r">
              <a:lnSpc>
                <a:spcPct val="90000"/>
              </a:lnSpc>
            </a:pPr>
            <a:r>
              <a:rPr lang="en-US" sz="2400" b="1" dirty="0">
                <a:solidFill>
                  <a:srgbClr val="FFFFFF"/>
                </a:solidFill>
                <a:effectLst/>
                <a:latin typeface="Book Antiqua" panose="02040602050305030304" pitchFamily="18" charset="0"/>
              </a:rPr>
              <a:t>Η </a:t>
            </a:r>
            <a:r>
              <a:rPr lang="el-GR" sz="2400" b="1" dirty="0">
                <a:solidFill>
                  <a:srgbClr val="FFFFFF"/>
                </a:solidFill>
                <a:effectLst/>
                <a:latin typeface="Book Antiqua" panose="02040602050305030304" pitchFamily="18" charset="0"/>
              </a:rPr>
              <a:t>Αναγέννηση</a:t>
            </a:r>
            <a:r>
              <a:rPr lang="en-US" sz="2400" b="1" dirty="0">
                <a:solidFill>
                  <a:srgbClr val="FFFFFF"/>
                </a:solidFill>
                <a:effectLst/>
                <a:latin typeface="Book Antiqua" panose="02040602050305030304" pitchFamily="18" charset="0"/>
              </a:rPr>
              <a:t> ξεκίνησε ή εμφανίστηκε πρώτα στην Ιταλία προκαλώντας μάλιστα στο θέατρό της μια εξέλιξη εντελώς διαφορετική από εκείνη της Αγγλίας ή της Ισπανίας. </a:t>
            </a:r>
            <a:r>
              <a:rPr lang="en-US" sz="2400" b="1" dirty="0" err="1">
                <a:solidFill>
                  <a:srgbClr val="FFFFFF"/>
                </a:solidFill>
                <a:effectLst/>
                <a:latin typeface="Book Antiqua" panose="02040602050305030304" pitchFamily="18" charset="0"/>
              </a:rPr>
              <a:t>Αυτό</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δεν</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είν</a:t>
            </a:r>
            <a:r>
              <a:rPr lang="en-US" sz="2400" b="1" dirty="0">
                <a:solidFill>
                  <a:srgbClr val="FFFFFF"/>
                </a:solidFill>
                <a:effectLst/>
                <a:latin typeface="Book Antiqua" panose="02040602050305030304" pitchFamily="18" charset="0"/>
              </a:rPr>
              <a:t>αι τυχαίο.  Η </a:t>
            </a:r>
            <a:r>
              <a:rPr lang="en-US" sz="2400" b="1" dirty="0" err="1">
                <a:solidFill>
                  <a:srgbClr val="FFFFFF"/>
                </a:solidFill>
                <a:effectLst/>
                <a:latin typeface="Book Antiqua" panose="02040602050305030304" pitchFamily="18" charset="0"/>
              </a:rPr>
              <a:t>Ιτ</a:t>
            </a:r>
            <a:r>
              <a:rPr lang="en-US" sz="2400" b="1" dirty="0">
                <a:solidFill>
                  <a:srgbClr val="FFFFFF"/>
                </a:solidFill>
                <a:effectLst/>
                <a:latin typeface="Book Antiqua" panose="02040602050305030304" pitchFamily="18" charset="0"/>
              </a:rPr>
              <a:t>αλία ήταν κύριος σταθμός των εμπορικών δρόμων προς την Ασία και την Αφρική, κατείχε θέση μεγάλης στρατηγικής σημασίας </a:t>
            </a:r>
            <a:r>
              <a:rPr lang="el-GR" sz="2400" b="1" dirty="0">
                <a:solidFill>
                  <a:srgbClr val="FFFFFF"/>
                </a:solidFill>
                <a:effectLst/>
                <a:latin typeface="Book Antiqua" panose="02040602050305030304" pitchFamily="18" charset="0"/>
              </a:rPr>
              <a:t>σε σχέση με </a:t>
            </a:r>
            <a:r>
              <a:rPr lang="en-US" sz="2400" b="1" dirty="0" err="1">
                <a:solidFill>
                  <a:srgbClr val="FFFFFF"/>
                </a:solidFill>
                <a:effectLst/>
                <a:latin typeface="Book Antiqua" panose="02040602050305030304" pitchFamily="18" charset="0"/>
              </a:rPr>
              <a:t>την</a:t>
            </a:r>
            <a:r>
              <a:rPr lang="en-US" sz="2400" b="1" dirty="0">
                <a:solidFill>
                  <a:srgbClr val="FFFFFF"/>
                </a:solidFill>
                <a:effectLst/>
                <a:latin typeface="Book Antiqua" panose="02040602050305030304" pitchFamily="18" charset="0"/>
              </a:rPr>
              <a:t> υπόλοιπη Ευρώπη με αποτέλεσμα να αφομοιώνει ιδέες από το Βυζάντιο, το Ισλάμ και άλλους πολιτισμούς. </a:t>
            </a:r>
            <a:r>
              <a:rPr lang="en-US" sz="2400" b="1" dirty="0" err="1">
                <a:solidFill>
                  <a:srgbClr val="FFFFFF"/>
                </a:solidFill>
                <a:effectLst/>
                <a:latin typeface="Book Antiqua" panose="02040602050305030304" pitchFamily="18" charset="0"/>
              </a:rPr>
              <a:t>Το</a:t>
            </a:r>
            <a:r>
              <a:rPr lang="en-US" sz="2400" b="1" dirty="0">
                <a:solidFill>
                  <a:srgbClr val="FFFFFF"/>
                </a:solidFill>
                <a:effectLst/>
                <a:latin typeface="Book Antiqua" panose="02040602050305030304" pitchFamily="18" charset="0"/>
              </a:rPr>
              <a:t> </a:t>
            </a:r>
            <a:r>
              <a:rPr lang="en-US" sz="2400" b="1" dirty="0" err="1">
                <a:solidFill>
                  <a:srgbClr val="FFFFFF"/>
                </a:solidFill>
                <a:effectLst/>
                <a:latin typeface="Book Antiqua" panose="02040602050305030304" pitchFamily="18" charset="0"/>
              </a:rPr>
              <a:t>εμ</a:t>
            </a:r>
            <a:r>
              <a:rPr lang="en-US" sz="2400" b="1" dirty="0">
                <a:solidFill>
                  <a:srgbClr val="FFFFFF"/>
                </a:solidFill>
                <a:effectLst/>
                <a:latin typeface="Book Antiqua" panose="02040602050305030304" pitchFamily="18" charset="0"/>
              </a:rPr>
              <a:t>πόριο με την ανατολική Μεσόγειο της έδωσε επίσης την απαραίτητη οικονομική ευμάρεια για την υποστήριξη των τεχνών και της παιδείας. </a:t>
            </a:r>
            <a:endParaRPr lang="en-US" sz="2400" b="1" dirty="0">
              <a:solidFill>
                <a:srgbClr val="FFFFFF"/>
              </a:solidFill>
              <a:latin typeface="Book Antiqua" panose="02040602050305030304" pitchFamily="18" charset="0"/>
            </a:endParaRPr>
          </a:p>
        </p:txBody>
      </p:sp>
      <p:cxnSp>
        <p:nvCxnSpPr>
          <p:cNvPr id="6157" name="Straight Connector 6156">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5105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728D739-73D5-F614-3E98-C9668BD740E3}"/>
              </a:ext>
            </a:extLst>
          </p:cNvPr>
          <p:cNvSpPr>
            <a:spLocks noGrp="1"/>
          </p:cNvSpPr>
          <p:nvPr>
            <p:ph type="title"/>
          </p:nvPr>
        </p:nvSpPr>
        <p:spPr>
          <a:xfrm>
            <a:off x="914400" y="914400"/>
            <a:ext cx="10553699" cy="5057775"/>
          </a:xfrm>
        </p:spPr>
        <p:txBody>
          <a:bodyPr vert="horz" lIns="91440" tIns="45720" rIns="91440" bIns="45720" rtlCol="0" anchor="t">
            <a:normAutofit/>
          </a:bodyPr>
          <a:lstStyle/>
          <a:p>
            <a:pPr>
              <a:lnSpc>
                <a:spcPct val="90000"/>
              </a:lnSpc>
            </a:pPr>
            <a:r>
              <a:rPr lang="en-US" sz="2400" dirty="0" err="1">
                <a:effectLst/>
                <a:latin typeface="Book Antiqua" panose="02040602050305030304" pitchFamily="18" charset="0"/>
              </a:rPr>
              <a:t>Ως</a:t>
            </a:r>
            <a:r>
              <a:rPr lang="en-US" sz="2400" dirty="0">
                <a:effectLst/>
                <a:latin typeface="Book Antiqua" panose="02040602050305030304" pitchFamily="18" charset="0"/>
              </a:rPr>
              <a:t> </a:t>
            </a:r>
            <a:r>
              <a:rPr lang="en-US" sz="2400" dirty="0" err="1">
                <a:effectLst/>
                <a:latin typeface="Book Antiqua" panose="02040602050305030304" pitchFamily="18" charset="0"/>
              </a:rPr>
              <a:t>έδρ</a:t>
            </a:r>
            <a:r>
              <a:rPr lang="en-US" sz="2400" dirty="0">
                <a:effectLst/>
                <a:latin typeface="Book Antiqua" panose="02040602050305030304" pitchFamily="18" charset="0"/>
              </a:rPr>
              <a:t>α της </a:t>
            </a:r>
            <a:r>
              <a:rPr lang="el-GR" sz="2400" dirty="0">
                <a:effectLst/>
                <a:latin typeface="Book Antiqua" panose="02040602050305030304" pitchFamily="18" charset="0"/>
              </a:rPr>
              <a:t>Ρ</a:t>
            </a:r>
            <a:r>
              <a:rPr lang="en-US" sz="2400" dirty="0" err="1">
                <a:effectLst/>
                <a:latin typeface="Book Antiqua" panose="02040602050305030304" pitchFamily="18" charset="0"/>
              </a:rPr>
              <a:t>ωμ</a:t>
            </a:r>
            <a:r>
              <a:rPr lang="en-US" sz="2400" dirty="0">
                <a:effectLst/>
                <a:latin typeface="Book Antiqua" panose="02040602050305030304" pitchFamily="18" charset="0"/>
              </a:rPr>
              <a:t>αιοκαθολικής </a:t>
            </a:r>
            <a:r>
              <a:rPr lang="el-GR" sz="2400" dirty="0">
                <a:latin typeface="Book Antiqua" panose="02040602050305030304" pitchFamily="18" charset="0"/>
              </a:rPr>
              <a:t>Ε</a:t>
            </a:r>
            <a:r>
              <a:rPr lang="en-US" sz="2400" dirty="0" err="1">
                <a:effectLst/>
                <a:latin typeface="Book Antiqua" panose="02040602050305030304" pitchFamily="18" charset="0"/>
              </a:rPr>
              <a:t>κκλησί</a:t>
            </a:r>
            <a:r>
              <a:rPr lang="en-US" sz="2400" dirty="0">
                <a:effectLst/>
                <a:latin typeface="Book Antiqua" panose="02040602050305030304" pitchFamily="18" charset="0"/>
              </a:rPr>
              <a:t>ας επηρεάστηκε πολύ από τις διαμάχες που βασάνισαν το παπικό καθεστώς από τα τέλη του δέκατου τρίτου αιώνα. Η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αφορά της </a:t>
            </a:r>
            <a:r>
              <a:rPr lang="el-GR" sz="2400" dirty="0">
                <a:effectLst/>
                <a:latin typeface="Book Antiqua" panose="02040602050305030304" pitchFamily="18" charset="0"/>
              </a:rPr>
              <a:t>Π</a:t>
            </a:r>
            <a:r>
              <a:rPr lang="en-US" sz="2400" dirty="0">
                <a:effectLst/>
                <a:latin typeface="Book Antiqua" panose="02040602050305030304" pitchFamily="18" charset="0"/>
              </a:rPr>
              <a:t>απ</a:t>
            </a:r>
            <a:r>
              <a:rPr lang="en-US" sz="2400" dirty="0" err="1">
                <a:effectLst/>
                <a:latin typeface="Book Antiqua" panose="02040602050305030304" pitchFamily="18" charset="0"/>
              </a:rPr>
              <a:t>ικής</a:t>
            </a:r>
            <a:r>
              <a:rPr lang="en-US" sz="2400" dirty="0">
                <a:effectLst/>
                <a:latin typeface="Book Antiqua" panose="02040602050305030304" pitchFamily="18" charset="0"/>
              </a:rPr>
              <a:t> </a:t>
            </a:r>
            <a:r>
              <a:rPr lang="el-GR" sz="2400" dirty="0">
                <a:latin typeface="Book Antiqua" panose="02040602050305030304" pitchFamily="18" charset="0"/>
              </a:rPr>
              <a:t>Έ</a:t>
            </a:r>
            <a:r>
              <a:rPr lang="en-US" sz="2400" dirty="0" err="1">
                <a:effectLst/>
                <a:latin typeface="Book Antiqua" panose="02040602050305030304" pitchFamily="18" charset="0"/>
              </a:rPr>
              <a:t>δρ</a:t>
            </a:r>
            <a:r>
              <a:rPr lang="en-US" sz="2400" dirty="0">
                <a:effectLst/>
                <a:latin typeface="Book Antiqua" panose="02040602050305030304" pitchFamily="18" charset="0"/>
              </a:rPr>
              <a:t>ας στην Αβινιόν το 1305 (επανήλθε στη Ρώμη το 1377) και οι μηχανορραφίες ανάμεσα στους αντίζηλους </a:t>
            </a:r>
            <a:r>
              <a:rPr lang="el-GR" sz="2400" dirty="0">
                <a:effectLst/>
                <a:latin typeface="Book Antiqua" panose="02040602050305030304" pitchFamily="18" charset="0"/>
              </a:rPr>
              <a:t>Π</a:t>
            </a:r>
            <a:r>
              <a:rPr lang="en-US" sz="2400" dirty="0">
                <a:effectLst/>
                <a:latin typeface="Book Antiqua" panose="02040602050305030304" pitchFamily="18" charset="0"/>
              </a:rPr>
              <a:t>άπ</a:t>
            </a:r>
            <a:r>
              <a:rPr lang="en-US" sz="2400" dirty="0" err="1">
                <a:effectLst/>
                <a:latin typeface="Book Antiqua" panose="02040602050305030304" pitchFamily="18" charset="0"/>
              </a:rPr>
              <a:t>ες</a:t>
            </a:r>
            <a:r>
              <a:rPr lang="en-US" sz="2400" dirty="0">
                <a:effectLst/>
                <a:latin typeface="Book Antiqua" panose="02040602050305030304" pitchFamily="18" charset="0"/>
              </a:rPr>
              <a:t> από το 1378 ως το 1417 προκάλεσαν σκεπτικισμό σχετικά με την ακεραιότητα της εκκλησίας. Τα </a:t>
            </a:r>
            <a:r>
              <a:rPr lang="en-US" sz="2400" dirty="0" err="1">
                <a:effectLst/>
                <a:latin typeface="Book Antiqua" panose="02040602050305030304" pitchFamily="18" charset="0"/>
              </a:rPr>
              <a:t>χρόνι</a:t>
            </a:r>
            <a:r>
              <a:rPr lang="en-US" sz="2400" dirty="0">
                <a:effectLst/>
                <a:latin typeface="Book Antiqua" panose="02040602050305030304" pitchFamily="18" charset="0"/>
              </a:rPr>
              <a:t>α της παπικής εξορίας έδωσαν στους κυβερνήτες των πολυάριθμων ιταλικών πόλεων-κρατών μια ευκαιρία να αποδυθούν σε συναγωνισμό ανάμεσα τους για εξουσία και κύρος, προσπαθώντας να καλύψουν το κενό της απουσίας του Πάπα.  Ο </a:t>
            </a:r>
            <a:r>
              <a:rPr lang="en-US" sz="2400" dirty="0" err="1">
                <a:effectLst/>
                <a:latin typeface="Book Antiqua" panose="02040602050305030304" pitchFamily="18" charset="0"/>
              </a:rPr>
              <a:t>συν</a:t>
            </a:r>
            <a:r>
              <a:rPr lang="en-US" sz="2400" dirty="0">
                <a:effectLst/>
                <a:latin typeface="Book Antiqua" panose="02040602050305030304" pitchFamily="18" charset="0"/>
              </a:rPr>
              <a:t>αγωνισμός αυτός βασίστηκε στην υποστήριξη των λογίων, των συγγραφέων και των καλλιτεχνών. </a:t>
            </a:r>
            <a:r>
              <a:rPr lang="en-US" sz="2400" dirty="0" err="1">
                <a:effectLst/>
                <a:latin typeface="Book Antiqua" panose="02040602050305030304" pitchFamily="18" charset="0"/>
              </a:rPr>
              <a:t>Όσο</a:t>
            </a:r>
            <a:r>
              <a:rPr lang="en-US" sz="2400" dirty="0">
                <a:effectLst/>
                <a:latin typeface="Book Antiqua" panose="02040602050305030304" pitchFamily="18" charset="0"/>
              </a:rPr>
              <a:t> η υπ</a:t>
            </a:r>
            <a:r>
              <a:rPr lang="en-US" sz="2400" dirty="0" err="1">
                <a:effectLst/>
                <a:latin typeface="Book Antiqua" panose="02040602050305030304" pitchFamily="18" charset="0"/>
              </a:rPr>
              <a:t>οστήριξη</a:t>
            </a:r>
            <a:r>
              <a:rPr lang="en-US" sz="2400" dirty="0">
                <a:effectLst/>
                <a:latin typeface="Book Antiqua" panose="02040602050305030304" pitchFamily="18" charset="0"/>
              </a:rPr>
              <a:t> α</a:t>
            </a:r>
            <a:r>
              <a:rPr lang="en-US" sz="2400" dirty="0" err="1">
                <a:effectLst/>
                <a:latin typeface="Book Antiqua" panose="02040602050305030304" pitchFamily="18" charset="0"/>
              </a:rPr>
              <a:t>υτή</a:t>
            </a:r>
            <a:r>
              <a:rPr lang="en-US" sz="2400" dirty="0">
                <a:effectLst/>
                <a:latin typeface="Book Antiqua" panose="02040602050305030304" pitchFamily="18" charset="0"/>
              </a:rPr>
              <a:t> </a:t>
            </a:r>
            <a:r>
              <a:rPr lang="en-US" sz="2400" dirty="0" err="1">
                <a:effectLst/>
                <a:latin typeface="Book Antiqua" panose="02040602050305030304" pitchFamily="18" charset="0"/>
              </a:rPr>
              <a:t>μεγάλωνε</a:t>
            </a:r>
            <a:r>
              <a:rPr lang="en-US" sz="2400" dirty="0">
                <a:effectLst/>
                <a:latin typeface="Book Antiqua" panose="02040602050305030304" pitchFamily="18" charset="0"/>
              </a:rPr>
              <a:t>, </a:t>
            </a:r>
            <a:r>
              <a:rPr lang="en-US" sz="2400" dirty="0" err="1">
                <a:effectLst/>
                <a:latin typeface="Book Antiqua" panose="02040602050305030304" pitchFamily="18" charset="0"/>
              </a:rPr>
              <a:t>τόσο</a:t>
            </a:r>
            <a:r>
              <a:rPr lang="en-US" sz="2400" dirty="0">
                <a:effectLst/>
                <a:latin typeface="Book Antiqua" panose="02040602050305030304" pitchFamily="18" charset="0"/>
              </a:rPr>
              <a:t> </a:t>
            </a:r>
            <a:r>
              <a:rPr lang="en-US" sz="2400" dirty="0" err="1">
                <a:effectLst/>
                <a:latin typeface="Book Antiqua" panose="02040602050305030304" pitchFamily="18" charset="0"/>
              </a:rPr>
              <a:t>άνθιζε</a:t>
            </a:r>
            <a:r>
              <a:rPr lang="en-US" sz="2400" dirty="0">
                <a:effectLst/>
                <a:latin typeface="Book Antiqua" panose="02040602050305030304" pitchFamily="18" charset="0"/>
              </a:rPr>
              <a:t> η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2207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08A4D0A-77E5-EA68-E790-04922F7DE4B2}"/>
              </a:ext>
            </a:extLst>
          </p:cNvPr>
          <p:cNvSpPr>
            <a:spLocks noGrp="1"/>
          </p:cNvSpPr>
          <p:nvPr>
            <p:ph type="title"/>
          </p:nvPr>
        </p:nvSpPr>
        <p:spPr>
          <a:xfrm>
            <a:off x="865003" y="1031001"/>
            <a:ext cx="10145897" cy="5665072"/>
          </a:xfrm>
        </p:spPr>
        <p:txBody>
          <a:bodyPr vert="horz" lIns="91440" tIns="45720" rIns="91440" bIns="45720" rtlCol="0" anchor="t">
            <a:noAutofit/>
          </a:bodyPr>
          <a:lstStyle/>
          <a:p>
            <a:pPr>
              <a:lnSpc>
                <a:spcPct val="90000"/>
              </a:lnSpc>
            </a:pPr>
            <a:r>
              <a:rPr lang="en-US" sz="2400" dirty="0">
                <a:effectLst/>
                <a:latin typeface="Book Antiqua" panose="02040602050305030304" pitchFamily="18" charset="0"/>
              </a:rPr>
              <a:t>Η </a:t>
            </a:r>
            <a:r>
              <a:rPr lang="el-GR" sz="2400" dirty="0">
                <a:effectLst/>
                <a:latin typeface="Book Antiqua" panose="02040602050305030304" pitchFamily="18" charset="0"/>
              </a:rPr>
              <a:t>Α</a:t>
            </a:r>
            <a:r>
              <a:rPr lang="en-US" sz="2400" dirty="0">
                <a:effectLst/>
                <a:latin typeface="Book Antiqua" panose="02040602050305030304" pitchFamily="18" charset="0"/>
              </a:rPr>
              <a:t>να</a:t>
            </a:r>
            <a:r>
              <a:rPr lang="en-US" sz="2400" dirty="0" err="1">
                <a:effectLst/>
                <a:latin typeface="Book Antiqua" panose="02040602050305030304" pitchFamily="18" charset="0"/>
              </a:rPr>
              <a:t>γεννησι</a:t>
            </a:r>
            <a:r>
              <a:rPr lang="en-US" sz="2400" dirty="0">
                <a:effectLst/>
                <a:latin typeface="Book Antiqua" panose="02040602050305030304" pitchFamily="18" charset="0"/>
              </a:rPr>
              <a:t>ακή τέχνη άρχισε στην Ιταλία γύρω στα 1300 με το</a:t>
            </a:r>
            <a:r>
              <a:rPr lang="el-GR" sz="2400" dirty="0">
                <a:effectLst/>
                <a:latin typeface="Book Antiqua" panose="02040602050305030304" pitchFamily="18" charset="0"/>
              </a:rPr>
              <a:t>ν</a:t>
            </a:r>
            <a:r>
              <a:rPr lang="en-US" sz="2400" dirty="0">
                <a:effectLst/>
                <a:latin typeface="Book Antiqua" panose="02040602050305030304" pitchFamily="18" charset="0"/>
              </a:rPr>
              <a:t> </a:t>
            </a:r>
            <a:r>
              <a:rPr lang="en-US" sz="2400" dirty="0" err="1">
                <a:effectLst/>
                <a:latin typeface="Book Antiqua" panose="02040602050305030304" pitchFamily="18" charset="0"/>
              </a:rPr>
              <a:t>Δάντη</a:t>
            </a:r>
            <a:r>
              <a:rPr lang="el-GR" sz="2400" dirty="0">
                <a:effectLst/>
                <a:latin typeface="Book Antiqua" panose="02040602050305030304" pitchFamily="18" charset="0"/>
              </a:rPr>
              <a:t> </a:t>
            </a:r>
            <a:r>
              <a:rPr lang="el-GR" sz="2400" dirty="0" err="1">
                <a:effectLst/>
                <a:latin typeface="Book Antiqua" panose="02040602050305030304" pitchFamily="18" charset="0"/>
              </a:rPr>
              <a:t>Αλικιέρι</a:t>
            </a:r>
            <a:r>
              <a:rPr lang="en-US" sz="2400" dirty="0">
                <a:effectLst/>
                <a:latin typeface="Book Antiqua" panose="02040602050305030304" pitchFamily="18" charset="0"/>
              </a:rPr>
              <a:t> (1235-1321) ο οποίος έγραψε την </a:t>
            </a:r>
            <a:r>
              <a:rPr lang="en-US" sz="2400" i="1" dirty="0">
                <a:effectLst/>
                <a:latin typeface="Book Antiqua" panose="02040602050305030304" pitchFamily="18" charset="0"/>
              </a:rPr>
              <a:t>Θεία κωμωδία</a:t>
            </a:r>
            <a:r>
              <a:rPr lang="en-US" sz="2400" dirty="0">
                <a:effectLst/>
                <a:latin typeface="Book Antiqua" panose="02040602050305030304" pitchFamily="18" charset="0"/>
              </a:rPr>
              <a:t>, το πρώτο σπουδαίο λογοτεχνικό έργο που γράφτηκε στη σύγχρονη ομιλούμενη γλώσσα, χρησιμοποιώντας  ένα θεολογικό θέμα αλλά ακολουθώντας στο ύφος τον Ρωμαίο ποιητή Βιργίλιο. </a:t>
            </a: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ζωγρ</a:t>
            </a:r>
            <a:r>
              <a:rPr lang="en-US" sz="2400" dirty="0">
                <a:effectLst/>
                <a:latin typeface="Book Antiqua" panose="02040602050305030304" pitchFamily="18" charset="0"/>
              </a:rPr>
              <a:t>αφική, ο Τζιότο (1266-1337) έσπασε τους δεσμούς με την αυστηρά διακοσμητική τεχνοτροπία της μεσαιωνικής τέχνης. </a:t>
            </a:r>
            <a:r>
              <a:rPr lang="en-US" sz="2400" dirty="0" err="1">
                <a:effectLst/>
                <a:latin typeface="Book Antiqua" panose="02040602050305030304" pitchFamily="18" charset="0"/>
              </a:rPr>
              <a:t>Το</a:t>
            </a:r>
            <a:r>
              <a:rPr lang="en-US" sz="2400" dirty="0">
                <a:effectLst/>
                <a:latin typeface="Book Antiqua" panose="02040602050305030304" pitchFamily="18" charset="0"/>
              </a:rPr>
              <a:t> π</a:t>
            </a:r>
            <a:r>
              <a:rPr lang="en-US" sz="2400" dirty="0" err="1">
                <a:effectLst/>
                <a:latin typeface="Book Antiqua" panose="02040602050305030304" pitchFamily="18" charset="0"/>
              </a:rPr>
              <a:t>νεύμ</a:t>
            </a:r>
            <a:r>
              <a:rPr lang="en-US" sz="2400" dirty="0">
                <a:effectLst/>
                <a:latin typeface="Book Antiqua" panose="02040602050305030304" pitchFamily="18" charset="0"/>
              </a:rPr>
              <a:t>α της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ς ήταν ακόμα εντονότερο στα γραπτά του Πετράρχη (1304-1374) ο οποίος συγκέντρωσε αρχαία χειρόγραφα</a:t>
            </a:r>
            <a:r>
              <a:rPr lang="el-GR" sz="2400" dirty="0">
                <a:effectLst/>
                <a:latin typeface="Book Antiqua" panose="02040602050305030304" pitchFamily="18" charset="0"/>
              </a:rPr>
              <a:t>, </a:t>
            </a:r>
            <a:r>
              <a:rPr lang="en-US" sz="2400" dirty="0">
                <a:effectLst/>
                <a:latin typeface="Book Antiqua" panose="02040602050305030304" pitchFamily="18" charset="0"/>
              </a:rPr>
              <a:t> παρακίνησε τους λόγιους να μελετήσουν την α</a:t>
            </a:r>
            <a:r>
              <a:rPr lang="en-US" sz="2400" dirty="0" err="1">
                <a:effectLst/>
                <a:latin typeface="Book Antiqua" panose="02040602050305030304" pitchFamily="18" charset="0"/>
              </a:rPr>
              <a:t>ρχ</a:t>
            </a:r>
            <a:r>
              <a:rPr lang="en-US" sz="2400" dirty="0">
                <a:effectLst/>
                <a:latin typeface="Book Antiqua" panose="02040602050305030304" pitchFamily="18" charset="0"/>
              </a:rPr>
              <a:t>αία Ελλάδα και δημιούργησε το δικό του  ύφος έχοντας ως πρότυπα τον Κικέρωνα και τον Σενέκα. Ο </a:t>
            </a:r>
            <a:r>
              <a:rPr lang="en-US" sz="2400" dirty="0" err="1">
                <a:effectLst/>
                <a:latin typeface="Book Antiqua" panose="02040602050305030304" pitchFamily="18" charset="0"/>
              </a:rPr>
              <a:t>Βοκάκιος</a:t>
            </a:r>
            <a:r>
              <a:rPr lang="en-US" sz="2400" dirty="0">
                <a:effectLst/>
                <a:latin typeface="Book Antiqua" panose="02040602050305030304" pitchFamily="18" charset="0"/>
              </a:rPr>
              <a:t> (1313-1375) </a:t>
            </a:r>
            <a:r>
              <a:rPr lang="en-US" sz="2400" dirty="0" err="1">
                <a:effectLst/>
                <a:latin typeface="Book Antiqua" panose="02040602050305030304" pitchFamily="18" charset="0"/>
              </a:rPr>
              <a:t>μελέτησε</a:t>
            </a:r>
            <a:r>
              <a:rPr lang="en-US" sz="2400" dirty="0">
                <a:effectLst/>
                <a:latin typeface="Book Antiqua" panose="02040602050305030304" pitchFamily="18" charset="0"/>
              </a:rPr>
              <a:t> </a:t>
            </a:r>
            <a:r>
              <a:rPr lang="en-US" sz="2400" dirty="0" err="1">
                <a:effectLst/>
                <a:latin typeface="Book Antiqua" panose="02040602050305030304" pitchFamily="18" charset="0"/>
              </a:rPr>
              <a:t>τους</a:t>
            </a:r>
            <a:r>
              <a:rPr lang="en-US" sz="2400" dirty="0">
                <a:effectLst/>
                <a:latin typeface="Book Antiqua" panose="02040602050305030304" pitchFamily="18" charset="0"/>
              </a:rPr>
              <a:t> </a:t>
            </a:r>
            <a:r>
              <a:rPr lang="en-US" sz="2400" dirty="0" err="1">
                <a:effectLst/>
                <a:latin typeface="Book Antiqua" panose="02040602050305030304" pitchFamily="18" charset="0"/>
              </a:rPr>
              <a:t>κλ</a:t>
            </a:r>
            <a:r>
              <a:rPr lang="en-US" sz="2400" dirty="0">
                <a:effectLst/>
                <a:latin typeface="Book Antiqua" panose="02040602050305030304" pitchFamily="18" charset="0"/>
              </a:rPr>
              <a:t>ασικούς, συγκέντρωσε πληροφορίες για κλασικούς μύθους, και έγραψε το </a:t>
            </a:r>
            <a:r>
              <a:rPr lang="en-US" sz="2400" i="1" dirty="0">
                <a:effectLst/>
                <a:latin typeface="Book Antiqua" panose="02040602050305030304" pitchFamily="18" charset="0"/>
              </a:rPr>
              <a:t>Δεκαήμερο</a:t>
            </a:r>
            <a:r>
              <a:rPr lang="en-US" sz="2400" dirty="0">
                <a:effectLst/>
                <a:latin typeface="Book Antiqua" panose="02040602050305030304" pitchFamily="18" charset="0"/>
              </a:rPr>
              <a:t> μια συλλογή από άσεμνες ιστορίες. Ο Μα</a:t>
            </a:r>
            <a:r>
              <a:rPr lang="en-US" sz="2400" dirty="0" err="1">
                <a:effectLst/>
                <a:latin typeface="Book Antiqua" panose="02040602050305030304" pitchFamily="18" charset="0"/>
              </a:rPr>
              <a:t>νουήλ</a:t>
            </a:r>
            <a:r>
              <a:rPr lang="en-US" sz="2400" dirty="0">
                <a:effectLst/>
                <a:latin typeface="Book Antiqua" panose="02040602050305030304" pitchFamily="18" charset="0"/>
              </a:rPr>
              <a:t> </a:t>
            </a:r>
            <a:r>
              <a:rPr lang="en-US" sz="2400" dirty="0" err="1">
                <a:effectLst/>
                <a:latin typeface="Book Antiqua" panose="02040602050305030304" pitchFamily="18" charset="0"/>
              </a:rPr>
              <a:t>Χρυσολωράς</a:t>
            </a:r>
            <a:r>
              <a:rPr lang="en-US" sz="2400" u="sng" dirty="0">
                <a:effectLst/>
                <a:latin typeface="Book Antiqua" panose="02040602050305030304" pitchFamily="18" charset="0"/>
              </a:rPr>
              <a:t> </a:t>
            </a:r>
            <a:r>
              <a:rPr lang="en-US" sz="2400" dirty="0">
                <a:effectLst/>
                <a:latin typeface="Book Antiqua" panose="02040602050305030304" pitchFamily="18" charset="0"/>
              </a:rPr>
              <a:t>(π</a:t>
            </a:r>
            <a:r>
              <a:rPr lang="en-US" sz="2400" dirty="0" err="1">
                <a:effectLst/>
                <a:latin typeface="Book Antiqua" panose="02040602050305030304" pitchFamily="18" charset="0"/>
              </a:rPr>
              <a:t>ερ</a:t>
            </a:r>
            <a:r>
              <a:rPr lang="en-US" sz="2400" dirty="0">
                <a:effectLst/>
                <a:latin typeface="Book Antiqua" panose="02040602050305030304" pitchFamily="18" charset="0"/>
              </a:rPr>
              <a:t>. 1350-1415), </a:t>
            </a:r>
            <a:r>
              <a:rPr lang="en-US" sz="2400" dirty="0" err="1">
                <a:effectLst/>
                <a:latin typeface="Book Antiqua" panose="02040602050305030304" pitchFamily="18" charset="0"/>
              </a:rPr>
              <a:t>δι</a:t>
            </a:r>
            <a:r>
              <a:rPr lang="en-US" sz="2400" dirty="0">
                <a:effectLst/>
                <a:latin typeface="Book Antiqua" panose="02040602050305030304" pitchFamily="18" charset="0"/>
              </a:rPr>
              <a:t>πλωμάτης από το Βυζάντιο,  δίδαξε την ελληνική γλώσσα στη Φλωρεντία στα τέλη της δεκαετίας του 1390 και έδωσε τη δυνατότητα στους ευρωπαίους ανθρωπιστές να διαβάσουν ελληνικά κείμενα.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AA07ED31-6FA0-4967-A8DD-C5388BC174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5171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7895" name="Straight Connector 3789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7897" name="Rectangle 3789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890" name="Picture 2" descr="Wealth and Luxury in Renaissance Courts | Moda rinascimentale, Arte,  Banchetto">
            <a:extLst>
              <a:ext uri="{FF2B5EF4-FFF2-40B4-BE49-F238E27FC236}">
                <a16:creationId xmlns:a16="http://schemas.microsoft.com/office/drawing/2014/main" id="{3D3D357A-5626-F920-91A8-294A55F2E326}"/>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b="9639"/>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37899" name="Rectangle 37898">
            <a:extLst>
              <a:ext uri="{FF2B5EF4-FFF2-40B4-BE49-F238E27FC236}">
                <a16:creationId xmlns:a16="http://schemas.microsoft.com/office/drawing/2014/main" id="{1DEDA826-0CC6-45C8-B90F-CB99E02CF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A42E687-4693-1324-FB97-F34272A85A0F}"/>
              </a:ext>
            </a:extLst>
          </p:cNvPr>
          <p:cNvSpPr>
            <a:spLocks noGrp="1"/>
          </p:cNvSpPr>
          <p:nvPr>
            <p:ph type="title"/>
          </p:nvPr>
        </p:nvSpPr>
        <p:spPr>
          <a:xfrm>
            <a:off x="914400" y="438150"/>
            <a:ext cx="4761571" cy="5886449"/>
          </a:xfrm>
        </p:spPr>
        <p:txBody>
          <a:bodyPr vert="horz" lIns="91440" tIns="45720" rIns="91440" bIns="45720" rtlCol="0" anchor="b">
            <a:noAutofit/>
          </a:bodyPr>
          <a:lstStyle/>
          <a:p>
            <a:pPr>
              <a:lnSpc>
                <a:spcPct val="90000"/>
              </a:lnSpc>
            </a:pPr>
            <a:r>
              <a:rPr lang="en-US" sz="2400" dirty="0">
                <a:solidFill>
                  <a:srgbClr val="FFFFFF"/>
                </a:solidFill>
                <a:effectLst/>
                <a:latin typeface="Book Antiqua" panose="02040602050305030304" pitchFamily="18" charset="0"/>
              </a:rPr>
              <a:t>Η </a:t>
            </a:r>
            <a:r>
              <a:rPr lang="en-US" sz="2400" dirty="0" err="1">
                <a:solidFill>
                  <a:srgbClr val="FFFFFF"/>
                </a:solidFill>
                <a:effectLst/>
                <a:latin typeface="Book Antiqua" panose="02040602050305030304" pitchFamily="18" charset="0"/>
              </a:rPr>
              <a:t>ζωή</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στις</a:t>
            </a:r>
            <a:r>
              <a:rPr lang="en-US" sz="2400" dirty="0">
                <a:solidFill>
                  <a:srgbClr val="FFFFFF"/>
                </a:solidFill>
                <a:effectLst/>
                <a:latin typeface="Book Antiqua" panose="02040602050305030304" pitchFamily="18" charset="0"/>
              </a:rPr>
              <a:t> </a:t>
            </a:r>
            <a:r>
              <a:rPr lang="el-GR" sz="2400" dirty="0">
                <a:solidFill>
                  <a:srgbClr val="FFFFFF"/>
                </a:solidFill>
                <a:latin typeface="Book Antiqua" panose="02040602050305030304" pitchFamily="18" charset="0"/>
              </a:rPr>
              <a:t>Ε</a:t>
            </a:r>
            <a:r>
              <a:rPr lang="en-US" sz="2400" dirty="0" err="1">
                <a:solidFill>
                  <a:srgbClr val="FFFFFF"/>
                </a:solidFill>
                <a:effectLst/>
                <a:latin typeface="Book Antiqua" panose="02040602050305030304" pitchFamily="18" charset="0"/>
              </a:rPr>
              <a:t>υρω</a:t>
            </a:r>
            <a:r>
              <a:rPr lang="en-US" sz="2400" dirty="0">
                <a:solidFill>
                  <a:srgbClr val="FFFFFF"/>
                </a:solidFill>
                <a:effectLst/>
                <a:latin typeface="Book Antiqua" panose="02040602050305030304" pitchFamily="18" charset="0"/>
              </a:rPr>
              <a:t>παϊκές </a:t>
            </a:r>
            <a:r>
              <a:rPr lang="el-GR" sz="2400" dirty="0">
                <a:solidFill>
                  <a:srgbClr val="FFFFFF"/>
                </a:solidFill>
                <a:latin typeface="Book Antiqua" panose="02040602050305030304" pitchFamily="18" charset="0"/>
              </a:rPr>
              <a:t>Α</a:t>
            </a:r>
            <a:r>
              <a:rPr lang="en-US" sz="2400" dirty="0" err="1">
                <a:solidFill>
                  <a:srgbClr val="FFFFFF"/>
                </a:solidFill>
                <a:effectLst/>
                <a:latin typeface="Book Antiqua" panose="02040602050305030304" pitchFamily="18" charset="0"/>
              </a:rPr>
              <a:t>υλές</a:t>
            </a:r>
            <a:r>
              <a:rPr lang="en-US" sz="2400" dirty="0">
                <a:solidFill>
                  <a:srgbClr val="FFFFFF"/>
                </a:solidFill>
                <a:effectLst/>
                <a:latin typeface="Book Antiqua" panose="02040602050305030304" pitchFamily="18" charset="0"/>
              </a:rPr>
              <a:t> άρχισε να προσλαμβάνει ολοένα και περισσότερο χαρακτήρα θεατρικής παράστασης. </a:t>
            </a:r>
            <a:r>
              <a:rPr lang="en-US" sz="2400" dirty="0" err="1">
                <a:solidFill>
                  <a:srgbClr val="FFFFFF"/>
                </a:solidFill>
                <a:effectLst/>
                <a:latin typeface="Book Antiqua" panose="02040602050305030304" pitchFamily="18" charset="0"/>
              </a:rPr>
              <a:t>Είτε</a:t>
            </a:r>
            <a:r>
              <a:rPr lang="en-US" sz="2400" dirty="0">
                <a:solidFill>
                  <a:srgbClr val="FFFFFF"/>
                </a:solidFill>
                <a:effectLst/>
                <a:latin typeface="Book Antiqua" panose="02040602050305030304" pitchFamily="18" charset="0"/>
              </a:rPr>
              <a:t> επ</a:t>
            </a:r>
            <a:r>
              <a:rPr lang="en-US" sz="2400" dirty="0" err="1">
                <a:solidFill>
                  <a:srgbClr val="FFFFFF"/>
                </a:solidFill>
                <a:effectLst/>
                <a:latin typeface="Book Antiqua" panose="02040602050305030304" pitchFamily="18" charset="0"/>
              </a:rPr>
              <a:t>ρόκειτο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γι</a:t>
            </a:r>
            <a:r>
              <a:rPr lang="en-US" sz="2400" dirty="0">
                <a:solidFill>
                  <a:srgbClr val="FFFFFF"/>
                </a:solidFill>
                <a:effectLst/>
                <a:latin typeface="Book Antiqua" panose="02040602050305030304" pitchFamily="18" charset="0"/>
              </a:rPr>
              <a:t>α την αυστηρή και συχνά αξιοπερίεργη εθιμοτυπία που διέκρινε την αυλή της Μαδρίτης και της Βιέννης, είτε για το τελετουργικό της γαλλικής Aυλής, όπου τα πάντα καθορίζονταν από την πρωινή έγερση του βασιλιά</a:t>
            </a:r>
            <a:r>
              <a:rPr lang="el-GR" sz="2400" dirty="0">
                <a:solidFill>
                  <a:srgbClr val="FFFFFF"/>
                </a:solidFill>
                <a:effectLst/>
                <a:latin typeface="Book Antiqua" panose="02040602050305030304" pitchFamily="18" charset="0"/>
              </a:rPr>
              <a:t>. Σ</a:t>
            </a:r>
            <a:r>
              <a:rPr lang="en-US" sz="2400" dirty="0">
                <a:solidFill>
                  <a:srgbClr val="FFFFFF"/>
                </a:solidFill>
                <a:effectLst/>
                <a:latin typeface="Book Antiqua" panose="02040602050305030304" pitchFamily="18" charset="0"/>
              </a:rPr>
              <a:t>ε όλες τις περιπτώσεις η καθημερινότητα της </a:t>
            </a:r>
            <a:r>
              <a:rPr lang="el-GR" sz="2400" dirty="0">
                <a:solidFill>
                  <a:srgbClr val="FFFFFF"/>
                </a:solidFill>
                <a:effectLst/>
                <a:latin typeface="Book Antiqua" panose="02040602050305030304" pitchFamily="18" charset="0"/>
              </a:rPr>
              <a:t>Α</a:t>
            </a:r>
            <a:r>
              <a:rPr lang="en-US" sz="2400" dirty="0" err="1">
                <a:solidFill>
                  <a:srgbClr val="FFFFFF"/>
                </a:solidFill>
                <a:effectLst/>
                <a:latin typeface="Book Antiqua" panose="02040602050305030304" pitchFamily="18" charset="0"/>
              </a:rPr>
              <a:t>υλής</a:t>
            </a:r>
            <a:r>
              <a:rPr lang="en-US" sz="2400" dirty="0">
                <a:solidFill>
                  <a:srgbClr val="FFFFFF"/>
                </a:solidFill>
                <a:effectLst/>
                <a:latin typeface="Book Antiqua" panose="02040602050305030304" pitchFamily="18" charset="0"/>
              </a:rPr>
              <a:t> λειτουργούσε σαν σκηνική επιτέλεση.</a:t>
            </a:r>
            <a:endParaRPr lang="en-US" sz="2400" dirty="0">
              <a:solidFill>
                <a:srgbClr val="FFFFFF"/>
              </a:solidFill>
              <a:latin typeface="Book Antiqua" panose="02040602050305030304" pitchFamily="18" charset="0"/>
            </a:endParaRPr>
          </a:p>
        </p:txBody>
      </p:sp>
      <p:cxnSp>
        <p:nvCxnSpPr>
          <p:cNvPr id="37901" name="Straight Connector 37900">
            <a:extLst>
              <a:ext uri="{FF2B5EF4-FFF2-40B4-BE49-F238E27FC236}">
                <a16:creationId xmlns:a16="http://schemas.microsoft.com/office/drawing/2014/main" id="{23DDA327-270B-43AF-BDBD-2EB50E83E22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3055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8919" name="Straight Connector 3891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8921" name="Rectangle 3892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ADE2A16-E70A-7168-C381-756A1731B6F8}"/>
              </a:ext>
            </a:extLst>
          </p:cNvPr>
          <p:cNvSpPr>
            <a:spLocks noGrp="1"/>
          </p:cNvSpPr>
          <p:nvPr>
            <p:ph type="title"/>
          </p:nvPr>
        </p:nvSpPr>
        <p:spPr>
          <a:xfrm>
            <a:off x="643467" y="265389"/>
            <a:ext cx="4035055" cy="6287811"/>
          </a:xfrm>
        </p:spPr>
        <p:txBody>
          <a:bodyPr vert="horz" lIns="91440" tIns="45720" rIns="91440" bIns="45720" rtlCol="0" anchor="t">
            <a:noAutofit/>
          </a:bodyPr>
          <a:lstStyle/>
          <a:p>
            <a:pPr>
              <a:lnSpc>
                <a:spcPct val="90000"/>
              </a:lnSpc>
            </a:pPr>
            <a:r>
              <a:rPr lang="en-US" sz="2400" dirty="0">
                <a:effectLst/>
                <a:latin typeface="Book Antiqua" panose="02040602050305030304" pitchFamily="18" charset="0"/>
              </a:rPr>
              <a:t>Η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ατρικότητα της ζωής γνώρισε μια νέα κορύφωση στις </a:t>
            </a:r>
            <a:r>
              <a:rPr lang="el-GR" sz="2400" dirty="0">
                <a:effectLst/>
                <a:latin typeface="Book Antiqua" panose="02040602050305030304" pitchFamily="18" charset="0"/>
              </a:rPr>
              <a:t>Α</a:t>
            </a:r>
            <a:r>
              <a:rPr lang="en-US" sz="2400" dirty="0" err="1">
                <a:effectLst/>
                <a:latin typeface="Book Antiqua" panose="02040602050305030304" pitchFamily="18" charset="0"/>
              </a:rPr>
              <a:t>υλικές</a:t>
            </a:r>
            <a:r>
              <a:rPr lang="en-US" sz="2400" dirty="0">
                <a:effectLst/>
                <a:latin typeface="Book Antiqua" panose="02040602050305030304" pitchFamily="18" charset="0"/>
              </a:rPr>
              <a:t> φιέστες.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π</a:t>
            </a:r>
            <a:r>
              <a:rPr lang="en-US" sz="2400" dirty="0" err="1">
                <a:effectLst/>
                <a:latin typeface="Book Antiqua" panose="02040602050305030304" pitchFamily="18" charset="0"/>
              </a:rPr>
              <a:t>ερί</a:t>
            </a:r>
            <a:r>
              <a:rPr lang="en-US" sz="2400" dirty="0">
                <a:effectLst/>
                <a:latin typeface="Book Antiqua" panose="02040602050305030304" pitchFamily="18" charset="0"/>
              </a:rPr>
              <a:t>πτωση αυτή κάθε αίθουσα δεξιώσεων αναδεικνυόταν σε θεατρική σκηνή: οι αυλικοί εμφανίζονταν ως ηθοποιο</a:t>
            </a:r>
            <a:r>
              <a:rPr lang="el-GR" sz="2400" dirty="0">
                <a:effectLst/>
                <a:latin typeface="Book Antiqua" panose="02040602050305030304" pitchFamily="18" charset="0"/>
              </a:rPr>
              <a:t>ι,</a:t>
            </a:r>
            <a:r>
              <a:rPr lang="en-US" sz="2400" dirty="0">
                <a:effectLst/>
                <a:latin typeface="Book Antiqua" panose="02040602050305030304" pitchFamily="18" charset="0"/>
              </a:rPr>
              <a:t> ενώ ο βα</a:t>
            </a:r>
            <a:r>
              <a:rPr lang="en-US" sz="2400" dirty="0" err="1">
                <a:effectLst/>
                <a:latin typeface="Book Antiqua" panose="02040602050305030304" pitchFamily="18" charset="0"/>
              </a:rPr>
              <a:t>σιλιάς</a:t>
            </a:r>
            <a:r>
              <a:rPr lang="en-US" sz="2400" dirty="0">
                <a:effectLst/>
                <a:latin typeface="Book Antiqua" panose="02040602050305030304" pitchFamily="18" charset="0"/>
              </a:rPr>
              <a:t> </a:t>
            </a:r>
            <a:r>
              <a:rPr lang="el-GR" sz="2400" dirty="0">
                <a:latin typeface="Book Antiqua" panose="02040602050305030304" pitchFamily="18" charset="0"/>
              </a:rPr>
              <a:t>ή ο</a:t>
            </a:r>
            <a:r>
              <a:rPr lang="en-US" sz="2400" dirty="0">
                <a:effectLst/>
                <a:latin typeface="Book Antiqua" panose="02040602050305030304" pitchFamily="18" charset="0"/>
              </a:rPr>
              <a:t> αυτοκράτορας καλούνταν να υποδυθεί τον ρόλο του. </a:t>
            </a:r>
            <a:r>
              <a:rPr lang="en-US" sz="2400" dirty="0" err="1">
                <a:effectLst/>
                <a:latin typeface="Book Antiqua" panose="02040602050305030304" pitchFamily="18" charset="0"/>
              </a:rPr>
              <a:t>Όσο</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τα υπόλοιπα μέλη της Aυλής, ακόμα και όταν βρίσκονταν εκτός σκηνής δεν προσφωνούνταν βάσει της κοινωνικής τους θέσης αλλά βάσει του ρόλου που αυτά υποδύονταν.</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38923" name="Straight Connector 3892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8914" name="Picture 2" descr="14 Elizabethan Masque ideas | court masque, masque, tudor court">
            <a:extLst>
              <a:ext uri="{FF2B5EF4-FFF2-40B4-BE49-F238E27FC236}">
                <a16:creationId xmlns:a16="http://schemas.microsoft.com/office/drawing/2014/main" id="{E674B65D-8502-26F2-F608-2F67F71A445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1058265"/>
            <a:ext cx="5799963" cy="47414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7349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BA8AC5B-92E2-6759-8690-076A4C016F52}"/>
              </a:ext>
            </a:extLst>
          </p:cNvPr>
          <p:cNvSpPr>
            <a:spLocks noGrp="1"/>
          </p:cNvSpPr>
          <p:nvPr>
            <p:ph type="title"/>
          </p:nvPr>
        </p:nvSpPr>
        <p:spPr>
          <a:xfrm>
            <a:off x="914401" y="3108960"/>
            <a:ext cx="10286014" cy="2682240"/>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Εκτός</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υτο</a:t>
            </a:r>
            <a:r>
              <a:rPr lang="en-US" sz="2400" dirty="0">
                <a:effectLst/>
                <a:latin typeface="Book Antiqua" panose="02040602050305030304" pitchFamily="18" charset="0"/>
              </a:rPr>
              <a:t>προβολή της </a:t>
            </a:r>
            <a:r>
              <a:rPr lang="el-GR" sz="2400" dirty="0">
                <a:effectLst/>
                <a:latin typeface="Book Antiqua" panose="02040602050305030304" pitchFamily="18" charset="0"/>
              </a:rPr>
              <a:t>Α</a:t>
            </a:r>
            <a:r>
              <a:rPr lang="en-US" sz="2400" dirty="0" err="1">
                <a:effectLst/>
                <a:latin typeface="Book Antiqua" panose="02040602050305030304" pitchFamily="18" charset="0"/>
              </a:rPr>
              <a:t>υλικής</a:t>
            </a:r>
            <a:r>
              <a:rPr lang="en-US" sz="2400" dirty="0">
                <a:effectLst/>
                <a:latin typeface="Book Antiqua" panose="02040602050305030304" pitchFamily="18" charset="0"/>
              </a:rPr>
              <a:t> καθημερινότητας, στις </a:t>
            </a:r>
            <a:r>
              <a:rPr lang="el-GR" sz="2400" dirty="0">
                <a:effectLst/>
                <a:latin typeface="Book Antiqua" panose="02040602050305030304" pitchFamily="18" charset="0"/>
              </a:rPr>
              <a:t>Ρ</a:t>
            </a:r>
            <a:r>
              <a:rPr lang="en-US" sz="2400" dirty="0" err="1">
                <a:effectLst/>
                <a:latin typeface="Book Antiqua" panose="02040602050305030304" pitchFamily="18" charset="0"/>
              </a:rPr>
              <a:t>ωμ</a:t>
            </a:r>
            <a:r>
              <a:rPr lang="en-US" sz="2400" dirty="0">
                <a:effectLst/>
                <a:latin typeface="Book Antiqua" panose="02040602050305030304" pitchFamily="18" charset="0"/>
              </a:rPr>
              <a:t>αιοκαθολικές χώρες</a:t>
            </a:r>
            <a:r>
              <a:rPr lang="el-GR" sz="2400" dirty="0">
                <a:effectLst/>
                <a:latin typeface="Book Antiqua" panose="02040602050305030304" pitchFamily="18" charset="0"/>
              </a:rPr>
              <a:t>,</a:t>
            </a:r>
            <a:r>
              <a:rPr lang="en-US" sz="2400" dirty="0">
                <a:effectLst/>
                <a:latin typeface="Book Antiqua" panose="02040602050305030304" pitchFamily="18" charset="0"/>
              </a:rPr>
              <a:t> αντίστοιχες εκδηλώσεις υπήρξαν και στους κόλπους της Eκκλησίας.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σημ</a:t>
            </a:r>
            <a:r>
              <a:rPr lang="en-US" sz="2400" dirty="0">
                <a:effectLst/>
                <a:latin typeface="Book Antiqua" panose="02040602050305030304" pitchFamily="18" charset="0"/>
              </a:rPr>
              <a:t>αντικότερες χριστιανικές εορτές συνοδεύονταν από μεγαλοπρεπείς λιτανείες όπως άλλωστε και επίσημες τελετές αγιοποίησης ή μεταφοράς ιερών λειψάνων.</a:t>
            </a: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84EE7F79-08E8-405E-9B6D-B1560F3484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7232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D5F2ED-F256-04AD-889C-EFB557165D7D}"/>
              </a:ext>
            </a:extLst>
          </p:cNvPr>
          <p:cNvSpPr>
            <a:spLocks noGrp="1"/>
          </p:cNvSpPr>
          <p:nvPr>
            <p:ph type="title"/>
          </p:nvPr>
        </p:nvSpPr>
        <p:spPr>
          <a:xfrm>
            <a:off x="914400" y="1371600"/>
            <a:ext cx="10363200" cy="3722914"/>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Στην Ισπανία 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παραστασιακά</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δρώμενα με αφορμή τον εορτασμό της Αγίας Δωρεάς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Corpus Christi</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οι δημόσιες τελετουργικές θανατώσεις αιρετικών στην πυρά, οι οποίες τελούνταν στο πλαίσιο του εορτασμού ενός μεγαλύτερου θρησκευτικού γεγονότος, αποτελούν χτυπητά παραδείγματα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αυτοεπίδειξης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εκ μέρους της εκκλησίας. Τόσο για την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A</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υλή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όσο και για την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E</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κκλησία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η ανάδειξη κάθε ιεροπραξίας και κάθε πολυήμερου εορτασμού σε θεατρικό γεγονός αποτελούσε πάγια τακτική.</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40849204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2279931-4F6D-DABC-908A-2E346089FF9C}"/>
              </a:ext>
            </a:extLst>
          </p:cNvPr>
          <p:cNvSpPr>
            <a:spLocks noGrp="1"/>
          </p:cNvSpPr>
          <p:nvPr>
            <p:ph type="title"/>
          </p:nvPr>
        </p:nvSpPr>
        <p:spPr>
          <a:xfrm>
            <a:off x="914399" y="2599660"/>
            <a:ext cx="9953625" cy="2884107"/>
          </a:xfrm>
        </p:spPr>
        <p:txBody>
          <a:bodyPr vert="horz" lIns="91440" tIns="45720" rIns="91440" bIns="45720" rtlCol="0" anchor="b">
            <a:normAutofit/>
          </a:bodyPr>
          <a:lstStyle/>
          <a:p>
            <a:pPr>
              <a:lnSpc>
                <a:spcPct val="90000"/>
              </a:lnSpc>
            </a:pPr>
            <a:r>
              <a:rPr lang="en-US" sz="2400" dirty="0">
                <a:effectLst/>
                <a:latin typeface="Book Antiqua" panose="02040602050305030304" pitchFamily="18" charset="0"/>
              </a:rPr>
              <a:t>Από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άλλη</a:t>
            </a:r>
            <a:r>
              <a:rPr lang="en-US" sz="2400" dirty="0">
                <a:effectLst/>
                <a:latin typeface="Book Antiqua" panose="02040602050305030304" pitchFamily="18" charset="0"/>
              </a:rPr>
              <a:t>, η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αματοποίηση της ζωής βρήκε την έκφρασή της σε μια άνευ προηγουμένου παρουσία του θεάτρου στην κοινωνία απ’ άκρη σ’ άκρη της Ευρώπης</a:t>
            </a:r>
            <a:r>
              <a:rPr lang="el-GR" sz="2400" dirty="0">
                <a:effectLst/>
                <a:latin typeface="Book Antiqua" panose="02040602050305030304" pitchFamily="18" charset="0"/>
              </a:rPr>
              <a:t>. </a:t>
            </a:r>
            <a:r>
              <a:rPr lang="en-US" sz="2400" dirty="0">
                <a:effectLst/>
                <a:latin typeface="Book Antiqua" panose="02040602050305030304" pitchFamily="18" charset="0"/>
              </a:rPr>
              <a:t> </a:t>
            </a:r>
            <a:r>
              <a:rPr lang="el-GR" sz="2400" dirty="0">
                <a:latin typeface="Book Antiqua" panose="02040602050305030304" pitchFamily="18" charset="0"/>
              </a:rPr>
              <a:t>Σ</a:t>
            </a:r>
            <a:r>
              <a:rPr lang="en-US" sz="2400" dirty="0">
                <a:effectLst/>
                <a:latin typeface="Book Antiqua" panose="02040602050305030304" pitchFamily="18" charset="0"/>
              </a:rPr>
              <a:t>ε πόλεις και χωριά, όλα τα κοινωνικά στρώματα συμμετείχαν σε θεατρικές παραστάσεις είτε ως μόνιμοι θίασοι στα θέατρα των μεγάλων πόλεων είτε περιοδεύοντας σε πρόχειρες σανιδένιες σκηνές σε κωμοπόλεις και στην ύπαιθρο, ενώ θεατρικές παραστάσεις δίνονταν επ’ ευκαιρία </a:t>
            </a:r>
            <a:r>
              <a:rPr lang="el-GR" sz="2400" dirty="0">
                <a:effectLst/>
                <a:latin typeface="Book Antiqua" panose="02040602050305030304" pitchFamily="18" charset="0"/>
              </a:rPr>
              <a:t>Α</a:t>
            </a:r>
            <a:r>
              <a:rPr lang="en-US" sz="2400" dirty="0" err="1">
                <a:effectLst/>
                <a:latin typeface="Book Antiqua" panose="02040602050305030304" pitchFamily="18" charset="0"/>
              </a:rPr>
              <a:t>υλικών</a:t>
            </a:r>
            <a:r>
              <a:rPr lang="en-US" sz="2400" dirty="0">
                <a:effectLst/>
                <a:latin typeface="Book Antiqua" panose="02040602050305030304" pitchFamily="18" charset="0"/>
              </a:rPr>
              <a:t> και θρησκευτικών εορτών, ακόμα και σε προτεσταντικά σχολεία ή σε καθολικά μοναστήρια.</a:t>
            </a: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8A5C8BF2-C035-4BFF-8802-A3972383441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2570" y="5832631"/>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819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BCD4F6-2253-DD8D-3A05-2A94A1744036}"/>
              </a:ext>
            </a:extLst>
          </p:cNvPr>
          <p:cNvSpPr>
            <a:spLocks noGrp="1"/>
          </p:cNvSpPr>
          <p:nvPr>
            <p:ph type="title"/>
          </p:nvPr>
        </p:nvSpPr>
        <p:spPr>
          <a:xfrm>
            <a:off x="914400" y="1371600"/>
            <a:ext cx="10363200" cy="4721290"/>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Μόνο οι πουριτανοί πολίτες των προτεσταντικών πόλεων απέκλεισαν τον εαυτό τους από το πάθος της εποχής για το θέατρο, ενώ, αντίθετα, τα μοναχικά τάγματα, με πρώτους και καλύτερους τους Ιησουίτες ενεργοποίησαν όλες τις δυνάμεις τους ώστε να παρουσιάσουν τα θεάματα με τον πλέον μεγαλειώδη τρόπο. Οτιδήποτε υπήρχε στον κόσμο (με την οικουμενική έννοια του όρου) -είτε « πραγματικό» γεγονός είτε προϊόν της φαντασίας- θεωρούνταν κατάλληλο για να χρησιμεύσει στο θέατρο ως αντικείμενο ή ως υλικό. Με λίγα λόγια ολόκληρος ο κόσμος είχε ανέβει στη σκηνή του θεάτρου.</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3753889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181" name="Straight Connector 717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7182" name="Rectangle 717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25B746C-9947-77E3-1E02-9C9A4D6F6AF1}"/>
              </a:ext>
            </a:extLst>
          </p:cNvPr>
          <p:cNvSpPr>
            <a:spLocks noGrp="1"/>
          </p:cNvSpPr>
          <p:nvPr>
            <p:ph type="title"/>
          </p:nvPr>
        </p:nvSpPr>
        <p:spPr>
          <a:xfrm>
            <a:off x="912628" y="1371599"/>
            <a:ext cx="4323907" cy="5086349"/>
          </a:xfrm>
        </p:spPr>
        <p:txBody>
          <a:bodyPr vert="horz" lIns="91440" tIns="45720" rIns="91440" bIns="45720" rtlCol="0" anchor="t">
            <a:normAutofit/>
          </a:bodyPr>
          <a:lstStyle/>
          <a:p>
            <a:pPr>
              <a:lnSpc>
                <a:spcPct val="90000"/>
              </a:lnSpc>
            </a:pPr>
            <a:r>
              <a:rPr lang="en-US" sz="2400" dirty="0">
                <a:effectLst/>
                <a:latin typeface="Book Antiqua" panose="02040602050305030304" pitchFamily="18" charset="0"/>
              </a:rPr>
              <a:t>Πα</a:t>
            </a:r>
            <a:r>
              <a:rPr lang="en-US" sz="2400" dirty="0" err="1">
                <a:effectLst/>
                <a:latin typeface="Book Antiqua" panose="02040602050305030304" pitchFamily="18" charset="0"/>
              </a:rPr>
              <a:t>ρόλη</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εξά</a:t>
            </a:r>
            <a:r>
              <a:rPr lang="en-US" sz="2400" dirty="0">
                <a:effectLst/>
                <a:latin typeface="Book Antiqua" panose="02040602050305030304" pitchFamily="18" charset="0"/>
              </a:rPr>
              <a:t>πλωσή της σε όλη τη Βορειοδυτική Ευρώπη,  η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 βιώθηκε από την κάθε χώρα διαφορετικά. </a:t>
            </a:r>
            <a:r>
              <a:rPr lang="en-US" sz="2400" dirty="0" err="1">
                <a:effectLst/>
                <a:latin typeface="Book Antiqua" panose="02040602050305030304" pitchFamily="18" charset="0"/>
              </a:rPr>
              <a:t>Ιδέες</a:t>
            </a:r>
            <a:r>
              <a:rPr lang="en-US" sz="2400" dirty="0">
                <a:effectLst/>
                <a:latin typeface="Book Antiqua" panose="02040602050305030304" pitchFamily="18" charset="0"/>
              </a:rPr>
              <a:t> και </a:t>
            </a:r>
            <a:r>
              <a:rPr lang="en-US" sz="2400" dirty="0" err="1">
                <a:effectLst/>
                <a:latin typeface="Book Antiqua" panose="02040602050305030304" pitchFamily="18" charset="0"/>
              </a:rPr>
              <a:t>τεχνοτρο</a:t>
            </a:r>
            <a:r>
              <a:rPr lang="en-US" sz="2400" dirty="0">
                <a:effectLst/>
                <a:latin typeface="Book Antiqua" panose="02040602050305030304" pitchFamily="18" charset="0"/>
              </a:rPr>
              <a:t>πίες αυτή την περίοδο κυκλοφορούν παντού στην Ευρώπη, αλλά οι καλλιτέχνες σε κάθε χώρα τις επεξεργάζονται με το δικό τους τρόπο και σύμφωνα με τη δική τους κουλτούρα και παράδοση.</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7183" name="Straight Connector 7178">
            <a:extLst>
              <a:ext uri="{FF2B5EF4-FFF2-40B4-BE49-F238E27FC236}">
                <a16:creationId xmlns:a16="http://schemas.microsoft.com/office/drawing/2014/main" id="{8CED01B4-40F2-4CAE-8062-1D4CE8454C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7170" name="Picture 2" descr="Ζωγράφοι της Αναγέννησης timeline | Timetoast timelines">
            <a:extLst>
              <a:ext uri="{FF2B5EF4-FFF2-40B4-BE49-F238E27FC236}">
                <a16:creationId xmlns:a16="http://schemas.microsoft.com/office/drawing/2014/main" id="{BAD0B027-E242-2344-2A10-8F9D5F6A011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967133" y="643467"/>
            <a:ext cx="3581399"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0647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199" name="Straight Connector 819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8201" name="Rectangle 820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94" name="Picture 2" descr="Αναγεννησιακή μουσική και ποίηση στο Free Thinking Zone">
            <a:extLst>
              <a:ext uri="{FF2B5EF4-FFF2-40B4-BE49-F238E27FC236}">
                <a16:creationId xmlns:a16="http://schemas.microsoft.com/office/drawing/2014/main" id="{93510227-CC47-3933-DB46-15EDE428447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9" r="-1" b="-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8203" name="Rectangle 8202">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0856E5E-E605-F7CF-A802-C56A5C8B1581}"/>
              </a:ext>
            </a:extLst>
          </p:cNvPr>
          <p:cNvSpPr>
            <a:spLocks noGrp="1"/>
          </p:cNvSpPr>
          <p:nvPr>
            <p:ph type="title"/>
          </p:nvPr>
        </p:nvSpPr>
        <p:spPr>
          <a:xfrm>
            <a:off x="6421729" y="914400"/>
            <a:ext cx="5646446" cy="3427867"/>
          </a:xfrm>
        </p:spPr>
        <p:txBody>
          <a:bodyPr vert="horz" lIns="91440" tIns="45720" rIns="91440" bIns="45720" rtlCol="0" anchor="t">
            <a:normAutofit/>
          </a:bodyPr>
          <a:lstStyle/>
          <a:p>
            <a:pPr algn="r"/>
            <a:r>
              <a:rPr lang="en-US" i="1" dirty="0">
                <a:solidFill>
                  <a:srgbClr val="FFFFFF"/>
                </a:solidFill>
                <a:effectLst/>
                <a:latin typeface="Book Antiqua" panose="02040602050305030304" pitchFamily="18" charset="0"/>
              </a:rPr>
              <a:t>Η </a:t>
            </a:r>
            <a:r>
              <a:rPr lang="el-GR" i="1" dirty="0">
                <a:solidFill>
                  <a:srgbClr val="FFFFFF"/>
                </a:solidFill>
                <a:effectLst/>
                <a:latin typeface="Book Antiqua" panose="02040602050305030304" pitchFamily="18" charset="0"/>
              </a:rPr>
              <a:t>Αναγέννηση</a:t>
            </a:r>
            <a:r>
              <a:rPr lang="en-US" i="1" dirty="0">
                <a:solidFill>
                  <a:srgbClr val="FFFFFF"/>
                </a:solidFill>
                <a:effectLst/>
                <a:latin typeface="Book Antiqua" panose="02040602050305030304" pitchFamily="18" charset="0"/>
              </a:rPr>
              <a:t> </a:t>
            </a:r>
            <a:r>
              <a:rPr lang="en-US" i="1" dirty="0" err="1">
                <a:solidFill>
                  <a:srgbClr val="FFFFFF"/>
                </a:solidFill>
                <a:effectLst/>
                <a:latin typeface="Book Antiqua" panose="02040602050305030304" pitchFamily="18" charset="0"/>
              </a:rPr>
              <a:t>στην</a:t>
            </a:r>
            <a:r>
              <a:rPr lang="en-US" i="1" dirty="0">
                <a:solidFill>
                  <a:srgbClr val="FFFFFF"/>
                </a:solidFill>
                <a:effectLst/>
                <a:latin typeface="Book Antiqua" panose="02040602050305030304" pitchFamily="18" charset="0"/>
              </a:rPr>
              <a:t> </a:t>
            </a:r>
            <a:r>
              <a:rPr lang="en-US" i="1" dirty="0" err="1">
                <a:solidFill>
                  <a:srgbClr val="FFFFFF"/>
                </a:solidFill>
                <a:effectLst/>
                <a:latin typeface="Book Antiqua" panose="02040602050305030304" pitchFamily="18" charset="0"/>
              </a:rPr>
              <a:t>Αγγλί</a:t>
            </a:r>
            <a:r>
              <a:rPr lang="en-US" i="1" dirty="0">
                <a:solidFill>
                  <a:srgbClr val="FFFFFF"/>
                </a:solidFill>
                <a:effectLst/>
                <a:latin typeface="Book Antiqua" panose="02040602050305030304" pitchFamily="18" charset="0"/>
              </a:rPr>
              <a:t>α</a:t>
            </a:r>
            <a:br>
              <a:rPr lang="en-US" dirty="0">
                <a:solidFill>
                  <a:srgbClr val="FFFFFF"/>
                </a:solidFill>
                <a:effectLst/>
                <a:latin typeface="Book Antiqua" panose="02040602050305030304" pitchFamily="18" charset="0"/>
              </a:rPr>
            </a:br>
            <a:endParaRPr lang="en-US" dirty="0">
              <a:solidFill>
                <a:srgbClr val="FFFFFF"/>
              </a:solidFill>
              <a:latin typeface="Book Antiqua" panose="02040602050305030304" pitchFamily="18" charset="0"/>
            </a:endParaRPr>
          </a:p>
        </p:txBody>
      </p:sp>
      <p:cxnSp>
        <p:nvCxnSpPr>
          <p:cNvPr id="8205" name="Straight Connector 8204">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9139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232" name="Straight Connector 9231">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234" name="Rectangle 9233">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3060C6D-925F-8B9E-1EC4-E3ECCD5AF681}"/>
              </a:ext>
            </a:extLst>
          </p:cNvPr>
          <p:cNvSpPr>
            <a:spLocks noGrp="1"/>
          </p:cNvSpPr>
          <p:nvPr>
            <p:ph type="title"/>
          </p:nvPr>
        </p:nvSpPr>
        <p:spPr>
          <a:xfrm>
            <a:off x="85726" y="914400"/>
            <a:ext cx="4371974" cy="5505450"/>
          </a:xfrm>
        </p:spPr>
        <p:txBody>
          <a:bodyPr vert="horz" lIns="91440" tIns="45720" rIns="91440" bIns="45720" rtlCol="0" anchor="t">
            <a:normAutofit/>
          </a:bodyPr>
          <a:lstStyle/>
          <a:p>
            <a:pPr>
              <a:lnSpc>
                <a:spcPct val="90000"/>
              </a:lnSpc>
            </a:pPr>
            <a:r>
              <a:rPr lang="en-US" sz="2400" dirty="0">
                <a:effectLst/>
                <a:latin typeface="Book Antiqua" panose="02040602050305030304" pitchFamily="18" charset="0"/>
              </a:rPr>
              <a:t>Πα</a:t>
            </a:r>
            <a:r>
              <a:rPr lang="en-US" sz="2400" dirty="0" err="1">
                <a:effectLst/>
                <a:latin typeface="Book Antiqua" panose="02040602050305030304" pitchFamily="18" charset="0"/>
              </a:rPr>
              <a:t>ρόλο</a:t>
            </a:r>
            <a:r>
              <a:rPr lang="en-US" sz="2400" dirty="0">
                <a:effectLst/>
                <a:latin typeface="Book Antiqua" panose="02040602050305030304" pitchFamily="18" charset="0"/>
              </a:rPr>
              <a:t> π</a:t>
            </a:r>
            <a:r>
              <a:rPr lang="en-US" sz="2400" dirty="0" err="1">
                <a:effectLst/>
                <a:latin typeface="Book Antiqua" panose="02040602050305030304" pitchFamily="18" charset="0"/>
              </a:rPr>
              <a:t>ου</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ατρικές πρακτικές του μεσαίωνα εξακολουθούσαν να δεσπόζουν, το πνεύμα της </a:t>
            </a:r>
            <a:r>
              <a:rPr lang="el-GR" sz="2400" dirty="0">
                <a:effectLst/>
                <a:latin typeface="Book Antiqua" panose="02040602050305030304" pitchFamily="18" charset="0"/>
              </a:rPr>
              <a:t>Αναγέννηση</a:t>
            </a:r>
            <a:r>
              <a:rPr lang="en-US" sz="2400" dirty="0">
                <a:effectLst/>
                <a:latin typeface="Book Antiqua" panose="02040602050305030304" pitchFamily="18" charset="0"/>
              </a:rPr>
              <a:t>ς άρχισε να γίνεται αισθητό στην Αγγλία κατά τη διάρκεια της βασιλείας του Ερρίκου Η΄. Ο </a:t>
            </a:r>
            <a:r>
              <a:rPr lang="en-US" sz="2400" dirty="0" err="1">
                <a:effectLst/>
                <a:latin typeface="Book Antiqua" panose="02040602050305030304" pitchFamily="18" charset="0"/>
              </a:rPr>
              <a:t>Έρ</a:t>
            </a:r>
            <a:r>
              <a:rPr lang="en-US" sz="2400" dirty="0">
                <a:effectLst/>
                <a:latin typeface="Book Antiqua" panose="02040602050305030304" pitchFamily="18" charset="0"/>
              </a:rPr>
              <a:t>ασμος και άλλοι ευρωπαίοι ανθρωπιστές ήρθαν στην Αγγλία, ενώ άλλοι Άγγλοι ανθρωπιστές σπούδασαν στην Ιταλία. </a:t>
            </a:r>
            <a:endParaRPr lang="en-US" sz="2400" dirty="0">
              <a:latin typeface="Book Antiqua" panose="02040602050305030304" pitchFamily="18" charset="0"/>
            </a:endParaRPr>
          </a:p>
        </p:txBody>
      </p:sp>
      <p:pic>
        <p:nvPicPr>
          <p:cNvPr id="9218" name="Picture 2" descr="Facts about Henry VIII | Royal Museums Greenwich">
            <a:extLst>
              <a:ext uri="{FF2B5EF4-FFF2-40B4-BE49-F238E27FC236}">
                <a16:creationId xmlns:a16="http://schemas.microsoft.com/office/drawing/2014/main" id="{E8CDD3CF-779D-B03A-6E1F-EBB115DB9E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27" r="5602" b="-1"/>
          <a:stretch/>
        </p:blipFill>
        <p:spPr bwMode="auto">
          <a:xfrm>
            <a:off x="4457700" y="1066800"/>
            <a:ext cx="7734300" cy="4724400"/>
          </a:xfrm>
          <a:prstGeom prst="rect">
            <a:avLst/>
          </a:prstGeom>
          <a:noFill/>
          <a:extLst>
            <a:ext uri="{909E8E84-426E-40DD-AFC4-6F175D3DCCD1}">
              <a14:hiddenFill xmlns:a14="http://schemas.microsoft.com/office/drawing/2010/main">
                <a:solidFill>
                  <a:srgbClr val="FFFFFF"/>
                </a:solidFill>
              </a14:hiddenFill>
            </a:ext>
          </a:extLst>
        </p:spPr>
      </p:pic>
      <p:cxnSp>
        <p:nvCxnSpPr>
          <p:cNvPr id="9236" name="Straight Connector 9235">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4457700" y="5756461"/>
            <a:ext cx="773430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6255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81FB8FB-203E-6C8D-B541-16C5FF6653E5}"/>
              </a:ext>
            </a:extLst>
          </p:cNvPr>
          <p:cNvSpPr>
            <a:spLocks noGrp="1"/>
          </p:cNvSpPr>
          <p:nvPr>
            <p:ph type="title"/>
          </p:nvPr>
        </p:nvSpPr>
        <p:spPr>
          <a:xfrm>
            <a:off x="866775" y="1861184"/>
            <a:ext cx="10458449" cy="3682365"/>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συνέχει</a:t>
            </a:r>
            <a:r>
              <a:rPr lang="en-US" sz="2400" dirty="0">
                <a:effectLst/>
                <a:latin typeface="Book Antiqua" panose="02040602050305030304" pitchFamily="18" charset="0"/>
              </a:rPr>
              <a:t>α δίδαξαν στην Οξφόρδη και στο Κέμπριτζ αφυπνίζοντας το ενδιαφέρον των συγγραφέων και </a:t>
            </a:r>
            <a:r>
              <a:rPr lang="el-GR" sz="2400" dirty="0">
                <a:effectLst/>
                <a:latin typeface="Book Antiqua" panose="02040602050305030304" pitchFamily="18" charset="0"/>
              </a:rPr>
              <a:t>των </a:t>
            </a:r>
            <a:r>
              <a:rPr lang="en-US" sz="2400" dirty="0" err="1">
                <a:effectLst/>
                <a:latin typeface="Book Antiqua" panose="02040602050305030304" pitchFamily="18" charset="0"/>
              </a:rPr>
              <a:t>λογίων</a:t>
            </a:r>
            <a:r>
              <a:rPr lang="en-US" sz="2400" dirty="0">
                <a:effectLst/>
                <a:latin typeface="Book Antiqua" panose="02040602050305030304" pitchFamily="18" charset="0"/>
              </a:rPr>
              <a:t> της Αγγλίας για την αρχαία γραμματεία. </a:t>
            </a:r>
            <a:r>
              <a:rPr lang="en-US" sz="2400" dirty="0" err="1">
                <a:effectLst/>
                <a:latin typeface="Book Antiqua" panose="02040602050305030304" pitchFamily="18" charset="0"/>
              </a:rPr>
              <a:t>Οι</a:t>
            </a:r>
            <a:r>
              <a:rPr lang="en-US" sz="2400" dirty="0">
                <a:effectLst/>
                <a:latin typeface="Book Antiqua" panose="02040602050305030304" pitchFamily="18" charset="0"/>
              </a:rPr>
              <a:t> π</a:t>
            </a:r>
            <a:r>
              <a:rPr lang="en-US" sz="2400" dirty="0" err="1">
                <a:effectLst/>
                <a:latin typeface="Book Antiqua" panose="02040602050305030304" pitchFamily="18" charset="0"/>
              </a:rPr>
              <a:t>ρώτες</a:t>
            </a:r>
            <a:r>
              <a:rPr lang="en-US" sz="2400" dirty="0">
                <a:effectLst/>
                <a:latin typeface="Book Antiqua" panose="02040602050305030304" pitchFamily="18" charset="0"/>
              </a:rPr>
              <a:t> επ</a:t>
            </a:r>
            <a:r>
              <a:rPr lang="en-US" sz="2400" dirty="0" err="1">
                <a:effectLst/>
                <a:latin typeface="Book Antiqua" panose="02040602050305030304" pitchFamily="18" charset="0"/>
              </a:rPr>
              <a:t>ιδράσεις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α</a:t>
            </a:r>
            <a:r>
              <a:rPr lang="en-US" sz="2400" dirty="0" err="1">
                <a:effectLst/>
                <a:latin typeface="Book Antiqua" panose="02040602050305030304" pitchFamily="18" charset="0"/>
              </a:rPr>
              <a:t>νθρω</a:t>
            </a:r>
            <a:r>
              <a:rPr lang="en-US" sz="2400" dirty="0">
                <a:effectLst/>
                <a:latin typeface="Book Antiqua" panose="02040602050305030304" pitchFamily="18" charset="0"/>
              </a:rPr>
              <a:t>πισμού στο δράμα φαίνονται στην παράσταση του έργου του Μεντγουωλ </a:t>
            </a:r>
            <a:r>
              <a:rPr lang="en-US" sz="2400" i="1" dirty="0">
                <a:effectLst/>
                <a:latin typeface="Book Antiqua" panose="02040602050305030304" pitchFamily="18" charset="0"/>
              </a:rPr>
              <a:t>Φουλγέντιος και Λουκρητία</a:t>
            </a:r>
            <a:r>
              <a:rPr lang="el-GR" sz="2400" i="1" dirty="0">
                <a:effectLst/>
                <a:latin typeface="Book Antiqua" panose="02040602050305030304" pitchFamily="18" charset="0"/>
              </a:rPr>
              <a:t> </a:t>
            </a:r>
            <a:r>
              <a:rPr lang="en-US" sz="2400" dirty="0" err="1">
                <a:latin typeface="Book Antiqua" panose="02040602050305030304" pitchFamily="18" charset="0"/>
              </a:rPr>
              <a:t>το</a:t>
            </a:r>
            <a:r>
              <a:rPr lang="en-US" sz="2400" dirty="0">
                <a:latin typeface="Book Antiqua" panose="02040602050305030304" pitchFamily="18" charset="0"/>
              </a:rPr>
              <a:t> 1497 </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επ</a:t>
            </a:r>
            <a:r>
              <a:rPr lang="en-US" sz="2400" dirty="0" err="1">
                <a:effectLst/>
                <a:latin typeface="Book Antiqua" panose="02040602050305030304" pitchFamily="18" charset="0"/>
              </a:rPr>
              <a:t>ιδράσεις</a:t>
            </a:r>
            <a:r>
              <a:rPr lang="en-US" sz="2400" dirty="0">
                <a:effectLst/>
                <a:latin typeface="Book Antiqua" panose="02040602050305030304" pitchFamily="18" charset="0"/>
              </a:rPr>
              <a:t> α</a:t>
            </a:r>
            <a:r>
              <a:rPr lang="en-US" sz="2400" dirty="0" err="1">
                <a:effectLst/>
                <a:latin typeface="Book Antiqua" panose="02040602050305030304" pitchFamily="18" charset="0"/>
              </a:rPr>
              <a:t>υτές</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ακόμα μεγαλύτερες στις ηθολογίες των Μεντγουωλ, Σκέλτον, Ράστελ και Μπέιλ. Ο </a:t>
            </a:r>
            <a:r>
              <a:rPr lang="en-US" sz="2400" dirty="0" err="1">
                <a:effectLst/>
                <a:latin typeface="Book Antiqua" panose="02040602050305030304" pitchFamily="18" charset="0"/>
              </a:rPr>
              <a:t>διδ</a:t>
            </a:r>
            <a:r>
              <a:rPr lang="en-US" sz="2400" dirty="0">
                <a:effectLst/>
                <a:latin typeface="Book Antiqua" panose="02040602050305030304" pitchFamily="18" charset="0"/>
              </a:rPr>
              <a:t>ακτικός χαρακτήρας αυτών των έργων έδωσε τα πρότυπα για τα έργα προπαγάνδας που γράφτηκαν κατά τη διάρκεια της ρήξης του Ερρίκου Η΄ με την καθολική εκκλησία.</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84EE7F79-08E8-405E-9B6D-B1560F3484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67499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923D88-05DC-E04E-7867-9D80AC3CA9D5}"/>
              </a:ext>
            </a:extLst>
          </p:cNvPr>
          <p:cNvSpPr>
            <a:spLocks noGrp="1"/>
          </p:cNvSpPr>
          <p:nvPr>
            <p:ph type="title"/>
          </p:nvPr>
        </p:nvSpPr>
        <p:spPr>
          <a:xfrm>
            <a:off x="914400" y="1371600"/>
            <a:ext cx="10363200" cy="488924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απόφοιτοι της Οξφόρδης άρχισαν να διαδίδουν στα σχολεία τις νέες προσεγγίσεις στη μάθηση. Παραστάσεις των ανθρωπιστών ευδοκιμούσαν στο πανεπιστήμιο του Κέιμπριτζ μέχρι τη δεκαετία του 1520. Το 1546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Queens College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στο Κέιμπριτζ ανέλαβε την ευθύνη για την ετήσια παρουσίαση θεατρικών έργων και σχεδίασε μια κινητή θεατρική κατασκευή για την κεντρική του αίθουσα (η χρήση της συνεχίστηκε τουλάχιστον μέχρι το 1640 και μπορεί να έχει επηρεάσει τον σχεδιασμό των θεάτρων του Λονδίνου). Οι φοιτητές παρουσίασαν θεατρικά έργα, άλλα στα λατινικά και άλλα στα αγγλικά, για τα μέλη των πανεπιστημίων για τους επισκέπτες τους.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078408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41BAB2-9134-EDFB-1379-B9FB6D8D3037}"/>
              </a:ext>
            </a:extLst>
          </p:cNvPr>
          <p:cNvSpPr>
            <a:spLocks noGrp="1"/>
          </p:cNvSpPr>
          <p:nvPr>
            <p:ph type="title"/>
          </p:nvPr>
        </p:nvSpPr>
        <p:spPr>
          <a:xfrm>
            <a:off x="914400" y="597159"/>
            <a:ext cx="10363200" cy="6260841"/>
          </a:xfrm>
        </p:spPr>
        <p:txBody>
          <a:bodyPr>
            <a:noAutofit/>
          </a:bodyPr>
          <a:lstStyle/>
          <a:p>
            <a:pPr>
              <a:lnSpc>
                <a:spcPct val="107000"/>
              </a:lnSpc>
              <a:spcAft>
                <a:spcPts val="800"/>
              </a:spcAft>
            </a:pPr>
            <a:r>
              <a:rPr lang="el-GR" sz="2200" dirty="0">
                <a:effectLst/>
                <a:latin typeface="Book Antiqua" panose="02040602050305030304" pitchFamily="18" charset="0"/>
                <a:ea typeface="Calibri" panose="020F0502020204030204" pitchFamily="34" charset="0"/>
                <a:cs typeface="Times New Roman" panose="02020603050405020304" pitchFamily="18" charset="0"/>
              </a:rPr>
              <a:t>Παραστάσεις επίσης διοργάνωναν και οι νομικές σχολές του Λονδίνου, μάλιστα η σχολή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Ίνερ</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Τεμπλ</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το 1561 παρουσίασε ένα έργο, που θεωρείται ως η πρώτη αγγλική κωμωδία,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Γκόρμποντακ</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ή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Φέρεξ</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200" i="1" dirty="0" err="1">
                <a:effectLst/>
                <a:latin typeface="Book Antiqua" panose="02040602050305030304" pitchFamily="18" charset="0"/>
                <a:ea typeface="Calibri" panose="020F0502020204030204" pitchFamily="34" charset="0"/>
                <a:cs typeface="Times New Roman" panose="02020603050405020304" pitchFamily="18" charset="0"/>
              </a:rPr>
              <a:t>Πόρεξ</a:t>
            </a: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των Τόμας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Σάκβιλ</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και Τόμας Νόρτον. Τον επόμενο χρόνο η παράσταση παρουσιάστηκε στο Γουάιτ χολ παρουσία της βασίλισσας Ελισάβετ. Το θέμα, επιλεγμένο από τους θρύλους της Αγγλίας, αναπτύχθηκε με ένα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ψεύδο</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σενεκικό</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τρόπο. Η δράση είναι χωρισμένη σε 5 πράξεις και πραγματεύεται τη ζήλια που ξέσπασε ανάμεσα στον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Φερεξ</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και τον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Πορεξ</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όταν ο πατέρας τους,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Γκόρμποντακ</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αποφάσισε να τους μοιράσει το βασίλειό του. Όλοι οι βασικοί χαρακτήρες τελικά σκοτώνονται και η τύχη τους χρησιμοποιείται για να δώσει ένα μάθημα στην Αγγλία για τους κινδύνους που προκύπτουν, αν αφεθεί αβέβαιη η σειρά της διαδοχής του θρόνου. Αν και το έργο φαίνεται άτονο σήμερα, έκανε τόσο βαθιά εντύπωση, ώστε μέχρι το 1590 είχε τυπωθεί 5 φορές. Καθιέρωσε τη συνήθεια να έχουν οι τραγωδίες ως πρότυπο τα έργα του Σενέκα και επειδή ήταν γραμμένο σε ανομοιοκατάληκτο το στίχο </a:t>
            </a:r>
            <a:r>
              <a:rPr lang="en-US" sz="2200" dirty="0">
                <a:effectLst/>
                <a:latin typeface="Book Antiqua" panose="02040602050305030304" pitchFamily="18" charset="0"/>
                <a:ea typeface="Calibri" panose="020F0502020204030204" pitchFamily="34" charset="0"/>
                <a:cs typeface="Times New Roman" panose="02020603050405020304" pitchFamily="18" charset="0"/>
              </a:rPr>
              <a:t>blank verse)</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αντί για τον παραδοσιακό ομοιοκατάληκτο, άσκησε έντονη επίδραση στη μετέπειτα συγγραφή θεατρικών έργων.</a:t>
            </a:r>
            <a:br>
              <a:rPr lang="el-GR" sz="2000" dirty="0">
                <a:effectLst/>
                <a:latin typeface="Book Antiqua" panose="02040602050305030304" pitchFamily="18" charset="0"/>
                <a:ea typeface="Calibri" panose="020F0502020204030204" pitchFamily="34" charset="0"/>
                <a:cs typeface="Times New Roman" panose="02020603050405020304" pitchFamily="18" charset="0"/>
              </a:rPr>
            </a:br>
            <a:r>
              <a:rPr lang="el-GR" sz="20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0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000" dirty="0">
              <a:latin typeface="Book Antiqua" panose="02040602050305030304" pitchFamily="18" charset="0"/>
            </a:endParaRPr>
          </a:p>
        </p:txBody>
      </p:sp>
    </p:spTree>
    <p:extLst>
      <p:ext uri="{BB962C8B-B14F-4D97-AF65-F5344CB8AC3E}">
        <p14:creationId xmlns:p14="http://schemas.microsoft.com/office/powerpoint/2010/main" val="2649412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DAFE6E-4EC4-69B4-D336-B10411BD8CDD}"/>
              </a:ext>
            </a:extLst>
          </p:cNvPr>
          <p:cNvSpPr>
            <a:spLocks noGrp="1"/>
          </p:cNvSpPr>
          <p:nvPr>
            <p:ph type="title"/>
          </p:nvPr>
        </p:nvSpPr>
        <p:spPr>
          <a:xfrm>
            <a:off x="1045028" y="1278294"/>
            <a:ext cx="10363200" cy="473062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Παρά την επίδραση των ανθρωπιστών, οι πρακτικές και οι συμβάσεις του μεσαίωνα εξακολουθούσαν να δεσπόζουν στο αγγλικό θέατρο κατά τη διάρκεια του μεγαλύτερου μέρους του 16</a:t>
            </a:r>
            <a:r>
              <a:rPr lang="el-GR" sz="2400" baseline="30000" dirty="0">
                <a:effectLst/>
                <a:latin typeface="Book Antiqua" panose="02040602050305030304" pitchFamily="18" charset="0"/>
                <a:ea typeface="Calibri" panose="020F0502020204030204" pitchFamily="34" charset="0"/>
                <a:cs typeface="Times New Roman" panose="02020603050405020304" pitchFamily="18" charset="0"/>
              </a:rPr>
              <a:t>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αιώνα. Διασκεδαστές όλων των ειδών περιόδευαν στη χώρα και οι τοπικές κοινωνίες εξακολουθούσαν να παρουσιάζουν παντομίμες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μάμινγκς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φαρσοκωμωδίες και άλλα είδη ερασιτεχνικών θεαμάτων. Οι επαγγελματίες ηθοποιοί, με σκοπό να προσελκύσουν ένα ευρύ κοινό συνδύαζαν στοιχεία λαϊκών διασκεδάσεων με θέματα που αντλούσαν από διάφορες πηγές. Ιστορίες από τη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B</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ίβλο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συνδυάζονταν με διασκευές μυθιστορημάτων από άλλες χώρες και με ιπποτικές ιστορίες, ενώ οι κλασικοί μύθοι με φιγούρες από την αγγλική ιστορία και τη φαρσοκωμωδία.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3436090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247" name="Straight Connector 1024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249" name="Rectangle 1024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2" name="Picture 2" descr="Performing selfhood: The Costumed Body as a Lite of Mediation Between Life,  Art and the Theatre in the English Renaissance | bemusedandbewildered">
            <a:extLst>
              <a:ext uri="{FF2B5EF4-FFF2-40B4-BE49-F238E27FC236}">
                <a16:creationId xmlns:a16="http://schemas.microsoft.com/office/drawing/2014/main" id="{04B327D3-5C95-A130-5760-0711E11CD93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303" b="2742"/>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10251" name="Rectangle 10250">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6AA6D53-9907-0E6E-1A27-210A9CE6D5F0}"/>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a:solidFill>
                  <a:srgbClr val="FFFFFF"/>
                </a:solidFill>
                <a:effectLst/>
                <a:latin typeface="Book Antiqua" panose="02040602050305030304" pitchFamily="18" charset="0"/>
              </a:rPr>
              <a:t>All the world is a stage</a:t>
            </a:r>
            <a:br>
              <a:rPr lang="en-US" dirty="0">
                <a:solidFill>
                  <a:srgbClr val="FFFFFF"/>
                </a:solidFill>
                <a:effectLst/>
              </a:rPr>
            </a:br>
            <a:endParaRPr lang="en-US" dirty="0">
              <a:solidFill>
                <a:srgbClr val="FFFFFF"/>
              </a:solidFill>
            </a:endParaRPr>
          </a:p>
        </p:txBody>
      </p:sp>
      <p:cxnSp>
        <p:nvCxnSpPr>
          <p:cNvPr id="10253" name="Straight Connector 1025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014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20B930D-4EA3-39A3-99FA-19F7F307818B}"/>
              </a:ext>
            </a:extLst>
          </p:cNvPr>
          <p:cNvSpPr>
            <a:spLocks noGrp="1"/>
          </p:cNvSpPr>
          <p:nvPr>
            <p:ph type="title"/>
          </p:nvPr>
        </p:nvSpPr>
        <p:spPr>
          <a:xfrm>
            <a:off x="914400" y="2858844"/>
            <a:ext cx="10687050" cy="2634181"/>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Ίσως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π</a:t>
            </a:r>
            <a:r>
              <a:rPr lang="en-US" sz="2400" dirty="0" err="1">
                <a:effectLst/>
                <a:latin typeface="Book Antiqua" panose="02040602050305030304" pitchFamily="18" charset="0"/>
              </a:rPr>
              <a:t>ιο</a:t>
            </a:r>
            <a:r>
              <a:rPr lang="en-US" sz="2400" dirty="0">
                <a:effectLst/>
                <a:latin typeface="Book Antiqua" panose="02040602050305030304" pitchFamily="18" charset="0"/>
              </a:rPr>
              <a:t> χαρα</a:t>
            </a:r>
            <a:r>
              <a:rPr lang="en-US" sz="2400" dirty="0" err="1">
                <a:effectLst/>
                <a:latin typeface="Book Antiqua" panose="02040602050305030304" pitchFamily="18" charset="0"/>
              </a:rPr>
              <a:t>κτηριστικό</a:t>
            </a:r>
            <a:r>
              <a:rPr lang="en-US" sz="2400" dirty="0">
                <a:effectLst/>
                <a:latin typeface="Book Antiqua" panose="02040602050305030304" pitchFamily="18" charset="0"/>
              </a:rPr>
              <a:t> </a:t>
            </a:r>
            <a:r>
              <a:rPr lang="en-US" sz="2400" dirty="0" err="1">
                <a:effectLst/>
                <a:latin typeface="Book Antiqua" panose="02040602050305030304" pitchFamily="18" charset="0"/>
              </a:rPr>
              <a:t>γνώρισμ</a:t>
            </a:r>
            <a:r>
              <a:rPr lang="en-US" sz="2400" dirty="0">
                <a:effectLst/>
                <a:latin typeface="Book Antiqua" panose="02040602050305030304" pitchFamily="18" charset="0"/>
              </a:rPr>
              <a:t>α του ελισαβετιανού θεάτρου βρίσκεται στην  αντίληψη των ανθρώπων της ελισαβετιανής περιόδου ότι η θεατρική σκηνή είναι μια μεταφορική απεικόνιση της ζωής, ή ότι το θέατρο είναι μια μεταφορική έκφραση του “κόσμου”. </a:t>
            </a:r>
            <a:r>
              <a:rPr lang="en-US" sz="2400" dirty="0" err="1">
                <a:effectLst/>
                <a:latin typeface="Book Antiqua" panose="02040602050305030304" pitchFamily="18" charset="0"/>
              </a:rPr>
              <a:t>Στο</a:t>
            </a:r>
            <a:r>
              <a:rPr lang="en-US" sz="2400" dirty="0">
                <a:effectLst/>
                <a:latin typeface="Book Antiqua" panose="02040602050305030304" pitchFamily="18" charset="0"/>
              </a:rPr>
              <a:t> α</a:t>
            </a:r>
            <a:r>
              <a:rPr lang="en-US" sz="2400" dirty="0" err="1">
                <a:effectLst/>
                <a:latin typeface="Book Antiqua" panose="02040602050305030304" pitchFamily="18" charset="0"/>
              </a:rPr>
              <a:t>γγλικό</a:t>
            </a:r>
            <a:r>
              <a:rPr lang="en-US" sz="2400" dirty="0">
                <a:effectLst/>
                <a:latin typeface="Book Antiqua" panose="02040602050305030304" pitchFamily="18" charset="0"/>
              </a:rPr>
              <a:t> </a:t>
            </a:r>
            <a:r>
              <a:rPr lang="en-US" sz="2400" dirty="0" err="1">
                <a:effectLst/>
                <a:latin typeface="Book Antiqua" panose="02040602050305030304" pitchFamily="18" charset="0"/>
              </a:rPr>
              <a:t>δράμ</a:t>
            </a:r>
            <a:r>
              <a:rPr lang="en-US" sz="2400" dirty="0">
                <a:effectLst/>
                <a:latin typeface="Book Antiqua" panose="02040602050305030304" pitchFamily="18" charset="0"/>
              </a:rPr>
              <a:t>α η συγκεκριμένη αντίληψη είναι ανιχνεύσιμη από τη δεκαετία του 1560, ενώ φαίνεται πως βρήκε γρήγορη και πλατιά απήχηση.</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B51019FC-0FE0-4611-B71E-C03589FB62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988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1271" name="Straight Connector 1127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1273" name="Rectangle 1127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759D904-E136-A67F-50B5-E72434192DA9}"/>
              </a:ext>
            </a:extLst>
          </p:cNvPr>
          <p:cNvSpPr>
            <a:spLocks noGrp="1"/>
          </p:cNvSpPr>
          <p:nvPr>
            <p:ph type="title"/>
          </p:nvPr>
        </p:nvSpPr>
        <p:spPr>
          <a:xfrm>
            <a:off x="171450" y="438150"/>
            <a:ext cx="5572125" cy="6419850"/>
          </a:xfrm>
        </p:spPr>
        <p:txBody>
          <a:bodyPr vert="horz" lIns="91440" tIns="45720" rIns="91440" bIns="45720" rtlCol="0" anchor="t">
            <a:noAutofit/>
          </a:bodyPr>
          <a:lstStyle/>
          <a:p>
            <a:pPr>
              <a:lnSpc>
                <a:spcPct val="90000"/>
              </a:lnSpc>
            </a:pPr>
            <a:r>
              <a:rPr lang="en-US" sz="2400" dirty="0">
                <a:effectLst/>
                <a:latin typeface="Book Antiqua" panose="02040602050305030304" pitchFamily="18" charset="0"/>
              </a:rPr>
              <a:t>Ο Σα</a:t>
            </a:r>
            <a:r>
              <a:rPr lang="en-US" sz="2400" dirty="0" err="1">
                <a:effectLst/>
                <a:latin typeface="Book Antiqua" panose="02040602050305030304" pitchFamily="18" charset="0"/>
              </a:rPr>
              <a:t>ίξ</a:t>
            </a:r>
            <a:r>
              <a:rPr lang="en-US" sz="2400" dirty="0">
                <a:effectLst/>
                <a:latin typeface="Book Antiqua" panose="02040602050305030304" pitchFamily="18" charset="0"/>
              </a:rPr>
              <a:t>πηρ φαίνεται να έκανε εκτεταμένη χρήση του θεάτρου ως μεταφοράς, τουλάχιστον αυτό μαρτυρούν όλα του τα έργα από τον </a:t>
            </a:r>
            <a:r>
              <a:rPr lang="en-US" sz="2400" i="1" dirty="0">
                <a:effectLst/>
                <a:latin typeface="Book Antiqua" panose="02040602050305030304" pitchFamily="18" charset="0"/>
              </a:rPr>
              <a:t>Ερρίκο τον Η</a:t>
            </a:r>
            <a:r>
              <a:rPr lang="en-US" sz="2400" dirty="0">
                <a:effectLst/>
                <a:latin typeface="Book Antiqua" panose="02040602050305030304" pitchFamily="18" charset="0"/>
              </a:rPr>
              <a:t> μέχρι την </a:t>
            </a:r>
            <a:r>
              <a:rPr lang="en-US" sz="2400" i="1" dirty="0">
                <a:effectLst/>
                <a:latin typeface="Book Antiqua" panose="02040602050305030304" pitchFamily="18" charset="0"/>
              </a:rPr>
              <a:t>Τρικυμία</a:t>
            </a:r>
            <a:r>
              <a:rPr lang="en-US" sz="2400" dirty="0">
                <a:effectLst/>
                <a:latin typeface="Book Antiqua" panose="02040602050305030304" pitchFamily="18" charset="0"/>
              </a:rPr>
              <a:t>. </a:t>
            </a:r>
            <a:r>
              <a:rPr lang="en-US" sz="2400" dirty="0" err="1">
                <a:effectLst/>
                <a:latin typeface="Book Antiqua" panose="02040602050305030304" pitchFamily="18" charset="0"/>
              </a:rPr>
              <a:t>Δεν</a:t>
            </a:r>
            <a:r>
              <a:rPr lang="en-US" sz="2400" dirty="0">
                <a:effectLst/>
                <a:latin typeface="Book Antiqua" panose="02040602050305030304" pitchFamily="18" charset="0"/>
              </a:rPr>
              <a:t>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τυχαίο ότι, σύμφωνα με την παράδοση, το μότο που κοσμούσε την είσοδο του θεάτρου Globe έγραφε “Totus mundus agit histrionem” (όλος ο κόσμος είναι μια σκηνή). Επ</a:t>
            </a:r>
            <a:r>
              <a:rPr lang="en-US" sz="2400" dirty="0" err="1">
                <a:effectLst/>
                <a:latin typeface="Book Antiqua" panose="02040602050305030304" pitchFamily="18" charset="0"/>
              </a:rPr>
              <a:t>ομένως</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ως μεταφορά της ζωής είχε τεράστια σημασία για τους ανθρώπους της ελισαβετιανής περιόδου.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λειτουργούσε ως ένας καθρέφτης στον οποίο η ζωή μπορούσε να κοιταχτεί και να δει τον εαυτό της.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θε</a:t>
            </a:r>
            <a:r>
              <a:rPr lang="en-US" sz="2400" dirty="0">
                <a:effectLst/>
                <a:latin typeface="Book Antiqua" panose="02040602050305030304" pitchFamily="18" charset="0"/>
              </a:rPr>
              <a:t>ατές μπορούσαν να κοιταχτούν και να δουν τον εαυτό τους.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275" name="Straight Connector 1127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1266" name="Picture 2" descr="Architecture - Shakespeare">
            <a:extLst>
              <a:ext uri="{FF2B5EF4-FFF2-40B4-BE49-F238E27FC236}">
                <a16:creationId xmlns:a16="http://schemas.microsoft.com/office/drawing/2014/main" id="{B22B5FF6-6279-65D7-7BE0-C7F8FA9BABD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69428" y="643468"/>
            <a:ext cx="4958246"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5897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E405825-3377-0151-757E-5E18C0F1C3CD}"/>
              </a:ext>
            </a:extLst>
          </p:cNvPr>
          <p:cNvPicPr>
            <a:picLocks noChangeAspect="1"/>
          </p:cNvPicPr>
          <p:nvPr/>
        </p:nvPicPr>
        <p:blipFill rotWithShape="1">
          <a:blip r:embed="rId2"/>
          <a:srcRect/>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E673F9A-BF51-9E6A-6FCE-36AC197828CB}"/>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err="1">
                <a:solidFill>
                  <a:srgbClr val="FFFFFF"/>
                </a:solidFill>
                <a:effectLst/>
                <a:latin typeface="Book Antiqua" panose="02040602050305030304" pitchFamily="18" charset="0"/>
              </a:rPr>
              <a:t>Οι</a:t>
            </a:r>
            <a:r>
              <a:rPr lang="en-US" i="1" dirty="0">
                <a:solidFill>
                  <a:srgbClr val="FFFFFF"/>
                </a:solidFill>
                <a:effectLst/>
                <a:latin typeface="Book Antiqua" panose="02040602050305030304" pitchFamily="18" charset="0"/>
              </a:rPr>
              <a:t> πα</a:t>
            </a:r>
            <a:r>
              <a:rPr lang="en-US" i="1" dirty="0" err="1">
                <a:solidFill>
                  <a:srgbClr val="FFFFFF"/>
                </a:solidFill>
                <a:effectLst/>
                <a:latin typeface="Book Antiqua" panose="02040602050305030304" pitchFamily="18" charset="0"/>
              </a:rPr>
              <a:t>νε</a:t>
            </a:r>
            <a:r>
              <a:rPr lang="en-US" i="1" dirty="0">
                <a:solidFill>
                  <a:srgbClr val="FFFFFF"/>
                </a:solidFill>
                <a:effectLst/>
                <a:latin typeface="Book Antiqua" panose="02040602050305030304" pitchFamily="18" charset="0"/>
              </a:rPr>
              <a:t>πιστημιακές διάνοιες</a:t>
            </a:r>
            <a:br>
              <a:rPr lang="en-US" dirty="0">
                <a:solidFill>
                  <a:srgbClr val="FFFFFF"/>
                </a:solidFill>
                <a:effectLst/>
                <a:latin typeface="Book Antiqua" panose="02040602050305030304" pitchFamily="18" charset="0"/>
              </a:rPr>
            </a:br>
            <a:endParaRPr lang="en-US"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518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381DE1-B76D-4E6D-7552-24174B924135}"/>
              </a:ext>
            </a:extLst>
          </p:cNvPr>
          <p:cNvSpPr>
            <a:spLocks noGrp="1"/>
          </p:cNvSpPr>
          <p:nvPr>
            <p:ph type="title"/>
          </p:nvPr>
        </p:nvSpPr>
        <p:spPr>
          <a:xfrm>
            <a:off x="914400" y="1371601"/>
            <a:ext cx="10363200" cy="325638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Τη δεκαετία του 1580, όλες οι τάσεις του δράματος άρχισαν να συγχωνεύονται, κυρίως χάρη στον Τόμας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Κιντ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σε μια ομάδα μορφωμένων ανδρών που συνήθως ονομάζονται «Πανεπιστημιακές διάνοιες», οι οποίοι άρχισαν να γράφουν για τις δημόσιες σκηνές. Οι πιο σημαντικοί από αυτούς τους συγγραφείς ήταν ο Τζον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Λίλι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από το πανεπιστήμιο της Οξφόρδης και οι Ρόμπερτ Γκριν και Κρίστοφερ Μάρλοου από το πανεπιστήμιο του Κέιμπριτζ.</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85899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5BF1A55-A17F-DF7A-2D84-CEFB7FA4F167}"/>
              </a:ext>
            </a:extLst>
          </p:cNvPr>
          <p:cNvPicPr>
            <a:picLocks noChangeAspect="1"/>
          </p:cNvPicPr>
          <p:nvPr/>
        </p:nvPicPr>
        <p:blipFill rotWithShape="1">
          <a:blip r:embed="rId2"/>
          <a:srcRect b="6250"/>
          <a:stretch/>
        </p:blipFill>
        <p:spPr>
          <a:xfrm>
            <a:off x="0" y="10"/>
            <a:ext cx="12191979" cy="6857990"/>
          </a:xfrm>
          <a:prstGeom prst="rect">
            <a:avLst/>
          </a:prstGeom>
        </p:spPr>
      </p:pic>
      <p:sp>
        <p:nvSpPr>
          <p:cNvPr id="12"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B9D79680-3850-E1A3-C663-62A4BCAAED2B}"/>
              </a:ext>
            </a:extLst>
          </p:cNvPr>
          <p:cNvSpPr>
            <a:spLocks noGrp="1"/>
          </p:cNvSpPr>
          <p:nvPr>
            <p:ph type="title"/>
          </p:nvPr>
        </p:nvSpPr>
        <p:spPr>
          <a:xfrm>
            <a:off x="6421729" y="914400"/>
            <a:ext cx="4892948" cy="3427867"/>
          </a:xfrm>
        </p:spPr>
        <p:txBody>
          <a:bodyPr vert="horz" lIns="91440" tIns="45720" rIns="91440" bIns="45720" rtlCol="0" anchor="t">
            <a:noAutofit/>
          </a:bodyPr>
          <a:lstStyle/>
          <a:p>
            <a:pPr algn="r">
              <a:lnSpc>
                <a:spcPct val="90000"/>
              </a:lnSpc>
            </a:pPr>
            <a:r>
              <a:rPr lang="en-US" sz="2400" dirty="0">
                <a:solidFill>
                  <a:srgbClr val="FFFFFF"/>
                </a:solidFill>
                <a:effectLst/>
                <a:latin typeface="Book Antiqua" panose="02040602050305030304" pitchFamily="18" charset="0"/>
              </a:rPr>
              <a:t>Ο </a:t>
            </a:r>
            <a:r>
              <a:rPr lang="en-US" sz="2400" dirty="0" err="1">
                <a:solidFill>
                  <a:srgbClr val="FFFFFF"/>
                </a:solidFill>
                <a:effectLst/>
                <a:latin typeface="Book Antiqua" panose="02040602050305030304" pitchFamily="18" charset="0"/>
              </a:rPr>
              <a:t>Τόμ</a:t>
            </a:r>
            <a:r>
              <a:rPr lang="en-US" sz="2400" dirty="0">
                <a:solidFill>
                  <a:srgbClr val="FFFFFF"/>
                </a:solidFill>
                <a:effectLst/>
                <a:latin typeface="Book Antiqua" panose="02040602050305030304" pitchFamily="18" charset="0"/>
              </a:rPr>
              <a:t>ας Κιντ (1558 -1594), είναι γνωστός κυρίως από την </a:t>
            </a:r>
            <a:r>
              <a:rPr lang="en-US" sz="2400" i="1" dirty="0">
                <a:solidFill>
                  <a:srgbClr val="FFFFFF"/>
                </a:solidFill>
                <a:effectLst/>
                <a:latin typeface="Book Antiqua" panose="02040602050305030304" pitchFamily="18" charset="0"/>
              </a:rPr>
              <a:t>Iσπανική τραγωδία </a:t>
            </a:r>
            <a:r>
              <a:rPr lang="en-US" sz="2400" dirty="0">
                <a:solidFill>
                  <a:srgbClr val="FFFFFF"/>
                </a:solidFill>
                <a:effectLst/>
                <a:latin typeface="Book Antiqua" panose="02040602050305030304" pitchFamily="18" charset="0"/>
              </a:rPr>
              <a:t>γραμμένη περίπου το 1587, το δημοφιλέστερο έργο του δέκατου έκτου αιώνα. </a:t>
            </a:r>
            <a:r>
              <a:rPr lang="en-US" sz="2400" dirty="0" err="1">
                <a:solidFill>
                  <a:srgbClr val="FFFFFF"/>
                </a:solidFill>
                <a:effectLst/>
                <a:latin typeface="Book Antiqua" panose="02040602050305030304" pitchFamily="18" charset="0"/>
              </a:rPr>
              <a:t>Αν</a:t>
            </a:r>
            <a:r>
              <a:rPr lang="en-US" sz="2400" dirty="0">
                <a:solidFill>
                  <a:srgbClr val="FFFFFF"/>
                </a:solidFill>
                <a:effectLst/>
                <a:latin typeface="Book Antiqua" panose="02040602050305030304" pitchFamily="18" charset="0"/>
              </a:rPr>
              <a:t> και </a:t>
            </a:r>
            <a:r>
              <a:rPr lang="en-US" sz="2400" dirty="0" err="1">
                <a:solidFill>
                  <a:srgbClr val="FFFFFF"/>
                </a:solidFill>
                <a:effectLst/>
                <a:latin typeface="Book Antiqua" panose="02040602050305030304" pitchFamily="18" charset="0"/>
              </a:rPr>
              <a:t>υστερεί</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στην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εμ</a:t>
            </a:r>
            <a:r>
              <a:rPr lang="en-US" sz="2400" dirty="0">
                <a:solidFill>
                  <a:srgbClr val="FFFFFF"/>
                </a:solidFill>
                <a:effectLst/>
                <a:latin typeface="Book Antiqua" panose="02040602050305030304" pitchFamily="18" charset="0"/>
              </a:rPr>
              <a:t>βάθυνση χαρακτήρων ή σκέψεων, η </a:t>
            </a:r>
            <a:r>
              <a:rPr lang="en-US" sz="2400" i="1" dirty="0">
                <a:solidFill>
                  <a:srgbClr val="FFFFFF"/>
                </a:solidFill>
                <a:effectLst/>
                <a:latin typeface="Book Antiqua" panose="02040602050305030304" pitchFamily="18" charset="0"/>
              </a:rPr>
              <a:t>Ισπανική Τραγωδία </a:t>
            </a:r>
            <a:r>
              <a:rPr lang="en-US" sz="2400" dirty="0">
                <a:solidFill>
                  <a:srgbClr val="FFFFFF"/>
                </a:solidFill>
                <a:effectLst/>
                <a:latin typeface="Book Antiqua" panose="02040602050305030304" pitchFamily="18" charset="0"/>
              </a:rPr>
              <a:t>καθιέρωσε τη μόδα των τραγωδιών εκδίκησης με κυριότερο παράδειγμα τον </a:t>
            </a:r>
            <a:r>
              <a:rPr lang="en-US" sz="2400" i="1" dirty="0">
                <a:solidFill>
                  <a:srgbClr val="FFFFFF"/>
                </a:solidFill>
                <a:effectLst/>
                <a:latin typeface="Book Antiqua" panose="02040602050305030304" pitchFamily="18" charset="0"/>
              </a:rPr>
              <a:t>Άμλετ.</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18610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417F7F-B341-0567-CB82-2A607D1A9EBD}"/>
              </a:ext>
            </a:extLst>
          </p:cNvPr>
          <p:cNvSpPr>
            <a:spLocks noGrp="1"/>
          </p:cNvSpPr>
          <p:nvPr>
            <p:ph type="title"/>
          </p:nvPr>
        </p:nvSpPr>
        <p:spPr>
          <a:xfrm>
            <a:off x="914400" y="1371600"/>
            <a:ext cx="10363200" cy="2808514"/>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Τζον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Λίλι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(περ. 1554-1606) έγραψε κυρίως για τους θιάσους των αγοριών που έπαιζαν για το αριστοκρατικό κοινό. Τα πιο χαρακτηριστικά του έργα είναι βουκολικές κωμωδίες, που συνδυάζουν την κλασική μυθολογία με αγγλικά θέματα. Ο κόσμος του είναι ένας κόσμος παραμυθιού όπου τα προβλήματα εξαφανίζονται με ένα μαγικό ραβδί.</a:t>
            </a:r>
            <a:endParaRPr lang="el-GR" sz="2400" dirty="0"/>
          </a:p>
        </p:txBody>
      </p:sp>
    </p:spTree>
    <p:extLst>
      <p:ext uri="{BB962C8B-B14F-4D97-AF65-F5344CB8AC3E}">
        <p14:creationId xmlns:p14="http://schemas.microsoft.com/office/powerpoint/2010/main" val="21877037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D0A6DAF-8CBB-A17C-9F4C-FCB50ECF56A6}"/>
              </a:ext>
            </a:extLst>
          </p:cNvPr>
          <p:cNvPicPr>
            <a:picLocks noChangeAspect="1"/>
          </p:cNvPicPr>
          <p:nvPr/>
        </p:nvPicPr>
        <p:blipFill rotWithShape="1">
          <a:blip r:embed="rId2">
            <a:alphaModFix/>
          </a:blip>
          <a:srcRect t="2"/>
          <a:stretch/>
        </p:blipFill>
        <p:spPr>
          <a:xfrm>
            <a:off x="1" y="152"/>
            <a:ext cx="12192000" cy="6857848"/>
          </a:xfrm>
          <a:prstGeom prst="rect">
            <a:avLst/>
          </a:prstGeom>
        </p:spPr>
      </p:pic>
      <p:sp>
        <p:nvSpPr>
          <p:cNvPr id="12" name="Rectangle 11">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DACCAC6-E645-5CA8-F9EE-716EDAD0AE21}"/>
              </a:ext>
            </a:extLst>
          </p:cNvPr>
          <p:cNvSpPr>
            <a:spLocks noGrp="1"/>
          </p:cNvSpPr>
          <p:nvPr>
            <p:ph type="title"/>
          </p:nvPr>
        </p:nvSpPr>
        <p:spPr>
          <a:xfrm>
            <a:off x="6400798" y="1371599"/>
            <a:ext cx="4916477" cy="4867275"/>
          </a:xfrm>
        </p:spPr>
        <p:txBody>
          <a:bodyPr vert="horz" lIns="91440" tIns="45720" rIns="91440" bIns="45720" rtlCol="0" anchor="t">
            <a:normAutofit/>
          </a:bodyPr>
          <a:lstStyle/>
          <a:p>
            <a:pPr algn="r">
              <a:lnSpc>
                <a:spcPct val="90000"/>
              </a:lnSpc>
            </a:pPr>
            <a:r>
              <a:rPr lang="en-US" sz="2400" dirty="0">
                <a:solidFill>
                  <a:srgbClr val="FFFFFF"/>
                </a:solidFill>
                <a:effectLst/>
                <a:latin typeface="Book Antiqua" panose="02040602050305030304" pitchFamily="18" charset="0"/>
              </a:rPr>
              <a:t>Ο </a:t>
            </a:r>
            <a:r>
              <a:rPr lang="en-US" sz="2400" dirty="0" err="1">
                <a:solidFill>
                  <a:srgbClr val="FFFFFF"/>
                </a:solidFill>
                <a:effectLst/>
                <a:latin typeface="Book Antiqua" panose="02040602050305030304" pitchFamily="18" charset="0"/>
              </a:rPr>
              <a:t>Ρόμ</a:t>
            </a:r>
            <a:r>
              <a:rPr lang="en-US" sz="2400" dirty="0">
                <a:solidFill>
                  <a:srgbClr val="FFFFFF"/>
                </a:solidFill>
                <a:effectLst/>
                <a:latin typeface="Book Antiqua" panose="02040602050305030304" pitchFamily="18" charset="0"/>
              </a:rPr>
              <a:t>περτ Γκριν (1560-1592) έγραψε επίσης βουκολικές και ρομαντικές κωμωδίες, αλλά για θιάσους ενηλίκων. Ο </a:t>
            </a:r>
            <a:r>
              <a:rPr lang="en-US" sz="2400" dirty="0" err="1">
                <a:solidFill>
                  <a:srgbClr val="FFFFFF"/>
                </a:solidFill>
                <a:effectLst/>
                <a:latin typeface="Book Antiqua" panose="02040602050305030304" pitchFamily="18" charset="0"/>
              </a:rPr>
              <a:t>Γκριν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είν</a:t>
            </a:r>
            <a:r>
              <a:rPr lang="en-US" sz="2400" dirty="0">
                <a:solidFill>
                  <a:srgbClr val="FFFFFF"/>
                </a:solidFill>
                <a:effectLst/>
                <a:latin typeface="Book Antiqua" panose="02040602050305030304" pitchFamily="18" charset="0"/>
              </a:rPr>
              <a:t>αι ιδιαίτερα γνωστός για τις χαριτωμένες και πολυμήχανες ηρωίδες του, που αφού περιπλανηθούν μεταμφιεσμένες μέσα σε αλλεπάλληλους πειρασμούς, επιβραβεύονται με την εκπλήρωση των πιο κρυφών πόθων τους</a:t>
            </a:r>
            <a:r>
              <a:rPr lang="en-US" sz="1900" dirty="0">
                <a:solidFill>
                  <a:srgbClr val="FFFFFF"/>
                </a:solidFill>
                <a:effectLst/>
              </a:rPr>
              <a:t>.</a:t>
            </a:r>
            <a:endParaRPr lang="en-US" sz="1900" dirty="0">
              <a:solidFill>
                <a:srgbClr val="FFFFFF"/>
              </a:solidFill>
            </a:endParaRPr>
          </a:p>
        </p:txBody>
      </p:sp>
      <p:cxnSp>
        <p:nvCxnSpPr>
          <p:cNvPr id="14" name="Straight Connector 13">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875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03257D-1088-0EC0-053D-1BF0BD7366DA}"/>
              </a:ext>
            </a:extLst>
          </p:cNvPr>
          <p:cNvSpPr>
            <a:spLocks noGrp="1"/>
          </p:cNvSpPr>
          <p:nvPr>
            <p:ph type="title"/>
          </p:nvPr>
        </p:nvSpPr>
        <p:spPr>
          <a:xfrm>
            <a:off x="737118" y="1007707"/>
            <a:ext cx="10941698" cy="521581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Κρίστοφερ Μάρλοου (1564-1593) ήταν αναμφισβήτητα ο πιο σημαντικός συγγραφέας αυτής της ομάδας. Ανάμεσα στα έργα που έγραψε για το δημόσιο θέατρο είναι 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Ταμερλάνος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Μέρος α και Μέρος β (1587-1588),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Δόκτωρ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Φάουστους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(περ. 1588), 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Εβραίος της Μάλτας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(περ.1589)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Εδουάρδος ο Β</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(περ. 1592). Τα έργα του Μάρλοου επικεντρώνονται στον πρωταγωνιστή, τα περίπλοκα κίνητρα του οποίου διασαφηνίζονται με μια επεισοδιακή πλοκή. 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Εδουάρδος ο Β’</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υπήρξε ιδιαίτερα σημαντικό έργο για την εξέλιξη των έργων- χρονικών, γιατί ο Μάρλοου κατέδειξε με αυτό το έργο πώς μπορούν να αναδιατάσσονται, να συμπυκνώνονται και να τροποποιούνται διάφορα ιστορικά γεγονότα, ώστε να δημιουργείται μια αίσθηση αιτιολογικών σχέσεων και συνεπώς μια αληθοφανής ιστορία. Ωστόσο το πιο σημαντικό του έργο είναι το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Δόκτωρ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Φάουστους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Όταν δολοφονήθηκε το 1593 αυτός και ο Σαίξπηρ είχαν γράψει περίπου τον ίδιο αριθμό έργων, αλλά πολλοί κριτικοί πιστεύουν πως ο Μάρλοου χρησιμοποιούσε καλύτερα τον ανομοιοκατάληκτο στίχο.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680165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7761E99-8FCF-CBFB-22D3-AE9BCF32C946}"/>
              </a:ext>
            </a:extLst>
          </p:cNvPr>
          <p:cNvSpPr>
            <a:spLocks noGrp="1"/>
          </p:cNvSpPr>
          <p:nvPr>
            <p:ph type="title"/>
          </p:nvPr>
        </p:nvSpPr>
        <p:spPr>
          <a:xfrm>
            <a:off x="914400" y="1371601"/>
            <a:ext cx="10363200" cy="279918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«Πανεπιστημιακές διάνοιες» γεφύρωσαν το χάσμα μεταξύ του μορφωμένου και του λαϊκού κοινού. Η ανάμιξη εκ μέρους τους κλασικών και μεσαιωνικών τεχνικών με συναρπαστικές ιστορίες παρμένες από πολλές πηγές, κυριάρχησε στη σκηνή κατά τη διάρκεια των πρώτων χρόνων της θεατρικής συγγραφής του Σαίξπηρ και έθεσε τις βάσεις πάνω στις οποίες δημιούργησαν ο Σαίξπηρ και οι σύγχρονοί του.</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64288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319" name="Straight Connector 1331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3321" name="Rectangle 1332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A46B650-5433-2869-D445-C0EAD743F887}"/>
              </a:ext>
            </a:extLst>
          </p:cNvPr>
          <p:cNvSpPr>
            <a:spLocks noGrp="1"/>
          </p:cNvSpPr>
          <p:nvPr>
            <p:ph type="title"/>
          </p:nvPr>
        </p:nvSpPr>
        <p:spPr>
          <a:xfrm>
            <a:off x="914401" y="914400"/>
            <a:ext cx="4035055" cy="2996649"/>
          </a:xfrm>
        </p:spPr>
        <p:txBody>
          <a:bodyPr vert="horz" lIns="91440" tIns="45720" rIns="91440" bIns="45720" rtlCol="0" anchor="t">
            <a:normAutofit/>
          </a:bodyPr>
          <a:lstStyle/>
          <a:p>
            <a:r>
              <a:rPr lang="en-US" i="1" dirty="0">
                <a:effectLst/>
                <a:latin typeface="Book Antiqua" panose="02040602050305030304" pitchFamily="18" charset="0"/>
              </a:rPr>
              <a:t>Ο Σα</a:t>
            </a:r>
            <a:r>
              <a:rPr lang="en-US" i="1" dirty="0" err="1">
                <a:effectLst/>
                <a:latin typeface="Book Antiqua" panose="02040602050305030304" pitchFamily="18" charset="0"/>
              </a:rPr>
              <a:t>ίξ</a:t>
            </a:r>
            <a:r>
              <a:rPr lang="en-US" i="1" dirty="0">
                <a:effectLst/>
                <a:latin typeface="Book Antiqua" panose="02040602050305030304" pitchFamily="18" charset="0"/>
              </a:rPr>
              <a:t>πηρ και οι σύγχρονοί του</a:t>
            </a:r>
            <a:br>
              <a:rPr lang="en-US" dirty="0">
                <a:effectLst/>
                <a:latin typeface="Book Antiqua" panose="02040602050305030304" pitchFamily="18" charset="0"/>
              </a:rPr>
            </a:br>
            <a:endParaRPr lang="en-US" dirty="0">
              <a:latin typeface="Book Antiqua" panose="02040602050305030304" pitchFamily="18" charset="0"/>
            </a:endParaRPr>
          </a:p>
        </p:txBody>
      </p:sp>
      <p:cxnSp>
        <p:nvCxnSpPr>
          <p:cNvPr id="13323" name="Straight Connector 1332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314" name="Picture 2" descr="Σαίξπηρ, οικουμενικός και σύγχρονός μας - Ειδήσεις - νέα - Το Βήμα Online">
            <a:extLst>
              <a:ext uri="{FF2B5EF4-FFF2-40B4-BE49-F238E27FC236}">
                <a16:creationId xmlns:a16="http://schemas.microsoft.com/office/drawing/2014/main" id="{68785EFB-8C15-FF9D-1061-977A9CDC33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17800" y="643468"/>
            <a:ext cx="4661502"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9397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E754A25-2753-0F3A-1736-83F3D1569D75}"/>
              </a:ext>
            </a:extLst>
          </p:cNvPr>
          <p:cNvSpPr>
            <a:spLocks noGrp="1"/>
          </p:cNvSpPr>
          <p:nvPr>
            <p:ph type="title"/>
          </p:nvPr>
        </p:nvSpPr>
        <p:spPr>
          <a:xfrm>
            <a:off x="914400" y="1371600"/>
            <a:ext cx="10363200" cy="464664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Στην Αγγλία της ελισαβετιανής περιόδου η ίδρυση των πρώτων δημόσιων και κερδοσκοπικών θεάτρων, τα οποία λειτουργούσαν υπό τη διεύθυνση επαγγελματικών θιάσων, συμπίπτει λίγο πολύ με το τέλος του θρησκευτικού δράματος. Ενδεικτικό είναι ότι στο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Κόβεντρυ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 κύκλος των θεατρικών παραστάσεων με θέμα 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Αγια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Πάθη και την Αγία Δωρεά διοργανώθηκε για τελευταία φορά το 1580. Θεωρητικά στα νιάτα του ο Σαίξπηρ δεν είναι καθόλου απίθανο να είχε παρακολουθήσει μια τέτοια παράσταση.</a:t>
            </a:r>
            <a:endParaRPr lang="el-GR" sz="2400" dirty="0"/>
          </a:p>
        </p:txBody>
      </p:sp>
    </p:spTree>
    <p:extLst>
      <p:ext uri="{BB962C8B-B14F-4D97-AF65-F5344CB8AC3E}">
        <p14:creationId xmlns:p14="http://schemas.microsoft.com/office/powerpoint/2010/main" val="41658134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343" name="Straight Connector 1434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4345" name="Rectangle 1434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5E06F2A-3480-DFB5-E155-86D967CEDEE7}"/>
              </a:ext>
            </a:extLst>
          </p:cNvPr>
          <p:cNvSpPr>
            <a:spLocks noGrp="1"/>
          </p:cNvSpPr>
          <p:nvPr>
            <p:ph type="title"/>
          </p:nvPr>
        </p:nvSpPr>
        <p:spPr>
          <a:xfrm>
            <a:off x="333375" y="390525"/>
            <a:ext cx="4924425" cy="6067425"/>
          </a:xfrm>
        </p:spPr>
        <p:txBody>
          <a:bodyPr vert="horz" lIns="91440" tIns="45720" rIns="91440" bIns="45720" rtlCol="0" anchor="t">
            <a:noAutofit/>
          </a:bodyPr>
          <a:lstStyle/>
          <a:p>
            <a:pPr>
              <a:lnSpc>
                <a:spcPct val="90000"/>
              </a:lnSpc>
            </a:pPr>
            <a:r>
              <a:rPr lang="en-US" sz="2000" dirty="0" err="1">
                <a:effectLst/>
                <a:latin typeface="Book Antiqua" panose="02040602050305030304" pitchFamily="18" charset="0"/>
              </a:rPr>
              <a:t>Το</a:t>
            </a:r>
            <a:r>
              <a:rPr lang="en-US" sz="2000" dirty="0">
                <a:effectLst/>
                <a:latin typeface="Book Antiqua" panose="02040602050305030304" pitchFamily="18" charset="0"/>
              </a:rPr>
              <a:t> 1576 ο </a:t>
            </a:r>
            <a:r>
              <a:rPr lang="en-US" sz="2000" dirty="0" err="1">
                <a:effectLst/>
                <a:latin typeface="Book Antiqua" panose="02040602050305030304" pitchFamily="18" charset="0"/>
              </a:rPr>
              <a:t>Τζέιμς</a:t>
            </a:r>
            <a:r>
              <a:rPr lang="en-US" sz="2000" dirty="0">
                <a:effectLst/>
                <a:latin typeface="Book Antiqua" panose="02040602050305030304" pitchFamily="18" charset="0"/>
              </a:rPr>
              <a:t> Μπ</a:t>
            </a:r>
            <a:r>
              <a:rPr lang="en-US" sz="2000" dirty="0" err="1">
                <a:effectLst/>
                <a:latin typeface="Book Antiqua" panose="02040602050305030304" pitchFamily="18" charset="0"/>
              </a:rPr>
              <a:t>έρμ</a:t>
            </a:r>
            <a:r>
              <a:rPr lang="en-US" sz="2000" dirty="0">
                <a:effectLst/>
                <a:latin typeface="Book Antiqua" panose="02040602050305030304" pitchFamily="18" charset="0"/>
              </a:rPr>
              <a:t>πατζ ίδρυσε στη συνοικία Σορντιτς του βορειοανατολικού Λονδίνου το πρώτο μόνιμο επαγγελματικό και δημόσιο θέατρο, υπό την ονομασία Theatre. </a:t>
            </a:r>
            <a:r>
              <a:rPr lang="en-US" sz="2000" dirty="0" err="1">
                <a:effectLst/>
                <a:latin typeface="Book Antiqua" panose="02040602050305030304" pitchFamily="18" charset="0"/>
              </a:rPr>
              <a:t>Σε</a:t>
            </a:r>
            <a:r>
              <a:rPr lang="en-US" sz="2000" dirty="0">
                <a:effectLst/>
                <a:latin typeface="Book Antiqua" panose="02040602050305030304" pitchFamily="18" charset="0"/>
              </a:rPr>
              <a:t> </a:t>
            </a:r>
            <a:r>
              <a:rPr lang="en-US" sz="2000" dirty="0" err="1">
                <a:effectLst/>
                <a:latin typeface="Book Antiqua" panose="02040602050305030304" pitchFamily="18" charset="0"/>
              </a:rPr>
              <a:t>σύντομο</a:t>
            </a:r>
            <a:r>
              <a:rPr lang="en-US" sz="2000" dirty="0">
                <a:effectLst/>
                <a:latin typeface="Book Antiqua" panose="02040602050305030304" pitchFamily="18" charset="0"/>
              </a:rPr>
              <a:t> </a:t>
            </a:r>
            <a:r>
              <a:rPr lang="en-US" sz="2000" dirty="0" err="1">
                <a:effectLst/>
                <a:latin typeface="Book Antiqua" panose="02040602050305030304" pitchFamily="18" charset="0"/>
              </a:rPr>
              <a:t>χρονικό</a:t>
            </a:r>
            <a:r>
              <a:rPr lang="en-US" sz="2000" dirty="0">
                <a:effectLst/>
                <a:latin typeface="Book Antiqua" panose="02040602050305030304" pitchFamily="18" charset="0"/>
              </a:rPr>
              <a:t> </a:t>
            </a:r>
            <a:r>
              <a:rPr lang="en-US" sz="2000" dirty="0" err="1">
                <a:effectLst/>
                <a:latin typeface="Book Antiqua" panose="02040602050305030304" pitchFamily="18" charset="0"/>
              </a:rPr>
              <a:t>διάστημ</a:t>
            </a:r>
            <a:r>
              <a:rPr lang="en-US" sz="2000" dirty="0">
                <a:effectLst/>
                <a:latin typeface="Book Antiqua" panose="02040602050305030304" pitchFamily="18" charset="0"/>
              </a:rPr>
              <a:t>α έκανε την εμφάνισή της μια ολόκληρη σειρά από άλλα νέα θέατρα, </a:t>
            </a:r>
            <a:r>
              <a:rPr lang="el-GR" sz="2000" dirty="0">
                <a:effectLst/>
                <a:latin typeface="Book Antiqua" panose="02040602050305030304" pitchFamily="18" charset="0"/>
              </a:rPr>
              <a:t>το </a:t>
            </a:r>
            <a:r>
              <a:rPr lang="en-US" sz="2000" dirty="0">
                <a:effectLst/>
                <a:latin typeface="Book Antiqua" panose="02040602050305030304" pitchFamily="18" charset="0"/>
              </a:rPr>
              <a:t>Curtain, που άρχισε τη λειτουργία του το 1577,</a:t>
            </a:r>
            <a:r>
              <a:rPr lang="el-GR" sz="2000" dirty="0">
                <a:effectLst/>
                <a:latin typeface="Book Antiqua" panose="02040602050305030304" pitchFamily="18" charset="0"/>
              </a:rPr>
              <a:t> το</a:t>
            </a:r>
            <a:r>
              <a:rPr lang="en-US" sz="2000" dirty="0">
                <a:effectLst/>
                <a:latin typeface="Book Antiqua" panose="02040602050305030304" pitchFamily="18" charset="0"/>
              </a:rPr>
              <a:t> Rose το 1587, το Swan το 1595 και το Globe το 1599 το οποίο φιλοξενούσε ως επί το πλείστον τον </a:t>
            </a:r>
            <a:r>
              <a:rPr lang="en-US" sz="2000" dirty="0" err="1">
                <a:effectLst/>
                <a:latin typeface="Book Antiqua" panose="02040602050305030304" pitchFamily="18" charset="0"/>
              </a:rPr>
              <a:t>θί</a:t>
            </a:r>
            <a:r>
              <a:rPr lang="en-US" sz="2000" dirty="0">
                <a:effectLst/>
                <a:latin typeface="Book Antiqua" panose="02040602050305030304" pitchFamily="18" charset="0"/>
              </a:rPr>
              <a:t>ασο </a:t>
            </a:r>
            <a:r>
              <a:rPr lang="el-GR" sz="2000" dirty="0">
                <a:effectLst/>
                <a:latin typeface="Book Antiqua" panose="02040602050305030304" pitchFamily="18" charset="0"/>
              </a:rPr>
              <a:t>στον οποίο ο</a:t>
            </a:r>
            <a:r>
              <a:rPr lang="en-US" sz="2000" dirty="0">
                <a:effectLst/>
                <a:latin typeface="Book Antiqua" panose="02040602050305030304" pitchFamily="18" charset="0"/>
              </a:rPr>
              <a:t> Σαίξπηρ και αρχικά ονομαζόταν Chamberlain’s Men, ενώ αργότερα ονομάστηκε σε King’s men. </a:t>
            </a:r>
            <a:r>
              <a:rPr lang="en-US" sz="2000" dirty="0" err="1">
                <a:effectLst/>
                <a:latin typeface="Book Antiqua" panose="02040602050305030304" pitchFamily="18" charset="0"/>
              </a:rPr>
              <a:t>Τέλος</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1600 </a:t>
            </a:r>
            <a:r>
              <a:rPr lang="en-US" sz="2000" dirty="0" err="1">
                <a:effectLst/>
                <a:latin typeface="Book Antiqua" panose="02040602050305030304" pitchFamily="18" charset="0"/>
              </a:rPr>
              <a:t>ιδρύθηκε</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Fortune και </a:t>
            </a:r>
            <a:r>
              <a:rPr lang="en-US" sz="2000" dirty="0" err="1">
                <a:effectLst/>
                <a:latin typeface="Book Antiqua" panose="02040602050305030304" pitchFamily="18" charset="0"/>
              </a:rPr>
              <a:t>το</a:t>
            </a:r>
            <a:r>
              <a:rPr lang="en-US" sz="2000" dirty="0">
                <a:effectLst/>
                <a:latin typeface="Book Antiqua" panose="02040602050305030304" pitchFamily="18" charset="0"/>
              </a:rPr>
              <a:t> 1605 </a:t>
            </a:r>
            <a:r>
              <a:rPr lang="en-US" sz="2000" dirty="0" err="1">
                <a:effectLst/>
                <a:latin typeface="Book Antiqua" panose="02040602050305030304" pitchFamily="18" charset="0"/>
              </a:rPr>
              <a:t>το</a:t>
            </a:r>
            <a:r>
              <a:rPr lang="en-US" sz="2000" dirty="0">
                <a:effectLst/>
                <a:latin typeface="Book Antiqua" panose="02040602050305030304" pitchFamily="18" charset="0"/>
              </a:rPr>
              <a:t> Red Bull. </a:t>
            </a:r>
            <a:r>
              <a:rPr lang="en-US" sz="2000" dirty="0" err="1">
                <a:effectLst/>
                <a:latin typeface="Book Antiqua" panose="02040602050305030304" pitchFamily="18" charset="0"/>
              </a:rPr>
              <a:t>Όλ</a:t>
            </a:r>
            <a:r>
              <a:rPr lang="en-US" sz="2000" dirty="0">
                <a:effectLst/>
                <a:latin typeface="Book Antiqua" panose="02040602050305030304" pitchFamily="18" charset="0"/>
              </a:rPr>
              <a:t>α αυτά τα θέατρα βρίσκονταν είτε στη νότια όχθη του Τάμεση, στη συνοικία Σάουθγουορκ</a:t>
            </a:r>
            <a:r>
              <a:rPr lang="el-GR" sz="2000" dirty="0">
                <a:latin typeface="Book Antiqua" panose="02040602050305030304" pitchFamily="18" charset="0"/>
              </a:rPr>
              <a:t> ε</a:t>
            </a:r>
            <a:r>
              <a:rPr lang="en-US" sz="2000" dirty="0" err="1">
                <a:effectLst/>
                <a:latin typeface="Book Antiqua" panose="02040602050305030304" pitchFamily="18" charset="0"/>
              </a:rPr>
              <a:t>ίτε</a:t>
            </a:r>
            <a:r>
              <a:rPr lang="en-US" sz="2000" dirty="0">
                <a:effectLst/>
                <a:latin typeface="Book Antiqua" panose="02040602050305030304" pitchFamily="18" charset="0"/>
              </a:rPr>
              <a:t> βόρεια των ορίων της πόλης του Λονδίνου.</a:t>
            </a:r>
            <a:br>
              <a:rPr lang="en-US" sz="2000" dirty="0">
                <a:effectLst/>
                <a:latin typeface="Book Antiqua" panose="02040602050305030304" pitchFamily="18" charset="0"/>
              </a:rPr>
            </a:br>
            <a:endParaRPr lang="en-US" sz="2000" dirty="0">
              <a:latin typeface="Book Antiqua" panose="02040602050305030304" pitchFamily="18" charset="0"/>
            </a:endParaRPr>
          </a:p>
        </p:txBody>
      </p:sp>
      <p:cxnSp>
        <p:nvCxnSpPr>
          <p:cNvPr id="14347" name="Straight Connector 14346">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338" name="Picture 2" descr="English Renaissance Theatre PNG and English Renaissance Theatre Transparent  Clipart Free Download. - CleanPNG / KissPNG">
            <a:extLst>
              <a:ext uri="{FF2B5EF4-FFF2-40B4-BE49-F238E27FC236}">
                <a16:creationId xmlns:a16="http://schemas.microsoft.com/office/drawing/2014/main" id="{5584CAEB-0354-D2B8-663E-6F324A63B3B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752094"/>
            <a:ext cx="5799963" cy="5353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74326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5367" name="Straight Connector 1536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5369" name="Rectangle 15368">
            <a:extLst>
              <a:ext uri="{FF2B5EF4-FFF2-40B4-BE49-F238E27FC236}">
                <a16:creationId xmlns:a16="http://schemas.microsoft.com/office/drawing/2014/main" id="{C52FAB7B-42C1-46AA-9C68-7AD281066C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362" name="Picture 2" descr="Η σκοτεινή πλευρά του Σαίξπηρ: Τα σκάνδαλα και οι κατηγορίες για τα  κλεμμένα έργα | Έθνος">
            <a:extLst>
              <a:ext uri="{FF2B5EF4-FFF2-40B4-BE49-F238E27FC236}">
                <a16:creationId xmlns:a16="http://schemas.microsoft.com/office/drawing/2014/main" id="{236673A8-13D3-8036-3255-4F0385C8F166}"/>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b="19067"/>
          <a:stretch/>
        </p:blipFill>
        <p:spPr bwMode="auto">
          <a:xfrm>
            <a:off x="1" y="152"/>
            <a:ext cx="12192000" cy="6857848"/>
          </a:xfrm>
          <a:prstGeom prst="rect">
            <a:avLst/>
          </a:prstGeom>
          <a:noFill/>
          <a:extLst>
            <a:ext uri="{909E8E84-426E-40DD-AFC4-6F175D3DCCD1}">
              <a14:hiddenFill xmlns:a14="http://schemas.microsoft.com/office/drawing/2010/main">
                <a:solidFill>
                  <a:srgbClr val="FFFFFF"/>
                </a:solidFill>
              </a14:hiddenFill>
            </a:ext>
          </a:extLst>
        </p:spPr>
      </p:pic>
      <p:sp>
        <p:nvSpPr>
          <p:cNvPr id="15371" name="Rectangle 15370">
            <a:extLst>
              <a:ext uri="{FF2B5EF4-FFF2-40B4-BE49-F238E27FC236}">
                <a16:creationId xmlns:a16="http://schemas.microsoft.com/office/drawing/2014/main" id="{F905206B-651D-4874-B365-85CC5F9C8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152"/>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48BAFF2-F324-516D-FFB4-D1D618C72662}"/>
              </a:ext>
            </a:extLst>
          </p:cNvPr>
          <p:cNvSpPr>
            <a:spLocks noGrp="1"/>
          </p:cNvSpPr>
          <p:nvPr>
            <p:ph type="title"/>
          </p:nvPr>
        </p:nvSpPr>
        <p:spPr>
          <a:xfrm>
            <a:off x="990600" y="2743200"/>
            <a:ext cx="10326675" cy="3429000"/>
          </a:xfrm>
        </p:spPr>
        <p:txBody>
          <a:bodyPr vert="horz" lIns="91440" tIns="45720" rIns="91440" bIns="45720" rtlCol="0" anchor="t">
            <a:normAutofit/>
          </a:bodyPr>
          <a:lstStyle/>
          <a:p>
            <a:pPr algn="r">
              <a:lnSpc>
                <a:spcPct val="90000"/>
              </a:lnSpc>
            </a:pPr>
            <a:r>
              <a:rPr lang="en-US" sz="2400" b="1" dirty="0">
                <a:solidFill>
                  <a:srgbClr val="FFFFFF"/>
                </a:solidFill>
                <a:effectLst/>
                <a:latin typeface="Book Antiqua" panose="02040602050305030304" pitchFamily="18" charset="0"/>
              </a:rPr>
              <a:t>Ο Σα</a:t>
            </a:r>
            <a:r>
              <a:rPr lang="en-US" sz="2400" b="1" dirty="0" err="1">
                <a:solidFill>
                  <a:srgbClr val="FFFFFF"/>
                </a:solidFill>
                <a:effectLst/>
                <a:latin typeface="Book Antiqua" panose="02040602050305030304" pitchFamily="18" charset="0"/>
              </a:rPr>
              <a:t>ίξ</a:t>
            </a:r>
            <a:r>
              <a:rPr lang="en-US" sz="2400" b="1" dirty="0">
                <a:solidFill>
                  <a:srgbClr val="FFFFFF"/>
                </a:solidFill>
                <a:effectLst/>
                <a:latin typeface="Book Antiqua" panose="02040602050305030304" pitchFamily="18" charset="0"/>
              </a:rPr>
              <a:t>πηρ έκανε την εμφάνισή του στο θεατρικό κόσμο του Λονδίνου ως ηθοποιός κάπου ανάμεσα στο 1585 και το 1592. </a:t>
            </a:r>
            <a:r>
              <a:rPr lang="en-US" sz="2400" b="1" dirty="0" err="1">
                <a:solidFill>
                  <a:srgbClr val="FFFFFF"/>
                </a:solidFill>
                <a:effectLst/>
                <a:latin typeface="Book Antiqua" panose="02040602050305030304" pitchFamily="18" charset="0"/>
              </a:rPr>
              <a:t>Θεωρείτ</a:t>
            </a:r>
            <a:r>
              <a:rPr lang="en-US" sz="2400" b="1" dirty="0">
                <a:solidFill>
                  <a:srgbClr val="FFFFFF"/>
                </a:solidFill>
                <a:effectLst/>
                <a:latin typeface="Book Antiqua" panose="02040602050305030304" pitchFamily="18" charset="0"/>
              </a:rPr>
              <a:t>αι γενικά πως άρχισε να γράφει μεταξύ του 1589 και του 1592 με πρώτο έργο τον </a:t>
            </a:r>
            <a:r>
              <a:rPr lang="en-US" sz="2400" b="1" i="1" dirty="0">
                <a:solidFill>
                  <a:srgbClr val="FFFFFF"/>
                </a:solidFill>
                <a:effectLst/>
                <a:latin typeface="Book Antiqua" panose="02040602050305030304" pitchFamily="18" charset="0"/>
              </a:rPr>
              <a:t>Ερρίκο τον ΣΤ’</a:t>
            </a:r>
            <a:r>
              <a:rPr lang="en-US" sz="2400" b="1" dirty="0">
                <a:solidFill>
                  <a:srgbClr val="FFFFFF"/>
                </a:solidFill>
                <a:effectLst/>
                <a:latin typeface="Book Antiqua" panose="02040602050305030304" pitchFamily="18" charset="0"/>
              </a:rPr>
              <a:t> Μέρος Α, Β και Γ, αν και μερικοί μελετητές πιστεύουν πως </a:t>
            </a:r>
            <a:r>
              <a:rPr lang="en-US" sz="2400" b="1" i="1" dirty="0">
                <a:solidFill>
                  <a:srgbClr val="FFFFFF"/>
                </a:solidFill>
                <a:effectLst/>
                <a:latin typeface="Book Antiqua" panose="02040602050305030304" pitchFamily="18" charset="0"/>
              </a:rPr>
              <a:t>Οι Δυο Άρχοντες Από Τη Βερόνα</a:t>
            </a:r>
            <a:r>
              <a:rPr lang="en-US" sz="2400" b="1" dirty="0">
                <a:solidFill>
                  <a:srgbClr val="FFFFFF"/>
                </a:solidFill>
                <a:effectLst/>
                <a:latin typeface="Book Antiqua" panose="02040602050305030304" pitchFamily="18" charset="0"/>
              </a:rPr>
              <a:t> και το </a:t>
            </a:r>
            <a:r>
              <a:rPr lang="en-US" sz="2400" b="1" i="1" dirty="0">
                <a:solidFill>
                  <a:srgbClr val="FFFFFF"/>
                </a:solidFill>
                <a:effectLst/>
                <a:latin typeface="Book Antiqua" panose="02040602050305030304" pitchFamily="18" charset="0"/>
              </a:rPr>
              <a:t>Ημέρωμα Της Στρίγκλας</a:t>
            </a:r>
            <a:r>
              <a:rPr lang="en-US" sz="2400" b="1" dirty="0">
                <a:solidFill>
                  <a:srgbClr val="FFFFFF"/>
                </a:solidFill>
                <a:effectLst/>
                <a:latin typeface="Book Antiqua" panose="02040602050305030304" pitchFamily="18" charset="0"/>
              </a:rPr>
              <a:t> ίσως ήταν τα πρώτα του έργα. </a:t>
            </a:r>
            <a:r>
              <a:rPr lang="en-US" sz="2400" b="1" dirty="0" err="1">
                <a:solidFill>
                  <a:srgbClr val="FFFFFF"/>
                </a:solidFill>
                <a:effectLst/>
                <a:latin typeface="Book Antiqua" panose="02040602050305030304" pitchFamily="18" charset="0"/>
              </a:rPr>
              <a:t>Έγρ</a:t>
            </a:r>
            <a:r>
              <a:rPr lang="en-US" sz="2400" b="1" dirty="0">
                <a:solidFill>
                  <a:srgbClr val="FFFFFF"/>
                </a:solidFill>
                <a:effectLst/>
                <a:latin typeface="Book Antiqua" panose="02040602050305030304" pitchFamily="18" charset="0"/>
              </a:rPr>
              <a:t>αψε τις δημοφιλέστατες τραγωδίες </a:t>
            </a:r>
            <a:r>
              <a:rPr lang="en-US" sz="2400" b="1" i="1" dirty="0">
                <a:solidFill>
                  <a:srgbClr val="FFFFFF"/>
                </a:solidFill>
                <a:effectLst/>
                <a:latin typeface="Book Antiqua" panose="02040602050305030304" pitchFamily="18" charset="0"/>
              </a:rPr>
              <a:t>Τίτος Ανδρόνικος</a:t>
            </a:r>
            <a:r>
              <a:rPr lang="en-US" sz="2400" b="1" dirty="0">
                <a:solidFill>
                  <a:srgbClr val="FFFFFF"/>
                </a:solidFill>
                <a:effectLst/>
                <a:latin typeface="Book Antiqua" panose="02040602050305030304" pitchFamily="18" charset="0"/>
              </a:rPr>
              <a:t> και </a:t>
            </a:r>
            <a:r>
              <a:rPr lang="en-US" sz="2400" b="1" i="1" dirty="0">
                <a:solidFill>
                  <a:srgbClr val="FFFFFF"/>
                </a:solidFill>
                <a:effectLst/>
                <a:latin typeface="Book Antiqua" panose="02040602050305030304" pitchFamily="18" charset="0"/>
              </a:rPr>
              <a:t>Ριχάρδος ο Γ΄</a:t>
            </a:r>
            <a:r>
              <a:rPr lang="en-US" sz="2400" b="1" dirty="0">
                <a:solidFill>
                  <a:srgbClr val="FFFFFF"/>
                </a:solidFill>
                <a:effectLst/>
                <a:latin typeface="Book Antiqua" panose="02040602050305030304" pitchFamily="18" charset="0"/>
              </a:rPr>
              <a:t> καθώς και την </a:t>
            </a:r>
            <a:r>
              <a:rPr lang="en-US" sz="2400" b="1" i="1" dirty="0">
                <a:solidFill>
                  <a:srgbClr val="FFFFFF"/>
                </a:solidFill>
                <a:effectLst/>
                <a:latin typeface="Book Antiqua" panose="02040602050305030304" pitchFamily="18" charset="0"/>
              </a:rPr>
              <a:t>Κωμωδία Των Παρεξηγήσεων</a:t>
            </a:r>
            <a:r>
              <a:rPr lang="en-US" sz="2400" b="1" dirty="0">
                <a:solidFill>
                  <a:srgbClr val="FFFFFF"/>
                </a:solidFill>
                <a:effectLst/>
                <a:latin typeface="Book Antiqua" panose="02040602050305030304" pitchFamily="18" charset="0"/>
              </a:rPr>
              <a:t>, διασκευή μιας ρωμαϊκής κωμωδίας, πριν προσχωρήσει στο θίασο των Chamberlain’s Men.</a:t>
            </a:r>
            <a:endParaRPr lang="en-US" sz="2400" b="1" dirty="0">
              <a:solidFill>
                <a:srgbClr val="FFFFFF"/>
              </a:solidFill>
              <a:latin typeface="Book Antiqua" panose="02040602050305030304" pitchFamily="18" charset="0"/>
            </a:endParaRPr>
          </a:p>
        </p:txBody>
      </p:sp>
      <p:cxnSp>
        <p:nvCxnSpPr>
          <p:cNvPr id="15373" name="Straight Connector 15372">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59966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6AAE77-22D5-62E1-085B-AF3392EB7BF1}"/>
              </a:ext>
            </a:extLst>
          </p:cNvPr>
          <p:cNvSpPr>
            <a:spLocks noGrp="1"/>
          </p:cNvSpPr>
          <p:nvPr>
            <p:ph type="title"/>
          </p:nvPr>
        </p:nvSpPr>
        <p:spPr>
          <a:xfrm>
            <a:off x="914400" y="1371600"/>
            <a:ext cx="10363200" cy="482392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Για τα επόμενα δέκα χρόνια έγραφε περίπου μια κωμωδία και μια τραγωδία την σεζόν. Σε αυτά του τα έργα περιλαμβάνονται πολλά από τα πιο γνωστά του: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Αγάπης Αγώνας Άγονος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Ρωμαίος και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Ιουλιέτα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(1594 -1595),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 Έμπορος της Βενετίας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Βασιλιάς Ιωάννης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(1596-1597),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Ερρίκος ο Δ’</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 μέρος Α και Β (1597-1598),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Πολύ Κακό για </a:t>
            </a:r>
            <a:r>
              <a:rPr lang="el-GR" sz="2400" i="1" dirty="0">
                <a:latin typeface="Book Antiqua" panose="02040602050305030304" pitchFamily="18" charset="0"/>
                <a:ea typeface="Calibri" panose="020F0502020204030204" pitchFamily="34" charset="0"/>
                <a:cs typeface="Times New Roman" panose="02020603050405020304" pitchFamily="18" charset="0"/>
              </a:rPr>
              <a:t>τ</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 Τίποτα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Ερρικός</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ο Ε΄</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(1598-1599),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Όπως σας Αρέσει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Ιούλιος Καίσαρας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(1599-1600),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Οι Εύθυμες Κυράδες του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Ουίνδσορ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Τρωίλος και Χρυσηίδα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(1601-1602),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Τέλος Καλό Όλα Καλά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Με το Ίδιο Μέτρο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(1602-1603)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Άμλετ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,1602.</a:t>
            </a:r>
            <a:endParaRPr lang="el-GR" sz="2400" dirty="0">
              <a:latin typeface="Book Antiqua" panose="02040602050305030304" pitchFamily="18" charset="0"/>
            </a:endParaRPr>
          </a:p>
        </p:txBody>
      </p:sp>
    </p:spTree>
    <p:extLst>
      <p:ext uri="{BB962C8B-B14F-4D97-AF65-F5344CB8AC3E}">
        <p14:creationId xmlns:p14="http://schemas.microsoft.com/office/powerpoint/2010/main" val="8777418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2AF806F-19FB-8B85-F638-67FC1A1022A2}"/>
              </a:ext>
            </a:extLst>
          </p:cNvPr>
          <p:cNvSpPr>
            <a:spLocks noGrp="1"/>
          </p:cNvSpPr>
          <p:nvPr>
            <p:ph type="title"/>
          </p:nvPr>
        </p:nvSpPr>
        <p:spPr>
          <a:xfrm>
            <a:off x="914400" y="1371600"/>
            <a:ext cx="10363200" cy="496388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υπόλοιπα δέκα χρόνια της καριέρας του η παραγωγή του ήταν μικρότερη. Έγραψε μόνο τραγωδίες και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τραγικωμωδίες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αρκετές από αυτές σε συνεργασία με άλλους συγγραφείς. Η περίοδος αυτή περιλαμβάνει τα έργα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Οθέλλος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1604-1605,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Βασιλιάς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Ληρ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Μάκβεθ</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1605-1606,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Αντώνιος και Κλεοπάτρα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1606-1607,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Κοριολανός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Τίμων ο Αθηναίος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τελευταίο πιθανώς γραμμένο μαζί με τον Τόμας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Μίντλτον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1607 έως 1608,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Περικλής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1608- 1609,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Κυμβελίνος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1609-1610,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Χειμωνιάτικο Παραμύθι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1610-1611,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Τρικυμία,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1611-1612, και τέλος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Ερρίκος ο Η΄</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Δυο Ευγενείς Συγγενείς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τα δυο γραμμένα με τον Τζον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Φλέτσερ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1612-1613.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0913615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6391" name="Straight Connector 1639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6393" name="Rectangle 1639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91AC0A7-5C88-58D3-21C6-585A5B0F4C2A}"/>
              </a:ext>
            </a:extLst>
          </p:cNvPr>
          <p:cNvSpPr>
            <a:spLocks noGrp="1"/>
          </p:cNvSpPr>
          <p:nvPr>
            <p:ph type="title"/>
          </p:nvPr>
        </p:nvSpPr>
        <p:spPr>
          <a:xfrm>
            <a:off x="914401" y="914400"/>
            <a:ext cx="4035055" cy="5571064"/>
          </a:xfrm>
        </p:spPr>
        <p:txBody>
          <a:bodyPr vert="horz" lIns="91440" tIns="45720" rIns="91440" bIns="45720" rtlCol="0" anchor="t">
            <a:normAutofit/>
          </a:bodyPr>
          <a:lstStyle/>
          <a:p>
            <a:pPr>
              <a:lnSpc>
                <a:spcPct val="90000"/>
              </a:lnSpc>
            </a:pPr>
            <a:r>
              <a:rPr lang="en-US" sz="2400" dirty="0" err="1">
                <a:effectLst/>
                <a:latin typeface="Book Antiqua" panose="02040602050305030304" pitchFamily="18" charset="0"/>
              </a:rPr>
              <a:t>Δεκ</a:t>
            </a:r>
            <a:r>
              <a:rPr lang="en-US" sz="2400" dirty="0">
                <a:effectLst/>
                <a:latin typeface="Book Antiqua" panose="02040602050305030304" pitchFamily="18" charset="0"/>
              </a:rPr>
              <a:t>αέξη από τα έργα του δημοσιεύτηκαν σε σχήμα quarto πριν από το θάνατό του, όμως η διάσωση το</a:t>
            </a:r>
            <a:r>
              <a:rPr lang="el-GR" sz="2400" dirty="0">
                <a:effectLst/>
                <a:latin typeface="Book Antiqua" panose="02040602050305030304" pitchFamily="18" charset="0"/>
              </a:rPr>
              <a:t>υ</a:t>
            </a:r>
            <a:r>
              <a:rPr lang="en-US" sz="2400" dirty="0">
                <a:effectLst/>
                <a:latin typeface="Book Antiqua" panose="02040602050305030304" pitchFamily="18" charset="0"/>
              </a:rPr>
              <a:t> </a:t>
            </a:r>
            <a:r>
              <a:rPr lang="en-US" sz="2400" dirty="0" err="1">
                <a:effectLst/>
                <a:latin typeface="Book Antiqua" panose="02040602050305030304" pitchFamily="18" charset="0"/>
              </a:rPr>
              <a:t>έργο</a:t>
            </a:r>
            <a:r>
              <a:rPr lang="el-GR" sz="2400" dirty="0">
                <a:effectLst/>
                <a:latin typeface="Book Antiqua" panose="02040602050305030304" pitchFamily="18" charset="0"/>
              </a:rPr>
              <a:t>υ</a:t>
            </a:r>
            <a:r>
              <a:rPr lang="en-US" sz="2400" dirty="0">
                <a:effectLst/>
                <a:latin typeface="Book Antiqua" panose="02040602050305030304" pitchFamily="18" charset="0"/>
              </a:rPr>
              <a:t> του οφείλεται κατά ένα μεγάλο μέρος την έκδοση του First Folio το 1623, μιας συλλογής από 36 έργα του που εξέδωσαν συνάδελφοι του.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6395" name="Straight Connector 1639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386" name="Picture 2" descr="First Folio | The Huntington">
            <a:extLst>
              <a:ext uri="{FF2B5EF4-FFF2-40B4-BE49-F238E27FC236}">
                <a16:creationId xmlns:a16="http://schemas.microsoft.com/office/drawing/2014/main" id="{AE8B2D08-3709-C1C2-AE76-3BCC5DD411B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63019" y="643468"/>
            <a:ext cx="5571064"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975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EB1D808-9160-D2F0-B7DA-2CC7C36DFC92}"/>
              </a:ext>
            </a:extLst>
          </p:cNvPr>
          <p:cNvPicPr>
            <a:picLocks noChangeAspect="1"/>
          </p:cNvPicPr>
          <p:nvPr/>
        </p:nvPicPr>
        <p:blipFill rotWithShape="1">
          <a:blip r:embed="rId2"/>
          <a:srcRect l="1060" r="10051"/>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D3B96B6-5C99-C866-571C-372740216A14}"/>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err="1">
                <a:solidFill>
                  <a:srgbClr val="FFFFFF"/>
                </a:solidFill>
                <a:effectLst/>
                <a:latin typeface="Book Antiqua" panose="02040602050305030304" pitchFamily="18" charset="0"/>
              </a:rPr>
              <a:t>Μερικά</a:t>
            </a:r>
            <a:r>
              <a:rPr lang="en-US" i="1" dirty="0">
                <a:solidFill>
                  <a:srgbClr val="FFFFFF"/>
                </a:solidFill>
                <a:effectLst/>
                <a:latin typeface="Book Antiqua" panose="02040602050305030304" pitchFamily="18" charset="0"/>
              </a:rPr>
              <a:t> χαρα</a:t>
            </a:r>
            <a:r>
              <a:rPr lang="en-US" i="1" dirty="0" err="1">
                <a:solidFill>
                  <a:srgbClr val="FFFFFF"/>
                </a:solidFill>
                <a:effectLst/>
                <a:latin typeface="Book Antiqua" panose="02040602050305030304" pitchFamily="18" charset="0"/>
              </a:rPr>
              <a:t>κτηριστικά</a:t>
            </a:r>
            <a:r>
              <a:rPr lang="en-US" i="1" dirty="0">
                <a:solidFill>
                  <a:srgbClr val="FFFFFF"/>
                </a:solidFill>
                <a:effectLst/>
                <a:latin typeface="Book Antiqua" panose="02040602050305030304" pitchFamily="18" charset="0"/>
              </a:rPr>
              <a:t> </a:t>
            </a:r>
            <a:r>
              <a:rPr lang="en-US" i="1" dirty="0" err="1">
                <a:solidFill>
                  <a:srgbClr val="FFFFFF"/>
                </a:solidFill>
                <a:effectLst/>
                <a:latin typeface="Book Antiqua" panose="02040602050305030304" pitchFamily="18" charset="0"/>
              </a:rPr>
              <a:t>της</a:t>
            </a:r>
            <a:r>
              <a:rPr lang="en-US" i="1" dirty="0">
                <a:solidFill>
                  <a:srgbClr val="FFFFFF"/>
                </a:solidFill>
                <a:effectLst/>
                <a:latin typeface="Book Antiqua" panose="02040602050305030304" pitchFamily="18" charset="0"/>
              </a:rPr>
              <a:t> </a:t>
            </a:r>
            <a:r>
              <a:rPr lang="en-US" i="1" dirty="0" err="1">
                <a:solidFill>
                  <a:srgbClr val="FFFFFF"/>
                </a:solidFill>
                <a:effectLst/>
                <a:latin typeface="Book Antiqua" panose="02040602050305030304" pitchFamily="18" charset="0"/>
              </a:rPr>
              <a:t>δρ</a:t>
            </a:r>
            <a:r>
              <a:rPr lang="en-US" i="1" dirty="0">
                <a:solidFill>
                  <a:srgbClr val="FFFFFF"/>
                </a:solidFill>
                <a:effectLst/>
                <a:latin typeface="Book Antiqua" panose="02040602050305030304" pitchFamily="18" charset="0"/>
              </a:rPr>
              <a:t>αματουργίας του Σαίξπηρ</a:t>
            </a:r>
            <a:br>
              <a:rPr lang="en-US" dirty="0">
                <a:solidFill>
                  <a:srgbClr val="FFFFFF"/>
                </a:solidFill>
                <a:effectLst/>
                <a:latin typeface="Book Antiqua" panose="02040602050305030304" pitchFamily="18" charset="0"/>
              </a:rPr>
            </a:br>
            <a:endParaRPr lang="en-US"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047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0911AF-A7CD-5398-2376-16F995CA1CD1}"/>
              </a:ext>
            </a:extLst>
          </p:cNvPr>
          <p:cNvSpPr>
            <a:spLocks noGrp="1"/>
          </p:cNvSpPr>
          <p:nvPr>
            <p:ph type="title"/>
          </p:nvPr>
        </p:nvSpPr>
        <p:spPr>
          <a:xfrm>
            <a:off x="811763" y="1399592"/>
            <a:ext cx="10363200" cy="4422710"/>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Σαίξπηρ δανείστηκε τις υποθέσεις των έργων του από πολλές πηγές,  από την ιστορία, τη μυθολογία, τους θρύλους, τα μυθιστορήματα της εποχής, και θεατρικά έργα, αλλά τις ξαναδούλεψε με τρόπο που έγιναν χαρακτηριστικά δικές του. Καταστάσεις και χαρακτήρες εισάγονται κατά κανόνα με σαφήνεια στις πρώτες σκηνές και η δράση εξελίσσεται λογικά με βάση αυτή την έκθεση. Πολλές πλοκές συνυφαίνονται συνήθως και στην αρχή εξελίσσονται κατά κάποιο τρόπο ανεξάρτητα η μία από την άλλη, όμως τελικά συνενώνονται καθώς πλησιάζει ο επίλογος του έργου,  και η λύση τους μας οδηγεί και στη λύση των άλλων. Με αυτό τον τρόπο προσδίδεται η αίσθηση της ενότητας στη φαινομενική ανομοιομορφία. Η δράση κατά κανόνα διαρκεί μήνες ή χρόνια και διαδραματίζεται σε χώρους απομακρυσμένους μεταξύ τους.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3385522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7415" name="Straight Connector 1741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7417" name="Rectangle 1741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E874AD2-75DF-418A-3434-FB61B91F4591}"/>
              </a:ext>
            </a:extLst>
          </p:cNvPr>
          <p:cNvSpPr>
            <a:spLocks noGrp="1"/>
          </p:cNvSpPr>
          <p:nvPr>
            <p:ph type="title"/>
          </p:nvPr>
        </p:nvSpPr>
        <p:spPr>
          <a:xfrm>
            <a:off x="914401" y="914400"/>
            <a:ext cx="4035055" cy="5581650"/>
          </a:xfrm>
        </p:spPr>
        <p:txBody>
          <a:bodyPr vert="horz" lIns="91440" tIns="45720" rIns="91440" bIns="45720" rtlCol="0" anchor="t">
            <a:normAutofit/>
          </a:bodyPr>
          <a:lstStyle/>
          <a:p>
            <a:pPr>
              <a:lnSpc>
                <a:spcPct val="90000"/>
              </a:lnSpc>
            </a:pPr>
            <a:r>
              <a:rPr lang="en-US" sz="2200" dirty="0">
                <a:effectLst/>
                <a:latin typeface="Book Antiqua" panose="02040602050305030304" pitchFamily="18" charset="0"/>
              </a:rPr>
              <a:t>Τα π</a:t>
            </a:r>
            <a:r>
              <a:rPr lang="en-US" sz="2200" dirty="0" err="1">
                <a:effectLst/>
                <a:latin typeface="Book Antiqua" panose="02040602050305030304" pitchFamily="18" charset="0"/>
              </a:rPr>
              <a:t>ολυάριθμ</a:t>
            </a:r>
            <a:r>
              <a:rPr lang="en-US" sz="2200" dirty="0">
                <a:effectLst/>
                <a:latin typeface="Book Antiqua" panose="02040602050305030304" pitchFamily="18" charset="0"/>
              </a:rPr>
              <a:t>α πρόσωπα στα έργα του Σαίξπηρ είναι ολοκληρωμένοι χαρακτήρες, που καλύπτουν ένα φάσμα από τον αδέξιο και γελοίο μέχρι τον επιβλητικό και ηρωικό, από τον νεαρό και αθώο μέχρι τον ηλικιωμένο και διεφθαρμένο. Πα</a:t>
            </a:r>
            <a:r>
              <a:rPr lang="en-US" sz="2200" dirty="0" err="1">
                <a:effectLst/>
                <a:latin typeface="Book Antiqua" panose="02040602050305030304" pitchFamily="18" charset="0"/>
              </a:rPr>
              <a:t>ρά</a:t>
            </a:r>
            <a:r>
              <a:rPr lang="en-US" sz="2200" dirty="0">
                <a:effectLst/>
                <a:latin typeface="Book Antiqua" panose="02040602050305030304" pitchFamily="18" charset="0"/>
              </a:rPr>
              <a:t> </a:t>
            </a:r>
            <a:r>
              <a:rPr lang="en-US" sz="2200" dirty="0" err="1">
                <a:effectLst/>
                <a:latin typeface="Book Antiqua" panose="02040602050305030304" pitchFamily="18" charset="0"/>
              </a:rPr>
              <a:t>την</a:t>
            </a:r>
            <a:r>
              <a:rPr lang="en-US" sz="2200" dirty="0">
                <a:effectLst/>
                <a:latin typeface="Book Antiqua" panose="02040602050305030304" pitchFamily="18" charset="0"/>
              </a:rPr>
              <a:t> </a:t>
            </a:r>
            <a:r>
              <a:rPr lang="en-US" sz="2200" dirty="0" err="1">
                <a:effectLst/>
                <a:latin typeface="Book Antiqua" panose="02040602050305030304" pitchFamily="18" charset="0"/>
              </a:rPr>
              <a:t>τεράστι</a:t>
            </a:r>
            <a:r>
              <a:rPr lang="en-US" sz="2200" dirty="0">
                <a:effectLst/>
                <a:latin typeface="Book Antiqua" panose="02040602050305030304" pitchFamily="18" charset="0"/>
              </a:rPr>
              <a:t>α κλίμακα των χαρακτήρων του, ο Σαίξπηρ χειρίζεται τους περισσότερους από αυτούς με συμπάθεια και τους κάνει να φαίνονται ολοζώντανοι άνθρωποι και όχι απλές σκηνικές φιγούρες.</a:t>
            </a:r>
            <a:br>
              <a:rPr lang="en-US" sz="2200" dirty="0">
                <a:effectLst/>
                <a:latin typeface="Book Antiqua" panose="02040602050305030304" pitchFamily="18" charset="0"/>
              </a:rPr>
            </a:br>
            <a:endParaRPr lang="en-US" sz="2200" dirty="0">
              <a:latin typeface="Book Antiqua" panose="02040602050305030304" pitchFamily="18" charset="0"/>
            </a:endParaRPr>
          </a:p>
        </p:txBody>
      </p:sp>
      <p:cxnSp>
        <p:nvCxnSpPr>
          <p:cNvPr id="17419" name="Straight Connector 17418">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410" name="Picture 2" descr="Hamlet is Shakespeare's greatest villain">
            <a:extLst>
              <a:ext uri="{FF2B5EF4-FFF2-40B4-BE49-F238E27FC236}">
                <a16:creationId xmlns:a16="http://schemas.microsoft.com/office/drawing/2014/main" id="{4409516C-CA55-D434-13F9-BF58789C302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1174264"/>
            <a:ext cx="5799963" cy="4509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88278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E2DC560-3538-1F6F-E6D7-C5EFFCE75C64}"/>
              </a:ext>
            </a:extLst>
          </p:cNvPr>
          <p:cNvSpPr>
            <a:spLocks noGrp="1"/>
          </p:cNvSpPr>
          <p:nvPr>
            <p:ph type="title"/>
          </p:nvPr>
        </p:nvSpPr>
        <p:spPr>
          <a:xfrm>
            <a:off x="914400" y="1371600"/>
            <a:ext cx="10363200" cy="4795935"/>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Την κλασική εποχή, η θεωρία της ιατρικής διατύπωσε την αρχή των τεσσάρων σωματικών «χυμών» (αίμα, φλέγμα, ωχρά χολή και μέλαινα χολή). Η υγεία υποτίθεται πως βασιζόταν στις ισορροπημένες αναλογίες τους. Την εποχή αυτή οι διαθέσεις θεωρούνταν καθοριστικοί παράγοντες των βασικών ιδιοσυγκρασιών και οι παρεκκλίσεις της συμπεριφοράς αποδίδονταν στην έλλειψη ισορροπίας μεταξύ των «χυμών» του σώματος που προκαλούν τις διαθέσεις. Έτσι, δημιουργήθηκε μια ευρεία κλίμακα θεατρικών τύπων βασισμένων σε αυτή τη θεωρία. Αν και η συνειδητή χρήση των διαθέσεων μειώθηκε μετά το 1603, συνεχίστηκε σαν μια βάση για την απόδοση των χαρακτήρων μέχρι περίπου το 1700. Η θεωρία αυτή συνιστά τη βάση για τους χαρακτήρες τόσο του Σαίξπηρ, όσο και σύγχρονων του συγγραφέων, κυρίως του Τζόνσον.</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4265063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447" name="Straight Connector 1843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8448" name="Rectangle 1844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FAB5471-E033-FBBA-74CA-CC5708546705}"/>
              </a:ext>
            </a:extLst>
          </p:cNvPr>
          <p:cNvSpPr>
            <a:spLocks noGrp="1"/>
          </p:cNvSpPr>
          <p:nvPr>
            <p:ph type="title"/>
          </p:nvPr>
        </p:nvSpPr>
        <p:spPr>
          <a:xfrm>
            <a:off x="914402" y="1343025"/>
            <a:ext cx="3798275" cy="4448175"/>
          </a:xfrm>
        </p:spPr>
        <p:txBody>
          <a:bodyPr vert="horz" lIns="91440" tIns="45720" rIns="91440" bIns="45720" rtlCol="0" anchor="b">
            <a:normAutofit/>
          </a:bodyPr>
          <a:lstStyle/>
          <a:p>
            <a:pPr>
              <a:lnSpc>
                <a:spcPct val="90000"/>
              </a:lnSpc>
            </a:pPr>
            <a:r>
              <a:rPr lang="en-US" sz="2400" dirty="0">
                <a:effectLst/>
                <a:latin typeface="Book Antiqua" panose="02040602050305030304" pitchFamily="18" charset="0"/>
              </a:rPr>
              <a:t>Ο π</a:t>
            </a:r>
            <a:r>
              <a:rPr lang="en-US" sz="2400" dirty="0" err="1">
                <a:effectLst/>
                <a:latin typeface="Book Antiqua" panose="02040602050305030304" pitchFamily="18" charset="0"/>
              </a:rPr>
              <a:t>οιητικός</a:t>
            </a:r>
            <a:r>
              <a:rPr lang="en-US" sz="2400" dirty="0">
                <a:effectLst/>
                <a:latin typeface="Book Antiqua" panose="02040602050305030304" pitchFamily="18" charset="0"/>
              </a:rPr>
              <a:t> και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αφορικός διάλογος του Σαίξπηρ όχι μόνο αφυπνίζει τα συγκεκριμένα συναισθήματα</a:t>
            </a:r>
            <a:r>
              <a:rPr lang="el-GR" sz="2400" dirty="0">
                <a:effectLst/>
                <a:latin typeface="Book Antiqua" panose="02040602050305030304" pitchFamily="18" charset="0"/>
              </a:rPr>
              <a:t>,</a:t>
            </a:r>
            <a:r>
              <a:rPr lang="en-US" sz="2400" dirty="0">
                <a:effectLst/>
                <a:latin typeface="Book Antiqua" panose="02040602050305030304" pitchFamily="18" charset="0"/>
              </a:rPr>
              <a:t> διαθέσεις και ιδέες, αλλά δημιουργεί επιπλέον ένα πλέγμα σύνθετων συνειρμών και υποδηλώσεων που υπερβαίνουν την άμεση δραματική κατάσταση.</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8449" name="Straight Connector 18442">
            <a:extLst>
              <a:ext uri="{FF2B5EF4-FFF2-40B4-BE49-F238E27FC236}">
                <a16:creationId xmlns:a16="http://schemas.microsoft.com/office/drawing/2014/main" id="{923D9990-956B-4AC8-93BB-32078816E9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18434" name="Picture 2" descr="Spirits&quot; and more...: Ουίλιαμ Σαίξπηρ...&quot;απόσταγμα σοφίας&quot;.">
            <a:extLst>
              <a:ext uri="{FF2B5EF4-FFF2-40B4-BE49-F238E27FC236}">
                <a16:creationId xmlns:a16="http://schemas.microsoft.com/office/drawing/2014/main" id="{011B11BC-FDE4-72FF-D7DA-4436A988391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303521" y="1682675"/>
            <a:ext cx="5896894" cy="3685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06937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B9CC5A-314A-836F-6792-3288E5D85C52}"/>
              </a:ext>
            </a:extLst>
          </p:cNvPr>
          <p:cNvSpPr>
            <a:spLocks noGrp="1"/>
          </p:cNvSpPr>
          <p:nvPr>
            <p:ph type="title"/>
          </p:nvPr>
        </p:nvSpPr>
        <p:spPr>
          <a:xfrm>
            <a:off x="839755" y="1222310"/>
            <a:ext cx="10363200" cy="501053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Σαίξπηρ υπήρξε αναμφισβήτητα ο πιο περιεκτικός, αισθαντικός και δραματουργικά επιτυχημένος θεατρικός συγγραφέας της εποχής του. Επιδόθηκε σε όλα σχεδόν τα δημοφιλή δραματικά είδη και θέματα της εποχής του και τους έδωσε πάντοτε την πιο εμπνευσμένη τους έκφραση. Στη διάρκεια της ζωής του η καλλιτεχνική του αναγνώριση ήταν μικρότερη από εκείνη του Τζόνσον ή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Φλέτσερ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αλλά η φήμη του άρχισε να μεγαλώνει στο τέλος του δέκατου έβδομου αιώνα και έφτασε στο αποκορύφωμά της τον δέκατο ένατο αιώνα.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9947705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463" name="Straight Connector 1946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9465" name="Rectangle 1946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132AA53-A19D-7258-8E6A-87942338A629}"/>
              </a:ext>
            </a:extLst>
          </p:cNvPr>
          <p:cNvSpPr>
            <a:spLocks noGrp="1"/>
          </p:cNvSpPr>
          <p:nvPr>
            <p:ph type="title"/>
          </p:nvPr>
        </p:nvSpPr>
        <p:spPr>
          <a:xfrm>
            <a:off x="7235653" y="847725"/>
            <a:ext cx="4762501" cy="5714999"/>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Αν</a:t>
            </a:r>
            <a:r>
              <a:rPr lang="en-US" sz="2400" dirty="0">
                <a:effectLst/>
                <a:latin typeface="Book Antiqua" panose="02040602050305030304" pitchFamily="18" charset="0"/>
              </a:rPr>
              <a:t> </a:t>
            </a:r>
            <a:r>
              <a:rPr lang="en-US" sz="2400" dirty="0" err="1">
                <a:effectLst/>
                <a:latin typeface="Book Antiqua" panose="02040602050305030304" pitchFamily="18" charset="0"/>
              </a:rPr>
              <a:t>εξ</a:t>
            </a:r>
            <a:r>
              <a:rPr lang="en-US" sz="2400" dirty="0">
                <a:effectLst/>
                <a:latin typeface="Book Antiqua" panose="02040602050305030304" pitchFamily="18" charset="0"/>
              </a:rPr>
              <a:t>αιρέσουμε τον Σαίξπηρ, ο Μπεν Τζόνσον(1572-1637) θεωρείται συχνά ο σπουδαιότερος ελισαβετιανός θεατρικός συγγραφέας. </a:t>
            </a:r>
            <a:r>
              <a:rPr lang="en-US" sz="2400" dirty="0" err="1">
                <a:effectLst/>
                <a:latin typeface="Book Antiqua" panose="02040602050305030304" pitchFamily="18" charset="0"/>
              </a:rPr>
              <a:t>Ηθο</a:t>
            </a:r>
            <a:r>
              <a:rPr lang="en-US" sz="2400" dirty="0">
                <a:effectLst/>
                <a:latin typeface="Book Antiqua" panose="02040602050305030304" pitchFamily="18" charset="0"/>
              </a:rPr>
              <a:t>ποιός για ένα διάστημα, ο Τζόνσον άρχισε να γράφει έργα στα μέσα της δεκαετίας του 1590 και φυλακίστηκε αρκετές φορές για τη συμμετοχή τους σε κωμωδίες πολιτικής σάτιρας.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ο αναγνωρισμένος ηγέτης των συγγραφέων που προτίμησαν τη συνειδητά τεχνική γραφή, δηλαδή τη συγγραφή σύμφωνα με ένα σύνολο αρχών και κανόνων.</a:t>
            </a:r>
            <a:endParaRPr lang="en-US" sz="2400" dirty="0">
              <a:latin typeface="Book Antiqua" panose="02040602050305030304" pitchFamily="18" charset="0"/>
            </a:endParaRPr>
          </a:p>
        </p:txBody>
      </p:sp>
      <p:pic>
        <p:nvPicPr>
          <p:cNvPr id="19458" name="Picture 2" descr="Parodos: Ben Jonson - Βολπόνε ή Η αλεπού">
            <a:extLst>
              <a:ext uri="{FF2B5EF4-FFF2-40B4-BE49-F238E27FC236}">
                <a16:creationId xmlns:a16="http://schemas.microsoft.com/office/drawing/2014/main" id="{F23B8CC5-9425-B3A3-23C3-FD1DD738D33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92918" y="643467"/>
            <a:ext cx="4922226"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19467" name="Straight Connector 19466">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39552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E2CEC44-4919-1F5B-1426-A31D974EFF8A}"/>
              </a:ext>
            </a:extLst>
          </p:cNvPr>
          <p:cNvSpPr>
            <a:spLocks noGrp="1"/>
          </p:cNvSpPr>
          <p:nvPr>
            <p:ph type="title"/>
          </p:nvPr>
        </p:nvSpPr>
        <p:spPr>
          <a:xfrm>
            <a:off x="914400" y="1371600"/>
            <a:ext cx="10363200" cy="381622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Περισσότερο από όλους τους άλλους Άγγλους δραματουργούς, ο Τζόνσον έστρεψε την προσοχή του στα κλασικά πρότυπα με σκοπό να μετριάσει τις υπερβολές των ντόπιων συγγραφέων παρότι πολύ συχνά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παρεξέκλινε</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ο ίδιος από αυτές τις κλασικές αρχές ή τις τροποποιούσε στα έργα του. Ο Τζόνσον κέρδισε την εύνοια του Ιακώβου του Α’, για τον οποίο έγραψε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μάσκες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περισσότερες από κάθε άλλο συγγραφέα. Με τη βασιλική σύνταξη που πήρε το 1616 έγινε ο πρώτος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poet laureate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της Αγγλίας.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4571007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0487" name="Straight Connector 2048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0489" name="Rectangle 2048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2" name="Picture 2" descr="Το Θέατρο της Κυριακής στο Τρίτο: «Βολπόνε ή Η αλεπού»">
            <a:extLst>
              <a:ext uri="{FF2B5EF4-FFF2-40B4-BE49-F238E27FC236}">
                <a16:creationId xmlns:a16="http://schemas.microsoft.com/office/drawing/2014/main" id="{5E5288D9-AB79-B1A0-5E1A-A6536B626B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491" name="Rectangle 20490">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0A4A927-F3B6-0917-EF72-B6E61FE70B44}"/>
              </a:ext>
            </a:extLst>
          </p:cNvPr>
          <p:cNvSpPr>
            <a:spLocks noGrp="1"/>
          </p:cNvSpPr>
          <p:nvPr>
            <p:ph type="title"/>
          </p:nvPr>
        </p:nvSpPr>
        <p:spPr>
          <a:xfrm>
            <a:off x="6421729" y="914400"/>
            <a:ext cx="4892948" cy="5619750"/>
          </a:xfrm>
        </p:spPr>
        <p:txBody>
          <a:bodyPr vert="horz" lIns="91440" tIns="45720" rIns="91440" bIns="45720" rtlCol="0" anchor="t">
            <a:normAutofit/>
          </a:bodyPr>
          <a:lstStyle/>
          <a:p>
            <a:pPr algn="r">
              <a:lnSpc>
                <a:spcPct val="90000"/>
              </a:lnSpc>
            </a:pPr>
            <a:r>
              <a:rPr lang="en-US" sz="2400" dirty="0">
                <a:solidFill>
                  <a:srgbClr val="FFFFFF"/>
                </a:solidFill>
                <a:effectLst/>
                <a:latin typeface="Book Antiqua" panose="02040602050305030304" pitchFamily="18" charset="0"/>
              </a:rPr>
              <a:t>Από τα 28 </a:t>
            </a:r>
            <a:r>
              <a:rPr lang="en-US" sz="2400" dirty="0" err="1">
                <a:solidFill>
                  <a:srgbClr val="FFFFFF"/>
                </a:solidFill>
                <a:effectLst/>
                <a:latin typeface="Book Antiqua" panose="02040602050305030304" pitchFamily="18" charset="0"/>
              </a:rPr>
              <a:t>έργ</a:t>
            </a:r>
            <a:r>
              <a:rPr lang="en-US" sz="2400" dirty="0">
                <a:solidFill>
                  <a:srgbClr val="FFFFFF"/>
                </a:solidFill>
                <a:effectLst/>
                <a:latin typeface="Book Antiqua" panose="02040602050305030304" pitchFamily="18" charset="0"/>
              </a:rPr>
              <a:t>α του Τζόνσον περισσότερο γνωστές σήμερα είναι οι κωμωδίες του και ειδικά </a:t>
            </a:r>
            <a:r>
              <a:rPr lang="en-US" sz="2400" i="1" dirty="0">
                <a:solidFill>
                  <a:srgbClr val="FFFFFF"/>
                </a:solidFill>
                <a:effectLst/>
                <a:latin typeface="Book Antiqua" panose="02040602050305030304" pitchFamily="18" charset="0"/>
              </a:rPr>
              <a:t>Κάθε Άνθρωπος Με Τη Διάθεσή Του</a:t>
            </a:r>
            <a:r>
              <a:rPr lang="en-US" sz="2400" dirty="0">
                <a:solidFill>
                  <a:srgbClr val="FFFFFF"/>
                </a:solidFill>
                <a:effectLst/>
                <a:latin typeface="Book Antiqua" panose="02040602050305030304" pitchFamily="18" charset="0"/>
              </a:rPr>
              <a:t>, 1598, </a:t>
            </a:r>
            <a:r>
              <a:rPr lang="en-US" sz="2400" i="1" dirty="0">
                <a:solidFill>
                  <a:srgbClr val="FFFFFF"/>
                </a:solidFill>
                <a:effectLst/>
                <a:latin typeface="Book Antiqua" panose="02040602050305030304" pitchFamily="18" charset="0"/>
              </a:rPr>
              <a:t>Βολπόνε</a:t>
            </a:r>
            <a:r>
              <a:rPr lang="en-US" sz="2400" dirty="0">
                <a:solidFill>
                  <a:srgbClr val="FFFFFF"/>
                </a:solidFill>
                <a:effectLst/>
                <a:latin typeface="Book Antiqua" panose="02040602050305030304" pitchFamily="18" charset="0"/>
              </a:rPr>
              <a:t>, 1606, </a:t>
            </a:r>
            <a:r>
              <a:rPr lang="en-US" sz="2400" i="1" dirty="0">
                <a:solidFill>
                  <a:srgbClr val="FFFFFF"/>
                </a:solidFill>
                <a:effectLst/>
                <a:latin typeface="Book Antiqua" panose="02040602050305030304" pitchFamily="18" charset="0"/>
              </a:rPr>
              <a:t>Επικοίνη</a:t>
            </a:r>
            <a:r>
              <a:rPr lang="en-US" sz="2400" dirty="0">
                <a:solidFill>
                  <a:srgbClr val="FFFFFF"/>
                </a:solidFill>
                <a:effectLst/>
                <a:latin typeface="Book Antiqua" panose="02040602050305030304" pitchFamily="18" charset="0"/>
              </a:rPr>
              <a:t> ή </a:t>
            </a:r>
            <a:r>
              <a:rPr lang="en-US" sz="2400" i="1" dirty="0">
                <a:solidFill>
                  <a:srgbClr val="FFFFFF"/>
                </a:solidFill>
                <a:effectLst/>
                <a:latin typeface="Book Antiqua" panose="02040602050305030304" pitchFamily="18" charset="0"/>
              </a:rPr>
              <a:t>Η Σιωπηλή Γυναίκα</a:t>
            </a:r>
            <a:r>
              <a:rPr lang="en-US" sz="2400" dirty="0">
                <a:solidFill>
                  <a:srgbClr val="FFFFFF"/>
                </a:solidFill>
                <a:effectLst/>
                <a:latin typeface="Book Antiqua" panose="02040602050305030304" pitchFamily="18" charset="0"/>
              </a:rPr>
              <a:t>, 1609,  </a:t>
            </a:r>
            <a:r>
              <a:rPr lang="en-US" sz="2400" i="1" dirty="0">
                <a:solidFill>
                  <a:srgbClr val="FFFFFF"/>
                </a:solidFill>
                <a:effectLst/>
                <a:latin typeface="Book Antiqua" panose="02040602050305030304" pitchFamily="18" charset="0"/>
              </a:rPr>
              <a:t>Ο Αλχημιστής</a:t>
            </a:r>
            <a:r>
              <a:rPr lang="en-US" sz="2400" dirty="0">
                <a:solidFill>
                  <a:srgbClr val="FFFFFF"/>
                </a:solidFill>
                <a:effectLst/>
                <a:latin typeface="Book Antiqua" panose="02040602050305030304" pitchFamily="18" charset="0"/>
              </a:rPr>
              <a:t>, 1610 και </a:t>
            </a:r>
            <a:r>
              <a:rPr lang="en-US" sz="2400" i="1" dirty="0">
                <a:solidFill>
                  <a:srgbClr val="FFFFFF"/>
                </a:solidFill>
                <a:effectLst/>
                <a:latin typeface="Book Antiqua" panose="02040602050305030304" pitchFamily="18" charset="0"/>
              </a:rPr>
              <a:t>Το Πανηγύρι Του Αγίου Βαρθολομαίου</a:t>
            </a:r>
            <a:r>
              <a:rPr lang="en-US" sz="2400" dirty="0">
                <a:solidFill>
                  <a:srgbClr val="FFFFFF"/>
                </a:solidFill>
                <a:effectLst/>
                <a:latin typeface="Book Antiqua" panose="02040602050305030304" pitchFamily="18" charset="0"/>
              </a:rPr>
              <a:t>,  1614. Ο </a:t>
            </a:r>
            <a:r>
              <a:rPr lang="en-US" sz="2400" dirty="0" err="1">
                <a:solidFill>
                  <a:srgbClr val="FFFFFF"/>
                </a:solidFill>
                <a:effectLst/>
                <a:latin typeface="Book Antiqua" panose="02040602050305030304" pitchFamily="18" charset="0"/>
              </a:rPr>
              <a:t>Τζόνσον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ενδι</a:t>
            </a:r>
            <a:r>
              <a:rPr lang="en-US" sz="2400" dirty="0">
                <a:solidFill>
                  <a:srgbClr val="FFFFFF"/>
                </a:solidFill>
                <a:effectLst/>
                <a:latin typeface="Book Antiqua" panose="02040602050305030304" pitchFamily="18" charset="0"/>
              </a:rPr>
              <a:t>αφερόταν κυρίως για την βελτίωση της ανθρώπινης συμπεριφοράς και συγκέντρωσε την προσοχή του στα ελαττώματα των ανθρωπίνων τύπ</a:t>
            </a:r>
            <a:r>
              <a:rPr lang="el-GR" sz="2400" dirty="0">
                <a:solidFill>
                  <a:srgbClr val="FFFFFF"/>
                </a:solidFill>
                <a:effectLst/>
                <a:latin typeface="Book Antiqua" panose="02040602050305030304" pitchFamily="18" charset="0"/>
              </a:rPr>
              <a:t>ων</a:t>
            </a:r>
            <a:r>
              <a:rPr lang="en-US" sz="2400" dirty="0">
                <a:solidFill>
                  <a:srgbClr val="FFFFFF"/>
                </a:solidFill>
                <a:effectLst/>
                <a:latin typeface="Book Antiqua" panose="02040602050305030304" pitchFamily="18" charset="0"/>
              </a:rPr>
              <a:t> της εποχής του</a:t>
            </a:r>
            <a:r>
              <a:rPr lang="en-US" sz="1900" dirty="0">
                <a:solidFill>
                  <a:srgbClr val="FFFFFF"/>
                </a:solidFill>
                <a:effectLst/>
              </a:rPr>
              <a:t>.</a:t>
            </a:r>
            <a:br>
              <a:rPr lang="en-US" sz="1900" dirty="0">
                <a:solidFill>
                  <a:srgbClr val="FFFFFF"/>
                </a:solidFill>
                <a:effectLst/>
              </a:rPr>
            </a:br>
            <a:endParaRPr lang="en-US" sz="1900" dirty="0">
              <a:solidFill>
                <a:srgbClr val="FFFFFF"/>
              </a:solidFill>
            </a:endParaRPr>
          </a:p>
        </p:txBody>
      </p:sp>
      <p:cxnSp>
        <p:nvCxnSpPr>
          <p:cNvPr id="20493" name="Straight Connector 2049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95436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CD5CA3-86E6-9D03-B5F3-0C6D99BC52C3}"/>
              </a:ext>
            </a:extLst>
          </p:cNvPr>
          <p:cNvSpPr>
            <a:spLocks noGrp="1"/>
          </p:cNvSpPr>
          <p:nvPr>
            <p:ph type="title"/>
          </p:nvPr>
        </p:nvSpPr>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 Σαίξπηρ και  ο Τζόνσον περιστοιχίζονταν από ένα πλήθος λιγότερο γνωστών συγγραφέων. Οι σημαντικότεροι από αυτούς είναι οι Τσάπμαν,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Ντέκερ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Μαρστον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Χέιγουντ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Μιντλτον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Τέρνερ.</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25778533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74A059D-8108-0D02-77C8-6E3841E56E8D}"/>
              </a:ext>
            </a:extLst>
          </p:cNvPr>
          <p:cNvPicPr>
            <a:picLocks noChangeAspect="1"/>
          </p:cNvPicPr>
          <p:nvPr/>
        </p:nvPicPr>
        <p:blipFill rotWithShape="1">
          <a:blip r:embed="rId2"/>
          <a:srcRect t="20213"/>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9E56B4D-8F84-9E46-493F-CD95E26C16BB}"/>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err="1">
                <a:solidFill>
                  <a:srgbClr val="FFFFFF"/>
                </a:solidFill>
                <a:effectLst/>
                <a:latin typeface="Book Antiqua" panose="02040602050305030304" pitchFamily="18" charset="0"/>
              </a:rPr>
              <a:t>Συγγρ</a:t>
            </a:r>
            <a:r>
              <a:rPr lang="en-US" i="1" dirty="0">
                <a:solidFill>
                  <a:srgbClr val="FFFFFF"/>
                </a:solidFill>
                <a:effectLst/>
                <a:latin typeface="Book Antiqua" panose="02040602050305030304" pitchFamily="18" charset="0"/>
              </a:rPr>
              <a:t>αφείς της εποχής του Ιακώβου και του Καρόλου</a:t>
            </a:r>
            <a:br>
              <a:rPr lang="en-US" dirty="0">
                <a:solidFill>
                  <a:srgbClr val="FFFFFF"/>
                </a:solidFill>
                <a:effectLst/>
                <a:latin typeface="Book Antiqua" panose="02040602050305030304" pitchFamily="18" charset="0"/>
              </a:rPr>
            </a:br>
            <a:endParaRPr lang="en-US" dirty="0">
              <a:solidFill>
                <a:srgbClr val="FFFFFF"/>
              </a:solidFill>
              <a:latin typeface="Book Antiqua" panose="02040602050305030304" pitchFamily="18" charset="0"/>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26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09FFBB-4890-84F3-3A13-7DFCDE5046A6}"/>
              </a:ext>
            </a:extLst>
          </p:cNvPr>
          <p:cNvSpPr>
            <a:spLocks noGrp="1"/>
          </p:cNvSpPr>
          <p:nvPr>
            <p:ph type="title"/>
          </p:nvPr>
        </p:nvSpPr>
        <p:spPr>
          <a:xfrm>
            <a:off x="914400" y="1371600"/>
            <a:ext cx="10363200" cy="462798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Μια ανεπαίσθητη αλλαγή στο αγγλικό θέατρο διαπιστώνεται κατά την πρώτη δεκαετία της βασιλείας του Ιακώβου του Α’. Πολλά έργα αυτής της περιόδου εκφράζουν ένα κυνισμό και μια αβεβαιότητα.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τράγικωμωδίες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 τα επινοημένα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happy</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end</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σε έργα κατά τα άλλα σοβαρά, ήταν εξαιρετικά δημοφιλείς, ενθαρρύνοντας τον οίκτο και τον εντυπωσιασμό ως υποκατάστατα των πιο γνήσιων τραγικών συναισθημάτων. Η έξαψη και η συγκίνηση υπερείχαν της βαθιάς οξυδέρκειας ή της σύνθετης απεικόνισης των χαρακτήρων.</a:t>
            </a:r>
            <a:endParaRPr lang="el-GR" sz="2400" dirty="0">
              <a:latin typeface="Book Antiqua" panose="02040602050305030304" pitchFamily="18" charset="0"/>
            </a:endParaRPr>
          </a:p>
        </p:txBody>
      </p:sp>
    </p:spTree>
    <p:extLst>
      <p:ext uri="{BB962C8B-B14F-4D97-AF65-F5344CB8AC3E}">
        <p14:creationId xmlns:p14="http://schemas.microsoft.com/office/powerpoint/2010/main" val="6535163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966B5A-F755-DF82-C2E4-F5D989CF63C1}"/>
              </a:ext>
            </a:extLst>
          </p:cNvPr>
          <p:cNvSpPr>
            <a:spLocks noGrp="1"/>
          </p:cNvSpPr>
          <p:nvPr>
            <p:ph type="title"/>
          </p:nvPr>
        </p:nvSpPr>
        <p:spPr>
          <a:xfrm>
            <a:off x="914400" y="1371600"/>
            <a:ext cx="10363200" cy="471195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Ωστόσο, οι συγγραφείς χειρίζονταν πιο επιδέξια την έκθεση στα έργα, συμπύκνωναν τη δράση σε λιγότερα επεισόδια, περιέπλεκαν τις αναπάντεχες κορυφώσεις, και μπορούσαν να εναλλάσσουν σκηνές ηρεμίας και αναταραχής. Το αποτέλεσμα ήταν πως τα έργα αυτής της περιόδου γράφονταν με μεγαλύτερη μαεστρία,  αλλά υστερούσαν συχνά σε βάθος. Ανάμεσα στους θεατρικούς συγγραφείς που έδρασαν από το 1610 μέχρι το 1642, οι σημαντικότεροι είναι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Γουέμπστερ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Μπόουμοντ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Φλέτσερ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Μάσιντερ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Σέρλι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Φορντ.</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2387636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511" name="Straight Connector 2151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1513" name="Rectangle 2151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6" name="Picture 2" descr="Psychoanalysis Theory in 'The Duchess of Malfi' | by okcoolros | Medium">
            <a:extLst>
              <a:ext uri="{FF2B5EF4-FFF2-40B4-BE49-F238E27FC236}">
                <a16:creationId xmlns:a16="http://schemas.microsoft.com/office/drawing/2014/main" id="{80302899-C862-5B1C-3555-14751376AFAB}"/>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b="2"/>
          <a:stretch/>
        </p:blipFill>
        <p:spPr bwMode="auto">
          <a:xfrm>
            <a:off x="1" y="152"/>
            <a:ext cx="12191999" cy="6857848"/>
          </a:xfrm>
          <a:prstGeom prst="rect">
            <a:avLst/>
          </a:prstGeom>
          <a:noFill/>
          <a:extLst>
            <a:ext uri="{909E8E84-426E-40DD-AFC4-6F175D3DCCD1}">
              <a14:hiddenFill xmlns:a14="http://schemas.microsoft.com/office/drawing/2010/main">
                <a:solidFill>
                  <a:srgbClr val="FFFFFF"/>
                </a:solidFill>
              </a14:hiddenFill>
            </a:ext>
          </a:extLst>
        </p:spPr>
      </p:pic>
      <p:sp>
        <p:nvSpPr>
          <p:cNvPr id="21515" name="Rectangle 21514">
            <a:extLst>
              <a:ext uri="{FF2B5EF4-FFF2-40B4-BE49-F238E27FC236}">
                <a16:creationId xmlns:a16="http://schemas.microsoft.com/office/drawing/2014/main" id="{F8B2ECD5-47B1-47AD-AC9D-045064631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DD32050-7067-597C-CCBC-878A0B62B711}"/>
              </a:ext>
            </a:extLst>
          </p:cNvPr>
          <p:cNvSpPr>
            <a:spLocks noGrp="1"/>
          </p:cNvSpPr>
          <p:nvPr>
            <p:ph type="title"/>
          </p:nvPr>
        </p:nvSpPr>
        <p:spPr>
          <a:xfrm>
            <a:off x="6400798" y="1371599"/>
            <a:ext cx="4916478" cy="5343523"/>
          </a:xfrm>
        </p:spPr>
        <p:txBody>
          <a:bodyPr vert="horz" lIns="91440" tIns="45720" rIns="91440" bIns="45720" rtlCol="0" anchor="t">
            <a:noAutofit/>
          </a:bodyPr>
          <a:lstStyle/>
          <a:p>
            <a:pPr algn="r">
              <a:lnSpc>
                <a:spcPct val="90000"/>
              </a:lnSpc>
            </a:pPr>
            <a:r>
              <a:rPr lang="en-US" sz="2400" dirty="0">
                <a:solidFill>
                  <a:srgbClr val="FFFFFF"/>
                </a:solidFill>
                <a:effectLst/>
                <a:latin typeface="Book Antiqua" panose="02040602050305030304" pitchFamily="18" charset="0"/>
              </a:rPr>
              <a:t>Τα π</a:t>
            </a:r>
            <a:r>
              <a:rPr lang="en-US" sz="2400" dirty="0" err="1">
                <a:solidFill>
                  <a:srgbClr val="FFFFFF"/>
                </a:solidFill>
                <a:effectLst/>
                <a:latin typeface="Book Antiqua" panose="02040602050305030304" pitchFamily="18" charset="0"/>
              </a:rPr>
              <a:t>ιο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γνωστά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έργ</a:t>
            </a:r>
            <a:r>
              <a:rPr lang="en-US" sz="2400" dirty="0">
                <a:solidFill>
                  <a:srgbClr val="FFFFFF"/>
                </a:solidFill>
                <a:effectLst/>
                <a:latin typeface="Book Antiqua" panose="02040602050305030304" pitchFamily="18" charset="0"/>
              </a:rPr>
              <a:t>α του Τζον Γουέμπστερ (περίπου 1580 – 1634) ήταν </a:t>
            </a:r>
            <a:r>
              <a:rPr lang="en-US" sz="2400" i="1" dirty="0">
                <a:solidFill>
                  <a:srgbClr val="FFFFFF"/>
                </a:solidFill>
                <a:effectLst/>
                <a:latin typeface="Book Antiqua" panose="02040602050305030304" pitchFamily="18" charset="0"/>
              </a:rPr>
              <a:t>Ο Λευκός Διάβολος </a:t>
            </a:r>
            <a:r>
              <a:rPr lang="en-US" sz="2400" dirty="0">
                <a:solidFill>
                  <a:srgbClr val="FFFFFF"/>
                </a:solidFill>
                <a:effectLst/>
                <a:latin typeface="Book Antiqua" panose="02040602050305030304" pitchFamily="18" charset="0"/>
              </a:rPr>
              <a:t>(1609 -1612) και  </a:t>
            </a:r>
            <a:r>
              <a:rPr lang="en-US" sz="2400" i="1" dirty="0">
                <a:solidFill>
                  <a:srgbClr val="FFFFFF"/>
                </a:solidFill>
                <a:effectLst/>
                <a:latin typeface="Book Antiqua" panose="02040602050305030304" pitchFamily="18" charset="0"/>
              </a:rPr>
              <a:t>Η Δούκισσα Του Μάλφι</a:t>
            </a:r>
            <a:r>
              <a:rPr lang="en-US" sz="2400" dirty="0">
                <a:solidFill>
                  <a:srgbClr val="FFFFFF"/>
                </a:solidFill>
                <a:effectLst/>
                <a:latin typeface="Book Antiqua" panose="02040602050305030304" pitchFamily="18" charset="0"/>
              </a:rPr>
              <a:t> (1613-14). Τα </a:t>
            </a:r>
            <a:r>
              <a:rPr lang="en-US" sz="2400" dirty="0" err="1">
                <a:solidFill>
                  <a:srgbClr val="FFFFFF"/>
                </a:solidFill>
                <a:effectLst/>
                <a:latin typeface="Book Antiqua" panose="02040602050305030304" pitchFamily="18" charset="0"/>
              </a:rPr>
              <a:t>έργ</a:t>
            </a:r>
            <a:r>
              <a:rPr lang="en-US" sz="2400" dirty="0">
                <a:solidFill>
                  <a:srgbClr val="FFFFFF"/>
                </a:solidFill>
                <a:effectLst/>
                <a:latin typeface="Book Antiqua" panose="02040602050305030304" pitchFamily="18" charset="0"/>
              </a:rPr>
              <a:t>α του χαρακτηρίζονται από  καλοσχηματισμένα δραματικά πρόσωπα και δυνατή δραματική ποίηση.  Επ</a:t>
            </a:r>
            <a:r>
              <a:rPr lang="en-US" sz="2400" dirty="0" err="1">
                <a:solidFill>
                  <a:srgbClr val="FFFFFF"/>
                </a:solidFill>
                <a:effectLst/>
                <a:latin typeface="Book Antiqua" panose="02040602050305030304" pitchFamily="18" charset="0"/>
              </a:rPr>
              <a:t>ικρίθηκ</a:t>
            </a:r>
            <a:r>
              <a:rPr lang="en-US" sz="2400" dirty="0">
                <a:solidFill>
                  <a:srgbClr val="FFFFFF"/>
                </a:solidFill>
                <a:effectLst/>
                <a:latin typeface="Book Antiqua" panose="02040602050305030304" pitchFamily="18" charset="0"/>
              </a:rPr>
              <a:t>αν, ωστόσο για την ασάφεια της δράσης τους. </a:t>
            </a:r>
            <a:r>
              <a:rPr lang="en-US" sz="2400" dirty="0" err="1">
                <a:solidFill>
                  <a:srgbClr val="FFFFFF"/>
                </a:solidFill>
                <a:effectLst/>
                <a:latin typeface="Book Antiqua" panose="02040602050305030304" pitchFamily="18" charset="0"/>
              </a:rPr>
              <a:t>Οι</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ρωτ</a:t>
            </a:r>
            <a:r>
              <a:rPr lang="en-US" sz="2400" dirty="0">
                <a:solidFill>
                  <a:srgbClr val="FFFFFF"/>
                </a:solidFill>
                <a:effectLst/>
                <a:latin typeface="Book Antiqua" panose="02040602050305030304" pitchFamily="18" charset="0"/>
              </a:rPr>
              <a:t>αγωνιστές τους περιστοιχίζονταν από διαφθορά, που αναπόφευκτα τους καταστρέφει, χωρίς όμως να φτάνουν σε μια βαθύτερη γνώση του εαυτού τους.</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21517" name="Straight Connector 21516">
            <a:extLst>
              <a:ext uri="{FF2B5EF4-FFF2-40B4-BE49-F238E27FC236}">
                <a16:creationId xmlns:a16="http://schemas.microsoft.com/office/drawing/2014/main" id="{F0CE0765-E93C-4D37-9D5F-D464EFB10FA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615528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22707D-5970-0677-8534-5582D03FAC5B}"/>
              </a:ext>
            </a:extLst>
          </p:cNvPr>
          <p:cNvSpPr>
            <a:spLocks noGrp="1"/>
          </p:cNvSpPr>
          <p:nvPr>
            <p:ph type="title"/>
          </p:nvPr>
        </p:nvSpPr>
        <p:spPr>
          <a:xfrm>
            <a:off x="914400" y="1371600"/>
            <a:ext cx="10363200" cy="457200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έργα του Τζον Φορντ, (1586- περίπου 1639), μνημονεύονται συνήθως ως χαρακτηριστικά παραδείγματα παρακμής που απεικόνιζε το θέατρο της εποχής του Καρόλου του Α’, όπως είναι το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Κρίμα Που Είναι Πόρνη</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(1629 - 1633), που μεταχειρίζεται με έκδηλη συμπάθεια μια ιστορία αγάπης μεταξύ αδελφού και αδελφής και τελειώνει με την καταστροφή σχεδόν όλων των προσώπων του έργου. Ο Φορντ που πέρασε σχεδόν απαρατήρητος στην εποχή του, θαυμάζεται σήμερα για την ικανότητά του να απεικονίζει το κακό συσχετίζοντάς το με συνηθισμένους ανθρώπους.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8359138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0A873B6-D8C6-B685-043C-C0DD69E7D052}"/>
              </a:ext>
            </a:extLst>
          </p:cNvPr>
          <p:cNvPicPr>
            <a:picLocks noChangeAspect="1"/>
          </p:cNvPicPr>
          <p:nvPr/>
        </p:nvPicPr>
        <p:blipFill rotWithShape="1">
          <a:blip r:embed="rId2"/>
          <a:srcRect t="24563" b="19187"/>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EB890F5-0624-5821-44FE-434298977913}"/>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a:solidFill>
                  <a:srgbClr val="FFFFFF"/>
                </a:solidFill>
                <a:effectLst/>
                <a:latin typeface="Book Antiqua" panose="02040602050305030304" pitchFamily="18" charset="0"/>
              </a:rPr>
              <a:t>Ο </a:t>
            </a:r>
            <a:r>
              <a:rPr lang="en-US" i="1" dirty="0" err="1">
                <a:solidFill>
                  <a:srgbClr val="FFFFFF"/>
                </a:solidFill>
                <a:effectLst/>
                <a:latin typeface="Book Antiqua" panose="02040602050305030304" pitchFamily="18" charset="0"/>
              </a:rPr>
              <a:t>κρ</a:t>
            </a:r>
            <a:r>
              <a:rPr lang="en-US" i="1" dirty="0">
                <a:solidFill>
                  <a:srgbClr val="FFFFFF"/>
                </a:solidFill>
                <a:effectLst/>
                <a:latin typeface="Book Antiqua" panose="02040602050305030304" pitchFamily="18" charset="0"/>
              </a:rPr>
              <a:t>ατικός έλεγχος του θεάτρου</a:t>
            </a:r>
            <a:br>
              <a:rPr lang="en-US" dirty="0">
                <a:solidFill>
                  <a:srgbClr val="FFFFFF"/>
                </a:solidFill>
                <a:effectLst/>
              </a:rPr>
            </a:br>
            <a:endParaRPr lang="en-US" dirty="0">
              <a:solidFill>
                <a:srgbClr val="FFFFFF"/>
              </a:solidFill>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5479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5B107D8-C29F-60C7-29DA-582CE7E5F933}"/>
              </a:ext>
            </a:extLst>
          </p:cNvPr>
          <p:cNvSpPr>
            <a:spLocks noGrp="1"/>
          </p:cNvSpPr>
          <p:nvPr>
            <p:ph type="title"/>
          </p:nvPr>
        </p:nvSpPr>
        <p:spPr>
          <a:xfrm>
            <a:off x="914400" y="1371600"/>
            <a:ext cx="10363200" cy="4553339"/>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Όταν η Ελισάβετ ανέβηκε στο θρόνο το 1558, κάθε ευγενής μπορούσε να διατηρεί δικό του θίασο ηθοποιών. Όποιος ηθοποιός δεν εργαζόταν για κάποιον ευγενή θεωρείτο αλήτης και τιμωρείτο με σοβαρές ποινές. Από τη στιγμή που οι θίασοι πατρονάρονταν από ευγενείς, επιτρεπόταν να κάνουν περιοδείες όταν οι πάτρωνές τους δεν τους χρειαζόντουσαν στους οίκους τους. Οι ηθοποιοί δεν επιτηρούνταν πάντοτε στενά και πολλοί παράνομοι θίασοι ισχυρίζονταν ψευδώς ότι είχαν κάποιο προστάτη ή παρουσίαζαν επαναστατικά έργα που ενέτειναν τις θρησκευτικές διαμάχες.</a:t>
            </a:r>
            <a:endParaRPr lang="el-GR" sz="2400" dirty="0"/>
          </a:p>
        </p:txBody>
      </p:sp>
    </p:spTree>
    <p:extLst>
      <p:ext uri="{BB962C8B-B14F-4D97-AF65-F5344CB8AC3E}">
        <p14:creationId xmlns:p14="http://schemas.microsoft.com/office/powerpoint/2010/main" val="8753912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2535" name="Straight Connector 2253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2537" name="Rectangle 2253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DA9D137-B5D9-B679-2B75-57C8B769645C}"/>
              </a:ext>
            </a:extLst>
          </p:cNvPr>
          <p:cNvSpPr>
            <a:spLocks noGrp="1"/>
          </p:cNvSpPr>
          <p:nvPr>
            <p:ph type="title"/>
          </p:nvPr>
        </p:nvSpPr>
        <p:spPr>
          <a:xfrm>
            <a:off x="914401" y="914400"/>
            <a:ext cx="5724524" cy="5743575"/>
          </a:xfrm>
        </p:spPr>
        <p:txBody>
          <a:bodyPr vert="horz" lIns="91440" tIns="45720" rIns="91440" bIns="45720" rtlCol="0" anchor="t">
            <a:normAutofit/>
          </a:bodyPr>
          <a:lstStyle/>
          <a:p>
            <a:pPr>
              <a:lnSpc>
                <a:spcPct val="90000"/>
              </a:lnSpc>
            </a:pPr>
            <a:r>
              <a:rPr lang="en-US" sz="2200" dirty="0" err="1">
                <a:effectLst/>
                <a:latin typeface="Book Antiqua" panose="02040602050305030304" pitchFamily="18" charset="0"/>
              </a:rPr>
              <a:t>Αυτές</a:t>
            </a:r>
            <a:r>
              <a:rPr lang="en-US" sz="2200" dirty="0">
                <a:effectLst/>
                <a:latin typeface="Book Antiqua" panose="02040602050305030304" pitchFamily="18" charset="0"/>
              </a:rPr>
              <a:t> </a:t>
            </a:r>
            <a:r>
              <a:rPr lang="en-US" sz="2200" dirty="0" err="1">
                <a:effectLst/>
                <a:latin typeface="Book Antiqua" panose="02040602050305030304" pitchFamily="18" charset="0"/>
              </a:rPr>
              <a:t>οι</a:t>
            </a:r>
            <a:r>
              <a:rPr lang="en-US" sz="2200" dirty="0">
                <a:effectLst/>
                <a:latin typeface="Book Antiqua" panose="02040602050305030304" pitchFamily="18" charset="0"/>
              </a:rPr>
              <a:t> κατα</a:t>
            </a:r>
            <a:r>
              <a:rPr lang="en-US" sz="2200" dirty="0" err="1">
                <a:effectLst/>
                <a:latin typeface="Book Antiqua" panose="02040602050305030304" pitchFamily="18" charset="0"/>
              </a:rPr>
              <a:t>στάσεις</a:t>
            </a:r>
            <a:r>
              <a:rPr lang="en-US" sz="2200" dirty="0">
                <a:effectLst/>
                <a:latin typeface="Book Antiqua" panose="02040602050305030304" pitchFamily="18" charset="0"/>
              </a:rPr>
              <a:t> </a:t>
            </a:r>
            <a:r>
              <a:rPr lang="en-US" sz="2200" dirty="0" err="1">
                <a:effectLst/>
                <a:latin typeface="Book Antiqua" panose="02040602050305030304" pitchFamily="18" charset="0"/>
              </a:rPr>
              <a:t>οδήγησ</a:t>
            </a:r>
            <a:r>
              <a:rPr lang="en-US" sz="2200" dirty="0">
                <a:effectLst/>
                <a:latin typeface="Book Antiqua" panose="02040602050305030304" pitchFamily="18" charset="0"/>
              </a:rPr>
              <a:t>αν την Ελισάβετ στη λήψη μιας σειράς μέτρων με σκοπό την επιβολή της τάξης σε αυτό το χάος. </a:t>
            </a:r>
            <a:r>
              <a:rPr lang="en-US" sz="2200" dirty="0" err="1">
                <a:effectLst/>
                <a:latin typeface="Book Antiqua" panose="02040602050305030304" pitchFamily="18" charset="0"/>
              </a:rPr>
              <a:t>Το</a:t>
            </a:r>
            <a:r>
              <a:rPr lang="en-US" sz="2200" dirty="0">
                <a:effectLst/>
                <a:latin typeface="Book Antiqua" panose="02040602050305030304" pitchFamily="18" charset="0"/>
              </a:rPr>
              <a:t> 1572 </a:t>
            </a:r>
            <a:r>
              <a:rPr lang="en-US" sz="2200" dirty="0" err="1">
                <a:effectLst/>
                <a:latin typeface="Book Antiqua" panose="02040602050305030304" pitchFamily="18" charset="0"/>
              </a:rPr>
              <a:t>κηρύχθηκ</a:t>
            </a:r>
            <a:r>
              <a:rPr lang="en-US" sz="2200" dirty="0">
                <a:effectLst/>
                <a:latin typeface="Book Antiqua" panose="02040602050305030304" pitchFamily="18" charset="0"/>
              </a:rPr>
              <a:t>αν παράνομοι όλοι όσοι κατείχαν τίτλο κατώτερο από αυτό του βαρόνου και διατηρούσαν θίασο ή έδιναν άδεια στον θίασο για περιοδεία. </a:t>
            </a:r>
            <a:r>
              <a:rPr lang="en-US" sz="2200" dirty="0" err="1">
                <a:effectLst/>
                <a:latin typeface="Book Antiqua" panose="02040602050305030304" pitchFamily="18" charset="0"/>
              </a:rPr>
              <a:t>Οι</a:t>
            </a:r>
            <a:r>
              <a:rPr lang="en-US" sz="2200" dirty="0">
                <a:effectLst/>
                <a:latin typeface="Book Antiqua" panose="02040602050305030304" pitchFamily="18" charset="0"/>
              </a:rPr>
              <a:t> </a:t>
            </a:r>
            <a:r>
              <a:rPr lang="en-US" sz="2200" dirty="0" err="1">
                <a:effectLst/>
                <a:latin typeface="Book Antiqua" panose="02040602050305030304" pitchFamily="18" charset="0"/>
              </a:rPr>
              <a:t>θί</a:t>
            </a:r>
            <a:r>
              <a:rPr lang="en-US" sz="2200" dirty="0">
                <a:effectLst/>
                <a:latin typeface="Book Antiqua" panose="02040602050305030304" pitchFamily="18" charset="0"/>
              </a:rPr>
              <a:t>ασοι μπορούσαν να δίνουν παραστάσεις παίρνοντας άδεια από 2 ειρηνοδίκες, αλλά η άδεια αυτή ίσχυε μόνο στην περιοχή που κατοικούσαν οι ειρηνοδίκες οπότε οι περιοδεύοντες θίασοι έπρεπε κάθε φορά να εξασφαλίσουν καινούργια άδεια σε κάθε πόλη που έφταναν. </a:t>
            </a: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συνολικό</a:t>
            </a:r>
            <a:r>
              <a:rPr lang="en-US" sz="2200" dirty="0">
                <a:effectLst/>
                <a:latin typeface="Book Antiqua" panose="02040602050305030304" pitchFamily="18" charset="0"/>
              </a:rPr>
              <a:t> απ</a:t>
            </a:r>
            <a:r>
              <a:rPr lang="en-US" sz="2200" dirty="0" err="1">
                <a:effectLst/>
                <a:latin typeface="Book Antiqua" panose="02040602050305030304" pitchFamily="18" charset="0"/>
              </a:rPr>
              <a:t>οτέλεσμ</a:t>
            </a:r>
            <a:r>
              <a:rPr lang="en-US" sz="2200" dirty="0">
                <a:effectLst/>
                <a:latin typeface="Book Antiqua" panose="02040602050305030304" pitchFamily="18" charset="0"/>
              </a:rPr>
              <a:t>α του νόμου ήταν να ελαττώσει τον αριθμό των θιάσων, παρέχοντας όμως σταθερή νομική προστασία σε αυτούς που παρέμεναν.</a:t>
            </a:r>
            <a:endParaRPr lang="en-US" sz="2200" dirty="0">
              <a:latin typeface="Book Antiqua" panose="02040602050305030304" pitchFamily="18" charset="0"/>
            </a:endParaRPr>
          </a:p>
        </p:txBody>
      </p:sp>
      <p:cxnSp>
        <p:nvCxnSpPr>
          <p:cNvPr id="22539" name="Straight Connector 22538">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2530" name="Picture 2" descr="English Renaissance | English Literature I">
            <a:extLst>
              <a:ext uri="{FF2B5EF4-FFF2-40B4-BE49-F238E27FC236}">
                <a16:creationId xmlns:a16="http://schemas.microsoft.com/office/drawing/2014/main" id="{0CECB3CA-652F-18D8-2CFE-8595F2C386C6}"/>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58847" y="643468"/>
            <a:ext cx="3579408"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88639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807DC9-98BD-113F-0977-73926CCF1062}"/>
              </a:ext>
            </a:extLst>
          </p:cNvPr>
          <p:cNvSpPr>
            <a:spLocks noGrp="1"/>
          </p:cNvSpPr>
          <p:nvPr>
            <p:ph type="title"/>
          </p:nvPr>
        </p:nvSpPr>
        <p:spPr>
          <a:xfrm>
            <a:off x="914400" y="1371600"/>
            <a:ext cx="10363200" cy="3396343"/>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δικαιοδοσία του θρόνου διευρύνθηκε περισσότερο το 1574 όταν το πρώτο βασιλικό προνόμιο χορηγήθηκε στους Λέστερ Μεν, έναν θίασο με επικεφαλής τον Τζέιμς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Μπέρμπατζ</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(1530 έως 1597) έναν από τους πρωτοπόρους κατασκευαστές θεάτρων στην Αγγλία.</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6765462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3565" name="Straight Connector 2355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3566" name="Rectangle 2356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86FDEEB-B39C-C728-E668-3D4A466E5187}"/>
              </a:ext>
            </a:extLst>
          </p:cNvPr>
          <p:cNvSpPr>
            <a:spLocks noGrp="1"/>
          </p:cNvSpPr>
          <p:nvPr>
            <p:ph type="title"/>
          </p:nvPr>
        </p:nvSpPr>
        <p:spPr>
          <a:xfrm>
            <a:off x="180976" y="920516"/>
            <a:ext cx="4835156" cy="5819775"/>
          </a:xfrm>
        </p:spPr>
        <p:txBody>
          <a:bodyPr vert="horz" lIns="91440" tIns="45720" rIns="91440" bIns="45720" rtlCol="0" anchor="t">
            <a:normAutofit/>
          </a:bodyPr>
          <a:lstStyle/>
          <a:p>
            <a:pPr>
              <a:lnSpc>
                <a:spcPct val="90000"/>
              </a:lnSpc>
            </a:pPr>
            <a:r>
              <a:rPr lang="en-US" sz="2400" dirty="0">
                <a:effectLst/>
                <a:latin typeface="Book Antiqua" panose="02040602050305030304" pitchFamily="18" charset="0"/>
              </a:rPr>
              <a:t>Η ρα</a:t>
            </a:r>
            <a:r>
              <a:rPr lang="en-US" sz="2400" dirty="0" err="1">
                <a:effectLst/>
                <a:latin typeface="Book Antiqua" panose="02040602050305030304" pitchFamily="18" charset="0"/>
              </a:rPr>
              <a:t>γδ</a:t>
            </a:r>
            <a:r>
              <a:rPr lang="en-US" sz="2400" dirty="0">
                <a:effectLst/>
                <a:latin typeface="Book Antiqua" panose="02040602050305030304" pitchFamily="18" charset="0"/>
              </a:rPr>
              <a:t>αία αύξηση του πληθυσμού του Λονδίνου και το γεγονός ότι οι προστάτες των θιάσων περνούσαν εκεί όλο και περισσότερο χρόνο, έφεραν στο Λονδίνο περισσότερους θιάσους και για μεγαλύτερα χρονικά διαστήματα. </a:t>
            </a:r>
            <a:r>
              <a:rPr lang="en-US" sz="2400" dirty="0" err="1">
                <a:effectLst/>
                <a:latin typeface="Book Antiqua" panose="02040602050305030304" pitchFamily="18" charset="0"/>
              </a:rPr>
              <a:t>Αυτό</a:t>
            </a:r>
            <a:r>
              <a:rPr lang="en-US" sz="2400" dirty="0">
                <a:effectLst/>
                <a:latin typeface="Book Antiqua" panose="02040602050305030304" pitchFamily="18" charset="0"/>
              </a:rPr>
              <a:t> π</a:t>
            </a:r>
            <a:r>
              <a:rPr lang="en-US" sz="2400" dirty="0" err="1">
                <a:effectLst/>
                <a:latin typeface="Book Antiqua" panose="02040602050305030304" pitchFamily="18" charset="0"/>
              </a:rPr>
              <a:t>ιθ</a:t>
            </a:r>
            <a:r>
              <a:rPr lang="en-US" sz="2400" dirty="0">
                <a:effectLst/>
                <a:latin typeface="Book Antiqua" panose="02040602050305030304" pitchFamily="18" charset="0"/>
              </a:rPr>
              <a:t>ανώς εξηγεί την έκρηξη στο χώρο της ανοικοδόμησης των θεάτρων. </a:t>
            </a:r>
            <a:r>
              <a:rPr lang="en-US" sz="2400" dirty="0" err="1">
                <a:effectLst/>
                <a:latin typeface="Book Antiqua" panose="02040602050305030304" pitchFamily="18" charset="0"/>
              </a:rPr>
              <a:t>Οι</a:t>
            </a:r>
            <a:r>
              <a:rPr lang="en-US" sz="2400" dirty="0">
                <a:effectLst/>
                <a:latin typeface="Book Antiqua" panose="02040602050305030304" pitchFamily="18" charset="0"/>
              </a:rPr>
              <a:t> επ</a:t>
            </a:r>
            <a:r>
              <a:rPr lang="en-US" sz="2400" dirty="0" err="1">
                <a:effectLst/>
                <a:latin typeface="Book Antiqua" panose="02040602050305030304" pitchFamily="18" charset="0"/>
              </a:rPr>
              <a:t>ικριτές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θεάτρου</a:t>
            </a:r>
            <a:r>
              <a:rPr lang="en-US" sz="2400" dirty="0">
                <a:effectLst/>
                <a:latin typeface="Book Antiqua" panose="02040602050305030304" pitchFamily="18" charset="0"/>
              </a:rPr>
              <a:t> α</a:t>
            </a:r>
            <a:r>
              <a:rPr lang="en-US" sz="2400" dirty="0" err="1">
                <a:effectLst/>
                <a:latin typeface="Book Antiqua" panose="02040602050305030304" pitchFamily="18" charset="0"/>
              </a:rPr>
              <a:t>ντέδρ</a:t>
            </a:r>
            <a:r>
              <a:rPr lang="en-US" sz="2400" dirty="0">
                <a:effectLst/>
                <a:latin typeface="Book Antiqua" panose="02040602050305030304" pitchFamily="18" charset="0"/>
              </a:rPr>
              <a:t>ασαν δυναμικά σε αυτή την αξιοσημείωτη αύξηση της επαγγελματικής θεατρικής δραστηριότητας.</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3567" name="Straight Connector 2356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3554" name="Picture 2" descr="globe theatre">
            <a:extLst>
              <a:ext uri="{FF2B5EF4-FFF2-40B4-BE49-F238E27FC236}">
                <a16:creationId xmlns:a16="http://schemas.microsoft.com/office/drawing/2014/main" id="{91307A6F-562E-CC8A-0506-319507364DA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920516"/>
            <a:ext cx="5799963" cy="50169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88834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6109FF6-B5FD-A5CC-CD4C-B4806795D8D2}"/>
              </a:ext>
            </a:extLst>
          </p:cNvPr>
          <p:cNvSpPr>
            <a:spLocks noGrp="1"/>
          </p:cNvSpPr>
          <p:nvPr>
            <p:ph type="title"/>
          </p:nvPr>
        </p:nvSpPr>
        <p:spPr>
          <a:xfrm>
            <a:off x="914400" y="1371600"/>
            <a:ext cx="10363200" cy="3946849"/>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Εξαρχής, οι δημοτικοί άρχοντες του Λονδίνου τήρησαν αρνητική στάση απέναντι στα δημόσια θέατρα. Σε αναλογία με τις εκκλησιαστικές και δημοτικές αρχές άλλων μεγαλύτερων πόλεων της ηπειρωτικής Ευρώπης, οι οποίες από τις αρχές του δέκατου έκτου αιώνα είχαν στραφεί επανειλημμένα κατά του θρησκευτικού δράματος με το πρόσχημα ότι προπαγάνδιζε και ευνοούσε την αποχαλίνωση των ηθών, οι δημοτικοί άρχοντες του Λονδίνου καθιστούσαν τα θεατρικά έργα υπεύθυνα για την έκλυση των ηθών.</a:t>
            </a:r>
            <a:endParaRPr lang="el-GR" sz="2400" dirty="0"/>
          </a:p>
        </p:txBody>
      </p:sp>
    </p:spTree>
    <p:extLst>
      <p:ext uri="{BB962C8B-B14F-4D97-AF65-F5344CB8AC3E}">
        <p14:creationId xmlns:p14="http://schemas.microsoft.com/office/powerpoint/2010/main" val="41280167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ACD51C-2765-C679-2C68-AFD2B88856B2}"/>
              </a:ext>
            </a:extLst>
          </p:cNvPr>
          <p:cNvSpPr>
            <a:spLocks noGrp="1"/>
          </p:cNvSpPr>
          <p:nvPr>
            <p:ph type="title"/>
          </p:nvPr>
        </p:nvSpPr>
        <p:spPr>
          <a:xfrm>
            <a:off x="914400" y="1371600"/>
            <a:ext cx="10363200" cy="4973216"/>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Σε επιστολή που απηύθυνε προς την κυβέρνηση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Γουέστμίνστερ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στις 03/11/1594, ο δήμαρχος του Λονδίνου εξέφραζε τη δυσαρέσκειά του για το θεατρικό δράμα της εποχής:</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Το οποίο δεν περιέχει παρά ανήθικες ιστορίες, ασελγείς επινοήσεις, τεχνάσματα και απάτες, και άλλα παρόμοια, που στήνονται και παρουσιάζονται με τρόπο ώστε η θέαση και η ακρόασή τους να ωθούν στη μίμηση παρά στην αποφυγή των εν λόγω ακολασιών.</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0824724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CA1580-7D54-0E2D-AEC0-BD6C05507BE5}"/>
              </a:ext>
            </a:extLst>
          </p:cNvPr>
          <p:cNvSpPr>
            <a:spLocks noGrp="1"/>
          </p:cNvSpPr>
          <p:nvPr>
            <p:ph type="title"/>
          </p:nvPr>
        </p:nvSpPr>
        <p:spPr>
          <a:xfrm>
            <a:off x="914400" y="1371600"/>
            <a:ext cx="10363200" cy="512250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Είναι προφανές ότι οι ηθικές ενστάσεις κατά των θεατρικών έργων δεν αφορούσαν παρά ελάχιστα τα δράματα τα οποία παρουσιάζονταν πράγματι στα δημόσια θέατρα. Εξίσου ανυπόστατο ήταν το πολιτικό επιχείρημα ότι η συρροή του κόσμου στο θέατρο ευνοούσε τάχα τις ταραχές, τις εξεγέρσεις και πάσης φύσεως εγκληματικές ενέργειες, όπως ισχυριζόταν ο ίδιος δήμαρχος στην επιστολή της εικοστής 08/07/1597. Κατά τον ίδιο τα θέατρα αποτελούσαν τόπο ιδανικό « για όσους μηχανεύονται προδοσίες και για άλλα άτομα, αργόσχολα και επικίνδυνα όταν συναγελάζονται. […] Και δεν χωράει ο νους σας τι άλλους κινδύνους ενδέχεται να εγκυμονούν οι φιλονικίες, οι συνωμοσίες και οι ραδιουργίες ενός τόσο απείθαρχου πλήθους, αν του επιτρέψουμε να αποχαλινωθεί».</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273389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4583" name="Straight Connector 2458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4585" name="Rectangle 2458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578" name="Picture 2" descr="English Renaissance Theatre Timeline | Sutori">
            <a:extLst>
              <a:ext uri="{FF2B5EF4-FFF2-40B4-BE49-F238E27FC236}">
                <a16:creationId xmlns:a16="http://schemas.microsoft.com/office/drawing/2014/main" id="{A4F583D1-511E-B836-7108-2BECAB80FC0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4953" b="141"/>
          <a:stretch/>
        </p:blipFill>
        <p:spPr bwMode="auto">
          <a:xfrm>
            <a:off x="20" y="9"/>
            <a:ext cx="12191979" cy="7755899"/>
          </a:xfrm>
          <a:prstGeom prst="rect">
            <a:avLst/>
          </a:prstGeom>
          <a:noFill/>
          <a:extLst>
            <a:ext uri="{909E8E84-426E-40DD-AFC4-6F175D3DCCD1}">
              <a14:hiddenFill xmlns:a14="http://schemas.microsoft.com/office/drawing/2010/main">
                <a:solidFill>
                  <a:srgbClr val="FFFFFF"/>
                </a:solidFill>
              </a14:hiddenFill>
            </a:ext>
          </a:extLst>
        </p:spPr>
      </p:pic>
      <p:sp>
        <p:nvSpPr>
          <p:cNvPr id="24587" name="Rectangle 24586">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8B7F855-17D1-B470-66D0-B766580A617D}"/>
              </a:ext>
            </a:extLst>
          </p:cNvPr>
          <p:cNvSpPr>
            <a:spLocks noGrp="1"/>
          </p:cNvSpPr>
          <p:nvPr>
            <p:ph type="title"/>
          </p:nvPr>
        </p:nvSpPr>
        <p:spPr>
          <a:xfrm>
            <a:off x="6421729" y="914400"/>
            <a:ext cx="4892948" cy="5505450"/>
          </a:xfrm>
        </p:spPr>
        <p:txBody>
          <a:bodyPr vert="horz" lIns="91440" tIns="45720" rIns="91440" bIns="45720" rtlCol="0" anchor="t">
            <a:noAutofit/>
          </a:bodyPr>
          <a:lstStyle/>
          <a:p>
            <a:pPr algn="r">
              <a:lnSpc>
                <a:spcPct val="90000"/>
              </a:lnSpc>
            </a:pPr>
            <a:r>
              <a:rPr lang="en-US" sz="2400" dirty="0" err="1">
                <a:solidFill>
                  <a:srgbClr val="FFFFFF"/>
                </a:solidFill>
                <a:effectLst/>
                <a:latin typeface="Book Antiqua" panose="02040602050305030304" pitchFamily="18" charset="0"/>
              </a:rPr>
              <a:t>Ωστόσο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τέτοιου</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είδους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φό</a:t>
            </a:r>
            <a:r>
              <a:rPr lang="en-US" sz="2400" dirty="0">
                <a:solidFill>
                  <a:srgbClr val="FFFFFF"/>
                </a:solidFill>
                <a:effectLst/>
                <a:latin typeface="Book Antiqua" panose="02040602050305030304" pitchFamily="18" charset="0"/>
              </a:rPr>
              <a:t>βοι δεν δικαιολογούνται από τις μαρτυρίες της εποχής. </a:t>
            </a:r>
            <a:r>
              <a:rPr lang="en-US" sz="2400" dirty="0" err="1">
                <a:solidFill>
                  <a:srgbClr val="FFFFFF"/>
                </a:solidFill>
                <a:effectLst/>
                <a:latin typeface="Book Antiqua" panose="02040602050305030304" pitchFamily="18" charset="0"/>
              </a:rPr>
              <a:t>Δέκ</a:t>
            </a:r>
            <a:r>
              <a:rPr lang="en-US" sz="2400" dirty="0">
                <a:solidFill>
                  <a:srgbClr val="FFFFFF"/>
                </a:solidFill>
                <a:effectLst/>
                <a:latin typeface="Book Antiqua" panose="02040602050305030304" pitchFamily="18" charset="0"/>
              </a:rPr>
              <a:t>α χρόνια μεσολαβούν ανάμεσα σ</a:t>
            </a:r>
            <a:r>
              <a:rPr lang="el-GR" sz="2400" dirty="0">
                <a:solidFill>
                  <a:srgbClr val="FFFFFF"/>
                </a:solidFill>
                <a:effectLst/>
                <a:latin typeface="Book Antiqua" panose="02040602050305030304" pitchFamily="18" charset="0"/>
              </a:rPr>
              <a:t>τα</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δυο</a:t>
            </a:r>
            <a:r>
              <a:rPr lang="el-GR" sz="2400" dirty="0">
                <a:solidFill>
                  <a:srgbClr val="FFFFFF"/>
                </a:solidFill>
                <a:latin typeface="Book Antiqua" panose="02040602050305030304" pitchFamily="18" charset="0"/>
              </a:rPr>
              <a:t>, μόνο, </a:t>
            </a:r>
            <a:r>
              <a:rPr lang="en-US" sz="2400" dirty="0" err="1">
                <a:solidFill>
                  <a:srgbClr val="FFFFFF"/>
                </a:solidFill>
                <a:effectLst/>
                <a:latin typeface="Book Antiqua" panose="02040602050305030304" pitchFamily="18" charset="0"/>
              </a:rPr>
              <a:t>εγκλήμ</a:t>
            </a:r>
            <a:r>
              <a:rPr lang="en-US" sz="2400" dirty="0">
                <a:solidFill>
                  <a:srgbClr val="FFFFFF"/>
                </a:solidFill>
                <a:effectLst/>
                <a:latin typeface="Book Antiqua" panose="02040602050305030304" pitchFamily="18" charset="0"/>
              </a:rPr>
              <a:t>ατα που έγιναν σε θέατρα. Επιπ</a:t>
            </a:r>
            <a:r>
              <a:rPr lang="en-US" sz="2400" dirty="0" err="1">
                <a:solidFill>
                  <a:srgbClr val="FFFFFF"/>
                </a:solidFill>
                <a:effectLst/>
                <a:latin typeface="Book Antiqua" panose="02040602050305030304" pitchFamily="18" charset="0"/>
              </a:rPr>
              <a:t>λέον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μονάχ</a:t>
            </a:r>
            <a:r>
              <a:rPr lang="en-US" sz="2400" dirty="0">
                <a:solidFill>
                  <a:srgbClr val="FFFFFF"/>
                </a:solidFill>
                <a:effectLst/>
                <a:latin typeface="Book Antiqua" panose="02040602050305030304" pitchFamily="18" charset="0"/>
              </a:rPr>
              <a:t>α μια περίπτωση φιλονικίας που κατέληξε σε μαχαιρώματα, το 1613 μας είναι γνωστή, στο θέατρο Fortune, ενώ την ίδια εποχή καταγράφηκαν στο Λονδίνο 11 δολοφονίες, 12 ανθρωποκτονίες, 28 περιπτώσεις βίαιης επίθεσης, 3 επιθέσεις με ξίφος και 7 απόπειρες κατά αξιωματικών.</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24589" name="Straight Connector 24588">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6282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ECFB40-8997-7A35-92C8-69146D145952}"/>
              </a:ext>
            </a:extLst>
          </p:cNvPr>
          <p:cNvSpPr>
            <a:spLocks noGrp="1"/>
          </p:cNvSpPr>
          <p:nvPr>
            <p:ph type="title"/>
          </p:nvPr>
        </p:nvSpPr>
        <p:spPr>
          <a:xfrm>
            <a:off x="914400" y="1082351"/>
            <a:ext cx="10363200" cy="5253135"/>
          </a:xfrm>
        </p:spPr>
        <p:txBody>
          <a:bodyPr>
            <a:noAutofit/>
          </a:bodyPr>
          <a:lstStyle/>
          <a:p>
            <a:pPr>
              <a:lnSpc>
                <a:spcPct val="107000"/>
              </a:lnSpc>
              <a:spcAft>
                <a:spcPts val="800"/>
              </a:spcAft>
            </a:pPr>
            <a:r>
              <a:rPr lang="el-GR" sz="2200" dirty="0">
                <a:effectLst/>
                <a:latin typeface="Book Antiqua" panose="02040602050305030304" pitchFamily="18" charset="0"/>
                <a:ea typeface="Calibri" panose="020F0502020204030204" pitchFamily="34" charset="0"/>
                <a:cs typeface="Times New Roman" panose="02020603050405020304" pitchFamily="18" charset="0"/>
              </a:rPr>
              <a:t>Ως βάσιμο γεγονός δεν μπορούμε να δεχτούμε παρά μόνο το οικονομικό επιχείρημα της δημοτικής διοίκησης, δηλαδή ότι οι θεατρικές παραστάσεις «αποσπούσαν τους ειδικευμένους εργάτες και τον λαό από την εργασία τους», ότι υστερούσαν από τους εμπόρους και την επιχειρηματική ζωή χιλιάδες πένες, οι οποίες κατέληγαν καθημερινά στα ταμεία των θεάτρων με αρνητικές επιπτώσεις για τον ανταγωνισμό μεταξύ των εμπόρων. Όπως επισήμανε ο Χένρι </a:t>
            </a:r>
            <a:r>
              <a:rPr lang="el-GR" sz="2200" dirty="0" err="1">
                <a:effectLst/>
                <a:latin typeface="Book Antiqua" panose="02040602050305030304" pitchFamily="18" charset="0"/>
                <a:ea typeface="Calibri" panose="020F0502020204030204" pitchFamily="34" charset="0"/>
                <a:cs typeface="Times New Roman" panose="02020603050405020304" pitchFamily="18" charset="0"/>
              </a:rPr>
              <a:t>Τσετλ</a:t>
            </a:r>
            <a:r>
              <a:rPr lang="el-GR" sz="2200" dirty="0">
                <a:effectLst/>
                <a:latin typeface="Book Antiqua" panose="02040602050305030304" pitchFamily="18" charset="0"/>
                <a:ea typeface="Calibri" panose="020F0502020204030204" pitchFamily="34" charset="0"/>
                <a:cs typeface="Times New Roman" panose="02020603050405020304" pitchFamily="18" charset="0"/>
              </a:rPr>
              <a:t> το 1592:</a:t>
            </a:r>
            <a:br>
              <a:rPr lang="el-GR" sz="2200" dirty="0">
                <a:effectLst/>
                <a:latin typeface="Book Antiqua" panose="02040602050305030304" pitchFamily="18" charset="0"/>
                <a:ea typeface="Calibri" panose="020F0502020204030204" pitchFamily="34" charset="0"/>
                <a:cs typeface="Times New Roman" panose="02020603050405020304" pitchFamily="18" charset="0"/>
              </a:rPr>
            </a:br>
            <a:r>
              <a:rPr lang="el-GR" sz="2200" i="1" dirty="0">
                <a:effectLst/>
                <a:latin typeface="Book Antiqua" panose="02040602050305030304" pitchFamily="18" charset="0"/>
                <a:ea typeface="Calibri" panose="020F0502020204030204" pitchFamily="34" charset="0"/>
                <a:cs typeface="Times New Roman" panose="02020603050405020304" pitchFamily="18" charset="0"/>
              </a:rPr>
              <a:t>Δεν είναι μεγάλο κρίμα, όσο συνεχίζονται οι θεατρικές παραστάσεις να φτωχαίνουν οι λιανοπωλητές κοντά στην άκρη της πόλης; Αλίμονο, οι δύστυχοι πληρώνουν υψηλά ενοίκια ακόμα και πώς άραγε θα εξοικονομήσουν τα προς το ζην; Όσο παίζονται έργα, οι νέοι που δεν έχουν τι άλλο να κάνουν, θα σπαταλούν σε αυτά τη μισή τους μέρα, ή τουλάχιστον οι περισσότεροι θα μαζεύονται εκεί γύρω. Αν όμως απαγορεύονταν, το πλήθος των νέων θα σκόρπιζε και αυτό. Τώρα, ωστόσο, η εμπορική ζωή έχει συγκεντρωθεί κατά μεγάλο μέρος σε μία οδό. </a:t>
            </a:r>
            <a:br>
              <a:rPr lang="el-GR" sz="22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200" dirty="0">
              <a:latin typeface="Book Antiqua" panose="02040602050305030304" pitchFamily="18" charset="0"/>
            </a:endParaRPr>
          </a:p>
        </p:txBody>
      </p:sp>
    </p:spTree>
    <p:extLst>
      <p:ext uri="{BB962C8B-B14F-4D97-AF65-F5344CB8AC3E}">
        <p14:creationId xmlns:p14="http://schemas.microsoft.com/office/powerpoint/2010/main" val="7039128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EC1B8DD-E635-FEE9-9F25-F10534FB26BF}"/>
              </a:ext>
            </a:extLst>
          </p:cNvPr>
          <p:cNvSpPr>
            <a:spLocks noGrp="1"/>
          </p:cNvSpPr>
          <p:nvPr>
            <p:ph type="title"/>
          </p:nvPr>
        </p:nvSpPr>
        <p:spPr>
          <a:xfrm>
            <a:off x="914400" y="1371600"/>
            <a:ext cx="10363200" cy="498254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Μολονότι τόσο οι δημοτικοί άρχοντες όσο και ο κλήρος δεν έπαυαν να εξαπολύουν μύδρους κατά των θεάτρων, η προσέλευση του κοινού συνεχιζόταν με αμείωτο ρυθμό. Περί το 1595 ο πληθυσμός του Λονδίνου ανερχόταν σε περίπου 150.000 κατοίκους. Οι δυο θεατρικοί θίασοι που δέσποζαν στα θέατρα της εποχής δέχονταν περίπου 15.000 θεατές εβδομαδιαίως. Σύμφωνα με εκτιμήσεις οι οποίες βασίζονται τόσο στις διαστάσεις όσο και στις εισπράξεις των θεάτρων, σε συνδυασμό με το γεγονός ότι η χωρητικότητα των θεάτρων ανερχόταν σε περίπου 2.500 άτομα και ότι η μέση πληρότητα άγγιζε περίπου το 50% των θέσεων, φαίνεται ότι γύρω στο 15-20% του πληθυσμού παρακολουθούσε σε τακτική βάση θεατρικές παραστάσεις.</a:t>
            </a:r>
            <a:endParaRPr lang="el-GR" sz="2400" dirty="0"/>
          </a:p>
        </p:txBody>
      </p:sp>
    </p:spTree>
    <p:extLst>
      <p:ext uri="{BB962C8B-B14F-4D97-AF65-F5344CB8AC3E}">
        <p14:creationId xmlns:p14="http://schemas.microsoft.com/office/powerpoint/2010/main" val="41556407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23F12B-B726-BD3E-8B0E-B53DBAA7674E}"/>
              </a:ext>
            </a:extLst>
          </p:cNvPr>
          <p:cNvSpPr>
            <a:spLocks noGrp="1"/>
          </p:cNvSpPr>
          <p:nvPr>
            <p:ph type="title"/>
          </p:nvPr>
        </p:nvSpPr>
        <p:spPr>
          <a:xfrm>
            <a:off x="914400" y="1371600"/>
            <a:ext cx="10363200" cy="488924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ακροατήριο των δημοσίων θεάτρων απαρτιζόταν από μέλη όλων των κοινωνικών τάξεων. Οι πιο οικονομικές θέσεις, θέσεις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ορθίων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στην πλατεία του θεάτρου, κόστιζαν μια πένα, όσο δηλαδή μισό λίτρο μπύρα, ενώ οι απλές θέσεις στη γαλαρία κόστιζαν 2 πένες και οι πιο ακριβές θέσεις 3 πένες, όσο ο καπνός για τη γέμιση μιας πίπας ή όσο ένα φθηνό δείπνο υπό μορφή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τάμπλ</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ντότ</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Επομένως, με εξαίρεση τους ζητιάνους, τους γυρολόγους, τους αγωγιάτες και τους νεκροθάφτες, το θέατρο αποτελούσε προσιτό μέσο διασκέδασης για κάθε λονδρέζο.</a:t>
            </a:r>
            <a:endParaRPr lang="el-GR" sz="2400" dirty="0"/>
          </a:p>
        </p:txBody>
      </p:sp>
    </p:spTree>
    <p:extLst>
      <p:ext uri="{BB962C8B-B14F-4D97-AF65-F5344CB8AC3E}">
        <p14:creationId xmlns:p14="http://schemas.microsoft.com/office/powerpoint/2010/main" val="21828768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08E658D-E732-197C-7CC9-9F6E5DCB1ADD}"/>
              </a:ext>
            </a:extLst>
          </p:cNvPr>
          <p:cNvSpPr>
            <a:spLocks noGrp="1"/>
          </p:cNvSpPr>
          <p:nvPr>
            <p:ph type="title"/>
          </p:nvPr>
        </p:nvSpPr>
        <p:spPr>
          <a:xfrm>
            <a:off x="914400" y="1371600"/>
            <a:ext cx="10363200" cy="473995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Συνεπώς το θεατρόφιλο κοινό αποτελούσε αντιπροσωπευτικό δείγμα για τη σύνθεση του λονδρέζικου πληθυσμού. Απαρτιζόταν από παραγιούς και φοιτητές του πανεπιστημίου του Λονδίνου, από μέλη και υπαλλήλους των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Inn</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δηλαδή των μεγαλύτερων συντεχνιών του νομικού επαγγέλματος, τεχνίτες και εμπόρους με τις οικογένειές τους, ναυτικούς, λόγιους, μέλη της κατώτερης αριστοκρατίας και της αυλής.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8854249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613" name="Straight Connector 2560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5614" name="Rectangle 2560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C5BBA6E-B7F4-8095-B84F-54DCFEBC3D2D}"/>
              </a:ext>
            </a:extLst>
          </p:cNvPr>
          <p:cNvSpPr>
            <a:spLocks noGrp="1"/>
          </p:cNvSpPr>
          <p:nvPr>
            <p:ph type="title"/>
          </p:nvPr>
        </p:nvSpPr>
        <p:spPr>
          <a:xfrm>
            <a:off x="6811728" y="809626"/>
            <a:ext cx="4762501" cy="4844088"/>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Ανάμεσ</a:t>
            </a:r>
            <a:r>
              <a:rPr lang="en-US" sz="2400" dirty="0">
                <a:effectLst/>
                <a:latin typeface="Book Antiqua" panose="02040602050305030304" pitchFamily="18" charset="0"/>
              </a:rPr>
              <a:t>α στο κοινό βρίσκονταν εκπρόσωποι κάθε κοινωνικής τάξης, από σερβιτόρους μέχρι πρίγκιπες.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γυν</a:t>
            </a:r>
            <a:r>
              <a:rPr lang="en-US" sz="2400" dirty="0">
                <a:effectLst/>
                <a:latin typeface="Book Antiqua" panose="02040602050305030304" pitchFamily="18" charset="0"/>
              </a:rPr>
              <a:t>αίκες επισκέπτονταν τα δημόσια θέατρα εξίσου με τους άνδρες.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τους πουριτανούς, το γεγονός αυτό αρκούσε ώστε να χαρακτηρίσουν άσεμνο το θέατρο και να στιγματίσουν τις θεατρόφιλες γυναίκες ως πόρνες.</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25602" name="Picture 2" descr="English 512--Fall 2003">
            <a:extLst>
              <a:ext uri="{FF2B5EF4-FFF2-40B4-BE49-F238E27FC236}">
                <a16:creationId xmlns:a16="http://schemas.microsoft.com/office/drawing/2014/main" id="{0E0930D4-DF35-5FA2-F121-F3878329B04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456640"/>
            <a:ext cx="5821128" cy="3944720"/>
          </a:xfrm>
          <a:prstGeom prst="rect">
            <a:avLst/>
          </a:prstGeom>
          <a:noFill/>
          <a:extLst>
            <a:ext uri="{909E8E84-426E-40DD-AFC4-6F175D3DCCD1}">
              <a14:hiddenFill xmlns:a14="http://schemas.microsoft.com/office/drawing/2010/main">
                <a:solidFill>
                  <a:srgbClr val="FFFFFF"/>
                </a:solidFill>
              </a14:hiddenFill>
            </a:ext>
          </a:extLst>
        </p:spPr>
      </p:pic>
      <p:cxnSp>
        <p:nvCxnSpPr>
          <p:cNvPr id="25615" name="Straight Connector 25610">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4859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64C63B-63ED-4DC0-9757-D9D02BDF6E8D}"/>
              </a:ext>
            </a:extLst>
          </p:cNvPr>
          <p:cNvSpPr>
            <a:spLocks noGrp="1"/>
          </p:cNvSpPr>
          <p:nvPr>
            <p:ph type="title"/>
          </p:nvPr>
        </p:nvSpPr>
        <p:spPr>
          <a:xfrm>
            <a:off x="914400" y="1371600"/>
            <a:ext cx="10363200" cy="465597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Αντίθετα, φαίνεται πως η παρουσία γυναικών ανάμεσα στο κοινό δεν προκαλούσε την παραμικρή δυσαρέσκεια στους αλλοδαπούς θεατές των δημόσιων θεάτρων. Το 1599 ο Ελβετός Τόμας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Πλάττερ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 νεότερος γράφει ότι το αγγλικό κοινό «περνά τον ελεύθερο χρόνο του πηγαίνοντας στο θέατρο για να πληροφορηθεί τι συμβαίνει σε άλλες χώρες, ενώ αξιοσημείωτο είναι ότι στις παραστάσεις παρευρίσκονται χωρίς ηθικές αναστολές τόσο άνδρες όσο και γυναίκες, δεδομένου ότι οι Άγγλοι δεν συνηθίζουν να ταξιδεύουν στο εξωτερικό αλλά προτιμούν να μένουν στον τόπο τους και να ψυχαγωγούνται μαθαίνοντας όσα διαδραματίζονται στον κόσμο».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5862574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47C8DA-AB68-B209-906D-ED57FDCC25DD}"/>
              </a:ext>
            </a:extLst>
          </p:cNvPr>
          <p:cNvSpPr>
            <a:spLocks noGrp="1"/>
          </p:cNvSpPr>
          <p:nvPr>
            <p:ph type="title"/>
          </p:nvPr>
        </p:nvSpPr>
        <p:spPr>
          <a:xfrm>
            <a:off x="914400" y="1371600"/>
            <a:ext cx="10363200" cy="3340359"/>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Από πολλές μαρτυρίες καταρρίπτεται ο μύθος που ήθελε το κοινό των δημοσίων θεάτρων να απαρτίζεται από αργόσχολα, ανήθικα, ταραχοποιά και εγκληματικά στοιχεία. </a:t>
            </a:r>
            <a:r>
              <a:rPr lang="el-GR" sz="2400" dirty="0">
                <a:latin typeface="Book Antiqua" panose="02040602050305030304" pitchFamily="18" charset="0"/>
                <a:ea typeface="Calibri" panose="020F0502020204030204" pitchFamily="34" charset="0"/>
                <a:cs typeface="Times New Roman" panose="02020603050405020304" pitchFamily="18" charset="0"/>
              </a:rPr>
              <a:t>Αντίθετα, μ</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άλλον επιβεβαιώνουν την παραδοχή σύμφωνα με την οποία το ακροατήριο αποτελούσε αντιπροσωπευτικό δείγμα της σύνθεσης του λονδρέζικου πληθυσμού, με μοναδική εξαίρεση τους άπορους και τους δογματικούς οπαδούς του πουριτανισμού.</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6510190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F7B6B6-27ED-DEF0-3B6A-AD2E5851BB83}"/>
              </a:ext>
            </a:extLst>
          </p:cNvPr>
          <p:cNvSpPr>
            <a:spLocks noGrp="1"/>
          </p:cNvSpPr>
          <p:nvPr>
            <p:ph type="title"/>
          </p:nvPr>
        </p:nvSpPr>
        <p:spPr>
          <a:xfrm>
            <a:off x="914400" y="1371600"/>
            <a:ext cx="10363200" cy="481459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ερώτημα λοιπόν που τίθεται είναι για ποιο λόγο οι δημοτικοί άρχοντες και ο κλήρος επέμεναν πεισματικά να καταλογίζουν στο θέατρο τα εν λόγω κίνητρα. Τόσο οι θιασώτες όσο και οι πολέμιοι του θεάτρου είχαν την κοινή πεποίθηση ότι το θέατρο είχε τη δύναμη να ασκεί ακατάλυτη επιρροή στη ζωή του ανθρώπου και ίσως σε αυτό συνέβαλε η κοινή αντίληψη ότι το θέατρο ήταν μια μεταφορική εικόνα του κόσμου, κάτι που προφανώς ενοχλούσε ιδιαίτερα τον πιο συντηρητικό κλήρο.</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27801608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31" name="Straight Connector 103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33" name="Rectangle 103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Ελισαβετιανό Θέατρο">
            <a:extLst>
              <a:ext uri="{FF2B5EF4-FFF2-40B4-BE49-F238E27FC236}">
                <a16:creationId xmlns:a16="http://schemas.microsoft.com/office/drawing/2014/main" id="{54CE25FE-2C80-C70E-AE09-B155526885C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906" b="12565"/>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1035" name="Rectangle 1034">
            <a:extLst>
              <a:ext uri="{FF2B5EF4-FFF2-40B4-BE49-F238E27FC236}">
                <a16:creationId xmlns:a16="http://schemas.microsoft.com/office/drawing/2014/main" id="{9BD78BA5-2579-4D62-B68F-2289D39BF3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8672346-86DD-CAC7-4D6E-05B13F3A57AC}"/>
              </a:ext>
            </a:extLst>
          </p:cNvPr>
          <p:cNvSpPr>
            <a:spLocks noGrp="1"/>
          </p:cNvSpPr>
          <p:nvPr>
            <p:ph type="title"/>
          </p:nvPr>
        </p:nvSpPr>
        <p:spPr>
          <a:xfrm>
            <a:off x="914400" y="914400"/>
            <a:ext cx="4892948" cy="3427867"/>
          </a:xfrm>
        </p:spPr>
        <p:txBody>
          <a:bodyPr vert="horz" lIns="91440" tIns="45720" rIns="91440" bIns="45720" rtlCol="0" anchor="t">
            <a:normAutofit/>
          </a:bodyPr>
          <a:lstStyle/>
          <a:p>
            <a:r>
              <a:rPr lang="en-US" i="1">
                <a:solidFill>
                  <a:srgbClr val="FFFFFF"/>
                </a:solidFill>
              </a:rPr>
              <a:t>Τα έργα και οι θίασοι</a:t>
            </a:r>
          </a:p>
        </p:txBody>
      </p:sp>
      <p:cxnSp>
        <p:nvCxnSpPr>
          <p:cNvPr id="1037" name="Straight Connector 1036">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4586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AA398F-3292-5418-0A32-94AA04FAAB03}"/>
              </a:ext>
            </a:extLst>
          </p:cNvPr>
          <p:cNvSpPr>
            <a:spLocks noGrp="1"/>
          </p:cNvSpPr>
          <p:nvPr>
            <p:ph type="title"/>
          </p:nvPr>
        </p:nvSpPr>
        <p:spPr>
          <a:xfrm>
            <a:off x="699795" y="1175657"/>
            <a:ext cx="10363200" cy="4898571"/>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θίασοι χρειάζονταν ένα μεγάλο ρεπερτόριο έτσι ώστε να μπορούν να αλλάζουν τον προγραμματισμό των παραστάσεων καθημερινά για να εξασφαλίσουν την προσέλευση του κοινού. Ένας συγγραφέας ή μια ομάδα συγγραφέων, που επιθυμούσαν να πουλήσουν ένα θεατρικό έργο, θα έπρεπε να διαβάσουν μέρη ή και ολόκληρο το έργο στους μετόχους. Αφού τα έργα αγοράζονταν και ανεβάζονταν, παρέμεναν για όσο καιρό έφερναν θεατές και ίσως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ξαναδουλεύονταν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όταν μειωνόταν η δημοτικότητά τους.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7885111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6631" name="Straight Connector 2663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6633" name="Rectangle 2663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28223F9-86F7-C3ED-8E4E-9855CE23A5AD}"/>
              </a:ext>
            </a:extLst>
          </p:cNvPr>
          <p:cNvSpPr>
            <a:spLocks noGrp="1"/>
          </p:cNvSpPr>
          <p:nvPr>
            <p:ph type="title"/>
          </p:nvPr>
        </p:nvSpPr>
        <p:spPr>
          <a:xfrm>
            <a:off x="350160" y="533400"/>
            <a:ext cx="5048250" cy="5952841"/>
          </a:xfrm>
        </p:spPr>
        <p:txBody>
          <a:bodyPr vert="horz" lIns="91440" tIns="45720" rIns="91440" bIns="45720" rtlCol="0" anchor="t">
            <a:noAutofit/>
          </a:bodyPr>
          <a:lstStyle/>
          <a:p>
            <a:pPr>
              <a:lnSpc>
                <a:spcPct val="90000"/>
              </a:lnSpc>
            </a:pPr>
            <a:r>
              <a:rPr lang="en-US" sz="2400" dirty="0">
                <a:effectLst/>
                <a:latin typeface="Book Antiqua" panose="02040602050305030304" pitchFamily="18" charset="0"/>
              </a:rPr>
              <a:t>Η </a:t>
            </a:r>
            <a:r>
              <a:rPr lang="en-US" sz="2400" dirty="0" err="1">
                <a:effectLst/>
                <a:latin typeface="Book Antiqua" panose="02040602050305030304" pitchFamily="18" charset="0"/>
              </a:rPr>
              <a:t>ζήτηση</a:t>
            </a:r>
            <a:r>
              <a:rPr lang="en-US" sz="2400" dirty="0">
                <a:effectLst/>
                <a:latin typeface="Book Antiqua" panose="02040602050305030304" pitchFamily="18" charset="0"/>
              </a:rPr>
              <a:t> </a:t>
            </a:r>
            <a:r>
              <a:rPr lang="en-US" sz="2400" dirty="0" err="1">
                <a:effectLst/>
                <a:latin typeface="Book Antiqua" panose="02040602050305030304" pitchFamily="18" charset="0"/>
              </a:rPr>
              <a:t>νέων</a:t>
            </a:r>
            <a:r>
              <a:rPr lang="en-US" sz="2400" dirty="0">
                <a:effectLst/>
                <a:latin typeface="Book Antiqua" panose="02040602050305030304" pitchFamily="18" charset="0"/>
              </a:rPr>
              <a:t> </a:t>
            </a:r>
            <a:r>
              <a:rPr lang="en-US" sz="2400" dirty="0" err="1">
                <a:effectLst/>
                <a:latin typeface="Book Antiqua" panose="02040602050305030304" pitchFamily="18" charset="0"/>
              </a:rPr>
              <a:t>έργων</a:t>
            </a:r>
            <a:r>
              <a:rPr lang="en-US" sz="2400" dirty="0">
                <a:effectLst/>
                <a:latin typeface="Book Antiqua" panose="02040602050305030304" pitchFamily="18" charset="0"/>
              </a:rPr>
              <a:t> </a:t>
            </a:r>
            <a:r>
              <a:rPr lang="en-US" sz="2400" dirty="0" err="1">
                <a:effectLst/>
                <a:latin typeface="Book Antiqua" panose="02040602050305030304" pitchFamily="18" charset="0"/>
              </a:rPr>
              <a:t>έκ</a:t>
            </a:r>
            <a:r>
              <a:rPr lang="en-US" sz="2400" dirty="0">
                <a:effectLst/>
                <a:latin typeface="Book Antiqua" panose="02040602050305030304" pitchFamily="18" charset="0"/>
              </a:rPr>
              <a:t>ανε τους θιάσους να επιδιώκουν συνεργασίες με αξιόπιστους θεατρικούς συγγραφείς, μερικοί από τους οποίους δούλευαν με συμβόλαιο. </a:t>
            </a:r>
            <a:r>
              <a:rPr lang="en-US" sz="2400" dirty="0" err="1">
                <a:effectLst/>
                <a:latin typeface="Book Antiqua" panose="02040602050305030304" pitchFamily="18" charset="0"/>
              </a:rPr>
              <a:t>Μέχρι</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1603 π</a:t>
            </a:r>
            <a:r>
              <a:rPr lang="en-US" sz="2400" dirty="0" err="1">
                <a:effectLst/>
                <a:latin typeface="Book Antiqua" panose="02040602050305030304" pitchFamily="18" charset="0"/>
              </a:rPr>
              <a:t>ερί</a:t>
            </a:r>
            <a:r>
              <a:rPr lang="en-US" sz="2400" dirty="0">
                <a:effectLst/>
                <a:latin typeface="Book Antiqua" panose="02040602050305030304" pitchFamily="18" charset="0"/>
              </a:rPr>
              <a:t>που, ο μέσος όρος αμοιβής για ένα έργο ήταν </a:t>
            </a:r>
            <a:r>
              <a:rPr lang="el-GR" sz="2400" dirty="0">
                <a:effectLst/>
                <a:latin typeface="Book Antiqua" panose="02040602050305030304" pitchFamily="18" charset="0"/>
              </a:rPr>
              <a:t>6</a:t>
            </a:r>
            <a:r>
              <a:rPr lang="en-US" sz="2400" dirty="0">
                <a:effectLst/>
                <a:latin typeface="Book Antiqua" panose="02040602050305030304" pitchFamily="18" charset="0"/>
              </a:rPr>
              <a:t>£, όμως το 1613 η τιμή αυξήθηκε στις 10 ή 12£.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συγγρ</a:t>
            </a:r>
            <a:r>
              <a:rPr lang="en-US" sz="2400" dirty="0">
                <a:effectLst/>
                <a:latin typeface="Book Antiqua" panose="02040602050305030304" pitchFamily="18" charset="0"/>
              </a:rPr>
              <a:t>αφείς μερικές φορές έπαιρναν όλα τα έσοδα, αφού αφαιρούνταν τα έξοδα του θιάσου, της δεύτερης παράστασης και έτσι ξεκίνησε το σύστημα τιμητικών ή ευεργετικών παραστάσεων που έμελλαν να είναι ιδιαίτερα σημαντικές στο αγγλικό θέατρο.</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6635" name="Straight Connector 2663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6626" name="Picture 2" descr="English Language and Literature: English Renaissance">
            <a:extLst>
              <a:ext uri="{FF2B5EF4-FFF2-40B4-BE49-F238E27FC236}">
                <a16:creationId xmlns:a16="http://schemas.microsoft.com/office/drawing/2014/main" id="{86C0382B-D1ED-DF91-C198-B26FD0E734C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971266"/>
            <a:ext cx="5799963" cy="4915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0126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89DAB1-8ED0-8B22-61F6-E0475D100AD3}"/>
              </a:ext>
            </a:extLst>
          </p:cNvPr>
          <p:cNvSpPr>
            <a:spLocks noGrp="1"/>
          </p:cNvSpPr>
          <p:nvPr>
            <p:ph type="title"/>
          </p:nvPr>
        </p:nvSpPr>
        <p:spPr>
          <a:xfrm>
            <a:off x="914400" y="298578"/>
            <a:ext cx="10363200" cy="641013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Από τη στιγμή που πληρωνόταν η αμοιβή του συγγραφέα, το έργο κατά κανόνα ανήκε στο θίασο ωστόσο, αν ο συγγραφέας ήταν επίσης και μέτοχος του θιάσου, μπορούσε να έχει περισσότερα δικαιώματα σε αυτό. Αφού δεν υπήρχε νομοθεσία για τα πνευματικά δικαιώματα, οι θίασοι δεν είχαν άλλο τρόπο να εξασφαλίσουν τα αποκλειστικά δικαιώματα για τις παραστάσεις παρά μόνο κρατώντας τα έργα μακριά από επίβουλα χέρια.</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Οι ιδιοκτήτες τυπογραφείων έκαναν συχνά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κλεψιτυπες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εκδόσεις των δημοφιλέστερων έργων και οι θίασοι μερικές φορές σε εποχές οικονομικής κρίσης, πουλούσαν τα εκδοτικά τους δικαιώματα. Οι συγγραφείς που δεν είχαν συμβόλαια διαρκείας με ένα θίασο μερικές φορές πουλούσαν τα έργα τους στους τυπογράφους, αφού πρώτα είχαν πάρει την αμοιβή τους από τους ηθοποιούς. Η πρακτική αυτή ήταν μεν αντιεπαγγελματική, δεν ήταν όμως παράνομη.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Όταν ένας θίασος διαλυόταν, το κυριότερο μέλημα των μετόχων ήταν να μοιράσουν τα έργα που ανήκαν σε αυτόν.</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43654184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9739AAF-07AD-5F41-795A-A744E6B89860}"/>
              </a:ext>
            </a:extLst>
          </p:cNvPr>
          <p:cNvSpPr>
            <a:spLocks noGrp="1"/>
          </p:cNvSpPr>
          <p:nvPr>
            <p:ph type="title"/>
          </p:nvPr>
        </p:nvSpPr>
        <p:spPr>
          <a:xfrm>
            <a:off x="914400" y="1371600"/>
            <a:ext cx="10363200" cy="433873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Από νομική άποψη κάθε έργο έπρεπε να κατατεθεί στο συμποσίαρχο για να πάρει άδεια πριν την παράσταση. Το κυριότερο αποτέλεσμα ήταν η διαγραφή των αποσπασμάτων που θεωρούνταν ανάρμοστα από ηθική, θρησκευτική ή πολιτική άποψη. Το εγκεκριμένο κείμενο ήταν το επίσημο αντίγραφο ενός έργου για το θίασο. Οι ηθοποιοί έπαιρναν μόνο τις σελίδες που ήταν γραμμένοι οι ρόλοι τους και ατάκες λίγων λέξεων.</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99599028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4694B7-1D2C-226A-201A-EBA8AF32A71C}"/>
              </a:ext>
            </a:extLst>
          </p:cNvPr>
          <p:cNvSpPr>
            <a:spLocks noGrp="1"/>
          </p:cNvSpPr>
          <p:nvPr>
            <p:ph type="title"/>
          </p:nvPr>
        </p:nvSpPr>
        <p:spPr>
          <a:xfrm>
            <a:off x="914400" y="1371600"/>
            <a:ext cx="10363200" cy="4637314"/>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Συνήθως ο χρόνος που μεσολαβούσε από την αγορά του έργου μέχρι την παράστασή του ήταν περίπου τρεις εβδομάδες. Και επειδή μέσα σε αυτό το χρονικό διάστημα έπρεπε να βγει η άδεια και να αντιγραφούν οι σελίδες με τους ρόλους των ηθοποιών, οι πρόβες δεν φαίνεται να διαρκούσαν πολύ. Οι συγγραφείς κατά κανόνα γνώριζαν για ποιο θίασο έγραφαν και μπορούσαν να προσαρμόζουν τα έργα τους στο μέγεθος του θιάσου και τη δεξιοτεχνία του κάθε ηθοποιού ξεχωριστά.</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4335437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7655" name="Straight Connector 2765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7657" name="Rectangle 2765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650" name="Picture 2" descr="Renaissance Theater">
            <a:extLst>
              <a:ext uri="{FF2B5EF4-FFF2-40B4-BE49-F238E27FC236}">
                <a16:creationId xmlns:a16="http://schemas.microsoft.com/office/drawing/2014/main" id="{B1B5BCED-4A53-DB23-D29F-1EAAF4BAB9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451"/>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27659" name="Rectangle 27658">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AAE361F-8BDA-23B4-FC3C-435087FD7966}"/>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i="1" dirty="0">
                <a:solidFill>
                  <a:srgbClr val="FFFFFF"/>
                </a:solidFill>
                <a:effectLst/>
                <a:latin typeface="Book Antiqua" panose="02040602050305030304" pitchFamily="18" charset="0"/>
              </a:rPr>
              <a:t>Τα </a:t>
            </a:r>
            <a:r>
              <a:rPr lang="en-US" i="1" dirty="0" err="1">
                <a:solidFill>
                  <a:srgbClr val="FFFFFF"/>
                </a:solidFill>
                <a:effectLst/>
                <a:latin typeface="Book Antiqua" panose="02040602050305030304" pitchFamily="18" charset="0"/>
              </a:rPr>
              <a:t>θέ</a:t>
            </a:r>
            <a:r>
              <a:rPr lang="en-US" i="1" dirty="0">
                <a:solidFill>
                  <a:srgbClr val="FFFFFF"/>
                </a:solidFill>
                <a:effectLst/>
                <a:latin typeface="Book Antiqua" panose="02040602050305030304" pitchFamily="18" charset="0"/>
              </a:rPr>
              <a:t>ατρα</a:t>
            </a:r>
            <a:br>
              <a:rPr lang="en-US" dirty="0">
                <a:solidFill>
                  <a:srgbClr val="FFFFFF"/>
                </a:solidFill>
                <a:effectLst/>
              </a:rPr>
            </a:br>
            <a:endParaRPr lang="en-US" dirty="0">
              <a:solidFill>
                <a:srgbClr val="FFFFFF"/>
              </a:solidFill>
            </a:endParaRPr>
          </a:p>
        </p:txBody>
      </p:sp>
      <p:cxnSp>
        <p:nvCxnSpPr>
          <p:cNvPr id="27661" name="Straight Connector 27660">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94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628C9B-DDA8-92FC-D808-A602FD8E5542}"/>
              </a:ext>
            </a:extLst>
          </p:cNvPr>
          <p:cNvSpPr>
            <a:spLocks noGrp="1"/>
          </p:cNvSpPr>
          <p:nvPr>
            <p:ph type="title"/>
          </p:nvPr>
        </p:nvSpPr>
        <p:spPr>
          <a:xfrm>
            <a:off x="914400" y="1371600"/>
            <a:ext cx="10363200" cy="3433665"/>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Αν και σαν αφετηρία της ελισαβετιανής σκηνής θεωρείται το 1558, μόλις το 1576, 18 χρόνια αργότερα, παρουσιάζεται το πρώτο θέατρο στο Λονδίνο. Κατασκευασμένο από τον Τζέιμς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Μπέμπατζ</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James Burbage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έξω από τα ανατολικά τείχη του Λονδίνου ονομάστηκε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The Theatre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ήταν αποτέλεσμα μιας προσωπικής επιτυχίας των επαγγελματιών ηθοποιών μετά την αναγνώριση και εκτίμηση που κέρδισαν από το κοινό.</a:t>
            </a:r>
            <a:endParaRPr lang="el-GR" sz="2400" dirty="0"/>
          </a:p>
        </p:txBody>
      </p:sp>
    </p:spTree>
    <p:extLst>
      <p:ext uri="{BB962C8B-B14F-4D97-AF65-F5344CB8AC3E}">
        <p14:creationId xmlns:p14="http://schemas.microsoft.com/office/powerpoint/2010/main" val="8521963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679" name="Straight Connector 2867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8681" name="Rectangle 2868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F8BC5FB-6EF7-6FFB-2B1B-DC42F256DD1D}"/>
              </a:ext>
            </a:extLst>
          </p:cNvPr>
          <p:cNvSpPr>
            <a:spLocks noGrp="1"/>
          </p:cNvSpPr>
          <p:nvPr>
            <p:ph type="title"/>
          </p:nvPr>
        </p:nvSpPr>
        <p:spPr>
          <a:xfrm>
            <a:off x="457200" y="205273"/>
            <a:ext cx="5170591" cy="6316825"/>
          </a:xfrm>
        </p:spPr>
        <p:txBody>
          <a:bodyPr vert="horz" lIns="91440" tIns="45720" rIns="91440" bIns="45720" rtlCol="0" anchor="t">
            <a:noAutofit/>
          </a:bodyPr>
          <a:lstStyle/>
          <a:p>
            <a:pPr>
              <a:lnSpc>
                <a:spcPct val="90000"/>
              </a:lnSpc>
            </a:pPr>
            <a:r>
              <a:rPr lang="en-US" sz="2400" dirty="0" err="1">
                <a:effectLst/>
                <a:latin typeface="Book Antiqua" panose="02040602050305030304" pitchFamily="18" charset="0"/>
              </a:rPr>
              <a:t>Δεν</a:t>
            </a:r>
            <a:r>
              <a:rPr lang="en-US" sz="2400" dirty="0">
                <a:effectLst/>
                <a:latin typeface="Book Antiqua" panose="02040602050305030304" pitchFamily="18" charset="0"/>
              </a:rPr>
              <a:t> υπ</a:t>
            </a:r>
            <a:r>
              <a:rPr lang="en-US" sz="2400" dirty="0" err="1">
                <a:effectLst/>
                <a:latin typeface="Book Antiqua" panose="02040602050305030304" pitchFamily="18" charset="0"/>
              </a:rPr>
              <a:t>άρχουν</a:t>
            </a:r>
            <a:r>
              <a:rPr lang="en-US" sz="2400" dirty="0">
                <a:effectLst/>
                <a:latin typeface="Book Antiqua" panose="02040602050305030304" pitchFamily="18" charset="0"/>
              </a:rPr>
              <a:t> </a:t>
            </a:r>
            <a:r>
              <a:rPr lang="en-US" sz="2400" dirty="0" err="1">
                <a:effectLst/>
                <a:latin typeface="Book Antiqua" panose="02040602050305030304" pitchFamily="18" charset="0"/>
              </a:rPr>
              <a:t>στοιχεί</a:t>
            </a:r>
            <a:r>
              <a:rPr lang="en-US" sz="2400" dirty="0">
                <a:effectLst/>
                <a:latin typeface="Book Antiqua" panose="02040602050305030304" pitchFamily="18" charset="0"/>
              </a:rPr>
              <a:t>α με τα ακριβή σχέδια του Theatre, αλλά πιστεύεται ότι και λαϊκά θέατρα που ακολούθησαν όπως το Curtain (1577)</a:t>
            </a:r>
            <a:r>
              <a:rPr lang="el-GR" sz="2400" dirty="0">
                <a:effectLst/>
                <a:latin typeface="Book Antiqua" panose="02040602050305030304" pitchFamily="18" charset="0"/>
              </a:rPr>
              <a:t>,</a:t>
            </a:r>
            <a:r>
              <a:rPr lang="en-US" sz="2400" dirty="0" err="1">
                <a:effectLst/>
                <a:latin typeface="Book Antiqua" panose="02040602050305030304" pitchFamily="18" charset="0"/>
              </a:rPr>
              <a:t>το</a:t>
            </a:r>
            <a:r>
              <a:rPr lang="en-US" sz="2400" dirty="0">
                <a:effectLst/>
                <a:latin typeface="Book Antiqua" panose="02040602050305030304" pitchFamily="18" charset="0"/>
              </a:rPr>
              <a:t> Rose (1587) και το πιο φημισμένο από όλα θέατρο του Σαίξπηρ το Globe το 1599 έχουν όλα κτιστεί πάνω σε ένα πανομοιότυπο σχέδιο. </a:t>
            </a:r>
            <a:r>
              <a:rPr lang="en-US" sz="2400" dirty="0" err="1">
                <a:effectLst/>
                <a:latin typeface="Book Antiqua" panose="02040602050305030304" pitchFamily="18" charset="0"/>
              </a:rPr>
              <a:t>Έν</a:t>
            </a:r>
            <a:r>
              <a:rPr lang="en-US" sz="2400" dirty="0">
                <a:effectLst/>
                <a:latin typeface="Book Antiqua" panose="02040602050305030304" pitchFamily="18" charset="0"/>
              </a:rPr>
              <a:t>α σκίτσο του Γιόχαν ντε Γουίτ για το θέατρο Swan καθώς και μια αναπαράσταση του Globe από τον Richard Leacroft παρέχουν πολύ λίγα στοιχεία για το ελισαβετιανό θέατρο. Πα</a:t>
            </a:r>
            <a:r>
              <a:rPr lang="en-US" sz="2400" dirty="0" err="1">
                <a:effectLst/>
                <a:latin typeface="Book Antiqua" panose="02040602050305030304" pitchFamily="18" charset="0"/>
              </a:rPr>
              <a:t>ράλληλ</a:t>
            </a:r>
            <a:r>
              <a:rPr lang="en-US" sz="2400" dirty="0">
                <a:effectLst/>
                <a:latin typeface="Book Antiqua" panose="02040602050305030304" pitchFamily="18" charset="0"/>
              </a:rPr>
              <a:t>α μερικά ακόμα χειρόγραφα του δέκατου έβδομου αιώνα σε συνδυασμό με τον τρόπο σκηνοθεσίας των έργων μας δίνουν μια αρκετά καθαρή εικόνα του τρόπου δομής αυτών των θεάτρων.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8683" name="Straight Connector 2868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8674" name="Picture 2" descr="The Swan - Wikidata">
            <a:extLst>
              <a:ext uri="{FF2B5EF4-FFF2-40B4-BE49-F238E27FC236}">
                <a16:creationId xmlns:a16="http://schemas.microsoft.com/office/drawing/2014/main" id="{6532AE76-B77F-929A-5974-C3D1CF899AC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315669" y="643468"/>
            <a:ext cx="4665765"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33434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2840C03-07E1-3792-E0F2-DF5CFB34CD65}"/>
              </a:ext>
            </a:extLst>
          </p:cNvPr>
          <p:cNvSpPr>
            <a:spLocks noGrp="1"/>
          </p:cNvSpPr>
          <p:nvPr>
            <p:ph type="title"/>
          </p:nvPr>
        </p:nvSpPr>
        <p:spPr>
          <a:xfrm>
            <a:off x="914400" y="1371600"/>
            <a:ext cx="10363200" cy="500120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Ήταν όλα στρογγυλά, οκταγωνικά ή τετράγωνα κτίρια με αχυρένιες στέγες. Στο κέντρο υπήρχε ένα μεγάλο αίθριο- αυλή. Μπαίνοντας στο θέατρο οι θεατές έπρεπε να πληρώσουν ένα μικρό ποσό για να σταθούν μέσα στην αυλή, που αν αποφάσιζαν να παραμείνουν, έπρεπε να μείνουν όρθιοι σε όλη τη διάρκεια της παράστασης. Αν πάλι ήταν σε θέση να πληρώσουν για καλύτερες θέσεις, ανέβαιναν τις σκάλες που οδηγούσαν στις στοές που υπήρχαν σχεδόν σε όλο το μήκος των περιμετρικών τειχών. Εκεί θα μπορούσαν να καθίσουν και σε πάγκους. Αν τέλος ήταν γνωστές προσωπικότητες της κοσμικής ζωής προχωρούσαν στα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gentlemen</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s rooms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 ακόμα περισσότερο νοίκιαζαν ένα κάθισμα ή κάθονταν πάνω σε αυτήν την ίδια τη σκηνή.</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2239531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2E74C3-C8C4-B16E-2212-AE788B58D5EB}"/>
              </a:ext>
            </a:extLst>
          </p:cNvPr>
          <p:cNvSpPr>
            <a:spLocks noGrp="1"/>
          </p:cNvSpPr>
          <p:nvPr>
            <p:ph type="title"/>
          </p:nvPr>
        </p:nvSpPr>
        <p:spPr>
          <a:xfrm>
            <a:off x="914400" y="1371599"/>
            <a:ext cx="10363200" cy="4525347"/>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σκηνή ήταν μια μεγάλη πλατφόρμα στη μέση της αυλής σε τέτοια θέση, ώστε οι θεατές σχεδόν να την περιβάλλουν. Δυο ογκώδη υποστυλώματα στην άκρη περίπου της σκηνής συγκρατούσαν μια κεκλιμένη κατασκευή, που έκρυβε διάφορα σκηνογραφικά αντικείμενα τα οποία από μια καταπακτή κατέβαιναν στη σκηνή. Σε μερικά από τα θέατρα η οροφή της κατασκευής αυτής ήταν βαμμένη σαν γαλάζιος ουρανός με αστέρια και γι’ αυτό ονομάστηκε «επουράνια»- </a:t>
            </a:r>
            <a:r>
              <a:rPr lang="en-US" sz="2400" i="1" dirty="0">
                <a:effectLst/>
                <a:latin typeface="Book Antiqua" panose="02040602050305030304" pitchFamily="18" charset="0"/>
                <a:ea typeface="Calibri" panose="020F0502020204030204" pitchFamily="34" charset="0"/>
                <a:cs typeface="Times New Roman" panose="02020603050405020304" pitchFamily="18" charset="0"/>
              </a:rPr>
              <a:t>the Heavens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Πάνω από αυτήν υπήρχε μια άλλη κατασκευή σαν πυργίσκος που χρησίμευε πιθανόν για να τοποθετείται η σημαία - σύμβολο του θεάτρου. Στο βάθος της σκηνής υπήρχε ένας τοίχος με πόρτες πάνω από τις οποίες μία στοά σχημάτιζε ένα είδος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επισκηνίου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endParaRPr lang="el-GR" sz="2400" dirty="0"/>
          </a:p>
        </p:txBody>
      </p:sp>
    </p:spTree>
    <p:extLst>
      <p:ext uri="{BB962C8B-B14F-4D97-AF65-F5344CB8AC3E}">
        <p14:creationId xmlns:p14="http://schemas.microsoft.com/office/powerpoint/2010/main" val="25407063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9703" name="Straight Connector 2970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9705" name="Rectangle 2970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302B449-8D9C-B294-3B3A-A2C93C160BFB}"/>
              </a:ext>
            </a:extLst>
          </p:cNvPr>
          <p:cNvSpPr>
            <a:spLocks noGrp="1"/>
          </p:cNvSpPr>
          <p:nvPr>
            <p:ph type="title"/>
          </p:nvPr>
        </p:nvSpPr>
        <p:spPr>
          <a:xfrm>
            <a:off x="914401" y="914400"/>
            <a:ext cx="4035055" cy="5715000"/>
          </a:xfrm>
        </p:spPr>
        <p:txBody>
          <a:bodyPr vert="horz" lIns="91440" tIns="45720" rIns="91440" bIns="45720" rtlCol="0" anchor="t">
            <a:normAutofit/>
          </a:bodyPr>
          <a:lstStyle/>
          <a:p>
            <a:pPr>
              <a:lnSpc>
                <a:spcPct val="90000"/>
              </a:lnSpc>
            </a:pPr>
            <a:r>
              <a:rPr lang="en-US" sz="2400" dirty="0">
                <a:effectLst/>
                <a:latin typeface="Book Antiqua" panose="02040602050305030304" pitchFamily="18" charset="0"/>
              </a:rPr>
              <a:t>Υπ</a:t>
            </a:r>
            <a:r>
              <a:rPr lang="en-US" sz="2400" dirty="0" err="1">
                <a:effectLst/>
                <a:latin typeface="Book Antiqua" panose="02040602050305030304" pitchFamily="18" charset="0"/>
              </a:rPr>
              <a:t>ήρχ</a:t>
            </a:r>
            <a:r>
              <a:rPr lang="en-US" sz="2400" dirty="0">
                <a:effectLst/>
                <a:latin typeface="Book Antiqua" panose="02040602050305030304" pitchFamily="18" charset="0"/>
              </a:rPr>
              <a:t>αν επίσης και παρασκήνια</a:t>
            </a:r>
            <a:r>
              <a:rPr lang="el-GR" sz="2400" dirty="0">
                <a:effectLst/>
                <a:latin typeface="Book Antiqua" panose="02040602050305030304" pitchFamily="18" charset="0"/>
              </a:rPr>
              <a:t> για</a:t>
            </a:r>
            <a:r>
              <a:rPr lang="en-US" sz="2400" dirty="0">
                <a:effectLst/>
                <a:latin typeface="Book Antiqua" panose="02040602050305030304" pitchFamily="18" charset="0"/>
              </a:rPr>
              <a:t> τους ηθοποιούς, αλλά δεν υπάρχουν σαφείς μαρτυρίες, αν αυτά ήταν μόνιμα συνδεδεμένα με το κτίριο ήταν κινητές κατασκευές. Τα </a:t>
            </a:r>
            <a:r>
              <a:rPr lang="en-US" sz="2400" dirty="0" err="1">
                <a:effectLst/>
                <a:latin typeface="Book Antiqua" panose="02040602050305030304" pitchFamily="18" charset="0"/>
              </a:rPr>
              <a:t>σκηνικά</a:t>
            </a:r>
            <a:r>
              <a:rPr lang="en-US" sz="2400" dirty="0">
                <a:effectLst/>
                <a:latin typeface="Book Antiqua" panose="02040602050305030304" pitchFamily="18" charset="0"/>
              </a:rPr>
              <a:t>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αφέρονταν απ’ έξω πάνω στη σκηνή αλλά αυτό δεν αποτελούσε πρόβλημα,  μια και αυτά ήταν λίγα αφού η αγγλική παράδοση δεν </a:t>
            </a:r>
            <a:r>
              <a:rPr lang="el-GR" sz="2400" dirty="0">
                <a:effectLst/>
                <a:latin typeface="Book Antiqua" panose="02040602050305030304" pitchFamily="18" charset="0"/>
              </a:rPr>
              <a:t>στηριζόταν τόσο σ</a:t>
            </a:r>
            <a:r>
              <a:rPr lang="en-US" sz="2400" dirty="0" err="1">
                <a:effectLst/>
                <a:latin typeface="Book Antiqua" panose="02040602050305030304" pitchFamily="18" charset="0"/>
              </a:rPr>
              <a:t>τη</a:t>
            </a:r>
            <a:r>
              <a:rPr lang="en-US" sz="2400" dirty="0">
                <a:effectLst/>
                <a:latin typeface="Book Antiqua" panose="02040602050305030304" pitchFamily="18" charset="0"/>
              </a:rPr>
              <a:t> σκηνογραφία αλλά </a:t>
            </a:r>
            <a:r>
              <a:rPr lang="el-GR" sz="2400" dirty="0">
                <a:effectLst/>
                <a:latin typeface="Book Antiqua" panose="02040602050305030304" pitchFamily="18" charset="0"/>
              </a:rPr>
              <a:t>σ</a:t>
            </a:r>
            <a:r>
              <a:rPr lang="en-US" sz="2400" dirty="0" err="1">
                <a:effectLst/>
                <a:latin typeface="Book Antiqua" panose="02040602050305030304" pitchFamily="18" charset="0"/>
              </a:rPr>
              <a:t>τη</a:t>
            </a:r>
            <a:r>
              <a:rPr lang="en-US" sz="2400" dirty="0">
                <a:effectLst/>
                <a:latin typeface="Book Antiqua" panose="02040602050305030304" pitchFamily="18" charset="0"/>
              </a:rPr>
              <a:t> δύναμη του λόγου.</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29707" name="Straight Connector 29706">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9698" name="Picture 2" descr="Swan Theater, London | Hekman Digital Archive">
            <a:extLst>
              <a:ext uri="{FF2B5EF4-FFF2-40B4-BE49-F238E27FC236}">
                <a16:creationId xmlns:a16="http://schemas.microsoft.com/office/drawing/2014/main" id="{FA0359E5-273B-0A64-61CD-2F85AA9FB90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27760" y="643468"/>
            <a:ext cx="5641583"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76967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57F71D6-68DA-098F-72AB-037E741B1EC9}"/>
              </a:ext>
            </a:extLst>
          </p:cNvPr>
          <p:cNvSpPr>
            <a:spLocks noGrp="1"/>
          </p:cNvSpPr>
          <p:nvPr>
            <p:ph type="title"/>
          </p:nvPr>
        </p:nvSpPr>
        <p:spPr>
          <a:xfrm>
            <a:off x="914400" y="1371600"/>
            <a:ext cx="10363200" cy="4413380"/>
          </a:xfrm>
        </p:spPr>
        <p:txBody>
          <a:bodyPr>
            <a:norm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προέλευση της μορφής του ξύλινου, ασπρόμαυρου, ελισαβετιανού λαϊκού θεάτρου είναι άγνωστη.</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Μια μελέτη του πρωτοτύπου του εργολαβικού συμβολαίου σχετικού με την ανέγερση του θεάτρου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Fortune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1600 μας δίνει μερικές ακόμα κατασκευαστικές λεπτομέρειες</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0542834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0727" name="Straight Connector 3072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0729" name="Rectangle 3072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F0CE25F-59A7-10D4-023A-BF0FD99440B5}"/>
              </a:ext>
            </a:extLst>
          </p:cNvPr>
          <p:cNvSpPr>
            <a:spLocks noGrp="1"/>
          </p:cNvSpPr>
          <p:nvPr>
            <p:ph type="title"/>
          </p:nvPr>
        </p:nvSpPr>
        <p:spPr>
          <a:xfrm>
            <a:off x="7235653" y="180975"/>
            <a:ext cx="4762501" cy="6555727"/>
          </a:xfrm>
        </p:spPr>
        <p:txBody>
          <a:bodyPr vert="horz" lIns="91440" tIns="45720" rIns="91440" bIns="45720" rtlCol="0" anchor="b">
            <a:noAutofit/>
          </a:bodyPr>
          <a:lstStyle/>
          <a:p>
            <a:pPr>
              <a:lnSpc>
                <a:spcPct val="90000"/>
              </a:lnSpc>
              <a:spcAft>
                <a:spcPts val="800"/>
              </a:spcAft>
            </a:pPr>
            <a:r>
              <a:rPr lang="en-US" sz="2200" i="1" dirty="0">
                <a:effectLst/>
                <a:latin typeface="Book Antiqua" panose="02040602050305030304" pitchFamily="18" charset="0"/>
              </a:rPr>
              <a:t>Ο </a:t>
            </a:r>
            <a:r>
              <a:rPr lang="en-US" sz="2200" i="1" dirty="0" err="1">
                <a:effectLst/>
                <a:latin typeface="Book Antiqua" panose="02040602050305030304" pitchFamily="18" charset="0"/>
              </a:rPr>
              <a:t>σκελετός</a:t>
            </a:r>
            <a:r>
              <a:rPr lang="en-US" sz="2200" i="1" dirty="0">
                <a:effectLst/>
                <a:latin typeface="Book Antiqua" panose="02040602050305030304" pitchFamily="18" charset="0"/>
              </a:rPr>
              <a:t> </a:t>
            </a:r>
            <a:r>
              <a:rPr lang="en-US" sz="2200" i="1" dirty="0" err="1">
                <a:effectLst/>
                <a:latin typeface="Book Antiqua" panose="02040602050305030304" pitchFamily="18" charset="0"/>
              </a:rPr>
              <a:t>του</a:t>
            </a:r>
            <a:r>
              <a:rPr lang="en-US" sz="2200" i="1" dirty="0">
                <a:effectLst/>
                <a:latin typeface="Book Antiqua" panose="02040602050305030304" pitchFamily="18" charset="0"/>
              </a:rPr>
              <a:t> </a:t>
            </a:r>
            <a:r>
              <a:rPr lang="en-US" sz="2200" i="1" dirty="0" err="1">
                <a:effectLst/>
                <a:latin typeface="Book Antiqua" panose="02040602050305030304" pitchFamily="18" charset="0"/>
              </a:rPr>
              <a:t>κτιρίου</a:t>
            </a:r>
            <a:r>
              <a:rPr lang="en-US" sz="2200" i="1" dirty="0">
                <a:effectLst/>
                <a:latin typeface="Book Antiqua" panose="02040602050305030304" pitchFamily="18" charset="0"/>
              </a:rPr>
              <a:t> να π</a:t>
            </a:r>
            <a:r>
              <a:rPr lang="en-US" sz="2200" i="1" dirty="0" err="1">
                <a:effectLst/>
                <a:latin typeface="Book Antiqua" panose="02040602050305030304" pitchFamily="18" charset="0"/>
              </a:rPr>
              <a:t>ρο</a:t>
            </a:r>
            <a:r>
              <a:rPr lang="en-US" sz="2200" i="1" dirty="0">
                <a:effectLst/>
                <a:latin typeface="Book Antiqua" panose="02040602050305030304" pitchFamily="18" charset="0"/>
              </a:rPr>
              <a:t>βλεφθεί τετράγωνος και να έχει εξωτερική επιφάνεια 80 τετραγωνικά πόδια εσωτερική δε 55 πόδια</a:t>
            </a:r>
            <a:br>
              <a:rPr lang="en-US" sz="2200" i="1" dirty="0">
                <a:effectLst/>
                <a:latin typeface="Book Antiqua" panose="02040602050305030304" pitchFamily="18" charset="0"/>
              </a:rPr>
            </a:br>
            <a:r>
              <a:rPr lang="en-US" sz="2200" i="1" dirty="0">
                <a:effectLst/>
                <a:latin typeface="Book Antiqua" panose="02040602050305030304" pitchFamily="18" charset="0"/>
              </a:rPr>
              <a:t>Ο σκελετός να είναι τριώροφος, ο πρώτος όροφος να έχει 12 πόδια ύψος, ο δεύτερος 11 πόδια και Ο τρίτος 9 πόδια. </a:t>
            </a:r>
            <a:r>
              <a:rPr lang="en-US" sz="2200" i="1" dirty="0" err="1">
                <a:effectLst/>
                <a:latin typeface="Book Antiqua" panose="02040602050305030304" pitchFamily="18" charset="0"/>
              </a:rPr>
              <a:t>Κάθε</a:t>
            </a:r>
            <a:r>
              <a:rPr lang="en-US" sz="2200" i="1" dirty="0">
                <a:effectLst/>
                <a:latin typeface="Book Antiqua" panose="02040602050305030304" pitchFamily="18" charset="0"/>
              </a:rPr>
              <a:t> </a:t>
            </a:r>
            <a:r>
              <a:rPr lang="en-US" sz="2200" i="1" dirty="0" err="1">
                <a:effectLst/>
                <a:latin typeface="Book Antiqua" panose="02040602050305030304" pitchFamily="18" charset="0"/>
              </a:rPr>
              <a:t>όροφος</a:t>
            </a:r>
            <a:r>
              <a:rPr lang="en-US" sz="2200" i="1" dirty="0">
                <a:effectLst/>
                <a:latin typeface="Book Antiqua" panose="02040602050305030304" pitchFamily="18" charset="0"/>
              </a:rPr>
              <a:t> να </a:t>
            </a:r>
            <a:r>
              <a:rPr lang="en-US" sz="2200" i="1" dirty="0" err="1">
                <a:effectLst/>
                <a:latin typeface="Book Antiqua" panose="02040602050305030304" pitchFamily="18" charset="0"/>
              </a:rPr>
              <a:t>έχει</a:t>
            </a:r>
            <a:r>
              <a:rPr lang="en-US" sz="2200" i="1" dirty="0">
                <a:effectLst/>
                <a:latin typeface="Book Antiqua" panose="02040602050305030304" pitchFamily="18" charset="0"/>
              </a:rPr>
              <a:t> 12 π</a:t>
            </a:r>
            <a:r>
              <a:rPr lang="en-US" sz="2200" i="1" dirty="0" err="1">
                <a:effectLst/>
                <a:latin typeface="Book Antiqua" panose="02040602050305030304" pitchFamily="18" charset="0"/>
              </a:rPr>
              <a:t>όδι</a:t>
            </a:r>
            <a:r>
              <a:rPr lang="en-US" sz="2200" i="1" dirty="0">
                <a:effectLst/>
                <a:latin typeface="Book Antiqua" panose="02040602050305030304" pitchFamily="18" charset="0"/>
              </a:rPr>
              <a:t>α και 6 ίντσες πλάτος.</a:t>
            </a:r>
            <a:br>
              <a:rPr lang="en-US" sz="2200" i="1" dirty="0">
                <a:effectLst/>
                <a:latin typeface="Book Antiqua" panose="02040602050305030304" pitchFamily="18" charset="0"/>
              </a:rPr>
            </a:br>
            <a:r>
              <a:rPr lang="en-US" sz="2200" i="1" dirty="0" err="1">
                <a:effectLst/>
                <a:latin typeface="Book Antiqua" panose="02040602050305030304" pitchFamily="18" charset="0"/>
              </a:rPr>
              <a:t>Μι</a:t>
            </a:r>
            <a:r>
              <a:rPr lang="en-US" sz="2200" i="1" dirty="0">
                <a:effectLst/>
                <a:latin typeface="Book Antiqua" panose="02040602050305030304" pitchFamily="18" charset="0"/>
              </a:rPr>
              <a:t>α σκηνή και ένας πύργος να προβλεφθούν, η δε σκηνή να σκεπάζεται με ένα υπόστεγο ή κάλυμμα. Η </a:t>
            </a:r>
            <a:r>
              <a:rPr lang="en-US" sz="2200" i="1" dirty="0" err="1">
                <a:effectLst/>
                <a:latin typeface="Book Antiqua" panose="02040602050305030304" pitchFamily="18" charset="0"/>
              </a:rPr>
              <a:t>σκηνή</a:t>
            </a:r>
            <a:r>
              <a:rPr lang="en-US" sz="2200" i="1" dirty="0">
                <a:effectLst/>
                <a:latin typeface="Book Antiqua" panose="02040602050305030304" pitchFamily="18" charset="0"/>
              </a:rPr>
              <a:t> να </a:t>
            </a:r>
            <a:r>
              <a:rPr lang="en-US" sz="2200" i="1" dirty="0" err="1">
                <a:effectLst/>
                <a:latin typeface="Book Antiqua" panose="02040602050305030304" pitchFamily="18" charset="0"/>
              </a:rPr>
              <a:t>έχει</a:t>
            </a:r>
            <a:r>
              <a:rPr lang="en-US" sz="2200" i="1" dirty="0">
                <a:effectLst/>
                <a:latin typeface="Book Antiqua" panose="02040602050305030304" pitchFamily="18" charset="0"/>
              </a:rPr>
              <a:t> </a:t>
            </a:r>
            <a:r>
              <a:rPr lang="en-US" sz="2200" i="1" dirty="0" err="1">
                <a:effectLst/>
                <a:latin typeface="Book Antiqua" panose="02040602050305030304" pitchFamily="18" charset="0"/>
              </a:rPr>
              <a:t>μάκρος</a:t>
            </a:r>
            <a:r>
              <a:rPr lang="en-US" sz="2200" i="1" dirty="0">
                <a:effectLst/>
                <a:latin typeface="Book Antiqua" panose="02040602050305030304" pitchFamily="18" charset="0"/>
              </a:rPr>
              <a:t> 43 π</a:t>
            </a:r>
            <a:r>
              <a:rPr lang="en-US" sz="2200" i="1" dirty="0" err="1">
                <a:effectLst/>
                <a:latin typeface="Book Antiqua" panose="02040602050305030304" pitchFamily="18" charset="0"/>
              </a:rPr>
              <a:t>όδι</a:t>
            </a:r>
            <a:r>
              <a:rPr lang="en-US" sz="2200" i="1" dirty="0">
                <a:effectLst/>
                <a:latin typeface="Book Antiqua" panose="02040602050305030304" pitchFamily="18" charset="0"/>
              </a:rPr>
              <a:t>α και να είναι αρκετά πλατιά ώστε να φθάνει στο μέσον της αυλής.</a:t>
            </a:r>
            <a:br>
              <a:rPr lang="en-US" sz="2200" i="1" dirty="0">
                <a:effectLst/>
                <a:latin typeface="Book Antiqua" panose="02040602050305030304" pitchFamily="18" charset="0"/>
              </a:rPr>
            </a:br>
            <a:r>
              <a:rPr lang="en-US" sz="2200" i="1" dirty="0">
                <a:effectLst/>
                <a:latin typeface="Book Antiqua" panose="02040602050305030304" pitchFamily="18" charset="0"/>
              </a:rPr>
              <a:t>Η </a:t>
            </a:r>
            <a:r>
              <a:rPr lang="en-US" sz="2200" i="1" dirty="0" err="1">
                <a:effectLst/>
                <a:latin typeface="Book Antiqua" panose="02040602050305030304" pitchFamily="18" charset="0"/>
              </a:rPr>
              <a:t>σκηνή</a:t>
            </a:r>
            <a:r>
              <a:rPr lang="en-US" sz="2200" i="1" dirty="0">
                <a:effectLst/>
                <a:latin typeface="Book Antiqua" panose="02040602050305030304" pitchFamily="18" charset="0"/>
              </a:rPr>
              <a:t> να κα</a:t>
            </a:r>
            <a:r>
              <a:rPr lang="en-US" sz="2200" i="1" dirty="0" err="1">
                <a:effectLst/>
                <a:latin typeface="Book Antiqua" panose="02040602050305030304" pitchFamily="18" charset="0"/>
              </a:rPr>
              <a:t>λυφθεί</a:t>
            </a:r>
            <a:r>
              <a:rPr lang="en-US" sz="2200" i="1" dirty="0">
                <a:effectLst/>
                <a:latin typeface="Book Antiqua" panose="02040602050305030304" pitchFamily="18" charset="0"/>
              </a:rPr>
              <a:t> από </a:t>
            </a:r>
            <a:r>
              <a:rPr lang="en-US" sz="2200" i="1" dirty="0" err="1">
                <a:effectLst/>
                <a:latin typeface="Book Antiqua" panose="02040602050305030304" pitchFamily="18" charset="0"/>
              </a:rPr>
              <a:t>κάτω</a:t>
            </a:r>
            <a:r>
              <a:rPr lang="en-US" sz="2200" i="1" dirty="0">
                <a:effectLst/>
                <a:latin typeface="Book Antiqua" panose="02040602050305030304" pitchFamily="18" charset="0"/>
              </a:rPr>
              <a:t> </a:t>
            </a:r>
            <a:r>
              <a:rPr lang="en-US" sz="2200" i="1" dirty="0" err="1">
                <a:effectLst/>
                <a:latin typeface="Book Antiqua" panose="02040602050305030304" pitchFamily="18" charset="0"/>
              </a:rPr>
              <a:t>με</a:t>
            </a:r>
            <a:r>
              <a:rPr lang="en-US" sz="2200" i="1" dirty="0">
                <a:effectLst/>
                <a:latin typeface="Book Antiqua" panose="02040602050305030304" pitchFamily="18" charset="0"/>
              </a:rPr>
              <a:t> κα</a:t>
            </a:r>
            <a:r>
              <a:rPr lang="en-US" sz="2200" i="1" dirty="0" err="1">
                <a:effectLst/>
                <a:latin typeface="Book Antiqua" panose="02040602050305030304" pitchFamily="18" charset="0"/>
              </a:rPr>
              <a:t>ινούριες</a:t>
            </a:r>
            <a:r>
              <a:rPr lang="en-US" sz="2200" i="1" dirty="0">
                <a:effectLst/>
                <a:latin typeface="Book Antiqua" panose="02040602050305030304" pitchFamily="18" charset="0"/>
              </a:rPr>
              <a:t> σα</a:t>
            </a:r>
            <a:r>
              <a:rPr lang="en-US" sz="2200" i="1" dirty="0" err="1">
                <a:effectLst/>
                <a:latin typeface="Book Antiqua" panose="02040602050305030304" pitchFamily="18" charset="0"/>
              </a:rPr>
              <a:t>νίδες</a:t>
            </a:r>
            <a:r>
              <a:rPr lang="en-US" sz="2200" i="1" dirty="0">
                <a:effectLst/>
                <a:latin typeface="Book Antiqua" panose="02040602050305030304" pitchFamily="18" charset="0"/>
              </a:rPr>
              <a:t> </a:t>
            </a:r>
            <a:r>
              <a:rPr lang="en-US" sz="2200" i="1" dirty="0" err="1">
                <a:effectLst/>
                <a:latin typeface="Book Antiqua" panose="02040602050305030304" pitchFamily="18" charset="0"/>
              </a:rPr>
              <a:t>οξιάς</a:t>
            </a:r>
            <a:r>
              <a:rPr lang="en-US" sz="2200" i="1" dirty="0">
                <a:effectLst/>
                <a:latin typeface="Book Antiqua" panose="02040602050305030304" pitchFamily="18" charset="0"/>
              </a:rPr>
              <a:t>, </a:t>
            </a:r>
            <a:r>
              <a:rPr lang="en-US" sz="2200" i="1" dirty="0" err="1">
                <a:effectLst/>
                <a:latin typeface="Book Antiqua" panose="02040602050305030304" pitchFamily="18" charset="0"/>
              </a:rPr>
              <a:t>το</a:t>
            </a:r>
            <a:r>
              <a:rPr lang="en-US" sz="2200" i="1" dirty="0">
                <a:effectLst/>
                <a:latin typeface="Book Antiqua" panose="02040602050305030304" pitchFamily="18" charset="0"/>
              </a:rPr>
              <a:t> </a:t>
            </a:r>
            <a:r>
              <a:rPr lang="en-US" sz="2200" i="1" dirty="0" err="1">
                <a:effectLst/>
                <a:latin typeface="Book Antiqua" panose="02040602050305030304" pitchFamily="18" charset="0"/>
              </a:rPr>
              <a:t>ίδιο</a:t>
            </a:r>
            <a:r>
              <a:rPr lang="en-US" sz="2200" i="1" dirty="0">
                <a:effectLst/>
                <a:latin typeface="Book Antiqua" panose="02040602050305030304" pitchFamily="18" charset="0"/>
              </a:rPr>
              <a:t> </a:t>
            </a:r>
            <a:r>
              <a:rPr lang="en-US" sz="2200" i="1" dirty="0" err="1">
                <a:effectLst/>
                <a:latin typeface="Book Antiqua" panose="02040602050305030304" pitchFamily="18" charset="0"/>
              </a:rPr>
              <a:t>δε</a:t>
            </a:r>
            <a:r>
              <a:rPr lang="en-US" sz="2200" i="1" dirty="0">
                <a:effectLst/>
                <a:latin typeface="Book Antiqua" panose="02040602050305030304" pitchFamily="18" charset="0"/>
              </a:rPr>
              <a:t> να π</a:t>
            </a:r>
            <a:r>
              <a:rPr lang="en-US" sz="2200" i="1" dirty="0" err="1">
                <a:effectLst/>
                <a:latin typeface="Book Antiqua" panose="02040602050305030304" pitchFamily="18" charset="0"/>
              </a:rPr>
              <a:t>ρο</a:t>
            </a:r>
            <a:r>
              <a:rPr lang="en-US" sz="2200" i="1" dirty="0">
                <a:effectLst/>
                <a:latin typeface="Book Antiqua" panose="02040602050305030304" pitchFamily="18" charset="0"/>
              </a:rPr>
              <a:t>βλεφθεί για τον πρώτο όροφο του σκελετού κατά την πλευρά προς την αυλή.</a:t>
            </a:r>
            <a:br>
              <a:rPr lang="en-US" sz="2200" i="1" dirty="0">
                <a:effectLst/>
                <a:latin typeface="Book Antiqua" panose="02040602050305030304" pitchFamily="18" charset="0"/>
              </a:rPr>
            </a:br>
            <a:endParaRPr lang="en-US" sz="2200" i="1" dirty="0">
              <a:latin typeface="Book Antiqua" panose="02040602050305030304" pitchFamily="18" charset="0"/>
            </a:endParaRPr>
          </a:p>
        </p:txBody>
      </p:sp>
      <p:pic>
        <p:nvPicPr>
          <p:cNvPr id="30722" name="Picture 2" descr="10 Best Renaissance Theater ideas | renaissance theater, globe theater,  elizabethan theatre">
            <a:extLst>
              <a:ext uri="{FF2B5EF4-FFF2-40B4-BE49-F238E27FC236}">
                <a16:creationId xmlns:a16="http://schemas.microsoft.com/office/drawing/2014/main" id="{E7044D65-52A4-9121-767B-0E4535D8E5E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14514" y="643467"/>
            <a:ext cx="5279034"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30731" name="Straight Connector 30730">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232637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7D678C-37A9-E52E-9207-6F1941E539D4}"/>
              </a:ext>
            </a:extLst>
          </p:cNvPr>
          <p:cNvSpPr>
            <a:spLocks noGrp="1"/>
          </p:cNvSpPr>
          <p:nvPr>
            <p:ph type="title"/>
          </p:nvPr>
        </p:nvSpPr>
        <p:spPr>
          <a:xfrm>
            <a:off x="914400" y="1371600"/>
            <a:ext cx="10363200" cy="439471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Αν και οι ιστορικοί αντιμετώπισαν συνήθως στα δημόσια θέατρα ως τα πιο αντιπροσωπευτικά της  Αγγλίας, είναι πιθανό μεταξύ του 1558 και του 1642 οι περισσότερες παραστάσεις να δίνονταν σε εσωτερικούς χώρους παρά σε εξωτερικούς. Πολλές από αυτές τις παραστάσεις κλειστού χώρου παρουσιάζονταν σε αρχοντικά, δημαρχεία, πανδοχεία ή στη βασιλική Αυλή αλλά εκείνες που δίνονταν στα ιδιωτικά θέατρα είναι πρωταρχικής σημασίας.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85431982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8EF2A54-0972-42EF-D6A2-66A227984EA2}"/>
              </a:ext>
            </a:extLst>
          </p:cNvPr>
          <p:cNvSpPr>
            <a:spLocks noGrp="1"/>
          </p:cNvSpPr>
          <p:nvPr>
            <p:ph type="title"/>
          </p:nvPr>
        </p:nvSpPr>
        <p:spPr>
          <a:xfrm>
            <a:off x="914400" y="1371600"/>
            <a:ext cx="10363200" cy="433873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όρος ιδιωτικά δεν χρησιμοποιήθηκε μέχρι το 1600 για τα θέατρα που ήταν ανοιχτά για το κοινό,  παρόλα αυτά έφτασε να δηλώσει τα κλειστά θέατρα εκείνης περιόδου. Αυτά τα θέατρα διέφεραν από τα δημόσια γιατί ήταν μικρότερα, είχαν ακριβότερο εισιτήριο, παρείχαν θέση σε όλους τους θεατές και φωτίζονταν με κεριά. Από το 1575 μέχρι το 1635 κτίστηκαν 9 ιδιωτικά θέατρα γύρω από το Λονδίνο και μέσα σε αυτό.</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57592100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1751" name="Straight Connector 3175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1753" name="Rectangle 3175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9E46C9A-A35D-A906-F7AD-F5CBFC2845D4}"/>
              </a:ext>
            </a:extLst>
          </p:cNvPr>
          <p:cNvSpPr>
            <a:spLocks noGrp="1"/>
          </p:cNvSpPr>
          <p:nvPr>
            <p:ph type="title"/>
          </p:nvPr>
        </p:nvSpPr>
        <p:spPr>
          <a:xfrm>
            <a:off x="228600" y="572412"/>
            <a:ext cx="5057775" cy="6114138"/>
          </a:xfrm>
        </p:spPr>
        <p:txBody>
          <a:bodyPr vert="horz" lIns="91440" tIns="45720" rIns="91440" bIns="45720" rtlCol="0" anchor="t">
            <a:noAutofit/>
          </a:bodyPr>
          <a:lstStyle/>
          <a:p>
            <a:pPr>
              <a:lnSpc>
                <a:spcPct val="90000"/>
              </a:lnSpc>
            </a:pPr>
            <a:r>
              <a:rPr lang="en-US" sz="2200" dirty="0" err="1">
                <a:effectLst/>
                <a:latin typeface="Book Antiqua" panose="02040602050305030304" pitchFamily="18" charset="0"/>
              </a:rPr>
              <a:t>Το</a:t>
            </a:r>
            <a:r>
              <a:rPr lang="en-US" sz="2200" dirty="0">
                <a:effectLst/>
                <a:latin typeface="Book Antiqua" panose="02040602050305030304" pitchFamily="18" charset="0"/>
              </a:rPr>
              <a:t> π</a:t>
            </a:r>
            <a:r>
              <a:rPr lang="en-US" sz="2200" dirty="0" err="1">
                <a:effectLst/>
                <a:latin typeface="Book Antiqua" panose="02040602050305030304" pitchFamily="18" charset="0"/>
              </a:rPr>
              <a:t>ιο</a:t>
            </a:r>
            <a:r>
              <a:rPr lang="en-US" sz="2200" dirty="0">
                <a:effectLst/>
                <a:latin typeface="Book Antiqua" panose="02040602050305030304" pitchFamily="18" charset="0"/>
              </a:rPr>
              <a:t> </a:t>
            </a:r>
            <a:r>
              <a:rPr lang="en-US" sz="2200" dirty="0" err="1">
                <a:effectLst/>
                <a:latin typeface="Book Antiqua" panose="02040602050305030304" pitchFamily="18" charset="0"/>
              </a:rPr>
              <a:t>σημ</a:t>
            </a:r>
            <a:r>
              <a:rPr lang="en-US" sz="2200" dirty="0">
                <a:effectLst/>
                <a:latin typeface="Book Antiqua" panose="02040602050305030304" pitchFamily="18" charset="0"/>
              </a:rPr>
              <a:t>αντικό ιδιωτικό θέατρο λόγω της διάρκειας της λειτουργίας του και τις σχέσεις του με το θίασο του </a:t>
            </a:r>
            <a:r>
              <a:rPr lang="el-GR" sz="2200" dirty="0">
                <a:effectLst/>
                <a:latin typeface="Book Antiqua" panose="02040602050305030304" pitchFamily="18" charset="0"/>
              </a:rPr>
              <a:t>Σ</a:t>
            </a:r>
            <a:r>
              <a:rPr lang="en-US" sz="2200" dirty="0">
                <a:effectLst/>
                <a:latin typeface="Book Antiqua" panose="02040602050305030304" pitchFamily="18" charset="0"/>
              </a:rPr>
              <a:t>α</a:t>
            </a:r>
            <a:r>
              <a:rPr lang="en-US" sz="2200" dirty="0" err="1">
                <a:effectLst/>
                <a:latin typeface="Book Antiqua" panose="02040602050305030304" pitchFamily="18" charset="0"/>
              </a:rPr>
              <a:t>ίξ</a:t>
            </a:r>
            <a:r>
              <a:rPr lang="en-US" sz="2200" dirty="0">
                <a:effectLst/>
                <a:latin typeface="Book Antiqua" panose="02040602050305030304" pitchFamily="18" charset="0"/>
              </a:rPr>
              <a:t>πηρ ήταν το δεύτερο Blackfriars. </a:t>
            </a:r>
            <a:r>
              <a:rPr lang="en-US" sz="2200" dirty="0" err="1">
                <a:effectLst/>
                <a:latin typeface="Book Antiqua" panose="02040602050305030304" pitchFamily="18" charset="0"/>
              </a:rPr>
              <a:t>Δημιουργήθηκε</a:t>
            </a:r>
            <a:r>
              <a:rPr lang="en-US" sz="2200" dirty="0">
                <a:effectLst/>
                <a:latin typeface="Book Antiqua" panose="02040602050305030304" pitchFamily="18" charset="0"/>
              </a:rPr>
              <a:t> </a:t>
            </a:r>
            <a:r>
              <a:rPr lang="en-US" sz="2200" dirty="0" err="1">
                <a:effectLst/>
                <a:latin typeface="Book Antiqua" panose="02040602050305030304" pitchFamily="18" charset="0"/>
              </a:rPr>
              <a:t>μέσ</a:t>
            </a:r>
            <a:r>
              <a:rPr lang="en-US" sz="2200" dirty="0">
                <a:effectLst/>
                <a:latin typeface="Book Antiqua" panose="02040602050305030304" pitchFamily="18" charset="0"/>
              </a:rPr>
              <a:t>α σε ένα δωμάτιο με διαστάσεις περίπου 14m πλάτος και 20m μήκος. </a:t>
            </a:r>
            <a:r>
              <a:rPr lang="en-US" sz="2200" dirty="0" err="1">
                <a:effectLst/>
                <a:latin typeface="Book Antiqua" panose="02040602050305030304" pitchFamily="18" charset="0"/>
              </a:rPr>
              <a:t>Είχε</a:t>
            </a:r>
            <a:r>
              <a:rPr lang="en-US" sz="2200" dirty="0">
                <a:effectLst/>
                <a:latin typeface="Book Antiqua" panose="02040602050305030304" pitchFamily="18" charset="0"/>
              </a:rPr>
              <a:t> </a:t>
            </a:r>
            <a:r>
              <a:rPr lang="en-US" sz="2200" dirty="0" err="1">
                <a:effectLst/>
                <a:latin typeface="Book Antiqua" panose="02040602050305030304" pitchFamily="18" charset="0"/>
              </a:rPr>
              <a:t>δυο</a:t>
            </a:r>
            <a:r>
              <a:rPr lang="en-US" sz="2200" dirty="0">
                <a:effectLst/>
                <a:latin typeface="Book Antiqua" panose="02040602050305030304" pitchFamily="18" charset="0"/>
              </a:rPr>
              <a:t> ή </a:t>
            </a:r>
            <a:r>
              <a:rPr lang="en-US" sz="2200" dirty="0" err="1">
                <a:effectLst/>
                <a:latin typeface="Book Antiqua" panose="02040602050305030304" pitchFamily="18" charset="0"/>
              </a:rPr>
              <a:t>τρεις</a:t>
            </a:r>
            <a:r>
              <a:rPr lang="en-US" sz="2200" dirty="0">
                <a:effectLst/>
                <a:latin typeface="Book Antiqua" panose="02040602050305030304" pitchFamily="18" charset="0"/>
              </a:rPr>
              <a:t> </a:t>
            </a:r>
            <a:r>
              <a:rPr lang="en-US" sz="2200" dirty="0" err="1">
                <a:effectLst/>
                <a:latin typeface="Book Antiqua" panose="02040602050305030304" pitchFamily="18" charset="0"/>
              </a:rPr>
              <a:t>εξώστες</a:t>
            </a:r>
            <a:r>
              <a:rPr lang="en-US" sz="2200" dirty="0">
                <a:effectLst/>
                <a:latin typeface="Book Antiqua" panose="02040602050305030304" pitchFamily="18" charset="0"/>
              </a:rPr>
              <a:t>, </a:t>
            </a:r>
            <a:r>
              <a:rPr lang="en-US" sz="2200" dirty="0" err="1">
                <a:effectLst/>
                <a:latin typeface="Book Antiqua" panose="02040602050305030304" pitchFamily="18" charset="0"/>
              </a:rPr>
              <a:t>μερικά</a:t>
            </a:r>
            <a:r>
              <a:rPr lang="en-US" sz="2200" dirty="0">
                <a:effectLst/>
                <a:latin typeface="Book Antiqua" panose="02040602050305030304" pitchFamily="18" charset="0"/>
              </a:rPr>
              <a:t> </a:t>
            </a:r>
            <a:r>
              <a:rPr lang="en-US" sz="2200" dirty="0" err="1">
                <a:effectLst/>
                <a:latin typeface="Book Antiqua" panose="02040602050305030304" pitchFamily="18" charset="0"/>
              </a:rPr>
              <a:t>ιδιωτικά</a:t>
            </a:r>
            <a:r>
              <a:rPr lang="en-US" sz="2200" dirty="0">
                <a:effectLst/>
                <a:latin typeface="Book Antiqua" panose="02040602050305030304" pitchFamily="18" charset="0"/>
              </a:rPr>
              <a:t> </a:t>
            </a:r>
            <a:r>
              <a:rPr lang="en-US" sz="2200" dirty="0" err="1">
                <a:effectLst/>
                <a:latin typeface="Book Antiqua" panose="02040602050305030304" pitchFamily="18" charset="0"/>
              </a:rPr>
              <a:t>θεωρεί</a:t>
            </a:r>
            <a:r>
              <a:rPr lang="en-US" sz="2200" dirty="0">
                <a:effectLst/>
                <a:latin typeface="Book Antiqua" panose="02040602050305030304" pitchFamily="18" charset="0"/>
              </a:rPr>
              <a:t>α και μια πλατεία με καθίσματα. </a:t>
            </a:r>
            <a:r>
              <a:rPr lang="en-US" sz="2200" dirty="0" err="1">
                <a:effectLst/>
                <a:latin typeface="Book Antiqua" panose="02040602050305030304" pitchFamily="18" charset="0"/>
              </a:rPr>
              <a:t>Οι</a:t>
            </a:r>
            <a:r>
              <a:rPr lang="en-US" sz="2200" dirty="0">
                <a:effectLst/>
                <a:latin typeface="Book Antiqua" panose="02040602050305030304" pitchFamily="18" charset="0"/>
              </a:rPr>
              <a:t> </a:t>
            </a:r>
            <a:r>
              <a:rPr lang="en-US" sz="2200" dirty="0" err="1">
                <a:effectLst/>
                <a:latin typeface="Book Antiqua" panose="02040602050305030304" pitchFamily="18" charset="0"/>
              </a:rPr>
              <a:t>εκτιμήσεις</a:t>
            </a:r>
            <a:r>
              <a:rPr lang="en-US" sz="2200" dirty="0">
                <a:effectLst/>
                <a:latin typeface="Book Antiqua" panose="02040602050305030304" pitchFamily="18" charset="0"/>
              </a:rPr>
              <a:t> </a:t>
            </a:r>
            <a:r>
              <a:rPr lang="en-US" sz="2200" dirty="0" err="1">
                <a:effectLst/>
                <a:latin typeface="Book Antiqua" panose="02040602050305030304" pitchFamily="18" charset="0"/>
              </a:rPr>
              <a:t>γι</a:t>
            </a:r>
            <a:r>
              <a:rPr lang="en-US" sz="2200" dirty="0">
                <a:effectLst/>
                <a:latin typeface="Book Antiqua" panose="02040602050305030304" pitchFamily="18" charset="0"/>
              </a:rPr>
              <a:t>α τη χωρητικότητά του κυμαίνονταν από 500 μέχρι 1000 θεατές. Η πλα</a:t>
            </a:r>
            <a:r>
              <a:rPr lang="en-US" sz="2200" dirty="0" err="1">
                <a:effectLst/>
                <a:latin typeface="Book Antiqua" panose="02040602050305030304" pitchFamily="18" charset="0"/>
              </a:rPr>
              <a:t>τφόρμ</a:t>
            </a:r>
            <a:r>
              <a:rPr lang="en-US" sz="2200" dirty="0">
                <a:effectLst/>
                <a:latin typeface="Book Antiqua" panose="02040602050305030304" pitchFamily="18" charset="0"/>
              </a:rPr>
              <a:t>α της σκηνής ήταν υπερυψωμένη περίπου 1,3 m πάνω από το από το πάτωμα της πλατείας. Η </a:t>
            </a:r>
            <a:r>
              <a:rPr lang="en-US" sz="2200" dirty="0" err="1">
                <a:effectLst/>
                <a:latin typeface="Book Antiqua" panose="02040602050305030304" pitchFamily="18" charset="0"/>
              </a:rPr>
              <a:t>σκηνή</a:t>
            </a:r>
            <a:r>
              <a:rPr lang="en-US" sz="2200" dirty="0">
                <a:effectLst/>
                <a:latin typeface="Book Antiqua" panose="02040602050305030304" pitchFamily="18" charset="0"/>
              </a:rPr>
              <a:t> </a:t>
            </a:r>
            <a:r>
              <a:rPr lang="en-US" sz="2200" dirty="0" err="1">
                <a:effectLst/>
                <a:latin typeface="Book Antiqua" panose="02040602050305030304" pitchFamily="18" charset="0"/>
              </a:rPr>
              <a:t>ήτ</a:t>
            </a:r>
            <a:r>
              <a:rPr lang="en-US" sz="2200" dirty="0">
                <a:effectLst/>
                <a:latin typeface="Book Antiqua" panose="02040602050305030304" pitchFamily="18" charset="0"/>
              </a:rPr>
              <a:t>αν ανοιχτή</a:t>
            </a:r>
            <a:r>
              <a:rPr lang="el-GR" sz="2200" dirty="0">
                <a:effectLst/>
                <a:latin typeface="Book Antiqua" panose="02040602050305030304" pitchFamily="18" charset="0"/>
              </a:rPr>
              <a:t>,</a:t>
            </a:r>
            <a:r>
              <a:rPr lang="en-US" sz="2200" dirty="0">
                <a:effectLst/>
                <a:latin typeface="Book Antiqua" panose="02040602050305030304" pitchFamily="18" charset="0"/>
              </a:rPr>
              <a:t> δεν είχε ούτε αψίδα προσκηνίου ούτε μπροστινή αυλαία. </a:t>
            </a:r>
            <a:r>
              <a:rPr lang="en-US" sz="2200" dirty="0" err="1">
                <a:effectLst/>
                <a:latin typeface="Book Antiqua" panose="02040602050305030304" pitchFamily="18" charset="0"/>
              </a:rPr>
              <a:t>Οι</a:t>
            </a:r>
            <a:r>
              <a:rPr lang="en-US" sz="2200" dirty="0">
                <a:effectLst/>
                <a:latin typeface="Book Antiqua" panose="02040602050305030304" pitchFamily="18" charset="0"/>
              </a:rPr>
              <a:t> </a:t>
            </a:r>
            <a:r>
              <a:rPr lang="en-US" sz="2200" dirty="0" err="1">
                <a:effectLst/>
                <a:latin typeface="Book Antiqua" panose="02040602050305030304" pitchFamily="18" charset="0"/>
              </a:rPr>
              <a:t>εκτιμήσεις</a:t>
            </a:r>
            <a:r>
              <a:rPr lang="en-US" sz="2200" dirty="0">
                <a:effectLst/>
                <a:latin typeface="Book Antiqua" panose="02040602050305030304" pitchFamily="18" charset="0"/>
              </a:rPr>
              <a:t> </a:t>
            </a:r>
            <a:r>
              <a:rPr lang="en-US" sz="2200" dirty="0" err="1">
                <a:effectLst/>
                <a:latin typeface="Book Antiqua" panose="02040602050305030304" pitchFamily="18" charset="0"/>
              </a:rPr>
              <a:t>της</a:t>
            </a:r>
            <a:r>
              <a:rPr lang="en-US" sz="2200" dirty="0">
                <a:effectLst/>
                <a:latin typeface="Book Antiqua" panose="02040602050305030304" pitchFamily="18" charset="0"/>
              </a:rPr>
              <a:t> </a:t>
            </a:r>
            <a:r>
              <a:rPr lang="en-US" sz="2200" dirty="0" err="1">
                <a:effectLst/>
                <a:latin typeface="Book Antiqua" panose="02040602050305030304" pitchFamily="18" charset="0"/>
              </a:rPr>
              <a:t>σκηνής</a:t>
            </a:r>
            <a:r>
              <a:rPr lang="en-US" sz="2200" dirty="0">
                <a:effectLst/>
                <a:latin typeface="Book Antiqua" panose="02040602050305030304" pitchFamily="18" charset="0"/>
              </a:rPr>
              <a:t> </a:t>
            </a:r>
            <a:r>
              <a:rPr lang="en-US" sz="2200" dirty="0" err="1">
                <a:effectLst/>
                <a:latin typeface="Book Antiqua" panose="02040602050305030304" pitchFamily="18" charset="0"/>
              </a:rPr>
              <a:t>κυμ</a:t>
            </a:r>
            <a:r>
              <a:rPr lang="en-US" sz="2200" dirty="0">
                <a:effectLst/>
                <a:latin typeface="Book Antiqua" panose="02040602050305030304" pitchFamily="18" charset="0"/>
              </a:rPr>
              <a:t>αίνονταν από 9m πλάτος και 7m βάθος έως 14m πλάτος και πεντέμισι μέτρα βάθος</a:t>
            </a:r>
            <a:r>
              <a:rPr lang="en-US" sz="2200" dirty="0">
                <a:effectLst/>
              </a:rPr>
              <a:t>.</a:t>
            </a:r>
            <a:endParaRPr lang="en-US" sz="2200" dirty="0"/>
          </a:p>
        </p:txBody>
      </p:sp>
      <p:cxnSp>
        <p:nvCxnSpPr>
          <p:cNvPr id="31755" name="Straight Connector 3175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1746" name="Picture 2" descr="The Blackfriars Theatre.">
            <a:extLst>
              <a:ext uri="{FF2B5EF4-FFF2-40B4-BE49-F238E27FC236}">
                <a16:creationId xmlns:a16="http://schemas.microsoft.com/office/drawing/2014/main" id="{2C725C9B-E7D8-A3AA-E154-2AF5EACEE6D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966038" y="301480"/>
            <a:ext cx="5329707" cy="6255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58917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8A2F22-C22C-A66A-004A-0FB1D99215AC}"/>
              </a:ext>
            </a:extLst>
          </p:cNvPr>
          <p:cNvSpPr>
            <a:spLocks noGrp="1"/>
          </p:cNvSpPr>
          <p:nvPr>
            <p:ph type="title"/>
          </p:nvPr>
        </p:nvSpPr>
        <p:spPr>
          <a:xfrm>
            <a:off x="914400" y="1371600"/>
            <a:ext cx="10363200" cy="4572000"/>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σκηνές στα ιδιωτικά θέατρα ήταν πολύ πιθανό μικρότερες από εκείνες των δημοσίων θεάτρων, αλλά φαίνεται πως υπήρχαν ούτως ή άλλως ομοιότητες με τα ανοιχτά θέατρα σε όλες τις σημαντικές τους όψεις αφού οι θίασοι μετέφεραν τις παραγωγές απρόσκοπτα από τον ένα τύπο θέατρου στον άλλο. Οι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King</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s men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έπαιζαν στο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Blakfriars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από τα μέσα Οκτωβρίου έως τα μέσα Μαΐου και στο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Globe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τους υπόλοιπους μήνες. Το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Blakfriars</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απέφερε στο θίασο τα  διπλάσια έσοδα που κέρδιζε από 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Globe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7172993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2775" name="Straight Connector 3277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2777" name="Rectangle 3277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D13BF6B-9AB4-53D7-9A68-A3EDF3EDD0CD}"/>
              </a:ext>
            </a:extLst>
          </p:cNvPr>
          <p:cNvSpPr>
            <a:spLocks noGrp="1"/>
          </p:cNvSpPr>
          <p:nvPr>
            <p:ph type="title"/>
          </p:nvPr>
        </p:nvSpPr>
        <p:spPr>
          <a:xfrm>
            <a:off x="7235653" y="2480312"/>
            <a:ext cx="4762501" cy="3001951"/>
          </a:xfrm>
        </p:spPr>
        <p:txBody>
          <a:bodyPr vert="horz" lIns="91440" tIns="45720" rIns="91440" bIns="45720" rtlCol="0" anchor="b">
            <a:normAutofit/>
          </a:bodyPr>
          <a:lstStyle/>
          <a:p>
            <a:r>
              <a:rPr lang="en-US" i="1" dirty="0" err="1">
                <a:effectLst/>
                <a:latin typeface="Book Antiqua" panose="02040602050305030304" pitchFamily="18" charset="0"/>
              </a:rPr>
              <a:t>Μάσκες</a:t>
            </a:r>
            <a:br>
              <a:rPr lang="en-US" dirty="0">
                <a:effectLst/>
                <a:latin typeface="Book Antiqua" panose="02040602050305030304" pitchFamily="18" charset="0"/>
              </a:rPr>
            </a:br>
            <a:endParaRPr lang="en-US" dirty="0">
              <a:latin typeface="Book Antiqua" panose="02040602050305030304" pitchFamily="18" charset="0"/>
            </a:endParaRPr>
          </a:p>
        </p:txBody>
      </p:sp>
      <p:pic>
        <p:nvPicPr>
          <p:cNvPr id="32770" name="Picture 2" descr="The English Masque&quot; by Felix Schelling.">
            <a:extLst>
              <a:ext uri="{FF2B5EF4-FFF2-40B4-BE49-F238E27FC236}">
                <a16:creationId xmlns:a16="http://schemas.microsoft.com/office/drawing/2014/main" id="{AB76E53B-4A37-CEE0-81D8-88151460BA1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820037" y="643467"/>
            <a:ext cx="3467988"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32779" name="Straight Connector 32778">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03628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3799" name="Straight Connector 3379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3801" name="Rectangle 3380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6B4BEF8-5EE4-10FD-234B-89A5DD52E427}"/>
              </a:ext>
            </a:extLst>
          </p:cNvPr>
          <p:cNvSpPr>
            <a:spLocks noGrp="1"/>
          </p:cNvSpPr>
          <p:nvPr>
            <p:ph type="title"/>
          </p:nvPr>
        </p:nvSpPr>
        <p:spPr>
          <a:xfrm>
            <a:off x="302535" y="190500"/>
            <a:ext cx="5143500" cy="6667500"/>
          </a:xfrm>
        </p:spPr>
        <p:txBody>
          <a:bodyPr vert="horz" lIns="91440" tIns="45720" rIns="91440" bIns="45720" rtlCol="0" anchor="t">
            <a:normAutofit/>
          </a:bodyPr>
          <a:lstStyle/>
          <a:p>
            <a:pPr>
              <a:lnSpc>
                <a:spcPct val="90000"/>
              </a:lnSpc>
            </a:pPr>
            <a:r>
              <a:rPr lang="en-US" sz="2000" dirty="0" err="1">
                <a:effectLst/>
                <a:latin typeface="Book Antiqua" panose="02040602050305030304" pitchFamily="18" charset="0"/>
              </a:rPr>
              <a:t>Εκτός</a:t>
            </a:r>
            <a:r>
              <a:rPr lang="en-US" sz="2000" dirty="0">
                <a:effectLst/>
                <a:latin typeface="Book Antiqua" panose="02040602050305030304" pitchFamily="18" charset="0"/>
              </a:rPr>
              <a:t> από </a:t>
            </a:r>
            <a:r>
              <a:rPr lang="en-US" sz="2000" dirty="0" err="1">
                <a:effectLst/>
                <a:latin typeface="Book Antiqua" panose="02040602050305030304" pitchFamily="18" charset="0"/>
              </a:rPr>
              <a:t>τις</a:t>
            </a:r>
            <a:r>
              <a:rPr lang="en-US" sz="2000" dirty="0">
                <a:effectLst/>
                <a:latin typeface="Book Antiqua" panose="02040602050305030304" pitchFamily="18" charset="0"/>
              </a:rPr>
              <a:t> </a:t>
            </a:r>
            <a:r>
              <a:rPr lang="en-US" sz="2000" dirty="0" err="1">
                <a:effectLst/>
                <a:latin typeface="Book Antiqua" panose="02040602050305030304" pitchFamily="18" charset="0"/>
              </a:rPr>
              <a:t>δημόσιες</a:t>
            </a:r>
            <a:r>
              <a:rPr lang="en-US" sz="2000" dirty="0">
                <a:effectLst/>
                <a:latin typeface="Book Antiqua" panose="02040602050305030304" pitchFamily="18" charset="0"/>
              </a:rPr>
              <a:t> παρα</a:t>
            </a:r>
            <a:r>
              <a:rPr lang="en-US" sz="2000" dirty="0" err="1">
                <a:effectLst/>
                <a:latin typeface="Book Antiqua" panose="02040602050305030304" pitchFamily="18" charset="0"/>
              </a:rPr>
              <a:t>στάσεις</a:t>
            </a:r>
            <a:r>
              <a:rPr lang="en-US" sz="2000" dirty="0">
                <a:effectLst/>
                <a:latin typeface="Book Antiqua" panose="02040602050305030304" pitchFamily="18" charset="0"/>
              </a:rPr>
              <a:t> π</a:t>
            </a:r>
            <a:r>
              <a:rPr lang="en-US" sz="2000" dirty="0" err="1">
                <a:effectLst/>
                <a:latin typeface="Book Antiqua" panose="02040602050305030304" pitchFamily="18" charset="0"/>
              </a:rPr>
              <a:t>ου</a:t>
            </a:r>
            <a:r>
              <a:rPr lang="en-US" sz="2000" dirty="0">
                <a:effectLst/>
                <a:latin typeface="Book Antiqua" panose="02040602050305030304" pitchFamily="18" charset="0"/>
              </a:rPr>
              <a:t> </a:t>
            </a:r>
            <a:r>
              <a:rPr lang="en-US" sz="2000" dirty="0" err="1">
                <a:effectLst/>
                <a:latin typeface="Book Antiqua" panose="02040602050305030304" pitchFamily="18" charset="0"/>
              </a:rPr>
              <a:t>δίνοντ</a:t>
            </a:r>
            <a:r>
              <a:rPr lang="en-US" sz="2000" dirty="0">
                <a:effectLst/>
                <a:latin typeface="Book Antiqua" panose="02040602050305030304" pitchFamily="18" charset="0"/>
              </a:rPr>
              <a:t>αν για πάτρωνες χορηγούς πολλές άλλες, ανοιχτές μόνο σε προσκεκλημένους θεατές δίνονταν στην αυλή και στους οίκους της αριστοκρατίας. Τα π</a:t>
            </a:r>
            <a:r>
              <a:rPr lang="en-US" sz="2000" dirty="0" err="1">
                <a:effectLst/>
                <a:latin typeface="Book Antiqua" panose="02040602050305030304" pitchFamily="18" charset="0"/>
              </a:rPr>
              <a:t>ερισσότερ</a:t>
            </a:r>
            <a:r>
              <a:rPr lang="en-US" sz="2000" dirty="0">
                <a:effectLst/>
                <a:latin typeface="Book Antiqua" panose="02040602050305030304" pitchFamily="18" charset="0"/>
              </a:rPr>
              <a:t>α από τα έργα που παίζονταν στην αυλή παρουσιάζονταν από επαγγελματικούς θιάσους. </a:t>
            </a:r>
            <a:br>
              <a:rPr lang="en-US" sz="2000" dirty="0">
                <a:effectLst/>
                <a:latin typeface="Book Antiqua" panose="02040602050305030304" pitchFamily="18" charset="0"/>
              </a:rPr>
            </a:br>
            <a:br>
              <a:rPr lang="en-US" sz="2000" dirty="0">
                <a:effectLst/>
                <a:latin typeface="Book Antiqua" panose="02040602050305030304" pitchFamily="18" charset="0"/>
              </a:rPr>
            </a:br>
            <a:r>
              <a:rPr lang="en-US" sz="2000" dirty="0" err="1">
                <a:effectLst/>
                <a:latin typeface="Book Antiqua" panose="02040602050305030304" pitchFamily="18" charset="0"/>
              </a:rPr>
              <a:t>Στην</a:t>
            </a:r>
            <a:r>
              <a:rPr lang="en-US" sz="2000" dirty="0">
                <a:effectLst/>
                <a:latin typeface="Book Antiqua" panose="02040602050305030304" pitchFamily="18" charset="0"/>
              </a:rPr>
              <a:t> </a:t>
            </a:r>
            <a:r>
              <a:rPr lang="en-US" sz="2000" dirty="0" err="1">
                <a:effectLst/>
                <a:latin typeface="Book Antiqua" panose="02040602050305030304" pitchFamily="18" charset="0"/>
              </a:rPr>
              <a:t>Αγγλί</a:t>
            </a:r>
            <a:r>
              <a:rPr lang="en-US" sz="2000" dirty="0">
                <a:effectLst/>
                <a:latin typeface="Book Antiqua" panose="02040602050305030304" pitchFamily="18" charset="0"/>
              </a:rPr>
              <a:t>α όπως και αλλού μεγάλα χρηματικά ποσά ξοδεύτηκαν αφειδώς για αυτές τις παραγωγές και αιτιολογήθηκαν ως επιδείξεις βασιλικής αρετής και μεγαλοψυχίας. </a:t>
            </a:r>
            <a:r>
              <a:rPr lang="en-US" sz="2000" dirty="0" err="1">
                <a:effectLst/>
                <a:latin typeface="Book Antiqua" panose="02040602050305030304" pitchFamily="18" charset="0"/>
              </a:rPr>
              <a:t>Το</a:t>
            </a:r>
            <a:r>
              <a:rPr lang="en-US" sz="2000" dirty="0">
                <a:effectLst/>
                <a:latin typeface="Book Antiqua" panose="02040602050305030304" pitchFamily="18" charset="0"/>
              </a:rPr>
              <a:t> 1618 </a:t>
            </a:r>
            <a:r>
              <a:rPr lang="en-US" sz="2000" dirty="0" err="1">
                <a:effectLst/>
                <a:latin typeface="Book Antiqua" panose="02040602050305030304" pitchFamily="18" charset="0"/>
              </a:rPr>
              <a:t>Ιάκω</a:t>
            </a:r>
            <a:r>
              <a:rPr lang="en-US" sz="2000" dirty="0">
                <a:effectLst/>
                <a:latin typeface="Book Antiqua" panose="02040602050305030304" pitchFamily="18" charset="0"/>
              </a:rPr>
              <a:t>βος ο Α’ ξόδεψε 4000 £ για μια μόνο παραγωγή, πολύ περισσότερα από όσα δαπανήθηκαν για όλες τις παραστάσεις των έργων που έγιναν από επαγγελματικούς θιάσους στην </a:t>
            </a:r>
            <a:r>
              <a:rPr lang="el-GR" sz="2000" dirty="0">
                <a:effectLst/>
                <a:latin typeface="Book Antiqua" panose="02040602050305030304" pitchFamily="18" charset="0"/>
              </a:rPr>
              <a:t>Α</a:t>
            </a:r>
            <a:r>
              <a:rPr lang="en-US" sz="2000" dirty="0" err="1">
                <a:effectLst/>
                <a:latin typeface="Book Antiqua" panose="02040602050305030304" pitchFamily="18" charset="0"/>
              </a:rPr>
              <a:t>υλή</a:t>
            </a:r>
            <a:r>
              <a:rPr lang="en-US" sz="2000" dirty="0">
                <a:effectLst/>
                <a:latin typeface="Book Antiqua" panose="02040602050305030304" pitchFamily="18" charset="0"/>
              </a:rPr>
              <a:t> καθ’ όλη τη διάρκεια της βασιλείας του.</a:t>
            </a:r>
            <a:br>
              <a:rPr lang="en-US" sz="2000" dirty="0">
                <a:effectLst/>
                <a:latin typeface="Book Antiqua" panose="02040602050305030304" pitchFamily="18" charset="0"/>
              </a:rPr>
            </a:br>
            <a:endParaRPr lang="en-US" sz="2000" dirty="0">
              <a:latin typeface="Book Antiqua" panose="02040602050305030304" pitchFamily="18" charset="0"/>
            </a:endParaRPr>
          </a:p>
        </p:txBody>
      </p:sp>
      <p:cxnSp>
        <p:nvCxnSpPr>
          <p:cNvPr id="33803" name="Straight Connector 3380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3794" name="Picture 2" descr="Examples of Masque Costume in the late 16th &amp; Early 17th Centuries">
            <a:extLst>
              <a:ext uri="{FF2B5EF4-FFF2-40B4-BE49-F238E27FC236}">
                <a16:creationId xmlns:a16="http://schemas.microsoft.com/office/drawing/2014/main" id="{C6FF1A84-01E5-C9E8-185D-FFCBCA78505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692221"/>
            <a:ext cx="5799963" cy="5473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8310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94D7129-B541-221A-D756-A6F74BB9D71D}"/>
              </a:ext>
            </a:extLst>
          </p:cNvPr>
          <p:cNvSpPr>
            <a:spLocks noGrp="1"/>
          </p:cNvSpPr>
          <p:nvPr>
            <p:ph type="title"/>
          </p:nvPr>
        </p:nvSpPr>
        <p:spPr>
          <a:xfrm>
            <a:off x="914400" y="1371600"/>
            <a:ext cx="10363200" cy="4450702"/>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μάσκα έμοιαζε με το ιταλικό ιντερμέτζο, γιατί παρουσίαζε μια αλληγορική ιστορία, που υποδήλωνε παραλληλισμό ανάμεσα στο τιμώμενο πρόσωπο ή την επέτειο που εορταζόταν και κάποια μυθολογικά πρόσωπα ή γεγονότα. Η ιστορία και ο συμβολισμός αποδίδονταν κυρίως με οπτικά μέσα: σκηνογραφία, κοστούμια, φροντιστήριο, παντομίμα, και χορό. Αφήγηση  και διάλογος, τραγουδιστός ή σε πρόζα, χρησιμοποιούνταν κυρίως για να αποσαφηνιστεί ό,τι δεν μπορούσε να αποδοθεί με οπτικά μέσα.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11241845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94AB8A-42F7-D112-4630-2B1B529B54AE}"/>
              </a:ext>
            </a:extLst>
          </p:cNvPr>
          <p:cNvSpPr>
            <a:spLocks noGrp="1"/>
          </p:cNvSpPr>
          <p:nvPr>
            <p:ph type="title"/>
          </p:nvPr>
        </p:nvSpPr>
        <p:spPr>
          <a:xfrm>
            <a:off x="914400" y="1371600"/>
            <a:ext cx="10363200" cy="2509935"/>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σημαντικοί ρόλοι που περιείχαν πρόζα και τραγούδι ερμηνεύονταν από επαγγελματίες μουσικούς, ενώ οι κωμικοί και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γκροτέσκ</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ρόλοι παίζονταν από επαγγελματίες ηθοποιούς. Ωστόσο, η μεγαλύτερη έμφαση δινόταν στον χορό, που παρουσιαζόταν από αυλικούς.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94391410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4823" name="Straight Connector 3482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4825" name="Rectangle 3482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F06F1FD-F2CE-8295-B036-EC1340F74253}"/>
              </a:ext>
            </a:extLst>
          </p:cNvPr>
          <p:cNvSpPr>
            <a:spLocks noGrp="1"/>
          </p:cNvSpPr>
          <p:nvPr>
            <p:ph type="title"/>
          </p:nvPr>
        </p:nvSpPr>
        <p:spPr>
          <a:xfrm>
            <a:off x="7235653" y="1026742"/>
            <a:ext cx="4762501" cy="4455522"/>
          </a:xfrm>
        </p:spPr>
        <p:txBody>
          <a:bodyPr vert="horz" lIns="91440" tIns="45720" rIns="91440" bIns="45720" rtlCol="0" anchor="b">
            <a:normAutofit/>
          </a:bodyPr>
          <a:lstStyle/>
          <a:p>
            <a:pPr>
              <a:lnSpc>
                <a:spcPct val="90000"/>
              </a:lnSpc>
            </a:pPr>
            <a:r>
              <a:rPr lang="en-US" sz="2400" dirty="0" err="1">
                <a:effectLst/>
                <a:latin typeface="Book Antiqua" panose="02040602050305030304" pitchFamily="18" charset="0"/>
              </a:rPr>
              <a:t>Στις</a:t>
            </a:r>
            <a:r>
              <a:rPr lang="en-US" sz="2400" dirty="0">
                <a:effectLst/>
                <a:latin typeface="Book Antiqua" panose="02040602050305030304" pitchFamily="18" charset="0"/>
              </a:rPr>
              <a:t> α</a:t>
            </a:r>
            <a:r>
              <a:rPr lang="en-US" sz="2400" dirty="0" err="1">
                <a:effectLst/>
                <a:latin typeface="Book Antiqua" panose="02040602050305030304" pitchFamily="18" charset="0"/>
              </a:rPr>
              <a:t>λληγορικές</a:t>
            </a:r>
            <a:r>
              <a:rPr lang="en-US" sz="2400" dirty="0">
                <a:effectLst/>
                <a:latin typeface="Book Antiqua" panose="02040602050305030304" pitchFamily="18" charset="0"/>
              </a:rPr>
              <a:t> υπ</a:t>
            </a:r>
            <a:r>
              <a:rPr lang="en-US" sz="2400" dirty="0" err="1">
                <a:effectLst/>
                <a:latin typeface="Book Antiqua" panose="02040602050305030304" pitchFamily="18" charset="0"/>
              </a:rPr>
              <a:t>οθέσεις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των</a:t>
            </a:r>
            <a:r>
              <a:rPr lang="en-US" sz="2400" dirty="0">
                <a:effectLst/>
                <a:latin typeface="Book Antiqua" panose="02040602050305030304" pitchFamily="18" charset="0"/>
              </a:rPr>
              <a:t> μα</a:t>
            </a:r>
            <a:r>
              <a:rPr lang="en-US" sz="2400" dirty="0" err="1">
                <a:effectLst/>
                <a:latin typeface="Book Antiqua" panose="02040602050305030304" pitchFamily="18" charset="0"/>
              </a:rPr>
              <a:t>σκών</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συνήθως ενσωματωμένοι </a:t>
            </a:r>
            <a:r>
              <a:rPr lang="el-GR" sz="2400" dirty="0">
                <a:effectLst/>
                <a:latin typeface="Book Antiqua" panose="02040602050305030304" pitchFamily="18" charset="0"/>
              </a:rPr>
              <a:t>τρεις</a:t>
            </a:r>
            <a:r>
              <a:rPr lang="en-US" sz="2400" dirty="0">
                <a:effectLst/>
                <a:latin typeface="Book Antiqua" panose="02040602050305030304" pitchFamily="18" charset="0"/>
              </a:rPr>
              <a:t> μεγάλοι χοροί μάσκας: ένας χορός εισόδου, ένας κύριος χορός κατά τη διάρκεια του οποίου οι ερμηνευτές συνήθως κατέβαιναν κάτω στην αίθουσα για να χορέψουν με επιλεγμένους θεατές και ένας χορός εξόδου.</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34818" name="Picture 2" descr="Masques - Masques and Masquerades Project">
            <a:extLst>
              <a:ext uri="{FF2B5EF4-FFF2-40B4-BE49-F238E27FC236}">
                <a16:creationId xmlns:a16="http://schemas.microsoft.com/office/drawing/2014/main" id="{19453E80-E712-B6B4-2FE5-16DDA537286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768498" y="643467"/>
            <a:ext cx="5571066"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34827" name="Straight Connector 34826">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13995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5847" name="Straight Connector 3584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5849" name="Rectangle 3584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EAA1466-DA62-C361-98CB-DAF592169A42}"/>
              </a:ext>
            </a:extLst>
          </p:cNvPr>
          <p:cNvSpPr>
            <a:spLocks noGrp="1"/>
          </p:cNvSpPr>
          <p:nvPr>
            <p:ph type="title"/>
          </p:nvPr>
        </p:nvSpPr>
        <p:spPr>
          <a:xfrm>
            <a:off x="257175" y="361951"/>
            <a:ext cx="6419849" cy="6134098"/>
          </a:xfrm>
        </p:spPr>
        <p:txBody>
          <a:bodyPr vert="horz" lIns="91440" tIns="45720" rIns="91440" bIns="45720" rtlCol="0" anchor="b">
            <a:noAutofit/>
          </a:bodyPr>
          <a:lstStyle/>
          <a:p>
            <a:pPr>
              <a:lnSpc>
                <a:spcPct val="90000"/>
              </a:lnSpc>
            </a:pPr>
            <a:r>
              <a:rPr lang="en-US" sz="2400" dirty="0">
                <a:effectLst/>
                <a:latin typeface="Book Antiqua" panose="02040602050305030304" pitchFamily="18" charset="0"/>
              </a:rPr>
              <a:t>Τα </a:t>
            </a:r>
            <a:r>
              <a:rPr lang="en-US" sz="2400" dirty="0" err="1">
                <a:effectLst/>
                <a:latin typeface="Book Antiqua" panose="02040602050305030304" pitchFamily="18" charset="0"/>
              </a:rPr>
              <a:t>σκηνικά</a:t>
            </a:r>
            <a:r>
              <a:rPr lang="en-US" sz="2400" dirty="0">
                <a:effectLst/>
                <a:latin typeface="Book Antiqua" panose="02040602050305030304" pitchFamily="18" charset="0"/>
              </a:rPr>
              <a:t>, κουστούμια και τα ειδικά εφέ για τις περισσότερες μάσκες κατασκεύασε ο Ίνιγκο Τζόουνς (1573 έως 1652), ο πρώτος σημαντικός Άγγλος σκηνογράφος. </a:t>
            </a:r>
            <a:r>
              <a:rPr lang="en-US" sz="2400" dirty="0" err="1">
                <a:effectLst/>
                <a:latin typeface="Book Antiqua" panose="02040602050305030304" pitchFamily="18" charset="0"/>
              </a:rPr>
              <a:t>Γεννημένος</a:t>
            </a:r>
            <a:r>
              <a:rPr lang="en-US" sz="2400" dirty="0">
                <a:effectLst/>
                <a:latin typeface="Book Antiqua" panose="02040602050305030304" pitchFamily="18" charset="0"/>
              </a:rPr>
              <a:t> </a:t>
            </a: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Λονδίνο</a:t>
            </a:r>
            <a:r>
              <a:rPr lang="en-US" sz="2400" dirty="0">
                <a:effectLst/>
                <a:latin typeface="Book Antiqua" panose="02040602050305030304" pitchFamily="18" charset="0"/>
              </a:rPr>
              <a:t> ο </a:t>
            </a:r>
            <a:r>
              <a:rPr lang="en-US" sz="2400" dirty="0" err="1">
                <a:effectLst/>
                <a:latin typeface="Book Antiqua" panose="02040602050305030304" pitchFamily="18" charset="0"/>
              </a:rPr>
              <a:t>Τζόουνς</a:t>
            </a:r>
            <a:r>
              <a:rPr lang="en-US" sz="2400" dirty="0">
                <a:effectLst/>
                <a:latin typeface="Book Antiqua" panose="02040602050305030304" pitchFamily="18" charset="0"/>
              </a:rPr>
              <a:t> π</a:t>
            </a:r>
            <a:r>
              <a:rPr lang="en-US" sz="2400" dirty="0" err="1">
                <a:effectLst/>
                <a:latin typeface="Book Antiqua" panose="02040602050305030304" pitchFamily="18" charset="0"/>
              </a:rPr>
              <a:t>ήγε</a:t>
            </a:r>
            <a:r>
              <a:rPr lang="en-US" sz="2400" dirty="0">
                <a:effectLst/>
                <a:latin typeface="Book Antiqua" panose="02040602050305030304" pitchFamily="18" charset="0"/>
              </a:rPr>
              <a:t>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a:t>
            </a:r>
            <a:r>
              <a:rPr lang="en-US" sz="2400" dirty="0" err="1">
                <a:effectLst/>
                <a:latin typeface="Book Antiqua" panose="02040602050305030304" pitchFamily="18" charset="0"/>
              </a:rPr>
              <a:t>Ιτ</a:t>
            </a:r>
            <a:r>
              <a:rPr lang="en-US" sz="2400" dirty="0">
                <a:effectLst/>
                <a:latin typeface="Book Antiqua" panose="02040602050305030304" pitchFamily="18" charset="0"/>
              </a:rPr>
              <a:t>αλία γύρω στο 1600 για σπουδές, κατόπιν εργάστηκε για ένα χρονικό διάστημα στην αυλή της Δανίας και επέστρεψε στην Αγγλία το 1604 περίπου. </a:t>
            </a:r>
            <a:r>
              <a:rPr lang="en-US" sz="2400" dirty="0" err="1">
                <a:effectLst/>
                <a:latin typeface="Book Antiqua" panose="02040602050305030304" pitchFamily="18" charset="0"/>
              </a:rPr>
              <a:t>Σκηνογράφησε</a:t>
            </a:r>
            <a:r>
              <a:rPr lang="en-US" sz="2400" dirty="0">
                <a:effectLst/>
                <a:latin typeface="Book Antiqua" panose="02040602050305030304" pitchFamily="18" charset="0"/>
              </a:rPr>
              <a:t> </a:t>
            </a:r>
            <a:r>
              <a:rPr lang="en-US" sz="2400" dirty="0" err="1">
                <a:effectLst/>
                <a:latin typeface="Book Antiqua" panose="02040602050305030304" pitchFamily="18" charset="0"/>
              </a:rPr>
              <a:t>την</a:t>
            </a:r>
            <a:r>
              <a:rPr lang="en-US" sz="2400" dirty="0">
                <a:effectLst/>
                <a:latin typeface="Book Antiqua" panose="02040602050305030304" pitchFamily="18" charset="0"/>
              </a:rPr>
              <a:t> π</a:t>
            </a:r>
            <a:r>
              <a:rPr lang="en-US" sz="2400" dirty="0" err="1">
                <a:effectLst/>
                <a:latin typeface="Book Antiqua" panose="02040602050305030304" pitchFamily="18" charset="0"/>
              </a:rPr>
              <a:t>ρώτη</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μάσκ</a:t>
            </a:r>
            <a:r>
              <a:rPr lang="en-US" sz="2400" dirty="0">
                <a:effectLst/>
                <a:latin typeface="Book Antiqua" panose="02040602050305030304" pitchFamily="18" charset="0"/>
              </a:rPr>
              <a:t>α για τον Ιάκωβο τον Α’ το 1605. </a:t>
            </a:r>
            <a:r>
              <a:rPr lang="en-US" sz="2400" dirty="0" err="1">
                <a:effectLst/>
                <a:latin typeface="Book Antiqua" panose="02040602050305030304" pitchFamily="18" charset="0"/>
              </a:rPr>
              <a:t>Το</a:t>
            </a:r>
            <a:r>
              <a:rPr lang="en-US" sz="2400" dirty="0">
                <a:effectLst/>
                <a:latin typeface="Book Antiqua" panose="02040602050305030304" pitchFamily="18" charset="0"/>
              </a:rPr>
              <a:t> 1615 </a:t>
            </a:r>
            <a:r>
              <a:rPr lang="en-US" sz="2400" dirty="0" err="1">
                <a:effectLst/>
                <a:latin typeface="Book Antiqua" panose="02040602050305030304" pitchFamily="18" charset="0"/>
              </a:rPr>
              <a:t>διορίστηκε</a:t>
            </a:r>
            <a:r>
              <a:rPr lang="en-US" sz="2400" dirty="0">
                <a:effectLst/>
                <a:latin typeface="Book Antiqua" panose="02040602050305030304" pitchFamily="18" charset="0"/>
              </a:rPr>
              <a:t> επ</a:t>
            </a:r>
            <a:r>
              <a:rPr lang="en-US" sz="2400" dirty="0" err="1">
                <a:effectLst/>
                <a:latin typeface="Book Antiqua" panose="02040602050305030304" pitchFamily="18" charset="0"/>
              </a:rPr>
              <a:t>ιθεωρητής</a:t>
            </a:r>
            <a:r>
              <a:rPr lang="en-US" sz="2400" dirty="0">
                <a:effectLst/>
                <a:latin typeface="Book Antiqua" panose="02040602050305030304" pitchFamily="18" charset="0"/>
              </a:rPr>
              <a:t> </a:t>
            </a:r>
            <a:r>
              <a:rPr lang="en-US" sz="2400" dirty="0" err="1">
                <a:effectLst/>
                <a:latin typeface="Book Antiqua" panose="02040602050305030304" pitchFamily="18" charset="0"/>
              </a:rPr>
              <a:t>στ</a:t>
            </a:r>
            <a:r>
              <a:rPr lang="en-US" sz="2400" dirty="0">
                <a:effectLst/>
                <a:latin typeface="Book Antiqua" panose="02040602050305030304" pitchFamily="18" charset="0"/>
              </a:rPr>
              <a:t>α έργα της αυτού μεγαλειότητας, μια θέση που κράτησε μέχρι την απόλυσή του το 1643.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35851" name="Straight Connector 35850">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35842" name="Picture 2" descr="Inigo Jones - Wikipedia">
            <a:extLst>
              <a:ext uri="{FF2B5EF4-FFF2-40B4-BE49-F238E27FC236}">
                <a16:creationId xmlns:a16="http://schemas.microsoft.com/office/drawing/2014/main" id="{722E386C-1959-A27F-0DC8-5149758D89C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987732" y="643467"/>
            <a:ext cx="4164371" cy="5571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97688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6871" name="Straight Connector 3687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6873" name="Rectangle 3687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D9C3CBA-CFA5-778A-939B-1E95EE980044}"/>
              </a:ext>
            </a:extLst>
          </p:cNvPr>
          <p:cNvSpPr>
            <a:spLocks noGrp="1"/>
          </p:cNvSpPr>
          <p:nvPr>
            <p:ph type="title"/>
          </p:nvPr>
        </p:nvSpPr>
        <p:spPr>
          <a:xfrm>
            <a:off x="914401" y="914400"/>
            <a:ext cx="4035055" cy="5600700"/>
          </a:xfrm>
        </p:spPr>
        <p:txBody>
          <a:bodyPr vert="horz" lIns="91440" tIns="45720" rIns="91440" bIns="45720" rtlCol="0" anchor="t">
            <a:noAutofit/>
          </a:bodyPr>
          <a:lstStyle/>
          <a:p>
            <a:pPr>
              <a:lnSpc>
                <a:spcPct val="90000"/>
              </a:lnSpc>
            </a:pPr>
            <a:r>
              <a:rPr lang="en-US" sz="2400" dirty="0">
                <a:effectLst/>
                <a:latin typeface="Book Antiqua" panose="02040602050305030304" pitchFamily="18" charset="0"/>
              </a:rPr>
              <a:t>Ο </a:t>
            </a:r>
            <a:r>
              <a:rPr lang="en-US" sz="2400" dirty="0" err="1">
                <a:effectLst/>
                <a:latin typeface="Book Antiqua" panose="02040602050305030304" pitchFamily="18" charset="0"/>
              </a:rPr>
              <a:t>Τζόουνς</a:t>
            </a:r>
            <a:r>
              <a:rPr lang="en-US" sz="2400" dirty="0">
                <a:effectLst/>
                <a:latin typeface="Book Antiqua" panose="02040602050305030304" pitchFamily="18" charset="0"/>
              </a:rPr>
              <a:t> </a:t>
            </a:r>
            <a:r>
              <a:rPr lang="en-US" sz="2400" dirty="0" err="1">
                <a:effectLst/>
                <a:latin typeface="Book Antiqua" panose="02040602050305030304" pitchFamily="18" charset="0"/>
              </a:rPr>
              <a:t>ήτ</a:t>
            </a:r>
            <a:r>
              <a:rPr lang="en-US" sz="2400" dirty="0">
                <a:effectLst/>
                <a:latin typeface="Book Antiqua" panose="02040602050305030304" pitchFamily="18" charset="0"/>
              </a:rPr>
              <a:t>αν απολύτως εξοικειωμένος με τα ιταλικά καλλιτεχνικά κινήματα.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υλή</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Φλωρεντί</a:t>
            </a:r>
            <a:r>
              <a:rPr lang="en-US" sz="2400" dirty="0">
                <a:effectLst/>
                <a:latin typeface="Book Antiqua" panose="02040602050305030304" pitchFamily="18" charset="0"/>
              </a:rPr>
              <a:t>ας μελέτησε το έργο του Τζούλιο Παρίτζι,  γιατί όλες του σχεδόν τις σκηνογραφίες μέχρι το 1630 τις έχει αντιγράψει απευθείας από τα ιντερμέδια του Παρίτζι. </a:t>
            </a:r>
            <a:r>
              <a:rPr lang="en-US" sz="2400" dirty="0" err="1">
                <a:effectLst/>
                <a:latin typeface="Book Antiqua" panose="02040602050305030304" pitchFamily="18" charset="0"/>
              </a:rPr>
              <a:t>Ως</a:t>
            </a:r>
            <a:r>
              <a:rPr lang="en-US" sz="2400" dirty="0">
                <a:effectLst/>
                <a:latin typeface="Book Antiqua" panose="02040602050305030304" pitchFamily="18" charset="0"/>
              </a:rPr>
              <a:t> α</a:t>
            </a:r>
            <a:r>
              <a:rPr lang="en-US" sz="2400" dirty="0" err="1">
                <a:effectLst/>
                <a:latin typeface="Book Antiqua" panose="02040602050305030304" pitchFamily="18" charset="0"/>
              </a:rPr>
              <a:t>ρχιτέκτον</a:t>
            </a:r>
            <a:r>
              <a:rPr lang="en-US" sz="2400" dirty="0">
                <a:effectLst/>
                <a:latin typeface="Book Antiqua" panose="02040602050305030304" pitchFamily="18" charset="0"/>
              </a:rPr>
              <a:t>ας και σκηνογράφος της αυλής, ο Τζόουνς υπήρξε ο σημαντικότερος Άγγλος καλλιτέχνης της εποχής του.</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36875" name="Straight Connector 3687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6866" name="Picture 2" descr="Inigo Jones, stage design for Prince Henry's Barriers court masque (1610);  medieval and classical coexisting.… | Art and architecture, Renaissance  art, Court masque">
            <a:extLst>
              <a:ext uri="{FF2B5EF4-FFF2-40B4-BE49-F238E27FC236}">
                <a16:creationId xmlns:a16="http://schemas.microsoft.com/office/drawing/2014/main" id="{2205DB3A-95DD-E8D5-59D6-3CABF3FC3AC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687922"/>
            <a:ext cx="5799963" cy="54821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37814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9943" name="Straight Connector 3994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39945" name="Rectangle 3994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C9FBEB5-8DB0-F6DA-DEF6-E424FCA0D21E}"/>
              </a:ext>
            </a:extLst>
          </p:cNvPr>
          <p:cNvSpPr>
            <a:spLocks noGrp="1"/>
          </p:cNvSpPr>
          <p:nvPr>
            <p:ph type="title"/>
          </p:nvPr>
        </p:nvSpPr>
        <p:spPr>
          <a:xfrm>
            <a:off x="7235653" y="2480312"/>
            <a:ext cx="4762501" cy="3001951"/>
          </a:xfrm>
        </p:spPr>
        <p:txBody>
          <a:bodyPr vert="horz" lIns="91440" tIns="45720" rIns="91440" bIns="45720" rtlCol="0" anchor="b">
            <a:normAutofit/>
          </a:bodyPr>
          <a:lstStyle/>
          <a:p>
            <a:r>
              <a:rPr lang="en-US" i="1" dirty="0" err="1">
                <a:effectLst/>
                <a:latin typeface="Book Antiqua" panose="02040602050305030304" pitchFamily="18" charset="0"/>
              </a:rPr>
              <a:t>Siglo</a:t>
            </a:r>
            <a:r>
              <a:rPr lang="en-US" i="1" dirty="0">
                <a:effectLst/>
                <a:latin typeface="Book Antiqua" panose="02040602050305030304" pitchFamily="18" charset="0"/>
              </a:rPr>
              <a:t> de Oro</a:t>
            </a:r>
            <a:br>
              <a:rPr lang="en-US" dirty="0">
                <a:effectLst/>
                <a:latin typeface="Book Antiqua" panose="02040602050305030304" pitchFamily="18" charset="0"/>
              </a:rPr>
            </a:br>
            <a:r>
              <a:rPr lang="el-GR" i="1" dirty="0">
                <a:effectLst/>
                <a:latin typeface="Book Antiqua" panose="02040602050305030304" pitchFamily="18" charset="0"/>
                <a:ea typeface="Calibri" panose="020F0502020204030204" pitchFamily="34" charset="0"/>
                <a:cs typeface="Times New Roman" panose="02020603050405020304" pitchFamily="18" charset="0"/>
              </a:rPr>
              <a:t>Η Αναγέννηση στην Ισπανία</a:t>
            </a:r>
            <a:br>
              <a:rPr lang="el-GR" dirty="0">
                <a:effectLst/>
                <a:latin typeface="Book Antiqua" panose="02040602050305030304" pitchFamily="18" charset="0"/>
                <a:ea typeface="Calibri" panose="020F0502020204030204" pitchFamily="34" charset="0"/>
                <a:cs typeface="Times New Roman" panose="02020603050405020304" pitchFamily="18" charset="0"/>
              </a:rPr>
            </a:br>
            <a:endParaRPr lang="en-US" dirty="0">
              <a:latin typeface="Book Antiqua" panose="02040602050305030304" pitchFamily="18" charset="0"/>
            </a:endParaRPr>
          </a:p>
        </p:txBody>
      </p:sp>
      <p:pic>
        <p:nvPicPr>
          <p:cNvPr id="39938" name="Picture 2" descr="El Siglo de Oro español">
            <a:extLst>
              <a:ext uri="{FF2B5EF4-FFF2-40B4-BE49-F238E27FC236}">
                <a16:creationId xmlns:a16="http://schemas.microsoft.com/office/drawing/2014/main" id="{29D4E391-C6BF-2FCE-44B4-22A2CC6DFF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30617" y="643467"/>
            <a:ext cx="4846827" cy="5571066"/>
          </a:xfrm>
          <a:prstGeom prst="rect">
            <a:avLst/>
          </a:prstGeom>
          <a:noFill/>
          <a:extLst>
            <a:ext uri="{909E8E84-426E-40DD-AFC4-6F175D3DCCD1}">
              <a14:hiddenFill xmlns:a14="http://schemas.microsoft.com/office/drawing/2010/main">
                <a:solidFill>
                  <a:srgbClr val="FFFFFF"/>
                </a:solidFill>
              </a14:hiddenFill>
            </a:ext>
          </a:extLst>
        </p:spPr>
      </p:pic>
      <p:cxnSp>
        <p:nvCxnSpPr>
          <p:cNvPr id="39947" name="Straight Connector 39946">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359718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0967" name="Straight Connector 4096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0969" name="Rectangle 4096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BAE51A6-7621-7A85-C321-0F1F452B59CA}"/>
              </a:ext>
            </a:extLst>
          </p:cNvPr>
          <p:cNvSpPr>
            <a:spLocks noGrp="1"/>
          </p:cNvSpPr>
          <p:nvPr>
            <p:ph type="title"/>
          </p:nvPr>
        </p:nvSpPr>
        <p:spPr>
          <a:xfrm>
            <a:off x="914401" y="152400"/>
            <a:ext cx="4035055" cy="6453673"/>
          </a:xfrm>
        </p:spPr>
        <p:txBody>
          <a:bodyPr vert="horz" lIns="91440" tIns="45720" rIns="91440" bIns="45720" rtlCol="0" anchor="t">
            <a:normAutofit/>
          </a:bodyPr>
          <a:lstStyle/>
          <a:p>
            <a:pPr>
              <a:lnSpc>
                <a:spcPct val="90000"/>
              </a:lnSpc>
            </a:pPr>
            <a:r>
              <a:rPr lang="en-US" sz="2000" dirty="0" err="1">
                <a:effectLst/>
                <a:latin typeface="Book Antiqua" panose="02040602050305030304" pitchFamily="18" charset="0"/>
              </a:rPr>
              <a:t>Στην</a:t>
            </a:r>
            <a:r>
              <a:rPr lang="en-US" sz="2000" dirty="0">
                <a:effectLst/>
                <a:latin typeface="Book Antiqua" panose="02040602050305030304" pitchFamily="18" charset="0"/>
              </a:rPr>
              <a:t> </a:t>
            </a:r>
            <a:r>
              <a:rPr lang="en-US" sz="2000" dirty="0" err="1">
                <a:effectLst/>
                <a:latin typeface="Book Antiqua" panose="02040602050305030304" pitchFamily="18" charset="0"/>
              </a:rPr>
              <a:t>Ισ</a:t>
            </a:r>
            <a:r>
              <a:rPr lang="en-US" sz="2000" dirty="0">
                <a:effectLst/>
                <a:latin typeface="Book Antiqua" panose="02040602050305030304" pitchFamily="18" charset="0"/>
              </a:rPr>
              <a:t>πανία, όπως και στην Αγγλία</a:t>
            </a:r>
            <a:r>
              <a:rPr lang="el-GR"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θέατρο γνώρισε τη μεγαλύτερη ακμή του τον </a:t>
            </a:r>
            <a:r>
              <a:rPr lang="el-GR" sz="2000" dirty="0">
                <a:effectLst/>
                <a:latin typeface="Book Antiqua" panose="02040602050305030304" pitchFamily="18" charset="0"/>
              </a:rPr>
              <a:t>16ο</a:t>
            </a:r>
            <a:r>
              <a:rPr lang="en-US" sz="2000" dirty="0">
                <a:effectLst/>
                <a:latin typeface="Book Antiqua" panose="02040602050305030304" pitchFamily="18" charset="0"/>
              </a:rPr>
              <a:t> και </a:t>
            </a:r>
            <a:r>
              <a:rPr lang="en-US" sz="2000" dirty="0" err="1">
                <a:effectLst/>
                <a:latin typeface="Book Antiqua" panose="02040602050305030304" pitchFamily="18" charset="0"/>
              </a:rPr>
              <a:t>τον</a:t>
            </a:r>
            <a:r>
              <a:rPr lang="en-US" sz="2000" dirty="0">
                <a:effectLst/>
                <a:latin typeface="Book Antiqua" panose="02040602050305030304" pitchFamily="18" charset="0"/>
              </a:rPr>
              <a:t> </a:t>
            </a:r>
            <a:r>
              <a:rPr lang="el-GR" sz="2000" dirty="0">
                <a:effectLst/>
                <a:latin typeface="Book Antiqua" panose="02040602050305030304" pitchFamily="18" charset="0"/>
              </a:rPr>
              <a:t>17ο</a:t>
            </a:r>
            <a:r>
              <a:rPr lang="en-US" sz="2000" dirty="0">
                <a:effectLst/>
                <a:latin typeface="Book Antiqua" panose="02040602050305030304" pitchFamily="18" charset="0"/>
              </a:rPr>
              <a:t> αιώνα. Η π</a:t>
            </a:r>
            <a:r>
              <a:rPr lang="en-US" sz="2000" dirty="0" err="1">
                <a:effectLst/>
                <a:latin typeface="Book Antiqua" panose="02040602050305030304" pitchFamily="18" charset="0"/>
              </a:rPr>
              <a:t>ερίοδος</a:t>
            </a:r>
            <a:r>
              <a:rPr lang="en-US" sz="2000" dirty="0">
                <a:effectLst/>
                <a:latin typeface="Book Antiqua" panose="02040602050305030304" pitchFamily="18" charset="0"/>
              </a:rPr>
              <a:t> </a:t>
            </a:r>
            <a:r>
              <a:rPr lang="el-GR" sz="2000" dirty="0">
                <a:effectLst/>
                <a:latin typeface="Book Antiqua" panose="02040602050305030304" pitchFamily="18" charset="0"/>
              </a:rPr>
              <a:t>από το </a:t>
            </a:r>
            <a:r>
              <a:rPr lang="en-US" sz="2000" dirty="0">
                <a:effectLst/>
                <a:latin typeface="Book Antiqua" panose="02040602050305030304" pitchFamily="18" charset="0"/>
              </a:rPr>
              <a:t>1580 </a:t>
            </a:r>
            <a:r>
              <a:rPr lang="en-US" sz="2000" dirty="0" err="1">
                <a:effectLst/>
                <a:latin typeface="Book Antiqua" panose="02040602050305030304" pitchFamily="18" charset="0"/>
              </a:rPr>
              <a:t>έως</a:t>
            </a:r>
            <a:r>
              <a:rPr lang="en-US" sz="2000" dirty="0">
                <a:effectLst/>
                <a:latin typeface="Book Antiqua" panose="02040602050305030304" pitchFamily="18" charset="0"/>
              </a:rPr>
              <a:t> </a:t>
            </a:r>
            <a:r>
              <a:rPr lang="el-GR" sz="2000" dirty="0">
                <a:effectLst/>
                <a:latin typeface="Book Antiqua" panose="02040602050305030304" pitchFamily="18" charset="0"/>
              </a:rPr>
              <a:t>το </a:t>
            </a:r>
            <a:r>
              <a:rPr lang="en-US" sz="2000" dirty="0">
                <a:effectLst/>
                <a:latin typeface="Book Antiqua" panose="02040602050305030304" pitchFamily="18" charset="0"/>
              </a:rPr>
              <a:t>1680 υπ</a:t>
            </a:r>
            <a:r>
              <a:rPr lang="en-US" sz="2000" dirty="0" err="1">
                <a:effectLst/>
                <a:latin typeface="Book Antiqua" panose="02040602050305030304" pitchFamily="18" charset="0"/>
              </a:rPr>
              <a:t>ήρξε</a:t>
            </a:r>
            <a:r>
              <a:rPr lang="en-US" sz="2000" dirty="0">
                <a:effectLst/>
                <a:latin typeface="Book Antiqua" panose="02040602050305030304" pitchFamily="18" charset="0"/>
              </a:rPr>
              <a:t> </a:t>
            </a:r>
            <a:r>
              <a:rPr lang="en-US" sz="2000" dirty="0" err="1">
                <a:effectLst/>
                <a:latin typeface="Book Antiqua" panose="02040602050305030304" pitchFamily="18" charset="0"/>
              </a:rPr>
              <a:t>τόσο</a:t>
            </a:r>
            <a:r>
              <a:rPr lang="en-US" sz="2000" dirty="0">
                <a:effectLst/>
                <a:latin typeface="Book Antiqua" panose="02040602050305030304" pitchFamily="18" charset="0"/>
              </a:rPr>
              <a:t> παρα</a:t>
            </a:r>
            <a:r>
              <a:rPr lang="en-US" sz="2000" dirty="0" err="1">
                <a:effectLst/>
                <a:latin typeface="Book Antiqua" panose="02040602050305030304" pitchFamily="18" charset="0"/>
              </a:rPr>
              <a:t>γωγική</a:t>
            </a:r>
            <a:r>
              <a:rPr lang="en-US" sz="2000" dirty="0">
                <a:effectLst/>
                <a:latin typeface="Book Antiqua" panose="02040602050305030304" pitchFamily="18" charset="0"/>
              </a:rPr>
              <a:t> </a:t>
            </a:r>
            <a:r>
              <a:rPr lang="en-US" sz="2000" dirty="0" err="1">
                <a:effectLst/>
                <a:latin typeface="Book Antiqua" panose="02040602050305030304" pitchFamily="18" charset="0"/>
              </a:rPr>
              <a:t>ώστε</a:t>
            </a:r>
            <a:r>
              <a:rPr lang="en-US" sz="2000" dirty="0">
                <a:effectLst/>
                <a:latin typeface="Book Antiqua" panose="02040602050305030304" pitchFamily="18" charset="0"/>
              </a:rPr>
              <a:t> να </a:t>
            </a:r>
            <a:r>
              <a:rPr lang="en-US" sz="2000" dirty="0" err="1">
                <a:effectLst/>
                <a:latin typeface="Book Antiqua" panose="02040602050305030304" pitchFamily="18" charset="0"/>
              </a:rPr>
              <a:t>ονομ</a:t>
            </a:r>
            <a:r>
              <a:rPr lang="en-US" sz="2000" dirty="0">
                <a:effectLst/>
                <a:latin typeface="Book Antiqua" panose="02040602050305030304" pitchFamily="18" charset="0"/>
              </a:rPr>
              <a:t>αστεί Χρυσός Αιώνας (Siglo de Oro) του </a:t>
            </a:r>
            <a:br>
              <a:rPr lang="el-GR" sz="2000" dirty="0">
                <a:effectLst/>
                <a:latin typeface="Book Antiqua" panose="02040602050305030304" pitchFamily="18" charset="0"/>
              </a:rPr>
            </a:br>
            <a:r>
              <a:rPr lang="el-GR" sz="2000" dirty="0">
                <a:effectLst/>
                <a:latin typeface="Book Antiqua" panose="02040602050305030304" pitchFamily="18" charset="0"/>
              </a:rPr>
              <a:t>Ι</a:t>
            </a:r>
            <a:r>
              <a:rPr lang="en-US" sz="2000" dirty="0">
                <a:effectLst/>
                <a:latin typeface="Book Antiqua" panose="02040602050305030304" pitchFamily="18" charset="0"/>
              </a:rPr>
              <a:t>σπα</a:t>
            </a:r>
            <a:r>
              <a:rPr lang="en-US" sz="2000" dirty="0" err="1">
                <a:effectLst/>
                <a:latin typeface="Book Antiqua" panose="02040602050305030304" pitchFamily="18" charset="0"/>
              </a:rPr>
              <a:t>νικού</a:t>
            </a:r>
            <a:r>
              <a:rPr lang="en-US" sz="2000" dirty="0">
                <a:effectLst/>
                <a:latin typeface="Book Antiqua" panose="02040602050305030304" pitchFamily="18" charset="0"/>
              </a:rPr>
              <a:t> θεάτρου. </a:t>
            </a:r>
            <a:r>
              <a:rPr lang="en-US" sz="2000" dirty="0" err="1">
                <a:effectLst/>
                <a:latin typeface="Book Antiqua" panose="02040602050305030304" pitchFamily="18" charset="0"/>
              </a:rPr>
              <a:t>Οι</a:t>
            </a:r>
            <a:r>
              <a:rPr lang="en-US" sz="2000" dirty="0">
                <a:effectLst/>
                <a:latin typeface="Book Antiqua" panose="02040602050305030304" pitchFamily="18" charset="0"/>
              </a:rPr>
              <a:t> επ</a:t>
            </a:r>
            <a:r>
              <a:rPr lang="en-US" sz="2000" dirty="0" err="1">
                <a:effectLst/>
                <a:latin typeface="Book Antiqua" panose="02040602050305030304" pitchFamily="18" charset="0"/>
              </a:rPr>
              <a:t>ιδράσεις</a:t>
            </a:r>
            <a:r>
              <a:rPr lang="en-US" sz="2000" dirty="0">
                <a:effectLst/>
                <a:latin typeface="Book Antiqua" panose="02040602050305030304" pitchFamily="18" charset="0"/>
              </a:rPr>
              <a:t> π</a:t>
            </a:r>
            <a:r>
              <a:rPr lang="en-US" sz="2000" dirty="0" err="1">
                <a:effectLst/>
                <a:latin typeface="Book Antiqua" panose="02040602050305030304" pitchFamily="18" charset="0"/>
              </a:rPr>
              <a:t>ου</a:t>
            </a:r>
            <a:r>
              <a:rPr lang="en-US" sz="2000" dirty="0">
                <a:effectLst/>
                <a:latin typeface="Book Antiqua" panose="02040602050305030304" pitchFamily="18" charset="0"/>
              </a:rPr>
              <a:t> </a:t>
            </a:r>
            <a:r>
              <a:rPr lang="en-US" sz="2000" dirty="0" err="1">
                <a:effectLst/>
                <a:latin typeface="Book Antiqua" panose="02040602050305030304" pitchFamily="18" charset="0"/>
              </a:rPr>
              <a:t>δέχτηκε</a:t>
            </a:r>
            <a:r>
              <a:rPr lang="en-US" sz="2000" dirty="0">
                <a:effectLst/>
                <a:latin typeface="Book Antiqua" panose="02040602050305030304" pitchFamily="18" charset="0"/>
              </a:rPr>
              <a:t> </a:t>
            </a:r>
            <a:r>
              <a:rPr lang="en-US" sz="2000" dirty="0" err="1">
                <a:effectLst/>
                <a:latin typeface="Book Antiqua" panose="02040602050305030304" pitchFamily="18" charset="0"/>
              </a:rPr>
              <a:t>ωστόσο</a:t>
            </a:r>
            <a:r>
              <a:rPr lang="en-US" sz="2000" dirty="0">
                <a:effectLst/>
                <a:latin typeface="Book Antiqua" panose="02040602050305030304" pitchFamily="18" charset="0"/>
              </a:rPr>
              <a:t> </a:t>
            </a:r>
            <a:r>
              <a:rPr lang="en-US" sz="2000" dirty="0" err="1">
                <a:effectLst/>
                <a:latin typeface="Book Antiqua" panose="02040602050305030304" pitchFamily="18" charset="0"/>
              </a:rPr>
              <a:t>το</a:t>
            </a:r>
            <a:r>
              <a:rPr lang="en-US" sz="2000" dirty="0">
                <a:effectLst/>
                <a:latin typeface="Book Antiqua" panose="02040602050305030304" pitchFamily="18" charset="0"/>
              </a:rPr>
              <a:t> </a:t>
            </a:r>
            <a:r>
              <a:rPr lang="el-GR" sz="2000" dirty="0">
                <a:latin typeface="Book Antiqua" panose="02040602050305030304" pitchFamily="18" charset="0"/>
              </a:rPr>
              <a:t>Ι</a:t>
            </a:r>
            <a:r>
              <a:rPr lang="en-US" sz="2000" dirty="0">
                <a:effectLst/>
                <a:latin typeface="Book Antiqua" panose="02040602050305030304" pitchFamily="18" charset="0"/>
              </a:rPr>
              <a:t>σπα</a:t>
            </a:r>
            <a:r>
              <a:rPr lang="en-US" sz="2000" dirty="0" err="1">
                <a:effectLst/>
                <a:latin typeface="Book Antiqua" panose="02040602050305030304" pitchFamily="18" charset="0"/>
              </a:rPr>
              <a:t>νικό</a:t>
            </a:r>
            <a:r>
              <a:rPr lang="en-US" sz="2000" dirty="0">
                <a:effectLst/>
                <a:latin typeface="Book Antiqua" panose="02040602050305030304" pitchFamily="18" charset="0"/>
              </a:rPr>
              <a:t> θέατρο ήταν διαφορετικές από εκείνες που δέχτηκε το </a:t>
            </a:r>
            <a:r>
              <a:rPr lang="el-GR" sz="2000" dirty="0">
                <a:effectLst/>
                <a:latin typeface="Book Antiqua" panose="02040602050305030304" pitchFamily="18" charset="0"/>
              </a:rPr>
              <a:t>Α</a:t>
            </a:r>
            <a:r>
              <a:rPr lang="en-US" sz="2000" dirty="0" err="1">
                <a:effectLst/>
                <a:latin typeface="Book Antiqua" panose="02040602050305030304" pitchFamily="18" charset="0"/>
              </a:rPr>
              <a:t>γγλικό</a:t>
            </a:r>
            <a:r>
              <a:rPr lang="en-US" sz="2000" dirty="0">
                <a:effectLst/>
                <a:latin typeface="Book Antiqua" panose="02040602050305030304" pitchFamily="18" charset="0"/>
              </a:rPr>
              <a:t>. </a:t>
            </a:r>
            <a:r>
              <a:rPr lang="en-US" sz="2000" dirty="0" err="1">
                <a:effectLst/>
                <a:latin typeface="Book Antiqua" panose="02040602050305030304" pitchFamily="18" charset="0"/>
              </a:rPr>
              <a:t>Στην</a:t>
            </a:r>
            <a:r>
              <a:rPr lang="en-US" sz="2000" dirty="0">
                <a:effectLst/>
                <a:latin typeface="Book Antiqua" panose="02040602050305030304" pitchFamily="18" charset="0"/>
              </a:rPr>
              <a:t> </a:t>
            </a:r>
            <a:r>
              <a:rPr lang="en-US" sz="2000" dirty="0" err="1">
                <a:effectLst/>
                <a:latin typeface="Book Antiqua" panose="02040602050305030304" pitchFamily="18" charset="0"/>
              </a:rPr>
              <a:t>Ισ</a:t>
            </a:r>
            <a:r>
              <a:rPr lang="en-US" sz="2000" dirty="0">
                <a:effectLst/>
                <a:latin typeface="Book Antiqua" panose="02040602050305030304" pitchFamily="18" charset="0"/>
              </a:rPr>
              <a:t>πανία, πολλές από τις επιρροές ήταν αποτέλεσμα της επαφής με τον πολιτισμό των Αράβων οι οποίοι είχαν εκτοπίσει τους Βησιγότθους από την </a:t>
            </a:r>
            <a:r>
              <a:rPr lang="el-GR" sz="2000" dirty="0">
                <a:effectLst/>
                <a:latin typeface="Book Antiqua" panose="02040602050305030304" pitchFamily="18" charset="0"/>
              </a:rPr>
              <a:t>Ι</a:t>
            </a:r>
            <a:r>
              <a:rPr lang="en-US" sz="2000" dirty="0">
                <a:effectLst/>
                <a:latin typeface="Book Antiqua" panose="02040602050305030304" pitchFamily="18" charset="0"/>
              </a:rPr>
              <a:t>β</a:t>
            </a:r>
            <a:r>
              <a:rPr lang="en-US" sz="2000" dirty="0" err="1">
                <a:effectLst/>
                <a:latin typeface="Book Antiqua" panose="02040602050305030304" pitchFamily="18" charset="0"/>
              </a:rPr>
              <a:t>ηρική</a:t>
            </a:r>
            <a:r>
              <a:rPr lang="en-US" sz="2000" dirty="0">
                <a:effectLst/>
                <a:latin typeface="Book Antiqua" panose="02040602050305030304" pitchFamily="18" charset="0"/>
              </a:rPr>
              <a:t> χερσόνησο το 711. </a:t>
            </a:r>
            <a:r>
              <a:rPr lang="en-US" sz="2000" dirty="0" err="1">
                <a:effectLst/>
                <a:latin typeface="Book Antiqua" panose="02040602050305030304" pitchFamily="18" charset="0"/>
              </a:rPr>
              <a:t>Γι</a:t>
            </a:r>
            <a:r>
              <a:rPr lang="en-US" sz="2000" dirty="0">
                <a:effectLst/>
                <a:latin typeface="Book Antiqua" panose="02040602050305030304" pitchFamily="18" charset="0"/>
              </a:rPr>
              <a:t>α 500 περίπου χρόνια οι μουσουλμάνοι κυβερνούσαν ολόκληρη τη χώρα εκτός από ένα μικρό τμήμα στα βόρεια.</a:t>
            </a:r>
            <a:br>
              <a:rPr lang="en-US" sz="2000" dirty="0">
                <a:effectLst/>
                <a:latin typeface="Book Antiqua" panose="02040602050305030304" pitchFamily="18" charset="0"/>
              </a:rPr>
            </a:br>
            <a:endParaRPr lang="en-US" sz="2000" dirty="0">
              <a:latin typeface="Book Antiqua" panose="02040602050305030304" pitchFamily="18" charset="0"/>
            </a:endParaRPr>
          </a:p>
        </p:txBody>
      </p:sp>
      <p:cxnSp>
        <p:nvCxnSpPr>
          <p:cNvPr id="40971" name="Straight Connector 40970">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0962" name="Picture 2" descr="Αλάμπρα - Βικιπαίδεια">
            <a:extLst>
              <a:ext uri="{FF2B5EF4-FFF2-40B4-BE49-F238E27FC236}">
                <a16:creationId xmlns:a16="http://schemas.microsoft.com/office/drawing/2014/main" id="{698B551A-82C3-0E44-348F-A289A6EC476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665966" y="643468"/>
            <a:ext cx="3965170"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5060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1991" name="Straight Connector 4199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1993" name="Rectangle 4199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AC2DDD4-6B28-0B3F-BBFF-A29800FC1E66}"/>
              </a:ext>
            </a:extLst>
          </p:cNvPr>
          <p:cNvSpPr>
            <a:spLocks noGrp="1"/>
          </p:cNvSpPr>
          <p:nvPr>
            <p:ph type="title"/>
          </p:nvPr>
        </p:nvSpPr>
        <p:spPr>
          <a:xfrm>
            <a:off x="912628" y="723900"/>
            <a:ext cx="4916672" cy="6050123"/>
          </a:xfrm>
        </p:spPr>
        <p:txBody>
          <a:bodyPr vert="horz" lIns="91440" tIns="45720" rIns="91440" bIns="45720" rtlCol="0" anchor="t">
            <a:noAutofit/>
          </a:bodyPr>
          <a:lstStyle/>
          <a:p>
            <a:pPr>
              <a:lnSpc>
                <a:spcPct val="90000"/>
              </a:lnSpc>
            </a:pPr>
            <a:r>
              <a:rPr lang="en-US" sz="2200" dirty="0">
                <a:effectLst/>
                <a:latin typeface="Book Antiqua" panose="02040602050305030304" pitchFamily="18" charset="0"/>
              </a:rPr>
              <a:t>Η </a:t>
            </a:r>
            <a:r>
              <a:rPr lang="en-US" sz="2200" dirty="0" err="1">
                <a:effectLst/>
                <a:latin typeface="Book Antiqua" panose="02040602050305030304" pitchFamily="18" charset="0"/>
              </a:rPr>
              <a:t>Ισ</a:t>
            </a:r>
            <a:r>
              <a:rPr lang="en-US" sz="2200" dirty="0">
                <a:effectLst/>
                <a:latin typeface="Book Antiqua" panose="02040602050305030304" pitchFamily="18" charset="0"/>
              </a:rPr>
              <a:t>πανία δεν αναδείχθηκε σε σημαντική δύναμη παρά μόνο μετά το 1479,  όταν η Καστίλη και η Αραγωνία ενώθηκαν υπό την Ισαβέλλα και τον Φερδινάνδο. </a:t>
            </a:r>
            <a:r>
              <a:rPr lang="en-US" sz="2200" dirty="0" err="1">
                <a:effectLst/>
                <a:latin typeface="Book Antiqua" panose="02040602050305030304" pitchFamily="18" charset="0"/>
              </a:rPr>
              <a:t>Ως</a:t>
            </a:r>
            <a:r>
              <a:rPr lang="en-US" sz="2200" dirty="0">
                <a:effectLst/>
                <a:latin typeface="Book Antiqua" panose="02040602050305030304" pitchFamily="18" charset="0"/>
              </a:rPr>
              <a:t> </a:t>
            </a:r>
            <a:r>
              <a:rPr lang="en-US" sz="2200" dirty="0" err="1">
                <a:effectLst/>
                <a:latin typeface="Book Antiqua" panose="02040602050305030304" pitchFamily="18" charset="0"/>
              </a:rPr>
              <a:t>το</a:t>
            </a:r>
            <a:r>
              <a:rPr lang="en-US" sz="2200" dirty="0">
                <a:effectLst/>
                <a:latin typeface="Book Antiqua" panose="02040602050305030304" pitchFamily="18" charset="0"/>
              </a:rPr>
              <a:t> 1492 η </a:t>
            </a:r>
            <a:r>
              <a:rPr lang="en-US" sz="2200" dirty="0" err="1">
                <a:effectLst/>
                <a:latin typeface="Book Antiqua" panose="02040602050305030304" pitchFamily="18" charset="0"/>
              </a:rPr>
              <a:t>Ισ</a:t>
            </a:r>
            <a:r>
              <a:rPr lang="en-US" sz="2200" dirty="0">
                <a:effectLst/>
                <a:latin typeface="Book Antiqua" panose="02040602050305030304" pitchFamily="18" charset="0"/>
              </a:rPr>
              <a:t>αβέλλα και ο Φερδινάνδος είχαν ανακτήσει όλες τις περιοχές της χερσονήσου, εκτός από την Πορτογαλία, και τις είχαν ενώσει σε ένα κράτος. </a:t>
            </a:r>
            <a:r>
              <a:rPr lang="en-US" sz="2200" dirty="0" err="1">
                <a:effectLst/>
                <a:latin typeface="Book Antiqua" panose="02040602050305030304" pitchFamily="18" charset="0"/>
              </a:rPr>
              <a:t>Γι</a:t>
            </a:r>
            <a:r>
              <a:rPr lang="en-US" sz="2200" dirty="0">
                <a:effectLst/>
                <a:latin typeface="Book Antiqua" panose="02040602050305030304" pitchFamily="18" charset="0"/>
              </a:rPr>
              <a:t>α να εξασφαλιστεί η χριστιανική καθαρότητα στο νέο βασίλειο, ιδρύθηκε το 1480 η Ιερά Εξέταση με σκοπό τη δίωξη και τιμωρία των αιρετικών. </a:t>
            </a:r>
            <a:r>
              <a:rPr lang="en-US" sz="2200" dirty="0" err="1">
                <a:effectLst/>
                <a:latin typeface="Book Antiqua" panose="02040602050305030304" pitchFamily="18" charset="0"/>
              </a:rPr>
              <a:t>Όσοι</a:t>
            </a:r>
            <a:r>
              <a:rPr lang="en-US" sz="2200" dirty="0">
                <a:effectLst/>
                <a:latin typeface="Book Antiqua" panose="02040602050305030304" pitchFamily="18" charset="0"/>
              </a:rPr>
              <a:t> </a:t>
            </a:r>
            <a:r>
              <a:rPr lang="en-US" sz="2200" dirty="0" err="1">
                <a:effectLst/>
                <a:latin typeface="Book Antiqua" panose="02040602050305030304" pitchFamily="18" charset="0"/>
              </a:rPr>
              <a:t>Άρ</a:t>
            </a:r>
            <a:r>
              <a:rPr lang="en-US" sz="2200" dirty="0">
                <a:effectLst/>
                <a:latin typeface="Book Antiqua" panose="02040602050305030304" pitchFamily="18" charset="0"/>
              </a:rPr>
              <a:t>αβες και Εβραίοι δεν προσηλυτίζονταν εξορίζονταν από τη χώρα. </a:t>
            </a:r>
            <a:r>
              <a:rPr lang="en-US" sz="2200" dirty="0" err="1">
                <a:effectLst/>
                <a:latin typeface="Book Antiqua" panose="02040602050305030304" pitchFamily="18" charset="0"/>
              </a:rPr>
              <a:t>Γι</a:t>
            </a:r>
            <a:r>
              <a:rPr lang="en-US" sz="2200" dirty="0">
                <a:effectLst/>
                <a:latin typeface="Book Antiqua" panose="02040602050305030304" pitchFamily="18" charset="0"/>
              </a:rPr>
              <a:t>’ α</a:t>
            </a:r>
            <a:r>
              <a:rPr lang="en-US" sz="2200" dirty="0" err="1">
                <a:effectLst/>
                <a:latin typeface="Book Antiqua" panose="02040602050305030304" pitchFamily="18" charset="0"/>
              </a:rPr>
              <a:t>υτόν</a:t>
            </a:r>
            <a:r>
              <a:rPr lang="en-US" sz="2200" dirty="0">
                <a:effectLst/>
                <a:latin typeface="Book Antiqua" panose="02040602050305030304" pitchFamily="18" charset="0"/>
              </a:rPr>
              <a:t> </a:t>
            </a:r>
            <a:r>
              <a:rPr lang="en-US" sz="2200" dirty="0" err="1">
                <a:effectLst/>
                <a:latin typeface="Book Antiqua" panose="02040602050305030304" pitchFamily="18" charset="0"/>
              </a:rPr>
              <a:t>τον</a:t>
            </a:r>
            <a:r>
              <a:rPr lang="en-US" sz="2200" dirty="0">
                <a:effectLst/>
                <a:latin typeface="Book Antiqua" panose="02040602050305030304" pitchFamily="18" charset="0"/>
              </a:rPr>
              <a:t> </a:t>
            </a:r>
            <a:r>
              <a:rPr lang="en-US" sz="2200" dirty="0" err="1">
                <a:effectLst/>
                <a:latin typeface="Book Antiqua" panose="02040602050305030304" pitchFamily="18" charset="0"/>
              </a:rPr>
              <a:t>λόγο</a:t>
            </a:r>
            <a:r>
              <a:rPr lang="en-US" sz="2200" dirty="0">
                <a:effectLst/>
                <a:latin typeface="Book Antiqua" panose="02040602050305030304" pitchFamily="18" charset="0"/>
              </a:rPr>
              <a:t> η </a:t>
            </a:r>
            <a:r>
              <a:rPr lang="en-US" sz="2200" dirty="0" err="1">
                <a:effectLst/>
                <a:latin typeface="Book Antiqua" panose="02040602050305030304" pitchFamily="18" charset="0"/>
              </a:rPr>
              <a:t>Ισ</a:t>
            </a:r>
            <a:r>
              <a:rPr lang="en-US" sz="2200" dirty="0">
                <a:effectLst/>
                <a:latin typeface="Book Antiqua" panose="02040602050305030304" pitchFamily="18" charset="0"/>
              </a:rPr>
              <a:t>πανία απέφυγε τις αμφισβητήσεις προς τον </a:t>
            </a:r>
            <a:r>
              <a:rPr lang="el-GR" sz="2200" dirty="0">
                <a:effectLst/>
                <a:latin typeface="Book Antiqua" panose="02040602050305030304" pitchFamily="18" charset="0"/>
              </a:rPr>
              <a:t>Ρ</a:t>
            </a:r>
            <a:r>
              <a:rPr lang="en-US" sz="2200" dirty="0" err="1">
                <a:effectLst/>
                <a:latin typeface="Book Antiqua" panose="02040602050305030304" pitchFamily="18" charset="0"/>
              </a:rPr>
              <a:t>ωμ</a:t>
            </a:r>
            <a:r>
              <a:rPr lang="en-US" sz="2200" dirty="0">
                <a:effectLst/>
                <a:latin typeface="Book Antiqua" panose="02040602050305030304" pitchFamily="18" charset="0"/>
              </a:rPr>
              <a:t>αιοκαθολικό δόγμα που γνώρισε η υπόλοιπη Ευρώπη.</a:t>
            </a:r>
            <a:br>
              <a:rPr lang="en-US" sz="2200" dirty="0">
                <a:effectLst/>
                <a:latin typeface="Book Antiqua" panose="02040602050305030304" pitchFamily="18" charset="0"/>
              </a:rPr>
            </a:br>
            <a:endParaRPr lang="en-US" sz="2200" dirty="0">
              <a:latin typeface="Book Antiqua" panose="02040602050305030304" pitchFamily="18" charset="0"/>
            </a:endParaRPr>
          </a:p>
        </p:txBody>
      </p:sp>
      <p:cxnSp>
        <p:nvCxnSpPr>
          <p:cNvPr id="41995" name="Straight Connector 41994">
            <a:extLst>
              <a:ext uri="{FF2B5EF4-FFF2-40B4-BE49-F238E27FC236}">
                <a16:creationId xmlns:a16="http://schemas.microsoft.com/office/drawing/2014/main" id="{FAF65AF0-22AD-4C8A-AFCF-FE0FBEA0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1986" name="Picture 2" descr="Ισπανία &amp; Καταλονία: Ισαβέλλα, Φερδινάνδος &amp; Ένας Ανήσυχος Γάμος | αθηΝΕΑ">
            <a:extLst>
              <a:ext uri="{FF2B5EF4-FFF2-40B4-BE49-F238E27FC236}">
                <a16:creationId xmlns:a16="http://schemas.microsoft.com/office/drawing/2014/main" id="{EB033D0B-5B35-D0F2-F508-B2AC0BBE5A5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358" r="24937"/>
          <a:stretch/>
        </p:blipFill>
        <p:spPr bwMode="auto">
          <a:xfrm>
            <a:off x="6516745" y="980758"/>
            <a:ext cx="4820283" cy="4820283"/>
          </a:xfrm>
          <a:custGeom>
            <a:avLst/>
            <a:gdLst/>
            <a:ahLst/>
            <a:cxnLst/>
            <a:rect l="l" t="t" r="r" b="b"/>
            <a:pathLst>
              <a:path w="5320980" h="5320980">
                <a:moveTo>
                  <a:pt x="2660490" y="0"/>
                </a:moveTo>
                <a:cubicBezTo>
                  <a:pt x="4129838" y="0"/>
                  <a:pt x="5320980" y="1191142"/>
                  <a:pt x="5320980" y="2660490"/>
                </a:cubicBezTo>
                <a:cubicBezTo>
                  <a:pt x="5320980" y="4129838"/>
                  <a:pt x="4129838" y="5320980"/>
                  <a:pt x="2660490" y="5320980"/>
                </a:cubicBezTo>
                <a:cubicBezTo>
                  <a:pt x="1191142" y="5320980"/>
                  <a:pt x="0" y="4129838"/>
                  <a:pt x="0" y="2660490"/>
                </a:cubicBezTo>
                <a:cubicBezTo>
                  <a:pt x="0" y="1191142"/>
                  <a:pt x="1191142" y="0"/>
                  <a:pt x="2660490" y="0"/>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718878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27A8B6-DBF6-867B-C238-5C39120E03F0}"/>
              </a:ext>
            </a:extLst>
          </p:cNvPr>
          <p:cNvSpPr>
            <a:spLocks noGrp="1"/>
          </p:cNvSpPr>
          <p:nvPr>
            <p:ph type="title"/>
          </p:nvPr>
        </p:nvSpPr>
        <p:spPr>
          <a:xfrm>
            <a:off x="914400" y="1371600"/>
            <a:ext cx="10363200" cy="384421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Μια άλλη σημαντική επίδραση στο θέατρο άσκησε το γεγονός ότι η Ισπανία είχε συναίσθηση της θέσης της ως παγκόσμιας δύναμης. Μετά το πρώτο ταξίδι του Κολόμβου το 1492, η Ισπανία έγινε σύντομα η κυρίαρχη δύναμη στον νέο κόσμο, και το 1519 ο βασιλιάς της ο Κάρολος ο Α’, έγινε αυτοκράτορας της Αγίας Ρωμαϊκής Αυτοκρατορίας. Στη διάρκεια της βασιλείας του Φιλίππου του Β’ (1556-1598) η Πορτογαλία, η Σικελία, το βασίλειο της Νάπολης, το Μιλάνο, οι Κάτω Χώρες καθώς και περιοχές της βόρειας Αφρικής τέθηκαν υπό ισπανική κυριαρχία. Έτσι η Ισπανία αναδείχθηκε σε μέγιστη δύναμη του δυτικού κόσμου.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57240706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073ED1D-BAF1-0982-584D-F24F7ECF8AC2}"/>
              </a:ext>
            </a:extLst>
          </p:cNvPr>
          <p:cNvSpPr>
            <a:spLocks noGrp="1"/>
          </p:cNvSpPr>
          <p:nvPr>
            <p:ph type="title"/>
          </p:nvPr>
        </p:nvSpPr>
        <p:spPr>
          <a:xfrm>
            <a:off x="914401" y="914400"/>
            <a:ext cx="9496424" cy="2996649"/>
          </a:xfrm>
        </p:spPr>
        <p:txBody>
          <a:bodyPr vert="horz" lIns="91440" tIns="45720" rIns="91440" bIns="45720" rtlCol="0" anchor="t">
            <a:noAutofit/>
          </a:bodyPr>
          <a:lstStyle/>
          <a:p>
            <a:pPr>
              <a:lnSpc>
                <a:spcPct val="90000"/>
              </a:lnSpc>
            </a:pPr>
            <a:r>
              <a:rPr lang="en-US" sz="2400" dirty="0" err="1">
                <a:effectLst/>
                <a:latin typeface="Book Antiqua" panose="02040602050305030304" pitchFamily="18" charset="0"/>
              </a:rPr>
              <a:t>Στο</a:t>
            </a:r>
            <a:r>
              <a:rPr lang="en-US" sz="2400" dirty="0">
                <a:effectLst/>
                <a:latin typeface="Book Antiqua" panose="02040602050305030304" pitchFamily="18" charset="0"/>
              </a:rPr>
              <a:t> </a:t>
            </a:r>
            <a:r>
              <a:rPr lang="en-US" sz="2400" dirty="0" err="1">
                <a:effectLst/>
                <a:latin typeface="Book Antiqua" panose="02040602050305030304" pitchFamily="18" charset="0"/>
              </a:rPr>
              <a:t>θέ</a:t>
            </a:r>
            <a:r>
              <a:rPr lang="en-US" sz="2400" dirty="0">
                <a:effectLst/>
                <a:latin typeface="Book Antiqua" panose="02040602050305030304" pitchFamily="18" charset="0"/>
              </a:rPr>
              <a:t>ατρο του </a:t>
            </a:r>
            <a:r>
              <a:rPr lang="el-GR" sz="2400" dirty="0">
                <a:effectLst/>
                <a:latin typeface="Book Antiqua" panose="02040602050305030304" pitchFamily="18" charset="0"/>
              </a:rPr>
              <a:t>Χ</a:t>
            </a:r>
            <a:r>
              <a:rPr lang="en-US" sz="2400" dirty="0" err="1">
                <a:effectLst/>
                <a:latin typeface="Book Antiqua" panose="02040602050305030304" pitchFamily="18" charset="0"/>
              </a:rPr>
              <a:t>ρυσού</a:t>
            </a:r>
            <a:r>
              <a:rPr lang="en-US" sz="2400" dirty="0">
                <a:effectLst/>
                <a:latin typeface="Book Antiqua" panose="02040602050305030304" pitchFamily="18" charset="0"/>
              </a:rPr>
              <a:t> </a:t>
            </a:r>
            <a:r>
              <a:rPr lang="el-GR" sz="2400" dirty="0">
                <a:latin typeface="Book Antiqua" panose="02040602050305030304" pitchFamily="18" charset="0"/>
              </a:rPr>
              <a:t>Α</a:t>
            </a:r>
            <a:r>
              <a:rPr lang="en-US" sz="2400" dirty="0" err="1">
                <a:effectLst/>
                <a:latin typeface="Book Antiqua" panose="02040602050305030304" pitchFamily="18" charset="0"/>
              </a:rPr>
              <a:t>ιών</a:t>
            </a:r>
            <a:r>
              <a:rPr lang="en-US" sz="2400" dirty="0">
                <a:effectLst/>
                <a:latin typeface="Book Antiqua" panose="02040602050305030304" pitchFamily="18" charset="0"/>
              </a:rPr>
              <a:t>α κυριάρχησε μια αίσθηση εμπιστοσύνης προς το κράτος, δύναμης, επεκτατισμού, πίστη</a:t>
            </a:r>
            <a:r>
              <a:rPr lang="el-GR" sz="2400" dirty="0">
                <a:effectLst/>
                <a:latin typeface="Book Antiqua" panose="02040602050305030304" pitchFamily="18" charset="0"/>
              </a:rPr>
              <a:t>ς</a:t>
            </a:r>
            <a:r>
              <a:rPr lang="en-US" sz="2400" dirty="0">
                <a:effectLst/>
                <a:latin typeface="Book Antiqua" panose="02040602050305030304" pitchFamily="18" charset="0"/>
              </a:rPr>
              <a:t> στο Θεό και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a:t>
            </a:r>
            <a:r>
              <a:rPr lang="en-US" sz="2400" dirty="0" err="1">
                <a:effectLst/>
                <a:latin typeface="Book Antiqua" panose="02040602050305030304" pitchFamily="18" charset="0"/>
              </a:rPr>
              <a:t>Εκκλησί</a:t>
            </a:r>
            <a:r>
              <a:rPr lang="en-US" sz="2400" dirty="0">
                <a:effectLst/>
                <a:latin typeface="Book Antiqua" panose="02040602050305030304" pitchFamily="18" charset="0"/>
              </a:rPr>
              <a:t>α</a:t>
            </a:r>
            <a:r>
              <a:rPr lang="el-GR" sz="2400" dirty="0">
                <a:effectLst/>
                <a:latin typeface="Book Antiqua" panose="02040602050305030304" pitchFamily="18" charset="0"/>
              </a:rPr>
              <a:t>, </a:t>
            </a:r>
            <a:r>
              <a:rPr lang="en-US" sz="2400" dirty="0">
                <a:effectLst/>
                <a:latin typeface="Book Antiqua" panose="02040602050305030304" pitchFamily="18" charset="0"/>
              </a:rPr>
              <a:t>και μια ιδιαίτερη ανησυχία -αραβικής προέλευσης- που αφορούσε στο θέμα της τιμής και στον διαχωρισμό των τομέων δημόσιας δράσης ανδρών και γυναικών. </a:t>
            </a:r>
            <a:r>
              <a:rPr lang="en-US" sz="2400" dirty="0" err="1">
                <a:effectLst/>
                <a:latin typeface="Book Antiqua" panose="02040602050305030304" pitchFamily="18" charset="0"/>
              </a:rPr>
              <a:t>Το</a:t>
            </a:r>
            <a:r>
              <a:rPr lang="en-US" sz="2400" dirty="0">
                <a:effectLst/>
                <a:latin typeface="Book Antiqua" panose="02040602050305030304" pitchFamily="18" charset="0"/>
              </a:rPr>
              <a:t> 1640 π</a:t>
            </a:r>
            <a:r>
              <a:rPr lang="en-US" sz="2400" dirty="0" err="1">
                <a:effectLst/>
                <a:latin typeface="Book Antiqua" panose="02040602050305030304" pitchFamily="18" charset="0"/>
              </a:rPr>
              <a:t>ερί</a:t>
            </a:r>
            <a:r>
              <a:rPr lang="en-US" sz="2400" dirty="0">
                <a:effectLst/>
                <a:latin typeface="Book Antiqua" panose="02040602050305030304" pitchFamily="18" charset="0"/>
              </a:rPr>
              <a:t>που η αυτοκρατορία είχε ήδη αρχίσει να παρακμάζει, αλλά η παρακμή της δεν έγινε σαφώς αντιληπτή </a:t>
            </a:r>
            <a:r>
              <a:rPr lang="el-GR" sz="2400" dirty="0">
                <a:effectLst/>
                <a:latin typeface="Book Antiqua" panose="02040602050305030304" pitchFamily="18" charset="0"/>
              </a:rPr>
              <a:t>παρά μόνο προς </a:t>
            </a:r>
            <a:r>
              <a:rPr lang="en-US" sz="2400" dirty="0" err="1">
                <a:effectLst/>
                <a:latin typeface="Book Antiqua" panose="02040602050305030304" pitchFamily="18" charset="0"/>
              </a:rPr>
              <a:t>το</a:t>
            </a:r>
            <a:r>
              <a:rPr lang="en-US" sz="2400" dirty="0">
                <a:effectLst/>
                <a:latin typeface="Book Antiqua" panose="02040602050305030304" pitchFamily="18" charset="0"/>
              </a:rPr>
              <a:t> τέλος του δέκατου έβδομου αιώνα.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1" name="Straight Connector 10">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3635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3015" name="Straight Connector 4301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3017" name="Rectangle 4301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5C8E5D2-DF82-F5B1-A740-016D75F91259}"/>
              </a:ext>
            </a:extLst>
          </p:cNvPr>
          <p:cNvSpPr>
            <a:spLocks noGrp="1"/>
          </p:cNvSpPr>
          <p:nvPr>
            <p:ph type="title"/>
          </p:nvPr>
        </p:nvSpPr>
        <p:spPr>
          <a:xfrm>
            <a:off x="914401" y="914400"/>
            <a:ext cx="4035055" cy="2996649"/>
          </a:xfrm>
        </p:spPr>
        <p:txBody>
          <a:bodyPr vert="horz" lIns="91440" tIns="45720" rIns="91440" bIns="45720" rtlCol="0" anchor="t">
            <a:normAutofit/>
          </a:bodyPr>
          <a:lstStyle/>
          <a:p>
            <a:r>
              <a:rPr lang="en-US" i="1" dirty="0" err="1">
                <a:effectLst/>
                <a:latin typeface="Book Antiqua" panose="02040602050305030304" pitchFamily="18" charset="0"/>
              </a:rPr>
              <a:t>Το</a:t>
            </a:r>
            <a:r>
              <a:rPr lang="en-US" i="1" dirty="0">
                <a:effectLst/>
                <a:latin typeface="Book Antiqua" panose="02040602050305030304" pitchFamily="18" charset="0"/>
              </a:rPr>
              <a:t> </a:t>
            </a:r>
            <a:r>
              <a:rPr lang="en-US" i="1" dirty="0" err="1">
                <a:effectLst/>
                <a:latin typeface="Book Antiqua" panose="02040602050305030304" pitchFamily="18" charset="0"/>
              </a:rPr>
              <a:t>θρησκευτικό</a:t>
            </a:r>
            <a:r>
              <a:rPr lang="en-US" i="1" dirty="0">
                <a:effectLst/>
                <a:latin typeface="Book Antiqua" panose="02040602050305030304" pitchFamily="18" charset="0"/>
              </a:rPr>
              <a:t> </a:t>
            </a:r>
            <a:r>
              <a:rPr lang="en-US" i="1" dirty="0" err="1">
                <a:effectLst/>
                <a:latin typeface="Book Antiqua" panose="02040602050305030304" pitchFamily="18" charset="0"/>
              </a:rPr>
              <a:t>δράμ</a:t>
            </a:r>
            <a:r>
              <a:rPr lang="en-US" i="1" dirty="0">
                <a:effectLst/>
                <a:latin typeface="Book Antiqua" panose="02040602050305030304" pitchFamily="18" charset="0"/>
              </a:rPr>
              <a:t>α</a:t>
            </a:r>
            <a:br>
              <a:rPr lang="en-US" dirty="0">
                <a:effectLst/>
                <a:latin typeface="Book Antiqua" panose="02040602050305030304" pitchFamily="18" charset="0"/>
              </a:rPr>
            </a:br>
            <a:endParaRPr lang="en-US" dirty="0">
              <a:latin typeface="Book Antiqua" panose="02040602050305030304" pitchFamily="18" charset="0"/>
            </a:endParaRPr>
          </a:p>
        </p:txBody>
      </p:sp>
      <p:cxnSp>
        <p:nvCxnSpPr>
          <p:cNvPr id="43019" name="Straight Connector 43018">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3010" name="Picture 2">
            <a:extLst>
              <a:ext uri="{FF2B5EF4-FFF2-40B4-BE49-F238E27FC236}">
                <a16:creationId xmlns:a16="http://schemas.microsoft.com/office/drawing/2014/main" id="{1C3301D9-9812-9151-5FAD-283ED832F3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33498" y="643468"/>
            <a:ext cx="3830106"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4062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46F158-F703-1D3E-8774-49D14798CEDA}"/>
              </a:ext>
            </a:extLst>
          </p:cNvPr>
          <p:cNvSpPr>
            <a:spLocks noGrp="1"/>
          </p:cNvSpPr>
          <p:nvPr>
            <p:ph type="title"/>
          </p:nvPr>
        </p:nvSpPr>
        <p:spPr>
          <a:xfrm>
            <a:off x="914400" y="1371600"/>
            <a:ext cx="10363200" cy="3489649"/>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Άραβες αποκήρυσσαν το θέατρο, άρα μόνο οι χριστιανικές περιοχές της Ισπανίας ανέπτυξαν το μεσαιωνικό δράμα. Όταν, όμως, τα αραβικά εδάφη καταλήφθηκαν από τις χριστιανικές δυνάμεις, το θέατρο εισήχθη ως μια μορφή θρησκευτικής διδασκαλίας. </a:t>
            </a:r>
            <a:r>
              <a:rPr lang="el-GR" sz="2400" dirty="0">
                <a:latin typeface="Book Antiqua" panose="02040602050305030304" pitchFamily="18" charset="0"/>
                <a:ea typeface="Calibri" panose="020F0502020204030204" pitchFamily="34" charset="0"/>
                <a:cs typeface="Times New Roman" panose="02020603050405020304" pitchFamily="18" charset="0"/>
              </a:rPr>
              <a:t>Ω</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ς τα μέσα του 16ου αιώνα τα ισπανικά θρησκευτικά δράματα έμοιαζαν με αυτά που παίζονταν στην υπόλοιπη μεσαιωνική Ευρώπη, μετά το 1500 όμως απέκτησαν χαρακτηριστικά γνωρίσματα τα οποία διατήρησαν μέχρι την απαγόρευση των θρησκευτικών παραστάσεων το 1765.</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60865857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4039" name="Straight Connector 4403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4041" name="Rectangle 4404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C4C70F6-92E3-0745-9AAB-8E241B840980}"/>
              </a:ext>
            </a:extLst>
          </p:cNvPr>
          <p:cNvSpPr>
            <a:spLocks noGrp="1"/>
          </p:cNvSpPr>
          <p:nvPr>
            <p:ph type="title"/>
          </p:nvPr>
        </p:nvSpPr>
        <p:spPr>
          <a:xfrm>
            <a:off x="7237833" y="382558"/>
            <a:ext cx="4029926" cy="6083556"/>
          </a:xfrm>
        </p:spPr>
        <p:txBody>
          <a:bodyPr vert="horz" lIns="91440" tIns="45720" rIns="91440" bIns="45720" rtlCol="0" anchor="t">
            <a:noAutofit/>
          </a:bodyPr>
          <a:lstStyle/>
          <a:p>
            <a:pPr>
              <a:lnSpc>
                <a:spcPct val="90000"/>
              </a:lnSpc>
            </a:pP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ισ</a:t>
            </a:r>
            <a:r>
              <a:rPr lang="en-US" sz="2200" dirty="0">
                <a:effectLst/>
                <a:latin typeface="Book Antiqua" panose="02040602050305030304" pitchFamily="18" charset="0"/>
              </a:rPr>
              <a:t>πανικό θρησκευτικό δράμα, ίσως λόγω του αυστηρού ελέγχου που ασκούσε η εκκλησία στο περιεχόμενο του, άρχισε να ευδοκιμεί την ώρα ακριβώς που σε άλλες χώρες έφθινε. </a:t>
            </a: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τελευτ</a:t>
            </a:r>
            <a:r>
              <a:rPr lang="en-US" sz="2200" dirty="0">
                <a:effectLst/>
                <a:latin typeface="Book Antiqua" panose="02040602050305030304" pitchFamily="18" charset="0"/>
              </a:rPr>
              <a:t>αίο μισό του δέκατου έκτου αιώνα τα έργα συνδέθηκαν στενά με τη γιορτή της Αγίας Δωρεάς</a:t>
            </a:r>
            <a:r>
              <a:rPr lang="el-GR" sz="2200" dirty="0">
                <a:effectLst/>
                <a:latin typeface="Book Antiqua" panose="02040602050305030304" pitchFamily="18" charset="0"/>
              </a:rPr>
              <a:t>,</a:t>
            </a:r>
            <a:r>
              <a:rPr lang="en-US" sz="2200" dirty="0">
                <a:effectLst/>
                <a:latin typeface="Book Antiqua" panose="02040602050305030304" pitchFamily="18" charset="0"/>
              </a:rPr>
              <a:t> η οποία τονίζει τη δύναμη των εκκλησιαστικών μυστηρίων. </a:t>
            </a:r>
            <a:r>
              <a:rPr lang="en-US" sz="2200" dirty="0" err="1">
                <a:effectLst/>
                <a:latin typeface="Book Antiqua" panose="02040602050305030304" pitchFamily="18" charset="0"/>
              </a:rPr>
              <a:t>Προφ</a:t>
            </a:r>
            <a:r>
              <a:rPr lang="en-US" sz="2200" dirty="0">
                <a:effectLst/>
                <a:latin typeface="Book Antiqua" panose="02040602050305030304" pitchFamily="18" charset="0"/>
              </a:rPr>
              <a:t>ανώς για το λόγο αυτό τα θεατρικά έργα χαρακτηρίζονταν ως </a:t>
            </a:r>
            <a:r>
              <a:rPr lang="en-US" sz="2200" i="1" dirty="0">
                <a:effectLst/>
                <a:latin typeface="Book Antiqua" panose="02040602050305030304" pitchFamily="18" charset="0"/>
              </a:rPr>
              <a:t>autos sacramentales</a:t>
            </a:r>
            <a:r>
              <a:rPr lang="en-US" sz="2200" dirty="0">
                <a:effectLst/>
                <a:latin typeface="Book Antiqua" panose="02040602050305030304" pitchFamily="18" charset="0"/>
              </a:rPr>
              <a:t> (καθαγιασμένες πράξεις).</a:t>
            </a:r>
            <a:br>
              <a:rPr lang="en-US" sz="2200" dirty="0">
                <a:effectLst/>
                <a:latin typeface="Book Antiqua" panose="02040602050305030304" pitchFamily="18" charset="0"/>
              </a:rPr>
            </a:br>
            <a:endParaRPr lang="en-US" sz="2200" dirty="0">
              <a:latin typeface="Book Antiqua" panose="02040602050305030304" pitchFamily="18" charset="0"/>
            </a:endParaRPr>
          </a:p>
        </p:txBody>
      </p:sp>
      <p:pic>
        <p:nvPicPr>
          <p:cNvPr id="44034" name="Picture 2" descr="El auto sacramental de El Viso, llueva o truene | Andalucía | elmundo.es">
            <a:extLst>
              <a:ext uri="{FF2B5EF4-FFF2-40B4-BE49-F238E27FC236}">
                <a16:creationId xmlns:a16="http://schemas.microsoft.com/office/drawing/2014/main" id="{1F42B81E-4706-9CFE-01B1-184E3B1FBF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863" r="-1" b="-1"/>
          <a:stretch/>
        </p:blipFill>
        <p:spPr bwMode="auto">
          <a:xfrm>
            <a:off x="1" y="1064323"/>
            <a:ext cx="6515096" cy="4726877"/>
          </a:xfrm>
          <a:prstGeom prst="rect">
            <a:avLst/>
          </a:prstGeom>
          <a:noFill/>
          <a:extLst>
            <a:ext uri="{909E8E84-426E-40DD-AFC4-6F175D3DCCD1}">
              <a14:hiddenFill xmlns:a14="http://schemas.microsoft.com/office/drawing/2010/main">
                <a:solidFill>
                  <a:srgbClr val="FFFFFF"/>
                </a:solidFill>
              </a14:hiddenFill>
            </a:ext>
          </a:extLst>
        </p:spPr>
      </p:pic>
      <p:cxnSp>
        <p:nvCxnSpPr>
          <p:cNvPr id="44043" name="Straight Connector 44042">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15100" y="1064323"/>
            <a:ext cx="0" cy="472440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69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F7590AE-5326-4983-D4D1-71DEBF2B4816}"/>
              </a:ext>
            </a:extLst>
          </p:cNvPr>
          <p:cNvSpPr>
            <a:spLocks noGrp="1"/>
          </p:cNvSpPr>
          <p:nvPr>
            <p:ph type="title"/>
          </p:nvPr>
        </p:nvSpPr>
        <p:spPr>
          <a:xfrm>
            <a:off x="914400" y="1371600"/>
            <a:ext cx="10363200" cy="3704253"/>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autos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συνδύαζαν χαρακτηριστικά των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ήθολογιών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των μυστηρίων. Ανθρώπινοι και υπερφυσικοί χαρακτήρες αναμείχθηκαν με αλληγορικές φιγούρες, όπως η Αμαρτία, η Θεία Χάρη, η Ηδονή, η Θλίψη, η Ομορφιά. Τις ιστορίες μπορούσαν να τις αντλούν από οποιεσδήποτε πηγές, ακόμη και μη θρησκευτικές, αρκεί να απεικόνιζαν την αποτελεσματικότητα των μυστηρίων και το κύρος του εκκλησιαστικού δόγματος.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0523022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5063" name="Straight Connector 4506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5065" name="Rectangle 4506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91E80CB-0BC6-4F3C-69BB-382F781BD918}"/>
              </a:ext>
            </a:extLst>
          </p:cNvPr>
          <p:cNvSpPr>
            <a:spLocks noGrp="1"/>
          </p:cNvSpPr>
          <p:nvPr>
            <p:ph type="title"/>
          </p:nvPr>
        </p:nvSpPr>
        <p:spPr>
          <a:xfrm>
            <a:off x="990600" y="498469"/>
            <a:ext cx="4035055" cy="5807081"/>
          </a:xfrm>
        </p:spPr>
        <p:txBody>
          <a:bodyPr vert="horz" lIns="91440" tIns="45720" rIns="91440" bIns="45720" rtlCol="0" anchor="t">
            <a:noAutofit/>
          </a:bodyPr>
          <a:lstStyle/>
          <a:p>
            <a:pPr>
              <a:lnSpc>
                <a:spcPct val="90000"/>
              </a:lnSpc>
            </a:pPr>
            <a:r>
              <a:rPr lang="en-US" sz="2400" dirty="0" err="1">
                <a:effectLst/>
                <a:latin typeface="Book Antiqua" panose="02040602050305030304" pitchFamily="18" charset="0"/>
              </a:rPr>
              <a:t>Μέχρι</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1550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ευθύνη</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το ανέβασμα των έργων την είχαν οι επαγγελματικές συντεχνίες, αλλά μεταξύ του 1551 και του 1558 πήρε τον έλεγχο το δημοτικό συμβούλιο όπου προσλάμβανε επαγγελματικούς θιάσους για την παραγωγή των έργων τα οποία έγραφαν οι καλύτεροι δραματουργοί της Ισπανίας. </a:t>
            </a:r>
            <a:r>
              <a:rPr lang="en-US" sz="2400" dirty="0" err="1">
                <a:effectLst/>
                <a:latin typeface="Book Antiqua" panose="02040602050305030304" pitchFamily="18" charset="0"/>
              </a:rPr>
              <a:t>Έτσι</a:t>
            </a:r>
            <a:r>
              <a:rPr lang="en-US" sz="2400" dirty="0">
                <a:effectLst/>
                <a:latin typeface="Book Antiqua" panose="02040602050305030304" pitchFamily="18" charset="0"/>
              </a:rPr>
              <a:t>, </a:t>
            </a:r>
            <a:r>
              <a:rPr lang="en-US" sz="2400" dirty="0" err="1">
                <a:effectLst/>
                <a:latin typeface="Book Antiqua" panose="02040602050305030304" pitchFamily="18" charset="0"/>
              </a:rPr>
              <a:t>μετά</a:t>
            </a:r>
            <a:r>
              <a:rPr lang="en-US" sz="2400" dirty="0">
                <a:effectLst/>
                <a:latin typeface="Book Antiqua" panose="02040602050305030304" pitchFamily="18" charset="0"/>
              </a:rPr>
              <a:t> τα </a:t>
            </a:r>
            <a:r>
              <a:rPr lang="en-US" sz="2400" dirty="0" err="1">
                <a:effectLst/>
                <a:latin typeface="Book Antiqua" panose="02040602050305030304" pitchFamily="18" charset="0"/>
              </a:rPr>
              <a:t>μέσ</a:t>
            </a:r>
            <a:r>
              <a:rPr lang="en-US" sz="2400" dirty="0">
                <a:effectLst/>
                <a:latin typeface="Book Antiqua" panose="02040602050305030304" pitchFamily="18" charset="0"/>
              </a:rPr>
              <a:t>α του δέκατου έκτου αιώνα η σχέση ανάμεσα στη λαϊκή και τη θρησκευτική σκηνή ήταν στενή. </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45067" name="Straight Connector 45066">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5058" name="Picture 2" descr="Auto Sacramental">
            <a:extLst>
              <a:ext uri="{FF2B5EF4-FFF2-40B4-BE49-F238E27FC236}">
                <a16:creationId xmlns:a16="http://schemas.microsoft.com/office/drawing/2014/main" id="{A4A4751C-76BC-E0AF-FF39-39016B8505C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1540883"/>
            <a:ext cx="5799963" cy="37762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385546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6087" name="Straight Connector 4608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6089" name="Rectangle 4608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6082" name="Picture 2" descr="Πέδρο Καλντερόν ντε λα Μπάρκα">
            <a:extLst>
              <a:ext uri="{FF2B5EF4-FFF2-40B4-BE49-F238E27FC236}">
                <a16:creationId xmlns:a16="http://schemas.microsoft.com/office/drawing/2014/main" id="{28242EDA-43BF-E56E-D873-E710B5E82BA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316"/>
          <a:stretch/>
        </p:blipFill>
        <p:spPr bwMode="auto">
          <a:xfrm>
            <a:off x="20" y="10"/>
            <a:ext cx="12191979" cy="6857990"/>
          </a:xfrm>
          <a:prstGeom prst="rect">
            <a:avLst/>
          </a:prstGeom>
          <a:noFill/>
          <a:extLst>
            <a:ext uri="{909E8E84-426E-40DD-AFC4-6F175D3DCCD1}">
              <a14:hiddenFill xmlns:a14="http://schemas.microsoft.com/office/drawing/2010/main">
                <a:solidFill>
                  <a:srgbClr val="FFFFFF"/>
                </a:solidFill>
              </a14:hiddenFill>
            </a:ext>
          </a:extLst>
        </p:spPr>
      </p:pic>
      <p:sp>
        <p:nvSpPr>
          <p:cNvPr id="46091" name="Rectangle 46090">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F9D1334-E6A1-31DA-7C6A-4CBF95D3BE30}"/>
              </a:ext>
            </a:extLst>
          </p:cNvPr>
          <p:cNvSpPr>
            <a:spLocks noGrp="1"/>
          </p:cNvSpPr>
          <p:nvPr>
            <p:ph type="title"/>
          </p:nvPr>
        </p:nvSpPr>
        <p:spPr>
          <a:xfrm>
            <a:off x="6200775" y="495303"/>
            <a:ext cx="5676900" cy="5876921"/>
          </a:xfrm>
        </p:spPr>
        <p:txBody>
          <a:bodyPr vert="horz" lIns="91440" tIns="45720" rIns="91440" bIns="45720" rtlCol="0" anchor="t">
            <a:noAutofit/>
          </a:bodyPr>
          <a:lstStyle/>
          <a:p>
            <a:pPr algn="r">
              <a:lnSpc>
                <a:spcPct val="90000"/>
              </a:lnSpc>
            </a:pPr>
            <a:r>
              <a:rPr lang="en-US" sz="2400" dirty="0" err="1">
                <a:solidFill>
                  <a:srgbClr val="FFFFFF"/>
                </a:solidFill>
                <a:effectLst/>
                <a:latin typeface="Book Antiqua" panose="02040602050305030304" pitchFamily="18" charset="0"/>
              </a:rPr>
              <a:t>Στο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τέλος</a:t>
            </a:r>
            <a:r>
              <a:rPr lang="en-US" sz="2400" dirty="0">
                <a:solidFill>
                  <a:srgbClr val="FFFFFF"/>
                </a:solidFill>
                <a:effectLst/>
                <a:latin typeface="Book Antiqua" panose="02040602050305030304" pitchFamily="18" charset="0"/>
              </a:rPr>
              <a:t> π</a:t>
            </a:r>
            <a:r>
              <a:rPr lang="en-US" sz="2400" dirty="0" err="1">
                <a:solidFill>
                  <a:srgbClr val="FFFFFF"/>
                </a:solidFill>
                <a:effectLst/>
                <a:latin typeface="Book Antiqua" panose="02040602050305030304" pitchFamily="18" charset="0"/>
              </a:rPr>
              <a:t>ερί</a:t>
            </a:r>
            <a:r>
              <a:rPr lang="en-US" sz="2400" dirty="0">
                <a:solidFill>
                  <a:srgbClr val="FFFFFF"/>
                </a:solidFill>
                <a:effectLst/>
                <a:latin typeface="Book Antiqua" panose="02040602050305030304" pitchFamily="18" charset="0"/>
              </a:rPr>
              <a:t>που του 16ου αιώνα οι διαδικασίες παραγωγής είχαν πάρει τη μορφή την οποία θα διατηρούσαν λίγο ή πολύ ως το 1705. </a:t>
            </a:r>
            <a:r>
              <a:rPr lang="en-US" sz="2400" dirty="0" err="1">
                <a:solidFill>
                  <a:srgbClr val="FFFFFF"/>
                </a:solidFill>
                <a:effectLst/>
                <a:latin typeface="Book Antiqua" panose="02040602050305030304" pitchFamily="18" charset="0"/>
              </a:rPr>
              <a:t>Κάθε</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χρόνο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μέχρι</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1592 </a:t>
            </a:r>
            <a:r>
              <a:rPr lang="en-US" sz="2400" dirty="0" err="1">
                <a:solidFill>
                  <a:srgbClr val="FFFFFF"/>
                </a:solidFill>
                <a:effectLst/>
                <a:latin typeface="Book Antiqua" panose="02040602050305030304" pitchFamily="18" charset="0"/>
              </a:rPr>
              <a:t>έν</a:t>
            </a:r>
            <a:r>
              <a:rPr lang="en-US" sz="2400" dirty="0">
                <a:solidFill>
                  <a:srgbClr val="FFFFFF"/>
                </a:solidFill>
                <a:effectLst/>
                <a:latin typeface="Book Antiqua" panose="02040602050305030304" pitchFamily="18" charset="0"/>
              </a:rPr>
              <a:t>ας θίασος παρουσίαζε τρία autos, άλλοτε παλιά, άλλοτε καινούργια. Από </a:t>
            </a:r>
            <a:r>
              <a:rPr lang="en-US" sz="2400" dirty="0" err="1">
                <a:solidFill>
                  <a:srgbClr val="FFFFFF"/>
                </a:solidFill>
                <a:effectLst/>
                <a:latin typeface="Book Antiqua" panose="02040602050305030304" pitchFamily="18" charset="0"/>
              </a:rPr>
              <a:t>το</a:t>
            </a:r>
            <a:r>
              <a:rPr lang="en-US" sz="2400" dirty="0">
                <a:solidFill>
                  <a:srgbClr val="FFFFFF"/>
                </a:solidFill>
                <a:effectLst/>
                <a:latin typeface="Book Antiqua" panose="02040602050305030304" pitchFamily="18" charset="0"/>
              </a:rPr>
              <a:t> 1592 και </a:t>
            </a:r>
            <a:r>
              <a:rPr lang="en-US" sz="2400" dirty="0" err="1">
                <a:solidFill>
                  <a:srgbClr val="FFFFFF"/>
                </a:solidFill>
                <a:effectLst/>
                <a:latin typeface="Book Antiqua" panose="02040602050305030304" pitchFamily="18" charset="0"/>
              </a:rPr>
              <a:t>μετά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δυο</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θί</a:t>
            </a:r>
            <a:r>
              <a:rPr lang="en-US" sz="2400" dirty="0">
                <a:solidFill>
                  <a:srgbClr val="FFFFFF"/>
                </a:solidFill>
                <a:effectLst/>
                <a:latin typeface="Book Antiqua" panose="02040602050305030304" pitchFamily="18" charset="0"/>
              </a:rPr>
              <a:t>ασοι παρουσίαζαν τέσσερα έργα μέχρι το 1647. </a:t>
            </a:r>
            <a:r>
              <a:rPr lang="en-US" sz="2400" dirty="0" err="1">
                <a:solidFill>
                  <a:srgbClr val="FFFFFF"/>
                </a:solidFill>
                <a:effectLst/>
                <a:latin typeface="Book Antiqua" panose="02040602050305030304" pitchFamily="18" charset="0"/>
              </a:rPr>
              <a:t>Εκείνη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χρονιά</a:t>
            </a:r>
            <a:r>
              <a:rPr lang="en-US" sz="2400" dirty="0">
                <a:solidFill>
                  <a:srgbClr val="FFFFFF"/>
                </a:solidFill>
                <a:effectLst/>
                <a:latin typeface="Book Antiqua" panose="02040602050305030304" pitchFamily="18" charset="0"/>
              </a:rPr>
              <a:t> η Μα</a:t>
            </a:r>
            <a:r>
              <a:rPr lang="en-US" sz="2400" dirty="0" err="1">
                <a:solidFill>
                  <a:srgbClr val="FFFFFF"/>
                </a:solidFill>
                <a:effectLst/>
                <a:latin typeface="Book Antiqua" panose="02040602050305030304" pitchFamily="18" charset="0"/>
              </a:rPr>
              <a:t>δρίτη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μείωσε</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τον</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ριθμό</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των</a:t>
            </a:r>
            <a:r>
              <a:rPr lang="en-US" sz="2400" dirty="0">
                <a:solidFill>
                  <a:srgbClr val="FFFFFF"/>
                </a:solidFill>
                <a:effectLst/>
                <a:latin typeface="Book Antiqua" panose="02040602050305030304" pitchFamily="18" charset="0"/>
              </a:rPr>
              <a:t> autos </a:t>
            </a:r>
            <a:r>
              <a:rPr lang="el-GR" sz="2400" dirty="0">
                <a:solidFill>
                  <a:srgbClr val="FFFFFF"/>
                </a:solidFill>
                <a:effectLst/>
                <a:latin typeface="Book Antiqua" panose="02040602050305030304" pitchFamily="18" charset="0"/>
              </a:rPr>
              <a:t>σε </a:t>
            </a:r>
            <a:r>
              <a:rPr lang="en-US" sz="2400" dirty="0" err="1">
                <a:solidFill>
                  <a:srgbClr val="FFFFFF"/>
                </a:solidFill>
                <a:effectLst/>
                <a:latin typeface="Book Antiqua" panose="02040602050305030304" pitchFamily="18" charset="0"/>
              </a:rPr>
              <a:t>δυο</a:t>
            </a:r>
            <a:r>
              <a:rPr lang="en-US" sz="2400" dirty="0">
                <a:solidFill>
                  <a:srgbClr val="FFFFFF"/>
                </a:solidFill>
                <a:effectLst/>
                <a:latin typeface="Book Antiqua" panose="02040602050305030304" pitchFamily="18" charset="0"/>
              </a:rPr>
              <a:t> και π</a:t>
            </a:r>
            <a:r>
              <a:rPr lang="en-US" sz="2400" dirty="0" err="1">
                <a:solidFill>
                  <a:srgbClr val="FFFFFF"/>
                </a:solidFill>
                <a:effectLst/>
                <a:latin typeface="Book Antiqua" panose="02040602050305030304" pitchFamily="18" charset="0"/>
              </a:rPr>
              <a:t>ροσέλ</a:t>
            </a:r>
            <a:r>
              <a:rPr lang="en-US" sz="2400" dirty="0">
                <a:solidFill>
                  <a:srgbClr val="FFFFFF"/>
                </a:solidFill>
                <a:effectLst/>
                <a:latin typeface="Book Antiqua" panose="02040602050305030304" pitchFamily="18" charset="0"/>
              </a:rPr>
              <a:t>αβαν για τη συγγραφή τους τον Πέδρο Καλντερόν ντε λα Μπάρκα (1600- 1681), ο οποίος και συνέχισε να γράφει μέχρι το θάνατό του το 1681. Ο Κα</a:t>
            </a:r>
            <a:r>
              <a:rPr lang="en-US" sz="2400" dirty="0" err="1">
                <a:solidFill>
                  <a:srgbClr val="FFFFFF"/>
                </a:solidFill>
                <a:effectLst/>
                <a:latin typeface="Book Antiqua" panose="02040602050305030304" pitchFamily="18" charset="0"/>
              </a:rPr>
              <a:t>λντερόν</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ήτ</a:t>
            </a:r>
            <a:r>
              <a:rPr lang="en-US" sz="2400" dirty="0">
                <a:solidFill>
                  <a:srgbClr val="FFFFFF"/>
                </a:solidFill>
                <a:effectLst/>
                <a:latin typeface="Book Antiqua" panose="02040602050305030304" pitchFamily="18" charset="0"/>
              </a:rPr>
              <a:t>αν ο πρώτος μεγάλος συγγραφέας της Ισπανίας και ο πρώτος Ισπανός αναγεννησιακός συγγραφέας. </a:t>
            </a:r>
            <a:br>
              <a:rPr lang="en-US" sz="2400" dirty="0">
                <a:solidFill>
                  <a:srgbClr val="FFFFFF"/>
                </a:solidFill>
                <a:effectLst/>
                <a:latin typeface="Book Antiqua" panose="02040602050305030304" pitchFamily="18" charset="0"/>
              </a:rPr>
            </a:br>
            <a:endParaRPr lang="en-US" sz="2400" dirty="0">
              <a:solidFill>
                <a:srgbClr val="FFFFFF"/>
              </a:solidFill>
              <a:latin typeface="Book Antiqua" panose="02040602050305030304" pitchFamily="18" charset="0"/>
            </a:endParaRPr>
          </a:p>
        </p:txBody>
      </p:sp>
      <p:cxnSp>
        <p:nvCxnSpPr>
          <p:cNvPr id="46093" name="Straight Connector 46092">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0249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4F29B75-71A7-0806-3776-3A203C5E1174}"/>
              </a:ext>
            </a:extLst>
          </p:cNvPr>
          <p:cNvSpPr>
            <a:spLocks noGrp="1"/>
          </p:cNvSpPr>
          <p:nvPr>
            <p:ph type="title"/>
          </p:nvPr>
        </p:nvSpPr>
        <p:spPr>
          <a:xfrm>
            <a:off x="914400" y="1371600"/>
            <a:ext cx="10363200" cy="3629608"/>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Παρόλο που πολλά από τα έργα του Καλντερόν ανήκουν στο θρησκευτικό δράμα, εξέφραζαν όλη αυτή την αναγεννησιακή αντίληψη ότι ο όλος ο κόσμος είναι ένα θέατρο, ότι ο κόσμος μεταμορφώνεται σε μια θεατρική σκηνή για την αυτοπροβολή της Αυλής και της Εκκλησίας και, άρα,  ότι το θέατρο είναι το απόλυτο σύμβολο του «κόσμου». Ένα από τα καλύτερα παραδείγματα του τρόπου με τον οποίο ο Καλντερόν μετέφερε στην γραφή του αυτήν την αντίληψη είναι το έργο του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Το Μεγάλο Θέατρο Του Κόσμου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γράφτηκε για τον εορτασμό της Αγίας Δωρεάς το 1645.</a:t>
            </a:r>
            <a:r>
              <a:rPr lang="el-GR" sz="24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6119360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ECFED37-9E30-84BE-8160-DBF24B59C30D}"/>
              </a:ext>
            </a:extLst>
          </p:cNvPr>
          <p:cNvSpPr>
            <a:spLocks noGrp="1"/>
          </p:cNvSpPr>
          <p:nvPr>
            <p:ph type="title"/>
          </p:nvPr>
        </p:nvSpPr>
        <p:spPr>
          <a:xfrm>
            <a:off x="914400" y="1371600"/>
            <a:ext cx="10363200" cy="2715208"/>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Θεός, ο ύψιστος σκηνοθέτης, εκφράζει την πρόθεσή του να ανεβάσει ο ίδιος ένα έργο. Ο κόσμος λειτουργεί ως σκηνικό, οι άνθρωποι είναι οι ηθοποιοί, οι ρόλοι τους απηχούν την κοινωνική θέση του καθενός -βασιλιάς, σοφός, πλούσιος, χωρικός και ζητιάνος. Το έργο που παίζεται είναι η ζωή.</a:t>
            </a:r>
            <a:endParaRPr lang="el-GR" sz="2400" dirty="0">
              <a:latin typeface="Book Antiqua" panose="02040602050305030304" pitchFamily="18" charset="0"/>
            </a:endParaRPr>
          </a:p>
        </p:txBody>
      </p:sp>
    </p:spTree>
    <p:extLst>
      <p:ext uri="{BB962C8B-B14F-4D97-AF65-F5344CB8AC3E}">
        <p14:creationId xmlns:p14="http://schemas.microsoft.com/office/powerpoint/2010/main" val="394442095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7111" name="Straight Connector 4711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7113" name="Rectangle 4711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3C8529D-A290-582A-5C37-0B03114A4789}"/>
              </a:ext>
            </a:extLst>
          </p:cNvPr>
          <p:cNvSpPr>
            <a:spLocks noGrp="1"/>
          </p:cNvSpPr>
          <p:nvPr>
            <p:ph type="title"/>
          </p:nvPr>
        </p:nvSpPr>
        <p:spPr>
          <a:xfrm>
            <a:off x="914401" y="314325"/>
            <a:ext cx="5181599" cy="6171139"/>
          </a:xfrm>
        </p:spPr>
        <p:txBody>
          <a:bodyPr vert="horz" lIns="91440" tIns="45720" rIns="91440" bIns="45720" rtlCol="0" anchor="t">
            <a:normAutofit/>
          </a:bodyPr>
          <a:lstStyle/>
          <a:p>
            <a:pPr>
              <a:lnSpc>
                <a:spcPct val="90000"/>
              </a:lnSpc>
            </a:pPr>
            <a:r>
              <a:rPr lang="en-US" sz="2200" i="1" dirty="0" err="1">
                <a:effectLst/>
                <a:latin typeface="Book Antiqua" panose="02040602050305030304" pitchFamily="18" charset="0"/>
              </a:rPr>
              <a:t>Το</a:t>
            </a:r>
            <a:r>
              <a:rPr lang="en-US" sz="2200" i="1" dirty="0">
                <a:effectLst/>
                <a:latin typeface="Book Antiqua" panose="02040602050305030304" pitchFamily="18" charset="0"/>
              </a:rPr>
              <a:t> </a:t>
            </a:r>
            <a:r>
              <a:rPr lang="en-US" sz="2200" i="1" dirty="0" err="1">
                <a:effectLst/>
                <a:latin typeface="Book Antiqua" panose="02040602050305030304" pitchFamily="18" charset="0"/>
              </a:rPr>
              <a:t>Μεγάλο</a:t>
            </a:r>
            <a:r>
              <a:rPr lang="en-US" sz="2200" i="1" dirty="0">
                <a:effectLst/>
                <a:latin typeface="Book Antiqua" panose="02040602050305030304" pitchFamily="18" charset="0"/>
              </a:rPr>
              <a:t> </a:t>
            </a:r>
            <a:r>
              <a:rPr lang="en-US" sz="2200" i="1" dirty="0" err="1">
                <a:effectLst/>
                <a:latin typeface="Book Antiqua" panose="02040602050305030304" pitchFamily="18" charset="0"/>
              </a:rPr>
              <a:t>Θέ</a:t>
            </a:r>
            <a:r>
              <a:rPr lang="en-US" sz="2200" i="1" dirty="0">
                <a:effectLst/>
                <a:latin typeface="Book Antiqua" panose="02040602050305030304" pitchFamily="18" charset="0"/>
              </a:rPr>
              <a:t>ατρο Του Κόσμου </a:t>
            </a:r>
            <a:r>
              <a:rPr lang="en-US" sz="2200" dirty="0">
                <a:effectLst/>
                <a:latin typeface="Book Antiqua" panose="02040602050305030304" pitchFamily="18" charset="0"/>
              </a:rPr>
              <a:t>του Καλντερόν παρουσιάζεται ως θέατρο εν θεάτρω, ενώ συγχρόνως υποδηλώνει ότι κάθε θέατρο αποτελεί ένα έργο μέσα σ’ ένα άλλο έργο διότι, εφόσον « η πραγματικότητα του ίδιου του θεατή δεν είναι παρά ένα θεατρικό έργο, όπου υπαινίσσεται η θεώρηση του κόσμου ως θεατρικής σκηνής, τότε στην πραγματικότητα το θέατρο δεν είναι παρά ένα έργο μέσα σε ένα άλλο έργο». Τα </a:t>
            </a:r>
            <a:r>
              <a:rPr lang="en-US" sz="2200" dirty="0" err="1">
                <a:effectLst/>
                <a:latin typeface="Book Antiqua" panose="02040602050305030304" pitchFamily="18" charset="0"/>
              </a:rPr>
              <a:t>όρι</a:t>
            </a:r>
            <a:r>
              <a:rPr lang="en-US" sz="2200" dirty="0">
                <a:effectLst/>
                <a:latin typeface="Book Antiqua" panose="02040602050305030304" pitchFamily="18" charset="0"/>
              </a:rPr>
              <a:t>α μεταξύ θεάτρου και ζωής συγχέονται και εκμηδενίζονται. </a:t>
            </a:r>
            <a:r>
              <a:rPr lang="en-US" sz="2200" dirty="0" err="1">
                <a:effectLst/>
                <a:latin typeface="Book Antiqua" panose="02040602050305030304" pitchFamily="18" charset="0"/>
              </a:rPr>
              <a:t>Το</a:t>
            </a:r>
            <a:r>
              <a:rPr lang="en-US" sz="2200" dirty="0">
                <a:effectLst/>
                <a:latin typeface="Book Antiqua" panose="02040602050305030304" pitchFamily="18" charset="0"/>
              </a:rPr>
              <a:t> </a:t>
            </a:r>
            <a:r>
              <a:rPr lang="en-US" sz="2200" dirty="0" err="1">
                <a:effectLst/>
                <a:latin typeface="Book Antiqua" panose="02040602050305030304" pitchFamily="18" charset="0"/>
              </a:rPr>
              <a:t>νόημ</a:t>
            </a:r>
            <a:r>
              <a:rPr lang="en-US" sz="2200" dirty="0">
                <a:effectLst/>
                <a:latin typeface="Book Antiqua" panose="02040602050305030304" pitchFamily="18" charset="0"/>
              </a:rPr>
              <a:t>α της ζωής έγκειται στην ερμηνεία ενός εφήμερου ρόλου, ενώ το θέατρο δεν είναι παρά μια αλληγορία της ζωής, υπό την έννοια ότι τονίζει και συγχρόνως εκθέτει το Φαίνεσθαι, την πλάνη και την παροδικότητα της ζωής.</a:t>
            </a:r>
            <a:br>
              <a:rPr lang="en-US" sz="2200" dirty="0">
                <a:effectLst/>
                <a:latin typeface="Book Antiqua" panose="02040602050305030304" pitchFamily="18" charset="0"/>
              </a:rPr>
            </a:br>
            <a:endParaRPr lang="en-US" sz="2200" dirty="0">
              <a:latin typeface="Book Antiqua" panose="02040602050305030304" pitchFamily="18" charset="0"/>
            </a:endParaRPr>
          </a:p>
        </p:txBody>
      </p:sp>
      <p:cxnSp>
        <p:nvCxnSpPr>
          <p:cNvPr id="47115" name="Straight Connector 47114">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7106" name="Picture 2" descr="Lecturas hispánicas: NUEVAS REFLEXIONES SOBRE EL AUTO SACRAMENTAL (Mercedes  Blanco)">
            <a:extLst>
              <a:ext uri="{FF2B5EF4-FFF2-40B4-BE49-F238E27FC236}">
                <a16:creationId xmlns:a16="http://schemas.microsoft.com/office/drawing/2014/main" id="{68665D58-A77F-86FC-E143-F1547096B60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82800" y="643468"/>
            <a:ext cx="4331502"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48066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3E1E24-DBFC-3C9C-816B-CA66829318A8}"/>
              </a:ext>
            </a:extLst>
          </p:cNvPr>
          <p:cNvSpPr>
            <a:spLocks noGrp="1"/>
          </p:cNvSpPr>
          <p:nvPr>
            <p:ph type="title"/>
          </p:nvPr>
        </p:nvSpPr>
        <p:spPr>
          <a:xfrm>
            <a:off x="914400" y="1371600"/>
            <a:ext cx="10363200" cy="5206482"/>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Σύμφωνα </a:t>
            </a:r>
            <a:r>
              <a:rPr lang="el-GR" sz="2400" dirty="0">
                <a:latin typeface="Book Antiqua" panose="02040602050305030304" pitchFamily="18" charset="0"/>
                <a:ea typeface="Calibri" panose="020F0502020204030204" pitchFamily="34" charset="0"/>
                <a:cs typeface="Times New Roman" panose="02020603050405020304" pitchFamily="18" charset="0"/>
              </a:rPr>
              <a:t>με αυτή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τη γενικότερη στάση προς τη θεατρικότητα, ελάχιστη έκπληξη προκαλεί το γεγονός ότι κατά τον 17ο αιώνα το ισπανικό θέατρο εξελίχθηκε σε φαινόμενο μαζικής κουλτούρας. Η θεατρική περίοδος διαρκούσε από το Πάσχα ως την αρχή της Σαρακοστής του επόμενου έτους. Σε αντίθεση με τον 16ο αιώνα,  όπου οι παραστάσεις δίνονταν μόνο τις Κυριακές και τις γιορτές, από τις αρχές του 17ου αιώνα προστέθηκαν άλλες δυο μέρες, ενώ στην περιοχή της Μαδρίτης παραστάσεις δίνονταν από το 1640 σε καθημερινή βάση κατά τη διάρκεια ορισμένων μηνών (κατά προτίμηση τον Ιανουάριο και τον Φεβρουάριο έως την περίοδο του καρναβαλιού, τον Μάιο το μήνα του εορτασμού της Αγίας Δωρεάς, αλλά και τον Οκτώβριο, το Νοέμβριο και το Δεκέμβριο). Όπως παρατηρούσε γύρω στο 1621 σχολιαστής της εποχής, το θέατρο έμελλε να αναδειχθεί σε «επιούσιο άρτο» του ισπανικού λαού.</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191661777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F3A6686-7B4E-7C20-36AB-E07150D524E4}"/>
              </a:ext>
            </a:extLst>
          </p:cNvPr>
          <p:cNvPicPr>
            <a:picLocks noChangeAspect="1"/>
          </p:cNvPicPr>
          <p:nvPr/>
        </p:nvPicPr>
        <p:blipFill rotWithShape="1">
          <a:blip r:embed="rId2"/>
          <a:srcRect t="4612" b="5389"/>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0AF66B7C-69F6-439C-A508-14C94AF6BA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961948" y="0"/>
            <a:ext cx="7230052"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A286D16-4E01-E120-C348-F80FD1D937B0}"/>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dirty="0" err="1">
                <a:solidFill>
                  <a:srgbClr val="FFFFFF"/>
                </a:solidFill>
                <a:effectLst/>
                <a:latin typeface="Book Antiqua" panose="02040602050305030304" pitchFamily="18" charset="0"/>
              </a:rPr>
              <a:t>Το</a:t>
            </a:r>
            <a:r>
              <a:rPr lang="en-US" dirty="0">
                <a:solidFill>
                  <a:srgbClr val="FFFFFF"/>
                </a:solidFill>
                <a:effectLst/>
                <a:latin typeface="Book Antiqua" panose="02040602050305030304" pitchFamily="18" charset="0"/>
              </a:rPr>
              <a:t> </a:t>
            </a:r>
            <a:r>
              <a:rPr lang="en-US" dirty="0" err="1">
                <a:solidFill>
                  <a:srgbClr val="FFFFFF"/>
                </a:solidFill>
                <a:effectLst/>
                <a:latin typeface="Book Antiqua" panose="02040602050305030304" pitchFamily="18" charset="0"/>
              </a:rPr>
              <a:t>μη</a:t>
            </a:r>
            <a:r>
              <a:rPr lang="en-US" dirty="0">
                <a:solidFill>
                  <a:srgbClr val="FFFFFF"/>
                </a:solidFill>
                <a:effectLst/>
                <a:latin typeface="Book Antiqua" panose="02040602050305030304" pitchFamily="18" charset="0"/>
              </a:rPr>
              <a:t> </a:t>
            </a:r>
            <a:r>
              <a:rPr lang="en-US" dirty="0" err="1">
                <a:solidFill>
                  <a:srgbClr val="FFFFFF"/>
                </a:solidFill>
                <a:effectLst/>
                <a:latin typeface="Book Antiqua" panose="02040602050305030304" pitchFamily="18" charset="0"/>
              </a:rPr>
              <a:t>θρησκευτικό</a:t>
            </a:r>
            <a:r>
              <a:rPr lang="en-US" dirty="0">
                <a:solidFill>
                  <a:srgbClr val="FFFFFF"/>
                </a:solidFill>
                <a:effectLst/>
                <a:latin typeface="Book Antiqua" panose="02040602050305030304" pitchFamily="18" charset="0"/>
              </a:rPr>
              <a:t> </a:t>
            </a:r>
            <a:r>
              <a:rPr lang="en-US" dirty="0" err="1">
                <a:solidFill>
                  <a:srgbClr val="FFFFFF"/>
                </a:solidFill>
                <a:effectLst/>
                <a:latin typeface="Book Antiqua" panose="02040602050305030304" pitchFamily="18" charset="0"/>
              </a:rPr>
              <a:t>δράμ</a:t>
            </a:r>
            <a:r>
              <a:rPr lang="en-US" dirty="0">
                <a:solidFill>
                  <a:srgbClr val="FFFFFF"/>
                </a:solidFill>
                <a:effectLst/>
                <a:latin typeface="Book Antiqua" panose="02040602050305030304" pitchFamily="18" charset="0"/>
              </a:rPr>
              <a:t>α</a:t>
            </a:r>
            <a:br>
              <a:rPr lang="en-US" dirty="0">
                <a:solidFill>
                  <a:srgbClr val="FFFFFF"/>
                </a:solidFill>
                <a:effectLst/>
              </a:rPr>
            </a:br>
            <a:endParaRPr lang="en-US" dirty="0">
              <a:solidFill>
                <a:srgbClr val="FFFFFF"/>
              </a:solidFill>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92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5105CBC-CFB8-F336-2F45-650854407DBB}"/>
              </a:ext>
            </a:extLst>
          </p:cNvPr>
          <p:cNvSpPr>
            <a:spLocks noGrp="1"/>
          </p:cNvSpPr>
          <p:nvPr>
            <p:ph type="title"/>
          </p:nvPr>
        </p:nvSpPr>
        <p:spPr>
          <a:xfrm>
            <a:off x="914400" y="1371600"/>
            <a:ext cx="10363200" cy="2733869"/>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ισπανικό κοσμικό δράμα έκανε την εμφάνισή του στις αρχές του 16ου αιώνα. Ο Χουάν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δελ</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Ενθίνα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(1469-1529) θεωρείται συχνά ο θεμελιωτής του ισπανικού κοσμικού δράματος. Ξεκίνησε να γράφει θρησκευτικά δράματα αλλά αργότερα άρχισε να επιδίδεται περισσότερο στη συγγραφή αμιγώς κοσμικών έργων.</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35396431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8135" name="Straight Connector 4813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8137" name="Rectangle 4813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62F2BE9-C333-BDA8-A3E9-9042CEE12ACA}"/>
              </a:ext>
            </a:extLst>
          </p:cNvPr>
          <p:cNvSpPr>
            <a:spLocks noGrp="1"/>
          </p:cNvSpPr>
          <p:nvPr>
            <p:ph type="title"/>
          </p:nvPr>
        </p:nvSpPr>
        <p:spPr>
          <a:xfrm>
            <a:off x="914401" y="914400"/>
            <a:ext cx="5486399" cy="5010150"/>
          </a:xfrm>
        </p:spPr>
        <p:txBody>
          <a:bodyPr vert="horz" lIns="91440" tIns="45720" rIns="91440" bIns="45720" rtlCol="0" anchor="t">
            <a:noAutofit/>
          </a:bodyPr>
          <a:lstStyle/>
          <a:p>
            <a:pPr>
              <a:lnSpc>
                <a:spcPct val="90000"/>
              </a:lnSpc>
            </a:pPr>
            <a:r>
              <a:rPr lang="en-US" sz="2400" dirty="0" err="1">
                <a:effectLst/>
                <a:latin typeface="Book Antiqua" panose="02040602050305030304" pitchFamily="18" charset="0"/>
              </a:rPr>
              <a:t>Αν</a:t>
            </a:r>
            <a:r>
              <a:rPr lang="en-US" sz="2400" dirty="0">
                <a:effectLst/>
                <a:latin typeface="Book Antiqua" panose="02040602050305030304" pitchFamily="18" charset="0"/>
              </a:rPr>
              <a:t>αμφισβήτητα ο παραγωγικότερος Ισπανός συγγραφέας ήταν ο Λόπε Φέλιξ Βέγα Κάρπιο (1562-1635). Η π</a:t>
            </a:r>
            <a:r>
              <a:rPr lang="en-US" sz="2400" dirty="0" err="1">
                <a:effectLst/>
                <a:latin typeface="Book Antiqua" panose="02040602050305030304" pitchFamily="18" charset="0"/>
              </a:rPr>
              <a:t>ροσω</a:t>
            </a:r>
            <a:r>
              <a:rPr lang="en-US" sz="2400" dirty="0">
                <a:effectLst/>
                <a:latin typeface="Book Antiqua" panose="02040602050305030304" pitchFamily="18" charset="0"/>
              </a:rPr>
              <a:t>πική του ζωή υπήρξε τόσο εντυπωσιακή όσο και τα έργα που έγραφε. Κατα</a:t>
            </a:r>
            <a:r>
              <a:rPr lang="en-US" sz="2400" dirty="0" err="1">
                <a:effectLst/>
                <a:latin typeface="Book Antiqua" panose="02040602050305030304" pitchFamily="18" charset="0"/>
              </a:rPr>
              <a:t>τάχθηκε</a:t>
            </a:r>
            <a:r>
              <a:rPr lang="en-US" sz="2400" dirty="0">
                <a:effectLst/>
                <a:latin typeface="Book Antiqua" panose="02040602050305030304" pitchFamily="18" charset="0"/>
              </a:rPr>
              <a:t> </a:t>
            </a:r>
            <a:r>
              <a:rPr lang="en-US" sz="2400" dirty="0" err="1">
                <a:effectLst/>
                <a:latin typeface="Book Antiqua" panose="02040602050305030304" pitchFamily="18" charset="0"/>
              </a:rPr>
              <a:t>στην</a:t>
            </a:r>
            <a:r>
              <a:rPr lang="en-US" sz="2400" dirty="0">
                <a:effectLst/>
                <a:latin typeface="Book Antiqua" panose="02040602050305030304" pitchFamily="18" charset="0"/>
              </a:rPr>
              <a:t> α</a:t>
            </a:r>
            <a:r>
              <a:rPr lang="en-US" sz="2400" dirty="0" err="1">
                <a:effectLst/>
                <a:latin typeface="Book Antiqua" panose="02040602050305030304" pitchFamily="18" charset="0"/>
              </a:rPr>
              <a:t>ήττητη</a:t>
            </a:r>
            <a:r>
              <a:rPr lang="en-US" sz="2400" dirty="0">
                <a:effectLst/>
                <a:latin typeface="Book Antiqua" panose="02040602050305030304" pitchFamily="18" charset="0"/>
              </a:rPr>
              <a:t> α</a:t>
            </a:r>
            <a:r>
              <a:rPr lang="en-US" sz="2400" dirty="0" err="1">
                <a:effectLst/>
                <a:latin typeface="Book Antiqua" panose="02040602050305030304" pitchFamily="18" charset="0"/>
              </a:rPr>
              <a:t>ρμάδ</a:t>
            </a:r>
            <a:r>
              <a:rPr lang="en-US" sz="2400" dirty="0">
                <a:effectLst/>
                <a:latin typeface="Book Antiqua" panose="02040602050305030304" pitchFamily="18" charset="0"/>
              </a:rPr>
              <a:t>α το 1588, εκτέλεσε χρέη γραμματέα στην υπηρεσία κάποιου ευγενούς, ασχολήθηκε με πλήθος δουλειές, έζησε πάμπολλες ερωτικές ιστορίες και μετά το 1614 χειροτονήθηκε ιερέας. </a:t>
            </a:r>
            <a:r>
              <a:rPr lang="en-US" sz="2400" dirty="0" err="1">
                <a:effectLst/>
                <a:latin typeface="Book Antiqua" panose="02040602050305030304" pitchFamily="18" charset="0"/>
              </a:rPr>
              <a:t>Εκτός</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όλες</a:t>
            </a:r>
            <a:r>
              <a:rPr lang="en-US" sz="2400" dirty="0">
                <a:effectLst/>
                <a:latin typeface="Book Antiqua" panose="02040602050305030304" pitchFamily="18" charset="0"/>
              </a:rPr>
              <a:t> α</a:t>
            </a:r>
            <a:r>
              <a:rPr lang="en-US" sz="2400" dirty="0" err="1">
                <a:effectLst/>
                <a:latin typeface="Book Antiqua" panose="02040602050305030304" pitchFamily="18" charset="0"/>
              </a:rPr>
              <a:t>υτές</a:t>
            </a:r>
            <a:r>
              <a:rPr lang="en-US" sz="2400" dirty="0">
                <a:effectLst/>
                <a:latin typeface="Book Antiqua" panose="02040602050305030304" pitchFamily="18" charset="0"/>
              </a:rPr>
              <a:t> </a:t>
            </a:r>
            <a:r>
              <a:rPr lang="en-US" sz="2400" dirty="0" err="1">
                <a:effectLst/>
                <a:latin typeface="Book Antiqua" panose="02040602050305030304" pitchFamily="18" charset="0"/>
              </a:rPr>
              <a:t>τις</a:t>
            </a:r>
            <a:r>
              <a:rPr lang="en-US" sz="2400" dirty="0">
                <a:effectLst/>
                <a:latin typeface="Book Antiqua" panose="02040602050305030304" pitchFamily="18" charset="0"/>
              </a:rPr>
              <a:t> α</a:t>
            </a:r>
            <a:r>
              <a:rPr lang="en-US" sz="2400" dirty="0" err="1">
                <a:effectLst/>
                <a:latin typeface="Book Antiqua" panose="02040602050305030304" pitchFamily="18" charset="0"/>
              </a:rPr>
              <a:t>σχολίες</a:t>
            </a:r>
            <a:r>
              <a:rPr lang="en-US" sz="2400" dirty="0">
                <a:effectLst/>
                <a:latin typeface="Book Antiqua" panose="02040602050305030304" pitchFamily="18" charset="0"/>
              </a:rPr>
              <a:t> </a:t>
            </a:r>
            <a:r>
              <a:rPr lang="en-US" sz="2400" dirty="0" err="1">
                <a:effectLst/>
                <a:latin typeface="Book Antiqua" panose="02040602050305030304" pitchFamily="18" charset="0"/>
              </a:rPr>
              <a:t>του</a:t>
            </a:r>
            <a:r>
              <a:rPr lang="en-US" sz="2400" dirty="0">
                <a:effectLst/>
                <a:latin typeface="Book Antiqua" panose="02040602050305030304" pitchFamily="18" charset="0"/>
              </a:rPr>
              <a:t>, </a:t>
            </a:r>
            <a:r>
              <a:rPr lang="en-US" sz="2400" dirty="0" err="1">
                <a:effectLst/>
                <a:latin typeface="Book Antiqua" panose="02040602050305030304" pitchFamily="18" charset="0"/>
              </a:rPr>
              <a:t>το</a:t>
            </a:r>
            <a:r>
              <a:rPr lang="en-US" sz="2400" dirty="0">
                <a:effectLst/>
                <a:latin typeface="Book Antiqua" panose="02040602050305030304" pitchFamily="18" charset="0"/>
              </a:rPr>
              <a:t> 1609 </a:t>
            </a:r>
            <a:r>
              <a:rPr lang="en-US" sz="2400" dirty="0" err="1">
                <a:effectLst/>
                <a:latin typeface="Book Antiqua" panose="02040602050305030304" pitchFamily="18" charset="0"/>
              </a:rPr>
              <a:t>δήλωσε</a:t>
            </a:r>
            <a:r>
              <a:rPr lang="en-US" sz="2400" dirty="0">
                <a:effectLst/>
                <a:latin typeface="Book Antiqua" panose="02040602050305030304" pitchFamily="18" charset="0"/>
              </a:rPr>
              <a:t> π</a:t>
            </a:r>
            <a:r>
              <a:rPr lang="en-US" sz="2400" dirty="0" err="1">
                <a:effectLst/>
                <a:latin typeface="Book Antiqua" panose="02040602050305030304" pitchFamily="18" charset="0"/>
              </a:rPr>
              <a:t>ως</a:t>
            </a:r>
            <a:r>
              <a:rPr lang="en-US" sz="2400" dirty="0">
                <a:effectLst/>
                <a:latin typeface="Book Antiqua" panose="02040602050305030304" pitchFamily="18" charset="0"/>
              </a:rPr>
              <a:t> </a:t>
            </a:r>
            <a:r>
              <a:rPr lang="en-US" sz="2400" dirty="0" err="1">
                <a:effectLst/>
                <a:latin typeface="Book Antiqua" panose="02040602050305030304" pitchFamily="18" charset="0"/>
              </a:rPr>
              <a:t>έχει</a:t>
            </a:r>
            <a:r>
              <a:rPr lang="en-US" sz="2400" dirty="0">
                <a:effectLst/>
                <a:latin typeface="Book Antiqua" panose="02040602050305030304" pitchFamily="18" charset="0"/>
              </a:rPr>
              <a:t> </a:t>
            </a:r>
            <a:r>
              <a:rPr lang="en-US" sz="2400" dirty="0" err="1">
                <a:effectLst/>
                <a:latin typeface="Book Antiqua" panose="02040602050305030304" pitchFamily="18" charset="0"/>
              </a:rPr>
              <a:t>γράψει</a:t>
            </a:r>
            <a:r>
              <a:rPr lang="en-US" sz="2400" dirty="0">
                <a:effectLst/>
                <a:latin typeface="Book Antiqua" panose="02040602050305030304" pitchFamily="18" charset="0"/>
              </a:rPr>
              <a:t> και 483 </a:t>
            </a:r>
            <a:r>
              <a:rPr lang="en-US" sz="2400" i="1" dirty="0" err="1">
                <a:effectLst/>
                <a:latin typeface="Book Antiqua" panose="02040602050305030304" pitchFamily="18" charset="0"/>
              </a:rPr>
              <a:t>comedias</a:t>
            </a:r>
            <a:r>
              <a:rPr lang="en-US" sz="2400" dirty="0">
                <a:effectLst/>
                <a:latin typeface="Book Antiqua" panose="02040602050305030304" pitchFamily="18" charset="0"/>
              </a:rPr>
              <a:t>.</a:t>
            </a:r>
            <a:endParaRPr lang="en-US" sz="2400" dirty="0">
              <a:latin typeface="Book Antiqua" panose="02040602050305030304" pitchFamily="18" charset="0"/>
            </a:endParaRPr>
          </a:p>
        </p:txBody>
      </p:sp>
      <p:cxnSp>
        <p:nvCxnSpPr>
          <p:cNvPr id="48139" name="Straight Connector 48138">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8130" name="Picture 2" descr="Lope de Vega (Creator) - TV Tropes">
            <a:extLst>
              <a:ext uri="{FF2B5EF4-FFF2-40B4-BE49-F238E27FC236}">
                <a16:creationId xmlns:a16="http://schemas.microsoft.com/office/drawing/2014/main" id="{00CD618D-22DB-692A-4B26-6DB2AB07CB7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872775" y="643468"/>
            <a:ext cx="3551553" cy="5571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364276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4161755-3D68-5FBB-0D86-9DCB4659B4C1}"/>
              </a:ext>
            </a:extLst>
          </p:cNvPr>
          <p:cNvSpPr>
            <a:spLocks noGrp="1"/>
          </p:cNvSpPr>
          <p:nvPr>
            <p:ph type="title"/>
          </p:nvPr>
        </p:nvSpPr>
        <p:spPr>
          <a:xfrm>
            <a:off x="914400" y="1371600"/>
            <a:ext cx="10363200" cy="4525347"/>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Εκτιμήσεις σχετικές με το σύνολο της παραγωγής του φτάνουν να την υπολογίζουν ακόμα και στα 1800 θεατρικά έργα, παρόλο που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o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αριθμός 800 φαίνεται να πλησιάζει περισσότερο την αληθινή εκτίμηση. Από αυτά έχουν σωθεί 331, και άλλα 200 περίπου που αποδίδονται σε αυτόν. Βρήκε επίσης χρόνο να γράψει και θεωρία του δράματος στο ποίημα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Νέα Τέχνη Της Δραματουργίας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Στην Εποχή Μας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1609. Ήταν ο πρώτος Ισπανός συγγραφέας που ζούσε αποκλειστικά από τα έσοδα της συγγραφής και κανένας άλλος συγγραφέας δεν κυριάρχησε ποτέ τόσο απόλυτα στο επαγγελματικό θέατρο.</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137083185"/>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55B7D4-21F5-D68D-7B42-58351F5222D2}"/>
              </a:ext>
            </a:extLst>
          </p:cNvPr>
          <p:cNvSpPr>
            <a:spLocks noGrp="1"/>
          </p:cNvSpPr>
          <p:nvPr>
            <p:ph type="title"/>
          </p:nvPr>
        </p:nvSpPr>
        <p:spPr>
          <a:xfrm>
            <a:off x="914400" y="1371600"/>
            <a:ext cx="10363200" cy="3900196"/>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έργα του διακρίνονται για την καλοσχεδιασμένη δράση που δημιουργεί και διατηρεί το σασπένς. Πολλά έργα περιστρέφονται γύρω από τις ερωτικές διεκδικήσεις και τα ζητήματα τιμής, ένα θέμα που ο Λόπε κατέστησε ιδιαιτέρως δημοφιλές και κληροδότησε σε ολόκληρο σχεδόν το μεταγενέστερο ισπανικό θέατρο.</a:t>
            </a:r>
            <a:r>
              <a:rPr lang="el-GR" sz="2400" dirty="0">
                <a:effectLst/>
                <a:latin typeface="Book Antiqua" panose="02040602050305030304" pitchFamily="18" charset="0"/>
                <a:ea typeface="Calibri" panose="020F0502020204030204" pitchFamily="34"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Επειδή δεν ήθελε να έχουν τα έργα του δυσάρεστο τέλος, ο Λόπε έβρισκε συχνά τρόπους να λύνει τις συγκρούσεις με αισιόδοξο τρόπο. Οι χαρακτήρες του εκπροσωπούν σχεδόν όλες τις κοινωνικές τάξεις και θέσεις, τις οποίες στο σύνολό τους ο Λόπε αντιμετωπίζει με συμπάθεια. Οι γυναικείοι ρόλοι είναι από τους καλύτερους του.</a:t>
            </a:r>
            <a:endParaRPr lang="el-GR" sz="2400" dirty="0">
              <a:latin typeface="Book Antiqua" panose="02040602050305030304" pitchFamily="18" charset="0"/>
            </a:endParaRPr>
          </a:p>
        </p:txBody>
      </p:sp>
    </p:spTree>
    <p:extLst>
      <p:ext uri="{BB962C8B-B14F-4D97-AF65-F5344CB8AC3E}">
        <p14:creationId xmlns:p14="http://schemas.microsoft.com/office/powerpoint/2010/main" val="416033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15596D4-1F0F-139C-00F2-80E0465F883C}"/>
              </a:ext>
            </a:extLst>
          </p:cNvPr>
          <p:cNvSpPr>
            <a:spLocks noGrp="1"/>
          </p:cNvSpPr>
          <p:nvPr>
            <p:ph type="title"/>
          </p:nvPr>
        </p:nvSpPr>
        <p:spPr>
          <a:xfrm>
            <a:off x="914400" y="1371600"/>
            <a:ext cx="10363200" cy="4954555"/>
          </a:xfrm>
        </p:spPr>
        <p:txBody>
          <a:bodyPr>
            <a:norm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διάλογοί του είναι φυσικοί, ζωντανοί και σύμφωνοι με την απαιτούμενη δεοντολογία. Διακρίνονται για τη στιχουργική ποικιλία, γιατί οι Ισπανοί δραματουργοί δεν παρουσίασαν ποτέ στίχο αντίστοιχο του αγγλικού ανομοιοκατάληκτου στίχου. Ο Λόπε συγκρίνεται συχνά με τον Σαίξπηρ και μερικοί κριτικοί έχουν υποστηρίξει πως ακόμα και μόνο τα 38 καλύτερα θεατρικά έργα του αν υπολογίσουμε, το έργο του Λόπε υπερτερεί ως προς την απεικόνιση του ερωτικού πάθους για τη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στιχοπλαστική</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μαεστρία στο χειρισμό μιας μεγάλης ποικιλίας μέτρου.</a:t>
            </a:r>
            <a:endParaRPr lang="el-GR" sz="2400" dirty="0">
              <a:latin typeface="Book Antiqua" panose="02040602050305030304" pitchFamily="18" charset="0"/>
            </a:endParaRPr>
          </a:p>
        </p:txBody>
      </p:sp>
    </p:spTree>
    <p:extLst>
      <p:ext uri="{BB962C8B-B14F-4D97-AF65-F5344CB8AC3E}">
        <p14:creationId xmlns:p14="http://schemas.microsoft.com/office/powerpoint/2010/main" val="91349021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D65041-E2BE-BE08-C6B8-AF05C8CBE34C}"/>
              </a:ext>
            </a:extLst>
          </p:cNvPr>
          <p:cNvSpPr>
            <a:spLocks noGrp="1"/>
          </p:cNvSpPr>
          <p:nvPr>
            <p:ph type="title"/>
          </p:nvPr>
        </p:nvSpPr>
        <p:spPr>
          <a:xfrm>
            <a:off x="914400" y="1035697"/>
            <a:ext cx="10363200" cy="5318449"/>
          </a:xfrm>
        </p:spPr>
        <p:txBody>
          <a:bodyPr>
            <a:noAutofit/>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περισσότεροι κριτικοί ωστόσο συμφωνούν πως ο Λόπε δεν διεισδύει στο βάθος της ανθρώπινης φύσης όπως ο Σαίξπηρ και πως το αισιόδοξο τέλος στα έργα του καλύπτει γρήγορα και επιπόλαια την πιο θλιβερή πλευρά της ζωής. Για τους σημερινούς θεατές το πιο γοητευτικό έργο του είναι ίσως η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Φουέντε</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Οβεχούνα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Πηγή Των Προβάτων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γραμμένη περίπου το 1614, στο οποίο ένας τυραννικός φεουδάρχης δολοφονείται από χωρικούς που αρνούνται να ομολογήσουν ακόμα και μετά από βασανιστήρια και σώζονται με την παρέμβαση του βασιλιά. Μερικά από τα γνωστότερα έργα του είναι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Το Χαζό Κορίτσι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1613,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Βεβαιότητα Μέσα Από Την Αμφιβολία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1620 έως 1624,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 Ιππότης Του </a:t>
            </a:r>
            <a:r>
              <a:rPr lang="el-GR" sz="2400" i="1" dirty="0" err="1">
                <a:effectLst/>
                <a:latin typeface="Book Antiqua" panose="02040602050305030304" pitchFamily="18" charset="0"/>
                <a:ea typeface="Calibri" panose="020F0502020204030204" pitchFamily="34" charset="0"/>
                <a:cs typeface="Times New Roman" panose="02020603050405020304" pitchFamily="18" charset="0"/>
              </a:rPr>
              <a:t>Ολμέδο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1622,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Τιμωρία Χωρίς Εκδίκηση</a:t>
            </a:r>
            <a:r>
              <a:rPr lang="el-GR" sz="2400" dirty="0">
                <a:effectLst/>
                <a:latin typeface="Times New Roman" panose="02020603050405020304" pitchFamily="18" charset="0"/>
                <a:ea typeface="Calibri" panose="020F0502020204030204" pitchFamily="34" charset="0"/>
                <a:cs typeface="Times New Roman" panose="02020603050405020304" pitchFamily="18" charset="0"/>
              </a:rPr>
              <a:t>, 1631.</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Ό Λόπε ντε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Βεγα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περιστοιχιζόταν από ένα πλήθος άλλων σημαντικών συγγραφέων. Ανάμεσά τους ξεχωρίζουν οι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Γκιγιέν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Καστρο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Τιρσο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 Μολίνα και Χουάν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Ρουίθ</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ντε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Αλαρκόν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47798106"/>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87A11D-91D6-A251-9B26-ADFDDBFFBAB1}"/>
              </a:ext>
            </a:extLst>
          </p:cNvPr>
          <p:cNvSpPr>
            <a:spLocks noGrp="1"/>
          </p:cNvSpPr>
          <p:nvPr>
            <p:ph type="title"/>
          </p:nvPr>
        </p:nvSpPr>
        <p:spPr>
          <a:xfrm>
            <a:off x="914400" y="1371600"/>
            <a:ext cx="10363200" cy="3610947"/>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Καλντερόν έγραψε επίσης και μη θεατρικά θρησκευτικά δράματα κυρίως μεταξύ του 1622 και του 1640. Αυτά διαιρούνται σε δυο μείζονες κατηγορίες: τις κωμωδίες « μανδύα και ξίφους», όπως παραδείγματος χάρη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Γυναίκα Στοιχειό</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γραμμένη το 1629, που βασίζονται σε ερωτικές υποθέσεις και παρεξηγήσεις με καλό τέλος, και σοβαρά έργα, πολλά από τα οποία εξετάζουν τα θέματα της ζήλιας και της τιμής. Σ’ αυτά τα τελευταία ανήκει ένα από τα πιο γνωστά του έργα,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Ο Γιατρός της Τιμής του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γραμμένο το 1635, στο οποίο ένας άντρας που υποπτεύεται πως η γυναίκα του δεν είναι πιστή, τη σκοτώνει με τέτοιο τρόπο, ώστε να αποφύγει το σκάνδαλο.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45450260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FD87419-C40E-B57F-4EB1-D645095EEF8C}"/>
              </a:ext>
            </a:extLst>
          </p:cNvPr>
          <p:cNvSpPr>
            <a:spLocks noGrp="1"/>
          </p:cNvSpPr>
          <p:nvPr>
            <p:ph type="title"/>
          </p:nvPr>
        </p:nvSpPr>
        <p:spPr>
          <a:xfrm>
            <a:off x="914400" y="1371600"/>
            <a:ext cx="10363200" cy="3909527"/>
          </a:xfrm>
        </p:spPr>
        <p:txBody>
          <a:bodyPr>
            <a:normAutofit fontScale="90000"/>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διασημότερο μη θρησκευτικό έργο του Καλντερόν,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Η Ζωή Είναι Όνειρο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γραμμένο περίπου το 1636, είναι μια φιλοσοφική αλληγορία για τα ανθρώπινα και το μυστήριο της ζωής. Ο κεντρικός χαρακτήρας, 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Σιγισμούνδος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ενώ έχει γεννηθεί πρίγκιπας, μεγαλώνει στην ανωνυμία. Τον μεταφέρουν στο παλάτι κοιμισμένο και όταν ξυπνάει, τον κρίνουν ακατάλληλο για βασιλιά λόγω της ανάρμοστης συμπεριφοράς του και τον επαναφέρουν στην προηγούμενη κατάσταση του, στη φυλακή, πάλι κοιμισμένο. Όταν ξυπνάει, πιστεύει πως το επεισόδιο στην αυλή του βασιλιά ήταν ένα όνειρο. Τελικά, αφού συνειδητοποιεί ότι η ζωή είναι ένα όνειρο από το οποίο μόνο θάνατος μας ξυπνάει, παίρνει το θρόνο στη διάρκεια ενός εμφυλίου πολέμου και γίνεται ένας συνετός κυβερνήτης.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41877018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8D6CF2B-B48B-A031-684C-49CCB1073FFE}"/>
              </a:ext>
            </a:extLst>
          </p:cNvPr>
          <p:cNvSpPr>
            <a:spLocks noGrp="1"/>
          </p:cNvSpPr>
          <p:nvPr>
            <p:ph type="title"/>
          </p:nvPr>
        </p:nvSpPr>
        <p:spPr>
          <a:xfrm>
            <a:off x="914400" y="923730"/>
            <a:ext cx="10363200" cy="5514391"/>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δραματική παραγωγή του χρυσού αιώνα υπήρξε πρωτοφανής. Ο συνολικός αριθμός των έργων που γράφτηκαν πριν από το 1700 υπολογίζεται στις 10.000 έως 30.000 θεατρικά έργα. Η ψυχαγωγική αξία του θεάτρου εξαρτιόταν σε μεγάλο βαθμό από την ικανότητά του να προσφέρει στο κοινό διαρκώς νέες και πολυποίκιλες εμπειρίες. Τον σκοπό αυτόν εξυπηρετούσε τόσο το πλούσιο πρόγραμμα κάθε παράστασης, όσο και η συνεχής ανανέωση του ρεπερτορίου. Για να μην ατονήσει το ενδιαφέρον του κοινού, τα έργα έπρεπε να αντικατασταθούν εγκαίρως από νέα. Το αστείρευτο εύρος του υλικού, από όπου αντλούσε τη θεματολογία του το μπαρόκ θέατρο, εγγυόταν ότι κάθε νέο έργο θα προσέφερε στο θεατρόφιλο κοινό την αγωνία και τη διέγερση που προκαλεί το άγνωστο. Επιδιώκοντας να ανταπεξέλθουν στην ταχεία φθορά των έργων, οι θεατρικοί συγγραφείς ήταν αναγκασμένοι να εργάζονται με απίστευτους ρυθμούς παραγωγής.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5788526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0" name="Rectangle 9">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198D98F-D949-0835-6A50-1BD7A72BD552}"/>
              </a:ext>
            </a:extLst>
          </p:cNvPr>
          <p:cNvPicPr>
            <a:picLocks noChangeAspect="1"/>
          </p:cNvPicPr>
          <p:nvPr/>
        </p:nvPicPr>
        <p:blipFill rotWithShape="1">
          <a:blip r:embed="rId2"/>
          <a:srcRect t="12743" b="7470"/>
          <a:stretch/>
        </p:blipFill>
        <p:spPr>
          <a:xfrm>
            <a:off x="20" y="10"/>
            <a:ext cx="12191979" cy="6857990"/>
          </a:xfrm>
          <a:prstGeom prst="rect">
            <a:avLst/>
          </a:prstGeom>
        </p:spPr>
      </p:pic>
      <p:sp>
        <p:nvSpPr>
          <p:cNvPr id="12" name="Rectangle 11">
            <a:extLst>
              <a:ext uri="{FF2B5EF4-FFF2-40B4-BE49-F238E27FC236}">
                <a16:creationId xmlns:a16="http://schemas.microsoft.com/office/drawing/2014/main" id="{122AB34F-E75C-451A-8410-05B6C249E9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648484"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D8723A7-C3B2-8240-CF93-2665A4E49953}"/>
              </a:ext>
            </a:extLst>
          </p:cNvPr>
          <p:cNvSpPr>
            <a:spLocks noGrp="1"/>
          </p:cNvSpPr>
          <p:nvPr>
            <p:ph type="title"/>
          </p:nvPr>
        </p:nvSpPr>
        <p:spPr>
          <a:xfrm>
            <a:off x="6421729" y="914400"/>
            <a:ext cx="4892948" cy="3427867"/>
          </a:xfrm>
        </p:spPr>
        <p:txBody>
          <a:bodyPr vert="horz" lIns="91440" tIns="45720" rIns="91440" bIns="45720" rtlCol="0" anchor="t">
            <a:normAutofit/>
          </a:bodyPr>
          <a:lstStyle/>
          <a:p>
            <a:pPr algn="r"/>
            <a:r>
              <a:rPr lang="en-US" dirty="0" err="1">
                <a:solidFill>
                  <a:srgbClr val="FFFFFF"/>
                </a:solidFill>
                <a:effectLst/>
                <a:latin typeface="Book Antiqua" panose="02040602050305030304" pitchFamily="18" charset="0"/>
              </a:rPr>
              <a:t>Θί</a:t>
            </a:r>
            <a:r>
              <a:rPr lang="en-US" dirty="0">
                <a:solidFill>
                  <a:srgbClr val="FFFFFF"/>
                </a:solidFill>
                <a:effectLst/>
                <a:latin typeface="Book Antiqua" panose="02040602050305030304" pitchFamily="18" charset="0"/>
              </a:rPr>
              <a:t>ασοι</a:t>
            </a:r>
            <a:br>
              <a:rPr lang="en-US" dirty="0">
                <a:solidFill>
                  <a:srgbClr val="FFFFFF"/>
                </a:solidFill>
                <a:effectLst/>
              </a:rPr>
            </a:br>
            <a:endParaRPr lang="en-US" dirty="0">
              <a:solidFill>
                <a:srgbClr val="FFFFFF"/>
              </a:solidFill>
            </a:endParaRPr>
          </a:p>
        </p:txBody>
      </p:sp>
      <p:cxnSp>
        <p:nvCxnSpPr>
          <p:cNvPr id="14" name="Straight Connector 13">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222043"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457285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9159" name="Straight Connector 4915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49161" name="Rectangle 4916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AB1ACCE-A63A-AD79-13A3-07FF6155B696}"/>
              </a:ext>
            </a:extLst>
          </p:cNvPr>
          <p:cNvSpPr>
            <a:spLocks noGrp="1"/>
          </p:cNvSpPr>
          <p:nvPr>
            <p:ph type="title"/>
          </p:nvPr>
        </p:nvSpPr>
        <p:spPr>
          <a:xfrm>
            <a:off x="914401" y="914400"/>
            <a:ext cx="4035055" cy="5591175"/>
          </a:xfrm>
        </p:spPr>
        <p:txBody>
          <a:bodyPr vert="horz" lIns="91440" tIns="45720" rIns="91440" bIns="45720" rtlCol="0" anchor="t">
            <a:normAutofit fontScale="90000"/>
          </a:bodyPr>
          <a:lstStyle/>
          <a:p>
            <a:pPr>
              <a:lnSpc>
                <a:spcPct val="90000"/>
              </a:lnSpc>
            </a:pPr>
            <a:r>
              <a:rPr lang="en-US" sz="2200" dirty="0" err="1">
                <a:effectLst/>
                <a:latin typeface="Book Antiqua" panose="02040602050305030304" pitchFamily="18" charset="0"/>
              </a:rPr>
              <a:t>Είν</a:t>
            </a:r>
            <a:r>
              <a:rPr lang="en-US" sz="2200" dirty="0">
                <a:effectLst/>
                <a:latin typeface="Book Antiqua" panose="02040602050305030304" pitchFamily="18" charset="0"/>
              </a:rPr>
              <a:t>αι δύσκολο να υπολογίσουμε τον αριθμό των θιάσων στην Ισπανία μεταξύ του 1550 και του 1600, γιατί πολλοί από αυτούς έδρασαν μόνο μια θεατρική σεζόν, ενώ οι συγχωνεύσεις και διασπάσεις ήταν συνηθισμένα φαινόμενα. Ο α</a:t>
            </a:r>
            <a:r>
              <a:rPr lang="en-US" sz="2200" dirty="0" err="1">
                <a:effectLst/>
                <a:latin typeface="Book Antiqua" panose="02040602050305030304" pitchFamily="18" charset="0"/>
              </a:rPr>
              <a:t>ριθμός</a:t>
            </a:r>
            <a:r>
              <a:rPr lang="en-US" sz="2200" dirty="0">
                <a:effectLst/>
                <a:latin typeface="Book Antiqua" panose="02040602050305030304" pitchFamily="18" charset="0"/>
              </a:rPr>
              <a:t> </a:t>
            </a:r>
            <a:r>
              <a:rPr lang="en-US" sz="2200" dirty="0" err="1">
                <a:effectLst/>
                <a:latin typeface="Book Antiqua" panose="02040602050305030304" pitchFamily="18" charset="0"/>
              </a:rPr>
              <a:t>των</a:t>
            </a:r>
            <a:r>
              <a:rPr lang="en-US" sz="2200" dirty="0">
                <a:effectLst/>
                <a:latin typeface="Book Antiqua" panose="02040602050305030304" pitchFamily="18" charset="0"/>
              </a:rPr>
              <a:t> </a:t>
            </a:r>
            <a:r>
              <a:rPr lang="en-US" sz="2200" dirty="0" err="1">
                <a:effectLst/>
                <a:latin typeface="Book Antiqua" panose="02040602050305030304" pitchFamily="18" charset="0"/>
              </a:rPr>
              <a:t>ισ</a:t>
            </a:r>
            <a:r>
              <a:rPr lang="en-US" sz="2200" dirty="0">
                <a:effectLst/>
                <a:latin typeface="Book Antiqua" panose="02040602050305030304" pitchFamily="18" charset="0"/>
              </a:rPr>
              <a:t>πανικών θιάσων αυξήθηκε ραγδαία μετά την ανέγερση μόνιμων θεάτρων, τόσο, που η κυβέρνηση προσπάθησε να τους ελαττώσει το 1603 περιορίζοντας τους ιταλικούς θιάσους που έπαιζαν στην Ισπανία και μειώνοντας τον αριθμό των ισπανικών θιάσων που είχαν νόμιμη άδεια αρχικά σε 8 και αργότερα αυξάνοντάς τον, το 1615, σε 12.</a:t>
            </a:r>
            <a:br>
              <a:rPr lang="en-US" sz="1300" dirty="0">
                <a:effectLst/>
                <a:latin typeface="Book Antiqua" panose="02040602050305030304" pitchFamily="18" charset="0"/>
              </a:rPr>
            </a:br>
            <a:endParaRPr lang="en-US" sz="1300" dirty="0">
              <a:latin typeface="Book Antiqua" panose="02040602050305030304" pitchFamily="18" charset="0"/>
            </a:endParaRPr>
          </a:p>
        </p:txBody>
      </p:sp>
      <p:cxnSp>
        <p:nvCxnSpPr>
          <p:cNvPr id="49163" name="Straight Connector 49162">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49154" name="Picture 2" descr="Spanish Golden Age Theatre: History &amp; Significance | Study.com">
            <a:extLst>
              <a:ext uri="{FF2B5EF4-FFF2-40B4-BE49-F238E27FC236}">
                <a16:creationId xmlns:a16="http://schemas.microsoft.com/office/drawing/2014/main" id="{33A967F7-F0B9-E7BB-DC8C-084833D99D0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1249871"/>
            <a:ext cx="5799963" cy="4358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283038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C1508B-740C-9BEF-BFF7-165DE1AB289E}"/>
              </a:ext>
            </a:extLst>
          </p:cNvPr>
          <p:cNvSpPr>
            <a:spLocks noGrp="1"/>
          </p:cNvSpPr>
          <p:nvPr>
            <p:ph type="title"/>
          </p:nvPr>
        </p:nvSpPr>
        <p:spPr>
          <a:xfrm>
            <a:off x="914400" y="1371600"/>
            <a:ext cx="10363200" cy="4973216"/>
          </a:xfrm>
        </p:spPr>
        <p:txBody>
          <a:bodyPr>
            <a:normAutofit fontScale="90000"/>
          </a:bodyPr>
          <a:lstStyle/>
          <a:p>
            <a:r>
              <a:rPr lang="el-GR" sz="2700" dirty="0">
                <a:effectLst/>
                <a:latin typeface="Book Antiqua" panose="02040602050305030304" pitchFamily="18" charset="0"/>
                <a:ea typeface="Calibri" panose="020F0502020204030204" pitchFamily="34" charset="0"/>
                <a:cs typeface="Times New Roman" panose="02020603050405020304" pitchFamily="18" charset="0"/>
              </a:rPr>
              <a:t>Υπήρχαν δυο κατηγορίες νόμιμων θιάσων: οι </a:t>
            </a:r>
            <a:r>
              <a:rPr lang="en-US" sz="2700" i="1" dirty="0" err="1">
                <a:effectLst/>
                <a:latin typeface="Book Antiqua" panose="02040602050305030304" pitchFamily="18" charset="0"/>
                <a:ea typeface="Calibri" panose="020F0502020204030204" pitchFamily="34" charset="0"/>
                <a:cs typeface="Times New Roman" panose="02020603050405020304" pitchFamily="18" charset="0"/>
              </a:rPr>
              <a:t>compa</a:t>
            </a:r>
            <a:r>
              <a:rPr lang="el-GR" sz="2700" i="1" dirty="0">
                <a:effectLst/>
                <a:latin typeface="Book Antiqua" panose="02040602050305030304" pitchFamily="18" charset="0"/>
                <a:ea typeface="Calibri" panose="020F0502020204030204" pitchFamily="34" charset="0"/>
                <a:cs typeface="Times New Roman" panose="02020603050405020304" pitchFamily="18" charset="0"/>
              </a:rPr>
              <a:t>ñ</a:t>
            </a:r>
            <a:r>
              <a:rPr lang="en-US" sz="2700" i="1" dirty="0" err="1">
                <a:effectLst/>
                <a:latin typeface="Book Antiqua" panose="02040602050305030304" pitchFamily="18" charset="0"/>
                <a:ea typeface="Calibri" panose="020F0502020204030204" pitchFamily="34" charset="0"/>
                <a:cs typeface="Times New Roman" panose="02020603050405020304" pitchFamily="18" charset="0"/>
              </a:rPr>
              <a:t>ias</a:t>
            </a:r>
            <a:r>
              <a:rPr lang="en-US" sz="2700" i="1" dirty="0">
                <a:effectLst/>
                <a:latin typeface="Book Antiqua" panose="02040602050305030304" pitchFamily="18" charset="0"/>
                <a:ea typeface="Calibri" panose="020F0502020204030204" pitchFamily="34" charset="0"/>
                <a:cs typeface="Times New Roman" panose="02020603050405020304" pitchFamily="18" charset="0"/>
              </a:rPr>
              <a:t> de </a:t>
            </a:r>
            <a:r>
              <a:rPr lang="en-US" sz="2700" i="1" dirty="0" err="1">
                <a:effectLst/>
                <a:latin typeface="Book Antiqua" panose="02040602050305030304" pitchFamily="18" charset="0"/>
                <a:ea typeface="Calibri" panose="020F0502020204030204" pitchFamily="34" charset="0"/>
                <a:cs typeface="Times New Roman" panose="02020603050405020304" pitchFamily="18" charset="0"/>
              </a:rPr>
              <a:t>parte</a:t>
            </a:r>
            <a:r>
              <a:rPr lang="el-GR" sz="2700" dirty="0">
                <a:effectLst/>
                <a:latin typeface="Book Antiqua" panose="02040602050305030304" pitchFamily="18" charset="0"/>
                <a:ea typeface="Calibri" panose="020F0502020204030204" pitchFamily="34" charset="0"/>
                <a:cs typeface="Times New Roman" panose="02020603050405020304" pitchFamily="18" charset="0"/>
              </a:rPr>
              <a:t> (θίασοι μερισμάτων) και ηθοποιοί με μισθό που εργάζονταν στο θίασο κάποιου διευθυντή με σύμβαση ενός ή δυο χρόνων. Θίασοι εγκεκριμένοι, με άδεια από το βασιλικό συμβούλιο μπορούσαν να προσληφθούν με σύμβαση για να οργανώσουν τα </a:t>
            </a:r>
            <a:r>
              <a:rPr lang="en-US" sz="2700" dirty="0">
                <a:effectLst/>
                <a:latin typeface="Book Antiqua" panose="02040602050305030304" pitchFamily="18" charset="0"/>
                <a:ea typeface="Calibri" panose="020F0502020204030204" pitchFamily="34" charset="0"/>
                <a:cs typeface="Times New Roman" panose="02020603050405020304" pitchFamily="18" charset="0"/>
              </a:rPr>
              <a:t>autos </a:t>
            </a:r>
            <a:r>
              <a:rPr lang="en-US" sz="2700" dirty="0" err="1">
                <a:effectLst/>
                <a:latin typeface="Book Antiqua" panose="02040602050305030304" pitchFamily="18" charset="0"/>
                <a:ea typeface="Calibri" panose="020F0502020204030204" pitchFamily="34" charset="0"/>
                <a:cs typeface="Times New Roman" panose="02020603050405020304" pitchFamily="18" charset="0"/>
              </a:rPr>
              <a:t>sacramentales</a:t>
            </a:r>
            <a:r>
              <a:rPr lang="el-GR" sz="2700" dirty="0">
                <a:effectLst/>
                <a:latin typeface="Book Antiqua" panose="02040602050305030304" pitchFamily="18" charset="0"/>
                <a:ea typeface="Calibri" panose="020F0502020204030204" pitchFamily="34" charset="0"/>
                <a:cs typeface="Times New Roman" panose="02020603050405020304" pitchFamily="18" charset="0"/>
              </a:rPr>
              <a:t> για μια πόλη, εργασία για την οποία έπαιρναν συγκριτικά υψηλές αμοιβές. Θίασοι με άδεια μπορούσαν επίσης να προσληφθούν με σύμβαση για να παίξουν στα </a:t>
            </a:r>
            <a:r>
              <a:rPr lang="en-US" sz="2700" dirty="0" err="1">
                <a:effectLst/>
                <a:latin typeface="Book Antiqua" panose="02040602050305030304" pitchFamily="18" charset="0"/>
                <a:ea typeface="Calibri" panose="020F0502020204030204" pitchFamily="34" charset="0"/>
                <a:cs typeface="Times New Roman" panose="02020603050405020304" pitchFamily="18" charset="0"/>
              </a:rPr>
              <a:t>corrales</a:t>
            </a:r>
            <a:r>
              <a:rPr lang="el-GR" sz="2700" dirty="0">
                <a:effectLst/>
                <a:latin typeface="Book Antiqua" panose="02040602050305030304" pitchFamily="18" charset="0"/>
                <a:ea typeface="Calibri" panose="020F0502020204030204" pitchFamily="34" charset="0"/>
                <a:cs typeface="Times New Roman" panose="02020603050405020304" pitchFamily="18" charset="0"/>
              </a:rPr>
              <a:t>. Γενικά μόνο ένας θίασος με άδεια μπορούσε κάθε φορά να παίζει σε μια πόλη, αλλά στη Μαδρίτη και στη Σεβίλλη ειδικά μπορούσαν να είναι μέχρι 4. Οι αμοιβές είχαν μεγάλες διακυμάνσεις. Συνήθως ο θίασος έπαιρνε ένα σταθερό ποσό για κάθε παράσταση, στο οποίο προστίθετο μερικές φορές και ένα ποσοστό από τις εισπράξεις.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3192419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0183" name="Straight Connector 5018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0185" name="Rectangle 5018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09AEE41-30ED-B273-1207-78755B628237}"/>
              </a:ext>
            </a:extLst>
          </p:cNvPr>
          <p:cNvSpPr>
            <a:spLocks noGrp="1"/>
          </p:cNvSpPr>
          <p:nvPr>
            <p:ph type="title"/>
          </p:nvPr>
        </p:nvSpPr>
        <p:spPr>
          <a:xfrm>
            <a:off x="914401" y="542925"/>
            <a:ext cx="4721524" cy="5248275"/>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Μετ</a:t>
            </a:r>
            <a:r>
              <a:rPr lang="en-US" sz="2400" dirty="0">
                <a:effectLst/>
                <a:latin typeface="Book Antiqua" panose="02040602050305030304" pitchFamily="18" charset="0"/>
              </a:rPr>
              <a:t>αξύ του 1610 και του 1640, στην περίοδο της μεγαλύτερης δημοτικότητας του θεάτρου, ένας μέσος εγκεκριμένος θίασος αποτελείτο από 16 ως 20 ηθοποιούς, άνδρες, γυναίκες και μαθητευόμενους, που έπαιζαν ένα ρεπερτόριο μέχρι 60 έργων. Επιπ</a:t>
            </a:r>
            <a:r>
              <a:rPr lang="en-US" sz="2400" dirty="0" err="1">
                <a:effectLst/>
                <a:latin typeface="Book Antiqua" panose="02040602050305030304" pitchFamily="18" charset="0"/>
              </a:rPr>
              <a:t>λέον</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θί</a:t>
            </a:r>
            <a:r>
              <a:rPr lang="en-US" sz="2400" dirty="0">
                <a:effectLst/>
                <a:latin typeface="Book Antiqua" panose="02040602050305030304" pitchFamily="18" charset="0"/>
              </a:rPr>
              <a:t>ασοι είχαν τους υποβολείς τους, τους υπεύθυνους για την γκαρνταρόμπα,  τους τεχνικούς σκηνής και τους ταμίες.</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50187" name="Straight Connector 50186">
            <a:extLst>
              <a:ext uri="{FF2B5EF4-FFF2-40B4-BE49-F238E27FC236}">
                <a16:creationId xmlns:a16="http://schemas.microsoft.com/office/drawing/2014/main" id="{84EE7F79-08E8-405E-9B6D-B1560F3484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1585" y="1027306"/>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50178" name="Picture 2" descr="Corral de Comedias Theatre: monuments in Almagro, Ciudad Real at Spain is  culture.">
            <a:extLst>
              <a:ext uri="{FF2B5EF4-FFF2-40B4-BE49-F238E27FC236}">
                <a16:creationId xmlns:a16="http://schemas.microsoft.com/office/drawing/2014/main" id="{6AB1EBD5-B829-CCC6-ACFC-6FF6033C38E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176513" y="2422613"/>
            <a:ext cx="5023901" cy="27781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369339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458D41-A2C4-0845-FCC0-7284791FA0F4}"/>
              </a:ext>
            </a:extLst>
          </p:cNvPr>
          <p:cNvSpPr>
            <a:spLocks noGrp="1"/>
          </p:cNvSpPr>
          <p:nvPr>
            <p:ph type="title"/>
          </p:nvPr>
        </p:nvSpPr>
        <p:spPr>
          <a:xfrm>
            <a:off x="914400" y="1184987"/>
            <a:ext cx="10363200" cy="5570376"/>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 θίασος έπρεπε να πάρει έγκριση ξεχωριστά για κάθε έργο του ρεπερτορίου του. Μετά το 1600 όλα τα έργα περνούσαν από λογοκρισία και οι δραματουργοί μπορούσαν να διωχθούν, αν δεν συμμορφώνονταν με τις υποδείξεις. Πριν από το 1590 πολλοί δραματουργοί εντάχθηκαν σε θιάσους ως ηθοποιοί. Μετά το 1590 τέτοιες στενές σχέσεις είναι ασυνήθιστες, αν και οι διευθυντές των θιάσων γενικά έκαναν παραγγελίες νέων έργων, με αποτέλεσμα οι θεατρικοί συγγραφείς να γράφουν έχοντας στο μυαλό τους κάποιον συγκεκριμένο θίασο. Στο ζενίθ της καριέρας του ο Λόπε δε Βέγα έπαιρνε περίπου 500 ρεάλια για κάθε έργο, τη στιγμή που ο μέσος ετήσιος μισθός ενός ηθοποιού ήταν περίπου 6000 ρεάλια. Αυτή η διαφορά εσόδων ίσως εξηγεί γιατί η δραματουργοί ήταν τόσο παραγωγικοί. Τη δεκαετία του 1650 περίπου η αμοιβή είχε αυξηθεί στα 800 ρεάλια για τα έργα των καλύτερων συγγραφέων. Οι παραγγελίες θεατρικών έργων για την αυλή πληρώνονταν με ποσά διπλάσια ή τριπλάσια.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6963339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1207" name="Straight Connector 51206">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1209" name="Rectangle 5120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35DDE18-3B46-C0EE-FCD8-A47A19C520A6}"/>
              </a:ext>
            </a:extLst>
          </p:cNvPr>
          <p:cNvSpPr>
            <a:spLocks noGrp="1"/>
          </p:cNvSpPr>
          <p:nvPr>
            <p:ph type="title"/>
          </p:nvPr>
        </p:nvSpPr>
        <p:spPr>
          <a:xfrm>
            <a:off x="854162" y="1031001"/>
            <a:ext cx="4035055" cy="2996649"/>
          </a:xfrm>
        </p:spPr>
        <p:txBody>
          <a:bodyPr vert="horz" lIns="91440" tIns="45720" rIns="91440" bIns="45720" rtlCol="0" anchor="t">
            <a:normAutofit/>
          </a:bodyPr>
          <a:lstStyle/>
          <a:p>
            <a:r>
              <a:rPr lang="en-US" i="1" dirty="0" err="1">
                <a:effectLst/>
                <a:latin typeface="Book Antiqua" panose="02040602050305030304" pitchFamily="18" charset="0"/>
              </a:rPr>
              <a:t>Coralles</a:t>
            </a:r>
            <a:br>
              <a:rPr lang="en-US" dirty="0">
                <a:effectLst/>
                <a:latin typeface="Book Antiqua" panose="02040602050305030304" pitchFamily="18" charset="0"/>
              </a:rPr>
            </a:br>
            <a:endParaRPr lang="en-US" dirty="0">
              <a:latin typeface="Book Antiqua" panose="02040602050305030304" pitchFamily="18" charset="0"/>
            </a:endParaRPr>
          </a:p>
        </p:txBody>
      </p:sp>
      <p:cxnSp>
        <p:nvCxnSpPr>
          <p:cNvPr id="51211" name="Straight Connector 51210">
            <a:extLst>
              <a:ext uri="{FF2B5EF4-FFF2-40B4-BE49-F238E27FC236}">
                <a16:creationId xmlns:a16="http://schemas.microsoft.com/office/drawing/2014/main" id="{59D7B6BE-A4E0-4483-BEC5-493AC3E5D2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1202" name="Picture 2" descr="Corral de comedias - Wikipedia">
            <a:extLst>
              <a:ext uri="{FF2B5EF4-FFF2-40B4-BE49-F238E27FC236}">
                <a16:creationId xmlns:a16="http://schemas.microsoft.com/office/drawing/2014/main" id="{D15A4B44-9AD0-261E-3AB4-8C3E007D40D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48570" y="1254014"/>
            <a:ext cx="5799963" cy="43499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162664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A2246F8-3540-2956-23AD-070E7EFB3112}"/>
              </a:ext>
            </a:extLst>
          </p:cNvPr>
          <p:cNvSpPr>
            <a:spLocks noGrp="1"/>
          </p:cNvSpPr>
          <p:nvPr>
            <p:ph type="title"/>
          </p:nvPr>
        </p:nvSpPr>
        <p:spPr>
          <a:xfrm>
            <a:off x="914400" y="1371600"/>
            <a:ext cx="10363200" cy="2743200"/>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πρώτοι θίασοι έπαιζαν στις αυλές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coralles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αποτελούν ένα ιδιαίτερο χαρακτηριστικό της ισπανικής αστικής αρχιτεκτονικής. Οικοδομικά τετράγωνα της πόλης χτίζονταν γύρω από μια σειρά τέτοιων αυλών. Γι’ αυτό, ο όρος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corral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έφτασε να σημαίνει θέατρο.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84562675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BBB09D-AFC9-25CA-A15B-7AFF3B65CF02}"/>
              </a:ext>
            </a:extLst>
          </p:cNvPr>
          <p:cNvSpPr>
            <a:spLocks noGrp="1"/>
          </p:cNvSpPr>
          <p:nvPr>
            <p:ph type="title"/>
          </p:nvPr>
        </p:nvSpPr>
        <p:spPr>
          <a:xfrm>
            <a:off x="914400" y="1371600"/>
            <a:ext cx="10363200" cy="2584580"/>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Αρχικά 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κοράλες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ήταν προσωρινά. Το πρώτο μόνιμο θέατρο στην πρωτεύουσα ήταν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Corral de la Cruz</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άνοιξε το 1579. Ακολούθησε το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Corral del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Pr</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í</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ncipe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1583. Αυτά θα είναι τα μόνα δημόσια θέατρα στη Μαδρίτης έως τα μέσα του 18ου αιώνα.</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23122964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2231" name="Straight Connector 52230">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2233" name="Rectangle 52232">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226" name="Picture 2" descr="Corrales de comedias más famosos ¡Teatro en estado puro! | 2H14">
            <a:extLst>
              <a:ext uri="{FF2B5EF4-FFF2-40B4-BE49-F238E27FC236}">
                <a16:creationId xmlns:a16="http://schemas.microsoft.com/office/drawing/2014/main" id="{7CABFD9D-9936-9BEF-0F41-59C3BAC7E5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003" b="13728"/>
          <a:stretch/>
        </p:blipFill>
        <p:spPr bwMode="auto">
          <a:xfrm>
            <a:off x="20" y="10"/>
            <a:ext cx="12191979" cy="6857989"/>
          </a:xfrm>
          <a:prstGeom prst="rect">
            <a:avLst/>
          </a:prstGeom>
          <a:noFill/>
          <a:extLst>
            <a:ext uri="{909E8E84-426E-40DD-AFC4-6F175D3DCCD1}">
              <a14:hiddenFill xmlns:a14="http://schemas.microsoft.com/office/drawing/2010/main">
                <a:solidFill>
                  <a:srgbClr val="FFFFFF"/>
                </a:solidFill>
              </a14:hiddenFill>
            </a:ext>
          </a:extLst>
        </p:spPr>
      </p:pic>
      <p:sp>
        <p:nvSpPr>
          <p:cNvPr id="52235" name="Rectangle 52234">
            <a:extLst>
              <a:ext uri="{FF2B5EF4-FFF2-40B4-BE49-F238E27FC236}">
                <a16:creationId xmlns:a16="http://schemas.microsoft.com/office/drawing/2014/main" id="{9E9D00D9-C4F5-471E-BE2C-126CB112A6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6" y="0"/>
            <a:ext cx="8543515" cy="6858000"/>
          </a:xfrm>
          <a:prstGeom prst="rect">
            <a:avLst/>
          </a:prstGeom>
          <a:gradFill flip="none" rotWithShape="1">
            <a:gsLst>
              <a:gs pos="0">
                <a:srgbClr val="000000">
                  <a:alpha val="0"/>
                </a:srgbClr>
              </a:gs>
              <a:gs pos="58000">
                <a:srgbClr val="000000">
                  <a:alpha val="55000"/>
                </a:srgbClr>
              </a:gs>
              <a:gs pos="93000">
                <a:srgbClr val="000000">
                  <a:alpha val="6400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509B55E-B8E6-6D5B-0DBD-4A21B582861F}"/>
              </a:ext>
            </a:extLst>
          </p:cNvPr>
          <p:cNvSpPr>
            <a:spLocks noGrp="1"/>
          </p:cNvSpPr>
          <p:nvPr>
            <p:ph type="title"/>
          </p:nvPr>
        </p:nvSpPr>
        <p:spPr>
          <a:xfrm>
            <a:off x="990600" y="256204"/>
            <a:ext cx="4892948" cy="6345592"/>
          </a:xfrm>
        </p:spPr>
        <p:txBody>
          <a:bodyPr vert="horz" lIns="91440" tIns="45720" rIns="91440" bIns="45720" rtlCol="0" anchor="t">
            <a:noAutofit/>
          </a:bodyPr>
          <a:lstStyle/>
          <a:p>
            <a:pPr>
              <a:lnSpc>
                <a:spcPct val="90000"/>
              </a:lnSpc>
            </a:pPr>
            <a:r>
              <a:rPr lang="en-US" sz="2400" dirty="0">
                <a:solidFill>
                  <a:srgbClr val="FFFFFF"/>
                </a:solidFill>
                <a:effectLst/>
                <a:latin typeface="Book Antiqua" panose="02040602050305030304" pitchFamily="18" charset="0"/>
              </a:rPr>
              <a:t>Τα </a:t>
            </a:r>
            <a:r>
              <a:rPr lang="en-US" sz="2400" dirty="0" err="1">
                <a:solidFill>
                  <a:srgbClr val="FFFFFF"/>
                </a:solidFill>
                <a:effectLst/>
                <a:latin typeface="Book Antiqua" panose="02040602050305030304" pitchFamily="18" charset="0"/>
              </a:rPr>
              <a:t>corrales</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της</a:t>
            </a:r>
            <a:r>
              <a:rPr lang="en-US" sz="2400" dirty="0">
                <a:solidFill>
                  <a:srgbClr val="FFFFFF"/>
                </a:solidFill>
                <a:effectLst/>
                <a:latin typeface="Book Antiqua" panose="02040602050305030304" pitchFamily="18" charset="0"/>
              </a:rPr>
              <a:t> Μα</a:t>
            </a:r>
            <a:r>
              <a:rPr lang="en-US" sz="2400" dirty="0" err="1">
                <a:solidFill>
                  <a:srgbClr val="FFFFFF"/>
                </a:solidFill>
                <a:effectLst/>
                <a:latin typeface="Book Antiqua" panose="02040602050305030304" pitchFamily="18" charset="0"/>
              </a:rPr>
              <a:t>δρίτης</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χτίστηκ</a:t>
            </a:r>
            <a:r>
              <a:rPr lang="en-US" sz="2400" dirty="0">
                <a:solidFill>
                  <a:srgbClr val="FFFFFF"/>
                </a:solidFill>
                <a:effectLst/>
                <a:latin typeface="Book Antiqua" panose="02040602050305030304" pitchFamily="18" charset="0"/>
              </a:rPr>
              <a:t>αν γύρω από μια τετράγωνη ή ορθογώνια αυλή η οποία ως τον δέκατο όγδοο αιώνα ήταν ακάλυπτη. </a:t>
            </a:r>
            <a:r>
              <a:rPr lang="en-US" sz="2400" dirty="0" err="1">
                <a:solidFill>
                  <a:srgbClr val="FFFFFF"/>
                </a:solidFill>
                <a:effectLst/>
                <a:latin typeface="Book Antiqua" panose="02040602050305030304" pitchFamily="18" charset="0"/>
              </a:rPr>
              <a:t>Διέθετ</a:t>
            </a:r>
            <a:r>
              <a:rPr lang="en-US" sz="2400" dirty="0">
                <a:solidFill>
                  <a:srgbClr val="FFFFFF"/>
                </a:solidFill>
                <a:effectLst/>
                <a:latin typeface="Book Antiqua" panose="02040602050305030304" pitchFamily="18" charset="0"/>
              </a:rPr>
              <a:t>αν ρυθμιζόμενες τέντες για να σκιάζουν τους θεατές και να εξασφαλίσουν κάποια φωτιστικά εφέ. </a:t>
            </a:r>
            <a:r>
              <a:rPr lang="en-US" sz="2400" dirty="0" err="1">
                <a:solidFill>
                  <a:srgbClr val="FFFFFF"/>
                </a:solidFill>
                <a:effectLst/>
                <a:latin typeface="Book Antiqua" panose="02040602050305030304" pitchFamily="18" charset="0"/>
              </a:rPr>
              <a:t>Μι</a:t>
            </a:r>
            <a:r>
              <a:rPr lang="en-US" sz="2400" dirty="0">
                <a:solidFill>
                  <a:srgbClr val="FFFFFF"/>
                </a:solidFill>
                <a:effectLst/>
                <a:latin typeface="Book Antiqua" panose="02040602050305030304" pitchFamily="18" charset="0"/>
              </a:rPr>
              <a:t>α σκηνή (escenario) και πίσω της ένα καμαρίνι (vestuario) καταλάμβαναν το ένα άκρο της αυλής. </a:t>
            </a:r>
            <a:r>
              <a:rPr lang="en-US" sz="2400" dirty="0" err="1">
                <a:solidFill>
                  <a:srgbClr val="FFFFFF"/>
                </a:solidFill>
                <a:effectLst/>
                <a:latin typeface="Book Antiqua" panose="02040602050305030304" pitchFamily="18" charset="0"/>
              </a:rPr>
              <a:t>Στη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μεγάλη</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κεντρική</a:t>
            </a:r>
            <a:r>
              <a:rPr lang="en-US" sz="2400" dirty="0">
                <a:solidFill>
                  <a:srgbClr val="FFFFFF"/>
                </a:solidFill>
                <a:effectLst/>
                <a:latin typeface="Book Antiqua" panose="02040602050305030304" pitchFamily="18" charset="0"/>
              </a:rPr>
              <a:t> α</a:t>
            </a:r>
            <a:r>
              <a:rPr lang="en-US" sz="2400" dirty="0" err="1">
                <a:solidFill>
                  <a:srgbClr val="FFFFFF"/>
                </a:solidFill>
                <a:effectLst/>
                <a:latin typeface="Book Antiqua" panose="02040602050305030304" pitchFamily="18" charset="0"/>
              </a:rPr>
              <a:t>υλή</a:t>
            </a:r>
            <a:r>
              <a:rPr lang="en-US" sz="2400" dirty="0">
                <a:solidFill>
                  <a:srgbClr val="FFFFFF"/>
                </a:solidFill>
                <a:effectLst/>
                <a:latin typeface="Book Antiqua" panose="02040602050305030304" pitchFamily="18" charset="0"/>
              </a:rPr>
              <a:t> (patio) α</a:t>
            </a:r>
            <a:r>
              <a:rPr lang="en-US" sz="2400" dirty="0" err="1">
                <a:solidFill>
                  <a:srgbClr val="FFFFFF"/>
                </a:solidFill>
                <a:effectLst/>
                <a:latin typeface="Book Antiqua" panose="02040602050305030304" pitchFamily="18" charset="0"/>
              </a:rPr>
              <a:t>ρχικά</a:t>
            </a:r>
            <a:r>
              <a:rPr lang="en-US" sz="2400" dirty="0">
                <a:solidFill>
                  <a:srgbClr val="FFFFFF"/>
                </a:solidFill>
                <a:effectLst/>
                <a:latin typeface="Book Antiqua" panose="02040602050305030304" pitchFamily="18" charset="0"/>
              </a:rPr>
              <a:t> </a:t>
            </a:r>
            <a:r>
              <a:rPr lang="en-US" sz="2400" dirty="0" err="1">
                <a:solidFill>
                  <a:srgbClr val="FFFFFF"/>
                </a:solidFill>
                <a:effectLst/>
                <a:latin typeface="Book Antiqua" panose="02040602050305030304" pitchFamily="18" charset="0"/>
              </a:rPr>
              <a:t>στέκοντ</a:t>
            </a:r>
            <a:r>
              <a:rPr lang="en-US" sz="2400" dirty="0">
                <a:solidFill>
                  <a:srgbClr val="FFFFFF"/>
                </a:solidFill>
                <a:effectLst/>
                <a:latin typeface="Book Antiqua" panose="02040602050305030304" pitchFamily="18" charset="0"/>
              </a:rPr>
              <a:t>αν όρθιοι θεατές, αν και στα μέσα του δέκατου έβδομου αιώνα μια σειρά από πάγκους (taburetes) είχε στηθεί ακριβώς μπροστά από τη σκηνή.</a:t>
            </a:r>
            <a:endParaRPr lang="en-US" sz="2400" dirty="0">
              <a:solidFill>
                <a:srgbClr val="FFFFFF"/>
              </a:solidFill>
              <a:latin typeface="Book Antiqua" panose="02040602050305030304" pitchFamily="18" charset="0"/>
            </a:endParaRPr>
          </a:p>
        </p:txBody>
      </p:sp>
      <p:cxnSp>
        <p:nvCxnSpPr>
          <p:cNvPr id="52237" name="Straight Connector 52236">
            <a:extLst>
              <a:ext uri="{FF2B5EF4-FFF2-40B4-BE49-F238E27FC236}">
                <a16:creationId xmlns:a16="http://schemas.microsoft.com/office/drawing/2014/main" id="{97CC2FE6-3AD0-4131-B4BC-1F4D65E25E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7529" y="4861206"/>
            <a:ext cx="978862"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61382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4951466-3F36-0338-79E7-5CCA762A9977}"/>
              </a:ext>
            </a:extLst>
          </p:cNvPr>
          <p:cNvSpPr>
            <a:spLocks noGrp="1"/>
          </p:cNvSpPr>
          <p:nvPr>
            <p:ph type="title"/>
          </p:nvPr>
        </p:nvSpPr>
        <p:spPr>
          <a:xfrm>
            <a:off x="914400" y="1371600"/>
            <a:ext cx="10363200" cy="3181739"/>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Κατά μήκος κάθε πλευράς της αυλής υπήρχαν κερκίδες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gradas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τις χώριζε από την αυλή ένα κιγκλίδωμα και προστατεύονταν από τις καιρικές συνθήκες με υπόστεγο. Οι κερκίδες έφταναν στο ύψος του δεύτερου ορόφου των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τετραορόφων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σπιτιών που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περιέβαλαν</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την αυλή. Κάθε παράθυρο σπιτιού χρησίμευε ως θεωρείο (</a:t>
            </a:r>
            <a:r>
              <a:rPr lang="en-US" sz="2400" dirty="0" err="1">
                <a:effectLst/>
                <a:latin typeface="Book Antiqua" panose="02040602050305030304" pitchFamily="18" charset="0"/>
                <a:ea typeface="Calibri" panose="020F0502020204030204" pitchFamily="34" charset="0"/>
                <a:cs typeface="Times New Roman" panose="02020603050405020304" pitchFamily="18" charset="0"/>
              </a:rPr>
              <a:t>aposento</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εκείνα που βρίσκονταν στο δεύτερο όροφο ήταν φραγμένα με καφασωτά για να εμποδίζουν στην είσοδο στο θέατρο.</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05878016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3255" name="Straight Connector 53254">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3257" name="Rectangle 53256">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6CF6274F-A84D-5BA1-DA4E-242C4D887319}"/>
              </a:ext>
            </a:extLst>
          </p:cNvPr>
          <p:cNvSpPr>
            <a:spLocks noGrp="1"/>
          </p:cNvSpPr>
          <p:nvPr>
            <p:ph type="title"/>
          </p:nvPr>
        </p:nvSpPr>
        <p:spPr>
          <a:xfrm>
            <a:off x="7235653" y="1026742"/>
            <a:ext cx="4762501" cy="4455522"/>
          </a:xfrm>
        </p:spPr>
        <p:txBody>
          <a:bodyPr vert="horz" lIns="91440" tIns="45720" rIns="91440" bIns="45720" rtlCol="0" anchor="b">
            <a:noAutofit/>
          </a:bodyPr>
          <a:lstStyle/>
          <a:p>
            <a:pPr>
              <a:lnSpc>
                <a:spcPct val="90000"/>
              </a:lnSpc>
            </a:pPr>
            <a:r>
              <a:rPr lang="en-US" sz="2400" dirty="0" err="1">
                <a:effectLst/>
                <a:latin typeface="Book Antiqua" panose="02040602050305030304" pitchFamily="18" charset="0"/>
              </a:rPr>
              <a:t>Στο</a:t>
            </a:r>
            <a:r>
              <a:rPr lang="en-US" sz="2400" dirty="0">
                <a:effectLst/>
                <a:latin typeface="Book Antiqua" panose="02040602050305030304" pitchFamily="18" charset="0"/>
              </a:rPr>
              <a:t> π</a:t>
            </a:r>
            <a:r>
              <a:rPr lang="en-US" sz="2400" dirty="0" err="1">
                <a:effectLst/>
                <a:latin typeface="Book Antiqua" panose="02040602050305030304" pitchFamily="18" charset="0"/>
              </a:rPr>
              <a:t>ίσω</a:t>
            </a:r>
            <a:r>
              <a:rPr lang="en-US" sz="2400" dirty="0">
                <a:effectLst/>
                <a:latin typeface="Book Antiqua" panose="02040602050305030304" pitchFamily="18" charset="0"/>
              </a:rPr>
              <a:t> </a:t>
            </a:r>
            <a:r>
              <a:rPr lang="en-US" sz="2400" dirty="0" err="1">
                <a:effectLst/>
                <a:latin typeface="Book Antiqua" panose="02040602050305030304" pitchFamily="18" charset="0"/>
              </a:rPr>
              <a:t>μέρος</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α</a:t>
            </a:r>
            <a:r>
              <a:rPr lang="en-US" sz="2400" dirty="0" err="1">
                <a:effectLst/>
                <a:latin typeface="Book Antiqua" panose="02040602050305030304" pitchFamily="18" charset="0"/>
              </a:rPr>
              <a:t>υλής</a:t>
            </a:r>
            <a:r>
              <a:rPr lang="en-US" sz="2400" dirty="0">
                <a:effectLst/>
                <a:latin typeface="Book Antiqua" panose="02040602050305030304" pitchFamily="18" charset="0"/>
              </a:rPr>
              <a:t> υπ</a:t>
            </a:r>
            <a:r>
              <a:rPr lang="en-US" sz="2400" dirty="0" err="1">
                <a:effectLst/>
                <a:latin typeface="Book Antiqua" panose="02040602050305030304" pitchFamily="18" charset="0"/>
              </a:rPr>
              <a:t>ήρχε</a:t>
            </a:r>
            <a:r>
              <a:rPr lang="en-US" sz="2400" dirty="0">
                <a:effectLst/>
                <a:latin typeface="Book Antiqua" panose="02040602050305030304" pitchFamily="18" charset="0"/>
              </a:rPr>
              <a:t> </a:t>
            </a:r>
            <a:r>
              <a:rPr lang="en-US" sz="2400" dirty="0" err="1">
                <a:effectLst/>
                <a:latin typeface="Book Antiqua" panose="02040602050305030304" pitchFamily="18" charset="0"/>
              </a:rPr>
              <a:t>έν</a:t>
            </a:r>
            <a:r>
              <a:rPr lang="en-US" sz="2400" dirty="0">
                <a:effectLst/>
                <a:latin typeface="Book Antiqua" panose="02040602050305030304" pitchFamily="18" charset="0"/>
              </a:rPr>
              <a:t>α αναψυκτήριο (alojeria), πάνω από το οποίο βρισκόταν ο εξώστης για τις γυναίκες που έρχονταν ασυνόδευτες (η cazuela). </a:t>
            </a:r>
            <a:r>
              <a:rPr lang="en-US" sz="2400" dirty="0" err="1">
                <a:effectLst/>
                <a:latin typeface="Book Antiqua" panose="02040602050305030304" pitchFamily="18" charset="0"/>
              </a:rPr>
              <a:t>Έν</a:t>
            </a:r>
            <a:r>
              <a:rPr lang="en-US" sz="2400" dirty="0">
                <a:effectLst/>
                <a:latin typeface="Book Antiqua" panose="02040602050305030304" pitchFamily="18" charset="0"/>
              </a:rPr>
              <a:t>ας δικαστικός επέβαλε τον αυστηρό διαχωρισμό ανδρών γυναικών. </a:t>
            </a:r>
            <a:r>
              <a:rPr lang="en-US" sz="2400" dirty="0" err="1">
                <a:effectLst/>
                <a:latin typeface="Book Antiqua" panose="02040602050305030304" pitchFamily="18" charset="0"/>
              </a:rPr>
              <a:t>Στις</a:t>
            </a:r>
            <a:r>
              <a:rPr lang="en-US" sz="2400" dirty="0">
                <a:effectLst/>
                <a:latin typeface="Book Antiqua" panose="02040602050305030304" pitchFamily="18" charset="0"/>
              </a:rPr>
              <a:t> </a:t>
            </a:r>
            <a:r>
              <a:rPr lang="en-US" sz="2400" dirty="0" err="1">
                <a:effectLst/>
                <a:latin typeface="Book Antiqua" panose="02040602050305030304" pitchFamily="18" charset="0"/>
              </a:rPr>
              <a:t>γυν</a:t>
            </a:r>
            <a:r>
              <a:rPr lang="en-US" sz="2400" dirty="0">
                <a:effectLst/>
                <a:latin typeface="Book Antiqua" panose="02040602050305030304" pitchFamily="18" charset="0"/>
              </a:rPr>
              <a:t>αίκες απαγορευόταν η πρόσβαση στο πάτιο και στους άνδρες στην cazuela.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53250" name="Picture 2">
            <a:extLst>
              <a:ext uri="{FF2B5EF4-FFF2-40B4-BE49-F238E27FC236}">
                <a16:creationId xmlns:a16="http://schemas.microsoft.com/office/drawing/2014/main" id="{27C759A8-F3A7-EF7C-23D8-73ECF2C432E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246077"/>
            <a:ext cx="5821128" cy="4365846"/>
          </a:xfrm>
          <a:prstGeom prst="rect">
            <a:avLst/>
          </a:prstGeom>
          <a:noFill/>
          <a:extLst>
            <a:ext uri="{909E8E84-426E-40DD-AFC4-6F175D3DCCD1}">
              <a14:hiddenFill xmlns:a14="http://schemas.microsoft.com/office/drawing/2010/main">
                <a:solidFill>
                  <a:srgbClr val="FFFFFF"/>
                </a:solidFill>
              </a14:hiddenFill>
            </a:ext>
          </a:extLst>
        </p:spPr>
      </p:pic>
      <p:cxnSp>
        <p:nvCxnSpPr>
          <p:cNvPr id="53259" name="Straight Connector 53258">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9580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1A0F244-6EDD-7ECF-5890-93F1B3F3D1A5}"/>
              </a:ext>
            </a:extLst>
          </p:cNvPr>
          <p:cNvSpPr>
            <a:spLocks noGrp="1"/>
          </p:cNvSpPr>
          <p:nvPr>
            <p:ph type="title"/>
          </p:nvPr>
        </p:nvSpPr>
        <p:spPr>
          <a:xfrm>
            <a:off x="914400" y="1371600"/>
            <a:ext cx="10363200" cy="4180114"/>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κορράλες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της Μαδρίτης είχαν μάλλον χωρητικότητα περίπου 1000 ατόμων όταν άνοιξαν, αλλά ο αριθμός αυτός έφθασε τις 2000 στη δεκαετία του 1630. Αν λάβουμε υπ’ όψιν αφενός τη συχνότητα των παραστάσεων, το μέγεθος των θεάτρων</a:t>
            </a:r>
            <a:r>
              <a:rPr lang="el-GR" sz="2400" dirty="0">
                <a:latin typeface="Book Antiqua" panose="02040602050305030304" pitchFamily="18" charset="0"/>
                <a:ea typeface="Calibri" panose="020F0502020204030204" pitchFamily="34" charset="0"/>
                <a:cs typeface="Times New Roman" panose="02020603050405020304" pitchFamily="18" charset="0"/>
              </a:rPr>
              <a:t> και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γεγονός ότι οι θέσεις ήταν σχεδόν μονίμως εξαντλημένες, και αφετέρου την πληθυσμιακή ανάπτυξη της Μαδρίτης (37.500 κάτοικοι το 1594, 180.000 μόνιμοι και 20.000 μη μόνιμοι κάτοικοι το 1630, μεταξύ άλλων ξένοι, ταξιδιώτες, περιπλανώμενοι και ζητιάνοι), φαίνεται ότι ένα υψηλό ποσοστό του πληθυσμού επισκεπτόταν σε τακτική βάση το θέατρο. Το κοινό των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κορράλες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απαρτιζόταν από όλα τα κοινωνικά στρώματα. </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376445798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4279" name="Straight Connector 54278">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4281" name="Rectangle 5428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800EDA5-4502-2FB0-7459-C14AF31DCE7D}"/>
              </a:ext>
            </a:extLst>
          </p:cNvPr>
          <p:cNvSpPr>
            <a:spLocks noGrp="1"/>
          </p:cNvSpPr>
          <p:nvPr>
            <p:ph type="title"/>
          </p:nvPr>
        </p:nvSpPr>
        <p:spPr>
          <a:xfrm>
            <a:off x="6896101" y="152402"/>
            <a:ext cx="5102054" cy="6638923"/>
          </a:xfrm>
        </p:spPr>
        <p:txBody>
          <a:bodyPr vert="horz" lIns="91440" tIns="45720" rIns="91440" bIns="45720" rtlCol="0" anchor="b">
            <a:noAutofit/>
          </a:bodyPr>
          <a:lstStyle/>
          <a:p>
            <a:pPr>
              <a:lnSpc>
                <a:spcPct val="90000"/>
              </a:lnSpc>
              <a:spcAft>
                <a:spcPts val="800"/>
              </a:spcAft>
            </a:pPr>
            <a:r>
              <a:rPr lang="en-US" sz="2400" dirty="0" err="1">
                <a:effectLst/>
                <a:latin typeface="Book Antiqua" panose="02040602050305030304" pitchFamily="18" charset="0"/>
              </a:rPr>
              <a:t>Οι</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στάσεις</a:t>
            </a:r>
            <a:r>
              <a:rPr lang="en-US" sz="2400" dirty="0">
                <a:effectLst/>
                <a:latin typeface="Book Antiqua" panose="02040602050305030304" pitchFamily="18" charset="0"/>
              </a:rPr>
              <a:t> </a:t>
            </a:r>
            <a:r>
              <a:rPr lang="en-US" sz="2400" dirty="0" err="1">
                <a:effectLst/>
                <a:latin typeface="Book Antiqua" panose="02040602050305030304" pitchFamily="18" charset="0"/>
              </a:rPr>
              <a:t>άρχιζ</a:t>
            </a:r>
            <a:r>
              <a:rPr lang="en-US" sz="2400" dirty="0">
                <a:effectLst/>
                <a:latin typeface="Book Antiqua" panose="02040602050305030304" pitchFamily="18" charset="0"/>
              </a:rPr>
              <a:t>αν στις 2 μ.μ.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φθινό</a:t>
            </a:r>
            <a:r>
              <a:rPr lang="en-US" sz="2400" dirty="0">
                <a:effectLst/>
                <a:latin typeface="Book Antiqua" panose="02040602050305030304" pitchFamily="18" charset="0"/>
              </a:rPr>
              <a:t>πωρο και το χειμώνα και από τις 3 ως τις 4 μ.μ. </a:t>
            </a:r>
            <a:r>
              <a:rPr lang="en-US" sz="2400" dirty="0" err="1">
                <a:effectLst/>
                <a:latin typeface="Book Antiqua" panose="02040602050305030304" pitchFamily="18" charset="0"/>
              </a:rPr>
              <a:t>την</a:t>
            </a:r>
            <a:r>
              <a:rPr lang="en-US" sz="2400" dirty="0">
                <a:effectLst/>
                <a:latin typeface="Book Antiqua" panose="02040602050305030304" pitchFamily="18" charset="0"/>
              </a:rPr>
              <a:t> </a:t>
            </a:r>
            <a:r>
              <a:rPr lang="en-US" sz="2400" dirty="0" err="1">
                <a:effectLst/>
                <a:latin typeface="Book Antiqua" panose="02040602050305030304" pitchFamily="18" charset="0"/>
              </a:rPr>
              <a:t>άνοιξη</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ατί ήταν υποχρεωμένοι να τελειώσουν τουλάχιστον μία ώρα πριν νυχτώσει. Η π</a:t>
            </a:r>
            <a:r>
              <a:rPr lang="en-US" sz="2400" dirty="0" err="1">
                <a:effectLst/>
                <a:latin typeface="Book Antiqua" panose="02040602050305030304" pitchFamily="18" charset="0"/>
              </a:rPr>
              <a:t>ρογρ</a:t>
            </a:r>
            <a:r>
              <a:rPr lang="en-US" sz="2400" dirty="0">
                <a:effectLst/>
                <a:latin typeface="Book Antiqua" panose="02040602050305030304" pitchFamily="18" charset="0"/>
              </a:rPr>
              <a:t>αμματισμένη παράσταση άρχιζε με μουσική, τραγούδια και χορούς στη συνέχεια εκφωνούσαν τη λόα, έναν πρόλογο που τον διαδεχόταν και άλλος χορός, ύστερα ερχόταν η </a:t>
            </a:r>
            <a:r>
              <a:rPr lang="en-US" sz="2400" i="1" dirty="0">
                <a:effectLst/>
                <a:latin typeface="Book Antiqua" panose="02040602050305030304" pitchFamily="18" charset="0"/>
              </a:rPr>
              <a:t>comedia</a:t>
            </a:r>
            <a:r>
              <a:rPr lang="en-US" sz="2400" dirty="0">
                <a:effectLst/>
                <a:latin typeface="Book Antiqua" panose="02040602050305030304" pitchFamily="18" charset="0"/>
              </a:rPr>
              <a:t>, οι πράξεις της οποίας χωριζόντουσαν με τα </a:t>
            </a:r>
            <a:r>
              <a:rPr lang="en-US" sz="2400" i="1" dirty="0">
                <a:effectLst/>
                <a:latin typeface="Book Antiqua" panose="02040602050305030304" pitchFamily="18" charset="0"/>
              </a:rPr>
              <a:t>entremeses</a:t>
            </a:r>
            <a:r>
              <a:rPr lang="en-US" sz="2400" dirty="0">
                <a:effectLst/>
                <a:latin typeface="Book Antiqua" panose="02040602050305030304" pitchFamily="18" charset="0"/>
              </a:rPr>
              <a:t> και τέλος η παράσταση ολοκληρωνόταν με έναν ακόμα χορό.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pic>
        <p:nvPicPr>
          <p:cNvPr id="54274" name="Picture 2" descr="El corral de comedias: un vistazo al plató del Siglo de Oro - El AgitadorEl  Agitador">
            <a:extLst>
              <a:ext uri="{FF2B5EF4-FFF2-40B4-BE49-F238E27FC236}">
                <a16:creationId xmlns:a16="http://schemas.microsoft.com/office/drawing/2014/main" id="{6B88204E-8B56-9FA1-E23E-0C33C23043F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617174"/>
            <a:ext cx="5821128" cy="3623652"/>
          </a:xfrm>
          <a:prstGeom prst="rect">
            <a:avLst/>
          </a:prstGeom>
          <a:noFill/>
          <a:extLst>
            <a:ext uri="{909E8E84-426E-40DD-AFC4-6F175D3DCCD1}">
              <a14:hiddenFill xmlns:a14="http://schemas.microsoft.com/office/drawing/2010/main">
                <a:solidFill>
                  <a:srgbClr val="FFFFFF"/>
                </a:solidFill>
              </a14:hiddenFill>
            </a:ext>
          </a:extLst>
        </p:spPr>
      </p:pic>
      <p:cxnSp>
        <p:nvCxnSpPr>
          <p:cNvPr id="54283" name="Straight Connector 54282">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3638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55303" name="Straight Connector 55302">
            <a:extLst>
              <a:ext uri="{FF2B5EF4-FFF2-40B4-BE49-F238E27FC236}">
                <a16:creationId xmlns:a16="http://schemas.microsoft.com/office/drawing/2014/main" id="{F209B62C-3402-4623-9A7C-AA048B56F8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90600"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55305" name="Rectangle 55304">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DA07CAC-23F4-8CC3-ABC9-85F3B1D1DAB8}"/>
              </a:ext>
            </a:extLst>
          </p:cNvPr>
          <p:cNvSpPr>
            <a:spLocks noGrp="1"/>
          </p:cNvSpPr>
          <p:nvPr>
            <p:ph type="title"/>
          </p:nvPr>
        </p:nvSpPr>
        <p:spPr>
          <a:xfrm>
            <a:off x="7235653" y="2480312"/>
            <a:ext cx="4762501" cy="3001951"/>
          </a:xfrm>
        </p:spPr>
        <p:txBody>
          <a:bodyPr vert="horz" lIns="91440" tIns="45720" rIns="91440" bIns="45720" rtlCol="0" anchor="b">
            <a:normAutofit/>
          </a:bodyPr>
          <a:lstStyle/>
          <a:p>
            <a:r>
              <a:rPr lang="en-US" i="1" dirty="0" err="1">
                <a:effectLst/>
                <a:latin typeface="Book Antiqua" panose="02040602050305030304" pitchFamily="18" charset="0"/>
              </a:rPr>
              <a:t>Αυλικές</a:t>
            </a:r>
            <a:r>
              <a:rPr lang="en-US" i="1" dirty="0">
                <a:effectLst/>
                <a:latin typeface="Book Antiqua" panose="02040602050305030304" pitchFamily="18" charset="0"/>
              </a:rPr>
              <a:t> παρα</a:t>
            </a:r>
            <a:r>
              <a:rPr lang="en-US" i="1" dirty="0" err="1">
                <a:effectLst/>
                <a:latin typeface="Book Antiqua" panose="02040602050305030304" pitchFamily="18" charset="0"/>
              </a:rPr>
              <a:t>στάσεις</a:t>
            </a:r>
            <a:br>
              <a:rPr lang="en-US" dirty="0">
                <a:effectLst/>
              </a:rPr>
            </a:br>
            <a:endParaRPr lang="en-US" dirty="0"/>
          </a:p>
        </p:txBody>
      </p:sp>
      <p:pic>
        <p:nvPicPr>
          <p:cNvPr id="55298" name="Picture 2" descr="The History of Theatre According to Dr Jack: Theatre in Spain's &quot;Siglo de  Oro&quot; II: Theatre Spaces and Design, Actors, Court Theatre and Theatre in  the New World">
            <a:extLst>
              <a:ext uri="{FF2B5EF4-FFF2-40B4-BE49-F238E27FC236}">
                <a16:creationId xmlns:a16="http://schemas.microsoft.com/office/drawing/2014/main" id="{B7C2060F-A0AA-E92D-9449-B07D2208ACC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246077"/>
            <a:ext cx="5821128" cy="4365846"/>
          </a:xfrm>
          <a:prstGeom prst="rect">
            <a:avLst/>
          </a:prstGeom>
          <a:noFill/>
          <a:extLst>
            <a:ext uri="{909E8E84-426E-40DD-AFC4-6F175D3DCCD1}">
              <a14:hiddenFill xmlns:a14="http://schemas.microsoft.com/office/drawing/2010/main">
                <a:solidFill>
                  <a:srgbClr val="FFFFFF"/>
                </a:solidFill>
              </a14:hiddenFill>
            </a:ext>
          </a:extLst>
        </p:spPr>
      </p:pic>
      <p:cxnSp>
        <p:nvCxnSpPr>
          <p:cNvPr id="55307" name="Straight Connector 55306">
            <a:extLst>
              <a:ext uri="{FF2B5EF4-FFF2-40B4-BE49-F238E27FC236}">
                <a16:creationId xmlns:a16="http://schemas.microsoft.com/office/drawing/2014/main" id="{750527CE-FCD0-40C8-B37A-39331C2A4F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1853" y="583125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794612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76EA5BF-29DB-748A-5F7F-FB30C7FCF61A}"/>
              </a:ext>
            </a:extLst>
          </p:cNvPr>
          <p:cNvSpPr>
            <a:spLocks noGrp="1"/>
          </p:cNvSpPr>
          <p:nvPr>
            <p:ph type="title"/>
          </p:nvPr>
        </p:nvSpPr>
        <p:spPr>
          <a:xfrm>
            <a:off x="914400" y="1371600"/>
            <a:ext cx="10363200" cy="2939143"/>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Ήδη από τον 13ο αιώνα βρίσκουμε στην Ισπανία τις Αυλικές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διασκέδασεις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που συναντάμε και σε άλλα μέρη της Ευρώπης. Ωστόσο θεατρικές παραστάσεις δίνονταν στην Αυλή σταθερά μόνο από την εποχή της βασιλείας του Φιλίππου Γ’ (1598 έως 1621).</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186011591"/>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B2B929-1A8E-8E13-0183-E1DA95CBCB4A}"/>
              </a:ext>
            </a:extLst>
          </p:cNvPr>
          <p:cNvSpPr>
            <a:spLocks noGrp="1"/>
          </p:cNvSpPr>
          <p:nvPr>
            <p:ph type="title"/>
          </p:nvPr>
        </p:nvSpPr>
        <p:spPr>
          <a:xfrm>
            <a:off x="914400" y="559837"/>
            <a:ext cx="10363200" cy="6363477"/>
          </a:xfrm>
        </p:spPr>
        <p:txBody>
          <a:bodyPr>
            <a:noAutofit/>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Αυλικό θέατρο έφθασε στο αποκορύφωμά του στη διάρκεια της βασιλείας του Φιλίππου Δ’  (1621 1665) ο οποίος μεταξύ του 1623 και του 1653 είδε περίπου 300 διαφορετικά έργα στην Αυλή. Μέχρι τη δεκαετία του 1630 οι περισσότερες από τις παραστάσεις της Αυλής στεγάζονταν σε μια μεγάλη αίθουσα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Αλκάθαρ</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ή στους κήπους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Αρανχουέθ</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Μετά το 1633 το νέο παλάτι στη Μαδρίτη, το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Μπουένο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Ρετίρο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έγινε το κέντρο των Αυλικών παραστάσεων. Με το άνοιγμα του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Μπουένο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Ρετίρο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παραστάσεις επαγγελματικών θιάσων αντικατέστησαν τις ερασιτεχνικές παραστάσεις των αυλικών. Συνήθως τα ίδια έργα με την ίδια διανομή ανέβαιναν τόσο στα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κορράλες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όσο και στα αυλικά θέατρα, με μόνη διαφορά ότι στα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κορράλες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οι παραστάσεις δίνονταν την ημέρα, ενώ στα αυλικά θέατρα μετά τη δύση του ηλίου. Η κατάσταση άλλαξε μετά το 1640 που κατασκευάστηκε το Μπουένος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Ρετίρο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Η σκηνή του διέθετε ένα πλήρες σύστημα από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κουίντες</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το οποίο επινοήθηκε το 1618 από τον Τζοβάνι Μπατίστα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Αλεότι</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και εφαρμόστηκε για πρώτη φορά στην Ιταλία. Επίσης από την Ιταλία εισήχθη και ο πλέον σύγχρονος για την εποχή μηχανικός εξοπλισμός.</a:t>
            </a:r>
            <a:br>
              <a:rPr lang="el-GR" sz="2400" dirty="0">
                <a:effectLst/>
                <a:latin typeface="Calibri" panose="020F0502020204030204" pitchFamily="34" charset="0"/>
                <a:ea typeface="Calibri" panose="020F0502020204030204" pitchFamily="34" charset="0"/>
                <a:cs typeface="Times New Roman" panose="02020603050405020304" pitchFamily="18" charset="0"/>
              </a:rPr>
            </a:br>
            <a:endParaRPr lang="el-GR" sz="2400" dirty="0"/>
          </a:p>
        </p:txBody>
      </p:sp>
    </p:spTree>
    <p:extLst>
      <p:ext uri="{BB962C8B-B14F-4D97-AF65-F5344CB8AC3E}">
        <p14:creationId xmlns:p14="http://schemas.microsoft.com/office/powerpoint/2010/main" val="2133904584"/>
      </p:ext>
    </p:extLst>
  </p:cSld>
  <p:clrMapOvr>
    <a:masterClrMapping/>
  </p:clrMapOvr>
</p:sld>
</file>

<file path=ppt/theme/theme1.xml><?xml version="1.0" encoding="utf-8"?>
<a:theme xmlns:a="http://schemas.openxmlformats.org/drawingml/2006/main" name="DashVTI">
  <a:themeElements>
    <a:clrScheme name="AnalogousFromRegularSeedLeftStep">
      <a:dk1>
        <a:srgbClr val="000000"/>
      </a:dk1>
      <a:lt1>
        <a:srgbClr val="FFFFFF"/>
      </a:lt1>
      <a:dk2>
        <a:srgbClr val="311C22"/>
      </a:dk2>
      <a:lt2>
        <a:srgbClr val="F0F3F3"/>
      </a:lt2>
      <a:accent1>
        <a:srgbClr val="E75429"/>
      </a:accent1>
      <a:accent2>
        <a:srgbClr val="D5173B"/>
      </a:accent2>
      <a:accent3>
        <a:srgbClr val="E7299C"/>
      </a:accent3>
      <a:accent4>
        <a:srgbClr val="D117D5"/>
      </a:accent4>
      <a:accent5>
        <a:srgbClr val="9329E7"/>
      </a:accent5>
      <a:accent6>
        <a:srgbClr val="462ED9"/>
      </a:accent6>
      <a:hlink>
        <a:srgbClr val="3A96B0"/>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42B0E7C6-1071-483F-A575-9AF7EE1B96AC}" vid="{E18014FF-B132-4F63-9D72-5B85E99D6417}"/>
    </a:ext>
  </a:extLst>
</a:theme>
</file>

<file path=docProps/app.xml><?xml version="1.0" encoding="utf-8"?>
<Properties xmlns="http://schemas.openxmlformats.org/officeDocument/2006/extended-properties" xmlns:vt="http://schemas.openxmlformats.org/officeDocument/2006/docPropsVTypes">
  <TotalTime>2748</TotalTime>
  <Words>11095</Words>
  <Application>Microsoft Office PowerPoint</Application>
  <PresentationFormat>Ευρεία οθόνη</PresentationFormat>
  <Paragraphs>141</Paragraphs>
  <Slides>141</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141</vt:i4>
      </vt:variant>
    </vt:vector>
  </HeadingPairs>
  <TitlesOfParts>
    <vt:vector size="147" baseType="lpstr">
      <vt:lpstr>Arial</vt:lpstr>
      <vt:lpstr>Book Antiqua</vt:lpstr>
      <vt:lpstr>Calibri</vt:lpstr>
      <vt:lpstr>Grandview Display</vt:lpstr>
      <vt:lpstr>Times New Roman</vt:lpstr>
      <vt:lpstr>DashVTI</vt:lpstr>
      <vt:lpstr>Μάθημα 8ο Αναγέννηση  Μπαρόκ</vt:lpstr>
      <vt:lpstr>Η Αναγέννηση θεωρείται η πιο σημαντική περίοδος αυτού που θεωρούμε ως οι νεότεροι χρόνοι. Είναι τόσο σημαντική περίοδος που ο Mεσαίωνας ως Middle Ages ή Moyen Ages πήρε αυτό το όνομα για να σηματοδοτήσει τους αιώνες που μεσολαβούν ανάμεσα στην πτώση του Ελληνορωμαϊκού πολιτισμού και την ανάδυση της Αναγέννησης. </vt:lpstr>
      <vt:lpstr>Με την Εκκλησία και τη θρησκεία να χάνει σιγά σιγά την επιρροή της  στις ζωές των ανθρώπων, η Αναγέννηση έρχεται να ρίξει φως στον ίδιο τον Ανθρωπο.    </vt:lpstr>
      <vt:lpstr>Γύρω στα 1200 περισσότερο από το 10% των Ευρωπαίων ζούσαν μέσα στους κόλπους της εκκλησίας είτε ως ιερείς είτε ως μοναχοί/ες. Σχεδόν όλοι τότε πίστευαν ότι η ζωή στη γη είχε ελάχιστη σημασία, ήταν στην ουσία μια πύλη που οδηγούσε είτε στην αιώνια ευτυχία και απόλαυση του Παραδείσου είτε στην αιώνια καταδίκη της Κόλασης.    Στην Αναγέννηση οι άνθρωποι άρχισαν να δίνουν προσοχή στην γήινη πλευρά της ζωής. </vt:lpstr>
      <vt:lpstr>Το τέλος του Μεσαίωνα και η αρχή της Αναγέννησης συμπίπτουν, για αυτό συχνά και ιστορικοί χρονολογούν και τις δυο περιόδους γύρω στα 1300, αν και τα μεσαιωνικά στοιχεία παρέμεναν κυρίαρχα μέχρι το 1500 περίπου. Οι ίδιες δυνάμεις που έφθειραν το μεσαιωνικό πολιτισμό υπήρξαν καθοριστικές και για τη δημιουργία του πολιτισμού της Αναγέννησης μια που και τα δυο μπορούν να αποδοθούν εν μέρει στην εξασθένηση της φεουδαρχίας, στην ανάπτυξη των πόλεων, στην αυξανόμενη ισχύ των ηγεμόνων και τις απαιτήσεις της εκκλησίας για την κυριαρχία της στους τομείς και τις της γνώσης και της ζωής.    </vt:lpstr>
      <vt:lpstr>Η Αναγέννηση σχετίζεται με την αναζωπύρωση του ενδιαφέροντος για τα ανθρωπιστικά ιδανικά του κλασικού κόσμου, όπου κέντρο του κόσμου ήταν ο Άνθρωπος γι’ αυτό και στο κέντρο των αναζητήσεών της ήταν ο Ανθρωπισμός (Ουμανισμός).  Ο Ανθρωπισμός σηματοδότησε μια επιστροφή στο ενδιαφέρον για την αξία της ανθρώπινης υπόστασης και της επίγειας ζωής, όχι μόνο ως στάδιο προετοιμασίας για την αιωνιότητα, αλλά ως πολύτιμης αξίας αυτής καθαυτής. </vt:lpstr>
      <vt:lpstr>Υπερασπίζονταν τις ανθρώπινες αξίες και τα ιδανικά που βασίζονταν τόσο στο Χριστιανισμό όσο και στα κλασικά διδάγματα: δικαιοσύνη, ευγένεια, μεγαλοψυχία, τιμιότητα, πίστη, θάρρος αλλά και τα καθήκοντα απέναντι στον εαυτό και τους άλλους, στα οποία περιλαμβανόταν η πλήρης ανάπτυξη των δυνατοτήτων κάθε ατόμου. Καθιέρωσε ως ιδανικά εκείνες τις αρετές για τις οποίες θεωρούντο πως ήταν ικανοί οι εκλεκτότεροι εκπρόσωποι του ανθρώπινου είδους. </vt:lpstr>
      <vt:lpstr>Οι ανθρωπιστές δεν πρέσβευαν τον ασκητισμό. Παραδέχονταν τις επιθυμίες της σάρκας και τη ροπή των ανθρώπων προς τον πειρασμό και το λάθος, αλλά ταυτόχρονα έκριναν με τρόπους σαφείς και αναμφισβήτητους  κάθε συμπεριφορά σύμφωνα με τα ανθρωπιστικά ιδανικά. </vt:lpstr>
      <vt:lpstr>Ο κλασικός κόσμος της Ελλάδας και της Ρώμης αποτέλεσαν πηγές έμπνευσης για την βορειο- δυτική Ευρώπη κατά την αναγέννηση του ανθρωπιστικού της ενδιαφέροντος. Αυτή την εποχή στην ουσία υλοποιείται αυτό που θεωρούμε «ευρωπαϊκός πολιτισμός» δηλαδή ένας πολιτισμός που βασίζεται από τη μια μεριά στον αρχαίο Ελληνορωμαϊκό πολιτισμό και από την άλλη στον χριστιανισμό. </vt:lpstr>
      <vt:lpstr>Είναι μια εποχή που προτάσσεται η περιέργεια και το πνεύμα της περιπέτειας. Είναι μια περίοδος επέκτασης, μέσω της γεωγραφικής εξερεύνησης, του επιστημονικού πειραματισμού, της φιλοσοφικής έρευνας και της καλλιτεχνικής δημιουργίας. Στόχος της εκπαίδευσης είναι η δημιουργία του οικουμενικού ανθρώπου, που οι δεξιότητές του θα εκτείνονταν σε πολλά πεδία: την επιστήμη, την πολιτική, τον αθλητισμό και την τέχνη.  </vt:lpstr>
      <vt:lpstr>Η Αναγέννηση ξεκίνησε ή εμφανίστηκε πρώτα στην Ιταλία προκαλώντας μάλιστα στο θέατρό της μια εξέλιξη εντελώς διαφορετική από εκείνη της Αγγλίας ή της Ισπανίας. Αυτό δεν είναι τυχαίο.  Η Ιταλία ήταν κύριος σταθμός των εμπορικών δρόμων προς την Ασία και την Αφρική, κατείχε θέση μεγάλης στρατηγικής σημασίας σε σχέση με την υπόλοιπη Ευρώπη με αποτέλεσμα να αφομοιώνει ιδέες από το Βυζάντιο, το Ισλάμ και άλλους πολιτισμούς. Το εμπόριο με την ανατολική Μεσόγειο της έδωσε επίσης την απαραίτητη οικονομική ευμάρεια για την υποστήριξη των τεχνών και της παιδείας. </vt:lpstr>
      <vt:lpstr>Ως έδρα της Ρωμαιοκαθολικής Εκκλησίας επηρεάστηκε πολύ από τις διαμάχες που βασάνισαν το παπικό καθεστώς από τα τέλη του δέκατου τρίτου αιώνα. Η μεταφορά της Παπικής Έδρας στην Αβινιόν το 1305 (επανήλθε στη Ρώμη το 1377) και οι μηχανορραφίες ανάμεσα στους αντίζηλους Πάπες από το 1378 ως το 1417 προκάλεσαν σκεπτικισμό σχετικά με την ακεραιότητα της εκκλησίας. Τα χρόνια της παπικής εξορίας έδωσαν στους κυβερνήτες των πολυάριθμων ιταλικών πόλεων-κρατών μια ευκαιρία να αποδυθούν σε συναγωνισμό ανάμεσα τους για εξουσία και κύρος, προσπαθώντας να καλύψουν το κενό της απουσίας του Πάπα.  Ο συναγωνισμός αυτός βασίστηκε στην υποστήριξη των λογίων, των συγγραφέων και των καλλιτεχνών. Όσο η υποστήριξη αυτή μεγάλωνε, τόσο άνθιζε η Αναγέννηση. </vt:lpstr>
      <vt:lpstr>Η Αναγεννησιακή τέχνη άρχισε στην Ιταλία γύρω στα 1300 με τον Δάντη Αλικιέρι (1235-1321) ο οποίος έγραψε την Θεία κωμωδία, το πρώτο σπουδαίο λογοτεχνικό έργο που γράφτηκε στη σύγχρονη ομιλούμενη γλώσσα, χρησιμοποιώντας  ένα θεολογικό θέμα αλλά ακολουθώντας στο ύφος τον Ρωμαίο ποιητή Βιργίλιο. Στη ζωγραφική, ο Τζιότο (1266-1337) έσπασε τους δεσμούς με την αυστηρά διακοσμητική τεχνοτροπία της μεσαιωνικής τέχνης. Το πνεύμα της Αναγέννησης ήταν ακόμα εντονότερο στα γραπτά του Πετράρχη (1304-1374) ο οποίος συγκέντρωσε αρχαία χειρόγραφα,  παρακίνησε τους λόγιους να μελετήσουν την αρχαία Ελλάδα και δημιούργησε το δικό του  ύφος έχοντας ως πρότυπα τον Κικέρωνα και τον Σενέκα. Ο Βοκάκιος (1313-1375) μελέτησε τους κλασικούς, συγκέντρωσε πληροφορίες για κλασικούς μύθους, και έγραψε το Δεκαήμερο μια συλλογή από άσεμνες ιστορίες. Ο Μανουήλ Χρυσολωράς (περ. 1350-1415), διπλωμάτης από το Βυζάντιο,  δίδαξε την ελληνική γλώσσα στη Φλωρεντία στα τέλη της δεκαετίας του 1390 και έδωσε τη δυνατότητα στους ευρωπαίους ανθρωπιστές να διαβάσουν ελληνικά κείμενα.  </vt:lpstr>
      <vt:lpstr>Η ζωή στις Ευρωπαϊκές Αυλές άρχισε να προσλαμβάνει ολοένα και περισσότερο χαρακτήρα θεατρικής παράστασης. Είτε επρόκειτο για την αυστηρή και συχνά αξιοπερίεργη εθιμοτυπία που διέκρινε την αυλή της Μαδρίτης και της Βιέννης, είτε για το τελετουργικό της γαλλικής Aυλής, όπου τα πάντα καθορίζονταν από την πρωινή έγερση του βασιλιά. Σε όλες τις περιπτώσεις η καθημερινότητα της Αυλής λειτουργούσε σαν σκηνική επιτέλεση.</vt:lpstr>
      <vt:lpstr>Η θεατρικότητα της ζωής γνώρισε μια νέα κορύφωση στις Αυλικές φιέστες. Στην περίπτωση αυτή κάθε αίθουσα δεξιώσεων αναδεικνυόταν σε θεατρική σκηνή: οι αυλικοί εμφανίζονταν ως ηθοποιοι, ενώ ο βασιλιάς ή ο αυτοκράτορας καλούνταν να υποδυθεί τον ρόλο του. Όσο για τα υπόλοιπα μέλη της Aυλής, ακόμα και όταν βρίσκονταν εκτός σκηνής δεν προσφωνούνταν βάσει της κοινωνικής τους θέσης αλλά βάσει του ρόλου που αυτά υποδύονταν. </vt:lpstr>
      <vt:lpstr>Εκτός από την αυτοπροβολή της Αυλικής καθημερινότητας, στις Ρωμαιοκαθολικές χώρες, αντίστοιχες εκδηλώσεις υπήρξαν και στους κόλπους της Eκκλησίας. Οι σημαντικότερες χριστιανικές εορτές συνοδεύονταν από μεγαλοπρεπείς λιτανείες όπως άλλωστε και επίσημες τελετές αγιοποίησης ή μεταφοράς ιερών λειψάνων.</vt:lpstr>
      <vt:lpstr>Στην Ισπανία τα παραστασιακά δρώμενα με αφορμή τον εορτασμό της Αγίας Δωρεάς (Corpus Christi) και οι δημόσιες τελετουργικές θανατώσεις αιρετικών στην πυρά, οι οποίες τελούνταν στο πλαίσιο του εορτασμού ενός μεγαλύτερου θρησκευτικού γεγονότος, αποτελούν χτυπητά παραδείγματα αυτοεπίδειξης εκ μέρους της εκκλησίας. Τόσο για την Aυλή όσο και για την Eκκλησία, η ανάδειξη κάθε ιεροπραξίας και κάθε πολυήμερου εορτασμού σε θεατρικό γεγονός αποτελούσε πάγια τακτική. </vt:lpstr>
      <vt:lpstr>Από την άλλη, η δραματοποίηση της ζωής βρήκε την έκφρασή της σε μια άνευ προηγουμένου παρουσία του θεάτρου στην κοινωνία απ’ άκρη σ’ άκρη της Ευρώπης.  Σε πόλεις και χωριά, όλα τα κοινωνικά στρώματα συμμετείχαν σε θεατρικές παραστάσεις είτε ως μόνιμοι θίασοι στα θέατρα των μεγάλων πόλεων είτε περιοδεύοντας σε πρόχειρες σανιδένιες σκηνές σε κωμοπόλεις και στην ύπαιθρο, ενώ θεατρικές παραστάσεις δίνονταν επ’ ευκαιρία Αυλικών και θρησκευτικών εορτών, ακόμα και σε προτεσταντικά σχολεία ή σε καθολικά μοναστήρια.</vt:lpstr>
      <vt:lpstr>Μόνο οι πουριτανοί πολίτες των προτεσταντικών πόλεων απέκλεισαν τον εαυτό τους από το πάθος της εποχής για το θέατρο, ενώ, αντίθετα, τα μοναχικά τάγματα, με πρώτους και καλύτερους τους Ιησουίτες ενεργοποίησαν όλες τις δυνάμεις τους ώστε να παρουσιάσουν τα θεάματα με τον πλέον μεγαλειώδη τρόπο. Οτιδήποτε υπήρχε στον κόσμο (με την οικουμενική έννοια του όρου) -είτε « πραγματικό» γεγονός είτε προϊόν της φαντασίας- θεωρούνταν κατάλληλο για να χρησιμεύσει στο θέατρο ως αντικείμενο ή ως υλικό. Με λίγα λόγια ολόκληρος ο κόσμος είχε ανέβει στη σκηνή του θεάτρου. </vt:lpstr>
      <vt:lpstr>Παρόλη την εξάπλωσή της σε όλη τη Βορειοδυτική Ευρώπη,  η Αναγέννηση βιώθηκε από την κάθε χώρα διαφορετικά. Ιδέες και τεχνοτροπίες αυτή την περίοδο κυκλοφορούν παντού στην Ευρώπη, αλλά οι καλλιτέχνες σε κάθε χώρα τις επεξεργάζονται με το δικό τους τρόπο και σύμφωνα με τη δική τους κουλτούρα και παράδοση. </vt:lpstr>
      <vt:lpstr>Η Αναγέννηση στην Αγγλία </vt:lpstr>
      <vt:lpstr>Παρόλο που οι θεατρικές πρακτικές του μεσαίωνα εξακολουθούσαν να δεσπόζουν, το πνεύμα της Αναγέννησης άρχισε να γίνεται αισθητό στην Αγγλία κατά τη διάρκεια της βασιλείας του Ερρίκου Η΄. Ο Έρασμος και άλλοι ευρωπαίοι ανθρωπιστές ήρθαν στην Αγγλία, ενώ άλλοι Άγγλοι ανθρωπιστές σπούδασαν στην Ιταλία. </vt:lpstr>
      <vt:lpstr>Στη συνέχεια δίδαξαν στην Οξφόρδη και στο Κέμπριτζ αφυπνίζοντας το ενδιαφέρον των συγγραφέων και των λογίων της Αγγλίας για την αρχαία γραμματεία. Οι πρώτες επιδράσεις του ανθρωπισμού στο δράμα φαίνονται στην παράσταση του έργου του Μεντγουωλ Φουλγέντιος και Λουκρητία το 1497 . Οι επιδράσεις αυτές ήταν ακόμα μεγαλύτερες στις ηθολογίες των Μεντγουωλ, Σκέλτον, Ράστελ και Μπέιλ. Ο διδακτικός χαρακτήρας αυτών των έργων έδωσε τα πρότυπα για τα έργα προπαγάνδας που γράφτηκαν κατά τη διάρκεια της ρήξης του Ερρίκου Η΄ με την καθολική εκκλησία. </vt:lpstr>
      <vt:lpstr>Οι απόφοιτοι της Οξφόρδης άρχισαν να διαδίδουν στα σχολεία τις νέες προσεγγίσεις στη μάθηση. Παραστάσεις των ανθρωπιστών ευδοκιμούσαν στο πανεπιστήμιο του Κέιμπριτζ μέχρι τη δεκαετία του 1520. Το 1546 το Queens College στο Κέιμπριτζ ανέλαβε την ευθύνη για την ετήσια παρουσίαση θεατρικών έργων και σχεδίασε μια κινητή θεατρική κατασκευή για την κεντρική του αίθουσα (η χρήση της συνεχίστηκε τουλάχιστον μέχρι το 1640 και μπορεί να έχει επηρεάσει τον σχεδιασμό των θεάτρων του Λονδίνου). Οι φοιτητές παρουσίασαν θεατρικά έργα, άλλα στα λατινικά και άλλα στα αγγλικά, για τα μέλη των πανεπιστημίων για τους επισκέπτες τους.  </vt:lpstr>
      <vt:lpstr>Παραστάσεις επίσης διοργάνωναν και οι νομικές σχολές του Λονδίνου, μάλιστα η σχολή Ίνερ Τεμπλ το 1561 παρουσίασε ένα έργο, που θεωρείται ως η πρώτη αγγλική κωμωδία, Γκόρμποντακ ή Φέρεξ και Πόρεξ των Τόμας Σάκβιλ και Τόμας Νόρτον. Τον επόμενο χρόνο η παράσταση παρουσιάστηκε στο Γουάιτ χολ παρουσία της βασίλισσας Ελισάβετ. Το θέμα, επιλεγμένο από τους θρύλους της Αγγλίας, αναπτύχθηκε με ένα ψεύδο -σενεκικό τρόπο. Η δράση είναι χωρισμένη σε 5 πράξεις και πραγματεύεται τη ζήλια που ξέσπασε ανάμεσα στον Φερεξ και τον Πορεξ, όταν ο πατέρας τους, Γκόρμποντακ, αποφάσισε να τους μοιράσει το βασίλειό του. Όλοι οι βασικοί χαρακτήρες τελικά σκοτώνονται και η τύχη τους χρησιμοποιείται για να δώσει ένα μάθημα στην Αγγλία για τους κινδύνους που προκύπτουν, αν αφεθεί αβέβαιη η σειρά της διαδοχής του θρόνου. Αν και το έργο φαίνεται άτονο σήμερα, έκανε τόσο βαθιά εντύπωση, ώστε μέχρι το 1590 είχε τυπωθεί 5 φορές. Καθιέρωσε τη συνήθεια να έχουν οι τραγωδίες ως πρότυπο τα έργα του Σενέκα και επειδή ήταν γραμμένο σε ανομοιοκατάληκτο το στίχο blank verse), αντί για τον παραδοσιακό ομοιοκατάληκτο, άσκησε έντονη επίδραση στη μετέπειτα συγγραφή θεατρικών έργων.   </vt:lpstr>
      <vt:lpstr>Παρά την επίδραση των ανθρωπιστών, οι πρακτικές και οι συμβάσεις του μεσαίωνα εξακολουθούσαν να δεσπόζουν στο αγγλικό θέατρο κατά τη διάρκεια του μεγαλύτερου μέρους του 16ου αιώνα. Διασκεδαστές όλων των ειδών περιόδευαν στη χώρα και οι τοπικές κοινωνίες εξακολουθούσαν να παρουσιάζουν παντομίμες (μάμινγκς), φαρσοκωμωδίες και άλλα είδη ερασιτεχνικών θεαμάτων. Οι επαγγελματίες ηθοποιοί, με σκοπό να προσελκύσουν ένα ευρύ κοινό συνδύαζαν στοιχεία λαϊκών διασκεδάσεων με θέματα που αντλούσαν από διάφορες πηγές. Ιστορίες από τη Bίβλο συνδυάζονταν με διασκευές μυθιστορημάτων από άλλες χώρες και με ιπποτικές ιστορίες, ενώ οι κλασικοί μύθοι με φιγούρες από την αγγλική ιστορία και τη φαρσοκωμωδία. </vt:lpstr>
      <vt:lpstr>All the world is a stage </vt:lpstr>
      <vt:lpstr>Ίσως το πιο χαρακτηριστικό γνώρισμα του ελισαβετιανού θεάτρου βρίσκεται στην  αντίληψη των ανθρώπων της ελισαβετιανής περιόδου ότι η θεατρική σκηνή είναι μια μεταφορική απεικόνιση της ζωής, ή ότι το θέατρο είναι μια μεταφορική έκφραση του “κόσμου”. Στο αγγλικό δράμα η συγκεκριμένη αντίληψη είναι ανιχνεύσιμη από τη δεκαετία του 1560, ενώ φαίνεται πως βρήκε γρήγορη και πλατιά απήχηση. </vt:lpstr>
      <vt:lpstr>Ο Σαίξπηρ φαίνεται να έκανε εκτεταμένη χρήση του θεάτρου ως μεταφοράς, τουλάχιστον αυτό μαρτυρούν όλα του τα έργα από τον Ερρίκο τον Η μέχρι την Τρικυμία. Δεν είναι τυχαίο ότι, σύμφωνα με την παράδοση, το μότο που κοσμούσε την είσοδο του θεάτρου Globe έγραφε “Totus mundus agit histrionem” (όλος ο κόσμος είναι μια σκηνή). Επομένως το θέατρο ως μεταφορά της ζωής είχε τεράστια σημασία για τους ανθρώπους της ελισαβετιανής περιόδου. Το θέατρο λειτουργούσε ως ένας καθρέφτης στον οποίο η ζωή μπορούσε να κοιταχτεί και να δει τον εαυτό της. Οι θεατές μπορούσαν να κοιταχτούν και να δουν τον εαυτό τους.  </vt:lpstr>
      <vt:lpstr>Οι πανεπιστημιακές διάνοιες </vt:lpstr>
      <vt:lpstr>Τη δεκαετία του 1580, όλες οι τάσεις του δράματος άρχισαν να συγχωνεύονται, κυρίως χάρη στον Τόμας Κιντ και σε μια ομάδα μορφωμένων ανδρών που συνήθως ονομάζονται «Πανεπιστημιακές διάνοιες», οι οποίοι άρχισαν να γράφουν για τις δημόσιες σκηνές. Οι πιο σημαντικοί από αυτούς τους συγγραφείς ήταν ο Τζον Λίλι από το πανεπιστήμιο της Οξφόρδης και οι Ρόμπερτ Γκριν και Κρίστοφερ Μάρλοου από το πανεπιστήμιο του Κέιμπριτζ. </vt:lpstr>
      <vt:lpstr>Ο Τόμας Κιντ (1558 -1594), είναι γνωστός κυρίως από την Iσπανική τραγωδία γραμμένη περίπου το 1587, το δημοφιλέστερο έργο του δέκατου έκτου αιώνα. Αν και υστερεί στην εμβάθυνση χαρακτήρων ή σκέψεων, η Ισπανική Τραγωδία καθιέρωσε τη μόδα των τραγωδιών εκδίκησης με κυριότερο παράδειγμα τον Άμλετ. </vt:lpstr>
      <vt:lpstr>Ο Τζον Λίλι (περ. 1554-1606) έγραψε κυρίως για τους θιάσους των αγοριών που έπαιζαν για το αριστοκρατικό κοινό. Τα πιο χαρακτηριστικά του έργα είναι βουκολικές κωμωδίες, που συνδυάζουν την κλασική μυθολογία με αγγλικά θέματα. Ο κόσμος του είναι ένας κόσμος παραμυθιού όπου τα προβλήματα εξαφανίζονται με ένα μαγικό ραβδί.</vt:lpstr>
      <vt:lpstr>Ο Ρόμπερτ Γκριν (1560-1592) έγραψε επίσης βουκολικές και ρομαντικές κωμωδίες, αλλά για θιάσους ενηλίκων. Ο Γκριν είναι ιδιαίτερα γνωστός για τις χαριτωμένες και πολυμήχανες ηρωίδες του, που αφού περιπλανηθούν μεταμφιεσμένες μέσα σε αλλεπάλληλους πειρασμούς, επιβραβεύονται με την εκπλήρωση των πιο κρυφών πόθων τους.</vt:lpstr>
      <vt:lpstr>Ο Κρίστοφερ Μάρλοου (1564-1593) ήταν αναμφισβήτητα ο πιο σημαντικός συγγραφέας αυτής της ομάδας. Ανάμεσα στα έργα που έγραψε για το δημόσιο θέατρο είναι ο Ταμερλάνος Μέρος α και Μέρος β (1587-1588), Δόκτωρ Φάουστους (περ. 1588), ο Εβραίος της Μάλτας (περ.1589) και Εδουάρδος ο Β΄ (περ. 1592). Τα έργα του Μάρλοου επικεντρώνονται στον πρωταγωνιστή, τα περίπλοκα κίνητρα του οποίου διασαφηνίζονται με μια επεισοδιακή πλοκή. Ο Εδουάρδος ο Β’ υπήρξε ιδιαίτερα σημαντικό έργο για την εξέλιξη των έργων- χρονικών, γιατί ο Μάρλοου κατέδειξε με αυτό το έργο πώς μπορούν να αναδιατάσσονται, να συμπυκνώνονται και να τροποποιούνται διάφορα ιστορικά γεγονότα, ώστε να δημιουργείται μια αίσθηση αιτιολογικών σχέσεων και συνεπώς μια αληθοφανής ιστορία. Ωστόσο το πιο σημαντικό του έργο είναι το Δόκτωρ Φάουστους. Όταν δολοφονήθηκε το 1593 αυτός και ο Σαίξπηρ είχαν γράψει περίπου τον ίδιο αριθμό έργων, αλλά πολλοί κριτικοί πιστεύουν πως ο Μάρλοου χρησιμοποιούσε καλύτερα τον ανομοιοκατάληκτο στίχο. </vt:lpstr>
      <vt:lpstr>Οι «Πανεπιστημιακές διάνοιες» γεφύρωσαν το χάσμα μεταξύ του μορφωμένου και του λαϊκού κοινού. Η ανάμιξη εκ μέρους τους κλασικών και μεσαιωνικών τεχνικών με συναρπαστικές ιστορίες παρμένες από πολλές πηγές, κυριάρχησε στη σκηνή κατά τη διάρκεια των πρώτων χρόνων της θεατρικής συγγραφής του Σαίξπηρ και έθεσε τις βάσεις πάνω στις οποίες δημιούργησαν ο Σαίξπηρ και οι σύγχρονοί του. </vt:lpstr>
      <vt:lpstr>Ο Σαίξπηρ και οι σύγχρονοί του </vt:lpstr>
      <vt:lpstr>Στην Αγγλία της ελισαβετιανής περιόδου η ίδρυση των πρώτων δημόσιων και κερδοσκοπικών θεάτρων, τα οποία λειτουργούσαν υπό τη διεύθυνση επαγγελματικών θιάσων, συμπίπτει λίγο πολύ με το τέλος του θρησκευτικού δράματος. Ενδεικτικό είναι ότι στο Κόβεντρυ ο κύκλος των θεατρικών παραστάσεων με θέμα τα Αγια Πάθη και την Αγία Δωρεά διοργανώθηκε για τελευταία φορά το 1580. Θεωρητικά στα νιάτα του ο Σαίξπηρ δεν είναι καθόλου απίθανο να είχε παρακολουθήσει μια τέτοια παράσταση.</vt:lpstr>
      <vt:lpstr>Το 1576 ο Τζέιμς Μπέρμπατζ ίδρυσε στη συνοικία Σορντιτς του βορειοανατολικού Λονδίνου το πρώτο μόνιμο επαγγελματικό και δημόσιο θέατρο, υπό την ονομασία Theatre. Σε σύντομο χρονικό διάστημα έκανε την εμφάνισή της μια ολόκληρη σειρά από άλλα νέα θέατρα, το Curtain, που άρχισε τη λειτουργία του το 1577, το Rose το 1587, το Swan το 1595 και το Globe το 1599 το οποίο φιλοξενούσε ως επί το πλείστον τον θίασο στον οποίο ο Σαίξπηρ και αρχικά ονομαζόταν Chamberlain’s Men, ενώ αργότερα ονομάστηκε σε King’s men. Τέλος το 1600 ιδρύθηκε το Fortune και το 1605 το Red Bull. Όλα αυτά τα θέατρα βρίσκονταν είτε στη νότια όχθη του Τάμεση, στη συνοικία Σάουθγουορκ είτε βόρεια των ορίων της πόλης του Λονδίνου. </vt:lpstr>
      <vt:lpstr>Ο Σαίξπηρ έκανε την εμφάνισή του στο θεατρικό κόσμο του Λονδίνου ως ηθοποιός κάπου ανάμεσα στο 1585 και το 1592. Θεωρείται γενικά πως άρχισε να γράφει μεταξύ του 1589 και του 1592 με πρώτο έργο τον Ερρίκο τον ΣΤ’ Μέρος Α, Β και Γ, αν και μερικοί μελετητές πιστεύουν πως Οι Δυο Άρχοντες Από Τη Βερόνα και το Ημέρωμα Της Στρίγκλας ίσως ήταν τα πρώτα του έργα. Έγραψε τις δημοφιλέστατες τραγωδίες Τίτος Ανδρόνικος και Ριχάρδος ο Γ΄ καθώς και την Κωμωδία Των Παρεξηγήσεων, διασκευή μιας ρωμαϊκής κωμωδίας, πριν προσχωρήσει στο θίασο των Chamberlain’s Men.</vt:lpstr>
      <vt:lpstr>Για τα επόμενα δέκα χρόνια έγραφε περίπου μια κωμωδία και μια τραγωδία την σεζόν. Σε αυτά του τα έργα περιλαμβάνονται πολλά από τα πιο γνωστά του: Αγάπης Αγώνας Άγονος και Ρωμαίος και Ιουλιέτα(1594 -1595), Ο Έμπορος της Βενετίας και Βασιλιάς Ιωάννης(1596-1597), Ερρίκος ο Δ’ , μέρος Α και Β (1597-1598),  Πολύ Κακό για το Τίποτα και Ερρικός ο Ε΄ (1598-1599), Όπως σας Αρέσει και Ιούλιος Καίσαρας (1599-1600), Οι Εύθυμες Κυράδες του Ουίνδσορ και Τρωίλος και Χρυσηίδα(1601-1602), Τέλος Καλό Όλα Καλά και Με το Ίδιο Μέτρο(1602-1603) και Άμλετ ,1602.</vt:lpstr>
      <vt:lpstr>Τα υπόλοιπα δέκα χρόνια της καριέρας του η παραγωγή του ήταν μικρότερη. Έγραψε μόνο τραγωδίες και τραγικωμωδίες, αρκετές από αυτές σε συνεργασία με άλλους συγγραφείς. Η περίοδος αυτή περιλαμβάνει τα έργα Οθέλλος, 1604-1605, Βασιλιάς Ληρ και Μάκβεθ, 1605-1606, Αντώνιος και Κλεοπάτρα 1606-1607, Κοριολανός και Τίμων ο Αθηναίος, το τελευταίο πιθανώς γραμμένο μαζί με τον Τόμας Μίντλτον,  1607 έως 1608, Περικλής, 1608- 1609, Κυμβελίνος, 1609-1610, Χειμωνιάτικο Παραμύθι 1610-1611, Η Τρικυμία,  1611-1612, και τέλος Ερρίκος ο Η΄ και Δυο Ευγενείς Συγγενείς και τα δυο γραμμένα με τον Τζον Φλέτσερ, 1612-1613.  </vt:lpstr>
      <vt:lpstr>Δεκαέξη από τα έργα του δημοσιεύτηκαν σε σχήμα quarto πριν από το θάνατό του, όμως η διάσωση του έργου του οφείλεται κατά ένα μεγάλο μέρος την έκδοση του First Folio το 1623, μιας συλλογής από 36 έργα του που εξέδωσαν συνάδελφοι του.  </vt:lpstr>
      <vt:lpstr>Μερικά χαρακτηριστικά της δραματουργίας του Σαίξπηρ </vt:lpstr>
      <vt:lpstr>Ο Σαίξπηρ δανείστηκε τις υποθέσεις των έργων του από πολλές πηγές,  από την ιστορία, τη μυθολογία, τους θρύλους, τα μυθιστορήματα της εποχής, και θεατρικά έργα, αλλά τις ξαναδούλεψε με τρόπο που έγιναν χαρακτηριστικά δικές του. Καταστάσεις και χαρακτήρες εισάγονται κατά κανόνα με σαφήνεια στις πρώτες σκηνές και η δράση εξελίσσεται λογικά με βάση αυτή την έκθεση. Πολλές πλοκές συνυφαίνονται συνήθως και στην αρχή εξελίσσονται κατά κάποιο τρόπο ανεξάρτητα η μία από την άλλη, όμως τελικά συνενώνονται καθώς πλησιάζει ο επίλογος του έργου,  και η λύση τους μας οδηγεί και στη λύση των άλλων. Με αυτό τον τρόπο προσδίδεται η αίσθηση της ενότητας στη φαινομενική ανομοιομορφία. Η δράση κατά κανόνα διαρκεί μήνες ή χρόνια και διαδραματίζεται σε χώρους απομακρυσμένους μεταξύ τους.  </vt:lpstr>
      <vt:lpstr>Τα πολυάριθμα πρόσωπα στα έργα του Σαίξπηρ είναι ολοκληρωμένοι χαρακτήρες, που καλύπτουν ένα φάσμα από τον αδέξιο και γελοίο μέχρι τον επιβλητικό και ηρωικό, από τον νεαρό και αθώο μέχρι τον ηλικιωμένο και διεφθαρμένο. Παρά την τεράστια κλίμακα των χαρακτήρων του, ο Σαίξπηρ χειρίζεται τους περισσότερους από αυτούς με συμπάθεια και τους κάνει να φαίνονται ολοζώντανοι άνθρωποι και όχι απλές σκηνικές φιγούρες. </vt:lpstr>
      <vt:lpstr>Την κλασική εποχή, η θεωρία της ιατρικής διατύπωσε την αρχή των τεσσάρων σωματικών «χυμών» (αίμα, φλέγμα, ωχρά χολή και μέλαινα χολή). Η υγεία υποτίθεται πως βασιζόταν στις ισορροπημένες αναλογίες τους. Την εποχή αυτή οι διαθέσεις θεωρούνταν καθοριστικοί παράγοντες των βασικών ιδιοσυγκρασιών και οι παρεκκλίσεις της συμπεριφοράς αποδίδονταν στην έλλειψη ισορροπίας μεταξύ των «χυμών» του σώματος που προκαλούν τις διαθέσεις. Έτσι, δημιουργήθηκε μια ευρεία κλίμακα θεατρικών τύπων βασισμένων σε αυτή τη θεωρία. Αν και η συνειδητή χρήση των διαθέσεων μειώθηκε μετά το 1603, συνεχίστηκε σαν μια βάση για την απόδοση των χαρακτήρων μέχρι περίπου το 1700. Η θεωρία αυτή συνιστά τη βάση για τους χαρακτήρες τόσο του Σαίξπηρ, όσο και σύγχρονων του συγγραφέων, κυρίως του Τζόνσον. </vt:lpstr>
      <vt:lpstr>Ο ποιητικός και μεταφορικός διάλογος του Σαίξπηρ όχι μόνο αφυπνίζει τα συγκεκριμένα συναισθήματα, διαθέσεις και ιδέες, αλλά δημιουργεί επιπλέον ένα πλέγμα σύνθετων συνειρμών και υποδηλώσεων που υπερβαίνουν την άμεση δραματική κατάσταση. </vt:lpstr>
      <vt:lpstr>Ο Σαίξπηρ υπήρξε αναμφισβήτητα ο πιο περιεκτικός, αισθαντικός και δραματουργικά επιτυχημένος θεατρικός συγγραφέας της εποχής του. Επιδόθηκε σε όλα σχεδόν τα δημοφιλή δραματικά είδη και θέματα της εποχής του και τους έδωσε πάντοτε την πιο εμπνευσμένη τους έκφραση. Στη διάρκεια της ζωής του η καλλιτεχνική του αναγνώριση ήταν μικρότερη από εκείνη του Τζόνσον ή του Φλέτσερ αλλά η φήμη του άρχισε να μεγαλώνει στο τέλος του δέκατου έβδομου αιώνα και έφτασε στο αποκορύφωμά της τον δέκατο ένατο αιώνα. </vt:lpstr>
      <vt:lpstr>Αν εξαιρέσουμε τον Σαίξπηρ, ο Μπεν Τζόνσον(1572-1637) θεωρείται συχνά ο σπουδαιότερος ελισαβετιανός θεατρικός συγγραφέας. Ηθοποιός για ένα διάστημα, ο Τζόνσον άρχισε να γράφει έργα στα μέσα της δεκαετίας του 1590 και φυλακίστηκε αρκετές φορές για τη συμμετοχή τους σε κωμωδίες πολιτικής σάτιρας. Ήταν ο αναγνωρισμένος ηγέτης των συγγραφέων που προτίμησαν τη συνειδητά τεχνική γραφή, δηλαδή τη συγγραφή σύμφωνα με ένα σύνολο αρχών και κανόνων.</vt:lpstr>
      <vt:lpstr>Περισσότερο από όλους τους άλλους Άγγλους δραματουργούς, ο Τζόνσον έστρεψε την προσοχή του στα κλασικά πρότυπα με σκοπό να μετριάσει τις υπερβολές των ντόπιων συγγραφέων παρότι πολύ συχνά παρεξέκλινε και ο ίδιος από αυτές τις κλασικές αρχές ή τις τροποποιούσε στα έργα του. Ο Τζόνσον κέρδισε την εύνοια του Ιακώβου του Α’, για τον οποίο έγραψε μάσκες περισσότερες από κάθε άλλο συγγραφέα. Με τη βασιλική σύνταξη που πήρε το 1616 έγινε ο πρώτος «poet laureate» της Αγγλίας. </vt:lpstr>
      <vt:lpstr>Από τα 28 έργα του Τζόνσον περισσότερο γνωστές σήμερα είναι οι κωμωδίες του και ειδικά Κάθε Άνθρωπος Με Τη Διάθεσή Του, 1598, Βολπόνε, 1606, Επικοίνη ή Η Σιωπηλή Γυναίκα, 1609,  Ο Αλχημιστής, 1610 και Το Πανηγύρι Του Αγίου Βαρθολομαίου,  1614. Ο Τζόνσον ενδιαφερόταν κυρίως για την βελτίωση της ανθρώπινης συμπεριφοράς και συγκέντρωσε την προσοχή του στα ελαττώματα των ανθρωπίνων τύπων της εποχής του. </vt:lpstr>
      <vt:lpstr>Ό Σαίξπηρ και  ο Τζόνσον περιστοιχίζονταν από ένα πλήθος λιγότερο γνωστών συγγραφέων. Οι σημαντικότεροι από αυτούς είναι οι Τσάπμαν, Ντέκερ, Μαρστον, Χέιγουντ, Μιντλτον, Τέρνερ. </vt:lpstr>
      <vt:lpstr>Συγγραφείς της εποχής του Ιακώβου και του Καρόλου </vt:lpstr>
      <vt:lpstr>Μια ανεπαίσθητη αλλαγή στο αγγλικό θέατρο διαπιστώνεται κατά την πρώτη δεκαετία της βασιλείας του Ιακώβου του Α’. Πολλά έργα αυτής της περιόδου εκφράζουν ένα κυνισμό και μια αβεβαιότητα. Οι τράγικωμωδίες,  με τα επινοημένα happy end σε έργα κατά τα άλλα σοβαρά, ήταν εξαιρετικά δημοφιλείς, ενθαρρύνοντας τον οίκτο και τον εντυπωσιασμό ως υποκατάστατα των πιο γνήσιων τραγικών συναισθημάτων. Η έξαψη και η συγκίνηση υπερείχαν της βαθιάς οξυδέρκειας ή της σύνθετης απεικόνισης των χαρακτήρων.</vt:lpstr>
      <vt:lpstr>Ωστόσο, οι συγγραφείς χειρίζονταν πιο επιδέξια την έκθεση στα έργα, συμπύκνωναν τη δράση σε λιγότερα επεισόδια, περιέπλεκαν τις αναπάντεχες κορυφώσεις, και μπορούσαν να εναλλάσσουν σκηνές ηρεμίας και αναταραχής. Το αποτέλεσμα ήταν πως τα έργα αυτής της περιόδου γράφονταν με μεγαλύτερη μαεστρία,  αλλά υστερούσαν συχνά σε βάθος. Ανάμεσα στους θεατρικούς συγγραφείς που έδρασαν από το 1610 μέχρι το 1642, οι σημαντικότεροι είναι οι Γουέμπστερ, Μπόουμοντ, Φλέτσερ, Μάσιντερ, Σέρλι και Φορντ. </vt:lpstr>
      <vt:lpstr>Τα πιο γνωστά έργα του Τζον Γουέμπστερ (περίπου 1580 – 1634) ήταν Ο Λευκός Διάβολος (1609 -1612) και  Η Δούκισσα Του Μάλφι (1613-14). Τα έργα του χαρακτηρίζονται από  καλοσχηματισμένα δραματικά πρόσωπα και δυνατή δραματική ποίηση.  Επικρίθηκαν, ωστόσο για την ασάφεια της δράσης τους. Οι πρωταγωνιστές τους περιστοιχίζονταν από διαφθορά, που αναπόφευκτα τους καταστρέφει, χωρίς όμως να φτάνουν σε μια βαθύτερη γνώση του εαυτού τους. </vt:lpstr>
      <vt:lpstr>Τα έργα του Τζον Φορντ, (1586- περίπου 1639), μνημονεύονται συνήθως ως χαρακτηριστικά παραδείγματα παρακμής που απεικόνιζε το θέατρο της εποχής του Καρόλου του Α’, όπως είναι το Κρίμα Που Είναι Πόρνη (1629 - 1633), που μεταχειρίζεται με έκδηλη συμπάθεια μια ιστορία αγάπης μεταξύ αδελφού και αδελφής και τελειώνει με την καταστροφή σχεδόν όλων των προσώπων του έργου. Ο Φορντ που πέρασε σχεδόν απαρατήρητος στην εποχή του, θαυμάζεται σήμερα για την ικανότητά του να απεικονίζει το κακό συσχετίζοντάς το με συνηθισμένους ανθρώπους.  </vt:lpstr>
      <vt:lpstr>Ο κρατικός έλεγχος του θεάτρου </vt:lpstr>
      <vt:lpstr>Όταν η Ελισάβετ ανέβηκε στο θρόνο το 1558, κάθε ευγενής μπορούσε να διατηρεί δικό του θίασο ηθοποιών. Όποιος ηθοποιός δεν εργαζόταν για κάποιον ευγενή θεωρείτο αλήτης και τιμωρείτο με σοβαρές ποινές. Από τη στιγμή που οι θίασοι πατρονάρονταν από ευγενείς, επιτρεπόταν να κάνουν περιοδείες όταν οι πάτρωνές τους δεν τους χρειαζόντουσαν στους οίκους τους. Οι ηθοποιοί δεν επιτηρούνταν πάντοτε στενά και πολλοί παράνομοι θίασοι ισχυρίζονταν ψευδώς ότι είχαν κάποιο προστάτη ή παρουσίαζαν επαναστατικά έργα που ενέτειναν τις θρησκευτικές διαμάχες.</vt:lpstr>
      <vt:lpstr>Αυτές οι καταστάσεις οδήγησαν την Ελισάβετ στη λήψη μιας σειράς μέτρων με σκοπό την επιβολή της τάξης σε αυτό το χάος. Το 1572 κηρύχθηκαν παράνομοι όλοι όσοι κατείχαν τίτλο κατώτερο από αυτό του βαρόνου και διατηρούσαν θίασο ή έδιναν άδεια στον θίασο για περιοδεία. Οι θίασοι μπορούσαν να δίνουν παραστάσεις παίρνοντας άδεια από 2 ειρηνοδίκες, αλλά η άδεια αυτή ίσχυε μόνο στην περιοχή που κατοικούσαν οι ειρηνοδίκες οπότε οι περιοδεύοντες θίασοι έπρεπε κάθε φορά να εξασφαλίσουν καινούργια άδεια σε κάθε πόλη που έφταναν. Το συνολικό αποτέλεσμα του νόμου ήταν να ελαττώσει τον αριθμό των θιάσων, παρέχοντας όμως σταθερή νομική προστασία σε αυτούς που παρέμεναν.</vt:lpstr>
      <vt:lpstr>Η δικαιοδοσία του θρόνου διευρύνθηκε περισσότερο το 1574 όταν το πρώτο βασιλικό προνόμιο χορηγήθηκε στους Λέστερ Μεν, έναν θίασο με επικεφαλής τον Τζέιμς Μπέρμπατζ (1530 έως 1597) έναν από τους πρωτοπόρους κατασκευαστές θεάτρων στην Αγγλία. </vt:lpstr>
      <vt:lpstr>Η ραγδαία αύξηση του πληθυσμού του Λονδίνου και το γεγονός ότι οι προστάτες των θιάσων περνούσαν εκεί όλο και περισσότερο χρόνο, έφεραν στο Λονδίνο περισσότερους θιάσους και για μεγαλύτερα χρονικά διαστήματα. Αυτό πιθανώς εξηγεί την έκρηξη στο χώρο της ανοικοδόμησης των θεάτρων. Οι επικριτές του θεάτρου αντέδρασαν δυναμικά σε αυτή την αξιοσημείωτη αύξηση της επαγγελματικής θεατρικής δραστηριότητας. </vt:lpstr>
      <vt:lpstr>Εξαρχής, οι δημοτικοί άρχοντες του Λονδίνου τήρησαν αρνητική στάση απέναντι στα δημόσια θέατρα. Σε αναλογία με τις εκκλησιαστικές και δημοτικές αρχές άλλων μεγαλύτερων πόλεων της ηπειρωτικής Ευρώπης, οι οποίες από τις αρχές του δέκατου έκτου αιώνα είχαν στραφεί επανειλημμένα κατά του θρησκευτικού δράματος με το πρόσχημα ότι προπαγάνδιζε και ευνοούσε την αποχαλίνωση των ηθών, οι δημοτικοί άρχοντες του Λονδίνου καθιστούσαν τα θεατρικά έργα υπεύθυνα για την έκλυση των ηθών.</vt:lpstr>
      <vt:lpstr>Σε επιστολή που απηύθυνε προς την κυβέρνηση του Γουέστμίνστερ στις 03/11/1594, ο δήμαρχος του Λονδίνου εξέφραζε τη δυσαρέσκειά του για το θεατρικό δράμα της εποχής:  […] Το οποίο δεν περιέχει παρά ανήθικες ιστορίες, ασελγείς επινοήσεις, τεχνάσματα και απάτες, και άλλα παρόμοια, που στήνονται και παρουσιάζονται με τρόπο ώστε η θέαση και η ακρόασή τους να ωθούν στη μίμηση παρά στην αποφυγή των εν λόγω ακολασιών. </vt:lpstr>
      <vt:lpstr>Είναι προφανές ότι οι ηθικές ενστάσεις κατά των θεατρικών έργων δεν αφορούσαν παρά ελάχιστα τα δράματα τα οποία παρουσιάζονταν πράγματι στα δημόσια θέατρα. Εξίσου ανυπόστατο ήταν το πολιτικό επιχείρημα ότι η συρροή του κόσμου στο θέατρο ευνοούσε τάχα τις ταραχές, τις εξεγέρσεις και πάσης φύσεως εγκληματικές ενέργειες, όπως ισχυριζόταν ο ίδιος δήμαρχος στην επιστολή της εικοστής 08/07/1597. Κατά τον ίδιο τα θέατρα αποτελούσαν τόπο ιδανικό « για όσους μηχανεύονται προδοσίες και για άλλα άτομα, αργόσχολα και επικίνδυνα όταν συναγελάζονται. […] Και δεν χωράει ο νους σας τι άλλους κινδύνους ενδέχεται να εγκυμονούν οι φιλονικίες, οι συνωμοσίες και οι ραδιουργίες ενός τόσο απείθαρχου πλήθους, αν του επιτρέψουμε να αποχαλινωθεί». </vt:lpstr>
      <vt:lpstr>Ωστόσο τέτοιου είδους φόβοι δεν δικαιολογούνται από τις μαρτυρίες της εποχής. Δέκα χρόνια μεσολαβούν ανάμεσα στα δυο, μόνο, εγκλήματα που έγιναν σε θέατρα. Επιπλέον μονάχα μια περίπτωση φιλονικίας που κατέληξε σε μαχαιρώματα, το 1613 μας είναι γνωστή, στο θέατρο Fortune, ενώ την ίδια εποχή καταγράφηκαν στο Λονδίνο 11 δολοφονίες, 12 ανθρωποκτονίες, 28 περιπτώσεις βίαιης επίθεσης, 3 επιθέσεις με ξίφος και 7 απόπειρες κατά αξιωματικών. </vt:lpstr>
      <vt:lpstr>Ως βάσιμο γεγονός δεν μπορούμε να δεχτούμε παρά μόνο το οικονομικό επιχείρημα της δημοτικής διοίκησης, δηλαδή ότι οι θεατρικές παραστάσεις «αποσπούσαν τους ειδικευμένους εργάτες και τον λαό από την εργασία τους», ότι υστερούσαν από τους εμπόρους και την επιχειρηματική ζωή χιλιάδες πένες, οι οποίες κατέληγαν καθημερινά στα ταμεία των θεάτρων με αρνητικές επιπτώσεις για τον ανταγωνισμό μεταξύ των εμπόρων. Όπως επισήμανε ο Χένρι Τσετλ το 1592: Δεν είναι μεγάλο κρίμα, όσο συνεχίζονται οι θεατρικές παραστάσεις να φτωχαίνουν οι λιανοπωλητές κοντά στην άκρη της πόλης; Αλίμονο, οι δύστυχοι πληρώνουν υψηλά ενοίκια ακόμα και πώς άραγε θα εξοικονομήσουν τα προς το ζην; Όσο παίζονται έργα, οι νέοι που δεν έχουν τι άλλο να κάνουν, θα σπαταλούν σε αυτά τη μισή τους μέρα, ή τουλάχιστον οι περισσότεροι θα μαζεύονται εκεί γύρω. Αν όμως απαγορεύονταν, το πλήθος των νέων θα σκόρπιζε και αυτό. Τώρα, ωστόσο, η εμπορική ζωή έχει συγκεντρωθεί κατά μεγάλο μέρος σε μία οδό.  </vt:lpstr>
      <vt:lpstr>Μολονότι τόσο οι δημοτικοί άρχοντες όσο και ο κλήρος δεν έπαυαν να εξαπολύουν μύδρους κατά των θεάτρων, η προσέλευση του κοινού συνεχιζόταν με αμείωτο ρυθμό. Περί το 1595 ο πληθυσμός του Λονδίνου ανερχόταν σε περίπου 150.000 κατοίκους. Οι δυο θεατρικοί θίασοι που δέσποζαν στα θέατρα της εποχής δέχονταν περίπου 15.000 θεατές εβδομαδιαίως. Σύμφωνα με εκτιμήσεις οι οποίες βασίζονται τόσο στις διαστάσεις όσο και στις εισπράξεις των θεάτρων, σε συνδυασμό με το γεγονός ότι η χωρητικότητα των θεάτρων ανερχόταν σε περίπου 2.500 άτομα και ότι η μέση πληρότητα άγγιζε περίπου το 50% των θέσεων, φαίνεται ότι γύρω στο 15-20% του πληθυσμού παρακολουθούσε σε τακτική βάση θεατρικές παραστάσεις.</vt:lpstr>
      <vt:lpstr>Το ακροατήριο των δημοσίων θεάτρων απαρτιζόταν από μέλη όλων των κοινωνικών τάξεων. Οι πιο οικονομικές θέσεις, θέσεις ορθίων στην πλατεία του θεάτρου, κόστιζαν μια πένα, όσο δηλαδή μισό λίτρο μπύρα, ενώ οι απλές θέσεις στη γαλαρία κόστιζαν 2 πένες και οι πιο ακριβές θέσεις 3 πένες, όσο ο καπνός για τη γέμιση μιας πίπας ή όσο ένα φθηνό δείπνο υπό μορφή τάμπλ ντότ. Επομένως, με εξαίρεση τους ζητιάνους, τους γυρολόγους, τους αγωγιάτες και τους νεκροθάφτες, το θέατρο αποτελούσε προσιτό μέσο διασκέδασης για κάθε λονδρέζο.</vt:lpstr>
      <vt:lpstr>Συνεπώς το θεατρόφιλο κοινό αποτελούσε αντιπροσωπευτικό δείγμα για τη σύνθεση του λονδρέζικου πληθυσμού. Απαρτιζόταν από παραγιούς και φοιτητές του πανεπιστημίου του Λονδίνου, από μέλη και υπαλλήλους των Inn, δηλαδή των μεγαλύτερων συντεχνιών του νομικού επαγγέλματος, τεχνίτες και εμπόρους με τις οικογένειές τους, ναυτικούς, λόγιους, μέλη της κατώτερης αριστοκρατίας και της αυλής. </vt:lpstr>
      <vt:lpstr>Ανάμεσα στο κοινό βρίσκονταν εκπρόσωποι κάθε κοινωνικής τάξης, από σερβιτόρους μέχρι πρίγκιπες. Οι γυναίκες επισκέπτονταν τα δημόσια θέατρα εξίσου με τους άνδρες. Για τους πουριτανούς, το γεγονός αυτό αρκούσε ώστε να χαρακτηρίσουν άσεμνο το θέατρο και να στιγματίσουν τις θεατρόφιλες γυναίκες ως πόρνες. </vt:lpstr>
      <vt:lpstr>Αντίθετα, φαίνεται πως η παρουσία γυναικών ανάμεσα στο κοινό δεν προκαλούσε την παραμικρή δυσαρέσκεια στους αλλοδαπούς θεατές των δημόσιων θεάτρων. Το 1599 ο Ελβετός Τόμας Πλάττερ ο νεότερος γράφει ότι το αγγλικό κοινό «περνά τον ελεύθερο χρόνο του πηγαίνοντας στο θέατρο για να πληροφορηθεί τι συμβαίνει σε άλλες χώρες, ενώ αξιοσημείωτο είναι ότι στις παραστάσεις παρευρίσκονται χωρίς ηθικές αναστολές τόσο άνδρες όσο και γυναίκες, δεδομένου ότι οι Άγγλοι δεν συνηθίζουν να ταξιδεύουν στο εξωτερικό αλλά προτιμούν να μένουν στον τόπο τους και να ψυχαγωγούνται μαθαίνοντας όσα διαδραματίζονται στον κόσμο». </vt:lpstr>
      <vt:lpstr>Από πολλές μαρτυρίες καταρρίπτεται ο μύθος που ήθελε το κοινό των δημοσίων θεάτρων να απαρτίζεται από αργόσχολα, ανήθικα, ταραχοποιά και εγκληματικά στοιχεία. Αντίθετα, μάλλον επιβεβαιώνουν την παραδοχή σύμφωνα με την οποία το ακροατήριο αποτελούσε αντιπροσωπευτικό δείγμα της σύνθεσης του λονδρέζικου πληθυσμού, με μοναδική εξαίρεση τους άπορους και τους δογματικούς οπαδούς του πουριτανισμού. </vt:lpstr>
      <vt:lpstr>Το ερώτημα λοιπόν που τίθεται είναι για ποιο λόγο οι δημοτικοί άρχοντες και ο κλήρος επέμεναν πεισματικά να καταλογίζουν στο θέατρο τα εν λόγω κίνητρα. Τόσο οι θιασώτες όσο και οι πολέμιοι του θεάτρου είχαν την κοινή πεποίθηση ότι το θέατρο είχε τη δύναμη να ασκεί ακατάλυτη επιρροή στη ζωή του ανθρώπου και ίσως σε αυτό συνέβαλε η κοινή αντίληψη ότι το θέατρο ήταν μια μεταφορική εικόνα του κόσμου, κάτι που προφανώς ενοχλούσε ιδιαίτερα τον πιο συντηρητικό κλήρο. </vt:lpstr>
      <vt:lpstr>Τα έργα και οι θίασοι</vt:lpstr>
      <vt:lpstr>Οι θίασοι χρειάζονταν ένα μεγάλο ρεπερτόριο έτσι ώστε να μπορούν να αλλάζουν τον προγραμματισμό των παραστάσεων καθημερινά για να εξασφαλίσουν την προσέλευση του κοινού. Ένας συγγραφέας ή μια ομάδα συγγραφέων, που επιθυμούσαν να πουλήσουν ένα θεατρικό έργο, θα έπρεπε να διαβάσουν μέρη ή και ολόκληρο το έργο στους μετόχους. Αφού τα έργα αγοράζονταν και ανεβάζονταν, παρέμεναν για όσο καιρό έφερναν θεατές και ίσως ξαναδουλεύονταν όταν μειωνόταν η δημοτικότητά τους.  </vt:lpstr>
      <vt:lpstr>Η ζήτηση νέων έργων έκανε τους θιάσους να επιδιώκουν συνεργασίες με αξιόπιστους θεατρικούς συγγραφείς, μερικοί από τους οποίους δούλευαν με συμβόλαιο. Μέχρι το 1603 περίπου, ο μέσος όρος αμοιβής για ένα έργο ήταν 6£, όμως το 1613 η τιμή αυξήθηκε στις 10 ή 12£. Οι συγγραφείς μερικές φορές έπαιρναν όλα τα έσοδα, αφού αφαιρούνταν τα έξοδα του θιάσου, της δεύτερης παράστασης και έτσι ξεκίνησε το σύστημα τιμητικών ή ευεργετικών παραστάσεων που έμελλαν να είναι ιδιαίτερα σημαντικές στο αγγλικό θέατρο. </vt:lpstr>
      <vt:lpstr>Από τη στιγμή που πληρωνόταν η αμοιβή του συγγραφέα, το έργο κατά κανόνα ανήκε στο θίασο ωστόσο, αν ο συγγραφέας ήταν επίσης και μέτοχος του θιάσου, μπορούσε να έχει περισσότερα δικαιώματα σε αυτό. Αφού δεν υπήρχε νομοθεσία για τα πνευματικά δικαιώματα, οι θίασοι δεν είχαν άλλο τρόπο να εξασφαλίσουν τα αποκλειστικά δικαιώματα για τις παραστάσεις παρά μόνο κρατώντας τα έργα μακριά από επίβουλα χέρια.   Οι ιδιοκτήτες τυπογραφείων έκαναν συχνά κλεψιτυπες εκδόσεις των δημοφιλέστερων έργων και οι θίασοι μερικές φορές σε εποχές οικονομικής κρίσης, πουλούσαν τα εκδοτικά τους δικαιώματα. Οι συγγραφείς που δεν είχαν συμβόλαια διαρκείας με ένα θίασο μερικές φορές πουλούσαν τα έργα τους στους τυπογράφους, αφού πρώτα είχαν πάρει την αμοιβή τους από τους ηθοποιούς. Η πρακτική αυτή ήταν μεν αντιεπαγγελματική, δεν ήταν όμως παράνομη.   Όταν ένας θίασος διαλυόταν, το κυριότερο μέλημα των μετόχων ήταν να μοιράσουν τα έργα που ανήκαν σε αυτόν. </vt:lpstr>
      <vt:lpstr>Από νομική άποψη κάθε έργο έπρεπε να κατατεθεί στο συμποσίαρχο για να πάρει άδεια πριν την παράσταση. Το κυριότερο αποτέλεσμα ήταν η διαγραφή των αποσπασμάτων που θεωρούνταν ανάρμοστα από ηθική, θρησκευτική ή πολιτική άποψη. Το εγκεκριμένο κείμενο ήταν το επίσημο αντίγραφο ενός έργου για το θίασο. Οι ηθοποιοί έπαιρναν μόνο τις σελίδες που ήταν γραμμένοι οι ρόλοι τους και ατάκες λίγων λέξεων. </vt:lpstr>
      <vt:lpstr>Συνήθως ο χρόνος που μεσολαβούσε από την αγορά του έργου μέχρι την παράστασή του ήταν περίπου τρεις εβδομάδες. Και επειδή μέσα σε αυτό το χρονικό διάστημα έπρεπε να βγει η άδεια και να αντιγραφούν οι σελίδες με τους ρόλους των ηθοποιών, οι πρόβες δεν φαίνεται να διαρκούσαν πολύ. Οι συγγραφείς κατά κανόνα γνώριζαν για ποιο θίασο έγραφαν και μπορούσαν να προσαρμόζουν τα έργα τους στο μέγεθος του θιάσου και τη δεξιοτεχνία του κάθε ηθοποιού ξεχωριστά. </vt:lpstr>
      <vt:lpstr>Τα θέατρα </vt:lpstr>
      <vt:lpstr>Αν και σαν αφετηρία της ελισαβετιανής σκηνής θεωρείται το 1558, μόλις το 1576, 18 χρόνια αργότερα, παρουσιάζεται το πρώτο θέατρο στο Λονδίνο. Κατασκευασμένο από τον Τζέιμς Μπέμπατζ (James Burbage) έξω από τα ανατολικά τείχη του Λονδίνου ονομάστηκε The Theatre και ήταν αποτέλεσμα μιας προσωπικής επιτυχίας των επαγγελματιών ηθοποιών μετά την αναγνώριση και εκτίμηση που κέρδισαν από το κοινό.</vt:lpstr>
      <vt:lpstr>Δεν υπάρχουν στοιχεία με τα ακριβή σχέδια του Theatre, αλλά πιστεύεται ότι και λαϊκά θέατρα που ακολούθησαν όπως το Curtain (1577),το Rose (1587) και το πιο φημισμένο από όλα θέατρο του Σαίξπηρ το Globe το 1599 έχουν όλα κτιστεί πάνω σε ένα πανομοιότυπο σχέδιο. Ένα σκίτσο του Γιόχαν ντε Γουίτ για το θέατρο Swan καθώς και μια αναπαράσταση του Globe από τον Richard Leacroft παρέχουν πολύ λίγα στοιχεία για το ελισαβετιανό θέατρο. Παράλληλα μερικά ακόμα χειρόγραφα του δέκατου έβδομου αιώνα σε συνδυασμό με τον τρόπο σκηνοθεσίας των έργων μας δίνουν μια αρκετά καθαρή εικόνα του τρόπου δομής αυτών των θεάτρων.  </vt:lpstr>
      <vt:lpstr>Ήταν όλα στρογγυλά, οκταγωνικά ή τετράγωνα κτίρια με αχυρένιες στέγες. Στο κέντρο υπήρχε ένα μεγάλο αίθριο- αυλή. Μπαίνοντας στο θέατρο οι θεατές έπρεπε να πληρώσουν ένα μικρό ποσό για να σταθούν μέσα στην αυλή, που αν αποφάσιζαν να παραμείνουν, έπρεπε να μείνουν όρθιοι σε όλη τη διάρκεια της παράστασης. Αν πάλι ήταν σε θέση να πληρώσουν για καλύτερες θέσεις, ανέβαιναν τις σκάλες που οδηγούσαν στις στοές που υπήρχαν σχεδόν σε όλο το μήκος των περιμετρικών τειχών. Εκεί θα μπορούσαν να καθίσουν και σε πάγκους. Αν τέλος ήταν γνωστές προσωπικότητες της κοσμικής ζωής προχωρούσαν στα gentlemen’s rooms ή ακόμα περισσότερο νοίκιαζαν ένα κάθισμα ή κάθονταν πάνω σε αυτήν την ίδια τη σκηνή. </vt:lpstr>
      <vt:lpstr>Η σκηνή ήταν μια μεγάλη πλατφόρμα στη μέση της αυλής σε τέτοια θέση, ώστε οι θεατές σχεδόν να την περιβάλλουν. Δυο ογκώδη υποστυλώματα στην άκρη περίπου της σκηνής συγκρατούσαν μια κεκλιμένη κατασκευή, που έκρυβε διάφορα σκηνογραφικά αντικείμενα τα οποία από μια καταπακτή κατέβαιναν στη σκηνή. Σε μερικά από τα θέατρα η οροφή της κατασκευής αυτής ήταν βαμμένη σαν γαλάζιος ουρανός με αστέρια και γι’ αυτό ονομάστηκε «επουράνια»- the Heavens. Πάνω από αυτήν υπήρχε μια άλλη κατασκευή σαν πυργίσκος που χρησίμευε πιθανόν για να τοποθετείται η σημαία - σύμβολο του θεάτρου. Στο βάθος της σκηνής υπήρχε ένας τοίχος με πόρτες πάνω από τις οποίες μία στοά σχημάτιζε ένα είδος «επισκηνίου».</vt:lpstr>
      <vt:lpstr>Υπήρχαν επίσης και παρασκήνια για τους ηθοποιούς, αλλά δεν υπάρχουν σαφείς μαρτυρίες, αν αυτά ήταν μόνιμα συνδεδεμένα με το κτίριο ήταν κινητές κατασκευές. Τα σκηνικά μεταφέρονταν απ’ έξω πάνω στη σκηνή αλλά αυτό δεν αποτελούσε πρόβλημα,  μια και αυτά ήταν λίγα αφού η αγγλική παράδοση δεν στηριζόταν τόσο στη σκηνογραφία αλλά στη δύναμη του λόγου. </vt:lpstr>
      <vt:lpstr>Η προέλευση της μορφής του ξύλινου, ασπρόμαυρου, ελισαβετιανού λαϊκού θεάτρου είναι άγνωστη.  Μια μελέτη του πρωτοτύπου του εργολαβικού συμβολαίου σχετικού με την ανέγερση του θεάτρου Fortune το 1600 μας δίνει μερικές ακόμα κατασκευαστικές λεπτομέρειες. </vt:lpstr>
      <vt:lpstr>Ο σκελετός του κτιρίου να προβλεφθεί τετράγωνος και να έχει εξωτερική επιφάνεια 80 τετραγωνικά πόδια εσωτερική δε 55 πόδια Ο σκελετός να είναι τριώροφος, ο πρώτος όροφος να έχει 12 πόδια ύψος, ο δεύτερος 11 πόδια και Ο τρίτος 9 πόδια. Κάθε όροφος να έχει 12 πόδια και 6 ίντσες πλάτος. Μια σκηνή και ένας πύργος να προβλεφθούν, η δε σκηνή να σκεπάζεται με ένα υπόστεγο ή κάλυμμα. Η σκηνή να έχει μάκρος 43 πόδια και να είναι αρκετά πλατιά ώστε να φθάνει στο μέσον της αυλής. Η σκηνή να καλυφθεί από κάτω με καινούριες σανίδες οξιάς, το ίδιο δε να προβλεφθεί για τον πρώτο όροφο του σκελετού κατά την πλευρά προς την αυλή. </vt:lpstr>
      <vt:lpstr>Αν και οι ιστορικοί αντιμετώπισαν συνήθως στα δημόσια θέατρα ως τα πιο αντιπροσωπευτικά της  Αγγλίας, είναι πιθανό μεταξύ του 1558 και του 1642 οι περισσότερες παραστάσεις να δίνονταν σε εσωτερικούς χώρους παρά σε εξωτερικούς. Πολλές από αυτές τις παραστάσεις κλειστού χώρου παρουσιάζονταν σε αρχοντικά, δημαρχεία, πανδοχεία ή στη βασιλική Αυλή αλλά εκείνες που δίνονταν στα ιδιωτικά θέατρα είναι πρωταρχικής σημασίας. </vt:lpstr>
      <vt:lpstr>Ο όρος ιδιωτικά δεν χρησιμοποιήθηκε μέχρι το 1600 για τα θέατρα που ήταν ανοιχτά για το κοινό,  παρόλα αυτά έφτασε να δηλώσει τα κλειστά θέατρα εκείνης περιόδου. Αυτά τα θέατρα διέφεραν από τα δημόσια γιατί ήταν μικρότερα, είχαν ακριβότερο εισιτήριο, παρείχαν θέση σε όλους τους θεατές και φωτίζονταν με κεριά. Από το 1575 μέχρι το 1635 κτίστηκαν 9 ιδιωτικά θέατρα γύρω από το Λονδίνο και μέσα σε αυτό. </vt:lpstr>
      <vt:lpstr>Το πιο σημαντικό ιδιωτικό θέατρο λόγω της διάρκειας της λειτουργίας του και τις σχέσεις του με το θίασο του Σαίξπηρ ήταν το δεύτερο Blackfriars. Δημιουργήθηκε μέσα σε ένα δωμάτιο με διαστάσεις περίπου 14m πλάτος και 20m μήκος. Είχε δυο ή τρεις εξώστες, μερικά ιδιωτικά θεωρεία και μια πλατεία με καθίσματα. Οι εκτιμήσεις για τη χωρητικότητά του κυμαίνονταν από 500 μέχρι 1000 θεατές. Η πλατφόρμα της σκηνής ήταν υπερυψωμένη περίπου 1,3 m πάνω από το από το πάτωμα της πλατείας. Η σκηνή ήταν ανοιχτή, δεν είχε ούτε αψίδα προσκηνίου ούτε μπροστινή αυλαία. Οι εκτιμήσεις της σκηνής κυμαίνονταν από 9m πλάτος και 7m βάθος έως 14m πλάτος και πεντέμισι μέτρα βάθος.</vt:lpstr>
      <vt:lpstr>Οι σκηνές στα ιδιωτικά θέατρα ήταν πολύ πιθανό μικρότερες από εκείνες των δημοσίων θεάτρων, αλλά φαίνεται πως υπήρχαν ούτως ή άλλως ομοιότητες με τα ανοιχτά θέατρα σε όλες τις σημαντικές τους όψεις αφού οι θίασοι μετέφεραν τις παραγωγές απρόσκοπτα από τον ένα τύπο θέατρου στον άλλο. Οι King’s men έπαιζαν στο Blakfriars από τα μέσα Οκτωβρίου έως τα μέσα Μαΐου και στο Globe τους υπόλοιπους μήνες. Το Blakfriars απέφερε στο θίασο τα  διπλάσια έσοδα που κέρδιζε από το Globe.  </vt:lpstr>
      <vt:lpstr>Μάσκες </vt:lpstr>
      <vt:lpstr>Εκτός από τις δημόσιες παραστάσεις που δίνονταν για πάτρωνες χορηγούς πολλές άλλες, ανοιχτές μόνο σε προσκεκλημένους θεατές δίνονταν στην αυλή και στους οίκους της αριστοκρατίας. Τα περισσότερα από τα έργα που παίζονταν στην αυλή παρουσιάζονταν από επαγγελματικούς θιάσους.   Στην Αγγλία όπως και αλλού μεγάλα χρηματικά ποσά ξοδεύτηκαν αφειδώς για αυτές τις παραγωγές και αιτιολογήθηκαν ως επιδείξεις βασιλικής αρετής και μεγαλοψυχίας. Το 1618 Ιάκωβος ο Α’ ξόδεψε 4000 £ για μια μόνο παραγωγή, πολύ περισσότερα από όσα δαπανήθηκαν για όλες τις παραστάσεις των έργων που έγιναν από επαγγελματικούς θιάσους στην Αυλή καθ’ όλη τη διάρκεια της βασιλείας του. </vt:lpstr>
      <vt:lpstr>Η μάσκα έμοιαζε με το ιταλικό ιντερμέτζο, γιατί παρουσίαζε μια αλληγορική ιστορία, που υποδήλωνε παραλληλισμό ανάμεσα στο τιμώμενο πρόσωπο ή την επέτειο που εορταζόταν και κάποια μυθολογικά πρόσωπα ή γεγονότα. Η ιστορία και ο συμβολισμός αποδίδονταν κυρίως με οπτικά μέσα: σκηνογραφία, κοστούμια, φροντιστήριο, παντομίμα, και χορό. Αφήγηση  και διάλογος, τραγουδιστός ή σε πρόζα, χρησιμοποιούνταν κυρίως για να αποσαφηνιστεί ό,τι δεν μπορούσε να αποδοθεί με οπτικά μέσα. </vt:lpstr>
      <vt:lpstr>Οι σημαντικοί ρόλοι που περιείχαν πρόζα και τραγούδι ερμηνεύονταν από επαγγελματίες μουσικούς, ενώ οι κωμικοί και γκροτέσκ ρόλοι παίζονταν από επαγγελματίες ηθοποιούς. Ωστόσο, η μεγαλύτερη έμφαση δινόταν στον χορό, που παρουσιαζόταν από αυλικούς.  </vt:lpstr>
      <vt:lpstr>Στις αλληγορικές υποθέσεις των μασκών ήταν συνήθως ενσωματωμένοι τρεις μεγάλοι χοροί μάσκας: ένας χορός εισόδου, ένας κύριος χορός κατά τη διάρκεια του οποίου οι ερμηνευτές συνήθως κατέβαιναν κάτω στην αίθουσα για να χορέψουν με επιλεγμένους θεατές και ένας χορός εξόδου. </vt:lpstr>
      <vt:lpstr>Τα σκηνικά, κουστούμια και τα ειδικά εφέ για τις περισσότερες μάσκες κατασκεύασε ο Ίνιγκο Τζόουνς (1573 έως 1652), ο πρώτος σημαντικός Άγγλος σκηνογράφος. Γεννημένος στο Λονδίνο ο Τζόουνς πήγε στην Ιταλία γύρω στο 1600 για σπουδές, κατόπιν εργάστηκε για ένα χρονικό διάστημα στην αυλή της Δανίας και επέστρεψε στην Αγγλία το 1604 περίπου. Σκηνογράφησε την πρώτη του μάσκα για τον Ιάκωβο τον Α’ το 1605. Το 1615 διορίστηκε επιθεωρητής στα έργα της αυτού μεγαλειότητας, μια θέση που κράτησε μέχρι την απόλυσή του το 1643.  </vt:lpstr>
      <vt:lpstr>Ο Τζόουνς ήταν απολύτως εξοικειωμένος με τα ιταλικά καλλιτεχνικά κινήματα. Στην αυλή της Φλωρεντίας μελέτησε το έργο του Τζούλιο Παρίτζι,  γιατί όλες του σχεδόν τις σκηνογραφίες μέχρι το 1630 τις έχει αντιγράψει απευθείας από τα ιντερμέδια του Παρίτζι. Ως αρχιτέκτονας και σκηνογράφος της αυλής, ο Τζόουνς υπήρξε ο σημαντικότερος Άγγλος καλλιτέχνης της εποχής του. </vt:lpstr>
      <vt:lpstr>Siglo de Oro Η Αναγέννηση στην Ισπανία </vt:lpstr>
      <vt:lpstr>Στην Ισπανία, όπως και στην Αγγλία, το θέατρο γνώρισε τη μεγαλύτερη ακμή του τον 16ο και τον 17ο αιώνα. Η περίοδος από το 1580 έως το 1680 υπήρξε τόσο παραγωγική ώστε να ονομαστεί Χρυσός Αιώνας (Siglo de Oro) του  Ισπανικού θεάτρου. Οι επιδράσεις που δέχτηκε ωστόσο το Ισπανικό θέατρο ήταν διαφορετικές από εκείνες που δέχτηκε το Αγγλικό. Στην Ισπανία, πολλές από τις επιρροές ήταν αποτέλεσμα της επαφής με τον πολιτισμό των Αράβων οι οποίοι είχαν εκτοπίσει τους Βησιγότθους από την Ιβηρική χερσόνησο το 711. Για 500 περίπου χρόνια οι μουσουλμάνοι κυβερνούσαν ολόκληρη τη χώρα εκτός από ένα μικρό τμήμα στα βόρεια. </vt:lpstr>
      <vt:lpstr>Η Ισπανία δεν αναδείχθηκε σε σημαντική δύναμη παρά μόνο μετά το 1479,  όταν η Καστίλη και η Αραγωνία ενώθηκαν υπό την Ισαβέλλα και τον Φερδινάνδο. Ως το 1492 η Ισαβέλλα και ο Φερδινάνδος είχαν ανακτήσει όλες τις περιοχές της χερσονήσου, εκτός από την Πορτογαλία, και τις είχαν ενώσει σε ένα κράτος. Για να εξασφαλιστεί η χριστιανική καθαρότητα στο νέο βασίλειο, ιδρύθηκε το 1480 η Ιερά Εξέταση με σκοπό τη δίωξη και τιμωρία των αιρετικών. Όσοι Άραβες και Εβραίοι δεν προσηλυτίζονταν εξορίζονταν από τη χώρα. Γι’ αυτόν τον λόγο η Ισπανία απέφυγε τις αμφισβητήσεις προς τον Ρωμαιοκαθολικό δόγμα που γνώρισε η υπόλοιπη Ευρώπη. </vt:lpstr>
      <vt:lpstr>Μια άλλη σημαντική επίδραση στο θέατρο άσκησε το γεγονός ότι η Ισπανία είχε συναίσθηση της θέσης της ως παγκόσμιας δύναμης. Μετά το πρώτο ταξίδι του Κολόμβου το 1492, η Ισπανία έγινε σύντομα η κυρίαρχη δύναμη στον νέο κόσμο, και το 1519 ο βασιλιάς της ο Κάρολος ο Α’, έγινε αυτοκράτορας της Αγίας Ρωμαϊκής Αυτοκρατορίας. Στη διάρκεια της βασιλείας του Φιλίππου του Β’ (1556-1598) η Πορτογαλία, η Σικελία, το βασίλειο της Νάπολης, το Μιλάνο, οι Κάτω Χώρες καθώς και περιοχές της βόρειας Αφρικής τέθηκαν υπό ισπανική κυριαρχία. Έτσι η Ισπανία αναδείχθηκε σε μέγιστη δύναμη του δυτικού κόσμου.  </vt:lpstr>
      <vt:lpstr>Στο θέατρο του Χρυσού Αιώνα κυριάρχησε μια αίσθηση εμπιστοσύνης προς το κράτος, δύναμης, επεκτατισμού, πίστης στο Θεό και στην Εκκλησία, και μια ιδιαίτερη ανησυχία -αραβικής προέλευσης- που αφορούσε στο θέμα της τιμής και στον διαχωρισμό των τομέων δημόσιας δράσης ανδρών και γυναικών. Το 1640 περίπου η αυτοκρατορία είχε ήδη αρχίσει να παρακμάζει, αλλά η παρακμή της δεν έγινε σαφώς αντιληπτή παρά μόνο προς το τέλος του δέκατου έβδομου αιώνα.  </vt:lpstr>
      <vt:lpstr>Το θρησκευτικό δράμα </vt:lpstr>
      <vt:lpstr>Οι Άραβες αποκήρυσσαν το θέατρο, άρα μόνο οι χριστιανικές περιοχές της Ισπανίας ανέπτυξαν το μεσαιωνικό δράμα. Όταν, όμως, τα αραβικά εδάφη καταλήφθηκαν από τις χριστιανικές δυνάμεις, το θέατρο εισήχθη ως μια μορφή θρησκευτικής διδασκαλίας. Ως τα μέσα του 16ου αιώνα τα ισπανικά θρησκευτικά δράματα έμοιαζαν με αυτά που παίζονταν στην υπόλοιπη μεσαιωνική Ευρώπη, μετά το 1500 όμως απέκτησαν χαρακτηριστικά γνωρίσματα τα οποία διατήρησαν μέχρι την απαγόρευση των θρησκευτικών παραστάσεων το 1765. </vt:lpstr>
      <vt:lpstr>Το ισπανικό θρησκευτικό δράμα, ίσως λόγω του αυστηρού ελέγχου που ασκούσε η εκκλησία στο περιεχόμενο του, άρχισε να ευδοκιμεί την ώρα ακριβώς που σε άλλες χώρες έφθινε. Το τελευταίο μισό του δέκατου έκτου αιώνα τα έργα συνδέθηκαν στενά με τη γιορτή της Αγίας Δωρεάς, η οποία τονίζει τη δύναμη των εκκλησιαστικών μυστηρίων. Προφανώς για το λόγο αυτό τα θεατρικά έργα χαρακτηρίζονταν ως autos sacramentales (καθαγιασμένες πράξεις). </vt:lpstr>
      <vt:lpstr>Τα autos συνδύαζαν χαρακτηριστικά των ήθολογιών και των μυστηρίων. Ανθρώπινοι και υπερφυσικοί χαρακτήρες αναμείχθηκαν με αλληγορικές φιγούρες, όπως η Αμαρτία, η Θεία Χάρη, η Ηδονή, η Θλίψη, η Ομορφιά. Τις ιστορίες μπορούσαν να τις αντλούν από οποιεσδήποτε πηγές, ακόμη και μη θρησκευτικές, αρκεί να απεικόνιζαν την αποτελεσματικότητα των μυστηρίων και το κύρος του εκκλησιαστικού δόγματος. </vt:lpstr>
      <vt:lpstr>Μέχρι το 1550 την ευθύνη για το ανέβασμα των έργων την είχαν οι επαγγελματικές συντεχνίες, αλλά μεταξύ του 1551 και του 1558 πήρε τον έλεγχο το δημοτικό συμβούλιο όπου προσλάμβανε επαγγελματικούς θιάσους για την παραγωγή των έργων τα οποία έγραφαν οι καλύτεροι δραματουργοί της Ισπανίας. Έτσι, μετά τα μέσα του δέκατου έκτου αιώνα η σχέση ανάμεσα στη λαϊκή και τη θρησκευτική σκηνή ήταν στενή.  </vt:lpstr>
      <vt:lpstr>Στο τέλος περίπου του 16ου αιώνα οι διαδικασίες παραγωγής είχαν πάρει τη μορφή την οποία θα διατηρούσαν λίγο ή πολύ ως το 1705. Κάθε χρόνο, μέχρι το 1592 ένας θίασος παρουσίαζε τρία autos, άλλοτε παλιά, άλλοτε καινούργια. Από το 1592 και μετά δυο θίασοι παρουσίαζαν τέσσερα έργα μέχρι το 1647. Εκείνη τη χρονιά η Μαδρίτη μείωσε τον αριθμό των autos σε δυο και προσέλαβαν για τη συγγραφή τους τον Πέδρο Καλντερόν ντε λα Μπάρκα (1600- 1681), ο οποίος και συνέχισε να γράφει μέχρι το θάνατό του το 1681. Ο Καλντερόν  ήταν ο πρώτος μεγάλος συγγραφέας της Ισπανίας και ο πρώτος Ισπανός αναγεννησιακός συγγραφέας.  </vt:lpstr>
      <vt:lpstr>Παρόλο που πολλά από τα έργα του Καλντερόν ανήκουν στο θρησκευτικό δράμα, εξέφραζαν όλη αυτή την αναγεννησιακή αντίληψη ότι ο όλος ο κόσμος είναι ένα θέατρο, ότι ο κόσμος μεταμορφώνεται σε μια θεατρική σκηνή για την αυτοπροβολή της Αυλής και της Εκκλησίας και, άρα,  ότι το θέατρο είναι το απόλυτο σύμβολο του «κόσμου». Ένα από τα καλύτερα παραδείγματα του τρόπου με τον οποίο ο Καλντερόν μετέφερε στην γραφή του αυτήν την αντίληψη είναι το έργο του Το Μεγάλο Θέατρο Του Κόσμου που γράφτηκε για τον εορτασμό της Αγίας Δωρεάς το 1645.  </vt:lpstr>
      <vt:lpstr>Ο Θεός, ο ύψιστος σκηνοθέτης, εκφράζει την πρόθεσή του να ανεβάσει ο ίδιος ένα έργο. Ο κόσμος λειτουργεί ως σκηνικό, οι άνθρωποι είναι οι ηθοποιοί, οι ρόλοι τους απηχούν την κοινωνική θέση του καθενός -βασιλιάς, σοφός, πλούσιος, χωρικός και ζητιάνος. Το έργο που παίζεται είναι η ζωή.</vt:lpstr>
      <vt:lpstr>Το Μεγάλο Θέατρο Του Κόσμου του Καλντερόν παρουσιάζεται ως θέατρο εν θεάτρω, ενώ συγχρόνως υποδηλώνει ότι κάθε θέατρο αποτελεί ένα έργο μέσα σ’ ένα άλλο έργο διότι, εφόσον « η πραγματικότητα του ίδιου του θεατή δεν είναι παρά ένα θεατρικό έργο, όπου υπαινίσσεται η θεώρηση του κόσμου ως θεατρικής σκηνής, τότε στην πραγματικότητα το θέατρο δεν είναι παρά ένα έργο μέσα σε ένα άλλο έργο». Τα όρια μεταξύ θεάτρου και ζωής συγχέονται και εκμηδενίζονται. Το νόημα της ζωής έγκειται στην ερμηνεία ενός εφήμερου ρόλου, ενώ το θέατρο δεν είναι παρά μια αλληγορία της ζωής, υπό την έννοια ότι τονίζει και συγχρόνως εκθέτει το Φαίνεσθαι, την πλάνη και την παροδικότητα της ζωής. </vt:lpstr>
      <vt:lpstr>Σύμφωνα με αυτή τη γενικότερη στάση προς τη θεατρικότητα, ελάχιστη έκπληξη προκαλεί το γεγονός ότι κατά τον 17ο αιώνα το ισπανικό θέατρο εξελίχθηκε σε φαινόμενο μαζικής κουλτούρας. Η θεατρική περίοδος διαρκούσε από το Πάσχα ως την αρχή της Σαρακοστής του επόμενου έτους. Σε αντίθεση με τον 16ο αιώνα,  όπου οι παραστάσεις δίνονταν μόνο τις Κυριακές και τις γιορτές, από τις αρχές του 17ου αιώνα προστέθηκαν άλλες δυο μέρες, ενώ στην περιοχή της Μαδρίτης παραστάσεις δίνονταν από το 1640 σε καθημερινή βάση κατά τη διάρκεια ορισμένων μηνών (κατά προτίμηση τον Ιανουάριο και τον Φεβρουάριο έως την περίοδο του καρναβαλιού, τον Μάιο το μήνα του εορτασμού της Αγίας Δωρεάς, αλλά και τον Οκτώβριο, το Νοέμβριο και το Δεκέμβριο). Όπως παρατηρούσε γύρω στο 1621 σχολιαστής της εποχής, το θέατρο έμελλε να αναδειχθεί σε «επιούσιο άρτο» του ισπανικού λαού. </vt:lpstr>
      <vt:lpstr>Το μη θρησκευτικό δράμα </vt:lpstr>
      <vt:lpstr>Το ισπανικό κοσμικό δράμα έκανε την εμφάνισή του στις αρχές του 16ου αιώνα. Ο Χουάν δελ Ενθίνα (1469-1529) θεωρείται συχνά ο θεμελιωτής του ισπανικού κοσμικού δράματος. Ξεκίνησε να γράφει θρησκευτικά δράματα αλλά αργότερα άρχισε να επιδίδεται περισσότερο στη συγγραφή αμιγώς κοσμικών έργων. </vt:lpstr>
      <vt:lpstr>Αναμφισβήτητα ο παραγωγικότερος Ισπανός συγγραφέας ήταν ο Λόπε Φέλιξ Βέγα Κάρπιο (1562-1635). Η προσωπική του ζωή υπήρξε τόσο εντυπωσιακή όσο και τα έργα που έγραφε. Κατατάχθηκε στην αήττητη αρμάδα το 1588, εκτέλεσε χρέη γραμματέα στην υπηρεσία κάποιου ευγενούς, ασχολήθηκε με πλήθος δουλειές, έζησε πάμπολλες ερωτικές ιστορίες και μετά το 1614 χειροτονήθηκε ιερέας. Εκτός από όλες αυτές τις ασχολίες του, το 1609 δήλωσε πως έχει γράψει και 483 comedias.</vt:lpstr>
      <vt:lpstr>Εκτιμήσεις σχετικές με το σύνολο της παραγωγής του φτάνουν να την υπολογίζουν ακόμα και στα 1800 θεατρικά έργα, παρόλο που o αριθμός 800 φαίνεται να πλησιάζει περισσότερο την αληθινή εκτίμηση. Από αυτά έχουν σωθεί 331, και άλλα 200 περίπου που αποδίδονται σε αυτόν. Βρήκε επίσης χρόνο να γράψει και θεωρία του δράματος στο ποίημα Η Νέα Τέχνη Της Δραματουργίας Στην Εποχή Μας το 1609. Ήταν ο πρώτος Ισπανός συγγραφέας που ζούσε αποκλειστικά από τα έσοδα της συγγραφής και κανένας άλλος συγγραφέας δεν κυριάρχησε ποτέ τόσο απόλυτα στο επαγγελματικό θέατρο. </vt:lpstr>
      <vt:lpstr>Τα έργα του διακρίνονται για την καλοσχεδιασμένη δράση που δημιουργεί και διατηρεί το σασπένς. Πολλά έργα περιστρέφονται γύρω από τις ερωτικές διεκδικήσεις και τα ζητήματα τιμής, ένα θέμα που ο Λόπε κατέστησε ιδιαιτέρως δημοφιλές και κληροδότησε σε ολόκληρο σχεδόν το μεταγενέστερο ισπανικό θέατρο. Επειδή δεν ήθελε να έχουν τα έργα του δυσάρεστο τέλος, ο Λόπε έβρισκε συχνά τρόπους να λύνει τις συγκρούσεις με αισιόδοξο τρόπο. Οι χαρακτήρες του εκπροσωπούν σχεδόν όλες τις κοινωνικές τάξεις και θέσεις, τις οποίες στο σύνολό τους ο Λόπε αντιμετωπίζει με συμπάθεια. Οι γυναικείοι ρόλοι είναι από τους καλύτερους του.</vt:lpstr>
      <vt:lpstr>Οι διάλογοί του είναι φυσικοί, ζωντανοί και σύμφωνοι με την απαιτούμενη δεοντολογία. Διακρίνονται για τη στιχουργική ποικιλία, γιατί οι Ισπανοί δραματουργοί δεν παρουσίασαν ποτέ στίχο αντίστοιχο του αγγλικού ανομοιοκατάληκτου στίχου. Ο Λόπε συγκρίνεται συχνά με τον Σαίξπηρ και μερικοί κριτικοί έχουν υποστηρίξει πως ακόμα και μόνο τα 38 καλύτερα θεατρικά έργα του αν υπολογίσουμε, το έργο του Λόπε υπερτερεί ως προς την απεικόνιση του ερωτικού πάθους για τη στιχοπλαστική μαεστρία στο χειρισμό μιας μεγάλης ποικιλίας μέτρου.</vt:lpstr>
      <vt:lpstr>Οι περισσότεροι κριτικοί ωστόσο συμφωνούν πως ο Λόπε δεν διεισδύει στο βάθος της ανθρώπινης φύσης όπως ο Σαίξπηρ και πως το αισιόδοξο τέλος στα έργα του καλύπτει γρήγορα και επιπόλαια την πιο θλιβερή πλευρά της ζωής. Για τους σημερινούς θεατές το πιο γοητευτικό έργο του είναι ίσως η Φουέντε Οβεχούνα (Η Πηγή Των Προβάτων) γραμμένη περίπου το 1614, στο οποίο ένας τυραννικός φεουδάρχης δολοφονείται από χωρικούς που αρνούνται να ομολογήσουν ακόμα και μετά από βασανιστήρια και σώζονται με την παρέμβαση του βασιλιά. Μερικά από τα γνωστότερα έργα του είναι Το Χαζό Κορίτσι, 1613, Η Βεβαιότητα Μέσα Από Την Αμφιβολία, 1620 έως 1624, Ο Ιππότης Του Ολμέδο, 1622, Η Τιμωρία Χωρίς Εκδίκηση, 1631. Ό Λόπε ντε Βεγα περιστοιχιζόταν από ένα πλήθος άλλων σημαντικών συγγραφέων. Ανάμεσά τους ξεχωρίζουν οι Γκιγιέν ντε Καστρο, Τιρσο ντε Μολίνα και Χουάν Ρουίθ ντε Αλαρκόν.  </vt:lpstr>
      <vt:lpstr>Ο Καλντερόν έγραψε επίσης και μη θεατρικά θρησκευτικά δράματα κυρίως μεταξύ του 1622 και του 1640. Αυτά διαιρούνται σε δυο μείζονες κατηγορίες: τις κωμωδίες « μανδύα και ξίφους», όπως παραδείγματος χάρη Η Γυναίκα Στοιχειό γραμμένη το 1629, που βασίζονται σε ερωτικές υποθέσεις και παρεξηγήσεις με καλό τέλος, και σοβαρά έργα, πολλά από τα οποία εξετάζουν τα θέματα της ζήλιας και της τιμής. Σ’ αυτά τα τελευταία ανήκει ένα από τα πιο γνωστά του έργα,  Ο Γιατρός της Τιμής του γραμμένο το 1635, στο οποίο ένας άντρας που υποπτεύεται πως η γυναίκα του δεν είναι πιστή, τη σκοτώνει με τέτοιο τρόπο, ώστε να αποφύγει το σκάνδαλο. </vt:lpstr>
      <vt:lpstr>Το διασημότερο μη θρησκευτικό έργο του Καλντερόν, Η Ζωή Είναι Όνειρο, γραμμένο περίπου το 1636, είναι μια φιλοσοφική αλληγορία για τα ανθρώπινα και το μυστήριο της ζωής. Ο κεντρικός χαρακτήρας, ο Σιγισμούνδος, ενώ έχει γεννηθεί πρίγκιπας, μεγαλώνει στην ανωνυμία. Τον μεταφέρουν στο παλάτι κοιμισμένο και όταν ξυπνάει, τον κρίνουν ακατάλληλο για βασιλιά λόγω της ανάρμοστης συμπεριφοράς του και τον επαναφέρουν στην προηγούμενη κατάσταση του, στη φυλακή, πάλι κοιμισμένο. Όταν ξυπνάει, πιστεύει πως το επεισόδιο στην αυλή του βασιλιά ήταν ένα όνειρο. Τελικά, αφού συνειδητοποιεί ότι η ζωή είναι ένα όνειρο από το οποίο μόνο θάνατος μας ξυπνάει, παίρνει το θρόνο στη διάρκεια ενός εμφυλίου πολέμου και γίνεται ένας συνετός κυβερνήτης. </vt:lpstr>
      <vt:lpstr>Η δραματική παραγωγή του χρυσού αιώνα υπήρξε πρωτοφανής. Ο συνολικός αριθμός των έργων που γράφτηκαν πριν από το 1700 υπολογίζεται στις 10.000 έως 30.000 θεατρικά έργα. Η ψυχαγωγική αξία του θεάτρου εξαρτιόταν σε μεγάλο βαθμό από την ικανότητά του να προσφέρει στο κοινό διαρκώς νέες και πολυποίκιλες εμπειρίες. Τον σκοπό αυτόν εξυπηρετούσε τόσο το πλούσιο πρόγραμμα κάθε παράστασης, όσο και η συνεχής ανανέωση του ρεπερτορίου. Για να μην ατονήσει το ενδιαφέρον του κοινού, τα έργα έπρεπε να αντικατασταθούν εγκαίρως από νέα. Το αστείρευτο εύρος του υλικού, από όπου αντλούσε τη θεματολογία του το μπαρόκ θέατρο, εγγυόταν ότι κάθε νέο έργο θα προσέφερε στο θεατρόφιλο κοινό την αγωνία και τη διέγερση που προκαλεί το άγνωστο. Επιδιώκοντας να ανταπεξέλθουν στην ταχεία φθορά των έργων, οι θεατρικοί συγγραφείς ήταν αναγκασμένοι να εργάζονται με απίστευτους ρυθμούς παραγωγής. </vt:lpstr>
      <vt:lpstr>Θίασοι </vt:lpstr>
      <vt:lpstr>Είναι δύσκολο να υπολογίσουμε τον αριθμό των θιάσων στην Ισπανία μεταξύ του 1550 και του 1600, γιατί πολλοί από αυτούς έδρασαν μόνο μια θεατρική σεζόν, ενώ οι συγχωνεύσεις και διασπάσεις ήταν συνηθισμένα φαινόμενα. Ο αριθμός των ισπανικών θιάσων αυξήθηκε ραγδαία μετά την ανέγερση μόνιμων θεάτρων, τόσο, που η κυβέρνηση προσπάθησε να τους ελαττώσει το 1603 περιορίζοντας τους ιταλικούς θιάσους που έπαιζαν στην Ισπανία και μειώνοντας τον αριθμό των ισπανικών θιάσων που είχαν νόμιμη άδεια αρχικά σε 8 και αργότερα αυξάνοντάς τον, το 1615, σε 12. </vt:lpstr>
      <vt:lpstr>Υπήρχαν δυο κατηγορίες νόμιμων θιάσων: οι compañias de parte (θίασοι μερισμάτων) και ηθοποιοί με μισθό που εργάζονταν στο θίασο κάποιου διευθυντή με σύμβαση ενός ή δυο χρόνων. Θίασοι εγκεκριμένοι, με άδεια από το βασιλικό συμβούλιο μπορούσαν να προσληφθούν με σύμβαση για να οργανώσουν τα autos sacramentales για μια πόλη, εργασία για την οποία έπαιρναν συγκριτικά υψηλές αμοιβές. Θίασοι με άδεια μπορούσαν επίσης να προσληφθούν με σύμβαση για να παίξουν στα corrales. Γενικά μόνο ένας θίασος με άδεια μπορούσε κάθε φορά να παίζει σε μια πόλη, αλλά στη Μαδρίτη και στη Σεβίλλη ειδικά μπορούσαν να είναι μέχρι 4. Οι αμοιβές είχαν μεγάλες διακυμάνσεις. Συνήθως ο θίασος έπαιρνε ένα σταθερό ποσό για κάθε παράσταση, στο οποίο προστίθετο μερικές φορές και ένα ποσοστό από τις εισπράξεις. </vt:lpstr>
      <vt:lpstr>Μεταξύ του 1610 και του 1640, στην περίοδο της μεγαλύτερης δημοτικότητας του θεάτρου, ένας μέσος εγκεκριμένος θίασος αποτελείτο από 16 ως 20 ηθοποιούς, άνδρες, γυναίκες και μαθητευόμενους, που έπαιζαν ένα ρεπερτόριο μέχρι 60 έργων. Επιπλέον οι θίασοι είχαν τους υποβολείς τους, τους υπεύθυνους για την γκαρνταρόμπα,  τους τεχνικούς σκηνής και τους ταμίες. </vt:lpstr>
      <vt:lpstr>Ο θίασος έπρεπε να πάρει έγκριση ξεχωριστά για κάθε έργο του ρεπερτορίου του. Μετά το 1600 όλα τα έργα περνούσαν από λογοκρισία και οι δραματουργοί μπορούσαν να διωχθούν, αν δεν συμμορφώνονταν με τις υποδείξεις. Πριν από το 1590 πολλοί δραματουργοί εντάχθηκαν σε θιάσους ως ηθοποιοί. Μετά το 1590 τέτοιες στενές σχέσεις είναι ασυνήθιστες, αν και οι διευθυντές των θιάσων γενικά έκαναν παραγγελίες νέων έργων, με αποτέλεσμα οι θεατρικοί συγγραφείς να γράφουν έχοντας στο μυαλό τους κάποιον συγκεκριμένο θίασο. Στο ζενίθ της καριέρας του ο Λόπε δε Βέγα έπαιρνε περίπου 500 ρεάλια για κάθε έργο, τη στιγμή που ο μέσος ετήσιος μισθός ενός ηθοποιού ήταν περίπου 6000 ρεάλια. Αυτή η διαφορά εσόδων ίσως εξηγεί γιατί η δραματουργοί ήταν τόσο παραγωγικοί. Τη δεκαετία του 1650 περίπου η αμοιβή είχε αυξηθεί στα 800 ρεάλια για τα έργα των καλύτερων συγγραφέων. Οι παραγγελίες θεατρικών έργων για την αυλή πληρώνονταν με ποσά διπλάσια ή τριπλάσια. </vt:lpstr>
      <vt:lpstr>Coralles </vt:lpstr>
      <vt:lpstr>Οι πρώτοι θίασοι έπαιζαν στις αυλές (coralles), που αποτελούν ένα ιδιαίτερο χαρακτηριστικό της ισπανικής αστικής αρχιτεκτονικής. Οικοδομικά τετράγωνα της πόλης χτίζονταν γύρω από μια σειρά τέτοιων αυλών. Γι’ αυτό, ο όρος corral έφτασε να σημαίνει θέατρο. </vt:lpstr>
      <vt:lpstr>Αρχικά τα κοράλες ήταν προσωρινά. Το πρώτο μόνιμο θέατρο στην πρωτεύουσα ήταν το Corral de la Cruz που άνοιξε το 1579. Ακολούθησε το Corral del Príncipe το 1583. Αυτά θα είναι τα μόνα δημόσια θέατρα στη Μαδρίτης έως τα μέσα του 18ου αιώνα. </vt:lpstr>
      <vt:lpstr>Τα corrales της Μαδρίτης χτίστηκαν γύρω από μια τετράγωνη ή ορθογώνια αυλή η οποία ως τον δέκατο όγδοο αιώνα ήταν ακάλυπτη. Διέθεταν ρυθμιζόμενες τέντες για να σκιάζουν τους θεατές και να εξασφαλίσουν κάποια φωτιστικά εφέ. Μια σκηνή (escenario) και πίσω της ένα καμαρίνι (vestuario) καταλάμβαναν το ένα άκρο της αυλής. Στη μεγάλη κεντρική αυλή (patio) αρχικά στέκονταν όρθιοι θεατές, αν και στα μέσα του δέκατου έβδομου αιώνα μια σειρά από πάγκους (taburetes) είχε στηθεί ακριβώς μπροστά από τη σκηνή.</vt:lpstr>
      <vt:lpstr>Κατά μήκος κάθε πλευράς της αυλής υπήρχαν κερκίδες (gradas) που τις χώριζε από την αυλή ένα κιγκλίδωμα και προστατεύονταν από τις καιρικές συνθήκες με υπόστεγο. Οι κερκίδες έφταναν στο ύψος του δεύτερου ορόφου των τετραορόφων σπιτιών που περιέβαλαν την αυλή. Κάθε παράθυρο σπιτιού χρησίμευε ως θεωρείο (aposento) και εκείνα που βρίσκονταν στο δεύτερο όροφο ήταν φραγμένα με καφασωτά για να εμποδίζουν στην είσοδο στο θέατρο. </vt:lpstr>
      <vt:lpstr>Στο πίσω μέρος της αυλής υπήρχε ένα αναψυκτήριο (alojeria), πάνω από το οποίο βρισκόταν ο εξώστης για τις γυναίκες που έρχονταν ασυνόδευτες (η cazuela). Ένας δικαστικός επέβαλε τον αυστηρό διαχωρισμό ανδρών γυναικών. Στις γυναίκες απαγορευόταν η πρόσβαση στο πάτιο και στους άνδρες στην cazuela.  </vt:lpstr>
      <vt:lpstr>Τα κορράλες της Μαδρίτης είχαν μάλλον χωρητικότητα περίπου 1000 ατόμων όταν άνοιξαν, αλλά ο αριθμός αυτός έφθασε τις 2000 στη δεκαετία του 1630. Αν λάβουμε υπ’ όψιν αφενός τη συχνότητα των παραστάσεων, το μέγεθος των θεάτρων και το γεγονός ότι οι θέσεις ήταν σχεδόν μονίμως εξαντλημένες, και αφετέρου την πληθυσμιακή ανάπτυξη της Μαδρίτης (37.500 κάτοικοι το 1594, 180.000 μόνιμοι και 20.000 μη μόνιμοι κάτοικοι το 1630, μεταξύ άλλων ξένοι, ταξιδιώτες, περιπλανώμενοι και ζητιάνοι), φαίνεται ότι ένα υψηλό ποσοστό του πληθυσμού επισκεπτόταν σε τακτική βάση το θέατρο. Το κοινό των κορράλες απαρτιζόταν από όλα τα κοινωνικά στρώματα.  </vt:lpstr>
      <vt:lpstr>Οι παραστάσεις άρχιζαν στις 2 μ.μ. το φθινόπωρο και το χειμώνα και από τις 3 ως τις 4 μ.μ. την άνοιξη γιατί ήταν υποχρεωμένοι να τελειώσουν τουλάχιστον μία ώρα πριν νυχτώσει. Η προγραμματισμένη παράσταση άρχιζε με μουσική, τραγούδια και χορούς στη συνέχεια εκφωνούσαν τη λόα, έναν πρόλογο που τον διαδεχόταν και άλλος χορός, ύστερα ερχόταν η comedia, οι πράξεις της οποίας χωριζόντουσαν με τα entremeses και τέλος η παράσταση ολοκληρωνόταν με έναν ακόμα χορό.    </vt:lpstr>
      <vt:lpstr>Αυλικές παραστάσεις </vt:lpstr>
      <vt:lpstr>Ήδη από τον 13ο αιώνα βρίσκουμε στην Ισπανία τις Αυλικές διασκέδασεις που συναντάμε και σε άλλα μέρη της Ευρώπης. Ωστόσο θεατρικές παραστάσεις δίνονταν στην Αυλή σταθερά μόνο από την εποχή της βασιλείας του Φιλίππου Γ’ (1598 έως 1621). </vt:lpstr>
      <vt:lpstr>Το Αυλικό θέατρο έφθασε στο αποκορύφωμά του στη διάρκεια της βασιλείας του Φιλίππου Δ’  (1621 1665) ο οποίος μεταξύ του 1623 και του 1653 είδε περίπου 300 διαφορετικά έργα στην Αυλή. Μέχρι τη δεκαετία του 1630 οι περισσότερες από τις παραστάσεις της Αυλής στεγάζονταν σε μια μεγάλη αίθουσα του Αλκάθαρ ή στους κήπους του Αρανχουέθ. Μετά το 1633 το νέο παλάτι στη Μαδρίτη, το Μπουένο Ρετίρο,  έγινε το κέντρο των Αυλικών παραστάσεων. Με το άνοιγμα του Μπουένο Ρετίρο παραστάσεις επαγγελματικών θιάσων αντικατέστησαν τις ερασιτεχνικές παραστάσεις των αυλικών. Συνήθως τα ίδια έργα με την ίδια διανομή ανέβαιναν τόσο στα κορράλες όσο και στα αυλικά θέατρα, με μόνη διαφορά ότι στα κορράλες οι παραστάσεις δίνονταν την ημέρα, ενώ στα αυλικά θέατρα μετά τη δύση του ηλίου. Η κατάσταση άλλαξε μετά το 1640 που κατασκευάστηκε το Μπουένος Ρετίρο. Η σκηνή του διέθετε ένα πλήρες σύστημα από κουίντες το οποίο επινοήθηκε το 1618 από τον Τζοβάνι Μπατίστα Αλεότι και εφαρμόστηκε για πρώτη φορά στην Ιταλία. Επίσης από την Ιταλία εισήχθη και ο πλέον σύγχρονος για την εποχή μηχανικός εξοπλισμός.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8ο Αναγέννηση </dc:title>
  <dc:creator>Yianna</dc:creator>
  <cp:lastModifiedBy>IOANNA</cp:lastModifiedBy>
  <cp:revision>140</cp:revision>
  <dcterms:created xsi:type="dcterms:W3CDTF">2022-11-29T18:26:57Z</dcterms:created>
  <dcterms:modified xsi:type="dcterms:W3CDTF">2023-12-13T10:16:34Z</dcterms:modified>
</cp:coreProperties>
</file>